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Lst>
  <p:notesMasterIdLst>
    <p:notesMasterId r:id="rId65"/>
  </p:notesMasterIdLst>
  <p:sldIdLst>
    <p:sldId id="260" r:id="rId5"/>
    <p:sldId id="38670" r:id="rId6"/>
    <p:sldId id="38777" r:id="rId7"/>
    <p:sldId id="38640" r:id="rId8"/>
    <p:sldId id="15874" r:id="rId9"/>
    <p:sldId id="2202" r:id="rId10"/>
    <p:sldId id="38641" r:id="rId11"/>
    <p:sldId id="38676" r:id="rId12"/>
    <p:sldId id="38677" r:id="rId13"/>
    <p:sldId id="38582" r:id="rId14"/>
    <p:sldId id="38574" r:id="rId15"/>
    <p:sldId id="38679" r:id="rId16"/>
    <p:sldId id="38643" r:id="rId17"/>
    <p:sldId id="38642" r:id="rId18"/>
    <p:sldId id="38681" r:id="rId19"/>
    <p:sldId id="38682" r:id="rId20"/>
    <p:sldId id="38683" r:id="rId21"/>
    <p:sldId id="38684" r:id="rId22"/>
    <p:sldId id="38685" r:id="rId23"/>
    <p:sldId id="38686" r:id="rId24"/>
    <p:sldId id="38687" r:id="rId25"/>
    <p:sldId id="38688" r:id="rId26"/>
    <p:sldId id="38689" r:id="rId27"/>
    <p:sldId id="16039" r:id="rId28"/>
    <p:sldId id="38704" r:id="rId29"/>
    <p:sldId id="38778" r:id="rId30"/>
    <p:sldId id="38705" r:id="rId31"/>
    <p:sldId id="38779" r:id="rId32"/>
    <p:sldId id="38692" r:id="rId33"/>
    <p:sldId id="38699" r:id="rId34"/>
    <p:sldId id="38700" r:id="rId35"/>
    <p:sldId id="38701" r:id="rId36"/>
    <p:sldId id="16040" r:id="rId37"/>
    <p:sldId id="38644" r:id="rId38"/>
    <p:sldId id="38645" r:id="rId39"/>
    <p:sldId id="38775" r:id="rId40"/>
    <p:sldId id="38649" r:id="rId41"/>
    <p:sldId id="16009" r:id="rId42"/>
    <p:sldId id="38646" r:id="rId43"/>
    <p:sldId id="38647" r:id="rId44"/>
    <p:sldId id="38785" r:id="rId45"/>
    <p:sldId id="38650" r:id="rId46"/>
    <p:sldId id="38702" r:id="rId47"/>
    <p:sldId id="38698" r:id="rId48"/>
    <p:sldId id="38678" r:id="rId49"/>
    <p:sldId id="38675" r:id="rId50"/>
    <p:sldId id="38697" r:id="rId51"/>
    <p:sldId id="38578" r:id="rId52"/>
    <p:sldId id="38695" r:id="rId53"/>
    <p:sldId id="38696" r:id="rId54"/>
    <p:sldId id="38576" r:id="rId55"/>
    <p:sldId id="38663" r:id="rId56"/>
    <p:sldId id="673" r:id="rId57"/>
    <p:sldId id="2156" r:id="rId58"/>
    <p:sldId id="2157" r:id="rId59"/>
    <p:sldId id="2203" r:id="rId60"/>
    <p:sldId id="38667" r:id="rId61"/>
    <p:sldId id="15870" r:id="rId62"/>
    <p:sldId id="2209" r:id="rId63"/>
    <p:sldId id="1589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1DE357-243C-E86F-D633-8FA656C1F540}" name="Hew, Monica (JSC-SK-3)[KBR Wyle Services, LLC]" initials="HM(S3WSL" userId="S::mhewyang@ndc.nasa.gov::b0fe5dda-87dd-405c-b23b-1bb27cbd7029" providerId="AD"/>
  <p188:author id="{0C36206E-CE04-3760-FF0C-032001D52670}" name="Norcross, Jason (JSC-SK)[KBR Wyle Services, LLC]" initials="NJ(SWSL" userId="S::jnorcros@ndc.nasa.gov::46325eb4-b7ac-4f5f-8b21-865310cd6bf8" providerId="AD"/>
  <p188:author id="{10A23273-35A4-F2BF-0D23-0A00879A9A8C}" name="Alejandro Garbino" initials="AG" userId="S::agarbino@ndc.nasa.gov::c69273c1-fc6c-4278-b560-af39b6211338" providerId="AD"/>
  <p188:author id="{D70B589E-A501-3E9F-5AFE-553C7EC95365}" name="Estep, Benjamin K. (JSC-SK311)[KBR Wyle Services, LLC]" initials="EL" userId="S::bkestep@ndc.nasa.gov::783c8725-e59e-4b55-bbdb-c67d7fe44744" providerId="AD"/>
  <p188:author id="{B66A52B8-49D9-93B0-62A1-13B5557B1907}" name="Estep, Patrick N. (JSC-SK311)[KBR Wyle Services, LLC]" initials="EPN(SWSL" userId="S::pestep@ndc.nasa.gov::5ef6d16d-29c8-4d02-af2d-ecbcfadc49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06DC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A2A61F-074A-4BF5-82DF-5C258E80507B}" v="4" dt="2025-05-27T16:54:45.7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snapToGrid="0">
      <p:cViewPr varScale="1">
        <p:scale>
          <a:sx n="57" d="100"/>
          <a:sy n="57" d="100"/>
        </p:scale>
        <p:origin x="102" y="1080"/>
      </p:cViewPr>
      <p:guideLst>
        <p:guide orient="horz" pos="2160"/>
        <p:guide pos="3840"/>
      </p:guideLst>
    </p:cSldViewPr>
  </p:slideViewPr>
  <p:notesTextViewPr>
    <p:cViewPr>
      <p:scale>
        <a:sx n="1" d="1"/>
        <a:sy n="1" d="1"/>
      </p:scale>
      <p:origin x="0" y="0"/>
    </p:cViewPr>
  </p:notesTextViewPr>
  <p:sorterViewPr>
    <p:cViewPr>
      <p:scale>
        <a:sx n="130" d="100"/>
        <a:sy n="130" d="100"/>
      </p:scale>
      <p:origin x="0" y="-105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bino, Alejandro (JSC-SK)[KBR Wyle Services, LLC]" userId="c69273c1-fc6c-4278-b560-af39b6211338" providerId="ADAL" clId="{FAA2A61F-074A-4BF5-82DF-5C258E80507B}"/>
    <pc:docChg chg="undo custSel addSld delSld modSld delMainMaster modMainMaster">
      <pc:chgData name="Garbino, Alejandro (JSC-SK)[KBR Wyle Services, LLC]" userId="c69273c1-fc6c-4278-b560-af39b6211338" providerId="ADAL" clId="{FAA2A61F-074A-4BF5-82DF-5C258E80507B}" dt="2025-05-27T16:59:43.915" v="295" actId="20577"/>
      <pc:docMkLst>
        <pc:docMk/>
      </pc:docMkLst>
      <pc:sldChg chg="modSp mod">
        <pc:chgData name="Garbino, Alejandro (JSC-SK)[KBR Wyle Services, LLC]" userId="c69273c1-fc6c-4278-b560-af39b6211338" providerId="ADAL" clId="{FAA2A61F-074A-4BF5-82DF-5C258E80507B}" dt="2025-05-27T16:46:21.842" v="47" actId="1076"/>
        <pc:sldMkLst>
          <pc:docMk/>
          <pc:sldMk cId="2043861606" sldId="260"/>
        </pc:sldMkLst>
        <pc:spChg chg="mod">
          <ac:chgData name="Garbino, Alejandro (JSC-SK)[KBR Wyle Services, LLC]" userId="c69273c1-fc6c-4278-b560-af39b6211338" providerId="ADAL" clId="{FAA2A61F-074A-4BF5-82DF-5C258E80507B}" dt="2025-05-27T16:46:18.463" v="46" actId="1076"/>
          <ac:spMkLst>
            <pc:docMk/>
            <pc:sldMk cId="2043861606" sldId="260"/>
            <ac:spMk id="5" creationId="{43420760-C8AE-4317-B969-8E01B19546E7}"/>
          </ac:spMkLst>
        </pc:spChg>
        <pc:spChg chg="mod">
          <ac:chgData name="Garbino, Alejandro (JSC-SK)[KBR Wyle Services, LLC]" userId="c69273c1-fc6c-4278-b560-af39b6211338" providerId="ADAL" clId="{FAA2A61F-074A-4BF5-82DF-5C258E80507B}" dt="2025-05-27T16:45:54.639" v="42" actId="20577"/>
          <ac:spMkLst>
            <pc:docMk/>
            <pc:sldMk cId="2043861606" sldId="260"/>
            <ac:spMk id="7" creationId="{F15210B3-2369-FCA1-D8C3-056267C8DB67}"/>
          </ac:spMkLst>
        </pc:spChg>
        <pc:spChg chg="mod">
          <ac:chgData name="Garbino, Alejandro (JSC-SK)[KBR Wyle Services, LLC]" userId="c69273c1-fc6c-4278-b560-af39b6211338" providerId="ADAL" clId="{FAA2A61F-074A-4BF5-82DF-5C258E80507B}" dt="2025-05-27T16:46:21.842" v="47" actId="1076"/>
          <ac:spMkLst>
            <pc:docMk/>
            <pc:sldMk cId="2043861606" sldId="260"/>
            <ac:spMk id="8" creationId="{73A60919-0EFE-7394-2045-16D184CFDF2D}"/>
          </ac:spMkLst>
        </pc:spChg>
        <pc:picChg chg="mod">
          <ac:chgData name="Garbino, Alejandro (JSC-SK)[KBR Wyle Services, LLC]" userId="c69273c1-fc6c-4278-b560-af39b6211338" providerId="ADAL" clId="{FAA2A61F-074A-4BF5-82DF-5C258E80507B}" dt="2025-05-27T16:46:04.023" v="44" actId="1076"/>
          <ac:picMkLst>
            <pc:docMk/>
            <pc:sldMk cId="2043861606" sldId="260"/>
            <ac:picMk id="11" creationId="{B3620D95-7FE8-4ED1-85C9-15FEBCAAB7E1}"/>
          </ac:picMkLst>
        </pc:picChg>
      </pc:sldChg>
      <pc:sldChg chg="delSp mod">
        <pc:chgData name="Garbino, Alejandro (JSC-SK)[KBR Wyle Services, LLC]" userId="c69273c1-fc6c-4278-b560-af39b6211338" providerId="ADAL" clId="{FAA2A61F-074A-4BF5-82DF-5C258E80507B}" dt="2025-05-27T16:46:32.987" v="48" actId="478"/>
        <pc:sldMkLst>
          <pc:docMk/>
          <pc:sldMk cId="899700352" sldId="2202"/>
        </pc:sldMkLst>
        <pc:picChg chg="del">
          <ac:chgData name="Garbino, Alejandro (JSC-SK)[KBR Wyle Services, LLC]" userId="c69273c1-fc6c-4278-b560-af39b6211338" providerId="ADAL" clId="{FAA2A61F-074A-4BF5-82DF-5C258E80507B}" dt="2025-05-27T16:46:32.987" v="48" actId="478"/>
          <ac:picMkLst>
            <pc:docMk/>
            <pc:sldMk cId="899700352" sldId="2202"/>
            <ac:picMk id="9" creationId="{00000000-0000-0000-0000-000000000000}"/>
          </ac:picMkLst>
        </pc:picChg>
      </pc:sldChg>
      <pc:sldChg chg="modSp">
        <pc:chgData name="Garbino, Alejandro (JSC-SK)[KBR Wyle Services, LLC]" userId="c69273c1-fc6c-4278-b560-af39b6211338" providerId="ADAL" clId="{FAA2A61F-074A-4BF5-82DF-5C258E80507B}" dt="2025-05-27T16:50:40.307" v="63"/>
        <pc:sldMkLst>
          <pc:docMk/>
          <pc:sldMk cId="3588952161" sldId="2203"/>
        </pc:sldMkLst>
        <pc:spChg chg="mod">
          <ac:chgData name="Garbino, Alejandro (JSC-SK)[KBR Wyle Services, LLC]" userId="c69273c1-fc6c-4278-b560-af39b6211338" providerId="ADAL" clId="{FAA2A61F-074A-4BF5-82DF-5C258E80507B}" dt="2025-05-27T16:50:40.307" v="63"/>
          <ac:spMkLst>
            <pc:docMk/>
            <pc:sldMk cId="3588952161" sldId="2203"/>
            <ac:spMk id="5" creationId="{00000000-0000-0000-0000-000000000000}"/>
          </ac:spMkLst>
        </pc:spChg>
      </pc:sldChg>
      <pc:sldChg chg="modSp">
        <pc:chgData name="Garbino, Alejandro (JSC-SK)[KBR Wyle Services, LLC]" userId="c69273c1-fc6c-4278-b560-af39b6211338" providerId="ADAL" clId="{FAA2A61F-074A-4BF5-82DF-5C258E80507B}" dt="2025-05-27T16:50:40.307" v="63"/>
        <pc:sldMkLst>
          <pc:docMk/>
          <pc:sldMk cId="4019277928" sldId="2209"/>
        </pc:sldMkLst>
        <pc:spChg chg="mod">
          <ac:chgData name="Garbino, Alejandro (JSC-SK)[KBR Wyle Services, LLC]" userId="c69273c1-fc6c-4278-b560-af39b6211338" providerId="ADAL" clId="{FAA2A61F-074A-4BF5-82DF-5C258E80507B}" dt="2025-05-27T16:50:40.307" v="63"/>
          <ac:spMkLst>
            <pc:docMk/>
            <pc:sldMk cId="4019277928" sldId="2209"/>
            <ac:spMk id="4" creationId="{5815D98F-E854-4FF7-B322-61A39DA04B50}"/>
          </ac:spMkLst>
        </pc:spChg>
      </pc:sldChg>
      <pc:sldChg chg="modSp">
        <pc:chgData name="Garbino, Alejandro (JSC-SK)[KBR Wyle Services, LLC]" userId="c69273c1-fc6c-4278-b560-af39b6211338" providerId="ADAL" clId="{FAA2A61F-074A-4BF5-82DF-5C258E80507B}" dt="2025-05-27T16:50:40.307" v="63"/>
        <pc:sldMkLst>
          <pc:docMk/>
          <pc:sldMk cId="228809324" sldId="15870"/>
        </pc:sldMkLst>
        <pc:spChg chg="mod">
          <ac:chgData name="Garbino, Alejandro (JSC-SK)[KBR Wyle Services, LLC]" userId="c69273c1-fc6c-4278-b560-af39b6211338" providerId="ADAL" clId="{FAA2A61F-074A-4BF5-82DF-5C258E80507B}" dt="2025-05-27T16:50:40.307" v="63"/>
          <ac:spMkLst>
            <pc:docMk/>
            <pc:sldMk cId="228809324" sldId="15870"/>
            <ac:spMk id="2" creationId="{85CCB321-861A-4DE7-990F-23B39FBB67D1}"/>
          </ac:spMkLst>
        </pc:spChg>
        <pc:spChg chg="mod">
          <ac:chgData name="Garbino, Alejandro (JSC-SK)[KBR Wyle Services, LLC]" userId="c69273c1-fc6c-4278-b560-af39b6211338" providerId="ADAL" clId="{FAA2A61F-074A-4BF5-82DF-5C258E80507B}" dt="2025-05-27T16:50:40.307" v="63"/>
          <ac:spMkLst>
            <pc:docMk/>
            <pc:sldMk cId="228809324" sldId="15870"/>
            <ac:spMk id="9" creationId="{0991A905-3588-4C19-B4CD-F4B80F0B583A}"/>
          </ac:spMkLst>
        </pc:spChg>
      </pc:sldChg>
      <pc:sldChg chg="modSp">
        <pc:chgData name="Garbino, Alejandro (JSC-SK)[KBR Wyle Services, LLC]" userId="c69273c1-fc6c-4278-b560-af39b6211338" providerId="ADAL" clId="{FAA2A61F-074A-4BF5-82DF-5C258E80507B}" dt="2025-05-27T16:50:40.307" v="63"/>
        <pc:sldMkLst>
          <pc:docMk/>
          <pc:sldMk cId="1624255364" sldId="15898"/>
        </pc:sldMkLst>
        <pc:spChg chg="mod">
          <ac:chgData name="Garbino, Alejandro (JSC-SK)[KBR Wyle Services, LLC]" userId="c69273c1-fc6c-4278-b560-af39b6211338" providerId="ADAL" clId="{FAA2A61F-074A-4BF5-82DF-5C258E80507B}" dt="2025-05-27T16:50:40.307" v="63"/>
          <ac:spMkLst>
            <pc:docMk/>
            <pc:sldMk cId="1624255364" sldId="15898"/>
            <ac:spMk id="4" creationId="{86EEAC6F-553F-48C1-840F-DC21706AA68F}"/>
          </ac:spMkLst>
        </pc:spChg>
      </pc:sldChg>
      <pc:sldChg chg="delSp mod">
        <pc:chgData name="Garbino, Alejandro (JSC-SK)[KBR Wyle Services, LLC]" userId="c69273c1-fc6c-4278-b560-af39b6211338" providerId="ADAL" clId="{FAA2A61F-074A-4BF5-82DF-5C258E80507B}" dt="2025-05-27T16:49:05.380" v="53" actId="478"/>
        <pc:sldMkLst>
          <pc:docMk/>
          <pc:sldMk cId="2456465328" sldId="38644"/>
        </pc:sldMkLst>
        <pc:spChg chg="del">
          <ac:chgData name="Garbino, Alejandro (JSC-SK)[KBR Wyle Services, LLC]" userId="c69273c1-fc6c-4278-b560-af39b6211338" providerId="ADAL" clId="{FAA2A61F-074A-4BF5-82DF-5C258E80507B}" dt="2025-05-27T16:49:05.380" v="53" actId="478"/>
          <ac:spMkLst>
            <pc:docMk/>
            <pc:sldMk cId="2456465328" sldId="38644"/>
            <ac:spMk id="3" creationId="{542C3771-5218-10AA-8004-A412FA7616FF}"/>
          </ac:spMkLst>
        </pc:spChg>
      </pc:sldChg>
      <pc:sldChg chg="delSp mod">
        <pc:chgData name="Garbino, Alejandro (JSC-SK)[KBR Wyle Services, LLC]" userId="c69273c1-fc6c-4278-b560-af39b6211338" providerId="ADAL" clId="{FAA2A61F-074A-4BF5-82DF-5C258E80507B}" dt="2025-05-27T16:49:09.338" v="54" actId="478"/>
        <pc:sldMkLst>
          <pc:docMk/>
          <pc:sldMk cId="2373431075" sldId="38645"/>
        </pc:sldMkLst>
        <pc:spChg chg="del">
          <ac:chgData name="Garbino, Alejandro (JSC-SK)[KBR Wyle Services, LLC]" userId="c69273c1-fc6c-4278-b560-af39b6211338" providerId="ADAL" clId="{FAA2A61F-074A-4BF5-82DF-5C258E80507B}" dt="2025-05-27T16:49:09.338" v="54" actId="478"/>
          <ac:spMkLst>
            <pc:docMk/>
            <pc:sldMk cId="2373431075" sldId="38645"/>
            <ac:spMk id="3" creationId="{542C3771-5218-10AA-8004-A412FA7616FF}"/>
          </ac:spMkLst>
        </pc:spChg>
      </pc:sldChg>
      <pc:sldChg chg="addSp delSp modSp mod">
        <pc:chgData name="Garbino, Alejandro (JSC-SK)[KBR Wyle Services, LLC]" userId="c69273c1-fc6c-4278-b560-af39b6211338" providerId="ADAL" clId="{FAA2A61F-074A-4BF5-82DF-5C258E80507B}" dt="2025-05-27T16:53:41.818" v="76"/>
        <pc:sldMkLst>
          <pc:docMk/>
          <pc:sldMk cId="485101133" sldId="38646"/>
        </pc:sldMkLst>
        <pc:spChg chg="add mod">
          <ac:chgData name="Garbino, Alejandro (JSC-SK)[KBR Wyle Services, LLC]" userId="c69273c1-fc6c-4278-b560-af39b6211338" providerId="ADAL" clId="{FAA2A61F-074A-4BF5-82DF-5C258E80507B}" dt="2025-05-27T16:53:41.818" v="76"/>
          <ac:spMkLst>
            <pc:docMk/>
            <pc:sldMk cId="485101133" sldId="38646"/>
            <ac:spMk id="2" creationId="{BBEEE12B-3344-032C-0D7B-F362DDC30291}"/>
          </ac:spMkLst>
        </pc:spChg>
        <pc:spChg chg="del">
          <ac:chgData name="Garbino, Alejandro (JSC-SK)[KBR Wyle Services, LLC]" userId="c69273c1-fc6c-4278-b560-af39b6211338" providerId="ADAL" clId="{FAA2A61F-074A-4BF5-82DF-5C258E80507B}" dt="2025-05-27T16:49:32.094" v="56" actId="478"/>
          <ac:spMkLst>
            <pc:docMk/>
            <pc:sldMk cId="485101133" sldId="38646"/>
            <ac:spMk id="3" creationId="{542C3771-5218-10AA-8004-A412FA7616FF}"/>
          </ac:spMkLst>
        </pc:spChg>
      </pc:sldChg>
      <pc:sldChg chg="addSp delSp modSp mod">
        <pc:chgData name="Garbino, Alejandro (JSC-SK)[KBR Wyle Services, LLC]" userId="c69273c1-fc6c-4278-b560-af39b6211338" providerId="ADAL" clId="{FAA2A61F-074A-4BF5-82DF-5C258E80507B}" dt="2025-05-27T16:53:27.831" v="75" actId="14100"/>
        <pc:sldMkLst>
          <pc:docMk/>
          <pc:sldMk cId="2067393684" sldId="38647"/>
        </pc:sldMkLst>
        <pc:spChg chg="del">
          <ac:chgData name="Garbino, Alejandro (JSC-SK)[KBR Wyle Services, LLC]" userId="c69273c1-fc6c-4278-b560-af39b6211338" providerId="ADAL" clId="{FAA2A61F-074A-4BF5-82DF-5C258E80507B}" dt="2025-05-27T16:49:41.206" v="57" actId="478"/>
          <ac:spMkLst>
            <pc:docMk/>
            <pc:sldMk cId="2067393684" sldId="38647"/>
            <ac:spMk id="3" creationId="{542C3771-5218-10AA-8004-A412FA7616FF}"/>
          </ac:spMkLst>
        </pc:spChg>
        <pc:spChg chg="add mod">
          <ac:chgData name="Garbino, Alejandro (JSC-SK)[KBR Wyle Services, LLC]" userId="c69273c1-fc6c-4278-b560-af39b6211338" providerId="ADAL" clId="{FAA2A61F-074A-4BF5-82DF-5C258E80507B}" dt="2025-05-27T16:53:27.831" v="75" actId="14100"/>
          <ac:spMkLst>
            <pc:docMk/>
            <pc:sldMk cId="2067393684" sldId="38647"/>
            <ac:spMk id="8" creationId="{F5F1AA5C-E7F4-9CE5-42EA-F0B53358CE35}"/>
          </ac:spMkLst>
        </pc:spChg>
      </pc:sldChg>
      <pc:sldChg chg="delSp mod">
        <pc:chgData name="Garbino, Alejandro (JSC-SK)[KBR Wyle Services, LLC]" userId="c69273c1-fc6c-4278-b560-af39b6211338" providerId="ADAL" clId="{FAA2A61F-074A-4BF5-82DF-5C258E80507B}" dt="2025-05-27T16:49:22.081" v="55" actId="478"/>
        <pc:sldMkLst>
          <pc:docMk/>
          <pc:sldMk cId="3987917703" sldId="38649"/>
        </pc:sldMkLst>
        <pc:spChg chg="del">
          <ac:chgData name="Garbino, Alejandro (JSC-SK)[KBR Wyle Services, LLC]" userId="c69273c1-fc6c-4278-b560-af39b6211338" providerId="ADAL" clId="{FAA2A61F-074A-4BF5-82DF-5C258E80507B}" dt="2025-05-27T16:49:22.081" v="55" actId="478"/>
          <ac:spMkLst>
            <pc:docMk/>
            <pc:sldMk cId="3987917703" sldId="38649"/>
            <ac:spMk id="3" creationId="{641196E5-1AE7-C33A-B94D-B7E05725BEE2}"/>
          </ac:spMkLst>
        </pc:spChg>
      </pc:sldChg>
      <pc:sldChg chg="addSp delSp modSp mod">
        <pc:chgData name="Garbino, Alejandro (JSC-SK)[KBR Wyle Services, LLC]" userId="c69273c1-fc6c-4278-b560-af39b6211338" providerId="ADAL" clId="{FAA2A61F-074A-4BF5-82DF-5C258E80507B}" dt="2025-05-27T16:56:02.069" v="188" actId="1076"/>
        <pc:sldMkLst>
          <pc:docMk/>
          <pc:sldMk cId="108466249" sldId="38650"/>
        </pc:sldMkLst>
        <pc:spChg chg="mod">
          <ac:chgData name="Garbino, Alejandro (JSC-SK)[KBR Wyle Services, LLC]" userId="c69273c1-fc6c-4278-b560-af39b6211338" providerId="ADAL" clId="{FAA2A61F-074A-4BF5-82DF-5C258E80507B}" dt="2025-05-27T16:55:59.293" v="187" actId="255"/>
          <ac:spMkLst>
            <pc:docMk/>
            <pc:sldMk cId="108466249" sldId="38650"/>
            <ac:spMk id="2" creationId="{651B4D07-383A-B219-A406-B601E8FE6CC2}"/>
          </ac:spMkLst>
        </pc:spChg>
        <pc:spChg chg="del">
          <ac:chgData name="Garbino, Alejandro (JSC-SK)[KBR Wyle Services, LLC]" userId="c69273c1-fc6c-4278-b560-af39b6211338" providerId="ADAL" clId="{FAA2A61F-074A-4BF5-82DF-5C258E80507B}" dt="2025-05-27T16:49:47.810" v="58" actId="478"/>
          <ac:spMkLst>
            <pc:docMk/>
            <pc:sldMk cId="108466249" sldId="38650"/>
            <ac:spMk id="3" creationId="{641196E5-1AE7-C33A-B94D-B7E05725BEE2}"/>
          </ac:spMkLst>
        </pc:spChg>
        <pc:picChg chg="add mod">
          <ac:chgData name="Garbino, Alejandro (JSC-SK)[KBR Wyle Services, LLC]" userId="c69273c1-fc6c-4278-b560-af39b6211338" providerId="ADAL" clId="{FAA2A61F-074A-4BF5-82DF-5C258E80507B}" dt="2025-05-27T16:56:02.069" v="188" actId="1076"/>
          <ac:picMkLst>
            <pc:docMk/>
            <pc:sldMk cId="108466249" sldId="38650"/>
            <ac:picMk id="5" creationId="{107419D3-0D9D-BFFD-3366-12932B9B81F3}"/>
          </ac:picMkLst>
        </pc:picChg>
      </pc:sldChg>
      <pc:sldChg chg="modSp mod">
        <pc:chgData name="Garbino, Alejandro (JSC-SK)[KBR Wyle Services, LLC]" userId="c69273c1-fc6c-4278-b560-af39b6211338" providerId="ADAL" clId="{FAA2A61F-074A-4BF5-82DF-5C258E80507B}" dt="2025-05-27T16:58:27.765" v="271" actId="20577"/>
        <pc:sldMkLst>
          <pc:docMk/>
          <pc:sldMk cId="117978745" sldId="38675"/>
        </pc:sldMkLst>
        <pc:spChg chg="mod">
          <ac:chgData name="Garbino, Alejandro (JSC-SK)[KBR Wyle Services, LLC]" userId="c69273c1-fc6c-4278-b560-af39b6211338" providerId="ADAL" clId="{FAA2A61F-074A-4BF5-82DF-5C258E80507B}" dt="2025-05-27T16:58:27.765" v="271" actId="20577"/>
          <ac:spMkLst>
            <pc:docMk/>
            <pc:sldMk cId="117978745" sldId="38675"/>
            <ac:spMk id="5" creationId="{5952D6A6-42E1-BC77-1A57-184DD2137FA5}"/>
          </ac:spMkLst>
        </pc:spChg>
      </pc:sldChg>
      <pc:sldChg chg="modSp mod">
        <pc:chgData name="Garbino, Alejandro (JSC-SK)[KBR Wyle Services, LLC]" userId="c69273c1-fc6c-4278-b560-af39b6211338" providerId="ADAL" clId="{FAA2A61F-074A-4BF5-82DF-5C258E80507B}" dt="2025-05-27T16:58:16.385" v="262" actId="20577"/>
        <pc:sldMkLst>
          <pc:docMk/>
          <pc:sldMk cId="4054187160" sldId="38678"/>
        </pc:sldMkLst>
        <pc:spChg chg="mod">
          <ac:chgData name="Garbino, Alejandro (JSC-SK)[KBR Wyle Services, LLC]" userId="c69273c1-fc6c-4278-b560-af39b6211338" providerId="ADAL" clId="{FAA2A61F-074A-4BF5-82DF-5C258E80507B}" dt="2025-05-27T16:58:16.385" v="262" actId="20577"/>
          <ac:spMkLst>
            <pc:docMk/>
            <pc:sldMk cId="4054187160" sldId="38678"/>
            <ac:spMk id="4" creationId="{5487E549-FB05-FF82-1631-D13A4A5D5F86}"/>
          </ac:spMkLst>
        </pc:spChg>
      </pc:sldChg>
      <pc:sldChg chg="modSp mod">
        <pc:chgData name="Garbino, Alejandro (JSC-SK)[KBR Wyle Services, LLC]" userId="c69273c1-fc6c-4278-b560-af39b6211338" providerId="ADAL" clId="{FAA2A61F-074A-4BF5-82DF-5C258E80507B}" dt="2025-05-27T16:59:02.787" v="284" actId="6549"/>
        <pc:sldMkLst>
          <pc:docMk/>
          <pc:sldMk cId="3491659424" sldId="38697"/>
        </pc:sldMkLst>
        <pc:spChg chg="mod">
          <ac:chgData name="Garbino, Alejandro (JSC-SK)[KBR Wyle Services, LLC]" userId="c69273c1-fc6c-4278-b560-af39b6211338" providerId="ADAL" clId="{FAA2A61F-074A-4BF5-82DF-5C258E80507B}" dt="2025-05-27T16:59:02.787" v="284" actId="6549"/>
          <ac:spMkLst>
            <pc:docMk/>
            <pc:sldMk cId="3491659424" sldId="38697"/>
            <ac:spMk id="6" creationId="{34C22E76-708A-9564-0033-D53447F831C2}"/>
          </ac:spMkLst>
        </pc:spChg>
      </pc:sldChg>
      <pc:sldChg chg="modSp mod">
        <pc:chgData name="Garbino, Alejandro (JSC-SK)[KBR Wyle Services, LLC]" userId="c69273c1-fc6c-4278-b560-af39b6211338" providerId="ADAL" clId="{FAA2A61F-074A-4BF5-82DF-5C258E80507B}" dt="2025-05-27T16:57:51.018" v="250" actId="114"/>
        <pc:sldMkLst>
          <pc:docMk/>
          <pc:sldMk cId="2166370423" sldId="38698"/>
        </pc:sldMkLst>
        <pc:spChg chg="mod">
          <ac:chgData name="Garbino, Alejandro (JSC-SK)[KBR Wyle Services, LLC]" userId="c69273c1-fc6c-4278-b560-af39b6211338" providerId="ADAL" clId="{FAA2A61F-074A-4BF5-82DF-5C258E80507B}" dt="2025-05-27T16:57:51.018" v="250" actId="114"/>
          <ac:spMkLst>
            <pc:docMk/>
            <pc:sldMk cId="2166370423" sldId="38698"/>
            <ac:spMk id="3" creationId="{F1F52FFD-84E4-2027-53BD-EF42E457A3F9}"/>
          </ac:spMkLst>
        </pc:spChg>
      </pc:sldChg>
      <pc:sldChg chg="modSp mod">
        <pc:chgData name="Garbino, Alejandro (JSC-SK)[KBR Wyle Services, LLC]" userId="c69273c1-fc6c-4278-b560-af39b6211338" providerId="ADAL" clId="{FAA2A61F-074A-4BF5-82DF-5C258E80507B}" dt="2025-05-27T16:56:13.495" v="195" actId="20577"/>
        <pc:sldMkLst>
          <pc:docMk/>
          <pc:sldMk cId="1622296873" sldId="38702"/>
        </pc:sldMkLst>
        <pc:spChg chg="mod">
          <ac:chgData name="Garbino, Alejandro (JSC-SK)[KBR Wyle Services, LLC]" userId="c69273c1-fc6c-4278-b560-af39b6211338" providerId="ADAL" clId="{FAA2A61F-074A-4BF5-82DF-5C258E80507B}" dt="2025-05-27T16:56:13.495" v="195" actId="20577"/>
          <ac:spMkLst>
            <pc:docMk/>
            <pc:sldMk cId="1622296873" sldId="38702"/>
            <ac:spMk id="5" creationId="{D22E2070-BCFB-4CCF-A713-7C4DE1B48EC3}"/>
          </ac:spMkLst>
        </pc:spChg>
      </pc:sldChg>
      <pc:sldChg chg="delSp modSp mod">
        <pc:chgData name="Garbino, Alejandro (JSC-SK)[KBR Wyle Services, LLC]" userId="c69273c1-fc6c-4278-b560-af39b6211338" providerId="ADAL" clId="{FAA2A61F-074A-4BF5-82DF-5C258E80507B}" dt="2025-05-27T16:48:41.970" v="51" actId="478"/>
        <pc:sldMkLst>
          <pc:docMk/>
          <pc:sldMk cId="64990806" sldId="38705"/>
        </pc:sldMkLst>
        <pc:spChg chg="del mod">
          <ac:chgData name="Garbino, Alejandro (JSC-SK)[KBR Wyle Services, LLC]" userId="c69273c1-fc6c-4278-b560-af39b6211338" providerId="ADAL" clId="{FAA2A61F-074A-4BF5-82DF-5C258E80507B}" dt="2025-05-27T16:48:41.970" v="51" actId="478"/>
          <ac:spMkLst>
            <pc:docMk/>
            <pc:sldMk cId="64990806" sldId="38705"/>
            <ac:spMk id="3" creationId="{542C3771-5218-10AA-8004-A412FA7616FF}"/>
          </ac:spMkLst>
        </pc:spChg>
      </pc:sldChg>
      <pc:sldChg chg="addSp delSp del mod">
        <pc:chgData name="Garbino, Alejandro (JSC-SK)[KBR Wyle Services, LLC]" userId="c69273c1-fc6c-4278-b560-af39b6211338" providerId="ADAL" clId="{FAA2A61F-074A-4BF5-82DF-5C258E80507B}" dt="2025-05-27T16:53:48.612" v="77" actId="47"/>
        <pc:sldMkLst>
          <pc:docMk/>
          <pc:sldMk cId="8974158" sldId="38776"/>
        </pc:sldMkLst>
        <pc:spChg chg="add del">
          <ac:chgData name="Garbino, Alejandro (JSC-SK)[KBR Wyle Services, LLC]" userId="c69273c1-fc6c-4278-b560-af39b6211338" providerId="ADAL" clId="{FAA2A61F-074A-4BF5-82DF-5C258E80507B}" dt="2025-05-27T16:52:29.157" v="69" actId="22"/>
          <ac:spMkLst>
            <pc:docMk/>
            <pc:sldMk cId="8974158" sldId="38776"/>
            <ac:spMk id="5" creationId="{4127112D-B77C-0AAC-0D6D-916301F96EB4}"/>
          </ac:spMkLst>
        </pc:spChg>
      </pc:sldChg>
      <pc:sldChg chg="modSp mod">
        <pc:chgData name="Garbino, Alejandro (JSC-SK)[KBR Wyle Services, LLC]" userId="c69273c1-fc6c-4278-b560-af39b6211338" providerId="ADAL" clId="{FAA2A61F-074A-4BF5-82DF-5C258E80507B}" dt="2025-05-27T16:59:43.915" v="295" actId="20577"/>
        <pc:sldMkLst>
          <pc:docMk/>
          <pc:sldMk cId="4225124940" sldId="38777"/>
        </pc:sldMkLst>
        <pc:spChg chg="mod">
          <ac:chgData name="Garbino, Alejandro (JSC-SK)[KBR Wyle Services, LLC]" userId="c69273c1-fc6c-4278-b560-af39b6211338" providerId="ADAL" clId="{FAA2A61F-074A-4BF5-82DF-5C258E80507B}" dt="2025-05-27T16:59:43.915" v="295" actId="20577"/>
          <ac:spMkLst>
            <pc:docMk/>
            <pc:sldMk cId="4225124940" sldId="38777"/>
            <ac:spMk id="4" creationId="{69905289-EBF3-ECFE-DA84-CB261FD384C9}"/>
          </ac:spMkLst>
        </pc:spChg>
      </pc:sldChg>
      <pc:sldChg chg="delSp mod">
        <pc:chgData name="Garbino, Alejandro (JSC-SK)[KBR Wyle Services, LLC]" userId="c69273c1-fc6c-4278-b560-af39b6211338" providerId="ADAL" clId="{FAA2A61F-074A-4BF5-82DF-5C258E80507B}" dt="2025-05-27T16:48:55.330" v="52" actId="478"/>
        <pc:sldMkLst>
          <pc:docMk/>
          <pc:sldMk cId="227989587" sldId="38779"/>
        </pc:sldMkLst>
        <pc:spChg chg="del">
          <ac:chgData name="Garbino, Alejandro (JSC-SK)[KBR Wyle Services, LLC]" userId="c69273c1-fc6c-4278-b560-af39b6211338" providerId="ADAL" clId="{FAA2A61F-074A-4BF5-82DF-5C258E80507B}" dt="2025-05-27T16:48:55.330" v="52" actId="478"/>
          <ac:spMkLst>
            <pc:docMk/>
            <pc:sldMk cId="227989587" sldId="38779"/>
            <ac:spMk id="3" creationId="{542C3771-5218-10AA-8004-A412FA7616FF}"/>
          </ac:spMkLst>
        </pc:spChg>
      </pc:sldChg>
      <pc:sldChg chg="add">
        <pc:chgData name="Garbino, Alejandro (JSC-SK)[KBR Wyle Services, LLC]" userId="c69273c1-fc6c-4278-b560-af39b6211338" providerId="ADAL" clId="{FAA2A61F-074A-4BF5-82DF-5C258E80507B}" dt="2025-05-27T16:52:36.555" v="70"/>
        <pc:sldMkLst>
          <pc:docMk/>
          <pc:sldMk cId="3533010925" sldId="38785"/>
        </pc:sldMkLst>
      </pc:sldChg>
      <pc:sldMasterChg chg="del delSldLayout">
        <pc:chgData name="Garbino, Alejandro (JSC-SK)[KBR Wyle Services, LLC]" userId="c69273c1-fc6c-4278-b560-af39b6211338" providerId="ADAL" clId="{FAA2A61F-074A-4BF5-82DF-5C258E80507B}" dt="2025-05-27T16:50:34.717" v="62" actId="2696"/>
        <pc:sldMasterMkLst>
          <pc:docMk/>
          <pc:sldMasterMk cId="4029788460" sldId="2147483707"/>
        </pc:sldMasterMkLst>
        <pc:sldLayoutChg chg="del">
          <pc:chgData name="Garbino, Alejandro (JSC-SK)[KBR Wyle Services, LLC]" userId="c69273c1-fc6c-4278-b560-af39b6211338" providerId="ADAL" clId="{FAA2A61F-074A-4BF5-82DF-5C258E80507B}" dt="2025-05-27T16:50:34.707" v="59" actId="2696"/>
          <pc:sldLayoutMkLst>
            <pc:docMk/>
            <pc:sldMasterMk cId="4029788460" sldId="2147483707"/>
            <pc:sldLayoutMk cId="1128050071" sldId="2147483708"/>
          </pc:sldLayoutMkLst>
        </pc:sldLayoutChg>
        <pc:sldLayoutChg chg="del">
          <pc:chgData name="Garbino, Alejandro (JSC-SK)[KBR Wyle Services, LLC]" userId="c69273c1-fc6c-4278-b560-af39b6211338" providerId="ADAL" clId="{FAA2A61F-074A-4BF5-82DF-5C258E80507B}" dt="2025-05-27T16:50:34.707" v="60" actId="2696"/>
          <pc:sldLayoutMkLst>
            <pc:docMk/>
            <pc:sldMasterMk cId="4029788460" sldId="2147483707"/>
            <pc:sldLayoutMk cId="3065884443" sldId="2147483709"/>
          </pc:sldLayoutMkLst>
        </pc:sldLayoutChg>
        <pc:sldLayoutChg chg="del">
          <pc:chgData name="Garbino, Alejandro (JSC-SK)[KBR Wyle Services, LLC]" userId="c69273c1-fc6c-4278-b560-af39b6211338" providerId="ADAL" clId="{FAA2A61F-074A-4BF5-82DF-5C258E80507B}" dt="2025-05-27T16:50:34.707" v="61" actId="2696"/>
          <pc:sldLayoutMkLst>
            <pc:docMk/>
            <pc:sldMasterMk cId="4029788460" sldId="2147483707"/>
            <pc:sldLayoutMk cId="2337101987" sldId="2147483710"/>
          </pc:sldLayoutMkLst>
        </pc:sldLayoutChg>
      </pc:sldMasterChg>
      <pc:sldMasterChg chg="delSp modSp mod delSldLayout modSldLayout">
        <pc:chgData name="Garbino, Alejandro (JSC-SK)[KBR Wyle Services, LLC]" userId="c69273c1-fc6c-4278-b560-af39b6211338" providerId="ADAL" clId="{FAA2A61F-074A-4BF5-82DF-5C258E80507B}" dt="2025-05-27T16:51:01.454" v="67" actId="2696"/>
        <pc:sldMasterMkLst>
          <pc:docMk/>
          <pc:sldMasterMk cId="1479964476" sldId="2147483711"/>
        </pc:sldMasterMkLst>
        <pc:picChg chg="mod">
          <ac:chgData name="Garbino, Alejandro (JSC-SK)[KBR Wyle Services, LLC]" userId="c69273c1-fc6c-4278-b560-af39b6211338" providerId="ADAL" clId="{FAA2A61F-074A-4BF5-82DF-5C258E80507B}" dt="2025-05-27T16:50:52.762" v="66" actId="1076"/>
          <ac:picMkLst>
            <pc:docMk/>
            <pc:sldMasterMk cId="1479964476" sldId="2147483711"/>
            <ac:picMk id="4" creationId="{41A54CF6-8C50-4FDA-8BCE-EF62D1678B48}"/>
          </ac:picMkLst>
        </pc:picChg>
        <pc:picChg chg="del">
          <ac:chgData name="Garbino, Alejandro (JSC-SK)[KBR Wyle Services, LLC]" userId="c69273c1-fc6c-4278-b560-af39b6211338" providerId="ADAL" clId="{FAA2A61F-074A-4BF5-82DF-5C258E80507B}" dt="2025-05-27T16:50:49.408" v="65" actId="478"/>
          <ac:picMkLst>
            <pc:docMk/>
            <pc:sldMasterMk cId="1479964476" sldId="2147483711"/>
            <ac:picMk id="18" creationId="{4907D440-BB8B-4812-8D44-0577281D2E69}"/>
          </ac:picMkLst>
        </pc:picChg>
        <pc:sldLayoutChg chg="modSp del">
          <pc:chgData name="Garbino, Alejandro (JSC-SK)[KBR Wyle Services, LLC]" userId="c69273c1-fc6c-4278-b560-af39b6211338" providerId="ADAL" clId="{FAA2A61F-074A-4BF5-82DF-5C258E80507B}" dt="2025-05-27T16:51:01.454" v="67" actId="2696"/>
          <pc:sldLayoutMkLst>
            <pc:docMk/>
            <pc:sldMasterMk cId="1479964476" sldId="2147483711"/>
            <pc:sldLayoutMk cId="1631421498" sldId="2147483671"/>
          </pc:sldLayoutMkLst>
          <pc:spChg chg="mod">
            <ac:chgData name="Garbino, Alejandro (JSC-SK)[KBR Wyle Services, LLC]" userId="c69273c1-fc6c-4278-b560-af39b6211338" providerId="ADAL" clId="{FAA2A61F-074A-4BF5-82DF-5C258E80507B}" dt="2025-05-27T16:50:40.307" v="63"/>
            <ac:spMkLst>
              <pc:docMk/>
              <pc:sldMasterMk cId="1479964476" sldId="2147483711"/>
              <pc:sldLayoutMk cId="1631421498" sldId="2147483671"/>
              <ac:spMk id="6" creationId="{153401DC-1F81-E34D-82E3-959FF795F843}"/>
            </ac:spMkLst>
          </pc:spChg>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jtdunn1\Documents\H-3PO\Exploration%20Atmosphere\MetRates_EVA_simulation_design\Task%20Decomposition%20Spreadsheets\EVA%20Simulation%20Task%20Decomposition%20-%20WBS1%20-%20for%20reporting%20-%202019%20April%203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79423653279025"/>
          <c:y val="0.28562960499802131"/>
          <c:w val="0.53868324870606077"/>
          <c:h val="0.71437039500197852"/>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248-475B-A945-E47E3BAF365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248-475B-A945-E47E3BAF365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248-475B-A945-E47E3BAF365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248-475B-A945-E47E3BAF3653}"/>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'Tables for Summary'!$A$13:$A$16</c:f>
              <c:strCache>
                <c:ptCount val="4"/>
                <c:pt idx="0">
                  <c:v>Upper body</c:v>
                </c:pt>
                <c:pt idx="1">
                  <c:v>Lower body</c:v>
                </c:pt>
                <c:pt idx="2">
                  <c:v>Both Upper and Lower body</c:v>
                </c:pt>
                <c:pt idx="3">
                  <c:v>Minimal work</c:v>
                </c:pt>
              </c:strCache>
            </c:strRef>
          </c:cat>
          <c:val>
            <c:numRef>
              <c:f>'Tables for Summary'!$C$13:$C$16</c:f>
              <c:numCache>
                <c:formatCode>General</c:formatCode>
                <c:ptCount val="4"/>
                <c:pt idx="0">
                  <c:v>23.809523809523785</c:v>
                </c:pt>
                <c:pt idx="1">
                  <c:v>16.666666666666668</c:v>
                </c:pt>
                <c:pt idx="2">
                  <c:v>52.38095238095238</c:v>
                </c:pt>
                <c:pt idx="3">
                  <c:v>7.1428571428571415</c:v>
                </c:pt>
              </c:numCache>
            </c:numRef>
          </c:val>
          <c:extLst>
            <c:ext xmlns:c16="http://schemas.microsoft.com/office/drawing/2014/chart" uri="{C3380CC4-5D6E-409C-BE32-E72D297353CC}">
              <c16:uniqueId val="{00000008-E248-475B-A945-E47E3BAF3653}"/>
            </c:ext>
          </c:extLst>
        </c:ser>
        <c:dLbls>
          <c:showLegendKey val="0"/>
          <c:showVal val="0"/>
          <c:showCatName val="0"/>
          <c:showSerName val="0"/>
          <c:showPercent val="0"/>
          <c:showBubbleSize val="0"/>
          <c:showLeaderLines val="1"/>
        </c:dLbls>
        <c:firstSliceAng val="0"/>
      </c:pieChart>
      <c:spPr>
        <a:noFill/>
        <a:ln>
          <a:noFill/>
        </a:ln>
        <a:effectLst/>
      </c:spPr>
    </c:plotArea>
    <c:legend>
      <c:legendPos val="t"/>
      <c:layout>
        <c:manualLayout>
          <c:xMode val="edge"/>
          <c:yMode val="edge"/>
          <c:x val="0"/>
          <c:y val="2.1610983501976211E-2"/>
          <c:w val="0.69725085910652973"/>
          <c:h val="0.27442548848060683"/>
        </c:manualLayout>
      </c:layout>
      <c:overlay val="0"/>
      <c:spPr>
        <a:solidFill>
          <a:schemeClr val="tx1"/>
        </a:solid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solidFill>
      <a:schemeClr val="tx1"/>
    </a:solidFill>
    <a:ln w="9525" cap="flat" cmpd="sng" algn="ctr">
      <a:no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876B9-39B4-4757-839C-005AD187519E}" type="datetimeFigureOut">
              <a:rPr lang="en-US" smtClean="0"/>
              <a:pPr/>
              <a:t>5/27/2025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8C08D-1B3C-4223-9FED-AB658CBB7996}" type="slidenum">
              <a:rPr lang="en-US" smtClean="0"/>
              <a:pPr/>
              <a:t>‹#›</a:t>
            </a:fld>
            <a:endParaRPr lang="en-US"/>
          </a:p>
        </p:txBody>
      </p:sp>
    </p:spTree>
    <p:extLst>
      <p:ext uri="{BB962C8B-B14F-4D97-AF65-F5344CB8AC3E}">
        <p14:creationId xmlns:p14="http://schemas.microsoft.com/office/powerpoint/2010/main" val="1431562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9CC83-00C3-364A-8FCC-913C253BA2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06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We’ve previously published and presented here the model-predicted implications of the exploration atmosphere and variable pressure suits as well as different EVA durations and frequencies. </a:t>
            </a:r>
          </a:p>
          <a:p>
            <a:endParaRPr lang="en-US"/>
          </a:p>
          <a:p>
            <a:r>
              <a:rPr lang="en-US"/>
              <a:t>This table shows the approximate prebreathe durations for microgravity EVA as compared with planetary EVA given the same saturation atmospheres, spacesuit pressure, EVA durations, and approximately the same DCS risk level. As you can see, our model estimates show a significant penalty associated with the higher metabolic rates and ambulation of planetary EVA as compared with microgravity. </a:t>
            </a:r>
          </a:p>
          <a:p>
            <a:endParaRPr lang="en-US"/>
          </a:p>
          <a:p>
            <a:r>
              <a:rPr lang="en-US"/>
              <a:t>[ANIMATION]</a:t>
            </a:r>
          </a:p>
          <a:p>
            <a:endParaRPr lang="en-US"/>
          </a:p>
          <a:p>
            <a:r>
              <a:rPr lang="en-US"/>
              <a:t>But while we have ground validation data and flight experience to show that these microgravity protocols are safe and about as efficient as possible, we don’t have the data to validate these model estimates. And we’re not going to be able to do EVAs on the moon or Mars until we do. </a:t>
            </a:r>
          </a:p>
          <a:p>
            <a:endParaRPr lang="en-US"/>
          </a:p>
          <a:p>
            <a:r>
              <a:rPr lang="en-US"/>
              <a:t>[NEXT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F6F7E-0F1B-274E-A293-0D1EDE84EA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254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9CC83-00C3-364A-8FCC-913C253BA2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865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78C08D-1B3C-4223-9FED-AB658CBB7996}" type="slidenum">
              <a:rPr lang="en-US" smtClean="0"/>
              <a:pPr/>
              <a:t>41</a:t>
            </a:fld>
            <a:endParaRPr lang="en-US"/>
          </a:p>
        </p:txBody>
      </p:sp>
    </p:spTree>
    <p:extLst>
      <p:ext uri="{BB962C8B-B14F-4D97-AF65-F5344CB8AC3E}">
        <p14:creationId xmlns:p14="http://schemas.microsoft.com/office/powerpoint/2010/main" val="1660881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4"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ED29B0-9254-41C7-9DCD-EF63E6DC6E0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13667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9CC83-00C3-364A-8FCC-913C253BA2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292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Patrick</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94385-E5BB-4BC9-A9B2-D61A32A3D6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092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4567" y="2547348"/>
            <a:ext cx="7129393" cy="1500187"/>
          </a:xfrm>
          <a:prstGeom prst="rect">
            <a:avLst/>
          </a:prstGeom>
        </p:spPr>
        <p:txBody>
          <a:bodyPr anchor="b"/>
          <a:lstStyle>
            <a:lvl1pPr algn="r">
              <a:defRPr sz="3600" b="1">
                <a:solidFill>
                  <a:schemeClr val="tx1"/>
                </a:solidFill>
              </a:defRPr>
            </a:lvl1pPr>
          </a:lstStyle>
          <a:p>
            <a:r>
              <a:rPr lang="en-US"/>
              <a:t>Click to edit Master title style</a:t>
            </a:r>
          </a:p>
        </p:txBody>
      </p:sp>
      <p:sp>
        <p:nvSpPr>
          <p:cNvPr id="3" name="Text Placeholder 2"/>
          <p:cNvSpPr>
            <a:spLocks noGrp="1"/>
          </p:cNvSpPr>
          <p:nvPr>
            <p:ph type="body" idx="1"/>
          </p:nvPr>
        </p:nvSpPr>
        <p:spPr>
          <a:xfrm>
            <a:off x="4674567" y="4223848"/>
            <a:ext cx="7129393" cy="896937"/>
          </a:xfrm>
          <a:prstGeom prst="rect">
            <a:avLst/>
          </a:prstGeom>
        </p:spPr>
        <p:txBody>
          <a:bodyPr>
            <a:normAutofit/>
          </a:bodyPr>
          <a:lstStyle>
            <a:lvl1pPr marL="0" indent="0" algn="r">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6" name="Rectangle 25">
            <a:extLst>
              <a:ext uri="{FF2B5EF4-FFF2-40B4-BE49-F238E27FC236}">
                <a16:creationId xmlns:a16="http://schemas.microsoft.com/office/drawing/2014/main" id="{6295AE70-54B5-48E8-85FF-36C5D3063535}"/>
              </a:ext>
            </a:extLst>
          </p:cNvPr>
          <p:cNvSpPr/>
          <p:nvPr userDrawn="1"/>
        </p:nvSpPr>
        <p:spPr>
          <a:xfrm>
            <a:off x="0" y="5656033"/>
            <a:ext cx="12192000" cy="664741"/>
          </a:xfrm>
          <a:prstGeom prst="rect">
            <a:avLst/>
          </a:prstGeom>
          <a:gradFill flip="none" rotWithShape="1">
            <a:gsLst>
              <a:gs pos="34000">
                <a:schemeClr val="tx1"/>
              </a:gs>
              <a:gs pos="100000">
                <a:schemeClr val="accent4">
                  <a:alpha val="8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5C"/>
              </a:solidFill>
            </a:endParaRPr>
          </a:p>
        </p:txBody>
      </p:sp>
      <p:pic>
        <p:nvPicPr>
          <p:cNvPr id="12" name="Picture 11" descr="Icon&#10;&#10;Description automatically generated">
            <a:extLst>
              <a:ext uri="{FF2B5EF4-FFF2-40B4-BE49-F238E27FC236}">
                <a16:creationId xmlns:a16="http://schemas.microsoft.com/office/drawing/2014/main" id="{4442B9FE-F796-45C7-8607-A1641F649F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8220" y="5821427"/>
            <a:ext cx="467657" cy="397820"/>
          </a:xfrm>
          <a:prstGeom prst="rect">
            <a:avLst/>
          </a:prstGeom>
        </p:spPr>
      </p:pic>
      <p:pic>
        <p:nvPicPr>
          <p:cNvPr id="13" name="Picture 12" descr="Logo&#10;&#10;Description automatically generated">
            <a:extLst>
              <a:ext uri="{FF2B5EF4-FFF2-40B4-BE49-F238E27FC236}">
                <a16:creationId xmlns:a16="http://schemas.microsoft.com/office/drawing/2014/main" id="{2A8E5B6D-D6F6-405E-BC09-8E693A848C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4986" y="5832346"/>
            <a:ext cx="565865" cy="313246"/>
          </a:xfrm>
          <a:prstGeom prst="rect">
            <a:avLst/>
          </a:prstGeom>
        </p:spPr>
      </p:pic>
      <p:pic>
        <p:nvPicPr>
          <p:cNvPr id="14" name="Picture 13" descr="Shape&#10;&#10;Description automatically generated">
            <a:extLst>
              <a:ext uri="{FF2B5EF4-FFF2-40B4-BE49-F238E27FC236}">
                <a16:creationId xmlns:a16="http://schemas.microsoft.com/office/drawing/2014/main" id="{4C555389-558F-40D1-B83B-6F015578F0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34864" y="5813432"/>
            <a:ext cx="450109" cy="392966"/>
          </a:xfrm>
          <a:prstGeom prst="rect">
            <a:avLst/>
          </a:prstGeom>
        </p:spPr>
      </p:pic>
      <p:sp>
        <p:nvSpPr>
          <p:cNvPr id="16" name="Parallelogram 3">
            <a:extLst>
              <a:ext uri="{FF2B5EF4-FFF2-40B4-BE49-F238E27FC236}">
                <a16:creationId xmlns:a16="http://schemas.microsoft.com/office/drawing/2014/main" id="{3C69ECF4-806B-4937-A554-627CE1B5E664}"/>
              </a:ext>
            </a:extLst>
          </p:cNvPr>
          <p:cNvSpPr/>
          <p:nvPr userDrawn="1"/>
        </p:nvSpPr>
        <p:spPr>
          <a:xfrm>
            <a:off x="11376887" y="5659523"/>
            <a:ext cx="854146" cy="654157"/>
          </a:xfrm>
          <a:custGeom>
            <a:avLst/>
            <a:gdLst>
              <a:gd name="connsiteX0" fmla="*/ 0 w 1162259"/>
              <a:gd name="connsiteY0" fmla="*/ 664741 h 664741"/>
              <a:gd name="connsiteX1" fmla="*/ 166185 w 1162259"/>
              <a:gd name="connsiteY1" fmla="*/ 0 h 664741"/>
              <a:gd name="connsiteX2" fmla="*/ 1162259 w 1162259"/>
              <a:gd name="connsiteY2" fmla="*/ 0 h 664741"/>
              <a:gd name="connsiteX3" fmla="*/ 996074 w 1162259"/>
              <a:gd name="connsiteY3" fmla="*/ 664741 h 664741"/>
              <a:gd name="connsiteX4" fmla="*/ 0 w 1162259"/>
              <a:gd name="connsiteY4" fmla="*/ 664741 h 664741"/>
              <a:gd name="connsiteX0" fmla="*/ 0 w 996074"/>
              <a:gd name="connsiteY0" fmla="*/ 664741 h 664741"/>
              <a:gd name="connsiteX1" fmla="*/ 166185 w 996074"/>
              <a:gd name="connsiteY1" fmla="*/ 0 h 664741"/>
              <a:gd name="connsiteX2" fmla="*/ 854146 w 996074"/>
              <a:gd name="connsiteY2" fmla="*/ 0 h 664741"/>
              <a:gd name="connsiteX3" fmla="*/ 996074 w 996074"/>
              <a:gd name="connsiteY3" fmla="*/ 664741 h 664741"/>
              <a:gd name="connsiteX4" fmla="*/ 0 w 996074"/>
              <a:gd name="connsiteY4" fmla="*/ 664741 h 664741"/>
              <a:gd name="connsiteX0" fmla="*/ 0 w 854146"/>
              <a:gd name="connsiteY0" fmla="*/ 664741 h 664741"/>
              <a:gd name="connsiteX1" fmla="*/ 166185 w 854146"/>
              <a:gd name="connsiteY1" fmla="*/ 0 h 664741"/>
              <a:gd name="connsiteX2" fmla="*/ 854146 w 854146"/>
              <a:gd name="connsiteY2" fmla="*/ 0 h 664741"/>
              <a:gd name="connsiteX3" fmla="*/ 817170 w 854146"/>
              <a:gd name="connsiteY3" fmla="*/ 654802 h 664741"/>
              <a:gd name="connsiteX4" fmla="*/ 0 w 854146"/>
              <a:gd name="connsiteY4" fmla="*/ 664741 h 664741"/>
              <a:gd name="connsiteX0" fmla="*/ 0 w 854146"/>
              <a:gd name="connsiteY0" fmla="*/ 661677 h 661677"/>
              <a:gd name="connsiteX1" fmla="*/ 166185 w 854146"/>
              <a:gd name="connsiteY1" fmla="*/ 0 h 661677"/>
              <a:gd name="connsiteX2" fmla="*/ 854146 w 854146"/>
              <a:gd name="connsiteY2" fmla="*/ 0 h 661677"/>
              <a:gd name="connsiteX3" fmla="*/ 817170 w 854146"/>
              <a:gd name="connsiteY3" fmla="*/ 654802 h 661677"/>
              <a:gd name="connsiteX4" fmla="*/ 0 w 854146"/>
              <a:gd name="connsiteY4" fmla="*/ 661677 h 661677"/>
              <a:gd name="connsiteX0" fmla="*/ 0 w 854146"/>
              <a:gd name="connsiteY0" fmla="*/ 661677 h 661677"/>
              <a:gd name="connsiteX1" fmla="*/ 166185 w 854146"/>
              <a:gd name="connsiteY1" fmla="*/ 0 h 661677"/>
              <a:gd name="connsiteX2" fmla="*/ 854146 w 854146"/>
              <a:gd name="connsiteY2" fmla="*/ 0 h 661677"/>
              <a:gd name="connsiteX3" fmla="*/ 826284 w 854146"/>
              <a:gd name="connsiteY3" fmla="*/ 660948 h 661677"/>
              <a:gd name="connsiteX4" fmla="*/ 0 w 854146"/>
              <a:gd name="connsiteY4" fmla="*/ 661677 h 66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146" h="661677">
                <a:moveTo>
                  <a:pt x="0" y="661677"/>
                </a:moveTo>
                <a:lnTo>
                  <a:pt x="166185" y="0"/>
                </a:lnTo>
                <a:lnTo>
                  <a:pt x="854146" y="0"/>
                </a:lnTo>
                <a:lnTo>
                  <a:pt x="826284" y="660948"/>
                </a:lnTo>
                <a:lnTo>
                  <a:pt x="0" y="661677"/>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lide Number Placeholder 5">
            <a:extLst>
              <a:ext uri="{FF2B5EF4-FFF2-40B4-BE49-F238E27FC236}">
                <a16:creationId xmlns:a16="http://schemas.microsoft.com/office/drawing/2014/main" id="{BC340B68-74E0-4283-811A-607F7D331704}"/>
              </a:ext>
            </a:extLst>
          </p:cNvPr>
          <p:cNvSpPr txBox="1">
            <a:spLocks/>
          </p:cNvSpPr>
          <p:nvPr userDrawn="1"/>
        </p:nvSpPr>
        <p:spPr>
          <a:xfrm>
            <a:off x="11590350" y="5893247"/>
            <a:ext cx="393834" cy="18826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41C16-093A-4073-AC1F-A0BBA60B080D}" type="slidenum">
              <a:rPr lang="en-US" smtClean="0"/>
              <a:pPr/>
              <a:t>‹#›</a:t>
            </a:fld>
            <a:r>
              <a:rPr lang="en-US"/>
              <a:t> </a:t>
            </a:r>
          </a:p>
        </p:txBody>
      </p:sp>
      <p:pic>
        <p:nvPicPr>
          <p:cNvPr id="5" name="Picture 4" descr="A picture containing web&#10;&#10;Description automatically generated">
            <a:extLst>
              <a:ext uri="{FF2B5EF4-FFF2-40B4-BE49-F238E27FC236}">
                <a16:creationId xmlns:a16="http://schemas.microsoft.com/office/drawing/2014/main" id="{7295A29A-6B88-4095-AC48-46C0610B814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4738" y="3272375"/>
            <a:ext cx="4304059" cy="4304059"/>
          </a:xfrm>
          <a:prstGeom prst="rect">
            <a:avLst/>
          </a:prstGeom>
        </p:spPr>
      </p:pic>
    </p:spTree>
    <p:extLst>
      <p:ext uri="{BB962C8B-B14F-4D97-AF65-F5344CB8AC3E}">
        <p14:creationId xmlns:p14="http://schemas.microsoft.com/office/powerpoint/2010/main" val="404100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96DE4A-F392-4CA1-9D0D-95BB31B3245C}"/>
              </a:ext>
            </a:extLst>
          </p:cNvPr>
          <p:cNvSpPr/>
          <p:nvPr userDrawn="1"/>
        </p:nvSpPr>
        <p:spPr>
          <a:xfrm rot="10800000">
            <a:off x="4267198" y="3396028"/>
            <a:ext cx="7924797" cy="2807629"/>
          </a:xfrm>
          <a:prstGeom prst="rect">
            <a:avLst/>
          </a:prstGeom>
          <a:gradFill flip="none" rotWithShape="1">
            <a:gsLst>
              <a:gs pos="0">
                <a:srgbClr val="90BED5">
                  <a:alpha val="31000"/>
                </a:srgb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620767" y="3571689"/>
            <a:ext cx="7361167" cy="1492392"/>
          </a:xfrm>
        </p:spPr>
        <p:txBody>
          <a:bodyPr anchor="b">
            <a:normAutofit/>
          </a:bodyPr>
          <a:lstStyle>
            <a:lvl1pPr marL="0" indent="0" algn="r">
              <a:defRPr sz="3200" b="1">
                <a:solidFill>
                  <a:schemeClr val="tx1"/>
                </a:solidFill>
              </a:defRPr>
            </a:lvl1pPr>
          </a:lstStyle>
          <a:p>
            <a:r>
              <a:rPr lang="en-US"/>
              <a:t>Click to edit Master title style</a:t>
            </a:r>
          </a:p>
        </p:txBody>
      </p:sp>
      <p:sp>
        <p:nvSpPr>
          <p:cNvPr id="3" name="Subtitle 2"/>
          <p:cNvSpPr>
            <a:spLocks noGrp="1"/>
          </p:cNvSpPr>
          <p:nvPr>
            <p:ph type="subTitle" idx="1"/>
          </p:nvPr>
        </p:nvSpPr>
        <p:spPr>
          <a:xfrm>
            <a:off x="4611536" y="5244824"/>
            <a:ext cx="7370057" cy="778093"/>
          </a:xfrm>
        </p:spPr>
        <p:txBody>
          <a:bodyPr anchor="t">
            <a:noAutofit/>
          </a:bodyPr>
          <a:lstStyle>
            <a:lvl1pPr marL="0" indent="0" algn="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Rectangle 12">
            <a:extLst>
              <a:ext uri="{FF2B5EF4-FFF2-40B4-BE49-F238E27FC236}">
                <a16:creationId xmlns:a16="http://schemas.microsoft.com/office/drawing/2014/main" id="{B3FE4CD7-DFEA-490D-8FBE-A191C9E0D763}"/>
              </a:ext>
            </a:extLst>
          </p:cNvPr>
          <p:cNvSpPr/>
          <p:nvPr userDrawn="1"/>
        </p:nvSpPr>
        <p:spPr>
          <a:xfrm flipV="1">
            <a:off x="4620766" y="3340471"/>
            <a:ext cx="7571233" cy="45719"/>
          </a:xfrm>
          <a:prstGeom prst="rect">
            <a:avLst/>
          </a:prstGeom>
          <a:gradFill flip="none" rotWithShape="1">
            <a:gsLst>
              <a:gs pos="100000">
                <a:schemeClr val="accent1">
                  <a:lumMod val="75000"/>
                  <a:alpha val="0"/>
                </a:schemeClr>
              </a:gs>
              <a:gs pos="0">
                <a:srgbClr val="6097BE"/>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5C"/>
              </a:solidFill>
            </a:endParaRPr>
          </a:p>
        </p:txBody>
      </p:sp>
      <p:pic>
        <p:nvPicPr>
          <p:cNvPr id="10" name="Picture 9">
            <a:extLst>
              <a:ext uri="{FF2B5EF4-FFF2-40B4-BE49-F238E27FC236}">
                <a16:creationId xmlns:a16="http://schemas.microsoft.com/office/drawing/2014/main" id="{D31A7A1B-2FD4-469E-980A-5782A528821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805861" y="2044482"/>
            <a:ext cx="1031842" cy="1031842"/>
          </a:xfrm>
          <a:prstGeom prst="rect">
            <a:avLst/>
          </a:prstGeom>
        </p:spPr>
      </p:pic>
      <p:pic>
        <p:nvPicPr>
          <p:cNvPr id="12" name="Picture 11">
            <a:extLst>
              <a:ext uri="{FF2B5EF4-FFF2-40B4-BE49-F238E27FC236}">
                <a16:creationId xmlns:a16="http://schemas.microsoft.com/office/drawing/2014/main" id="{75EE784D-52FF-4F67-960B-E38BD3F09E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639849" y="2148293"/>
            <a:ext cx="1467707" cy="812480"/>
          </a:xfrm>
          <a:prstGeom prst="rect">
            <a:avLst/>
          </a:prstGeom>
        </p:spPr>
      </p:pic>
      <p:pic>
        <p:nvPicPr>
          <p:cNvPr id="14" name="Picture 13">
            <a:extLst>
              <a:ext uri="{FF2B5EF4-FFF2-40B4-BE49-F238E27FC236}">
                <a16:creationId xmlns:a16="http://schemas.microsoft.com/office/drawing/2014/main" id="{DE744CA2-8DBD-4CF5-A48C-799D630BDD7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824137" y="2032239"/>
            <a:ext cx="1157456" cy="1019253"/>
          </a:xfrm>
          <a:prstGeom prst="rect">
            <a:avLst/>
          </a:prstGeom>
        </p:spPr>
      </p:pic>
      <p:sp>
        <p:nvSpPr>
          <p:cNvPr id="18" name="Rectangle 17">
            <a:extLst>
              <a:ext uri="{FF2B5EF4-FFF2-40B4-BE49-F238E27FC236}">
                <a16:creationId xmlns:a16="http://schemas.microsoft.com/office/drawing/2014/main" id="{FBB48D66-02CF-4B24-A195-D2AE95678E67}"/>
              </a:ext>
            </a:extLst>
          </p:cNvPr>
          <p:cNvSpPr/>
          <p:nvPr userDrawn="1"/>
        </p:nvSpPr>
        <p:spPr>
          <a:xfrm flipV="1">
            <a:off x="4620766" y="6195430"/>
            <a:ext cx="7571233" cy="45719"/>
          </a:xfrm>
          <a:prstGeom prst="rect">
            <a:avLst/>
          </a:prstGeom>
          <a:gradFill flip="none" rotWithShape="1">
            <a:gsLst>
              <a:gs pos="100000">
                <a:schemeClr val="accent1">
                  <a:lumMod val="75000"/>
                  <a:alpha val="0"/>
                </a:schemeClr>
              </a:gs>
              <a:gs pos="0">
                <a:srgbClr val="6198BF"/>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5C"/>
              </a:solidFill>
            </a:endParaRPr>
          </a:p>
        </p:txBody>
      </p:sp>
      <p:sp>
        <p:nvSpPr>
          <p:cNvPr id="4" name="Oval 3">
            <a:extLst>
              <a:ext uri="{FF2B5EF4-FFF2-40B4-BE49-F238E27FC236}">
                <a16:creationId xmlns:a16="http://schemas.microsoft.com/office/drawing/2014/main" id="{F358C166-41BE-435C-A722-8A6F2EDD3FA3}"/>
              </a:ext>
            </a:extLst>
          </p:cNvPr>
          <p:cNvSpPr/>
          <p:nvPr userDrawn="1"/>
        </p:nvSpPr>
        <p:spPr>
          <a:xfrm>
            <a:off x="3596106" y="1786019"/>
            <a:ext cx="58822" cy="58822"/>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4CBFA50-9689-46AB-BDC0-DBC3854AF6F5}"/>
              </a:ext>
            </a:extLst>
          </p:cNvPr>
          <p:cNvSpPr/>
          <p:nvPr userDrawn="1"/>
        </p:nvSpPr>
        <p:spPr>
          <a:xfrm>
            <a:off x="3992346" y="1107839"/>
            <a:ext cx="58822" cy="58822"/>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B560583-B5B0-4821-9107-369A287A9DFC}"/>
              </a:ext>
            </a:extLst>
          </p:cNvPr>
          <p:cNvSpPr/>
          <p:nvPr userDrawn="1"/>
        </p:nvSpPr>
        <p:spPr>
          <a:xfrm>
            <a:off x="3215106" y="894479"/>
            <a:ext cx="58822" cy="58822"/>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73472F1-2CB8-40AA-ACDE-7DD6E3FED085}"/>
              </a:ext>
            </a:extLst>
          </p:cNvPr>
          <p:cNvSpPr/>
          <p:nvPr userDrawn="1"/>
        </p:nvSpPr>
        <p:spPr>
          <a:xfrm>
            <a:off x="2376906" y="923890"/>
            <a:ext cx="58822" cy="58822"/>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BB04FC2-8D4B-4886-91B5-D4110EB46A8B}"/>
              </a:ext>
            </a:extLst>
          </p:cNvPr>
          <p:cNvSpPr/>
          <p:nvPr userDrawn="1"/>
        </p:nvSpPr>
        <p:spPr>
          <a:xfrm>
            <a:off x="2034006" y="1442050"/>
            <a:ext cx="58822" cy="58822"/>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E4F315-79CC-4E86-BDD8-30FD91205D6F}"/>
              </a:ext>
            </a:extLst>
          </p:cNvPr>
          <p:cNvSpPr/>
          <p:nvPr userDrawn="1"/>
        </p:nvSpPr>
        <p:spPr>
          <a:xfrm>
            <a:off x="1820646" y="2226910"/>
            <a:ext cx="58822" cy="58822"/>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6352777-E789-4F3A-A002-8368A8E1A9E2}"/>
              </a:ext>
            </a:extLst>
          </p:cNvPr>
          <p:cNvSpPr/>
          <p:nvPr userDrawn="1"/>
        </p:nvSpPr>
        <p:spPr>
          <a:xfrm>
            <a:off x="1272006" y="1594450"/>
            <a:ext cx="58822" cy="58822"/>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4EAF8D9-E29A-4D91-874B-B680C866F502}"/>
              </a:ext>
            </a:extLst>
          </p:cNvPr>
          <p:cNvSpPr/>
          <p:nvPr userDrawn="1"/>
        </p:nvSpPr>
        <p:spPr>
          <a:xfrm>
            <a:off x="3733266" y="131410"/>
            <a:ext cx="58822" cy="58822"/>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74E5407-4DC1-4A23-BBAC-04E135A15C66}"/>
              </a:ext>
            </a:extLst>
          </p:cNvPr>
          <p:cNvSpPr/>
          <p:nvPr userDrawn="1"/>
        </p:nvSpPr>
        <p:spPr>
          <a:xfrm>
            <a:off x="2788386" y="367630"/>
            <a:ext cx="58822" cy="58822"/>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761CFF3-5C84-47C3-8B4C-A7E6D0560F1C}"/>
              </a:ext>
            </a:extLst>
          </p:cNvPr>
          <p:cNvSpPr/>
          <p:nvPr userDrawn="1"/>
        </p:nvSpPr>
        <p:spPr>
          <a:xfrm>
            <a:off x="2733443" y="4055710"/>
            <a:ext cx="58822" cy="58822"/>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5858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FF5757"/>
              </a:buClr>
              <a:defRPr/>
            </a:lvl1pPr>
            <a:lvl2pPr>
              <a:buClr>
                <a:srgbClr val="FFC000"/>
              </a:buClr>
              <a:defRPr/>
            </a:lvl2pPr>
            <a:lvl3pPr>
              <a:buClr>
                <a:srgbClr val="D0D8E8"/>
              </a:buClr>
              <a:defRPr/>
            </a:lvl3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0475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p>
        </p:txBody>
      </p:sp>
      <p:sp>
        <p:nvSpPr>
          <p:cNvPr id="3" name="Content Placeholder 2"/>
          <p:cNvSpPr>
            <a:spLocks noGrp="1"/>
          </p:cNvSpPr>
          <p:nvPr>
            <p:ph sz="half" idx="1"/>
          </p:nvPr>
        </p:nvSpPr>
        <p:spPr>
          <a:xfrm>
            <a:off x="383220" y="1143000"/>
            <a:ext cx="5573635" cy="4870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5146" y="1143000"/>
            <a:ext cx="5612296" cy="4870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322735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143000"/>
            <a:ext cx="5502965" cy="451379"/>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1000" y="1733526"/>
            <a:ext cx="5502965" cy="4229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25207" y="1143000"/>
            <a:ext cx="5632174" cy="451380"/>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25207" y="1733526"/>
            <a:ext cx="5632174" cy="4229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E4F619AE-2CF8-4B8E-BE34-7B7BB70EB6ED}"/>
              </a:ext>
            </a:extLst>
          </p:cNvPr>
          <p:cNvSpPr>
            <a:spLocks noGrp="1"/>
          </p:cNvSpPr>
          <p:nvPr>
            <p:ph type="title"/>
          </p:nvPr>
        </p:nvSpPr>
        <p:spPr/>
        <p:txBody>
          <a:bodyPr anchor="ctr"/>
          <a:lstStyle/>
          <a:p>
            <a:r>
              <a:rPr lang="en-US"/>
              <a:t>Click to edit Master title style</a:t>
            </a:r>
          </a:p>
        </p:txBody>
      </p:sp>
    </p:spTree>
    <p:extLst>
      <p:ext uri="{BB962C8B-B14F-4D97-AF65-F5344CB8AC3E}">
        <p14:creationId xmlns:p14="http://schemas.microsoft.com/office/powerpoint/2010/main" val="380073102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0961D-0C1E-4C8F-9627-98B8512BE049}"/>
              </a:ext>
            </a:extLst>
          </p:cNvPr>
          <p:cNvSpPr>
            <a:spLocks noGrp="1"/>
          </p:cNvSpPr>
          <p:nvPr>
            <p:ph type="title"/>
          </p:nvPr>
        </p:nvSpPr>
        <p:spPr/>
        <p:txBody>
          <a:bodyPr anchor="ctr"/>
          <a:lstStyle/>
          <a:p>
            <a:r>
              <a:rPr lang="en-US"/>
              <a:t>Click to edit Master title style</a:t>
            </a:r>
          </a:p>
        </p:txBody>
      </p:sp>
    </p:spTree>
    <p:extLst>
      <p:ext uri="{BB962C8B-B14F-4D97-AF65-F5344CB8AC3E}">
        <p14:creationId xmlns:p14="http://schemas.microsoft.com/office/powerpoint/2010/main" val="2743533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3FF523-CD71-4ED4-8B3C-47FF0F4283C1}"/>
              </a:ext>
            </a:extLst>
          </p:cNvPr>
          <p:cNvSpPr/>
          <p:nvPr userDrawn="1"/>
        </p:nvSpPr>
        <p:spPr>
          <a:xfrm>
            <a:off x="0" y="0"/>
            <a:ext cx="12192000" cy="1113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638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67748" y="69574"/>
            <a:ext cx="10366513" cy="914400"/>
          </a:xfrm>
        </p:spPr>
        <p:txBody>
          <a:bodyPr/>
          <a:lstStyle/>
          <a:p>
            <a:r>
              <a:rPr lang="en-US"/>
              <a:t>Click to edit Master title style</a:t>
            </a:r>
          </a:p>
        </p:txBody>
      </p:sp>
      <p:sp>
        <p:nvSpPr>
          <p:cNvPr id="3" name="Table Placeholder 2"/>
          <p:cNvSpPr>
            <a:spLocks noGrp="1"/>
          </p:cNvSpPr>
          <p:nvPr>
            <p:ph type="tbl" idx="1"/>
          </p:nvPr>
        </p:nvSpPr>
        <p:spPr>
          <a:xfrm>
            <a:off x="367748" y="1113183"/>
            <a:ext cx="11499574" cy="4899991"/>
          </a:xfrm>
        </p:spPr>
        <p:txBody>
          <a:bodyPr>
            <a:normAutofit/>
          </a:bodyPr>
          <a:lstStyle/>
          <a:p>
            <a:pPr lvl="0"/>
            <a:endParaRPr lang="en-US" noProof="0"/>
          </a:p>
        </p:txBody>
      </p:sp>
    </p:spTree>
    <p:extLst>
      <p:ext uri="{BB962C8B-B14F-4D97-AF65-F5344CB8AC3E}">
        <p14:creationId xmlns:p14="http://schemas.microsoft.com/office/powerpoint/2010/main" val="95907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36908E-7E9C-4FBF-AAA2-7B4520071818}"/>
              </a:ext>
            </a:extLst>
          </p:cNvPr>
          <p:cNvSpPr>
            <a:spLocks noGrp="1"/>
          </p:cNvSpPr>
          <p:nvPr>
            <p:ph type="dt" sz="half" idx="10"/>
          </p:nvPr>
        </p:nvSpPr>
        <p:spPr/>
        <p:txBody>
          <a:bodyPr/>
          <a:lstStyle/>
          <a:p>
            <a:fld id="{126F8254-326B-4B37-9050-C6D477F570E1}" type="datetimeFigureOut">
              <a:rPr lang="en-US" smtClean="0"/>
              <a:t>5/27/2025</a:t>
            </a:fld>
            <a:endParaRPr lang="en-US"/>
          </a:p>
        </p:txBody>
      </p:sp>
      <p:sp>
        <p:nvSpPr>
          <p:cNvPr id="3" name="Footer Placeholder 2">
            <a:extLst>
              <a:ext uri="{FF2B5EF4-FFF2-40B4-BE49-F238E27FC236}">
                <a16:creationId xmlns:a16="http://schemas.microsoft.com/office/drawing/2014/main" id="{DB3E4864-B1CB-4CC2-BC33-B263525452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3C02D6-4E24-408A-9771-0A5EE14974F6}"/>
              </a:ext>
            </a:extLst>
          </p:cNvPr>
          <p:cNvSpPr>
            <a:spLocks noGrp="1"/>
          </p:cNvSpPr>
          <p:nvPr>
            <p:ph type="sldNum" sz="quarter" idx="12"/>
          </p:nvPr>
        </p:nvSpPr>
        <p:spPr/>
        <p:txBody>
          <a:bodyPr/>
          <a:lstStyle/>
          <a:p>
            <a:fld id="{D0B9BFDE-799E-42AD-A931-78E158278BB1}" type="slidenum">
              <a:rPr lang="en-US" smtClean="0"/>
              <a:t>‹#›</a:t>
            </a:fld>
            <a:endParaRPr lang="en-US"/>
          </a:p>
        </p:txBody>
      </p:sp>
    </p:spTree>
    <p:extLst>
      <p:ext uri="{BB962C8B-B14F-4D97-AF65-F5344CB8AC3E}">
        <p14:creationId xmlns:p14="http://schemas.microsoft.com/office/powerpoint/2010/main" val="2423705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38F7CE-66F5-4558-8EA9-0BA750C8C47E}"/>
              </a:ext>
            </a:extLst>
          </p:cNvPr>
          <p:cNvSpPr/>
          <p:nvPr userDrawn="1"/>
        </p:nvSpPr>
        <p:spPr>
          <a:xfrm>
            <a:off x="0" y="6159734"/>
            <a:ext cx="12192000" cy="692992"/>
          </a:xfrm>
          <a:prstGeom prst="rect">
            <a:avLst/>
          </a:prstGeom>
          <a:gradFill flip="none" rotWithShape="1">
            <a:gsLst>
              <a:gs pos="33000">
                <a:schemeClr val="bg1">
                  <a:alpha val="13000"/>
                </a:schemeClr>
              </a:gs>
              <a:gs pos="0">
                <a:schemeClr val="bg2">
                  <a:lumMod val="75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5C"/>
              </a:solidFill>
            </a:endParaRPr>
          </a:p>
        </p:txBody>
      </p:sp>
      <p:pic>
        <p:nvPicPr>
          <p:cNvPr id="13" name="Picture 12">
            <a:extLst>
              <a:ext uri="{FF2B5EF4-FFF2-40B4-BE49-F238E27FC236}">
                <a16:creationId xmlns:a16="http://schemas.microsoft.com/office/drawing/2014/main" id="{5D07A105-AAC8-460E-9543-C890D8AF065B}"/>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9465163" y="6317937"/>
            <a:ext cx="425143" cy="352868"/>
          </a:xfrm>
          <a:prstGeom prst="rect">
            <a:avLst/>
          </a:prstGeom>
        </p:spPr>
      </p:pic>
      <p:pic>
        <p:nvPicPr>
          <p:cNvPr id="14" name="Picture 13">
            <a:extLst>
              <a:ext uri="{FF2B5EF4-FFF2-40B4-BE49-F238E27FC236}">
                <a16:creationId xmlns:a16="http://schemas.microsoft.com/office/drawing/2014/main" id="{22E188BD-9ABC-4F44-BC8B-66C13136820F}"/>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10123141" y="6355984"/>
            <a:ext cx="549554" cy="313246"/>
          </a:xfrm>
          <a:prstGeom prst="rect">
            <a:avLst/>
          </a:prstGeom>
        </p:spPr>
      </p:pic>
      <p:pic>
        <p:nvPicPr>
          <p:cNvPr id="15" name="Picture 14">
            <a:extLst>
              <a:ext uri="{FF2B5EF4-FFF2-40B4-BE49-F238E27FC236}">
                <a16:creationId xmlns:a16="http://schemas.microsoft.com/office/drawing/2014/main" id="{8BA80F12-5436-4061-B401-DF84CA5535F9}"/>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0834864" y="6337756"/>
            <a:ext cx="450109" cy="391594"/>
          </a:xfrm>
          <a:prstGeom prst="rect">
            <a:avLst/>
          </a:prstGeom>
        </p:spPr>
      </p:pic>
      <p:sp>
        <p:nvSpPr>
          <p:cNvPr id="16" name="Parallelogram 3">
            <a:extLst>
              <a:ext uri="{FF2B5EF4-FFF2-40B4-BE49-F238E27FC236}">
                <a16:creationId xmlns:a16="http://schemas.microsoft.com/office/drawing/2014/main" id="{F154577F-CA01-4D98-B5A9-360935984FF9}"/>
              </a:ext>
            </a:extLst>
          </p:cNvPr>
          <p:cNvSpPr/>
          <p:nvPr userDrawn="1"/>
        </p:nvSpPr>
        <p:spPr>
          <a:xfrm>
            <a:off x="11380986" y="6168048"/>
            <a:ext cx="811014" cy="670774"/>
          </a:xfrm>
          <a:custGeom>
            <a:avLst/>
            <a:gdLst>
              <a:gd name="connsiteX0" fmla="*/ 0 w 1162259"/>
              <a:gd name="connsiteY0" fmla="*/ 664741 h 664741"/>
              <a:gd name="connsiteX1" fmla="*/ 166185 w 1162259"/>
              <a:gd name="connsiteY1" fmla="*/ 0 h 664741"/>
              <a:gd name="connsiteX2" fmla="*/ 1162259 w 1162259"/>
              <a:gd name="connsiteY2" fmla="*/ 0 h 664741"/>
              <a:gd name="connsiteX3" fmla="*/ 996074 w 1162259"/>
              <a:gd name="connsiteY3" fmla="*/ 664741 h 664741"/>
              <a:gd name="connsiteX4" fmla="*/ 0 w 1162259"/>
              <a:gd name="connsiteY4" fmla="*/ 664741 h 664741"/>
              <a:gd name="connsiteX0" fmla="*/ 0 w 996074"/>
              <a:gd name="connsiteY0" fmla="*/ 664741 h 664741"/>
              <a:gd name="connsiteX1" fmla="*/ 166185 w 996074"/>
              <a:gd name="connsiteY1" fmla="*/ 0 h 664741"/>
              <a:gd name="connsiteX2" fmla="*/ 854146 w 996074"/>
              <a:gd name="connsiteY2" fmla="*/ 0 h 664741"/>
              <a:gd name="connsiteX3" fmla="*/ 996074 w 996074"/>
              <a:gd name="connsiteY3" fmla="*/ 664741 h 664741"/>
              <a:gd name="connsiteX4" fmla="*/ 0 w 996074"/>
              <a:gd name="connsiteY4" fmla="*/ 664741 h 664741"/>
              <a:gd name="connsiteX0" fmla="*/ 0 w 854146"/>
              <a:gd name="connsiteY0" fmla="*/ 664741 h 664741"/>
              <a:gd name="connsiteX1" fmla="*/ 166185 w 854146"/>
              <a:gd name="connsiteY1" fmla="*/ 0 h 664741"/>
              <a:gd name="connsiteX2" fmla="*/ 854146 w 854146"/>
              <a:gd name="connsiteY2" fmla="*/ 0 h 664741"/>
              <a:gd name="connsiteX3" fmla="*/ 817170 w 854146"/>
              <a:gd name="connsiteY3" fmla="*/ 654802 h 664741"/>
              <a:gd name="connsiteX4" fmla="*/ 0 w 854146"/>
              <a:gd name="connsiteY4" fmla="*/ 664741 h 664741"/>
              <a:gd name="connsiteX0" fmla="*/ 0 w 854146"/>
              <a:gd name="connsiteY0" fmla="*/ 661677 h 661677"/>
              <a:gd name="connsiteX1" fmla="*/ 166185 w 854146"/>
              <a:gd name="connsiteY1" fmla="*/ 0 h 661677"/>
              <a:gd name="connsiteX2" fmla="*/ 854146 w 854146"/>
              <a:gd name="connsiteY2" fmla="*/ 0 h 661677"/>
              <a:gd name="connsiteX3" fmla="*/ 817170 w 854146"/>
              <a:gd name="connsiteY3" fmla="*/ 654802 h 661677"/>
              <a:gd name="connsiteX4" fmla="*/ 0 w 854146"/>
              <a:gd name="connsiteY4" fmla="*/ 661677 h 661677"/>
              <a:gd name="connsiteX0" fmla="*/ 0 w 854146"/>
              <a:gd name="connsiteY0" fmla="*/ 661677 h 661677"/>
              <a:gd name="connsiteX1" fmla="*/ 166185 w 854146"/>
              <a:gd name="connsiteY1" fmla="*/ 0 h 661677"/>
              <a:gd name="connsiteX2" fmla="*/ 854146 w 854146"/>
              <a:gd name="connsiteY2" fmla="*/ 0 h 661677"/>
              <a:gd name="connsiteX3" fmla="*/ 826284 w 854146"/>
              <a:gd name="connsiteY3" fmla="*/ 660948 h 661677"/>
              <a:gd name="connsiteX4" fmla="*/ 0 w 854146"/>
              <a:gd name="connsiteY4" fmla="*/ 661677 h 661677"/>
              <a:gd name="connsiteX0" fmla="*/ 0 w 826284"/>
              <a:gd name="connsiteY0" fmla="*/ 661677 h 661677"/>
              <a:gd name="connsiteX1" fmla="*/ 166185 w 826284"/>
              <a:gd name="connsiteY1" fmla="*/ 0 h 661677"/>
              <a:gd name="connsiteX2" fmla="*/ 811014 w 826284"/>
              <a:gd name="connsiteY2" fmla="*/ 0 h 661677"/>
              <a:gd name="connsiteX3" fmla="*/ 826284 w 826284"/>
              <a:gd name="connsiteY3" fmla="*/ 660948 h 661677"/>
              <a:gd name="connsiteX4" fmla="*/ 0 w 826284"/>
              <a:gd name="connsiteY4" fmla="*/ 661677 h 661677"/>
              <a:gd name="connsiteX0" fmla="*/ 0 w 811014"/>
              <a:gd name="connsiteY0" fmla="*/ 661677 h 661677"/>
              <a:gd name="connsiteX1" fmla="*/ 166185 w 811014"/>
              <a:gd name="connsiteY1" fmla="*/ 0 h 661677"/>
              <a:gd name="connsiteX2" fmla="*/ 811014 w 811014"/>
              <a:gd name="connsiteY2" fmla="*/ 0 h 661677"/>
              <a:gd name="connsiteX3" fmla="*/ 809031 w 811014"/>
              <a:gd name="connsiteY3" fmla="*/ 660948 h 661677"/>
              <a:gd name="connsiteX4" fmla="*/ 0 w 811014"/>
              <a:gd name="connsiteY4" fmla="*/ 661677 h 66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014" h="661677">
                <a:moveTo>
                  <a:pt x="0" y="661677"/>
                </a:moveTo>
                <a:lnTo>
                  <a:pt x="166185" y="0"/>
                </a:lnTo>
                <a:lnTo>
                  <a:pt x="811014" y="0"/>
                </a:lnTo>
                <a:lnTo>
                  <a:pt x="809031" y="660948"/>
                </a:lnTo>
                <a:lnTo>
                  <a:pt x="0" y="661677"/>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3222" y="100046"/>
            <a:ext cx="10313354" cy="849984"/>
          </a:xfrm>
          <a:prstGeom prst="rect">
            <a:avLst/>
          </a:prstGeom>
        </p:spPr>
        <p:txBody>
          <a:bodyPr vert="horz" lIns="91440" tIns="0" rIns="91440" bIns="0" rtlCol="0" anchor="b">
            <a:noAutofit/>
          </a:bodyPr>
          <a:lstStyle/>
          <a:p>
            <a:r>
              <a:rPr lang="en-US"/>
              <a:t>Click to edit Master title style</a:t>
            </a:r>
          </a:p>
        </p:txBody>
      </p:sp>
      <p:sp>
        <p:nvSpPr>
          <p:cNvPr id="3" name="Text Placeholder 2"/>
          <p:cNvSpPr>
            <a:spLocks noGrp="1"/>
          </p:cNvSpPr>
          <p:nvPr>
            <p:ph type="body" idx="1"/>
          </p:nvPr>
        </p:nvSpPr>
        <p:spPr>
          <a:xfrm>
            <a:off x="380999" y="1098960"/>
            <a:ext cx="11496575" cy="49440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Slide Number Placeholder 5">
            <a:extLst>
              <a:ext uri="{FF2B5EF4-FFF2-40B4-BE49-F238E27FC236}">
                <a16:creationId xmlns:a16="http://schemas.microsoft.com/office/drawing/2014/main" id="{E03C1138-BD0D-4F27-9C43-2B899AEEF16D}"/>
              </a:ext>
            </a:extLst>
          </p:cNvPr>
          <p:cNvSpPr txBox="1">
            <a:spLocks/>
          </p:cNvSpPr>
          <p:nvPr userDrawn="1"/>
        </p:nvSpPr>
        <p:spPr>
          <a:xfrm>
            <a:off x="11570472" y="6446701"/>
            <a:ext cx="393834" cy="18826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41C16-093A-4073-AC1F-A0BBA60B080D}" type="slidenum">
              <a:rPr lang="en-US" b="1" smtClean="0"/>
              <a:pPr/>
              <a:t>‹#›</a:t>
            </a:fld>
            <a:r>
              <a:rPr lang="en-US"/>
              <a:t> </a:t>
            </a:r>
          </a:p>
        </p:txBody>
      </p:sp>
      <p:cxnSp>
        <p:nvCxnSpPr>
          <p:cNvPr id="34" name="Straight Connector 33">
            <a:extLst>
              <a:ext uri="{FF2B5EF4-FFF2-40B4-BE49-F238E27FC236}">
                <a16:creationId xmlns:a16="http://schemas.microsoft.com/office/drawing/2014/main" id="{A4D77449-6CA1-42E2-B1A6-0BAD496E5D85}"/>
              </a:ext>
            </a:extLst>
          </p:cNvPr>
          <p:cNvCxnSpPr>
            <a:cxnSpLocks/>
          </p:cNvCxnSpPr>
          <p:nvPr userDrawn="1"/>
        </p:nvCxnSpPr>
        <p:spPr>
          <a:xfrm>
            <a:off x="369418" y="959244"/>
            <a:ext cx="11508156"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F8EE39C-5861-4A5F-AE4D-A2304D6E85B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10798159" y="9577"/>
            <a:ext cx="1157456" cy="1019253"/>
          </a:xfrm>
          <a:prstGeom prst="rect">
            <a:avLst/>
          </a:prstGeom>
        </p:spPr>
      </p:pic>
      <p:pic>
        <p:nvPicPr>
          <p:cNvPr id="4" name="Picture 3">
            <a:extLst>
              <a:ext uri="{FF2B5EF4-FFF2-40B4-BE49-F238E27FC236}">
                <a16:creationId xmlns:a16="http://schemas.microsoft.com/office/drawing/2014/main" id="{41A54CF6-8C50-4FDA-8BCE-EF62D1678B48}"/>
              </a:ext>
            </a:extLst>
          </p:cNvPr>
          <p:cNvPicPr>
            <a:picLocks noChangeAspect="1"/>
          </p:cNvPicPr>
          <p:nvPr userDrawn="1"/>
        </p:nvPicPr>
        <p:blipFill>
          <a:blip r:embed="rId15"/>
          <a:stretch>
            <a:fillRect/>
          </a:stretch>
        </p:blipFill>
        <p:spPr>
          <a:xfrm>
            <a:off x="0" y="-19177"/>
            <a:ext cx="12192000" cy="6857999"/>
          </a:xfrm>
          <a:prstGeom prst="rect">
            <a:avLst/>
          </a:prstGeom>
        </p:spPr>
      </p:pic>
    </p:spTree>
    <p:extLst>
      <p:ext uri="{BB962C8B-B14F-4D97-AF65-F5344CB8AC3E}">
        <p14:creationId xmlns:p14="http://schemas.microsoft.com/office/powerpoint/2010/main" val="1479964476"/>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hf sldNum="0" hdr="0" dt="0"/>
  <p:txStyles>
    <p:titleStyle>
      <a:lvl1pPr marL="0" indent="0" algn="l" defTabSz="914400" rtl="0" eaLnBrk="1" latinLnBrk="0" hangingPunct="1">
        <a:lnSpc>
          <a:spcPct val="90000"/>
        </a:lnSpc>
        <a:spcBef>
          <a:spcPct val="0"/>
        </a:spcBef>
        <a:buNone/>
        <a:defRPr sz="3200" b="1" kern="1200">
          <a:solidFill>
            <a:schemeClr val="tx1"/>
          </a:solidFill>
          <a:latin typeface="Arial Nova" panose="020B05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5">
            <a:lumMod val="60000"/>
            <a:lumOff val="40000"/>
          </a:schemeClr>
        </a:buClr>
        <a:buFont typeface="Wingdings" panose="05000000000000000000" pitchFamily="2" charset="2"/>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A2C7E2"/>
        </a:buClr>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FFDA00"/>
        </a:buClr>
        <a:buFont typeface="Wingdings" panose="05000000000000000000" pitchFamily="2" charset="2"/>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205C"/>
        </a:buClr>
        <a:buSzPct val="100000"/>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FFDA00"/>
        </a:buClr>
        <a:buSzPct val="100000"/>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F26B43"/>
          </p15:clr>
        </p15:guide>
        <p15:guide id="2" orient="horz" pos="720">
          <p15:clr>
            <a:srgbClr val="F26B43"/>
          </p15:clr>
        </p15:guide>
        <p15:guide id="3" orient="horz" pos="35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0.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sv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e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jpe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svg"/></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sv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620D95-7FE8-4ED1-85C9-15FEBCAAB7E1}"/>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6588A52-976C-42B7-8B66-EE056AE24D87}"/>
              </a:ext>
            </a:extLst>
          </p:cNvPr>
          <p:cNvSpPr>
            <a:spLocks noGrp="1"/>
          </p:cNvSpPr>
          <p:nvPr>
            <p:ph type="ctrTitle"/>
          </p:nvPr>
        </p:nvSpPr>
        <p:spPr>
          <a:xfrm>
            <a:off x="0" y="2052052"/>
            <a:ext cx="5566101" cy="1529395"/>
          </a:xfrm>
        </p:spPr>
        <p:txBody>
          <a:bodyPr>
            <a:noAutofit/>
          </a:bodyPr>
          <a:lstStyle/>
          <a:p>
            <a:pPr algn="ctr"/>
            <a:br>
              <a:rPr lang="en-US" b="1">
                <a:latin typeface="Calibri" panose="020F0502020204030204" pitchFamily="34" charset="0"/>
                <a:cs typeface="Calibri" panose="020F0502020204030204" pitchFamily="34" charset="0"/>
              </a:rPr>
            </a:br>
            <a:endParaRPr lang="en-US">
              <a:latin typeface="Calibri" panose="020F0502020204030204" pitchFamily="34" charset="0"/>
              <a:cs typeface="Calibri" panose="020F0502020204030204" pitchFamily="34" charset="0"/>
            </a:endParaRPr>
          </a:p>
        </p:txBody>
      </p:sp>
      <p:sp>
        <p:nvSpPr>
          <p:cNvPr id="5" name="Subtitle 4">
            <a:extLst>
              <a:ext uri="{FF2B5EF4-FFF2-40B4-BE49-F238E27FC236}">
                <a16:creationId xmlns:a16="http://schemas.microsoft.com/office/drawing/2014/main" id="{43420760-C8AE-4317-B969-8E01B19546E7}"/>
              </a:ext>
            </a:extLst>
          </p:cNvPr>
          <p:cNvSpPr>
            <a:spLocks noGrp="1"/>
          </p:cNvSpPr>
          <p:nvPr>
            <p:ph type="subTitle" idx="1"/>
          </p:nvPr>
        </p:nvSpPr>
        <p:spPr>
          <a:xfrm>
            <a:off x="696773" y="1720918"/>
            <a:ext cx="11029272" cy="1529396"/>
          </a:xfrm>
          <a:solidFill>
            <a:srgbClr val="BFBFBF">
              <a:alpha val="34902"/>
            </a:srgbClr>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algun Gothic"/>
                <a:ea typeface="Malgun Gothic"/>
                <a:cs typeface="+mn-cs"/>
              </a:rPr>
              <a:t>NASA EXPLORATION ATMOSPHERE TESTS 3 &amp; 4: </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algun Gothic"/>
                <a:ea typeface="Malgun Gothic"/>
                <a:cs typeface="+mn-cs"/>
              </a:rPr>
              <a:t>DEVELOPMENT AND VALIDATION OF PLANETARY EVA PREBREATHE PROTOCOLS FOR ALTERNATE ATMOSPHERES AND SUIT PRESSURES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algun Gothic"/>
              <a:ea typeface="Malgun Gothic"/>
              <a:cs typeface="+mn-cs"/>
            </a:endParaRPr>
          </a:p>
          <a:p>
            <a:pPr algn="ctr"/>
            <a:endParaRPr lang="en-US" sz="24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62AEAE2-F67B-458D-A1E7-DCFEBF80BC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67395" y="88490"/>
            <a:ext cx="1157456" cy="1019253"/>
          </a:xfrm>
          <a:prstGeom prst="rect">
            <a:avLst/>
          </a:prstGeom>
        </p:spPr>
      </p:pic>
      <p:sp>
        <p:nvSpPr>
          <p:cNvPr id="2" name="Slide Number Placeholder 1">
            <a:extLst>
              <a:ext uri="{FF2B5EF4-FFF2-40B4-BE49-F238E27FC236}">
                <a16:creationId xmlns:a16="http://schemas.microsoft.com/office/drawing/2014/main" id="{C9E79689-7C93-6D3B-CBAD-A03D428B69B4}"/>
              </a:ext>
            </a:extLst>
          </p:cNvPr>
          <p:cNvSpPr txBox="1">
            <a:spLocks/>
          </p:cNvSpPr>
          <p:nvPr/>
        </p:nvSpPr>
        <p:spPr>
          <a:xfrm>
            <a:off x="1622786" y="5633499"/>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AA9C5C-EB97-B64F-A778-88AB6963A0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2">
            <a:extLst>
              <a:ext uri="{FF2B5EF4-FFF2-40B4-BE49-F238E27FC236}">
                <a16:creationId xmlns:a16="http://schemas.microsoft.com/office/drawing/2014/main" id="{59924565-44A2-1609-178C-CB17B2EA2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44" y="147079"/>
            <a:ext cx="1943100" cy="1143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5210B3-2369-FCA1-D8C3-056267C8DB67}"/>
              </a:ext>
            </a:extLst>
          </p:cNvPr>
          <p:cNvSpPr txBox="1"/>
          <p:nvPr/>
        </p:nvSpPr>
        <p:spPr>
          <a:xfrm>
            <a:off x="7625918" y="5550857"/>
            <a:ext cx="4566083" cy="1323439"/>
          </a:xfrm>
          <a:prstGeom prst="rect">
            <a:avLst/>
          </a:prstGeom>
          <a:solidFill>
            <a:schemeClr val="tx1">
              <a:alpha val="45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Alejandro Garbino, </a:t>
            </a:r>
            <a:r>
              <a:rPr lang="en-US" sz="1600" dirty="0" err="1">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GeoControl</a:t>
            </a:r>
            <a:r>
              <a:rPr lang="en-US" sz="1600"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 Systems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Monica Hew-Yang, 		        KBR</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Patrick Estep, </a:t>
            </a:r>
            <a:r>
              <a:rPr lang="en-US" sz="1600" dirty="0" err="1">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GeoControl</a:t>
            </a:r>
            <a:r>
              <a:rPr lang="en-US" sz="1600"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 Systems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Brett Siders,      Aegis Aerospace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Karina Marshall-Goebel,                    NASA</a:t>
            </a:r>
          </a:p>
        </p:txBody>
      </p:sp>
      <p:sp>
        <p:nvSpPr>
          <p:cNvPr id="8" name="TextBox 7">
            <a:extLst>
              <a:ext uri="{FF2B5EF4-FFF2-40B4-BE49-F238E27FC236}">
                <a16:creationId xmlns:a16="http://schemas.microsoft.com/office/drawing/2014/main" id="{73A60919-0EFE-7394-2045-16D184CFDF2D}"/>
              </a:ext>
            </a:extLst>
          </p:cNvPr>
          <p:cNvSpPr txBox="1"/>
          <p:nvPr/>
        </p:nvSpPr>
        <p:spPr>
          <a:xfrm>
            <a:off x="3045186" y="3834728"/>
            <a:ext cx="6350456" cy="1384995"/>
          </a:xfrm>
          <a:prstGeom prst="rect">
            <a:avLst/>
          </a:prstGeom>
          <a:solidFill>
            <a:schemeClr val="tx1">
              <a:alpha val="45000"/>
            </a:schemeClr>
          </a:solidFill>
        </p:spPr>
        <p:txBody>
          <a:bodyPr wrap="none" lIns="91440" tIns="45720" rIns="91440" bIns="45720" rtlCol="0" anchor="t">
            <a:spAutoFit/>
          </a:bodyPr>
          <a:lstStyle/>
          <a:p>
            <a:pPr algn="ctr">
              <a:defRPr/>
            </a:pPr>
            <a:r>
              <a:rPr lang="en-US" sz="2800" i="1" dirty="0"/>
              <a:t>Alejandro Garbino, MD, PhD, MPH, </a:t>
            </a:r>
            <a:r>
              <a:rPr lang="en-US" sz="2800" i="1" dirty="0" err="1"/>
              <a:t>FAsMA</a:t>
            </a:r>
            <a:endParaRPr lang="en-US" sz="2800" dirty="0">
              <a:effectLst>
                <a:outerShdw blurRad="38100" dist="38100" dir="2700000" algn="tl">
                  <a:srgbClr val="000000">
                    <a:alpha val="43137"/>
                  </a:srgbClr>
                </a:outerShdw>
              </a:effectLst>
              <a:latin typeface="Malgun Gothic"/>
              <a:ea typeface="Malgun Gothic"/>
            </a:endParaRPr>
          </a:p>
          <a:p>
            <a:pPr algn="ctr">
              <a:defRPr/>
            </a:pPr>
            <a:r>
              <a:rPr lang="en-US" sz="2800" dirty="0">
                <a:effectLst>
                  <a:outerShdw blurRad="38100" dist="38100" dir="2700000" algn="tl">
                    <a:srgbClr val="000000">
                      <a:alpha val="43137"/>
                    </a:srgbClr>
                  </a:outerShdw>
                </a:effectLst>
                <a:latin typeface="Malgun Gothic"/>
                <a:ea typeface="Malgun Gothic"/>
              </a:rPr>
              <a:t>04 </a:t>
            </a:r>
            <a:r>
              <a:rPr kumimoji="0" lang="en-US" sz="2800" b="0" i="0" u="none" strike="noStrike" kern="1200" cap="none" spc="0" normalizeH="0" baseline="0" noProof="0" dirty="0">
                <a:ln>
                  <a:noFill/>
                </a:ln>
                <a:effectLst>
                  <a:outerShdw blurRad="38100" dist="38100" dir="2700000" algn="tl">
                    <a:srgbClr val="000000">
                      <a:alpha val="43137"/>
                    </a:srgbClr>
                  </a:outerShdw>
                </a:effectLst>
                <a:uLnTx/>
                <a:uFillTx/>
                <a:latin typeface="Malgun Gothic"/>
                <a:ea typeface="Malgun Gothic"/>
              </a:rPr>
              <a:t>June 2025 - Atlanta</a:t>
            </a:r>
            <a:endParaRPr lang="en-US" sz="2800" b="0" i="0" u="none" strike="noStrike" kern="1200" cap="none" spc="0" normalizeH="0" baseline="0" noProof="0" dirty="0">
              <a:ln>
                <a:noFill/>
              </a:ln>
              <a:effectLst>
                <a:outerShdw blurRad="38100" dist="38100" dir="2700000" algn="tl">
                  <a:srgbClr val="000000">
                    <a:alpha val="43137"/>
                  </a:srgbClr>
                </a:outerShdw>
              </a:effectLst>
              <a:uLnTx/>
              <a:uFillTx/>
              <a:latin typeface="Malgun Gothic"/>
              <a:ea typeface="Malgun Gothic"/>
              <a:cs typeface="+mn-lt"/>
            </a:endParaRPr>
          </a:p>
          <a:p>
            <a:pPr algn="ctr">
              <a:defRPr/>
            </a:pPr>
            <a:r>
              <a:rPr lang="en-US" sz="2800" dirty="0">
                <a:effectLst>
                  <a:outerShdw blurRad="38100" dist="38100" dir="2700000" algn="tl">
                    <a:srgbClr val="000000">
                      <a:alpha val="43137"/>
                    </a:srgbClr>
                  </a:outerShdw>
                </a:effectLst>
                <a:latin typeface="Malgun Gothic"/>
                <a:ea typeface="Malgun Gothic"/>
              </a:rPr>
              <a:t>95th Annual </a:t>
            </a:r>
            <a:r>
              <a:rPr lang="en-US" sz="2800" dirty="0" err="1">
                <a:effectLst>
                  <a:outerShdw blurRad="38100" dist="38100" dir="2700000" algn="tl">
                    <a:srgbClr val="000000">
                      <a:alpha val="43137"/>
                    </a:srgbClr>
                  </a:outerShdw>
                </a:effectLst>
                <a:latin typeface="Malgun Gothic"/>
                <a:ea typeface="Malgun Gothic"/>
              </a:rPr>
              <a:t>AsMA</a:t>
            </a:r>
            <a:r>
              <a:rPr lang="en-US" sz="2800" dirty="0">
                <a:effectLst>
                  <a:outerShdw blurRad="38100" dist="38100" dir="2700000" algn="tl">
                    <a:srgbClr val="000000">
                      <a:alpha val="43137"/>
                    </a:srgbClr>
                  </a:outerShdw>
                </a:effectLst>
                <a:latin typeface="Malgun Gothic"/>
                <a:ea typeface="Malgun Gothic"/>
              </a:rPr>
              <a:t> Scientific Meeting</a:t>
            </a:r>
            <a:endParaRPr lang="en-US" sz="2800" dirty="0">
              <a:effectLst>
                <a:outerShdw blurRad="38100" dist="38100" dir="2700000" algn="tl">
                  <a:srgbClr val="000000">
                    <a:alpha val="43137"/>
                  </a:srgbClr>
                </a:outerShdw>
              </a:effectLst>
              <a:ea typeface="+mn-lt"/>
              <a:cs typeface="+mn-lt"/>
            </a:endParaRPr>
          </a:p>
        </p:txBody>
      </p:sp>
    </p:spTree>
    <p:extLst>
      <p:ext uri="{BB962C8B-B14F-4D97-AF65-F5344CB8AC3E}">
        <p14:creationId xmlns:p14="http://schemas.microsoft.com/office/powerpoint/2010/main" val="2043861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FFF8-E089-3983-4D86-BF361B08E586}"/>
              </a:ext>
            </a:extLst>
          </p:cNvPr>
          <p:cNvSpPr>
            <a:spLocks noGrp="1"/>
          </p:cNvSpPr>
          <p:nvPr>
            <p:ph type="title"/>
          </p:nvPr>
        </p:nvSpPr>
        <p:spPr/>
        <p:txBody>
          <a:bodyPr/>
          <a:lstStyle/>
          <a:p>
            <a:r>
              <a:rPr lang="en-US"/>
              <a:t>Cabin Atmosphere Operational Window</a:t>
            </a:r>
          </a:p>
        </p:txBody>
      </p:sp>
      <p:sp>
        <p:nvSpPr>
          <p:cNvPr id="3" name="Content Placeholder 2">
            <a:extLst>
              <a:ext uri="{FF2B5EF4-FFF2-40B4-BE49-F238E27FC236}">
                <a16:creationId xmlns:a16="http://schemas.microsoft.com/office/drawing/2014/main" id="{092BB48A-56DD-125D-9A6B-753BA12D3237}"/>
              </a:ext>
            </a:extLst>
          </p:cNvPr>
          <p:cNvSpPr>
            <a:spLocks noGrp="1"/>
          </p:cNvSpPr>
          <p:nvPr>
            <p:ph idx="1"/>
          </p:nvPr>
        </p:nvSpPr>
        <p:spPr>
          <a:xfrm>
            <a:off x="271741" y="1220680"/>
            <a:ext cx="4923503" cy="4680857"/>
          </a:xfrm>
        </p:spPr>
        <p:txBody>
          <a:bodyPr/>
          <a:lstStyle/>
          <a:p>
            <a:r>
              <a:rPr lang="en-US"/>
              <a:t>Operational window is bounded by three constraints:</a:t>
            </a:r>
          </a:p>
          <a:p>
            <a:pPr lvl="1"/>
            <a:r>
              <a:rPr lang="en-US"/>
              <a:t>Flammability limit (</a:t>
            </a:r>
            <a:r>
              <a:rPr lang="en-US" b="1"/>
              <a:t>must stay </a:t>
            </a:r>
            <a:r>
              <a:rPr lang="en-US"/>
              <a:t>to the left of the orange 30% O</a:t>
            </a:r>
            <a:r>
              <a:rPr lang="en-US" baseline="-25000"/>
              <a:t>2</a:t>
            </a:r>
            <a:r>
              <a:rPr lang="en-US"/>
              <a:t> line)</a:t>
            </a:r>
          </a:p>
          <a:p>
            <a:pPr lvl="1"/>
            <a:r>
              <a:rPr lang="en-US"/>
              <a:t>Hypoxia limit (</a:t>
            </a:r>
            <a:r>
              <a:rPr lang="en-US" b="1"/>
              <a:t>must stay </a:t>
            </a:r>
            <a:r>
              <a:rPr lang="en-US"/>
              <a:t>to the right of the blue P</a:t>
            </a:r>
            <a:r>
              <a:rPr lang="en-US" baseline="-25000"/>
              <a:t>I</a:t>
            </a:r>
            <a:r>
              <a:rPr lang="en-US"/>
              <a:t>O</a:t>
            </a:r>
            <a:r>
              <a:rPr lang="en-US" baseline="-25000"/>
              <a:t>2</a:t>
            </a:r>
            <a:r>
              <a:rPr lang="en-US"/>
              <a:t> = 2.46 psi line)</a:t>
            </a:r>
          </a:p>
          <a:p>
            <a:pPr lvl="1"/>
            <a:r>
              <a:rPr lang="en-US"/>
              <a:t>ppN2 limit (</a:t>
            </a:r>
            <a:r>
              <a:rPr lang="en-US" b="1"/>
              <a:t>prefer to stay </a:t>
            </a:r>
            <a:r>
              <a:rPr lang="en-US"/>
              <a:t>below green ppN2 = 6.8 psi, minimizes DCS risk)</a:t>
            </a:r>
          </a:p>
        </p:txBody>
      </p:sp>
      <p:pic>
        <p:nvPicPr>
          <p:cNvPr id="4" name="Picture 3">
            <a:extLst>
              <a:ext uri="{FF2B5EF4-FFF2-40B4-BE49-F238E27FC236}">
                <a16:creationId xmlns:a16="http://schemas.microsoft.com/office/drawing/2014/main" id="{57A6B94F-BE52-5B82-D9E4-58A17275A837}"/>
              </a:ext>
            </a:extLst>
          </p:cNvPr>
          <p:cNvPicPr>
            <a:picLocks noChangeAspect="1"/>
          </p:cNvPicPr>
          <p:nvPr/>
        </p:nvPicPr>
        <p:blipFill>
          <a:blip r:embed="rId2"/>
          <a:stretch>
            <a:fillRect/>
          </a:stretch>
        </p:blipFill>
        <p:spPr>
          <a:xfrm>
            <a:off x="5264458" y="1288657"/>
            <a:ext cx="6256306" cy="4771046"/>
          </a:xfrm>
          <a:prstGeom prst="rect">
            <a:avLst/>
          </a:prstGeom>
        </p:spPr>
      </p:pic>
    </p:spTree>
    <p:extLst>
      <p:ext uri="{BB962C8B-B14F-4D97-AF65-F5344CB8AC3E}">
        <p14:creationId xmlns:p14="http://schemas.microsoft.com/office/powerpoint/2010/main" val="1631523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8BA82A-0855-6417-28A1-6E0D7797D3A6}"/>
              </a:ext>
            </a:extLst>
          </p:cNvPr>
          <p:cNvSpPr>
            <a:spLocks noGrp="1"/>
          </p:cNvSpPr>
          <p:nvPr>
            <p:ph type="title"/>
          </p:nvPr>
        </p:nvSpPr>
        <p:spPr/>
        <p:txBody>
          <a:bodyPr/>
          <a:lstStyle/>
          <a:p>
            <a:r>
              <a:rPr lang="en-US"/>
              <a:t>How do we actually test?</a:t>
            </a:r>
          </a:p>
        </p:txBody>
      </p:sp>
    </p:spTree>
    <p:extLst>
      <p:ext uri="{BB962C8B-B14F-4D97-AF65-F5344CB8AC3E}">
        <p14:creationId xmlns:p14="http://schemas.microsoft.com/office/powerpoint/2010/main" val="3696401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4633CA-E5E4-7943-CB84-4A7DA9702870}"/>
              </a:ext>
            </a:extLst>
          </p:cNvPr>
          <p:cNvSpPr>
            <a:spLocks noGrp="1"/>
          </p:cNvSpPr>
          <p:nvPr>
            <p:ph type="title"/>
          </p:nvPr>
        </p:nvSpPr>
        <p:spPr/>
        <p:txBody>
          <a:bodyPr/>
          <a:lstStyle/>
          <a:p>
            <a:r>
              <a:rPr lang="en-US" dirty="0"/>
              <a:t>Human Decompression Exposures NASA Testing</a:t>
            </a:r>
          </a:p>
        </p:txBody>
      </p:sp>
      <p:pic>
        <p:nvPicPr>
          <p:cNvPr id="2" name="Picture 1">
            <a:extLst>
              <a:ext uri="{FF2B5EF4-FFF2-40B4-BE49-F238E27FC236}">
                <a16:creationId xmlns:a16="http://schemas.microsoft.com/office/drawing/2014/main" id="{B1F129A8-80CD-4FC9-E2DE-606BCB86E231}"/>
              </a:ext>
            </a:extLst>
          </p:cNvPr>
          <p:cNvPicPr>
            <a:picLocks noChangeAspect="1"/>
          </p:cNvPicPr>
          <p:nvPr/>
        </p:nvPicPr>
        <p:blipFill>
          <a:blip r:embed="rId2"/>
          <a:stretch>
            <a:fillRect/>
          </a:stretch>
        </p:blipFill>
        <p:spPr>
          <a:xfrm>
            <a:off x="1242509" y="1171852"/>
            <a:ext cx="9454067" cy="5414974"/>
          </a:xfrm>
          <a:prstGeom prst="rect">
            <a:avLst/>
          </a:prstGeom>
        </p:spPr>
      </p:pic>
    </p:spTree>
    <p:extLst>
      <p:ext uri="{BB962C8B-B14F-4D97-AF65-F5344CB8AC3E}">
        <p14:creationId xmlns:p14="http://schemas.microsoft.com/office/powerpoint/2010/main" val="3449716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E01DD-0D8D-4C2E-A356-233D01078F5D}"/>
              </a:ext>
            </a:extLst>
          </p:cNvPr>
          <p:cNvSpPr>
            <a:spLocks noGrp="1"/>
          </p:cNvSpPr>
          <p:nvPr>
            <p:ph type="title"/>
          </p:nvPr>
        </p:nvSpPr>
        <p:spPr/>
        <p:txBody>
          <a:bodyPr>
            <a:normAutofit/>
          </a:bodyPr>
          <a:lstStyle/>
          <a:p>
            <a:r>
              <a:rPr lang="en-US"/>
              <a:t>What is NASA-STD-3001</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67F35A9-19A4-E12C-4B68-C29AC6774757}"/>
                  </a:ext>
                </a:extLst>
              </p:cNvPr>
              <p:cNvSpPr txBox="1"/>
              <p:nvPr/>
            </p:nvSpPr>
            <p:spPr>
              <a:xfrm>
                <a:off x="261588" y="1035635"/>
                <a:ext cx="7649229" cy="6018251"/>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white"/>
                    </a:solidFill>
                    <a:effectLst/>
                    <a:uLnTx/>
                    <a:uFillTx/>
                    <a:latin typeface="Calibri"/>
                    <a:ea typeface="ＭＳ Ｐゴシック"/>
                    <a:cs typeface="+mn-cs"/>
                  </a:rPr>
                  <a:t>NASA-STD-3001 requires human testing to</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sym typeface="Symbol" panose="05050102010706020507" pitchFamily="18" charset="2"/>
                  </a:rPr>
                  <a:t></a:t>
                </a: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 15% incidence of Type I DCS (@95% CL)</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sym typeface="Symbol" panose="05050102010706020507" pitchFamily="18" charset="2"/>
                  </a:rPr>
                  <a:t></a:t>
                </a: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 20% incidence of Grade IV VGE (@95% CL)</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No Type II DCS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ＭＳ Ｐゴシック"/>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Prebreathe study yields:</a:t>
                </a:r>
              </a:p>
              <a:p>
                <a:pPr marL="2286000" marR="0" lvl="5"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1200" cap="none" spc="0" normalizeH="0" baseline="0" noProof="0" dirty="0" smtClean="0">
                              <a:ln>
                                <a:noFill/>
                              </a:ln>
                              <a:solidFill>
                                <a:prstClr val="white"/>
                              </a:solidFill>
                              <a:effectLst/>
                              <a:uLnTx/>
                              <a:uFillTx/>
                              <a:latin typeface="Cambria Math" panose="02040503050406030204" pitchFamily="18" charset="0"/>
                              <a:ea typeface="ＭＳ Ｐゴシック"/>
                              <a:cs typeface="+mn-cs"/>
                            </a:rPr>
                          </m:ctrlPr>
                        </m:fPr>
                        <m:num>
                          <m:r>
                            <a:rPr kumimoji="0" lang="en-US" sz="2000" b="0" i="1" u="none" strike="noStrike" kern="1200" cap="none" spc="0" normalizeH="0" baseline="0" noProof="0" dirty="0">
                              <a:ln>
                                <a:noFill/>
                              </a:ln>
                              <a:solidFill>
                                <a:prstClr val="white"/>
                              </a:solidFill>
                              <a:effectLst/>
                              <a:uLnTx/>
                              <a:uFillTx/>
                              <a:latin typeface="Cambria Math" panose="02040503050406030204" pitchFamily="18" charset="0"/>
                              <a:ea typeface="ＭＳ Ｐゴシック"/>
                              <a:cs typeface="+mn-cs"/>
                            </a:rPr>
                            <m:t># </m:t>
                          </m:r>
                          <m:r>
                            <a:rPr kumimoji="0" lang="en-US" sz="2000" b="0" i="1" u="none" strike="noStrike" kern="1200" cap="none" spc="0" normalizeH="0" baseline="0" noProof="0" dirty="0">
                              <a:ln>
                                <a:noFill/>
                              </a:ln>
                              <a:solidFill>
                                <a:prstClr val="white"/>
                              </a:solidFill>
                              <a:effectLst/>
                              <a:uLnTx/>
                              <a:uFillTx/>
                              <a:latin typeface="Cambria Math" panose="02040503050406030204" pitchFamily="18" charset="0"/>
                              <a:ea typeface="ＭＳ Ｐゴシック"/>
                              <a:cs typeface="+mn-cs"/>
                            </a:rPr>
                            <m:t>𝐷𝐶𝑆</m:t>
                          </m:r>
                          <m:r>
                            <a:rPr kumimoji="0" lang="en-US" sz="2000" b="0" i="1" u="none" strike="noStrike" kern="1200" cap="none" spc="0" normalizeH="0" baseline="0" noProof="0" dirty="0">
                              <a:ln>
                                <a:noFill/>
                              </a:ln>
                              <a:solidFill>
                                <a:prstClr val="white"/>
                              </a:solidFill>
                              <a:effectLst/>
                              <a:uLnTx/>
                              <a:uFillTx/>
                              <a:latin typeface="Cambria Math" panose="02040503050406030204" pitchFamily="18" charset="0"/>
                              <a:ea typeface="ＭＳ Ｐゴシック"/>
                              <a:cs typeface="+mn-cs"/>
                            </a:rPr>
                            <m:t> </m:t>
                          </m:r>
                          <m:r>
                            <a:rPr kumimoji="0" lang="en-US" sz="2000" b="0" i="1" u="none" strike="noStrike" kern="1200" cap="none" spc="0" normalizeH="0" baseline="0" noProof="0" dirty="0">
                              <a:ln>
                                <a:noFill/>
                              </a:ln>
                              <a:solidFill>
                                <a:prstClr val="white"/>
                              </a:solidFill>
                              <a:effectLst/>
                              <a:uLnTx/>
                              <a:uFillTx/>
                              <a:latin typeface="Cambria Math" panose="02040503050406030204" pitchFamily="18" charset="0"/>
                              <a:ea typeface="ＭＳ Ｐゴシック"/>
                              <a:cs typeface="+mn-cs"/>
                            </a:rPr>
                            <m:t>𝑐𝑎𝑠𝑒𝑠</m:t>
                          </m:r>
                        </m:num>
                        <m:den>
                          <m:r>
                            <a:rPr kumimoji="0" lang="en-US" sz="2000" b="0" i="1" u="none" strike="noStrike" kern="1200" cap="none" spc="0" normalizeH="0" baseline="0" noProof="0" dirty="0">
                              <a:ln>
                                <a:noFill/>
                              </a:ln>
                              <a:solidFill>
                                <a:prstClr val="white"/>
                              </a:solidFill>
                              <a:effectLst/>
                              <a:uLnTx/>
                              <a:uFillTx/>
                              <a:latin typeface="Cambria Math" panose="02040503050406030204" pitchFamily="18" charset="0"/>
                              <a:ea typeface="ＭＳ Ｐゴシック"/>
                              <a:cs typeface="+mn-cs"/>
                            </a:rPr>
                            <m:t># </m:t>
                          </m:r>
                          <m:r>
                            <a:rPr kumimoji="0" lang="en-US" sz="2000" b="0" i="1" u="none" strike="noStrike" kern="1200" cap="none" spc="0" normalizeH="0" baseline="0" noProof="0" dirty="0">
                              <a:ln>
                                <a:noFill/>
                              </a:ln>
                              <a:solidFill>
                                <a:prstClr val="white"/>
                              </a:solidFill>
                              <a:effectLst/>
                              <a:uLnTx/>
                              <a:uFillTx/>
                              <a:latin typeface="Cambria Math" panose="02040503050406030204" pitchFamily="18" charset="0"/>
                              <a:ea typeface="ＭＳ Ｐゴシック"/>
                              <a:cs typeface="+mn-cs"/>
                            </a:rPr>
                            <m:t>𝑜𝑓</m:t>
                          </m:r>
                          <m:r>
                            <a:rPr kumimoji="0" lang="en-US" sz="2000" b="0" i="1" u="none" strike="noStrike" kern="1200" cap="none" spc="0" normalizeH="0" baseline="0" noProof="0" dirty="0">
                              <a:ln>
                                <a:noFill/>
                              </a:ln>
                              <a:solidFill>
                                <a:prstClr val="white"/>
                              </a:solidFill>
                              <a:effectLst/>
                              <a:uLnTx/>
                              <a:uFillTx/>
                              <a:latin typeface="Cambria Math" panose="02040503050406030204" pitchFamily="18" charset="0"/>
                              <a:ea typeface="ＭＳ Ｐゴシック"/>
                              <a:cs typeface="+mn-cs"/>
                            </a:rPr>
                            <m:t> </m:t>
                          </m:r>
                          <m:r>
                            <a:rPr kumimoji="0" lang="en-US" sz="2000" b="0" i="1" u="none" strike="noStrike" kern="1200" cap="none" spc="0" normalizeH="0" baseline="0" noProof="0" dirty="0">
                              <a:ln>
                                <a:noFill/>
                              </a:ln>
                              <a:solidFill>
                                <a:prstClr val="white"/>
                              </a:solidFill>
                              <a:effectLst/>
                              <a:uLnTx/>
                              <a:uFillTx/>
                              <a:latin typeface="Cambria Math" panose="02040503050406030204" pitchFamily="18" charset="0"/>
                              <a:ea typeface="ＭＳ Ｐゴシック"/>
                              <a:cs typeface="+mn-cs"/>
                            </a:rPr>
                            <m:t>𝑒𝑥𝑝𝑜𝑠𝑢𝑟𝑒𝑠</m:t>
                          </m:r>
                        </m:den>
                      </m:f>
                    </m:oMath>
                  </m:oMathPara>
                </a14:m>
                <a:endParaRPr kumimoji="0" lang="en-US" sz="2000" b="0" i="0" u="none" strike="noStrike" kern="1200" cap="none" spc="0" normalizeH="0" baseline="0" noProof="0" dirty="0">
                  <a:ln>
                    <a:noFill/>
                  </a:ln>
                  <a:solidFill>
                    <a:prstClr val="white"/>
                  </a:solidFill>
                  <a:effectLst/>
                  <a:uLnTx/>
                  <a:uFillTx/>
                  <a:latin typeface="Calibri"/>
                  <a:ea typeface="ＭＳ Ｐゴシック"/>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ＭＳ Ｐゴシック"/>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Statistical conversion to:</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 DCS risk and Confidence Limits at 5%-95%</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Confidence limits are driven by N </a:t>
                </a:r>
                <a:r>
                  <a:rPr kumimoji="0" lang="en-US" sz="2000" b="0" i="0" u="none" strike="noStrike" kern="1200" cap="none" spc="0" normalizeH="0" baseline="0" noProof="0" dirty="0" err="1">
                    <a:ln>
                      <a:noFill/>
                    </a:ln>
                    <a:solidFill>
                      <a:prstClr val="white"/>
                    </a:solidFill>
                    <a:effectLst/>
                    <a:uLnTx/>
                    <a:uFillTx/>
                    <a:latin typeface="Calibri"/>
                    <a:ea typeface="ＭＳ Ｐゴシック"/>
                    <a:cs typeface="+mn-cs"/>
                  </a:rPr>
                  <a:t>moreso</a:t>
                </a: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 than actual risk</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Thus, reaching 3001 </a:t>
                </a:r>
                <a:r>
                  <a:rPr kumimoji="0" lang="en-US" sz="2000" b="0" i="0" u="none" strike="noStrike" kern="1200" cap="none" spc="0" normalizeH="0" baseline="0" noProof="0" dirty="0" err="1">
                    <a:ln>
                      <a:noFill/>
                    </a:ln>
                    <a:solidFill>
                      <a:prstClr val="white"/>
                    </a:solidFill>
                    <a:effectLst/>
                    <a:uLnTx/>
                    <a:uFillTx/>
                    <a:latin typeface="Calibri"/>
                    <a:ea typeface="ＭＳ Ｐゴシック"/>
                    <a:cs typeface="+mn-cs"/>
                  </a:rPr>
                  <a:t>req’ts</a:t>
                </a: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 is contingent on sample size</a:t>
                </a:r>
              </a:p>
              <a:p>
                <a:pPr marR="0" lvl="1" algn="l" defTabSz="914400" rtl="0" eaLnBrk="1" fontAlgn="base" latinLnBrk="0" hangingPunct="1">
                  <a:lnSpc>
                    <a:spcPct val="100000"/>
                  </a:lnSpc>
                  <a:spcBef>
                    <a:spcPct val="0"/>
                  </a:spcBef>
                  <a:spcAft>
                    <a:spcPct val="0"/>
                  </a:spcAft>
                  <a:buClrTx/>
                  <a:buSzTx/>
                  <a:tabLst/>
                  <a:defRPr/>
                </a:pP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 </a:t>
                </a:r>
              </a:p>
              <a:p>
                <a:pPr fontAlgn="base">
                  <a:spcBef>
                    <a:spcPct val="0"/>
                  </a:spcBef>
                  <a:spcAft>
                    <a:spcPct val="0"/>
                  </a:spcAft>
                  <a:defRPr/>
                </a:pPr>
                <a:r>
                  <a:rPr lang="en-US" sz="2000" dirty="0">
                    <a:solidFill>
                      <a:prstClr val="white"/>
                    </a:solidFill>
                    <a:latin typeface="Calibri"/>
                    <a:ea typeface="ＭＳ Ｐゴシック"/>
                  </a:rPr>
                  <a:t>NASA-STD-3001 does NOT address Cumulative Risk:</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ＭＳ Ｐゴシック"/>
                    <a:cs typeface="+mn-cs"/>
                  </a:rPr>
                  <a:t>Loss of EVA is a </a:t>
                </a:r>
                <a:r>
                  <a:rPr kumimoji="0" lang="en-US" sz="2000" b="0" i="1" u="none" strike="noStrike" kern="1200" cap="none" spc="0" normalizeH="0" baseline="0" noProof="0" dirty="0">
                    <a:ln>
                      <a:noFill/>
                    </a:ln>
                    <a:effectLst/>
                    <a:uLnTx/>
                    <a:uFillTx/>
                    <a:latin typeface="Calibri"/>
                    <a:ea typeface="ＭＳ Ｐゴシック"/>
                    <a:cs typeface="+mn-cs"/>
                  </a:rPr>
                  <a:t>mission </a:t>
                </a:r>
                <a:r>
                  <a:rPr kumimoji="0" lang="en-US" sz="2000" b="0" i="0" u="none" strike="noStrike" kern="1200" cap="none" spc="0" normalizeH="0" baseline="0" noProof="0" dirty="0">
                    <a:ln>
                      <a:noFill/>
                    </a:ln>
                    <a:effectLst/>
                    <a:uLnTx/>
                    <a:uFillTx/>
                    <a:latin typeface="Calibri"/>
                    <a:ea typeface="ＭＳ Ｐゴシック"/>
                    <a:cs typeface="+mn-cs"/>
                  </a:rPr>
                  <a:t>risk – determined by mission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1" u="none" strike="noStrike" kern="1200" cap="none" spc="0" normalizeH="0" baseline="0" noProof="0" dirty="0">
                    <a:ln>
                      <a:noFill/>
                    </a:ln>
                    <a:effectLst/>
                    <a:uLnTx/>
                    <a:uFillTx/>
                    <a:latin typeface="Calibri"/>
                    <a:ea typeface="ＭＳ Ｐゴシック"/>
                    <a:cs typeface="+mn-cs"/>
                  </a:rPr>
                  <a:t>Artemis does not currently have mission-wide DCS risk</a:t>
                </a:r>
              </a:p>
              <a:p>
                <a:pPr fontAlgn="base">
                  <a:spcBef>
                    <a:spcPct val="0"/>
                  </a:spcBef>
                  <a:spcAft>
                    <a:spcPct val="0"/>
                  </a:spcAft>
                  <a:defRPr/>
                </a:pPr>
                <a:endParaRPr lang="en-US" sz="2000" dirty="0">
                  <a:solidFill>
                    <a:prstClr val="white"/>
                  </a:solidFill>
                  <a:latin typeface="Calibri"/>
                  <a:ea typeface="ＭＳ Ｐゴシック"/>
                </a:endParaRPr>
              </a:p>
              <a:p>
                <a:pPr marL="800100" lvl="1" indent="-342900" fontAlgn="base">
                  <a:spcBef>
                    <a:spcPct val="0"/>
                  </a:spcBef>
                  <a:spcAft>
                    <a:spcPct val="0"/>
                  </a:spcAft>
                  <a:buFont typeface="Arial" panose="020B0604020202020204" pitchFamily="34" charset="0"/>
                  <a:buChar char="•"/>
                  <a:defRPr/>
                </a:pPr>
                <a:endParaRPr kumimoji="0" lang="en-US" sz="2000" b="0" i="0" u="none" strike="noStrike" kern="1200" cap="none" spc="0" normalizeH="0" baseline="0" noProof="0" dirty="0">
                  <a:ln>
                    <a:noFill/>
                  </a:ln>
                  <a:solidFill>
                    <a:prstClr val="white"/>
                  </a:solidFill>
                  <a:effectLst/>
                  <a:uLnTx/>
                  <a:uFillTx/>
                  <a:latin typeface="Calibri"/>
                  <a:ea typeface="ＭＳ Ｐゴシック"/>
                  <a:cs typeface="+mn-cs"/>
                </a:endParaRPr>
              </a:p>
            </p:txBody>
          </p:sp>
        </mc:Choice>
        <mc:Fallback xmlns="">
          <p:sp>
            <p:nvSpPr>
              <p:cNvPr id="6" name="TextBox 5">
                <a:extLst>
                  <a:ext uri="{FF2B5EF4-FFF2-40B4-BE49-F238E27FC236}">
                    <a16:creationId xmlns:a16="http://schemas.microsoft.com/office/drawing/2014/main" id="{F67F35A9-19A4-E12C-4B68-C29AC6774757}"/>
                  </a:ext>
                </a:extLst>
              </p:cNvPr>
              <p:cNvSpPr txBox="1">
                <a:spLocks noRot="1" noChangeAspect="1" noMove="1" noResize="1" noEditPoints="1" noAdjustHandles="1" noChangeArrowheads="1" noChangeShapeType="1" noTextEdit="1"/>
              </p:cNvSpPr>
              <p:nvPr/>
            </p:nvSpPr>
            <p:spPr>
              <a:xfrm>
                <a:off x="261588" y="1035635"/>
                <a:ext cx="7649229" cy="6018251"/>
              </a:xfrm>
              <a:prstGeom prst="rect">
                <a:avLst/>
              </a:prstGeom>
              <a:blipFill>
                <a:blip r:embed="rId2"/>
                <a:stretch>
                  <a:fillRect l="-1116" t="-81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59B1464-4EB6-DDBE-0CB9-584598E09ECB}"/>
              </a:ext>
            </a:extLst>
          </p:cNvPr>
          <p:cNvPicPr>
            <a:picLocks noChangeAspect="1"/>
          </p:cNvPicPr>
          <p:nvPr/>
        </p:nvPicPr>
        <p:blipFill>
          <a:blip r:embed="rId3"/>
          <a:stretch>
            <a:fillRect/>
          </a:stretch>
        </p:blipFill>
        <p:spPr>
          <a:xfrm>
            <a:off x="5982452" y="162368"/>
            <a:ext cx="3538014" cy="3266632"/>
          </a:xfrm>
          <a:prstGeom prst="rect">
            <a:avLst/>
          </a:prstGeom>
        </p:spPr>
      </p:pic>
      <p:pic>
        <p:nvPicPr>
          <p:cNvPr id="4" name="Picture 3">
            <a:extLst>
              <a:ext uri="{FF2B5EF4-FFF2-40B4-BE49-F238E27FC236}">
                <a16:creationId xmlns:a16="http://schemas.microsoft.com/office/drawing/2014/main" id="{1B99DEA3-3557-462B-A124-095CA79228D2}"/>
              </a:ext>
            </a:extLst>
          </p:cNvPr>
          <p:cNvPicPr>
            <a:picLocks noChangeAspect="1"/>
          </p:cNvPicPr>
          <p:nvPr/>
        </p:nvPicPr>
        <p:blipFill>
          <a:blip r:embed="rId4"/>
          <a:stretch>
            <a:fillRect/>
          </a:stretch>
        </p:blipFill>
        <p:spPr>
          <a:xfrm>
            <a:off x="9094210" y="1409309"/>
            <a:ext cx="2980898" cy="2903039"/>
          </a:xfrm>
          <a:prstGeom prst="rect">
            <a:avLst/>
          </a:prstGeom>
        </p:spPr>
      </p:pic>
      <p:pic>
        <p:nvPicPr>
          <p:cNvPr id="9" name="Picture 8">
            <a:extLst>
              <a:ext uri="{FF2B5EF4-FFF2-40B4-BE49-F238E27FC236}">
                <a16:creationId xmlns:a16="http://schemas.microsoft.com/office/drawing/2014/main" id="{98D1C40D-A129-94C0-25ED-4948EB982D81}"/>
              </a:ext>
            </a:extLst>
          </p:cNvPr>
          <p:cNvPicPr>
            <a:picLocks noChangeAspect="1"/>
          </p:cNvPicPr>
          <p:nvPr/>
        </p:nvPicPr>
        <p:blipFill rotWithShape="1">
          <a:blip r:embed="rId5"/>
          <a:srcRect b="9900"/>
          <a:stretch/>
        </p:blipFill>
        <p:spPr>
          <a:xfrm>
            <a:off x="7462392" y="4255588"/>
            <a:ext cx="3234184" cy="2602412"/>
          </a:xfrm>
          <a:prstGeom prst="rect">
            <a:avLst/>
          </a:prstGeom>
        </p:spPr>
      </p:pic>
    </p:spTree>
    <p:extLst>
      <p:ext uri="{BB962C8B-B14F-4D97-AF65-F5344CB8AC3E}">
        <p14:creationId xmlns:p14="http://schemas.microsoft.com/office/powerpoint/2010/main" val="2106394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7146"/>
            <a:ext cx="12192001" cy="742950"/>
          </a:xfrm>
        </p:spPr>
        <p:txBody>
          <a:bodyPr>
            <a:noAutofit/>
          </a:bodyPr>
          <a:lstStyle/>
          <a:p>
            <a:r>
              <a:rPr lang="en-US"/>
              <a:t>Exploration Atmosphere Validation</a:t>
            </a:r>
          </a:p>
        </p:txBody>
      </p:sp>
      <p:sp>
        <p:nvSpPr>
          <p:cNvPr id="5" name="Rectangle 4"/>
          <p:cNvSpPr/>
          <p:nvPr/>
        </p:nvSpPr>
        <p:spPr>
          <a:xfrm>
            <a:off x="121454" y="1143000"/>
            <a:ext cx="6542617" cy="4016484"/>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sng" strike="noStrike" kern="1200" cap="none" spc="0" normalizeH="0" baseline="0" noProof="0">
                <a:ln>
                  <a:noFill/>
                </a:ln>
                <a:solidFill>
                  <a:prstClr val="white"/>
                </a:solidFill>
                <a:effectLst/>
                <a:uLnTx/>
                <a:uFillTx/>
                <a:latin typeface="Calibri"/>
                <a:ea typeface="ＭＳ Ｐゴシック"/>
                <a:cs typeface="+mn-cs"/>
              </a:rPr>
              <a:t>Accept Criteria (per NASA-STD-3001):</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a:ea typeface="ＭＳ Ｐゴシック"/>
                <a:cs typeface="+mn-cs"/>
                <a:sym typeface="Symbol" panose="05050102010706020507" pitchFamily="18" charset="2"/>
              </a:rPr>
              <a:t></a:t>
            </a:r>
            <a:r>
              <a:rPr kumimoji="0" lang="en-US" sz="2000" b="0" i="0" u="none" strike="noStrike" kern="1200" cap="none" spc="0" normalizeH="0" baseline="0" noProof="0">
                <a:ln>
                  <a:noFill/>
                </a:ln>
                <a:solidFill>
                  <a:prstClr val="white"/>
                </a:solidFill>
                <a:effectLst/>
                <a:uLnTx/>
                <a:uFillTx/>
                <a:latin typeface="Calibri"/>
                <a:ea typeface="ＭＳ Ｐゴシック"/>
                <a:cs typeface="+mn-cs"/>
              </a:rPr>
              <a:t> 15% incidence of Type I DCS (@95% CL)</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a:ea typeface="ＭＳ Ｐゴシック"/>
                <a:cs typeface="+mn-cs"/>
                <a:sym typeface="Symbol" panose="05050102010706020507" pitchFamily="18" charset="2"/>
              </a:rPr>
              <a:t></a:t>
            </a:r>
            <a:r>
              <a:rPr kumimoji="0" lang="en-US" sz="2000" b="0" i="0" u="none" strike="noStrike" kern="1200" cap="none" spc="0" normalizeH="0" baseline="0" noProof="0">
                <a:ln>
                  <a:noFill/>
                </a:ln>
                <a:solidFill>
                  <a:prstClr val="white"/>
                </a:solidFill>
                <a:effectLst/>
                <a:uLnTx/>
                <a:uFillTx/>
                <a:latin typeface="Calibri"/>
                <a:ea typeface="ＭＳ Ｐゴシック"/>
                <a:cs typeface="+mn-cs"/>
              </a:rPr>
              <a:t> 20% incidence of Grade IV VGE (@95% CL)</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a:ea typeface="ＭＳ Ｐゴシック"/>
                <a:cs typeface="+mn-cs"/>
              </a:rPr>
              <a:t>No Type II DCS</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a:ea typeface="ＭＳ Ｐゴシック"/>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sng" strike="noStrike" kern="1200" cap="none" spc="0" normalizeH="0" baseline="0" noProof="0">
                <a:ln>
                  <a:noFill/>
                </a:ln>
                <a:solidFill>
                  <a:prstClr val="white"/>
                </a:solidFill>
                <a:effectLst/>
                <a:uLnTx/>
                <a:uFillTx/>
                <a:latin typeface="Calibri"/>
                <a:ea typeface="ＭＳ Ｐゴシック"/>
                <a:cs typeface="+mn-cs"/>
              </a:rPr>
              <a:t>Reject Criteria</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a:ea typeface="ＭＳ Ｐゴシック"/>
                <a:cs typeface="+mn-cs"/>
              </a:rPr>
              <a:t>&gt; 15% incidence of Type I DCS (@70% CL)</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a:ea typeface="ＭＳ Ｐゴシック"/>
                <a:cs typeface="+mn-cs"/>
              </a:rPr>
              <a:t>&gt; 20% incidence of Grade IV VGE (@70% CL)</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a:ea typeface="ＭＳ Ｐゴシック"/>
                <a:cs typeface="+mn-cs"/>
              </a:rPr>
              <a:t>Any Type II DCS</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white"/>
              </a:solidFill>
              <a:effectLst/>
              <a:uLnTx/>
              <a:uFillTx/>
              <a:latin typeface="Calibri"/>
              <a:ea typeface="ＭＳ Ｐゴシック"/>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sng" strike="noStrike" kern="1200" cap="none" spc="0" normalizeH="0" baseline="0" noProof="0">
                <a:ln>
                  <a:noFill/>
                </a:ln>
                <a:solidFill>
                  <a:prstClr val="white"/>
                </a:solidFill>
                <a:effectLst/>
                <a:uLnTx/>
                <a:uFillTx/>
                <a:latin typeface="Calibri"/>
                <a:ea typeface="ＭＳ Ｐゴシック"/>
                <a:cs typeface="+mn-cs"/>
              </a:rPr>
              <a:t>Neither</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a:ea typeface="ＭＳ Ｐゴシック"/>
                <a:cs typeface="+mn-cs"/>
              </a:rPr>
              <a:t>Requires review and additional data</a:t>
            </a:r>
            <a:endParaRPr kumimoji="0" lang="en-US" sz="2000" b="0" i="0" u="none" strike="noStrike" kern="1200" cap="none" spc="0" normalizeH="0" baseline="0" noProof="0">
              <a:ln>
                <a:noFill/>
              </a:ln>
              <a:solidFill>
                <a:prstClr val="black"/>
              </a:solidFill>
              <a:effectLst/>
              <a:uLnTx/>
              <a:uFillTx/>
              <a:latin typeface="Calibri"/>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a:cs typeface="+mn-cs"/>
            </a:endParaRPr>
          </a:p>
        </p:txBody>
      </p:sp>
      <p:grpSp>
        <p:nvGrpSpPr>
          <p:cNvPr id="67" name="Group 66"/>
          <p:cNvGrpSpPr/>
          <p:nvPr/>
        </p:nvGrpSpPr>
        <p:grpSpPr>
          <a:xfrm>
            <a:off x="6766042" y="1011419"/>
            <a:ext cx="5323758" cy="2695924"/>
            <a:chOff x="6326995" y="1049839"/>
            <a:chExt cx="5323758" cy="2695924"/>
          </a:xfrm>
        </p:grpSpPr>
        <p:grpSp>
          <p:nvGrpSpPr>
            <p:cNvPr id="69" name="Group 68"/>
            <p:cNvGrpSpPr/>
            <p:nvPr/>
          </p:nvGrpSpPr>
          <p:grpSpPr>
            <a:xfrm>
              <a:off x="7076218" y="1049839"/>
              <a:ext cx="4574535" cy="2695924"/>
              <a:chOff x="6747355" y="1049839"/>
              <a:chExt cx="4574535" cy="2695924"/>
            </a:xfrm>
          </p:grpSpPr>
          <p:sp>
            <p:nvSpPr>
              <p:cNvPr id="74" name="Hexagon 73"/>
              <p:cNvSpPr/>
              <p:nvPr/>
            </p:nvSpPr>
            <p:spPr>
              <a:xfrm>
                <a:off x="6747355" y="1211177"/>
                <a:ext cx="1962313" cy="63072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Test Series 1 (11 days)</a:t>
                </a:r>
              </a:p>
            </p:txBody>
          </p:sp>
          <p:sp>
            <p:nvSpPr>
              <p:cNvPr id="75" name="Hexagon 74"/>
              <p:cNvSpPr/>
              <p:nvPr/>
            </p:nvSpPr>
            <p:spPr>
              <a:xfrm>
                <a:off x="6894079" y="3100138"/>
                <a:ext cx="1841841" cy="64562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Test Series 2 (11 days)</a:t>
                </a:r>
              </a:p>
            </p:txBody>
          </p:sp>
          <p:sp>
            <p:nvSpPr>
              <p:cNvPr id="76" name="Flowchart: Alternate Process 75"/>
              <p:cNvSpPr/>
              <p:nvPr/>
            </p:nvSpPr>
            <p:spPr>
              <a:xfrm>
                <a:off x="9358584" y="1049839"/>
                <a:ext cx="1963306" cy="94145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DSMB Review;</a:t>
                </a:r>
                <a:br>
                  <a:rPr kumimoji="0" lang="en-US" sz="2000" b="0" i="0" u="none" strike="noStrike" kern="1200" cap="none" spc="0" normalizeH="0" baseline="0" noProof="0">
                    <a:ln>
                      <a:noFill/>
                    </a:ln>
                    <a:solidFill>
                      <a:prstClr val="white"/>
                    </a:solidFill>
                    <a:effectLst/>
                    <a:uLnTx/>
                    <a:uFillTx/>
                    <a:latin typeface="Calibri"/>
                    <a:ea typeface="+mn-ea"/>
                    <a:cs typeface="+mn-cs"/>
                  </a:rPr>
                </a:br>
                <a:r>
                  <a:rPr kumimoji="0" lang="en-US" sz="2000" b="0" i="0" u="none" strike="noStrike" kern="1200" cap="none" spc="0" normalizeH="0" baseline="0" noProof="0">
                    <a:ln>
                      <a:noFill/>
                    </a:ln>
                    <a:solidFill>
                      <a:prstClr val="white"/>
                    </a:solidFill>
                    <a:effectLst/>
                    <a:uLnTx/>
                    <a:uFillTx/>
                    <a:latin typeface="Calibri"/>
                    <a:ea typeface="+mn-ea"/>
                    <a:cs typeface="+mn-cs"/>
                  </a:rPr>
                  <a:t>Modify Prebreathe</a:t>
                </a:r>
              </a:p>
            </p:txBody>
          </p:sp>
          <p:cxnSp>
            <p:nvCxnSpPr>
              <p:cNvPr id="77" name="Straight Arrow Connector 76"/>
              <p:cNvCxnSpPr/>
              <p:nvPr/>
            </p:nvCxnSpPr>
            <p:spPr>
              <a:xfrm>
                <a:off x="7947669" y="1841901"/>
                <a:ext cx="0" cy="1258237"/>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p:cNvCxnSpPr>
                <a:stCxn id="74" idx="1"/>
                <a:endCxn id="76" idx="2"/>
              </p:cNvCxnSpPr>
              <p:nvPr/>
            </p:nvCxnSpPr>
            <p:spPr>
              <a:xfrm rot="16200000" flipH="1">
                <a:off x="9371415" y="1022474"/>
                <a:ext cx="149394" cy="1788250"/>
              </a:xfrm>
              <a:prstGeom prst="bentConnector3">
                <a:avLst>
                  <a:gd name="adj1" fmla="val 406036"/>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79"/>
              <p:cNvCxnSpPr>
                <a:stCxn id="76" idx="1"/>
                <a:endCxn id="74" idx="0"/>
              </p:cNvCxnSpPr>
              <p:nvPr/>
            </p:nvCxnSpPr>
            <p:spPr>
              <a:xfrm rot="10800000" flipV="1">
                <a:off x="8709668" y="1520568"/>
                <a:ext cx="648916" cy="5972"/>
              </a:xfrm>
              <a:prstGeom prst="bentConnector3">
                <a:avLst>
                  <a:gd name="adj1" fmla="val 50000"/>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Elbow Connector 81"/>
              <p:cNvCxnSpPr>
                <a:stCxn id="75" idx="0"/>
                <a:endCxn id="76" idx="2"/>
              </p:cNvCxnSpPr>
              <p:nvPr/>
            </p:nvCxnSpPr>
            <p:spPr>
              <a:xfrm flipV="1">
                <a:off x="8735920" y="1991296"/>
                <a:ext cx="1604317" cy="1431655"/>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0" name="TextBox 69"/>
            <p:cNvSpPr txBox="1"/>
            <p:nvPr/>
          </p:nvSpPr>
          <p:spPr>
            <a:xfrm>
              <a:off x="6968942" y="2043124"/>
              <a:ext cx="1168257"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Neither Accept nor Reject</a:t>
              </a:r>
            </a:p>
          </p:txBody>
        </p:sp>
        <p:sp>
          <p:nvSpPr>
            <p:cNvPr id="71" name="TextBox 70"/>
            <p:cNvSpPr txBox="1"/>
            <p:nvPr/>
          </p:nvSpPr>
          <p:spPr>
            <a:xfrm>
              <a:off x="8993934" y="1999497"/>
              <a:ext cx="8511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a:ea typeface="+mn-ea"/>
                  <a:cs typeface="+mn-cs"/>
                </a:rPr>
                <a:t>Reject</a:t>
              </a:r>
            </a:p>
          </p:txBody>
        </p:sp>
        <p:sp>
          <p:nvSpPr>
            <p:cNvPr id="72" name="TextBox 71"/>
            <p:cNvSpPr txBox="1"/>
            <p:nvPr/>
          </p:nvSpPr>
          <p:spPr>
            <a:xfrm>
              <a:off x="9039028" y="3070562"/>
              <a:ext cx="10476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a:ea typeface="+mn-ea"/>
                  <a:cs typeface="+mn-cs"/>
                </a:rPr>
                <a:t>Reject</a:t>
              </a:r>
            </a:p>
          </p:txBody>
        </p:sp>
        <p:sp>
          <p:nvSpPr>
            <p:cNvPr id="73" name="TextBox 72"/>
            <p:cNvSpPr txBox="1"/>
            <p:nvPr/>
          </p:nvSpPr>
          <p:spPr>
            <a:xfrm>
              <a:off x="6326995" y="1172781"/>
              <a:ext cx="8511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2F44E"/>
                  </a:solidFill>
                  <a:effectLst/>
                  <a:uLnTx/>
                  <a:uFillTx/>
                  <a:latin typeface="Calibri"/>
                  <a:ea typeface="+mn-ea"/>
                  <a:cs typeface="+mn-cs"/>
                </a:rPr>
                <a:t>Accept</a:t>
              </a:r>
            </a:p>
          </p:txBody>
        </p:sp>
      </p:grpSp>
      <p:sp>
        <p:nvSpPr>
          <p:cNvPr id="55" name="TextBox 54"/>
          <p:cNvSpPr txBox="1"/>
          <p:nvPr/>
        </p:nvSpPr>
        <p:spPr>
          <a:xfrm>
            <a:off x="7078145" y="3657183"/>
            <a:ext cx="1494748"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Neither Accept nor Reject</a:t>
            </a:r>
          </a:p>
        </p:txBody>
      </p:sp>
      <p:cxnSp>
        <p:nvCxnSpPr>
          <p:cNvPr id="62" name="Straight Arrow Connector 61"/>
          <p:cNvCxnSpPr/>
          <p:nvPr/>
        </p:nvCxnSpPr>
        <p:spPr>
          <a:xfrm>
            <a:off x="8733499" y="3712314"/>
            <a:ext cx="0" cy="81306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4" name="Hexagon 93"/>
          <p:cNvSpPr/>
          <p:nvPr/>
        </p:nvSpPr>
        <p:spPr>
          <a:xfrm>
            <a:off x="7661989" y="4621679"/>
            <a:ext cx="2196590" cy="64562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Additional Test Series</a:t>
            </a:r>
          </a:p>
        </p:txBody>
      </p:sp>
      <p:cxnSp>
        <p:nvCxnSpPr>
          <p:cNvPr id="95" name="Elbow Connector 94"/>
          <p:cNvCxnSpPr>
            <a:stCxn id="94" idx="0"/>
            <a:endCxn id="76" idx="2"/>
          </p:cNvCxnSpPr>
          <p:nvPr/>
        </p:nvCxnSpPr>
        <p:spPr>
          <a:xfrm flipV="1">
            <a:off x="9858579" y="1952876"/>
            <a:ext cx="1249568" cy="2991616"/>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9858579" y="4569763"/>
            <a:ext cx="10476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a:ea typeface="+mn-ea"/>
                <a:cs typeface="+mn-cs"/>
              </a:rPr>
              <a:t>Reject</a:t>
            </a:r>
          </a:p>
        </p:txBody>
      </p:sp>
      <p:sp>
        <p:nvSpPr>
          <p:cNvPr id="106" name="Rectangle 105"/>
          <p:cNvSpPr/>
          <p:nvPr/>
        </p:nvSpPr>
        <p:spPr>
          <a:xfrm>
            <a:off x="7407989" y="5753100"/>
            <a:ext cx="3056811" cy="5969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a:ea typeface="+mn-ea"/>
                <a:cs typeface="+mn-cs"/>
              </a:rPr>
              <a:t>Validated Prebreathe Protocol</a:t>
            </a:r>
          </a:p>
        </p:txBody>
      </p:sp>
      <p:cxnSp>
        <p:nvCxnSpPr>
          <p:cNvPr id="108" name="Elbow Connector 107"/>
          <p:cNvCxnSpPr>
            <a:stCxn id="75" idx="3"/>
            <a:endCxn id="106" idx="1"/>
          </p:cNvCxnSpPr>
          <p:nvPr/>
        </p:nvCxnSpPr>
        <p:spPr>
          <a:xfrm rot="10800000" flipV="1">
            <a:off x="7407989" y="3384530"/>
            <a:ext cx="254000" cy="2667019"/>
          </a:xfrm>
          <a:prstGeom prst="bentConnector3">
            <a:avLst>
              <a:gd name="adj1" fmla="val 190000"/>
            </a:avLst>
          </a:prstGeom>
          <a:ln w="38100">
            <a:solidFill>
              <a:srgbClr val="62F44E"/>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Elbow Connector 108"/>
          <p:cNvCxnSpPr>
            <a:stCxn id="94" idx="3"/>
            <a:endCxn id="106" idx="1"/>
          </p:cNvCxnSpPr>
          <p:nvPr/>
        </p:nvCxnSpPr>
        <p:spPr>
          <a:xfrm rot="10800000" flipV="1">
            <a:off x="7407989" y="4944492"/>
            <a:ext cx="254000" cy="1107058"/>
          </a:xfrm>
          <a:prstGeom prst="bentConnector3">
            <a:avLst>
              <a:gd name="adj1" fmla="val 190000"/>
            </a:avLst>
          </a:prstGeom>
          <a:ln w="38100">
            <a:solidFill>
              <a:srgbClr val="62F44E"/>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107">
            <a:extLst>
              <a:ext uri="{FF2B5EF4-FFF2-40B4-BE49-F238E27FC236}">
                <a16:creationId xmlns:a16="http://schemas.microsoft.com/office/drawing/2014/main" id="{5CEAAEDB-CCBB-451F-AC73-9ED434DC4ABB}"/>
              </a:ext>
            </a:extLst>
          </p:cNvPr>
          <p:cNvCxnSpPr>
            <a:cxnSpLocks/>
            <a:stCxn id="74" idx="3"/>
            <a:endCxn id="106" idx="1"/>
          </p:cNvCxnSpPr>
          <p:nvPr/>
        </p:nvCxnSpPr>
        <p:spPr>
          <a:xfrm rot="10800000" flipV="1">
            <a:off x="7407989" y="1488120"/>
            <a:ext cx="107276" cy="4563430"/>
          </a:xfrm>
          <a:prstGeom prst="bentConnector3">
            <a:avLst>
              <a:gd name="adj1" fmla="val 313095"/>
            </a:avLst>
          </a:prstGeom>
          <a:ln w="38100">
            <a:solidFill>
              <a:srgbClr val="62F44E"/>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89E451-48D8-49D2-AD7F-98B37D277909}"/>
              </a:ext>
            </a:extLst>
          </p:cNvPr>
          <p:cNvSpPr txBox="1"/>
          <p:nvPr/>
        </p:nvSpPr>
        <p:spPr>
          <a:xfrm>
            <a:off x="7219969" y="6519446"/>
            <a:ext cx="32633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DSMB: Data Safety Monitoring Board</a:t>
            </a:r>
          </a:p>
        </p:txBody>
      </p:sp>
    </p:spTree>
    <p:extLst>
      <p:ext uri="{BB962C8B-B14F-4D97-AF65-F5344CB8AC3E}">
        <p14:creationId xmlns:p14="http://schemas.microsoft.com/office/powerpoint/2010/main" val="403291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84F186-A69A-4C80-896A-FAAA168C5B47}"/>
              </a:ext>
            </a:extLst>
          </p:cNvPr>
          <p:cNvSpPr>
            <a:spLocks noGrp="1"/>
          </p:cNvSpPr>
          <p:nvPr>
            <p:ph type="title"/>
          </p:nvPr>
        </p:nvSpPr>
        <p:spPr/>
        <p:txBody>
          <a:bodyPr/>
          <a:lstStyle/>
          <a:p>
            <a:r>
              <a:rPr lang="en-US"/>
              <a:t>Prebreathe Validation Approach</a:t>
            </a:r>
          </a:p>
        </p:txBody>
      </p:sp>
      <p:sp>
        <p:nvSpPr>
          <p:cNvPr id="5" name="Content Placeholder 4">
            <a:extLst>
              <a:ext uri="{FF2B5EF4-FFF2-40B4-BE49-F238E27FC236}">
                <a16:creationId xmlns:a16="http://schemas.microsoft.com/office/drawing/2014/main" id="{F7D78B2A-5C9B-48B9-9D70-3E278D09EE72}"/>
              </a:ext>
            </a:extLst>
          </p:cNvPr>
          <p:cNvSpPr>
            <a:spLocks noGrp="1"/>
          </p:cNvSpPr>
          <p:nvPr>
            <p:ph idx="1"/>
          </p:nvPr>
        </p:nvSpPr>
        <p:spPr>
          <a:xfrm>
            <a:off x="162188" y="1029744"/>
            <a:ext cx="11582400" cy="5028155"/>
          </a:xfrm>
        </p:spPr>
        <p:txBody>
          <a:bodyPr>
            <a:normAutofit/>
          </a:bodyPr>
          <a:lstStyle/>
          <a:p>
            <a:r>
              <a:rPr lang="en-US" sz="2400" dirty="0"/>
              <a:t>What prebreathe is sufficient to meet NASA-STD-3001 standards in a Lunar/Mars environment?</a:t>
            </a:r>
          </a:p>
          <a:p>
            <a:pPr lvl="1"/>
            <a:r>
              <a:rPr lang="en-US" sz="2000" dirty="0"/>
              <a:t>Equilibrate to Exploration Atmosphere: 	9.6psi/28.5% </a:t>
            </a:r>
            <a:r>
              <a:rPr lang="en-US" sz="1800" dirty="0"/>
              <a:t>O</a:t>
            </a:r>
            <a:r>
              <a:rPr lang="en-US" sz="2000" baseline="-25000" dirty="0"/>
              <a:t>2 </a:t>
            </a:r>
            <a:r>
              <a:rPr lang="en-US" sz="2000" dirty="0"/>
              <a:t>for 48 </a:t>
            </a:r>
            <a:r>
              <a:rPr lang="en-US" sz="2000" dirty="0" err="1"/>
              <a:t>hrs</a:t>
            </a:r>
            <a:r>
              <a:rPr lang="en-US" sz="2000" dirty="0"/>
              <a:t> (after 3hr O</a:t>
            </a:r>
            <a:r>
              <a:rPr lang="en-US" sz="2000" baseline="-25000" dirty="0"/>
              <a:t>2</a:t>
            </a:r>
            <a:r>
              <a:rPr lang="en-US" sz="2000" dirty="0"/>
              <a:t> PB)</a:t>
            </a:r>
          </a:p>
          <a:p>
            <a:pPr lvl="1"/>
            <a:r>
              <a:rPr lang="en-US" sz="2000" dirty="0"/>
              <a:t>Minimum prebreathe duration:		20 min ≥ 9.5psi</a:t>
            </a:r>
          </a:p>
          <a:p>
            <a:pPr lvl="1"/>
            <a:r>
              <a:rPr lang="en-US" sz="2000" dirty="0"/>
              <a:t>Simulated EVA:				4.3psi/95% O</a:t>
            </a:r>
            <a:r>
              <a:rPr lang="en-US" sz="2400" baseline="-25000" dirty="0"/>
              <a:t>2</a:t>
            </a:r>
            <a:r>
              <a:rPr lang="en-US" sz="2000" dirty="0"/>
              <a:t> </a:t>
            </a:r>
          </a:p>
          <a:p>
            <a:pPr lvl="1"/>
            <a:r>
              <a:rPr lang="en-US" sz="2000" dirty="0"/>
              <a:t>Simulate EVA workload:			6 tasks for 6hrs across workload ranges</a:t>
            </a:r>
          </a:p>
          <a:p>
            <a:pPr lvl="1"/>
            <a:endParaRPr lang="en-US" sz="2000" dirty="0"/>
          </a:p>
        </p:txBody>
      </p:sp>
      <p:grpSp>
        <p:nvGrpSpPr>
          <p:cNvPr id="14" name="Group 13">
            <a:extLst>
              <a:ext uri="{FF2B5EF4-FFF2-40B4-BE49-F238E27FC236}">
                <a16:creationId xmlns:a16="http://schemas.microsoft.com/office/drawing/2014/main" id="{F42A6362-61F1-0F47-01C0-DEE7F82742CA}"/>
              </a:ext>
            </a:extLst>
          </p:cNvPr>
          <p:cNvGrpSpPr/>
          <p:nvPr/>
        </p:nvGrpSpPr>
        <p:grpSpPr>
          <a:xfrm>
            <a:off x="235465" y="3266985"/>
            <a:ext cx="5060787" cy="3514815"/>
            <a:chOff x="6551266" y="3833769"/>
            <a:chExt cx="4354422" cy="3024231"/>
          </a:xfrm>
        </p:grpSpPr>
        <p:sp>
          <p:nvSpPr>
            <p:cNvPr id="15" name="Rectangle 14">
              <a:extLst>
                <a:ext uri="{FF2B5EF4-FFF2-40B4-BE49-F238E27FC236}">
                  <a16:creationId xmlns:a16="http://schemas.microsoft.com/office/drawing/2014/main" id="{72A2FDA5-CD71-EDA5-C0C7-217F2DD8F6BA}"/>
                </a:ext>
              </a:extLst>
            </p:cNvPr>
            <p:cNvSpPr/>
            <p:nvPr/>
          </p:nvSpPr>
          <p:spPr>
            <a:xfrm>
              <a:off x="6551266" y="3833769"/>
              <a:ext cx="4354422" cy="3024231"/>
            </a:xfrm>
            <a:prstGeom prst="rect">
              <a:avLst/>
            </a:prstGeom>
            <a:solidFill>
              <a:sysClr val="window" lastClr="FFFFFF">
                <a:lumMod val="95000"/>
              </a:sys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6" name="Graphic 15">
              <a:extLst>
                <a:ext uri="{FF2B5EF4-FFF2-40B4-BE49-F238E27FC236}">
                  <a16:creationId xmlns:a16="http://schemas.microsoft.com/office/drawing/2014/main" id="{7F97CFF2-4DA6-D867-20C4-BC67FE9F6045}"/>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a:off x="6641821" y="3902358"/>
              <a:ext cx="4187830" cy="2955642"/>
            </a:xfrm>
            <a:prstGeom prst="rect">
              <a:avLst/>
            </a:prstGeom>
          </p:spPr>
        </p:pic>
      </p:grpSp>
      <p:sp>
        <p:nvSpPr>
          <p:cNvPr id="17" name="Rectangle 16">
            <a:extLst>
              <a:ext uri="{FF2B5EF4-FFF2-40B4-BE49-F238E27FC236}">
                <a16:creationId xmlns:a16="http://schemas.microsoft.com/office/drawing/2014/main" id="{7A39670C-A435-439C-DC2A-624B5C447CEC}"/>
              </a:ext>
            </a:extLst>
          </p:cNvPr>
          <p:cNvSpPr/>
          <p:nvPr/>
        </p:nvSpPr>
        <p:spPr>
          <a:xfrm>
            <a:off x="5532253" y="3346700"/>
            <a:ext cx="6212335" cy="3213491"/>
          </a:xfrm>
          <a:prstGeom prst="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8" name="Graphic 17">
            <a:extLst>
              <a:ext uri="{FF2B5EF4-FFF2-40B4-BE49-F238E27FC236}">
                <a16:creationId xmlns:a16="http://schemas.microsoft.com/office/drawing/2014/main" id="{BEAB2F77-3B56-5F25-8F96-4BD19828B615}"/>
              </a:ext>
            </a:extLst>
          </p:cNvPr>
          <p:cNvPicPr>
            <a:picLocks noChangeAspect="1"/>
          </p:cNvPicPr>
          <p:nvPr/>
        </p:nvPicPr>
        <p:blipFill>
          <a:blip r:embed="rId4" cstate="print">
            <a:extLst>
              <a:ext uri="{96DAC541-7B7A-43D3-8B79-37D633B846F1}">
                <asvg:svgBlip xmlns:asvg="http://schemas.microsoft.com/office/drawing/2016/SVG/main" r:embed="rId5"/>
              </a:ext>
            </a:extLst>
          </a:blip>
          <a:stretch>
            <a:fillRect/>
          </a:stretch>
        </p:blipFill>
        <p:spPr>
          <a:xfrm>
            <a:off x="5646885" y="3346700"/>
            <a:ext cx="5994286" cy="3091854"/>
          </a:xfrm>
          <a:prstGeom prst="rect">
            <a:avLst/>
          </a:prstGeom>
        </p:spPr>
      </p:pic>
    </p:spTree>
    <p:extLst>
      <p:ext uri="{BB962C8B-B14F-4D97-AF65-F5344CB8AC3E}">
        <p14:creationId xmlns:p14="http://schemas.microsoft.com/office/powerpoint/2010/main" val="694930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004" t="1339" r="11352" b="4063"/>
          <a:stretch/>
        </p:blipFill>
        <p:spPr>
          <a:xfrm>
            <a:off x="994166" y="1416571"/>
            <a:ext cx="9466288" cy="4684426"/>
          </a:xfrm>
          <a:prstGeom prst="rect">
            <a:avLst/>
          </a:prstGeom>
        </p:spPr>
      </p:pic>
      <p:sp>
        <p:nvSpPr>
          <p:cNvPr id="6" name="Title 5"/>
          <p:cNvSpPr>
            <a:spLocks noGrp="1"/>
          </p:cNvSpPr>
          <p:nvPr>
            <p:ph type="title"/>
          </p:nvPr>
        </p:nvSpPr>
        <p:spPr>
          <a:xfrm>
            <a:off x="689428" y="132904"/>
            <a:ext cx="10614346" cy="762000"/>
          </a:xfrm>
        </p:spPr>
        <p:txBody>
          <a:bodyPr/>
          <a:lstStyle/>
          <a:p>
            <a:r>
              <a:rPr lang="en-US" sz="4000"/>
              <a:t>20FT Chamber Overview</a:t>
            </a:r>
          </a:p>
        </p:txBody>
      </p:sp>
      <p:sp>
        <p:nvSpPr>
          <p:cNvPr id="56" name="TextBox 55"/>
          <p:cNvSpPr txBox="1"/>
          <p:nvPr/>
        </p:nvSpPr>
        <p:spPr>
          <a:xfrm>
            <a:off x="8264631" y="4846565"/>
            <a:ext cx="3567605" cy="1938992"/>
          </a:xfrm>
          <a:prstGeom prst="rect">
            <a:avLst/>
          </a:prstGeom>
          <a:solidFill>
            <a:schemeClr val="accent5">
              <a:lumMod val="75000"/>
            </a:schemeClr>
          </a:solid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1</a:t>
            </a:r>
            <a:r>
              <a:rPr kumimoji="0" lang="en-US" sz="2000" b="0" i="0" u="none" strike="noStrike" kern="1200" cap="none" spc="0" normalizeH="0" baseline="30000" noProof="0">
                <a:ln>
                  <a:noFill/>
                </a:ln>
                <a:solidFill>
                  <a:prstClr val="white"/>
                </a:solidFill>
                <a:effectLst/>
                <a:uLnTx/>
                <a:uFillTx/>
                <a:latin typeface="Calibri" panose="020F0502020204030204" pitchFamily="34" charset="0"/>
                <a:ea typeface="+mn-ea"/>
                <a:cs typeface="+mn-cs"/>
              </a:rPr>
              <a:t>st</a:t>
            </a: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 Floor – Science &amp; EVA Activities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2</a:t>
            </a:r>
            <a:r>
              <a:rPr kumimoji="0" lang="en-US" sz="2000" b="0" i="0" u="none" strike="noStrike" kern="1200" cap="none" spc="0" normalizeH="0" baseline="30000" noProof="0">
                <a:ln>
                  <a:noFill/>
                </a:ln>
                <a:solidFill>
                  <a:prstClr val="white"/>
                </a:solidFill>
                <a:effectLst/>
                <a:uLnTx/>
                <a:uFillTx/>
                <a:latin typeface="Calibri" panose="020F0502020204030204" pitchFamily="34" charset="0"/>
                <a:ea typeface="+mn-ea"/>
                <a:cs typeface="+mn-cs"/>
              </a:rPr>
              <a:t>nd</a:t>
            </a: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 Floor – Crew Quarters &amp; Hygiene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3</a:t>
            </a:r>
            <a:r>
              <a:rPr kumimoji="0" lang="en-US" sz="2000" b="0" i="0" u="none" strike="noStrike" kern="1200" cap="none" spc="0" normalizeH="0" baseline="30000" noProof="0">
                <a:ln>
                  <a:noFill/>
                </a:ln>
                <a:solidFill>
                  <a:prstClr val="white"/>
                </a:solidFill>
                <a:effectLst/>
                <a:uLnTx/>
                <a:uFillTx/>
                <a:latin typeface="Calibri" panose="020F0502020204030204" pitchFamily="34" charset="0"/>
                <a:ea typeface="+mn-ea"/>
                <a:cs typeface="+mn-cs"/>
              </a:rPr>
              <a:t>rd</a:t>
            </a: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 Floor – Stowage &amp; Media Center</a:t>
            </a:r>
          </a:p>
        </p:txBody>
      </p:sp>
    </p:spTree>
    <p:extLst>
      <p:ext uri="{BB962C8B-B14F-4D97-AF65-F5344CB8AC3E}">
        <p14:creationId xmlns:p14="http://schemas.microsoft.com/office/powerpoint/2010/main" val="3344154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48936E-C2D4-49C1-92A4-72878A75ABD2}"/>
              </a:ext>
            </a:extLst>
          </p:cNvPr>
          <p:cNvPicPr>
            <a:picLocks noChangeAspect="1"/>
          </p:cNvPicPr>
          <p:nvPr/>
        </p:nvPicPr>
        <p:blipFill>
          <a:blip r:embed="rId2"/>
          <a:stretch>
            <a:fillRect/>
          </a:stretch>
        </p:blipFill>
        <p:spPr>
          <a:xfrm>
            <a:off x="2148396" y="972432"/>
            <a:ext cx="7767424" cy="5520443"/>
          </a:xfrm>
          <a:prstGeom prst="rect">
            <a:avLst/>
          </a:prstGeom>
        </p:spPr>
      </p:pic>
      <p:sp>
        <p:nvSpPr>
          <p:cNvPr id="9" name="Title 1">
            <a:extLst>
              <a:ext uri="{FF2B5EF4-FFF2-40B4-BE49-F238E27FC236}">
                <a16:creationId xmlns:a16="http://schemas.microsoft.com/office/drawing/2014/main" id="{30C442A7-7827-4F95-B2E6-3AA18EA45E20}"/>
              </a:ext>
            </a:extLst>
          </p:cNvPr>
          <p:cNvSpPr>
            <a:spLocks noGrp="1"/>
          </p:cNvSpPr>
          <p:nvPr>
            <p:ph type="title"/>
          </p:nvPr>
        </p:nvSpPr>
        <p:spPr>
          <a:solidFill>
            <a:schemeClr val="tx1">
              <a:alpha val="22000"/>
            </a:schemeClr>
          </a:solidFill>
        </p:spPr>
        <p:txBody>
          <a:bodyPr>
            <a:normAutofit/>
          </a:bodyPr>
          <a:lstStyle/>
          <a:p>
            <a:r>
              <a:rPr lang="en-US"/>
              <a:t>3</a:t>
            </a:r>
            <a:r>
              <a:rPr lang="en-US" baseline="30000"/>
              <a:t>rd</a:t>
            </a:r>
            <a:r>
              <a:rPr lang="en-US"/>
              <a:t> Floor Configuration</a:t>
            </a:r>
          </a:p>
        </p:txBody>
      </p:sp>
      <p:sp>
        <p:nvSpPr>
          <p:cNvPr id="6" name="Slide Number Placeholder 3">
            <a:extLst>
              <a:ext uri="{FF2B5EF4-FFF2-40B4-BE49-F238E27FC236}">
                <a16:creationId xmlns:a16="http://schemas.microsoft.com/office/drawing/2014/main" id="{62DED60B-A79F-4EA7-9A40-F4E3E4FC3E80}"/>
              </a:ext>
            </a:extLst>
          </p:cNvPr>
          <p:cNvSpPr>
            <a:spLocks noGrp="1"/>
          </p:cNvSpPr>
          <p:nvPr>
            <p:ph type="sldNum" sz="quarter" idx="4294967295"/>
          </p:nvPr>
        </p:nvSpPr>
        <p:spPr>
          <a:xfrm>
            <a:off x="9347200" y="6492875"/>
            <a:ext cx="2844800" cy="365125"/>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sz="1200" kern="1200">
                <a:solidFill>
                  <a:schemeClr val="accent5">
                    <a:lumMod val="75000"/>
                  </a:schemeClr>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7B86A9-9655-49AA-8089-11BD692C9E90}" type="slidenum">
              <a:rPr kumimoji="0" lang="en-US" sz="1200" b="0" i="0" u="none" strike="noStrike" kern="1200" cap="none" spc="0" normalizeH="0" baseline="0" noProof="0" smtClean="0">
                <a:ln>
                  <a:noFill/>
                </a:ln>
                <a:solidFill>
                  <a:srgbClr val="4BACC6">
                    <a:lumMod val="75000"/>
                  </a:srgbClr>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4BACC6">
                  <a:lumMod val="75000"/>
                </a:srgbClr>
              </a:solidFill>
              <a:effectLst/>
              <a:uLnTx/>
              <a:uFillTx/>
              <a:latin typeface="Calibri" charset="0"/>
              <a:ea typeface="+mn-ea"/>
              <a:cs typeface="+mn-cs"/>
            </a:endParaRPr>
          </a:p>
        </p:txBody>
      </p:sp>
    </p:spTree>
    <p:extLst>
      <p:ext uri="{BB962C8B-B14F-4D97-AF65-F5344CB8AC3E}">
        <p14:creationId xmlns:p14="http://schemas.microsoft.com/office/powerpoint/2010/main" val="475919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60B3C-5175-461E-99E2-9F74E64F3560}"/>
              </a:ext>
            </a:extLst>
          </p:cNvPr>
          <p:cNvSpPr>
            <a:spLocks noGrp="1"/>
          </p:cNvSpPr>
          <p:nvPr>
            <p:ph type="title"/>
          </p:nvPr>
        </p:nvSpPr>
        <p:spPr/>
        <p:txBody>
          <a:bodyPr vert="horz" wrap="square" lIns="91440" tIns="45720" rIns="91440" bIns="45720" numCol="1" anchor="ctr" anchorCtr="0" compatLnSpc="1">
            <a:prstTxWarp prst="textNoShape">
              <a:avLst/>
            </a:prstTxWarp>
            <a:noAutofit/>
          </a:bodyPr>
          <a:lstStyle/>
          <a:p>
            <a:r>
              <a:rPr lang="en-US" sz="3600"/>
              <a:t>2</a:t>
            </a:r>
            <a:r>
              <a:rPr lang="en-US" sz="3600" baseline="30000"/>
              <a:t>nd</a:t>
            </a:r>
            <a:r>
              <a:rPr lang="en-US" sz="3600"/>
              <a:t> Floor – Crew Quarter Layout</a:t>
            </a:r>
            <a:endParaRPr lang="en-US" sz="3600">
              <a:cs typeface="Calibri"/>
            </a:endParaRPr>
          </a:p>
        </p:txBody>
      </p:sp>
      <p:sp>
        <p:nvSpPr>
          <p:cNvPr id="3" name="Content Placeholder 2">
            <a:extLst>
              <a:ext uri="{FF2B5EF4-FFF2-40B4-BE49-F238E27FC236}">
                <a16:creationId xmlns:a16="http://schemas.microsoft.com/office/drawing/2014/main" id="{766490F6-B482-03C1-4421-9768145A2BE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98A76F6-E511-4D6E-8EAC-AD2C085E3DEA}"/>
              </a:ext>
            </a:extLst>
          </p:cNvPr>
          <p:cNvPicPr>
            <a:picLocks noChangeAspect="1"/>
          </p:cNvPicPr>
          <p:nvPr/>
        </p:nvPicPr>
        <p:blipFill>
          <a:blip r:embed="rId2"/>
          <a:stretch>
            <a:fillRect/>
          </a:stretch>
        </p:blipFill>
        <p:spPr>
          <a:xfrm>
            <a:off x="143961" y="811118"/>
            <a:ext cx="7534755" cy="5812047"/>
          </a:xfrm>
          <a:prstGeom prst="rect">
            <a:avLst/>
          </a:prstGeom>
        </p:spPr>
      </p:pic>
      <p:grpSp>
        <p:nvGrpSpPr>
          <p:cNvPr id="5" name="Group 4">
            <a:extLst>
              <a:ext uri="{FF2B5EF4-FFF2-40B4-BE49-F238E27FC236}">
                <a16:creationId xmlns:a16="http://schemas.microsoft.com/office/drawing/2014/main" id="{3214A793-2198-4B22-AFE6-1A7CDF09DD7D}"/>
              </a:ext>
            </a:extLst>
          </p:cNvPr>
          <p:cNvGrpSpPr>
            <a:grpSpLocks noChangeAspect="1"/>
          </p:cNvGrpSpPr>
          <p:nvPr/>
        </p:nvGrpSpPr>
        <p:grpSpPr>
          <a:xfrm>
            <a:off x="7246496" y="4086032"/>
            <a:ext cx="4620384" cy="2505127"/>
            <a:chOff x="4654339" y="3567407"/>
            <a:chExt cx="5337048" cy="2893702"/>
          </a:xfrm>
        </p:grpSpPr>
        <p:pic>
          <p:nvPicPr>
            <p:cNvPr id="6" name="Picture 5">
              <a:extLst>
                <a:ext uri="{FF2B5EF4-FFF2-40B4-BE49-F238E27FC236}">
                  <a16:creationId xmlns:a16="http://schemas.microsoft.com/office/drawing/2014/main" id="{088E4675-F32E-402C-BBA3-31A169CD95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11"/>
            <a:stretch/>
          </p:blipFill>
          <p:spPr>
            <a:xfrm>
              <a:off x="4654339" y="3567407"/>
              <a:ext cx="5337048" cy="2893702"/>
            </a:xfrm>
            <a:prstGeom prst="rect">
              <a:avLst/>
            </a:prstGeom>
            <a:ln w="28575">
              <a:solidFill>
                <a:schemeClr val="tx1"/>
              </a:solidFill>
            </a:ln>
          </p:spPr>
        </p:pic>
        <p:pic>
          <p:nvPicPr>
            <p:cNvPr id="7" name="Picture 6">
              <a:extLst>
                <a:ext uri="{FF2B5EF4-FFF2-40B4-BE49-F238E27FC236}">
                  <a16:creationId xmlns:a16="http://schemas.microsoft.com/office/drawing/2014/main" id="{6A30600F-1FCC-4046-8199-D80F6D74FD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222" t="58141" r="35464" b="6432"/>
            <a:stretch/>
          </p:blipFill>
          <p:spPr>
            <a:xfrm>
              <a:off x="6534152" y="4028184"/>
              <a:ext cx="1564481" cy="1905907"/>
            </a:xfrm>
            <a:prstGeom prst="rect">
              <a:avLst/>
            </a:prstGeom>
            <a:ln>
              <a:solidFill>
                <a:schemeClr val="tx1"/>
              </a:solidFill>
            </a:ln>
          </p:spPr>
        </p:pic>
        <p:sp>
          <p:nvSpPr>
            <p:cNvPr id="8" name="Rectangle 7">
              <a:extLst>
                <a:ext uri="{FF2B5EF4-FFF2-40B4-BE49-F238E27FC236}">
                  <a16:creationId xmlns:a16="http://schemas.microsoft.com/office/drawing/2014/main" id="{E91362F9-718D-4379-8F9C-E8C3B171DB12}"/>
                </a:ext>
              </a:extLst>
            </p:cNvPr>
            <p:cNvSpPr/>
            <p:nvPr/>
          </p:nvSpPr>
          <p:spPr>
            <a:xfrm>
              <a:off x="6614358" y="5934075"/>
              <a:ext cx="1415217" cy="1714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7" descr="2nd floor.jpg">
            <a:extLst>
              <a:ext uri="{FF2B5EF4-FFF2-40B4-BE49-F238E27FC236}">
                <a16:creationId xmlns:a16="http://schemas.microsoft.com/office/drawing/2014/main" id="{6D879040-4B77-4246-82C0-E36D6FB40765}"/>
              </a:ext>
            </a:extLst>
          </p:cNvPr>
          <p:cNvPicPr>
            <a:picLocks noChangeAspect="1"/>
          </p:cNvPicPr>
          <p:nvPr/>
        </p:nvPicPr>
        <p:blipFill>
          <a:blip r:embed="rId4"/>
          <a:stretch>
            <a:fillRect/>
          </a:stretch>
        </p:blipFill>
        <p:spPr>
          <a:xfrm>
            <a:off x="7246497" y="845780"/>
            <a:ext cx="4620383" cy="3260809"/>
          </a:xfrm>
          <a:prstGeom prst="rect">
            <a:avLst/>
          </a:prstGeom>
          <a:ln w="28575">
            <a:solidFill>
              <a:schemeClr val="tx1"/>
            </a:solidFill>
          </a:ln>
        </p:spPr>
      </p:pic>
    </p:spTree>
    <p:extLst>
      <p:ext uri="{BB962C8B-B14F-4D97-AF65-F5344CB8AC3E}">
        <p14:creationId xmlns:p14="http://schemas.microsoft.com/office/powerpoint/2010/main" val="2369197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F9AAFE-633A-4DE4-84E8-C96368A7F5B1}"/>
              </a:ext>
            </a:extLst>
          </p:cNvPr>
          <p:cNvSpPr>
            <a:spLocks noGrp="1"/>
          </p:cNvSpPr>
          <p:nvPr>
            <p:ph type="title"/>
          </p:nvPr>
        </p:nvSpPr>
        <p:spPr/>
        <p:txBody>
          <a:bodyPr/>
          <a:lstStyle/>
          <a:p>
            <a:r>
              <a:rPr lang="en-US"/>
              <a:t>EVA Sim Stations</a:t>
            </a:r>
          </a:p>
        </p:txBody>
      </p:sp>
      <p:sp>
        <p:nvSpPr>
          <p:cNvPr id="2" name="Content Placeholder 1">
            <a:extLst>
              <a:ext uri="{FF2B5EF4-FFF2-40B4-BE49-F238E27FC236}">
                <a16:creationId xmlns:a16="http://schemas.microsoft.com/office/drawing/2014/main" id="{E79CDD7A-9397-8163-E576-E9228AC956B8}"/>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DC08F446-060C-4FC1-8CA2-4F80BB3B95EE}"/>
              </a:ext>
            </a:extLst>
          </p:cNvPr>
          <p:cNvPicPr>
            <a:picLocks noChangeAspect="1"/>
          </p:cNvPicPr>
          <p:nvPr/>
        </p:nvPicPr>
        <p:blipFill>
          <a:blip r:embed="rId2"/>
          <a:stretch>
            <a:fillRect/>
          </a:stretch>
        </p:blipFill>
        <p:spPr>
          <a:xfrm>
            <a:off x="338085" y="1057014"/>
            <a:ext cx="11515829" cy="5271618"/>
          </a:xfrm>
          <a:prstGeom prst="rect">
            <a:avLst/>
          </a:prstGeom>
        </p:spPr>
      </p:pic>
    </p:spTree>
    <p:extLst>
      <p:ext uri="{BB962C8B-B14F-4D97-AF65-F5344CB8AC3E}">
        <p14:creationId xmlns:p14="http://schemas.microsoft.com/office/powerpoint/2010/main" val="165638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83579EBD-171F-1DF0-1787-214E3CA2BFF6}"/>
              </a:ext>
            </a:extLst>
          </p:cNvPr>
          <p:cNvSpPr txBox="1">
            <a:spLocks/>
          </p:cNvSpPr>
          <p:nvPr/>
        </p:nvSpPr>
        <p:spPr>
          <a:xfrm>
            <a:off x="3124200" y="274638"/>
            <a:ext cx="7086600" cy="124936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a:ea typeface="+mj-ea"/>
                <a:cs typeface="+mj-cs"/>
              </a:rPr>
              <a:t>Disclosure Information</a:t>
            </a:r>
            <a:br>
              <a:rPr kumimoji="0" lang="en-US" sz="44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a:ea typeface="+mj-ea"/>
                <a:cs typeface="+mj-cs"/>
              </a:rPr>
            </a:br>
            <a:r>
              <a:rPr kumimoji="0" lang="en-US" sz="2700" b="0" i="1"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a:ea typeface="+mj-ea"/>
                <a:cs typeface="+mj-cs"/>
              </a:rPr>
              <a:t>95</a:t>
            </a:r>
            <a:r>
              <a:rPr kumimoji="0" lang="en-US" sz="2700" b="0" i="1" u="none" strike="noStrike" kern="1200" cap="none" spc="0" normalizeH="0" baseline="30000" noProof="0" dirty="0">
                <a:ln>
                  <a:noFill/>
                </a:ln>
                <a:solidFill>
                  <a:sysClr val="window" lastClr="FFFFFF"/>
                </a:solidFill>
                <a:effectLst>
                  <a:outerShdw blurRad="38100" dist="38100" dir="2700000" algn="tl">
                    <a:srgbClr val="000000">
                      <a:alpha val="43137"/>
                    </a:srgbClr>
                  </a:outerShdw>
                </a:effectLst>
                <a:uLnTx/>
                <a:uFillTx/>
                <a:latin typeface="Calibri"/>
                <a:ea typeface="+mj-ea"/>
                <a:cs typeface="+mj-cs"/>
              </a:rPr>
              <a:t>th</a:t>
            </a:r>
            <a:r>
              <a:rPr kumimoji="0" lang="en-US" sz="2700" b="0" i="1"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a:ea typeface="+mj-ea"/>
                <a:cs typeface="+mj-cs"/>
              </a:rPr>
              <a:t> Annual Scientific Meeting</a:t>
            </a:r>
            <a:br>
              <a:rPr kumimoji="0" lang="en-US" sz="2700" b="0" i="1"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a:ea typeface="+mj-ea"/>
                <a:cs typeface="+mj-cs"/>
              </a:rPr>
            </a:br>
            <a:r>
              <a:rPr kumimoji="0" lang="en-US" sz="2700" b="0" i="1"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a:ea typeface="+mj-ea"/>
                <a:cs typeface="+mj-cs"/>
              </a:rPr>
              <a:t>Alejandro Garbino, MD, PhD, MPH, </a:t>
            </a:r>
            <a:r>
              <a:rPr kumimoji="0" lang="en-US" sz="2700" b="0" i="1" u="none" strike="noStrike" kern="1200" cap="none" spc="0" normalizeH="0" baseline="0" noProof="0" dirty="0" err="1">
                <a:ln>
                  <a:noFill/>
                </a:ln>
                <a:solidFill>
                  <a:sysClr val="window" lastClr="FFFFFF"/>
                </a:solidFill>
                <a:effectLst>
                  <a:outerShdw blurRad="38100" dist="38100" dir="2700000" algn="tl">
                    <a:srgbClr val="000000">
                      <a:alpha val="43137"/>
                    </a:srgbClr>
                  </a:outerShdw>
                </a:effectLst>
                <a:uLnTx/>
                <a:uFillTx/>
                <a:latin typeface="Calibri"/>
                <a:ea typeface="+mj-ea"/>
                <a:cs typeface="+mj-cs"/>
              </a:rPr>
              <a:t>FAsMA</a:t>
            </a:r>
            <a:endParaRPr kumimoji="0" lang="en-US" sz="28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a:ea typeface="+mj-ea"/>
              <a:cs typeface="+mj-cs"/>
            </a:endParaRPr>
          </a:p>
        </p:txBody>
      </p:sp>
      <p:pic>
        <p:nvPicPr>
          <p:cNvPr id="9" name="Picture 8">
            <a:extLst>
              <a:ext uri="{FF2B5EF4-FFF2-40B4-BE49-F238E27FC236}">
                <a16:creationId xmlns:a16="http://schemas.microsoft.com/office/drawing/2014/main" id="{1A0DB06B-2F78-5B15-C32D-E57FB81787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166" y="40589"/>
            <a:ext cx="1457533" cy="858730"/>
          </a:xfrm>
          <a:prstGeom prst="rect">
            <a:avLst/>
          </a:prstGeom>
        </p:spPr>
      </p:pic>
      <p:sp>
        <p:nvSpPr>
          <p:cNvPr id="11" name="Content Placeholder 4">
            <a:extLst>
              <a:ext uri="{FF2B5EF4-FFF2-40B4-BE49-F238E27FC236}">
                <a16:creationId xmlns:a16="http://schemas.microsoft.com/office/drawing/2014/main" id="{8D5911A4-271B-4C61-7371-9D56C43FECEE}"/>
              </a:ext>
            </a:extLst>
          </p:cNvPr>
          <p:cNvSpPr txBox="1">
            <a:spLocks/>
          </p:cNvSpPr>
          <p:nvPr/>
        </p:nvSpPr>
        <p:spPr>
          <a:xfrm>
            <a:off x="457200" y="1752601"/>
            <a:ext cx="11277600" cy="4373563"/>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Font typeface="Arial" pitchFamily="34" charset="0"/>
              <a:buChar char="•"/>
              <a:defRPr sz="3200"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alibri"/>
                <a:ea typeface="+mn-ea"/>
                <a:cs typeface="+mn-cs"/>
              </a:rPr>
              <a:t>I have no financial relationships to disclose.</a:t>
            </a:r>
          </a:p>
          <a:p>
            <a:pPr marL="230188" marR="0" lvl="0" indent="-230188"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alibri"/>
              <a:ea typeface="+mn-ea"/>
              <a:cs typeface="+mn-cs"/>
            </a:endParaRPr>
          </a:p>
          <a:p>
            <a:pPr marL="230188" marR="0" lvl="0" indent="-230188"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alibri"/>
                <a:ea typeface="+mn-ea"/>
                <a:cs typeface="+mn-cs"/>
              </a:rPr>
              <a:t>I will not discuss off-label use and/or investigational use in my presentation.</a:t>
            </a:r>
          </a:p>
          <a:p>
            <a:pPr marL="230188" marR="0" lvl="0" indent="-230188"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1" u="none" strike="noStrike" kern="1200" cap="none" spc="0" normalizeH="0" baseline="0" noProof="0">
                <a:ln>
                  <a:noFill/>
                </a:ln>
                <a:solidFill>
                  <a:sysClr val="window" lastClr="FFFFFF">
                    <a:lumMod val="75000"/>
                  </a:sysClr>
                </a:solidFill>
                <a:effectLst>
                  <a:outerShdw blurRad="38100" dist="38100" dir="2700000" algn="tl">
                    <a:srgbClr val="000000">
                      <a:alpha val="43137"/>
                    </a:srgbClr>
                  </a:outerShdw>
                </a:effectLst>
                <a:uLnTx/>
                <a:uFillTx/>
                <a:latin typeface="Calibri"/>
                <a:ea typeface="+mn-ea"/>
                <a:cs typeface="+mn-cs"/>
              </a:rPr>
              <a:t>The opinions discussed are mine and mine alone, they do not</a:t>
            </a:r>
          </a:p>
          <a:p>
            <a:pPr marL="230188" marR="0" lvl="0" indent="-230188"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1" u="none" strike="noStrike" kern="1200" cap="none" spc="0" normalizeH="0" baseline="0" noProof="0">
                <a:ln>
                  <a:noFill/>
                </a:ln>
                <a:solidFill>
                  <a:sysClr val="window" lastClr="FFFFFF">
                    <a:lumMod val="75000"/>
                  </a:sysClr>
                </a:solidFill>
                <a:effectLst>
                  <a:outerShdw blurRad="38100" dist="38100" dir="2700000" algn="tl">
                    <a:srgbClr val="000000">
                      <a:alpha val="43137"/>
                    </a:srgbClr>
                  </a:outerShdw>
                </a:effectLst>
                <a:uLnTx/>
                <a:uFillTx/>
                <a:latin typeface="Calibri"/>
                <a:ea typeface="+mn-ea"/>
                <a:cs typeface="+mn-cs"/>
              </a:rPr>
              <a:t>represent those of GeoControl, KBR, NASA or the federal government</a:t>
            </a:r>
          </a:p>
          <a:p>
            <a:pPr marL="230188" marR="0" lvl="0" indent="-230188"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1"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alibri"/>
              <a:ea typeface="+mn-ea"/>
              <a:cs typeface="+mn-cs"/>
            </a:endParaRPr>
          </a:p>
          <a:p>
            <a:pPr marL="230188" marR="0" lvl="0" indent="-230188"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alibri"/>
              <a:ea typeface="+mn-ea"/>
              <a:cs typeface="+mn-cs"/>
            </a:endParaRPr>
          </a:p>
          <a:p>
            <a:pPr marL="230188" marR="0" lvl="0" indent="-230188"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alibri"/>
              <a:ea typeface="+mn-ea"/>
              <a:cs typeface="+mn-cs"/>
            </a:endParaRPr>
          </a:p>
          <a:p>
            <a:pPr marL="230188" marR="0" lvl="0" indent="-230188"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990234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CFC43B-61E0-4973-9DD9-A05775F93964}"/>
              </a:ext>
            </a:extLst>
          </p:cNvPr>
          <p:cNvSpPr>
            <a:spLocks noGrp="1"/>
          </p:cNvSpPr>
          <p:nvPr>
            <p:ph type="title"/>
          </p:nvPr>
        </p:nvSpPr>
        <p:spPr/>
        <p:txBody>
          <a:bodyPr/>
          <a:lstStyle/>
          <a:p>
            <a:r>
              <a:rPr lang="en-US"/>
              <a:t>EVA Simulation</a:t>
            </a:r>
          </a:p>
        </p:txBody>
      </p:sp>
      <p:pic>
        <p:nvPicPr>
          <p:cNvPr id="3074" name="Picture 2">
            <a:extLst>
              <a:ext uri="{FF2B5EF4-FFF2-40B4-BE49-F238E27FC236}">
                <a16:creationId xmlns:a16="http://schemas.microsoft.com/office/drawing/2014/main" id="{0A679D5D-9A44-4BF1-B586-CD6EE5912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669" y="1196444"/>
            <a:ext cx="3921555" cy="38707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23AEE9D-702A-4895-88DD-283A38FB50A5}"/>
              </a:ext>
            </a:extLst>
          </p:cNvPr>
          <p:cNvPicPr>
            <a:picLocks noChangeAspect="1"/>
          </p:cNvPicPr>
          <p:nvPr/>
        </p:nvPicPr>
        <p:blipFill>
          <a:blip r:embed="rId3"/>
          <a:stretch>
            <a:fillRect/>
          </a:stretch>
        </p:blipFill>
        <p:spPr>
          <a:xfrm>
            <a:off x="4684903" y="895505"/>
            <a:ext cx="7507097" cy="5962495"/>
          </a:xfrm>
          <a:prstGeom prst="rect">
            <a:avLst/>
          </a:prstGeom>
        </p:spPr>
      </p:pic>
      <p:sp>
        <p:nvSpPr>
          <p:cNvPr id="2" name="TextBox 1">
            <a:extLst>
              <a:ext uri="{FF2B5EF4-FFF2-40B4-BE49-F238E27FC236}">
                <a16:creationId xmlns:a16="http://schemas.microsoft.com/office/drawing/2014/main" id="{09F97DFC-1244-BAAE-4623-B2780CBDC869}"/>
              </a:ext>
            </a:extLst>
          </p:cNvPr>
          <p:cNvSpPr txBox="1"/>
          <p:nvPr/>
        </p:nvSpPr>
        <p:spPr>
          <a:xfrm>
            <a:off x="710214" y="5424256"/>
            <a:ext cx="44921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EVA Sim Presented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AsMA</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see</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 Estep et al.</a:t>
            </a:r>
          </a:p>
        </p:txBody>
      </p:sp>
    </p:spTree>
    <p:extLst>
      <p:ext uri="{BB962C8B-B14F-4D97-AF65-F5344CB8AC3E}">
        <p14:creationId xmlns:p14="http://schemas.microsoft.com/office/powerpoint/2010/main" val="2687583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5AA904-2F90-EED2-767B-A16E539E7C65}"/>
              </a:ext>
            </a:extLst>
          </p:cNvPr>
          <p:cNvSpPr/>
          <p:nvPr/>
        </p:nvSpPr>
        <p:spPr>
          <a:xfrm>
            <a:off x="5959623" y="3781886"/>
            <a:ext cx="5705635" cy="23039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6111554-346D-509C-AB7D-2BB259840333}"/>
              </a:ext>
            </a:extLst>
          </p:cNvPr>
          <p:cNvSpPr/>
          <p:nvPr/>
        </p:nvSpPr>
        <p:spPr>
          <a:xfrm>
            <a:off x="6002507" y="668165"/>
            <a:ext cx="4818673" cy="28346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5D9CFDFA-B7FA-E743-4475-3CFAA948A84A}"/>
              </a:ext>
            </a:extLst>
          </p:cNvPr>
          <p:cNvSpPr>
            <a:spLocks noGrp="1"/>
          </p:cNvSpPr>
          <p:nvPr>
            <p:ph type="title"/>
          </p:nvPr>
        </p:nvSpPr>
        <p:spPr/>
        <p:txBody>
          <a:bodyPr/>
          <a:lstStyle/>
          <a:p>
            <a:r>
              <a:rPr lang="en-US" dirty="0"/>
              <a:t>VGE Methods</a:t>
            </a:r>
          </a:p>
        </p:txBody>
      </p:sp>
      <p:sp>
        <p:nvSpPr>
          <p:cNvPr id="4" name="Text Placeholder 3">
            <a:extLst>
              <a:ext uri="{FF2B5EF4-FFF2-40B4-BE49-F238E27FC236}">
                <a16:creationId xmlns:a16="http://schemas.microsoft.com/office/drawing/2014/main" id="{CD4CD569-F37B-9479-5818-9D424F5BF654}"/>
              </a:ext>
            </a:extLst>
          </p:cNvPr>
          <p:cNvSpPr>
            <a:spLocks noGrp="1"/>
          </p:cNvSpPr>
          <p:nvPr>
            <p:ph idx="1"/>
          </p:nvPr>
        </p:nvSpPr>
        <p:spPr>
          <a:xfrm>
            <a:off x="381000" y="1098960"/>
            <a:ext cx="5402526" cy="5213063"/>
          </a:xfrm>
        </p:spPr>
        <p:txBody>
          <a:bodyPr>
            <a:normAutofit/>
          </a:bodyPr>
          <a:lstStyle/>
          <a:p>
            <a:r>
              <a:rPr lang="en-US" sz="2800" dirty="0"/>
              <a:t>Every 15 min:</a:t>
            </a:r>
          </a:p>
          <a:p>
            <a:pPr lvl="1"/>
            <a:r>
              <a:rPr lang="en-US" sz="2600" dirty="0"/>
              <a:t>Subject lays on the cot in a left recumbent position</a:t>
            </a:r>
          </a:p>
          <a:p>
            <a:pPr lvl="1"/>
            <a:r>
              <a:rPr lang="en-US" sz="2600" dirty="0"/>
              <a:t>The operator gels the Vivid </a:t>
            </a:r>
            <a:r>
              <a:rPr lang="en-US" sz="2600" dirty="0" err="1"/>
              <a:t>iQ</a:t>
            </a:r>
            <a:r>
              <a:rPr lang="en-US" sz="2600" dirty="0"/>
              <a:t> ultrasound probe and acquires an apical cross-section view of the heart and heart chambers (top)</a:t>
            </a:r>
          </a:p>
          <a:p>
            <a:pPr lvl="2"/>
            <a:r>
              <a:rPr lang="en-US" sz="2400" dirty="0"/>
              <a:t>If the apical view is not easily visible, a parasternal long-axis view is imaged instead (bottom)</a:t>
            </a:r>
          </a:p>
          <a:p>
            <a:pPr lvl="1"/>
            <a:r>
              <a:rPr lang="en-US" sz="2600" dirty="0"/>
              <a:t>Alternates with Doppler auscultation of L parasternal border</a:t>
            </a:r>
          </a:p>
        </p:txBody>
      </p:sp>
      <p:pic>
        <p:nvPicPr>
          <p:cNvPr id="2" name="Picture 1">
            <a:extLst>
              <a:ext uri="{FF2B5EF4-FFF2-40B4-BE49-F238E27FC236}">
                <a16:creationId xmlns:a16="http://schemas.microsoft.com/office/drawing/2014/main" id="{6A003288-3368-75B2-1BAB-D1F42BB26C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796509"/>
            <a:ext cx="4600576" cy="2632491"/>
          </a:xfrm>
          <a:prstGeom prst="rect">
            <a:avLst/>
          </a:prstGeom>
        </p:spPr>
      </p:pic>
      <p:pic>
        <p:nvPicPr>
          <p:cNvPr id="5" name="Picture 4" descr="See the source image">
            <a:extLst>
              <a:ext uri="{FF2B5EF4-FFF2-40B4-BE49-F238E27FC236}">
                <a16:creationId xmlns:a16="http://schemas.microsoft.com/office/drawing/2014/main" id="{01781802-7F32-F8B9-06A2-74D954060A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7812" y="3882206"/>
            <a:ext cx="2699385" cy="2077720"/>
          </a:xfrm>
          <a:prstGeom prst="rect">
            <a:avLst/>
          </a:prstGeom>
          <a:noFill/>
          <a:ln>
            <a:noFill/>
          </a:ln>
        </p:spPr>
      </p:pic>
      <p:pic>
        <p:nvPicPr>
          <p:cNvPr id="8" name="Picture 7">
            <a:extLst>
              <a:ext uri="{FF2B5EF4-FFF2-40B4-BE49-F238E27FC236}">
                <a16:creationId xmlns:a16="http://schemas.microsoft.com/office/drawing/2014/main" id="{3AE19CFE-8BA4-7CAD-20B8-C21DE996BA24}"/>
              </a:ext>
            </a:extLst>
          </p:cNvPr>
          <p:cNvPicPr>
            <a:picLocks noChangeAspect="1"/>
          </p:cNvPicPr>
          <p:nvPr/>
        </p:nvPicPr>
        <p:blipFill rotWithShape="1">
          <a:blip r:embed="rId4">
            <a:extLst>
              <a:ext uri="{28A0092B-C50C-407E-A947-70E740481C1C}">
                <a14:useLocalDpi xmlns:a14="http://schemas.microsoft.com/office/drawing/2010/main" val="0"/>
              </a:ext>
            </a:extLst>
          </a:blip>
          <a:srcRect b="1954"/>
          <a:stretch/>
        </p:blipFill>
        <p:spPr bwMode="auto">
          <a:xfrm>
            <a:off x="8795385" y="3882206"/>
            <a:ext cx="2762250" cy="20777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4753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4CD569-F37B-9479-5818-9D424F5BF654}"/>
              </a:ext>
            </a:extLst>
          </p:cNvPr>
          <p:cNvSpPr>
            <a:spLocks noGrp="1"/>
          </p:cNvSpPr>
          <p:nvPr>
            <p:ph type="body" idx="1"/>
          </p:nvPr>
        </p:nvSpPr>
        <p:spPr/>
        <p:txBody>
          <a:bodyPr>
            <a:normAutofit lnSpcReduction="10000"/>
          </a:bodyPr>
          <a:lstStyle/>
          <a:p>
            <a:pPr algn="ctr"/>
            <a:r>
              <a:rPr lang="en-US" sz="2800" b="1"/>
              <a:t>Ultrasound and Doppler Scoring</a:t>
            </a:r>
          </a:p>
        </p:txBody>
      </p:sp>
      <p:sp>
        <p:nvSpPr>
          <p:cNvPr id="7" name="Content Placeholder 6">
            <a:extLst>
              <a:ext uri="{FF2B5EF4-FFF2-40B4-BE49-F238E27FC236}">
                <a16:creationId xmlns:a16="http://schemas.microsoft.com/office/drawing/2014/main" id="{CFB05903-2132-ECAA-1A52-7997C5C8BDFF}"/>
              </a:ext>
            </a:extLst>
          </p:cNvPr>
          <p:cNvSpPr>
            <a:spLocks noGrp="1"/>
          </p:cNvSpPr>
          <p:nvPr>
            <p:ph sz="half" idx="2"/>
          </p:nvPr>
        </p:nvSpPr>
        <p:spPr/>
        <p:txBody>
          <a:bodyPr vert="horz" lIns="91440" tIns="45720" rIns="91440" bIns="45720" rtlCol="0" anchor="t">
            <a:normAutofit/>
          </a:bodyPr>
          <a:lstStyle/>
          <a:p>
            <a:r>
              <a:rPr lang="en-US"/>
              <a:t>Ultrasound videos were scored based on number of VGE / bubbles present during imaging over 10 cardiac cycles (Modified </a:t>
            </a:r>
            <a:r>
              <a:rPr lang="en-US" err="1"/>
              <a:t>Eftedal</a:t>
            </a:r>
            <a:r>
              <a:rPr lang="en-US"/>
              <a:t> </a:t>
            </a:r>
            <a:r>
              <a:rPr lang="en-US" err="1"/>
              <a:t>Brubakk</a:t>
            </a:r>
            <a:r>
              <a:rPr lang="en-US"/>
              <a:t> Score, right). </a:t>
            </a:r>
            <a:endParaRPr lang="en-US">
              <a:cs typeface="Calibri"/>
            </a:endParaRPr>
          </a:p>
          <a:p>
            <a:r>
              <a:rPr lang="en-US"/>
              <a:t>Doppler audios were scored based on ‘bubble signals’, or audible peaks in doppler waveforms (Spencer Scale, left).</a:t>
            </a:r>
            <a:endParaRPr lang="en-US">
              <a:cs typeface="Calibri"/>
            </a:endParaRPr>
          </a:p>
        </p:txBody>
      </p:sp>
      <p:sp>
        <p:nvSpPr>
          <p:cNvPr id="2" name="Text Placeholder 1">
            <a:extLst>
              <a:ext uri="{FF2B5EF4-FFF2-40B4-BE49-F238E27FC236}">
                <a16:creationId xmlns:a16="http://schemas.microsoft.com/office/drawing/2014/main" id="{8AB5EA36-8C0E-3A9C-4761-B180B57629DA}"/>
              </a:ext>
            </a:extLst>
          </p:cNvPr>
          <p:cNvSpPr>
            <a:spLocks noGrp="1"/>
          </p:cNvSpPr>
          <p:nvPr>
            <p:ph type="body" sz="quarter" idx="3"/>
          </p:nvPr>
        </p:nvSpPr>
        <p:spPr/>
        <p:txBody>
          <a:bodyPr>
            <a:normAutofit lnSpcReduction="10000"/>
          </a:bodyPr>
          <a:lstStyle/>
          <a:p>
            <a:pPr algn="ctr"/>
            <a:r>
              <a:rPr lang="en-US" sz="2800" b="1"/>
              <a:t>Data Analysis / Graphs</a:t>
            </a:r>
          </a:p>
        </p:txBody>
      </p:sp>
      <p:sp>
        <p:nvSpPr>
          <p:cNvPr id="8" name="Content Placeholder 7">
            <a:extLst>
              <a:ext uri="{FF2B5EF4-FFF2-40B4-BE49-F238E27FC236}">
                <a16:creationId xmlns:a16="http://schemas.microsoft.com/office/drawing/2014/main" id="{188984F8-7175-7914-69B5-FA352614E11C}"/>
              </a:ext>
            </a:extLst>
          </p:cNvPr>
          <p:cNvSpPr>
            <a:spLocks noGrp="1"/>
          </p:cNvSpPr>
          <p:nvPr>
            <p:ph sz="quarter" idx="4"/>
          </p:nvPr>
        </p:nvSpPr>
        <p:spPr/>
        <p:txBody>
          <a:bodyPr/>
          <a:lstStyle/>
          <a:p>
            <a:r>
              <a:rPr lang="en-US"/>
              <a:t>Scores for rests and leg flexes – left and right – were acquired via Vivid </a:t>
            </a:r>
            <a:r>
              <a:rPr lang="en-US" err="1"/>
              <a:t>iQ</a:t>
            </a:r>
            <a:r>
              <a:rPr lang="en-US"/>
              <a:t> Ultrasound w/ doppler wave acquisition application.</a:t>
            </a:r>
          </a:p>
          <a:p>
            <a:r>
              <a:rPr lang="en-US"/>
              <a:t>Scores between cross-graders (n=3 to 4 per crew member at each time point) were averaged for the resting and flexing periods. </a:t>
            </a:r>
          </a:p>
          <a:p>
            <a:r>
              <a:rPr lang="en-US"/>
              <a:t>Max scores and average scores of resting and flexing periods were graphed. </a:t>
            </a:r>
          </a:p>
          <a:p>
            <a:r>
              <a:rPr lang="en-US"/>
              <a:t>Data is represented by mean ± standard deviation.</a:t>
            </a:r>
          </a:p>
        </p:txBody>
      </p:sp>
      <p:sp>
        <p:nvSpPr>
          <p:cNvPr id="6" name="Title 5">
            <a:extLst>
              <a:ext uri="{FF2B5EF4-FFF2-40B4-BE49-F238E27FC236}">
                <a16:creationId xmlns:a16="http://schemas.microsoft.com/office/drawing/2014/main" id="{5D9CFDFA-B7FA-E743-4475-3CFAA948A84A}"/>
              </a:ext>
            </a:extLst>
          </p:cNvPr>
          <p:cNvSpPr>
            <a:spLocks noGrp="1"/>
          </p:cNvSpPr>
          <p:nvPr>
            <p:ph type="title"/>
          </p:nvPr>
        </p:nvSpPr>
        <p:spPr/>
        <p:txBody>
          <a:bodyPr/>
          <a:lstStyle/>
          <a:p>
            <a:r>
              <a:rPr lang="en-US"/>
              <a:t>Analysis and Scoring Methods</a:t>
            </a:r>
          </a:p>
        </p:txBody>
      </p:sp>
      <p:pic>
        <p:nvPicPr>
          <p:cNvPr id="3" name="Picture 2">
            <a:extLst>
              <a:ext uri="{FF2B5EF4-FFF2-40B4-BE49-F238E27FC236}">
                <a16:creationId xmlns:a16="http://schemas.microsoft.com/office/drawing/2014/main" id="{FCA05B39-9ABA-4C11-A8EE-9042AA622D25}"/>
              </a:ext>
            </a:extLst>
          </p:cNvPr>
          <p:cNvPicPr>
            <a:picLocks noChangeAspect="1"/>
          </p:cNvPicPr>
          <p:nvPr/>
        </p:nvPicPr>
        <p:blipFill>
          <a:blip r:embed="rId2"/>
          <a:stretch>
            <a:fillRect/>
          </a:stretch>
        </p:blipFill>
        <p:spPr>
          <a:xfrm>
            <a:off x="210379" y="3566686"/>
            <a:ext cx="2760014" cy="2148314"/>
          </a:xfrm>
          <a:prstGeom prst="rect">
            <a:avLst/>
          </a:prstGeom>
        </p:spPr>
      </p:pic>
      <p:grpSp>
        <p:nvGrpSpPr>
          <p:cNvPr id="10" name="Group 9">
            <a:extLst>
              <a:ext uri="{FF2B5EF4-FFF2-40B4-BE49-F238E27FC236}">
                <a16:creationId xmlns:a16="http://schemas.microsoft.com/office/drawing/2014/main" id="{596234E6-B51A-3DA9-A77D-D3F3342D5ECF}"/>
              </a:ext>
            </a:extLst>
          </p:cNvPr>
          <p:cNvGrpSpPr/>
          <p:nvPr/>
        </p:nvGrpSpPr>
        <p:grpSpPr>
          <a:xfrm>
            <a:off x="3047944" y="3566686"/>
            <a:ext cx="3177263" cy="2148314"/>
            <a:chOff x="3047944" y="3954311"/>
            <a:chExt cx="3177263" cy="2148314"/>
          </a:xfrm>
        </p:grpSpPr>
        <p:pic>
          <p:nvPicPr>
            <p:cNvPr id="5" name="Picture 4">
              <a:extLst>
                <a:ext uri="{FF2B5EF4-FFF2-40B4-BE49-F238E27FC236}">
                  <a16:creationId xmlns:a16="http://schemas.microsoft.com/office/drawing/2014/main" id="{0519219C-7C60-3863-B0B4-80ACA367FD13}"/>
                </a:ext>
              </a:extLst>
            </p:cNvPr>
            <p:cNvPicPr>
              <a:picLocks noChangeAspect="1"/>
            </p:cNvPicPr>
            <p:nvPr/>
          </p:nvPicPr>
          <p:blipFill rotWithShape="1">
            <a:blip r:embed="rId3"/>
            <a:srcRect l="868" t="5680" r="90134"/>
            <a:stretch/>
          </p:blipFill>
          <p:spPr>
            <a:xfrm>
              <a:off x="3047944" y="3954311"/>
              <a:ext cx="417249" cy="2148314"/>
            </a:xfrm>
            <a:prstGeom prst="rect">
              <a:avLst/>
            </a:prstGeom>
          </p:spPr>
        </p:pic>
        <p:pic>
          <p:nvPicPr>
            <p:cNvPr id="9" name="Picture 8">
              <a:extLst>
                <a:ext uri="{FF2B5EF4-FFF2-40B4-BE49-F238E27FC236}">
                  <a16:creationId xmlns:a16="http://schemas.microsoft.com/office/drawing/2014/main" id="{C9F27A01-3A94-6729-45EA-145FB0E80734}"/>
                </a:ext>
              </a:extLst>
            </p:cNvPr>
            <p:cNvPicPr>
              <a:picLocks noChangeAspect="1"/>
            </p:cNvPicPr>
            <p:nvPr/>
          </p:nvPicPr>
          <p:blipFill rotWithShape="1">
            <a:blip r:embed="rId3"/>
            <a:srcRect l="23289" t="5680" r="17190"/>
            <a:stretch/>
          </p:blipFill>
          <p:spPr>
            <a:xfrm>
              <a:off x="3465193" y="3954311"/>
              <a:ext cx="2760014" cy="2148314"/>
            </a:xfrm>
            <a:prstGeom prst="rect">
              <a:avLst/>
            </a:prstGeom>
          </p:spPr>
        </p:pic>
      </p:grpSp>
    </p:spTree>
    <p:extLst>
      <p:ext uri="{BB962C8B-B14F-4D97-AF65-F5344CB8AC3E}">
        <p14:creationId xmlns:p14="http://schemas.microsoft.com/office/powerpoint/2010/main" val="4002944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8BA82A-0855-6417-28A1-6E0D7797D3A6}"/>
              </a:ext>
            </a:extLst>
          </p:cNvPr>
          <p:cNvSpPr>
            <a:spLocks noGrp="1"/>
          </p:cNvSpPr>
          <p:nvPr>
            <p:ph type="title"/>
          </p:nvPr>
        </p:nvSpPr>
        <p:spPr/>
        <p:txBody>
          <a:bodyPr/>
          <a:lstStyle/>
          <a:p>
            <a:r>
              <a:rPr lang="en-US"/>
              <a:t>Results</a:t>
            </a:r>
          </a:p>
        </p:txBody>
      </p:sp>
    </p:spTree>
    <p:extLst>
      <p:ext uri="{BB962C8B-B14F-4D97-AF65-F5344CB8AC3E}">
        <p14:creationId xmlns:p14="http://schemas.microsoft.com/office/powerpoint/2010/main" val="1372226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4DFBCBE-6BD4-890B-710A-BEBA6ABA48A0}"/>
              </a:ext>
            </a:extLst>
          </p:cNvPr>
          <p:cNvSpPr/>
          <p:nvPr/>
        </p:nvSpPr>
        <p:spPr>
          <a:xfrm>
            <a:off x="1093321" y="1333615"/>
            <a:ext cx="9502605" cy="4944031"/>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7CA2B-82AA-1D75-20EA-C6D8D5856EBB}"/>
              </a:ext>
            </a:extLst>
          </p:cNvPr>
          <p:cNvSpPr>
            <a:spLocks noGrp="1"/>
          </p:cNvSpPr>
          <p:nvPr>
            <p:ph type="title"/>
          </p:nvPr>
        </p:nvSpPr>
        <p:spPr/>
        <p:txBody>
          <a:bodyPr/>
          <a:lstStyle/>
          <a:p>
            <a:r>
              <a:rPr lang="en-US" dirty="0"/>
              <a:t>EA-3 EVA1: 90min/4.3psi protocol</a:t>
            </a:r>
          </a:p>
        </p:txBody>
      </p:sp>
      <p:sp>
        <p:nvSpPr>
          <p:cNvPr id="4" name="Slide Number Placeholder 3">
            <a:extLst>
              <a:ext uri="{FF2B5EF4-FFF2-40B4-BE49-F238E27FC236}">
                <a16:creationId xmlns:a16="http://schemas.microsoft.com/office/drawing/2014/main" id="{2ECF88E8-288C-2913-1549-F9994AD910E9}"/>
              </a:ext>
            </a:extLst>
          </p:cNvPr>
          <p:cNvSpPr>
            <a:spLocks noGrp="1"/>
          </p:cNvSpPr>
          <p:nvPr>
            <p:ph type="sldNum" sz="quarter" idx="12"/>
          </p:nvPr>
        </p:nvSpPr>
        <p:spPr>
          <a:xfrm>
            <a:off x="9336617" y="6492876"/>
            <a:ext cx="2844800" cy="365125"/>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sz="1200" kern="1200">
                <a:solidFill>
                  <a:schemeClr val="accent5">
                    <a:lumMod val="75000"/>
                  </a:schemeClr>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57B86A9-9655-49AA-8089-11BD692C9E90}" type="slidenum">
              <a:rPr lang="en-US" smtClean="0"/>
              <a:pPr>
                <a:defRPr/>
              </a:pPr>
              <a:t>24</a:t>
            </a:fld>
            <a:endParaRPr lang="en-US"/>
          </a:p>
        </p:txBody>
      </p:sp>
      <p:pic>
        <p:nvPicPr>
          <p:cNvPr id="8" name="Graphic 7">
            <a:extLst>
              <a:ext uri="{FF2B5EF4-FFF2-40B4-BE49-F238E27FC236}">
                <a16:creationId xmlns:a16="http://schemas.microsoft.com/office/drawing/2014/main" id="{17AC3775-19F6-0532-6E0C-824365C3DE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43724" y="1786480"/>
            <a:ext cx="8310314" cy="4249866"/>
          </a:xfrm>
          <a:prstGeom prst="rect">
            <a:avLst/>
          </a:prstGeom>
        </p:spPr>
      </p:pic>
    </p:spTree>
    <p:extLst>
      <p:ext uri="{BB962C8B-B14F-4D97-AF65-F5344CB8AC3E}">
        <p14:creationId xmlns:p14="http://schemas.microsoft.com/office/powerpoint/2010/main" val="2342909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9925-DFED-626B-E70B-3681913DCC93}"/>
              </a:ext>
            </a:extLst>
          </p:cNvPr>
          <p:cNvSpPr>
            <a:spLocks noGrp="1"/>
          </p:cNvSpPr>
          <p:nvPr>
            <p:ph type="title"/>
          </p:nvPr>
        </p:nvSpPr>
        <p:spPr/>
        <p:txBody>
          <a:bodyPr/>
          <a:lstStyle/>
          <a:p>
            <a:r>
              <a:rPr lang="en-US" dirty="0"/>
              <a:t>EA-3 EVA1 Type II case</a:t>
            </a:r>
          </a:p>
        </p:txBody>
      </p:sp>
      <p:sp>
        <p:nvSpPr>
          <p:cNvPr id="3" name="Content Placeholder 2">
            <a:extLst>
              <a:ext uri="{FF2B5EF4-FFF2-40B4-BE49-F238E27FC236}">
                <a16:creationId xmlns:a16="http://schemas.microsoft.com/office/drawing/2014/main" id="{3A195275-D4D5-5025-4A12-D1BE3DF40D38}"/>
              </a:ext>
            </a:extLst>
          </p:cNvPr>
          <p:cNvSpPr>
            <a:spLocks noGrp="1"/>
          </p:cNvSpPr>
          <p:nvPr>
            <p:ph idx="1"/>
          </p:nvPr>
        </p:nvSpPr>
        <p:spPr/>
        <p:txBody>
          <a:bodyPr/>
          <a:lstStyle/>
          <a:p>
            <a:r>
              <a:rPr lang="en-US" dirty="0"/>
              <a:t>Subject developed peripheral tingling/decreased sensation</a:t>
            </a:r>
          </a:p>
          <a:p>
            <a:r>
              <a:rPr lang="en-US" dirty="0"/>
              <a:t>Removed from chamber</a:t>
            </a:r>
          </a:p>
          <a:p>
            <a:pPr lvl="1"/>
            <a:r>
              <a:rPr lang="en-US" dirty="0"/>
              <a:t>On medical exam BUE weakness noted</a:t>
            </a:r>
          </a:p>
          <a:p>
            <a:r>
              <a:rPr lang="en-US" dirty="0"/>
              <a:t>Had TT6 with Full Resolution </a:t>
            </a:r>
          </a:p>
          <a:p>
            <a:r>
              <a:rPr lang="en-US" dirty="0"/>
              <a:t>Post test Transesophageal Echo showed Moderate PFO</a:t>
            </a:r>
          </a:p>
          <a:p>
            <a:endParaRPr lang="en-US" dirty="0"/>
          </a:p>
        </p:txBody>
      </p:sp>
      <p:pic>
        <p:nvPicPr>
          <p:cNvPr id="4" name="Picture 3">
            <a:extLst>
              <a:ext uri="{FF2B5EF4-FFF2-40B4-BE49-F238E27FC236}">
                <a16:creationId xmlns:a16="http://schemas.microsoft.com/office/drawing/2014/main" id="{50276182-7025-CEA3-4E1B-AD37F3859ED2}"/>
              </a:ext>
            </a:extLst>
          </p:cNvPr>
          <p:cNvPicPr>
            <a:picLocks noChangeAspect="1"/>
          </p:cNvPicPr>
          <p:nvPr/>
        </p:nvPicPr>
        <p:blipFill rotWithShape="1">
          <a:blip r:embed="rId2"/>
          <a:srcRect l="2331" t="2155" r="81185" b="-1389"/>
          <a:stretch/>
        </p:blipFill>
        <p:spPr>
          <a:xfrm>
            <a:off x="7343774" y="3707904"/>
            <a:ext cx="2009775" cy="2335087"/>
          </a:xfrm>
          <a:prstGeom prst="rect">
            <a:avLst/>
          </a:prstGeom>
        </p:spPr>
      </p:pic>
      <p:pic>
        <p:nvPicPr>
          <p:cNvPr id="5" name="Picture 4">
            <a:extLst>
              <a:ext uri="{FF2B5EF4-FFF2-40B4-BE49-F238E27FC236}">
                <a16:creationId xmlns:a16="http://schemas.microsoft.com/office/drawing/2014/main" id="{6FB38E1B-225E-BEAD-89B0-EBB28D699A40}"/>
              </a:ext>
            </a:extLst>
          </p:cNvPr>
          <p:cNvPicPr>
            <a:picLocks noChangeAspect="1"/>
          </p:cNvPicPr>
          <p:nvPr/>
        </p:nvPicPr>
        <p:blipFill rotWithShape="1">
          <a:blip r:embed="rId3"/>
          <a:srcRect l="2329" r="81187"/>
          <a:stretch/>
        </p:blipFill>
        <p:spPr>
          <a:xfrm>
            <a:off x="7343775" y="1098960"/>
            <a:ext cx="2009775" cy="2335087"/>
          </a:xfrm>
          <a:prstGeom prst="rect">
            <a:avLst/>
          </a:prstGeom>
        </p:spPr>
      </p:pic>
    </p:spTree>
    <p:extLst>
      <p:ext uri="{BB962C8B-B14F-4D97-AF65-F5344CB8AC3E}">
        <p14:creationId xmlns:p14="http://schemas.microsoft.com/office/powerpoint/2010/main" val="14753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4DFBCBE-6BD4-890B-710A-BEBA6ABA48A0}"/>
              </a:ext>
            </a:extLst>
          </p:cNvPr>
          <p:cNvSpPr/>
          <p:nvPr/>
        </p:nvSpPr>
        <p:spPr>
          <a:xfrm>
            <a:off x="1064746" y="1628890"/>
            <a:ext cx="9502605" cy="4944031"/>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7CA2B-82AA-1D75-20EA-C6D8D5856EBB}"/>
              </a:ext>
            </a:extLst>
          </p:cNvPr>
          <p:cNvSpPr>
            <a:spLocks noGrp="1"/>
          </p:cNvSpPr>
          <p:nvPr>
            <p:ph type="title"/>
          </p:nvPr>
        </p:nvSpPr>
        <p:spPr/>
        <p:txBody>
          <a:bodyPr/>
          <a:lstStyle/>
          <a:p>
            <a:r>
              <a:rPr lang="en-US" dirty="0"/>
              <a:t>150min/4.3psi : Protocol in Detail</a:t>
            </a:r>
          </a:p>
        </p:txBody>
      </p:sp>
      <p:sp>
        <p:nvSpPr>
          <p:cNvPr id="4" name="Slide Number Placeholder 3">
            <a:extLst>
              <a:ext uri="{FF2B5EF4-FFF2-40B4-BE49-F238E27FC236}">
                <a16:creationId xmlns:a16="http://schemas.microsoft.com/office/drawing/2014/main" id="{2ECF88E8-288C-2913-1549-F9994AD910E9}"/>
              </a:ext>
            </a:extLst>
          </p:cNvPr>
          <p:cNvSpPr>
            <a:spLocks noGrp="1"/>
          </p:cNvSpPr>
          <p:nvPr>
            <p:ph type="sldNum" sz="quarter" idx="12"/>
          </p:nvPr>
        </p:nvSpPr>
        <p:spPr>
          <a:xfrm>
            <a:off x="9336617" y="6492876"/>
            <a:ext cx="2844800" cy="365125"/>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sz="1200" kern="1200">
                <a:solidFill>
                  <a:schemeClr val="accent5">
                    <a:lumMod val="75000"/>
                  </a:schemeClr>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57B86A9-9655-49AA-8089-11BD692C9E90}" type="slidenum">
              <a:rPr lang="en-US" smtClean="0"/>
              <a:pPr>
                <a:defRPr/>
              </a:pPr>
              <a:t>26</a:t>
            </a:fld>
            <a:endParaRPr lang="en-US"/>
          </a:p>
        </p:txBody>
      </p:sp>
      <p:pic>
        <p:nvPicPr>
          <p:cNvPr id="6" name="Graphic 5">
            <a:extLst>
              <a:ext uri="{FF2B5EF4-FFF2-40B4-BE49-F238E27FC236}">
                <a16:creationId xmlns:a16="http://schemas.microsoft.com/office/drawing/2014/main" id="{C9F21D35-A738-D412-CAF0-54D805617F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1317" y="1793434"/>
            <a:ext cx="8709464" cy="4614944"/>
          </a:xfrm>
          <a:prstGeom prst="rect">
            <a:avLst/>
          </a:prstGeom>
        </p:spPr>
      </p:pic>
    </p:spTree>
    <p:extLst>
      <p:ext uri="{BB962C8B-B14F-4D97-AF65-F5344CB8AC3E}">
        <p14:creationId xmlns:p14="http://schemas.microsoft.com/office/powerpoint/2010/main" val="3398476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4E1A03-E058-635F-0E6A-11D5675FA269}"/>
              </a:ext>
            </a:extLst>
          </p:cNvPr>
          <p:cNvSpPr>
            <a:spLocks noGrp="1"/>
          </p:cNvSpPr>
          <p:nvPr>
            <p:ph type="title"/>
          </p:nvPr>
        </p:nvSpPr>
        <p:spPr/>
        <p:txBody>
          <a:bodyPr/>
          <a:lstStyle/>
          <a:p>
            <a:r>
              <a:rPr lang="en-US" dirty="0"/>
              <a:t>EA-3 EVA2-5 Outcomes</a:t>
            </a:r>
          </a:p>
        </p:txBody>
      </p:sp>
      <p:sp>
        <p:nvSpPr>
          <p:cNvPr id="7" name="TextBox 6">
            <a:extLst>
              <a:ext uri="{FF2B5EF4-FFF2-40B4-BE49-F238E27FC236}">
                <a16:creationId xmlns:a16="http://schemas.microsoft.com/office/drawing/2014/main" id="{4DEC8184-A0D3-D74E-CF5D-40BC407D453A}"/>
              </a:ext>
            </a:extLst>
          </p:cNvPr>
          <p:cNvSpPr txBox="1"/>
          <p:nvPr/>
        </p:nvSpPr>
        <p:spPr>
          <a:xfrm>
            <a:off x="888431" y="1564577"/>
            <a:ext cx="1060286"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cs typeface="Arial"/>
              </a:rPr>
              <a:t>Doppler</a:t>
            </a:r>
            <a:endParaRPr lang="en-US" sz="1600" b="1" dirty="0"/>
          </a:p>
        </p:txBody>
      </p:sp>
      <p:sp>
        <p:nvSpPr>
          <p:cNvPr id="9" name="TextBox 8">
            <a:extLst>
              <a:ext uri="{FF2B5EF4-FFF2-40B4-BE49-F238E27FC236}">
                <a16:creationId xmlns:a16="http://schemas.microsoft.com/office/drawing/2014/main" id="{D25C590A-8314-BD4E-B762-970D96D78EDD}"/>
              </a:ext>
            </a:extLst>
          </p:cNvPr>
          <p:cNvSpPr txBox="1"/>
          <p:nvPr/>
        </p:nvSpPr>
        <p:spPr>
          <a:xfrm>
            <a:off x="830630" y="4666394"/>
            <a:ext cx="1314286"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Arial"/>
                <a:ea typeface="ヒラギノ角ゴ Pro W3"/>
                <a:cs typeface="Arial"/>
              </a:rPr>
              <a:t>Ultrasound</a:t>
            </a:r>
            <a:endParaRPr lang="en-US"/>
          </a:p>
        </p:txBody>
      </p:sp>
      <p:pic>
        <p:nvPicPr>
          <p:cNvPr id="8" name="Picture 7">
            <a:extLst>
              <a:ext uri="{FF2B5EF4-FFF2-40B4-BE49-F238E27FC236}">
                <a16:creationId xmlns:a16="http://schemas.microsoft.com/office/drawing/2014/main" id="{A03B8968-9964-0618-253B-DEC1EADE9E62}"/>
              </a:ext>
            </a:extLst>
          </p:cNvPr>
          <p:cNvPicPr>
            <a:picLocks noChangeAspect="1"/>
          </p:cNvPicPr>
          <p:nvPr/>
        </p:nvPicPr>
        <p:blipFill rotWithShape="1">
          <a:blip r:embed="rId2"/>
          <a:srcRect l="17878" t="2155" r="18330" b="-2155"/>
          <a:stretch/>
        </p:blipFill>
        <p:spPr>
          <a:xfrm>
            <a:off x="2343150" y="4111280"/>
            <a:ext cx="7777529" cy="2353111"/>
          </a:xfrm>
          <a:prstGeom prst="rect">
            <a:avLst/>
          </a:prstGeom>
        </p:spPr>
      </p:pic>
      <p:pic>
        <p:nvPicPr>
          <p:cNvPr id="15" name="Picture 14">
            <a:extLst>
              <a:ext uri="{FF2B5EF4-FFF2-40B4-BE49-F238E27FC236}">
                <a16:creationId xmlns:a16="http://schemas.microsoft.com/office/drawing/2014/main" id="{790FF545-E608-D04A-2EF4-8ACB459FE6C8}"/>
              </a:ext>
            </a:extLst>
          </p:cNvPr>
          <p:cNvPicPr>
            <a:picLocks noChangeAspect="1"/>
          </p:cNvPicPr>
          <p:nvPr/>
        </p:nvPicPr>
        <p:blipFill rotWithShape="1">
          <a:blip r:embed="rId3"/>
          <a:srcRect l="18030" r="18942"/>
          <a:stretch/>
        </p:blipFill>
        <p:spPr>
          <a:xfrm>
            <a:off x="2343150" y="1570164"/>
            <a:ext cx="7684352" cy="2335087"/>
          </a:xfrm>
          <a:prstGeom prst="rect">
            <a:avLst/>
          </a:prstGeom>
        </p:spPr>
      </p:pic>
    </p:spTree>
    <p:extLst>
      <p:ext uri="{BB962C8B-B14F-4D97-AF65-F5344CB8AC3E}">
        <p14:creationId xmlns:p14="http://schemas.microsoft.com/office/powerpoint/2010/main" val="64990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4E1A03-E058-635F-0E6A-11D5675FA269}"/>
              </a:ext>
            </a:extLst>
          </p:cNvPr>
          <p:cNvSpPr>
            <a:spLocks noGrp="1"/>
          </p:cNvSpPr>
          <p:nvPr>
            <p:ph type="title"/>
          </p:nvPr>
        </p:nvSpPr>
        <p:spPr/>
        <p:txBody>
          <a:bodyPr/>
          <a:lstStyle/>
          <a:p>
            <a:r>
              <a:rPr lang="en-US" dirty="0"/>
              <a:t>EA-4 EVA1 Outcomes</a:t>
            </a:r>
          </a:p>
        </p:txBody>
      </p:sp>
      <p:pic>
        <p:nvPicPr>
          <p:cNvPr id="5" name="Picture 4">
            <a:extLst>
              <a:ext uri="{FF2B5EF4-FFF2-40B4-BE49-F238E27FC236}">
                <a16:creationId xmlns:a16="http://schemas.microsoft.com/office/drawing/2014/main" id="{1CC7D542-2646-6677-EE42-17555D489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89" r="19027"/>
          <a:stretch/>
        </p:blipFill>
        <p:spPr bwMode="auto">
          <a:xfrm>
            <a:off x="1705992" y="1078081"/>
            <a:ext cx="9601894" cy="276136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806DF27-028E-73AF-D305-934220CC8AC0}"/>
              </a:ext>
            </a:extLst>
          </p:cNvPr>
          <p:cNvPicPr>
            <a:picLocks noChangeAspect="1"/>
          </p:cNvPicPr>
          <p:nvPr/>
        </p:nvPicPr>
        <p:blipFill>
          <a:blip r:embed="rId3"/>
          <a:srcRect l="4592" r="18527" b="517"/>
          <a:stretch/>
        </p:blipFill>
        <p:spPr>
          <a:xfrm>
            <a:off x="1707920" y="3858258"/>
            <a:ext cx="9605138" cy="2517546"/>
          </a:xfrm>
          <a:prstGeom prst="rect">
            <a:avLst/>
          </a:prstGeom>
          <a:ln>
            <a:solidFill>
              <a:srgbClr val="000000"/>
            </a:solidFill>
          </a:ln>
        </p:spPr>
      </p:pic>
      <p:sp>
        <p:nvSpPr>
          <p:cNvPr id="7" name="TextBox 6">
            <a:extLst>
              <a:ext uri="{FF2B5EF4-FFF2-40B4-BE49-F238E27FC236}">
                <a16:creationId xmlns:a16="http://schemas.microsoft.com/office/drawing/2014/main" id="{4DEC8184-A0D3-D74E-CF5D-40BC407D453A}"/>
              </a:ext>
            </a:extLst>
          </p:cNvPr>
          <p:cNvSpPr txBox="1"/>
          <p:nvPr/>
        </p:nvSpPr>
        <p:spPr>
          <a:xfrm>
            <a:off x="563359" y="2241061"/>
            <a:ext cx="1060286"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Arial"/>
              </a:rPr>
              <a:t>Doppler</a:t>
            </a:r>
            <a:endParaRPr lang="en-US" sz="1600" b="1"/>
          </a:p>
        </p:txBody>
      </p:sp>
      <p:sp>
        <p:nvSpPr>
          <p:cNvPr id="9" name="TextBox 8">
            <a:extLst>
              <a:ext uri="{FF2B5EF4-FFF2-40B4-BE49-F238E27FC236}">
                <a16:creationId xmlns:a16="http://schemas.microsoft.com/office/drawing/2014/main" id="{D25C590A-8314-BD4E-B762-970D96D78EDD}"/>
              </a:ext>
            </a:extLst>
          </p:cNvPr>
          <p:cNvSpPr txBox="1"/>
          <p:nvPr/>
        </p:nvSpPr>
        <p:spPr>
          <a:xfrm>
            <a:off x="309360" y="4878753"/>
            <a:ext cx="1314286"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Arial"/>
                <a:ea typeface="ヒラギノ角ゴ Pro W3"/>
                <a:cs typeface="Arial"/>
              </a:rPr>
              <a:t>Ultrasound</a:t>
            </a:r>
            <a:endParaRPr lang="en-US"/>
          </a:p>
        </p:txBody>
      </p:sp>
    </p:spTree>
    <p:extLst>
      <p:ext uri="{BB962C8B-B14F-4D97-AF65-F5344CB8AC3E}">
        <p14:creationId xmlns:p14="http://schemas.microsoft.com/office/powerpoint/2010/main" val="227989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49BC74-B0B0-40DB-B314-25D0660E2FD3}"/>
              </a:ext>
            </a:extLst>
          </p:cNvPr>
          <p:cNvSpPr>
            <a:spLocks noGrp="1"/>
          </p:cNvSpPr>
          <p:nvPr>
            <p:ph type="title"/>
          </p:nvPr>
        </p:nvSpPr>
        <p:spPr/>
        <p:txBody>
          <a:bodyPr/>
          <a:lstStyle/>
          <a:p>
            <a:r>
              <a:rPr lang="en-US" dirty="0"/>
              <a:t>Total Exposures (9.6psi -&gt; 4.3psi)</a:t>
            </a:r>
          </a:p>
        </p:txBody>
      </p:sp>
      <p:sp>
        <p:nvSpPr>
          <p:cNvPr id="5" name="Content Placeholder 4">
            <a:extLst>
              <a:ext uri="{FF2B5EF4-FFF2-40B4-BE49-F238E27FC236}">
                <a16:creationId xmlns:a16="http://schemas.microsoft.com/office/drawing/2014/main" id="{D22E2070-BCFB-4CCF-A713-7C4DE1B48EC3}"/>
              </a:ext>
            </a:extLst>
          </p:cNvPr>
          <p:cNvSpPr>
            <a:spLocks noGrp="1"/>
          </p:cNvSpPr>
          <p:nvPr>
            <p:ph sz="half" idx="1"/>
          </p:nvPr>
        </p:nvSpPr>
        <p:spPr>
          <a:xfrm>
            <a:off x="191639" y="1130201"/>
            <a:ext cx="5765279" cy="4055426"/>
          </a:xfrm>
        </p:spPr>
        <p:txBody>
          <a:bodyPr>
            <a:normAutofit/>
          </a:bodyPr>
          <a:lstStyle/>
          <a:p>
            <a:pPr marL="0" indent="0">
              <a:buNone/>
            </a:pPr>
            <a:r>
              <a:rPr lang="en-US" sz="2400" b="1" dirty="0"/>
              <a:t>EA3 (Nov 2023):</a:t>
            </a:r>
          </a:p>
          <a:p>
            <a:pPr>
              <a:buFont typeface="Arial" panose="020B0604020202020204" pitchFamily="34" charset="0"/>
              <a:buChar char="•"/>
            </a:pPr>
            <a:r>
              <a:rPr lang="en-US" b="1" dirty="0"/>
              <a:t>90min/4.3psia:</a:t>
            </a:r>
          </a:p>
          <a:p>
            <a:pPr lvl="1">
              <a:buFont typeface="Arial" panose="020B0604020202020204" pitchFamily="34" charset="0"/>
              <a:buChar char="•"/>
            </a:pPr>
            <a:r>
              <a:rPr lang="en-US" b="1" dirty="0"/>
              <a:t>EVA 1</a:t>
            </a:r>
            <a:r>
              <a:rPr lang="en-US" dirty="0"/>
              <a:t>: 5 subjects participated, 1 DCS II case</a:t>
            </a:r>
          </a:p>
          <a:p>
            <a:pPr>
              <a:buFont typeface="Arial" panose="020B0604020202020204" pitchFamily="34" charset="0"/>
              <a:buChar char="•"/>
            </a:pPr>
            <a:r>
              <a:rPr lang="en-US" b="1" dirty="0"/>
              <a:t>150min/4.3psia:</a:t>
            </a:r>
          </a:p>
          <a:p>
            <a:pPr lvl="1">
              <a:buFont typeface="Arial" panose="020B0604020202020204" pitchFamily="34" charset="0"/>
              <a:buChar char="•"/>
            </a:pPr>
            <a:r>
              <a:rPr lang="en-US" b="1" dirty="0"/>
              <a:t>EVA 2</a:t>
            </a:r>
            <a:r>
              <a:rPr lang="en-US" dirty="0"/>
              <a:t>: 4 subjects participated, no DCS</a:t>
            </a:r>
          </a:p>
          <a:p>
            <a:pPr lvl="1">
              <a:buFont typeface="Arial" panose="020B0604020202020204" pitchFamily="34" charset="0"/>
              <a:buChar char="•"/>
            </a:pPr>
            <a:r>
              <a:rPr lang="en-US" b="1" dirty="0"/>
              <a:t>EVA 3</a:t>
            </a:r>
            <a:r>
              <a:rPr lang="en-US" dirty="0"/>
              <a:t>: 4 subjects participated, no DCS</a:t>
            </a:r>
          </a:p>
          <a:p>
            <a:pPr lvl="1">
              <a:buFont typeface="Arial" panose="020B0604020202020204" pitchFamily="34" charset="0"/>
              <a:buChar char="•"/>
            </a:pPr>
            <a:r>
              <a:rPr lang="en-US" b="1" dirty="0"/>
              <a:t>EVA 4</a:t>
            </a:r>
            <a:r>
              <a:rPr lang="en-US" dirty="0"/>
              <a:t>: 4 subjects participated, no DCS</a:t>
            </a:r>
          </a:p>
          <a:p>
            <a:pPr lvl="1">
              <a:buFont typeface="Arial" panose="020B0604020202020204" pitchFamily="34" charset="0"/>
              <a:buChar char="•"/>
            </a:pPr>
            <a:r>
              <a:rPr lang="en-US" b="1" dirty="0"/>
              <a:t>EVA 5</a:t>
            </a:r>
            <a:r>
              <a:rPr lang="en-US" dirty="0"/>
              <a:t>: 4 subjects participated, no DCS</a:t>
            </a:r>
          </a:p>
          <a:p>
            <a:pPr marL="0" lvl="1" indent="457200">
              <a:buNone/>
            </a:pPr>
            <a:endParaRPr lang="en-US" dirty="0"/>
          </a:p>
        </p:txBody>
      </p:sp>
      <p:pic>
        <p:nvPicPr>
          <p:cNvPr id="6" name="Picture 4">
            <a:extLst>
              <a:ext uri="{FF2B5EF4-FFF2-40B4-BE49-F238E27FC236}">
                <a16:creationId xmlns:a16="http://schemas.microsoft.com/office/drawing/2014/main" id="{C153EC9B-3158-4576-869A-0B330C85C4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5231" y="4205873"/>
            <a:ext cx="3092059" cy="231984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4">
            <a:extLst>
              <a:ext uri="{FF2B5EF4-FFF2-40B4-BE49-F238E27FC236}">
                <a16:creationId xmlns:a16="http://schemas.microsoft.com/office/drawing/2014/main" id="{F1F52FFD-84E4-2027-53BD-EF42E457A3F9}"/>
              </a:ext>
            </a:extLst>
          </p:cNvPr>
          <p:cNvSpPr txBox="1">
            <a:spLocks/>
          </p:cNvSpPr>
          <p:nvPr/>
        </p:nvSpPr>
        <p:spPr>
          <a:xfrm>
            <a:off x="6333506" y="1139198"/>
            <a:ext cx="5765279" cy="40554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lumMod val="60000"/>
                  <a:lumOff val="40000"/>
                </a:schemeClr>
              </a:buClr>
              <a:buFont typeface="Wingdings" panose="05000000000000000000" pitchFamily="2" charset="2"/>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A2C7E2"/>
              </a:buClr>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FFDA00"/>
              </a:buClr>
              <a:buFont typeface="Wingdings" panose="05000000000000000000" pitchFamily="2" charset="2"/>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205C"/>
              </a:buClr>
              <a:buSzPct val="100000"/>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FFDA00"/>
              </a:buClr>
              <a:buSzPct val="100000"/>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783F">
                  <a:lumMod val="60000"/>
                  <a:lumOff val="40000"/>
                </a:srgbClr>
              </a:buClr>
              <a:buSzTx/>
              <a:buFont typeface="Wingdings" panose="05000000000000000000" pitchFamily="2" charset="2"/>
              <a:buNone/>
              <a:tabLst/>
              <a:defRPr/>
            </a:pPr>
            <a:r>
              <a:rPr kumimoji="0" lang="en-US" sz="24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EA4 (Sep 2024):</a:t>
            </a:r>
          </a:p>
          <a:p>
            <a:pPr marL="228600" marR="0" lvl="0" indent="-228600" algn="l" defTabSz="914400" rtl="0" eaLnBrk="1" fontAlgn="auto" latinLnBrk="0" hangingPunct="1">
              <a:lnSpc>
                <a:spcPct val="90000"/>
              </a:lnSpc>
              <a:spcBef>
                <a:spcPts val="1000"/>
              </a:spcBef>
              <a:spcAft>
                <a:spcPts val="0"/>
              </a:spcAft>
              <a:buClr>
                <a:srgbClr val="00783F">
                  <a:lumMod val="60000"/>
                  <a:lumOff val="40000"/>
                </a:srgbClr>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150min/4.3psia:</a:t>
            </a:r>
          </a:p>
          <a:p>
            <a:pPr marL="685800" marR="0" lvl="1" indent="-228600" algn="l" defTabSz="914400" rtl="0" eaLnBrk="1" fontAlgn="auto" latinLnBrk="0" hangingPunct="1">
              <a:lnSpc>
                <a:spcPct val="90000"/>
              </a:lnSpc>
              <a:spcBef>
                <a:spcPts val="500"/>
              </a:spcBef>
              <a:spcAft>
                <a:spcPts val="0"/>
              </a:spcAft>
              <a:buClr>
                <a:srgbClr val="A2C7E2"/>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EVA 1</a:t>
            </a:r>
            <a:r>
              <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 8 subjects participated, no DCS</a:t>
            </a:r>
          </a:p>
          <a:p>
            <a:pPr marL="685800" marR="0" lvl="1" indent="-228600" algn="l" defTabSz="914400" rtl="0" eaLnBrk="1" fontAlgn="auto" latinLnBrk="0" hangingPunct="1">
              <a:lnSpc>
                <a:spcPct val="90000"/>
              </a:lnSpc>
              <a:spcBef>
                <a:spcPts val="500"/>
              </a:spcBef>
              <a:spcAft>
                <a:spcPts val="0"/>
              </a:spcAft>
              <a:buClr>
                <a:srgbClr val="A2C7E2"/>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Accepted Protocol</a:t>
            </a:r>
          </a:p>
          <a:p>
            <a:pPr marL="0" marR="0" lvl="1" indent="0" algn="l" defTabSz="914400" rtl="0" eaLnBrk="1" fontAlgn="auto" latinLnBrk="0" hangingPunct="1">
              <a:lnSpc>
                <a:spcPct val="90000"/>
              </a:lnSpc>
              <a:spcBef>
                <a:spcPts val="500"/>
              </a:spcBef>
              <a:spcAft>
                <a:spcPts val="0"/>
              </a:spcAft>
              <a:buClr>
                <a:srgbClr val="A2C7E2"/>
              </a:buClr>
              <a:buSzTx/>
              <a:buFont typeface="Wingdings" panose="05000000000000000000" pitchFamily="2" charset="2"/>
              <a:buNone/>
              <a:tabLst/>
              <a:defRPr/>
            </a:pPr>
            <a:endPar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endParaRPr>
          </a:p>
          <a:p>
            <a:pPr marL="0" marR="0" lvl="1" indent="457200" algn="l" defTabSz="914400" rtl="0" eaLnBrk="1" fontAlgn="auto" latinLnBrk="0" hangingPunct="1">
              <a:lnSpc>
                <a:spcPct val="90000"/>
              </a:lnSpc>
              <a:spcBef>
                <a:spcPts val="500"/>
              </a:spcBef>
              <a:spcAft>
                <a:spcPts val="0"/>
              </a:spcAft>
              <a:buClr>
                <a:srgbClr val="A2C7E2"/>
              </a:buClr>
              <a:buSzTx/>
              <a:buFont typeface="Wingdings" panose="05000000000000000000" pitchFamily="2" charset="2"/>
              <a:buNone/>
              <a:tabLst/>
              <a:defRPr/>
            </a:pPr>
            <a:endPar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AC3F730-734E-76D7-7E4D-03F146C58FD0}"/>
              </a:ext>
            </a:extLst>
          </p:cNvPr>
          <p:cNvSpPr txBox="1"/>
          <p:nvPr/>
        </p:nvSpPr>
        <p:spPr>
          <a:xfrm rot="20316108">
            <a:off x="7627943" y="2973248"/>
            <a:ext cx="2738698" cy="369332"/>
          </a:xfrm>
          <a:prstGeom prst="rect">
            <a:avLst/>
          </a:prstGeom>
          <a:noFill/>
        </p:spPr>
        <p:txBody>
          <a:bodyPr wrap="none" rtlCol="0">
            <a:spAutoFit/>
          </a:bodyPr>
          <a:lstStyle/>
          <a:p>
            <a:r>
              <a:rPr lang="en-US" b="1" u="sng" dirty="0"/>
              <a:t>Mission Accomplished!....?</a:t>
            </a:r>
          </a:p>
        </p:txBody>
      </p:sp>
      <p:sp>
        <p:nvSpPr>
          <p:cNvPr id="7" name="Arrow: Right 6">
            <a:extLst>
              <a:ext uri="{FF2B5EF4-FFF2-40B4-BE49-F238E27FC236}">
                <a16:creationId xmlns:a16="http://schemas.microsoft.com/office/drawing/2014/main" id="{4AEC1E73-7D15-1101-B383-780169C2AB81}"/>
              </a:ext>
            </a:extLst>
          </p:cNvPr>
          <p:cNvSpPr/>
          <p:nvPr/>
        </p:nvSpPr>
        <p:spPr>
          <a:xfrm rot="3942259">
            <a:off x="8060923" y="2689933"/>
            <a:ext cx="574639" cy="4350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3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79CCF-5341-59C0-9C72-2857D9E09BE2}"/>
              </a:ext>
            </a:extLst>
          </p:cNvPr>
          <p:cNvSpPr>
            <a:spLocks noGrp="1"/>
          </p:cNvSpPr>
          <p:nvPr>
            <p:ph type="title"/>
          </p:nvPr>
        </p:nvSpPr>
        <p:spPr/>
        <p:txBody>
          <a:bodyPr/>
          <a:lstStyle/>
          <a:p>
            <a:r>
              <a:rPr lang="en-US" dirty="0"/>
              <a:t>Summary</a:t>
            </a:r>
          </a:p>
        </p:txBody>
      </p:sp>
      <p:sp>
        <p:nvSpPr>
          <p:cNvPr id="4" name="Content Placeholder 3">
            <a:extLst>
              <a:ext uri="{FF2B5EF4-FFF2-40B4-BE49-F238E27FC236}">
                <a16:creationId xmlns:a16="http://schemas.microsoft.com/office/drawing/2014/main" id="{69905289-EBF3-ECFE-DA84-CB261FD384C9}"/>
              </a:ext>
            </a:extLst>
          </p:cNvPr>
          <p:cNvSpPr>
            <a:spLocks noGrp="1"/>
          </p:cNvSpPr>
          <p:nvPr>
            <p:ph idx="1"/>
          </p:nvPr>
        </p:nvSpPr>
        <p:spPr>
          <a:xfrm>
            <a:off x="381000" y="1098960"/>
            <a:ext cx="6549576" cy="4944031"/>
          </a:xfrm>
        </p:spPr>
        <p:txBody>
          <a:bodyPr/>
          <a:lstStyle/>
          <a:p>
            <a:r>
              <a:rPr lang="en-US" dirty="0"/>
              <a:t>We previously validated a 20-min prebreathe protocol for an 8.2psi/34% O</a:t>
            </a:r>
            <a:r>
              <a:rPr lang="en-US" baseline="-25000" dirty="0"/>
              <a:t>2</a:t>
            </a:r>
            <a:r>
              <a:rPr lang="en-US" dirty="0"/>
              <a:t> habitat to 4.3psi EVA</a:t>
            </a:r>
          </a:p>
          <a:p>
            <a:r>
              <a:rPr lang="en-US" dirty="0"/>
              <a:t>Flammability concerns required a &lt;30%O</a:t>
            </a:r>
            <a:r>
              <a:rPr lang="en-US" baseline="-25000" dirty="0"/>
              <a:t>2</a:t>
            </a:r>
            <a:r>
              <a:rPr lang="en-US" dirty="0"/>
              <a:t> option</a:t>
            </a:r>
          </a:p>
          <a:p>
            <a:pPr lvl="1"/>
            <a:r>
              <a:rPr lang="en-US" dirty="0"/>
              <a:t>9.6psi/28.5%O</a:t>
            </a:r>
            <a:r>
              <a:rPr lang="en-US" baseline="-25000" dirty="0"/>
              <a:t>2</a:t>
            </a:r>
          </a:p>
          <a:p>
            <a:pPr lvl="1"/>
            <a:r>
              <a:rPr lang="en-US" b="1" dirty="0"/>
              <a:t>We validated a 150-min protocol</a:t>
            </a:r>
          </a:p>
          <a:p>
            <a:pPr lvl="2"/>
            <a:r>
              <a:rPr lang="en-US" dirty="0"/>
              <a:t>90-min failed</a:t>
            </a:r>
          </a:p>
          <a:p>
            <a:r>
              <a:rPr lang="en-US" dirty="0"/>
              <a:t>Timeline concerns required a &lt;60min option</a:t>
            </a:r>
          </a:p>
          <a:p>
            <a:pPr lvl="1"/>
            <a:r>
              <a:rPr lang="en-US" dirty="0"/>
              <a:t>Simulated a </a:t>
            </a:r>
            <a:r>
              <a:rPr lang="en-US" b="1" dirty="0"/>
              <a:t>5.2psia</a:t>
            </a:r>
            <a:r>
              <a:rPr lang="en-US" dirty="0"/>
              <a:t> suit pressure</a:t>
            </a:r>
          </a:p>
          <a:p>
            <a:pPr lvl="1"/>
            <a:r>
              <a:rPr lang="en-US" b="1" dirty="0"/>
              <a:t>We validated a 50-min protocol </a:t>
            </a:r>
            <a:endParaRPr lang="en-US" b="1" dirty="0">
              <a:solidFill>
                <a:srgbClr val="FF0000"/>
              </a:solidFill>
            </a:endParaRPr>
          </a:p>
          <a:p>
            <a:pPr lvl="2"/>
            <a:r>
              <a:rPr lang="en-US" dirty="0"/>
              <a:t>20-min failed</a:t>
            </a:r>
          </a:p>
        </p:txBody>
      </p:sp>
      <p:pic>
        <p:nvPicPr>
          <p:cNvPr id="5" name="Picture 4" descr="Logo&#10;&#10;Description automatically generated">
            <a:extLst>
              <a:ext uri="{FF2B5EF4-FFF2-40B4-BE49-F238E27FC236}">
                <a16:creationId xmlns:a16="http://schemas.microsoft.com/office/drawing/2014/main" id="{8369F462-D5FB-BD14-5EBF-7045BE433E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52" t="9765" r="7853" b="6838"/>
          <a:stretch/>
        </p:blipFill>
        <p:spPr>
          <a:xfrm>
            <a:off x="3798882" y="4429125"/>
            <a:ext cx="1941068" cy="1991250"/>
          </a:xfrm>
          <a:prstGeom prst="rect">
            <a:avLst/>
          </a:prstGeom>
        </p:spPr>
      </p:pic>
      <p:pic>
        <p:nvPicPr>
          <p:cNvPr id="1026" name="Picture 2" descr="Tour HESTIA 20-foot Chamber at NASA's Johnson Space Center">
            <a:extLst>
              <a:ext uri="{FF2B5EF4-FFF2-40B4-BE49-F238E27FC236}">
                <a16:creationId xmlns:a16="http://schemas.microsoft.com/office/drawing/2014/main" id="{B8BE41B1-B4D3-11D1-9D8E-09BDE5D9B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71471"/>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124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0770-9B39-B2BD-EE72-D76334BB6506}"/>
              </a:ext>
            </a:extLst>
          </p:cNvPr>
          <p:cNvSpPr>
            <a:spLocks noGrp="1"/>
          </p:cNvSpPr>
          <p:nvPr>
            <p:ph type="title"/>
          </p:nvPr>
        </p:nvSpPr>
        <p:spPr>
          <a:xfrm>
            <a:off x="421322" y="444562"/>
            <a:ext cx="10313354" cy="849984"/>
          </a:xfrm>
        </p:spPr>
        <p:txBody>
          <a:bodyPr/>
          <a:lstStyle/>
          <a:p>
            <a:r>
              <a:rPr lang="en-US" dirty="0"/>
              <a:t>Long Prebreathe is not compatible with </a:t>
            </a:r>
            <a:br>
              <a:rPr lang="en-US" dirty="0"/>
            </a:br>
            <a:r>
              <a:rPr lang="en-US" dirty="0"/>
              <a:t>High Tempo EVA</a:t>
            </a:r>
          </a:p>
        </p:txBody>
      </p:sp>
      <p:sp>
        <p:nvSpPr>
          <p:cNvPr id="5" name="Rectangle 4">
            <a:extLst>
              <a:ext uri="{FF2B5EF4-FFF2-40B4-BE49-F238E27FC236}">
                <a16:creationId xmlns:a16="http://schemas.microsoft.com/office/drawing/2014/main" id="{6C7E06A0-D8B7-6476-1D5A-1D7004EE2F32}"/>
              </a:ext>
            </a:extLst>
          </p:cNvPr>
          <p:cNvSpPr/>
          <p:nvPr/>
        </p:nvSpPr>
        <p:spPr>
          <a:xfrm>
            <a:off x="40381" y="1619856"/>
            <a:ext cx="12070080" cy="301752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9C724F65-51EB-6922-7770-50BCB8BE542D}"/>
              </a:ext>
            </a:extLst>
          </p:cNvPr>
          <p:cNvPicPr>
            <a:picLocks noChangeAspect="1"/>
          </p:cNvPicPr>
          <p:nvPr/>
        </p:nvPicPr>
        <p:blipFill>
          <a:blip r:embed="rId2"/>
          <a:stretch>
            <a:fillRect/>
          </a:stretch>
        </p:blipFill>
        <p:spPr>
          <a:xfrm>
            <a:off x="88506" y="3520074"/>
            <a:ext cx="9136561" cy="1096611"/>
          </a:xfrm>
          <a:prstGeom prst="rect">
            <a:avLst/>
          </a:prstGeom>
        </p:spPr>
      </p:pic>
      <p:pic>
        <p:nvPicPr>
          <p:cNvPr id="7" name="Picture 6">
            <a:extLst>
              <a:ext uri="{FF2B5EF4-FFF2-40B4-BE49-F238E27FC236}">
                <a16:creationId xmlns:a16="http://schemas.microsoft.com/office/drawing/2014/main" id="{6ED13AA2-2EE8-B712-AE68-D598A9B3B4BF}"/>
              </a:ext>
            </a:extLst>
          </p:cNvPr>
          <p:cNvPicPr>
            <a:picLocks noChangeAspect="1"/>
          </p:cNvPicPr>
          <p:nvPr/>
        </p:nvPicPr>
        <p:blipFill>
          <a:blip r:embed="rId3"/>
          <a:stretch>
            <a:fillRect/>
          </a:stretch>
        </p:blipFill>
        <p:spPr>
          <a:xfrm>
            <a:off x="217577" y="1712685"/>
            <a:ext cx="11756846" cy="1749397"/>
          </a:xfrm>
          <a:prstGeom prst="rect">
            <a:avLst/>
          </a:prstGeom>
        </p:spPr>
      </p:pic>
      <p:sp>
        <p:nvSpPr>
          <p:cNvPr id="8" name="Content Placeholder 5">
            <a:extLst>
              <a:ext uri="{FF2B5EF4-FFF2-40B4-BE49-F238E27FC236}">
                <a16:creationId xmlns:a16="http://schemas.microsoft.com/office/drawing/2014/main" id="{BDF39C6B-B1F9-A291-3032-EF432615F738}"/>
              </a:ext>
            </a:extLst>
          </p:cNvPr>
          <p:cNvSpPr txBox="1">
            <a:spLocks/>
          </p:cNvSpPr>
          <p:nvPr/>
        </p:nvSpPr>
        <p:spPr>
          <a:xfrm>
            <a:off x="346545" y="5228454"/>
            <a:ext cx="11627878" cy="4865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lumMod val="60000"/>
                  <a:lumOff val="40000"/>
                </a:schemeClr>
              </a:buClr>
              <a:buFont typeface="Wingdings" panose="05000000000000000000" pitchFamily="2" charset="2"/>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A2C7E2"/>
              </a:buClr>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FFDA00"/>
              </a:buClr>
              <a:buFont typeface="Wingdings" panose="05000000000000000000" pitchFamily="2" charset="2"/>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205C"/>
              </a:buClr>
              <a:buSzPct val="100000"/>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FFDA00"/>
              </a:buClr>
              <a:buSzPct val="100000"/>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800" u="sng" dirty="0"/>
              <a:t>Operational Goal: &lt; 60min prebreathe</a:t>
            </a:r>
            <a:endParaRPr lang="en-US" sz="2800" u="sng" baseline="30000" dirty="0"/>
          </a:p>
        </p:txBody>
      </p:sp>
    </p:spTree>
    <p:extLst>
      <p:ext uri="{BB962C8B-B14F-4D97-AF65-F5344CB8AC3E}">
        <p14:creationId xmlns:p14="http://schemas.microsoft.com/office/powerpoint/2010/main" val="2542762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0770-9B39-B2BD-EE72-D76334BB6506}"/>
              </a:ext>
            </a:extLst>
          </p:cNvPr>
          <p:cNvSpPr>
            <a:spLocks noGrp="1"/>
          </p:cNvSpPr>
          <p:nvPr>
            <p:ph type="title"/>
          </p:nvPr>
        </p:nvSpPr>
        <p:spPr/>
        <p:txBody>
          <a:bodyPr/>
          <a:lstStyle/>
          <a:p>
            <a:r>
              <a:rPr lang="en-US" dirty="0"/>
              <a:t>Suit Pressure can shorten prebreathe</a:t>
            </a:r>
          </a:p>
        </p:txBody>
      </p:sp>
      <p:pic>
        <p:nvPicPr>
          <p:cNvPr id="5" name="Picture 4">
            <a:extLst>
              <a:ext uri="{FF2B5EF4-FFF2-40B4-BE49-F238E27FC236}">
                <a16:creationId xmlns:a16="http://schemas.microsoft.com/office/drawing/2014/main" id="{C685D399-CE00-AD8E-7E37-DC90AD5647E9}"/>
              </a:ext>
            </a:extLst>
          </p:cNvPr>
          <p:cNvPicPr>
            <a:picLocks noChangeAspect="1"/>
          </p:cNvPicPr>
          <p:nvPr/>
        </p:nvPicPr>
        <p:blipFill>
          <a:blip r:embed="rId2"/>
          <a:stretch>
            <a:fillRect/>
          </a:stretch>
        </p:blipFill>
        <p:spPr>
          <a:xfrm>
            <a:off x="2376436" y="950030"/>
            <a:ext cx="7177139" cy="5451688"/>
          </a:xfrm>
          <a:prstGeom prst="rect">
            <a:avLst/>
          </a:prstGeom>
        </p:spPr>
      </p:pic>
    </p:spTree>
    <p:extLst>
      <p:ext uri="{BB962C8B-B14F-4D97-AF65-F5344CB8AC3E}">
        <p14:creationId xmlns:p14="http://schemas.microsoft.com/office/powerpoint/2010/main" val="1758135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84F186-A69A-4C80-896A-FAAA168C5B47}"/>
              </a:ext>
            </a:extLst>
          </p:cNvPr>
          <p:cNvSpPr>
            <a:spLocks noGrp="1"/>
          </p:cNvSpPr>
          <p:nvPr>
            <p:ph type="title"/>
          </p:nvPr>
        </p:nvSpPr>
        <p:spPr/>
        <p:txBody>
          <a:bodyPr/>
          <a:lstStyle/>
          <a:p>
            <a:r>
              <a:rPr lang="en-US"/>
              <a:t>Prebreathe Validation Approach</a:t>
            </a:r>
          </a:p>
        </p:txBody>
      </p:sp>
      <p:sp>
        <p:nvSpPr>
          <p:cNvPr id="5" name="Content Placeholder 4">
            <a:extLst>
              <a:ext uri="{FF2B5EF4-FFF2-40B4-BE49-F238E27FC236}">
                <a16:creationId xmlns:a16="http://schemas.microsoft.com/office/drawing/2014/main" id="{F7D78B2A-5C9B-48B9-9D70-3E278D09EE72}"/>
              </a:ext>
            </a:extLst>
          </p:cNvPr>
          <p:cNvSpPr>
            <a:spLocks noGrp="1"/>
          </p:cNvSpPr>
          <p:nvPr>
            <p:ph idx="1"/>
          </p:nvPr>
        </p:nvSpPr>
        <p:spPr>
          <a:xfrm>
            <a:off x="162188" y="1029744"/>
            <a:ext cx="11582400" cy="5028155"/>
          </a:xfrm>
        </p:spPr>
        <p:txBody>
          <a:bodyPr>
            <a:normAutofit/>
          </a:bodyPr>
          <a:lstStyle/>
          <a:p>
            <a:r>
              <a:rPr lang="en-US" sz="2400" dirty="0"/>
              <a:t>What prebreathe is sufficient to meet NASA-STD-3001 standards in a Lunar/Mars environment?</a:t>
            </a:r>
          </a:p>
          <a:p>
            <a:pPr lvl="1"/>
            <a:r>
              <a:rPr lang="en-US" sz="2000" dirty="0"/>
              <a:t>Equilibrate to Exploration Atmosphere: 	9.6psi/28.5% </a:t>
            </a:r>
            <a:r>
              <a:rPr lang="en-US" sz="1800" dirty="0"/>
              <a:t>O</a:t>
            </a:r>
            <a:r>
              <a:rPr lang="en-US" sz="2000" baseline="-25000" dirty="0"/>
              <a:t>2 </a:t>
            </a:r>
            <a:r>
              <a:rPr lang="en-US" sz="2000" dirty="0"/>
              <a:t>for 48 </a:t>
            </a:r>
            <a:r>
              <a:rPr lang="en-US" sz="2000" dirty="0" err="1"/>
              <a:t>hrs</a:t>
            </a:r>
            <a:r>
              <a:rPr lang="en-US" sz="2000" dirty="0"/>
              <a:t> (after 3hr O</a:t>
            </a:r>
            <a:r>
              <a:rPr lang="en-US" sz="2000" baseline="-25000" dirty="0"/>
              <a:t>2</a:t>
            </a:r>
            <a:r>
              <a:rPr lang="en-US" sz="2000" dirty="0"/>
              <a:t> PB)</a:t>
            </a:r>
          </a:p>
          <a:p>
            <a:pPr lvl="1"/>
            <a:r>
              <a:rPr lang="en-US" sz="2000" dirty="0"/>
              <a:t>Minimum prebreathe duration:		20 min ≥ 9.5psi</a:t>
            </a:r>
          </a:p>
          <a:p>
            <a:pPr lvl="1"/>
            <a:r>
              <a:rPr lang="en-US" sz="2000" dirty="0"/>
              <a:t>Simulated EVA:				</a:t>
            </a:r>
            <a:r>
              <a:rPr lang="en-US" sz="2000" b="1" i="1" u="sng" dirty="0">
                <a:highlight>
                  <a:srgbClr val="0000FF"/>
                </a:highlight>
              </a:rPr>
              <a:t>5.2psi</a:t>
            </a:r>
            <a:r>
              <a:rPr lang="en-US" sz="2000" dirty="0"/>
              <a:t>/95% O</a:t>
            </a:r>
            <a:r>
              <a:rPr lang="en-US" sz="2400" baseline="-25000" dirty="0"/>
              <a:t>2</a:t>
            </a:r>
            <a:r>
              <a:rPr lang="en-US" sz="2000" dirty="0"/>
              <a:t> </a:t>
            </a:r>
          </a:p>
          <a:p>
            <a:pPr lvl="1"/>
            <a:r>
              <a:rPr lang="en-US" sz="2000" dirty="0"/>
              <a:t>Simulate EVA workload:			6 tasks for 6hrs across workload ranges</a:t>
            </a:r>
          </a:p>
          <a:p>
            <a:pPr lvl="1"/>
            <a:endParaRPr lang="en-US" sz="2000" dirty="0"/>
          </a:p>
        </p:txBody>
      </p:sp>
      <p:grpSp>
        <p:nvGrpSpPr>
          <p:cNvPr id="14" name="Group 13">
            <a:extLst>
              <a:ext uri="{FF2B5EF4-FFF2-40B4-BE49-F238E27FC236}">
                <a16:creationId xmlns:a16="http://schemas.microsoft.com/office/drawing/2014/main" id="{F42A6362-61F1-0F47-01C0-DEE7F82742CA}"/>
              </a:ext>
            </a:extLst>
          </p:cNvPr>
          <p:cNvGrpSpPr/>
          <p:nvPr/>
        </p:nvGrpSpPr>
        <p:grpSpPr>
          <a:xfrm>
            <a:off x="235465" y="3266985"/>
            <a:ext cx="5060787" cy="3514815"/>
            <a:chOff x="6551266" y="3833769"/>
            <a:chExt cx="4354422" cy="3024231"/>
          </a:xfrm>
        </p:grpSpPr>
        <p:sp>
          <p:nvSpPr>
            <p:cNvPr id="15" name="Rectangle 14">
              <a:extLst>
                <a:ext uri="{FF2B5EF4-FFF2-40B4-BE49-F238E27FC236}">
                  <a16:creationId xmlns:a16="http://schemas.microsoft.com/office/drawing/2014/main" id="{72A2FDA5-CD71-EDA5-C0C7-217F2DD8F6BA}"/>
                </a:ext>
              </a:extLst>
            </p:cNvPr>
            <p:cNvSpPr/>
            <p:nvPr/>
          </p:nvSpPr>
          <p:spPr>
            <a:xfrm>
              <a:off x="6551266" y="3833769"/>
              <a:ext cx="4354422" cy="3024231"/>
            </a:xfrm>
            <a:prstGeom prst="rect">
              <a:avLst/>
            </a:prstGeom>
            <a:solidFill>
              <a:sysClr val="window" lastClr="FFFFFF">
                <a:lumMod val="95000"/>
              </a:sys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6" name="Graphic 15">
              <a:extLst>
                <a:ext uri="{FF2B5EF4-FFF2-40B4-BE49-F238E27FC236}">
                  <a16:creationId xmlns:a16="http://schemas.microsoft.com/office/drawing/2014/main" id="{7F97CFF2-4DA6-D867-20C4-BC67FE9F6045}"/>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a:off x="6641821" y="3902358"/>
              <a:ext cx="4187830" cy="2955642"/>
            </a:xfrm>
            <a:prstGeom prst="rect">
              <a:avLst/>
            </a:prstGeom>
          </p:spPr>
        </p:pic>
      </p:grpSp>
      <p:sp>
        <p:nvSpPr>
          <p:cNvPr id="17" name="Rectangle 16">
            <a:extLst>
              <a:ext uri="{FF2B5EF4-FFF2-40B4-BE49-F238E27FC236}">
                <a16:creationId xmlns:a16="http://schemas.microsoft.com/office/drawing/2014/main" id="{7A39670C-A435-439C-DC2A-624B5C447CEC}"/>
              </a:ext>
            </a:extLst>
          </p:cNvPr>
          <p:cNvSpPr/>
          <p:nvPr/>
        </p:nvSpPr>
        <p:spPr>
          <a:xfrm>
            <a:off x="5532253" y="3346700"/>
            <a:ext cx="6212335" cy="3213491"/>
          </a:xfrm>
          <a:prstGeom prst="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8" name="Graphic 17">
            <a:extLst>
              <a:ext uri="{FF2B5EF4-FFF2-40B4-BE49-F238E27FC236}">
                <a16:creationId xmlns:a16="http://schemas.microsoft.com/office/drawing/2014/main" id="{BEAB2F77-3B56-5F25-8F96-4BD19828B615}"/>
              </a:ext>
            </a:extLst>
          </p:cNvPr>
          <p:cNvPicPr>
            <a:picLocks noChangeAspect="1"/>
          </p:cNvPicPr>
          <p:nvPr/>
        </p:nvPicPr>
        <p:blipFill>
          <a:blip r:embed="rId4" cstate="print">
            <a:extLst>
              <a:ext uri="{96DAC541-7B7A-43D3-8B79-37D633B846F1}">
                <asvg:svgBlip xmlns:asvg="http://schemas.microsoft.com/office/drawing/2016/SVG/main" r:embed="rId5"/>
              </a:ext>
            </a:extLst>
          </a:blip>
          <a:stretch>
            <a:fillRect/>
          </a:stretch>
        </p:blipFill>
        <p:spPr>
          <a:xfrm>
            <a:off x="5646885" y="3346700"/>
            <a:ext cx="5994286" cy="3091854"/>
          </a:xfrm>
          <a:prstGeom prst="rect">
            <a:avLst/>
          </a:prstGeom>
        </p:spPr>
      </p:pic>
    </p:spTree>
    <p:extLst>
      <p:ext uri="{BB962C8B-B14F-4D97-AF65-F5344CB8AC3E}">
        <p14:creationId xmlns:p14="http://schemas.microsoft.com/office/powerpoint/2010/main" val="1630344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CB56A9C-5589-6A17-248D-14A29422FDE1}"/>
              </a:ext>
            </a:extLst>
          </p:cNvPr>
          <p:cNvSpPr/>
          <p:nvPr/>
        </p:nvSpPr>
        <p:spPr>
          <a:xfrm>
            <a:off x="1064746" y="1025206"/>
            <a:ext cx="9845910" cy="546767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7CA2B-82AA-1D75-20EA-C6D8D5856EBB}"/>
              </a:ext>
            </a:extLst>
          </p:cNvPr>
          <p:cNvSpPr>
            <a:spLocks noGrp="1"/>
          </p:cNvSpPr>
          <p:nvPr>
            <p:ph type="title"/>
          </p:nvPr>
        </p:nvSpPr>
        <p:spPr/>
        <p:txBody>
          <a:bodyPr/>
          <a:lstStyle/>
          <a:p>
            <a:r>
              <a:rPr lang="en-US"/>
              <a:t>Protocols in Detail</a:t>
            </a:r>
          </a:p>
        </p:txBody>
      </p:sp>
      <p:sp>
        <p:nvSpPr>
          <p:cNvPr id="4" name="Slide Number Placeholder 3">
            <a:extLst>
              <a:ext uri="{FF2B5EF4-FFF2-40B4-BE49-F238E27FC236}">
                <a16:creationId xmlns:a16="http://schemas.microsoft.com/office/drawing/2014/main" id="{2ECF88E8-288C-2913-1549-F9994AD910E9}"/>
              </a:ext>
            </a:extLst>
          </p:cNvPr>
          <p:cNvSpPr>
            <a:spLocks noGrp="1"/>
          </p:cNvSpPr>
          <p:nvPr>
            <p:ph type="sldNum" sz="quarter" idx="12"/>
          </p:nvPr>
        </p:nvSpPr>
        <p:spPr>
          <a:xfrm>
            <a:off x="9336617" y="6492876"/>
            <a:ext cx="2844800" cy="365125"/>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sz="1200" kern="1200">
                <a:solidFill>
                  <a:schemeClr val="accent5">
                    <a:lumMod val="75000"/>
                  </a:schemeClr>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57B86A9-9655-49AA-8089-11BD692C9E90}" type="slidenum">
              <a:rPr lang="en-US" smtClean="0"/>
              <a:pPr>
                <a:defRPr/>
              </a:pPr>
              <a:t>33</a:t>
            </a:fld>
            <a:endParaRPr lang="en-US"/>
          </a:p>
        </p:txBody>
      </p:sp>
      <p:pic>
        <p:nvPicPr>
          <p:cNvPr id="7" name="Graphic 6">
            <a:extLst>
              <a:ext uri="{FF2B5EF4-FFF2-40B4-BE49-F238E27FC236}">
                <a16:creationId xmlns:a16="http://schemas.microsoft.com/office/drawing/2014/main" id="{A9F4B5E8-DF33-B821-38D5-D1ABE30E7B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9845" y="1142482"/>
            <a:ext cx="9061810" cy="5149461"/>
          </a:xfrm>
          <a:prstGeom prst="rect">
            <a:avLst/>
          </a:prstGeom>
        </p:spPr>
      </p:pic>
    </p:spTree>
    <p:extLst>
      <p:ext uri="{BB962C8B-B14F-4D97-AF65-F5344CB8AC3E}">
        <p14:creationId xmlns:p14="http://schemas.microsoft.com/office/powerpoint/2010/main" val="3187136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4E1A03-E058-635F-0E6A-11D5675FA269}"/>
              </a:ext>
            </a:extLst>
          </p:cNvPr>
          <p:cNvSpPr>
            <a:spLocks noGrp="1"/>
          </p:cNvSpPr>
          <p:nvPr>
            <p:ph type="title"/>
          </p:nvPr>
        </p:nvSpPr>
        <p:spPr/>
        <p:txBody>
          <a:bodyPr/>
          <a:lstStyle/>
          <a:p>
            <a:r>
              <a:rPr lang="en-US" dirty="0"/>
              <a:t>EA-4 EVA2 (20min) Outcomes</a:t>
            </a:r>
          </a:p>
        </p:txBody>
      </p:sp>
      <p:pic>
        <p:nvPicPr>
          <p:cNvPr id="2" name="Picture 1">
            <a:extLst>
              <a:ext uri="{FF2B5EF4-FFF2-40B4-BE49-F238E27FC236}">
                <a16:creationId xmlns:a16="http://schemas.microsoft.com/office/drawing/2014/main" id="{73CCC3F2-68E8-E2DB-C6B0-F4D945393F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42" r="19106"/>
          <a:stretch/>
        </p:blipFill>
        <p:spPr bwMode="auto">
          <a:xfrm>
            <a:off x="1714746" y="1099914"/>
            <a:ext cx="9601738" cy="270432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6634DF7-B569-DDCA-3B26-515420CA50E2}"/>
              </a:ext>
            </a:extLst>
          </p:cNvPr>
          <p:cNvPicPr>
            <a:picLocks noChangeAspect="1"/>
          </p:cNvPicPr>
          <p:nvPr/>
        </p:nvPicPr>
        <p:blipFill>
          <a:blip r:embed="rId3"/>
          <a:srcRect l="4984" r="18117" b="300"/>
          <a:stretch/>
        </p:blipFill>
        <p:spPr>
          <a:xfrm>
            <a:off x="1713948" y="3850331"/>
            <a:ext cx="9602194" cy="2513988"/>
          </a:xfrm>
          <a:prstGeom prst="rect">
            <a:avLst/>
          </a:prstGeom>
          <a:ln>
            <a:solidFill>
              <a:srgbClr val="000000"/>
            </a:solidFill>
          </a:ln>
        </p:spPr>
      </p:pic>
      <p:sp>
        <p:nvSpPr>
          <p:cNvPr id="6" name="TextBox 5">
            <a:extLst>
              <a:ext uri="{FF2B5EF4-FFF2-40B4-BE49-F238E27FC236}">
                <a16:creationId xmlns:a16="http://schemas.microsoft.com/office/drawing/2014/main" id="{9622EC01-E84A-11A4-8805-9A4F1B50CD33}"/>
              </a:ext>
            </a:extLst>
          </p:cNvPr>
          <p:cNvSpPr txBox="1"/>
          <p:nvPr/>
        </p:nvSpPr>
        <p:spPr>
          <a:xfrm>
            <a:off x="563359" y="2241061"/>
            <a:ext cx="1060286"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Arial"/>
              </a:rPr>
              <a:t>Doppler</a:t>
            </a:r>
            <a:endParaRPr lang="en-US" sz="1600" b="1"/>
          </a:p>
        </p:txBody>
      </p:sp>
      <p:sp>
        <p:nvSpPr>
          <p:cNvPr id="9" name="TextBox 8">
            <a:extLst>
              <a:ext uri="{FF2B5EF4-FFF2-40B4-BE49-F238E27FC236}">
                <a16:creationId xmlns:a16="http://schemas.microsoft.com/office/drawing/2014/main" id="{21ADF969-23E2-28F7-A270-505BDA319901}"/>
              </a:ext>
            </a:extLst>
          </p:cNvPr>
          <p:cNvSpPr txBox="1"/>
          <p:nvPr/>
        </p:nvSpPr>
        <p:spPr>
          <a:xfrm>
            <a:off x="309360" y="4878753"/>
            <a:ext cx="1314286"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Arial"/>
                <a:ea typeface="ヒラギノ角ゴ Pro W3"/>
                <a:cs typeface="Arial"/>
              </a:rPr>
              <a:t>Ultrasound</a:t>
            </a:r>
            <a:endParaRPr lang="en-US"/>
          </a:p>
        </p:txBody>
      </p:sp>
    </p:spTree>
    <p:extLst>
      <p:ext uri="{BB962C8B-B14F-4D97-AF65-F5344CB8AC3E}">
        <p14:creationId xmlns:p14="http://schemas.microsoft.com/office/powerpoint/2010/main" val="2456465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4E1A03-E058-635F-0E6A-11D5675FA269}"/>
              </a:ext>
            </a:extLst>
          </p:cNvPr>
          <p:cNvSpPr>
            <a:spLocks noGrp="1"/>
          </p:cNvSpPr>
          <p:nvPr>
            <p:ph type="title"/>
          </p:nvPr>
        </p:nvSpPr>
        <p:spPr/>
        <p:txBody>
          <a:bodyPr/>
          <a:lstStyle/>
          <a:p>
            <a:r>
              <a:rPr lang="en-US" dirty="0"/>
              <a:t>EA-4 EVA3 (20min) Outcomes</a:t>
            </a:r>
          </a:p>
        </p:txBody>
      </p:sp>
      <p:pic>
        <p:nvPicPr>
          <p:cNvPr id="5" name="Picture 4">
            <a:extLst>
              <a:ext uri="{FF2B5EF4-FFF2-40B4-BE49-F238E27FC236}">
                <a16:creationId xmlns:a16="http://schemas.microsoft.com/office/drawing/2014/main" id="{9498D599-27FF-38A8-30D8-1422753BD9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59" r="19251"/>
          <a:stretch/>
        </p:blipFill>
        <p:spPr bwMode="auto">
          <a:xfrm>
            <a:off x="1711617" y="1111369"/>
            <a:ext cx="9598062" cy="271508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42F0E5-6178-74DF-A251-F21519B8EA78}"/>
              </a:ext>
            </a:extLst>
          </p:cNvPr>
          <p:cNvPicPr>
            <a:picLocks noChangeAspect="1"/>
          </p:cNvPicPr>
          <p:nvPr/>
        </p:nvPicPr>
        <p:blipFill>
          <a:blip r:embed="rId3"/>
          <a:srcRect l="4668" r="18829" b="2245"/>
          <a:stretch/>
        </p:blipFill>
        <p:spPr>
          <a:xfrm>
            <a:off x="1710463" y="3886135"/>
            <a:ext cx="9598773" cy="2478539"/>
          </a:xfrm>
          <a:prstGeom prst="rect">
            <a:avLst/>
          </a:prstGeom>
          <a:ln>
            <a:solidFill>
              <a:srgbClr val="000000"/>
            </a:solidFill>
          </a:ln>
        </p:spPr>
      </p:pic>
      <p:sp>
        <p:nvSpPr>
          <p:cNvPr id="7" name="TextBox 6">
            <a:extLst>
              <a:ext uri="{FF2B5EF4-FFF2-40B4-BE49-F238E27FC236}">
                <a16:creationId xmlns:a16="http://schemas.microsoft.com/office/drawing/2014/main" id="{46ECD180-4E5A-8031-4E49-90A4944B984C}"/>
              </a:ext>
            </a:extLst>
          </p:cNvPr>
          <p:cNvSpPr txBox="1"/>
          <p:nvPr/>
        </p:nvSpPr>
        <p:spPr>
          <a:xfrm>
            <a:off x="563359" y="2241061"/>
            <a:ext cx="1060286"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Arial"/>
              </a:rPr>
              <a:t>Doppler</a:t>
            </a:r>
            <a:endParaRPr lang="en-US" sz="1600" b="1"/>
          </a:p>
        </p:txBody>
      </p:sp>
      <p:sp>
        <p:nvSpPr>
          <p:cNvPr id="9" name="TextBox 8">
            <a:extLst>
              <a:ext uri="{FF2B5EF4-FFF2-40B4-BE49-F238E27FC236}">
                <a16:creationId xmlns:a16="http://schemas.microsoft.com/office/drawing/2014/main" id="{0AF4A5A9-900D-4F20-D619-544AA84951A1}"/>
              </a:ext>
            </a:extLst>
          </p:cNvPr>
          <p:cNvSpPr txBox="1"/>
          <p:nvPr/>
        </p:nvSpPr>
        <p:spPr>
          <a:xfrm>
            <a:off x="309360" y="4878753"/>
            <a:ext cx="1314286"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Arial"/>
                <a:ea typeface="ヒラギノ角ゴ Pro W3"/>
                <a:cs typeface="Arial"/>
              </a:rPr>
              <a:t>Ultrasound</a:t>
            </a:r>
            <a:endParaRPr lang="en-US"/>
          </a:p>
        </p:txBody>
      </p:sp>
    </p:spTree>
    <p:extLst>
      <p:ext uri="{BB962C8B-B14F-4D97-AF65-F5344CB8AC3E}">
        <p14:creationId xmlns:p14="http://schemas.microsoft.com/office/powerpoint/2010/main" val="2373431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C8FF0-2E07-F58C-2BDE-23930803793A}"/>
              </a:ext>
            </a:extLst>
          </p:cNvPr>
          <p:cNvSpPr>
            <a:spLocks noGrp="1"/>
          </p:cNvSpPr>
          <p:nvPr>
            <p:ph type="title"/>
          </p:nvPr>
        </p:nvSpPr>
        <p:spPr/>
        <p:txBody>
          <a:bodyPr/>
          <a:lstStyle/>
          <a:p>
            <a:r>
              <a:rPr lang="en-US" dirty="0"/>
              <a:t>Type II “Subtle” DCS</a:t>
            </a:r>
          </a:p>
        </p:txBody>
      </p:sp>
      <p:sp>
        <p:nvSpPr>
          <p:cNvPr id="3" name="Content Placeholder 2">
            <a:extLst>
              <a:ext uri="{FF2B5EF4-FFF2-40B4-BE49-F238E27FC236}">
                <a16:creationId xmlns:a16="http://schemas.microsoft.com/office/drawing/2014/main" id="{51ED5E98-E125-7E60-CFEF-34892CE76A9B}"/>
              </a:ext>
            </a:extLst>
          </p:cNvPr>
          <p:cNvSpPr>
            <a:spLocks noGrp="1"/>
          </p:cNvSpPr>
          <p:nvPr>
            <p:ph idx="1"/>
          </p:nvPr>
        </p:nvSpPr>
        <p:spPr>
          <a:xfrm>
            <a:off x="381000" y="1098960"/>
            <a:ext cx="6801036" cy="4944031"/>
          </a:xfrm>
        </p:spPr>
        <p:txBody>
          <a:bodyPr/>
          <a:lstStyle/>
          <a:p>
            <a:r>
              <a:rPr lang="en-US" dirty="0"/>
              <a:t>Subject reported mild symptoms concerning for Type I DCS</a:t>
            </a:r>
          </a:p>
          <a:p>
            <a:pPr lvl="1"/>
            <a:r>
              <a:rPr lang="en-US" dirty="0"/>
              <a:t>Removed from chamber – pain symptoms resolved</a:t>
            </a:r>
          </a:p>
          <a:p>
            <a:pPr lvl="1"/>
            <a:r>
              <a:rPr lang="en-US" dirty="0"/>
              <a:t>However, mild CNS symptoms elicited on clinical exam (not reported by patient)</a:t>
            </a:r>
          </a:p>
          <a:p>
            <a:pPr lvl="1"/>
            <a:r>
              <a:rPr lang="en-US" dirty="0"/>
              <a:t>Treated with USN TT6 -&gt; complete resolution</a:t>
            </a:r>
          </a:p>
          <a:p>
            <a:pPr lvl="1"/>
            <a:r>
              <a:rPr lang="en-US" dirty="0"/>
              <a:t>Diagnosis confirmed by DSSMB</a:t>
            </a:r>
          </a:p>
          <a:p>
            <a:pPr lvl="2"/>
            <a:r>
              <a:rPr lang="en-US" dirty="0"/>
              <a:t>‘1’ possible LVGE noted on review</a:t>
            </a:r>
          </a:p>
        </p:txBody>
      </p:sp>
      <p:pic>
        <p:nvPicPr>
          <p:cNvPr id="4" name="EA4_EVA3_US_HalfSpeed">
            <a:hlinkClick r:id="" action="ppaction://media"/>
            <a:extLst>
              <a:ext uri="{FF2B5EF4-FFF2-40B4-BE49-F238E27FC236}">
                <a16:creationId xmlns:a16="http://schemas.microsoft.com/office/drawing/2014/main" id="{7DA0EFB4-A22F-739D-509E-22501738712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1456" t="10745" r="33083" b="21812"/>
          <a:stretch/>
        </p:blipFill>
        <p:spPr>
          <a:xfrm>
            <a:off x="7487574" y="1417724"/>
            <a:ext cx="4323427" cy="4625267"/>
          </a:xfrm>
          <a:prstGeom prst="rect">
            <a:avLst/>
          </a:prstGeom>
        </p:spPr>
      </p:pic>
    </p:spTree>
    <p:extLst>
      <p:ext uri="{BB962C8B-B14F-4D97-AF65-F5344CB8AC3E}">
        <p14:creationId xmlns:p14="http://schemas.microsoft.com/office/powerpoint/2010/main" val="399010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1B4D07-383A-B219-A406-B601E8FE6CC2}"/>
              </a:ext>
            </a:extLst>
          </p:cNvPr>
          <p:cNvSpPr>
            <a:spLocks noGrp="1"/>
          </p:cNvSpPr>
          <p:nvPr>
            <p:ph idx="1"/>
          </p:nvPr>
        </p:nvSpPr>
        <p:spPr/>
        <p:txBody>
          <a:bodyPr/>
          <a:lstStyle/>
          <a:p>
            <a:r>
              <a:rPr lang="en-US" dirty="0"/>
              <a:t>Type II DCS</a:t>
            </a:r>
          </a:p>
          <a:p>
            <a:pPr lvl="1"/>
            <a:r>
              <a:rPr lang="en-US"/>
              <a:t>DSSMB </a:t>
            </a:r>
            <a:r>
              <a:rPr lang="en-US" dirty="0"/>
              <a:t>met to determine diagnosis within 24hr</a:t>
            </a:r>
          </a:p>
          <a:p>
            <a:pPr lvl="1"/>
            <a:r>
              <a:rPr lang="en-US" dirty="0"/>
              <a:t>Rejected per 3001 criteria</a:t>
            </a:r>
          </a:p>
          <a:p>
            <a:pPr lvl="1"/>
            <a:r>
              <a:rPr lang="en-US" dirty="0"/>
              <a:t>N = 8 (EVA2) + 8 (EVA3) = 16</a:t>
            </a:r>
          </a:p>
          <a:p>
            <a:r>
              <a:rPr lang="en-US" dirty="0"/>
              <a:t>Proceeded to 50min / 5.2</a:t>
            </a:r>
          </a:p>
        </p:txBody>
      </p:sp>
      <p:sp>
        <p:nvSpPr>
          <p:cNvPr id="4" name="Title 3">
            <a:extLst>
              <a:ext uri="{FF2B5EF4-FFF2-40B4-BE49-F238E27FC236}">
                <a16:creationId xmlns:a16="http://schemas.microsoft.com/office/drawing/2014/main" id="{604CAB01-E4D6-D120-C6B3-B96CCC718B61}"/>
              </a:ext>
            </a:extLst>
          </p:cNvPr>
          <p:cNvSpPr>
            <a:spLocks noGrp="1"/>
          </p:cNvSpPr>
          <p:nvPr>
            <p:ph type="title"/>
          </p:nvPr>
        </p:nvSpPr>
        <p:spPr/>
        <p:txBody>
          <a:bodyPr/>
          <a:lstStyle/>
          <a:p>
            <a:r>
              <a:rPr lang="en-US"/>
              <a:t>20min/5.2psi</a:t>
            </a:r>
          </a:p>
        </p:txBody>
      </p:sp>
      <p:pic>
        <p:nvPicPr>
          <p:cNvPr id="5" name="Picture 4" descr="A picture containing timeline&#10;&#10;Description automatically generated">
            <a:extLst>
              <a:ext uri="{FF2B5EF4-FFF2-40B4-BE49-F238E27FC236}">
                <a16:creationId xmlns:a16="http://schemas.microsoft.com/office/drawing/2014/main" id="{D82ABFB9-B6EC-A9D4-5602-3FC3ECB62CFE}"/>
              </a:ext>
            </a:extLst>
          </p:cNvPr>
          <p:cNvPicPr>
            <a:picLocks noChangeAspect="1"/>
          </p:cNvPicPr>
          <p:nvPr/>
        </p:nvPicPr>
        <p:blipFill>
          <a:blip r:embed="rId2"/>
          <a:stretch>
            <a:fillRect/>
          </a:stretch>
        </p:blipFill>
        <p:spPr>
          <a:xfrm>
            <a:off x="4192448" y="2353346"/>
            <a:ext cx="5305425" cy="3838575"/>
          </a:xfrm>
          <a:prstGeom prst="rect">
            <a:avLst/>
          </a:prstGeom>
          <a:noFill/>
        </p:spPr>
      </p:pic>
      <p:cxnSp>
        <p:nvCxnSpPr>
          <p:cNvPr id="12" name="Straight Arrow Connector 11">
            <a:extLst>
              <a:ext uri="{FF2B5EF4-FFF2-40B4-BE49-F238E27FC236}">
                <a16:creationId xmlns:a16="http://schemas.microsoft.com/office/drawing/2014/main" id="{70B12824-6119-DD72-9390-72FB46B925CD}"/>
              </a:ext>
            </a:extLst>
          </p:cNvPr>
          <p:cNvCxnSpPr/>
          <p:nvPr/>
        </p:nvCxnSpPr>
        <p:spPr bwMode="auto">
          <a:xfrm>
            <a:off x="6782086" y="4079475"/>
            <a:ext cx="186934" cy="2858"/>
          </a:xfrm>
          <a:prstGeom prst="straightConnector1">
            <a:avLst/>
          </a:prstGeom>
          <a:noFill/>
          <a:ln w="28575" cap="flat" cmpd="sng" algn="ctr">
            <a:solidFill>
              <a:srgbClr val="C00000"/>
            </a:solidFill>
            <a:prstDash val="solid"/>
            <a:round/>
            <a:headEnd type="none" w="sm" len="sm"/>
            <a:tailEnd type="triangle"/>
          </a:ln>
          <a:effectLst/>
        </p:spPr>
      </p:cxnSp>
      <p:sp>
        <p:nvSpPr>
          <p:cNvPr id="10" name="Rectangle 9">
            <a:extLst>
              <a:ext uri="{FF2B5EF4-FFF2-40B4-BE49-F238E27FC236}">
                <a16:creationId xmlns:a16="http://schemas.microsoft.com/office/drawing/2014/main" id="{ECDD3A82-C81A-0CE8-7C31-925242B8A8FB}"/>
              </a:ext>
            </a:extLst>
          </p:cNvPr>
          <p:cNvSpPr/>
          <p:nvPr/>
        </p:nvSpPr>
        <p:spPr bwMode="auto">
          <a:xfrm>
            <a:off x="4655179" y="3688871"/>
            <a:ext cx="2152828" cy="791447"/>
          </a:xfrm>
          <a:prstGeom prst="rect">
            <a:avLst/>
          </a:prstGeom>
          <a:noFill/>
          <a:ln w="57150" cap="flat" cmpd="sng" algn="ctr">
            <a:solidFill>
              <a:schemeClr val="accent6"/>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02CBEFF5-7749-44A4-2198-234E20B4ADD7}"/>
              </a:ext>
            </a:extLst>
          </p:cNvPr>
          <p:cNvSpPr/>
          <p:nvPr/>
        </p:nvSpPr>
        <p:spPr bwMode="auto">
          <a:xfrm>
            <a:off x="7919844" y="3689789"/>
            <a:ext cx="1528539" cy="791447"/>
          </a:xfrm>
          <a:prstGeom prst="rect">
            <a:avLst/>
          </a:prstGeom>
          <a:noFill/>
          <a:ln w="5715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15" name="Diamond 14">
            <a:extLst>
              <a:ext uri="{FF2B5EF4-FFF2-40B4-BE49-F238E27FC236}">
                <a16:creationId xmlns:a16="http://schemas.microsoft.com/office/drawing/2014/main" id="{222FFE95-B31E-6D38-7419-12A427ABC807}"/>
              </a:ext>
            </a:extLst>
          </p:cNvPr>
          <p:cNvSpPr/>
          <p:nvPr/>
        </p:nvSpPr>
        <p:spPr bwMode="auto">
          <a:xfrm>
            <a:off x="6947426" y="3785917"/>
            <a:ext cx="808820" cy="583894"/>
          </a:xfrm>
          <a:prstGeom prst="diamond">
            <a:avLst/>
          </a:prstGeom>
          <a:noFill/>
          <a:ln w="28575"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cxnSp>
        <p:nvCxnSpPr>
          <p:cNvPr id="17" name="Straight Arrow Connector 16">
            <a:extLst>
              <a:ext uri="{FF2B5EF4-FFF2-40B4-BE49-F238E27FC236}">
                <a16:creationId xmlns:a16="http://schemas.microsoft.com/office/drawing/2014/main" id="{22C9BC78-8380-D744-FB58-30C1F0EC2021}"/>
              </a:ext>
            </a:extLst>
          </p:cNvPr>
          <p:cNvCxnSpPr/>
          <p:nvPr/>
        </p:nvCxnSpPr>
        <p:spPr bwMode="auto">
          <a:xfrm>
            <a:off x="7738125" y="4080067"/>
            <a:ext cx="186934" cy="2858"/>
          </a:xfrm>
          <a:prstGeom prst="straightConnector1">
            <a:avLst/>
          </a:prstGeom>
          <a:noFill/>
          <a:ln w="28575" cap="flat" cmpd="sng" algn="ctr">
            <a:solidFill>
              <a:srgbClr val="C00000"/>
            </a:solidFill>
            <a:prstDash val="solid"/>
            <a:round/>
            <a:headEnd type="none" w="sm" len="sm"/>
            <a:tailEnd type="triangle"/>
          </a:ln>
          <a:effectLst/>
        </p:spPr>
      </p:cxnSp>
      <p:sp>
        <p:nvSpPr>
          <p:cNvPr id="8" name="Arrow: Right 7">
            <a:extLst>
              <a:ext uri="{FF2B5EF4-FFF2-40B4-BE49-F238E27FC236}">
                <a16:creationId xmlns:a16="http://schemas.microsoft.com/office/drawing/2014/main" id="{54AB4EF7-FBC1-2217-8194-46BCB9EA9F11}"/>
              </a:ext>
            </a:extLst>
          </p:cNvPr>
          <p:cNvSpPr/>
          <p:nvPr/>
        </p:nvSpPr>
        <p:spPr bwMode="auto">
          <a:xfrm>
            <a:off x="7053453" y="4383633"/>
            <a:ext cx="620944" cy="307157"/>
          </a:xfrm>
          <a:prstGeom prst="rightArrow">
            <a:avLst/>
          </a:prstGeom>
          <a:solidFill>
            <a:srgbClr val="FF0000"/>
          </a:solid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8791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entr" presetSubtype="0" fill="hold" grpId="0" nodeType="withEffect">
                                  <p:stCondLst>
                                    <p:cond delay="50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F38AF59-69FD-332A-150E-3E327D0D8A31}"/>
              </a:ext>
            </a:extLst>
          </p:cNvPr>
          <p:cNvSpPr/>
          <p:nvPr/>
        </p:nvSpPr>
        <p:spPr>
          <a:xfrm>
            <a:off x="1020358" y="980851"/>
            <a:ext cx="10313354" cy="5512025"/>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7CA2B-82AA-1D75-20EA-C6D8D5856EBB}"/>
              </a:ext>
            </a:extLst>
          </p:cNvPr>
          <p:cNvSpPr>
            <a:spLocks noGrp="1"/>
          </p:cNvSpPr>
          <p:nvPr>
            <p:ph type="title"/>
          </p:nvPr>
        </p:nvSpPr>
        <p:spPr/>
        <p:txBody>
          <a:bodyPr/>
          <a:lstStyle/>
          <a:p>
            <a:r>
              <a:rPr lang="en-US" dirty="0"/>
              <a:t>EA-4 EVA4/5 Protocol</a:t>
            </a:r>
          </a:p>
        </p:txBody>
      </p:sp>
      <p:sp>
        <p:nvSpPr>
          <p:cNvPr id="4" name="Slide Number Placeholder 3">
            <a:extLst>
              <a:ext uri="{FF2B5EF4-FFF2-40B4-BE49-F238E27FC236}">
                <a16:creationId xmlns:a16="http://schemas.microsoft.com/office/drawing/2014/main" id="{2ECF88E8-288C-2913-1549-F9994AD910E9}"/>
              </a:ext>
            </a:extLst>
          </p:cNvPr>
          <p:cNvSpPr>
            <a:spLocks noGrp="1"/>
          </p:cNvSpPr>
          <p:nvPr>
            <p:ph type="sldNum" sz="quarter" idx="12"/>
          </p:nvPr>
        </p:nvSpPr>
        <p:spPr>
          <a:xfrm>
            <a:off x="9336617" y="6492876"/>
            <a:ext cx="2844800" cy="365125"/>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sz="1200" kern="1200">
                <a:solidFill>
                  <a:schemeClr val="accent5">
                    <a:lumMod val="75000"/>
                  </a:schemeClr>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57B86A9-9655-49AA-8089-11BD692C9E90}" type="slidenum">
              <a:rPr lang="en-US" smtClean="0"/>
              <a:pPr>
                <a:defRPr/>
              </a:pPr>
              <a:t>38</a:t>
            </a:fld>
            <a:endParaRPr lang="en-US"/>
          </a:p>
        </p:txBody>
      </p:sp>
      <p:pic>
        <p:nvPicPr>
          <p:cNvPr id="5" name="Graphic 4">
            <a:extLst>
              <a:ext uri="{FF2B5EF4-FFF2-40B4-BE49-F238E27FC236}">
                <a16:creationId xmlns:a16="http://schemas.microsoft.com/office/drawing/2014/main" id="{70E0799C-BA64-9877-2AB3-0921198D5F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8419" y="1085787"/>
            <a:ext cx="9921566" cy="5263080"/>
          </a:xfrm>
          <a:prstGeom prst="rect">
            <a:avLst/>
          </a:prstGeom>
        </p:spPr>
      </p:pic>
    </p:spTree>
    <p:extLst>
      <p:ext uri="{BB962C8B-B14F-4D97-AF65-F5344CB8AC3E}">
        <p14:creationId xmlns:p14="http://schemas.microsoft.com/office/powerpoint/2010/main" val="4070289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4E1A03-E058-635F-0E6A-11D5675FA269}"/>
              </a:ext>
            </a:extLst>
          </p:cNvPr>
          <p:cNvSpPr>
            <a:spLocks noGrp="1"/>
          </p:cNvSpPr>
          <p:nvPr>
            <p:ph type="title"/>
          </p:nvPr>
        </p:nvSpPr>
        <p:spPr/>
        <p:txBody>
          <a:bodyPr/>
          <a:lstStyle/>
          <a:p>
            <a:r>
              <a:rPr lang="en-US" dirty="0"/>
              <a:t>EA-4 EVA4 (50min) Outcomes</a:t>
            </a:r>
          </a:p>
        </p:txBody>
      </p:sp>
      <p:pic>
        <p:nvPicPr>
          <p:cNvPr id="5" name="Picture 4">
            <a:extLst>
              <a:ext uri="{FF2B5EF4-FFF2-40B4-BE49-F238E27FC236}">
                <a16:creationId xmlns:a16="http://schemas.microsoft.com/office/drawing/2014/main" id="{16D5A148-5418-7A0F-BEA0-73C55D7445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27" r="19176"/>
          <a:stretch/>
        </p:blipFill>
        <p:spPr bwMode="auto">
          <a:xfrm>
            <a:off x="1733251" y="1098867"/>
            <a:ext cx="9602482" cy="270318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8C516ED-1557-7728-F105-D4009BC42502}"/>
              </a:ext>
            </a:extLst>
          </p:cNvPr>
          <p:cNvPicPr>
            <a:picLocks noChangeAspect="1"/>
          </p:cNvPicPr>
          <p:nvPr/>
        </p:nvPicPr>
        <p:blipFill>
          <a:blip r:embed="rId3"/>
          <a:srcRect l="4826" r="18354" b="552"/>
          <a:stretch/>
        </p:blipFill>
        <p:spPr>
          <a:xfrm>
            <a:off x="1735755" y="3855031"/>
            <a:ext cx="9598941" cy="2512627"/>
          </a:xfrm>
          <a:prstGeom prst="rect">
            <a:avLst/>
          </a:prstGeom>
          <a:ln>
            <a:solidFill>
              <a:srgbClr val="000000"/>
            </a:solidFill>
          </a:ln>
        </p:spPr>
      </p:pic>
      <p:sp>
        <p:nvSpPr>
          <p:cNvPr id="7" name="TextBox 6">
            <a:extLst>
              <a:ext uri="{FF2B5EF4-FFF2-40B4-BE49-F238E27FC236}">
                <a16:creationId xmlns:a16="http://schemas.microsoft.com/office/drawing/2014/main" id="{5BB538AD-2AF1-91D2-D484-01E7B54118CE}"/>
              </a:ext>
            </a:extLst>
          </p:cNvPr>
          <p:cNvSpPr txBox="1"/>
          <p:nvPr/>
        </p:nvSpPr>
        <p:spPr>
          <a:xfrm>
            <a:off x="563359" y="2241061"/>
            <a:ext cx="1060286"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Arial"/>
              </a:rPr>
              <a:t>Doppler</a:t>
            </a:r>
            <a:endParaRPr lang="en-US" sz="1600" b="1"/>
          </a:p>
        </p:txBody>
      </p:sp>
      <p:sp>
        <p:nvSpPr>
          <p:cNvPr id="9" name="TextBox 8">
            <a:extLst>
              <a:ext uri="{FF2B5EF4-FFF2-40B4-BE49-F238E27FC236}">
                <a16:creationId xmlns:a16="http://schemas.microsoft.com/office/drawing/2014/main" id="{390CF080-47C5-182D-BCE5-58B0FFD8F20F}"/>
              </a:ext>
            </a:extLst>
          </p:cNvPr>
          <p:cNvSpPr txBox="1"/>
          <p:nvPr/>
        </p:nvSpPr>
        <p:spPr>
          <a:xfrm>
            <a:off x="315873" y="4878753"/>
            <a:ext cx="1314286"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Arial"/>
                <a:ea typeface="ヒラギノ角ゴ Pro W3"/>
                <a:cs typeface="Arial"/>
              </a:rPr>
              <a:t>Ultrasound</a:t>
            </a:r>
            <a:endParaRPr lang="en-US"/>
          </a:p>
        </p:txBody>
      </p:sp>
      <p:sp>
        <p:nvSpPr>
          <p:cNvPr id="2" name="Rectangle 1">
            <a:extLst>
              <a:ext uri="{FF2B5EF4-FFF2-40B4-BE49-F238E27FC236}">
                <a16:creationId xmlns:a16="http://schemas.microsoft.com/office/drawing/2014/main" id="{BBEEE12B-3344-032C-0D7B-F362DDC30291}"/>
              </a:ext>
            </a:extLst>
          </p:cNvPr>
          <p:cNvSpPr/>
          <p:nvPr/>
        </p:nvSpPr>
        <p:spPr>
          <a:xfrm>
            <a:off x="4980373" y="1181362"/>
            <a:ext cx="1589103" cy="51555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101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FB6AAE-9877-4E9F-9949-AE9D9F1A6EF2}"/>
              </a:ext>
            </a:extLst>
          </p:cNvPr>
          <p:cNvSpPr>
            <a:spLocks noGrp="1"/>
          </p:cNvSpPr>
          <p:nvPr>
            <p:ph type="title"/>
          </p:nvPr>
        </p:nvSpPr>
        <p:spPr/>
        <p:txBody>
          <a:bodyPr/>
          <a:lstStyle/>
          <a:p>
            <a:r>
              <a:rPr lang="en-US"/>
              <a:t>Fundamentals</a:t>
            </a:r>
          </a:p>
        </p:txBody>
      </p:sp>
      <p:sp>
        <p:nvSpPr>
          <p:cNvPr id="5" name="Content Placeholder 2">
            <a:extLst>
              <a:ext uri="{FF2B5EF4-FFF2-40B4-BE49-F238E27FC236}">
                <a16:creationId xmlns:a16="http://schemas.microsoft.com/office/drawing/2014/main" id="{08E365FE-10DC-4CB2-A95B-202F05950282}"/>
              </a:ext>
            </a:extLst>
          </p:cNvPr>
          <p:cNvSpPr>
            <a:spLocks noGrp="1"/>
          </p:cNvSpPr>
          <p:nvPr>
            <p:ph idx="1"/>
          </p:nvPr>
        </p:nvSpPr>
        <p:spPr>
          <a:xfrm>
            <a:off x="139296" y="985197"/>
            <a:ext cx="5405827" cy="2443804"/>
          </a:xfrm>
        </p:spPr>
        <p:txBody>
          <a:bodyPr>
            <a:noAutofit/>
          </a:bodyPr>
          <a:lstStyle/>
          <a:p>
            <a:r>
              <a:rPr lang="en-US"/>
              <a:t>↓pressure: </a:t>
            </a:r>
          </a:p>
          <a:p>
            <a:pPr lvl="1"/>
            <a:r>
              <a:rPr lang="en-US"/>
              <a:t>tissues release nitrogen bubbles </a:t>
            </a:r>
          </a:p>
          <a:p>
            <a:pPr lvl="1"/>
            <a:r>
              <a:rPr lang="en-US"/>
              <a:t>Too much bubbling: Decompression Sickness</a:t>
            </a:r>
          </a:p>
          <a:p>
            <a:pPr lvl="2"/>
            <a:r>
              <a:rPr lang="en-US" sz="1200" b="1"/>
              <a:t>Type I DCS: Mild/Joint pain</a:t>
            </a:r>
          </a:p>
          <a:p>
            <a:pPr lvl="2"/>
            <a:r>
              <a:rPr lang="en-US" sz="1200" b="1"/>
              <a:t>Type II DCS: Severe/life threatening</a:t>
            </a:r>
          </a:p>
          <a:p>
            <a:pPr lvl="1"/>
            <a:r>
              <a:rPr lang="en-US"/>
              <a:t>Pre-EVA denitrogenation via oxygen </a:t>
            </a:r>
            <a:r>
              <a:rPr lang="en-US" u="sng"/>
              <a:t>prebreathe</a:t>
            </a:r>
            <a:r>
              <a:rPr lang="en-US"/>
              <a:t> </a:t>
            </a:r>
            <a:r>
              <a:rPr lang="en-US" i="1"/>
              <a:t>reduces</a:t>
            </a:r>
            <a:r>
              <a:rPr lang="en-US"/>
              <a:t> DCS risk during EVA</a:t>
            </a:r>
          </a:p>
          <a:p>
            <a:r>
              <a:rPr lang="en-US"/>
              <a:t>High workload/ambulation = higher risk</a:t>
            </a:r>
          </a:p>
        </p:txBody>
      </p:sp>
      <p:pic>
        <p:nvPicPr>
          <p:cNvPr id="3" name="Graphic 2">
            <a:extLst>
              <a:ext uri="{FF2B5EF4-FFF2-40B4-BE49-F238E27FC236}">
                <a16:creationId xmlns:a16="http://schemas.microsoft.com/office/drawing/2014/main" id="{03B9C19C-A1D6-416A-AEB1-6151439C00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57620" y="385515"/>
            <a:ext cx="5093384" cy="3200922"/>
          </a:xfrm>
          <a:prstGeom prst="rect">
            <a:avLst/>
          </a:prstGeom>
        </p:spPr>
      </p:pic>
      <p:pic>
        <p:nvPicPr>
          <p:cNvPr id="11" name="Picture 10">
            <a:extLst>
              <a:ext uri="{FF2B5EF4-FFF2-40B4-BE49-F238E27FC236}">
                <a16:creationId xmlns:a16="http://schemas.microsoft.com/office/drawing/2014/main" id="{B6B40BFE-EC23-47AB-A4A1-10FCB6786697}"/>
              </a:ext>
            </a:extLst>
          </p:cNvPr>
          <p:cNvPicPr>
            <a:picLocks noChangeAspect="1"/>
          </p:cNvPicPr>
          <p:nvPr/>
        </p:nvPicPr>
        <p:blipFill>
          <a:blip r:embed="rId4"/>
          <a:stretch>
            <a:fillRect/>
          </a:stretch>
        </p:blipFill>
        <p:spPr>
          <a:xfrm>
            <a:off x="7945451" y="4072261"/>
            <a:ext cx="3758634" cy="2125649"/>
          </a:xfrm>
          <a:prstGeom prst="rect">
            <a:avLst/>
          </a:prstGeom>
        </p:spPr>
      </p:pic>
      <p:sp>
        <p:nvSpPr>
          <p:cNvPr id="17" name="Rounded Rectangle 5">
            <a:extLst>
              <a:ext uri="{FF2B5EF4-FFF2-40B4-BE49-F238E27FC236}">
                <a16:creationId xmlns:a16="http://schemas.microsoft.com/office/drawing/2014/main" id="{29E17438-5136-EE57-E347-3F02B86F82F4}"/>
              </a:ext>
            </a:extLst>
          </p:cNvPr>
          <p:cNvSpPr/>
          <p:nvPr/>
        </p:nvSpPr>
        <p:spPr>
          <a:xfrm>
            <a:off x="659935" y="3756408"/>
            <a:ext cx="5986944" cy="2890007"/>
          </a:xfrm>
          <a:prstGeom prst="roundRect">
            <a:avLst/>
          </a:prstGeom>
          <a:solidFill>
            <a:sysClr val="window" lastClr="FFFFFF">
              <a:lumMod val="95000"/>
            </a:sys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8D3C65FB-1111-B916-39B4-29AEADC0CE91}"/>
              </a:ext>
            </a:extLst>
          </p:cNvPr>
          <p:cNvPicPr>
            <a:picLocks noChangeAspect="1"/>
          </p:cNvPicPr>
          <p:nvPr/>
        </p:nvPicPr>
        <p:blipFill rotWithShape="1">
          <a:blip r:embed="rId5"/>
          <a:srcRect b="11825"/>
          <a:stretch/>
        </p:blipFill>
        <p:spPr>
          <a:xfrm>
            <a:off x="808573" y="4072261"/>
            <a:ext cx="3728349" cy="2200845"/>
          </a:xfrm>
          <a:prstGeom prst="rect">
            <a:avLst/>
          </a:prstGeom>
        </p:spPr>
      </p:pic>
      <p:sp>
        <p:nvSpPr>
          <p:cNvPr id="19" name="Rounded Rectangle 5">
            <a:extLst>
              <a:ext uri="{FF2B5EF4-FFF2-40B4-BE49-F238E27FC236}">
                <a16:creationId xmlns:a16="http://schemas.microsoft.com/office/drawing/2014/main" id="{500030D2-0981-F6B7-5979-D9D826488FBA}"/>
              </a:ext>
            </a:extLst>
          </p:cNvPr>
          <p:cNvSpPr/>
          <p:nvPr/>
        </p:nvSpPr>
        <p:spPr>
          <a:xfrm>
            <a:off x="3497029" y="3908809"/>
            <a:ext cx="2598972" cy="2659452"/>
          </a:xfrm>
          <a:prstGeom prst="roundRect">
            <a:avLst/>
          </a:prstGeom>
          <a:solidFill>
            <a:sysClr val="window" lastClr="FFFFFF">
              <a:lumMod val="95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29D1267C-782E-A625-B418-A537605AD400}"/>
              </a:ext>
            </a:extLst>
          </p:cNvPr>
          <p:cNvPicPr>
            <a:picLocks noChangeAspect="1"/>
          </p:cNvPicPr>
          <p:nvPr/>
        </p:nvPicPr>
        <p:blipFill rotWithShape="1">
          <a:blip r:embed="rId6"/>
          <a:srcRect r="24681" b="11963"/>
          <a:stretch/>
        </p:blipFill>
        <p:spPr>
          <a:xfrm>
            <a:off x="3497029" y="4107428"/>
            <a:ext cx="2808177" cy="2200845"/>
          </a:xfrm>
          <a:prstGeom prst="rect">
            <a:avLst/>
          </a:prstGeom>
        </p:spPr>
      </p:pic>
    </p:spTree>
    <p:extLst>
      <p:ext uri="{BB962C8B-B14F-4D97-AF65-F5344CB8AC3E}">
        <p14:creationId xmlns:p14="http://schemas.microsoft.com/office/powerpoint/2010/main" val="4050912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4E1A03-E058-635F-0E6A-11D5675FA269}"/>
              </a:ext>
            </a:extLst>
          </p:cNvPr>
          <p:cNvSpPr>
            <a:spLocks noGrp="1"/>
          </p:cNvSpPr>
          <p:nvPr>
            <p:ph type="title"/>
          </p:nvPr>
        </p:nvSpPr>
        <p:spPr/>
        <p:txBody>
          <a:bodyPr/>
          <a:lstStyle/>
          <a:p>
            <a:r>
              <a:rPr lang="en-US" dirty="0"/>
              <a:t>EA-4 EVA5 (50min) Outcomes</a:t>
            </a:r>
          </a:p>
        </p:txBody>
      </p:sp>
      <p:pic>
        <p:nvPicPr>
          <p:cNvPr id="5" name="Picture 4">
            <a:extLst>
              <a:ext uri="{FF2B5EF4-FFF2-40B4-BE49-F238E27FC236}">
                <a16:creationId xmlns:a16="http://schemas.microsoft.com/office/drawing/2014/main" id="{FE94C91A-CC48-9EB9-A1E4-465D74CA31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75" t="3365" r="18921" b="2527"/>
          <a:stretch/>
        </p:blipFill>
        <p:spPr bwMode="auto">
          <a:xfrm>
            <a:off x="1733155" y="1181362"/>
            <a:ext cx="9601537" cy="2462421"/>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161A0B2-777C-F8BC-F341-93DD7D8B53CD}"/>
              </a:ext>
            </a:extLst>
          </p:cNvPr>
          <p:cNvPicPr>
            <a:picLocks noChangeAspect="1"/>
          </p:cNvPicPr>
          <p:nvPr/>
        </p:nvPicPr>
        <p:blipFill>
          <a:blip r:embed="rId3"/>
          <a:srcRect l="5146" r="18765" b="-904"/>
          <a:stretch/>
        </p:blipFill>
        <p:spPr>
          <a:xfrm>
            <a:off x="1733566" y="3762348"/>
            <a:ext cx="9602038" cy="2574569"/>
          </a:xfrm>
          <a:prstGeom prst="rect">
            <a:avLst/>
          </a:prstGeom>
          <a:ln>
            <a:solidFill>
              <a:srgbClr val="000000"/>
            </a:solidFill>
          </a:ln>
        </p:spPr>
      </p:pic>
      <p:sp>
        <p:nvSpPr>
          <p:cNvPr id="2" name="TextBox 1">
            <a:extLst>
              <a:ext uri="{FF2B5EF4-FFF2-40B4-BE49-F238E27FC236}">
                <a16:creationId xmlns:a16="http://schemas.microsoft.com/office/drawing/2014/main" id="{CA3C29DC-2A1B-0DC5-4981-CDC35369E91E}"/>
              </a:ext>
            </a:extLst>
          </p:cNvPr>
          <p:cNvSpPr txBox="1"/>
          <p:nvPr/>
        </p:nvSpPr>
        <p:spPr>
          <a:xfrm>
            <a:off x="563359" y="2241061"/>
            <a:ext cx="1060286"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Arial"/>
              </a:rPr>
              <a:t>Doppler</a:t>
            </a:r>
            <a:endParaRPr lang="en-US" sz="1600" b="1"/>
          </a:p>
        </p:txBody>
      </p:sp>
      <p:sp>
        <p:nvSpPr>
          <p:cNvPr id="7" name="TextBox 6">
            <a:extLst>
              <a:ext uri="{FF2B5EF4-FFF2-40B4-BE49-F238E27FC236}">
                <a16:creationId xmlns:a16="http://schemas.microsoft.com/office/drawing/2014/main" id="{FA8B0015-EDB2-35AC-A4B9-AD44B55E0557}"/>
              </a:ext>
            </a:extLst>
          </p:cNvPr>
          <p:cNvSpPr txBox="1"/>
          <p:nvPr/>
        </p:nvSpPr>
        <p:spPr>
          <a:xfrm>
            <a:off x="309360" y="4878753"/>
            <a:ext cx="1314286"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Arial"/>
                <a:ea typeface="ヒラギノ角ゴ Pro W3"/>
                <a:cs typeface="Arial"/>
              </a:rPr>
              <a:t>Ultrasound</a:t>
            </a:r>
            <a:endParaRPr lang="en-US"/>
          </a:p>
        </p:txBody>
      </p:sp>
      <p:sp>
        <p:nvSpPr>
          <p:cNvPr id="8" name="Rectangle 7">
            <a:extLst>
              <a:ext uri="{FF2B5EF4-FFF2-40B4-BE49-F238E27FC236}">
                <a16:creationId xmlns:a16="http://schemas.microsoft.com/office/drawing/2014/main" id="{F5F1AA5C-E7F4-9CE5-42EA-F0B53358CE35}"/>
              </a:ext>
            </a:extLst>
          </p:cNvPr>
          <p:cNvSpPr/>
          <p:nvPr/>
        </p:nvSpPr>
        <p:spPr>
          <a:xfrm>
            <a:off x="4980373" y="1181362"/>
            <a:ext cx="1589103" cy="51555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7393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42C3771-5218-10AA-8004-A412FA7616FF}"/>
              </a:ext>
            </a:extLst>
          </p:cNvPr>
          <p:cNvSpPr>
            <a:spLocks noGrp="1"/>
          </p:cNvSpPr>
          <p:nvPr>
            <p:ph type="ftr" sz="quarter" idx="10"/>
          </p:nvPr>
        </p:nvSpPr>
        <p:spPr>
          <a:xfrm>
            <a:off x="348462" y="6467716"/>
            <a:ext cx="7594600" cy="414337"/>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ヒラギノ角ゴ Pro W3" charset="-128"/>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ヒラギノ角ゴ Pro W3" charset="-128"/>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ヒラギノ角ゴ Pro W3" charset="-128"/>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ヒラギノ角ゴ Pro W3" charset="-128"/>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sz="1400"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sz="1400"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sz="1400"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sz="1400" kern="1200">
                <a:solidFill>
                  <a:schemeClr val="tx1"/>
                </a:solidFill>
                <a:latin typeface="Arial" panose="020B0604020202020204" pitchFamily="34" charset="0"/>
                <a:ea typeface="ヒラギノ角ゴ Pro W3" charset="-128"/>
                <a:cs typeface="+mn-cs"/>
              </a:defRPr>
            </a:lvl9pPr>
          </a:lstStyle>
          <a:p>
            <a:endParaRPr lang="en-US" dirty="0"/>
          </a:p>
        </p:txBody>
      </p:sp>
      <p:sp>
        <p:nvSpPr>
          <p:cNvPr id="7" name="TextBox 6">
            <a:extLst>
              <a:ext uri="{FF2B5EF4-FFF2-40B4-BE49-F238E27FC236}">
                <a16:creationId xmlns:a16="http://schemas.microsoft.com/office/drawing/2014/main" id="{5BB538AD-2AF1-91D2-D484-01E7B54118CE}"/>
              </a:ext>
            </a:extLst>
          </p:cNvPr>
          <p:cNvSpPr txBox="1"/>
          <p:nvPr/>
        </p:nvSpPr>
        <p:spPr>
          <a:xfrm>
            <a:off x="149224" y="2167582"/>
            <a:ext cx="1060286"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Arial"/>
              </a:rPr>
              <a:t>Doppler</a:t>
            </a:r>
            <a:endParaRPr lang="en-US" sz="1600" b="1"/>
          </a:p>
        </p:txBody>
      </p:sp>
      <p:sp>
        <p:nvSpPr>
          <p:cNvPr id="9" name="TextBox 8">
            <a:extLst>
              <a:ext uri="{FF2B5EF4-FFF2-40B4-BE49-F238E27FC236}">
                <a16:creationId xmlns:a16="http://schemas.microsoft.com/office/drawing/2014/main" id="{390CF080-47C5-182D-BCE5-58B0FFD8F20F}"/>
              </a:ext>
            </a:extLst>
          </p:cNvPr>
          <p:cNvSpPr txBox="1"/>
          <p:nvPr/>
        </p:nvSpPr>
        <p:spPr>
          <a:xfrm>
            <a:off x="-98262" y="4805274"/>
            <a:ext cx="1314286"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Arial"/>
                <a:ea typeface="ヒラギノ角ゴ Pro W3"/>
                <a:cs typeface="Arial"/>
              </a:rPr>
              <a:t>Ultrasound</a:t>
            </a:r>
            <a:endParaRPr lang="en-US"/>
          </a:p>
        </p:txBody>
      </p:sp>
      <p:pic>
        <p:nvPicPr>
          <p:cNvPr id="8" name="Picture 7">
            <a:extLst>
              <a:ext uri="{FF2B5EF4-FFF2-40B4-BE49-F238E27FC236}">
                <a16:creationId xmlns:a16="http://schemas.microsoft.com/office/drawing/2014/main" id="{57600056-3B0E-1121-E0C9-539D8311A949}"/>
              </a:ext>
            </a:extLst>
          </p:cNvPr>
          <p:cNvPicPr>
            <a:picLocks noChangeAspect="1"/>
          </p:cNvPicPr>
          <p:nvPr/>
        </p:nvPicPr>
        <p:blipFill rotWithShape="1">
          <a:blip r:embed="rId3">
            <a:extLst>
              <a:ext uri="{28A0092B-C50C-407E-A947-70E740481C1C}">
                <a14:useLocalDpi xmlns:a14="http://schemas.microsoft.com/office/drawing/2010/main" val="0"/>
              </a:ext>
            </a:extLst>
          </a:blip>
          <a:srcRect r="75971"/>
          <a:stretch/>
        </p:blipFill>
        <p:spPr>
          <a:xfrm>
            <a:off x="1319310" y="875438"/>
            <a:ext cx="2929631" cy="2796182"/>
          </a:xfrm>
          <a:prstGeom prst="rect">
            <a:avLst/>
          </a:prstGeom>
        </p:spPr>
      </p:pic>
      <p:pic>
        <p:nvPicPr>
          <p:cNvPr id="11" name="Picture 10" descr="Chart, histogram&#10;&#10;AI-generated content may be incorrect.">
            <a:extLst>
              <a:ext uri="{FF2B5EF4-FFF2-40B4-BE49-F238E27FC236}">
                <a16:creationId xmlns:a16="http://schemas.microsoft.com/office/drawing/2014/main" id="{113F079D-09D5-4DB2-E1CB-2C1F80FB560F}"/>
              </a:ext>
            </a:extLst>
          </p:cNvPr>
          <p:cNvPicPr>
            <a:picLocks noChangeAspect="1"/>
          </p:cNvPicPr>
          <p:nvPr/>
        </p:nvPicPr>
        <p:blipFill rotWithShape="1">
          <a:blip r:embed="rId4">
            <a:extLst>
              <a:ext uri="{28A0092B-C50C-407E-A947-70E740481C1C}">
                <a14:useLocalDpi xmlns:a14="http://schemas.microsoft.com/office/drawing/2010/main" val="0"/>
              </a:ext>
            </a:extLst>
          </a:blip>
          <a:srcRect r="75971"/>
          <a:stretch/>
        </p:blipFill>
        <p:spPr>
          <a:xfrm>
            <a:off x="1319309" y="3696847"/>
            <a:ext cx="2929631" cy="2804241"/>
          </a:xfrm>
          <a:prstGeom prst="rect">
            <a:avLst/>
          </a:prstGeom>
        </p:spPr>
      </p:pic>
      <p:pic>
        <p:nvPicPr>
          <p:cNvPr id="13" name="Picture 12">
            <a:extLst>
              <a:ext uri="{FF2B5EF4-FFF2-40B4-BE49-F238E27FC236}">
                <a16:creationId xmlns:a16="http://schemas.microsoft.com/office/drawing/2014/main" id="{2768A8E8-2E28-A13A-11AC-673EFB263999}"/>
              </a:ext>
            </a:extLst>
          </p:cNvPr>
          <p:cNvPicPr>
            <a:picLocks noChangeAspect="1"/>
          </p:cNvPicPr>
          <p:nvPr/>
        </p:nvPicPr>
        <p:blipFill rotWithShape="1">
          <a:blip r:embed="rId5">
            <a:extLst>
              <a:ext uri="{28A0092B-C50C-407E-A947-70E740481C1C}">
                <a14:useLocalDpi xmlns:a14="http://schemas.microsoft.com/office/drawing/2010/main" val="0"/>
              </a:ext>
            </a:extLst>
          </a:blip>
          <a:srcRect r="75971"/>
          <a:stretch/>
        </p:blipFill>
        <p:spPr>
          <a:xfrm>
            <a:off x="4248941" y="875438"/>
            <a:ext cx="2929631" cy="2796182"/>
          </a:xfrm>
          <a:prstGeom prst="rect">
            <a:avLst/>
          </a:prstGeom>
        </p:spPr>
      </p:pic>
      <p:pic>
        <p:nvPicPr>
          <p:cNvPr id="15" name="Picture 14" descr="Chart, line chart&#10;&#10;AI-generated content may be incorrect.">
            <a:extLst>
              <a:ext uri="{FF2B5EF4-FFF2-40B4-BE49-F238E27FC236}">
                <a16:creationId xmlns:a16="http://schemas.microsoft.com/office/drawing/2014/main" id="{165A8F51-DB45-D181-5E4A-F440FEAF6E8D}"/>
              </a:ext>
            </a:extLst>
          </p:cNvPr>
          <p:cNvPicPr>
            <a:picLocks noChangeAspect="1"/>
          </p:cNvPicPr>
          <p:nvPr/>
        </p:nvPicPr>
        <p:blipFill rotWithShape="1">
          <a:blip r:embed="rId6">
            <a:extLst>
              <a:ext uri="{28A0092B-C50C-407E-A947-70E740481C1C}">
                <a14:useLocalDpi xmlns:a14="http://schemas.microsoft.com/office/drawing/2010/main" val="0"/>
              </a:ext>
            </a:extLst>
          </a:blip>
          <a:srcRect r="75971"/>
          <a:stretch/>
        </p:blipFill>
        <p:spPr>
          <a:xfrm>
            <a:off x="4248940" y="3698254"/>
            <a:ext cx="2929631" cy="2804241"/>
          </a:xfrm>
          <a:prstGeom prst="rect">
            <a:avLst/>
          </a:prstGeom>
        </p:spPr>
      </p:pic>
      <p:pic>
        <p:nvPicPr>
          <p:cNvPr id="16" name="Picture 15" descr="Diagram&#10;&#10;AI-generated content may be incorrect.">
            <a:extLst>
              <a:ext uri="{FF2B5EF4-FFF2-40B4-BE49-F238E27FC236}">
                <a16:creationId xmlns:a16="http://schemas.microsoft.com/office/drawing/2014/main" id="{8360E3BA-0429-8D20-EBA0-E0CF194285AF}"/>
              </a:ext>
            </a:extLst>
          </p:cNvPr>
          <p:cNvPicPr>
            <a:picLocks noChangeAspect="1"/>
          </p:cNvPicPr>
          <p:nvPr/>
        </p:nvPicPr>
        <p:blipFill rotWithShape="1">
          <a:blip r:embed="rId7">
            <a:extLst>
              <a:ext uri="{28A0092B-C50C-407E-A947-70E740481C1C}">
                <a14:useLocalDpi xmlns:a14="http://schemas.microsoft.com/office/drawing/2010/main" val="0"/>
              </a:ext>
            </a:extLst>
          </a:blip>
          <a:srcRect l="91047" t="22298" r="74" b="26521"/>
          <a:stretch/>
        </p:blipFill>
        <p:spPr>
          <a:xfrm>
            <a:off x="65985" y="2956071"/>
            <a:ext cx="1082565" cy="1431097"/>
          </a:xfrm>
          <a:prstGeom prst="rect">
            <a:avLst/>
          </a:prstGeom>
        </p:spPr>
      </p:pic>
      <p:sp>
        <p:nvSpPr>
          <p:cNvPr id="19" name="Title 18">
            <a:extLst>
              <a:ext uri="{FF2B5EF4-FFF2-40B4-BE49-F238E27FC236}">
                <a16:creationId xmlns:a16="http://schemas.microsoft.com/office/drawing/2014/main" id="{F0B1E48A-CB87-53C1-5A87-9E4C90727F4B}"/>
              </a:ext>
            </a:extLst>
          </p:cNvPr>
          <p:cNvSpPr>
            <a:spLocks noGrp="1"/>
          </p:cNvSpPr>
          <p:nvPr>
            <p:ph type="title"/>
          </p:nvPr>
        </p:nvSpPr>
        <p:spPr>
          <a:xfrm>
            <a:off x="149224" y="-165823"/>
            <a:ext cx="10313354" cy="849984"/>
          </a:xfrm>
        </p:spPr>
        <p:txBody>
          <a:bodyPr/>
          <a:lstStyle/>
          <a:p>
            <a:r>
              <a:rPr lang="en-US" dirty="0"/>
              <a:t>EA-4 EVA4-5; EA-5 EVA1 Outcomes (50min/5.2psia)</a:t>
            </a:r>
          </a:p>
        </p:txBody>
      </p:sp>
      <p:pic>
        <p:nvPicPr>
          <p:cNvPr id="21" name="Picture 20" descr="Chart, histogram&#10;&#10;AI-generated content may be incorrect.">
            <a:extLst>
              <a:ext uri="{FF2B5EF4-FFF2-40B4-BE49-F238E27FC236}">
                <a16:creationId xmlns:a16="http://schemas.microsoft.com/office/drawing/2014/main" id="{495930FA-2BB1-B7A5-27CE-185460B56D50}"/>
              </a:ext>
            </a:extLst>
          </p:cNvPr>
          <p:cNvPicPr>
            <a:picLocks noChangeAspect="1"/>
          </p:cNvPicPr>
          <p:nvPr/>
        </p:nvPicPr>
        <p:blipFill rotWithShape="1">
          <a:blip r:embed="rId8">
            <a:extLst>
              <a:ext uri="{28A0092B-C50C-407E-A947-70E740481C1C}">
                <a14:useLocalDpi xmlns:a14="http://schemas.microsoft.com/office/drawing/2010/main" val="0"/>
              </a:ext>
            </a:extLst>
          </a:blip>
          <a:srcRect r="75971"/>
          <a:stretch/>
        </p:blipFill>
        <p:spPr>
          <a:xfrm>
            <a:off x="7332993" y="866854"/>
            <a:ext cx="2929631" cy="2796182"/>
          </a:xfrm>
          <a:prstGeom prst="rect">
            <a:avLst/>
          </a:prstGeom>
        </p:spPr>
      </p:pic>
      <p:pic>
        <p:nvPicPr>
          <p:cNvPr id="23" name="Picture 22" descr="Chart, line chart&#10;&#10;AI-generated content may be incorrect.">
            <a:extLst>
              <a:ext uri="{FF2B5EF4-FFF2-40B4-BE49-F238E27FC236}">
                <a16:creationId xmlns:a16="http://schemas.microsoft.com/office/drawing/2014/main" id="{BFF436C7-DCA0-D427-071E-EC703489F30F}"/>
              </a:ext>
            </a:extLst>
          </p:cNvPr>
          <p:cNvPicPr>
            <a:picLocks noChangeAspect="1"/>
          </p:cNvPicPr>
          <p:nvPr/>
        </p:nvPicPr>
        <p:blipFill rotWithShape="1">
          <a:blip r:embed="rId9">
            <a:extLst>
              <a:ext uri="{28A0092B-C50C-407E-A947-70E740481C1C}">
                <a14:useLocalDpi xmlns:a14="http://schemas.microsoft.com/office/drawing/2010/main" val="0"/>
              </a:ext>
            </a:extLst>
          </a:blip>
          <a:srcRect r="75971"/>
          <a:stretch/>
        </p:blipFill>
        <p:spPr>
          <a:xfrm>
            <a:off x="7332992" y="3688262"/>
            <a:ext cx="2929631" cy="2804241"/>
          </a:xfrm>
          <a:prstGeom prst="rect">
            <a:avLst/>
          </a:prstGeom>
        </p:spPr>
      </p:pic>
      <p:pic>
        <p:nvPicPr>
          <p:cNvPr id="24" name="Picture 23" descr="Chart, histogram&#10;&#10;AI-generated content may be incorrect.">
            <a:extLst>
              <a:ext uri="{FF2B5EF4-FFF2-40B4-BE49-F238E27FC236}">
                <a16:creationId xmlns:a16="http://schemas.microsoft.com/office/drawing/2014/main" id="{7DF1DD51-9260-73B2-1704-72D880282404}"/>
              </a:ext>
            </a:extLst>
          </p:cNvPr>
          <p:cNvPicPr>
            <a:picLocks noChangeAspect="1"/>
          </p:cNvPicPr>
          <p:nvPr/>
        </p:nvPicPr>
        <p:blipFill rotWithShape="1">
          <a:blip r:embed="rId8">
            <a:extLst>
              <a:ext uri="{28A0092B-C50C-407E-A947-70E740481C1C}">
                <a14:useLocalDpi xmlns:a14="http://schemas.microsoft.com/office/drawing/2010/main" val="0"/>
              </a:ext>
            </a:extLst>
          </a:blip>
          <a:srcRect l="91055" t="21909" r="65" b="25698"/>
          <a:stretch/>
        </p:blipFill>
        <p:spPr>
          <a:xfrm>
            <a:off x="10462578" y="1279725"/>
            <a:ext cx="1082686" cy="1464992"/>
          </a:xfrm>
          <a:prstGeom prst="rect">
            <a:avLst/>
          </a:prstGeom>
        </p:spPr>
      </p:pic>
      <p:sp>
        <p:nvSpPr>
          <p:cNvPr id="2" name="Rectangle 1">
            <a:extLst>
              <a:ext uri="{FF2B5EF4-FFF2-40B4-BE49-F238E27FC236}">
                <a16:creationId xmlns:a16="http://schemas.microsoft.com/office/drawing/2014/main" id="{A7768D1C-193C-9280-F72F-86E929BBC639}"/>
              </a:ext>
            </a:extLst>
          </p:cNvPr>
          <p:cNvSpPr/>
          <p:nvPr/>
        </p:nvSpPr>
        <p:spPr>
          <a:xfrm>
            <a:off x="1302971" y="875438"/>
            <a:ext cx="5875600" cy="5625649"/>
          </a:xfrm>
          <a:prstGeom prst="rect">
            <a:avLst/>
          </a:prstGeom>
          <a:solidFill>
            <a:srgbClr val="444444">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3010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1B4D07-383A-B219-A406-B601E8FE6CC2}"/>
              </a:ext>
            </a:extLst>
          </p:cNvPr>
          <p:cNvSpPr>
            <a:spLocks noGrp="1"/>
          </p:cNvSpPr>
          <p:nvPr>
            <p:ph idx="1"/>
          </p:nvPr>
        </p:nvSpPr>
        <p:spPr/>
        <p:txBody>
          <a:bodyPr/>
          <a:lstStyle/>
          <a:p>
            <a:r>
              <a:rPr lang="en-US" dirty="0"/>
              <a:t>EA-4 EVA 4:</a:t>
            </a:r>
          </a:p>
          <a:p>
            <a:pPr lvl="1"/>
            <a:r>
              <a:rPr lang="en-US" dirty="0"/>
              <a:t>7 subjects started</a:t>
            </a:r>
          </a:p>
          <a:p>
            <a:pPr lvl="2"/>
            <a:r>
              <a:rPr lang="en-US" dirty="0"/>
              <a:t>1 removed due to flank pain</a:t>
            </a:r>
          </a:p>
          <a:p>
            <a:pPr lvl="2"/>
            <a:r>
              <a:rPr lang="en-US" dirty="0"/>
              <a:t>1 assisted in escorting patient to airlock and sea level</a:t>
            </a:r>
          </a:p>
          <a:p>
            <a:r>
              <a:rPr lang="en-US" dirty="0"/>
              <a:t>EA-4 EVA 5:</a:t>
            </a:r>
          </a:p>
          <a:p>
            <a:pPr lvl="1"/>
            <a:r>
              <a:rPr lang="en-US" dirty="0"/>
              <a:t>6 subjects participated</a:t>
            </a:r>
          </a:p>
          <a:p>
            <a:r>
              <a:rPr lang="en-US" dirty="0"/>
              <a:t>EA-5 EVA 1:</a:t>
            </a:r>
          </a:p>
          <a:p>
            <a:pPr lvl="1"/>
            <a:r>
              <a:rPr lang="en-US" dirty="0"/>
              <a:t>8 subjects participated</a:t>
            </a:r>
          </a:p>
          <a:p>
            <a:r>
              <a:rPr kumimoji="0" lang="en-US" sz="1600" b="0" i="0" u="none" strike="noStrike" kern="0" cap="none" spc="0" normalizeH="0" baseline="0" noProof="0" dirty="0">
                <a:ln>
                  <a:noFill/>
                </a:ln>
                <a:effectLst/>
                <a:uLnTx/>
                <a:uFillTx/>
                <a:latin typeface="Arial"/>
                <a:ea typeface="ヒラギノ角ゴ Pro W3"/>
              </a:rPr>
              <a:t>Met accept criteria</a:t>
            </a:r>
          </a:p>
          <a:p>
            <a:pPr lvl="1"/>
            <a:r>
              <a:rPr kumimoji="0" lang="en-US" sz="1400" b="0" i="0" u="none" strike="noStrike" kern="1200" cap="none" spc="0" normalizeH="0" baseline="0" noProof="0" dirty="0">
                <a:ln>
                  <a:noFill/>
                </a:ln>
                <a:effectLst/>
                <a:uLnTx/>
                <a:uFillTx/>
                <a:latin typeface="Arial"/>
                <a:ea typeface="ヒラギノ角ゴ Pro W3"/>
                <a:cs typeface="Arial"/>
              </a:rPr>
              <a:t>[95% DCS Risk &lt; 12.2%]</a:t>
            </a:r>
            <a:endParaRPr lang="en-US" sz="1400" kern="0" dirty="0">
              <a:latin typeface="Arial"/>
              <a:ea typeface="ヒラギノ角ゴ Pro W3"/>
              <a:cs typeface="Arial"/>
            </a:endParaRPr>
          </a:p>
          <a:p>
            <a:pPr lvl="1"/>
            <a:r>
              <a:rPr kumimoji="0" lang="en-US" sz="1400" b="0" i="0" u="none" strike="noStrike" kern="1200" cap="none" spc="0" normalizeH="0" baseline="0" noProof="0" dirty="0">
                <a:ln>
                  <a:noFill/>
                </a:ln>
                <a:effectLst/>
                <a:uLnTx/>
                <a:uFillTx/>
                <a:latin typeface="Arial"/>
                <a:ea typeface="ヒラギノ角ゴ Pro W3" charset="-128"/>
              </a:rPr>
              <a:t>Total N = 11 (EA-4) + 8 (EA-5) = 19 </a:t>
            </a:r>
            <a:r>
              <a:rPr kumimoji="0" lang="en-US" sz="1000" b="0" i="0" u="none" strike="noStrike" kern="1200" cap="none" spc="0" normalizeH="0" baseline="0" noProof="0" dirty="0">
                <a:ln>
                  <a:noFill/>
                </a:ln>
                <a:effectLst/>
                <a:uLnTx/>
                <a:uFillTx/>
                <a:latin typeface="Arial"/>
              </a:rPr>
              <a:t>(16 minimum required)</a:t>
            </a:r>
            <a:endParaRPr kumimoji="0" lang="en-US" sz="1000" b="0" i="0" u="none" strike="noStrike" kern="0" cap="none" spc="0" normalizeH="0" baseline="0" noProof="0" dirty="0">
              <a:ln>
                <a:noFill/>
              </a:ln>
              <a:effectLst/>
              <a:uLnTx/>
              <a:uFillTx/>
              <a:latin typeface="Arial"/>
              <a:ea typeface="ヒラギノ角ゴ Pro W3"/>
            </a:endParaRPr>
          </a:p>
          <a:p>
            <a:endParaRPr lang="en-US" dirty="0"/>
          </a:p>
        </p:txBody>
      </p:sp>
      <p:sp>
        <p:nvSpPr>
          <p:cNvPr id="4" name="Title 3">
            <a:extLst>
              <a:ext uri="{FF2B5EF4-FFF2-40B4-BE49-F238E27FC236}">
                <a16:creationId xmlns:a16="http://schemas.microsoft.com/office/drawing/2014/main" id="{604CAB01-E4D6-D120-C6B3-B96CCC718B61}"/>
              </a:ext>
            </a:extLst>
          </p:cNvPr>
          <p:cNvSpPr>
            <a:spLocks noGrp="1"/>
          </p:cNvSpPr>
          <p:nvPr>
            <p:ph type="title"/>
          </p:nvPr>
        </p:nvSpPr>
        <p:spPr/>
        <p:txBody>
          <a:bodyPr/>
          <a:lstStyle/>
          <a:p>
            <a:r>
              <a:rPr lang="en-US" dirty="0"/>
              <a:t>50min/5.2psi</a:t>
            </a:r>
          </a:p>
        </p:txBody>
      </p:sp>
      <p:pic>
        <p:nvPicPr>
          <p:cNvPr id="9" name="Picture 8" descr="A picture containing timeline&#10;&#10;Description automatically generated">
            <a:extLst>
              <a:ext uri="{FF2B5EF4-FFF2-40B4-BE49-F238E27FC236}">
                <a16:creationId xmlns:a16="http://schemas.microsoft.com/office/drawing/2014/main" id="{CD421E20-FCC3-E3C8-16BE-17C33AF936A0}"/>
              </a:ext>
            </a:extLst>
          </p:cNvPr>
          <p:cNvPicPr>
            <a:picLocks noChangeAspect="1"/>
          </p:cNvPicPr>
          <p:nvPr/>
        </p:nvPicPr>
        <p:blipFill>
          <a:blip r:embed="rId2"/>
          <a:stretch>
            <a:fillRect/>
          </a:stretch>
        </p:blipFill>
        <p:spPr>
          <a:xfrm>
            <a:off x="6671918" y="1554077"/>
            <a:ext cx="5139083" cy="3749533"/>
          </a:xfrm>
          <a:prstGeom prst="rect">
            <a:avLst/>
          </a:prstGeom>
          <a:solidFill>
            <a:schemeClr val="tx1"/>
          </a:solidFill>
        </p:spPr>
      </p:pic>
      <p:sp>
        <p:nvSpPr>
          <p:cNvPr id="6" name="Rectangle 5">
            <a:extLst>
              <a:ext uri="{FF2B5EF4-FFF2-40B4-BE49-F238E27FC236}">
                <a16:creationId xmlns:a16="http://schemas.microsoft.com/office/drawing/2014/main" id="{51A1CC46-FCAD-3A14-49AB-FDE292E40867}"/>
              </a:ext>
            </a:extLst>
          </p:cNvPr>
          <p:cNvSpPr/>
          <p:nvPr/>
        </p:nvSpPr>
        <p:spPr bwMode="auto">
          <a:xfrm>
            <a:off x="10274150" y="2842774"/>
            <a:ext cx="1480126" cy="785494"/>
          </a:xfrm>
          <a:prstGeom prst="rect">
            <a:avLst/>
          </a:prstGeom>
          <a:noFill/>
          <a:ln w="57150" cap="flat" cmpd="sng" algn="ctr">
            <a:solidFill>
              <a:schemeClr val="accent6"/>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5" name="Picture 4">
            <a:extLst>
              <a:ext uri="{FF2B5EF4-FFF2-40B4-BE49-F238E27FC236}">
                <a16:creationId xmlns:a16="http://schemas.microsoft.com/office/drawing/2014/main" id="{107419D3-0D9D-BFFD-3366-12932B9B81F3}"/>
              </a:ext>
            </a:extLst>
          </p:cNvPr>
          <p:cNvPicPr>
            <a:picLocks noChangeAspect="1"/>
          </p:cNvPicPr>
          <p:nvPr/>
        </p:nvPicPr>
        <p:blipFill>
          <a:blip r:embed="rId3"/>
          <a:stretch>
            <a:fillRect/>
          </a:stretch>
        </p:blipFill>
        <p:spPr>
          <a:xfrm>
            <a:off x="1100829" y="5055773"/>
            <a:ext cx="3086253" cy="987218"/>
          </a:xfrm>
          <a:prstGeom prst="rect">
            <a:avLst/>
          </a:prstGeom>
        </p:spPr>
      </p:pic>
    </p:spTree>
    <p:extLst>
      <p:ext uri="{BB962C8B-B14F-4D97-AF65-F5344CB8AC3E}">
        <p14:creationId xmlns:p14="http://schemas.microsoft.com/office/powerpoint/2010/main" val="10846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49BC74-B0B0-40DB-B314-25D0660E2FD3}"/>
              </a:ext>
            </a:extLst>
          </p:cNvPr>
          <p:cNvSpPr>
            <a:spLocks noGrp="1"/>
          </p:cNvSpPr>
          <p:nvPr>
            <p:ph type="title"/>
          </p:nvPr>
        </p:nvSpPr>
        <p:spPr/>
        <p:txBody>
          <a:bodyPr/>
          <a:lstStyle/>
          <a:p>
            <a:r>
              <a:rPr lang="en-US" dirty="0"/>
              <a:t>Total Exposures – 5.2psia Suit Pressure</a:t>
            </a:r>
          </a:p>
        </p:txBody>
      </p:sp>
      <p:sp>
        <p:nvSpPr>
          <p:cNvPr id="5" name="Content Placeholder 4">
            <a:extLst>
              <a:ext uri="{FF2B5EF4-FFF2-40B4-BE49-F238E27FC236}">
                <a16:creationId xmlns:a16="http://schemas.microsoft.com/office/drawing/2014/main" id="{D22E2070-BCFB-4CCF-A713-7C4DE1B48EC3}"/>
              </a:ext>
            </a:extLst>
          </p:cNvPr>
          <p:cNvSpPr>
            <a:spLocks noGrp="1"/>
          </p:cNvSpPr>
          <p:nvPr>
            <p:ph sz="half" idx="1"/>
          </p:nvPr>
        </p:nvSpPr>
        <p:spPr>
          <a:xfrm>
            <a:off x="6007197" y="1219097"/>
            <a:ext cx="5765279" cy="4055426"/>
          </a:xfrm>
        </p:spPr>
        <p:txBody>
          <a:bodyPr>
            <a:normAutofit/>
          </a:bodyPr>
          <a:lstStyle/>
          <a:p>
            <a:pPr marL="0" indent="0">
              <a:buNone/>
            </a:pPr>
            <a:r>
              <a:rPr lang="en-US" sz="2400" b="1" dirty="0"/>
              <a:t>EA5 (Feb 2025):</a:t>
            </a:r>
          </a:p>
          <a:p>
            <a:pPr>
              <a:buFont typeface="Arial" panose="020B0604020202020204" pitchFamily="34" charset="0"/>
              <a:buChar char="•"/>
            </a:pPr>
            <a:r>
              <a:rPr lang="en-US" b="1" dirty="0"/>
              <a:t>50min/5.2psia:</a:t>
            </a:r>
          </a:p>
          <a:p>
            <a:pPr lvl="1">
              <a:buFont typeface="Arial" panose="020B0604020202020204" pitchFamily="34" charset="0"/>
              <a:buChar char="•"/>
            </a:pPr>
            <a:r>
              <a:rPr lang="en-US" b="1" dirty="0"/>
              <a:t>EVA 1</a:t>
            </a:r>
            <a:r>
              <a:rPr lang="en-US" dirty="0"/>
              <a:t>: 8 subjects participated, no DCS</a:t>
            </a:r>
          </a:p>
          <a:p>
            <a:pPr marL="0" lvl="1" indent="457200">
              <a:buNone/>
            </a:pPr>
            <a:endParaRPr lang="en-US" dirty="0"/>
          </a:p>
        </p:txBody>
      </p:sp>
      <p:pic>
        <p:nvPicPr>
          <p:cNvPr id="6" name="Picture 4">
            <a:extLst>
              <a:ext uri="{FF2B5EF4-FFF2-40B4-BE49-F238E27FC236}">
                <a16:creationId xmlns:a16="http://schemas.microsoft.com/office/drawing/2014/main" id="{C153EC9B-3158-4576-869A-0B330C85C4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5231" y="4205873"/>
            <a:ext cx="3092059" cy="231984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4">
            <a:extLst>
              <a:ext uri="{FF2B5EF4-FFF2-40B4-BE49-F238E27FC236}">
                <a16:creationId xmlns:a16="http://schemas.microsoft.com/office/drawing/2014/main" id="{F1F52FFD-84E4-2027-53BD-EF42E457A3F9}"/>
              </a:ext>
            </a:extLst>
          </p:cNvPr>
          <p:cNvSpPr txBox="1">
            <a:spLocks/>
          </p:cNvSpPr>
          <p:nvPr/>
        </p:nvSpPr>
        <p:spPr>
          <a:xfrm>
            <a:off x="383222" y="1219097"/>
            <a:ext cx="5765279" cy="40554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lumMod val="60000"/>
                  <a:lumOff val="40000"/>
                </a:schemeClr>
              </a:buClr>
              <a:buFont typeface="Wingdings" panose="05000000000000000000" pitchFamily="2" charset="2"/>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A2C7E2"/>
              </a:buClr>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FFDA00"/>
              </a:buClr>
              <a:buFont typeface="Wingdings" panose="05000000000000000000" pitchFamily="2" charset="2"/>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205C"/>
              </a:buClr>
              <a:buSzPct val="100000"/>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FFDA00"/>
              </a:buClr>
              <a:buSzPct val="100000"/>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783F">
                  <a:lumMod val="60000"/>
                  <a:lumOff val="40000"/>
                </a:srgbClr>
              </a:buClr>
              <a:buSzTx/>
              <a:buFont typeface="Wingdings" panose="05000000000000000000" pitchFamily="2" charset="2"/>
              <a:buNone/>
              <a:tabLst/>
              <a:defRPr/>
            </a:pPr>
            <a:r>
              <a:rPr kumimoji="0" lang="en-US" sz="24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EA4 (Sep 2024):</a:t>
            </a:r>
          </a:p>
          <a:p>
            <a:pPr marL="228600" marR="0" lvl="0" indent="-228600" algn="l" defTabSz="914400" rtl="0" eaLnBrk="1" fontAlgn="auto" latinLnBrk="0" hangingPunct="1">
              <a:lnSpc>
                <a:spcPct val="90000"/>
              </a:lnSpc>
              <a:spcBef>
                <a:spcPts val="1000"/>
              </a:spcBef>
              <a:spcAft>
                <a:spcPts val="0"/>
              </a:spcAft>
              <a:buClr>
                <a:srgbClr val="00783F">
                  <a:lumMod val="60000"/>
                  <a:lumOff val="40000"/>
                </a:srgbClr>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20min/5.2psia:</a:t>
            </a:r>
          </a:p>
          <a:p>
            <a:pPr marL="685800" marR="0" lvl="1" indent="-228600" algn="l" defTabSz="914400" rtl="0" eaLnBrk="1" fontAlgn="auto" latinLnBrk="0" hangingPunct="1">
              <a:lnSpc>
                <a:spcPct val="90000"/>
              </a:lnSpc>
              <a:spcBef>
                <a:spcPts val="500"/>
              </a:spcBef>
              <a:spcAft>
                <a:spcPts val="0"/>
              </a:spcAft>
              <a:buClr>
                <a:srgbClr val="A2C7E2"/>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EVA 2</a:t>
            </a:r>
            <a:r>
              <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 8 subjects participated, no DCS</a:t>
            </a:r>
          </a:p>
          <a:p>
            <a:pPr marL="685800" marR="0" lvl="1" indent="-228600" algn="l" defTabSz="914400" rtl="0" eaLnBrk="1" fontAlgn="auto" latinLnBrk="0" hangingPunct="1">
              <a:lnSpc>
                <a:spcPct val="90000"/>
              </a:lnSpc>
              <a:spcBef>
                <a:spcPts val="500"/>
              </a:spcBef>
              <a:spcAft>
                <a:spcPts val="0"/>
              </a:spcAft>
              <a:buClr>
                <a:srgbClr val="A2C7E2"/>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EVA 3</a:t>
            </a:r>
            <a:r>
              <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 8 subjects participated, 1 DCS II case</a:t>
            </a:r>
          </a:p>
          <a:p>
            <a:pPr marL="228600" marR="0" lvl="0" indent="-228600" algn="l" defTabSz="914400" rtl="0" eaLnBrk="1" fontAlgn="auto" latinLnBrk="0" hangingPunct="1">
              <a:lnSpc>
                <a:spcPct val="90000"/>
              </a:lnSpc>
              <a:spcBef>
                <a:spcPts val="1000"/>
              </a:spcBef>
              <a:spcAft>
                <a:spcPts val="0"/>
              </a:spcAft>
              <a:buClr>
                <a:srgbClr val="00783F">
                  <a:lumMod val="60000"/>
                  <a:lumOff val="40000"/>
                </a:srgbClr>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50min/5.2psia:</a:t>
            </a:r>
          </a:p>
          <a:p>
            <a:pPr marL="685800" marR="0" lvl="1" indent="-228600" algn="l" defTabSz="914400" rtl="0" eaLnBrk="1" fontAlgn="auto" latinLnBrk="0" hangingPunct="1">
              <a:lnSpc>
                <a:spcPct val="90000"/>
              </a:lnSpc>
              <a:spcBef>
                <a:spcPts val="500"/>
              </a:spcBef>
              <a:spcAft>
                <a:spcPts val="0"/>
              </a:spcAft>
              <a:buClr>
                <a:srgbClr val="A2C7E2"/>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EVA 4</a:t>
            </a:r>
            <a:r>
              <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 7 subjects participated, no DCS </a:t>
            </a:r>
          </a:p>
          <a:p>
            <a:pPr marL="1143000" marR="0" lvl="2" indent="-228600" algn="l" defTabSz="914400" rtl="0" eaLnBrk="1" fontAlgn="auto" latinLnBrk="0" hangingPunct="1">
              <a:lnSpc>
                <a:spcPct val="90000"/>
              </a:lnSpc>
              <a:spcBef>
                <a:spcPts val="500"/>
              </a:spcBef>
              <a:spcAft>
                <a:spcPts val="0"/>
              </a:spcAft>
              <a:buClr>
                <a:srgbClr val="A2C7E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1 drop out/1 escort; n=5</a:t>
            </a:r>
          </a:p>
          <a:p>
            <a:pPr marL="685800" marR="0" lvl="1" indent="-228600" algn="l" defTabSz="914400" rtl="0" eaLnBrk="1" fontAlgn="auto" latinLnBrk="0" hangingPunct="1">
              <a:lnSpc>
                <a:spcPct val="90000"/>
              </a:lnSpc>
              <a:spcBef>
                <a:spcPts val="500"/>
              </a:spcBef>
              <a:spcAft>
                <a:spcPts val="0"/>
              </a:spcAft>
              <a:buClr>
                <a:srgbClr val="A2C7E2"/>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EVA 5</a:t>
            </a:r>
            <a:r>
              <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 6 subjects participated, no DCS</a:t>
            </a:r>
            <a:endParaRPr kumimoji="0" lang="en-US" sz="1800" b="0" i="0" u="none" strike="noStrike" kern="1200" cap="none" spc="0" normalizeH="0" baseline="30000" noProof="0" dirty="0">
              <a:ln>
                <a:noFill/>
              </a:ln>
              <a:solidFill>
                <a:prstClr val="white">
                  <a:lumMod val="85000"/>
                  <a:lumOff val="15000"/>
                </a:prstClr>
              </a:solidFill>
              <a:effectLst/>
              <a:uLnTx/>
              <a:uFillTx/>
              <a:latin typeface="Calibri" panose="020F0502020204030204"/>
              <a:ea typeface="+mn-ea"/>
              <a:cs typeface="+mn-cs"/>
            </a:endParaRPr>
          </a:p>
          <a:p>
            <a:pPr marL="0" marR="0" lvl="1" indent="0" algn="l" defTabSz="914400" rtl="0" eaLnBrk="1" fontAlgn="auto" latinLnBrk="0" hangingPunct="1">
              <a:lnSpc>
                <a:spcPct val="90000"/>
              </a:lnSpc>
              <a:spcBef>
                <a:spcPts val="500"/>
              </a:spcBef>
              <a:spcAft>
                <a:spcPts val="0"/>
              </a:spcAft>
              <a:buClr>
                <a:srgbClr val="A2C7E2"/>
              </a:buClr>
              <a:buSzTx/>
              <a:buFont typeface="Wingdings" panose="05000000000000000000" pitchFamily="2" charset="2"/>
              <a:buNone/>
              <a:tabLst/>
              <a:defRPr/>
            </a:pPr>
            <a:endPar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endParaRPr>
          </a:p>
          <a:p>
            <a:pPr marL="0" marR="0" lvl="1" indent="457200" algn="l" defTabSz="914400" rtl="0" eaLnBrk="1" fontAlgn="auto" latinLnBrk="0" hangingPunct="1">
              <a:lnSpc>
                <a:spcPct val="90000"/>
              </a:lnSpc>
              <a:spcBef>
                <a:spcPts val="500"/>
              </a:spcBef>
              <a:spcAft>
                <a:spcPts val="0"/>
              </a:spcAft>
              <a:buClr>
                <a:srgbClr val="A2C7E2"/>
              </a:buClr>
              <a:buSzTx/>
              <a:buFont typeface="Wingdings" panose="05000000000000000000" pitchFamily="2" charset="2"/>
              <a:buNone/>
              <a:tabLst/>
              <a:defRPr/>
            </a:pPr>
            <a:endPar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2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49BC74-B0B0-40DB-B314-25D0660E2FD3}"/>
              </a:ext>
            </a:extLst>
          </p:cNvPr>
          <p:cNvSpPr>
            <a:spLocks noGrp="1"/>
          </p:cNvSpPr>
          <p:nvPr>
            <p:ph type="title"/>
          </p:nvPr>
        </p:nvSpPr>
        <p:spPr/>
        <p:txBody>
          <a:bodyPr/>
          <a:lstStyle/>
          <a:p>
            <a:r>
              <a:rPr lang="en-US" dirty="0"/>
              <a:t>Total Exposures (4.3/5.2psia)</a:t>
            </a:r>
          </a:p>
        </p:txBody>
      </p:sp>
      <p:sp>
        <p:nvSpPr>
          <p:cNvPr id="5" name="Content Placeholder 4">
            <a:extLst>
              <a:ext uri="{FF2B5EF4-FFF2-40B4-BE49-F238E27FC236}">
                <a16:creationId xmlns:a16="http://schemas.microsoft.com/office/drawing/2014/main" id="{D22E2070-BCFB-4CCF-A713-7C4DE1B48EC3}"/>
              </a:ext>
            </a:extLst>
          </p:cNvPr>
          <p:cNvSpPr>
            <a:spLocks noGrp="1"/>
          </p:cNvSpPr>
          <p:nvPr>
            <p:ph sz="half" idx="1"/>
          </p:nvPr>
        </p:nvSpPr>
        <p:spPr>
          <a:xfrm>
            <a:off x="191639" y="1130201"/>
            <a:ext cx="5765279" cy="4055426"/>
          </a:xfrm>
        </p:spPr>
        <p:txBody>
          <a:bodyPr>
            <a:normAutofit/>
          </a:bodyPr>
          <a:lstStyle/>
          <a:p>
            <a:pPr marL="0" indent="0">
              <a:buNone/>
            </a:pPr>
            <a:r>
              <a:rPr lang="en-US" sz="2400" b="1" dirty="0"/>
              <a:t>EA3 (Nov 2023):</a:t>
            </a:r>
          </a:p>
          <a:p>
            <a:pPr>
              <a:buFont typeface="Arial" panose="020B0604020202020204" pitchFamily="34" charset="0"/>
              <a:buChar char="•"/>
            </a:pPr>
            <a:r>
              <a:rPr lang="en-US" b="1" dirty="0"/>
              <a:t>90min/</a:t>
            </a:r>
            <a:r>
              <a:rPr lang="en-US" b="1" u="sng" dirty="0"/>
              <a:t>4.3psia</a:t>
            </a:r>
            <a:r>
              <a:rPr lang="en-US" b="1" dirty="0"/>
              <a:t>:</a:t>
            </a:r>
          </a:p>
          <a:p>
            <a:pPr lvl="1">
              <a:buFont typeface="Arial" panose="020B0604020202020204" pitchFamily="34" charset="0"/>
              <a:buChar char="•"/>
            </a:pPr>
            <a:r>
              <a:rPr lang="en-US" b="1" dirty="0"/>
              <a:t>EVA 1</a:t>
            </a:r>
            <a:r>
              <a:rPr lang="en-US" dirty="0"/>
              <a:t>: 5 subjects participated, 1 DCS II case</a:t>
            </a:r>
          </a:p>
          <a:p>
            <a:pPr>
              <a:buFont typeface="Arial" panose="020B0604020202020204" pitchFamily="34" charset="0"/>
              <a:buChar char="•"/>
            </a:pPr>
            <a:r>
              <a:rPr lang="en-US" b="1" dirty="0"/>
              <a:t>150min</a:t>
            </a:r>
            <a:r>
              <a:rPr lang="en-US" b="1" u="sng" dirty="0"/>
              <a:t>/4.3psia</a:t>
            </a:r>
            <a:r>
              <a:rPr lang="en-US" b="1" dirty="0"/>
              <a:t>:</a:t>
            </a:r>
          </a:p>
          <a:p>
            <a:pPr lvl="1">
              <a:buFont typeface="Arial" panose="020B0604020202020204" pitchFamily="34" charset="0"/>
              <a:buChar char="•"/>
            </a:pPr>
            <a:r>
              <a:rPr lang="en-US" b="1" dirty="0"/>
              <a:t>EVA 2</a:t>
            </a:r>
            <a:r>
              <a:rPr lang="en-US" dirty="0"/>
              <a:t>: 4 subjects participated, no DCS</a:t>
            </a:r>
          </a:p>
          <a:p>
            <a:pPr lvl="1">
              <a:buFont typeface="Arial" panose="020B0604020202020204" pitchFamily="34" charset="0"/>
              <a:buChar char="•"/>
            </a:pPr>
            <a:r>
              <a:rPr lang="en-US" b="1" dirty="0"/>
              <a:t>EVA 3</a:t>
            </a:r>
            <a:r>
              <a:rPr lang="en-US" dirty="0"/>
              <a:t>: 4 subjects participated, no DCS</a:t>
            </a:r>
          </a:p>
          <a:p>
            <a:pPr lvl="1">
              <a:buFont typeface="Arial" panose="020B0604020202020204" pitchFamily="34" charset="0"/>
              <a:buChar char="•"/>
            </a:pPr>
            <a:r>
              <a:rPr lang="en-US" b="1" dirty="0"/>
              <a:t>EVA 4</a:t>
            </a:r>
            <a:r>
              <a:rPr lang="en-US" dirty="0"/>
              <a:t>: 4 subjects participated, no DCS</a:t>
            </a:r>
          </a:p>
          <a:p>
            <a:pPr lvl="1">
              <a:buFont typeface="Arial" panose="020B0604020202020204" pitchFamily="34" charset="0"/>
              <a:buChar char="•"/>
            </a:pPr>
            <a:r>
              <a:rPr lang="en-US" b="1" dirty="0"/>
              <a:t>EVA 5</a:t>
            </a:r>
            <a:r>
              <a:rPr lang="en-US" dirty="0"/>
              <a:t>: 4 subjects participated, no DCS</a:t>
            </a:r>
          </a:p>
          <a:p>
            <a:pPr marL="0" lvl="1" indent="457200">
              <a:buNone/>
            </a:pPr>
            <a:endParaRPr lang="en-US" dirty="0"/>
          </a:p>
        </p:txBody>
      </p:sp>
      <p:pic>
        <p:nvPicPr>
          <p:cNvPr id="6" name="Picture 4">
            <a:extLst>
              <a:ext uri="{FF2B5EF4-FFF2-40B4-BE49-F238E27FC236}">
                <a16:creationId xmlns:a16="http://schemas.microsoft.com/office/drawing/2014/main" id="{C153EC9B-3158-4576-869A-0B330C85C4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5231" y="4205873"/>
            <a:ext cx="3092059" cy="231984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4">
            <a:extLst>
              <a:ext uri="{FF2B5EF4-FFF2-40B4-BE49-F238E27FC236}">
                <a16:creationId xmlns:a16="http://schemas.microsoft.com/office/drawing/2014/main" id="{F1F52FFD-84E4-2027-53BD-EF42E457A3F9}"/>
              </a:ext>
            </a:extLst>
          </p:cNvPr>
          <p:cNvSpPr txBox="1">
            <a:spLocks/>
          </p:cNvSpPr>
          <p:nvPr/>
        </p:nvSpPr>
        <p:spPr>
          <a:xfrm>
            <a:off x="6096000" y="1130201"/>
            <a:ext cx="5765279" cy="50575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5">
                  <a:lumMod val="60000"/>
                  <a:lumOff val="40000"/>
                </a:schemeClr>
              </a:buClr>
              <a:buFont typeface="Wingdings" panose="05000000000000000000" pitchFamily="2" charset="2"/>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A2C7E2"/>
              </a:buClr>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FFDA00"/>
              </a:buClr>
              <a:buFont typeface="Wingdings" panose="05000000000000000000" pitchFamily="2" charset="2"/>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205C"/>
              </a:buClr>
              <a:buSzPct val="100000"/>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FFDA00"/>
              </a:buClr>
              <a:buSzPct val="100000"/>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783F">
                  <a:lumMod val="60000"/>
                  <a:lumOff val="40000"/>
                </a:srgbClr>
              </a:buClr>
              <a:buSzTx/>
              <a:buFont typeface="Wingdings" panose="05000000000000000000" pitchFamily="2" charset="2"/>
              <a:buNone/>
              <a:tabLst/>
              <a:defRPr/>
            </a:pPr>
            <a:r>
              <a:rPr kumimoji="0" lang="en-US" sz="24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EA4 (Sep 2024):</a:t>
            </a:r>
          </a:p>
          <a:p>
            <a:pPr marL="228600" marR="0" lvl="0" indent="-228600" algn="l" defTabSz="914400" rtl="0" eaLnBrk="1" fontAlgn="auto" latinLnBrk="0" hangingPunct="1">
              <a:lnSpc>
                <a:spcPct val="90000"/>
              </a:lnSpc>
              <a:spcBef>
                <a:spcPts val="1000"/>
              </a:spcBef>
              <a:spcAft>
                <a:spcPts val="0"/>
              </a:spcAft>
              <a:buClr>
                <a:srgbClr val="00783F">
                  <a:lumMod val="60000"/>
                  <a:lumOff val="40000"/>
                </a:srgbClr>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150min/</a:t>
            </a:r>
            <a:r>
              <a:rPr kumimoji="0" lang="en-US" sz="2000" b="1" i="0" u="sng"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4.3psia</a:t>
            </a:r>
            <a:r>
              <a:rPr kumimoji="0" lang="en-US" sz="20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a:t>
            </a:r>
          </a:p>
          <a:p>
            <a:pPr marL="685800" marR="0" lvl="1" indent="-228600" algn="l" defTabSz="914400" rtl="0" eaLnBrk="1" fontAlgn="auto" latinLnBrk="0" hangingPunct="1">
              <a:lnSpc>
                <a:spcPct val="90000"/>
              </a:lnSpc>
              <a:spcBef>
                <a:spcPts val="500"/>
              </a:spcBef>
              <a:spcAft>
                <a:spcPts val="0"/>
              </a:spcAft>
              <a:buClr>
                <a:srgbClr val="A2C7E2"/>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EVA 1</a:t>
            </a:r>
            <a:r>
              <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 8 subjects participated, no DCS</a:t>
            </a:r>
          </a:p>
          <a:p>
            <a:pPr marL="685800" marR="0" lvl="1" indent="-228600" algn="l" defTabSz="914400" rtl="0" eaLnBrk="1" fontAlgn="auto" latinLnBrk="0" hangingPunct="1">
              <a:lnSpc>
                <a:spcPct val="90000"/>
              </a:lnSpc>
              <a:spcBef>
                <a:spcPts val="500"/>
              </a:spcBef>
              <a:spcAft>
                <a:spcPts val="0"/>
              </a:spcAft>
              <a:buClr>
                <a:srgbClr val="A2C7E2"/>
              </a:buClr>
              <a:buSzTx/>
              <a:buFont typeface="Arial" panose="020B0604020202020204" pitchFamily="34" charset="0"/>
              <a:buChar char="•"/>
              <a:tabLst/>
              <a:defRPr/>
            </a:pPr>
            <a:r>
              <a:rPr kumimoji="0" lang="en-US" sz="1800" b="1" i="1" u="sng"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Accepted Protocol</a:t>
            </a:r>
          </a:p>
          <a:p>
            <a:pPr marL="228600" marR="0" lvl="0" indent="-228600" algn="l" defTabSz="914400" rtl="0" eaLnBrk="1" fontAlgn="auto" latinLnBrk="0" hangingPunct="1">
              <a:lnSpc>
                <a:spcPct val="90000"/>
              </a:lnSpc>
              <a:spcBef>
                <a:spcPts val="1000"/>
              </a:spcBef>
              <a:spcAft>
                <a:spcPts val="0"/>
              </a:spcAft>
              <a:buClr>
                <a:srgbClr val="00783F">
                  <a:lumMod val="60000"/>
                  <a:lumOff val="40000"/>
                </a:srgbClr>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20min/</a:t>
            </a:r>
            <a:r>
              <a:rPr kumimoji="0" lang="en-US" sz="2000" b="1" i="0" u="sng"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5.2psia</a:t>
            </a:r>
            <a:r>
              <a:rPr kumimoji="0" lang="en-US" sz="20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a:t>
            </a:r>
          </a:p>
          <a:p>
            <a:pPr marL="685800" marR="0" lvl="1" indent="-228600" algn="l" defTabSz="914400" rtl="0" eaLnBrk="1" fontAlgn="auto" latinLnBrk="0" hangingPunct="1">
              <a:lnSpc>
                <a:spcPct val="90000"/>
              </a:lnSpc>
              <a:spcBef>
                <a:spcPts val="500"/>
              </a:spcBef>
              <a:spcAft>
                <a:spcPts val="0"/>
              </a:spcAft>
              <a:buClr>
                <a:srgbClr val="A2C7E2"/>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EVA 2</a:t>
            </a:r>
            <a:r>
              <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 8 subjects participated, no DCS</a:t>
            </a:r>
          </a:p>
          <a:p>
            <a:pPr marL="685800" marR="0" lvl="1" indent="-228600" algn="l" defTabSz="914400" rtl="0" eaLnBrk="1" fontAlgn="auto" latinLnBrk="0" hangingPunct="1">
              <a:lnSpc>
                <a:spcPct val="90000"/>
              </a:lnSpc>
              <a:spcBef>
                <a:spcPts val="500"/>
              </a:spcBef>
              <a:spcAft>
                <a:spcPts val="0"/>
              </a:spcAft>
              <a:buClr>
                <a:srgbClr val="A2C7E2"/>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EVA 3</a:t>
            </a:r>
            <a:r>
              <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 8 subjects participated, 1 DCS II case</a:t>
            </a:r>
          </a:p>
          <a:p>
            <a:pPr marL="228600" marR="0" lvl="0" indent="-228600" algn="l" defTabSz="914400" rtl="0" eaLnBrk="1" fontAlgn="auto" latinLnBrk="0" hangingPunct="1">
              <a:lnSpc>
                <a:spcPct val="90000"/>
              </a:lnSpc>
              <a:spcBef>
                <a:spcPts val="1000"/>
              </a:spcBef>
              <a:spcAft>
                <a:spcPts val="0"/>
              </a:spcAft>
              <a:buClr>
                <a:srgbClr val="00783F">
                  <a:lumMod val="60000"/>
                  <a:lumOff val="40000"/>
                </a:srgbClr>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50min/</a:t>
            </a:r>
            <a:r>
              <a:rPr kumimoji="0" lang="en-US" sz="2000" b="1" i="0" u="sng"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5.2psia</a:t>
            </a:r>
            <a:r>
              <a:rPr kumimoji="0" lang="en-US" sz="20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a:t>
            </a:r>
          </a:p>
          <a:p>
            <a:pPr marL="685800" marR="0" lvl="1" indent="-228600" algn="l" defTabSz="914400" rtl="0" eaLnBrk="1" fontAlgn="auto" latinLnBrk="0" hangingPunct="1">
              <a:lnSpc>
                <a:spcPct val="90000"/>
              </a:lnSpc>
              <a:spcBef>
                <a:spcPts val="500"/>
              </a:spcBef>
              <a:spcAft>
                <a:spcPts val="0"/>
              </a:spcAft>
              <a:buClr>
                <a:srgbClr val="A2C7E2"/>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EVA 4</a:t>
            </a:r>
            <a:r>
              <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 7 subjects participated, no DCS </a:t>
            </a:r>
          </a:p>
          <a:p>
            <a:pPr marL="1143000" marR="0" lvl="2" indent="-228600" algn="l" defTabSz="914400" rtl="0" eaLnBrk="1" fontAlgn="auto" latinLnBrk="0" hangingPunct="1">
              <a:lnSpc>
                <a:spcPct val="90000"/>
              </a:lnSpc>
              <a:spcBef>
                <a:spcPts val="500"/>
              </a:spcBef>
              <a:spcAft>
                <a:spcPts val="0"/>
              </a:spcAft>
              <a:buClr>
                <a:srgbClr val="A2C7E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1 drop out/1 escort; n=5</a:t>
            </a:r>
          </a:p>
          <a:p>
            <a:pPr marL="685800" marR="0" lvl="1" indent="-228600" algn="l" defTabSz="914400" rtl="0" eaLnBrk="1" fontAlgn="auto" latinLnBrk="0" hangingPunct="1">
              <a:lnSpc>
                <a:spcPct val="90000"/>
              </a:lnSpc>
              <a:spcBef>
                <a:spcPts val="500"/>
              </a:spcBef>
              <a:spcAft>
                <a:spcPts val="0"/>
              </a:spcAft>
              <a:buClr>
                <a:srgbClr val="A2C7E2"/>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EVA 5</a:t>
            </a:r>
            <a:r>
              <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 6 subjects participated, no DCS</a:t>
            </a:r>
          </a:p>
          <a:p>
            <a:pPr marL="0" indent="0">
              <a:spcBef>
                <a:spcPts val="500"/>
              </a:spcBef>
              <a:buClr>
                <a:srgbClr val="A2C7E2"/>
              </a:buClr>
              <a:buNone/>
              <a:defRPr/>
            </a:pPr>
            <a:endParaRPr kumimoji="0" lang="en-US" sz="20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endParaRPr>
          </a:p>
          <a:p>
            <a:pPr marL="0" indent="0">
              <a:spcBef>
                <a:spcPts val="500"/>
              </a:spcBef>
              <a:buClr>
                <a:srgbClr val="A2C7E2"/>
              </a:buClr>
              <a:buNone/>
              <a:defRPr/>
            </a:pPr>
            <a:r>
              <a:rPr kumimoji="0" lang="en-US" sz="20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EA5 (Feb 2025):</a:t>
            </a:r>
          </a:p>
          <a:p>
            <a:pPr marL="228600" marR="0" lvl="0" indent="-228600" algn="l" defTabSz="914400" rtl="0" eaLnBrk="1" fontAlgn="auto" latinLnBrk="0" hangingPunct="1">
              <a:lnSpc>
                <a:spcPct val="90000"/>
              </a:lnSpc>
              <a:spcBef>
                <a:spcPts val="1000"/>
              </a:spcBef>
              <a:spcAft>
                <a:spcPts val="0"/>
              </a:spcAft>
              <a:buClr>
                <a:srgbClr val="00783F">
                  <a:lumMod val="60000"/>
                  <a:lumOff val="40000"/>
                </a:srgbClr>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50min/</a:t>
            </a:r>
            <a:r>
              <a:rPr kumimoji="0" lang="en-US" sz="2000" b="1" i="0" u="sng"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5.2psia</a:t>
            </a:r>
            <a:r>
              <a:rPr kumimoji="0" lang="en-US" sz="20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a:t>
            </a:r>
          </a:p>
          <a:p>
            <a:pPr marL="685800" marR="0" lvl="1" indent="-228600" algn="l" defTabSz="914400" rtl="0" eaLnBrk="1" fontAlgn="auto" latinLnBrk="0" hangingPunct="1">
              <a:lnSpc>
                <a:spcPct val="90000"/>
              </a:lnSpc>
              <a:spcBef>
                <a:spcPts val="500"/>
              </a:spcBef>
              <a:spcAft>
                <a:spcPts val="0"/>
              </a:spcAft>
              <a:buClr>
                <a:srgbClr val="A2C7E2"/>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EVA 1</a:t>
            </a:r>
            <a:r>
              <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rPr>
              <a:t>: 8 subjects participated, no DCS</a:t>
            </a:r>
          </a:p>
          <a:p>
            <a:pPr marL="685800" marR="0" lvl="1" indent="-228600" algn="l" defTabSz="914400" rtl="0" eaLnBrk="1" fontAlgn="auto" latinLnBrk="0" hangingPunct="1">
              <a:lnSpc>
                <a:spcPct val="90000"/>
              </a:lnSpc>
              <a:spcBef>
                <a:spcPts val="500"/>
              </a:spcBef>
              <a:spcAft>
                <a:spcPts val="0"/>
              </a:spcAft>
              <a:buClr>
                <a:srgbClr val="A2C7E2"/>
              </a:buClr>
              <a:buSzTx/>
              <a:buFont typeface="Arial" panose="020B0604020202020204" pitchFamily="34" charset="0"/>
              <a:buChar char="•"/>
              <a:tabLst/>
              <a:defRPr/>
            </a:pPr>
            <a:r>
              <a:rPr lang="en-US" b="1" i="1" u="sng" dirty="0">
                <a:solidFill>
                  <a:prstClr val="white">
                    <a:lumMod val="85000"/>
                    <a:lumOff val="15000"/>
                  </a:prstClr>
                </a:solidFill>
                <a:latin typeface="Calibri" panose="020F0502020204030204"/>
              </a:rPr>
              <a:t>Accepted Protocol</a:t>
            </a:r>
            <a:endParaRPr kumimoji="0" lang="en-US" b="1" i="1" u="sng" strike="noStrike" kern="1200" cap="none" spc="0" normalizeH="0" baseline="30000" noProof="0" dirty="0">
              <a:ln>
                <a:noFill/>
              </a:ln>
              <a:solidFill>
                <a:prstClr val="white">
                  <a:lumMod val="85000"/>
                  <a:lumOff val="15000"/>
                </a:prstClr>
              </a:solidFill>
              <a:effectLst/>
              <a:uLnTx/>
              <a:uFillTx/>
              <a:latin typeface="Calibri" panose="020F0502020204030204"/>
              <a:ea typeface="+mn-ea"/>
              <a:cs typeface="+mn-cs"/>
            </a:endParaRPr>
          </a:p>
          <a:p>
            <a:pPr marL="0" marR="0" lvl="1" indent="0" algn="l" defTabSz="914400" rtl="0" eaLnBrk="1" fontAlgn="auto" latinLnBrk="0" hangingPunct="1">
              <a:lnSpc>
                <a:spcPct val="90000"/>
              </a:lnSpc>
              <a:spcBef>
                <a:spcPts val="500"/>
              </a:spcBef>
              <a:spcAft>
                <a:spcPts val="0"/>
              </a:spcAft>
              <a:buClr>
                <a:srgbClr val="A2C7E2"/>
              </a:buClr>
              <a:buSzTx/>
              <a:buFont typeface="Wingdings" panose="05000000000000000000" pitchFamily="2" charset="2"/>
              <a:buNone/>
              <a:tabLst/>
              <a:defRPr/>
            </a:pPr>
            <a:endPar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endParaRPr>
          </a:p>
          <a:p>
            <a:pPr marL="0" marR="0" lvl="1" indent="457200" algn="l" defTabSz="914400" rtl="0" eaLnBrk="1" fontAlgn="auto" latinLnBrk="0" hangingPunct="1">
              <a:lnSpc>
                <a:spcPct val="90000"/>
              </a:lnSpc>
              <a:spcBef>
                <a:spcPts val="500"/>
              </a:spcBef>
              <a:spcAft>
                <a:spcPts val="0"/>
              </a:spcAft>
              <a:buClr>
                <a:srgbClr val="A2C7E2"/>
              </a:buClr>
              <a:buSzTx/>
              <a:buFont typeface="Wingdings" panose="05000000000000000000" pitchFamily="2" charset="2"/>
              <a:buNone/>
              <a:tabLst/>
              <a:defRPr/>
            </a:pPr>
            <a:endParaRPr kumimoji="0" lang="en-US" sz="1800" b="0" i="0" u="none" strike="noStrike" kern="1200" cap="none" spc="0" normalizeH="0" baseline="0" noProof="0" dirty="0">
              <a:ln>
                <a:noFill/>
              </a:ln>
              <a:solidFill>
                <a:prstClr val="white">
                  <a:lumMod val="85000"/>
                  <a:lumOff val="1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37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1A4700-A303-4988-8681-1D698DD7D1E5}"/>
              </a:ext>
            </a:extLst>
          </p:cNvPr>
          <p:cNvSpPr>
            <a:spLocks noGrp="1"/>
          </p:cNvSpPr>
          <p:nvPr>
            <p:ph type="title"/>
          </p:nvPr>
        </p:nvSpPr>
        <p:spPr/>
        <p:txBody>
          <a:bodyPr/>
          <a:lstStyle/>
          <a:p>
            <a:r>
              <a:rPr lang="en-US" dirty="0"/>
              <a:t>Summary – 9.6/28.5% Campaign</a:t>
            </a:r>
          </a:p>
        </p:txBody>
      </p:sp>
      <p:sp>
        <p:nvSpPr>
          <p:cNvPr id="4" name="Content Placeholder 3">
            <a:extLst>
              <a:ext uri="{FF2B5EF4-FFF2-40B4-BE49-F238E27FC236}">
                <a16:creationId xmlns:a16="http://schemas.microsoft.com/office/drawing/2014/main" id="{5487E549-FB05-FF82-1631-D13A4A5D5F86}"/>
              </a:ext>
            </a:extLst>
          </p:cNvPr>
          <p:cNvSpPr>
            <a:spLocks noGrp="1"/>
          </p:cNvSpPr>
          <p:nvPr>
            <p:ph sz="half" idx="1"/>
          </p:nvPr>
        </p:nvSpPr>
        <p:spPr/>
        <p:txBody>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white"/>
                </a:solidFill>
                <a:effectLst/>
                <a:uLnTx/>
                <a:uFillTx/>
                <a:latin typeface="Calibri"/>
                <a:ea typeface="ＭＳ Ｐゴシック"/>
                <a:cs typeface="+mn-cs"/>
              </a:rPr>
              <a:t>Accept Criteria (per NASA-STD-3001):</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sym typeface="Symbol" panose="05050102010706020507" pitchFamily="18" charset="2"/>
              </a:rPr>
              <a:t></a:t>
            </a: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 15% incidence of Type I DCS (@95% CL)</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sym typeface="Symbol" panose="05050102010706020507" pitchFamily="18" charset="2"/>
              </a:rPr>
              <a:t></a:t>
            </a: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 20% incidence of Grade IV VGE (@95% CL)</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No Type II DCS</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ＭＳ Ｐゴシック"/>
              <a:cs typeface="+mn-cs"/>
            </a:endParaRPr>
          </a:p>
          <a:p>
            <a:pPr marL="342900" indent="-342900" fontAlgn="base">
              <a:lnSpc>
                <a:spcPct val="100000"/>
              </a:lnSpc>
              <a:spcBef>
                <a:spcPct val="0"/>
              </a:spcBef>
              <a:spcAft>
                <a:spcPct val="0"/>
              </a:spcAft>
              <a:buClrTx/>
              <a:buFont typeface="Arial" panose="020B0604020202020204" pitchFamily="34" charset="0"/>
              <a:buChar char="•"/>
              <a:defRPr/>
            </a:pPr>
            <a:r>
              <a:rPr lang="en-US" sz="2400" u="sng" dirty="0">
                <a:solidFill>
                  <a:prstClr val="white"/>
                </a:solidFill>
                <a:latin typeface="Calibri"/>
                <a:ea typeface="ＭＳ Ｐゴシック"/>
              </a:rPr>
              <a:t>4.3 psia:</a:t>
            </a:r>
          </a:p>
          <a:p>
            <a:pPr marL="800100" lvl="1" indent="-342900" fontAlgn="base">
              <a:lnSpc>
                <a:spcPct val="100000"/>
              </a:lnSpc>
              <a:spcBef>
                <a:spcPct val="0"/>
              </a:spcBef>
              <a:spcAft>
                <a:spcPct val="0"/>
              </a:spcAft>
              <a:buClrTx/>
              <a:buFont typeface="Arial" panose="020B0604020202020204" pitchFamily="34" charset="0"/>
              <a:buChar char="•"/>
              <a:defRPr/>
            </a:pP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90 min: DCS Type II (rejected)</a:t>
            </a:r>
          </a:p>
          <a:p>
            <a:pPr marL="800100" lvl="1" indent="-342900" fontAlgn="base">
              <a:lnSpc>
                <a:spcPct val="100000"/>
              </a:lnSpc>
              <a:spcBef>
                <a:spcPct val="0"/>
              </a:spcBef>
              <a:spcAft>
                <a:spcPct val="0"/>
              </a:spcAft>
              <a:buClrTx/>
              <a:buFont typeface="Arial" panose="020B0604020202020204" pitchFamily="34" charset="0"/>
              <a:buChar char="•"/>
              <a:defRPr/>
            </a:pPr>
            <a:r>
              <a:rPr lang="en-US" sz="2000" dirty="0">
                <a:solidFill>
                  <a:prstClr val="white"/>
                </a:solidFill>
                <a:latin typeface="Calibri"/>
                <a:ea typeface="ＭＳ Ｐゴシック"/>
              </a:rPr>
              <a:t>150min: 1 VGE IV (accepted)</a:t>
            </a:r>
          </a:p>
          <a:p>
            <a:pPr marL="457200" lvl="1" indent="0" fontAlgn="base">
              <a:lnSpc>
                <a:spcPct val="100000"/>
              </a:lnSpc>
              <a:spcBef>
                <a:spcPct val="0"/>
              </a:spcBef>
              <a:spcAft>
                <a:spcPct val="0"/>
              </a:spcAft>
              <a:buClrTx/>
              <a:buNone/>
              <a:defRPr/>
            </a:pPr>
            <a:endParaRPr lang="en-US" sz="2000" dirty="0">
              <a:solidFill>
                <a:prstClr val="white"/>
              </a:solidFill>
              <a:latin typeface="Calibri"/>
              <a:ea typeface="ＭＳ Ｐゴシック"/>
            </a:endParaRPr>
          </a:p>
          <a:p>
            <a:pPr marL="342900" indent="-342900" fontAlgn="base">
              <a:lnSpc>
                <a:spcPct val="100000"/>
              </a:lnSpc>
              <a:spcBef>
                <a:spcPct val="0"/>
              </a:spcBef>
              <a:spcAft>
                <a:spcPct val="0"/>
              </a:spcAft>
              <a:buClrTx/>
              <a:buFont typeface="Arial" panose="020B0604020202020204" pitchFamily="34" charset="0"/>
              <a:buChar char="•"/>
              <a:defRPr/>
            </a:pPr>
            <a:r>
              <a:rPr lang="en-US" sz="2400" u="sng" dirty="0">
                <a:solidFill>
                  <a:prstClr val="white"/>
                </a:solidFill>
                <a:latin typeface="Calibri"/>
                <a:ea typeface="ＭＳ Ｐゴシック"/>
              </a:rPr>
              <a:t>5.2 psia:</a:t>
            </a:r>
          </a:p>
          <a:p>
            <a:pPr marL="800100" lvl="1" indent="-342900" fontAlgn="base">
              <a:lnSpc>
                <a:spcPct val="100000"/>
              </a:lnSpc>
              <a:spcBef>
                <a:spcPct val="0"/>
              </a:spcBef>
              <a:spcAft>
                <a:spcPct val="0"/>
              </a:spcAft>
              <a:buClrTx/>
              <a:buFont typeface="Arial" panose="020B0604020202020204" pitchFamily="34" charset="0"/>
              <a:buChar char="•"/>
              <a:defRPr/>
            </a:pP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20min: DCS Type II (rejected)</a:t>
            </a:r>
          </a:p>
          <a:p>
            <a:pPr marL="800100" lvl="1" indent="-342900" fontAlgn="base">
              <a:lnSpc>
                <a:spcPct val="100000"/>
              </a:lnSpc>
              <a:spcBef>
                <a:spcPct val="0"/>
              </a:spcBef>
              <a:spcAft>
                <a:spcPct val="0"/>
              </a:spcAft>
              <a:buClrTx/>
              <a:buFont typeface="Arial" panose="020B0604020202020204" pitchFamily="34" charset="0"/>
              <a:buChar char="•"/>
              <a:defRPr/>
            </a:pPr>
            <a:r>
              <a:rPr kumimoji="0" lang="en-US" sz="2000" b="0" i="0" u="none" strike="noStrike" kern="1200" cap="none" spc="0" normalizeH="0" baseline="0" noProof="0" dirty="0">
                <a:ln>
                  <a:noFill/>
                </a:ln>
                <a:solidFill>
                  <a:prstClr val="white"/>
                </a:solidFill>
                <a:effectLst/>
                <a:uLnTx/>
                <a:uFillTx/>
                <a:latin typeface="Calibri"/>
                <a:ea typeface="ＭＳ Ｐゴシック"/>
                <a:cs typeface="+mn-cs"/>
              </a:rPr>
              <a:t>50min: 19 exposures (accepted)</a:t>
            </a:r>
          </a:p>
        </p:txBody>
      </p:sp>
      <p:pic>
        <p:nvPicPr>
          <p:cNvPr id="8" name="Picture 7">
            <a:extLst>
              <a:ext uri="{FF2B5EF4-FFF2-40B4-BE49-F238E27FC236}">
                <a16:creationId xmlns:a16="http://schemas.microsoft.com/office/drawing/2014/main" id="{25F6433A-BA31-FF03-6E24-CDE0985942F8}"/>
              </a:ext>
            </a:extLst>
          </p:cNvPr>
          <p:cNvPicPr>
            <a:picLocks noChangeAspect="1"/>
          </p:cNvPicPr>
          <p:nvPr/>
        </p:nvPicPr>
        <p:blipFill>
          <a:blip r:embed="rId2"/>
          <a:stretch>
            <a:fillRect/>
          </a:stretch>
        </p:blipFill>
        <p:spPr>
          <a:xfrm>
            <a:off x="5956855" y="2389256"/>
            <a:ext cx="6007387" cy="3816888"/>
          </a:xfrm>
          <a:prstGeom prst="rect">
            <a:avLst/>
          </a:prstGeom>
        </p:spPr>
      </p:pic>
    </p:spTree>
    <p:extLst>
      <p:ext uri="{BB962C8B-B14F-4D97-AF65-F5344CB8AC3E}">
        <p14:creationId xmlns:p14="http://schemas.microsoft.com/office/powerpoint/2010/main" val="40541871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C3195E-7A5D-C0DA-FB6E-DCA6BDCEAD5A}"/>
              </a:ext>
            </a:extLst>
          </p:cNvPr>
          <p:cNvSpPr>
            <a:spLocks noGrp="1"/>
          </p:cNvSpPr>
          <p:nvPr>
            <p:ph type="title"/>
          </p:nvPr>
        </p:nvSpPr>
        <p:spPr/>
        <p:txBody>
          <a:bodyPr/>
          <a:lstStyle/>
          <a:p>
            <a:r>
              <a:rPr lang="en-US" dirty="0"/>
              <a:t>Future Directions</a:t>
            </a:r>
          </a:p>
        </p:txBody>
      </p:sp>
      <p:sp>
        <p:nvSpPr>
          <p:cNvPr id="5" name="Content Placeholder 4">
            <a:extLst>
              <a:ext uri="{FF2B5EF4-FFF2-40B4-BE49-F238E27FC236}">
                <a16:creationId xmlns:a16="http://schemas.microsoft.com/office/drawing/2014/main" id="{5952D6A6-42E1-BC77-1A57-184DD2137FA5}"/>
              </a:ext>
            </a:extLst>
          </p:cNvPr>
          <p:cNvSpPr>
            <a:spLocks noGrp="1"/>
          </p:cNvSpPr>
          <p:nvPr>
            <p:ph idx="1"/>
          </p:nvPr>
        </p:nvSpPr>
        <p:spPr/>
        <p:txBody>
          <a:bodyPr/>
          <a:lstStyle/>
          <a:p>
            <a:r>
              <a:rPr lang="en-US" dirty="0"/>
              <a:t>Testing Alternate Cabin</a:t>
            </a:r>
          </a:p>
          <a:p>
            <a:r>
              <a:rPr lang="en-US" dirty="0"/>
              <a:t>Testing Elevated Suit Pressure (6.2psi)</a:t>
            </a:r>
          </a:p>
          <a:p>
            <a:r>
              <a:rPr lang="en-US" dirty="0"/>
              <a:t>HRP – AETHER Program (frequency, duration, </a:t>
            </a:r>
            <a:r>
              <a:rPr lang="en-US" dirty="0" err="1"/>
              <a:t>etc</a:t>
            </a:r>
            <a:r>
              <a:rPr lang="en-US" dirty="0"/>
              <a:t>)</a:t>
            </a:r>
          </a:p>
        </p:txBody>
      </p:sp>
      <p:pic>
        <p:nvPicPr>
          <p:cNvPr id="6" name="Picture 5">
            <a:extLst>
              <a:ext uri="{FF2B5EF4-FFF2-40B4-BE49-F238E27FC236}">
                <a16:creationId xmlns:a16="http://schemas.microsoft.com/office/drawing/2014/main" id="{DB379503-7B0E-36BB-51FE-38F2B82CCC6F}"/>
              </a:ext>
            </a:extLst>
          </p:cNvPr>
          <p:cNvPicPr>
            <a:picLocks noChangeAspect="1"/>
          </p:cNvPicPr>
          <p:nvPr/>
        </p:nvPicPr>
        <p:blipFill>
          <a:blip r:embed="rId2"/>
          <a:stretch>
            <a:fillRect/>
          </a:stretch>
        </p:blipFill>
        <p:spPr>
          <a:xfrm>
            <a:off x="240630" y="2708863"/>
            <a:ext cx="6007387" cy="3816888"/>
          </a:xfrm>
          <a:prstGeom prst="rect">
            <a:avLst/>
          </a:prstGeom>
        </p:spPr>
      </p:pic>
      <p:pic>
        <p:nvPicPr>
          <p:cNvPr id="7" name="Graphic 6">
            <a:extLst>
              <a:ext uri="{FF2B5EF4-FFF2-40B4-BE49-F238E27FC236}">
                <a16:creationId xmlns:a16="http://schemas.microsoft.com/office/drawing/2014/main" id="{DA08F4CB-F5A6-B33E-B6B8-1B8DFE92C8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332249"/>
            <a:ext cx="4118554" cy="2588293"/>
          </a:xfrm>
          <a:prstGeom prst="rect">
            <a:avLst/>
          </a:prstGeom>
        </p:spPr>
      </p:pic>
      <p:sp>
        <p:nvSpPr>
          <p:cNvPr id="8" name="Rounded Rectangle 5">
            <a:extLst>
              <a:ext uri="{FF2B5EF4-FFF2-40B4-BE49-F238E27FC236}">
                <a16:creationId xmlns:a16="http://schemas.microsoft.com/office/drawing/2014/main" id="{02BB3842-2EB1-CFA5-EAAA-532EA2E1C76D}"/>
              </a:ext>
            </a:extLst>
          </p:cNvPr>
          <p:cNvSpPr/>
          <p:nvPr/>
        </p:nvSpPr>
        <p:spPr>
          <a:xfrm>
            <a:off x="6450202" y="3704868"/>
            <a:ext cx="5501168" cy="2653270"/>
          </a:xfrm>
          <a:prstGeom prst="roundRect">
            <a:avLst/>
          </a:prstGeom>
          <a:solidFill>
            <a:sysClr val="window" lastClr="FFFFFF">
              <a:lumMod val="95000"/>
            </a:sys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15659D6-D0E6-8A00-06F4-F2FA2087739E}"/>
              </a:ext>
            </a:extLst>
          </p:cNvPr>
          <p:cNvPicPr>
            <a:picLocks noChangeAspect="1"/>
          </p:cNvPicPr>
          <p:nvPr/>
        </p:nvPicPr>
        <p:blipFill rotWithShape="1">
          <a:blip r:embed="rId5"/>
          <a:srcRect b="11825"/>
          <a:stretch/>
        </p:blipFill>
        <p:spPr>
          <a:xfrm>
            <a:off x="6598841" y="4020721"/>
            <a:ext cx="3425834" cy="2022270"/>
          </a:xfrm>
          <a:prstGeom prst="rect">
            <a:avLst/>
          </a:prstGeom>
        </p:spPr>
      </p:pic>
      <p:sp>
        <p:nvSpPr>
          <p:cNvPr id="10" name="Rounded Rectangle 5">
            <a:extLst>
              <a:ext uri="{FF2B5EF4-FFF2-40B4-BE49-F238E27FC236}">
                <a16:creationId xmlns:a16="http://schemas.microsoft.com/office/drawing/2014/main" id="{BF9FD077-63C7-D320-90FC-B7EC730EA945}"/>
              </a:ext>
            </a:extLst>
          </p:cNvPr>
          <p:cNvSpPr/>
          <p:nvPr/>
        </p:nvSpPr>
        <p:spPr>
          <a:xfrm>
            <a:off x="9287296" y="3857268"/>
            <a:ext cx="2388093" cy="2441601"/>
          </a:xfrm>
          <a:prstGeom prst="roundRect">
            <a:avLst/>
          </a:prstGeom>
          <a:solidFill>
            <a:sysClr val="window" lastClr="FFFFFF">
              <a:lumMod val="95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7E1E2787-819D-44ED-B289-21D265073695}"/>
              </a:ext>
            </a:extLst>
          </p:cNvPr>
          <p:cNvPicPr>
            <a:picLocks noChangeAspect="1"/>
          </p:cNvPicPr>
          <p:nvPr/>
        </p:nvPicPr>
        <p:blipFill rotWithShape="1">
          <a:blip r:embed="rId6"/>
          <a:srcRect r="24681" b="11963"/>
          <a:stretch/>
        </p:blipFill>
        <p:spPr>
          <a:xfrm>
            <a:off x="9287297" y="4055888"/>
            <a:ext cx="2580324" cy="2022270"/>
          </a:xfrm>
          <a:prstGeom prst="rect">
            <a:avLst/>
          </a:prstGeom>
        </p:spPr>
      </p:pic>
    </p:spTree>
    <p:extLst>
      <p:ext uri="{BB962C8B-B14F-4D97-AF65-F5344CB8AC3E}">
        <p14:creationId xmlns:p14="http://schemas.microsoft.com/office/powerpoint/2010/main" val="117978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E7E61A-C332-BCAC-E36C-4B9D1D048ACE}"/>
              </a:ext>
            </a:extLst>
          </p:cNvPr>
          <p:cNvSpPr>
            <a:spLocks noGrp="1"/>
          </p:cNvSpPr>
          <p:nvPr>
            <p:ph type="title"/>
          </p:nvPr>
        </p:nvSpPr>
        <p:spPr/>
        <p:txBody>
          <a:bodyPr/>
          <a:lstStyle/>
          <a:p>
            <a:r>
              <a:rPr lang="en-US"/>
              <a:t>Conclusion</a:t>
            </a:r>
          </a:p>
        </p:txBody>
      </p:sp>
      <p:sp>
        <p:nvSpPr>
          <p:cNvPr id="6" name="Content Placeholder 5">
            <a:extLst>
              <a:ext uri="{FF2B5EF4-FFF2-40B4-BE49-F238E27FC236}">
                <a16:creationId xmlns:a16="http://schemas.microsoft.com/office/drawing/2014/main" id="{34C22E76-708A-9564-0033-D53447F831C2}"/>
              </a:ext>
            </a:extLst>
          </p:cNvPr>
          <p:cNvSpPr>
            <a:spLocks noGrp="1"/>
          </p:cNvSpPr>
          <p:nvPr>
            <p:ph idx="1"/>
          </p:nvPr>
        </p:nvSpPr>
        <p:spPr>
          <a:xfrm>
            <a:off x="381000" y="1098960"/>
            <a:ext cx="5913268" cy="4944031"/>
          </a:xfrm>
        </p:spPr>
        <p:txBody>
          <a:bodyPr/>
          <a:lstStyle/>
          <a:p>
            <a:r>
              <a:rPr lang="en-US" dirty="0"/>
              <a:t>A </a:t>
            </a:r>
            <a:r>
              <a:rPr lang="en-US" b="1" u="sng" dirty="0"/>
              <a:t>150 min prebreathe </a:t>
            </a:r>
            <a:r>
              <a:rPr lang="en-US" dirty="0"/>
              <a:t>from a 66.2 kPa (9.6 psi), 28.5% O</a:t>
            </a:r>
            <a:r>
              <a:rPr lang="en-US" baseline="-25000" dirty="0"/>
              <a:t>2</a:t>
            </a:r>
            <a:r>
              <a:rPr lang="en-US" dirty="0"/>
              <a:t> atmosphere meets NASA-STD-3001 for EVAs at 30kPa (4.3psia)</a:t>
            </a:r>
          </a:p>
          <a:p>
            <a:pPr lvl="1"/>
            <a:r>
              <a:rPr lang="en-US" dirty="0"/>
              <a:t>90min – Type II DCS (too short?)</a:t>
            </a:r>
          </a:p>
          <a:p>
            <a:pPr lvl="1"/>
            <a:r>
              <a:rPr lang="en-US" dirty="0"/>
              <a:t>The observed DCS risk is 0-14.3% (95% CL) per person per EVA</a:t>
            </a:r>
          </a:p>
          <a:p>
            <a:r>
              <a:rPr lang="en-US" dirty="0"/>
              <a:t>A </a:t>
            </a:r>
            <a:r>
              <a:rPr lang="en-US" b="1" u="sng" dirty="0"/>
              <a:t>50 min prebreathe </a:t>
            </a:r>
            <a:r>
              <a:rPr lang="en-US" dirty="0"/>
              <a:t>from a 66.2 kPa (9.6 psi), 28.5% O</a:t>
            </a:r>
            <a:r>
              <a:rPr lang="en-US" baseline="-25000" dirty="0"/>
              <a:t>2</a:t>
            </a:r>
            <a:r>
              <a:rPr lang="en-US" dirty="0"/>
              <a:t> atmosphere meets NASA-STD-3001 for EVAs at 30kPa (5.2psia)</a:t>
            </a:r>
          </a:p>
          <a:p>
            <a:pPr lvl="1"/>
            <a:r>
              <a:rPr lang="en-US" dirty="0"/>
              <a:t>20min – Type II DCS (too short?)</a:t>
            </a:r>
          </a:p>
          <a:p>
            <a:pPr lvl="1"/>
            <a:r>
              <a:rPr lang="en-US" dirty="0"/>
              <a:t>The observed DCS risk is 0-12.2% (95 % CL) per person per EVA</a:t>
            </a:r>
          </a:p>
          <a:p>
            <a:r>
              <a:rPr lang="en-US" dirty="0"/>
              <a:t>Elevated Suit Pressure will be a critical capability to meet Artemis DCS requirements </a:t>
            </a:r>
          </a:p>
          <a:p>
            <a:endParaRPr lang="en-US" dirty="0"/>
          </a:p>
          <a:p>
            <a:pPr lvl="1"/>
            <a:endParaRPr lang="en-US" dirty="0"/>
          </a:p>
          <a:p>
            <a:pPr lvl="1"/>
            <a:endParaRPr lang="en-US" dirty="0"/>
          </a:p>
        </p:txBody>
      </p:sp>
      <p:pic>
        <p:nvPicPr>
          <p:cNvPr id="3" name="Picture 2" descr="A picture containing building, indoor&#10;&#10;Description automatically generated">
            <a:extLst>
              <a:ext uri="{FF2B5EF4-FFF2-40B4-BE49-F238E27FC236}">
                <a16:creationId xmlns:a16="http://schemas.microsoft.com/office/drawing/2014/main" id="{31AC63F0-571A-5FDB-8A9B-A5CB4DAEF85D}"/>
              </a:ext>
            </a:extLst>
          </p:cNvPr>
          <p:cNvPicPr>
            <a:picLocks noChangeAspect="1"/>
          </p:cNvPicPr>
          <p:nvPr/>
        </p:nvPicPr>
        <p:blipFill>
          <a:blip r:embed="rId2" cstate="print"/>
          <a:stretch>
            <a:fillRect/>
          </a:stretch>
        </p:blipFill>
        <p:spPr>
          <a:xfrm>
            <a:off x="6488098" y="950030"/>
            <a:ext cx="5703902" cy="4563122"/>
          </a:xfrm>
          <a:prstGeom prst="rect">
            <a:avLst/>
          </a:prstGeom>
        </p:spPr>
      </p:pic>
      <p:pic>
        <p:nvPicPr>
          <p:cNvPr id="4" name="Picture 3" descr="Logo&#10;&#10;Description automatically generated">
            <a:extLst>
              <a:ext uri="{FF2B5EF4-FFF2-40B4-BE49-F238E27FC236}">
                <a16:creationId xmlns:a16="http://schemas.microsoft.com/office/drawing/2014/main" id="{717DAE22-83EB-0EDD-3D18-C0F2B20283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52" t="9765" r="7853" b="6838"/>
          <a:stretch/>
        </p:blipFill>
        <p:spPr>
          <a:xfrm>
            <a:off x="6033115" y="4663168"/>
            <a:ext cx="2139519" cy="2194832"/>
          </a:xfrm>
          <a:prstGeom prst="rect">
            <a:avLst/>
          </a:prstGeom>
        </p:spPr>
      </p:pic>
    </p:spTree>
    <p:extLst>
      <p:ext uri="{BB962C8B-B14F-4D97-AF65-F5344CB8AC3E}">
        <p14:creationId xmlns:p14="http://schemas.microsoft.com/office/powerpoint/2010/main" val="3491659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E65D0-344B-D01F-1431-F2B33E221CCF}"/>
              </a:ext>
            </a:extLst>
          </p:cNvPr>
          <p:cNvSpPr>
            <a:spLocks noGrp="1"/>
          </p:cNvSpPr>
          <p:nvPr>
            <p:ph type="title"/>
          </p:nvPr>
        </p:nvSpPr>
        <p:spPr/>
        <p:txBody>
          <a:bodyPr/>
          <a:lstStyle/>
          <a:p>
            <a:r>
              <a:rPr lang="en-US"/>
              <a:t>Backup/Reference</a:t>
            </a:r>
          </a:p>
        </p:txBody>
      </p:sp>
      <p:sp>
        <p:nvSpPr>
          <p:cNvPr id="8" name="Text Placeholder 7">
            <a:extLst>
              <a:ext uri="{FF2B5EF4-FFF2-40B4-BE49-F238E27FC236}">
                <a16:creationId xmlns:a16="http://schemas.microsoft.com/office/drawing/2014/main" id="{97C45C9A-5A5A-B59D-5BFC-FD3B91A9D23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66341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9CFDFA-B7FA-E743-4475-3CFAA948A84A}"/>
              </a:ext>
            </a:extLst>
          </p:cNvPr>
          <p:cNvSpPr>
            <a:spLocks noGrp="1"/>
          </p:cNvSpPr>
          <p:nvPr>
            <p:ph type="title"/>
          </p:nvPr>
        </p:nvSpPr>
        <p:spPr/>
        <p:txBody>
          <a:bodyPr/>
          <a:lstStyle/>
          <a:p>
            <a:r>
              <a:rPr lang="en-US"/>
              <a:t>Doppler – Max Spencer Grade</a:t>
            </a:r>
          </a:p>
        </p:txBody>
      </p:sp>
      <p:sp>
        <p:nvSpPr>
          <p:cNvPr id="5" name="TextBox 4">
            <a:extLst>
              <a:ext uri="{FF2B5EF4-FFF2-40B4-BE49-F238E27FC236}">
                <a16:creationId xmlns:a16="http://schemas.microsoft.com/office/drawing/2014/main" id="{6BAEF56A-D30F-A257-3868-14E30439020F}"/>
              </a:ext>
            </a:extLst>
          </p:cNvPr>
          <p:cNvSpPr txBox="1"/>
          <p:nvPr/>
        </p:nvSpPr>
        <p:spPr>
          <a:xfrm>
            <a:off x="209565" y="2198960"/>
            <a:ext cx="673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EA1</a:t>
            </a:r>
          </a:p>
        </p:txBody>
      </p:sp>
      <p:sp>
        <p:nvSpPr>
          <p:cNvPr id="7" name="TextBox 6">
            <a:extLst>
              <a:ext uri="{FF2B5EF4-FFF2-40B4-BE49-F238E27FC236}">
                <a16:creationId xmlns:a16="http://schemas.microsoft.com/office/drawing/2014/main" id="{42BC0B16-A9B8-8890-0F6B-B148B19ABB2E}"/>
              </a:ext>
            </a:extLst>
          </p:cNvPr>
          <p:cNvSpPr txBox="1"/>
          <p:nvPr/>
        </p:nvSpPr>
        <p:spPr>
          <a:xfrm>
            <a:off x="208063" y="4659040"/>
            <a:ext cx="673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EA2</a:t>
            </a:r>
          </a:p>
        </p:txBody>
      </p:sp>
      <p:pic>
        <p:nvPicPr>
          <p:cNvPr id="12" name="Picture 11">
            <a:extLst>
              <a:ext uri="{FF2B5EF4-FFF2-40B4-BE49-F238E27FC236}">
                <a16:creationId xmlns:a16="http://schemas.microsoft.com/office/drawing/2014/main" id="{E984D073-7449-5878-D756-FE110458F92F}"/>
              </a:ext>
            </a:extLst>
          </p:cNvPr>
          <p:cNvPicPr>
            <a:picLocks noChangeAspect="1"/>
          </p:cNvPicPr>
          <p:nvPr/>
        </p:nvPicPr>
        <p:blipFill>
          <a:blip r:embed="rId2"/>
          <a:stretch>
            <a:fillRect/>
          </a:stretch>
        </p:blipFill>
        <p:spPr>
          <a:xfrm>
            <a:off x="2157663" y="970667"/>
            <a:ext cx="7876673" cy="2578167"/>
          </a:xfrm>
          <a:prstGeom prst="rect">
            <a:avLst/>
          </a:prstGeom>
        </p:spPr>
      </p:pic>
      <p:pic>
        <p:nvPicPr>
          <p:cNvPr id="2" name="Picture 1">
            <a:extLst>
              <a:ext uri="{FF2B5EF4-FFF2-40B4-BE49-F238E27FC236}">
                <a16:creationId xmlns:a16="http://schemas.microsoft.com/office/drawing/2014/main" id="{F1B28D13-8881-030D-7514-BE1E2715712B}"/>
              </a:ext>
            </a:extLst>
          </p:cNvPr>
          <p:cNvPicPr>
            <a:picLocks noChangeAspect="1"/>
          </p:cNvPicPr>
          <p:nvPr/>
        </p:nvPicPr>
        <p:blipFill>
          <a:blip r:embed="rId3"/>
          <a:stretch>
            <a:fillRect/>
          </a:stretch>
        </p:blipFill>
        <p:spPr>
          <a:xfrm>
            <a:off x="2157662" y="3569471"/>
            <a:ext cx="7876673" cy="2663800"/>
          </a:xfrm>
          <a:prstGeom prst="rect">
            <a:avLst/>
          </a:prstGeom>
        </p:spPr>
      </p:pic>
    </p:spTree>
    <p:extLst>
      <p:ext uri="{BB962C8B-B14F-4D97-AF65-F5344CB8AC3E}">
        <p14:creationId xmlns:p14="http://schemas.microsoft.com/office/powerpoint/2010/main" val="2865475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 Grade VGE</a:t>
            </a:r>
          </a:p>
        </p:txBody>
      </p:sp>
      <p:sp>
        <p:nvSpPr>
          <p:cNvPr id="3" name="TextBox 2">
            <a:extLst>
              <a:ext uri="{FF2B5EF4-FFF2-40B4-BE49-F238E27FC236}">
                <a16:creationId xmlns:a16="http://schemas.microsoft.com/office/drawing/2014/main" id="{3CF628F3-1A9C-D5B7-D4AF-E0287516F8A9}"/>
              </a:ext>
            </a:extLst>
          </p:cNvPr>
          <p:cNvSpPr txBox="1"/>
          <p:nvPr/>
        </p:nvSpPr>
        <p:spPr>
          <a:xfrm>
            <a:off x="5459767" y="3246553"/>
            <a:ext cx="2104008" cy="584775"/>
          </a:xfrm>
          <a:prstGeom prst="rect">
            <a:avLst/>
          </a:prstGeom>
          <a:noFill/>
        </p:spPr>
        <p:txBody>
          <a:bodyPr wrap="square">
            <a:spAutoFit/>
          </a:bodyPr>
          <a:lstStyle/>
          <a:p>
            <a:r>
              <a:rPr lang="en-US" sz="3200" dirty="0"/>
              <a:t>{video}</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9CFDFA-B7FA-E743-4475-3CFAA948A84A}"/>
              </a:ext>
            </a:extLst>
          </p:cNvPr>
          <p:cNvSpPr>
            <a:spLocks noGrp="1"/>
          </p:cNvSpPr>
          <p:nvPr>
            <p:ph type="title"/>
          </p:nvPr>
        </p:nvSpPr>
        <p:spPr/>
        <p:txBody>
          <a:bodyPr/>
          <a:lstStyle/>
          <a:p>
            <a:r>
              <a:rPr lang="en-US"/>
              <a:t>Ultrasound – Max EB Score</a:t>
            </a:r>
          </a:p>
        </p:txBody>
      </p:sp>
      <p:sp>
        <p:nvSpPr>
          <p:cNvPr id="5" name="TextBox 4">
            <a:extLst>
              <a:ext uri="{FF2B5EF4-FFF2-40B4-BE49-F238E27FC236}">
                <a16:creationId xmlns:a16="http://schemas.microsoft.com/office/drawing/2014/main" id="{413A47CC-1BF1-81F7-962C-01358980A873}"/>
              </a:ext>
            </a:extLst>
          </p:cNvPr>
          <p:cNvSpPr txBox="1"/>
          <p:nvPr/>
        </p:nvSpPr>
        <p:spPr>
          <a:xfrm>
            <a:off x="209565" y="2198960"/>
            <a:ext cx="673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EA1</a:t>
            </a:r>
          </a:p>
        </p:txBody>
      </p:sp>
      <p:sp>
        <p:nvSpPr>
          <p:cNvPr id="7" name="TextBox 6">
            <a:extLst>
              <a:ext uri="{FF2B5EF4-FFF2-40B4-BE49-F238E27FC236}">
                <a16:creationId xmlns:a16="http://schemas.microsoft.com/office/drawing/2014/main" id="{176BE793-797B-89BD-3254-A82A461EB0F1}"/>
              </a:ext>
            </a:extLst>
          </p:cNvPr>
          <p:cNvSpPr txBox="1"/>
          <p:nvPr/>
        </p:nvSpPr>
        <p:spPr>
          <a:xfrm>
            <a:off x="208063" y="4659040"/>
            <a:ext cx="673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EA2</a:t>
            </a:r>
          </a:p>
        </p:txBody>
      </p:sp>
      <p:pic>
        <p:nvPicPr>
          <p:cNvPr id="2" name="Picture 1">
            <a:extLst>
              <a:ext uri="{FF2B5EF4-FFF2-40B4-BE49-F238E27FC236}">
                <a16:creationId xmlns:a16="http://schemas.microsoft.com/office/drawing/2014/main" id="{0E7F0B59-276B-1888-C4B8-8840FF2E259E}"/>
              </a:ext>
            </a:extLst>
          </p:cNvPr>
          <p:cNvPicPr>
            <a:picLocks noChangeAspect="1"/>
          </p:cNvPicPr>
          <p:nvPr/>
        </p:nvPicPr>
        <p:blipFill>
          <a:blip r:embed="rId2"/>
          <a:stretch>
            <a:fillRect/>
          </a:stretch>
        </p:blipFill>
        <p:spPr>
          <a:xfrm>
            <a:off x="2125474" y="812290"/>
            <a:ext cx="7941052" cy="2625841"/>
          </a:xfrm>
          <a:prstGeom prst="rect">
            <a:avLst/>
          </a:prstGeom>
        </p:spPr>
      </p:pic>
      <p:pic>
        <p:nvPicPr>
          <p:cNvPr id="3" name="Picture 2">
            <a:extLst>
              <a:ext uri="{FF2B5EF4-FFF2-40B4-BE49-F238E27FC236}">
                <a16:creationId xmlns:a16="http://schemas.microsoft.com/office/drawing/2014/main" id="{60AE1F7B-CB30-766D-0328-5F3A5D62B0C9}"/>
              </a:ext>
            </a:extLst>
          </p:cNvPr>
          <p:cNvPicPr>
            <a:picLocks noChangeAspect="1"/>
          </p:cNvPicPr>
          <p:nvPr/>
        </p:nvPicPr>
        <p:blipFill>
          <a:blip r:embed="rId3"/>
          <a:stretch>
            <a:fillRect/>
          </a:stretch>
        </p:blipFill>
        <p:spPr>
          <a:xfrm>
            <a:off x="2125474" y="3516057"/>
            <a:ext cx="7941052" cy="2641093"/>
          </a:xfrm>
          <a:prstGeom prst="rect">
            <a:avLst/>
          </a:prstGeom>
        </p:spPr>
      </p:pic>
    </p:spTree>
    <p:extLst>
      <p:ext uri="{BB962C8B-B14F-4D97-AF65-F5344CB8AC3E}">
        <p14:creationId xmlns:p14="http://schemas.microsoft.com/office/powerpoint/2010/main" val="3218972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84F186-A69A-4C80-896A-FAAA168C5B47}"/>
              </a:ext>
            </a:extLst>
          </p:cNvPr>
          <p:cNvSpPr>
            <a:spLocks noGrp="1"/>
          </p:cNvSpPr>
          <p:nvPr>
            <p:ph type="title"/>
          </p:nvPr>
        </p:nvSpPr>
        <p:spPr/>
        <p:txBody>
          <a:bodyPr/>
          <a:lstStyle/>
          <a:p>
            <a:r>
              <a:rPr lang="en-US"/>
              <a:t>Prebreathe Validation Approach</a:t>
            </a:r>
          </a:p>
        </p:txBody>
      </p:sp>
      <p:sp>
        <p:nvSpPr>
          <p:cNvPr id="5" name="Content Placeholder 4">
            <a:extLst>
              <a:ext uri="{FF2B5EF4-FFF2-40B4-BE49-F238E27FC236}">
                <a16:creationId xmlns:a16="http://schemas.microsoft.com/office/drawing/2014/main" id="{F7D78B2A-5C9B-48B9-9D70-3E278D09EE72}"/>
              </a:ext>
            </a:extLst>
          </p:cNvPr>
          <p:cNvSpPr>
            <a:spLocks noGrp="1"/>
          </p:cNvSpPr>
          <p:nvPr>
            <p:ph idx="1"/>
          </p:nvPr>
        </p:nvSpPr>
        <p:spPr>
          <a:xfrm>
            <a:off x="162188" y="1029744"/>
            <a:ext cx="11582400" cy="5028155"/>
          </a:xfrm>
        </p:spPr>
        <p:txBody>
          <a:bodyPr>
            <a:normAutofit/>
          </a:bodyPr>
          <a:lstStyle/>
          <a:p>
            <a:r>
              <a:rPr lang="en-US" sz="2400"/>
              <a:t>What </a:t>
            </a:r>
            <a:r>
              <a:rPr lang="en-US" sz="2400" err="1"/>
              <a:t>prebreathe</a:t>
            </a:r>
            <a:r>
              <a:rPr lang="en-US" sz="2400"/>
              <a:t> is sufficient to meet NASA-STD-3001 standards in a Lunar/Mars environment?</a:t>
            </a:r>
          </a:p>
          <a:p>
            <a:pPr lvl="1"/>
            <a:r>
              <a:rPr lang="en-US" sz="2000"/>
              <a:t>Equilibrate to Exploration Atmosphere: 	8.2psi/34% </a:t>
            </a:r>
            <a:r>
              <a:rPr lang="en-US" sz="1800"/>
              <a:t>O</a:t>
            </a:r>
            <a:r>
              <a:rPr lang="en-US" sz="2000" baseline="-25000"/>
              <a:t>2 </a:t>
            </a:r>
            <a:r>
              <a:rPr lang="en-US" sz="2000"/>
              <a:t>for 48 </a:t>
            </a:r>
            <a:r>
              <a:rPr lang="en-US" sz="2000" err="1"/>
              <a:t>hrs</a:t>
            </a:r>
            <a:r>
              <a:rPr lang="en-US" sz="2000"/>
              <a:t> (after 3hr O</a:t>
            </a:r>
            <a:r>
              <a:rPr lang="en-US" sz="2000" baseline="-25000"/>
              <a:t>2</a:t>
            </a:r>
            <a:r>
              <a:rPr lang="en-US" sz="2000"/>
              <a:t> PB)</a:t>
            </a:r>
          </a:p>
          <a:p>
            <a:pPr lvl="1"/>
            <a:r>
              <a:rPr lang="en-US" sz="2000"/>
              <a:t>Minimum </a:t>
            </a:r>
            <a:r>
              <a:rPr lang="en-US" sz="2000" err="1"/>
              <a:t>prebreathe</a:t>
            </a:r>
            <a:r>
              <a:rPr lang="en-US" sz="2000"/>
              <a:t> duration:		20 min ≥ 6.2psi</a:t>
            </a:r>
          </a:p>
          <a:p>
            <a:pPr lvl="1"/>
            <a:r>
              <a:rPr lang="en-US" sz="2000"/>
              <a:t>Simulated EVA:				4.3psi/85% O</a:t>
            </a:r>
            <a:r>
              <a:rPr lang="en-US" sz="2400" baseline="-25000"/>
              <a:t>2</a:t>
            </a:r>
            <a:r>
              <a:rPr lang="en-US" sz="2000"/>
              <a:t> </a:t>
            </a:r>
          </a:p>
          <a:p>
            <a:pPr lvl="1"/>
            <a:r>
              <a:rPr lang="en-US" sz="2000"/>
              <a:t>Simulate EVA workload:			6 tasks for 6hrs across workload ranges</a:t>
            </a:r>
          </a:p>
          <a:p>
            <a:pPr lvl="1"/>
            <a:endParaRPr lang="en-US" sz="2000"/>
          </a:p>
        </p:txBody>
      </p:sp>
      <p:grpSp>
        <p:nvGrpSpPr>
          <p:cNvPr id="14" name="Group 13">
            <a:extLst>
              <a:ext uri="{FF2B5EF4-FFF2-40B4-BE49-F238E27FC236}">
                <a16:creationId xmlns:a16="http://schemas.microsoft.com/office/drawing/2014/main" id="{F42A6362-61F1-0F47-01C0-DEE7F82742CA}"/>
              </a:ext>
            </a:extLst>
          </p:cNvPr>
          <p:cNvGrpSpPr/>
          <p:nvPr/>
        </p:nvGrpSpPr>
        <p:grpSpPr>
          <a:xfrm>
            <a:off x="235465" y="3266985"/>
            <a:ext cx="5060787" cy="3514815"/>
            <a:chOff x="6551266" y="3833769"/>
            <a:chExt cx="4354422" cy="3024231"/>
          </a:xfrm>
        </p:grpSpPr>
        <p:sp>
          <p:nvSpPr>
            <p:cNvPr id="15" name="Rectangle 14">
              <a:extLst>
                <a:ext uri="{FF2B5EF4-FFF2-40B4-BE49-F238E27FC236}">
                  <a16:creationId xmlns:a16="http://schemas.microsoft.com/office/drawing/2014/main" id="{72A2FDA5-CD71-EDA5-C0C7-217F2DD8F6BA}"/>
                </a:ext>
              </a:extLst>
            </p:cNvPr>
            <p:cNvSpPr/>
            <p:nvPr/>
          </p:nvSpPr>
          <p:spPr>
            <a:xfrm>
              <a:off x="6551266" y="3833769"/>
              <a:ext cx="4354422" cy="3024231"/>
            </a:xfrm>
            <a:prstGeom prst="rect">
              <a:avLst/>
            </a:prstGeom>
            <a:solidFill>
              <a:sysClr val="window" lastClr="FFFFFF">
                <a:lumMod val="95000"/>
              </a:sys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6" name="Graphic 15">
              <a:extLst>
                <a:ext uri="{FF2B5EF4-FFF2-40B4-BE49-F238E27FC236}">
                  <a16:creationId xmlns:a16="http://schemas.microsoft.com/office/drawing/2014/main" id="{7F97CFF2-4DA6-D867-20C4-BC67FE9F6045}"/>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a:off x="6641821" y="3902358"/>
              <a:ext cx="4187830" cy="2955642"/>
            </a:xfrm>
            <a:prstGeom prst="rect">
              <a:avLst/>
            </a:prstGeom>
          </p:spPr>
        </p:pic>
      </p:grpSp>
      <p:sp>
        <p:nvSpPr>
          <p:cNvPr id="17" name="Rectangle 16">
            <a:extLst>
              <a:ext uri="{FF2B5EF4-FFF2-40B4-BE49-F238E27FC236}">
                <a16:creationId xmlns:a16="http://schemas.microsoft.com/office/drawing/2014/main" id="{7A39670C-A435-439C-DC2A-624B5C447CEC}"/>
              </a:ext>
            </a:extLst>
          </p:cNvPr>
          <p:cNvSpPr/>
          <p:nvPr/>
        </p:nvSpPr>
        <p:spPr>
          <a:xfrm>
            <a:off x="5532253" y="3346700"/>
            <a:ext cx="6212335" cy="3213491"/>
          </a:xfrm>
          <a:prstGeom prst="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8" name="Graphic 17">
            <a:extLst>
              <a:ext uri="{FF2B5EF4-FFF2-40B4-BE49-F238E27FC236}">
                <a16:creationId xmlns:a16="http://schemas.microsoft.com/office/drawing/2014/main" id="{BEAB2F77-3B56-5F25-8F96-4BD19828B615}"/>
              </a:ext>
            </a:extLst>
          </p:cNvPr>
          <p:cNvPicPr>
            <a:picLocks noChangeAspect="1"/>
          </p:cNvPicPr>
          <p:nvPr/>
        </p:nvPicPr>
        <p:blipFill>
          <a:blip r:embed="rId4" cstate="print">
            <a:extLst>
              <a:ext uri="{96DAC541-7B7A-43D3-8B79-37D633B846F1}">
                <asvg:svgBlip xmlns:asvg="http://schemas.microsoft.com/office/drawing/2016/SVG/main" r:embed="rId5"/>
              </a:ext>
            </a:extLst>
          </a:blip>
          <a:stretch>
            <a:fillRect/>
          </a:stretch>
        </p:blipFill>
        <p:spPr>
          <a:xfrm>
            <a:off x="5646885" y="3346700"/>
            <a:ext cx="5994286" cy="3091854"/>
          </a:xfrm>
          <a:prstGeom prst="rect">
            <a:avLst/>
          </a:prstGeom>
        </p:spPr>
      </p:pic>
    </p:spTree>
    <p:extLst>
      <p:ext uri="{BB962C8B-B14F-4D97-AF65-F5344CB8AC3E}">
        <p14:creationId xmlns:p14="http://schemas.microsoft.com/office/powerpoint/2010/main" val="86051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4633CA-E5E4-7943-CB84-4A7DA9702870}"/>
              </a:ext>
            </a:extLst>
          </p:cNvPr>
          <p:cNvSpPr>
            <a:spLocks noGrp="1"/>
          </p:cNvSpPr>
          <p:nvPr>
            <p:ph type="title"/>
          </p:nvPr>
        </p:nvSpPr>
        <p:spPr/>
        <p:txBody>
          <a:bodyPr/>
          <a:lstStyle/>
          <a:p>
            <a:r>
              <a:rPr lang="en-US"/>
              <a:t>Historical NASA Testing</a:t>
            </a:r>
          </a:p>
        </p:txBody>
      </p:sp>
      <p:pic>
        <p:nvPicPr>
          <p:cNvPr id="2" name="Picture 1">
            <a:extLst>
              <a:ext uri="{FF2B5EF4-FFF2-40B4-BE49-F238E27FC236}">
                <a16:creationId xmlns:a16="http://schemas.microsoft.com/office/drawing/2014/main" id="{B1F129A8-80CD-4FC9-E2DE-606BCB86E231}"/>
              </a:ext>
            </a:extLst>
          </p:cNvPr>
          <p:cNvPicPr>
            <a:picLocks noChangeAspect="1"/>
          </p:cNvPicPr>
          <p:nvPr/>
        </p:nvPicPr>
        <p:blipFill>
          <a:blip r:embed="rId2"/>
          <a:stretch>
            <a:fillRect/>
          </a:stretch>
        </p:blipFill>
        <p:spPr>
          <a:xfrm>
            <a:off x="1242509" y="1171852"/>
            <a:ext cx="9454067" cy="5414974"/>
          </a:xfrm>
          <a:prstGeom prst="rect">
            <a:avLst/>
          </a:prstGeom>
        </p:spPr>
      </p:pic>
    </p:spTree>
    <p:extLst>
      <p:ext uri="{BB962C8B-B14F-4D97-AF65-F5344CB8AC3E}">
        <p14:creationId xmlns:p14="http://schemas.microsoft.com/office/powerpoint/2010/main" val="108587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6916" y="249716"/>
            <a:ext cx="9144000" cy="571501"/>
          </a:xfrm>
        </p:spPr>
        <p:txBody>
          <a:bodyPr rtlCol="0">
            <a:normAutofit/>
          </a:bodyPr>
          <a:lstStyle/>
          <a:p>
            <a:pPr>
              <a:defRPr/>
            </a:pPr>
            <a:r>
              <a:rPr lang="en-US" sz="2100" i="1"/>
              <a:t>Revised DCS Treatment Flow Diagram</a:t>
            </a:r>
          </a:p>
        </p:txBody>
      </p:sp>
      <p:sp>
        <p:nvSpPr>
          <p:cNvPr id="10" name="TextBox 9"/>
          <p:cNvSpPr txBox="1"/>
          <p:nvPr/>
        </p:nvSpPr>
        <p:spPr>
          <a:xfrm>
            <a:off x="1524001" y="4279107"/>
            <a:ext cx="2401491" cy="170816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prstClr val="white"/>
                </a:solidFill>
                <a:effectLst/>
                <a:uLnTx/>
                <a:uFillTx/>
                <a:latin typeface="Calibri"/>
                <a:ea typeface="+mn-ea"/>
                <a:cs typeface="+mn-cs"/>
              </a:rPr>
              <a:t>Key:</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Subj = Subject</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err="1">
                <a:ln>
                  <a:noFill/>
                </a:ln>
                <a:solidFill>
                  <a:prstClr val="white"/>
                </a:solidFill>
                <a:effectLst/>
                <a:uLnTx/>
                <a:uFillTx/>
                <a:latin typeface="Calibri"/>
                <a:ea typeface="+mn-ea"/>
                <a:cs typeface="+mn-cs"/>
              </a:rPr>
              <a:t>Sx</a:t>
            </a:r>
            <a:r>
              <a:rPr kumimoji="0" lang="en-US" sz="1050" b="0" i="0" u="none" strike="noStrike" kern="1200" cap="none" spc="0" normalizeH="0" baseline="0" noProof="0">
                <a:ln>
                  <a:noFill/>
                </a:ln>
                <a:solidFill>
                  <a:prstClr val="white"/>
                </a:solidFill>
                <a:effectLst/>
                <a:uLnTx/>
                <a:uFillTx/>
                <a:latin typeface="Calibri"/>
                <a:ea typeface="+mn-ea"/>
                <a:cs typeface="+mn-cs"/>
              </a:rPr>
              <a:t> = Symptoms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DT = Doppler Tech</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MO = Med Officer</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SLO = Site-level O</a:t>
            </a:r>
            <a:r>
              <a:rPr kumimoji="0" lang="en-US" sz="1050" b="0" i="0" u="none" strike="noStrike" kern="1200" cap="none" spc="0" normalizeH="0" baseline="-25000" noProof="0">
                <a:ln>
                  <a:noFill/>
                </a:ln>
                <a:solidFill>
                  <a:prstClr val="white"/>
                </a:solidFill>
                <a:effectLst/>
                <a:uLnTx/>
                <a:uFillTx/>
                <a:latin typeface="Calibri"/>
                <a:ea typeface="+mn-ea"/>
                <a:cs typeface="+mn-cs"/>
              </a:rPr>
              <a:t>2</a:t>
            </a:r>
            <a:r>
              <a:rPr kumimoji="0" lang="en-US" sz="1050" b="0" i="0" u="none" strike="noStrike" kern="1200" cap="none" spc="0" normalizeH="0" baseline="30000" noProof="0">
                <a:ln>
                  <a:noFill/>
                </a:ln>
                <a:solidFill>
                  <a:prstClr val="white"/>
                </a:solidFill>
                <a:effectLst/>
                <a:uLnTx/>
                <a:uFillTx/>
                <a:latin typeface="Calibri"/>
                <a:ea typeface="+mn-ea"/>
                <a:cs typeface="+mn-cs"/>
              </a:rPr>
              <a:t> </a:t>
            </a:r>
            <a:r>
              <a:rPr kumimoji="0" lang="en-US" sz="1050" b="0" i="0" u="none" strike="noStrike" kern="1200" cap="none" spc="0" normalizeH="0" baseline="0" noProof="0">
                <a:ln>
                  <a:noFill/>
                </a:ln>
                <a:solidFill>
                  <a:prstClr val="white"/>
                </a:solidFill>
                <a:effectLst/>
                <a:uLnTx/>
                <a:uFillTx/>
                <a:latin typeface="Calibri"/>
                <a:ea typeface="+mn-ea"/>
                <a:cs typeface="+mn-cs"/>
              </a:rPr>
              <a:t>(8.2psia)</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GLO = Ground-level O</a:t>
            </a:r>
            <a:r>
              <a:rPr kumimoji="0" lang="en-US" sz="1050" b="0" i="0" u="none" strike="noStrike" kern="1200" cap="none" spc="0" normalizeH="0" baseline="-25000" noProof="0">
                <a:ln>
                  <a:noFill/>
                </a:ln>
                <a:solidFill>
                  <a:prstClr val="white"/>
                </a:solidFill>
                <a:effectLst/>
                <a:uLnTx/>
                <a:uFillTx/>
                <a:latin typeface="Calibri"/>
                <a:ea typeface="+mn-ea"/>
                <a:cs typeface="+mn-cs"/>
              </a:rPr>
              <a:t>2</a:t>
            </a:r>
            <a:r>
              <a:rPr kumimoji="0" lang="en-US" sz="1050" b="0" i="0" u="none" strike="noStrike" kern="1200" cap="none" spc="0" normalizeH="0" baseline="30000" noProof="0">
                <a:ln>
                  <a:noFill/>
                </a:ln>
                <a:solidFill>
                  <a:prstClr val="white"/>
                </a:solidFill>
                <a:effectLst/>
                <a:uLnTx/>
                <a:uFillTx/>
                <a:latin typeface="Calibri"/>
                <a:ea typeface="+mn-ea"/>
                <a:cs typeface="+mn-cs"/>
              </a:rPr>
              <a:t> </a:t>
            </a:r>
            <a:r>
              <a:rPr kumimoji="0" lang="en-US" sz="1050" b="0" i="0" u="none" strike="noStrike" kern="1200" cap="none" spc="0" normalizeH="0" baseline="0" noProof="0">
                <a:ln>
                  <a:noFill/>
                </a:ln>
                <a:solidFill>
                  <a:prstClr val="white"/>
                </a:solidFill>
                <a:effectLst/>
                <a:uLnTx/>
                <a:uFillTx/>
                <a:latin typeface="Calibri"/>
                <a:ea typeface="+mn-ea"/>
                <a:cs typeface="+mn-cs"/>
              </a:rPr>
              <a:t>(14.7psia)</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HBO = Hyperbaric O</a:t>
            </a:r>
            <a:r>
              <a:rPr kumimoji="0" lang="en-US" sz="1050" b="0" i="0" u="none" strike="noStrike" kern="1200" cap="none" spc="0" normalizeH="0" baseline="-25000" noProof="0">
                <a:ln>
                  <a:noFill/>
                </a:ln>
                <a:solidFill>
                  <a:prstClr val="white"/>
                </a:solidFill>
                <a:effectLst/>
                <a:uLnTx/>
                <a:uFillTx/>
                <a:latin typeface="Calibri"/>
                <a:ea typeface="+mn-ea"/>
                <a:cs typeface="+mn-cs"/>
              </a:rPr>
              <a:t>2</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DSSMB = Diver and  Suited Subject Medical Board</a:t>
            </a:r>
          </a:p>
        </p:txBody>
      </p:sp>
      <p:sp>
        <p:nvSpPr>
          <p:cNvPr id="13" name="Rectangle 12"/>
          <p:cNvSpPr/>
          <p:nvPr/>
        </p:nvSpPr>
        <p:spPr>
          <a:xfrm>
            <a:off x="5060157" y="1546622"/>
            <a:ext cx="1669256" cy="441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Subj placed on GLO </a:t>
            </a:r>
            <a:r>
              <a:rPr kumimoji="0" lang="en-US" sz="1050" b="0" i="0" u="none" strike="noStrike" kern="1200" cap="none" spc="0" normalizeH="0" baseline="0" noProof="0" err="1">
                <a:ln>
                  <a:noFill/>
                </a:ln>
                <a:solidFill>
                  <a:prstClr val="white"/>
                </a:solidFill>
                <a:effectLst/>
                <a:uLnTx/>
                <a:uFillTx/>
                <a:latin typeface="Calibri"/>
                <a:ea typeface="+mn-ea"/>
                <a:cs typeface="+mn-cs"/>
              </a:rPr>
              <a:t>Tx</a:t>
            </a:r>
            <a:r>
              <a:rPr kumimoji="0" lang="en-US" sz="1050" b="0" i="0" u="none" strike="noStrike" kern="1200" cap="none" spc="0" normalizeH="0" baseline="0" noProof="0">
                <a:ln>
                  <a:noFill/>
                </a:ln>
                <a:solidFill>
                  <a:prstClr val="white"/>
                </a:solidFill>
                <a:effectLst/>
                <a:uLnTx/>
                <a:uFillTx/>
                <a:latin typeface="Calibri"/>
                <a:ea typeface="+mn-ea"/>
                <a:cs typeface="+mn-cs"/>
              </a:rPr>
              <a:t> for 4+ hours. </a:t>
            </a:r>
          </a:p>
        </p:txBody>
      </p:sp>
      <p:sp>
        <p:nvSpPr>
          <p:cNvPr id="14" name="Rectangle 13"/>
          <p:cNvSpPr/>
          <p:nvPr/>
        </p:nvSpPr>
        <p:spPr>
          <a:xfrm>
            <a:off x="4407694" y="4875610"/>
            <a:ext cx="1643466" cy="926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Subj is removed from study, moved to hyperbaric chamber or Memorial Hermann for HBO </a:t>
            </a:r>
            <a:r>
              <a:rPr kumimoji="0" lang="en-US" sz="1050" b="0" i="0" u="none" strike="noStrike" kern="1200" cap="none" spc="0" normalizeH="0" baseline="0" noProof="0" err="1">
                <a:ln>
                  <a:noFill/>
                </a:ln>
                <a:solidFill>
                  <a:prstClr val="white"/>
                </a:solidFill>
                <a:effectLst/>
                <a:uLnTx/>
                <a:uFillTx/>
                <a:latin typeface="Calibri"/>
                <a:ea typeface="+mn-ea"/>
                <a:cs typeface="+mn-cs"/>
              </a:rPr>
              <a:t>Tx</a:t>
            </a:r>
            <a:r>
              <a:rPr kumimoji="0" lang="en-US" sz="1050" b="0" i="0" u="none" strike="noStrike" kern="1200" cap="none" spc="0" normalizeH="0" baseline="0" noProof="0">
                <a:ln>
                  <a:noFill/>
                </a:ln>
                <a:solidFill>
                  <a:prstClr val="white"/>
                </a:solidFill>
                <a:effectLst/>
                <a:uLnTx/>
                <a:uFillTx/>
                <a:latin typeface="Calibri"/>
                <a:ea typeface="+mn-ea"/>
                <a:cs typeface="+mn-cs"/>
              </a:rPr>
              <a:t>. </a:t>
            </a:r>
          </a:p>
        </p:txBody>
      </p:sp>
      <p:sp>
        <p:nvSpPr>
          <p:cNvPr id="16" name="Rectangle 15"/>
          <p:cNvSpPr/>
          <p:nvPr/>
        </p:nvSpPr>
        <p:spPr>
          <a:xfrm>
            <a:off x="6607970" y="5048251"/>
            <a:ext cx="1166813" cy="754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DCS diagnosis vetted by DSSMB within 36 hours. </a:t>
            </a:r>
          </a:p>
        </p:txBody>
      </p:sp>
      <p:sp>
        <p:nvSpPr>
          <p:cNvPr id="17" name="Rectangle 16"/>
          <p:cNvSpPr/>
          <p:nvPr/>
        </p:nvSpPr>
        <p:spPr>
          <a:xfrm>
            <a:off x="9002317" y="5049442"/>
            <a:ext cx="1407319" cy="754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Study is immediately stopped. </a:t>
            </a:r>
            <a:r>
              <a:rPr kumimoji="0" lang="en-US" sz="1050" b="0" i="0" u="none" strike="noStrike" kern="1200" cap="none" spc="0" normalizeH="0" baseline="0" noProof="0" err="1">
                <a:ln>
                  <a:noFill/>
                </a:ln>
                <a:solidFill>
                  <a:prstClr val="white"/>
                </a:solidFill>
                <a:effectLst/>
                <a:uLnTx/>
                <a:uFillTx/>
                <a:latin typeface="Calibri"/>
                <a:ea typeface="+mn-ea"/>
                <a:cs typeface="+mn-cs"/>
              </a:rPr>
              <a:t>Prebreathe</a:t>
            </a:r>
            <a:r>
              <a:rPr kumimoji="0" lang="en-US" sz="1050" b="0" i="0" u="none" strike="noStrike" kern="1200" cap="none" spc="0" normalizeH="0" baseline="0" noProof="0">
                <a:ln>
                  <a:noFill/>
                </a:ln>
                <a:solidFill>
                  <a:prstClr val="white"/>
                </a:solidFill>
                <a:effectLst/>
                <a:uLnTx/>
                <a:uFillTx/>
                <a:latin typeface="Calibri"/>
                <a:ea typeface="+mn-ea"/>
                <a:cs typeface="+mn-cs"/>
              </a:rPr>
              <a:t> protocol is re-assessed.</a:t>
            </a:r>
          </a:p>
        </p:txBody>
      </p:sp>
      <p:sp>
        <p:nvSpPr>
          <p:cNvPr id="18" name="Rectangle 17"/>
          <p:cNvSpPr/>
          <p:nvPr/>
        </p:nvSpPr>
        <p:spPr>
          <a:xfrm>
            <a:off x="9151144" y="4220767"/>
            <a:ext cx="1226344" cy="754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Study continues with (n-1) subjects.</a:t>
            </a:r>
          </a:p>
        </p:txBody>
      </p:sp>
      <p:sp>
        <p:nvSpPr>
          <p:cNvPr id="20" name="Rectangle 19"/>
          <p:cNvSpPr/>
          <p:nvPr/>
        </p:nvSpPr>
        <p:spPr>
          <a:xfrm>
            <a:off x="9220201" y="1473994"/>
            <a:ext cx="1359694" cy="898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Subj returns to main chamber after EVA Sim, misses next EVA.  Subj held @ 14.7 outside chamber. </a:t>
            </a:r>
          </a:p>
        </p:txBody>
      </p:sp>
      <p:sp>
        <p:nvSpPr>
          <p:cNvPr id="21" name="Rectangle 20"/>
          <p:cNvSpPr/>
          <p:nvPr/>
        </p:nvSpPr>
        <p:spPr>
          <a:xfrm>
            <a:off x="4585098" y="2544364"/>
            <a:ext cx="1035751" cy="1125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Subj placed on GLO </a:t>
            </a:r>
            <a:r>
              <a:rPr kumimoji="0" lang="en-US" sz="1050" b="0" i="0" u="none" strike="noStrike" kern="1200" cap="none" spc="0" normalizeH="0" baseline="0" noProof="0" err="1">
                <a:ln>
                  <a:noFill/>
                </a:ln>
                <a:solidFill>
                  <a:prstClr val="white"/>
                </a:solidFill>
                <a:effectLst/>
                <a:uLnTx/>
                <a:uFillTx/>
                <a:latin typeface="Calibri"/>
                <a:ea typeface="+mn-ea"/>
                <a:cs typeface="+mn-cs"/>
              </a:rPr>
              <a:t>Tx</a:t>
            </a:r>
            <a:r>
              <a:rPr kumimoji="0" lang="en-US" sz="1050" b="0" i="0" u="none" strike="noStrike" kern="1200" cap="none" spc="0" normalizeH="0" baseline="0" noProof="0">
                <a:ln>
                  <a:noFill/>
                </a:ln>
                <a:solidFill>
                  <a:prstClr val="white"/>
                </a:solidFill>
                <a:effectLst/>
                <a:uLnTx/>
                <a:uFillTx/>
                <a:latin typeface="Calibri"/>
                <a:ea typeface="+mn-ea"/>
                <a:cs typeface="+mn-cs"/>
              </a:rPr>
              <a:t> with check for </a:t>
            </a:r>
            <a:r>
              <a:rPr kumimoji="0" lang="en-US" sz="1050" b="0" i="0" u="none" strike="noStrike" kern="1200" cap="none" spc="0" normalizeH="0" baseline="0" noProof="0" err="1">
                <a:ln>
                  <a:noFill/>
                </a:ln>
                <a:solidFill>
                  <a:prstClr val="white"/>
                </a:solidFill>
                <a:effectLst/>
                <a:uLnTx/>
                <a:uFillTx/>
                <a:latin typeface="Calibri"/>
                <a:ea typeface="+mn-ea"/>
                <a:cs typeface="+mn-cs"/>
              </a:rPr>
              <a:t>Sx</a:t>
            </a:r>
            <a:r>
              <a:rPr kumimoji="0" lang="en-US" sz="1050" b="0" i="0" u="none" strike="noStrike" kern="1200" cap="none" spc="0" normalizeH="0" baseline="0" noProof="0">
                <a:ln>
                  <a:noFill/>
                </a:ln>
                <a:solidFill>
                  <a:prstClr val="white"/>
                </a:solidFill>
                <a:effectLst/>
                <a:uLnTx/>
                <a:uFillTx/>
                <a:latin typeface="Calibri"/>
                <a:ea typeface="+mn-ea"/>
                <a:cs typeface="+mn-cs"/>
              </a:rPr>
              <a:t> resolution within 10min and remain resolved. </a:t>
            </a:r>
            <a:endParaRPr kumimoji="0" lang="en-US" sz="1050" b="0" i="1" u="none" strike="noStrike" kern="1200" cap="none" spc="0" normalizeH="0" baseline="0" noProof="0">
              <a:ln>
                <a:noFill/>
              </a:ln>
              <a:solidFill>
                <a:prstClr val="white"/>
              </a:solidFill>
              <a:effectLst/>
              <a:uLnTx/>
              <a:uFillTx/>
              <a:latin typeface="Calibri"/>
              <a:ea typeface="+mn-ea"/>
              <a:cs typeface="+mn-cs"/>
            </a:endParaRPr>
          </a:p>
        </p:txBody>
      </p:sp>
      <p:cxnSp>
        <p:nvCxnSpPr>
          <p:cNvPr id="8" name="Elbow Connector 7"/>
          <p:cNvCxnSpPr>
            <a:endCxn id="13" idx="1"/>
          </p:cNvCxnSpPr>
          <p:nvPr/>
        </p:nvCxnSpPr>
        <p:spPr>
          <a:xfrm flipV="1">
            <a:off x="3168255" y="1768079"/>
            <a:ext cx="1891903" cy="1601390"/>
          </a:xfrm>
          <a:prstGeom prst="bentConnector3">
            <a:avLst>
              <a:gd name="adj1" fmla="val 41285"/>
            </a:avLst>
          </a:prstGeom>
          <a:ln w="38100">
            <a:solidFill>
              <a:srgbClr val="62F44E"/>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flipV="1">
            <a:off x="3459957" y="3363517"/>
            <a:ext cx="1106091" cy="17859"/>
          </a:xfrm>
          <a:prstGeom prst="bentConnector3">
            <a:avLst>
              <a:gd name="adj1" fmla="val -9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p:cNvCxnSpPr/>
          <p:nvPr/>
        </p:nvCxnSpPr>
        <p:spPr>
          <a:xfrm>
            <a:off x="3539730" y="3369470"/>
            <a:ext cx="821531" cy="2055019"/>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7993857" y="2738437"/>
            <a:ext cx="1814512" cy="99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Subject completes 4+ hour GLO </a:t>
            </a:r>
            <a:r>
              <a:rPr kumimoji="0" lang="en-US" sz="1050" b="0" i="0" u="none" strike="noStrike" kern="1200" cap="none" spc="0" normalizeH="0" baseline="0" noProof="0" err="1">
                <a:ln>
                  <a:noFill/>
                </a:ln>
                <a:solidFill>
                  <a:prstClr val="white"/>
                </a:solidFill>
                <a:effectLst/>
                <a:uLnTx/>
                <a:uFillTx/>
                <a:latin typeface="Calibri"/>
                <a:ea typeface="+mn-ea"/>
                <a:cs typeface="+mn-cs"/>
              </a:rPr>
              <a:t>Tx</a:t>
            </a:r>
            <a:r>
              <a:rPr kumimoji="0" lang="en-US" sz="1050" b="0" i="0" u="none" strike="noStrike" kern="1200" cap="none" spc="0" normalizeH="0" baseline="0" noProof="0">
                <a:ln>
                  <a:noFill/>
                </a:ln>
                <a:solidFill>
                  <a:prstClr val="white"/>
                </a:solidFill>
                <a:effectLst/>
                <a:uLnTx/>
                <a:uFillTx/>
                <a:latin typeface="Calibri"/>
                <a:ea typeface="+mn-ea"/>
                <a:cs typeface="+mn-cs"/>
              </a:rPr>
              <a:t>. MO does ~30min </a:t>
            </a:r>
            <a:r>
              <a:rPr kumimoji="0" lang="en-US" sz="1050" b="0" i="0" u="none" strike="noStrike" kern="1200" cap="none" spc="0" normalizeH="0" baseline="0" noProof="0" err="1">
                <a:ln>
                  <a:noFill/>
                </a:ln>
                <a:solidFill>
                  <a:prstClr val="white"/>
                </a:solidFill>
                <a:effectLst/>
                <a:uLnTx/>
                <a:uFillTx/>
                <a:latin typeface="Calibri"/>
                <a:ea typeface="+mn-ea"/>
                <a:cs typeface="+mn-cs"/>
              </a:rPr>
              <a:t>prebreathe</a:t>
            </a:r>
            <a:r>
              <a:rPr kumimoji="0" lang="en-US" sz="1050" b="0" i="0" u="none" strike="noStrike" kern="1200" cap="none" spc="0" normalizeH="0" baseline="0" noProof="0">
                <a:ln>
                  <a:noFill/>
                </a:ln>
                <a:solidFill>
                  <a:prstClr val="white"/>
                </a:solidFill>
                <a:effectLst/>
                <a:uLnTx/>
                <a:uFillTx/>
                <a:latin typeface="Calibri"/>
                <a:ea typeface="+mn-ea"/>
                <a:cs typeface="+mn-cs"/>
              </a:rPr>
              <a:t>. MO + Subj depress to 8.2, Subj moved to SLO. MO evaluates Subj for </a:t>
            </a:r>
            <a:r>
              <a:rPr kumimoji="0" lang="en-US" sz="1050" b="0" i="0" u="none" strike="noStrike" kern="1200" cap="none" spc="0" normalizeH="0" baseline="0" noProof="0" err="1">
                <a:ln>
                  <a:noFill/>
                </a:ln>
                <a:solidFill>
                  <a:prstClr val="white"/>
                </a:solidFill>
                <a:effectLst/>
                <a:uLnTx/>
                <a:uFillTx/>
                <a:latin typeface="Calibri"/>
                <a:ea typeface="+mn-ea"/>
                <a:cs typeface="+mn-cs"/>
              </a:rPr>
              <a:t>Sx</a:t>
            </a:r>
            <a:r>
              <a:rPr kumimoji="0" lang="en-US" sz="1050" b="0" i="0" u="none" strike="noStrike" kern="1200" cap="none" spc="0" normalizeH="0" baseline="0" noProof="0">
                <a:ln>
                  <a:noFill/>
                </a:ln>
                <a:solidFill>
                  <a:prstClr val="white"/>
                </a:solidFill>
                <a:effectLst/>
                <a:uLnTx/>
                <a:uFillTx/>
                <a:latin typeface="Calibri"/>
                <a:ea typeface="+mn-ea"/>
                <a:cs typeface="+mn-cs"/>
              </a:rPr>
              <a:t> recurrence at 8.2.</a:t>
            </a:r>
            <a:endParaRPr kumimoji="0" lang="en-US" sz="825" b="0" i="1" u="none" strike="noStrike" kern="1200" cap="none" spc="0" normalizeH="0" baseline="0" noProof="0">
              <a:ln>
                <a:noFill/>
              </a:ln>
              <a:solidFill>
                <a:prstClr val="white"/>
              </a:solidFill>
              <a:effectLst/>
              <a:uLnTx/>
              <a:uFillTx/>
              <a:latin typeface="Calibri"/>
              <a:ea typeface="+mn-ea"/>
              <a:cs typeface="+mn-cs"/>
            </a:endParaRPr>
          </a:p>
        </p:txBody>
      </p:sp>
      <p:cxnSp>
        <p:nvCxnSpPr>
          <p:cNvPr id="106" name="Elbow Connector 105"/>
          <p:cNvCxnSpPr/>
          <p:nvPr/>
        </p:nvCxnSpPr>
        <p:spPr>
          <a:xfrm flipV="1">
            <a:off x="5651898" y="3333752"/>
            <a:ext cx="616744" cy="2381"/>
          </a:xfrm>
          <a:prstGeom prst="bentConnector3">
            <a:avLst>
              <a:gd name="adj1" fmla="val 50000"/>
            </a:avLst>
          </a:prstGeom>
          <a:ln w="38100">
            <a:solidFill>
              <a:srgbClr val="62F44E"/>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Elbow Connector 109"/>
          <p:cNvCxnSpPr>
            <a:cxnSpLocks/>
            <a:stCxn id="105" idx="3"/>
          </p:cNvCxnSpPr>
          <p:nvPr/>
        </p:nvCxnSpPr>
        <p:spPr>
          <a:xfrm flipV="1">
            <a:off x="9808370" y="2378869"/>
            <a:ext cx="169069" cy="855464"/>
          </a:xfrm>
          <a:prstGeom prst="bentConnector2">
            <a:avLst/>
          </a:prstGeom>
          <a:ln w="38100">
            <a:solidFill>
              <a:srgbClr val="62F44E"/>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Elbow Connector 112"/>
          <p:cNvCxnSpPr>
            <a:cxnSpLocks/>
            <a:stCxn id="105" idx="2"/>
            <a:endCxn id="14" idx="0"/>
          </p:cNvCxnSpPr>
          <p:nvPr/>
        </p:nvCxnSpPr>
        <p:spPr>
          <a:xfrm rot="5400000">
            <a:off x="6492580" y="2467076"/>
            <a:ext cx="1145380" cy="3671686"/>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Elbow Connector 115"/>
          <p:cNvCxnSpPr>
            <a:cxnSpLocks/>
            <a:stCxn id="14" idx="3"/>
            <a:endCxn id="16" idx="1"/>
          </p:cNvCxnSpPr>
          <p:nvPr/>
        </p:nvCxnSpPr>
        <p:spPr>
          <a:xfrm>
            <a:off x="6051161" y="5338763"/>
            <a:ext cx="556809" cy="86916"/>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Elbow Connector 119"/>
          <p:cNvCxnSpPr>
            <a:stCxn id="16" idx="3"/>
            <a:endCxn id="17" idx="1"/>
          </p:cNvCxnSpPr>
          <p:nvPr/>
        </p:nvCxnSpPr>
        <p:spPr>
          <a:xfrm>
            <a:off x="7774783" y="5425679"/>
            <a:ext cx="1227535" cy="119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Elbow Connector 126"/>
          <p:cNvCxnSpPr>
            <a:stCxn id="16" idx="0"/>
            <a:endCxn id="18" idx="1"/>
          </p:cNvCxnSpPr>
          <p:nvPr/>
        </p:nvCxnSpPr>
        <p:spPr>
          <a:xfrm rot="5400000" flipH="1" flipV="1">
            <a:off x="7946232" y="3843339"/>
            <a:ext cx="450056" cy="1959769"/>
          </a:xfrm>
          <a:prstGeom prst="bentConnector2">
            <a:avLst/>
          </a:prstGeom>
          <a:ln w="38100">
            <a:solidFill>
              <a:srgbClr val="62F44E"/>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Elbow Connector 135"/>
          <p:cNvCxnSpPr>
            <a:cxnSpLocks/>
            <a:stCxn id="13" idx="3"/>
            <a:endCxn id="105" idx="0"/>
          </p:cNvCxnSpPr>
          <p:nvPr/>
        </p:nvCxnSpPr>
        <p:spPr>
          <a:xfrm>
            <a:off x="6729413" y="1767483"/>
            <a:ext cx="2171700" cy="970954"/>
          </a:xfrm>
          <a:prstGeom prst="bent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358" name="TextBox 153"/>
          <p:cNvSpPr txBox="1">
            <a:spLocks noChangeArrowheads="1"/>
          </p:cNvSpPr>
          <p:nvPr/>
        </p:nvSpPr>
        <p:spPr bwMode="auto">
          <a:xfrm>
            <a:off x="3581401" y="1473995"/>
            <a:ext cx="1483519" cy="552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685800" rtl="0" eaLnBrk="1" fontAlgn="base" latinLnBrk="0" hangingPunct="1">
              <a:lnSpc>
                <a:spcPct val="150000"/>
              </a:lnSpc>
              <a:spcBef>
                <a:spcPct val="0"/>
              </a:spcBef>
              <a:spcAft>
                <a:spcPts val="450"/>
              </a:spcAft>
              <a:buClrTx/>
              <a:buSzTx/>
              <a:buFont typeface="Arial" panose="020B0604020202020204" pitchFamily="34" charset="0"/>
              <a:buNone/>
              <a:tabLst/>
              <a:defRPr/>
            </a:pPr>
            <a:r>
              <a:rPr kumimoji="0" lang="en-US" altLang="en-US" sz="1050" b="1" i="0" u="none" strike="noStrike" kern="1200" cap="none" spc="0" normalizeH="0" baseline="0" noProof="0">
                <a:ln>
                  <a:noFill/>
                </a:ln>
                <a:solidFill>
                  <a:srgbClr val="62F44E"/>
                </a:solidFill>
                <a:effectLst/>
                <a:uLnTx/>
                <a:uFillTx/>
                <a:latin typeface="Calibri" panose="020F0502020204030204" pitchFamily="34" charset="0"/>
                <a:ea typeface="+mn-ea"/>
                <a:cs typeface="+mn-cs"/>
              </a:rPr>
              <a:t>Symptoms (sx) resolved by  14.7 psia</a:t>
            </a:r>
          </a:p>
        </p:txBody>
      </p:sp>
      <p:sp>
        <p:nvSpPr>
          <p:cNvPr id="14359" name="TextBox 170"/>
          <p:cNvSpPr txBox="1">
            <a:spLocks noChangeArrowheads="1"/>
          </p:cNvSpPr>
          <p:nvPr/>
        </p:nvSpPr>
        <p:spPr bwMode="auto">
          <a:xfrm>
            <a:off x="3713561" y="2919414"/>
            <a:ext cx="1103709" cy="43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0" hangingPunct="1">
              <a:lnSpc>
                <a:spcPct val="110000"/>
              </a:lnSpc>
              <a:spcBef>
                <a:spcPct val="0"/>
              </a:spcBef>
              <a:spcAft>
                <a:spcPct val="0"/>
              </a:spcAft>
              <a:buClrTx/>
              <a:buSzTx/>
              <a:buFont typeface="Arial" panose="020B0604020202020204" pitchFamily="34" charset="0"/>
              <a:buNone/>
              <a:tabLst/>
              <a:defRPr/>
            </a:pPr>
            <a:r>
              <a:rPr kumimoji="0" lang="en-US" altLang="en-US" sz="1050" b="1" i="0" u="none" strike="noStrike" kern="1200" cap="none" spc="0" normalizeH="0" baseline="0" noProof="0">
                <a:ln>
                  <a:noFill/>
                </a:ln>
                <a:solidFill>
                  <a:srgbClr val="FFFF00"/>
                </a:solidFill>
                <a:effectLst/>
                <a:uLnTx/>
                <a:uFillTx/>
                <a:latin typeface="Calibri" panose="020F0502020204030204" pitchFamily="34" charset="0"/>
                <a:ea typeface="+mn-ea"/>
                <a:cs typeface="+mn-cs"/>
              </a:rPr>
              <a:t>Sx not </a:t>
            </a:r>
          </a:p>
          <a:p>
            <a:pPr marL="0" marR="0" lvl="0" indent="0" algn="ctr" defTabSz="685800" rtl="0" eaLnBrk="1" fontAlgn="base" latinLnBrk="0" hangingPunct="1">
              <a:lnSpc>
                <a:spcPct val="110000"/>
              </a:lnSpc>
              <a:spcBef>
                <a:spcPct val="0"/>
              </a:spcBef>
              <a:spcAft>
                <a:spcPct val="0"/>
              </a:spcAft>
              <a:buClrTx/>
              <a:buSzTx/>
              <a:buFont typeface="Arial" panose="020B0604020202020204" pitchFamily="34" charset="0"/>
              <a:buNone/>
              <a:tabLst/>
              <a:defRPr/>
            </a:pPr>
            <a:r>
              <a:rPr kumimoji="0" lang="en-US" altLang="en-US" sz="1050" b="1" i="0" u="none" strike="noStrike" kern="1200" cap="none" spc="0" normalizeH="0" baseline="0" noProof="0">
                <a:ln>
                  <a:noFill/>
                </a:ln>
                <a:solidFill>
                  <a:srgbClr val="FFFF00"/>
                </a:solidFill>
                <a:effectLst/>
                <a:uLnTx/>
                <a:uFillTx/>
                <a:latin typeface="Calibri" panose="020F0502020204030204" pitchFamily="34" charset="0"/>
                <a:ea typeface="+mn-ea"/>
                <a:cs typeface="+mn-cs"/>
              </a:rPr>
              <a:t>resolved</a:t>
            </a:r>
          </a:p>
        </p:txBody>
      </p:sp>
      <p:sp>
        <p:nvSpPr>
          <p:cNvPr id="26649" name="TextBox 182"/>
          <p:cNvSpPr txBox="1">
            <a:spLocks noChangeArrowheads="1"/>
          </p:cNvSpPr>
          <p:nvPr/>
        </p:nvSpPr>
        <p:spPr bwMode="auto">
          <a:xfrm>
            <a:off x="3929064" y="5187554"/>
            <a:ext cx="535781" cy="64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ts val="450"/>
              </a:spcAft>
              <a:buClrTx/>
              <a:buSzTx/>
              <a:buFont typeface="Arial" panose="020B0604020202020204" pitchFamily="34" charset="0"/>
              <a:buNone/>
              <a:tabLst/>
              <a:defRPr/>
            </a:pPr>
            <a:r>
              <a:rPr kumimoji="0" lang="en-US" altLang="en-US" sz="105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t>Type-II </a:t>
            </a: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t>Sx</a:t>
            </a:r>
            <a:endParaRPr kumimoji="0" lang="en-US" altLang="en-US" sz="105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14361" name="TextBox 184"/>
          <p:cNvSpPr txBox="1">
            <a:spLocks noChangeArrowheads="1"/>
          </p:cNvSpPr>
          <p:nvPr/>
        </p:nvSpPr>
        <p:spPr bwMode="auto">
          <a:xfrm>
            <a:off x="9808370" y="2603897"/>
            <a:ext cx="101084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0" b="1" i="0" u="none" strike="noStrike" kern="1200" cap="none" spc="0" normalizeH="0" baseline="0" noProof="0">
                <a:ln>
                  <a:noFill/>
                </a:ln>
                <a:solidFill>
                  <a:srgbClr val="62F44E"/>
                </a:solidFill>
                <a:effectLst/>
                <a:uLnTx/>
                <a:uFillTx/>
                <a:latin typeface="Calibri" panose="020F0502020204030204" pitchFamily="34" charset="0"/>
                <a:ea typeface="+mn-ea"/>
                <a:cs typeface="+mn-cs"/>
              </a:rPr>
              <a:t>Sx remain resolved</a:t>
            </a:r>
          </a:p>
        </p:txBody>
      </p:sp>
      <p:sp>
        <p:nvSpPr>
          <p:cNvPr id="26651" name="TextBox 192"/>
          <p:cNvSpPr txBox="1">
            <a:spLocks noChangeArrowheads="1"/>
          </p:cNvSpPr>
          <p:nvPr/>
        </p:nvSpPr>
        <p:spPr bwMode="auto">
          <a:xfrm>
            <a:off x="5859066" y="3815953"/>
            <a:ext cx="86439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t>Sx</a:t>
            </a:r>
            <a:r>
              <a:rPr kumimoji="0" lang="en-US" altLang="en-US" sz="105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t> recur within 4 </a:t>
            </a:r>
            <a:r>
              <a:rPr kumimoji="0" lang="en-US" altLang="en-US" sz="105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t>hrs</a:t>
            </a:r>
            <a:endParaRPr kumimoji="0" lang="en-US" altLang="en-US" sz="105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14363" name="TextBox 193"/>
          <p:cNvSpPr txBox="1">
            <a:spLocks noChangeArrowheads="1"/>
          </p:cNvSpPr>
          <p:nvPr/>
        </p:nvSpPr>
        <p:spPr bwMode="auto">
          <a:xfrm>
            <a:off x="7693819" y="4648200"/>
            <a:ext cx="10096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0" b="1" i="0" u="none" strike="noStrike" kern="1200" cap="none" spc="0" normalizeH="0" baseline="0" noProof="0">
                <a:ln>
                  <a:noFill/>
                </a:ln>
                <a:solidFill>
                  <a:srgbClr val="62F44E"/>
                </a:solidFill>
                <a:effectLst/>
                <a:uLnTx/>
                <a:uFillTx/>
                <a:latin typeface="Calibri" panose="020F0502020204030204" pitchFamily="34" charset="0"/>
                <a:ea typeface="+mn-ea"/>
                <a:cs typeface="+mn-cs"/>
              </a:rPr>
              <a:t>Type-I / None</a:t>
            </a:r>
          </a:p>
        </p:txBody>
      </p:sp>
      <p:sp>
        <p:nvSpPr>
          <p:cNvPr id="26653" name="TextBox 194"/>
          <p:cNvSpPr txBox="1">
            <a:spLocks noChangeArrowheads="1"/>
          </p:cNvSpPr>
          <p:nvPr/>
        </p:nvSpPr>
        <p:spPr bwMode="auto">
          <a:xfrm>
            <a:off x="8009335" y="5187554"/>
            <a:ext cx="69413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t>Type-II</a:t>
            </a:r>
          </a:p>
        </p:txBody>
      </p:sp>
      <p:cxnSp>
        <p:nvCxnSpPr>
          <p:cNvPr id="206" name="Elbow Connector 205"/>
          <p:cNvCxnSpPr/>
          <p:nvPr/>
        </p:nvCxnSpPr>
        <p:spPr>
          <a:xfrm rot="16200000" flipH="1">
            <a:off x="4888708" y="4042172"/>
            <a:ext cx="707231" cy="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655" name="TextBox 210"/>
          <p:cNvSpPr txBox="1">
            <a:spLocks noChangeArrowheads="1"/>
          </p:cNvSpPr>
          <p:nvPr/>
        </p:nvSpPr>
        <p:spPr bwMode="auto">
          <a:xfrm>
            <a:off x="4163617" y="3686176"/>
            <a:ext cx="1103709"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t>No improvement in </a:t>
            </a:r>
            <a:r>
              <a:rPr kumimoji="0" lang="en-US" altLang="en-US" sz="105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t>Sx</a:t>
            </a:r>
            <a:r>
              <a:rPr kumimoji="0" lang="en-US" altLang="en-US" sz="105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t> @ 10min</a:t>
            </a:r>
          </a:p>
        </p:txBody>
      </p:sp>
      <p:sp>
        <p:nvSpPr>
          <p:cNvPr id="14367" name="TextBox 44"/>
          <p:cNvSpPr txBox="1">
            <a:spLocks noChangeArrowheads="1"/>
          </p:cNvSpPr>
          <p:nvPr/>
        </p:nvSpPr>
        <p:spPr bwMode="auto">
          <a:xfrm>
            <a:off x="5562601" y="2892030"/>
            <a:ext cx="820341" cy="43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0" hangingPunct="1">
              <a:lnSpc>
                <a:spcPct val="110000"/>
              </a:lnSpc>
              <a:spcBef>
                <a:spcPct val="0"/>
              </a:spcBef>
              <a:spcAft>
                <a:spcPct val="0"/>
              </a:spcAft>
              <a:buClrTx/>
              <a:buSzTx/>
              <a:buFont typeface="Arial" panose="020B0604020202020204" pitchFamily="34" charset="0"/>
              <a:buNone/>
              <a:tabLst/>
              <a:defRPr/>
            </a:pPr>
            <a:r>
              <a:rPr kumimoji="0" lang="en-US" altLang="en-US" sz="1050" b="1" i="0" u="none" strike="noStrike" kern="1200" cap="none" spc="0" normalizeH="0" baseline="0" noProof="0">
                <a:ln>
                  <a:noFill/>
                </a:ln>
                <a:solidFill>
                  <a:srgbClr val="62F44E"/>
                </a:solidFill>
                <a:effectLst/>
                <a:uLnTx/>
                <a:uFillTx/>
                <a:latin typeface="Calibri" panose="020F0502020204030204" pitchFamily="34" charset="0"/>
                <a:ea typeface="+mn-ea"/>
                <a:cs typeface="+mn-cs"/>
              </a:rPr>
              <a:t>Sx resolved by 10min</a:t>
            </a:r>
          </a:p>
        </p:txBody>
      </p:sp>
      <p:sp>
        <p:nvSpPr>
          <p:cNvPr id="55" name="Rectangle 54"/>
          <p:cNvSpPr/>
          <p:nvPr/>
        </p:nvSpPr>
        <p:spPr>
          <a:xfrm>
            <a:off x="6307932" y="2526508"/>
            <a:ext cx="909638" cy="1125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Subject starts 4+ hour GLO </a:t>
            </a:r>
            <a:r>
              <a:rPr kumimoji="0" lang="en-US" sz="1050" b="0" i="0" u="none" strike="noStrike" kern="1200" cap="none" spc="0" normalizeH="0" baseline="0" noProof="0" err="1">
                <a:ln>
                  <a:noFill/>
                </a:ln>
                <a:solidFill>
                  <a:prstClr val="white"/>
                </a:solidFill>
                <a:effectLst/>
                <a:uLnTx/>
                <a:uFillTx/>
                <a:latin typeface="Calibri"/>
                <a:ea typeface="+mn-ea"/>
                <a:cs typeface="+mn-cs"/>
              </a:rPr>
              <a:t>Tx</a:t>
            </a:r>
            <a:r>
              <a:rPr kumimoji="0" lang="en-US" sz="1050" b="0" i="0" u="none" strike="noStrike" kern="1200" cap="none" spc="0" normalizeH="0" baseline="0" noProof="0">
                <a:ln>
                  <a:noFill/>
                </a:ln>
                <a:solidFill>
                  <a:prstClr val="white"/>
                </a:solidFill>
                <a:effectLst/>
                <a:uLnTx/>
                <a:uFillTx/>
                <a:latin typeface="Calibri"/>
                <a:ea typeface="+mn-ea"/>
                <a:cs typeface="+mn-cs"/>
              </a:rPr>
              <a:t>, with MO monitoring for </a:t>
            </a:r>
            <a:r>
              <a:rPr kumimoji="0" lang="en-US" sz="1050" b="0" i="0" u="none" strike="noStrike" kern="1200" cap="none" spc="0" normalizeH="0" baseline="0" noProof="0" err="1">
                <a:ln>
                  <a:noFill/>
                </a:ln>
                <a:solidFill>
                  <a:prstClr val="white"/>
                </a:solidFill>
                <a:effectLst/>
                <a:uLnTx/>
                <a:uFillTx/>
                <a:latin typeface="Calibri"/>
                <a:ea typeface="+mn-ea"/>
                <a:cs typeface="+mn-cs"/>
              </a:rPr>
              <a:t>Sx</a:t>
            </a:r>
            <a:r>
              <a:rPr kumimoji="0" lang="en-US" sz="1050" b="0" i="0" u="none" strike="noStrike" kern="1200" cap="none" spc="0" normalizeH="0" baseline="0" noProof="0">
                <a:ln>
                  <a:noFill/>
                </a:ln>
                <a:solidFill>
                  <a:prstClr val="white"/>
                </a:solidFill>
                <a:effectLst/>
                <a:uLnTx/>
                <a:uFillTx/>
                <a:latin typeface="Calibri"/>
                <a:ea typeface="+mn-ea"/>
                <a:cs typeface="+mn-cs"/>
              </a:rPr>
              <a:t> recurrence. </a:t>
            </a:r>
            <a:endParaRPr kumimoji="0" lang="en-US" sz="825" b="0" i="1" u="none" strike="noStrike" kern="1200" cap="none" spc="0" normalizeH="0" baseline="0" noProof="0">
              <a:ln>
                <a:noFill/>
              </a:ln>
              <a:solidFill>
                <a:prstClr val="white"/>
              </a:solidFill>
              <a:effectLst/>
              <a:uLnTx/>
              <a:uFillTx/>
              <a:latin typeface="Calibri"/>
              <a:ea typeface="+mn-ea"/>
              <a:cs typeface="+mn-cs"/>
            </a:endParaRPr>
          </a:p>
        </p:txBody>
      </p:sp>
      <p:cxnSp>
        <p:nvCxnSpPr>
          <p:cNvPr id="60" name="Elbow Connector 59"/>
          <p:cNvCxnSpPr/>
          <p:nvPr/>
        </p:nvCxnSpPr>
        <p:spPr>
          <a:xfrm flipV="1">
            <a:off x="7272339" y="3325418"/>
            <a:ext cx="721519" cy="2381"/>
          </a:xfrm>
          <a:prstGeom prst="bentConnector3">
            <a:avLst>
              <a:gd name="adj1" fmla="val 50000"/>
            </a:avLst>
          </a:prstGeom>
          <a:ln w="38100">
            <a:solidFill>
              <a:srgbClr val="62F44E"/>
            </a:solidFill>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p:cNvCxnSpPr>
            <a:cxnSpLocks/>
            <a:stCxn id="55" idx="2"/>
          </p:cNvCxnSpPr>
          <p:nvPr/>
        </p:nvCxnSpPr>
        <p:spPr>
          <a:xfrm rot="16200000" flipH="1">
            <a:off x="6428186" y="3986213"/>
            <a:ext cx="696514" cy="27384"/>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371" name="TextBox 66"/>
          <p:cNvSpPr txBox="1">
            <a:spLocks noChangeArrowheads="1"/>
          </p:cNvSpPr>
          <p:nvPr/>
        </p:nvSpPr>
        <p:spPr bwMode="auto">
          <a:xfrm>
            <a:off x="7204473" y="2930130"/>
            <a:ext cx="831056" cy="64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ts val="450"/>
              </a:spcAft>
              <a:buClrTx/>
              <a:buSzTx/>
              <a:buFont typeface="Arial" panose="020B0604020202020204" pitchFamily="34" charset="0"/>
              <a:buNone/>
              <a:tabLst/>
              <a:defRPr/>
            </a:pPr>
            <a:r>
              <a:rPr kumimoji="0" lang="en-US" altLang="en-US" sz="1050" b="1" i="0" u="none" strike="noStrike" kern="1200" cap="none" spc="0" normalizeH="0" baseline="0" noProof="0">
                <a:ln>
                  <a:noFill/>
                </a:ln>
                <a:solidFill>
                  <a:srgbClr val="62F44E"/>
                </a:solidFill>
                <a:effectLst/>
                <a:uLnTx/>
                <a:uFillTx/>
                <a:latin typeface="Calibri" panose="020F0502020204030204" pitchFamily="34" charset="0"/>
                <a:ea typeface="+mn-ea"/>
                <a:cs typeface="+mn-cs"/>
              </a:rPr>
              <a:t>Sx remain resolved</a:t>
            </a: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0" b="1" i="0" u="none" strike="noStrike" kern="1200" cap="none" spc="0" normalizeH="0" baseline="0" noProof="0">
                <a:ln>
                  <a:noFill/>
                </a:ln>
                <a:solidFill>
                  <a:srgbClr val="62F44E"/>
                </a:solidFill>
                <a:effectLst/>
                <a:uLnTx/>
                <a:uFillTx/>
                <a:latin typeface="Calibri" panose="020F0502020204030204" pitchFamily="34" charset="0"/>
                <a:ea typeface="+mn-ea"/>
                <a:cs typeface="+mn-cs"/>
              </a:rPr>
              <a:t> over 4 hrs</a:t>
            </a:r>
          </a:p>
        </p:txBody>
      </p:sp>
      <p:sp>
        <p:nvSpPr>
          <p:cNvPr id="26661" name="TextBox 73"/>
          <p:cNvSpPr txBox="1">
            <a:spLocks noChangeArrowheads="1"/>
          </p:cNvSpPr>
          <p:nvPr/>
        </p:nvSpPr>
        <p:spPr bwMode="auto">
          <a:xfrm>
            <a:off x="8168880" y="3849291"/>
            <a:ext cx="75961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t>Sx</a:t>
            </a:r>
            <a:r>
              <a:rPr kumimoji="0" lang="en-US" altLang="en-US" sz="105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t> recur</a:t>
            </a:r>
          </a:p>
        </p:txBody>
      </p:sp>
      <p:sp>
        <p:nvSpPr>
          <p:cNvPr id="14373" name="TextBox 22"/>
          <p:cNvSpPr txBox="1">
            <a:spLocks noChangeArrowheads="1"/>
          </p:cNvSpPr>
          <p:nvPr/>
        </p:nvSpPr>
        <p:spPr bwMode="auto">
          <a:xfrm>
            <a:off x="1769269" y="3712369"/>
            <a:ext cx="16573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900" b="1" i="1" u="none" strike="noStrike" kern="1200" cap="none" spc="0" normalizeH="0" baseline="0" noProof="0">
                <a:ln>
                  <a:noFill/>
                </a:ln>
                <a:solidFill>
                  <a:srgbClr val="FFFF00"/>
                </a:solidFill>
                <a:effectLst/>
                <a:uLnTx/>
                <a:uFillTx/>
                <a:latin typeface="Arial" panose="020B0604020202020204" pitchFamily="34" charset="0"/>
                <a:ea typeface="+mn-ea"/>
                <a:cs typeface="+mn-cs"/>
              </a:rPr>
              <a:t>*Subj. travels solo in lock</a:t>
            </a:r>
          </a:p>
        </p:txBody>
      </p:sp>
      <p:grpSp>
        <p:nvGrpSpPr>
          <p:cNvPr id="14374" name="Group 3"/>
          <p:cNvGrpSpPr>
            <a:grpSpLocks/>
          </p:cNvGrpSpPr>
          <p:nvPr/>
        </p:nvGrpSpPr>
        <p:grpSpPr bwMode="auto">
          <a:xfrm>
            <a:off x="1659733" y="1087041"/>
            <a:ext cx="1926431" cy="2643188"/>
            <a:chOff x="4653382" y="762757"/>
            <a:chExt cx="2568888" cy="3319171"/>
          </a:xfrm>
        </p:grpSpPr>
        <p:sp>
          <p:nvSpPr>
            <p:cNvPr id="6" name="Rectangle 5"/>
            <p:cNvSpPr/>
            <p:nvPr/>
          </p:nvSpPr>
          <p:spPr>
            <a:xfrm>
              <a:off x="4993148" y="762757"/>
              <a:ext cx="1895706" cy="795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sng" strike="noStrike" kern="1200" cap="none" spc="0" normalizeH="0" baseline="0" noProof="0">
                  <a:ln>
                    <a:noFill/>
                  </a:ln>
                  <a:solidFill>
                    <a:prstClr val="white"/>
                  </a:solidFill>
                  <a:effectLst/>
                  <a:uLnTx/>
                  <a:uFillTx/>
                  <a:latin typeface="Calibri"/>
                  <a:ea typeface="+mn-ea"/>
                  <a:cs typeface="+mn-cs"/>
                </a:rPr>
                <a:t>START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Subj shows </a:t>
              </a:r>
              <a:r>
                <a:rPr kumimoji="0" lang="en-US" sz="1050" b="0" i="0" u="none" strike="noStrike" kern="1200" cap="none" spc="0" normalizeH="0" baseline="0" noProof="0" err="1">
                  <a:ln>
                    <a:noFill/>
                  </a:ln>
                  <a:solidFill>
                    <a:prstClr val="white"/>
                  </a:solidFill>
                  <a:effectLst/>
                  <a:uLnTx/>
                  <a:uFillTx/>
                  <a:latin typeface="Calibri"/>
                  <a:ea typeface="+mn-ea"/>
                  <a:cs typeface="+mn-cs"/>
                </a:rPr>
                <a:t>Sx</a:t>
              </a:r>
              <a:r>
                <a:rPr kumimoji="0" lang="en-US" sz="1050" b="0" i="0" u="none" strike="noStrike" kern="1200" cap="none" spc="0" normalizeH="0" baseline="0" noProof="0">
                  <a:ln>
                    <a:noFill/>
                  </a:ln>
                  <a:solidFill>
                    <a:prstClr val="white"/>
                  </a:solidFill>
                  <a:effectLst/>
                  <a:uLnTx/>
                  <a:uFillTx/>
                  <a:latin typeface="Calibri"/>
                  <a:ea typeface="+mn-ea"/>
                  <a:cs typeface="+mn-cs"/>
                </a:rPr>
                <a:t> during or after EVA Sim</a:t>
              </a:r>
            </a:p>
          </p:txBody>
        </p:sp>
        <p:sp>
          <p:nvSpPr>
            <p:cNvPr id="7" name="Rectangle 6"/>
            <p:cNvSpPr/>
            <p:nvPr/>
          </p:nvSpPr>
          <p:spPr>
            <a:xfrm>
              <a:off x="4740706" y="1815323"/>
              <a:ext cx="2394242" cy="1007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Subj moved to 100% O2.</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DT puts Subj in lock @ 4.3, repress to 14.7 in Man Lock*. </a:t>
              </a:r>
            </a:p>
          </p:txBody>
        </p:sp>
        <p:sp>
          <p:nvSpPr>
            <p:cNvPr id="11" name="Rectangle 10"/>
            <p:cNvSpPr/>
            <p:nvPr/>
          </p:nvSpPr>
          <p:spPr>
            <a:xfrm>
              <a:off x="4653382" y="3175884"/>
              <a:ext cx="2568888" cy="90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MO evaluates Subj for DCS </a:t>
              </a:r>
              <a:r>
                <a:rPr kumimoji="0" lang="en-US" sz="1050" b="0" i="0" u="none" strike="noStrike" kern="1200" cap="none" spc="0" normalizeH="0" baseline="0" noProof="0" err="1">
                  <a:ln>
                    <a:noFill/>
                  </a:ln>
                  <a:solidFill>
                    <a:prstClr val="white"/>
                  </a:solidFill>
                  <a:effectLst/>
                  <a:uLnTx/>
                  <a:uFillTx/>
                  <a:latin typeface="Calibri"/>
                  <a:ea typeface="+mn-ea"/>
                  <a:cs typeface="+mn-cs"/>
                </a:rPr>
                <a:t>Sx</a:t>
              </a:r>
              <a:r>
                <a:rPr kumimoji="0" lang="en-US" sz="1050" b="0" i="0" u="none" strike="noStrike" kern="1200" cap="none" spc="0" normalizeH="0" baseline="0" noProof="0">
                  <a:ln>
                    <a:noFill/>
                  </a:ln>
                  <a:solidFill>
                    <a:prstClr val="white"/>
                  </a:solidFill>
                  <a:effectLst/>
                  <a:uLnTx/>
                  <a:uFillTx/>
                  <a:latin typeface="Calibri"/>
                  <a:ea typeface="+mn-ea"/>
                  <a:cs typeface="+mn-cs"/>
                </a:rPr>
                <a:t> resolution @ 14.7.</a:t>
              </a:r>
            </a:p>
          </p:txBody>
        </p:sp>
        <p:cxnSp>
          <p:nvCxnSpPr>
            <p:cNvPr id="28" name="Straight Arrow Connector 27"/>
            <p:cNvCxnSpPr>
              <a:stCxn id="7" idx="2"/>
              <a:endCxn id="11" idx="0"/>
            </p:cNvCxnSpPr>
            <p:nvPr/>
          </p:nvCxnSpPr>
          <p:spPr>
            <a:xfrm>
              <a:off x="5937827" y="2823035"/>
              <a:ext cx="0" cy="35284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6" idx="2"/>
              <a:endCxn id="7" idx="0"/>
            </p:cNvCxnSpPr>
            <p:nvPr/>
          </p:nvCxnSpPr>
          <p:spPr>
            <a:xfrm flipH="1">
              <a:off x="5937827" y="1558162"/>
              <a:ext cx="3175" cy="25716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37558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hematic&#10;&#10;Description automatically generated">
            <a:extLst>
              <a:ext uri="{FF2B5EF4-FFF2-40B4-BE49-F238E27FC236}">
                <a16:creationId xmlns:a16="http://schemas.microsoft.com/office/drawing/2014/main" id="{B3BEEE17-3EC7-4812-9C7D-12EEEFD7D7A4}"/>
              </a:ext>
            </a:extLst>
          </p:cNvPr>
          <p:cNvPicPr>
            <a:picLocks noGrp="1" noChangeAspect="1"/>
          </p:cNvPicPr>
          <p:nvPr>
            <p:ph idx="1"/>
          </p:nvPr>
        </p:nvPicPr>
        <p:blipFill>
          <a:blip r:embed="rId2"/>
          <a:stretch>
            <a:fillRect/>
          </a:stretch>
        </p:blipFill>
        <p:spPr>
          <a:xfrm>
            <a:off x="153764" y="49353"/>
            <a:ext cx="11884472" cy="6759294"/>
          </a:xfrm>
        </p:spPr>
      </p:pic>
    </p:spTree>
    <p:extLst>
      <p:ext uri="{BB962C8B-B14F-4D97-AF65-F5344CB8AC3E}">
        <p14:creationId xmlns:p14="http://schemas.microsoft.com/office/powerpoint/2010/main" val="3997785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10;&#10;Description automatically generated">
            <a:extLst>
              <a:ext uri="{FF2B5EF4-FFF2-40B4-BE49-F238E27FC236}">
                <a16:creationId xmlns:a16="http://schemas.microsoft.com/office/drawing/2014/main" id="{977225B3-BFF6-49E5-8505-4866E801E664}"/>
              </a:ext>
            </a:extLst>
          </p:cNvPr>
          <p:cNvPicPr>
            <a:picLocks noGrp="1" noChangeAspect="1"/>
          </p:cNvPicPr>
          <p:nvPr>
            <p:ph idx="1"/>
          </p:nvPr>
        </p:nvPicPr>
        <p:blipFill>
          <a:blip r:embed="rId2"/>
          <a:stretch>
            <a:fillRect/>
          </a:stretch>
        </p:blipFill>
        <p:spPr>
          <a:xfrm>
            <a:off x="134644" y="33212"/>
            <a:ext cx="11922711" cy="6791576"/>
          </a:xfrm>
        </p:spPr>
      </p:pic>
    </p:spTree>
    <p:extLst>
      <p:ext uri="{BB962C8B-B14F-4D97-AF65-F5344CB8AC3E}">
        <p14:creationId xmlns:p14="http://schemas.microsoft.com/office/powerpoint/2010/main" val="29234520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5085" y="1398810"/>
            <a:ext cx="12070080" cy="2974885"/>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4"/>
          <p:cNvSpPr>
            <a:spLocks noGrp="1"/>
          </p:cNvSpPr>
          <p:nvPr>
            <p:ph type="title"/>
          </p:nvPr>
        </p:nvSpPr>
        <p:spPr/>
        <p:txBody>
          <a:bodyPr/>
          <a:lstStyle/>
          <a:p>
            <a:r>
              <a:rPr lang="en-US"/>
              <a:t>Timeline Implications</a:t>
            </a:r>
          </a:p>
        </p:txBody>
      </p:sp>
      <p:sp>
        <p:nvSpPr>
          <p:cNvPr id="11" name="Rectangle 10"/>
          <p:cNvSpPr/>
          <p:nvPr/>
        </p:nvSpPr>
        <p:spPr>
          <a:xfrm>
            <a:off x="101600" y="6042767"/>
            <a:ext cx="11820325" cy="738664"/>
          </a:xfrm>
          <a:prstGeom prst="rect">
            <a:avLst/>
          </a:prstGeom>
          <a:solidFill>
            <a:schemeClr val="tx1">
              <a:alpha val="2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30000" noProof="0">
                <a:ln>
                  <a:noFill/>
                </a:ln>
                <a:solidFill>
                  <a:prstClr val="white"/>
                </a:solidFill>
                <a:effectLst>
                  <a:outerShdw blurRad="38100" dist="38100" dir="2700000" algn="tl">
                    <a:srgbClr val="000000">
                      <a:alpha val="43137"/>
                    </a:srgbClr>
                  </a:outerShdw>
                </a:effectLst>
                <a:uLnTx/>
                <a:uFillTx/>
                <a:latin typeface="Calibri"/>
                <a:ea typeface="+mn-ea"/>
                <a:cs typeface="+mn-cs"/>
              </a:rPr>
              <a:t>2</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 Abercromby et al. </a:t>
            </a:r>
            <a:r>
              <a:rPr kumimoji="0" lang="en-US" sz="1400" b="0" i="1"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 “Suited Ground Vacuum Chamber Testing Decompression Sickness Tiger Team Report”, </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2018 NASA Technical Report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30000" noProof="0">
                <a:ln>
                  <a:noFill/>
                </a:ln>
                <a:solidFill>
                  <a:prstClr val="white"/>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rPr>
              <a:t>3</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rPr>
              <a:t> Abercromby, et al. </a:t>
            </a:r>
            <a:r>
              <a:rPr kumimoji="0" lang="en-US" sz="1400" b="0" i="1"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rPr>
              <a:t>“Using the Shuttle Staged Prebreathe Atmosphere and Variable Pressure Spacesuits for Exploration Extravehicular Activity”</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rPr>
              <a:t>, 2018 </a:t>
            </a:r>
            <a:r>
              <a:rPr kumimoji="0" lang="en-US" sz="1400" b="0" i="0" u="none" strike="noStrike" kern="0" cap="none" spc="0" normalizeH="0" baseline="0" noProof="0" err="1">
                <a:ln>
                  <a:noFill/>
                </a:ln>
                <a:solidFill>
                  <a:prstClr val="white"/>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rPr>
              <a:t>AsMA</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rPr>
              <a:t>. </a:t>
            </a:r>
            <a:endPar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30000" noProof="0">
                <a:ln>
                  <a:noFill/>
                </a:ln>
                <a:solidFill>
                  <a:prstClr val="white"/>
                </a:solidFill>
                <a:effectLst>
                  <a:outerShdw blurRad="38100" dist="38100" dir="2700000" algn="tl">
                    <a:srgbClr val="000000">
                      <a:alpha val="43137"/>
                    </a:srgbClr>
                  </a:outerShdw>
                </a:effectLst>
                <a:uLnTx/>
                <a:uFillTx/>
                <a:latin typeface="Calibri"/>
                <a:ea typeface="+mn-ea"/>
                <a:cs typeface="+mn-cs"/>
              </a:rPr>
              <a:t>4</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 Abercromby et al. </a:t>
            </a:r>
            <a:r>
              <a:rPr kumimoji="0" lang="en-US" sz="1400" b="0" i="1"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“Modeling Oxygen Prebreathe Protocols for Exploration EVA Using Variable Pressure Suits”, </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2017 </a:t>
            </a:r>
            <a:r>
              <a:rPr kumimoji="0" lang="en-US" sz="1400" b="0" i="0" u="none" strike="noStrike" kern="0" cap="none" spc="0" normalizeH="0" baseline="0" noProof="0" err="1">
                <a:ln>
                  <a:noFill/>
                </a:ln>
                <a:solidFill>
                  <a:prstClr val="white"/>
                </a:solidFill>
                <a:effectLst>
                  <a:outerShdw blurRad="38100" dist="38100" dir="2700000" algn="tl">
                    <a:srgbClr val="000000">
                      <a:alpha val="43137"/>
                    </a:srgbClr>
                  </a:outerShdw>
                </a:effectLst>
                <a:uLnTx/>
                <a:uFillTx/>
                <a:latin typeface="Calibri"/>
                <a:ea typeface="+mn-ea"/>
                <a:cs typeface="+mn-cs"/>
              </a:rPr>
              <a:t>AsMA</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 </a:t>
            </a:r>
          </a:p>
        </p:txBody>
      </p:sp>
      <p:sp>
        <p:nvSpPr>
          <p:cNvPr id="4" name="Rectangle 3"/>
          <p:cNvSpPr/>
          <p:nvPr/>
        </p:nvSpPr>
        <p:spPr>
          <a:xfrm>
            <a:off x="988442" y="4824804"/>
            <a:ext cx="10203365" cy="55217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Exploration conops are incompatible with multi-hour prebreathe durations</a:t>
            </a:r>
          </a:p>
        </p:txBody>
      </p:sp>
      <p:sp>
        <p:nvSpPr>
          <p:cNvPr id="3" name="TextBox 2"/>
          <p:cNvSpPr txBox="1"/>
          <p:nvPr/>
        </p:nvSpPr>
        <p:spPr>
          <a:xfrm>
            <a:off x="671920" y="3264844"/>
            <a:ext cx="11390347" cy="10156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Timelines are </a:t>
            </a:r>
            <a:r>
              <a:rPr kumimoji="0" lang="en-US" sz="2000" b="0" i="0" u="sng" strike="noStrike" kern="1200" cap="none" spc="0" normalizeH="0" baseline="0" noProof="0">
                <a:ln>
                  <a:noFill/>
                </a:ln>
                <a:solidFill>
                  <a:prstClr val="black"/>
                </a:solidFill>
                <a:effectLst/>
                <a:uLnTx/>
                <a:uFillTx/>
                <a:latin typeface="Calibri"/>
                <a:ea typeface="+mn-ea"/>
                <a:cs typeface="+mn-cs"/>
              </a:rPr>
              <a:t>notional</a:t>
            </a:r>
            <a:r>
              <a:rPr kumimoji="0" lang="en-US" sz="2000" b="0" i="0" u="none" strike="noStrike" kern="1200" cap="none" spc="0" normalizeH="0" baseline="0" noProof="0">
                <a:ln>
                  <a:noFill/>
                </a:ln>
                <a:solidFill>
                  <a:prstClr val="black"/>
                </a:solidFill>
                <a:effectLst/>
                <a:uLnTx/>
                <a:uFillTx/>
                <a:latin typeface="Calibri"/>
                <a:ea typeface="+mn-ea"/>
                <a:cs typeface="+mn-cs"/>
              </a:rPr>
              <a:t> and for purposes of comparison only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All prebreathe durations are model-based estimates [2-4]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Detailed depress profiles being worked with CX3</a:t>
            </a:r>
          </a:p>
        </p:txBody>
      </p:sp>
      <p:pic>
        <p:nvPicPr>
          <p:cNvPr id="1026" name="Picture 2">
            <a:extLst>
              <a:ext uri="{FF2B5EF4-FFF2-40B4-BE49-F238E27FC236}">
                <a16:creationId xmlns:a16="http://schemas.microsoft.com/office/drawing/2014/main" id="{C482D1EA-0937-46B4-B16F-884E25849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2" y="1512379"/>
            <a:ext cx="11562825" cy="1750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952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EVA Simulation – Rationale for Tasks</a:t>
            </a:r>
          </a:p>
        </p:txBody>
      </p:sp>
      <p:sp>
        <p:nvSpPr>
          <p:cNvPr id="3" name="Content Placeholder 2"/>
          <p:cNvSpPr>
            <a:spLocks noGrp="1"/>
          </p:cNvSpPr>
          <p:nvPr>
            <p:ph idx="1"/>
          </p:nvPr>
        </p:nvSpPr>
        <p:spPr>
          <a:xfrm>
            <a:off x="304800" y="1062502"/>
            <a:ext cx="11582400" cy="3869633"/>
          </a:xfrm>
        </p:spPr>
        <p:txBody>
          <a:bodyPr>
            <a:noAutofit/>
          </a:bodyPr>
          <a:lstStyle/>
          <a:p>
            <a:r>
              <a:rPr lang="en-US" sz="2000"/>
              <a:t>61 exploration EVA tasks</a:t>
            </a:r>
            <a:r>
              <a:rPr lang="en-US" sz="2000" baseline="30000"/>
              <a:t>[2]</a:t>
            </a:r>
            <a:r>
              <a:rPr lang="en-US" sz="2000"/>
              <a:t> were decomposed into 126 subtasks then characterized by functional requirements of each subtask</a:t>
            </a:r>
          </a:p>
          <a:p>
            <a:r>
              <a:rPr lang="en-US" sz="2000" b="1"/>
              <a:t>Categories:</a:t>
            </a:r>
          </a:p>
          <a:p>
            <a:pPr lvl="1"/>
            <a:r>
              <a:rPr lang="en-US" sz="1600" b="1">
                <a:solidFill>
                  <a:srgbClr val="FFFF00"/>
                </a:solidFill>
              </a:rPr>
              <a:t>Body Positioning:   </a:t>
            </a:r>
            <a:r>
              <a:rPr lang="en-US" sz="1600">
                <a:solidFill>
                  <a:srgbClr val="FFFF00"/>
                </a:solidFill>
              </a:rPr>
              <a:t>Seated, Kneeling, Standing, Mobile, etc. </a:t>
            </a:r>
          </a:p>
          <a:p>
            <a:pPr lvl="1"/>
            <a:r>
              <a:rPr lang="en-US" sz="1600" b="1"/>
              <a:t>Muscle Groups:   </a:t>
            </a:r>
            <a:r>
              <a:rPr lang="en-US" sz="1600"/>
              <a:t>Whole/Both, Upper, Lower</a:t>
            </a:r>
          </a:p>
          <a:p>
            <a:pPr lvl="1"/>
            <a:r>
              <a:rPr lang="en-US" sz="1600" b="1"/>
              <a:t>Ambulation:   </a:t>
            </a:r>
            <a:r>
              <a:rPr lang="en-US" sz="1600"/>
              <a:t>None, Walking, Walking (terrain), Walking (slopes), Crawling, Climbing</a:t>
            </a:r>
          </a:p>
          <a:p>
            <a:pPr lvl="1"/>
            <a:r>
              <a:rPr lang="en-US" sz="1600" b="1"/>
              <a:t>Loading Bearing:   </a:t>
            </a:r>
            <a:r>
              <a:rPr lang="en-US" sz="1600"/>
              <a:t>None, Carrying, Pushing/Pulling, Attached to Suit</a:t>
            </a:r>
          </a:p>
          <a:p>
            <a:pPr lvl="1"/>
            <a:r>
              <a:rPr lang="en-US" sz="1600" b="1"/>
              <a:t>Loads:   </a:t>
            </a:r>
            <a:r>
              <a:rPr lang="en-US" sz="1600"/>
              <a:t>None, Minimal (&lt;5 </a:t>
            </a:r>
            <a:r>
              <a:rPr lang="en-US" sz="1600" err="1"/>
              <a:t>lbs</a:t>
            </a:r>
            <a:r>
              <a:rPr lang="en-US" sz="1600"/>
              <a:t>), Variable, Heavy (&gt;30 </a:t>
            </a:r>
            <a:r>
              <a:rPr lang="en-US" sz="1600" err="1"/>
              <a:t>lbs</a:t>
            </a:r>
            <a:r>
              <a:rPr lang="en-US" sz="1600"/>
              <a:t>)</a:t>
            </a:r>
          </a:p>
          <a:p>
            <a:pPr lvl="1"/>
            <a:r>
              <a:rPr lang="en-US" sz="1600" b="1"/>
              <a:t>Upper Body Reach (Workspace):   </a:t>
            </a:r>
            <a:r>
              <a:rPr lang="en-US" sz="1600"/>
              <a:t>None, Standard, Extended</a:t>
            </a:r>
          </a:p>
          <a:p>
            <a:pPr lvl="1"/>
            <a:r>
              <a:rPr lang="en-US" sz="1600" b="1"/>
              <a:t>Hand Usage:   </a:t>
            </a:r>
            <a:r>
              <a:rPr lang="en-US" sz="1600"/>
              <a:t>None, Fine Motor Skills, Grip Strength, Vibration, Shock, Other/Combination</a:t>
            </a:r>
          </a:p>
          <a:p>
            <a:pPr lvl="1"/>
            <a:r>
              <a:rPr lang="en-US" sz="1600" b="1"/>
              <a:t>Task Occurrence:   </a:t>
            </a:r>
            <a:r>
              <a:rPr lang="en-US" sz="1600"/>
              <a:t>Rare (&lt;10% of EVAs), Some (~30%), Many (~50%), Most (~75%), Nearly All (&gt;90%)</a:t>
            </a:r>
          </a:p>
          <a:p>
            <a:pPr lvl="1"/>
            <a:r>
              <a:rPr lang="en-US" sz="1600" b="1"/>
              <a:t>Task Duration (expected)</a:t>
            </a:r>
          </a:p>
          <a:p>
            <a:pPr lvl="1"/>
            <a:r>
              <a:rPr lang="en-US" sz="1600" b="1"/>
              <a:t>Task Frequency:   </a:t>
            </a:r>
            <a:r>
              <a:rPr lang="en-US" sz="1600"/>
              <a:t>1-2 times per EVA, Every 2 hours during EVA, Every hour during EVA, 1-30 minutes during EVA</a:t>
            </a:r>
          </a:p>
        </p:txBody>
      </p:sp>
      <p:pic>
        <p:nvPicPr>
          <p:cNvPr id="4" name="Picture 3">
            <a:extLst>
              <a:ext uri="{FF2B5EF4-FFF2-40B4-BE49-F238E27FC236}">
                <a16:creationId xmlns:a16="http://schemas.microsoft.com/office/drawing/2014/main" id="{241A501C-B0A3-487E-9EBC-E09BAFBDED78}"/>
              </a:ext>
            </a:extLst>
          </p:cNvPr>
          <p:cNvPicPr>
            <a:picLocks noChangeAspect="1"/>
          </p:cNvPicPr>
          <p:nvPr/>
        </p:nvPicPr>
        <p:blipFill>
          <a:blip r:embed="rId3"/>
          <a:stretch>
            <a:fillRect/>
          </a:stretch>
        </p:blipFill>
        <p:spPr>
          <a:xfrm>
            <a:off x="0" y="5102035"/>
            <a:ext cx="12192000" cy="1310263"/>
          </a:xfrm>
          <a:prstGeom prst="rect">
            <a:avLst/>
          </a:prstGeom>
        </p:spPr>
      </p:pic>
      <p:sp>
        <p:nvSpPr>
          <p:cNvPr id="5" name="Rectangle 4">
            <a:extLst>
              <a:ext uri="{FF2B5EF4-FFF2-40B4-BE49-F238E27FC236}">
                <a16:creationId xmlns:a16="http://schemas.microsoft.com/office/drawing/2014/main" id="{2B999EAB-9A3A-411A-89E5-801D33A3445C}"/>
              </a:ext>
            </a:extLst>
          </p:cNvPr>
          <p:cNvSpPr/>
          <p:nvPr/>
        </p:nvSpPr>
        <p:spPr>
          <a:xfrm>
            <a:off x="3034627" y="6483892"/>
            <a:ext cx="6122747"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30000" noProof="0">
                <a:ln>
                  <a:noFill/>
                </a:ln>
                <a:solidFill>
                  <a:prstClr val="white"/>
                </a:solidFill>
                <a:effectLst>
                  <a:outerShdw blurRad="38100" dist="38100" dir="2700000" algn="tl">
                    <a:srgbClr val="000000">
                      <a:alpha val="43137"/>
                    </a:srgbClr>
                  </a:outerShdw>
                </a:effectLst>
                <a:uLnTx/>
                <a:uFillTx/>
                <a:latin typeface="Calibri"/>
                <a:ea typeface="+mn-ea"/>
                <a:cs typeface="+mn-cs"/>
              </a:rPr>
              <a:t>2</a:t>
            </a:r>
            <a:r>
              <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Coan D. Exploration EVA System Concept of Operations. NASA TR, EVA-EXP-0042 </a:t>
            </a:r>
            <a:r>
              <a:rPr kumimoji="0" lang="en-US" sz="12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Calibri"/>
                <a:ea typeface="+mn-ea"/>
                <a:cs typeface="+mn-cs"/>
              </a:rPr>
              <a:t>RevB</a:t>
            </a:r>
            <a:r>
              <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 2020</a:t>
            </a:r>
          </a:p>
        </p:txBody>
      </p:sp>
      <p:graphicFrame>
        <p:nvGraphicFramePr>
          <p:cNvPr id="6" name="Chart 5">
            <a:extLst>
              <a:ext uri="{FF2B5EF4-FFF2-40B4-BE49-F238E27FC236}">
                <a16:creationId xmlns:a16="http://schemas.microsoft.com/office/drawing/2014/main" id="{3FF46C6A-76E7-4EAB-8AA2-9DC95FB3B8BE}"/>
              </a:ext>
            </a:extLst>
          </p:cNvPr>
          <p:cNvGraphicFramePr/>
          <p:nvPr/>
        </p:nvGraphicFramePr>
        <p:xfrm>
          <a:off x="8875553" y="1577131"/>
          <a:ext cx="3221372" cy="24763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586872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CB321-861A-4DE7-990F-23B39FBB67D1}"/>
              </a:ext>
            </a:extLst>
          </p:cNvPr>
          <p:cNvSpPr>
            <a:spLocks noGrp="1"/>
          </p:cNvSpPr>
          <p:nvPr>
            <p:ph type="title"/>
          </p:nvPr>
        </p:nvSpPr>
        <p:spPr/>
        <p:txBody>
          <a:bodyPr/>
          <a:lstStyle/>
          <a:p>
            <a:r>
              <a:rPr lang="en-US"/>
              <a:t>Pilot Data - Results</a:t>
            </a:r>
          </a:p>
        </p:txBody>
      </p:sp>
      <p:sp>
        <p:nvSpPr>
          <p:cNvPr id="9" name="Content Placeholder 8">
            <a:extLst>
              <a:ext uri="{FF2B5EF4-FFF2-40B4-BE49-F238E27FC236}">
                <a16:creationId xmlns:a16="http://schemas.microsoft.com/office/drawing/2014/main" id="{0991A905-3588-4C19-B4CD-F4B80F0B583A}"/>
              </a:ext>
            </a:extLst>
          </p:cNvPr>
          <p:cNvSpPr>
            <a:spLocks noGrp="1"/>
          </p:cNvSpPr>
          <p:nvPr>
            <p:ph idx="1"/>
          </p:nvPr>
        </p:nvSpPr>
        <p:spPr/>
        <p:txBody>
          <a:bodyPr/>
          <a:lstStyle/>
          <a:p>
            <a:r>
              <a:rPr lang="en-US"/>
              <a:t>The average %VO</a:t>
            </a:r>
            <a:r>
              <a:rPr lang="en-US" baseline="-25000"/>
              <a:t>2</a:t>
            </a:r>
            <a:r>
              <a:rPr lang="en-US"/>
              <a:t>peak across all tasks was ~38% (1274 BTU/</a:t>
            </a:r>
            <a:r>
              <a:rPr lang="en-US" err="1"/>
              <a:t>hr</a:t>
            </a:r>
            <a:r>
              <a:rPr lang="en-US"/>
              <a:t>). </a:t>
            </a:r>
          </a:p>
        </p:txBody>
      </p:sp>
      <p:pic>
        <p:nvPicPr>
          <p:cNvPr id="3" name="Picture 2">
            <a:extLst>
              <a:ext uri="{FF2B5EF4-FFF2-40B4-BE49-F238E27FC236}">
                <a16:creationId xmlns:a16="http://schemas.microsoft.com/office/drawing/2014/main" id="{A52087D6-B89A-460D-865F-268D2856B51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486715"/>
            <a:ext cx="5860414" cy="3535680"/>
          </a:xfrm>
          <a:prstGeom prst="rect">
            <a:avLst/>
          </a:prstGeom>
          <a:noFill/>
        </p:spPr>
      </p:pic>
      <p:pic>
        <p:nvPicPr>
          <p:cNvPr id="4" name="Picture 3">
            <a:extLst>
              <a:ext uri="{FF2B5EF4-FFF2-40B4-BE49-F238E27FC236}">
                <a16:creationId xmlns:a16="http://schemas.microsoft.com/office/drawing/2014/main" id="{EFE55837-A459-49D0-8543-F6DBE5AC5F0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35586" y="2486715"/>
            <a:ext cx="5681980" cy="3535680"/>
          </a:xfrm>
          <a:prstGeom prst="rect">
            <a:avLst/>
          </a:prstGeom>
          <a:noFill/>
        </p:spPr>
      </p:pic>
      <p:cxnSp>
        <p:nvCxnSpPr>
          <p:cNvPr id="6" name="Straight Connector 5">
            <a:extLst>
              <a:ext uri="{FF2B5EF4-FFF2-40B4-BE49-F238E27FC236}">
                <a16:creationId xmlns:a16="http://schemas.microsoft.com/office/drawing/2014/main" id="{EDA986E8-3E55-409F-8580-2DBB19E2B39A}"/>
              </a:ext>
            </a:extLst>
          </p:cNvPr>
          <p:cNvCxnSpPr>
            <a:cxnSpLocks/>
          </p:cNvCxnSpPr>
          <p:nvPr/>
        </p:nvCxnSpPr>
        <p:spPr>
          <a:xfrm flipV="1">
            <a:off x="8247529" y="3072894"/>
            <a:ext cx="0" cy="2805952"/>
          </a:xfrm>
          <a:prstGeom prst="line">
            <a:avLst/>
          </a:prstGeom>
          <a:ln w="38100">
            <a:solidFill>
              <a:srgbClr val="00FFFF"/>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D3246C2-CB62-4622-A876-4F57CDE2C5C8}"/>
              </a:ext>
            </a:extLst>
          </p:cNvPr>
          <p:cNvSpPr txBox="1"/>
          <p:nvPr/>
        </p:nvSpPr>
        <p:spPr>
          <a:xfrm>
            <a:off x="8184776" y="3154927"/>
            <a:ext cx="1143839" cy="369332"/>
          </a:xfrm>
          <a:prstGeom prst="rect">
            <a:avLst/>
          </a:prstGeom>
          <a:noFill/>
        </p:spPr>
        <p:txBody>
          <a:bodyPr wrap="none" rtlCol="0">
            <a:spAutoFit/>
          </a:bodyPr>
          <a:lstStyle/>
          <a:p>
            <a:r>
              <a:rPr lang="en-US"/>
              <a:t>Avg = 38%</a:t>
            </a:r>
          </a:p>
        </p:txBody>
      </p:sp>
    </p:spTree>
    <p:extLst>
      <p:ext uri="{BB962C8B-B14F-4D97-AF65-F5344CB8AC3E}">
        <p14:creationId xmlns:p14="http://schemas.microsoft.com/office/powerpoint/2010/main" val="228809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FC05F9-5073-4EEA-8E75-B7D73C224788}"/>
              </a:ext>
            </a:extLst>
          </p:cNvPr>
          <p:cNvSpPr/>
          <p:nvPr/>
        </p:nvSpPr>
        <p:spPr>
          <a:xfrm>
            <a:off x="192834" y="1195980"/>
            <a:ext cx="9818390" cy="449769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815D98F-E854-4FF7-B322-61A39DA04B50}"/>
              </a:ext>
            </a:extLst>
          </p:cNvPr>
          <p:cNvSpPr>
            <a:spLocks noGrp="1"/>
          </p:cNvSpPr>
          <p:nvPr>
            <p:ph type="title"/>
          </p:nvPr>
        </p:nvSpPr>
        <p:spPr/>
        <p:txBody>
          <a:bodyPr/>
          <a:lstStyle/>
          <a:p>
            <a:r>
              <a:rPr lang="en-US"/>
              <a:t>Was the prebreathe within parameters?</a:t>
            </a:r>
          </a:p>
        </p:txBody>
      </p:sp>
      <p:sp>
        <p:nvSpPr>
          <p:cNvPr id="3" name="TextBox 2">
            <a:extLst>
              <a:ext uri="{FF2B5EF4-FFF2-40B4-BE49-F238E27FC236}">
                <a16:creationId xmlns:a16="http://schemas.microsoft.com/office/drawing/2014/main" id="{013B7272-1708-432F-AFF6-96ACA2C99E0B}"/>
              </a:ext>
            </a:extLst>
          </p:cNvPr>
          <p:cNvSpPr txBox="1"/>
          <p:nvPr/>
        </p:nvSpPr>
        <p:spPr>
          <a:xfrm flipH="1">
            <a:off x="2621901" y="5835134"/>
            <a:ext cx="76632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a:ea typeface="+mn-ea"/>
                <a:cs typeface="+mn-cs"/>
              </a:rPr>
              <a:t>*Transition from 6.2 psi to 5.4 psi (</a:t>
            </a:r>
            <a:r>
              <a:rPr lang="en-US">
                <a:solidFill>
                  <a:schemeClr val="bg1"/>
                </a:solidFill>
                <a:latin typeface="Calibri"/>
              </a:rPr>
              <a:t>s</a:t>
            </a:r>
            <a:r>
              <a:rPr kumimoji="0" lang="en-US" sz="1800" b="0" i="0" u="none" strike="noStrike" kern="1200" cap="none" spc="0" normalizeH="0" baseline="0" noProof="0" err="1">
                <a:ln>
                  <a:noFill/>
                </a:ln>
                <a:solidFill>
                  <a:schemeClr val="bg1"/>
                </a:solidFill>
                <a:effectLst/>
                <a:uLnTx/>
                <a:uFillTx/>
                <a:latin typeface="Calibri"/>
                <a:ea typeface="+mn-ea"/>
                <a:cs typeface="+mn-cs"/>
              </a:rPr>
              <a:t>upersaturation</a:t>
            </a:r>
            <a:r>
              <a:rPr kumimoji="0" lang="en-US" sz="1800" b="0" i="0" u="none" strike="noStrike" kern="1200" cap="none" spc="0" normalizeH="0" baseline="0" noProof="0">
                <a:ln>
                  <a:noFill/>
                </a:ln>
                <a:solidFill>
                  <a:schemeClr val="bg1"/>
                </a:solidFill>
                <a:effectLst/>
                <a:uLnTx/>
                <a:uFillTx/>
                <a:latin typeface="Calibri"/>
                <a:ea typeface="+mn-ea"/>
                <a:cs typeface="+mn-cs"/>
              </a:rPr>
              <a:t> point) added ~80-90 sec </a:t>
            </a:r>
          </a:p>
        </p:txBody>
      </p:sp>
      <p:pic>
        <p:nvPicPr>
          <p:cNvPr id="7" name="Graphic 6">
            <a:extLst>
              <a:ext uri="{FF2B5EF4-FFF2-40B4-BE49-F238E27FC236}">
                <a16:creationId xmlns:a16="http://schemas.microsoft.com/office/drawing/2014/main" id="{79FC1794-B4D0-447F-913E-1E28E9B625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5324" y="1235355"/>
            <a:ext cx="9358985" cy="4387290"/>
          </a:xfrm>
          <a:prstGeom prst="rect">
            <a:avLst/>
          </a:prstGeom>
        </p:spPr>
      </p:pic>
      <p:sp>
        <p:nvSpPr>
          <p:cNvPr id="5" name="TextBox 4">
            <a:extLst>
              <a:ext uri="{FF2B5EF4-FFF2-40B4-BE49-F238E27FC236}">
                <a16:creationId xmlns:a16="http://schemas.microsoft.com/office/drawing/2014/main" id="{2D16A327-8EF8-45E3-8AD3-8FC4A9BFB6A8}"/>
              </a:ext>
            </a:extLst>
          </p:cNvPr>
          <p:cNvSpPr txBox="1"/>
          <p:nvPr/>
        </p:nvSpPr>
        <p:spPr>
          <a:xfrm>
            <a:off x="10123714" y="2588293"/>
            <a:ext cx="2018886" cy="2031325"/>
          </a:xfrm>
          <a:prstGeom prst="rect">
            <a:avLst/>
          </a:prstGeom>
          <a:noFill/>
        </p:spPr>
        <p:txBody>
          <a:bodyPr wrap="none" rtlCol="0">
            <a:spAutoFit/>
          </a:bodyPr>
          <a:lstStyle/>
          <a:p>
            <a:r>
              <a:rPr lang="en-US" b="1" err="1">
                <a:solidFill>
                  <a:schemeClr val="bg1"/>
                </a:solidFill>
              </a:rPr>
              <a:t>Prebreathe</a:t>
            </a:r>
            <a:r>
              <a:rPr lang="en-US" b="1">
                <a:solidFill>
                  <a:schemeClr val="bg1"/>
                </a:solidFill>
              </a:rPr>
              <a:t> Times:</a:t>
            </a:r>
          </a:p>
          <a:p>
            <a:r>
              <a:rPr lang="en-US">
                <a:solidFill>
                  <a:schemeClr val="bg1"/>
                </a:solidFill>
              </a:rPr>
              <a:t>EVA1: 20min 14 sec</a:t>
            </a:r>
          </a:p>
          <a:p>
            <a:r>
              <a:rPr lang="en-US">
                <a:solidFill>
                  <a:schemeClr val="bg1"/>
                </a:solidFill>
              </a:rPr>
              <a:t>EVA2: 20min 21 sec</a:t>
            </a:r>
          </a:p>
          <a:p>
            <a:r>
              <a:rPr lang="en-US">
                <a:solidFill>
                  <a:schemeClr val="bg1"/>
                </a:solidFill>
              </a:rPr>
              <a:t>EVA3: 20min 01 sec</a:t>
            </a:r>
          </a:p>
          <a:p>
            <a:r>
              <a:rPr lang="en-US">
                <a:solidFill>
                  <a:schemeClr val="bg1"/>
                </a:solidFill>
              </a:rPr>
              <a:t>EVA4: 20min 04 sec</a:t>
            </a:r>
          </a:p>
          <a:p>
            <a:r>
              <a:rPr lang="en-US">
                <a:solidFill>
                  <a:schemeClr val="bg1"/>
                </a:solidFill>
              </a:rPr>
              <a:t>EVA5: 20min 10 sec</a:t>
            </a:r>
          </a:p>
          <a:p>
            <a:endParaRPr lang="en-US">
              <a:solidFill>
                <a:schemeClr val="bg1"/>
              </a:solidFill>
            </a:endParaRPr>
          </a:p>
        </p:txBody>
      </p:sp>
    </p:spTree>
    <p:extLst>
      <p:ext uri="{BB962C8B-B14F-4D97-AF65-F5344CB8AC3E}">
        <p14:creationId xmlns:p14="http://schemas.microsoft.com/office/powerpoint/2010/main" val="4019277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12722" y="76200"/>
            <a:ext cx="11179277" cy="762000"/>
          </a:xfrm>
        </p:spPr>
        <p:txBody>
          <a:bodyPr/>
          <a:lstStyle/>
          <a:p>
            <a:r>
              <a:rPr lang="en-US"/>
              <a:t>Why Exploration Atmosphere?</a:t>
            </a:r>
          </a:p>
        </p:txBody>
      </p:sp>
      <p:sp>
        <p:nvSpPr>
          <p:cNvPr id="6" name="Content Placeholder 5"/>
          <p:cNvSpPr>
            <a:spLocks noGrp="1"/>
          </p:cNvSpPr>
          <p:nvPr>
            <p:ph idx="1"/>
          </p:nvPr>
        </p:nvSpPr>
        <p:spPr>
          <a:xfrm>
            <a:off x="113858" y="1223502"/>
            <a:ext cx="10261784" cy="1483307"/>
          </a:xfrm>
        </p:spPr>
        <p:txBody>
          <a:bodyPr>
            <a:normAutofit fontScale="85000" lnSpcReduction="10000"/>
          </a:bodyPr>
          <a:lstStyle/>
          <a:p>
            <a:r>
              <a:rPr lang="en-US" sz="3000"/>
              <a:t>Significantly increased frequency of EVAs is expected during planetary ops vs. ISS</a:t>
            </a:r>
          </a:p>
          <a:p>
            <a:pPr lvl="1"/>
            <a:r>
              <a:rPr lang="en-US" sz="2400"/>
              <a:t>Up to 24 </a:t>
            </a:r>
            <a:r>
              <a:rPr lang="en-US" sz="2400" err="1"/>
              <a:t>hrs</a:t>
            </a:r>
            <a:r>
              <a:rPr lang="en-US" sz="2400"/>
              <a:t> / person / week</a:t>
            </a:r>
          </a:p>
          <a:p>
            <a:r>
              <a:rPr lang="en-US" sz="3000"/>
              <a:t>DCS risk is increased by ambulation and physical activity vs microgravity</a:t>
            </a:r>
            <a:r>
              <a:rPr lang="en-US" sz="3000" baseline="30000"/>
              <a:t>[1]</a:t>
            </a:r>
            <a:endParaRPr lang="en-US" sz="3000"/>
          </a:p>
          <a:p>
            <a:endParaRPr lang="en-US" sz="2800"/>
          </a:p>
          <a:p>
            <a:endParaRPr lang="en-US" sz="280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72000"/>
            <a:ext cx="12192000" cy="2286000"/>
          </a:xfrm>
          <a:prstGeom prst="rect">
            <a:avLst/>
          </a:prstGeom>
        </p:spPr>
      </p:pic>
      <p:sp>
        <p:nvSpPr>
          <p:cNvPr id="3" name="Rectangle 2"/>
          <p:cNvSpPr/>
          <p:nvPr/>
        </p:nvSpPr>
        <p:spPr>
          <a:xfrm>
            <a:off x="8891752" y="4732867"/>
            <a:ext cx="2690648" cy="1200329"/>
          </a:xfrm>
          <a:prstGeom prst="rect">
            <a:avLst/>
          </a:prstGeom>
          <a:solidFill>
            <a:srgbClr val="C00000"/>
          </a:solidFill>
          <a:ln>
            <a:solidFill>
              <a:schemeClr val="bg1">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Apollo had </a:t>
            </a:r>
            <a:r>
              <a:rPr kumimoji="0" lang="en-US" sz="2400" b="0" i="0" u="sng" strike="noStrike" kern="1200" cap="none" spc="0" normalizeH="0" baseline="0" noProof="0">
                <a:ln>
                  <a:noFill/>
                </a:ln>
                <a:solidFill>
                  <a:prstClr val="white"/>
                </a:solidFill>
                <a:effectLst/>
                <a:uLnTx/>
                <a:uFillTx/>
                <a:latin typeface="Calibri"/>
                <a:ea typeface="+mn-ea"/>
                <a:cs typeface="+mn-cs"/>
              </a:rPr>
              <a:t>100% O</a:t>
            </a:r>
            <a:r>
              <a:rPr kumimoji="0" lang="en-US" sz="2400" b="0" i="0" u="sng" strike="noStrike" kern="1200" cap="none" spc="0" normalizeH="0" baseline="-25000" noProof="0">
                <a:ln>
                  <a:noFill/>
                </a:ln>
                <a:solidFill>
                  <a:prstClr val="white"/>
                </a:solidFill>
                <a:effectLst/>
                <a:uLnTx/>
                <a:uFillTx/>
                <a:latin typeface="Calibri"/>
                <a:ea typeface="+mn-ea"/>
                <a:cs typeface="+mn-cs"/>
              </a:rPr>
              <a:t>2</a:t>
            </a:r>
            <a:r>
              <a:rPr kumimoji="0" lang="en-US" sz="2400" b="0" i="0" u="sng" strike="noStrike" kern="1200" cap="none" spc="0" normalizeH="0" baseline="0" noProof="0">
                <a:ln>
                  <a:noFill/>
                </a:ln>
                <a:solidFill>
                  <a:prstClr val="white"/>
                </a:solidFill>
                <a:effectLst/>
                <a:uLnTx/>
                <a:uFillTx/>
                <a:latin typeface="Calibri"/>
                <a:ea typeface="+mn-ea"/>
                <a:cs typeface="+mn-cs"/>
              </a:rPr>
              <a:t> cabin</a:t>
            </a:r>
            <a:r>
              <a:rPr kumimoji="0" lang="en-US" sz="2400" b="0" i="0" u="none" strike="noStrike" kern="1200" cap="none" spc="0" normalizeH="0" baseline="0" noProof="0">
                <a:ln>
                  <a:noFill/>
                </a:ln>
                <a:solidFill>
                  <a:prstClr val="white"/>
                </a:solidFill>
                <a:effectLst/>
                <a:uLnTx/>
                <a:uFillTx/>
                <a:latin typeface="Calibri"/>
                <a:ea typeface="+mn-ea"/>
                <a:cs typeface="+mn-cs"/>
              </a:rPr>
              <a:t> and </a:t>
            </a:r>
            <a:r>
              <a:rPr kumimoji="0" lang="en-US" sz="2400" b="0" i="0" u="sng" strike="noStrike" kern="1200" cap="none" spc="0" normalizeH="0" baseline="0" noProof="0">
                <a:ln>
                  <a:noFill/>
                </a:ln>
                <a:solidFill>
                  <a:prstClr val="white"/>
                </a:solidFill>
                <a:effectLst/>
                <a:uLnTx/>
                <a:uFillTx/>
                <a:latin typeface="Calibri"/>
                <a:ea typeface="+mn-ea"/>
                <a:cs typeface="+mn-cs"/>
              </a:rPr>
              <a:t>zero</a:t>
            </a:r>
            <a:r>
              <a:rPr kumimoji="0" lang="en-US" sz="2400" b="0" i="0" u="none" strike="noStrike" kern="1200" cap="none" spc="0" normalizeH="0" baseline="0" noProof="0">
                <a:ln>
                  <a:noFill/>
                </a:ln>
                <a:solidFill>
                  <a:prstClr val="white"/>
                </a:solidFill>
                <a:effectLst/>
                <a:uLnTx/>
                <a:uFillTx/>
                <a:latin typeface="Calibri"/>
                <a:ea typeface="+mn-ea"/>
                <a:cs typeface="+mn-cs"/>
              </a:rPr>
              <a:t> EVA prebreathe</a:t>
            </a:r>
          </a:p>
        </p:txBody>
      </p:sp>
      <p:pic>
        <p:nvPicPr>
          <p:cNvPr id="8" name="Picture 7">
            <a:extLst>
              <a:ext uri="{FF2B5EF4-FFF2-40B4-BE49-F238E27FC236}">
                <a16:creationId xmlns:a16="http://schemas.microsoft.com/office/drawing/2014/main" id="{78D7013E-14AB-4958-A49E-4D74F2390C4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0551727" y="1353405"/>
            <a:ext cx="1482464" cy="2286000"/>
          </a:xfrm>
          <a:prstGeom prst="rect">
            <a:avLst/>
          </a:prstGeom>
          <a:ln>
            <a:noFill/>
          </a:ln>
          <a:effectLst>
            <a:outerShdw blurRad="292100" dist="139700" dir="2700000" algn="tl" rotWithShape="0">
              <a:srgbClr val="333333">
                <a:alpha val="65000"/>
              </a:srgbClr>
            </a:outerShdw>
          </a:effectLst>
        </p:spPr>
      </p:pic>
      <p:sp>
        <p:nvSpPr>
          <p:cNvPr id="4" name="Rounded Rectangle 3"/>
          <p:cNvSpPr/>
          <p:nvPr/>
        </p:nvSpPr>
        <p:spPr>
          <a:xfrm>
            <a:off x="681136" y="2962638"/>
            <a:ext cx="9694506" cy="148330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Current ISS prebreathe protocols would add significant timeline overhead and are NOT validated for planetary EVA</a:t>
            </a:r>
          </a:p>
          <a:p>
            <a:pPr marL="742950" marR="0" lvl="1" indent="-28575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Shuttle &amp; ISS protocols are applicable to microgravity only</a:t>
            </a:r>
          </a:p>
        </p:txBody>
      </p:sp>
      <p:sp>
        <p:nvSpPr>
          <p:cNvPr id="11" name="Rectangle 10">
            <a:extLst>
              <a:ext uri="{FF2B5EF4-FFF2-40B4-BE49-F238E27FC236}">
                <a16:creationId xmlns:a16="http://schemas.microsoft.com/office/drawing/2014/main" id="{5A58E42A-D14B-4FEE-999A-7DAFCEDF0989}"/>
              </a:ext>
            </a:extLst>
          </p:cNvPr>
          <p:cNvSpPr/>
          <p:nvPr/>
        </p:nvSpPr>
        <p:spPr>
          <a:xfrm>
            <a:off x="169436" y="6549403"/>
            <a:ext cx="11768460" cy="338554"/>
          </a:xfrm>
          <a:prstGeom prst="rect">
            <a:avLst/>
          </a:prstGeom>
          <a:solidFill>
            <a:schemeClr val="tx1">
              <a:alpha val="26000"/>
            </a:schemeClr>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30000" noProof="0">
                <a:ln>
                  <a:noFill/>
                </a:ln>
                <a:solidFill>
                  <a:prstClr val="white"/>
                </a:solidFill>
                <a:effectLst>
                  <a:outerShdw blurRad="38100" dist="38100" dir="2700000" algn="tl">
                    <a:srgbClr val="000000">
                      <a:alpha val="43137"/>
                    </a:srgbClr>
                  </a:outerShdw>
                </a:effectLst>
                <a:uLnTx/>
                <a:uFillTx/>
                <a:latin typeface="Calibri"/>
                <a:ea typeface="+mn-ea"/>
                <a:cs typeface="+mn-cs"/>
              </a:rPr>
              <a:t>1</a:t>
            </a:r>
            <a:r>
              <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Conkin J, et al. Venous gas emboli and ambulation at 4.3 </a:t>
            </a:r>
            <a:r>
              <a:rPr kumimoji="0" lang="en-US" sz="16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Calibri"/>
                <a:ea typeface="+mn-ea"/>
                <a:cs typeface="+mn-cs"/>
              </a:rPr>
              <a:t>psia</a:t>
            </a:r>
            <a:r>
              <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16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Calibri"/>
                <a:ea typeface="+mn-ea"/>
                <a:cs typeface="+mn-cs"/>
              </a:rPr>
              <a:t>Aerosp</a:t>
            </a:r>
            <a:r>
              <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 Med Hum Perform. 2017; 88(4):370–376.</a:t>
            </a:r>
          </a:p>
        </p:txBody>
      </p:sp>
    </p:spTree>
    <p:extLst>
      <p:ext uri="{BB962C8B-B14F-4D97-AF65-F5344CB8AC3E}">
        <p14:creationId xmlns:p14="http://schemas.microsoft.com/office/powerpoint/2010/main" val="8997003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EEAC6F-553F-48C1-840F-DC21706AA68F}"/>
              </a:ext>
            </a:extLst>
          </p:cNvPr>
          <p:cNvSpPr>
            <a:spLocks noGrp="1"/>
          </p:cNvSpPr>
          <p:nvPr>
            <p:ph type="title"/>
          </p:nvPr>
        </p:nvSpPr>
        <p:spPr/>
        <p:txBody>
          <a:bodyPr/>
          <a:lstStyle/>
          <a:p>
            <a:r>
              <a:rPr lang="en-US"/>
              <a:t>EB Score</a:t>
            </a:r>
          </a:p>
        </p:txBody>
      </p:sp>
      <p:pic>
        <p:nvPicPr>
          <p:cNvPr id="8" name="Picture 7">
            <a:extLst>
              <a:ext uri="{FF2B5EF4-FFF2-40B4-BE49-F238E27FC236}">
                <a16:creationId xmlns:a16="http://schemas.microsoft.com/office/drawing/2014/main" id="{AA88ACAA-A4B0-4670-8CF3-57E99DEB452C}"/>
              </a:ext>
            </a:extLst>
          </p:cNvPr>
          <p:cNvPicPr>
            <a:picLocks noChangeAspect="1"/>
          </p:cNvPicPr>
          <p:nvPr/>
        </p:nvPicPr>
        <p:blipFill>
          <a:blip r:embed="rId2"/>
          <a:stretch>
            <a:fillRect/>
          </a:stretch>
        </p:blipFill>
        <p:spPr>
          <a:xfrm>
            <a:off x="0" y="15907"/>
            <a:ext cx="12192000" cy="6826185"/>
          </a:xfrm>
          <a:prstGeom prst="rect">
            <a:avLst/>
          </a:prstGeom>
        </p:spPr>
      </p:pic>
    </p:spTree>
    <p:extLst>
      <p:ext uri="{BB962C8B-B14F-4D97-AF65-F5344CB8AC3E}">
        <p14:creationId xmlns:p14="http://schemas.microsoft.com/office/powerpoint/2010/main" val="1624255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38907" r="31364"/>
          <a:stretch/>
        </p:blipFill>
        <p:spPr bwMode="auto">
          <a:xfrm>
            <a:off x="9334931" y="1173998"/>
            <a:ext cx="2586994" cy="43509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FD5B9B-39FE-7346-A057-9209318BFD50}"/>
              </a:ext>
            </a:extLst>
          </p:cNvPr>
          <p:cNvSpPr>
            <a:spLocks noGrp="1"/>
          </p:cNvSpPr>
          <p:nvPr>
            <p:ph type="title"/>
          </p:nvPr>
        </p:nvSpPr>
        <p:spPr/>
        <p:txBody>
          <a:bodyPr>
            <a:normAutofit/>
          </a:bodyPr>
          <a:lstStyle/>
          <a:p>
            <a:r>
              <a:rPr lang="en-US" sz="4000"/>
              <a:t>Rationale for Exploration Atmosphere</a:t>
            </a:r>
          </a:p>
        </p:txBody>
      </p:sp>
      <p:sp>
        <p:nvSpPr>
          <p:cNvPr id="8" name="Content Placeholder 7">
            <a:extLst>
              <a:ext uri="{FF2B5EF4-FFF2-40B4-BE49-F238E27FC236}">
                <a16:creationId xmlns:a16="http://schemas.microsoft.com/office/drawing/2014/main" id="{529BD0E4-EC55-8C48-BB84-BAE4BE917E7A}"/>
              </a:ext>
            </a:extLst>
          </p:cNvPr>
          <p:cNvSpPr>
            <a:spLocks noGrp="1"/>
          </p:cNvSpPr>
          <p:nvPr>
            <p:ph sz="half" idx="2"/>
          </p:nvPr>
        </p:nvSpPr>
        <p:spPr>
          <a:xfrm>
            <a:off x="264029" y="1027980"/>
            <a:ext cx="9222871" cy="5207875"/>
          </a:xfrm>
        </p:spPr>
        <p:txBody>
          <a:bodyPr>
            <a:normAutofit/>
          </a:bodyPr>
          <a:lstStyle/>
          <a:p>
            <a:pPr lvl="1"/>
            <a:endParaRPr lang="en-US"/>
          </a:p>
          <a:p>
            <a:endParaRPr lang="en-US"/>
          </a:p>
          <a:p>
            <a:endParaRPr lang="en-US"/>
          </a:p>
          <a:p>
            <a:endParaRPr lang="en-US"/>
          </a:p>
          <a:p>
            <a:endParaRPr lang="en-US"/>
          </a:p>
          <a:p>
            <a:pPr marL="0" indent="0">
              <a:buNone/>
            </a:pPr>
            <a:endParaRPr lang="en-US"/>
          </a:p>
          <a:p>
            <a:endParaRPr lang="en-US"/>
          </a:p>
          <a:p>
            <a:endParaRPr lang="en-US" sz="1050"/>
          </a:p>
          <a:p>
            <a:endParaRPr lang="en-US" sz="1700"/>
          </a:p>
          <a:p>
            <a:endParaRPr lang="en-US" sz="1000"/>
          </a:p>
          <a:p>
            <a:endParaRPr lang="en-US"/>
          </a:p>
          <a:p>
            <a:endParaRPr lang="en-US"/>
          </a:p>
        </p:txBody>
      </p:sp>
      <p:graphicFrame>
        <p:nvGraphicFramePr>
          <p:cNvPr id="9" name="Table 8"/>
          <p:cNvGraphicFramePr>
            <a:graphicFrameLocks noGrp="1"/>
          </p:cNvGraphicFramePr>
          <p:nvPr>
            <p:extLst>
              <p:ext uri="{D42A27DB-BD31-4B8C-83A1-F6EECF244321}">
                <p14:modId xmlns:p14="http://schemas.microsoft.com/office/powerpoint/2010/main" val="2166136123"/>
              </p:ext>
            </p:extLst>
          </p:nvPr>
        </p:nvGraphicFramePr>
        <p:xfrm>
          <a:off x="1256476" y="1452741"/>
          <a:ext cx="8446576" cy="3327914"/>
        </p:xfrm>
        <a:graphic>
          <a:graphicData uri="http://schemas.openxmlformats.org/drawingml/2006/table">
            <a:tbl>
              <a:tblPr firstRow="1" bandRow="1">
                <a:tableStyleId>{5C22544A-7EE6-4342-B048-85BDC9FD1C3A}</a:tableStyleId>
              </a:tblPr>
              <a:tblGrid>
                <a:gridCol w="2629719">
                  <a:extLst>
                    <a:ext uri="{9D8B030D-6E8A-4147-A177-3AD203B41FA5}">
                      <a16:colId xmlns:a16="http://schemas.microsoft.com/office/drawing/2014/main" val="2945235474"/>
                    </a:ext>
                  </a:extLst>
                </a:gridCol>
                <a:gridCol w="3256709">
                  <a:extLst>
                    <a:ext uri="{9D8B030D-6E8A-4147-A177-3AD203B41FA5}">
                      <a16:colId xmlns:a16="http://schemas.microsoft.com/office/drawing/2014/main" val="4121996654"/>
                    </a:ext>
                  </a:extLst>
                </a:gridCol>
                <a:gridCol w="2560148">
                  <a:extLst>
                    <a:ext uri="{9D8B030D-6E8A-4147-A177-3AD203B41FA5}">
                      <a16:colId xmlns:a16="http://schemas.microsoft.com/office/drawing/2014/main" val="1613029997"/>
                    </a:ext>
                  </a:extLst>
                </a:gridCol>
              </a:tblGrid>
              <a:tr h="1133354">
                <a:tc>
                  <a:txBody>
                    <a:bodyPr/>
                    <a:lstStyle/>
                    <a:p>
                      <a:pPr algn="ctr"/>
                      <a:r>
                        <a:rPr lang="en-US" sz="2400"/>
                        <a:t>Saturation Atmosphere</a:t>
                      </a:r>
                    </a:p>
                  </a:txBody>
                  <a:tcPr/>
                </a:tc>
                <a:tc>
                  <a:txBody>
                    <a:bodyPr/>
                    <a:lstStyle/>
                    <a:p>
                      <a:pPr algn="ctr"/>
                      <a:r>
                        <a:rPr lang="en-US" sz="2400"/>
                        <a:t>Microgravity Prebreathe* (</a:t>
                      </a:r>
                      <a:r>
                        <a:rPr lang="en-US" sz="2400" err="1"/>
                        <a:t>h:mm</a:t>
                      </a:r>
                      <a:r>
                        <a:rPr lang="en-US" sz="2400"/>
                        <a:t>)</a:t>
                      </a:r>
                    </a:p>
                  </a:txBody>
                  <a:tcPr/>
                </a:tc>
                <a:tc>
                  <a:txBody>
                    <a:bodyPr/>
                    <a:lstStyle/>
                    <a:p>
                      <a:pPr algn="ctr"/>
                      <a:r>
                        <a:rPr lang="en-US" sz="2400"/>
                        <a:t>Planetary Prebreathe*</a:t>
                      </a:r>
                    </a:p>
                  </a:txBody>
                  <a:tcPr/>
                </a:tc>
                <a:extLst>
                  <a:ext uri="{0D108BD9-81ED-4DB2-BD59-A6C34878D82A}">
                    <a16:rowId xmlns:a16="http://schemas.microsoft.com/office/drawing/2014/main" val="3548971602"/>
                  </a:ext>
                </a:extLst>
              </a:tr>
              <a:tr h="446473">
                <a:tc>
                  <a:txBody>
                    <a:bodyPr/>
                    <a:lstStyle/>
                    <a:p>
                      <a:pPr algn="ctr"/>
                      <a:r>
                        <a:rPr lang="en-US" sz="2400"/>
                        <a:t>14.7 psi, 21% O2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4</a:t>
                      </a:r>
                      <a:r>
                        <a:rPr lang="en-US" sz="2400" dirty="0">
                          <a:sym typeface="Wingdings" panose="05000000000000000000" pitchFamily="2" charset="2"/>
                        </a:rPr>
                        <a:t>:00 (resting)</a:t>
                      </a:r>
                      <a:endParaRPr lang="en-US" sz="2400" dirty="0"/>
                    </a:p>
                  </a:txBody>
                  <a:tcPr anchor="ctr"/>
                </a:tc>
                <a:tc>
                  <a:txBody>
                    <a:bodyPr/>
                    <a:lstStyle/>
                    <a:p>
                      <a:pPr algn="ctr"/>
                      <a:r>
                        <a:rPr lang="en-US" sz="2400"/>
                        <a:t>6:30-7:00 </a:t>
                      </a:r>
                      <a:r>
                        <a:rPr lang="en-US" sz="2400" baseline="30000"/>
                        <a:t>2</a:t>
                      </a:r>
                      <a:endParaRPr lang="en-US" sz="2400"/>
                    </a:p>
                  </a:txBody>
                  <a:tcPr anchor="ctr"/>
                </a:tc>
                <a:extLst>
                  <a:ext uri="{0D108BD9-81ED-4DB2-BD59-A6C34878D82A}">
                    <a16:rowId xmlns:a16="http://schemas.microsoft.com/office/drawing/2014/main" val="2905151319"/>
                  </a:ext>
                </a:extLst>
              </a:tr>
              <a:tr h="446473">
                <a:tc>
                  <a:txBody>
                    <a:bodyPr/>
                    <a:lstStyle/>
                    <a:p>
                      <a:pPr algn="ctr"/>
                      <a:r>
                        <a:rPr lang="en-US" sz="2400"/>
                        <a:t>10.2 psi,</a:t>
                      </a:r>
                      <a:r>
                        <a:rPr lang="en-US" sz="2400" baseline="0"/>
                        <a:t> 26.5% O2</a:t>
                      </a:r>
                      <a:endParaRPr lang="en-US" sz="2400"/>
                    </a:p>
                  </a:txBody>
                  <a:tcPr anchor="ctr"/>
                </a:tc>
                <a:tc>
                  <a:txBody>
                    <a:bodyPr/>
                    <a:lstStyle/>
                    <a:p>
                      <a:pPr algn="ctr"/>
                      <a:r>
                        <a:rPr lang="en-US" sz="2400"/>
                        <a:t>0:40</a:t>
                      </a:r>
                    </a:p>
                  </a:txBody>
                  <a:tcPr anchor="ctr"/>
                </a:tc>
                <a:tc>
                  <a:txBody>
                    <a:bodyPr/>
                    <a:lstStyle/>
                    <a:p>
                      <a:pPr algn="ctr"/>
                      <a:r>
                        <a:rPr lang="en-US" sz="2400"/>
                        <a:t>3:00-3:30 </a:t>
                      </a:r>
                      <a:r>
                        <a:rPr lang="en-US" sz="2400" baseline="30000"/>
                        <a:t>3</a:t>
                      </a:r>
                    </a:p>
                  </a:txBody>
                  <a:tcPr anchor="ctr"/>
                </a:tc>
                <a:extLst>
                  <a:ext uri="{0D108BD9-81ED-4DB2-BD59-A6C34878D82A}">
                    <a16:rowId xmlns:a16="http://schemas.microsoft.com/office/drawing/2014/main" val="2028638028"/>
                  </a:ext>
                </a:extLst>
              </a:tr>
              <a:tr h="446473">
                <a:tc>
                  <a:txBody>
                    <a:bodyPr/>
                    <a:lstStyle/>
                    <a:p>
                      <a:pPr algn="ctr"/>
                      <a:r>
                        <a:rPr lang="en-US" sz="2400" b="1"/>
                        <a:t>8.2 psi, 34% O2</a:t>
                      </a:r>
                    </a:p>
                  </a:txBody>
                  <a:tcPr anchor="ctr"/>
                </a:tc>
                <a:tc>
                  <a:txBody>
                    <a:bodyPr/>
                    <a:lstStyle/>
                    <a:p>
                      <a:pPr algn="ctr"/>
                      <a:r>
                        <a:rPr lang="en-US" sz="2400" b="1"/>
                        <a:t>0:00-0:15</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t>0:00-0:30 </a:t>
                      </a:r>
                      <a:r>
                        <a:rPr lang="en-US" sz="2400" b="0" baseline="30000"/>
                        <a:t>4,5</a:t>
                      </a:r>
                      <a:endParaRPr lang="en-US" sz="2400" b="1" baseline="30000"/>
                    </a:p>
                  </a:txBody>
                  <a:tcPr anchor="ctr"/>
                </a:tc>
                <a:extLst>
                  <a:ext uri="{0D108BD9-81ED-4DB2-BD59-A6C34878D82A}">
                    <a16:rowId xmlns:a16="http://schemas.microsoft.com/office/drawing/2014/main" val="1650409064"/>
                  </a:ext>
                </a:extLst>
              </a:tr>
              <a:tr h="789913">
                <a:tc>
                  <a:txBody>
                    <a:bodyPr/>
                    <a:lstStyle/>
                    <a:p>
                      <a:pPr algn="ctr"/>
                      <a:r>
                        <a:rPr lang="en-US" sz="2400"/>
                        <a:t>5.0 psi, 100% O2 (Apollo, Gemini)</a:t>
                      </a:r>
                    </a:p>
                  </a:txBody>
                  <a:tcPr anchor="ctr"/>
                </a:tc>
                <a:tc>
                  <a:txBody>
                    <a:bodyPr/>
                    <a:lstStyle/>
                    <a:p>
                      <a:pPr algn="ctr"/>
                      <a:r>
                        <a:rPr lang="en-US" sz="2400"/>
                        <a:t>0:00</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0:00</a:t>
                      </a:r>
                      <a:endParaRPr lang="en-US" sz="2400" baseline="0" dirty="0"/>
                    </a:p>
                  </a:txBody>
                  <a:tcPr anchor="ctr"/>
                </a:tc>
                <a:extLst>
                  <a:ext uri="{0D108BD9-81ED-4DB2-BD59-A6C34878D82A}">
                    <a16:rowId xmlns:a16="http://schemas.microsoft.com/office/drawing/2014/main" val="3752796604"/>
                  </a:ext>
                </a:extLst>
              </a:tr>
            </a:tbl>
          </a:graphicData>
        </a:graphic>
      </p:graphicFrame>
      <p:sp>
        <p:nvSpPr>
          <p:cNvPr id="10" name="Rectangle 9"/>
          <p:cNvSpPr/>
          <p:nvPr/>
        </p:nvSpPr>
        <p:spPr>
          <a:xfrm>
            <a:off x="101600" y="5685935"/>
            <a:ext cx="11820325" cy="1169551"/>
          </a:xfrm>
          <a:prstGeom prst="rect">
            <a:avLst/>
          </a:prstGeom>
          <a:solidFill>
            <a:schemeClr val="tx1">
              <a:alpha val="2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30000" noProof="0">
                <a:ln>
                  <a:noFill/>
                </a:ln>
                <a:solidFill>
                  <a:prstClr val="white"/>
                </a:solidFill>
                <a:effectLst>
                  <a:outerShdw blurRad="38100" dist="38100" dir="2700000" algn="tl">
                    <a:srgbClr val="000000">
                      <a:alpha val="43137"/>
                    </a:srgbClr>
                  </a:outerShdw>
                </a:effectLst>
                <a:uLnTx/>
                <a:uFillTx/>
                <a:latin typeface="Calibri"/>
                <a:ea typeface="+mn-ea"/>
                <a:cs typeface="+mn-cs"/>
              </a:rPr>
              <a:t>2</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 Abercromby et al. </a:t>
            </a:r>
            <a:r>
              <a:rPr kumimoji="0" lang="en-US" sz="1400" b="0" i="1"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Suited Ground Vacuum Chamber Testing Decompression Sickness Tiger Team Report, (</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2019) NASA Technical Report. NASA/TP-2019–220343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30000" noProof="0">
                <a:ln>
                  <a:noFill/>
                </a:ln>
                <a:solidFill>
                  <a:prstClr val="white"/>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rPr>
              <a:t>3</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rPr>
              <a:t> Abercromby et al. </a:t>
            </a:r>
            <a:r>
              <a:rPr kumimoji="0" lang="en-US" sz="1400" b="0" i="1"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rPr>
              <a:t>Using the Shuttle Staged Prebreathe Atmosphere and Variable Pressure Spacesuits for Exploration Extravehicular Activity</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rPr>
              <a:t>, (2018) AsMA. </a:t>
            </a:r>
            <a:endPar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30000" noProof="0">
                <a:ln>
                  <a:noFill/>
                </a:ln>
                <a:solidFill>
                  <a:prstClr val="white"/>
                </a:solidFill>
                <a:effectLst>
                  <a:outerShdw blurRad="38100" dist="38100" dir="2700000" algn="tl">
                    <a:srgbClr val="000000">
                      <a:alpha val="43137"/>
                    </a:srgbClr>
                  </a:outerShdw>
                </a:effectLst>
                <a:uLnTx/>
                <a:uFillTx/>
                <a:latin typeface="Calibri"/>
                <a:ea typeface="+mn-ea"/>
                <a:cs typeface="+mn-cs"/>
              </a:rPr>
              <a:t>4</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 Abercromby et al. </a:t>
            </a:r>
            <a:r>
              <a:rPr kumimoji="0" lang="en-US" sz="1400" b="0" i="1"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Modeling Oxygen Prebreathe Protocols for Exploration EVA Using Variable Pressure Suits, (</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2017) AsMA. </a:t>
            </a:r>
          </a:p>
          <a:p>
            <a:pPr marL="111125" marR="0" lvl="0" indent="-111125"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30000" noProof="0">
                <a:ln>
                  <a:noFill/>
                </a:ln>
                <a:solidFill>
                  <a:prstClr val="white"/>
                </a:solidFill>
                <a:effectLst>
                  <a:outerShdw blurRad="38100" dist="38100" dir="2700000" algn="tl">
                    <a:srgbClr val="000000">
                      <a:alpha val="43137"/>
                    </a:srgbClr>
                  </a:outerShdw>
                </a:effectLst>
                <a:uLnTx/>
                <a:uFillTx/>
                <a:latin typeface="Calibri"/>
                <a:ea typeface="+mn-ea"/>
                <a:cs typeface="+mn-cs"/>
              </a:rPr>
              <a:t>5</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 Abercromby et al. </a:t>
            </a:r>
            <a:r>
              <a:rPr kumimoji="0" lang="en-US" sz="1400" b="0" i="1"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Modeling a 15-min extravehicular activity prebreathe protocol using NASA</a:t>
            </a:r>
            <a:r>
              <a:rPr kumimoji="0" lang="he-IL" sz="1400" b="0" i="1"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Arial" panose="020B0604020202020204" pitchFamily="34" charset="0"/>
              </a:rPr>
              <a:t>׳ </a:t>
            </a:r>
            <a:r>
              <a:rPr kumimoji="0" lang="en-US" sz="1400" b="0" i="1"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s exploration atmosphere (56.5 kPa/34% O2)</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 Acta Astronautica, 109 (2015), pp.76-87.</a:t>
            </a:r>
          </a:p>
        </p:txBody>
      </p:sp>
      <p:sp>
        <p:nvSpPr>
          <p:cNvPr id="4" name="Freeform 3"/>
          <p:cNvSpPr/>
          <p:nvPr/>
        </p:nvSpPr>
        <p:spPr>
          <a:xfrm>
            <a:off x="4385367" y="2667246"/>
            <a:ext cx="5055333" cy="1295556"/>
          </a:xfrm>
          <a:custGeom>
            <a:avLst/>
            <a:gdLst>
              <a:gd name="connsiteX0" fmla="*/ 0 w 4027990"/>
              <a:gd name="connsiteY0" fmla="*/ 729205 h 1088020"/>
              <a:gd name="connsiteX1" fmla="*/ 2106592 w 4027990"/>
              <a:gd name="connsiteY1" fmla="*/ 729205 h 1088020"/>
              <a:gd name="connsiteX2" fmla="*/ 2106592 w 4027990"/>
              <a:gd name="connsiteY2" fmla="*/ 0 h 1088020"/>
              <a:gd name="connsiteX3" fmla="*/ 4027990 w 4027990"/>
              <a:gd name="connsiteY3" fmla="*/ 0 h 1088020"/>
              <a:gd name="connsiteX4" fmla="*/ 4027990 w 4027990"/>
              <a:gd name="connsiteY4" fmla="*/ 1088020 h 1088020"/>
              <a:gd name="connsiteX5" fmla="*/ 34724 w 4027990"/>
              <a:gd name="connsiteY5" fmla="*/ 1088020 h 1088020"/>
              <a:gd name="connsiteX6" fmla="*/ 34724 w 4027990"/>
              <a:gd name="connsiteY6" fmla="*/ 729205 h 1088020"/>
              <a:gd name="connsiteX0" fmla="*/ 0 w 3998356"/>
              <a:gd name="connsiteY0" fmla="*/ 729205 h 1088020"/>
              <a:gd name="connsiteX1" fmla="*/ 2076958 w 3998356"/>
              <a:gd name="connsiteY1" fmla="*/ 729205 h 1088020"/>
              <a:gd name="connsiteX2" fmla="*/ 2076958 w 3998356"/>
              <a:gd name="connsiteY2" fmla="*/ 0 h 1088020"/>
              <a:gd name="connsiteX3" fmla="*/ 3998356 w 3998356"/>
              <a:gd name="connsiteY3" fmla="*/ 0 h 1088020"/>
              <a:gd name="connsiteX4" fmla="*/ 3998356 w 3998356"/>
              <a:gd name="connsiteY4" fmla="*/ 1088020 h 1088020"/>
              <a:gd name="connsiteX5" fmla="*/ 5090 w 3998356"/>
              <a:gd name="connsiteY5" fmla="*/ 1088020 h 1088020"/>
              <a:gd name="connsiteX6" fmla="*/ 5090 w 3998356"/>
              <a:gd name="connsiteY6" fmla="*/ 729205 h 1088020"/>
              <a:gd name="connsiteX0" fmla="*/ 0 w 3998356"/>
              <a:gd name="connsiteY0" fmla="*/ 729205 h 1088020"/>
              <a:gd name="connsiteX1" fmla="*/ 2076958 w 3998356"/>
              <a:gd name="connsiteY1" fmla="*/ 694094 h 1088020"/>
              <a:gd name="connsiteX2" fmla="*/ 2076958 w 3998356"/>
              <a:gd name="connsiteY2" fmla="*/ 0 h 1088020"/>
              <a:gd name="connsiteX3" fmla="*/ 3998356 w 3998356"/>
              <a:gd name="connsiteY3" fmla="*/ 0 h 1088020"/>
              <a:gd name="connsiteX4" fmla="*/ 3998356 w 3998356"/>
              <a:gd name="connsiteY4" fmla="*/ 1088020 h 1088020"/>
              <a:gd name="connsiteX5" fmla="*/ 5090 w 3998356"/>
              <a:gd name="connsiteY5" fmla="*/ 1088020 h 1088020"/>
              <a:gd name="connsiteX6" fmla="*/ 5090 w 3998356"/>
              <a:gd name="connsiteY6" fmla="*/ 729205 h 1088020"/>
              <a:gd name="connsiteX0" fmla="*/ 546974 w 4545330"/>
              <a:gd name="connsiteY0" fmla="*/ 729205 h 1088020"/>
              <a:gd name="connsiteX1" fmla="*/ 2623932 w 4545330"/>
              <a:gd name="connsiteY1" fmla="*/ 694094 h 1088020"/>
              <a:gd name="connsiteX2" fmla="*/ 2623932 w 4545330"/>
              <a:gd name="connsiteY2" fmla="*/ 0 h 1088020"/>
              <a:gd name="connsiteX3" fmla="*/ 4545330 w 4545330"/>
              <a:gd name="connsiteY3" fmla="*/ 0 h 1088020"/>
              <a:gd name="connsiteX4" fmla="*/ 4545330 w 4545330"/>
              <a:gd name="connsiteY4" fmla="*/ 1088020 h 1088020"/>
              <a:gd name="connsiteX5" fmla="*/ 552064 w 4545330"/>
              <a:gd name="connsiteY5" fmla="*/ 1088020 h 1088020"/>
              <a:gd name="connsiteX6" fmla="*/ 0 w 4545330"/>
              <a:gd name="connsiteY6" fmla="*/ 869651 h 1088020"/>
              <a:gd name="connsiteX0" fmla="*/ 546974 w 4545330"/>
              <a:gd name="connsiteY0" fmla="*/ 676538 h 1088020"/>
              <a:gd name="connsiteX1" fmla="*/ 2623932 w 4545330"/>
              <a:gd name="connsiteY1" fmla="*/ 694094 h 1088020"/>
              <a:gd name="connsiteX2" fmla="*/ 2623932 w 4545330"/>
              <a:gd name="connsiteY2" fmla="*/ 0 h 1088020"/>
              <a:gd name="connsiteX3" fmla="*/ 4545330 w 4545330"/>
              <a:gd name="connsiteY3" fmla="*/ 0 h 1088020"/>
              <a:gd name="connsiteX4" fmla="*/ 4545330 w 4545330"/>
              <a:gd name="connsiteY4" fmla="*/ 1088020 h 1088020"/>
              <a:gd name="connsiteX5" fmla="*/ 552064 w 4545330"/>
              <a:gd name="connsiteY5" fmla="*/ 1088020 h 1088020"/>
              <a:gd name="connsiteX6" fmla="*/ 0 w 4545330"/>
              <a:gd name="connsiteY6" fmla="*/ 869651 h 1088020"/>
              <a:gd name="connsiteX0" fmla="*/ 0 w 3998356"/>
              <a:gd name="connsiteY0" fmla="*/ 676538 h 1088020"/>
              <a:gd name="connsiteX1" fmla="*/ 2076958 w 3998356"/>
              <a:gd name="connsiteY1" fmla="*/ 694094 h 1088020"/>
              <a:gd name="connsiteX2" fmla="*/ 2076958 w 3998356"/>
              <a:gd name="connsiteY2" fmla="*/ 0 h 1088020"/>
              <a:gd name="connsiteX3" fmla="*/ 3998356 w 3998356"/>
              <a:gd name="connsiteY3" fmla="*/ 0 h 1088020"/>
              <a:gd name="connsiteX4" fmla="*/ 3998356 w 3998356"/>
              <a:gd name="connsiteY4" fmla="*/ 1088020 h 1088020"/>
              <a:gd name="connsiteX5" fmla="*/ 5090 w 3998356"/>
              <a:gd name="connsiteY5" fmla="*/ 1088020 h 1088020"/>
              <a:gd name="connsiteX6" fmla="*/ 5089 w 3998356"/>
              <a:gd name="connsiteY6" fmla="*/ 623869 h 1088020"/>
              <a:gd name="connsiteX0" fmla="*/ 0 w 3998356"/>
              <a:gd name="connsiteY0" fmla="*/ 676538 h 1088020"/>
              <a:gd name="connsiteX1" fmla="*/ 2076958 w 3998356"/>
              <a:gd name="connsiteY1" fmla="*/ 694094 h 1088020"/>
              <a:gd name="connsiteX2" fmla="*/ 2076958 w 3998356"/>
              <a:gd name="connsiteY2" fmla="*/ 0 h 1088020"/>
              <a:gd name="connsiteX3" fmla="*/ 3998356 w 3998356"/>
              <a:gd name="connsiteY3" fmla="*/ 0 h 1088020"/>
              <a:gd name="connsiteX4" fmla="*/ 3998356 w 3998356"/>
              <a:gd name="connsiteY4" fmla="*/ 1088020 h 1088020"/>
              <a:gd name="connsiteX5" fmla="*/ 5090 w 3998356"/>
              <a:gd name="connsiteY5" fmla="*/ 1088020 h 1088020"/>
              <a:gd name="connsiteX6" fmla="*/ 30767 w 3998356"/>
              <a:gd name="connsiteY6" fmla="*/ 641425 h 1088020"/>
              <a:gd name="connsiteX0" fmla="*/ 11315 w 4009671"/>
              <a:gd name="connsiteY0" fmla="*/ 676538 h 1088020"/>
              <a:gd name="connsiteX1" fmla="*/ 2088273 w 4009671"/>
              <a:gd name="connsiteY1" fmla="*/ 694094 h 1088020"/>
              <a:gd name="connsiteX2" fmla="*/ 2088273 w 4009671"/>
              <a:gd name="connsiteY2" fmla="*/ 0 h 1088020"/>
              <a:gd name="connsiteX3" fmla="*/ 4009671 w 4009671"/>
              <a:gd name="connsiteY3" fmla="*/ 0 h 1088020"/>
              <a:gd name="connsiteX4" fmla="*/ 4009671 w 4009671"/>
              <a:gd name="connsiteY4" fmla="*/ 1088020 h 1088020"/>
              <a:gd name="connsiteX5" fmla="*/ 16405 w 4009671"/>
              <a:gd name="connsiteY5" fmla="*/ 1088020 h 1088020"/>
              <a:gd name="connsiteX6" fmla="*/ 0 w 4009671"/>
              <a:gd name="connsiteY6" fmla="*/ 665402 h 1088020"/>
              <a:gd name="connsiteX0" fmla="*/ 0 w 3998356"/>
              <a:gd name="connsiteY0" fmla="*/ 676538 h 1088020"/>
              <a:gd name="connsiteX1" fmla="*/ 2076958 w 3998356"/>
              <a:gd name="connsiteY1" fmla="*/ 694094 h 1088020"/>
              <a:gd name="connsiteX2" fmla="*/ 2076958 w 3998356"/>
              <a:gd name="connsiteY2" fmla="*/ 0 h 1088020"/>
              <a:gd name="connsiteX3" fmla="*/ 3998356 w 3998356"/>
              <a:gd name="connsiteY3" fmla="*/ 0 h 1088020"/>
              <a:gd name="connsiteX4" fmla="*/ 3998356 w 3998356"/>
              <a:gd name="connsiteY4" fmla="*/ 1088020 h 1088020"/>
              <a:gd name="connsiteX5" fmla="*/ 5090 w 3998356"/>
              <a:gd name="connsiteY5" fmla="*/ 1088020 h 1088020"/>
              <a:gd name="connsiteX6" fmla="*/ 13233 w 3998356"/>
              <a:gd name="connsiteY6" fmla="*/ 665402 h 1088020"/>
              <a:gd name="connsiteX0" fmla="*/ 7808 w 4006164"/>
              <a:gd name="connsiteY0" fmla="*/ 676538 h 1088020"/>
              <a:gd name="connsiteX1" fmla="*/ 2084766 w 4006164"/>
              <a:gd name="connsiteY1" fmla="*/ 694094 h 1088020"/>
              <a:gd name="connsiteX2" fmla="*/ 2084766 w 4006164"/>
              <a:gd name="connsiteY2" fmla="*/ 0 h 1088020"/>
              <a:gd name="connsiteX3" fmla="*/ 4006164 w 4006164"/>
              <a:gd name="connsiteY3" fmla="*/ 0 h 1088020"/>
              <a:gd name="connsiteX4" fmla="*/ 4006164 w 4006164"/>
              <a:gd name="connsiteY4" fmla="*/ 1088020 h 1088020"/>
              <a:gd name="connsiteX5" fmla="*/ 12898 w 4006164"/>
              <a:gd name="connsiteY5" fmla="*/ 1088020 h 1088020"/>
              <a:gd name="connsiteX6" fmla="*/ 0 w 4006164"/>
              <a:gd name="connsiteY6" fmla="*/ 665402 h 1088020"/>
              <a:gd name="connsiteX0" fmla="*/ 0 w 3998356"/>
              <a:gd name="connsiteY0" fmla="*/ 676538 h 1088020"/>
              <a:gd name="connsiteX1" fmla="*/ 2076958 w 3998356"/>
              <a:gd name="connsiteY1" fmla="*/ 694094 h 1088020"/>
              <a:gd name="connsiteX2" fmla="*/ 2076958 w 3998356"/>
              <a:gd name="connsiteY2" fmla="*/ 0 h 1088020"/>
              <a:gd name="connsiteX3" fmla="*/ 3998356 w 3998356"/>
              <a:gd name="connsiteY3" fmla="*/ 0 h 1088020"/>
              <a:gd name="connsiteX4" fmla="*/ 3998356 w 3998356"/>
              <a:gd name="connsiteY4" fmla="*/ 1088020 h 1088020"/>
              <a:gd name="connsiteX5" fmla="*/ 5090 w 3998356"/>
              <a:gd name="connsiteY5" fmla="*/ 1088020 h 1088020"/>
              <a:gd name="connsiteX6" fmla="*/ 2713 w 3998356"/>
              <a:gd name="connsiteY6" fmla="*/ 665402 h 1088020"/>
              <a:gd name="connsiteX0" fmla="*/ 0 w 3998356"/>
              <a:gd name="connsiteY0" fmla="*/ 676538 h 1088020"/>
              <a:gd name="connsiteX1" fmla="*/ 2076958 w 3998356"/>
              <a:gd name="connsiteY1" fmla="*/ 670117 h 1088020"/>
              <a:gd name="connsiteX2" fmla="*/ 2076958 w 3998356"/>
              <a:gd name="connsiteY2" fmla="*/ 0 h 1088020"/>
              <a:gd name="connsiteX3" fmla="*/ 3998356 w 3998356"/>
              <a:gd name="connsiteY3" fmla="*/ 0 h 1088020"/>
              <a:gd name="connsiteX4" fmla="*/ 3998356 w 3998356"/>
              <a:gd name="connsiteY4" fmla="*/ 1088020 h 1088020"/>
              <a:gd name="connsiteX5" fmla="*/ 5090 w 3998356"/>
              <a:gd name="connsiteY5" fmla="*/ 1088020 h 1088020"/>
              <a:gd name="connsiteX6" fmla="*/ 2713 w 3998356"/>
              <a:gd name="connsiteY6" fmla="*/ 665402 h 108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8356" h="1088020">
                <a:moveTo>
                  <a:pt x="0" y="676538"/>
                </a:moveTo>
                <a:lnTo>
                  <a:pt x="2076958" y="670117"/>
                </a:lnTo>
                <a:lnTo>
                  <a:pt x="2076958" y="0"/>
                </a:lnTo>
                <a:lnTo>
                  <a:pt x="3998356" y="0"/>
                </a:lnTo>
                <a:lnTo>
                  <a:pt x="3998356" y="1088020"/>
                </a:lnTo>
                <a:lnTo>
                  <a:pt x="5090" y="1088020"/>
                </a:lnTo>
                <a:cubicBezTo>
                  <a:pt x="5090" y="933303"/>
                  <a:pt x="2713" y="820119"/>
                  <a:pt x="2713" y="66540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184037" y="4743108"/>
            <a:ext cx="4724583" cy="830997"/>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Unvalidated estimates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(i.e., not yet available for flight use)</a:t>
            </a:r>
          </a:p>
        </p:txBody>
      </p:sp>
      <p:cxnSp>
        <p:nvCxnSpPr>
          <p:cNvPr id="11" name="Straight Arrow Connector 10"/>
          <p:cNvCxnSpPr>
            <a:cxnSpLocks/>
          </p:cNvCxnSpPr>
          <p:nvPr/>
        </p:nvCxnSpPr>
        <p:spPr>
          <a:xfrm flipV="1">
            <a:off x="6621144" y="4010008"/>
            <a:ext cx="307711" cy="680256"/>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3" name="TextBox 2"/>
          <p:cNvSpPr txBox="1"/>
          <p:nvPr/>
        </p:nvSpPr>
        <p:spPr>
          <a:xfrm>
            <a:off x="1256476" y="4840781"/>
            <a:ext cx="28347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*Assumes 6hr EVA @ 4.3 psia and approximately equal DCS risk level</a:t>
            </a:r>
          </a:p>
        </p:txBody>
      </p:sp>
      <p:sp>
        <p:nvSpPr>
          <p:cNvPr id="6" name="Rectangle 5">
            <a:extLst>
              <a:ext uri="{FF2B5EF4-FFF2-40B4-BE49-F238E27FC236}">
                <a16:creationId xmlns:a16="http://schemas.microsoft.com/office/drawing/2014/main" id="{1E79C390-CB35-07A4-59A6-D02E72A853CA}"/>
              </a:ext>
            </a:extLst>
          </p:cNvPr>
          <p:cNvSpPr/>
          <p:nvPr/>
        </p:nvSpPr>
        <p:spPr>
          <a:xfrm>
            <a:off x="7227307" y="3434097"/>
            <a:ext cx="2243397" cy="629194"/>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734EE84-5359-A900-4E0C-18D5F90DB2BF}"/>
              </a:ext>
            </a:extLst>
          </p:cNvPr>
          <p:cNvSpPr txBox="1"/>
          <p:nvPr/>
        </p:nvSpPr>
        <p:spPr>
          <a:xfrm>
            <a:off x="9855452" y="4330960"/>
            <a:ext cx="1697921" cy="830997"/>
          </a:xfrm>
          <a:prstGeom prst="rect">
            <a:avLst/>
          </a:prstGeom>
          <a:solidFill>
            <a:schemeClr val="tx2">
              <a:lumMod val="20000"/>
              <a:lumOff val="80000"/>
            </a:schemeClr>
          </a:solidFill>
          <a:ln>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a:ea typeface="+mn-ea"/>
                <a:cs typeface="+mn-cs"/>
              </a:rPr>
              <a:t>EA-1/EA-2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50"/>
                </a:solidFill>
                <a:latin typeface="Calibri"/>
              </a:rPr>
              <a:t>(2022-2023)</a:t>
            </a:r>
            <a:endParaRPr kumimoji="0" lang="en-US" sz="2400" b="0" i="0" u="none" strike="noStrike" kern="1200" cap="none" spc="0" normalizeH="0" baseline="0" noProof="0" dirty="0">
              <a:ln>
                <a:noFill/>
              </a:ln>
              <a:solidFill>
                <a:srgbClr val="00B050"/>
              </a:solidFill>
              <a:effectLst/>
              <a:uLnTx/>
              <a:uFillTx/>
              <a:latin typeface="Calibri"/>
              <a:ea typeface="+mn-ea"/>
              <a:cs typeface="+mn-cs"/>
            </a:endParaRPr>
          </a:p>
        </p:txBody>
      </p:sp>
      <p:cxnSp>
        <p:nvCxnSpPr>
          <p:cNvPr id="13" name="Straight Arrow Connector 12">
            <a:extLst>
              <a:ext uri="{FF2B5EF4-FFF2-40B4-BE49-F238E27FC236}">
                <a16:creationId xmlns:a16="http://schemas.microsoft.com/office/drawing/2014/main" id="{093696A1-A56A-C4F0-BBA4-797CFF8667E6}"/>
              </a:ext>
            </a:extLst>
          </p:cNvPr>
          <p:cNvCxnSpPr>
            <a:cxnSpLocks/>
          </p:cNvCxnSpPr>
          <p:nvPr/>
        </p:nvCxnSpPr>
        <p:spPr>
          <a:xfrm>
            <a:off x="9458802" y="4058772"/>
            <a:ext cx="508943" cy="325981"/>
          </a:xfrm>
          <a:prstGeom prst="straightConnector1">
            <a:avLst/>
          </a:prstGeom>
          <a:ln>
            <a:solidFill>
              <a:srgbClr val="92D050"/>
            </a:solidFill>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7D247494-6D87-F7A7-936E-73090C467AA5}"/>
              </a:ext>
            </a:extLst>
          </p:cNvPr>
          <p:cNvSpPr txBox="1"/>
          <p:nvPr/>
        </p:nvSpPr>
        <p:spPr>
          <a:xfrm>
            <a:off x="3838229" y="3116698"/>
            <a:ext cx="1363450" cy="369332"/>
          </a:xfrm>
          <a:prstGeom prst="rect">
            <a:avLst/>
          </a:prstGeom>
          <a:noFill/>
        </p:spPr>
        <p:txBody>
          <a:bodyPr wrap="none" rtlCol="0">
            <a:spAutoFit/>
          </a:bodyPr>
          <a:lstStyle/>
          <a:p>
            <a:r>
              <a:rPr lang="en-US" dirty="0">
                <a:solidFill>
                  <a:srgbClr val="FF0000"/>
                </a:solidFill>
              </a:rPr>
              <a:t>“CAMPOUT”</a:t>
            </a:r>
          </a:p>
        </p:txBody>
      </p:sp>
      <p:sp>
        <p:nvSpPr>
          <p:cNvPr id="15" name="TextBox 14">
            <a:extLst>
              <a:ext uri="{FF2B5EF4-FFF2-40B4-BE49-F238E27FC236}">
                <a16:creationId xmlns:a16="http://schemas.microsoft.com/office/drawing/2014/main" id="{4D74C479-90AF-F40C-93D3-0038B87DA85C}"/>
              </a:ext>
            </a:extLst>
          </p:cNvPr>
          <p:cNvSpPr txBox="1"/>
          <p:nvPr/>
        </p:nvSpPr>
        <p:spPr>
          <a:xfrm>
            <a:off x="3975566" y="2639926"/>
            <a:ext cx="644728" cy="369332"/>
          </a:xfrm>
          <a:prstGeom prst="rect">
            <a:avLst/>
          </a:prstGeom>
          <a:noFill/>
        </p:spPr>
        <p:txBody>
          <a:bodyPr wrap="none" rtlCol="0">
            <a:spAutoFit/>
          </a:bodyPr>
          <a:lstStyle/>
          <a:p>
            <a:r>
              <a:rPr lang="en-US" dirty="0">
                <a:solidFill>
                  <a:srgbClr val="FF0000"/>
                </a:solidFill>
              </a:rPr>
              <a:t>“ISS”</a:t>
            </a:r>
          </a:p>
        </p:txBody>
      </p:sp>
    </p:spTree>
    <p:extLst>
      <p:ext uri="{BB962C8B-B14F-4D97-AF65-F5344CB8AC3E}">
        <p14:creationId xmlns:p14="http://schemas.microsoft.com/office/powerpoint/2010/main" val="2880301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1A4700-A303-4988-8681-1D698DD7D1E5}"/>
              </a:ext>
            </a:extLst>
          </p:cNvPr>
          <p:cNvSpPr>
            <a:spLocks noGrp="1"/>
          </p:cNvSpPr>
          <p:nvPr>
            <p:ph type="title"/>
          </p:nvPr>
        </p:nvSpPr>
        <p:spPr/>
        <p:txBody>
          <a:bodyPr/>
          <a:lstStyle/>
          <a:p>
            <a:r>
              <a:rPr lang="en-US" dirty="0"/>
              <a:t>Summary – 8.2/34% Campaign (2021-2022)</a:t>
            </a:r>
          </a:p>
        </p:txBody>
      </p:sp>
      <p:sp>
        <p:nvSpPr>
          <p:cNvPr id="4" name="Content Placeholder 3">
            <a:extLst>
              <a:ext uri="{FF2B5EF4-FFF2-40B4-BE49-F238E27FC236}">
                <a16:creationId xmlns:a16="http://schemas.microsoft.com/office/drawing/2014/main" id="{5487E549-FB05-FF82-1631-D13A4A5D5F86}"/>
              </a:ext>
            </a:extLst>
          </p:cNvPr>
          <p:cNvSpPr>
            <a:spLocks noGrp="1"/>
          </p:cNvSpPr>
          <p:nvPr>
            <p:ph sz="half" idx="1"/>
          </p:nvPr>
        </p:nvSpPr>
        <p:spPr/>
        <p:txBody>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sng" strike="noStrike" kern="1200" cap="none" spc="0" normalizeH="0" baseline="0" noProof="0">
                <a:ln>
                  <a:noFill/>
                </a:ln>
                <a:solidFill>
                  <a:prstClr val="white"/>
                </a:solidFill>
                <a:effectLst/>
                <a:uLnTx/>
                <a:uFillTx/>
                <a:latin typeface="Calibri"/>
                <a:ea typeface="ＭＳ Ｐゴシック"/>
                <a:cs typeface="+mn-cs"/>
              </a:rPr>
              <a:t>Accept Criteria (per NASA-STD-3001):</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a:ea typeface="ＭＳ Ｐゴシック"/>
                <a:cs typeface="+mn-cs"/>
                <a:sym typeface="Symbol" panose="05050102010706020507" pitchFamily="18" charset="2"/>
              </a:rPr>
              <a:t></a:t>
            </a:r>
            <a:r>
              <a:rPr kumimoji="0" lang="en-US" sz="2000" b="0" i="0" u="none" strike="noStrike" kern="1200" cap="none" spc="0" normalizeH="0" baseline="0" noProof="0">
                <a:ln>
                  <a:noFill/>
                </a:ln>
                <a:solidFill>
                  <a:prstClr val="white"/>
                </a:solidFill>
                <a:effectLst/>
                <a:uLnTx/>
                <a:uFillTx/>
                <a:latin typeface="Calibri"/>
                <a:ea typeface="ＭＳ Ｐゴシック"/>
                <a:cs typeface="+mn-cs"/>
              </a:rPr>
              <a:t> 15% incidence of Type I DCS (@95% CL)</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a:ea typeface="ＭＳ Ｐゴシック"/>
                <a:cs typeface="+mn-cs"/>
                <a:sym typeface="Symbol" panose="05050102010706020507" pitchFamily="18" charset="2"/>
              </a:rPr>
              <a:t></a:t>
            </a:r>
            <a:r>
              <a:rPr kumimoji="0" lang="en-US" sz="2000" b="0" i="0" u="none" strike="noStrike" kern="1200" cap="none" spc="0" normalizeH="0" baseline="0" noProof="0">
                <a:ln>
                  <a:noFill/>
                </a:ln>
                <a:solidFill>
                  <a:prstClr val="white"/>
                </a:solidFill>
                <a:effectLst/>
                <a:uLnTx/>
                <a:uFillTx/>
                <a:latin typeface="Calibri"/>
                <a:ea typeface="ＭＳ Ｐゴシック"/>
                <a:cs typeface="+mn-cs"/>
              </a:rPr>
              <a:t> 20% incidence of Grade IV VGE (@95% CL)</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a:ea typeface="ＭＳ Ｐゴシック"/>
                <a:cs typeface="+mn-cs"/>
              </a:rPr>
              <a:t>No Type II DCS</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white"/>
              </a:solidFill>
              <a:effectLst/>
              <a:uLnTx/>
              <a:uFillTx/>
              <a:latin typeface="Calibri"/>
              <a:ea typeface="ＭＳ Ｐゴシック"/>
              <a:cs typeface="+mn-cs"/>
            </a:endParaRPr>
          </a:p>
          <a:p>
            <a:pPr marL="342900" indent="-342900" fontAlgn="base">
              <a:lnSpc>
                <a:spcPct val="100000"/>
              </a:lnSpc>
              <a:spcBef>
                <a:spcPct val="0"/>
              </a:spcBef>
              <a:spcAft>
                <a:spcPct val="0"/>
              </a:spcAft>
              <a:buClrTx/>
              <a:buFont typeface="Arial" panose="020B0604020202020204" pitchFamily="34" charset="0"/>
              <a:buChar char="•"/>
              <a:defRPr/>
            </a:pPr>
            <a:r>
              <a:rPr lang="en-US" sz="2400" u="sng">
                <a:solidFill>
                  <a:prstClr val="white"/>
                </a:solidFill>
                <a:latin typeface="Calibri"/>
                <a:ea typeface="ＭＳ Ｐゴシック"/>
              </a:rPr>
              <a:t>Observed:</a:t>
            </a:r>
          </a:p>
          <a:p>
            <a:pPr marL="800100" lvl="1" indent="-342900" fontAlgn="base">
              <a:lnSpc>
                <a:spcPct val="100000"/>
              </a:lnSpc>
              <a:spcBef>
                <a:spcPct val="0"/>
              </a:spcBef>
              <a:spcAft>
                <a:spcPct val="0"/>
              </a:spcAft>
              <a:buClrTx/>
              <a:buFont typeface="Arial" panose="020B0604020202020204" pitchFamily="34" charset="0"/>
              <a:buChar char="•"/>
              <a:defRPr/>
            </a:pPr>
            <a:r>
              <a:rPr kumimoji="0" lang="en-US" sz="2000" b="0" i="0" u="none" strike="noStrike" kern="1200" cap="none" spc="0" normalizeH="0" baseline="0" noProof="0">
                <a:ln>
                  <a:noFill/>
                </a:ln>
                <a:solidFill>
                  <a:prstClr val="white"/>
                </a:solidFill>
                <a:effectLst/>
                <a:uLnTx/>
                <a:uFillTx/>
                <a:latin typeface="Calibri"/>
                <a:ea typeface="ＭＳ Ｐゴシック"/>
                <a:cs typeface="+mn-cs"/>
              </a:rPr>
              <a:t>DCS Type I: 2/50 =   4%  (1.1%-13.5%)</a:t>
            </a:r>
          </a:p>
          <a:p>
            <a:pPr marL="800100" lvl="1" indent="-342900" fontAlgn="base">
              <a:lnSpc>
                <a:spcPct val="100000"/>
              </a:lnSpc>
              <a:spcBef>
                <a:spcPct val="0"/>
              </a:spcBef>
              <a:spcAft>
                <a:spcPct val="0"/>
              </a:spcAft>
              <a:buClrTx/>
              <a:buFont typeface="Arial" panose="020B0604020202020204" pitchFamily="34" charset="0"/>
              <a:buChar char="•"/>
              <a:defRPr/>
            </a:pPr>
            <a:r>
              <a:rPr lang="en-US" sz="2000">
                <a:solidFill>
                  <a:prstClr val="white"/>
                </a:solidFill>
                <a:latin typeface="Calibri"/>
                <a:ea typeface="ＭＳ Ｐゴシック"/>
              </a:rPr>
              <a:t>DCS Type II: 0</a:t>
            </a:r>
          </a:p>
          <a:p>
            <a:pPr marL="800100" lvl="1" indent="-342900" fontAlgn="base">
              <a:lnSpc>
                <a:spcPct val="100000"/>
              </a:lnSpc>
              <a:spcBef>
                <a:spcPct val="0"/>
              </a:spcBef>
              <a:spcAft>
                <a:spcPct val="0"/>
              </a:spcAft>
              <a:buClrTx/>
              <a:buFont typeface="Arial" panose="020B0604020202020204" pitchFamily="34" charset="0"/>
              <a:buChar char="•"/>
              <a:defRPr/>
            </a:pPr>
            <a:r>
              <a:rPr kumimoji="0" lang="en-US" sz="2000" b="0" i="0" u="none" strike="noStrike" kern="1200" cap="none" spc="0" normalizeH="0" baseline="0" noProof="0">
                <a:ln>
                  <a:noFill/>
                </a:ln>
                <a:solidFill>
                  <a:prstClr val="white"/>
                </a:solidFill>
                <a:effectLst/>
                <a:uLnTx/>
                <a:uFillTx/>
                <a:latin typeface="Calibri"/>
                <a:ea typeface="ＭＳ Ｐゴシック"/>
                <a:cs typeface="+mn-cs"/>
              </a:rPr>
              <a:t>VGE IV: 0</a:t>
            </a:r>
          </a:p>
          <a:p>
            <a:pPr marL="1257300" lvl="2" indent="-342900" fontAlgn="base">
              <a:lnSpc>
                <a:spcPct val="100000"/>
              </a:lnSpc>
              <a:spcBef>
                <a:spcPct val="0"/>
              </a:spcBef>
              <a:spcAft>
                <a:spcPct val="0"/>
              </a:spcAft>
              <a:buClrTx/>
              <a:buFont typeface="Arial" panose="020B0604020202020204" pitchFamily="34" charset="0"/>
              <a:buChar char="•"/>
              <a:defRPr/>
            </a:pPr>
            <a:r>
              <a:rPr lang="en-US" sz="1800">
                <a:solidFill>
                  <a:prstClr val="white"/>
                </a:solidFill>
                <a:latin typeface="Calibri"/>
                <a:ea typeface="ＭＳ Ｐゴシック"/>
              </a:rPr>
              <a:t>(EB Grade 7: 1/50)</a:t>
            </a:r>
            <a:endParaRPr kumimoji="0" lang="en-US" sz="1800" b="0" i="0" u="none" strike="noStrike" kern="1200" cap="none" spc="0" normalizeH="0" baseline="0" noProof="0">
              <a:ln>
                <a:noFill/>
              </a:ln>
              <a:solidFill>
                <a:prstClr val="white"/>
              </a:solidFill>
              <a:effectLst/>
              <a:uLnTx/>
              <a:uFillTx/>
              <a:latin typeface="Calibri"/>
              <a:ea typeface="ＭＳ Ｐゴシック"/>
              <a:cs typeface="+mn-cs"/>
            </a:endParaRPr>
          </a:p>
          <a:p>
            <a:endParaRPr lang="en-US"/>
          </a:p>
        </p:txBody>
      </p:sp>
      <p:sp>
        <p:nvSpPr>
          <p:cNvPr id="5" name="Content Placeholder 4">
            <a:extLst>
              <a:ext uri="{FF2B5EF4-FFF2-40B4-BE49-F238E27FC236}">
                <a16:creationId xmlns:a16="http://schemas.microsoft.com/office/drawing/2014/main" id="{4B46EA10-D3D5-B577-0EB0-1A8E0ECAF304}"/>
              </a:ext>
            </a:extLst>
          </p:cNvPr>
          <p:cNvSpPr>
            <a:spLocks noGrp="1"/>
          </p:cNvSpPr>
          <p:nvPr>
            <p:ph sz="half" idx="2"/>
          </p:nvPr>
        </p:nvSpPr>
        <p:spPr/>
        <p:txBody>
          <a:bodyPr/>
          <a:lstStyle/>
          <a:p>
            <a:r>
              <a:rPr lang="en-US"/>
              <a:t>No Type II Cases</a:t>
            </a:r>
          </a:p>
          <a:p>
            <a:r>
              <a:rPr lang="en-US"/>
              <a:t>Two Type I Cases (out of 50 exposures)</a:t>
            </a:r>
          </a:p>
        </p:txBody>
      </p:sp>
      <p:pic>
        <p:nvPicPr>
          <p:cNvPr id="6" name="Picture 5">
            <a:extLst>
              <a:ext uri="{FF2B5EF4-FFF2-40B4-BE49-F238E27FC236}">
                <a16:creationId xmlns:a16="http://schemas.microsoft.com/office/drawing/2014/main" id="{EB8B31C0-E62B-DD8C-A81A-2B11ABC8D7CA}"/>
              </a:ext>
            </a:extLst>
          </p:cNvPr>
          <p:cNvPicPr>
            <a:picLocks noChangeAspect="1"/>
          </p:cNvPicPr>
          <p:nvPr/>
        </p:nvPicPr>
        <p:blipFill>
          <a:blip r:embed="rId2"/>
          <a:stretch>
            <a:fillRect/>
          </a:stretch>
        </p:blipFill>
        <p:spPr>
          <a:xfrm>
            <a:off x="6498454" y="2058297"/>
            <a:ext cx="4280516" cy="4412410"/>
          </a:xfrm>
          <a:prstGeom prst="rect">
            <a:avLst/>
          </a:prstGeom>
        </p:spPr>
      </p:pic>
      <p:sp>
        <p:nvSpPr>
          <p:cNvPr id="2" name="TextBox 1">
            <a:extLst>
              <a:ext uri="{FF2B5EF4-FFF2-40B4-BE49-F238E27FC236}">
                <a16:creationId xmlns:a16="http://schemas.microsoft.com/office/drawing/2014/main" id="{90022842-D862-2EA5-98B1-8B8B5915E328}"/>
              </a:ext>
            </a:extLst>
          </p:cNvPr>
          <p:cNvSpPr txBox="1"/>
          <p:nvPr/>
        </p:nvSpPr>
        <p:spPr>
          <a:xfrm rot="20098567">
            <a:off x="1883626" y="5117030"/>
            <a:ext cx="2572820" cy="369332"/>
          </a:xfrm>
          <a:prstGeom prst="rect">
            <a:avLst/>
          </a:prstGeom>
          <a:noFill/>
        </p:spPr>
        <p:txBody>
          <a:bodyPr wrap="none" rtlCol="0">
            <a:spAutoFit/>
          </a:bodyPr>
          <a:lstStyle/>
          <a:p>
            <a:r>
              <a:rPr lang="en-US" dirty="0"/>
              <a:t>“Mission Accomplished”?</a:t>
            </a:r>
          </a:p>
        </p:txBody>
      </p:sp>
    </p:spTree>
    <p:extLst>
      <p:ext uri="{BB962C8B-B14F-4D97-AF65-F5344CB8AC3E}">
        <p14:creationId xmlns:p14="http://schemas.microsoft.com/office/powerpoint/2010/main" val="2088089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1A4700-A303-4988-8681-1D698DD7D1E5}"/>
              </a:ext>
            </a:extLst>
          </p:cNvPr>
          <p:cNvSpPr>
            <a:spLocks noGrp="1"/>
          </p:cNvSpPr>
          <p:nvPr>
            <p:ph type="title"/>
          </p:nvPr>
        </p:nvSpPr>
        <p:spPr/>
        <p:txBody>
          <a:bodyPr/>
          <a:lstStyle/>
          <a:p>
            <a:r>
              <a:rPr lang="en-US" dirty="0"/>
              <a:t>Flammability Risk: 36%           30% O</a:t>
            </a:r>
            <a:r>
              <a:rPr lang="en-US" baseline="-25000" dirty="0"/>
              <a:t>2</a:t>
            </a:r>
            <a:r>
              <a:rPr lang="en-US" dirty="0"/>
              <a:t> Limit</a:t>
            </a:r>
          </a:p>
        </p:txBody>
      </p:sp>
      <p:pic>
        <p:nvPicPr>
          <p:cNvPr id="8" name="Picture 7">
            <a:extLst>
              <a:ext uri="{FF2B5EF4-FFF2-40B4-BE49-F238E27FC236}">
                <a16:creationId xmlns:a16="http://schemas.microsoft.com/office/drawing/2014/main" id="{25F6433A-BA31-FF03-6E24-CDE0985942F8}"/>
              </a:ext>
            </a:extLst>
          </p:cNvPr>
          <p:cNvPicPr>
            <a:picLocks noChangeAspect="1"/>
          </p:cNvPicPr>
          <p:nvPr/>
        </p:nvPicPr>
        <p:blipFill>
          <a:blip r:embed="rId2"/>
          <a:stretch>
            <a:fillRect/>
          </a:stretch>
        </p:blipFill>
        <p:spPr>
          <a:xfrm>
            <a:off x="1671994" y="950030"/>
            <a:ext cx="9126306" cy="5798542"/>
          </a:xfrm>
          <a:prstGeom prst="rect">
            <a:avLst/>
          </a:prstGeom>
        </p:spPr>
      </p:pic>
      <p:sp>
        <p:nvSpPr>
          <p:cNvPr id="6" name="Arrow: Right 5">
            <a:extLst>
              <a:ext uri="{FF2B5EF4-FFF2-40B4-BE49-F238E27FC236}">
                <a16:creationId xmlns:a16="http://schemas.microsoft.com/office/drawing/2014/main" id="{AF96881B-C291-BBC7-BB03-DB239408D8E8}"/>
              </a:ext>
            </a:extLst>
          </p:cNvPr>
          <p:cNvSpPr/>
          <p:nvPr/>
        </p:nvSpPr>
        <p:spPr>
          <a:xfrm>
            <a:off x="5033639" y="329729"/>
            <a:ext cx="887767" cy="3906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2275415"/>
      </p:ext>
    </p:extLst>
  </p:cSld>
  <p:clrMapOvr>
    <a:masterClrMapping/>
  </p:clrMapOvr>
</p:sld>
</file>

<file path=ppt/theme/theme1.xml><?xml version="1.0" encoding="utf-8"?>
<a:theme xmlns:a="http://schemas.openxmlformats.org/drawingml/2006/main" name="HHPC - 16x9 Theme | 2021">
  <a:themeElements>
    <a:clrScheme name="New KBR">
      <a:dk1>
        <a:sysClr val="windowText" lastClr="000000"/>
      </a:dk1>
      <a:lt1>
        <a:sysClr val="window" lastClr="FFFFFF"/>
      </a:lt1>
      <a:dk2>
        <a:srgbClr val="595959"/>
      </a:dk2>
      <a:lt2>
        <a:srgbClr val="E7E6E6"/>
      </a:lt2>
      <a:accent1>
        <a:srgbClr val="004987"/>
      </a:accent1>
      <a:accent2>
        <a:srgbClr val="FFDA00"/>
      </a:accent2>
      <a:accent3>
        <a:srgbClr val="A2C7E2"/>
      </a:accent3>
      <a:accent4>
        <a:srgbClr val="00205C"/>
      </a:accent4>
      <a:accent5>
        <a:srgbClr val="00783F"/>
      </a:accent5>
      <a:accent6>
        <a:srgbClr val="231F20"/>
      </a:accent6>
      <a:hlink>
        <a:srgbClr val="173753"/>
      </a:hlink>
      <a:folHlink>
        <a:srgbClr val="95190C"/>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5CA87D3-2AC6-4EC3-B57C-B6E215231129}" vid="{06FADCD1-5404-4CFB-986F-CA8D162119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1F30CCBB840B4AB368C72A246BBD90" ma:contentTypeVersion="9" ma:contentTypeDescription="Create a new document." ma:contentTypeScope="" ma:versionID="b56e3ecd62cf01c525bf6c2f898f3fbf">
  <xsd:schema xmlns:xsd="http://www.w3.org/2001/XMLSchema" xmlns:xs="http://www.w3.org/2001/XMLSchema" xmlns:p="http://schemas.microsoft.com/office/2006/metadata/properties" xmlns:ns2="cdef29fc-69b9-4bc1-8cee-a935765f9f84" xmlns:ns3="be078461-4e8e-45e6-8253-6daa03b2bfdc" targetNamespace="http://schemas.microsoft.com/office/2006/metadata/properties" ma:root="true" ma:fieldsID="9ae8c3908b656ce0dcca32902641b095" ns2:_="" ns3:_="">
    <xsd:import namespace="cdef29fc-69b9-4bc1-8cee-a935765f9f84"/>
    <xsd:import namespace="be078461-4e8e-45e6-8253-6daa03b2bfdc"/>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SharedWithUsers" minOccurs="0"/>
                <xsd:element ref="ns3:SharedWithDetails"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ef29fc-69b9-4bc1-8cee-a935765f9f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078461-4e8e-45e6-8253-6daa03b2bfd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ED6E302-D0C8-4650-ACAB-8B690D925560}">
  <ds:schemaRefs>
    <ds:schemaRef ds:uri="be078461-4e8e-45e6-8253-6daa03b2bfdc"/>
    <ds:schemaRef ds:uri="cdef29fc-69b9-4bc1-8cee-a935765f9f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54AAB9-1B6C-4CEA-A7ED-5508590D3734}">
  <ds:schemaRefs>
    <ds:schemaRef ds:uri="http://schemas.microsoft.com/sharepoint/v3/contenttype/forms"/>
  </ds:schemaRefs>
</ds:datastoreItem>
</file>

<file path=customXml/itemProps3.xml><?xml version="1.0" encoding="utf-8"?>
<ds:datastoreItem xmlns:ds="http://schemas.openxmlformats.org/officeDocument/2006/customXml" ds:itemID="{62E5B59B-7198-43F5-8CE2-685C47E8B2BE}">
  <ds:schemaRefs>
    <ds:schemaRef ds:uri="http://purl.org/dc/terms/"/>
    <ds:schemaRef ds:uri="http://schemas.openxmlformats.org/package/2006/metadata/core-properties"/>
    <ds:schemaRef ds:uri="cdef29fc-69b9-4bc1-8cee-a935765f9f84"/>
    <ds:schemaRef ds:uri="http://schemas.microsoft.com/office/2006/metadata/properties"/>
    <ds:schemaRef ds:uri="http://schemas.microsoft.com/office/2006/documentManagement/types"/>
    <ds:schemaRef ds:uri="http://www.w3.org/XML/1998/namespace"/>
    <ds:schemaRef ds:uri="http://purl.org/dc/elements/1.1/"/>
    <ds:schemaRef ds:uri="http://purl.org/dc/dcmitype/"/>
    <ds:schemaRef ds:uri="http://schemas.microsoft.com/office/infopath/2007/PartnerControls"/>
    <ds:schemaRef ds:uri="be078461-4e8e-45e6-8253-6daa03b2bfdc"/>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141</TotalTime>
  <Words>3111</Words>
  <Application>Microsoft Office PowerPoint</Application>
  <PresentationFormat>Widescreen</PresentationFormat>
  <Paragraphs>431</Paragraphs>
  <Slides>60</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Malgun Gothic</vt:lpstr>
      <vt:lpstr>Arial</vt:lpstr>
      <vt:lpstr>Arial Nova</vt:lpstr>
      <vt:lpstr>Calibri</vt:lpstr>
      <vt:lpstr>Cambria Math</vt:lpstr>
      <vt:lpstr>Wingdings</vt:lpstr>
      <vt:lpstr>HHPC - 16x9 Theme | 2021</vt:lpstr>
      <vt:lpstr> </vt:lpstr>
      <vt:lpstr>PowerPoint Presentation</vt:lpstr>
      <vt:lpstr>Summary</vt:lpstr>
      <vt:lpstr>Fundamentals</vt:lpstr>
      <vt:lpstr>High Grade VGE</vt:lpstr>
      <vt:lpstr>Why Exploration Atmosphere?</vt:lpstr>
      <vt:lpstr>Rationale for Exploration Atmosphere</vt:lpstr>
      <vt:lpstr>Summary – 8.2/34% Campaign (2021-2022)</vt:lpstr>
      <vt:lpstr>Flammability Risk: 36%           30% O2 Limit</vt:lpstr>
      <vt:lpstr>Cabin Atmosphere Operational Window</vt:lpstr>
      <vt:lpstr>How do we actually test?</vt:lpstr>
      <vt:lpstr>Human Decompression Exposures NASA Testing</vt:lpstr>
      <vt:lpstr>What is NASA-STD-3001</vt:lpstr>
      <vt:lpstr>Exploration Atmosphere Validation</vt:lpstr>
      <vt:lpstr>Prebreathe Validation Approach</vt:lpstr>
      <vt:lpstr>20FT Chamber Overview</vt:lpstr>
      <vt:lpstr>3rd Floor Configuration</vt:lpstr>
      <vt:lpstr>2nd Floor – Crew Quarter Layout</vt:lpstr>
      <vt:lpstr>EVA Sim Stations</vt:lpstr>
      <vt:lpstr>EVA Simulation</vt:lpstr>
      <vt:lpstr>VGE Methods</vt:lpstr>
      <vt:lpstr>Analysis and Scoring Methods</vt:lpstr>
      <vt:lpstr>Results</vt:lpstr>
      <vt:lpstr>EA-3 EVA1: 90min/4.3psi protocol</vt:lpstr>
      <vt:lpstr>EA-3 EVA1 Type II case</vt:lpstr>
      <vt:lpstr>150min/4.3psi : Protocol in Detail</vt:lpstr>
      <vt:lpstr>EA-3 EVA2-5 Outcomes</vt:lpstr>
      <vt:lpstr>EA-4 EVA1 Outcomes</vt:lpstr>
      <vt:lpstr>Total Exposures (9.6psi -&gt; 4.3psi)</vt:lpstr>
      <vt:lpstr>Long Prebreathe is not compatible with  High Tempo EVA</vt:lpstr>
      <vt:lpstr>Suit Pressure can shorten prebreathe</vt:lpstr>
      <vt:lpstr>Prebreathe Validation Approach</vt:lpstr>
      <vt:lpstr>Protocols in Detail</vt:lpstr>
      <vt:lpstr>EA-4 EVA2 (20min) Outcomes</vt:lpstr>
      <vt:lpstr>EA-4 EVA3 (20min) Outcomes</vt:lpstr>
      <vt:lpstr>Type II “Subtle” DCS</vt:lpstr>
      <vt:lpstr>20min/5.2psi</vt:lpstr>
      <vt:lpstr>EA-4 EVA4/5 Protocol</vt:lpstr>
      <vt:lpstr>EA-4 EVA4 (50min) Outcomes</vt:lpstr>
      <vt:lpstr>EA-4 EVA5 (50min) Outcomes</vt:lpstr>
      <vt:lpstr>EA-4 EVA4-5; EA-5 EVA1 Outcomes (50min/5.2psia)</vt:lpstr>
      <vt:lpstr>50min/5.2psi</vt:lpstr>
      <vt:lpstr>Total Exposures – 5.2psia Suit Pressure</vt:lpstr>
      <vt:lpstr>Total Exposures (4.3/5.2psia)</vt:lpstr>
      <vt:lpstr>Summary – 9.6/28.5% Campaign</vt:lpstr>
      <vt:lpstr>Future Directions</vt:lpstr>
      <vt:lpstr>Conclusion</vt:lpstr>
      <vt:lpstr>Backup/Reference</vt:lpstr>
      <vt:lpstr>Doppler – Max Spencer Grade</vt:lpstr>
      <vt:lpstr>Ultrasound – Max EB Score</vt:lpstr>
      <vt:lpstr>Prebreathe Validation Approach</vt:lpstr>
      <vt:lpstr>Historical NASA Testing</vt:lpstr>
      <vt:lpstr>Revised DCS Treatment Flow Diagram</vt:lpstr>
      <vt:lpstr>PowerPoint Presentation</vt:lpstr>
      <vt:lpstr>PowerPoint Presentation</vt:lpstr>
      <vt:lpstr>Timeline Implications</vt:lpstr>
      <vt:lpstr>EVA Simulation – Rationale for Tasks</vt:lpstr>
      <vt:lpstr>Pilot Data - Results</vt:lpstr>
      <vt:lpstr>Was the prebreathe within parameters?</vt:lpstr>
      <vt:lpstr>EB Score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Garbino, Alejandro (JSC-SK)[KBR Wyle Services, LLC]</dc:creator>
  <cp:lastModifiedBy>Meggyesy, Erin K. (LARC-B713)[eMITS]</cp:lastModifiedBy>
  <cp:revision>5</cp:revision>
  <dcterms:created xsi:type="dcterms:W3CDTF">2022-06-27T04:44:56Z</dcterms:created>
  <dcterms:modified xsi:type="dcterms:W3CDTF">2025-05-27T17:11:46Z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0x0101001D1F30CCBB840B4AB368C72A246BBD90</vt:lpwstr>
  </property>
</Properties>
</file>