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836" r:id="rId4"/>
    <p:sldMasterId id="2147483868" r:id="rId5"/>
  </p:sldMasterIdLst>
  <p:notesMasterIdLst>
    <p:notesMasterId r:id="rId19"/>
  </p:notesMasterIdLst>
  <p:handoutMasterIdLst>
    <p:handoutMasterId r:id="rId20"/>
  </p:handoutMasterIdLst>
  <p:sldIdLst>
    <p:sldId id="1948" r:id="rId6"/>
    <p:sldId id="1947" r:id="rId7"/>
    <p:sldId id="1955" r:id="rId8"/>
    <p:sldId id="1957" r:id="rId9"/>
    <p:sldId id="1959" r:id="rId10"/>
    <p:sldId id="1961" r:id="rId11"/>
    <p:sldId id="1958" r:id="rId12"/>
    <p:sldId id="1962" r:id="rId13"/>
    <p:sldId id="1963" r:id="rId14"/>
    <p:sldId id="1964" r:id="rId15"/>
    <p:sldId id="1946" r:id="rId16"/>
    <p:sldId id="1956" r:id="rId17"/>
    <p:sldId id="1960" r:id="rId18"/>
  </p:sldIdLst>
  <p:sldSz cx="12192000" cy="6858000"/>
  <p:notesSz cx="7010400" cy="9296400"/>
  <p:defaultTextStyle>
    <a:defPPr>
      <a:defRPr lang="en-GB"/>
    </a:defPPr>
    <a:lvl1pPr algn="l" defTabSz="457200" rtl="0" fontAlgn="base">
      <a:spcBef>
        <a:spcPct val="0"/>
      </a:spcBef>
      <a:spcAft>
        <a:spcPct val="0"/>
      </a:spcAft>
      <a:buClr>
        <a:srgbClr val="000000"/>
      </a:buClr>
      <a:buSzPct val="100000"/>
      <a:buFont typeface="Times New Roman" pitchFamily="18" charset="0"/>
      <a:defRPr kern="1200">
        <a:solidFill>
          <a:schemeClr val="bg1"/>
        </a:solidFill>
        <a:latin typeface="Arial" pitchFamily="34" charset="0"/>
        <a:ea typeface="+mn-ea"/>
        <a:cs typeface="Arial" pitchFamily="34" charset="0"/>
      </a:defRPr>
    </a:lvl1pPr>
    <a:lvl2pPr marL="742950" indent="-285750" algn="l" defTabSz="457200" rtl="0" fontAlgn="base">
      <a:spcBef>
        <a:spcPct val="0"/>
      </a:spcBef>
      <a:spcAft>
        <a:spcPct val="0"/>
      </a:spcAft>
      <a:buClr>
        <a:srgbClr val="000000"/>
      </a:buClr>
      <a:buSzPct val="100000"/>
      <a:buFont typeface="Times New Roman" pitchFamily="18" charset="0"/>
      <a:defRPr kern="1200">
        <a:solidFill>
          <a:schemeClr val="bg1"/>
        </a:solidFill>
        <a:latin typeface="Arial" pitchFamily="34" charset="0"/>
        <a:ea typeface="+mn-ea"/>
        <a:cs typeface="Arial" pitchFamily="34" charset="0"/>
      </a:defRPr>
    </a:lvl2pPr>
    <a:lvl3pPr marL="1143000" indent="-228600" algn="l" defTabSz="457200" rtl="0" fontAlgn="base">
      <a:spcBef>
        <a:spcPct val="0"/>
      </a:spcBef>
      <a:spcAft>
        <a:spcPct val="0"/>
      </a:spcAft>
      <a:buClr>
        <a:srgbClr val="000000"/>
      </a:buClr>
      <a:buSzPct val="100000"/>
      <a:buFont typeface="Times New Roman" pitchFamily="18" charset="0"/>
      <a:defRPr kern="1200">
        <a:solidFill>
          <a:schemeClr val="bg1"/>
        </a:solidFill>
        <a:latin typeface="Arial" pitchFamily="34" charset="0"/>
        <a:ea typeface="+mn-ea"/>
        <a:cs typeface="Arial" pitchFamily="34" charset="0"/>
      </a:defRPr>
    </a:lvl3pPr>
    <a:lvl4pPr marL="1600200" indent="-228600" algn="l" defTabSz="457200" rtl="0" fontAlgn="base">
      <a:spcBef>
        <a:spcPct val="0"/>
      </a:spcBef>
      <a:spcAft>
        <a:spcPct val="0"/>
      </a:spcAft>
      <a:buClr>
        <a:srgbClr val="000000"/>
      </a:buClr>
      <a:buSzPct val="100000"/>
      <a:buFont typeface="Times New Roman" pitchFamily="18" charset="0"/>
      <a:defRPr kern="1200">
        <a:solidFill>
          <a:schemeClr val="bg1"/>
        </a:solidFill>
        <a:latin typeface="Arial" pitchFamily="34" charset="0"/>
        <a:ea typeface="+mn-ea"/>
        <a:cs typeface="Arial" pitchFamily="34" charset="0"/>
      </a:defRPr>
    </a:lvl4pPr>
    <a:lvl5pPr marL="2057400" indent="-228600" algn="l" defTabSz="457200" rtl="0" fontAlgn="base">
      <a:spcBef>
        <a:spcPct val="0"/>
      </a:spcBef>
      <a:spcAft>
        <a:spcPct val="0"/>
      </a:spcAft>
      <a:buClr>
        <a:srgbClr val="000000"/>
      </a:buClr>
      <a:buSzPct val="100000"/>
      <a:buFont typeface="Times New Roman" pitchFamily="18" charset="0"/>
      <a:defRPr kern="1200">
        <a:solidFill>
          <a:schemeClr val="bg1"/>
        </a:solidFill>
        <a:latin typeface="Arial" pitchFamily="34" charset="0"/>
        <a:ea typeface="+mn-ea"/>
        <a:cs typeface="Arial" pitchFamily="34" charset="0"/>
      </a:defRPr>
    </a:lvl5pPr>
    <a:lvl6pPr marL="2286000" algn="l" defTabSz="914400" rtl="0" eaLnBrk="1" latinLnBrk="0" hangingPunct="1">
      <a:defRPr kern="1200">
        <a:solidFill>
          <a:schemeClr val="bg1"/>
        </a:solidFill>
        <a:latin typeface="Arial" pitchFamily="34" charset="0"/>
        <a:ea typeface="+mn-ea"/>
        <a:cs typeface="Arial" pitchFamily="34" charset="0"/>
      </a:defRPr>
    </a:lvl6pPr>
    <a:lvl7pPr marL="2743200" algn="l" defTabSz="914400" rtl="0" eaLnBrk="1" latinLnBrk="0" hangingPunct="1">
      <a:defRPr kern="1200">
        <a:solidFill>
          <a:schemeClr val="bg1"/>
        </a:solidFill>
        <a:latin typeface="Arial" pitchFamily="34" charset="0"/>
        <a:ea typeface="+mn-ea"/>
        <a:cs typeface="Arial" pitchFamily="34" charset="0"/>
      </a:defRPr>
    </a:lvl7pPr>
    <a:lvl8pPr marL="3200400" algn="l" defTabSz="914400" rtl="0" eaLnBrk="1" latinLnBrk="0" hangingPunct="1">
      <a:defRPr kern="1200">
        <a:solidFill>
          <a:schemeClr val="bg1"/>
        </a:solidFill>
        <a:latin typeface="Arial" pitchFamily="34" charset="0"/>
        <a:ea typeface="+mn-ea"/>
        <a:cs typeface="Arial" pitchFamily="34" charset="0"/>
      </a:defRPr>
    </a:lvl8pPr>
    <a:lvl9pPr marL="3657600" algn="l" defTabSz="914400" rtl="0" eaLnBrk="1" latinLnBrk="0" hangingPunct="1">
      <a:defRPr kern="1200">
        <a:solidFill>
          <a:schemeClr val="bg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rodnick, Jacob M. (MSFC-ER42)" initials="BJM(E" lastIdx="8" clrIdx="0">
    <p:extLst>
      <p:ext uri="{19B8F6BF-5375-455C-9EA6-DF929625EA0E}">
        <p15:presenceInfo xmlns:p15="http://schemas.microsoft.com/office/powerpoint/2012/main" userId="S::jbrodnic@ndc.nasa.gov::f36127a7-368a-443a-871e-6482de8c7285" providerId="AD"/>
      </p:ext>
    </p:extLst>
  </p:cmAuthor>
  <p:cmAuthor id="2" name="Sansone, Marco D. (MSFC-ER42)[ESSCA]" initials="SMD(E" lastIdx="2" clrIdx="1">
    <p:extLst>
      <p:ext uri="{19B8F6BF-5375-455C-9EA6-DF929625EA0E}">
        <p15:presenceInfo xmlns:p15="http://schemas.microsoft.com/office/powerpoint/2012/main" userId="S::mdsanson@ndc.nasa.gov::e422a146-fb75-49f2-9ecb-949a4cc9610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A46"/>
    <a:srgbClr val="FFA500"/>
    <a:srgbClr val="35F438"/>
    <a:srgbClr val="DDDDDD"/>
    <a:srgbClr val="3D1E5A"/>
    <a:srgbClr val="262626"/>
    <a:srgbClr val="00338D"/>
    <a:srgbClr val="E6E6E6"/>
    <a:srgbClr val="4F81B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5887" autoAdjust="0"/>
  </p:normalViewPr>
  <p:slideViewPr>
    <p:cSldViewPr snapToGrid="0">
      <p:cViewPr varScale="1">
        <p:scale>
          <a:sx n="86" d="100"/>
          <a:sy n="86" d="100"/>
        </p:scale>
        <p:origin x="514" y="58"/>
      </p:cViewPr>
      <p:guideLst>
        <p:guide orient="horz" pos="2160"/>
        <p:guide pos="3840"/>
      </p:guideLst>
    </p:cSldViewPr>
  </p:slideViewPr>
  <p:notesTextViewPr>
    <p:cViewPr>
      <p:scale>
        <a:sx n="3" d="2"/>
        <a:sy n="3" d="2"/>
      </p:scale>
      <p:origin x="0" y="0"/>
    </p:cViewPr>
  </p:notesTextViewPr>
  <p:notesViewPr>
    <p:cSldViewPr snapToGrid="0">
      <p:cViewPr>
        <p:scale>
          <a:sx n="1" d="2"/>
          <a:sy n="1" d="2"/>
        </p:scale>
        <p:origin x="5482" y="2477"/>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3" Type="http://schemas.openxmlformats.org/officeDocument/2006/relationships/customXml" Target="../customXml/item3.xml"/><Relationship Id="rId21" Type="http://schemas.openxmlformats.org/officeDocument/2006/relationships/commentAuthors" Target="commentAuthor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oleObject" Target="file:///C:\Users\jbrodnic\Desktop\Space%20Cryo%20Workshop%202025\Submerged%20Press\Validation%20-%20NASA%20DC-9\Analysis\Calculation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590048118985126"/>
          <c:y val="5.0925925925925923E-2"/>
          <c:w val="0.83054396325459312"/>
          <c:h val="0.77128108986376698"/>
        </c:manualLayout>
      </c:layout>
      <c:scatterChart>
        <c:scatterStyle val="lineMarker"/>
        <c:varyColors val="0"/>
        <c:ser>
          <c:idx val="2"/>
          <c:order val="0"/>
          <c:tx>
            <c:strRef>
              <c:f>'Analysis Matrix'!$L$24</c:f>
              <c:strCache>
                <c:ptCount val="1"/>
                <c:pt idx="0">
                  <c:v>Experiment - 1g</c:v>
                </c:pt>
              </c:strCache>
            </c:strRef>
          </c:tx>
          <c:spPr>
            <a:ln w="25400">
              <a:noFill/>
            </a:ln>
          </c:spPr>
          <c:marker>
            <c:symbol val="diamond"/>
            <c:size val="7"/>
            <c:spPr>
              <a:solidFill>
                <a:schemeClr val="tx1"/>
              </a:solidFill>
              <a:ln>
                <a:noFill/>
              </a:ln>
            </c:spPr>
          </c:marker>
          <c:xVal>
            <c:numRef>
              <c:f>'Analysis Matrix'!$E$4:$E$9</c:f>
              <c:numCache>
                <c:formatCode>General</c:formatCode>
                <c:ptCount val="6"/>
                <c:pt idx="0">
                  <c:v>0</c:v>
                </c:pt>
                <c:pt idx="1">
                  <c:v>2.6</c:v>
                </c:pt>
                <c:pt idx="2">
                  <c:v>5.9</c:v>
                </c:pt>
                <c:pt idx="3">
                  <c:v>8.1999999999999993</c:v>
                </c:pt>
                <c:pt idx="4">
                  <c:v>10.5</c:v>
                </c:pt>
                <c:pt idx="5">
                  <c:v>14.6</c:v>
                </c:pt>
              </c:numCache>
            </c:numRef>
          </c:xVal>
          <c:yVal>
            <c:numRef>
              <c:f>'Analysis Matrix'!$L$4:$L$9</c:f>
              <c:numCache>
                <c:formatCode>General</c:formatCode>
                <c:ptCount val="6"/>
                <c:pt idx="0">
                  <c:v>4.4800000000000004</c:v>
                </c:pt>
                <c:pt idx="1">
                  <c:v>4.4400000000000004</c:v>
                </c:pt>
                <c:pt idx="2">
                  <c:v>4.29</c:v>
                </c:pt>
                <c:pt idx="3">
                  <c:v>4.18</c:v>
                </c:pt>
                <c:pt idx="4">
                  <c:v>4.13</c:v>
                </c:pt>
                <c:pt idx="5">
                  <c:v>3.79</c:v>
                </c:pt>
              </c:numCache>
            </c:numRef>
          </c:yVal>
          <c:smooth val="0"/>
          <c:extLst>
            <c:ext xmlns:c16="http://schemas.microsoft.com/office/drawing/2014/chart" uri="{C3380CC4-5D6E-409C-BE32-E72D297353CC}">
              <c16:uniqueId val="{00000000-F99A-4DE5-B4AE-85CCE468388A}"/>
            </c:ext>
          </c:extLst>
        </c:ser>
        <c:ser>
          <c:idx val="3"/>
          <c:order val="1"/>
          <c:tx>
            <c:strRef>
              <c:f>'Analysis Matrix'!$L$25</c:f>
              <c:strCache>
                <c:ptCount val="1"/>
                <c:pt idx="0">
                  <c:v>CFD Analysis - 1g</c:v>
                </c:pt>
              </c:strCache>
            </c:strRef>
          </c:tx>
          <c:spPr>
            <a:ln w="19050">
              <a:noFill/>
            </a:ln>
          </c:spPr>
          <c:marker>
            <c:symbol val="diamond"/>
            <c:size val="7"/>
            <c:spPr>
              <a:solidFill>
                <a:srgbClr val="FF0000"/>
              </a:solidFill>
              <a:ln>
                <a:noFill/>
              </a:ln>
            </c:spPr>
          </c:marker>
          <c:xVal>
            <c:numRef>
              <c:f>'Analysis Results'!$B$4:$B$20</c:f>
              <c:numCache>
                <c:formatCode>General</c:formatCode>
                <c:ptCount val="17"/>
                <c:pt idx="0">
                  <c:v>0</c:v>
                </c:pt>
                <c:pt idx="1">
                  <c:v>10.5</c:v>
                </c:pt>
              </c:numCache>
            </c:numRef>
          </c:xVal>
          <c:yVal>
            <c:numRef>
              <c:f>'Analysis Results'!$C$4:$C$20</c:f>
              <c:numCache>
                <c:formatCode>General</c:formatCode>
                <c:ptCount val="17"/>
                <c:pt idx="0">
                  <c:v>3.9766407174868181</c:v>
                </c:pt>
                <c:pt idx="1">
                  <c:v>3.5861052794620805</c:v>
                </c:pt>
              </c:numCache>
            </c:numRef>
          </c:yVal>
          <c:smooth val="0"/>
          <c:extLst>
            <c:ext xmlns:c16="http://schemas.microsoft.com/office/drawing/2014/chart" uri="{C3380CC4-5D6E-409C-BE32-E72D297353CC}">
              <c16:uniqueId val="{00000001-F99A-4DE5-B4AE-85CCE468388A}"/>
            </c:ext>
          </c:extLst>
        </c:ser>
        <c:ser>
          <c:idx val="0"/>
          <c:order val="2"/>
          <c:tx>
            <c:strRef>
              <c:f>'Analysis Matrix'!$L$26</c:f>
              <c:strCache>
                <c:ptCount val="1"/>
                <c:pt idx="0">
                  <c:v>Experiment - 0g</c:v>
                </c:pt>
              </c:strCache>
            </c:strRef>
          </c:tx>
          <c:spPr>
            <a:ln w="25400" cap="rnd">
              <a:noFill/>
              <a:round/>
            </a:ln>
            <a:effectLst/>
          </c:spPr>
          <c:marker>
            <c:symbol val="x"/>
            <c:size val="7"/>
            <c:spPr>
              <a:noFill/>
              <a:ln w="9525">
                <a:solidFill>
                  <a:schemeClr val="tx1"/>
                </a:solidFill>
              </a:ln>
              <a:effectLst/>
            </c:spPr>
          </c:marker>
          <c:xVal>
            <c:numRef>
              <c:f>'Analysis Matrix'!$E$13:$E$16</c:f>
              <c:numCache>
                <c:formatCode>General</c:formatCode>
                <c:ptCount val="4"/>
                <c:pt idx="0">
                  <c:v>5.5</c:v>
                </c:pt>
                <c:pt idx="1">
                  <c:v>8.1999999999999993</c:v>
                </c:pt>
                <c:pt idx="2">
                  <c:v>11.6</c:v>
                </c:pt>
                <c:pt idx="3">
                  <c:v>13.8</c:v>
                </c:pt>
              </c:numCache>
            </c:numRef>
          </c:xVal>
          <c:yVal>
            <c:numRef>
              <c:f>'Analysis Matrix'!$L$13:$L$16</c:f>
              <c:numCache>
                <c:formatCode>General</c:formatCode>
                <c:ptCount val="4"/>
                <c:pt idx="0">
                  <c:v>6.21</c:v>
                </c:pt>
                <c:pt idx="1">
                  <c:v>5</c:v>
                </c:pt>
                <c:pt idx="2">
                  <c:v>4.51</c:v>
                </c:pt>
                <c:pt idx="3">
                  <c:v>4.2699999999999996</c:v>
                </c:pt>
              </c:numCache>
            </c:numRef>
          </c:yVal>
          <c:smooth val="0"/>
          <c:extLst>
            <c:ext xmlns:c16="http://schemas.microsoft.com/office/drawing/2014/chart" uri="{C3380CC4-5D6E-409C-BE32-E72D297353CC}">
              <c16:uniqueId val="{00000002-F99A-4DE5-B4AE-85CCE468388A}"/>
            </c:ext>
          </c:extLst>
        </c:ser>
        <c:ser>
          <c:idx val="1"/>
          <c:order val="3"/>
          <c:tx>
            <c:strRef>
              <c:f>'Analysis Matrix'!$L$27</c:f>
              <c:strCache>
                <c:ptCount val="1"/>
                <c:pt idx="0">
                  <c:v>CFD Analysis - 0g</c:v>
                </c:pt>
              </c:strCache>
            </c:strRef>
          </c:tx>
          <c:spPr>
            <a:ln w="19050">
              <a:noFill/>
            </a:ln>
          </c:spPr>
          <c:marker>
            <c:symbol val="x"/>
            <c:size val="7"/>
            <c:spPr>
              <a:noFill/>
              <a:ln w="9525">
                <a:solidFill>
                  <a:srgbClr val="FF0000"/>
                </a:solidFill>
              </a:ln>
              <a:effectLst/>
            </c:spPr>
          </c:marker>
          <c:xVal>
            <c:numRef>
              <c:f>'Analysis Results'!$F$4:$F$20</c:f>
              <c:numCache>
                <c:formatCode>General</c:formatCode>
                <c:ptCount val="17"/>
                <c:pt idx="0">
                  <c:v>5.5</c:v>
                </c:pt>
                <c:pt idx="1">
                  <c:v>11.6</c:v>
                </c:pt>
              </c:numCache>
            </c:numRef>
          </c:xVal>
          <c:yVal>
            <c:numRef>
              <c:f>'Analysis Results'!$G$4:$G$20</c:f>
              <c:numCache>
                <c:formatCode>General</c:formatCode>
                <c:ptCount val="17"/>
                <c:pt idx="0">
                  <c:v>5.3033317429311317</c:v>
                </c:pt>
                <c:pt idx="1">
                  <c:v>3.8433129649565023</c:v>
                </c:pt>
              </c:numCache>
            </c:numRef>
          </c:yVal>
          <c:smooth val="0"/>
          <c:extLst>
            <c:ext xmlns:c16="http://schemas.microsoft.com/office/drawing/2014/chart" uri="{C3380CC4-5D6E-409C-BE32-E72D297353CC}">
              <c16:uniqueId val="{00000003-F99A-4DE5-B4AE-85CCE468388A}"/>
            </c:ext>
          </c:extLst>
        </c:ser>
        <c:dLbls>
          <c:showLegendKey val="0"/>
          <c:showVal val="0"/>
          <c:showCatName val="0"/>
          <c:showSerName val="0"/>
          <c:showPercent val="0"/>
          <c:showBubbleSize val="0"/>
        </c:dLbls>
        <c:axId val="607313375"/>
        <c:axId val="428926559"/>
      </c:scatterChart>
      <c:valAx>
        <c:axId val="607313375"/>
        <c:scaling>
          <c:orientation val="minMax"/>
          <c:max val="16"/>
          <c:min val="0"/>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r>
                  <a:rPr lang="en-US" b="1"/>
                  <a:t>Cross</a:t>
                </a:r>
                <a:r>
                  <a:rPr lang="en-US" b="1" baseline="0"/>
                  <a:t> Flow Speed</a:t>
                </a:r>
                <a:r>
                  <a:rPr lang="en-US" b="1"/>
                  <a:t> (cm/s)</a:t>
                </a:r>
              </a:p>
            </c:rich>
          </c:tx>
          <c:overlay val="0"/>
          <c:spPr>
            <a:noFill/>
            <a:ln>
              <a:noFill/>
            </a:ln>
            <a:effectLst/>
          </c:sp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428926559"/>
        <c:crosses val="autoZero"/>
        <c:crossBetween val="midCat"/>
        <c:majorUnit val="2"/>
      </c:valAx>
      <c:valAx>
        <c:axId val="428926559"/>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r>
                  <a:rPr lang="en-US" b="1"/>
                  <a:t>Bubble Detachment Diameter (mm)</a:t>
                </a:r>
              </a:p>
            </c:rich>
          </c:tx>
          <c:layout>
            <c:manualLayout>
              <c:xMode val="edge"/>
              <c:yMode val="edge"/>
              <c:x val="1.2521872265966758E-3"/>
              <c:y val="7.1695100612423443E-2"/>
            </c:manualLayout>
          </c:layout>
          <c:overlay val="0"/>
          <c:spPr>
            <a:noFill/>
            <a:ln>
              <a:noFill/>
            </a:ln>
            <a:effectLst/>
          </c:sp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607313375"/>
        <c:crosses val="autoZero"/>
        <c:crossBetween val="midCat"/>
      </c:valAx>
    </c:plotArea>
    <c:legend>
      <c:legendPos val="r"/>
      <c:layout>
        <c:manualLayout>
          <c:xMode val="edge"/>
          <c:yMode val="edge"/>
          <c:x val="0.22364720034995625"/>
          <c:y val="0.65004905636795407"/>
          <c:w val="0.65709864391951001"/>
          <c:h val="0.12704036995375578"/>
        </c:manualLayout>
      </c:layout>
      <c:overlay val="0"/>
      <c:spPr>
        <a:solidFill>
          <a:schemeClr val="bg1"/>
        </a:solidFill>
        <a:ln>
          <a:solidFill>
            <a:schemeClr val="bg1">
              <a:lumMod val="75000"/>
            </a:schemeClr>
          </a:solid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chart>
  <c:txPr>
    <a:bodyPr/>
    <a:lstStyle/>
    <a:p>
      <a:pPr>
        <a:defRPr sz="1200"/>
      </a:pPr>
      <a:endParaRPr lang="en-US"/>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6725"/>
          </a:xfrm>
          <a:prstGeom prst="rect">
            <a:avLst/>
          </a:prstGeom>
        </p:spPr>
        <p:txBody>
          <a:bodyPr vert="horz" lIns="91440" tIns="45720" rIns="91440" bIns="45720" rtlCol="0"/>
          <a:lstStyle>
            <a:lvl1pPr algn="r">
              <a:defRPr sz="1200"/>
            </a:lvl1pPr>
          </a:lstStyle>
          <a:p>
            <a:fld id="{5D094050-1680-443A-8441-B2D5120085C9}" type="datetimeFigureOut">
              <a:rPr lang="en-US" smtClean="0"/>
              <a:t>5/5/2025</a:t>
            </a:fld>
            <a:endParaRPr lang="en-US"/>
          </a:p>
        </p:txBody>
      </p:sp>
      <p:sp>
        <p:nvSpPr>
          <p:cNvPr id="4" name="Footer Placeholder 3"/>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0538D158-DB4E-4A40-8880-ED0E5B935AB2}" type="slidenum">
              <a:rPr lang="en-US" smtClean="0"/>
              <a:t>‹#›</a:t>
            </a:fld>
            <a:endParaRPr lang="en-US"/>
          </a:p>
        </p:txBody>
      </p:sp>
    </p:spTree>
    <p:extLst>
      <p:ext uri="{BB962C8B-B14F-4D97-AF65-F5344CB8AC3E}">
        <p14:creationId xmlns:p14="http://schemas.microsoft.com/office/powerpoint/2010/main" val="205163333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313" name="AutoShape 1"/>
          <p:cNvSpPr>
            <a:spLocks noChangeArrowheads="1"/>
          </p:cNvSpPr>
          <p:nvPr/>
        </p:nvSpPr>
        <p:spPr bwMode="auto">
          <a:xfrm>
            <a:off x="0" y="0"/>
            <a:ext cx="7010400" cy="9296400"/>
          </a:xfrm>
          <a:prstGeom prst="roundRect">
            <a:avLst>
              <a:gd name="adj" fmla="val 23"/>
            </a:avLst>
          </a:prstGeom>
          <a:solidFill>
            <a:srgbClr val="FFFFFF"/>
          </a:solidFill>
          <a:ln w="9360">
            <a:noFill/>
            <a:miter lim="800000"/>
            <a:headEnd/>
            <a:tailEnd/>
          </a:ln>
          <a:effectLst/>
        </p:spPr>
        <p:txBody>
          <a:bodyPr wrap="none" lIns="93177" tIns="46589" rIns="93177" bIns="46589" anchor="ctr"/>
          <a:lstStyle/>
          <a:p>
            <a:pPr>
              <a:buFont typeface="Times New Roman" pitchFamily="16" charset="0"/>
              <a:buNone/>
              <a:defRPr/>
            </a:pPr>
            <a:endParaRPr lang="en-US">
              <a:latin typeface="Arial" charset="0"/>
              <a:cs typeface="+mn-cs"/>
            </a:endParaRPr>
          </a:p>
        </p:txBody>
      </p:sp>
      <p:sp>
        <p:nvSpPr>
          <p:cNvPr id="13314" name="AutoShape 2"/>
          <p:cNvSpPr>
            <a:spLocks noChangeArrowheads="1"/>
          </p:cNvSpPr>
          <p:nvPr/>
        </p:nvSpPr>
        <p:spPr bwMode="auto">
          <a:xfrm>
            <a:off x="0" y="0"/>
            <a:ext cx="7010400" cy="9296400"/>
          </a:xfrm>
          <a:prstGeom prst="roundRect">
            <a:avLst>
              <a:gd name="adj" fmla="val 23"/>
            </a:avLst>
          </a:prstGeom>
          <a:solidFill>
            <a:srgbClr val="FFFFFF"/>
          </a:solidFill>
          <a:ln w="9525">
            <a:noFill/>
            <a:round/>
            <a:headEnd/>
            <a:tailEnd/>
          </a:ln>
          <a:effectLst/>
        </p:spPr>
        <p:txBody>
          <a:bodyPr wrap="none" lIns="93177" tIns="46589" rIns="93177" bIns="46589" anchor="ctr"/>
          <a:lstStyle/>
          <a:p>
            <a:pPr>
              <a:buFont typeface="Times New Roman" pitchFamily="16" charset="0"/>
              <a:buNone/>
              <a:defRPr/>
            </a:pPr>
            <a:endParaRPr lang="en-US">
              <a:latin typeface="Arial" charset="0"/>
              <a:cs typeface="+mn-cs"/>
            </a:endParaRPr>
          </a:p>
        </p:txBody>
      </p:sp>
      <p:sp>
        <p:nvSpPr>
          <p:cNvPr id="21508" name="Rectangle 3"/>
          <p:cNvSpPr>
            <a:spLocks noGrp="1" noRot="1" noChangeAspect="1" noChangeArrowheads="1"/>
          </p:cNvSpPr>
          <p:nvPr>
            <p:ph type="sldImg"/>
          </p:nvPr>
        </p:nvSpPr>
        <p:spPr bwMode="auto">
          <a:xfrm>
            <a:off x="-17316450" y="-11993563"/>
            <a:ext cx="22569488" cy="12696826"/>
          </a:xfrm>
          <a:prstGeom prst="rect">
            <a:avLst/>
          </a:prstGeom>
          <a:noFill/>
          <a:ln w="9525">
            <a:noFill/>
            <a:round/>
            <a:headEnd/>
            <a:tailEnd/>
          </a:ln>
        </p:spPr>
      </p:sp>
      <p:sp>
        <p:nvSpPr>
          <p:cNvPr id="13316" name="Rectangle 4"/>
          <p:cNvSpPr>
            <a:spLocks noGrp="1" noChangeArrowheads="1"/>
          </p:cNvSpPr>
          <p:nvPr>
            <p:ph type="body"/>
          </p:nvPr>
        </p:nvSpPr>
        <p:spPr bwMode="auto">
          <a:xfrm>
            <a:off x="701040" y="4415790"/>
            <a:ext cx="5603452" cy="4178539"/>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p>
            <a:pPr lvl="0"/>
            <a:endParaRPr lang="en-US" noProof="0"/>
          </a:p>
        </p:txBody>
      </p:sp>
    </p:spTree>
    <p:extLst>
      <p:ext uri="{BB962C8B-B14F-4D97-AF65-F5344CB8AC3E}">
        <p14:creationId xmlns:p14="http://schemas.microsoft.com/office/powerpoint/2010/main" val="3711575963"/>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6" charset="0"/>
        <a:ea typeface="+mn-ea"/>
        <a:cs typeface="+mn-cs"/>
      </a:defRPr>
    </a:lvl1pPr>
    <a:lvl2pPr marL="742950" indent="-285750" algn="l" defTabSz="457200"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6" charset="0"/>
        <a:ea typeface="+mn-ea"/>
        <a:cs typeface="+mn-cs"/>
      </a:defRPr>
    </a:lvl2pPr>
    <a:lvl3pPr marL="1143000" indent="-228600" algn="l" defTabSz="457200"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6" charset="0"/>
        <a:ea typeface="+mn-ea"/>
        <a:cs typeface="+mn-cs"/>
      </a:defRPr>
    </a:lvl3pPr>
    <a:lvl4pPr marL="1600200" indent="-228600" algn="l" defTabSz="457200"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6" charset="0"/>
        <a:ea typeface="+mn-ea"/>
        <a:cs typeface="+mn-cs"/>
      </a:defRPr>
    </a:lvl4pPr>
    <a:lvl5pPr marL="2057400" indent="-228600" algn="l" defTabSz="457200"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6"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NASA)">
    <p:bg>
      <p:bgPr>
        <a:solidFill>
          <a:schemeClr val="bg1"/>
        </a:solidFill>
        <a:effectLst/>
      </p:bgPr>
    </p:bg>
    <p:spTree>
      <p:nvGrpSpPr>
        <p:cNvPr id="1" name=""/>
        <p:cNvGrpSpPr/>
        <p:nvPr/>
      </p:nvGrpSpPr>
      <p:grpSpPr>
        <a:xfrm>
          <a:off x="0" y="0"/>
          <a:ext cx="0" cy="0"/>
          <a:chOff x="0" y="0"/>
          <a:chExt cx="0" cy="0"/>
        </a:xfrm>
      </p:grpSpPr>
      <p:sp>
        <p:nvSpPr>
          <p:cNvPr id="14" name="Rectangle 4"/>
          <p:cNvSpPr>
            <a:spLocks noGrp="1" noChangeArrowheads="1"/>
          </p:cNvSpPr>
          <p:nvPr userDrawn="1">
            <p:ph type="ctrTitle" sz="quarter"/>
          </p:nvPr>
        </p:nvSpPr>
        <p:spPr>
          <a:xfrm>
            <a:off x="609600" y="1295400"/>
            <a:ext cx="10972800" cy="1645920"/>
          </a:xfrm>
        </p:spPr>
        <p:txBody>
          <a:bodyPr anchor="ctr">
            <a:normAutofit/>
          </a:bodyPr>
          <a:lstStyle>
            <a:lvl1pPr algn="ctr">
              <a:defRPr sz="3200" b="1">
                <a:solidFill>
                  <a:srgbClr val="004D96"/>
                </a:solidFill>
                <a:latin typeface="Arial" pitchFamily="34" charset="0"/>
                <a:cs typeface="Arial" pitchFamily="34" charset="0"/>
              </a:defRPr>
            </a:lvl1pPr>
          </a:lstStyle>
          <a:p>
            <a:r>
              <a:rPr lang="en-US"/>
              <a:t>Click to edit Master title style</a:t>
            </a:r>
          </a:p>
        </p:txBody>
      </p:sp>
      <p:sp>
        <p:nvSpPr>
          <p:cNvPr id="15" name="Rectangle 5"/>
          <p:cNvSpPr>
            <a:spLocks noGrp="1" noChangeArrowheads="1"/>
          </p:cNvSpPr>
          <p:nvPr userDrawn="1">
            <p:ph type="subTitle" sz="quarter" idx="1"/>
          </p:nvPr>
        </p:nvSpPr>
        <p:spPr>
          <a:xfrm>
            <a:off x="609598" y="3108960"/>
            <a:ext cx="10972800" cy="2011680"/>
          </a:xfrm>
        </p:spPr>
        <p:txBody>
          <a:bodyPr anchor="ctr"/>
          <a:lstStyle>
            <a:lvl1pPr marL="0" indent="0" algn="ctr">
              <a:buFont typeface="Wingdings" pitchFamily="2" charset="2"/>
              <a:buNone/>
              <a:defRPr sz="1401">
                <a:latin typeface="Arial" pitchFamily="34" charset="0"/>
                <a:cs typeface="Arial" pitchFamily="34" charset="0"/>
              </a:defRPr>
            </a:lvl1pPr>
          </a:lstStyle>
          <a:p>
            <a:r>
              <a:rPr lang="en-US" dirty="0"/>
              <a:t>Click to edit Master subtitle style</a:t>
            </a:r>
          </a:p>
        </p:txBody>
      </p:sp>
      <p:pic>
        <p:nvPicPr>
          <p:cNvPr id="9" name="Picture 8"/>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09599" y="43499"/>
            <a:ext cx="561136" cy="885348"/>
          </a:xfrm>
          <a:prstGeom prst="rect">
            <a:avLst/>
          </a:prstGeom>
        </p:spPr>
      </p:pic>
      <p:pic>
        <p:nvPicPr>
          <p:cNvPr id="12" name="Picture 11"/>
          <p:cNvPicPr>
            <a:picLocks noChangeAspect="1"/>
          </p:cNvPicPr>
          <p:nvPr userDrawn="1"/>
        </p:nvPicPr>
        <p:blipFill rotWithShape="1">
          <a:blip r:embed="rId3" cstate="screen">
            <a:extLst>
              <a:ext uri="{28A0092B-C50C-407E-A947-70E740481C1C}">
                <a14:useLocalDpi xmlns:a14="http://schemas.microsoft.com/office/drawing/2010/main"/>
              </a:ext>
            </a:extLst>
          </a:blip>
          <a:srcRect l="25052" t="8771" r="24875" b="7479"/>
          <a:stretch/>
        </p:blipFill>
        <p:spPr>
          <a:xfrm>
            <a:off x="10656189" y="78483"/>
            <a:ext cx="1037392" cy="867565"/>
          </a:xfrm>
          <a:prstGeom prst="rect">
            <a:avLst/>
          </a:prstGeom>
        </p:spPr>
      </p:pic>
    </p:spTree>
    <p:extLst>
      <p:ext uri="{BB962C8B-B14F-4D97-AF65-F5344CB8AC3E}">
        <p14:creationId xmlns:p14="http://schemas.microsoft.com/office/powerpoint/2010/main" val="22518399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a:xfrm>
            <a:off x="612648" y="6355080"/>
            <a:ext cx="1219200" cy="365125"/>
          </a:xfrm>
          <a:prstGeom prst="rect">
            <a:avLst/>
          </a:prstGeom>
        </p:spPr>
        <p:txBody>
          <a:bodyPr anchor="ctr" anchorCtr="0"/>
          <a:lstStyle>
            <a:lvl1pPr>
              <a:defRPr sz="1200">
                <a:solidFill>
                  <a:schemeClr val="tx1"/>
                </a:solidFill>
                <a:latin typeface="Arial" panose="020B0604020202020204" pitchFamily="34" charset="0"/>
                <a:cs typeface="Arial" panose="020B0604020202020204" pitchFamily="34" charset="0"/>
              </a:defRPr>
            </a:lvl1pPr>
          </a:lstStyle>
          <a:p>
            <a:pPr>
              <a:defRPr/>
            </a:pPr>
            <a:fld id="{783D04F6-5BE6-40C3-B386-A0E7FC276BD8}" type="slidenum">
              <a:rPr lang="en-US" smtClean="0"/>
              <a:pPr>
                <a:defRPr/>
              </a:pPr>
              <a:t>‹#›</a:t>
            </a:fld>
            <a:endParaRPr lang="en-US" dirty="0"/>
          </a:p>
        </p:txBody>
      </p:sp>
      <p:sp>
        <p:nvSpPr>
          <p:cNvPr id="10" name="Title 9"/>
          <p:cNvSpPr>
            <a:spLocks noGrp="1"/>
          </p:cNvSpPr>
          <p:nvPr>
            <p:ph type="title"/>
          </p:nvPr>
        </p:nvSpPr>
        <p:spPr>
          <a:xfrm>
            <a:off x="1828800" y="143669"/>
            <a:ext cx="8534400" cy="792162"/>
          </a:xfrm>
        </p:spPr>
        <p:txBody>
          <a:bodyPr/>
          <a:lstStyle>
            <a:lvl1pPr algn="ctr">
              <a:defRPr/>
            </a:lvl1pPr>
          </a:lstStyle>
          <a:p>
            <a:r>
              <a:rPr lang="en-US"/>
              <a:t>Click to edit Master title style</a:t>
            </a:r>
          </a:p>
        </p:txBody>
      </p:sp>
      <p:sp>
        <p:nvSpPr>
          <p:cNvPr id="11" name="Line 8"/>
          <p:cNvSpPr>
            <a:spLocks noChangeShapeType="1"/>
          </p:cNvSpPr>
          <p:nvPr userDrawn="1"/>
        </p:nvSpPr>
        <p:spPr bwMode="auto">
          <a:xfrm>
            <a:off x="1828800" y="893763"/>
            <a:ext cx="8534400" cy="0"/>
          </a:xfrm>
          <a:prstGeom prst="line">
            <a:avLst/>
          </a:prstGeom>
          <a:noFill/>
          <a:ln w="28575">
            <a:solidFill>
              <a:srgbClr val="00008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 name="Content Placeholder 2"/>
          <p:cNvSpPr>
            <a:spLocks noGrp="1"/>
          </p:cNvSpPr>
          <p:nvPr>
            <p:ph idx="1"/>
          </p:nvPr>
        </p:nvSpPr>
        <p:spPr>
          <a:xfrm>
            <a:off x="609600" y="960437"/>
            <a:ext cx="10972800" cy="5245896"/>
          </a:xfrm>
        </p:spPr>
        <p:txBody>
          <a:bodyPr/>
          <a:lstStyle>
            <a:lvl1pPr marL="0" indent="0">
              <a:buNone/>
              <a:defRPr sz="2000"/>
            </a:lvl1pPr>
            <a:lvl2pPr marL="457216" indent="-285760">
              <a:buClr>
                <a:srgbClr val="0070C0"/>
              </a:buClr>
              <a:buFont typeface="Arial" panose="020B0604020202020204" pitchFamily="34" charset="0"/>
              <a:buChar char="•"/>
              <a:defRPr sz="1600"/>
            </a:lvl2pPr>
            <a:lvl3pPr marL="914433" indent="-228609">
              <a:buClrTx/>
              <a:buFont typeface="Arial" panose="020B0604020202020204" pitchFamily="34" charset="0"/>
              <a:buChar char="−"/>
              <a:defRPr sz="1200"/>
            </a:lvl3pPr>
            <a:lvl4pPr marL="1371653" indent="-228609">
              <a:buFont typeface="Wingdings" panose="05000000000000000000" pitchFamily="2" charset="2"/>
              <a:buChar char="§"/>
              <a:defRPr sz="1200"/>
            </a:lvl4pPr>
            <a:lvl5pPr marL="1828869">
              <a:buClrTx/>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2" name="Picture 1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09599" y="43499"/>
            <a:ext cx="561136" cy="885348"/>
          </a:xfrm>
          <a:prstGeom prst="rect">
            <a:avLst/>
          </a:prstGeom>
        </p:spPr>
      </p:pic>
      <p:pic>
        <p:nvPicPr>
          <p:cNvPr id="8" name="Picture 7"/>
          <p:cNvPicPr>
            <a:picLocks noChangeAspect="1"/>
          </p:cNvPicPr>
          <p:nvPr userDrawn="1"/>
        </p:nvPicPr>
        <p:blipFill rotWithShape="1">
          <a:blip r:embed="rId3" cstate="screen">
            <a:extLst>
              <a:ext uri="{28A0092B-C50C-407E-A947-70E740481C1C}">
                <a14:useLocalDpi xmlns:a14="http://schemas.microsoft.com/office/drawing/2010/main"/>
              </a:ext>
            </a:extLst>
          </a:blip>
          <a:srcRect l="25052" t="8771" r="24875" b="7479"/>
          <a:stretch/>
        </p:blipFill>
        <p:spPr>
          <a:xfrm>
            <a:off x="10656189" y="78483"/>
            <a:ext cx="1037392" cy="867565"/>
          </a:xfrm>
          <a:prstGeom prst="rect">
            <a:avLst/>
          </a:prstGeom>
        </p:spPr>
      </p:pic>
    </p:spTree>
    <p:extLst>
      <p:ext uri="{BB962C8B-B14F-4D97-AF65-F5344CB8AC3E}">
        <p14:creationId xmlns:p14="http://schemas.microsoft.com/office/powerpoint/2010/main" val="1170452357"/>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09600" y="274638"/>
            <a:ext cx="10972800"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609600" y="1295400"/>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6" name="Slide Number Placeholder 5"/>
          <p:cNvSpPr>
            <a:spLocks noGrp="1"/>
          </p:cNvSpPr>
          <p:nvPr>
            <p:ph type="sldNum" sz="quarter" idx="4"/>
          </p:nvPr>
        </p:nvSpPr>
        <p:spPr>
          <a:xfrm>
            <a:off x="609600" y="6356356"/>
            <a:ext cx="28448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defTabSz="914433">
              <a:buClrTx/>
              <a:buSzTx/>
              <a:defRPr/>
            </a:pPr>
            <a:fld id="{EAA24045-F456-4457-B7B9-116178B6C516}" type="slidenum">
              <a:rPr lang="en-US" smtClean="0">
                <a:solidFill>
                  <a:prstClr val="black">
                    <a:tint val="75000"/>
                  </a:prstClr>
                </a:solidFill>
                <a:cs typeface="+mn-cs"/>
              </a:rPr>
              <a:pPr defTabSz="914433">
                <a:buClrTx/>
                <a:buSzTx/>
                <a:defRPr/>
              </a:pPr>
              <a:t>‹#›</a:t>
            </a:fld>
            <a:endParaRPr lang="en-US">
              <a:solidFill>
                <a:prstClr val="black">
                  <a:tint val="75000"/>
                </a:prstClr>
              </a:solidFill>
              <a:cs typeface="+mn-cs"/>
            </a:endParaRPr>
          </a:p>
        </p:txBody>
      </p:sp>
    </p:spTree>
    <p:extLst>
      <p:ext uri="{BB962C8B-B14F-4D97-AF65-F5344CB8AC3E}">
        <p14:creationId xmlns:p14="http://schemas.microsoft.com/office/powerpoint/2010/main" val="664324217"/>
      </p:ext>
    </p:extLst>
  </p:cSld>
  <p:clrMap bg1="lt1" tx1="dk1" bg2="lt2" tx2="dk2" accent1="accent1" accent2="accent2" accent3="accent3" accent4="accent4" accent5="accent5" accent6="accent6" hlink="hlink" folHlink="folHlink"/>
  <p:sldLayoutIdLst>
    <p:sldLayoutId id="2147483882" r:id="rId1"/>
  </p:sldLayoutIdLst>
  <p:hf hdr="0" dt="0"/>
  <p:txStyles>
    <p:titleStyle>
      <a:lvl1pPr algn="l" rtl="0" eaLnBrk="0" fontAlgn="base" hangingPunct="0">
        <a:spcBef>
          <a:spcPct val="0"/>
        </a:spcBef>
        <a:spcAft>
          <a:spcPct val="0"/>
        </a:spcAft>
        <a:defRPr sz="3200" b="1" kern="1200">
          <a:solidFill>
            <a:schemeClr val="tx1"/>
          </a:solidFill>
          <a:latin typeface="Arial" pitchFamily="34" charset="0"/>
          <a:ea typeface="+mj-ea"/>
          <a:cs typeface="Arial" pitchFamily="34" charset="0"/>
        </a:defRPr>
      </a:lvl1pPr>
      <a:lvl2pPr algn="l" rtl="0" eaLnBrk="0" fontAlgn="base" hangingPunct="0">
        <a:spcBef>
          <a:spcPct val="0"/>
        </a:spcBef>
        <a:spcAft>
          <a:spcPct val="0"/>
        </a:spcAft>
        <a:defRPr sz="3200" b="1">
          <a:solidFill>
            <a:schemeClr val="tx1"/>
          </a:solidFill>
          <a:latin typeface="Arial" charset="0"/>
          <a:cs typeface="Arial" charset="0"/>
        </a:defRPr>
      </a:lvl2pPr>
      <a:lvl3pPr algn="l" rtl="0" eaLnBrk="0" fontAlgn="base" hangingPunct="0">
        <a:spcBef>
          <a:spcPct val="0"/>
        </a:spcBef>
        <a:spcAft>
          <a:spcPct val="0"/>
        </a:spcAft>
        <a:defRPr sz="3200" b="1">
          <a:solidFill>
            <a:schemeClr val="tx1"/>
          </a:solidFill>
          <a:latin typeface="Arial" charset="0"/>
          <a:cs typeface="Arial" charset="0"/>
        </a:defRPr>
      </a:lvl3pPr>
      <a:lvl4pPr algn="l" rtl="0" eaLnBrk="0" fontAlgn="base" hangingPunct="0">
        <a:spcBef>
          <a:spcPct val="0"/>
        </a:spcBef>
        <a:spcAft>
          <a:spcPct val="0"/>
        </a:spcAft>
        <a:defRPr sz="3200" b="1">
          <a:solidFill>
            <a:schemeClr val="tx1"/>
          </a:solidFill>
          <a:latin typeface="Arial" charset="0"/>
          <a:cs typeface="Arial" charset="0"/>
        </a:defRPr>
      </a:lvl4pPr>
      <a:lvl5pPr algn="l" rtl="0" eaLnBrk="0" fontAlgn="base" hangingPunct="0">
        <a:spcBef>
          <a:spcPct val="0"/>
        </a:spcBef>
        <a:spcAft>
          <a:spcPct val="0"/>
        </a:spcAft>
        <a:defRPr sz="3200" b="1">
          <a:solidFill>
            <a:schemeClr val="tx1"/>
          </a:solidFill>
          <a:latin typeface="Arial" charset="0"/>
          <a:cs typeface="Arial" charset="0"/>
        </a:defRPr>
      </a:lvl5pPr>
      <a:lvl6pPr marL="457216" algn="l" rtl="0" fontAlgn="base">
        <a:spcBef>
          <a:spcPct val="0"/>
        </a:spcBef>
        <a:spcAft>
          <a:spcPct val="0"/>
        </a:spcAft>
        <a:defRPr sz="3200" b="1">
          <a:solidFill>
            <a:schemeClr val="tx1"/>
          </a:solidFill>
          <a:latin typeface="Arial" charset="0"/>
          <a:cs typeface="Arial" charset="0"/>
        </a:defRPr>
      </a:lvl6pPr>
      <a:lvl7pPr marL="914433" algn="l" rtl="0" fontAlgn="base">
        <a:spcBef>
          <a:spcPct val="0"/>
        </a:spcBef>
        <a:spcAft>
          <a:spcPct val="0"/>
        </a:spcAft>
        <a:defRPr sz="3200" b="1">
          <a:solidFill>
            <a:schemeClr val="tx1"/>
          </a:solidFill>
          <a:latin typeface="Arial" charset="0"/>
          <a:cs typeface="Arial" charset="0"/>
        </a:defRPr>
      </a:lvl7pPr>
      <a:lvl8pPr marL="1371653" algn="l" rtl="0" fontAlgn="base">
        <a:spcBef>
          <a:spcPct val="0"/>
        </a:spcBef>
        <a:spcAft>
          <a:spcPct val="0"/>
        </a:spcAft>
        <a:defRPr sz="3200" b="1">
          <a:solidFill>
            <a:schemeClr val="tx1"/>
          </a:solidFill>
          <a:latin typeface="Arial" charset="0"/>
          <a:cs typeface="Arial" charset="0"/>
        </a:defRPr>
      </a:lvl8pPr>
      <a:lvl9pPr marL="1828869" algn="l" rtl="0" fontAlgn="base">
        <a:spcBef>
          <a:spcPct val="0"/>
        </a:spcBef>
        <a:spcAft>
          <a:spcPct val="0"/>
        </a:spcAft>
        <a:defRPr sz="3200" b="1">
          <a:solidFill>
            <a:schemeClr val="tx1"/>
          </a:solidFill>
          <a:latin typeface="Arial" charset="0"/>
          <a:cs typeface="Arial" charset="0"/>
        </a:defRPr>
      </a:lvl9pPr>
    </p:titleStyle>
    <p:bodyStyle>
      <a:lvl1pPr marL="342913" indent="-342913" algn="l" rtl="0" eaLnBrk="0" fontAlgn="base" hangingPunct="0">
        <a:spcBef>
          <a:spcPct val="20000"/>
        </a:spcBef>
        <a:spcAft>
          <a:spcPct val="0"/>
        </a:spcAft>
        <a:buClr>
          <a:srgbClr val="0066CC"/>
        </a:buClr>
        <a:buSzPct val="110000"/>
        <a:buFont typeface="Arial" charset="0"/>
        <a:buChar char="•"/>
        <a:defRPr sz="3200" kern="1200">
          <a:solidFill>
            <a:schemeClr val="tx1"/>
          </a:solidFill>
          <a:latin typeface="Arial" pitchFamily="34" charset="0"/>
          <a:ea typeface="+mn-ea"/>
          <a:cs typeface="Arial" pitchFamily="34" charset="0"/>
        </a:defRPr>
      </a:lvl1pPr>
      <a:lvl2pPr marL="742978" indent="-285760" algn="l" rtl="0" eaLnBrk="0" fontAlgn="base" hangingPunct="0">
        <a:spcBef>
          <a:spcPct val="20000"/>
        </a:spcBef>
        <a:spcAft>
          <a:spcPct val="0"/>
        </a:spcAft>
        <a:buFont typeface="Arial" charset="0"/>
        <a:buChar char="–"/>
        <a:defRPr sz="2800" kern="1200">
          <a:solidFill>
            <a:schemeClr val="tx1"/>
          </a:solidFill>
          <a:latin typeface="Arial" pitchFamily="34" charset="0"/>
          <a:ea typeface="+mn-ea"/>
          <a:cs typeface="Arial" pitchFamily="34" charset="0"/>
        </a:defRPr>
      </a:lvl2pPr>
      <a:lvl3pPr marL="1143044" indent="-228609" algn="l" rtl="0" eaLnBrk="0" fontAlgn="base" hangingPunct="0">
        <a:spcBef>
          <a:spcPct val="20000"/>
        </a:spcBef>
        <a:spcAft>
          <a:spcPct val="0"/>
        </a:spcAft>
        <a:buClr>
          <a:srgbClr val="0066CC"/>
        </a:buClr>
        <a:buSzPct val="110000"/>
        <a:buFont typeface="Arial" charset="0"/>
        <a:buChar char="•"/>
        <a:defRPr sz="2400" kern="1200">
          <a:solidFill>
            <a:schemeClr val="tx1"/>
          </a:solidFill>
          <a:latin typeface="Arial" pitchFamily="34" charset="0"/>
          <a:ea typeface="+mn-ea"/>
          <a:cs typeface="Arial" pitchFamily="34" charset="0"/>
        </a:defRPr>
      </a:lvl3pPr>
      <a:lvl4pPr marL="1600260" indent="-228609" algn="l" rtl="0" eaLnBrk="0" fontAlgn="base" hangingPunct="0">
        <a:spcBef>
          <a:spcPct val="20000"/>
        </a:spcBef>
        <a:spcAft>
          <a:spcPct val="0"/>
        </a:spcAft>
        <a:buFont typeface="Arial" charset="0"/>
        <a:buChar char="–"/>
        <a:defRPr sz="2000" kern="1200">
          <a:solidFill>
            <a:schemeClr val="tx1"/>
          </a:solidFill>
          <a:latin typeface="Arial" pitchFamily="34" charset="0"/>
          <a:ea typeface="+mn-ea"/>
          <a:cs typeface="Arial" pitchFamily="34" charset="0"/>
        </a:defRPr>
      </a:lvl4pPr>
      <a:lvl5pPr marL="2057478" indent="-228609" algn="l" rtl="0" eaLnBrk="0" fontAlgn="base" hangingPunct="0">
        <a:spcBef>
          <a:spcPct val="20000"/>
        </a:spcBef>
        <a:spcAft>
          <a:spcPct val="0"/>
        </a:spcAft>
        <a:buClr>
          <a:srgbClr val="0066CC"/>
        </a:buClr>
        <a:buSzPct val="110000"/>
        <a:buFont typeface="Arial" charset="0"/>
        <a:buChar char="»"/>
        <a:defRPr sz="2000" kern="1200">
          <a:solidFill>
            <a:schemeClr val="tx1"/>
          </a:solidFill>
          <a:latin typeface="Arial" pitchFamily="34" charset="0"/>
          <a:ea typeface="+mn-ea"/>
          <a:cs typeface="Arial" pitchFamily="34" charset="0"/>
        </a:defRPr>
      </a:lvl5pPr>
      <a:lvl6pPr marL="2514696" indent="-228609" algn="l" defTabSz="91443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913" indent="-228609" algn="l" defTabSz="91443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129" indent="-228609" algn="l" defTabSz="91443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345" indent="-228609" algn="l" defTabSz="91443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33" rtl="0" eaLnBrk="1" latinLnBrk="0" hangingPunct="1">
        <a:defRPr sz="1801" kern="1200">
          <a:solidFill>
            <a:schemeClr val="tx1"/>
          </a:solidFill>
          <a:latin typeface="+mn-lt"/>
          <a:ea typeface="+mn-ea"/>
          <a:cs typeface="+mn-cs"/>
        </a:defRPr>
      </a:lvl1pPr>
      <a:lvl2pPr marL="457216" algn="l" defTabSz="914433" rtl="0" eaLnBrk="1" latinLnBrk="0" hangingPunct="1">
        <a:defRPr sz="1801" kern="1200">
          <a:solidFill>
            <a:schemeClr val="tx1"/>
          </a:solidFill>
          <a:latin typeface="+mn-lt"/>
          <a:ea typeface="+mn-ea"/>
          <a:cs typeface="+mn-cs"/>
        </a:defRPr>
      </a:lvl2pPr>
      <a:lvl3pPr marL="914433" algn="l" defTabSz="914433" rtl="0" eaLnBrk="1" latinLnBrk="0" hangingPunct="1">
        <a:defRPr sz="1801" kern="1200">
          <a:solidFill>
            <a:schemeClr val="tx1"/>
          </a:solidFill>
          <a:latin typeface="+mn-lt"/>
          <a:ea typeface="+mn-ea"/>
          <a:cs typeface="+mn-cs"/>
        </a:defRPr>
      </a:lvl3pPr>
      <a:lvl4pPr marL="1371653" algn="l" defTabSz="914433" rtl="0" eaLnBrk="1" latinLnBrk="0" hangingPunct="1">
        <a:defRPr sz="1801" kern="1200">
          <a:solidFill>
            <a:schemeClr val="tx1"/>
          </a:solidFill>
          <a:latin typeface="+mn-lt"/>
          <a:ea typeface="+mn-ea"/>
          <a:cs typeface="+mn-cs"/>
        </a:defRPr>
      </a:lvl4pPr>
      <a:lvl5pPr marL="1828869" algn="l" defTabSz="914433" rtl="0" eaLnBrk="1" latinLnBrk="0" hangingPunct="1">
        <a:defRPr sz="1801" kern="1200">
          <a:solidFill>
            <a:schemeClr val="tx1"/>
          </a:solidFill>
          <a:latin typeface="+mn-lt"/>
          <a:ea typeface="+mn-ea"/>
          <a:cs typeface="+mn-cs"/>
        </a:defRPr>
      </a:lvl5pPr>
      <a:lvl6pPr marL="2286085" algn="l" defTabSz="914433" rtl="0" eaLnBrk="1" latinLnBrk="0" hangingPunct="1">
        <a:defRPr sz="1801" kern="1200">
          <a:solidFill>
            <a:schemeClr val="tx1"/>
          </a:solidFill>
          <a:latin typeface="+mn-lt"/>
          <a:ea typeface="+mn-ea"/>
          <a:cs typeface="+mn-cs"/>
        </a:defRPr>
      </a:lvl6pPr>
      <a:lvl7pPr marL="2743302" algn="l" defTabSz="914433" rtl="0" eaLnBrk="1" latinLnBrk="0" hangingPunct="1">
        <a:defRPr sz="1801" kern="1200">
          <a:solidFill>
            <a:schemeClr val="tx1"/>
          </a:solidFill>
          <a:latin typeface="+mn-lt"/>
          <a:ea typeface="+mn-ea"/>
          <a:cs typeface="+mn-cs"/>
        </a:defRPr>
      </a:lvl7pPr>
      <a:lvl8pPr marL="3200522" algn="l" defTabSz="914433" rtl="0" eaLnBrk="1" latinLnBrk="0" hangingPunct="1">
        <a:defRPr sz="1801" kern="1200">
          <a:solidFill>
            <a:schemeClr val="tx1"/>
          </a:solidFill>
          <a:latin typeface="+mn-lt"/>
          <a:ea typeface="+mn-ea"/>
          <a:cs typeface="+mn-cs"/>
        </a:defRPr>
      </a:lvl8pPr>
      <a:lvl9pPr marL="3657738" algn="l" defTabSz="914433" rtl="0" eaLnBrk="1" latinLnBrk="0" hangingPunct="1">
        <a:defRPr sz="1801"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09600" y="274638"/>
            <a:ext cx="10972800"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609600" y="1295400"/>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2346717460"/>
      </p:ext>
    </p:extLst>
  </p:cSld>
  <p:clrMap bg1="lt1" tx1="dk1" bg2="lt2" tx2="dk2" accent1="accent1" accent2="accent2" accent3="accent3" accent4="accent4" accent5="accent5" accent6="accent6" hlink="hlink" folHlink="folHlink"/>
  <p:sldLayoutIdLst>
    <p:sldLayoutId id="2147483878" r:id="rId1"/>
  </p:sldLayoutIdLst>
  <p:hf hdr="0" dt="0"/>
  <p:txStyles>
    <p:titleStyle>
      <a:lvl1pPr algn="l" rtl="0" eaLnBrk="0" fontAlgn="base" hangingPunct="0">
        <a:spcBef>
          <a:spcPct val="0"/>
        </a:spcBef>
        <a:spcAft>
          <a:spcPct val="0"/>
        </a:spcAft>
        <a:defRPr sz="3200" b="1" kern="1200">
          <a:solidFill>
            <a:schemeClr val="tx1"/>
          </a:solidFill>
          <a:latin typeface="Arial" pitchFamily="34" charset="0"/>
          <a:ea typeface="+mj-ea"/>
          <a:cs typeface="Arial" pitchFamily="34" charset="0"/>
        </a:defRPr>
      </a:lvl1pPr>
      <a:lvl2pPr algn="l" rtl="0" eaLnBrk="0" fontAlgn="base" hangingPunct="0">
        <a:spcBef>
          <a:spcPct val="0"/>
        </a:spcBef>
        <a:spcAft>
          <a:spcPct val="0"/>
        </a:spcAft>
        <a:defRPr sz="3200" b="1">
          <a:solidFill>
            <a:schemeClr val="tx1"/>
          </a:solidFill>
          <a:latin typeface="Arial" charset="0"/>
          <a:cs typeface="Arial" charset="0"/>
        </a:defRPr>
      </a:lvl2pPr>
      <a:lvl3pPr algn="l" rtl="0" eaLnBrk="0" fontAlgn="base" hangingPunct="0">
        <a:spcBef>
          <a:spcPct val="0"/>
        </a:spcBef>
        <a:spcAft>
          <a:spcPct val="0"/>
        </a:spcAft>
        <a:defRPr sz="3200" b="1">
          <a:solidFill>
            <a:schemeClr val="tx1"/>
          </a:solidFill>
          <a:latin typeface="Arial" charset="0"/>
          <a:cs typeface="Arial" charset="0"/>
        </a:defRPr>
      </a:lvl3pPr>
      <a:lvl4pPr algn="l" rtl="0" eaLnBrk="0" fontAlgn="base" hangingPunct="0">
        <a:spcBef>
          <a:spcPct val="0"/>
        </a:spcBef>
        <a:spcAft>
          <a:spcPct val="0"/>
        </a:spcAft>
        <a:defRPr sz="3200" b="1">
          <a:solidFill>
            <a:schemeClr val="tx1"/>
          </a:solidFill>
          <a:latin typeface="Arial" charset="0"/>
          <a:cs typeface="Arial" charset="0"/>
        </a:defRPr>
      </a:lvl4pPr>
      <a:lvl5pPr algn="l" rtl="0" eaLnBrk="0" fontAlgn="base" hangingPunct="0">
        <a:spcBef>
          <a:spcPct val="0"/>
        </a:spcBef>
        <a:spcAft>
          <a:spcPct val="0"/>
        </a:spcAft>
        <a:defRPr sz="3200" b="1">
          <a:solidFill>
            <a:schemeClr val="tx1"/>
          </a:solidFill>
          <a:latin typeface="Arial" charset="0"/>
          <a:cs typeface="Arial" charset="0"/>
        </a:defRPr>
      </a:lvl5pPr>
      <a:lvl6pPr marL="457216" algn="l" rtl="0" fontAlgn="base">
        <a:spcBef>
          <a:spcPct val="0"/>
        </a:spcBef>
        <a:spcAft>
          <a:spcPct val="0"/>
        </a:spcAft>
        <a:defRPr sz="3200" b="1">
          <a:solidFill>
            <a:schemeClr val="tx1"/>
          </a:solidFill>
          <a:latin typeface="Arial" charset="0"/>
          <a:cs typeface="Arial" charset="0"/>
        </a:defRPr>
      </a:lvl6pPr>
      <a:lvl7pPr marL="914433" algn="l" rtl="0" fontAlgn="base">
        <a:spcBef>
          <a:spcPct val="0"/>
        </a:spcBef>
        <a:spcAft>
          <a:spcPct val="0"/>
        </a:spcAft>
        <a:defRPr sz="3200" b="1">
          <a:solidFill>
            <a:schemeClr val="tx1"/>
          </a:solidFill>
          <a:latin typeface="Arial" charset="0"/>
          <a:cs typeface="Arial" charset="0"/>
        </a:defRPr>
      </a:lvl7pPr>
      <a:lvl8pPr marL="1371653" algn="l" rtl="0" fontAlgn="base">
        <a:spcBef>
          <a:spcPct val="0"/>
        </a:spcBef>
        <a:spcAft>
          <a:spcPct val="0"/>
        </a:spcAft>
        <a:defRPr sz="3200" b="1">
          <a:solidFill>
            <a:schemeClr val="tx1"/>
          </a:solidFill>
          <a:latin typeface="Arial" charset="0"/>
          <a:cs typeface="Arial" charset="0"/>
        </a:defRPr>
      </a:lvl8pPr>
      <a:lvl9pPr marL="1828869" algn="l" rtl="0" fontAlgn="base">
        <a:spcBef>
          <a:spcPct val="0"/>
        </a:spcBef>
        <a:spcAft>
          <a:spcPct val="0"/>
        </a:spcAft>
        <a:defRPr sz="3200" b="1">
          <a:solidFill>
            <a:schemeClr val="tx1"/>
          </a:solidFill>
          <a:latin typeface="Arial" charset="0"/>
          <a:cs typeface="Arial" charset="0"/>
        </a:defRPr>
      </a:lvl9pPr>
    </p:titleStyle>
    <p:bodyStyle>
      <a:lvl1pPr marL="342913" indent="-342913" algn="l" rtl="0" eaLnBrk="0" fontAlgn="base" hangingPunct="0">
        <a:spcBef>
          <a:spcPct val="20000"/>
        </a:spcBef>
        <a:spcAft>
          <a:spcPct val="0"/>
        </a:spcAft>
        <a:buClr>
          <a:srgbClr val="0066CC"/>
        </a:buClr>
        <a:buSzPct val="110000"/>
        <a:buFont typeface="Arial" charset="0"/>
        <a:buChar char="•"/>
        <a:defRPr sz="3200" kern="1200">
          <a:solidFill>
            <a:schemeClr val="tx1"/>
          </a:solidFill>
          <a:latin typeface="Arial" pitchFamily="34" charset="0"/>
          <a:ea typeface="+mn-ea"/>
          <a:cs typeface="Arial" pitchFamily="34" charset="0"/>
        </a:defRPr>
      </a:lvl1pPr>
      <a:lvl2pPr marL="742978" indent="-285760" algn="l" rtl="0" eaLnBrk="0" fontAlgn="base" hangingPunct="0">
        <a:spcBef>
          <a:spcPct val="20000"/>
        </a:spcBef>
        <a:spcAft>
          <a:spcPct val="0"/>
        </a:spcAft>
        <a:buFont typeface="Arial" charset="0"/>
        <a:buChar char="–"/>
        <a:defRPr sz="2800" kern="1200">
          <a:solidFill>
            <a:schemeClr val="tx1"/>
          </a:solidFill>
          <a:latin typeface="Arial" pitchFamily="34" charset="0"/>
          <a:ea typeface="+mn-ea"/>
          <a:cs typeface="Arial" pitchFamily="34" charset="0"/>
        </a:defRPr>
      </a:lvl2pPr>
      <a:lvl3pPr marL="1143044" indent="-228609" algn="l" rtl="0" eaLnBrk="0" fontAlgn="base" hangingPunct="0">
        <a:spcBef>
          <a:spcPct val="20000"/>
        </a:spcBef>
        <a:spcAft>
          <a:spcPct val="0"/>
        </a:spcAft>
        <a:buClr>
          <a:srgbClr val="0066CC"/>
        </a:buClr>
        <a:buSzPct val="110000"/>
        <a:buFont typeface="Arial" charset="0"/>
        <a:buChar char="•"/>
        <a:defRPr sz="2400" kern="1200">
          <a:solidFill>
            <a:schemeClr val="tx1"/>
          </a:solidFill>
          <a:latin typeface="Arial" pitchFamily="34" charset="0"/>
          <a:ea typeface="+mn-ea"/>
          <a:cs typeface="Arial" pitchFamily="34" charset="0"/>
        </a:defRPr>
      </a:lvl3pPr>
      <a:lvl4pPr marL="1600260" indent="-228609" algn="l" rtl="0" eaLnBrk="0" fontAlgn="base" hangingPunct="0">
        <a:spcBef>
          <a:spcPct val="20000"/>
        </a:spcBef>
        <a:spcAft>
          <a:spcPct val="0"/>
        </a:spcAft>
        <a:buFont typeface="Arial" charset="0"/>
        <a:buChar char="–"/>
        <a:defRPr sz="2000" kern="1200">
          <a:solidFill>
            <a:schemeClr val="tx1"/>
          </a:solidFill>
          <a:latin typeface="Arial" pitchFamily="34" charset="0"/>
          <a:ea typeface="+mn-ea"/>
          <a:cs typeface="Arial" pitchFamily="34" charset="0"/>
        </a:defRPr>
      </a:lvl4pPr>
      <a:lvl5pPr marL="2057478" indent="-228609" algn="l" rtl="0" eaLnBrk="0" fontAlgn="base" hangingPunct="0">
        <a:spcBef>
          <a:spcPct val="20000"/>
        </a:spcBef>
        <a:spcAft>
          <a:spcPct val="0"/>
        </a:spcAft>
        <a:buClr>
          <a:srgbClr val="0066CC"/>
        </a:buClr>
        <a:buSzPct val="110000"/>
        <a:buFont typeface="Arial" charset="0"/>
        <a:buChar char="»"/>
        <a:defRPr sz="2000" kern="1200">
          <a:solidFill>
            <a:schemeClr val="tx1"/>
          </a:solidFill>
          <a:latin typeface="Arial" pitchFamily="34" charset="0"/>
          <a:ea typeface="+mn-ea"/>
          <a:cs typeface="Arial" pitchFamily="34" charset="0"/>
        </a:defRPr>
      </a:lvl5pPr>
      <a:lvl6pPr marL="2514696" indent="-228609" algn="l" defTabSz="91443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913" indent="-228609" algn="l" defTabSz="91443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129" indent="-228609" algn="l" defTabSz="91443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345" indent="-228609" algn="l" defTabSz="91443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33" rtl="0" eaLnBrk="1" latinLnBrk="0" hangingPunct="1">
        <a:defRPr sz="1801" kern="1200">
          <a:solidFill>
            <a:schemeClr val="tx1"/>
          </a:solidFill>
          <a:latin typeface="+mn-lt"/>
          <a:ea typeface="+mn-ea"/>
          <a:cs typeface="+mn-cs"/>
        </a:defRPr>
      </a:lvl1pPr>
      <a:lvl2pPr marL="457216" algn="l" defTabSz="914433" rtl="0" eaLnBrk="1" latinLnBrk="0" hangingPunct="1">
        <a:defRPr sz="1801" kern="1200">
          <a:solidFill>
            <a:schemeClr val="tx1"/>
          </a:solidFill>
          <a:latin typeface="+mn-lt"/>
          <a:ea typeface="+mn-ea"/>
          <a:cs typeface="+mn-cs"/>
        </a:defRPr>
      </a:lvl2pPr>
      <a:lvl3pPr marL="914433" algn="l" defTabSz="914433" rtl="0" eaLnBrk="1" latinLnBrk="0" hangingPunct="1">
        <a:defRPr sz="1801" kern="1200">
          <a:solidFill>
            <a:schemeClr val="tx1"/>
          </a:solidFill>
          <a:latin typeface="+mn-lt"/>
          <a:ea typeface="+mn-ea"/>
          <a:cs typeface="+mn-cs"/>
        </a:defRPr>
      </a:lvl3pPr>
      <a:lvl4pPr marL="1371653" algn="l" defTabSz="914433" rtl="0" eaLnBrk="1" latinLnBrk="0" hangingPunct="1">
        <a:defRPr sz="1801" kern="1200">
          <a:solidFill>
            <a:schemeClr val="tx1"/>
          </a:solidFill>
          <a:latin typeface="+mn-lt"/>
          <a:ea typeface="+mn-ea"/>
          <a:cs typeface="+mn-cs"/>
        </a:defRPr>
      </a:lvl4pPr>
      <a:lvl5pPr marL="1828869" algn="l" defTabSz="914433" rtl="0" eaLnBrk="1" latinLnBrk="0" hangingPunct="1">
        <a:defRPr sz="1801" kern="1200">
          <a:solidFill>
            <a:schemeClr val="tx1"/>
          </a:solidFill>
          <a:latin typeface="+mn-lt"/>
          <a:ea typeface="+mn-ea"/>
          <a:cs typeface="+mn-cs"/>
        </a:defRPr>
      </a:lvl5pPr>
      <a:lvl6pPr marL="2286085" algn="l" defTabSz="914433" rtl="0" eaLnBrk="1" latinLnBrk="0" hangingPunct="1">
        <a:defRPr sz="1801" kern="1200">
          <a:solidFill>
            <a:schemeClr val="tx1"/>
          </a:solidFill>
          <a:latin typeface="+mn-lt"/>
          <a:ea typeface="+mn-ea"/>
          <a:cs typeface="+mn-cs"/>
        </a:defRPr>
      </a:lvl6pPr>
      <a:lvl7pPr marL="2743302" algn="l" defTabSz="914433" rtl="0" eaLnBrk="1" latinLnBrk="0" hangingPunct="1">
        <a:defRPr sz="1801" kern="1200">
          <a:solidFill>
            <a:schemeClr val="tx1"/>
          </a:solidFill>
          <a:latin typeface="+mn-lt"/>
          <a:ea typeface="+mn-ea"/>
          <a:cs typeface="+mn-cs"/>
        </a:defRPr>
      </a:lvl7pPr>
      <a:lvl8pPr marL="3200522" algn="l" defTabSz="914433" rtl="0" eaLnBrk="1" latinLnBrk="0" hangingPunct="1">
        <a:defRPr sz="1801" kern="1200">
          <a:solidFill>
            <a:schemeClr val="tx1"/>
          </a:solidFill>
          <a:latin typeface="+mn-lt"/>
          <a:ea typeface="+mn-ea"/>
          <a:cs typeface="+mn-cs"/>
        </a:defRPr>
      </a:lvl8pPr>
      <a:lvl9pPr marL="3657738" algn="l" defTabSz="914433" rtl="0" eaLnBrk="1" latinLnBrk="0" hangingPunct="1">
        <a:defRPr sz="180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chart" Target="../charts/chart1.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image" Target="../media/image18.png"/><Relationship Id="rId3" Type="http://schemas.microsoft.com/office/2007/relationships/media" Target="../media/media3.mp4"/><Relationship Id="rId7" Type="http://schemas.openxmlformats.org/officeDocument/2006/relationships/slideLayout" Target="../slideLayouts/slideLayout2.xml"/><Relationship Id="rId12" Type="http://schemas.openxmlformats.org/officeDocument/2006/relationships/image" Target="../media/image17.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video" Target="../media/media4.mp4"/><Relationship Id="rId11" Type="http://schemas.openxmlformats.org/officeDocument/2006/relationships/image" Target="../media/image16.png"/><Relationship Id="rId5" Type="http://schemas.microsoft.com/office/2007/relationships/media" Target="../media/media4.mp4"/><Relationship Id="rId10" Type="http://schemas.openxmlformats.org/officeDocument/2006/relationships/image" Target="../media/image15.png"/><Relationship Id="rId4" Type="http://schemas.openxmlformats.org/officeDocument/2006/relationships/video" Target="../media/media3.mp4"/><Relationship Id="rId9"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5.mp4"/><Relationship Id="rId1" Type="http://schemas.microsoft.com/office/2007/relationships/media" Target="../media/media5.mp4"/><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image" Target="../media/image20.png"/><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jpeg"/><Relationship Id="rId1" Type="http://schemas.openxmlformats.org/officeDocument/2006/relationships/slideLayout" Target="../slideLayouts/slideLayout2.xml"/><Relationship Id="rId4" Type="http://schemas.openxmlformats.org/officeDocument/2006/relationships/image" Target="../media/image28.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03AF32-9DA4-30B1-3766-53A133F1F845}"/>
              </a:ext>
            </a:extLst>
          </p:cNvPr>
          <p:cNvSpPr>
            <a:spLocks noGrp="1"/>
          </p:cNvSpPr>
          <p:nvPr>
            <p:ph type="ctrTitle" sz="quarter"/>
          </p:nvPr>
        </p:nvSpPr>
        <p:spPr/>
        <p:txBody>
          <a:bodyPr/>
          <a:lstStyle/>
          <a:p>
            <a:r>
              <a:rPr lang="en-US" dirty="0"/>
              <a:t>Dynamics of Submerged Diffuser Pressurization</a:t>
            </a:r>
          </a:p>
        </p:txBody>
      </p:sp>
      <p:sp>
        <p:nvSpPr>
          <p:cNvPr id="3" name="Subtitle 2">
            <a:extLst>
              <a:ext uri="{FF2B5EF4-FFF2-40B4-BE49-F238E27FC236}">
                <a16:creationId xmlns:a16="http://schemas.microsoft.com/office/drawing/2014/main" id="{596176DA-63DC-2DEF-502C-AD33AB8B77B3}"/>
              </a:ext>
            </a:extLst>
          </p:cNvPr>
          <p:cNvSpPr>
            <a:spLocks noGrp="1"/>
          </p:cNvSpPr>
          <p:nvPr>
            <p:ph type="subTitle" sz="quarter" idx="1"/>
          </p:nvPr>
        </p:nvSpPr>
        <p:spPr/>
        <p:txBody>
          <a:bodyPr/>
          <a:lstStyle/>
          <a:p>
            <a:r>
              <a:rPr lang="en-US" sz="1600" b="1" dirty="0"/>
              <a:t>31</a:t>
            </a:r>
            <a:r>
              <a:rPr lang="en-US" sz="1600" b="1" baseline="30000" dirty="0"/>
              <a:t>st</a:t>
            </a:r>
            <a:r>
              <a:rPr lang="en-US" sz="1600" b="1" dirty="0"/>
              <a:t> Space Cryogenics Workshop</a:t>
            </a:r>
          </a:p>
          <a:p>
            <a:endParaRPr lang="en-US" dirty="0"/>
          </a:p>
          <a:p>
            <a:r>
              <a:rPr lang="en-US" dirty="0"/>
              <a:t>May 15, 2025</a:t>
            </a:r>
          </a:p>
          <a:p>
            <a:endParaRPr lang="en-US" dirty="0"/>
          </a:p>
          <a:p>
            <a:r>
              <a:rPr lang="en-US" dirty="0"/>
              <a:t>Jacob M. Brodnick – NASA, Fluid Dynamics Branch (MSFC-ER42)</a:t>
            </a:r>
          </a:p>
        </p:txBody>
      </p:sp>
    </p:spTree>
    <p:extLst>
      <p:ext uri="{BB962C8B-B14F-4D97-AF65-F5344CB8AC3E}">
        <p14:creationId xmlns:p14="http://schemas.microsoft.com/office/powerpoint/2010/main" val="27086795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87DC632-D39D-6200-5C7A-610C9CCA3326}"/>
              </a:ext>
            </a:extLst>
          </p:cNvPr>
          <p:cNvSpPr>
            <a:spLocks noGrp="1"/>
          </p:cNvSpPr>
          <p:nvPr>
            <p:ph type="sldNum" sz="quarter" idx="12"/>
          </p:nvPr>
        </p:nvSpPr>
        <p:spPr/>
        <p:txBody>
          <a:bodyPr/>
          <a:lstStyle/>
          <a:p>
            <a:pPr>
              <a:defRPr/>
            </a:pPr>
            <a:fld id="{783D04F6-5BE6-40C3-B386-A0E7FC276BD8}" type="slidenum">
              <a:rPr lang="en-US" smtClean="0"/>
              <a:pPr>
                <a:defRPr/>
              </a:pPr>
              <a:t>2</a:t>
            </a:fld>
            <a:endParaRPr lang="en-US"/>
          </a:p>
        </p:txBody>
      </p:sp>
      <p:sp>
        <p:nvSpPr>
          <p:cNvPr id="3" name="Title 2">
            <a:extLst>
              <a:ext uri="{FF2B5EF4-FFF2-40B4-BE49-F238E27FC236}">
                <a16:creationId xmlns:a16="http://schemas.microsoft.com/office/drawing/2014/main" id="{24CF27CF-047B-EBC1-CBAF-5C168148E80D}"/>
              </a:ext>
            </a:extLst>
          </p:cNvPr>
          <p:cNvSpPr>
            <a:spLocks noGrp="1"/>
          </p:cNvSpPr>
          <p:nvPr>
            <p:ph type="title"/>
          </p:nvPr>
        </p:nvSpPr>
        <p:spPr/>
        <p:txBody>
          <a:bodyPr/>
          <a:lstStyle/>
          <a:p>
            <a:r>
              <a:rPr lang="en-US" dirty="0"/>
              <a:t>Executive Summary</a:t>
            </a:r>
          </a:p>
        </p:txBody>
      </p:sp>
      <p:sp>
        <p:nvSpPr>
          <p:cNvPr id="4" name="Content Placeholder 3">
            <a:extLst>
              <a:ext uri="{FF2B5EF4-FFF2-40B4-BE49-F238E27FC236}">
                <a16:creationId xmlns:a16="http://schemas.microsoft.com/office/drawing/2014/main" id="{3D83C1BF-80D0-143A-4994-2BFE47F96B6D}"/>
              </a:ext>
            </a:extLst>
          </p:cNvPr>
          <p:cNvSpPr>
            <a:spLocks noGrp="1"/>
          </p:cNvSpPr>
          <p:nvPr>
            <p:ph idx="1"/>
          </p:nvPr>
        </p:nvSpPr>
        <p:spPr>
          <a:xfrm>
            <a:off x="609598" y="960437"/>
            <a:ext cx="10972800" cy="5245896"/>
          </a:xfrm>
        </p:spPr>
        <p:txBody>
          <a:bodyPr/>
          <a:lstStyle/>
          <a:p>
            <a:pPr lvl="1"/>
            <a:r>
              <a:rPr lang="en-US" dirty="0"/>
              <a:t>The dynamics of submerged diffuser pressurization, especially in low gravity, were assessed for a cryogenic propellant tank using computational fluid dynamics (CFD) analysis.</a:t>
            </a:r>
          </a:p>
          <a:p>
            <a:pPr lvl="2"/>
            <a:endParaRPr lang="en-US" sz="800" dirty="0"/>
          </a:p>
          <a:p>
            <a:pPr lvl="1"/>
            <a:r>
              <a:rPr lang="en-US" dirty="0"/>
              <a:t>The intent is to help inform future trade studies of tank pressurization for spacecraft engine restarts.</a:t>
            </a:r>
          </a:p>
          <a:p>
            <a:pPr lvl="2"/>
            <a:endParaRPr lang="en-US" sz="800" dirty="0"/>
          </a:p>
          <a:p>
            <a:pPr lvl="1"/>
            <a:r>
              <a:rPr lang="en-US" dirty="0"/>
              <a:t>Propellant is typically settled near feedline ports, away from diffusers, by applying small amounts of thrust prior to tank pressurization and subsequent engine operation.</a:t>
            </a:r>
          </a:p>
          <a:p>
            <a:pPr lvl="2"/>
            <a:endParaRPr lang="en-US" sz="800" dirty="0"/>
          </a:p>
          <a:p>
            <a:pPr lvl="1"/>
            <a:r>
              <a:rPr lang="en-US" dirty="0"/>
              <a:t>Consumable mass, which can become significant for multiple engine burns, is expended to operate any of the numerous small thruster options.</a:t>
            </a:r>
          </a:p>
          <a:p>
            <a:pPr lvl="2"/>
            <a:endParaRPr lang="en-US" sz="800" dirty="0"/>
          </a:p>
          <a:p>
            <a:pPr lvl="1"/>
            <a:r>
              <a:rPr lang="en-US" dirty="0"/>
              <a:t>Understanding how to efficiently perform submerged pressurization may reduce settling times and save net consumable mass.</a:t>
            </a:r>
          </a:p>
          <a:p>
            <a:pPr lvl="2"/>
            <a:endParaRPr lang="en-US" sz="800" dirty="0"/>
          </a:p>
          <a:p>
            <a:pPr lvl="1"/>
            <a:r>
              <a:rPr lang="en-US" dirty="0"/>
              <a:t>The present analysis is the first step of a concerted effort to better understand if submerged pressurization is viable or optimal for any applications or parameter spaces in future NASA missions.</a:t>
            </a:r>
          </a:p>
          <a:p>
            <a:pPr lvl="2"/>
            <a:endParaRPr lang="en-US" sz="800" dirty="0"/>
          </a:p>
          <a:p>
            <a:pPr lvl="1"/>
            <a:r>
              <a:rPr lang="en-US" dirty="0"/>
              <a:t>Objectives of the analysis include:</a:t>
            </a:r>
          </a:p>
          <a:p>
            <a:pPr lvl="2"/>
            <a:r>
              <a:rPr lang="en-US" dirty="0"/>
              <a:t>Validate a modeling methodology for bubble detachment, a primary mechanism of submerged pressurization</a:t>
            </a:r>
          </a:p>
          <a:p>
            <a:pPr lvl="3"/>
            <a:r>
              <a:rPr lang="en-US" dirty="0"/>
              <a:t>Promotes confidence in one aspect of submerged pressurization simulations</a:t>
            </a:r>
          </a:p>
          <a:p>
            <a:pPr lvl="2"/>
            <a:r>
              <a:rPr lang="en-US" dirty="0"/>
              <a:t>Simulate submerged pressurization for a generic tank and set of conditions</a:t>
            </a:r>
          </a:p>
          <a:p>
            <a:pPr lvl="3"/>
            <a:r>
              <a:rPr lang="en-US" dirty="0"/>
              <a:t>Informs operating spaces for future testing</a:t>
            </a:r>
          </a:p>
          <a:p>
            <a:pPr lvl="2"/>
            <a:r>
              <a:rPr lang="en-US" dirty="0"/>
              <a:t>Identify forward work needed to increase confidence in submerged pressurization predictions</a:t>
            </a:r>
          </a:p>
        </p:txBody>
      </p:sp>
    </p:spTree>
    <p:extLst>
      <p:ext uri="{BB962C8B-B14F-4D97-AF65-F5344CB8AC3E}">
        <p14:creationId xmlns:p14="http://schemas.microsoft.com/office/powerpoint/2010/main" val="19082842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3E345DE-377F-5946-EB62-ACB5DE4CCB02}"/>
              </a:ext>
            </a:extLst>
          </p:cNvPr>
          <p:cNvSpPr>
            <a:spLocks noGrp="1"/>
          </p:cNvSpPr>
          <p:nvPr>
            <p:ph type="sldNum" sz="quarter" idx="12"/>
          </p:nvPr>
        </p:nvSpPr>
        <p:spPr/>
        <p:txBody>
          <a:bodyPr/>
          <a:lstStyle/>
          <a:p>
            <a:pPr>
              <a:defRPr/>
            </a:pPr>
            <a:fld id="{783D04F6-5BE6-40C3-B386-A0E7FC276BD8}" type="slidenum">
              <a:rPr lang="en-US" smtClean="0"/>
              <a:pPr>
                <a:defRPr/>
              </a:pPr>
              <a:t>3</a:t>
            </a:fld>
            <a:endParaRPr lang="en-US" dirty="0"/>
          </a:p>
        </p:txBody>
      </p:sp>
      <p:sp>
        <p:nvSpPr>
          <p:cNvPr id="3" name="Title 2">
            <a:extLst>
              <a:ext uri="{FF2B5EF4-FFF2-40B4-BE49-F238E27FC236}">
                <a16:creationId xmlns:a16="http://schemas.microsoft.com/office/drawing/2014/main" id="{39CFBBE1-3F93-193C-9D01-423D3AFDC7DD}"/>
              </a:ext>
            </a:extLst>
          </p:cNvPr>
          <p:cNvSpPr>
            <a:spLocks noGrp="1"/>
          </p:cNvSpPr>
          <p:nvPr>
            <p:ph type="title"/>
          </p:nvPr>
        </p:nvSpPr>
        <p:spPr/>
        <p:txBody>
          <a:bodyPr/>
          <a:lstStyle/>
          <a:p>
            <a:r>
              <a:rPr lang="en-US" sz="3000" dirty="0"/>
              <a:t>Description of Submerged Diffuser Dynamics</a:t>
            </a:r>
          </a:p>
        </p:txBody>
      </p:sp>
      <p:sp>
        <p:nvSpPr>
          <p:cNvPr id="4" name="Content Placeholder 3">
            <a:extLst>
              <a:ext uri="{FF2B5EF4-FFF2-40B4-BE49-F238E27FC236}">
                <a16:creationId xmlns:a16="http://schemas.microsoft.com/office/drawing/2014/main" id="{A0754EF6-C392-3AC6-AB68-2DB73E22027F}"/>
              </a:ext>
            </a:extLst>
          </p:cNvPr>
          <p:cNvSpPr>
            <a:spLocks noGrp="1"/>
          </p:cNvSpPr>
          <p:nvPr>
            <p:ph idx="1"/>
          </p:nvPr>
        </p:nvSpPr>
        <p:spPr>
          <a:xfrm>
            <a:off x="609600" y="960437"/>
            <a:ext cx="5303520" cy="5248656"/>
          </a:xfrm>
        </p:spPr>
        <p:txBody>
          <a:bodyPr/>
          <a:lstStyle/>
          <a:p>
            <a:pPr lvl="1"/>
            <a:r>
              <a:rPr lang="en-US" dirty="0"/>
              <a:t>Submerged pressurization in high-g results in significant mixing between the pressurant and cryogen.</a:t>
            </a:r>
          </a:p>
          <a:p>
            <a:pPr lvl="2"/>
            <a:r>
              <a:rPr lang="en-US" dirty="0"/>
              <a:t>This can be useful to chill incoming noncondensable gas, especially during ground operations, making the ullage resistant to later slosh induced collapse, i.e., pressure decline.</a:t>
            </a:r>
          </a:p>
          <a:p>
            <a:pPr lvl="1"/>
            <a:r>
              <a:rPr lang="en-US" dirty="0"/>
              <a:t>However, efficient propellant tank pressurization relies on distributing high temperature pressurant into a tank while minimizing mixing with the cryogen.</a:t>
            </a:r>
          </a:p>
          <a:p>
            <a:pPr lvl="2"/>
            <a:r>
              <a:rPr lang="en-US" dirty="0"/>
              <a:t>This is critical for autogenous pressurization to avoid excessive loss of the pressurant through condensation.</a:t>
            </a:r>
          </a:p>
          <a:p>
            <a:pPr lvl="1"/>
            <a:r>
              <a:rPr lang="en-US" dirty="0"/>
              <a:t>Submerged pressurization may be more effective in low-g than in high-g due to the lack of buoyancy.</a:t>
            </a:r>
          </a:p>
          <a:p>
            <a:pPr lvl="1"/>
            <a:r>
              <a:rPr lang="en-US" dirty="0"/>
              <a:t>Designing a pressurization system that precludes ullage bubble detachment or facilitates bubble agglomeration is likely to minimize mixing with the cryogen.</a:t>
            </a:r>
          </a:p>
          <a:p>
            <a:pPr lvl="1"/>
            <a:r>
              <a:rPr lang="en-US" dirty="0"/>
              <a:t>Low flow rate and uniform gas distribution are expected to be favorable pressurization system traits for low-g submerged pressurization.</a:t>
            </a:r>
          </a:p>
        </p:txBody>
      </p:sp>
      <p:grpSp>
        <p:nvGrpSpPr>
          <p:cNvPr id="70" name="Group 69">
            <a:extLst>
              <a:ext uri="{FF2B5EF4-FFF2-40B4-BE49-F238E27FC236}">
                <a16:creationId xmlns:a16="http://schemas.microsoft.com/office/drawing/2014/main" id="{731B673A-D862-27E2-8BA6-7AC381F27701}"/>
              </a:ext>
            </a:extLst>
          </p:cNvPr>
          <p:cNvGrpSpPr/>
          <p:nvPr/>
        </p:nvGrpSpPr>
        <p:grpSpPr>
          <a:xfrm>
            <a:off x="6477101" y="1178831"/>
            <a:ext cx="5120640" cy="2360092"/>
            <a:chOff x="6901486" y="1345907"/>
            <a:chExt cx="5120640" cy="2360092"/>
          </a:xfrm>
        </p:grpSpPr>
        <p:sp>
          <p:nvSpPr>
            <p:cNvPr id="71" name="TextBox 70">
              <a:extLst>
                <a:ext uri="{FF2B5EF4-FFF2-40B4-BE49-F238E27FC236}">
                  <a16:creationId xmlns:a16="http://schemas.microsoft.com/office/drawing/2014/main" id="{5B28FF05-BF81-3711-62B6-85304D93F205}"/>
                </a:ext>
              </a:extLst>
            </p:cNvPr>
            <p:cNvSpPr txBox="1"/>
            <p:nvPr/>
          </p:nvSpPr>
          <p:spPr>
            <a:xfrm>
              <a:off x="6901486" y="1345907"/>
              <a:ext cx="5120640" cy="52322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Illustration of Submerged Pressurization in High-g</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(Bubble columns form combining with the bulk ullage volume)</a:t>
              </a:r>
            </a:p>
          </p:txBody>
        </p:sp>
        <p:grpSp>
          <p:nvGrpSpPr>
            <p:cNvPr id="72" name="Group 71">
              <a:extLst>
                <a:ext uri="{FF2B5EF4-FFF2-40B4-BE49-F238E27FC236}">
                  <a16:creationId xmlns:a16="http://schemas.microsoft.com/office/drawing/2014/main" id="{FDDF502F-C638-0496-CA0D-3D6CFDB5BC94}"/>
                </a:ext>
              </a:extLst>
            </p:cNvPr>
            <p:cNvGrpSpPr/>
            <p:nvPr/>
          </p:nvGrpSpPr>
          <p:grpSpPr>
            <a:xfrm>
              <a:off x="8778240" y="1870430"/>
              <a:ext cx="1375215" cy="1564165"/>
              <a:chOff x="8778240" y="2351690"/>
              <a:chExt cx="1375215" cy="1564165"/>
            </a:xfrm>
          </p:grpSpPr>
          <p:grpSp>
            <p:nvGrpSpPr>
              <p:cNvPr id="96" name="Group 95">
                <a:extLst>
                  <a:ext uri="{FF2B5EF4-FFF2-40B4-BE49-F238E27FC236}">
                    <a16:creationId xmlns:a16="http://schemas.microsoft.com/office/drawing/2014/main" id="{5F65D5E3-B557-BB82-6A7B-47589F3BDA5D}"/>
                  </a:ext>
                </a:extLst>
              </p:cNvPr>
              <p:cNvGrpSpPr/>
              <p:nvPr/>
            </p:nvGrpSpPr>
            <p:grpSpPr>
              <a:xfrm>
                <a:off x="8778240" y="2351690"/>
                <a:ext cx="1375215" cy="1564165"/>
                <a:chOff x="8778240" y="2351690"/>
                <a:chExt cx="1375215" cy="1564165"/>
              </a:xfrm>
            </p:grpSpPr>
            <p:sp>
              <p:nvSpPr>
                <p:cNvPr id="116" name="Rectangle: Rounded Corners 115">
                  <a:extLst>
                    <a:ext uri="{FF2B5EF4-FFF2-40B4-BE49-F238E27FC236}">
                      <a16:creationId xmlns:a16="http://schemas.microsoft.com/office/drawing/2014/main" id="{7E304780-4B04-B098-4861-0BE228BE1779}"/>
                    </a:ext>
                  </a:extLst>
                </p:cNvPr>
                <p:cNvSpPr/>
                <p:nvPr/>
              </p:nvSpPr>
              <p:spPr>
                <a:xfrm>
                  <a:off x="8778524" y="2353523"/>
                  <a:ext cx="1371600" cy="1558565"/>
                </a:xfrm>
                <a:prstGeom prst="roundRect">
                  <a:avLst>
                    <a:gd name="adj" fmla="val 34694"/>
                  </a:avLst>
                </a:prstGeom>
                <a:solidFill>
                  <a:srgbClr val="4472C4">
                    <a:lumMod val="40000"/>
                    <a:lumOff val="60000"/>
                  </a:srgb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117" name="Rectangle 116">
                  <a:extLst>
                    <a:ext uri="{FF2B5EF4-FFF2-40B4-BE49-F238E27FC236}">
                      <a16:creationId xmlns:a16="http://schemas.microsoft.com/office/drawing/2014/main" id="{86093D1D-7090-30EE-4B7D-4B11BB61C8E2}"/>
                    </a:ext>
                  </a:extLst>
                </p:cNvPr>
                <p:cNvSpPr/>
                <p:nvPr/>
              </p:nvSpPr>
              <p:spPr>
                <a:xfrm>
                  <a:off x="9418604" y="3694862"/>
                  <a:ext cx="91440" cy="140110"/>
                </a:xfrm>
                <a:prstGeom prst="rect">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18" name="Rectangle 117">
                  <a:extLst>
                    <a:ext uri="{FF2B5EF4-FFF2-40B4-BE49-F238E27FC236}">
                      <a16:creationId xmlns:a16="http://schemas.microsoft.com/office/drawing/2014/main" id="{EC4DE6C3-0038-3794-8550-2EE901340F14}"/>
                    </a:ext>
                  </a:extLst>
                </p:cNvPr>
                <p:cNvSpPr/>
                <p:nvPr/>
              </p:nvSpPr>
              <p:spPr>
                <a:xfrm>
                  <a:off x="9446036" y="3838739"/>
                  <a:ext cx="36576" cy="77116"/>
                </a:xfrm>
                <a:prstGeom prst="rect">
                  <a:avLst/>
                </a:prstGeom>
                <a:solidFill>
                  <a:sysClr val="windowText" lastClr="00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nvGrpSpPr>
                <p:cNvPr id="119" name="Group 118">
                  <a:extLst>
                    <a:ext uri="{FF2B5EF4-FFF2-40B4-BE49-F238E27FC236}">
                      <a16:creationId xmlns:a16="http://schemas.microsoft.com/office/drawing/2014/main" id="{B2C0B126-533E-9AD8-3D94-1B8735AC87DF}"/>
                    </a:ext>
                  </a:extLst>
                </p:cNvPr>
                <p:cNvGrpSpPr/>
                <p:nvPr/>
              </p:nvGrpSpPr>
              <p:grpSpPr>
                <a:xfrm>
                  <a:off x="8780619" y="2352978"/>
                  <a:ext cx="1372836" cy="960664"/>
                  <a:chOff x="8780619" y="2352978"/>
                  <a:chExt cx="1372836" cy="960664"/>
                </a:xfrm>
              </p:grpSpPr>
              <p:sp>
                <p:nvSpPr>
                  <p:cNvPr id="122" name="Chord 121">
                    <a:extLst>
                      <a:ext uri="{FF2B5EF4-FFF2-40B4-BE49-F238E27FC236}">
                        <a16:creationId xmlns:a16="http://schemas.microsoft.com/office/drawing/2014/main" id="{5BF75625-D6DD-4F27-C4DE-F034B909CE49}"/>
                      </a:ext>
                    </a:extLst>
                  </p:cNvPr>
                  <p:cNvSpPr/>
                  <p:nvPr/>
                </p:nvSpPr>
                <p:spPr>
                  <a:xfrm>
                    <a:off x="8780619" y="2353522"/>
                    <a:ext cx="960120" cy="960120"/>
                  </a:xfrm>
                  <a:prstGeom prst="chord">
                    <a:avLst>
                      <a:gd name="adj1" fmla="val 12741726"/>
                      <a:gd name="adj2" fmla="val 19665806"/>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23" name="Chord 122">
                    <a:extLst>
                      <a:ext uri="{FF2B5EF4-FFF2-40B4-BE49-F238E27FC236}">
                        <a16:creationId xmlns:a16="http://schemas.microsoft.com/office/drawing/2014/main" id="{F92CEC8F-5D60-7BB3-BF2C-7E103A442602}"/>
                      </a:ext>
                    </a:extLst>
                  </p:cNvPr>
                  <p:cNvSpPr/>
                  <p:nvPr/>
                </p:nvSpPr>
                <p:spPr>
                  <a:xfrm>
                    <a:off x="9193335" y="2352978"/>
                    <a:ext cx="960120" cy="960120"/>
                  </a:xfrm>
                  <a:prstGeom prst="chord">
                    <a:avLst>
                      <a:gd name="adj1" fmla="val 12741726"/>
                      <a:gd name="adj2" fmla="val 19665806"/>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24" name="Rectangle 123">
                    <a:extLst>
                      <a:ext uri="{FF2B5EF4-FFF2-40B4-BE49-F238E27FC236}">
                        <a16:creationId xmlns:a16="http://schemas.microsoft.com/office/drawing/2014/main" id="{67BF354F-42E9-668F-C08A-D614A79192EF}"/>
                      </a:ext>
                    </a:extLst>
                  </p:cNvPr>
                  <p:cNvSpPr/>
                  <p:nvPr/>
                </p:nvSpPr>
                <p:spPr>
                  <a:xfrm>
                    <a:off x="9251578" y="2352978"/>
                    <a:ext cx="441062" cy="223533"/>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cxnSp>
              <p:nvCxnSpPr>
                <p:cNvPr id="120" name="Straight Connector 119">
                  <a:extLst>
                    <a:ext uri="{FF2B5EF4-FFF2-40B4-BE49-F238E27FC236}">
                      <a16:creationId xmlns:a16="http://schemas.microsoft.com/office/drawing/2014/main" id="{7D6BE848-941D-42CA-5F68-BAC817F64A88}"/>
                    </a:ext>
                  </a:extLst>
                </p:cNvPr>
                <p:cNvCxnSpPr/>
                <p:nvPr/>
              </p:nvCxnSpPr>
              <p:spPr>
                <a:xfrm>
                  <a:off x="8852819" y="2576513"/>
                  <a:ext cx="1225296" cy="0"/>
                </a:xfrm>
                <a:prstGeom prst="line">
                  <a:avLst/>
                </a:prstGeom>
                <a:noFill/>
                <a:ln w="6350" cap="flat" cmpd="sng" algn="ctr">
                  <a:solidFill>
                    <a:sysClr val="windowText" lastClr="000000"/>
                  </a:solidFill>
                  <a:prstDash val="solid"/>
                  <a:miter lim="800000"/>
                </a:ln>
                <a:effectLst/>
              </p:spPr>
            </p:cxnSp>
            <p:sp>
              <p:nvSpPr>
                <p:cNvPr id="121" name="Rectangle: Rounded Corners 120">
                  <a:extLst>
                    <a:ext uri="{FF2B5EF4-FFF2-40B4-BE49-F238E27FC236}">
                      <a16:creationId xmlns:a16="http://schemas.microsoft.com/office/drawing/2014/main" id="{FD1B0354-9082-D43E-96E6-560A27B47E63}"/>
                    </a:ext>
                  </a:extLst>
                </p:cNvPr>
                <p:cNvSpPr/>
                <p:nvPr/>
              </p:nvSpPr>
              <p:spPr>
                <a:xfrm>
                  <a:off x="8778240" y="2351690"/>
                  <a:ext cx="1371600" cy="1558565"/>
                </a:xfrm>
                <a:prstGeom prst="roundRect">
                  <a:avLst>
                    <a:gd name="adj" fmla="val 34694"/>
                  </a:avLst>
                </a:prstGeom>
                <a:no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grpSp>
          <p:grpSp>
            <p:nvGrpSpPr>
              <p:cNvPr id="97" name="Group 96">
                <a:extLst>
                  <a:ext uri="{FF2B5EF4-FFF2-40B4-BE49-F238E27FC236}">
                    <a16:creationId xmlns:a16="http://schemas.microsoft.com/office/drawing/2014/main" id="{3004245A-1DC6-2262-497A-B0B8C5D6817F}"/>
                  </a:ext>
                </a:extLst>
              </p:cNvPr>
              <p:cNvGrpSpPr/>
              <p:nvPr/>
            </p:nvGrpSpPr>
            <p:grpSpPr>
              <a:xfrm>
                <a:off x="9322865" y="2603460"/>
                <a:ext cx="305828" cy="1161457"/>
                <a:chOff x="9322865" y="2603460"/>
                <a:chExt cx="305828" cy="1161457"/>
              </a:xfrm>
            </p:grpSpPr>
            <p:sp>
              <p:nvSpPr>
                <p:cNvPr id="98" name="Oval 97">
                  <a:extLst>
                    <a:ext uri="{FF2B5EF4-FFF2-40B4-BE49-F238E27FC236}">
                      <a16:creationId xmlns:a16="http://schemas.microsoft.com/office/drawing/2014/main" id="{D299B352-8DCD-F843-CBAD-2ACE715A1082}"/>
                    </a:ext>
                  </a:extLst>
                </p:cNvPr>
                <p:cNvSpPr/>
                <p:nvPr/>
              </p:nvSpPr>
              <p:spPr>
                <a:xfrm>
                  <a:off x="9331228" y="3363451"/>
                  <a:ext cx="45720" cy="45720"/>
                </a:xfrm>
                <a:prstGeom prst="ellipse">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99" name="Oval 98">
                  <a:extLst>
                    <a:ext uri="{FF2B5EF4-FFF2-40B4-BE49-F238E27FC236}">
                      <a16:creationId xmlns:a16="http://schemas.microsoft.com/office/drawing/2014/main" id="{A17E732D-1DA1-6EB9-89B0-B5D26BD4A02A}"/>
                    </a:ext>
                  </a:extLst>
                </p:cNvPr>
                <p:cNvSpPr/>
                <p:nvPr/>
              </p:nvSpPr>
              <p:spPr>
                <a:xfrm>
                  <a:off x="9501221" y="3441107"/>
                  <a:ext cx="45720" cy="45720"/>
                </a:xfrm>
                <a:prstGeom prst="ellipse">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00" name="Oval 99">
                  <a:extLst>
                    <a:ext uri="{FF2B5EF4-FFF2-40B4-BE49-F238E27FC236}">
                      <a16:creationId xmlns:a16="http://schemas.microsoft.com/office/drawing/2014/main" id="{3634BC44-4409-5A79-B1AA-6C8796466B3C}"/>
                    </a:ext>
                  </a:extLst>
                </p:cNvPr>
                <p:cNvSpPr/>
                <p:nvPr/>
              </p:nvSpPr>
              <p:spPr>
                <a:xfrm>
                  <a:off x="9376948" y="3519964"/>
                  <a:ext cx="45720" cy="45720"/>
                </a:xfrm>
                <a:prstGeom prst="ellipse">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01" name="Oval 100">
                  <a:extLst>
                    <a:ext uri="{FF2B5EF4-FFF2-40B4-BE49-F238E27FC236}">
                      <a16:creationId xmlns:a16="http://schemas.microsoft.com/office/drawing/2014/main" id="{81CBBA3D-5045-7976-66BA-AEFA660A0086}"/>
                    </a:ext>
                  </a:extLst>
                </p:cNvPr>
                <p:cNvSpPr/>
                <p:nvPr/>
              </p:nvSpPr>
              <p:spPr>
                <a:xfrm>
                  <a:off x="9543835" y="3565684"/>
                  <a:ext cx="45720" cy="45720"/>
                </a:xfrm>
                <a:prstGeom prst="ellipse">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02" name="Oval 101">
                  <a:extLst>
                    <a:ext uri="{FF2B5EF4-FFF2-40B4-BE49-F238E27FC236}">
                      <a16:creationId xmlns:a16="http://schemas.microsoft.com/office/drawing/2014/main" id="{52BEEF3C-B2A3-6478-2B11-122C5B8C1AEE}"/>
                    </a:ext>
                  </a:extLst>
                </p:cNvPr>
                <p:cNvSpPr/>
                <p:nvPr/>
              </p:nvSpPr>
              <p:spPr>
                <a:xfrm>
                  <a:off x="9354088" y="3673477"/>
                  <a:ext cx="45720" cy="45720"/>
                </a:xfrm>
                <a:prstGeom prst="ellipse">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03" name="Oval 102">
                  <a:extLst>
                    <a:ext uri="{FF2B5EF4-FFF2-40B4-BE49-F238E27FC236}">
                      <a16:creationId xmlns:a16="http://schemas.microsoft.com/office/drawing/2014/main" id="{50892939-7A49-9FE8-193C-6F1238BF8D46}"/>
                    </a:ext>
                  </a:extLst>
                </p:cNvPr>
                <p:cNvSpPr/>
                <p:nvPr/>
              </p:nvSpPr>
              <p:spPr>
                <a:xfrm>
                  <a:off x="9523459" y="3719197"/>
                  <a:ext cx="45720" cy="45720"/>
                </a:xfrm>
                <a:prstGeom prst="ellipse">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04" name="Oval 103">
                  <a:extLst>
                    <a:ext uri="{FF2B5EF4-FFF2-40B4-BE49-F238E27FC236}">
                      <a16:creationId xmlns:a16="http://schemas.microsoft.com/office/drawing/2014/main" id="{C289F2FD-0708-D1BC-31D3-13B1A22F6C98}"/>
                    </a:ext>
                  </a:extLst>
                </p:cNvPr>
                <p:cNvSpPr/>
                <p:nvPr/>
              </p:nvSpPr>
              <p:spPr>
                <a:xfrm>
                  <a:off x="9370366" y="3110235"/>
                  <a:ext cx="45720" cy="45720"/>
                </a:xfrm>
                <a:prstGeom prst="ellipse">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05" name="Oval 104">
                  <a:extLst>
                    <a:ext uri="{FF2B5EF4-FFF2-40B4-BE49-F238E27FC236}">
                      <a16:creationId xmlns:a16="http://schemas.microsoft.com/office/drawing/2014/main" id="{0DEA6898-D248-073B-B883-3FC145997F32}"/>
                    </a:ext>
                  </a:extLst>
                </p:cNvPr>
                <p:cNvSpPr/>
                <p:nvPr/>
              </p:nvSpPr>
              <p:spPr>
                <a:xfrm>
                  <a:off x="9540359" y="3187891"/>
                  <a:ext cx="45720" cy="45720"/>
                </a:xfrm>
                <a:prstGeom prst="ellipse">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06" name="Oval 105">
                  <a:extLst>
                    <a:ext uri="{FF2B5EF4-FFF2-40B4-BE49-F238E27FC236}">
                      <a16:creationId xmlns:a16="http://schemas.microsoft.com/office/drawing/2014/main" id="{54F7A615-1F0A-76E7-A02D-D08896E86CC2}"/>
                    </a:ext>
                  </a:extLst>
                </p:cNvPr>
                <p:cNvSpPr/>
                <p:nvPr/>
              </p:nvSpPr>
              <p:spPr>
                <a:xfrm>
                  <a:off x="9416086" y="3266748"/>
                  <a:ext cx="45720" cy="45720"/>
                </a:xfrm>
                <a:prstGeom prst="ellipse">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07" name="Oval 106">
                  <a:extLst>
                    <a:ext uri="{FF2B5EF4-FFF2-40B4-BE49-F238E27FC236}">
                      <a16:creationId xmlns:a16="http://schemas.microsoft.com/office/drawing/2014/main" id="{C142FED3-3306-ABE7-A08D-111E07C65568}"/>
                    </a:ext>
                  </a:extLst>
                </p:cNvPr>
                <p:cNvSpPr/>
                <p:nvPr/>
              </p:nvSpPr>
              <p:spPr>
                <a:xfrm>
                  <a:off x="9582973" y="3312468"/>
                  <a:ext cx="45720" cy="45720"/>
                </a:xfrm>
                <a:prstGeom prst="ellipse">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08" name="Oval 107">
                  <a:extLst>
                    <a:ext uri="{FF2B5EF4-FFF2-40B4-BE49-F238E27FC236}">
                      <a16:creationId xmlns:a16="http://schemas.microsoft.com/office/drawing/2014/main" id="{70DE6EEC-CFFC-71D6-28E4-A5DE2557F09C}"/>
                    </a:ext>
                  </a:extLst>
                </p:cNvPr>
                <p:cNvSpPr/>
                <p:nvPr/>
              </p:nvSpPr>
              <p:spPr>
                <a:xfrm>
                  <a:off x="9354359" y="2866235"/>
                  <a:ext cx="45720" cy="45720"/>
                </a:xfrm>
                <a:prstGeom prst="ellipse">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09" name="Oval 108">
                  <a:extLst>
                    <a:ext uri="{FF2B5EF4-FFF2-40B4-BE49-F238E27FC236}">
                      <a16:creationId xmlns:a16="http://schemas.microsoft.com/office/drawing/2014/main" id="{345F5934-D11B-32D5-4A01-4FA66E31E852}"/>
                    </a:ext>
                  </a:extLst>
                </p:cNvPr>
                <p:cNvSpPr/>
                <p:nvPr/>
              </p:nvSpPr>
              <p:spPr>
                <a:xfrm>
                  <a:off x="9532960" y="2895391"/>
                  <a:ext cx="45720" cy="45720"/>
                </a:xfrm>
                <a:prstGeom prst="ellipse">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10" name="Oval 109">
                  <a:extLst>
                    <a:ext uri="{FF2B5EF4-FFF2-40B4-BE49-F238E27FC236}">
                      <a16:creationId xmlns:a16="http://schemas.microsoft.com/office/drawing/2014/main" id="{8A553495-B9D4-882C-25E6-13AB6C7E2C82}"/>
                    </a:ext>
                  </a:extLst>
                </p:cNvPr>
                <p:cNvSpPr/>
                <p:nvPr/>
              </p:nvSpPr>
              <p:spPr>
                <a:xfrm>
                  <a:off x="9322865" y="3005083"/>
                  <a:ext cx="45720" cy="45720"/>
                </a:xfrm>
                <a:prstGeom prst="ellipse">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11" name="Oval 110">
                  <a:extLst>
                    <a:ext uri="{FF2B5EF4-FFF2-40B4-BE49-F238E27FC236}">
                      <a16:creationId xmlns:a16="http://schemas.microsoft.com/office/drawing/2014/main" id="{6EF16F31-681C-366D-FCF5-B0CD62CD2AB1}"/>
                    </a:ext>
                  </a:extLst>
                </p:cNvPr>
                <p:cNvSpPr/>
                <p:nvPr/>
              </p:nvSpPr>
              <p:spPr>
                <a:xfrm>
                  <a:off x="9498115" y="3019968"/>
                  <a:ext cx="45720" cy="45720"/>
                </a:xfrm>
                <a:prstGeom prst="ellipse">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12" name="Oval 111">
                  <a:extLst>
                    <a:ext uri="{FF2B5EF4-FFF2-40B4-BE49-F238E27FC236}">
                      <a16:creationId xmlns:a16="http://schemas.microsoft.com/office/drawing/2014/main" id="{72D4F558-48C4-D938-1965-C900F0E2314A}"/>
                    </a:ext>
                  </a:extLst>
                </p:cNvPr>
                <p:cNvSpPr/>
                <p:nvPr/>
              </p:nvSpPr>
              <p:spPr>
                <a:xfrm>
                  <a:off x="9331228" y="2603460"/>
                  <a:ext cx="45720" cy="45720"/>
                </a:xfrm>
                <a:prstGeom prst="ellipse">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13" name="Oval 112">
                  <a:extLst>
                    <a:ext uri="{FF2B5EF4-FFF2-40B4-BE49-F238E27FC236}">
                      <a16:creationId xmlns:a16="http://schemas.microsoft.com/office/drawing/2014/main" id="{B38C0A4F-233B-8FAF-D8B6-FD15F55BE543}"/>
                    </a:ext>
                  </a:extLst>
                </p:cNvPr>
                <p:cNvSpPr/>
                <p:nvPr/>
              </p:nvSpPr>
              <p:spPr>
                <a:xfrm>
                  <a:off x="9488669" y="2661576"/>
                  <a:ext cx="45720" cy="45720"/>
                </a:xfrm>
                <a:prstGeom prst="ellipse">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14" name="Oval 113">
                  <a:extLst>
                    <a:ext uri="{FF2B5EF4-FFF2-40B4-BE49-F238E27FC236}">
                      <a16:creationId xmlns:a16="http://schemas.microsoft.com/office/drawing/2014/main" id="{A2A556D2-2A96-35DA-7553-4B0C27D05E2D}"/>
                    </a:ext>
                  </a:extLst>
                </p:cNvPr>
                <p:cNvSpPr/>
                <p:nvPr/>
              </p:nvSpPr>
              <p:spPr>
                <a:xfrm>
                  <a:off x="9355440" y="2750042"/>
                  <a:ext cx="45720" cy="45720"/>
                </a:xfrm>
                <a:prstGeom prst="ellipse">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15" name="Oval 114">
                  <a:extLst>
                    <a:ext uri="{FF2B5EF4-FFF2-40B4-BE49-F238E27FC236}">
                      <a16:creationId xmlns:a16="http://schemas.microsoft.com/office/drawing/2014/main" id="{244FC3EE-1A0C-F878-8102-E287556BD70A}"/>
                    </a:ext>
                  </a:extLst>
                </p:cNvPr>
                <p:cNvSpPr/>
                <p:nvPr/>
              </p:nvSpPr>
              <p:spPr>
                <a:xfrm>
                  <a:off x="9522327" y="2795762"/>
                  <a:ext cx="45720" cy="45720"/>
                </a:xfrm>
                <a:prstGeom prst="ellipse">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grpSp>
        <p:grpSp>
          <p:nvGrpSpPr>
            <p:cNvPr id="73" name="Group 72">
              <a:extLst>
                <a:ext uri="{FF2B5EF4-FFF2-40B4-BE49-F238E27FC236}">
                  <a16:creationId xmlns:a16="http://schemas.microsoft.com/office/drawing/2014/main" id="{B1431E86-A345-861B-5005-09EBAB747270}"/>
                </a:ext>
              </a:extLst>
            </p:cNvPr>
            <p:cNvGrpSpPr/>
            <p:nvPr/>
          </p:nvGrpSpPr>
          <p:grpSpPr>
            <a:xfrm>
              <a:off x="7132320" y="1870430"/>
              <a:ext cx="1375215" cy="1564165"/>
              <a:chOff x="8778240" y="2351690"/>
              <a:chExt cx="1375215" cy="1564165"/>
            </a:xfrm>
          </p:grpSpPr>
          <p:sp>
            <p:nvSpPr>
              <p:cNvPr id="87" name="Rectangle: Rounded Corners 86">
                <a:extLst>
                  <a:ext uri="{FF2B5EF4-FFF2-40B4-BE49-F238E27FC236}">
                    <a16:creationId xmlns:a16="http://schemas.microsoft.com/office/drawing/2014/main" id="{2CFA7B55-A832-90AF-7946-0241EAFA230D}"/>
                  </a:ext>
                </a:extLst>
              </p:cNvPr>
              <p:cNvSpPr/>
              <p:nvPr/>
            </p:nvSpPr>
            <p:spPr>
              <a:xfrm>
                <a:off x="8778524" y="2353523"/>
                <a:ext cx="1371600" cy="1558565"/>
              </a:xfrm>
              <a:prstGeom prst="roundRect">
                <a:avLst>
                  <a:gd name="adj" fmla="val 34694"/>
                </a:avLst>
              </a:prstGeom>
              <a:solidFill>
                <a:srgbClr val="4472C4">
                  <a:lumMod val="40000"/>
                  <a:lumOff val="60000"/>
                </a:srgb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88" name="Rectangle 87">
                <a:extLst>
                  <a:ext uri="{FF2B5EF4-FFF2-40B4-BE49-F238E27FC236}">
                    <a16:creationId xmlns:a16="http://schemas.microsoft.com/office/drawing/2014/main" id="{8CCA15D4-AD10-8EAB-B1C1-D7C9155364B5}"/>
                  </a:ext>
                </a:extLst>
              </p:cNvPr>
              <p:cNvSpPr/>
              <p:nvPr/>
            </p:nvSpPr>
            <p:spPr>
              <a:xfrm>
                <a:off x="9418604" y="3694862"/>
                <a:ext cx="91440" cy="140110"/>
              </a:xfrm>
              <a:prstGeom prst="rect">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89" name="Rectangle 88">
                <a:extLst>
                  <a:ext uri="{FF2B5EF4-FFF2-40B4-BE49-F238E27FC236}">
                    <a16:creationId xmlns:a16="http://schemas.microsoft.com/office/drawing/2014/main" id="{64039BB3-0DA2-BCED-8783-A0817606792A}"/>
                  </a:ext>
                </a:extLst>
              </p:cNvPr>
              <p:cNvSpPr/>
              <p:nvPr/>
            </p:nvSpPr>
            <p:spPr>
              <a:xfrm>
                <a:off x="9446036" y="3838739"/>
                <a:ext cx="36576" cy="77116"/>
              </a:xfrm>
              <a:prstGeom prst="rect">
                <a:avLst/>
              </a:prstGeom>
              <a:solidFill>
                <a:sysClr val="windowText" lastClr="00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nvGrpSpPr>
              <p:cNvPr id="90" name="Group 89">
                <a:extLst>
                  <a:ext uri="{FF2B5EF4-FFF2-40B4-BE49-F238E27FC236}">
                    <a16:creationId xmlns:a16="http://schemas.microsoft.com/office/drawing/2014/main" id="{A010B3A9-21E9-F480-1F6E-AEA0AFFF67F2}"/>
                  </a:ext>
                </a:extLst>
              </p:cNvPr>
              <p:cNvGrpSpPr/>
              <p:nvPr/>
            </p:nvGrpSpPr>
            <p:grpSpPr>
              <a:xfrm>
                <a:off x="8780619" y="2352978"/>
                <a:ext cx="1372836" cy="960664"/>
                <a:chOff x="8780619" y="2352978"/>
                <a:chExt cx="1372836" cy="960664"/>
              </a:xfrm>
            </p:grpSpPr>
            <p:sp>
              <p:nvSpPr>
                <p:cNvPr id="93" name="Chord 92">
                  <a:extLst>
                    <a:ext uri="{FF2B5EF4-FFF2-40B4-BE49-F238E27FC236}">
                      <a16:creationId xmlns:a16="http://schemas.microsoft.com/office/drawing/2014/main" id="{7E907AC4-C8A7-5698-5E06-5059B6C1F4D9}"/>
                    </a:ext>
                  </a:extLst>
                </p:cNvPr>
                <p:cNvSpPr/>
                <p:nvPr/>
              </p:nvSpPr>
              <p:spPr>
                <a:xfrm>
                  <a:off x="8780619" y="2353522"/>
                  <a:ext cx="960120" cy="960120"/>
                </a:xfrm>
                <a:prstGeom prst="chord">
                  <a:avLst>
                    <a:gd name="adj1" fmla="val 12741726"/>
                    <a:gd name="adj2" fmla="val 19665806"/>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94" name="Chord 93">
                  <a:extLst>
                    <a:ext uri="{FF2B5EF4-FFF2-40B4-BE49-F238E27FC236}">
                      <a16:creationId xmlns:a16="http://schemas.microsoft.com/office/drawing/2014/main" id="{4743CD3F-AF6F-05AB-C72D-9B344236F846}"/>
                    </a:ext>
                  </a:extLst>
                </p:cNvPr>
                <p:cNvSpPr/>
                <p:nvPr/>
              </p:nvSpPr>
              <p:spPr>
                <a:xfrm>
                  <a:off x="9193335" y="2352978"/>
                  <a:ext cx="960120" cy="960120"/>
                </a:xfrm>
                <a:prstGeom prst="chord">
                  <a:avLst>
                    <a:gd name="adj1" fmla="val 12741726"/>
                    <a:gd name="adj2" fmla="val 19665806"/>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95" name="Rectangle 94">
                  <a:extLst>
                    <a:ext uri="{FF2B5EF4-FFF2-40B4-BE49-F238E27FC236}">
                      <a16:creationId xmlns:a16="http://schemas.microsoft.com/office/drawing/2014/main" id="{68219311-1F05-3B06-52DC-CA8D8AE0651F}"/>
                    </a:ext>
                  </a:extLst>
                </p:cNvPr>
                <p:cNvSpPr/>
                <p:nvPr/>
              </p:nvSpPr>
              <p:spPr>
                <a:xfrm>
                  <a:off x="9251578" y="2352978"/>
                  <a:ext cx="441062" cy="223533"/>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cxnSp>
            <p:nvCxnSpPr>
              <p:cNvPr id="91" name="Straight Connector 90">
                <a:extLst>
                  <a:ext uri="{FF2B5EF4-FFF2-40B4-BE49-F238E27FC236}">
                    <a16:creationId xmlns:a16="http://schemas.microsoft.com/office/drawing/2014/main" id="{9D9F7EB9-F0DE-0AA7-7361-ACE7B57DE59B}"/>
                  </a:ext>
                </a:extLst>
              </p:cNvPr>
              <p:cNvCxnSpPr/>
              <p:nvPr/>
            </p:nvCxnSpPr>
            <p:spPr>
              <a:xfrm>
                <a:off x="8852819" y="2576513"/>
                <a:ext cx="1225296" cy="0"/>
              </a:xfrm>
              <a:prstGeom prst="line">
                <a:avLst/>
              </a:prstGeom>
              <a:noFill/>
              <a:ln w="6350" cap="flat" cmpd="sng" algn="ctr">
                <a:solidFill>
                  <a:sysClr val="windowText" lastClr="000000"/>
                </a:solidFill>
                <a:prstDash val="solid"/>
                <a:miter lim="800000"/>
              </a:ln>
              <a:effectLst/>
            </p:spPr>
          </p:cxnSp>
          <p:sp>
            <p:nvSpPr>
              <p:cNvPr id="92" name="Rectangle: Rounded Corners 91">
                <a:extLst>
                  <a:ext uri="{FF2B5EF4-FFF2-40B4-BE49-F238E27FC236}">
                    <a16:creationId xmlns:a16="http://schemas.microsoft.com/office/drawing/2014/main" id="{37EBFDE3-D2B1-A0F3-C1D0-1D04CCCEA50D}"/>
                  </a:ext>
                </a:extLst>
              </p:cNvPr>
              <p:cNvSpPr/>
              <p:nvPr/>
            </p:nvSpPr>
            <p:spPr>
              <a:xfrm>
                <a:off x="8778240" y="2351690"/>
                <a:ext cx="1371600" cy="1558565"/>
              </a:xfrm>
              <a:prstGeom prst="roundRect">
                <a:avLst>
                  <a:gd name="adj" fmla="val 34694"/>
                </a:avLst>
              </a:prstGeom>
              <a:no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grpSp>
        <p:grpSp>
          <p:nvGrpSpPr>
            <p:cNvPr id="74" name="Group 73">
              <a:extLst>
                <a:ext uri="{FF2B5EF4-FFF2-40B4-BE49-F238E27FC236}">
                  <a16:creationId xmlns:a16="http://schemas.microsoft.com/office/drawing/2014/main" id="{5E115920-FBB8-EBB1-F13B-6B9AAEAA6CA3}"/>
                </a:ext>
              </a:extLst>
            </p:cNvPr>
            <p:cNvGrpSpPr/>
            <p:nvPr/>
          </p:nvGrpSpPr>
          <p:grpSpPr>
            <a:xfrm>
              <a:off x="10424160" y="1870430"/>
              <a:ext cx="1375215" cy="1564165"/>
              <a:chOff x="10424160" y="2351690"/>
              <a:chExt cx="1375215" cy="1564165"/>
            </a:xfrm>
          </p:grpSpPr>
          <p:sp>
            <p:nvSpPr>
              <p:cNvPr id="78" name="Rectangle: Rounded Corners 77">
                <a:extLst>
                  <a:ext uri="{FF2B5EF4-FFF2-40B4-BE49-F238E27FC236}">
                    <a16:creationId xmlns:a16="http://schemas.microsoft.com/office/drawing/2014/main" id="{52801A26-ED6F-C79E-863C-6835B1EB01D6}"/>
                  </a:ext>
                </a:extLst>
              </p:cNvPr>
              <p:cNvSpPr/>
              <p:nvPr/>
            </p:nvSpPr>
            <p:spPr>
              <a:xfrm>
                <a:off x="10424444" y="2353523"/>
                <a:ext cx="1371600" cy="1558565"/>
              </a:xfrm>
              <a:prstGeom prst="roundRect">
                <a:avLst>
                  <a:gd name="adj" fmla="val 34694"/>
                </a:avLst>
              </a:prstGeom>
              <a:solidFill>
                <a:srgbClr val="4472C4">
                  <a:lumMod val="40000"/>
                  <a:lumOff val="60000"/>
                </a:srgb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79" name="Rectangle 78">
                <a:extLst>
                  <a:ext uri="{FF2B5EF4-FFF2-40B4-BE49-F238E27FC236}">
                    <a16:creationId xmlns:a16="http://schemas.microsoft.com/office/drawing/2014/main" id="{A5B816B0-6CD0-272D-99AF-3CD549D8DF5E}"/>
                  </a:ext>
                </a:extLst>
              </p:cNvPr>
              <p:cNvSpPr/>
              <p:nvPr/>
            </p:nvSpPr>
            <p:spPr>
              <a:xfrm>
                <a:off x="11064524" y="3694862"/>
                <a:ext cx="91440" cy="140110"/>
              </a:xfrm>
              <a:prstGeom prst="rect">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80" name="Rectangle 79">
                <a:extLst>
                  <a:ext uri="{FF2B5EF4-FFF2-40B4-BE49-F238E27FC236}">
                    <a16:creationId xmlns:a16="http://schemas.microsoft.com/office/drawing/2014/main" id="{16EC5C27-9054-D33A-41B2-39FC64B6165C}"/>
                  </a:ext>
                </a:extLst>
              </p:cNvPr>
              <p:cNvSpPr/>
              <p:nvPr/>
            </p:nvSpPr>
            <p:spPr>
              <a:xfrm>
                <a:off x="11091956" y="3838739"/>
                <a:ext cx="36576" cy="77116"/>
              </a:xfrm>
              <a:prstGeom prst="rect">
                <a:avLst/>
              </a:prstGeom>
              <a:solidFill>
                <a:sysClr val="windowText" lastClr="00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nvGrpSpPr>
              <p:cNvPr id="81" name="Group 80">
                <a:extLst>
                  <a:ext uri="{FF2B5EF4-FFF2-40B4-BE49-F238E27FC236}">
                    <a16:creationId xmlns:a16="http://schemas.microsoft.com/office/drawing/2014/main" id="{8BB17F56-F616-1CDF-D830-79F769E43752}"/>
                  </a:ext>
                </a:extLst>
              </p:cNvPr>
              <p:cNvGrpSpPr/>
              <p:nvPr/>
            </p:nvGrpSpPr>
            <p:grpSpPr>
              <a:xfrm>
                <a:off x="10426539" y="2352977"/>
                <a:ext cx="1372836" cy="960665"/>
                <a:chOff x="8780619" y="2352977"/>
                <a:chExt cx="1372836" cy="960665"/>
              </a:xfrm>
            </p:grpSpPr>
            <p:sp>
              <p:nvSpPr>
                <p:cNvPr id="84" name="Chord 83">
                  <a:extLst>
                    <a:ext uri="{FF2B5EF4-FFF2-40B4-BE49-F238E27FC236}">
                      <a16:creationId xmlns:a16="http://schemas.microsoft.com/office/drawing/2014/main" id="{7C2CE2EC-BDD7-B33A-056A-D295C8ED4537}"/>
                    </a:ext>
                  </a:extLst>
                </p:cNvPr>
                <p:cNvSpPr/>
                <p:nvPr/>
              </p:nvSpPr>
              <p:spPr>
                <a:xfrm>
                  <a:off x="8780619" y="2353522"/>
                  <a:ext cx="960120" cy="960120"/>
                </a:xfrm>
                <a:prstGeom prst="chord">
                  <a:avLst>
                    <a:gd name="adj1" fmla="val 11452030"/>
                    <a:gd name="adj2" fmla="val 20946384"/>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85" name="Chord 84">
                  <a:extLst>
                    <a:ext uri="{FF2B5EF4-FFF2-40B4-BE49-F238E27FC236}">
                      <a16:creationId xmlns:a16="http://schemas.microsoft.com/office/drawing/2014/main" id="{4028A0D9-0117-DE72-869F-33D08ED96C15}"/>
                    </a:ext>
                  </a:extLst>
                </p:cNvPr>
                <p:cNvSpPr/>
                <p:nvPr/>
              </p:nvSpPr>
              <p:spPr>
                <a:xfrm>
                  <a:off x="9193335" y="2352978"/>
                  <a:ext cx="960120" cy="960120"/>
                </a:xfrm>
                <a:prstGeom prst="chord">
                  <a:avLst>
                    <a:gd name="adj1" fmla="val 11444555"/>
                    <a:gd name="adj2" fmla="val 20952875"/>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86" name="Rectangle 85">
                  <a:extLst>
                    <a:ext uri="{FF2B5EF4-FFF2-40B4-BE49-F238E27FC236}">
                      <a16:creationId xmlns:a16="http://schemas.microsoft.com/office/drawing/2014/main" id="{39E50B2D-7FF6-4984-CB67-7DAA0A3C4092}"/>
                    </a:ext>
                  </a:extLst>
                </p:cNvPr>
                <p:cNvSpPr/>
                <p:nvPr/>
              </p:nvSpPr>
              <p:spPr>
                <a:xfrm>
                  <a:off x="9251578" y="2352977"/>
                  <a:ext cx="441062" cy="386937"/>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cxnSp>
            <p:nvCxnSpPr>
              <p:cNvPr id="82" name="Straight Connector 81">
                <a:extLst>
                  <a:ext uri="{FF2B5EF4-FFF2-40B4-BE49-F238E27FC236}">
                    <a16:creationId xmlns:a16="http://schemas.microsoft.com/office/drawing/2014/main" id="{4751C956-92DA-E162-EAB9-43E6F2F6B490}"/>
                  </a:ext>
                </a:extLst>
              </p:cNvPr>
              <p:cNvCxnSpPr/>
              <p:nvPr/>
            </p:nvCxnSpPr>
            <p:spPr>
              <a:xfrm>
                <a:off x="10433684" y="2743731"/>
                <a:ext cx="1353312" cy="0"/>
              </a:xfrm>
              <a:prstGeom prst="line">
                <a:avLst/>
              </a:prstGeom>
              <a:noFill/>
              <a:ln w="6350" cap="flat" cmpd="sng" algn="ctr">
                <a:solidFill>
                  <a:sysClr val="windowText" lastClr="000000"/>
                </a:solidFill>
                <a:prstDash val="solid"/>
                <a:miter lim="800000"/>
              </a:ln>
              <a:effectLst/>
            </p:spPr>
          </p:cxnSp>
          <p:sp>
            <p:nvSpPr>
              <p:cNvPr id="83" name="Rectangle: Rounded Corners 82">
                <a:extLst>
                  <a:ext uri="{FF2B5EF4-FFF2-40B4-BE49-F238E27FC236}">
                    <a16:creationId xmlns:a16="http://schemas.microsoft.com/office/drawing/2014/main" id="{323AFB44-5E8C-4E13-1336-9218416D116B}"/>
                  </a:ext>
                </a:extLst>
              </p:cNvPr>
              <p:cNvSpPr/>
              <p:nvPr/>
            </p:nvSpPr>
            <p:spPr>
              <a:xfrm>
                <a:off x="10424160" y="2351690"/>
                <a:ext cx="1371600" cy="1558565"/>
              </a:xfrm>
              <a:prstGeom prst="roundRect">
                <a:avLst>
                  <a:gd name="adj" fmla="val 34694"/>
                </a:avLst>
              </a:prstGeom>
              <a:no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grpSp>
        <p:sp>
          <p:nvSpPr>
            <p:cNvPr id="75" name="TextBox 74">
              <a:extLst>
                <a:ext uri="{FF2B5EF4-FFF2-40B4-BE49-F238E27FC236}">
                  <a16:creationId xmlns:a16="http://schemas.microsoft.com/office/drawing/2014/main" id="{4AE34F58-88DB-A11C-1704-B38B1E47628E}"/>
                </a:ext>
              </a:extLst>
            </p:cNvPr>
            <p:cNvSpPr txBox="1"/>
            <p:nvPr/>
          </p:nvSpPr>
          <p:spPr>
            <a:xfrm>
              <a:off x="6995160" y="3429000"/>
              <a:ext cx="1645920" cy="276999"/>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Before Pressurization</a:t>
              </a:r>
            </a:p>
          </p:txBody>
        </p:sp>
        <p:sp>
          <p:nvSpPr>
            <p:cNvPr id="76" name="TextBox 75">
              <a:extLst>
                <a:ext uri="{FF2B5EF4-FFF2-40B4-BE49-F238E27FC236}">
                  <a16:creationId xmlns:a16="http://schemas.microsoft.com/office/drawing/2014/main" id="{2DD892F2-C1DE-99DD-B4B3-6346C19D5CDB}"/>
                </a:ext>
              </a:extLst>
            </p:cNvPr>
            <p:cNvSpPr txBox="1"/>
            <p:nvPr/>
          </p:nvSpPr>
          <p:spPr>
            <a:xfrm>
              <a:off x="8641080" y="3429000"/>
              <a:ext cx="1645920" cy="276999"/>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During Pressurization</a:t>
              </a:r>
            </a:p>
          </p:txBody>
        </p:sp>
        <p:sp>
          <p:nvSpPr>
            <p:cNvPr id="77" name="TextBox 76">
              <a:extLst>
                <a:ext uri="{FF2B5EF4-FFF2-40B4-BE49-F238E27FC236}">
                  <a16:creationId xmlns:a16="http://schemas.microsoft.com/office/drawing/2014/main" id="{94F90F5B-0777-7EC3-F1E3-289ED9616A59}"/>
                </a:ext>
              </a:extLst>
            </p:cNvPr>
            <p:cNvSpPr txBox="1"/>
            <p:nvPr/>
          </p:nvSpPr>
          <p:spPr>
            <a:xfrm>
              <a:off x="10287000" y="3429000"/>
              <a:ext cx="1645920" cy="276999"/>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After Pressurization</a:t>
              </a:r>
            </a:p>
          </p:txBody>
        </p:sp>
      </p:grpSp>
      <p:grpSp>
        <p:nvGrpSpPr>
          <p:cNvPr id="125" name="Group 124">
            <a:extLst>
              <a:ext uri="{FF2B5EF4-FFF2-40B4-BE49-F238E27FC236}">
                <a16:creationId xmlns:a16="http://schemas.microsoft.com/office/drawing/2014/main" id="{270BC8EB-38C3-2E5F-EBC4-3DF97F8CAC40}"/>
              </a:ext>
            </a:extLst>
          </p:cNvPr>
          <p:cNvGrpSpPr/>
          <p:nvPr/>
        </p:nvGrpSpPr>
        <p:grpSpPr>
          <a:xfrm>
            <a:off x="6388613" y="3783254"/>
            <a:ext cx="5303520" cy="2365190"/>
            <a:chOff x="6812280" y="4050792"/>
            <a:chExt cx="5303520" cy="2365190"/>
          </a:xfrm>
        </p:grpSpPr>
        <p:grpSp>
          <p:nvGrpSpPr>
            <p:cNvPr id="126" name="Group 125">
              <a:extLst>
                <a:ext uri="{FF2B5EF4-FFF2-40B4-BE49-F238E27FC236}">
                  <a16:creationId xmlns:a16="http://schemas.microsoft.com/office/drawing/2014/main" id="{C3BC9FB6-D29C-DA61-330F-F6EB2BF95398}"/>
                </a:ext>
              </a:extLst>
            </p:cNvPr>
            <p:cNvGrpSpPr/>
            <p:nvPr/>
          </p:nvGrpSpPr>
          <p:grpSpPr>
            <a:xfrm>
              <a:off x="8778240" y="4572000"/>
              <a:ext cx="1371600" cy="1562332"/>
              <a:chOff x="8779570" y="4610864"/>
              <a:chExt cx="1371600" cy="1562332"/>
            </a:xfrm>
          </p:grpSpPr>
          <p:grpSp>
            <p:nvGrpSpPr>
              <p:cNvPr id="143" name="Group 142">
                <a:extLst>
                  <a:ext uri="{FF2B5EF4-FFF2-40B4-BE49-F238E27FC236}">
                    <a16:creationId xmlns:a16="http://schemas.microsoft.com/office/drawing/2014/main" id="{05D2669E-BA3A-C757-42F7-EBE21CB434DD}"/>
                  </a:ext>
                </a:extLst>
              </p:cNvPr>
              <p:cNvGrpSpPr/>
              <p:nvPr/>
            </p:nvGrpSpPr>
            <p:grpSpPr>
              <a:xfrm>
                <a:off x="8779570" y="4610864"/>
                <a:ext cx="1371600" cy="1562332"/>
                <a:chOff x="8779570" y="4610864"/>
                <a:chExt cx="1371600" cy="1562332"/>
              </a:xfrm>
            </p:grpSpPr>
            <p:sp>
              <p:nvSpPr>
                <p:cNvPr id="165" name="Rectangle: Rounded Corners 164">
                  <a:extLst>
                    <a:ext uri="{FF2B5EF4-FFF2-40B4-BE49-F238E27FC236}">
                      <a16:creationId xmlns:a16="http://schemas.microsoft.com/office/drawing/2014/main" id="{9CD6EBDC-54F2-3321-2485-F43BEF7E5D63}"/>
                    </a:ext>
                  </a:extLst>
                </p:cNvPr>
                <p:cNvSpPr/>
                <p:nvPr/>
              </p:nvSpPr>
              <p:spPr>
                <a:xfrm>
                  <a:off x="8779570" y="4610864"/>
                  <a:ext cx="1371600" cy="1558565"/>
                </a:xfrm>
                <a:prstGeom prst="roundRect">
                  <a:avLst>
                    <a:gd name="adj" fmla="val 34694"/>
                  </a:avLst>
                </a:prstGeom>
                <a:solidFill>
                  <a:srgbClr val="4472C4">
                    <a:lumMod val="40000"/>
                    <a:lumOff val="60000"/>
                  </a:srgb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166" name="Rectangle 165">
                  <a:extLst>
                    <a:ext uri="{FF2B5EF4-FFF2-40B4-BE49-F238E27FC236}">
                      <a16:creationId xmlns:a16="http://schemas.microsoft.com/office/drawing/2014/main" id="{D3C928CA-C906-F57C-BA12-2C19E8490654}"/>
                    </a:ext>
                  </a:extLst>
                </p:cNvPr>
                <p:cNvSpPr/>
                <p:nvPr/>
              </p:nvSpPr>
              <p:spPr>
                <a:xfrm>
                  <a:off x="9419650" y="5952203"/>
                  <a:ext cx="91440" cy="140110"/>
                </a:xfrm>
                <a:prstGeom prst="rect">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67" name="Rectangle 166">
                  <a:extLst>
                    <a:ext uri="{FF2B5EF4-FFF2-40B4-BE49-F238E27FC236}">
                      <a16:creationId xmlns:a16="http://schemas.microsoft.com/office/drawing/2014/main" id="{92B1E724-4EA2-51FD-4B84-D41E1456ED30}"/>
                    </a:ext>
                  </a:extLst>
                </p:cNvPr>
                <p:cNvSpPr/>
                <p:nvPr/>
              </p:nvSpPr>
              <p:spPr>
                <a:xfrm>
                  <a:off x="9447082" y="6096080"/>
                  <a:ext cx="36576" cy="77116"/>
                </a:xfrm>
                <a:prstGeom prst="rect">
                  <a:avLst/>
                </a:prstGeom>
                <a:solidFill>
                  <a:sysClr val="windowText" lastClr="00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grpSp>
            <p:nvGrpSpPr>
              <p:cNvPr id="144" name="Group 143">
                <a:extLst>
                  <a:ext uri="{FF2B5EF4-FFF2-40B4-BE49-F238E27FC236}">
                    <a16:creationId xmlns:a16="http://schemas.microsoft.com/office/drawing/2014/main" id="{9ABE9EF0-A2BC-E0D2-9527-A0E8C96F81BB}"/>
                  </a:ext>
                </a:extLst>
              </p:cNvPr>
              <p:cNvGrpSpPr/>
              <p:nvPr/>
            </p:nvGrpSpPr>
            <p:grpSpPr>
              <a:xfrm>
                <a:off x="9069082" y="5901812"/>
                <a:ext cx="357175" cy="268504"/>
                <a:chOff x="9081372" y="5906728"/>
                <a:chExt cx="357175" cy="268504"/>
              </a:xfrm>
              <a:solidFill>
                <a:sysClr val="window" lastClr="FFFFFF"/>
              </a:solidFill>
            </p:grpSpPr>
            <p:sp>
              <p:nvSpPr>
                <p:cNvPr id="156" name="Oval 155">
                  <a:extLst>
                    <a:ext uri="{FF2B5EF4-FFF2-40B4-BE49-F238E27FC236}">
                      <a16:creationId xmlns:a16="http://schemas.microsoft.com/office/drawing/2014/main" id="{74D459A6-D29D-105D-CD8C-4AAFC351019E}"/>
                    </a:ext>
                  </a:extLst>
                </p:cNvPr>
                <p:cNvSpPr/>
                <p:nvPr/>
              </p:nvSpPr>
              <p:spPr>
                <a:xfrm>
                  <a:off x="9081372" y="6042423"/>
                  <a:ext cx="88491" cy="90949"/>
                </a:xfrm>
                <a:prstGeom prst="ellipse">
                  <a:avLst/>
                </a:prstGeom>
                <a:grpFill/>
                <a:ln w="63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57" name="Oval 156">
                  <a:extLst>
                    <a:ext uri="{FF2B5EF4-FFF2-40B4-BE49-F238E27FC236}">
                      <a16:creationId xmlns:a16="http://schemas.microsoft.com/office/drawing/2014/main" id="{BDCBC1AF-262E-D791-2B9E-D81D1FE1214C}"/>
                    </a:ext>
                  </a:extLst>
                </p:cNvPr>
                <p:cNvSpPr/>
                <p:nvPr/>
              </p:nvSpPr>
              <p:spPr>
                <a:xfrm>
                  <a:off x="9113096" y="5952203"/>
                  <a:ext cx="88491" cy="90949"/>
                </a:xfrm>
                <a:prstGeom prst="ellipse">
                  <a:avLst/>
                </a:prstGeom>
                <a:grpFill/>
                <a:ln w="63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58" name="Oval 157">
                  <a:extLst>
                    <a:ext uri="{FF2B5EF4-FFF2-40B4-BE49-F238E27FC236}">
                      <a16:creationId xmlns:a16="http://schemas.microsoft.com/office/drawing/2014/main" id="{D3019FE6-2953-FA66-045F-5A309A0DEA78}"/>
                    </a:ext>
                  </a:extLst>
                </p:cNvPr>
                <p:cNvSpPr/>
                <p:nvPr/>
              </p:nvSpPr>
              <p:spPr>
                <a:xfrm>
                  <a:off x="9169863" y="6070648"/>
                  <a:ext cx="88491" cy="90949"/>
                </a:xfrm>
                <a:prstGeom prst="ellipse">
                  <a:avLst/>
                </a:prstGeom>
                <a:grpFill/>
                <a:ln w="63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59" name="Oval 158">
                  <a:extLst>
                    <a:ext uri="{FF2B5EF4-FFF2-40B4-BE49-F238E27FC236}">
                      <a16:creationId xmlns:a16="http://schemas.microsoft.com/office/drawing/2014/main" id="{2A022B3A-00E9-96F5-1409-1795622B70DA}"/>
                    </a:ext>
                  </a:extLst>
                </p:cNvPr>
                <p:cNvSpPr/>
                <p:nvPr/>
              </p:nvSpPr>
              <p:spPr>
                <a:xfrm>
                  <a:off x="9189065" y="5906728"/>
                  <a:ext cx="88491" cy="90949"/>
                </a:xfrm>
                <a:prstGeom prst="ellipse">
                  <a:avLst/>
                </a:prstGeom>
                <a:grpFill/>
                <a:ln w="63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60" name="Oval 159">
                  <a:extLst>
                    <a:ext uri="{FF2B5EF4-FFF2-40B4-BE49-F238E27FC236}">
                      <a16:creationId xmlns:a16="http://schemas.microsoft.com/office/drawing/2014/main" id="{E57C8137-029E-A561-9C81-C492EB32C724}"/>
                    </a:ext>
                  </a:extLst>
                </p:cNvPr>
                <p:cNvSpPr/>
                <p:nvPr/>
              </p:nvSpPr>
              <p:spPr>
                <a:xfrm>
                  <a:off x="9222127" y="5992603"/>
                  <a:ext cx="88491" cy="90949"/>
                </a:xfrm>
                <a:prstGeom prst="ellipse">
                  <a:avLst/>
                </a:prstGeom>
                <a:grpFill/>
                <a:ln w="63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61" name="Oval 160">
                  <a:extLst>
                    <a:ext uri="{FF2B5EF4-FFF2-40B4-BE49-F238E27FC236}">
                      <a16:creationId xmlns:a16="http://schemas.microsoft.com/office/drawing/2014/main" id="{5FC30A54-FAD0-CEC0-1196-7A7AAD51C189}"/>
                    </a:ext>
                  </a:extLst>
                </p:cNvPr>
                <p:cNvSpPr/>
                <p:nvPr/>
              </p:nvSpPr>
              <p:spPr>
                <a:xfrm>
                  <a:off x="9265198" y="6077025"/>
                  <a:ext cx="88491" cy="90949"/>
                </a:xfrm>
                <a:prstGeom prst="ellipse">
                  <a:avLst/>
                </a:prstGeom>
                <a:grpFill/>
                <a:ln w="63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62" name="Oval 161">
                  <a:extLst>
                    <a:ext uri="{FF2B5EF4-FFF2-40B4-BE49-F238E27FC236}">
                      <a16:creationId xmlns:a16="http://schemas.microsoft.com/office/drawing/2014/main" id="{16610255-40C8-DCF9-4CF7-CD6F2A785730}"/>
                    </a:ext>
                  </a:extLst>
                </p:cNvPr>
                <p:cNvSpPr/>
                <p:nvPr/>
              </p:nvSpPr>
              <p:spPr>
                <a:xfrm>
                  <a:off x="9275619" y="5908031"/>
                  <a:ext cx="88491" cy="90949"/>
                </a:xfrm>
                <a:prstGeom prst="ellipse">
                  <a:avLst/>
                </a:prstGeom>
                <a:grpFill/>
                <a:ln w="63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63" name="Oval 162">
                  <a:extLst>
                    <a:ext uri="{FF2B5EF4-FFF2-40B4-BE49-F238E27FC236}">
                      <a16:creationId xmlns:a16="http://schemas.microsoft.com/office/drawing/2014/main" id="{2D8AD49A-1E91-CBC4-2F5C-49A668D6E718}"/>
                    </a:ext>
                  </a:extLst>
                </p:cNvPr>
                <p:cNvSpPr/>
                <p:nvPr/>
              </p:nvSpPr>
              <p:spPr>
                <a:xfrm>
                  <a:off x="9315520" y="5998980"/>
                  <a:ext cx="88491" cy="90949"/>
                </a:xfrm>
                <a:prstGeom prst="ellipse">
                  <a:avLst/>
                </a:prstGeom>
                <a:grpFill/>
                <a:ln w="63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64" name="Oval 163">
                  <a:extLst>
                    <a:ext uri="{FF2B5EF4-FFF2-40B4-BE49-F238E27FC236}">
                      <a16:creationId xmlns:a16="http://schemas.microsoft.com/office/drawing/2014/main" id="{EBBD9D39-8DCF-9090-391D-C4A806B2316C}"/>
                    </a:ext>
                  </a:extLst>
                </p:cNvPr>
                <p:cNvSpPr/>
                <p:nvPr/>
              </p:nvSpPr>
              <p:spPr>
                <a:xfrm>
                  <a:off x="9350056" y="6084283"/>
                  <a:ext cx="88491" cy="90949"/>
                </a:xfrm>
                <a:prstGeom prst="ellipse">
                  <a:avLst/>
                </a:prstGeom>
                <a:grpFill/>
                <a:ln w="63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grpSp>
            <p:nvGrpSpPr>
              <p:cNvPr id="145" name="Group 144">
                <a:extLst>
                  <a:ext uri="{FF2B5EF4-FFF2-40B4-BE49-F238E27FC236}">
                    <a16:creationId xmlns:a16="http://schemas.microsoft.com/office/drawing/2014/main" id="{2682B172-0C6F-D994-F424-C4C54103696D}"/>
                  </a:ext>
                </a:extLst>
              </p:cNvPr>
              <p:cNvGrpSpPr/>
              <p:nvPr/>
            </p:nvGrpSpPr>
            <p:grpSpPr>
              <a:xfrm flipH="1">
                <a:off x="9502551" y="5901812"/>
                <a:ext cx="357175" cy="268504"/>
                <a:chOff x="9081372" y="5906728"/>
                <a:chExt cx="357175" cy="268504"/>
              </a:xfrm>
              <a:solidFill>
                <a:sysClr val="window" lastClr="FFFFFF"/>
              </a:solidFill>
            </p:grpSpPr>
            <p:sp>
              <p:nvSpPr>
                <p:cNvPr id="147" name="Oval 146">
                  <a:extLst>
                    <a:ext uri="{FF2B5EF4-FFF2-40B4-BE49-F238E27FC236}">
                      <a16:creationId xmlns:a16="http://schemas.microsoft.com/office/drawing/2014/main" id="{A38F8837-0A47-9F8C-B0CF-DAB588B0DD17}"/>
                    </a:ext>
                  </a:extLst>
                </p:cNvPr>
                <p:cNvSpPr/>
                <p:nvPr/>
              </p:nvSpPr>
              <p:spPr>
                <a:xfrm>
                  <a:off x="9081372" y="6042423"/>
                  <a:ext cx="88491" cy="90949"/>
                </a:xfrm>
                <a:prstGeom prst="ellipse">
                  <a:avLst/>
                </a:prstGeom>
                <a:grpFill/>
                <a:ln w="63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48" name="Oval 147">
                  <a:extLst>
                    <a:ext uri="{FF2B5EF4-FFF2-40B4-BE49-F238E27FC236}">
                      <a16:creationId xmlns:a16="http://schemas.microsoft.com/office/drawing/2014/main" id="{06157A23-1927-AC26-2869-89AD45BAEFB5}"/>
                    </a:ext>
                  </a:extLst>
                </p:cNvPr>
                <p:cNvSpPr/>
                <p:nvPr/>
              </p:nvSpPr>
              <p:spPr>
                <a:xfrm>
                  <a:off x="9113096" y="5952203"/>
                  <a:ext cx="88491" cy="90949"/>
                </a:xfrm>
                <a:prstGeom prst="ellipse">
                  <a:avLst/>
                </a:prstGeom>
                <a:grpFill/>
                <a:ln w="63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49" name="Oval 148">
                  <a:extLst>
                    <a:ext uri="{FF2B5EF4-FFF2-40B4-BE49-F238E27FC236}">
                      <a16:creationId xmlns:a16="http://schemas.microsoft.com/office/drawing/2014/main" id="{63C58B4C-24DA-6791-324A-D8606D341598}"/>
                    </a:ext>
                  </a:extLst>
                </p:cNvPr>
                <p:cNvSpPr/>
                <p:nvPr/>
              </p:nvSpPr>
              <p:spPr>
                <a:xfrm>
                  <a:off x="9169863" y="6070648"/>
                  <a:ext cx="88491" cy="90949"/>
                </a:xfrm>
                <a:prstGeom prst="ellipse">
                  <a:avLst/>
                </a:prstGeom>
                <a:grpFill/>
                <a:ln w="63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50" name="Oval 149">
                  <a:extLst>
                    <a:ext uri="{FF2B5EF4-FFF2-40B4-BE49-F238E27FC236}">
                      <a16:creationId xmlns:a16="http://schemas.microsoft.com/office/drawing/2014/main" id="{6A9155C0-649E-1976-8575-F42853F1822D}"/>
                    </a:ext>
                  </a:extLst>
                </p:cNvPr>
                <p:cNvSpPr/>
                <p:nvPr/>
              </p:nvSpPr>
              <p:spPr>
                <a:xfrm>
                  <a:off x="9189065" y="5906728"/>
                  <a:ext cx="88491" cy="90949"/>
                </a:xfrm>
                <a:prstGeom prst="ellipse">
                  <a:avLst/>
                </a:prstGeom>
                <a:grpFill/>
                <a:ln w="63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51" name="Oval 150">
                  <a:extLst>
                    <a:ext uri="{FF2B5EF4-FFF2-40B4-BE49-F238E27FC236}">
                      <a16:creationId xmlns:a16="http://schemas.microsoft.com/office/drawing/2014/main" id="{A1B758B6-23A2-FB3C-4C1E-9C873F7DD44B}"/>
                    </a:ext>
                  </a:extLst>
                </p:cNvPr>
                <p:cNvSpPr/>
                <p:nvPr/>
              </p:nvSpPr>
              <p:spPr>
                <a:xfrm>
                  <a:off x="9222127" y="5992603"/>
                  <a:ext cx="88491" cy="90949"/>
                </a:xfrm>
                <a:prstGeom prst="ellipse">
                  <a:avLst/>
                </a:prstGeom>
                <a:grpFill/>
                <a:ln w="63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52" name="Oval 151">
                  <a:extLst>
                    <a:ext uri="{FF2B5EF4-FFF2-40B4-BE49-F238E27FC236}">
                      <a16:creationId xmlns:a16="http://schemas.microsoft.com/office/drawing/2014/main" id="{1B1F1615-6DF6-42B7-E9B5-CD8FA0BF62F3}"/>
                    </a:ext>
                  </a:extLst>
                </p:cNvPr>
                <p:cNvSpPr/>
                <p:nvPr/>
              </p:nvSpPr>
              <p:spPr>
                <a:xfrm>
                  <a:off x="9265198" y="6077025"/>
                  <a:ext cx="88491" cy="90949"/>
                </a:xfrm>
                <a:prstGeom prst="ellipse">
                  <a:avLst/>
                </a:prstGeom>
                <a:grpFill/>
                <a:ln w="63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53" name="Oval 152">
                  <a:extLst>
                    <a:ext uri="{FF2B5EF4-FFF2-40B4-BE49-F238E27FC236}">
                      <a16:creationId xmlns:a16="http://schemas.microsoft.com/office/drawing/2014/main" id="{BA9B253E-FEF9-6E90-3A06-A769E3AA06E4}"/>
                    </a:ext>
                  </a:extLst>
                </p:cNvPr>
                <p:cNvSpPr/>
                <p:nvPr/>
              </p:nvSpPr>
              <p:spPr>
                <a:xfrm>
                  <a:off x="9275619" y="5908031"/>
                  <a:ext cx="88491" cy="90949"/>
                </a:xfrm>
                <a:prstGeom prst="ellipse">
                  <a:avLst/>
                </a:prstGeom>
                <a:grpFill/>
                <a:ln w="63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54" name="Oval 153">
                  <a:extLst>
                    <a:ext uri="{FF2B5EF4-FFF2-40B4-BE49-F238E27FC236}">
                      <a16:creationId xmlns:a16="http://schemas.microsoft.com/office/drawing/2014/main" id="{B03DA129-D4DA-53D0-20AD-E0914187FE42}"/>
                    </a:ext>
                  </a:extLst>
                </p:cNvPr>
                <p:cNvSpPr/>
                <p:nvPr/>
              </p:nvSpPr>
              <p:spPr>
                <a:xfrm>
                  <a:off x="9315520" y="5998980"/>
                  <a:ext cx="88491" cy="90949"/>
                </a:xfrm>
                <a:prstGeom prst="ellipse">
                  <a:avLst/>
                </a:prstGeom>
                <a:grpFill/>
                <a:ln w="63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55" name="Oval 154">
                  <a:extLst>
                    <a:ext uri="{FF2B5EF4-FFF2-40B4-BE49-F238E27FC236}">
                      <a16:creationId xmlns:a16="http://schemas.microsoft.com/office/drawing/2014/main" id="{5DEF62F0-0C1F-1E33-3E13-3B8D3EEA25C8}"/>
                    </a:ext>
                  </a:extLst>
                </p:cNvPr>
                <p:cNvSpPr/>
                <p:nvPr/>
              </p:nvSpPr>
              <p:spPr>
                <a:xfrm>
                  <a:off x="9350056" y="6084283"/>
                  <a:ext cx="88491" cy="90949"/>
                </a:xfrm>
                <a:prstGeom prst="ellipse">
                  <a:avLst/>
                </a:prstGeom>
                <a:grpFill/>
                <a:ln w="63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sp>
            <p:nvSpPr>
              <p:cNvPr id="146" name="Oval 145">
                <a:extLst>
                  <a:ext uri="{FF2B5EF4-FFF2-40B4-BE49-F238E27FC236}">
                    <a16:creationId xmlns:a16="http://schemas.microsoft.com/office/drawing/2014/main" id="{477CE270-2D92-E385-AC74-961D5C7B2377}"/>
                  </a:ext>
                </a:extLst>
              </p:cNvPr>
              <p:cNvSpPr/>
              <p:nvPr/>
            </p:nvSpPr>
            <p:spPr>
              <a:xfrm>
                <a:off x="9236770" y="4720410"/>
                <a:ext cx="457200" cy="457200"/>
              </a:xfrm>
              <a:prstGeom prst="ellipse">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grpSp>
          <p:nvGrpSpPr>
            <p:cNvPr id="127" name="Group 126">
              <a:extLst>
                <a:ext uri="{FF2B5EF4-FFF2-40B4-BE49-F238E27FC236}">
                  <a16:creationId xmlns:a16="http://schemas.microsoft.com/office/drawing/2014/main" id="{3EBC469A-25A1-D8E3-EDE0-FFD72B9302F8}"/>
                </a:ext>
              </a:extLst>
            </p:cNvPr>
            <p:cNvGrpSpPr/>
            <p:nvPr/>
          </p:nvGrpSpPr>
          <p:grpSpPr>
            <a:xfrm>
              <a:off x="7132320" y="4572000"/>
              <a:ext cx="1371600" cy="1562332"/>
              <a:chOff x="7152231" y="4607097"/>
              <a:chExt cx="1371600" cy="1562332"/>
            </a:xfrm>
          </p:grpSpPr>
          <p:grpSp>
            <p:nvGrpSpPr>
              <p:cNvPr id="138" name="Group 137">
                <a:extLst>
                  <a:ext uri="{FF2B5EF4-FFF2-40B4-BE49-F238E27FC236}">
                    <a16:creationId xmlns:a16="http://schemas.microsoft.com/office/drawing/2014/main" id="{E631FB6A-887D-401C-0395-107533BF2859}"/>
                  </a:ext>
                </a:extLst>
              </p:cNvPr>
              <p:cNvGrpSpPr/>
              <p:nvPr/>
            </p:nvGrpSpPr>
            <p:grpSpPr>
              <a:xfrm>
                <a:off x="7152231" y="4607097"/>
                <a:ext cx="1371600" cy="1562332"/>
                <a:chOff x="8779570" y="4610864"/>
                <a:chExt cx="1371600" cy="1562332"/>
              </a:xfrm>
            </p:grpSpPr>
            <p:sp>
              <p:nvSpPr>
                <p:cNvPr id="140" name="Rectangle: Rounded Corners 139">
                  <a:extLst>
                    <a:ext uri="{FF2B5EF4-FFF2-40B4-BE49-F238E27FC236}">
                      <a16:creationId xmlns:a16="http://schemas.microsoft.com/office/drawing/2014/main" id="{1F70BF71-D115-FCCD-D73C-75F86E08624D}"/>
                    </a:ext>
                  </a:extLst>
                </p:cNvPr>
                <p:cNvSpPr/>
                <p:nvPr/>
              </p:nvSpPr>
              <p:spPr>
                <a:xfrm>
                  <a:off x="8779570" y="4610864"/>
                  <a:ext cx="1371600" cy="1558565"/>
                </a:xfrm>
                <a:prstGeom prst="roundRect">
                  <a:avLst>
                    <a:gd name="adj" fmla="val 34694"/>
                  </a:avLst>
                </a:prstGeom>
                <a:solidFill>
                  <a:srgbClr val="4472C4">
                    <a:lumMod val="40000"/>
                    <a:lumOff val="60000"/>
                  </a:srgb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141" name="Rectangle 140">
                  <a:extLst>
                    <a:ext uri="{FF2B5EF4-FFF2-40B4-BE49-F238E27FC236}">
                      <a16:creationId xmlns:a16="http://schemas.microsoft.com/office/drawing/2014/main" id="{CA38A6BA-0A3C-DCB9-4EAA-A74726A219E3}"/>
                    </a:ext>
                  </a:extLst>
                </p:cNvPr>
                <p:cNvSpPr/>
                <p:nvPr/>
              </p:nvSpPr>
              <p:spPr>
                <a:xfrm>
                  <a:off x="9419650" y="5952203"/>
                  <a:ext cx="91440" cy="140110"/>
                </a:xfrm>
                <a:prstGeom prst="rect">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42" name="Rectangle 141">
                  <a:extLst>
                    <a:ext uri="{FF2B5EF4-FFF2-40B4-BE49-F238E27FC236}">
                      <a16:creationId xmlns:a16="http://schemas.microsoft.com/office/drawing/2014/main" id="{34B7B60C-0798-3C79-480D-28DCBE5A9167}"/>
                    </a:ext>
                  </a:extLst>
                </p:cNvPr>
                <p:cNvSpPr/>
                <p:nvPr/>
              </p:nvSpPr>
              <p:spPr>
                <a:xfrm>
                  <a:off x="9447082" y="6096080"/>
                  <a:ext cx="36576" cy="77116"/>
                </a:xfrm>
                <a:prstGeom prst="rect">
                  <a:avLst/>
                </a:prstGeom>
                <a:solidFill>
                  <a:sysClr val="windowText" lastClr="00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sp>
            <p:nvSpPr>
              <p:cNvPr id="139" name="Oval 138">
                <a:extLst>
                  <a:ext uri="{FF2B5EF4-FFF2-40B4-BE49-F238E27FC236}">
                    <a16:creationId xmlns:a16="http://schemas.microsoft.com/office/drawing/2014/main" id="{6972D059-52CF-390A-6F03-5A2915D29586}"/>
                  </a:ext>
                </a:extLst>
              </p:cNvPr>
              <p:cNvSpPr/>
              <p:nvPr/>
            </p:nvSpPr>
            <p:spPr>
              <a:xfrm>
                <a:off x="7609431" y="4716643"/>
                <a:ext cx="457200" cy="457200"/>
              </a:xfrm>
              <a:prstGeom prst="ellipse">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grpSp>
          <p:nvGrpSpPr>
            <p:cNvPr id="128" name="Group 127">
              <a:extLst>
                <a:ext uri="{FF2B5EF4-FFF2-40B4-BE49-F238E27FC236}">
                  <a16:creationId xmlns:a16="http://schemas.microsoft.com/office/drawing/2014/main" id="{4B3F8AA3-150B-71EB-FEA5-88BEFC75D4EA}"/>
                </a:ext>
              </a:extLst>
            </p:cNvPr>
            <p:cNvGrpSpPr/>
            <p:nvPr/>
          </p:nvGrpSpPr>
          <p:grpSpPr>
            <a:xfrm>
              <a:off x="10424160" y="4572000"/>
              <a:ext cx="1371600" cy="1649472"/>
              <a:chOff x="10406909" y="4615033"/>
              <a:chExt cx="1371600" cy="1649472"/>
            </a:xfrm>
          </p:grpSpPr>
          <p:sp>
            <p:nvSpPr>
              <p:cNvPr id="133" name="Rectangle: Rounded Corners 132">
                <a:extLst>
                  <a:ext uri="{FF2B5EF4-FFF2-40B4-BE49-F238E27FC236}">
                    <a16:creationId xmlns:a16="http://schemas.microsoft.com/office/drawing/2014/main" id="{F3980FC7-A76C-EBE2-C2BB-1E129713C9EF}"/>
                  </a:ext>
                </a:extLst>
              </p:cNvPr>
              <p:cNvSpPr/>
              <p:nvPr/>
            </p:nvSpPr>
            <p:spPr>
              <a:xfrm>
                <a:off x="10406909" y="4615033"/>
                <a:ext cx="1371600" cy="1558565"/>
              </a:xfrm>
              <a:prstGeom prst="roundRect">
                <a:avLst>
                  <a:gd name="adj" fmla="val 34694"/>
                </a:avLst>
              </a:prstGeom>
              <a:solidFill>
                <a:srgbClr val="4472C4">
                  <a:lumMod val="40000"/>
                  <a:lumOff val="60000"/>
                </a:srgb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134" name="Chord 133">
                <a:extLst>
                  <a:ext uri="{FF2B5EF4-FFF2-40B4-BE49-F238E27FC236}">
                    <a16:creationId xmlns:a16="http://schemas.microsoft.com/office/drawing/2014/main" id="{C1B9E2D5-1346-2B8E-E3DF-27583EDF8462}"/>
                  </a:ext>
                </a:extLst>
              </p:cNvPr>
              <p:cNvSpPr/>
              <p:nvPr/>
            </p:nvSpPr>
            <p:spPr>
              <a:xfrm>
                <a:off x="10818442" y="5715865"/>
                <a:ext cx="548640" cy="548640"/>
              </a:xfrm>
              <a:prstGeom prst="chord">
                <a:avLst>
                  <a:gd name="adj1" fmla="val 8303263"/>
                  <a:gd name="adj2" fmla="val 2486877"/>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35" name="Rectangle 134">
                <a:extLst>
                  <a:ext uri="{FF2B5EF4-FFF2-40B4-BE49-F238E27FC236}">
                    <a16:creationId xmlns:a16="http://schemas.microsoft.com/office/drawing/2014/main" id="{350BA326-279C-974C-69F4-50834F9E0581}"/>
                  </a:ext>
                </a:extLst>
              </p:cNvPr>
              <p:cNvSpPr/>
              <p:nvPr/>
            </p:nvSpPr>
            <p:spPr>
              <a:xfrm>
                <a:off x="11046989" y="5956372"/>
                <a:ext cx="91440" cy="140110"/>
              </a:xfrm>
              <a:prstGeom prst="rect">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36" name="Rectangle 135">
                <a:extLst>
                  <a:ext uri="{FF2B5EF4-FFF2-40B4-BE49-F238E27FC236}">
                    <a16:creationId xmlns:a16="http://schemas.microsoft.com/office/drawing/2014/main" id="{A78F6EB5-ADCB-2E1F-F855-AB2E0055F055}"/>
                  </a:ext>
                </a:extLst>
              </p:cNvPr>
              <p:cNvSpPr/>
              <p:nvPr/>
            </p:nvSpPr>
            <p:spPr>
              <a:xfrm>
                <a:off x="11074421" y="6100249"/>
                <a:ext cx="36576" cy="77116"/>
              </a:xfrm>
              <a:prstGeom prst="rect">
                <a:avLst/>
              </a:prstGeom>
              <a:solidFill>
                <a:sysClr val="windowText" lastClr="00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37" name="Oval 136">
                <a:extLst>
                  <a:ext uri="{FF2B5EF4-FFF2-40B4-BE49-F238E27FC236}">
                    <a16:creationId xmlns:a16="http://schemas.microsoft.com/office/drawing/2014/main" id="{15C9DF5D-3E85-DAA6-4DB9-3774001312BE}"/>
                  </a:ext>
                </a:extLst>
              </p:cNvPr>
              <p:cNvSpPr/>
              <p:nvPr/>
            </p:nvSpPr>
            <p:spPr>
              <a:xfrm>
                <a:off x="10864109" y="4724579"/>
                <a:ext cx="457200" cy="457200"/>
              </a:xfrm>
              <a:prstGeom prst="ellipse">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sp>
          <p:nvSpPr>
            <p:cNvPr id="129" name="TextBox 128">
              <a:extLst>
                <a:ext uri="{FF2B5EF4-FFF2-40B4-BE49-F238E27FC236}">
                  <a16:creationId xmlns:a16="http://schemas.microsoft.com/office/drawing/2014/main" id="{56E18368-6E51-DFA0-D4E6-5680AB6359E7}"/>
                </a:ext>
              </a:extLst>
            </p:cNvPr>
            <p:cNvSpPr txBox="1"/>
            <p:nvPr/>
          </p:nvSpPr>
          <p:spPr>
            <a:xfrm>
              <a:off x="6812280" y="4050792"/>
              <a:ext cx="5303520" cy="52322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Illustration of Submerged Pressurization in Micro-g</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(Bubble agglomeration near the diffuser is believed to be possible)</a:t>
              </a:r>
            </a:p>
          </p:txBody>
        </p:sp>
        <p:sp>
          <p:nvSpPr>
            <p:cNvPr id="130" name="TextBox 129">
              <a:extLst>
                <a:ext uri="{FF2B5EF4-FFF2-40B4-BE49-F238E27FC236}">
                  <a16:creationId xmlns:a16="http://schemas.microsoft.com/office/drawing/2014/main" id="{5BFBC2A5-AF41-B2D4-466C-384BA45799A9}"/>
                </a:ext>
              </a:extLst>
            </p:cNvPr>
            <p:cNvSpPr txBox="1"/>
            <p:nvPr/>
          </p:nvSpPr>
          <p:spPr>
            <a:xfrm>
              <a:off x="6992926" y="6138983"/>
              <a:ext cx="1645920" cy="276999"/>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Before Pressurization</a:t>
              </a:r>
            </a:p>
          </p:txBody>
        </p:sp>
        <p:sp>
          <p:nvSpPr>
            <p:cNvPr id="131" name="TextBox 130">
              <a:extLst>
                <a:ext uri="{FF2B5EF4-FFF2-40B4-BE49-F238E27FC236}">
                  <a16:creationId xmlns:a16="http://schemas.microsoft.com/office/drawing/2014/main" id="{22E8D5DE-A1C7-E834-2D77-60FF01CB783D}"/>
                </a:ext>
              </a:extLst>
            </p:cNvPr>
            <p:cNvSpPr txBox="1"/>
            <p:nvPr/>
          </p:nvSpPr>
          <p:spPr>
            <a:xfrm>
              <a:off x="8638846" y="6138983"/>
              <a:ext cx="1645920" cy="276999"/>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During Pressurization</a:t>
              </a:r>
            </a:p>
          </p:txBody>
        </p:sp>
        <p:sp>
          <p:nvSpPr>
            <p:cNvPr id="132" name="TextBox 131">
              <a:extLst>
                <a:ext uri="{FF2B5EF4-FFF2-40B4-BE49-F238E27FC236}">
                  <a16:creationId xmlns:a16="http://schemas.microsoft.com/office/drawing/2014/main" id="{222295F9-523D-A978-5667-139412A81BAA}"/>
                </a:ext>
              </a:extLst>
            </p:cNvPr>
            <p:cNvSpPr txBox="1"/>
            <p:nvPr/>
          </p:nvSpPr>
          <p:spPr>
            <a:xfrm>
              <a:off x="10284766" y="6138983"/>
              <a:ext cx="1645920" cy="276999"/>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After Pressurization</a:t>
              </a:r>
            </a:p>
          </p:txBody>
        </p:sp>
      </p:grpSp>
    </p:spTree>
    <p:extLst>
      <p:ext uri="{BB962C8B-B14F-4D97-AF65-F5344CB8AC3E}">
        <p14:creationId xmlns:p14="http://schemas.microsoft.com/office/powerpoint/2010/main" val="28053681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D9C5D37-1061-163A-69B5-207FCBB472BA}"/>
              </a:ext>
            </a:extLst>
          </p:cNvPr>
          <p:cNvSpPr>
            <a:spLocks noGrp="1"/>
          </p:cNvSpPr>
          <p:nvPr>
            <p:ph type="sldNum" sz="quarter" idx="12"/>
          </p:nvPr>
        </p:nvSpPr>
        <p:spPr/>
        <p:txBody>
          <a:bodyPr/>
          <a:lstStyle/>
          <a:p>
            <a:pPr>
              <a:defRPr/>
            </a:pPr>
            <a:fld id="{783D04F6-5BE6-40C3-B386-A0E7FC276BD8}" type="slidenum">
              <a:rPr lang="en-US" smtClean="0"/>
              <a:pPr>
                <a:defRPr/>
              </a:pPr>
              <a:t>4</a:t>
            </a:fld>
            <a:endParaRPr lang="en-US" dirty="0"/>
          </a:p>
        </p:txBody>
      </p:sp>
      <p:sp>
        <p:nvSpPr>
          <p:cNvPr id="3" name="Title 2">
            <a:extLst>
              <a:ext uri="{FF2B5EF4-FFF2-40B4-BE49-F238E27FC236}">
                <a16:creationId xmlns:a16="http://schemas.microsoft.com/office/drawing/2014/main" id="{DFB8D2A7-048E-68A1-F655-2CB0548AE089}"/>
              </a:ext>
            </a:extLst>
          </p:cNvPr>
          <p:cNvSpPr>
            <a:spLocks noGrp="1"/>
          </p:cNvSpPr>
          <p:nvPr>
            <p:ph type="title"/>
          </p:nvPr>
        </p:nvSpPr>
        <p:spPr/>
        <p:txBody>
          <a:bodyPr/>
          <a:lstStyle/>
          <a:p>
            <a:r>
              <a:rPr lang="en-US" dirty="0"/>
              <a:t>Bubble Detachment Validation</a:t>
            </a:r>
          </a:p>
        </p:txBody>
      </p:sp>
      <p:sp>
        <p:nvSpPr>
          <p:cNvPr id="4" name="Content Placeholder 3">
            <a:extLst>
              <a:ext uri="{FF2B5EF4-FFF2-40B4-BE49-F238E27FC236}">
                <a16:creationId xmlns:a16="http://schemas.microsoft.com/office/drawing/2014/main" id="{A8394371-51E2-20C6-C42F-C69B68233BDE}"/>
              </a:ext>
            </a:extLst>
          </p:cNvPr>
          <p:cNvSpPr>
            <a:spLocks noGrp="1"/>
          </p:cNvSpPr>
          <p:nvPr>
            <p:ph idx="1"/>
          </p:nvPr>
        </p:nvSpPr>
        <p:spPr>
          <a:xfrm>
            <a:off x="609600" y="960437"/>
            <a:ext cx="7863840" cy="2942969"/>
          </a:xfrm>
        </p:spPr>
        <p:txBody>
          <a:bodyPr/>
          <a:lstStyle/>
          <a:p>
            <a:r>
              <a:rPr lang="en-US" dirty="0"/>
              <a:t>Analysis Objective:</a:t>
            </a:r>
          </a:p>
          <a:p>
            <a:pPr lvl="1"/>
            <a:r>
              <a:rPr lang="en-US" dirty="0"/>
              <a:t>Validate a CFD modeling methodology for bubble detachment</a:t>
            </a:r>
          </a:p>
          <a:p>
            <a:pPr lvl="2"/>
            <a:r>
              <a:rPr lang="en-US" dirty="0"/>
              <a:t>Promotes confidence in one aspect of submerged pressurization simulations</a:t>
            </a:r>
          </a:p>
          <a:p>
            <a:r>
              <a:rPr lang="en-US" dirty="0"/>
              <a:t>Test Description [1]:</a:t>
            </a:r>
          </a:p>
          <a:p>
            <a:pPr lvl="1"/>
            <a:r>
              <a:rPr lang="en-US" dirty="0"/>
              <a:t>Testing was conducted to measure periodic bubble departure size for standard temperature and pressure air in water.</a:t>
            </a:r>
          </a:p>
          <a:p>
            <a:pPr lvl="1"/>
            <a:r>
              <a:rPr lang="en-US" dirty="0"/>
              <a:t>Both ground and parabolic flight testing were conducted.</a:t>
            </a:r>
          </a:p>
          <a:p>
            <a:pPr lvl="1"/>
            <a:r>
              <a:rPr lang="en-US" dirty="0"/>
              <a:t>Air was injected into a water flow loop enabling steady water cross flow velocity.</a:t>
            </a:r>
          </a:p>
          <a:p>
            <a:pPr lvl="1"/>
            <a:r>
              <a:rPr lang="en-US" dirty="0"/>
              <a:t>The test matrix included variation of gravity level, air orifice diameter, air volumetric flow rate, and water cross flow rate.</a:t>
            </a:r>
          </a:p>
        </p:txBody>
      </p:sp>
      <p:pic>
        <p:nvPicPr>
          <p:cNvPr id="5" name="Picture 4">
            <a:extLst>
              <a:ext uri="{FF2B5EF4-FFF2-40B4-BE49-F238E27FC236}">
                <a16:creationId xmlns:a16="http://schemas.microsoft.com/office/drawing/2014/main" id="{7EAA73BC-4CDF-8654-2022-02B61E502F1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27234" y="4307767"/>
            <a:ext cx="2743200" cy="2194560"/>
          </a:xfrm>
          <a:prstGeom prst="rect">
            <a:avLst/>
          </a:prstGeom>
        </p:spPr>
      </p:pic>
      <p:sp>
        <p:nvSpPr>
          <p:cNvPr id="6" name="TextBox 5">
            <a:extLst>
              <a:ext uri="{FF2B5EF4-FFF2-40B4-BE49-F238E27FC236}">
                <a16:creationId xmlns:a16="http://schemas.microsoft.com/office/drawing/2014/main" id="{F1C60CAC-47FF-A136-B3E7-830DD7FF7E49}"/>
              </a:ext>
            </a:extLst>
          </p:cNvPr>
          <p:cNvSpPr txBox="1"/>
          <p:nvPr/>
        </p:nvSpPr>
        <p:spPr>
          <a:xfrm>
            <a:off x="8480865" y="1091054"/>
            <a:ext cx="3246881" cy="584775"/>
          </a:xfrm>
          <a:prstGeom prst="rect">
            <a:avLst/>
          </a:prstGeom>
          <a:noFill/>
        </p:spPr>
        <p:txBody>
          <a:bodyPr wrap="square" rtlCol="0">
            <a:spAutoFit/>
          </a:bodyPr>
          <a:lstStyle/>
          <a:p>
            <a:pPr algn="ctr"/>
            <a:r>
              <a:rPr lang="en-US" sz="1600" b="1" dirty="0">
                <a:solidFill>
                  <a:schemeClr val="tx1"/>
                </a:solidFill>
              </a:rPr>
              <a:t>Bubble Formation and Detachment Flight Test Article</a:t>
            </a:r>
          </a:p>
        </p:txBody>
      </p:sp>
      <p:pic>
        <p:nvPicPr>
          <p:cNvPr id="17" name="Picture 16" descr="Diagram&#10;&#10;AI-generated content may be incorrect.">
            <a:extLst>
              <a:ext uri="{FF2B5EF4-FFF2-40B4-BE49-F238E27FC236}">
                <a16:creationId xmlns:a16="http://schemas.microsoft.com/office/drawing/2014/main" id="{5243C066-AAE8-F53C-B27C-9AAFDB87E4C9}"/>
              </a:ext>
            </a:extLst>
          </p:cNvPr>
          <p:cNvPicPr>
            <a:picLocks noChangeAspect="1"/>
          </p:cNvPicPr>
          <p:nvPr/>
        </p:nvPicPr>
        <p:blipFill rotWithShape="1">
          <a:blip r:embed="rId3">
            <a:extLst>
              <a:ext uri="{28A0092B-C50C-407E-A947-70E740481C1C}">
                <a14:useLocalDpi xmlns:a14="http://schemas.microsoft.com/office/drawing/2010/main" val="0"/>
              </a:ext>
            </a:extLst>
          </a:blip>
          <a:srcRect l="16676" r="22101" b="59608"/>
          <a:stretch/>
        </p:blipFill>
        <p:spPr>
          <a:xfrm>
            <a:off x="4038404" y="4508350"/>
            <a:ext cx="2250141" cy="1846730"/>
          </a:xfrm>
          <a:prstGeom prst="rect">
            <a:avLst/>
          </a:prstGeom>
        </p:spPr>
      </p:pic>
      <p:sp>
        <p:nvSpPr>
          <p:cNvPr id="7" name="TextBox 6">
            <a:extLst>
              <a:ext uri="{FF2B5EF4-FFF2-40B4-BE49-F238E27FC236}">
                <a16:creationId xmlns:a16="http://schemas.microsoft.com/office/drawing/2014/main" id="{CD7DA719-948F-3CCF-C390-2973AEC1FED8}"/>
              </a:ext>
            </a:extLst>
          </p:cNvPr>
          <p:cNvSpPr txBox="1"/>
          <p:nvPr/>
        </p:nvSpPr>
        <p:spPr>
          <a:xfrm>
            <a:off x="775393" y="3969213"/>
            <a:ext cx="3246881" cy="338554"/>
          </a:xfrm>
          <a:prstGeom prst="rect">
            <a:avLst/>
          </a:prstGeom>
          <a:noFill/>
        </p:spPr>
        <p:txBody>
          <a:bodyPr wrap="square" rtlCol="0">
            <a:spAutoFit/>
          </a:bodyPr>
          <a:lstStyle/>
          <a:p>
            <a:pPr algn="ctr"/>
            <a:r>
              <a:rPr lang="en-US" sz="1600" b="1" dirty="0">
                <a:solidFill>
                  <a:schemeClr val="tx1"/>
                </a:solidFill>
              </a:rPr>
              <a:t>DC-9 Parabolic Flight Aircraft</a:t>
            </a:r>
          </a:p>
        </p:txBody>
      </p:sp>
      <p:pic>
        <p:nvPicPr>
          <p:cNvPr id="19" name="Picture 18" descr="Diagram, schematic&#10;&#10;AI-generated content may be incorrect.">
            <a:extLst>
              <a:ext uri="{FF2B5EF4-FFF2-40B4-BE49-F238E27FC236}">
                <a16:creationId xmlns:a16="http://schemas.microsoft.com/office/drawing/2014/main" id="{EF19740F-2E86-DB2F-A351-69C1F4B265C3}"/>
              </a:ext>
            </a:extLst>
          </p:cNvPr>
          <p:cNvPicPr>
            <a:picLocks noChangeAspect="1"/>
          </p:cNvPicPr>
          <p:nvPr/>
        </p:nvPicPr>
        <p:blipFill rotWithShape="1">
          <a:blip r:embed="rId4">
            <a:extLst>
              <a:ext uri="{28A0092B-C50C-407E-A947-70E740481C1C}">
                <a14:useLocalDpi xmlns:a14="http://schemas.microsoft.com/office/drawing/2010/main" val="0"/>
              </a:ext>
            </a:extLst>
          </a:blip>
          <a:srcRect b="10730"/>
          <a:stretch/>
        </p:blipFill>
        <p:spPr>
          <a:xfrm>
            <a:off x="8427672" y="1922051"/>
            <a:ext cx="3353268" cy="4039478"/>
          </a:xfrm>
          <a:prstGeom prst="rect">
            <a:avLst/>
          </a:prstGeom>
        </p:spPr>
      </p:pic>
      <p:sp>
        <p:nvSpPr>
          <p:cNvPr id="35" name="TextBox 34">
            <a:extLst>
              <a:ext uri="{FF2B5EF4-FFF2-40B4-BE49-F238E27FC236}">
                <a16:creationId xmlns:a16="http://schemas.microsoft.com/office/drawing/2014/main" id="{830F702F-6D83-E0C2-E7FF-3E21C64F1C78}"/>
              </a:ext>
            </a:extLst>
          </p:cNvPr>
          <p:cNvSpPr txBox="1"/>
          <p:nvPr/>
        </p:nvSpPr>
        <p:spPr>
          <a:xfrm>
            <a:off x="4661812" y="3999337"/>
            <a:ext cx="3246881" cy="338554"/>
          </a:xfrm>
          <a:prstGeom prst="rect">
            <a:avLst/>
          </a:prstGeom>
          <a:noFill/>
        </p:spPr>
        <p:txBody>
          <a:bodyPr wrap="square" rtlCol="0">
            <a:spAutoFit/>
          </a:bodyPr>
          <a:lstStyle/>
          <a:p>
            <a:pPr algn="ctr"/>
            <a:r>
              <a:rPr lang="en-US" sz="1600" b="1" dirty="0">
                <a:solidFill>
                  <a:schemeClr val="tx1"/>
                </a:solidFill>
              </a:rPr>
              <a:t>Air Orifice Designs</a:t>
            </a:r>
          </a:p>
        </p:txBody>
      </p:sp>
      <p:pic>
        <p:nvPicPr>
          <p:cNvPr id="36" name="Picture 35" descr="Diagram&#10;&#10;AI-generated content may be incorrect.">
            <a:extLst>
              <a:ext uri="{FF2B5EF4-FFF2-40B4-BE49-F238E27FC236}">
                <a16:creationId xmlns:a16="http://schemas.microsoft.com/office/drawing/2014/main" id="{A35927FC-2CE0-F44B-E595-7A3E43FC038E}"/>
              </a:ext>
            </a:extLst>
          </p:cNvPr>
          <p:cNvPicPr>
            <a:picLocks noChangeAspect="1"/>
          </p:cNvPicPr>
          <p:nvPr/>
        </p:nvPicPr>
        <p:blipFill rotWithShape="1">
          <a:blip r:embed="rId3">
            <a:extLst>
              <a:ext uri="{28A0092B-C50C-407E-A947-70E740481C1C}">
                <a14:useLocalDpi xmlns:a14="http://schemas.microsoft.com/office/drawing/2010/main" val="0"/>
              </a:ext>
            </a:extLst>
          </a:blip>
          <a:srcRect l="15489" t="39608" r="23288" b="20000"/>
          <a:stretch/>
        </p:blipFill>
        <p:spPr>
          <a:xfrm>
            <a:off x="6288545" y="4508350"/>
            <a:ext cx="2250141" cy="1846730"/>
          </a:xfrm>
          <a:prstGeom prst="rect">
            <a:avLst/>
          </a:prstGeom>
        </p:spPr>
      </p:pic>
    </p:spTree>
    <p:extLst>
      <p:ext uri="{BB962C8B-B14F-4D97-AF65-F5344CB8AC3E}">
        <p14:creationId xmlns:p14="http://schemas.microsoft.com/office/powerpoint/2010/main" val="39018140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03EA96F-C2C6-0059-43A9-5833FDBA1184}"/>
              </a:ext>
            </a:extLst>
          </p:cNvPr>
          <p:cNvSpPr>
            <a:spLocks noGrp="1"/>
          </p:cNvSpPr>
          <p:nvPr>
            <p:ph type="sldNum" sz="quarter" idx="12"/>
          </p:nvPr>
        </p:nvSpPr>
        <p:spPr/>
        <p:txBody>
          <a:bodyPr/>
          <a:lstStyle/>
          <a:p>
            <a:pPr>
              <a:defRPr/>
            </a:pPr>
            <a:fld id="{783D04F6-5BE6-40C3-B386-A0E7FC276BD8}" type="slidenum">
              <a:rPr lang="en-US" smtClean="0"/>
              <a:pPr>
                <a:defRPr/>
              </a:pPr>
              <a:t>5</a:t>
            </a:fld>
            <a:endParaRPr lang="en-US" dirty="0"/>
          </a:p>
        </p:txBody>
      </p:sp>
      <p:sp>
        <p:nvSpPr>
          <p:cNvPr id="3" name="Title 2">
            <a:extLst>
              <a:ext uri="{FF2B5EF4-FFF2-40B4-BE49-F238E27FC236}">
                <a16:creationId xmlns:a16="http://schemas.microsoft.com/office/drawing/2014/main" id="{C73B9A7E-E8C5-9628-FC50-2C33125476F3}"/>
              </a:ext>
            </a:extLst>
          </p:cNvPr>
          <p:cNvSpPr>
            <a:spLocks noGrp="1"/>
          </p:cNvSpPr>
          <p:nvPr>
            <p:ph type="title"/>
          </p:nvPr>
        </p:nvSpPr>
        <p:spPr/>
        <p:txBody>
          <a:bodyPr/>
          <a:lstStyle/>
          <a:p>
            <a:r>
              <a:rPr lang="en-US" dirty="0"/>
              <a:t>Bubble Detachment Validation</a:t>
            </a:r>
          </a:p>
        </p:txBody>
      </p:sp>
      <p:sp>
        <p:nvSpPr>
          <p:cNvPr id="4" name="Content Placeholder 3">
            <a:extLst>
              <a:ext uri="{FF2B5EF4-FFF2-40B4-BE49-F238E27FC236}">
                <a16:creationId xmlns:a16="http://schemas.microsoft.com/office/drawing/2014/main" id="{F0DBCEA8-02CD-8136-9A39-DBA7054549AD}"/>
              </a:ext>
            </a:extLst>
          </p:cNvPr>
          <p:cNvSpPr>
            <a:spLocks noGrp="1"/>
          </p:cNvSpPr>
          <p:nvPr>
            <p:ph idx="1"/>
          </p:nvPr>
        </p:nvSpPr>
        <p:spPr>
          <a:xfrm>
            <a:off x="609598" y="960437"/>
            <a:ext cx="6492240" cy="3353569"/>
          </a:xfrm>
        </p:spPr>
        <p:txBody>
          <a:bodyPr/>
          <a:lstStyle/>
          <a:p>
            <a:r>
              <a:rPr lang="en-US" dirty="0"/>
              <a:t>Simulation Methodology:</a:t>
            </a:r>
          </a:p>
          <a:p>
            <a:pPr lvl="1"/>
            <a:r>
              <a:rPr lang="en-US" dirty="0"/>
              <a:t>The pressure based CFD solver Loci-STREAM-</a:t>
            </a:r>
            <a:r>
              <a:rPr lang="en-US" dirty="0" err="1"/>
              <a:t>VoF</a:t>
            </a:r>
            <a:r>
              <a:rPr lang="en-US" dirty="0"/>
              <a:t> was used.</a:t>
            </a:r>
          </a:p>
          <a:p>
            <a:pPr lvl="1"/>
            <a:r>
              <a:rPr lang="en-US" dirty="0"/>
              <a:t>Modeled laminar flow of compressible gas and incompressible liquid while tracking the gas-liquid interface via a geometric volume of fluid (VoF) method.</a:t>
            </a:r>
          </a:p>
          <a:p>
            <a:pPr lvl="1"/>
            <a:r>
              <a:rPr lang="en-US" dirty="0"/>
              <a:t>1</a:t>
            </a:r>
            <a:r>
              <a:rPr lang="en-US" baseline="30000" dirty="0"/>
              <a:t>st</a:t>
            </a:r>
            <a:r>
              <a:rPr lang="en-US" dirty="0"/>
              <a:t> order spatial and temporal resolution were used with a Courant–Friedrichs–Lewy (CFL) number timestep limiter on VoF interface advection of 0.2.</a:t>
            </a:r>
          </a:p>
          <a:p>
            <a:pPr lvl="1"/>
            <a:r>
              <a:rPr lang="en-US" dirty="0"/>
              <a:t>Fluid properties for water and air at 300 K and 1 atm were used.</a:t>
            </a:r>
          </a:p>
          <a:p>
            <a:pPr lvl="1"/>
            <a:r>
              <a:rPr lang="en-US" dirty="0"/>
              <a:t>Surface tension and contact angle, nominally 70°, were modeled.</a:t>
            </a:r>
          </a:p>
          <a:p>
            <a:pPr lvl="2"/>
            <a:r>
              <a:rPr lang="en-US" dirty="0"/>
              <a:t>Surface tension and contact angle were not measured in the experiment.</a:t>
            </a:r>
          </a:p>
          <a:p>
            <a:pPr lvl="1"/>
            <a:r>
              <a:rPr lang="en-US" dirty="0"/>
              <a:t>Gravity of 9.81 m/s</a:t>
            </a:r>
            <a:r>
              <a:rPr lang="en-US" baseline="30000" dirty="0"/>
              <a:t>2</a:t>
            </a:r>
            <a:r>
              <a:rPr lang="en-US" dirty="0"/>
              <a:t> was applied for ground test simulations.</a:t>
            </a:r>
          </a:p>
        </p:txBody>
      </p:sp>
      <p:grpSp>
        <p:nvGrpSpPr>
          <p:cNvPr id="20" name="Group 19">
            <a:extLst>
              <a:ext uri="{FF2B5EF4-FFF2-40B4-BE49-F238E27FC236}">
                <a16:creationId xmlns:a16="http://schemas.microsoft.com/office/drawing/2014/main" id="{8D139648-7C43-4A19-CAC7-64D18676F2B8}"/>
              </a:ext>
            </a:extLst>
          </p:cNvPr>
          <p:cNvGrpSpPr/>
          <p:nvPr/>
        </p:nvGrpSpPr>
        <p:grpSpPr>
          <a:xfrm>
            <a:off x="1252010" y="4327467"/>
            <a:ext cx="4585360" cy="2350778"/>
            <a:chOff x="830853" y="3173055"/>
            <a:chExt cx="4585360" cy="2350778"/>
          </a:xfrm>
        </p:grpSpPr>
        <p:grpSp>
          <p:nvGrpSpPr>
            <p:cNvPr id="21" name="Group 20">
              <a:extLst>
                <a:ext uri="{FF2B5EF4-FFF2-40B4-BE49-F238E27FC236}">
                  <a16:creationId xmlns:a16="http://schemas.microsoft.com/office/drawing/2014/main" id="{C887FF1B-3F9E-4A62-757D-5527FE6A08C2}"/>
                </a:ext>
              </a:extLst>
            </p:cNvPr>
            <p:cNvGrpSpPr/>
            <p:nvPr/>
          </p:nvGrpSpPr>
          <p:grpSpPr>
            <a:xfrm>
              <a:off x="1747294" y="3663636"/>
              <a:ext cx="2743200" cy="1544912"/>
              <a:chOff x="1747294" y="3663636"/>
              <a:chExt cx="2743200" cy="1544912"/>
            </a:xfrm>
          </p:grpSpPr>
          <p:sp>
            <p:nvSpPr>
              <p:cNvPr id="30" name="Rectangle 29">
                <a:extLst>
                  <a:ext uri="{FF2B5EF4-FFF2-40B4-BE49-F238E27FC236}">
                    <a16:creationId xmlns:a16="http://schemas.microsoft.com/office/drawing/2014/main" id="{B37DE814-35FC-3772-D1C9-BD5A1C1C3EAD}"/>
                  </a:ext>
                </a:extLst>
              </p:cNvPr>
              <p:cNvSpPr/>
              <p:nvPr/>
            </p:nvSpPr>
            <p:spPr>
              <a:xfrm>
                <a:off x="1747294" y="3663636"/>
                <a:ext cx="2743200" cy="1371600"/>
              </a:xfrm>
              <a:prstGeom prst="rect">
                <a:avLst/>
              </a:prstGeom>
              <a:solidFill>
                <a:srgbClr val="0070C0">
                  <a:alpha val="50000"/>
                </a:srgbClr>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31" name="Oval 30">
                <a:extLst>
                  <a:ext uri="{FF2B5EF4-FFF2-40B4-BE49-F238E27FC236}">
                    <a16:creationId xmlns:a16="http://schemas.microsoft.com/office/drawing/2014/main" id="{1945C264-D1AD-69C8-19BA-12EFF831B850}"/>
                  </a:ext>
                </a:extLst>
              </p:cNvPr>
              <p:cNvSpPr/>
              <p:nvPr/>
            </p:nvSpPr>
            <p:spPr>
              <a:xfrm>
                <a:off x="2368945" y="4833869"/>
                <a:ext cx="210594" cy="20717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32" name="Freeform: Shape 31">
                <a:extLst>
                  <a:ext uri="{FF2B5EF4-FFF2-40B4-BE49-F238E27FC236}">
                    <a16:creationId xmlns:a16="http://schemas.microsoft.com/office/drawing/2014/main" id="{4557496B-DE90-A0BD-F011-9E4D0F0A4BB0}"/>
                  </a:ext>
                </a:extLst>
              </p:cNvPr>
              <p:cNvSpPr/>
              <p:nvPr/>
            </p:nvSpPr>
            <p:spPr>
              <a:xfrm>
                <a:off x="1747294" y="3665498"/>
                <a:ext cx="2743200" cy="1543050"/>
              </a:xfrm>
              <a:custGeom>
                <a:avLst/>
                <a:gdLst>
                  <a:gd name="connsiteX0" fmla="*/ 0 w 2743200"/>
                  <a:gd name="connsiteY0" fmla="*/ 0 h 1543050"/>
                  <a:gd name="connsiteX1" fmla="*/ 2743200 w 2743200"/>
                  <a:gd name="connsiteY1" fmla="*/ 2381 h 1543050"/>
                  <a:gd name="connsiteX2" fmla="*/ 2743200 w 2743200"/>
                  <a:gd name="connsiteY2" fmla="*/ 1373981 h 1543050"/>
                  <a:gd name="connsiteX3" fmla="*/ 766762 w 2743200"/>
                  <a:gd name="connsiteY3" fmla="*/ 1373981 h 1543050"/>
                  <a:gd name="connsiteX4" fmla="*/ 766762 w 2743200"/>
                  <a:gd name="connsiteY4" fmla="*/ 1543050 h 1543050"/>
                  <a:gd name="connsiteX5" fmla="*/ 685800 w 2743200"/>
                  <a:gd name="connsiteY5" fmla="*/ 1543050 h 1543050"/>
                  <a:gd name="connsiteX6" fmla="*/ 685800 w 2743200"/>
                  <a:gd name="connsiteY6" fmla="*/ 1373981 h 1543050"/>
                  <a:gd name="connsiteX7" fmla="*/ 0 w 2743200"/>
                  <a:gd name="connsiteY7" fmla="*/ 1373981 h 1543050"/>
                  <a:gd name="connsiteX8" fmla="*/ 0 w 2743200"/>
                  <a:gd name="connsiteY8" fmla="*/ 0 h 1543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43200" h="1543050">
                    <a:moveTo>
                      <a:pt x="0" y="0"/>
                    </a:moveTo>
                    <a:lnTo>
                      <a:pt x="2743200" y="2381"/>
                    </a:lnTo>
                    <a:lnTo>
                      <a:pt x="2743200" y="1373981"/>
                    </a:lnTo>
                    <a:lnTo>
                      <a:pt x="766762" y="1373981"/>
                    </a:lnTo>
                    <a:lnTo>
                      <a:pt x="766762" y="1543050"/>
                    </a:lnTo>
                    <a:lnTo>
                      <a:pt x="685800" y="1543050"/>
                    </a:lnTo>
                    <a:lnTo>
                      <a:pt x="685800" y="1373981"/>
                    </a:lnTo>
                    <a:lnTo>
                      <a:pt x="0" y="1373981"/>
                    </a:lnTo>
                    <a:lnTo>
                      <a:pt x="0" y="0"/>
                    </a:lnTo>
                    <a:close/>
                  </a:path>
                </a:pathLst>
              </a:cu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grpSp>
        <p:sp>
          <p:nvSpPr>
            <p:cNvPr id="22" name="Arrow: Right 21">
              <a:extLst>
                <a:ext uri="{FF2B5EF4-FFF2-40B4-BE49-F238E27FC236}">
                  <a16:creationId xmlns:a16="http://schemas.microsoft.com/office/drawing/2014/main" id="{EB0A1692-742A-9D25-2CBA-5A2E2E758002}"/>
                </a:ext>
              </a:extLst>
            </p:cNvPr>
            <p:cNvSpPr/>
            <p:nvPr/>
          </p:nvSpPr>
          <p:spPr>
            <a:xfrm>
              <a:off x="1610134" y="4256130"/>
              <a:ext cx="274320" cy="182880"/>
            </a:xfrm>
            <a:prstGeom prst="rightArrow">
              <a:avLst/>
            </a:prstGeom>
            <a:solidFill>
              <a:srgbClr val="0070C0"/>
            </a:solidFill>
            <a:ln w="254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23" name="Arrow: Right 22">
              <a:extLst>
                <a:ext uri="{FF2B5EF4-FFF2-40B4-BE49-F238E27FC236}">
                  <a16:creationId xmlns:a16="http://schemas.microsoft.com/office/drawing/2014/main" id="{2A099906-98AD-E772-2074-BD041839E478}"/>
                </a:ext>
              </a:extLst>
            </p:cNvPr>
            <p:cNvSpPr/>
            <p:nvPr/>
          </p:nvSpPr>
          <p:spPr>
            <a:xfrm>
              <a:off x="4353334" y="4256130"/>
              <a:ext cx="274320" cy="182880"/>
            </a:xfrm>
            <a:prstGeom prst="rightArrow">
              <a:avLst/>
            </a:prstGeom>
            <a:solidFill>
              <a:srgbClr val="FF0000"/>
            </a:solidFill>
            <a:ln w="254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24" name="TextBox 23">
              <a:extLst>
                <a:ext uri="{FF2B5EF4-FFF2-40B4-BE49-F238E27FC236}">
                  <a16:creationId xmlns:a16="http://schemas.microsoft.com/office/drawing/2014/main" id="{46EF85BC-98B3-6D85-EF5A-B7AEE9C779FE}"/>
                </a:ext>
              </a:extLst>
            </p:cNvPr>
            <p:cNvSpPr txBox="1"/>
            <p:nvPr/>
          </p:nvSpPr>
          <p:spPr>
            <a:xfrm>
              <a:off x="1102295" y="3173055"/>
              <a:ext cx="3817679" cy="492443"/>
            </a:xfrm>
            <a:prstGeom prst="rect">
              <a:avLst/>
            </a:prstGeom>
            <a:noFill/>
          </p:spPr>
          <p:txBody>
            <a:bodyPr wrap="square" rtlCol="0">
              <a:spAutoFit/>
            </a:bodyPr>
            <a:lstStyle/>
            <a:p>
              <a:pPr algn="ctr"/>
              <a:r>
                <a:rPr lang="en-US" sz="1400" b="1" dirty="0">
                  <a:solidFill>
                    <a:schemeClr val="tx1"/>
                  </a:solidFill>
                  <a:latin typeface="Arial" panose="020B0604020202020204" pitchFamily="34" charset="0"/>
                  <a:cs typeface="Arial" panose="020B0604020202020204" pitchFamily="34" charset="0"/>
                </a:rPr>
                <a:t>Illustration of Computational Domain</a:t>
              </a:r>
            </a:p>
            <a:p>
              <a:pPr algn="ctr"/>
              <a:r>
                <a:rPr lang="en-US" sz="1200" dirty="0">
                  <a:solidFill>
                    <a:schemeClr val="tx1"/>
                  </a:solidFill>
                  <a:latin typeface="Arial" panose="020B0604020202020204" pitchFamily="34" charset="0"/>
                  <a:cs typeface="Arial" panose="020B0604020202020204" pitchFamily="34" charset="0"/>
                </a:rPr>
                <a:t>Boundary Conditions Shown</a:t>
              </a:r>
            </a:p>
          </p:txBody>
        </p:sp>
        <p:sp>
          <p:nvSpPr>
            <p:cNvPr id="25" name="TextBox 24">
              <a:extLst>
                <a:ext uri="{FF2B5EF4-FFF2-40B4-BE49-F238E27FC236}">
                  <a16:creationId xmlns:a16="http://schemas.microsoft.com/office/drawing/2014/main" id="{4EC4E6C4-735E-D113-8B68-29C974A8E878}"/>
                </a:ext>
              </a:extLst>
            </p:cNvPr>
            <p:cNvSpPr txBox="1"/>
            <p:nvPr/>
          </p:nvSpPr>
          <p:spPr>
            <a:xfrm>
              <a:off x="4501813" y="4024403"/>
              <a:ext cx="914400" cy="646331"/>
            </a:xfrm>
            <a:prstGeom prst="rect">
              <a:avLst/>
            </a:prstGeom>
            <a:noFill/>
          </p:spPr>
          <p:txBody>
            <a:bodyPr wrap="square" rtlCol="0">
              <a:spAutoFit/>
            </a:bodyPr>
            <a:lstStyle/>
            <a:p>
              <a:pPr algn="ctr"/>
              <a:r>
                <a:rPr lang="en-US" sz="1200" dirty="0">
                  <a:solidFill>
                    <a:srgbClr val="FF0000"/>
                  </a:solidFill>
                  <a:latin typeface="Arial" panose="020B0604020202020204" pitchFamily="34" charset="0"/>
                  <a:cs typeface="Arial" panose="020B0604020202020204" pitchFamily="34" charset="0"/>
                </a:rPr>
                <a:t>Volumetric Outflow (Mixed)</a:t>
              </a:r>
            </a:p>
          </p:txBody>
        </p:sp>
        <p:sp>
          <p:nvSpPr>
            <p:cNvPr id="26" name="TextBox 25">
              <a:extLst>
                <a:ext uri="{FF2B5EF4-FFF2-40B4-BE49-F238E27FC236}">
                  <a16:creationId xmlns:a16="http://schemas.microsoft.com/office/drawing/2014/main" id="{DE2207A0-6795-0998-F5FF-1B1140D098BE}"/>
                </a:ext>
              </a:extLst>
            </p:cNvPr>
            <p:cNvSpPr txBox="1"/>
            <p:nvPr/>
          </p:nvSpPr>
          <p:spPr>
            <a:xfrm>
              <a:off x="830853" y="4024403"/>
              <a:ext cx="826361" cy="830997"/>
            </a:xfrm>
            <a:prstGeom prst="rect">
              <a:avLst/>
            </a:prstGeom>
            <a:noFill/>
          </p:spPr>
          <p:txBody>
            <a:bodyPr wrap="square" rtlCol="0">
              <a:spAutoFit/>
            </a:bodyPr>
            <a:lstStyle/>
            <a:p>
              <a:pPr algn="ctr"/>
              <a:r>
                <a:rPr lang="en-US" sz="1200" dirty="0">
                  <a:solidFill>
                    <a:srgbClr val="0070C0"/>
                  </a:solidFill>
                  <a:latin typeface="Arial" panose="020B0604020202020204" pitchFamily="34" charset="0"/>
                  <a:cs typeface="Arial" panose="020B0604020202020204" pitchFamily="34" charset="0"/>
                </a:rPr>
                <a:t>Fixed Pressure Inflow (Water)</a:t>
              </a:r>
            </a:p>
          </p:txBody>
        </p:sp>
        <p:sp>
          <p:nvSpPr>
            <p:cNvPr id="27" name="TextBox 26">
              <a:extLst>
                <a:ext uri="{FF2B5EF4-FFF2-40B4-BE49-F238E27FC236}">
                  <a16:creationId xmlns:a16="http://schemas.microsoft.com/office/drawing/2014/main" id="{7169397D-4A8E-ED0A-E082-A1EE39C84560}"/>
                </a:ext>
              </a:extLst>
            </p:cNvPr>
            <p:cNvSpPr txBox="1"/>
            <p:nvPr/>
          </p:nvSpPr>
          <p:spPr>
            <a:xfrm>
              <a:off x="2486453" y="5062168"/>
              <a:ext cx="1057345" cy="461665"/>
            </a:xfrm>
            <a:prstGeom prst="rect">
              <a:avLst/>
            </a:prstGeom>
            <a:noFill/>
          </p:spPr>
          <p:txBody>
            <a:bodyPr wrap="square" rtlCol="0">
              <a:spAutoFit/>
            </a:bodyPr>
            <a:lstStyle/>
            <a:p>
              <a:pPr algn="ctr"/>
              <a:r>
                <a:rPr lang="en-US" sz="1200" dirty="0">
                  <a:solidFill>
                    <a:srgbClr val="00B050"/>
                  </a:solidFill>
                  <a:latin typeface="Arial" panose="020B0604020202020204" pitchFamily="34" charset="0"/>
                  <a:cs typeface="Arial" panose="020B0604020202020204" pitchFamily="34" charset="0"/>
                </a:rPr>
                <a:t>Volumetric Inflow (Air)</a:t>
              </a:r>
            </a:p>
          </p:txBody>
        </p:sp>
        <p:sp>
          <p:nvSpPr>
            <p:cNvPr id="28" name="Arrow: Right 27">
              <a:extLst>
                <a:ext uri="{FF2B5EF4-FFF2-40B4-BE49-F238E27FC236}">
                  <a16:creationId xmlns:a16="http://schemas.microsoft.com/office/drawing/2014/main" id="{ADEB7D60-4E87-9680-0FAC-03FD377A6E1A}"/>
                </a:ext>
              </a:extLst>
            </p:cNvPr>
            <p:cNvSpPr/>
            <p:nvPr/>
          </p:nvSpPr>
          <p:spPr>
            <a:xfrm rot="16200000">
              <a:off x="2337082" y="5176162"/>
              <a:ext cx="274320" cy="182880"/>
            </a:xfrm>
            <a:prstGeom prst="rightArrow">
              <a:avLst/>
            </a:prstGeom>
            <a:solidFill>
              <a:srgbClr val="00B050"/>
            </a:solidFill>
            <a:ln w="254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29" name="TextBox 28">
              <a:extLst>
                <a:ext uri="{FF2B5EF4-FFF2-40B4-BE49-F238E27FC236}">
                  <a16:creationId xmlns:a16="http://schemas.microsoft.com/office/drawing/2014/main" id="{B1B9EA1B-E5BF-68E6-65B8-CE2615923AB8}"/>
                </a:ext>
              </a:extLst>
            </p:cNvPr>
            <p:cNvSpPr txBox="1"/>
            <p:nvPr/>
          </p:nvSpPr>
          <p:spPr>
            <a:xfrm>
              <a:off x="3733221" y="5062168"/>
              <a:ext cx="1370827" cy="461665"/>
            </a:xfrm>
            <a:prstGeom prst="rect">
              <a:avLst/>
            </a:prstGeom>
            <a:noFill/>
          </p:spPr>
          <p:txBody>
            <a:bodyPr wrap="square" rtlCol="0">
              <a:spAutoFit/>
            </a:bodyPr>
            <a:lstStyle/>
            <a:p>
              <a:pPr algn="ctr"/>
              <a:r>
                <a:rPr lang="en-US" sz="1200" dirty="0">
                  <a:solidFill>
                    <a:schemeClr val="tx1"/>
                  </a:solidFill>
                  <a:latin typeface="Arial" panose="020B0604020202020204" pitchFamily="34" charset="0"/>
                  <a:cs typeface="Arial" panose="020B0604020202020204" pitchFamily="34" charset="0"/>
                </a:rPr>
                <a:t>Adiabatic No-slip Walls</a:t>
              </a:r>
            </a:p>
          </p:txBody>
        </p:sp>
      </p:grpSp>
      <p:grpSp>
        <p:nvGrpSpPr>
          <p:cNvPr id="12" name="Group 11">
            <a:extLst>
              <a:ext uri="{FF2B5EF4-FFF2-40B4-BE49-F238E27FC236}">
                <a16:creationId xmlns:a16="http://schemas.microsoft.com/office/drawing/2014/main" id="{57079388-3D75-BDA0-6367-A90DD8B863E3}"/>
              </a:ext>
            </a:extLst>
          </p:cNvPr>
          <p:cNvGrpSpPr/>
          <p:nvPr/>
        </p:nvGrpSpPr>
        <p:grpSpPr>
          <a:xfrm>
            <a:off x="7383828" y="917679"/>
            <a:ext cx="4572002" cy="5673512"/>
            <a:chOff x="7383828" y="847343"/>
            <a:chExt cx="4572002" cy="5673512"/>
          </a:xfrm>
        </p:grpSpPr>
        <p:pic>
          <p:nvPicPr>
            <p:cNvPr id="6" name="Picture 5" descr="A picture containing diagram&#10;&#10;AI-generated content may be incorrect.">
              <a:extLst>
                <a:ext uri="{FF2B5EF4-FFF2-40B4-BE49-F238E27FC236}">
                  <a16:creationId xmlns:a16="http://schemas.microsoft.com/office/drawing/2014/main" id="{EED1F4EC-12C9-EC90-BE69-29042D3A1035}"/>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8959" r="9076"/>
            <a:stretch/>
          </p:blipFill>
          <p:spPr>
            <a:xfrm>
              <a:off x="7383830" y="1652039"/>
              <a:ext cx="4572000" cy="2591632"/>
            </a:xfrm>
            <a:prstGeom prst="rect">
              <a:avLst/>
            </a:prstGeom>
          </p:spPr>
        </p:pic>
        <p:pic>
          <p:nvPicPr>
            <p:cNvPr id="8" name="Picture 7" descr="Diagram&#10;&#10;AI-generated content may be incorrect.">
              <a:extLst>
                <a:ext uri="{FF2B5EF4-FFF2-40B4-BE49-F238E27FC236}">
                  <a16:creationId xmlns:a16="http://schemas.microsoft.com/office/drawing/2014/main" id="{3D28420D-9F1B-B517-991A-71A66A219B85}"/>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3118" r="3045"/>
            <a:stretch/>
          </p:blipFill>
          <p:spPr>
            <a:xfrm>
              <a:off x="7383830" y="4257131"/>
              <a:ext cx="4572000" cy="2263724"/>
            </a:xfrm>
            <a:prstGeom prst="rect">
              <a:avLst/>
            </a:prstGeom>
          </p:spPr>
        </p:pic>
        <p:sp>
          <p:nvSpPr>
            <p:cNvPr id="9" name="TextBox 8">
              <a:extLst>
                <a:ext uri="{FF2B5EF4-FFF2-40B4-BE49-F238E27FC236}">
                  <a16:creationId xmlns:a16="http://schemas.microsoft.com/office/drawing/2014/main" id="{5C554CDC-BF92-AC49-31A7-4666375BEB16}"/>
                </a:ext>
              </a:extLst>
            </p:cNvPr>
            <p:cNvSpPr txBox="1"/>
            <p:nvPr/>
          </p:nvSpPr>
          <p:spPr>
            <a:xfrm>
              <a:off x="7383828" y="847343"/>
              <a:ext cx="4571998" cy="523220"/>
            </a:xfrm>
            <a:prstGeom prst="rect">
              <a:avLst/>
            </a:prstGeom>
            <a:noFill/>
          </p:spPr>
          <p:txBody>
            <a:bodyPr wrap="square" rtlCol="0">
              <a:spAutoFit/>
            </a:bodyPr>
            <a:lstStyle/>
            <a:p>
              <a:pPr algn="ctr"/>
              <a:r>
                <a:rPr lang="en-US" sz="1600" b="1" dirty="0">
                  <a:solidFill>
                    <a:schemeClr val="tx1"/>
                  </a:solidFill>
                </a:rPr>
                <a:t>All Hexahedral Cell Computational Mesh</a:t>
              </a:r>
            </a:p>
            <a:p>
              <a:pPr algn="ctr"/>
              <a:r>
                <a:rPr lang="en-US" sz="1200" dirty="0">
                  <a:solidFill>
                    <a:schemeClr val="tx1"/>
                  </a:solidFill>
                </a:rPr>
                <a:t>Refinement surrounding orifice and stretching beyond</a:t>
              </a:r>
            </a:p>
          </p:txBody>
        </p:sp>
        <p:sp>
          <p:nvSpPr>
            <p:cNvPr id="10" name="TextBox 9">
              <a:extLst>
                <a:ext uri="{FF2B5EF4-FFF2-40B4-BE49-F238E27FC236}">
                  <a16:creationId xmlns:a16="http://schemas.microsoft.com/office/drawing/2014/main" id="{241F9B60-9BEE-22CB-9D29-3DC64C35BEF0}"/>
                </a:ext>
              </a:extLst>
            </p:cNvPr>
            <p:cNvSpPr txBox="1"/>
            <p:nvPr/>
          </p:nvSpPr>
          <p:spPr>
            <a:xfrm>
              <a:off x="7383829" y="1393381"/>
              <a:ext cx="4571999" cy="276999"/>
            </a:xfrm>
            <a:prstGeom prst="rect">
              <a:avLst/>
            </a:prstGeom>
            <a:noFill/>
          </p:spPr>
          <p:txBody>
            <a:bodyPr wrap="square" rtlCol="0">
              <a:spAutoFit/>
            </a:bodyPr>
            <a:lstStyle/>
            <a:p>
              <a:pPr algn="ctr"/>
              <a:r>
                <a:rPr lang="en-US" sz="1200" dirty="0">
                  <a:solidFill>
                    <a:schemeClr val="tx1"/>
                  </a:solidFill>
                </a:rPr>
                <a:t>Side View</a:t>
              </a:r>
            </a:p>
          </p:txBody>
        </p:sp>
        <p:sp>
          <p:nvSpPr>
            <p:cNvPr id="11" name="TextBox 10">
              <a:extLst>
                <a:ext uri="{FF2B5EF4-FFF2-40B4-BE49-F238E27FC236}">
                  <a16:creationId xmlns:a16="http://schemas.microsoft.com/office/drawing/2014/main" id="{FCC31BCF-8C9B-2585-5A1F-F1B325F9F80D}"/>
                </a:ext>
              </a:extLst>
            </p:cNvPr>
            <p:cNvSpPr txBox="1"/>
            <p:nvPr/>
          </p:nvSpPr>
          <p:spPr>
            <a:xfrm>
              <a:off x="7383830" y="4006343"/>
              <a:ext cx="4572000" cy="276999"/>
            </a:xfrm>
            <a:prstGeom prst="rect">
              <a:avLst/>
            </a:prstGeom>
            <a:noFill/>
          </p:spPr>
          <p:txBody>
            <a:bodyPr wrap="square" rtlCol="0">
              <a:spAutoFit/>
            </a:bodyPr>
            <a:lstStyle/>
            <a:p>
              <a:pPr algn="ctr"/>
              <a:r>
                <a:rPr lang="en-US" sz="1200" dirty="0">
                  <a:solidFill>
                    <a:schemeClr val="tx1"/>
                  </a:solidFill>
                </a:rPr>
                <a:t>Bottom View</a:t>
              </a:r>
            </a:p>
          </p:txBody>
        </p:sp>
      </p:grpSp>
      <p:sp>
        <p:nvSpPr>
          <p:cNvPr id="14" name="TextBox 13">
            <a:extLst>
              <a:ext uri="{FF2B5EF4-FFF2-40B4-BE49-F238E27FC236}">
                <a16:creationId xmlns:a16="http://schemas.microsoft.com/office/drawing/2014/main" id="{2D9FEADB-123C-C792-C379-A5954EED2DF7}"/>
              </a:ext>
            </a:extLst>
          </p:cNvPr>
          <p:cNvSpPr txBox="1"/>
          <p:nvPr/>
        </p:nvSpPr>
        <p:spPr>
          <a:xfrm>
            <a:off x="7383049" y="3919310"/>
            <a:ext cx="860521" cy="461665"/>
          </a:xfrm>
          <a:prstGeom prst="rect">
            <a:avLst/>
          </a:prstGeom>
          <a:noFill/>
        </p:spPr>
        <p:txBody>
          <a:bodyPr wrap="square">
            <a:spAutoFit/>
          </a:bodyPr>
          <a:lstStyle/>
          <a:p>
            <a:pPr algn="ctr"/>
            <a:r>
              <a:rPr lang="en-US" sz="1200" dirty="0">
                <a:solidFill>
                  <a:schemeClr val="tx1"/>
                </a:solidFill>
              </a:rPr>
              <a:t>0.076 cm air orifice </a:t>
            </a:r>
          </a:p>
        </p:txBody>
      </p:sp>
      <p:cxnSp>
        <p:nvCxnSpPr>
          <p:cNvPr id="16" name="Straight Arrow Connector 15">
            <a:extLst>
              <a:ext uri="{FF2B5EF4-FFF2-40B4-BE49-F238E27FC236}">
                <a16:creationId xmlns:a16="http://schemas.microsoft.com/office/drawing/2014/main" id="{102C5B3D-17EA-918F-B03A-990123046B75}"/>
              </a:ext>
            </a:extLst>
          </p:cNvPr>
          <p:cNvCxnSpPr>
            <a:cxnSpLocks/>
          </p:cNvCxnSpPr>
          <p:nvPr/>
        </p:nvCxnSpPr>
        <p:spPr>
          <a:xfrm>
            <a:off x="8203378" y="4160190"/>
            <a:ext cx="274320"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6D9F3FBA-E639-C03D-5B81-D441B92AE2E0}"/>
              </a:ext>
            </a:extLst>
          </p:cNvPr>
          <p:cNvSpPr txBox="1"/>
          <p:nvPr/>
        </p:nvSpPr>
        <p:spPr>
          <a:xfrm>
            <a:off x="6238483" y="5084652"/>
            <a:ext cx="1145345" cy="646331"/>
          </a:xfrm>
          <a:prstGeom prst="rect">
            <a:avLst/>
          </a:prstGeom>
          <a:noFill/>
        </p:spPr>
        <p:txBody>
          <a:bodyPr wrap="square">
            <a:spAutoFit/>
          </a:bodyPr>
          <a:lstStyle/>
          <a:p>
            <a:pPr algn="ctr"/>
            <a:r>
              <a:rPr lang="en-US" sz="1200" dirty="0">
                <a:solidFill>
                  <a:schemeClr val="tx1"/>
                </a:solidFill>
              </a:rPr>
              <a:t>1” square cross-section water channel</a:t>
            </a:r>
          </a:p>
        </p:txBody>
      </p:sp>
      <p:cxnSp>
        <p:nvCxnSpPr>
          <p:cNvPr id="19" name="Straight Arrow Connector 18">
            <a:extLst>
              <a:ext uri="{FF2B5EF4-FFF2-40B4-BE49-F238E27FC236}">
                <a16:creationId xmlns:a16="http://schemas.microsoft.com/office/drawing/2014/main" id="{FC1E958B-6AB0-FCF5-344F-4CF2721943AB}"/>
              </a:ext>
            </a:extLst>
          </p:cNvPr>
          <p:cNvCxnSpPr>
            <a:cxnSpLocks/>
          </p:cNvCxnSpPr>
          <p:nvPr/>
        </p:nvCxnSpPr>
        <p:spPr>
          <a:xfrm>
            <a:off x="6873072" y="5707006"/>
            <a:ext cx="510756" cy="19055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102952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2D52809-7514-7D43-7BFC-B1CAF112A373}"/>
              </a:ext>
            </a:extLst>
          </p:cNvPr>
          <p:cNvSpPr>
            <a:spLocks noGrp="1"/>
          </p:cNvSpPr>
          <p:nvPr>
            <p:ph type="sldNum" sz="quarter" idx="12"/>
          </p:nvPr>
        </p:nvSpPr>
        <p:spPr/>
        <p:txBody>
          <a:bodyPr/>
          <a:lstStyle/>
          <a:p>
            <a:pPr>
              <a:defRPr/>
            </a:pPr>
            <a:fld id="{783D04F6-5BE6-40C3-B386-A0E7FC276BD8}" type="slidenum">
              <a:rPr lang="en-US" smtClean="0"/>
              <a:pPr>
                <a:defRPr/>
              </a:pPr>
              <a:t>6</a:t>
            </a:fld>
            <a:endParaRPr lang="en-US" dirty="0"/>
          </a:p>
        </p:txBody>
      </p:sp>
      <p:sp>
        <p:nvSpPr>
          <p:cNvPr id="3" name="Title 2">
            <a:extLst>
              <a:ext uri="{FF2B5EF4-FFF2-40B4-BE49-F238E27FC236}">
                <a16:creationId xmlns:a16="http://schemas.microsoft.com/office/drawing/2014/main" id="{3B7C65CC-82DC-0EA4-83D8-28A5D79AF35C}"/>
              </a:ext>
            </a:extLst>
          </p:cNvPr>
          <p:cNvSpPr>
            <a:spLocks noGrp="1"/>
          </p:cNvSpPr>
          <p:nvPr>
            <p:ph type="title"/>
          </p:nvPr>
        </p:nvSpPr>
        <p:spPr/>
        <p:txBody>
          <a:bodyPr/>
          <a:lstStyle/>
          <a:p>
            <a:r>
              <a:rPr lang="en-US" dirty="0"/>
              <a:t>Bubble Detachment Validation</a:t>
            </a:r>
          </a:p>
        </p:txBody>
      </p:sp>
      <p:sp>
        <p:nvSpPr>
          <p:cNvPr id="4" name="Content Placeholder 3">
            <a:extLst>
              <a:ext uri="{FF2B5EF4-FFF2-40B4-BE49-F238E27FC236}">
                <a16:creationId xmlns:a16="http://schemas.microsoft.com/office/drawing/2014/main" id="{8D90D07D-EE7B-2A06-B0ED-74013ABA82BF}"/>
              </a:ext>
            </a:extLst>
          </p:cNvPr>
          <p:cNvSpPr>
            <a:spLocks noGrp="1"/>
          </p:cNvSpPr>
          <p:nvPr>
            <p:ph idx="1"/>
          </p:nvPr>
        </p:nvSpPr>
        <p:spPr>
          <a:xfrm>
            <a:off x="609600" y="960437"/>
            <a:ext cx="8219768" cy="2286179"/>
          </a:xfrm>
        </p:spPr>
        <p:txBody>
          <a:bodyPr/>
          <a:lstStyle/>
          <a:p>
            <a:r>
              <a:rPr lang="en-US" dirty="0"/>
              <a:t>Simulation Results:</a:t>
            </a:r>
          </a:p>
          <a:p>
            <a:pPr lvl="1"/>
            <a:r>
              <a:rPr lang="en-US" dirty="0"/>
              <a:t>Analysis of the 0.076 cm air orifice was conducted for multiple conditions.</a:t>
            </a:r>
          </a:p>
          <a:p>
            <a:pPr lvl="1"/>
            <a:r>
              <a:rPr lang="en-US" dirty="0"/>
              <a:t>Bubble detachment diameter was well validated.</a:t>
            </a:r>
          </a:p>
          <a:p>
            <a:pPr lvl="2"/>
            <a:r>
              <a:rPr lang="en-US" dirty="0"/>
              <a:t>Bubble volume immediately following detachment was used to calculate equivalent spherical diameter.</a:t>
            </a:r>
          </a:p>
          <a:p>
            <a:pPr lvl="2"/>
            <a:r>
              <a:rPr lang="en-US" dirty="0"/>
              <a:t>Test data was generated via counting pixels in imagery; details of this process were not documented. [1]</a:t>
            </a:r>
          </a:p>
          <a:p>
            <a:pPr lvl="1"/>
            <a:r>
              <a:rPr lang="en-US" dirty="0"/>
              <a:t>Significant sensitivity to contact angle was noted, so future validation activities should include high pedigree contact angle measurements.</a:t>
            </a:r>
          </a:p>
          <a:p>
            <a:pPr lvl="1"/>
            <a:r>
              <a:rPr lang="en-US" dirty="0"/>
              <a:t>Simulations are continuing to demonstrate bubble detachment diameter periodicity.</a:t>
            </a:r>
          </a:p>
        </p:txBody>
      </p:sp>
      <p:pic>
        <p:nvPicPr>
          <p:cNvPr id="6" name="VOFcut_streamlines_1g_cf_10p5cmps">
            <a:hlinkClick r:id="" action="ppaction://media"/>
            <a:extLst>
              <a:ext uri="{FF2B5EF4-FFF2-40B4-BE49-F238E27FC236}">
                <a16:creationId xmlns:a16="http://schemas.microsoft.com/office/drawing/2014/main" id="{57E4D5E0-D7BC-CFD4-6311-0AB6D36EFD2F}"/>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080904" y="3794442"/>
            <a:ext cx="4770754" cy="2743200"/>
          </a:xfrm>
          <a:prstGeom prst="rect">
            <a:avLst/>
          </a:prstGeom>
        </p:spPr>
      </p:pic>
      <p:sp>
        <p:nvSpPr>
          <p:cNvPr id="7" name="TextBox 6">
            <a:extLst>
              <a:ext uri="{FF2B5EF4-FFF2-40B4-BE49-F238E27FC236}">
                <a16:creationId xmlns:a16="http://schemas.microsoft.com/office/drawing/2014/main" id="{69AE5A4A-8830-57B0-4FFE-7B4B133DBF43}"/>
              </a:ext>
            </a:extLst>
          </p:cNvPr>
          <p:cNvSpPr txBox="1"/>
          <p:nvPr/>
        </p:nvSpPr>
        <p:spPr>
          <a:xfrm>
            <a:off x="742336" y="3246616"/>
            <a:ext cx="5565880" cy="523220"/>
          </a:xfrm>
          <a:prstGeom prst="rect">
            <a:avLst/>
          </a:prstGeom>
          <a:noFill/>
        </p:spPr>
        <p:txBody>
          <a:bodyPr wrap="square" rtlCol="0">
            <a:spAutoFit/>
          </a:bodyPr>
          <a:lstStyle/>
          <a:p>
            <a:pPr algn="ctr"/>
            <a:r>
              <a:rPr lang="en-US" sz="1600" b="1" dirty="0">
                <a:solidFill>
                  <a:schemeClr val="tx1"/>
                </a:solidFill>
              </a:rPr>
              <a:t>Animation of Bubble Formation and Detachment</a:t>
            </a:r>
          </a:p>
          <a:p>
            <a:pPr algn="ctr"/>
            <a:r>
              <a:rPr lang="en-US" sz="1200" dirty="0">
                <a:solidFill>
                  <a:schemeClr val="tx1"/>
                </a:solidFill>
              </a:rPr>
              <a:t>Conditions: 0.076 cm air orifice at 1g with 10.5 cm/s cross flow</a:t>
            </a:r>
          </a:p>
        </p:txBody>
      </p:sp>
      <p:graphicFrame>
        <p:nvGraphicFramePr>
          <p:cNvPr id="11" name="Table 10">
            <a:extLst>
              <a:ext uri="{FF2B5EF4-FFF2-40B4-BE49-F238E27FC236}">
                <a16:creationId xmlns:a16="http://schemas.microsoft.com/office/drawing/2014/main" id="{C2194610-9AB9-0248-EB77-82E013CEBC45}"/>
              </a:ext>
            </a:extLst>
          </p:cNvPr>
          <p:cNvGraphicFramePr>
            <a:graphicFrameLocks noGrp="1"/>
          </p:cNvGraphicFramePr>
          <p:nvPr>
            <p:extLst>
              <p:ext uri="{D42A27DB-BD31-4B8C-83A1-F6EECF244321}">
                <p14:modId xmlns:p14="http://schemas.microsoft.com/office/powerpoint/2010/main" val="419298623"/>
              </p:ext>
            </p:extLst>
          </p:nvPr>
        </p:nvGraphicFramePr>
        <p:xfrm>
          <a:off x="8991600" y="1329223"/>
          <a:ext cx="2743200" cy="1524000"/>
        </p:xfrm>
        <a:graphic>
          <a:graphicData uri="http://schemas.openxmlformats.org/drawingml/2006/table">
            <a:tbl>
              <a:tblPr>
                <a:tableStyleId>{3C2FFA5D-87B4-456A-9821-1D502468CF0F}</a:tableStyleId>
              </a:tblPr>
              <a:tblGrid>
                <a:gridCol w="822960">
                  <a:extLst>
                    <a:ext uri="{9D8B030D-6E8A-4147-A177-3AD203B41FA5}">
                      <a16:colId xmlns:a16="http://schemas.microsoft.com/office/drawing/2014/main" val="1442386590"/>
                    </a:ext>
                  </a:extLst>
                </a:gridCol>
                <a:gridCol w="1097280">
                  <a:extLst>
                    <a:ext uri="{9D8B030D-6E8A-4147-A177-3AD203B41FA5}">
                      <a16:colId xmlns:a16="http://schemas.microsoft.com/office/drawing/2014/main" val="3030772991"/>
                    </a:ext>
                  </a:extLst>
                </a:gridCol>
                <a:gridCol w="822960">
                  <a:extLst>
                    <a:ext uri="{9D8B030D-6E8A-4147-A177-3AD203B41FA5}">
                      <a16:colId xmlns:a16="http://schemas.microsoft.com/office/drawing/2014/main" val="4116942047"/>
                    </a:ext>
                  </a:extLst>
                </a:gridCol>
              </a:tblGrid>
              <a:tr h="200025">
                <a:tc>
                  <a:txBody>
                    <a:bodyPr/>
                    <a:lstStyle/>
                    <a:p>
                      <a:pPr marL="0" marR="0" indent="0" algn="ctr" defTabSz="914400" rtl="0" eaLnBrk="1" fontAlgn="ctr" latinLnBrk="0" hangingPunct="1">
                        <a:spcBef>
                          <a:spcPts val="0"/>
                        </a:spcBef>
                        <a:spcAft>
                          <a:spcPts val="0"/>
                        </a:spcAft>
                        <a:tabLst>
                          <a:tab pos="182880" algn="l"/>
                        </a:tabLst>
                      </a:pPr>
                      <a:r>
                        <a:rPr lang="en-US" sz="1000" b="1" u="none" strike="noStrike" kern="1200" dirty="0">
                          <a:solidFill>
                            <a:schemeClr val="dk1"/>
                          </a:solidFill>
                          <a:effectLst/>
                          <a:latin typeface="Arial" panose="020B0604020202020204" pitchFamily="34" charset="0"/>
                          <a:ea typeface="+mn-ea"/>
                          <a:cs typeface="Arial" panose="020B0604020202020204" pitchFamily="34" charset="0"/>
                        </a:rPr>
                        <a:t>Contact Angle (°)</a:t>
                      </a:r>
                    </a:p>
                  </a:txBody>
                  <a:tcPr anchor="ctr"/>
                </a:tc>
                <a:tc>
                  <a:txBody>
                    <a:bodyPr/>
                    <a:lstStyle/>
                    <a:p>
                      <a:pPr marL="0" marR="0" indent="0" algn="ctr" defTabSz="914400" rtl="0" eaLnBrk="1" fontAlgn="ctr" latinLnBrk="0" hangingPunct="1">
                        <a:spcBef>
                          <a:spcPts val="0"/>
                        </a:spcBef>
                        <a:spcAft>
                          <a:spcPts val="0"/>
                        </a:spcAft>
                        <a:tabLst>
                          <a:tab pos="182880" algn="l"/>
                        </a:tabLst>
                      </a:pPr>
                      <a:r>
                        <a:rPr lang="en-US" sz="1000" b="1" u="none" strike="noStrike" kern="1200" dirty="0">
                          <a:solidFill>
                            <a:schemeClr val="dk1"/>
                          </a:solidFill>
                          <a:effectLst/>
                          <a:latin typeface="Arial" panose="020B0604020202020204" pitchFamily="34" charset="0"/>
                          <a:ea typeface="+mn-ea"/>
                          <a:cs typeface="Arial" panose="020B0604020202020204" pitchFamily="34" charset="0"/>
                        </a:rPr>
                        <a:t>Bubble Detachment Diameter (mm)</a:t>
                      </a:r>
                    </a:p>
                  </a:txBody>
                  <a:tcPr anchor="ctr"/>
                </a:tc>
                <a:tc>
                  <a:txBody>
                    <a:bodyPr/>
                    <a:lstStyle/>
                    <a:p>
                      <a:pPr marL="0" marR="0" indent="0" algn="ctr" defTabSz="914400" rtl="0" eaLnBrk="1" fontAlgn="ctr" latinLnBrk="0" hangingPunct="1">
                        <a:spcBef>
                          <a:spcPts val="0"/>
                        </a:spcBef>
                        <a:spcAft>
                          <a:spcPts val="0"/>
                        </a:spcAft>
                        <a:tabLst>
                          <a:tab pos="182880" algn="l"/>
                        </a:tabLst>
                      </a:pPr>
                      <a:r>
                        <a:rPr lang="en-US" sz="1000" b="1" u="none" strike="noStrike" kern="1200" dirty="0">
                          <a:solidFill>
                            <a:schemeClr val="dk1"/>
                          </a:solidFill>
                          <a:effectLst/>
                          <a:latin typeface="Arial" panose="020B0604020202020204" pitchFamily="34" charset="0"/>
                          <a:ea typeface="+mn-ea"/>
                          <a:cs typeface="Arial" panose="020B0604020202020204" pitchFamily="34" charset="0"/>
                        </a:rPr>
                        <a:t>Error</a:t>
                      </a:r>
                    </a:p>
                    <a:p>
                      <a:pPr marL="0" marR="0" indent="0" algn="ctr" defTabSz="914400" rtl="0" eaLnBrk="1" fontAlgn="ctr" latinLnBrk="0" hangingPunct="1">
                        <a:spcBef>
                          <a:spcPts val="0"/>
                        </a:spcBef>
                        <a:spcAft>
                          <a:spcPts val="0"/>
                        </a:spcAft>
                        <a:tabLst>
                          <a:tab pos="182880" algn="l"/>
                        </a:tabLst>
                      </a:pPr>
                      <a:r>
                        <a:rPr lang="en-US" sz="1000" b="1" u="none" strike="noStrike" kern="1200" dirty="0">
                          <a:solidFill>
                            <a:schemeClr val="dk1"/>
                          </a:solidFill>
                          <a:effectLst/>
                          <a:latin typeface="Arial" panose="020B0604020202020204" pitchFamily="34" charset="0"/>
                          <a:ea typeface="+mn-ea"/>
                          <a:cs typeface="Arial" panose="020B0604020202020204" pitchFamily="34" charset="0"/>
                        </a:rPr>
                        <a:t>(% Diff.)</a:t>
                      </a:r>
                    </a:p>
                  </a:txBody>
                  <a:tcPr anchor="ctr"/>
                </a:tc>
                <a:extLst>
                  <a:ext uri="{0D108BD9-81ED-4DB2-BD59-A6C34878D82A}">
                    <a16:rowId xmlns:a16="http://schemas.microsoft.com/office/drawing/2014/main" val="3228896225"/>
                  </a:ext>
                </a:extLst>
              </a:tr>
              <a:tr h="200025">
                <a:tc>
                  <a:txBody>
                    <a:bodyPr/>
                    <a:lstStyle/>
                    <a:p>
                      <a:pPr marL="0" marR="0" indent="0" algn="ctr" defTabSz="914400" rtl="0" eaLnBrk="1" fontAlgn="ctr" latinLnBrk="0" hangingPunct="1">
                        <a:spcBef>
                          <a:spcPts val="0"/>
                        </a:spcBef>
                        <a:spcAft>
                          <a:spcPts val="0"/>
                        </a:spcAft>
                        <a:tabLst>
                          <a:tab pos="182880" algn="l"/>
                        </a:tabLst>
                      </a:pPr>
                      <a:r>
                        <a:rPr lang="en-US" sz="1000" u="none" strike="noStrike" kern="1200" dirty="0">
                          <a:solidFill>
                            <a:schemeClr val="dk1"/>
                          </a:solidFill>
                          <a:effectLst/>
                          <a:latin typeface="Arial" panose="020B0604020202020204" pitchFamily="34" charset="0"/>
                          <a:ea typeface="+mn-ea"/>
                          <a:cs typeface="Arial" panose="020B0604020202020204" pitchFamily="34" charset="0"/>
                        </a:rPr>
                        <a:t>60</a:t>
                      </a:r>
                    </a:p>
                  </a:txBody>
                  <a:tcPr anchor="ctr"/>
                </a:tc>
                <a:tc>
                  <a:txBody>
                    <a:bodyPr/>
                    <a:lstStyle/>
                    <a:p>
                      <a:pPr marL="0" marR="0" indent="0" algn="ctr" defTabSz="914400" rtl="0" eaLnBrk="1" fontAlgn="ctr" latinLnBrk="0" hangingPunct="1">
                        <a:spcBef>
                          <a:spcPts val="0"/>
                        </a:spcBef>
                        <a:spcAft>
                          <a:spcPts val="0"/>
                        </a:spcAft>
                        <a:tabLst>
                          <a:tab pos="182880" algn="l"/>
                        </a:tabLst>
                      </a:pPr>
                      <a:r>
                        <a:rPr lang="en-US" sz="1000" u="none" strike="noStrike" kern="1200" dirty="0">
                          <a:solidFill>
                            <a:schemeClr val="dk1"/>
                          </a:solidFill>
                          <a:effectLst/>
                          <a:latin typeface="Arial" panose="020B0604020202020204" pitchFamily="34" charset="0"/>
                          <a:ea typeface="+mn-ea"/>
                          <a:cs typeface="Arial" panose="020B0604020202020204" pitchFamily="34" charset="0"/>
                        </a:rPr>
                        <a:t>3.50</a:t>
                      </a:r>
                    </a:p>
                  </a:txBody>
                  <a:tcPr anchor="ctr"/>
                </a:tc>
                <a:tc>
                  <a:txBody>
                    <a:bodyPr/>
                    <a:lstStyle/>
                    <a:p>
                      <a:pPr marL="0" marR="0" indent="0" algn="ctr" defTabSz="914400" rtl="0" eaLnBrk="1" fontAlgn="ctr" latinLnBrk="0" hangingPunct="1">
                        <a:spcBef>
                          <a:spcPts val="0"/>
                        </a:spcBef>
                        <a:spcAft>
                          <a:spcPts val="0"/>
                        </a:spcAft>
                        <a:tabLst>
                          <a:tab pos="182880" algn="l"/>
                        </a:tabLst>
                      </a:pPr>
                      <a:r>
                        <a:rPr lang="en-US" sz="1000" u="none" strike="noStrike" kern="1200" dirty="0">
                          <a:solidFill>
                            <a:schemeClr val="dk1"/>
                          </a:solidFill>
                          <a:effectLst/>
                          <a:latin typeface="Arial" panose="020B0604020202020204" pitchFamily="34" charset="0"/>
                          <a:ea typeface="+mn-ea"/>
                          <a:cs typeface="Arial" panose="020B0604020202020204" pitchFamily="34" charset="0"/>
                        </a:rPr>
                        <a:t>-21.98</a:t>
                      </a:r>
                    </a:p>
                  </a:txBody>
                  <a:tcPr anchor="ctr"/>
                </a:tc>
                <a:extLst>
                  <a:ext uri="{0D108BD9-81ED-4DB2-BD59-A6C34878D82A}">
                    <a16:rowId xmlns:a16="http://schemas.microsoft.com/office/drawing/2014/main" val="3082332638"/>
                  </a:ext>
                </a:extLst>
              </a:tr>
              <a:tr h="200025">
                <a:tc>
                  <a:txBody>
                    <a:bodyPr/>
                    <a:lstStyle/>
                    <a:p>
                      <a:pPr marL="0" marR="0" indent="0" algn="ctr" defTabSz="914400" rtl="0" eaLnBrk="1" fontAlgn="ctr" latinLnBrk="0" hangingPunct="1">
                        <a:spcBef>
                          <a:spcPts val="0"/>
                        </a:spcBef>
                        <a:spcAft>
                          <a:spcPts val="0"/>
                        </a:spcAft>
                        <a:tabLst>
                          <a:tab pos="182880" algn="l"/>
                        </a:tabLst>
                      </a:pPr>
                      <a:r>
                        <a:rPr lang="en-US" sz="1000" u="none" strike="noStrike" kern="1200">
                          <a:solidFill>
                            <a:schemeClr val="dk1"/>
                          </a:solidFill>
                          <a:effectLst/>
                          <a:latin typeface="Arial" panose="020B0604020202020204" pitchFamily="34" charset="0"/>
                          <a:ea typeface="+mn-ea"/>
                          <a:cs typeface="Arial" panose="020B0604020202020204" pitchFamily="34" charset="0"/>
                        </a:rPr>
                        <a:t>70</a:t>
                      </a:r>
                    </a:p>
                  </a:txBody>
                  <a:tcPr anchor="ctr"/>
                </a:tc>
                <a:tc>
                  <a:txBody>
                    <a:bodyPr/>
                    <a:lstStyle/>
                    <a:p>
                      <a:pPr marL="0" marR="0" indent="0" algn="ctr" defTabSz="914400" rtl="0" eaLnBrk="1" fontAlgn="ctr" latinLnBrk="0" hangingPunct="1">
                        <a:spcBef>
                          <a:spcPts val="0"/>
                        </a:spcBef>
                        <a:spcAft>
                          <a:spcPts val="0"/>
                        </a:spcAft>
                        <a:tabLst>
                          <a:tab pos="182880" algn="l"/>
                        </a:tabLst>
                      </a:pPr>
                      <a:r>
                        <a:rPr lang="en-US" sz="1000" u="none" strike="noStrike" kern="1200" dirty="0">
                          <a:solidFill>
                            <a:schemeClr val="dk1"/>
                          </a:solidFill>
                          <a:effectLst/>
                          <a:latin typeface="Arial" panose="020B0604020202020204" pitchFamily="34" charset="0"/>
                          <a:ea typeface="+mn-ea"/>
                          <a:cs typeface="Arial" panose="020B0604020202020204" pitchFamily="34" charset="0"/>
                        </a:rPr>
                        <a:t>3.98</a:t>
                      </a:r>
                    </a:p>
                  </a:txBody>
                  <a:tcPr anchor="ctr"/>
                </a:tc>
                <a:tc>
                  <a:txBody>
                    <a:bodyPr/>
                    <a:lstStyle/>
                    <a:p>
                      <a:pPr marL="0" marR="0" indent="0" algn="ctr" defTabSz="914400" rtl="0" eaLnBrk="1" fontAlgn="ctr" latinLnBrk="0" hangingPunct="1">
                        <a:spcBef>
                          <a:spcPts val="0"/>
                        </a:spcBef>
                        <a:spcAft>
                          <a:spcPts val="0"/>
                        </a:spcAft>
                        <a:tabLst>
                          <a:tab pos="182880" algn="l"/>
                        </a:tabLst>
                      </a:pPr>
                      <a:r>
                        <a:rPr lang="en-US" sz="1000" u="none" strike="noStrike" kern="1200" dirty="0">
                          <a:solidFill>
                            <a:schemeClr val="dk1"/>
                          </a:solidFill>
                          <a:effectLst/>
                          <a:latin typeface="Arial" panose="020B0604020202020204" pitchFamily="34" charset="0"/>
                          <a:ea typeface="+mn-ea"/>
                          <a:cs typeface="Arial" panose="020B0604020202020204" pitchFamily="34" charset="0"/>
                        </a:rPr>
                        <a:t>-11.24</a:t>
                      </a:r>
                    </a:p>
                  </a:txBody>
                  <a:tcPr anchor="ctr"/>
                </a:tc>
                <a:extLst>
                  <a:ext uri="{0D108BD9-81ED-4DB2-BD59-A6C34878D82A}">
                    <a16:rowId xmlns:a16="http://schemas.microsoft.com/office/drawing/2014/main" val="1970418828"/>
                  </a:ext>
                </a:extLst>
              </a:tr>
              <a:tr h="200025">
                <a:tc>
                  <a:txBody>
                    <a:bodyPr/>
                    <a:lstStyle/>
                    <a:p>
                      <a:pPr marL="0" marR="0" indent="0" algn="ctr" defTabSz="914400" rtl="0" eaLnBrk="1" fontAlgn="ctr" latinLnBrk="0" hangingPunct="1">
                        <a:spcBef>
                          <a:spcPts val="0"/>
                        </a:spcBef>
                        <a:spcAft>
                          <a:spcPts val="0"/>
                        </a:spcAft>
                        <a:tabLst>
                          <a:tab pos="182880" algn="l"/>
                        </a:tabLst>
                      </a:pPr>
                      <a:r>
                        <a:rPr lang="en-US" sz="1000" u="none" strike="noStrike" kern="1200" dirty="0">
                          <a:solidFill>
                            <a:schemeClr val="dk1"/>
                          </a:solidFill>
                          <a:effectLst/>
                          <a:latin typeface="Arial" panose="020B0604020202020204" pitchFamily="34" charset="0"/>
                          <a:ea typeface="+mn-ea"/>
                          <a:cs typeface="Arial" panose="020B0604020202020204" pitchFamily="34" charset="0"/>
                        </a:rPr>
                        <a:t>80</a:t>
                      </a:r>
                    </a:p>
                  </a:txBody>
                  <a:tcPr anchor="ctr"/>
                </a:tc>
                <a:tc>
                  <a:txBody>
                    <a:bodyPr/>
                    <a:lstStyle/>
                    <a:p>
                      <a:pPr marL="0" marR="0" indent="0" algn="ctr" defTabSz="914400" rtl="0" eaLnBrk="1" fontAlgn="ctr" latinLnBrk="0" hangingPunct="1">
                        <a:spcBef>
                          <a:spcPts val="0"/>
                        </a:spcBef>
                        <a:spcAft>
                          <a:spcPts val="0"/>
                        </a:spcAft>
                        <a:tabLst>
                          <a:tab pos="182880" algn="l"/>
                        </a:tabLst>
                      </a:pPr>
                      <a:r>
                        <a:rPr lang="en-US" sz="1000" u="none" strike="noStrike" kern="1200" dirty="0">
                          <a:solidFill>
                            <a:schemeClr val="dk1"/>
                          </a:solidFill>
                          <a:effectLst/>
                          <a:latin typeface="Arial" panose="020B0604020202020204" pitchFamily="34" charset="0"/>
                          <a:ea typeface="+mn-ea"/>
                          <a:cs typeface="Arial" panose="020B0604020202020204" pitchFamily="34" charset="0"/>
                        </a:rPr>
                        <a:t>4.54</a:t>
                      </a:r>
                    </a:p>
                  </a:txBody>
                  <a:tcPr anchor="ctr"/>
                </a:tc>
                <a:tc>
                  <a:txBody>
                    <a:bodyPr/>
                    <a:lstStyle/>
                    <a:p>
                      <a:pPr marL="0" marR="0" indent="0" algn="ctr" defTabSz="914400" rtl="0" eaLnBrk="1" fontAlgn="ctr" latinLnBrk="0" hangingPunct="1">
                        <a:spcBef>
                          <a:spcPts val="0"/>
                        </a:spcBef>
                        <a:spcAft>
                          <a:spcPts val="0"/>
                        </a:spcAft>
                        <a:tabLst>
                          <a:tab pos="182880" algn="l"/>
                        </a:tabLst>
                      </a:pPr>
                      <a:r>
                        <a:rPr lang="en-US" sz="1000" u="none" strike="noStrike" kern="1200" dirty="0">
                          <a:solidFill>
                            <a:schemeClr val="dk1"/>
                          </a:solidFill>
                          <a:effectLst/>
                          <a:latin typeface="Arial" panose="020B0604020202020204" pitchFamily="34" charset="0"/>
                          <a:ea typeface="+mn-ea"/>
                          <a:cs typeface="Arial" panose="020B0604020202020204" pitchFamily="34" charset="0"/>
                        </a:rPr>
                        <a:t>1.44</a:t>
                      </a:r>
                    </a:p>
                  </a:txBody>
                  <a:tcPr anchor="ctr"/>
                </a:tc>
                <a:extLst>
                  <a:ext uri="{0D108BD9-81ED-4DB2-BD59-A6C34878D82A}">
                    <a16:rowId xmlns:a16="http://schemas.microsoft.com/office/drawing/2014/main" val="11933487"/>
                  </a:ext>
                </a:extLst>
              </a:tr>
              <a:tr h="200025">
                <a:tc>
                  <a:txBody>
                    <a:bodyPr/>
                    <a:lstStyle/>
                    <a:p>
                      <a:pPr marL="0" marR="0" indent="0" algn="ctr" defTabSz="914400" rtl="0" eaLnBrk="1" fontAlgn="ctr" latinLnBrk="0" hangingPunct="1">
                        <a:spcBef>
                          <a:spcPts val="0"/>
                        </a:spcBef>
                        <a:spcAft>
                          <a:spcPts val="0"/>
                        </a:spcAft>
                        <a:tabLst>
                          <a:tab pos="182880" algn="l"/>
                        </a:tabLst>
                      </a:pPr>
                      <a:r>
                        <a:rPr lang="en-US" sz="1000" u="none" strike="noStrike" kern="1200" dirty="0">
                          <a:solidFill>
                            <a:schemeClr val="dk1"/>
                          </a:solidFill>
                          <a:effectLst/>
                          <a:latin typeface="Arial" panose="020B0604020202020204" pitchFamily="34" charset="0"/>
                          <a:ea typeface="+mn-ea"/>
                          <a:cs typeface="Arial" panose="020B0604020202020204" pitchFamily="34" charset="0"/>
                        </a:rPr>
                        <a:t>90</a:t>
                      </a:r>
                    </a:p>
                  </a:txBody>
                  <a:tcPr anchor="ctr"/>
                </a:tc>
                <a:tc gridSpan="2">
                  <a:txBody>
                    <a:bodyPr/>
                    <a:lstStyle/>
                    <a:p>
                      <a:pPr marL="0" marR="0" indent="0" algn="ctr" defTabSz="914400" rtl="0" eaLnBrk="1" fontAlgn="ctr" latinLnBrk="0" hangingPunct="1">
                        <a:spcBef>
                          <a:spcPts val="0"/>
                        </a:spcBef>
                        <a:spcAft>
                          <a:spcPts val="0"/>
                        </a:spcAft>
                        <a:tabLst>
                          <a:tab pos="182880" algn="l"/>
                        </a:tabLst>
                      </a:pPr>
                      <a:r>
                        <a:rPr lang="en-US" sz="1000" i="1" u="none" strike="noStrike" kern="1200" dirty="0">
                          <a:solidFill>
                            <a:schemeClr val="dk1"/>
                          </a:solidFill>
                          <a:effectLst/>
                          <a:latin typeface="Arial" panose="020B0604020202020204" pitchFamily="34" charset="0"/>
                          <a:ea typeface="+mn-ea"/>
                          <a:cs typeface="Arial" panose="020B0604020202020204" pitchFamily="34" charset="0"/>
                        </a:rPr>
                        <a:t>Detachment Not Observed</a:t>
                      </a:r>
                    </a:p>
                  </a:txBody>
                  <a:tcPr anchor="ctr"/>
                </a:tc>
                <a:tc hMerge="1">
                  <a:txBody>
                    <a:bodyPr/>
                    <a:lstStyle/>
                    <a:p>
                      <a:endParaRPr lang="en-US"/>
                    </a:p>
                  </a:txBody>
                  <a:tcPr/>
                </a:tc>
                <a:extLst>
                  <a:ext uri="{0D108BD9-81ED-4DB2-BD59-A6C34878D82A}">
                    <a16:rowId xmlns:a16="http://schemas.microsoft.com/office/drawing/2014/main" val="2724522036"/>
                  </a:ext>
                </a:extLst>
              </a:tr>
            </a:tbl>
          </a:graphicData>
        </a:graphic>
      </p:graphicFrame>
      <p:graphicFrame>
        <p:nvGraphicFramePr>
          <p:cNvPr id="13" name="Chart 12">
            <a:extLst>
              <a:ext uri="{FF2B5EF4-FFF2-40B4-BE49-F238E27FC236}">
                <a16:creationId xmlns:a16="http://schemas.microsoft.com/office/drawing/2014/main" id="{B7A64425-BFD6-4E17-8EB4-35B6B0D11785}"/>
              </a:ext>
            </a:extLst>
          </p:cNvPr>
          <p:cNvGraphicFramePr>
            <a:graphicFrameLocks/>
          </p:cNvGraphicFramePr>
          <p:nvPr>
            <p:extLst>
              <p:ext uri="{D42A27DB-BD31-4B8C-83A1-F6EECF244321}">
                <p14:modId xmlns:p14="http://schemas.microsoft.com/office/powerpoint/2010/main" val="2734376392"/>
              </p:ext>
            </p:extLst>
          </p:nvPr>
        </p:nvGraphicFramePr>
        <p:xfrm>
          <a:off x="6776472" y="3246616"/>
          <a:ext cx="4572000" cy="3200400"/>
        </p:xfrm>
        <a:graphic>
          <a:graphicData uri="http://schemas.openxmlformats.org/drawingml/2006/chart">
            <c:chart xmlns:c="http://schemas.openxmlformats.org/drawingml/2006/chart" xmlns:r="http://schemas.openxmlformats.org/officeDocument/2006/relationships" r:id="rId5"/>
          </a:graphicData>
        </a:graphic>
      </p:graphicFrame>
      <p:sp>
        <p:nvSpPr>
          <p:cNvPr id="14" name="TextBox 13">
            <a:extLst>
              <a:ext uri="{FF2B5EF4-FFF2-40B4-BE49-F238E27FC236}">
                <a16:creationId xmlns:a16="http://schemas.microsoft.com/office/drawing/2014/main" id="{90008036-93B5-CE11-A3C1-41D0277AB6E3}"/>
              </a:ext>
            </a:extLst>
          </p:cNvPr>
          <p:cNvSpPr txBox="1"/>
          <p:nvPr/>
        </p:nvSpPr>
        <p:spPr>
          <a:xfrm>
            <a:off x="9625780" y="3468328"/>
            <a:ext cx="1505623" cy="461665"/>
          </a:xfrm>
          <a:prstGeom prst="rect">
            <a:avLst/>
          </a:prstGeom>
          <a:solidFill>
            <a:schemeClr val="bg1"/>
          </a:solidFill>
          <a:ln>
            <a:solidFill>
              <a:schemeClr val="bg1">
                <a:lumMod val="75000"/>
              </a:schemeClr>
            </a:solidFill>
          </a:ln>
        </p:spPr>
        <p:txBody>
          <a:bodyPr wrap="square" rtlCol="0">
            <a:spAutoFit/>
          </a:bodyPr>
          <a:lstStyle/>
          <a:p>
            <a:pPr algn="ctr"/>
            <a:r>
              <a:rPr lang="en-US" sz="1200" i="1" dirty="0">
                <a:solidFill>
                  <a:schemeClr val="tx1"/>
                </a:solidFill>
              </a:rPr>
              <a:t>*CFD results using a 70° contact angle</a:t>
            </a:r>
          </a:p>
        </p:txBody>
      </p:sp>
    </p:spTree>
    <p:extLst>
      <p:ext uri="{BB962C8B-B14F-4D97-AF65-F5344CB8AC3E}">
        <p14:creationId xmlns:p14="http://schemas.microsoft.com/office/powerpoint/2010/main" val="42706221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8800"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with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2D52809-7514-7D43-7BFC-B1CAF112A373}"/>
              </a:ext>
            </a:extLst>
          </p:cNvPr>
          <p:cNvSpPr>
            <a:spLocks noGrp="1"/>
          </p:cNvSpPr>
          <p:nvPr>
            <p:ph type="sldNum" sz="quarter" idx="12"/>
          </p:nvPr>
        </p:nvSpPr>
        <p:spPr/>
        <p:txBody>
          <a:bodyPr/>
          <a:lstStyle/>
          <a:p>
            <a:pPr>
              <a:defRPr/>
            </a:pPr>
            <a:fld id="{783D04F6-5BE6-40C3-B386-A0E7FC276BD8}" type="slidenum">
              <a:rPr lang="en-US" smtClean="0"/>
              <a:pPr>
                <a:defRPr/>
              </a:pPr>
              <a:t>7</a:t>
            </a:fld>
            <a:endParaRPr lang="en-US" dirty="0"/>
          </a:p>
        </p:txBody>
      </p:sp>
      <p:sp>
        <p:nvSpPr>
          <p:cNvPr id="3" name="Title 2">
            <a:extLst>
              <a:ext uri="{FF2B5EF4-FFF2-40B4-BE49-F238E27FC236}">
                <a16:creationId xmlns:a16="http://schemas.microsoft.com/office/drawing/2014/main" id="{3B7C65CC-82DC-0EA4-83D8-28A5D79AF35C}"/>
              </a:ext>
            </a:extLst>
          </p:cNvPr>
          <p:cNvSpPr>
            <a:spLocks noGrp="1"/>
          </p:cNvSpPr>
          <p:nvPr>
            <p:ph type="title"/>
          </p:nvPr>
        </p:nvSpPr>
        <p:spPr/>
        <p:txBody>
          <a:bodyPr/>
          <a:lstStyle/>
          <a:p>
            <a:r>
              <a:rPr lang="en-US" dirty="0"/>
              <a:t>Submerged Pressurization Prediction</a:t>
            </a:r>
          </a:p>
        </p:txBody>
      </p:sp>
      <p:sp>
        <p:nvSpPr>
          <p:cNvPr id="4" name="Content Placeholder 3">
            <a:extLst>
              <a:ext uri="{FF2B5EF4-FFF2-40B4-BE49-F238E27FC236}">
                <a16:creationId xmlns:a16="http://schemas.microsoft.com/office/drawing/2014/main" id="{8D90D07D-EE7B-2A06-B0ED-74013ABA82BF}"/>
              </a:ext>
            </a:extLst>
          </p:cNvPr>
          <p:cNvSpPr>
            <a:spLocks noGrp="1"/>
          </p:cNvSpPr>
          <p:nvPr>
            <p:ph idx="1"/>
          </p:nvPr>
        </p:nvSpPr>
        <p:spPr>
          <a:xfrm>
            <a:off x="609600" y="960437"/>
            <a:ext cx="7452852" cy="5245896"/>
          </a:xfrm>
        </p:spPr>
        <p:txBody>
          <a:bodyPr/>
          <a:lstStyle/>
          <a:p>
            <a:r>
              <a:rPr lang="en-US" dirty="0"/>
              <a:t>Analysis Objective:</a:t>
            </a:r>
          </a:p>
          <a:p>
            <a:pPr lvl="1"/>
            <a:r>
              <a:rPr lang="en-US" dirty="0"/>
              <a:t>Simulate submerged pressurization for a generic tank and set of conditions</a:t>
            </a:r>
          </a:p>
          <a:p>
            <a:pPr lvl="2"/>
            <a:r>
              <a:rPr lang="en-US" dirty="0"/>
              <a:t>Informs operating spaces for future testing</a:t>
            </a:r>
          </a:p>
          <a:p>
            <a:r>
              <a:rPr lang="en-US" dirty="0"/>
              <a:t>Simulation Methodology:</a:t>
            </a:r>
          </a:p>
          <a:p>
            <a:pPr lvl="1"/>
            <a:r>
              <a:rPr lang="en-US" dirty="0"/>
              <a:t>A methodology comparable to the bubble detachment validation simulations was used with notable changes.</a:t>
            </a:r>
          </a:p>
          <a:p>
            <a:pPr lvl="1"/>
            <a:r>
              <a:rPr lang="en-US" dirty="0"/>
              <a:t>Used laminar equations but turbulence will be needed, at least at higher pressurization rates.</a:t>
            </a:r>
          </a:p>
          <a:p>
            <a:pPr lvl="2"/>
            <a:r>
              <a:rPr lang="en-US" dirty="0"/>
              <a:t>Simulation of turbulence and corresponding gas-liquid interface treatment is on-going.</a:t>
            </a:r>
          </a:p>
          <a:p>
            <a:pPr lvl="1"/>
            <a:r>
              <a:rPr lang="en-US" dirty="0"/>
              <a:t>Fluid properties for gas and liquid parahydrogen were used.</a:t>
            </a:r>
          </a:p>
          <a:p>
            <a:pPr lvl="2"/>
            <a:r>
              <a:rPr lang="en-US" dirty="0"/>
              <a:t>Initial Conditions: Saturated at 20 K</a:t>
            </a:r>
          </a:p>
          <a:p>
            <a:pPr lvl="2"/>
            <a:r>
              <a:rPr lang="en-US" dirty="0"/>
              <a:t>Inflow Conditions: 300 K gas</a:t>
            </a:r>
          </a:p>
          <a:p>
            <a:pPr lvl="1"/>
            <a:r>
              <a:rPr lang="en-US" dirty="0"/>
              <a:t>A contact angle of 10° was modeled.</a:t>
            </a:r>
          </a:p>
          <a:p>
            <a:pPr lvl="1"/>
            <a:r>
              <a:rPr lang="en-US" dirty="0"/>
              <a:t>Phase change was modeled via the Hertz-Knudsen-Schrage equation with a 0.001 phase change coefficient.</a:t>
            </a:r>
          </a:p>
          <a:p>
            <a:pPr lvl="1"/>
            <a:r>
              <a:rPr lang="en-US" dirty="0"/>
              <a:t>Modeled a generic large-scale three-dimensional tank.</a:t>
            </a:r>
          </a:p>
          <a:p>
            <a:pPr lvl="2"/>
            <a:r>
              <a:rPr lang="en-US" dirty="0"/>
              <a:t>4 m long and 2 m radius cylindrical barrel section</a:t>
            </a:r>
          </a:p>
          <a:p>
            <a:pPr lvl="2"/>
            <a:r>
              <a:rPr lang="en-US" dirty="0"/>
              <a:t>2 m radius hemispherical domes</a:t>
            </a:r>
          </a:p>
          <a:p>
            <a:pPr lvl="2"/>
            <a:r>
              <a:rPr lang="en-US" dirty="0"/>
              <a:t>0.075 m radius and 0.17 m long cylindrical gas diffuser open area</a:t>
            </a:r>
          </a:p>
          <a:p>
            <a:pPr lvl="1"/>
            <a:r>
              <a:rPr lang="en-US" dirty="0"/>
              <a:t>Began each simulation with an 80% fill level and quiescent condition.</a:t>
            </a:r>
          </a:p>
        </p:txBody>
      </p:sp>
      <p:pic>
        <p:nvPicPr>
          <p:cNvPr id="8" name="Picture 7" descr="Shape, circle&#10;&#10;AI-generated content may be incorrect.">
            <a:extLst>
              <a:ext uri="{FF2B5EF4-FFF2-40B4-BE49-F238E27FC236}">
                <a16:creationId xmlns:a16="http://schemas.microsoft.com/office/drawing/2014/main" id="{D64A9E4C-FBFF-A00D-EA37-2D4E9EF34DB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b="4660"/>
          <a:stretch/>
        </p:blipFill>
        <p:spPr>
          <a:xfrm>
            <a:off x="9436210" y="1459051"/>
            <a:ext cx="1381089" cy="2743200"/>
          </a:xfrm>
          <a:prstGeom prst="rect">
            <a:avLst/>
          </a:prstGeom>
        </p:spPr>
      </p:pic>
      <p:sp>
        <p:nvSpPr>
          <p:cNvPr id="9" name="TextBox 8">
            <a:extLst>
              <a:ext uri="{FF2B5EF4-FFF2-40B4-BE49-F238E27FC236}">
                <a16:creationId xmlns:a16="http://schemas.microsoft.com/office/drawing/2014/main" id="{A1EB93CE-A98B-86F7-1380-1579A566B84D}"/>
              </a:ext>
            </a:extLst>
          </p:cNvPr>
          <p:cNvSpPr txBox="1"/>
          <p:nvPr/>
        </p:nvSpPr>
        <p:spPr>
          <a:xfrm>
            <a:off x="8378687" y="935831"/>
            <a:ext cx="3496137" cy="523220"/>
          </a:xfrm>
          <a:prstGeom prst="rect">
            <a:avLst/>
          </a:prstGeom>
          <a:noFill/>
        </p:spPr>
        <p:txBody>
          <a:bodyPr wrap="square" rtlCol="0">
            <a:spAutoFit/>
          </a:bodyPr>
          <a:lstStyle/>
          <a:p>
            <a:pPr algn="ctr"/>
            <a:r>
              <a:rPr lang="en-US" sz="1600" b="1" dirty="0">
                <a:solidFill>
                  <a:schemeClr val="tx1"/>
                </a:solidFill>
              </a:rPr>
              <a:t>Computational Domain</a:t>
            </a:r>
          </a:p>
          <a:p>
            <a:pPr algn="ctr"/>
            <a:r>
              <a:rPr lang="en-US" sz="1200" dirty="0">
                <a:solidFill>
                  <a:schemeClr val="tx1"/>
                </a:solidFill>
              </a:rPr>
              <a:t>Initial Fluid Distribution Shown (VoF Isosurface)</a:t>
            </a:r>
          </a:p>
        </p:txBody>
      </p:sp>
      <p:sp>
        <p:nvSpPr>
          <p:cNvPr id="16" name="TextBox 15">
            <a:extLst>
              <a:ext uri="{FF2B5EF4-FFF2-40B4-BE49-F238E27FC236}">
                <a16:creationId xmlns:a16="http://schemas.microsoft.com/office/drawing/2014/main" id="{A2A9A64E-254D-8CE1-0587-F1D67925E9E6}"/>
              </a:ext>
            </a:extLst>
          </p:cNvPr>
          <p:cNvSpPr txBox="1"/>
          <p:nvPr/>
        </p:nvSpPr>
        <p:spPr>
          <a:xfrm>
            <a:off x="8378687" y="4255958"/>
            <a:ext cx="3496137" cy="523220"/>
          </a:xfrm>
          <a:prstGeom prst="rect">
            <a:avLst/>
          </a:prstGeom>
          <a:noFill/>
        </p:spPr>
        <p:txBody>
          <a:bodyPr wrap="square" rtlCol="0">
            <a:spAutoFit/>
          </a:bodyPr>
          <a:lstStyle/>
          <a:p>
            <a:pPr algn="ctr"/>
            <a:r>
              <a:rPr lang="en-US" sz="1600" b="1" dirty="0">
                <a:solidFill>
                  <a:schemeClr val="tx1"/>
                </a:solidFill>
              </a:rPr>
              <a:t>Nominal Computational Mesh</a:t>
            </a:r>
          </a:p>
          <a:p>
            <a:pPr algn="ctr"/>
            <a:r>
              <a:rPr lang="en-US" sz="1200" dirty="0">
                <a:solidFill>
                  <a:schemeClr val="tx1"/>
                </a:solidFill>
              </a:rPr>
              <a:t>Near Gas </a:t>
            </a:r>
            <a:r>
              <a:rPr lang="en-US" sz="1200" dirty="0">
                <a:solidFill>
                  <a:srgbClr val="FF0000"/>
                </a:solidFill>
              </a:rPr>
              <a:t>Diffuser</a:t>
            </a:r>
            <a:r>
              <a:rPr lang="en-US" sz="1200" dirty="0">
                <a:solidFill>
                  <a:schemeClr val="tx1"/>
                </a:solidFill>
              </a:rPr>
              <a:t> Region Shown</a:t>
            </a:r>
          </a:p>
        </p:txBody>
      </p:sp>
      <p:grpSp>
        <p:nvGrpSpPr>
          <p:cNvPr id="19" name="Group 18">
            <a:extLst>
              <a:ext uri="{FF2B5EF4-FFF2-40B4-BE49-F238E27FC236}">
                <a16:creationId xmlns:a16="http://schemas.microsoft.com/office/drawing/2014/main" id="{E67A8015-C590-D107-1BA1-EC9AFE080C27}"/>
              </a:ext>
            </a:extLst>
          </p:cNvPr>
          <p:cNvGrpSpPr/>
          <p:nvPr/>
        </p:nvGrpSpPr>
        <p:grpSpPr>
          <a:xfrm>
            <a:off x="8460678" y="4779178"/>
            <a:ext cx="3332154" cy="1828800"/>
            <a:chOff x="8460678" y="4779178"/>
            <a:chExt cx="3332154" cy="1828800"/>
          </a:xfrm>
        </p:grpSpPr>
        <p:pic>
          <p:nvPicPr>
            <p:cNvPr id="15" name="Picture 14" descr="Diagram&#10;&#10;AI-generated content may be incorrect.">
              <a:extLst>
                <a:ext uri="{FF2B5EF4-FFF2-40B4-BE49-F238E27FC236}">
                  <a16:creationId xmlns:a16="http://schemas.microsoft.com/office/drawing/2014/main" id="{39638919-2B03-452A-CCD7-7443986F3E3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15345"/>
            <a:stretch/>
          </p:blipFill>
          <p:spPr>
            <a:xfrm>
              <a:off x="8460678" y="4779178"/>
              <a:ext cx="3332154" cy="1828800"/>
            </a:xfrm>
            <a:prstGeom prst="rect">
              <a:avLst/>
            </a:prstGeom>
          </p:spPr>
        </p:pic>
        <p:sp>
          <p:nvSpPr>
            <p:cNvPr id="18" name="Freeform: Shape 17">
              <a:extLst>
                <a:ext uri="{FF2B5EF4-FFF2-40B4-BE49-F238E27FC236}">
                  <a16:creationId xmlns:a16="http://schemas.microsoft.com/office/drawing/2014/main" id="{7BB00BDD-BCEB-011A-696D-1BB9A1A35249}"/>
                </a:ext>
              </a:extLst>
            </p:cNvPr>
            <p:cNvSpPr/>
            <p:nvPr/>
          </p:nvSpPr>
          <p:spPr>
            <a:xfrm>
              <a:off x="8507784" y="4827002"/>
              <a:ext cx="144243" cy="579549"/>
            </a:xfrm>
            <a:custGeom>
              <a:avLst/>
              <a:gdLst>
                <a:gd name="connsiteX0" fmla="*/ 54091 w 144243"/>
                <a:gd name="connsiteY0" fmla="*/ 0 h 579549"/>
                <a:gd name="connsiteX1" fmla="*/ 56667 w 144243"/>
                <a:gd name="connsiteY1" fmla="*/ 190607 h 579549"/>
                <a:gd name="connsiteX2" fmla="*/ 144243 w 144243"/>
                <a:gd name="connsiteY2" fmla="*/ 193183 h 579549"/>
                <a:gd name="connsiteX3" fmla="*/ 141667 w 144243"/>
                <a:gd name="connsiteY3" fmla="*/ 221516 h 579549"/>
                <a:gd name="connsiteX4" fmla="*/ 56667 w 144243"/>
                <a:gd name="connsiteY4" fmla="*/ 218941 h 579549"/>
                <a:gd name="connsiteX5" fmla="*/ 56667 w 144243"/>
                <a:gd name="connsiteY5" fmla="*/ 548640 h 579549"/>
                <a:gd name="connsiteX6" fmla="*/ 141667 w 144243"/>
                <a:gd name="connsiteY6" fmla="*/ 548640 h 579549"/>
                <a:gd name="connsiteX7" fmla="*/ 141667 w 144243"/>
                <a:gd name="connsiteY7" fmla="*/ 579549 h 579549"/>
                <a:gd name="connsiteX8" fmla="*/ 0 w 144243"/>
                <a:gd name="connsiteY8" fmla="*/ 576973 h 579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243" h="579549">
                  <a:moveTo>
                    <a:pt x="54091" y="0"/>
                  </a:moveTo>
                  <a:cubicBezTo>
                    <a:pt x="54950" y="63536"/>
                    <a:pt x="55808" y="127071"/>
                    <a:pt x="56667" y="190607"/>
                  </a:cubicBezTo>
                  <a:lnTo>
                    <a:pt x="144243" y="193183"/>
                  </a:lnTo>
                  <a:lnTo>
                    <a:pt x="141667" y="221516"/>
                  </a:lnTo>
                  <a:lnTo>
                    <a:pt x="56667" y="218941"/>
                  </a:lnTo>
                  <a:lnTo>
                    <a:pt x="56667" y="548640"/>
                  </a:lnTo>
                  <a:lnTo>
                    <a:pt x="141667" y="548640"/>
                  </a:lnTo>
                  <a:lnTo>
                    <a:pt x="141667" y="579549"/>
                  </a:lnTo>
                  <a:lnTo>
                    <a:pt x="0" y="576973"/>
                  </a:lnTo>
                </a:path>
              </a:pathLst>
            </a:cu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8919045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14" name="TextBox 13">
                <a:extLst>
                  <a:ext uri="{FF2B5EF4-FFF2-40B4-BE49-F238E27FC236}">
                    <a16:creationId xmlns:a16="http://schemas.microsoft.com/office/drawing/2014/main" id="{F2E6F0C8-6888-8BAF-7663-2EC87187016B}"/>
                  </a:ext>
                </a:extLst>
              </p:cNvPr>
              <p:cNvSpPr txBox="1"/>
              <p:nvPr/>
            </p:nvSpPr>
            <p:spPr>
              <a:xfrm>
                <a:off x="5723465" y="3695838"/>
                <a:ext cx="2143721" cy="492443"/>
              </a:xfrm>
              <a:prstGeom prst="rect">
                <a:avLst/>
              </a:prstGeom>
              <a:noFill/>
            </p:spPr>
            <p:txBody>
              <a:bodyPr wrap="square" rtlCol="0">
                <a:spAutoFit/>
              </a:bodyPr>
              <a:lstStyle/>
              <a:p>
                <a:pPr algn="ctr"/>
                <a14:m>
                  <m:oMathPara xmlns:m="http://schemas.openxmlformats.org/officeDocument/2006/math">
                    <m:oMathParaPr>
                      <m:jc m:val="centerGroup"/>
                    </m:oMathParaPr>
                    <m:oMath xmlns:m="http://schemas.openxmlformats.org/officeDocument/2006/math">
                      <m:acc>
                        <m:accPr>
                          <m:chr m:val="̇"/>
                          <m:ctrlPr>
                            <a:rPr lang="en-US" sz="1200" b="1" i="1" smtClean="0">
                              <a:solidFill>
                                <a:schemeClr val="tx1"/>
                              </a:solidFill>
                              <a:latin typeface="Cambria Math" panose="02040503050406030204" pitchFamily="18" charset="0"/>
                            </a:rPr>
                          </m:ctrlPr>
                        </m:accPr>
                        <m:e>
                          <m:r>
                            <a:rPr lang="en-US" sz="1200" b="1" i="1" smtClean="0">
                              <a:solidFill>
                                <a:schemeClr val="tx1"/>
                              </a:solidFill>
                              <a:latin typeface="Cambria Math" panose="02040503050406030204" pitchFamily="18" charset="0"/>
                            </a:rPr>
                            <m:t>𝒎</m:t>
                          </m:r>
                        </m:e>
                      </m:acc>
                      <m:r>
                        <a:rPr lang="en-US" sz="1200" b="1" i="1" smtClean="0">
                          <a:solidFill>
                            <a:schemeClr val="tx1"/>
                          </a:solidFill>
                          <a:latin typeface="Cambria Math" panose="02040503050406030204" pitchFamily="18" charset="0"/>
                        </a:rPr>
                        <m:t>=</m:t>
                      </m:r>
                      <m:r>
                        <a:rPr lang="en-US" sz="1200" b="1" i="1" smtClean="0">
                          <a:solidFill>
                            <a:schemeClr val="tx1"/>
                          </a:solidFill>
                          <a:latin typeface="Cambria Math" panose="02040503050406030204" pitchFamily="18" charset="0"/>
                        </a:rPr>
                        <m:t>𝟎</m:t>
                      </m:r>
                      <m:r>
                        <a:rPr lang="en-US" sz="1200" b="1" i="1" smtClean="0">
                          <a:solidFill>
                            <a:schemeClr val="tx1"/>
                          </a:solidFill>
                          <a:latin typeface="Cambria Math" panose="02040503050406030204" pitchFamily="18" charset="0"/>
                        </a:rPr>
                        <m:t>.</m:t>
                      </m:r>
                      <m:r>
                        <a:rPr lang="en-US" sz="1200" b="1" i="1" smtClean="0">
                          <a:solidFill>
                            <a:schemeClr val="tx1"/>
                          </a:solidFill>
                          <a:latin typeface="Cambria Math" panose="02040503050406030204" pitchFamily="18" charset="0"/>
                        </a:rPr>
                        <m:t>𝟎𝟏</m:t>
                      </m:r>
                      <m:r>
                        <a:rPr lang="en-US" sz="1200" b="1" i="1" smtClean="0">
                          <a:solidFill>
                            <a:schemeClr val="tx1"/>
                          </a:solidFill>
                          <a:latin typeface="Cambria Math" panose="02040503050406030204" pitchFamily="18" charset="0"/>
                        </a:rPr>
                        <m:t> </m:t>
                      </m:r>
                      <m:r>
                        <a:rPr lang="en-US" sz="1200" b="1" i="1" smtClean="0">
                          <a:solidFill>
                            <a:schemeClr val="tx1"/>
                          </a:solidFill>
                          <a:latin typeface="Cambria Math" panose="02040503050406030204" pitchFamily="18" charset="0"/>
                        </a:rPr>
                        <m:t>𝒌𝒈</m:t>
                      </m:r>
                      <m:r>
                        <a:rPr lang="en-US" sz="1200" b="1" i="1" smtClean="0">
                          <a:solidFill>
                            <a:schemeClr val="tx1"/>
                          </a:solidFill>
                          <a:latin typeface="Cambria Math" panose="02040503050406030204" pitchFamily="18" charset="0"/>
                        </a:rPr>
                        <m:t>/</m:t>
                      </m:r>
                      <m:r>
                        <a:rPr lang="en-US" sz="1200" b="1" i="1" smtClean="0">
                          <a:solidFill>
                            <a:schemeClr val="tx1"/>
                          </a:solidFill>
                          <a:latin typeface="Cambria Math" panose="02040503050406030204" pitchFamily="18" charset="0"/>
                        </a:rPr>
                        <m:t>𝒔</m:t>
                      </m:r>
                    </m:oMath>
                  </m:oMathPara>
                </a14:m>
                <a:endParaRPr lang="en-US" sz="1200" b="1" dirty="0">
                  <a:solidFill>
                    <a:schemeClr val="tx1"/>
                  </a:solidFill>
                </a:endParaRPr>
              </a:p>
              <a:p>
                <a:pPr algn="ctr"/>
                <a14:m>
                  <m:oMathPara xmlns:m="http://schemas.openxmlformats.org/officeDocument/2006/math">
                    <m:oMathParaPr>
                      <m:jc m:val="centerGroup"/>
                    </m:oMathParaPr>
                    <m:oMath xmlns:m="http://schemas.openxmlformats.org/officeDocument/2006/math">
                      <m:d>
                        <m:dPr>
                          <m:ctrlPr>
                            <a:rPr lang="en-US" sz="1200" i="1" smtClean="0">
                              <a:solidFill>
                                <a:schemeClr val="tx1"/>
                              </a:solidFill>
                              <a:latin typeface="Cambria Math" panose="02040503050406030204" pitchFamily="18" charset="0"/>
                            </a:rPr>
                          </m:ctrlPr>
                        </m:dPr>
                        <m:e>
                          <m:sSub>
                            <m:sSubPr>
                              <m:ctrlPr>
                                <a:rPr lang="en-US" sz="1200" i="1" smtClean="0">
                                  <a:solidFill>
                                    <a:schemeClr val="tx1"/>
                                  </a:solidFill>
                                  <a:latin typeface="Cambria Math" panose="02040503050406030204" pitchFamily="18" charset="0"/>
                                </a:rPr>
                              </m:ctrlPr>
                            </m:sSubPr>
                            <m:e>
                              <m:r>
                                <a:rPr lang="en-US" sz="1200" b="0" i="1" smtClean="0">
                                  <a:solidFill>
                                    <a:schemeClr val="tx1"/>
                                  </a:solidFill>
                                  <a:latin typeface="Cambria Math" panose="02040503050406030204" pitchFamily="18" charset="0"/>
                                </a:rPr>
                                <m:t>𝑉</m:t>
                              </m:r>
                            </m:e>
                            <m:sub>
                              <m:r>
                                <a:rPr lang="en-US" sz="1200" b="0" i="1" smtClean="0">
                                  <a:solidFill>
                                    <a:schemeClr val="tx1"/>
                                  </a:solidFill>
                                  <a:latin typeface="Cambria Math" panose="02040503050406030204" pitchFamily="18" charset="0"/>
                                </a:rPr>
                                <m:t>𝐷𝑖𝑓𝑓𝐸𝑥𝑖𝑡</m:t>
                              </m:r>
                              <m:r>
                                <a:rPr lang="en-US" sz="1200" b="0" i="1" smtClean="0">
                                  <a:solidFill>
                                    <a:schemeClr val="tx1"/>
                                  </a:solidFill>
                                  <a:latin typeface="Cambria Math" panose="02040503050406030204" pitchFamily="18" charset="0"/>
                                </a:rPr>
                                <m:t>,</m:t>
                              </m:r>
                              <m:r>
                                <a:rPr lang="en-US" sz="1200" b="0" i="1" smtClean="0">
                                  <a:solidFill>
                                    <a:schemeClr val="tx1"/>
                                  </a:solidFill>
                                  <a:latin typeface="Cambria Math" panose="02040503050406030204" pitchFamily="18" charset="0"/>
                                </a:rPr>
                                <m:t>𝐴𝑉𝐺</m:t>
                              </m:r>
                            </m:sub>
                          </m:sSub>
                          <m:r>
                            <a:rPr lang="en-US" sz="1200" b="0" i="1" smtClean="0">
                              <a:solidFill>
                                <a:schemeClr val="tx1"/>
                              </a:solidFill>
                              <a:latin typeface="Cambria Math" panose="02040503050406030204" pitchFamily="18" charset="0"/>
                            </a:rPr>
                            <m:t>=1.65 </m:t>
                          </m:r>
                          <m:r>
                            <a:rPr lang="en-US" sz="1200" b="0" i="1" smtClean="0">
                              <a:solidFill>
                                <a:schemeClr val="tx1"/>
                              </a:solidFill>
                              <a:latin typeface="Cambria Math" panose="02040503050406030204" pitchFamily="18" charset="0"/>
                            </a:rPr>
                            <m:t>𝑚</m:t>
                          </m:r>
                          <m:r>
                            <a:rPr lang="en-US" sz="1200" b="0" i="1" smtClean="0">
                              <a:solidFill>
                                <a:schemeClr val="tx1"/>
                              </a:solidFill>
                              <a:latin typeface="Cambria Math" panose="02040503050406030204" pitchFamily="18" charset="0"/>
                            </a:rPr>
                            <m:t>/</m:t>
                          </m:r>
                          <m:r>
                            <a:rPr lang="en-US" sz="1200" b="0" i="1" smtClean="0">
                              <a:solidFill>
                                <a:schemeClr val="tx1"/>
                              </a:solidFill>
                              <a:latin typeface="Cambria Math" panose="02040503050406030204" pitchFamily="18" charset="0"/>
                            </a:rPr>
                            <m:t>𝑠</m:t>
                          </m:r>
                        </m:e>
                      </m:d>
                    </m:oMath>
                  </m:oMathPara>
                </a14:m>
                <a:endParaRPr lang="en-US" sz="1200" dirty="0">
                  <a:solidFill>
                    <a:schemeClr val="tx1"/>
                  </a:solidFill>
                </a:endParaRPr>
              </a:p>
            </p:txBody>
          </p:sp>
        </mc:Choice>
        <mc:Fallback>
          <p:sp>
            <p:nvSpPr>
              <p:cNvPr id="14" name="TextBox 13">
                <a:extLst>
                  <a:ext uri="{FF2B5EF4-FFF2-40B4-BE49-F238E27FC236}">
                    <a16:creationId xmlns:a16="http://schemas.microsoft.com/office/drawing/2014/main" id="{F2E6F0C8-6888-8BAF-7663-2EC87187016B}"/>
                  </a:ext>
                </a:extLst>
              </p:cNvPr>
              <p:cNvSpPr txBox="1">
                <a:spLocks noRot="1" noChangeAspect="1" noMove="1" noResize="1" noEditPoints="1" noAdjustHandles="1" noChangeArrowheads="1" noChangeShapeType="1" noTextEdit="1"/>
              </p:cNvSpPr>
              <p:nvPr/>
            </p:nvSpPr>
            <p:spPr>
              <a:xfrm>
                <a:off x="5723465" y="3695838"/>
                <a:ext cx="2143721" cy="492443"/>
              </a:xfrm>
              <a:prstGeom prst="rect">
                <a:avLst/>
              </a:prstGeom>
              <a:blipFill>
                <a:blip r:embed="rId8"/>
                <a:stretch>
                  <a:fillRect b="-1235"/>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5" name="TextBox 14">
                <a:extLst>
                  <a:ext uri="{FF2B5EF4-FFF2-40B4-BE49-F238E27FC236}">
                    <a16:creationId xmlns:a16="http://schemas.microsoft.com/office/drawing/2014/main" id="{121AB54C-0A26-2DC1-50E9-AA6354B07660}"/>
                  </a:ext>
                </a:extLst>
              </p:cNvPr>
              <p:cNvSpPr txBox="1"/>
              <p:nvPr/>
            </p:nvSpPr>
            <p:spPr>
              <a:xfrm>
                <a:off x="5723464" y="5543868"/>
                <a:ext cx="2143721" cy="492443"/>
              </a:xfrm>
              <a:prstGeom prst="rect">
                <a:avLst/>
              </a:prstGeom>
              <a:noFill/>
            </p:spPr>
            <p:txBody>
              <a:bodyPr wrap="square" rtlCol="0">
                <a:spAutoFit/>
              </a:bodyPr>
              <a:lstStyle/>
              <a:p>
                <a:pPr algn="ctr"/>
                <a14:m>
                  <m:oMathPara xmlns:m="http://schemas.openxmlformats.org/officeDocument/2006/math">
                    <m:oMathParaPr>
                      <m:jc m:val="centerGroup"/>
                    </m:oMathParaPr>
                    <m:oMath xmlns:m="http://schemas.openxmlformats.org/officeDocument/2006/math">
                      <m:acc>
                        <m:accPr>
                          <m:chr m:val="̇"/>
                          <m:ctrlPr>
                            <a:rPr lang="en-US" sz="1200" b="1" i="1" smtClean="0">
                              <a:solidFill>
                                <a:schemeClr val="tx1"/>
                              </a:solidFill>
                              <a:latin typeface="Cambria Math" panose="02040503050406030204" pitchFamily="18" charset="0"/>
                            </a:rPr>
                          </m:ctrlPr>
                        </m:accPr>
                        <m:e>
                          <m:r>
                            <a:rPr lang="en-US" sz="1200" b="1" i="1" smtClean="0">
                              <a:solidFill>
                                <a:schemeClr val="tx1"/>
                              </a:solidFill>
                              <a:latin typeface="Cambria Math" panose="02040503050406030204" pitchFamily="18" charset="0"/>
                            </a:rPr>
                            <m:t>𝒎</m:t>
                          </m:r>
                        </m:e>
                      </m:acc>
                      <m:r>
                        <a:rPr lang="en-US" sz="1200" b="1" i="1" smtClean="0">
                          <a:solidFill>
                            <a:schemeClr val="tx1"/>
                          </a:solidFill>
                          <a:latin typeface="Cambria Math" panose="02040503050406030204" pitchFamily="18" charset="0"/>
                        </a:rPr>
                        <m:t>=</m:t>
                      </m:r>
                      <m:r>
                        <a:rPr lang="en-US" sz="1200" b="1" i="1" smtClean="0">
                          <a:solidFill>
                            <a:schemeClr val="tx1"/>
                          </a:solidFill>
                          <a:latin typeface="Cambria Math" panose="02040503050406030204" pitchFamily="18" charset="0"/>
                        </a:rPr>
                        <m:t>𝟎</m:t>
                      </m:r>
                      <m:r>
                        <a:rPr lang="en-US" sz="1200" b="1" i="1" smtClean="0">
                          <a:solidFill>
                            <a:schemeClr val="tx1"/>
                          </a:solidFill>
                          <a:latin typeface="Cambria Math" panose="02040503050406030204" pitchFamily="18" charset="0"/>
                        </a:rPr>
                        <m:t>.</m:t>
                      </m:r>
                      <m:r>
                        <a:rPr lang="en-US" sz="1200" b="1" i="1" smtClean="0">
                          <a:solidFill>
                            <a:schemeClr val="tx1"/>
                          </a:solidFill>
                          <a:latin typeface="Cambria Math" panose="02040503050406030204" pitchFamily="18" charset="0"/>
                        </a:rPr>
                        <m:t>𝟏</m:t>
                      </m:r>
                      <m:r>
                        <a:rPr lang="en-US" sz="1200" b="1" i="1" smtClean="0">
                          <a:solidFill>
                            <a:schemeClr val="tx1"/>
                          </a:solidFill>
                          <a:latin typeface="Cambria Math" panose="02040503050406030204" pitchFamily="18" charset="0"/>
                        </a:rPr>
                        <m:t> </m:t>
                      </m:r>
                      <m:r>
                        <a:rPr lang="en-US" sz="1200" b="1" i="1" smtClean="0">
                          <a:solidFill>
                            <a:schemeClr val="tx1"/>
                          </a:solidFill>
                          <a:latin typeface="Cambria Math" panose="02040503050406030204" pitchFamily="18" charset="0"/>
                        </a:rPr>
                        <m:t>𝒌𝒈</m:t>
                      </m:r>
                      <m:r>
                        <a:rPr lang="en-US" sz="1200" b="1" i="1" smtClean="0">
                          <a:solidFill>
                            <a:schemeClr val="tx1"/>
                          </a:solidFill>
                          <a:latin typeface="Cambria Math" panose="02040503050406030204" pitchFamily="18" charset="0"/>
                        </a:rPr>
                        <m:t>/</m:t>
                      </m:r>
                      <m:r>
                        <a:rPr lang="en-US" sz="1200" b="1" i="1" smtClean="0">
                          <a:solidFill>
                            <a:schemeClr val="tx1"/>
                          </a:solidFill>
                          <a:latin typeface="Cambria Math" panose="02040503050406030204" pitchFamily="18" charset="0"/>
                        </a:rPr>
                        <m:t>𝒔</m:t>
                      </m:r>
                    </m:oMath>
                  </m:oMathPara>
                </a14:m>
                <a:endParaRPr lang="en-US" sz="1200" b="1" dirty="0">
                  <a:solidFill>
                    <a:schemeClr val="tx1"/>
                  </a:solidFill>
                </a:endParaRPr>
              </a:p>
              <a:p>
                <a:pPr algn="ctr"/>
                <a14:m>
                  <m:oMathPara xmlns:m="http://schemas.openxmlformats.org/officeDocument/2006/math">
                    <m:oMathParaPr>
                      <m:jc m:val="centerGroup"/>
                    </m:oMathParaPr>
                    <m:oMath xmlns:m="http://schemas.openxmlformats.org/officeDocument/2006/math">
                      <m:d>
                        <m:dPr>
                          <m:ctrlPr>
                            <a:rPr lang="en-US" sz="1200" i="1" smtClean="0">
                              <a:solidFill>
                                <a:schemeClr val="tx1"/>
                              </a:solidFill>
                              <a:latin typeface="Cambria Math" panose="02040503050406030204" pitchFamily="18" charset="0"/>
                            </a:rPr>
                          </m:ctrlPr>
                        </m:dPr>
                        <m:e>
                          <m:sSub>
                            <m:sSubPr>
                              <m:ctrlPr>
                                <a:rPr lang="en-US" sz="1200" i="1" smtClean="0">
                                  <a:solidFill>
                                    <a:schemeClr val="tx1"/>
                                  </a:solidFill>
                                  <a:latin typeface="Cambria Math" panose="02040503050406030204" pitchFamily="18" charset="0"/>
                                </a:rPr>
                              </m:ctrlPr>
                            </m:sSubPr>
                            <m:e>
                              <m:r>
                                <a:rPr lang="en-US" sz="1200" b="0" i="1" smtClean="0">
                                  <a:solidFill>
                                    <a:schemeClr val="tx1"/>
                                  </a:solidFill>
                                  <a:latin typeface="Cambria Math" panose="02040503050406030204" pitchFamily="18" charset="0"/>
                                </a:rPr>
                                <m:t>𝑉</m:t>
                              </m:r>
                            </m:e>
                            <m:sub>
                              <m:r>
                                <a:rPr lang="en-US" sz="1200" b="0" i="1" smtClean="0">
                                  <a:solidFill>
                                    <a:schemeClr val="tx1"/>
                                  </a:solidFill>
                                  <a:latin typeface="Cambria Math" panose="02040503050406030204" pitchFamily="18" charset="0"/>
                                </a:rPr>
                                <m:t>𝐷𝑖𝑓𝑓𝐸𝑥𝑖𝑡</m:t>
                              </m:r>
                              <m:r>
                                <a:rPr lang="en-US" sz="1200" b="0" i="1" smtClean="0">
                                  <a:solidFill>
                                    <a:schemeClr val="tx1"/>
                                  </a:solidFill>
                                  <a:latin typeface="Cambria Math" panose="02040503050406030204" pitchFamily="18" charset="0"/>
                                </a:rPr>
                                <m:t>,</m:t>
                              </m:r>
                              <m:r>
                                <a:rPr lang="en-US" sz="1200" b="0" i="1" smtClean="0">
                                  <a:solidFill>
                                    <a:schemeClr val="tx1"/>
                                  </a:solidFill>
                                  <a:latin typeface="Cambria Math" panose="02040503050406030204" pitchFamily="18" charset="0"/>
                                </a:rPr>
                                <m:t>𝐴𝑉𝐺</m:t>
                              </m:r>
                            </m:sub>
                          </m:sSub>
                          <m:r>
                            <a:rPr lang="en-US" sz="1200" b="0" i="1" smtClean="0">
                              <a:solidFill>
                                <a:schemeClr val="tx1"/>
                              </a:solidFill>
                              <a:latin typeface="Cambria Math" panose="02040503050406030204" pitchFamily="18" charset="0"/>
                            </a:rPr>
                            <m:t>=16.5 </m:t>
                          </m:r>
                          <m:r>
                            <a:rPr lang="en-US" sz="1200" b="0" i="1" smtClean="0">
                              <a:solidFill>
                                <a:schemeClr val="tx1"/>
                              </a:solidFill>
                              <a:latin typeface="Cambria Math" panose="02040503050406030204" pitchFamily="18" charset="0"/>
                            </a:rPr>
                            <m:t>𝑚</m:t>
                          </m:r>
                          <m:r>
                            <a:rPr lang="en-US" sz="1200" b="0" i="1" smtClean="0">
                              <a:solidFill>
                                <a:schemeClr val="tx1"/>
                              </a:solidFill>
                              <a:latin typeface="Cambria Math" panose="02040503050406030204" pitchFamily="18" charset="0"/>
                            </a:rPr>
                            <m:t>/</m:t>
                          </m:r>
                          <m:r>
                            <a:rPr lang="en-US" sz="1200" b="0" i="1" smtClean="0">
                              <a:solidFill>
                                <a:schemeClr val="tx1"/>
                              </a:solidFill>
                              <a:latin typeface="Cambria Math" panose="02040503050406030204" pitchFamily="18" charset="0"/>
                            </a:rPr>
                            <m:t>𝑠</m:t>
                          </m:r>
                        </m:e>
                      </m:d>
                    </m:oMath>
                  </m:oMathPara>
                </a14:m>
                <a:endParaRPr lang="en-US" sz="1200" dirty="0">
                  <a:solidFill>
                    <a:schemeClr val="tx1"/>
                  </a:solidFill>
                </a:endParaRPr>
              </a:p>
            </p:txBody>
          </p:sp>
        </mc:Choice>
        <mc:Fallback>
          <p:sp>
            <p:nvSpPr>
              <p:cNvPr id="15" name="TextBox 14">
                <a:extLst>
                  <a:ext uri="{FF2B5EF4-FFF2-40B4-BE49-F238E27FC236}">
                    <a16:creationId xmlns:a16="http://schemas.microsoft.com/office/drawing/2014/main" id="{121AB54C-0A26-2DC1-50E9-AA6354B07660}"/>
                  </a:ext>
                </a:extLst>
              </p:cNvPr>
              <p:cNvSpPr txBox="1">
                <a:spLocks noRot="1" noChangeAspect="1" noMove="1" noResize="1" noEditPoints="1" noAdjustHandles="1" noChangeArrowheads="1" noChangeShapeType="1" noTextEdit="1"/>
              </p:cNvSpPr>
              <p:nvPr/>
            </p:nvSpPr>
            <p:spPr>
              <a:xfrm>
                <a:off x="5723464" y="5543868"/>
                <a:ext cx="2143721" cy="492443"/>
              </a:xfrm>
              <a:prstGeom prst="rect">
                <a:avLst/>
              </a:prstGeom>
              <a:blipFill>
                <a:blip r:embed="rId9"/>
                <a:stretch>
                  <a:fillRect b="-1235"/>
                </a:stretch>
              </a:blipFill>
            </p:spPr>
            <p:txBody>
              <a:bodyPr/>
              <a:lstStyle/>
              <a:p>
                <a:r>
                  <a:rPr lang="en-US">
                    <a:noFill/>
                  </a:rPr>
                  <a:t> </a:t>
                </a:r>
              </a:p>
            </p:txBody>
          </p:sp>
        </mc:Fallback>
      </mc:AlternateContent>
      <p:sp>
        <p:nvSpPr>
          <p:cNvPr id="2" name="Slide Number Placeholder 1">
            <a:extLst>
              <a:ext uri="{FF2B5EF4-FFF2-40B4-BE49-F238E27FC236}">
                <a16:creationId xmlns:a16="http://schemas.microsoft.com/office/drawing/2014/main" id="{2CE55E73-D2FD-9863-CAD0-0048BB18CF0E}"/>
              </a:ext>
            </a:extLst>
          </p:cNvPr>
          <p:cNvSpPr>
            <a:spLocks noGrp="1"/>
          </p:cNvSpPr>
          <p:nvPr>
            <p:ph type="sldNum" sz="quarter" idx="12"/>
          </p:nvPr>
        </p:nvSpPr>
        <p:spPr/>
        <p:txBody>
          <a:bodyPr/>
          <a:lstStyle/>
          <a:p>
            <a:pPr>
              <a:defRPr/>
            </a:pPr>
            <a:fld id="{783D04F6-5BE6-40C3-B386-A0E7FC276BD8}" type="slidenum">
              <a:rPr lang="en-US" smtClean="0"/>
              <a:pPr>
                <a:defRPr/>
              </a:pPr>
              <a:t>8</a:t>
            </a:fld>
            <a:endParaRPr lang="en-US" dirty="0"/>
          </a:p>
        </p:txBody>
      </p:sp>
      <p:sp>
        <p:nvSpPr>
          <p:cNvPr id="3" name="Title 2">
            <a:extLst>
              <a:ext uri="{FF2B5EF4-FFF2-40B4-BE49-F238E27FC236}">
                <a16:creationId xmlns:a16="http://schemas.microsoft.com/office/drawing/2014/main" id="{325663BC-EA28-011F-DE81-CBE5C0A9A458}"/>
              </a:ext>
            </a:extLst>
          </p:cNvPr>
          <p:cNvSpPr>
            <a:spLocks noGrp="1"/>
          </p:cNvSpPr>
          <p:nvPr>
            <p:ph type="title"/>
          </p:nvPr>
        </p:nvSpPr>
        <p:spPr/>
        <p:txBody>
          <a:bodyPr/>
          <a:lstStyle/>
          <a:p>
            <a:r>
              <a:rPr lang="en-US" dirty="0"/>
              <a:t>Submerged Pressurization Prediction</a:t>
            </a:r>
          </a:p>
        </p:txBody>
      </p:sp>
      <p:sp>
        <p:nvSpPr>
          <p:cNvPr id="4" name="Content Placeholder 3">
            <a:extLst>
              <a:ext uri="{FF2B5EF4-FFF2-40B4-BE49-F238E27FC236}">
                <a16:creationId xmlns:a16="http://schemas.microsoft.com/office/drawing/2014/main" id="{CE94B57F-BEA4-8185-8DFB-1A4BBDB8E0B6}"/>
              </a:ext>
            </a:extLst>
          </p:cNvPr>
          <p:cNvSpPr>
            <a:spLocks noGrp="1"/>
          </p:cNvSpPr>
          <p:nvPr>
            <p:ph idx="1"/>
          </p:nvPr>
        </p:nvSpPr>
        <p:spPr>
          <a:xfrm>
            <a:off x="609600" y="960437"/>
            <a:ext cx="4775200" cy="5245896"/>
          </a:xfrm>
        </p:spPr>
        <p:txBody>
          <a:bodyPr/>
          <a:lstStyle/>
          <a:p>
            <a:r>
              <a:rPr lang="en-US" dirty="0"/>
              <a:t>Simulation Results:</a:t>
            </a:r>
          </a:p>
          <a:p>
            <a:pPr lvl="1"/>
            <a:r>
              <a:rPr lang="en-US" dirty="0"/>
              <a:t>3D simulations without phase change were conducted to establish bubble detachment potential as a function of flow rate.</a:t>
            </a:r>
          </a:p>
          <a:p>
            <a:pPr lvl="2"/>
            <a:endParaRPr lang="en-US" dirty="0"/>
          </a:p>
          <a:p>
            <a:pPr lvl="1"/>
            <a:r>
              <a:rPr lang="en-US" dirty="0"/>
              <a:t>As expected, high pressurization rates show signs of significant mixing at the gas-liquid interface in the form of interface distortion and liquid entrainment.</a:t>
            </a:r>
          </a:p>
          <a:p>
            <a:pPr lvl="2"/>
            <a:r>
              <a:rPr lang="en-US" dirty="0"/>
              <a:t>Interface breakup may be present at the higher flow rates but could be under resolved in the present simulation.</a:t>
            </a:r>
          </a:p>
          <a:p>
            <a:pPr lvl="2"/>
            <a:endParaRPr lang="en-US" dirty="0"/>
          </a:p>
          <a:p>
            <a:pPr lvl="1"/>
            <a:r>
              <a:rPr lang="en-US" dirty="0"/>
              <a:t>The low flow rate results show gradual growth of a smooth gas-liquid interface, a feature expected to facilitate gas stratification and thus pressurization.</a:t>
            </a:r>
          </a:p>
          <a:p>
            <a:pPr lvl="2"/>
            <a:endParaRPr lang="en-US" dirty="0"/>
          </a:p>
          <a:p>
            <a:pPr lvl="1"/>
            <a:r>
              <a:rPr lang="en-US" dirty="0"/>
              <a:t>The cylindrical diffuser design results in liquid being trapped inside the gas bubble during pressurization.</a:t>
            </a:r>
          </a:p>
        </p:txBody>
      </p:sp>
      <p:pic>
        <p:nvPicPr>
          <p:cNvPr id="7" name="VOFcut_streamlines_zoom_m3_run0_noPC">
            <a:hlinkClick r:id="" action="ppaction://media"/>
            <a:extLst>
              <a:ext uri="{FF2B5EF4-FFF2-40B4-BE49-F238E27FC236}">
                <a16:creationId xmlns:a16="http://schemas.microsoft.com/office/drawing/2014/main" id="{1D2D5D94-17E1-2AA7-19B7-35A6AEE991AF}"/>
              </a:ext>
            </a:extLst>
          </p:cNvPr>
          <p:cNvPicPr>
            <a:picLocks noChangeAspect="1"/>
          </p:cNvPicPr>
          <p:nvPr>
            <a:videoFile r:link="rId2"/>
            <p:extLst>
              <p:ext uri="{DAA4B4D4-6D71-4841-9C94-3DE7FCFB9230}">
                <p14:media xmlns:p14="http://schemas.microsoft.com/office/powerpoint/2010/main" r:embed="rId1"/>
              </p:ext>
            </p:extLst>
          </p:nvPr>
        </p:nvPicPr>
        <p:blipFill>
          <a:blip r:embed="rId10"/>
          <a:stretch>
            <a:fillRect/>
          </a:stretch>
        </p:blipFill>
        <p:spPr>
          <a:xfrm>
            <a:off x="8037688" y="1066532"/>
            <a:ext cx="3657600" cy="1828800"/>
          </a:xfrm>
          <a:prstGeom prst="rect">
            <a:avLst/>
          </a:prstGeom>
        </p:spPr>
      </p:pic>
      <p:pic>
        <p:nvPicPr>
          <p:cNvPr id="8" name="VOFcut_streamlines_zoom_m3_run1_noPC">
            <a:hlinkClick r:id="" action="ppaction://media"/>
            <a:extLst>
              <a:ext uri="{FF2B5EF4-FFF2-40B4-BE49-F238E27FC236}">
                <a16:creationId xmlns:a16="http://schemas.microsoft.com/office/drawing/2014/main" id="{14E664A3-29DA-9FAF-7646-00DBF9205A5C}"/>
              </a:ext>
            </a:extLst>
          </p:cNvPr>
          <p:cNvPicPr>
            <a:picLocks noChangeAspect="1"/>
          </p:cNvPicPr>
          <p:nvPr>
            <a:videoFile r:link="rId4"/>
            <p:extLst>
              <p:ext uri="{DAA4B4D4-6D71-4841-9C94-3DE7FCFB9230}">
                <p14:media xmlns:p14="http://schemas.microsoft.com/office/powerpoint/2010/main" r:embed="rId3"/>
              </p:ext>
            </p:extLst>
          </p:nvPr>
        </p:nvPicPr>
        <p:blipFill>
          <a:blip r:embed="rId11"/>
          <a:stretch>
            <a:fillRect/>
          </a:stretch>
        </p:blipFill>
        <p:spPr>
          <a:xfrm>
            <a:off x="8037688" y="2919938"/>
            <a:ext cx="3657600" cy="1828800"/>
          </a:xfrm>
          <a:prstGeom prst="rect">
            <a:avLst/>
          </a:prstGeom>
        </p:spPr>
      </p:pic>
      <p:pic>
        <p:nvPicPr>
          <p:cNvPr id="9" name="VOFcut_streamlines_zoom_m3_run2_noPC">
            <a:hlinkClick r:id="" action="ppaction://media"/>
            <a:extLst>
              <a:ext uri="{FF2B5EF4-FFF2-40B4-BE49-F238E27FC236}">
                <a16:creationId xmlns:a16="http://schemas.microsoft.com/office/drawing/2014/main" id="{9B4E339F-4854-0EEC-823E-19EC3F62DEC5}"/>
              </a:ext>
            </a:extLst>
          </p:cNvPr>
          <p:cNvPicPr>
            <a:picLocks noChangeAspect="1"/>
          </p:cNvPicPr>
          <p:nvPr>
            <a:videoFile r:link="rId6"/>
            <p:extLst>
              <p:ext uri="{DAA4B4D4-6D71-4841-9C94-3DE7FCFB9230}">
                <p14:media xmlns:p14="http://schemas.microsoft.com/office/powerpoint/2010/main" r:embed="rId5"/>
              </p:ext>
            </p:extLst>
          </p:nvPr>
        </p:nvPicPr>
        <p:blipFill>
          <a:blip r:embed="rId12"/>
          <a:stretch>
            <a:fillRect/>
          </a:stretch>
        </p:blipFill>
        <p:spPr>
          <a:xfrm>
            <a:off x="8037688" y="4773344"/>
            <a:ext cx="3657600" cy="1828800"/>
          </a:xfrm>
          <a:prstGeom prst="rect">
            <a:avLst/>
          </a:prstGeom>
        </p:spPr>
      </p:pic>
      <p:sp>
        <p:nvSpPr>
          <p:cNvPr id="10" name="TextBox 9">
            <a:extLst>
              <a:ext uri="{FF2B5EF4-FFF2-40B4-BE49-F238E27FC236}">
                <a16:creationId xmlns:a16="http://schemas.microsoft.com/office/drawing/2014/main" id="{08D5C404-A958-7DFA-8EC9-1795ECEC0205}"/>
              </a:ext>
            </a:extLst>
          </p:cNvPr>
          <p:cNvSpPr txBox="1"/>
          <p:nvPr/>
        </p:nvSpPr>
        <p:spPr>
          <a:xfrm>
            <a:off x="5723467" y="935831"/>
            <a:ext cx="2143721" cy="769441"/>
          </a:xfrm>
          <a:prstGeom prst="rect">
            <a:avLst/>
          </a:prstGeom>
          <a:noFill/>
        </p:spPr>
        <p:txBody>
          <a:bodyPr wrap="square" rtlCol="0">
            <a:spAutoFit/>
          </a:bodyPr>
          <a:lstStyle/>
          <a:p>
            <a:pPr algn="ctr"/>
            <a:r>
              <a:rPr lang="en-US" sz="1600" b="1" dirty="0">
                <a:solidFill>
                  <a:schemeClr val="tx1"/>
                </a:solidFill>
              </a:rPr>
              <a:t>Liquid Fraction Animations</a:t>
            </a:r>
          </a:p>
          <a:p>
            <a:pPr algn="ctr"/>
            <a:r>
              <a:rPr lang="en-US" sz="1200" dirty="0">
                <a:solidFill>
                  <a:schemeClr val="tx1"/>
                </a:solidFill>
              </a:rPr>
              <a:t>Velocity Streamlines Shown</a:t>
            </a:r>
          </a:p>
        </p:txBody>
      </p:sp>
      <mc:AlternateContent xmlns:mc="http://schemas.openxmlformats.org/markup-compatibility/2006">
        <mc:Choice xmlns:a14="http://schemas.microsoft.com/office/drawing/2010/main" Requires="a14">
          <p:sp>
            <p:nvSpPr>
              <p:cNvPr id="11" name="TextBox 10">
                <a:extLst>
                  <a:ext uri="{FF2B5EF4-FFF2-40B4-BE49-F238E27FC236}">
                    <a16:creationId xmlns:a16="http://schemas.microsoft.com/office/drawing/2014/main" id="{8B12A3CF-89F2-E98D-95F4-D6AA6F8DC477}"/>
                  </a:ext>
                </a:extLst>
              </p:cNvPr>
              <p:cNvSpPr txBox="1"/>
              <p:nvPr/>
            </p:nvSpPr>
            <p:spPr>
              <a:xfrm>
                <a:off x="5723467" y="1847808"/>
                <a:ext cx="2143721" cy="492443"/>
              </a:xfrm>
              <a:prstGeom prst="rect">
                <a:avLst/>
              </a:prstGeom>
              <a:noFill/>
            </p:spPr>
            <p:txBody>
              <a:bodyPr wrap="square" rtlCol="0">
                <a:spAutoFit/>
              </a:bodyPr>
              <a:lstStyle/>
              <a:p>
                <a:pPr algn="ctr"/>
                <a14:m>
                  <m:oMathPara xmlns:m="http://schemas.openxmlformats.org/officeDocument/2006/math">
                    <m:oMathParaPr>
                      <m:jc m:val="centerGroup"/>
                    </m:oMathParaPr>
                    <m:oMath xmlns:m="http://schemas.openxmlformats.org/officeDocument/2006/math">
                      <m:acc>
                        <m:accPr>
                          <m:chr m:val="̇"/>
                          <m:ctrlPr>
                            <a:rPr lang="en-US" sz="1200" b="1" i="1" smtClean="0">
                              <a:solidFill>
                                <a:schemeClr val="tx1"/>
                              </a:solidFill>
                              <a:latin typeface="Cambria Math" panose="02040503050406030204" pitchFamily="18" charset="0"/>
                            </a:rPr>
                          </m:ctrlPr>
                        </m:accPr>
                        <m:e>
                          <m:r>
                            <a:rPr lang="en-US" sz="1200" b="1" i="1" smtClean="0">
                              <a:solidFill>
                                <a:schemeClr val="tx1"/>
                              </a:solidFill>
                              <a:latin typeface="Cambria Math" panose="02040503050406030204" pitchFamily="18" charset="0"/>
                            </a:rPr>
                            <m:t>𝒎</m:t>
                          </m:r>
                        </m:e>
                      </m:acc>
                      <m:r>
                        <a:rPr lang="en-US" sz="1200" b="1" i="1" smtClean="0">
                          <a:solidFill>
                            <a:schemeClr val="tx1"/>
                          </a:solidFill>
                          <a:latin typeface="Cambria Math" panose="02040503050406030204" pitchFamily="18" charset="0"/>
                        </a:rPr>
                        <m:t>=</m:t>
                      </m:r>
                      <m:r>
                        <a:rPr lang="en-US" sz="1200" b="1" i="1" smtClean="0">
                          <a:solidFill>
                            <a:schemeClr val="tx1"/>
                          </a:solidFill>
                          <a:latin typeface="Cambria Math" panose="02040503050406030204" pitchFamily="18" charset="0"/>
                        </a:rPr>
                        <m:t>𝟎</m:t>
                      </m:r>
                      <m:r>
                        <a:rPr lang="en-US" sz="1200" b="1" i="1" smtClean="0">
                          <a:solidFill>
                            <a:schemeClr val="tx1"/>
                          </a:solidFill>
                          <a:latin typeface="Cambria Math" panose="02040503050406030204" pitchFamily="18" charset="0"/>
                        </a:rPr>
                        <m:t>.</m:t>
                      </m:r>
                      <m:r>
                        <a:rPr lang="en-US" sz="1200" b="1" i="1" smtClean="0">
                          <a:solidFill>
                            <a:schemeClr val="tx1"/>
                          </a:solidFill>
                          <a:latin typeface="Cambria Math" panose="02040503050406030204" pitchFamily="18" charset="0"/>
                        </a:rPr>
                        <m:t>𝟎𝟎𝟏</m:t>
                      </m:r>
                      <m:r>
                        <a:rPr lang="en-US" sz="1200" b="1" i="1" smtClean="0">
                          <a:solidFill>
                            <a:schemeClr val="tx1"/>
                          </a:solidFill>
                          <a:latin typeface="Cambria Math" panose="02040503050406030204" pitchFamily="18" charset="0"/>
                        </a:rPr>
                        <m:t> </m:t>
                      </m:r>
                      <m:r>
                        <a:rPr lang="en-US" sz="1200" b="1" i="1" smtClean="0">
                          <a:solidFill>
                            <a:schemeClr val="tx1"/>
                          </a:solidFill>
                          <a:latin typeface="Cambria Math" panose="02040503050406030204" pitchFamily="18" charset="0"/>
                        </a:rPr>
                        <m:t>𝒌𝒈</m:t>
                      </m:r>
                      <m:r>
                        <a:rPr lang="en-US" sz="1200" b="1" i="1" smtClean="0">
                          <a:solidFill>
                            <a:schemeClr val="tx1"/>
                          </a:solidFill>
                          <a:latin typeface="Cambria Math" panose="02040503050406030204" pitchFamily="18" charset="0"/>
                        </a:rPr>
                        <m:t>/</m:t>
                      </m:r>
                      <m:r>
                        <a:rPr lang="en-US" sz="1200" b="1" i="1" smtClean="0">
                          <a:solidFill>
                            <a:schemeClr val="tx1"/>
                          </a:solidFill>
                          <a:latin typeface="Cambria Math" panose="02040503050406030204" pitchFamily="18" charset="0"/>
                        </a:rPr>
                        <m:t>𝒔</m:t>
                      </m:r>
                    </m:oMath>
                  </m:oMathPara>
                </a14:m>
                <a:endParaRPr lang="en-US" sz="1200" b="1" dirty="0">
                  <a:solidFill>
                    <a:schemeClr val="tx1"/>
                  </a:solidFill>
                </a:endParaRPr>
              </a:p>
              <a:p>
                <a:pPr algn="ctr"/>
                <a14:m>
                  <m:oMathPara xmlns:m="http://schemas.openxmlformats.org/officeDocument/2006/math">
                    <m:oMathParaPr>
                      <m:jc m:val="centerGroup"/>
                    </m:oMathParaPr>
                    <m:oMath xmlns:m="http://schemas.openxmlformats.org/officeDocument/2006/math">
                      <m:d>
                        <m:dPr>
                          <m:ctrlPr>
                            <a:rPr lang="en-US" sz="1200" i="1" smtClean="0">
                              <a:solidFill>
                                <a:schemeClr val="tx1"/>
                              </a:solidFill>
                              <a:latin typeface="Cambria Math" panose="02040503050406030204" pitchFamily="18" charset="0"/>
                            </a:rPr>
                          </m:ctrlPr>
                        </m:dPr>
                        <m:e>
                          <m:sSub>
                            <m:sSubPr>
                              <m:ctrlPr>
                                <a:rPr lang="en-US" sz="1200" i="1" smtClean="0">
                                  <a:solidFill>
                                    <a:schemeClr val="tx1"/>
                                  </a:solidFill>
                                  <a:latin typeface="Cambria Math" panose="02040503050406030204" pitchFamily="18" charset="0"/>
                                </a:rPr>
                              </m:ctrlPr>
                            </m:sSubPr>
                            <m:e>
                              <m:r>
                                <a:rPr lang="en-US" sz="1200" b="0" i="1" smtClean="0">
                                  <a:solidFill>
                                    <a:schemeClr val="tx1"/>
                                  </a:solidFill>
                                  <a:latin typeface="Cambria Math" panose="02040503050406030204" pitchFamily="18" charset="0"/>
                                </a:rPr>
                                <m:t>𝑉</m:t>
                              </m:r>
                            </m:e>
                            <m:sub>
                              <m:r>
                                <a:rPr lang="en-US" sz="1200" b="0" i="1" smtClean="0">
                                  <a:solidFill>
                                    <a:schemeClr val="tx1"/>
                                  </a:solidFill>
                                  <a:latin typeface="Cambria Math" panose="02040503050406030204" pitchFamily="18" charset="0"/>
                                </a:rPr>
                                <m:t>𝐷𝑖𝑓𝑓𝐸𝑥𝑖𝑡</m:t>
                              </m:r>
                              <m:r>
                                <a:rPr lang="en-US" sz="1200" b="0" i="1" smtClean="0">
                                  <a:solidFill>
                                    <a:schemeClr val="tx1"/>
                                  </a:solidFill>
                                  <a:latin typeface="Cambria Math" panose="02040503050406030204" pitchFamily="18" charset="0"/>
                                </a:rPr>
                                <m:t>,</m:t>
                              </m:r>
                              <m:r>
                                <a:rPr lang="en-US" sz="1200" b="0" i="1" smtClean="0">
                                  <a:solidFill>
                                    <a:schemeClr val="tx1"/>
                                  </a:solidFill>
                                  <a:latin typeface="Cambria Math" panose="02040503050406030204" pitchFamily="18" charset="0"/>
                                </a:rPr>
                                <m:t>𝐴𝑉𝐺</m:t>
                              </m:r>
                            </m:sub>
                          </m:sSub>
                          <m:r>
                            <a:rPr lang="en-US" sz="1200" b="0" i="1" smtClean="0">
                              <a:solidFill>
                                <a:schemeClr val="tx1"/>
                              </a:solidFill>
                              <a:latin typeface="Cambria Math" panose="02040503050406030204" pitchFamily="18" charset="0"/>
                            </a:rPr>
                            <m:t>=0.165 </m:t>
                          </m:r>
                          <m:r>
                            <a:rPr lang="en-US" sz="1200" b="0" i="1" smtClean="0">
                              <a:solidFill>
                                <a:schemeClr val="tx1"/>
                              </a:solidFill>
                              <a:latin typeface="Cambria Math" panose="02040503050406030204" pitchFamily="18" charset="0"/>
                            </a:rPr>
                            <m:t>𝑚</m:t>
                          </m:r>
                          <m:r>
                            <a:rPr lang="en-US" sz="1200" b="0" i="1" smtClean="0">
                              <a:solidFill>
                                <a:schemeClr val="tx1"/>
                              </a:solidFill>
                              <a:latin typeface="Cambria Math" panose="02040503050406030204" pitchFamily="18" charset="0"/>
                            </a:rPr>
                            <m:t>/</m:t>
                          </m:r>
                          <m:r>
                            <a:rPr lang="en-US" sz="1200" b="0" i="1" smtClean="0">
                              <a:solidFill>
                                <a:schemeClr val="tx1"/>
                              </a:solidFill>
                              <a:latin typeface="Cambria Math" panose="02040503050406030204" pitchFamily="18" charset="0"/>
                            </a:rPr>
                            <m:t>𝑠</m:t>
                          </m:r>
                        </m:e>
                      </m:d>
                    </m:oMath>
                  </m:oMathPara>
                </a14:m>
                <a:endParaRPr lang="en-US" sz="1200" dirty="0">
                  <a:solidFill>
                    <a:schemeClr val="tx1"/>
                  </a:solidFill>
                </a:endParaRPr>
              </a:p>
            </p:txBody>
          </p:sp>
        </mc:Choice>
        <mc:Fallback>
          <p:sp>
            <p:nvSpPr>
              <p:cNvPr id="11" name="TextBox 10">
                <a:extLst>
                  <a:ext uri="{FF2B5EF4-FFF2-40B4-BE49-F238E27FC236}">
                    <a16:creationId xmlns:a16="http://schemas.microsoft.com/office/drawing/2014/main" id="{8B12A3CF-89F2-E98D-95F4-D6AA6F8DC477}"/>
                  </a:ext>
                </a:extLst>
              </p:cNvPr>
              <p:cNvSpPr txBox="1">
                <a:spLocks noRot="1" noChangeAspect="1" noMove="1" noResize="1" noEditPoints="1" noAdjustHandles="1" noChangeArrowheads="1" noChangeShapeType="1" noTextEdit="1"/>
              </p:cNvSpPr>
              <p:nvPr/>
            </p:nvSpPr>
            <p:spPr>
              <a:xfrm>
                <a:off x="5723467" y="1847808"/>
                <a:ext cx="2143721" cy="492443"/>
              </a:xfrm>
              <a:prstGeom prst="rect">
                <a:avLst/>
              </a:prstGeom>
              <a:blipFill>
                <a:blip r:embed="rId13"/>
                <a:stretch>
                  <a:fillRect b="-1235"/>
                </a:stretch>
              </a:blipFill>
            </p:spPr>
            <p:txBody>
              <a:bodyPr/>
              <a:lstStyle/>
              <a:p>
                <a:r>
                  <a:rPr lang="en-US">
                    <a:noFill/>
                  </a:rPr>
                  <a:t> </a:t>
                </a:r>
              </a:p>
            </p:txBody>
          </p:sp>
        </mc:Fallback>
      </mc:AlternateContent>
    </p:spTree>
    <p:extLst>
      <p:ext uri="{BB962C8B-B14F-4D97-AF65-F5344CB8AC3E}">
        <p14:creationId xmlns:p14="http://schemas.microsoft.com/office/powerpoint/2010/main" val="38150791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900" fill="hold"/>
                                        <p:tgtEl>
                                          <p:spTgt spid="9"/>
                                        </p:tgtEl>
                                      </p:cBhvr>
                                    </p:cmd>
                                  </p:childTnLst>
                                </p:cTn>
                              </p:par>
                              <p:par>
                                <p:cTn id="7" presetID="1" presetClass="mediacall" presetSubtype="0" fill="hold" nodeType="withEffect">
                                  <p:stCondLst>
                                    <p:cond delay="0"/>
                                  </p:stCondLst>
                                  <p:childTnLst>
                                    <p:cmd type="call" cmd="playFrom(0.0)">
                                      <p:cBhvr>
                                        <p:cTn id="8" dur="10000" fill="hold"/>
                                        <p:tgtEl>
                                          <p:spTgt spid="8"/>
                                        </p:tgtEl>
                                      </p:cBhvr>
                                    </p:cmd>
                                  </p:childTnLst>
                                </p:cTn>
                              </p:par>
                              <p:par>
                                <p:cTn id="9" presetID="1" presetClass="mediacall" presetSubtype="0" fill="hold" nodeType="withEffect">
                                  <p:stCondLst>
                                    <p:cond delay="0"/>
                                  </p:stCondLst>
                                  <p:childTnLst>
                                    <p:cmd type="call" cmd="playFrom(0.0)">
                                      <p:cBhvr>
                                        <p:cTn id="10" dur="29900"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repeatCount="indefinite" fill="hold" display="0">
                  <p:stCondLst>
                    <p:cond delay="indefinite"/>
                  </p:stCondLst>
                </p:cTn>
                <p:tgtEl>
                  <p:spTgt spid="9"/>
                </p:tgtEl>
              </p:cMediaNode>
            </p:video>
            <p:seq concurrent="1" nextAc="seek">
              <p:cTn id="12" restart="whenNotActive" fill="hold" evtFilter="cancelBubble" nodeType="interactiveSeq">
                <p:stCondLst>
                  <p:cond evt="onClick" delay="0">
                    <p:tgtEl>
                      <p:spTgt spid="9"/>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withEffect">
                                  <p:stCondLst>
                                    <p:cond delay="0"/>
                                  </p:stCondLst>
                                  <p:childTnLst>
                                    <p:cmd type="call" cmd="togglePause">
                                      <p:cBhvr>
                                        <p:cTn id="16" dur="1" fill="hold"/>
                                        <p:tgtEl>
                                          <p:spTgt spid="9"/>
                                        </p:tgtEl>
                                      </p:cBhvr>
                                    </p:cmd>
                                  </p:childTnLst>
                                </p:cTn>
                              </p:par>
                            </p:childTnLst>
                          </p:cTn>
                        </p:par>
                      </p:childTnLst>
                    </p:cTn>
                  </p:par>
                </p:childTnLst>
              </p:cTn>
              <p:nextCondLst>
                <p:cond evt="onClick" delay="0">
                  <p:tgtEl>
                    <p:spTgt spid="9"/>
                  </p:tgtEl>
                </p:cond>
              </p:nextCondLst>
            </p:seq>
            <p:video>
              <p:cMediaNode vol="80000">
                <p:cTn id="17" repeatCount="indefinite" fill="hold" display="0">
                  <p:stCondLst>
                    <p:cond delay="indefinite"/>
                  </p:stCondLst>
                </p:cTn>
                <p:tgtEl>
                  <p:spTgt spid="8"/>
                </p:tgtEl>
              </p:cMediaNode>
            </p:video>
            <p:seq concurrent="1" nextAc="seek">
              <p:cTn id="18" restart="whenNotActive" fill="hold" evtFilter="cancelBubble" nodeType="interactiveSeq">
                <p:stCondLst>
                  <p:cond evt="onClick" delay="0">
                    <p:tgtEl>
                      <p:spTgt spid="8"/>
                    </p:tgtEl>
                  </p:cond>
                </p:stCondLst>
                <p:endSync evt="end" delay="0">
                  <p:rtn val="all"/>
                </p:endSync>
                <p:childTnLst>
                  <p:par>
                    <p:cTn id="19" fill="hold">
                      <p:stCondLst>
                        <p:cond delay="0"/>
                      </p:stCondLst>
                      <p:childTnLst>
                        <p:par>
                          <p:cTn id="20" fill="hold">
                            <p:stCondLst>
                              <p:cond delay="0"/>
                            </p:stCondLst>
                            <p:childTnLst>
                              <p:par>
                                <p:cTn id="21" presetID="2" presetClass="mediacall" presetSubtype="0" fill="hold" nodeType="withEffect">
                                  <p:stCondLst>
                                    <p:cond delay="0"/>
                                  </p:stCondLst>
                                  <p:childTnLst>
                                    <p:cmd type="call" cmd="togglePause">
                                      <p:cBhvr>
                                        <p:cTn id="22" dur="1" fill="hold"/>
                                        <p:tgtEl>
                                          <p:spTgt spid="8"/>
                                        </p:tgtEl>
                                      </p:cBhvr>
                                    </p:cmd>
                                  </p:childTnLst>
                                </p:cTn>
                              </p:par>
                            </p:childTnLst>
                          </p:cTn>
                        </p:par>
                      </p:childTnLst>
                    </p:cTn>
                  </p:par>
                </p:childTnLst>
              </p:cTn>
              <p:nextCondLst>
                <p:cond evt="onClick" delay="0">
                  <p:tgtEl>
                    <p:spTgt spid="8"/>
                  </p:tgtEl>
                </p:cond>
              </p:nextCondLst>
            </p:seq>
            <p:video>
              <p:cMediaNode vol="80000">
                <p:cTn id="23" repeatCount="indefinite" fill="hold" display="0">
                  <p:stCondLst>
                    <p:cond delay="indefinite"/>
                  </p:stCondLst>
                </p:cTn>
                <p:tgtEl>
                  <p:spTgt spid="7"/>
                </p:tgtEl>
              </p:cMediaNode>
            </p:video>
            <p:seq concurrent="1" nextAc="seek">
              <p:cTn id="24" restart="whenNotActive" fill="hold" evtFilter="cancelBubble" nodeType="interactiveSeq">
                <p:stCondLst>
                  <p:cond evt="onClick" delay="0">
                    <p:tgtEl>
                      <p:spTgt spid="7"/>
                    </p:tgtEl>
                  </p:cond>
                </p:stCondLst>
                <p:endSync evt="end" delay="0">
                  <p:rtn val="all"/>
                </p:endSync>
                <p:childTnLst>
                  <p:par>
                    <p:cTn id="25" fill="hold">
                      <p:stCondLst>
                        <p:cond delay="0"/>
                      </p:stCondLst>
                      <p:childTnLst>
                        <p:par>
                          <p:cTn id="26" fill="hold">
                            <p:stCondLst>
                              <p:cond delay="0"/>
                            </p:stCondLst>
                            <p:childTnLst>
                              <p:par>
                                <p:cTn id="27" presetID="2" presetClass="mediacall" presetSubtype="0" fill="hold" nodeType="withEffect">
                                  <p:stCondLst>
                                    <p:cond delay="0"/>
                                  </p:stCondLst>
                                  <p:childTnLst>
                                    <p:cmd type="call" cmd="togglePause">
                                      <p:cBhvr>
                                        <p:cTn id="28"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Subplot_zoom_m5_run0">
            <a:hlinkClick r:id="" action="ppaction://media"/>
            <a:extLst>
              <a:ext uri="{FF2B5EF4-FFF2-40B4-BE49-F238E27FC236}">
                <a16:creationId xmlns:a16="http://schemas.microsoft.com/office/drawing/2014/main" id="{15AC0D19-CF23-A265-5569-74FD7B3B0937}"/>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3610280"/>
            <a:ext cx="12192000" cy="2813050"/>
          </a:xfrm>
          <a:prstGeom prst="rect">
            <a:avLst/>
          </a:prstGeom>
        </p:spPr>
      </p:pic>
      <p:sp>
        <p:nvSpPr>
          <p:cNvPr id="2" name="Slide Number Placeholder 1">
            <a:extLst>
              <a:ext uri="{FF2B5EF4-FFF2-40B4-BE49-F238E27FC236}">
                <a16:creationId xmlns:a16="http://schemas.microsoft.com/office/drawing/2014/main" id="{EDC07379-8ACC-08D6-5016-87CCB4835388}"/>
              </a:ext>
            </a:extLst>
          </p:cNvPr>
          <p:cNvSpPr>
            <a:spLocks noGrp="1"/>
          </p:cNvSpPr>
          <p:nvPr>
            <p:ph type="sldNum" sz="quarter" idx="12"/>
          </p:nvPr>
        </p:nvSpPr>
        <p:spPr/>
        <p:txBody>
          <a:bodyPr/>
          <a:lstStyle/>
          <a:p>
            <a:pPr>
              <a:defRPr/>
            </a:pPr>
            <a:fld id="{783D04F6-5BE6-40C3-B386-A0E7FC276BD8}" type="slidenum">
              <a:rPr lang="en-US" smtClean="0"/>
              <a:pPr>
                <a:defRPr/>
              </a:pPr>
              <a:t>9</a:t>
            </a:fld>
            <a:endParaRPr lang="en-US" dirty="0"/>
          </a:p>
        </p:txBody>
      </p:sp>
      <p:sp>
        <p:nvSpPr>
          <p:cNvPr id="3" name="Title 2">
            <a:extLst>
              <a:ext uri="{FF2B5EF4-FFF2-40B4-BE49-F238E27FC236}">
                <a16:creationId xmlns:a16="http://schemas.microsoft.com/office/drawing/2014/main" id="{654CA67F-A281-677E-93A3-6B4262568EBE}"/>
              </a:ext>
            </a:extLst>
          </p:cNvPr>
          <p:cNvSpPr>
            <a:spLocks noGrp="1"/>
          </p:cNvSpPr>
          <p:nvPr>
            <p:ph type="title"/>
          </p:nvPr>
        </p:nvSpPr>
        <p:spPr/>
        <p:txBody>
          <a:bodyPr/>
          <a:lstStyle/>
          <a:p>
            <a:r>
              <a:rPr lang="en-US" dirty="0"/>
              <a:t>Submerged Pressurization Prediction</a:t>
            </a:r>
          </a:p>
        </p:txBody>
      </p:sp>
      <p:sp>
        <p:nvSpPr>
          <p:cNvPr id="4" name="Content Placeholder 3">
            <a:extLst>
              <a:ext uri="{FF2B5EF4-FFF2-40B4-BE49-F238E27FC236}">
                <a16:creationId xmlns:a16="http://schemas.microsoft.com/office/drawing/2014/main" id="{60561A9F-54BB-4227-8F26-DCB5C62EC191}"/>
              </a:ext>
            </a:extLst>
          </p:cNvPr>
          <p:cNvSpPr>
            <a:spLocks noGrp="1"/>
          </p:cNvSpPr>
          <p:nvPr>
            <p:ph idx="1"/>
          </p:nvPr>
        </p:nvSpPr>
        <p:spPr>
          <a:xfrm>
            <a:off x="609600" y="960437"/>
            <a:ext cx="10972800" cy="2622948"/>
          </a:xfrm>
        </p:spPr>
        <p:txBody>
          <a:bodyPr/>
          <a:lstStyle/>
          <a:p>
            <a:r>
              <a:rPr lang="en-US" dirty="0"/>
              <a:t>Simulation Results:</a:t>
            </a:r>
          </a:p>
          <a:p>
            <a:pPr lvl="1"/>
            <a:r>
              <a:rPr lang="en-US" dirty="0"/>
              <a:t>2D axis-symmetric simulations with phase change were conducted to identify key dynamics affecting submerged pressurization and numerical considerations needed to capture them.</a:t>
            </a:r>
          </a:p>
          <a:p>
            <a:pPr lvl="1"/>
            <a:r>
              <a:rPr lang="en-US" dirty="0"/>
              <a:t>The flow field of a single simulation at a low flow rate is first presented to highlight several typical features of the modeling submerged pressurization.</a:t>
            </a:r>
          </a:p>
          <a:p>
            <a:pPr lvl="1"/>
            <a:r>
              <a:rPr lang="en-US" dirty="0"/>
              <a:t>The bubble spreads outward from the injection site, but traps liquid as was noted in the 3D simulation results.</a:t>
            </a:r>
          </a:p>
          <a:p>
            <a:pPr lvl="1"/>
            <a:r>
              <a:rPr lang="en-US" dirty="0"/>
              <a:t>Velocity is greatest in the direction of injection and along the bubble interface as the flow is redirected along the liquid and recirculation develops.</a:t>
            </a:r>
          </a:p>
          <a:p>
            <a:pPr lvl="1"/>
            <a:r>
              <a:rPr lang="en-US" dirty="0"/>
              <a:t>A layer of cooler gas exists near the gas-liquid interface due to heat transfer with the liquid.</a:t>
            </a:r>
          </a:p>
        </p:txBody>
      </p:sp>
    </p:spTree>
    <p:extLst>
      <p:ext uri="{BB962C8B-B14F-4D97-AF65-F5344CB8AC3E}">
        <p14:creationId xmlns:p14="http://schemas.microsoft.com/office/powerpoint/2010/main" val="26695934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7900"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1"/>
                </p:tgtEl>
              </p:cMediaNode>
            </p:video>
            <p:seq concurrent="1" nextAc="seek">
              <p:cTn id="8" restart="whenNotActive" fill="hold" evtFilter="cancelBubble" nodeType="interactiveSeq">
                <p:stCondLst>
                  <p:cond evt="onClick" delay="0">
                    <p:tgtEl>
                      <p:spTgt spid="11"/>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1"/>
                                        </p:tgtEl>
                                      </p:cBhvr>
                                    </p:cmd>
                                  </p:childTnLst>
                                </p:cTn>
                              </p:par>
                            </p:childTnLst>
                          </p:cTn>
                        </p:par>
                      </p:childTnLst>
                    </p:cTn>
                  </p:par>
                </p:childTnLst>
              </p:cTn>
              <p:nextCondLst>
                <p:cond evt="onClick" delay="0">
                  <p:tgtEl>
                    <p:spTgt spid="11"/>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DC07379-8ACC-08D6-5016-87CCB4835388}"/>
              </a:ext>
            </a:extLst>
          </p:cNvPr>
          <p:cNvSpPr>
            <a:spLocks noGrp="1"/>
          </p:cNvSpPr>
          <p:nvPr>
            <p:ph type="sldNum" sz="quarter" idx="12"/>
          </p:nvPr>
        </p:nvSpPr>
        <p:spPr/>
        <p:txBody>
          <a:bodyPr/>
          <a:lstStyle/>
          <a:p>
            <a:pPr>
              <a:defRPr/>
            </a:pPr>
            <a:fld id="{783D04F6-5BE6-40C3-B386-A0E7FC276BD8}" type="slidenum">
              <a:rPr lang="en-US" smtClean="0"/>
              <a:pPr>
                <a:defRPr/>
              </a:pPr>
              <a:t>10</a:t>
            </a:fld>
            <a:endParaRPr lang="en-US" dirty="0"/>
          </a:p>
        </p:txBody>
      </p:sp>
      <p:sp>
        <p:nvSpPr>
          <p:cNvPr id="3" name="Title 2">
            <a:extLst>
              <a:ext uri="{FF2B5EF4-FFF2-40B4-BE49-F238E27FC236}">
                <a16:creationId xmlns:a16="http://schemas.microsoft.com/office/drawing/2014/main" id="{654CA67F-A281-677E-93A3-6B4262568EBE}"/>
              </a:ext>
            </a:extLst>
          </p:cNvPr>
          <p:cNvSpPr>
            <a:spLocks noGrp="1"/>
          </p:cNvSpPr>
          <p:nvPr>
            <p:ph type="title"/>
          </p:nvPr>
        </p:nvSpPr>
        <p:spPr/>
        <p:txBody>
          <a:bodyPr/>
          <a:lstStyle/>
          <a:p>
            <a:r>
              <a:rPr lang="en-US" dirty="0"/>
              <a:t>Submerged Pressurization Prediction</a:t>
            </a:r>
          </a:p>
        </p:txBody>
      </p:sp>
      <p:sp>
        <p:nvSpPr>
          <p:cNvPr id="4" name="Content Placeholder 3">
            <a:extLst>
              <a:ext uri="{FF2B5EF4-FFF2-40B4-BE49-F238E27FC236}">
                <a16:creationId xmlns:a16="http://schemas.microsoft.com/office/drawing/2014/main" id="{60561A9F-54BB-4227-8F26-DCB5C62EC191}"/>
              </a:ext>
            </a:extLst>
          </p:cNvPr>
          <p:cNvSpPr>
            <a:spLocks noGrp="1"/>
          </p:cNvSpPr>
          <p:nvPr>
            <p:ph idx="1"/>
          </p:nvPr>
        </p:nvSpPr>
        <p:spPr>
          <a:xfrm>
            <a:off x="609600" y="960436"/>
            <a:ext cx="3383280" cy="5248656"/>
          </a:xfrm>
        </p:spPr>
        <p:txBody>
          <a:bodyPr/>
          <a:lstStyle/>
          <a:p>
            <a:r>
              <a:rPr lang="en-US" dirty="0"/>
              <a:t>Simulation Results:</a:t>
            </a:r>
          </a:p>
          <a:p>
            <a:pPr lvl="1"/>
            <a:r>
              <a:rPr lang="en-US" dirty="0"/>
              <a:t>Comparisons at high and low flow rates for the same pressure are shown.</a:t>
            </a:r>
          </a:p>
          <a:p>
            <a:pPr lvl="1"/>
            <a:r>
              <a:rPr lang="en-US" dirty="0"/>
              <a:t>Increasing pressurant velocity pushes hot gas nearer the gas-liquid interface, shown by the white line, maintaining higher heat transfer rates.</a:t>
            </a:r>
          </a:p>
          <a:p>
            <a:pPr lvl="2"/>
            <a:r>
              <a:rPr lang="en-US" dirty="0"/>
              <a:t>Notice the difference in velocity magnitudes shown.</a:t>
            </a:r>
          </a:p>
          <a:p>
            <a:pPr lvl="1"/>
            <a:r>
              <a:rPr lang="en-US" dirty="0"/>
              <a:t>Evaporation is evident early on at both flow rates.</a:t>
            </a:r>
          </a:p>
          <a:p>
            <a:pPr lvl="2"/>
            <a:r>
              <a:rPr lang="en-US" dirty="0"/>
              <a:t>More evaporation per mass of pressurant added was observed at the high flow rate.</a:t>
            </a:r>
          </a:p>
          <a:p>
            <a:pPr lvl="1"/>
            <a:r>
              <a:rPr lang="en-US" dirty="0"/>
              <a:t>A transition to condensation at the low flow rate is indicative of more rapid pressurization than heat transfer to the liquid which is favorable.</a:t>
            </a:r>
          </a:p>
        </p:txBody>
      </p:sp>
      <p:pic>
        <p:nvPicPr>
          <p:cNvPr id="11" name="Picture 10" descr="A picture containing text, electronics&#10;&#10;AI-generated content may be incorrect.">
            <a:extLst>
              <a:ext uri="{FF2B5EF4-FFF2-40B4-BE49-F238E27FC236}">
                <a16:creationId xmlns:a16="http://schemas.microsoft.com/office/drawing/2014/main" id="{BB2E7913-1005-CDC4-065E-FB3203A3E451}"/>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5228" r="24620"/>
          <a:stretch/>
        </p:blipFill>
        <p:spPr>
          <a:xfrm>
            <a:off x="3996885" y="4160202"/>
            <a:ext cx="5166731" cy="2377440"/>
          </a:xfrm>
          <a:prstGeom prst="rect">
            <a:avLst/>
          </a:prstGeom>
        </p:spPr>
      </p:pic>
      <p:pic>
        <p:nvPicPr>
          <p:cNvPr id="13" name="Picture 12" descr="A picture containing text, electronics, display&#10;&#10;AI-generated content may be incorrect.">
            <a:extLst>
              <a:ext uri="{FF2B5EF4-FFF2-40B4-BE49-F238E27FC236}">
                <a16:creationId xmlns:a16="http://schemas.microsoft.com/office/drawing/2014/main" id="{38EE856D-AF5E-7F4E-5E42-7C0B3A7DDFC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5228" r="24620"/>
          <a:stretch/>
        </p:blipFill>
        <p:spPr>
          <a:xfrm>
            <a:off x="3996885" y="1411296"/>
            <a:ext cx="5166731" cy="2377440"/>
          </a:xfrm>
          <a:prstGeom prst="rect">
            <a:avLst/>
          </a:prstGeom>
        </p:spPr>
      </p:pic>
      <mc:AlternateContent xmlns:mc="http://schemas.openxmlformats.org/markup-compatibility/2006">
        <mc:Choice xmlns:a14="http://schemas.microsoft.com/office/drawing/2010/main" Requires="a14">
          <p:sp>
            <p:nvSpPr>
              <p:cNvPr id="14" name="TextBox 13">
                <a:extLst>
                  <a:ext uri="{FF2B5EF4-FFF2-40B4-BE49-F238E27FC236}">
                    <a16:creationId xmlns:a16="http://schemas.microsoft.com/office/drawing/2014/main" id="{D2DF33B7-E353-8293-552B-E410FA0BDDC8}"/>
                  </a:ext>
                </a:extLst>
              </p:cNvPr>
              <p:cNvSpPr txBox="1"/>
              <p:nvPr/>
            </p:nvSpPr>
            <p:spPr>
              <a:xfrm>
                <a:off x="6978600" y="3883203"/>
                <a:ext cx="2143721" cy="276999"/>
              </a:xfrm>
              <a:prstGeom prst="rect">
                <a:avLst/>
              </a:prstGeom>
              <a:noFill/>
            </p:spPr>
            <p:txBody>
              <a:bodyPr wrap="square" rtlCol="0">
                <a:spAutoFit/>
              </a:bodyPr>
              <a:lstStyle/>
              <a:p>
                <a:pPr algn="ctr"/>
                <a14:m>
                  <m:oMathPara xmlns:m="http://schemas.openxmlformats.org/officeDocument/2006/math">
                    <m:oMathParaPr>
                      <m:jc m:val="centerGroup"/>
                    </m:oMathParaPr>
                    <m:oMath xmlns:m="http://schemas.openxmlformats.org/officeDocument/2006/math">
                      <m:acc>
                        <m:accPr>
                          <m:chr m:val="̇"/>
                          <m:ctrlPr>
                            <a:rPr lang="en-US" sz="1200" b="1" i="1" smtClean="0">
                              <a:solidFill>
                                <a:schemeClr val="tx1"/>
                              </a:solidFill>
                              <a:latin typeface="Cambria Math" panose="02040503050406030204" pitchFamily="18" charset="0"/>
                            </a:rPr>
                          </m:ctrlPr>
                        </m:accPr>
                        <m:e>
                          <m:r>
                            <a:rPr lang="en-US" sz="1200" b="1" i="1" smtClean="0">
                              <a:solidFill>
                                <a:schemeClr val="tx1"/>
                              </a:solidFill>
                              <a:latin typeface="Cambria Math" panose="02040503050406030204" pitchFamily="18" charset="0"/>
                            </a:rPr>
                            <m:t>𝒎</m:t>
                          </m:r>
                        </m:e>
                      </m:acc>
                      <m:r>
                        <a:rPr lang="en-US" sz="1200" b="1" i="1" smtClean="0">
                          <a:solidFill>
                            <a:schemeClr val="tx1"/>
                          </a:solidFill>
                          <a:latin typeface="Cambria Math" panose="02040503050406030204" pitchFamily="18" charset="0"/>
                        </a:rPr>
                        <m:t>=</m:t>
                      </m:r>
                      <m:r>
                        <a:rPr lang="en-US" sz="1200" b="1" i="1" smtClean="0">
                          <a:solidFill>
                            <a:schemeClr val="tx1"/>
                          </a:solidFill>
                          <a:latin typeface="Cambria Math" panose="02040503050406030204" pitchFamily="18" charset="0"/>
                        </a:rPr>
                        <m:t>𝟎</m:t>
                      </m:r>
                      <m:r>
                        <a:rPr lang="en-US" sz="1200" b="1" i="1" smtClean="0">
                          <a:solidFill>
                            <a:schemeClr val="tx1"/>
                          </a:solidFill>
                          <a:latin typeface="Cambria Math" panose="02040503050406030204" pitchFamily="18" charset="0"/>
                        </a:rPr>
                        <m:t>.</m:t>
                      </m:r>
                      <m:r>
                        <a:rPr lang="en-US" sz="1200" b="1" i="1" smtClean="0">
                          <a:solidFill>
                            <a:schemeClr val="tx1"/>
                          </a:solidFill>
                          <a:latin typeface="Cambria Math" panose="02040503050406030204" pitchFamily="18" charset="0"/>
                        </a:rPr>
                        <m:t>𝟏</m:t>
                      </m:r>
                      <m:r>
                        <a:rPr lang="en-US" sz="1200" b="1" i="1" smtClean="0">
                          <a:solidFill>
                            <a:schemeClr val="tx1"/>
                          </a:solidFill>
                          <a:latin typeface="Cambria Math" panose="02040503050406030204" pitchFamily="18" charset="0"/>
                        </a:rPr>
                        <m:t> </m:t>
                      </m:r>
                      <m:r>
                        <a:rPr lang="en-US" sz="1200" b="1" i="1" smtClean="0">
                          <a:solidFill>
                            <a:schemeClr val="tx1"/>
                          </a:solidFill>
                          <a:latin typeface="Cambria Math" panose="02040503050406030204" pitchFamily="18" charset="0"/>
                        </a:rPr>
                        <m:t>𝒌𝒈</m:t>
                      </m:r>
                      <m:r>
                        <a:rPr lang="en-US" sz="1200" b="1" i="1" smtClean="0">
                          <a:solidFill>
                            <a:schemeClr val="tx1"/>
                          </a:solidFill>
                          <a:latin typeface="Cambria Math" panose="02040503050406030204" pitchFamily="18" charset="0"/>
                        </a:rPr>
                        <m:t>/</m:t>
                      </m:r>
                      <m:r>
                        <a:rPr lang="en-US" sz="1200" b="1" i="1" smtClean="0">
                          <a:solidFill>
                            <a:schemeClr val="tx1"/>
                          </a:solidFill>
                          <a:latin typeface="Cambria Math" panose="02040503050406030204" pitchFamily="18" charset="0"/>
                        </a:rPr>
                        <m:t>𝒔</m:t>
                      </m:r>
                    </m:oMath>
                  </m:oMathPara>
                </a14:m>
                <a:endParaRPr lang="en-US" sz="1200" b="1" dirty="0">
                  <a:solidFill>
                    <a:schemeClr val="tx1"/>
                  </a:solidFill>
                </a:endParaRPr>
              </a:p>
            </p:txBody>
          </p:sp>
        </mc:Choice>
        <mc:Fallback>
          <p:sp>
            <p:nvSpPr>
              <p:cNvPr id="14" name="TextBox 13">
                <a:extLst>
                  <a:ext uri="{FF2B5EF4-FFF2-40B4-BE49-F238E27FC236}">
                    <a16:creationId xmlns:a16="http://schemas.microsoft.com/office/drawing/2014/main" id="{D2DF33B7-E353-8293-552B-E410FA0BDDC8}"/>
                  </a:ext>
                </a:extLst>
              </p:cNvPr>
              <p:cNvSpPr txBox="1">
                <a:spLocks noRot="1" noChangeAspect="1" noMove="1" noResize="1" noEditPoints="1" noAdjustHandles="1" noChangeArrowheads="1" noChangeShapeType="1" noTextEdit="1"/>
              </p:cNvSpPr>
              <p:nvPr/>
            </p:nvSpPr>
            <p:spPr>
              <a:xfrm>
                <a:off x="6978600" y="3883203"/>
                <a:ext cx="2143721" cy="276999"/>
              </a:xfrm>
              <a:prstGeom prst="rect">
                <a:avLst/>
              </a:prstGeom>
              <a:blipFill>
                <a:blip r:embed="rId4"/>
                <a:stretch>
                  <a:fillRect b="-8889"/>
                </a:stretch>
              </a:blipFill>
            </p:spPr>
            <p:txBody>
              <a:bodyPr/>
              <a:lstStyle/>
              <a:p>
                <a:r>
                  <a:rPr lang="en-US">
                    <a:noFill/>
                  </a:rPr>
                  <a:t> </a:t>
                </a:r>
              </a:p>
            </p:txBody>
          </p:sp>
        </mc:Fallback>
      </mc:AlternateContent>
      <p:sp>
        <p:nvSpPr>
          <p:cNvPr id="15" name="TextBox 14">
            <a:extLst>
              <a:ext uri="{FF2B5EF4-FFF2-40B4-BE49-F238E27FC236}">
                <a16:creationId xmlns:a16="http://schemas.microsoft.com/office/drawing/2014/main" id="{3A62B779-C4AC-9C5C-D336-CA72A4D9E722}"/>
              </a:ext>
            </a:extLst>
          </p:cNvPr>
          <p:cNvSpPr txBox="1"/>
          <p:nvPr/>
        </p:nvSpPr>
        <p:spPr>
          <a:xfrm>
            <a:off x="5467096" y="874276"/>
            <a:ext cx="5166731" cy="338554"/>
          </a:xfrm>
          <a:prstGeom prst="rect">
            <a:avLst/>
          </a:prstGeom>
          <a:noFill/>
        </p:spPr>
        <p:txBody>
          <a:bodyPr wrap="square" rtlCol="0">
            <a:spAutoFit/>
          </a:bodyPr>
          <a:lstStyle/>
          <a:p>
            <a:pPr algn="ctr"/>
            <a:r>
              <a:rPr lang="en-US" sz="1600" b="1" dirty="0">
                <a:solidFill>
                  <a:schemeClr val="tx1"/>
                </a:solidFill>
              </a:rPr>
              <a:t>Constant Pressure Comparisons</a:t>
            </a:r>
          </a:p>
        </p:txBody>
      </p:sp>
      <mc:AlternateContent xmlns:mc="http://schemas.openxmlformats.org/markup-compatibility/2006">
        <mc:Choice xmlns:a14="http://schemas.microsoft.com/office/drawing/2010/main" Requires="a14">
          <p:sp>
            <p:nvSpPr>
              <p:cNvPr id="16" name="TextBox 15">
                <a:extLst>
                  <a:ext uri="{FF2B5EF4-FFF2-40B4-BE49-F238E27FC236}">
                    <a16:creationId xmlns:a16="http://schemas.microsoft.com/office/drawing/2014/main" id="{5CC1B914-8B2D-B437-6C1E-403F12157EF6}"/>
                  </a:ext>
                </a:extLst>
              </p:cNvPr>
              <p:cNvSpPr txBox="1"/>
              <p:nvPr/>
            </p:nvSpPr>
            <p:spPr>
              <a:xfrm>
                <a:off x="6978600" y="1134297"/>
                <a:ext cx="2143721" cy="276999"/>
              </a:xfrm>
              <a:prstGeom prst="rect">
                <a:avLst/>
              </a:prstGeom>
              <a:noFill/>
            </p:spPr>
            <p:txBody>
              <a:bodyPr wrap="square" rtlCol="0">
                <a:spAutoFit/>
              </a:bodyPr>
              <a:lstStyle/>
              <a:p>
                <a:pPr algn="ctr"/>
                <a14:m>
                  <m:oMathPara xmlns:m="http://schemas.openxmlformats.org/officeDocument/2006/math">
                    <m:oMathParaPr>
                      <m:jc m:val="centerGroup"/>
                    </m:oMathParaPr>
                    <m:oMath xmlns:m="http://schemas.openxmlformats.org/officeDocument/2006/math">
                      <m:acc>
                        <m:accPr>
                          <m:chr m:val="̇"/>
                          <m:ctrlPr>
                            <a:rPr lang="en-US" sz="1200" b="1" i="1" smtClean="0">
                              <a:solidFill>
                                <a:schemeClr val="tx1"/>
                              </a:solidFill>
                              <a:latin typeface="Cambria Math" panose="02040503050406030204" pitchFamily="18" charset="0"/>
                            </a:rPr>
                          </m:ctrlPr>
                        </m:accPr>
                        <m:e>
                          <m:r>
                            <a:rPr lang="en-US" sz="1200" b="1" i="1" smtClean="0">
                              <a:solidFill>
                                <a:schemeClr val="tx1"/>
                              </a:solidFill>
                              <a:latin typeface="Cambria Math" panose="02040503050406030204" pitchFamily="18" charset="0"/>
                            </a:rPr>
                            <m:t>𝒎</m:t>
                          </m:r>
                        </m:e>
                      </m:acc>
                      <m:r>
                        <a:rPr lang="en-US" sz="1200" b="1" i="1" smtClean="0">
                          <a:solidFill>
                            <a:schemeClr val="tx1"/>
                          </a:solidFill>
                          <a:latin typeface="Cambria Math" panose="02040503050406030204" pitchFamily="18" charset="0"/>
                        </a:rPr>
                        <m:t>=</m:t>
                      </m:r>
                      <m:r>
                        <a:rPr lang="en-US" sz="1200" b="1" i="1" smtClean="0">
                          <a:solidFill>
                            <a:schemeClr val="tx1"/>
                          </a:solidFill>
                          <a:latin typeface="Cambria Math" panose="02040503050406030204" pitchFamily="18" charset="0"/>
                        </a:rPr>
                        <m:t>𝟎</m:t>
                      </m:r>
                      <m:r>
                        <a:rPr lang="en-US" sz="1200" b="1" i="1" smtClean="0">
                          <a:solidFill>
                            <a:schemeClr val="tx1"/>
                          </a:solidFill>
                          <a:latin typeface="Cambria Math" panose="02040503050406030204" pitchFamily="18" charset="0"/>
                        </a:rPr>
                        <m:t>.</m:t>
                      </m:r>
                      <m:r>
                        <a:rPr lang="en-US" sz="1200" b="1" i="1" smtClean="0">
                          <a:solidFill>
                            <a:schemeClr val="tx1"/>
                          </a:solidFill>
                          <a:latin typeface="Cambria Math" panose="02040503050406030204" pitchFamily="18" charset="0"/>
                        </a:rPr>
                        <m:t>𝟎𝟎𝟏</m:t>
                      </m:r>
                      <m:r>
                        <a:rPr lang="en-US" sz="1200" b="1" i="1" smtClean="0">
                          <a:solidFill>
                            <a:schemeClr val="tx1"/>
                          </a:solidFill>
                          <a:latin typeface="Cambria Math" panose="02040503050406030204" pitchFamily="18" charset="0"/>
                        </a:rPr>
                        <m:t> </m:t>
                      </m:r>
                      <m:r>
                        <a:rPr lang="en-US" sz="1200" b="1" i="1" smtClean="0">
                          <a:solidFill>
                            <a:schemeClr val="tx1"/>
                          </a:solidFill>
                          <a:latin typeface="Cambria Math" panose="02040503050406030204" pitchFamily="18" charset="0"/>
                        </a:rPr>
                        <m:t>𝒌𝒈</m:t>
                      </m:r>
                      <m:r>
                        <a:rPr lang="en-US" sz="1200" b="1" i="1" smtClean="0">
                          <a:solidFill>
                            <a:schemeClr val="tx1"/>
                          </a:solidFill>
                          <a:latin typeface="Cambria Math" panose="02040503050406030204" pitchFamily="18" charset="0"/>
                        </a:rPr>
                        <m:t>/</m:t>
                      </m:r>
                      <m:r>
                        <a:rPr lang="en-US" sz="1200" b="1" i="1" smtClean="0">
                          <a:solidFill>
                            <a:schemeClr val="tx1"/>
                          </a:solidFill>
                          <a:latin typeface="Cambria Math" panose="02040503050406030204" pitchFamily="18" charset="0"/>
                        </a:rPr>
                        <m:t>𝒔</m:t>
                      </m:r>
                    </m:oMath>
                  </m:oMathPara>
                </a14:m>
                <a:endParaRPr lang="en-US" sz="1200" b="1" dirty="0">
                  <a:solidFill>
                    <a:schemeClr val="tx1"/>
                  </a:solidFill>
                </a:endParaRPr>
              </a:p>
            </p:txBody>
          </p:sp>
        </mc:Choice>
        <mc:Fallback>
          <p:sp>
            <p:nvSpPr>
              <p:cNvPr id="16" name="TextBox 15">
                <a:extLst>
                  <a:ext uri="{FF2B5EF4-FFF2-40B4-BE49-F238E27FC236}">
                    <a16:creationId xmlns:a16="http://schemas.microsoft.com/office/drawing/2014/main" id="{5CC1B914-8B2D-B437-6C1E-403F12157EF6}"/>
                  </a:ext>
                </a:extLst>
              </p:cNvPr>
              <p:cNvSpPr txBox="1">
                <a:spLocks noRot="1" noChangeAspect="1" noMove="1" noResize="1" noEditPoints="1" noAdjustHandles="1" noChangeArrowheads="1" noChangeShapeType="1" noTextEdit="1"/>
              </p:cNvSpPr>
              <p:nvPr/>
            </p:nvSpPr>
            <p:spPr>
              <a:xfrm>
                <a:off x="6978600" y="1134297"/>
                <a:ext cx="2143721" cy="276999"/>
              </a:xfrm>
              <a:prstGeom prst="rect">
                <a:avLst/>
              </a:prstGeom>
              <a:blipFill>
                <a:blip r:embed="rId5"/>
                <a:stretch>
                  <a:fillRect b="-6522"/>
                </a:stretch>
              </a:blipFill>
            </p:spPr>
            <p:txBody>
              <a:bodyPr/>
              <a:lstStyle/>
              <a:p>
                <a:r>
                  <a:rPr lang="en-US">
                    <a:noFill/>
                  </a:rPr>
                  <a:t> </a:t>
                </a:r>
              </a:p>
            </p:txBody>
          </p:sp>
        </mc:Fallback>
      </mc:AlternateContent>
      <p:grpSp>
        <p:nvGrpSpPr>
          <p:cNvPr id="30" name="Group 29">
            <a:extLst>
              <a:ext uri="{FF2B5EF4-FFF2-40B4-BE49-F238E27FC236}">
                <a16:creationId xmlns:a16="http://schemas.microsoft.com/office/drawing/2014/main" id="{175830B8-1F80-95A3-5635-92DA4A2028FA}"/>
              </a:ext>
            </a:extLst>
          </p:cNvPr>
          <p:cNvGrpSpPr/>
          <p:nvPr/>
        </p:nvGrpSpPr>
        <p:grpSpPr>
          <a:xfrm>
            <a:off x="9163614" y="1411296"/>
            <a:ext cx="2905760" cy="2377440"/>
            <a:chOff x="9163614" y="1411296"/>
            <a:chExt cx="2905760" cy="2377440"/>
          </a:xfrm>
        </p:grpSpPr>
        <p:pic>
          <p:nvPicPr>
            <p:cNvPr id="18" name="Picture 17" descr="Chart, line chart&#10;&#10;AI-generated content may be incorrect.">
              <a:extLst>
                <a:ext uri="{FF2B5EF4-FFF2-40B4-BE49-F238E27FC236}">
                  <a16:creationId xmlns:a16="http://schemas.microsoft.com/office/drawing/2014/main" id="{2E467E06-2F10-DB4F-97C7-2B7BA442BF5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163614" y="1411296"/>
              <a:ext cx="2905760" cy="2377440"/>
            </a:xfrm>
            <a:prstGeom prst="rect">
              <a:avLst/>
            </a:prstGeom>
          </p:spPr>
        </p:pic>
        <p:sp>
          <p:nvSpPr>
            <p:cNvPr id="23" name="Oval 22">
              <a:extLst>
                <a:ext uri="{FF2B5EF4-FFF2-40B4-BE49-F238E27FC236}">
                  <a16:creationId xmlns:a16="http://schemas.microsoft.com/office/drawing/2014/main" id="{99786B6D-4F7C-ED14-C507-C73E7AD535D0}"/>
                </a:ext>
              </a:extLst>
            </p:cNvPr>
            <p:cNvSpPr/>
            <p:nvPr/>
          </p:nvSpPr>
          <p:spPr>
            <a:xfrm>
              <a:off x="10286057" y="2639673"/>
              <a:ext cx="91440" cy="9144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a:extLst>
                <a:ext uri="{FF2B5EF4-FFF2-40B4-BE49-F238E27FC236}">
                  <a16:creationId xmlns:a16="http://schemas.microsoft.com/office/drawing/2014/main" id="{076E43FF-09AC-8D31-AAAE-C8A55A111120}"/>
                </a:ext>
              </a:extLst>
            </p:cNvPr>
            <p:cNvSpPr txBox="1"/>
            <p:nvPr/>
          </p:nvSpPr>
          <p:spPr>
            <a:xfrm>
              <a:off x="9859274" y="1563819"/>
              <a:ext cx="1158350" cy="461665"/>
            </a:xfrm>
            <a:prstGeom prst="rect">
              <a:avLst/>
            </a:prstGeom>
            <a:solidFill>
              <a:schemeClr val="bg1"/>
            </a:solidFill>
            <a:ln>
              <a:solidFill>
                <a:schemeClr val="tx1"/>
              </a:solidFill>
            </a:ln>
          </p:spPr>
          <p:txBody>
            <a:bodyPr wrap="square" rtlCol="0">
              <a:spAutoFit/>
            </a:bodyPr>
            <a:lstStyle/>
            <a:p>
              <a:pPr algn="ctr"/>
              <a:r>
                <a:rPr lang="en-US" sz="1200" dirty="0">
                  <a:solidFill>
                    <a:schemeClr val="tx1"/>
                  </a:solidFill>
                </a:rPr>
                <a:t>Instantaneous results shown</a:t>
              </a:r>
            </a:p>
          </p:txBody>
        </p:sp>
        <p:cxnSp>
          <p:nvCxnSpPr>
            <p:cNvPr id="27" name="Straight Arrow Connector 26">
              <a:extLst>
                <a:ext uri="{FF2B5EF4-FFF2-40B4-BE49-F238E27FC236}">
                  <a16:creationId xmlns:a16="http://schemas.microsoft.com/office/drawing/2014/main" id="{8A7D1B36-82BA-7F89-16E2-51CD4E0D15CA}"/>
                </a:ext>
              </a:extLst>
            </p:cNvPr>
            <p:cNvCxnSpPr/>
            <p:nvPr/>
          </p:nvCxnSpPr>
          <p:spPr>
            <a:xfrm>
              <a:off x="10330882" y="2025483"/>
              <a:ext cx="0" cy="54864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31" name="Group 30">
            <a:extLst>
              <a:ext uri="{FF2B5EF4-FFF2-40B4-BE49-F238E27FC236}">
                <a16:creationId xmlns:a16="http://schemas.microsoft.com/office/drawing/2014/main" id="{485D9D15-A0FB-FF6D-7A1E-1306FC8DA2B7}"/>
              </a:ext>
            </a:extLst>
          </p:cNvPr>
          <p:cNvGrpSpPr/>
          <p:nvPr/>
        </p:nvGrpSpPr>
        <p:grpSpPr>
          <a:xfrm>
            <a:off x="9163614" y="4160202"/>
            <a:ext cx="2905760" cy="2377440"/>
            <a:chOff x="9163614" y="4160202"/>
            <a:chExt cx="2905760" cy="2377440"/>
          </a:xfrm>
        </p:grpSpPr>
        <p:pic>
          <p:nvPicPr>
            <p:cNvPr id="20" name="Picture 19" descr="Chart, line chart&#10;&#10;AI-generated content may be incorrect.">
              <a:extLst>
                <a:ext uri="{FF2B5EF4-FFF2-40B4-BE49-F238E27FC236}">
                  <a16:creationId xmlns:a16="http://schemas.microsoft.com/office/drawing/2014/main" id="{CC2C8934-8BC3-981C-7400-3666A545396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163614" y="4160202"/>
              <a:ext cx="2905760" cy="2377440"/>
            </a:xfrm>
            <a:prstGeom prst="rect">
              <a:avLst/>
            </a:prstGeom>
          </p:spPr>
        </p:pic>
        <p:sp>
          <p:nvSpPr>
            <p:cNvPr id="24" name="Oval 23">
              <a:extLst>
                <a:ext uri="{FF2B5EF4-FFF2-40B4-BE49-F238E27FC236}">
                  <a16:creationId xmlns:a16="http://schemas.microsoft.com/office/drawing/2014/main" id="{97F93951-5AFA-CB3A-0086-AF7E47FD2504}"/>
                </a:ext>
              </a:extLst>
            </p:cNvPr>
            <p:cNvSpPr/>
            <p:nvPr/>
          </p:nvSpPr>
          <p:spPr>
            <a:xfrm>
              <a:off x="11702481" y="4382844"/>
              <a:ext cx="91440" cy="9144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Box 27">
              <a:extLst>
                <a:ext uri="{FF2B5EF4-FFF2-40B4-BE49-F238E27FC236}">
                  <a16:creationId xmlns:a16="http://schemas.microsoft.com/office/drawing/2014/main" id="{EBCFFE74-32AE-9B5E-1479-43707BCFCD03}"/>
                </a:ext>
              </a:extLst>
            </p:cNvPr>
            <p:cNvSpPr txBox="1"/>
            <p:nvPr/>
          </p:nvSpPr>
          <p:spPr>
            <a:xfrm>
              <a:off x="9859274" y="4364375"/>
              <a:ext cx="1158350" cy="461665"/>
            </a:xfrm>
            <a:prstGeom prst="rect">
              <a:avLst/>
            </a:prstGeom>
            <a:solidFill>
              <a:schemeClr val="bg1"/>
            </a:solidFill>
            <a:ln>
              <a:solidFill>
                <a:schemeClr val="tx1"/>
              </a:solidFill>
            </a:ln>
          </p:spPr>
          <p:txBody>
            <a:bodyPr wrap="square" rtlCol="0">
              <a:spAutoFit/>
            </a:bodyPr>
            <a:lstStyle/>
            <a:p>
              <a:pPr algn="ctr"/>
              <a:r>
                <a:rPr lang="en-US" sz="1200" dirty="0">
                  <a:solidFill>
                    <a:schemeClr val="tx1"/>
                  </a:solidFill>
                </a:rPr>
                <a:t>Instantaneous results shown</a:t>
              </a:r>
            </a:p>
          </p:txBody>
        </p:sp>
        <p:cxnSp>
          <p:nvCxnSpPr>
            <p:cNvPr id="29" name="Straight Arrow Connector 28">
              <a:extLst>
                <a:ext uri="{FF2B5EF4-FFF2-40B4-BE49-F238E27FC236}">
                  <a16:creationId xmlns:a16="http://schemas.microsoft.com/office/drawing/2014/main" id="{64CA4460-48A4-9696-AAF5-4A90DC2557FE}"/>
                </a:ext>
              </a:extLst>
            </p:cNvPr>
            <p:cNvCxnSpPr/>
            <p:nvPr/>
          </p:nvCxnSpPr>
          <p:spPr>
            <a:xfrm>
              <a:off x="11030130" y="4429459"/>
              <a:ext cx="548640"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4388266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C228C6E-9DFE-B80E-789A-09D7DD06DD5F}"/>
              </a:ext>
            </a:extLst>
          </p:cNvPr>
          <p:cNvSpPr>
            <a:spLocks noGrp="1"/>
          </p:cNvSpPr>
          <p:nvPr>
            <p:ph type="sldNum" sz="quarter" idx="12"/>
          </p:nvPr>
        </p:nvSpPr>
        <p:spPr/>
        <p:txBody>
          <a:bodyPr/>
          <a:lstStyle/>
          <a:p>
            <a:pPr>
              <a:defRPr/>
            </a:pPr>
            <a:fld id="{783D04F6-5BE6-40C3-B386-A0E7FC276BD8}" type="slidenum">
              <a:rPr lang="en-US" smtClean="0"/>
              <a:pPr>
                <a:defRPr/>
              </a:pPr>
              <a:t>11</a:t>
            </a:fld>
            <a:endParaRPr lang="en-US"/>
          </a:p>
        </p:txBody>
      </p:sp>
      <p:sp>
        <p:nvSpPr>
          <p:cNvPr id="3" name="Title 2">
            <a:extLst>
              <a:ext uri="{FF2B5EF4-FFF2-40B4-BE49-F238E27FC236}">
                <a16:creationId xmlns:a16="http://schemas.microsoft.com/office/drawing/2014/main" id="{2F1739DE-2096-CDEC-66E1-C02EDF3A52E9}"/>
              </a:ext>
            </a:extLst>
          </p:cNvPr>
          <p:cNvSpPr>
            <a:spLocks noGrp="1"/>
          </p:cNvSpPr>
          <p:nvPr>
            <p:ph type="title"/>
          </p:nvPr>
        </p:nvSpPr>
        <p:spPr/>
        <p:txBody>
          <a:bodyPr/>
          <a:lstStyle/>
          <a:p>
            <a:r>
              <a:rPr lang="en-US" dirty="0"/>
              <a:t>Conclusion</a:t>
            </a:r>
          </a:p>
        </p:txBody>
      </p:sp>
      <p:sp>
        <p:nvSpPr>
          <p:cNvPr id="4" name="Content Placeholder 3">
            <a:extLst>
              <a:ext uri="{FF2B5EF4-FFF2-40B4-BE49-F238E27FC236}">
                <a16:creationId xmlns:a16="http://schemas.microsoft.com/office/drawing/2014/main" id="{BFC4D1C4-59BE-A449-6860-CD6CEF6F3C53}"/>
              </a:ext>
            </a:extLst>
          </p:cNvPr>
          <p:cNvSpPr>
            <a:spLocks noGrp="1"/>
          </p:cNvSpPr>
          <p:nvPr>
            <p:ph idx="1"/>
          </p:nvPr>
        </p:nvSpPr>
        <p:spPr/>
        <p:txBody>
          <a:bodyPr/>
          <a:lstStyle/>
          <a:p>
            <a:pPr lvl="1"/>
            <a:r>
              <a:rPr lang="en-US" dirty="0"/>
              <a:t>A CFD analysis methodology was validated to a reasonable degree for bubble detachment size.</a:t>
            </a:r>
          </a:p>
          <a:p>
            <a:pPr lvl="2"/>
            <a:r>
              <a:rPr lang="en-US" dirty="0"/>
              <a:t>Higher pedigree and more complete test data would allow for a more precise validation effort.</a:t>
            </a:r>
          </a:p>
          <a:p>
            <a:pPr lvl="1"/>
            <a:endParaRPr lang="en-US" dirty="0"/>
          </a:p>
          <a:p>
            <a:pPr lvl="1"/>
            <a:r>
              <a:rPr lang="en-US" dirty="0"/>
              <a:t>Validation for heat and mass transfer for different cryogenic fluid management applications has been done in the past for similar modeling methodologies, but direct validation of submerged pressurization is sought.</a:t>
            </a:r>
          </a:p>
          <a:p>
            <a:pPr lvl="1"/>
            <a:endParaRPr lang="en-US" dirty="0"/>
          </a:p>
          <a:p>
            <a:pPr lvl="1"/>
            <a:r>
              <a:rPr lang="en-US" dirty="0"/>
              <a:t>Initial results of submerged pressurization on a generic large scale cryogenic tank were obtained.</a:t>
            </a:r>
          </a:p>
          <a:p>
            <a:pPr lvl="1"/>
            <a:r>
              <a:rPr lang="en-US" dirty="0"/>
              <a:t>Generally, low speed pressurization was found to be most beneficial.</a:t>
            </a:r>
          </a:p>
          <a:p>
            <a:pPr lvl="1"/>
            <a:r>
              <a:rPr lang="en-US" dirty="0"/>
              <a:t>However, high speed pressurization and high temperature gradients near the gas-liquid interface should be captured with turbulence modeling, interface turbulence modeling, and sufficient spatial resolution.</a:t>
            </a:r>
          </a:p>
          <a:p>
            <a:pPr lvl="1"/>
            <a:r>
              <a:rPr lang="en-US" dirty="0"/>
              <a:t>Solution verification will be conducted in the future along with study of an expanded parameter space.</a:t>
            </a:r>
          </a:p>
          <a:p>
            <a:pPr lvl="1"/>
            <a:r>
              <a:rPr lang="en-US" dirty="0"/>
              <a:t>It should be noted that more realistic diffuser designs, and capture of their internal flow, could introduce additional modeling difficulties like multiple discrete gas jet injection sites (perforated plates), liquid interaction with mesh screens, and initial clearing of liquid from a diffuser interior.</a:t>
            </a:r>
          </a:p>
        </p:txBody>
      </p:sp>
    </p:spTree>
    <p:extLst>
      <p:ext uri="{BB962C8B-B14F-4D97-AF65-F5344CB8AC3E}">
        <p14:creationId xmlns:p14="http://schemas.microsoft.com/office/powerpoint/2010/main" val="7231719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F40D5EB-1FD9-5C1F-3238-1001CADB069F}"/>
              </a:ext>
            </a:extLst>
          </p:cNvPr>
          <p:cNvSpPr>
            <a:spLocks noGrp="1"/>
          </p:cNvSpPr>
          <p:nvPr>
            <p:ph type="sldNum" sz="quarter" idx="12"/>
          </p:nvPr>
        </p:nvSpPr>
        <p:spPr/>
        <p:txBody>
          <a:bodyPr/>
          <a:lstStyle/>
          <a:p>
            <a:pPr>
              <a:defRPr/>
            </a:pPr>
            <a:fld id="{783D04F6-5BE6-40C3-B386-A0E7FC276BD8}" type="slidenum">
              <a:rPr lang="en-US" smtClean="0"/>
              <a:pPr>
                <a:defRPr/>
              </a:pPr>
              <a:t>12</a:t>
            </a:fld>
            <a:endParaRPr lang="en-US" dirty="0"/>
          </a:p>
        </p:txBody>
      </p:sp>
      <p:sp>
        <p:nvSpPr>
          <p:cNvPr id="3" name="Title 2">
            <a:extLst>
              <a:ext uri="{FF2B5EF4-FFF2-40B4-BE49-F238E27FC236}">
                <a16:creationId xmlns:a16="http://schemas.microsoft.com/office/drawing/2014/main" id="{4DE83B8B-86BD-1D3D-00F8-3403E3580B65}"/>
              </a:ext>
            </a:extLst>
          </p:cNvPr>
          <p:cNvSpPr>
            <a:spLocks noGrp="1"/>
          </p:cNvSpPr>
          <p:nvPr>
            <p:ph type="title"/>
          </p:nvPr>
        </p:nvSpPr>
        <p:spPr/>
        <p:txBody>
          <a:bodyPr/>
          <a:lstStyle/>
          <a:p>
            <a:r>
              <a:rPr lang="en-US" dirty="0"/>
              <a:t>Forward Work</a:t>
            </a:r>
          </a:p>
        </p:txBody>
      </p:sp>
      <p:sp>
        <p:nvSpPr>
          <p:cNvPr id="4" name="Content Placeholder 3">
            <a:extLst>
              <a:ext uri="{FF2B5EF4-FFF2-40B4-BE49-F238E27FC236}">
                <a16:creationId xmlns:a16="http://schemas.microsoft.com/office/drawing/2014/main" id="{781BFEEF-2E0B-14AD-13D4-B5FBA7F1D90D}"/>
              </a:ext>
            </a:extLst>
          </p:cNvPr>
          <p:cNvSpPr>
            <a:spLocks noGrp="1"/>
          </p:cNvSpPr>
          <p:nvPr>
            <p:ph idx="1"/>
          </p:nvPr>
        </p:nvSpPr>
        <p:spPr/>
        <p:txBody>
          <a:bodyPr/>
          <a:lstStyle/>
          <a:p>
            <a:r>
              <a:rPr lang="en-US" dirty="0"/>
              <a:t>Flight Opportunities 244-P</a:t>
            </a:r>
          </a:p>
          <a:p>
            <a:pPr lvl="1"/>
            <a:r>
              <a:rPr lang="en-US" dirty="0"/>
              <a:t>University of Florida (UF) parabolic flight experiment</a:t>
            </a:r>
          </a:p>
          <a:p>
            <a:pPr lvl="1"/>
            <a:r>
              <a:rPr lang="en-US" dirty="0"/>
              <a:t>Bubble departure validation – GHe / LN2 and GN2 / LN2</a:t>
            </a:r>
          </a:p>
          <a:p>
            <a:pPr lvl="1"/>
            <a:r>
              <a:rPr lang="en-US" dirty="0"/>
              <a:t>Bubble heat and mass transfer validation</a:t>
            </a:r>
          </a:p>
          <a:p>
            <a:r>
              <a:rPr lang="en-US" dirty="0"/>
              <a:t>Aerospace Corp. Parabolic Flight</a:t>
            </a:r>
          </a:p>
          <a:p>
            <a:pPr lvl="1"/>
            <a:r>
              <a:rPr lang="en-US" dirty="0"/>
              <a:t>Submerged pressurization validation – GHe / LN2 and GN2 / LN2</a:t>
            </a:r>
          </a:p>
          <a:p>
            <a:r>
              <a:rPr lang="en-US" dirty="0"/>
              <a:t>Large CFM Demonstration Mission Support</a:t>
            </a:r>
          </a:p>
          <a:p>
            <a:pPr lvl="1"/>
            <a:r>
              <a:rPr lang="en-US" dirty="0"/>
              <a:t>Inform pressurization design</a:t>
            </a:r>
          </a:p>
          <a:p>
            <a:pPr lvl="1"/>
            <a:r>
              <a:rPr lang="en-US" dirty="0"/>
              <a:t>Post-flight submerged pressurization validation – GHe / LH2 and GH2 / LH2</a:t>
            </a:r>
          </a:p>
          <a:p>
            <a:r>
              <a:rPr lang="en-US" dirty="0"/>
              <a:t>Mars Mission Support</a:t>
            </a:r>
          </a:p>
          <a:p>
            <a:pPr lvl="1"/>
            <a:r>
              <a:rPr lang="en-US" dirty="0"/>
              <a:t>Inform pressurization design</a:t>
            </a:r>
          </a:p>
        </p:txBody>
      </p:sp>
      <p:pic>
        <p:nvPicPr>
          <p:cNvPr id="5" name="Picture 4" descr="A space shuttle flying over earth&#10;&#10;Description automatically generated with low confidence">
            <a:extLst>
              <a:ext uri="{FF2B5EF4-FFF2-40B4-BE49-F238E27FC236}">
                <a16:creationId xmlns:a16="http://schemas.microsoft.com/office/drawing/2014/main" id="{69990F19-E70F-D8A1-E909-DE3FFDD6F88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18642" y="4304101"/>
            <a:ext cx="3246880" cy="1828800"/>
          </a:xfrm>
          <a:prstGeom prst="rect">
            <a:avLst/>
          </a:prstGeom>
        </p:spPr>
      </p:pic>
      <p:sp>
        <p:nvSpPr>
          <p:cNvPr id="6" name="TextBox 5">
            <a:extLst>
              <a:ext uri="{FF2B5EF4-FFF2-40B4-BE49-F238E27FC236}">
                <a16:creationId xmlns:a16="http://schemas.microsoft.com/office/drawing/2014/main" id="{33B672D3-2678-FF22-8999-144285DC2F7D}"/>
              </a:ext>
            </a:extLst>
          </p:cNvPr>
          <p:cNvSpPr txBox="1"/>
          <p:nvPr/>
        </p:nvSpPr>
        <p:spPr>
          <a:xfrm>
            <a:off x="8518641" y="3715400"/>
            <a:ext cx="3246881" cy="584775"/>
          </a:xfrm>
          <a:prstGeom prst="rect">
            <a:avLst/>
          </a:prstGeom>
          <a:noFill/>
        </p:spPr>
        <p:txBody>
          <a:bodyPr wrap="square" rtlCol="0">
            <a:spAutoFit/>
          </a:bodyPr>
          <a:lstStyle/>
          <a:p>
            <a:pPr algn="ctr"/>
            <a:r>
              <a:rPr lang="en-US" sz="1600" b="1" dirty="0">
                <a:solidFill>
                  <a:schemeClr val="tx1"/>
                </a:solidFill>
              </a:rPr>
              <a:t>Nuclear Thermal Propulsion Concept – NASA</a:t>
            </a:r>
          </a:p>
        </p:txBody>
      </p:sp>
      <p:pic>
        <p:nvPicPr>
          <p:cNvPr id="8" name="Picture 7">
            <a:extLst>
              <a:ext uri="{FF2B5EF4-FFF2-40B4-BE49-F238E27FC236}">
                <a16:creationId xmlns:a16="http://schemas.microsoft.com/office/drawing/2014/main" id="{5E967E4E-3A5F-042D-12FB-F2EA752DC11D}"/>
              </a:ext>
            </a:extLst>
          </p:cNvPr>
          <p:cNvPicPr>
            <a:picLocks noChangeAspect="1"/>
          </p:cNvPicPr>
          <p:nvPr/>
        </p:nvPicPr>
        <p:blipFill>
          <a:blip r:embed="rId3"/>
          <a:stretch>
            <a:fillRect/>
          </a:stretch>
        </p:blipFill>
        <p:spPr>
          <a:xfrm>
            <a:off x="8518642" y="1639499"/>
            <a:ext cx="3247773" cy="1828800"/>
          </a:xfrm>
          <a:prstGeom prst="rect">
            <a:avLst/>
          </a:prstGeom>
        </p:spPr>
      </p:pic>
      <p:sp>
        <p:nvSpPr>
          <p:cNvPr id="9" name="TextBox 8">
            <a:extLst>
              <a:ext uri="{FF2B5EF4-FFF2-40B4-BE49-F238E27FC236}">
                <a16:creationId xmlns:a16="http://schemas.microsoft.com/office/drawing/2014/main" id="{2A932FB3-E846-7F84-9CB2-1D46B2BDD08D}"/>
              </a:ext>
            </a:extLst>
          </p:cNvPr>
          <p:cNvSpPr txBox="1"/>
          <p:nvPr/>
        </p:nvSpPr>
        <p:spPr>
          <a:xfrm>
            <a:off x="8518642" y="1052761"/>
            <a:ext cx="3246881" cy="584775"/>
          </a:xfrm>
          <a:prstGeom prst="rect">
            <a:avLst/>
          </a:prstGeom>
          <a:noFill/>
        </p:spPr>
        <p:txBody>
          <a:bodyPr wrap="square" rtlCol="0">
            <a:spAutoFit/>
          </a:bodyPr>
          <a:lstStyle/>
          <a:p>
            <a:pPr algn="ctr"/>
            <a:r>
              <a:rPr lang="en-US" sz="1600" b="1" dirty="0">
                <a:solidFill>
                  <a:schemeClr val="tx1"/>
                </a:solidFill>
              </a:rPr>
              <a:t>Large CFM Demo Concept – NASA</a:t>
            </a:r>
          </a:p>
        </p:txBody>
      </p:sp>
      <p:pic>
        <p:nvPicPr>
          <p:cNvPr id="13" name="Picture 12" descr="A picture containing transport&#10;&#10;AI-generated content may be incorrect.">
            <a:extLst>
              <a:ext uri="{FF2B5EF4-FFF2-40B4-BE49-F238E27FC236}">
                <a16:creationId xmlns:a16="http://schemas.microsoft.com/office/drawing/2014/main" id="{462C4042-2CAC-7BDC-914F-36A0861B8DD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75232" y="4655283"/>
            <a:ext cx="2744732" cy="1828800"/>
          </a:xfrm>
          <a:prstGeom prst="rect">
            <a:avLst/>
          </a:prstGeom>
        </p:spPr>
      </p:pic>
      <p:sp>
        <p:nvSpPr>
          <p:cNvPr id="14" name="TextBox 13">
            <a:extLst>
              <a:ext uri="{FF2B5EF4-FFF2-40B4-BE49-F238E27FC236}">
                <a16:creationId xmlns:a16="http://schemas.microsoft.com/office/drawing/2014/main" id="{DB7D7190-4218-0E7A-25FD-33C6037B181A}"/>
              </a:ext>
            </a:extLst>
          </p:cNvPr>
          <p:cNvSpPr txBox="1"/>
          <p:nvPr/>
        </p:nvSpPr>
        <p:spPr>
          <a:xfrm>
            <a:off x="4224157" y="4070508"/>
            <a:ext cx="3246881" cy="584775"/>
          </a:xfrm>
          <a:prstGeom prst="rect">
            <a:avLst/>
          </a:prstGeom>
          <a:noFill/>
        </p:spPr>
        <p:txBody>
          <a:bodyPr wrap="square" rtlCol="0">
            <a:spAutoFit/>
          </a:bodyPr>
          <a:lstStyle/>
          <a:p>
            <a:pPr algn="ctr"/>
            <a:r>
              <a:rPr lang="en-US" sz="1600" b="1" dirty="0">
                <a:solidFill>
                  <a:schemeClr val="tx1"/>
                </a:solidFill>
              </a:rPr>
              <a:t>Starship Propellant Transfer Concept – SpaceX</a:t>
            </a:r>
          </a:p>
        </p:txBody>
      </p:sp>
    </p:spTree>
    <p:extLst>
      <p:ext uri="{BB962C8B-B14F-4D97-AF65-F5344CB8AC3E}">
        <p14:creationId xmlns:p14="http://schemas.microsoft.com/office/powerpoint/2010/main" val="21660622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6BE5BB7-E014-7B21-A8FD-C188A83AE695}"/>
              </a:ext>
            </a:extLst>
          </p:cNvPr>
          <p:cNvSpPr>
            <a:spLocks noGrp="1"/>
          </p:cNvSpPr>
          <p:nvPr>
            <p:ph type="sldNum" sz="quarter" idx="12"/>
          </p:nvPr>
        </p:nvSpPr>
        <p:spPr/>
        <p:txBody>
          <a:bodyPr/>
          <a:lstStyle/>
          <a:p>
            <a:pPr>
              <a:defRPr/>
            </a:pPr>
            <a:fld id="{783D04F6-5BE6-40C3-B386-A0E7FC276BD8}" type="slidenum">
              <a:rPr lang="en-US" smtClean="0"/>
              <a:pPr>
                <a:defRPr/>
              </a:pPr>
              <a:t>13</a:t>
            </a:fld>
            <a:endParaRPr lang="en-US" dirty="0"/>
          </a:p>
        </p:txBody>
      </p:sp>
      <p:sp>
        <p:nvSpPr>
          <p:cNvPr id="3" name="Title 2">
            <a:extLst>
              <a:ext uri="{FF2B5EF4-FFF2-40B4-BE49-F238E27FC236}">
                <a16:creationId xmlns:a16="http://schemas.microsoft.com/office/drawing/2014/main" id="{AD8707E0-9083-841D-8FE2-5B66FCADBCCF}"/>
              </a:ext>
            </a:extLst>
          </p:cNvPr>
          <p:cNvSpPr>
            <a:spLocks noGrp="1"/>
          </p:cNvSpPr>
          <p:nvPr>
            <p:ph type="title"/>
          </p:nvPr>
        </p:nvSpPr>
        <p:spPr/>
        <p:txBody>
          <a:bodyPr/>
          <a:lstStyle/>
          <a:p>
            <a:r>
              <a:rPr lang="en-US" dirty="0"/>
              <a:t>References</a:t>
            </a:r>
          </a:p>
        </p:txBody>
      </p:sp>
      <p:sp>
        <p:nvSpPr>
          <p:cNvPr id="4" name="Content Placeholder 3">
            <a:extLst>
              <a:ext uri="{FF2B5EF4-FFF2-40B4-BE49-F238E27FC236}">
                <a16:creationId xmlns:a16="http://schemas.microsoft.com/office/drawing/2014/main" id="{309BD147-2AA4-4D84-B5C4-C5287497D991}"/>
              </a:ext>
            </a:extLst>
          </p:cNvPr>
          <p:cNvSpPr>
            <a:spLocks noGrp="1"/>
          </p:cNvSpPr>
          <p:nvPr>
            <p:ph idx="1"/>
          </p:nvPr>
        </p:nvSpPr>
        <p:spPr/>
        <p:txBody>
          <a:bodyPr/>
          <a:lstStyle/>
          <a:p>
            <a:pPr marL="514356" lvl="1" indent="-342900">
              <a:buFont typeface="+mj-lt"/>
              <a:buAutoNum type="arabicPeriod"/>
            </a:pPr>
            <a:r>
              <a:rPr lang="en-US" dirty="0"/>
              <a:t>H.K. </a:t>
            </a:r>
            <a:r>
              <a:rPr lang="en-US" dirty="0" err="1"/>
              <a:t>Nahra</a:t>
            </a:r>
            <a:r>
              <a:rPr lang="en-US" dirty="0"/>
              <a:t> and Y. </a:t>
            </a:r>
            <a:r>
              <a:rPr lang="en-US" dirty="0" err="1"/>
              <a:t>Kamotani</a:t>
            </a:r>
            <a:r>
              <a:rPr lang="en-US" dirty="0"/>
              <a:t>, “Bubble Formation and Detachment in Liquid Flow Under Normal and Reduced Gravity”, NASA TM 1998-206614, 36</a:t>
            </a:r>
            <a:r>
              <a:rPr lang="en-US" baseline="30000" dirty="0"/>
              <a:t>th</a:t>
            </a:r>
            <a:r>
              <a:rPr lang="en-US" dirty="0"/>
              <a:t> Aerospace Sciences Meeting, Jan. 1998.</a:t>
            </a:r>
          </a:p>
        </p:txBody>
      </p:sp>
    </p:spTree>
    <p:extLst>
      <p:ext uri="{BB962C8B-B14F-4D97-AF65-F5344CB8AC3E}">
        <p14:creationId xmlns:p14="http://schemas.microsoft.com/office/powerpoint/2010/main" val="3913002970"/>
      </p:ext>
    </p:extLst>
  </p:cSld>
  <p:clrMapOvr>
    <a:masterClrMapping/>
  </p:clrMapOvr>
</p:sld>
</file>

<file path=ppt/theme/theme1.xml><?xml version="1.0" encoding="utf-8"?>
<a:theme xmlns:a="http://schemas.openxmlformats.org/drawingml/2006/main" name="Covers/Title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a:solidFill>
            <a:schemeClr val="tx1"/>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defRPr sz="1200" dirty="0" smtClean="0">
            <a:solidFill>
              <a:schemeClr val="tx1"/>
            </a:solidFill>
          </a:defRPr>
        </a:defPPr>
      </a:lstStyle>
    </a:txDef>
  </a:objectDefaults>
  <a:extraClrSchemeLst/>
</a:theme>
</file>

<file path=ppt/theme/theme2.xml><?xml version="1.0" encoding="utf-8"?>
<a:theme xmlns:a="http://schemas.openxmlformats.org/drawingml/2006/main" name="Content">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a:solidFill>
            <a:schemeClr val="tx1"/>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defRPr sz="1200" dirty="0" smtClean="0">
            <a:solidFill>
              <a:schemeClr val="tx1"/>
            </a:solidFill>
          </a:defRPr>
        </a:defPPr>
      </a:lstStyle>
    </a:tx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1B35A8A92DE2484EA4F794F92F0B0F4F" ma:contentTypeVersion="0" ma:contentTypeDescription="Create a new document." ma:contentTypeScope="" ma:versionID="fd49be5303e6241505c4a3509118aaaa">
  <xsd:schema xmlns:xsd="http://www.w3.org/2001/XMLSchema" xmlns:xs="http://www.w3.org/2001/XMLSchema" xmlns:p="http://schemas.microsoft.com/office/2006/metadata/properties" targetNamespace="http://schemas.microsoft.com/office/2006/metadata/properties" ma:root="true" ma:fieldsID="0967b7be50301903c78f9c39c6fd9af8">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DA5C8100-6A70-4E6F-BD54-9D9472BB55F0}">
  <ds:schemaRefs>
    <ds:schemaRef ds:uri="http://schemas.microsoft.com/sharepoint/v3/contenttype/forms"/>
  </ds:schemaRefs>
</ds:datastoreItem>
</file>

<file path=customXml/itemProps2.xml><?xml version="1.0" encoding="utf-8"?>
<ds:datastoreItem xmlns:ds="http://schemas.openxmlformats.org/officeDocument/2006/customXml" ds:itemID="{FC516A28-1221-4E7B-AA4A-722710E4EA2C}">
  <ds:schemaRefs>
    <ds:schemaRef ds:uri="http://purl.org/dc/elements/1.1/"/>
    <ds:schemaRef ds:uri="http://purl.org/dc/terms/"/>
    <ds:schemaRef ds:uri="http://schemas.microsoft.com/internal/obd"/>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3C3C7426-374F-4556-A035-6336F70CE0B6}">
  <ds:schemaRefs>
    <ds:schemaRef ds:uri="http://purl.org/dc/terms/"/>
    <ds:schemaRef ds:uri="http://www.w3.org/XML/1998/namespace"/>
    <ds:schemaRef ds:uri="http://schemas.microsoft.com/office/2006/documentManagement/types"/>
    <ds:schemaRef ds:uri="http://purl.org/dc/elements/1.1/"/>
    <ds:schemaRef ds:uri="http://schemas.microsoft.com/office/2006/metadata/properties"/>
    <ds:schemaRef ds:uri="http://schemas.microsoft.com/office/infopath/2007/PartnerControls"/>
    <ds:schemaRef ds:uri="http://schemas.openxmlformats.org/package/2006/metadata/core-properties"/>
    <ds:schemaRef ds:uri="http://purl.org/dc/dcmitype/"/>
  </ds:schemaRefs>
</ds:datastoreItem>
</file>

<file path=docMetadata/LabelInfo.xml><?xml version="1.0" encoding="utf-8"?>
<clbl:labelList xmlns:clbl="http://schemas.microsoft.com/office/2020/mipLabelMetadata">
  <clbl:label id="{7005d458-45be-48ae-8140-d43da96dd17b}" enabled="0" method="" siteId="{7005d458-45be-48ae-8140-d43da96dd17b}" removed="1"/>
</clbl:labelList>
</file>

<file path=docProps/app.xml><?xml version="1.0" encoding="utf-8"?>
<Properties xmlns="http://schemas.openxmlformats.org/officeDocument/2006/extended-properties" xmlns:vt="http://schemas.openxmlformats.org/officeDocument/2006/docPropsVTypes">
  <Template/>
  <TotalTime>35950</TotalTime>
  <Words>1763</Words>
  <Application>Microsoft Office PowerPoint</Application>
  <PresentationFormat>Widescreen</PresentationFormat>
  <Paragraphs>204</Paragraphs>
  <Slides>13</Slides>
  <Notes>0</Notes>
  <HiddenSlides>0</HiddenSlides>
  <MMClips>5</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13</vt:i4>
      </vt:variant>
    </vt:vector>
  </HeadingPairs>
  <TitlesOfParts>
    <vt:vector size="20" baseType="lpstr">
      <vt:lpstr>Arial</vt:lpstr>
      <vt:lpstr>Calibri</vt:lpstr>
      <vt:lpstr>Cambria Math</vt:lpstr>
      <vt:lpstr>Times New Roman</vt:lpstr>
      <vt:lpstr>Wingdings</vt:lpstr>
      <vt:lpstr>Covers/Titles</vt:lpstr>
      <vt:lpstr>Content</vt:lpstr>
      <vt:lpstr>Dynamics of Submerged Diffuser Pressurization</vt:lpstr>
      <vt:lpstr>Executive Summary</vt:lpstr>
      <vt:lpstr>Description of Submerged Diffuser Dynamics</vt:lpstr>
      <vt:lpstr>Bubble Detachment Validation</vt:lpstr>
      <vt:lpstr>Bubble Detachment Validation</vt:lpstr>
      <vt:lpstr>Bubble Detachment Validation</vt:lpstr>
      <vt:lpstr>Submerged Pressurization Prediction</vt:lpstr>
      <vt:lpstr>Submerged Pressurization Prediction</vt:lpstr>
      <vt:lpstr>Submerged Pressurization Prediction</vt:lpstr>
      <vt:lpstr>Submerged Pressurization Prediction</vt:lpstr>
      <vt:lpstr>Conclusion</vt:lpstr>
      <vt:lpstr>Forward Work</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Administrator</dc:creator>
  <cp:lastModifiedBy>Brodnick, Jacob M. (MSFC-ER42)</cp:lastModifiedBy>
  <cp:revision>112</cp:revision>
  <cp:lastPrinted>2015-03-19T21:00:50Z</cp:lastPrinted>
  <dcterms:created xsi:type="dcterms:W3CDTF">2012-06-20T14:30:40Z</dcterms:created>
  <dcterms:modified xsi:type="dcterms:W3CDTF">2025-05-09T02:55:36Z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0x0101001B35A8A92DE2484EA4F794F92F0B0F4F</vt:lpwstr>
  </property>
  <property fmtid="{D5CDD505-2E9C-101B-9397-08002B2CF9AE}" pid="3" name="_dlc_DocIdItemGuid">
    <vt:lpwstr>718d486f-e7ca-4207-9ee9-494642a557be</vt:lpwstr>
  </property>
</Properties>
</file>