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7"/>
  </p:notesMasterIdLst>
  <p:sldIdLst>
    <p:sldId id="257" r:id="rId5"/>
    <p:sldId id="258" r:id="rId6"/>
    <p:sldId id="313" r:id="rId7"/>
    <p:sldId id="312" r:id="rId8"/>
    <p:sldId id="259" r:id="rId9"/>
    <p:sldId id="304" r:id="rId10"/>
    <p:sldId id="303" r:id="rId11"/>
    <p:sldId id="305" r:id="rId12"/>
    <p:sldId id="307" r:id="rId13"/>
    <p:sldId id="306" r:id="rId14"/>
    <p:sldId id="308" r:id="rId15"/>
    <p:sldId id="31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76" autoAdjust="0"/>
    <p:restoredTop sz="94660"/>
  </p:normalViewPr>
  <p:slideViewPr>
    <p:cSldViewPr snapToGrid="0">
      <p:cViewPr varScale="1">
        <p:scale>
          <a:sx n="124" d="100"/>
          <a:sy n="124" d="100"/>
        </p:scale>
        <p:origin x="7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773E2-0718-EB46-A0F8-669D8045DE55}" type="datetimeFigureOut">
              <a:rPr lang="en-US" smtClean="0"/>
              <a:t>5/21/25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F9EAD-C366-9249-B279-D1944D65D655}" type="slidenum">
              <a:rPr lang="en-US" smtClean="0"/>
              <a:t>‹#›</a:t>
            </a:fld>
            <a:endParaRPr lang="en-US"/>
          </a:p>
        </p:txBody>
      </p:sp>
    </p:spTree>
    <p:extLst>
      <p:ext uri="{BB962C8B-B14F-4D97-AF65-F5344CB8AC3E}">
        <p14:creationId xmlns:p14="http://schemas.microsoft.com/office/powerpoint/2010/main" val="2546966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D9D01F-1CEE-40E8-85E5-F8BD7242EE89}" type="datetimeFigureOut">
              <a:rPr lang="en-US" smtClean="0"/>
              <a:t>5/21/25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FC58A-DBBC-4638-B6B3-C5235A506198}" type="slidenum">
              <a:rPr lang="en-US" smtClean="0"/>
              <a:t>‹#›</a:t>
            </a:fld>
            <a:endParaRPr lang="en-US"/>
          </a:p>
        </p:txBody>
      </p:sp>
    </p:spTree>
    <p:extLst>
      <p:ext uri="{BB962C8B-B14F-4D97-AF65-F5344CB8AC3E}">
        <p14:creationId xmlns:p14="http://schemas.microsoft.com/office/powerpoint/2010/main" val="3517085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D9D01F-1CEE-40E8-85E5-F8BD7242EE89}" type="datetimeFigureOut">
              <a:rPr lang="en-US" smtClean="0"/>
              <a:t>5/21/25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FC58A-DBBC-4638-B6B3-C5235A506198}" type="slidenum">
              <a:rPr lang="en-US" smtClean="0"/>
              <a:t>‹#›</a:t>
            </a:fld>
            <a:endParaRPr lang="en-US"/>
          </a:p>
        </p:txBody>
      </p:sp>
    </p:spTree>
    <p:extLst>
      <p:ext uri="{BB962C8B-B14F-4D97-AF65-F5344CB8AC3E}">
        <p14:creationId xmlns:p14="http://schemas.microsoft.com/office/powerpoint/2010/main" val="240574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D9D01F-1CEE-40E8-85E5-F8BD7242EE89}" type="datetimeFigureOut">
              <a:rPr lang="en-US" smtClean="0"/>
              <a:t>5/21/25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FC58A-DBBC-4638-B6B3-C5235A506198}" type="slidenum">
              <a:rPr lang="en-US" smtClean="0"/>
              <a:t>‹#›</a:t>
            </a:fld>
            <a:endParaRPr lang="en-US"/>
          </a:p>
        </p:txBody>
      </p:sp>
    </p:spTree>
    <p:extLst>
      <p:ext uri="{BB962C8B-B14F-4D97-AF65-F5344CB8AC3E}">
        <p14:creationId xmlns:p14="http://schemas.microsoft.com/office/powerpoint/2010/main" val="394971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D9D01F-1CEE-40E8-85E5-F8BD7242EE89}" type="datetimeFigureOut">
              <a:rPr lang="en-US" smtClean="0"/>
              <a:t>5/21/25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FC58A-DBBC-4638-B6B3-C5235A506198}" type="slidenum">
              <a:rPr lang="en-US" smtClean="0"/>
              <a:t>‹#›</a:t>
            </a:fld>
            <a:endParaRPr lang="en-US"/>
          </a:p>
        </p:txBody>
      </p:sp>
      <p:pic>
        <p:nvPicPr>
          <p:cNvPr id="7" name="Picture 90" descr="Speakers Bureau_Header">
            <a:extLst>
              <a:ext uri="{FF2B5EF4-FFF2-40B4-BE49-F238E27FC236}">
                <a16:creationId xmlns:a16="http://schemas.microsoft.com/office/drawing/2014/main" id="{9B9B2C3D-0EA3-9CDC-15A2-13D50D3342C0}"/>
              </a:ext>
            </a:extLst>
          </p:cNvPr>
          <p:cNvPicPr>
            <a:picLocks noChangeAspect="1" noChangeArrowheads="1"/>
          </p:cNvPicPr>
          <p:nvPr userDrawn="1"/>
        </p:nvPicPr>
        <p:blipFill>
          <a:blip r:embed="rId2" cstate="screen"/>
          <a:srcRect/>
          <a:stretch>
            <a:fillRect/>
          </a:stretch>
        </p:blipFill>
        <p:spPr bwMode="auto">
          <a:xfrm>
            <a:off x="0" y="15873"/>
            <a:ext cx="12192000" cy="841375"/>
          </a:xfrm>
          <a:prstGeom prst="rect">
            <a:avLst/>
          </a:prstGeom>
          <a:noFill/>
          <a:ln w="9525">
            <a:noFill/>
            <a:miter lim="800000"/>
            <a:headEnd/>
            <a:tailEnd/>
          </a:ln>
        </p:spPr>
      </p:pic>
      <p:sp>
        <p:nvSpPr>
          <p:cNvPr id="8" name="Line 68">
            <a:extLst>
              <a:ext uri="{FF2B5EF4-FFF2-40B4-BE49-F238E27FC236}">
                <a16:creationId xmlns:a16="http://schemas.microsoft.com/office/drawing/2014/main" id="{06BB27DE-44BF-6713-937B-D6A1CF87B15F}"/>
              </a:ext>
            </a:extLst>
          </p:cNvPr>
          <p:cNvSpPr>
            <a:spLocks noChangeShapeType="1"/>
          </p:cNvSpPr>
          <p:nvPr userDrawn="1"/>
        </p:nvSpPr>
        <p:spPr bwMode="auto">
          <a:xfrm flipH="1">
            <a:off x="0" y="838200"/>
            <a:ext cx="12192000" cy="0"/>
          </a:xfrm>
          <a:prstGeom prst="line">
            <a:avLst/>
          </a:prstGeom>
          <a:noFill/>
          <a:ln w="38100">
            <a:solidFill>
              <a:schemeClr val="bg1"/>
            </a:solidFill>
            <a:round/>
            <a:headEnd/>
            <a:tailEnd/>
          </a:ln>
          <a:effectLst>
            <a:outerShdw blurRad="63500" dist="38090" dir="7199996" algn="ctr" rotWithShape="0">
              <a:srgbClr val="000000">
                <a:alpha val="75000"/>
              </a:srgbClr>
            </a:outerShdw>
          </a:effectLst>
        </p:spPr>
        <p:txBody>
          <a:bodyPr wrap="none" anchor="ctr"/>
          <a:lstStyle/>
          <a:p>
            <a:pPr defTabSz="457200" fontAlgn="auto">
              <a:spcBef>
                <a:spcPts val="0"/>
              </a:spcBef>
              <a:spcAft>
                <a:spcPts val="0"/>
              </a:spcAft>
              <a:defRPr/>
            </a:pPr>
            <a:endParaRPr lang="en-US" sz="1800" dirty="0">
              <a:solidFill>
                <a:srgbClr val="000000"/>
              </a:solidFill>
              <a:latin typeface="Helvetica Neue Black Condensed" pitchFamily="-112" charset="0"/>
            </a:endParaRPr>
          </a:p>
        </p:txBody>
      </p:sp>
      <p:pic>
        <p:nvPicPr>
          <p:cNvPr id="9" name="Picture 72" descr="NASA insignia RGB">
            <a:extLst>
              <a:ext uri="{FF2B5EF4-FFF2-40B4-BE49-F238E27FC236}">
                <a16:creationId xmlns:a16="http://schemas.microsoft.com/office/drawing/2014/main" id="{38EFA4BE-D311-4A66-3024-D43092831D8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67720" y="125730"/>
            <a:ext cx="772160" cy="609128"/>
          </a:xfrm>
          <a:prstGeom prst="rect">
            <a:avLst/>
          </a:prstGeom>
          <a:noFill/>
          <a:ln w="9525">
            <a:noFill/>
            <a:miter lim="800000"/>
            <a:headEnd/>
            <a:tailEnd/>
          </a:ln>
        </p:spPr>
      </p:pic>
      <p:pic>
        <p:nvPicPr>
          <p:cNvPr id="10" name="Picture 9">
            <a:extLst>
              <a:ext uri="{FF2B5EF4-FFF2-40B4-BE49-F238E27FC236}">
                <a16:creationId xmlns:a16="http://schemas.microsoft.com/office/drawing/2014/main" id="{2914DC8F-1DCE-B8E7-A381-E8D0F321577D}"/>
              </a:ext>
            </a:extLst>
          </p:cNvPr>
          <p:cNvPicPr>
            <a:picLocks noChangeAspect="1"/>
          </p:cNvPicPr>
          <p:nvPr userDrawn="1"/>
        </p:nvPicPr>
        <p:blipFill>
          <a:blip r:embed="rId4"/>
          <a:stretch>
            <a:fillRect/>
          </a:stretch>
        </p:blipFill>
        <p:spPr>
          <a:xfrm>
            <a:off x="203200" y="52722"/>
            <a:ext cx="772160" cy="710484"/>
          </a:xfrm>
          <a:prstGeom prst="rect">
            <a:avLst/>
          </a:prstGeom>
        </p:spPr>
      </p:pic>
    </p:spTree>
    <p:extLst>
      <p:ext uri="{BB962C8B-B14F-4D97-AF65-F5344CB8AC3E}">
        <p14:creationId xmlns:p14="http://schemas.microsoft.com/office/powerpoint/2010/main" val="309125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D9D01F-1CEE-40E8-85E5-F8BD7242EE89}" type="datetimeFigureOut">
              <a:rPr lang="en-US" smtClean="0"/>
              <a:t>5/21/25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FC58A-DBBC-4638-B6B3-C5235A506198}" type="slidenum">
              <a:rPr lang="en-US" smtClean="0"/>
              <a:t>‹#›</a:t>
            </a:fld>
            <a:endParaRPr lang="en-US"/>
          </a:p>
        </p:txBody>
      </p:sp>
    </p:spTree>
    <p:extLst>
      <p:ext uri="{BB962C8B-B14F-4D97-AF65-F5344CB8AC3E}">
        <p14:creationId xmlns:p14="http://schemas.microsoft.com/office/powerpoint/2010/main" val="7038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D9D01F-1CEE-40E8-85E5-F8BD7242EE89}" type="datetimeFigureOut">
              <a:rPr lang="en-US" smtClean="0"/>
              <a:t>5/21/25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FC58A-DBBC-4638-B6B3-C5235A506198}" type="slidenum">
              <a:rPr lang="en-US" smtClean="0"/>
              <a:t>‹#›</a:t>
            </a:fld>
            <a:endParaRPr lang="en-US"/>
          </a:p>
        </p:txBody>
      </p:sp>
    </p:spTree>
    <p:extLst>
      <p:ext uri="{BB962C8B-B14F-4D97-AF65-F5344CB8AC3E}">
        <p14:creationId xmlns:p14="http://schemas.microsoft.com/office/powerpoint/2010/main" val="2708962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D9D01F-1CEE-40E8-85E5-F8BD7242EE89}" type="datetimeFigureOut">
              <a:rPr lang="en-US" smtClean="0"/>
              <a:t>5/21/25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FC58A-DBBC-4638-B6B3-C5235A506198}" type="slidenum">
              <a:rPr lang="en-US" smtClean="0"/>
              <a:t>‹#›</a:t>
            </a:fld>
            <a:endParaRPr lang="en-US"/>
          </a:p>
        </p:txBody>
      </p:sp>
    </p:spTree>
    <p:extLst>
      <p:ext uri="{BB962C8B-B14F-4D97-AF65-F5344CB8AC3E}">
        <p14:creationId xmlns:p14="http://schemas.microsoft.com/office/powerpoint/2010/main" val="124199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D9D01F-1CEE-40E8-85E5-F8BD7242EE89}" type="datetimeFigureOut">
              <a:rPr lang="en-US" smtClean="0"/>
              <a:t>5/21/25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FC58A-DBBC-4638-B6B3-C5235A506198}" type="slidenum">
              <a:rPr lang="en-US" smtClean="0"/>
              <a:t>‹#›</a:t>
            </a:fld>
            <a:endParaRPr lang="en-US"/>
          </a:p>
        </p:txBody>
      </p:sp>
    </p:spTree>
    <p:extLst>
      <p:ext uri="{BB962C8B-B14F-4D97-AF65-F5344CB8AC3E}">
        <p14:creationId xmlns:p14="http://schemas.microsoft.com/office/powerpoint/2010/main" val="4038269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D9D01F-1CEE-40E8-85E5-F8BD7242EE89}" type="datetimeFigureOut">
              <a:rPr lang="en-US" smtClean="0"/>
              <a:t>5/21/25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FC58A-DBBC-4638-B6B3-C5235A506198}" type="slidenum">
              <a:rPr lang="en-US" smtClean="0"/>
              <a:t>‹#›</a:t>
            </a:fld>
            <a:endParaRPr lang="en-US"/>
          </a:p>
        </p:txBody>
      </p:sp>
    </p:spTree>
    <p:extLst>
      <p:ext uri="{BB962C8B-B14F-4D97-AF65-F5344CB8AC3E}">
        <p14:creationId xmlns:p14="http://schemas.microsoft.com/office/powerpoint/2010/main" val="47340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D9D01F-1CEE-40E8-85E5-F8BD7242EE89}" type="datetimeFigureOut">
              <a:rPr lang="en-US" smtClean="0"/>
              <a:t>5/21/25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FC58A-DBBC-4638-B6B3-C5235A506198}" type="slidenum">
              <a:rPr lang="en-US" smtClean="0"/>
              <a:t>‹#›</a:t>
            </a:fld>
            <a:endParaRPr lang="en-US"/>
          </a:p>
        </p:txBody>
      </p:sp>
    </p:spTree>
    <p:extLst>
      <p:ext uri="{BB962C8B-B14F-4D97-AF65-F5344CB8AC3E}">
        <p14:creationId xmlns:p14="http://schemas.microsoft.com/office/powerpoint/2010/main" val="1546371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D9D01F-1CEE-40E8-85E5-F8BD7242EE89}" type="datetimeFigureOut">
              <a:rPr lang="en-US" smtClean="0"/>
              <a:t>5/21/25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FC58A-DBBC-4638-B6B3-C5235A506198}" type="slidenum">
              <a:rPr lang="en-US" smtClean="0"/>
              <a:t>‹#›</a:t>
            </a:fld>
            <a:endParaRPr lang="en-US"/>
          </a:p>
        </p:txBody>
      </p:sp>
    </p:spTree>
    <p:extLst>
      <p:ext uri="{BB962C8B-B14F-4D97-AF65-F5344CB8AC3E}">
        <p14:creationId xmlns:p14="http://schemas.microsoft.com/office/powerpoint/2010/main" val="287245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D9D01F-1CEE-40E8-85E5-F8BD7242EE89}" type="datetimeFigureOut">
              <a:rPr lang="en-US" smtClean="0"/>
              <a:t>5/21/25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FC58A-DBBC-4638-B6B3-C5235A506198}" type="slidenum">
              <a:rPr lang="en-US" smtClean="0"/>
              <a:t>‹#›</a:t>
            </a:fld>
            <a:endParaRPr lang="en-US"/>
          </a:p>
        </p:txBody>
      </p:sp>
    </p:spTree>
    <p:extLst>
      <p:ext uri="{BB962C8B-B14F-4D97-AF65-F5344CB8AC3E}">
        <p14:creationId xmlns:p14="http://schemas.microsoft.com/office/powerpoint/2010/main" val="4513578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cid:image001.jpg@01DA5825.2773B6A0"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l="11945" t="2943" r="19446" b="4581"/>
          <a:stretch/>
        </p:blipFill>
        <p:spPr>
          <a:xfrm>
            <a:off x="-207666" y="0"/>
            <a:ext cx="12399666" cy="6932944"/>
          </a:xfrm>
          <a:prstGeom prst="rect">
            <a:avLst/>
          </a:prstGeom>
        </p:spPr>
      </p:pic>
      <p:sp>
        <p:nvSpPr>
          <p:cNvPr id="6" name="Title 5"/>
          <p:cNvSpPr>
            <a:spLocks noGrp="1"/>
          </p:cNvSpPr>
          <p:nvPr>
            <p:ph type="ctrTitle"/>
          </p:nvPr>
        </p:nvSpPr>
        <p:spPr>
          <a:effectLst>
            <a:outerShdw blurRad="50800" dist="38100" dir="8100000" algn="tr" rotWithShape="0">
              <a:prstClr val="black">
                <a:alpha val="90000"/>
              </a:prstClr>
            </a:outerShdw>
          </a:effectLst>
        </p:spPr>
        <p:txBody>
          <a:bodyPr>
            <a:normAutofit fontScale="90000"/>
          </a:bodyPr>
          <a:lstStyle/>
          <a:p>
            <a:r>
              <a:rPr lang="en-US" dirty="0">
                <a:solidFill>
                  <a:srgbClr val="FFFF00"/>
                </a:solidFill>
              </a:rPr>
              <a:t>Advanced Composite Solar Sail System (ACS3)</a:t>
            </a:r>
            <a:br>
              <a:rPr lang="en-US" dirty="0">
                <a:solidFill>
                  <a:srgbClr val="FFFF00"/>
                </a:solidFill>
              </a:rPr>
            </a:br>
            <a:br>
              <a:rPr lang="en-US" sz="1600" dirty="0">
                <a:solidFill>
                  <a:srgbClr val="FFFF00"/>
                </a:solidFill>
              </a:rPr>
            </a:br>
            <a:r>
              <a:rPr lang="en-US" sz="4800" b="1" i="1" dirty="0">
                <a:solidFill>
                  <a:srgbClr val="FFFF00"/>
                </a:solidFill>
              </a:rPr>
              <a:t>Overview</a:t>
            </a:r>
            <a:endParaRPr lang="en-US" sz="4800" b="1" dirty="0">
              <a:solidFill>
                <a:srgbClr val="FFFF00"/>
              </a:solidFill>
            </a:endParaRPr>
          </a:p>
        </p:txBody>
      </p:sp>
      <p:sp>
        <p:nvSpPr>
          <p:cNvPr id="3" name="Subtitle 2"/>
          <p:cNvSpPr>
            <a:spLocks noGrp="1"/>
          </p:cNvSpPr>
          <p:nvPr>
            <p:ph type="subTitle" idx="1"/>
          </p:nvPr>
        </p:nvSpPr>
        <p:spPr>
          <a:xfrm>
            <a:off x="1243173" y="4485917"/>
            <a:ext cx="9921220" cy="1924411"/>
          </a:xfrm>
          <a:effectLst>
            <a:outerShdw blurRad="50800" dist="38100" dir="8100000" algn="tr" rotWithShape="0">
              <a:prstClr val="black">
                <a:alpha val="90000"/>
              </a:prstClr>
            </a:outerShdw>
          </a:effectLst>
        </p:spPr>
        <p:txBody>
          <a:bodyPr>
            <a:noAutofit/>
          </a:bodyPr>
          <a:lstStyle/>
          <a:p>
            <a:r>
              <a:rPr lang="en-US" sz="2800" dirty="0">
                <a:solidFill>
                  <a:srgbClr val="FFFF00"/>
                </a:solidFill>
              </a:rPr>
              <a:t>Philip Shih, Project Manager (NASA Ames Research Center)</a:t>
            </a:r>
          </a:p>
          <a:p>
            <a:r>
              <a:rPr lang="en-US" sz="2800" dirty="0">
                <a:solidFill>
                  <a:srgbClr val="FFFF00"/>
                </a:solidFill>
              </a:rPr>
              <a:t>Keats Wilkie, Principal Investigator (NASA Langley Research Center)</a:t>
            </a:r>
            <a:endParaRPr lang="en-US" sz="2800" i="1" dirty="0">
              <a:solidFill>
                <a:srgbClr val="FFFF00"/>
              </a:solidFill>
            </a:endParaRPr>
          </a:p>
          <a:p>
            <a:endParaRPr lang="en-US" b="0" dirty="0">
              <a:solidFill>
                <a:srgbClr val="FFFF00"/>
              </a:solidFill>
            </a:endParaRPr>
          </a:p>
          <a:p>
            <a:r>
              <a:rPr lang="en-US" b="0" dirty="0">
                <a:solidFill>
                  <a:srgbClr val="FFFF00"/>
                </a:solidFill>
              </a:rPr>
              <a:t>28 May 2025</a:t>
            </a:r>
            <a:r>
              <a:rPr lang="en-US" dirty="0">
                <a:solidFill>
                  <a:srgbClr val="FFFF00"/>
                </a:solidFill>
              </a:rPr>
              <a:t> – Society Broadcast Engineer Chapter 40 Meeting</a:t>
            </a:r>
            <a:endParaRPr lang="en-US" b="0" dirty="0">
              <a:solidFill>
                <a:srgbClr val="FFFF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5696" y="146417"/>
            <a:ext cx="2638697" cy="1319349"/>
          </a:xfrm>
          <a:prstGeom prst="rect">
            <a:avLst/>
          </a:prstGeom>
        </p:spPr>
      </p:pic>
    </p:spTree>
    <p:extLst>
      <p:ext uri="{BB962C8B-B14F-4D97-AF65-F5344CB8AC3E}">
        <p14:creationId xmlns:p14="http://schemas.microsoft.com/office/powerpoint/2010/main" val="2112143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FFEB-045F-CA88-2DB4-9D50291F3427}"/>
              </a:ext>
            </a:extLst>
          </p:cNvPr>
          <p:cNvSpPr>
            <a:spLocks noGrp="1"/>
          </p:cNvSpPr>
          <p:nvPr>
            <p:ph type="title"/>
          </p:nvPr>
        </p:nvSpPr>
        <p:spPr>
          <a:xfrm>
            <a:off x="1061483" y="109944"/>
            <a:ext cx="9709298" cy="645521"/>
          </a:xfrm>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ACS3 Communication Links</a:t>
            </a:r>
          </a:p>
        </p:txBody>
      </p:sp>
      <p:sp>
        <p:nvSpPr>
          <p:cNvPr id="3" name="Content Placeholder 2">
            <a:extLst>
              <a:ext uri="{FF2B5EF4-FFF2-40B4-BE49-F238E27FC236}">
                <a16:creationId xmlns:a16="http://schemas.microsoft.com/office/drawing/2014/main" id="{0ED47BED-7113-60EC-F62B-CE79E940447E}"/>
              </a:ext>
            </a:extLst>
          </p:cNvPr>
          <p:cNvSpPr>
            <a:spLocks noGrp="1"/>
          </p:cNvSpPr>
          <p:nvPr>
            <p:ph idx="1"/>
          </p:nvPr>
        </p:nvSpPr>
        <p:spPr>
          <a:xfrm>
            <a:off x="838200" y="1148316"/>
            <a:ext cx="10515600" cy="5028647"/>
          </a:xfrm>
        </p:spPr>
        <p:txBody>
          <a:bodyPr>
            <a:normAutofit lnSpcReduction="10000"/>
          </a:bodyPr>
          <a:lstStyle/>
          <a:p>
            <a:r>
              <a:rPr lang="en-US" dirty="0"/>
              <a:t>Two Comm Links used in the mission operations</a:t>
            </a:r>
          </a:p>
          <a:p>
            <a:r>
              <a:rPr lang="en-US" dirty="0"/>
              <a:t>UHF Uplink/Downlink - 401.5 MHz</a:t>
            </a:r>
          </a:p>
          <a:p>
            <a:pPr lvl="1"/>
            <a:r>
              <a:rPr lang="en-US" dirty="0"/>
              <a:t>Data Rate: 2400 bps</a:t>
            </a:r>
          </a:p>
          <a:p>
            <a:pPr lvl="1"/>
            <a:r>
              <a:rPr lang="en-US" dirty="0"/>
              <a:t>Beacons (System health information)</a:t>
            </a:r>
          </a:p>
          <a:p>
            <a:pPr lvl="1"/>
            <a:r>
              <a:rPr lang="en-US" dirty="0"/>
              <a:t>Commanding</a:t>
            </a:r>
          </a:p>
          <a:p>
            <a:pPr lvl="1"/>
            <a:r>
              <a:rPr lang="en-US" dirty="0"/>
              <a:t>Backup Communication Link for telemetry and imagery downloads</a:t>
            </a:r>
          </a:p>
          <a:p>
            <a:r>
              <a:rPr lang="en-US" dirty="0"/>
              <a:t>S-Band Uplink/Downlink </a:t>
            </a:r>
          </a:p>
          <a:p>
            <a:pPr lvl="1"/>
            <a:r>
              <a:rPr lang="en-US" dirty="0"/>
              <a:t>Uplink: 2072.65 MHz, Downlink: 2268 MHz</a:t>
            </a:r>
          </a:p>
          <a:p>
            <a:pPr lvl="1"/>
            <a:r>
              <a:rPr lang="en-US" dirty="0"/>
              <a:t>Data Rate: 100 kbps to 1 Mbps</a:t>
            </a:r>
          </a:p>
          <a:p>
            <a:pPr lvl="1"/>
            <a:r>
              <a:rPr lang="en-US" dirty="0"/>
              <a:t>Main comm link</a:t>
            </a:r>
          </a:p>
          <a:p>
            <a:pPr lvl="1"/>
            <a:r>
              <a:rPr lang="en-US" dirty="0"/>
              <a:t>Commanding, Telemetry and Imagery downloads</a:t>
            </a:r>
          </a:p>
          <a:p>
            <a:pPr lvl="1"/>
            <a:r>
              <a:rPr lang="en-US" dirty="0"/>
              <a:t>Orbital Maneuvers</a:t>
            </a:r>
          </a:p>
          <a:p>
            <a:pPr marL="457200" lvl="1" indent="0">
              <a:buNone/>
            </a:pPr>
            <a:endParaRPr lang="en-US" dirty="0"/>
          </a:p>
          <a:p>
            <a:pPr lvl="1"/>
            <a:endParaRPr lang="en-US" dirty="0"/>
          </a:p>
        </p:txBody>
      </p:sp>
    </p:spTree>
    <p:extLst>
      <p:ext uri="{BB962C8B-B14F-4D97-AF65-F5344CB8AC3E}">
        <p14:creationId xmlns:p14="http://schemas.microsoft.com/office/powerpoint/2010/main" val="3939286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D624D-2937-DE46-501B-F696C9ED626D}"/>
              </a:ext>
            </a:extLst>
          </p:cNvPr>
          <p:cNvSpPr>
            <a:spLocks noGrp="1"/>
          </p:cNvSpPr>
          <p:nvPr>
            <p:ph type="title"/>
          </p:nvPr>
        </p:nvSpPr>
        <p:spPr>
          <a:xfrm>
            <a:off x="1084521" y="141842"/>
            <a:ext cx="9781954" cy="539196"/>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Mission Current Status</a:t>
            </a:r>
          </a:p>
        </p:txBody>
      </p:sp>
      <p:sp>
        <p:nvSpPr>
          <p:cNvPr id="3" name="Content Placeholder 2">
            <a:extLst>
              <a:ext uri="{FF2B5EF4-FFF2-40B4-BE49-F238E27FC236}">
                <a16:creationId xmlns:a16="http://schemas.microsoft.com/office/drawing/2014/main" id="{F4C1332F-C5C3-6F5C-4237-DEE6883D87EC}"/>
              </a:ext>
            </a:extLst>
          </p:cNvPr>
          <p:cNvSpPr>
            <a:spLocks noGrp="1"/>
          </p:cNvSpPr>
          <p:nvPr>
            <p:ph idx="1"/>
          </p:nvPr>
        </p:nvSpPr>
        <p:spPr>
          <a:xfrm>
            <a:off x="362049" y="1009851"/>
            <a:ext cx="6585178" cy="5177503"/>
          </a:xfrm>
        </p:spPr>
        <p:txBody>
          <a:bodyPr>
            <a:normAutofit fontScale="70000" lnSpcReduction="20000"/>
          </a:bodyPr>
          <a:lstStyle/>
          <a:p>
            <a:pPr>
              <a:lnSpc>
                <a:spcPct val="120000"/>
              </a:lnSpc>
            </a:pPr>
            <a:r>
              <a:rPr lang="en-US" dirty="0"/>
              <a:t>The spacecraft was launched in April 2024 and the solar sail was deployed in late August 2024.</a:t>
            </a:r>
          </a:p>
          <a:p>
            <a:pPr>
              <a:lnSpc>
                <a:spcPct val="120000"/>
              </a:lnSpc>
            </a:pPr>
            <a:r>
              <a:rPr lang="en-US" dirty="0"/>
              <a:t>NASA has been sending contact schedules periodically to SBE since the launch of the spacecraft.</a:t>
            </a:r>
          </a:p>
          <a:p>
            <a:pPr>
              <a:lnSpc>
                <a:spcPct val="120000"/>
              </a:lnSpc>
            </a:pPr>
            <a:r>
              <a:rPr lang="en-US" dirty="0"/>
              <a:t>From October 2024 to early April 2025, the spacecraft battery has been in negative charging as it was mainly charged by earth’s albedo and the sun was behind the solar panel of the spacecraft. The ground station was unable to make consistent contact with the spacecraft until late April.</a:t>
            </a:r>
          </a:p>
          <a:p>
            <a:pPr>
              <a:lnSpc>
                <a:spcPct val="120000"/>
              </a:lnSpc>
            </a:pPr>
            <a:r>
              <a:rPr lang="en-US" dirty="0"/>
              <a:t>Imagery operations and orbit maneuvering demonstration has been delayed due to the power charging condition.</a:t>
            </a:r>
          </a:p>
          <a:p>
            <a:pPr>
              <a:lnSpc>
                <a:spcPct val="120000"/>
              </a:lnSpc>
            </a:pPr>
            <a:r>
              <a:rPr lang="en-US" dirty="0"/>
              <a:t>The spacecraft battery charging becomes more feasible in recent weeks for imagery operations, spacecraft pointing and orbit maneuvering</a:t>
            </a:r>
          </a:p>
          <a:p>
            <a:pPr marL="0" indent="0">
              <a:buNone/>
            </a:pPr>
            <a:endParaRPr lang="en-US" dirty="0"/>
          </a:p>
          <a:p>
            <a:endParaRPr lang="en-US" dirty="0"/>
          </a:p>
        </p:txBody>
      </p:sp>
      <p:grpSp>
        <p:nvGrpSpPr>
          <p:cNvPr id="4" name="Group 3">
            <a:extLst>
              <a:ext uri="{FF2B5EF4-FFF2-40B4-BE49-F238E27FC236}">
                <a16:creationId xmlns:a16="http://schemas.microsoft.com/office/drawing/2014/main" id="{91F97092-7F64-5457-09E7-484A2FCF9B37}"/>
              </a:ext>
            </a:extLst>
          </p:cNvPr>
          <p:cNvGrpSpPr/>
          <p:nvPr/>
        </p:nvGrpSpPr>
        <p:grpSpPr>
          <a:xfrm>
            <a:off x="7159337" y="1607010"/>
            <a:ext cx="4742409" cy="2715607"/>
            <a:chOff x="663343" y="3568104"/>
            <a:chExt cx="4411576" cy="1981200"/>
          </a:xfrm>
        </p:grpSpPr>
        <p:pic>
          <p:nvPicPr>
            <p:cNvPr id="5" name="Picture 4" descr="A picture containing umbrella, dark, light, accessory&#10;&#10;AI-generated content may be incorrect.">
              <a:extLst>
                <a:ext uri="{FF2B5EF4-FFF2-40B4-BE49-F238E27FC236}">
                  <a16:creationId xmlns:a16="http://schemas.microsoft.com/office/drawing/2014/main" id="{1E9BAAA6-EDA6-A8DF-8081-91E30916B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568104"/>
              <a:ext cx="3169919" cy="1981200"/>
            </a:xfrm>
            <a:prstGeom prst="rect">
              <a:avLst/>
            </a:prstGeom>
          </p:spPr>
        </p:pic>
        <p:sp>
          <p:nvSpPr>
            <p:cNvPr id="6" name="TextBox 5">
              <a:extLst>
                <a:ext uri="{FF2B5EF4-FFF2-40B4-BE49-F238E27FC236}">
                  <a16:creationId xmlns:a16="http://schemas.microsoft.com/office/drawing/2014/main" id="{733B7306-6CDE-C541-8C2B-8CCC6B44359F}"/>
                </a:ext>
              </a:extLst>
            </p:cNvPr>
            <p:cNvSpPr txBox="1"/>
            <p:nvPr/>
          </p:nvSpPr>
          <p:spPr>
            <a:xfrm>
              <a:off x="793286" y="3613445"/>
              <a:ext cx="914400" cy="246996"/>
            </a:xfrm>
            <a:prstGeom prst="rect">
              <a:avLst/>
            </a:prstGeom>
            <a:noFill/>
          </p:spPr>
          <p:txBody>
            <a:bodyPr wrap="square" rtlCol="0">
              <a:spAutoFit/>
            </a:bodyPr>
            <a:lstStyle/>
            <a:p>
              <a:r>
                <a:rPr lang="en-US" sz="1600" dirty="0"/>
                <a:t>Solar Sail</a:t>
              </a:r>
            </a:p>
          </p:txBody>
        </p:sp>
        <p:cxnSp>
          <p:nvCxnSpPr>
            <p:cNvPr id="7" name="Straight Arrow Connector 6">
              <a:extLst>
                <a:ext uri="{FF2B5EF4-FFF2-40B4-BE49-F238E27FC236}">
                  <a16:creationId xmlns:a16="http://schemas.microsoft.com/office/drawing/2014/main" id="{8D9DBB08-2255-2893-C9A2-F4231A4BC8E0}"/>
                </a:ext>
              </a:extLst>
            </p:cNvPr>
            <p:cNvCxnSpPr>
              <a:cxnSpLocks/>
              <a:stCxn id="6" idx="3"/>
            </p:cNvCxnSpPr>
            <p:nvPr/>
          </p:nvCxnSpPr>
          <p:spPr>
            <a:xfrm>
              <a:off x="1707687" y="3736943"/>
              <a:ext cx="1066799" cy="26271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5001A70-150B-7009-EEE2-45EBAA7F6A45}"/>
                </a:ext>
              </a:extLst>
            </p:cNvPr>
            <p:cNvSpPr txBox="1"/>
            <p:nvPr/>
          </p:nvSpPr>
          <p:spPr>
            <a:xfrm>
              <a:off x="663343" y="4939704"/>
              <a:ext cx="1066800" cy="471538"/>
            </a:xfrm>
            <a:prstGeom prst="rect">
              <a:avLst/>
            </a:prstGeom>
            <a:noFill/>
          </p:spPr>
          <p:txBody>
            <a:bodyPr wrap="square" rtlCol="0">
              <a:spAutoFit/>
            </a:bodyPr>
            <a:lstStyle/>
            <a:p>
              <a:r>
                <a:rPr lang="en-US" dirty="0"/>
                <a:t>Solar Panel</a:t>
              </a:r>
            </a:p>
          </p:txBody>
        </p:sp>
        <p:cxnSp>
          <p:nvCxnSpPr>
            <p:cNvPr id="9" name="Straight Arrow Connector 8">
              <a:extLst>
                <a:ext uri="{FF2B5EF4-FFF2-40B4-BE49-F238E27FC236}">
                  <a16:creationId xmlns:a16="http://schemas.microsoft.com/office/drawing/2014/main" id="{9FFC1C61-9D81-5FA7-6518-9A7EEC1060B5}"/>
                </a:ext>
              </a:extLst>
            </p:cNvPr>
            <p:cNvCxnSpPr>
              <a:cxnSpLocks/>
            </p:cNvCxnSpPr>
            <p:nvPr/>
          </p:nvCxnSpPr>
          <p:spPr>
            <a:xfrm>
              <a:off x="1631486" y="5089127"/>
              <a:ext cx="1600200" cy="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09365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648BF-E152-39AB-0327-6E4159A43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4C699-CE70-D2B5-7E6E-09519D4B66D2}"/>
              </a:ext>
            </a:extLst>
          </p:cNvPr>
          <p:cNvSpPr>
            <a:spLocks noGrp="1"/>
          </p:cNvSpPr>
          <p:nvPr>
            <p:ph type="title"/>
          </p:nvPr>
        </p:nvSpPr>
        <p:spPr>
          <a:xfrm>
            <a:off x="1084521" y="141842"/>
            <a:ext cx="9781954" cy="539196"/>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Comm Link Needs for the Extended Mission</a:t>
            </a:r>
          </a:p>
        </p:txBody>
      </p:sp>
      <p:sp>
        <p:nvSpPr>
          <p:cNvPr id="3" name="Content Placeholder 2">
            <a:extLst>
              <a:ext uri="{FF2B5EF4-FFF2-40B4-BE49-F238E27FC236}">
                <a16:creationId xmlns:a16="http://schemas.microsoft.com/office/drawing/2014/main" id="{8738AEAE-C25C-DACA-C6B7-35DD44DDD6F9}"/>
              </a:ext>
            </a:extLst>
          </p:cNvPr>
          <p:cNvSpPr>
            <a:spLocks noGrp="1"/>
          </p:cNvSpPr>
          <p:nvPr>
            <p:ph idx="1"/>
          </p:nvPr>
        </p:nvSpPr>
        <p:spPr>
          <a:xfrm>
            <a:off x="574158" y="999460"/>
            <a:ext cx="11004698" cy="5177503"/>
          </a:xfrm>
        </p:spPr>
        <p:txBody>
          <a:bodyPr>
            <a:normAutofit/>
          </a:bodyPr>
          <a:lstStyle/>
          <a:p>
            <a:r>
              <a:rPr lang="en-US" dirty="0"/>
              <a:t>It is estimated that the deorbit of the spacecraft will not be completed until May 2026 for end-of-mission disposal as we may not have complete attitude control of the spacecraft for a controlled accelerated deorbiting.</a:t>
            </a:r>
          </a:p>
          <a:p>
            <a:r>
              <a:rPr lang="en-US" dirty="0"/>
              <a:t>Remaining operations that require S-band link of the spacecraft before being passivated for deorbit have been delayed after the spacecraft is back to positive charging in early May 2025:</a:t>
            </a:r>
          </a:p>
          <a:p>
            <a:pPr lvl="1"/>
            <a:r>
              <a:rPr lang="en-US" dirty="0"/>
              <a:t>Solar Sail Characterization</a:t>
            </a:r>
          </a:p>
          <a:p>
            <a:pPr lvl="1"/>
            <a:r>
              <a:rPr lang="en-US" dirty="0"/>
              <a:t>Collecting telemetry and high-resolution images backlog</a:t>
            </a:r>
          </a:p>
          <a:p>
            <a:pPr lvl="1"/>
            <a:r>
              <a:rPr lang="en-US" dirty="0"/>
              <a:t>Downloading high-resolution images for sail shape analysis</a:t>
            </a:r>
          </a:p>
          <a:p>
            <a:pPr lvl="1"/>
            <a:r>
              <a:rPr lang="en-US" dirty="0"/>
              <a:t>Orbit raising and lowering</a:t>
            </a:r>
          </a:p>
          <a:p>
            <a:pPr lvl="1"/>
            <a:r>
              <a:rPr lang="en-US" dirty="0"/>
              <a:t>Spacecraft deorbiting </a:t>
            </a:r>
          </a:p>
          <a:p>
            <a:pPr lvl="1"/>
            <a:r>
              <a:rPr lang="en-US" dirty="0"/>
              <a:t>Imagery Operation</a:t>
            </a:r>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44660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1272" y="82235"/>
            <a:ext cx="7243143" cy="665163"/>
          </a:xfrm>
        </p:spPr>
        <p:txBody>
          <a:bodyPr>
            <a:noAutofit/>
          </a:bodyPr>
          <a:lstStyle/>
          <a:p>
            <a:r>
              <a:rPr lang="en-US" sz="2800" b="1" dirty="0">
                <a:solidFill>
                  <a:srgbClr val="FFFF00"/>
                </a:solidFill>
              </a:rPr>
              <a:t>Advanced Composite Solar Sail System (ACS3)</a:t>
            </a:r>
            <a:br>
              <a:rPr lang="en-US" sz="3200" b="1" dirty="0">
                <a:solidFill>
                  <a:srgbClr val="FFFF00"/>
                </a:solidFill>
              </a:rPr>
            </a:br>
            <a:r>
              <a:rPr lang="en-US" sz="2000" i="1" dirty="0"/>
              <a:t>Solar Sail Technology Demonstrator</a:t>
            </a:r>
          </a:p>
        </p:txBody>
      </p:sp>
      <p:sp>
        <p:nvSpPr>
          <p:cNvPr id="3" name="Content Placeholder 2"/>
          <p:cNvSpPr>
            <a:spLocks noGrp="1"/>
          </p:cNvSpPr>
          <p:nvPr>
            <p:ph idx="1"/>
          </p:nvPr>
        </p:nvSpPr>
        <p:spPr>
          <a:xfrm>
            <a:off x="403506" y="1068392"/>
            <a:ext cx="11036885" cy="5108575"/>
          </a:xfrm>
        </p:spPr>
        <p:txBody>
          <a:bodyPr>
            <a:normAutofit fontScale="92500" lnSpcReduction="20000"/>
          </a:bodyPr>
          <a:lstStyle/>
          <a:p>
            <a:r>
              <a:rPr lang="en-US" dirty="0"/>
              <a:t>ACS3 is a Low-Earth Orbit (LEO) Solar Sail technology flight demonstrator for future composite-based small-satellite solar sail propulsion systems.</a:t>
            </a:r>
          </a:p>
          <a:p>
            <a:r>
              <a:rPr lang="en-US" dirty="0"/>
              <a:t>Launched on April 23, 2024</a:t>
            </a:r>
          </a:p>
          <a:p>
            <a:r>
              <a:rPr lang="en-US" dirty="0"/>
              <a:t>Partner roles and responsibilities:</a:t>
            </a:r>
          </a:p>
          <a:p>
            <a:pPr lvl="1">
              <a:lnSpc>
                <a:spcPct val="120000"/>
              </a:lnSpc>
            </a:pPr>
            <a:r>
              <a:rPr lang="en-US" dirty="0">
                <a:latin typeface="Arial" panose="020B0604020202020204" pitchFamily="34" charset="0"/>
                <a:cs typeface="Arial" panose="020B0604020202020204" pitchFamily="34" charset="0"/>
              </a:rPr>
              <a:t>NASA Ames Research Center (ARC) – Project Management, provides payload control avionics subsystem (AS) for SBS and camera system, and AS Flight Software (FSW), 12U bus procurement and payload integration</a:t>
            </a:r>
          </a:p>
          <a:p>
            <a:pPr lvl="1">
              <a:lnSpc>
                <a:spcPct val="120000"/>
              </a:lnSpc>
            </a:pPr>
            <a:r>
              <a:rPr lang="en-US" dirty="0">
                <a:latin typeface="Arial" panose="020B0604020202020204" pitchFamily="34" charset="0"/>
                <a:cs typeface="Arial" panose="020B0604020202020204" pitchFamily="34" charset="0"/>
              </a:rPr>
              <a:t>NASA Langley Research Center (</a:t>
            </a:r>
            <a:r>
              <a:rPr lang="en-US" dirty="0" err="1">
                <a:latin typeface="Arial" panose="020B0604020202020204" pitchFamily="34" charset="0"/>
                <a:cs typeface="Arial" panose="020B0604020202020204" pitchFamily="34" charset="0"/>
              </a:rPr>
              <a:t>LaRC</a:t>
            </a:r>
            <a:r>
              <a:rPr lang="en-US" dirty="0">
                <a:latin typeface="Arial" panose="020B0604020202020204" pitchFamily="34" charset="0"/>
                <a:cs typeface="Arial" panose="020B0604020202020204" pitchFamily="34" charset="0"/>
              </a:rPr>
              <a:t>) – ACS3 Sail/Boom Subsystem (SBS)</a:t>
            </a:r>
          </a:p>
          <a:p>
            <a:pPr lvl="1">
              <a:lnSpc>
                <a:spcPct val="120000"/>
              </a:lnSpc>
            </a:pPr>
            <a:r>
              <a:rPr lang="en-US" dirty="0">
                <a:latin typeface="Arial" panose="020B0604020202020204" pitchFamily="34" charset="0"/>
                <a:cs typeface="Arial" panose="020B0604020202020204" pitchFamily="34" charset="0"/>
              </a:rPr>
              <a:t>Santa Clara University Robotic Systems Lab – ACS3 Ground Station and Operations Support</a:t>
            </a:r>
          </a:p>
          <a:p>
            <a:pPr lvl="1">
              <a:lnSpc>
                <a:spcPct val="120000"/>
              </a:lnSpc>
            </a:pPr>
            <a:r>
              <a:rPr lang="en-US" dirty="0">
                <a:latin typeface="Arial" panose="020B0604020202020204" pitchFamily="34" charset="0"/>
                <a:cs typeface="Arial" panose="020B0604020202020204" pitchFamily="34" charset="0"/>
              </a:rPr>
              <a:t>NASA STMD GCDP – Deployable Composite Boom Project (DCB) technology for booms.</a:t>
            </a:r>
          </a:p>
          <a:p>
            <a:pPr lvl="1">
              <a:lnSpc>
                <a:spcPct val="120000"/>
              </a:lnSpc>
            </a:pPr>
            <a:r>
              <a:rPr lang="en-US" dirty="0">
                <a:latin typeface="Arial" panose="020B0604020202020204" pitchFamily="34" charset="0"/>
                <a:cs typeface="Arial" panose="020B0604020202020204" pitchFamily="34" charset="0"/>
              </a:rPr>
              <a:t>Rocket Lab – Launch Provider</a:t>
            </a:r>
          </a:p>
        </p:txBody>
      </p:sp>
    </p:spTree>
    <p:extLst>
      <p:ext uri="{BB962C8B-B14F-4D97-AF65-F5344CB8AC3E}">
        <p14:creationId xmlns:p14="http://schemas.microsoft.com/office/powerpoint/2010/main" val="745680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FDA1-850D-2383-4022-4C5400CC6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17848-4C9A-C74F-AB41-84F0C557B3C4}"/>
              </a:ext>
            </a:extLst>
          </p:cNvPr>
          <p:cNvSpPr>
            <a:spLocks noGrp="1"/>
          </p:cNvSpPr>
          <p:nvPr>
            <p:ph type="title"/>
          </p:nvPr>
        </p:nvSpPr>
        <p:spPr>
          <a:xfrm>
            <a:off x="2873781" y="116427"/>
            <a:ext cx="7243143" cy="665163"/>
          </a:xfrm>
        </p:spPr>
        <p:txBody>
          <a:bodyPr>
            <a:noAutofit/>
          </a:bodyPr>
          <a:lstStyle/>
          <a:p>
            <a:r>
              <a:rPr lang="en-US" sz="2800" b="1" dirty="0">
                <a:solidFill>
                  <a:srgbClr val="FFFF00"/>
                </a:solidFill>
              </a:rPr>
              <a:t>Mission </a:t>
            </a:r>
            <a:r>
              <a:rPr lang="en-US" sz="2800" b="1" dirty="0" err="1">
                <a:solidFill>
                  <a:srgbClr val="FFFF00"/>
                </a:solidFill>
              </a:rPr>
              <a:t>Objectives</a:t>
            </a:r>
            <a:r>
              <a:rPr lang="en-US" sz="2000" i="1" dirty="0" err="1"/>
              <a:t>Solar</a:t>
            </a:r>
            <a:r>
              <a:rPr lang="en-US" sz="2000" i="1" dirty="0"/>
              <a:t> Sail Technology Demonstrator</a:t>
            </a:r>
          </a:p>
        </p:txBody>
      </p:sp>
      <p:sp>
        <p:nvSpPr>
          <p:cNvPr id="3" name="Content Placeholder 2">
            <a:extLst>
              <a:ext uri="{FF2B5EF4-FFF2-40B4-BE49-F238E27FC236}">
                <a16:creationId xmlns:a16="http://schemas.microsoft.com/office/drawing/2014/main" id="{D785AD21-9661-AE70-7B77-F1FD423A4E50}"/>
              </a:ext>
            </a:extLst>
          </p:cNvPr>
          <p:cNvSpPr>
            <a:spLocks noGrp="1"/>
          </p:cNvSpPr>
          <p:nvPr>
            <p:ph idx="1"/>
          </p:nvPr>
        </p:nvSpPr>
        <p:spPr>
          <a:xfrm>
            <a:off x="403506" y="1068392"/>
            <a:ext cx="11161405" cy="5108575"/>
          </a:xfrm>
        </p:spPr>
        <p:txBody>
          <a:bodyPr>
            <a:normAutofit/>
          </a:bodyPr>
          <a:lstStyle/>
          <a:p>
            <a:r>
              <a:rPr lang="en-US" dirty="0"/>
              <a:t>Objectives: </a:t>
            </a:r>
          </a:p>
          <a:p>
            <a:pPr lvl="1">
              <a:lnSpc>
                <a:spcPct val="120000"/>
              </a:lnSpc>
            </a:pPr>
            <a:r>
              <a:rPr lang="en-US" dirty="0">
                <a:latin typeface="Arial" panose="020B0604020202020204" pitchFamily="34" charset="0"/>
                <a:cs typeface="Arial" panose="020B0604020202020204" pitchFamily="34" charset="0"/>
              </a:rPr>
              <a:t>Demonstrate successful deployment of an 80m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solar sail with high performance composite booms by a small satellite as well as packing and deployment system in Low Earth orbit</a:t>
            </a:r>
          </a:p>
          <a:p>
            <a:pPr lvl="2">
              <a:lnSpc>
                <a:spcPct val="120000"/>
              </a:lnSpc>
            </a:pPr>
            <a:r>
              <a:rPr lang="en-US" dirty="0">
                <a:latin typeface="Arial" panose="020B0604020202020204" pitchFamily="34" charset="0"/>
                <a:cs typeface="Arial" panose="020B0604020202020204" pitchFamily="34" charset="0"/>
              </a:rPr>
              <a:t>ACS3 is the first solar sail mission using deployable composite booms technology and a 12U </a:t>
            </a:r>
            <a:r>
              <a:rPr lang="en-US" dirty="0" err="1">
                <a:latin typeface="Arial" panose="020B0604020202020204" pitchFamily="34" charset="0"/>
                <a:cs typeface="Arial" panose="020B0604020202020204" pitchFamily="34" charset="0"/>
              </a:rPr>
              <a:t>Cubesat</a:t>
            </a:r>
            <a:r>
              <a:rPr lang="en-US" dirty="0">
                <a:latin typeface="Arial" panose="020B0604020202020204" pitchFamily="34" charset="0"/>
                <a:cs typeface="Arial" panose="020B0604020202020204" pitchFamily="34" charset="0"/>
              </a:rPr>
              <a:t> while previous solar sail missions used metallic booms.</a:t>
            </a:r>
          </a:p>
          <a:p>
            <a:pPr lvl="1">
              <a:lnSpc>
                <a:spcPct val="120000"/>
              </a:lnSpc>
            </a:pPr>
            <a:r>
              <a:rPr lang="en-US" dirty="0">
                <a:latin typeface="Arial" panose="020B0604020202020204" pitchFamily="34" charset="0"/>
                <a:cs typeface="Arial" panose="020B0604020202020204" pitchFamily="34" charset="0"/>
              </a:rPr>
              <a:t>Evaluate the efficacy of the design and the shape of the solar sail.</a:t>
            </a:r>
          </a:p>
          <a:p>
            <a:pPr lvl="1">
              <a:lnSpc>
                <a:spcPct val="120000"/>
              </a:lnSpc>
            </a:pPr>
            <a:r>
              <a:rPr lang="en-US" dirty="0">
                <a:latin typeface="Arial" panose="020B0604020202020204" pitchFamily="34" charset="0"/>
                <a:cs typeface="Arial" panose="020B0604020202020204" pitchFamily="34" charset="0"/>
              </a:rPr>
              <a:t>Characterize the thrust functionality of the solar sail during the orbit maneuver. </a:t>
            </a:r>
          </a:p>
        </p:txBody>
      </p:sp>
    </p:spTree>
    <p:extLst>
      <p:ext uri="{BB962C8B-B14F-4D97-AF65-F5344CB8AC3E}">
        <p14:creationId xmlns:p14="http://schemas.microsoft.com/office/powerpoint/2010/main" val="3726003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640B5-02AA-B307-D0BC-E3566D0A1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5D874-8197-B666-8120-6EDB3DF42328}"/>
              </a:ext>
            </a:extLst>
          </p:cNvPr>
          <p:cNvSpPr>
            <a:spLocks noGrp="1"/>
          </p:cNvSpPr>
          <p:nvPr>
            <p:ph type="title"/>
          </p:nvPr>
        </p:nvSpPr>
        <p:spPr>
          <a:xfrm>
            <a:off x="1418832" y="62699"/>
            <a:ext cx="7243143" cy="665163"/>
          </a:xfrm>
        </p:spPr>
        <p:txBody>
          <a:bodyPr>
            <a:noAutofit/>
          </a:bodyPr>
          <a:lstStyle/>
          <a:p>
            <a:r>
              <a:rPr lang="en-US" sz="2800" b="1" dirty="0">
                <a:solidFill>
                  <a:srgbClr val="FFFF00"/>
                </a:solidFill>
              </a:rPr>
              <a:t>What is Solar </a:t>
            </a:r>
            <a:r>
              <a:rPr lang="en-US" sz="2800" b="1" dirty="0" err="1">
                <a:solidFill>
                  <a:srgbClr val="FFFF00"/>
                </a:solidFill>
              </a:rPr>
              <a:t>Sailing?</a:t>
            </a:r>
            <a:r>
              <a:rPr lang="en-US" sz="2000" i="1" dirty="0" err="1"/>
              <a:t>Solar</a:t>
            </a:r>
            <a:r>
              <a:rPr lang="en-US" sz="2000" i="1" dirty="0"/>
              <a:t> Sail Technology Demonstrator</a:t>
            </a:r>
          </a:p>
        </p:txBody>
      </p:sp>
      <p:sp>
        <p:nvSpPr>
          <p:cNvPr id="3" name="Content Placeholder 2">
            <a:extLst>
              <a:ext uri="{FF2B5EF4-FFF2-40B4-BE49-F238E27FC236}">
                <a16:creationId xmlns:a16="http://schemas.microsoft.com/office/drawing/2014/main" id="{0D016150-7FDD-DFD7-9A4C-D42DED73B9D5}"/>
              </a:ext>
            </a:extLst>
          </p:cNvPr>
          <p:cNvSpPr>
            <a:spLocks noGrp="1"/>
          </p:cNvSpPr>
          <p:nvPr>
            <p:ph idx="1"/>
          </p:nvPr>
        </p:nvSpPr>
        <p:spPr>
          <a:xfrm>
            <a:off x="403507" y="1068392"/>
            <a:ext cx="8553458" cy="5108575"/>
          </a:xfrm>
        </p:spPr>
        <p:txBody>
          <a:bodyPr>
            <a:normAutofit/>
          </a:bodyPr>
          <a:lstStyle/>
          <a:p>
            <a:r>
              <a:rPr lang="en-US" sz="2400" dirty="0"/>
              <a:t>Solar Sailing are large area, lightweight membrane structures that produce </a:t>
            </a:r>
            <a:r>
              <a:rPr lang="en-US" sz="2400" dirty="0" err="1"/>
              <a:t>propellantless</a:t>
            </a:r>
            <a:r>
              <a:rPr lang="en-US" sz="2400" dirty="0"/>
              <a:t> thrust using momentum transfer of reflecting solar photons.</a:t>
            </a:r>
          </a:p>
          <a:p>
            <a:endParaRPr lang="en-US" dirty="0"/>
          </a:p>
          <a:p>
            <a:pPr marL="0" indent="0">
              <a:buNone/>
            </a:pPr>
            <a:endParaRPr lang="en-US" dirty="0"/>
          </a:p>
          <a:p>
            <a:r>
              <a:rPr lang="en-US" sz="2400" dirty="0"/>
              <a:t>The momentum of sunlight is called solar radiation pressure (SRP) </a:t>
            </a:r>
          </a:p>
          <a:p>
            <a:pPr lvl="1">
              <a:buFont typeface="Wingdings" pitchFamily="2" charset="2"/>
              <a:buChar char="§"/>
            </a:pPr>
            <a:r>
              <a:rPr lang="en-US" sz="2000" dirty="0"/>
              <a:t>Comet tails are partly directed by SRP</a:t>
            </a:r>
          </a:p>
          <a:p>
            <a:r>
              <a:rPr lang="en-US" sz="2400" dirty="0"/>
              <a:t>Solar radiation pressure is not solar wind.</a:t>
            </a:r>
          </a:p>
          <a:p>
            <a:pPr lvl="1">
              <a:buFont typeface="Wingdings" pitchFamily="2" charset="2"/>
              <a:buChar char="§"/>
            </a:pPr>
            <a:r>
              <a:rPr lang="en-US" sz="2000" dirty="0"/>
              <a:t>Solar wind forces, i.e., forces due to the charged particle flux of the sun, are ~10</a:t>
            </a:r>
            <a:r>
              <a:rPr lang="en-US" sz="2000" baseline="30000" dirty="0"/>
              <a:t>-3</a:t>
            </a:r>
            <a:r>
              <a:rPr lang="en-US" sz="2000" dirty="0"/>
              <a:t> smaller than SRP.</a:t>
            </a:r>
          </a:p>
          <a:p>
            <a:r>
              <a:rPr lang="en-US" sz="2400" dirty="0"/>
              <a:t>Before ACS3 mission, the state of art in solar sailing is 14-m IKAROS solar sail, launched and successfully flown by JAXA in 2010.</a:t>
            </a:r>
          </a:p>
        </p:txBody>
      </p:sp>
      <p:sp>
        <p:nvSpPr>
          <p:cNvPr id="5" name="TextBox 4">
            <a:extLst>
              <a:ext uri="{FF2B5EF4-FFF2-40B4-BE49-F238E27FC236}">
                <a16:creationId xmlns:a16="http://schemas.microsoft.com/office/drawing/2014/main" id="{412C8DD4-35A4-3A29-FBAD-3738CDFBEDFD}"/>
              </a:ext>
            </a:extLst>
          </p:cNvPr>
          <p:cNvSpPr txBox="1"/>
          <p:nvPr/>
        </p:nvSpPr>
        <p:spPr>
          <a:xfrm>
            <a:off x="1060286" y="2135851"/>
            <a:ext cx="2006572" cy="307777"/>
          </a:xfrm>
          <a:prstGeom prst="rect">
            <a:avLst/>
          </a:prstGeom>
          <a:noFill/>
        </p:spPr>
        <p:txBody>
          <a:bodyPr wrap="square" rtlCol="0">
            <a:spAutoFit/>
          </a:bodyPr>
          <a:lstStyle/>
          <a:p>
            <a:r>
              <a:rPr lang="en-US" sz="1400" dirty="0"/>
              <a:t>Momentum of a photon</a:t>
            </a:r>
          </a:p>
        </p:txBody>
      </p:sp>
      <p:sp>
        <p:nvSpPr>
          <p:cNvPr id="8" name="TextBox 7">
            <a:extLst>
              <a:ext uri="{FF2B5EF4-FFF2-40B4-BE49-F238E27FC236}">
                <a16:creationId xmlns:a16="http://schemas.microsoft.com/office/drawing/2014/main" id="{DD596971-022E-7BFA-EF7F-2FCAB15E58C7}"/>
              </a:ext>
            </a:extLst>
          </p:cNvPr>
          <p:cNvSpPr txBox="1"/>
          <p:nvPr/>
        </p:nvSpPr>
        <p:spPr>
          <a:xfrm>
            <a:off x="5040404" y="2087973"/>
            <a:ext cx="3358111" cy="307777"/>
          </a:xfrm>
          <a:prstGeom prst="rect">
            <a:avLst/>
          </a:prstGeom>
          <a:noFill/>
        </p:spPr>
        <p:txBody>
          <a:bodyPr wrap="square" rtlCol="0">
            <a:spAutoFit/>
          </a:bodyPr>
          <a:lstStyle/>
          <a:p>
            <a:r>
              <a:rPr lang="en-US" sz="1400" dirty="0"/>
              <a:t>Momentum transfer to a perfect reflector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B04BC2-ED0F-FA6F-AAFC-88CE8892021A}"/>
                  </a:ext>
                </a:extLst>
              </p:cNvPr>
              <p:cNvSpPr txBox="1"/>
              <p:nvPr/>
            </p:nvSpPr>
            <p:spPr>
              <a:xfrm>
                <a:off x="1480807" y="2459526"/>
                <a:ext cx="1262140" cy="5598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𝑝h𝑜𝑡𝑜𝑛</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h</m:t>
                          </m:r>
                        </m:num>
                        <m:den>
                          <m:r>
                            <a:rPr lang="en-US" sz="1600" b="0" i="1" smtClean="0">
                              <a:latin typeface="Cambria Math" panose="02040503050406030204" pitchFamily="18" charset="0"/>
                              <a:ea typeface="Cambria Math" panose="02040503050406030204" pitchFamily="18" charset="0"/>
                            </a:rPr>
                            <m:t>𝜆</m:t>
                          </m:r>
                        </m:den>
                      </m:f>
                    </m:oMath>
                  </m:oMathPara>
                </a14:m>
                <a:endParaRPr lang="en-US" sz="1600" dirty="0"/>
              </a:p>
            </p:txBody>
          </p:sp>
        </mc:Choice>
        <mc:Fallback xmlns="">
          <p:sp>
            <p:nvSpPr>
              <p:cNvPr id="9" name="TextBox 8">
                <a:extLst>
                  <a:ext uri="{FF2B5EF4-FFF2-40B4-BE49-F238E27FC236}">
                    <a16:creationId xmlns:a16="http://schemas.microsoft.com/office/drawing/2014/main" id="{87B04BC2-ED0F-FA6F-AAFC-88CE8892021A}"/>
                  </a:ext>
                </a:extLst>
              </p:cNvPr>
              <p:cNvSpPr txBox="1">
                <a:spLocks noRot="1" noChangeAspect="1" noMove="1" noResize="1" noEditPoints="1" noAdjustHandles="1" noChangeArrowheads="1" noChangeShapeType="1" noTextEdit="1"/>
              </p:cNvSpPr>
              <p:nvPr/>
            </p:nvSpPr>
            <p:spPr>
              <a:xfrm>
                <a:off x="1480807" y="2459526"/>
                <a:ext cx="1262140" cy="559833"/>
              </a:xfrm>
              <a:prstGeom prst="rect">
                <a:avLst/>
              </a:prstGeom>
              <a:blipFill>
                <a:blip r:embed="rId2"/>
                <a:stretch>
                  <a:fillRect b="-444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CA68FC93-82E4-674C-E627-20A8E8903E5A}"/>
              </a:ext>
            </a:extLst>
          </p:cNvPr>
          <p:cNvPicPr>
            <a:picLocks noChangeAspect="1"/>
          </p:cNvPicPr>
          <p:nvPr/>
        </p:nvPicPr>
        <p:blipFill>
          <a:blip r:embed="rId3"/>
          <a:stretch>
            <a:fillRect/>
          </a:stretch>
        </p:blipFill>
        <p:spPr>
          <a:xfrm>
            <a:off x="5606458" y="2395750"/>
            <a:ext cx="2097298" cy="830474"/>
          </a:xfrm>
          <a:prstGeom prst="rect">
            <a:avLst/>
          </a:prstGeom>
        </p:spPr>
      </p:pic>
      <p:pic>
        <p:nvPicPr>
          <p:cNvPr id="13" name="Picture 12">
            <a:extLst>
              <a:ext uri="{FF2B5EF4-FFF2-40B4-BE49-F238E27FC236}">
                <a16:creationId xmlns:a16="http://schemas.microsoft.com/office/drawing/2014/main" id="{6CAD3236-0526-056E-2490-69DC0CF04F6C}"/>
              </a:ext>
            </a:extLst>
          </p:cNvPr>
          <p:cNvPicPr>
            <a:picLocks noChangeAspect="1"/>
          </p:cNvPicPr>
          <p:nvPr/>
        </p:nvPicPr>
        <p:blipFill>
          <a:blip r:embed="rId4"/>
          <a:stretch>
            <a:fillRect/>
          </a:stretch>
        </p:blipFill>
        <p:spPr>
          <a:xfrm>
            <a:off x="9470117" y="1068392"/>
            <a:ext cx="2318376" cy="5278005"/>
          </a:xfrm>
          <a:prstGeom prst="rect">
            <a:avLst/>
          </a:prstGeom>
        </p:spPr>
      </p:pic>
    </p:spTree>
    <p:extLst>
      <p:ext uri="{BB962C8B-B14F-4D97-AF65-F5344CB8AC3E}">
        <p14:creationId xmlns:p14="http://schemas.microsoft.com/office/powerpoint/2010/main" val="310090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BB58-E07D-FAC4-F85E-2F232C743D71}"/>
              </a:ext>
            </a:extLst>
          </p:cNvPr>
          <p:cNvSpPr>
            <a:spLocks noGrp="1"/>
          </p:cNvSpPr>
          <p:nvPr>
            <p:ph type="title"/>
          </p:nvPr>
        </p:nvSpPr>
        <p:spPr>
          <a:xfrm>
            <a:off x="1105328" y="97998"/>
            <a:ext cx="9497602" cy="583040"/>
          </a:xfrm>
        </p:spPr>
        <p:txBody>
          <a:bodyPr>
            <a:normAutofit fontScale="90000"/>
          </a:bodyPr>
          <a:lstStyle/>
          <a:p>
            <a:r>
              <a:rPr lang="en-US" dirty="0">
                <a:solidFill>
                  <a:schemeClr val="bg1"/>
                </a:solidFill>
              </a:rPr>
              <a:t>ACS3: 12U Spacecraft Subsystem</a:t>
            </a:r>
          </a:p>
        </p:txBody>
      </p:sp>
      <p:grpSp>
        <p:nvGrpSpPr>
          <p:cNvPr id="4" name="Group 3">
            <a:extLst>
              <a:ext uri="{FF2B5EF4-FFF2-40B4-BE49-F238E27FC236}">
                <a16:creationId xmlns:a16="http://schemas.microsoft.com/office/drawing/2014/main" id="{FDCB3FFF-0C1B-7B0F-64CD-4793CBA98206}"/>
              </a:ext>
            </a:extLst>
          </p:cNvPr>
          <p:cNvGrpSpPr/>
          <p:nvPr/>
        </p:nvGrpSpPr>
        <p:grpSpPr>
          <a:xfrm>
            <a:off x="5791720" y="1168443"/>
            <a:ext cx="2853962" cy="5173263"/>
            <a:chOff x="93131" y="1053065"/>
            <a:chExt cx="3378307" cy="5788310"/>
          </a:xfrm>
        </p:grpSpPr>
        <p:pic>
          <p:nvPicPr>
            <p:cNvPr id="5" name="Picture 4">
              <a:extLst>
                <a:ext uri="{FF2B5EF4-FFF2-40B4-BE49-F238E27FC236}">
                  <a16:creationId xmlns:a16="http://schemas.microsoft.com/office/drawing/2014/main" id="{05114C57-59BC-C04C-63F8-71C29A4644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52"/>
            <a:stretch/>
          </p:blipFill>
          <p:spPr>
            <a:xfrm>
              <a:off x="93131" y="1053065"/>
              <a:ext cx="3378307" cy="5107095"/>
            </a:xfrm>
            <a:prstGeom prst="rect">
              <a:avLst/>
            </a:prstGeom>
          </p:spPr>
        </p:pic>
        <p:pic>
          <p:nvPicPr>
            <p:cNvPr id="6" name="Picture 5">
              <a:extLst>
                <a:ext uri="{FF2B5EF4-FFF2-40B4-BE49-F238E27FC236}">
                  <a16:creationId xmlns:a16="http://schemas.microsoft.com/office/drawing/2014/main" id="{5BB04DBC-AE88-1646-9442-B560AC08A5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9333" b="1877"/>
            <a:stretch/>
          </p:blipFill>
          <p:spPr>
            <a:xfrm>
              <a:off x="122126" y="5949538"/>
              <a:ext cx="3320315" cy="891837"/>
            </a:xfrm>
            <a:prstGeom prst="rect">
              <a:avLst/>
            </a:prstGeom>
          </p:spPr>
        </p:pic>
      </p:grpSp>
      <p:sp>
        <p:nvSpPr>
          <p:cNvPr id="7" name="Left Brace 6">
            <a:extLst>
              <a:ext uri="{FF2B5EF4-FFF2-40B4-BE49-F238E27FC236}">
                <a16:creationId xmlns:a16="http://schemas.microsoft.com/office/drawing/2014/main" id="{76BAC51B-0D4C-5198-FF86-4819E22C91B9}"/>
              </a:ext>
            </a:extLst>
          </p:cNvPr>
          <p:cNvSpPr/>
          <p:nvPr/>
        </p:nvSpPr>
        <p:spPr>
          <a:xfrm>
            <a:off x="5477709" y="1442859"/>
            <a:ext cx="314011" cy="2193828"/>
          </a:xfrm>
          <a:prstGeom prst="leftBrace">
            <a:avLst>
              <a:gd name="adj1" fmla="val 8333"/>
              <a:gd name="adj2" fmla="val 51935"/>
            </a:avLst>
          </a:prstGeom>
          <a:ln w="12700">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Arrow Connector 7">
            <a:extLst>
              <a:ext uri="{FF2B5EF4-FFF2-40B4-BE49-F238E27FC236}">
                <a16:creationId xmlns:a16="http://schemas.microsoft.com/office/drawing/2014/main" id="{1280F15D-2F1E-1567-E95A-669980865EA3}"/>
              </a:ext>
            </a:extLst>
          </p:cNvPr>
          <p:cNvCxnSpPr/>
          <p:nvPr/>
        </p:nvCxnSpPr>
        <p:spPr>
          <a:xfrm>
            <a:off x="4684742" y="2539773"/>
            <a:ext cx="680949" cy="0"/>
          </a:xfrm>
          <a:prstGeom prst="straightConnector1">
            <a:avLst/>
          </a:prstGeom>
          <a:ln w="127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AF4B77D-96C1-E5CD-7DCD-C599300573B0}"/>
              </a:ext>
            </a:extLst>
          </p:cNvPr>
          <p:cNvSpPr txBox="1"/>
          <p:nvPr/>
        </p:nvSpPr>
        <p:spPr>
          <a:xfrm>
            <a:off x="3033079" y="1775028"/>
            <a:ext cx="1885435" cy="2008242"/>
          </a:xfrm>
          <a:prstGeom prst="rect">
            <a:avLst/>
          </a:prstGeom>
          <a:noFill/>
        </p:spPr>
        <p:txBody>
          <a:bodyPr wrap="square" rtlCol="0">
            <a:spAutoFit/>
          </a:bodyPr>
          <a:lstStyle/>
          <a:p>
            <a:pPr marL="0" marR="0" lvl="0" indent="0" defTabSz="685800" rtl="0" eaLnBrk="1" fontAlgn="auto" latinLnBrk="0" hangingPunct="1">
              <a:lnSpc>
                <a:spcPct val="15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schemeClr>
                </a:solidFill>
                <a:effectLst/>
                <a:uLnTx/>
                <a:uFillTx/>
                <a:latin typeface="Arial"/>
                <a:ea typeface="ＭＳ Ｐゴシック"/>
                <a:cs typeface="+mn-cs"/>
              </a:rPr>
              <a:t>Spacecraft Bus:</a:t>
            </a:r>
          </a:p>
          <a:p>
            <a:pPr marL="171450" marR="0" lvl="0" indent="-171450" defTabSz="685800" rtl="0" eaLnBrk="1" fontAlgn="auto" latinLnBrk="0" hangingPunct="1">
              <a:spcBef>
                <a:spcPts val="0"/>
              </a:spcBef>
              <a:spcAft>
                <a:spcPts val="0"/>
              </a:spcAft>
              <a:buClrTx/>
              <a:buSzTx/>
              <a:buFont typeface="Arial" panose="020B0604020202020204" pitchFamily="34" charset="0"/>
              <a:buChar char="•"/>
              <a:tabLst/>
              <a:defRPr/>
            </a:pPr>
            <a:r>
              <a:rPr lang="en-US" sz="1050" i="1" dirty="0">
                <a:solidFill>
                  <a:schemeClr val="bg2">
                    <a:lumMod val="50000"/>
                  </a:schemeClr>
                </a:solidFill>
                <a:latin typeface="Arial"/>
                <a:ea typeface="ＭＳ Ｐゴシック"/>
              </a:rPr>
              <a:t>S-band transceiver</a:t>
            </a:r>
          </a:p>
          <a:p>
            <a:pPr marL="171450" marR="0" lvl="0" indent="-171450" defTabSz="685800" rtl="0" eaLnBrk="1" fontAlgn="auto" latinLnBrk="0" hangingPunct="1">
              <a:spcBef>
                <a:spcPts val="0"/>
              </a:spcBef>
              <a:spcAft>
                <a:spcPts val="0"/>
              </a:spcAft>
              <a:buClrTx/>
              <a:buSzTx/>
              <a:buFont typeface="Arial" panose="020B0604020202020204" pitchFamily="34" charset="0"/>
              <a:buChar char="•"/>
              <a:tabLst/>
              <a:defRPr/>
            </a:pPr>
            <a:r>
              <a:rPr lang="en-US" sz="1050" i="1" dirty="0">
                <a:solidFill>
                  <a:schemeClr val="bg2">
                    <a:lumMod val="50000"/>
                  </a:schemeClr>
                </a:solidFill>
                <a:latin typeface="Arial"/>
                <a:ea typeface="ＭＳ Ｐゴシック"/>
              </a:rPr>
              <a:t>UHF radio</a:t>
            </a:r>
          </a:p>
          <a:p>
            <a:pPr marL="171450" marR="0" lvl="0" indent="-171450" defTabSz="685800" rtl="0" eaLnBrk="1" fontAlgn="auto" latinLnBrk="0" hangingPunct="1">
              <a:spcBef>
                <a:spcPts val="0"/>
              </a:spcBef>
              <a:spcAft>
                <a:spcPts val="0"/>
              </a:spcAft>
              <a:buClrTx/>
              <a:buSzTx/>
              <a:buFont typeface="Arial" panose="020B0604020202020204" pitchFamily="34" charset="0"/>
              <a:buChar char="•"/>
              <a:tabLst/>
              <a:defRPr/>
            </a:pPr>
            <a:r>
              <a:rPr lang="en-US" sz="1050" i="1" dirty="0">
                <a:solidFill>
                  <a:schemeClr val="bg2">
                    <a:lumMod val="50000"/>
                  </a:schemeClr>
                </a:solidFill>
                <a:latin typeface="Arial"/>
                <a:ea typeface="ＭＳ Ｐゴシック"/>
              </a:rPr>
              <a:t>Flight computer</a:t>
            </a:r>
          </a:p>
          <a:p>
            <a:pPr marL="171450" marR="0" lvl="0" indent="-171450" defTabSz="685800" rtl="0" eaLnBrk="1" fontAlgn="auto" latinLnBrk="0" hangingPunct="1">
              <a:spcBef>
                <a:spcPts val="0"/>
              </a:spcBef>
              <a:spcAft>
                <a:spcPts val="0"/>
              </a:spcAft>
              <a:buClrTx/>
              <a:buSzTx/>
              <a:buFont typeface="Arial" panose="020B0604020202020204" pitchFamily="34" charset="0"/>
              <a:buChar char="•"/>
              <a:tabLst/>
              <a:defRPr/>
            </a:pPr>
            <a:r>
              <a:rPr lang="en-US" sz="1050" i="1" dirty="0">
                <a:solidFill>
                  <a:schemeClr val="bg2">
                    <a:lumMod val="50000"/>
                  </a:schemeClr>
                </a:solidFill>
                <a:latin typeface="Arial"/>
                <a:ea typeface="ＭＳ Ｐゴシック"/>
              </a:rPr>
              <a:t>ADCS</a:t>
            </a:r>
          </a:p>
          <a:p>
            <a:pPr marL="274320" indent="-171450" defTabSz="685800">
              <a:buFont typeface="Courier New" panose="02070309020205020404" pitchFamily="49" charset="0"/>
              <a:buChar char="o"/>
              <a:defRPr/>
            </a:pPr>
            <a:r>
              <a:rPr lang="en-US" sz="900" i="1" dirty="0">
                <a:solidFill>
                  <a:schemeClr val="bg2">
                    <a:lumMod val="50000"/>
                  </a:schemeClr>
                </a:solidFill>
                <a:latin typeface="Arial"/>
                <a:ea typeface="ＭＳ Ｐゴシック"/>
              </a:rPr>
              <a:t>Reaction wheels (4)</a:t>
            </a:r>
          </a:p>
          <a:p>
            <a:pPr marL="274320" indent="-171450" defTabSz="685800">
              <a:buFont typeface="Courier New" panose="02070309020205020404" pitchFamily="49" charset="0"/>
              <a:buChar char="o"/>
              <a:defRPr/>
            </a:pPr>
            <a:r>
              <a:rPr lang="en-US" sz="900" i="1" dirty="0" err="1">
                <a:solidFill>
                  <a:schemeClr val="bg2">
                    <a:lumMod val="50000"/>
                  </a:schemeClr>
                </a:solidFill>
                <a:latin typeface="Arial"/>
                <a:ea typeface="ＭＳ Ｐゴシック"/>
              </a:rPr>
              <a:t>Magnetorquers</a:t>
            </a:r>
            <a:r>
              <a:rPr lang="en-US" sz="900" i="1" dirty="0">
                <a:solidFill>
                  <a:schemeClr val="bg2">
                    <a:lumMod val="50000"/>
                  </a:schemeClr>
                </a:solidFill>
                <a:latin typeface="Arial"/>
                <a:ea typeface="ＭＳ Ｐゴシック"/>
              </a:rPr>
              <a:t> (3 x 3-axis)</a:t>
            </a:r>
          </a:p>
          <a:p>
            <a:pPr marL="274320" indent="-171450" defTabSz="685800">
              <a:buFont typeface="Courier New" panose="02070309020205020404" pitchFamily="49" charset="0"/>
              <a:buChar char="o"/>
              <a:defRPr/>
            </a:pPr>
            <a:r>
              <a:rPr lang="en-US" sz="900" i="1" dirty="0">
                <a:solidFill>
                  <a:schemeClr val="bg2">
                    <a:lumMod val="50000"/>
                  </a:schemeClr>
                </a:solidFill>
                <a:latin typeface="Arial"/>
                <a:ea typeface="ＭＳ Ｐゴシック"/>
              </a:rPr>
              <a:t>Sun sensors (5)</a:t>
            </a:r>
          </a:p>
          <a:p>
            <a:pPr marL="274320" indent="-171450" defTabSz="685800">
              <a:buFont typeface="Courier New" panose="02070309020205020404" pitchFamily="49" charset="0"/>
              <a:buChar char="o"/>
              <a:defRPr/>
            </a:pPr>
            <a:r>
              <a:rPr lang="en-US" sz="900" i="1" dirty="0">
                <a:solidFill>
                  <a:schemeClr val="bg2">
                    <a:lumMod val="50000"/>
                  </a:schemeClr>
                </a:solidFill>
                <a:latin typeface="Arial"/>
                <a:ea typeface="ＭＳ Ｐゴシック"/>
              </a:rPr>
              <a:t>GPS receiver</a:t>
            </a:r>
          </a:p>
          <a:p>
            <a:pPr marL="274320" indent="-171450" defTabSz="685800">
              <a:buFont typeface="Courier New" panose="02070309020205020404" pitchFamily="49" charset="0"/>
              <a:buChar char="o"/>
              <a:defRPr/>
            </a:pPr>
            <a:r>
              <a:rPr lang="en-US" sz="900" i="1" dirty="0">
                <a:solidFill>
                  <a:schemeClr val="bg2">
                    <a:lumMod val="50000"/>
                  </a:schemeClr>
                </a:solidFill>
                <a:latin typeface="Arial"/>
                <a:ea typeface="ＭＳ Ｐゴシック"/>
              </a:rPr>
              <a:t>Star tracker</a:t>
            </a:r>
          </a:p>
          <a:p>
            <a:pPr marL="274320" indent="-171450" defTabSz="685800">
              <a:buFont typeface="Courier New" panose="02070309020205020404" pitchFamily="49" charset="0"/>
              <a:buChar char="o"/>
              <a:defRPr/>
            </a:pPr>
            <a:r>
              <a:rPr lang="en-US" sz="900" i="1" dirty="0">
                <a:solidFill>
                  <a:schemeClr val="bg2">
                    <a:lumMod val="50000"/>
                  </a:schemeClr>
                </a:solidFill>
                <a:latin typeface="Arial"/>
                <a:ea typeface="ＭＳ Ｐゴシック"/>
              </a:rPr>
              <a:t>IMU</a:t>
            </a:r>
          </a:p>
          <a:p>
            <a:pPr marL="171450" marR="0" lvl="0" indent="-171450" defTabSz="685800" rtl="0" eaLnBrk="1" fontAlgn="auto" latinLnBrk="0" hangingPunct="1">
              <a:spcBef>
                <a:spcPts val="0"/>
              </a:spcBef>
              <a:spcAft>
                <a:spcPts val="0"/>
              </a:spcAft>
              <a:buClrTx/>
              <a:buSzTx/>
              <a:buFont typeface="Arial" panose="020B0604020202020204" pitchFamily="34" charset="0"/>
              <a:buChar char="•"/>
              <a:tabLst/>
              <a:defRPr/>
            </a:pPr>
            <a:r>
              <a:rPr lang="en-US" sz="1050" i="1" dirty="0">
                <a:solidFill>
                  <a:schemeClr val="bg2">
                    <a:lumMod val="50000"/>
                  </a:schemeClr>
                </a:solidFill>
                <a:latin typeface="Arial"/>
                <a:ea typeface="ＭＳ Ｐゴシック"/>
              </a:rPr>
              <a:t>EPS</a:t>
            </a:r>
          </a:p>
        </p:txBody>
      </p:sp>
      <p:sp>
        <p:nvSpPr>
          <p:cNvPr id="10" name="Left Brace 9">
            <a:extLst>
              <a:ext uri="{FF2B5EF4-FFF2-40B4-BE49-F238E27FC236}">
                <a16:creationId xmlns:a16="http://schemas.microsoft.com/office/drawing/2014/main" id="{F42DC393-A2B4-D592-BAEF-78C66E968F67}"/>
              </a:ext>
            </a:extLst>
          </p:cNvPr>
          <p:cNvSpPr/>
          <p:nvPr/>
        </p:nvSpPr>
        <p:spPr>
          <a:xfrm>
            <a:off x="5477708" y="3783270"/>
            <a:ext cx="314011" cy="1623482"/>
          </a:xfrm>
          <a:prstGeom prst="leftBrace">
            <a:avLst>
              <a:gd name="adj1" fmla="val 8333"/>
              <a:gd name="adj2" fmla="val 70112"/>
            </a:avLst>
          </a:prstGeom>
          <a:ln w="12700"/>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E516BD39-4924-B41D-02AC-9529B06F28B8}"/>
              </a:ext>
            </a:extLst>
          </p:cNvPr>
          <p:cNvSpPr txBox="1"/>
          <p:nvPr/>
        </p:nvSpPr>
        <p:spPr>
          <a:xfrm>
            <a:off x="3303232" y="4800045"/>
            <a:ext cx="2201016" cy="276999"/>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F81BD"/>
                </a:solidFill>
                <a:effectLst/>
                <a:uLnTx/>
                <a:uFillTx/>
                <a:latin typeface="Arial"/>
                <a:ea typeface="ＭＳ Ｐゴシック"/>
                <a:cs typeface="+mn-cs"/>
              </a:rPr>
              <a:t>Sail-Boom Subsystem (SBS)</a:t>
            </a:r>
          </a:p>
        </p:txBody>
      </p:sp>
      <p:cxnSp>
        <p:nvCxnSpPr>
          <p:cNvPr id="12" name="Straight Arrow Connector 11">
            <a:extLst>
              <a:ext uri="{FF2B5EF4-FFF2-40B4-BE49-F238E27FC236}">
                <a16:creationId xmlns:a16="http://schemas.microsoft.com/office/drawing/2014/main" id="{C23B5F66-D91B-85FE-8C46-5BF12FC025CC}"/>
              </a:ext>
            </a:extLst>
          </p:cNvPr>
          <p:cNvCxnSpPr>
            <a:cxnSpLocks/>
          </p:cNvCxnSpPr>
          <p:nvPr/>
        </p:nvCxnSpPr>
        <p:spPr>
          <a:xfrm flipV="1">
            <a:off x="5025216" y="5931262"/>
            <a:ext cx="818591" cy="11907"/>
          </a:xfrm>
          <a:prstGeom prst="straightConnector1">
            <a:avLst/>
          </a:prstGeom>
          <a:ln w="127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B823C24-839C-C780-670D-77AE91AD62AD}"/>
              </a:ext>
            </a:extLst>
          </p:cNvPr>
          <p:cNvSpPr txBox="1"/>
          <p:nvPr/>
        </p:nvSpPr>
        <p:spPr>
          <a:xfrm>
            <a:off x="3033079" y="5562295"/>
            <a:ext cx="2281317" cy="761747"/>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50000"/>
                  </a:schemeClr>
                </a:solidFill>
                <a:uLnTx/>
                <a:uFillTx/>
                <a:latin typeface="Arial"/>
                <a:ea typeface="ＭＳ Ｐゴシック"/>
                <a:cs typeface="+mn-cs"/>
              </a:rPr>
              <a:t>Spacecraft bus “-Z” plate:</a:t>
            </a:r>
          </a:p>
          <a:p>
            <a:pPr marL="171450" lvl="0" indent="-171450" defTabSz="685800">
              <a:buFont typeface="Arial" panose="020B0604020202020204" pitchFamily="34" charset="0"/>
              <a:buChar char="•"/>
              <a:defRPr/>
            </a:pPr>
            <a:r>
              <a:rPr lang="en-US" sz="1050" i="1" dirty="0">
                <a:solidFill>
                  <a:schemeClr val="bg2">
                    <a:lumMod val="50000"/>
                  </a:schemeClr>
                </a:solidFill>
                <a:latin typeface="Arial"/>
                <a:ea typeface="ＭＳ Ｐゴシック"/>
              </a:rPr>
              <a:t>Pop-up UHF antennas (4)</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1" u="none" strike="noStrike" kern="1200" cap="none" spc="0" normalizeH="0" baseline="0" noProof="0" dirty="0">
                <a:ln>
                  <a:noFill/>
                </a:ln>
                <a:solidFill>
                  <a:schemeClr val="bg2">
                    <a:lumMod val="50000"/>
                  </a:schemeClr>
                </a:solidFill>
                <a:uLnTx/>
                <a:uFillTx/>
                <a:latin typeface="Arial"/>
                <a:ea typeface="ＭＳ Ｐゴシック"/>
                <a:cs typeface="+mn-cs"/>
              </a:rPr>
              <a:t>S-band</a:t>
            </a:r>
            <a:r>
              <a:rPr kumimoji="0" lang="en-US" sz="1050" b="0" i="1" u="none" strike="noStrike" kern="1200" cap="none" spc="0" normalizeH="0" noProof="0" dirty="0">
                <a:ln>
                  <a:noFill/>
                </a:ln>
                <a:solidFill>
                  <a:schemeClr val="bg2">
                    <a:lumMod val="50000"/>
                  </a:schemeClr>
                </a:solidFill>
                <a:uLnTx/>
                <a:uFillTx/>
                <a:latin typeface="Arial"/>
                <a:ea typeface="ＭＳ Ｐゴシック"/>
                <a:cs typeface="+mn-cs"/>
              </a:rPr>
              <a:t> antenna patches (2)</a:t>
            </a:r>
          </a:p>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i="1" baseline="0" dirty="0">
                <a:solidFill>
                  <a:schemeClr val="bg2">
                    <a:lumMod val="50000"/>
                  </a:schemeClr>
                </a:solidFill>
                <a:latin typeface="Arial"/>
                <a:ea typeface="ＭＳ Ｐゴシック"/>
              </a:rPr>
              <a:t>Sun</a:t>
            </a:r>
            <a:r>
              <a:rPr lang="en-US" sz="1050" i="1" dirty="0">
                <a:solidFill>
                  <a:schemeClr val="bg2">
                    <a:lumMod val="50000"/>
                  </a:schemeClr>
                </a:solidFill>
                <a:latin typeface="Arial"/>
                <a:ea typeface="ＭＳ Ｐゴシック"/>
              </a:rPr>
              <a:t> sensor (1)</a:t>
            </a:r>
            <a:endParaRPr kumimoji="0" lang="en-US" sz="1050" b="0" i="1" u="none" strike="noStrike" kern="1200" cap="none" spc="0" normalizeH="0" baseline="0" noProof="0" dirty="0">
              <a:ln>
                <a:noFill/>
              </a:ln>
              <a:solidFill>
                <a:schemeClr val="bg2">
                  <a:lumMod val="50000"/>
                </a:schemeClr>
              </a:solidFill>
              <a:uLnTx/>
              <a:uFillTx/>
              <a:latin typeface="Arial"/>
              <a:ea typeface="ＭＳ Ｐゴシック"/>
            </a:endParaRPr>
          </a:p>
        </p:txBody>
      </p:sp>
      <p:sp>
        <p:nvSpPr>
          <p:cNvPr id="15" name="TextBox 14">
            <a:extLst>
              <a:ext uri="{FF2B5EF4-FFF2-40B4-BE49-F238E27FC236}">
                <a16:creationId xmlns:a16="http://schemas.microsoft.com/office/drawing/2014/main" id="{7715F568-A0A3-32AE-A592-24829AE65171}"/>
              </a:ext>
            </a:extLst>
          </p:cNvPr>
          <p:cNvSpPr txBox="1"/>
          <p:nvPr/>
        </p:nvSpPr>
        <p:spPr>
          <a:xfrm>
            <a:off x="9576161" y="1298722"/>
            <a:ext cx="2451972"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C0504D"/>
                </a:solidFill>
                <a:effectLst/>
                <a:uLnTx/>
                <a:uFillTx/>
                <a:latin typeface="Arial"/>
                <a:ea typeface="ＭＳ Ｐゴシック"/>
                <a:cs typeface="+mn-cs"/>
              </a:rPr>
              <a:t>Sail diagnostic cameras (2/4)</a:t>
            </a:r>
          </a:p>
        </p:txBody>
      </p:sp>
      <p:cxnSp>
        <p:nvCxnSpPr>
          <p:cNvPr id="16" name="Straight Arrow Connector 15">
            <a:extLst>
              <a:ext uri="{FF2B5EF4-FFF2-40B4-BE49-F238E27FC236}">
                <a16:creationId xmlns:a16="http://schemas.microsoft.com/office/drawing/2014/main" id="{7B25E19A-162D-E4EC-BEBA-3372EBF7A37F}"/>
              </a:ext>
            </a:extLst>
          </p:cNvPr>
          <p:cNvCxnSpPr>
            <a:cxnSpLocks/>
          </p:cNvCxnSpPr>
          <p:nvPr/>
        </p:nvCxnSpPr>
        <p:spPr>
          <a:xfrm flipH="1">
            <a:off x="6869894" y="1442859"/>
            <a:ext cx="2648994" cy="580892"/>
          </a:xfrm>
          <a:prstGeom prst="straightConnector1">
            <a:avLst/>
          </a:prstGeom>
          <a:ln w="127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08D2183-A464-C6D2-D268-A267772CF317}"/>
              </a:ext>
            </a:extLst>
          </p:cNvPr>
          <p:cNvCxnSpPr>
            <a:cxnSpLocks/>
          </p:cNvCxnSpPr>
          <p:nvPr/>
        </p:nvCxnSpPr>
        <p:spPr>
          <a:xfrm flipH="1">
            <a:off x="8035133" y="1442859"/>
            <a:ext cx="1483755" cy="506045"/>
          </a:xfrm>
          <a:prstGeom prst="straightConnector1">
            <a:avLst/>
          </a:prstGeom>
          <a:ln w="127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Rounded Rectangle 16">
            <a:extLst>
              <a:ext uri="{FF2B5EF4-FFF2-40B4-BE49-F238E27FC236}">
                <a16:creationId xmlns:a16="http://schemas.microsoft.com/office/drawing/2014/main" id="{B60D4550-6FD1-1FC4-E253-4674FA36E27B}"/>
              </a:ext>
            </a:extLst>
          </p:cNvPr>
          <p:cNvSpPr/>
          <p:nvPr/>
        </p:nvSpPr>
        <p:spPr>
          <a:xfrm>
            <a:off x="9518888" y="1641276"/>
            <a:ext cx="2232278" cy="1531267"/>
          </a:xfrm>
          <a:prstGeom prst="roundRect">
            <a:avLst>
              <a:gd name="adj" fmla="val 6967"/>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E5765C-C083-CE6A-AFB5-010CB8B8C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940" y="2150996"/>
            <a:ext cx="1398796" cy="454331"/>
          </a:xfrm>
          <a:prstGeom prst="rect">
            <a:avLst/>
          </a:prstGeom>
        </p:spPr>
      </p:pic>
      <p:pic>
        <p:nvPicPr>
          <p:cNvPr id="23" name="Picture 22">
            <a:extLst>
              <a:ext uri="{FF2B5EF4-FFF2-40B4-BE49-F238E27FC236}">
                <a16:creationId xmlns:a16="http://schemas.microsoft.com/office/drawing/2014/main" id="{836FBE5E-688B-A5DE-5640-64EFD8A9B4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8849" y="2704264"/>
            <a:ext cx="466181" cy="410783"/>
          </a:xfrm>
          <a:prstGeom prst="rect">
            <a:avLst/>
          </a:prstGeom>
        </p:spPr>
      </p:pic>
      <p:pic>
        <p:nvPicPr>
          <p:cNvPr id="24" name="Picture 23">
            <a:extLst>
              <a:ext uri="{FF2B5EF4-FFF2-40B4-BE49-F238E27FC236}">
                <a16:creationId xmlns:a16="http://schemas.microsoft.com/office/drawing/2014/main" id="{7A0CAED3-597B-8A99-8713-5DE28DCAF2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1755" y="2704264"/>
            <a:ext cx="466181" cy="410783"/>
          </a:xfrm>
          <a:prstGeom prst="rect">
            <a:avLst/>
          </a:prstGeom>
        </p:spPr>
      </p:pic>
      <p:pic>
        <p:nvPicPr>
          <p:cNvPr id="25" name="Picture 24">
            <a:extLst>
              <a:ext uri="{FF2B5EF4-FFF2-40B4-BE49-F238E27FC236}">
                <a16:creationId xmlns:a16="http://schemas.microsoft.com/office/drawing/2014/main" id="{5B0E7B7D-4DA9-A68E-16CC-7DFCD2AA84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5027" y="2707678"/>
            <a:ext cx="466181" cy="410783"/>
          </a:xfrm>
          <a:prstGeom prst="rect">
            <a:avLst/>
          </a:prstGeom>
        </p:spPr>
      </p:pic>
      <p:pic>
        <p:nvPicPr>
          <p:cNvPr id="26" name="Picture 25">
            <a:extLst>
              <a:ext uri="{FF2B5EF4-FFF2-40B4-BE49-F238E27FC236}">
                <a16:creationId xmlns:a16="http://schemas.microsoft.com/office/drawing/2014/main" id="{0AEA51B3-C7DD-F383-3792-3D8B9395BB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8299" y="2707505"/>
            <a:ext cx="466181" cy="410783"/>
          </a:xfrm>
          <a:prstGeom prst="rect">
            <a:avLst/>
          </a:prstGeom>
        </p:spPr>
      </p:pic>
      <p:sp>
        <p:nvSpPr>
          <p:cNvPr id="27" name="Rectangle 26">
            <a:extLst>
              <a:ext uri="{FF2B5EF4-FFF2-40B4-BE49-F238E27FC236}">
                <a16:creationId xmlns:a16="http://schemas.microsoft.com/office/drawing/2014/main" id="{F82760E1-F3FD-AF39-9685-2471626CE370}"/>
              </a:ext>
            </a:extLst>
          </p:cNvPr>
          <p:cNvSpPr/>
          <p:nvPr/>
        </p:nvSpPr>
        <p:spPr>
          <a:xfrm>
            <a:off x="9628849" y="1721108"/>
            <a:ext cx="2194768" cy="307777"/>
          </a:xfrm>
          <a:prstGeom prst="rect">
            <a:avLst/>
          </a:prstGeom>
        </p:spPr>
        <p:txBody>
          <a:bodyPr wrap="none">
            <a:spAutoFit/>
          </a:bodyPr>
          <a:lstStyle/>
          <a:p>
            <a:pPr lvl="0" defTabSz="685800">
              <a:defRPr/>
            </a:pPr>
            <a:r>
              <a:rPr lang="en-US" sz="1400" i="1" dirty="0">
                <a:solidFill>
                  <a:srgbClr val="C0504D"/>
                </a:solidFill>
                <a:latin typeface="Arial"/>
                <a:ea typeface="ＭＳ Ｐゴシック"/>
              </a:rPr>
              <a:t>Avionics Subsystem (AS)</a:t>
            </a:r>
          </a:p>
        </p:txBody>
      </p:sp>
      <p:sp>
        <p:nvSpPr>
          <p:cNvPr id="28" name="TextBox 27">
            <a:extLst>
              <a:ext uri="{FF2B5EF4-FFF2-40B4-BE49-F238E27FC236}">
                <a16:creationId xmlns:a16="http://schemas.microsoft.com/office/drawing/2014/main" id="{01A806CA-A84A-D9D0-BB34-8CA14C31C485}"/>
              </a:ext>
            </a:extLst>
          </p:cNvPr>
          <p:cNvSpPr txBox="1"/>
          <p:nvPr/>
        </p:nvSpPr>
        <p:spPr>
          <a:xfrm>
            <a:off x="9368230" y="3466316"/>
            <a:ext cx="2382936"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C0504D"/>
                </a:solidFill>
                <a:effectLst/>
                <a:uLnTx/>
                <a:uFillTx/>
                <a:latin typeface="Arial"/>
                <a:ea typeface="ＭＳ Ｐゴシック"/>
                <a:cs typeface="+mn-cs"/>
              </a:rPr>
              <a:t>Payload AS Control </a:t>
            </a:r>
            <a:r>
              <a:rPr lang="en-US" sz="1200" i="1" dirty="0">
                <a:solidFill>
                  <a:srgbClr val="C0504D"/>
                </a:solidFill>
                <a:latin typeface="Arial"/>
                <a:ea typeface="ＭＳ Ｐゴシック"/>
              </a:rPr>
              <a:t>E</a:t>
            </a:r>
            <a:r>
              <a:rPr kumimoji="0" lang="en-US" sz="1200" b="0" i="1" u="none" strike="noStrike" kern="1200" cap="none" spc="0" normalizeH="0" baseline="0" noProof="0" dirty="0" err="1">
                <a:ln>
                  <a:noFill/>
                </a:ln>
                <a:solidFill>
                  <a:srgbClr val="C0504D"/>
                </a:solidFill>
                <a:effectLst/>
                <a:uLnTx/>
                <a:uFillTx/>
                <a:latin typeface="Arial"/>
                <a:ea typeface="ＭＳ Ｐゴシック"/>
                <a:cs typeface="+mn-cs"/>
              </a:rPr>
              <a:t>lectronics</a:t>
            </a:r>
            <a:endParaRPr kumimoji="0" lang="en-US" sz="1200" b="0" i="1" u="none" strike="noStrike" kern="1200" cap="none" spc="0" normalizeH="0" baseline="0" noProof="0" dirty="0">
              <a:ln>
                <a:noFill/>
              </a:ln>
              <a:solidFill>
                <a:srgbClr val="C0504D"/>
              </a:solidFill>
              <a:effectLst/>
              <a:uLnTx/>
              <a:uFillTx/>
              <a:latin typeface="Arial"/>
              <a:ea typeface="ＭＳ Ｐゴシック"/>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1" u="none" strike="noStrike" kern="1200" cap="none" spc="0" normalizeH="0" baseline="0" noProof="0" dirty="0">
                <a:ln>
                  <a:noFill/>
                </a:ln>
                <a:solidFill>
                  <a:srgbClr val="C0504D"/>
                </a:solidFill>
                <a:effectLst/>
                <a:uLnTx/>
                <a:uFillTx/>
                <a:latin typeface="Arial"/>
                <a:ea typeface="ＭＳ Ｐゴシック"/>
                <a:cs typeface="+mn-cs"/>
              </a:rPr>
              <a:t>Board included with spacecraft bus avionics stack.</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1" u="none" strike="noStrike" kern="1200" cap="none" spc="0" normalizeH="0" baseline="0" noProof="0" dirty="0">
                <a:ln>
                  <a:noFill/>
                </a:ln>
                <a:solidFill>
                  <a:srgbClr val="C0504D"/>
                </a:solidFill>
                <a:effectLst/>
                <a:uLnTx/>
                <a:uFillTx/>
                <a:latin typeface="Arial"/>
                <a:ea typeface="ＭＳ Ｐゴシック"/>
                <a:cs typeface="+mn-cs"/>
              </a:rPr>
              <a:t>Controls sail diagnostic cameras and SBS.</a:t>
            </a:r>
          </a:p>
        </p:txBody>
      </p:sp>
      <p:cxnSp>
        <p:nvCxnSpPr>
          <p:cNvPr id="29" name="Straight Arrow Connector 28">
            <a:extLst>
              <a:ext uri="{FF2B5EF4-FFF2-40B4-BE49-F238E27FC236}">
                <a16:creationId xmlns:a16="http://schemas.microsoft.com/office/drawing/2014/main" id="{34C698BB-AB3F-1C20-02B1-432046B1DDEE}"/>
              </a:ext>
            </a:extLst>
          </p:cNvPr>
          <p:cNvCxnSpPr>
            <a:cxnSpLocks/>
          </p:cNvCxnSpPr>
          <p:nvPr/>
        </p:nvCxnSpPr>
        <p:spPr>
          <a:xfrm flipH="1" flipV="1">
            <a:off x="8039546" y="2548447"/>
            <a:ext cx="1342656" cy="924273"/>
          </a:xfrm>
          <a:prstGeom prst="straightConnector1">
            <a:avLst/>
          </a:prstGeom>
          <a:ln w="12700">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97035E13-7520-F107-9FC4-A1DE873EF356}"/>
              </a:ext>
            </a:extLst>
          </p:cNvPr>
          <p:cNvGrpSpPr/>
          <p:nvPr/>
        </p:nvGrpSpPr>
        <p:grpSpPr>
          <a:xfrm>
            <a:off x="9821129" y="4938544"/>
            <a:ext cx="1477138" cy="884761"/>
            <a:chOff x="6984363" y="5799597"/>
            <a:chExt cx="1477139" cy="884760"/>
          </a:xfrm>
        </p:grpSpPr>
        <p:sp>
          <p:nvSpPr>
            <p:cNvPr id="13" name="Rounded Rectangle 12">
              <a:extLst>
                <a:ext uri="{FF2B5EF4-FFF2-40B4-BE49-F238E27FC236}">
                  <a16:creationId xmlns:a16="http://schemas.microsoft.com/office/drawing/2014/main" id="{9A485156-68E4-E146-B4EB-9A895D717765}"/>
                </a:ext>
              </a:extLst>
            </p:cNvPr>
            <p:cNvSpPr/>
            <p:nvPr/>
          </p:nvSpPr>
          <p:spPr>
            <a:xfrm>
              <a:off x="6995029" y="5812489"/>
              <a:ext cx="209356" cy="209356"/>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7941500-8093-B4A0-3E5F-55C6E4207DB9}"/>
                </a:ext>
              </a:extLst>
            </p:cNvPr>
            <p:cNvSpPr txBox="1"/>
            <p:nvPr/>
          </p:nvSpPr>
          <p:spPr>
            <a:xfrm>
              <a:off x="7244501" y="6422747"/>
              <a:ext cx="1217001" cy="261610"/>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EEECE1">
                      <a:lumMod val="50000"/>
                    </a:srgbClr>
                  </a:solidFill>
                  <a:effectLst/>
                  <a:uLnTx/>
                  <a:uFillTx/>
                  <a:latin typeface="Calibri"/>
                  <a:ea typeface="+mn-ea"/>
                  <a:cs typeface="+mn-cs"/>
                </a:rPr>
                <a:t>AST-NanoAvionics</a:t>
              </a:r>
            </a:p>
          </p:txBody>
        </p:sp>
        <p:sp>
          <p:nvSpPr>
            <p:cNvPr id="19" name="TextBox 18">
              <a:extLst>
                <a:ext uri="{FF2B5EF4-FFF2-40B4-BE49-F238E27FC236}">
                  <a16:creationId xmlns:a16="http://schemas.microsoft.com/office/drawing/2014/main" id="{D6EEA6DC-DE98-8B6C-ADDD-4A9E0F05EC16}"/>
                </a:ext>
              </a:extLst>
            </p:cNvPr>
            <p:cNvSpPr txBox="1"/>
            <p:nvPr/>
          </p:nvSpPr>
          <p:spPr>
            <a:xfrm>
              <a:off x="7248216" y="5799597"/>
              <a:ext cx="768160" cy="261610"/>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C00000"/>
                  </a:solidFill>
                  <a:effectLst/>
                  <a:uLnTx/>
                  <a:uFillTx/>
                  <a:latin typeface="Calibri"/>
                  <a:ea typeface="+mn-ea"/>
                  <a:cs typeface="+mn-cs"/>
                </a:rPr>
                <a:t>NASA ARC</a:t>
              </a:r>
            </a:p>
          </p:txBody>
        </p:sp>
        <p:sp>
          <p:nvSpPr>
            <p:cNvPr id="20" name="TextBox 19">
              <a:extLst>
                <a:ext uri="{FF2B5EF4-FFF2-40B4-BE49-F238E27FC236}">
                  <a16:creationId xmlns:a16="http://schemas.microsoft.com/office/drawing/2014/main" id="{AD171E2C-2CED-68F4-C978-D0C27BB2E936}"/>
                </a:ext>
              </a:extLst>
            </p:cNvPr>
            <p:cNvSpPr txBox="1"/>
            <p:nvPr/>
          </p:nvSpPr>
          <p:spPr>
            <a:xfrm>
              <a:off x="7246507" y="6111171"/>
              <a:ext cx="817854" cy="261610"/>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F81BD"/>
                  </a:solidFill>
                  <a:effectLst/>
                  <a:uLnTx/>
                  <a:uFillTx/>
                  <a:latin typeface="Calibri"/>
                  <a:ea typeface="+mn-ea"/>
                  <a:cs typeface="+mn-cs"/>
                </a:rPr>
                <a:t>NASA </a:t>
              </a:r>
              <a:r>
                <a:rPr kumimoji="0" lang="en-US" sz="1100" b="0" i="1" u="none" strike="noStrike" kern="1200" cap="none" spc="0" normalizeH="0" baseline="0" noProof="0" dirty="0" err="1">
                  <a:ln>
                    <a:noFill/>
                  </a:ln>
                  <a:solidFill>
                    <a:srgbClr val="4F81BD"/>
                  </a:solidFill>
                  <a:effectLst/>
                  <a:uLnTx/>
                  <a:uFillTx/>
                  <a:latin typeface="Calibri"/>
                  <a:ea typeface="+mn-ea"/>
                  <a:cs typeface="+mn-cs"/>
                </a:rPr>
                <a:t>LaRC</a:t>
              </a:r>
              <a:endParaRPr kumimoji="0" lang="en-US" sz="1100" b="0" i="1" u="none" strike="noStrike" kern="1200" cap="none" spc="0" normalizeH="0" baseline="0" noProof="0" dirty="0">
                <a:ln>
                  <a:noFill/>
                </a:ln>
                <a:solidFill>
                  <a:srgbClr val="4F81BD"/>
                </a:solidFill>
                <a:effectLst/>
                <a:uLnTx/>
                <a:uFillTx/>
                <a:latin typeface="Calibri"/>
                <a:ea typeface="+mn-ea"/>
                <a:cs typeface="+mn-cs"/>
              </a:endParaRPr>
            </a:p>
          </p:txBody>
        </p:sp>
        <p:sp>
          <p:nvSpPr>
            <p:cNvPr id="30" name="Rounded Rectangle 29">
              <a:extLst>
                <a:ext uri="{FF2B5EF4-FFF2-40B4-BE49-F238E27FC236}">
                  <a16:creationId xmlns:a16="http://schemas.microsoft.com/office/drawing/2014/main" id="{C840EBB6-B18E-FC10-794C-33A5B0373E4E}"/>
                </a:ext>
              </a:extLst>
            </p:cNvPr>
            <p:cNvSpPr/>
            <p:nvPr/>
          </p:nvSpPr>
          <p:spPr>
            <a:xfrm>
              <a:off x="6988326" y="6422747"/>
              <a:ext cx="209356" cy="209356"/>
            </a:xfrm>
            <a:prstGeom prst="round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30">
              <a:extLst>
                <a:ext uri="{FF2B5EF4-FFF2-40B4-BE49-F238E27FC236}">
                  <a16:creationId xmlns:a16="http://schemas.microsoft.com/office/drawing/2014/main" id="{14B88A6B-17B4-5442-E1F3-D6C4FAA7831C}"/>
                </a:ext>
              </a:extLst>
            </p:cNvPr>
            <p:cNvSpPr/>
            <p:nvPr/>
          </p:nvSpPr>
          <p:spPr>
            <a:xfrm>
              <a:off x="6984363" y="6117618"/>
              <a:ext cx="209356" cy="20935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2" name="Picture 31">
            <a:extLst>
              <a:ext uri="{FF2B5EF4-FFF2-40B4-BE49-F238E27FC236}">
                <a16:creationId xmlns:a16="http://schemas.microsoft.com/office/drawing/2014/main" id="{ADFAFDB9-CD59-6C95-00C9-0330E0CEA5BB}"/>
              </a:ext>
            </a:extLst>
          </p:cNvPr>
          <p:cNvPicPr>
            <a:picLocks noChangeAspect="1"/>
          </p:cNvPicPr>
          <p:nvPr/>
        </p:nvPicPr>
        <p:blipFill>
          <a:blip r:embed="rId6"/>
          <a:stretch>
            <a:fillRect/>
          </a:stretch>
        </p:blipFill>
        <p:spPr>
          <a:xfrm>
            <a:off x="245297" y="1042103"/>
            <a:ext cx="2587584" cy="2756340"/>
          </a:xfrm>
          <a:prstGeom prst="rect">
            <a:avLst/>
          </a:prstGeom>
        </p:spPr>
      </p:pic>
      <p:grpSp>
        <p:nvGrpSpPr>
          <p:cNvPr id="33" name="Group 32">
            <a:extLst>
              <a:ext uri="{FF2B5EF4-FFF2-40B4-BE49-F238E27FC236}">
                <a16:creationId xmlns:a16="http://schemas.microsoft.com/office/drawing/2014/main" id="{ED691118-47FD-D5FD-B0BC-85FE8B17D019}"/>
              </a:ext>
            </a:extLst>
          </p:cNvPr>
          <p:cNvGrpSpPr/>
          <p:nvPr/>
        </p:nvGrpSpPr>
        <p:grpSpPr>
          <a:xfrm>
            <a:off x="254038" y="4019215"/>
            <a:ext cx="2378217" cy="2367596"/>
            <a:chOff x="411444" y="4200192"/>
            <a:chExt cx="2378217" cy="2367596"/>
          </a:xfrm>
        </p:grpSpPr>
        <p:pic>
          <p:nvPicPr>
            <p:cNvPr id="34" name="Picture 33">
              <a:extLst>
                <a:ext uri="{FF2B5EF4-FFF2-40B4-BE49-F238E27FC236}">
                  <a16:creationId xmlns:a16="http://schemas.microsoft.com/office/drawing/2014/main" id="{DD9A8250-C753-90EF-F9B6-6EE80C354C5D}"/>
                </a:ext>
              </a:extLst>
            </p:cNvPr>
            <p:cNvPicPr>
              <a:picLocks noChangeAspect="1"/>
            </p:cNvPicPr>
            <p:nvPr/>
          </p:nvPicPr>
          <p:blipFill rotWithShape="1">
            <a:blip r:embed="rId7"/>
            <a:srcRect l="25145" r="24581"/>
            <a:stretch/>
          </p:blipFill>
          <p:spPr>
            <a:xfrm>
              <a:off x="411444" y="4200192"/>
              <a:ext cx="2378217" cy="2367596"/>
            </a:xfrm>
            <a:prstGeom prst="rect">
              <a:avLst/>
            </a:prstGeom>
            <a:effectLst>
              <a:outerShdw blurRad="50800" dist="38100" dir="2700000" algn="tl" rotWithShape="0">
                <a:prstClr val="black">
                  <a:alpha val="40000"/>
                </a:prstClr>
              </a:outerShdw>
            </a:effectLst>
          </p:spPr>
        </p:pic>
        <p:sp>
          <p:nvSpPr>
            <p:cNvPr id="35" name="TextBox 34">
              <a:extLst>
                <a:ext uri="{FF2B5EF4-FFF2-40B4-BE49-F238E27FC236}">
                  <a16:creationId xmlns:a16="http://schemas.microsoft.com/office/drawing/2014/main" id="{E0342F63-5395-1F03-0D14-9F1E1D4DF4CF}"/>
                </a:ext>
              </a:extLst>
            </p:cNvPr>
            <p:cNvSpPr txBox="1"/>
            <p:nvPr/>
          </p:nvSpPr>
          <p:spPr>
            <a:xfrm rot="17792162">
              <a:off x="1096121" y="5146608"/>
              <a:ext cx="461986" cy="254044"/>
            </a:xfrm>
            <a:prstGeom prst="rect">
              <a:avLst/>
            </a:prstGeom>
            <a:solidFill>
              <a:schemeClr val="tx1">
                <a:lumMod val="85000"/>
                <a:lumOff val="15000"/>
              </a:schemeClr>
            </a:solid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51" b="1" i="1" u="none" strike="noStrike" kern="1200" cap="none" spc="0" normalizeH="0" baseline="0" noProof="0" dirty="0">
                  <a:ln>
                    <a:noFill/>
                  </a:ln>
                  <a:solidFill>
                    <a:srgbClr val="FFFF00"/>
                  </a:solidFill>
                  <a:effectLst/>
                  <a:uLnTx/>
                  <a:uFillTx/>
                  <a:latin typeface="Calibri"/>
                  <a:ea typeface="ＭＳ Ｐゴシック"/>
                  <a:cs typeface="+mn-cs"/>
                </a:rPr>
                <a:t>14 m</a:t>
              </a:r>
            </a:p>
          </p:txBody>
        </p:sp>
        <p:cxnSp>
          <p:nvCxnSpPr>
            <p:cNvPr id="36" name="Straight Connector 35">
              <a:extLst>
                <a:ext uri="{FF2B5EF4-FFF2-40B4-BE49-F238E27FC236}">
                  <a16:creationId xmlns:a16="http://schemas.microsoft.com/office/drawing/2014/main" id="{1482417D-A0CC-A3F6-F401-670EBB03FB9F}"/>
                </a:ext>
              </a:extLst>
            </p:cNvPr>
            <p:cNvCxnSpPr>
              <a:cxnSpLocks/>
            </p:cNvCxnSpPr>
            <p:nvPr/>
          </p:nvCxnSpPr>
          <p:spPr>
            <a:xfrm flipH="1">
              <a:off x="957665" y="4342741"/>
              <a:ext cx="1058291" cy="1973110"/>
            </a:xfrm>
            <a:prstGeom prst="line">
              <a:avLst/>
            </a:prstGeom>
            <a:ln w="19050">
              <a:solidFill>
                <a:srgbClr val="FFFF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814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9452B8-49CB-C5F2-F423-05DBE1194238}"/>
              </a:ext>
            </a:extLst>
          </p:cNvPr>
          <p:cNvSpPr>
            <a:spLocks noGrp="1"/>
          </p:cNvSpPr>
          <p:nvPr>
            <p:ph type="title"/>
          </p:nvPr>
        </p:nvSpPr>
        <p:spPr>
          <a:xfrm>
            <a:off x="1105328" y="97998"/>
            <a:ext cx="9497602" cy="583040"/>
          </a:xfrm>
        </p:spPr>
        <p:txBody>
          <a:bodyPr>
            <a:normAutofit/>
          </a:bodyPr>
          <a:lstStyle/>
          <a:p>
            <a:r>
              <a:rPr lang="en-US" sz="2800" b="1" dirty="0">
                <a:solidFill>
                  <a:schemeClr val="bg1"/>
                </a:solidFill>
                <a:latin typeface="Arial" panose="020B0604020202020204" pitchFamily="34" charset="0"/>
                <a:cs typeface="Arial" panose="020B0604020202020204" pitchFamily="34" charset="0"/>
              </a:rPr>
              <a:t>ACS3: What it looks like</a:t>
            </a:r>
          </a:p>
        </p:txBody>
      </p:sp>
      <p:sp>
        <p:nvSpPr>
          <p:cNvPr id="8" name="TextBox 7">
            <a:extLst>
              <a:ext uri="{FF2B5EF4-FFF2-40B4-BE49-F238E27FC236}">
                <a16:creationId xmlns:a16="http://schemas.microsoft.com/office/drawing/2014/main" id="{9B3D411E-8C2F-691A-C778-F31C6BBE47EB}"/>
              </a:ext>
            </a:extLst>
          </p:cNvPr>
          <p:cNvSpPr txBox="1"/>
          <p:nvPr/>
        </p:nvSpPr>
        <p:spPr>
          <a:xfrm>
            <a:off x="8032117" y="5179760"/>
            <a:ext cx="2289372" cy="369332"/>
          </a:xfrm>
          <a:prstGeom prst="rect">
            <a:avLst/>
          </a:prstGeom>
          <a:noFill/>
        </p:spPr>
        <p:txBody>
          <a:bodyPr wrap="square" rtlCol="0">
            <a:spAutoFit/>
          </a:bodyPr>
          <a:lstStyle/>
          <a:p>
            <a:r>
              <a:rPr lang="en-US" dirty="0"/>
              <a:t>Total Sail Area: ~80m</a:t>
            </a:r>
            <a:r>
              <a:rPr lang="en-US" baseline="30000" dirty="0"/>
              <a:t>2</a:t>
            </a:r>
          </a:p>
        </p:txBody>
      </p:sp>
      <p:sp>
        <p:nvSpPr>
          <p:cNvPr id="10" name="TextBox 9">
            <a:extLst>
              <a:ext uri="{FF2B5EF4-FFF2-40B4-BE49-F238E27FC236}">
                <a16:creationId xmlns:a16="http://schemas.microsoft.com/office/drawing/2014/main" id="{59038739-A5CA-8530-1357-B93ABCD0653B}"/>
              </a:ext>
            </a:extLst>
          </p:cNvPr>
          <p:cNvSpPr txBox="1"/>
          <p:nvPr/>
        </p:nvSpPr>
        <p:spPr>
          <a:xfrm>
            <a:off x="8262403" y="2386970"/>
            <a:ext cx="914400" cy="523220"/>
          </a:xfrm>
          <a:prstGeom prst="rect">
            <a:avLst/>
          </a:prstGeom>
          <a:noFill/>
        </p:spPr>
        <p:txBody>
          <a:bodyPr wrap="square" rtlCol="0">
            <a:spAutoFit/>
          </a:bodyPr>
          <a:lstStyle/>
          <a:p>
            <a:r>
              <a:rPr lang="en-US" sz="1400" dirty="0"/>
              <a:t>Sail Boom System</a:t>
            </a:r>
          </a:p>
        </p:txBody>
      </p:sp>
      <p:pic>
        <p:nvPicPr>
          <p:cNvPr id="3" name="Picture 1">
            <a:extLst>
              <a:ext uri="{FF2B5EF4-FFF2-40B4-BE49-F238E27FC236}">
                <a16:creationId xmlns:a16="http://schemas.microsoft.com/office/drawing/2014/main" id="{3B8C1EE0-2A09-A387-9A82-76E447ECA79F}"/>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30559" r="20382" b="6271"/>
          <a:stretch>
            <a:fillRect/>
          </a:stretch>
        </p:blipFill>
        <p:spPr bwMode="auto">
          <a:xfrm>
            <a:off x="9079383" y="1148787"/>
            <a:ext cx="2765145" cy="39671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90C03D3-72D3-A08F-18E5-7718D9E0C15A}"/>
              </a:ext>
            </a:extLst>
          </p:cNvPr>
          <p:cNvPicPr>
            <a:picLocks noChangeAspect="1"/>
          </p:cNvPicPr>
          <p:nvPr/>
        </p:nvPicPr>
        <p:blipFill rotWithShape="1">
          <a:blip r:embed="rId4"/>
          <a:srcRect l="5503" t="5620" r="6768" b="5144"/>
          <a:stretch/>
        </p:blipFill>
        <p:spPr>
          <a:xfrm>
            <a:off x="180601" y="1014376"/>
            <a:ext cx="7804317" cy="5628836"/>
          </a:xfrm>
          <a:prstGeom prst="rect">
            <a:avLst/>
          </a:prstGeom>
        </p:spPr>
      </p:pic>
      <p:sp>
        <p:nvSpPr>
          <p:cNvPr id="13" name="Left Brace 12">
            <a:extLst>
              <a:ext uri="{FF2B5EF4-FFF2-40B4-BE49-F238E27FC236}">
                <a16:creationId xmlns:a16="http://schemas.microsoft.com/office/drawing/2014/main" id="{75BBD4C4-A6EB-A6DF-4C84-F6DD38BDCFA2}"/>
              </a:ext>
            </a:extLst>
          </p:cNvPr>
          <p:cNvSpPr/>
          <p:nvPr/>
        </p:nvSpPr>
        <p:spPr>
          <a:xfrm>
            <a:off x="9079383" y="2138521"/>
            <a:ext cx="374904" cy="1020118"/>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02531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r="1086"/>
          <a:stretch/>
        </p:blipFill>
        <p:spPr>
          <a:xfrm>
            <a:off x="1577117" y="990601"/>
            <a:ext cx="9044701" cy="5582093"/>
          </a:xfrm>
          <a:prstGeom prst="rect">
            <a:avLst/>
          </a:prstGeom>
        </p:spPr>
      </p:pic>
      <p:sp>
        <p:nvSpPr>
          <p:cNvPr id="7" name="Title 6"/>
          <p:cNvSpPr>
            <a:spLocks noGrp="1"/>
          </p:cNvSpPr>
          <p:nvPr>
            <p:ph type="title"/>
          </p:nvPr>
        </p:nvSpPr>
        <p:spPr>
          <a:xfrm>
            <a:off x="1142933" y="121495"/>
            <a:ext cx="7711283" cy="625476"/>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ACS3 Concept of Operations</a:t>
            </a:r>
          </a:p>
        </p:txBody>
      </p:sp>
      <p:grpSp>
        <p:nvGrpSpPr>
          <p:cNvPr id="3" name="Group 2"/>
          <p:cNvGrpSpPr/>
          <p:nvPr/>
        </p:nvGrpSpPr>
        <p:grpSpPr>
          <a:xfrm>
            <a:off x="1861132" y="1624090"/>
            <a:ext cx="7793184" cy="4784480"/>
            <a:chOff x="512616" y="1624090"/>
            <a:chExt cx="7793184" cy="4784480"/>
          </a:xfrm>
        </p:grpSpPr>
        <p:sp>
          <p:nvSpPr>
            <p:cNvPr id="2" name="TextBox 1"/>
            <p:cNvSpPr txBox="1"/>
            <p:nvPr/>
          </p:nvSpPr>
          <p:spPr>
            <a:xfrm>
              <a:off x="512616" y="4020128"/>
              <a:ext cx="862737" cy="276999"/>
            </a:xfrm>
            <a:prstGeom prst="rect">
              <a:avLst/>
            </a:prstGeom>
            <a:noFill/>
          </p:spPr>
          <p:txBody>
            <a:bodyPr wrap="none" rtlCol="0">
              <a:spAutoFit/>
            </a:bodyPr>
            <a:lstStyle/>
            <a:p>
              <a:pPr defTabSz="914400" fontAlgn="base">
                <a:spcBef>
                  <a:spcPct val="0"/>
                </a:spcBef>
                <a:spcAft>
                  <a:spcPct val="0"/>
                </a:spcAft>
                <a:defRPr/>
              </a:pPr>
              <a:r>
                <a:rPr lang="en-US" sz="1200" b="1" i="1" dirty="0">
                  <a:solidFill>
                    <a:srgbClr val="FFFF00"/>
                  </a:solidFill>
                  <a:latin typeface="Arial" charset="0"/>
                  <a:ea typeface="ＭＳ Ｐゴシック" charset="0"/>
                </a:rPr>
                <a:t>~3 weeks</a:t>
              </a:r>
            </a:p>
          </p:txBody>
        </p:sp>
        <p:sp>
          <p:nvSpPr>
            <p:cNvPr id="8" name="TextBox 7"/>
            <p:cNvSpPr txBox="1"/>
            <p:nvPr/>
          </p:nvSpPr>
          <p:spPr>
            <a:xfrm>
              <a:off x="1752600" y="2260542"/>
              <a:ext cx="888385" cy="276999"/>
            </a:xfrm>
            <a:prstGeom prst="rect">
              <a:avLst/>
            </a:prstGeom>
            <a:noFill/>
          </p:spPr>
          <p:txBody>
            <a:bodyPr wrap="none" rtlCol="0">
              <a:spAutoFit/>
            </a:bodyPr>
            <a:lstStyle/>
            <a:p>
              <a:pPr defTabSz="914400" fontAlgn="base">
                <a:spcBef>
                  <a:spcPct val="0"/>
                </a:spcBef>
                <a:spcAft>
                  <a:spcPct val="0"/>
                </a:spcAft>
                <a:defRPr/>
              </a:pPr>
              <a:r>
                <a:rPr lang="en-US" sz="1200" b="1" i="1" dirty="0">
                  <a:solidFill>
                    <a:srgbClr val="FFFF00"/>
                  </a:solidFill>
                  <a:latin typeface="Arial" charset="0"/>
                  <a:ea typeface="ＭＳ Ｐゴシック" charset="0"/>
                </a:rPr>
                <a:t>~1-3 days</a:t>
              </a:r>
            </a:p>
          </p:txBody>
        </p:sp>
        <p:sp>
          <p:nvSpPr>
            <p:cNvPr id="10" name="TextBox 9"/>
            <p:cNvSpPr txBox="1"/>
            <p:nvPr/>
          </p:nvSpPr>
          <p:spPr>
            <a:xfrm>
              <a:off x="2971800" y="2133600"/>
              <a:ext cx="1095172" cy="276999"/>
            </a:xfrm>
            <a:prstGeom prst="rect">
              <a:avLst/>
            </a:prstGeom>
            <a:noFill/>
          </p:spPr>
          <p:txBody>
            <a:bodyPr wrap="none" rtlCol="0">
              <a:spAutoFit/>
            </a:bodyPr>
            <a:lstStyle/>
            <a:p>
              <a:pPr defTabSz="914400" fontAlgn="base">
                <a:spcBef>
                  <a:spcPct val="0"/>
                </a:spcBef>
                <a:spcAft>
                  <a:spcPct val="0"/>
                </a:spcAft>
                <a:defRPr/>
              </a:pPr>
              <a:r>
                <a:rPr lang="en-US" sz="1200" b="1" i="1" dirty="0">
                  <a:solidFill>
                    <a:srgbClr val="FFFF00"/>
                  </a:solidFill>
                  <a:latin typeface="Arial" charset="0"/>
                  <a:ea typeface="ＭＳ Ｐゴシック" charset="0"/>
                </a:rPr>
                <a:t>~1-3 months</a:t>
              </a:r>
            </a:p>
          </p:txBody>
        </p:sp>
        <p:sp>
          <p:nvSpPr>
            <p:cNvPr id="11" name="TextBox 10"/>
            <p:cNvSpPr txBox="1"/>
            <p:nvPr/>
          </p:nvSpPr>
          <p:spPr>
            <a:xfrm>
              <a:off x="4920761" y="1624090"/>
              <a:ext cx="902677" cy="276999"/>
            </a:xfrm>
            <a:prstGeom prst="rect">
              <a:avLst/>
            </a:prstGeom>
            <a:noFill/>
          </p:spPr>
          <p:txBody>
            <a:bodyPr wrap="square" rtlCol="0">
              <a:spAutoFit/>
            </a:bodyPr>
            <a:lstStyle/>
            <a:p>
              <a:pPr algn="ctr" defTabSz="914400" fontAlgn="base">
                <a:spcBef>
                  <a:spcPct val="0"/>
                </a:spcBef>
                <a:spcAft>
                  <a:spcPct val="0"/>
                </a:spcAft>
                <a:defRPr/>
              </a:pPr>
              <a:r>
                <a:rPr lang="en-US" sz="1200" b="1" i="1" dirty="0">
                  <a:solidFill>
                    <a:srgbClr val="FFFF00"/>
                  </a:solidFill>
                  <a:latin typeface="Arial" charset="0"/>
                  <a:ea typeface="ＭＳ Ｐゴシック" charset="0"/>
                </a:rPr>
                <a:t>~1 month</a:t>
              </a:r>
            </a:p>
          </p:txBody>
        </p:sp>
        <p:sp>
          <p:nvSpPr>
            <p:cNvPr id="12" name="TextBox 11"/>
            <p:cNvSpPr txBox="1"/>
            <p:nvPr/>
          </p:nvSpPr>
          <p:spPr>
            <a:xfrm>
              <a:off x="4800600" y="4724400"/>
              <a:ext cx="914400" cy="276999"/>
            </a:xfrm>
            <a:prstGeom prst="rect">
              <a:avLst/>
            </a:prstGeom>
            <a:noFill/>
          </p:spPr>
          <p:txBody>
            <a:bodyPr wrap="square" rtlCol="0">
              <a:spAutoFit/>
            </a:bodyPr>
            <a:lstStyle/>
            <a:p>
              <a:pPr algn="ctr" defTabSz="914400" fontAlgn="base">
                <a:spcBef>
                  <a:spcPct val="0"/>
                </a:spcBef>
                <a:spcAft>
                  <a:spcPct val="0"/>
                </a:spcAft>
                <a:defRPr/>
              </a:pPr>
              <a:r>
                <a:rPr lang="en-US" sz="1200" b="1" i="1" dirty="0">
                  <a:solidFill>
                    <a:srgbClr val="FFFF00"/>
                  </a:solidFill>
                  <a:latin typeface="Arial" charset="0"/>
                  <a:ea typeface="ＭＳ Ｐゴシック" charset="0"/>
                </a:rPr>
                <a:t>~1 month</a:t>
              </a:r>
            </a:p>
          </p:txBody>
        </p:sp>
        <p:sp>
          <p:nvSpPr>
            <p:cNvPr id="13" name="TextBox 12"/>
            <p:cNvSpPr txBox="1"/>
            <p:nvPr/>
          </p:nvSpPr>
          <p:spPr>
            <a:xfrm>
              <a:off x="5970152" y="4863316"/>
              <a:ext cx="1295400" cy="276999"/>
            </a:xfrm>
            <a:prstGeom prst="rect">
              <a:avLst/>
            </a:prstGeom>
            <a:noFill/>
          </p:spPr>
          <p:txBody>
            <a:bodyPr wrap="square" rtlCol="0">
              <a:spAutoFit/>
            </a:bodyPr>
            <a:lstStyle/>
            <a:p>
              <a:pPr algn="ctr" defTabSz="914400" fontAlgn="base">
                <a:spcBef>
                  <a:spcPct val="0"/>
                </a:spcBef>
                <a:spcAft>
                  <a:spcPct val="0"/>
                </a:spcAft>
                <a:defRPr/>
              </a:pPr>
              <a:r>
                <a:rPr lang="en-US" sz="1200" b="1" i="1" dirty="0">
                  <a:solidFill>
                    <a:srgbClr val="FFFF00"/>
                  </a:solidFill>
                  <a:latin typeface="Arial" charset="0"/>
                  <a:ea typeface="ＭＳ Ｐゴシック" charset="0"/>
                </a:rPr>
                <a:t>duration TBD</a:t>
              </a:r>
            </a:p>
          </p:txBody>
        </p:sp>
        <p:sp>
          <p:nvSpPr>
            <p:cNvPr id="14" name="TextBox 13"/>
            <p:cNvSpPr txBox="1"/>
            <p:nvPr/>
          </p:nvSpPr>
          <p:spPr>
            <a:xfrm>
              <a:off x="6705600" y="5946905"/>
              <a:ext cx="1600200" cy="461665"/>
            </a:xfrm>
            <a:prstGeom prst="rect">
              <a:avLst/>
            </a:prstGeom>
            <a:noFill/>
          </p:spPr>
          <p:txBody>
            <a:bodyPr wrap="square" rtlCol="0">
              <a:spAutoFit/>
            </a:bodyPr>
            <a:lstStyle/>
            <a:p>
              <a:pPr algn="ctr" defTabSz="914400" fontAlgn="base">
                <a:spcBef>
                  <a:spcPct val="0"/>
                </a:spcBef>
                <a:spcAft>
                  <a:spcPct val="0"/>
                </a:spcAft>
                <a:defRPr/>
              </a:pPr>
              <a:r>
                <a:rPr lang="en-US" sz="1200" b="1" i="1" dirty="0">
                  <a:solidFill>
                    <a:srgbClr val="FFFF00"/>
                  </a:solidFill>
                  <a:latin typeface="Arial" charset="0"/>
                  <a:ea typeface="ＭＳ Ｐゴシック" charset="0"/>
                </a:rPr>
                <a:t>~1 day (decommissioning)</a:t>
              </a:r>
            </a:p>
          </p:txBody>
        </p:sp>
      </p:grpSp>
    </p:spTree>
    <p:extLst>
      <p:ext uri="{BB962C8B-B14F-4D97-AF65-F5344CB8AC3E}">
        <p14:creationId xmlns:p14="http://schemas.microsoft.com/office/powerpoint/2010/main" val="136070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4D8C1-7551-810E-F814-212E95C52FF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E8650F2-1A41-AF77-5956-AF968D6AE3AB}"/>
              </a:ext>
            </a:extLst>
          </p:cNvPr>
          <p:cNvSpPr>
            <a:spLocks noGrp="1"/>
          </p:cNvSpPr>
          <p:nvPr>
            <p:ph type="title"/>
          </p:nvPr>
        </p:nvSpPr>
        <p:spPr>
          <a:xfrm>
            <a:off x="1142933" y="121495"/>
            <a:ext cx="7711283" cy="625476"/>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ACS3 Mission Operation Overview</a:t>
            </a:r>
          </a:p>
        </p:txBody>
      </p:sp>
      <p:sp>
        <p:nvSpPr>
          <p:cNvPr id="4" name="Rounded Rectangle 3">
            <a:extLst>
              <a:ext uri="{FF2B5EF4-FFF2-40B4-BE49-F238E27FC236}">
                <a16:creationId xmlns:a16="http://schemas.microsoft.com/office/drawing/2014/main" id="{0655A07C-D198-761A-0F03-D25661476423}"/>
              </a:ext>
            </a:extLst>
          </p:cNvPr>
          <p:cNvSpPr/>
          <p:nvPr/>
        </p:nvSpPr>
        <p:spPr>
          <a:xfrm>
            <a:off x="1469204" y="1253447"/>
            <a:ext cx="3287731" cy="53461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2A5BD7-1364-3642-2F2D-0983D60C73C4}"/>
              </a:ext>
            </a:extLst>
          </p:cNvPr>
          <p:cNvSpPr txBox="1"/>
          <p:nvPr/>
        </p:nvSpPr>
        <p:spPr>
          <a:xfrm>
            <a:off x="1469204" y="1658255"/>
            <a:ext cx="2252411" cy="369332"/>
          </a:xfrm>
          <a:prstGeom prst="rect">
            <a:avLst/>
          </a:prstGeom>
          <a:noFill/>
        </p:spPr>
        <p:txBody>
          <a:bodyPr wrap="none" rtlCol="0">
            <a:spAutoFit/>
          </a:bodyPr>
          <a:lstStyle/>
          <a:p>
            <a:r>
              <a:rPr lang="en-US" b="1" dirty="0"/>
              <a:t>NASA Ames + Langley</a:t>
            </a:r>
          </a:p>
        </p:txBody>
      </p:sp>
      <p:pic>
        <p:nvPicPr>
          <p:cNvPr id="6" name="Picture 5" descr="Logo&#10;&#10;Description automatically generated">
            <a:extLst>
              <a:ext uri="{FF2B5EF4-FFF2-40B4-BE49-F238E27FC236}">
                <a16:creationId xmlns:a16="http://schemas.microsoft.com/office/drawing/2014/main" id="{E7ED9419-9E08-1DA1-94DC-38A67093A0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97" t="7492" r="23638" b="6654"/>
          <a:stretch/>
        </p:blipFill>
        <p:spPr>
          <a:xfrm>
            <a:off x="3721615" y="1422705"/>
            <a:ext cx="948577" cy="786645"/>
          </a:xfrm>
          <a:prstGeom prst="rect">
            <a:avLst/>
          </a:prstGeom>
        </p:spPr>
      </p:pic>
      <p:sp>
        <p:nvSpPr>
          <p:cNvPr id="9" name="Rounded Rectangle 8">
            <a:extLst>
              <a:ext uri="{FF2B5EF4-FFF2-40B4-BE49-F238E27FC236}">
                <a16:creationId xmlns:a16="http://schemas.microsoft.com/office/drawing/2014/main" id="{0A1E043A-2F38-D035-5F72-9237AB023E8C}"/>
              </a:ext>
            </a:extLst>
          </p:cNvPr>
          <p:cNvSpPr/>
          <p:nvPr/>
        </p:nvSpPr>
        <p:spPr>
          <a:xfrm>
            <a:off x="1696364" y="2301767"/>
            <a:ext cx="2386405" cy="578841"/>
          </a:xfrm>
          <a:prstGeom prst="roundRect">
            <a:avLst/>
          </a:prstGeom>
          <a:solidFill>
            <a:srgbClr val="00542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b="1" dirty="0"/>
              <a:t>Flight Directors</a:t>
            </a:r>
          </a:p>
          <a:p>
            <a:pPr marL="285750" indent="-285750">
              <a:buFont typeface="Arial" panose="020B0604020202020204" pitchFamily="34" charset="0"/>
              <a:buChar char="•"/>
            </a:pPr>
            <a:r>
              <a:rPr lang="en-US" sz="1600" i="1" dirty="0"/>
              <a:t>Ops decision making</a:t>
            </a:r>
          </a:p>
        </p:txBody>
      </p:sp>
      <p:sp>
        <p:nvSpPr>
          <p:cNvPr id="16" name="Rounded Rectangle 15">
            <a:extLst>
              <a:ext uri="{FF2B5EF4-FFF2-40B4-BE49-F238E27FC236}">
                <a16:creationId xmlns:a16="http://schemas.microsoft.com/office/drawing/2014/main" id="{1F5C8EB2-A63A-95B8-4E01-BD3E4F4ACB13}"/>
              </a:ext>
            </a:extLst>
          </p:cNvPr>
          <p:cNvSpPr/>
          <p:nvPr/>
        </p:nvSpPr>
        <p:spPr>
          <a:xfrm>
            <a:off x="1696363" y="2948986"/>
            <a:ext cx="2386405" cy="785913"/>
          </a:xfrm>
          <a:prstGeom prst="roundRect">
            <a:avLst/>
          </a:prstGeom>
          <a:solidFill>
            <a:srgbClr val="E2BC6A"/>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a:t>Spacecraft Director</a:t>
            </a:r>
          </a:p>
          <a:p>
            <a:pPr marL="285750" indent="-285750">
              <a:buFont typeface="Arial" panose="020B0604020202020204" pitchFamily="34" charset="0"/>
              <a:buChar char="•"/>
            </a:pPr>
            <a:r>
              <a:rPr lang="en-US" sz="1400" i="1" dirty="0"/>
              <a:t>Coordinate and manage teams for successful ops</a:t>
            </a:r>
          </a:p>
        </p:txBody>
      </p:sp>
      <p:sp>
        <p:nvSpPr>
          <p:cNvPr id="17" name="Rounded Rectangle 16">
            <a:extLst>
              <a:ext uri="{FF2B5EF4-FFF2-40B4-BE49-F238E27FC236}">
                <a16:creationId xmlns:a16="http://schemas.microsoft.com/office/drawing/2014/main" id="{F6A7A10B-583A-B933-C527-A0CA8F4C0A59}"/>
              </a:ext>
            </a:extLst>
          </p:cNvPr>
          <p:cNvSpPr/>
          <p:nvPr/>
        </p:nvSpPr>
        <p:spPr>
          <a:xfrm>
            <a:off x="1696363" y="3802007"/>
            <a:ext cx="2362601" cy="829411"/>
          </a:xfrm>
          <a:prstGeom prst="roundRect">
            <a:avLst/>
          </a:prstGeom>
          <a:solidFill>
            <a:srgbClr val="0036A4"/>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a:t>Spacecraft Operations</a:t>
            </a:r>
          </a:p>
          <a:p>
            <a:pPr marL="285750" indent="-285750">
              <a:buFont typeface="Arial" panose="020B0604020202020204" pitchFamily="34" charset="0"/>
              <a:buChar char="•"/>
            </a:pPr>
            <a:r>
              <a:rPr lang="en-US" sz="1400" i="1" dirty="0"/>
              <a:t>Generate/select commands for s/c ops</a:t>
            </a:r>
          </a:p>
        </p:txBody>
      </p:sp>
      <p:sp>
        <p:nvSpPr>
          <p:cNvPr id="18" name="Rounded Rectangle 17">
            <a:extLst>
              <a:ext uri="{FF2B5EF4-FFF2-40B4-BE49-F238E27FC236}">
                <a16:creationId xmlns:a16="http://schemas.microsoft.com/office/drawing/2014/main" id="{F35A9580-5C57-67C0-67B6-D3A55791ABB9}"/>
              </a:ext>
            </a:extLst>
          </p:cNvPr>
          <p:cNvSpPr/>
          <p:nvPr/>
        </p:nvSpPr>
        <p:spPr>
          <a:xfrm>
            <a:off x="1704364" y="4674588"/>
            <a:ext cx="2386405" cy="785913"/>
          </a:xfrm>
          <a:prstGeom prst="roundRect">
            <a:avLst/>
          </a:prstGeom>
          <a:solidFill>
            <a:srgbClr val="009899"/>
          </a:solidFill>
          <a:ln>
            <a:solidFill>
              <a:srgbClr val="00AFB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a:t>Flight Dynamics</a:t>
            </a:r>
          </a:p>
          <a:p>
            <a:pPr marL="285750" indent="-285750">
              <a:buFont typeface="Arial" panose="020B0604020202020204" pitchFamily="34" charset="0"/>
              <a:buChar char="•"/>
            </a:pPr>
            <a:r>
              <a:rPr lang="en-US" sz="1400" i="1" dirty="0"/>
              <a:t>Generate/send s/c TLEs, GPS data</a:t>
            </a:r>
          </a:p>
        </p:txBody>
      </p:sp>
      <p:sp>
        <p:nvSpPr>
          <p:cNvPr id="19" name="Rounded Rectangle 18">
            <a:extLst>
              <a:ext uri="{FF2B5EF4-FFF2-40B4-BE49-F238E27FC236}">
                <a16:creationId xmlns:a16="http://schemas.microsoft.com/office/drawing/2014/main" id="{D871605F-CD5C-FD48-33BC-719C5C791241}"/>
              </a:ext>
            </a:extLst>
          </p:cNvPr>
          <p:cNvSpPr/>
          <p:nvPr/>
        </p:nvSpPr>
        <p:spPr>
          <a:xfrm>
            <a:off x="1696364" y="5503671"/>
            <a:ext cx="2394405" cy="918923"/>
          </a:xfrm>
          <a:prstGeom prst="roundRect">
            <a:avLst/>
          </a:prstGeom>
          <a:solidFill>
            <a:srgbClr val="68BEE3"/>
          </a:solidFill>
        </p:spPr>
        <p:style>
          <a:lnRef idx="1">
            <a:schemeClr val="accent1"/>
          </a:lnRef>
          <a:fillRef idx="3">
            <a:schemeClr val="accent1"/>
          </a:fillRef>
          <a:effectRef idx="2">
            <a:schemeClr val="accent1"/>
          </a:effectRef>
          <a:fontRef idx="minor">
            <a:schemeClr val="lt1"/>
          </a:fontRef>
        </p:style>
        <p:txBody>
          <a:bodyPr rtlCol="0" anchor="ctr"/>
          <a:lstStyle/>
          <a:p>
            <a:r>
              <a:rPr lang="en-US" sz="1500" b="1" dirty="0"/>
              <a:t>Subject Matter Experts (SMEs)</a:t>
            </a:r>
          </a:p>
          <a:p>
            <a:pPr marL="285750" indent="-285750">
              <a:buFont typeface="Arial" panose="020B0604020202020204" pitchFamily="34" charset="0"/>
              <a:buChar char="•"/>
            </a:pPr>
            <a:r>
              <a:rPr lang="en-US" sz="1400" i="1" dirty="0"/>
              <a:t>Provide technical expertise on s/c</a:t>
            </a:r>
          </a:p>
        </p:txBody>
      </p:sp>
      <p:sp>
        <p:nvSpPr>
          <p:cNvPr id="20" name="Rounded Rectangle 19">
            <a:extLst>
              <a:ext uri="{FF2B5EF4-FFF2-40B4-BE49-F238E27FC236}">
                <a16:creationId xmlns:a16="http://schemas.microsoft.com/office/drawing/2014/main" id="{495CB02E-9FE8-4AD9-F860-BB1966A69CBF}"/>
              </a:ext>
            </a:extLst>
          </p:cNvPr>
          <p:cNvSpPr/>
          <p:nvPr/>
        </p:nvSpPr>
        <p:spPr>
          <a:xfrm>
            <a:off x="5694404" y="1253447"/>
            <a:ext cx="3287731" cy="5072008"/>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71B928CA-6C9C-A810-5E27-2EE653DEE9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544" y="1422705"/>
            <a:ext cx="1091912" cy="1091912"/>
          </a:xfrm>
          <a:prstGeom prst="rect">
            <a:avLst/>
          </a:prstGeom>
        </p:spPr>
      </p:pic>
      <p:sp>
        <p:nvSpPr>
          <p:cNvPr id="22" name="Rounded Rectangle 21">
            <a:extLst>
              <a:ext uri="{FF2B5EF4-FFF2-40B4-BE49-F238E27FC236}">
                <a16:creationId xmlns:a16="http://schemas.microsoft.com/office/drawing/2014/main" id="{6648C3FA-F2E9-F8F9-F717-053E70E61E5A}"/>
              </a:ext>
            </a:extLst>
          </p:cNvPr>
          <p:cNvSpPr/>
          <p:nvPr/>
        </p:nvSpPr>
        <p:spPr>
          <a:xfrm>
            <a:off x="5862308" y="2880608"/>
            <a:ext cx="2951922" cy="2836287"/>
          </a:xfrm>
          <a:prstGeom prst="round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t>Mission Control Center (MCC) @ Santa Clara University (SCU)</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600" i="1" dirty="0"/>
              <a:t>Operate ground station to communicate with s/c</a:t>
            </a:r>
          </a:p>
          <a:p>
            <a:pPr marL="285750" indent="-285750">
              <a:buFont typeface="Arial" panose="020B0604020202020204" pitchFamily="34" charset="0"/>
              <a:buChar char="•"/>
            </a:pPr>
            <a:r>
              <a:rPr lang="en-US" sz="1600" i="1" dirty="0"/>
              <a:t>S/C Commands transmission </a:t>
            </a:r>
          </a:p>
          <a:p>
            <a:pPr marL="285750" indent="-285750">
              <a:buFont typeface="Arial" panose="020B0604020202020204" pitchFamily="34" charset="0"/>
              <a:buChar char="•"/>
            </a:pPr>
            <a:r>
              <a:rPr lang="en-US" sz="1600" i="1" dirty="0"/>
              <a:t>S/C raw Telemetry receipt and sharing</a:t>
            </a:r>
          </a:p>
        </p:txBody>
      </p:sp>
      <p:cxnSp>
        <p:nvCxnSpPr>
          <p:cNvPr id="32" name="Elbow Connector 31">
            <a:extLst>
              <a:ext uri="{FF2B5EF4-FFF2-40B4-BE49-F238E27FC236}">
                <a16:creationId xmlns:a16="http://schemas.microsoft.com/office/drawing/2014/main" id="{7C67B1EA-DB07-6173-85BA-FEE941B7B62F}"/>
              </a:ext>
            </a:extLst>
          </p:cNvPr>
          <p:cNvCxnSpPr>
            <a:cxnSpLocks/>
            <a:stCxn id="9" idx="3"/>
            <a:endCxn id="22" idx="1"/>
          </p:cNvCxnSpPr>
          <p:nvPr/>
        </p:nvCxnSpPr>
        <p:spPr>
          <a:xfrm>
            <a:off x="4082769" y="2591188"/>
            <a:ext cx="1779539" cy="1707564"/>
          </a:xfrm>
          <a:prstGeom prst="bentConnector3">
            <a:avLst>
              <a:gd name="adj1" fmla="val 50000"/>
            </a:avLst>
          </a:prstGeom>
          <a:ln w="22225">
            <a:headEnd type="triangle"/>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E81B8023-8A36-0661-ECB9-E232409E2DC4}"/>
              </a:ext>
            </a:extLst>
          </p:cNvPr>
          <p:cNvCxnSpPr>
            <a:cxnSpLocks/>
            <a:endCxn id="16" idx="3"/>
          </p:cNvCxnSpPr>
          <p:nvPr/>
        </p:nvCxnSpPr>
        <p:spPr>
          <a:xfrm flipH="1">
            <a:off x="4082768" y="3341943"/>
            <a:ext cx="901326" cy="0"/>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886886F8-29F8-21A5-A67C-5F324E664796}"/>
              </a:ext>
            </a:extLst>
          </p:cNvPr>
          <p:cNvCxnSpPr>
            <a:cxnSpLocks/>
            <a:endCxn id="17" idx="3"/>
          </p:cNvCxnSpPr>
          <p:nvPr/>
        </p:nvCxnSpPr>
        <p:spPr>
          <a:xfrm flipH="1">
            <a:off x="4058964" y="4213252"/>
            <a:ext cx="913574" cy="3461"/>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cxnSp>
        <p:nvCxnSpPr>
          <p:cNvPr id="42" name="Elbow Connector 41">
            <a:extLst>
              <a:ext uri="{FF2B5EF4-FFF2-40B4-BE49-F238E27FC236}">
                <a16:creationId xmlns:a16="http://schemas.microsoft.com/office/drawing/2014/main" id="{B9EAE6E9-9F06-DCC3-F5F6-193B6B5C531E}"/>
              </a:ext>
            </a:extLst>
          </p:cNvPr>
          <p:cNvCxnSpPr>
            <a:endCxn id="18" idx="3"/>
          </p:cNvCxnSpPr>
          <p:nvPr/>
        </p:nvCxnSpPr>
        <p:spPr>
          <a:xfrm rot="10800000" flipV="1">
            <a:off x="4090770" y="4298751"/>
            <a:ext cx="881769" cy="768794"/>
          </a:xfrm>
          <a:prstGeom prst="bentConnector3">
            <a:avLst>
              <a:gd name="adj1" fmla="val -103"/>
            </a:avLst>
          </a:prstGeom>
          <a:ln w="22225">
            <a:tailEnd type="triangle"/>
          </a:ln>
        </p:spPr>
        <p:style>
          <a:lnRef idx="1">
            <a:schemeClr val="dk1"/>
          </a:lnRef>
          <a:fillRef idx="0">
            <a:schemeClr val="dk1"/>
          </a:fillRef>
          <a:effectRef idx="0">
            <a:schemeClr val="dk1"/>
          </a:effectRef>
          <a:fontRef idx="minor">
            <a:schemeClr val="tx1"/>
          </a:fontRef>
        </p:style>
      </p:cxnSp>
      <p:cxnSp>
        <p:nvCxnSpPr>
          <p:cNvPr id="45" name="Elbow Connector 44">
            <a:extLst>
              <a:ext uri="{FF2B5EF4-FFF2-40B4-BE49-F238E27FC236}">
                <a16:creationId xmlns:a16="http://schemas.microsoft.com/office/drawing/2014/main" id="{DEAA1AB5-CC7C-401B-CC24-6FD95D7B91AE}"/>
              </a:ext>
            </a:extLst>
          </p:cNvPr>
          <p:cNvCxnSpPr>
            <a:endCxn id="19" idx="3"/>
          </p:cNvCxnSpPr>
          <p:nvPr/>
        </p:nvCxnSpPr>
        <p:spPr>
          <a:xfrm rot="5400000">
            <a:off x="4083860" y="5074454"/>
            <a:ext cx="895589" cy="881769"/>
          </a:xfrm>
          <a:prstGeom prst="bentConnector2">
            <a:avLst/>
          </a:prstGeom>
          <a:ln w="22225">
            <a:tailEnd type="triangle"/>
          </a:ln>
        </p:spPr>
        <p:style>
          <a:lnRef idx="1">
            <a:schemeClr val="dk1"/>
          </a:lnRef>
          <a:fillRef idx="0">
            <a:schemeClr val="dk1"/>
          </a:fillRef>
          <a:effectRef idx="0">
            <a:schemeClr val="dk1"/>
          </a:effectRef>
          <a:fontRef idx="minor">
            <a:schemeClr val="tx1"/>
          </a:fontRef>
        </p:style>
      </p:cxnSp>
      <p:sp>
        <p:nvSpPr>
          <p:cNvPr id="46" name="Rounded Rectangle 45">
            <a:extLst>
              <a:ext uri="{FF2B5EF4-FFF2-40B4-BE49-F238E27FC236}">
                <a16:creationId xmlns:a16="http://schemas.microsoft.com/office/drawing/2014/main" id="{DA0FF95F-52D2-6E1F-E37F-1BA729170C10}"/>
              </a:ext>
            </a:extLst>
          </p:cNvPr>
          <p:cNvSpPr/>
          <p:nvPr/>
        </p:nvSpPr>
        <p:spPr>
          <a:xfrm>
            <a:off x="9784866" y="2981035"/>
            <a:ext cx="1875859" cy="2464433"/>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descr="A satellite in space&#10;&#10;Description automatically generated with medium confidence">
            <a:extLst>
              <a:ext uri="{FF2B5EF4-FFF2-40B4-BE49-F238E27FC236}">
                <a16:creationId xmlns:a16="http://schemas.microsoft.com/office/drawing/2014/main" id="{DF874171-E35F-AA42-F4E9-8F060E151D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64" r="25781"/>
          <a:stretch/>
        </p:blipFill>
        <p:spPr>
          <a:xfrm>
            <a:off x="9919604" y="3680523"/>
            <a:ext cx="1611493" cy="1560843"/>
          </a:xfrm>
          <a:prstGeom prst="rect">
            <a:avLst/>
          </a:prstGeom>
        </p:spPr>
      </p:pic>
      <p:cxnSp>
        <p:nvCxnSpPr>
          <p:cNvPr id="50" name="Straight Arrow Connector 49">
            <a:extLst>
              <a:ext uri="{FF2B5EF4-FFF2-40B4-BE49-F238E27FC236}">
                <a16:creationId xmlns:a16="http://schemas.microsoft.com/office/drawing/2014/main" id="{603A9CD0-5FF8-C856-7881-730B912E0730}"/>
              </a:ext>
            </a:extLst>
          </p:cNvPr>
          <p:cNvCxnSpPr>
            <a:stCxn id="22" idx="3"/>
          </p:cNvCxnSpPr>
          <p:nvPr/>
        </p:nvCxnSpPr>
        <p:spPr>
          <a:xfrm flipV="1">
            <a:off x="8814230" y="4298751"/>
            <a:ext cx="970636" cy="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1EEFF82-E28A-2A6A-4DE5-6A10C07EB024}"/>
              </a:ext>
            </a:extLst>
          </p:cNvPr>
          <p:cNvSpPr txBox="1"/>
          <p:nvPr/>
        </p:nvSpPr>
        <p:spPr>
          <a:xfrm>
            <a:off x="9829349" y="3146113"/>
            <a:ext cx="1701748" cy="369332"/>
          </a:xfrm>
          <a:prstGeom prst="rect">
            <a:avLst/>
          </a:prstGeom>
          <a:noFill/>
        </p:spPr>
        <p:txBody>
          <a:bodyPr wrap="none" rtlCol="0">
            <a:spAutoFit/>
          </a:bodyPr>
          <a:lstStyle/>
          <a:p>
            <a:r>
              <a:rPr lang="en-US" b="1" dirty="0"/>
              <a:t>ACS3 spacecraft</a:t>
            </a:r>
          </a:p>
        </p:txBody>
      </p:sp>
    </p:spTree>
    <p:extLst>
      <p:ext uri="{BB962C8B-B14F-4D97-AF65-F5344CB8AC3E}">
        <p14:creationId xmlns:p14="http://schemas.microsoft.com/office/powerpoint/2010/main" val="935900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42AA-DA1E-49A6-20E1-866B92126A74}"/>
              </a:ext>
            </a:extLst>
          </p:cNvPr>
          <p:cNvSpPr>
            <a:spLocks noGrp="1"/>
          </p:cNvSpPr>
          <p:nvPr>
            <p:ph type="title"/>
          </p:nvPr>
        </p:nvSpPr>
        <p:spPr>
          <a:xfrm>
            <a:off x="1061483" y="109944"/>
            <a:ext cx="9358424" cy="571093"/>
          </a:xfrm>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SCU Communication Stations</a:t>
            </a:r>
          </a:p>
        </p:txBody>
      </p:sp>
      <p:sp>
        <p:nvSpPr>
          <p:cNvPr id="3" name="Content Placeholder 2">
            <a:extLst>
              <a:ext uri="{FF2B5EF4-FFF2-40B4-BE49-F238E27FC236}">
                <a16:creationId xmlns:a16="http://schemas.microsoft.com/office/drawing/2014/main" id="{0CF15B81-43A8-F002-CE3E-E5A03BC123EA}"/>
              </a:ext>
            </a:extLst>
          </p:cNvPr>
          <p:cNvSpPr>
            <a:spLocks noGrp="1"/>
          </p:cNvSpPr>
          <p:nvPr>
            <p:ph idx="1"/>
          </p:nvPr>
        </p:nvSpPr>
        <p:spPr>
          <a:xfrm>
            <a:off x="838200" y="1180214"/>
            <a:ext cx="10515600" cy="4996749"/>
          </a:xfrm>
        </p:spPr>
        <p:txBody>
          <a:bodyPr/>
          <a:lstStyle/>
          <a:p>
            <a:r>
              <a:rPr lang="en-US" dirty="0"/>
              <a:t>Ground Segment has been operating for 10+ years with a similar architecture for NASA, academic and industry missions. </a:t>
            </a:r>
          </a:p>
          <a:p>
            <a:r>
              <a:rPr lang="en-US" dirty="0"/>
              <a:t>Facility includes 2 S-Band capable stations and 1 UHF station. </a:t>
            </a:r>
          </a:p>
          <a:p>
            <a:pPr marL="0" indent="0">
              <a:buNone/>
            </a:pPr>
            <a:endParaRPr lang="en-US" dirty="0"/>
          </a:p>
        </p:txBody>
      </p:sp>
      <p:pic>
        <p:nvPicPr>
          <p:cNvPr id="4" name="Picture 3" descr="3-meter parabolic dish antennas used for S-Band communication. Located on the same building where the MOC is located. ">
            <a:extLst>
              <a:ext uri="{FF2B5EF4-FFF2-40B4-BE49-F238E27FC236}">
                <a16:creationId xmlns:a16="http://schemas.microsoft.com/office/drawing/2014/main" id="{071E2952-E0DD-A3BA-4586-3C044C54C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1335" y="3058595"/>
            <a:ext cx="4566338" cy="3038789"/>
          </a:xfrm>
          <a:prstGeom prst="rect">
            <a:avLst/>
          </a:prstGeom>
        </p:spPr>
      </p:pic>
      <p:pic>
        <p:nvPicPr>
          <p:cNvPr id="5" name="Content Placeholder 4" descr="UHF/VHF station in a mission-like configuration. The UHF antenna will be spec'd for the appropriate frequency. ">
            <a:extLst>
              <a:ext uri="{FF2B5EF4-FFF2-40B4-BE49-F238E27FC236}">
                <a16:creationId xmlns:a16="http://schemas.microsoft.com/office/drawing/2014/main" id="{57DFAF05-0B1C-15B7-E4E6-CF49056ECB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3494" y="3058594"/>
            <a:ext cx="2022242" cy="3038789"/>
          </a:xfrm>
          <a:prstGeom prst="rect">
            <a:avLst/>
          </a:prstGeom>
        </p:spPr>
      </p:pic>
    </p:spTree>
    <p:extLst>
      <p:ext uri="{BB962C8B-B14F-4D97-AF65-F5344CB8AC3E}">
        <p14:creationId xmlns:p14="http://schemas.microsoft.com/office/powerpoint/2010/main" val="374393281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E337028254BF48991DE0CE95814C43" ma:contentTypeVersion="1" ma:contentTypeDescription="Create a new document." ma:contentTypeScope="" ma:versionID="69a210781edf7dc4f586abf5ff9bcb26">
  <xsd:schema xmlns:xsd="http://www.w3.org/2001/XMLSchema" xmlns:xs="http://www.w3.org/2001/XMLSchema" xmlns:p="http://schemas.microsoft.com/office/2006/metadata/properties" xmlns:ns2="ba300349-defc-412f-a018-6a35960024e6" targetNamespace="http://schemas.microsoft.com/office/2006/metadata/properties" ma:root="true" ma:fieldsID="b75e80448f4b726d91d1fcbd3635228e" ns2:_="">
    <xsd:import namespace="ba300349-defc-412f-a018-6a35960024e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300349-defc-412f-a018-6a35960024e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4D1B36-0601-455C-807E-4E654E2B7D3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3035019-7CF9-4921-A1F0-4718512687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300349-defc-412f-a018-6a35960024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EA4573-04F4-4852-9E55-8BCE485F9D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21751</TotalTime>
  <Words>955</Words>
  <Application>Microsoft Macintosh PowerPoint</Application>
  <PresentationFormat>Widescreen</PresentationFormat>
  <Paragraphs>123</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Arial</vt:lpstr>
      <vt:lpstr>Calibri</vt:lpstr>
      <vt:lpstr>Calibri Light</vt:lpstr>
      <vt:lpstr>Cambria Math</vt:lpstr>
      <vt:lpstr>Courier New</vt:lpstr>
      <vt:lpstr>Helvetica Neue Black Condensed</vt:lpstr>
      <vt:lpstr>Wingdings</vt:lpstr>
      <vt:lpstr>Office 2013 - 2022 Theme</vt:lpstr>
      <vt:lpstr>Advanced Composite Solar Sail System (ACS3)  Overview</vt:lpstr>
      <vt:lpstr>Advanced Composite Solar Sail System (ACS3) Solar Sail Technology Demonstrator</vt:lpstr>
      <vt:lpstr>Mission ObjectivesSolar Sail Technology Demonstrator</vt:lpstr>
      <vt:lpstr>What is Solar Sailing?Solar Sail Technology Demonstrator</vt:lpstr>
      <vt:lpstr>ACS3: 12U Spacecraft Subsystem</vt:lpstr>
      <vt:lpstr>ACS3: What it looks like</vt:lpstr>
      <vt:lpstr>ACS3 Concept of Operations</vt:lpstr>
      <vt:lpstr>ACS3 Mission Operation Overview</vt:lpstr>
      <vt:lpstr>SCU Communication Stations</vt:lpstr>
      <vt:lpstr>ACS3 Communication Links</vt:lpstr>
      <vt:lpstr>Mission Current Status</vt:lpstr>
      <vt:lpstr>Comm Link Needs for the Extended Mission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Composite Solar Sail System (ACS3)  title title title title title title</dc:title>
  <dc:creator>Horner, Scott D. (ARC-RE)</dc:creator>
  <cp:lastModifiedBy>Shih, Philip C. (ARC-RS)</cp:lastModifiedBy>
  <cp:revision>19</cp:revision>
  <dcterms:created xsi:type="dcterms:W3CDTF">2020-06-24T17:42:35Z</dcterms:created>
  <dcterms:modified xsi:type="dcterms:W3CDTF">2025-05-21T21:57:34Z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0x0101009BE337028254BF48991DE0CE95814C43</vt:lpwstr>
  </property>
</Properties>
</file>