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8" r:id="rId4"/>
    <p:sldMasterId id="2147483710" r:id="rId5"/>
    <p:sldMasterId id="2147483723" r:id="rId6"/>
    <p:sldMasterId id="2147483735" r:id="rId7"/>
    <p:sldMasterId id="2147483747" r:id="rId8"/>
    <p:sldMasterId id="2147483759" r:id="rId9"/>
    <p:sldMasterId id="2147483771" r:id="rId10"/>
  </p:sldMasterIdLst>
  <p:notesMasterIdLst>
    <p:notesMasterId r:id="rId66"/>
  </p:notesMasterIdLst>
  <p:sldIdLst>
    <p:sldId id="38477" r:id="rId11"/>
    <p:sldId id="38301" r:id="rId12"/>
    <p:sldId id="38430" r:id="rId13"/>
    <p:sldId id="38481" r:id="rId14"/>
    <p:sldId id="256" r:id="rId15"/>
    <p:sldId id="38476" r:id="rId16"/>
    <p:sldId id="38475" r:id="rId17"/>
    <p:sldId id="444" r:id="rId18"/>
    <p:sldId id="38478" r:id="rId19"/>
    <p:sldId id="38479" r:id="rId20"/>
    <p:sldId id="38448" r:id="rId21"/>
    <p:sldId id="38453" r:id="rId22"/>
    <p:sldId id="38452" r:id="rId23"/>
    <p:sldId id="38454" r:id="rId24"/>
    <p:sldId id="270" r:id="rId25"/>
    <p:sldId id="348" r:id="rId26"/>
    <p:sldId id="1661" r:id="rId27"/>
    <p:sldId id="38425" r:id="rId28"/>
    <p:sldId id="388" r:id="rId29"/>
    <p:sldId id="340" r:id="rId30"/>
    <p:sldId id="495" r:id="rId31"/>
    <p:sldId id="496" r:id="rId32"/>
    <p:sldId id="479" r:id="rId33"/>
    <p:sldId id="489" r:id="rId34"/>
    <p:sldId id="459" r:id="rId35"/>
    <p:sldId id="1711" r:id="rId36"/>
    <p:sldId id="1681" r:id="rId37"/>
    <p:sldId id="1712" r:id="rId38"/>
    <p:sldId id="466" r:id="rId39"/>
    <p:sldId id="38431" r:id="rId40"/>
    <p:sldId id="492" r:id="rId41"/>
    <p:sldId id="38437" r:id="rId42"/>
    <p:sldId id="38440" r:id="rId43"/>
    <p:sldId id="38455" r:id="rId44"/>
    <p:sldId id="38470" r:id="rId45"/>
    <p:sldId id="15993" r:id="rId46"/>
    <p:sldId id="38480" r:id="rId47"/>
    <p:sldId id="566" r:id="rId48"/>
    <p:sldId id="15991" r:id="rId49"/>
    <p:sldId id="38459" r:id="rId50"/>
    <p:sldId id="38456" r:id="rId51"/>
    <p:sldId id="38457" r:id="rId52"/>
    <p:sldId id="38467" r:id="rId53"/>
    <p:sldId id="38465" r:id="rId54"/>
    <p:sldId id="38461" r:id="rId55"/>
    <p:sldId id="38460" r:id="rId56"/>
    <p:sldId id="38458" r:id="rId57"/>
    <p:sldId id="38462" r:id="rId58"/>
    <p:sldId id="38463" r:id="rId59"/>
    <p:sldId id="38464" r:id="rId60"/>
    <p:sldId id="304" r:id="rId61"/>
    <p:sldId id="295" r:id="rId62"/>
    <p:sldId id="38468" r:id="rId63"/>
    <p:sldId id="38474" r:id="rId64"/>
    <p:sldId id="3847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7FAC2D9-3848-47B8-9847-D3F1EB1E523F}">
          <p14:sldIdLst>
            <p14:sldId id="38477"/>
            <p14:sldId id="38301"/>
            <p14:sldId id="38430"/>
            <p14:sldId id="38481"/>
            <p14:sldId id="256"/>
            <p14:sldId id="38476"/>
            <p14:sldId id="38475"/>
            <p14:sldId id="444"/>
            <p14:sldId id="38478"/>
            <p14:sldId id="38479"/>
          </p14:sldIdLst>
        </p14:section>
        <p14:section name="ECLSS" id="{0D2F1E75-AC3B-45CE-9588-6332CDC73388}">
          <p14:sldIdLst>
            <p14:sldId id="38448"/>
            <p14:sldId id="38453"/>
            <p14:sldId id="38452"/>
            <p14:sldId id="38454"/>
            <p14:sldId id="270"/>
            <p14:sldId id="348"/>
            <p14:sldId id="1661"/>
            <p14:sldId id="38425"/>
            <p14:sldId id="388"/>
            <p14:sldId id="340"/>
            <p14:sldId id="495"/>
            <p14:sldId id="496"/>
            <p14:sldId id="479"/>
            <p14:sldId id="489"/>
            <p14:sldId id="459"/>
            <p14:sldId id="1711"/>
            <p14:sldId id="1681"/>
            <p14:sldId id="1712"/>
            <p14:sldId id="466"/>
          </p14:sldIdLst>
        </p14:section>
        <p14:section name="The Environment" id="{FFFD8563-C3FC-4681-81F8-ACD1864CD95E}">
          <p14:sldIdLst>
            <p14:sldId id="38431"/>
            <p14:sldId id="492"/>
            <p14:sldId id="38437"/>
            <p14:sldId id="38440"/>
            <p14:sldId id="38455"/>
          </p14:sldIdLst>
        </p14:section>
        <p14:section name="Alternative Food Systems" id="{6CF43327-4777-46EE-8440-F2D3A6754B49}">
          <p14:sldIdLst>
            <p14:sldId id="38470"/>
            <p14:sldId id="15993"/>
            <p14:sldId id="38480"/>
            <p14:sldId id="566"/>
            <p14:sldId id="15991"/>
            <p14:sldId id="38459"/>
            <p14:sldId id="38456"/>
            <p14:sldId id="38457"/>
            <p14:sldId id="38467"/>
            <p14:sldId id="38465"/>
            <p14:sldId id="38461"/>
            <p14:sldId id="38460"/>
            <p14:sldId id="38458"/>
            <p14:sldId id="38462"/>
            <p14:sldId id="38463"/>
            <p14:sldId id="38464"/>
            <p14:sldId id="304"/>
            <p14:sldId id="295"/>
          </p14:sldIdLst>
        </p14:section>
        <p14:section name="Conclusion" id="{8F974386-EDFD-4F4D-8B10-0174253A5455}">
          <p14:sldIdLst>
            <p14:sldId id="38468"/>
            <p14:sldId id="38474"/>
            <p14:sldId id="384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vannah K. Bullard"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84911" autoAdjust="0"/>
  </p:normalViewPr>
  <p:slideViewPr>
    <p:cSldViewPr snapToGrid="0">
      <p:cViewPr varScale="1">
        <p:scale>
          <a:sx n="52" d="100"/>
          <a:sy n="52" d="100"/>
        </p:scale>
        <p:origin x="1156" y="60"/>
      </p:cViewPr>
      <p:guideLst/>
    </p:cSldViewPr>
  </p:slideViewPr>
  <p:outlineViewPr>
    <p:cViewPr>
      <p:scale>
        <a:sx n="33" d="100"/>
        <a:sy n="33" d="100"/>
      </p:scale>
      <p:origin x="0" y="-185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commentAuthors" Target="commentAuthor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CEA18-8B01-4706-8E34-3B2634457C61}" type="datetimeFigureOut">
              <a:rPr lang="en-US" smtClean="0"/>
              <a:t>5/15/2025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93F4E-EE8A-494D-973F-97059B95C16A}" type="slidenum">
              <a:rPr lang="en-US" smtClean="0"/>
              <a:t>‹#›</a:t>
            </a:fld>
            <a:endParaRPr lang="en-US"/>
          </a:p>
        </p:txBody>
      </p:sp>
    </p:spTree>
    <p:extLst>
      <p:ext uri="{BB962C8B-B14F-4D97-AF65-F5344CB8AC3E}">
        <p14:creationId xmlns:p14="http://schemas.microsoft.com/office/powerpoint/2010/main" val="138938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reativecommons.org/licenses/by/2.0/"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104AD-E1D1-4658-96BD-08ED91B376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359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82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I want to finish off by giving a shout out to the whole synthetic biology team here at NASA currently as well as former team members who all have contributed to the synthetic biology project.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65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Scott’s first Expedition, </a:t>
            </a:r>
            <a:r>
              <a:rPr lang="en-US" dirty="0" err="1"/>
              <a:t>Shackelton</a:t>
            </a:r>
            <a:r>
              <a:rPr lang="en-US" dirty="0"/>
              <a:t> became incapacitated and had to be dragged back in the sledge due to scurvy.  On Scott’s second expedition it slowed his return from the pole, as well as stopping the relief party from setting out to meet him at the appointed place.  Scott actually reached the spot 3 days early, but there was no relief.  He would have made it if there had been.</a:t>
            </a:r>
          </a:p>
        </p:txBody>
      </p:sp>
      <p:sp>
        <p:nvSpPr>
          <p:cNvPr id="4" name="Slide Number Placeholder 3"/>
          <p:cNvSpPr>
            <a:spLocks noGrp="1"/>
          </p:cNvSpPr>
          <p:nvPr>
            <p:ph type="sldNum" sz="quarter" idx="5"/>
          </p:nvPr>
        </p:nvSpPr>
        <p:spPr/>
        <p:txBody>
          <a:bodyPr/>
          <a:lstStyle/>
          <a:p>
            <a:fld id="{1D293F4E-EE8A-494D-973F-97059B95C16A}" type="slidenum">
              <a:rPr lang="en-US" smtClean="0"/>
              <a:t>7</a:t>
            </a:fld>
            <a:endParaRPr lang="en-US"/>
          </a:p>
        </p:txBody>
      </p:sp>
    </p:spTree>
    <p:extLst>
      <p:ext uri="{BB962C8B-B14F-4D97-AF65-F5344CB8AC3E}">
        <p14:creationId xmlns:p14="http://schemas.microsoft.com/office/powerpoint/2010/main" val="795020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212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all public domain details in Alt Txt with each photo</a:t>
            </a:r>
          </a:p>
        </p:txBody>
      </p:sp>
      <p:sp>
        <p:nvSpPr>
          <p:cNvPr id="4" name="Slide Number Placeholder 3"/>
          <p:cNvSpPr>
            <a:spLocks noGrp="1"/>
          </p:cNvSpPr>
          <p:nvPr>
            <p:ph type="sldNum" sz="quarter" idx="5"/>
          </p:nvPr>
        </p:nvSpPr>
        <p:spPr/>
        <p:txBody>
          <a:bodyPr/>
          <a:lstStyle/>
          <a:p>
            <a:fld id="{1D293F4E-EE8A-494D-973F-97059B95C16A}" type="slidenum">
              <a:rPr lang="en-US" smtClean="0"/>
              <a:t>9</a:t>
            </a:fld>
            <a:endParaRPr lang="en-US"/>
          </a:p>
        </p:txBody>
      </p:sp>
    </p:spTree>
    <p:extLst>
      <p:ext uri="{BB962C8B-B14F-4D97-AF65-F5344CB8AC3E}">
        <p14:creationId xmlns:p14="http://schemas.microsoft.com/office/powerpoint/2010/main" val="2910108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23CB62-F64F-44E4-83CA-6D0ECC6CFA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90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strike="sngStrike" kern="1200" dirty="0">
                <a:solidFill>
                  <a:srgbClr val="FF0000"/>
                </a:solidFill>
                <a:effectLst/>
                <a:latin typeface="+mn-lt"/>
                <a:ea typeface="+mn-ea"/>
                <a:cs typeface="+mn-cs"/>
              </a:rPr>
              <a:t>Future</a:t>
            </a:r>
            <a:r>
              <a:rPr lang="en-US" sz="1200" kern="1200" dirty="0">
                <a:solidFill>
                  <a:srgbClr val="FF0000"/>
                </a:solidFill>
                <a:effectLst/>
                <a:latin typeface="+mn-lt"/>
                <a:ea typeface="+mn-ea"/>
                <a:cs typeface="+mn-cs"/>
              </a:rPr>
              <a:t> </a:t>
            </a:r>
            <a:r>
              <a:rPr lang="en-US" sz="1200" strike="sngStrike" kern="1200" dirty="0">
                <a:solidFill>
                  <a:srgbClr val="FF0000"/>
                </a:solidFill>
                <a:effectLst/>
                <a:latin typeface="+mn-lt"/>
                <a:ea typeface="+mn-ea"/>
                <a:cs typeface="+mn-cs"/>
              </a:rPr>
              <a:t>planetary habitats</a:t>
            </a:r>
            <a:r>
              <a:rPr lang="en-US" sz="1200" strike="noStrike" kern="1200" dirty="0">
                <a:solidFill>
                  <a:srgbClr val="FF0000"/>
                </a:solidFill>
                <a:effectLst/>
                <a:latin typeface="+mn-lt"/>
                <a:ea typeface="+mn-ea"/>
                <a:cs typeface="+mn-cs"/>
              </a:rPr>
              <a:t> </a:t>
            </a:r>
            <a:r>
              <a:rPr lang="en-US" sz="1200" kern="1200" dirty="0">
                <a:solidFill>
                  <a:srgbClr val="FF0000"/>
                </a:solidFill>
                <a:effectLst/>
                <a:latin typeface="+mn-lt"/>
                <a:ea typeface="+mn-ea"/>
                <a:cs typeface="+mn-cs"/>
              </a:rPr>
              <a:t>Long-duration human space exploration with</a:t>
            </a:r>
            <a:r>
              <a:rPr lang="en-US" sz="1200" strike="noStrike" kern="1200" baseline="0" dirty="0">
                <a:solidFill>
                  <a:srgbClr val="FF0000"/>
                </a:solidFill>
                <a:effectLst/>
                <a:latin typeface="+mn-lt"/>
                <a:ea typeface="+mn-ea"/>
                <a:cs typeface="+mn-cs"/>
              </a:rPr>
              <a:t> living and working spaces </a:t>
            </a:r>
            <a:r>
              <a:rPr lang="en-US" sz="1200" kern="1200" dirty="0">
                <a:solidFill>
                  <a:srgbClr val="FF0000"/>
                </a:solidFill>
                <a:effectLst/>
                <a:latin typeface="+mn-lt"/>
                <a:ea typeface="+mn-ea"/>
                <a:cs typeface="+mn-cs"/>
              </a:rPr>
              <a:t>on the Moon and Mars will require a high degree of self-sufficiency including a sustainable food source.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help solve this problem, NASA is exploring the possibility of opening a NASA Centennial Challenge for the public to help NASA create a system capable of providing astronauts with healthy, nutrient-filled food.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NASA uses competition and prizes to help maintain and advance America's leadership in technology and innovation.</a:t>
            </a:r>
          </a:p>
          <a:p>
            <a:pPr marL="171450" lvl="0" indent="-171450">
              <a:buFont typeface="Arial" panose="020B0604020202020204" pitchFamily="34" charset="0"/>
              <a:buChar char="•"/>
            </a:pPr>
            <a:r>
              <a:rPr lang="en-US" sz="1200" kern="1200" dirty="0">
                <a:solidFill>
                  <a:schemeClr val="bg1"/>
                </a:solidFill>
                <a:latin typeface="+mn-lt"/>
                <a:ea typeface="+mn-ea"/>
                <a:cs typeface="Times New Roman"/>
              </a:rPr>
              <a:t>NASA is exploring the possibility of opening a </a:t>
            </a:r>
            <a:r>
              <a:rPr lang="en-US" sz="1200" b="1" kern="1200" dirty="0">
                <a:solidFill>
                  <a:schemeClr val="bg1"/>
                </a:solidFill>
                <a:latin typeface="+mn-lt"/>
                <a:ea typeface="+mn-ea"/>
                <a:cs typeface="Times New Roman"/>
              </a:rPr>
              <a:t>Lunar Nutrition Centennial Challenge </a:t>
            </a:r>
            <a:r>
              <a:rPr lang="en-US" sz="1200" kern="1200" dirty="0">
                <a:solidFill>
                  <a:schemeClr val="bg1"/>
                </a:solidFill>
                <a:latin typeface="+mn-lt"/>
                <a:ea typeface="+mn-ea"/>
                <a:cs typeface="Times New Roman"/>
              </a:rPr>
              <a:t>for the public to help NASA create a system capable of providing astronauts with healthy, nutrient-filled food. </a:t>
            </a:r>
            <a:r>
              <a:rPr lang="en-US" sz="1200" kern="1200" dirty="0">
                <a:solidFill>
                  <a:schemeClr val="tx1"/>
                </a:solidFill>
                <a:effectLst/>
                <a:latin typeface="+mn-lt"/>
                <a:ea typeface="+mn-ea"/>
                <a:cs typeface="+mn-cs"/>
              </a:rPr>
              <a:t>The challenge will incentivize the public, academia and industry to participate in the development of food systems that can provide adequate nutrition to future long duration mission explorers.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880949-D667-47E9-BC41-7B8F4825AD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458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BF1B26-EAA3-44D1-82F2-5B6675C75B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398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524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01F0D95B-B710-EAFA-7920-33B2AB075248}"/>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94E5C3F4-083C-E0CD-448F-A7B6F173B8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8" name="Slide Number Placeholder 3">
            <a:extLst>
              <a:ext uri="{FF2B5EF4-FFF2-40B4-BE49-F238E27FC236}">
                <a16:creationId xmlns:a16="http://schemas.microsoft.com/office/drawing/2014/main" id="{42FADF0F-C1F6-7AB8-9885-6F8AB43B8A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600">
                <a:solidFill>
                  <a:schemeClr val="tx1"/>
                </a:solidFill>
                <a:latin typeface="Times New Roman" panose="02020603050405020304" pitchFamily="18" charset="0"/>
              </a:defRPr>
            </a:lvl1pPr>
            <a:lvl2pPr marL="742950" indent="-285750" defTabSz="931863">
              <a:defRPr sz="1600">
                <a:solidFill>
                  <a:schemeClr val="tx1"/>
                </a:solidFill>
                <a:latin typeface="Times New Roman" panose="02020603050405020304" pitchFamily="18" charset="0"/>
              </a:defRPr>
            </a:lvl2pPr>
            <a:lvl3pPr marL="1143000" indent="-228600" defTabSz="931863">
              <a:defRPr sz="1600">
                <a:solidFill>
                  <a:schemeClr val="tx1"/>
                </a:solidFill>
                <a:latin typeface="Times New Roman" panose="02020603050405020304" pitchFamily="18" charset="0"/>
              </a:defRPr>
            </a:lvl3pPr>
            <a:lvl4pPr marL="1600200" indent="-228600" defTabSz="931863">
              <a:defRPr sz="1600">
                <a:solidFill>
                  <a:schemeClr val="tx1"/>
                </a:solidFill>
                <a:latin typeface="Times New Roman" panose="02020603050405020304" pitchFamily="18" charset="0"/>
              </a:defRPr>
            </a:lvl4pPr>
            <a:lvl5pPr marL="2057400" indent="-228600" defTabSz="931863">
              <a:defRPr sz="16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1600">
                <a:solidFill>
                  <a:schemeClr val="tx1"/>
                </a:solidFill>
                <a:latin typeface="Times New Roman" panose="02020603050405020304" pitchFamily="18" charset="0"/>
              </a:defRPr>
            </a:lvl9pPr>
          </a:lstStyle>
          <a:p>
            <a:pPr marL="0" marR="0" lvl="0" indent="0" algn="r" defTabSz="931863" rtl="0" eaLnBrk="1" fontAlgn="base" latinLnBrk="0" hangingPunct="1">
              <a:lnSpc>
                <a:spcPct val="100000"/>
              </a:lnSpc>
              <a:spcBef>
                <a:spcPct val="0"/>
              </a:spcBef>
              <a:spcAft>
                <a:spcPct val="0"/>
              </a:spcAft>
              <a:buClrTx/>
              <a:buSzTx/>
              <a:buFontTx/>
              <a:buNone/>
              <a:tabLst/>
              <a:defRPr/>
            </a:pPr>
            <a:fld id="{B596C6AF-D6CD-48D5-BD0D-761ADDEFAD5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31863"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01328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32</a:t>
            </a:fld>
            <a:endParaRPr lang="en-US"/>
          </a:p>
        </p:txBody>
      </p:sp>
    </p:spTree>
    <p:extLst>
      <p:ext uri="{BB962C8B-B14F-4D97-AF65-F5344CB8AC3E}">
        <p14:creationId xmlns:p14="http://schemas.microsoft.com/office/powerpoint/2010/main" val="1364743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33</a:t>
            </a:fld>
            <a:endParaRPr lang="en-US"/>
          </a:p>
        </p:txBody>
      </p:sp>
    </p:spTree>
    <p:extLst>
      <p:ext uri="{BB962C8B-B14F-4D97-AF65-F5344CB8AC3E}">
        <p14:creationId xmlns:p14="http://schemas.microsoft.com/office/powerpoint/2010/main" val="2647261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public Domain, National Cancer Institute</a:t>
            </a:r>
          </a:p>
        </p:txBody>
      </p:sp>
      <p:sp>
        <p:nvSpPr>
          <p:cNvPr id="4" name="Slide Number Placeholder 3"/>
          <p:cNvSpPr>
            <a:spLocks noGrp="1"/>
          </p:cNvSpPr>
          <p:nvPr>
            <p:ph type="sldNum" sz="quarter" idx="5"/>
          </p:nvPr>
        </p:nvSpPr>
        <p:spPr/>
        <p:txBody>
          <a:bodyPr/>
          <a:lstStyle/>
          <a:p>
            <a:fld id="{1D293F4E-EE8A-494D-973F-97059B95C16A}" type="slidenum">
              <a:rPr lang="en-US" smtClean="0"/>
              <a:t>35</a:t>
            </a:fld>
            <a:endParaRPr lang="en-US"/>
          </a:p>
        </p:txBody>
      </p:sp>
    </p:spTree>
    <p:extLst>
      <p:ext uri="{BB962C8B-B14F-4D97-AF65-F5344CB8AC3E}">
        <p14:creationId xmlns:p14="http://schemas.microsoft.com/office/powerpoint/2010/main" val="1193996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solidFill>
                  <a:srgbClr val="222222"/>
                </a:solidFill>
              </a:rPr>
              <a:t>NASA-ARC </a:t>
            </a:r>
            <a:r>
              <a:rPr lang="en-US" sz="1000" dirty="0" err="1">
                <a:solidFill>
                  <a:srgbClr val="222222"/>
                </a:solidFill>
              </a:rPr>
              <a:t>Bionutrients</a:t>
            </a:r>
            <a:r>
              <a:rPr lang="en-US" sz="1000" dirty="0">
                <a:solidFill>
                  <a:srgbClr val="222222"/>
                </a:solidFill>
              </a:rPr>
              <a:t>/ Donovan: </a:t>
            </a:r>
          </a:p>
          <a:p>
            <a:r>
              <a:rPr lang="en-US" sz="1000" dirty="0">
                <a:solidFill>
                  <a:srgbClr val="222222"/>
                </a:solidFill>
              </a:rPr>
              <a:t>can be made with </a:t>
            </a:r>
            <a:r>
              <a:rPr lang="en-US" sz="1000" dirty="0">
                <a:solidFill>
                  <a:schemeClr val="accent1"/>
                </a:solidFill>
              </a:rPr>
              <a:t>c</a:t>
            </a:r>
            <a:r>
              <a:rPr lang="en-US" sz="1000" b="0" i="0" dirty="0">
                <a:solidFill>
                  <a:schemeClr val="accent1"/>
                </a:solidFill>
                <a:effectLst/>
              </a:rPr>
              <a:t>ereals</a:t>
            </a:r>
            <a:r>
              <a:rPr lang="en-US" sz="1000" b="0" i="0" dirty="0">
                <a:solidFill>
                  <a:srgbClr val="222222"/>
                </a:solidFill>
                <a:effectLst/>
              </a:rPr>
              <a:t> (i.e. breads), l</a:t>
            </a:r>
            <a:r>
              <a:rPr lang="en-US" sz="1000" b="0" i="0" dirty="0">
                <a:solidFill>
                  <a:schemeClr val="accent1"/>
                </a:solidFill>
                <a:effectLst/>
              </a:rPr>
              <a:t>egumes</a:t>
            </a:r>
            <a:r>
              <a:rPr lang="en-US" sz="1000" b="0" i="0" dirty="0">
                <a:solidFill>
                  <a:srgbClr val="222222"/>
                </a:solidFill>
                <a:effectLst/>
              </a:rPr>
              <a:t> (i.e., miso, </a:t>
            </a:r>
            <a:r>
              <a:rPr lang="en-US" sz="1000" b="0" i="0" dirty="0" err="1">
                <a:solidFill>
                  <a:srgbClr val="222222"/>
                </a:solidFill>
                <a:effectLst/>
              </a:rPr>
              <a:t>nato</a:t>
            </a:r>
            <a:r>
              <a:rPr lang="en-US" sz="1000" b="0" i="0" dirty="0">
                <a:solidFill>
                  <a:srgbClr val="222222"/>
                </a:solidFill>
                <a:effectLst/>
              </a:rPr>
              <a:t>, soy sauce), </a:t>
            </a:r>
            <a:r>
              <a:rPr lang="en-US" sz="1000" b="0" i="0" dirty="0">
                <a:solidFill>
                  <a:schemeClr val="accent1"/>
                </a:solidFill>
                <a:effectLst/>
              </a:rPr>
              <a:t>vegetables</a:t>
            </a:r>
            <a:r>
              <a:rPr lang="en-US" sz="1000" b="0" i="0" dirty="0">
                <a:solidFill>
                  <a:srgbClr val="222222"/>
                </a:solidFill>
                <a:effectLst/>
              </a:rPr>
              <a:t> (i.e., kimchi, sauerkraut, </a:t>
            </a:r>
            <a:r>
              <a:rPr lang="en-US" sz="1000" b="0" i="1" dirty="0" err="1">
                <a:solidFill>
                  <a:srgbClr val="222222"/>
                </a:solidFill>
                <a:effectLst/>
              </a:rPr>
              <a:t>kocho</a:t>
            </a:r>
            <a:r>
              <a:rPr lang="en-US" sz="1000" b="0" i="0" dirty="0">
                <a:solidFill>
                  <a:srgbClr val="222222"/>
                </a:solidFill>
                <a:effectLst/>
              </a:rPr>
              <a:t>), </a:t>
            </a:r>
            <a:r>
              <a:rPr lang="en-US" sz="1000" b="0" i="0" dirty="0">
                <a:solidFill>
                  <a:schemeClr val="accent1"/>
                </a:solidFill>
                <a:effectLst/>
              </a:rPr>
              <a:t>roots and tubers </a:t>
            </a:r>
            <a:r>
              <a:rPr lang="en-US" sz="1000" b="0" i="0" dirty="0">
                <a:solidFill>
                  <a:srgbClr val="222222"/>
                </a:solidFill>
                <a:effectLst/>
              </a:rPr>
              <a:t>(</a:t>
            </a:r>
            <a:r>
              <a:rPr lang="en-US" sz="1000" b="0" i="1" dirty="0">
                <a:solidFill>
                  <a:srgbClr val="222222"/>
                </a:solidFill>
                <a:effectLst/>
              </a:rPr>
              <a:t>gari, fufu, </a:t>
            </a:r>
            <a:r>
              <a:rPr lang="en-US" sz="1000" b="0" i="1" dirty="0" err="1">
                <a:solidFill>
                  <a:srgbClr val="222222"/>
                </a:solidFill>
                <a:effectLst/>
              </a:rPr>
              <a:t>lafun</a:t>
            </a:r>
            <a:r>
              <a:rPr lang="en-US" sz="1000" b="0" i="0" dirty="0">
                <a:solidFill>
                  <a:srgbClr val="222222"/>
                </a:solidFill>
                <a:effectLst/>
              </a:rPr>
              <a:t>), </a:t>
            </a:r>
            <a:r>
              <a:rPr lang="en-US" sz="1000" b="0" i="0" dirty="0">
                <a:solidFill>
                  <a:schemeClr val="accent1"/>
                </a:solidFill>
                <a:effectLst/>
              </a:rPr>
              <a:t>fermented fish sauce and pastes, sausage, milk</a:t>
            </a:r>
            <a:r>
              <a:rPr lang="en-US" sz="1000" b="0" i="0" dirty="0">
                <a:solidFill>
                  <a:srgbClr val="222222"/>
                </a:solidFill>
                <a:effectLst/>
              </a:rPr>
              <a:t> (i.e., yogurt, cheese, kefir, </a:t>
            </a:r>
            <a:r>
              <a:rPr lang="en-US" sz="1000" b="0" i="0" dirty="0" err="1">
                <a:solidFill>
                  <a:srgbClr val="222222"/>
                </a:solidFill>
                <a:effectLst/>
              </a:rPr>
              <a:t>levan</a:t>
            </a:r>
            <a:r>
              <a:rPr lang="en-US" sz="1000" b="0" i="0" dirty="0">
                <a:solidFill>
                  <a:srgbClr val="222222"/>
                </a:solidFill>
                <a:effectLst/>
              </a:rPr>
              <a:t>),</a:t>
            </a:r>
            <a:r>
              <a:rPr lang="en-US" sz="1000" dirty="0">
                <a:solidFill>
                  <a:srgbClr val="222222"/>
                </a:solidFill>
              </a:rPr>
              <a:t> </a:t>
            </a:r>
            <a:r>
              <a:rPr lang="en-US" sz="1000" dirty="0"/>
              <a:t>Images </a:t>
            </a:r>
            <a:r>
              <a:rPr lang="en-US" sz="1200" b="0" i="0" dirty="0">
                <a:solidFill>
                  <a:srgbClr val="000000"/>
                </a:solidFill>
                <a:effectLst/>
                <a:latin typeface="Times New Roman" panose="02020603050405020304" pitchFamily="18" charset="0"/>
              </a:rPr>
              <a:t> </a:t>
            </a:r>
            <a:r>
              <a:rPr lang="en-US" sz="1200" b="0" i="0" u="none" strike="noStrike" dirty="0">
                <a:effectLst/>
                <a:latin typeface="Source Sans Pro" panose="020B0503030403020204" pitchFamily="34" charset="0"/>
                <a:hlinkClick r:id="rId3"/>
              </a:rPr>
              <a:t>https://creativecommons.org/licenses/by/2.0/</a:t>
            </a:r>
            <a:r>
              <a:rPr lang="en-US" sz="1200" b="0" i="0" u="none" strike="noStrike" dirty="0">
                <a:effectLst/>
                <a:latin typeface="Source Sans Pro" panose="020B0503030403020204" pitchFamily="34" charset="0"/>
              </a:rPr>
              <a:t> </a:t>
            </a:r>
            <a:r>
              <a:rPr lang="en-US" sz="1000" dirty="0"/>
              <a:t>My favorite quote from Christine </a:t>
            </a:r>
            <a:r>
              <a:rPr lang="en-US" sz="1000" dirty="0" err="1"/>
              <a:t>Baumgarthuber</a:t>
            </a:r>
            <a:r>
              <a:rPr lang="en-US" sz="1000" dirty="0"/>
              <a:t> from the introduction to “Fermented Foods. The history and science of a microbiological </a:t>
            </a:r>
            <a:r>
              <a:rPr lang="en-US" sz="1000" dirty="0" err="1"/>
              <a:t>wonder“I</a:t>
            </a:r>
            <a:r>
              <a:rPr lang="en-US" sz="1000" dirty="0"/>
              <a:t> sought connection to a sweep of time vaster than my own moment.  For ages ordinary people have brewed beer, ripened cheese, cured meats in time of war and peace, of plenty and of want.  Only quite recently has the art come to be seen as arcane, even dicey.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387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rPr>
              <a:t>NASA-ARC </a:t>
            </a:r>
            <a:r>
              <a:rPr lang="en-US" sz="1200" dirty="0" err="1">
                <a:solidFill>
                  <a:srgbClr val="222222"/>
                </a:solidFill>
              </a:rPr>
              <a:t>Bionutrients</a:t>
            </a:r>
            <a:r>
              <a:rPr lang="en-US" sz="1200" dirty="0">
                <a:solidFill>
                  <a:srgbClr val="222222"/>
                </a:solidFill>
              </a:rPr>
              <a:t>/ Donovan: </a:t>
            </a:r>
          </a:p>
          <a:p>
            <a:r>
              <a:rPr lang="en-US" dirty="0"/>
              <a:t>Publicly released images of  </a:t>
            </a:r>
            <a:r>
              <a:rPr lang="en-US" dirty="0" err="1"/>
              <a:t>BioNutrients</a:t>
            </a:r>
            <a:r>
              <a:rPr lang="en-US" dirty="0"/>
              <a:t> experiments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151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rPr>
              <a:t>NASA-ARC </a:t>
            </a:r>
            <a:r>
              <a:rPr lang="en-US" sz="1200" dirty="0" err="1">
                <a:solidFill>
                  <a:srgbClr val="222222"/>
                </a:solidFill>
              </a:rPr>
              <a:t>Bionutrients</a:t>
            </a:r>
            <a:r>
              <a:rPr lang="en-US" sz="1200" dirty="0">
                <a:solidFill>
                  <a:srgbClr val="222222"/>
                </a:solidFill>
              </a:rPr>
              <a:t>/ Donovan: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5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rPr>
              <a:t>NASA-ARC </a:t>
            </a:r>
            <a:r>
              <a:rPr lang="en-US" sz="1200" dirty="0" err="1">
                <a:solidFill>
                  <a:srgbClr val="222222"/>
                </a:solidFill>
              </a:rPr>
              <a:t>Bionutrients</a:t>
            </a:r>
            <a:r>
              <a:rPr lang="en-US" sz="1200" dirty="0">
                <a:solidFill>
                  <a:srgbClr val="222222"/>
                </a:solidFill>
              </a:rPr>
              <a:t>/ Donovan: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560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strike="sngStrike" kern="1200" dirty="0">
                <a:solidFill>
                  <a:srgbClr val="FF0000"/>
                </a:solidFill>
                <a:effectLst/>
                <a:latin typeface="+mn-lt"/>
                <a:ea typeface="+mn-ea"/>
                <a:cs typeface="+mn-cs"/>
              </a:rPr>
              <a:t>Future</a:t>
            </a:r>
            <a:r>
              <a:rPr lang="en-US" sz="1200" kern="1200" dirty="0">
                <a:solidFill>
                  <a:srgbClr val="FF0000"/>
                </a:solidFill>
                <a:effectLst/>
                <a:latin typeface="+mn-lt"/>
                <a:ea typeface="+mn-ea"/>
                <a:cs typeface="+mn-cs"/>
              </a:rPr>
              <a:t> </a:t>
            </a:r>
            <a:r>
              <a:rPr lang="en-US" sz="1200" strike="sngStrike" kern="1200" dirty="0">
                <a:solidFill>
                  <a:srgbClr val="FF0000"/>
                </a:solidFill>
                <a:effectLst/>
                <a:latin typeface="+mn-lt"/>
                <a:ea typeface="+mn-ea"/>
                <a:cs typeface="+mn-cs"/>
              </a:rPr>
              <a:t>planetary habitats</a:t>
            </a:r>
            <a:r>
              <a:rPr lang="en-US" sz="1200" strike="noStrike" kern="1200" dirty="0">
                <a:solidFill>
                  <a:srgbClr val="FF0000"/>
                </a:solidFill>
                <a:effectLst/>
                <a:latin typeface="+mn-lt"/>
                <a:ea typeface="+mn-ea"/>
                <a:cs typeface="+mn-cs"/>
              </a:rPr>
              <a:t> </a:t>
            </a:r>
            <a:r>
              <a:rPr lang="en-US" sz="1200" kern="1200" dirty="0">
                <a:solidFill>
                  <a:srgbClr val="FF0000"/>
                </a:solidFill>
                <a:effectLst/>
                <a:latin typeface="+mn-lt"/>
                <a:ea typeface="+mn-ea"/>
                <a:cs typeface="+mn-cs"/>
              </a:rPr>
              <a:t>Long-duration human space exploration with</a:t>
            </a:r>
            <a:r>
              <a:rPr lang="en-US" sz="1200" strike="noStrike" kern="1200" baseline="0" dirty="0">
                <a:solidFill>
                  <a:srgbClr val="FF0000"/>
                </a:solidFill>
                <a:effectLst/>
                <a:latin typeface="+mn-lt"/>
                <a:ea typeface="+mn-ea"/>
                <a:cs typeface="+mn-cs"/>
              </a:rPr>
              <a:t> living and working spaces </a:t>
            </a:r>
            <a:r>
              <a:rPr lang="en-US" sz="1200" kern="1200" dirty="0">
                <a:solidFill>
                  <a:srgbClr val="FF0000"/>
                </a:solidFill>
                <a:effectLst/>
                <a:latin typeface="+mn-lt"/>
                <a:ea typeface="+mn-ea"/>
                <a:cs typeface="+mn-cs"/>
              </a:rPr>
              <a:t>on the Moon and Mars will require a high degree of self-sufficiency including a sustainable food source.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help solve this problem, NASA is exploring the possibility of opening a NASA Centennial Challenge for the public to help NASA create a system capable of providing astronauts with healthy, nutrient-filled food.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NASA uses competition and prizes to help maintain and advance America's leadership in technology and innovation.</a:t>
            </a:r>
          </a:p>
          <a:p>
            <a:pPr marL="171450" lvl="0" indent="-171450">
              <a:buFont typeface="Arial" panose="020B0604020202020204" pitchFamily="34" charset="0"/>
              <a:buChar char="•"/>
            </a:pPr>
            <a:r>
              <a:rPr lang="en-US" sz="1200" kern="1200" dirty="0">
                <a:solidFill>
                  <a:schemeClr val="bg1"/>
                </a:solidFill>
                <a:latin typeface="+mn-lt"/>
                <a:ea typeface="+mn-ea"/>
                <a:cs typeface="Times New Roman"/>
              </a:rPr>
              <a:t>NASA is exploring the possibility of opening a </a:t>
            </a:r>
            <a:r>
              <a:rPr lang="en-US" sz="1200" b="1" kern="1200" dirty="0">
                <a:solidFill>
                  <a:schemeClr val="bg1"/>
                </a:solidFill>
                <a:latin typeface="+mn-lt"/>
                <a:ea typeface="+mn-ea"/>
                <a:cs typeface="Times New Roman"/>
              </a:rPr>
              <a:t>Lunar Nutrition Centennial Challenge </a:t>
            </a:r>
            <a:r>
              <a:rPr lang="en-US" sz="1200" kern="1200" dirty="0">
                <a:solidFill>
                  <a:schemeClr val="bg1"/>
                </a:solidFill>
                <a:latin typeface="+mn-lt"/>
                <a:ea typeface="+mn-ea"/>
                <a:cs typeface="Times New Roman"/>
              </a:rPr>
              <a:t>for the public to help NASA create a system capable of providing astronauts with healthy, nutrient-filled food. </a:t>
            </a:r>
            <a:r>
              <a:rPr lang="en-US" sz="1200" kern="1200" dirty="0">
                <a:solidFill>
                  <a:schemeClr val="tx1"/>
                </a:solidFill>
                <a:effectLst/>
                <a:latin typeface="+mn-lt"/>
                <a:ea typeface="+mn-ea"/>
                <a:cs typeface="+mn-cs"/>
              </a:rPr>
              <a:t>The challenge will incentivize the public, academia and industry to participate in the development of food systems that can provide adequate nutrition to future long duration mission explorers.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880949-D667-47E9-BC41-7B8F4825AD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703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Grapes being induced into </a:t>
            </a:r>
            <a:r>
              <a:rPr lang="en-US" dirty="0" err="1"/>
              <a:t>calli</a:t>
            </a:r>
            <a:r>
              <a:rPr lang="en-US" dirty="0"/>
              <a:t> on plates</a:t>
            </a:r>
          </a:p>
          <a:p>
            <a:pPr marL="171450" indent="-171450">
              <a:buFont typeface="Arial" panose="020B0604020202020204" pitchFamily="34" charset="0"/>
              <a:buChar char="•"/>
            </a:pPr>
            <a:r>
              <a:rPr lang="en-US" dirty="0"/>
              <a:t>Concept is to then grow only the fruit cells and generate something like apple sauce or a “grape” by putting them in edible shells.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43</a:t>
            </a:fld>
            <a:endParaRPr lang="en-US"/>
          </a:p>
        </p:txBody>
      </p:sp>
    </p:spTree>
    <p:extLst>
      <p:ext uri="{BB962C8B-B14F-4D97-AF65-F5344CB8AC3E}">
        <p14:creationId xmlns:p14="http://schemas.microsoft.com/office/powerpoint/2010/main" val="1343699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micro-Bites slides supplied by Lahiru Jayakody, Southern Illinois University, Used by permission</a:t>
            </a:r>
          </a:p>
        </p:txBody>
      </p:sp>
      <p:sp>
        <p:nvSpPr>
          <p:cNvPr id="4" name="Slide Number Placeholder 3"/>
          <p:cNvSpPr>
            <a:spLocks noGrp="1"/>
          </p:cNvSpPr>
          <p:nvPr>
            <p:ph type="sldNum" sz="quarter" idx="5"/>
          </p:nvPr>
        </p:nvSpPr>
        <p:spPr/>
        <p:txBody>
          <a:bodyPr/>
          <a:lstStyle/>
          <a:p>
            <a:fld id="{1D293F4E-EE8A-494D-973F-97059B95C16A}" type="slidenum">
              <a:rPr lang="en-US" smtClean="0"/>
              <a:t>50</a:t>
            </a:fld>
            <a:endParaRPr lang="en-US"/>
          </a:p>
        </p:txBody>
      </p:sp>
    </p:spTree>
    <p:extLst>
      <p:ext uri="{BB962C8B-B14F-4D97-AF65-F5344CB8AC3E}">
        <p14:creationId xmlns:p14="http://schemas.microsoft.com/office/powerpoint/2010/main" val="4069738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micro-Bites slides supplied by Lahiru Jayakody, Southern Illinois University, Used by permission</a:t>
            </a:r>
          </a:p>
          <a:p>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51</a:t>
            </a:fld>
            <a:endParaRPr lang="en-US"/>
          </a:p>
        </p:txBody>
      </p:sp>
    </p:spTree>
    <p:extLst>
      <p:ext uri="{BB962C8B-B14F-4D97-AF65-F5344CB8AC3E}">
        <p14:creationId xmlns:p14="http://schemas.microsoft.com/office/powerpoint/2010/main" val="457710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micro-Bites slides supplied by Lahiru Jayakody, Southern Illinois University, Used by permission</a:t>
            </a:r>
          </a:p>
          <a:p>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52</a:t>
            </a:fld>
            <a:endParaRPr lang="en-US"/>
          </a:p>
        </p:txBody>
      </p:sp>
    </p:spTree>
    <p:extLst>
      <p:ext uri="{BB962C8B-B14F-4D97-AF65-F5344CB8AC3E}">
        <p14:creationId xmlns:p14="http://schemas.microsoft.com/office/powerpoint/2010/main" val="1513263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293F4E-EE8A-494D-973F-97059B95C16A}" type="slidenum">
              <a:rPr lang="en-US" smtClean="0"/>
              <a:t>53</a:t>
            </a:fld>
            <a:endParaRPr lang="en-US"/>
          </a:p>
        </p:txBody>
      </p:sp>
    </p:spTree>
    <p:extLst>
      <p:ext uri="{BB962C8B-B14F-4D97-AF65-F5344CB8AC3E}">
        <p14:creationId xmlns:p14="http://schemas.microsoft.com/office/powerpoint/2010/main" val="3650861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09CF-D11D-0C50-957A-715938D116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6DE2DF-3C47-B490-897B-FBFB611BA0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A4800F-C3A4-EA6A-0370-8A229DB4C615}"/>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72D858BF-8BE1-8181-B8FA-BE3BF510FB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5EA5FC-F7A3-E47C-5118-A228ACFAAD31}"/>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013127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F8B08-27EB-36F5-40F7-5E6DE93267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62EABA-84F1-68E6-65C2-C0BED29568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C61328-1DC5-8C07-F627-5BE7722DC237}"/>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7F6E1117-9814-9475-7BAB-3549FC431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9B39B0-7FB8-C07B-4891-392F058A8E04}"/>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879245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6B19-C147-1514-9F90-FA33DDCC0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7E2EE6-40BE-7B5E-CF2E-C5B272D219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7244B9-ED8F-F2A5-12EF-40B1A76EBA5F}"/>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3384AAC3-BE60-B1B0-7BA6-35B8D923B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4FEC9-91A6-8EB7-803F-83B2035133DF}"/>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7748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6E19-059A-FDBD-B070-FA1059C396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06BAE-16BF-F645-F941-6104E117F7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6EBD8-56AF-2DE7-308D-9D79FBA8E9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CB33A4-0773-4237-0F2E-0B837F38A782}"/>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6" name="Footer Placeholder 5">
            <a:extLst>
              <a:ext uri="{FF2B5EF4-FFF2-40B4-BE49-F238E27FC236}">
                <a16:creationId xmlns:a16="http://schemas.microsoft.com/office/drawing/2014/main" id="{9538CE79-19FF-4322-50ED-DACEAF6C75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D37D2-AD2C-0952-0341-96684AFE66B8}"/>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2519299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70DC-0189-27EE-6D10-B1740722A5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646996-6C32-0D43-A50E-95244A185C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D1969B-6600-0035-3D29-3609106984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A08DA-326B-71CE-6514-8326BB78FA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3D9BBA-C6BB-03F4-7F37-AB2434D91C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6583D5-8E3B-5AAA-7559-01C86CC6183D}"/>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8" name="Footer Placeholder 7">
            <a:extLst>
              <a:ext uri="{FF2B5EF4-FFF2-40B4-BE49-F238E27FC236}">
                <a16:creationId xmlns:a16="http://schemas.microsoft.com/office/drawing/2014/main" id="{E1385869-8E80-AD65-3B19-FAF65C8EF2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CB2F9E-1230-8933-CEFF-51B0F8B45F1E}"/>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347237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7660A-7072-0998-9B39-5CB0C97D1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1E9F69-A693-7F0E-2E90-8EE6C3A744BE}"/>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4" name="Footer Placeholder 3">
            <a:extLst>
              <a:ext uri="{FF2B5EF4-FFF2-40B4-BE49-F238E27FC236}">
                <a16:creationId xmlns:a16="http://schemas.microsoft.com/office/drawing/2014/main" id="{CEA8A225-AAE3-F740-A13D-B4C152BCB7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1FC15D-3D00-59A3-0C04-65A2B40407EF}"/>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221170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954F6F-A8A0-177A-CD13-DD618225DBB9}"/>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3" name="Footer Placeholder 2">
            <a:extLst>
              <a:ext uri="{FF2B5EF4-FFF2-40B4-BE49-F238E27FC236}">
                <a16:creationId xmlns:a16="http://schemas.microsoft.com/office/drawing/2014/main" id="{392966AB-3E0A-9020-F460-D54B3D5D5E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9BFA43-F15C-88C5-8B6A-A284D0CB3633}"/>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4135567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43A69-7304-C347-9BA0-AA5785EAA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99F36F-913C-7D6D-C570-AB1A06B6C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8C931D-D44B-502C-4699-C2860212D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76BB83-AB18-00C6-3331-2295C268BC31}"/>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6" name="Footer Placeholder 5">
            <a:extLst>
              <a:ext uri="{FF2B5EF4-FFF2-40B4-BE49-F238E27FC236}">
                <a16:creationId xmlns:a16="http://schemas.microsoft.com/office/drawing/2014/main" id="{EEA31B3F-C7BA-CD69-E79D-E4A79227C8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84A08-3DE4-EA14-5820-8E5D22D0DDE6}"/>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156705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7F36-8073-5183-7695-42856706CA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894098-59F6-8507-B1CE-654CD406C9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43686B-EB27-8354-647E-FBDEEDE5E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D998BF-BF5D-03EA-82B1-F824280EEEF8}"/>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6" name="Footer Placeholder 5">
            <a:extLst>
              <a:ext uri="{FF2B5EF4-FFF2-40B4-BE49-F238E27FC236}">
                <a16:creationId xmlns:a16="http://schemas.microsoft.com/office/drawing/2014/main" id="{2D2DF907-661C-99E4-3A28-C26D4E7C33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EFC6C-9322-D727-4F88-82A819434652}"/>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305206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16AFF-AEA2-BAB3-325A-9AD16ACDBC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C1C816-44D7-3FC4-5344-24FBB48569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66890A-E387-BC78-4E78-E719A551CA63}"/>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3B34AAA7-BD2B-2835-EEAC-5AD8F76968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F613DE-2D80-6C5F-31AF-8CB27B3FADCC}"/>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435538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6E7FE4-8636-4009-2957-8FAE1B60EF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FC8B18-1F53-0141-EC39-2B5B10186A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F2EBBD-D4C5-20F7-36C5-636BC5B48EE2}"/>
              </a:ext>
            </a:extLst>
          </p:cNvPr>
          <p:cNvSpPr>
            <a:spLocks noGrp="1"/>
          </p:cNvSpPr>
          <p:nvPr>
            <p:ph type="dt" sz="half" idx="10"/>
          </p:nvPr>
        </p:nvSpPr>
        <p:spPr/>
        <p:txBody>
          <a:body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744273A1-536D-FF58-D175-467956C6C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3253FC-E926-9AAD-EA2D-C54E1C73F6B9}"/>
              </a:ext>
            </a:extLst>
          </p:cNvPr>
          <p:cNvSpPr>
            <a:spLocks noGrp="1"/>
          </p:cNvSpPr>
          <p:nvPr>
            <p:ph type="sldNum" sz="quarter" idx="12"/>
          </p:nvPr>
        </p:nvSpPr>
        <p:spPr/>
        <p:txBody>
          <a:bodyPr/>
          <a:lstStyle/>
          <a:p>
            <a:fld id="{B71535C7-A8AC-4E1E-AE2D-41533A3B12A7}" type="slidenum">
              <a:rPr lang="en-US" smtClean="0"/>
              <a:t>‹#›</a:t>
            </a:fld>
            <a:endParaRPr lang="en-US"/>
          </a:p>
        </p:txBody>
      </p:sp>
    </p:spTree>
    <p:extLst>
      <p:ext uri="{BB962C8B-B14F-4D97-AF65-F5344CB8AC3E}">
        <p14:creationId xmlns:p14="http://schemas.microsoft.com/office/powerpoint/2010/main" val="157693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063678F-AA81-4376-B8A2-35656A86B4DD}"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1289532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63678F-AA81-4376-B8A2-35656A86B4DD}"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795755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63678F-AA81-4376-B8A2-35656A86B4DD}"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61608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63678F-AA81-4376-B8A2-35656A86B4DD}"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1078118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63678F-AA81-4376-B8A2-35656A86B4DD}" type="datetimeFigureOut">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9079625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63678F-AA81-4376-B8A2-35656A86B4DD}" type="datetimeFigureOut">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422299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3678F-AA81-4376-B8A2-35656A86B4DD}" type="datetimeFigureOut">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119710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63678F-AA81-4376-B8A2-35656A86B4DD}"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947188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63678F-AA81-4376-B8A2-35656A86B4DD}" type="datetimeFigureOut">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852955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63678F-AA81-4376-B8A2-35656A86B4DD}"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1215382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63678F-AA81-4376-B8A2-35656A86B4DD}" type="datetimeFigureOut">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263063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E4CBC95-757B-1548-0192-144AC5E7BE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1925B1F-AEEE-8617-9CA4-A4BB6290C9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265468-FB89-117D-3E93-EEA18404C5FB}"/>
              </a:ext>
            </a:extLst>
          </p:cNvPr>
          <p:cNvSpPr>
            <a:spLocks noGrp="1" noChangeArrowheads="1"/>
          </p:cNvSpPr>
          <p:nvPr>
            <p:ph type="sldNum" sz="quarter" idx="12"/>
          </p:nvPr>
        </p:nvSpPr>
        <p:spPr>
          <a:ln/>
        </p:spPr>
        <p:txBody>
          <a:bodyPr/>
          <a:lstStyle>
            <a:lvl1pPr>
              <a:defRPr/>
            </a:lvl1pPr>
          </a:lstStyle>
          <a:p>
            <a:pPr>
              <a:defRPr/>
            </a:pPr>
            <a:fld id="{0B809D93-6436-44C5-975D-0E3B8A8344D7}" type="slidenum">
              <a:rPr lang="en-US" altLang="en-US"/>
              <a:pPr>
                <a:defRPr/>
              </a:pPr>
              <a:t>‹#›</a:t>
            </a:fld>
            <a:endParaRPr lang="en-US" altLang="en-US"/>
          </a:p>
        </p:txBody>
      </p:sp>
    </p:spTree>
    <p:extLst>
      <p:ext uri="{BB962C8B-B14F-4D97-AF65-F5344CB8AC3E}">
        <p14:creationId xmlns:p14="http://schemas.microsoft.com/office/powerpoint/2010/main" val="526406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E420741-7013-EC21-58B3-7098AC7160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391DCD-FD85-EE1D-28A9-178AD8DAB5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3F41608-FE8E-21AD-9BBC-9ED48F5D9A0F}"/>
              </a:ext>
            </a:extLst>
          </p:cNvPr>
          <p:cNvSpPr>
            <a:spLocks noGrp="1" noChangeArrowheads="1"/>
          </p:cNvSpPr>
          <p:nvPr>
            <p:ph type="sldNum" sz="quarter" idx="12"/>
          </p:nvPr>
        </p:nvSpPr>
        <p:spPr>
          <a:ln/>
        </p:spPr>
        <p:txBody>
          <a:bodyPr/>
          <a:lstStyle>
            <a:lvl1pPr>
              <a:defRPr/>
            </a:lvl1pPr>
          </a:lstStyle>
          <a:p>
            <a:pPr>
              <a:defRPr/>
            </a:pPr>
            <a:fld id="{FA81DB3B-A7B1-40EC-94F9-F5E404D40777}" type="slidenum">
              <a:rPr lang="en-US" altLang="en-US"/>
              <a:pPr>
                <a:defRPr/>
              </a:pPr>
              <a:t>‹#›</a:t>
            </a:fld>
            <a:endParaRPr lang="en-US" altLang="en-US"/>
          </a:p>
        </p:txBody>
      </p:sp>
    </p:spTree>
    <p:extLst>
      <p:ext uri="{BB962C8B-B14F-4D97-AF65-F5344CB8AC3E}">
        <p14:creationId xmlns:p14="http://schemas.microsoft.com/office/powerpoint/2010/main" val="2307643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8C818B4-C352-E1CE-5A31-3A91BF8DA19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266BCC7-494C-41BA-1DEC-7F11D1042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1B86D1B-1318-4608-51A9-E85431C01EAE}"/>
              </a:ext>
            </a:extLst>
          </p:cNvPr>
          <p:cNvSpPr>
            <a:spLocks noGrp="1" noChangeArrowheads="1"/>
          </p:cNvSpPr>
          <p:nvPr>
            <p:ph type="sldNum" sz="quarter" idx="12"/>
          </p:nvPr>
        </p:nvSpPr>
        <p:spPr>
          <a:ln/>
        </p:spPr>
        <p:txBody>
          <a:bodyPr/>
          <a:lstStyle>
            <a:lvl1pPr>
              <a:defRPr/>
            </a:lvl1pPr>
          </a:lstStyle>
          <a:p>
            <a:pPr>
              <a:defRPr/>
            </a:pPr>
            <a:fld id="{F5C087DD-4D1C-4637-800F-05A7B526116C}" type="slidenum">
              <a:rPr lang="en-US" altLang="en-US"/>
              <a:pPr>
                <a:defRPr/>
              </a:pPr>
              <a:t>‹#›</a:t>
            </a:fld>
            <a:endParaRPr lang="en-US" altLang="en-US"/>
          </a:p>
        </p:txBody>
      </p:sp>
    </p:spTree>
    <p:extLst>
      <p:ext uri="{BB962C8B-B14F-4D97-AF65-F5344CB8AC3E}">
        <p14:creationId xmlns:p14="http://schemas.microsoft.com/office/powerpoint/2010/main" val="2713452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CB61FF6-0C81-EC80-EB7F-9D424A362D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39FB71-6640-8124-9625-3B745F5037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8FA4666-97B5-3F64-0C01-58BF2791A086}"/>
              </a:ext>
            </a:extLst>
          </p:cNvPr>
          <p:cNvSpPr>
            <a:spLocks noGrp="1" noChangeArrowheads="1"/>
          </p:cNvSpPr>
          <p:nvPr>
            <p:ph type="sldNum" sz="quarter" idx="12"/>
          </p:nvPr>
        </p:nvSpPr>
        <p:spPr>
          <a:ln/>
        </p:spPr>
        <p:txBody>
          <a:bodyPr/>
          <a:lstStyle>
            <a:lvl1pPr>
              <a:defRPr/>
            </a:lvl1pPr>
          </a:lstStyle>
          <a:p>
            <a:pPr>
              <a:defRPr/>
            </a:pPr>
            <a:fld id="{BF9BA052-EDB3-4B37-9CBC-EA163577E42C}" type="slidenum">
              <a:rPr lang="en-US" altLang="en-US"/>
              <a:pPr>
                <a:defRPr/>
              </a:pPr>
              <a:t>‹#›</a:t>
            </a:fld>
            <a:endParaRPr lang="en-US" altLang="en-US"/>
          </a:p>
        </p:txBody>
      </p:sp>
    </p:spTree>
    <p:extLst>
      <p:ext uri="{BB962C8B-B14F-4D97-AF65-F5344CB8AC3E}">
        <p14:creationId xmlns:p14="http://schemas.microsoft.com/office/powerpoint/2010/main" val="895080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C91DD11-EC7A-22BD-27B5-198A543F6F2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7469E47-755B-5133-0A45-2AF34A1602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A2BEF0C-A625-3A3D-8C90-300ED1B5AD8C}"/>
              </a:ext>
            </a:extLst>
          </p:cNvPr>
          <p:cNvSpPr>
            <a:spLocks noGrp="1" noChangeArrowheads="1"/>
          </p:cNvSpPr>
          <p:nvPr>
            <p:ph type="sldNum" sz="quarter" idx="12"/>
          </p:nvPr>
        </p:nvSpPr>
        <p:spPr>
          <a:ln/>
        </p:spPr>
        <p:txBody>
          <a:bodyPr/>
          <a:lstStyle>
            <a:lvl1pPr>
              <a:defRPr/>
            </a:lvl1pPr>
          </a:lstStyle>
          <a:p>
            <a:pPr>
              <a:defRPr/>
            </a:pPr>
            <a:fld id="{D0361DCA-756A-4924-90CF-5854C2CB6FCE}" type="slidenum">
              <a:rPr lang="en-US" altLang="en-US"/>
              <a:pPr>
                <a:defRPr/>
              </a:pPr>
              <a:t>‹#›</a:t>
            </a:fld>
            <a:endParaRPr lang="en-US" altLang="en-US"/>
          </a:p>
        </p:txBody>
      </p:sp>
    </p:spTree>
    <p:extLst>
      <p:ext uri="{BB962C8B-B14F-4D97-AF65-F5344CB8AC3E}">
        <p14:creationId xmlns:p14="http://schemas.microsoft.com/office/powerpoint/2010/main" val="32300617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696E39E-50A2-9C2C-E3DE-BAB3C154EBE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4DBA382-494D-0B1C-FAA4-C64968B5C5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4C3128E-4306-1AE4-954D-EDF6AD188926}"/>
              </a:ext>
            </a:extLst>
          </p:cNvPr>
          <p:cNvSpPr>
            <a:spLocks noGrp="1" noChangeArrowheads="1"/>
          </p:cNvSpPr>
          <p:nvPr>
            <p:ph type="sldNum" sz="quarter" idx="12"/>
          </p:nvPr>
        </p:nvSpPr>
        <p:spPr>
          <a:ln/>
        </p:spPr>
        <p:txBody>
          <a:bodyPr/>
          <a:lstStyle>
            <a:lvl1pPr>
              <a:defRPr/>
            </a:lvl1pPr>
          </a:lstStyle>
          <a:p>
            <a:pPr>
              <a:defRPr/>
            </a:pPr>
            <a:fld id="{FE5A1481-4DE5-44B0-A708-669E9AD12CF5}" type="slidenum">
              <a:rPr lang="en-US" altLang="en-US"/>
              <a:pPr>
                <a:defRPr/>
              </a:pPr>
              <a:t>‹#›</a:t>
            </a:fld>
            <a:endParaRPr lang="en-US" altLang="en-US"/>
          </a:p>
        </p:txBody>
      </p:sp>
    </p:spTree>
    <p:extLst>
      <p:ext uri="{BB962C8B-B14F-4D97-AF65-F5344CB8AC3E}">
        <p14:creationId xmlns:p14="http://schemas.microsoft.com/office/powerpoint/2010/main" val="33783805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871AF49-3A19-11B0-5B3C-5AAA8A58740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7600976-2224-540D-A06F-892D239FC3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8E9E4E3-EBBA-9007-1B24-32E4A117E499}"/>
              </a:ext>
            </a:extLst>
          </p:cNvPr>
          <p:cNvSpPr>
            <a:spLocks noGrp="1" noChangeArrowheads="1"/>
          </p:cNvSpPr>
          <p:nvPr>
            <p:ph type="sldNum" sz="quarter" idx="12"/>
          </p:nvPr>
        </p:nvSpPr>
        <p:spPr>
          <a:ln/>
        </p:spPr>
        <p:txBody>
          <a:bodyPr/>
          <a:lstStyle>
            <a:lvl1pPr>
              <a:defRPr/>
            </a:lvl1pPr>
          </a:lstStyle>
          <a:p>
            <a:pPr>
              <a:defRPr/>
            </a:pPr>
            <a:fld id="{1A0483ED-E200-498D-956D-1EF8EAA3D9BA}" type="slidenum">
              <a:rPr lang="en-US" altLang="en-US"/>
              <a:pPr>
                <a:defRPr/>
              </a:pPr>
              <a:t>‹#›</a:t>
            </a:fld>
            <a:endParaRPr lang="en-US" altLang="en-US"/>
          </a:p>
        </p:txBody>
      </p:sp>
    </p:spTree>
    <p:extLst>
      <p:ext uri="{BB962C8B-B14F-4D97-AF65-F5344CB8AC3E}">
        <p14:creationId xmlns:p14="http://schemas.microsoft.com/office/powerpoint/2010/main" val="2660955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27CFECB-CF8E-AB1C-5203-56C417A273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E571595-5D37-8E13-D99D-5EB54DDF84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8D1C425-D38E-B9A9-2EAA-F0A2BFAC0995}"/>
              </a:ext>
            </a:extLst>
          </p:cNvPr>
          <p:cNvSpPr>
            <a:spLocks noGrp="1" noChangeArrowheads="1"/>
          </p:cNvSpPr>
          <p:nvPr>
            <p:ph type="sldNum" sz="quarter" idx="12"/>
          </p:nvPr>
        </p:nvSpPr>
        <p:spPr>
          <a:ln/>
        </p:spPr>
        <p:txBody>
          <a:bodyPr/>
          <a:lstStyle>
            <a:lvl1pPr>
              <a:defRPr/>
            </a:lvl1pPr>
          </a:lstStyle>
          <a:p>
            <a:pPr>
              <a:defRPr/>
            </a:pPr>
            <a:fld id="{EFB5D5BD-EFB2-4B8E-A13D-09D292A8A83A}" type="slidenum">
              <a:rPr lang="en-US" altLang="en-US"/>
              <a:pPr>
                <a:defRPr/>
              </a:pPr>
              <a:t>‹#›</a:t>
            </a:fld>
            <a:endParaRPr lang="en-US" altLang="en-US"/>
          </a:p>
        </p:txBody>
      </p:sp>
    </p:spTree>
    <p:extLst>
      <p:ext uri="{BB962C8B-B14F-4D97-AF65-F5344CB8AC3E}">
        <p14:creationId xmlns:p14="http://schemas.microsoft.com/office/powerpoint/2010/main" val="23863967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5D2C674-4449-C2ED-BD93-E8F8AB43E9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63C1912-6518-1D74-6D8C-C3910385E08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3DA2B89-D84D-643C-CE7B-569E7D39336E}"/>
              </a:ext>
            </a:extLst>
          </p:cNvPr>
          <p:cNvSpPr>
            <a:spLocks noGrp="1" noChangeArrowheads="1"/>
          </p:cNvSpPr>
          <p:nvPr>
            <p:ph type="sldNum" sz="quarter" idx="12"/>
          </p:nvPr>
        </p:nvSpPr>
        <p:spPr>
          <a:ln/>
        </p:spPr>
        <p:txBody>
          <a:bodyPr/>
          <a:lstStyle>
            <a:lvl1pPr>
              <a:defRPr/>
            </a:lvl1pPr>
          </a:lstStyle>
          <a:p>
            <a:pPr>
              <a:defRPr/>
            </a:pPr>
            <a:fld id="{C2E43D6B-0A09-4641-9F88-A5BA9F904033}" type="slidenum">
              <a:rPr lang="en-US" altLang="en-US"/>
              <a:pPr>
                <a:defRPr/>
              </a:pPr>
              <a:t>‹#›</a:t>
            </a:fld>
            <a:endParaRPr lang="en-US" altLang="en-US"/>
          </a:p>
        </p:txBody>
      </p:sp>
    </p:spTree>
    <p:extLst>
      <p:ext uri="{BB962C8B-B14F-4D97-AF65-F5344CB8AC3E}">
        <p14:creationId xmlns:p14="http://schemas.microsoft.com/office/powerpoint/2010/main" val="10392765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39E368-973F-E171-9362-539E02C2088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8BD22B1-9F66-C733-7E36-9D9750DAA8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F1A9A2-7124-D799-BE6D-11A6DA5DB5F4}"/>
              </a:ext>
            </a:extLst>
          </p:cNvPr>
          <p:cNvSpPr>
            <a:spLocks noGrp="1" noChangeArrowheads="1"/>
          </p:cNvSpPr>
          <p:nvPr>
            <p:ph type="sldNum" sz="quarter" idx="12"/>
          </p:nvPr>
        </p:nvSpPr>
        <p:spPr>
          <a:ln/>
        </p:spPr>
        <p:txBody>
          <a:bodyPr/>
          <a:lstStyle>
            <a:lvl1pPr>
              <a:defRPr/>
            </a:lvl1pPr>
          </a:lstStyle>
          <a:p>
            <a:pPr>
              <a:defRPr/>
            </a:pPr>
            <a:fld id="{6859A0B2-2BB9-40B7-939F-28A8D440E0B7}" type="slidenum">
              <a:rPr lang="en-US" altLang="en-US"/>
              <a:pPr>
                <a:defRPr/>
              </a:pPr>
              <a:t>‹#›</a:t>
            </a:fld>
            <a:endParaRPr lang="en-US" altLang="en-US"/>
          </a:p>
        </p:txBody>
      </p:sp>
    </p:spTree>
    <p:extLst>
      <p:ext uri="{BB962C8B-B14F-4D97-AF65-F5344CB8AC3E}">
        <p14:creationId xmlns:p14="http://schemas.microsoft.com/office/powerpoint/2010/main" val="3610272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CFE3604-99C0-054C-0F43-B2E58418AA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490CF7-4E32-9500-ADB8-B3F33B1597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7B05DA8-F394-2201-3949-355DE3BA8EC9}"/>
              </a:ext>
            </a:extLst>
          </p:cNvPr>
          <p:cNvSpPr>
            <a:spLocks noGrp="1" noChangeArrowheads="1"/>
          </p:cNvSpPr>
          <p:nvPr>
            <p:ph type="sldNum" sz="quarter" idx="12"/>
          </p:nvPr>
        </p:nvSpPr>
        <p:spPr>
          <a:ln/>
        </p:spPr>
        <p:txBody>
          <a:bodyPr/>
          <a:lstStyle>
            <a:lvl1pPr>
              <a:defRPr/>
            </a:lvl1pPr>
          </a:lstStyle>
          <a:p>
            <a:pPr>
              <a:defRPr/>
            </a:pPr>
            <a:fld id="{415C0CCF-BBE2-494E-95A3-B9C4E30E5252}" type="slidenum">
              <a:rPr lang="en-US" altLang="en-US"/>
              <a:pPr>
                <a:defRPr/>
              </a:pPr>
              <a:t>‹#›</a:t>
            </a:fld>
            <a:endParaRPr lang="en-US" altLang="en-US"/>
          </a:p>
        </p:txBody>
      </p:sp>
    </p:spTree>
    <p:extLst>
      <p:ext uri="{BB962C8B-B14F-4D97-AF65-F5344CB8AC3E}">
        <p14:creationId xmlns:p14="http://schemas.microsoft.com/office/powerpoint/2010/main" val="24594743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BBED911-D3DA-BFBB-54B9-3FAF8B7BE0C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4885E8F-2828-25E1-6987-90E4D353FC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B3EA215-D970-A922-6023-9A6AE91ADC98}"/>
              </a:ext>
            </a:extLst>
          </p:cNvPr>
          <p:cNvSpPr>
            <a:spLocks noGrp="1" noChangeArrowheads="1"/>
          </p:cNvSpPr>
          <p:nvPr>
            <p:ph type="sldNum" sz="quarter" idx="12"/>
          </p:nvPr>
        </p:nvSpPr>
        <p:spPr>
          <a:ln/>
        </p:spPr>
        <p:txBody>
          <a:bodyPr/>
          <a:lstStyle>
            <a:lvl1pPr>
              <a:defRPr/>
            </a:lvl1pPr>
          </a:lstStyle>
          <a:p>
            <a:pPr>
              <a:defRPr/>
            </a:pPr>
            <a:fld id="{DECF7D04-D0A0-4D52-8A3A-17F903E1CF3D}" type="slidenum">
              <a:rPr lang="en-US" altLang="en-US"/>
              <a:pPr>
                <a:defRPr/>
              </a:pPr>
              <a:t>‹#›</a:t>
            </a:fld>
            <a:endParaRPr lang="en-US" altLang="en-US"/>
          </a:p>
        </p:txBody>
      </p:sp>
    </p:spTree>
    <p:extLst>
      <p:ext uri="{BB962C8B-B14F-4D97-AF65-F5344CB8AC3E}">
        <p14:creationId xmlns:p14="http://schemas.microsoft.com/office/powerpoint/2010/main" val="18173980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C66CE660-371A-F0BE-3CFE-2312D1B75FB4}"/>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7B713C1E-BD35-77F2-FE42-A438B733F2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F34E13B7-102D-ADBD-BD26-AFCD068A6657}"/>
              </a:ext>
            </a:extLst>
          </p:cNvPr>
          <p:cNvSpPr>
            <a:spLocks noGrp="1" noChangeArrowheads="1"/>
          </p:cNvSpPr>
          <p:nvPr>
            <p:ph type="sldNum" sz="quarter" idx="12"/>
          </p:nvPr>
        </p:nvSpPr>
        <p:spPr>
          <a:ln/>
        </p:spPr>
        <p:txBody>
          <a:bodyPr/>
          <a:lstStyle>
            <a:lvl1pPr>
              <a:defRPr/>
            </a:lvl1pPr>
          </a:lstStyle>
          <a:p>
            <a:pPr>
              <a:defRPr/>
            </a:pPr>
            <a:fld id="{FB0192F6-CFB9-4C60-906F-C8E325E4F70B}" type="slidenum">
              <a:rPr lang="en-US" altLang="en-US"/>
              <a:pPr>
                <a:defRPr/>
              </a:pPr>
              <a:t>‹#›</a:t>
            </a:fld>
            <a:endParaRPr lang="en-US" altLang="en-US"/>
          </a:p>
        </p:txBody>
      </p:sp>
    </p:spTree>
    <p:extLst>
      <p:ext uri="{BB962C8B-B14F-4D97-AF65-F5344CB8AC3E}">
        <p14:creationId xmlns:p14="http://schemas.microsoft.com/office/powerpoint/2010/main" val="32741624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D13E9DE-3F99-8AED-70B9-D47A681D8466}"/>
              </a:ext>
            </a:extLst>
          </p:cNvPr>
          <p:cNvSpPr>
            <a:spLocks noGrp="1"/>
          </p:cNvSpPr>
          <p:nvPr>
            <p:ph type="dt" sz="half" idx="10"/>
          </p:nvPr>
        </p:nvSpPr>
        <p:spPr/>
        <p:txBody>
          <a:bodyPr/>
          <a:lstStyle>
            <a:lvl1pPr>
              <a:defRPr/>
            </a:lvl1pPr>
          </a:lstStyle>
          <a:p>
            <a:pPr>
              <a:defRPr/>
            </a:pPr>
            <a:fld id="{7DF19BB9-34A4-4A47-BA5E-3A3BD1FC59E6}" type="datetime1">
              <a:rPr lang="en-US"/>
              <a:pPr>
                <a:defRPr/>
              </a:pPr>
              <a:t>5/15/2025</a:t>
            </a:fld>
            <a:endParaRPr lang="en-US"/>
          </a:p>
        </p:txBody>
      </p:sp>
      <p:sp>
        <p:nvSpPr>
          <p:cNvPr id="5" name="Footer Placeholder 4">
            <a:extLst>
              <a:ext uri="{FF2B5EF4-FFF2-40B4-BE49-F238E27FC236}">
                <a16:creationId xmlns:a16="http://schemas.microsoft.com/office/drawing/2014/main" id="{F5EB3A30-8496-34C6-6571-ED00E16C83E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98D4BBD-E4D8-0062-A28E-FA2A6D20C39E}"/>
              </a:ext>
            </a:extLst>
          </p:cNvPr>
          <p:cNvSpPr>
            <a:spLocks noGrp="1"/>
          </p:cNvSpPr>
          <p:nvPr>
            <p:ph type="sldNum" sz="quarter" idx="12"/>
          </p:nvPr>
        </p:nvSpPr>
        <p:spPr/>
        <p:txBody>
          <a:bodyPr/>
          <a:lstStyle>
            <a:lvl1pPr>
              <a:defRPr/>
            </a:lvl1pPr>
          </a:lstStyle>
          <a:p>
            <a:pPr>
              <a:defRPr/>
            </a:pPr>
            <a:fld id="{3FD1F680-968D-47AB-9B6A-ACFCBF559B3B}" type="slidenum">
              <a:rPr lang="en-US"/>
              <a:pPr>
                <a:defRPr/>
              </a:pPr>
              <a:t>‹#›</a:t>
            </a:fld>
            <a:endParaRPr lang="en-US"/>
          </a:p>
        </p:txBody>
      </p:sp>
    </p:spTree>
    <p:extLst>
      <p:ext uri="{BB962C8B-B14F-4D97-AF65-F5344CB8AC3E}">
        <p14:creationId xmlns:p14="http://schemas.microsoft.com/office/powerpoint/2010/main" val="25818255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2EC0E2F-64CB-35B3-F960-29883DD40AD0}"/>
              </a:ext>
            </a:extLst>
          </p:cNvPr>
          <p:cNvSpPr>
            <a:spLocks noGrp="1"/>
          </p:cNvSpPr>
          <p:nvPr>
            <p:ph type="dt" sz="half" idx="10"/>
          </p:nvPr>
        </p:nvSpPr>
        <p:spPr/>
        <p:txBody>
          <a:bodyPr/>
          <a:lstStyle>
            <a:lvl1pPr>
              <a:defRPr/>
            </a:lvl1pPr>
          </a:lstStyle>
          <a:p>
            <a:pPr>
              <a:defRPr/>
            </a:pPr>
            <a:fld id="{6D597485-7CE4-4FAE-AED3-24E06ED4BCB0}" type="datetime1">
              <a:rPr lang="en-US"/>
              <a:pPr>
                <a:defRPr/>
              </a:pPr>
              <a:t>5/15/2025</a:t>
            </a:fld>
            <a:endParaRPr lang="en-US"/>
          </a:p>
        </p:txBody>
      </p:sp>
      <p:sp>
        <p:nvSpPr>
          <p:cNvPr id="5" name="Footer Placeholder 4">
            <a:extLst>
              <a:ext uri="{FF2B5EF4-FFF2-40B4-BE49-F238E27FC236}">
                <a16:creationId xmlns:a16="http://schemas.microsoft.com/office/drawing/2014/main" id="{9202A725-47A3-D261-3501-68FC661383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7EFC553-38E2-6D70-A466-8B2C2792EC64}"/>
              </a:ext>
            </a:extLst>
          </p:cNvPr>
          <p:cNvSpPr>
            <a:spLocks noGrp="1"/>
          </p:cNvSpPr>
          <p:nvPr>
            <p:ph type="sldNum" sz="quarter" idx="12"/>
          </p:nvPr>
        </p:nvSpPr>
        <p:spPr/>
        <p:txBody>
          <a:bodyPr/>
          <a:lstStyle>
            <a:lvl1pPr>
              <a:defRPr/>
            </a:lvl1pPr>
          </a:lstStyle>
          <a:p>
            <a:pPr>
              <a:defRPr/>
            </a:pPr>
            <a:fld id="{12CDEB39-65A6-46F3-93F9-1EE5CF781383}" type="slidenum">
              <a:rPr lang="en-US"/>
              <a:pPr>
                <a:defRPr/>
              </a:pPr>
              <a:t>‹#›</a:t>
            </a:fld>
            <a:endParaRPr lang="en-US"/>
          </a:p>
        </p:txBody>
      </p:sp>
    </p:spTree>
    <p:extLst>
      <p:ext uri="{BB962C8B-B14F-4D97-AF65-F5344CB8AC3E}">
        <p14:creationId xmlns:p14="http://schemas.microsoft.com/office/powerpoint/2010/main" val="182015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5D92A0-8197-AD52-7542-20812B9077E6}"/>
              </a:ext>
            </a:extLst>
          </p:cNvPr>
          <p:cNvSpPr>
            <a:spLocks noGrp="1"/>
          </p:cNvSpPr>
          <p:nvPr>
            <p:ph type="dt" sz="half" idx="10"/>
          </p:nvPr>
        </p:nvSpPr>
        <p:spPr/>
        <p:txBody>
          <a:bodyPr/>
          <a:lstStyle>
            <a:lvl1pPr>
              <a:defRPr/>
            </a:lvl1pPr>
          </a:lstStyle>
          <a:p>
            <a:pPr>
              <a:defRPr/>
            </a:pPr>
            <a:fld id="{982A4826-CDF5-4EAA-A691-9CCDFD5C9A41}" type="datetime1">
              <a:rPr lang="en-US"/>
              <a:pPr>
                <a:defRPr/>
              </a:pPr>
              <a:t>5/15/2025</a:t>
            </a:fld>
            <a:endParaRPr lang="en-US"/>
          </a:p>
        </p:txBody>
      </p:sp>
      <p:sp>
        <p:nvSpPr>
          <p:cNvPr id="5" name="Footer Placeholder 4">
            <a:extLst>
              <a:ext uri="{FF2B5EF4-FFF2-40B4-BE49-F238E27FC236}">
                <a16:creationId xmlns:a16="http://schemas.microsoft.com/office/drawing/2014/main" id="{1859E0E2-1791-544B-550B-AA1D1DF5AC5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FFF647D-C289-FBCC-26E9-31BCD66EE8CE}"/>
              </a:ext>
            </a:extLst>
          </p:cNvPr>
          <p:cNvSpPr>
            <a:spLocks noGrp="1"/>
          </p:cNvSpPr>
          <p:nvPr>
            <p:ph type="sldNum" sz="quarter" idx="12"/>
          </p:nvPr>
        </p:nvSpPr>
        <p:spPr/>
        <p:txBody>
          <a:bodyPr/>
          <a:lstStyle>
            <a:lvl1pPr>
              <a:defRPr/>
            </a:lvl1pPr>
          </a:lstStyle>
          <a:p>
            <a:pPr>
              <a:defRPr/>
            </a:pPr>
            <a:fld id="{0FB8F91E-C2B3-4807-8576-8764475F289E}" type="slidenum">
              <a:rPr lang="en-US"/>
              <a:pPr>
                <a:defRPr/>
              </a:pPr>
              <a:t>‹#›</a:t>
            </a:fld>
            <a:endParaRPr lang="en-US"/>
          </a:p>
        </p:txBody>
      </p:sp>
    </p:spTree>
    <p:extLst>
      <p:ext uri="{BB962C8B-B14F-4D97-AF65-F5344CB8AC3E}">
        <p14:creationId xmlns:p14="http://schemas.microsoft.com/office/powerpoint/2010/main" val="40070830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AEBEDA7-CED6-979D-DD12-D3A8A53E6B5B}"/>
              </a:ext>
            </a:extLst>
          </p:cNvPr>
          <p:cNvSpPr>
            <a:spLocks noGrp="1"/>
          </p:cNvSpPr>
          <p:nvPr>
            <p:ph type="dt" sz="half" idx="10"/>
          </p:nvPr>
        </p:nvSpPr>
        <p:spPr/>
        <p:txBody>
          <a:bodyPr/>
          <a:lstStyle>
            <a:lvl1pPr>
              <a:defRPr/>
            </a:lvl1pPr>
          </a:lstStyle>
          <a:p>
            <a:pPr>
              <a:defRPr/>
            </a:pPr>
            <a:fld id="{C6B2F540-F4F8-4133-A503-9380ED27A356}" type="datetime1">
              <a:rPr lang="en-US"/>
              <a:pPr>
                <a:defRPr/>
              </a:pPr>
              <a:t>5/15/2025</a:t>
            </a:fld>
            <a:endParaRPr lang="en-US"/>
          </a:p>
        </p:txBody>
      </p:sp>
      <p:sp>
        <p:nvSpPr>
          <p:cNvPr id="6" name="Footer Placeholder 4">
            <a:extLst>
              <a:ext uri="{FF2B5EF4-FFF2-40B4-BE49-F238E27FC236}">
                <a16:creationId xmlns:a16="http://schemas.microsoft.com/office/drawing/2014/main" id="{30A204E5-EB10-A7B1-2E24-187323815C9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20ACDDE-FD3A-604E-9A37-DB59D9D2CD59}"/>
              </a:ext>
            </a:extLst>
          </p:cNvPr>
          <p:cNvSpPr>
            <a:spLocks noGrp="1"/>
          </p:cNvSpPr>
          <p:nvPr>
            <p:ph type="sldNum" sz="quarter" idx="12"/>
          </p:nvPr>
        </p:nvSpPr>
        <p:spPr/>
        <p:txBody>
          <a:bodyPr/>
          <a:lstStyle>
            <a:lvl1pPr>
              <a:defRPr/>
            </a:lvl1pPr>
          </a:lstStyle>
          <a:p>
            <a:pPr>
              <a:defRPr/>
            </a:pPr>
            <a:fld id="{DF0FF503-0A61-409D-9A31-F438161D88F8}" type="slidenum">
              <a:rPr lang="en-US"/>
              <a:pPr>
                <a:defRPr/>
              </a:pPr>
              <a:t>‹#›</a:t>
            </a:fld>
            <a:endParaRPr lang="en-US"/>
          </a:p>
        </p:txBody>
      </p:sp>
    </p:spTree>
    <p:extLst>
      <p:ext uri="{BB962C8B-B14F-4D97-AF65-F5344CB8AC3E}">
        <p14:creationId xmlns:p14="http://schemas.microsoft.com/office/powerpoint/2010/main" val="2455590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C5344B0A-388D-65FF-E0D6-55663862D14B}"/>
              </a:ext>
            </a:extLst>
          </p:cNvPr>
          <p:cNvSpPr>
            <a:spLocks noGrp="1"/>
          </p:cNvSpPr>
          <p:nvPr>
            <p:ph type="dt" sz="half" idx="10"/>
          </p:nvPr>
        </p:nvSpPr>
        <p:spPr/>
        <p:txBody>
          <a:bodyPr/>
          <a:lstStyle>
            <a:lvl1pPr>
              <a:defRPr/>
            </a:lvl1pPr>
          </a:lstStyle>
          <a:p>
            <a:pPr>
              <a:defRPr/>
            </a:pPr>
            <a:fld id="{134A4383-8BC3-4628-8628-D2AB87E5A199}" type="datetime1">
              <a:rPr lang="en-US"/>
              <a:pPr>
                <a:defRPr/>
              </a:pPr>
              <a:t>5/15/2025</a:t>
            </a:fld>
            <a:endParaRPr lang="en-US"/>
          </a:p>
        </p:txBody>
      </p:sp>
      <p:sp>
        <p:nvSpPr>
          <p:cNvPr id="8" name="Footer Placeholder 4">
            <a:extLst>
              <a:ext uri="{FF2B5EF4-FFF2-40B4-BE49-F238E27FC236}">
                <a16:creationId xmlns:a16="http://schemas.microsoft.com/office/drawing/2014/main" id="{CE9DCEC0-7D73-8DEE-21CE-DCC90F2A799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BF023E6-5C94-D6E0-FCB6-D99705031117}"/>
              </a:ext>
            </a:extLst>
          </p:cNvPr>
          <p:cNvSpPr>
            <a:spLocks noGrp="1"/>
          </p:cNvSpPr>
          <p:nvPr>
            <p:ph type="sldNum" sz="quarter" idx="12"/>
          </p:nvPr>
        </p:nvSpPr>
        <p:spPr/>
        <p:txBody>
          <a:bodyPr/>
          <a:lstStyle>
            <a:lvl1pPr>
              <a:defRPr/>
            </a:lvl1pPr>
          </a:lstStyle>
          <a:p>
            <a:pPr>
              <a:defRPr/>
            </a:pPr>
            <a:fld id="{092EA734-0108-4E80-8674-1603A61F7E85}" type="slidenum">
              <a:rPr lang="en-US"/>
              <a:pPr>
                <a:defRPr/>
              </a:pPr>
              <a:t>‹#›</a:t>
            </a:fld>
            <a:endParaRPr lang="en-US"/>
          </a:p>
        </p:txBody>
      </p:sp>
    </p:spTree>
    <p:extLst>
      <p:ext uri="{BB962C8B-B14F-4D97-AF65-F5344CB8AC3E}">
        <p14:creationId xmlns:p14="http://schemas.microsoft.com/office/powerpoint/2010/main" val="30995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89DE9088-FBC3-9C98-0292-27F3330EEF18}"/>
              </a:ext>
            </a:extLst>
          </p:cNvPr>
          <p:cNvSpPr>
            <a:spLocks noGrp="1"/>
          </p:cNvSpPr>
          <p:nvPr>
            <p:ph type="dt" sz="half" idx="10"/>
          </p:nvPr>
        </p:nvSpPr>
        <p:spPr/>
        <p:txBody>
          <a:bodyPr/>
          <a:lstStyle>
            <a:lvl1pPr>
              <a:defRPr/>
            </a:lvl1pPr>
          </a:lstStyle>
          <a:p>
            <a:pPr>
              <a:defRPr/>
            </a:pPr>
            <a:fld id="{229ACE8A-29A5-412E-B4A5-5D4867B48DBB}" type="datetime1">
              <a:rPr lang="en-US"/>
              <a:pPr>
                <a:defRPr/>
              </a:pPr>
              <a:t>5/15/2025</a:t>
            </a:fld>
            <a:endParaRPr lang="en-US"/>
          </a:p>
        </p:txBody>
      </p:sp>
      <p:sp>
        <p:nvSpPr>
          <p:cNvPr id="4" name="Footer Placeholder 4">
            <a:extLst>
              <a:ext uri="{FF2B5EF4-FFF2-40B4-BE49-F238E27FC236}">
                <a16:creationId xmlns:a16="http://schemas.microsoft.com/office/drawing/2014/main" id="{FE19D11B-EA08-A00C-BE22-5E2F439B1C4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CBE98E7-D5D8-65CB-45EA-3997B150602E}"/>
              </a:ext>
            </a:extLst>
          </p:cNvPr>
          <p:cNvSpPr>
            <a:spLocks noGrp="1"/>
          </p:cNvSpPr>
          <p:nvPr>
            <p:ph type="sldNum" sz="quarter" idx="12"/>
          </p:nvPr>
        </p:nvSpPr>
        <p:spPr/>
        <p:txBody>
          <a:bodyPr/>
          <a:lstStyle>
            <a:lvl1pPr>
              <a:defRPr/>
            </a:lvl1pPr>
          </a:lstStyle>
          <a:p>
            <a:pPr>
              <a:defRPr/>
            </a:pPr>
            <a:fld id="{CD66E97E-95EB-4ADB-B462-A609E2CBF6D1}" type="slidenum">
              <a:rPr lang="en-US"/>
              <a:pPr>
                <a:defRPr/>
              </a:pPr>
              <a:t>‹#›</a:t>
            </a:fld>
            <a:endParaRPr lang="en-US"/>
          </a:p>
        </p:txBody>
      </p:sp>
    </p:spTree>
    <p:extLst>
      <p:ext uri="{BB962C8B-B14F-4D97-AF65-F5344CB8AC3E}">
        <p14:creationId xmlns:p14="http://schemas.microsoft.com/office/powerpoint/2010/main" val="30619169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D74A189-B007-A134-3BC0-6FA44A352697}"/>
              </a:ext>
            </a:extLst>
          </p:cNvPr>
          <p:cNvSpPr>
            <a:spLocks noGrp="1"/>
          </p:cNvSpPr>
          <p:nvPr>
            <p:ph type="dt" sz="half" idx="10"/>
          </p:nvPr>
        </p:nvSpPr>
        <p:spPr/>
        <p:txBody>
          <a:bodyPr/>
          <a:lstStyle>
            <a:lvl1pPr>
              <a:defRPr/>
            </a:lvl1pPr>
          </a:lstStyle>
          <a:p>
            <a:pPr>
              <a:defRPr/>
            </a:pPr>
            <a:fld id="{F02A9487-812C-4CE9-95CE-3AF15B0E9987}" type="datetime1">
              <a:rPr lang="en-US"/>
              <a:pPr>
                <a:defRPr/>
              </a:pPr>
              <a:t>5/15/2025</a:t>
            </a:fld>
            <a:endParaRPr lang="en-US"/>
          </a:p>
        </p:txBody>
      </p:sp>
      <p:sp>
        <p:nvSpPr>
          <p:cNvPr id="3" name="Footer Placeholder 4">
            <a:extLst>
              <a:ext uri="{FF2B5EF4-FFF2-40B4-BE49-F238E27FC236}">
                <a16:creationId xmlns:a16="http://schemas.microsoft.com/office/drawing/2014/main" id="{7DB9B24F-08AF-9FAA-6485-971BF9A5A85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094337F-64BE-1DE4-58E4-15805437F0EE}"/>
              </a:ext>
            </a:extLst>
          </p:cNvPr>
          <p:cNvSpPr>
            <a:spLocks noGrp="1"/>
          </p:cNvSpPr>
          <p:nvPr>
            <p:ph type="sldNum" sz="quarter" idx="12"/>
          </p:nvPr>
        </p:nvSpPr>
        <p:spPr/>
        <p:txBody>
          <a:bodyPr/>
          <a:lstStyle>
            <a:lvl1pPr>
              <a:defRPr/>
            </a:lvl1pPr>
          </a:lstStyle>
          <a:p>
            <a:pPr>
              <a:defRPr/>
            </a:pPr>
            <a:fld id="{5B396C32-3FCA-42EB-8D64-7F72DD8C0F1E}" type="slidenum">
              <a:rPr lang="en-US"/>
              <a:pPr>
                <a:defRPr/>
              </a:pPr>
              <a:t>‹#›</a:t>
            </a:fld>
            <a:endParaRPr lang="en-US"/>
          </a:p>
        </p:txBody>
      </p:sp>
    </p:spTree>
    <p:extLst>
      <p:ext uri="{BB962C8B-B14F-4D97-AF65-F5344CB8AC3E}">
        <p14:creationId xmlns:p14="http://schemas.microsoft.com/office/powerpoint/2010/main" val="22376099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72C16CE-814A-E146-2A5F-571B75984557}"/>
              </a:ext>
            </a:extLst>
          </p:cNvPr>
          <p:cNvSpPr>
            <a:spLocks noGrp="1"/>
          </p:cNvSpPr>
          <p:nvPr>
            <p:ph type="dt" sz="half" idx="10"/>
          </p:nvPr>
        </p:nvSpPr>
        <p:spPr/>
        <p:txBody>
          <a:bodyPr/>
          <a:lstStyle>
            <a:lvl1pPr>
              <a:defRPr/>
            </a:lvl1pPr>
          </a:lstStyle>
          <a:p>
            <a:pPr>
              <a:defRPr/>
            </a:pPr>
            <a:fld id="{D07C7FC6-AA6E-424E-915C-9F32B0E3586D}" type="datetime1">
              <a:rPr lang="en-US"/>
              <a:pPr>
                <a:defRPr/>
              </a:pPr>
              <a:t>5/15/2025</a:t>
            </a:fld>
            <a:endParaRPr lang="en-US"/>
          </a:p>
        </p:txBody>
      </p:sp>
      <p:sp>
        <p:nvSpPr>
          <p:cNvPr id="6" name="Footer Placeholder 4">
            <a:extLst>
              <a:ext uri="{FF2B5EF4-FFF2-40B4-BE49-F238E27FC236}">
                <a16:creationId xmlns:a16="http://schemas.microsoft.com/office/drawing/2014/main" id="{89E22610-5B2D-91D8-560F-B7A696DED5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4B3F550-57D3-B9F0-B881-2ADBEC7E932F}"/>
              </a:ext>
            </a:extLst>
          </p:cNvPr>
          <p:cNvSpPr>
            <a:spLocks noGrp="1"/>
          </p:cNvSpPr>
          <p:nvPr>
            <p:ph type="sldNum" sz="quarter" idx="12"/>
          </p:nvPr>
        </p:nvSpPr>
        <p:spPr/>
        <p:txBody>
          <a:bodyPr/>
          <a:lstStyle>
            <a:lvl1pPr>
              <a:defRPr/>
            </a:lvl1pPr>
          </a:lstStyle>
          <a:p>
            <a:pPr>
              <a:defRPr/>
            </a:pPr>
            <a:fld id="{0AA5681F-2509-430F-8EEF-86DCE6356ACD}" type="slidenum">
              <a:rPr lang="en-US"/>
              <a:pPr>
                <a:defRPr/>
              </a:pPr>
              <a:t>‹#›</a:t>
            </a:fld>
            <a:endParaRPr lang="en-US"/>
          </a:p>
        </p:txBody>
      </p:sp>
    </p:spTree>
    <p:extLst>
      <p:ext uri="{BB962C8B-B14F-4D97-AF65-F5344CB8AC3E}">
        <p14:creationId xmlns:p14="http://schemas.microsoft.com/office/powerpoint/2010/main" val="2233228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A69339B-1808-ED7A-753D-7F1E2E9F9830}"/>
              </a:ext>
            </a:extLst>
          </p:cNvPr>
          <p:cNvSpPr>
            <a:spLocks noGrp="1"/>
          </p:cNvSpPr>
          <p:nvPr>
            <p:ph type="dt" sz="half" idx="10"/>
          </p:nvPr>
        </p:nvSpPr>
        <p:spPr/>
        <p:txBody>
          <a:bodyPr/>
          <a:lstStyle>
            <a:lvl1pPr>
              <a:defRPr/>
            </a:lvl1pPr>
          </a:lstStyle>
          <a:p>
            <a:pPr>
              <a:defRPr/>
            </a:pPr>
            <a:fld id="{B7531E5D-A99B-4377-BC51-65709F651FFB}" type="datetime1">
              <a:rPr lang="en-US"/>
              <a:pPr>
                <a:defRPr/>
              </a:pPr>
              <a:t>5/15/2025</a:t>
            </a:fld>
            <a:endParaRPr lang="en-US"/>
          </a:p>
        </p:txBody>
      </p:sp>
      <p:sp>
        <p:nvSpPr>
          <p:cNvPr id="6" name="Footer Placeholder 4">
            <a:extLst>
              <a:ext uri="{FF2B5EF4-FFF2-40B4-BE49-F238E27FC236}">
                <a16:creationId xmlns:a16="http://schemas.microsoft.com/office/drawing/2014/main" id="{AD40ACDC-F430-7A71-156C-1D9EE983F87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545E0A-2EF6-FEB8-A74D-E4AFBE6C783A}"/>
              </a:ext>
            </a:extLst>
          </p:cNvPr>
          <p:cNvSpPr>
            <a:spLocks noGrp="1"/>
          </p:cNvSpPr>
          <p:nvPr>
            <p:ph type="sldNum" sz="quarter" idx="12"/>
          </p:nvPr>
        </p:nvSpPr>
        <p:spPr/>
        <p:txBody>
          <a:bodyPr/>
          <a:lstStyle>
            <a:lvl1pPr>
              <a:defRPr/>
            </a:lvl1pPr>
          </a:lstStyle>
          <a:p>
            <a:pPr>
              <a:defRPr/>
            </a:pPr>
            <a:fld id="{F3127375-50C4-4B8C-9E52-C5A1C3ECB85E}" type="slidenum">
              <a:rPr lang="en-US"/>
              <a:pPr>
                <a:defRPr/>
              </a:pPr>
              <a:t>‹#›</a:t>
            </a:fld>
            <a:endParaRPr lang="en-US"/>
          </a:p>
        </p:txBody>
      </p:sp>
    </p:spTree>
    <p:extLst>
      <p:ext uri="{BB962C8B-B14F-4D97-AF65-F5344CB8AC3E}">
        <p14:creationId xmlns:p14="http://schemas.microsoft.com/office/powerpoint/2010/main" val="22556374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E51E8C-4FE2-4AD2-7FBE-89CD20F840D0}"/>
              </a:ext>
            </a:extLst>
          </p:cNvPr>
          <p:cNvSpPr>
            <a:spLocks noGrp="1"/>
          </p:cNvSpPr>
          <p:nvPr>
            <p:ph type="dt" sz="half" idx="10"/>
          </p:nvPr>
        </p:nvSpPr>
        <p:spPr/>
        <p:txBody>
          <a:bodyPr/>
          <a:lstStyle>
            <a:lvl1pPr>
              <a:defRPr/>
            </a:lvl1pPr>
          </a:lstStyle>
          <a:p>
            <a:pPr>
              <a:defRPr/>
            </a:pPr>
            <a:fld id="{C5415DCD-C2A2-412F-AF7D-04EEC67FAAA6}" type="datetime1">
              <a:rPr lang="en-US"/>
              <a:pPr>
                <a:defRPr/>
              </a:pPr>
              <a:t>5/15/2025</a:t>
            </a:fld>
            <a:endParaRPr lang="en-US"/>
          </a:p>
        </p:txBody>
      </p:sp>
      <p:sp>
        <p:nvSpPr>
          <p:cNvPr id="5" name="Footer Placeholder 4">
            <a:extLst>
              <a:ext uri="{FF2B5EF4-FFF2-40B4-BE49-F238E27FC236}">
                <a16:creationId xmlns:a16="http://schemas.microsoft.com/office/drawing/2014/main" id="{B41B670F-CF2F-D3BB-D4C4-E7CFC8117B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54FD0C-7733-8989-D197-790AC0F621C7}"/>
              </a:ext>
            </a:extLst>
          </p:cNvPr>
          <p:cNvSpPr>
            <a:spLocks noGrp="1"/>
          </p:cNvSpPr>
          <p:nvPr>
            <p:ph type="sldNum" sz="quarter" idx="12"/>
          </p:nvPr>
        </p:nvSpPr>
        <p:spPr/>
        <p:txBody>
          <a:bodyPr/>
          <a:lstStyle>
            <a:lvl1pPr>
              <a:defRPr/>
            </a:lvl1pPr>
          </a:lstStyle>
          <a:p>
            <a:pPr>
              <a:defRPr/>
            </a:pPr>
            <a:fld id="{642EB811-3455-4803-B82E-1A18298D21F5}" type="slidenum">
              <a:rPr lang="en-US"/>
              <a:pPr>
                <a:defRPr/>
              </a:pPr>
              <a:t>‹#›</a:t>
            </a:fld>
            <a:endParaRPr lang="en-US"/>
          </a:p>
        </p:txBody>
      </p:sp>
    </p:spTree>
    <p:extLst>
      <p:ext uri="{BB962C8B-B14F-4D97-AF65-F5344CB8AC3E}">
        <p14:creationId xmlns:p14="http://schemas.microsoft.com/office/powerpoint/2010/main" val="37924674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6C79790-88BF-8B5E-A2C2-024E674B6AB0}"/>
              </a:ext>
            </a:extLst>
          </p:cNvPr>
          <p:cNvSpPr>
            <a:spLocks noGrp="1"/>
          </p:cNvSpPr>
          <p:nvPr>
            <p:ph type="dt" sz="half" idx="10"/>
          </p:nvPr>
        </p:nvSpPr>
        <p:spPr/>
        <p:txBody>
          <a:bodyPr/>
          <a:lstStyle>
            <a:lvl1pPr>
              <a:defRPr/>
            </a:lvl1pPr>
          </a:lstStyle>
          <a:p>
            <a:pPr>
              <a:defRPr/>
            </a:pPr>
            <a:fld id="{2EB73A53-93F3-4627-BA4B-81236A11B875}" type="datetime1">
              <a:rPr lang="en-US"/>
              <a:pPr>
                <a:defRPr/>
              </a:pPr>
              <a:t>5/15/2025</a:t>
            </a:fld>
            <a:endParaRPr lang="en-US"/>
          </a:p>
        </p:txBody>
      </p:sp>
      <p:sp>
        <p:nvSpPr>
          <p:cNvPr id="5" name="Footer Placeholder 4">
            <a:extLst>
              <a:ext uri="{FF2B5EF4-FFF2-40B4-BE49-F238E27FC236}">
                <a16:creationId xmlns:a16="http://schemas.microsoft.com/office/drawing/2014/main" id="{7738936B-0008-0282-948D-8A3EE0A0F91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183E3E-F01E-4C19-E3B2-55FD4BF7569A}"/>
              </a:ext>
            </a:extLst>
          </p:cNvPr>
          <p:cNvSpPr>
            <a:spLocks noGrp="1"/>
          </p:cNvSpPr>
          <p:nvPr>
            <p:ph type="sldNum" sz="quarter" idx="12"/>
          </p:nvPr>
        </p:nvSpPr>
        <p:spPr/>
        <p:txBody>
          <a:bodyPr/>
          <a:lstStyle>
            <a:lvl1pPr>
              <a:defRPr/>
            </a:lvl1pPr>
          </a:lstStyle>
          <a:p>
            <a:pPr>
              <a:defRPr/>
            </a:pPr>
            <a:fld id="{5F4C184C-5F22-4269-ACEF-8BAE05963B2F}" type="slidenum">
              <a:rPr lang="en-US"/>
              <a:pPr>
                <a:defRPr/>
              </a:pPr>
              <a:t>‹#›</a:t>
            </a:fld>
            <a:endParaRPr lang="en-US"/>
          </a:p>
        </p:txBody>
      </p:sp>
    </p:spTree>
    <p:extLst>
      <p:ext uri="{BB962C8B-B14F-4D97-AF65-F5344CB8AC3E}">
        <p14:creationId xmlns:p14="http://schemas.microsoft.com/office/powerpoint/2010/main" val="38827341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9AC5D988-DCAC-3FD0-F3BD-72BD0D6DAAF1}"/>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EC836F81-5666-EC7E-E7F7-DDA33DE93C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63E7ADE6-6AD7-3387-1AEB-09A1ECB824F1}"/>
              </a:ext>
            </a:extLst>
          </p:cNvPr>
          <p:cNvSpPr>
            <a:spLocks noGrp="1" noChangeArrowheads="1"/>
          </p:cNvSpPr>
          <p:nvPr>
            <p:ph type="sldNum" sz="quarter" idx="12"/>
          </p:nvPr>
        </p:nvSpPr>
        <p:spPr>
          <a:ln/>
        </p:spPr>
        <p:txBody>
          <a:bodyPr/>
          <a:lstStyle>
            <a:lvl1pPr>
              <a:defRPr/>
            </a:lvl1pPr>
          </a:lstStyle>
          <a:p>
            <a:pPr>
              <a:defRPr/>
            </a:pPr>
            <a:fld id="{8DC3626A-5C6B-4DCB-87F4-6ACD127B5F2B}" type="slidenum">
              <a:rPr lang="en-US" altLang="en-US"/>
              <a:pPr>
                <a:defRPr/>
              </a:pPr>
              <a:t>‹#›</a:t>
            </a:fld>
            <a:endParaRPr lang="en-US" altLang="en-US"/>
          </a:p>
        </p:txBody>
      </p:sp>
    </p:spTree>
    <p:extLst>
      <p:ext uri="{BB962C8B-B14F-4D97-AF65-F5344CB8AC3E}">
        <p14:creationId xmlns:p14="http://schemas.microsoft.com/office/powerpoint/2010/main" val="34884686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292194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9594269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6517096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13658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284816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1450238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813061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2044446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0486637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24495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5399958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DFE6-4201-A9FB-5E57-27CC4C7505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45556E-566F-1FA4-CBEE-06C229D81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46655A-F63E-2BDB-6675-787DA65755F8}"/>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92412DD3-44ED-485B-90C5-E324A090E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7BDEA-6540-F069-7D3C-E21198D37B26}"/>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33934369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5A23-CC28-D5B3-056D-E93EDA92F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BA16F5-F1AA-B506-E056-725F520466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5AEF4-BC16-6405-CBE5-9AF13817B4AB}"/>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450A2A2E-B1F1-CA0D-65C1-F12CBFF11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47A35-52A6-2E22-83A9-5F190BAF03A4}"/>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2396803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333F-EEFC-2D5B-599C-3DE68F5F8E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305866-1597-4A8C-59DF-1444F3CCAF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F8B1FD-B7D2-5095-D08B-0C671137391B}"/>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C7D309F5-7A98-44B6-6026-6896C42CF4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C97B17-5CFA-6113-B2CB-482723E38BB4}"/>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2777721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5AC83-7A96-47D8-5B1A-6FE021C218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6D3A59-AFE5-143D-0783-A88672C6B8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B6041A-A965-BC4D-FB48-7F32F54AB5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53C8D9-AFC6-8FD5-79A9-EC790EA9A1BF}"/>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6" name="Footer Placeholder 5">
            <a:extLst>
              <a:ext uri="{FF2B5EF4-FFF2-40B4-BE49-F238E27FC236}">
                <a16:creationId xmlns:a16="http://schemas.microsoft.com/office/drawing/2014/main" id="{C8215CA1-82C0-C102-2C5A-E625D41C8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6CC99B-C450-DD39-C41F-52648FD1C973}"/>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16169634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C8AD4-4FB4-EA86-02C5-0D4FD41BB6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BBCE99-AFF9-5B3F-4C8C-6A1ED0ACF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CBC58E-BE89-CCAD-98AA-926421166A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F55CC2-59C6-0621-5D2C-FB374F040C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8C4314-491D-6425-68E2-253D17BE67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ABF84A-175A-C104-D7CE-D4CFC5E4E4A6}"/>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8" name="Footer Placeholder 7">
            <a:extLst>
              <a:ext uri="{FF2B5EF4-FFF2-40B4-BE49-F238E27FC236}">
                <a16:creationId xmlns:a16="http://schemas.microsoft.com/office/drawing/2014/main" id="{2CCFCEDF-24D8-E159-FD0C-08335B0CD7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56FC8B-0577-4FDA-33DF-D81D1C7B390C}"/>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1194121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F0C4-88C6-03E8-14BF-1455F82BBC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21557E-7D0D-F498-9D7E-66225F16E228}"/>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4" name="Footer Placeholder 3">
            <a:extLst>
              <a:ext uri="{FF2B5EF4-FFF2-40B4-BE49-F238E27FC236}">
                <a16:creationId xmlns:a16="http://schemas.microsoft.com/office/drawing/2014/main" id="{A6358E7A-D707-CA7E-F104-82D44062CC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8C83B1-EB78-870B-729B-C2DC505ADF56}"/>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7350833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529E25-6456-C532-A236-B7FE4BB11918}"/>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3" name="Footer Placeholder 2">
            <a:extLst>
              <a:ext uri="{FF2B5EF4-FFF2-40B4-BE49-F238E27FC236}">
                <a16:creationId xmlns:a16="http://schemas.microsoft.com/office/drawing/2014/main" id="{524FB015-1C4F-E078-0CDD-748810A412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804E4C-924E-922C-6D95-07C21A2EF528}"/>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36733806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07209-0A80-D6D3-7588-AF08EA6E3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4147DD-B5DA-8A42-4FF5-C44D0C512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0CDCA5-6135-2E5F-B4DA-C76F386EE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41124-3C34-855D-E577-B02CC584DF19}"/>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6" name="Footer Placeholder 5">
            <a:extLst>
              <a:ext uri="{FF2B5EF4-FFF2-40B4-BE49-F238E27FC236}">
                <a16:creationId xmlns:a16="http://schemas.microsoft.com/office/drawing/2014/main" id="{2C524327-77E2-20D8-03CA-8B9319A316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546573-0E5F-D7E3-CBEA-55DA2E57E922}"/>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1033996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7AC2-7606-4CDC-FD97-FFFEC26A76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19A19E-07EB-C01D-B8E4-81E359FAC0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E91B19-418A-32BE-F2F9-F846E5624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654869-859D-D387-D749-BADD7C2882E6}"/>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6" name="Footer Placeholder 5">
            <a:extLst>
              <a:ext uri="{FF2B5EF4-FFF2-40B4-BE49-F238E27FC236}">
                <a16:creationId xmlns:a16="http://schemas.microsoft.com/office/drawing/2014/main" id="{FCDD685C-660B-9B9A-65FF-945A32C659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0CB447-8F95-635C-50A9-E5D0DACA8E11}"/>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37173938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95BEA-3358-EEC8-E19D-4A66094A68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1E2DB-B440-8797-12DF-42C27A116F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B031D-1714-7B57-CB3A-F2CD376D8733}"/>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2BA34827-6AF8-6952-48FC-5BC0A9E5D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D148E2-AAA3-217F-6245-F8CCE4503779}"/>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4189614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75018A-064A-80BF-CBDA-B1A4F8C6C5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43CCAB-9377-E8AD-8310-D86DDDADD4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817D04-BE77-71A4-D11A-9324C38C2551}"/>
              </a:ext>
            </a:extLst>
          </p:cNvPr>
          <p:cNvSpPr>
            <a:spLocks noGrp="1"/>
          </p:cNvSpPr>
          <p:nvPr>
            <p:ph type="dt" sz="half" idx="10"/>
          </p:nvPr>
        </p:nvSpPr>
        <p:spPr/>
        <p:txBody>
          <a:body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70DE13CD-28EE-E0C8-AA25-25554B8FFA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BEEB9-E212-A9AC-497E-3736882172E1}"/>
              </a:ext>
            </a:extLst>
          </p:cNvPr>
          <p:cNvSpPr>
            <a:spLocks noGrp="1"/>
          </p:cNvSpPr>
          <p:nvPr>
            <p:ph type="sldNum" sz="quarter" idx="12"/>
          </p:nvPr>
        </p:nvSpPr>
        <p:spPr/>
        <p:txBody>
          <a:bodyPr/>
          <a:lstStyle/>
          <a:p>
            <a:fld id="{33F7A486-D0B0-4D84-8894-6A6F5284CCB6}" type="slidenum">
              <a:rPr lang="en-US" smtClean="0"/>
              <a:t>‹#›</a:t>
            </a:fld>
            <a:endParaRPr lang="en-US"/>
          </a:p>
        </p:txBody>
      </p:sp>
    </p:spTree>
    <p:extLst>
      <p:ext uri="{BB962C8B-B14F-4D97-AF65-F5344CB8AC3E}">
        <p14:creationId xmlns:p14="http://schemas.microsoft.com/office/powerpoint/2010/main" val="382306558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815836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714500" indent="-34290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815908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5499533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14512731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Helvetica" panose="020B0604020202020204" pitchFamily="34" charset="0"/>
                <a:cs typeface="Helvetica" panose="020B0604020202020204" pitchFamily="34" charset="0"/>
              </a:defRPr>
            </a:lvl1pPr>
            <a:lvl2pPr marL="800100" indent="-342900">
              <a:buFont typeface="Wingdings" panose="05000000000000000000" pitchFamily="2" charset="2"/>
              <a:buChar char="§"/>
              <a:defRPr sz="2400">
                <a:latin typeface="Helvetica" panose="020B0604020202020204" pitchFamily="34" charset="0"/>
                <a:cs typeface="Helvetica" panose="020B0604020202020204" pitchFamily="34" charset="0"/>
              </a:defRPr>
            </a:lvl2pPr>
            <a:lvl3pPr marL="1257300" indent="-342900">
              <a:buFont typeface="Arial" panose="020B0604020202020204" pitchFamily="34" charset="0"/>
              <a:buChar char="•"/>
              <a:defRPr sz="2000">
                <a:latin typeface="Helvetica" panose="020B0604020202020204" pitchFamily="34" charset="0"/>
                <a:cs typeface="Helvetica" panose="020B0604020202020204" pitchFamily="34" charset="0"/>
              </a:defRPr>
            </a:lvl3pPr>
            <a:lvl4pPr marL="1657350" indent="-285750">
              <a:buFont typeface="Courier New" panose="02070309020205020404" pitchFamily="49" charset="0"/>
              <a:buChar char="o"/>
              <a:defRPr sz="1800">
                <a:latin typeface="Helvetica" panose="020B0604020202020204" pitchFamily="34" charset="0"/>
                <a:cs typeface="Helvetica"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Tree>
    <p:extLst>
      <p:ext uri="{BB962C8B-B14F-4D97-AF65-F5344CB8AC3E}">
        <p14:creationId xmlns:p14="http://schemas.microsoft.com/office/powerpoint/2010/main" val="36869470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3200" b="1" baseline="0">
                <a:solidFill>
                  <a:schemeClr val="bg1"/>
                </a:solidFill>
                <a:latin typeface="Helvetica" panose="020B0604020202020204" pitchFamily="34" charset="0"/>
                <a:cs typeface="Helvetica" panose="020B0604020202020204" pitchFamily="34"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3355161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a:xfrm>
            <a:off x="202017" y="63798"/>
            <a:ext cx="0" cy="0"/>
          </a:xfrm>
        </p:spPr>
        <p:txBody>
          <a:bodyPr/>
          <a:lstStyle>
            <a:lvl1pPr>
              <a:defRPr sz="3200" b="1">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fld id="{2B22FA9C-BCCD-40FC-9B2D-1F362F8CCA67}" type="datetime1">
              <a:rPr lang="en-IN" smtClean="0"/>
              <a:t>15-05-2025</a:t>
            </a:fld>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4173280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3619512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wo Content (Light)">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838200" y="1942007"/>
            <a:ext cx="5181600" cy="4351338"/>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p:cNvSpPr>
            <a:spLocks noGrp="1"/>
          </p:cNvSpPr>
          <p:nvPr>
            <p:ph sz="half" idx="2"/>
          </p:nvPr>
        </p:nvSpPr>
        <p:spPr>
          <a:xfrm>
            <a:off x="6172200" y="1942007"/>
            <a:ext cx="5181600" cy="4351338"/>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200" y="922714"/>
            <a:ext cx="10515600" cy="767975"/>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118110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3_Title and Content (White)">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a:p>
        </p:txBody>
      </p:sp>
      <p:sp>
        <p:nvSpPr>
          <p:cNvPr id="31" name="Slide Number Placeholder 2"/>
          <p:cNvSpPr txBox="1">
            <a:spLocks/>
          </p:cNvSpPr>
          <p:nvPr userDrawn="1"/>
        </p:nvSpPr>
        <p:spPr>
          <a:xfrm>
            <a:off x="334502" y="6473282"/>
            <a:ext cx="4334908"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a:t> </a:t>
            </a:r>
          </a:p>
        </p:txBody>
      </p:sp>
      <p:sp>
        <p:nvSpPr>
          <p:cNvPr id="32" name="Slide Number Placeholder 2"/>
          <p:cNvSpPr txBox="1">
            <a:spLocks/>
          </p:cNvSpPr>
          <p:nvPr userDrawn="1"/>
        </p:nvSpPr>
        <p:spPr>
          <a:xfrm>
            <a:off x="4518255" y="645660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t> </a:t>
            </a:r>
          </a:p>
        </p:txBody>
      </p:sp>
      <p:sp>
        <p:nvSpPr>
          <p:cNvPr id="33" name="Title 1"/>
          <p:cNvSpPr>
            <a:spLocks noGrp="1"/>
          </p:cNvSpPr>
          <p:nvPr>
            <p:ph type="title"/>
          </p:nvPr>
        </p:nvSpPr>
        <p:spPr>
          <a:xfrm>
            <a:off x="334501" y="83501"/>
            <a:ext cx="10515600" cy="660779"/>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10" name="Content Placeholder 2"/>
          <p:cNvSpPr>
            <a:spLocks noGrp="1"/>
          </p:cNvSpPr>
          <p:nvPr>
            <p:ph sz="half" idx="10"/>
          </p:nvPr>
        </p:nvSpPr>
        <p:spPr>
          <a:xfrm>
            <a:off x="307848" y="868406"/>
            <a:ext cx="5670920" cy="2751980"/>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endParaRPr lang="en-US"/>
          </a:p>
        </p:txBody>
      </p:sp>
      <p:sp>
        <p:nvSpPr>
          <p:cNvPr id="11" name="Content Placeholder 2"/>
          <p:cNvSpPr>
            <a:spLocks noGrp="1"/>
          </p:cNvSpPr>
          <p:nvPr>
            <p:ph sz="half" idx="12" hasCustomPrompt="1"/>
          </p:nvPr>
        </p:nvSpPr>
        <p:spPr>
          <a:xfrm>
            <a:off x="307848" y="5137380"/>
            <a:ext cx="5670920" cy="1307809"/>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SUMMARY</a:t>
            </a:r>
          </a:p>
          <a:p>
            <a:pPr lvl="0"/>
            <a:endParaRPr lang="en-US"/>
          </a:p>
        </p:txBody>
      </p:sp>
      <p:sp>
        <p:nvSpPr>
          <p:cNvPr id="12" name="Content Placeholder 2"/>
          <p:cNvSpPr>
            <a:spLocks noGrp="1"/>
          </p:cNvSpPr>
          <p:nvPr>
            <p:ph sz="half" idx="13" hasCustomPrompt="1"/>
          </p:nvPr>
        </p:nvSpPr>
        <p:spPr>
          <a:xfrm>
            <a:off x="6254507" y="868406"/>
            <a:ext cx="5670920" cy="3774936"/>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KEY ATTRIBUTES / COMPETENCY</a:t>
            </a:r>
          </a:p>
          <a:p>
            <a:pPr lvl="0"/>
            <a:endParaRPr lang="en-US"/>
          </a:p>
        </p:txBody>
      </p:sp>
      <p:sp>
        <p:nvSpPr>
          <p:cNvPr id="13" name="Content Placeholder 2"/>
          <p:cNvSpPr>
            <a:spLocks noGrp="1"/>
          </p:cNvSpPr>
          <p:nvPr>
            <p:ph sz="half" idx="14" hasCustomPrompt="1"/>
          </p:nvPr>
        </p:nvSpPr>
        <p:spPr>
          <a:xfrm>
            <a:off x="6254507" y="4735575"/>
            <a:ext cx="5670920" cy="803611"/>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HERITAGE</a:t>
            </a:r>
          </a:p>
        </p:txBody>
      </p:sp>
      <p:sp>
        <p:nvSpPr>
          <p:cNvPr id="18" name="Content Placeholder 2"/>
          <p:cNvSpPr>
            <a:spLocks noGrp="1"/>
          </p:cNvSpPr>
          <p:nvPr>
            <p:ph sz="half" idx="15" hasCustomPrompt="1"/>
          </p:nvPr>
        </p:nvSpPr>
        <p:spPr>
          <a:xfrm>
            <a:off x="6254507" y="5604441"/>
            <a:ext cx="5670920" cy="835483"/>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APPLICATIONS BEYOND</a:t>
            </a:r>
          </a:p>
        </p:txBody>
      </p:sp>
      <p:sp>
        <p:nvSpPr>
          <p:cNvPr id="19" name="Content Placeholder 2"/>
          <p:cNvSpPr>
            <a:spLocks noGrp="1"/>
          </p:cNvSpPr>
          <p:nvPr>
            <p:ph sz="half" idx="16" hasCustomPrompt="1"/>
          </p:nvPr>
        </p:nvSpPr>
        <p:spPr>
          <a:xfrm>
            <a:off x="334501" y="3701165"/>
            <a:ext cx="5670920" cy="1307809"/>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CHALLENGE ADDRESSED</a:t>
            </a:r>
          </a:p>
          <a:p>
            <a:pPr lvl="0"/>
            <a:endParaRPr lang="en-US"/>
          </a:p>
        </p:txBody>
      </p:sp>
      <p:sp>
        <p:nvSpPr>
          <p:cNvPr id="21" name="Content Placeholder 2"/>
          <p:cNvSpPr>
            <a:spLocks noGrp="1"/>
          </p:cNvSpPr>
          <p:nvPr>
            <p:ph sz="half" idx="17" hasCustomPrompt="1"/>
          </p:nvPr>
        </p:nvSpPr>
        <p:spPr>
          <a:xfrm>
            <a:off x="307848" y="6552168"/>
            <a:ext cx="4561864" cy="269559"/>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POC: </a:t>
            </a:r>
          </a:p>
          <a:p>
            <a:pPr lvl="0"/>
            <a:endParaRPr lang="en-US"/>
          </a:p>
        </p:txBody>
      </p:sp>
      <p:sp>
        <p:nvSpPr>
          <p:cNvPr id="22" name="Content Placeholder 2"/>
          <p:cNvSpPr>
            <a:spLocks noGrp="1"/>
          </p:cNvSpPr>
          <p:nvPr>
            <p:ph sz="half" idx="18" hasCustomPrompt="1"/>
          </p:nvPr>
        </p:nvSpPr>
        <p:spPr>
          <a:xfrm>
            <a:off x="4855463" y="6546903"/>
            <a:ext cx="4561864" cy="269559"/>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Website: </a:t>
            </a:r>
          </a:p>
          <a:p>
            <a:pPr lvl="0"/>
            <a:endParaRPr lang="en-US"/>
          </a:p>
        </p:txBody>
      </p:sp>
    </p:spTree>
    <p:extLst>
      <p:ext uri="{BB962C8B-B14F-4D97-AF65-F5344CB8AC3E}">
        <p14:creationId xmlns:p14="http://schemas.microsoft.com/office/powerpoint/2010/main" val="1642319085"/>
      </p:ext>
    </p:extLst>
  </p:cSld>
  <p:clrMapOvr>
    <a:masterClrMapping/>
  </p:clrMapOvr>
  <p:hf hdr="0" dt="0"/>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41779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400810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292249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30954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654232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27957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62226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274974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36894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38370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667115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15915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0104851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9365047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7146612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9694420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2056559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9347817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09574365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7827330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883884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8019179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3836082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493823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1842779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537346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5/15/2025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132720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5/15/2025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18146718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9320105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807955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8389903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94636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5/15/2025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99137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3.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image" Target="../media/image2.png"/><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theme" Target="../theme/theme7.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jpe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2FB10D-5E8B-9F72-D1FD-8D35467D17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05351A-8A9B-3458-48B0-CC88233DF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DCCDF-1C98-09EC-4F9D-7B6A747597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BB545B-8CB5-4DCB-9248-59F465A5CD17}" type="datetimeFigureOut">
              <a:rPr lang="en-US" smtClean="0"/>
              <a:t>5/15/2025</a:t>
            </a:fld>
            <a:endParaRPr lang="en-US"/>
          </a:p>
        </p:txBody>
      </p:sp>
      <p:sp>
        <p:nvSpPr>
          <p:cNvPr id="5" name="Footer Placeholder 4">
            <a:extLst>
              <a:ext uri="{FF2B5EF4-FFF2-40B4-BE49-F238E27FC236}">
                <a16:creationId xmlns:a16="http://schemas.microsoft.com/office/drawing/2014/main" id="{5E68E9B9-6AD0-65AA-5586-5DC38A1C64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C3FE22-FD94-359E-D7A3-808B25AF73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535C7-A8AC-4E1E-AE2D-41533A3B12A7}" type="slidenum">
              <a:rPr lang="en-US" smtClean="0"/>
              <a:t>‹#›</a:t>
            </a:fld>
            <a:endParaRPr lang="en-US"/>
          </a:p>
        </p:txBody>
      </p:sp>
    </p:spTree>
    <p:extLst>
      <p:ext uri="{BB962C8B-B14F-4D97-AF65-F5344CB8AC3E}">
        <p14:creationId xmlns:p14="http://schemas.microsoft.com/office/powerpoint/2010/main" val="4101655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3678F-AA81-4376-B8A2-35656A86B4DD}" type="datetimeFigureOut">
              <a:rPr lang="en-US" smtClean="0"/>
              <a:t>5/15/2025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5E3211-47E3-4708-8B1D-8E3E9339E7CE}" type="slidenum">
              <a:rPr lang="en-US" smtClean="0"/>
              <a:t>‹#›</a:t>
            </a:fld>
            <a:endParaRPr lang="en-US"/>
          </a:p>
        </p:txBody>
      </p:sp>
    </p:spTree>
    <p:extLst>
      <p:ext uri="{BB962C8B-B14F-4D97-AF65-F5344CB8AC3E}">
        <p14:creationId xmlns:p14="http://schemas.microsoft.com/office/powerpoint/2010/main" val="342975972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66FF"/>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2373563-954D-871B-20DD-12F3DAD16137}"/>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40BEE2C-02DB-FCF6-6A3E-629A734F43A7}"/>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7D5AE8C-706E-F5E5-D976-3023B377EE9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35B87EE6-8C90-547E-57F0-D87E4EAD7F4B}"/>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C0385A7E-8355-FEBA-9F3B-B4F0E389B4B5}"/>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C4BD5CF-D768-4CE6-B9FF-67EA71BE757F}" type="slidenum">
              <a:rPr lang="en-US" altLang="en-US"/>
              <a:pPr>
                <a:defRPr/>
              </a:pPr>
              <a:t>‹#›</a:t>
            </a:fld>
            <a:endParaRPr lang="en-US" altLang="en-US"/>
          </a:p>
        </p:txBody>
      </p:sp>
    </p:spTree>
    <p:extLst>
      <p:ext uri="{BB962C8B-B14F-4D97-AF65-F5344CB8AC3E}">
        <p14:creationId xmlns:p14="http://schemas.microsoft.com/office/powerpoint/2010/main" val="27808910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3FDA6557-F0CF-5E2B-FF25-9899B85CF31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F0BB19EA-8484-AF7C-9504-9C46A00FCE0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FB3FBB6-8C02-475E-FF57-7BA3C5CA27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0B35666-A6F2-4783-A87A-5569D6E81B7D}" type="datetime1">
              <a:rPr lang="en-US"/>
              <a:pPr>
                <a:defRPr/>
              </a:pPr>
              <a:t>5/15/2025</a:t>
            </a:fld>
            <a:endParaRPr lang="en-US"/>
          </a:p>
        </p:txBody>
      </p:sp>
      <p:sp>
        <p:nvSpPr>
          <p:cNvPr id="5" name="Footer Placeholder 4">
            <a:extLst>
              <a:ext uri="{FF2B5EF4-FFF2-40B4-BE49-F238E27FC236}">
                <a16:creationId xmlns:a16="http://schemas.microsoft.com/office/drawing/2014/main" id="{49C2F782-3B79-683A-AA57-0B2AE24DB2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9D27525A-2046-23CD-D996-3268C2FB59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C477923-24A8-4469-8768-AD82824D71AB}" type="slidenum">
              <a:rPr lang="en-US"/>
              <a:pPr>
                <a:defRPr/>
              </a:pPr>
              <a:t>‹#›</a:t>
            </a:fld>
            <a:endParaRPr lang="en-US"/>
          </a:p>
        </p:txBody>
      </p:sp>
    </p:spTree>
    <p:extLst>
      <p:ext uri="{BB962C8B-B14F-4D97-AF65-F5344CB8AC3E}">
        <p14:creationId xmlns:p14="http://schemas.microsoft.com/office/powerpoint/2010/main" val="2352763592"/>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22" r:id="rId12"/>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797137813"/>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CD435-F57B-5BB4-D770-F45D6FAD09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69E405-2687-4CCD-9B94-E9B0481C64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91855-D08D-C78F-D54C-CA39B6ADD4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93E0D0-4B28-4D1C-9723-E9C7986F6F95}" type="datetimeFigureOut">
              <a:rPr lang="en-US" smtClean="0"/>
              <a:t>5/15/2025</a:t>
            </a:fld>
            <a:endParaRPr lang="en-US"/>
          </a:p>
        </p:txBody>
      </p:sp>
      <p:sp>
        <p:nvSpPr>
          <p:cNvPr id="5" name="Footer Placeholder 4">
            <a:extLst>
              <a:ext uri="{FF2B5EF4-FFF2-40B4-BE49-F238E27FC236}">
                <a16:creationId xmlns:a16="http://schemas.microsoft.com/office/drawing/2014/main" id="{B5A28A0E-C758-EE43-1158-0B698A0E15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DDB9F1-2FD5-BABE-7A41-9EA09BEC43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F7A486-D0B0-4D84-8894-6A6F5284CCB6}" type="slidenum">
              <a:rPr lang="en-US" smtClean="0"/>
              <a:t>‹#›</a:t>
            </a:fld>
            <a:endParaRPr lang="en-US"/>
          </a:p>
        </p:txBody>
      </p:sp>
    </p:spTree>
    <p:extLst>
      <p:ext uri="{BB962C8B-B14F-4D97-AF65-F5344CB8AC3E}">
        <p14:creationId xmlns:p14="http://schemas.microsoft.com/office/powerpoint/2010/main" val="269974021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2"/>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263180948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Lst>
  <p:hf hdr="0" ftr="0" dt="0"/>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47488227"/>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574969670"/>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1105734669"/>
      </p:ext>
    </p:extLst>
  </p:cSld>
  <p:clrMap bg1="dk1" tx1="lt1" bg2="dk2"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2.xml"/><Relationship Id="rId16" Type="http://schemas.openxmlformats.org/officeDocument/2006/relationships/image" Target="../media/image18.jpeg"/><Relationship Id="rId1" Type="http://schemas.openxmlformats.org/officeDocument/2006/relationships/slideLayout" Target="../slideLayouts/slideLayout12.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image" Target="../media/image19.png"/><Relationship Id="rId21" Type="http://schemas.openxmlformats.org/officeDocument/2006/relationships/image" Target="../media/image36.jpeg"/><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32.jpeg"/><Relationship Id="rId25" Type="http://schemas.openxmlformats.org/officeDocument/2006/relationships/image" Target="../media/image40.jpeg"/><Relationship Id="rId2" Type="http://schemas.openxmlformats.org/officeDocument/2006/relationships/notesSlide" Target="../notesSlides/notesSlide3.xml"/><Relationship Id="rId16" Type="http://schemas.openxmlformats.org/officeDocument/2006/relationships/image" Target="../media/image31.jpeg"/><Relationship Id="rId20" Type="http://schemas.openxmlformats.org/officeDocument/2006/relationships/image" Target="../media/image35.jpeg"/><Relationship Id="rId1" Type="http://schemas.openxmlformats.org/officeDocument/2006/relationships/slideLayout" Target="../slideLayouts/slideLayout75.xml"/><Relationship Id="rId6" Type="http://schemas.openxmlformats.org/officeDocument/2006/relationships/image" Target="../media/image21.jpeg"/><Relationship Id="rId11" Type="http://schemas.openxmlformats.org/officeDocument/2006/relationships/image" Target="../media/image26.jpeg"/><Relationship Id="rId24" Type="http://schemas.openxmlformats.org/officeDocument/2006/relationships/image" Target="../media/image39.jpeg"/><Relationship Id="rId5" Type="http://schemas.openxmlformats.org/officeDocument/2006/relationships/image" Target="../media/image20.jpeg"/><Relationship Id="rId15" Type="http://schemas.openxmlformats.org/officeDocument/2006/relationships/image" Target="../media/image30.jpeg"/><Relationship Id="rId23" Type="http://schemas.openxmlformats.org/officeDocument/2006/relationships/image" Target="../media/image38.jpeg"/><Relationship Id="rId10" Type="http://schemas.openxmlformats.org/officeDocument/2006/relationships/image" Target="../media/image25.jpeg"/><Relationship Id="rId19" Type="http://schemas.openxmlformats.org/officeDocument/2006/relationships/image" Target="../media/image34.jpeg"/><Relationship Id="rId4" Type="http://schemas.microsoft.com/office/2007/relationships/hdphoto" Target="../media/hdphoto1.wdp"/><Relationship Id="rId9" Type="http://schemas.openxmlformats.org/officeDocument/2006/relationships/image" Target="../media/image24.jpeg"/><Relationship Id="rId14" Type="http://schemas.openxmlformats.org/officeDocument/2006/relationships/image" Target="../media/image29.png"/><Relationship Id="rId22" Type="http://schemas.openxmlformats.org/officeDocument/2006/relationships/image" Target="../media/image37.jpeg"/></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82.xml"/><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3" Type="http://schemas.openxmlformats.org/officeDocument/2006/relationships/hyperlink" Target="https://commons.wikimedia.org/wiki/File:Endurance_night_1915_SLNSW.jpg" TargetMode="External"/><Relationship Id="rId2" Type="http://schemas.openxmlformats.org/officeDocument/2006/relationships/image" Target="../media/image43.jpe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02/oa.2406" TargetMode="External"/><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53.xml"/><Relationship Id="rId5" Type="http://schemas.openxmlformats.org/officeDocument/2006/relationships/image" Target="../media/image47.jpeg"/><Relationship Id="rId4" Type="http://schemas.openxmlformats.org/officeDocument/2006/relationships/image" Target="../media/image46.jpe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53.xml"/><Relationship Id="rId5" Type="http://schemas.openxmlformats.org/officeDocument/2006/relationships/image" Target="../media/image51.jpe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1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41.xml"/><Relationship Id="rId4" Type="http://schemas.openxmlformats.org/officeDocument/2006/relationships/image" Target="../media/image5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8.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64.WMF"/><Relationship Id="rId7" Type="http://schemas.openxmlformats.org/officeDocument/2006/relationships/image" Target="../media/image68.WMF"/><Relationship Id="rId2" Type="http://schemas.openxmlformats.org/officeDocument/2006/relationships/image" Target="../media/image63.WMF"/><Relationship Id="rId1" Type="http://schemas.openxmlformats.org/officeDocument/2006/relationships/slideLayout" Target="../slideLayouts/slideLayout9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image" Target="../media/image70.png"/><Relationship Id="rId7" Type="http://schemas.openxmlformats.org/officeDocument/2006/relationships/image" Target="../media/image72.jpeg"/><Relationship Id="rId2" Type="http://schemas.openxmlformats.org/officeDocument/2006/relationships/image" Target="../media/image69.png"/><Relationship Id="rId1" Type="http://schemas.openxmlformats.org/officeDocument/2006/relationships/slideLayout" Target="../slideLayouts/slideLayout96.xml"/><Relationship Id="rId6" Type="http://schemas.openxmlformats.org/officeDocument/2006/relationships/image" Target="../media/image64.WMF"/><Relationship Id="rId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3.W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0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37.xml"/><Relationship Id="rId4" Type="http://schemas.openxmlformats.org/officeDocument/2006/relationships/image" Target="../media/image77.jpeg"/></Relationships>
</file>

<file path=ppt/slides/_rels/slide2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2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png"/><Relationship Id="rId1" Type="http://schemas.openxmlformats.org/officeDocument/2006/relationships/slideLayout" Target="../slideLayouts/slideLayout37.xml"/><Relationship Id="rId4" Type="http://schemas.openxmlformats.org/officeDocument/2006/relationships/image" Target="../media/image91.jpeg"/></Relationships>
</file>

<file path=ppt/slides/_rels/slide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37.xml"/><Relationship Id="rId4" Type="http://schemas.openxmlformats.org/officeDocument/2006/relationships/image" Target="../media/image94.jpeg"/></Relationships>
</file>

<file path=ppt/slides/_rels/slide3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98.jpeg"/></Relationships>
</file>

<file path=ppt/slides/_rels/slide3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8" Type="http://schemas.openxmlformats.org/officeDocument/2006/relationships/hyperlink" Target="https://doi.org/10.1073/pnas.040792110" TargetMode="External"/><Relationship Id="rId3" Type="http://schemas.openxmlformats.org/officeDocument/2006/relationships/image" Target="../media/image101.jpeg"/><Relationship Id="rId7" Type="http://schemas.openxmlformats.org/officeDocument/2006/relationships/hyperlink" Target="https://doi.org/10.1007/978-3-031-72000-0_1" TargetMode="External"/><Relationship Id="rId2" Type="http://schemas.openxmlformats.org/officeDocument/2006/relationships/notesSlide" Target="../notesSlides/notesSlide16.xml"/><Relationship Id="rId1" Type="http://schemas.openxmlformats.org/officeDocument/2006/relationships/slideLayout" Target="../slideLayouts/slideLayout76.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 Id="rId9" Type="http://schemas.openxmlformats.org/officeDocument/2006/relationships/hyperlink" Target="https://doi.org/10.1111/1541-4337.12520"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7.jpeg"/><Relationship Id="rId2" Type="http://schemas.openxmlformats.org/officeDocument/2006/relationships/notesSlide" Target="../notesSlides/notesSlide17.xml"/><Relationship Id="rId1" Type="http://schemas.openxmlformats.org/officeDocument/2006/relationships/slideLayout" Target="../slideLayouts/slideLayout76.xml"/><Relationship Id="rId6" Type="http://schemas.openxmlformats.org/officeDocument/2006/relationships/hyperlink" Target="https://doi.org/10.1016/j.isci.2025.112189" TargetMode="External"/><Relationship Id="rId5" Type="http://schemas.openxmlformats.org/officeDocument/2006/relationships/hyperlink" Target="https://www.sciencenews.org/article/ferment-miso-orbit-space-food-taste-iss" TargetMode="External"/><Relationship Id="rId4" Type="http://schemas.openxmlformats.org/officeDocument/2006/relationships/image" Target="../media/image106.png"/></Relationships>
</file>

<file path=ppt/slides/_rels/slide38.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notesSlide" Target="../notesSlides/notesSlide18.xml"/><Relationship Id="rId1" Type="http://schemas.openxmlformats.org/officeDocument/2006/relationships/slideLayout" Target="../slideLayouts/slideLayout75.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19.png"/><Relationship Id="rId18" Type="http://schemas.openxmlformats.org/officeDocument/2006/relationships/hyperlink" Target="https://www.nasa.gov/mission_pages/station/research/news/space-station-science-highlights-02jan23" TargetMode="External"/><Relationship Id="rId3" Type="http://schemas.openxmlformats.org/officeDocument/2006/relationships/image" Target="../media/image114.png"/><Relationship Id="rId7" Type="http://schemas.openxmlformats.org/officeDocument/2006/relationships/image" Target="../media/image116.png"/><Relationship Id="rId12" Type="http://schemas.microsoft.com/office/2007/relationships/hdphoto" Target="../media/hdphoto5.wdp"/><Relationship Id="rId17" Type="http://schemas.microsoft.com/office/2007/relationships/hdphoto" Target="../media/hdphoto7.wdp"/><Relationship Id="rId2" Type="http://schemas.openxmlformats.org/officeDocument/2006/relationships/notesSlide" Target="../notesSlides/notesSlide19.xml"/><Relationship Id="rId16" Type="http://schemas.openxmlformats.org/officeDocument/2006/relationships/image" Target="../media/image121.png"/><Relationship Id="rId1" Type="http://schemas.openxmlformats.org/officeDocument/2006/relationships/slideLayout" Target="../slideLayouts/slideLayout75.xml"/><Relationship Id="rId6" Type="http://schemas.microsoft.com/office/2007/relationships/hdphoto" Target="../media/hdphoto3.wdp"/><Relationship Id="rId11" Type="http://schemas.openxmlformats.org/officeDocument/2006/relationships/image" Target="../media/image118.png"/><Relationship Id="rId5" Type="http://schemas.openxmlformats.org/officeDocument/2006/relationships/image" Target="../media/image115.png"/><Relationship Id="rId15" Type="http://schemas.microsoft.com/office/2007/relationships/hdphoto" Target="../media/hdphoto6.wdp"/><Relationship Id="rId10" Type="http://schemas.openxmlformats.org/officeDocument/2006/relationships/image" Target="../media/image117.png"/><Relationship Id="rId19" Type="http://schemas.openxmlformats.org/officeDocument/2006/relationships/hyperlink" Target="https://twitter.com/ISS_Research/status/1611129015682891777" TargetMode="External"/><Relationship Id="rId4" Type="http://schemas.microsoft.com/office/2007/relationships/hdphoto" Target="../media/hdphoto2.wdp"/><Relationship Id="rId9" Type="http://schemas.openxmlformats.org/officeDocument/2006/relationships/image" Target="../media/image106.png"/><Relationship Id="rId14" Type="http://schemas.openxmlformats.org/officeDocument/2006/relationships/image" Target="../media/image120.pn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42.xml"/><Relationship Id="rId5" Type="http://schemas.openxmlformats.org/officeDocument/2006/relationships/image" Target="../media/image122.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3" Type="http://schemas.openxmlformats.org/officeDocument/2006/relationships/image" Target="../media/image124.JPG"/><Relationship Id="rId7" Type="http://schemas.openxmlformats.org/officeDocument/2006/relationships/image" Target="../media/image122.png"/><Relationship Id="rId2" Type="http://schemas.openxmlformats.org/officeDocument/2006/relationships/image" Target="../media/image123.JPG"/><Relationship Id="rId1" Type="http://schemas.openxmlformats.org/officeDocument/2006/relationships/slideLayout" Target="../slideLayouts/slideLayout37.xml"/><Relationship Id="rId6" Type="http://schemas.openxmlformats.org/officeDocument/2006/relationships/image" Target="../media/image127.png"/><Relationship Id="rId5" Type="http://schemas.openxmlformats.org/officeDocument/2006/relationships/image" Target="../media/image126.JPG"/><Relationship Id="rId4" Type="http://schemas.openxmlformats.org/officeDocument/2006/relationships/image" Target="../media/image125.JPG"/></Relationships>
</file>

<file path=ppt/slides/_rels/slide4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1.xml"/><Relationship Id="rId1" Type="http://schemas.openxmlformats.org/officeDocument/2006/relationships/slideLayout" Target="../slideLayouts/slideLayout37.xml"/><Relationship Id="rId5" Type="http://schemas.openxmlformats.org/officeDocument/2006/relationships/image" Target="../media/image122.png"/><Relationship Id="rId4" Type="http://schemas.openxmlformats.org/officeDocument/2006/relationships/image" Target="../media/image129.jpeg"/></Relationships>
</file>

<file path=ppt/slides/_rels/slide4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30.jpeg"/><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31.png"/><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32.png"/><Relationship Id="rId1" Type="http://schemas.openxmlformats.org/officeDocument/2006/relationships/slideLayout" Target="../slideLayouts/slideLayout37.xml"/><Relationship Id="rId4" Type="http://schemas.openxmlformats.org/officeDocument/2006/relationships/image" Target="../media/image133.png"/></Relationships>
</file>

<file path=ppt/slides/_rels/slide4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34.jpeg"/><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37.xml"/><Relationship Id="rId5" Type="http://schemas.openxmlformats.org/officeDocument/2006/relationships/image" Target="../media/image122.png"/><Relationship Id="rId4" Type="http://schemas.openxmlformats.org/officeDocument/2006/relationships/image" Target="../media/image137.jpeg"/></Relationships>
</file>

<file path=ppt/slides/_rels/slide4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7.xml"/><Relationship Id="rId4" Type="http://schemas.openxmlformats.org/officeDocument/2006/relationships/image" Target="../media/image122.png"/></Relationships>
</file>

<file path=ppt/slides/_rels/slide50.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notesSlide" Target="../notesSlides/notesSlide22.xml"/><Relationship Id="rId1" Type="http://schemas.openxmlformats.org/officeDocument/2006/relationships/slideLayout" Target="../slideLayouts/slideLayout60.xml"/><Relationship Id="rId6" Type="http://schemas.openxmlformats.org/officeDocument/2006/relationships/image" Target="../media/image143.png"/><Relationship Id="rId5" Type="http://schemas.openxmlformats.org/officeDocument/2006/relationships/image" Target="../media/image142.png"/><Relationship Id="rId10" Type="http://schemas.openxmlformats.org/officeDocument/2006/relationships/image" Target="../media/image122.png"/><Relationship Id="rId4" Type="http://schemas.openxmlformats.org/officeDocument/2006/relationships/image" Target="../media/image141.png"/><Relationship Id="rId9" Type="http://schemas.openxmlformats.org/officeDocument/2006/relationships/image" Target="../media/image146.png"/></Relationships>
</file>

<file path=ppt/slides/_rels/slide51.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22.png"/><Relationship Id="rId2" Type="http://schemas.openxmlformats.org/officeDocument/2006/relationships/notesSlide" Target="../notesSlides/notesSlide23.xml"/><Relationship Id="rId1" Type="http://schemas.openxmlformats.org/officeDocument/2006/relationships/slideLayout" Target="../slideLayouts/slideLayout60.xml"/><Relationship Id="rId6" Type="http://schemas.openxmlformats.org/officeDocument/2006/relationships/image" Target="../media/image149.png"/><Relationship Id="rId5" Type="http://schemas.openxmlformats.org/officeDocument/2006/relationships/image" Target="../media/image148.jpeg"/><Relationship Id="rId4" Type="http://schemas.openxmlformats.org/officeDocument/2006/relationships/image" Target="../media/image144.png"/></Relationships>
</file>

<file path=ppt/slides/_rels/slide52.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4.png"/><Relationship Id="rId3" Type="http://schemas.openxmlformats.org/officeDocument/2006/relationships/image" Target="../media/image144.png"/><Relationship Id="rId7" Type="http://schemas.microsoft.com/office/2007/relationships/hdphoto" Target="../media/hdphoto8.wdp"/><Relationship Id="rId12" Type="http://schemas.microsoft.com/office/2007/relationships/hdphoto" Target="../media/hdphoto10.wdp"/><Relationship Id="rId2" Type="http://schemas.openxmlformats.org/officeDocument/2006/relationships/notesSlide" Target="../notesSlides/notesSlide24.xml"/><Relationship Id="rId1" Type="http://schemas.openxmlformats.org/officeDocument/2006/relationships/slideLayout" Target="../slideLayouts/slideLayout60.xml"/><Relationship Id="rId6" Type="http://schemas.openxmlformats.org/officeDocument/2006/relationships/image" Target="../media/image150.png"/><Relationship Id="rId11" Type="http://schemas.openxmlformats.org/officeDocument/2006/relationships/image" Target="../media/image153.png"/><Relationship Id="rId5" Type="http://schemas.openxmlformats.org/officeDocument/2006/relationships/image" Target="../media/image149.png"/><Relationship Id="rId10" Type="http://schemas.microsoft.com/office/2007/relationships/hdphoto" Target="../media/hdphoto9.wdp"/><Relationship Id="rId4" Type="http://schemas.openxmlformats.org/officeDocument/2006/relationships/image" Target="../media/image148.jpeg"/><Relationship Id="rId9" Type="http://schemas.openxmlformats.org/officeDocument/2006/relationships/image" Target="../media/image152.png"/><Relationship Id="rId14" Type="http://schemas.openxmlformats.org/officeDocument/2006/relationships/image" Target="../media/image122.png"/></Relationships>
</file>

<file path=ppt/slides/_rels/slide5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5.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8DCB3A-E21C-7AF2-4063-E4486322678F}"/>
              </a:ext>
            </a:extLst>
          </p:cNvPr>
          <p:cNvSpPr>
            <a:spLocks noGrp="1"/>
          </p:cNvSpPr>
          <p:nvPr>
            <p:ph type="ctrTitle"/>
          </p:nvPr>
        </p:nvSpPr>
        <p:spPr/>
        <p:txBody>
          <a:bodyPr>
            <a:normAutofit fontScale="90000"/>
          </a:bodyPr>
          <a:lstStyle/>
          <a:p>
            <a:r>
              <a:rPr lang="en-US" dirty="0"/>
              <a:t>2025 SIVB:</a:t>
            </a:r>
            <a:br>
              <a:rPr lang="en-US" dirty="0"/>
            </a:br>
            <a:r>
              <a:rPr lang="en-US" dirty="0"/>
              <a:t>Living on the Edge: Challenges for supporting Humans in Deep Space</a:t>
            </a:r>
          </a:p>
        </p:txBody>
      </p:sp>
      <p:sp>
        <p:nvSpPr>
          <p:cNvPr id="6" name="Subtitle 5">
            <a:extLst>
              <a:ext uri="{FF2B5EF4-FFF2-40B4-BE49-F238E27FC236}">
                <a16:creationId xmlns:a16="http://schemas.microsoft.com/office/drawing/2014/main" id="{C73F2BA8-F26D-7C99-571D-60A56FC0D4B1}"/>
              </a:ext>
            </a:extLst>
          </p:cNvPr>
          <p:cNvSpPr>
            <a:spLocks noGrp="1"/>
          </p:cNvSpPr>
          <p:nvPr>
            <p:ph type="subTitle" idx="1"/>
          </p:nvPr>
        </p:nvSpPr>
        <p:spPr>
          <a:xfrm>
            <a:off x="1524000" y="3602038"/>
            <a:ext cx="9144000" cy="1921432"/>
          </a:xfrm>
        </p:spPr>
        <p:txBody>
          <a:bodyPr>
            <a:normAutofit fontScale="92500" lnSpcReduction="20000"/>
          </a:bodyPr>
          <a:lstStyle/>
          <a:p>
            <a:r>
              <a:rPr lang="en-US" sz="2800" baseline="30000" dirty="0"/>
              <a:t>1</a:t>
            </a:r>
            <a:r>
              <a:rPr lang="en-US" sz="2800" dirty="0"/>
              <a:t>Bruce M. Link, </a:t>
            </a:r>
            <a:r>
              <a:rPr lang="en-US" sz="2800" baseline="30000" dirty="0"/>
              <a:t>2</a:t>
            </a:r>
            <a:r>
              <a:rPr lang="en-US" sz="2800" dirty="0"/>
              <a:t>Gioia D. Massa, </a:t>
            </a:r>
            <a:r>
              <a:rPr lang="en-US" sz="2800" baseline="30000" dirty="0"/>
              <a:t>2</a:t>
            </a:r>
            <a:r>
              <a:rPr lang="en-US" sz="2800" dirty="0"/>
              <a:t>Trent M. Smith, </a:t>
            </a:r>
            <a:r>
              <a:rPr lang="en-US" sz="2800" baseline="30000" dirty="0"/>
              <a:t>2</a:t>
            </a:r>
            <a:r>
              <a:rPr lang="en-US" sz="2800" dirty="0"/>
              <a:t>Elison B. Blancaflor, </a:t>
            </a:r>
            <a:r>
              <a:rPr lang="en-US" sz="2800" baseline="30000" dirty="0"/>
              <a:t>3</a:t>
            </a:r>
            <a:r>
              <a:rPr lang="en-US" sz="2800" dirty="0"/>
              <a:t>Raymond Wheeler, </a:t>
            </a:r>
            <a:r>
              <a:rPr lang="en-US" sz="2800" baseline="30000" dirty="0"/>
              <a:t>3</a:t>
            </a:r>
            <a:r>
              <a:rPr lang="en-US" sz="2800" dirty="0"/>
              <a:t>Ralph Fritsche, </a:t>
            </a:r>
            <a:r>
              <a:rPr lang="en-US" sz="2800" baseline="30000" dirty="0"/>
              <a:t>4</a:t>
            </a:r>
            <a:r>
              <a:rPr lang="en-US" sz="2800" dirty="0"/>
              <a:t>Angela M. Herblet</a:t>
            </a:r>
          </a:p>
          <a:p>
            <a:endParaRPr lang="en-US" sz="2800" dirty="0"/>
          </a:p>
          <a:p>
            <a:r>
              <a:rPr lang="en-US" i="1" baseline="30000" dirty="0"/>
              <a:t>1</a:t>
            </a:r>
            <a:r>
              <a:rPr lang="en-US" i="1" dirty="0"/>
              <a:t>Amentum Services Inc., NASA Ames Research Center;  </a:t>
            </a:r>
            <a:r>
              <a:rPr lang="en-US" i="1" baseline="30000" dirty="0"/>
              <a:t>2</a:t>
            </a:r>
            <a:r>
              <a:rPr lang="en-US" i="1" dirty="0"/>
              <a:t>NASA, Kennedy Space Center;  </a:t>
            </a:r>
            <a:r>
              <a:rPr lang="en-US" i="1" baseline="30000" dirty="0"/>
              <a:t>3</a:t>
            </a:r>
            <a:r>
              <a:rPr lang="en-US" i="1" dirty="0"/>
              <a:t>NASA, Retired, Kennedy Space Center</a:t>
            </a:r>
            <a:r>
              <a:rPr lang="en-US" sz="2800" dirty="0"/>
              <a:t>;  </a:t>
            </a:r>
            <a:r>
              <a:rPr lang="en-US" sz="2200" i="1" baseline="30000" dirty="0"/>
              <a:t>4</a:t>
            </a:r>
            <a:r>
              <a:rPr lang="en-US" sz="2200" i="1" dirty="0"/>
              <a:t>NASA, Marshall Space Flight Center</a:t>
            </a:r>
            <a:endParaRPr lang="en-US" sz="2800" i="1" dirty="0"/>
          </a:p>
          <a:p>
            <a:endParaRPr lang="en-US" dirty="0"/>
          </a:p>
        </p:txBody>
      </p:sp>
      <p:sp>
        <p:nvSpPr>
          <p:cNvPr id="4" name="Slide Number Placeholder 3">
            <a:extLst>
              <a:ext uri="{FF2B5EF4-FFF2-40B4-BE49-F238E27FC236}">
                <a16:creationId xmlns:a16="http://schemas.microsoft.com/office/drawing/2014/main" id="{526EFF3F-40BC-823F-3DAA-A25691329395}"/>
              </a:ext>
            </a:extLst>
          </p:cNvPr>
          <p:cNvSpPr>
            <a:spLocks noGrp="1"/>
          </p:cNvSpPr>
          <p:nvPr>
            <p:ph type="sldNum" sz="quarter" idx="12"/>
          </p:nvPr>
        </p:nvSpPr>
        <p:spPr/>
        <p:txBody>
          <a:bodyPr/>
          <a:lstStyle/>
          <a:p>
            <a:fld id="{E304FCE3-98A4-4385-9FA0-D7D495E5CB61}" type="slidenum">
              <a:rPr lang="en-US" smtClean="0"/>
              <a:t>1</a:t>
            </a:fld>
            <a:endParaRPr lang="en-US"/>
          </a:p>
        </p:txBody>
      </p:sp>
      <p:sp>
        <p:nvSpPr>
          <p:cNvPr id="2" name="TextBox 1">
            <a:extLst>
              <a:ext uri="{FF2B5EF4-FFF2-40B4-BE49-F238E27FC236}">
                <a16:creationId xmlns:a16="http://schemas.microsoft.com/office/drawing/2014/main" id="{02238F3A-194B-CB26-EC5E-65F9AAA4C686}"/>
              </a:ext>
            </a:extLst>
          </p:cNvPr>
          <p:cNvSpPr txBox="1"/>
          <p:nvPr/>
        </p:nvSpPr>
        <p:spPr>
          <a:xfrm>
            <a:off x="350108" y="6352143"/>
            <a:ext cx="2347784" cy="369332"/>
          </a:xfrm>
          <a:prstGeom prst="rect">
            <a:avLst/>
          </a:prstGeom>
          <a:noFill/>
        </p:spPr>
        <p:txBody>
          <a:bodyPr wrap="square" rtlCol="0">
            <a:spAutoFit/>
          </a:bodyPr>
          <a:lstStyle/>
          <a:p>
            <a:r>
              <a:rPr lang="en-US" dirty="0">
                <a:solidFill>
                  <a:srgbClr val="FFC000"/>
                </a:solidFill>
              </a:rPr>
              <a:t>STI: 20250002879</a:t>
            </a:r>
          </a:p>
        </p:txBody>
      </p:sp>
    </p:spTree>
    <p:extLst>
      <p:ext uri="{BB962C8B-B14F-4D97-AF65-F5344CB8AC3E}">
        <p14:creationId xmlns:p14="http://schemas.microsoft.com/office/powerpoint/2010/main" val="3092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10;&#10;NASA Ima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631804" y="1400536"/>
            <a:ext cx="6863787" cy="545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0" y="2211659"/>
            <a:ext cx="3519881" cy="4346567"/>
          </a:xfrm>
        </p:spPr>
        <p:txBody>
          <a:bodyPr>
            <a:normAutofit/>
          </a:bodyPr>
          <a:lstStyle/>
          <a:p>
            <a:r>
              <a:rPr lang="en-US" sz="2500"/>
              <a:t>Veggie, APH, and Space Crop Production teams</a:t>
            </a:r>
          </a:p>
          <a:p>
            <a:r>
              <a:rPr lang="en-US" sz="2500"/>
              <a:t>NASA’s astronauts</a:t>
            </a:r>
          </a:p>
          <a:p>
            <a:r>
              <a:rPr lang="en-US" sz="2500"/>
              <a:t>NASA’s Biological and Physical Sciences Division, ISS Program, Human Research Program, Mars Campaign Office</a:t>
            </a:r>
          </a:p>
        </p:txBody>
      </p:sp>
    </p:spTree>
    <p:extLst>
      <p:ext uri="{BB962C8B-B14F-4D97-AF65-F5344CB8AC3E}">
        <p14:creationId xmlns:p14="http://schemas.microsoft.com/office/powerpoint/2010/main" val="1205590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5">
            <a:extLst>
              <a:ext uri="{FF2B5EF4-FFF2-40B4-BE49-F238E27FC236}">
                <a16:creationId xmlns:a16="http://schemas.microsoft.com/office/drawing/2014/main" id="{4A198F1A-6D9E-4D0B-85AE-05922D5F33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82" y="1479432"/>
            <a:ext cx="2213900" cy="3397368"/>
          </a:xfrm>
          <a:prstGeom prst="rect">
            <a:avLst/>
          </a:prstGeom>
          <a:noFill/>
          <a:ln>
            <a:no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27"/>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151"/>
          <a:stretch/>
        </p:blipFill>
        <p:spPr bwMode="auto">
          <a:xfrm>
            <a:off x="7414956" y="119194"/>
            <a:ext cx="2851145" cy="25451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r="24390" b="28663"/>
          <a:stretch/>
        </p:blipFill>
        <p:spPr>
          <a:xfrm rot="5400000">
            <a:off x="9827204" y="2217551"/>
            <a:ext cx="2579930" cy="1825592"/>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4950" t="19770" r="43678" b="5746"/>
          <a:stretch/>
        </p:blipFill>
        <p:spPr>
          <a:xfrm>
            <a:off x="9396789" y="3875413"/>
            <a:ext cx="2633176" cy="2863393"/>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2160" r="8248"/>
          <a:stretch/>
        </p:blipFill>
        <p:spPr>
          <a:xfrm>
            <a:off x="7354949" y="1861342"/>
            <a:ext cx="2911152" cy="243895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b="18316"/>
          <a:stretch/>
        </p:blipFill>
        <p:spPr>
          <a:xfrm>
            <a:off x="168954" y="1479432"/>
            <a:ext cx="2315459" cy="2521819"/>
          </a:xfrm>
          <a:prstGeom prst="rect">
            <a:avLst/>
          </a:prstGeom>
        </p:spPr>
      </p:pic>
      <p:pic>
        <p:nvPicPr>
          <p:cNvPr id="19" name="Picture 18" descr="A picture containing person, music&#10;&#10;Description automatically generated">
            <a:extLst>
              <a:ext uri="{FF2B5EF4-FFF2-40B4-BE49-F238E27FC236}">
                <a16:creationId xmlns:a16="http://schemas.microsoft.com/office/drawing/2014/main" id="{F958048A-4151-457C-94F1-99D093FC2A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8040" y="155405"/>
            <a:ext cx="2760839" cy="3681118"/>
          </a:xfrm>
          <a:prstGeom prst="rect">
            <a:avLst/>
          </a:prstGeom>
        </p:spPr>
      </p:pic>
      <p:pic>
        <p:nvPicPr>
          <p:cNvPr id="17" name="Picture 16"/>
          <p:cNvPicPr>
            <a:picLocks noChangeAspect="1"/>
          </p:cNvPicPr>
          <p:nvPr/>
        </p:nvPicPr>
        <p:blipFill rotWithShape="1">
          <a:blip r:embed="rId12" cstate="print">
            <a:extLst>
              <a:ext uri="{28A0092B-C50C-407E-A947-70E740481C1C}">
                <a14:useLocalDpi xmlns:a14="http://schemas.microsoft.com/office/drawing/2010/main" val="0"/>
              </a:ext>
            </a:extLst>
          </a:blip>
          <a:srcRect l="19458" t="2733" r="-3099" b="37697"/>
          <a:stretch/>
        </p:blipFill>
        <p:spPr>
          <a:xfrm>
            <a:off x="4399889" y="2504439"/>
            <a:ext cx="3295460" cy="1760297"/>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FB1C65D-756A-4968-A85F-AA5953FAEA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977" y="102403"/>
            <a:ext cx="2409717" cy="1362456"/>
          </a:xfrm>
          <a:prstGeom prst="rect">
            <a:avLst/>
          </a:prstGeom>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a:ext>
            </a:extLst>
          </a:blip>
          <a:srcRect l="5022" t="8731" r="4264" b="7960"/>
          <a:stretch/>
        </p:blipFill>
        <p:spPr>
          <a:xfrm>
            <a:off x="2583473" y="103512"/>
            <a:ext cx="2274893" cy="1360238"/>
          </a:xfrm>
          <a:prstGeom prst="rect">
            <a:avLst/>
          </a:prstGeom>
        </p:spPr>
      </p:pic>
      <p:pic>
        <p:nvPicPr>
          <p:cNvPr id="10" name="Picture 9"/>
          <p:cNvPicPr>
            <a:picLocks noChangeAspect="1"/>
          </p:cNvPicPr>
          <p:nvPr/>
        </p:nvPicPr>
        <p:blipFill rotWithShape="1">
          <a:blip r:embed="rId15" cstate="print">
            <a:extLst>
              <a:ext uri="{28A0092B-C50C-407E-A947-70E740481C1C}">
                <a14:useLocalDpi xmlns:a14="http://schemas.microsoft.com/office/drawing/2010/main" val="0"/>
              </a:ext>
            </a:extLst>
          </a:blip>
          <a:srcRect t="17042"/>
          <a:stretch/>
        </p:blipFill>
        <p:spPr>
          <a:xfrm>
            <a:off x="7398677" y="4193692"/>
            <a:ext cx="2288649" cy="2531485"/>
          </a:xfrm>
          <a:prstGeom prst="rect">
            <a:avLst/>
          </a:prstGeom>
        </p:spPr>
      </p:pic>
      <p:pic>
        <p:nvPicPr>
          <p:cNvPr id="13" name="Picture 12"/>
          <p:cNvPicPr>
            <a:picLocks noChangeAspect="1"/>
          </p:cNvPicPr>
          <p:nvPr/>
        </p:nvPicPr>
        <p:blipFill rotWithShape="1">
          <a:blip r:embed="rId16" cstate="print">
            <a:extLst>
              <a:ext uri="{28A0092B-C50C-407E-A947-70E740481C1C}">
                <a14:useLocalDpi xmlns:a14="http://schemas.microsoft.com/office/drawing/2010/main" val="0"/>
              </a:ext>
            </a:extLst>
          </a:blip>
          <a:srcRect l="-581" t="14597" r="25927" b="16512"/>
          <a:stretch/>
        </p:blipFill>
        <p:spPr>
          <a:xfrm>
            <a:off x="3829140" y="4210172"/>
            <a:ext cx="3643653" cy="2521819"/>
          </a:xfrm>
          <a:prstGeom prst="rect">
            <a:avLst/>
          </a:prstGeom>
        </p:spPr>
      </p:pic>
    </p:spTree>
    <p:extLst>
      <p:ext uri="{BB962C8B-B14F-4D97-AF65-F5344CB8AC3E}">
        <p14:creationId xmlns:p14="http://schemas.microsoft.com/office/powerpoint/2010/main" val="1107017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20" y="297193"/>
            <a:ext cx="12203039" cy="6858000"/>
          </a:xfrm>
          <a:prstGeom prst="rect">
            <a:avLst/>
          </a:prstGeom>
        </p:spPr>
      </p:pic>
      <p:sp>
        <p:nvSpPr>
          <p:cNvPr id="2" name="Title 1"/>
          <p:cNvSpPr>
            <a:spLocks noGrp="1"/>
          </p:cNvSpPr>
          <p:nvPr>
            <p:ph type="title"/>
          </p:nvPr>
        </p:nvSpPr>
        <p:spPr>
          <a:xfrm>
            <a:off x="3222928" y="66121"/>
            <a:ext cx="6858000" cy="800100"/>
          </a:xfrm>
        </p:spPr>
        <p:txBody>
          <a:bodyPr lIns="91440" tIns="45720" rIns="91440" bIns="45720" anchor="ctr"/>
          <a:lstStyle/>
          <a:p>
            <a:r>
              <a:rPr lang="en-US">
                <a:latin typeface="Helvetica"/>
                <a:cs typeface="Helvetica"/>
              </a:rPr>
              <a:t> Synthetic Biology Team</a:t>
            </a:r>
          </a:p>
        </p:txBody>
      </p:sp>
      <p:pic>
        <p:nvPicPr>
          <p:cNvPr id="1026" name="Picture 2" descr="image001"/>
          <p:cNvPicPr>
            <a:picLocks noChangeAspect="1" noChangeArrowheads="1"/>
          </p:cNvPicPr>
          <p:nvPr/>
        </p:nvPicPr>
        <p:blipFill rotWithShape="1">
          <a:blip r:embed="rId5">
            <a:extLst>
              <a:ext uri="{28A0092B-C50C-407E-A947-70E740481C1C}">
                <a14:useLocalDpi xmlns:a14="http://schemas.microsoft.com/office/drawing/2010/main" val="0"/>
              </a:ext>
            </a:extLst>
          </a:blip>
          <a:srcRect l="16873" t="-768" r="-427" b="10916"/>
          <a:stretch/>
        </p:blipFill>
        <p:spPr bwMode="auto">
          <a:xfrm>
            <a:off x="3137803" y="2985905"/>
            <a:ext cx="872039" cy="93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hqprint">
            <a:extLst>
              <a:ext uri="{28A0092B-C50C-407E-A947-70E740481C1C}">
                <a14:useLocalDpi xmlns:a14="http://schemas.microsoft.com/office/drawing/2010/main" val="0"/>
              </a:ext>
            </a:extLst>
          </a:blip>
          <a:srcRect l="678" t="-270" r="-1339" b="15490"/>
          <a:stretch/>
        </p:blipFill>
        <p:spPr>
          <a:xfrm>
            <a:off x="2167157" y="1648664"/>
            <a:ext cx="879971" cy="901187"/>
          </a:xfrm>
          <a:prstGeom prst="rect">
            <a:avLst/>
          </a:prstGeom>
        </p:spPr>
      </p:pic>
      <p:pic>
        <p:nvPicPr>
          <p:cNvPr id="12" name="Picture 11"/>
          <p:cNvPicPr>
            <a:picLocks noChangeAspect="1"/>
          </p:cNvPicPr>
          <p:nvPr/>
        </p:nvPicPr>
        <p:blipFill>
          <a:blip r:embed="rId7" cstate="hqprint">
            <a:extLst>
              <a:ext uri="{28A0092B-C50C-407E-A947-70E740481C1C}">
                <a14:useLocalDpi xmlns:a14="http://schemas.microsoft.com/office/drawing/2010/main" val="0"/>
              </a:ext>
            </a:extLst>
          </a:blip>
          <a:srcRect l="3037" t="783" r="-4467" b="15750"/>
          <a:stretch/>
        </p:blipFill>
        <p:spPr>
          <a:xfrm>
            <a:off x="1172282" y="1648664"/>
            <a:ext cx="910499" cy="887160"/>
          </a:xfrm>
          <a:prstGeom prst="rect">
            <a:avLst/>
          </a:prstGeom>
        </p:spPr>
      </p:pic>
      <p:pic>
        <p:nvPicPr>
          <p:cNvPr id="16" name="Picture 15"/>
          <p:cNvPicPr>
            <a:picLocks noChangeAspect="1"/>
          </p:cNvPicPr>
          <p:nvPr/>
        </p:nvPicPr>
        <p:blipFill>
          <a:blip r:embed="rId8" cstate="hqprint">
            <a:extLst>
              <a:ext uri="{28A0092B-C50C-407E-A947-70E740481C1C}">
                <a14:useLocalDpi xmlns:a14="http://schemas.microsoft.com/office/drawing/2010/main" val="0"/>
              </a:ext>
            </a:extLst>
          </a:blip>
          <a:srcRect t="1290" b="19355"/>
          <a:stretch/>
        </p:blipFill>
        <p:spPr>
          <a:xfrm>
            <a:off x="4158959" y="2981647"/>
            <a:ext cx="909955" cy="931795"/>
          </a:xfrm>
          <a:prstGeom prst="rect">
            <a:avLst/>
          </a:prstGeom>
        </p:spPr>
      </p:pic>
      <p:pic>
        <p:nvPicPr>
          <p:cNvPr id="1028" name="Picture 1" descr="A picture containing person, person, outdoor, fish&#10;&#10;Description automatically generated"/>
          <p:cNvPicPr>
            <a:picLocks noChangeAspect="1" noChangeArrowheads="1"/>
          </p:cNvPicPr>
          <p:nvPr/>
        </p:nvPicPr>
        <p:blipFill>
          <a:blip r:embed="rId9">
            <a:extLst>
              <a:ext uri="{28A0092B-C50C-407E-A947-70E740481C1C}">
                <a14:useLocalDpi xmlns:a14="http://schemas.microsoft.com/office/drawing/2010/main" val="0"/>
              </a:ext>
            </a:extLst>
          </a:blip>
          <a:srcRect t="2914" r="2287" b="14045"/>
          <a:stretch/>
        </p:blipFill>
        <p:spPr bwMode="auto">
          <a:xfrm>
            <a:off x="5182929" y="2985809"/>
            <a:ext cx="915782" cy="935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10" cstate="hqprint">
            <a:extLst>
              <a:ext uri="{28A0092B-C50C-407E-A947-70E740481C1C}">
                <a14:useLocalDpi xmlns:a14="http://schemas.microsoft.com/office/drawing/2010/main" val="0"/>
              </a:ext>
            </a:extLst>
          </a:blip>
          <a:srcRect t="1304" r="806" b="27789"/>
          <a:stretch/>
        </p:blipFill>
        <p:spPr>
          <a:xfrm>
            <a:off x="2115024" y="3002813"/>
            <a:ext cx="882021" cy="915361"/>
          </a:xfrm>
          <a:prstGeom prst="rect">
            <a:avLst/>
          </a:prstGeom>
        </p:spPr>
      </p:pic>
      <p:sp>
        <p:nvSpPr>
          <p:cNvPr id="31" name="TextBox 30"/>
          <p:cNvSpPr txBox="1"/>
          <p:nvPr/>
        </p:nvSpPr>
        <p:spPr>
          <a:xfrm>
            <a:off x="86153" y="2522611"/>
            <a:ext cx="1223491" cy="5078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Frances Donovan, PhD Project Manager, PI</a:t>
            </a:r>
          </a:p>
        </p:txBody>
      </p:sp>
      <p:sp>
        <p:nvSpPr>
          <p:cNvPr id="33" name="TextBox 32"/>
          <p:cNvSpPr txBox="1"/>
          <p:nvPr/>
        </p:nvSpPr>
        <p:spPr>
          <a:xfrm>
            <a:off x="8101307" y="2522611"/>
            <a:ext cx="129325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A. Mark Settles</a:t>
            </a:r>
            <a:r>
              <a:rPr kumimoji="0" lang="en-US" sz="900" b="0" i="1" u="none" strike="noStrike" kern="1200" cap="none" spc="0" normalizeH="0" baseline="0" noProof="0">
                <a:ln>
                  <a:noFill/>
                </a:ln>
                <a:solidFill>
                  <a:prstClr val="white"/>
                </a:solidFill>
                <a:effectLst/>
                <a:uLnTx/>
                <a:uFillTx/>
                <a:latin typeface="Helvetica"/>
                <a:ea typeface="+mn-ea"/>
                <a:cs typeface="Helvetica"/>
              </a:rPr>
              <a:t>, </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Ph.D.</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4159457" y="2522611"/>
            <a:ext cx="99608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Sadie Downing</a:t>
            </a:r>
          </a:p>
        </p:txBody>
      </p:sp>
      <p:sp>
        <p:nvSpPr>
          <p:cNvPr id="38" name="TextBox 37"/>
          <p:cNvSpPr txBox="1"/>
          <p:nvPr/>
        </p:nvSpPr>
        <p:spPr>
          <a:xfrm>
            <a:off x="5030815" y="2520559"/>
            <a:ext cx="118411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Matthew Paddock </a:t>
            </a:r>
          </a:p>
        </p:txBody>
      </p:sp>
      <p:sp>
        <p:nvSpPr>
          <p:cNvPr id="42" name="TextBox 41"/>
          <p:cNvSpPr txBox="1"/>
          <p:nvPr/>
        </p:nvSpPr>
        <p:spPr>
          <a:xfrm>
            <a:off x="5152292" y="3885099"/>
            <a:ext cx="1267277"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Harry Jones,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Systems Engineer </a:t>
            </a:r>
          </a:p>
        </p:txBody>
      </p:sp>
      <p:sp>
        <p:nvSpPr>
          <p:cNvPr id="43" name="TextBox 42"/>
          <p:cNvSpPr txBox="1"/>
          <p:nvPr/>
        </p:nvSpPr>
        <p:spPr>
          <a:xfrm>
            <a:off x="4209114" y="3902349"/>
            <a:ext cx="8943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Kevin Sims, Payload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44" name="TextBox 43"/>
          <p:cNvSpPr txBox="1"/>
          <p:nvPr/>
        </p:nvSpPr>
        <p:spPr>
          <a:xfrm>
            <a:off x="2115011" y="3860015"/>
            <a:ext cx="716863"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Alyssa </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Villanueva</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p:txBody>
      </p:sp>
      <p:sp>
        <p:nvSpPr>
          <p:cNvPr id="45" name="TextBox 44"/>
          <p:cNvSpPr txBox="1"/>
          <p:nvPr/>
        </p:nvSpPr>
        <p:spPr>
          <a:xfrm>
            <a:off x="3205853" y="3886955"/>
            <a:ext cx="787395"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Sean Sharif</a:t>
            </a:r>
          </a:p>
        </p:txBody>
      </p:sp>
      <p:sp>
        <p:nvSpPr>
          <p:cNvPr id="47" name="TextBox 46"/>
          <p:cNvSpPr txBox="1"/>
          <p:nvPr/>
        </p:nvSpPr>
        <p:spPr>
          <a:xfrm>
            <a:off x="2112437" y="2522611"/>
            <a:ext cx="1031051"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Hiromi Kagawa, </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Ph.D.</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p:txBody>
      </p:sp>
      <p:sp>
        <p:nvSpPr>
          <p:cNvPr id="48" name="TextBox 47"/>
          <p:cNvSpPr txBox="1"/>
          <p:nvPr/>
        </p:nvSpPr>
        <p:spPr>
          <a:xfrm>
            <a:off x="1254746" y="2522611"/>
            <a:ext cx="768159" cy="2308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Natalie Ball</a:t>
            </a:r>
          </a:p>
        </p:txBody>
      </p:sp>
      <p:sp>
        <p:nvSpPr>
          <p:cNvPr id="50" name="TextBox 49"/>
          <p:cNvSpPr txBox="1"/>
          <p:nvPr/>
        </p:nvSpPr>
        <p:spPr>
          <a:xfrm>
            <a:off x="147219" y="3928807"/>
            <a:ext cx="92204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Lisa Anderson</a:t>
            </a:r>
          </a:p>
        </p:txBody>
      </p:sp>
      <p:sp>
        <p:nvSpPr>
          <p:cNvPr id="51" name="TextBox 50"/>
          <p:cNvSpPr txBox="1"/>
          <p:nvPr/>
        </p:nvSpPr>
        <p:spPr>
          <a:xfrm>
            <a:off x="3216363" y="2520559"/>
            <a:ext cx="72968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Sandra Vu</a:t>
            </a:r>
          </a:p>
        </p:txBody>
      </p:sp>
      <p:sp>
        <p:nvSpPr>
          <p:cNvPr id="55" name="TextBox 54"/>
          <p:cNvSpPr txBox="1"/>
          <p:nvPr/>
        </p:nvSpPr>
        <p:spPr>
          <a:xfrm>
            <a:off x="1158530" y="3881182"/>
            <a:ext cx="86433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panose="020B0604020202020204" pitchFamily="34" charset="0"/>
                <a:ea typeface="+mn-ea"/>
                <a:cs typeface="Helvetica" panose="020B0604020202020204" pitchFamily="34" charset="0"/>
              </a:rPr>
              <a:t>Oscar Roque</a:t>
            </a:r>
          </a:p>
        </p:txBody>
      </p:sp>
      <p:pic>
        <p:nvPicPr>
          <p:cNvPr id="19" name="Picture 2" descr="image005"/>
          <p:cNvPicPr>
            <a:picLocks noChangeAspect="1" noChangeArrowheads="1"/>
          </p:cNvPicPr>
          <p:nvPr/>
        </p:nvPicPr>
        <p:blipFill rotWithShape="1">
          <a:blip r:embed="rId11" cstate="hqprint">
            <a:extLst>
              <a:ext uri="{28A0092B-C50C-407E-A947-70E740481C1C}">
                <a14:useLocalDpi xmlns:a14="http://schemas.microsoft.com/office/drawing/2010/main" val="0"/>
              </a:ext>
            </a:extLst>
          </a:blip>
          <a:srcRect l="4665" t="13881" b="9804"/>
          <a:stretch/>
        </p:blipFill>
        <p:spPr bwMode="auto">
          <a:xfrm>
            <a:off x="155152" y="3000697"/>
            <a:ext cx="853400" cy="91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12" cstate="hqprint">
            <a:extLst>
              <a:ext uri="{28A0092B-C50C-407E-A947-70E740481C1C}">
                <a14:useLocalDpi xmlns:a14="http://schemas.microsoft.com/office/drawing/2010/main" val="0"/>
              </a:ext>
            </a:extLst>
          </a:blip>
          <a:srcRect t="12299" r="-3385" b="-261"/>
          <a:stretch/>
        </p:blipFill>
        <p:spPr>
          <a:xfrm>
            <a:off x="1156762" y="3000696"/>
            <a:ext cx="870755" cy="913293"/>
          </a:xfrm>
          <a:prstGeom prst="rect">
            <a:avLst/>
          </a:prstGeom>
        </p:spPr>
      </p:pic>
      <p:pic>
        <p:nvPicPr>
          <p:cNvPr id="34" name="Picture 4" descr="space.bio_.patch_.jpg (1187×1199)"/>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10415644" y="3685093"/>
            <a:ext cx="1436643" cy="1410492"/>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8C4C006F-E462-7C81-2D39-7E4B44B8F538}"/>
              </a:ext>
            </a:extLst>
          </p:cNvPr>
          <p:cNvGrpSpPr/>
          <p:nvPr/>
        </p:nvGrpSpPr>
        <p:grpSpPr>
          <a:xfrm>
            <a:off x="7503835" y="3006645"/>
            <a:ext cx="5070659" cy="2129447"/>
            <a:chOff x="7551461" y="1461478"/>
            <a:chExt cx="5070659" cy="2129447"/>
          </a:xfrm>
        </p:grpSpPr>
        <p:sp>
          <p:nvSpPr>
            <p:cNvPr id="58" name="Rounded Rectangle 57"/>
            <p:cNvSpPr/>
            <p:nvPr/>
          </p:nvSpPr>
          <p:spPr>
            <a:xfrm>
              <a:off x="7551461" y="1461478"/>
              <a:ext cx="4563166" cy="212944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Picture 56"/>
            <p:cNvPicPr>
              <a:picLocks noChangeAspect="1"/>
            </p:cNvPicPr>
            <p:nvPr/>
          </p:nvPicPr>
          <p:blipFill>
            <a:blip r:embed="rId14"/>
            <a:stretch>
              <a:fillRect/>
            </a:stretch>
          </p:blipFill>
          <p:spPr>
            <a:xfrm>
              <a:off x="7657164" y="2031497"/>
              <a:ext cx="3179556" cy="977307"/>
            </a:xfrm>
            <a:prstGeom prst="rect">
              <a:avLst/>
            </a:prstGeom>
          </p:spPr>
        </p:pic>
        <p:sp>
          <p:nvSpPr>
            <p:cNvPr id="39" name="TextBox 38"/>
            <p:cNvSpPr txBox="1"/>
            <p:nvPr/>
          </p:nvSpPr>
          <p:spPr>
            <a:xfrm>
              <a:off x="7915894" y="3077337"/>
              <a:ext cx="33442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CO</a:t>
              </a:r>
              <a:r>
                <a:rPr kumimoji="0" lang="en-US" sz="1800" b="0" i="0" u="none" strike="noStrike" kern="1200" cap="none" spc="0" normalizeH="0" baseline="-25000" noProof="0">
                  <a:ln>
                    <a:noFill/>
                  </a:ln>
                  <a:solidFill>
                    <a:prstClr val="white"/>
                  </a:solidFill>
                  <a:effectLst/>
                  <a:uLnTx/>
                  <a:uFillTx/>
                  <a:latin typeface="Calibri Light" panose="020F0302020204030204"/>
                  <a:ea typeface="+mn-ea"/>
                  <a:cs typeface="+mn-cs"/>
                </a:rPr>
                <a:t>2</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based manufacturing </a:t>
              </a:r>
            </a:p>
          </p:txBody>
        </p:sp>
        <p:sp>
          <p:nvSpPr>
            <p:cNvPr id="62" name="TextBox 61"/>
            <p:cNvSpPr txBox="1"/>
            <p:nvPr/>
          </p:nvSpPr>
          <p:spPr>
            <a:xfrm>
              <a:off x="10734411" y="3109324"/>
              <a:ext cx="148824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Calibri" panose="020F0502020204030204"/>
                  <a:ea typeface="+mn-ea"/>
                  <a:cs typeface="+mn-cs"/>
                </a:rPr>
                <a:t>BioNutrients</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p:cNvSpPr txBox="1"/>
            <p:nvPr/>
          </p:nvSpPr>
          <p:spPr>
            <a:xfrm>
              <a:off x="8031081" y="1558100"/>
              <a:ext cx="45910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Synthetic Biology GCD project Elements</a:t>
              </a:r>
            </a:p>
          </p:txBody>
        </p:sp>
      </p:grpSp>
      <p:pic>
        <p:nvPicPr>
          <p:cNvPr id="5" name="Picture 4" descr="A person wearing glasses&#10;&#10;Description automatically generated with low confidence">
            <a:extLst>
              <a:ext uri="{FF2B5EF4-FFF2-40B4-BE49-F238E27FC236}">
                <a16:creationId xmlns:a16="http://schemas.microsoft.com/office/drawing/2014/main" id="{27C5EA0A-8584-4F21-8C9E-DE5D65FC0A91}"/>
              </a:ext>
            </a:extLst>
          </p:cNvPr>
          <p:cNvPicPr>
            <a:picLocks noChangeAspect="1"/>
          </p:cNvPicPr>
          <p:nvPr/>
        </p:nvPicPr>
        <p:blipFill rotWithShape="1">
          <a:blip r:embed="rId15"/>
          <a:srcRect l="17144" t="907" r="7456" b="260"/>
          <a:stretch/>
        </p:blipFill>
        <p:spPr>
          <a:xfrm rot="5400000">
            <a:off x="7193003" y="1669621"/>
            <a:ext cx="909898" cy="867985"/>
          </a:xfrm>
          <a:prstGeom prst="rect">
            <a:avLst/>
          </a:prstGeom>
        </p:spPr>
      </p:pic>
      <p:sp>
        <p:nvSpPr>
          <p:cNvPr id="59" name="TextBox 58">
            <a:extLst>
              <a:ext uri="{FF2B5EF4-FFF2-40B4-BE49-F238E27FC236}">
                <a16:creationId xmlns:a16="http://schemas.microsoft.com/office/drawing/2014/main" id="{1E6DE3CD-E280-431C-9A32-D48656B2983D}"/>
              </a:ext>
            </a:extLst>
          </p:cNvPr>
          <p:cNvSpPr txBox="1"/>
          <p:nvPr/>
        </p:nvSpPr>
        <p:spPr>
          <a:xfrm>
            <a:off x="7279934" y="2521198"/>
            <a:ext cx="1118629"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Hami Ray</a:t>
            </a:r>
            <a:r>
              <a:rPr kumimoji="0" lang="en-US" sz="900" b="0" i="1" u="none" strike="noStrike" kern="1200" cap="none" spc="0" normalizeH="0" baseline="0" noProof="0">
                <a:ln>
                  <a:noFill/>
                </a:ln>
                <a:solidFill>
                  <a:prstClr val="white"/>
                </a:solidFill>
                <a:effectLst/>
                <a:uLnTx/>
                <a:uFillTx/>
                <a:latin typeface="Helvetica"/>
                <a:ea typeface="+mn-ea"/>
                <a:cs typeface="Helvetica"/>
              </a:rPr>
              <a:t>,</a:t>
            </a:r>
            <a:r>
              <a:rPr kumimoji="0" lang="en-US" sz="900" b="0" i="0" u="none" strike="noStrike" kern="1200" cap="none" spc="0" normalizeH="0" baseline="0" noProof="0">
                <a:ln>
                  <a:noFill/>
                </a:ln>
                <a:solidFill>
                  <a:prstClr val="white"/>
                </a:solidFill>
                <a:effectLst/>
                <a:uLnTx/>
                <a:uFillTx/>
                <a:latin typeface="Helvetica"/>
                <a:ea typeface="+mn-ea"/>
                <a:cs typeface="Helvetica"/>
              </a:rPr>
              <a:t> </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Ph.D., </a:t>
            </a:r>
            <a:r>
              <a:rPr kumimoji="0" lang="en-US" sz="900" b="0" i="0" u="none" strike="noStrike" kern="1200" cap="none" spc="0" normalizeH="0" baseline="0" noProof="0" err="1">
                <a:ln>
                  <a:noFill/>
                </a:ln>
                <a:solidFill>
                  <a:prstClr val="white"/>
                </a:solidFill>
                <a:effectLst/>
                <a:uLnTx/>
                <a:uFillTx/>
                <a:latin typeface="Helvetica"/>
                <a:ea typeface="+mn-ea"/>
                <a:cs typeface="Helvetica"/>
              </a:rPr>
              <a:t>dPM</a:t>
            </a:r>
            <a:endParaRPr kumimoji="0" lang="en-US" sz="1800" b="0" i="0" u="none" strike="noStrike" kern="1200" cap="none" spc="0" normalizeH="0" baseline="0" noProof="0">
              <a:ln>
                <a:noFill/>
              </a:ln>
              <a:solidFill>
                <a:prstClr val="white"/>
              </a:solidFill>
              <a:effectLst/>
              <a:uLnTx/>
              <a:uFillTx/>
              <a:latin typeface="Helvetica"/>
              <a:ea typeface="+mn-ea"/>
              <a:cs typeface="Helvetica"/>
            </a:endParaRPr>
          </a:p>
        </p:txBody>
      </p:sp>
      <p:pic>
        <p:nvPicPr>
          <p:cNvPr id="4" name="Picture 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160350" y="1650580"/>
            <a:ext cx="907782" cy="897199"/>
          </a:xfrm>
          <a:prstGeom prst="rect">
            <a:avLst/>
          </a:prstGeom>
        </p:spPr>
      </p:pic>
      <p:pic>
        <p:nvPicPr>
          <p:cNvPr id="3" name="Picture 2" descr="Candice Ginnprofile picture">
            <a:extLst>
              <a:ext uri="{FF2B5EF4-FFF2-40B4-BE49-F238E27FC236}">
                <a16:creationId xmlns:a16="http://schemas.microsoft.com/office/drawing/2014/main" id="{516C9C8A-C41B-0FC2-27CD-CFD230FAB378}"/>
              </a:ext>
            </a:extLst>
          </p:cNvPr>
          <p:cNvPicPr>
            <a:picLocks noChangeAspect="1"/>
          </p:cNvPicPr>
          <p:nvPr/>
        </p:nvPicPr>
        <p:blipFill>
          <a:blip r:embed="rId17"/>
          <a:srcRect l="-146" t="-104" r="-714" b="26866"/>
          <a:stretch/>
        </p:blipFill>
        <p:spPr>
          <a:xfrm>
            <a:off x="11235042" y="1648664"/>
            <a:ext cx="870047" cy="913239"/>
          </a:xfrm>
          <a:prstGeom prst="rect">
            <a:avLst/>
          </a:prstGeom>
        </p:spPr>
      </p:pic>
      <p:sp>
        <p:nvSpPr>
          <p:cNvPr id="6" name="TextBox 5">
            <a:extLst>
              <a:ext uri="{FF2B5EF4-FFF2-40B4-BE49-F238E27FC236}">
                <a16:creationId xmlns:a16="http://schemas.microsoft.com/office/drawing/2014/main" id="{1B68EF73-E040-B4A1-9042-EB2C1B1F140F}"/>
              </a:ext>
            </a:extLst>
          </p:cNvPr>
          <p:cNvSpPr txBox="1"/>
          <p:nvPr/>
        </p:nvSpPr>
        <p:spPr>
          <a:xfrm>
            <a:off x="11234135" y="2522611"/>
            <a:ext cx="1336550"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Candice Tahimic,</a:t>
            </a:r>
            <a:endParaRPr kumimoji="0" lang="en-US" sz="28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Ph.D.</a:t>
            </a:r>
            <a:endParaRPr kumimoji="0" lang="en-US" sz="2800" b="0"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7" name="TextBox 6">
            <a:extLst>
              <a:ext uri="{FF2B5EF4-FFF2-40B4-BE49-F238E27FC236}">
                <a16:creationId xmlns:a16="http://schemas.microsoft.com/office/drawing/2014/main" id="{E3F4BB99-0830-5049-9330-7A86F75F3CE8}"/>
              </a:ext>
            </a:extLst>
          </p:cNvPr>
          <p:cNvSpPr txBox="1"/>
          <p:nvPr/>
        </p:nvSpPr>
        <p:spPr>
          <a:xfrm>
            <a:off x="363682" y="5514604"/>
            <a:ext cx="11095511" cy="15696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Calibri"/>
                <a:cs typeface="Calibri"/>
              </a:rPr>
              <a:t>Former team members and students: </a:t>
            </a:r>
            <a:r>
              <a:rPr kumimoji="0" lang="en-US" sz="18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Aditya </a:t>
            </a:r>
            <a:r>
              <a:rPr kumimoji="0" lang="en-US" sz="1800" b="0" i="0" u="none" strike="noStrike" kern="1200" cap="none" spc="0" normalizeH="0" baseline="0" noProof="0" err="1">
                <a:ln>
                  <a:noFill/>
                </a:ln>
                <a:solidFill>
                  <a:prstClr val="white"/>
                </a:solidFill>
                <a:effectLst/>
                <a:uLnTx/>
                <a:uFillTx/>
                <a:latin typeface="Calibri" panose="020F0502020204030204"/>
                <a:ea typeface="+mn-lt"/>
                <a:cs typeface="Calibri" panose="020F0502020204030204"/>
              </a:rPr>
              <a:t>Hindupur</a:t>
            </a:r>
            <a:r>
              <a:rPr kumimoji="0" lang="en-US" sz="18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Amy Gresser, Aphrodite Kostakis, Asif Rahman, Ava Karanjia, Benjamin Alva, Eliza Zaroff, Eric </a:t>
            </a:r>
            <a:r>
              <a:rPr kumimoji="0" lang="en-US" sz="1800" b="0" i="0" u="none" strike="noStrike" kern="1200" cap="none" spc="0" normalizeH="0" baseline="0" noProof="0" err="1">
                <a:ln>
                  <a:noFill/>
                </a:ln>
                <a:solidFill>
                  <a:prstClr val="white"/>
                </a:solidFill>
                <a:effectLst/>
                <a:uLnTx/>
                <a:uFillTx/>
                <a:latin typeface="Calibri" panose="020F0502020204030204"/>
                <a:ea typeface="+mn-lt"/>
                <a:cs typeface="Calibri" panose="020F0502020204030204"/>
              </a:rPr>
              <a:t>Litwiller</a:t>
            </a:r>
            <a:r>
              <a:rPr kumimoji="0" lang="en-US" sz="18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Jason Samson, Jing Li, John Hogan, Jon Galazka, Julie Levri, Katherine Fisher, Leonard Lee, Matthew Kanan, Marilyn Murakami, Mathangi Soundararajan, Michael Dougherty, Paul Milazzo, William Tyukayev</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sp>
        <p:nvSpPr>
          <p:cNvPr id="8" name="TextBox 7">
            <a:extLst>
              <a:ext uri="{FF2B5EF4-FFF2-40B4-BE49-F238E27FC236}">
                <a16:creationId xmlns:a16="http://schemas.microsoft.com/office/drawing/2014/main" id="{5A6A849B-0D67-ED93-B519-AC6FCCB48ACC}"/>
              </a:ext>
            </a:extLst>
          </p:cNvPr>
          <p:cNvSpPr txBox="1"/>
          <p:nvPr/>
        </p:nvSpPr>
        <p:spPr>
          <a:xfrm>
            <a:off x="10202897" y="2522611"/>
            <a:ext cx="1107996" cy="2308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Philip Sweet, PhD</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7E60DD18-1799-1AB0-F31F-C9F1631219BA}"/>
              </a:ext>
            </a:extLst>
          </p:cNvPr>
          <p:cNvPicPr>
            <a:picLocks noChangeAspect="1"/>
          </p:cNvPicPr>
          <p:nvPr/>
        </p:nvPicPr>
        <p:blipFill>
          <a:blip r:embed="rId18"/>
          <a:stretch>
            <a:fillRect/>
          </a:stretch>
        </p:blipFill>
        <p:spPr>
          <a:xfrm>
            <a:off x="10203790" y="1648664"/>
            <a:ext cx="914400" cy="914400"/>
          </a:xfrm>
          <a:prstGeom prst="rect">
            <a:avLst/>
          </a:prstGeom>
        </p:spPr>
      </p:pic>
      <p:pic>
        <p:nvPicPr>
          <p:cNvPr id="11" name="Picture 10">
            <a:extLst>
              <a:ext uri="{FF2B5EF4-FFF2-40B4-BE49-F238E27FC236}">
                <a16:creationId xmlns:a16="http://schemas.microsoft.com/office/drawing/2014/main" id="{93EA60EE-2E99-F92D-897D-EF1015AF34B4}"/>
              </a:ext>
            </a:extLst>
          </p:cNvPr>
          <p:cNvPicPr>
            <a:picLocks noChangeAspect="1"/>
          </p:cNvPicPr>
          <p:nvPr/>
        </p:nvPicPr>
        <p:blipFill>
          <a:blip r:embed="rId19"/>
          <a:srcRect l="16978" r="-1318" b="893"/>
          <a:stretch/>
        </p:blipFill>
        <p:spPr>
          <a:xfrm>
            <a:off x="9198731" y="1648664"/>
            <a:ext cx="892749" cy="935203"/>
          </a:xfrm>
          <a:prstGeom prst="rect">
            <a:avLst/>
          </a:prstGeom>
        </p:spPr>
      </p:pic>
      <p:sp>
        <p:nvSpPr>
          <p:cNvPr id="13" name="TextBox 12">
            <a:extLst>
              <a:ext uri="{FF2B5EF4-FFF2-40B4-BE49-F238E27FC236}">
                <a16:creationId xmlns:a16="http://schemas.microsoft.com/office/drawing/2014/main" id="{B7E08A16-A6AB-CB96-8530-3E2887A5A9F3}"/>
              </a:ext>
            </a:extLst>
          </p:cNvPr>
          <p:cNvSpPr txBox="1"/>
          <p:nvPr/>
        </p:nvSpPr>
        <p:spPr>
          <a:xfrm>
            <a:off x="9200898" y="2522611"/>
            <a:ext cx="870751" cy="2308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Jessica Kong</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D0C582FA-C273-D785-74DB-72CC35997F62}"/>
              </a:ext>
            </a:extLst>
          </p:cNvPr>
          <p:cNvPicPr>
            <a:picLocks noChangeAspect="1"/>
          </p:cNvPicPr>
          <p:nvPr/>
        </p:nvPicPr>
        <p:blipFill>
          <a:blip r:embed="rId20"/>
          <a:stretch>
            <a:fillRect/>
          </a:stretch>
        </p:blipFill>
        <p:spPr>
          <a:xfrm>
            <a:off x="3142989" y="1649090"/>
            <a:ext cx="914400" cy="914400"/>
          </a:xfrm>
          <a:prstGeom prst="rect">
            <a:avLst/>
          </a:prstGeom>
        </p:spPr>
      </p:pic>
      <p:pic>
        <p:nvPicPr>
          <p:cNvPr id="18" name="Picture 17">
            <a:extLst>
              <a:ext uri="{FF2B5EF4-FFF2-40B4-BE49-F238E27FC236}">
                <a16:creationId xmlns:a16="http://schemas.microsoft.com/office/drawing/2014/main" id="{DA90A733-2CD4-3EDA-A4F3-B1EFDF1F15CD}"/>
              </a:ext>
            </a:extLst>
          </p:cNvPr>
          <p:cNvPicPr>
            <a:picLocks noChangeAspect="1"/>
          </p:cNvPicPr>
          <p:nvPr/>
        </p:nvPicPr>
        <p:blipFill>
          <a:blip r:embed="rId21"/>
          <a:stretch>
            <a:fillRect/>
          </a:stretch>
        </p:blipFill>
        <p:spPr>
          <a:xfrm>
            <a:off x="5181861" y="1650120"/>
            <a:ext cx="874816" cy="894608"/>
          </a:xfrm>
          <a:prstGeom prst="rect">
            <a:avLst/>
          </a:prstGeom>
        </p:spPr>
      </p:pic>
      <p:pic>
        <p:nvPicPr>
          <p:cNvPr id="20" name="Picture 19" descr="A person with curly hair wearing a blue shirt and black jacket&#10;&#10;Description automatically generated">
            <a:extLst>
              <a:ext uri="{FF2B5EF4-FFF2-40B4-BE49-F238E27FC236}">
                <a16:creationId xmlns:a16="http://schemas.microsoft.com/office/drawing/2014/main" id="{CF5EDFD3-B479-8889-3269-6FF77B860744}"/>
              </a:ext>
            </a:extLst>
          </p:cNvPr>
          <p:cNvPicPr>
            <a:picLocks noChangeAspect="1"/>
          </p:cNvPicPr>
          <p:nvPr/>
        </p:nvPicPr>
        <p:blipFill rotWithShape="1">
          <a:blip r:embed="rId22"/>
          <a:srcRect l="11909" t="8478" r="15385" b="34178"/>
          <a:stretch/>
        </p:blipFill>
        <p:spPr>
          <a:xfrm>
            <a:off x="8185553" y="1649049"/>
            <a:ext cx="903896" cy="916305"/>
          </a:xfrm>
          <a:prstGeom prst="rect">
            <a:avLst/>
          </a:prstGeom>
        </p:spPr>
      </p:pic>
      <p:pic>
        <p:nvPicPr>
          <p:cNvPr id="15" name="Picture 14" descr="A person with long hair&#10;&#10;Description automatically generated with low confidence">
            <a:extLst>
              <a:ext uri="{FF2B5EF4-FFF2-40B4-BE49-F238E27FC236}">
                <a16:creationId xmlns:a16="http://schemas.microsoft.com/office/drawing/2014/main" id="{3AEE8F61-67BB-44A8-7D9F-AE91EE793B07}"/>
              </a:ext>
            </a:extLst>
          </p:cNvPr>
          <p:cNvPicPr>
            <a:picLocks noChangeAspect="1"/>
          </p:cNvPicPr>
          <p:nvPr/>
        </p:nvPicPr>
        <p:blipFill>
          <a:blip r:embed="rId23"/>
          <a:stretch>
            <a:fillRect/>
          </a:stretch>
        </p:blipFill>
        <p:spPr>
          <a:xfrm>
            <a:off x="153649" y="1648664"/>
            <a:ext cx="902518" cy="878479"/>
          </a:xfrm>
          <a:prstGeom prst="rect">
            <a:avLst/>
          </a:prstGeom>
        </p:spPr>
      </p:pic>
      <p:sp>
        <p:nvSpPr>
          <p:cNvPr id="21" name="TextBox 20">
            <a:extLst>
              <a:ext uri="{FF2B5EF4-FFF2-40B4-BE49-F238E27FC236}">
                <a16:creationId xmlns:a16="http://schemas.microsoft.com/office/drawing/2014/main" id="{733C657D-1495-84E5-DE5D-0174AB64E606}"/>
              </a:ext>
            </a:extLst>
          </p:cNvPr>
          <p:cNvSpPr txBox="1"/>
          <p:nvPr/>
        </p:nvSpPr>
        <p:spPr>
          <a:xfrm>
            <a:off x="10672770" y="6575063"/>
            <a:ext cx="1404872" cy="276999"/>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Calibri"/>
                <a:cs typeface="Calibri"/>
              </a:rPr>
              <a:t>Image Credit: NASA</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Image">
            <a:extLst>
              <a:ext uri="{FF2B5EF4-FFF2-40B4-BE49-F238E27FC236}">
                <a16:creationId xmlns:a16="http://schemas.microsoft.com/office/drawing/2014/main" id="{0163F3CB-B58E-B0A3-EBB8-CAE7C21B812E}"/>
              </a:ext>
            </a:extLst>
          </p:cNvPr>
          <p:cNvPicPr>
            <a:picLocks noChangeAspect="1"/>
          </p:cNvPicPr>
          <p:nvPr/>
        </p:nvPicPr>
        <p:blipFill>
          <a:blip r:embed="rId24"/>
          <a:srcRect l="24832" r="51252" b="55479"/>
          <a:stretch/>
        </p:blipFill>
        <p:spPr>
          <a:xfrm>
            <a:off x="6195372" y="1648664"/>
            <a:ext cx="878293" cy="903935"/>
          </a:xfrm>
          <a:prstGeom prst="rect">
            <a:avLst/>
          </a:prstGeom>
        </p:spPr>
      </p:pic>
      <p:sp>
        <p:nvSpPr>
          <p:cNvPr id="25" name="TextBox 24">
            <a:extLst>
              <a:ext uri="{FF2B5EF4-FFF2-40B4-BE49-F238E27FC236}">
                <a16:creationId xmlns:a16="http://schemas.microsoft.com/office/drawing/2014/main" id="{D672E084-C2D5-90C7-59C0-BE31682A3D51}"/>
              </a:ext>
            </a:extLst>
          </p:cNvPr>
          <p:cNvSpPr txBox="1"/>
          <p:nvPr/>
        </p:nvSpPr>
        <p:spPr>
          <a:xfrm>
            <a:off x="6098711" y="2522611"/>
            <a:ext cx="1140056" cy="2308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Helvetica"/>
                <a:ea typeface="+mn-ea"/>
                <a:cs typeface="Helvetica"/>
              </a:rPr>
              <a:t>Ami Hannon Ph.D.</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7" name="Picture 4">
            <a:extLst>
              <a:ext uri="{FF2B5EF4-FFF2-40B4-BE49-F238E27FC236}">
                <a16:creationId xmlns:a16="http://schemas.microsoft.com/office/drawing/2014/main" id="{9EE90CF5-4340-1DAC-AB83-CFB65BD9BC5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0776124" y="3516638"/>
            <a:ext cx="1209539" cy="1177909"/>
          </a:xfrm>
          <a:prstGeom prst="rect">
            <a:avLst/>
          </a:prstGeom>
          <a:noFill/>
          <a:extLst>
            <a:ext uri="{909E8E84-426E-40DD-AFC4-6F175D3DCCD1}">
              <a14:hiddenFill xmlns:a14="http://schemas.microsoft.com/office/drawing/2010/main">
                <a:solidFill>
                  <a:srgbClr val="FFFFFF"/>
                </a:solidFill>
              </a14:hiddenFill>
            </a:ext>
          </a:extLst>
        </p:spPr>
      </p:pic>
      <p:sp>
        <p:nvSpPr>
          <p:cNvPr id="26" name="Slide Number Placeholder 25">
            <a:extLst>
              <a:ext uri="{FF2B5EF4-FFF2-40B4-BE49-F238E27FC236}">
                <a16:creationId xmlns:a16="http://schemas.microsoft.com/office/drawing/2014/main" id="{C9D034BC-1F4C-D5D7-BC02-C8C60636AEB4}"/>
              </a:ext>
            </a:extLst>
          </p:cNvPr>
          <p:cNvSpPr>
            <a:spLocks noGrp="1"/>
          </p:cNvSpPr>
          <p:nvPr>
            <p:ph type="sldNum" sz="quarter" idx="10"/>
          </p:nvPr>
        </p:nvSpPr>
        <p:spPr>
          <a:xfrm>
            <a:off x="11778621" y="6850270"/>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srgbClr val="FFFFFF"/>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solidFill>
              <a:effectLst/>
              <a:uLnTx/>
              <a:uFillTx/>
              <a:latin typeface="Arial" charset="0"/>
              <a:cs typeface="+mn-cs"/>
            </a:endParaRPr>
          </a:p>
        </p:txBody>
      </p:sp>
      <p:sp>
        <p:nvSpPr>
          <p:cNvPr id="27" name="Cube 26">
            <a:extLst>
              <a:ext uri="{FF2B5EF4-FFF2-40B4-BE49-F238E27FC236}">
                <a16:creationId xmlns:a16="http://schemas.microsoft.com/office/drawing/2014/main" id="{7DF16FDE-6C9A-B2CF-FE95-50A4319CCBA9}"/>
              </a:ext>
            </a:extLst>
          </p:cNvPr>
          <p:cNvSpPr/>
          <p:nvPr/>
        </p:nvSpPr>
        <p:spPr>
          <a:xfrm>
            <a:off x="218422" y="4318329"/>
            <a:ext cx="3432386" cy="1126791"/>
          </a:xfrm>
          <a:prstGeom prst="cub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a:ea typeface="+mn-ea"/>
                <a:cs typeface="Helvetica"/>
              </a:rPr>
              <a:t>Safety: Daniel Varnum-Lowry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a:ea typeface="+mn-ea"/>
                <a:cs typeface="Helvetica"/>
              </a:rPr>
              <a:t>Q/A:  Leonard 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a:ea typeface="+mn-ea"/>
                <a:cs typeface="Helvetica"/>
              </a:rPr>
              <a:t>Logistics at KSC: </a:t>
            </a:r>
            <a:r>
              <a:rPr kumimoji="0" lang="en-US" sz="1400" b="0" i="0" u="none" strike="noStrike" kern="1200" cap="none" spc="0" normalizeH="0" baseline="0" noProof="0" err="1">
                <a:ln>
                  <a:noFill/>
                </a:ln>
                <a:solidFill>
                  <a:prstClr val="white"/>
                </a:solidFill>
                <a:effectLst/>
                <a:uLnTx/>
                <a:uFillTx/>
                <a:latin typeface="Helvetica"/>
                <a:ea typeface="+mn-ea"/>
                <a:cs typeface="Helvetica"/>
              </a:rPr>
              <a:t>Satro</a:t>
            </a:r>
            <a:r>
              <a:rPr kumimoji="0" lang="en-US" sz="1400" b="0" i="0" u="none" strike="noStrike" kern="1200" cap="none" spc="0" normalizeH="0" baseline="0" noProof="0">
                <a:ln>
                  <a:noFill/>
                </a:ln>
                <a:solidFill>
                  <a:prstClr val="white"/>
                </a:solidFill>
                <a:effectLst/>
                <a:uLnTx/>
                <a:uFillTx/>
                <a:latin typeface="Helvetica"/>
                <a:ea typeface="+mn-ea"/>
                <a:cs typeface="Helvetica"/>
              </a:rPr>
              <a:t> Narayan</a:t>
            </a:r>
            <a:r>
              <a:rPr kumimoji="0" lang="en-US" sz="1200" b="0" i="0" u="none" strike="noStrike" kern="1200" cap="none" spc="0" normalizeH="0" baseline="0" noProof="0">
                <a:ln>
                  <a:noFill/>
                </a:ln>
                <a:solidFill>
                  <a:prstClr val="white"/>
                </a:solidFill>
                <a:effectLst/>
                <a:uLnTx/>
                <a:uFillTx/>
                <a:latin typeface="Helvetica"/>
                <a:ea typeface="+mn-ea"/>
                <a:cs typeface="Helvetica"/>
              </a:rPr>
              <a:t> </a:t>
            </a:r>
            <a:endParaRPr kumimoji="0" lang="en-US" sz="1200" b="0" i="1" u="none" strike="noStrike" kern="1200" cap="none" spc="0" normalizeH="0" baseline="0" noProof="0">
              <a:ln>
                <a:noFill/>
              </a:ln>
              <a:solidFill>
                <a:prstClr val="white"/>
              </a:solidFill>
              <a:effectLst/>
              <a:uLnTx/>
              <a:uFillTx/>
              <a:latin typeface="Helvetica"/>
              <a:ea typeface="+mn-ea"/>
              <a:cs typeface="Helvetica"/>
            </a:endParaRPr>
          </a:p>
        </p:txBody>
      </p:sp>
    </p:spTree>
    <p:extLst>
      <p:ext uri="{BB962C8B-B14F-4D97-AF65-F5344CB8AC3E}">
        <p14:creationId xmlns:p14="http://schemas.microsoft.com/office/powerpoint/2010/main" val="147009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425200"/>
            <a:ext cx="12948000" cy="72832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defTabSz="1219170">
              <a:buClr>
                <a:srgbClr val="000000"/>
              </a:buClr>
              <a:buSzPts val="1200"/>
            </a:pPr>
            <a:endParaRPr sz="1600" kern="0">
              <a:solidFill>
                <a:srgbClr val="000000"/>
              </a:solidFill>
              <a:latin typeface="Calibri"/>
              <a:ea typeface="Calibri"/>
              <a:cs typeface="Calibri"/>
              <a:sym typeface="Calibri"/>
            </a:endParaRPr>
          </a:p>
        </p:txBody>
      </p:sp>
      <p:sp>
        <p:nvSpPr>
          <p:cNvPr id="55" name="Google Shape;55;p13"/>
          <p:cNvSpPr/>
          <p:nvPr/>
        </p:nvSpPr>
        <p:spPr>
          <a:xfrm>
            <a:off x="630133" y="538067"/>
            <a:ext cx="3372800" cy="6040400"/>
          </a:xfrm>
          <a:prstGeom prst="roundRect">
            <a:avLst>
              <a:gd name="adj" fmla="val 10093"/>
            </a:avLst>
          </a:prstGeom>
          <a:solidFill>
            <a:srgbClr val="D8D8D8">
              <a:alpha val="66280"/>
            </a:srgbClr>
          </a:solidFill>
          <a:ln>
            <a:noFill/>
          </a:ln>
          <a:effectLst>
            <a:outerShdw blurRad="285750" dist="219075" dir="3420000" algn="bl" rotWithShape="0">
              <a:schemeClr val="lt2">
                <a:alpha val="20000"/>
              </a:schemeClr>
            </a:outerShdw>
          </a:effectLst>
        </p:spPr>
        <p:txBody>
          <a:bodyPr spcFirstLastPara="1" wrap="square" lIns="81267" tIns="81267" rIns="81267" bIns="81267" anchor="ctr" anchorCtr="0">
            <a:noAutofit/>
          </a:bodyPr>
          <a:lstStyle/>
          <a:p>
            <a:pPr algn="ctr" defTabSz="1219170">
              <a:buClr>
                <a:srgbClr val="000000"/>
              </a:buClr>
              <a:buSzPts val="933"/>
            </a:pPr>
            <a:endParaRPr sz="1244" kern="0">
              <a:solidFill>
                <a:srgbClr val="000000"/>
              </a:solidFill>
              <a:latin typeface="Calibri"/>
              <a:ea typeface="Calibri"/>
              <a:cs typeface="Calibri"/>
              <a:sym typeface="Calibri"/>
            </a:endParaRPr>
          </a:p>
        </p:txBody>
      </p:sp>
      <p:sp>
        <p:nvSpPr>
          <p:cNvPr id="56" name="Google Shape;56;p13"/>
          <p:cNvSpPr/>
          <p:nvPr/>
        </p:nvSpPr>
        <p:spPr>
          <a:xfrm>
            <a:off x="4546000" y="2498700"/>
            <a:ext cx="3372800" cy="4079600"/>
          </a:xfrm>
          <a:prstGeom prst="roundRect">
            <a:avLst>
              <a:gd name="adj" fmla="val 8792"/>
            </a:avLst>
          </a:prstGeom>
          <a:solidFill>
            <a:srgbClr val="D8D8D8">
              <a:alpha val="66280"/>
            </a:srgbClr>
          </a:solidFill>
          <a:ln>
            <a:noFill/>
          </a:ln>
          <a:effectLst>
            <a:outerShdw blurRad="285750" dist="219075" dir="3420000" algn="bl" rotWithShape="0">
              <a:schemeClr val="lt2">
                <a:alpha val="20000"/>
              </a:schemeClr>
            </a:outerShdw>
          </a:effectLst>
        </p:spPr>
        <p:txBody>
          <a:bodyPr spcFirstLastPara="1" wrap="square" lIns="81267" tIns="81267" rIns="81267" bIns="81267" anchor="ctr" anchorCtr="0">
            <a:noAutofit/>
          </a:bodyPr>
          <a:lstStyle/>
          <a:p>
            <a:pPr algn="ctr" defTabSz="1219170">
              <a:buClr>
                <a:srgbClr val="000000"/>
              </a:buClr>
              <a:buSzPts val="933"/>
            </a:pPr>
            <a:endParaRPr sz="1244" kern="0">
              <a:solidFill>
                <a:srgbClr val="000000"/>
              </a:solidFill>
              <a:latin typeface="Calibri"/>
              <a:ea typeface="Calibri"/>
              <a:cs typeface="Calibri"/>
              <a:sym typeface="Calibri"/>
            </a:endParaRPr>
          </a:p>
        </p:txBody>
      </p:sp>
      <p:sp>
        <p:nvSpPr>
          <p:cNvPr id="57" name="Google Shape;57;p13"/>
          <p:cNvSpPr/>
          <p:nvPr/>
        </p:nvSpPr>
        <p:spPr>
          <a:xfrm>
            <a:off x="8461867" y="3232267"/>
            <a:ext cx="3372800" cy="3346400"/>
          </a:xfrm>
          <a:prstGeom prst="roundRect">
            <a:avLst>
              <a:gd name="adj" fmla="val 8171"/>
            </a:avLst>
          </a:prstGeom>
          <a:solidFill>
            <a:srgbClr val="D8D8D8">
              <a:alpha val="66280"/>
            </a:srgbClr>
          </a:solidFill>
          <a:ln>
            <a:noFill/>
          </a:ln>
          <a:effectLst>
            <a:outerShdw blurRad="285750" dist="219075" dir="3420000" algn="bl" rotWithShape="0">
              <a:schemeClr val="lt2">
                <a:alpha val="20000"/>
              </a:schemeClr>
            </a:outerShdw>
          </a:effectLst>
        </p:spPr>
        <p:txBody>
          <a:bodyPr spcFirstLastPara="1" wrap="square" lIns="81267" tIns="81267" rIns="81267" bIns="81267" anchor="ctr" anchorCtr="0">
            <a:noAutofit/>
          </a:bodyPr>
          <a:lstStyle/>
          <a:p>
            <a:pPr algn="ctr" defTabSz="1219170">
              <a:buClr>
                <a:srgbClr val="000000"/>
              </a:buClr>
              <a:buSzPts val="933"/>
            </a:pPr>
            <a:endParaRPr sz="1244" kern="0">
              <a:solidFill>
                <a:srgbClr val="000000"/>
              </a:solidFill>
              <a:latin typeface="Calibri"/>
              <a:ea typeface="Calibri"/>
              <a:cs typeface="Calibri"/>
              <a:sym typeface="Calibri"/>
            </a:endParaRPr>
          </a:p>
        </p:txBody>
      </p:sp>
      <p:sp>
        <p:nvSpPr>
          <p:cNvPr id="58" name="Google Shape;58;p13"/>
          <p:cNvSpPr txBox="1">
            <a:spLocks noGrp="1"/>
          </p:cNvSpPr>
          <p:nvPr>
            <p:ph type="title"/>
          </p:nvPr>
        </p:nvSpPr>
        <p:spPr>
          <a:xfrm>
            <a:off x="415600" y="250467"/>
            <a:ext cx="11360800" cy="763600"/>
          </a:xfrm>
          <a:prstGeom prst="rect">
            <a:avLst/>
          </a:prstGeom>
        </p:spPr>
        <p:txBody>
          <a:bodyPr spcFirstLastPara="1" wrap="square" lIns="121900" tIns="121900" rIns="121900" bIns="121900" anchor="t" anchorCtr="0">
            <a:noAutofit/>
          </a:bodyPr>
          <a:lstStyle/>
          <a:p>
            <a:pPr algn="ctr">
              <a:buSzPts val="990"/>
            </a:pPr>
            <a:r>
              <a:rPr lang="en" sz="4427" b="1">
                <a:solidFill>
                  <a:schemeClr val="lt1"/>
                </a:solidFill>
              </a:rPr>
              <a:t>Thank You!</a:t>
            </a:r>
            <a:endParaRPr sz="4427" b="1">
              <a:solidFill>
                <a:schemeClr val="lt1"/>
              </a:solidFill>
            </a:endParaRPr>
          </a:p>
        </p:txBody>
      </p:sp>
      <p:sp>
        <p:nvSpPr>
          <p:cNvPr id="59" name="Google Shape;59;p13"/>
          <p:cNvSpPr txBox="1">
            <a:spLocks noGrp="1"/>
          </p:cNvSpPr>
          <p:nvPr>
            <p:ph type="body" idx="1"/>
          </p:nvPr>
        </p:nvSpPr>
        <p:spPr>
          <a:xfrm>
            <a:off x="731733" y="810567"/>
            <a:ext cx="3372800" cy="57076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Autofit/>
          </a:bodyPr>
          <a:lstStyle/>
          <a:p>
            <a:pPr marL="0" indent="0">
              <a:buNone/>
            </a:pPr>
            <a:r>
              <a:rPr lang="en" sz="1600" b="1">
                <a:solidFill>
                  <a:schemeClr val="lt1"/>
                </a:solidFill>
              </a:rPr>
              <a:t>NASA: </a:t>
            </a:r>
            <a:r>
              <a:rPr lang="en" sz="1600">
                <a:solidFill>
                  <a:schemeClr val="lt1"/>
                </a:solidFill>
              </a:rPr>
              <a:t>Marshall Space Flight Center, Kennedy Space Center,  Johnson Space Center</a:t>
            </a:r>
            <a:endParaRPr sz="1600">
              <a:solidFill>
                <a:schemeClr val="lt1"/>
              </a:solidFill>
            </a:endParaRPr>
          </a:p>
          <a:p>
            <a:pPr marL="0" indent="0">
              <a:spcBef>
                <a:spcPts val="1600"/>
              </a:spcBef>
              <a:buNone/>
            </a:pPr>
            <a:r>
              <a:rPr lang="en" sz="1600" b="1">
                <a:solidFill>
                  <a:schemeClr val="lt1"/>
                </a:solidFill>
              </a:rPr>
              <a:t>NASA Leaders:</a:t>
            </a:r>
            <a:r>
              <a:rPr lang="en" sz="1600">
                <a:solidFill>
                  <a:schemeClr val="lt1"/>
                </a:solidFill>
              </a:rPr>
              <a:t> Robyn Gatens, </a:t>
            </a:r>
            <a:br>
              <a:rPr lang="en" sz="1600">
                <a:solidFill>
                  <a:schemeClr val="lt1"/>
                </a:solidFill>
              </a:rPr>
            </a:br>
            <a:r>
              <a:rPr lang="en" sz="1600">
                <a:solidFill>
                  <a:schemeClr val="lt1"/>
                </a:solidFill>
              </a:rPr>
              <a:t>Jim Broyan, Molly Anderson, Monsi Roman, Denise Morris</a:t>
            </a:r>
            <a:endParaRPr sz="1600">
              <a:solidFill>
                <a:schemeClr val="lt1"/>
              </a:solidFill>
            </a:endParaRPr>
          </a:p>
          <a:p>
            <a:pPr marL="0" indent="0">
              <a:spcBef>
                <a:spcPts val="1600"/>
              </a:spcBef>
              <a:buNone/>
            </a:pPr>
            <a:r>
              <a:rPr lang="en" sz="1600" b="1">
                <a:solidFill>
                  <a:schemeClr val="lt1"/>
                </a:solidFill>
              </a:rPr>
              <a:t>Challenge Core Team:</a:t>
            </a:r>
            <a:r>
              <a:rPr lang="en" sz="1600">
                <a:solidFill>
                  <a:schemeClr val="lt1"/>
                </a:solidFill>
              </a:rPr>
              <a:t> Angela Herblet, Dane Gobel, Ralph Fritsche, Bruce Link, Trent Smith, Savannah Bullard, Chris Frangione, Josh Neubert</a:t>
            </a:r>
            <a:endParaRPr sz="1600">
              <a:solidFill>
                <a:schemeClr val="lt1"/>
              </a:solidFill>
            </a:endParaRPr>
          </a:p>
          <a:p>
            <a:pPr marL="0" indent="0">
              <a:spcBef>
                <a:spcPts val="1600"/>
              </a:spcBef>
              <a:buNone/>
            </a:pPr>
            <a:r>
              <a:rPr lang="en" sz="1600">
                <a:solidFill>
                  <a:schemeClr val="lt1"/>
                </a:solidFill>
              </a:rPr>
              <a:t>All of the supporting </a:t>
            </a:r>
            <a:r>
              <a:rPr lang="en" sz="1600" b="1">
                <a:solidFill>
                  <a:schemeClr val="lt1"/>
                </a:solidFill>
              </a:rPr>
              <a:t>Judges </a:t>
            </a:r>
            <a:r>
              <a:rPr lang="en" sz="1600">
                <a:solidFill>
                  <a:schemeClr val="lt1"/>
                </a:solidFill>
              </a:rPr>
              <a:t>and </a:t>
            </a:r>
            <a:r>
              <a:rPr lang="en" sz="1600" b="1">
                <a:solidFill>
                  <a:schemeClr val="lt1"/>
                </a:solidFill>
              </a:rPr>
              <a:t>Subject Matter Experts</a:t>
            </a:r>
            <a:r>
              <a:rPr lang="en" sz="1600">
                <a:solidFill>
                  <a:schemeClr val="lt1"/>
                </a:solidFill>
              </a:rPr>
              <a:t> from industry, government and academia</a:t>
            </a:r>
            <a:endParaRPr sz="1600">
              <a:solidFill>
                <a:schemeClr val="lt1"/>
              </a:solidFill>
            </a:endParaRPr>
          </a:p>
          <a:p>
            <a:pPr marL="0" indent="0">
              <a:spcBef>
                <a:spcPts val="1600"/>
              </a:spcBef>
              <a:spcAft>
                <a:spcPts val="1600"/>
              </a:spcAft>
              <a:buNone/>
            </a:pPr>
            <a:r>
              <a:rPr lang="en" sz="1600">
                <a:solidFill>
                  <a:schemeClr val="lt1"/>
                </a:solidFill>
              </a:rPr>
              <a:t>Teams, finalists, and winners</a:t>
            </a:r>
            <a:endParaRPr sz="1600">
              <a:solidFill>
                <a:schemeClr val="lt1"/>
              </a:solidFill>
            </a:endParaRPr>
          </a:p>
        </p:txBody>
      </p:sp>
      <p:sp>
        <p:nvSpPr>
          <p:cNvPr id="60" name="Google Shape;60;p13"/>
          <p:cNvSpPr txBox="1">
            <a:spLocks noGrp="1"/>
          </p:cNvSpPr>
          <p:nvPr>
            <p:ph type="body" idx="1"/>
          </p:nvPr>
        </p:nvSpPr>
        <p:spPr>
          <a:xfrm>
            <a:off x="4647600" y="2735767"/>
            <a:ext cx="3372800" cy="37824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rmAutofit fontScale="92500" lnSpcReduction="20000"/>
          </a:bodyPr>
          <a:lstStyle/>
          <a:p>
            <a:pPr marL="0" indent="0">
              <a:buNone/>
            </a:pPr>
            <a:r>
              <a:rPr lang="en" sz="1600">
                <a:solidFill>
                  <a:schemeClr val="lt1"/>
                </a:solidFill>
              </a:rPr>
              <a:t>Canadian Space Agency</a:t>
            </a:r>
            <a:endParaRPr sz="1600">
              <a:solidFill>
                <a:schemeClr val="lt1"/>
              </a:solidFill>
            </a:endParaRPr>
          </a:p>
          <a:p>
            <a:pPr marL="0" indent="0">
              <a:spcBef>
                <a:spcPts val="1600"/>
              </a:spcBef>
              <a:buNone/>
            </a:pPr>
            <a:r>
              <a:rPr lang="en" sz="1600">
                <a:solidFill>
                  <a:schemeClr val="lt1"/>
                </a:solidFill>
              </a:rPr>
              <a:t>Impact Canada</a:t>
            </a:r>
            <a:endParaRPr sz="1600">
              <a:solidFill>
                <a:schemeClr val="lt1"/>
              </a:solidFill>
            </a:endParaRPr>
          </a:p>
          <a:p>
            <a:pPr marL="0" indent="0">
              <a:spcBef>
                <a:spcPts val="1600"/>
              </a:spcBef>
              <a:buNone/>
            </a:pPr>
            <a:r>
              <a:rPr lang="en" sz="1600">
                <a:solidFill>
                  <a:schemeClr val="lt1"/>
                </a:solidFill>
              </a:rPr>
              <a:t>Privy Council Office</a:t>
            </a:r>
            <a:endParaRPr sz="1600">
              <a:solidFill>
                <a:schemeClr val="lt1"/>
              </a:solidFill>
            </a:endParaRPr>
          </a:p>
          <a:p>
            <a:pPr marL="0" indent="0">
              <a:spcBef>
                <a:spcPts val="1600"/>
              </a:spcBef>
              <a:buNone/>
            </a:pPr>
            <a:r>
              <a:rPr lang="en" sz="1600">
                <a:solidFill>
                  <a:schemeClr val="lt1"/>
                </a:solidFill>
              </a:rPr>
              <a:t>Methuselah Foundation</a:t>
            </a:r>
            <a:endParaRPr sz="1600">
              <a:solidFill>
                <a:schemeClr val="lt1"/>
              </a:solidFill>
            </a:endParaRPr>
          </a:p>
          <a:p>
            <a:pPr marL="0" indent="0">
              <a:spcBef>
                <a:spcPts val="1600"/>
              </a:spcBef>
              <a:buNone/>
            </a:pPr>
            <a:r>
              <a:rPr lang="en" sz="1600">
                <a:solidFill>
                  <a:schemeClr val="lt1"/>
                </a:solidFill>
              </a:rPr>
              <a:t>Institute of Competition Sciences</a:t>
            </a:r>
            <a:endParaRPr sz="1600">
              <a:solidFill>
                <a:schemeClr val="lt1"/>
              </a:solidFill>
            </a:endParaRPr>
          </a:p>
          <a:p>
            <a:pPr marL="0" indent="0">
              <a:spcBef>
                <a:spcPts val="1600"/>
              </a:spcBef>
              <a:buNone/>
            </a:pPr>
            <a:r>
              <a:rPr lang="en" sz="1600">
                <a:solidFill>
                  <a:schemeClr val="lt1"/>
                </a:solidFill>
              </a:rPr>
              <a:t>Smart Design and NYCxDesign</a:t>
            </a:r>
            <a:endParaRPr sz="1600">
              <a:solidFill>
                <a:schemeClr val="lt1"/>
              </a:solidFill>
            </a:endParaRPr>
          </a:p>
          <a:p>
            <a:pPr marL="0" indent="0">
              <a:spcBef>
                <a:spcPts val="1600"/>
              </a:spcBef>
              <a:buNone/>
            </a:pPr>
            <a:r>
              <a:rPr lang="en" sz="1600">
                <a:solidFill>
                  <a:schemeClr val="lt1"/>
                </a:solidFill>
              </a:rPr>
              <a:t>The Ohio State University</a:t>
            </a:r>
            <a:endParaRPr sz="1600">
              <a:solidFill>
                <a:schemeClr val="lt1"/>
              </a:solidFill>
            </a:endParaRPr>
          </a:p>
          <a:p>
            <a:pPr marL="0" indent="0">
              <a:spcBef>
                <a:spcPts val="1600"/>
              </a:spcBef>
              <a:spcAft>
                <a:spcPts val="1600"/>
              </a:spcAft>
              <a:buNone/>
            </a:pPr>
            <a:r>
              <a:rPr lang="en" sz="1600">
                <a:solidFill>
                  <a:schemeClr val="lt1"/>
                </a:solidFill>
              </a:rPr>
              <a:t>Intl. Life Sciences Institute</a:t>
            </a:r>
            <a:endParaRPr sz="1600">
              <a:solidFill>
                <a:schemeClr val="lt1"/>
              </a:solidFill>
            </a:endParaRPr>
          </a:p>
        </p:txBody>
      </p:sp>
      <p:sp>
        <p:nvSpPr>
          <p:cNvPr id="61" name="Google Shape;61;p13"/>
          <p:cNvSpPr txBox="1">
            <a:spLocks noGrp="1"/>
          </p:cNvSpPr>
          <p:nvPr>
            <p:ph type="body" idx="1"/>
          </p:nvPr>
        </p:nvSpPr>
        <p:spPr>
          <a:xfrm>
            <a:off x="8563467" y="3333867"/>
            <a:ext cx="3372800" cy="33464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Autofit/>
          </a:bodyPr>
          <a:lstStyle/>
          <a:p>
            <a:pPr marL="0" indent="0">
              <a:lnSpc>
                <a:spcPct val="95000"/>
              </a:lnSpc>
              <a:buClr>
                <a:schemeClr val="dk1"/>
              </a:buClr>
              <a:buSzPts val="852"/>
              <a:buNone/>
            </a:pPr>
            <a:r>
              <a:rPr lang="en" sz="1640">
                <a:solidFill>
                  <a:schemeClr val="lt1"/>
                </a:solidFill>
              </a:rPr>
              <a:t>DSFC Simunauts</a:t>
            </a:r>
            <a:endParaRPr sz="1640">
              <a:solidFill>
                <a:schemeClr val="lt1"/>
              </a:solidFill>
            </a:endParaRPr>
          </a:p>
          <a:p>
            <a:pPr marL="0" indent="0">
              <a:lnSpc>
                <a:spcPct val="95000"/>
              </a:lnSpc>
              <a:spcBef>
                <a:spcPts val="1600"/>
              </a:spcBef>
              <a:buSzPts val="852"/>
              <a:buNone/>
            </a:pPr>
            <a:r>
              <a:rPr lang="en" sz="1640">
                <a:solidFill>
                  <a:schemeClr val="lt1"/>
                </a:solidFill>
              </a:rPr>
              <a:t>Retired Astronaut Scott Kelly</a:t>
            </a:r>
            <a:endParaRPr sz="1640">
              <a:solidFill>
                <a:schemeClr val="lt1"/>
              </a:solidFill>
            </a:endParaRPr>
          </a:p>
          <a:p>
            <a:pPr marL="0" indent="0">
              <a:lnSpc>
                <a:spcPct val="95000"/>
              </a:lnSpc>
              <a:spcBef>
                <a:spcPts val="1600"/>
              </a:spcBef>
              <a:buSzPts val="852"/>
              <a:buNone/>
            </a:pPr>
            <a:r>
              <a:rPr lang="en" sz="1640">
                <a:solidFill>
                  <a:schemeClr val="lt1"/>
                </a:solidFill>
              </a:rPr>
              <a:t>Retired Astronaut Don Thomas</a:t>
            </a:r>
            <a:endParaRPr sz="1640">
              <a:solidFill>
                <a:schemeClr val="lt1"/>
              </a:solidFill>
            </a:endParaRPr>
          </a:p>
          <a:p>
            <a:pPr marL="0" indent="0">
              <a:lnSpc>
                <a:spcPct val="95000"/>
              </a:lnSpc>
              <a:spcBef>
                <a:spcPts val="1600"/>
              </a:spcBef>
              <a:buSzPts val="852"/>
              <a:buNone/>
            </a:pPr>
            <a:r>
              <a:rPr lang="en" sz="1640">
                <a:solidFill>
                  <a:schemeClr val="lt1"/>
                </a:solidFill>
              </a:rPr>
              <a:t>CSA Astronaut Jeremy Hansen</a:t>
            </a:r>
            <a:endParaRPr sz="1640">
              <a:solidFill>
                <a:schemeClr val="lt1"/>
              </a:solidFill>
            </a:endParaRPr>
          </a:p>
          <a:p>
            <a:pPr marL="0" indent="0">
              <a:lnSpc>
                <a:spcPct val="95000"/>
              </a:lnSpc>
              <a:spcBef>
                <a:spcPts val="1600"/>
              </a:spcBef>
              <a:buSzPts val="852"/>
              <a:buNone/>
            </a:pPr>
            <a:r>
              <a:rPr lang="en" sz="1640">
                <a:solidFill>
                  <a:schemeClr val="lt1"/>
                </a:solidFill>
              </a:rPr>
              <a:t>Martha Stewart</a:t>
            </a:r>
            <a:endParaRPr sz="1640">
              <a:solidFill>
                <a:schemeClr val="lt1"/>
              </a:solidFill>
            </a:endParaRPr>
          </a:p>
          <a:p>
            <a:pPr marL="0" indent="0">
              <a:lnSpc>
                <a:spcPct val="95000"/>
              </a:lnSpc>
              <a:spcBef>
                <a:spcPts val="1600"/>
              </a:spcBef>
              <a:buSzPts val="852"/>
              <a:buNone/>
            </a:pPr>
            <a:r>
              <a:rPr lang="en" sz="1640">
                <a:solidFill>
                  <a:schemeClr val="lt1"/>
                </a:solidFill>
              </a:rPr>
              <a:t>Alton Brown</a:t>
            </a:r>
            <a:endParaRPr sz="1640">
              <a:solidFill>
                <a:schemeClr val="lt1"/>
              </a:solidFill>
            </a:endParaRPr>
          </a:p>
          <a:p>
            <a:pPr marL="0" indent="0">
              <a:lnSpc>
                <a:spcPct val="95000"/>
              </a:lnSpc>
              <a:spcBef>
                <a:spcPts val="1600"/>
              </a:spcBef>
              <a:spcAft>
                <a:spcPts val="1600"/>
              </a:spcAft>
              <a:buSzPts val="852"/>
              <a:buNone/>
            </a:pPr>
            <a:r>
              <a:rPr lang="en" sz="1640">
                <a:solidFill>
                  <a:schemeClr val="lt1"/>
                </a:solidFill>
              </a:rPr>
              <a:t>Tyler Florence </a:t>
            </a:r>
            <a:endParaRPr sz="1640">
              <a:solidFill>
                <a:schemeClr val="lt1"/>
              </a:solidFill>
            </a:endParaRPr>
          </a:p>
        </p:txBody>
      </p:sp>
      <p:sp>
        <p:nvSpPr>
          <p:cNvPr id="62" name="Google Shape;62;p13"/>
          <p:cNvSpPr txBox="1">
            <a:spLocks noGrp="1"/>
          </p:cNvSpPr>
          <p:nvPr>
            <p:ph type="title"/>
          </p:nvPr>
        </p:nvSpPr>
        <p:spPr>
          <a:xfrm>
            <a:off x="798200" y="87267"/>
            <a:ext cx="4971200" cy="5776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rmAutofit/>
          </a:bodyPr>
          <a:lstStyle/>
          <a:p>
            <a:pPr>
              <a:buSzPts val="891"/>
            </a:pPr>
            <a:r>
              <a:rPr lang="en" sz="2133" b="1">
                <a:solidFill>
                  <a:srgbClr val="CFE2F3"/>
                </a:solidFill>
              </a:rPr>
              <a:t>EXECUTORS</a:t>
            </a:r>
            <a:endParaRPr sz="2133" b="1">
              <a:solidFill>
                <a:srgbClr val="CFE2F3"/>
              </a:solidFill>
            </a:endParaRPr>
          </a:p>
        </p:txBody>
      </p:sp>
      <p:pic>
        <p:nvPicPr>
          <p:cNvPr id="63" name="Google Shape;63;p13"/>
          <p:cNvPicPr preferRelativeResize="0"/>
          <p:nvPr/>
        </p:nvPicPr>
        <p:blipFill rotWithShape="1">
          <a:blip r:embed="rId4">
            <a:alphaModFix/>
          </a:blip>
          <a:srcRect l="-2880"/>
          <a:stretch/>
        </p:blipFill>
        <p:spPr>
          <a:xfrm>
            <a:off x="11207107" y="-105335"/>
            <a:ext cx="1508368" cy="1305965"/>
          </a:xfrm>
          <a:prstGeom prst="rect">
            <a:avLst/>
          </a:prstGeom>
          <a:noFill/>
          <a:ln>
            <a:noFill/>
          </a:ln>
        </p:spPr>
      </p:pic>
      <p:sp>
        <p:nvSpPr>
          <p:cNvPr id="64" name="Google Shape;64;p13"/>
          <p:cNvSpPr txBox="1">
            <a:spLocks noGrp="1"/>
          </p:cNvSpPr>
          <p:nvPr>
            <p:ph type="title"/>
          </p:nvPr>
        </p:nvSpPr>
        <p:spPr>
          <a:xfrm>
            <a:off x="4647600" y="2049333"/>
            <a:ext cx="4971200" cy="5776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rmAutofit/>
          </a:bodyPr>
          <a:lstStyle/>
          <a:p>
            <a:pPr>
              <a:buSzPts val="891"/>
            </a:pPr>
            <a:r>
              <a:rPr lang="en" sz="2133" b="1">
                <a:solidFill>
                  <a:srgbClr val="CFE2F3"/>
                </a:solidFill>
              </a:rPr>
              <a:t>PARTNERS</a:t>
            </a:r>
            <a:endParaRPr sz="2133" b="1">
              <a:solidFill>
                <a:srgbClr val="CFE2F3"/>
              </a:solidFill>
            </a:endParaRPr>
          </a:p>
        </p:txBody>
      </p:sp>
      <p:sp>
        <p:nvSpPr>
          <p:cNvPr id="65" name="Google Shape;65;p13"/>
          <p:cNvSpPr txBox="1">
            <a:spLocks noGrp="1"/>
          </p:cNvSpPr>
          <p:nvPr>
            <p:ph type="title"/>
          </p:nvPr>
        </p:nvSpPr>
        <p:spPr>
          <a:xfrm>
            <a:off x="8563467" y="2775833"/>
            <a:ext cx="4971200" cy="577600"/>
          </a:xfrm>
          <a:prstGeom prst="rect">
            <a:avLst/>
          </a:prstGeom>
          <a:effectLst>
            <a:outerShdw blurRad="85725" dist="19050" dir="5400000" algn="bl" rotWithShape="0">
              <a:srgbClr val="000000">
                <a:alpha val="50000"/>
              </a:srgbClr>
            </a:outerShdw>
          </a:effectLst>
        </p:spPr>
        <p:txBody>
          <a:bodyPr spcFirstLastPara="1" wrap="square" lIns="121900" tIns="121900" rIns="121900" bIns="121900" anchor="t" anchorCtr="0">
            <a:normAutofit/>
          </a:bodyPr>
          <a:lstStyle/>
          <a:p>
            <a:pPr>
              <a:buSzPts val="891"/>
            </a:pPr>
            <a:r>
              <a:rPr lang="en" sz="2133" b="1">
                <a:solidFill>
                  <a:srgbClr val="CFE2F3"/>
                </a:solidFill>
              </a:rPr>
              <a:t>COLLABORATORS</a:t>
            </a:r>
            <a:endParaRPr sz="2133" b="1">
              <a:solidFill>
                <a:srgbClr val="CFE2F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3D8D93D-14D3-6B56-982D-C6E908186116}"/>
              </a:ext>
            </a:extLst>
          </p:cNvPr>
          <p:cNvSpPr>
            <a:spLocks noGrp="1"/>
          </p:cNvSpPr>
          <p:nvPr>
            <p:ph type="title"/>
          </p:nvPr>
        </p:nvSpPr>
        <p:spPr>
          <a:xfrm>
            <a:off x="5297762" y="329184"/>
            <a:ext cx="6251110" cy="1783080"/>
          </a:xfrm>
        </p:spPr>
        <p:txBody>
          <a:bodyPr anchor="b">
            <a:normAutofit/>
          </a:bodyPr>
          <a:lstStyle/>
          <a:p>
            <a:r>
              <a:rPr lang="en-US" sz="5400" dirty="0"/>
              <a:t>The great age of Exploration</a:t>
            </a:r>
          </a:p>
        </p:txBody>
      </p:sp>
      <p:pic>
        <p:nvPicPr>
          <p:cNvPr id="6" name="Picture 5" descr="Shackleton's Ship Endeavour trapped in Ice at night.&#10;&#10;State Library of New South Wales, Public domain, via Wikimedia Commons&#10;">
            <a:extLst>
              <a:ext uri="{FF2B5EF4-FFF2-40B4-BE49-F238E27FC236}">
                <a16:creationId xmlns:a16="http://schemas.microsoft.com/office/drawing/2014/main" id="{D6FCF038-90DC-8EBF-E3DE-202C7A4C653E}"/>
              </a:ext>
            </a:extLst>
          </p:cNvPr>
          <p:cNvPicPr>
            <a:picLocks noChangeAspect="1"/>
          </p:cNvPicPr>
          <p:nvPr/>
        </p:nvPicPr>
        <p:blipFill>
          <a:blip r:embed="rId2">
            <a:extLst>
              <a:ext uri="{28A0092B-C50C-407E-A947-70E740481C1C}">
                <a14:useLocalDpi xmlns:a14="http://schemas.microsoft.com/office/drawing/2010/main" val="0"/>
              </a:ext>
            </a:extLst>
          </a:blip>
          <a:srcRect l="5429" r="279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D0837AA1-5D9F-C48C-352C-81EF0D61FC5B}"/>
              </a:ext>
            </a:extLst>
          </p:cNvPr>
          <p:cNvSpPr>
            <a:spLocks noGrp="1"/>
          </p:cNvSpPr>
          <p:nvPr>
            <p:ph idx="1"/>
          </p:nvPr>
        </p:nvSpPr>
        <p:spPr>
          <a:xfrm>
            <a:off x="5297762" y="2706624"/>
            <a:ext cx="6251110" cy="3483864"/>
          </a:xfrm>
        </p:spPr>
        <p:txBody>
          <a:bodyPr>
            <a:normAutofit/>
          </a:bodyPr>
          <a:lstStyle/>
          <a:p>
            <a:r>
              <a:rPr lang="en-US" sz="2200" b="1" dirty="0"/>
              <a:t>[Explorers] “</a:t>
            </a:r>
            <a:r>
              <a:rPr lang="en-US" sz="2200" b="1" i="1" dirty="0"/>
              <a:t>wanted for hazardous journey. Low wages, bitter cold, long months of complete darkness, constant danger, safe return doubtful. Honor and recognition in case of success</a:t>
            </a:r>
            <a:r>
              <a:rPr lang="en-US" sz="2200" b="1" dirty="0"/>
              <a:t>.“ </a:t>
            </a:r>
            <a:br>
              <a:rPr lang="en-US" sz="2200" b="1" dirty="0"/>
            </a:br>
            <a:r>
              <a:rPr lang="en-US" sz="2200" dirty="0"/>
              <a:t>– </a:t>
            </a:r>
            <a:r>
              <a:rPr lang="en-US" sz="2200" i="1" dirty="0"/>
              <a:t>Sir Ernest Shackleton.  </a:t>
            </a:r>
            <a:br>
              <a:rPr lang="en-US" sz="2200" dirty="0"/>
            </a:br>
            <a:br>
              <a:rPr lang="en-US" sz="2200" dirty="0"/>
            </a:br>
            <a:r>
              <a:rPr lang="en-US" sz="2200" b="1" dirty="0"/>
              <a:t>Do we really want to add “</a:t>
            </a:r>
            <a:r>
              <a:rPr lang="en-US" sz="2200" b="1" i="1" dirty="0"/>
              <a:t>starvation likely</a:t>
            </a:r>
            <a:r>
              <a:rPr lang="en-US" sz="2200" b="1" dirty="0"/>
              <a:t>” to this?</a:t>
            </a:r>
            <a:endParaRPr lang="en-US" sz="2200" dirty="0"/>
          </a:p>
        </p:txBody>
      </p:sp>
      <p:sp>
        <p:nvSpPr>
          <p:cNvPr id="3" name="Slide Number Placeholder 2">
            <a:extLst>
              <a:ext uri="{FF2B5EF4-FFF2-40B4-BE49-F238E27FC236}">
                <a16:creationId xmlns:a16="http://schemas.microsoft.com/office/drawing/2014/main" id="{BCC10710-7040-1531-54AA-F4060B533552}"/>
              </a:ext>
            </a:extLst>
          </p:cNvPr>
          <p:cNvSpPr>
            <a:spLocks noGrp="1"/>
          </p:cNvSpPr>
          <p:nvPr>
            <p:ph type="sldNum" sz="quarter" idx="12"/>
          </p:nvPr>
        </p:nvSpPr>
        <p:spPr>
          <a:xfrm>
            <a:off x="10052978" y="6356350"/>
            <a:ext cx="1300821" cy="365125"/>
          </a:xfrm>
        </p:spPr>
        <p:txBody>
          <a:bodyPr>
            <a:normAutofit/>
          </a:bodyPr>
          <a:lstStyle/>
          <a:p>
            <a:pPr>
              <a:spcAft>
                <a:spcPts val="600"/>
              </a:spcAft>
            </a:pPr>
            <a:fld id="{E304FCE3-98A4-4385-9FA0-D7D495E5CB61}" type="slidenum">
              <a:rPr lang="en-US" smtClean="0"/>
              <a:pPr>
                <a:spcAft>
                  <a:spcPts val="600"/>
                </a:spcAft>
              </a:pPr>
              <a:t>6</a:t>
            </a:fld>
            <a:endParaRPr lang="en-US"/>
          </a:p>
        </p:txBody>
      </p:sp>
      <p:sp>
        <p:nvSpPr>
          <p:cNvPr id="7" name="TextBox 6">
            <a:extLst>
              <a:ext uri="{FF2B5EF4-FFF2-40B4-BE49-F238E27FC236}">
                <a16:creationId xmlns:a16="http://schemas.microsoft.com/office/drawing/2014/main" id="{4A818F27-49A3-3FF0-0FF5-02C1A1D2DCF4}"/>
              </a:ext>
            </a:extLst>
          </p:cNvPr>
          <p:cNvSpPr txBox="1"/>
          <p:nvPr/>
        </p:nvSpPr>
        <p:spPr>
          <a:xfrm>
            <a:off x="4230625" y="6287008"/>
            <a:ext cx="7179055" cy="369332"/>
          </a:xfrm>
          <a:prstGeom prst="rect">
            <a:avLst/>
          </a:prstGeom>
          <a:noFill/>
        </p:spPr>
        <p:txBody>
          <a:bodyPr wrap="square" rtlCol="0">
            <a:spAutoFit/>
          </a:bodyPr>
          <a:lstStyle/>
          <a:p>
            <a:r>
              <a:rPr lang="en-US" dirty="0">
                <a:solidFill>
                  <a:srgbClr val="FFC000"/>
                </a:solidFill>
                <a:hlinkClick r:id="rId3">
                  <a:extLst>
                    <a:ext uri="{A12FA001-AC4F-418D-AE19-62706E023703}">
                      <ahyp:hlinkClr xmlns:ahyp="http://schemas.microsoft.com/office/drawing/2018/hyperlinkcolor" val="tx"/>
                    </a:ext>
                  </a:extLst>
                </a:hlinkClick>
              </a:rPr>
              <a:t>State Library of New South Wales, Public domain, via Wikimedia Commons</a:t>
            </a:r>
            <a:endParaRPr lang="en-US" dirty="0">
              <a:solidFill>
                <a:srgbClr val="FFC000"/>
              </a:solidFill>
            </a:endParaRPr>
          </a:p>
        </p:txBody>
      </p:sp>
    </p:spTree>
    <p:extLst>
      <p:ext uri="{BB962C8B-B14F-4D97-AF65-F5344CB8AC3E}">
        <p14:creationId xmlns:p14="http://schemas.microsoft.com/office/powerpoint/2010/main" val="1928414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7C805-9BB1-127B-2603-FB06F8A78772}"/>
              </a:ext>
            </a:extLst>
          </p:cNvPr>
          <p:cNvSpPr>
            <a:spLocks noGrp="1"/>
          </p:cNvSpPr>
          <p:nvPr>
            <p:ph type="title"/>
          </p:nvPr>
        </p:nvSpPr>
        <p:spPr/>
        <p:txBody>
          <a:bodyPr/>
          <a:lstStyle/>
          <a:p>
            <a:r>
              <a:rPr lang="en-US" dirty="0"/>
              <a:t>A Few Examples of Nutritional Challenges during Exploration:</a:t>
            </a:r>
          </a:p>
        </p:txBody>
      </p:sp>
      <p:sp>
        <p:nvSpPr>
          <p:cNvPr id="4" name="Content Placeholder 3">
            <a:extLst>
              <a:ext uri="{FF2B5EF4-FFF2-40B4-BE49-F238E27FC236}">
                <a16:creationId xmlns:a16="http://schemas.microsoft.com/office/drawing/2014/main" id="{E1765B7D-D1B8-4C1E-E9AB-CAAD068CEF64}"/>
              </a:ext>
            </a:extLst>
          </p:cNvPr>
          <p:cNvSpPr>
            <a:spLocks noGrp="1"/>
          </p:cNvSpPr>
          <p:nvPr>
            <p:ph idx="1"/>
          </p:nvPr>
        </p:nvSpPr>
        <p:spPr>
          <a:xfrm>
            <a:off x="838200" y="2005012"/>
            <a:ext cx="10515600" cy="4351338"/>
          </a:xfrm>
        </p:spPr>
        <p:txBody>
          <a:bodyPr>
            <a:normAutofit fontScale="92500" lnSpcReduction="10000"/>
          </a:bodyPr>
          <a:lstStyle/>
          <a:p>
            <a:r>
              <a:rPr lang="en-US" dirty="0"/>
              <a:t>Columbus ran out of supplies during his exploration of the Americas</a:t>
            </a:r>
          </a:p>
          <a:p>
            <a:endParaRPr lang="en-US" dirty="0"/>
          </a:p>
          <a:p>
            <a:pPr marL="0" indent="0">
              <a:buNone/>
            </a:pPr>
            <a:r>
              <a:rPr lang="en-US" dirty="0">
                <a:solidFill>
                  <a:srgbClr val="FFC000"/>
                </a:solidFill>
              </a:rPr>
              <a:t>Vitamin C deficiency (Scurvy):</a:t>
            </a:r>
          </a:p>
          <a:p>
            <a:r>
              <a:rPr lang="en-US" dirty="0"/>
              <a:t> Columbus’ first settlement at La Isabela may have failed due to scurvy </a:t>
            </a:r>
            <a:r>
              <a:rPr lang="en-US" sz="3200" b="0" i="0" dirty="0">
                <a:solidFill>
                  <a:srgbClr val="FFC000"/>
                </a:solidFill>
                <a:effectLst/>
                <a:latin typeface="Open Sans" panose="020B0606030504020204" pitchFamily="34" charset="0"/>
              </a:rPr>
              <a:t> </a:t>
            </a:r>
            <a:r>
              <a:rPr lang="en-US" sz="1800" b="1" i="0" u="none" strike="noStrike" dirty="0">
                <a:solidFill>
                  <a:schemeClr val="accent5">
                    <a:lumMod val="60000"/>
                    <a:lumOff val="40000"/>
                  </a:schemeClr>
                </a:solidFill>
                <a:effectLst/>
                <a:latin typeface="Open Sans" panose="020B0606030504020204" pitchFamily="34" charset="0"/>
                <a:hlinkClick r:id="rId3">
                  <a:extLst>
                    <a:ext uri="{A12FA001-AC4F-418D-AE19-62706E023703}">
                      <ahyp:hlinkClr xmlns:ahyp="http://schemas.microsoft.com/office/drawing/2018/hyperlinkcolor" val="tx"/>
                    </a:ext>
                  </a:extLst>
                </a:hlinkClick>
              </a:rPr>
              <a:t>https://doi.org/10.1002/oa.2406</a:t>
            </a:r>
            <a:endParaRPr lang="en-US" sz="1600" dirty="0">
              <a:solidFill>
                <a:schemeClr val="accent5">
                  <a:lumMod val="60000"/>
                  <a:lumOff val="40000"/>
                </a:schemeClr>
              </a:solidFill>
            </a:endParaRPr>
          </a:p>
          <a:p>
            <a:r>
              <a:rPr lang="en-US" dirty="0"/>
              <a:t>Magellan (1519 – 1522) circumnavigation (15% loss of crew to scurvy)</a:t>
            </a:r>
          </a:p>
          <a:p>
            <a:r>
              <a:rPr lang="en-US" dirty="0"/>
              <a:t>Anson (1741 – 1744) circumnavigation (66% loss to scurvy and typhus)</a:t>
            </a:r>
          </a:p>
          <a:p>
            <a:r>
              <a:rPr lang="en-US" dirty="0"/>
              <a:t>Robert Falcon Scott </a:t>
            </a:r>
          </a:p>
          <a:p>
            <a:pPr lvl="1"/>
            <a:r>
              <a:rPr lang="en-US" dirty="0"/>
              <a:t>Discovery Expedition (1901- 1904, Shackleton incapacitated)</a:t>
            </a:r>
          </a:p>
          <a:p>
            <a:pPr lvl="1"/>
            <a:r>
              <a:rPr lang="en-US" dirty="0"/>
              <a:t>South Pole Expedition (1910 – 1913, played a role in their deaths)</a:t>
            </a:r>
          </a:p>
          <a:p>
            <a:endParaRPr lang="en-US" dirty="0"/>
          </a:p>
        </p:txBody>
      </p:sp>
      <p:sp>
        <p:nvSpPr>
          <p:cNvPr id="3" name="Slide Number Placeholder 2">
            <a:extLst>
              <a:ext uri="{FF2B5EF4-FFF2-40B4-BE49-F238E27FC236}">
                <a16:creationId xmlns:a16="http://schemas.microsoft.com/office/drawing/2014/main" id="{15075615-B083-B4F2-E01A-7F90205ADC1E}"/>
              </a:ext>
            </a:extLst>
          </p:cNvPr>
          <p:cNvSpPr>
            <a:spLocks noGrp="1"/>
          </p:cNvSpPr>
          <p:nvPr>
            <p:ph type="sldNum" sz="quarter" idx="12"/>
          </p:nvPr>
        </p:nvSpPr>
        <p:spPr/>
        <p:txBody>
          <a:bodyPr/>
          <a:lstStyle/>
          <a:p>
            <a:fld id="{E304FCE3-98A4-4385-9FA0-D7D495E5CB61}" type="slidenum">
              <a:rPr lang="en-US" smtClean="0"/>
              <a:t>7</a:t>
            </a:fld>
            <a:endParaRPr lang="en-US"/>
          </a:p>
        </p:txBody>
      </p:sp>
    </p:spTree>
    <p:extLst>
      <p:ext uri="{BB962C8B-B14F-4D97-AF65-F5344CB8AC3E}">
        <p14:creationId xmlns:p14="http://schemas.microsoft.com/office/powerpoint/2010/main" val="2372278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E3F13F-5CA2-A5CF-2AF5-F56EE7F79662}"/>
              </a:ext>
            </a:extLst>
          </p:cNvPr>
          <p:cNvPicPr>
            <a:picLocks noChangeAspect="1"/>
          </p:cNvPicPr>
          <p:nvPr/>
        </p:nvPicPr>
        <p:blipFill rotWithShape="1">
          <a:blip r:embed="rId3"/>
          <a:srcRect l="35625" t="24140" r="10331" b="13145"/>
          <a:stretch/>
        </p:blipFill>
        <p:spPr>
          <a:xfrm>
            <a:off x="1836576" y="1051815"/>
            <a:ext cx="8518849" cy="5354705"/>
          </a:xfrm>
          <a:prstGeom prst="rect">
            <a:avLst/>
          </a:prstGeom>
        </p:spPr>
      </p:pic>
      <p:sp>
        <p:nvSpPr>
          <p:cNvPr id="9218" name="Text Box 1027">
            <a:extLst>
              <a:ext uri="{FF2B5EF4-FFF2-40B4-BE49-F238E27FC236}">
                <a16:creationId xmlns:a16="http://schemas.microsoft.com/office/drawing/2014/main" id="{4B4B6C3F-87E9-D5CB-60C6-F15731113A1C}"/>
              </a:ext>
            </a:extLst>
          </p:cNvPr>
          <p:cNvSpPr txBox="1">
            <a:spLocks noChangeArrowheads="1"/>
          </p:cNvSpPr>
          <p:nvPr/>
        </p:nvSpPr>
        <p:spPr bwMode="auto">
          <a:xfrm>
            <a:off x="2447925" y="143389"/>
            <a:ext cx="72961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prstClr val="white"/>
                </a:solidFill>
                <a:effectLst/>
                <a:uLnTx/>
                <a:uFillTx/>
                <a:latin typeface="Helvetica" panose="020B0604020202020204" pitchFamily="34" charset="0"/>
                <a:ea typeface="+mn-ea"/>
                <a:cs typeface="+mn-cs"/>
              </a:rPr>
              <a:t>Human Life Support Requirements</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6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sp>
        <p:nvSpPr>
          <p:cNvPr id="6" name="TextBox 5">
            <a:extLst>
              <a:ext uri="{FF2B5EF4-FFF2-40B4-BE49-F238E27FC236}">
                <a16:creationId xmlns:a16="http://schemas.microsoft.com/office/drawing/2014/main" id="{56607CFE-D42E-6448-6E52-EF951E631FBB}"/>
              </a:ext>
            </a:extLst>
          </p:cNvPr>
          <p:cNvSpPr txBox="1"/>
          <p:nvPr/>
        </p:nvSpPr>
        <p:spPr>
          <a:xfrm>
            <a:off x="7270196" y="1150500"/>
            <a:ext cx="2873828"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NASA/TP-2015–218570/REV2</a:t>
            </a:r>
          </a:p>
        </p:txBody>
      </p:sp>
      <p:sp>
        <p:nvSpPr>
          <p:cNvPr id="7" name="TextBox 6" descr="From: Life Support Baseline Values and Assumptions Document, https://ntrs.nasa.gov/api/citations/20210024855/downloads/BVAD_2.15.22-final.pdf&#10;">
            <a:extLst>
              <a:ext uri="{FF2B5EF4-FFF2-40B4-BE49-F238E27FC236}">
                <a16:creationId xmlns:a16="http://schemas.microsoft.com/office/drawing/2014/main" id="{913A1E8B-F13D-8FC0-4FCB-5CC83506127D}"/>
              </a:ext>
            </a:extLst>
          </p:cNvPr>
          <p:cNvSpPr txBox="1"/>
          <p:nvPr/>
        </p:nvSpPr>
        <p:spPr>
          <a:xfrm>
            <a:off x="1303114" y="6499773"/>
            <a:ext cx="958577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From: Life Support Baseline Values and Assumptions Document, https://ntrs.nasa.gov/api/citations/20210024855/downloads/BVAD_2.15.22-final.pdf</a:t>
            </a:r>
          </a:p>
        </p:txBody>
      </p:sp>
      <p:cxnSp>
        <p:nvCxnSpPr>
          <p:cNvPr id="2" name="Straight Connector 1">
            <a:extLst>
              <a:ext uri="{FF2B5EF4-FFF2-40B4-BE49-F238E27FC236}">
                <a16:creationId xmlns:a16="http://schemas.microsoft.com/office/drawing/2014/main" id="{496B94F7-FD7C-B8E9-BAB9-CC21B088E488}"/>
              </a:ext>
            </a:extLst>
          </p:cNvPr>
          <p:cNvCxnSpPr/>
          <p:nvPr/>
        </p:nvCxnSpPr>
        <p:spPr>
          <a:xfrm>
            <a:off x="1866900" y="85586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DB3F-DB95-D4B9-0E8C-360E22C62277}"/>
              </a:ext>
            </a:extLst>
          </p:cNvPr>
          <p:cNvSpPr>
            <a:spLocks noGrp="1"/>
          </p:cNvSpPr>
          <p:nvPr>
            <p:ph type="title"/>
          </p:nvPr>
        </p:nvSpPr>
        <p:spPr/>
        <p:txBody>
          <a:bodyPr/>
          <a:lstStyle/>
          <a:p>
            <a:r>
              <a:rPr lang="en-US" dirty="0"/>
              <a:t>Traditional Food Solutions</a:t>
            </a:r>
          </a:p>
        </p:txBody>
      </p:sp>
      <p:sp>
        <p:nvSpPr>
          <p:cNvPr id="3" name="Slide Number Placeholder 2">
            <a:extLst>
              <a:ext uri="{FF2B5EF4-FFF2-40B4-BE49-F238E27FC236}">
                <a16:creationId xmlns:a16="http://schemas.microsoft.com/office/drawing/2014/main" id="{8655AF76-DEC5-2468-BB5C-292D91582564}"/>
              </a:ext>
            </a:extLst>
          </p:cNvPr>
          <p:cNvSpPr>
            <a:spLocks noGrp="1"/>
          </p:cNvSpPr>
          <p:nvPr>
            <p:ph type="sldNum" sz="quarter" idx="12"/>
          </p:nvPr>
        </p:nvSpPr>
        <p:spPr/>
        <p:txBody>
          <a:bodyPr/>
          <a:lstStyle/>
          <a:p>
            <a:fld id="{E304FCE3-98A4-4385-9FA0-D7D495E5CB61}" type="slidenum">
              <a:rPr lang="en-US" smtClean="0"/>
              <a:t>9</a:t>
            </a:fld>
            <a:endParaRPr lang="en-US"/>
          </a:p>
        </p:txBody>
      </p:sp>
      <p:grpSp>
        <p:nvGrpSpPr>
          <p:cNvPr id="4" name="Group 3" descr="Public Domain: CC0 National Air and Space Museum&#10;https://airandspace.si.edu/collection-media/NASM-A19670206000_PS01">
            <a:extLst>
              <a:ext uri="{FF2B5EF4-FFF2-40B4-BE49-F238E27FC236}">
                <a16:creationId xmlns:a16="http://schemas.microsoft.com/office/drawing/2014/main" id="{285681D6-AF57-8F79-2B08-67C01535AA7F}"/>
              </a:ext>
            </a:extLst>
          </p:cNvPr>
          <p:cNvGrpSpPr/>
          <p:nvPr/>
        </p:nvGrpSpPr>
        <p:grpSpPr>
          <a:xfrm>
            <a:off x="0" y="2599362"/>
            <a:ext cx="2347179" cy="4258638"/>
            <a:chOff x="784663" y="1571947"/>
            <a:chExt cx="2347179" cy="4258638"/>
          </a:xfrm>
        </p:grpSpPr>
        <p:pic>
          <p:nvPicPr>
            <p:cNvPr id="5" name="Picture 2" descr="Uncapped white tube with yellowed label &quot;Beef and vegetables&quot;">
              <a:extLst>
                <a:ext uri="{FF2B5EF4-FFF2-40B4-BE49-F238E27FC236}">
                  <a16:creationId xmlns:a16="http://schemas.microsoft.com/office/drawing/2014/main" id="{65594090-FD1E-25FD-E70C-6DBA88B7C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663" y="1571947"/>
              <a:ext cx="2347179" cy="42586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D1CE592-FCB6-2007-A755-94CBD2DCDAC5}"/>
                </a:ext>
              </a:extLst>
            </p:cNvPr>
            <p:cNvSpPr txBox="1"/>
            <p:nvPr/>
          </p:nvSpPr>
          <p:spPr>
            <a:xfrm>
              <a:off x="914400" y="5105401"/>
              <a:ext cx="2178121" cy="646331"/>
            </a:xfrm>
            <a:prstGeom prst="rect">
              <a:avLst/>
            </a:prstGeom>
            <a:solidFill>
              <a:schemeClr val="bg1">
                <a:lumMod val="95000"/>
                <a:lumOff val="5000"/>
                <a:alpha val="50000"/>
              </a:schemeClr>
            </a:solidFill>
          </p:spPr>
          <p:txBody>
            <a:bodyPr wrap="square" rtlCol="0">
              <a:spAutoFit/>
            </a:bodyPr>
            <a:lstStyle/>
            <a:p>
              <a:r>
                <a:rPr lang="en-US" dirty="0">
                  <a:solidFill>
                    <a:srgbClr val="FFFF00"/>
                  </a:solidFill>
                </a:rPr>
                <a:t>Mercury MA-6: John Glenn.</a:t>
              </a:r>
            </a:p>
          </p:txBody>
        </p:sp>
      </p:grpSp>
      <p:grpSp>
        <p:nvGrpSpPr>
          <p:cNvPr id="7" name="Group 6" descr="Public Domain: National Museum of the US Airforce&#10;https://media.defense.gov/2014/Feb/11/2000877483/-1/-1/0/140211-F-IO108-004.JPG&#10;">
            <a:extLst>
              <a:ext uri="{FF2B5EF4-FFF2-40B4-BE49-F238E27FC236}">
                <a16:creationId xmlns:a16="http://schemas.microsoft.com/office/drawing/2014/main" id="{17E59779-DE9F-A5AE-EDE3-8A410BD57364}"/>
              </a:ext>
            </a:extLst>
          </p:cNvPr>
          <p:cNvGrpSpPr/>
          <p:nvPr/>
        </p:nvGrpSpPr>
        <p:grpSpPr>
          <a:xfrm>
            <a:off x="2494487" y="2355609"/>
            <a:ext cx="4691614" cy="3310759"/>
            <a:chOff x="5450869" y="502919"/>
            <a:chExt cx="5826731" cy="3884487"/>
          </a:xfrm>
        </p:grpSpPr>
        <p:pic>
          <p:nvPicPr>
            <p:cNvPr id="8" name="Picture 2">
              <a:extLst>
                <a:ext uri="{FF2B5EF4-FFF2-40B4-BE49-F238E27FC236}">
                  <a16:creationId xmlns:a16="http://schemas.microsoft.com/office/drawing/2014/main" id="{906EDF83-E5BE-F339-C56A-039DE58E67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0869" y="502919"/>
              <a:ext cx="5826731" cy="38844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CA05DA0-CD6E-2DF4-D4F1-E60741F4E900}"/>
                </a:ext>
              </a:extLst>
            </p:cNvPr>
            <p:cNvSpPr txBox="1"/>
            <p:nvPr/>
          </p:nvSpPr>
          <p:spPr>
            <a:xfrm>
              <a:off x="5450870" y="502919"/>
              <a:ext cx="4828248" cy="379950"/>
            </a:xfrm>
            <a:prstGeom prst="rect">
              <a:avLst/>
            </a:prstGeom>
            <a:solidFill>
              <a:schemeClr val="accent3">
                <a:lumMod val="65000"/>
              </a:schemeClr>
            </a:solidFill>
          </p:spPr>
          <p:txBody>
            <a:bodyPr wrap="square" rtlCol="0">
              <a:spAutoFit/>
            </a:bodyPr>
            <a:lstStyle/>
            <a:p>
              <a:r>
                <a:rPr lang="en-US" dirty="0">
                  <a:solidFill>
                    <a:srgbClr val="FFFF00"/>
                  </a:solidFill>
                </a:rPr>
                <a:t>Apollo Era Foods with hot water rehydration</a:t>
              </a:r>
            </a:p>
          </p:txBody>
        </p:sp>
      </p:grpSp>
      <p:pic>
        <p:nvPicPr>
          <p:cNvPr id="10" name="Picture 9" descr="ISS Food System Display MSFC, 2024&#10;Photograph: Bruce M. Link &#10;Public Domain">
            <a:extLst>
              <a:ext uri="{FF2B5EF4-FFF2-40B4-BE49-F238E27FC236}">
                <a16:creationId xmlns:a16="http://schemas.microsoft.com/office/drawing/2014/main" id="{DA155AAF-7953-844A-1C27-80439DA1B3A6}"/>
              </a:ext>
            </a:extLst>
          </p:cNvPr>
          <p:cNvPicPr>
            <a:picLocks noChangeAspect="1"/>
          </p:cNvPicPr>
          <p:nvPr/>
        </p:nvPicPr>
        <p:blipFill rotWithShape="1">
          <a:blip r:embed="rId5">
            <a:extLst>
              <a:ext uri="{28A0092B-C50C-407E-A947-70E740481C1C}">
                <a14:useLocalDpi xmlns:a14="http://schemas.microsoft.com/office/drawing/2010/main" val="0"/>
              </a:ext>
            </a:extLst>
          </a:blip>
          <a:srcRect l="7767" t="7426" r="11674"/>
          <a:stretch/>
        </p:blipFill>
        <p:spPr>
          <a:xfrm rot="5400000">
            <a:off x="6957421" y="549422"/>
            <a:ext cx="5443590" cy="4691613"/>
          </a:xfrm>
          <a:prstGeom prst="rect">
            <a:avLst/>
          </a:prstGeom>
        </p:spPr>
      </p:pic>
      <p:sp>
        <p:nvSpPr>
          <p:cNvPr id="11" name="TextBox 10">
            <a:extLst>
              <a:ext uri="{FF2B5EF4-FFF2-40B4-BE49-F238E27FC236}">
                <a16:creationId xmlns:a16="http://schemas.microsoft.com/office/drawing/2014/main" id="{71B8C612-8CDA-614E-BD1A-C8ED63D15F32}"/>
              </a:ext>
            </a:extLst>
          </p:cNvPr>
          <p:cNvSpPr txBox="1"/>
          <p:nvPr/>
        </p:nvSpPr>
        <p:spPr>
          <a:xfrm>
            <a:off x="7887944" y="5666368"/>
            <a:ext cx="3582544" cy="369332"/>
          </a:xfrm>
          <a:prstGeom prst="rect">
            <a:avLst/>
          </a:prstGeom>
          <a:solidFill>
            <a:schemeClr val="bg1">
              <a:lumMod val="95000"/>
              <a:lumOff val="5000"/>
              <a:alpha val="50000"/>
            </a:schemeClr>
          </a:solidFill>
        </p:spPr>
        <p:txBody>
          <a:bodyPr wrap="square" rtlCol="0">
            <a:spAutoFit/>
          </a:bodyPr>
          <a:lstStyle/>
          <a:p>
            <a:r>
              <a:rPr lang="en-US" dirty="0">
                <a:solidFill>
                  <a:srgbClr val="FFFF00"/>
                </a:solidFill>
              </a:rPr>
              <a:t>ISS Food system Display MSFC</a:t>
            </a:r>
          </a:p>
        </p:txBody>
      </p:sp>
      <p:sp>
        <p:nvSpPr>
          <p:cNvPr id="12" name="TextBox 11">
            <a:extLst>
              <a:ext uri="{FF2B5EF4-FFF2-40B4-BE49-F238E27FC236}">
                <a16:creationId xmlns:a16="http://schemas.microsoft.com/office/drawing/2014/main" id="{F48F6EDE-868E-9F23-1381-7B49C53311A6}"/>
              </a:ext>
            </a:extLst>
          </p:cNvPr>
          <p:cNvSpPr txBox="1"/>
          <p:nvPr/>
        </p:nvSpPr>
        <p:spPr>
          <a:xfrm>
            <a:off x="3374265" y="6171684"/>
            <a:ext cx="3811836" cy="369332"/>
          </a:xfrm>
          <a:prstGeom prst="rect">
            <a:avLst/>
          </a:prstGeom>
          <a:noFill/>
        </p:spPr>
        <p:txBody>
          <a:bodyPr wrap="square" rtlCol="0">
            <a:spAutoFit/>
          </a:bodyPr>
          <a:lstStyle/>
          <a:p>
            <a:r>
              <a:rPr lang="en-US" dirty="0"/>
              <a:t>National Museum of the US Airforce</a:t>
            </a:r>
          </a:p>
        </p:txBody>
      </p:sp>
    </p:spTree>
    <p:extLst>
      <p:ext uri="{BB962C8B-B14F-4D97-AF65-F5344CB8AC3E}">
        <p14:creationId xmlns:p14="http://schemas.microsoft.com/office/powerpoint/2010/main" val="85558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11CD07-6378-1B45-77D5-CB166D0005A6}"/>
              </a:ext>
            </a:extLst>
          </p:cNvPr>
          <p:cNvSpPr>
            <a:spLocks noGrp="1"/>
          </p:cNvSpPr>
          <p:nvPr>
            <p:ph type="sldNum" sz="quarter" idx="12"/>
          </p:nvPr>
        </p:nvSpPr>
        <p:spPr/>
        <p:txBody>
          <a:bodyPr/>
          <a:lstStyle/>
          <a:p>
            <a:fld id="{E304FCE3-98A4-4385-9FA0-D7D495E5CB61}" type="slidenum">
              <a:rPr lang="en-US" smtClean="0"/>
              <a:t>10</a:t>
            </a:fld>
            <a:endParaRPr lang="en-US"/>
          </a:p>
        </p:txBody>
      </p:sp>
      <p:pic>
        <p:nvPicPr>
          <p:cNvPr id="4" name="Picture 7" descr="NASA Image">
            <a:extLst>
              <a:ext uri="{FF2B5EF4-FFF2-40B4-BE49-F238E27FC236}">
                <a16:creationId xmlns:a16="http://schemas.microsoft.com/office/drawing/2014/main" id="{B447AA75-9997-6852-0FC8-37D23C0063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7248" y="754063"/>
            <a:ext cx="4735512"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NASA Image">
            <a:extLst>
              <a:ext uri="{FF2B5EF4-FFF2-40B4-BE49-F238E27FC236}">
                <a16:creationId xmlns:a16="http://schemas.microsoft.com/office/drawing/2014/main" id="{713D044F-6E6B-E938-51E5-759A460ED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2900" y="4059555"/>
            <a:ext cx="3970338"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NASA Image">
            <a:extLst>
              <a:ext uri="{FF2B5EF4-FFF2-40B4-BE49-F238E27FC236}">
                <a16:creationId xmlns:a16="http://schemas.microsoft.com/office/drawing/2014/main" id="{7E6D81A4-6D2E-8146-8176-F98E0EBDC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38" y="604838"/>
            <a:ext cx="46482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4">
            <a:extLst>
              <a:ext uri="{FF2B5EF4-FFF2-40B4-BE49-F238E27FC236}">
                <a16:creationId xmlns:a16="http://schemas.microsoft.com/office/drawing/2014/main" id="{684E6BF0-7F6B-FECD-A439-2DB9BE38A8C6}"/>
              </a:ext>
            </a:extLst>
          </p:cNvPr>
          <p:cNvSpPr txBox="1">
            <a:spLocks noChangeArrowheads="1"/>
          </p:cNvSpPr>
          <p:nvPr/>
        </p:nvSpPr>
        <p:spPr bwMode="auto">
          <a:xfrm>
            <a:off x="913765" y="3554413"/>
            <a:ext cx="2632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Chili Peppers in Advanced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Plant Habitat (APH)</a:t>
            </a:r>
          </a:p>
        </p:txBody>
      </p:sp>
      <p:sp>
        <p:nvSpPr>
          <p:cNvPr id="8" name="TextBox 24">
            <a:extLst>
              <a:ext uri="{FF2B5EF4-FFF2-40B4-BE49-F238E27FC236}">
                <a16:creationId xmlns:a16="http://schemas.microsoft.com/office/drawing/2014/main" id="{5C936E84-BAFD-9DBB-A748-D03EE1FEDEA9}"/>
              </a:ext>
            </a:extLst>
          </p:cNvPr>
          <p:cNvSpPr txBox="1">
            <a:spLocks noChangeArrowheads="1"/>
          </p:cNvSpPr>
          <p:nvPr/>
        </p:nvSpPr>
        <p:spPr bwMode="auto">
          <a:xfrm>
            <a:off x="10516235" y="5813743"/>
            <a:ext cx="1095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Radishes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 APH</a:t>
            </a:r>
          </a:p>
        </p:txBody>
      </p:sp>
      <p:sp>
        <p:nvSpPr>
          <p:cNvPr id="9" name="TextBox 25">
            <a:extLst>
              <a:ext uri="{FF2B5EF4-FFF2-40B4-BE49-F238E27FC236}">
                <a16:creationId xmlns:a16="http://schemas.microsoft.com/office/drawing/2014/main" id="{8AA92F5E-CE0B-282D-A9DC-BDB26214AFCB}"/>
              </a:ext>
            </a:extLst>
          </p:cNvPr>
          <p:cNvSpPr txBox="1">
            <a:spLocks noChangeArrowheads="1"/>
          </p:cNvSpPr>
          <p:nvPr/>
        </p:nvSpPr>
        <p:spPr bwMode="auto">
          <a:xfrm>
            <a:off x="9372125" y="3010407"/>
            <a:ext cx="25406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Astronauts Sampling Chili Peppers</a:t>
            </a:r>
          </a:p>
        </p:txBody>
      </p:sp>
      <p:sp>
        <p:nvSpPr>
          <p:cNvPr id="10" name="TextBox 7">
            <a:extLst>
              <a:ext uri="{FF2B5EF4-FFF2-40B4-BE49-F238E27FC236}">
                <a16:creationId xmlns:a16="http://schemas.microsoft.com/office/drawing/2014/main" id="{088B4340-4B36-65CF-6974-BF8A7E63A7D6}"/>
              </a:ext>
            </a:extLst>
          </p:cNvPr>
          <p:cNvSpPr txBox="1">
            <a:spLocks noChangeArrowheads="1"/>
          </p:cNvSpPr>
          <p:nvPr/>
        </p:nvSpPr>
        <p:spPr bwMode="auto">
          <a:xfrm>
            <a:off x="5273676" y="1501040"/>
            <a:ext cx="13885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FFFF"/>
                </a:solidFill>
                <a:effectLst/>
                <a:uLnTx/>
                <a:uFillTx/>
                <a:latin typeface="Times New Roman" panose="02020603050405020304" pitchFamily="18" charset="0"/>
                <a:ea typeface="+mn-ea"/>
                <a:cs typeface="+mn-cs"/>
              </a:rPr>
              <a:t>Photos courtesy of NASA</a:t>
            </a:r>
          </a:p>
        </p:txBody>
      </p:sp>
      <p:pic>
        <p:nvPicPr>
          <p:cNvPr id="11" name="Picture 2" descr="NASA Image">
            <a:extLst>
              <a:ext uri="{FF2B5EF4-FFF2-40B4-BE49-F238E27FC236}">
                <a16:creationId xmlns:a16="http://schemas.microsoft.com/office/drawing/2014/main" id="{6DE534A8-2C7C-967D-0CCE-FC3824B4A3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40"/>
          <a:stretch>
            <a:fillRect/>
          </a:stretch>
        </p:blipFill>
        <p:spPr bwMode="auto">
          <a:xfrm>
            <a:off x="4008247" y="2332037"/>
            <a:ext cx="3633025" cy="4574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3">
            <a:extLst>
              <a:ext uri="{FF2B5EF4-FFF2-40B4-BE49-F238E27FC236}">
                <a16:creationId xmlns:a16="http://schemas.microsoft.com/office/drawing/2014/main" id="{77253452-F6B2-E8C7-40D8-006456ECDA13}"/>
              </a:ext>
            </a:extLst>
          </p:cNvPr>
          <p:cNvSpPr txBox="1">
            <a:spLocks noChangeArrowheads="1"/>
          </p:cNvSpPr>
          <p:nvPr/>
        </p:nvSpPr>
        <p:spPr bwMode="auto">
          <a:xfrm>
            <a:off x="5166042" y="6010019"/>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Pak Choi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 Veggie</a:t>
            </a:r>
          </a:p>
        </p:txBody>
      </p:sp>
      <p:sp>
        <p:nvSpPr>
          <p:cNvPr id="2" name="Title 1">
            <a:extLst>
              <a:ext uri="{FF2B5EF4-FFF2-40B4-BE49-F238E27FC236}">
                <a16:creationId xmlns:a16="http://schemas.microsoft.com/office/drawing/2014/main" id="{FD4B763E-DE68-FAAC-E6E9-397FE25FADA2}"/>
              </a:ext>
            </a:extLst>
          </p:cNvPr>
          <p:cNvSpPr>
            <a:spLocks noGrp="1"/>
          </p:cNvSpPr>
          <p:nvPr>
            <p:ph type="title"/>
          </p:nvPr>
        </p:nvSpPr>
        <p:spPr>
          <a:xfrm>
            <a:off x="983770" y="-329247"/>
            <a:ext cx="11002962" cy="1325563"/>
          </a:xfrm>
        </p:spPr>
        <p:txBody>
          <a:bodyPr>
            <a:normAutofit/>
          </a:bodyPr>
          <a:lstStyle/>
          <a:p>
            <a:r>
              <a:rPr lang="en-US" altLang="en-US" sz="3200" dirty="0">
                <a:solidFill>
                  <a:srgbClr val="FFFF00"/>
                </a:solidFill>
                <a:latin typeface="Arial" panose="020B0604020202020204" pitchFamily="34" charset="0"/>
                <a:cs typeface="Arial" panose="020B0604020202020204" pitchFamily="34" charset="0"/>
              </a:rPr>
              <a:t>Vegetables Grown on the International Space Station</a:t>
            </a:r>
            <a:endParaRPr lang="en-US" sz="3200" dirty="0"/>
          </a:p>
        </p:txBody>
      </p:sp>
    </p:spTree>
    <p:extLst>
      <p:ext uri="{BB962C8B-B14F-4D97-AF65-F5344CB8AC3E}">
        <p14:creationId xmlns:p14="http://schemas.microsoft.com/office/powerpoint/2010/main" val="361635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w="12700">
                  <a:solidFill>
                    <a:srgbClr val="E7E6E6">
                      <a:satMod val="155000"/>
                    </a:srgbClr>
                  </a:solidFill>
                  <a:prstDash val="solid"/>
                </a:ln>
                <a:solidFill>
                  <a:prstClr val="white"/>
                </a:solidFill>
                <a:effectLst/>
                <a:uLnTx/>
                <a:uFillTx/>
                <a:latin typeface="Arial Black" panose="020B0A04020102020204" pitchFamily="34" charset="0"/>
                <a:ea typeface="+mn-ea"/>
                <a:cs typeface="+mn-cs"/>
              </a:rPr>
              <a:t>The International Space Station</a:t>
            </a:r>
          </a:p>
        </p:txBody>
      </p:sp>
    </p:spTree>
    <p:extLst>
      <p:ext uri="{BB962C8B-B14F-4D97-AF65-F5344CB8AC3E}">
        <p14:creationId xmlns:p14="http://schemas.microsoft.com/office/powerpoint/2010/main" val="994536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901F45-3A9A-B807-999A-ABA5E98103B4}"/>
              </a:ext>
            </a:extLst>
          </p:cNvPr>
          <p:cNvSpPr>
            <a:spLocks noGrp="1"/>
          </p:cNvSpPr>
          <p:nvPr>
            <p:ph type="title"/>
          </p:nvPr>
        </p:nvSpPr>
        <p:spPr/>
        <p:txBody>
          <a:bodyPr/>
          <a:lstStyle/>
          <a:p>
            <a:r>
              <a:rPr lang="en-US" dirty="0"/>
              <a:t>ISS Physiochemical Life Support</a:t>
            </a:r>
          </a:p>
        </p:txBody>
      </p:sp>
      <p:sp>
        <p:nvSpPr>
          <p:cNvPr id="4" name="Slide Number Placeholder 3">
            <a:extLst>
              <a:ext uri="{FF2B5EF4-FFF2-40B4-BE49-F238E27FC236}">
                <a16:creationId xmlns:a16="http://schemas.microsoft.com/office/drawing/2014/main" id="{54EC9A39-EE97-4600-FA95-A452DBC20F3E}"/>
              </a:ext>
            </a:extLst>
          </p:cNvPr>
          <p:cNvSpPr>
            <a:spLocks noGrp="1"/>
          </p:cNvSpPr>
          <p:nvPr>
            <p:ph type="sldNum" sz="quarter" idx="12"/>
          </p:nvPr>
        </p:nvSpPr>
        <p:spPr/>
        <p:txBody>
          <a:bodyPr/>
          <a:lstStyle/>
          <a:p>
            <a:pPr>
              <a:defRPr/>
            </a:pPr>
            <a:fld id="{12CDEB39-65A6-46F3-93F9-1EE5CF781383}" type="slidenum">
              <a:rPr lang="en-US" smtClean="0"/>
              <a:pPr>
                <a:defRPr/>
              </a:pPr>
              <a:t>12</a:t>
            </a:fld>
            <a:endParaRPr lang="en-US"/>
          </a:p>
        </p:txBody>
      </p:sp>
      <p:pic>
        <p:nvPicPr>
          <p:cNvPr id="7170" name="Picture 2" descr="2004 Fact Sheet: https://www.nasa.gov/wp-content/uploads/2016/01/174687main_eclss_facts.pdf?emrc=0ab55e&#10;&#10;&#10;vhttps://upload.wikimedia.org/wikipedia/commons/thumb/4/4d/SpaceStationCycle.svg/2560px-SpaceStationCycle.svg.png&#10;&#10;">
            <a:extLst>
              <a:ext uri="{FF2B5EF4-FFF2-40B4-BE49-F238E27FC236}">
                <a16:creationId xmlns:a16="http://schemas.microsoft.com/office/drawing/2014/main" id="{8FFC94C7-C99D-E0A7-94EA-5BAF4C279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7173" y="1835524"/>
            <a:ext cx="7957653" cy="4703388"/>
          </a:xfrm>
          <a:prstGeom prst="rect">
            <a:avLst/>
          </a:prstGeom>
          <a:solidFill>
            <a:schemeClr val="tx1"/>
          </a:solidFill>
        </p:spPr>
      </p:pic>
      <p:sp>
        <p:nvSpPr>
          <p:cNvPr id="6" name="Oval 5">
            <a:extLst>
              <a:ext uri="{FF2B5EF4-FFF2-40B4-BE49-F238E27FC236}">
                <a16:creationId xmlns:a16="http://schemas.microsoft.com/office/drawing/2014/main" id="{2C43E869-D0B2-F822-FADD-0B982B7B1C36}"/>
              </a:ext>
            </a:extLst>
          </p:cNvPr>
          <p:cNvSpPr/>
          <p:nvPr/>
        </p:nvSpPr>
        <p:spPr>
          <a:xfrm>
            <a:off x="8403774" y="2275118"/>
            <a:ext cx="1023257" cy="762000"/>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8590080-0A7D-292C-4818-677F736AB053}"/>
              </a:ext>
            </a:extLst>
          </p:cNvPr>
          <p:cNvSpPr/>
          <p:nvPr/>
        </p:nvSpPr>
        <p:spPr>
          <a:xfrm>
            <a:off x="9177311" y="3005285"/>
            <a:ext cx="1023257" cy="762000"/>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1EDEC02-B871-3942-2FD3-7C5ACAB728F3}"/>
              </a:ext>
            </a:extLst>
          </p:cNvPr>
          <p:cNvSpPr/>
          <p:nvPr/>
        </p:nvSpPr>
        <p:spPr>
          <a:xfrm>
            <a:off x="8849007" y="3921349"/>
            <a:ext cx="1023257" cy="762000"/>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B9202855-1012-85FA-FF3A-5151637AA28B}"/>
              </a:ext>
            </a:extLst>
          </p:cNvPr>
          <p:cNvSpPr/>
          <p:nvPr/>
        </p:nvSpPr>
        <p:spPr>
          <a:xfrm>
            <a:off x="4778289" y="4568217"/>
            <a:ext cx="1556657" cy="1924657"/>
          </a:xfrm>
          <a:prstGeom prst="up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Food</a:t>
            </a:r>
          </a:p>
        </p:txBody>
      </p:sp>
      <p:sp>
        <p:nvSpPr>
          <p:cNvPr id="11" name="Arrow: Left 10">
            <a:extLst>
              <a:ext uri="{FF2B5EF4-FFF2-40B4-BE49-F238E27FC236}">
                <a16:creationId xmlns:a16="http://schemas.microsoft.com/office/drawing/2014/main" id="{CA9F8B58-4E0C-DB02-099C-A7A54B3AF3E9}"/>
              </a:ext>
            </a:extLst>
          </p:cNvPr>
          <p:cNvSpPr/>
          <p:nvPr/>
        </p:nvSpPr>
        <p:spPr>
          <a:xfrm>
            <a:off x="2123412" y="3767285"/>
            <a:ext cx="1260612" cy="762000"/>
          </a:xfrm>
          <a:prstGeom prst="leftArrow">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50000"/>
                  </a:schemeClr>
                </a:solidFill>
              </a:rPr>
              <a:t>Brine</a:t>
            </a:r>
          </a:p>
        </p:txBody>
      </p:sp>
    </p:spTree>
    <p:extLst>
      <p:ext uri="{BB962C8B-B14F-4D97-AF65-F5344CB8AC3E}">
        <p14:creationId xmlns:p14="http://schemas.microsoft.com/office/powerpoint/2010/main" val="79153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stronaut Megan McArthur with fresh peppers and avocados - NASA&#10;Public Domain&#10;https://www.nasa.gov/image-article/astronaut-megan-mcarthur-with-fresh-peppers-avocados/&#10;">
            <a:extLst>
              <a:ext uri="{FF2B5EF4-FFF2-40B4-BE49-F238E27FC236}">
                <a16:creationId xmlns:a16="http://schemas.microsoft.com/office/drawing/2014/main" id="{2267EE06-1EE6-60AC-F4F9-0450447D86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817" y="0"/>
            <a:ext cx="4934183" cy="328945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50DAF49-3BEC-9A19-5FF5-FF0624B18E7F}"/>
              </a:ext>
            </a:extLst>
          </p:cNvPr>
          <p:cNvSpPr>
            <a:spLocks noGrp="1"/>
          </p:cNvSpPr>
          <p:nvPr>
            <p:ph type="title"/>
          </p:nvPr>
        </p:nvSpPr>
        <p:spPr/>
        <p:txBody>
          <a:bodyPr/>
          <a:lstStyle/>
          <a:p>
            <a:r>
              <a:rPr lang="en-US" dirty="0"/>
              <a:t>ISS Life Support System</a:t>
            </a:r>
          </a:p>
        </p:txBody>
      </p:sp>
      <p:sp>
        <p:nvSpPr>
          <p:cNvPr id="4" name="Slide Number Placeholder 3">
            <a:extLst>
              <a:ext uri="{FF2B5EF4-FFF2-40B4-BE49-F238E27FC236}">
                <a16:creationId xmlns:a16="http://schemas.microsoft.com/office/drawing/2014/main" id="{747CC350-32B5-DBFB-6035-F30E26442724}"/>
              </a:ext>
            </a:extLst>
          </p:cNvPr>
          <p:cNvSpPr>
            <a:spLocks noGrp="1"/>
          </p:cNvSpPr>
          <p:nvPr>
            <p:ph type="sldNum" sz="quarter" idx="12"/>
          </p:nvPr>
        </p:nvSpPr>
        <p:spPr/>
        <p:txBody>
          <a:bodyPr/>
          <a:lstStyle/>
          <a:p>
            <a:pPr>
              <a:defRPr/>
            </a:pPr>
            <a:fld id="{12CDEB39-65A6-46F3-93F9-1EE5CF781383}" type="slidenum">
              <a:rPr lang="en-US" smtClean="0"/>
              <a:pPr>
                <a:defRPr/>
              </a:pPr>
              <a:t>13</a:t>
            </a:fld>
            <a:endParaRPr lang="en-US"/>
          </a:p>
        </p:txBody>
      </p:sp>
      <p:pic>
        <p:nvPicPr>
          <p:cNvPr id="6" name="Picture 5" descr="Physio-Chemical ECLSS system: Urine Recycling (WRS) and Oxygen Generation (OGA) NASA Photo EG-2008-09-134-MSFC">
            <a:extLst>
              <a:ext uri="{FF2B5EF4-FFF2-40B4-BE49-F238E27FC236}">
                <a16:creationId xmlns:a16="http://schemas.microsoft.com/office/drawing/2014/main" id="{69347FEB-0572-6D18-78C9-82795D2E1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75" y="2925832"/>
            <a:ext cx="4563702" cy="3410716"/>
          </a:xfrm>
          <a:prstGeom prst="rect">
            <a:avLst/>
          </a:prstGeom>
        </p:spPr>
      </p:pic>
      <p:pic>
        <p:nvPicPr>
          <p:cNvPr id="8" name="Picture 7" descr="Crew 2 Approaching ISS&#10;This file is in the public domain in the United States because it was solely created by NASA. NASA copyright policy states that &quot;NASA material is not protected by copyright unless noted&quot;.">
            <a:extLst>
              <a:ext uri="{FF2B5EF4-FFF2-40B4-BE49-F238E27FC236}">
                <a16:creationId xmlns:a16="http://schemas.microsoft.com/office/drawing/2014/main" id="{837FAF79-A661-0AAE-CCF3-BEE2F88B4D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3813" y="1311557"/>
            <a:ext cx="2809373" cy="3792746"/>
          </a:xfrm>
          <a:prstGeom prst="rect">
            <a:avLst/>
          </a:prstGeom>
        </p:spPr>
      </p:pic>
      <p:sp>
        <p:nvSpPr>
          <p:cNvPr id="10" name="TextBox 9">
            <a:extLst>
              <a:ext uri="{FF2B5EF4-FFF2-40B4-BE49-F238E27FC236}">
                <a16:creationId xmlns:a16="http://schemas.microsoft.com/office/drawing/2014/main" id="{62012A3E-2AE4-0E31-BC80-83E34A7841CF}"/>
              </a:ext>
            </a:extLst>
          </p:cNvPr>
          <p:cNvSpPr txBox="1"/>
          <p:nvPr/>
        </p:nvSpPr>
        <p:spPr>
          <a:xfrm>
            <a:off x="1513115" y="6356350"/>
            <a:ext cx="3886200" cy="369332"/>
          </a:xfrm>
          <a:prstGeom prst="rect">
            <a:avLst/>
          </a:prstGeom>
          <a:noFill/>
        </p:spPr>
        <p:txBody>
          <a:bodyPr wrap="square" rtlCol="0">
            <a:spAutoFit/>
          </a:bodyPr>
          <a:lstStyle/>
          <a:p>
            <a:r>
              <a:rPr lang="en-US" dirty="0"/>
              <a:t>Physiochemical ECLSS</a:t>
            </a:r>
          </a:p>
        </p:txBody>
      </p:sp>
      <p:sp>
        <p:nvSpPr>
          <p:cNvPr id="11" name="TextBox 10">
            <a:extLst>
              <a:ext uri="{FF2B5EF4-FFF2-40B4-BE49-F238E27FC236}">
                <a16:creationId xmlns:a16="http://schemas.microsoft.com/office/drawing/2014/main" id="{AC229272-4DFE-303F-C379-644F314F052F}"/>
              </a:ext>
            </a:extLst>
          </p:cNvPr>
          <p:cNvSpPr txBox="1"/>
          <p:nvPr/>
        </p:nvSpPr>
        <p:spPr>
          <a:xfrm>
            <a:off x="5649686" y="5320383"/>
            <a:ext cx="3886200" cy="369332"/>
          </a:xfrm>
          <a:prstGeom prst="rect">
            <a:avLst/>
          </a:prstGeom>
          <a:noFill/>
        </p:spPr>
        <p:txBody>
          <a:bodyPr wrap="square" rtlCol="0">
            <a:spAutoFit/>
          </a:bodyPr>
          <a:lstStyle/>
          <a:p>
            <a:r>
              <a:rPr lang="en-US" dirty="0"/>
              <a:t>Resupply</a:t>
            </a:r>
          </a:p>
        </p:txBody>
      </p:sp>
      <p:sp>
        <p:nvSpPr>
          <p:cNvPr id="12" name="TextBox 11">
            <a:extLst>
              <a:ext uri="{FF2B5EF4-FFF2-40B4-BE49-F238E27FC236}">
                <a16:creationId xmlns:a16="http://schemas.microsoft.com/office/drawing/2014/main" id="{09191666-DE94-E749-252B-0911C5379081}"/>
              </a:ext>
            </a:extLst>
          </p:cNvPr>
          <p:cNvSpPr txBox="1"/>
          <p:nvPr/>
        </p:nvSpPr>
        <p:spPr>
          <a:xfrm>
            <a:off x="9410700" y="3352284"/>
            <a:ext cx="3886200" cy="369332"/>
          </a:xfrm>
          <a:prstGeom prst="rect">
            <a:avLst/>
          </a:prstGeom>
          <a:noFill/>
        </p:spPr>
        <p:txBody>
          <a:bodyPr wrap="square" rtlCol="0">
            <a:spAutoFit/>
          </a:bodyPr>
          <a:lstStyle/>
          <a:p>
            <a:r>
              <a:rPr lang="en-US" dirty="0"/>
              <a:t>Happy Crew</a:t>
            </a:r>
          </a:p>
        </p:txBody>
      </p:sp>
    </p:spTree>
    <p:extLst>
      <p:ext uri="{BB962C8B-B14F-4D97-AF65-F5344CB8AC3E}">
        <p14:creationId xmlns:p14="http://schemas.microsoft.com/office/powerpoint/2010/main" val="2714110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FA8394-A052-1A63-0257-2D98D89D0B91}"/>
              </a:ext>
            </a:extLst>
          </p:cNvPr>
          <p:cNvSpPr>
            <a:spLocks noGrp="1"/>
          </p:cNvSpPr>
          <p:nvPr>
            <p:ph type="title"/>
          </p:nvPr>
        </p:nvSpPr>
        <p:spPr/>
        <p:txBody>
          <a:bodyPr/>
          <a:lstStyle/>
          <a:p>
            <a:r>
              <a:rPr lang="en-US" dirty="0"/>
              <a:t>The Challenge</a:t>
            </a:r>
          </a:p>
        </p:txBody>
      </p:sp>
      <p:sp>
        <p:nvSpPr>
          <p:cNvPr id="5" name="Content Placeholder 4">
            <a:extLst>
              <a:ext uri="{FF2B5EF4-FFF2-40B4-BE49-F238E27FC236}">
                <a16:creationId xmlns:a16="http://schemas.microsoft.com/office/drawing/2014/main" id="{83F05F7D-42F8-50A3-9BA3-A95ABFE0F911}"/>
              </a:ext>
            </a:extLst>
          </p:cNvPr>
          <p:cNvSpPr>
            <a:spLocks noGrp="1"/>
          </p:cNvSpPr>
          <p:nvPr>
            <p:ph idx="1"/>
          </p:nvPr>
        </p:nvSpPr>
        <p:spPr/>
        <p:txBody>
          <a:bodyPr/>
          <a:lstStyle/>
          <a:p>
            <a:r>
              <a:rPr lang="en-US" sz="3200" dirty="0"/>
              <a:t>ISS missions must be constantly resupplied</a:t>
            </a:r>
          </a:p>
          <a:p>
            <a:pPr lvl="1"/>
            <a:r>
              <a:rPr lang="en-US" sz="2800" dirty="0"/>
              <a:t>Consists largely of stabilized foods</a:t>
            </a:r>
          </a:p>
          <a:p>
            <a:pPr lvl="1"/>
            <a:r>
              <a:rPr lang="en-US" sz="2800" dirty="0"/>
              <a:t>No refrigeration or freezing</a:t>
            </a:r>
          </a:p>
          <a:p>
            <a:pPr lvl="1"/>
            <a:r>
              <a:rPr lang="en-US" sz="2800" dirty="0"/>
              <a:t>Current Food System is intended for 2 </a:t>
            </a:r>
            <a:r>
              <a:rPr lang="en-US" sz="2800" dirty="0" err="1"/>
              <a:t>yrs</a:t>
            </a:r>
            <a:endParaRPr lang="en-US" sz="2800" dirty="0"/>
          </a:p>
          <a:p>
            <a:pPr lvl="1"/>
            <a:endParaRPr lang="en-US" sz="2800" dirty="0"/>
          </a:p>
          <a:p>
            <a:r>
              <a:rPr lang="en-US" sz="3200" dirty="0"/>
              <a:t>Mars Missions: food likely to be 5 to 10 </a:t>
            </a:r>
            <a:r>
              <a:rPr lang="en-US" sz="3200" dirty="0" err="1"/>
              <a:t>yrs</a:t>
            </a:r>
            <a:r>
              <a:rPr lang="en-US" sz="3200" dirty="0"/>
              <a:t> old on the return mission</a:t>
            </a:r>
          </a:p>
          <a:p>
            <a:endParaRPr lang="en-US" dirty="0"/>
          </a:p>
        </p:txBody>
      </p:sp>
      <p:sp>
        <p:nvSpPr>
          <p:cNvPr id="3" name="Slide Number Placeholder 2">
            <a:extLst>
              <a:ext uri="{FF2B5EF4-FFF2-40B4-BE49-F238E27FC236}">
                <a16:creationId xmlns:a16="http://schemas.microsoft.com/office/drawing/2014/main" id="{91E45D27-4235-FFC6-1DEC-DEC7F56A06B3}"/>
              </a:ext>
            </a:extLst>
          </p:cNvPr>
          <p:cNvSpPr>
            <a:spLocks noGrp="1"/>
          </p:cNvSpPr>
          <p:nvPr>
            <p:ph type="sldNum" sz="quarter" idx="12"/>
          </p:nvPr>
        </p:nvSpPr>
        <p:spPr/>
        <p:txBody>
          <a:bodyPr/>
          <a:lstStyle/>
          <a:p>
            <a:fld id="{E304FCE3-98A4-4385-9FA0-D7D495E5CB61}" type="slidenum">
              <a:rPr lang="en-US" smtClean="0"/>
              <a:t>14</a:t>
            </a:fld>
            <a:endParaRPr lang="en-US"/>
          </a:p>
        </p:txBody>
      </p:sp>
    </p:spTree>
    <p:extLst>
      <p:ext uri="{BB962C8B-B14F-4D97-AF65-F5344CB8AC3E}">
        <p14:creationId xmlns:p14="http://schemas.microsoft.com/office/powerpoint/2010/main" val="273101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121729" y="0"/>
            <a:ext cx="11920746" cy="707886"/>
          </a:xfrm>
          <a:prstGeom prst="rect">
            <a:avLst/>
          </a:prstGeom>
          <a:noFill/>
        </p:spPr>
        <p:txBody>
          <a:bodyPr wrap="square" rtlCol="0">
            <a:spAutoFit/>
          </a:bodyPr>
          <a:lstStyle/>
          <a:p>
            <a:pPr>
              <a:defRPr/>
            </a:pPr>
            <a:r>
              <a:rPr lang="en-US" sz="4000" b="1" dirty="0">
                <a:solidFill>
                  <a:srgbClr val="FFC000"/>
                </a:solidFill>
                <a:latin typeface="Arial" panose="020B0604020202020204" pitchFamily="34" charset="0"/>
                <a:cs typeface="Arial" panose="020B0604020202020204" pitchFamily="34" charset="0"/>
              </a:rPr>
              <a:t>How will we feed people in Deep Space?</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extBox 3"/>
          <p:cNvSpPr txBox="1"/>
          <p:nvPr/>
        </p:nvSpPr>
        <p:spPr>
          <a:xfrm>
            <a:off x="121729" y="5599381"/>
            <a:ext cx="439856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if </a:t>
            </a:r>
            <a:r>
              <a:rPr kumimoji="0" lang="en-US" sz="3600" b="0"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farm to table </a:t>
            </a: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started here?</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23449" y="5599381"/>
            <a:ext cx="1762065" cy="1258619"/>
          </a:xfrm>
          <a:prstGeom prst="rect">
            <a:avLst/>
          </a:prstGeom>
        </p:spPr>
      </p:pic>
    </p:spTree>
    <p:extLst>
      <p:ext uri="{BB962C8B-B14F-4D97-AF65-F5344CB8AC3E}">
        <p14:creationId xmlns:p14="http://schemas.microsoft.com/office/powerpoint/2010/main" val="3949744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30">
            <a:extLst>
              <a:ext uri="{FF2B5EF4-FFF2-40B4-BE49-F238E27FC236}">
                <a16:creationId xmlns:a16="http://schemas.microsoft.com/office/drawing/2014/main" id="{51DD6463-0536-0B41-B10E-01EFC917CA35}"/>
              </a:ext>
            </a:extLst>
          </p:cNvPr>
          <p:cNvSpPr>
            <a:spLocks noChangeArrowheads="1"/>
          </p:cNvSpPr>
          <p:nvPr/>
        </p:nvSpPr>
        <p:spPr bwMode="auto">
          <a:xfrm rot="5582840">
            <a:off x="1562100" y="4560888"/>
            <a:ext cx="1346200" cy="2355850"/>
          </a:xfrm>
          <a:prstGeom prst="curvedLeftArrow">
            <a:avLst>
              <a:gd name="adj1" fmla="val 47339"/>
              <a:gd name="adj2" fmla="val 95788"/>
              <a:gd name="adj3" fmla="val 43894"/>
            </a:avLst>
          </a:prstGeom>
          <a:solidFill>
            <a:srgbClr val="CC9900"/>
          </a:solidFill>
          <a:ln w="12700">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9" name="AutoShape 30">
            <a:extLst>
              <a:ext uri="{FF2B5EF4-FFF2-40B4-BE49-F238E27FC236}">
                <a16:creationId xmlns:a16="http://schemas.microsoft.com/office/drawing/2014/main" id="{DF1FF77C-21C4-ED13-C334-33EE91323D48}"/>
              </a:ext>
            </a:extLst>
          </p:cNvPr>
          <p:cNvSpPr>
            <a:spLocks noChangeArrowheads="1"/>
          </p:cNvSpPr>
          <p:nvPr/>
        </p:nvSpPr>
        <p:spPr bwMode="auto">
          <a:xfrm rot="5187717" flipH="1">
            <a:off x="1595437" y="415926"/>
            <a:ext cx="1330325" cy="2355850"/>
          </a:xfrm>
          <a:prstGeom prst="curvedLeftArrow">
            <a:avLst>
              <a:gd name="adj1" fmla="val 47363"/>
              <a:gd name="adj2" fmla="val 94718"/>
              <a:gd name="adj3" fmla="val 43894"/>
            </a:avLst>
          </a:prstGeom>
          <a:solidFill>
            <a:srgbClr val="CC9900"/>
          </a:solidFill>
          <a:ln w="12700">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0" name="Oval 4">
            <a:extLst>
              <a:ext uri="{FF2B5EF4-FFF2-40B4-BE49-F238E27FC236}">
                <a16:creationId xmlns:a16="http://schemas.microsoft.com/office/drawing/2014/main" id="{10A03536-5D90-72B9-5763-6451BF61BBF8}"/>
              </a:ext>
            </a:extLst>
          </p:cNvPr>
          <p:cNvSpPr>
            <a:spLocks noChangeArrowheads="1"/>
          </p:cNvSpPr>
          <p:nvPr/>
        </p:nvSpPr>
        <p:spPr bwMode="auto">
          <a:xfrm>
            <a:off x="2657475" y="1143000"/>
            <a:ext cx="7315200" cy="2362200"/>
          </a:xfrm>
          <a:prstGeom prst="ellipse">
            <a:avLst/>
          </a:prstGeom>
          <a:gradFill rotWithShape="0">
            <a:gsLst>
              <a:gs pos="0">
                <a:srgbClr val="2F5E76"/>
              </a:gs>
              <a:gs pos="100000">
                <a:srgbClr val="66CCFF"/>
              </a:gs>
            </a:gsLst>
            <a:lin ang="5400000" scaled="1"/>
          </a:gradFill>
          <a:ln w="12700">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1" name="Freeform 5">
            <a:extLst>
              <a:ext uri="{FF2B5EF4-FFF2-40B4-BE49-F238E27FC236}">
                <a16:creationId xmlns:a16="http://schemas.microsoft.com/office/drawing/2014/main" id="{0BC1E9C0-992D-48AD-ED5B-FACD36871AC4}"/>
              </a:ext>
            </a:extLst>
          </p:cNvPr>
          <p:cNvSpPr>
            <a:spLocks/>
          </p:cNvSpPr>
          <p:nvPr/>
        </p:nvSpPr>
        <p:spPr bwMode="auto">
          <a:xfrm rot="-2718853">
            <a:off x="6392068" y="1847057"/>
            <a:ext cx="760413" cy="133350"/>
          </a:xfrm>
          <a:custGeom>
            <a:avLst/>
            <a:gdLst>
              <a:gd name="T0" fmla="*/ 0 w 1296"/>
              <a:gd name="T1" fmla="*/ 2147483646 h 104"/>
              <a:gd name="T2" fmla="*/ 2147483646 w 1296"/>
              <a:gd name="T3" fmla="*/ 2147483646 h 104"/>
              <a:gd name="T4" fmla="*/ 2147483646 w 1296"/>
              <a:gd name="T5" fmla="*/ 2147483646 h 104"/>
              <a:gd name="T6" fmla="*/ 2147483646 w 1296"/>
              <a:gd name="T7" fmla="*/ 2147483646 h 104"/>
              <a:gd name="T8" fmla="*/ 2147483646 w 1296"/>
              <a:gd name="T9" fmla="*/ 2147483646 h 104"/>
              <a:gd name="T10" fmla="*/ 2147483646 w 1296"/>
              <a:gd name="T11" fmla="*/ 2147483646 h 104"/>
              <a:gd name="T12" fmla="*/ 2147483646 w 1296"/>
              <a:gd name="T13" fmla="*/ 2147483646 h 104"/>
              <a:gd name="T14" fmla="*/ 2147483646 w 1296"/>
              <a:gd name="T15" fmla="*/ 2147483646 h 104"/>
              <a:gd name="T16" fmla="*/ 2147483646 w 1296"/>
              <a:gd name="T17" fmla="*/ 2147483646 h 104"/>
              <a:gd name="T18" fmla="*/ 2147483646 w 1296"/>
              <a:gd name="T19" fmla="*/ 214748364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6"/>
              <a:gd name="T31" fmla="*/ 0 h 104"/>
              <a:gd name="T32" fmla="*/ 1296 w 1296"/>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6" h="104">
                <a:moveTo>
                  <a:pt x="0" y="104"/>
                </a:moveTo>
                <a:cubicBezTo>
                  <a:pt x="48" y="56"/>
                  <a:pt x="96" y="8"/>
                  <a:pt x="144" y="8"/>
                </a:cubicBezTo>
                <a:cubicBezTo>
                  <a:pt x="192" y="8"/>
                  <a:pt x="240" y="104"/>
                  <a:pt x="288" y="104"/>
                </a:cubicBezTo>
                <a:cubicBezTo>
                  <a:pt x="336" y="104"/>
                  <a:pt x="384" y="8"/>
                  <a:pt x="432" y="8"/>
                </a:cubicBezTo>
                <a:cubicBezTo>
                  <a:pt x="480" y="8"/>
                  <a:pt x="528" y="104"/>
                  <a:pt x="576" y="104"/>
                </a:cubicBezTo>
                <a:cubicBezTo>
                  <a:pt x="624" y="104"/>
                  <a:pt x="672" y="8"/>
                  <a:pt x="720" y="8"/>
                </a:cubicBezTo>
                <a:cubicBezTo>
                  <a:pt x="768" y="8"/>
                  <a:pt x="816" y="104"/>
                  <a:pt x="864" y="104"/>
                </a:cubicBezTo>
                <a:cubicBezTo>
                  <a:pt x="912" y="104"/>
                  <a:pt x="960" y="16"/>
                  <a:pt x="1008" y="8"/>
                </a:cubicBezTo>
                <a:cubicBezTo>
                  <a:pt x="1056" y="0"/>
                  <a:pt x="1104" y="48"/>
                  <a:pt x="1152" y="56"/>
                </a:cubicBezTo>
                <a:cubicBezTo>
                  <a:pt x="1200" y="64"/>
                  <a:pt x="1272" y="56"/>
                  <a:pt x="1296" y="56"/>
                </a:cubicBezTo>
              </a:path>
            </a:pathLst>
          </a:cu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2" name="Text Box 24">
            <a:extLst>
              <a:ext uri="{FF2B5EF4-FFF2-40B4-BE49-F238E27FC236}">
                <a16:creationId xmlns:a16="http://schemas.microsoft.com/office/drawing/2014/main" id="{0107985C-DEAF-E0BB-B5C7-2B19824C363B}"/>
              </a:ext>
            </a:extLst>
          </p:cNvPr>
          <p:cNvSpPr txBox="1">
            <a:spLocks noChangeArrowheads="1"/>
          </p:cNvSpPr>
          <p:nvPr/>
        </p:nvSpPr>
        <p:spPr bwMode="auto">
          <a:xfrm>
            <a:off x="2809875" y="1431925"/>
            <a:ext cx="61023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r>
              <a:rPr kumimoji="0" lang="en-US" altLang="en-US" sz="2000" b="0" i="1" u="none" strike="noStrike" kern="1200" cap="none" spc="0" normalizeH="0" baseline="0" noProof="0">
                <a:ln>
                  <a:noFill/>
                </a:ln>
                <a:solidFill>
                  <a:srgbClr val="66FF33"/>
                </a:solidFill>
                <a:effectLst/>
                <a:uLnTx/>
                <a:uFillTx/>
                <a:latin typeface="Helvetica" panose="020B0604020202020204" pitchFamily="34" charset="0"/>
                <a:ea typeface="+mn-ea"/>
                <a:cs typeface="+mn-cs"/>
              </a:rPr>
              <a:t>food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	   (CH</a:t>
            </a:r>
            <a:r>
              <a:rPr kumimoji="0" lang="en-US" altLang="en-US" sz="2000" b="1" i="0" u="none" strike="noStrike" kern="1200" cap="none" spc="0" normalizeH="0" baseline="-25000" noProof="0">
                <a:ln>
                  <a:noFill/>
                </a:ln>
                <a:solidFill>
                  <a:srgbClr val="FFFF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O)</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  </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O</a:t>
            </a:r>
            <a:r>
              <a:rPr kumimoji="0" lang="en-US" altLang="en-US" sz="2000" b="1" i="0" u="none" strike="noStrike" kern="1200" cap="none" spc="0" normalizeH="0" baseline="-25000" noProof="0">
                <a:ln>
                  <a:noFill/>
                </a:ln>
                <a:solidFill>
                  <a:srgbClr val="FFFF00"/>
                </a:solidFill>
                <a:effectLst/>
                <a:uLnTx/>
                <a:uFillTx/>
                <a:latin typeface="Helvetica" panose="020B0604020202020204" pitchFamily="34" charset="0"/>
                <a:ea typeface="+mn-ea"/>
                <a:cs typeface="+mn-cs"/>
              </a:rPr>
              <a:t>2</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          </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CO</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  H</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O</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Clean Water</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Waste Water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29C006"/>
              </a:solidFill>
              <a:effectLst/>
              <a:uLnTx/>
              <a:uFillTx/>
              <a:latin typeface="Helvetica" panose="020B0604020202020204" pitchFamily="34" charset="0"/>
              <a:ea typeface="+mn-ea"/>
              <a:cs typeface="+mn-cs"/>
            </a:endParaRPr>
          </a:p>
        </p:txBody>
      </p:sp>
      <p:sp>
        <p:nvSpPr>
          <p:cNvPr id="9223" name="Rectangle 2">
            <a:extLst>
              <a:ext uri="{FF2B5EF4-FFF2-40B4-BE49-F238E27FC236}">
                <a16:creationId xmlns:a16="http://schemas.microsoft.com/office/drawing/2014/main" id="{49F8A7A1-43B9-5F71-9691-C1906C418974}"/>
              </a:ext>
            </a:extLst>
          </p:cNvPr>
          <p:cNvSpPr>
            <a:spLocks noGrp="1" noChangeArrowheads="1"/>
          </p:cNvSpPr>
          <p:nvPr>
            <p:ph type="body" idx="1"/>
          </p:nvPr>
        </p:nvSpPr>
        <p:spPr>
          <a:xfrm>
            <a:off x="1828800" y="228600"/>
            <a:ext cx="8686800" cy="1143000"/>
          </a:xfrm>
        </p:spPr>
        <p:txBody>
          <a:bodyPr/>
          <a:lstStyle/>
          <a:p>
            <a:pPr algn="ctr" eaLnBrk="1" hangingPunct="1">
              <a:buFontTx/>
              <a:buNone/>
            </a:pPr>
            <a:r>
              <a:rPr lang="en-US" altLang="en-US" sz="3600">
                <a:solidFill>
                  <a:srgbClr val="FFFF00"/>
                </a:solidFill>
                <a:latin typeface="Arial" panose="020B0604020202020204" pitchFamily="34" charset="0"/>
              </a:rPr>
              <a:t>Plants for “Bioregenerative” Life Support </a:t>
            </a:r>
          </a:p>
        </p:txBody>
      </p:sp>
      <p:sp>
        <p:nvSpPr>
          <p:cNvPr id="9224" name="Line 6">
            <a:extLst>
              <a:ext uri="{FF2B5EF4-FFF2-40B4-BE49-F238E27FC236}">
                <a16:creationId xmlns:a16="http://schemas.microsoft.com/office/drawing/2014/main" id="{3534A97B-C245-372B-273B-43AFC4CED7D9}"/>
              </a:ext>
            </a:extLst>
          </p:cNvPr>
          <p:cNvSpPr>
            <a:spLocks noChangeShapeType="1"/>
          </p:cNvSpPr>
          <p:nvPr/>
        </p:nvSpPr>
        <p:spPr bwMode="auto">
          <a:xfrm rot="-2718853">
            <a:off x="7054056" y="1615282"/>
            <a:ext cx="55563" cy="0"/>
          </a:xfrm>
          <a:prstGeom prst="line">
            <a:avLst/>
          </a:prstGeom>
          <a:noFill/>
          <a:ln w="9525">
            <a:solidFill>
              <a:srgbClr val="FFFF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5" name="Text Box 7">
            <a:extLst>
              <a:ext uri="{FF2B5EF4-FFF2-40B4-BE49-F238E27FC236}">
                <a16:creationId xmlns:a16="http://schemas.microsoft.com/office/drawing/2014/main" id="{D9C07FF5-8237-8E0D-139D-903801C79EB8}"/>
              </a:ext>
            </a:extLst>
          </p:cNvPr>
          <p:cNvSpPr txBox="1">
            <a:spLocks noChangeArrowheads="1"/>
          </p:cNvSpPr>
          <p:nvPr/>
        </p:nvSpPr>
        <p:spPr bwMode="auto">
          <a:xfrm>
            <a:off x="5505450" y="1230313"/>
            <a:ext cx="1287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mn-cs"/>
              </a:rPr>
              <a:t>HUMANS</a:t>
            </a:r>
          </a:p>
        </p:txBody>
      </p:sp>
      <p:sp>
        <p:nvSpPr>
          <p:cNvPr id="9226" name="Oval 8">
            <a:extLst>
              <a:ext uri="{FF2B5EF4-FFF2-40B4-BE49-F238E27FC236}">
                <a16:creationId xmlns:a16="http://schemas.microsoft.com/office/drawing/2014/main" id="{63458F7E-5A9A-401A-61C1-BB5638578339}"/>
              </a:ext>
            </a:extLst>
          </p:cNvPr>
          <p:cNvSpPr>
            <a:spLocks noChangeArrowheads="1"/>
          </p:cNvSpPr>
          <p:nvPr/>
        </p:nvSpPr>
        <p:spPr bwMode="auto">
          <a:xfrm>
            <a:off x="7005638" y="962025"/>
            <a:ext cx="1143000" cy="685800"/>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7" name="Text Box 9">
            <a:extLst>
              <a:ext uri="{FF2B5EF4-FFF2-40B4-BE49-F238E27FC236}">
                <a16:creationId xmlns:a16="http://schemas.microsoft.com/office/drawing/2014/main" id="{F1D6F200-8837-E126-F127-13BA5C16ABB7}"/>
              </a:ext>
            </a:extLst>
          </p:cNvPr>
          <p:cNvSpPr txBox="1">
            <a:spLocks noChangeArrowheads="1"/>
          </p:cNvSpPr>
          <p:nvPr/>
        </p:nvSpPr>
        <p:spPr bwMode="auto">
          <a:xfrm>
            <a:off x="7058025" y="1023938"/>
            <a:ext cx="10525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Arial" panose="020B0604020202020204" pitchFamily="34" charset="0"/>
                <a:ea typeface="+mn-ea"/>
                <a:cs typeface="+mn-cs"/>
              </a:rPr>
              <a:t>Metabolic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Arial" panose="020B0604020202020204" pitchFamily="34" charset="0"/>
                <a:ea typeface="+mn-ea"/>
                <a:cs typeface="+mn-cs"/>
              </a:rPr>
              <a:t>Energy</a:t>
            </a:r>
          </a:p>
        </p:txBody>
      </p:sp>
      <p:sp>
        <p:nvSpPr>
          <p:cNvPr id="9228" name="Oval 11">
            <a:extLst>
              <a:ext uri="{FF2B5EF4-FFF2-40B4-BE49-F238E27FC236}">
                <a16:creationId xmlns:a16="http://schemas.microsoft.com/office/drawing/2014/main" id="{492600AF-D2DF-4AD9-242D-5C265B9E94E6}"/>
              </a:ext>
            </a:extLst>
          </p:cNvPr>
          <p:cNvSpPr>
            <a:spLocks noChangeArrowheads="1"/>
          </p:cNvSpPr>
          <p:nvPr/>
        </p:nvSpPr>
        <p:spPr bwMode="auto">
          <a:xfrm>
            <a:off x="2514600" y="3886200"/>
            <a:ext cx="7315200" cy="2362200"/>
          </a:xfrm>
          <a:prstGeom prst="ellipse">
            <a:avLst/>
          </a:prstGeom>
          <a:gradFill rotWithShape="0">
            <a:gsLst>
              <a:gs pos="0">
                <a:srgbClr val="185E18"/>
              </a:gs>
              <a:gs pos="100000">
                <a:srgbClr val="33CC33"/>
              </a:gs>
            </a:gsLst>
            <a:lin ang="5400000" scaled="1"/>
          </a:gradFill>
          <a:ln w="12700">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33CC33"/>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33CC33"/>
                </a:solidFill>
                <a:effectLst/>
                <a:uLnTx/>
                <a:uFillTx/>
                <a:latin typeface="Helvetica" panose="020B0604020202020204" pitchFamily="34" charset="0"/>
                <a:ea typeface="+mn-ea"/>
                <a:cs typeface="+mn-cs"/>
              </a:rPr>
              <a:t> </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(CH</a:t>
            </a:r>
            <a:r>
              <a:rPr kumimoji="0" lang="en-US" altLang="en-US" sz="2000" b="1" i="0" u="none" strike="noStrike" kern="1200" cap="none" spc="0" normalizeH="0" baseline="-25000" noProof="0">
                <a:ln>
                  <a:noFill/>
                </a:ln>
                <a:solidFill>
                  <a:srgbClr val="FFFF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O)</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 </a:t>
            </a: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O</a:t>
            </a:r>
            <a:r>
              <a:rPr kumimoji="0" lang="en-US" altLang="en-US" sz="2000" b="1" i="0" u="none" strike="noStrike" kern="1200" cap="none" spc="0" normalizeH="0" baseline="-25000" noProof="0">
                <a:ln>
                  <a:noFill/>
                </a:ln>
                <a:solidFill>
                  <a:srgbClr val="FFFF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H</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O              CO</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  2H</a:t>
            </a:r>
            <a:r>
              <a:rPr kumimoji="0" lang="en-US" altLang="en-US" sz="2000" b="1" i="0" u="none" strike="noStrike" kern="1200" cap="none" spc="0" normalizeH="0" baseline="-25000" noProof="0">
                <a:ln>
                  <a:noFill/>
                </a:ln>
                <a:solidFill>
                  <a:srgbClr val="000000"/>
                </a:solidFill>
                <a:effectLst/>
                <a:uLnTx/>
                <a:uFillTx/>
                <a:latin typeface="Helvetica" panose="020B0604020202020204" pitchFamily="34" charset="0"/>
                <a:ea typeface="+mn-ea"/>
                <a:cs typeface="+mn-cs"/>
              </a:rPr>
              <a:t>2</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O*</a:t>
            </a: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      Clean Water</a:t>
            </a:r>
            <a:r>
              <a:rPr kumimoji="0" lang="en-US" altLang="en-US" sz="2000" b="1" i="0" u="none" strike="noStrike" kern="1200" cap="none" spc="0" normalizeH="0" baseline="0" noProof="0">
                <a:ln>
                  <a:noFill/>
                </a:ln>
                <a:solidFill>
                  <a:srgbClr val="000000"/>
                </a:solidFill>
                <a:effectLst/>
                <a:uLnTx/>
                <a:uFillTx/>
                <a:latin typeface="Helvetica" panose="020B0604020202020204" pitchFamily="34" charset="0"/>
                <a:ea typeface="+mn-ea"/>
                <a:cs typeface="+mn-cs"/>
              </a:rPr>
              <a:t> 	     Waste Water</a:t>
            </a:r>
            <a:r>
              <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Helvetica"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Helvetica" panose="020B0604020202020204" pitchFamily="34" charset="0"/>
                <a:ea typeface="+mn-ea"/>
                <a:cs typeface="+mn-cs"/>
              </a:rPr>
              <a:t>      		    </a:t>
            </a:r>
            <a:r>
              <a:rPr kumimoji="0" lang="en-US" altLang="en-US" sz="2000" b="0" i="1" u="none" strike="noStrike" kern="1200" cap="none" spc="0" normalizeH="0" baseline="0" noProof="0">
                <a:ln>
                  <a:noFill/>
                </a:ln>
                <a:solidFill>
                  <a:srgbClr val="FFFFFF"/>
                </a:solidFill>
                <a:effectLst/>
                <a:uLnTx/>
                <a:uFillTx/>
                <a:latin typeface="Arial" panose="020B0604020202020204" pitchFamily="34" charset="0"/>
                <a:ea typeface="+mn-ea"/>
                <a:cs typeface="+mn-cs"/>
              </a:rPr>
              <a:t>PLANTS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29" name="Freeform 13">
            <a:extLst>
              <a:ext uri="{FF2B5EF4-FFF2-40B4-BE49-F238E27FC236}">
                <a16:creationId xmlns:a16="http://schemas.microsoft.com/office/drawing/2014/main" id="{DDF863EA-0CEA-3EF9-858D-5FC3C44DF2A1}"/>
              </a:ext>
            </a:extLst>
          </p:cNvPr>
          <p:cNvSpPr>
            <a:spLocks/>
          </p:cNvSpPr>
          <p:nvPr/>
        </p:nvSpPr>
        <p:spPr bwMode="auto">
          <a:xfrm rot="8323267">
            <a:off x="6665913" y="4127500"/>
            <a:ext cx="760412" cy="133350"/>
          </a:xfrm>
          <a:custGeom>
            <a:avLst/>
            <a:gdLst>
              <a:gd name="T0" fmla="*/ 0 w 1296"/>
              <a:gd name="T1" fmla="*/ 2147483646 h 104"/>
              <a:gd name="T2" fmla="*/ 0 w 1296"/>
              <a:gd name="T3" fmla="*/ 2147483646 h 104"/>
              <a:gd name="T4" fmla="*/ 0 w 1296"/>
              <a:gd name="T5" fmla="*/ 2147483646 h 104"/>
              <a:gd name="T6" fmla="*/ 0 w 1296"/>
              <a:gd name="T7" fmla="*/ 2147483646 h 104"/>
              <a:gd name="T8" fmla="*/ 0 w 1296"/>
              <a:gd name="T9" fmla="*/ 2147483646 h 104"/>
              <a:gd name="T10" fmla="*/ 0 w 1296"/>
              <a:gd name="T11" fmla="*/ 2147483646 h 104"/>
              <a:gd name="T12" fmla="*/ 0 w 1296"/>
              <a:gd name="T13" fmla="*/ 2147483646 h 104"/>
              <a:gd name="T14" fmla="*/ 0 w 1296"/>
              <a:gd name="T15" fmla="*/ 2147483646 h 104"/>
              <a:gd name="T16" fmla="*/ 0 w 1296"/>
              <a:gd name="T17" fmla="*/ 2147483646 h 104"/>
              <a:gd name="T18" fmla="*/ 0 w 1296"/>
              <a:gd name="T19" fmla="*/ 214748364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6"/>
              <a:gd name="T31" fmla="*/ 0 h 104"/>
              <a:gd name="T32" fmla="*/ 1296 w 1296"/>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6" h="104">
                <a:moveTo>
                  <a:pt x="0" y="104"/>
                </a:moveTo>
                <a:cubicBezTo>
                  <a:pt x="48" y="56"/>
                  <a:pt x="96" y="8"/>
                  <a:pt x="144" y="8"/>
                </a:cubicBezTo>
                <a:cubicBezTo>
                  <a:pt x="192" y="8"/>
                  <a:pt x="240" y="104"/>
                  <a:pt x="288" y="104"/>
                </a:cubicBezTo>
                <a:cubicBezTo>
                  <a:pt x="336" y="104"/>
                  <a:pt x="384" y="8"/>
                  <a:pt x="432" y="8"/>
                </a:cubicBezTo>
                <a:cubicBezTo>
                  <a:pt x="480" y="8"/>
                  <a:pt x="528" y="104"/>
                  <a:pt x="576" y="104"/>
                </a:cubicBezTo>
                <a:cubicBezTo>
                  <a:pt x="624" y="104"/>
                  <a:pt x="672" y="8"/>
                  <a:pt x="720" y="8"/>
                </a:cubicBezTo>
                <a:cubicBezTo>
                  <a:pt x="768" y="8"/>
                  <a:pt x="816" y="104"/>
                  <a:pt x="864" y="104"/>
                </a:cubicBezTo>
                <a:cubicBezTo>
                  <a:pt x="912" y="104"/>
                  <a:pt x="960" y="16"/>
                  <a:pt x="1008" y="8"/>
                </a:cubicBezTo>
                <a:cubicBezTo>
                  <a:pt x="1056" y="0"/>
                  <a:pt x="1104" y="48"/>
                  <a:pt x="1152" y="56"/>
                </a:cubicBezTo>
                <a:cubicBezTo>
                  <a:pt x="1200" y="64"/>
                  <a:pt x="1272" y="56"/>
                  <a:pt x="1296" y="56"/>
                </a:cubicBezTo>
              </a:path>
            </a:pathLst>
          </a:cu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0" name="Line 14">
            <a:extLst>
              <a:ext uri="{FF2B5EF4-FFF2-40B4-BE49-F238E27FC236}">
                <a16:creationId xmlns:a16="http://schemas.microsoft.com/office/drawing/2014/main" id="{FEFD9888-96AA-F9E9-DF7C-CDCD742BB79E}"/>
              </a:ext>
            </a:extLst>
          </p:cNvPr>
          <p:cNvSpPr>
            <a:spLocks noChangeShapeType="1"/>
          </p:cNvSpPr>
          <p:nvPr/>
        </p:nvSpPr>
        <p:spPr bwMode="auto">
          <a:xfrm rot="8323267">
            <a:off x="6657975" y="4522788"/>
            <a:ext cx="55563" cy="0"/>
          </a:xfrm>
          <a:prstGeom prst="line">
            <a:avLst/>
          </a:prstGeom>
          <a:noFill/>
          <a:ln w="9525">
            <a:solidFill>
              <a:srgbClr val="FFFF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1" name="Freeform 15">
            <a:extLst>
              <a:ext uri="{FF2B5EF4-FFF2-40B4-BE49-F238E27FC236}">
                <a16:creationId xmlns:a16="http://schemas.microsoft.com/office/drawing/2014/main" id="{F0815A45-897E-36BF-2CDD-333CE23D485F}"/>
              </a:ext>
            </a:extLst>
          </p:cNvPr>
          <p:cNvSpPr>
            <a:spLocks/>
          </p:cNvSpPr>
          <p:nvPr/>
        </p:nvSpPr>
        <p:spPr bwMode="auto">
          <a:xfrm rot="8323267">
            <a:off x="6584950" y="4035425"/>
            <a:ext cx="760413" cy="133350"/>
          </a:xfrm>
          <a:custGeom>
            <a:avLst/>
            <a:gdLst>
              <a:gd name="T0" fmla="*/ 0 w 1296"/>
              <a:gd name="T1" fmla="*/ 2147483646 h 104"/>
              <a:gd name="T2" fmla="*/ 0 w 1296"/>
              <a:gd name="T3" fmla="*/ 2147483646 h 104"/>
              <a:gd name="T4" fmla="*/ 0 w 1296"/>
              <a:gd name="T5" fmla="*/ 2147483646 h 104"/>
              <a:gd name="T6" fmla="*/ 0 w 1296"/>
              <a:gd name="T7" fmla="*/ 2147483646 h 104"/>
              <a:gd name="T8" fmla="*/ 0 w 1296"/>
              <a:gd name="T9" fmla="*/ 2147483646 h 104"/>
              <a:gd name="T10" fmla="*/ 0 w 1296"/>
              <a:gd name="T11" fmla="*/ 2147483646 h 104"/>
              <a:gd name="T12" fmla="*/ 0 w 1296"/>
              <a:gd name="T13" fmla="*/ 2147483646 h 104"/>
              <a:gd name="T14" fmla="*/ 0 w 1296"/>
              <a:gd name="T15" fmla="*/ 2147483646 h 104"/>
              <a:gd name="T16" fmla="*/ 0 w 1296"/>
              <a:gd name="T17" fmla="*/ 2147483646 h 104"/>
              <a:gd name="T18" fmla="*/ 0 w 1296"/>
              <a:gd name="T19" fmla="*/ 214748364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6"/>
              <a:gd name="T31" fmla="*/ 0 h 104"/>
              <a:gd name="T32" fmla="*/ 1296 w 1296"/>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6" h="104">
                <a:moveTo>
                  <a:pt x="0" y="104"/>
                </a:moveTo>
                <a:cubicBezTo>
                  <a:pt x="48" y="56"/>
                  <a:pt x="96" y="8"/>
                  <a:pt x="144" y="8"/>
                </a:cubicBezTo>
                <a:cubicBezTo>
                  <a:pt x="192" y="8"/>
                  <a:pt x="240" y="104"/>
                  <a:pt x="288" y="104"/>
                </a:cubicBezTo>
                <a:cubicBezTo>
                  <a:pt x="336" y="104"/>
                  <a:pt x="384" y="8"/>
                  <a:pt x="432" y="8"/>
                </a:cubicBezTo>
                <a:cubicBezTo>
                  <a:pt x="480" y="8"/>
                  <a:pt x="528" y="104"/>
                  <a:pt x="576" y="104"/>
                </a:cubicBezTo>
                <a:cubicBezTo>
                  <a:pt x="624" y="104"/>
                  <a:pt x="672" y="8"/>
                  <a:pt x="720" y="8"/>
                </a:cubicBezTo>
                <a:cubicBezTo>
                  <a:pt x="768" y="8"/>
                  <a:pt x="816" y="104"/>
                  <a:pt x="864" y="104"/>
                </a:cubicBezTo>
                <a:cubicBezTo>
                  <a:pt x="912" y="104"/>
                  <a:pt x="960" y="16"/>
                  <a:pt x="1008" y="8"/>
                </a:cubicBezTo>
                <a:cubicBezTo>
                  <a:pt x="1056" y="0"/>
                  <a:pt x="1104" y="48"/>
                  <a:pt x="1152" y="56"/>
                </a:cubicBezTo>
                <a:cubicBezTo>
                  <a:pt x="1200" y="64"/>
                  <a:pt x="1272" y="56"/>
                  <a:pt x="1296" y="56"/>
                </a:cubicBezTo>
              </a:path>
            </a:pathLst>
          </a:cu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2" name="Line 16">
            <a:extLst>
              <a:ext uri="{FF2B5EF4-FFF2-40B4-BE49-F238E27FC236}">
                <a16:creationId xmlns:a16="http://schemas.microsoft.com/office/drawing/2014/main" id="{7EA6A03C-B55E-1F41-FD52-ED9039247A6C}"/>
              </a:ext>
            </a:extLst>
          </p:cNvPr>
          <p:cNvSpPr>
            <a:spLocks noChangeShapeType="1"/>
          </p:cNvSpPr>
          <p:nvPr/>
        </p:nvSpPr>
        <p:spPr bwMode="auto">
          <a:xfrm rot="8323267">
            <a:off x="6500813" y="4318000"/>
            <a:ext cx="55562" cy="0"/>
          </a:xfrm>
          <a:prstGeom prst="line">
            <a:avLst/>
          </a:prstGeom>
          <a:noFill/>
          <a:ln w="9525">
            <a:solidFill>
              <a:srgbClr val="FFFF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3" name="Freeform 17">
            <a:extLst>
              <a:ext uri="{FF2B5EF4-FFF2-40B4-BE49-F238E27FC236}">
                <a16:creationId xmlns:a16="http://schemas.microsoft.com/office/drawing/2014/main" id="{C130B4DF-4E22-B50D-BBD0-C13DEFFE33AA}"/>
              </a:ext>
            </a:extLst>
          </p:cNvPr>
          <p:cNvSpPr>
            <a:spLocks/>
          </p:cNvSpPr>
          <p:nvPr/>
        </p:nvSpPr>
        <p:spPr bwMode="auto">
          <a:xfrm rot="8323267">
            <a:off x="6502400" y="3941763"/>
            <a:ext cx="760413" cy="133350"/>
          </a:xfrm>
          <a:custGeom>
            <a:avLst/>
            <a:gdLst>
              <a:gd name="T0" fmla="*/ 0 w 1296"/>
              <a:gd name="T1" fmla="*/ 2147483646 h 104"/>
              <a:gd name="T2" fmla="*/ 0 w 1296"/>
              <a:gd name="T3" fmla="*/ 2147483646 h 104"/>
              <a:gd name="T4" fmla="*/ 0 w 1296"/>
              <a:gd name="T5" fmla="*/ 2147483646 h 104"/>
              <a:gd name="T6" fmla="*/ 0 w 1296"/>
              <a:gd name="T7" fmla="*/ 2147483646 h 104"/>
              <a:gd name="T8" fmla="*/ 0 w 1296"/>
              <a:gd name="T9" fmla="*/ 2147483646 h 104"/>
              <a:gd name="T10" fmla="*/ 0 w 1296"/>
              <a:gd name="T11" fmla="*/ 2147483646 h 104"/>
              <a:gd name="T12" fmla="*/ 0 w 1296"/>
              <a:gd name="T13" fmla="*/ 2147483646 h 104"/>
              <a:gd name="T14" fmla="*/ 0 w 1296"/>
              <a:gd name="T15" fmla="*/ 2147483646 h 104"/>
              <a:gd name="T16" fmla="*/ 0 w 1296"/>
              <a:gd name="T17" fmla="*/ 2147483646 h 104"/>
              <a:gd name="T18" fmla="*/ 0 w 1296"/>
              <a:gd name="T19" fmla="*/ 214748364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6"/>
              <a:gd name="T31" fmla="*/ 0 h 104"/>
              <a:gd name="T32" fmla="*/ 1296 w 1296"/>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6" h="104">
                <a:moveTo>
                  <a:pt x="0" y="104"/>
                </a:moveTo>
                <a:cubicBezTo>
                  <a:pt x="48" y="56"/>
                  <a:pt x="96" y="8"/>
                  <a:pt x="144" y="8"/>
                </a:cubicBezTo>
                <a:cubicBezTo>
                  <a:pt x="192" y="8"/>
                  <a:pt x="240" y="104"/>
                  <a:pt x="288" y="104"/>
                </a:cubicBezTo>
                <a:cubicBezTo>
                  <a:pt x="336" y="104"/>
                  <a:pt x="384" y="8"/>
                  <a:pt x="432" y="8"/>
                </a:cubicBezTo>
                <a:cubicBezTo>
                  <a:pt x="480" y="8"/>
                  <a:pt x="528" y="104"/>
                  <a:pt x="576" y="104"/>
                </a:cubicBezTo>
                <a:cubicBezTo>
                  <a:pt x="624" y="104"/>
                  <a:pt x="672" y="8"/>
                  <a:pt x="720" y="8"/>
                </a:cubicBezTo>
                <a:cubicBezTo>
                  <a:pt x="768" y="8"/>
                  <a:pt x="816" y="104"/>
                  <a:pt x="864" y="104"/>
                </a:cubicBezTo>
                <a:cubicBezTo>
                  <a:pt x="912" y="104"/>
                  <a:pt x="960" y="16"/>
                  <a:pt x="1008" y="8"/>
                </a:cubicBezTo>
                <a:cubicBezTo>
                  <a:pt x="1056" y="0"/>
                  <a:pt x="1104" y="48"/>
                  <a:pt x="1152" y="56"/>
                </a:cubicBezTo>
                <a:cubicBezTo>
                  <a:pt x="1200" y="64"/>
                  <a:pt x="1272" y="56"/>
                  <a:pt x="1296" y="56"/>
                </a:cubicBezTo>
              </a:path>
            </a:pathLst>
          </a:cu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4" name="Line 18">
            <a:extLst>
              <a:ext uri="{FF2B5EF4-FFF2-40B4-BE49-F238E27FC236}">
                <a16:creationId xmlns:a16="http://schemas.microsoft.com/office/drawing/2014/main" id="{E30E5DB7-4235-365A-EA68-A1438C15DE89}"/>
              </a:ext>
            </a:extLst>
          </p:cNvPr>
          <p:cNvSpPr>
            <a:spLocks noChangeShapeType="1"/>
          </p:cNvSpPr>
          <p:nvPr/>
        </p:nvSpPr>
        <p:spPr bwMode="auto">
          <a:xfrm rot="8323267">
            <a:off x="6580188" y="4421188"/>
            <a:ext cx="55562" cy="0"/>
          </a:xfrm>
          <a:prstGeom prst="line">
            <a:avLst/>
          </a:prstGeom>
          <a:noFill/>
          <a:ln w="9525">
            <a:solidFill>
              <a:srgbClr val="FFFF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5" name="Line 19">
            <a:extLst>
              <a:ext uri="{FF2B5EF4-FFF2-40B4-BE49-F238E27FC236}">
                <a16:creationId xmlns:a16="http://schemas.microsoft.com/office/drawing/2014/main" id="{6C589C1B-3439-23A2-F5B8-5C2F34FD351A}"/>
              </a:ext>
            </a:extLst>
          </p:cNvPr>
          <p:cNvSpPr>
            <a:spLocks noChangeShapeType="1"/>
          </p:cNvSpPr>
          <p:nvPr/>
        </p:nvSpPr>
        <p:spPr bwMode="auto">
          <a:xfrm flipH="1">
            <a:off x="6084888" y="4648200"/>
            <a:ext cx="381000" cy="0"/>
          </a:xfrm>
          <a:prstGeom prst="line">
            <a:avLst/>
          </a:prstGeom>
          <a:noFill/>
          <a:ln w="28575">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6" name="Line 20">
            <a:extLst>
              <a:ext uri="{FF2B5EF4-FFF2-40B4-BE49-F238E27FC236}">
                <a16:creationId xmlns:a16="http://schemas.microsoft.com/office/drawing/2014/main" id="{8D147E5F-36BB-ACA9-B491-60282F809984}"/>
              </a:ext>
            </a:extLst>
          </p:cNvPr>
          <p:cNvSpPr>
            <a:spLocks noChangeShapeType="1"/>
          </p:cNvSpPr>
          <p:nvPr/>
        </p:nvSpPr>
        <p:spPr bwMode="auto">
          <a:xfrm flipH="1">
            <a:off x="6076950" y="5257800"/>
            <a:ext cx="381000" cy="0"/>
          </a:xfrm>
          <a:prstGeom prst="line">
            <a:avLst/>
          </a:prstGeom>
          <a:noFill/>
          <a:ln w="28575">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7" name="AutoShape 22">
            <a:extLst>
              <a:ext uri="{FF2B5EF4-FFF2-40B4-BE49-F238E27FC236}">
                <a16:creationId xmlns:a16="http://schemas.microsoft.com/office/drawing/2014/main" id="{AF9FE548-7D99-85CA-AD28-8FAA999872F0}"/>
              </a:ext>
            </a:extLst>
          </p:cNvPr>
          <p:cNvSpPr>
            <a:spLocks noChangeArrowheads="1"/>
          </p:cNvSpPr>
          <p:nvPr/>
        </p:nvSpPr>
        <p:spPr bwMode="auto">
          <a:xfrm>
            <a:off x="7023100" y="3173413"/>
            <a:ext cx="838200" cy="838200"/>
          </a:xfrm>
          <a:prstGeom prst="star16">
            <a:avLst>
              <a:gd name="adj" fmla="val 37500"/>
            </a:avLst>
          </a:prstGeom>
          <a:solidFill>
            <a:srgbClr val="FFFF00"/>
          </a:solidFill>
          <a:ln w="12700">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38" name="Text Box 23">
            <a:extLst>
              <a:ext uri="{FF2B5EF4-FFF2-40B4-BE49-F238E27FC236}">
                <a16:creationId xmlns:a16="http://schemas.microsoft.com/office/drawing/2014/main" id="{35005D1B-5489-2AE7-77D3-D368A630C20A}"/>
              </a:ext>
            </a:extLst>
          </p:cNvPr>
          <p:cNvSpPr txBox="1">
            <a:spLocks noChangeArrowheads="1"/>
          </p:cNvSpPr>
          <p:nvPr/>
        </p:nvSpPr>
        <p:spPr bwMode="auto">
          <a:xfrm>
            <a:off x="7134225" y="3446463"/>
            <a:ext cx="628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Arial" panose="020B0604020202020204" pitchFamily="34" charset="0"/>
                <a:ea typeface="+mn-ea"/>
                <a:cs typeface="+mn-cs"/>
              </a:rPr>
              <a:t>Light</a:t>
            </a:r>
          </a:p>
        </p:txBody>
      </p:sp>
      <p:sp>
        <p:nvSpPr>
          <p:cNvPr id="9239" name="Line 26">
            <a:extLst>
              <a:ext uri="{FF2B5EF4-FFF2-40B4-BE49-F238E27FC236}">
                <a16:creationId xmlns:a16="http://schemas.microsoft.com/office/drawing/2014/main" id="{C93F2401-1F7F-915D-39D9-A20EBBE47006}"/>
              </a:ext>
            </a:extLst>
          </p:cNvPr>
          <p:cNvSpPr>
            <a:spLocks noChangeShapeType="1"/>
          </p:cNvSpPr>
          <p:nvPr/>
        </p:nvSpPr>
        <p:spPr bwMode="auto">
          <a:xfrm rot="10945440" flipH="1">
            <a:off x="6010275" y="2857500"/>
            <a:ext cx="381000" cy="1588"/>
          </a:xfrm>
          <a:prstGeom prst="line">
            <a:avLst/>
          </a:prstGeom>
          <a:noFill/>
          <a:ln w="28575">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40" name="Line 27">
            <a:extLst>
              <a:ext uri="{FF2B5EF4-FFF2-40B4-BE49-F238E27FC236}">
                <a16:creationId xmlns:a16="http://schemas.microsoft.com/office/drawing/2014/main" id="{A4A9799F-B725-38DD-DAF4-284B5114DA9D}"/>
              </a:ext>
            </a:extLst>
          </p:cNvPr>
          <p:cNvSpPr>
            <a:spLocks noChangeShapeType="1"/>
          </p:cNvSpPr>
          <p:nvPr/>
        </p:nvSpPr>
        <p:spPr bwMode="auto">
          <a:xfrm rot="10945440" flipH="1">
            <a:off x="6010275" y="2265363"/>
            <a:ext cx="381000" cy="1587"/>
          </a:xfrm>
          <a:prstGeom prst="line">
            <a:avLst/>
          </a:prstGeom>
          <a:noFill/>
          <a:ln w="28575">
            <a:solidFill>
              <a:schemeClr val="tx1"/>
            </a:solidFill>
            <a:round/>
            <a:headEnd type="none" w="sm" len="sm"/>
            <a:tailEnd type="arrow" w="lg"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41" name="AutoShape 30">
            <a:extLst>
              <a:ext uri="{FF2B5EF4-FFF2-40B4-BE49-F238E27FC236}">
                <a16:creationId xmlns:a16="http://schemas.microsoft.com/office/drawing/2014/main" id="{EDB9A43C-D68E-304A-9C66-EA1D1F95815F}"/>
              </a:ext>
            </a:extLst>
          </p:cNvPr>
          <p:cNvSpPr>
            <a:spLocks noChangeArrowheads="1"/>
          </p:cNvSpPr>
          <p:nvPr/>
        </p:nvSpPr>
        <p:spPr bwMode="auto">
          <a:xfrm rot="167413">
            <a:off x="9336088" y="2260600"/>
            <a:ext cx="1330325" cy="3149600"/>
          </a:xfrm>
          <a:prstGeom prst="curvedLeftArrow">
            <a:avLst>
              <a:gd name="adj1" fmla="val 47351"/>
              <a:gd name="adj2" fmla="val 94702"/>
              <a:gd name="adj3" fmla="val 33333"/>
            </a:avLst>
          </a:prstGeom>
          <a:solidFill>
            <a:srgbClr val="FFFF00"/>
          </a:solidFill>
          <a:ln w="12700">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42" name="AutoShape 29">
            <a:extLst>
              <a:ext uri="{FF2B5EF4-FFF2-40B4-BE49-F238E27FC236}">
                <a16:creationId xmlns:a16="http://schemas.microsoft.com/office/drawing/2014/main" id="{DC84A43C-8B72-5749-50E4-F4986FE56E72}"/>
              </a:ext>
            </a:extLst>
          </p:cNvPr>
          <p:cNvSpPr>
            <a:spLocks noChangeArrowheads="1"/>
          </p:cNvSpPr>
          <p:nvPr/>
        </p:nvSpPr>
        <p:spPr bwMode="auto">
          <a:xfrm rot="339157" flipH="1" flipV="1">
            <a:off x="1971675" y="1879600"/>
            <a:ext cx="1330325" cy="3149600"/>
          </a:xfrm>
          <a:prstGeom prst="curvedLeftArrow">
            <a:avLst>
              <a:gd name="adj1" fmla="val 47351"/>
              <a:gd name="adj2" fmla="val 94702"/>
              <a:gd name="adj3" fmla="val 33333"/>
            </a:avLst>
          </a:prstGeom>
          <a:solidFill>
            <a:srgbClr val="33CC33"/>
          </a:solidFill>
          <a:ln w="12700">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43" name="Rectangle 2">
            <a:extLst>
              <a:ext uri="{FF2B5EF4-FFF2-40B4-BE49-F238E27FC236}">
                <a16:creationId xmlns:a16="http://schemas.microsoft.com/office/drawing/2014/main" id="{CC459918-1DE4-4AAA-BC85-EA47D5CA8DF7}"/>
              </a:ext>
            </a:extLst>
          </p:cNvPr>
          <p:cNvSpPr>
            <a:spLocks noChangeArrowheads="1"/>
          </p:cNvSpPr>
          <p:nvPr/>
        </p:nvSpPr>
        <p:spPr bwMode="auto">
          <a:xfrm>
            <a:off x="1006475" y="4337050"/>
            <a:ext cx="1039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Inedible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Biomass</a:t>
            </a: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44" name="TextBox 1">
            <a:extLst>
              <a:ext uri="{FF2B5EF4-FFF2-40B4-BE49-F238E27FC236}">
                <a16:creationId xmlns:a16="http://schemas.microsoft.com/office/drawing/2014/main" id="{7F780C55-C65C-117D-A943-8ABB767EDEF8}"/>
              </a:ext>
            </a:extLst>
          </p:cNvPr>
          <p:cNvSpPr txBox="1">
            <a:spLocks noChangeArrowheads="1"/>
          </p:cNvSpPr>
          <p:nvPr/>
        </p:nvSpPr>
        <p:spPr bwMode="auto">
          <a:xfrm>
            <a:off x="6781800" y="6416675"/>
            <a:ext cx="3930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Wheeler et al., 2001. In: Tako et al. (Eds.) Proc. IES CEEF.  </a:t>
            </a:r>
          </a:p>
        </p:txBody>
      </p:sp>
      <p:sp>
        <p:nvSpPr>
          <p:cNvPr id="9245" name="Rectangle 2">
            <a:extLst>
              <a:ext uri="{FF2B5EF4-FFF2-40B4-BE49-F238E27FC236}">
                <a16:creationId xmlns:a16="http://schemas.microsoft.com/office/drawing/2014/main" id="{DCC14CCE-C58B-1257-2CB2-8C7C16449ABA}"/>
              </a:ext>
            </a:extLst>
          </p:cNvPr>
          <p:cNvSpPr>
            <a:spLocks noChangeArrowheads="1"/>
          </p:cNvSpPr>
          <p:nvPr/>
        </p:nvSpPr>
        <p:spPr bwMode="auto">
          <a:xfrm>
            <a:off x="703263" y="2355850"/>
            <a:ext cx="13414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Liquid and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00"/>
                </a:solidFill>
                <a:effectLst/>
                <a:uLnTx/>
                <a:uFillTx/>
                <a:latin typeface="Helvetica" panose="020B0604020202020204" pitchFamily="34" charset="0"/>
                <a:ea typeface="+mn-ea"/>
                <a:cs typeface="+mn-cs"/>
              </a:rPr>
              <a:t>Solid Waste</a:t>
            </a:r>
            <a:endParaRPr kumimoji="0" lang="en-US" alt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841894"/>
            <a:ext cx="9144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a:ln>
                  <a:noFill/>
                </a:ln>
                <a:solidFill>
                  <a:srgbClr val="FFFF00"/>
                </a:solidFill>
                <a:effectLst/>
                <a:uLnTx/>
                <a:uFillTx/>
                <a:latin typeface="Arial Narrow" panose="020B0606020202030204" pitchFamily="34" charset="0"/>
                <a:ea typeface="+mn-ea"/>
                <a:cs typeface="+mn-cs"/>
              </a:rPr>
              <a:t>Ensure Food System Security</a:t>
            </a:r>
            <a:r>
              <a:rPr kumimoji="0" lang="en-US" sz="3000" b="1" i="1" u="none" strike="noStrike" kern="1200" cap="none" spc="0" normalizeH="0" baseline="0" noProof="0">
                <a:ln>
                  <a:noFill/>
                </a:ln>
                <a:solidFill>
                  <a:srgbClr val="92D050"/>
                </a:solidFill>
                <a:effectLst/>
                <a:uLnTx/>
                <a:uFillTx/>
                <a:latin typeface="Arial Narrow" panose="020B0606020202030204" pitchFamily="34" charset="0"/>
                <a:ea typeface="+mn-ea"/>
                <a:cs typeface="+mn-cs"/>
              </a:rPr>
              <a:t> </a:t>
            </a:r>
            <a:r>
              <a:rPr kumimoji="0" lang="en-US" sz="3000" b="1" i="1" u="none" strike="noStrike" kern="1200" cap="none" spc="0" normalizeH="0" baseline="0" noProof="0">
                <a:ln>
                  <a:noFill/>
                </a:ln>
                <a:solidFill>
                  <a:srgbClr val="FFFF00"/>
                </a:solidFill>
                <a:effectLst/>
                <a:uLnTx/>
                <a:uFillTx/>
                <a:latin typeface="Arial Narrow" panose="020B0606020202030204" pitchFamily="34" charset="0"/>
                <a:ea typeface="+mn-ea"/>
                <a:cs typeface="+mn-cs"/>
              </a:rPr>
              <a:t>on Long Duration Missions  Beyond LEO</a:t>
            </a:r>
            <a:endParaRPr kumimoji="0" lang="en-US" sz="3000" b="1" i="0" u="none" strike="noStrike" kern="1200" cap="none" spc="0" normalizeH="0" baseline="0" noProof="0">
              <a:ln>
                <a:noFill/>
              </a:ln>
              <a:solidFill>
                <a:srgbClr val="FFFF00"/>
              </a:solidFill>
              <a:effectLst/>
              <a:uLnTx/>
              <a:uFillTx/>
              <a:latin typeface="Arial Narrow" panose="020B0606020202030204" pitchFamily="34" charset="0"/>
              <a:ea typeface="+mn-ea"/>
              <a:cs typeface="+mn-cs"/>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155118"/>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70AD47">
                    <a:lumMod val="60000"/>
                    <a:lumOff val="40000"/>
                  </a:srgbClr>
                </a:solidFill>
                <a:effectLst/>
                <a:uLnTx/>
                <a:uFillTx/>
                <a:latin typeface="Arial Narrow" panose="020B0606020202030204" pitchFamily="34" charset="0"/>
                <a:ea typeface="+mn-ea"/>
                <a:cs typeface="+mn-cs"/>
              </a:rPr>
              <a:t>Near-Term Goal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70AD47">
                    <a:lumMod val="60000"/>
                    <a:lumOff val="40000"/>
                  </a:srgbClr>
                </a:solidFill>
                <a:effectLst/>
                <a:uLnTx/>
                <a:uFillTx/>
                <a:latin typeface="Arial Narrow" panose="020B0606020202030204" pitchFamily="34" charset="0"/>
                <a:ea typeface="+mn-ea"/>
                <a:cs typeface="+mn-cs"/>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472C4">
                    <a:lumMod val="60000"/>
                    <a:lumOff val="40000"/>
                  </a:srgbClr>
                </a:solidFill>
                <a:effectLst/>
                <a:uLnTx/>
                <a:uFillTx/>
                <a:latin typeface="Arial Narrow" panose="020B0606020202030204" pitchFamily="34" charset="0"/>
                <a:ea typeface="+mn-ea"/>
                <a:cs typeface="+mn-cs"/>
              </a:rPr>
              <a:t>Long-Term Goal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472C4">
                    <a:lumMod val="60000"/>
                    <a:lumOff val="40000"/>
                  </a:srgbClr>
                </a:solidFill>
                <a:effectLst/>
                <a:uLnTx/>
                <a:uFillTx/>
                <a:latin typeface="Arial Narrow" panose="020B0606020202030204" pitchFamily="34" charset="0"/>
                <a:ea typeface="+mn-ea"/>
                <a:cs typeface="+mn-cs"/>
              </a:rPr>
              <a:t>Staple Crops to Move towards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Calibri Light" panose="020F0302020204030204"/>
                <a:ea typeface="+mj-ea"/>
                <a:cs typeface="+mj-cs"/>
              </a:rPr>
              <a:t>NASA’s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Near term missions will rely on </a:t>
            </a:r>
            <a:r>
              <a:rPr kumimoji="0" lang="en-US" sz="1800" b="0" i="1" u="none" strike="noStrike" kern="1200" cap="none" spc="0" normalizeH="0" baseline="0" noProof="0" err="1">
                <a:ln>
                  <a:noFill/>
                </a:ln>
                <a:solidFill>
                  <a:prstClr val="white"/>
                </a:solidFill>
                <a:effectLst/>
                <a:uLnTx/>
                <a:uFillTx/>
                <a:latin typeface="Calibri" panose="020F0502020204030204"/>
                <a:ea typeface="+mn-ea"/>
                <a:cs typeface="+mn-cs"/>
              </a:rPr>
              <a:t>Physico</a:t>
            </a: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-Chemical Regenerative ECLSS and Stowed Food with Supplemental Fresh Food</a:t>
            </a:r>
          </a:p>
        </p:txBody>
      </p:sp>
    </p:spTree>
    <p:custDataLst>
      <p:tags r:id="rId1"/>
    </p:custDataLst>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ea"/>
                <a:cs typeface="+mn-cs"/>
              </a:rPr>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6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pic>
        <p:nvPicPr>
          <p:cNvPr id="2" name="Picture 1">
            <a:extLst>
              <a:ext uri="{FF2B5EF4-FFF2-40B4-BE49-F238E27FC236}">
                <a16:creationId xmlns:a16="http://schemas.microsoft.com/office/drawing/2014/main" id="{DD99B561-5F2A-248C-C693-378ABCE0B8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851" y="113956"/>
            <a:ext cx="11478298" cy="6456543"/>
          </a:xfrm>
          <a:prstGeom prst="rect">
            <a:avLst/>
          </a:prstGeom>
          <a:noFill/>
          <a:ln>
            <a:noFill/>
          </a:ln>
        </p:spPr>
      </p:pic>
    </p:spTree>
    <p:extLst>
      <p:ext uri="{BB962C8B-B14F-4D97-AF65-F5344CB8AC3E}">
        <p14:creationId xmlns:p14="http://schemas.microsoft.com/office/powerpoint/2010/main" val="55656106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34AC3A4-3357-5073-AA7E-97818C2209B9}"/>
              </a:ext>
            </a:extLst>
          </p:cNvPr>
          <p:cNvSpPr>
            <a:spLocks noGrp="1" noChangeArrowheads="1"/>
          </p:cNvSpPr>
          <p:nvPr>
            <p:ph type="title"/>
          </p:nvPr>
        </p:nvSpPr>
        <p:spPr>
          <a:xfrm>
            <a:off x="228600" y="-76200"/>
            <a:ext cx="11963400" cy="1143000"/>
          </a:xfrm>
        </p:spPr>
        <p:txBody>
          <a:bodyPr/>
          <a:lstStyle/>
          <a:p>
            <a:pPr eaLnBrk="1" hangingPunct="1"/>
            <a:r>
              <a:rPr lang="en-US" altLang="en-US" sz="3200">
                <a:solidFill>
                  <a:srgbClr val="FFFF00"/>
                </a:solidFill>
                <a:latin typeface="Arial" panose="020B0604020202020204" pitchFamily="34" charset="0"/>
              </a:rPr>
              <a:t>NASA’s Biomass Production Chamber</a:t>
            </a:r>
            <a:br>
              <a:rPr lang="en-US" altLang="en-US" sz="3200">
                <a:solidFill>
                  <a:srgbClr val="FFFF00"/>
                </a:solidFill>
                <a:latin typeface="Arial" panose="020B0604020202020204" pitchFamily="34" charset="0"/>
              </a:rPr>
            </a:br>
            <a:r>
              <a:rPr lang="en-US" altLang="en-US" sz="1800" i="1">
                <a:solidFill>
                  <a:srgbClr val="FFFF00"/>
                </a:solidFill>
                <a:latin typeface="Arial" panose="020B0604020202020204" pitchFamily="34" charset="0"/>
              </a:rPr>
              <a:t>Kennedy Space Center, FL, US</a:t>
            </a:r>
            <a:br>
              <a:rPr lang="en-US" altLang="en-US" sz="3200">
                <a:solidFill>
                  <a:srgbClr val="FFFF00"/>
                </a:solidFill>
                <a:latin typeface="Arial" panose="020B0604020202020204" pitchFamily="34" charset="0"/>
              </a:rPr>
            </a:br>
            <a:endParaRPr lang="en-US" altLang="en-US" sz="1600" i="1">
              <a:solidFill>
                <a:schemeClr val="bg1"/>
              </a:solidFill>
              <a:latin typeface="Arial" panose="020B0604020202020204" pitchFamily="34" charset="0"/>
            </a:endParaRPr>
          </a:p>
        </p:txBody>
      </p:sp>
      <p:pic>
        <p:nvPicPr>
          <p:cNvPr id="18435" name="Picture 5" descr="Biomass Production Chamber, KSC 1987 - 2000&#10;Soybean cv&#10;Courtesy of Ray Wheeler, NASA KSC">
            <a:extLst>
              <a:ext uri="{FF2B5EF4-FFF2-40B4-BE49-F238E27FC236}">
                <a16:creationId xmlns:a16="http://schemas.microsoft.com/office/drawing/2014/main" id="{D4199061-0995-3DEB-D34A-91BCB1876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762000"/>
            <a:ext cx="81534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3">
            <a:extLst>
              <a:ext uri="{FF2B5EF4-FFF2-40B4-BE49-F238E27FC236}">
                <a16:creationId xmlns:a16="http://schemas.microsoft.com/office/drawing/2014/main" id="{5429F97C-50CB-E663-55D4-C21EC174CDCC}"/>
              </a:ext>
            </a:extLst>
          </p:cNvPr>
          <p:cNvSpPr txBox="1">
            <a:spLocks noChangeArrowheads="1"/>
          </p:cNvSpPr>
          <p:nvPr/>
        </p:nvSpPr>
        <p:spPr bwMode="auto">
          <a:xfrm>
            <a:off x="65088" y="1371600"/>
            <a:ext cx="2066925"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FF00"/>
                </a:solidFill>
                <a:latin typeface="Arial" panose="020B0604020202020204" pitchFamily="34" charset="0"/>
              </a:rPr>
              <a:t>Perhaps the </a:t>
            </a:r>
          </a:p>
          <a:p>
            <a:pPr algn="ctr">
              <a:spcBef>
                <a:spcPct val="0"/>
              </a:spcBef>
              <a:buFontTx/>
              <a:buNone/>
            </a:pPr>
            <a:r>
              <a:rPr lang="en-US" altLang="en-US" sz="2400" dirty="0">
                <a:solidFill>
                  <a:srgbClr val="FFFF00"/>
                </a:solidFill>
                <a:latin typeface="Arial" panose="020B0604020202020204" pitchFamily="34" charset="0"/>
              </a:rPr>
              <a:t>world’s first </a:t>
            </a:r>
          </a:p>
          <a:p>
            <a:pPr algn="ctr">
              <a:spcBef>
                <a:spcPct val="0"/>
              </a:spcBef>
              <a:buFontTx/>
              <a:buNone/>
            </a:pPr>
            <a:r>
              <a:rPr lang="en-US" altLang="en-US" sz="2400" dirty="0">
                <a:solidFill>
                  <a:srgbClr val="FFFF00"/>
                </a:solidFill>
                <a:latin typeface="Arial" panose="020B0604020202020204" pitchFamily="34" charset="0"/>
              </a:rPr>
              <a:t>example </a:t>
            </a:r>
          </a:p>
          <a:p>
            <a:pPr algn="ctr">
              <a:spcBef>
                <a:spcPct val="0"/>
              </a:spcBef>
              <a:buFontTx/>
              <a:buNone/>
            </a:pPr>
            <a:r>
              <a:rPr lang="en-US" altLang="en-US" sz="2400" dirty="0">
                <a:solidFill>
                  <a:srgbClr val="FFFF00"/>
                </a:solidFill>
                <a:latin typeface="Arial" panose="020B0604020202020204" pitchFamily="34" charset="0"/>
              </a:rPr>
              <a:t>of a </a:t>
            </a:r>
          </a:p>
          <a:p>
            <a:pPr algn="ctr">
              <a:spcBef>
                <a:spcPct val="0"/>
              </a:spcBef>
              <a:buFontTx/>
              <a:buNone/>
            </a:pPr>
            <a:r>
              <a:rPr lang="en-US" altLang="en-US" sz="2400" dirty="0">
                <a:solidFill>
                  <a:srgbClr val="FFFF00"/>
                </a:solidFill>
                <a:latin typeface="Arial" panose="020B0604020202020204" pitchFamily="34" charset="0"/>
              </a:rPr>
              <a:t>“vertical farm”</a:t>
            </a:r>
          </a:p>
          <a:p>
            <a:pPr algn="ctr">
              <a:spcBef>
                <a:spcPct val="0"/>
              </a:spcBef>
              <a:buFontTx/>
              <a:buNone/>
            </a:pPr>
            <a:r>
              <a:rPr lang="en-US" altLang="en-US" sz="2400" dirty="0">
                <a:solidFill>
                  <a:srgbClr val="FFFF00"/>
                </a:solidFill>
                <a:latin typeface="Arial" panose="020B0604020202020204" pitchFamily="34" charset="0"/>
              </a:rPr>
              <a:t>(1987-2000)</a:t>
            </a: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endParaRPr lang="en-US" altLang="en-US" sz="2400" dirty="0">
              <a:solidFill>
                <a:srgbClr val="FFFF00"/>
              </a:solidFill>
              <a:latin typeface="Arial" panose="020B0604020202020204" pitchFamily="34" charset="0"/>
            </a:endParaRPr>
          </a:p>
          <a:p>
            <a:pPr algn="ctr">
              <a:spcBef>
                <a:spcPct val="0"/>
              </a:spcBef>
              <a:buFontTx/>
              <a:buNone/>
            </a:pPr>
            <a:r>
              <a:rPr lang="en-US" altLang="en-US" sz="2400" dirty="0">
                <a:solidFill>
                  <a:srgbClr val="FFFF00"/>
                </a:solidFill>
                <a:latin typeface="Arial" panose="020B0604020202020204" pitchFamily="34" charset="0"/>
              </a:rPr>
              <a:t>Soybeans </a:t>
            </a:r>
            <a:r>
              <a:rPr lang="en-US" altLang="en-US" sz="2400" dirty="0">
                <a:solidFill>
                  <a:srgbClr val="FFFF00"/>
                </a:solidFill>
                <a:latin typeface="Arial" panose="020B0604020202020204" pitchFamily="34" charset="0"/>
                <a:sym typeface="Symbol" panose="05050102010706020507" pitchFamily="18" charset="2"/>
              </a:rPr>
              <a:t></a:t>
            </a:r>
            <a:endParaRPr lang="en-US" alt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7">
            <a:extLst>
              <a:ext uri="{FF2B5EF4-FFF2-40B4-BE49-F238E27FC236}">
                <a16:creationId xmlns:a16="http://schemas.microsoft.com/office/drawing/2014/main" id="{81591E3C-9F93-6FF0-411B-335CE17DD95B}"/>
              </a:ext>
            </a:extLst>
          </p:cNvPr>
          <p:cNvSpPr>
            <a:spLocks noGrp="1" noChangeArrowheads="1"/>
          </p:cNvSpPr>
          <p:nvPr>
            <p:ph type="title"/>
          </p:nvPr>
        </p:nvSpPr>
        <p:spPr>
          <a:xfrm>
            <a:off x="1866900" y="63500"/>
            <a:ext cx="8458200" cy="1143000"/>
          </a:xfrm>
        </p:spPr>
        <p:txBody>
          <a:bodyPr/>
          <a:lstStyle/>
          <a:p>
            <a:pPr eaLnBrk="1" hangingPunct="1"/>
            <a:r>
              <a:rPr lang="en-US" altLang="en-US" sz="3600" i="1">
                <a:solidFill>
                  <a:srgbClr val="FFFF00"/>
                </a:solidFill>
                <a:latin typeface="Arial" panose="020B0604020202020204" pitchFamily="34" charset="0"/>
              </a:rPr>
              <a:t>One Human and 11 m</a:t>
            </a:r>
            <a:r>
              <a:rPr lang="en-US" altLang="en-US" sz="3600" i="1" baseline="30000">
                <a:solidFill>
                  <a:srgbClr val="FFFF00"/>
                </a:solidFill>
                <a:latin typeface="Arial" panose="020B0604020202020204" pitchFamily="34" charset="0"/>
              </a:rPr>
              <a:t>2</a:t>
            </a:r>
            <a:r>
              <a:rPr lang="en-US" altLang="en-US" sz="3600" i="1">
                <a:solidFill>
                  <a:srgbClr val="FFFF00"/>
                </a:solidFill>
                <a:latin typeface="Arial" panose="020B0604020202020204" pitchFamily="34" charset="0"/>
              </a:rPr>
              <a:t> of Wheat !</a:t>
            </a:r>
            <a:br>
              <a:rPr lang="en-US" altLang="en-US" sz="3600" i="1">
                <a:solidFill>
                  <a:srgbClr val="FFFF00"/>
                </a:solidFill>
                <a:latin typeface="Arial" panose="020B0604020202020204" pitchFamily="34" charset="0"/>
              </a:rPr>
            </a:br>
            <a:r>
              <a:rPr lang="en-US" altLang="en-US" sz="2000" i="1">
                <a:solidFill>
                  <a:srgbClr val="FFFF00"/>
                </a:solidFill>
                <a:latin typeface="Arial" panose="020B0604020202020204" pitchFamily="34" charset="0"/>
              </a:rPr>
              <a:t>(all the O</a:t>
            </a:r>
            <a:r>
              <a:rPr lang="en-US" altLang="en-US" sz="2000" i="1" baseline="-25000">
                <a:solidFill>
                  <a:srgbClr val="FFFF00"/>
                </a:solidFill>
                <a:latin typeface="Arial" panose="020B0604020202020204" pitchFamily="34" charset="0"/>
              </a:rPr>
              <a:t>2</a:t>
            </a:r>
            <a:r>
              <a:rPr lang="en-US" altLang="en-US" sz="2000" i="1">
                <a:solidFill>
                  <a:srgbClr val="FFFF00"/>
                </a:solidFill>
                <a:latin typeface="Arial" panose="020B0604020202020204" pitchFamily="34" charset="0"/>
              </a:rPr>
              <a:t> needed for a 15-day test)</a:t>
            </a:r>
            <a:endParaRPr lang="en-US" altLang="en-US" sz="3600" i="1">
              <a:solidFill>
                <a:srgbClr val="FFFF00"/>
              </a:solidFill>
              <a:latin typeface="Arial" panose="020B0604020202020204" pitchFamily="34" charset="0"/>
            </a:endParaRPr>
          </a:p>
        </p:txBody>
      </p:sp>
      <p:pic>
        <p:nvPicPr>
          <p:cNvPr id="23555" name="Picture 15" descr="JSC Nigel in VPGC">
            <a:extLst>
              <a:ext uri="{FF2B5EF4-FFF2-40B4-BE49-F238E27FC236}">
                <a16:creationId xmlns:a16="http://schemas.microsoft.com/office/drawing/2014/main" id="{CD605323-E637-8F75-86DB-B1AFF017AB89}"/>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477000" y="1408113"/>
            <a:ext cx="4876800" cy="49164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56" name="Picture 16" descr="JSC Nigel in Chamber ">
            <a:extLst>
              <a:ext uri="{FF2B5EF4-FFF2-40B4-BE49-F238E27FC236}">
                <a16:creationId xmlns:a16="http://schemas.microsoft.com/office/drawing/2014/main" id="{9435163E-D0B7-AD4B-11F6-6142CCE6A954}"/>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03275" y="1241425"/>
            <a:ext cx="4267200" cy="43068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7" name="Text Box 20">
            <a:extLst>
              <a:ext uri="{FF2B5EF4-FFF2-40B4-BE49-F238E27FC236}">
                <a16:creationId xmlns:a16="http://schemas.microsoft.com/office/drawing/2014/main" id="{11382C6F-2719-5649-F6D1-4AF7BB51441A}"/>
              </a:ext>
            </a:extLst>
          </p:cNvPr>
          <p:cNvSpPr txBox="1">
            <a:spLocks noChangeArrowheads="1"/>
          </p:cNvSpPr>
          <p:nvPr/>
        </p:nvSpPr>
        <p:spPr bwMode="auto">
          <a:xfrm>
            <a:off x="1752600" y="5578475"/>
            <a:ext cx="25336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600" dirty="0">
                <a:latin typeface="Arial" panose="020B0604020202020204" pitchFamily="34" charset="0"/>
              </a:rPr>
              <a:t>Nigel Packham at NASA’s</a:t>
            </a:r>
          </a:p>
          <a:p>
            <a:pPr algn="ctr" eaLnBrk="1" hangingPunct="1">
              <a:spcBef>
                <a:spcPct val="0"/>
              </a:spcBef>
              <a:buFontTx/>
              <a:buNone/>
            </a:pPr>
            <a:r>
              <a:rPr lang="en-US" altLang="en-US" sz="1600" dirty="0">
                <a:latin typeface="Arial" panose="020B0604020202020204" pitchFamily="34" charset="0"/>
              </a:rPr>
              <a:t>Johnson Space Center</a:t>
            </a:r>
          </a:p>
        </p:txBody>
      </p:sp>
      <p:sp>
        <p:nvSpPr>
          <p:cNvPr id="23558" name="TextBox 1">
            <a:extLst>
              <a:ext uri="{FF2B5EF4-FFF2-40B4-BE49-F238E27FC236}">
                <a16:creationId xmlns:a16="http://schemas.microsoft.com/office/drawing/2014/main" id="{1F766462-A873-DA30-FDA2-9BD8A376DF82}"/>
              </a:ext>
            </a:extLst>
          </p:cNvPr>
          <p:cNvSpPr txBox="1">
            <a:spLocks noChangeArrowheads="1"/>
          </p:cNvSpPr>
          <p:nvPr/>
        </p:nvSpPr>
        <p:spPr bwMode="auto">
          <a:xfrm>
            <a:off x="2763838" y="6334125"/>
            <a:ext cx="3692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i="1" dirty="0"/>
              <a:t>Photos courtesy of  NASA Johnson Space Center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927" y="98290"/>
            <a:ext cx="10482147" cy="1325563"/>
          </a:xfrm>
        </p:spPr>
        <p:txBody>
          <a:bodyPr>
            <a:normAutofit/>
          </a:bodyPr>
          <a:lstStyle/>
          <a:p>
            <a:pPr algn="ctr"/>
            <a:r>
              <a:rPr lang="en-US" sz="4400" dirty="0">
                <a:latin typeface="+mn-lt"/>
              </a:rPr>
              <a:t>Cardinal Factors to Consider for Plants to Thrive in Space</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1866900" y="1423853"/>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935" y="125194"/>
            <a:ext cx="9556130" cy="1325563"/>
          </a:xfrm>
        </p:spPr>
        <p:txBody>
          <a:bodyPr>
            <a:normAutofit/>
          </a:bodyPr>
          <a:lstStyle/>
          <a:p>
            <a:pPr algn="ctr"/>
            <a:r>
              <a:rPr lang="en-US" dirty="0">
                <a:latin typeface="+mn-lt"/>
              </a:rPr>
              <a:t>How these work in t</a:t>
            </a:r>
            <a:r>
              <a:rPr lang="en-US" sz="4400" dirty="0">
                <a:latin typeface="+mn-lt"/>
              </a:rPr>
              <a:t>he Space Environment</a:t>
            </a:r>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675714"/>
              <a:chOff x="7134108" y="4497095"/>
              <a:chExt cx="4811290" cy="1675714"/>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88187" y="4497095"/>
                <a:ext cx="2183642" cy="1675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Fertilizer is heavy to launch so we need to learn how to recycle plant (and other) wastes</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760018"/>
              <a:chOff x="152479" y="4327841"/>
              <a:chExt cx="5689973" cy="176001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5869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3" y="1867905"/>
                <a:ext cx="1892996" cy="18048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Key plant characteristics may be modified with novel light recipes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72124" y="1749790"/>
                <a:ext cx="2811439" cy="8550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No natural convection without gravity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3" name="Straight Connector 32"/>
          <p:cNvCxnSpPr>
            <a:cxnSpLocks/>
          </p:cNvCxnSpPr>
          <p:nvPr/>
        </p:nvCxnSpPr>
        <p:spPr>
          <a:xfrm>
            <a:off x="1866900" y="145075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712726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68227"/>
            <a:ext cx="7886700" cy="1325563"/>
          </a:xfrm>
        </p:spPr>
        <p:txBody>
          <a:bodyPr/>
          <a:lstStyle/>
          <a:p>
            <a:pPr algn="ctr"/>
            <a:r>
              <a:rPr lang="en-US" dirty="0">
                <a:latin typeface="+mn-lt"/>
              </a:rPr>
              <a:t>The Space Environment</a:t>
            </a:r>
          </a:p>
        </p:txBody>
      </p:sp>
      <p:sp>
        <p:nvSpPr>
          <p:cNvPr id="3" name="TextBox 2"/>
          <p:cNvSpPr txBox="1"/>
          <p:nvPr/>
        </p:nvSpPr>
        <p:spPr>
          <a:xfrm>
            <a:off x="5774632" y="1196150"/>
            <a:ext cx="369987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….and how these work with and without </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Gravity!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601664" y="2955074"/>
            <a:ext cx="498867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Please Play Video 2</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04FCE3-98A4-4385-9FA0-D7D495E5CB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Video 2">
            <a:hlinkClick r:id="" action="ppaction://media"/>
          </p:cNvPr>
          <p:cNvPicPr>
            <a:picLocks noChangeAspect="1"/>
          </p:cNvPicPr>
          <p:nvPr>
            <a:videoFile r:link="rId2"/>
            <p:extLst>
              <p:ext uri="{DAA4B4D4-6D71-4841-9C94-3DE7FCFB9230}">
                <p14:media xmlns:p14="http://schemas.microsoft.com/office/powerpoint/2010/main" r:embed="rId1">
                  <p14:fade in="500"/>
                </p14:media>
              </p:ext>
            </p:extLst>
          </p:nvPr>
        </p:nvPicPr>
        <p:blipFill>
          <a:blip r:embed="rId4"/>
          <a:stretch>
            <a:fillRect/>
          </a:stretch>
        </p:blipFill>
        <p:spPr>
          <a:xfrm>
            <a:off x="1101662" y="1310644"/>
            <a:ext cx="9988676" cy="5618630"/>
          </a:xfrm>
          <a:prstGeom prst="rect">
            <a:avLst/>
          </a:prstGeom>
        </p:spPr>
      </p:pic>
    </p:spTree>
    <p:extLst>
      <p:ext uri="{BB962C8B-B14F-4D97-AF65-F5344CB8AC3E}">
        <p14:creationId xmlns:p14="http://schemas.microsoft.com/office/powerpoint/2010/main" val="700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a:latin typeface="+mn-lt"/>
              </a:rPr>
              <a:t>Why grow plants in space?</a:t>
            </a:r>
          </a:p>
        </p:txBody>
      </p:sp>
      <p:sp>
        <p:nvSpPr>
          <p:cNvPr id="3" name="Content Placeholder 2"/>
          <p:cNvSpPr>
            <a:spLocks noGrp="1"/>
          </p:cNvSpPr>
          <p:nvPr>
            <p:ph idx="1"/>
          </p:nvPr>
        </p:nvSpPr>
        <p:spPr>
          <a:xfrm>
            <a:off x="252958" y="901697"/>
            <a:ext cx="4777450" cy="4351338"/>
          </a:xfrm>
        </p:spPr>
        <p:txBody>
          <a:bodyPr/>
          <a:lstStyle/>
          <a:p>
            <a:r>
              <a:rPr lang="en-US"/>
              <a:t>Food</a:t>
            </a:r>
          </a:p>
          <a:p>
            <a:r>
              <a:rPr lang="en-US"/>
              <a:t>Psychological well being</a:t>
            </a:r>
          </a:p>
          <a:p>
            <a:r>
              <a:rPr lang="en-US"/>
              <a:t>Atmosphere</a:t>
            </a:r>
          </a:p>
          <a:p>
            <a:r>
              <a:rPr lang="en-US"/>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rgbClr val="57D3FF"/>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350369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6">
            <a:extLst>
              <a:ext uri="{FF2B5EF4-FFF2-40B4-BE49-F238E27FC236}">
                <a16:creationId xmlns:a16="http://schemas.microsoft.com/office/drawing/2014/main" id="{487001F5-B39D-B286-4D4B-B98D6BFC1BAA}"/>
              </a:ext>
            </a:extLst>
          </p:cNvPr>
          <p:cNvSpPr>
            <a:spLocks noChangeShapeType="1"/>
          </p:cNvSpPr>
          <p:nvPr/>
        </p:nvSpPr>
        <p:spPr bwMode="auto">
          <a:xfrm>
            <a:off x="10191750" y="1585913"/>
            <a:ext cx="0" cy="464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3" name="Line 2">
            <a:extLst>
              <a:ext uri="{FF2B5EF4-FFF2-40B4-BE49-F238E27FC236}">
                <a16:creationId xmlns:a16="http://schemas.microsoft.com/office/drawing/2014/main" id="{F3CCE6D8-1795-27DB-A730-6E19497A1CB2}"/>
              </a:ext>
            </a:extLst>
          </p:cNvPr>
          <p:cNvSpPr>
            <a:spLocks noChangeShapeType="1"/>
          </p:cNvSpPr>
          <p:nvPr/>
        </p:nvSpPr>
        <p:spPr bwMode="auto">
          <a:xfrm>
            <a:off x="1479550" y="1492250"/>
            <a:ext cx="0" cy="4724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4" name="Line 3">
            <a:extLst>
              <a:ext uri="{FF2B5EF4-FFF2-40B4-BE49-F238E27FC236}">
                <a16:creationId xmlns:a16="http://schemas.microsoft.com/office/drawing/2014/main" id="{D19042F0-F09D-E131-66B3-DF552FBDBC32}"/>
              </a:ext>
            </a:extLst>
          </p:cNvPr>
          <p:cNvSpPr>
            <a:spLocks noChangeShapeType="1"/>
          </p:cNvSpPr>
          <p:nvPr/>
        </p:nvSpPr>
        <p:spPr bwMode="auto">
          <a:xfrm>
            <a:off x="3570288" y="5832475"/>
            <a:ext cx="0" cy="1179513"/>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5" name="Line 4">
            <a:extLst>
              <a:ext uri="{FF2B5EF4-FFF2-40B4-BE49-F238E27FC236}">
                <a16:creationId xmlns:a16="http://schemas.microsoft.com/office/drawing/2014/main" id="{5B1672E9-7139-E9D3-32B3-2B8F0883E09C}"/>
              </a:ext>
            </a:extLst>
          </p:cNvPr>
          <p:cNvSpPr>
            <a:spLocks noChangeShapeType="1"/>
          </p:cNvSpPr>
          <p:nvPr/>
        </p:nvSpPr>
        <p:spPr bwMode="auto">
          <a:xfrm>
            <a:off x="4943475" y="1558925"/>
            <a:ext cx="0" cy="4724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6" name="Rectangle 5">
            <a:extLst>
              <a:ext uri="{FF2B5EF4-FFF2-40B4-BE49-F238E27FC236}">
                <a16:creationId xmlns:a16="http://schemas.microsoft.com/office/drawing/2014/main" id="{FB6DA4B7-4F46-8001-2C73-8FBAF645DA5B}"/>
              </a:ext>
            </a:extLst>
          </p:cNvPr>
          <p:cNvSpPr>
            <a:spLocks noGrp="1" noChangeArrowheads="1"/>
          </p:cNvSpPr>
          <p:nvPr>
            <p:ph type="title"/>
          </p:nvPr>
        </p:nvSpPr>
        <p:spPr>
          <a:xfrm>
            <a:off x="990600" y="-157163"/>
            <a:ext cx="10820400" cy="1143001"/>
          </a:xfrm>
        </p:spPr>
        <p:txBody>
          <a:bodyPr/>
          <a:lstStyle/>
          <a:p>
            <a:pPr eaLnBrk="1" hangingPunct="1"/>
            <a:r>
              <a:rPr lang="en-US" altLang="en-US" sz="3200">
                <a:solidFill>
                  <a:srgbClr val="FFFF00"/>
                </a:solidFill>
                <a:latin typeface="Arial" panose="020B0604020202020204" pitchFamily="34" charset="0"/>
              </a:rPr>
              <a:t>Bioregenerative Life Support Testing Around the World </a:t>
            </a:r>
          </a:p>
        </p:txBody>
      </p:sp>
      <p:sp>
        <p:nvSpPr>
          <p:cNvPr id="10247" name="Line 6">
            <a:extLst>
              <a:ext uri="{FF2B5EF4-FFF2-40B4-BE49-F238E27FC236}">
                <a16:creationId xmlns:a16="http://schemas.microsoft.com/office/drawing/2014/main" id="{D52A8C02-84CE-DB8C-55DC-F8E28865BF17}"/>
              </a:ext>
            </a:extLst>
          </p:cNvPr>
          <p:cNvSpPr>
            <a:spLocks noChangeShapeType="1"/>
          </p:cNvSpPr>
          <p:nvPr/>
        </p:nvSpPr>
        <p:spPr bwMode="auto">
          <a:xfrm>
            <a:off x="8493125" y="1568450"/>
            <a:ext cx="0" cy="464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48" name="Text Box 7">
            <a:extLst>
              <a:ext uri="{FF2B5EF4-FFF2-40B4-BE49-F238E27FC236}">
                <a16:creationId xmlns:a16="http://schemas.microsoft.com/office/drawing/2014/main" id="{8A5A945D-7174-7EE8-5454-727D34EE0AFA}"/>
              </a:ext>
            </a:extLst>
          </p:cNvPr>
          <p:cNvSpPr txBox="1">
            <a:spLocks noChangeArrowheads="1"/>
          </p:cNvSpPr>
          <p:nvPr/>
        </p:nvSpPr>
        <p:spPr bwMode="auto">
          <a:xfrm>
            <a:off x="1009650" y="927100"/>
            <a:ext cx="903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1960</a:t>
            </a:r>
          </a:p>
        </p:txBody>
      </p:sp>
      <p:sp>
        <p:nvSpPr>
          <p:cNvPr id="10249" name="Text Box 8">
            <a:extLst>
              <a:ext uri="{FF2B5EF4-FFF2-40B4-BE49-F238E27FC236}">
                <a16:creationId xmlns:a16="http://schemas.microsoft.com/office/drawing/2014/main" id="{B4A038A2-B61A-3E33-E9B6-CDE5A3011715}"/>
              </a:ext>
            </a:extLst>
          </p:cNvPr>
          <p:cNvSpPr txBox="1">
            <a:spLocks noChangeArrowheads="1"/>
          </p:cNvSpPr>
          <p:nvPr/>
        </p:nvSpPr>
        <p:spPr bwMode="auto">
          <a:xfrm>
            <a:off x="4545013" y="939800"/>
            <a:ext cx="901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1980</a:t>
            </a:r>
          </a:p>
        </p:txBody>
      </p:sp>
      <p:sp>
        <p:nvSpPr>
          <p:cNvPr id="10250" name="Text Box 9">
            <a:extLst>
              <a:ext uri="{FF2B5EF4-FFF2-40B4-BE49-F238E27FC236}">
                <a16:creationId xmlns:a16="http://schemas.microsoft.com/office/drawing/2014/main" id="{EC80528F-F275-6089-F84E-C75D7E509837}"/>
              </a:ext>
            </a:extLst>
          </p:cNvPr>
          <p:cNvSpPr txBox="1">
            <a:spLocks noChangeArrowheads="1"/>
          </p:cNvSpPr>
          <p:nvPr/>
        </p:nvSpPr>
        <p:spPr bwMode="auto">
          <a:xfrm>
            <a:off x="8078788" y="930275"/>
            <a:ext cx="9032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2000</a:t>
            </a:r>
          </a:p>
        </p:txBody>
      </p:sp>
      <p:sp>
        <p:nvSpPr>
          <p:cNvPr id="10251" name="Line 10">
            <a:extLst>
              <a:ext uri="{FF2B5EF4-FFF2-40B4-BE49-F238E27FC236}">
                <a16:creationId xmlns:a16="http://schemas.microsoft.com/office/drawing/2014/main" id="{DF8797F3-4349-99E1-125F-DFEB196ACD4C}"/>
              </a:ext>
            </a:extLst>
          </p:cNvPr>
          <p:cNvSpPr>
            <a:spLocks noChangeShapeType="1"/>
          </p:cNvSpPr>
          <p:nvPr/>
        </p:nvSpPr>
        <p:spPr bwMode="auto">
          <a:xfrm>
            <a:off x="381000" y="1511300"/>
            <a:ext cx="11485563" cy="69850"/>
          </a:xfrm>
          <a:prstGeom prst="line">
            <a:avLst/>
          </a:prstGeom>
          <a:noFill/>
          <a:ln w="76200">
            <a:solidFill>
              <a:srgbClr val="2B68F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52" name="Line 11">
            <a:extLst>
              <a:ext uri="{FF2B5EF4-FFF2-40B4-BE49-F238E27FC236}">
                <a16:creationId xmlns:a16="http://schemas.microsoft.com/office/drawing/2014/main" id="{C4A555E3-3EA5-DE81-BFA0-6E1D0E13C5AC}"/>
              </a:ext>
            </a:extLst>
          </p:cNvPr>
          <p:cNvSpPr>
            <a:spLocks noChangeShapeType="1"/>
          </p:cNvSpPr>
          <p:nvPr/>
        </p:nvSpPr>
        <p:spPr bwMode="auto">
          <a:xfrm>
            <a:off x="6731000" y="1517650"/>
            <a:ext cx="0" cy="4724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nvGrpSpPr>
          <p:cNvPr id="10253" name="Group 1">
            <a:extLst>
              <a:ext uri="{FF2B5EF4-FFF2-40B4-BE49-F238E27FC236}">
                <a16:creationId xmlns:a16="http://schemas.microsoft.com/office/drawing/2014/main" id="{D80B4977-8798-55E1-CF20-334ECA555859}"/>
              </a:ext>
            </a:extLst>
          </p:cNvPr>
          <p:cNvGrpSpPr>
            <a:grpSpLocks/>
          </p:cNvGrpSpPr>
          <p:nvPr/>
        </p:nvGrpSpPr>
        <p:grpSpPr bwMode="auto">
          <a:xfrm>
            <a:off x="1501775" y="2952750"/>
            <a:ext cx="2284413" cy="315913"/>
            <a:chOff x="1730663" y="3718546"/>
            <a:chExt cx="2054880" cy="342785"/>
          </a:xfrm>
        </p:grpSpPr>
        <p:sp>
          <p:nvSpPr>
            <p:cNvPr id="10286" name="Rectangle 16">
              <a:extLst>
                <a:ext uri="{FF2B5EF4-FFF2-40B4-BE49-F238E27FC236}">
                  <a16:creationId xmlns:a16="http://schemas.microsoft.com/office/drawing/2014/main" id="{FDE6EF7B-E04D-B7CF-59E6-36A71C273D5A}"/>
                </a:ext>
              </a:extLst>
            </p:cNvPr>
            <p:cNvSpPr>
              <a:spLocks noChangeArrowheads="1"/>
            </p:cNvSpPr>
            <p:nvPr/>
          </p:nvSpPr>
          <p:spPr bwMode="auto">
            <a:xfrm>
              <a:off x="1730663" y="3718546"/>
              <a:ext cx="2054880" cy="328346"/>
            </a:xfrm>
            <a:prstGeom prst="rect">
              <a:avLst/>
            </a:prstGeom>
            <a:solidFill>
              <a:srgbClr val="34D727"/>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87" name="Text Box 17">
              <a:extLst>
                <a:ext uri="{FF2B5EF4-FFF2-40B4-BE49-F238E27FC236}">
                  <a16:creationId xmlns:a16="http://schemas.microsoft.com/office/drawing/2014/main" id="{95B7DC9B-425A-DE75-BFCF-00980677B9E4}"/>
                </a:ext>
              </a:extLst>
            </p:cNvPr>
            <p:cNvSpPr txBox="1">
              <a:spLocks noChangeArrowheads="1"/>
            </p:cNvSpPr>
            <p:nvPr/>
          </p:nvSpPr>
          <p:spPr bwMode="auto">
            <a:xfrm>
              <a:off x="1901494" y="3728043"/>
              <a:ext cx="1315104" cy="33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         US </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NASA</a:t>
              </a: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 </a:t>
              </a:r>
            </a:p>
          </p:txBody>
        </p:sp>
      </p:grpSp>
      <p:sp>
        <p:nvSpPr>
          <p:cNvPr id="10254" name="Rectangle 33">
            <a:extLst>
              <a:ext uri="{FF2B5EF4-FFF2-40B4-BE49-F238E27FC236}">
                <a16:creationId xmlns:a16="http://schemas.microsoft.com/office/drawing/2014/main" id="{3189FBEF-409D-CAE1-F2D7-14DE84806F41}"/>
              </a:ext>
            </a:extLst>
          </p:cNvPr>
          <p:cNvSpPr>
            <a:spLocks noChangeArrowheads="1"/>
          </p:cNvSpPr>
          <p:nvPr/>
        </p:nvSpPr>
        <p:spPr bwMode="auto">
          <a:xfrm>
            <a:off x="1295400" y="2474913"/>
            <a:ext cx="10363200" cy="292100"/>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Russia</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 Inst. of Biophysics--IBP (Krasnoyarsk, Siberia)</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55" name="Rectangle 36" descr="90%">
            <a:extLst>
              <a:ext uri="{FF2B5EF4-FFF2-40B4-BE49-F238E27FC236}">
                <a16:creationId xmlns:a16="http://schemas.microsoft.com/office/drawing/2014/main" id="{DE706A28-E0F8-07F6-B531-BC30FD3DEEDD}"/>
              </a:ext>
            </a:extLst>
          </p:cNvPr>
          <p:cNvSpPr>
            <a:spLocks noChangeArrowheads="1"/>
          </p:cNvSpPr>
          <p:nvPr/>
        </p:nvSpPr>
        <p:spPr bwMode="auto">
          <a:xfrm>
            <a:off x="1295400" y="1970088"/>
            <a:ext cx="10363200" cy="2619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Russia </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Inst. for Biomedical Problems--IMPB (Moscow)</a:t>
            </a:r>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56" name="Rectangle 41">
            <a:extLst>
              <a:ext uri="{FF2B5EF4-FFF2-40B4-BE49-F238E27FC236}">
                <a16:creationId xmlns:a16="http://schemas.microsoft.com/office/drawing/2014/main" id="{D2A35BC6-C703-35DA-0C5C-A81ED786F8B6}"/>
              </a:ext>
            </a:extLst>
          </p:cNvPr>
          <p:cNvSpPr>
            <a:spLocks noChangeArrowheads="1"/>
          </p:cNvSpPr>
          <p:nvPr/>
        </p:nvSpPr>
        <p:spPr bwMode="auto">
          <a:xfrm>
            <a:off x="8570913" y="5346700"/>
            <a:ext cx="3087687" cy="292100"/>
          </a:xfrm>
          <a:prstGeom prst="rect">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57" name="AutoShape 42">
            <a:extLst>
              <a:ext uri="{FF2B5EF4-FFF2-40B4-BE49-F238E27FC236}">
                <a16:creationId xmlns:a16="http://schemas.microsoft.com/office/drawing/2014/main" id="{20B4A754-B7C3-7FA8-0E93-C60224378D0D}"/>
              </a:ext>
            </a:extLst>
          </p:cNvPr>
          <p:cNvSpPr>
            <a:spLocks noChangeArrowheads="1"/>
          </p:cNvSpPr>
          <p:nvPr/>
        </p:nvSpPr>
        <p:spPr bwMode="auto">
          <a:xfrm rot="-8057769">
            <a:off x="11509375" y="5364163"/>
            <a:ext cx="304800" cy="27305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58" name="Text Box 43">
            <a:extLst>
              <a:ext uri="{FF2B5EF4-FFF2-40B4-BE49-F238E27FC236}">
                <a16:creationId xmlns:a16="http://schemas.microsoft.com/office/drawing/2014/main" id="{6B138BBC-65E1-5CB1-C261-859BEB7DEB98}"/>
              </a:ext>
            </a:extLst>
          </p:cNvPr>
          <p:cNvSpPr txBox="1">
            <a:spLocks noChangeArrowheads="1"/>
          </p:cNvSpPr>
          <p:nvPr/>
        </p:nvSpPr>
        <p:spPr bwMode="auto">
          <a:xfrm>
            <a:off x="8721725" y="5353050"/>
            <a:ext cx="2555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China</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National Space Agency</a:t>
            </a:r>
          </a:p>
        </p:txBody>
      </p:sp>
      <p:sp>
        <p:nvSpPr>
          <p:cNvPr id="10259" name="Rectangle 21">
            <a:extLst>
              <a:ext uri="{FF2B5EF4-FFF2-40B4-BE49-F238E27FC236}">
                <a16:creationId xmlns:a16="http://schemas.microsoft.com/office/drawing/2014/main" id="{8DB0D01D-CDDA-0F91-033A-32A091A78DA7}"/>
              </a:ext>
            </a:extLst>
          </p:cNvPr>
          <p:cNvSpPr>
            <a:spLocks noChangeArrowheads="1"/>
          </p:cNvSpPr>
          <p:nvPr/>
        </p:nvSpPr>
        <p:spPr bwMode="auto">
          <a:xfrm>
            <a:off x="2286000" y="4872038"/>
            <a:ext cx="9372600" cy="292100"/>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University Studies </a:t>
            </a: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(US, Europe, Japan, Canada, Australia)</a:t>
            </a:r>
            <a:endPar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
        <p:nvSpPr>
          <p:cNvPr id="10260" name="AutoShape 34">
            <a:extLst>
              <a:ext uri="{FF2B5EF4-FFF2-40B4-BE49-F238E27FC236}">
                <a16:creationId xmlns:a16="http://schemas.microsoft.com/office/drawing/2014/main" id="{645D9E73-C4E0-B759-CEF6-C06328850831}"/>
              </a:ext>
            </a:extLst>
          </p:cNvPr>
          <p:cNvSpPr>
            <a:spLocks noChangeArrowheads="1"/>
          </p:cNvSpPr>
          <p:nvPr/>
        </p:nvSpPr>
        <p:spPr bwMode="auto">
          <a:xfrm rot="-8057769">
            <a:off x="11503025" y="4870450"/>
            <a:ext cx="304800" cy="29210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1" name="Rectangle 27">
            <a:extLst>
              <a:ext uri="{FF2B5EF4-FFF2-40B4-BE49-F238E27FC236}">
                <a16:creationId xmlns:a16="http://schemas.microsoft.com/office/drawing/2014/main" id="{C403E57D-E2A2-BA27-6117-CE0715FB801E}"/>
              </a:ext>
            </a:extLst>
          </p:cNvPr>
          <p:cNvSpPr>
            <a:spLocks noChangeArrowheads="1"/>
          </p:cNvSpPr>
          <p:nvPr/>
        </p:nvSpPr>
        <p:spPr bwMode="auto">
          <a:xfrm>
            <a:off x="5291138" y="3889375"/>
            <a:ext cx="6367462" cy="298450"/>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European Space Agency;  </a:t>
            </a: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Germany</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DLR  </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2" name="AutoShape 34">
            <a:extLst>
              <a:ext uri="{FF2B5EF4-FFF2-40B4-BE49-F238E27FC236}">
                <a16:creationId xmlns:a16="http://schemas.microsoft.com/office/drawing/2014/main" id="{8711D027-3188-F200-A44E-7DF6C75DA281}"/>
              </a:ext>
            </a:extLst>
          </p:cNvPr>
          <p:cNvSpPr>
            <a:spLocks noChangeArrowheads="1"/>
          </p:cNvSpPr>
          <p:nvPr/>
        </p:nvSpPr>
        <p:spPr bwMode="auto">
          <a:xfrm rot="-8057769">
            <a:off x="11503025" y="4416425"/>
            <a:ext cx="304800" cy="29210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3" name="Rectangle 39">
            <a:extLst>
              <a:ext uri="{FF2B5EF4-FFF2-40B4-BE49-F238E27FC236}">
                <a16:creationId xmlns:a16="http://schemas.microsoft.com/office/drawing/2014/main" id="{3BC4D677-DA09-9928-68B0-927FCEAFA230}"/>
              </a:ext>
            </a:extLst>
          </p:cNvPr>
          <p:cNvSpPr>
            <a:spLocks noChangeArrowheads="1"/>
          </p:cNvSpPr>
          <p:nvPr/>
        </p:nvSpPr>
        <p:spPr bwMode="auto">
          <a:xfrm>
            <a:off x="4545013" y="2952750"/>
            <a:ext cx="7113587" cy="293688"/>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US  </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NASA (CELSS)      NASA (ALS)        NASA (LSHS)      AES/HDU   MCO</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4" name="AutoShape 34">
            <a:extLst>
              <a:ext uri="{FF2B5EF4-FFF2-40B4-BE49-F238E27FC236}">
                <a16:creationId xmlns:a16="http://schemas.microsoft.com/office/drawing/2014/main" id="{B2509E66-F261-8583-209F-D77D2B495E09}"/>
              </a:ext>
            </a:extLst>
          </p:cNvPr>
          <p:cNvSpPr>
            <a:spLocks noChangeArrowheads="1"/>
          </p:cNvSpPr>
          <p:nvPr/>
        </p:nvSpPr>
        <p:spPr bwMode="auto">
          <a:xfrm rot="-8057769">
            <a:off x="11502232" y="2472531"/>
            <a:ext cx="304800" cy="293687"/>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5" name="Rectangle 30">
            <a:extLst>
              <a:ext uri="{FF2B5EF4-FFF2-40B4-BE49-F238E27FC236}">
                <a16:creationId xmlns:a16="http://schemas.microsoft.com/office/drawing/2014/main" id="{1045E330-5321-5901-BAA8-9464978DE681}"/>
              </a:ext>
            </a:extLst>
          </p:cNvPr>
          <p:cNvSpPr>
            <a:spLocks noChangeArrowheads="1"/>
          </p:cNvSpPr>
          <p:nvPr/>
        </p:nvSpPr>
        <p:spPr bwMode="auto">
          <a:xfrm>
            <a:off x="5291138" y="3429000"/>
            <a:ext cx="6367462" cy="271463"/>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Japan</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Japan Aerospace Lab.; Tokyo Univ.,  Inst. Env. Sci. (IES); JAXA</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6" name="Rectangle 24">
            <a:extLst>
              <a:ext uri="{FF2B5EF4-FFF2-40B4-BE49-F238E27FC236}">
                <a16:creationId xmlns:a16="http://schemas.microsoft.com/office/drawing/2014/main" id="{D2C78309-16A6-CB86-03E1-B349C8DEE6A8}"/>
              </a:ext>
            </a:extLst>
          </p:cNvPr>
          <p:cNvSpPr>
            <a:spLocks noChangeArrowheads="1"/>
          </p:cNvSpPr>
          <p:nvPr/>
        </p:nvSpPr>
        <p:spPr bwMode="auto">
          <a:xfrm>
            <a:off x="7662863" y="4429125"/>
            <a:ext cx="3995737" cy="263525"/>
          </a:xfrm>
          <a:prstGeom prst="rect">
            <a:avLst/>
          </a:prstGeom>
          <a:solidFill>
            <a:srgbClr val="34D72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Canada</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University of Guelph / CSA</a:t>
            </a: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7" name="AutoShape 34">
            <a:extLst>
              <a:ext uri="{FF2B5EF4-FFF2-40B4-BE49-F238E27FC236}">
                <a16:creationId xmlns:a16="http://schemas.microsoft.com/office/drawing/2014/main" id="{4B8B4D1D-7402-3A35-D38C-EA284EBFD60F}"/>
              </a:ext>
            </a:extLst>
          </p:cNvPr>
          <p:cNvSpPr>
            <a:spLocks noChangeArrowheads="1"/>
          </p:cNvSpPr>
          <p:nvPr/>
        </p:nvSpPr>
        <p:spPr bwMode="auto">
          <a:xfrm rot="-8057769">
            <a:off x="11503025" y="3902075"/>
            <a:ext cx="304800" cy="29210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8" name="AutoShape 34">
            <a:extLst>
              <a:ext uri="{FF2B5EF4-FFF2-40B4-BE49-F238E27FC236}">
                <a16:creationId xmlns:a16="http://schemas.microsoft.com/office/drawing/2014/main" id="{D882302A-CFF2-630A-01A9-D8786F6C2687}"/>
              </a:ext>
            </a:extLst>
          </p:cNvPr>
          <p:cNvSpPr>
            <a:spLocks noChangeArrowheads="1"/>
          </p:cNvSpPr>
          <p:nvPr/>
        </p:nvSpPr>
        <p:spPr bwMode="auto">
          <a:xfrm rot="-8057769">
            <a:off x="11502232" y="1945481"/>
            <a:ext cx="304800" cy="293687"/>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69" name="AutoShape 34">
            <a:extLst>
              <a:ext uri="{FF2B5EF4-FFF2-40B4-BE49-F238E27FC236}">
                <a16:creationId xmlns:a16="http://schemas.microsoft.com/office/drawing/2014/main" id="{68F4DDC1-B4C3-BF4B-9311-32A4F04C3A47}"/>
              </a:ext>
            </a:extLst>
          </p:cNvPr>
          <p:cNvSpPr>
            <a:spLocks noChangeArrowheads="1"/>
          </p:cNvSpPr>
          <p:nvPr/>
        </p:nvSpPr>
        <p:spPr bwMode="auto">
          <a:xfrm rot="-8057769">
            <a:off x="11503025" y="2952750"/>
            <a:ext cx="304800" cy="29210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70" name="AutoShape 34">
            <a:extLst>
              <a:ext uri="{FF2B5EF4-FFF2-40B4-BE49-F238E27FC236}">
                <a16:creationId xmlns:a16="http://schemas.microsoft.com/office/drawing/2014/main" id="{2DCBB0A5-6789-A7F5-6C87-A5E2DB01EF26}"/>
              </a:ext>
            </a:extLst>
          </p:cNvPr>
          <p:cNvSpPr>
            <a:spLocks noChangeArrowheads="1"/>
          </p:cNvSpPr>
          <p:nvPr/>
        </p:nvSpPr>
        <p:spPr bwMode="auto">
          <a:xfrm rot="-8057769">
            <a:off x="11502232" y="3439319"/>
            <a:ext cx="304800" cy="293687"/>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71" name="Line 6">
            <a:extLst>
              <a:ext uri="{FF2B5EF4-FFF2-40B4-BE49-F238E27FC236}">
                <a16:creationId xmlns:a16="http://schemas.microsoft.com/office/drawing/2014/main" id="{D68FE25D-EEA5-FC4D-8E7F-F6349B0A2EDB}"/>
              </a:ext>
            </a:extLst>
          </p:cNvPr>
          <p:cNvSpPr>
            <a:spLocks noChangeShapeType="1"/>
          </p:cNvSpPr>
          <p:nvPr/>
        </p:nvSpPr>
        <p:spPr bwMode="auto">
          <a:xfrm>
            <a:off x="11666538" y="1603375"/>
            <a:ext cx="0" cy="46482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72" name="Text Box 9">
            <a:extLst>
              <a:ext uri="{FF2B5EF4-FFF2-40B4-BE49-F238E27FC236}">
                <a16:creationId xmlns:a16="http://schemas.microsoft.com/office/drawing/2014/main" id="{D09976B3-497F-EB7B-FFDF-13BE913465B5}"/>
              </a:ext>
            </a:extLst>
          </p:cNvPr>
          <p:cNvSpPr txBox="1">
            <a:spLocks noChangeArrowheads="1"/>
          </p:cNvSpPr>
          <p:nvPr/>
        </p:nvSpPr>
        <p:spPr bwMode="auto">
          <a:xfrm>
            <a:off x="11136313" y="960438"/>
            <a:ext cx="903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2020</a:t>
            </a:r>
          </a:p>
        </p:txBody>
      </p:sp>
      <p:sp>
        <p:nvSpPr>
          <p:cNvPr id="10273" name="Text Box 14">
            <a:extLst>
              <a:ext uri="{FF2B5EF4-FFF2-40B4-BE49-F238E27FC236}">
                <a16:creationId xmlns:a16="http://schemas.microsoft.com/office/drawing/2014/main" id="{96468B79-CA8E-6689-1C01-4176552F511E}"/>
              </a:ext>
            </a:extLst>
          </p:cNvPr>
          <p:cNvSpPr txBox="1">
            <a:spLocks noChangeArrowheads="1"/>
          </p:cNvSpPr>
          <p:nvPr/>
        </p:nvSpPr>
        <p:spPr bwMode="auto">
          <a:xfrm>
            <a:off x="5270500" y="3894138"/>
            <a:ext cx="2501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Europe</a:t>
            </a: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Cadarache; Berlin</a:t>
            </a:r>
          </a:p>
        </p:txBody>
      </p:sp>
      <p:grpSp>
        <p:nvGrpSpPr>
          <p:cNvPr id="6" name="Group 5">
            <a:extLst>
              <a:ext uri="{FF2B5EF4-FFF2-40B4-BE49-F238E27FC236}">
                <a16:creationId xmlns:a16="http://schemas.microsoft.com/office/drawing/2014/main" id="{F516CCA1-05FF-26A4-B09D-0BAD25A6FCB0}"/>
              </a:ext>
            </a:extLst>
          </p:cNvPr>
          <p:cNvGrpSpPr>
            <a:grpSpLocks/>
          </p:cNvGrpSpPr>
          <p:nvPr/>
        </p:nvGrpSpPr>
        <p:grpSpPr bwMode="auto">
          <a:xfrm>
            <a:off x="10201275" y="6016625"/>
            <a:ext cx="1609725" cy="317500"/>
            <a:chOff x="5131234" y="5870932"/>
            <a:chExt cx="1610239" cy="316246"/>
          </a:xfrm>
        </p:grpSpPr>
        <p:sp>
          <p:nvSpPr>
            <p:cNvPr id="10283" name="Rectangle 41">
              <a:extLst>
                <a:ext uri="{FF2B5EF4-FFF2-40B4-BE49-F238E27FC236}">
                  <a16:creationId xmlns:a16="http://schemas.microsoft.com/office/drawing/2014/main" id="{8613B333-CC24-888A-43C1-86D22718201E}"/>
                </a:ext>
              </a:extLst>
            </p:cNvPr>
            <p:cNvSpPr>
              <a:spLocks noChangeArrowheads="1"/>
            </p:cNvSpPr>
            <p:nvPr/>
          </p:nvSpPr>
          <p:spPr bwMode="auto">
            <a:xfrm>
              <a:off x="5131234" y="5895078"/>
              <a:ext cx="1479116" cy="292100"/>
            </a:xfrm>
            <a:prstGeom prst="rect">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284" name="Text Box 43">
              <a:extLst>
                <a:ext uri="{FF2B5EF4-FFF2-40B4-BE49-F238E27FC236}">
                  <a16:creationId xmlns:a16="http://schemas.microsoft.com/office/drawing/2014/main" id="{9CD44198-9BAE-50B3-0C56-A1C393F8E2F2}"/>
                </a:ext>
              </a:extLst>
            </p:cNvPr>
            <p:cNvSpPr txBox="1">
              <a:spLocks noChangeArrowheads="1"/>
            </p:cNvSpPr>
            <p:nvPr/>
          </p:nvSpPr>
          <p:spPr bwMode="auto">
            <a:xfrm>
              <a:off x="5500792" y="5871825"/>
              <a:ext cx="8418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rPr>
                <a:t>Chile ??</a:t>
              </a:r>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5" name="AutoShape 42">
              <a:extLst>
                <a:ext uri="{FF2B5EF4-FFF2-40B4-BE49-F238E27FC236}">
                  <a16:creationId xmlns:a16="http://schemas.microsoft.com/office/drawing/2014/main" id="{C663B361-FBAF-6FC8-62DF-75BCAC435D34}"/>
                </a:ext>
              </a:extLst>
            </p:cNvPr>
            <p:cNvSpPr>
              <a:spLocks noChangeArrowheads="1"/>
            </p:cNvSpPr>
            <p:nvPr/>
          </p:nvSpPr>
          <p:spPr bwMode="auto">
            <a:xfrm rot="-8057769">
              <a:off x="6452548" y="5886807"/>
              <a:ext cx="304800" cy="273050"/>
            </a:xfrm>
            <a:prstGeom prst="rtTriangle">
              <a:avLst/>
            </a:prstGeom>
            <a:solidFill>
              <a:srgbClr val="00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pic>
        <p:nvPicPr>
          <p:cNvPr id="10275" name="Picture 41">
            <a:extLst>
              <a:ext uri="{FF2B5EF4-FFF2-40B4-BE49-F238E27FC236}">
                <a16:creationId xmlns:a16="http://schemas.microsoft.com/office/drawing/2014/main" id="{B88DCA8B-BFB7-A2A7-4C7A-D500D1492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1752600"/>
            <a:ext cx="66198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6" name="Picture 41">
            <a:extLst>
              <a:ext uri="{FF2B5EF4-FFF2-40B4-BE49-F238E27FC236}">
                <a16:creationId xmlns:a16="http://schemas.microsoft.com/office/drawing/2014/main" id="{6284F452-1AB8-7410-8FEE-55E35137A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2301875"/>
            <a:ext cx="66198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7" name="Picture 43" descr="Flag of the United States of America">
            <a:extLst>
              <a:ext uri="{FF2B5EF4-FFF2-40B4-BE49-F238E27FC236}">
                <a16:creationId xmlns:a16="http://schemas.microsoft.com/office/drawing/2014/main" id="{64BD8D4B-EB33-C6F5-E20A-3A701D1B60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425" y="2928938"/>
            <a:ext cx="7254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8" name="Picture 45">
            <a:extLst>
              <a:ext uri="{FF2B5EF4-FFF2-40B4-BE49-F238E27FC236}">
                <a16:creationId xmlns:a16="http://schemas.microsoft.com/office/drawing/2014/main" id="{9862E78A-E5B4-CD33-D072-18004B14FA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3088" y="3392488"/>
            <a:ext cx="7143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9" name="Picture 47" descr="Circle of 12 gold stars on a blue background">
            <a:extLst>
              <a:ext uri="{FF2B5EF4-FFF2-40B4-BE49-F238E27FC236}">
                <a16:creationId xmlns:a16="http://schemas.microsoft.com/office/drawing/2014/main" id="{C4F90731-8D52-6673-34D1-E524BEBF2C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9438" y="3903663"/>
            <a:ext cx="7143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0" name="Picture 49">
            <a:extLst>
              <a:ext uri="{FF2B5EF4-FFF2-40B4-BE49-F238E27FC236}">
                <a16:creationId xmlns:a16="http://schemas.microsoft.com/office/drawing/2014/main" id="{C141463C-3210-7620-3B9F-D289DF0F7B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0038" y="4379913"/>
            <a:ext cx="7731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1" name="Picture 51">
            <a:extLst>
              <a:ext uri="{FF2B5EF4-FFF2-40B4-BE49-F238E27FC236}">
                <a16:creationId xmlns:a16="http://schemas.microsoft.com/office/drawing/2014/main" id="{F322CCD9-6930-6B14-BAC2-66A721409A3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0650" y="5262563"/>
            <a:ext cx="6350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2" name="Picture 53">
            <a:extLst>
              <a:ext uri="{FF2B5EF4-FFF2-40B4-BE49-F238E27FC236}">
                <a16:creationId xmlns:a16="http://schemas.microsoft.com/office/drawing/2014/main" id="{3388D5DE-4A63-825A-D0F5-52FCFF398D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74175" y="5964238"/>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6325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B458C928-7D21-3E76-9221-694641953436}"/>
              </a:ext>
            </a:extLst>
          </p:cNvPr>
          <p:cNvSpPr>
            <a:spLocks noGrp="1" noChangeArrowheads="1"/>
          </p:cNvSpPr>
          <p:nvPr>
            <p:ph type="title"/>
          </p:nvPr>
        </p:nvSpPr>
        <p:spPr>
          <a:xfrm>
            <a:off x="914400" y="38100"/>
            <a:ext cx="10363200" cy="1143000"/>
          </a:xfrm>
        </p:spPr>
        <p:txBody>
          <a:bodyPr/>
          <a:lstStyle/>
          <a:p>
            <a:r>
              <a:rPr lang="en-US" altLang="en-US">
                <a:solidFill>
                  <a:srgbClr val="FFFF00"/>
                </a:solidFill>
                <a:latin typeface="Arial" panose="020B0604020202020204" pitchFamily="34" charset="0"/>
                <a:cs typeface="Arial" panose="020B0604020202020204" pitchFamily="34" charset="0"/>
              </a:rPr>
              <a:t>Volume Constraints in Space</a:t>
            </a:r>
          </a:p>
        </p:txBody>
      </p:sp>
      <p:pic>
        <p:nvPicPr>
          <p:cNvPr id="13315" name="Picture 6" descr="A picture containing text&#10;&#10;Description automatically generated">
            <a:extLst>
              <a:ext uri="{FF2B5EF4-FFF2-40B4-BE49-F238E27FC236}">
                <a16:creationId xmlns:a16="http://schemas.microsoft.com/office/drawing/2014/main" id="{9E2D681A-1AD9-2080-5B5B-2CE2AD4C9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875" t="4446" r="21249" b="3333"/>
          <a:stretch>
            <a:fillRect/>
          </a:stretch>
        </p:blipFill>
        <p:spPr bwMode="auto">
          <a:xfrm>
            <a:off x="6934200" y="12954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1">
            <a:extLst>
              <a:ext uri="{FF2B5EF4-FFF2-40B4-BE49-F238E27FC236}">
                <a16:creationId xmlns:a16="http://schemas.microsoft.com/office/drawing/2014/main" id="{892A5CE8-FFB1-69D7-473D-89F0B1942FB4}"/>
              </a:ext>
            </a:extLst>
          </p:cNvPr>
          <p:cNvSpPr txBox="1">
            <a:spLocks noChangeArrowheads="1"/>
          </p:cNvSpPr>
          <p:nvPr/>
        </p:nvSpPr>
        <p:spPr bwMode="auto">
          <a:xfrm>
            <a:off x="7183438" y="6248400"/>
            <a:ext cx="4465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Trash can build in closed systems like the ISS !</a:t>
            </a:r>
          </a:p>
        </p:txBody>
      </p:sp>
      <p:sp>
        <p:nvSpPr>
          <p:cNvPr id="13317" name="TextBox 2">
            <a:extLst>
              <a:ext uri="{FF2B5EF4-FFF2-40B4-BE49-F238E27FC236}">
                <a16:creationId xmlns:a16="http://schemas.microsoft.com/office/drawing/2014/main" id="{E3BAA903-D6E5-27C2-AF7C-179126197CE9}"/>
              </a:ext>
            </a:extLst>
          </p:cNvPr>
          <p:cNvSpPr txBox="1">
            <a:spLocks noChangeArrowheads="1"/>
          </p:cNvSpPr>
          <p:nvPr/>
        </p:nvSpPr>
        <p:spPr bwMode="auto">
          <a:xfrm>
            <a:off x="1417638" y="6019800"/>
            <a:ext cx="39481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Module of the International Space Station</a:t>
            </a:r>
          </a:p>
        </p:txBody>
      </p:sp>
      <p:pic>
        <p:nvPicPr>
          <p:cNvPr id="13318" name="Content Placeholder 8" descr="A picture containing indoor, equipment&#10;&#10;Description automatically generated">
            <a:extLst>
              <a:ext uri="{FF2B5EF4-FFF2-40B4-BE49-F238E27FC236}">
                <a16:creationId xmlns:a16="http://schemas.microsoft.com/office/drawing/2014/main" id="{4A02EE00-D397-1780-64AB-F3983668BAB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 y="1524000"/>
            <a:ext cx="6173788" cy="4114800"/>
          </a:xfrm>
        </p:spPr>
      </p:pic>
    </p:spTree>
    <p:extLst>
      <p:ext uri="{BB962C8B-B14F-4D97-AF65-F5344CB8AC3E}">
        <p14:creationId xmlns:p14="http://schemas.microsoft.com/office/powerpoint/2010/main" val="2297205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BC66269-00D7-FD81-6298-BF3604A44497}"/>
              </a:ext>
            </a:extLst>
          </p:cNvPr>
          <p:cNvSpPr>
            <a:spLocks noGrp="1" noChangeArrowheads="1"/>
          </p:cNvSpPr>
          <p:nvPr>
            <p:ph type="title"/>
          </p:nvPr>
        </p:nvSpPr>
        <p:spPr>
          <a:xfrm>
            <a:off x="838200" y="41275"/>
            <a:ext cx="10515600" cy="1325563"/>
          </a:xfrm>
        </p:spPr>
        <p:txBody>
          <a:bodyPr/>
          <a:lstStyle/>
          <a:p>
            <a:pPr algn="ctr" eaLnBrk="1" hangingPunct="1"/>
            <a:r>
              <a:rPr lang="en-US" altLang="en-US"/>
              <a:t>Space Crop Attributes</a:t>
            </a:r>
          </a:p>
        </p:txBody>
      </p:sp>
      <p:sp>
        <p:nvSpPr>
          <p:cNvPr id="12291" name="Content Placeholder 2">
            <a:extLst>
              <a:ext uri="{FF2B5EF4-FFF2-40B4-BE49-F238E27FC236}">
                <a16:creationId xmlns:a16="http://schemas.microsoft.com/office/drawing/2014/main" id="{A0EC9632-2B18-E155-65E0-E4E763429AB2}"/>
              </a:ext>
            </a:extLst>
          </p:cNvPr>
          <p:cNvSpPr>
            <a:spLocks noGrp="1" noChangeArrowheads="1"/>
          </p:cNvSpPr>
          <p:nvPr>
            <p:ph idx="1"/>
          </p:nvPr>
        </p:nvSpPr>
        <p:spPr>
          <a:xfrm>
            <a:off x="339725" y="1514475"/>
            <a:ext cx="11014075" cy="4778375"/>
          </a:xfrm>
        </p:spPr>
        <p:txBody>
          <a:bodyPr/>
          <a:lstStyle/>
          <a:p>
            <a:pPr eaLnBrk="1" hangingPunct="1"/>
            <a:r>
              <a:rPr lang="en-US" altLang="en-US"/>
              <a:t>Compact size (low height and volume)</a:t>
            </a:r>
          </a:p>
          <a:p>
            <a:pPr eaLnBrk="1" hangingPunct="1"/>
            <a:r>
              <a:rPr lang="en-US" altLang="en-US"/>
              <a:t>High yield</a:t>
            </a:r>
          </a:p>
          <a:p>
            <a:pPr eaLnBrk="1" hangingPunct="1"/>
            <a:r>
              <a:rPr lang="en-US" altLang="en-US"/>
              <a:t>High edible/total biomass ratio (harvest index)</a:t>
            </a:r>
          </a:p>
          <a:p>
            <a:pPr eaLnBrk="1" hangingPunct="1"/>
            <a:r>
              <a:rPr lang="en-US" altLang="en-US"/>
              <a:t>Rapid growth </a:t>
            </a:r>
          </a:p>
          <a:p>
            <a:pPr eaLnBrk="1" hangingPunct="1"/>
            <a:r>
              <a:rPr lang="en-US" altLang="en-US"/>
              <a:t>Ease of propagation</a:t>
            </a:r>
          </a:p>
          <a:p>
            <a:pPr eaLnBrk="1" hangingPunct="1"/>
            <a:r>
              <a:rPr lang="en-US" altLang="en-US"/>
              <a:t>Good nutritional attributes</a:t>
            </a:r>
          </a:p>
          <a:p>
            <a:pPr eaLnBrk="1" hangingPunct="1"/>
            <a:r>
              <a:rPr lang="en-US" altLang="en-US"/>
              <a:t>Minimal processing requirements</a:t>
            </a:r>
          </a:p>
          <a:p>
            <a:pPr eaLnBrk="1" hangingPunct="1"/>
            <a:r>
              <a:rPr lang="en-US" altLang="en-US"/>
              <a:t>Low debris and dust formation (leaves, flowers, pollen, etc.)</a:t>
            </a:r>
          </a:p>
        </p:txBody>
      </p:sp>
      <p:cxnSp>
        <p:nvCxnSpPr>
          <p:cNvPr id="5" name="Straight Connector 4">
            <a:extLst>
              <a:ext uri="{FF2B5EF4-FFF2-40B4-BE49-F238E27FC236}">
                <a16:creationId xmlns:a16="http://schemas.microsoft.com/office/drawing/2014/main" id="{529E2716-1402-CA46-F1BD-D86970405ADB}"/>
              </a:ext>
            </a:extLst>
          </p:cNvPr>
          <p:cNvCxnSpPr/>
          <p:nvPr/>
        </p:nvCxnSpPr>
        <p:spPr>
          <a:xfrm>
            <a:off x="1866900" y="103187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2293" name="Picture 7" descr="A salad sitting on top of a table&#10;&#10;Description automatically generated">
            <a:extLst>
              <a:ext uri="{FF2B5EF4-FFF2-40B4-BE49-F238E27FC236}">
                <a16:creationId xmlns:a16="http://schemas.microsoft.com/office/drawing/2014/main" id="{E6B8EC26-04E2-005E-F62F-7617AD3345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1357313"/>
            <a:ext cx="2498725" cy="3222625"/>
          </a:xfrm>
          <a:prstGeom prst="rect">
            <a:avLst/>
          </a:prstGeom>
          <a:noFill/>
          <a:ln w="9525">
            <a:solidFill>
              <a:srgbClr val="008EC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144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6E1E157E-DA7F-7C6B-F62D-0DE42E78AB16}"/>
              </a:ext>
            </a:extLst>
          </p:cNvPr>
          <p:cNvSpPr>
            <a:spLocks noGrp="1" noChangeArrowheads="1"/>
          </p:cNvSpPr>
          <p:nvPr>
            <p:ph type="title"/>
          </p:nvPr>
        </p:nvSpPr>
        <p:spPr>
          <a:xfrm>
            <a:off x="228600" y="-92075"/>
            <a:ext cx="11563350" cy="1143000"/>
          </a:xfrm>
        </p:spPr>
        <p:txBody>
          <a:bodyPr/>
          <a:lstStyle/>
          <a:p>
            <a:r>
              <a:rPr lang="en-US" altLang="en-US" sz="3200">
                <a:solidFill>
                  <a:srgbClr val="FFFF00"/>
                </a:solidFill>
                <a:latin typeface="Arial" panose="020B0604020202020204" pitchFamily="34" charset="0"/>
                <a:cs typeface="Arial" panose="020B0604020202020204" pitchFamily="34" charset="0"/>
              </a:rPr>
              <a:t>Volume Constraints:  Use Short, High Yielding Crops</a:t>
            </a:r>
          </a:p>
        </p:txBody>
      </p:sp>
      <p:pic>
        <p:nvPicPr>
          <p:cNvPr id="14339" name="Content Placeholder 7">
            <a:extLst>
              <a:ext uri="{FF2B5EF4-FFF2-40B4-BE49-F238E27FC236}">
                <a16:creationId xmlns:a16="http://schemas.microsoft.com/office/drawing/2014/main" id="{AA8E849E-2A0B-29A2-E78F-CD501F7ED34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65125" y="955675"/>
            <a:ext cx="3205163" cy="5197475"/>
          </a:xfrm>
        </p:spPr>
      </p:pic>
      <p:sp>
        <p:nvSpPr>
          <p:cNvPr id="14340" name="TextBox 9">
            <a:extLst>
              <a:ext uri="{FF2B5EF4-FFF2-40B4-BE49-F238E27FC236}">
                <a16:creationId xmlns:a16="http://schemas.microsoft.com/office/drawing/2014/main" id="{A270DA30-2938-FD55-CBD2-8D68DB1D0599}"/>
              </a:ext>
            </a:extLst>
          </p:cNvPr>
          <p:cNvSpPr txBox="1">
            <a:spLocks noChangeArrowheads="1"/>
          </p:cNvSpPr>
          <p:nvPr/>
        </p:nvSpPr>
        <p:spPr bwMode="auto">
          <a:xfrm>
            <a:off x="3886200" y="1284288"/>
            <a:ext cx="33782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Dwarf Rice   Dwarf Wheat </a:t>
            </a:r>
            <a:endParaRPr kumimoji="0" lang="en-US" altLang="en-US" sz="3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Dwarf Tomato	</a:t>
            </a:r>
          </a:p>
        </p:txBody>
      </p:sp>
      <p:pic>
        <p:nvPicPr>
          <p:cNvPr id="14341" name="Picture 10">
            <a:extLst>
              <a:ext uri="{FF2B5EF4-FFF2-40B4-BE49-F238E27FC236}">
                <a16:creationId xmlns:a16="http://schemas.microsoft.com/office/drawing/2014/main" id="{6E1FB0B1-F75A-FA02-C73E-BB26E3C861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62838" y="1089025"/>
            <a:ext cx="4505325"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13">
            <a:extLst>
              <a:ext uri="{FF2B5EF4-FFF2-40B4-BE49-F238E27FC236}">
                <a16:creationId xmlns:a16="http://schemas.microsoft.com/office/drawing/2014/main" id="{C7818CF4-A558-BBA6-53AC-4AD5C82DD054}"/>
              </a:ext>
            </a:extLst>
          </p:cNvPr>
          <p:cNvSpPr txBox="1">
            <a:spLocks noChangeArrowheads="1"/>
          </p:cNvSpPr>
          <p:nvPr/>
        </p:nvSpPr>
        <p:spPr bwMode="auto">
          <a:xfrm>
            <a:off x="7778750" y="4608513"/>
            <a:ext cx="3873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‘Apogee’ Wheat	       ‘Perigee’ Wheat</a:t>
            </a:r>
          </a:p>
        </p:txBody>
      </p:sp>
      <p:pic>
        <p:nvPicPr>
          <p:cNvPr id="14343" name="Picture 7" descr="A picture containing vegetable, dish, fresh&#10;&#10;Description automatically generated">
            <a:extLst>
              <a:ext uri="{FF2B5EF4-FFF2-40B4-BE49-F238E27FC236}">
                <a16:creationId xmlns:a16="http://schemas.microsoft.com/office/drawing/2014/main" id="{06923DA1-07F9-586F-F6A8-A07A30DE4A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5060"/>
          <a:stretch>
            <a:fillRect/>
          </a:stretch>
        </p:blipFill>
        <p:spPr bwMode="auto">
          <a:xfrm>
            <a:off x="4189413" y="3275013"/>
            <a:ext cx="295275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Box 1">
            <a:extLst>
              <a:ext uri="{FF2B5EF4-FFF2-40B4-BE49-F238E27FC236}">
                <a16:creationId xmlns:a16="http://schemas.microsoft.com/office/drawing/2014/main" id="{674048C2-B79C-E831-46F2-38E5F4AC2CD8}"/>
              </a:ext>
            </a:extLst>
          </p:cNvPr>
          <p:cNvSpPr txBox="1">
            <a:spLocks noChangeArrowheads="1"/>
          </p:cNvSpPr>
          <p:nvPr/>
        </p:nvSpPr>
        <p:spPr bwMode="auto">
          <a:xfrm>
            <a:off x="8610600" y="5224463"/>
            <a:ext cx="25860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Conventional Plant Breeding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and Selection</a:t>
            </a:r>
          </a:p>
        </p:txBody>
      </p:sp>
      <p:sp>
        <p:nvSpPr>
          <p:cNvPr id="3" name="Arrow: Left 2">
            <a:extLst>
              <a:ext uri="{FF2B5EF4-FFF2-40B4-BE49-F238E27FC236}">
                <a16:creationId xmlns:a16="http://schemas.microsoft.com/office/drawing/2014/main" id="{60006F56-6F23-5F48-69AB-0AE19C53D66D}"/>
              </a:ext>
            </a:extLst>
          </p:cNvPr>
          <p:cNvSpPr/>
          <p:nvPr/>
        </p:nvSpPr>
        <p:spPr>
          <a:xfrm>
            <a:off x="3644900" y="1512888"/>
            <a:ext cx="298450" cy="4572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4" name="Arrow: Left 3">
            <a:extLst>
              <a:ext uri="{FF2B5EF4-FFF2-40B4-BE49-F238E27FC236}">
                <a16:creationId xmlns:a16="http://schemas.microsoft.com/office/drawing/2014/main" id="{EBADC74F-D22C-580D-2B7E-47FAE7195B7C}"/>
              </a:ext>
            </a:extLst>
          </p:cNvPr>
          <p:cNvSpPr/>
          <p:nvPr/>
        </p:nvSpPr>
        <p:spPr>
          <a:xfrm rot="10800000">
            <a:off x="7065963" y="1527175"/>
            <a:ext cx="298450" cy="4572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5" name="Arrow: Left 4">
            <a:extLst>
              <a:ext uri="{FF2B5EF4-FFF2-40B4-BE49-F238E27FC236}">
                <a16:creationId xmlns:a16="http://schemas.microsoft.com/office/drawing/2014/main" id="{71D7908F-FC4B-CA14-7C5A-73DCF90D424A}"/>
              </a:ext>
            </a:extLst>
          </p:cNvPr>
          <p:cNvSpPr/>
          <p:nvPr/>
        </p:nvSpPr>
        <p:spPr>
          <a:xfrm rot="16200000">
            <a:off x="6556375" y="2630488"/>
            <a:ext cx="298450" cy="4572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imes New Roman"/>
              <a:ea typeface="+mn-ea"/>
              <a:cs typeface="+mn-cs"/>
            </a:endParaRPr>
          </a:p>
        </p:txBody>
      </p:sp>
    </p:spTree>
    <p:extLst>
      <p:ext uri="{BB962C8B-B14F-4D97-AF65-F5344CB8AC3E}">
        <p14:creationId xmlns:p14="http://schemas.microsoft.com/office/powerpoint/2010/main" val="730947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6AB36BB-F240-C63E-2A7E-B0F7EAA20B6F}"/>
              </a:ext>
            </a:extLst>
          </p:cNvPr>
          <p:cNvSpPr>
            <a:spLocks noGrp="1" noChangeArrowheads="1"/>
          </p:cNvSpPr>
          <p:nvPr>
            <p:ph type="title"/>
          </p:nvPr>
        </p:nvSpPr>
        <p:spPr>
          <a:xfrm>
            <a:off x="2062163" y="39688"/>
            <a:ext cx="7772400" cy="1143000"/>
          </a:xfrm>
        </p:spPr>
        <p:txBody>
          <a:bodyPr/>
          <a:lstStyle/>
          <a:p>
            <a:r>
              <a:rPr lang="en-US" altLang="en-US" sz="4000">
                <a:solidFill>
                  <a:srgbClr val="FFFF00"/>
                </a:solidFill>
                <a:latin typeface="Arial" panose="020B0604020202020204" pitchFamily="34" charset="0"/>
                <a:cs typeface="Arial" panose="020B0604020202020204" pitchFamily="34" charset="0"/>
              </a:rPr>
              <a:t>Genetically Engineered Plants </a:t>
            </a:r>
            <a:r>
              <a:rPr lang="en-US" altLang="en-US" sz="2800" i="1">
                <a:solidFill>
                  <a:srgbClr val="FFFF00"/>
                </a:solidFill>
                <a:latin typeface="Arial" panose="020B0604020202020204" pitchFamily="34" charset="0"/>
                <a:cs typeface="Arial" panose="020B0604020202020204" pitchFamily="34" charset="0"/>
              </a:rPr>
              <a:t>Dwarf Plums Developed by USDA ARS</a:t>
            </a:r>
            <a:endParaRPr lang="en-US" altLang="en-US" sz="4000" i="1">
              <a:solidFill>
                <a:srgbClr val="FFFF00"/>
              </a:solidFill>
              <a:latin typeface="Arial" panose="020B0604020202020204" pitchFamily="34" charset="0"/>
              <a:cs typeface="Arial" panose="020B0604020202020204" pitchFamily="34" charset="0"/>
            </a:endParaRPr>
          </a:p>
        </p:txBody>
      </p:sp>
      <p:pic>
        <p:nvPicPr>
          <p:cNvPr id="15363" name="Picture 5">
            <a:extLst>
              <a:ext uri="{FF2B5EF4-FFF2-40B4-BE49-F238E27FC236}">
                <a16:creationId xmlns:a16="http://schemas.microsoft.com/office/drawing/2014/main" id="{0ECA3388-AF2C-A680-0E8E-461E1E58C7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388" y="1458913"/>
            <a:ext cx="3046412"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6">
            <a:extLst>
              <a:ext uri="{FF2B5EF4-FFF2-40B4-BE49-F238E27FC236}">
                <a16:creationId xmlns:a16="http://schemas.microsoft.com/office/drawing/2014/main" id="{12B9C3F6-86BA-78B0-9C82-10F99029DA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09038" y="1657350"/>
            <a:ext cx="3046412"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rved Down Arrow 7">
            <a:extLst>
              <a:ext uri="{FF2B5EF4-FFF2-40B4-BE49-F238E27FC236}">
                <a16:creationId xmlns:a16="http://schemas.microsoft.com/office/drawing/2014/main" id="{8AFCFF74-A22B-1038-76FF-A3264F1E9F94}"/>
              </a:ext>
            </a:extLst>
          </p:cNvPr>
          <p:cNvSpPr/>
          <p:nvPr/>
        </p:nvSpPr>
        <p:spPr>
          <a:xfrm>
            <a:off x="4660900" y="4313238"/>
            <a:ext cx="3201988" cy="97948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15366" name="TextBox 8">
            <a:extLst>
              <a:ext uri="{FF2B5EF4-FFF2-40B4-BE49-F238E27FC236}">
                <a16:creationId xmlns:a16="http://schemas.microsoft.com/office/drawing/2014/main" id="{A9C5EEB6-8D3A-977E-F24C-267524E13639}"/>
              </a:ext>
            </a:extLst>
          </p:cNvPr>
          <p:cNvSpPr txBox="1">
            <a:spLocks noChangeArrowheads="1"/>
          </p:cNvSpPr>
          <p:nvPr/>
        </p:nvSpPr>
        <p:spPr bwMode="auto">
          <a:xfrm>
            <a:off x="777875" y="6140450"/>
            <a:ext cx="10636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Overexpression of FT flowering gene in plums (ARS researchers) resulted in dwarf growth habit and early flowering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a:ln>
                  <a:noFill/>
                </a:ln>
                <a:solidFill>
                  <a:srgbClr val="FFFFFF"/>
                </a:solidFill>
                <a:effectLst/>
                <a:uLnTx/>
                <a:uFillTx/>
                <a:latin typeface="Times New Roman" panose="02020603050405020304" pitchFamily="18" charset="0"/>
                <a:ea typeface="+mn-ea"/>
                <a:cs typeface="Arial" panose="020B0604020202020204" pitchFamily="34" charset="0"/>
              </a:rPr>
              <a:t>Srinivasan et al., 2012, PLOS ONE; Graham et al., 2015 Grav. Space Research</a:t>
            </a:r>
          </a:p>
        </p:txBody>
      </p:sp>
      <p:sp>
        <p:nvSpPr>
          <p:cNvPr id="15367" name="TextBox 1">
            <a:extLst>
              <a:ext uri="{FF2B5EF4-FFF2-40B4-BE49-F238E27FC236}">
                <a16:creationId xmlns:a16="http://schemas.microsoft.com/office/drawing/2014/main" id="{863FEE19-E9F2-4301-C5F4-370F5A0B900C}"/>
              </a:ext>
            </a:extLst>
          </p:cNvPr>
          <p:cNvSpPr txBox="1">
            <a:spLocks noChangeArrowheads="1"/>
          </p:cNvSpPr>
          <p:nvPr/>
        </p:nvSpPr>
        <p:spPr bwMode="auto">
          <a:xfrm>
            <a:off x="668338" y="5689600"/>
            <a:ext cx="2500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Dwarf Plum at 1 year age</a:t>
            </a:r>
          </a:p>
        </p:txBody>
      </p:sp>
      <p:sp>
        <p:nvSpPr>
          <p:cNvPr id="15368" name="TextBox 8">
            <a:extLst>
              <a:ext uri="{FF2B5EF4-FFF2-40B4-BE49-F238E27FC236}">
                <a16:creationId xmlns:a16="http://schemas.microsoft.com/office/drawing/2014/main" id="{9F951CC2-BAA8-AB60-BF19-A9D625BF70B6}"/>
              </a:ext>
            </a:extLst>
          </p:cNvPr>
          <p:cNvSpPr txBox="1">
            <a:spLocks noChangeArrowheads="1"/>
          </p:cNvSpPr>
          <p:nvPr/>
        </p:nvSpPr>
        <p:spPr bwMode="auto">
          <a:xfrm>
            <a:off x="9045575" y="5802313"/>
            <a:ext cx="2841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No Dormancy Requirements</a:t>
            </a:r>
          </a:p>
        </p:txBody>
      </p:sp>
      <p:pic>
        <p:nvPicPr>
          <p:cNvPr id="15369" name="Picture 8">
            <a:extLst>
              <a:ext uri="{FF2B5EF4-FFF2-40B4-BE49-F238E27FC236}">
                <a16:creationId xmlns:a16="http://schemas.microsoft.com/office/drawing/2014/main" id="{4B60052D-00D2-3FEE-2F74-BCF185E19E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89413" y="1247775"/>
            <a:ext cx="4146550"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TextBox 1">
            <a:extLst>
              <a:ext uri="{FF2B5EF4-FFF2-40B4-BE49-F238E27FC236}">
                <a16:creationId xmlns:a16="http://schemas.microsoft.com/office/drawing/2014/main" id="{88AE5284-0EE4-1DD4-85E0-FAD2C5839CCC}"/>
              </a:ext>
            </a:extLst>
          </p:cNvPr>
          <p:cNvSpPr txBox="1">
            <a:spLocks noChangeArrowheads="1"/>
          </p:cNvSpPr>
          <p:nvPr/>
        </p:nvSpPr>
        <p:spPr bwMode="auto">
          <a:xfrm>
            <a:off x="4956175" y="5316538"/>
            <a:ext cx="2563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Plums and Tree Fruit</a:t>
            </a:r>
          </a:p>
        </p:txBody>
      </p:sp>
    </p:spTree>
    <p:extLst>
      <p:ext uri="{BB962C8B-B14F-4D97-AF65-F5344CB8AC3E}">
        <p14:creationId xmlns:p14="http://schemas.microsoft.com/office/powerpoint/2010/main" val="1422719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08A969-E829-164E-6D41-7E90820C001A}"/>
              </a:ext>
            </a:extLst>
          </p:cNvPr>
          <p:cNvSpPr>
            <a:spLocks noGrp="1"/>
          </p:cNvSpPr>
          <p:nvPr>
            <p:ph idx="1"/>
          </p:nvPr>
        </p:nvSpPr>
        <p:spPr/>
        <p:txBody>
          <a:bodyPr/>
          <a:lstStyle/>
          <a:p>
            <a:endParaRPr lang="en-US"/>
          </a:p>
        </p:txBody>
      </p:sp>
      <p:pic>
        <p:nvPicPr>
          <p:cNvPr id="4" name="Picture 3" descr="Artemis Base Camp, NASA">
            <a:extLst>
              <a:ext uri="{FF2B5EF4-FFF2-40B4-BE49-F238E27FC236}">
                <a16:creationId xmlns:a16="http://schemas.microsoft.com/office/drawing/2014/main" id="{0049F4B3-FA39-A929-37F7-E2190E976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7876" cy="6697542"/>
          </a:xfrm>
          <a:prstGeom prst="rect">
            <a:avLst/>
          </a:prstGeom>
        </p:spPr>
      </p:pic>
      <p:sp>
        <p:nvSpPr>
          <p:cNvPr id="2" name="Title 1">
            <a:extLst>
              <a:ext uri="{FF2B5EF4-FFF2-40B4-BE49-F238E27FC236}">
                <a16:creationId xmlns:a16="http://schemas.microsoft.com/office/drawing/2014/main" id="{E9D8259F-530E-C7DB-0F7E-7DBCFDB96CB8}"/>
              </a:ext>
            </a:extLst>
          </p:cNvPr>
          <p:cNvSpPr>
            <a:spLocks noGrp="1"/>
          </p:cNvSpPr>
          <p:nvPr>
            <p:ph type="title"/>
          </p:nvPr>
        </p:nvSpPr>
        <p:spPr>
          <a:xfrm>
            <a:off x="5191760" y="365125"/>
            <a:ext cx="6162040" cy="1325563"/>
          </a:xfrm>
        </p:spPr>
        <p:txBody>
          <a:bodyPr/>
          <a:lstStyle/>
          <a:p>
            <a:r>
              <a:rPr lang="en-US"/>
              <a:t>Artemis Base Camp</a:t>
            </a:r>
          </a:p>
        </p:txBody>
      </p:sp>
    </p:spTree>
    <p:extLst>
      <p:ext uri="{BB962C8B-B14F-4D97-AF65-F5344CB8AC3E}">
        <p14:creationId xmlns:p14="http://schemas.microsoft.com/office/powerpoint/2010/main" val="2981037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a:p>
        </p:txBody>
      </p:sp>
      <p:pic>
        <p:nvPicPr>
          <p:cNvPr id="4" name="Picture 3" descr="Mars Habitat with Green House, NASA"/>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3622323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B7A3-BBA9-EDF1-380B-4843A04B2083}"/>
              </a:ext>
            </a:extLst>
          </p:cNvPr>
          <p:cNvSpPr>
            <a:spLocks noGrp="1"/>
          </p:cNvSpPr>
          <p:nvPr>
            <p:ph type="title"/>
          </p:nvPr>
        </p:nvSpPr>
        <p:spPr/>
        <p:txBody>
          <a:bodyPr/>
          <a:lstStyle/>
          <a:p>
            <a:endParaRPr lang="en-US"/>
          </a:p>
        </p:txBody>
      </p:sp>
      <p:pic>
        <p:nvPicPr>
          <p:cNvPr id="5" name="Content Placeholder 4" descr="Lunar Module (LM) on the Moon&#10;NASA photo">
            <a:extLst>
              <a:ext uri="{FF2B5EF4-FFF2-40B4-BE49-F238E27FC236}">
                <a16:creationId xmlns:a16="http://schemas.microsoft.com/office/drawing/2014/main" id="{9C87E99C-B27D-BEBC-9E5E-11C79D21176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06971" y="48234"/>
            <a:ext cx="6801296" cy="6847031"/>
          </a:xfrm>
        </p:spPr>
      </p:pic>
      <p:pic>
        <p:nvPicPr>
          <p:cNvPr id="7" name="Picture 6" descr="Buzz Aldrin on the Moon, 1969&#10;NASA">
            <a:extLst>
              <a:ext uri="{FF2B5EF4-FFF2-40B4-BE49-F238E27FC236}">
                <a16:creationId xmlns:a16="http://schemas.microsoft.com/office/drawing/2014/main" id="{331ED37C-FA30-A82D-8C72-44542F6C93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008" y="2007579"/>
            <a:ext cx="6603187" cy="6772500"/>
          </a:xfrm>
          <a:prstGeom prst="rect">
            <a:avLst/>
          </a:prstGeom>
        </p:spPr>
      </p:pic>
      <p:sp>
        <p:nvSpPr>
          <p:cNvPr id="8" name="Rectangle 7">
            <a:extLst>
              <a:ext uri="{FF2B5EF4-FFF2-40B4-BE49-F238E27FC236}">
                <a16:creationId xmlns:a16="http://schemas.microsoft.com/office/drawing/2014/main" id="{105754AD-08C2-35ED-B18C-516B81CD93B5}"/>
              </a:ext>
            </a:extLst>
          </p:cNvPr>
          <p:cNvSpPr/>
          <p:nvPr/>
        </p:nvSpPr>
        <p:spPr>
          <a:xfrm>
            <a:off x="2234456" y="6061954"/>
            <a:ext cx="2469931" cy="672662"/>
          </a:xfrm>
          <a:prstGeom prst="rect">
            <a:avLst/>
          </a:prstGeom>
          <a:solidFill>
            <a:schemeClr val="bg1">
              <a:lumMod val="50000"/>
              <a:lumOff val="5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00"/>
                </a:solidFill>
              </a:rPr>
              <a:t>A7L Suit</a:t>
            </a:r>
          </a:p>
          <a:p>
            <a:pPr algn="ctr"/>
            <a:r>
              <a:rPr lang="en-US" sz="2400" b="1">
                <a:solidFill>
                  <a:srgbClr val="FFFF00"/>
                </a:solidFill>
              </a:rPr>
              <a:t>3.7 PSI/ 25.5 kPa</a:t>
            </a:r>
          </a:p>
        </p:txBody>
      </p:sp>
    </p:spTree>
    <p:extLst>
      <p:ext uri="{BB962C8B-B14F-4D97-AF65-F5344CB8AC3E}">
        <p14:creationId xmlns:p14="http://schemas.microsoft.com/office/powerpoint/2010/main" val="1397511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541A-A770-06CC-9977-547ED08C7853}"/>
              </a:ext>
            </a:extLst>
          </p:cNvPr>
          <p:cNvSpPr>
            <a:spLocks noGrp="1"/>
          </p:cNvSpPr>
          <p:nvPr>
            <p:ph type="title"/>
          </p:nvPr>
        </p:nvSpPr>
        <p:spPr/>
        <p:txBody>
          <a:bodyPr/>
          <a:lstStyle/>
          <a:p>
            <a:r>
              <a:rPr lang="en-US"/>
              <a:t>The Problem with Pressure…</a:t>
            </a:r>
          </a:p>
        </p:txBody>
      </p:sp>
      <p:pic>
        <p:nvPicPr>
          <p:cNvPr id="5" name="Content Placeholder 4" descr="Pressure testing of Mercury Space Suits&#10;NASA">
            <a:extLst>
              <a:ext uri="{FF2B5EF4-FFF2-40B4-BE49-F238E27FC236}">
                <a16:creationId xmlns:a16="http://schemas.microsoft.com/office/drawing/2014/main" id="{C22B3A39-E5F4-6CFB-812A-FD38FC3DF22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15351"/>
            <a:ext cx="5529143" cy="4351338"/>
          </a:xfrm>
        </p:spPr>
      </p:pic>
      <p:graphicFrame>
        <p:nvGraphicFramePr>
          <p:cNvPr id="6" name="Table 6">
            <a:extLst>
              <a:ext uri="{FF2B5EF4-FFF2-40B4-BE49-F238E27FC236}">
                <a16:creationId xmlns:a16="http://schemas.microsoft.com/office/drawing/2014/main" id="{15B5D42B-7830-E4B6-7AFB-2EA2849184C2}"/>
              </a:ext>
            </a:extLst>
          </p:cNvPr>
          <p:cNvGraphicFramePr>
            <a:graphicFrameLocks noGrp="1"/>
          </p:cNvGraphicFramePr>
          <p:nvPr/>
        </p:nvGraphicFramePr>
        <p:xfrm>
          <a:off x="3657600" y="3672409"/>
          <a:ext cx="8270241" cy="2494280"/>
        </p:xfrm>
        <a:graphic>
          <a:graphicData uri="http://schemas.openxmlformats.org/drawingml/2006/table">
            <a:tbl>
              <a:tblPr firstRow="1" bandRow="1">
                <a:tableStyleId>{5C22544A-7EE6-4342-B048-85BDC9FD1C3A}</a:tableStyleId>
              </a:tblPr>
              <a:tblGrid>
                <a:gridCol w="1468453">
                  <a:extLst>
                    <a:ext uri="{9D8B030D-6E8A-4147-A177-3AD203B41FA5}">
                      <a16:colId xmlns:a16="http://schemas.microsoft.com/office/drawing/2014/main" val="3517139135"/>
                    </a:ext>
                  </a:extLst>
                </a:gridCol>
                <a:gridCol w="1468453">
                  <a:extLst>
                    <a:ext uri="{9D8B030D-6E8A-4147-A177-3AD203B41FA5}">
                      <a16:colId xmlns:a16="http://schemas.microsoft.com/office/drawing/2014/main" val="2974969273"/>
                    </a:ext>
                  </a:extLst>
                </a:gridCol>
                <a:gridCol w="1580625">
                  <a:extLst>
                    <a:ext uri="{9D8B030D-6E8A-4147-A177-3AD203B41FA5}">
                      <a16:colId xmlns:a16="http://schemas.microsoft.com/office/drawing/2014/main" val="3928287901"/>
                    </a:ext>
                  </a:extLst>
                </a:gridCol>
                <a:gridCol w="1488847">
                  <a:extLst>
                    <a:ext uri="{9D8B030D-6E8A-4147-A177-3AD203B41FA5}">
                      <a16:colId xmlns:a16="http://schemas.microsoft.com/office/drawing/2014/main" val="3942424943"/>
                    </a:ext>
                  </a:extLst>
                </a:gridCol>
                <a:gridCol w="2263863">
                  <a:extLst>
                    <a:ext uri="{9D8B030D-6E8A-4147-A177-3AD203B41FA5}">
                      <a16:colId xmlns:a16="http://schemas.microsoft.com/office/drawing/2014/main" val="3247009496"/>
                    </a:ext>
                  </a:extLst>
                </a:gridCol>
              </a:tblGrid>
              <a:tr h="370840">
                <a:tc>
                  <a:txBody>
                    <a:bodyPr/>
                    <a:lstStyle/>
                    <a:p>
                      <a:r>
                        <a:rPr lang="en-US"/>
                        <a:t>Pre-Breath time</a:t>
                      </a:r>
                    </a:p>
                  </a:txBody>
                  <a:tcPr/>
                </a:tc>
                <a:tc>
                  <a:txBody>
                    <a:bodyPr/>
                    <a:lstStyle/>
                    <a:p>
                      <a:r>
                        <a:rPr lang="en-US" dirty="0"/>
                        <a:t>Pressure kPa</a:t>
                      </a:r>
                    </a:p>
                  </a:txBody>
                  <a:tcPr/>
                </a:tc>
                <a:tc>
                  <a:txBody>
                    <a:bodyPr/>
                    <a:lstStyle/>
                    <a:p>
                      <a:r>
                        <a:rPr lang="en-US"/>
                        <a:t>Pressure PSI</a:t>
                      </a:r>
                    </a:p>
                  </a:txBody>
                  <a:tcPr/>
                </a:tc>
                <a:tc>
                  <a:txBody>
                    <a:bodyPr/>
                    <a:lstStyle/>
                    <a:p>
                      <a:r>
                        <a:rPr lang="en-US"/>
                        <a:t>Torr (mm Hg)</a:t>
                      </a:r>
                    </a:p>
                  </a:txBody>
                  <a:tcPr/>
                </a:tc>
                <a:tc>
                  <a:txBody>
                    <a:bodyPr/>
                    <a:lstStyle/>
                    <a:p>
                      <a:r>
                        <a:rPr lang="en-US"/>
                        <a:t>Equivalent Altitude</a:t>
                      </a:r>
                    </a:p>
                    <a:p>
                      <a:r>
                        <a:rPr lang="en-US"/>
                        <a:t>ft/ m</a:t>
                      </a:r>
                    </a:p>
                  </a:txBody>
                  <a:tcPr/>
                </a:tc>
                <a:extLst>
                  <a:ext uri="{0D108BD9-81ED-4DB2-BD59-A6C34878D82A}">
                    <a16:rowId xmlns:a16="http://schemas.microsoft.com/office/drawing/2014/main" val="2443835534"/>
                  </a:ext>
                </a:extLst>
              </a:tr>
              <a:tr h="370840">
                <a:tc>
                  <a:txBody>
                    <a:bodyPr/>
                    <a:lstStyle/>
                    <a:p>
                      <a:pPr algn="r"/>
                      <a:r>
                        <a:rPr lang="en-US"/>
                        <a:t>7 </a:t>
                      </a:r>
                      <a:r>
                        <a:rPr lang="en-US" err="1"/>
                        <a:t>hrs</a:t>
                      </a:r>
                      <a:endParaRPr lang="en-US"/>
                    </a:p>
                  </a:txBody>
                  <a:tcPr/>
                </a:tc>
                <a:tc>
                  <a:txBody>
                    <a:bodyPr/>
                    <a:lstStyle/>
                    <a:p>
                      <a:pPr algn="r"/>
                      <a:r>
                        <a:rPr lang="en-US"/>
                        <a:t>101</a:t>
                      </a:r>
                    </a:p>
                  </a:txBody>
                  <a:tcPr/>
                </a:tc>
                <a:tc>
                  <a:txBody>
                    <a:bodyPr/>
                    <a:lstStyle/>
                    <a:p>
                      <a:pPr algn="r"/>
                      <a:r>
                        <a:rPr lang="en-US" dirty="0"/>
                        <a:t>14.7</a:t>
                      </a:r>
                    </a:p>
                  </a:txBody>
                  <a:tcPr/>
                </a:tc>
                <a:tc>
                  <a:txBody>
                    <a:bodyPr/>
                    <a:lstStyle/>
                    <a:p>
                      <a:pPr algn="r"/>
                      <a:r>
                        <a:rPr lang="en-US"/>
                        <a:t>760</a:t>
                      </a:r>
                    </a:p>
                  </a:txBody>
                  <a:tcPr/>
                </a:tc>
                <a:tc>
                  <a:txBody>
                    <a:bodyPr/>
                    <a:lstStyle/>
                    <a:p>
                      <a:pPr algn="r"/>
                      <a:r>
                        <a:rPr lang="en-US" dirty="0"/>
                        <a:t>Sea Level (0)</a:t>
                      </a:r>
                    </a:p>
                  </a:txBody>
                  <a:tcPr/>
                </a:tc>
                <a:extLst>
                  <a:ext uri="{0D108BD9-81ED-4DB2-BD59-A6C34878D82A}">
                    <a16:rowId xmlns:a16="http://schemas.microsoft.com/office/drawing/2014/main" val="768509739"/>
                  </a:ext>
                </a:extLst>
              </a:tr>
              <a:tr h="370840">
                <a:tc>
                  <a:txBody>
                    <a:bodyPr/>
                    <a:lstStyle/>
                    <a:p>
                      <a:pPr algn="r"/>
                      <a:endParaRPr lang="en-US"/>
                    </a:p>
                  </a:txBody>
                  <a:tcPr/>
                </a:tc>
                <a:tc>
                  <a:txBody>
                    <a:bodyPr/>
                    <a:lstStyle/>
                    <a:p>
                      <a:pPr algn="r"/>
                      <a:r>
                        <a:rPr lang="en-US"/>
                        <a:t>84.3</a:t>
                      </a:r>
                    </a:p>
                  </a:txBody>
                  <a:tcPr/>
                </a:tc>
                <a:tc>
                  <a:txBody>
                    <a:bodyPr/>
                    <a:lstStyle/>
                    <a:p>
                      <a:pPr algn="r"/>
                      <a:r>
                        <a:rPr lang="en-US"/>
                        <a:t>12.2</a:t>
                      </a:r>
                    </a:p>
                  </a:txBody>
                  <a:tcPr/>
                </a:tc>
                <a:tc>
                  <a:txBody>
                    <a:bodyPr/>
                    <a:lstStyle/>
                    <a:p>
                      <a:pPr algn="r"/>
                      <a:r>
                        <a:rPr lang="en-US"/>
                        <a:t>632</a:t>
                      </a:r>
                    </a:p>
                  </a:txBody>
                  <a:tcPr/>
                </a:tc>
                <a:tc>
                  <a:txBody>
                    <a:bodyPr/>
                    <a:lstStyle/>
                    <a:p>
                      <a:pPr algn="r"/>
                      <a:r>
                        <a:rPr lang="en-US"/>
                        <a:t>5,000/ 1,524</a:t>
                      </a:r>
                    </a:p>
                  </a:txBody>
                  <a:tcPr/>
                </a:tc>
                <a:extLst>
                  <a:ext uri="{0D108BD9-81ED-4DB2-BD59-A6C34878D82A}">
                    <a16:rowId xmlns:a16="http://schemas.microsoft.com/office/drawing/2014/main" val="3627759996"/>
                  </a:ext>
                </a:extLst>
              </a:tr>
              <a:tr h="370840">
                <a:tc>
                  <a:txBody>
                    <a:bodyPr/>
                    <a:lstStyle/>
                    <a:p>
                      <a:pPr algn="r"/>
                      <a:r>
                        <a:rPr lang="en-US"/>
                        <a:t>3.5 </a:t>
                      </a:r>
                      <a:r>
                        <a:rPr lang="en-US" err="1"/>
                        <a:t>hrs</a:t>
                      </a:r>
                      <a:endParaRPr lang="en-US"/>
                    </a:p>
                  </a:txBody>
                  <a:tcPr>
                    <a:solidFill>
                      <a:schemeClr val="accent4">
                        <a:lumMod val="40000"/>
                        <a:lumOff val="60000"/>
                      </a:schemeClr>
                    </a:solidFill>
                  </a:tcPr>
                </a:tc>
                <a:tc>
                  <a:txBody>
                    <a:bodyPr/>
                    <a:lstStyle/>
                    <a:p>
                      <a:pPr algn="r"/>
                      <a:r>
                        <a:rPr lang="en-US"/>
                        <a:t>69.7</a:t>
                      </a:r>
                    </a:p>
                  </a:txBody>
                  <a:tcPr>
                    <a:solidFill>
                      <a:schemeClr val="accent4">
                        <a:lumMod val="40000"/>
                        <a:lumOff val="60000"/>
                      </a:schemeClr>
                    </a:solidFill>
                  </a:tcPr>
                </a:tc>
                <a:tc>
                  <a:txBody>
                    <a:bodyPr/>
                    <a:lstStyle/>
                    <a:p>
                      <a:pPr algn="r"/>
                      <a:r>
                        <a:rPr lang="en-US"/>
                        <a:t>10.1</a:t>
                      </a:r>
                    </a:p>
                  </a:txBody>
                  <a:tcPr>
                    <a:solidFill>
                      <a:schemeClr val="accent4">
                        <a:lumMod val="40000"/>
                        <a:lumOff val="60000"/>
                      </a:schemeClr>
                    </a:solidFill>
                  </a:tcPr>
                </a:tc>
                <a:tc>
                  <a:txBody>
                    <a:bodyPr/>
                    <a:lstStyle/>
                    <a:p>
                      <a:pPr algn="r"/>
                      <a:r>
                        <a:rPr lang="en-US"/>
                        <a:t>523</a:t>
                      </a:r>
                    </a:p>
                  </a:txBody>
                  <a:tcPr>
                    <a:solidFill>
                      <a:schemeClr val="accent4">
                        <a:lumMod val="40000"/>
                        <a:lumOff val="60000"/>
                      </a:schemeClr>
                    </a:solidFill>
                  </a:tcPr>
                </a:tc>
                <a:tc>
                  <a:txBody>
                    <a:bodyPr/>
                    <a:lstStyle/>
                    <a:p>
                      <a:pPr algn="r"/>
                      <a:r>
                        <a:rPr lang="en-US"/>
                        <a:t>10,000/ 3,048</a:t>
                      </a:r>
                    </a:p>
                  </a:txBody>
                  <a:tcPr>
                    <a:solidFill>
                      <a:schemeClr val="accent4">
                        <a:lumMod val="40000"/>
                        <a:lumOff val="60000"/>
                      </a:schemeClr>
                    </a:solidFill>
                  </a:tcPr>
                </a:tc>
                <a:extLst>
                  <a:ext uri="{0D108BD9-81ED-4DB2-BD59-A6C34878D82A}">
                    <a16:rowId xmlns:a16="http://schemas.microsoft.com/office/drawing/2014/main" val="172771106"/>
                  </a:ext>
                </a:extLst>
              </a:tr>
              <a:tr h="370840">
                <a:tc>
                  <a:txBody>
                    <a:bodyPr/>
                    <a:lstStyle/>
                    <a:p>
                      <a:pPr algn="r"/>
                      <a:r>
                        <a:rPr lang="en-US"/>
                        <a:t>0.33 </a:t>
                      </a:r>
                      <a:r>
                        <a:rPr lang="en-US" err="1"/>
                        <a:t>hrs</a:t>
                      </a:r>
                      <a:endParaRPr lang="en-US"/>
                    </a:p>
                  </a:txBody>
                  <a:tcPr>
                    <a:solidFill>
                      <a:schemeClr val="accent6">
                        <a:lumMod val="60000"/>
                        <a:lumOff val="40000"/>
                      </a:schemeClr>
                    </a:solidFill>
                  </a:tcPr>
                </a:tc>
                <a:tc>
                  <a:txBody>
                    <a:bodyPr/>
                    <a:lstStyle/>
                    <a:p>
                      <a:pPr algn="r"/>
                      <a:r>
                        <a:rPr lang="en-US"/>
                        <a:t>57.2</a:t>
                      </a:r>
                    </a:p>
                  </a:txBody>
                  <a:tcPr>
                    <a:solidFill>
                      <a:schemeClr val="accent6">
                        <a:lumMod val="60000"/>
                        <a:lumOff val="40000"/>
                      </a:schemeClr>
                    </a:solidFill>
                  </a:tcPr>
                </a:tc>
                <a:tc>
                  <a:txBody>
                    <a:bodyPr/>
                    <a:lstStyle/>
                    <a:p>
                      <a:pPr algn="r"/>
                      <a:r>
                        <a:rPr lang="en-US"/>
                        <a:t>8.29</a:t>
                      </a:r>
                    </a:p>
                  </a:txBody>
                  <a:tcPr>
                    <a:solidFill>
                      <a:schemeClr val="accent6">
                        <a:lumMod val="60000"/>
                        <a:lumOff val="40000"/>
                      </a:schemeClr>
                    </a:solidFill>
                  </a:tcPr>
                </a:tc>
                <a:tc>
                  <a:txBody>
                    <a:bodyPr/>
                    <a:lstStyle/>
                    <a:p>
                      <a:pPr algn="r"/>
                      <a:r>
                        <a:rPr lang="en-US"/>
                        <a:t>429</a:t>
                      </a:r>
                    </a:p>
                  </a:txBody>
                  <a:tcPr>
                    <a:solidFill>
                      <a:schemeClr val="accent6">
                        <a:lumMod val="60000"/>
                        <a:lumOff val="40000"/>
                      </a:schemeClr>
                    </a:solidFill>
                  </a:tcPr>
                </a:tc>
                <a:tc>
                  <a:txBody>
                    <a:bodyPr/>
                    <a:lstStyle/>
                    <a:p>
                      <a:pPr algn="r"/>
                      <a:r>
                        <a:rPr lang="en-US"/>
                        <a:t>15,000/ 4,572</a:t>
                      </a:r>
                    </a:p>
                  </a:txBody>
                  <a:tcPr>
                    <a:solidFill>
                      <a:schemeClr val="accent6">
                        <a:lumMod val="60000"/>
                        <a:lumOff val="40000"/>
                      </a:schemeClr>
                    </a:solidFill>
                  </a:tcPr>
                </a:tc>
                <a:extLst>
                  <a:ext uri="{0D108BD9-81ED-4DB2-BD59-A6C34878D82A}">
                    <a16:rowId xmlns:a16="http://schemas.microsoft.com/office/drawing/2014/main" val="2929650872"/>
                  </a:ext>
                </a:extLst>
              </a:tr>
              <a:tr h="370840">
                <a:tc>
                  <a:txBody>
                    <a:bodyPr/>
                    <a:lstStyle/>
                    <a:p>
                      <a:pPr algn="r"/>
                      <a:r>
                        <a:rPr lang="en-US"/>
                        <a:t>0.33 </a:t>
                      </a:r>
                      <a:r>
                        <a:rPr lang="en-US" err="1"/>
                        <a:t>hrs</a:t>
                      </a:r>
                      <a:r>
                        <a:rPr lang="en-US"/>
                        <a:t> &gt;</a:t>
                      </a:r>
                    </a:p>
                  </a:txBody>
                  <a:tcPr>
                    <a:solidFill>
                      <a:schemeClr val="accent6">
                        <a:lumMod val="40000"/>
                        <a:lumOff val="60000"/>
                      </a:schemeClr>
                    </a:solidFill>
                  </a:tcPr>
                </a:tc>
                <a:tc>
                  <a:txBody>
                    <a:bodyPr/>
                    <a:lstStyle/>
                    <a:p>
                      <a:pPr algn="r"/>
                      <a:r>
                        <a:rPr lang="en-US"/>
                        <a:t>37.5</a:t>
                      </a:r>
                    </a:p>
                  </a:txBody>
                  <a:tcPr>
                    <a:solidFill>
                      <a:schemeClr val="accent6">
                        <a:lumMod val="40000"/>
                        <a:lumOff val="60000"/>
                      </a:schemeClr>
                    </a:solidFill>
                  </a:tcPr>
                </a:tc>
                <a:tc>
                  <a:txBody>
                    <a:bodyPr/>
                    <a:lstStyle/>
                    <a:p>
                      <a:pPr algn="r"/>
                      <a:r>
                        <a:rPr lang="en-US"/>
                        <a:t>5.45</a:t>
                      </a:r>
                    </a:p>
                  </a:txBody>
                  <a:tcPr>
                    <a:solidFill>
                      <a:schemeClr val="accent6">
                        <a:lumMod val="40000"/>
                        <a:lumOff val="60000"/>
                      </a:schemeClr>
                    </a:solidFill>
                  </a:tcPr>
                </a:tc>
                <a:tc>
                  <a:txBody>
                    <a:bodyPr/>
                    <a:lstStyle/>
                    <a:p>
                      <a:pPr algn="r"/>
                      <a:r>
                        <a:rPr lang="en-US"/>
                        <a:t>282</a:t>
                      </a:r>
                    </a:p>
                  </a:txBody>
                  <a:tcPr>
                    <a:solidFill>
                      <a:schemeClr val="accent6">
                        <a:lumMod val="40000"/>
                        <a:lumOff val="60000"/>
                      </a:schemeClr>
                    </a:solidFill>
                  </a:tcPr>
                </a:tc>
                <a:tc>
                  <a:txBody>
                    <a:bodyPr/>
                    <a:lstStyle/>
                    <a:p>
                      <a:pPr algn="r"/>
                      <a:r>
                        <a:rPr lang="en-US" dirty="0"/>
                        <a:t>25,000/ 7,620</a:t>
                      </a:r>
                    </a:p>
                  </a:txBody>
                  <a:tcPr>
                    <a:solidFill>
                      <a:schemeClr val="accent6">
                        <a:lumMod val="40000"/>
                        <a:lumOff val="60000"/>
                      </a:schemeClr>
                    </a:solidFill>
                  </a:tcPr>
                </a:tc>
                <a:extLst>
                  <a:ext uri="{0D108BD9-81ED-4DB2-BD59-A6C34878D82A}">
                    <a16:rowId xmlns:a16="http://schemas.microsoft.com/office/drawing/2014/main" val="2947989123"/>
                  </a:ext>
                </a:extLst>
              </a:tr>
            </a:tbl>
          </a:graphicData>
        </a:graphic>
      </p:graphicFrame>
      <p:sp>
        <p:nvSpPr>
          <p:cNvPr id="7" name="TextBox 6">
            <a:extLst>
              <a:ext uri="{FF2B5EF4-FFF2-40B4-BE49-F238E27FC236}">
                <a16:creationId xmlns:a16="http://schemas.microsoft.com/office/drawing/2014/main" id="{F41A55BD-7A5C-2790-833E-5F1B3ADF4139}"/>
              </a:ext>
            </a:extLst>
          </p:cNvPr>
          <p:cNvSpPr txBox="1"/>
          <p:nvPr/>
        </p:nvSpPr>
        <p:spPr>
          <a:xfrm>
            <a:off x="6969760" y="1525595"/>
            <a:ext cx="4673600" cy="2031325"/>
          </a:xfrm>
          <a:prstGeom prst="rect">
            <a:avLst/>
          </a:prstGeom>
          <a:noFill/>
        </p:spPr>
        <p:txBody>
          <a:bodyPr wrap="square" rtlCol="0">
            <a:spAutoFit/>
          </a:bodyPr>
          <a:lstStyle/>
          <a:p>
            <a:r>
              <a:rPr lang="en-US"/>
              <a:t>Lunar Habitat Likely:</a:t>
            </a:r>
          </a:p>
          <a:p>
            <a:r>
              <a:rPr lang="en-US"/>
              <a:t>“atmospheric pressures of 8.2 psi with 34% oxygen concentration and 10.2 psi with 26.5% oxygen.”  </a:t>
            </a:r>
          </a:p>
          <a:p>
            <a:endParaRPr lang="en-US"/>
          </a:p>
          <a:p>
            <a:r>
              <a:rPr lang="en-US" i="1"/>
              <a:t>Burke et. al 2022</a:t>
            </a:r>
            <a:endParaRPr lang="en-US"/>
          </a:p>
          <a:p>
            <a:r>
              <a:rPr lang="en-US"/>
              <a:t>https://ntrs.nasa.gov/citations/20220013669</a:t>
            </a:r>
          </a:p>
        </p:txBody>
      </p:sp>
      <p:sp>
        <p:nvSpPr>
          <p:cNvPr id="3" name="Oval 2">
            <a:extLst>
              <a:ext uri="{FF2B5EF4-FFF2-40B4-BE49-F238E27FC236}">
                <a16:creationId xmlns:a16="http://schemas.microsoft.com/office/drawing/2014/main" id="{C8FCB803-84CE-A14D-59FC-5E9D7A20FBF6}"/>
              </a:ext>
            </a:extLst>
          </p:cNvPr>
          <p:cNvSpPr/>
          <p:nvPr/>
        </p:nvSpPr>
        <p:spPr>
          <a:xfrm>
            <a:off x="3658632" y="5332405"/>
            <a:ext cx="8708020" cy="582258"/>
          </a:xfrm>
          <a:prstGeom prst="ellipse">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286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10;&#10;Description automatically generated">
            <a:extLst>
              <a:ext uri="{FF2B5EF4-FFF2-40B4-BE49-F238E27FC236}">
                <a16:creationId xmlns:a16="http://schemas.microsoft.com/office/drawing/2014/main" id="{78B44AAC-AFBB-F269-99F2-FBACA92CA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5985" y="3048000"/>
            <a:ext cx="6956015" cy="3810000"/>
          </a:xfrm>
          <a:prstGeom prst="rect">
            <a:avLst/>
          </a:prstGeom>
        </p:spPr>
      </p:pic>
      <p:sp>
        <p:nvSpPr>
          <p:cNvPr id="2" name="Title 1">
            <a:extLst>
              <a:ext uri="{FF2B5EF4-FFF2-40B4-BE49-F238E27FC236}">
                <a16:creationId xmlns:a16="http://schemas.microsoft.com/office/drawing/2014/main" id="{41FFE46F-634B-DCD6-5701-3654AC3FCFDD}"/>
              </a:ext>
            </a:extLst>
          </p:cNvPr>
          <p:cNvSpPr>
            <a:spLocks noGrp="1"/>
          </p:cNvSpPr>
          <p:nvPr>
            <p:ph type="title"/>
          </p:nvPr>
        </p:nvSpPr>
        <p:spPr>
          <a:xfrm>
            <a:off x="838200" y="136525"/>
            <a:ext cx="10515600" cy="1325563"/>
          </a:xfrm>
        </p:spPr>
        <p:txBody>
          <a:bodyPr/>
          <a:lstStyle/>
          <a:p>
            <a:r>
              <a:rPr lang="en-US" dirty="0"/>
              <a:t>Likely Cabin Environment:</a:t>
            </a:r>
          </a:p>
        </p:txBody>
      </p:sp>
      <p:sp>
        <p:nvSpPr>
          <p:cNvPr id="3" name="Content Placeholder 2">
            <a:extLst>
              <a:ext uri="{FF2B5EF4-FFF2-40B4-BE49-F238E27FC236}">
                <a16:creationId xmlns:a16="http://schemas.microsoft.com/office/drawing/2014/main" id="{68D69D85-8FEE-D44B-FB31-465C05EF26B4}"/>
              </a:ext>
            </a:extLst>
          </p:cNvPr>
          <p:cNvSpPr>
            <a:spLocks noGrp="1"/>
          </p:cNvSpPr>
          <p:nvPr>
            <p:ph idx="1"/>
          </p:nvPr>
        </p:nvSpPr>
        <p:spPr>
          <a:xfrm>
            <a:off x="838200" y="1500505"/>
            <a:ext cx="10515600" cy="4351338"/>
          </a:xfrm>
        </p:spPr>
        <p:txBody>
          <a:bodyPr/>
          <a:lstStyle/>
          <a:p>
            <a:r>
              <a:rPr lang="en-US" sz="3200" b="1" dirty="0"/>
              <a:t>Low Pressure</a:t>
            </a:r>
            <a:r>
              <a:rPr lang="en-US" sz="3200" dirty="0"/>
              <a:t>: </a:t>
            </a:r>
            <a:r>
              <a:rPr lang="en-US" dirty="0"/>
              <a:t>8.2 PSI (57 kPa)</a:t>
            </a:r>
          </a:p>
          <a:p>
            <a:endParaRPr lang="en-US" dirty="0"/>
          </a:p>
          <a:p>
            <a:r>
              <a:rPr lang="en-US" sz="3200" b="1" dirty="0"/>
              <a:t>High Oxygen</a:t>
            </a:r>
            <a:r>
              <a:rPr lang="en-US" sz="3200" dirty="0"/>
              <a:t>: </a:t>
            </a:r>
            <a:r>
              <a:rPr lang="en-US" dirty="0"/>
              <a:t>34% (66% Nitrogen)</a:t>
            </a:r>
          </a:p>
          <a:p>
            <a:endParaRPr lang="en-US" dirty="0"/>
          </a:p>
          <a:p>
            <a:r>
              <a:rPr lang="en-US" sz="3200" b="1" dirty="0"/>
              <a:t>Elevated CO</a:t>
            </a:r>
            <a:r>
              <a:rPr lang="en-US" sz="3200" b="1" baseline="-25000" dirty="0"/>
              <a:t>2</a:t>
            </a:r>
            <a:r>
              <a:rPr lang="en-US" sz="3200" b="1" dirty="0"/>
              <a:t> </a:t>
            </a:r>
            <a:r>
              <a:rPr lang="en-US" dirty="0"/>
              <a:t>(1000 – 2000 ppm)?</a:t>
            </a:r>
          </a:p>
          <a:p>
            <a:endParaRPr lang="en-US" dirty="0"/>
          </a:p>
          <a:p>
            <a:r>
              <a:rPr lang="en-US" sz="3200" b="1" dirty="0"/>
              <a:t>Shirt sleeve Temperature</a:t>
            </a:r>
          </a:p>
          <a:p>
            <a:endParaRPr lang="en-US" sz="3200" b="1" dirty="0"/>
          </a:p>
          <a:p>
            <a:r>
              <a:rPr lang="en-US" sz="3200" b="1" dirty="0"/>
              <a:t>Partial Gravity</a:t>
            </a:r>
          </a:p>
          <a:p>
            <a:endParaRPr lang="en-US" sz="3200" b="1" dirty="0"/>
          </a:p>
        </p:txBody>
      </p:sp>
      <p:sp>
        <p:nvSpPr>
          <p:cNvPr id="4" name="Slide Number Placeholder 3">
            <a:extLst>
              <a:ext uri="{FF2B5EF4-FFF2-40B4-BE49-F238E27FC236}">
                <a16:creationId xmlns:a16="http://schemas.microsoft.com/office/drawing/2014/main" id="{ED802FD0-669B-C798-AA25-BF2BD8CA18EF}"/>
              </a:ext>
            </a:extLst>
          </p:cNvPr>
          <p:cNvSpPr>
            <a:spLocks noGrp="1"/>
          </p:cNvSpPr>
          <p:nvPr>
            <p:ph type="sldNum" sz="quarter" idx="12"/>
          </p:nvPr>
        </p:nvSpPr>
        <p:spPr/>
        <p:txBody>
          <a:bodyPr/>
          <a:lstStyle/>
          <a:p>
            <a:pPr>
              <a:defRPr/>
            </a:pPr>
            <a:fld id="{12CDEB39-65A6-46F3-93F9-1EE5CF781383}" type="slidenum">
              <a:rPr lang="en-US" smtClean="0"/>
              <a:pPr>
                <a:defRPr/>
              </a:pPr>
              <a:t>34</a:t>
            </a:fld>
            <a:endParaRPr lang="en-US"/>
          </a:p>
        </p:txBody>
      </p:sp>
      <p:pic>
        <p:nvPicPr>
          <p:cNvPr id="6" name="Picture 5">
            <a:extLst>
              <a:ext uri="{FF2B5EF4-FFF2-40B4-BE49-F238E27FC236}">
                <a16:creationId xmlns:a16="http://schemas.microsoft.com/office/drawing/2014/main" id="{5277B5E2-6C5F-C3B8-9052-C0AF6481C89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r="-110" b="-1164"/>
          <a:stretch/>
        </p:blipFill>
        <p:spPr>
          <a:xfrm>
            <a:off x="8060279" y="-1"/>
            <a:ext cx="4131721" cy="2775857"/>
          </a:xfrm>
          <a:prstGeom prst="rect">
            <a:avLst/>
          </a:prstGeom>
          <a:ln>
            <a:solidFill>
              <a:schemeClr val="accent1"/>
            </a:solidFill>
          </a:ln>
        </p:spPr>
      </p:pic>
    </p:spTree>
    <p:extLst>
      <p:ext uri="{BB962C8B-B14F-4D97-AF65-F5344CB8AC3E}">
        <p14:creationId xmlns:p14="http://schemas.microsoft.com/office/powerpoint/2010/main" val="4245061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393F-E097-3E7D-94AA-976F455876E0}"/>
              </a:ext>
            </a:extLst>
          </p:cNvPr>
          <p:cNvSpPr>
            <a:spLocks noGrp="1"/>
          </p:cNvSpPr>
          <p:nvPr>
            <p:ph type="title"/>
          </p:nvPr>
        </p:nvSpPr>
        <p:spPr/>
        <p:txBody>
          <a:bodyPr/>
          <a:lstStyle/>
          <a:p>
            <a:r>
              <a:rPr lang="en-US" dirty="0"/>
              <a:t>Are there other ways to produce food in Space?</a:t>
            </a:r>
          </a:p>
        </p:txBody>
      </p:sp>
      <p:pic>
        <p:nvPicPr>
          <p:cNvPr id="6" name="Content Placeholder 5" descr="A table full of food&#10;This image is a work of the National Institutes of Health, part of the United States Department of Health and Human Services, taken or made as part of an employee's official duties. As a work of the U.S. federal government, the image is in the public domain.&#10;https://commons.wikimedia.org/wiki/File:Good_Food_Display_-_NCI_Visuals_Online.jpg&#10;">
            <a:extLst>
              <a:ext uri="{FF2B5EF4-FFF2-40B4-BE49-F238E27FC236}">
                <a16:creationId xmlns:a16="http://schemas.microsoft.com/office/drawing/2014/main" id="{30308554-D334-48A4-4487-A58F52B5BD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1982" y="1851949"/>
            <a:ext cx="6487521" cy="4325014"/>
          </a:xfrm>
        </p:spPr>
      </p:pic>
      <p:sp>
        <p:nvSpPr>
          <p:cNvPr id="4" name="Slide Number Placeholder 3">
            <a:extLst>
              <a:ext uri="{FF2B5EF4-FFF2-40B4-BE49-F238E27FC236}">
                <a16:creationId xmlns:a16="http://schemas.microsoft.com/office/drawing/2014/main" id="{E5837D90-B7FF-EE10-BF0B-E52ED9209F46}"/>
              </a:ext>
            </a:extLst>
          </p:cNvPr>
          <p:cNvSpPr>
            <a:spLocks noGrp="1"/>
          </p:cNvSpPr>
          <p:nvPr>
            <p:ph type="sldNum" sz="quarter" idx="12"/>
          </p:nvPr>
        </p:nvSpPr>
        <p:spPr/>
        <p:txBody>
          <a:bodyPr/>
          <a:lstStyle/>
          <a:p>
            <a:pPr>
              <a:defRPr/>
            </a:pPr>
            <a:fld id="{12CDEB39-65A6-46F3-93F9-1EE5CF781383}" type="slidenum">
              <a:rPr lang="en-US" smtClean="0"/>
              <a:pPr>
                <a:defRPr/>
              </a:pPr>
              <a:t>35</a:t>
            </a:fld>
            <a:endParaRPr lang="en-US"/>
          </a:p>
        </p:txBody>
      </p:sp>
    </p:spTree>
    <p:extLst>
      <p:ext uri="{BB962C8B-B14F-4D97-AF65-F5344CB8AC3E}">
        <p14:creationId xmlns:p14="http://schemas.microsoft.com/office/powerpoint/2010/main" val="4232787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17" name="Straight Connector 17">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F36F394-7C03-6779-E970-DD3D82B35A21}"/>
              </a:ext>
            </a:extLst>
          </p:cNvPr>
          <p:cNvGrpSpPr/>
          <p:nvPr/>
        </p:nvGrpSpPr>
        <p:grpSpPr>
          <a:xfrm>
            <a:off x="6966856" y="889383"/>
            <a:ext cx="4933043" cy="5816216"/>
            <a:chOff x="6667500" y="889094"/>
            <a:chExt cx="5232400" cy="5816505"/>
          </a:xfrm>
        </p:grpSpPr>
        <p:pic>
          <p:nvPicPr>
            <p:cNvPr id="8" name="Picture 7" descr="A picture containing indoor, floor&#10;&#10;Description automatically generated">
              <a:extLst>
                <a:ext uri="{FF2B5EF4-FFF2-40B4-BE49-F238E27FC236}">
                  <a16:creationId xmlns:a16="http://schemas.microsoft.com/office/drawing/2014/main" id="{8F009336-9A6C-554D-6B17-BC01549981A6}"/>
                </a:ext>
              </a:extLst>
            </p:cNvPr>
            <p:cNvPicPr>
              <a:picLocks noChangeAspect="1"/>
            </p:cNvPicPr>
            <p:nvPr/>
          </p:nvPicPr>
          <p:blipFill rotWithShape="1">
            <a:blip r:embed="rId3"/>
            <a:srcRect l="11111"/>
            <a:stretch/>
          </p:blipFill>
          <p:spPr>
            <a:xfrm>
              <a:off x="6667500" y="889094"/>
              <a:ext cx="2616200" cy="2943225"/>
            </a:xfrm>
            <a:prstGeom prst="rect">
              <a:avLst/>
            </a:prstGeom>
          </p:spPr>
        </p:pic>
        <p:pic>
          <p:nvPicPr>
            <p:cNvPr id="6" name="Picture 5">
              <a:extLst>
                <a:ext uri="{FF2B5EF4-FFF2-40B4-BE49-F238E27FC236}">
                  <a16:creationId xmlns:a16="http://schemas.microsoft.com/office/drawing/2014/main" id="{22E9ABC9-B2C5-46DF-27F6-179D714E237B}"/>
                </a:ext>
              </a:extLst>
            </p:cNvPr>
            <p:cNvPicPr>
              <a:picLocks noChangeAspect="1"/>
            </p:cNvPicPr>
            <p:nvPr/>
          </p:nvPicPr>
          <p:blipFill>
            <a:blip r:embed="rId4"/>
            <a:srcRect r="11111"/>
            <a:stretch/>
          </p:blipFill>
          <p:spPr>
            <a:xfrm>
              <a:off x="9283700" y="895357"/>
              <a:ext cx="2616200" cy="2943217"/>
            </a:xfrm>
            <a:prstGeom prst="rect">
              <a:avLst/>
            </a:prstGeom>
          </p:spPr>
        </p:pic>
        <p:pic>
          <p:nvPicPr>
            <p:cNvPr id="12" name="Picture 11">
              <a:extLst>
                <a:ext uri="{FF2B5EF4-FFF2-40B4-BE49-F238E27FC236}">
                  <a16:creationId xmlns:a16="http://schemas.microsoft.com/office/drawing/2014/main" id="{B156A2F2-43ED-F7EE-A9BD-7ED8F829602C}"/>
                </a:ext>
              </a:extLst>
            </p:cNvPr>
            <p:cNvPicPr>
              <a:picLocks noChangeAspect="1"/>
            </p:cNvPicPr>
            <p:nvPr/>
          </p:nvPicPr>
          <p:blipFill>
            <a:blip r:embed="rId5"/>
            <a:srcRect l="9051" r="2060"/>
            <a:stretch/>
          </p:blipFill>
          <p:spPr>
            <a:xfrm>
              <a:off x="6667507" y="3762374"/>
              <a:ext cx="2616199" cy="2943225"/>
            </a:xfrm>
            <a:prstGeom prst="rect">
              <a:avLst/>
            </a:prstGeom>
          </p:spPr>
        </p:pic>
        <p:pic>
          <p:nvPicPr>
            <p:cNvPr id="10" name="Picture 9" descr="A picture containing text, shop, cluttered, sale&#10;&#10;Description automatically generated">
              <a:extLst>
                <a:ext uri="{FF2B5EF4-FFF2-40B4-BE49-F238E27FC236}">
                  <a16:creationId xmlns:a16="http://schemas.microsoft.com/office/drawing/2014/main" id="{381B90E9-8D36-8E13-4ECF-22EB82533A30}"/>
                </a:ext>
              </a:extLst>
            </p:cNvPr>
            <p:cNvPicPr>
              <a:picLocks noChangeAspect="1"/>
            </p:cNvPicPr>
            <p:nvPr/>
          </p:nvPicPr>
          <p:blipFill>
            <a:blip r:embed="rId6"/>
            <a:srcRect l="7638" r="3473"/>
            <a:stretch/>
          </p:blipFill>
          <p:spPr>
            <a:xfrm>
              <a:off x="9283697" y="3762374"/>
              <a:ext cx="2616200" cy="2943225"/>
            </a:xfrm>
            <a:prstGeom prst="rect">
              <a:avLst/>
            </a:prstGeom>
          </p:spPr>
        </p:pic>
      </p:grpSp>
      <p:sp>
        <p:nvSpPr>
          <p:cNvPr id="4" name="Slide Number Placeholder 3">
            <a:extLst>
              <a:ext uri="{FF2B5EF4-FFF2-40B4-BE49-F238E27FC236}">
                <a16:creationId xmlns:a16="http://schemas.microsoft.com/office/drawing/2014/main" id="{9257C182-FE03-4C0C-BF19-AD1AC431B1C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1C508F0-1AA7-8449-B96D-5FDB74B9F69F}"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36</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F793D4-F730-3E89-9B5A-44E7E292B080}"/>
              </a:ext>
            </a:extLst>
          </p:cNvPr>
          <p:cNvSpPr>
            <a:spLocks noGrp="1"/>
          </p:cNvSpPr>
          <p:nvPr>
            <p:ph type="title"/>
          </p:nvPr>
        </p:nvSpPr>
        <p:spPr/>
        <p:txBody>
          <a:bodyPr/>
          <a:lstStyle/>
          <a:p>
            <a:r>
              <a:rPr lang="en-US" sz="2800" b="0"/>
              <a:t>Fermented Foods and Genetic Engineering in Support of Spaceflight</a:t>
            </a:r>
          </a:p>
        </p:txBody>
      </p:sp>
      <p:sp>
        <p:nvSpPr>
          <p:cNvPr id="13" name="TextBox 12">
            <a:extLst>
              <a:ext uri="{FF2B5EF4-FFF2-40B4-BE49-F238E27FC236}">
                <a16:creationId xmlns:a16="http://schemas.microsoft.com/office/drawing/2014/main" id="{29741218-F513-E21E-7330-4F20E4A5BEAC}"/>
              </a:ext>
            </a:extLst>
          </p:cNvPr>
          <p:cNvSpPr txBox="1"/>
          <p:nvPr/>
        </p:nvSpPr>
        <p:spPr>
          <a:xfrm>
            <a:off x="9270997" y="6664323"/>
            <a:ext cx="4526972" cy="140247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000" b="0" i="1" u="none" strike="noStrike" kern="1200" cap="none" spc="0" normalizeH="0" baseline="0" noProof="0">
                <a:ln>
                  <a:noFill/>
                </a:ln>
                <a:solidFill>
                  <a:prstClr val="black"/>
                </a:solidFill>
                <a:effectLst/>
                <a:uLnTx/>
                <a:uFillTx/>
                <a:latin typeface="Calibri Light" panose="020F0302020204030204"/>
                <a:ea typeface="+mn-ea"/>
                <a:cs typeface="+mn-cs"/>
              </a:rPr>
              <a:t>Photo credits creative commons</a:t>
            </a:r>
          </a:p>
        </p:txBody>
      </p:sp>
      <p:sp>
        <p:nvSpPr>
          <p:cNvPr id="9" name="Content Placeholder 2">
            <a:extLst>
              <a:ext uri="{FF2B5EF4-FFF2-40B4-BE49-F238E27FC236}">
                <a16:creationId xmlns:a16="http://schemas.microsoft.com/office/drawing/2014/main" id="{BCCC7F6A-EF5D-9EA4-E447-9A506F32D71D}"/>
              </a:ext>
            </a:extLst>
          </p:cNvPr>
          <p:cNvSpPr>
            <a:spLocks noGrp="1"/>
          </p:cNvSpPr>
          <p:nvPr>
            <p:ph idx="1"/>
          </p:nvPr>
        </p:nvSpPr>
        <p:spPr>
          <a:xfrm>
            <a:off x="112939" y="747869"/>
            <a:ext cx="6772728" cy="5173663"/>
          </a:xfrm>
        </p:spPr>
        <p:txBody>
          <a:bodyPr>
            <a:normAutofit lnSpcReduction="10000"/>
          </a:bodyPr>
          <a:lstStyle/>
          <a:p>
            <a:pPr marL="0" indent="0">
              <a:buNone/>
            </a:pPr>
            <a:endParaRPr lang="en-US" sz="700">
              <a:solidFill>
                <a:schemeClr val="bg1"/>
              </a:solidFill>
            </a:endParaRPr>
          </a:p>
          <a:p>
            <a:pPr marL="0" indent="0">
              <a:buNone/>
            </a:pPr>
            <a:r>
              <a:rPr lang="en-US" sz="2000" b="1" i="0">
                <a:solidFill>
                  <a:schemeClr val="bg1"/>
                </a:solidFill>
                <a:effectLst/>
              </a:rPr>
              <a:t>Fermented food production is spaceflight compatible </a:t>
            </a:r>
            <a:r>
              <a:rPr lang="en-US" sz="2000" i="0">
                <a:solidFill>
                  <a:schemeClr val="bg1"/>
                </a:solidFill>
                <a:effectLst/>
              </a:rPr>
              <a:t>– </a:t>
            </a:r>
            <a:r>
              <a:rPr lang="en-US" sz="2000">
                <a:solidFill>
                  <a:schemeClr val="bg1"/>
                </a:solidFill>
              </a:rPr>
              <a:t>Small resource requirements</a:t>
            </a:r>
            <a:r>
              <a:rPr lang="en-US" sz="2000" i="0">
                <a:solidFill>
                  <a:schemeClr val="bg1"/>
                </a:solidFill>
                <a:effectLst/>
              </a:rPr>
              <a:t>, long shelf life, high radiation tolerance.</a:t>
            </a:r>
            <a:endParaRPr lang="en-US" sz="2000" b="1" i="0">
              <a:solidFill>
                <a:schemeClr val="bg1"/>
              </a:solidFill>
              <a:effectLst/>
            </a:endParaRPr>
          </a:p>
          <a:p>
            <a:r>
              <a:rPr lang="en-US" sz="1600">
                <a:solidFill>
                  <a:schemeClr val="bg1"/>
                </a:solidFill>
              </a:rPr>
              <a:t>Fermented foods provide beneficial microbes, nutrients, bioactive compounds, flavors and food preservation.</a:t>
            </a:r>
          </a:p>
          <a:p>
            <a:r>
              <a:rPr lang="en-US" sz="1600">
                <a:solidFill>
                  <a:srgbClr val="FFFF00"/>
                </a:solidFill>
              </a:rPr>
              <a:t>Genetic engineering can make fermented food products into a nutrient and therapeutic compound delivery system.</a:t>
            </a:r>
          </a:p>
          <a:p>
            <a:endParaRPr lang="en-US" sz="1600">
              <a:solidFill>
                <a:schemeClr val="bg1"/>
              </a:solidFill>
            </a:endParaRPr>
          </a:p>
          <a:p>
            <a:endParaRPr lang="en-US" sz="1600">
              <a:solidFill>
                <a:schemeClr val="bg1"/>
              </a:solidFill>
            </a:endParaRPr>
          </a:p>
          <a:p>
            <a:pPr marL="0" indent="0">
              <a:buNone/>
            </a:pPr>
            <a:r>
              <a:rPr lang="en-US" sz="2000" b="1">
                <a:solidFill>
                  <a:schemeClr val="bg1"/>
                </a:solidFill>
              </a:rPr>
              <a:t>Extensive history of production in non-sterile environments, amazing variety.</a:t>
            </a:r>
          </a:p>
          <a:p>
            <a:r>
              <a:rPr lang="en-US" sz="1800">
                <a:solidFill>
                  <a:schemeClr val="bg1"/>
                </a:solidFill>
              </a:rPr>
              <a:t>Fermented foods ~5000 variations worldwide</a:t>
            </a:r>
            <a:r>
              <a:rPr lang="en-US" sz="1050">
                <a:solidFill>
                  <a:schemeClr val="bg1"/>
                </a:solidFill>
              </a:rPr>
              <a:t>, (Ray, R.C. et al., 2024 </a:t>
            </a:r>
            <a:r>
              <a:rPr lang="en-US" sz="1050" b="0" i="0">
                <a:solidFill>
                  <a:schemeClr val="bg1"/>
                </a:solidFill>
                <a:effectLst/>
                <a:hlinkClick r:id="rId7">
                  <a:extLst>
                    <a:ext uri="{A12FA001-AC4F-418D-AE19-62706E023703}">
                      <ahyp:hlinkClr xmlns:ahyp="http://schemas.microsoft.com/office/drawing/2018/hyperlinkcolor" val="tx"/>
                    </a:ext>
                  </a:extLst>
                </a:hlinkClick>
              </a:rPr>
              <a:t>https://doi.org/10.1007/978-3-031-72000-0_1</a:t>
            </a:r>
            <a:r>
              <a:rPr lang="en-US" sz="1050" b="0" i="0">
                <a:solidFill>
                  <a:schemeClr val="bg1"/>
                </a:solidFill>
                <a:effectLst/>
              </a:rPr>
              <a:t>)</a:t>
            </a:r>
          </a:p>
          <a:p>
            <a:endParaRPr lang="en-US" sz="1050">
              <a:solidFill>
                <a:schemeClr val="bg1"/>
              </a:solidFill>
            </a:endParaRPr>
          </a:p>
          <a:p>
            <a:r>
              <a:rPr lang="en-US" sz="1800">
                <a:solidFill>
                  <a:schemeClr val="bg1"/>
                </a:solidFill>
              </a:rPr>
              <a:t>E</a:t>
            </a:r>
            <a:r>
              <a:rPr lang="en-US" sz="1800" b="0" i="0">
                <a:solidFill>
                  <a:schemeClr val="bg1"/>
                </a:solidFill>
                <a:effectLst/>
              </a:rPr>
              <a:t>arliest evidence for the deliberate application of fermentation </a:t>
            </a:r>
            <a:r>
              <a:rPr lang="en-US" sz="1800">
                <a:solidFill>
                  <a:schemeClr val="bg1"/>
                </a:solidFill>
              </a:rPr>
              <a:t>circa </a:t>
            </a:r>
            <a:r>
              <a:rPr lang="en-US" sz="1800" b="0" i="0">
                <a:solidFill>
                  <a:schemeClr val="bg1"/>
                </a:solidFill>
                <a:effectLst/>
              </a:rPr>
              <a:t>7000 BC</a:t>
            </a:r>
            <a:r>
              <a:rPr lang="en-US" sz="1600" b="0" i="0">
                <a:solidFill>
                  <a:schemeClr val="bg1"/>
                </a:solidFill>
                <a:effectLst/>
              </a:rPr>
              <a:t>, </a:t>
            </a:r>
            <a:r>
              <a:rPr lang="en-US" sz="1050" b="0" i="0">
                <a:solidFill>
                  <a:schemeClr val="bg1"/>
                </a:solidFill>
                <a:effectLst/>
              </a:rPr>
              <a:t>(McGovern 2004 </a:t>
            </a:r>
            <a:r>
              <a:rPr lang="en-US" sz="1050" b="0" i="0" u="sng">
                <a:solidFill>
                  <a:schemeClr val="bg1"/>
                </a:solidFill>
                <a:effectLst/>
                <a:hlinkClick r:id="rId8">
                  <a:extLst>
                    <a:ext uri="{A12FA001-AC4F-418D-AE19-62706E023703}">
                      <ahyp:hlinkClr xmlns:ahyp="http://schemas.microsoft.com/office/drawing/2018/hyperlinkcolor" val="tx"/>
                    </a:ext>
                  </a:extLst>
                </a:hlinkClick>
              </a:rPr>
              <a:t>https://doi.org/10.1073/pnas.040792110</a:t>
            </a:r>
            <a:r>
              <a:rPr lang="en-US" sz="1050" u="sng">
                <a:solidFill>
                  <a:schemeClr val="bg1"/>
                </a:solidFill>
              </a:rPr>
              <a:t>)</a:t>
            </a:r>
            <a:r>
              <a:rPr lang="en-US" sz="1050" b="0" i="0">
                <a:solidFill>
                  <a:schemeClr val="bg1"/>
                </a:solidFill>
                <a:effectLst/>
              </a:rPr>
              <a:t>.(Tamang 2020 </a:t>
            </a:r>
            <a:r>
              <a:rPr lang="en-US" sz="1050">
                <a:solidFill>
                  <a:schemeClr val="bg1"/>
                </a:solidFill>
                <a:hlinkClick r:id="rId9">
                  <a:extLst>
                    <a:ext uri="{A12FA001-AC4F-418D-AE19-62706E023703}">
                      <ahyp:hlinkClr xmlns:ahyp="http://schemas.microsoft.com/office/drawing/2018/hyperlinkcolor" val="tx"/>
                    </a:ext>
                  </a:extLst>
                </a:hlinkClick>
              </a:rPr>
              <a:t>https://doi.org/10.1111/1541-4337.12520</a:t>
            </a:r>
            <a:r>
              <a:rPr lang="en-US" sz="1050">
                <a:solidFill>
                  <a:schemeClr val="bg1"/>
                </a:solidFill>
              </a:rPr>
              <a:t>)</a:t>
            </a:r>
          </a:p>
          <a:p>
            <a:endParaRPr lang="en-US" sz="1600">
              <a:solidFill>
                <a:schemeClr val="bg1"/>
              </a:solidFill>
            </a:endParaRPr>
          </a:p>
        </p:txBody>
      </p:sp>
      <p:sp>
        <p:nvSpPr>
          <p:cNvPr id="3" name="Rectangle 2">
            <a:extLst>
              <a:ext uri="{FF2B5EF4-FFF2-40B4-BE49-F238E27FC236}">
                <a16:creationId xmlns:a16="http://schemas.microsoft.com/office/drawing/2014/main" id="{C0153BFE-7275-FB40-B31B-261A2187C685}"/>
              </a:ext>
            </a:extLst>
          </p:cNvPr>
          <p:cNvSpPr/>
          <p:nvPr/>
        </p:nvSpPr>
        <p:spPr>
          <a:xfrm>
            <a:off x="762000" y="762000"/>
            <a:ext cx="1001486" cy="23948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lide Number Placeholder 3">
            <a:extLst>
              <a:ext uri="{FF2B5EF4-FFF2-40B4-BE49-F238E27FC236}">
                <a16:creationId xmlns:a16="http://schemas.microsoft.com/office/drawing/2014/main" id="{3E4F53DB-B5FD-EEBB-7E9D-81F98E4C8200}"/>
              </a:ext>
            </a:extLst>
          </p:cNvPr>
          <p:cNvSpPr txBox="1">
            <a:spLocks/>
          </p:cNvSpPr>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white"/>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800" b="0" i="0" u="none" strike="noStrike" kern="1200" cap="none" spc="0" normalizeH="0" baseline="0" noProof="0">
              <a:ln>
                <a:noFill/>
              </a:ln>
              <a:solidFill>
                <a:prstClr val="white"/>
              </a:solidFill>
              <a:effectLst/>
              <a:uLnTx/>
              <a:uFillTx/>
              <a:latin typeface="Arial" charset="0"/>
              <a:cs typeface="+mn-cs"/>
            </a:endParaRPr>
          </a:p>
        </p:txBody>
      </p:sp>
    </p:spTree>
    <p:extLst>
      <p:ext uri="{BB962C8B-B14F-4D97-AF65-F5344CB8AC3E}">
        <p14:creationId xmlns:p14="http://schemas.microsoft.com/office/powerpoint/2010/main" val="2240379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AB1E-2E6C-C467-7FE5-70925BD1A19D}"/>
              </a:ext>
            </a:extLst>
          </p:cNvPr>
          <p:cNvSpPr>
            <a:spLocks noGrp="1"/>
          </p:cNvSpPr>
          <p:nvPr>
            <p:ph type="title"/>
          </p:nvPr>
        </p:nvSpPr>
        <p:spPr/>
        <p:txBody>
          <a:bodyPr/>
          <a:lstStyle/>
          <a:p>
            <a:r>
              <a:rPr lang="en-US"/>
              <a:t>What Could Fermentation in Space Look Like?</a:t>
            </a:r>
          </a:p>
        </p:txBody>
      </p:sp>
      <p:sp>
        <p:nvSpPr>
          <p:cNvPr id="3" name="Content Placeholder 2">
            <a:extLst>
              <a:ext uri="{FF2B5EF4-FFF2-40B4-BE49-F238E27FC236}">
                <a16:creationId xmlns:a16="http://schemas.microsoft.com/office/drawing/2014/main" id="{89D4F1A4-856B-CEF0-6B63-89AE5D022EDB}"/>
              </a:ext>
            </a:extLst>
          </p:cNvPr>
          <p:cNvSpPr>
            <a:spLocks noGrp="1"/>
          </p:cNvSpPr>
          <p:nvPr>
            <p:ph idx="1"/>
          </p:nvPr>
        </p:nvSpPr>
        <p:spPr>
          <a:xfrm>
            <a:off x="378762" y="797350"/>
            <a:ext cx="11612070" cy="5173551"/>
          </a:xfrm>
        </p:spPr>
        <p:txBody>
          <a:bodyPr>
            <a:noAutofit/>
          </a:bodyPr>
          <a:lstStyle/>
          <a:p>
            <a:pPr>
              <a:buFont typeface="Wingdings" panose="05000000000000000000" pitchFamily="2" charset="2"/>
              <a:buChar char="§"/>
            </a:pPr>
            <a:r>
              <a:rPr lang="en-US" sz="2000">
                <a:solidFill>
                  <a:srgbClr val="FFFF00"/>
                </a:solidFill>
              </a:rPr>
              <a:t>Yogurt</a:t>
            </a:r>
          </a:p>
          <a:p>
            <a:pPr>
              <a:buFont typeface="Wingdings" panose="05000000000000000000" pitchFamily="2" charset="2"/>
              <a:buChar char="§"/>
            </a:pPr>
            <a:r>
              <a:rPr lang="en-US" sz="2000">
                <a:solidFill>
                  <a:srgbClr val="FFFF00"/>
                </a:solidFill>
              </a:rPr>
              <a:t>Kefir</a:t>
            </a:r>
          </a:p>
          <a:p>
            <a:pPr>
              <a:buFont typeface="Wingdings" panose="05000000000000000000" pitchFamily="2" charset="2"/>
              <a:buChar char="§"/>
            </a:pPr>
            <a:r>
              <a:rPr lang="en-US" sz="2000">
                <a:solidFill>
                  <a:schemeClr val="bg1"/>
                </a:solidFill>
              </a:rPr>
              <a:t>Cottage cheese</a:t>
            </a:r>
          </a:p>
          <a:p>
            <a:pPr>
              <a:buFont typeface="Wingdings" panose="05000000000000000000" pitchFamily="2" charset="2"/>
              <a:buChar char="§"/>
            </a:pPr>
            <a:r>
              <a:rPr lang="en-US" sz="2000">
                <a:solidFill>
                  <a:schemeClr val="bg1"/>
                </a:solidFill>
              </a:rPr>
              <a:t>Essential Fatty Acids</a:t>
            </a:r>
          </a:p>
          <a:p>
            <a:pPr>
              <a:buFont typeface="Wingdings" panose="05000000000000000000" pitchFamily="2" charset="2"/>
              <a:buChar char="§"/>
            </a:pPr>
            <a:r>
              <a:rPr lang="en-US" sz="2000">
                <a:solidFill>
                  <a:schemeClr val="bg1"/>
                </a:solidFill>
              </a:rPr>
              <a:t>Vinegar</a:t>
            </a:r>
          </a:p>
          <a:p>
            <a:pPr>
              <a:buFont typeface="Wingdings" panose="05000000000000000000" pitchFamily="2" charset="2"/>
              <a:buChar char="§"/>
            </a:pPr>
            <a:r>
              <a:rPr lang="en-US" sz="2000">
                <a:solidFill>
                  <a:srgbClr val="FFFF00"/>
                </a:solidFill>
              </a:rPr>
              <a:t>Miso</a:t>
            </a:r>
          </a:p>
          <a:p>
            <a:pPr>
              <a:buFont typeface="Wingdings" panose="05000000000000000000" pitchFamily="2" charset="2"/>
              <a:buChar char="§"/>
            </a:pPr>
            <a:r>
              <a:rPr lang="en-US" sz="2000">
                <a:solidFill>
                  <a:srgbClr val="FFFF00"/>
                </a:solidFill>
              </a:rPr>
              <a:t>Yeast based production</a:t>
            </a:r>
          </a:p>
          <a:p>
            <a:pPr>
              <a:buFont typeface="Wingdings" panose="05000000000000000000" pitchFamily="2" charset="2"/>
              <a:buChar char="§"/>
            </a:pPr>
            <a:r>
              <a:rPr lang="en-US" sz="2000">
                <a:solidFill>
                  <a:schemeClr val="bg1"/>
                </a:solidFill>
              </a:rPr>
              <a:t>Kombucha</a:t>
            </a:r>
          </a:p>
          <a:p>
            <a:endParaRPr lang="en-US" sz="2000">
              <a:solidFill>
                <a:schemeClr val="bg1"/>
              </a:solidFill>
            </a:endParaRPr>
          </a:p>
          <a:p>
            <a:endParaRPr lang="en-US" sz="2000">
              <a:solidFill>
                <a:schemeClr val="bg1"/>
              </a:solidFill>
            </a:endParaRPr>
          </a:p>
          <a:p>
            <a:endParaRPr lang="en-US" sz="2000">
              <a:solidFill>
                <a:schemeClr val="bg1"/>
              </a:solidFill>
            </a:endParaRPr>
          </a:p>
          <a:p>
            <a:endParaRPr lang="en-US" sz="1050">
              <a:solidFill>
                <a:schemeClr val="bg1"/>
              </a:solidFill>
            </a:endParaRPr>
          </a:p>
          <a:p>
            <a:endParaRPr lang="en-US" sz="2000">
              <a:solidFill>
                <a:schemeClr val="bg1"/>
              </a:solidFill>
            </a:endParaRPr>
          </a:p>
          <a:p>
            <a:pPr marL="0" indent="0">
              <a:buNone/>
            </a:pPr>
            <a:endParaRPr lang="en-US" sz="2000">
              <a:solidFill>
                <a:schemeClr val="bg1"/>
              </a:solidFill>
            </a:endParaRPr>
          </a:p>
          <a:p>
            <a:pPr>
              <a:buFont typeface="Wingdings" panose="05000000000000000000" pitchFamily="2" charset="2"/>
              <a:buChar char="v"/>
            </a:pPr>
            <a:r>
              <a:rPr lang="en-US" sz="1400">
                <a:solidFill>
                  <a:schemeClr val="accent6">
                    <a:lumMod val="60000"/>
                    <a:lumOff val="40000"/>
                  </a:schemeClr>
                </a:solidFill>
              </a:rPr>
              <a:t>Fermentation of waste products to generate fuels, feedstocks, fertilizers, generate enzymes or compound for further purification</a:t>
            </a:r>
          </a:p>
        </p:txBody>
      </p:sp>
      <p:sp>
        <p:nvSpPr>
          <p:cNvPr id="4" name="Slide Number Placeholder 3">
            <a:extLst>
              <a:ext uri="{FF2B5EF4-FFF2-40B4-BE49-F238E27FC236}">
                <a16:creationId xmlns:a16="http://schemas.microsoft.com/office/drawing/2014/main" id="{925D19AC-081D-5A85-7CDC-81C394D4C7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800" b="0" i="0" u="none" strike="noStrike" kern="1200" cap="none" spc="0" normalizeH="0" baseline="0" noProof="0">
              <a:ln>
                <a:noFill/>
              </a:ln>
              <a:solidFill>
                <a:prstClr val="black"/>
              </a:solidFill>
              <a:effectLst/>
              <a:uLnTx/>
              <a:uFillTx/>
              <a:latin typeface="Arial" charset="0"/>
              <a:cs typeface="+mn-cs"/>
            </a:endParaRPr>
          </a:p>
        </p:txBody>
      </p:sp>
      <p:sp>
        <p:nvSpPr>
          <p:cNvPr id="5" name="TextBox 4">
            <a:extLst>
              <a:ext uri="{FF2B5EF4-FFF2-40B4-BE49-F238E27FC236}">
                <a16:creationId xmlns:a16="http://schemas.microsoft.com/office/drawing/2014/main" id="{B64137F9-81D6-EFA2-33D4-82E47DB9FBD5}"/>
              </a:ext>
            </a:extLst>
          </p:cNvPr>
          <p:cNvSpPr txBox="1"/>
          <p:nvPr/>
        </p:nvSpPr>
        <p:spPr>
          <a:xfrm>
            <a:off x="5381297" y="825420"/>
            <a:ext cx="672662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Feasibility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Feedstocks required and shelf-life of that feedstock – any ISRU?</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Biproducts or waste generation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Gas/ethanol production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Is it ready to consume? Post processing requirements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Can it be pasteurized or otherwise made safe?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Can the product be removed from the live culture? </a:t>
            </a:r>
          </a:p>
        </p:txBody>
      </p:sp>
      <p:pic>
        <p:nvPicPr>
          <p:cNvPr id="7" name="Picture 6">
            <a:extLst>
              <a:ext uri="{FF2B5EF4-FFF2-40B4-BE49-F238E27FC236}">
                <a16:creationId xmlns:a16="http://schemas.microsoft.com/office/drawing/2014/main" id="{95AF19B8-1009-BBF6-8B98-CD709A7CF941}"/>
              </a:ext>
            </a:extLst>
          </p:cNvPr>
          <p:cNvPicPr>
            <a:picLocks noChangeAspect="1"/>
          </p:cNvPicPr>
          <p:nvPr/>
        </p:nvPicPr>
        <p:blipFill>
          <a:blip r:embed="rId3"/>
          <a:stretch>
            <a:fillRect/>
          </a:stretch>
        </p:blipFill>
        <p:spPr>
          <a:xfrm>
            <a:off x="1562447" y="4169035"/>
            <a:ext cx="3102560" cy="1108795"/>
          </a:xfrm>
          <a:prstGeom prst="rect">
            <a:avLst/>
          </a:prstGeom>
        </p:spPr>
      </p:pic>
      <p:pic>
        <p:nvPicPr>
          <p:cNvPr id="8" name="Picture 7">
            <a:extLst>
              <a:ext uri="{FF2B5EF4-FFF2-40B4-BE49-F238E27FC236}">
                <a16:creationId xmlns:a16="http://schemas.microsoft.com/office/drawing/2014/main" id="{3CCE7275-EF00-C2B8-5588-0053E1230D42}"/>
              </a:ext>
            </a:extLst>
          </p:cNvPr>
          <p:cNvPicPr>
            <a:picLocks noChangeAspect="1"/>
          </p:cNvPicPr>
          <p:nvPr/>
        </p:nvPicPr>
        <p:blipFill>
          <a:blip r:embed="rId4"/>
          <a:stretch>
            <a:fillRect/>
          </a:stretch>
        </p:blipFill>
        <p:spPr>
          <a:xfrm>
            <a:off x="4913276" y="4108411"/>
            <a:ext cx="1859833" cy="1149606"/>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7BA343FB-32AA-D4AB-5419-1737C5A7BCAB}"/>
              </a:ext>
            </a:extLst>
          </p:cNvPr>
          <p:cNvSpPr txBox="1"/>
          <p:nvPr/>
        </p:nvSpPr>
        <p:spPr>
          <a:xfrm>
            <a:off x="1471443" y="5239841"/>
            <a:ext cx="310256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B0F0"/>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https://www.sciencenews.org/article/ferment-miso-orbit-space-food-taste-iss</a:t>
            </a:r>
            <a:r>
              <a:rPr kumimoji="0" lang="en-US" sz="1000" b="0" i="0" u="none" strike="noStrike" kern="1200" cap="none" spc="0" normalizeH="0" baseline="0" noProof="0">
                <a:ln>
                  <a:noFill/>
                </a:ln>
                <a:solidFill>
                  <a:srgbClr val="00B0F0"/>
                </a:solidFill>
                <a:effectLst/>
                <a:uLnTx/>
                <a:uFillTx/>
                <a:latin typeface="Calibri" panose="020F0502020204030204"/>
                <a:ea typeface="+mn-ea"/>
                <a:cs typeface="+mn-cs"/>
              </a:rPr>
              <a:t>. </a:t>
            </a:r>
            <a:r>
              <a:rPr kumimoji="0" lang="en-US" sz="1000" b="0" i="0" u="none" strike="noStrike" kern="1200" cap="none" spc="0" normalizeH="0" baseline="0" noProof="0">
                <a:ln>
                  <a:noFill/>
                </a:ln>
                <a:solidFill>
                  <a:srgbClr val="00B0F0"/>
                </a:solidFill>
                <a:effectLst/>
                <a:uLnTx/>
                <a:uFillTx/>
                <a:latin typeface="helvetica" panose="020B0604020202020204" pitchFamily="34" charset="0"/>
                <a:ea typeface="+mn-ea"/>
                <a:cs typeface="+mn-cs"/>
              </a:rPr>
              <a:t> Coblentz et a l</a:t>
            </a:r>
            <a:r>
              <a:rPr kumimoji="0" lang="en-US" sz="1000" b="0" i="0" u="none" strike="noStrike" kern="1200" cap="none" spc="0" normalizeH="0" baseline="0" noProof="0">
                <a:ln>
                  <a:noFill/>
                </a:ln>
                <a:solidFill>
                  <a:srgbClr val="00B0F0"/>
                </a:solidFill>
                <a:effectLst/>
                <a:uLnTx/>
                <a:uFillTx/>
                <a:latin typeface="helvetica" panose="020B0604020202020204" pitchFamily="34" charset="0"/>
                <a:ea typeface="+mn-ea"/>
                <a:cs typeface="+mn-cs"/>
                <a:hlinkClick r:id="rId6">
                  <a:extLst>
                    <a:ext uri="{A12FA001-AC4F-418D-AE19-62706E023703}">
                      <ahyp:hlinkClr xmlns:ahyp="http://schemas.microsoft.com/office/drawing/2018/hyperlinkcolor" val="tx"/>
                    </a:ext>
                  </a:extLst>
                </a:hlinkClick>
              </a:rPr>
              <a:t>10.1016/j.isci.2025.112189</a:t>
            </a:r>
            <a:endParaRPr kumimoji="0" lang="en-US" sz="1000" b="0" i="0" u="none" strike="noStrike" kern="1200" cap="none" spc="0" normalizeH="0" baseline="0" noProof="0">
              <a:ln>
                <a:noFill/>
              </a:ln>
              <a:solidFill>
                <a:srgbClr val="00B0F0"/>
              </a:solidFill>
              <a:effectLst/>
              <a:uLnTx/>
              <a:uFillTx/>
              <a:latin typeface="Calibri" panose="020F0502020204030204"/>
              <a:ea typeface="+mn-ea"/>
              <a:cs typeface="+mn-cs"/>
            </a:endParaRPr>
          </a:p>
        </p:txBody>
      </p:sp>
      <p:pic>
        <p:nvPicPr>
          <p:cNvPr id="10" name="Picture 4" descr="ISS Research on X: &quot;The BioNutrients experiment is demonstrating a  technology that enables the on-demand production of vitamins and other  nutrients that otherwise are deficient in the crew diet during  long-duration missions.">
            <a:extLst>
              <a:ext uri="{FF2B5EF4-FFF2-40B4-BE49-F238E27FC236}">
                <a16:creationId xmlns:a16="http://schemas.microsoft.com/office/drawing/2014/main" id="{7C8338C5-6E91-0260-CB47-74C8C215D0A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8230"/>
          <a:stretch/>
        </p:blipFill>
        <p:spPr bwMode="auto">
          <a:xfrm>
            <a:off x="7120213" y="4075575"/>
            <a:ext cx="3044776" cy="186309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4DB049-6693-039B-8B83-D4F0B1480BF5}"/>
              </a:ext>
            </a:extLst>
          </p:cNvPr>
          <p:cNvSpPr txBox="1"/>
          <p:nvPr/>
        </p:nvSpPr>
        <p:spPr>
          <a:xfrm>
            <a:off x="4733901" y="5352764"/>
            <a:ext cx="22087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prstClr val="white"/>
                </a:solidFill>
                <a:effectLst/>
                <a:uLnTx/>
                <a:uFillTx/>
                <a:latin typeface="Calibri" panose="020F0502020204030204"/>
                <a:ea typeface="+mn-ea"/>
                <a:cs typeface="+mn-cs"/>
              </a:rPr>
              <a:t>BioNutirents</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 2 production of carotenoids and </a:t>
            </a:r>
            <a:r>
              <a:rPr kumimoji="0" lang="en-US" sz="1000" b="0" i="0" u="none" strike="noStrike" kern="1200" cap="none" spc="0" normalizeH="0" baseline="0" noProof="0" err="1">
                <a:ln>
                  <a:noFill/>
                </a:ln>
                <a:solidFill>
                  <a:prstClr val="white"/>
                </a:solidFill>
                <a:effectLst/>
                <a:uLnTx/>
                <a:uFillTx/>
                <a:latin typeface="Calibri" panose="020F0502020204030204"/>
                <a:ea typeface="+mn-ea"/>
                <a:cs typeface="+mn-cs"/>
              </a:rPr>
              <a:t>follistatin</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 above. </a:t>
            </a:r>
            <a:r>
              <a:rPr kumimoji="0" lang="en-US" sz="1000" b="0" i="0" u="none" strike="noStrike" kern="1200" cap="none" spc="0" normalizeH="0" baseline="0" noProof="0" err="1">
                <a:ln>
                  <a:noFill/>
                </a:ln>
                <a:solidFill>
                  <a:prstClr val="white"/>
                </a:solidFill>
                <a:effectLst/>
                <a:uLnTx/>
                <a:uFillTx/>
                <a:latin typeface="Calibri" panose="020F0502020204030204"/>
                <a:ea typeface="+mn-ea"/>
                <a:cs typeface="+mn-cs"/>
              </a:rPr>
              <a:t>Bionutrients</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 1, Koichi </a:t>
            </a:r>
            <a:r>
              <a:rPr kumimoji="0" lang="en-US" sz="1000" b="0" i="0" u="none" strike="noStrike" kern="1200" cap="none" spc="0" normalizeH="0" baseline="0" noProof="0" err="1">
                <a:ln>
                  <a:noFill/>
                </a:ln>
                <a:solidFill>
                  <a:prstClr val="white"/>
                </a:solidFill>
                <a:effectLst/>
                <a:uLnTx/>
                <a:uFillTx/>
                <a:latin typeface="Calibri" panose="020F0502020204030204"/>
                <a:ea typeface="+mn-ea"/>
                <a:cs typeface="+mn-cs"/>
              </a:rPr>
              <a:t>Wakata</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 (Run 5, January 2023) right.</a:t>
            </a:r>
          </a:p>
        </p:txBody>
      </p:sp>
      <p:sp>
        <p:nvSpPr>
          <p:cNvPr id="6" name="Slide Number Placeholder 3">
            <a:extLst>
              <a:ext uri="{FF2B5EF4-FFF2-40B4-BE49-F238E27FC236}">
                <a16:creationId xmlns:a16="http://schemas.microsoft.com/office/drawing/2014/main" id="{67CD1604-E17A-7D28-9D06-3A2A4E659642}"/>
              </a:ext>
            </a:extLst>
          </p:cNvPr>
          <p:cNvSpPr txBox="1">
            <a:spLocks/>
          </p:cNvSpPr>
          <p:nvPr/>
        </p:nvSpPr>
        <p:spPr>
          <a:xfrm>
            <a:off x="11789664" y="6614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white"/>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800" b="0" i="0" u="none" strike="noStrike" kern="1200" cap="none" spc="0" normalizeH="0" baseline="0" noProof="0">
              <a:ln>
                <a:noFill/>
              </a:ln>
              <a:solidFill>
                <a:prstClr val="white"/>
              </a:solidFill>
              <a:effectLst/>
              <a:uLnTx/>
              <a:uFillTx/>
              <a:latin typeface="Arial" charset="0"/>
              <a:cs typeface="+mn-cs"/>
            </a:endParaRPr>
          </a:p>
        </p:txBody>
      </p:sp>
    </p:spTree>
    <p:extLst>
      <p:ext uri="{BB962C8B-B14F-4D97-AF65-F5344CB8AC3E}">
        <p14:creationId xmlns:p14="http://schemas.microsoft.com/office/powerpoint/2010/main" val="2914133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 name="TextBox 36"/>
          <p:cNvSpPr txBox="1"/>
          <p:nvPr/>
        </p:nvSpPr>
        <p:spPr>
          <a:xfrm>
            <a:off x="9026564" y="2176388"/>
            <a:ext cx="1068027" cy="1077218"/>
          </a:xfrm>
          <a:prstGeom prst="rect">
            <a:avLst/>
          </a:prstGeom>
          <a:solidFill>
            <a:schemeClr val="accent4">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Incubation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Safety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Test</a:t>
            </a:r>
          </a:p>
        </p:txBody>
      </p:sp>
      <p:sp>
        <p:nvSpPr>
          <p:cNvPr id="2" name="Title 1">
            <a:extLst>
              <a:ext uri="{FF2B5EF4-FFF2-40B4-BE49-F238E27FC236}">
                <a16:creationId xmlns:a16="http://schemas.microsoft.com/office/drawing/2014/main" id="{B787B499-A00E-4A4A-AB38-380475A9D7EE}"/>
              </a:ext>
            </a:extLst>
          </p:cNvPr>
          <p:cNvSpPr>
            <a:spLocks noGrp="1"/>
          </p:cNvSpPr>
          <p:nvPr>
            <p:ph type="title"/>
          </p:nvPr>
        </p:nvSpPr>
        <p:spPr>
          <a:xfrm>
            <a:off x="144161" y="88376"/>
            <a:ext cx="11377551" cy="1066800"/>
          </a:xfrm>
        </p:spPr>
        <p:txBody>
          <a:bodyPr lIns="91440" tIns="45720" rIns="91440" bIns="45720" anchor="t"/>
          <a:lstStyle/>
          <a:p>
            <a:r>
              <a:rPr lang="en-US" sz="3200" b="0">
                <a:latin typeface="Helvetica"/>
                <a:cs typeface="Helvetica"/>
              </a:rPr>
              <a:t>BioNutrients </a:t>
            </a:r>
            <a:r>
              <a:rPr lang="en-US" b="0">
                <a:latin typeface="Helvetica"/>
                <a:cs typeface="Helvetica"/>
              </a:rPr>
              <a:t>– native and engineered nutrient supply</a:t>
            </a:r>
            <a:endParaRPr lang="en-US" sz="3200" b="0">
              <a:latin typeface="Helvetica"/>
              <a:cs typeface="Helvetica"/>
            </a:endParaRPr>
          </a:p>
        </p:txBody>
      </p:sp>
      <p:sp>
        <p:nvSpPr>
          <p:cNvPr id="3" name="Slide Number Placeholder 2">
            <a:extLst>
              <a:ext uri="{FF2B5EF4-FFF2-40B4-BE49-F238E27FC236}">
                <a16:creationId xmlns:a16="http://schemas.microsoft.com/office/drawing/2014/main" id="{6A598F21-D71E-4BCA-9871-B7B12B85B728}"/>
              </a:ext>
            </a:extLst>
          </p:cNvPr>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09020A7-493A-4A49-8A74-9AB6FED8DC92}" type="slidenum">
              <a:rPr kumimoji="0" lang="en-US" sz="800" b="0" i="0" u="none" strike="noStrike" kern="1200" cap="none" spc="0" normalizeH="0" baseline="0" noProof="0" smtClean="0">
                <a:ln>
                  <a:noFill/>
                </a:ln>
                <a:solidFill>
                  <a:prstClr val="white"/>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800" b="0" i="0" u="none" strike="noStrike" kern="1200" cap="none" spc="0" normalizeH="0" baseline="0" noProof="0">
              <a:ln>
                <a:noFill/>
              </a:ln>
              <a:solidFill>
                <a:prstClr val="white"/>
              </a:solidFill>
              <a:effectLst/>
              <a:uLnTx/>
              <a:uFillTx/>
              <a:latin typeface="Arial" charset="0"/>
              <a:cs typeface="+mn-cs"/>
            </a:endParaRPr>
          </a:p>
        </p:txBody>
      </p:sp>
      <p:sp>
        <p:nvSpPr>
          <p:cNvPr id="19" name="TextBox 18"/>
          <p:cNvSpPr txBox="1"/>
          <p:nvPr/>
        </p:nvSpPr>
        <p:spPr>
          <a:xfrm>
            <a:off x="328753" y="1155176"/>
            <a:ext cx="4105614" cy="5193729"/>
          </a:xfrm>
          <a:prstGeom prst="rect">
            <a:avLst/>
          </a:prstGeom>
          <a:noFill/>
        </p:spPr>
        <p:txBody>
          <a:bodyPr wrap="square" rtlCol="0">
            <a:spAutoFit/>
          </a:bodyPr>
          <a:lstStyle/>
          <a:p>
            <a:pPr marL="0" marR="0" lvl="0" indent="0" algn="l" defTabSz="457146"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rPr>
              <a:t>Aim: Develop and demonstrate an on-demand nutrient production system for long duration missions to support nutrient degradation in stored foods.</a:t>
            </a:r>
          </a:p>
          <a:p>
            <a:pPr marL="0" marR="0" lvl="0" indent="0" algn="l" defTabSz="457146" rtl="0" eaLnBrk="1" fontAlgn="base"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457146" rtl="0" eaLnBrk="1" fontAlgn="base"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rPr>
              <a:t>Flight-tested, evolvable microbial production platform capable of producing many compounds (e.g., nutrients, medicines).</a:t>
            </a:r>
          </a:p>
          <a:p>
            <a:pPr marL="285750" marR="0" lvl="0" indent="-285750" algn="l" defTabSz="457146" rtl="0" eaLnBrk="1" fontAlgn="base" latinLnBrk="0" hangingPunct="1">
              <a:lnSpc>
                <a:spcPct val="100000"/>
              </a:lnSpc>
              <a:spcBef>
                <a:spcPts val="60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457146" rtl="0" eaLnBrk="1" fontAlgn="base"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rPr>
              <a:t>Space-adapted microbial hosts for future generic use and genetic engineering.</a:t>
            </a:r>
          </a:p>
          <a:p>
            <a:pPr marL="285750" marR="0" lvl="0" indent="-285750" algn="l" defTabSz="457146" rtl="0" eaLnBrk="1" fontAlgn="base" latinLnBrk="0" hangingPunct="1">
              <a:lnSpc>
                <a:spcPct val="100000"/>
              </a:lnSpc>
              <a:spcBef>
                <a:spcPts val="60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457146" rtl="0" eaLnBrk="1" fontAlgn="base"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rPr>
              <a:t>On-orbit safety and operational systems for future implementation.</a:t>
            </a:r>
          </a:p>
          <a:p>
            <a:pPr marL="0" marR="0" lvl="0" indent="0" algn="l" defTabSz="457146" rtl="0" eaLnBrk="1" fontAlgn="base"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ＭＳ Ｐゴシック" charset="-128"/>
                <a:cs typeface="Arial" panose="020B0604020202020204" pitchFamily="34" charset="0"/>
              </a:rPr>
              <a:t>   </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37545" y="1920680"/>
            <a:ext cx="1767993" cy="152047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ight Arrow 24"/>
          <p:cNvSpPr/>
          <p:nvPr/>
        </p:nvSpPr>
        <p:spPr bwMode="auto">
          <a:xfrm>
            <a:off x="9689948" y="2503790"/>
            <a:ext cx="447597" cy="306675"/>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charset="0"/>
              <a:ea typeface="ＭＳ Ｐゴシック" pitchFamily="112" charset="-128"/>
              <a:cs typeface="+mn-cs"/>
            </a:endParaRPr>
          </a:p>
        </p:txBody>
      </p:sp>
      <p:sp>
        <p:nvSpPr>
          <p:cNvPr id="26" name="Right Arrow 25"/>
          <p:cNvSpPr/>
          <p:nvPr/>
        </p:nvSpPr>
        <p:spPr bwMode="auto">
          <a:xfrm>
            <a:off x="6011586" y="2517544"/>
            <a:ext cx="609600" cy="320160"/>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charset="0"/>
              <a:ea typeface="ＭＳ Ｐゴシック" pitchFamily="112" charset="-128"/>
              <a:cs typeface="+mn-cs"/>
            </a:endParaRPr>
          </a:p>
        </p:txBody>
      </p:sp>
      <p:sp>
        <p:nvSpPr>
          <p:cNvPr id="27" name="TextBox 26"/>
          <p:cNvSpPr txBox="1"/>
          <p:nvPr/>
        </p:nvSpPr>
        <p:spPr>
          <a:xfrm>
            <a:off x="6313978" y="1158879"/>
            <a:ext cx="3531736"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charset="0"/>
                <a:ea typeface="MS PGothic" charset="-128"/>
                <a:cs typeface="+mn-cs"/>
              </a:rPr>
              <a:t>Mission Implementation Concept</a:t>
            </a:r>
          </a:p>
        </p:txBody>
      </p:sp>
      <p:pic>
        <p:nvPicPr>
          <p:cNvPr id="28" name="Picture 27"/>
          <p:cNvPicPr>
            <a:picLocks noChangeAspect="1"/>
          </p:cNvPicPr>
          <p:nvPr/>
        </p:nvPicPr>
        <p:blipFill>
          <a:blip r:embed="rId4"/>
          <a:stretch>
            <a:fillRect/>
          </a:stretch>
        </p:blipFill>
        <p:spPr>
          <a:xfrm>
            <a:off x="8002787" y="3769714"/>
            <a:ext cx="1540223" cy="1533751"/>
          </a:xfrm>
          <a:prstGeom prst="rect">
            <a:avLst/>
          </a:prstGeom>
        </p:spPr>
      </p:pic>
      <p:sp>
        <p:nvSpPr>
          <p:cNvPr id="29" name="TextBox 28"/>
          <p:cNvSpPr txBox="1"/>
          <p:nvPr/>
        </p:nvSpPr>
        <p:spPr>
          <a:xfrm>
            <a:off x="7444199" y="5363368"/>
            <a:ext cx="2650392"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charset="0"/>
                <a:ea typeface="MS PGothic" charset="-128"/>
                <a:cs typeface="+mn-cs"/>
              </a:rPr>
              <a:t>Engineering microbes             to produce nutrients and medicines on-demand </a:t>
            </a:r>
          </a:p>
        </p:txBody>
      </p:sp>
      <p:pic>
        <p:nvPicPr>
          <p:cNvPr id="30" name="Picture 29"/>
          <p:cNvPicPr>
            <a:picLocks noChangeAspect="1"/>
          </p:cNvPicPr>
          <p:nvPr/>
        </p:nvPicPr>
        <p:blipFill>
          <a:blip r:embed="rId5"/>
          <a:stretch>
            <a:fillRect/>
          </a:stretch>
        </p:blipFill>
        <p:spPr>
          <a:xfrm>
            <a:off x="4935911" y="3769714"/>
            <a:ext cx="2799884" cy="1540730"/>
          </a:xfrm>
          <a:prstGeom prst="rect">
            <a:avLst/>
          </a:prstGeom>
        </p:spPr>
      </p:pic>
      <p:sp>
        <p:nvSpPr>
          <p:cNvPr id="31" name="TextBox 30"/>
          <p:cNvSpPr txBox="1"/>
          <p:nvPr/>
        </p:nvSpPr>
        <p:spPr>
          <a:xfrm>
            <a:off x="4861427" y="5352037"/>
            <a:ext cx="2768387"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charset="0"/>
                <a:ea typeface="MS PGothic" charset="-128"/>
                <a:cs typeface="+mn-cs"/>
              </a:rPr>
              <a:t>BioNutrients-1 Flight Production Pack Development for 5 year on-orbit shelf-life testing</a:t>
            </a:r>
          </a:p>
        </p:txBody>
      </p:sp>
      <p:pic>
        <p:nvPicPr>
          <p:cNvPr id="32" name="Picture 31"/>
          <p:cNvPicPr>
            <a:picLocks noChangeAspect="1"/>
          </p:cNvPicPr>
          <p:nvPr/>
        </p:nvPicPr>
        <p:blipFill>
          <a:blip r:embed="rId6"/>
          <a:stretch>
            <a:fillRect/>
          </a:stretch>
        </p:blipFill>
        <p:spPr>
          <a:xfrm rot="16200000">
            <a:off x="9909499" y="3698231"/>
            <a:ext cx="1523577" cy="1700849"/>
          </a:xfrm>
          <a:prstGeom prst="rect">
            <a:avLst/>
          </a:prstGeom>
        </p:spPr>
      </p:pic>
      <p:sp>
        <p:nvSpPr>
          <p:cNvPr id="33" name="TextBox 32"/>
          <p:cNvSpPr txBox="1"/>
          <p:nvPr/>
        </p:nvSpPr>
        <p:spPr>
          <a:xfrm>
            <a:off x="9689948" y="5386985"/>
            <a:ext cx="2228014"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charset="0"/>
                <a:ea typeface="MS PGothic" charset="-128"/>
                <a:cs typeface="+mn-cs"/>
              </a:rPr>
              <a:t>Developing microbes  adapted for use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charset="0"/>
                <a:ea typeface="MS PGothic" charset="-128"/>
                <a:cs typeface="+mn-cs"/>
              </a:rPr>
              <a:t>in space</a:t>
            </a:r>
          </a:p>
        </p:txBody>
      </p:sp>
      <p:pic>
        <p:nvPicPr>
          <p:cNvPr id="35" name="Picture 34"/>
          <p:cNvPicPr>
            <a:picLocks noChangeAspect="1"/>
          </p:cNvPicPr>
          <p:nvPr/>
        </p:nvPicPr>
        <p:blipFill>
          <a:blip r:embed="rId7"/>
          <a:stretch>
            <a:fillRect/>
          </a:stretch>
        </p:blipFill>
        <p:spPr>
          <a:xfrm rot="5400000">
            <a:off x="4570712" y="2089213"/>
            <a:ext cx="1734397" cy="969483"/>
          </a:xfrm>
          <a:prstGeom prst="rect">
            <a:avLst/>
          </a:prstGeom>
        </p:spPr>
      </p:pic>
      <p:pic>
        <p:nvPicPr>
          <p:cNvPr id="36" name="Picture 35"/>
          <p:cNvPicPr>
            <a:picLocks noChangeAspect="1"/>
          </p:cNvPicPr>
          <p:nvPr/>
        </p:nvPicPr>
        <p:blipFill>
          <a:blip r:embed="rId8"/>
          <a:stretch>
            <a:fillRect/>
          </a:stretch>
        </p:blipFill>
        <p:spPr>
          <a:xfrm>
            <a:off x="6652710" y="1929958"/>
            <a:ext cx="2252788" cy="1499042"/>
          </a:xfrm>
          <a:prstGeom prst="rect">
            <a:avLst/>
          </a:prstGeom>
        </p:spPr>
      </p:pic>
      <p:sp>
        <p:nvSpPr>
          <p:cNvPr id="6" name="Right Arrow 24">
            <a:extLst>
              <a:ext uri="{FF2B5EF4-FFF2-40B4-BE49-F238E27FC236}">
                <a16:creationId xmlns:a16="http://schemas.microsoft.com/office/drawing/2014/main" id="{5CB803FB-7A40-2097-2CFC-C4251A3632FE}"/>
              </a:ext>
            </a:extLst>
          </p:cNvPr>
          <p:cNvSpPr/>
          <p:nvPr/>
        </p:nvSpPr>
        <p:spPr bwMode="auto">
          <a:xfrm>
            <a:off x="8926916" y="2486566"/>
            <a:ext cx="447597" cy="306675"/>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charset="0"/>
              <a:ea typeface="ＭＳ Ｐゴシック" pitchFamily="112" charset="-128"/>
              <a:cs typeface="+mn-cs"/>
            </a:endParaRPr>
          </a:p>
        </p:txBody>
      </p:sp>
      <p:sp>
        <p:nvSpPr>
          <p:cNvPr id="4" name="Rectangle 3">
            <a:extLst>
              <a:ext uri="{FF2B5EF4-FFF2-40B4-BE49-F238E27FC236}">
                <a16:creationId xmlns:a16="http://schemas.microsoft.com/office/drawing/2014/main" id="{F2227DB5-0717-D660-0AAD-7D0D29A37474}"/>
              </a:ext>
            </a:extLst>
          </p:cNvPr>
          <p:cNvSpPr/>
          <p:nvPr/>
        </p:nvSpPr>
        <p:spPr>
          <a:xfrm>
            <a:off x="39756" y="6619461"/>
            <a:ext cx="1262269" cy="2286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123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64E07D-63C9-55BF-D7A3-B019C2917386}"/>
              </a:ext>
            </a:extLst>
          </p:cNvPr>
          <p:cNvSpPr/>
          <p:nvPr/>
        </p:nvSpPr>
        <p:spPr>
          <a:xfrm>
            <a:off x="80274" y="1087787"/>
            <a:ext cx="8474504" cy="52444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white"/>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uk-UA" sz="800" b="0" i="0" u="none" strike="noStrike" kern="1200" cap="none" spc="0" normalizeH="0" baseline="0" noProof="0">
              <a:ln>
                <a:noFill/>
              </a:ln>
              <a:solidFill>
                <a:prstClr val="white"/>
              </a:solidFill>
              <a:effectLst/>
              <a:uLnTx/>
              <a:uFillTx/>
              <a:latin typeface="Arial" charset="0"/>
              <a:cs typeface="+mn-cs"/>
            </a:endParaRPr>
          </a:p>
        </p:txBody>
      </p:sp>
      <p:sp>
        <p:nvSpPr>
          <p:cNvPr id="3" name="Title 2"/>
          <p:cNvSpPr>
            <a:spLocks noGrp="1"/>
          </p:cNvSpPr>
          <p:nvPr>
            <p:ph type="title"/>
          </p:nvPr>
        </p:nvSpPr>
        <p:spPr>
          <a:xfrm>
            <a:off x="80274" y="-83691"/>
            <a:ext cx="10954310" cy="1066800"/>
          </a:xfrm>
        </p:spPr>
        <p:txBody>
          <a:bodyPr/>
          <a:lstStyle/>
          <a:p>
            <a:r>
              <a:rPr lang="en-US" sz="2400" b="0">
                <a:latin typeface="Helvetica" panose="020B0604020202020204" pitchFamily="34" charset="0"/>
                <a:cs typeface="Helvetica" panose="020B0604020202020204" pitchFamily="34" charset="0"/>
              </a:rPr>
              <a:t>BioNutrients-2/Gen-1 System: FEP bioreactor, new products, including yogurt, kefir and a protein therapeutic.</a:t>
            </a:r>
          </a:p>
        </p:txBody>
      </p:sp>
      <p:pic>
        <p:nvPicPr>
          <p:cNvPr id="18" name="Picture 17">
            <a:extLst>
              <a:ext uri="{FF2B5EF4-FFF2-40B4-BE49-F238E27FC236}">
                <a16:creationId xmlns:a16="http://schemas.microsoft.com/office/drawing/2014/main" id="{5EC05CF4-9857-4AE8-B3BA-CA70DF19F19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r="2980"/>
          <a:stretch/>
        </p:blipFill>
        <p:spPr>
          <a:xfrm>
            <a:off x="5137405" y="3686203"/>
            <a:ext cx="3186617" cy="1684628"/>
          </a:xfrm>
          <a:prstGeom prst="rect">
            <a:avLst/>
          </a:prstGeom>
          <a:ln>
            <a:noFill/>
          </a:ln>
          <a:effectLst>
            <a:outerShdw blurRad="292100" dist="139700" dir="2700000" algn="tl" rotWithShape="0">
              <a:srgbClr val="333333">
                <a:alpha val="65000"/>
              </a:srgbClr>
            </a:outerShdw>
          </a:effectLst>
        </p:spPr>
      </p:pic>
      <p:sp>
        <p:nvSpPr>
          <p:cNvPr id="11" name="Content Placeholder 2">
            <a:extLst>
              <a:ext uri="{FF2B5EF4-FFF2-40B4-BE49-F238E27FC236}">
                <a16:creationId xmlns:a16="http://schemas.microsoft.com/office/drawing/2014/main" id="{B7321009-52D9-4776-8AE8-94B664952992}"/>
              </a:ext>
            </a:extLst>
          </p:cNvPr>
          <p:cNvSpPr txBox="1">
            <a:spLocks/>
          </p:cNvSpPr>
          <p:nvPr/>
        </p:nvSpPr>
        <p:spPr>
          <a:xfrm>
            <a:off x="303437" y="1455849"/>
            <a:ext cx="11612070" cy="51735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id="{9356CB13-9309-4572-B359-9C1FCAE8496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46951" y="1435644"/>
            <a:ext cx="3185465" cy="202304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5C454C87-895C-488C-816B-02A61A5269B4}"/>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135421" y="3932181"/>
            <a:ext cx="3208527" cy="1816669"/>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3DCF12FF-6110-4C4E-888E-03E6B135E4A2}"/>
              </a:ext>
            </a:extLst>
          </p:cNvPr>
          <p:cNvPicPr>
            <a:picLocks noChangeAspect="1"/>
          </p:cNvPicPr>
          <p:nvPr/>
        </p:nvPicPr>
        <p:blipFill>
          <a:blip r:embed="rId9"/>
          <a:stretch>
            <a:fillRect/>
          </a:stretch>
        </p:blipFill>
        <p:spPr>
          <a:xfrm>
            <a:off x="4303681" y="1398131"/>
            <a:ext cx="2938088" cy="1816100"/>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9CC4A4E7-50F2-44BF-88D4-3605AF32FBA5}"/>
              </a:ext>
            </a:extLst>
          </p:cNvPr>
          <p:cNvPicPr>
            <a:picLocks noChangeAspect="1"/>
          </p:cNvPicPr>
          <p:nvPr/>
        </p:nvPicPr>
        <p:blipFill>
          <a:blip r:embed="rId10"/>
          <a:stretch>
            <a:fillRect/>
          </a:stretch>
        </p:blipFill>
        <p:spPr>
          <a:xfrm rot="16200000">
            <a:off x="3617636" y="3583874"/>
            <a:ext cx="1625441" cy="1816670"/>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F0F02A91-714B-4D2B-9009-81C8318D87F0}"/>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a14:imgEffect>
                  </a14:imgLayer>
                </a14:imgProps>
              </a:ext>
            </a:extLst>
          </a:blip>
          <a:stretch>
            <a:fillRect/>
          </a:stretch>
        </p:blipFill>
        <p:spPr>
          <a:xfrm>
            <a:off x="4503287" y="4882207"/>
            <a:ext cx="2442958" cy="1450054"/>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E035DA42-05DC-42D2-BE99-2C28DD32FF7A}"/>
              </a:ext>
            </a:extLst>
          </p:cNvPr>
          <p:cNvSpPr txBox="1"/>
          <p:nvPr/>
        </p:nvSpPr>
        <p:spPr>
          <a:xfrm rot="10800000" flipV="1">
            <a:off x="3985093" y="3192742"/>
            <a:ext cx="442410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BN-2 yeast</a:t>
            </a:r>
            <a:r>
              <a:rPr kumimoji="0" lang="en-US" sz="10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a:t>
            </a: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ISS production packs (</a:t>
            </a:r>
            <a:r>
              <a:rPr kumimoji="0" lang="en-US" sz="10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S. </a:t>
            </a:r>
            <a:r>
              <a:rPr kumimoji="0" lang="en-US" sz="1000" b="0" i="1" u="none" strike="noStrike" kern="1200" cap="none" spc="0" normalizeH="0" baseline="0" noProof="0" err="1">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boulardii</a:t>
            </a: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beta-carotene, </a:t>
            </a:r>
            <a:r>
              <a:rPr kumimoji="0" lang="en-US" sz="10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S. cerevisiae</a:t>
            </a: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zeaxanthin, and </a:t>
            </a:r>
            <a:r>
              <a:rPr kumimoji="0" lang="en-US" sz="10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K. lactis</a:t>
            </a: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a:t>
            </a:r>
            <a:r>
              <a:rPr kumimoji="0" lang="en-US" sz="1000" b="0" i="0" u="none" strike="noStrike" kern="1200" cap="none" spc="0" normalizeH="0" baseline="0" noProof="0" err="1">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follistatin</a:t>
            </a:r>
            <a:r>
              <a:rPr kumimoji="0" 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a:t>
            </a:r>
            <a:endParaRPr kumimoji="0" lang="en-US" sz="10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endParaRPr>
          </a:p>
        </p:txBody>
      </p:sp>
      <p:sp>
        <p:nvSpPr>
          <p:cNvPr id="23" name="Text Box 10">
            <a:extLst>
              <a:ext uri="{FF2B5EF4-FFF2-40B4-BE49-F238E27FC236}">
                <a16:creationId xmlns:a16="http://schemas.microsoft.com/office/drawing/2014/main" id="{31152DA4-F5EE-45AD-B8BE-C34AF7628B24}"/>
              </a:ext>
            </a:extLst>
          </p:cNvPr>
          <p:cNvSpPr txBox="1">
            <a:spLocks noChangeArrowheads="1"/>
          </p:cNvSpPr>
          <p:nvPr/>
        </p:nvSpPr>
        <p:spPr bwMode="auto">
          <a:xfrm>
            <a:off x="7019176" y="5461889"/>
            <a:ext cx="1326756" cy="636956"/>
          </a:xfrm>
          <a:prstGeom prst="rect">
            <a:avLst/>
          </a:prstGeom>
          <a:noFill/>
          <a:ln>
            <a:noFill/>
          </a:ln>
        </p:spPr>
        <p:txBody>
          <a:bodyPr vert="horz" wrap="square" lIns="0" tIns="0" rIns="0" bIns="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Arial" panose="020B0604020202020204" pitchFamily="34" charset="0"/>
              </a:rPr>
              <a:t>Run 1 of yogurt and kefir on ISS. Left: kefir (blue color at initial hydration turns yellow as culture grows and pH lowers),  Upper right: yogurt.</a:t>
            </a:r>
            <a:endParaRPr kumimoji="0" lang="en-US" alt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6">
            <a:extLst>
              <a:ext uri="{FF2B5EF4-FFF2-40B4-BE49-F238E27FC236}">
                <a16:creationId xmlns:a16="http://schemas.microsoft.com/office/drawing/2014/main" id="{D8A9F1F3-F133-4AD0-A972-A70211422AC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07002" y="4982913"/>
            <a:ext cx="2060535" cy="124864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a:extLst>
              <a:ext uri="{FF2B5EF4-FFF2-40B4-BE49-F238E27FC236}">
                <a16:creationId xmlns:a16="http://schemas.microsoft.com/office/drawing/2014/main" id="{2E189772-62C2-4600-8A26-5600D62D944F}"/>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9105468" y="3412857"/>
            <a:ext cx="1137535" cy="2060535"/>
          </a:xfrm>
          <a:prstGeom prst="rect">
            <a:avLst/>
          </a:prstGeom>
          <a:noFill/>
          <a:extLst>
            <a:ext uri="{909E8E84-426E-40DD-AFC4-6F175D3DCCD1}">
              <a14:hiddenFill xmlns:a14="http://schemas.microsoft.com/office/drawing/2010/main">
                <a:solidFill>
                  <a:srgbClr val="FFFFFF"/>
                </a:solidFill>
              </a14:hiddenFill>
            </a:ext>
          </a:extLst>
        </p:spPr>
      </p:pic>
      <p:sp>
        <p:nvSpPr>
          <p:cNvPr id="26" name="Text Box 1">
            <a:extLst>
              <a:ext uri="{FF2B5EF4-FFF2-40B4-BE49-F238E27FC236}">
                <a16:creationId xmlns:a16="http://schemas.microsoft.com/office/drawing/2014/main" id="{FF3FA3C5-2F3C-44D3-8E1F-CE6C1722A1FC}"/>
              </a:ext>
            </a:extLst>
          </p:cNvPr>
          <p:cNvSpPr txBox="1"/>
          <p:nvPr/>
        </p:nvSpPr>
        <p:spPr>
          <a:xfrm>
            <a:off x="8759572" y="3365626"/>
            <a:ext cx="2974458" cy="278078"/>
          </a:xfrm>
          <a:prstGeom prst="rect">
            <a:avLst/>
          </a:prstGeom>
          <a:no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BN-2 yeast</a:t>
            </a:r>
            <a:r>
              <a:rPr kumimoji="0" lang="en-US" sz="9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a:t>
            </a: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ground controls (</a:t>
            </a:r>
            <a:r>
              <a:rPr kumimoji="0" lang="en-US" sz="9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S. </a:t>
            </a:r>
            <a:r>
              <a:rPr kumimoji="0" lang="en-US" sz="900" b="0" i="1" u="none" strike="noStrike" kern="1200" cap="none" spc="0" normalizeH="0" baseline="0" noProof="0" err="1">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boulardii</a:t>
            </a: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beta-carotene, </a:t>
            </a:r>
            <a:r>
              <a:rPr kumimoji="0" lang="en-US" sz="9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S. cerevisiae</a:t>
            </a: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zeaxanthin, and </a:t>
            </a:r>
            <a:r>
              <a:rPr kumimoji="0" lang="en-US" sz="9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K. lactis</a:t>
            </a: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 producing </a:t>
            </a:r>
            <a:r>
              <a:rPr kumimoji="0" lang="en-US" sz="900" b="0" i="0" u="none" strike="noStrike" kern="1200" cap="none" spc="0" normalizeH="0" baseline="0" noProof="0" err="1">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follistatin</a:t>
            </a:r>
            <a:r>
              <a:rPr kumimoji="0" lang="en-US" sz="9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a:t>
            </a:r>
            <a:endParaRPr kumimoji="0" lang="en-US" sz="900" b="0"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endParaRPr>
          </a:p>
        </p:txBody>
      </p:sp>
      <p:pic>
        <p:nvPicPr>
          <p:cNvPr id="27" name="A70D764E-D0D4-43E8-94DF-54B5A03E0E2D">
            <a:extLst>
              <a:ext uri="{FF2B5EF4-FFF2-40B4-BE49-F238E27FC236}">
                <a16:creationId xmlns:a16="http://schemas.microsoft.com/office/drawing/2014/main" id="{73505BF1-6C7A-2316-FF90-8234094E13BB}"/>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contrast="-20000"/>
                    </a14:imgEffect>
                  </a14:imgLayer>
                </a14:imgProps>
              </a:ext>
              <a:ext uri="{28A0092B-C50C-407E-A947-70E740481C1C}">
                <a14:useLocalDpi xmlns:a14="http://schemas.microsoft.com/office/drawing/2010/main" val="0"/>
              </a:ext>
            </a:extLst>
          </a:blip>
          <a:srcRect l="4667" r="7441"/>
          <a:stretch/>
        </p:blipFill>
        <p:spPr bwMode="auto">
          <a:xfrm rot="16200000">
            <a:off x="9274696" y="939409"/>
            <a:ext cx="1883210" cy="2857077"/>
          </a:xfrm>
          <a:prstGeom prst="rect">
            <a:avLst/>
          </a:prstGeom>
          <a:noFill/>
          <a:extLs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A55DA38B-2BB0-4D64-B891-F7A45C04C859}"/>
              </a:ext>
            </a:extLst>
          </p:cNvPr>
          <p:cNvSpPr txBox="1"/>
          <p:nvPr/>
        </p:nvSpPr>
        <p:spPr>
          <a:xfrm rot="10800000" flipV="1">
            <a:off x="3522021" y="1057010"/>
            <a:ext cx="105908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ISS</a:t>
            </a:r>
            <a:endParaRPr kumimoji="0" lang="en-US" sz="2000" b="1"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endParaRPr>
          </a:p>
        </p:txBody>
      </p:sp>
      <p:sp>
        <p:nvSpPr>
          <p:cNvPr id="29" name="TextBox 28">
            <a:extLst>
              <a:ext uri="{FF2B5EF4-FFF2-40B4-BE49-F238E27FC236}">
                <a16:creationId xmlns:a16="http://schemas.microsoft.com/office/drawing/2014/main" id="{B5DCF88C-BFF6-400E-98B3-288519C36425}"/>
              </a:ext>
            </a:extLst>
          </p:cNvPr>
          <p:cNvSpPr txBox="1"/>
          <p:nvPr/>
        </p:nvSpPr>
        <p:spPr>
          <a:xfrm rot="10800000" flipV="1">
            <a:off x="9557509" y="1087788"/>
            <a:ext cx="217652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rPr>
              <a:t>Ground Control</a:t>
            </a:r>
            <a:endParaRPr kumimoji="0" lang="en-US" sz="1600" b="1" i="1"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Times New Roman" panose="02020603050405020304" pitchFamily="18" charset="0"/>
            </a:endParaRPr>
          </a:p>
        </p:txBody>
      </p:sp>
      <p:sp>
        <p:nvSpPr>
          <p:cNvPr id="30" name="Text Box 10">
            <a:extLst>
              <a:ext uri="{FF2B5EF4-FFF2-40B4-BE49-F238E27FC236}">
                <a16:creationId xmlns:a16="http://schemas.microsoft.com/office/drawing/2014/main" id="{A78FB41A-2C44-46AA-ACED-3D2BD08BB7ED}"/>
              </a:ext>
            </a:extLst>
          </p:cNvPr>
          <p:cNvSpPr txBox="1">
            <a:spLocks noChangeArrowheads="1"/>
          </p:cNvSpPr>
          <p:nvPr/>
        </p:nvSpPr>
        <p:spPr bwMode="auto">
          <a:xfrm>
            <a:off x="8666527" y="5064038"/>
            <a:ext cx="1240475" cy="636956"/>
          </a:xfrm>
          <a:prstGeom prst="rect">
            <a:avLst/>
          </a:prstGeom>
          <a:noFill/>
          <a:ln>
            <a:noFill/>
          </a:ln>
        </p:spPr>
        <p:txBody>
          <a:bodyPr vert="horz" wrap="square" lIns="0" tIns="0" rIns="0" bIns="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prstClr val="white"/>
                </a:solidFill>
                <a:effectLst/>
                <a:uLnTx/>
                <a:uFillTx/>
                <a:latin typeface="Calibri" panose="020F0502020204030204"/>
                <a:ea typeface="MS Mincho" panose="02020609040205080304" pitchFamily="49" charset="-128"/>
                <a:cs typeface="Arial" panose="020B0604020202020204" pitchFamily="34" charset="0"/>
              </a:rPr>
              <a:t>BN-2 ground controls yogurt top, kefir bottom.</a:t>
            </a:r>
            <a:endParaRPr kumimoji="0" lang="en-US" alt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E30A180-B879-4A40-BD87-8FBDC78FE204}"/>
              </a:ext>
            </a:extLst>
          </p:cNvPr>
          <p:cNvSpPr txBox="1"/>
          <p:nvPr/>
        </p:nvSpPr>
        <p:spPr>
          <a:xfrm>
            <a:off x="1228561" y="6303080"/>
            <a:ext cx="867844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hlinkClick r:id="rId18">
                  <a:extLst>
                    <a:ext uri="{A12FA001-AC4F-418D-AE19-62706E023703}">
                      <ahyp:hlinkClr xmlns:ahyp="http://schemas.microsoft.com/office/drawing/2018/hyperlinkcolor" val="tx"/>
                    </a:ext>
                  </a:extLst>
                </a:hlinkClick>
              </a:rPr>
              <a:t>Nicole Mann and Josh </a:t>
            </a:r>
            <a:r>
              <a:rPr kumimoji="0" lang="en-US" sz="1000" b="0" i="0" u="none" strike="noStrike" kern="1200" cap="none" spc="0" normalizeH="0" baseline="0" noProof="0" err="1">
                <a:ln>
                  <a:noFill/>
                </a:ln>
                <a:solidFill>
                  <a:prstClr val="white"/>
                </a:solidFill>
                <a:effectLst/>
                <a:uLnTx/>
                <a:uFillTx/>
                <a:latin typeface="Calibri" panose="020F0502020204030204"/>
                <a:ea typeface="+mn-ea"/>
                <a:cs typeface="+mn-cs"/>
                <a:hlinkClick r:id="rId18">
                  <a:extLst>
                    <a:ext uri="{A12FA001-AC4F-418D-AE19-62706E023703}">
                      <ahyp:hlinkClr xmlns:ahyp="http://schemas.microsoft.com/office/drawing/2018/hyperlinkcolor" val="tx"/>
                    </a:ext>
                  </a:extLst>
                </a:hlinkClick>
              </a:rPr>
              <a:t>Casada</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hlinkClick r:id="rId18">
                  <a:extLst>
                    <a:ext uri="{A12FA001-AC4F-418D-AE19-62706E023703}">
                      <ahyp:hlinkClr xmlns:ahyp="http://schemas.microsoft.com/office/drawing/2018/hyperlinkcolor" val="tx"/>
                    </a:ext>
                  </a:extLst>
                </a:hlinkClick>
              </a:rPr>
              <a:t> hydrating and shaking the yeast and yogurt packs respectively.  Featured  in Space Station Science Highlights: Week of January 2, 2023 | NASA</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hlinkClick r:id="rId19">
                  <a:extLst>
                    <a:ext uri="{A12FA001-AC4F-418D-AE19-62706E023703}">
                      <ahyp:hlinkClr xmlns:ahyp="http://schemas.microsoft.com/office/drawing/2018/hyperlinkcolor" val="tx"/>
                    </a:ext>
                  </a:extLst>
                </a:hlinkClick>
              </a:rPr>
              <a:t>ISS Research on Twitter: "BioNutrients-2 tests an on-demand system to produce key nutrients from yogurt, kefir, and a yeast-based beverage. The study could help maintain the crew's health while reducing launch mass and volume requirements. https://t.co/fuxW39uTWd https://t.co/bzFZVYMIxS" / Twitter</a:t>
            </a: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282427E-9AF0-5253-0683-64C6B3A68907}"/>
              </a:ext>
            </a:extLst>
          </p:cNvPr>
          <p:cNvSpPr/>
          <p:nvPr/>
        </p:nvSpPr>
        <p:spPr>
          <a:xfrm>
            <a:off x="39756" y="6619461"/>
            <a:ext cx="1262269" cy="2286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854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121729" y="0"/>
            <a:ext cx="11920746" cy="707886"/>
          </a:xfrm>
          <a:prstGeom prst="rect">
            <a:avLst/>
          </a:prstGeom>
          <a:noFill/>
        </p:spPr>
        <p:txBody>
          <a:bodyPr wrap="square" rtlCol="0">
            <a:spAutoFit/>
          </a:bodyPr>
          <a:lstStyle/>
          <a:p>
            <a:pPr>
              <a:defRPr/>
            </a:pPr>
            <a:r>
              <a:rPr lang="en-US" sz="4000" b="1" dirty="0">
                <a:solidFill>
                  <a:srgbClr val="FFC000"/>
                </a:solidFill>
                <a:latin typeface="Arial" panose="020B0604020202020204" pitchFamily="34" charset="0"/>
                <a:cs typeface="Arial" panose="020B0604020202020204" pitchFamily="34" charset="0"/>
              </a:rPr>
              <a:t>How will we feed people in Deep Space?</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extBox 3"/>
          <p:cNvSpPr txBox="1"/>
          <p:nvPr/>
        </p:nvSpPr>
        <p:spPr>
          <a:xfrm>
            <a:off x="121729" y="5599381"/>
            <a:ext cx="439856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if </a:t>
            </a:r>
            <a:r>
              <a:rPr kumimoji="0" lang="en-US" sz="3600" b="0"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farm to table </a:t>
            </a: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started here?</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23449" y="5599381"/>
            <a:ext cx="1762065" cy="1258619"/>
          </a:xfrm>
          <a:prstGeom prst="rect">
            <a:avLst/>
          </a:prstGeom>
        </p:spPr>
      </p:pic>
      <p:pic>
        <p:nvPicPr>
          <p:cNvPr id="6" name="Picture 2" descr="Deep Space Food Challenge">
            <a:extLst>
              <a:ext uri="{FF2B5EF4-FFF2-40B4-BE49-F238E27FC236}">
                <a16:creationId xmlns:a16="http://schemas.microsoft.com/office/drawing/2014/main" id="{FF639A32-DD9A-E916-5AB0-8B06CDE36E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9909" y="5709487"/>
            <a:ext cx="1238808" cy="125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456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4B91-4A74-8F02-4563-2F8EE76A762C}"/>
              </a:ext>
            </a:extLst>
          </p:cNvPr>
          <p:cNvSpPr>
            <a:spLocks noGrp="1"/>
          </p:cNvSpPr>
          <p:nvPr>
            <p:ph type="title"/>
          </p:nvPr>
        </p:nvSpPr>
        <p:spPr/>
        <p:txBody>
          <a:bodyPr/>
          <a:lstStyle/>
          <a:p>
            <a:r>
              <a:rPr lang="en-US" dirty="0"/>
              <a:t>Deep Space Food Challenge</a:t>
            </a:r>
          </a:p>
        </p:txBody>
      </p:sp>
      <p:sp>
        <p:nvSpPr>
          <p:cNvPr id="3" name="Content Placeholder 2">
            <a:extLst>
              <a:ext uri="{FF2B5EF4-FFF2-40B4-BE49-F238E27FC236}">
                <a16:creationId xmlns:a16="http://schemas.microsoft.com/office/drawing/2014/main" id="{223466FC-2713-4F27-ACC9-83560A616B6E}"/>
              </a:ext>
            </a:extLst>
          </p:cNvPr>
          <p:cNvSpPr>
            <a:spLocks noGrp="1"/>
          </p:cNvSpPr>
          <p:nvPr>
            <p:ph idx="1"/>
          </p:nvPr>
        </p:nvSpPr>
        <p:spPr/>
        <p:txBody>
          <a:bodyPr/>
          <a:lstStyle/>
          <a:p>
            <a:r>
              <a:rPr lang="en-US" dirty="0"/>
              <a:t>Single Cell Fermentation systems</a:t>
            </a:r>
          </a:p>
          <a:p>
            <a:pPr lvl="1"/>
            <a:r>
              <a:rPr lang="en-US" dirty="0"/>
              <a:t>Fusarium (e.g. Natures </a:t>
            </a:r>
            <a:r>
              <a:rPr lang="en-US" dirty="0" err="1"/>
              <a:t>Fynd</a:t>
            </a:r>
            <a:r>
              <a:rPr lang="en-US" dirty="0"/>
              <a:t>, Quorn)</a:t>
            </a:r>
          </a:p>
          <a:p>
            <a:pPr lvl="1"/>
            <a:r>
              <a:rPr lang="en-US" dirty="0" err="1"/>
              <a:t>Nuerospora</a:t>
            </a:r>
            <a:endParaRPr lang="en-US" dirty="0"/>
          </a:p>
          <a:p>
            <a:pPr lvl="1"/>
            <a:r>
              <a:rPr lang="en-US" dirty="0"/>
              <a:t>Yeast</a:t>
            </a:r>
          </a:p>
          <a:p>
            <a:pPr lvl="1"/>
            <a:r>
              <a:rPr lang="en-US" dirty="0"/>
              <a:t>Hydrogen Oxidizing bacteria (Solar Foods)</a:t>
            </a:r>
          </a:p>
          <a:p>
            <a:r>
              <a:rPr lang="en-US" dirty="0"/>
              <a:t>Culture Systems (plants and meats)</a:t>
            </a:r>
          </a:p>
          <a:p>
            <a:r>
              <a:rPr lang="en-US" dirty="0"/>
              <a:t>Growth systems</a:t>
            </a:r>
          </a:p>
          <a:p>
            <a:pPr lvl="1"/>
            <a:r>
              <a:rPr lang="en-US" dirty="0"/>
              <a:t>Plants</a:t>
            </a:r>
          </a:p>
          <a:p>
            <a:pPr lvl="1"/>
            <a:r>
              <a:rPr lang="en-US" dirty="0"/>
              <a:t>Fungi</a:t>
            </a:r>
          </a:p>
          <a:p>
            <a:pPr lvl="1"/>
            <a:r>
              <a:rPr lang="en-US" dirty="0"/>
              <a:t>Insects</a:t>
            </a:r>
          </a:p>
          <a:p>
            <a:r>
              <a:rPr lang="en-US" dirty="0"/>
              <a:t>Engineered metabolisms</a:t>
            </a:r>
          </a:p>
        </p:txBody>
      </p:sp>
      <p:sp>
        <p:nvSpPr>
          <p:cNvPr id="4" name="Slide Number Placeholder 3">
            <a:extLst>
              <a:ext uri="{FF2B5EF4-FFF2-40B4-BE49-F238E27FC236}">
                <a16:creationId xmlns:a16="http://schemas.microsoft.com/office/drawing/2014/main" id="{CB063553-724A-C351-E295-58174F912829}"/>
              </a:ext>
            </a:extLst>
          </p:cNvPr>
          <p:cNvSpPr>
            <a:spLocks noGrp="1"/>
          </p:cNvSpPr>
          <p:nvPr>
            <p:ph type="sldNum" sz="quarter" idx="12"/>
          </p:nvPr>
        </p:nvSpPr>
        <p:spPr/>
        <p:txBody>
          <a:bodyPr/>
          <a:lstStyle/>
          <a:p>
            <a:pPr>
              <a:defRPr/>
            </a:pPr>
            <a:fld id="{12CDEB39-65A6-46F3-93F9-1EE5CF781383}" type="slidenum">
              <a:rPr lang="en-US" smtClean="0"/>
              <a:pPr>
                <a:defRPr/>
              </a:pPr>
              <a:t>41</a:t>
            </a:fld>
            <a:endParaRPr lang="en-US"/>
          </a:p>
        </p:txBody>
      </p:sp>
      <p:pic>
        <p:nvPicPr>
          <p:cNvPr id="5" name="Picture 2" descr="Deep Space Food Challenge">
            <a:extLst>
              <a:ext uri="{FF2B5EF4-FFF2-40B4-BE49-F238E27FC236}">
                <a16:creationId xmlns:a16="http://schemas.microsoft.com/office/drawing/2014/main" id="{DE5DDDCC-8CEC-6550-4F8C-00D9A193A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1787" y="136525"/>
            <a:ext cx="2340213" cy="237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372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A363-C83E-1CCE-98D6-1661466A7623}"/>
              </a:ext>
            </a:extLst>
          </p:cNvPr>
          <p:cNvSpPr>
            <a:spLocks noGrp="1"/>
          </p:cNvSpPr>
          <p:nvPr>
            <p:ph type="title"/>
          </p:nvPr>
        </p:nvSpPr>
        <p:spPr/>
        <p:txBody>
          <a:bodyPr/>
          <a:lstStyle/>
          <a:p>
            <a:endParaRPr lang="en-US"/>
          </a:p>
        </p:txBody>
      </p:sp>
      <p:pic>
        <p:nvPicPr>
          <p:cNvPr id="8" name="Content Placeholder 7" descr="A picture containing food, indoor, container, plastic&#10;&#10;AI-generated content may be incorrect.">
            <a:extLst>
              <a:ext uri="{FF2B5EF4-FFF2-40B4-BE49-F238E27FC236}">
                <a16:creationId xmlns:a16="http://schemas.microsoft.com/office/drawing/2014/main" id="{618C293D-535F-9412-4212-6363C0AAD3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1921" y="3998278"/>
            <a:ext cx="5083950" cy="2859722"/>
          </a:xfrm>
        </p:spPr>
      </p:pic>
      <p:sp>
        <p:nvSpPr>
          <p:cNvPr id="4" name="Slide Number Placeholder 3">
            <a:extLst>
              <a:ext uri="{FF2B5EF4-FFF2-40B4-BE49-F238E27FC236}">
                <a16:creationId xmlns:a16="http://schemas.microsoft.com/office/drawing/2014/main" id="{9EDDF3F3-ACC7-6196-17AB-5EDCCB1694E3}"/>
              </a:ext>
            </a:extLst>
          </p:cNvPr>
          <p:cNvSpPr>
            <a:spLocks noGrp="1"/>
          </p:cNvSpPr>
          <p:nvPr>
            <p:ph type="sldNum" sz="quarter" idx="12"/>
          </p:nvPr>
        </p:nvSpPr>
        <p:spPr/>
        <p:txBody>
          <a:bodyPr/>
          <a:lstStyle/>
          <a:p>
            <a:pPr>
              <a:defRPr/>
            </a:pPr>
            <a:fld id="{12CDEB39-65A6-46F3-93F9-1EE5CF781383}" type="slidenum">
              <a:rPr lang="en-US" smtClean="0"/>
              <a:pPr>
                <a:defRPr/>
              </a:pPr>
              <a:t>42</a:t>
            </a:fld>
            <a:endParaRPr lang="en-US"/>
          </a:p>
        </p:txBody>
      </p:sp>
      <p:pic>
        <p:nvPicPr>
          <p:cNvPr id="6" name="Picture 5" descr="Fermentation system used for the Deep Space Food Challenge">
            <a:extLst>
              <a:ext uri="{FF2B5EF4-FFF2-40B4-BE49-F238E27FC236}">
                <a16:creationId xmlns:a16="http://schemas.microsoft.com/office/drawing/2014/main" id="{176D6D46-4E9A-86A7-BCAE-38CE270D018A}"/>
              </a:ext>
            </a:extLst>
          </p:cNvPr>
          <p:cNvPicPr>
            <a:picLocks noChangeAspect="1"/>
          </p:cNvPicPr>
          <p:nvPr/>
        </p:nvPicPr>
        <p:blipFill rotWithShape="1">
          <a:blip r:embed="rId3">
            <a:extLst>
              <a:ext uri="{28A0092B-C50C-407E-A947-70E740481C1C}">
                <a14:useLocalDpi xmlns:a14="http://schemas.microsoft.com/office/drawing/2010/main" val="0"/>
              </a:ext>
            </a:extLst>
          </a:blip>
          <a:srcRect l="535" r="-1" b="14963"/>
          <a:stretch/>
        </p:blipFill>
        <p:spPr>
          <a:xfrm>
            <a:off x="0" y="1026160"/>
            <a:ext cx="3854258" cy="5831840"/>
          </a:xfrm>
          <a:prstGeom prst="rect">
            <a:avLst/>
          </a:prstGeom>
        </p:spPr>
      </p:pic>
      <p:pic>
        <p:nvPicPr>
          <p:cNvPr id="12" name="Picture 11" descr="A hamburger on a cutting board&#10;&#10;AI-generated content may be incorrect.">
            <a:extLst>
              <a:ext uri="{FF2B5EF4-FFF2-40B4-BE49-F238E27FC236}">
                <a16:creationId xmlns:a16="http://schemas.microsoft.com/office/drawing/2014/main" id="{321A0C1E-3029-79AD-31BF-18CACC4244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101" y="711831"/>
            <a:ext cx="5584050" cy="3141028"/>
          </a:xfrm>
          <a:prstGeom prst="rect">
            <a:avLst/>
          </a:prstGeom>
        </p:spPr>
      </p:pic>
      <p:pic>
        <p:nvPicPr>
          <p:cNvPr id="10" name="Picture 9" descr="A picture containing food, piece, meat, close&#10;&#10;AI-generated content may be incorrect.">
            <a:extLst>
              <a:ext uri="{FF2B5EF4-FFF2-40B4-BE49-F238E27FC236}">
                <a16:creationId xmlns:a16="http://schemas.microsoft.com/office/drawing/2014/main" id="{5FDA1249-02B7-2DA5-F117-A3FBA994C7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1714" y="2710542"/>
            <a:ext cx="2512378" cy="2268991"/>
          </a:xfrm>
          <a:prstGeom prst="rect">
            <a:avLst/>
          </a:prstGeom>
        </p:spPr>
      </p:pic>
      <p:pic>
        <p:nvPicPr>
          <p:cNvPr id="5" name="Picture 2" descr="Trademark logo">
            <a:extLst>
              <a:ext uri="{FF2B5EF4-FFF2-40B4-BE49-F238E27FC236}">
                <a16:creationId xmlns:a16="http://schemas.microsoft.com/office/drawing/2014/main" id="{7D4E3146-71CA-99BE-9084-634FC18B58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1" y="0"/>
            <a:ext cx="4550229" cy="1423663"/>
          </a:xfrm>
          <a:prstGeom prst="rect">
            <a:avLst/>
          </a:prstGeom>
          <a:solidFill>
            <a:srgbClr val="000000"/>
          </a:solidFill>
        </p:spPr>
      </p:pic>
      <p:sp>
        <p:nvSpPr>
          <p:cNvPr id="13" name="TextBox 12">
            <a:extLst>
              <a:ext uri="{FF2B5EF4-FFF2-40B4-BE49-F238E27FC236}">
                <a16:creationId xmlns:a16="http://schemas.microsoft.com/office/drawing/2014/main" id="{27185D79-C5D9-001D-BDE1-E9A8ABAF6D38}"/>
              </a:ext>
            </a:extLst>
          </p:cNvPr>
          <p:cNvSpPr txBox="1"/>
          <p:nvPr/>
        </p:nvSpPr>
        <p:spPr>
          <a:xfrm>
            <a:off x="9361713" y="5428139"/>
            <a:ext cx="2512377" cy="1200329"/>
          </a:xfrm>
          <a:prstGeom prst="rect">
            <a:avLst/>
          </a:prstGeom>
          <a:noFill/>
        </p:spPr>
        <p:txBody>
          <a:bodyPr wrap="square" rtlCol="0">
            <a:spAutoFit/>
          </a:bodyPr>
          <a:lstStyle/>
          <a:p>
            <a:r>
              <a:rPr lang="en-US" dirty="0"/>
              <a:t>All photos and logos courtesy of DeLeon Technologies, used by Permission</a:t>
            </a:r>
          </a:p>
        </p:txBody>
      </p:sp>
      <p:pic>
        <p:nvPicPr>
          <p:cNvPr id="14" name="Picture 2" descr="Deep Space Food Challenge">
            <a:extLst>
              <a:ext uri="{FF2B5EF4-FFF2-40B4-BE49-F238E27FC236}">
                <a16:creationId xmlns:a16="http://schemas.microsoft.com/office/drawing/2014/main" id="{45719AEA-3333-C1B5-70C8-5CE33D2F49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1787" y="136525"/>
            <a:ext cx="2340213" cy="237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649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A7EC-0BE7-EADF-C419-EB58D905C7DF}"/>
              </a:ext>
            </a:extLst>
          </p:cNvPr>
          <p:cNvSpPr>
            <a:spLocks noGrp="1"/>
          </p:cNvSpPr>
          <p:nvPr>
            <p:ph type="title"/>
          </p:nvPr>
        </p:nvSpPr>
        <p:spPr/>
        <p:txBody>
          <a:bodyPr/>
          <a:lstStyle/>
          <a:p>
            <a:r>
              <a:rPr lang="en-US" dirty="0"/>
              <a:t>Team </a:t>
            </a:r>
            <a:r>
              <a:rPr lang="en-US" dirty="0" err="1"/>
              <a:t>Hevin</a:t>
            </a:r>
            <a:r>
              <a:rPr lang="en-US" dirty="0"/>
              <a:t>: Grow only the Fruit!</a:t>
            </a:r>
          </a:p>
        </p:txBody>
      </p:sp>
      <p:sp>
        <p:nvSpPr>
          <p:cNvPr id="3" name="Content Placeholder 2">
            <a:extLst>
              <a:ext uri="{FF2B5EF4-FFF2-40B4-BE49-F238E27FC236}">
                <a16:creationId xmlns:a16="http://schemas.microsoft.com/office/drawing/2014/main" id="{A10F06AC-C824-0AFE-6138-3BA25ACF9FD5}"/>
              </a:ext>
            </a:extLst>
          </p:cNvPr>
          <p:cNvSpPr>
            <a:spLocks noGrp="1"/>
          </p:cNvSpPr>
          <p:nvPr>
            <p:ph idx="1"/>
          </p:nvPr>
        </p:nvSpPr>
        <p:spPr>
          <a:xfrm>
            <a:off x="838200" y="1825625"/>
            <a:ext cx="3296920" cy="4667250"/>
          </a:xfrm>
        </p:spPr>
        <p:txBody>
          <a:bodyPr/>
          <a:lstStyle/>
          <a:p>
            <a:r>
              <a:rPr lang="en-US" dirty="0"/>
              <a:t>Space Grapes</a:t>
            </a:r>
          </a:p>
          <a:p>
            <a:r>
              <a:rPr lang="en-US" dirty="0"/>
              <a:t>Apple Sauce</a:t>
            </a:r>
          </a:p>
          <a:p>
            <a:r>
              <a:rPr lang="en-US" dirty="0"/>
              <a:t>Melon Smoothie</a:t>
            </a:r>
          </a:p>
        </p:txBody>
      </p:sp>
      <p:sp>
        <p:nvSpPr>
          <p:cNvPr id="4" name="Slide Number Placeholder 3">
            <a:extLst>
              <a:ext uri="{FF2B5EF4-FFF2-40B4-BE49-F238E27FC236}">
                <a16:creationId xmlns:a16="http://schemas.microsoft.com/office/drawing/2014/main" id="{2FF93950-09E4-3CD8-C274-7B36950BB95C}"/>
              </a:ext>
            </a:extLst>
          </p:cNvPr>
          <p:cNvSpPr>
            <a:spLocks noGrp="1"/>
          </p:cNvSpPr>
          <p:nvPr>
            <p:ph type="sldNum" sz="quarter" idx="12"/>
          </p:nvPr>
        </p:nvSpPr>
        <p:spPr/>
        <p:txBody>
          <a:bodyPr/>
          <a:lstStyle/>
          <a:p>
            <a:pPr>
              <a:defRPr/>
            </a:pPr>
            <a:fld id="{12CDEB39-65A6-46F3-93F9-1EE5CF781383}" type="slidenum">
              <a:rPr lang="en-US" smtClean="0"/>
              <a:pPr>
                <a:defRPr/>
              </a:pPr>
              <a:t>43</a:t>
            </a:fld>
            <a:endParaRPr lang="en-US"/>
          </a:p>
        </p:txBody>
      </p:sp>
      <p:pic>
        <p:nvPicPr>
          <p:cNvPr id="5" name="Picture 4" descr="A close-up of a plate of crystals&#10;&#10;AI-generated content may be incorrect.">
            <a:extLst>
              <a:ext uri="{FF2B5EF4-FFF2-40B4-BE49-F238E27FC236}">
                <a16:creationId xmlns:a16="http://schemas.microsoft.com/office/drawing/2014/main" id="{12988B4F-E903-801D-E0FC-835D968A3303}"/>
              </a:ext>
            </a:extLst>
          </p:cNvPr>
          <p:cNvPicPr>
            <a:picLocks noChangeAspect="1"/>
          </p:cNvPicPr>
          <p:nvPr/>
        </p:nvPicPr>
        <p:blipFill>
          <a:blip r:embed="rId3"/>
          <a:stretch>
            <a:fillRect/>
          </a:stretch>
        </p:blipFill>
        <p:spPr>
          <a:xfrm>
            <a:off x="8211072" y="1642458"/>
            <a:ext cx="3775188" cy="5033584"/>
          </a:xfrm>
          <a:prstGeom prst="rect">
            <a:avLst/>
          </a:prstGeom>
        </p:spPr>
      </p:pic>
      <p:pic>
        <p:nvPicPr>
          <p:cNvPr id="6" name="Picture 5" descr="A round plastic container with green berries on it next to a plant&#10;&#10;AI-generated content may be incorrect.">
            <a:extLst>
              <a:ext uri="{FF2B5EF4-FFF2-40B4-BE49-F238E27FC236}">
                <a16:creationId xmlns:a16="http://schemas.microsoft.com/office/drawing/2014/main" id="{B0018AF7-1484-335C-AC16-DD6669CF0331}"/>
              </a:ext>
            </a:extLst>
          </p:cNvPr>
          <p:cNvPicPr>
            <a:picLocks noChangeAspect="1"/>
          </p:cNvPicPr>
          <p:nvPr/>
        </p:nvPicPr>
        <p:blipFill>
          <a:blip r:embed="rId4"/>
          <a:stretch>
            <a:fillRect/>
          </a:stretch>
        </p:blipFill>
        <p:spPr>
          <a:xfrm>
            <a:off x="4505110" y="2047557"/>
            <a:ext cx="3368516" cy="4491355"/>
          </a:xfrm>
          <a:prstGeom prst="rect">
            <a:avLst/>
          </a:prstGeom>
        </p:spPr>
      </p:pic>
      <p:sp>
        <p:nvSpPr>
          <p:cNvPr id="7" name="Arrow: Right 6">
            <a:extLst>
              <a:ext uri="{FF2B5EF4-FFF2-40B4-BE49-F238E27FC236}">
                <a16:creationId xmlns:a16="http://schemas.microsoft.com/office/drawing/2014/main" id="{86240028-E783-5656-5EB4-BED75703CD34}"/>
              </a:ext>
            </a:extLst>
          </p:cNvPr>
          <p:cNvSpPr/>
          <p:nvPr/>
        </p:nvSpPr>
        <p:spPr>
          <a:xfrm>
            <a:off x="7519109" y="3766805"/>
            <a:ext cx="1046480" cy="833120"/>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Deep Space Food Challenge">
            <a:extLst>
              <a:ext uri="{FF2B5EF4-FFF2-40B4-BE49-F238E27FC236}">
                <a16:creationId xmlns:a16="http://schemas.microsoft.com/office/drawing/2014/main" id="{9CE4EB19-4337-E49F-3155-614F9590C7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17439" y="0"/>
            <a:ext cx="1672722" cy="1627664"/>
          </a:xfrm>
          <a:prstGeom prst="rect">
            <a:avLst/>
          </a:prstGeom>
          <a:solidFill>
            <a:schemeClr val="bg1">
              <a:lumMod val="65000"/>
            </a:schemeClr>
          </a:solidFill>
        </p:spPr>
      </p:pic>
      <p:sp>
        <p:nvSpPr>
          <p:cNvPr id="9" name="TextBox 8">
            <a:extLst>
              <a:ext uri="{FF2B5EF4-FFF2-40B4-BE49-F238E27FC236}">
                <a16:creationId xmlns:a16="http://schemas.microsoft.com/office/drawing/2014/main" id="{08D0CCF3-917F-490D-5739-0E43DE5CD050}"/>
              </a:ext>
            </a:extLst>
          </p:cNvPr>
          <p:cNvSpPr txBox="1"/>
          <p:nvPr/>
        </p:nvSpPr>
        <p:spPr>
          <a:xfrm>
            <a:off x="1230737" y="5615582"/>
            <a:ext cx="2511846" cy="923330"/>
          </a:xfrm>
          <a:prstGeom prst="rect">
            <a:avLst/>
          </a:prstGeom>
          <a:noFill/>
        </p:spPr>
        <p:txBody>
          <a:bodyPr wrap="square" rtlCol="0">
            <a:spAutoFit/>
          </a:bodyPr>
          <a:lstStyle/>
          <a:p>
            <a:r>
              <a:rPr lang="en-US" dirty="0"/>
              <a:t>Images provided with permission by: </a:t>
            </a:r>
            <a:r>
              <a:rPr lang="en-US" dirty="0" err="1"/>
              <a:t>Jorman</a:t>
            </a:r>
            <a:r>
              <a:rPr lang="en-US" dirty="0"/>
              <a:t> Heflin, team </a:t>
            </a:r>
            <a:r>
              <a:rPr lang="en-US" dirty="0" err="1"/>
              <a:t>Hevin</a:t>
            </a:r>
            <a:endParaRPr lang="en-US" dirty="0"/>
          </a:p>
        </p:txBody>
      </p:sp>
    </p:spTree>
    <p:extLst>
      <p:ext uri="{BB962C8B-B14F-4D97-AF65-F5344CB8AC3E}">
        <p14:creationId xmlns:p14="http://schemas.microsoft.com/office/powerpoint/2010/main" val="1217482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39D6F5-6803-29E6-EDA8-05A4F7B1AD8C}"/>
              </a:ext>
            </a:extLst>
          </p:cNvPr>
          <p:cNvSpPr>
            <a:spLocks noGrp="1"/>
          </p:cNvSpPr>
          <p:nvPr>
            <p:ph type="sldNum" sz="quarter" idx="12"/>
          </p:nvPr>
        </p:nvSpPr>
        <p:spPr/>
        <p:txBody>
          <a:bodyPr/>
          <a:lstStyle/>
          <a:p>
            <a:pPr>
              <a:defRPr/>
            </a:pPr>
            <a:fld id="{12CDEB39-65A6-46F3-93F9-1EE5CF781383}" type="slidenum">
              <a:rPr lang="en-US" smtClean="0"/>
              <a:pPr>
                <a:defRPr/>
              </a:pPr>
              <a:t>44</a:t>
            </a:fld>
            <a:endParaRPr lang="en-US"/>
          </a:p>
        </p:txBody>
      </p:sp>
      <p:pic>
        <p:nvPicPr>
          <p:cNvPr id="5" name="Picture 4" descr="A hand in blue glove holding a syringe with a green cap&#10;&#10;AI-generated content may be incorrect.">
            <a:extLst>
              <a:ext uri="{FF2B5EF4-FFF2-40B4-BE49-F238E27FC236}">
                <a16:creationId xmlns:a16="http://schemas.microsoft.com/office/drawing/2014/main" id="{70D442E8-449D-54D4-551D-EAEB3E30756C}"/>
              </a:ext>
            </a:extLst>
          </p:cNvPr>
          <p:cNvPicPr>
            <a:picLocks noChangeAspect="1"/>
          </p:cNvPicPr>
          <p:nvPr/>
        </p:nvPicPr>
        <p:blipFill>
          <a:blip r:embed="rId2"/>
          <a:stretch>
            <a:fillRect/>
          </a:stretch>
        </p:blipFill>
        <p:spPr>
          <a:xfrm>
            <a:off x="2644873" y="840655"/>
            <a:ext cx="6902254" cy="5176691"/>
          </a:xfrm>
          <a:prstGeom prst="rect">
            <a:avLst/>
          </a:prstGeom>
        </p:spPr>
      </p:pic>
      <p:pic>
        <p:nvPicPr>
          <p:cNvPr id="6" name="Picture 5" descr="Deep Space Food Challenge">
            <a:extLst>
              <a:ext uri="{FF2B5EF4-FFF2-40B4-BE49-F238E27FC236}">
                <a16:creationId xmlns:a16="http://schemas.microsoft.com/office/drawing/2014/main" id="{3B4FBFD7-2341-4DE1-D65A-679B52BF0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7439" y="18574"/>
            <a:ext cx="1672722" cy="1627664"/>
          </a:xfrm>
          <a:prstGeom prst="rect">
            <a:avLst/>
          </a:prstGeom>
          <a:solidFill>
            <a:schemeClr val="bg1">
              <a:lumMod val="65000"/>
            </a:schemeClr>
          </a:solidFill>
        </p:spPr>
      </p:pic>
      <p:sp>
        <p:nvSpPr>
          <p:cNvPr id="7" name="TextBox 6">
            <a:extLst>
              <a:ext uri="{FF2B5EF4-FFF2-40B4-BE49-F238E27FC236}">
                <a16:creationId xmlns:a16="http://schemas.microsoft.com/office/drawing/2014/main" id="{5B006D75-D788-1590-AE30-1627562E53B8}"/>
              </a:ext>
            </a:extLst>
          </p:cNvPr>
          <p:cNvSpPr txBox="1"/>
          <p:nvPr/>
        </p:nvSpPr>
        <p:spPr>
          <a:xfrm>
            <a:off x="9547127" y="5094015"/>
            <a:ext cx="2511846" cy="923330"/>
          </a:xfrm>
          <a:prstGeom prst="rect">
            <a:avLst/>
          </a:prstGeom>
          <a:noFill/>
        </p:spPr>
        <p:txBody>
          <a:bodyPr wrap="square" rtlCol="0">
            <a:spAutoFit/>
          </a:bodyPr>
          <a:lstStyle/>
          <a:p>
            <a:r>
              <a:rPr lang="en-US" dirty="0"/>
              <a:t>Images provided with permission by: </a:t>
            </a:r>
            <a:r>
              <a:rPr lang="en-US" dirty="0" err="1"/>
              <a:t>Jorman</a:t>
            </a:r>
            <a:r>
              <a:rPr lang="en-US" dirty="0"/>
              <a:t> Heflin, team </a:t>
            </a:r>
            <a:r>
              <a:rPr lang="en-US" dirty="0" err="1"/>
              <a:t>Hevin</a:t>
            </a:r>
            <a:endParaRPr lang="en-US" dirty="0"/>
          </a:p>
        </p:txBody>
      </p:sp>
    </p:spTree>
    <p:extLst>
      <p:ext uri="{BB962C8B-B14F-4D97-AF65-F5344CB8AC3E}">
        <p14:creationId xmlns:p14="http://schemas.microsoft.com/office/powerpoint/2010/main" val="1488987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1636-4BA6-5694-740A-0930B0620B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197769-9AA2-1712-15FB-F3A02711ADD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F88D256-2FCE-A16A-E92A-CCA16EDB85EB}"/>
              </a:ext>
            </a:extLst>
          </p:cNvPr>
          <p:cNvSpPr>
            <a:spLocks noGrp="1"/>
          </p:cNvSpPr>
          <p:nvPr>
            <p:ph type="sldNum" sz="quarter" idx="12"/>
          </p:nvPr>
        </p:nvSpPr>
        <p:spPr/>
        <p:txBody>
          <a:bodyPr/>
          <a:lstStyle/>
          <a:p>
            <a:pPr>
              <a:defRPr/>
            </a:pPr>
            <a:fld id="{12CDEB39-65A6-46F3-93F9-1EE5CF781383}" type="slidenum">
              <a:rPr lang="en-US" smtClean="0"/>
              <a:pPr>
                <a:defRPr/>
              </a:pPr>
              <a:t>45</a:t>
            </a:fld>
            <a:endParaRPr lang="en-US"/>
          </a:p>
        </p:txBody>
      </p:sp>
      <p:pic>
        <p:nvPicPr>
          <p:cNvPr id="6" name="Picture 5">
            <a:extLst>
              <a:ext uri="{FF2B5EF4-FFF2-40B4-BE49-F238E27FC236}">
                <a16:creationId xmlns:a16="http://schemas.microsoft.com/office/drawing/2014/main" id="{69595258-0BD9-2459-4D43-636EA29365BC}"/>
              </a:ext>
            </a:extLst>
          </p:cNvPr>
          <p:cNvPicPr>
            <a:picLocks noChangeAspect="1"/>
          </p:cNvPicPr>
          <p:nvPr/>
        </p:nvPicPr>
        <p:blipFill>
          <a:blip r:embed="rId2"/>
          <a:stretch>
            <a:fillRect/>
          </a:stretch>
        </p:blipFill>
        <p:spPr>
          <a:xfrm>
            <a:off x="25053" y="0"/>
            <a:ext cx="12141893" cy="6858000"/>
          </a:xfrm>
          <a:prstGeom prst="rect">
            <a:avLst/>
          </a:prstGeom>
        </p:spPr>
      </p:pic>
      <p:pic>
        <p:nvPicPr>
          <p:cNvPr id="7" name="Picture 2" descr="Deep Space Food Challenge">
            <a:extLst>
              <a:ext uri="{FF2B5EF4-FFF2-40B4-BE49-F238E27FC236}">
                <a16:creationId xmlns:a16="http://schemas.microsoft.com/office/drawing/2014/main" id="{4B36DA64-5511-10A1-0A8E-C1F66555D6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1787" y="136525"/>
            <a:ext cx="2340213" cy="23776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71B648C-8524-D772-170D-C72C4CF01F09}"/>
              </a:ext>
            </a:extLst>
          </p:cNvPr>
          <p:cNvSpPr txBox="1"/>
          <p:nvPr/>
        </p:nvSpPr>
        <p:spPr>
          <a:xfrm>
            <a:off x="1925136" y="6241094"/>
            <a:ext cx="8940800" cy="369332"/>
          </a:xfrm>
          <a:prstGeom prst="rect">
            <a:avLst/>
          </a:prstGeom>
          <a:noFill/>
        </p:spPr>
        <p:txBody>
          <a:bodyPr wrap="square" rtlCol="0">
            <a:spAutoFit/>
          </a:bodyPr>
          <a:lstStyle/>
          <a:p>
            <a:r>
              <a:rPr lang="en-US" dirty="0"/>
              <a:t>Used with Permission from Interstellar and the Deep Space Food Challenge 2025</a:t>
            </a:r>
          </a:p>
        </p:txBody>
      </p:sp>
    </p:spTree>
    <p:extLst>
      <p:ext uri="{BB962C8B-B14F-4D97-AF65-F5344CB8AC3E}">
        <p14:creationId xmlns:p14="http://schemas.microsoft.com/office/powerpoint/2010/main" val="33150534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AEB58-9276-2B36-EF53-7BE5F410E8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98D1E4-4AF6-38D0-8033-8B971D0D92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5EC2960-51F9-142A-BE92-6ECEFBA8290E}"/>
              </a:ext>
            </a:extLst>
          </p:cNvPr>
          <p:cNvSpPr>
            <a:spLocks noGrp="1"/>
          </p:cNvSpPr>
          <p:nvPr>
            <p:ph type="sldNum" sz="quarter" idx="12"/>
          </p:nvPr>
        </p:nvSpPr>
        <p:spPr/>
        <p:txBody>
          <a:bodyPr/>
          <a:lstStyle/>
          <a:p>
            <a:pPr>
              <a:defRPr/>
            </a:pPr>
            <a:fld id="{12CDEB39-65A6-46F3-93F9-1EE5CF781383}" type="slidenum">
              <a:rPr lang="en-US" smtClean="0"/>
              <a:pPr>
                <a:defRPr/>
              </a:pPr>
              <a:t>46</a:t>
            </a:fld>
            <a:endParaRPr lang="en-US"/>
          </a:p>
        </p:txBody>
      </p:sp>
      <p:pic>
        <p:nvPicPr>
          <p:cNvPr id="6" name="Picture 5" descr="Deep Space Food Challenge Entry by Interstellar.  Used with permission from Jacob Scoccimerra, Interstellar&#10;Angla Herblet, DSFC">
            <a:extLst>
              <a:ext uri="{FF2B5EF4-FFF2-40B4-BE49-F238E27FC236}">
                <a16:creationId xmlns:a16="http://schemas.microsoft.com/office/drawing/2014/main" id="{E629F29E-BD28-7785-4640-FE62F0F097B2}"/>
              </a:ext>
            </a:extLst>
          </p:cNvPr>
          <p:cNvPicPr>
            <a:picLocks noChangeAspect="1"/>
          </p:cNvPicPr>
          <p:nvPr/>
        </p:nvPicPr>
        <p:blipFill>
          <a:blip r:embed="rId2"/>
          <a:stretch>
            <a:fillRect/>
          </a:stretch>
        </p:blipFill>
        <p:spPr>
          <a:xfrm>
            <a:off x="10913" y="0"/>
            <a:ext cx="12170174" cy="6858000"/>
          </a:xfrm>
          <a:prstGeom prst="rect">
            <a:avLst/>
          </a:prstGeom>
        </p:spPr>
      </p:pic>
      <p:sp>
        <p:nvSpPr>
          <p:cNvPr id="7" name="TextBox 6">
            <a:extLst>
              <a:ext uri="{FF2B5EF4-FFF2-40B4-BE49-F238E27FC236}">
                <a16:creationId xmlns:a16="http://schemas.microsoft.com/office/drawing/2014/main" id="{CD9F9A9D-7937-CCB2-8694-933B2F97CA02}"/>
              </a:ext>
            </a:extLst>
          </p:cNvPr>
          <p:cNvSpPr txBox="1"/>
          <p:nvPr/>
        </p:nvSpPr>
        <p:spPr>
          <a:xfrm>
            <a:off x="2123440" y="6356350"/>
            <a:ext cx="8940800" cy="369332"/>
          </a:xfrm>
          <a:prstGeom prst="rect">
            <a:avLst/>
          </a:prstGeom>
          <a:solidFill>
            <a:schemeClr val="bg1">
              <a:lumMod val="50000"/>
              <a:lumOff val="50000"/>
            </a:schemeClr>
          </a:solidFill>
        </p:spPr>
        <p:txBody>
          <a:bodyPr wrap="square" rtlCol="0">
            <a:spAutoFit/>
          </a:bodyPr>
          <a:lstStyle/>
          <a:p>
            <a:r>
              <a:rPr lang="en-US" dirty="0"/>
              <a:t>Used with Permission from Interstellar and the Deep Space Food Challenge 2025</a:t>
            </a:r>
          </a:p>
        </p:txBody>
      </p:sp>
      <p:pic>
        <p:nvPicPr>
          <p:cNvPr id="8" name="Picture 2" descr="Deep Space Food Challenge">
            <a:extLst>
              <a:ext uri="{FF2B5EF4-FFF2-40B4-BE49-F238E27FC236}">
                <a16:creationId xmlns:a16="http://schemas.microsoft.com/office/drawing/2014/main" id="{B077EC1C-E457-C67A-0ED0-74B966B359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30" y="103863"/>
            <a:ext cx="2340213" cy="2377639"/>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Interstellar Lab Logo">
            <a:extLst>
              <a:ext uri="{FF2B5EF4-FFF2-40B4-BE49-F238E27FC236}">
                <a16:creationId xmlns:a16="http://schemas.microsoft.com/office/drawing/2014/main" id="{30545913-E387-B766-DFB8-05A189AF82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930" y="4879862"/>
            <a:ext cx="4122056" cy="154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520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FA3B0-B70D-03FD-1E6B-87DDE42C2B49}"/>
              </a:ext>
            </a:extLst>
          </p:cNvPr>
          <p:cNvSpPr>
            <a:spLocks noGrp="1"/>
          </p:cNvSpPr>
          <p:nvPr>
            <p:ph type="title"/>
          </p:nvPr>
        </p:nvSpPr>
        <p:spPr/>
        <p:txBody>
          <a:bodyPr/>
          <a:lstStyle/>
          <a:p>
            <a:r>
              <a:rPr lang="en-US" dirty="0"/>
              <a:t>Single Cell Fermentation Systems</a:t>
            </a:r>
          </a:p>
        </p:txBody>
      </p:sp>
      <p:sp>
        <p:nvSpPr>
          <p:cNvPr id="3" name="Content Placeholder 2">
            <a:extLst>
              <a:ext uri="{FF2B5EF4-FFF2-40B4-BE49-F238E27FC236}">
                <a16:creationId xmlns:a16="http://schemas.microsoft.com/office/drawing/2014/main" id="{3C568059-7B66-E636-8915-805D954648E3}"/>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23DE160A-CE3C-C378-0123-347747739872}"/>
              </a:ext>
            </a:extLst>
          </p:cNvPr>
          <p:cNvSpPr>
            <a:spLocks noGrp="1"/>
          </p:cNvSpPr>
          <p:nvPr>
            <p:ph type="sldNum" sz="quarter" idx="12"/>
          </p:nvPr>
        </p:nvSpPr>
        <p:spPr/>
        <p:txBody>
          <a:bodyPr/>
          <a:lstStyle/>
          <a:p>
            <a:pPr>
              <a:defRPr/>
            </a:pPr>
            <a:fld id="{12CDEB39-65A6-46F3-93F9-1EE5CF781383}" type="slidenum">
              <a:rPr lang="en-US" smtClean="0"/>
              <a:pPr>
                <a:defRPr/>
              </a:pPr>
              <a:t>47</a:t>
            </a:fld>
            <a:endParaRPr lang="en-US"/>
          </a:p>
        </p:txBody>
      </p:sp>
      <p:pic>
        <p:nvPicPr>
          <p:cNvPr id="5" name="Content Placeholder 4" descr="Mehr Un Nisa and Sakura Sugiyama preparing microgreen trays for Interstellar during DSFC.&#10;NASA Image">
            <a:extLst>
              <a:ext uri="{FF2B5EF4-FFF2-40B4-BE49-F238E27FC236}">
                <a16:creationId xmlns:a16="http://schemas.microsoft.com/office/drawing/2014/main" id="{D9F2EAC4-EA19-C7E1-2EA3-38CD3EB0DC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1365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900505A-C8CA-ECCF-36E5-672046CCF5E0}"/>
              </a:ext>
            </a:extLst>
          </p:cNvPr>
          <p:cNvSpPr txBox="1"/>
          <p:nvPr/>
        </p:nvSpPr>
        <p:spPr>
          <a:xfrm>
            <a:off x="8605647" y="5820241"/>
            <a:ext cx="1728952" cy="646331"/>
          </a:xfrm>
          <a:prstGeom prst="rect">
            <a:avLst/>
          </a:prstGeom>
          <a:noFill/>
        </p:spPr>
        <p:txBody>
          <a:bodyPr wrap="square" rtlCol="0">
            <a:spAutoFit/>
          </a:bodyPr>
          <a:lstStyle/>
          <a:p>
            <a:r>
              <a:rPr lang="en-US" dirty="0"/>
              <a:t>NASA Image DSFC 2024</a:t>
            </a:r>
          </a:p>
        </p:txBody>
      </p:sp>
      <p:pic>
        <p:nvPicPr>
          <p:cNvPr id="5122" name="Picture 2" descr="Deep Space Food Challenge">
            <a:extLst>
              <a:ext uri="{FF2B5EF4-FFF2-40B4-BE49-F238E27FC236}">
                <a16:creationId xmlns:a16="http://schemas.microsoft.com/office/drawing/2014/main" id="{79F1FC5A-2B67-470C-FDF7-E79D43D08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1787" y="136525"/>
            <a:ext cx="2340213" cy="237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718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7D7DF-CDF6-212E-F839-AC7056EFA9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3355C1-A763-F2B7-26E2-60E3B260210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CC8E69F-4240-32C8-ADA9-DE6724C656A0}"/>
              </a:ext>
            </a:extLst>
          </p:cNvPr>
          <p:cNvSpPr>
            <a:spLocks noGrp="1"/>
          </p:cNvSpPr>
          <p:nvPr>
            <p:ph type="sldNum" sz="quarter" idx="12"/>
          </p:nvPr>
        </p:nvSpPr>
        <p:spPr/>
        <p:txBody>
          <a:bodyPr/>
          <a:lstStyle/>
          <a:p>
            <a:pPr>
              <a:defRPr/>
            </a:pPr>
            <a:fld id="{12CDEB39-65A6-46F3-93F9-1EE5CF781383}" type="slidenum">
              <a:rPr lang="en-US" smtClean="0"/>
              <a:pPr>
                <a:defRPr/>
              </a:pPr>
              <a:t>48</a:t>
            </a:fld>
            <a:endParaRPr lang="en-US"/>
          </a:p>
        </p:txBody>
      </p:sp>
      <p:pic>
        <p:nvPicPr>
          <p:cNvPr id="6" name="Picture 5">
            <a:extLst>
              <a:ext uri="{FF2B5EF4-FFF2-40B4-BE49-F238E27FC236}">
                <a16:creationId xmlns:a16="http://schemas.microsoft.com/office/drawing/2014/main" id="{080DB0C5-853E-174C-4C06-1FD80942DB70}"/>
              </a:ext>
            </a:extLst>
          </p:cNvPr>
          <p:cNvPicPr>
            <a:picLocks noChangeAspect="1"/>
          </p:cNvPicPr>
          <p:nvPr/>
        </p:nvPicPr>
        <p:blipFill>
          <a:blip r:embed="rId2"/>
          <a:stretch>
            <a:fillRect/>
          </a:stretch>
        </p:blipFill>
        <p:spPr>
          <a:xfrm>
            <a:off x="6111183" y="0"/>
            <a:ext cx="6080817" cy="6858000"/>
          </a:xfrm>
          <a:prstGeom prst="rect">
            <a:avLst/>
          </a:prstGeom>
        </p:spPr>
      </p:pic>
      <p:pic>
        <p:nvPicPr>
          <p:cNvPr id="8" name="Picture 7" descr="A picture containing green, plant, leaf, vegetable&#10;&#10;Description automatically generated">
            <a:extLst>
              <a:ext uri="{FF2B5EF4-FFF2-40B4-BE49-F238E27FC236}">
                <a16:creationId xmlns:a16="http://schemas.microsoft.com/office/drawing/2014/main" id="{921A7C1F-2113-E8B2-6656-8DA7FA1CE0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63385" y="963384"/>
            <a:ext cx="7707085" cy="5780314"/>
          </a:xfrm>
          <a:prstGeom prst="rect">
            <a:avLst/>
          </a:prstGeom>
        </p:spPr>
      </p:pic>
      <p:pic>
        <p:nvPicPr>
          <p:cNvPr id="7" name="Content Placeholder 4" descr="A picture containing indoor, opened, bathroom&#10;&#10;Description automatically generated">
            <a:extLst>
              <a:ext uri="{FF2B5EF4-FFF2-40B4-BE49-F238E27FC236}">
                <a16:creationId xmlns:a16="http://schemas.microsoft.com/office/drawing/2014/main" id="{A8AF0ADE-6EBB-AE11-FD70-B3050BC1342C}"/>
              </a:ext>
            </a:extLst>
          </p:cNvPr>
          <p:cNvPicPr>
            <a:picLocks noChangeAspect="1"/>
          </p:cNvPicPr>
          <p:nvPr/>
        </p:nvPicPr>
        <p:blipFill rotWithShape="1">
          <a:blip r:embed="rId4">
            <a:extLst>
              <a:ext uri="{28A0092B-C50C-407E-A947-70E740481C1C}">
                <a14:useLocalDpi xmlns:a14="http://schemas.microsoft.com/office/drawing/2010/main" val="0"/>
              </a:ext>
            </a:extLst>
          </a:blip>
          <a:srcRect l="14967" t="-4093" r="5647" b="-1"/>
          <a:stretch/>
        </p:blipFill>
        <p:spPr bwMode="auto">
          <a:xfrm rot="5400000">
            <a:off x="-19577" y="4523881"/>
            <a:ext cx="2362199" cy="232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Deep Space Food Challenge">
            <a:extLst>
              <a:ext uri="{FF2B5EF4-FFF2-40B4-BE49-F238E27FC236}">
                <a16:creationId xmlns:a16="http://schemas.microsoft.com/office/drawing/2014/main" id="{F19C26AB-12A1-ABB5-C703-F67531581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71" y="100296"/>
            <a:ext cx="1698171" cy="17253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4B0CBBE-3650-2530-F153-504DAAA0FE34}"/>
              </a:ext>
            </a:extLst>
          </p:cNvPr>
          <p:cNvSpPr txBox="1"/>
          <p:nvPr/>
        </p:nvSpPr>
        <p:spPr>
          <a:xfrm>
            <a:off x="2211949" y="6132513"/>
            <a:ext cx="3568366" cy="646331"/>
          </a:xfrm>
          <a:prstGeom prst="rect">
            <a:avLst/>
          </a:prstGeom>
          <a:noFill/>
        </p:spPr>
        <p:txBody>
          <a:bodyPr wrap="square" rtlCol="0">
            <a:spAutoFit/>
          </a:bodyPr>
          <a:lstStyle/>
          <a:p>
            <a:r>
              <a:rPr lang="en-US" dirty="0"/>
              <a:t>All photos from NASA: Deep Space Food Challenge</a:t>
            </a:r>
          </a:p>
        </p:txBody>
      </p:sp>
    </p:spTree>
    <p:extLst>
      <p:ext uri="{BB962C8B-B14F-4D97-AF65-F5344CB8AC3E}">
        <p14:creationId xmlns:p14="http://schemas.microsoft.com/office/powerpoint/2010/main" val="2304399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4D18-38C1-F53C-DB4C-C1E9CA30678F}"/>
              </a:ext>
            </a:extLst>
          </p:cNvPr>
          <p:cNvSpPr>
            <a:spLocks noGrp="1"/>
          </p:cNvSpPr>
          <p:nvPr>
            <p:ph type="title"/>
          </p:nvPr>
        </p:nvSpPr>
        <p:spPr>
          <a:xfrm>
            <a:off x="761800" y="762001"/>
            <a:ext cx="5334197" cy="1708242"/>
          </a:xfrm>
        </p:spPr>
        <p:txBody>
          <a:bodyPr anchor="ctr">
            <a:normAutofit/>
          </a:bodyPr>
          <a:lstStyle/>
          <a:p>
            <a:r>
              <a:rPr lang="en-US" sz="4000" dirty="0"/>
              <a:t>Larval Bed</a:t>
            </a:r>
          </a:p>
        </p:txBody>
      </p:sp>
      <p:pic>
        <p:nvPicPr>
          <p:cNvPr id="7" name="Picture 6" descr="A picture containing indoor, piece, slice, square&#10;&#10;Description automatically generated">
            <a:extLst>
              <a:ext uri="{FF2B5EF4-FFF2-40B4-BE49-F238E27FC236}">
                <a16:creationId xmlns:a16="http://schemas.microsoft.com/office/drawing/2014/main" id="{1C0FE095-0083-DDA9-F2BD-1F71A48E0A62}"/>
              </a:ext>
            </a:extLst>
          </p:cNvPr>
          <p:cNvPicPr>
            <a:picLocks noChangeAspect="1"/>
          </p:cNvPicPr>
          <p:nvPr/>
        </p:nvPicPr>
        <p:blipFill rotWithShape="1">
          <a:blip r:embed="rId2">
            <a:extLst>
              <a:ext uri="{28A0092B-C50C-407E-A947-70E740481C1C}">
                <a14:useLocalDpi xmlns:a14="http://schemas.microsoft.com/office/drawing/2010/main" val="0"/>
              </a:ext>
            </a:extLst>
          </a:blip>
          <a:srcRect l="51053" t="7973" r="18774" b="13711"/>
          <a:stretch/>
        </p:blipFill>
        <p:spPr>
          <a:xfrm rot="5400000">
            <a:off x="1496977" y="-3251268"/>
            <a:ext cx="6868887" cy="13371425"/>
          </a:xfrm>
          <a:prstGeom prst="rect">
            <a:avLst/>
          </a:prstGeom>
        </p:spPr>
      </p:pic>
      <p:sp>
        <p:nvSpPr>
          <p:cNvPr id="8" name="Oval 7">
            <a:extLst>
              <a:ext uri="{FF2B5EF4-FFF2-40B4-BE49-F238E27FC236}">
                <a16:creationId xmlns:a16="http://schemas.microsoft.com/office/drawing/2014/main" id="{8211E1E8-EF03-1188-6235-E40C85372016}"/>
              </a:ext>
            </a:extLst>
          </p:cNvPr>
          <p:cNvSpPr/>
          <p:nvPr/>
        </p:nvSpPr>
        <p:spPr>
          <a:xfrm>
            <a:off x="3384830" y="579119"/>
            <a:ext cx="1121068" cy="588667"/>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indoor, piece, slice, square&#10;&#10;Description automatically generated">
            <a:extLst>
              <a:ext uri="{FF2B5EF4-FFF2-40B4-BE49-F238E27FC236}">
                <a16:creationId xmlns:a16="http://schemas.microsoft.com/office/drawing/2014/main" id="{2885C5BE-A29C-029E-8B1F-241FD2D6FC0D}"/>
              </a:ext>
            </a:extLst>
          </p:cNvPr>
          <p:cNvPicPr>
            <a:picLocks noChangeAspect="1"/>
          </p:cNvPicPr>
          <p:nvPr/>
        </p:nvPicPr>
        <p:blipFill rotWithShape="1">
          <a:blip r:embed="rId3">
            <a:extLst>
              <a:ext uri="{28A0092B-C50C-407E-A947-70E740481C1C}">
                <a14:useLocalDpi xmlns:a14="http://schemas.microsoft.com/office/drawing/2010/main" val="0"/>
              </a:ext>
            </a:extLst>
          </a:blip>
          <a:srcRect l="381" r="3043" b="2"/>
          <a:stretch/>
        </p:blipFill>
        <p:spPr>
          <a:xfrm rot="5400000">
            <a:off x="6090456" y="756455"/>
            <a:ext cx="6868886" cy="5334204"/>
          </a:xfrm>
          <a:prstGeom prst="rect">
            <a:avLst/>
          </a:prstGeom>
          <a:effectLst>
            <a:outerShdw blurRad="127000" dist="50800" dir="10800000" sx="99000" sy="99000" algn="r" rotWithShape="0">
              <a:prstClr val="black">
                <a:alpha val="40000"/>
              </a:prstClr>
            </a:outerShdw>
          </a:effectLst>
        </p:spPr>
      </p:pic>
      <p:pic>
        <p:nvPicPr>
          <p:cNvPr id="3" name="Picture 2" descr="Deep Space Food Challenge">
            <a:extLst>
              <a:ext uri="{FF2B5EF4-FFF2-40B4-BE49-F238E27FC236}">
                <a16:creationId xmlns:a16="http://schemas.microsoft.com/office/drawing/2014/main" id="{4AD697AF-6FAD-C78D-1EBF-915427722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4701" y="4632325"/>
            <a:ext cx="2340213" cy="23776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44C412-2FBE-05E8-C4BC-957608CD0045}"/>
              </a:ext>
            </a:extLst>
          </p:cNvPr>
          <p:cNvSpPr txBox="1"/>
          <p:nvPr/>
        </p:nvSpPr>
        <p:spPr>
          <a:xfrm>
            <a:off x="1331157" y="6453099"/>
            <a:ext cx="8940800" cy="369332"/>
          </a:xfrm>
          <a:prstGeom prst="rect">
            <a:avLst/>
          </a:prstGeom>
          <a:solidFill>
            <a:schemeClr val="bg1">
              <a:lumMod val="50000"/>
              <a:lumOff val="50000"/>
              <a:alpha val="56000"/>
            </a:schemeClr>
          </a:solidFill>
        </p:spPr>
        <p:txBody>
          <a:bodyPr wrap="square" rtlCol="0">
            <a:spAutoFit/>
          </a:bodyPr>
          <a:lstStyle/>
          <a:p>
            <a:r>
              <a:rPr lang="en-US" dirty="0"/>
              <a:t>Used with Permission from Interstellar and the Deep Space Food Challenge 2025</a:t>
            </a:r>
          </a:p>
        </p:txBody>
      </p:sp>
    </p:spTree>
    <p:extLst>
      <p:ext uri="{BB962C8B-B14F-4D97-AF65-F5344CB8AC3E}">
        <p14:creationId xmlns:p14="http://schemas.microsoft.com/office/powerpoint/2010/main" val="1491398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p:cNvPicPr>
            <a:picLocks noChangeAspect="1"/>
          </p:cNvPicPr>
          <p:nvPr/>
        </p:nvPicPr>
        <p:blipFill rotWithShape="1">
          <a:blip r:embed="rId3"/>
          <a:srcRect l="2684"/>
          <a:stretch/>
        </p:blipFill>
        <p:spPr>
          <a:xfrm>
            <a:off x="8101574" y="63489"/>
            <a:ext cx="3966047" cy="3352512"/>
          </a:xfrm>
          <a:prstGeom prst="rect">
            <a:avLst/>
          </a:prstGeom>
        </p:spPr>
      </p:pic>
      <p:pic>
        <p:nvPicPr>
          <p:cNvPr id="5" name="Picture 4"/>
          <p:cNvPicPr>
            <a:picLocks noChangeAspect="1"/>
          </p:cNvPicPr>
          <p:nvPr/>
        </p:nvPicPr>
        <p:blipFill>
          <a:blip r:embed="rId4"/>
          <a:stretch>
            <a:fillRect/>
          </a:stretch>
        </p:blipFill>
        <p:spPr>
          <a:xfrm>
            <a:off x="2254023" y="7114"/>
            <a:ext cx="5708718" cy="3500745"/>
          </a:xfrm>
          <a:prstGeom prst="rect">
            <a:avLst/>
          </a:prstGeom>
        </p:spPr>
      </p:pic>
      <p:pic>
        <p:nvPicPr>
          <p:cNvPr id="7" name="Picture 6"/>
          <p:cNvPicPr>
            <a:picLocks noChangeAspect="1"/>
          </p:cNvPicPr>
          <p:nvPr/>
        </p:nvPicPr>
        <p:blipFill rotWithShape="1">
          <a:blip r:embed="rId5"/>
          <a:srcRect l="4242" t="-1608" r="1388" b="1608"/>
          <a:stretch/>
        </p:blipFill>
        <p:spPr>
          <a:xfrm>
            <a:off x="82032" y="455003"/>
            <a:ext cx="4526281" cy="3450671"/>
          </a:xfrm>
          <a:prstGeom prst="rect">
            <a:avLst/>
          </a:prstGeom>
        </p:spPr>
      </p:pic>
      <p:pic>
        <p:nvPicPr>
          <p:cNvPr id="6" name="Picture 5"/>
          <p:cNvPicPr>
            <a:picLocks noChangeAspect="1"/>
          </p:cNvPicPr>
          <p:nvPr/>
        </p:nvPicPr>
        <p:blipFill rotWithShape="1">
          <a:blip r:embed="rId6"/>
          <a:srcRect r="7943" b="21886"/>
          <a:stretch/>
        </p:blipFill>
        <p:spPr>
          <a:xfrm>
            <a:off x="16091" y="3079967"/>
            <a:ext cx="4213182" cy="3077682"/>
          </a:xfrm>
          <a:prstGeom prst="rect">
            <a:avLst/>
          </a:prstGeom>
        </p:spPr>
      </p:pic>
      <p:pic>
        <p:nvPicPr>
          <p:cNvPr id="8" name="Picture 7">
            <a:extLst>
              <a:ext uri="{FF2B5EF4-FFF2-40B4-BE49-F238E27FC236}">
                <a16:creationId xmlns:a16="http://schemas.microsoft.com/office/drawing/2014/main" id="{804AFE8C-ACDF-42AE-BCDF-535B079512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75500" y="6392551"/>
            <a:ext cx="416500" cy="416500"/>
          </a:xfrm>
          <a:prstGeom prst="rect">
            <a:avLst/>
          </a:prstGeom>
        </p:spPr>
      </p:pic>
      <p:sp>
        <p:nvSpPr>
          <p:cNvPr id="9" name="Rectangle 8">
            <a:extLst>
              <a:ext uri="{FF2B5EF4-FFF2-40B4-BE49-F238E27FC236}">
                <a16:creationId xmlns:a16="http://schemas.microsoft.com/office/drawing/2014/main" id="{9F9F9BB5-EFB4-4A21-BCF7-C6C495F6FC93}"/>
              </a:ext>
            </a:extLst>
          </p:cNvPr>
          <p:cNvSpPr/>
          <p:nvPr/>
        </p:nvSpPr>
        <p:spPr>
          <a:xfrm>
            <a:off x="0" y="6790366"/>
            <a:ext cx="12192000" cy="67633"/>
          </a:xfrm>
          <a:prstGeom prst="rect">
            <a:avLst/>
          </a:prstGeom>
          <a:solidFill>
            <a:srgbClr val="630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 name="Picture 1"/>
          <p:cNvPicPr>
            <a:picLocks noChangeAspect="1"/>
          </p:cNvPicPr>
          <p:nvPr/>
        </p:nvPicPr>
        <p:blipFill>
          <a:blip r:embed="rId8"/>
          <a:stretch>
            <a:fillRect/>
          </a:stretch>
        </p:blipFill>
        <p:spPr>
          <a:xfrm>
            <a:off x="4791508" y="2430667"/>
            <a:ext cx="7384401" cy="4361205"/>
          </a:xfrm>
          <a:prstGeom prst="rect">
            <a:avLst/>
          </a:prstGeom>
        </p:spPr>
      </p:pic>
      <p:pic>
        <p:nvPicPr>
          <p:cNvPr id="52" name="Picture 51"/>
          <p:cNvPicPr>
            <a:picLocks noChangeAspect="1"/>
          </p:cNvPicPr>
          <p:nvPr/>
        </p:nvPicPr>
        <p:blipFill>
          <a:blip r:embed="rId9"/>
          <a:stretch>
            <a:fillRect/>
          </a:stretch>
        </p:blipFill>
        <p:spPr>
          <a:xfrm>
            <a:off x="6830721" y="387675"/>
            <a:ext cx="1175376" cy="1178078"/>
          </a:xfrm>
          <a:prstGeom prst="rect">
            <a:avLst/>
          </a:prstGeom>
        </p:spPr>
      </p:pic>
      <p:sp>
        <p:nvSpPr>
          <p:cNvPr id="55" name="Rectangle 54"/>
          <p:cNvSpPr/>
          <p:nvPr/>
        </p:nvSpPr>
        <p:spPr>
          <a:xfrm>
            <a:off x="1041328" y="6086765"/>
            <a:ext cx="3276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D0D33"/>
                </a:solidFill>
                <a:effectLst/>
                <a:uLnTx/>
                <a:uFillTx/>
                <a:latin typeface="Arial" panose="020B0604020202020204" pitchFamily="34" charset="0"/>
                <a:ea typeface="+mn-ea"/>
                <a:cs typeface="Arial" panose="020B0604020202020204" pitchFamily="34" charset="0"/>
              </a:rPr>
              <a:t>PCT/US24/10136</a:t>
            </a:r>
          </a:p>
        </p:txBody>
      </p:sp>
      <p:sp>
        <p:nvSpPr>
          <p:cNvPr id="3" name="TextBox 2">
            <a:extLst>
              <a:ext uri="{FF2B5EF4-FFF2-40B4-BE49-F238E27FC236}">
                <a16:creationId xmlns:a16="http://schemas.microsoft.com/office/drawing/2014/main" id="{7F6C3D43-2A67-6674-0645-500FA50F86A5}"/>
              </a:ext>
            </a:extLst>
          </p:cNvPr>
          <p:cNvSpPr txBox="1"/>
          <p:nvPr/>
        </p:nvSpPr>
        <p:spPr>
          <a:xfrm>
            <a:off x="0" y="-173267"/>
            <a:ext cx="1018514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6D0D33"/>
                </a:solidFill>
                <a:effectLst/>
                <a:uLnTx/>
                <a:uFillTx/>
                <a:latin typeface="Aptos Black" panose="020F0502020204030204" pitchFamily="34" charset="0"/>
                <a:ea typeface="+mn-ea"/>
                <a:cs typeface="+mn-cs"/>
              </a:rPr>
              <a:t>µBites</a:t>
            </a:r>
          </a:p>
        </p:txBody>
      </p:sp>
      <p:pic>
        <p:nvPicPr>
          <p:cNvPr id="4" name="Picture 3" descr="Deep Space Food Challenge">
            <a:extLst>
              <a:ext uri="{FF2B5EF4-FFF2-40B4-BE49-F238E27FC236}">
                <a16:creationId xmlns:a16="http://schemas.microsoft.com/office/drawing/2014/main" id="{5FC4C26E-EEA2-E2AB-24C3-97DAC83B92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0673" y="455003"/>
            <a:ext cx="1281981" cy="1302483"/>
          </a:xfrm>
          <a:prstGeom prst="rect">
            <a:avLst/>
          </a:prstGeom>
          <a:solidFill>
            <a:schemeClr val="bg1">
              <a:lumMod val="65000"/>
            </a:schemeClr>
          </a:solidFill>
        </p:spPr>
      </p:pic>
    </p:spTree>
    <p:extLst>
      <p:ext uri="{BB962C8B-B14F-4D97-AF65-F5344CB8AC3E}">
        <p14:creationId xmlns:p14="http://schemas.microsoft.com/office/powerpoint/2010/main" val="32877269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84610" y="317066"/>
            <a:ext cx="9865307" cy="6217480"/>
          </a:xfrm>
          <a:prstGeom prst="rect">
            <a:avLst/>
          </a:prstGeom>
        </p:spPr>
      </p:pic>
      <p:pic>
        <p:nvPicPr>
          <p:cNvPr id="5" name="Picture 4">
            <a:extLst>
              <a:ext uri="{FF2B5EF4-FFF2-40B4-BE49-F238E27FC236}">
                <a16:creationId xmlns:a16="http://schemas.microsoft.com/office/drawing/2014/main" id="{804AFE8C-ACDF-42AE-BCDF-535B079512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51121" y="6275764"/>
            <a:ext cx="555334" cy="555334"/>
          </a:xfrm>
          <a:prstGeom prst="rect">
            <a:avLst/>
          </a:prstGeom>
        </p:spPr>
      </p:pic>
      <p:sp>
        <p:nvSpPr>
          <p:cNvPr id="6" name="Rectangle 5">
            <a:extLst>
              <a:ext uri="{FF2B5EF4-FFF2-40B4-BE49-F238E27FC236}">
                <a16:creationId xmlns:a16="http://schemas.microsoft.com/office/drawing/2014/main" id="{9F9F9BB5-EFB4-4A21-BCF7-C6C495F6FC93}"/>
              </a:ext>
            </a:extLst>
          </p:cNvPr>
          <p:cNvSpPr/>
          <p:nvPr/>
        </p:nvSpPr>
        <p:spPr>
          <a:xfrm>
            <a:off x="0" y="6801383"/>
            <a:ext cx="12192000" cy="67633"/>
          </a:xfrm>
          <a:prstGeom prst="rect">
            <a:avLst/>
          </a:prstGeom>
          <a:solidFill>
            <a:srgbClr val="630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7" name="Group 6"/>
          <p:cNvGrpSpPr/>
          <p:nvPr/>
        </p:nvGrpSpPr>
        <p:grpSpPr>
          <a:xfrm>
            <a:off x="8748665" y="-1426"/>
            <a:ext cx="3467189" cy="575833"/>
            <a:chOff x="495928" y="2478245"/>
            <a:chExt cx="10840939" cy="1671848"/>
          </a:xfrm>
        </p:grpSpPr>
        <p:pic>
          <p:nvPicPr>
            <p:cNvPr id="8" name="Picture 7">
              <a:extLst>
                <a:ext uri="{FF2B5EF4-FFF2-40B4-BE49-F238E27FC236}">
                  <a16:creationId xmlns:a16="http://schemas.microsoft.com/office/drawing/2014/main" id="{B2BAA4EA-4441-4A37-A904-D8F91E40E81C}"/>
                </a:ext>
              </a:extLst>
            </p:cNvPr>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95928" y="2478245"/>
              <a:ext cx="1827977" cy="14711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p:cNvPicPr>
              <a:picLocks noChangeAspect="1"/>
            </p:cNvPicPr>
            <p:nvPr/>
          </p:nvPicPr>
          <p:blipFill rotWithShape="1">
            <a:blip r:embed="rId6"/>
            <a:srcRect b="34071"/>
            <a:stretch/>
          </p:blipFill>
          <p:spPr>
            <a:xfrm>
              <a:off x="2421075" y="2478245"/>
              <a:ext cx="8915792" cy="1671848"/>
            </a:xfrm>
            <a:prstGeom prst="rect">
              <a:avLst/>
            </a:prstGeom>
          </p:spPr>
        </p:pic>
      </p:grpSp>
      <p:grpSp>
        <p:nvGrpSpPr>
          <p:cNvPr id="10" name="Group 9"/>
          <p:cNvGrpSpPr/>
          <p:nvPr/>
        </p:nvGrpSpPr>
        <p:grpSpPr>
          <a:xfrm>
            <a:off x="18673" y="17934"/>
            <a:ext cx="2335876" cy="403781"/>
            <a:chOff x="54962" y="87978"/>
            <a:chExt cx="2887923" cy="403781"/>
          </a:xfrm>
        </p:grpSpPr>
        <p:sp>
          <p:nvSpPr>
            <p:cNvPr id="11" name="Pentagon 10"/>
            <p:cNvSpPr/>
            <p:nvPr/>
          </p:nvSpPr>
          <p:spPr>
            <a:xfrm>
              <a:off x="54962" y="87978"/>
              <a:ext cx="2887923" cy="403781"/>
            </a:xfrm>
            <a:prstGeom prst="homePlate">
              <a:avLst/>
            </a:prstGeom>
            <a:solidFill>
              <a:srgbClr val="6C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p:cNvSpPr/>
            <p:nvPr/>
          </p:nvSpPr>
          <p:spPr>
            <a:xfrm>
              <a:off x="175895" y="105202"/>
              <a:ext cx="266383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Tech overview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pic>
        <p:nvPicPr>
          <p:cNvPr id="2" name="Picture 1" descr="Deep Space Food Challenge">
            <a:extLst>
              <a:ext uri="{FF2B5EF4-FFF2-40B4-BE49-F238E27FC236}">
                <a16:creationId xmlns:a16="http://schemas.microsoft.com/office/drawing/2014/main" id="{AAB223B8-A5B5-4723-22C9-76065A0E91D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331891"/>
            <a:ext cx="1492469" cy="1452267"/>
          </a:xfrm>
          <a:prstGeom prst="rect">
            <a:avLst/>
          </a:prstGeom>
          <a:solidFill>
            <a:schemeClr val="bg1">
              <a:lumMod val="65000"/>
            </a:schemeClr>
          </a:solidFill>
        </p:spPr>
      </p:pic>
    </p:spTree>
    <p:extLst>
      <p:ext uri="{BB962C8B-B14F-4D97-AF65-F5344CB8AC3E}">
        <p14:creationId xmlns:p14="http://schemas.microsoft.com/office/powerpoint/2010/main" val="2768631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4AFE8C-ACDF-42AE-BCDF-535B079512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51121" y="6275764"/>
            <a:ext cx="555334" cy="555334"/>
          </a:xfrm>
          <a:prstGeom prst="rect">
            <a:avLst/>
          </a:prstGeom>
        </p:spPr>
      </p:pic>
      <p:sp>
        <p:nvSpPr>
          <p:cNvPr id="5" name="Rectangle 4">
            <a:extLst>
              <a:ext uri="{FF2B5EF4-FFF2-40B4-BE49-F238E27FC236}">
                <a16:creationId xmlns:a16="http://schemas.microsoft.com/office/drawing/2014/main" id="{9F9F9BB5-EFB4-4A21-BCF7-C6C495F6FC93}"/>
              </a:ext>
            </a:extLst>
          </p:cNvPr>
          <p:cNvSpPr/>
          <p:nvPr/>
        </p:nvSpPr>
        <p:spPr>
          <a:xfrm>
            <a:off x="0" y="6801383"/>
            <a:ext cx="12192000" cy="67633"/>
          </a:xfrm>
          <a:prstGeom prst="rect">
            <a:avLst/>
          </a:prstGeom>
          <a:solidFill>
            <a:srgbClr val="630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6" name="Group 5"/>
          <p:cNvGrpSpPr/>
          <p:nvPr/>
        </p:nvGrpSpPr>
        <p:grpSpPr>
          <a:xfrm>
            <a:off x="8748665" y="-1426"/>
            <a:ext cx="3467189" cy="575833"/>
            <a:chOff x="495928" y="2478245"/>
            <a:chExt cx="10840939" cy="1671848"/>
          </a:xfrm>
        </p:grpSpPr>
        <p:pic>
          <p:nvPicPr>
            <p:cNvPr id="9" name="Picture 8">
              <a:extLst>
                <a:ext uri="{FF2B5EF4-FFF2-40B4-BE49-F238E27FC236}">
                  <a16:creationId xmlns:a16="http://schemas.microsoft.com/office/drawing/2014/main" id="{B2BAA4EA-4441-4A37-A904-D8F91E40E81C}"/>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95928" y="2478245"/>
              <a:ext cx="1827977" cy="14711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5"/>
            <a:srcRect b="34071"/>
            <a:stretch/>
          </p:blipFill>
          <p:spPr>
            <a:xfrm>
              <a:off x="2421075" y="2478245"/>
              <a:ext cx="8915792" cy="1671848"/>
            </a:xfrm>
            <a:prstGeom prst="rect">
              <a:avLst/>
            </a:prstGeom>
          </p:spPr>
        </p:pic>
      </p:grpSp>
      <p:grpSp>
        <p:nvGrpSpPr>
          <p:cNvPr id="7" name="Group 6"/>
          <p:cNvGrpSpPr/>
          <p:nvPr/>
        </p:nvGrpSpPr>
        <p:grpSpPr>
          <a:xfrm>
            <a:off x="3174950" y="609308"/>
            <a:ext cx="8978126" cy="5217375"/>
            <a:chOff x="0" y="-962606"/>
            <a:chExt cx="11884304" cy="7786788"/>
          </a:xfrm>
        </p:grpSpPr>
        <p:pic>
          <p:nvPicPr>
            <p:cNvPr id="8" name="Picture 4" descr="https://lh3.googleusercontent.com/sEudBvltKvQEohJxmqs-GgmiZyMiWn7X26bkMczLYzqDhV1zry6dIT3yTDB1geu5W7kVRP-BYB985p6sadrPm_GGFOyEy8uGCPkm01Gb_zDhD0hrJDCzngN3Cw1koHjv-AA0bcGB_NRA_FL1br2LV-gGs1kHYdpDAWI89nwR2bFDb8yauIq64KBv5BTcY0TJ29yU5BodO3FjC0GTdM9AH-H7k8szOSPScf9J754lNOLMAKWNNdKtWkyVDQGKVvbOoVXHH4QFk2D6IzGFRoz-HgHq0o5_TJKXq4-Rp6j-2sqn2-eHKcWJKzLCTCDesoW3jabaR6j_SMuaWjVhBkvR_0wfZw-jslS5SPQdbXQJLP50y0U-CZV_geRqZ4GFGEJrv0Q9Vq4PWNqLPOeOEP-iqTSR_pxhRDwlyfKZmbpQHb3Ico39MCvyayVj0GeAjfZF97DlfwEBA3zw1mdntnfqFJJwYtdfqYWpXFAwRkto2diGZ2e7SbPieHd1JcNvX2929yAgPqbsA6cZDaXeizi8H08N0vSQE1cjzeHW4ypNzpeGQFMoJ9vhJ3B3riOa8Jp9cZ-r_MAH9e9Nwb4YbN04sSiSYd6gHZkWWnwMDuoGR0-AsghlWvVjvurwLCDgLXJAn8X0j44zyZyZrl8XyvwG1Vs_HjHaenXS-XQjyDfxMyeX1gPCe0eFOJZ342aneJyqYjv_SLyKil2imL5AAeqMOkkuFWhxoOQrNuV7rYOg-j8VtTyXtrTbTHgqvPTiZ8NIfkin03aQhHDYSidKyxU4D5BEUgUt8AYb3jt1g1467RpqbCYcLK8-YEE6qvm6eLYOzgKokQAjDVZxGHohTy0ldQqIfoJHM-YYj7OF-URJvxy8aLMH1nCLBrdTNCf3Hy9ZnlfWDfVwrF0Fb_hjRcQ5-Rv94D6nSgFGi2DBdr0AgoyIcuCvIg=w1920-h802-no?authuser=0"/>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9360" t="18234" r="9845" b="8471"/>
            <a:stretch/>
          </p:blipFill>
          <p:spPr bwMode="auto">
            <a:xfrm>
              <a:off x="2658925" y="3958061"/>
              <a:ext cx="7262192" cy="27518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lh3.googleusercontent.com/cVEcHFg1RsqWM_B09Bz2uLaz_e01XRNs5qhFnGv-vZxYXOEKdeKJTf51CehrHFs7r43QUats_Qu1bbFxJLamZEf8p-QslrClsgd7ByNkca-IWkK7z3uf-2yx-9-HckzwuyHL8B80cuKxnKV6-CL8P6N35BFOqa6-HXXMcuW1atmrrvANQuVCN2jIgop763sMZKnzlC4XlOXAUBtJkg7QsfyHiToZ1bIepDMdflBuIW3Q_VvsXyfziyhaG9VXuWsXGz1LrtYsn8SqO5I_FIAwIpma79lRfDKwTlAcXAjXtxWAnl1QqucLXfDFM30phjYa9pRMAjuvmIVukbZzoTHFbnboqKKBKFS3NQCNFn-H5j0n8lYQATlFw1InDFUnDVln1AEweQ1xN1PI8n-CK2gIVtCwPJZvoYfPZFhp12DP3F7z9XWrkhzZmMgkMO9OVtVIliFbsc6tJA_XT9ssnj4JKIEKQISk3utp6PUYHnV78pWC2-aX7daEz5x4P8eaqSrdj2fn1hmA61OMuXdu0cIxm8vpD1aT_p_Wqorbulng8UVeTTkY6wo92Bvr9ewOs5y8uuWYXx7zasK3Coi4pEtWxRxgPloDyYJlxT-GUDHdbwjVk3AU9tdVM1dUurpmKqrxvNzHgpvcBaLtv_j5ozv2oOLtgoqrxUyiMh4in6RQUN-VxBLqw_P63Cd6pGw6TpdjYmwYghlqc--MJm5u7tsDzoVt0okKtDd5iWCOjOSwmUKUBG2eyev_NgEI9jRO4RhRTab5DONV__8USd4n-RHAD833P-2a7lpq_IOZ1yrbiA5HkqEDfvbth6nXVf_0arWHZcp6oXuMx70THR6AL79naJLKrO6RCXs3if5HXwtq5qIlxyJH8bPR72XjN6FaKIIGj6hImnz6Sq_IDXZMvNbk4xvrzOrzn--l7J-wkekZQYZVS_CsEA=w1920-h866-no?authuser=0"/>
            <p:cNvPicPr>
              <a:picLocks noChangeAspect="1" noChangeArrowheads="1"/>
            </p:cNvPicPr>
            <p:nvPr/>
          </p:nvPicPr>
          <p:blipFill rotWithShape="1">
            <a:blip r:embed="rId8">
              <a:extLst>
                <a:ext uri="{28A0092B-C50C-407E-A947-70E740481C1C}">
                  <a14:useLocalDpi xmlns:a14="http://schemas.microsoft.com/office/drawing/2010/main" val="0"/>
                </a:ext>
              </a:extLst>
            </a:blip>
            <a:srcRect l="31251" t="30785" r="41576" b="10667"/>
            <a:stretch/>
          </p:blipFill>
          <p:spPr bwMode="auto">
            <a:xfrm>
              <a:off x="8217191" y="659154"/>
              <a:ext cx="3667113" cy="35595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lh3.googleusercontent.com/jX3CxfF4r7H9HCI6ZpdRIIskqgfJ_pz6hzEllvdq3xrVUNCuLz2jp8ocn-cCGzvx8ydfNL8pugq1ecnxRMsr7QSXOdOzISmbZTyN6oNcwa55R0ScAiU22_2-MdouQJF431cJZyVJjdSPAjWGokDRhtZbJHUxncDY6gEqodlWV8jUmr1OJ1XiKeETym1jE8G18b9x51TkshLwFl-4ul4_-IOBNB-Tgi1GWG5ni4Wl-EHp5P4Zy2Jglqc5ddxtnd4VpCEbKQy7ArCf6QZbEt1-1waS6K_R71S4NnZG5MxFT2egZ76XZYcYrTl-yqF43tO9du5J0U2r2YiHhjWyG4xNM3uwICYP3rHeU_7SHj--2qBBnOaJQu68MT-6VC42Te95fb60vZ21MswFBdo7FGQAdLNiQrjxbO7RoHjavK8bC8zOCEHsvBpVBImIZKix3fhiB9yhFX4LqII0toP1QnMoIeL7mgpHQnLJKRm79mwtcBCw5iDZ9QyNErdsbrq-mYjHALKkfQ6-p7CLM0PGXowvrmPuIb2PY5wpZkBHthVg8HY6IZ0HXgwKMykySRQR6UZ6wq3msbSFZGvIpb3fKD8V1Ig2oPU5SnVGabst1ZGMDpMwi-WvvMRJiHBZAnW4wrf9D6W9kNeKLUe7deTcOfQB1hJCb98skGwQ-T2iDPNi5LEz2c4mAMUKE8FlsQ4v9asrlFW9HX1nsPgSuBJX-0-rTQl_oc1c8g4wrb5o8v3LYIklwzbCh7QXRJRF81BeJF9luFqdXieFxeLIYRJhZoYpV-GPNzAvzdj5j3cujYKp-x3aTdSQxAD_rPSFdBtajONXFfgH85MaxnkE733hbvA5ypG3tD9owbDU-_q9iN_uTQHFuwIcMpaNDW5gahuedjPff8qVvLhebjsVV76QrgaKJ6yorUdjsAF2BNRNtnTAv-nFlaYtww=w1920-h866-no?authuser=0"/>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l="34078" t="20653" r="29328" b="4716"/>
            <a:stretch/>
          </p:blipFill>
          <p:spPr bwMode="auto">
            <a:xfrm>
              <a:off x="0" y="1136231"/>
              <a:ext cx="3776870" cy="34702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40000" contrast="20000"/>
                      </a14:imgEffect>
                    </a14:imgLayer>
                  </a14:imgProps>
                </a:ext>
              </a:extLst>
            </a:blip>
            <a:srcRect l="6977" t="5667" r="5523"/>
            <a:stretch/>
          </p:blipFill>
          <p:spPr>
            <a:xfrm>
              <a:off x="3906501" y="89310"/>
              <a:ext cx="3988904" cy="2948609"/>
            </a:xfrm>
            <a:prstGeom prst="rect">
              <a:avLst/>
            </a:prstGeom>
          </p:spPr>
        </p:pic>
        <p:pic>
          <p:nvPicPr>
            <p:cNvPr id="14" name="Picture 13"/>
            <p:cNvPicPr>
              <a:picLocks noChangeAspect="1"/>
            </p:cNvPicPr>
            <p:nvPr/>
          </p:nvPicPr>
          <p:blipFill rotWithShape="1">
            <a:blip r:embed="rId13"/>
            <a:srcRect l="66642" t="11294" r="24167" b="24236"/>
            <a:stretch/>
          </p:blipFill>
          <p:spPr>
            <a:xfrm>
              <a:off x="4220846" y="-962606"/>
              <a:ext cx="3552368" cy="77867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15" name="TextBox 14"/>
          <p:cNvSpPr txBox="1"/>
          <p:nvPr/>
        </p:nvSpPr>
        <p:spPr>
          <a:xfrm>
            <a:off x="703927" y="6339718"/>
            <a:ext cx="1134243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09551"/>
                </a:solidFill>
                <a:effectLst/>
                <a:uLnTx/>
                <a:uFillTx/>
                <a:latin typeface="Tw Cen MT" panose="020B0602020104020603" pitchFamily="34" charset="0"/>
                <a:ea typeface="+mn-ea"/>
                <a:cs typeface="+mn-cs"/>
              </a:rPr>
              <a:t>The preliminary estimated cost is ~$1.2/100 g of cookies containing 15 g of protein.  </a:t>
            </a:r>
          </a:p>
        </p:txBody>
      </p:sp>
      <p:sp>
        <p:nvSpPr>
          <p:cNvPr id="16" name="Rectangle 15"/>
          <p:cNvSpPr/>
          <p:nvPr/>
        </p:nvSpPr>
        <p:spPr>
          <a:xfrm>
            <a:off x="382568" y="506123"/>
            <a:ext cx="1090710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09551"/>
                </a:solidFill>
                <a:effectLst/>
                <a:uLnTx/>
                <a:uFillTx/>
                <a:latin typeface="Tw Cen MT" panose="020B0602020104020603" pitchFamily="34" charset="0"/>
                <a:ea typeface="+mn-ea"/>
                <a:cs typeface="+mn-cs"/>
              </a:rPr>
              <a:t>µBites cookies: </a:t>
            </a:r>
            <a:r>
              <a:rPr kumimoji="0" lang="en-US" sz="2400" b="1" i="0" u="none" strike="noStrike" kern="1200" cap="none" spc="0" normalizeH="0" baseline="0" noProof="0" dirty="0">
                <a:ln>
                  <a:noFill/>
                </a:ln>
                <a:solidFill>
                  <a:srgbClr val="6C0E33"/>
                </a:solidFill>
                <a:effectLst/>
                <a:uLnTx/>
                <a:uFillTx/>
                <a:latin typeface="Aptos" panose="02110004020202020204"/>
                <a:ea typeface="+mn-ea"/>
                <a:cs typeface="+mn-cs"/>
              </a:rPr>
              <a:t>waste polymers to high-value nutrients/alternate proteins </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18" name="Group 17"/>
          <p:cNvGrpSpPr/>
          <p:nvPr/>
        </p:nvGrpSpPr>
        <p:grpSpPr>
          <a:xfrm>
            <a:off x="149631" y="55483"/>
            <a:ext cx="2335876" cy="403781"/>
            <a:chOff x="54962" y="87978"/>
            <a:chExt cx="2887923" cy="403781"/>
          </a:xfrm>
        </p:grpSpPr>
        <p:sp>
          <p:nvSpPr>
            <p:cNvPr id="19" name="Pentagon 18"/>
            <p:cNvSpPr/>
            <p:nvPr/>
          </p:nvSpPr>
          <p:spPr>
            <a:xfrm>
              <a:off x="54962" y="87978"/>
              <a:ext cx="2887923" cy="403781"/>
            </a:xfrm>
            <a:prstGeom prst="homePlate">
              <a:avLst/>
            </a:prstGeom>
            <a:solidFill>
              <a:srgbClr val="6C0E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p:cNvSpPr/>
            <p:nvPr/>
          </p:nvSpPr>
          <p:spPr>
            <a:xfrm>
              <a:off x="175895" y="105202"/>
              <a:ext cx="266383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Tech overview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2" name="Rectangle 1">
            <a:extLst>
              <a:ext uri="{FF2B5EF4-FFF2-40B4-BE49-F238E27FC236}">
                <a16:creationId xmlns:a16="http://schemas.microsoft.com/office/drawing/2014/main" id="{268206B9-E85B-D3C2-9E9D-0764B6C76B5B}"/>
              </a:ext>
            </a:extLst>
          </p:cNvPr>
          <p:cNvSpPr/>
          <p:nvPr/>
        </p:nvSpPr>
        <p:spPr>
          <a:xfrm flipH="1">
            <a:off x="149631" y="1242462"/>
            <a:ext cx="3218078" cy="442172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anose="020B0602020104020603" pitchFamily="34" charset="0"/>
                <a:ea typeface="Calibri" panose="020F0502020204030204" pitchFamily="34" charset="0"/>
                <a:cs typeface="+mn-cs"/>
              </a:rPr>
              <a:t>The system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Calibri" panose="020F0502020204030204" pitchFamily="34" charset="0"/>
                <a:cs typeface="+mn-cs"/>
              </a:rPr>
              <a:t>needs ~800 g of total organic carbon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Times New Roman" panose="02020603050405020304" pitchFamily="18" charset="0"/>
                <a:cs typeface="+mn-cs"/>
              </a:rPr>
              <a:t>needs 1.8 L of water to produce 1 kg of protein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occupies only 0.24 m</a:t>
            </a:r>
            <a:r>
              <a:rPr kumimoji="0" lang="en-US" sz="2200" b="0" i="0" u="none" strike="noStrike" kern="1200" cap="none" spc="0" normalizeH="0" baseline="30000" noProof="0" dirty="0">
                <a:ln>
                  <a:noFill/>
                </a:ln>
                <a:solidFill>
                  <a:prstClr val="black"/>
                </a:solidFill>
                <a:effectLst/>
                <a:uLnTx/>
                <a:uFillTx/>
                <a:latin typeface="Tw Cen MT" panose="020B0602020104020603" pitchFamily="34" charset="0"/>
                <a:ea typeface="+mn-ea"/>
                <a:cs typeface="+mn-cs"/>
              </a:rPr>
              <a:t>3</a:t>
            </a: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Calibri" panose="020F0502020204030204" pitchFamily="34" charset="0"/>
                <a:cs typeface="+mn-cs"/>
              </a:rPr>
              <a:t>requires 31.1 kWh of energy</a:t>
            </a:r>
            <a:endParaRPr kumimoji="0" lang="en-US" sz="2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000" b="0" i="0" u="none" strike="noStrike" kern="1200" cap="none" spc="0" normalizeH="0" baseline="3000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 name="Picture 2" descr="Deep Space Food Challenge">
            <a:extLst>
              <a:ext uri="{FF2B5EF4-FFF2-40B4-BE49-F238E27FC236}">
                <a16:creationId xmlns:a16="http://schemas.microsoft.com/office/drawing/2014/main" id="{69204DCB-1003-2E97-133A-BDF2E3DD443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2997" y="4624552"/>
            <a:ext cx="1672722" cy="1627664"/>
          </a:xfrm>
          <a:prstGeom prst="rect">
            <a:avLst/>
          </a:prstGeom>
          <a:solidFill>
            <a:schemeClr val="bg1">
              <a:lumMod val="65000"/>
            </a:schemeClr>
          </a:solidFill>
        </p:spPr>
      </p:pic>
    </p:spTree>
    <p:extLst>
      <p:ext uri="{BB962C8B-B14F-4D97-AF65-F5344CB8AC3E}">
        <p14:creationId xmlns:p14="http://schemas.microsoft.com/office/powerpoint/2010/main" val="21920417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pollo 17 Blue Marble Photo&#10;NASA Public Domain">
            <a:extLst>
              <a:ext uri="{FF2B5EF4-FFF2-40B4-BE49-F238E27FC236}">
                <a16:creationId xmlns:a16="http://schemas.microsoft.com/office/drawing/2014/main" id="{23896A65-40EB-8F1A-6C86-15095D21C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84" y="359760"/>
            <a:ext cx="5836576" cy="5839428"/>
          </a:xfrm>
          <a:prstGeom prst="rect">
            <a:avLst/>
          </a:prstGeom>
        </p:spPr>
      </p:pic>
      <p:sp>
        <p:nvSpPr>
          <p:cNvPr id="2" name="Title 1">
            <a:extLst>
              <a:ext uri="{FF2B5EF4-FFF2-40B4-BE49-F238E27FC236}">
                <a16:creationId xmlns:a16="http://schemas.microsoft.com/office/drawing/2014/main" id="{7FD27B3B-2B70-D6F2-DB69-0DAEC6BA59FF}"/>
              </a:ext>
            </a:extLst>
          </p:cNvPr>
          <p:cNvSpPr>
            <a:spLocks noGrp="1"/>
          </p:cNvSpPr>
          <p:nvPr>
            <p:ph type="title"/>
          </p:nvPr>
        </p:nvSpPr>
        <p:spPr/>
        <p:txBody>
          <a:bodyPr/>
          <a:lstStyle/>
          <a:p>
            <a:r>
              <a:rPr lang="en-US" dirty="0"/>
              <a:t>Thought on Future Systems:</a:t>
            </a:r>
          </a:p>
        </p:txBody>
      </p:sp>
      <p:sp>
        <p:nvSpPr>
          <p:cNvPr id="3" name="Content Placeholder 2">
            <a:extLst>
              <a:ext uri="{FF2B5EF4-FFF2-40B4-BE49-F238E27FC236}">
                <a16:creationId xmlns:a16="http://schemas.microsoft.com/office/drawing/2014/main" id="{DABEC76D-F353-19AC-63E5-A5528CAD4A4C}"/>
              </a:ext>
            </a:extLst>
          </p:cNvPr>
          <p:cNvSpPr>
            <a:spLocks noGrp="1"/>
          </p:cNvSpPr>
          <p:nvPr>
            <p:ph idx="1"/>
          </p:nvPr>
        </p:nvSpPr>
        <p:spPr>
          <a:xfrm>
            <a:off x="317339" y="1847850"/>
            <a:ext cx="10515600" cy="4351338"/>
          </a:xfrm>
        </p:spPr>
        <p:txBody>
          <a:bodyPr/>
          <a:lstStyle/>
          <a:p>
            <a:r>
              <a:rPr lang="en-US" dirty="0"/>
              <a:t>Future Systems must be more Sustainable</a:t>
            </a:r>
          </a:p>
          <a:p>
            <a:r>
              <a:rPr lang="en-US" dirty="0"/>
              <a:t>Must work with the ECLSS System</a:t>
            </a:r>
          </a:p>
          <a:p>
            <a:pPr lvl="1"/>
            <a:r>
              <a:rPr lang="en-US" dirty="0"/>
              <a:t>Think about all of your inputs and outputs</a:t>
            </a:r>
          </a:p>
          <a:p>
            <a:r>
              <a:rPr lang="en-US" dirty="0"/>
              <a:t>Key Considerations:</a:t>
            </a:r>
          </a:p>
          <a:p>
            <a:pPr lvl="1"/>
            <a:r>
              <a:rPr lang="en-US" dirty="0"/>
              <a:t>Resource Use</a:t>
            </a:r>
          </a:p>
          <a:p>
            <a:pPr lvl="1"/>
            <a:r>
              <a:rPr lang="en-US" dirty="0"/>
              <a:t>Reliability</a:t>
            </a:r>
          </a:p>
          <a:p>
            <a:pPr lvl="1"/>
            <a:r>
              <a:rPr lang="en-US" dirty="0"/>
              <a:t>Acceptability</a:t>
            </a:r>
          </a:p>
          <a:p>
            <a:pPr lvl="1"/>
            <a:r>
              <a:rPr lang="en-US" dirty="0"/>
              <a:t>Safety</a:t>
            </a:r>
          </a:p>
          <a:p>
            <a:pPr lvl="1"/>
            <a:r>
              <a:rPr lang="en-US" dirty="0"/>
              <a:t>Food production and preparation equipment and time</a:t>
            </a:r>
          </a:p>
          <a:p>
            <a:pPr lvl="1"/>
            <a:r>
              <a:rPr lang="en-US" dirty="0"/>
              <a:t>Cost and Schedule Feasibility</a:t>
            </a:r>
          </a:p>
          <a:p>
            <a:endParaRPr lang="en-US" dirty="0"/>
          </a:p>
        </p:txBody>
      </p:sp>
      <p:sp>
        <p:nvSpPr>
          <p:cNvPr id="4" name="Slide Number Placeholder 3">
            <a:extLst>
              <a:ext uri="{FF2B5EF4-FFF2-40B4-BE49-F238E27FC236}">
                <a16:creationId xmlns:a16="http://schemas.microsoft.com/office/drawing/2014/main" id="{6631C8ED-5B74-7C02-C637-D3B9ED441A28}"/>
              </a:ext>
            </a:extLst>
          </p:cNvPr>
          <p:cNvSpPr>
            <a:spLocks noGrp="1"/>
          </p:cNvSpPr>
          <p:nvPr>
            <p:ph type="sldNum" sz="quarter" idx="12"/>
          </p:nvPr>
        </p:nvSpPr>
        <p:spPr/>
        <p:txBody>
          <a:bodyPr/>
          <a:lstStyle/>
          <a:p>
            <a:pPr>
              <a:defRPr/>
            </a:pPr>
            <a:fld id="{12CDEB39-65A6-46F3-93F9-1EE5CF781383}" type="slidenum">
              <a:rPr lang="en-US" smtClean="0"/>
              <a:pPr>
                <a:defRPr/>
              </a:pPr>
              <a:t>53</a:t>
            </a:fld>
            <a:endParaRPr lang="en-US"/>
          </a:p>
        </p:txBody>
      </p:sp>
    </p:spTree>
    <p:extLst>
      <p:ext uri="{BB962C8B-B14F-4D97-AF65-F5344CB8AC3E}">
        <p14:creationId xmlns:p14="http://schemas.microsoft.com/office/powerpoint/2010/main" val="33845362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6C4F9-5EAC-1D7D-022D-A6FB5170AD59}"/>
              </a:ext>
            </a:extLst>
          </p:cNvPr>
          <p:cNvSpPr>
            <a:spLocks noGrp="1"/>
          </p:cNvSpPr>
          <p:nvPr>
            <p:ph type="title"/>
          </p:nvPr>
        </p:nvSpPr>
        <p:spPr/>
        <p:txBody>
          <a:bodyPr/>
          <a:lstStyle/>
          <a:p>
            <a:r>
              <a:rPr lang="en-US" dirty="0"/>
              <a:t>Food for Thought</a:t>
            </a:r>
          </a:p>
        </p:txBody>
      </p:sp>
      <p:sp>
        <p:nvSpPr>
          <p:cNvPr id="3" name="Content Placeholder 2">
            <a:extLst>
              <a:ext uri="{FF2B5EF4-FFF2-40B4-BE49-F238E27FC236}">
                <a16:creationId xmlns:a16="http://schemas.microsoft.com/office/drawing/2014/main" id="{07FC6512-3F98-3D9A-AF51-B4210623B49F}"/>
              </a:ext>
            </a:extLst>
          </p:cNvPr>
          <p:cNvSpPr>
            <a:spLocks noGrp="1"/>
          </p:cNvSpPr>
          <p:nvPr>
            <p:ph idx="1"/>
          </p:nvPr>
        </p:nvSpPr>
        <p:spPr/>
        <p:txBody>
          <a:bodyPr/>
          <a:lstStyle/>
          <a:p>
            <a:r>
              <a:rPr lang="en-US" dirty="0"/>
              <a:t>There are many challenges to solve and many solutions</a:t>
            </a:r>
          </a:p>
          <a:p>
            <a:r>
              <a:rPr lang="en-US" dirty="0"/>
              <a:t>Solutions ultimately need to be integrated into the life support system</a:t>
            </a:r>
          </a:p>
          <a:p>
            <a:r>
              <a:rPr lang="en-US" dirty="0"/>
              <a:t>Don’t forget to consider the environment that the solution is being designed for, and when it is needed</a:t>
            </a:r>
          </a:p>
          <a:p>
            <a:endParaRPr lang="en-US" dirty="0"/>
          </a:p>
        </p:txBody>
      </p:sp>
      <p:sp>
        <p:nvSpPr>
          <p:cNvPr id="4" name="Slide Number Placeholder 3">
            <a:extLst>
              <a:ext uri="{FF2B5EF4-FFF2-40B4-BE49-F238E27FC236}">
                <a16:creationId xmlns:a16="http://schemas.microsoft.com/office/drawing/2014/main" id="{73072947-554B-46D2-3FED-96B21BB2DCC8}"/>
              </a:ext>
            </a:extLst>
          </p:cNvPr>
          <p:cNvSpPr>
            <a:spLocks noGrp="1"/>
          </p:cNvSpPr>
          <p:nvPr>
            <p:ph type="sldNum" sz="quarter" idx="12"/>
          </p:nvPr>
        </p:nvSpPr>
        <p:spPr/>
        <p:txBody>
          <a:bodyPr/>
          <a:lstStyle/>
          <a:p>
            <a:pPr>
              <a:defRPr/>
            </a:pPr>
            <a:fld id="{12CDEB39-65A6-46F3-93F9-1EE5CF781383}" type="slidenum">
              <a:rPr lang="en-US" smtClean="0"/>
              <a:pPr>
                <a:defRPr/>
              </a:pPr>
              <a:t>54</a:t>
            </a:fld>
            <a:endParaRPr lang="en-US"/>
          </a:p>
        </p:txBody>
      </p:sp>
    </p:spTree>
    <p:extLst>
      <p:ext uri="{BB962C8B-B14F-4D97-AF65-F5344CB8AC3E}">
        <p14:creationId xmlns:p14="http://schemas.microsoft.com/office/powerpoint/2010/main" val="8555034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1A7EC92-8ACF-2467-6BC2-C830DF899B03}"/>
              </a:ext>
            </a:extLst>
          </p:cNvPr>
          <p:cNvGrpSpPr/>
          <p:nvPr/>
        </p:nvGrpSpPr>
        <p:grpSpPr>
          <a:xfrm>
            <a:off x="2667000" y="0"/>
            <a:ext cx="6858000" cy="6869151"/>
            <a:chOff x="2667000" y="0"/>
            <a:chExt cx="6858000" cy="6869151"/>
          </a:xfrm>
        </p:grpSpPr>
        <p:pic>
          <p:nvPicPr>
            <p:cNvPr id="103426" name="Picture 2">
              <a:extLst>
                <a:ext uri="{FF2B5EF4-FFF2-40B4-BE49-F238E27FC236}">
                  <a16:creationId xmlns:a16="http://schemas.microsoft.com/office/drawing/2014/main" id="{0D14E639-489C-4E76-A1BF-B0D9F96E50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699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descr="Steve Schwartzkopf at NASA Ames ca. 1984-1985&#10;">
              <a:extLst>
                <a:ext uri="{FF2B5EF4-FFF2-40B4-BE49-F238E27FC236}">
                  <a16:creationId xmlns:a16="http://schemas.microsoft.com/office/drawing/2014/main" id="{EB053020-F812-2BBE-8BDF-AB06AFDAE679}"/>
                </a:ext>
              </a:extLst>
            </p:cNvPr>
            <p:cNvSpPr/>
            <p:nvPr/>
          </p:nvSpPr>
          <p:spPr>
            <a:xfrm>
              <a:off x="3274741" y="6289288"/>
              <a:ext cx="5642517" cy="579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effectLst/>
                  <a:latin typeface="Calibri" panose="020F0502020204030204" pitchFamily="34" charset="0"/>
                  <a:ea typeface="Calibri" panose="020F0502020204030204" pitchFamily="34" charset="0"/>
                </a:rPr>
                <a:t>Steve </a:t>
              </a:r>
              <a:r>
                <a:rPr lang="en-US" sz="1800" dirty="0" err="1">
                  <a:effectLst/>
                  <a:latin typeface="Calibri" panose="020F0502020204030204" pitchFamily="34" charset="0"/>
                  <a:ea typeface="Calibri" panose="020F0502020204030204" pitchFamily="34" charset="0"/>
                </a:rPr>
                <a:t>Schwartzkopf</a:t>
              </a:r>
              <a:r>
                <a:rPr lang="en-US" sz="1800" dirty="0">
                  <a:effectLst/>
                  <a:latin typeface="Calibri" panose="020F0502020204030204" pitchFamily="34" charset="0"/>
                  <a:ea typeface="Calibri" panose="020F0502020204030204" pitchFamily="34" charset="0"/>
                </a:rPr>
                <a:t> at NASA Ames ca. 1984-1985</a:t>
              </a:r>
              <a:endParaRPr lang="en-US" dirty="0"/>
            </a:p>
          </p:txBody>
        </p:sp>
      </p:grpSp>
      <p:sp>
        <p:nvSpPr>
          <p:cNvPr id="4" name="TextBox 3">
            <a:extLst>
              <a:ext uri="{FF2B5EF4-FFF2-40B4-BE49-F238E27FC236}">
                <a16:creationId xmlns:a16="http://schemas.microsoft.com/office/drawing/2014/main" id="{48B35537-D1CE-28F8-BEDD-99E254236DBD}"/>
              </a:ext>
            </a:extLst>
          </p:cNvPr>
          <p:cNvSpPr txBox="1"/>
          <p:nvPr/>
        </p:nvSpPr>
        <p:spPr>
          <a:xfrm>
            <a:off x="5742879" y="852617"/>
            <a:ext cx="5928731" cy="1015663"/>
          </a:xfrm>
          <a:prstGeom prst="rect">
            <a:avLst/>
          </a:prstGeom>
          <a:noFill/>
        </p:spPr>
        <p:txBody>
          <a:bodyPr wrap="square" rtlCol="0">
            <a:spAutoFit/>
          </a:bodyPr>
          <a:lstStyle/>
          <a:p>
            <a:r>
              <a:rPr lang="en-US" sz="6000" b="1">
                <a:solidFill>
                  <a:srgbClr val="FFFF00"/>
                </a:solidFill>
              </a:rPr>
              <a:t>Questions?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1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21901</TotalTime>
  <Words>3216</Words>
  <Application>Microsoft Office PowerPoint</Application>
  <PresentationFormat>Widescreen</PresentationFormat>
  <Paragraphs>469</Paragraphs>
  <Slides>55</Slides>
  <Notes>25</Notes>
  <HiddenSlides>2</HiddenSlides>
  <MMClips>1</MMClips>
  <ScaleCrop>false</ScaleCrop>
  <HeadingPairs>
    <vt:vector size="6" baseType="variant">
      <vt:variant>
        <vt:lpstr>Fonts Used</vt:lpstr>
      </vt:variant>
      <vt:variant>
        <vt:i4>17</vt:i4>
      </vt:variant>
      <vt:variant>
        <vt:lpstr>Theme</vt:lpstr>
      </vt:variant>
      <vt:variant>
        <vt:i4>10</vt:i4>
      </vt:variant>
      <vt:variant>
        <vt:lpstr>Slide Titles</vt:lpstr>
      </vt:variant>
      <vt:variant>
        <vt:i4>55</vt:i4>
      </vt:variant>
    </vt:vector>
  </HeadingPairs>
  <TitlesOfParts>
    <vt:vector size="82" baseType="lpstr">
      <vt:lpstr>Aptos</vt:lpstr>
      <vt:lpstr>Aptos Black</vt:lpstr>
      <vt:lpstr>Aptos Display</vt:lpstr>
      <vt:lpstr>Arial</vt:lpstr>
      <vt:lpstr>Arial Black</vt:lpstr>
      <vt:lpstr>Arial Bold</vt:lpstr>
      <vt:lpstr>Arial Narrow</vt:lpstr>
      <vt:lpstr>Calibri</vt:lpstr>
      <vt:lpstr>Calibri Light</vt:lpstr>
      <vt:lpstr>Courier New</vt:lpstr>
      <vt:lpstr>Helvetica</vt:lpstr>
      <vt:lpstr>Helvetica</vt:lpstr>
      <vt:lpstr>Open Sans</vt:lpstr>
      <vt:lpstr>Source Sans Pro</vt:lpstr>
      <vt:lpstr>Times New Roman</vt:lpstr>
      <vt:lpstr>Tw Cen MT</vt:lpstr>
      <vt:lpstr>Wingdings</vt:lpstr>
      <vt:lpstr>Office Theme</vt:lpstr>
      <vt:lpstr>2_Office Theme</vt:lpstr>
      <vt:lpstr>Default Design</vt:lpstr>
      <vt:lpstr>1_Office Theme</vt:lpstr>
      <vt:lpstr>3_Office Theme</vt:lpstr>
      <vt:lpstr>4_Office Theme</vt:lpstr>
      <vt:lpstr>5_Office Theme</vt:lpstr>
      <vt:lpstr>Simple Light</vt:lpstr>
      <vt:lpstr>6_Office Theme</vt:lpstr>
      <vt:lpstr>7_Office Theme</vt:lpstr>
      <vt:lpstr>2025 SIVB: Living on the Edge: Challenges for supporting Humans in Deep Space</vt:lpstr>
      <vt:lpstr>Thank you!</vt:lpstr>
      <vt:lpstr>PowerPoint Presentation</vt:lpstr>
      <vt:lpstr> Synthetic Biology Team</vt:lpstr>
      <vt:lpstr>Thank You!</vt:lpstr>
      <vt:lpstr>The great age of Exploration</vt:lpstr>
      <vt:lpstr>A Few Examples of Nutritional Challenges during Exploration:</vt:lpstr>
      <vt:lpstr>PowerPoint Presentation</vt:lpstr>
      <vt:lpstr>Traditional Food Solutions</vt:lpstr>
      <vt:lpstr>Vegetables Grown on the International Space Station</vt:lpstr>
      <vt:lpstr>PowerPoint Presentation</vt:lpstr>
      <vt:lpstr>ISS Physiochemical Life Support</vt:lpstr>
      <vt:lpstr>ISS Life Support System</vt:lpstr>
      <vt:lpstr>The Challenge</vt:lpstr>
      <vt:lpstr>PowerPoint Presentation</vt:lpstr>
      <vt:lpstr>PowerPoint Presentation</vt:lpstr>
      <vt:lpstr>PowerPoint Presentation</vt:lpstr>
      <vt:lpstr>PowerPoint Presentation</vt:lpstr>
      <vt:lpstr>NASA’s Biomass Production Chamber Kennedy Space Center, FL, US </vt:lpstr>
      <vt:lpstr>One Human and 11 m2 of Wheat ! (all the O2 needed for a 15-day test)</vt:lpstr>
      <vt:lpstr>Cardinal Factors to Consider for Plants to Thrive in Space</vt:lpstr>
      <vt:lpstr>How these work in the Space Environment</vt:lpstr>
      <vt:lpstr>The Space Environment</vt:lpstr>
      <vt:lpstr>Why grow plants in space?</vt:lpstr>
      <vt:lpstr>Bioregenerative Life Support Testing Around the World </vt:lpstr>
      <vt:lpstr>Volume Constraints in Space</vt:lpstr>
      <vt:lpstr>Space Crop Attributes</vt:lpstr>
      <vt:lpstr>Volume Constraints:  Use Short, High Yielding Crops</vt:lpstr>
      <vt:lpstr>Genetically Engineered Plants Dwarf Plums Developed by USDA ARS</vt:lpstr>
      <vt:lpstr>Artemis Base Camp</vt:lpstr>
      <vt:lpstr>PowerPoint Presentation</vt:lpstr>
      <vt:lpstr>PowerPoint Presentation</vt:lpstr>
      <vt:lpstr>The Problem with Pressure…</vt:lpstr>
      <vt:lpstr>Likely Cabin Environment:</vt:lpstr>
      <vt:lpstr>Are there other ways to produce food in Space?</vt:lpstr>
      <vt:lpstr>Fermented Foods and Genetic Engineering in Support of Spaceflight</vt:lpstr>
      <vt:lpstr>What Could Fermentation in Space Look Like?</vt:lpstr>
      <vt:lpstr>BioNutrients – native and engineered nutrient supply</vt:lpstr>
      <vt:lpstr>BioNutrients-2/Gen-1 System: FEP bioreactor, new products, including yogurt, kefir and a protein therapeutic.</vt:lpstr>
      <vt:lpstr>PowerPoint Presentation</vt:lpstr>
      <vt:lpstr>Deep Space Food Challenge</vt:lpstr>
      <vt:lpstr>PowerPoint Presentation</vt:lpstr>
      <vt:lpstr>Team Hevin: Grow only the Fruit!</vt:lpstr>
      <vt:lpstr>PowerPoint Presentation</vt:lpstr>
      <vt:lpstr>PowerPoint Presentation</vt:lpstr>
      <vt:lpstr>PowerPoint Presentation</vt:lpstr>
      <vt:lpstr>Single Cell Fermentation Systems</vt:lpstr>
      <vt:lpstr>PowerPoint Presentation</vt:lpstr>
      <vt:lpstr>Larval Bed</vt:lpstr>
      <vt:lpstr>PowerPoint Presentation</vt:lpstr>
      <vt:lpstr>PowerPoint Presentation</vt:lpstr>
      <vt:lpstr>PowerPoint Presentation</vt:lpstr>
      <vt:lpstr>Thought on Future Systems:</vt:lpstr>
      <vt:lpstr>Food for Thought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Link, Bruce M. (ARC-S)[Amentum Services, Inc]</dc:creator>
  <cp:lastModifiedBy>Link, Bruce M. (ARC-S)[Amentum Services, Inc]</cp:lastModifiedBy>
  <cp:revision>27</cp:revision>
  <dcterms:created xsi:type="dcterms:W3CDTF">2025-04-27T22:17:59Z</dcterms:created>
  <dcterms:modified xsi:type="dcterms:W3CDTF">2025-05-16T15:13:01Z</dcterms:modified>
</cp:coreProperties>
</file>