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37317" r:id="rId5"/>
    <p:sldId id="2142534266" r:id="rId6"/>
    <p:sldId id="2142534269" r:id="rId7"/>
    <p:sldId id="2142534265" r:id="rId8"/>
    <p:sldId id="2142534267" r:id="rId9"/>
    <p:sldId id="2142534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oney, Erin C. (HQ-CM000)[ASRC Federal Data Solutions, LLC]" initials="MEC(CFDSL" lastIdx="55" clrIdx="0">
    <p:extLst>
      <p:ext uri="{19B8F6BF-5375-455C-9EA6-DF929625EA0E}">
        <p15:presenceInfo xmlns:p15="http://schemas.microsoft.com/office/powerpoint/2012/main" userId="S::emahoney@ndc.nasa.gov::9147d5da-f44b-4086-a1ce-a0b3e9e9ce45" providerId="AD"/>
      </p:ext>
    </p:extLst>
  </p:cmAuthor>
  <p:cmAuthor id="2" name="Payne, Stefanie (ARC-CM000)[ASRC Federal Data Solutions, LLC]" initials="PS(CFDSL" lastIdx="77" clrIdx="1">
    <p:extLst>
      <p:ext uri="{19B8F6BF-5375-455C-9EA6-DF929625EA0E}">
        <p15:presenceInfo xmlns:p15="http://schemas.microsoft.com/office/powerpoint/2012/main" userId="S::spayne3@ndc.nasa.gov::9d76535d-a474-426b-8922-d1dd4efa2e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3" autoAdjust="0"/>
    <p:restoredTop sz="96323" autoAdjust="0"/>
  </p:normalViewPr>
  <p:slideViewPr>
    <p:cSldViewPr snapToGrid="0">
      <p:cViewPr varScale="1">
        <p:scale>
          <a:sx n="113" d="100"/>
          <a:sy n="113" d="100"/>
        </p:scale>
        <p:origin x="9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E0049E-F571-55DB-8A26-9E675CF249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59788-D1F9-7C35-19AA-875AF5A625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D222-949D-499D-8B77-C1C00B43ABAD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2F99F-FAB5-F3E8-AE06-9AE05C890F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C131-9E69-2D5C-2110-5658EE3766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1CFA0-93EF-4E86-9584-EAA06550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35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EFF6A-5B70-4645-8A76-DE13BCD1C8AE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121EA-D601-DB45-B546-272BF6F0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592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121EA-D601-DB45-B546-272BF6F094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1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121EA-D601-DB45-B546-272BF6F094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6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121EA-D601-DB45-B546-272BF6F094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82BEF3E-A946-9A46-B686-BDA48FF1D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705" y="338876"/>
            <a:ext cx="931059" cy="772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CEA98A-6763-E14A-83EC-293F9BF56540}"/>
              </a:ext>
            </a:extLst>
          </p:cNvPr>
          <p:cNvSpPr txBox="1"/>
          <p:nvPr userDrawn="1"/>
        </p:nvSpPr>
        <p:spPr>
          <a:xfrm>
            <a:off x="10363913" y="6452046"/>
            <a:ext cx="1534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www.nasa.gov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F59C2EB3-E198-FD49-8F89-87A45237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9B83BAB-DC43-CD4D-96EE-48E7DC0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, appliance&#10;&#10;Description automatically generated">
            <a:extLst>
              <a:ext uri="{FF2B5EF4-FFF2-40B4-BE49-F238E27FC236}">
                <a16:creationId xmlns:a16="http://schemas.microsoft.com/office/drawing/2014/main" id="{32C945F8-B203-0DE7-8181-7904823424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5" y="-274320"/>
            <a:ext cx="1218978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4EC98-FE8C-E948-91F4-554CACE051BA}"/>
              </a:ext>
            </a:extLst>
          </p:cNvPr>
          <p:cNvSpPr txBox="1"/>
          <p:nvPr userDrawn="1"/>
        </p:nvSpPr>
        <p:spPr>
          <a:xfrm>
            <a:off x="807260" y="651204"/>
            <a:ext cx="52887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Aeronautics and Space Administration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3E0EB3-2DBC-0F40-98D0-6652C60A2C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7260" y="2346960"/>
            <a:ext cx="7676340" cy="1274762"/>
          </a:xfrm>
        </p:spPr>
        <p:txBody>
          <a:bodyPr anchor="t">
            <a:noAutofit/>
          </a:bodyPr>
          <a:lstStyle>
            <a:lvl1pPr algn="l">
              <a:defRPr sz="47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8C9FCCA-7E9F-8345-AE4B-8A1649D460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260" y="3769360"/>
            <a:ext cx="7676340" cy="148844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179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 Box 74"/>
          <p:cNvSpPr txBox="1">
            <a:spLocks noChangeArrowheads="1"/>
          </p:cNvSpPr>
          <p:nvPr userDrawn="1"/>
        </p:nvSpPr>
        <p:spPr bwMode="auto">
          <a:xfrm>
            <a:off x="9484206" y="415926"/>
            <a:ext cx="151341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>
                <a:solidFill>
                  <a:srgbClr val="FFFFFF"/>
                </a:solidFill>
                <a:latin typeface="Arial" charset="0"/>
                <a:ea typeface="ヒラギノ角ゴ Pro W3" charset="0"/>
              </a:rPr>
              <a:t>National Aeronautics and</a:t>
            </a:r>
            <a:br>
              <a:rPr lang="en-US" sz="600">
                <a:solidFill>
                  <a:srgbClr val="FFFFFF"/>
                </a:solidFill>
                <a:latin typeface="Arial" charset="0"/>
                <a:ea typeface="ヒラギノ角ゴ Pro W3" charset="0"/>
              </a:rPr>
            </a:br>
            <a:r>
              <a:rPr lang="en-US" sz="600">
                <a:solidFill>
                  <a:srgbClr val="FFFFFF"/>
                </a:solidFill>
                <a:latin typeface="Arial" charset="0"/>
                <a:ea typeface="ヒラギノ角ゴ Pro W3" charset="0"/>
              </a:rPr>
              <a:t>Space Administration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 flipV="1">
            <a:off x="11025139" y="165100"/>
            <a:ext cx="0" cy="7318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62"/>
          <p:cNvSpPr>
            <a:spLocks noGrp="1" noChangeArrowheads="1"/>
          </p:cNvSpPr>
          <p:nvPr>
            <p:ph type="ctrTitle"/>
          </p:nvPr>
        </p:nvSpPr>
        <p:spPr>
          <a:xfrm>
            <a:off x="611718" y="1511991"/>
            <a:ext cx="6489700" cy="1046973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163"/>
          <p:cNvSpPr>
            <a:spLocks noGrp="1" noChangeArrowheads="1"/>
          </p:cNvSpPr>
          <p:nvPr>
            <p:ph type="subTitle" idx="1"/>
          </p:nvPr>
        </p:nvSpPr>
        <p:spPr>
          <a:xfrm>
            <a:off x="611718" y="2558964"/>
            <a:ext cx="6489700" cy="2191940"/>
          </a:xfrm>
          <a:ln>
            <a:noFill/>
          </a:ln>
        </p:spPr>
        <p:txBody>
          <a:bodyPr anchor="ctr"/>
          <a:lstStyle>
            <a:lvl1pPr>
              <a:buNone/>
              <a:defRPr sz="16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105" y="247655"/>
            <a:ext cx="715837" cy="5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8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DCE4E6-A2CA-B142-92DD-CABE3EB4D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6D95EA-4B47-6349-B2C2-212D3ECD8E89}"/>
              </a:ext>
            </a:extLst>
          </p:cNvPr>
          <p:cNvSpPr txBox="1"/>
          <p:nvPr userDrawn="1"/>
        </p:nvSpPr>
        <p:spPr>
          <a:xfrm>
            <a:off x="9337400" y="555511"/>
            <a:ext cx="153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Aeronautics and</a:t>
            </a:r>
            <a:br>
              <a:rPr lang="en-US" sz="80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Administration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E0EB3-2DBC-0F40-98D0-6652C60A2C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983" y="338876"/>
            <a:ext cx="7676340" cy="1274762"/>
          </a:xfrm>
        </p:spPr>
        <p:txBody>
          <a:bodyPr anchor="t">
            <a:noAutofit/>
          </a:bodyPr>
          <a:lstStyle>
            <a:lvl1pPr algn="l">
              <a:defRPr sz="3200" b="1" i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Moon to Mars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9FCCA-7E9F-8345-AE4B-8A1649D460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2983" y="3096723"/>
            <a:ext cx="7676340" cy="148844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of Package</a:t>
            </a:r>
          </a:p>
          <a:p>
            <a:endParaRPr lang="en-US"/>
          </a:p>
          <a:p>
            <a:r>
              <a:rPr lang="en-US"/>
              <a:t>Name</a:t>
            </a:r>
          </a:p>
          <a:p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3539AA-42F9-1441-85F8-283DA3D37E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705" y="338876"/>
            <a:ext cx="931059" cy="7723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BD057C-84C7-8D48-BA37-A5E3FFABAAA6}"/>
              </a:ext>
            </a:extLst>
          </p:cNvPr>
          <p:cNvCxnSpPr>
            <a:cxnSpLocks/>
          </p:cNvCxnSpPr>
          <p:nvPr userDrawn="1"/>
        </p:nvCxnSpPr>
        <p:spPr>
          <a:xfrm>
            <a:off x="10900061" y="307703"/>
            <a:ext cx="0" cy="845688"/>
          </a:xfrm>
          <a:prstGeom prst="line">
            <a:avLst/>
          </a:prstGeom>
          <a:ln>
            <a:solidFill>
              <a:srgbClr val="252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FCEA98A-6763-E14A-83EC-293F9BF56540}"/>
              </a:ext>
            </a:extLst>
          </p:cNvPr>
          <p:cNvSpPr txBox="1"/>
          <p:nvPr userDrawn="1"/>
        </p:nvSpPr>
        <p:spPr>
          <a:xfrm>
            <a:off x="10363913" y="6452046"/>
            <a:ext cx="1534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www.nasa.gov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61A890-6920-6570-B7F4-961DDBCB93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83" y="5846058"/>
            <a:ext cx="840143" cy="7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4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2961-0B9E-4CAA-832A-571D579C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685" y="201441"/>
            <a:ext cx="10017189" cy="5787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390FD-AFFC-44B1-A255-2C02F0BF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8246"/>
            <a:ext cx="10972800" cy="483871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5179E-7C30-412C-A368-400FC835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7685007-8B2A-A1C6-579B-39E391C099BE}"/>
              </a:ext>
            </a:extLst>
          </p:cNvPr>
          <p:cNvSpPr txBox="1">
            <a:spLocks/>
          </p:cNvSpPr>
          <p:nvPr userDrawn="1"/>
        </p:nvSpPr>
        <p:spPr>
          <a:xfrm>
            <a:off x="10881360" y="6583680"/>
            <a:ext cx="1128967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E08146AE-D219-524C-9522-562B071B0D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524F61-86CD-DC7D-5984-0C336FEE1409}"/>
              </a:ext>
            </a:extLst>
          </p:cNvPr>
          <p:cNvCxnSpPr>
            <a:cxnSpLocks/>
          </p:cNvCxnSpPr>
          <p:nvPr userDrawn="1"/>
        </p:nvCxnSpPr>
        <p:spPr>
          <a:xfrm>
            <a:off x="274320" y="1005840"/>
            <a:ext cx="1170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9E6C53-3F96-5606-DB88-2C9F1AABF27F}"/>
              </a:ext>
            </a:extLst>
          </p:cNvPr>
          <p:cNvCxnSpPr>
            <a:cxnSpLocks/>
          </p:cNvCxnSpPr>
          <p:nvPr userDrawn="1"/>
        </p:nvCxnSpPr>
        <p:spPr>
          <a:xfrm>
            <a:off x="269873" y="6583680"/>
            <a:ext cx="1170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354078-3330-9363-7AE1-FAB9DDCC02D8}"/>
              </a:ext>
            </a:extLst>
          </p:cNvPr>
          <p:cNvSpPr txBox="1"/>
          <p:nvPr userDrawn="1"/>
        </p:nvSpPr>
        <p:spPr>
          <a:xfrm>
            <a:off x="1945178" y="6572491"/>
            <a:ext cx="7888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Publicly Available - </a:t>
            </a:r>
            <a:r>
              <a:rPr lang="en-US" sz="1000" i="1" dirty="0"/>
              <a:t>This document has been reviewed for compliance with ITAR, EAR.</a:t>
            </a:r>
            <a:endParaRPr lang="en-US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49EFF8-3F4F-FADC-EA8B-48F63BF276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203052"/>
            <a:ext cx="694944" cy="57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2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C41626-0188-F3E8-4221-BB273A194EA9}"/>
              </a:ext>
            </a:extLst>
          </p:cNvPr>
          <p:cNvSpPr txBox="1"/>
          <p:nvPr userDrawn="1"/>
        </p:nvSpPr>
        <p:spPr>
          <a:xfrm>
            <a:off x="3796748" y="3044279"/>
            <a:ext cx="3627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BACKUP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4154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2">
            <a:extLst>
              <a:ext uri="{FF2B5EF4-FFF2-40B4-BE49-F238E27FC236}">
                <a16:creationId xmlns:a16="http://schemas.microsoft.com/office/drawing/2014/main" id="{FBE32A01-25EB-4DCC-AE48-1905D1F9B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91440"/>
            <a:ext cx="9144000" cy="82296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8EB1A1B-244D-4D99-9AFE-FC30E4771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1360" y="6583680"/>
            <a:ext cx="1128967" cy="21945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E08146AE-D219-524C-9522-562B071B0D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6AE4E2-8C61-4423-938F-A7F850A28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91440"/>
            <a:ext cx="762000" cy="7391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9118B5-1CE1-4527-B83D-C5101B143F7A}"/>
              </a:ext>
            </a:extLst>
          </p:cNvPr>
          <p:cNvCxnSpPr>
            <a:cxnSpLocks/>
          </p:cNvCxnSpPr>
          <p:nvPr userDrawn="1"/>
        </p:nvCxnSpPr>
        <p:spPr>
          <a:xfrm>
            <a:off x="274320" y="1005840"/>
            <a:ext cx="1170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195EFBE-8BD0-46F4-9BA0-67F609D2AA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182880"/>
            <a:ext cx="694944" cy="5755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BBA293-A7F0-4E42-A52C-59645B0A2107}"/>
              </a:ext>
            </a:extLst>
          </p:cNvPr>
          <p:cNvCxnSpPr>
            <a:cxnSpLocks/>
          </p:cNvCxnSpPr>
          <p:nvPr userDrawn="1"/>
        </p:nvCxnSpPr>
        <p:spPr>
          <a:xfrm>
            <a:off x="269873" y="6583680"/>
            <a:ext cx="1170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51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26FB86-D894-4D42-84BE-9C0D479F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92499-E2CE-484C-BF8D-A72DFDE95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465A-E776-584B-B3C2-769DA137E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6F335-F990-5947-A715-B10B3A7A6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A5AB9-9525-2548-BA4B-F84F5DB41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A21668-7E2D-D34B-8F28-D8590BEFEB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880F24-8512-FD40-A516-D2FB6635851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705" y="338876"/>
            <a:ext cx="931059" cy="7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9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96" r:id="rId2"/>
    <p:sldLayoutId id="2147483797" r:id="rId3"/>
    <p:sldLayoutId id="2147483766" r:id="rId4"/>
    <p:sldLayoutId id="2147483798" r:id="rId5"/>
    <p:sldLayoutId id="214748380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−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2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152">
          <p15:clr>
            <a:srgbClr val="F26B43"/>
          </p15:clr>
        </p15:guide>
        <p15:guide id="4" pos="74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39B3C-4CDD-3A4F-A932-6FCCFE5AF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260" y="2346960"/>
            <a:ext cx="11124764" cy="1274762"/>
          </a:xfrm>
        </p:spPr>
        <p:txBody>
          <a:bodyPr/>
          <a:lstStyle/>
          <a:p>
            <a:pPr algn="r"/>
            <a:r>
              <a:rPr lang="en-US" sz="4000" u="sng" dirty="0">
                <a:latin typeface="Arial"/>
                <a:cs typeface="Arial"/>
              </a:rPr>
              <a:t>AIAA/ANSI S-120A-2015(2019) </a:t>
            </a:r>
            <a:br>
              <a:rPr lang="en-US" sz="4000" u="sng" dirty="0">
                <a:latin typeface="Arial"/>
                <a:cs typeface="Arial"/>
              </a:rPr>
            </a:br>
            <a:r>
              <a:rPr lang="en-US" sz="4000" u="sng" dirty="0">
                <a:latin typeface="Arial"/>
                <a:cs typeface="Arial"/>
              </a:rPr>
              <a:t>Revision to Rev B</a:t>
            </a:r>
            <a:endParaRPr lang="en-US" sz="4000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D7CE2-0F94-374D-80A0-412BC312F08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119719" y="4343101"/>
            <a:ext cx="7676340" cy="148844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b="1" dirty="0">
                <a:solidFill>
                  <a:schemeClr val="bg1"/>
                </a:solidFill>
              </a:rPr>
              <a:t>Geoffrey Beech, PE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chemeClr val="bg1"/>
                </a:solidFill>
              </a:rPr>
              <a:t>NASA/MSFC EV71 Systems Engineering 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chemeClr val="bg1"/>
                </a:solidFill>
              </a:rPr>
              <a:t>May 21,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83096-5E88-3661-EF75-2103ECA5EC35}"/>
              </a:ext>
            </a:extLst>
          </p:cNvPr>
          <p:cNvSpPr txBox="1"/>
          <p:nvPr/>
        </p:nvSpPr>
        <p:spPr>
          <a:xfrm>
            <a:off x="2516594" y="6552920"/>
            <a:ext cx="5882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Publicly Available – This document has been reviewed for EAR, ITAR</a:t>
            </a:r>
          </a:p>
        </p:txBody>
      </p:sp>
    </p:spTree>
    <p:extLst>
      <p:ext uri="{BB962C8B-B14F-4D97-AF65-F5344CB8AC3E}">
        <p14:creationId xmlns:p14="http://schemas.microsoft.com/office/powerpoint/2010/main" val="382254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3A82B-AD14-A0A7-7BA5-BA783293D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40" y="1130138"/>
            <a:ext cx="11418277" cy="5231882"/>
          </a:xfrm>
        </p:spPr>
        <p:txBody>
          <a:bodyPr>
            <a:normAutofit/>
          </a:bodyPr>
          <a:lstStyle/>
          <a:p>
            <a:r>
              <a:rPr lang="en-US" sz="2200" dirty="0"/>
              <a:t>AIAA-S-120 Mass Properties Control for Space Systems was originally published by AIAA in 2009, after working with historical MIL standards in partnership with SAWE Space System leadership</a:t>
            </a:r>
          </a:p>
          <a:p>
            <a:r>
              <a:rPr lang="en-US" sz="2200" dirty="0"/>
              <a:t>Initial standard contained ~250 shall statements covering all aspects of mass properties test, analysis and reporting.</a:t>
            </a:r>
          </a:p>
          <a:p>
            <a:pPr lvl="1"/>
            <a:r>
              <a:rPr lang="en-US" sz="2000" dirty="0"/>
              <a:t>Codified maturity categories and definitions, terminology moved away from ‘contingency’ and ‘current best estimate’ as these terms were somewhat ambiguous</a:t>
            </a:r>
          </a:p>
          <a:p>
            <a:pPr lvl="1"/>
            <a:r>
              <a:rPr lang="en-US" sz="2000" dirty="0"/>
              <a:t>Contained some 200+ ‘shall’ statements representing all possible scenarios and much informative content, not required for implementation</a:t>
            </a:r>
          </a:p>
          <a:p>
            <a:endParaRPr lang="en-US" sz="2400" dirty="0"/>
          </a:p>
          <a:p>
            <a:r>
              <a:rPr lang="en-US" sz="2200" dirty="0"/>
              <a:t>ISO 22010, similar standard, completed in 2010, PL: Ian McNeil (US)</a:t>
            </a:r>
          </a:p>
          <a:p>
            <a:r>
              <a:rPr lang="en-US" sz="2200" dirty="0"/>
              <a:t>S-120A was initiated in 2014, in combination with an update to SAWE RP-11c (renamed SAWE RP A-3) with ANSI protocol, a bit stricter process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466D4-0C0D-65D8-06C8-8ECDB922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83" y="201441"/>
            <a:ext cx="10017189" cy="578772"/>
          </a:xfrm>
        </p:spPr>
        <p:txBody>
          <a:bodyPr>
            <a:normAutofit/>
          </a:bodyPr>
          <a:lstStyle/>
          <a:p>
            <a:r>
              <a:rPr lang="en-US" dirty="0"/>
              <a:t>AIAA-S-120 Background</a:t>
            </a:r>
          </a:p>
        </p:txBody>
      </p:sp>
    </p:spTree>
    <p:extLst>
      <p:ext uri="{BB962C8B-B14F-4D97-AF65-F5344CB8AC3E}">
        <p14:creationId xmlns:p14="http://schemas.microsoft.com/office/powerpoint/2010/main" val="422213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0C27-CA35-8BAF-989A-49C848F4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85" y="201441"/>
            <a:ext cx="10017189" cy="578772"/>
          </a:xfrm>
        </p:spPr>
        <p:txBody>
          <a:bodyPr/>
          <a:lstStyle/>
          <a:p>
            <a:r>
              <a:rPr lang="en-US" dirty="0"/>
              <a:t>Why Mass Properties Standard?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CAFD5-9870-B20F-A710-E32C3EB9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AIAA/ANSI S-120A-2015, ISO 22010, SAWE RP A-3 are not ‘Design and Production’, rather process documents.</a:t>
            </a:r>
          </a:p>
          <a:p>
            <a:pPr lvl="1"/>
            <a:r>
              <a:rPr lang="en-US" sz="1800" dirty="0"/>
              <a:t>No verification is performed, no non-conformances or ‘meets intent’</a:t>
            </a:r>
          </a:p>
          <a:p>
            <a:pPr lvl="1"/>
            <a:r>
              <a:rPr lang="en-US" sz="1800" dirty="0"/>
              <a:t>Standard is useful during the design development test and evaluation, Phase A-D according to NASA developmental milestones.</a:t>
            </a:r>
          </a:p>
          <a:p>
            <a:pPr lvl="1"/>
            <a:r>
              <a:rPr lang="en-US" sz="1800" dirty="0"/>
              <a:t>Mass and capability to transport mass is a valued technical resource – with significant consequences if the final mass values are not as expected.</a:t>
            </a:r>
          </a:p>
          <a:p>
            <a:pPr lvl="1"/>
            <a:r>
              <a:rPr lang="en-US" sz="1800" dirty="0"/>
              <a:t>Concurrent development of partner systems adds a premium on ‘managing expectations’ about final mass and mass (crew and cargo) transport capability.</a:t>
            </a:r>
          </a:p>
          <a:p>
            <a:pPr lvl="1"/>
            <a:endParaRPr lang="en-US" sz="1800" dirty="0"/>
          </a:p>
          <a:p>
            <a:r>
              <a:rPr lang="en-US" sz="2200" dirty="0"/>
              <a:t>Mass Properties standards and recommended practices provide a framework for conversations about balancing programmatic risk across development organizations.</a:t>
            </a:r>
          </a:p>
          <a:p>
            <a:pPr lvl="1"/>
            <a:r>
              <a:rPr lang="en-US" sz="1800" dirty="0"/>
              <a:t>Does not prevent bookkeeping errors or overly optimistic estimating, but...</a:t>
            </a:r>
          </a:p>
          <a:p>
            <a:pPr lvl="1"/>
            <a:r>
              <a:rPr lang="en-US" sz="1800" dirty="0"/>
              <a:t>Provides a common set of terminology and a set of mass properties parameters for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61B19-8CA8-295D-4109-C3376304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3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66D4-0C0D-65D8-06C8-8ECDB922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15" y="201441"/>
            <a:ext cx="10017189" cy="578772"/>
          </a:xfrm>
        </p:spPr>
        <p:txBody>
          <a:bodyPr>
            <a:noAutofit/>
          </a:bodyPr>
          <a:lstStyle/>
          <a:p>
            <a:r>
              <a:rPr lang="en-US" sz="2800" dirty="0"/>
              <a:t>S-120A  and RP A-3 US Standard and International RP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426648-ABF0-CE05-6AD5-0590B81E0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40" y="1130138"/>
            <a:ext cx="11418277" cy="5231882"/>
          </a:xfrm>
        </p:spPr>
        <p:txBody>
          <a:bodyPr>
            <a:normAutofit/>
          </a:bodyPr>
          <a:lstStyle/>
          <a:p>
            <a:r>
              <a:rPr lang="en-US" sz="2200" dirty="0"/>
              <a:t>AIAA/ANSI S-120A-2015(2019) and SAWE RP A-3: Mass Properties Control for Space Systems </a:t>
            </a:r>
          </a:p>
          <a:p>
            <a:pPr lvl="1"/>
            <a:r>
              <a:rPr lang="en-US" sz="2000" dirty="0"/>
              <a:t>2015 update pared down number of shall statements to a minimum set with conditional requirements for special cases.  RP A-3 tracks S-120A standard with ‘informative’ content</a:t>
            </a:r>
          </a:p>
          <a:p>
            <a:pPr lvl="1"/>
            <a:r>
              <a:rPr lang="en-US" sz="2000" dirty="0"/>
              <a:t>2009 update updated terminology: Mass Growth Allowance (MGA) replaced ‘contingency’.  MGA depletion schedule, based on maturity is required, values are tailorable. Predicted Mass, the expected final mass, replaces CBE.  SAWE is consistent.</a:t>
            </a:r>
          </a:p>
          <a:p>
            <a:pPr lvl="1"/>
            <a:r>
              <a:rPr lang="en-US" sz="2000" dirty="0"/>
              <a:t>2015 update updated margin percentage calculations for Margin and MGA now based on ‘Basic Mass’ to enable algebraic combination of ‘Total Margin &amp; MGA’. </a:t>
            </a:r>
          </a:p>
          <a:p>
            <a:pPr lvl="1"/>
            <a:r>
              <a:rPr lang="en-US" sz="2000" dirty="0"/>
              <a:t>Basic S-120A Requirements: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Have a mass properties control plan.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Use standard terminology or explain any nuances, differences.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Identify system critical mass properties.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Define TPMs and reporting requirements.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Use ‘potential change analysis’ (threats and opportunities) to inform ‘Forecast Mass’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Stick to the plan. </a:t>
            </a:r>
          </a:p>
        </p:txBody>
      </p:sp>
    </p:spTree>
    <p:extLst>
      <p:ext uri="{BB962C8B-B14F-4D97-AF65-F5344CB8AC3E}">
        <p14:creationId xmlns:p14="http://schemas.microsoft.com/office/powerpoint/2010/main" val="258658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66D4-0C0D-65D8-06C8-8ECDB922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51" y="201441"/>
            <a:ext cx="10017189" cy="578772"/>
          </a:xfrm>
        </p:spPr>
        <p:txBody>
          <a:bodyPr>
            <a:normAutofit/>
          </a:bodyPr>
          <a:lstStyle/>
          <a:p>
            <a:r>
              <a:rPr lang="en-US" sz="2800" dirty="0"/>
              <a:t>S-120A and ISO 22010 US and International Standards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426648-ABF0-CE05-6AD5-0590B81E0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40" y="1130138"/>
            <a:ext cx="11418277" cy="5231882"/>
          </a:xfrm>
        </p:spPr>
        <p:txBody>
          <a:bodyPr>
            <a:normAutofit/>
          </a:bodyPr>
          <a:lstStyle/>
          <a:p>
            <a:r>
              <a:rPr lang="en-US" sz="2200" dirty="0"/>
              <a:t>Standards are ‘harmonized’ meaning US and International partnerships using standard mass properties approach enables an ‘apples to apples’ mass/risk comparison on Programs/Projects with international cooperation</a:t>
            </a:r>
          </a:p>
          <a:p>
            <a:r>
              <a:rPr lang="en-US" sz="2200" u="sng" dirty="0"/>
              <a:t>ISO 22010 Space Systems – Mass Properties Control </a:t>
            </a:r>
            <a:r>
              <a:rPr lang="en-US" sz="2200" dirty="0"/>
              <a:t>published first in 2010, with common terminology to US, similar MGA schedule, mass maturity categories and a minimum set of requirements.</a:t>
            </a:r>
          </a:p>
          <a:p>
            <a:pPr lvl="1"/>
            <a:r>
              <a:rPr lang="en-US" sz="1800" dirty="0"/>
              <a:t>Minor revision to ISO 22010 in 2018 added references to S-120A-2015 and SAWE RP A-3 and declared ‘harmonized’ with US standard and SAWE.</a:t>
            </a:r>
          </a:p>
          <a:p>
            <a:pPr lvl="1"/>
            <a:r>
              <a:rPr lang="en-US" sz="1800" dirty="0"/>
              <a:t>Modifications to S-120 made for Revision B to be coordinated with ISO for updates as necessary to maintain ‘harmonization’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3119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1FF7-325E-2429-29DD-82936601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18" y="201441"/>
            <a:ext cx="10017189" cy="578772"/>
          </a:xfrm>
        </p:spPr>
        <p:txBody>
          <a:bodyPr>
            <a:normAutofit/>
          </a:bodyPr>
          <a:lstStyle/>
          <a:p>
            <a:r>
              <a:rPr lang="en-US" sz="2800" dirty="0"/>
              <a:t>AIAA/ANSI S-120A-2015(2019) to Rev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1DBC4-8EDF-FF40-A80D-1A2E9A49D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{Reaffirm, Revise, Withdraw} Ballot issued to </a:t>
            </a:r>
            <a:r>
              <a:rPr lang="en-US" sz="2400" dirty="0" err="1"/>
              <a:t>CoS</a:t>
            </a:r>
            <a:r>
              <a:rPr lang="en-US" sz="2400" dirty="0"/>
              <a:t> February 2025</a:t>
            </a:r>
          </a:p>
          <a:p>
            <a:pPr lvl="1"/>
            <a:r>
              <a:rPr lang="en-US" sz="2000" dirty="0" err="1"/>
              <a:t>CoS</a:t>
            </a:r>
            <a:r>
              <a:rPr lang="en-US" sz="2000" dirty="0"/>
              <a:t> voted to REVISE.</a:t>
            </a:r>
          </a:p>
          <a:p>
            <a:r>
              <a:rPr lang="en-US" sz="2400" dirty="0"/>
              <a:t>Initial planning for S-120B underway with AIAA Standards Development Office (SDO)</a:t>
            </a:r>
          </a:p>
          <a:p>
            <a:r>
              <a:rPr lang="en-US" sz="2400" dirty="0"/>
              <a:t>AIAA/ANSI S-120B-202X revision is expected in 2026</a:t>
            </a:r>
          </a:p>
          <a:p>
            <a:pPr lvl="1"/>
            <a:r>
              <a:rPr lang="en-US" sz="2000" dirty="0"/>
              <a:t>Committee of Standards (</a:t>
            </a:r>
            <a:r>
              <a:rPr lang="en-US" sz="2000" dirty="0" err="1"/>
              <a:t>CoS</a:t>
            </a:r>
            <a:r>
              <a:rPr lang="en-US" sz="2000" dirty="0"/>
              <a:t>) reconvened after ballot to ‘Revise’;</a:t>
            </a:r>
          </a:p>
          <a:p>
            <a:pPr lvl="1"/>
            <a:r>
              <a:rPr lang="en-US" sz="2000" dirty="0"/>
              <a:t>Request for comments made to </a:t>
            </a:r>
            <a:r>
              <a:rPr lang="en-US" sz="2000" dirty="0" err="1"/>
              <a:t>CoS</a:t>
            </a:r>
            <a:r>
              <a:rPr lang="en-US" sz="2000" dirty="0"/>
              <a:t> and call for nominations to a Drafting Committee;</a:t>
            </a:r>
          </a:p>
          <a:p>
            <a:pPr lvl="1"/>
            <a:r>
              <a:rPr lang="en-US" sz="2000" dirty="0"/>
              <a:t>Comments to be addressed before sending Draft for Public Review (ANSI protocol);</a:t>
            </a:r>
          </a:p>
          <a:p>
            <a:pPr lvl="1"/>
            <a:r>
              <a:rPr lang="en-US" sz="2000" dirty="0"/>
              <a:t>Once public comments are addressed </a:t>
            </a:r>
            <a:r>
              <a:rPr lang="en-US" sz="2000" dirty="0" err="1"/>
              <a:t>CoS</a:t>
            </a:r>
            <a:r>
              <a:rPr lang="en-US" sz="2000" dirty="0"/>
              <a:t> will ballot internally until a majority is reached on the updated language</a:t>
            </a:r>
          </a:p>
          <a:p>
            <a:pPr lvl="1"/>
            <a:r>
              <a:rPr lang="en-US" sz="2000" dirty="0"/>
              <a:t>Final changes and recommended informative content to be coordinated back with ISO and SAWE.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9E9FC-BE00-9E04-FAA8-9BF59E4C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5216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306B49F944B4DB4BF11B302805A16" ma:contentTypeVersion="6" ma:contentTypeDescription="Create a new document." ma:contentTypeScope="" ma:versionID="da3778e77a95b6c4a41e96bd529b6dbd">
  <xsd:schema xmlns:xsd="http://www.w3.org/2001/XMLSchema" xmlns:xs="http://www.w3.org/2001/XMLSchema" xmlns:p="http://schemas.microsoft.com/office/2006/metadata/properties" xmlns:ns2="61eb3c0b-ac8e-40ce-9a3c-a1bfb1a26da6" xmlns:ns3="5c89bbfc-a2b1-41d4-a9cc-075b6ed90979" targetNamespace="http://schemas.microsoft.com/office/2006/metadata/properties" ma:root="true" ma:fieldsID="6f84944cbdb717d88c0720508cff0268" ns2:_="" ns3:_="">
    <xsd:import namespace="61eb3c0b-ac8e-40ce-9a3c-a1bfb1a26da6"/>
    <xsd:import namespace="5c89bbfc-a2b1-41d4-a9cc-075b6ed909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b3c0b-ac8e-40ce-9a3c-a1bfb1a26d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9bbfc-a2b1-41d4-a9cc-075b6ed90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9D445B-51B8-402E-8B61-E25C0582F4FA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5c89bbfc-a2b1-41d4-a9cc-075b6ed90979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61eb3c0b-ac8e-40ce-9a3c-a1bfb1a26da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E31E330-E1D9-435F-8AB6-3B5361E78444}">
  <ds:schemaRefs>
    <ds:schemaRef ds:uri="5c89bbfc-a2b1-41d4-a9cc-075b6ed90979"/>
    <ds:schemaRef ds:uri="61eb3c0b-ac8e-40ce-9a3c-a1bfb1a26d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0805DFF-73D3-41DE-972D-7E0E7DDA6DD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11261</TotalTime>
  <Words>761</Words>
  <Application>Microsoft Office PowerPoint</Application>
  <PresentationFormat>Widescreen</PresentationFormat>
  <Paragraphs>55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System Font Regular</vt:lpstr>
      <vt:lpstr>3_Office Theme</vt:lpstr>
      <vt:lpstr>AIAA/ANSI S-120A-2015(2019)  Revision to Rev B</vt:lpstr>
      <vt:lpstr>AIAA-S-120 Background</vt:lpstr>
      <vt:lpstr>Why Mass Properties Standard?</vt:lpstr>
      <vt:lpstr>S-120A  and RP A-3 US Standard and International RP</vt:lpstr>
      <vt:lpstr>S-120A and ISO 22010 US and International Standards</vt:lpstr>
      <vt:lpstr>AIAA/ANSI S-120A-2015(2019) to Rev 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Package Template_Earth-Moon-Mars.pptx</dc:title>
  <dc:creator>Mahoney, Erin C. (HQ-CM000)[ASRC Federal Data Solutions, LLC]</dc:creator>
  <cp:lastModifiedBy>Beech, Geoffrey S. (MSFC-EV71)</cp:lastModifiedBy>
  <cp:revision>20</cp:revision>
  <dcterms:created xsi:type="dcterms:W3CDTF">2021-03-02T14:28:35Z</dcterms:created>
  <dcterms:modified xsi:type="dcterms:W3CDTF">2025-05-20T19:43:07Z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0x010100C60306B49F944B4DB4BF11B302805A16</vt:lpwstr>
  </property>
</Properties>
</file>