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49"/>
  </p:notesMasterIdLst>
  <p:sldIdLst>
    <p:sldId id="256" r:id="rId3"/>
    <p:sldId id="2145706456" r:id="rId4"/>
    <p:sldId id="2145706457" r:id="rId5"/>
    <p:sldId id="15957" r:id="rId6"/>
    <p:sldId id="272" r:id="rId7"/>
    <p:sldId id="273" r:id="rId8"/>
    <p:sldId id="288" r:id="rId9"/>
    <p:sldId id="269" r:id="rId10"/>
    <p:sldId id="2145706458" r:id="rId11"/>
    <p:sldId id="267" r:id="rId12"/>
    <p:sldId id="296" r:id="rId13"/>
    <p:sldId id="298" r:id="rId14"/>
    <p:sldId id="290" r:id="rId15"/>
    <p:sldId id="2145706462" r:id="rId16"/>
    <p:sldId id="293" r:id="rId17"/>
    <p:sldId id="2145706459" r:id="rId18"/>
    <p:sldId id="2145706460" r:id="rId19"/>
    <p:sldId id="264" r:id="rId20"/>
    <p:sldId id="265" r:id="rId21"/>
    <p:sldId id="266" r:id="rId22"/>
    <p:sldId id="274" r:id="rId23"/>
    <p:sldId id="275" r:id="rId24"/>
    <p:sldId id="276" r:id="rId25"/>
    <p:sldId id="277" r:id="rId26"/>
    <p:sldId id="2145706461" r:id="rId27"/>
    <p:sldId id="286" r:id="rId28"/>
    <p:sldId id="280" r:id="rId29"/>
    <p:sldId id="281" r:id="rId30"/>
    <p:sldId id="270" r:id="rId31"/>
    <p:sldId id="282" r:id="rId32"/>
    <p:sldId id="283" r:id="rId33"/>
    <p:sldId id="284" r:id="rId34"/>
    <p:sldId id="285" r:id="rId35"/>
    <p:sldId id="291" r:id="rId36"/>
    <p:sldId id="287" r:id="rId37"/>
    <p:sldId id="289" r:id="rId38"/>
    <p:sldId id="294" r:id="rId39"/>
    <p:sldId id="295" r:id="rId40"/>
    <p:sldId id="299" r:id="rId41"/>
    <p:sldId id="300" r:id="rId42"/>
    <p:sldId id="301" r:id="rId43"/>
    <p:sldId id="302" r:id="rId44"/>
    <p:sldId id="303" r:id="rId45"/>
    <p:sldId id="304" r:id="rId46"/>
    <p:sldId id="308" r:id="rId47"/>
    <p:sldId id="313" r:id="rId4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EFD4C8AE-9514-426C-A72C-3C5656AFCB51}">
          <p14:sldIdLst>
            <p14:sldId id="256"/>
            <p14:sldId id="2145706456"/>
            <p14:sldId id="2145706457"/>
            <p14:sldId id="15957"/>
            <p14:sldId id="272"/>
            <p14:sldId id="273"/>
            <p14:sldId id="288"/>
            <p14:sldId id="269"/>
            <p14:sldId id="2145706458"/>
            <p14:sldId id="267"/>
            <p14:sldId id="296"/>
            <p14:sldId id="298"/>
            <p14:sldId id="290"/>
            <p14:sldId id="2145706462"/>
            <p14:sldId id="293"/>
            <p14:sldId id="2145706459"/>
            <p14:sldId id="2145706460"/>
            <p14:sldId id="264"/>
            <p14:sldId id="265"/>
            <p14:sldId id="266"/>
            <p14:sldId id="274"/>
            <p14:sldId id="275"/>
            <p14:sldId id="276"/>
            <p14:sldId id="277"/>
            <p14:sldId id="2145706461"/>
            <p14:sldId id="286"/>
            <p14:sldId id="280"/>
            <p14:sldId id="281"/>
            <p14:sldId id="270"/>
            <p14:sldId id="282"/>
            <p14:sldId id="283"/>
            <p14:sldId id="284"/>
            <p14:sldId id="285"/>
            <p14:sldId id="291"/>
            <p14:sldId id="287"/>
            <p14:sldId id="289"/>
            <p14:sldId id="294"/>
            <p14:sldId id="295"/>
            <p14:sldId id="299"/>
            <p14:sldId id="300"/>
            <p14:sldId id="301"/>
            <p14:sldId id="302"/>
            <p14:sldId id="303"/>
            <p14:sldId id="304"/>
            <p14:sldId id="308"/>
            <p14:sldId id="313"/>
          </p14:sldIdLst>
        </p14:section>
      </p14:sectionLst>
    </p:ex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9" roundtripDataSignature="AMtx7miDIlEY4akLmlg5KETxfAZMwbSX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8EB"/>
    <a:srgbClr val="CAD2D8"/>
    <a:srgbClr val="165F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35F70C5-CFE2-4413-A474-2DC33B2C750B}">
  <a:tblStyle styleId="{A35F70C5-CFE2-4413-A474-2DC33B2C750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84B82BF-0281-4EF0-9E5D-0EF5E03967E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B08054E-F5C2-437B-A2EB-1911AD2D8E0C}"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9"/>
    <p:restoredTop sz="84626" autoAdjust="0"/>
  </p:normalViewPr>
  <p:slideViewPr>
    <p:cSldViewPr snapToGrid="0">
      <p:cViewPr varScale="1">
        <p:scale>
          <a:sx n="67" d="100"/>
          <a:sy n="67" d="100"/>
        </p:scale>
        <p:origin x="84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79" Type="http://customschemas.google.com/relationships/presentationmetadata" Target="metadata"/><Relationship Id="rId5" Type="http://schemas.openxmlformats.org/officeDocument/2006/relationships/slide" Target="slides/slide3.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302" name="Google Shape;302;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34a9eae7126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34a9eae7126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Based on previous stakeholder feedback and recent research, we envision a variety of value-added products that can enhance situational awareness and enable stakeholders to interact more efficiently with the NLDAS-3 output. SMVI for identifying flash drought onset regions, blended drought indices such as those shown on the NDMC web page, the precipitation fingerprint plot at specific NLDAS-3 grid points or masked regions for contextualizing short vs. long-term drought, layered data for stakeholder DSSs, geographical and hydrologic masking for obtaining bulk stats, applying soil moisture to other high-impact phenomena such as wildfires.</a:t>
            </a:r>
            <a:endParaRPr dirty="0"/>
          </a:p>
        </p:txBody>
      </p:sp>
      <p:sp>
        <p:nvSpPr>
          <p:cNvPr id="656" name="Google Shape;656;g34a9eae7126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4a9eae7126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34a9eae7126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recent years, we implemented experimental daily percentile forecasts of soil moisture from the SPoRT-LIS, going out 2 weeks, updated daily. For now, the forecast percentiles use GFS model predictions for input forcing.  However, as we implement NLDAS-3 in real-time, we plan to explore the ensemble space for generation a prediction component to NLDAS-3, with daily predictions going out to 30 days. This will help bridge the gap between short-term forecasting and Subseasonal 2 Seasonal forecasts. We initially plan to implement an ensemble prediction approach using all members of the GEFS model in order to generate probabilities of soil moisture falling below or exceeding key percentile thresholds. We can also examine flash drought indicators such as the SMVI to look at the probability of a flash drought occurring in the next 2-4 weeks.</a:t>
            </a:r>
            <a:endParaRPr dirty="0"/>
          </a:p>
        </p:txBody>
      </p:sp>
      <p:sp>
        <p:nvSpPr>
          <p:cNvPr id="674" name="Google Shape;674;g34a9eae7126_0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403abfc0fe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08" name="Google Shape;608;g3403abfc0fe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391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3c698a264b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3c698a264b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6984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31" name="Google Shape;63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3c698a264b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3c698a264b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47545e212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47545e212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Summary of responses from our first two workshops polling the broader NLDAS user community.</a:t>
            </a:r>
            <a:endParaRPr dirty="0"/>
          </a:p>
        </p:txBody>
      </p:sp>
      <p:sp>
        <p:nvSpPr>
          <p:cNvPr id="366" name="Google Shape;36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3" name="Google Shape;37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5544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4ab9d18010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Registration responses regarding high priority model improvements were largely the same as previous workshops. Here are specific derived product requests from you, the drought monitoring experts at NOAA and NDMC. We will discuss these information needs more shortly.</a:t>
            </a:r>
            <a:endParaRPr dirty="0"/>
          </a:p>
        </p:txBody>
      </p:sp>
      <p:sp>
        <p:nvSpPr>
          <p:cNvPr id="380" name="Google Shape;380;g34ab9d1801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1608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393" name="Google Shape;3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3340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4" name="Google Shape;4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4" name="Google Shape;46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3" name="Google Shape;47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80" name="Google Shape;4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4321e5a900_2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4321e5a900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4aca540100_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77" name="Google Shape;577;g34aca540100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8" name="Google Shape;50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47fc6e3f8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347fc6e3f81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20" name="Google Shape;520;g347fc6e3f81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7" name="Google Shape;4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6665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28" name="Google Shape;52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93" name="Google Shape;3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219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35" name="Google Shape;53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61" name="Google Shape;56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69" name="Google Shape;56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6" name="Google Shape;61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5618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Current NASA POWER products based on observations from CERES/GEO imagers can provide estimates of hourly radiative fluxes; however, these products are at much coarser resolutions than the proposed NLDAS-3 framework. </a:t>
            </a:r>
            <a:endParaRPr dirty="0"/>
          </a:p>
          <a:p>
            <a:pPr marL="0" lvl="0" indent="0" algn="l" rtl="0">
              <a:lnSpc>
                <a:spcPct val="100000"/>
              </a:lnSpc>
              <a:spcBef>
                <a:spcPts val="0"/>
              </a:spcBef>
              <a:spcAft>
                <a:spcPts val="0"/>
              </a:spcAft>
              <a:buSzPts val="1400"/>
              <a:buNone/>
            </a:pPr>
            <a:r>
              <a:rPr lang="en-US" dirty="0"/>
              <a:t>Therefore, we have developed an ML-based method to use the original 4-km resolution of GOES to downscale the 1° CERES fluxes to 4-km for NLDAS-3.</a:t>
            </a:r>
            <a:endParaRPr dirty="0"/>
          </a:p>
          <a:p>
            <a:pPr marL="0" lvl="0" indent="0" algn="l" rtl="0">
              <a:lnSpc>
                <a:spcPct val="100000"/>
              </a:lnSpc>
              <a:spcBef>
                <a:spcPts val="0"/>
              </a:spcBef>
              <a:spcAft>
                <a:spcPts val="0"/>
              </a:spcAft>
              <a:buClr>
                <a:srgbClr val="000000"/>
              </a:buClr>
              <a:buSzPts val="1400"/>
              <a:buFont typeface="Arial"/>
              <a:buNone/>
            </a:pPr>
            <a:endParaRPr dirty="0"/>
          </a:p>
        </p:txBody>
      </p:sp>
      <p:sp>
        <p:nvSpPr>
          <p:cNvPr id="583" name="Google Shape;58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dirty="0"/>
              <a:t>Data will be in netCDF-4 format, accessible from the cloud, enabling users to perform analysis without downloading large datasets.</a:t>
            </a:r>
            <a:endParaRPr dirty="0"/>
          </a:p>
          <a:p>
            <a:pPr marL="457200" lvl="0" indent="-317500" algn="l" rtl="0">
              <a:lnSpc>
                <a:spcPct val="100000"/>
              </a:lnSpc>
              <a:spcBef>
                <a:spcPts val="0"/>
              </a:spcBef>
              <a:spcAft>
                <a:spcPts val="0"/>
              </a:spcAft>
              <a:buSzPts val="1400"/>
              <a:buChar char="●"/>
            </a:pPr>
            <a:r>
              <a:rPr lang="en-US" dirty="0"/>
              <a:t>We will provide spatial / regional / variable subsetting tools to allow users to download data specific to their region and variable of interest.</a:t>
            </a:r>
            <a:endParaRPr dirty="0"/>
          </a:p>
          <a:p>
            <a:pPr marL="457200" lvl="0" indent="-317500" algn="l" rtl="0">
              <a:lnSpc>
                <a:spcPct val="100000"/>
              </a:lnSpc>
              <a:spcBef>
                <a:spcPts val="0"/>
              </a:spcBef>
              <a:spcAft>
                <a:spcPts val="0"/>
              </a:spcAft>
              <a:buSzPts val="1400"/>
              <a:buChar char="●"/>
            </a:pPr>
            <a:r>
              <a:rPr lang="en-US" dirty="0"/>
              <a:t>We plan to provide cloud-optimized GeoTIFF, GIS-based, etc. collections of selected variables based on stakeholder requirements.</a:t>
            </a:r>
            <a:endParaRPr dirty="0"/>
          </a:p>
          <a:p>
            <a:pPr marL="0" lvl="0" indent="0" algn="l" rtl="0">
              <a:lnSpc>
                <a:spcPct val="100000"/>
              </a:lnSpc>
              <a:spcBef>
                <a:spcPts val="0"/>
              </a:spcBef>
              <a:spcAft>
                <a:spcPts val="0"/>
              </a:spcAft>
              <a:buSzPts val="1400"/>
              <a:buNone/>
            </a:pPr>
            <a:endParaRPr dirty="0"/>
          </a:p>
        </p:txBody>
      </p:sp>
      <p:sp>
        <p:nvSpPr>
          <p:cNvPr id="600" name="Google Shape;60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8304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4a9eae7126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4a9eae7126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we show some examples of analyzing historical soil moisture anomalies using the SPoRT-LIS daily percentiles, associated with La Nina and El Nino phases. This image shows that in the most recent La Nina, we had anomalously dry soils across much of the Plains and Midwest region. Knowing historical correspondences like this is very important for anticipating crop yields and irrigation needs.</a:t>
            </a:r>
            <a:endParaRPr dirty="0"/>
          </a:p>
        </p:txBody>
      </p:sp>
      <p:sp>
        <p:nvSpPr>
          <p:cNvPr id="638" name="Google Shape;638;g34a9eae7126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4a9eae7126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4a9eae7126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Conversely during the most recent El Nino of 2018-2019, much of the central and eastern U.S. experienced soils that were wetter than normal.</a:t>
            </a:r>
            <a:endParaRPr dirty="0"/>
          </a:p>
        </p:txBody>
      </p:sp>
      <p:sp>
        <p:nvSpPr>
          <p:cNvPr id="647" name="Google Shape;647;g34a9eae7126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494b8be1eb_17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3494b8be1eb_17_1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82" name="Google Shape;682;g3494b8be1eb_17_1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494b8be1eb_17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3494b8be1eb_17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0" name="Google Shape;690;g3494b8be1eb_17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1EC18-ED68-F3A3-23FC-977787BAA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06FE6-CDBF-9426-6E6A-2CB340D66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CF5D6-51D6-5DC7-EDC3-E73542AAE062}"/>
              </a:ext>
            </a:extLst>
          </p:cNvPr>
          <p:cNvSpPr>
            <a:spLocks noGrp="1"/>
          </p:cNvSpPr>
          <p:nvPr>
            <p:ph type="body" idx="1"/>
          </p:nvPr>
        </p:nvSpPr>
        <p:spPr/>
        <p:txBody>
          <a:bodyPr/>
          <a:lstStyle/>
          <a:p>
            <a:r>
              <a:rPr lang="en-US" dirty="0"/>
              <a:t>Basic depiction of the general framework improvements shown in red</a:t>
            </a:r>
          </a:p>
        </p:txBody>
      </p:sp>
      <p:sp>
        <p:nvSpPr>
          <p:cNvPr id="4" name="Slide Number Placeholder 3">
            <a:extLst>
              <a:ext uri="{FF2B5EF4-FFF2-40B4-BE49-F238E27FC236}">
                <a16:creationId xmlns:a16="http://schemas.microsoft.com/office/drawing/2014/main" id="{E03437C1-2834-D22C-0E34-9264DC58E781}"/>
              </a:ext>
            </a:extLst>
          </p:cNvPr>
          <p:cNvSpPr>
            <a:spLocks noGrp="1"/>
          </p:cNvSpPr>
          <p:nvPr>
            <p:ph type="sldNum" sz="quarter" idx="5"/>
          </p:nvPr>
        </p:nvSpPr>
        <p:spPr/>
        <p:txBody>
          <a:bodyPr/>
          <a:lstStyle/>
          <a:p>
            <a:fld id="{49DD252C-A29E-0A4A-B78B-12B66060B2EB}" type="slidenum">
              <a:rPr lang="en-US" smtClean="0"/>
              <a:t>4</a:t>
            </a:fld>
            <a:endParaRPr lang="en-US" dirty="0"/>
          </a:p>
        </p:txBody>
      </p:sp>
    </p:spTree>
    <p:extLst>
      <p:ext uri="{BB962C8B-B14F-4D97-AF65-F5344CB8AC3E}">
        <p14:creationId xmlns:p14="http://schemas.microsoft.com/office/powerpoint/2010/main" val="3229131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494b8be1eb_17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3494b8be1eb_17_1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8" name="Google Shape;698;g3494b8be1eb_17_1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494b8be1eb_17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494b8be1eb_17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6" name="Google Shape;706;g3494b8be1eb_17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3494b8be1eb_17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3494b8be1eb_17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14" name="Google Shape;714;g3494b8be1eb_17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494b8be1eb_17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3494b8be1eb_17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2" name="Google Shape;722;g3494b8be1eb_17_1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34930fc535f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34930fc535f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3" name="Google Shape;753;g34930fc535f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34930fc535f_2_3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g34930fc535f_2_3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18" name="Google Shape;818;g34930fc535f_2_3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33" name="Google Shape;4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6" name="Google Shape;44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4ad79de4f0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94" name="Google Shape;594;g34ad79de4f0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1" name="Google Shape;4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6" name="Google Shape;38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6"/>
          <p:cNvSpPr/>
          <p:nvPr/>
        </p:nvSpPr>
        <p:spPr>
          <a:xfrm>
            <a:off x="0" y="0"/>
            <a:ext cx="12192000" cy="1122363"/>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7" name="Google Shape;17;p5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7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7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3" name="Picture 12" descr="A picture containing nature, wave&#10;&#10;Description automatically generated">
            <a:extLst>
              <a:ext uri="{FF2B5EF4-FFF2-40B4-BE49-F238E27FC236}">
                <a16:creationId xmlns:a16="http://schemas.microsoft.com/office/drawing/2014/main" id="{957758B3-4936-BD81-F5C9-9E93A5546C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433" b="60792"/>
          <a:stretch/>
        </p:blipFill>
        <p:spPr>
          <a:xfrm>
            <a:off x="0" y="-8467"/>
            <a:ext cx="12192000" cy="1117600"/>
          </a:xfrm>
          <a:prstGeom prst="rect">
            <a:avLst/>
          </a:prstGeom>
        </p:spPr>
      </p:pic>
      <p:sp>
        <p:nvSpPr>
          <p:cNvPr id="3" name="Content Placeholder 2">
            <a:extLst>
              <a:ext uri="{FF2B5EF4-FFF2-40B4-BE49-F238E27FC236}">
                <a16:creationId xmlns:a16="http://schemas.microsoft.com/office/drawing/2014/main" id="{EC40BE44-699E-556E-8ED4-38AD40B43EA5}"/>
              </a:ext>
            </a:extLst>
          </p:cNvPr>
          <p:cNvSpPr>
            <a:spLocks noGrp="1"/>
          </p:cNvSpPr>
          <p:nvPr>
            <p:ph idx="1"/>
          </p:nvPr>
        </p:nvSpPr>
        <p:spPr>
          <a:xfrm>
            <a:off x="838200" y="1254125"/>
            <a:ext cx="10515600" cy="492336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E4AA9-8133-A6BD-4119-945BF403138C}"/>
              </a:ext>
            </a:extLst>
          </p:cNvPr>
          <p:cNvSpPr>
            <a:spLocks noGrp="1"/>
          </p:cNvSpPr>
          <p:nvPr>
            <p:ph type="dt" sz="half" idx="10"/>
          </p:nvPr>
        </p:nvSpPr>
        <p:spPr/>
        <p:txBody>
          <a:bodyPr/>
          <a:lstStyle>
            <a:lvl1pPr algn="r">
              <a:defRPr/>
            </a:lvl1pPr>
          </a:lstStyle>
          <a:p>
            <a:fld id="{78792595-69C6-45E5-A469-B26AE8909CF3}" type="datetimeFigureOut">
              <a:rPr lang="en-US" smtClean="0"/>
              <a:pPr/>
              <a:t>6/25/2025</a:t>
            </a:fld>
            <a:endParaRPr lang="en-US" dirty="0"/>
          </a:p>
        </p:txBody>
      </p:sp>
      <p:sp>
        <p:nvSpPr>
          <p:cNvPr id="5" name="Footer Placeholder 4">
            <a:extLst>
              <a:ext uri="{FF2B5EF4-FFF2-40B4-BE49-F238E27FC236}">
                <a16:creationId xmlns:a16="http://schemas.microsoft.com/office/drawing/2014/main" id="{6B76039A-AC92-531D-80A0-F9CF5CE5C9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457BDE-0DEC-0F23-ED1B-0A0402C03354}"/>
              </a:ext>
            </a:extLst>
          </p:cNvPr>
          <p:cNvSpPr>
            <a:spLocks noGrp="1"/>
          </p:cNvSpPr>
          <p:nvPr>
            <p:ph type="sldNum" sz="quarter" idx="12"/>
          </p:nvPr>
        </p:nvSpPr>
        <p:spPr/>
        <p:txBody>
          <a:bodyPr/>
          <a:lstStyle>
            <a:lvl1pPr algn="l">
              <a:defRPr/>
            </a:lvl1pPr>
          </a:lstStyle>
          <a:p>
            <a:fld id="{C254D73F-B332-456D-9DFE-EDBF5BC6245C}" type="slidenum">
              <a:rPr lang="en-US" smtClean="0"/>
              <a:pPr/>
              <a:t>‹#›</a:t>
            </a:fld>
            <a:endParaRPr lang="en-US" dirty="0"/>
          </a:p>
        </p:txBody>
      </p:sp>
      <p:pic>
        <p:nvPicPr>
          <p:cNvPr id="8" name="Picture 7" descr="Text, logo&#10;&#10;Description automatically generated">
            <a:extLst>
              <a:ext uri="{FF2B5EF4-FFF2-40B4-BE49-F238E27FC236}">
                <a16:creationId xmlns:a16="http://schemas.microsoft.com/office/drawing/2014/main" id="{D7CA3F22-0980-BE28-874C-3A094E17EE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000" y="6356350"/>
            <a:ext cx="1724564" cy="365760"/>
          </a:xfrm>
          <a:prstGeom prst="rect">
            <a:avLst/>
          </a:prstGeom>
        </p:spPr>
      </p:pic>
      <p:sp>
        <p:nvSpPr>
          <p:cNvPr id="11" name="Freeform 5">
            <a:extLst>
              <a:ext uri="{FF2B5EF4-FFF2-40B4-BE49-F238E27FC236}">
                <a16:creationId xmlns:a16="http://schemas.microsoft.com/office/drawing/2014/main" id="{66103C0B-51EA-006C-880B-6A5AA8FE6C11}"/>
              </a:ext>
            </a:extLst>
          </p:cNvPr>
          <p:cNvSpPr/>
          <p:nvPr userDrawn="1"/>
        </p:nvSpPr>
        <p:spPr>
          <a:xfrm>
            <a:off x="11125200" y="136525"/>
            <a:ext cx="962462" cy="802753"/>
          </a:xfrm>
          <a:custGeom>
            <a:avLst/>
            <a:gdLst/>
            <a:ahLst/>
            <a:cxnLst/>
            <a:rect l="l" t="t" r="r" b="b"/>
            <a:pathLst>
              <a:path w="1900893" h="1610310">
                <a:moveTo>
                  <a:pt x="0" y="0"/>
                </a:moveTo>
                <a:lnTo>
                  <a:pt x="1900893" y="0"/>
                </a:lnTo>
                <a:lnTo>
                  <a:pt x="1900893" y="1610310"/>
                </a:lnTo>
                <a:lnTo>
                  <a:pt x="0" y="1610310"/>
                </a:lnTo>
                <a:lnTo>
                  <a:pt x="0" y="0"/>
                </a:lnTo>
                <a:close/>
              </a:path>
            </a:pathLst>
          </a:custGeom>
          <a:blipFill>
            <a:blip r:embed="rId4"/>
            <a:stretch>
              <a:fillRect/>
            </a:stretch>
          </a:blipFill>
        </p:spPr>
      </p:sp>
      <p:sp>
        <p:nvSpPr>
          <p:cNvPr id="14" name="Title 13">
            <a:extLst>
              <a:ext uri="{FF2B5EF4-FFF2-40B4-BE49-F238E27FC236}">
                <a16:creationId xmlns:a16="http://schemas.microsoft.com/office/drawing/2014/main" id="{DC29FA41-D73C-E895-5993-A454218831A4}"/>
              </a:ext>
            </a:extLst>
          </p:cNvPr>
          <p:cNvSpPr>
            <a:spLocks noGrp="1"/>
          </p:cNvSpPr>
          <p:nvPr>
            <p:ph type="title"/>
          </p:nvPr>
        </p:nvSpPr>
        <p:spPr>
          <a:xfrm>
            <a:off x="1752600" y="72760"/>
            <a:ext cx="8686800" cy="930281"/>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58590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0685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_1">
    <p:spTree>
      <p:nvGrpSpPr>
        <p:cNvPr id="1" name="Shape 93"/>
        <p:cNvGrpSpPr/>
        <p:nvPr/>
      </p:nvGrpSpPr>
      <p:grpSpPr>
        <a:xfrm>
          <a:off x="0" y="0"/>
          <a:ext cx="0" cy="0"/>
          <a:chOff x="0" y="0"/>
          <a:chExt cx="0" cy="0"/>
        </a:xfrm>
      </p:grpSpPr>
      <p:sp>
        <p:nvSpPr>
          <p:cNvPr id="94" name="Google Shape;94;g340375c415a_1_1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5" name="Google Shape;95;g340375c415a_1_1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96" name="Google Shape;96;g340375c415a_1_136"/>
          <p:cNvSpPr txBox="1">
            <a:spLocks noGrp="1"/>
          </p:cNvSpPr>
          <p:nvPr>
            <p:ph type="title"/>
          </p:nvPr>
        </p:nvSpPr>
        <p:spPr>
          <a:xfrm>
            <a:off x="2604052" y="365125"/>
            <a:ext cx="87501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g340375c415a_1_136"/>
          <p:cNvSpPr txBox="1">
            <a:spLocks noGrp="1"/>
          </p:cNvSpPr>
          <p:nvPr>
            <p:ph type="body" idx="1"/>
          </p:nvPr>
        </p:nvSpPr>
        <p:spPr>
          <a:xfrm>
            <a:off x="2604052" y="1825625"/>
            <a:ext cx="87501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400"/>
              </a:spcAft>
              <a:buClr>
                <a:schemeClr val="dk1"/>
              </a:buClr>
              <a:buSzPts val="19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_2">
    <p:spTree>
      <p:nvGrpSpPr>
        <p:cNvPr id="1" name="Shape 98"/>
        <p:cNvGrpSpPr/>
        <p:nvPr/>
      </p:nvGrpSpPr>
      <p:grpSpPr>
        <a:xfrm>
          <a:off x="0" y="0"/>
          <a:ext cx="0" cy="0"/>
          <a:chOff x="0" y="0"/>
          <a:chExt cx="0" cy="0"/>
        </a:xfrm>
      </p:grpSpPr>
      <p:sp>
        <p:nvSpPr>
          <p:cNvPr id="99" name="Google Shape;99;g340375c415a_1_30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0" name="Google Shape;100;g340375c415a_1_3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01" name="Google Shape;101;g340375c415a_1_302"/>
          <p:cNvSpPr txBox="1">
            <a:spLocks noGrp="1"/>
          </p:cNvSpPr>
          <p:nvPr>
            <p:ph type="title"/>
          </p:nvPr>
        </p:nvSpPr>
        <p:spPr>
          <a:xfrm>
            <a:off x="2604052" y="365125"/>
            <a:ext cx="87501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340375c415a_1_302"/>
          <p:cNvSpPr txBox="1">
            <a:spLocks noGrp="1"/>
          </p:cNvSpPr>
          <p:nvPr>
            <p:ph type="body" idx="1"/>
          </p:nvPr>
        </p:nvSpPr>
        <p:spPr>
          <a:xfrm>
            <a:off x="2604052" y="1825625"/>
            <a:ext cx="87501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400"/>
              </a:spcAft>
              <a:buClr>
                <a:schemeClr val="dk1"/>
              </a:buClr>
              <a:buSzPts val="19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103"/>
        <p:cNvGrpSpPr/>
        <p:nvPr/>
      </p:nvGrpSpPr>
      <p:grpSpPr>
        <a:xfrm>
          <a:off x="0" y="0"/>
          <a:ext cx="0" cy="0"/>
          <a:chOff x="0" y="0"/>
          <a:chExt cx="0" cy="0"/>
        </a:xfrm>
      </p:grpSpPr>
      <p:sp>
        <p:nvSpPr>
          <p:cNvPr id="104" name="Google Shape;104;p82"/>
          <p:cNvSpPr/>
          <p:nvPr/>
        </p:nvSpPr>
        <p:spPr>
          <a:xfrm>
            <a:off x="3178" y="6400800"/>
            <a:ext cx="12188825" cy="457200"/>
          </a:xfrm>
          <a:prstGeom prst="rect">
            <a:avLst/>
          </a:prstGeom>
          <a:solidFill>
            <a:srgbClr val="4B70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5" name="Google Shape;105;p82"/>
          <p:cNvSpPr/>
          <p:nvPr/>
        </p:nvSpPr>
        <p:spPr>
          <a:xfrm>
            <a:off x="18" y="6334316"/>
            <a:ext cx="12188825" cy="64008"/>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6" name="Google Shape;106;p82"/>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82"/>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08" name="Google Shape;108;p82"/>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9" name="Google Shape;109;p82"/>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0" name="Google Shape;110;p82"/>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111" name="Google Shape;111;p82"/>
          <p:cNvCxnSpPr/>
          <p:nvPr/>
        </p:nvCxnSpPr>
        <p:spPr>
          <a:xfrm>
            <a:off x="1207659"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accent2"/>
        </a:solidFill>
        <a:effectLst/>
      </p:bgPr>
    </p:bg>
    <p:spTree>
      <p:nvGrpSpPr>
        <p:cNvPr id="1" name="Shape 112"/>
        <p:cNvGrpSpPr/>
        <p:nvPr/>
      </p:nvGrpSpPr>
      <p:grpSpPr>
        <a:xfrm>
          <a:off x="0" y="0"/>
          <a:ext cx="0" cy="0"/>
          <a:chOff x="0" y="0"/>
          <a:chExt cx="0" cy="0"/>
        </a:xfrm>
      </p:grpSpPr>
      <p:sp>
        <p:nvSpPr>
          <p:cNvPr id="113" name="Google Shape;113;p83"/>
          <p:cNvSpPr/>
          <p:nvPr/>
        </p:nvSpPr>
        <p:spPr>
          <a:xfrm>
            <a:off x="3178" y="6400800"/>
            <a:ext cx="12188825" cy="457200"/>
          </a:xfrm>
          <a:prstGeom prst="rect">
            <a:avLst/>
          </a:prstGeom>
          <a:solidFill>
            <a:srgbClr val="4B70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4" name="Google Shape;114;p83"/>
          <p:cNvSpPr/>
          <p:nvPr/>
        </p:nvSpPr>
        <p:spPr>
          <a:xfrm>
            <a:off x="18" y="6334316"/>
            <a:ext cx="12188825" cy="64008"/>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5" name="Google Shape;115;p83"/>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8000"/>
              <a:buFont typeface="Calibri"/>
              <a:buNone/>
              <a:defRPr sz="80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83"/>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lt1"/>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117" name="Google Shape;117;p83"/>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8" name="Google Shape;118;p83"/>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9" name="Google Shape;119;p83"/>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120" name="Google Shape;120;p83"/>
          <p:cNvCxnSpPr/>
          <p:nvPr/>
        </p:nvCxnSpPr>
        <p:spPr>
          <a:xfrm>
            <a:off x="1207659"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type="obj">
  <p:cSld name="OBJECT">
    <p:bg>
      <p:bgPr>
        <a:solidFill>
          <a:schemeClr val="lt1"/>
        </a:solidFill>
        <a:effectLst/>
      </p:bgPr>
    </p:bg>
    <p:spTree>
      <p:nvGrpSpPr>
        <p:cNvPr id="1" name="Shape 121"/>
        <p:cNvGrpSpPr/>
        <p:nvPr/>
      </p:nvGrpSpPr>
      <p:grpSpPr>
        <a:xfrm>
          <a:off x="0" y="0"/>
          <a:ext cx="0" cy="0"/>
          <a:chOff x="0" y="0"/>
          <a:chExt cx="0" cy="0"/>
        </a:xfrm>
      </p:grpSpPr>
      <p:sp>
        <p:nvSpPr>
          <p:cNvPr id="122" name="Google Shape;122;p84"/>
          <p:cNvSpPr/>
          <p:nvPr/>
        </p:nvSpPr>
        <p:spPr>
          <a:xfrm>
            <a:off x="3178" y="6400800"/>
            <a:ext cx="12188825" cy="457200"/>
          </a:xfrm>
          <a:prstGeom prst="rect">
            <a:avLst/>
          </a:prstGeom>
          <a:solidFill>
            <a:srgbClr val="4B70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3" name="Google Shape;123;p84"/>
          <p:cNvSpPr/>
          <p:nvPr/>
        </p:nvSpPr>
        <p:spPr>
          <a:xfrm>
            <a:off x="18" y="6334316"/>
            <a:ext cx="12188825" cy="64008"/>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4" name="Google Shape;124;p84"/>
          <p:cNvSpPr txBox="1">
            <a:spLocks noGrp="1"/>
          </p:cNvSpPr>
          <p:nvPr>
            <p:ph type="title"/>
          </p:nvPr>
        </p:nvSpPr>
        <p:spPr>
          <a:xfrm>
            <a:off x="1097280" y="286607"/>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84"/>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6" name="Google Shape;126;p84"/>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7" name="Google Shape;127;p84"/>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8" name="Google Shape;128;p84"/>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129" name="Google Shape;129;p84"/>
          <p:cNvCxnSpPr/>
          <p:nvPr/>
        </p:nvCxnSpPr>
        <p:spPr>
          <a:xfrm>
            <a:off x="2" y="6259024"/>
            <a:ext cx="12285785"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accent2"/>
        </a:solidFill>
        <a:effectLst/>
      </p:bgPr>
    </p:bg>
    <p:spTree>
      <p:nvGrpSpPr>
        <p:cNvPr id="1" name="Shape 130"/>
        <p:cNvGrpSpPr/>
        <p:nvPr/>
      </p:nvGrpSpPr>
      <p:grpSpPr>
        <a:xfrm>
          <a:off x="0" y="0"/>
          <a:ext cx="0" cy="0"/>
          <a:chOff x="0" y="0"/>
          <a:chExt cx="0" cy="0"/>
        </a:xfrm>
      </p:grpSpPr>
      <p:sp>
        <p:nvSpPr>
          <p:cNvPr id="131" name="Google Shape;131;p85"/>
          <p:cNvSpPr txBox="1">
            <a:spLocks noGrp="1"/>
          </p:cNvSpPr>
          <p:nvPr>
            <p:ph type="title"/>
          </p:nvPr>
        </p:nvSpPr>
        <p:spPr>
          <a:xfrm>
            <a:off x="1097280" y="286607"/>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85"/>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3" name="Google Shape;133;p85"/>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4" name="Google Shape;134;p85"/>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5" name="Google Shape;135;p85"/>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136" name="Google Shape;136;p85"/>
          <p:cNvCxnSpPr/>
          <p:nvPr/>
        </p:nvCxnSpPr>
        <p:spPr>
          <a:xfrm>
            <a:off x="2" y="6259024"/>
            <a:ext cx="12285785"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7"/>
        <p:cNvGrpSpPr/>
        <p:nvPr/>
      </p:nvGrpSpPr>
      <p:grpSpPr>
        <a:xfrm>
          <a:off x="0" y="0"/>
          <a:ext cx="0" cy="0"/>
          <a:chOff x="0" y="0"/>
          <a:chExt cx="0" cy="0"/>
        </a:xfrm>
      </p:grpSpPr>
      <p:sp>
        <p:nvSpPr>
          <p:cNvPr id="138" name="Google Shape;138;p86"/>
          <p:cNvSpPr txBox="1">
            <a:spLocks noGrp="1"/>
          </p:cNvSpPr>
          <p:nvPr>
            <p:ph type="title"/>
          </p:nvPr>
        </p:nvSpPr>
        <p:spPr>
          <a:xfrm>
            <a:off x="1097280" y="286607"/>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86"/>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40" name="Google Shape;140;p86"/>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1" name="Google Shape;141;p86"/>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2" name="Google Shape;142;p86"/>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143" name="Google Shape;143;p86"/>
          <p:cNvCxnSpPr/>
          <p:nvPr/>
        </p:nvCxnSpPr>
        <p:spPr>
          <a:xfrm>
            <a:off x="2" y="6259024"/>
            <a:ext cx="12285785" cy="0"/>
          </a:xfrm>
          <a:prstGeom prst="straightConnector1">
            <a:avLst/>
          </a:prstGeom>
          <a:noFill/>
          <a:ln w="12700" cap="flat" cmpd="sng">
            <a:solidFill>
              <a:schemeClr val="lt1"/>
            </a:solidFill>
            <a:prstDash val="solid"/>
            <a:round/>
            <a:headEnd type="none" w="sm" len="sm"/>
            <a:tailEnd type="none" w="sm" len="sm"/>
          </a:ln>
        </p:spPr>
      </p:cxnSp>
      <p:cxnSp>
        <p:nvCxnSpPr>
          <p:cNvPr id="144" name="Google Shape;144;p86"/>
          <p:cNvCxnSpPr/>
          <p:nvPr/>
        </p:nvCxnSpPr>
        <p:spPr>
          <a:xfrm>
            <a:off x="2" y="6259024"/>
            <a:ext cx="12285785"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55"/>
          <p:cNvSpPr txBox="1">
            <a:spLocks noGrp="1"/>
          </p:cNvSpPr>
          <p:nvPr>
            <p:ph type="body" idx="1"/>
          </p:nvPr>
        </p:nvSpPr>
        <p:spPr>
          <a:xfrm>
            <a:off x="838200" y="1295958"/>
            <a:ext cx="10515600" cy="53048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5"/>
          <p:cNvSpPr/>
          <p:nvPr/>
        </p:nvSpPr>
        <p:spPr>
          <a:xfrm>
            <a:off x="0" y="0"/>
            <a:ext cx="12192000" cy="1122363"/>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5" name="Google Shape;25;p55"/>
          <p:cNvSpPr txBox="1">
            <a:spLocks noGrp="1"/>
          </p:cNvSpPr>
          <p:nvPr>
            <p:ph type="title"/>
          </p:nvPr>
        </p:nvSpPr>
        <p:spPr>
          <a:xfrm>
            <a:off x="1146811" y="0"/>
            <a:ext cx="8642082" cy="11223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F2F2F2"/>
              </a:buClr>
              <a:buSzPts val="4400"/>
              <a:buFont typeface="Calibri"/>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accent1"/>
        </a:solidFill>
        <a:effectLst/>
      </p:bgPr>
    </p:bg>
    <p:spTree>
      <p:nvGrpSpPr>
        <p:cNvPr id="1" name="Shape 145"/>
        <p:cNvGrpSpPr/>
        <p:nvPr/>
      </p:nvGrpSpPr>
      <p:grpSpPr>
        <a:xfrm>
          <a:off x="0" y="0"/>
          <a:ext cx="0" cy="0"/>
          <a:chOff x="0" y="0"/>
          <a:chExt cx="0" cy="0"/>
        </a:xfrm>
      </p:grpSpPr>
      <p:sp>
        <p:nvSpPr>
          <p:cNvPr id="146" name="Google Shape;146;p87"/>
          <p:cNvSpPr txBox="1">
            <a:spLocks noGrp="1"/>
          </p:cNvSpPr>
          <p:nvPr>
            <p:ph type="title"/>
          </p:nvPr>
        </p:nvSpPr>
        <p:spPr>
          <a:xfrm>
            <a:off x="1097280" y="286607"/>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87"/>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48" name="Google Shape;148;p87"/>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9" name="Google Shape;149;p87"/>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0" name="Google Shape;150;p87"/>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151" name="Google Shape;151;p87"/>
          <p:cNvCxnSpPr/>
          <p:nvPr/>
        </p:nvCxnSpPr>
        <p:spPr>
          <a:xfrm>
            <a:off x="2" y="6259024"/>
            <a:ext cx="12285785"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solidFill>
          <a:schemeClr val="lt1"/>
        </a:solidFill>
        <a:effectLst/>
      </p:bgPr>
    </p:bg>
    <p:spTree>
      <p:nvGrpSpPr>
        <p:cNvPr id="1" name="Shape 152"/>
        <p:cNvGrpSpPr/>
        <p:nvPr/>
      </p:nvGrpSpPr>
      <p:grpSpPr>
        <a:xfrm>
          <a:off x="0" y="0"/>
          <a:ext cx="0" cy="0"/>
          <a:chOff x="0" y="0"/>
          <a:chExt cx="0" cy="0"/>
        </a:xfrm>
      </p:grpSpPr>
      <p:sp>
        <p:nvSpPr>
          <p:cNvPr id="153" name="Google Shape;153;p88"/>
          <p:cNvSpPr txBox="1">
            <a:spLocks noGrp="1"/>
          </p:cNvSpPr>
          <p:nvPr>
            <p:ph type="title"/>
          </p:nvPr>
        </p:nvSpPr>
        <p:spPr>
          <a:xfrm>
            <a:off x="1097280" y="286607"/>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88"/>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5" name="Google Shape;155;p88"/>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6" name="Google Shape;156;p88"/>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7" name="Google Shape;157;p88"/>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8" name="Google Shape;158;p88"/>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solidFill>
          <a:schemeClr val="accent2"/>
        </a:solidFill>
        <a:effectLst/>
      </p:bgPr>
    </p:bg>
    <p:spTree>
      <p:nvGrpSpPr>
        <p:cNvPr id="1" name="Shape 159"/>
        <p:cNvGrpSpPr/>
        <p:nvPr/>
      </p:nvGrpSpPr>
      <p:grpSpPr>
        <a:xfrm>
          <a:off x="0" y="0"/>
          <a:ext cx="0" cy="0"/>
          <a:chOff x="0" y="0"/>
          <a:chExt cx="0" cy="0"/>
        </a:xfrm>
      </p:grpSpPr>
      <p:sp>
        <p:nvSpPr>
          <p:cNvPr id="160" name="Google Shape;160;p89"/>
          <p:cNvSpPr txBox="1">
            <a:spLocks noGrp="1"/>
          </p:cNvSpPr>
          <p:nvPr>
            <p:ph type="title"/>
          </p:nvPr>
        </p:nvSpPr>
        <p:spPr>
          <a:xfrm>
            <a:off x="1097280" y="286604"/>
            <a:ext cx="10058400" cy="1372076"/>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48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89"/>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lt1"/>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62" name="Google Shape;162;p89"/>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chemeClr val="lt1"/>
                </a:solidFill>
              </a:defRPr>
            </a:lvl1pPr>
            <a:lvl2pPr marL="914400" lvl="1" indent="-342900" algn="l">
              <a:lnSpc>
                <a:spcPct val="90000"/>
              </a:lnSpc>
              <a:spcBef>
                <a:spcPts val="200"/>
              </a:spcBef>
              <a:spcAft>
                <a:spcPts val="0"/>
              </a:spcAft>
              <a:buSzPts val="1800"/>
              <a:buChar char="◦"/>
              <a:defRPr>
                <a:solidFill>
                  <a:schemeClr val="lt1"/>
                </a:solidFill>
              </a:defRPr>
            </a:lvl2pPr>
            <a:lvl3pPr marL="1371600" lvl="2" indent="-317500" algn="l">
              <a:lnSpc>
                <a:spcPct val="90000"/>
              </a:lnSpc>
              <a:spcBef>
                <a:spcPts val="400"/>
              </a:spcBef>
              <a:spcAft>
                <a:spcPts val="0"/>
              </a:spcAft>
              <a:buSzPts val="1400"/>
              <a:buChar char="◦"/>
              <a:defRPr>
                <a:solidFill>
                  <a:schemeClr val="lt1"/>
                </a:solidFill>
              </a:defRPr>
            </a:lvl3pPr>
            <a:lvl4pPr marL="1828800" lvl="3" indent="-317500" algn="l">
              <a:lnSpc>
                <a:spcPct val="90000"/>
              </a:lnSpc>
              <a:spcBef>
                <a:spcPts val="400"/>
              </a:spcBef>
              <a:spcAft>
                <a:spcPts val="0"/>
              </a:spcAft>
              <a:buSzPts val="1400"/>
              <a:buChar char="◦"/>
              <a:defRPr>
                <a:solidFill>
                  <a:schemeClr val="lt1"/>
                </a:solidFill>
              </a:defRPr>
            </a:lvl4pPr>
            <a:lvl5pPr marL="2286000" lvl="4" indent="-317500" algn="l">
              <a:lnSpc>
                <a:spcPct val="90000"/>
              </a:lnSpc>
              <a:spcBef>
                <a:spcPts val="400"/>
              </a:spcBef>
              <a:spcAft>
                <a:spcPts val="0"/>
              </a:spcAft>
              <a:buSzPts val="1400"/>
              <a:buChar char="◦"/>
              <a:defRPr>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3" name="Google Shape;163;p89"/>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lt1"/>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64" name="Google Shape;164;p89"/>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chemeClr val="lt1"/>
                </a:solidFill>
              </a:defRPr>
            </a:lvl1pPr>
            <a:lvl2pPr marL="914400" lvl="1" indent="-342900" algn="l">
              <a:lnSpc>
                <a:spcPct val="90000"/>
              </a:lnSpc>
              <a:spcBef>
                <a:spcPts val="200"/>
              </a:spcBef>
              <a:spcAft>
                <a:spcPts val="0"/>
              </a:spcAft>
              <a:buSzPts val="1800"/>
              <a:buChar char="◦"/>
              <a:defRPr>
                <a:solidFill>
                  <a:schemeClr val="lt1"/>
                </a:solidFill>
              </a:defRPr>
            </a:lvl2pPr>
            <a:lvl3pPr marL="1371600" lvl="2" indent="-317500" algn="l">
              <a:lnSpc>
                <a:spcPct val="90000"/>
              </a:lnSpc>
              <a:spcBef>
                <a:spcPts val="400"/>
              </a:spcBef>
              <a:spcAft>
                <a:spcPts val="0"/>
              </a:spcAft>
              <a:buSzPts val="1400"/>
              <a:buChar char="◦"/>
              <a:defRPr>
                <a:solidFill>
                  <a:schemeClr val="lt1"/>
                </a:solidFill>
              </a:defRPr>
            </a:lvl3pPr>
            <a:lvl4pPr marL="1828800" lvl="3" indent="-317500" algn="l">
              <a:lnSpc>
                <a:spcPct val="90000"/>
              </a:lnSpc>
              <a:spcBef>
                <a:spcPts val="400"/>
              </a:spcBef>
              <a:spcAft>
                <a:spcPts val="0"/>
              </a:spcAft>
              <a:buSzPts val="1400"/>
              <a:buChar char="◦"/>
              <a:defRPr>
                <a:solidFill>
                  <a:schemeClr val="lt1"/>
                </a:solidFill>
              </a:defRPr>
            </a:lvl4pPr>
            <a:lvl5pPr marL="2286000" lvl="4" indent="-317500" algn="l">
              <a:lnSpc>
                <a:spcPct val="90000"/>
              </a:lnSpc>
              <a:spcBef>
                <a:spcPts val="400"/>
              </a:spcBef>
              <a:spcAft>
                <a:spcPts val="0"/>
              </a:spcAft>
              <a:buSzPts val="1400"/>
              <a:buChar char="◦"/>
              <a:defRPr>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5" name="Google Shape;165;p89"/>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6" name="Google Shape;166;p89"/>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7" name="Google Shape;167;p89"/>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Comparison">
  <p:cSld name="1_Comparison">
    <p:bg>
      <p:bgPr>
        <a:solidFill>
          <a:schemeClr val="accent3"/>
        </a:solidFill>
        <a:effectLst/>
      </p:bgPr>
    </p:bg>
    <p:spTree>
      <p:nvGrpSpPr>
        <p:cNvPr id="1" name="Shape 168"/>
        <p:cNvGrpSpPr/>
        <p:nvPr/>
      </p:nvGrpSpPr>
      <p:grpSpPr>
        <a:xfrm>
          <a:off x="0" y="0"/>
          <a:ext cx="0" cy="0"/>
          <a:chOff x="0" y="0"/>
          <a:chExt cx="0" cy="0"/>
        </a:xfrm>
      </p:grpSpPr>
      <p:sp>
        <p:nvSpPr>
          <p:cNvPr id="169" name="Google Shape;169;p90"/>
          <p:cNvSpPr txBox="1">
            <a:spLocks noGrp="1"/>
          </p:cNvSpPr>
          <p:nvPr>
            <p:ph type="title"/>
          </p:nvPr>
        </p:nvSpPr>
        <p:spPr>
          <a:xfrm>
            <a:off x="1097280" y="286604"/>
            <a:ext cx="10058400" cy="1372076"/>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48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90"/>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lt1"/>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71" name="Google Shape;171;p90"/>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chemeClr val="lt1"/>
                </a:solidFill>
              </a:defRPr>
            </a:lvl1pPr>
            <a:lvl2pPr marL="914400" lvl="1" indent="-342900" algn="l">
              <a:lnSpc>
                <a:spcPct val="90000"/>
              </a:lnSpc>
              <a:spcBef>
                <a:spcPts val="200"/>
              </a:spcBef>
              <a:spcAft>
                <a:spcPts val="0"/>
              </a:spcAft>
              <a:buSzPts val="1800"/>
              <a:buChar char="◦"/>
              <a:defRPr>
                <a:solidFill>
                  <a:schemeClr val="lt1"/>
                </a:solidFill>
              </a:defRPr>
            </a:lvl2pPr>
            <a:lvl3pPr marL="1371600" lvl="2" indent="-317500" algn="l">
              <a:lnSpc>
                <a:spcPct val="90000"/>
              </a:lnSpc>
              <a:spcBef>
                <a:spcPts val="400"/>
              </a:spcBef>
              <a:spcAft>
                <a:spcPts val="0"/>
              </a:spcAft>
              <a:buSzPts val="1400"/>
              <a:buChar char="◦"/>
              <a:defRPr>
                <a:solidFill>
                  <a:schemeClr val="lt1"/>
                </a:solidFill>
              </a:defRPr>
            </a:lvl3pPr>
            <a:lvl4pPr marL="1828800" lvl="3" indent="-317500" algn="l">
              <a:lnSpc>
                <a:spcPct val="90000"/>
              </a:lnSpc>
              <a:spcBef>
                <a:spcPts val="400"/>
              </a:spcBef>
              <a:spcAft>
                <a:spcPts val="0"/>
              </a:spcAft>
              <a:buSzPts val="1400"/>
              <a:buChar char="◦"/>
              <a:defRPr>
                <a:solidFill>
                  <a:schemeClr val="lt1"/>
                </a:solidFill>
              </a:defRPr>
            </a:lvl4pPr>
            <a:lvl5pPr marL="2286000" lvl="4" indent="-317500" algn="l">
              <a:lnSpc>
                <a:spcPct val="90000"/>
              </a:lnSpc>
              <a:spcBef>
                <a:spcPts val="400"/>
              </a:spcBef>
              <a:spcAft>
                <a:spcPts val="0"/>
              </a:spcAft>
              <a:buSzPts val="1400"/>
              <a:buChar char="◦"/>
              <a:defRPr>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2" name="Google Shape;172;p90"/>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lt1"/>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73" name="Google Shape;173;p90"/>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chemeClr val="lt1"/>
                </a:solidFill>
              </a:defRPr>
            </a:lvl1pPr>
            <a:lvl2pPr marL="914400" lvl="1" indent="-342900" algn="l">
              <a:lnSpc>
                <a:spcPct val="90000"/>
              </a:lnSpc>
              <a:spcBef>
                <a:spcPts val="200"/>
              </a:spcBef>
              <a:spcAft>
                <a:spcPts val="0"/>
              </a:spcAft>
              <a:buSzPts val="1800"/>
              <a:buChar char="◦"/>
              <a:defRPr>
                <a:solidFill>
                  <a:schemeClr val="lt1"/>
                </a:solidFill>
              </a:defRPr>
            </a:lvl2pPr>
            <a:lvl3pPr marL="1371600" lvl="2" indent="-317500" algn="l">
              <a:lnSpc>
                <a:spcPct val="90000"/>
              </a:lnSpc>
              <a:spcBef>
                <a:spcPts val="400"/>
              </a:spcBef>
              <a:spcAft>
                <a:spcPts val="0"/>
              </a:spcAft>
              <a:buSzPts val="1400"/>
              <a:buChar char="◦"/>
              <a:defRPr>
                <a:solidFill>
                  <a:schemeClr val="lt1"/>
                </a:solidFill>
              </a:defRPr>
            </a:lvl3pPr>
            <a:lvl4pPr marL="1828800" lvl="3" indent="-317500" algn="l">
              <a:lnSpc>
                <a:spcPct val="90000"/>
              </a:lnSpc>
              <a:spcBef>
                <a:spcPts val="400"/>
              </a:spcBef>
              <a:spcAft>
                <a:spcPts val="0"/>
              </a:spcAft>
              <a:buSzPts val="1400"/>
              <a:buChar char="◦"/>
              <a:defRPr>
                <a:solidFill>
                  <a:schemeClr val="lt1"/>
                </a:solidFill>
              </a:defRPr>
            </a:lvl4pPr>
            <a:lvl5pPr marL="2286000" lvl="4" indent="-317500" algn="l">
              <a:lnSpc>
                <a:spcPct val="90000"/>
              </a:lnSpc>
              <a:spcBef>
                <a:spcPts val="400"/>
              </a:spcBef>
              <a:spcAft>
                <a:spcPts val="0"/>
              </a:spcAft>
              <a:buSzPts val="1400"/>
              <a:buChar char="◦"/>
              <a:defRPr>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4" name="Google Shape;174;p90"/>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5" name="Google Shape;175;p90"/>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6" name="Google Shape;176;p90"/>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Comparison">
  <p:cSld name="2_Comparison">
    <p:bg>
      <p:bgPr>
        <a:solidFill>
          <a:schemeClr val="accent1"/>
        </a:solidFill>
        <a:effectLst/>
      </p:bgPr>
    </p:bg>
    <p:spTree>
      <p:nvGrpSpPr>
        <p:cNvPr id="1" name="Shape 177"/>
        <p:cNvGrpSpPr/>
        <p:nvPr/>
      </p:nvGrpSpPr>
      <p:grpSpPr>
        <a:xfrm>
          <a:off x="0" y="0"/>
          <a:ext cx="0" cy="0"/>
          <a:chOff x="0" y="0"/>
          <a:chExt cx="0" cy="0"/>
        </a:xfrm>
      </p:grpSpPr>
      <p:sp>
        <p:nvSpPr>
          <p:cNvPr id="178" name="Google Shape;178;p91"/>
          <p:cNvSpPr txBox="1">
            <a:spLocks noGrp="1"/>
          </p:cNvSpPr>
          <p:nvPr>
            <p:ph type="title"/>
          </p:nvPr>
        </p:nvSpPr>
        <p:spPr>
          <a:xfrm>
            <a:off x="1097280" y="286604"/>
            <a:ext cx="10058400" cy="1372076"/>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48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91"/>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lt1"/>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80" name="Google Shape;180;p91"/>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chemeClr val="lt1"/>
                </a:solidFill>
              </a:defRPr>
            </a:lvl1pPr>
            <a:lvl2pPr marL="914400" lvl="1" indent="-342900" algn="l">
              <a:lnSpc>
                <a:spcPct val="90000"/>
              </a:lnSpc>
              <a:spcBef>
                <a:spcPts val="200"/>
              </a:spcBef>
              <a:spcAft>
                <a:spcPts val="0"/>
              </a:spcAft>
              <a:buSzPts val="1800"/>
              <a:buChar char="◦"/>
              <a:defRPr>
                <a:solidFill>
                  <a:schemeClr val="lt1"/>
                </a:solidFill>
              </a:defRPr>
            </a:lvl2pPr>
            <a:lvl3pPr marL="1371600" lvl="2" indent="-317500" algn="l">
              <a:lnSpc>
                <a:spcPct val="90000"/>
              </a:lnSpc>
              <a:spcBef>
                <a:spcPts val="400"/>
              </a:spcBef>
              <a:spcAft>
                <a:spcPts val="0"/>
              </a:spcAft>
              <a:buSzPts val="1400"/>
              <a:buChar char="◦"/>
              <a:defRPr>
                <a:solidFill>
                  <a:schemeClr val="lt1"/>
                </a:solidFill>
              </a:defRPr>
            </a:lvl3pPr>
            <a:lvl4pPr marL="1828800" lvl="3" indent="-317500" algn="l">
              <a:lnSpc>
                <a:spcPct val="90000"/>
              </a:lnSpc>
              <a:spcBef>
                <a:spcPts val="400"/>
              </a:spcBef>
              <a:spcAft>
                <a:spcPts val="0"/>
              </a:spcAft>
              <a:buSzPts val="1400"/>
              <a:buChar char="◦"/>
              <a:defRPr>
                <a:solidFill>
                  <a:schemeClr val="lt1"/>
                </a:solidFill>
              </a:defRPr>
            </a:lvl4pPr>
            <a:lvl5pPr marL="2286000" lvl="4" indent="-317500" algn="l">
              <a:lnSpc>
                <a:spcPct val="90000"/>
              </a:lnSpc>
              <a:spcBef>
                <a:spcPts val="400"/>
              </a:spcBef>
              <a:spcAft>
                <a:spcPts val="0"/>
              </a:spcAft>
              <a:buSzPts val="1400"/>
              <a:buChar char="◦"/>
              <a:defRPr>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1" name="Google Shape;181;p91"/>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lt1"/>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82" name="Google Shape;182;p91"/>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chemeClr val="lt1"/>
                </a:solidFill>
              </a:defRPr>
            </a:lvl1pPr>
            <a:lvl2pPr marL="914400" lvl="1" indent="-342900" algn="l">
              <a:lnSpc>
                <a:spcPct val="90000"/>
              </a:lnSpc>
              <a:spcBef>
                <a:spcPts val="200"/>
              </a:spcBef>
              <a:spcAft>
                <a:spcPts val="0"/>
              </a:spcAft>
              <a:buSzPts val="1800"/>
              <a:buChar char="◦"/>
              <a:defRPr>
                <a:solidFill>
                  <a:schemeClr val="lt1"/>
                </a:solidFill>
              </a:defRPr>
            </a:lvl2pPr>
            <a:lvl3pPr marL="1371600" lvl="2" indent="-317500" algn="l">
              <a:lnSpc>
                <a:spcPct val="90000"/>
              </a:lnSpc>
              <a:spcBef>
                <a:spcPts val="400"/>
              </a:spcBef>
              <a:spcAft>
                <a:spcPts val="0"/>
              </a:spcAft>
              <a:buSzPts val="1400"/>
              <a:buChar char="◦"/>
              <a:defRPr>
                <a:solidFill>
                  <a:schemeClr val="lt1"/>
                </a:solidFill>
              </a:defRPr>
            </a:lvl3pPr>
            <a:lvl4pPr marL="1828800" lvl="3" indent="-317500" algn="l">
              <a:lnSpc>
                <a:spcPct val="90000"/>
              </a:lnSpc>
              <a:spcBef>
                <a:spcPts val="400"/>
              </a:spcBef>
              <a:spcAft>
                <a:spcPts val="0"/>
              </a:spcAft>
              <a:buSzPts val="1400"/>
              <a:buChar char="◦"/>
              <a:defRPr>
                <a:solidFill>
                  <a:schemeClr val="lt1"/>
                </a:solidFill>
              </a:defRPr>
            </a:lvl4pPr>
            <a:lvl5pPr marL="2286000" lvl="4" indent="-317500" algn="l">
              <a:lnSpc>
                <a:spcPct val="90000"/>
              </a:lnSpc>
              <a:spcBef>
                <a:spcPts val="400"/>
              </a:spcBef>
              <a:spcAft>
                <a:spcPts val="0"/>
              </a:spcAft>
              <a:buSzPts val="1400"/>
              <a:buChar char="◦"/>
              <a:defRPr>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3" name="Google Shape;183;p91"/>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4" name="Google Shape;184;p91"/>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5" name="Google Shape;185;p91"/>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Only" type="titleOnly">
  <p:cSld name="TITLE_ONLY">
    <p:bg>
      <p:bgPr>
        <a:solidFill>
          <a:schemeClr val="lt1"/>
        </a:solidFill>
        <a:effectLst/>
      </p:bgPr>
    </p:bg>
    <p:spTree>
      <p:nvGrpSpPr>
        <p:cNvPr id="1" name="Shape 186"/>
        <p:cNvGrpSpPr/>
        <p:nvPr/>
      </p:nvGrpSpPr>
      <p:grpSpPr>
        <a:xfrm>
          <a:off x="0" y="0"/>
          <a:ext cx="0" cy="0"/>
          <a:chOff x="0" y="0"/>
          <a:chExt cx="0" cy="0"/>
        </a:xfrm>
      </p:grpSpPr>
      <p:sp>
        <p:nvSpPr>
          <p:cNvPr id="187" name="Google Shape;187;p92"/>
          <p:cNvSpPr txBox="1">
            <a:spLocks noGrp="1"/>
          </p:cNvSpPr>
          <p:nvPr>
            <p:ph type="title"/>
          </p:nvPr>
        </p:nvSpPr>
        <p:spPr>
          <a:xfrm>
            <a:off x="1097280" y="286604"/>
            <a:ext cx="10058400" cy="1457136"/>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dk1"/>
              </a:buClr>
              <a:buSzPts val="4800"/>
              <a:buFont typeface="Calibri"/>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92"/>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9" name="Google Shape;189;p92"/>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0" name="Google Shape;190;p92"/>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191" name="Google Shape;191;p92"/>
          <p:cNvCxnSpPr/>
          <p:nvPr/>
        </p:nvCxnSpPr>
        <p:spPr>
          <a:xfrm>
            <a:off x="2" y="6259024"/>
            <a:ext cx="12285785"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p:cSld name="Title Only">
    <p:bg>
      <p:bgPr>
        <a:solidFill>
          <a:schemeClr val="accent2"/>
        </a:solidFill>
        <a:effectLst/>
      </p:bgPr>
    </p:bg>
    <p:spTree>
      <p:nvGrpSpPr>
        <p:cNvPr id="1" name="Shape 192"/>
        <p:cNvGrpSpPr/>
        <p:nvPr/>
      </p:nvGrpSpPr>
      <p:grpSpPr>
        <a:xfrm>
          <a:off x="0" y="0"/>
          <a:ext cx="0" cy="0"/>
          <a:chOff x="0" y="0"/>
          <a:chExt cx="0" cy="0"/>
        </a:xfrm>
      </p:grpSpPr>
      <p:sp>
        <p:nvSpPr>
          <p:cNvPr id="193" name="Google Shape;193;p93"/>
          <p:cNvSpPr txBox="1">
            <a:spLocks noGrp="1"/>
          </p:cNvSpPr>
          <p:nvPr>
            <p:ph type="title"/>
          </p:nvPr>
        </p:nvSpPr>
        <p:spPr>
          <a:xfrm>
            <a:off x="1097280" y="286604"/>
            <a:ext cx="10058400" cy="1457136"/>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93"/>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5" name="Google Shape;195;p93"/>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6" name="Google Shape;196;p93"/>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197" name="Google Shape;197;p93"/>
          <p:cNvCxnSpPr/>
          <p:nvPr/>
        </p:nvCxnSpPr>
        <p:spPr>
          <a:xfrm>
            <a:off x="2" y="6259024"/>
            <a:ext cx="12285785" cy="0"/>
          </a:xfrm>
          <a:prstGeom prst="straightConnector1">
            <a:avLst/>
          </a:prstGeom>
          <a:noFill/>
          <a:ln w="12700" cap="flat" cmpd="sng">
            <a:solidFill>
              <a:schemeClr val="lt1"/>
            </a:solidFill>
            <a:prstDash val="solid"/>
            <a:round/>
            <a:headEnd type="none" w="sm" len="sm"/>
            <a:tailEnd type="none" w="sm" len="sm"/>
          </a:ln>
        </p:spPr>
      </p:cxnSp>
      <p:cxnSp>
        <p:nvCxnSpPr>
          <p:cNvPr id="198" name="Google Shape;198;p93"/>
          <p:cNvCxnSpPr/>
          <p:nvPr/>
        </p:nvCxnSpPr>
        <p:spPr>
          <a:xfrm>
            <a:off x="2" y="6259024"/>
            <a:ext cx="12285785"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99"/>
        <p:cNvGrpSpPr/>
        <p:nvPr/>
      </p:nvGrpSpPr>
      <p:grpSpPr>
        <a:xfrm>
          <a:off x="0" y="0"/>
          <a:ext cx="0" cy="0"/>
          <a:chOff x="0" y="0"/>
          <a:chExt cx="0" cy="0"/>
        </a:xfrm>
      </p:grpSpPr>
      <p:sp>
        <p:nvSpPr>
          <p:cNvPr id="200" name="Google Shape;200;p94"/>
          <p:cNvSpPr txBox="1">
            <a:spLocks noGrp="1"/>
          </p:cNvSpPr>
          <p:nvPr>
            <p:ph type="title"/>
          </p:nvPr>
        </p:nvSpPr>
        <p:spPr>
          <a:xfrm>
            <a:off x="1097280" y="286604"/>
            <a:ext cx="10058400" cy="1457136"/>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94"/>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2" name="Google Shape;202;p94"/>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3" name="Google Shape;203;p94"/>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204" name="Google Shape;204;p94"/>
          <p:cNvCxnSpPr/>
          <p:nvPr/>
        </p:nvCxnSpPr>
        <p:spPr>
          <a:xfrm>
            <a:off x="2" y="6259024"/>
            <a:ext cx="12285785"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itle Only">
  <p:cSld name="3_Title Only">
    <p:bg>
      <p:bgPr>
        <a:solidFill>
          <a:schemeClr val="accent1"/>
        </a:solidFill>
        <a:effectLst/>
      </p:bgPr>
    </p:bg>
    <p:spTree>
      <p:nvGrpSpPr>
        <p:cNvPr id="1" name="Shape 205"/>
        <p:cNvGrpSpPr/>
        <p:nvPr/>
      </p:nvGrpSpPr>
      <p:grpSpPr>
        <a:xfrm>
          <a:off x="0" y="0"/>
          <a:ext cx="0" cy="0"/>
          <a:chOff x="0" y="0"/>
          <a:chExt cx="0" cy="0"/>
        </a:xfrm>
      </p:grpSpPr>
      <p:sp>
        <p:nvSpPr>
          <p:cNvPr id="206" name="Google Shape;206;p95"/>
          <p:cNvSpPr txBox="1">
            <a:spLocks noGrp="1"/>
          </p:cNvSpPr>
          <p:nvPr>
            <p:ph type="title"/>
          </p:nvPr>
        </p:nvSpPr>
        <p:spPr>
          <a:xfrm>
            <a:off x="1097280" y="286604"/>
            <a:ext cx="10058400" cy="1457136"/>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95"/>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8" name="Google Shape;208;p95"/>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9" name="Google Shape;209;p95"/>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210" name="Google Shape;210;p95"/>
          <p:cNvCxnSpPr/>
          <p:nvPr/>
        </p:nvCxnSpPr>
        <p:spPr>
          <a:xfrm>
            <a:off x="2" y="6259024"/>
            <a:ext cx="12285785" cy="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chemeClr val="lt1"/>
        </a:solidFill>
        <a:effectLst/>
      </p:bgPr>
    </p:bg>
    <p:spTree>
      <p:nvGrpSpPr>
        <p:cNvPr id="1" name="Shape 211"/>
        <p:cNvGrpSpPr/>
        <p:nvPr/>
      </p:nvGrpSpPr>
      <p:grpSpPr>
        <a:xfrm>
          <a:off x="0" y="0"/>
          <a:ext cx="0" cy="0"/>
          <a:chOff x="0" y="0"/>
          <a:chExt cx="0" cy="0"/>
        </a:xfrm>
      </p:grpSpPr>
      <p:sp>
        <p:nvSpPr>
          <p:cNvPr id="212" name="Google Shape;212;p96"/>
          <p:cNvSpPr/>
          <p:nvPr/>
        </p:nvSpPr>
        <p:spPr>
          <a:xfrm>
            <a:off x="3178" y="6400800"/>
            <a:ext cx="12188825" cy="457200"/>
          </a:xfrm>
          <a:prstGeom prst="rect">
            <a:avLst/>
          </a:prstGeom>
          <a:solidFill>
            <a:srgbClr val="4B70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3" name="Google Shape;213;p96"/>
          <p:cNvSpPr/>
          <p:nvPr/>
        </p:nvSpPr>
        <p:spPr>
          <a:xfrm>
            <a:off x="18" y="6334316"/>
            <a:ext cx="12188825" cy="64008"/>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 name="Google Shape;214;p96"/>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5" name="Google Shape;215;p96"/>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6" name="Google Shape;216;p96"/>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6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 name="Google Shape;29;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chemeClr val="lt1"/>
        </a:solidFill>
        <a:effectLst/>
      </p:bgPr>
    </p:bg>
    <p:spTree>
      <p:nvGrpSpPr>
        <p:cNvPr id="1" name="Shape 217"/>
        <p:cNvGrpSpPr/>
        <p:nvPr/>
      </p:nvGrpSpPr>
      <p:grpSpPr>
        <a:xfrm>
          <a:off x="0" y="0"/>
          <a:ext cx="0" cy="0"/>
          <a:chOff x="0" y="0"/>
          <a:chExt cx="0" cy="0"/>
        </a:xfrm>
      </p:grpSpPr>
      <p:sp>
        <p:nvSpPr>
          <p:cNvPr id="218" name="Google Shape;218;p97"/>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9" name="Google Shape;219;p97"/>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0" name="Google Shape;220;p97"/>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4_Blank">
  <p:cSld name="4_Blank">
    <p:bg>
      <p:bgPr>
        <a:solidFill>
          <a:schemeClr val="accent2"/>
        </a:solidFill>
        <a:effectLst/>
      </p:bgPr>
    </p:bg>
    <p:spTree>
      <p:nvGrpSpPr>
        <p:cNvPr id="1" name="Shape 221"/>
        <p:cNvGrpSpPr/>
        <p:nvPr/>
      </p:nvGrpSpPr>
      <p:grpSpPr>
        <a:xfrm>
          <a:off x="0" y="0"/>
          <a:ext cx="0" cy="0"/>
          <a:chOff x="0" y="0"/>
          <a:chExt cx="0" cy="0"/>
        </a:xfrm>
      </p:grpSpPr>
      <p:sp>
        <p:nvSpPr>
          <p:cNvPr id="222" name="Google Shape;222;p98"/>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3" name="Google Shape;223;p98"/>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4" name="Google Shape;224;p98"/>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5_Blank">
  <p:cSld name="5_Blank">
    <p:bg>
      <p:bgPr>
        <a:solidFill>
          <a:schemeClr val="accent3"/>
        </a:solidFill>
        <a:effectLst/>
      </p:bgPr>
    </p:bg>
    <p:spTree>
      <p:nvGrpSpPr>
        <p:cNvPr id="1" name="Shape 225"/>
        <p:cNvGrpSpPr/>
        <p:nvPr/>
      </p:nvGrpSpPr>
      <p:grpSpPr>
        <a:xfrm>
          <a:off x="0" y="0"/>
          <a:ext cx="0" cy="0"/>
          <a:chOff x="0" y="0"/>
          <a:chExt cx="0" cy="0"/>
        </a:xfrm>
      </p:grpSpPr>
      <p:sp>
        <p:nvSpPr>
          <p:cNvPr id="226" name="Google Shape;226;p99"/>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7" name="Google Shape;227;p99"/>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8" name="Google Shape;228;p99"/>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6_Blank">
  <p:cSld name="6_Blank">
    <p:bg>
      <p:bgPr>
        <a:solidFill>
          <a:schemeClr val="accent1"/>
        </a:solidFill>
        <a:effectLst/>
      </p:bgPr>
    </p:bg>
    <p:spTree>
      <p:nvGrpSpPr>
        <p:cNvPr id="1" name="Shape 229"/>
        <p:cNvGrpSpPr/>
        <p:nvPr/>
      </p:nvGrpSpPr>
      <p:grpSpPr>
        <a:xfrm>
          <a:off x="0" y="0"/>
          <a:ext cx="0" cy="0"/>
          <a:chOff x="0" y="0"/>
          <a:chExt cx="0" cy="0"/>
        </a:xfrm>
      </p:grpSpPr>
      <p:sp>
        <p:nvSpPr>
          <p:cNvPr id="230" name="Google Shape;230;p100"/>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1" name="Google Shape;231;p100"/>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2" name="Google Shape;232;p100"/>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bg>
      <p:bgPr>
        <a:solidFill>
          <a:schemeClr val="lt1"/>
        </a:solidFill>
        <a:effectLst/>
      </p:bgPr>
    </p:bg>
    <p:spTree>
      <p:nvGrpSpPr>
        <p:cNvPr id="1" name="Shape 233"/>
        <p:cNvGrpSpPr/>
        <p:nvPr/>
      </p:nvGrpSpPr>
      <p:grpSpPr>
        <a:xfrm>
          <a:off x="0" y="0"/>
          <a:ext cx="0" cy="0"/>
          <a:chOff x="0" y="0"/>
          <a:chExt cx="0" cy="0"/>
        </a:xfrm>
      </p:grpSpPr>
      <p:sp>
        <p:nvSpPr>
          <p:cNvPr id="234" name="Google Shape;234;p101"/>
          <p:cNvSpPr/>
          <p:nvPr/>
        </p:nvSpPr>
        <p:spPr>
          <a:xfrm>
            <a:off x="-22836" y="0"/>
            <a:ext cx="2939289" cy="6858000"/>
          </a:xfrm>
          <a:prstGeom prst="rect">
            <a:avLst/>
          </a:prstGeom>
          <a:solidFill>
            <a:srgbClr val="4B70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5" name="Google Shape;235;p101"/>
          <p:cNvSpPr/>
          <p:nvPr/>
        </p:nvSpPr>
        <p:spPr>
          <a:xfrm>
            <a:off x="2916453" y="0"/>
            <a:ext cx="64008" cy="6858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6" name="Google Shape;236;p101"/>
          <p:cNvSpPr txBox="1">
            <a:spLocks noGrp="1"/>
          </p:cNvSpPr>
          <p:nvPr>
            <p:ph type="title"/>
          </p:nvPr>
        </p:nvSpPr>
        <p:spPr>
          <a:xfrm>
            <a:off x="263048" y="594359"/>
            <a:ext cx="1878904"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101"/>
          <p:cNvSpPr txBox="1">
            <a:spLocks noGrp="1"/>
          </p:cNvSpPr>
          <p:nvPr>
            <p:ph type="body" idx="1"/>
          </p:nvPr>
        </p:nvSpPr>
        <p:spPr>
          <a:xfrm>
            <a:off x="263048" y="2880359"/>
            <a:ext cx="1878904"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238" name="Google Shape;238;p101"/>
          <p:cNvSpPr txBox="1">
            <a:spLocks noGrp="1"/>
          </p:cNvSpPr>
          <p:nvPr>
            <p:ph type="dt" idx="10"/>
          </p:nvPr>
        </p:nvSpPr>
        <p:spPr>
          <a:xfrm>
            <a:off x="465514" y="6459789"/>
            <a:ext cx="261851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9" name="Google Shape;239;p101"/>
          <p:cNvSpPr txBox="1">
            <a:spLocks noGrp="1"/>
          </p:cNvSpPr>
          <p:nvPr>
            <p:ph type="ftr" idx="11"/>
          </p:nvPr>
        </p:nvSpPr>
        <p:spPr>
          <a:xfrm>
            <a:off x="4800600" y="6459789"/>
            <a:ext cx="4648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0" name="Google Shape;240;p101"/>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2_Content with Caption" type="objTx">
  <p:cSld name="OBJECT_WITH_CAPTION_TEXT">
    <p:bg>
      <p:bgPr>
        <a:solidFill>
          <a:schemeClr val="lt1"/>
        </a:solidFill>
        <a:effectLst/>
      </p:bgPr>
    </p:bg>
    <p:spTree>
      <p:nvGrpSpPr>
        <p:cNvPr id="1" name="Shape 241"/>
        <p:cNvGrpSpPr/>
        <p:nvPr/>
      </p:nvGrpSpPr>
      <p:grpSpPr>
        <a:xfrm>
          <a:off x="0" y="0"/>
          <a:ext cx="0" cy="0"/>
          <a:chOff x="0" y="0"/>
          <a:chExt cx="0" cy="0"/>
        </a:xfrm>
      </p:grpSpPr>
      <p:sp>
        <p:nvSpPr>
          <p:cNvPr id="242" name="Google Shape;242;p102"/>
          <p:cNvSpPr/>
          <p:nvPr/>
        </p:nvSpPr>
        <p:spPr>
          <a:xfrm>
            <a:off x="19" y="0"/>
            <a:ext cx="4050791" cy="6858000"/>
          </a:xfrm>
          <a:prstGeom prst="rect">
            <a:avLst/>
          </a:prstGeom>
          <a:solidFill>
            <a:srgbClr val="4B70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3" name="Google Shape;243;p102"/>
          <p:cNvSpPr/>
          <p:nvPr/>
        </p:nvSpPr>
        <p:spPr>
          <a:xfrm>
            <a:off x="4040071" y="0"/>
            <a:ext cx="64008" cy="6858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4" name="Google Shape;244;p102"/>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102"/>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46" name="Google Shape;246;p102"/>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247" name="Google Shape;247;p102"/>
          <p:cNvSpPr txBox="1">
            <a:spLocks noGrp="1"/>
          </p:cNvSpPr>
          <p:nvPr>
            <p:ph type="dt" idx="10"/>
          </p:nvPr>
        </p:nvSpPr>
        <p:spPr>
          <a:xfrm>
            <a:off x="465514" y="6459789"/>
            <a:ext cx="261851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8" name="Google Shape;248;p102"/>
          <p:cNvSpPr txBox="1">
            <a:spLocks noGrp="1"/>
          </p:cNvSpPr>
          <p:nvPr>
            <p:ph type="ftr" idx="11"/>
          </p:nvPr>
        </p:nvSpPr>
        <p:spPr>
          <a:xfrm>
            <a:off x="4800600" y="6459789"/>
            <a:ext cx="4648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9" name="Google Shape;249;p102"/>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1_Content with Caption">
  <p:cSld name="1_Content with Caption">
    <p:bg>
      <p:bgPr>
        <a:solidFill>
          <a:schemeClr val="accent2"/>
        </a:solidFill>
        <a:effectLst/>
      </p:bgPr>
    </p:bg>
    <p:spTree>
      <p:nvGrpSpPr>
        <p:cNvPr id="1" name="Shape 250"/>
        <p:cNvGrpSpPr/>
        <p:nvPr/>
      </p:nvGrpSpPr>
      <p:grpSpPr>
        <a:xfrm>
          <a:off x="0" y="0"/>
          <a:ext cx="0" cy="0"/>
          <a:chOff x="0" y="0"/>
          <a:chExt cx="0" cy="0"/>
        </a:xfrm>
      </p:grpSpPr>
      <p:sp>
        <p:nvSpPr>
          <p:cNvPr id="251" name="Google Shape;251;p103"/>
          <p:cNvSpPr/>
          <p:nvPr/>
        </p:nvSpPr>
        <p:spPr>
          <a:xfrm>
            <a:off x="19" y="0"/>
            <a:ext cx="4050791" cy="6858000"/>
          </a:xfrm>
          <a:prstGeom prst="rect">
            <a:avLst/>
          </a:prstGeom>
          <a:solidFill>
            <a:srgbClr val="4B70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2" name="Google Shape;252;p103"/>
          <p:cNvSpPr/>
          <p:nvPr/>
        </p:nvSpPr>
        <p:spPr>
          <a:xfrm>
            <a:off x="4040071" y="0"/>
            <a:ext cx="64008" cy="6858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3" name="Google Shape;253;p103"/>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103"/>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55" name="Google Shape;255;p103"/>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256" name="Google Shape;256;p103"/>
          <p:cNvSpPr txBox="1">
            <a:spLocks noGrp="1"/>
          </p:cNvSpPr>
          <p:nvPr>
            <p:ph type="dt" idx="10"/>
          </p:nvPr>
        </p:nvSpPr>
        <p:spPr>
          <a:xfrm>
            <a:off x="465514" y="6459789"/>
            <a:ext cx="261851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7" name="Google Shape;257;p103"/>
          <p:cNvSpPr txBox="1">
            <a:spLocks noGrp="1"/>
          </p:cNvSpPr>
          <p:nvPr>
            <p:ph type="ftr" idx="11"/>
          </p:nvPr>
        </p:nvSpPr>
        <p:spPr>
          <a:xfrm>
            <a:off x="4800600" y="6459789"/>
            <a:ext cx="4648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8" name="Google Shape;258;p103"/>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bg>
      <p:bgPr>
        <a:solidFill>
          <a:schemeClr val="lt1"/>
        </a:solidFill>
        <a:effectLst/>
      </p:bgPr>
    </p:bg>
    <p:spTree>
      <p:nvGrpSpPr>
        <p:cNvPr id="1" name="Shape 259"/>
        <p:cNvGrpSpPr/>
        <p:nvPr/>
      </p:nvGrpSpPr>
      <p:grpSpPr>
        <a:xfrm>
          <a:off x="0" y="0"/>
          <a:ext cx="0" cy="0"/>
          <a:chOff x="0" y="0"/>
          <a:chExt cx="0" cy="0"/>
        </a:xfrm>
      </p:grpSpPr>
      <p:sp>
        <p:nvSpPr>
          <p:cNvPr id="260" name="Google Shape;260;p104"/>
          <p:cNvSpPr/>
          <p:nvPr/>
        </p:nvSpPr>
        <p:spPr>
          <a:xfrm>
            <a:off x="2" y="4953000"/>
            <a:ext cx="12188825" cy="1905000"/>
          </a:xfrm>
          <a:prstGeom prst="rect">
            <a:avLst/>
          </a:prstGeom>
          <a:solidFill>
            <a:srgbClr val="4B70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1" name="Google Shape;261;p104"/>
          <p:cNvSpPr/>
          <p:nvPr/>
        </p:nvSpPr>
        <p:spPr>
          <a:xfrm>
            <a:off x="18" y="4915076"/>
            <a:ext cx="12188825" cy="64008"/>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2" name="Google Shape;262;p104"/>
          <p:cNvSpPr txBox="1">
            <a:spLocks noGrp="1"/>
          </p:cNvSpPr>
          <p:nvPr>
            <p:ph type="title"/>
          </p:nvPr>
        </p:nvSpPr>
        <p:spPr>
          <a:xfrm>
            <a:off x="1097280" y="5074920"/>
            <a:ext cx="10113645"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104"/>
          <p:cNvSpPr txBox="1">
            <a:spLocks noGrp="1"/>
          </p:cNvSpPr>
          <p:nvPr>
            <p:ph type="body" idx="1"/>
          </p:nvPr>
        </p:nvSpPr>
        <p:spPr>
          <a:xfrm>
            <a:off x="1097280" y="5907024"/>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264" name="Google Shape;264;p104"/>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5" name="Google Shape;265;p104"/>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6" name="Google Shape;266;p104"/>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1_Picture with Caption" type="picTx">
  <p:cSld name="PICTURE_WITH_CAPTION_TEXT">
    <p:spTree>
      <p:nvGrpSpPr>
        <p:cNvPr id="1" name="Shape 267"/>
        <p:cNvGrpSpPr/>
        <p:nvPr/>
      </p:nvGrpSpPr>
      <p:grpSpPr>
        <a:xfrm>
          <a:off x="0" y="0"/>
          <a:ext cx="0" cy="0"/>
          <a:chOff x="0" y="0"/>
          <a:chExt cx="0" cy="0"/>
        </a:xfrm>
      </p:grpSpPr>
      <p:sp>
        <p:nvSpPr>
          <p:cNvPr id="268" name="Google Shape;268;p105"/>
          <p:cNvSpPr/>
          <p:nvPr/>
        </p:nvSpPr>
        <p:spPr>
          <a:xfrm>
            <a:off x="2" y="4953000"/>
            <a:ext cx="12188825" cy="1905000"/>
          </a:xfrm>
          <a:prstGeom prst="rect">
            <a:avLst/>
          </a:prstGeom>
          <a:solidFill>
            <a:srgbClr val="4B70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9" name="Google Shape;269;p105"/>
          <p:cNvSpPr/>
          <p:nvPr/>
        </p:nvSpPr>
        <p:spPr>
          <a:xfrm>
            <a:off x="18" y="4915076"/>
            <a:ext cx="12188825" cy="64008"/>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0" name="Google Shape;270;p105"/>
          <p:cNvSpPr txBox="1">
            <a:spLocks noGrp="1"/>
          </p:cNvSpPr>
          <p:nvPr>
            <p:ph type="title"/>
          </p:nvPr>
        </p:nvSpPr>
        <p:spPr>
          <a:xfrm>
            <a:off x="1097280" y="5074920"/>
            <a:ext cx="10113645"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105"/>
          <p:cNvSpPr>
            <a:spLocks noGrp="1"/>
          </p:cNvSpPr>
          <p:nvPr>
            <p:ph type="pic" idx="2"/>
          </p:nvPr>
        </p:nvSpPr>
        <p:spPr>
          <a:xfrm>
            <a:off x="18" y="0"/>
            <a:ext cx="12191985" cy="4915076"/>
          </a:xfrm>
          <a:prstGeom prst="rect">
            <a:avLst/>
          </a:prstGeom>
          <a:solidFill>
            <a:srgbClr val="B6C3CF"/>
          </a:solidFill>
          <a:ln>
            <a:noFill/>
          </a:ln>
        </p:spPr>
      </p:sp>
      <p:sp>
        <p:nvSpPr>
          <p:cNvPr id="272" name="Google Shape;272;p105"/>
          <p:cNvSpPr txBox="1">
            <a:spLocks noGrp="1"/>
          </p:cNvSpPr>
          <p:nvPr>
            <p:ph type="body" idx="1"/>
          </p:nvPr>
        </p:nvSpPr>
        <p:spPr>
          <a:xfrm>
            <a:off x="1097280" y="5907024"/>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273" name="Google Shape;273;p105"/>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4" name="Google Shape;274;p105"/>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5" name="Google Shape;275;p105"/>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6"/>
        <p:cNvGrpSpPr/>
        <p:nvPr/>
      </p:nvGrpSpPr>
      <p:grpSpPr>
        <a:xfrm>
          <a:off x="0" y="0"/>
          <a:ext cx="0" cy="0"/>
          <a:chOff x="0" y="0"/>
          <a:chExt cx="0" cy="0"/>
        </a:xfrm>
      </p:grpSpPr>
      <p:sp>
        <p:nvSpPr>
          <p:cNvPr id="277" name="Google Shape;277;p106"/>
          <p:cNvSpPr txBox="1">
            <a:spLocks noGrp="1"/>
          </p:cNvSpPr>
          <p:nvPr>
            <p:ph type="title"/>
          </p:nvPr>
        </p:nvSpPr>
        <p:spPr>
          <a:xfrm>
            <a:off x="1097280" y="286607"/>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106"/>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79" name="Google Shape;279;p106"/>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80" name="Google Shape;280;p106"/>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81" name="Google Shape;281;p106"/>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6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82"/>
        <p:cNvGrpSpPr/>
        <p:nvPr/>
      </p:nvGrpSpPr>
      <p:grpSpPr>
        <a:xfrm>
          <a:off x="0" y="0"/>
          <a:ext cx="0" cy="0"/>
          <a:chOff x="0" y="0"/>
          <a:chExt cx="0" cy="0"/>
        </a:xfrm>
      </p:grpSpPr>
      <p:sp>
        <p:nvSpPr>
          <p:cNvPr id="283" name="Google Shape;283;p107"/>
          <p:cNvSpPr/>
          <p:nvPr/>
        </p:nvSpPr>
        <p:spPr>
          <a:xfrm>
            <a:off x="3178" y="6400800"/>
            <a:ext cx="12188825" cy="457200"/>
          </a:xfrm>
          <a:prstGeom prst="rect">
            <a:avLst/>
          </a:prstGeom>
          <a:solidFill>
            <a:srgbClr val="4B70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4" name="Google Shape;284;p107"/>
          <p:cNvSpPr/>
          <p:nvPr/>
        </p:nvSpPr>
        <p:spPr>
          <a:xfrm>
            <a:off x="18" y="6334316"/>
            <a:ext cx="12188825" cy="64008"/>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5" name="Google Shape;285;p107"/>
          <p:cNvSpPr txBox="1">
            <a:spLocks noGrp="1"/>
          </p:cNvSpPr>
          <p:nvPr>
            <p:ph type="title"/>
          </p:nvPr>
        </p:nvSpPr>
        <p:spPr>
          <a:xfrm rot="5400000">
            <a:off x="7159403" y="1977801"/>
            <a:ext cx="5759898"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107"/>
          <p:cNvSpPr txBox="1">
            <a:spLocks noGrp="1"/>
          </p:cNvSpPr>
          <p:nvPr>
            <p:ph type="body" idx="1"/>
          </p:nvPr>
        </p:nvSpPr>
        <p:spPr>
          <a:xfrm rot="5400000">
            <a:off x="1825403" y="-574899"/>
            <a:ext cx="5759898"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87" name="Google Shape;287;p107"/>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88" name="Google Shape;288;p107"/>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89" name="Google Shape;289;p107"/>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290"/>
        <p:cNvGrpSpPr/>
        <p:nvPr/>
      </p:nvGrpSpPr>
      <p:grpSpPr>
        <a:xfrm>
          <a:off x="0" y="0"/>
          <a:ext cx="0" cy="0"/>
          <a:chOff x="0" y="0"/>
          <a:chExt cx="0" cy="0"/>
        </a:xfrm>
      </p:grpSpPr>
      <p:sp>
        <p:nvSpPr>
          <p:cNvPr id="291" name="Google Shape;291;p108"/>
          <p:cNvSpPr txBox="1">
            <a:spLocks noGrp="1"/>
          </p:cNvSpPr>
          <p:nvPr>
            <p:ph type="title"/>
          </p:nvPr>
        </p:nvSpPr>
        <p:spPr>
          <a:xfrm>
            <a:off x="496455" y="559678"/>
            <a:ext cx="10515600" cy="285273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A2313"/>
              </a:buClr>
              <a:buSzPts val="6000"/>
              <a:buFont typeface="Calibri"/>
              <a:buNone/>
              <a:defRPr sz="6000">
                <a:solidFill>
                  <a:srgbClr val="3A231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108"/>
          <p:cNvSpPr txBox="1">
            <a:spLocks noGrp="1"/>
          </p:cNvSpPr>
          <p:nvPr>
            <p:ph type="body" idx="1"/>
          </p:nvPr>
        </p:nvSpPr>
        <p:spPr>
          <a:xfrm>
            <a:off x="496455" y="3439399"/>
            <a:ext cx="10515600" cy="1500187"/>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1200"/>
              </a:spcBef>
              <a:spcAft>
                <a:spcPts val="0"/>
              </a:spcAft>
              <a:buSzPts val="2400"/>
              <a:buNone/>
              <a:defRPr sz="2400">
                <a:solidFill>
                  <a:srgbClr val="898989"/>
                </a:solidFill>
              </a:defRPr>
            </a:lvl1pPr>
            <a:lvl2pPr marL="914400" lvl="1" indent="-228600" algn="l">
              <a:lnSpc>
                <a:spcPct val="90000"/>
              </a:lnSpc>
              <a:spcBef>
                <a:spcPts val="200"/>
              </a:spcBef>
              <a:spcAft>
                <a:spcPts val="0"/>
              </a:spcAft>
              <a:buSzPts val="2000"/>
              <a:buNone/>
              <a:defRPr sz="2000">
                <a:solidFill>
                  <a:srgbClr val="888888"/>
                </a:solidFill>
              </a:defRPr>
            </a:lvl2pPr>
            <a:lvl3pPr marL="1371600" lvl="2" indent="-228600" algn="l">
              <a:lnSpc>
                <a:spcPct val="90000"/>
              </a:lnSpc>
              <a:spcBef>
                <a:spcPts val="400"/>
              </a:spcBef>
              <a:spcAft>
                <a:spcPts val="0"/>
              </a:spcAft>
              <a:buSzPts val="1800"/>
              <a:buNone/>
              <a:defRPr sz="1800">
                <a:solidFill>
                  <a:srgbClr val="888888"/>
                </a:solidFill>
              </a:defRPr>
            </a:lvl3pPr>
            <a:lvl4pPr marL="1828800" lvl="3" indent="-228600" algn="l">
              <a:lnSpc>
                <a:spcPct val="90000"/>
              </a:lnSpc>
              <a:spcBef>
                <a:spcPts val="400"/>
              </a:spcBef>
              <a:spcAft>
                <a:spcPts val="0"/>
              </a:spcAft>
              <a:buSzPts val="1600"/>
              <a:buNone/>
              <a:defRPr sz="1600">
                <a:solidFill>
                  <a:srgbClr val="888888"/>
                </a:solidFill>
              </a:defRPr>
            </a:lvl4pPr>
            <a:lvl5pPr marL="2286000" lvl="4" indent="-228600" algn="l">
              <a:lnSpc>
                <a:spcPct val="90000"/>
              </a:lnSpc>
              <a:spcBef>
                <a:spcPts val="400"/>
              </a:spcBef>
              <a:spcAft>
                <a:spcPts val="0"/>
              </a:spcAft>
              <a:buSzPts val="1600"/>
              <a:buNone/>
              <a:defRPr sz="1600">
                <a:solidFill>
                  <a:srgbClr val="888888"/>
                </a:solidFill>
              </a:defRPr>
            </a:lvl5pPr>
            <a:lvl6pPr marL="2743200" lvl="5" indent="-228600" algn="l">
              <a:lnSpc>
                <a:spcPct val="90000"/>
              </a:lnSpc>
              <a:spcBef>
                <a:spcPts val="400"/>
              </a:spcBef>
              <a:spcAft>
                <a:spcPts val="0"/>
              </a:spcAft>
              <a:buSzPts val="1600"/>
              <a:buNone/>
              <a:defRPr sz="1600">
                <a:solidFill>
                  <a:srgbClr val="888888"/>
                </a:solidFill>
              </a:defRPr>
            </a:lvl6pPr>
            <a:lvl7pPr marL="3200400" lvl="6" indent="-228600" algn="l">
              <a:lnSpc>
                <a:spcPct val="90000"/>
              </a:lnSpc>
              <a:spcBef>
                <a:spcPts val="400"/>
              </a:spcBef>
              <a:spcAft>
                <a:spcPts val="0"/>
              </a:spcAft>
              <a:buSzPts val="1600"/>
              <a:buNone/>
              <a:defRPr sz="1600">
                <a:solidFill>
                  <a:srgbClr val="888888"/>
                </a:solidFill>
              </a:defRPr>
            </a:lvl7pPr>
            <a:lvl8pPr marL="3657600" lvl="7" indent="-228600" algn="l">
              <a:lnSpc>
                <a:spcPct val="90000"/>
              </a:lnSpc>
              <a:spcBef>
                <a:spcPts val="400"/>
              </a:spcBef>
              <a:spcAft>
                <a:spcPts val="0"/>
              </a:spcAft>
              <a:buSzPts val="1600"/>
              <a:buNone/>
              <a:defRPr sz="1600">
                <a:solidFill>
                  <a:srgbClr val="888888"/>
                </a:solidFill>
              </a:defRPr>
            </a:lvl8pPr>
            <a:lvl9pPr marL="4114800" lvl="8" indent="-228600" algn="l">
              <a:lnSpc>
                <a:spcPct val="90000"/>
              </a:lnSpc>
              <a:spcBef>
                <a:spcPts val="400"/>
              </a:spcBef>
              <a:spcAft>
                <a:spcPts val="400"/>
              </a:spcAft>
              <a:buSzPts val="1600"/>
              <a:buNone/>
              <a:defRPr sz="1600">
                <a:solidFill>
                  <a:srgbClr val="888888"/>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93"/>
        <p:cNvGrpSpPr/>
        <p:nvPr/>
      </p:nvGrpSpPr>
      <p:grpSpPr>
        <a:xfrm>
          <a:off x="0" y="0"/>
          <a:ext cx="0" cy="0"/>
          <a:chOff x="0" y="0"/>
          <a:chExt cx="0" cy="0"/>
        </a:xfrm>
      </p:grpSpPr>
      <p:sp>
        <p:nvSpPr>
          <p:cNvPr id="294" name="Google Shape;294;p109"/>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5" name="Google Shape;295;p109"/>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296"/>
        <p:cNvGrpSpPr/>
        <p:nvPr/>
      </p:nvGrpSpPr>
      <p:grpSpPr>
        <a:xfrm>
          <a:off x="0" y="0"/>
          <a:ext cx="0" cy="0"/>
          <a:chOff x="0" y="0"/>
          <a:chExt cx="0" cy="0"/>
        </a:xfrm>
      </p:grpSpPr>
      <p:sp>
        <p:nvSpPr>
          <p:cNvPr id="297" name="Google Shape;297;p110"/>
          <p:cNvSpPr txBox="1">
            <a:spLocks noGrp="1"/>
          </p:cNvSpPr>
          <p:nvPr>
            <p:ph type="title"/>
          </p:nvPr>
        </p:nvSpPr>
        <p:spPr>
          <a:xfrm>
            <a:off x="496455" y="559678"/>
            <a:ext cx="10515600" cy="285273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A2313"/>
              </a:buClr>
              <a:buSzPts val="6000"/>
              <a:buFont typeface="Calibri"/>
              <a:buNone/>
              <a:defRPr sz="6000">
                <a:solidFill>
                  <a:srgbClr val="3A231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p110"/>
          <p:cNvSpPr txBox="1">
            <a:spLocks noGrp="1"/>
          </p:cNvSpPr>
          <p:nvPr>
            <p:ph type="body" idx="1"/>
          </p:nvPr>
        </p:nvSpPr>
        <p:spPr>
          <a:xfrm>
            <a:off x="496455" y="3439399"/>
            <a:ext cx="10515600" cy="1500187"/>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1200"/>
              </a:spcBef>
              <a:spcAft>
                <a:spcPts val="0"/>
              </a:spcAft>
              <a:buSzPts val="2400"/>
              <a:buNone/>
              <a:defRPr sz="2400">
                <a:solidFill>
                  <a:srgbClr val="898989"/>
                </a:solidFill>
              </a:defRPr>
            </a:lvl1pPr>
            <a:lvl2pPr marL="914400" lvl="1" indent="-228600" algn="l">
              <a:lnSpc>
                <a:spcPct val="90000"/>
              </a:lnSpc>
              <a:spcBef>
                <a:spcPts val="200"/>
              </a:spcBef>
              <a:spcAft>
                <a:spcPts val="0"/>
              </a:spcAft>
              <a:buSzPts val="2000"/>
              <a:buNone/>
              <a:defRPr sz="2000">
                <a:solidFill>
                  <a:srgbClr val="888888"/>
                </a:solidFill>
              </a:defRPr>
            </a:lvl2pPr>
            <a:lvl3pPr marL="1371600" lvl="2" indent="-228600" algn="l">
              <a:lnSpc>
                <a:spcPct val="90000"/>
              </a:lnSpc>
              <a:spcBef>
                <a:spcPts val="400"/>
              </a:spcBef>
              <a:spcAft>
                <a:spcPts val="0"/>
              </a:spcAft>
              <a:buSzPts val="1800"/>
              <a:buNone/>
              <a:defRPr sz="1800">
                <a:solidFill>
                  <a:srgbClr val="888888"/>
                </a:solidFill>
              </a:defRPr>
            </a:lvl3pPr>
            <a:lvl4pPr marL="1828800" lvl="3" indent="-228600" algn="l">
              <a:lnSpc>
                <a:spcPct val="90000"/>
              </a:lnSpc>
              <a:spcBef>
                <a:spcPts val="400"/>
              </a:spcBef>
              <a:spcAft>
                <a:spcPts val="0"/>
              </a:spcAft>
              <a:buSzPts val="1600"/>
              <a:buNone/>
              <a:defRPr sz="1600">
                <a:solidFill>
                  <a:srgbClr val="888888"/>
                </a:solidFill>
              </a:defRPr>
            </a:lvl4pPr>
            <a:lvl5pPr marL="2286000" lvl="4" indent="-228600" algn="l">
              <a:lnSpc>
                <a:spcPct val="90000"/>
              </a:lnSpc>
              <a:spcBef>
                <a:spcPts val="400"/>
              </a:spcBef>
              <a:spcAft>
                <a:spcPts val="0"/>
              </a:spcAft>
              <a:buSzPts val="1600"/>
              <a:buNone/>
              <a:defRPr sz="1600">
                <a:solidFill>
                  <a:srgbClr val="888888"/>
                </a:solidFill>
              </a:defRPr>
            </a:lvl5pPr>
            <a:lvl6pPr marL="2743200" lvl="5" indent="-228600" algn="l">
              <a:lnSpc>
                <a:spcPct val="90000"/>
              </a:lnSpc>
              <a:spcBef>
                <a:spcPts val="400"/>
              </a:spcBef>
              <a:spcAft>
                <a:spcPts val="0"/>
              </a:spcAft>
              <a:buSzPts val="1600"/>
              <a:buNone/>
              <a:defRPr sz="1600">
                <a:solidFill>
                  <a:srgbClr val="888888"/>
                </a:solidFill>
              </a:defRPr>
            </a:lvl6pPr>
            <a:lvl7pPr marL="3200400" lvl="6" indent="-228600" algn="l">
              <a:lnSpc>
                <a:spcPct val="90000"/>
              </a:lnSpc>
              <a:spcBef>
                <a:spcPts val="400"/>
              </a:spcBef>
              <a:spcAft>
                <a:spcPts val="0"/>
              </a:spcAft>
              <a:buSzPts val="1600"/>
              <a:buNone/>
              <a:defRPr sz="1600">
                <a:solidFill>
                  <a:srgbClr val="888888"/>
                </a:solidFill>
              </a:defRPr>
            </a:lvl7pPr>
            <a:lvl8pPr marL="3657600" lvl="7" indent="-228600" algn="l">
              <a:lnSpc>
                <a:spcPct val="90000"/>
              </a:lnSpc>
              <a:spcBef>
                <a:spcPts val="400"/>
              </a:spcBef>
              <a:spcAft>
                <a:spcPts val="0"/>
              </a:spcAft>
              <a:buSzPts val="1600"/>
              <a:buNone/>
              <a:defRPr sz="1600">
                <a:solidFill>
                  <a:srgbClr val="888888"/>
                </a:solidFill>
              </a:defRPr>
            </a:lvl8pPr>
            <a:lvl9pPr marL="4114800" lvl="8" indent="-228600" algn="l">
              <a:lnSpc>
                <a:spcPct val="90000"/>
              </a:lnSpc>
              <a:spcBef>
                <a:spcPts val="400"/>
              </a:spcBef>
              <a:spcAft>
                <a:spcPts val="400"/>
              </a:spcAft>
              <a:buSzPts val="1600"/>
              <a:buNone/>
              <a:defRPr sz="16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6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6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6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6" name="Google Shape;46;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1" name="Google Shape;5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6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6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2" name="Google Shape;62;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6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8"/>
          <p:cNvSpPr>
            <a:spLocks noGrp="1"/>
          </p:cNvSpPr>
          <p:nvPr>
            <p:ph type="pic" idx="2"/>
          </p:nvPr>
        </p:nvSpPr>
        <p:spPr>
          <a:xfrm>
            <a:off x="5183188" y="987425"/>
            <a:ext cx="6172200" cy="4873625"/>
          </a:xfrm>
          <a:prstGeom prst="rect">
            <a:avLst/>
          </a:prstGeom>
          <a:noFill/>
          <a:ln>
            <a:noFill/>
          </a:ln>
        </p:spPr>
      </p:sp>
      <p:sp>
        <p:nvSpPr>
          <p:cNvPr id="67" name="Google Shape;67;p6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9" name="Google Shape;69;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5" name="Google Shape;75;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2700000" scaled="0"/>
        </a:gra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3"/>
        <p:cNvGrpSpPr/>
        <p:nvPr/>
      </p:nvGrpSpPr>
      <p:grpSpPr>
        <a:xfrm>
          <a:off x="0" y="0"/>
          <a:ext cx="0" cy="0"/>
          <a:chOff x="0" y="0"/>
          <a:chExt cx="0" cy="0"/>
        </a:xfrm>
      </p:grpSpPr>
      <p:sp>
        <p:nvSpPr>
          <p:cNvPr id="84" name="Google Shape;84;p60"/>
          <p:cNvSpPr txBox="1">
            <a:spLocks noGrp="1"/>
          </p:cNvSpPr>
          <p:nvPr>
            <p:ph type="title"/>
          </p:nvPr>
        </p:nvSpPr>
        <p:spPr>
          <a:xfrm>
            <a:off x="1097280" y="286607"/>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chemeClr val="lt1"/>
              </a:buClr>
              <a:buSzPts val="4800"/>
              <a:buFont typeface="Calibri"/>
              <a:buNone/>
              <a:defRPr sz="4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Google Shape;85;p60"/>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86" name="Google Shape;86;p60"/>
          <p:cNvSpPr txBox="1">
            <a:spLocks noGrp="1"/>
          </p:cNvSpPr>
          <p:nvPr>
            <p:ph type="dt" idx="10"/>
          </p:nvPr>
        </p:nvSpPr>
        <p:spPr>
          <a:xfrm>
            <a:off x="1097283" y="6459789"/>
            <a:ext cx="2472271"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7" name="Google Shape;87;p60"/>
          <p:cNvSpPr txBox="1">
            <a:spLocks noGrp="1"/>
          </p:cNvSpPr>
          <p:nvPr>
            <p:ph type="ftr" idx="11"/>
          </p:nvPr>
        </p:nvSpPr>
        <p:spPr>
          <a:xfrm>
            <a:off x="3686187" y="6459789"/>
            <a:ext cx="4822804"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8" name="Google Shape;88;p60"/>
          <p:cNvSpPr txBox="1">
            <a:spLocks noGrp="1"/>
          </p:cNvSpPr>
          <p:nvPr>
            <p:ph type="sldNum" idx="12"/>
          </p:nvPr>
        </p:nvSpPr>
        <p:spPr>
          <a:xfrm>
            <a:off x="9900461" y="6459789"/>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51"/>
              <a:buFont typeface="Arial"/>
              <a:buNone/>
              <a:defRPr sz="1051"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89" name="Google Shape;89;p60"/>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ndmcblends.unl.edu/Home.aspx"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ldas.gsfc.nasa.gov/nldas/v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ldas.gsfc.nasa.gov/nldas/v3" TargetMode="External"/><Relationship Id="rId5" Type="http://schemas.openxmlformats.org/officeDocument/2006/relationships/hyperlink" Target="https://dx.doi.org/10.5067/SPORT/LIS/DATA101" TargetMode="Externa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dx.doi.org/10.5067/SPORT/LIS/DATA10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NASAWaterInsight/NLDAS-3/discussion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8" Type="http://schemas.openxmlformats.org/officeDocument/2006/relationships/hyperlink" Target="https://lis.gsfc.nasa.gov/" TargetMode="External"/><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github.com/NASA-LIS/LIS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38" descr="A view of the earth from space&#10;&#10;Description automatically generated with medium confidence"/>
          <p:cNvPicPr preferRelativeResize="0"/>
          <p:nvPr/>
        </p:nvPicPr>
        <p:blipFill rotWithShape="1">
          <a:blip r:embed="rId3">
            <a:alphaModFix/>
          </a:blip>
          <a:srcRect/>
          <a:stretch/>
        </p:blipFill>
        <p:spPr>
          <a:xfrm>
            <a:off x="0" y="-5154"/>
            <a:ext cx="12220256" cy="6863154"/>
          </a:xfrm>
          <a:prstGeom prst="rect">
            <a:avLst/>
          </a:prstGeom>
          <a:noFill/>
          <a:ln>
            <a:noFill/>
          </a:ln>
        </p:spPr>
      </p:pic>
      <p:sp>
        <p:nvSpPr>
          <p:cNvPr id="305" name="Google Shape;305;p38"/>
          <p:cNvSpPr/>
          <p:nvPr/>
        </p:nvSpPr>
        <p:spPr>
          <a:xfrm>
            <a:off x="11550869" y="6484883"/>
            <a:ext cx="451945" cy="27326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07" name="Google Shape;307;p38"/>
          <p:cNvSpPr txBox="1"/>
          <p:nvPr/>
        </p:nvSpPr>
        <p:spPr>
          <a:xfrm>
            <a:off x="417806" y="1028689"/>
            <a:ext cx="11133063" cy="21530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4400"/>
              <a:buFont typeface="Arial"/>
              <a:buNone/>
            </a:pPr>
            <a:r>
              <a:rPr lang="en-US" sz="4400"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NLDAS-3: Next-Generation </a:t>
            </a:r>
            <a:br>
              <a:rPr lang="en-US" sz="4400"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br>
            <a:r>
              <a:rPr lang="en-US" sz="4400"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Land Data Assimilation System to Support</a:t>
            </a:r>
          </a:p>
          <a:p>
            <a:pPr marL="0" marR="0" lvl="0" indent="0" algn="l" rtl="0">
              <a:lnSpc>
                <a:spcPct val="100000"/>
              </a:lnSpc>
              <a:spcBef>
                <a:spcPts val="0"/>
              </a:spcBef>
              <a:spcAft>
                <a:spcPts val="0"/>
              </a:spcAft>
              <a:buClr>
                <a:srgbClr val="FFFFFF"/>
              </a:buClr>
              <a:buSzPts val="4400"/>
              <a:buFont typeface="Arial"/>
              <a:buNone/>
            </a:pPr>
            <a:r>
              <a:rPr lang="en-US" sz="4400"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North American Water-Informed Decisions </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EDF79E0-3E4B-A154-687F-B53A9D8FE9E5}"/>
              </a:ext>
            </a:extLst>
          </p:cNvPr>
          <p:cNvSpPr txBox="1"/>
          <p:nvPr/>
        </p:nvSpPr>
        <p:spPr>
          <a:xfrm>
            <a:off x="897294" y="3400700"/>
            <a:ext cx="9003944" cy="3170099"/>
          </a:xfrm>
          <a:prstGeom prst="rect">
            <a:avLst/>
          </a:prstGeom>
          <a:noFill/>
        </p:spPr>
        <p:txBody>
          <a:bodyPr wrap="square" rtlCol="0">
            <a:spAutoFit/>
          </a:bodyPr>
          <a:lstStyle/>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Jonathan L. Case* (University of Alabama – Huntsville)</a:t>
            </a:r>
          </a:p>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David M. Mocko (SAIC)</a:t>
            </a:r>
          </a:p>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Christopher R. Hain (NASA Marshall Space Flight Center)</a:t>
            </a:r>
          </a:p>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Fadji Z. Maina (University of Maryland Baltimore County)</a:t>
            </a:r>
          </a:p>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Kristen M. Whitney (University of Maryland)</a:t>
            </a:r>
          </a:p>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Sujay V. Kumar (NASA Goddard Space Flight Center)</a:t>
            </a:r>
          </a:p>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Ryan A. Wade (University of Alabama - Huntsville)</a:t>
            </a:r>
          </a:p>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Kim A. Locke (SAIC)</a:t>
            </a:r>
          </a:p>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Kristopher D. White (NOAA/NWS Huntsville, AL)</a:t>
            </a:r>
          </a:p>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.…and more than 30 scientists from NASA Goddard and Marshall Space Flight Centers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3"/>
          <p:cNvSpPr txBox="1">
            <a:spLocks noGrp="1"/>
          </p:cNvSpPr>
          <p:nvPr>
            <p:ph type="title"/>
          </p:nvPr>
        </p:nvSpPr>
        <p:spPr>
          <a:xfrm>
            <a:off x="1146811" y="0"/>
            <a:ext cx="9540240" cy="11223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2F2F2"/>
              </a:buClr>
              <a:buSzPts val="4400"/>
              <a:buFont typeface="Calibri"/>
              <a:buNone/>
            </a:pPr>
            <a:r>
              <a:rPr lang="en-US" dirty="0"/>
              <a:t>Near Real-time NLDAS-3</a:t>
            </a:r>
            <a:endParaRPr dirty="0"/>
          </a:p>
        </p:txBody>
      </p:sp>
      <p:sp>
        <p:nvSpPr>
          <p:cNvPr id="389" name="Google Shape;389;p33"/>
          <p:cNvSpPr txBox="1">
            <a:spLocks noGrp="1"/>
          </p:cNvSpPr>
          <p:nvPr>
            <p:ph type="body" idx="1"/>
          </p:nvPr>
        </p:nvSpPr>
        <p:spPr>
          <a:xfrm>
            <a:off x="166792" y="1602040"/>
            <a:ext cx="6237818" cy="491306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1400"/>
              <a:buNone/>
            </a:pPr>
            <a:endParaRPr sz="1400" dirty="0"/>
          </a:p>
          <a:p>
            <a:pPr marL="0" lvl="0" indent="0" algn="l" rtl="0">
              <a:lnSpc>
                <a:spcPct val="110000"/>
              </a:lnSpc>
              <a:spcBef>
                <a:spcPts val="1000"/>
              </a:spcBef>
              <a:spcAft>
                <a:spcPts val="0"/>
              </a:spcAft>
              <a:buClr>
                <a:schemeClr val="dk1"/>
              </a:buClr>
              <a:buSzPts val="2800"/>
              <a:buNone/>
            </a:pPr>
            <a:r>
              <a:rPr lang="en-US" dirty="0"/>
              <a:t>What do stakeholders need? </a:t>
            </a:r>
            <a:endParaRPr sz="900" dirty="0"/>
          </a:p>
          <a:p>
            <a:pPr marL="685800" lvl="1" indent="-228600" algn="l" rtl="0">
              <a:lnSpc>
                <a:spcPct val="110000"/>
              </a:lnSpc>
              <a:spcBef>
                <a:spcPts val="0"/>
              </a:spcBef>
              <a:spcAft>
                <a:spcPts val="0"/>
              </a:spcAft>
              <a:buClr>
                <a:schemeClr val="dk1"/>
              </a:buClr>
              <a:buSzPts val="2400"/>
              <a:buChar char="•"/>
            </a:pPr>
            <a:r>
              <a:rPr lang="en-US" dirty="0"/>
              <a:t>User-centric design of the product system</a:t>
            </a:r>
            <a:endParaRPr dirty="0"/>
          </a:p>
          <a:p>
            <a:pPr marL="685800" lvl="1" indent="-228600" algn="l" rtl="0">
              <a:lnSpc>
                <a:spcPct val="110000"/>
              </a:lnSpc>
              <a:spcBef>
                <a:spcPts val="0"/>
              </a:spcBef>
              <a:spcAft>
                <a:spcPts val="0"/>
              </a:spcAft>
              <a:buClr>
                <a:schemeClr val="dk1"/>
              </a:buClr>
              <a:buSzPts val="2400"/>
              <a:buChar char="•"/>
            </a:pPr>
            <a:r>
              <a:rPr lang="en-US" dirty="0"/>
              <a:t>Low latency</a:t>
            </a:r>
            <a:endParaRPr dirty="0"/>
          </a:p>
          <a:p>
            <a:pPr marL="685800" lvl="1" indent="-228600" algn="l" rtl="0">
              <a:lnSpc>
                <a:spcPct val="110000"/>
              </a:lnSpc>
              <a:spcBef>
                <a:spcPts val="0"/>
              </a:spcBef>
              <a:spcAft>
                <a:spcPts val="0"/>
              </a:spcAft>
              <a:buClr>
                <a:schemeClr val="dk1"/>
              </a:buClr>
              <a:buSzPts val="2400"/>
              <a:buChar char="•"/>
            </a:pPr>
            <a:r>
              <a:rPr lang="en-US" dirty="0"/>
              <a:t>Easy to use formats</a:t>
            </a:r>
            <a:endParaRPr dirty="0"/>
          </a:p>
          <a:p>
            <a:pPr marL="685800" lvl="1" indent="-228600" algn="l" rtl="0">
              <a:lnSpc>
                <a:spcPct val="110000"/>
              </a:lnSpc>
              <a:spcBef>
                <a:spcPts val="0"/>
              </a:spcBef>
              <a:spcAft>
                <a:spcPts val="0"/>
              </a:spcAft>
              <a:buClr>
                <a:schemeClr val="dk1"/>
              </a:buClr>
              <a:buSzPts val="2400"/>
              <a:buChar char="•"/>
            </a:pPr>
            <a:r>
              <a:rPr lang="en-US" dirty="0"/>
              <a:t>Integration into decision-support systems</a:t>
            </a:r>
            <a:endParaRPr dirty="0"/>
          </a:p>
          <a:p>
            <a:pPr marL="685800" lvl="1" indent="-228600" algn="l" rtl="0">
              <a:lnSpc>
                <a:spcPct val="110000"/>
              </a:lnSpc>
              <a:spcBef>
                <a:spcPts val="0"/>
              </a:spcBef>
              <a:spcAft>
                <a:spcPts val="0"/>
              </a:spcAft>
              <a:buClr>
                <a:schemeClr val="dk1"/>
              </a:buClr>
              <a:buSzPts val="2400"/>
              <a:buChar char="•"/>
            </a:pPr>
            <a:r>
              <a:rPr lang="en-US" dirty="0"/>
              <a:t>Derived products</a:t>
            </a:r>
            <a:endParaRPr dirty="0"/>
          </a:p>
          <a:p>
            <a:pPr marL="685800" lvl="1" indent="-228600" algn="l" rtl="0">
              <a:lnSpc>
                <a:spcPct val="110000"/>
              </a:lnSpc>
              <a:spcBef>
                <a:spcPts val="0"/>
              </a:spcBef>
              <a:spcAft>
                <a:spcPts val="0"/>
              </a:spcAft>
              <a:buClr>
                <a:schemeClr val="dk1"/>
              </a:buClr>
              <a:buSzPts val="2400"/>
              <a:buChar char="•"/>
            </a:pPr>
            <a:r>
              <a:rPr lang="en-US" dirty="0"/>
              <a:t>Essential Agricultural Variables</a:t>
            </a:r>
            <a:endParaRPr dirty="0"/>
          </a:p>
          <a:p>
            <a:pPr marL="457200" lvl="1" indent="0" algn="l" rtl="0">
              <a:lnSpc>
                <a:spcPct val="110000"/>
              </a:lnSpc>
              <a:spcBef>
                <a:spcPts val="500"/>
              </a:spcBef>
              <a:spcAft>
                <a:spcPts val="0"/>
              </a:spcAft>
              <a:buClr>
                <a:schemeClr val="dk1"/>
              </a:buClr>
              <a:buSzPts val="1400"/>
              <a:buNone/>
            </a:pPr>
            <a:endParaRPr sz="1400" dirty="0"/>
          </a:p>
          <a:p>
            <a:pPr marL="9525" lvl="1" indent="0" algn="l" rtl="0">
              <a:lnSpc>
                <a:spcPct val="110000"/>
              </a:lnSpc>
              <a:spcBef>
                <a:spcPts val="500"/>
              </a:spcBef>
              <a:spcAft>
                <a:spcPts val="0"/>
              </a:spcAft>
              <a:buClr>
                <a:schemeClr val="dk1"/>
              </a:buClr>
              <a:buSzPts val="2400"/>
              <a:buNone/>
            </a:pPr>
            <a:r>
              <a:rPr lang="en-US" dirty="0">
                <a:highlight>
                  <a:srgbClr val="FFFF00"/>
                </a:highlight>
              </a:rPr>
              <a:t>**NLDAS-3 is designed to address user requirements and is being co-developed with our stakeholder community.</a:t>
            </a:r>
          </a:p>
        </p:txBody>
      </p:sp>
      <p:pic>
        <p:nvPicPr>
          <p:cNvPr id="390" name="Google Shape;390;p33"/>
          <p:cNvPicPr preferRelativeResize="0"/>
          <p:nvPr/>
        </p:nvPicPr>
        <p:blipFill rotWithShape="1">
          <a:blip r:embed="rId3">
            <a:alphaModFix/>
          </a:blip>
          <a:srcRect/>
          <a:stretch/>
        </p:blipFill>
        <p:spPr>
          <a:xfrm>
            <a:off x="6404609" y="1787487"/>
            <a:ext cx="5620600" cy="44964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34a9eae7126_0_26"/>
          <p:cNvSpPr txBox="1">
            <a:spLocks noGrp="1"/>
          </p:cNvSpPr>
          <p:nvPr>
            <p:ph type="title"/>
          </p:nvPr>
        </p:nvSpPr>
        <p:spPr>
          <a:xfrm>
            <a:off x="1196622" y="-10625"/>
            <a:ext cx="9934222" cy="112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200" dirty="0"/>
              <a:t>Enhanced Product Ideas for NLDAS-3</a:t>
            </a:r>
            <a:endParaRPr sz="4200" dirty="0"/>
          </a:p>
        </p:txBody>
      </p:sp>
      <p:sp>
        <p:nvSpPr>
          <p:cNvPr id="659" name="Google Shape;659;g34a9eae7126_0_26"/>
          <p:cNvSpPr txBox="1"/>
          <p:nvPr/>
        </p:nvSpPr>
        <p:spPr>
          <a:xfrm>
            <a:off x="222925" y="1558992"/>
            <a:ext cx="7264500" cy="4998975"/>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ct val="75000"/>
              <a:buFont typeface="Calibri"/>
              <a:buChar char="●"/>
            </a:pPr>
            <a:r>
              <a:rPr lang="en-US" sz="2200" dirty="0">
                <a:solidFill>
                  <a:schemeClr val="dk1"/>
                </a:solidFill>
                <a:latin typeface="Calibri"/>
                <a:ea typeface="Calibri"/>
                <a:cs typeface="Calibri"/>
                <a:sym typeface="Calibri"/>
              </a:rPr>
              <a:t>Soil Moisture Volatility Index flash drought metric</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(upper-right)</a:t>
            </a:r>
          </a:p>
          <a:p>
            <a:pPr marL="457200" lvl="0" indent="-368300" algn="l" rtl="0">
              <a:spcBef>
                <a:spcPts val="600"/>
              </a:spcBef>
              <a:spcAft>
                <a:spcPts val="0"/>
              </a:spcAft>
              <a:buClr>
                <a:schemeClr val="dk1"/>
              </a:buClr>
              <a:buSzPct val="75000"/>
              <a:buFont typeface="Calibri"/>
              <a:buChar char="●"/>
            </a:pPr>
            <a:r>
              <a:rPr lang="en-US" sz="2200" dirty="0">
                <a:solidFill>
                  <a:schemeClr val="dk1"/>
                </a:solidFill>
                <a:latin typeface="Calibri"/>
                <a:ea typeface="Calibri"/>
                <a:cs typeface="Calibri"/>
                <a:sym typeface="Calibri"/>
              </a:rPr>
              <a:t>Composite/Blended Drought Indicators such as those</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at </a:t>
            </a:r>
            <a:r>
              <a:rPr lang="en-US" sz="2200" u="sng" dirty="0">
                <a:solidFill>
                  <a:schemeClr val="hlink"/>
                </a:solidFill>
                <a:latin typeface="Calibri"/>
                <a:ea typeface="Calibri"/>
                <a:cs typeface="Calibri"/>
                <a:sym typeface="Calibri"/>
                <a:hlinkClick r:id="rId3"/>
              </a:rPr>
              <a:t>https://ndmcblends.unl.edu/Home.aspx</a:t>
            </a:r>
            <a:endParaRPr sz="2200" dirty="0">
              <a:solidFill>
                <a:schemeClr val="dk1"/>
              </a:solidFill>
              <a:latin typeface="Calibri"/>
              <a:ea typeface="Calibri"/>
              <a:cs typeface="Calibri"/>
              <a:sym typeface="Calibri"/>
            </a:endParaRPr>
          </a:p>
          <a:p>
            <a:pPr marL="457200" lvl="0" indent="-368300" algn="l" rtl="0">
              <a:spcBef>
                <a:spcPts val="1000"/>
              </a:spcBef>
              <a:spcAft>
                <a:spcPts val="0"/>
              </a:spcAft>
              <a:buClr>
                <a:schemeClr val="dk1"/>
              </a:buClr>
              <a:buSzPct val="75000"/>
              <a:buFont typeface="Calibri"/>
              <a:buChar char="●"/>
            </a:pPr>
            <a:r>
              <a:rPr lang="en-US" sz="2200" dirty="0">
                <a:solidFill>
                  <a:schemeClr val="dk1"/>
                </a:solidFill>
                <a:latin typeface="Calibri"/>
                <a:ea typeface="Calibri"/>
                <a:cs typeface="Calibri"/>
                <a:sym typeface="Calibri"/>
              </a:rPr>
              <a:t>Dr. Nielsen-Gammon’s “Precipitation Fingerprint </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Plots”, derived from NLDAS-3 forcing (bottom-right)</a:t>
            </a:r>
            <a:endParaRPr sz="2200" dirty="0">
              <a:solidFill>
                <a:schemeClr val="dk1"/>
              </a:solidFill>
              <a:latin typeface="Calibri"/>
              <a:ea typeface="Calibri"/>
              <a:cs typeface="Calibri"/>
              <a:sym typeface="Calibri"/>
            </a:endParaRPr>
          </a:p>
          <a:p>
            <a:pPr marL="457200" lvl="0" indent="-368300" algn="l" rtl="0">
              <a:spcBef>
                <a:spcPts val="1000"/>
              </a:spcBef>
              <a:spcAft>
                <a:spcPts val="0"/>
              </a:spcAft>
              <a:buClr>
                <a:schemeClr val="dk1"/>
              </a:buClr>
              <a:buSzPct val="75000"/>
              <a:buFont typeface="Calibri"/>
              <a:buChar char="●"/>
            </a:pPr>
            <a:r>
              <a:rPr lang="en-US" sz="2200" dirty="0">
                <a:solidFill>
                  <a:schemeClr val="dk1"/>
                </a:solidFill>
                <a:latin typeface="Calibri"/>
                <a:ea typeface="Calibri"/>
                <a:cs typeface="Calibri"/>
                <a:sym typeface="Calibri"/>
              </a:rPr>
              <a:t>Layered data formats (cloud-optimized geoTIFFs)</a:t>
            </a:r>
            <a:endParaRPr sz="2200" dirty="0">
              <a:solidFill>
                <a:schemeClr val="dk1"/>
              </a:solidFill>
              <a:latin typeface="Calibri"/>
              <a:ea typeface="Calibri"/>
              <a:cs typeface="Calibri"/>
              <a:sym typeface="Calibri"/>
            </a:endParaRPr>
          </a:p>
          <a:p>
            <a:pPr marL="457200" lvl="0" indent="-368300" algn="l" rtl="0">
              <a:spcBef>
                <a:spcPts val="1000"/>
              </a:spcBef>
              <a:spcAft>
                <a:spcPts val="0"/>
              </a:spcAft>
              <a:buClr>
                <a:schemeClr val="dk1"/>
              </a:buClr>
              <a:buSzPct val="75000"/>
              <a:buFont typeface="Calibri"/>
              <a:buChar char="●"/>
            </a:pPr>
            <a:r>
              <a:rPr lang="en-US" sz="2200" dirty="0">
                <a:solidFill>
                  <a:schemeClr val="dk1"/>
                </a:solidFill>
                <a:latin typeface="Calibri"/>
                <a:ea typeface="Calibri"/>
                <a:cs typeface="Calibri"/>
                <a:sym typeface="Calibri"/>
              </a:rPr>
              <a:t>Interactive capabilities to query areas of interest</a:t>
            </a:r>
            <a:endParaRPr sz="2200" dirty="0">
              <a:solidFill>
                <a:schemeClr val="dk1"/>
              </a:solidFill>
              <a:latin typeface="Calibri"/>
              <a:ea typeface="Calibri"/>
              <a:cs typeface="Calibri"/>
              <a:sym typeface="Calibri"/>
            </a:endParaRPr>
          </a:p>
          <a:p>
            <a:pPr marL="457200" lvl="0" indent="-368300" algn="l" rtl="0">
              <a:spcBef>
                <a:spcPts val="1000"/>
              </a:spcBef>
              <a:spcAft>
                <a:spcPts val="0"/>
              </a:spcAft>
              <a:buClr>
                <a:schemeClr val="dk1"/>
              </a:buClr>
              <a:buSzPct val="75000"/>
              <a:buFont typeface="Calibri"/>
              <a:buChar char="●"/>
            </a:pPr>
            <a:r>
              <a:rPr lang="en-US" sz="2200" dirty="0">
                <a:solidFill>
                  <a:schemeClr val="dk1"/>
                </a:solidFill>
                <a:latin typeface="Calibri"/>
                <a:ea typeface="Calibri"/>
                <a:cs typeface="Calibri"/>
                <a:sym typeface="Calibri"/>
              </a:rPr>
              <a:t>County- and HUC-basin masking for bulk stats</a:t>
            </a:r>
            <a:endParaRPr sz="2200" dirty="0">
              <a:solidFill>
                <a:schemeClr val="dk1"/>
              </a:solidFill>
              <a:latin typeface="Calibri"/>
              <a:ea typeface="Calibri"/>
              <a:cs typeface="Calibri"/>
              <a:sym typeface="Calibri"/>
            </a:endParaRPr>
          </a:p>
          <a:p>
            <a:pPr marL="457200" lvl="0" indent="-368300" algn="l" rtl="0">
              <a:spcBef>
                <a:spcPts val="1000"/>
              </a:spcBef>
              <a:spcAft>
                <a:spcPts val="0"/>
              </a:spcAft>
              <a:buClr>
                <a:schemeClr val="dk1"/>
              </a:buClr>
              <a:buSzPct val="75000"/>
              <a:buFont typeface="Calibri"/>
              <a:buChar char="●"/>
            </a:pPr>
            <a:r>
              <a:rPr lang="en-US" sz="2200" dirty="0">
                <a:solidFill>
                  <a:schemeClr val="dk1"/>
                </a:solidFill>
                <a:latin typeface="Calibri"/>
                <a:ea typeface="Calibri"/>
                <a:cs typeface="Calibri"/>
                <a:sym typeface="Calibri"/>
              </a:rPr>
              <a:t>Time-depth cross sections</a:t>
            </a:r>
            <a:endParaRPr sz="2200" dirty="0">
              <a:solidFill>
                <a:schemeClr val="dk1"/>
              </a:solidFill>
              <a:latin typeface="Calibri"/>
              <a:ea typeface="Calibri"/>
              <a:cs typeface="Calibri"/>
              <a:sym typeface="Calibri"/>
            </a:endParaRPr>
          </a:p>
          <a:p>
            <a:pPr marL="457200" lvl="0" indent="-368300" algn="l" rtl="0">
              <a:spcBef>
                <a:spcPts val="1000"/>
              </a:spcBef>
              <a:spcAft>
                <a:spcPts val="1000"/>
              </a:spcAft>
              <a:buClr>
                <a:schemeClr val="dk1"/>
              </a:buClr>
              <a:buSzPct val="75000"/>
              <a:buFont typeface="Calibri"/>
              <a:buChar char="●"/>
            </a:pPr>
            <a:r>
              <a:rPr lang="en-US" sz="2200" dirty="0">
                <a:solidFill>
                  <a:schemeClr val="dk1"/>
                </a:solidFill>
                <a:latin typeface="Calibri"/>
                <a:ea typeface="Calibri"/>
                <a:cs typeface="Calibri"/>
                <a:sym typeface="Calibri"/>
              </a:rPr>
              <a:t>Soil moisture associated with lightning-initiated wildfires</a:t>
            </a:r>
            <a:endParaRPr sz="2200" dirty="0">
              <a:solidFill>
                <a:schemeClr val="dk1"/>
              </a:solidFill>
              <a:latin typeface="Calibri"/>
              <a:ea typeface="Calibri"/>
              <a:cs typeface="Calibri"/>
              <a:sym typeface="Calibri"/>
            </a:endParaRPr>
          </a:p>
        </p:txBody>
      </p:sp>
      <p:pic>
        <p:nvPicPr>
          <p:cNvPr id="2" name="Google Shape;111;p12">
            <a:extLst>
              <a:ext uri="{FF2B5EF4-FFF2-40B4-BE49-F238E27FC236}">
                <a16:creationId xmlns:a16="http://schemas.microsoft.com/office/drawing/2014/main" id="{1BB54D93-DAD7-53C3-33E8-9598F5C3AEA2}"/>
              </a:ext>
            </a:extLst>
          </p:cNvPr>
          <p:cNvPicPr preferRelativeResize="0">
            <a:picLocks noChangeAspect="1"/>
          </p:cNvPicPr>
          <p:nvPr/>
        </p:nvPicPr>
        <p:blipFill rotWithShape="1">
          <a:blip r:embed="rId4">
            <a:alphaModFix/>
          </a:blip>
          <a:srcRect/>
          <a:stretch/>
        </p:blipFill>
        <p:spPr>
          <a:xfrm>
            <a:off x="8359993" y="4356183"/>
            <a:ext cx="3651950" cy="2430377"/>
          </a:xfrm>
          <a:prstGeom prst="rect">
            <a:avLst/>
          </a:prstGeom>
          <a:noFill/>
          <a:ln>
            <a:noFill/>
          </a:ln>
        </p:spPr>
      </p:pic>
      <p:pic>
        <p:nvPicPr>
          <p:cNvPr id="8" name="Picture 7" descr="Map&#10;&#10;AI-generated content may be incorrect.">
            <a:extLst>
              <a:ext uri="{FF2B5EF4-FFF2-40B4-BE49-F238E27FC236}">
                <a16:creationId xmlns:a16="http://schemas.microsoft.com/office/drawing/2014/main" id="{FB3ED35B-78FB-C39D-71DC-9F6C2C83B663}"/>
              </a:ext>
            </a:extLst>
          </p:cNvPr>
          <p:cNvPicPr>
            <a:picLocks noChangeAspect="1"/>
          </p:cNvPicPr>
          <p:nvPr/>
        </p:nvPicPr>
        <p:blipFill rotWithShape="1">
          <a:blip r:embed="rId5"/>
          <a:srcRect l="10161" t="17557" r="7547" b="11307"/>
          <a:stretch/>
        </p:blipFill>
        <p:spPr>
          <a:xfrm>
            <a:off x="6986134" y="1125963"/>
            <a:ext cx="4821164" cy="312568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34a9eae7126_0_64"/>
          <p:cNvSpPr txBox="1">
            <a:spLocks noGrp="1"/>
          </p:cNvSpPr>
          <p:nvPr>
            <p:ph type="body" idx="1"/>
          </p:nvPr>
        </p:nvSpPr>
        <p:spPr>
          <a:xfrm>
            <a:off x="154675" y="1232300"/>
            <a:ext cx="5208000" cy="5350064"/>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ct val="125000"/>
              <a:buChar char="•"/>
            </a:pPr>
            <a:r>
              <a:rPr lang="en-US" sz="2200" dirty="0"/>
              <a:t>SPoRT currently generates 14-day forecast soil moisture percentiles, driven by GFS forecast precip</a:t>
            </a:r>
            <a:endParaRPr sz="2200" dirty="0"/>
          </a:p>
          <a:p>
            <a:pPr marL="457200" lvl="0" indent="-368300" algn="l" rtl="0">
              <a:spcBef>
                <a:spcPts val="1200"/>
              </a:spcBef>
              <a:spcAft>
                <a:spcPts val="0"/>
              </a:spcAft>
              <a:buSzPct val="125000"/>
              <a:buChar char="•"/>
            </a:pPr>
            <a:r>
              <a:rPr lang="en-US" sz="2200" dirty="0"/>
              <a:t>For NLDAS-3 forecasts, we envision:</a:t>
            </a:r>
            <a:endParaRPr sz="2200" dirty="0"/>
          </a:p>
          <a:p>
            <a:pPr marL="685800" lvl="1" indent="-241300" algn="l" rtl="0">
              <a:spcBef>
                <a:spcPts val="1000"/>
              </a:spcBef>
              <a:spcAft>
                <a:spcPts val="0"/>
              </a:spcAft>
              <a:buSzPts val="2000"/>
              <a:buFont typeface="Wingdings" panose="05000000000000000000" pitchFamily="2" charset="2"/>
              <a:buChar char="ü"/>
            </a:pPr>
            <a:r>
              <a:rPr lang="en-US" sz="2000" dirty="0"/>
              <a:t>14-30 day forecasts, bridging gap from short-term forecasting to S2S</a:t>
            </a:r>
            <a:endParaRPr sz="2000" dirty="0"/>
          </a:p>
          <a:p>
            <a:pPr marL="685800" lvl="1" indent="-241300" algn="l" rtl="0">
              <a:spcBef>
                <a:spcPts val="1000"/>
              </a:spcBef>
              <a:spcAft>
                <a:spcPts val="0"/>
              </a:spcAft>
              <a:buSzPts val="2000"/>
              <a:buFont typeface="Wingdings" panose="05000000000000000000" pitchFamily="2" charset="2"/>
              <a:buChar char="ü"/>
            </a:pPr>
            <a:r>
              <a:rPr lang="en-US" sz="2000" dirty="0"/>
              <a:t>Deterministic and ensemble outputs</a:t>
            </a:r>
            <a:endParaRPr sz="2000" dirty="0"/>
          </a:p>
          <a:p>
            <a:pPr marL="457200" lvl="0" indent="-368300" algn="l" rtl="0">
              <a:spcBef>
                <a:spcPts val="1200"/>
              </a:spcBef>
              <a:spcAft>
                <a:spcPts val="0"/>
              </a:spcAft>
              <a:buSzPct val="125000"/>
              <a:buChar char="•"/>
            </a:pPr>
            <a:r>
              <a:rPr lang="en-US" sz="2200" dirty="0"/>
              <a:t>Forecast ensemble proposal:</a:t>
            </a:r>
            <a:endParaRPr sz="2200" dirty="0"/>
          </a:p>
          <a:p>
            <a:pPr marL="685800" lvl="1" indent="-241300" algn="l" rtl="0">
              <a:spcBef>
                <a:spcPts val="1000"/>
              </a:spcBef>
              <a:spcAft>
                <a:spcPts val="0"/>
              </a:spcAft>
              <a:buSzPts val="2000"/>
              <a:buFont typeface="Wingdings" panose="05000000000000000000" pitchFamily="2" charset="2"/>
              <a:buChar char="ü"/>
            </a:pPr>
            <a:r>
              <a:rPr lang="en-US" sz="2000" dirty="0"/>
              <a:t>Daily spread of forecast LSM solutions, forced by all GEFS members</a:t>
            </a:r>
            <a:endParaRPr sz="2000" dirty="0"/>
          </a:p>
          <a:p>
            <a:pPr marL="685800" lvl="1" indent="-241300" algn="l" rtl="0">
              <a:spcBef>
                <a:spcPts val="1000"/>
              </a:spcBef>
              <a:spcAft>
                <a:spcPts val="0"/>
              </a:spcAft>
              <a:buSzPts val="2000"/>
              <a:buFont typeface="Wingdings" panose="05000000000000000000" pitchFamily="2" charset="2"/>
              <a:buChar char="ü"/>
            </a:pPr>
            <a:r>
              <a:rPr lang="en-US" sz="2000" dirty="0"/>
              <a:t>Probabilities of soil moisture falling below or exceeding threshold percentiles</a:t>
            </a:r>
            <a:endParaRPr sz="2000" dirty="0"/>
          </a:p>
          <a:p>
            <a:pPr marL="685800" lvl="1" indent="-241300" algn="l" rtl="0">
              <a:spcBef>
                <a:spcPts val="1000"/>
              </a:spcBef>
              <a:spcAft>
                <a:spcPts val="1000"/>
              </a:spcAft>
              <a:buSzPts val="2000"/>
              <a:buFont typeface="Wingdings" panose="05000000000000000000" pitchFamily="2" charset="2"/>
              <a:buChar char="ü"/>
            </a:pPr>
            <a:r>
              <a:rPr lang="en-US" sz="2000" dirty="0"/>
              <a:t>Soil Moisture Volatility Index for flash drought prediction</a:t>
            </a:r>
            <a:endParaRPr sz="2000" dirty="0"/>
          </a:p>
        </p:txBody>
      </p:sp>
      <p:sp>
        <p:nvSpPr>
          <p:cNvPr id="677" name="Google Shape;677;g34a9eae7126_0_64"/>
          <p:cNvSpPr txBox="1">
            <a:spLocks noGrp="1"/>
          </p:cNvSpPr>
          <p:nvPr>
            <p:ph type="title"/>
          </p:nvPr>
        </p:nvSpPr>
        <p:spPr>
          <a:xfrm>
            <a:off x="1774961" y="0"/>
            <a:ext cx="8642100" cy="11223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en-US" dirty="0"/>
              <a:t>Forecast Soil Moisture Percentiles</a:t>
            </a:r>
            <a:endParaRPr dirty="0"/>
          </a:p>
        </p:txBody>
      </p:sp>
      <p:pic>
        <p:nvPicPr>
          <p:cNvPr id="678" name="Google Shape;678;g34a9eae7126_0_64" descr="Map&#10;&#10;AI-generated content may be incorrect."/>
          <p:cNvPicPr preferRelativeResize="0"/>
          <p:nvPr/>
        </p:nvPicPr>
        <p:blipFill rotWithShape="1">
          <a:blip r:embed="rId3">
            <a:alphaModFix/>
          </a:blip>
          <a:srcRect/>
          <a:stretch/>
        </p:blipFill>
        <p:spPr>
          <a:xfrm>
            <a:off x="5362835" y="1322581"/>
            <a:ext cx="6687580" cy="53500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g3403abfc0fe_0_1"/>
          <p:cNvSpPr txBox="1">
            <a:spLocks noGrp="1"/>
          </p:cNvSpPr>
          <p:nvPr>
            <p:ph type="title"/>
          </p:nvPr>
        </p:nvSpPr>
        <p:spPr>
          <a:xfrm>
            <a:off x="1774958" y="31222"/>
            <a:ext cx="8590500" cy="112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400"/>
              <a:buFont typeface="Calibri"/>
              <a:buNone/>
            </a:pPr>
            <a:r>
              <a:rPr lang="en-US" dirty="0">
                <a:solidFill>
                  <a:srgbClr val="FFFFFF"/>
                </a:solidFill>
                <a:latin typeface="Calibri"/>
                <a:ea typeface="Calibri"/>
                <a:cs typeface="Calibri"/>
                <a:sym typeface="Calibri"/>
              </a:rPr>
              <a:t>Estimated NLDAS-3 </a:t>
            </a:r>
            <a:r>
              <a:rPr lang="en-US" dirty="0">
                <a:solidFill>
                  <a:srgbClr val="FFFFFF"/>
                </a:solidFill>
              </a:rPr>
              <a:t>Data Timeline</a:t>
            </a:r>
            <a:endParaRPr dirty="0"/>
          </a:p>
        </p:txBody>
      </p:sp>
      <p:sp>
        <p:nvSpPr>
          <p:cNvPr id="611" name="Google Shape;611;g3403abfc0fe_0_1"/>
          <p:cNvSpPr/>
          <p:nvPr/>
        </p:nvSpPr>
        <p:spPr>
          <a:xfrm>
            <a:off x="2185988" y="1825625"/>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Times"/>
              <a:buNone/>
            </a:pPr>
            <a:r>
              <a:rPr lang="en-US" sz="1800" b="0" i="0" u="none" strike="noStrike" cap="none" dirty="0">
                <a:solidFill>
                  <a:srgbClr val="000000"/>
                </a:solidFill>
                <a:latin typeface="Times"/>
                <a:ea typeface="Times"/>
                <a:cs typeface="Times"/>
                <a:sym typeface="Times"/>
              </a:rPr>
              <a:t> </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graphicFrame>
        <p:nvGraphicFramePr>
          <p:cNvPr id="612" name="Google Shape;612;g3403abfc0fe_0_1"/>
          <p:cNvGraphicFramePr/>
          <p:nvPr>
            <p:extLst>
              <p:ext uri="{D42A27DB-BD31-4B8C-83A1-F6EECF244321}">
                <p14:modId xmlns:p14="http://schemas.microsoft.com/office/powerpoint/2010/main" val="3935196626"/>
              </p:ext>
            </p:extLst>
          </p:nvPr>
        </p:nvGraphicFramePr>
        <p:xfrm>
          <a:off x="249083" y="1477617"/>
          <a:ext cx="11642250" cy="3762325"/>
        </p:xfrm>
        <a:graphic>
          <a:graphicData uri="http://schemas.openxmlformats.org/drawingml/2006/table">
            <a:tbl>
              <a:tblPr>
                <a:noFill/>
                <a:tableStyleId>{8B08054E-F5C2-437B-A2EB-1911AD2D8E0C}</a:tableStyleId>
              </a:tblPr>
              <a:tblGrid>
                <a:gridCol w="4202122">
                  <a:extLst>
                    <a:ext uri="{9D8B030D-6E8A-4147-A177-3AD203B41FA5}">
                      <a16:colId xmlns:a16="http://schemas.microsoft.com/office/drawing/2014/main" val="20000"/>
                    </a:ext>
                  </a:extLst>
                </a:gridCol>
                <a:gridCol w="3690003">
                  <a:extLst>
                    <a:ext uri="{9D8B030D-6E8A-4147-A177-3AD203B41FA5}">
                      <a16:colId xmlns:a16="http://schemas.microsoft.com/office/drawing/2014/main" val="20001"/>
                    </a:ext>
                  </a:extLst>
                </a:gridCol>
                <a:gridCol w="3750125">
                  <a:extLst>
                    <a:ext uri="{9D8B030D-6E8A-4147-A177-3AD203B41FA5}">
                      <a16:colId xmlns:a16="http://schemas.microsoft.com/office/drawing/2014/main" val="20002"/>
                    </a:ext>
                  </a:extLst>
                </a:gridCol>
              </a:tblGrid>
              <a:tr h="0">
                <a:tc>
                  <a:txBody>
                    <a:bodyPr/>
                    <a:lstStyle/>
                    <a:p>
                      <a:pPr marL="0" marR="0" lvl="0" indent="0" algn="l" rtl="0">
                        <a:lnSpc>
                          <a:spcPct val="100000"/>
                        </a:lnSpc>
                        <a:spcBef>
                          <a:spcPts val="0"/>
                        </a:spcBef>
                        <a:spcAft>
                          <a:spcPts val="0"/>
                        </a:spcAft>
                        <a:buClr>
                          <a:srgbClr val="000000"/>
                        </a:buClr>
                        <a:buSzPts val="2800"/>
                        <a:buFont typeface="Arial"/>
                        <a:buNone/>
                      </a:pPr>
                      <a:r>
                        <a:rPr lang="en-US" sz="2400" b="1" strike="noStrike" cap="none" dirty="0">
                          <a:solidFill>
                            <a:schemeClr val="bg1"/>
                          </a:solidFill>
                        </a:rPr>
                        <a:t>Product</a:t>
                      </a:r>
                      <a:endParaRPr sz="2400" b="1" strike="noStrike" cap="none" dirty="0">
                        <a:solidFill>
                          <a:schemeClr val="bg1"/>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65F8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strike="noStrike" cap="none" dirty="0">
                          <a:solidFill>
                            <a:schemeClr val="bg1"/>
                          </a:solidFill>
                        </a:rPr>
                        <a:t>Variables</a:t>
                      </a:r>
                      <a:endParaRPr sz="2400" b="1" strike="noStrike" cap="none" dirty="0">
                        <a:solidFill>
                          <a:schemeClr val="bg1"/>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65F8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dirty="0">
                          <a:solidFill>
                            <a:schemeClr val="bg1"/>
                          </a:solidFill>
                        </a:rPr>
                        <a:t>Production Estimate</a:t>
                      </a:r>
                      <a:endParaRPr sz="2400" b="1" strike="noStrike" cap="none" dirty="0">
                        <a:solidFill>
                          <a:schemeClr val="bg1"/>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65F82"/>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1700"/>
                        <a:buFont typeface="Arial"/>
                        <a:buNone/>
                      </a:pPr>
                      <a:r>
                        <a:rPr lang="en-US" sz="1800" u="none" strike="noStrike" cap="none" dirty="0"/>
                        <a:t>NLDAS-3 Surface meteorology</a:t>
                      </a:r>
                      <a:endParaRPr sz="1800" u="none" strike="noStrike" cap="none" dirty="0"/>
                    </a:p>
                    <a:p>
                      <a:pPr marL="0" marR="0" lvl="0" indent="0" algn="l" rtl="0">
                        <a:lnSpc>
                          <a:spcPct val="100000"/>
                        </a:lnSpc>
                        <a:spcBef>
                          <a:spcPts val="0"/>
                        </a:spcBef>
                        <a:spcAft>
                          <a:spcPts val="0"/>
                        </a:spcAft>
                        <a:buClr>
                          <a:srgbClr val="000000"/>
                        </a:buClr>
                        <a:buSzPts val="1700"/>
                        <a:buFont typeface="Arial"/>
                        <a:buNone/>
                      </a:pPr>
                      <a:r>
                        <a:rPr lang="en-US" sz="1800" u="none" strike="noStrike" cap="none" dirty="0"/>
                        <a:t>(hourly; Jan 2001 to present)</a:t>
                      </a:r>
                      <a:endParaRPr sz="1800" u="none" strike="noStrike" cap="none"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AD2D8"/>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US" sz="1800" u="none" strike="noStrike" cap="none" dirty="0"/>
                        <a:t>Precipitation, SW/LW down at the surface, 2-m </a:t>
                      </a:r>
                      <a:r>
                        <a:rPr lang="en-US" sz="1800" dirty="0"/>
                        <a:t>T/q</a:t>
                      </a:r>
                      <a:r>
                        <a:rPr lang="en-US" sz="1800" u="none" strike="noStrike" cap="none" dirty="0"/>
                        <a:t>, 10-m winds</a:t>
                      </a:r>
                      <a:endParaRPr sz="1800" u="none" strike="noStrike" cap="none"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AD2D8"/>
                    </a:solidFill>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000" b="1" u="none" strike="noStrike" cap="none" dirty="0">
                          <a:solidFill>
                            <a:schemeClr val="tx1"/>
                          </a:solidFill>
                        </a:rPr>
                        <a:t>Beta version available now</a:t>
                      </a:r>
                      <a:endParaRPr sz="2000" b="1" u="none" strike="noStrike" cap="none" dirty="0">
                        <a:solidFill>
                          <a:schemeClr val="tx1"/>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AD2D8"/>
                    </a:solidFill>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700"/>
                        <a:buFont typeface="Arial"/>
                        <a:buNone/>
                      </a:pPr>
                      <a:r>
                        <a:rPr lang="en-US" sz="1800" u="none" strike="noStrike" cap="none" dirty="0"/>
                        <a:t>NLDAS-3 Open Loop</a:t>
                      </a:r>
                      <a:endParaRPr sz="1800" u="none" strike="noStrike" cap="none" dirty="0"/>
                    </a:p>
                    <a:p>
                      <a:pPr marL="0" marR="0" lvl="0" indent="0" algn="l" rtl="0">
                        <a:lnSpc>
                          <a:spcPct val="100000"/>
                        </a:lnSpc>
                        <a:spcBef>
                          <a:spcPts val="0"/>
                        </a:spcBef>
                        <a:spcAft>
                          <a:spcPts val="0"/>
                        </a:spcAft>
                        <a:buClr>
                          <a:srgbClr val="000000"/>
                        </a:buClr>
                        <a:buSzPts val="1700"/>
                        <a:buFont typeface="Arial"/>
                        <a:buNone/>
                      </a:pPr>
                      <a:r>
                        <a:rPr lang="en-US" sz="1800" u="none" strike="noStrike" cap="none" dirty="0"/>
                        <a:t>(no surface data assimilation)</a:t>
                      </a:r>
                      <a:endParaRPr sz="1800" u="none" strike="noStrike" cap="none"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8EB"/>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US" sz="1800" u="none" strike="noStrike" cap="none" dirty="0"/>
                        <a:t>Soil moisture/temps, snow, surface fluxes, groundwater, LAI, streamflow</a:t>
                      </a:r>
                      <a:endParaRPr sz="1800" u="none" strike="noStrike" cap="none"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8EB"/>
                    </a:solidFill>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000" b="1" u="none" strike="noStrike" cap="none" dirty="0">
                          <a:solidFill>
                            <a:schemeClr val="tx1"/>
                          </a:solidFill>
                        </a:rPr>
                        <a:t>Late summer 2025</a:t>
                      </a:r>
                      <a:endParaRPr sz="2000" b="1" u="none" strike="noStrike" cap="none" dirty="0">
                        <a:solidFill>
                          <a:schemeClr val="tx1"/>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8EB"/>
                    </a:solidFill>
                  </a:tcPr>
                </a:tc>
                <a:extLst>
                  <a:ext uri="{0D108BD9-81ED-4DB2-BD59-A6C34878D82A}">
                    <a16:rowId xmlns:a16="http://schemas.microsoft.com/office/drawing/2014/main" val="10002"/>
                  </a:ext>
                </a:extLst>
              </a:tr>
              <a:tr h="0">
                <a:tc>
                  <a:txBody>
                    <a:bodyPr/>
                    <a:lstStyle/>
                    <a:p>
                      <a:pPr marL="0" marR="0" lvl="0" indent="0" algn="l" rtl="0">
                        <a:lnSpc>
                          <a:spcPct val="100000"/>
                        </a:lnSpc>
                        <a:spcBef>
                          <a:spcPts val="0"/>
                        </a:spcBef>
                        <a:spcAft>
                          <a:spcPts val="0"/>
                        </a:spcAft>
                        <a:buClr>
                          <a:srgbClr val="000000"/>
                        </a:buClr>
                        <a:buSzPts val="1700"/>
                        <a:buFont typeface="Arial"/>
                        <a:buNone/>
                      </a:pPr>
                      <a:r>
                        <a:rPr lang="en-US" sz="1800" u="none" strike="noStrike" cap="none" dirty="0"/>
                        <a:t>NLDAS-3 Full DA</a:t>
                      </a:r>
                      <a:endParaRPr sz="1800" u="none" strike="noStrike" cap="none" dirty="0"/>
                    </a:p>
                    <a:p>
                      <a:pPr marL="0" marR="0" lvl="0" indent="0" algn="l" rtl="0">
                        <a:lnSpc>
                          <a:spcPct val="100000"/>
                        </a:lnSpc>
                        <a:spcBef>
                          <a:spcPts val="0"/>
                        </a:spcBef>
                        <a:spcAft>
                          <a:spcPts val="0"/>
                        </a:spcAft>
                        <a:buClr>
                          <a:srgbClr val="000000"/>
                        </a:buClr>
                        <a:buSzPts val="1700"/>
                        <a:buFont typeface="Arial"/>
                        <a:buNone/>
                      </a:pPr>
                      <a:r>
                        <a:rPr lang="en-US" sz="1800" u="none" strike="noStrike" cap="none" dirty="0"/>
                        <a:t>(</a:t>
                      </a:r>
                      <a:r>
                        <a:rPr lang="en-US" sz="1800" dirty="0"/>
                        <a:t>multivariate</a:t>
                      </a:r>
                      <a:r>
                        <a:rPr lang="en-US" sz="1800" u="none" strike="noStrike" cap="none" dirty="0"/>
                        <a:t> surface data assimilation)</a:t>
                      </a:r>
                      <a:endParaRPr sz="1800" u="none" strike="noStrike" cap="none"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AD2D8"/>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US" sz="1800" u="none" strike="noStrike" cap="none" dirty="0"/>
                        <a:t>Same as Open Loop</a:t>
                      </a:r>
                      <a:endParaRPr sz="1800" u="none" strike="noStrike" cap="none"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AD2D8"/>
                    </a:solidFill>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000" b="1" u="none" strike="noStrike" cap="none" dirty="0">
                          <a:solidFill>
                            <a:schemeClr val="tx1"/>
                          </a:solidFill>
                        </a:rPr>
                        <a:t>Late fall 2025</a:t>
                      </a:r>
                      <a:endParaRPr sz="2000" b="1" u="none" strike="noStrike" cap="none" dirty="0">
                        <a:solidFill>
                          <a:schemeClr val="tx1"/>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AD2D8"/>
                    </a:solidFill>
                  </a:tcPr>
                </a:tc>
                <a:extLst>
                  <a:ext uri="{0D108BD9-81ED-4DB2-BD59-A6C34878D82A}">
                    <a16:rowId xmlns:a16="http://schemas.microsoft.com/office/drawing/2014/main" val="10003"/>
                  </a:ext>
                </a:extLst>
              </a:tr>
              <a:tr h="744925">
                <a:tc>
                  <a:txBody>
                    <a:bodyPr/>
                    <a:lstStyle/>
                    <a:p>
                      <a:pPr marL="0" marR="0" lvl="0" indent="0" algn="l" rtl="0">
                        <a:lnSpc>
                          <a:spcPct val="100000"/>
                        </a:lnSpc>
                        <a:spcBef>
                          <a:spcPts val="0"/>
                        </a:spcBef>
                        <a:spcAft>
                          <a:spcPts val="0"/>
                        </a:spcAft>
                        <a:buNone/>
                      </a:pPr>
                      <a:r>
                        <a:rPr lang="en-US" sz="1800" dirty="0"/>
                        <a:t>NLDAS-3 Forecasting</a:t>
                      </a:r>
                      <a:endParaRPr sz="1800" u="none" strike="noStrike" cap="none"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8EB"/>
                    </a:solidFill>
                  </a:tcPr>
                </a:tc>
                <a:tc>
                  <a:txBody>
                    <a:bodyPr/>
                    <a:lstStyle/>
                    <a:p>
                      <a:pPr marL="0" marR="0" lvl="0" indent="0" algn="l" rtl="0">
                        <a:lnSpc>
                          <a:spcPct val="100000"/>
                        </a:lnSpc>
                        <a:spcBef>
                          <a:spcPts val="0"/>
                        </a:spcBef>
                        <a:spcAft>
                          <a:spcPts val="0"/>
                        </a:spcAft>
                        <a:buNone/>
                      </a:pPr>
                      <a:r>
                        <a:rPr lang="en-US" sz="1800" dirty="0"/>
                        <a:t>Soil moisture, hydrometeorology</a:t>
                      </a:r>
                      <a:endParaRPr sz="1800" u="none" strike="noStrike" cap="none"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8EB"/>
                    </a:solidFill>
                  </a:tcPr>
                </a:tc>
                <a:tc>
                  <a:txBody>
                    <a:bodyPr/>
                    <a:lstStyle/>
                    <a:p>
                      <a:pPr marL="0" lvl="0" indent="0" algn="l" rtl="0">
                        <a:spcBef>
                          <a:spcPts val="0"/>
                        </a:spcBef>
                        <a:spcAft>
                          <a:spcPts val="0"/>
                        </a:spcAft>
                        <a:buClr>
                          <a:schemeClr val="dk1"/>
                        </a:buClr>
                        <a:buSzPts val="2100"/>
                        <a:buFont typeface="Arial"/>
                        <a:buNone/>
                      </a:pPr>
                      <a:r>
                        <a:rPr lang="en-US" sz="2000" b="1" dirty="0">
                          <a:solidFill>
                            <a:schemeClr val="tx1"/>
                          </a:solidFill>
                        </a:rPr>
                        <a:t>2026</a:t>
                      </a:r>
                      <a:endParaRPr sz="2000" b="1" u="none" strike="noStrike" cap="none" dirty="0">
                        <a:solidFill>
                          <a:schemeClr val="tx1"/>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8EB"/>
                    </a:solidFill>
                  </a:tcPr>
                </a:tc>
                <a:extLst>
                  <a:ext uri="{0D108BD9-81ED-4DB2-BD59-A6C34878D82A}">
                    <a16:rowId xmlns:a16="http://schemas.microsoft.com/office/drawing/2014/main" val="10004"/>
                  </a:ext>
                </a:extLst>
              </a:tr>
            </a:tbl>
          </a:graphicData>
        </a:graphic>
      </p:graphicFrame>
      <p:sp>
        <p:nvSpPr>
          <p:cNvPr id="613" name="Google Shape;613;g3403abfc0fe_0_1"/>
          <p:cNvSpPr txBox="1"/>
          <p:nvPr/>
        </p:nvSpPr>
        <p:spPr>
          <a:xfrm>
            <a:off x="275850" y="5587950"/>
            <a:ext cx="11640300" cy="456747"/>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100000"/>
              </a:lnSpc>
              <a:spcBef>
                <a:spcPts val="0"/>
              </a:spcBef>
              <a:spcAft>
                <a:spcPts val="0"/>
              </a:spcAft>
              <a:buClr>
                <a:srgbClr val="000000"/>
              </a:buClr>
              <a:buSzPts val="2800"/>
              <a:buFont typeface="Arial"/>
              <a:buNone/>
            </a:pPr>
            <a:r>
              <a:rPr lang="en-US" sz="2400" dirty="0">
                <a:latin typeface="Calibri"/>
                <a:ea typeface="Calibri"/>
                <a:cs typeface="Calibri"/>
                <a:sym typeface="Calibri"/>
              </a:rPr>
              <a:t>For u</a:t>
            </a:r>
            <a:r>
              <a:rPr lang="en-US" sz="2400" b="0" i="0" u="none" strike="noStrike" cap="none" dirty="0">
                <a:solidFill>
                  <a:srgbClr val="000000"/>
                </a:solidFill>
                <a:latin typeface="Calibri"/>
                <a:ea typeface="Calibri"/>
                <a:cs typeface="Calibri"/>
                <a:sym typeface="Calibri"/>
              </a:rPr>
              <a:t>pdates on NLDAS-3 data availability:</a:t>
            </a:r>
            <a:r>
              <a:rPr lang="en-US" sz="2400" dirty="0">
                <a:latin typeface="Calibri"/>
                <a:ea typeface="Calibri"/>
                <a:cs typeface="Calibri"/>
                <a:sym typeface="Calibri"/>
              </a:rPr>
              <a:t> </a:t>
            </a:r>
            <a:r>
              <a:rPr lang="en-US" sz="2400" b="0" i="0" u="sng" strike="noStrike" cap="none" dirty="0">
                <a:solidFill>
                  <a:schemeClr val="hlink"/>
                </a:solidFill>
                <a:latin typeface="Calibri"/>
                <a:ea typeface="Calibri"/>
                <a:cs typeface="Calibri"/>
                <a:sym typeface="Calibri"/>
                <a:hlinkClick r:id="rId3"/>
              </a:rPr>
              <a:t>https://ldas.gsfc.nasa.gov/nldas/v3</a:t>
            </a:r>
            <a:endParaRPr sz="2400" dirty="0">
              <a:latin typeface="Calibri"/>
              <a:ea typeface="Calibri"/>
              <a:cs typeface="Calibri"/>
              <a:sym typeface="Calibri"/>
            </a:endParaRPr>
          </a:p>
        </p:txBody>
      </p:sp>
    </p:spTree>
    <p:extLst>
      <p:ext uri="{BB962C8B-B14F-4D97-AF65-F5344CB8AC3E}">
        <p14:creationId xmlns:p14="http://schemas.microsoft.com/office/powerpoint/2010/main" val="2766462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6" name="Title 5">
            <a:extLst>
              <a:ext uri="{FF2B5EF4-FFF2-40B4-BE49-F238E27FC236}">
                <a16:creationId xmlns:a16="http://schemas.microsoft.com/office/drawing/2014/main" id="{A26ADC4C-6C24-D355-B724-EF64540D2D24}"/>
              </a:ext>
            </a:extLst>
          </p:cNvPr>
          <p:cNvSpPr>
            <a:spLocks noGrp="1"/>
          </p:cNvSpPr>
          <p:nvPr>
            <p:ph type="title"/>
          </p:nvPr>
        </p:nvSpPr>
        <p:spPr>
          <a:xfrm>
            <a:off x="1161098" y="0"/>
            <a:ext cx="9368789" cy="1122363"/>
          </a:xfrm>
        </p:spPr>
        <p:txBody>
          <a:bodyPr/>
          <a:lstStyle/>
          <a:p>
            <a:r>
              <a:rPr lang="en-US" sz="4400" b="1" dirty="0">
                <a:solidFill>
                  <a:schemeClr val="lt1"/>
                </a:solidFill>
                <a:latin typeface="Avenir"/>
                <a:ea typeface="Avenir"/>
                <a:cs typeface="Avenir"/>
                <a:sym typeface="Avenir"/>
              </a:rPr>
              <a:t>Thank you!</a:t>
            </a:r>
            <a:endParaRPr lang="en-US" dirty="0"/>
          </a:p>
        </p:txBody>
      </p:sp>
      <p:sp>
        <p:nvSpPr>
          <p:cNvPr id="4" name="Google Shape;633;p32">
            <a:extLst>
              <a:ext uri="{FF2B5EF4-FFF2-40B4-BE49-F238E27FC236}">
                <a16:creationId xmlns:a16="http://schemas.microsoft.com/office/drawing/2014/main" id="{E496A65D-0C08-6D57-583C-D3741A2B0F63}"/>
              </a:ext>
            </a:extLst>
          </p:cNvPr>
          <p:cNvSpPr txBox="1">
            <a:spLocks/>
          </p:cNvSpPr>
          <p:nvPr/>
        </p:nvSpPr>
        <p:spPr>
          <a:xfrm>
            <a:off x="1484489" y="1139031"/>
            <a:ext cx="9223022" cy="964726"/>
          </a:xfrm>
          <a:prstGeom prst="rect">
            <a:avLst/>
          </a:prstGeom>
          <a:noFill/>
          <a:ln>
            <a:noFill/>
          </a:ln>
        </p:spPr>
        <p:txBody>
          <a:bodyPr spcFirstLastPara="1" wrap="square" lIns="91425" tIns="45700" rIns="91425" bIns="45700" anchor="ctr" anchorCtr="0">
            <a:normAutofit fontScale="825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F2F2F2"/>
              </a:buClr>
              <a:buSzPts val="4400"/>
              <a:buFont typeface="Calibri"/>
              <a:buNone/>
              <a:defRPr sz="4400" b="0" i="0" u="none" strike="noStrike" cap="none">
                <a:solidFill>
                  <a:srgbClr val="F2F2F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50000"/>
              </a:lnSpc>
              <a:buClr>
                <a:schemeClr val="dk1"/>
              </a:buClr>
              <a:buSzPct val="122222"/>
            </a:pPr>
            <a:r>
              <a:rPr lang="en-US" sz="5300" b="1" dirty="0">
                <a:solidFill>
                  <a:schemeClr val="dk1"/>
                </a:solidFill>
              </a:rPr>
              <a:t>Any Questions?</a:t>
            </a:r>
            <a:endParaRPr lang="en-US" sz="3600" b="1" dirty="0">
              <a:solidFill>
                <a:schemeClr val="dk1"/>
              </a:solidFill>
            </a:endParaRPr>
          </a:p>
        </p:txBody>
      </p:sp>
      <p:pic>
        <p:nvPicPr>
          <p:cNvPr id="8" name="Picture 7" descr="Qr code&#10;&#10;AI-generated content may be incorrect.">
            <a:extLst>
              <a:ext uri="{FF2B5EF4-FFF2-40B4-BE49-F238E27FC236}">
                <a16:creationId xmlns:a16="http://schemas.microsoft.com/office/drawing/2014/main" id="{ECF2D471-BB61-EB28-3C65-6A86205F749C}"/>
              </a:ext>
            </a:extLst>
          </p:cNvPr>
          <p:cNvPicPr>
            <a:picLocks noChangeAspect="1"/>
          </p:cNvPicPr>
          <p:nvPr/>
        </p:nvPicPr>
        <p:blipFill>
          <a:blip r:embed="rId3"/>
          <a:stretch>
            <a:fillRect/>
          </a:stretch>
        </p:blipFill>
        <p:spPr>
          <a:xfrm>
            <a:off x="1178718" y="3428999"/>
            <a:ext cx="3057523" cy="3057523"/>
          </a:xfrm>
          <a:prstGeom prst="rect">
            <a:avLst/>
          </a:prstGeom>
        </p:spPr>
      </p:pic>
      <p:pic>
        <p:nvPicPr>
          <p:cNvPr id="10" name="Picture 9" descr="Qr code&#10;&#10;AI-generated content may be incorrect.">
            <a:extLst>
              <a:ext uri="{FF2B5EF4-FFF2-40B4-BE49-F238E27FC236}">
                <a16:creationId xmlns:a16="http://schemas.microsoft.com/office/drawing/2014/main" id="{F5C4092F-96DD-26BF-0A6C-725879A04C28}"/>
              </a:ext>
            </a:extLst>
          </p:cNvPr>
          <p:cNvPicPr>
            <a:picLocks noChangeAspect="1"/>
          </p:cNvPicPr>
          <p:nvPr/>
        </p:nvPicPr>
        <p:blipFill>
          <a:blip r:embed="rId4"/>
          <a:stretch>
            <a:fillRect/>
          </a:stretch>
        </p:blipFill>
        <p:spPr>
          <a:xfrm>
            <a:off x="7472364" y="3428998"/>
            <a:ext cx="3057523" cy="3057523"/>
          </a:xfrm>
          <a:prstGeom prst="rect">
            <a:avLst/>
          </a:prstGeom>
        </p:spPr>
      </p:pic>
      <p:sp>
        <p:nvSpPr>
          <p:cNvPr id="11" name="Rectangle 10">
            <a:extLst>
              <a:ext uri="{FF2B5EF4-FFF2-40B4-BE49-F238E27FC236}">
                <a16:creationId xmlns:a16="http://schemas.microsoft.com/office/drawing/2014/main" id="{E062102E-11C5-41F1-5023-238CCB18F1E6}"/>
              </a:ext>
            </a:extLst>
          </p:cNvPr>
          <p:cNvSpPr/>
          <p:nvPr/>
        </p:nvSpPr>
        <p:spPr>
          <a:xfrm>
            <a:off x="257174" y="2275681"/>
            <a:ext cx="4900613" cy="9861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FF00"/>
                </a:solidFill>
                <a:latin typeface="Calibri" panose="020F0502020204030204" pitchFamily="34" charset="0"/>
                <a:ea typeface="Calibri" panose="020F0502020204030204" pitchFamily="34" charset="0"/>
                <a:cs typeface="Calibri" panose="020F0502020204030204" pitchFamily="34" charset="0"/>
              </a:rPr>
              <a:t>SPoRT-LIS archives now available at GHRC DAAC:</a:t>
            </a:r>
          </a:p>
          <a:p>
            <a:pPr algn="ctr"/>
            <a:r>
              <a:rPr lang="en-US" sz="1800" b="1" dirty="0">
                <a:solidFill>
                  <a:srgbClr val="FFFF00"/>
                </a:solidFill>
                <a:latin typeface="Calibri" panose="020F0502020204030204" pitchFamily="34" charset="0"/>
                <a:ea typeface="Calibri" panose="020F0502020204030204" pitchFamily="34" charset="0"/>
                <a:cs typeface="Calibri" panose="020F0502020204030204" pitchFamily="34" charset="0"/>
                <a:sym typeface="Avenir"/>
                <a:hlinkClick r:id="rId5">
                  <a:extLst>
                    <a:ext uri="{A12FA001-AC4F-418D-AE19-62706E023703}">
                      <ahyp:hlinkClr xmlns:ahyp="http://schemas.microsoft.com/office/drawing/2018/hyperlinkcolor" val="tx"/>
                    </a:ext>
                  </a:extLst>
                </a:hlinkClick>
              </a:rPr>
              <a:t>https://dx.doi.org/10.5067/SPORT/LIS/DATA101</a:t>
            </a:r>
            <a:r>
              <a:rPr lang="en-US" sz="1800" b="1" dirty="0">
                <a:solidFill>
                  <a:srgbClr val="FFFF00"/>
                </a:solidFill>
                <a:latin typeface="Calibri" panose="020F0502020204030204" pitchFamily="34" charset="0"/>
                <a:ea typeface="Calibri" panose="020F0502020204030204" pitchFamily="34" charset="0"/>
                <a:cs typeface="Calibri" panose="020F0502020204030204" pitchFamily="34" charset="0"/>
                <a:sym typeface="Avenir"/>
              </a:rPr>
              <a:t> </a:t>
            </a:r>
            <a:endParaRPr lang="en-US" sz="18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3B85E30-1FCC-7E00-E9C2-7D9EF507CCC3}"/>
              </a:ext>
            </a:extLst>
          </p:cNvPr>
          <p:cNvSpPr/>
          <p:nvPr/>
        </p:nvSpPr>
        <p:spPr>
          <a:xfrm>
            <a:off x="6550818" y="2273299"/>
            <a:ext cx="4900613" cy="9861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latin typeface="Calibri" panose="020F0502020204030204" pitchFamily="34" charset="0"/>
                <a:ea typeface="Calibri" panose="020F0502020204030204" pitchFamily="34" charset="0"/>
                <a:cs typeface="Calibri" panose="020F0502020204030204" pitchFamily="34" charset="0"/>
              </a:rPr>
              <a:t>NLDAS-3 project page:</a:t>
            </a:r>
          </a:p>
          <a:p>
            <a:pPr algn="ctr"/>
            <a:r>
              <a:rPr lang="en-US" sz="2000" b="1" i="0" strike="noStrike" cap="none" dirty="0">
                <a:solidFill>
                  <a:srgbClr val="FFFF00"/>
                </a:solidFill>
                <a:latin typeface="Calibri" panose="020F0502020204030204" pitchFamily="34" charset="0"/>
                <a:ea typeface="Calibri" panose="020F0502020204030204" pitchFamily="34" charset="0"/>
                <a:cs typeface="Calibri" panose="020F0502020204030204" pitchFamily="34" charset="0"/>
                <a:sym typeface="Calibri"/>
                <a:hlinkClick r:id="rId6">
                  <a:extLst>
                    <a:ext uri="{A12FA001-AC4F-418D-AE19-62706E023703}">
                      <ahyp:hlinkClr xmlns:ahyp="http://schemas.microsoft.com/office/drawing/2018/hyperlinkcolor" val="tx"/>
                    </a:ext>
                  </a:extLst>
                </a:hlinkClick>
              </a:rPr>
              <a:t>https://ldas.gsfc.nasa.gov/nldas/v3</a:t>
            </a:r>
            <a:r>
              <a:rPr lang="en-US" sz="2000" b="1" i="0" strike="noStrike" cap="none" dirty="0">
                <a:solidFill>
                  <a:srgbClr val="FFFF00"/>
                </a:solidFill>
                <a:latin typeface="Calibri" panose="020F0502020204030204" pitchFamily="34" charset="0"/>
                <a:ea typeface="Calibri" panose="020F0502020204030204" pitchFamily="34" charset="0"/>
                <a:cs typeface="Calibri" panose="020F0502020204030204" pitchFamily="34" charset="0"/>
                <a:sym typeface="Calibri"/>
              </a:rPr>
              <a:t> </a:t>
            </a:r>
            <a:endParaRPr lang="en-US" sz="20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2737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32"/>
          <p:cNvSpPr txBox="1">
            <a:spLocks noGrp="1"/>
          </p:cNvSpPr>
          <p:nvPr>
            <p:ph type="title"/>
          </p:nvPr>
        </p:nvSpPr>
        <p:spPr>
          <a:xfrm>
            <a:off x="1219200" y="1816579"/>
            <a:ext cx="9223022" cy="3087300"/>
          </a:xfrm>
          <a:prstGeom prst="rect">
            <a:avLst/>
          </a:prstGeom>
          <a:noFill/>
          <a:ln>
            <a:noFill/>
          </a:ln>
        </p:spPr>
        <p:txBody>
          <a:bodyPr spcFirstLastPara="1" wrap="square" lIns="91425" tIns="45700" rIns="91425" bIns="45700" anchor="ctr" anchorCtr="0">
            <a:normAutofit/>
          </a:bodyPr>
          <a:lstStyle/>
          <a:p>
            <a:pPr marL="0" lvl="0" indent="0" algn="ctr" rtl="0">
              <a:lnSpc>
                <a:spcPct val="150000"/>
              </a:lnSpc>
              <a:spcBef>
                <a:spcPts val="0"/>
              </a:spcBef>
              <a:spcAft>
                <a:spcPts val="0"/>
              </a:spcAft>
              <a:buClr>
                <a:schemeClr val="dk1"/>
              </a:buClr>
              <a:buSzPct val="122222"/>
              <a:buFont typeface="Calibri"/>
              <a:buNone/>
            </a:pPr>
            <a:r>
              <a:rPr lang="en-US" sz="5300" b="1" dirty="0">
                <a:solidFill>
                  <a:schemeClr val="dk1"/>
                </a:solidFill>
              </a:rPr>
              <a:t>Backup Slides</a:t>
            </a:r>
            <a:endParaRPr sz="3600" b="1" dirty="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7" name="Text Placeholder 6">
            <a:extLst>
              <a:ext uri="{FF2B5EF4-FFF2-40B4-BE49-F238E27FC236}">
                <a16:creationId xmlns:a16="http://schemas.microsoft.com/office/drawing/2014/main" id="{5F75F095-CF09-7B0E-A630-8B1F566D112E}"/>
              </a:ext>
            </a:extLst>
          </p:cNvPr>
          <p:cNvSpPr>
            <a:spLocks noGrp="1"/>
          </p:cNvSpPr>
          <p:nvPr>
            <p:ph type="body" idx="1"/>
          </p:nvPr>
        </p:nvSpPr>
        <p:spPr>
          <a:xfrm>
            <a:off x="709613" y="1595997"/>
            <a:ext cx="11120438" cy="4704792"/>
          </a:xfrm>
        </p:spPr>
        <p:txBody>
          <a:bodyPr/>
          <a:lstStyle/>
          <a:p>
            <a:pPr>
              <a:buSzPct val="100000"/>
            </a:pPr>
            <a:r>
              <a:rPr lang="en-US" b="1" i="1"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BIG NEWS!! SPoRT-LIS archives are being populated to </a:t>
            </a:r>
            <a:r>
              <a:rPr lang="en-US" b="1" i="1" u="sng"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hlinkClick r:id="rId3">
                  <a:extLst>
                    <a:ext uri="{A12FA001-AC4F-418D-AE19-62706E023703}">
                      <ahyp:hlinkClr xmlns:ahyp="http://schemas.microsoft.com/office/drawing/2018/hyperlinkcolor" val="tx"/>
                    </a:ext>
                  </a:extLst>
                </a:hlinkClick>
              </a:rPr>
              <a:t>https://dx.doi.org/10.5067/SPORT/LIS/DATA101</a:t>
            </a:r>
            <a:r>
              <a:rPr lang="en-US" b="1" i="1"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 </a:t>
            </a:r>
          </a:p>
          <a:p>
            <a:pPr>
              <a:buSzPct val="100000"/>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Global Hydrometeorology Resource Center Distributed Active Archive Center (GHRC DAAC)</a:t>
            </a:r>
          </a:p>
          <a:p>
            <a:pPr>
              <a:buSzPct val="100000"/>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Enables public access of ALL SPoRT-LIS historical data</a:t>
            </a:r>
          </a:p>
          <a:p>
            <a:pPr lvl="1">
              <a:buFont typeface="Wingdings" panose="05000000000000000000" pitchFamily="2" charset="2"/>
              <a:buChar char="ü"/>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Raw outputs: 1-2x daily 1981 - 2015; hourly 2015 - present</a:t>
            </a:r>
          </a:p>
          <a:p>
            <a:pPr lvl="1">
              <a:buFont typeface="Wingdings" panose="05000000000000000000" pitchFamily="2" charset="2"/>
              <a:buChar char="ü"/>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Climatology database and daily soil moisture percentiles: 1981 – present</a:t>
            </a:r>
          </a:p>
          <a:p>
            <a:pPr lvl="1">
              <a:buFont typeface="Wingdings" panose="05000000000000000000" pitchFamily="2" charset="2"/>
              <a:buChar char="ü"/>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Monthly restart files and templates for re-running LIS over periods of interest</a:t>
            </a:r>
          </a:p>
          <a:p>
            <a:pPr lvl="1">
              <a:buFont typeface="Wingdings" panose="05000000000000000000" pitchFamily="2" charset="2"/>
              <a:buChar char="ü"/>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Daily VIIRS GVF in LIS input format (2012 - present)</a:t>
            </a:r>
          </a:p>
          <a:p>
            <a:pPr lvl="1">
              <a:buFont typeface="Wingdings" panose="05000000000000000000" pitchFamily="2" charset="2"/>
              <a:buChar char="ü"/>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Sample code and python jupyter notebooks for reading / visualizing</a:t>
            </a:r>
          </a:p>
        </p:txBody>
      </p:sp>
      <p:sp>
        <p:nvSpPr>
          <p:cNvPr id="6" name="Title 5">
            <a:extLst>
              <a:ext uri="{FF2B5EF4-FFF2-40B4-BE49-F238E27FC236}">
                <a16:creationId xmlns:a16="http://schemas.microsoft.com/office/drawing/2014/main" id="{A26ADC4C-6C24-D355-B724-EF64540D2D24}"/>
              </a:ext>
            </a:extLst>
          </p:cNvPr>
          <p:cNvSpPr>
            <a:spLocks noGrp="1"/>
          </p:cNvSpPr>
          <p:nvPr>
            <p:ph type="title"/>
          </p:nvPr>
        </p:nvSpPr>
        <p:spPr/>
        <p:txBody>
          <a:bodyPr/>
          <a:lstStyle/>
          <a:p>
            <a:r>
              <a:rPr lang="en-US" sz="4400" b="1" dirty="0">
                <a:solidFill>
                  <a:schemeClr val="lt1"/>
                </a:solidFill>
                <a:latin typeface="Avenir"/>
                <a:ea typeface="Avenir"/>
                <a:cs typeface="Avenir"/>
                <a:sym typeface="Avenir"/>
              </a:rPr>
              <a:t>Updates to SPoRT-LIS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40" name="Google Shape;240;p31"/>
          <p:cNvSpPr txBox="1"/>
          <p:nvPr/>
        </p:nvSpPr>
        <p:spPr>
          <a:xfrm>
            <a:off x="223267" y="5022767"/>
            <a:ext cx="5440800" cy="1528800"/>
          </a:xfrm>
          <a:prstGeom prst="rect">
            <a:avLst/>
          </a:prstGeom>
          <a:noFill/>
          <a:ln>
            <a:noFill/>
          </a:ln>
        </p:spPr>
        <p:txBody>
          <a:bodyPr spcFirstLastPara="1" wrap="square" lIns="121900" tIns="121900" rIns="121900" bIns="121900" anchor="t" anchorCtr="0">
            <a:noAutofit/>
          </a:bodyPr>
          <a:lstStyle/>
          <a:p>
            <a:r>
              <a:rPr lang="en" sz="2133">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(Left) Soil texture inconsistency w/ historical database: Led to anomalously low percentiles in sandy soils [thanks to Elliott Wickham, SC State Climo office]</a:t>
            </a:r>
            <a:endParaRPr sz="2133"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endParaRPr>
          </a:p>
        </p:txBody>
      </p:sp>
      <p:pic>
        <p:nvPicPr>
          <p:cNvPr id="241" name="Google Shape;241;p31"/>
          <p:cNvPicPr preferRelativeResize="0"/>
          <p:nvPr/>
        </p:nvPicPr>
        <p:blipFill>
          <a:blip r:embed="rId3">
            <a:alphaModFix/>
          </a:blip>
          <a:stretch>
            <a:fillRect/>
          </a:stretch>
        </p:blipFill>
        <p:spPr>
          <a:xfrm>
            <a:off x="200067" y="1793600"/>
            <a:ext cx="2926080" cy="2340864"/>
          </a:xfrm>
          <a:prstGeom prst="rect">
            <a:avLst/>
          </a:prstGeom>
          <a:noFill/>
          <a:ln>
            <a:noFill/>
          </a:ln>
        </p:spPr>
      </p:pic>
      <p:pic>
        <p:nvPicPr>
          <p:cNvPr id="242" name="Google Shape;242;p31"/>
          <p:cNvPicPr preferRelativeResize="0"/>
          <p:nvPr/>
        </p:nvPicPr>
        <p:blipFill>
          <a:blip r:embed="rId4">
            <a:alphaModFix/>
          </a:blip>
          <a:stretch>
            <a:fillRect/>
          </a:stretch>
        </p:blipFill>
        <p:spPr>
          <a:xfrm>
            <a:off x="2952300" y="2219267"/>
            <a:ext cx="2926080" cy="2340864"/>
          </a:xfrm>
          <a:prstGeom prst="rect">
            <a:avLst/>
          </a:prstGeom>
          <a:solidFill>
            <a:srgbClr val="000000">
              <a:alpha val="76250"/>
            </a:srgbClr>
          </a:solidFill>
          <a:ln w="28575" cap="flat" cmpd="sng">
            <a:solidFill>
              <a:schemeClr val="dk1"/>
            </a:solidFill>
            <a:prstDash val="solid"/>
            <a:round/>
            <a:headEnd type="none" w="sm" len="sm"/>
            <a:tailEnd type="none" w="sm" len="sm"/>
          </a:ln>
          <a:effectLst>
            <a:outerShdw blurRad="57150" dist="19050" dir="5400000" algn="bl" rotWithShape="0">
              <a:srgbClr val="000000">
                <a:alpha val="56000"/>
              </a:srgbClr>
            </a:outerShdw>
          </a:effectLst>
        </p:spPr>
      </p:pic>
      <p:sp>
        <p:nvSpPr>
          <p:cNvPr id="243" name="Google Shape;243;p31"/>
          <p:cNvSpPr txBox="1"/>
          <p:nvPr/>
        </p:nvSpPr>
        <p:spPr>
          <a:xfrm>
            <a:off x="4543933" y="3452701"/>
            <a:ext cx="1253200" cy="902643"/>
          </a:xfrm>
          <a:prstGeom prst="rect">
            <a:avLst/>
          </a:prstGeom>
          <a:noFill/>
          <a:ln>
            <a:noFill/>
          </a:ln>
        </p:spPr>
        <p:txBody>
          <a:bodyPr spcFirstLastPara="1" wrap="square" lIns="121900" tIns="121900" rIns="121900" bIns="121900" anchor="t" anchorCtr="0">
            <a:spAutoFit/>
          </a:bodyPr>
          <a:lstStyle/>
          <a:p>
            <a:pPr algn="ctr"/>
            <a:r>
              <a:rPr lang="en" sz="2133" b="1">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Soil table fix</a:t>
            </a:r>
            <a:endParaRPr sz="2133" b="1"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endParaRPr>
          </a:p>
        </p:txBody>
      </p:sp>
      <p:sp>
        <p:nvSpPr>
          <p:cNvPr id="244" name="Google Shape;244;p31"/>
          <p:cNvSpPr txBox="1"/>
          <p:nvPr/>
        </p:nvSpPr>
        <p:spPr>
          <a:xfrm>
            <a:off x="2014467" y="3292034"/>
            <a:ext cx="864800" cy="574412"/>
          </a:xfrm>
          <a:prstGeom prst="rect">
            <a:avLst/>
          </a:prstGeom>
          <a:noFill/>
          <a:ln>
            <a:noFill/>
          </a:ln>
        </p:spPr>
        <p:txBody>
          <a:bodyPr spcFirstLastPara="1" wrap="square" lIns="121900" tIns="121900" rIns="121900" bIns="121900" anchor="t" anchorCtr="0">
            <a:spAutoFit/>
          </a:bodyPr>
          <a:lstStyle/>
          <a:p>
            <a:r>
              <a:rPr lang="en" sz="2133" b="1">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Bug</a:t>
            </a:r>
            <a:endParaRPr sz="2133" b="1"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endParaRPr>
          </a:p>
        </p:txBody>
      </p:sp>
      <p:sp>
        <p:nvSpPr>
          <p:cNvPr id="245" name="Google Shape;245;p31"/>
          <p:cNvSpPr txBox="1"/>
          <p:nvPr/>
        </p:nvSpPr>
        <p:spPr>
          <a:xfrm>
            <a:off x="124033" y="4044201"/>
            <a:ext cx="2828400" cy="902643"/>
          </a:xfrm>
          <a:prstGeom prst="rect">
            <a:avLst/>
          </a:prstGeom>
          <a:noFill/>
          <a:ln>
            <a:noFill/>
          </a:ln>
        </p:spPr>
        <p:txBody>
          <a:bodyPr spcFirstLastPara="1" wrap="square" lIns="121900" tIns="121900" rIns="121900" bIns="121900" anchor="t" anchorCtr="0">
            <a:spAutoFit/>
          </a:bodyPr>
          <a:lstStyle/>
          <a:p>
            <a:pPr algn="ctr"/>
            <a:r>
              <a:rPr lang="en" sz="2133" i="1">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0-100 cm percentiles</a:t>
            </a:r>
            <a:br>
              <a:rPr lang="en" sz="2133" i="1">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br>
            <a:r>
              <a:rPr lang="en" sz="2133" i="1">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14 Feb 2024</a:t>
            </a:r>
            <a:endParaRPr sz="2133" i="1"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endParaRPr>
          </a:p>
        </p:txBody>
      </p:sp>
      <p:pic>
        <p:nvPicPr>
          <p:cNvPr id="246" name="Google Shape;246;p31"/>
          <p:cNvPicPr preferRelativeResize="0"/>
          <p:nvPr/>
        </p:nvPicPr>
        <p:blipFill rotWithShape="1">
          <a:blip r:embed="rId5">
            <a:alphaModFix/>
          </a:blip>
          <a:srcRect t="4605" r="3809" b="4741"/>
          <a:stretch/>
        </p:blipFill>
        <p:spPr>
          <a:xfrm>
            <a:off x="6049534" y="1696000"/>
            <a:ext cx="3115265" cy="1828800"/>
          </a:xfrm>
          <a:prstGeom prst="rect">
            <a:avLst/>
          </a:prstGeom>
          <a:solidFill>
            <a:srgbClr val="000000">
              <a:alpha val="76250"/>
            </a:srgbClr>
          </a:solidFill>
          <a:ln w="28575" cap="flat" cmpd="sng">
            <a:solidFill>
              <a:schemeClr val="dk1"/>
            </a:solidFill>
            <a:prstDash val="solid"/>
            <a:round/>
            <a:headEnd type="none" w="sm" len="sm"/>
            <a:tailEnd type="none" w="sm" len="sm"/>
          </a:ln>
          <a:effectLst>
            <a:outerShdw blurRad="57150" dist="19050" dir="5400000" algn="bl" rotWithShape="0">
              <a:srgbClr val="000000">
                <a:alpha val="56000"/>
              </a:srgbClr>
            </a:outerShdw>
          </a:effectLst>
        </p:spPr>
      </p:pic>
      <p:pic>
        <p:nvPicPr>
          <p:cNvPr id="247" name="Google Shape;247;p31"/>
          <p:cNvPicPr preferRelativeResize="0"/>
          <p:nvPr/>
        </p:nvPicPr>
        <p:blipFill rotWithShape="1">
          <a:blip r:embed="rId6">
            <a:alphaModFix/>
          </a:blip>
          <a:srcRect t="4413" r="3753" b="4212"/>
          <a:stretch/>
        </p:blipFill>
        <p:spPr>
          <a:xfrm>
            <a:off x="9000584" y="1289600"/>
            <a:ext cx="3116912" cy="1828800"/>
          </a:xfrm>
          <a:prstGeom prst="rect">
            <a:avLst/>
          </a:prstGeom>
          <a:solidFill>
            <a:srgbClr val="000000">
              <a:alpha val="76250"/>
            </a:srgbClr>
          </a:solidFill>
          <a:ln w="28575" cap="flat" cmpd="sng">
            <a:solidFill>
              <a:schemeClr val="dk1"/>
            </a:solidFill>
            <a:prstDash val="solid"/>
            <a:round/>
            <a:headEnd type="none" w="sm" len="sm"/>
            <a:tailEnd type="none" w="sm" len="sm"/>
          </a:ln>
          <a:effectLst>
            <a:outerShdw blurRad="57150" dist="19050" dir="5400000" algn="bl" rotWithShape="0">
              <a:srgbClr val="000000">
                <a:alpha val="56000"/>
              </a:srgbClr>
            </a:outerShdw>
          </a:effectLst>
        </p:spPr>
      </p:pic>
      <p:sp>
        <p:nvSpPr>
          <p:cNvPr id="248" name="Google Shape;248;p31"/>
          <p:cNvSpPr txBox="1"/>
          <p:nvPr/>
        </p:nvSpPr>
        <p:spPr>
          <a:xfrm>
            <a:off x="7347033" y="2691167"/>
            <a:ext cx="1060000" cy="664797"/>
          </a:xfrm>
          <a:prstGeom prst="rect">
            <a:avLst/>
          </a:prstGeom>
          <a:solidFill>
            <a:schemeClr val="lt1"/>
          </a:solidFill>
          <a:ln>
            <a:noFill/>
          </a:ln>
        </p:spPr>
        <p:txBody>
          <a:bodyPr spcFirstLastPara="1" wrap="square" lIns="0" tIns="0" rIns="0" bIns="0" anchor="t" anchorCtr="0">
            <a:spAutoFit/>
          </a:bodyPr>
          <a:lstStyle/>
          <a:p>
            <a:pPr algn="ctr">
              <a:lnSpc>
                <a:spcPct val="90000"/>
              </a:lnSpc>
            </a:pPr>
            <a:r>
              <a:rPr lang="en" sz="1600" b="1">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NLDAS-2 Bug: Too little snow</a:t>
            </a:r>
            <a:endParaRPr sz="1600" b="1"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endParaRPr>
          </a:p>
        </p:txBody>
      </p:sp>
      <p:sp>
        <p:nvSpPr>
          <p:cNvPr id="249" name="Google Shape;249;p31"/>
          <p:cNvSpPr txBox="1"/>
          <p:nvPr/>
        </p:nvSpPr>
        <p:spPr>
          <a:xfrm>
            <a:off x="10616033" y="2183167"/>
            <a:ext cx="1168800" cy="664797"/>
          </a:xfrm>
          <a:prstGeom prst="rect">
            <a:avLst/>
          </a:prstGeom>
          <a:solidFill>
            <a:schemeClr val="lt1"/>
          </a:solidFill>
          <a:ln>
            <a:noFill/>
          </a:ln>
        </p:spPr>
        <p:txBody>
          <a:bodyPr spcFirstLastPara="1" wrap="square" lIns="0" tIns="0" rIns="0" bIns="0" anchor="t" anchorCtr="0">
            <a:spAutoFit/>
          </a:bodyPr>
          <a:lstStyle/>
          <a:p>
            <a:pPr algn="ctr">
              <a:lnSpc>
                <a:spcPct val="90000"/>
              </a:lnSpc>
            </a:pPr>
            <a:r>
              <a:rPr lang="en" sz="1600" b="1">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Improved with GDAS</a:t>
            </a:r>
            <a:br>
              <a:rPr lang="en" sz="1600" b="1">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br>
            <a:r>
              <a:rPr lang="en" sz="1600" b="1">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forcing</a:t>
            </a:r>
            <a:endParaRPr sz="1600" b="1"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endParaRPr>
          </a:p>
        </p:txBody>
      </p:sp>
      <p:sp>
        <p:nvSpPr>
          <p:cNvPr id="250" name="Google Shape;250;p31"/>
          <p:cNvSpPr txBox="1"/>
          <p:nvPr/>
        </p:nvSpPr>
        <p:spPr>
          <a:xfrm>
            <a:off x="6200775" y="4921167"/>
            <a:ext cx="5661492" cy="1732000"/>
          </a:xfrm>
          <a:prstGeom prst="rect">
            <a:avLst/>
          </a:prstGeom>
          <a:noFill/>
          <a:ln>
            <a:noFill/>
          </a:ln>
        </p:spPr>
        <p:txBody>
          <a:bodyPr spcFirstLastPara="1" wrap="square" lIns="121900" tIns="121900" rIns="121900" bIns="121900" anchor="t" anchorCtr="0">
            <a:noAutofit/>
          </a:bodyPr>
          <a:lstStyle/>
          <a:p>
            <a:r>
              <a:rPr lang="en"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(Right) NLDAS-2 warm 2-m Temp bias, 2022-23</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endParaRPr>
          </a:p>
          <a:p>
            <a:pPr marL="914400" lvl="1" indent="-280988">
              <a:buClrTx/>
              <a:buSzPct val="100000"/>
              <a:buFont typeface="+mj-lt"/>
              <a:buAutoNum type="alphaLcParenR"/>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Switched to GDAS forcing for real-time outputs; Oct 2023 - present</a:t>
            </a:r>
          </a:p>
          <a:p>
            <a:pPr marL="914400" lvl="1" indent="-280988">
              <a:buClrTx/>
              <a:buSzPct val="100000"/>
              <a:buFont typeface="+mj-lt"/>
              <a:buAutoNum type="alphaLcParenR"/>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Back-processing archives with corrected NLDAS-2 forcing for GHRC DAAC</a:t>
            </a:r>
          </a:p>
        </p:txBody>
      </p:sp>
      <p:pic>
        <p:nvPicPr>
          <p:cNvPr id="251" name="Google Shape;251;p31"/>
          <p:cNvPicPr preferRelativeResize="0"/>
          <p:nvPr/>
        </p:nvPicPr>
        <p:blipFill>
          <a:blip r:embed="rId7">
            <a:alphaModFix/>
          </a:blip>
          <a:stretch>
            <a:fillRect/>
          </a:stretch>
        </p:blipFill>
        <p:spPr>
          <a:xfrm>
            <a:off x="8610335" y="3038068"/>
            <a:ext cx="2926068" cy="1667851"/>
          </a:xfrm>
          <a:prstGeom prst="rect">
            <a:avLst/>
          </a:prstGeom>
          <a:solidFill>
            <a:srgbClr val="000000">
              <a:alpha val="76250"/>
            </a:srgbClr>
          </a:solidFill>
          <a:ln w="28575" cap="flat" cmpd="sng">
            <a:solidFill>
              <a:schemeClr val="dk1"/>
            </a:solidFill>
            <a:prstDash val="solid"/>
            <a:round/>
            <a:headEnd type="none" w="sm" len="sm"/>
            <a:tailEnd type="none" w="sm" len="sm"/>
          </a:ln>
          <a:effectLst>
            <a:outerShdw blurRad="57150" dist="19050" dir="5400000" algn="bl" rotWithShape="0">
              <a:srgbClr val="000000">
                <a:alpha val="56000"/>
              </a:srgbClr>
            </a:outerShdw>
          </a:effectLst>
        </p:spPr>
      </p:pic>
      <p:sp>
        <p:nvSpPr>
          <p:cNvPr id="252" name="Google Shape;252;p31"/>
          <p:cNvSpPr txBox="1"/>
          <p:nvPr/>
        </p:nvSpPr>
        <p:spPr>
          <a:xfrm>
            <a:off x="9921833" y="3872734"/>
            <a:ext cx="864800" cy="410241"/>
          </a:xfrm>
          <a:prstGeom prst="rect">
            <a:avLst/>
          </a:prstGeom>
          <a:solidFill>
            <a:schemeClr val="lt1"/>
          </a:solidFill>
          <a:ln>
            <a:noFill/>
          </a:ln>
        </p:spPr>
        <p:txBody>
          <a:bodyPr spcFirstLastPara="1" wrap="square" lIns="0" tIns="0" rIns="0" bIns="0" anchor="t" anchorCtr="0">
            <a:spAutoFit/>
          </a:bodyPr>
          <a:lstStyle/>
          <a:p>
            <a:pPr algn="ctr"/>
            <a:r>
              <a:rPr lang="en" sz="1333" b="1">
                <a:solidFill>
                  <a:schemeClr val="tx1"/>
                </a:solidFill>
                <a:latin typeface="Calibri" panose="020F0502020204030204" pitchFamily="34" charset="0"/>
                <a:ea typeface="Calibri" panose="020F0502020204030204" pitchFamily="34" charset="0"/>
                <a:cs typeface="Calibri" panose="020F0502020204030204" pitchFamily="34" charset="0"/>
                <a:sym typeface="Avenir"/>
              </a:rPr>
              <a:t>NOHRSC Snow</a:t>
            </a:r>
            <a:endParaRPr sz="1333" b="1" dirty="0">
              <a:solidFill>
                <a:schemeClr val="tx1"/>
              </a:solidFill>
              <a:latin typeface="Calibri" panose="020F0502020204030204" pitchFamily="34" charset="0"/>
              <a:ea typeface="Calibri" panose="020F0502020204030204" pitchFamily="34" charset="0"/>
              <a:cs typeface="Calibri" panose="020F0502020204030204" pitchFamily="34" charset="0"/>
              <a:sym typeface="Avenir"/>
            </a:endParaRPr>
          </a:p>
        </p:txBody>
      </p:sp>
      <p:sp>
        <p:nvSpPr>
          <p:cNvPr id="2" name="Title 1">
            <a:extLst>
              <a:ext uri="{FF2B5EF4-FFF2-40B4-BE49-F238E27FC236}">
                <a16:creationId xmlns:a16="http://schemas.microsoft.com/office/drawing/2014/main" id="{B9716527-EB7B-7A2E-B8D3-ED47183E3410}"/>
              </a:ext>
            </a:extLst>
          </p:cNvPr>
          <p:cNvSpPr>
            <a:spLocks noGrp="1"/>
          </p:cNvSpPr>
          <p:nvPr>
            <p:ph type="title"/>
          </p:nvPr>
        </p:nvSpPr>
        <p:spPr/>
        <p:txBody>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sym typeface="Avenir"/>
              </a:rPr>
              <a:t>Updates to SPoRT-LIS: Fixes</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
          <p:cNvSpPr txBox="1">
            <a:spLocks noGrp="1"/>
          </p:cNvSpPr>
          <p:nvPr>
            <p:ph type="title"/>
          </p:nvPr>
        </p:nvSpPr>
        <p:spPr>
          <a:xfrm>
            <a:off x="1774959" y="0"/>
            <a:ext cx="8642082" cy="11223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2F2F2"/>
              </a:buClr>
              <a:buSzPts val="4400"/>
              <a:buFont typeface="Calibri"/>
              <a:buNone/>
            </a:pPr>
            <a:r>
              <a:rPr lang="en-US" dirty="0">
                <a:latin typeface="Calibri"/>
                <a:ea typeface="Calibri"/>
                <a:cs typeface="Calibri"/>
                <a:sym typeface="Calibri"/>
              </a:rPr>
              <a:t>Summary of Stakeholder Feedback</a:t>
            </a:r>
            <a:endParaRPr dirty="0">
              <a:latin typeface="Calibri"/>
              <a:ea typeface="Calibri"/>
              <a:cs typeface="Calibri"/>
              <a:sym typeface="Calibri"/>
            </a:endParaRPr>
          </a:p>
        </p:txBody>
      </p:sp>
      <p:sp>
        <p:nvSpPr>
          <p:cNvPr id="369" name="Google Shape;369;p5"/>
          <p:cNvSpPr txBox="1"/>
          <p:nvPr/>
        </p:nvSpPr>
        <p:spPr>
          <a:xfrm>
            <a:off x="7304975" y="1491611"/>
            <a:ext cx="4339500" cy="4848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dk1"/>
                </a:solidFill>
                <a:latin typeface="Calibri"/>
                <a:ea typeface="Calibri"/>
                <a:cs typeface="Calibri"/>
                <a:sym typeface="Calibri"/>
              </a:rPr>
              <a:t>Specific NLDAS Uses from </a:t>
            </a:r>
            <a:endParaRPr sz="28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dirty="0">
                <a:solidFill>
                  <a:schemeClr val="dk1"/>
                </a:solidFill>
                <a:latin typeface="Calibri"/>
                <a:ea typeface="Calibri"/>
                <a:cs typeface="Calibri"/>
                <a:sym typeface="Calibri"/>
              </a:rPr>
              <a:t>Previous Workshops</a:t>
            </a:r>
            <a:endParaRPr sz="1400" b="0" i="0" u="none" strike="noStrike" cap="none" dirty="0">
              <a:solidFill>
                <a:srgbClr val="000000"/>
              </a:solidFill>
              <a:latin typeface="Arial"/>
              <a:ea typeface="Arial"/>
              <a:cs typeface="Arial"/>
              <a:sym typeface="Arial"/>
            </a:endParaRPr>
          </a:p>
          <a:p>
            <a:pPr marL="0" lvl="0" indent="0" algn="l" rtl="0">
              <a:spcBef>
                <a:spcPts val="0"/>
              </a:spcBef>
              <a:spcAft>
                <a:spcPts val="0"/>
              </a:spcAft>
              <a:buNone/>
            </a:pPr>
            <a:endParaRPr sz="1100" dirty="0">
              <a:solidFill>
                <a:schemeClr val="dk1"/>
              </a:solidFill>
              <a:latin typeface="Calibri"/>
              <a:ea typeface="Calibri"/>
              <a:cs typeface="Calibri"/>
              <a:sym typeface="Calibri"/>
            </a:endParaRPr>
          </a:p>
          <a:p>
            <a:pPr marL="285750" marR="0" lvl="0" indent="-298450" algn="l" rtl="0">
              <a:lnSpc>
                <a:spcPct val="100000"/>
              </a:lnSpc>
              <a:spcBef>
                <a:spcPts val="0"/>
              </a:spcBef>
              <a:spcAft>
                <a:spcPts val="0"/>
              </a:spcAft>
              <a:buClr>
                <a:schemeClr val="dk1"/>
              </a:buClr>
              <a:buSzPts val="2200"/>
              <a:buFont typeface="Calibri"/>
              <a:buChar char="•"/>
            </a:pPr>
            <a:r>
              <a:rPr lang="en-US" sz="2200" dirty="0">
                <a:solidFill>
                  <a:schemeClr val="dk1"/>
                </a:solidFill>
                <a:latin typeface="Calibri"/>
                <a:ea typeface="Calibri"/>
                <a:cs typeface="Calibri"/>
                <a:sym typeface="Calibri"/>
              </a:rPr>
              <a:t>Drought and flood operations</a:t>
            </a:r>
            <a:endParaRPr sz="2200" dirty="0">
              <a:solidFill>
                <a:schemeClr val="dk1"/>
              </a:solidFill>
              <a:latin typeface="Calibri"/>
              <a:ea typeface="Calibri"/>
              <a:cs typeface="Calibri"/>
              <a:sym typeface="Calibri"/>
            </a:endParaRPr>
          </a:p>
          <a:p>
            <a:pPr marL="285750" marR="0" lvl="0" indent="-298450" algn="l" rtl="0">
              <a:lnSpc>
                <a:spcPct val="100000"/>
              </a:lnSpc>
              <a:spcBef>
                <a:spcPts val="0"/>
              </a:spcBef>
              <a:spcAft>
                <a:spcPts val="0"/>
              </a:spcAft>
              <a:buClr>
                <a:schemeClr val="dk1"/>
              </a:buClr>
              <a:buSzPts val="2200"/>
              <a:buFont typeface="Calibri"/>
              <a:buChar char="•"/>
            </a:pPr>
            <a:r>
              <a:rPr lang="en-US" sz="2200" i="0" u="none" strike="noStrike" cap="none" dirty="0">
                <a:solidFill>
                  <a:schemeClr val="dk1"/>
                </a:solidFill>
                <a:latin typeface="Calibri"/>
                <a:ea typeface="Calibri"/>
                <a:cs typeface="Calibri"/>
                <a:sym typeface="Calibri"/>
              </a:rPr>
              <a:t>Wildfire risk and prescribed </a:t>
            </a:r>
            <a:r>
              <a:rPr lang="en-US" sz="2200" dirty="0">
                <a:solidFill>
                  <a:schemeClr val="dk1"/>
                </a:solidFill>
                <a:latin typeface="Calibri"/>
                <a:ea typeface="Calibri"/>
                <a:cs typeface="Calibri"/>
                <a:sym typeface="Calibri"/>
              </a:rPr>
              <a:t>burn</a:t>
            </a:r>
            <a:r>
              <a:rPr lang="en-US" sz="2200" i="0" u="none" strike="noStrike" cap="none" dirty="0">
                <a:solidFill>
                  <a:schemeClr val="dk1"/>
                </a:solidFill>
                <a:latin typeface="Calibri"/>
                <a:ea typeface="Calibri"/>
                <a:cs typeface="Calibri"/>
                <a:sym typeface="Calibri"/>
              </a:rPr>
              <a:t> planning</a:t>
            </a:r>
            <a:endParaRPr sz="2200" i="0" u="none" strike="noStrike" cap="none" dirty="0">
              <a:solidFill>
                <a:srgbClr val="000000"/>
              </a:solidFill>
              <a:latin typeface="Calibri"/>
              <a:ea typeface="Calibri"/>
              <a:cs typeface="Calibri"/>
              <a:sym typeface="Calibri"/>
            </a:endParaRPr>
          </a:p>
          <a:p>
            <a:pPr marL="285750" marR="0" lvl="0" indent="-298450" algn="l" rtl="0">
              <a:lnSpc>
                <a:spcPct val="100000"/>
              </a:lnSpc>
              <a:spcBef>
                <a:spcPts val="0"/>
              </a:spcBef>
              <a:spcAft>
                <a:spcPts val="0"/>
              </a:spcAft>
              <a:buClr>
                <a:schemeClr val="dk1"/>
              </a:buClr>
              <a:buSzPts val="2200"/>
              <a:buFont typeface="Calibri"/>
              <a:buChar char="•"/>
            </a:pPr>
            <a:r>
              <a:rPr lang="en-US" sz="2200" i="0" u="none" strike="noStrike" cap="none" dirty="0">
                <a:solidFill>
                  <a:schemeClr val="dk1"/>
                </a:solidFill>
                <a:latin typeface="Calibri"/>
                <a:ea typeface="Calibri"/>
                <a:cs typeface="Calibri"/>
                <a:sym typeface="Calibri"/>
              </a:rPr>
              <a:t>NWP model data input</a:t>
            </a:r>
            <a:endParaRPr sz="2200" i="0" u="none" strike="noStrike" cap="none" dirty="0">
              <a:solidFill>
                <a:srgbClr val="000000"/>
              </a:solidFill>
              <a:latin typeface="Calibri"/>
              <a:ea typeface="Calibri"/>
              <a:cs typeface="Calibri"/>
              <a:sym typeface="Calibri"/>
            </a:endParaRPr>
          </a:p>
          <a:p>
            <a:pPr marL="285750" marR="0" lvl="0" indent="-298450" algn="l" rtl="0">
              <a:lnSpc>
                <a:spcPct val="100000"/>
              </a:lnSpc>
              <a:spcBef>
                <a:spcPts val="0"/>
              </a:spcBef>
              <a:spcAft>
                <a:spcPts val="0"/>
              </a:spcAft>
              <a:buClr>
                <a:schemeClr val="dk1"/>
              </a:buClr>
              <a:buSzPts val="2200"/>
              <a:buFont typeface="Calibri"/>
              <a:buChar char="•"/>
            </a:pPr>
            <a:r>
              <a:rPr lang="en-US" sz="2200" i="0" u="none" strike="noStrike" cap="none" dirty="0">
                <a:solidFill>
                  <a:schemeClr val="dk1"/>
                </a:solidFill>
                <a:latin typeface="Calibri"/>
                <a:ea typeface="Calibri"/>
                <a:cs typeface="Calibri"/>
                <a:sym typeface="Calibri"/>
              </a:rPr>
              <a:t>Climatologies</a:t>
            </a:r>
            <a:r>
              <a:rPr lang="en-US" sz="2200" dirty="0">
                <a:solidFill>
                  <a:schemeClr val="dk1"/>
                </a:solidFill>
                <a:latin typeface="Calibri"/>
                <a:ea typeface="Calibri"/>
                <a:cs typeface="Calibri"/>
                <a:sym typeface="Calibri"/>
              </a:rPr>
              <a:t>/Anomalies</a:t>
            </a:r>
            <a:endParaRPr sz="2200" i="0" u="none" strike="noStrike" cap="none" dirty="0">
              <a:solidFill>
                <a:srgbClr val="000000"/>
              </a:solidFill>
              <a:latin typeface="Calibri"/>
              <a:ea typeface="Calibri"/>
              <a:cs typeface="Calibri"/>
              <a:sym typeface="Calibri"/>
            </a:endParaRPr>
          </a:p>
          <a:p>
            <a:pPr marL="285750" marR="0" lvl="0" indent="-298450" algn="l" rtl="0">
              <a:lnSpc>
                <a:spcPct val="100000"/>
              </a:lnSpc>
              <a:spcBef>
                <a:spcPts val="0"/>
              </a:spcBef>
              <a:spcAft>
                <a:spcPts val="0"/>
              </a:spcAft>
              <a:buClr>
                <a:schemeClr val="dk1"/>
              </a:buClr>
              <a:buSzPts val="2200"/>
              <a:buFont typeface="Calibri"/>
              <a:buChar char="•"/>
            </a:pPr>
            <a:r>
              <a:rPr lang="en-US" sz="2200" i="0" u="none" strike="noStrike" cap="none" dirty="0">
                <a:solidFill>
                  <a:schemeClr val="dk1"/>
                </a:solidFill>
                <a:latin typeface="Calibri"/>
                <a:ea typeface="Calibri"/>
                <a:cs typeface="Calibri"/>
                <a:sym typeface="Calibri"/>
              </a:rPr>
              <a:t>Generating refET for EDDI</a:t>
            </a:r>
            <a:endParaRPr sz="2200" i="0" u="none" strike="noStrike" cap="none" dirty="0">
              <a:solidFill>
                <a:srgbClr val="000000"/>
              </a:solidFill>
              <a:latin typeface="Calibri"/>
              <a:ea typeface="Calibri"/>
              <a:cs typeface="Calibri"/>
              <a:sym typeface="Calibri"/>
            </a:endParaRPr>
          </a:p>
          <a:p>
            <a:pPr marL="285750" marR="0" lvl="0" indent="-298450" algn="l" rtl="0">
              <a:lnSpc>
                <a:spcPct val="100000"/>
              </a:lnSpc>
              <a:spcBef>
                <a:spcPts val="0"/>
              </a:spcBef>
              <a:spcAft>
                <a:spcPts val="0"/>
              </a:spcAft>
              <a:buClr>
                <a:schemeClr val="dk1"/>
              </a:buClr>
              <a:buSzPts val="2200"/>
              <a:buFont typeface="Calibri"/>
              <a:buChar char="•"/>
            </a:pPr>
            <a:r>
              <a:rPr lang="en-US" sz="2200" i="0" u="none" strike="noStrike" cap="none" dirty="0">
                <a:solidFill>
                  <a:schemeClr val="dk1"/>
                </a:solidFill>
                <a:latin typeface="Calibri"/>
                <a:ea typeface="Calibri"/>
                <a:cs typeface="Calibri"/>
                <a:sym typeface="Calibri"/>
              </a:rPr>
              <a:t>Runoff/soil saturation for flood and landslide risk</a:t>
            </a:r>
            <a:endParaRPr sz="2200" i="0" u="none" strike="noStrike" cap="none" dirty="0">
              <a:solidFill>
                <a:srgbClr val="000000"/>
              </a:solidFill>
              <a:latin typeface="Calibri"/>
              <a:ea typeface="Calibri"/>
              <a:cs typeface="Calibri"/>
              <a:sym typeface="Calibri"/>
            </a:endParaRPr>
          </a:p>
          <a:p>
            <a:pPr marL="285750" marR="0" lvl="0" indent="-298450" algn="l" rtl="0">
              <a:lnSpc>
                <a:spcPct val="100000"/>
              </a:lnSpc>
              <a:spcBef>
                <a:spcPts val="0"/>
              </a:spcBef>
              <a:spcAft>
                <a:spcPts val="0"/>
              </a:spcAft>
              <a:buClr>
                <a:schemeClr val="dk1"/>
              </a:buClr>
              <a:buSzPts val="2200"/>
              <a:buFont typeface="Calibri"/>
              <a:buChar char="•"/>
            </a:pPr>
            <a:r>
              <a:rPr lang="en-US" sz="2200" i="0" u="none" strike="noStrike" cap="none" dirty="0">
                <a:solidFill>
                  <a:schemeClr val="dk1"/>
                </a:solidFill>
                <a:latin typeface="Calibri"/>
                <a:ea typeface="Calibri"/>
                <a:cs typeface="Calibri"/>
                <a:sym typeface="Calibri"/>
              </a:rPr>
              <a:t>Forcing for snow models</a:t>
            </a:r>
            <a:endParaRPr sz="2200" i="0" u="none" strike="noStrike" cap="none" dirty="0">
              <a:solidFill>
                <a:srgbClr val="000000"/>
              </a:solidFill>
              <a:latin typeface="Calibri"/>
              <a:ea typeface="Calibri"/>
              <a:cs typeface="Calibri"/>
              <a:sym typeface="Calibri"/>
            </a:endParaRPr>
          </a:p>
          <a:p>
            <a:pPr marL="285750" marR="0" lvl="0" indent="-298450" algn="l" rtl="0">
              <a:lnSpc>
                <a:spcPct val="100000"/>
              </a:lnSpc>
              <a:spcBef>
                <a:spcPts val="0"/>
              </a:spcBef>
              <a:spcAft>
                <a:spcPts val="0"/>
              </a:spcAft>
              <a:buClr>
                <a:schemeClr val="dk1"/>
              </a:buClr>
              <a:buSzPts val="2200"/>
              <a:buFont typeface="Calibri"/>
              <a:buChar char="•"/>
            </a:pPr>
            <a:r>
              <a:rPr lang="en-US" sz="2200" i="0" u="none" strike="noStrike" cap="none" dirty="0">
                <a:solidFill>
                  <a:schemeClr val="dk1"/>
                </a:solidFill>
                <a:latin typeface="Calibri"/>
                <a:ea typeface="Calibri"/>
                <a:cs typeface="Calibri"/>
                <a:sym typeface="Calibri"/>
              </a:rPr>
              <a:t>Building ML/DL models</a:t>
            </a:r>
            <a:endParaRPr sz="2200" i="0" u="none" strike="noStrike" cap="none" dirty="0">
              <a:solidFill>
                <a:srgbClr val="000000"/>
              </a:solidFill>
              <a:latin typeface="Calibri"/>
              <a:ea typeface="Calibri"/>
              <a:cs typeface="Calibri"/>
              <a:sym typeface="Calibri"/>
            </a:endParaRPr>
          </a:p>
          <a:p>
            <a:pPr marL="285750" marR="0" lvl="0" indent="-298450" algn="l" rtl="0">
              <a:lnSpc>
                <a:spcPct val="100000"/>
              </a:lnSpc>
              <a:spcBef>
                <a:spcPts val="0"/>
              </a:spcBef>
              <a:spcAft>
                <a:spcPts val="0"/>
              </a:spcAft>
              <a:buClr>
                <a:schemeClr val="dk1"/>
              </a:buClr>
              <a:buSzPts val="2200"/>
              <a:buFont typeface="Calibri"/>
              <a:buChar char="•"/>
            </a:pPr>
            <a:r>
              <a:rPr lang="en-US" sz="2200" i="0" u="none" strike="noStrike" cap="none" dirty="0">
                <a:solidFill>
                  <a:schemeClr val="dk1"/>
                </a:solidFill>
                <a:latin typeface="Calibri"/>
                <a:ea typeface="Calibri"/>
                <a:cs typeface="Calibri"/>
                <a:sym typeface="Calibri"/>
              </a:rPr>
              <a:t>Watershed modeling</a:t>
            </a:r>
            <a:endParaRPr sz="2200" i="0" u="none" strike="noStrike" cap="none" dirty="0">
              <a:solidFill>
                <a:schemeClr val="dk1"/>
              </a:solidFill>
              <a:latin typeface="Calibri"/>
              <a:ea typeface="Calibri"/>
              <a:cs typeface="Calibri"/>
              <a:sym typeface="Calibri"/>
            </a:endParaRPr>
          </a:p>
        </p:txBody>
      </p:sp>
      <p:pic>
        <p:nvPicPr>
          <p:cNvPr id="370" name="Google Shape;370;p5"/>
          <p:cNvPicPr preferRelativeResize="0"/>
          <p:nvPr/>
        </p:nvPicPr>
        <p:blipFill>
          <a:blip r:embed="rId3">
            <a:alphaModFix/>
          </a:blip>
          <a:stretch>
            <a:fillRect/>
          </a:stretch>
        </p:blipFill>
        <p:spPr>
          <a:xfrm>
            <a:off x="388675" y="1265575"/>
            <a:ext cx="6414226" cy="53864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
          <p:cNvSpPr txBox="1">
            <a:spLocks noGrp="1"/>
          </p:cNvSpPr>
          <p:nvPr>
            <p:ph type="body" idx="1"/>
          </p:nvPr>
        </p:nvSpPr>
        <p:spPr>
          <a:xfrm>
            <a:off x="5733392" y="1479018"/>
            <a:ext cx="6382500" cy="462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2400"/>
              <a:buNone/>
            </a:pPr>
            <a:r>
              <a:rPr lang="en-US" sz="2400" b="1" i="0" u="none" strike="noStrike" dirty="0">
                <a:solidFill>
                  <a:srgbClr val="000000"/>
                </a:solidFill>
              </a:rPr>
              <a:t>Requests for </a:t>
            </a:r>
            <a:r>
              <a:rPr lang="en-US" sz="2400" b="1" dirty="0">
                <a:solidFill>
                  <a:srgbClr val="000000"/>
                </a:solidFill>
              </a:rPr>
              <a:t>D</a:t>
            </a:r>
            <a:r>
              <a:rPr lang="en-US" sz="2400" b="1" i="0" u="none" strike="noStrike" dirty="0">
                <a:solidFill>
                  <a:srgbClr val="000000"/>
                </a:solidFill>
              </a:rPr>
              <a:t>erived </a:t>
            </a:r>
            <a:r>
              <a:rPr lang="en-US" sz="2400" b="1" dirty="0">
                <a:solidFill>
                  <a:srgbClr val="000000"/>
                </a:solidFill>
              </a:rPr>
              <a:t>P</a:t>
            </a:r>
            <a:r>
              <a:rPr lang="en-US" sz="2400" b="1" i="0" u="none" strike="noStrike" dirty="0">
                <a:solidFill>
                  <a:srgbClr val="000000"/>
                </a:solidFill>
              </a:rPr>
              <a:t>roducts and </a:t>
            </a:r>
            <a:r>
              <a:rPr lang="en-US" sz="2400" b="1" dirty="0">
                <a:solidFill>
                  <a:srgbClr val="000000"/>
                </a:solidFill>
              </a:rPr>
              <a:t>A</a:t>
            </a:r>
            <a:r>
              <a:rPr lang="en-US" sz="2400" b="1" i="0" u="none" strike="noStrike" dirty="0">
                <a:solidFill>
                  <a:srgbClr val="000000"/>
                </a:solidFill>
              </a:rPr>
              <a:t>pplications:</a:t>
            </a:r>
            <a:endParaRPr dirty="0"/>
          </a:p>
          <a:p>
            <a:pPr marL="228600" lvl="0" indent="-215900" algn="l" rtl="0">
              <a:lnSpc>
                <a:spcPct val="100000"/>
              </a:lnSpc>
              <a:spcBef>
                <a:spcPts val="600"/>
              </a:spcBef>
              <a:spcAft>
                <a:spcPts val="0"/>
              </a:spcAft>
              <a:buClr>
                <a:srgbClr val="000000"/>
              </a:buClr>
              <a:buSzPts val="2200"/>
              <a:buFont typeface="Arial"/>
              <a:buChar char="•"/>
            </a:pPr>
            <a:r>
              <a:rPr lang="en-US" sz="2200" b="0" i="0" u="none" strike="noStrike" dirty="0">
                <a:solidFill>
                  <a:srgbClr val="000000"/>
                </a:solidFill>
              </a:rPr>
              <a:t>Soil moisture percentiles and outlooks</a:t>
            </a:r>
            <a:endParaRPr sz="2200" dirty="0"/>
          </a:p>
          <a:p>
            <a:pPr marL="228600" lvl="0" indent="-215900" algn="l" rtl="0">
              <a:lnSpc>
                <a:spcPct val="100000"/>
              </a:lnSpc>
              <a:spcBef>
                <a:spcPts val="600"/>
              </a:spcBef>
              <a:spcAft>
                <a:spcPts val="0"/>
              </a:spcAft>
              <a:buClr>
                <a:srgbClr val="000000"/>
              </a:buClr>
              <a:buSzPts val="2200"/>
              <a:buFont typeface="Arial"/>
              <a:buChar char="•"/>
            </a:pPr>
            <a:r>
              <a:rPr lang="en-US" sz="2200" b="0" i="0" u="none" strike="noStrike" dirty="0">
                <a:solidFill>
                  <a:srgbClr val="000000"/>
                </a:solidFill>
              </a:rPr>
              <a:t>Drought percentiles, indices, and forecasts</a:t>
            </a:r>
            <a:endParaRPr sz="2200" dirty="0"/>
          </a:p>
          <a:p>
            <a:pPr marL="228600" lvl="0" indent="-215900" algn="l" rtl="0">
              <a:lnSpc>
                <a:spcPct val="100000"/>
              </a:lnSpc>
              <a:spcBef>
                <a:spcPts val="600"/>
              </a:spcBef>
              <a:spcAft>
                <a:spcPts val="0"/>
              </a:spcAft>
              <a:buClr>
                <a:srgbClr val="000000"/>
              </a:buClr>
              <a:buSzPts val="2200"/>
              <a:buFont typeface="Arial"/>
              <a:buChar char="•"/>
            </a:pPr>
            <a:r>
              <a:rPr lang="en-US" sz="2200" b="0" i="0" u="none" strike="noStrike" dirty="0">
                <a:solidFill>
                  <a:srgbClr val="000000"/>
                </a:solidFill>
              </a:rPr>
              <a:t>ET and PET products</a:t>
            </a:r>
            <a:endParaRPr sz="2200" dirty="0"/>
          </a:p>
          <a:p>
            <a:pPr marL="228600" lvl="0" indent="-215900" algn="l" rtl="0">
              <a:lnSpc>
                <a:spcPct val="100000"/>
              </a:lnSpc>
              <a:spcBef>
                <a:spcPts val="600"/>
              </a:spcBef>
              <a:spcAft>
                <a:spcPts val="0"/>
              </a:spcAft>
              <a:buClr>
                <a:srgbClr val="000000"/>
              </a:buClr>
              <a:buSzPts val="2200"/>
              <a:buFont typeface="Arial"/>
              <a:buChar char="•"/>
            </a:pPr>
            <a:r>
              <a:rPr lang="en-US" sz="2200" b="0" i="0" u="none" strike="noStrike" dirty="0">
                <a:solidFill>
                  <a:srgbClr val="000000"/>
                </a:solidFill>
              </a:rPr>
              <a:t>Soil hydrologic conductivity</a:t>
            </a:r>
            <a:endParaRPr sz="2200" dirty="0"/>
          </a:p>
          <a:p>
            <a:pPr marL="228600" lvl="0" indent="-215900" algn="l" rtl="0">
              <a:lnSpc>
                <a:spcPct val="100000"/>
              </a:lnSpc>
              <a:spcBef>
                <a:spcPts val="600"/>
              </a:spcBef>
              <a:spcAft>
                <a:spcPts val="0"/>
              </a:spcAft>
              <a:buClr>
                <a:srgbClr val="000000"/>
              </a:buClr>
              <a:buSzPts val="2200"/>
              <a:buFont typeface="Arial"/>
              <a:buChar char="•"/>
            </a:pPr>
            <a:r>
              <a:rPr lang="en-US" sz="2200" b="0" i="0" u="none" strike="noStrike" dirty="0">
                <a:solidFill>
                  <a:srgbClr val="000000"/>
                </a:solidFill>
              </a:rPr>
              <a:t>Modeled ET and runoff </a:t>
            </a:r>
            <a:endParaRPr sz="2200" dirty="0"/>
          </a:p>
          <a:p>
            <a:pPr marL="228600" lvl="0" indent="-215900" algn="l" rtl="0">
              <a:lnSpc>
                <a:spcPct val="100000"/>
              </a:lnSpc>
              <a:spcBef>
                <a:spcPts val="600"/>
              </a:spcBef>
              <a:spcAft>
                <a:spcPts val="0"/>
              </a:spcAft>
              <a:buClr>
                <a:srgbClr val="000000"/>
              </a:buClr>
              <a:buSzPts val="2200"/>
              <a:buFont typeface="Arial"/>
              <a:buChar char="•"/>
            </a:pPr>
            <a:r>
              <a:rPr lang="en-US" sz="2200" b="0" i="0" u="none" strike="noStrike" dirty="0">
                <a:solidFill>
                  <a:srgbClr val="000000"/>
                </a:solidFill>
              </a:rPr>
              <a:t>GIS-enabled data</a:t>
            </a:r>
            <a:endParaRPr sz="2200" dirty="0"/>
          </a:p>
          <a:p>
            <a:pPr marL="228600" lvl="0" indent="-215900" algn="l" rtl="0">
              <a:lnSpc>
                <a:spcPct val="100000"/>
              </a:lnSpc>
              <a:spcBef>
                <a:spcPts val="600"/>
              </a:spcBef>
              <a:spcAft>
                <a:spcPts val="0"/>
              </a:spcAft>
              <a:buClr>
                <a:srgbClr val="000000"/>
              </a:buClr>
              <a:buSzPts val="2200"/>
              <a:buFont typeface="Arial"/>
              <a:buChar char="•"/>
            </a:pPr>
            <a:r>
              <a:rPr lang="en-US" sz="2200" b="0" i="0" u="none" strike="noStrike" dirty="0">
                <a:solidFill>
                  <a:srgbClr val="000000"/>
                </a:solidFill>
              </a:rPr>
              <a:t>Weekly change maps</a:t>
            </a:r>
            <a:endParaRPr sz="2200" dirty="0"/>
          </a:p>
          <a:p>
            <a:pPr marL="228600" lvl="0" indent="-215900" algn="l" rtl="0">
              <a:lnSpc>
                <a:spcPct val="100000"/>
              </a:lnSpc>
              <a:spcBef>
                <a:spcPts val="600"/>
              </a:spcBef>
              <a:spcAft>
                <a:spcPts val="0"/>
              </a:spcAft>
              <a:buClr>
                <a:srgbClr val="000000"/>
              </a:buClr>
              <a:buSzPts val="2200"/>
              <a:buFont typeface="Arial"/>
              <a:buChar char="•"/>
            </a:pPr>
            <a:r>
              <a:rPr lang="en-US" sz="2200" b="0" i="0" u="none" strike="noStrike" dirty="0">
                <a:solidFill>
                  <a:srgbClr val="000000"/>
                </a:solidFill>
              </a:rPr>
              <a:t>Model uncertainty information</a:t>
            </a:r>
            <a:endParaRPr sz="2200" dirty="0"/>
          </a:p>
        </p:txBody>
      </p:sp>
      <p:sp>
        <p:nvSpPr>
          <p:cNvPr id="376" name="Google Shape;376;p6"/>
          <p:cNvSpPr txBox="1">
            <a:spLocks noGrp="1"/>
          </p:cNvSpPr>
          <p:nvPr>
            <p:ph type="title"/>
          </p:nvPr>
        </p:nvSpPr>
        <p:spPr>
          <a:xfrm>
            <a:off x="1359059" y="0"/>
            <a:ext cx="9474000" cy="112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2F2F2"/>
              </a:buClr>
              <a:buSzPts val="4400"/>
              <a:buFont typeface="Calibri"/>
              <a:buNone/>
            </a:pPr>
            <a:r>
              <a:rPr lang="en-US" dirty="0">
                <a:latin typeface="Calibri"/>
                <a:ea typeface="Calibri"/>
                <a:cs typeface="Calibri"/>
                <a:sym typeface="Calibri"/>
              </a:rPr>
              <a:t>Previous Feedback </a:t>
            </a:r>
            <a:r>
              <a:rPr lang="en-US" dirty="0"/>
              <a:t>on Priority Needs</a:t>
            </a:r>
            <a:endParaRPr dirty="0">
              <a:latin typeface="Calibri"/>
              <a:ea typeface="Calibri"/>
              <a:cs typeface="Calibri"/>
              <a:sym typeface="Calibri"/>
            </a:endParaRPr>
          </a:p>
        </p:txBody>
      </p:sp>
      <p:sp>
        <p:nvSpPr>
          <p:cNvPr id="377" name="Google Shape;377;p6"/>
          <p:cNvSpPr txBox="1"/>
          <p:nvPr/>
        </p:nvSpPr>
        <p:spPr>
          <a:xfrm>
            <a:off x="672662" y="1479018"/>
            <a:ext cx="5365500" cy="454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Calibri"/>
                <a:ea typeface="Calibri"/>
                <a:cs typeface="Calibri"/>
                <a:sym typeface="Calibri"/>
              </a:rPr>
              <a:t>High-priority </a:t>
            </a:r>
            <a:r>
              <a:rPr lang="en-US" sz="2400" b="1" dirty="0">
                <a:latin typeface="Calibri"/>
                <a:ea typeface="Calibri"/>
                <a:cs typeface="Calibri"/>
                <a:sym typeface="Calibri"/>
              </a:rPr>
              <a:t>M</a:t>
            </a:r>
            <a:r>
              <a:rPr lang="en-US" sz="2400" b="1" i="0" u="none" strike="noStrike" cap="none" dirty="0">
                <a:solidFill>
                  <a:srgbClr val="000000"/>
                </a:solidFill>
                <a:latin typeface="Calibri"/>
                <a:ea typeface="Calibri"/>
                <a:cs typeface="Calibri"/>
                <a:sym typeface="Calibri"/>
              </a:rPr>
              <a:t>odel </a:t>
            </a:r>
            <a:r>
              <a:rPr lang="en-US" sz="2400" b="1" dirty="0">
                <a:latin typeface="Calibri"/>
                <a:ea typeface="Calibri"/>
                <a:cs typeface="Calibri"/>
                <a:sym typeface="Calibri"/>
              </a:rPr>
              <a:t>I</a:t>
            </a:r>
            <a:r>
              <a:rPr lang="en-US" sz="2400" b="1" i="0" u="none" strike="noStrike" cap="none" dirty="0">
                <a:solidFill>
                  <a:srgbClr val="000000"/>
                </a:solidFill>
                <a:latin typeface="Calibri"/>
                <a:ea typeface="Calibri"/>
                <a:cs typeface="Calibri"/>
                <a:sym typeface="Calibri"/>
              </a:rPr>
              <a:t>mprovements:</a:t>
            </a:r>
            <a:endParaRPr sz="1400" b="0" i="0" u="none" strike="noStrike" cap="none" dirty="0">
              <a:solidFill>
                <a:srgbClr val="000000"/>
              </a:solidFill>
              <a:latin typeface="Arial"/>
              <a:ea typeface="Arial"/>
              <a:cs typeface="Arial"/>
              <a:sym typeface="Arial"/>
            </a:endParaRPr>
          </a:p>
          <a:p>
            <a:pPr marL="342900" marR="0" lvl="0" indent="-330200" algn="l" rtl="0">
              <a:lnSpc>
                <a:spcPct val="100000"/>
              </a:lnSpc>
              <a:spcBef>
                <a:spcPts val="60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Decreased output latency</a:t>
            </a:r>
            <a:endParaRPr sz="2200" b="0" i="0" u="none" strike="noStrike" cap="none" dirty="0">
              <a:solidFill>
                <a:srgbClr val="000000"/>
              </a:solidFill>
              <a:latin typeface="Calibri"/>
              <a:ea typeface="Calibri"/>
              <a:cs typeface="Calibri"/>
              <a:sym typeface="Calibri"/>
            </a:endParaRPr>
          </a:p>
          <a:p>
            <a:pPr marL="342900" marR="0" lvl="0" indent="-330200" algn="l" rtl="0">
              <a:lnSpc>
                <a:spcPct val="100000"/>
              </a:lnSpc>
              <a:spcBef>
                <a:spcPts val="60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Better forcing data quality</a:t>
            </a:r>
            <a:endParaRPr sz="2200" b="0" i="0" u="none" strike="noStrike" cap="none" dirty="0">
              <a:solidFill>
                <a:srgbClr val="000000"/>
              </a:solidFill>
              <a:latin typeface="Calibri"/>
              <a:ea typeface="Calibri"/>
              <a:cs typeface="Calibri"/>
              <a:sym typeface="Calibri"/>
            </a:endParaRPr>
          </a:p>
          <a:p>
            <a:pPr marL="342900" marR="0" lvl="0" indent="-330200" algn="l" rtl="0">
              <a:lnSpc>
                <a:spcPct val="100000"/>
              </a:lnSpc>
              <a:spcBef>
                <a:spcPts val="60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Finer spatial resolution</a:t>
            </a:r>
            <a:endParaRPr sz="2200" b="0" i="0" u="none" strike="noStrike" cap="none" dirty="0">
              <a:solidFill>
                <a:srgbClr val="000000"/>
              </a:solidFill>
              <a:latin typeface="Arial"/>
              <a:ea typeface="Arial"/>
              <a:cs typeface="Arial"/>
              <a:sym typeface="Arial"/>
            </a:endParaRPr>
          </a:p>
          <a:p>
            <a:pPr marL="342900" marR="0" lvl="0" indent="-330200" algn="l" rtl="0">
              <a:lnSpc>
                <a:spcPct val="100000"/>
              </a:lnSpc>
              <a:spcBef>
                <a:spcPts val="60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Assimilation of observational data</a:t>
            </a:r>
            <a:endParaRPr sz="2200" b="0" i="0" u="none" strike="noStrike" cap="none" dirty="0">
              <a:solidFill>
                <a:srgbClr val="000000"/>
              </a:solidFill>
              <a:latin typeface="Arial"/>
              <a:ea typeface="Arial"/>
              <a:cs typeface="Arial"/>
              <a:sym typeface="Arial"/>
            </a:endParaRPr>
          </a:p>
          <a:p>
            <a:pPr marL="342900" marR="0" lvl="0" indent="-330200" algn="l" rtl="0">
              <a:lnSpc>
                <a:spcPct val="100000"/>
              </a:lnSpc>
              <a:spcBef>
                <a:spcPts val="60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Expanding the model spatial domain</a:t>
            </a:r>
            <a:endParaRPr sz="2200" b="0" i="0" u="none" strike="noStrike" cap="none" dirty="0">
              <a:solidFill>
                <a:srgbClr val="000000"/>
              </a:solidFill>
              <a:latin typeface="Arial"/>
              <a:ea typeface="Arial"/>
              <a:cs typeface="Arial"/>
              <a:sym typeface="Arial"/>
            </a:endParaRPr>
          </a:p>
          <a:p>
            <a:pPr marL="342900" marR="0" lvl="0" indent="-330200" algn="l" rtl="0">
              <a:lnSpc>
                <a:spcPct val="100000"/>
              </a:lnSpc>
              <a:spcBef>
                <a:spcPts val="60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Atmospheric forcing datasets back to 1980, for historical context</a:t>
            </a:r>
            <a:endParaRPr sz="2200" b="0" i="0" u="none" strike="noStrike" cap="none" dirty="0">
              <a:solidFill>
                <a:srgbClr val="000000"/>
              </a:solidFill>
              <a:latin typeface="Calibri"/>
              <a:ea typeface="Calibri"/>
              <a:cs typeface="Calibri"/>
              <a:sym typeface="Calibri"/>
            </a:endParaRPr>
          </a:p>
          <a:p>
            <a:pPr marL="342900" marR="0" lvl="0" indent="-330200" algn="l" rtl="0">
              <a:lnSpc>
                <a:spcPct val="100000"/>
              </a:lnSpc>
              <a:spcBef>
                <a:spcPts val="60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Easier data access</a:t>
            </a:r>
            <a:endParaRPr sz="2200" b="0" i="0" u="none" strike="noStrike" cap="none" dirty="0">
              <a:solidFill>
                <a:srgbClr val="000000"/>
              </a:solidFill>
              <a:latin typeface="Arial"/>
              <a:ea typeface="Arial"/>
              <a:cs typeface="Arial"/>
              <a:sym typeface="Arial"/>
            </a:endParaRPr>
          </a:p>
          <a:p>
            <a:pPr marL="342900" marR="0" lvl="0" indent="-330200" algn="l" rtl="0">
              <a:lnSpc>
                <a:spcPct val="100000"/>
              </a:lnSpc>
              <a:spcBef>
                <a:spcPts val="60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Choice of output formats</a:t>
            </a:r>
            <a:endParaRPr sz="2200" b="0" i="0" u="none" strike="noStrike" cap="none" dirty="0">
              <a:solidFill>
                <a:srgbClr val="000000"/>
              </a:solidFill>
              <a:latin typeface="Arial"/>
              <a:ea typeface="Arial"/>
              <a:cs typeface="Arial"/>
              <a:sym typeface="Arial"/>
            </a:endParaRPr>
          </a:p>
          <a:p>
            <a:pPr marL="342900" marR="0" lvl="0" indent="-330200" algn="l" rtl="0">
              <a:lnSpc>
                <a:spcPct val="100000"/>
              </a:lnSpc>
              <a:spcBef>
                <a:spcPts val="600"/>
              </a:spcBef>
              <a:spcAft>
                <a:spcPts val="0"/>
              </a:spcAft>
              <a:buClr>
                <a:srgbClr val="000000"/>
              </a:buClr>
              <a:buSzPts val="2200"/>
              <a:buFont typeface="Arial"/>
              <a:buChar char="•"/>
            </a:pPr>
            <a:r>
              <a:rPr lang="en-US" sz="2200" b="0" i="0" u="none" strike="noStrike" cap="none" dirty="0">
                <a:solidFill>
                  <a:srgbClr val="000000"/>
                </a:solidFill>
                <a:latin typeface="Calibri"/>
                <a:ea typeface="Calibri"/>
                <a:cs typeface="Calibri"/>
                <a:sym typeface="Calibri"/>
              </a:rPr>
              <a:t>Consistent datasets</a:t>
            </a:r>
            <a:endParaRPr sz="2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156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8"/>
          <p:cNvSpPr txBox="1"/>
          <p:nvPr/>
        </p:nvSpPr>
        <p:spPr>
          <a:xfrm>
            <a:off x="542925" y="0"/>
            <a:ext cx="10701338" cy="11223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400"/>
              <a:buFont typeface="Calibri"/>
              <a:buNone/>
            </a:pPr>
            <a:r>
              <a:rPr lang="en-US" sz="4400" i="0" u="none" strike="noStrike" cap="none" dirty="0">
                <a:solidFill>
                  <a:srgbClr val="FFFFFF"/>
                </a:solidFill>
                <a:latin typeface="Calibri"/>
                <a:ea typeface="Calibri"/>
                <a:cs typeface="Calibri"/>
                <a:sym typeface="Calibri"/>
              </a:rPr>
              <a:t>Complementary Soil Moisture Sources</a:t>
            </a:r>
            <a:endParaRPr sz="1400" b="0" i="0" u="none" strike="noStrike" cap="none" dirty="0">
              <a:solidFill>
                <a:srgbClr val="000000"/>
              </a:solidFill>
              <a:latin typeface="Arial"/>
              <a:ea typeface="Arial"/>
              <a:cs typeface="Arial"/>
              <a:sym typeface="Arial"/>
            </a:endParaRPr>
          </a:p>
        </p:txBody>
      </p:sp>
      <p:sp>
        <p:nvSpPr>
          <p:cNvPr id="5" name="Text Placeholder 4">
            <a:extLst>
              <a:ext uri="{FF2B5EF4-FFF2-40B4-BE49-F238E27FC236}">
                <a16:creationId xmlns:a16="http://schemas.microsoft.com/office/drawing/2014/main" id="{7CE8FC0E-9F0B-E9BA-8D1E-C48A6D21409B}"/>
              </a:ext>
            </a:extLst>
          </p:cNvPr>
          <p:cNvSpPr>
            <a:spLocks noGrp="1"/>
          </p:cNvSpPr>
          <p:nvPr>
            <p:ph type="body" idx="1"/>
          </p:nvPr>
        </p:nvSpPr>
        <p:spPr>
          <a:xfrm>
            <a:off x="542925" y="1247398"/>
            <a:ext cx="11058525" cy="1122363"/>
          </a:xfrm>
        </p:spPr>
        <p:txBody>
          <a:bodyPr/>
          <a:lstStyle/>
          <a:p>
            <a:pPr marL="342900" marR="0" lvl="0" indent="-354330" algn="l" rtl="0">
              <a:lnSpc>
                <a:spcPct val="100000"/>
              </a:lnSpc>
              <a:spcBef>
                <a:spcPts val="0"/>
              </a:spcBef>
              <a:spcAft>
                <a:spcPts val="0"/>
              </a:spcAft>
              <a:buClr>
                <a:srgbClr val="000000"/>
              </a:buClr>
              <a:buSzPts val="2400"/>
              <a:buFont typeface="Arial"/>
              <a:buChar char="•"/>
            </a:pPr>
            <a:r>
              <a:rPr lang="en-US" sz="2800" b="0" i="0" u="none" strike="noStrike" cap="none" dirty="0">
                <a:solidFill>
                  <a:srgbClr val="000000"/>
                </a:solidFill>
                <a:latin typeface="Calibri"/>
                <a:ea typeface="Calibri"/>
                <a:cs typeface="Calibri"/>
                <a:sym typeface="Calibri"/>
              </a:rPr>
              <a:t>Ford and Quiring (2019; </a:t>
            </a:r>
            <a:r>
              <a:rPr lang="en-US" sz="2800" b="0" i="1" u="none" strike="noStrike" cap="none" dirty="0">
                <a:solidFill>
                  <a:srgbClr val="000000"/>
                </a:solidFill>
                <a:latin typeface="Calibri"/>
                <a:ea typeface="Calibri"/>
                <a:cs typeface="Calibri"/>
                <a:sym typeface="Calibri"/>
              </a:rPr>
              <a:t>Water Resources Research</a:t>
            </a:r>
            <a:r>
              <a:rPr lang="en-US" sz="2800" b="0" i="0" u="none" strike="noStrike" cap="none" dirty="0">
                <a:solidFill>
                  <a:srgbClr val="000000"/>
                </a:solidFill>
                <a:latin typeface="Calibri"/>
                <a:ea typeface="Calibri"/>
                <a:cs typeface="Calibri"/>
                <a:sym typeface="Calibri"/>
              </a:rPr>
              <a:t>) discuss utility of complementary soil moisture sources: in situ, remote sensing, models</a:t>
            </a:r>
          </a:p>
        </p:txBody>
      </p:sp>
      <p:grpSp>
        <p:nvGrpSpPr>
          <p:cNvPr id="17" name="Group 16">
            <a:extLst>
              <a:ext uri="{FF2B5EF4-FFF2-40B4-BE49-F238E27FC236}">
                <a16:creationId xmlns:a16="http://schemas.microsoft.com/office/drawing/2014/main" id="{F13D4A3A-8190-4562-9237-A82C1982A49E}"/>
              </a:ext>
            </a:extLst>
          </p:cNvPr>
          <p:cNvGrpSpPr/>
          <p:nvPr/>
        </p:nvGrpSpPr>
        <p:grpSpPr>
          <a:xfrm>
            <a:off x="3911681" y="2278141"/>
            <a:ext cx="4502838" cy="2807066"/>
            <a:chOff x="3955378" y="2349578"/>
            <a:chExt cx="4502838" cy="2807066"/>
          </a:xfrm>
        </p:grpSpPr>
        <p:pic>
          <p:nvPicPr>
            <p:cNvPr id="16" name="Picture 15" descr="A picture containing text, grass, outdoor&#10;&#10;AI-generated content may be incorrect.">
              <a:extLst>
                <a:ext uri="{FF2B5EF4-FFF2-40B4-BE49-F238E27FC236}">
                  <a16:creationId xmlns:a16="http://schemas.microsoft.com/office/drawing/2014/main" id="{EA196F41-B387-6A15-F736-12ACD5DD4982}"/>
                </a:ext>
              </a:extLst>
            </p:cNvPr>
            <p:cNvPicPr>
              <a:picLocks noChangeAspect="1"/>
            </p:cNvPicPr>
            <p:nvPr/>
          </p:nvPicPr>
          <p:blipFill>
            <a:blip r:embed="rId3"/>
            <a:stretch>
              <a:fillRect/>
            </a:stretch>
          </p:blipFill>
          <p:spPr>
            <a:xfrm>
              <a:off x="6585113" y="2349578"/>
              <a:ext cx="1873103" cy="2807066"/>
            </a:xfrm>
            <a:prstGeom prst="rect">
              <a:avLst/>
            </a:prstGeom>
          </p:spPr>
        </p:pic>
        <p:sp>
          <p:nvSpPr>
            <p:cNvPr id="7" name="Rectangle: Rounded Corners 6">
              <a:extLst>
                <a:ext uri="{FF2B5EF4-FFF2-40B4-BE49-F238E27FC236}">
                  <a16:creationId xmlns:a16="http://schemas.microsoft.com/office/drawing/2014/main" id="{8BEFB3EE-794E-DD1F-A11E-C71E4583F46F}"/>
                </a:ext>
              </a:extLst>
            </p:cNvPr>
            <p:cNvSpPr/>
            <p:nvPr/>
          </p:nvSpPr>
          <p:spPr>
            <a:xfrm>
              <a:off x="3955378" y="2544713"/>
              <a:ext cx="2800350" cy="100274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In-Situ:</a:t>
              </a:r>
              <a:endParaRPr lang="en-US" sz="1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r>
                <a:rPr lang="en-US" sz="1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Calibrated measurements </a:t>
              </a:r>
              <a:b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-Sparse spatial coverage </a:t>
              </a:r>
            </a:p>
          </p:txBody>
        </p:sp>
      </p:grpSp>
      <p:grpSp>
        <p:nvGrpSpPr>
          <p:cNvPr id="13" name="Group 12">
            <a:extLst>
              <a:ext uri="{FF2B5EF4-FFF2-40B4-BE49-F238E27FC236}">
                <a16:creationId xmlns:a16="http://schemas.microsoft.com/office/drawing/2014/main" id="{9650C050-943F-60E2-3439-611B8FBA05BD}"/>
              </a:ext>
            </a:extLst>
          </p:cNvPr>
          <p:cNvGrpSpPr/>
          <p:nvPr/>
        </p:nvGrpSpPr>
        <p:grpSpPr>
          <a:xfrm>
            <a:off x="9128881" y="2393839"/>
            <a:ext cx="2863090" cy="2841161"/>
            <a:chOff x="9128881" y="2527377"/>
            <a:chExt cx="2863090" cy="2841161"/>
          </a:xfrm>
        </p:grpSpPr>
        <p:pic>
          <p:nvPicPr>
            <p:cNvPr id="2050" name="Picture 2" descr="Researchers build groundbreaking device for NASA SMAP mission">
              <a:extLst>
                <a:ext uri="{FF2B5EF4-FFF2-40B4-BE49-F238E27FC236}">
                  <a16:creationId xmlns:a16="http://schemas.microsoft.com/office/drawing/2014/main" id="{3E54C9CF-F2B8-EF57-7A68-E8DD791A19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5287" y="2527377"/>
              <a:ext cx="2206684" cy="16102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664FDA1E-8DC6-6357-E9EB-048EADD1E318}"/>
                </a:ext>
              </a:extLst>
            </p:cNvPr>
            <p:cNvSpPr/>
            <p:nvPr/>
          </p:nvSpPr>
          <p:spPr>
            <a:xfrm>
              <a:off x="9128881" y="4146438"/>
              <a:ext cx="2800350" cy="122210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Remote Sensing:</a:t>
              </a:r>
              <a:endParaRPr lang="en-US" sz="1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r>
                <a:rPr lang="en-US" sz="1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Broader spatial coverage </a:t>
              </a:r>
              <a:b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-Limited temporal revisits</a:t>
              </a:r>
            </a:p>
            <a:p>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-Require retrievals</a:t>
              </a:r>
            </a:p>
          </p:txBody>
        </p:sp>
      </p:grpSp>
      <p:grpSp>
        <p:nvGrpSpPr>
          <p:cNvPr id="14" name="Group 13">
            <a:extLst>
              <a:ext uri="{FF2B5EF4-FFF2-40B4-BE49-F238E27FC236}">
                <a16:creationId xmlns:a16="http://schemas.microsoft.com/office/drawing/2014/main" id="{1EEA4AB2-AE1B-D670-9234-3621CC68C4CE}"/>
              </a:ext>
            </a:extLst>
          </p:cNvPr>
          <p:cNvGrpSpPr/>
          <p:nvPr/>
        </p:nvGrpSpPr>
        <p:grpSpPr>
          <a:xfrm>
            <a:off x="255515" y="2957549"/>
            <a:ext cx="5992891" cy="2468317"/>
            <a:chOff x="255515" y="2957549"/>
            <a:chExt cx="5992891" cy="2468317"/>
          </a:xfrm>
        </p:grpSpPr>
        <p:pic>
          <p:nvPicPr>
            <p:cNvPr id="2052" name="Picture 4">
              <a:extLst>
                <a:ext uri="{FF2B5EF4-FFF2-40B4-BE49-F238E27FC236}">
                  <a16:creationId xmlns:a16="http://schemas.microsoft.com/office/drawing/2014/main" id="{354AC1FF-67A1-F782-EA5F-EEED4B3C4A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15" y="2957549"/>
              <a:ext cx="3015889" cy="20105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FBDDF75E-3DD3-87B5-DB61-7E8129273B0B}"/>
                </a:ext>
              </a:extLst>
            </p:cNvPr>
            <p:cNvSpPr/>
            <p:nvPr/>
          </p:nvSpPr>
          <p:spPr>
            <a:xfrm>
              <a:off x="2600328" y="4204947"/>
              <a:ext cx="3648078" cy="1220919"/>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Land Surface Models:</a:t>
              </a:r>
              <a:endParaRPr lang="en-US" sz="1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r>
                <a:rPr lang="en-US" sz="1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-High-resolution in space &amp; time</a:t>
              </a:r>
              <a:b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-Parameter &amp; physics assumptions</a:t>
              </a:r>
            </a:p>
            <a:p>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-Computational requirements</a:t>
              </a:r>
            </a:p>
          </p:txBody>
        </p:sp>
      </p:grpSp>
      <p:sp>
        <p:nvSpPr>
          <p:cNvPr id="11" name="Text Placeholder 4">
            <a:extLst>
              <a:ext uri="{FF2B5EF4-FFF2-40B4-BE49-F238E27FC236}">
                <a16:creationId xmlns:a16="http://schemas.microsoft.com/office/drawing/2014/main" id="{F4E7AD56-FA92-260C-DC3B-A6C491C9F7C2}"/>
              </a:ext>
            </a:extLst>
          </p:cNvPr>
          <p:cNvSpPr txBox="1">
            <a:spLocks/>
          </p:cNvSpPr>
          <p:nvPr/>
        </p:nvSpPr>
        <p:spPr>
          <a:xfrm>
            <a:off x="271456" y="5410570"/>
            <a:ext cx="11720515" cy="13544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lvl="2" indent="-354330">
              <a:spcBef>
                <a:spcPts val="1200"/>
              </a:spcBef>
              <a:buSzPts val="2400"/>
            </a:pPr>
            <a:r>
              <a:rPr lang="en-US" sz="2800" dirty="0">
                <a:solidFill>
                  <a:srgbClr val="000000"/>
                </a:solidFill>
              </a:rPr>
              <a:t>No “one-size fits all” solution for soil moisture applications</a:t>
            </a:r>
          </a:p>
          <a:p>
            <a:pPr marL="342900" lvl="2" indent="-354330">
              <a:spcBef>
                <a:spcPts val="1200"/>
              </a:spcBef>
              <a:buSzPts val="2400"/>
            </a:pPr>
            <a:r>
              <a:rPr lang="en-US" sz="2800" dirty="0">
                <a:solidFill>
                  <a:srgbClr val="000000"/>
                </a:solidFill>
              </a:rPr>
              <a:t>Complementary use of all sources benefit drought and pluvial monitoring</a:t>
            </a:r>
          </a:p>
        </p:txBody>
      </p:sp>
    </p:spTree>
    <p:extLst>
      <p:ext uri="{BB962C8B-B14F-4D97-AF65-F5344CB8AC3E}">
        <p14:creationId xmlns:p14="http://schemas.microsoft.com/office/powerpoint/2010/main" val="250335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34ab9d18010_0_8"/>
          <p:cNvSpPr txBox="1">
            <a:spLocks noGrp="1"/>
          </p:cNvSpPr>
          <p:nvPr>
            <p:ph type="body" idx="1"/>
          </p:nvPr>
        </p:nvSpPr>
        <p:spPr>
          <a:xfrm>
            <a:off x="1522650" y="1514225"/>
            <a:ext cx="9146700" cy="4621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2400"/>
              <a:buNone/>
            </a:pPr>
            <a:r>
              <a:rPr lang="en-US" sz="2400" b="1" dirty="0">
                <a:solidFill>
                  <a:srgbClr val="000000"/>
                </a:solidFill>
              </a:rPr>
              <a:t>From Today’s Workshop Registration Responses:</a:t>
            </a:r>
            <a:endParaRPr sz="2400" b="1" dirty="0">
              <a:solidFill>
                <a:srgbClr val="000000"/>
              </a:solidFill>
            </a:endParaRPr>
          </a:p>
          <a:p>
            <a:pPr marL="1143000" lvl="0" indent="-228600" algn="l" rtl="0">
              <a:lnSpc>
                <a:spcPct val="100000"/>
              </a:lnSpc>
              <a:spcBef>
                <a:spcPts val="600"/>
              </a:spcBef>
              <a:spcAft>
                <a:spcPts val="0"/>
              </a:spcAft>
              <a:buClr>
                <a:srgbClr val="000000"/>
              </a:buClr>
              <a:buSzPts val="2400"/>
              <a:buFont typeface="Arial"/>
              <a:buChar char="•"/>
            </a:pPr>
            <a:r>
              <a:rPr lang="en-US" sz="2400" dirty="0">
                <a:solidFill>
                  <a:srgbClr val="000000"/>
                </a:solidFill>
              </a:rPr>
              <a:t>Reference evapotranspiration (Penman-Monteith PET), actual evapotranspiration, EDDI, SPEI</a:t>
            </a:r>
            <a:endParaRPr sz="2400" dirty="0">
              <a:solidFill>
                <a:srgbClr val="000000"/>
              </a:solidFill>
            </a:endParaRPr>
          </a:p>
          <a:p>
            <a:pPr marL="1143000" lvl="0" indent="-228600" algn="l" rtl="0">
              <a:lnSpc>
                <a:spcPct val="100000"/>
              </a:lnSpc>
              <a:spcBef>
                <a:spcPts val="600"/>
              </a:spcBef>
              <a:spcAft>
                <a:spcPts val="0"/>
              </a:spcAft>
              <a:buClr>
                <a:srgbClr val="000000"/>
              </a:buClr>
              <a:buSzPts val="2400"/>
              <a:buChar char="•"/>
            </a:pPr>
            <a:r>
              <a:rPr lang="en-US" sz="2400" dirty="0">
                <a:solidFill>
                  <a:srgbClr val="000000"/>
                </a:solidFill>
              </a:rPr>
              <a:t>FAO56 PET (we currently rely on GridMET)</a:t>
            </a:r>
            <a:endParaRPr sz="2400" dirty="0">
              <a:solidFill>
                <a:srgbClr val="000000"/>
              </a:solidFill>
            </a:endParaRPr>
          </a:p>
          <a:p>
            <a:pPr marL="1143000" lvl="0" indent="-228600" algn="l" rtl="0">
              <a:lnSpc>
                <a:spcPct val="100000"/>
              </a:lnSpc>
              <a:spcBef>
                <a:spcPts val="600"/>
              </a:spcBef>
              <a:spcAft>
                <a:spcPts val="0"/>
              </a:spcAft>
              <a:buClr>
                <a:srgbClr val="000000"/>
              </a:buClr>
              <a:buSzPts val="2400"/>
              <a:buChar char="•"/>
            </a:pPr>
            <a:r>
              <a:rPr lang="en-US" sz="2400" dirty="0"/>
              <a:t>Soil moisture percentiles - crop yields</a:t>
            </a:r>
            <a:endParaRPr sz="2400" dirty="0"/>
          </a:p>
          <a:p>
            <a:pPr marL="1143000" lvl="0" indent="-228600" algn="l" rtl="0">
              <a:lnSpc>
                <a:spcPct val="100000"/>
              </a:lnSpc>
              <a:spcBef>
                <a:spcPts val="600"/>
              </a:spcBef>
              <a:spcAft>
                <a:spcPts val="0"/>
              </a:spcAft>
              <a:buClr>
                <a:srgbClr val="000000"/>
              </a:buClr>
              <a:buSzPts val="2400"/>
              <a:buChar char="•"/>
            </a:pPr>
            <a:r>
              <a:rPr lang="en-US" sz="2400" dirty="0"/>
              <a:t>Climatology and percentiles</a:t>
            </a:r>
            <a:endParaRPr sz="2400" dirty="0"/>
          </a:p>
          <a:p>
            <a:pPr marL="1143000" lvl="0" indent="-228600" algn="l" rtl="0">
              <a:lnSpc>
                <a:spcPct val="100000"/>
              </a:lnSpc>
              <a:spcBef>
                <a:spcPts val="600"/>
              </a:spcBef>
              <a:spcAft>
                <a:spcPts val="0"/>
              </a:spcAft>
              <a:buClr>
                <a:srgbClr val="000000"/>
              </a:buClr>
              <a:buSzPts val="2400"/>
              <a:buChar char="•"/>
            </a:pPr>
            <a:r>
              <a:rPr lang="en-US" sz="2400" dirty="0"/>
              <a:t>Experimental forecast products; derived fields</a:t>
            </a:r>
            <a:endParaRPr sz="2400" dirty="0">
              <a:solidFill>
                <a:srgbClr val="000000"/>
              </a:solidFill>
            </a:endParaRPr>
          </a:p>
          <a:p>
            <a:pPr marL="1143000" lvl="0" indent="-228600" algn="l" rtl="0">
              <a:lnSpc>
                <a:spcPct val="100000"/>
              </a:lnSpc>
              <a:spcBef>
                <a:spcPts val="600"/>
              </a:spcBef>
              <a:spcAft>
                <a:spcPts val="0"/>
              </a:spcAft>
              <a:buClr>
                <a:srgbClr val="000000"/>
              </a:buClr>
              <a:buSzPts val="2400"/>
              <a:buChar char="•"/>
            </a:pPr>
            <a:r>
              <a:rPr lang="en-US" sz="2400" dirty="0">
                <a:solidFill>
                  <a:srgbClr val="000000"/>
                </a:solidFill>
              </a:rPr>
              <a:t>Enhance accuracy of U.S. Drought Monitor and as inputs into our other operational combined drought indicators</a:t>
            </a:r>
            <a:endParaRPr sz="2400" dirty="0">
              <a:solidFill>
                <a:srgbClr val="000000"/>
              </a:solidFill>
            </a:endParaRPr>
          </a:p>
          <a:p>
            <a:pPr marL="1143000" lvl="0" indent="-228600" algn="l" rtl="0">
              <a:lnSpc>
                <a:spcPct val="100000"/>
              </a:lnSpc>
              <a:spcBef>
                <a:spcPts val="600"/>
              </a:spcBef>
              <a:spcAft>
                <a:spcPts val="0"/>
              </a:spcAft>
              <a:buClr>
                <a:srgbClr val="000000"/>
              </a:buClr>
              <a:buSzPts val="2400"/>
              <a:buChar char="•"/>
            </a:pPr>
            <a:r>
              <a:rPr lang="en-US" sz="2400" dirty="0">
                <a:solidFill>
                  <a:srgbClr val="000000"/>
                </a:solidFill>
              </a:rPr>
              <a:t>Flash drought detection</a:t>
            </a:r>
            <a:endParaRPr sz="2400" dirty="0">
              <a:solidFill>
                <a:srgbClr val="000000"/>
              </a:solidFill>
            </a:endParaRPr>
          </a:p>
          <a:p>
            <a:pPr marL="1143000" lvl="0" indent="-228600" algn="l" rtl="0">
              <a:lnSpc>
                <a:spcPct val="100000"/>
              </a:lnSpc>
              <a:spcBef>
                <a:spcPts val="600"/>
              </a:spcBef>
              <a:spcAft>
                <a:spcPts val="0"/>
              </a:spcAft>
              <a:buClr>
                <a:srgbClr val="000000"/>
              </a:buClr>
              <a:buSzPts val="2400"/>
              <a:buChar char="•"/>
            </a:pPr>
            <a:r>
              <a:rPr lang="en-US" sz="2400" dirty="0">
                <a:solidFill>
                  <a:srgbClr val="000000"/>
                </a:solidFill>
              </a:rPr>
              <a:t>River and flood modeling</a:t>
            </a:r>
            <a:endParaRPr sz="2400" dirty="0">
              <a:solidFill>
                <a:srgbClr val="000000"/>
              </a:solidFill>
            </a:endParaRPr>
          </a:p>
        </p:txBody>
      </p:sp>
      <p:sp>
        <p:nvSpPr>
          <p:cNvPr id="383" name="Google Shape;383;g34ab9d18010_0_8"/>
          <p:cNvSpPr txBox="1">
            <a:spLocks noGrp="1"/>
          </p:cNvSpPr>
          <p:nvPr>
            <p:ph type="title"/>
          </p:nvPr>
        </p:nvSpPr>
        <p:spPr>
          <a:xfrm>
            <a:off x="750899" y="10925"/>
            <a:ext cx="10690200" cy="11223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2F2F2"/>
              </a:buClr>
              <a:buSzPct val="100000"/>
              <a:buFont typeface="Calibri"/>
              <a:buNone/>
            </a:pPr>
            <a:r>
              <a:rPr lang="en-US" dirty="0"/>
              <a:t>Requests for Derived Products and Applications</a:t>
            </a:r>
            <a:endParaRPr dirty="0"/>
          </a:p>
        </p:txBody>
      </p:sp>
    </p:spTree>
    <p:extLst>
      <p:ext uri="{BB962C8B-B14F-4D97-AF65-F5344CB8AC3E}">
        <p14:creationId xmlns:p14="http://schemas.microsoft.com/office/powerpoint/2010/main" val="3895827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4"/>
          <p:cNvSpPr txBox="1">
            <a:spLocks noGrp="1"/>
          </p:cNvSpPr>
          <p:nvPr>
            <p:ph type="title"/>
          </p:nvPr>
        </p:nvSpPr>
        <p:spPr>
          <a:xfrm>
            <a:off x="1797902" y="0"/>
            <a:ext cx="8596197" cy="11223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2F2F2"/>
              </a:buClr>
              <a:buSzPct val="100000"/>
              <a:buFont typeface="Calibri"/>
              <a:buNone/>
            </a:pPr>
            <a:r>
              <a:rPr lang="en-US" dirty="0">
                <a:latin typeface="Calibri"/>
                <a:ea typeface="Calibri"/>
                <a:cs typeface="Calibri"/>
                <a:sym typeface="Calibri"/>
              </a:rPr>
              <a:t>A NASA Data-driven Meteorological Forcing in Retrospective and Real Time</a:t>
            </a:r>
            <a:endParaRPr dirty="0"/>
          </a:p>
        </p:txBody>
      </p:sp>
      <p:pic>
        <p:nvPicPr>
          <p:cNvPr id="457" name="Google Shape;457;p14"/>
          <p:cNvPicPr preferRelativeResize="0"/>
          <p:nvPr/>
        </p:nvPicPr>
        <p:blipFill rotWithShape="1">
          <a:blip r:embed="rId3">
            <a:alphaModFix/>
          </a:blip>
          <a:srcRect/>
          <a:stretch/>
        </p:blipFill>
        <p:spPr>
          <a:xfrm>
            <a:off x="1943100" y="1234649"/>
            <a:ext cx="8310285" cy="3269055"/>
          </a:xfrm>
          <a:prstGeom prst="rect">
            <a:avLst/>
          </a:prstGeom>
          <a:noFill/>
          <a:ln>
            <a:noFill/>
          </a:ln>
        </p:spPr>
      </p:pic>
      <p:pic>
        <p:nvPicPr>
          <p:cNvPr id="458" name="Google Shape;458;p14"/>
          <p:cNvPicPr preferRelativeResize="0"/>
          <p:nvPr/>
        </p:nvPicPr>
        <p:blipFill rotWithShape="1">
          <a:blip r:embed="rId4">
            <a:alphaModFix/>
          </a:blip>
          <a:srcRect b="9654"/>
          <a:stretch/>
        </p:blipFill>
        <p:spPr>
          <a:xfrm>
            <a:off x="1288728" y="4373761"/>
            <a:ext cx="9614543" cy="2481815"/>
          </a:xfrm>
          <a:prstGeom prst="rect">
            <a:avLst/>
          </a:prstGeom>
          <a:noFill/>
          <a:ln>
            <a:noFill/>
          </a:ln>
        </p:spPr>
      </p:pic>
      <p:sp>
        <p:nvSpPr>
          <p:cNvPr id="459" name="Google Shape;459;p14"/>
          <p:cNvSpPr txBox="1"/>
          <p:nvPr/>
        </p:nvSpPr>
        <p:spPr>
          <a:xfrm>
            <a:off x="2040835" y="3238321"/>
            <a:ext cx="1134281" cy="276999"/>
          </a:xfrm>
          <a:prstGeom prst="rect">
            <a:avLst/>
          </a:prstGeom>
          <a:solidFill>
            <a:srgbClr val="D8E2F3"/>
          </a:solidFill>
          <a:ln w="9525" cap="flat" cmpd="sng">
            <a:solidFill>
              <a:schemeClr val="dk1"/>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Times New Roman"/>
                <a:ea typeface="Times New Roman"/>
                <a:cs typeface="Times New Roman"/>
                <a:sym typeface="Times New Roman"/>
              </a:rPr>
              <a:t>GEOS-IT</a:t>
            </a:r>
            <a:endParaRPr sz="1400" b="0" i="0" u="none" strike="noStrike" cap="none" dirty="0">
              <a:solidFill>
                <a:srgbClr val="000000"/>
              </a:solidFill>
              <a:latin typeface="Arial"/>
              <a:ea typeface="Arial"/>
              <a:cs typeface="Arial"/>
              <a:sym typeface="Arial"/>
            </a:endParaRPr>
          </a:p>
        </p:txBody>
      </p:sp>
      <p:sp>
        <p:nvSpPr>
          <p:cNvPr id="460" name="Google Shape;460;p14"/>
          <p:cNvSpPr txBox="1"/>
          <p:nvPr/>
        </p:nvSpPr>
        <p:spPr>
          <a:xfrm>
            <a:off x="8335617" y="4962938"/>
            <a:ext cx="1219200" cy="276999"/>
          </a:xfrm>
          <a:prstGeom prst="rect">
            <a:avLst/>
          </a:prstGeom>
          <a:solidFill>
            <a:srgbClr val="8DA9DB"/>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Times New Roman"/>
                <a:ea typeface="Times New Roman"/>
                <a:cs typeface="Times New Roman"/>
                <a:sym typeface="Times New Roman"/>
              </a:rPr>
              <a:t>GEOS-IT</a:t>
            </a:r>
            <a:endParaRPr sz="1400" b="0" i="0" u="none" strike="noStrike" cap="none" dirty="0">
              <a:solidFill>
                <a:srgbClr val="000000"/>
              </a:solidFill>
              <a:latin typeface="Arial"/>
              <a:ea typeface="Arial"/>
              <a:cs typeface="Arial"/>
              <a:sym typeface="Arial"/>
            </a:endParaRPr>
          </a:p>
        </p:txBody>
      </p:sp>
      <p:sp>
        <p:nvSpPr>
          <p:cNvPr id="461" name="Google Shape;461;p14"/>
          <p:cNvSpPr/>
          <p:nvPr/>
        </p:nvSpPr>
        <p:spPr>
          <a:xfrm>
            <a:off x="61348" y="4704522"/>
            <a:ext cx="3958973" cy="2151054"/>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We are considering two products: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000"/>
              <a:buFont typeface="Calibri"/>
              <a:buNone/>
            </a:pPr>
            <a:endParaRPr sz="1000" b="0" i="0" u="none" strike="noStrike" cap="none" dirty="0">
              <a:solidFill>
                <a:srgbClr val="000000"/>
              </a:solidFill>
              <a:latin typeface="Calibri"/>
              <a:ea typeface="Calibri"/>
              <a:cs typeface="Calibri"/>
              <a:sym typeface="Calibri"/>
            </a:endParaRPr>
          </a:p>
          <a:p>
            <a:pPr marL="231775" marR="0" lvl="0" indent="-231775" algn="l" rtl="0">
              <a:lnSpc>
                <a:spcPct val="100000"/>
              </a:lnSpc>
              <a:spcBef>
                <a:spcPts val="0"/>
              </a:spcBef>
              <a:spcAft>
                <a:spcPts val="0"/>
              </a:spcAft>
              <a:buClr>
                <a:srgbClr val="000000"/>
              </a:buClr>
              <a:buSzPts val="1800"/>
              <a:buFont typeface="Calibri"/>
              <a:buAutoNum type="arabicParenR"/>
            </a:pPr>
            <a:r>
              <a:rPr lang="en-US" sz="1800" b="0" i="0" u="none" strike="noStrike" cap="none" dirty="0">
                <a:solidFill>
                  <a:srgbClr val="000000"/>
                </a:solidFill>
                <a:latin typeface="Calibri"/>
                <a:ea typeface="Calibri"/>
                <a:cs typeface="Calibri"/>
                <a:sym typeface="Calibri"/>
              </a:rPr>
              <a:t>“Full DA” product: Starting ~2000, which is when many remotely-sensed DA products and IMERG begin</a:t>
            </a:r>
            <a:endParaRPr sz="1400" b="0" i="0" u="none" strike="noStrike" cap="none" dirty="0">
              <a:solidFill>
                <a:srgbClr val="000000"/>
              </a:solidFill>
              <a:latin typeface="Arial"/>
              <a:ea typeface="Arial"/>
              <a:cs typeface="Arial"/>
              <a:sym typeface="Arial"/>
            </a:endParaRPr>
          </a:p>
          <a:p>
            <a:pPr marL="231775" marR="0" lvl="0" indent="-168275" algn="l" rtl="0">
              <a:lnSpc>
                <a:spcPct val="100000"/>
              </a:lnSpc>
              <a:spcBef>
                <a:spcPts val="0"/>
              </a:spcBef>
              <a:spcAft>
                <a:spcPts val="0"/>
              </a:spcAft>
              <a:buClr>
                <a:schemeClr val="lt1"/>
              </a:buClr>
              <a:buSzPts val="1000"/>
              <a:buFont typeface="Calibri"/>
              <a:buNone/>
            </a:pPr>
            <a:endParaRPr sz="1000" b="0" i="0" u="none" strike="noStrike" cap="none" dirty="0">
              <a:solidFill>
                <a:srgbClr val="000000"/>
              </a:solidFill>
              <a:latin typeface="Calibri"/>
              <a:ea typeface="Calibri"/>
              <a:cs typeface="Calibri"/>
              <a:sym typeface="Calibri"/>
            </a:endParaRPr>
          </a:p>
          <a:p>
            <a:pPr marL="231775" marR="0" lvl="0" indent="-231775" algn="l" rtl="0">
              <a:lnSpc>
                <a:spcPct val="100000"/>
              </a:lnSpc>
              <a:spcBef>
                <a:spcPts val="0"/>
              </a:spcBef>
              <a:spcAft>
                <a:spcPts val="0"/>
              </a:spcAft>
              <a:buClr>
                <a:srgbClr val="000000"/>
              </a:buClr>
              <a:buSzPts val="1800"/>
              <a:buFont typeface="Calibri"/>
              <a:buAutoNum type="arabicParenR"/>
            </a:pPr>
            <a:r>
              <a:rPr lang="en-US" sz="1800" b="0" i="0" u="none" strike="noStrike" cap="none" dirty="0">
                <a:solidFill>
                  <a:srgbClr val="000000"/>
                </a:solidFill>
                <a:latin typeface="Calibri"/>
                <a:ea typeface="Calibri"/>
                <a:cs typeface="Calibri"/>
                <a:sym typeface="Calibri"/>
              </a:rPr>
              <a:t>“Open Loop” product: Starting ~1980, with no data assimilation</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15"/>
          <p:cNvSpPr/>
          <p:nvPr/>
        </p:nvSpPr>
        <p:spPr>
          <a:xfrm>
            <a:off x="6078075" y="1200525"/>
            <a:ext cx="6114000" cy="5657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467" name="Google Shape;467;p15"/>
          <p:cNvSpPr txBox="1">
            <a:spLocks noGrp="1"/>
          </p:cNvSpPr>
          <p:nvPr>
            <p:ph type="title"/>
          </p:nvPr>
        </p:nvSpPr>
        <p:spPr>
          <a:xfrm>
            <a:off x="1774959" y="10886"/>
            <a:ext cx="8642082" cy="11223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2F2F2"/>
              </a:buClr>
              <a:buSzPts val="4400"/>
              <a:buFont typeface="Calibri"/>
              <a:buNone/>
            </a:pPr>
            <a:r>
              <a:rPr lang="en-US" dirty="0">
                <a:latin typeface="Calibri"/>
                <a:ea typeface="Calibri"/>
                <a:cs typeface="Calibri"/>
                <a:sym typeface="Calibri"/>
              </a:rPr>
              <a:t>Data Assimilation and Modeling</a:t>
            </a:r>
            <a:endParaRPr dirty="0"/>
          </a:p>
        </p:txBody>
      </p:sp>
      <p:sp>
        <p:nvSpPr>
          <p:cNvPr id="468" name="Google Shape;468;p15"/>
          <p:cNvSpPr txBox="1"/>
          <p:nvPr/>
        </p:nvSpPr>
        <p:spPr>
          <a:xfrm>
            <a:off x="0" y="1200533"/>
            <a:ext cx="6078073" cy="5577840"/>
          </a:xfrm>
          <a:prstGeom prst="rect">
            <a:avLst/>
          </a:prstGeom>
          <a:noFill/>
          <a:ln>
            <a:noFill/>
          </a:ln>
        </p:spPr>
        <p:txBody>
          <a:bodyPr spcFirstLastPara="1" wrap="square" lIns="91425" tIns="45700" rIns="91425" bIns="45700" anchor="t" anchorCtr="0">
            <a:normAutofit lnSpcReduction="10000"/>
          </a:bodyPr>
          <a:lstStyle/>
          <a:p>
            <a:pPr marL="233045" marR="0" lvl="0" indent="-233045" algn="l" rtl="0">
              <a:lnSpc>
                <a:spcPct val="105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Noah-MP LSM (managed by NCAR) is used in several other systems (NWM, WRF, UFS, etc.).</a:t>
            </a:r>
            <a:endParaRPr sz="2400" b="0" i="0" u="none" strike="noStrike" cap="none" dirty="0">
              <a:solidFill>
                <a:schemeClr val="dk1"/>
              </a:solidFill>
              <a:latin typeface="Calibri"/>
              <a:ea typeface="Calibri"/>
              <a:cs typeface="Calibri"/>
              <a:sym typeface="Calibri"/>
            </a:endParaRPr>
          </a:p>
          <a:p>
            <a:pPr marL="233045" marR="0" lvl="0" indent="-233045" algn="l" rtl="0">
              <a:lnSpc>
                <a:spcPct val="105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Contains advanced physics, including 3-layer snow physics, etc.  For NLDAS-3, we will use options for groundwater and for prognostic phenology.</a:t>
            </a:r>
            <a:endParaRPr sz="2400" b="0" i="0" u="none" strike="noStrike" cap="none" dirty="0">
              <a:solidFill>
                <a:srgbClr val="000000"/>
              </a:solidFill>
              <a:latin typeface="Calibri"/>
              <a:ea typeface="Calibri"/>
              <a:cs typeface="Calibri"/>
              <a:sym typeface="Calibri"/>
            </a:endParaRPr>
          </a:p>
          <a:p>
            <a:pPr marL="233045" marR="0" lvl="0" indent="-233045" algn="l" rtl="0">
              <a:lnSpc>
                <a:spcPct val="105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Assimilated data products:</a:t>
            </a:r>
            <a:endParaRPr sz="2400" b="0" i="0" u="none" strike="noStrike" cap="none" dirty="0">
              <a:solidFill>
                <a:srgbClr val="000000"/>
              </a:solidFill>
              <a:latin typeface="Calibri"/>
              <a:ea typeface="Calibri"/>
              <a:cs typeface="Calibri"/>
              <a:sym typeface="Calibri"/>
            </a:endParaRPr>
          </a:p>
          <a:p>
            <a:pPr marL="800100" marR="0" lvl="1" indent="-342900" algn="l" rtl="0">
              <a:lnSpc>
                <a:spcPct val="105000"/>
              </a:lnSpc>
              <a:spcBef>
                <a:spcPts val="0"/>
              </a:spcBef>
              <a:spcAft>
                <a:spcPts val="0"/>
              </a:spcAft>
              <a:buClr>
                <a:srgbClr val="000000"/>
              </a:buClr>
              <a:buSzPts val="2400"/>
              <a:buFont typeface="Courier New"/>
              <a:buChar char="o"/>
            </a:pPr>
            <a:r>
              <a:rPr lang="en-US" sz="2400" b="0" i="0" u="none" strike="noStrike" cap="none" dirty="0">
                <a:solidFill>
                  <a:srgbClr val="000000"/>
                </a:solidFill>
                <a:latin typeface="Calibri"/>
                <a:ea typeface="Calibri"/>
                <a:cs typeface="Calibri"/>
                <a:sym typeface="Calibri"/>
              </a:rPr>
              <a:t>Soil moisture (SMAP, AMSR-E, etc.)</a:t>
            </a:r>
            <a:endParaRPr sz="2400" b="0" i="0" u="none" strike="noStrike" cap="none" dirty="0">
              <a:solidFill>
                <a:srgbClr val="000000"/>
              </a:solidFill>
              <a:latin typeface="Calibri"/>
              <a:ea typeface="Calibri"/>
              <a:cs typeface="Calibri"/>
              <a:sym typeface="Calibri"/>
            </a:endParaRPr>
          </a:p>
          <a:p>
            <a:pPr marL="800100" marR="0" lvl="1" indent="-342900" algn="l" rtl="0">
              <a:lnSpc>
                <a:spcPct val="105000"/>
              </a:lnSpc>
              <a:spcBef>
                <a:spcPts val="0"/>
              </a:spcBef>
              <a:spcAft>
                <a:spcPts val="0"/>
              </a:spcAft>
              <a:buClr>
                <a:srgbClr val="000000"/>
              </a:buClr>
              <a:buSzPts val="2400"/>
              <a:buFont typeface="Courier New"/>
              <a:buChar char="o"/>
            </a:pPr>
            <a:r>
              <a:rPr lang="en-US" sz="2400" b="0" i="0" u="none" strike="noStrike" cap="none" dirty="0">
                <a:solidFill>
                  <a:srgbClr val="000000"/>
                </a:solidFill>
                <a:latin typeface="Calibri"/>
                <a:ea typeface="Calibri"/>
                <a:cs typeface="Calibri"/>
                <a:sym typeface="Calibri"/>
              </a:rPr>
              <a:t>Snow (</a:t>
            </a:r>
            <a:r>
              <a:rPr lang="en-US" sz="2400" dirty="0">
                <a:latin typeface="Calibri"/>
                <a:ea typeface="Calibri"/>
                <a:cs typeface="Calibri"/>
                <a:sym typeface="Calibri"/>
              </a:rPr>
              <a:t>O</a:t>
            </a:r>
            <a:r>
              <a:rPr lang="en-US" sz="2400" b="0" i="0" u="none" strike="noStrike" cap="none" dirty="0">
                <a:solidFill>
                  <a:srgbClr val="000000"/>
                </a:solidFill>
                <a:latin typeface="Calibri"/>
                <a:ea typeface="Calibri"/>
                <a:cs typeface="Calibri"/>
                <a:sym typeface="Calibri"/>
              </a:rPr>
              <a:t>ptical, passive microwave, ML)</a:t>
            </a:r>
            <a:endParaRPr sz="2400" b="0" i="0" u="none" strike="noStrike" cap="none" dirty="0">
              <a:solidFill>
                <a:srgbClr val="000000"/>
              </a:solidFill>
              <a:latin typeface="Calibri"/>
              <a:ea typeface="Calibri"/>
              <a:cs typeface="Calibri"/>
              <a:sym typeface="Calibri"/>
            </a:endParaRPr>
          </a:p>
          <a:p>
            <a:pPr marL="800100" marR="0" lvl="1" indent="-342900" algn="l" rtl="0">
              <a:lnSpc>
                <a:spcPct val="105000"/>
              </a:lnSpc>
              <a:spcBef>
                <a:spcPts val="0"/>
              </a:spcBef>
              <a:spcAft>
                <a:spcPts val="0"/>
              </a:spcAft>
              <a:buClr>
                <a:srgbClr val="000000"/>
              </a:buClr>
              <a:buSzPts val="2400"/>
              <a:buFont typeface="Courier New"/>
              <a:buChar char="o"/>
            </a:pPr>
            <a:r>
              <a:rPr lang="en-US" sz="2400" b="0" i="0" u="none" strike="noStrike" cap="none" dirty="0">
                <a:solidFill>
                  <a:srgbClr val="000000"/>
                </a:solidFill>
                <a:latin typeface="Calibri"/>
                <a:ea typeface="Calibri"/>
                <a:cs typeface="Calibri"/>
                <a:sym typeface="Calibri"/>
              </a:rPr>
              <a:t>MODIS/VIIRS 4-day LAI</a:t>
            </a:r>
            <a:endParaRPr sz="2400" b="0" i="0" u="none" strike="noStrike" cap="none" dirty="0">
              <a:solidFill>
                <a:srgbClr val="000000"/>
              </a:solidFill>
              <a:latin typeface="Calibri"/>
              <a:ea typeface="Calibri"/>
              <a:cs typeface="Calibri"/>
              <a:sym typeface="Calibri"/>
            </a:endParaRPr>
          </a:p>
          <a:p>
            <a:pPr marL="800100" marR="0" lvl="1" indent="-342900" algn="l" rtl="0">
              <a:lnSpc>
                <a:spcPct val="105000"/>
              </a:lnSpc>
              <a:spcBef>
                <a:spcPts val="0"/>
              </a:spcBef>
              <a:spcAft>
                <a:spcPts val="0"/>
              </a:spcAft>
              <a:buClr>
                <a:srgbClr val="000000"/>
              </a:buClr>
              <a:buSzPts val="2400"/>
              <a:buFont typeface="Courier New"/>
              <a:buChar char="o"/>
            </a:pPr>
            <a:r>
              <a:rPr lang="en-US" sz="2400" b="0" i="0" u="none" strike="noStrike" cap="none" dirty="0">
                <a:solidFill>
                  <a:srgbClr val="000000"/>
                </a:solidFill>
                <a:latin typeface="Calibri"/>
                <a:ea typeface="Calibri"/>
                <a:cs typeface="Calibri"/>
                <a:sym typeface="Calibri"/>
              </a:rPr>
              <a:t>GRACE/GRACE-FO TWS</a:t>
            </a:r>
            <a:endParaRPr sz="2400" b="0" i="0" u="none" strike="noStrike" cap="none" dirty="0">
              <a:solidFill>
                <a:srgbClr val="000000"/>
              </a:solidFill>
              <a:latin typeface="Calibri"/>
              <a:ea typeface="Calibri"/>
              <a:cs typeface="Calibri"/>
              <a:sym typeface="Calibri"/>
            </a:endParaRPr>
          </a:p>
          <a:p>
            <a:pPr marL="800100" marR="0" lvl="1" indent="-342900" algn="l" rtl="0">
              <a:lnSpc>
                <a:spcPct val="105000"/>
              </a:lnSpc>
              <a:spcBef>
                <a:spcPts val="0"/>
              </a:spcBef>
              <a:spcAft>
                <a:spcPts val="0"/>
              </a:spcAft>
              <a:buClr>
                <a:srgbClr val="000000"/>
              </a:buClr>
              <a:buSzPts val="2400"/>
              <a:buFont typeface="Courier New"/>
              <a:buChar char="o"/>
            </a:pPr>
            <a:r>
              <a:rPr lang="en-US" sz="2400" b="0" i="0" u="none" strike="noStrike" cap="none" dirty="0">
                <a:solidFill>
                  <a:srgbClr val="000000"/>
                </a:solidFill>
                <a:latin typeface="Calibri"/>
                <a:ea typeface="Calibri"/>
                <a:cs typeface="Calibri"/>
                <a:sym typeface="Calibri"/>
              </a:rPr>
              <a:t>SWOT (river height into HyMAP river routing model – in development)</a:t>
            </a:r>
            <a:endParaRPr sz="2400" b="0" i="0" u="none" strike="noStrike" cap="none" dirty="0">
              <a:solidFill>
                <a:srgbClr val="000000"/>
              </a:solidFill>
              <a:latin typeface="Calibri"/>
              <a:ea typeface="Calibri"/>
              <a:cs typeface="Calibri"/>
              <a:sym typeface="Calibri"/>
            </a:endParaRPr>
          </a:p>
          <a:p>
            <a:pPr marL="800100" marR="0" lvl="1" indent="-342900" algn="l" rtl="0">
              <a:lnSpc>
                <a:spcPct val="105000"/>
              </a:lnSpc>
              <a:spcBef>
                <a:spcPts val="0"/>
              </a:spcBef>
              <a:spcAft>
                <a:spcPts val="0"/>
              </a:spcAft>
              <a:buClr>
                <a:srgbClr val="000000"/>
              </a:buClr>
              <a:buSzPts val="2400"/>
              <a:buFont typeface="Courier New"/>
              <a:buChar char="o"/>
            </a:pPr>
            <a:r>
              <a:rPr lang="en-US" sz="2400" b="0" i="0" u="none" strike="noStrike" cap="none" dirty="0">
                <a:solidFill>
                  <a:srgbClr val="000000"/>
                </a:solidFill>
                <a:latin typeface="Calibri"/>
                <a:ea typeface="Calibri"/>
                <a:cs typeface="Calibri"/>
                <a:sym typeface="Calibri"/>
              </a:rPr>
              <a:t>Future: NISAR, other upcoming missions</a:t>
            </a:r>
            <a:endParaRPr sz="2400" b="0" i="0" u="none" strike="noStrike" cap="none" dirty="0">
              <a:solidFill>
                <a:srgbClr val="000000"/>
              </a:solidFill>
              <a:latin typeface="Calibri"/>
              <a:ea typeface="Calibri"/>
              <a:cs typeface="Calibri"/>
              <a:sym typeface="Calibri"/>
            </a:endParaRPr>
          </a:p>
        </p:txBody>
      </p:sp>
      <p:pic>
        <p:nvPicPr>
          <p:cNvPr id="469" name="Google Shape;469;p15" descr="https://www.jsg.utexas.edu/noah-mp/files/webschematic4-1024x791.jpg"/>
          <p:cNvPicPr preferRelativeResize="0"/>
          <p:nvPr/>
        </p:nvPicPr>
        <p:blipFill rotWithShape="1">
          <a:blip r:embed="rId3">
            <a:alphaModFix/>
          </a:blip>
          <a:srcRect/>
          <a:stretch/>
        </p:blipFill>
        <p:spPr>
          <a:xfrm>
            <a:off x="6078073" y="2133600"/>
            <a:ext cx="6113928" cy="4724399"/>
          </a:xfrm>
          <a:prstGeom prst="rect">
            <a:avLst/>
          </a:prstGeom>
          <a:noFill/>
          <a:ln>
            <a:noFill/>
          </a:ln>
        </p:spPr>
      </p:pic>
      <p:pic>
        <p:nvPicPr>
          <p:cNvPr id="470" name="Google Shape;470;p15"/>
          <p:cNvPicPr preferRelativeResize="0"/>
          <p:nvPr/>
        </p:nvPicPr>
        <p:blipFill rotWithShape="1">
          <a:blip r:embed="rId4">
            <a:alphaModFix/>
          </a:blip>
          <a:srcRect/>
          <a:stretch/>
        </p:blipFill>
        <p:spPr>
          <a:xfrm>
            <a:off x="7692887" y="1200533"/>
            <a:ext cx="2690191" cy="155054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16"/>
          <p:cNvSpPr txBox="1">
            <a:spLocks noGrp="1"/>
          </p:cNvSpPr>
          <p:nvPr>
            <p:ph type="title"/>
          </p:nvPr>
        </p:nvSpPr>
        <p:spPr>
          <a:xfrm>
            <a:off x="1156683" y="0"/>
            <a:ext cx="9878700" cy="112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2F2F2"/>
              </a:buClr>
              <a:buSzPts val="4400"/>
              <a:buFont typeface="Calibri"/>
              <a:buNone/>
            </a:pPr>
            <a:r>
              <a:rPr lang="en-US" dirty="0"/>
              <a:t>Late</a:t>
            </a:r>
            <a:r>
              <a:rPr lang="en-US" dirty="0">
                <a:latin typeface="Calibri"/>
                <a:ea typeface="Calibri"/>
                <a:cs typeface="Calibri"/>
                <a:sym typeface="Calibri"/>
              </a:rPr>
              <a:t> and Early “full DA” NLDAS-3 </a:t>
            </a:r>
            <a:r>
              <a:rPr lang="en-US" dirty="0"/>
              <a:t>P</a:t>
            </a:r>
            <a:r>
              <a:rPr lang="en-US" dirty="0">
                <a:latin typeface="Calibri"/>
                <a:ea typeface="Calibri"/>
                <a:cs typeface="Calibri"/>
                <a:sym typeface="Calibri"/>
              </a:rPr>
              <a:t>roducts</a:t>
            </a:r>
            <a:endParaRPr dirty="0"/>
          </a:p>
        </p:txBody>
      </p:sp>
      <p:sp>
        <p:nvSpPr>
          <p:cNvPr id="476" name="Google Shape;476;p16"/>
          <p:cNvSpPr txBox="1"/>
          <p:nvPr/>
        </p:nvSpPr>
        <p:spPr>
          <a:xfrm>
            <a:off x="263150" y="1509049"/>
            <a:ext cx="5646000" cy="497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0" i="0" u="sng" strike="noStrike" cap="none" dirty="0">
                <a:solidFill>
                  <a:srgbClr val="000000"/>
                </a:solidFill>
                <a:latin typeface="Calibri"/>
                <a:ea typeface="Calibri"/>
                <a:cs typeface="Calibri"/>
                <a:sym typeface="Calibri"/>
              </a:rPr>
              <a:t>Final NLDAS-3 product (</a:t>
            </a:r>
            <a:r>
              <a:rPr lang="en-US" sz="2200" u="sng" dirty="0">
                <a:latin typeface="Calibri"/>
                <a:ea typeface="Calibri"/>
                <a:cs typeface="Calibri"/>
                <a:sym typeface="Calibri"/>
              </a:rPr>
              <a:t>“Late Look”)</a:t>
            </a:r>
            <a:endParaRPr sz="2200" b="0" i="0" u="sng" strike="noStrike" cap="none" dirty="0">
              <a:solidFill>
                <a:srgbClr val="000000"/>
              </a:solidFill>
              <a:latin typeface="Calibri"/>
              <a:ea typeface="Calibri"/>
              <a:cs typeface="Calibri"/>
              <a:sym typeface="Calibri"/>
            </a:endParaRPr>
          </a:p>
          <a:p>
            <a:pPr marL="342900" marR="0" lvl="0" indent="-330200" algn="l" rtl="0">
              <a:lnSpc>
                <a:spcPct val="100000"/>
              </a:lnSpc>
              <a:spcBef>
                <a:spcPts val="600"/>
              </a:spcBef>
              <a:spcAft>
                <a:spcPts val="0"/>
              </a:spcAft>
              <a:buSzPts val="2200"/>
              <a:buFont typeface="Calibri"/>
              <a:buChar char="•"/>
            </a:pPr>
            <a:r>
              <a:rPr lang="en-US" sz="2200" dirty="0">
                <a:latin typeface="Calibri"/>
                <a:ea typeface="Calibri"/>
                <a:cs typeface="Calibri"/>
                <a:sym typeface="Calibri"/>
              </a:rPr>
              <a:t>MERRA-2 surface meteorology and background for precipitation analysis (product has ~3 weeks latency)</a:t>
            </a:r>
            <a:endParaRPr sz="2200" dirty="0">
              <a:latin typeface="Calibri"/>
              <a:ea typeface="Calibri"/>
              <a:cs typeface="Calibri"/>
              <a:sym typeface="Calibri"/>
            </a:endParaRPr>
          </a:p>
          <a:p>
            <a:pPr marL="342900" marR="0" lvl="0" indent="-330200" algn="l" rtl="0">
              <a:lnSpc>
                <a:spcPct val="100000"/>
              </a:lnSpc>
              <a:spcBef>
                <a:spcPts val="600"/>
              </a:spcBef>
              <a:spcAft>
                <a:spcPts val="0"/>
              </a:spcAft>
              <a:buSzPts val="2200"/>
              <a:buFont typeface="Calibri"/>
              <a:buChar char="•"/>
            </a:pPr>
            <a:r>
              <a:rPr lang="en-US" sz="2200" dirty="0">
                <a:latin typeface="Calibri"/>
                <a:ea typeface="Calibri"/>
                <a:cs typeface="Calibri"/>
                <a:sym typeface="Calibri"/>
              </a:rPr>
              <a:t>IMERG-Final (product has ~3.5 months latency)</a:t>
            </a:r>
            <a:endParaRPr sz="2200" dirty="0">
              <a:latin typeface="Calibri"/>
              <a:ea typeface="Calibri"/>
              <a:cs typeface="Calibri"/>
              <a:sym typeface="Calibri"/>
            </a:endParaRPr>
          </a:p>
          <a:p>
            <a:pPr marL="342900" marR="0" lvl="0" indent="-330200" algn="l" rtl="0">
              <a:lnSpc>
                <a:spcPct val="100000"/>
              </a:lnSpc>
              <a:spcBef>
                <a:spcPts val="600"/>
              </a:spcBef>
              <a:spcAft>
                <a:spcPts val="0"/>
              </a:spcAft>
              <a:buSzPts val="2200"/>
              <a:buFont typeface="Calibri"/>
              <a:buChar char="•"/>
            </a:pPr>
            <a:r>
              <a:rPr lang="en-US" sz="2200" dirty="0">
                <a:latin typeface="Calibri"/>
                <a:ea typeface="Calibri"/>
                <a:cs typeface="Calibri"/>
                <a:sym typeface="Calibri"/>
              </a:rPr>
              <a:t>GRACE/GRACE-FO TWS assimilation (product has ~3-4 months latency)</a:t>
            </a:r>
            <a:endParaRPr sz="2200" dirty="0">
              <a:latin typeface="Calibri"/>
              <a:ea typeface="Calibri"/>
              <a:cs typeface="Calibri"/>
              <a:sym typeface="Calibri"/>
            </a:endParaRPr>
          </a:p>
          <a:p>
            <a:pPr marL="342900" marR="0" lvl="0" indent="-330200" algn="l" rtl="0">
              <a:lnSpc>
                <a:spcPct val="100000"/>
              </a:lnSpc>
              <a:spcBef>
                <a:spcPts val="600"/>
              </a:spcBef>
              <a:spcAft>
                <a:spcPts val="0"/>
              </a:spcAft>
              <a:buSzPts val="2200"/>
              <a:buFont typeface="Calibri"/>
              <a:buChar char="•"/>
            </a:pPr>
            <a:r>
              <a:rPr lang="en-US" sz="2200" dirty="0">
                <a:latin typeface="Calibri"/>
                <a:ea typeface="Calibri"/>
                <a:cs typeface="Calibri"/>
                <a:sym typeface="Calibri"/>
              </a:rPr>
              <a:t>Soil moisture, snow, vegetation DA</a:t>
            </a:r>
            <a:endParaRPr sz="2200" dirty="0">
              <a:latin typeface="Calibri"/>
              <a:ea typeface="Calibri"/>
              <a:cs typeface="Calibri"/>
              <a:sym typeface="Calibri"/>
            </a:endParaRPr>
          </a:p>
          <a:p>
            <a:pPr marL="342900" marR="0" lvl="0" indent="-330200" algn="l" rtl="0">
              <a:lnSpc>
                <a:spcPct val="100000"/>
              </a:lnSpc>
              <a:spcBef>
                <a:spcPts val="600"/>
              </a:spcBef>
              <a:spcAft>
                <a:spcPts val="0"/>
              </a:spcAft>
              <a:buSzPts val="2200"/>
              <a:buFont typeface="Calibri"/>
              <a:buChar char="•"/>
            </a:pPr>
            <a:r>
              <a:rPr lang="en-US" sz="2200" dirty="0">
                <a:latin typeface="Calibri"/>
                <a:ea typeface="Calibri"/>
                <a:cs typeface="Calibri"/>
                <a:sym typeface="Calibri"/>
              </a:rPr>
              <a:t>Serves as “best possible” analysis for most accurate quantification of all key water cycle components</a:t>
            </a:r>
            <a:endParaRPr sz="2200" dirty="0">
              <a:latin typeface="Calibri"/>
              <a:ea typeface="Calibri"/>
              <a:cs typeface="Calibri"/>
              <a:sym typeface="Calibri"/>
            </a:endParaRPr>
          </a:p>
          <a:p>
            <a:pPr marL="342900" marR="0" lvl="0" indent="-330200" algn="l" rtl="0">
              <a:lnSpc>
                <a:spcPct val="100000"/>
              </a:lnSpc>
              <a:spcBef>
                <a:spcPts val="600"/>
              </a:spcBef>
              <a:spcAft>
                <a:spcPts val="0"/>
              </a:spcAft>
              <a:buSzPts val="2200"/>
              <a:buFont typeface="Calibri"/>
              <a:buChar char="•"/>
            </a:pPr>
            <a:r>
              <a:rPr lang="en-US" sz="2200" dirty="0">
                <a:latin typeface="Calibri"/>
                <a:ea typeface="Calibri"/>
                <a:cs typeface="Calibri"/>
                <a:sym typeface="Calibri"/>
              </a:rPr>
              <a:t>Will be produced for the full period of record</a:t>
            </a:r>
            <a:endParaRPr sz="2200" b="0" i="0" u="none" strike="noStrike" cap="none" dirty="0">
              <a:solidFill>
                <a:srgbClr val="000000"/>
              </a:solidFill>
              <a:latin typeface="Calibri"/>
              <a:ea typeface="Calibri"/>
              <a:cs typeface="Calibri"/>
              <a:sym typeface="Calibri"/>
            </a:endParaRPr>
          </a:p>
        </p:txBody>
      </p:sp>
      <p:sp>
        <p:nvSpPr>
          <p:cNvPr id="477" name="Google Shape;477;p16"/>
          <p:cNvSpPr txBox="1"/>
          <p:nvPr/>
        </p:nvSpPr>
        <p:spPr>
          <a:xfrm>
            <a:off x="5909150" y="1537625"/>
            <a:ext cx="6080100" cy="4979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400"/>
              <a:buFont typeface="Arial"/>
              <a:buNone/>
            </a:pPr>
            <a:r>
              <a:rPr lang="en-US" sz="2200" u="sng" dirty="0">
                <a:latin typeface="Calibri"/>
                <a:ea typeface="Calibri"/>
                <a:cs typeface="Calibri"/>
                <a:sym typeface="Calibri"/>
              </a:rPr>
              <a:t>N</a:t>
            </a:r>
            <a:r>
              <a:rPr lang="en-US" sz="2200" i="0" u="sng" strike="noStrike" cap="none" dirty="0">
                <a:solidFill>
                  <a:srgbClr val="000000"/>
                </a:solidFill>
                <a:latin typeface="Calibri"/>
                <a:ea typeface="Calibri"/>
                <a:cs typeface="Calibri"/>
                <a:sym typeface="Calibri"/>
              </a:rPr>
              <a:t>ear</a:t>
            </a:r>
            <a:r>
              <a:rPr lang="en-US" sz="2200" u="sng" dirty="0">
                <a:latin typeface="Calibri"/>
                <a:ea typeface="Calibri"/>
                <a:cs typeface="Calibri"/>
                <a:sym typeface="Calibri"/>
              </a:rPr>
              <a:t> real-time</a:t>
            </a:r>
            <a:r>
              <a:rPr lang="en-US" sz="2200" i="0" u="sng" strike="noStrike" cap="none" dirty="0">
                <a:solidFill>
                  <a:srgbClr val="000000"/>
                </a:solidFill>
                <a:latin typeface="Calibri"/>
                <a:ea typeface="Calibri"/>
                <a:cs typeface="Calibri"/>
                <a:sym typeface="Calibri"/>
              </a:rPr>
              <a:t> NLDAS-3 product (</a:t>
            </a:r>
            <a:r>
              <a:rPr lang="en-US" sz="2200" u="sng" dirty="0">
                <a:latin typeface="Calibri"/>
                <a:ea typeface="Calibri"/>
                <a:cs typeface="Calibri"/>
                <a:sym typeface="Calibri"/>
              </a:rPr>
              <a:t>“Early Look”)</a:t>
            </a:r>
            <a:endParaRPr sz="2200" i="0" u="sng" strike="noStrike" cap="none" dirty="0">
              <a:solidFill>
                <a:srgbClr val="000000"/>
              </a:solidFill>
              <a:latin typeface="Calibri"/>
              <a:ea typeface="Calibri"/>
              <a:cs typeface="Calibri"/>
              <a:sym typeface="Calibri"/>
            </a:endParaRPr>
          </a:p>
          <a:p>
            <a:pPr marL="342900" marR="0" lvl="0" indent="-330200" algn="l" rtl="0">
              <a:lnSpc>
                <a:spcPct val="100000"/>
              </a:lnSpc>
              <a:spcBef>
                <a:spcPts val="600"/>
              </a:spcBef>
              <a:spcAft>
                <a:spcPts val="0"/>
              </a:spcAft>
              <a:buClr>
                <a:srgbClr val="000000"/>
              </a:buClr>
              <a:buSzPts val="2200"/>
              <a:buFont typeface="Calibri"/>
              <a:buChar char="•"/>
            </a:pPr>
            <a:r>
              <a:rPr lang="en-US" sz="2200" i="0" u="none" strike="noStrike" cap="none" dirty="0">
                <a:solidFill>
                  <a:srgbClr val="000000"/>
                </a:solidFill>
                <a:latin typeface="Calibri"/>
                <a:ea typeface="Calibri"/>
                <a:cs typeface="Calibri"/>
                <a:sym typeface="Calibri"/>
              </a:rPr>
              <a:t>Latency of about ~7 hours (1x per day)</a:t>
            </a:r>
            <a:endParaRPr sz="2200" i="0" u="none" strike="noStrike" cap="none" dirty="0">
              <a:solidFill>
                <a:srgbClr val="000000"/>
              </a:solidFill>
              <a:latin typeface="Calibri"/>
              <a:ea typeface="Calibri"/>
              <a:cs typeface="Calibri"/>
              <a:sym typeface="Calibri"/>
            </a:endParaRPr>
          </a:p>
          <a:p>
            <a:pPr marL="342900" marR="0" lvl="0" indent="-330200" algn="l" rtl="0">
              <a:lnSpc>
                <a:spcPct val="100000"/>
              </a:lnSpc>
              <a:spcBef>
                <a:spcPts val="600"/>
              </a:spcBef>
              <a:spcAft>
                <a:spcPts val="0"/>
              </a:spcAft>
              <a:buClr>
                <a:srgbClr val="000000"/>
              </a:buClr>
              <a:buSzPts val="2200"/>
              <a:buFont typeface="Calibri"/>
              <a:buChar char="•"/>
            </a:pPr>
            <a:r>
              <a:rPr lang="en-US" sz="2200" i="0" u="none" strike="noStrike" cap="none" dirty="0">
                <a:solidFill>
                  <a:srgbClr val="000000"/>
                </a:solidFill>
                <a:latin typeface="Calibri"/>
                <a:ea typeface="Calibri"/>
                <a:cs typeface="Calibri"/>
                <a:sym typeface="Calibri"/>
              </a:rPr>
              <a:t>NASA’s GEOS-IT surface meteorology and background for precipitation analysis</a:t>
            </a:r>
            <a:endParaRPr sz="2200" i="0" u="none" strike="noStrike" cap="none" dirty="0">
              <a:solidFill>
                <a:srgbClr val="000000"/>
              </a:solidFill>
              <a:latin typeface="Calibri"/>
              <a:ea typeface="Calibri"/>
              <a:cs typeface="Calibri"/>
              <a:sym typeface="Calibri"/>
            </a:endParaRPr>
          </a:p>
          <a:p>
            <a:pPr marL="342900" marR="0" lvl="0" indent="-330200" algn="l" rtl="0">
              <a:lnSpc>
                <a:spcPct val="100000"/>
              </a:lnSpc>
              <a:spcBef>
                <a:spcPts val="600"/>
              </a:spcBef>
              <a:spcAft>
                <a:spcPts val="0"/>
              </a:spcAft>
              <a:buClr>
                <a:srgbClr val="000000"/>
              </a:buClr>
              <a:buSzPts val="2200"/>
              <a:buFont typeface="Calibri"/>
              <a:buChar char="•"/>
            </a:pPr>
            <a:r>
              <a:rPr lang="en-US" sz="2200" i="0" u="none" strike="noStrike" cap="none" dirty="0">
                <a:solidFill>
                  <a:srgbClr val="000000"/>
                </a:solidFill>
                <a:latin typeface="Calibri"/>
                <a:ea typeface="Calibri"/>
                <a:cs typeface="Calibri"/>
                <a:sym typeface="Calibri"/>
              </a:rPr>
              <a:t>IMERG-Late / Early</a:t>
            </a:r>
            <a:endParaRPr sz="2200" i="0" u="none" strike="noStrike" cap="none" dirty="0">
              <a:solidFill>
                <a:srgbClr val="000000"/>
              </a:solidFill>
              <a:latin typeface="Calibri"/>
              <a:ea typeface="Calibri"/>
              <a:cs typeface="Calibri"/>
              <a:sym typeface="Calibri"/>
            </a:endParaRPr>
          </a:p>
          <a:p>
            <a:pPr marL="342900" marR="0" lvl="0" indent="-330200" algn="l" rtl="0">
              <a:lnSpc>
                <a:spcPct val="100000"/>
              </a:lnSpc>
              <a:spcBef>
                <a:spcPts val="600"/>
              </a:spcBef>
              <a:spcAft>
                <a:spcPts val="0"/>
              </a:spcAft>
              <a:buClr>
                <a:srgbClr val="000000"/>
              </a:buClr>
              <a:buSzPts val="2200"/>
              <a:buFont typeface="Calibri"/>
              <a:buChar char="•"/>
            </a:pPr>
            <a:r>
              <a:rPr lang="en-US" sz="2200" i="0" u="none" strike="noStrike" cap="none" dirty="0">
                <a:solidFill>
                  <a:srgbClr val="000000"/>
                </a:solidFill>
                <a:latin typeface="Calibri"/>
                <a:ea typeface="Calibri"/>
                <a:cs typeface="Calibri"/>
                <a:sym typeface="Calibri"/>
              </a:rPr>
              <a:t>Near real-time DA for soil moisture, snow, veg</a:t>
            </a:r>
            <a:endParaRPr sz="2200" i="0" u="none" strike="noStrike" cap="none" dirty="0">
              <a:solidFill>
                <a:srgbClr val="000000"/>
              </a:solidFill>
              <a:latin typeface="Calibri"/>
              <a:ea typeface="Calibri"/>
              <a:cs typeface="Calibri"/>
              <a:sym typeface="Calibri"/>
            </a:endParaRPr>
          </a:p>
          <a:p>
            <a:pPr marL="342900" marR="0" lvl="0" indent="-330200" algn="l" rtl="0">
              <a:lnSpc>
                <a:spcPct val="100000"/>
              </a:lnSpc>
              <a:spcBef>
                <a:spcPts val="600"/>
              </a:spcBef>
              <a:spcAft>
                <a:spcPts val="0"/>
              </a:spcAft>
              <a:buClr>
                <a:srgbClr val="000000"/>
              </a:buClr>
              <a:buSzPts val="2200"/>
              <a:buFont typeface="Calibri"/>
              <a:buChar char="•"/>
            </a:pPr>
            <a:r>
              <a:rPr lang="en-US" sz="2200" i="0" u="none" strike="noStrike" cap="none" dirty="0">
                <a:solidFill>
                  <a:srgbClr val="000000"/>
                </a:solidFill>
                <a:latin typeface="Calibri"/>
                <a:ea typeface="Calibri"/>
                <a:cs typeface="Calibri"/>
                <a:sym typeface="Calibri"/>
              </a:rPr>
              <a:t>Early run will restart from last-available Final states, continuing to real-time</a:t>
            </a:r>
            <a:endParaRPr sz="2200" i="0" u="none" strike="noStrike" cap="none" dirty="0">
              <a:solidFill>
                <a:srgbClr val="000000"/>
              </a:solidFill>
              <a:latin typeface="Calibri"/>
              <a:ea typeface="Calibri"/>
              <a:cs typeface="Calibri"/>
              <a:sym typeface="Calibri"/>
            </a:endParaRPr>
          </a:p>
          <a:p>
            <a:pPr marL="342900" marR="0" lvl="0" indent="-330200" algn="l" rtl="0">
              <a:lnSpc>
                <a:spcPct val="100000"/>
              </a:lnSpc>
              <a:spcBef>
                <a:spcPts val="600"/>
              </a:spcBef>
              <a:spcAft>
                <a:spcPts val="0"/>
              </a:spcAft>
              <a:buClr>
                <a:srgbClr val="000000"/>
              </a:buClr>
              <a:buSzPts val="2200"/>
              <a:buFont typeface="Calibri"/>
              <a:buChar char="•"/>
            </a:pPr>
            <a:r>
              <a:rPr lang="en-US" sz="2200" dirty="0">
                <a:latin typeface="Calibri"/>
                <a:ea typeface="Calibri"/>
                <a:cs typeface="Calibri"/>
                <a:sym typeface="Calibri"/>
              </a:rPr>
              <a:t>Will be provided for the gap between the late-look and near-time period.</a:t>
            </a:r>
            <a:endParaRPr sz="2200" dirty="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8"/>
          <p:cNvSpPr txBox="1">
            <a:spLocks noGrp="1"/>
          </p:cNvSpPr>
          <p:nvPr>
            <p:ph type="title"/>
          </p:nvPr>
        </p:nvSpPr>
        <p:spPr>
          <a:xfrm>
            <a:off x="500063" y="0"/>
            <a:ext cx="11258549" cy="11223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4400"/>
              <a:buFont typeface="Calibri"/>
              <a:buNone/>
            </a:pPr>
            <a:r>
              <a:rPr lang="en-US" sz="3800" dirty="0">
                <a:solidFill>
                  <a:srgbClr val="FFFFFF"/>
                </a:solidFill>
                <a:latin typeface="Calibri"/>
                <a:ea typeface="Calibri"/>
                <a:cs typeface="Calibri"/>
                <a:sym typeface="Calibri"/>
              </a:rPr>
              <a:t>What </a:t>
            </a:r>
            <a:r>
              <a:rPr lang="en-US" sz="3800" dirty="0">
                <a:solidFill>
                  <a:srgbClr val="FFFFFF"/>
                </a:solidFill>
              </a:rPr>
              <a:t>g</a:t>
            </a:r>
            <a:r>
              <a:rPr lang="en-US" sz="3800" dirty="0">
                <a:solidFill>
                  <a:srgbClr val="FFFFFF"/>
                </a:solidFill>
                <a:latin typeface="Calibri"/>
                <a:ea typeface="Calibri"/>
                <a:cs typeface="Calibri"/>
                <a:sym typeface="Calibri"/>
              </a:rPr>
              <a:t>oes into NLDAS-3 </a:t>
            </a:r>
            <a:r>
              <a:rPr lang="en-US" sz="3800" dirty="0">
                <a:solidFill>
                  <a:srgbClr val="FFFFFF"/>
                </a:solidFill>
              </a:rPr>
              <a:t>meteorology</a:t>
            </a:r>
            <a:r>
              <a:rPr lang="en-US" sz="3800" dirty="0">
                <a:solidFill>
                  <a:srgbClr val="FFFFFF"/>
                </a:solidFill>
                <a:latin typeface="Calibri"/>
                <a:ea typeface="Calibri"/>
                <a:cs typeface="Calibri"/>
                <a:sym typeface="Calibri"/>
              </a:rPr>
              <a:t> (</a:t>
            </a:r>
            <a:r>
              <a:rPr lang="en-US" sz="3800" dirty="0">
                <a:solidFill>
                  <a:srgbClr val="FFFFFF"/>
                </a:solidFill>
              </a:rPr>
              <a:t>p</a:t>
            </a:r>
            <a:r>
              <a:rPr lang="en-US" sz="3800" dirty="0">
                <a:solidFill>
                  <a:srgbClr val="FFFFFF"/>
                </a:solidFill>
                <a:latin typeface="Calibri"/>
                <a:ea typeface="Calibri"/>
                <a:cs typeface="Calibri"/>
                <a:sym typeface="Calibri"/>
              </a:rPr>
              <a:t>recipitation)?</a:t>
            </a:r>
            <a:endParaRPr sz="3800" dirty="0">
              <a:latin typeface="Calibri"/>
              <a:ea typeface="Calibri"/>
              <a:cs typeface="Calibri"/>
              <a:sym typeface="Calibri"/>
            </a:endParaRPr>
          </a:p>
        </p:txBody>
      </p:sp>
      <p:sp>
        <p:nvSpPr>
          <p:cNvPr id="483" name="Google Shape;483;p18"/>
          <p:cNvSpPr txBox="1"/>
          <p:nvPr/>
        </p:nvSpPr>
        <p:spPr>
          <a:xfrm>
            <a:off x="107325" y="1916975"/>
            <a:ext cx="3019800" cy="415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NLDAS-3 uses advanced optimal interpolation techniques to blend well-known and widely used meteorological forcing: </a:t>
            </a:r>
            <a:r>
              <a:rPr lang="en-US" sz="2400" b="1" i="0" u="none" strike="noStrike" cap="none" dirty="0">
                <a:solidFill>
                  <a:schemeClr val="dk1"/>
                </a:solidFill>
                <a:latin typeface="Calibri"/>
                <a:ea typeface="Calibri"/>
                <a:cs typeface="Calibri"/>
                <a:sym typeface="Calibri"/>
              </a:rPr>
              <a:t>NASA’s MERRA-2 and IMERG </a:t>
            </a:r>
            <a:r>
              <a:rPr lang="en-US" sz="2400" b="0" i="0" u="none" strike="noStrike" cap="none" dirty="0">
                <a:solidFill>
                  <a:schemeClr val="dk1"/>
                </a:solidFill>
                <a:latin typeface="Calibri"/>
                <a:ea typeface="Calibri"/>
                <a:cs typeface="Calibri"/>
                <a:sym typeface="Calibri"/>
              </a:rPr>
              <a:t>and ECCC Canada’s CaPA</a:t>
            </a:r>
            <a:endParaRPr sz="2400" b="0" i="0" u="none" strike="noStrike" cap="none" dirty="0">
              <a:solidFill>
                <a:schemeClr val="dk1"/>
              </a:solidFill>
              <a:latin typeface="Calibri"/>
              <a:ea typeface="Calibri"/>
              <a:cs typeface="Calibri"/>
              <a:sym typeface="Calibri"/>
            </a:endParaRPr>
          </a:p>
        </p:txBody>
      </p:sp>
      <p:pic>
        <p:nvPicPr>
          <p:cNvPr id="484" name="Google Shape;484;p18"/>
          <p:cNvPicPr preferRelativeResize="0"/>
          <p:nvPr/>
        </p:nvPicPr>
        <p:blipFill rotWithShape="1">
          <a:blip r:embed="rId3">
            <a:alphaModFix/>
          </a:blip>
          <a:srcRect/>
          <a:stretch/>
        </p:blipFill>
        <p:spPr>
          <a:xfrm>
            <a:off x="3127208" y="1122363"/>
            <a:ext cx="7909031" cy="5643983"/>
          </a:xfrm>
          <a:prstGeom prst="rect">
            <a:avLst/>
          </a:prstGeom>
          <a:noFill/>
          <a:ln>
            <a:noFill/>
          </a:ln>
        </p:spPr>
      </p:pic>
      <p:sp>
        <p:nvSpPr>
          <p:cNvPr id="485" name="Google Shape;485;p18"/>
          <p:cNvSpPr txBox="1"/>
          <p:nvPr/>
        </p:nvSpPr>
        <p:spPr>
          <a:xfrm>
            <a:off x="8640175" y="4658825"/>
            <a:ext cx="35517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dirty="0">
                <a:solidFill>
                  <a:schemeClr val="dk1"/>
                </a:solidFill>
                <a:latin typeface="Calibri"/>
                <a:ea typeface="Calibri"/>
                <a:cs typeface="Calibri"/>
                <a:sym typeface="Calibri"/>
              </a:rPr>
              <a:t> The algorithm downscales precipitation data from 4 km to 1 km resolution by integrating MODIS-derived monthly cloud cover frequency, calculated from daily Terra and Aqua satellite cloud flags, based on the assumption that cloud frequency correlates with precipitation patterns.</a:t>
            </a:r>
            <a:endParaRPr sz="1500" dirty="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9" name="Google Shape;259;p32"/>
          <p:cNvSpPr/>
          <p:nvPr/>
        </p:nvSpPr>
        <p:spPr>
          <a:xfrm>
            <a:off x="0" y="3835867"/>
            <a:ext cx="12192000" cy="3011600"/>
          </a:xfrm>
          <a:prstGeom prst="rect">
            <a:avLst/>
          </a:prstGeom>
          <a:solidFill>
            <a:srgbClr val="000000">
              <a:alpha val="76250"/>
            </a:srgbClr>
          </a:solidFill>
          <a:ln w="28575" cap="flat" cmpd="sng">
            <a:solidFill>
              <a:schemeClr val="dk1"/>
            </a:solidFill>
            <a:prstDash val="solid"/>
            <a:round/>
            <a:headEnd type="none" w="sm" len="sm"/>
            <a:tailEnd type="none" w="sm" len="sm"/>
          </a:ln>
          <a:effectLst>
            <a:outerShdw blurRad="57150" dist="19050" dir="5400000" algn="bl" rotWithShape="0">
              <a:srgbClr val="000000">
                <a:alpha val="56000"/>
              </a:srgbClr>
            </a:outerShdw>
          </a:effectLst>
        </p:spPr>
        <p:txBody>
          <a:bodyPr spcFirstLastPara="1" wrap="square" lIns="121900" tIns="121900" rIns="121900" bIns="121900" anchor="ctr" anchorCtr="0">
            <a:noAutofit/>
          </a:bodyPr>
          <a:lstStyle/>
          <a:p>
            <a:endParaRPr sz="1333" dirty="0">
              <a:solidFill>
                <a:schemeClr val="lt1"/>
              </a:solidFill>
              <a:latin typeface="Avenir"/>
              <a:ea typeface="Avenir"/>
              <a:cs typeface="Avenir"/>
              <a:sym typeface="Avenir"/>
            </a:endParaRPr>
          </a:p>
        </p:txBody>
      </p:sp>
      <p:sp>
        <p:nvSpPr>
          <p:cNvPr id="260" name="Google Shape;260;p32"/>
          <p:cNvSpPr txBox="1"/>
          <p:nvPr/>
        </p:nvSpPr>
        <p:spPr>
          <a:xfrm>
            <a:off x="4442333" y="5586301"/>
            <a:ext cx="1253200" cy="902643"/>
          </a:xfrm>
          <a:prstGeom prst="rect">
            <a:avLst/>
          </a:prstGeom>
          <a:noFill/>
          <a:ln>
            <a:noFill/>
          </a:ln>
        </p:spPr>
        <p:txBody>
          <a:bodyPr spcFirstLastPara="1" wrap="square" lIns="121900" tIns="121900" rIns="121900" bIns="121900" anchor="t" anchorCtr="0">
            <a:spAutoFit/>
          </a:bodyPr>
          <a:lstStyle/>
          <a:p>
            <a:pPr algn="ctr"/>
            <a:r>
              <a:rPr lang="en" sz="2133" b="1">
                <a:solidFill>
                  <a:schemeClr val="dk1"/>
                </a:solidFill>
                <a:latin typeface="Avenir"/>
                <a:ea typeface="Avenir"/>
                <a:cs typeface="Avenir"/>
                <a:sym typeface="Avenir"/>
              </a:rPr>
              <a:t>Soil table fix</a:t>
            </a:r>
            <a:endParaRPr sz="2133" b="1" dirty="0">
              <a:solidFill>
                <a:schemeClr val="dk1"/>
              </a:solidFill>
              <a:latin typeface="Avenir"/>
              <a:ea typeface="Avenir"/>
              <a:cs typeface="Avenir"/>
              <a:sym typeface="Avenir"/>
            </a:endParaRPr>
          </a:p>
        </p:txBody>
      </p:sp>
      <p:sp>
        <p:nvSpPr>
          <p:cNvPr id="261" name="Google Shape;261;p32"/>
          <p:cNvSpPr txBox="1"/>
          <p:nvPr/>
        </p:nvSpPr>
        <p:spPr>
          <a:xfrm>
            <a:off x="1912867" y="5324034"/>
            <a:ext cx="864800" cy="574412"/>
          </a:xfrm>
          <a:prstGeom prst="rect">
            <a:avLst/>
          </a:prstGeom>
          <a:noFill/>
          <a:ln>
            <a:noFill/>
          </a:ln>
        </p:spPr>
        <p:txBody>
          <a:bodyPr spcFirstLastPara="1" wrap="square" lIns="121900" tIns="121900" rIns="121900" bIns="121900" anchor="t" anchorCtr="0">
            <a:spAutoFit/>
          </a:bodyPr>
          <a:lstStyle/>
          <a:p>
            <a:r>
              <a:rPr lang="en" sz="2133" b="1">
                <a:solidFill>
                  <a:schemeClr val="dk1"/>
                </a:solidFill>
                <a:latin typeface="Avenir"/>
                <a:ea typeface="Avenir"/>
                <a:cs typeface="Avenir"/>
                <a:sym typeface="Avenir"/>
              </a:rPr>
              <a:t>Bug</a:t>
            </a:r>
            <a:endParaRPr sz="2133" b="1" dirty="0">
              <a:solidFill>
                <a:schemeClr val="dk1"/>
              </a:solidFill>
              <a:latin typeface="Avenir"/>
              <a:ea typeface="Avenir"/>
              <a:cs typeface="Avenir"/>
              <a:sym typeface="Avenir"/>
            </a:endParaRPr>
          </a:p>
        </p:txBody>
      </p:sp>
      <p:grpSp>
        <p:nvGrpSpPr>
          <p:cNvPr id="2" name="Group 1">
            <a:extLst>
              <a:ext uri="{FF2B5EF4-FFF2-40B4-BE49-F238E27FC236}">
                <a16:creationId xmlns:a16="http://schemas.microsoft.com/office/drawing/2014/main" id="{C50242FE-4AB2-F410-AEDC-FE8767FA5010}"/>
              </a:ext>
            </a:extLst>
          </p:cNvPr>
          <p:cNvGrpSpPr/>
          <p:nvPr/>
        </p:nvGrpSpPr>
        <p:grpSpPr>
          <a:xfrm>
            <a:off x="117934" y="2008733"/>
            <a:ext cx="6617501" cy="4525299"/>
            <a:chOff x="117934" y="2008733"/>
            <a:chExt cx="6617501" cy="4525299"/>
          </a:xfrm>
        </p:grpSpPr>
        <p:pic>
          <p:nvPicPr>
            <p:cNvPr id="262" name="Google Shape;262;p32"/>
            <p:cNvPicPr preferRelativeResize="0"/>
            <p:nvPr/>
          </p:nvPicPr>
          <p:blipFill rotWithShape="1">
            <a:blip r:embed="rId3">
              <a:alphaModFix/>
            </a:blip>
            <a:srcRect l="5360" r="7470" b="18540"/>
            <a:stretch/>
          </p:blipFill>
          <p:spPr>
            <a:xfrm>
              <a:off x="117934" y="2008733"/>
              <a:ext cx="6617501" cy="4525299"/>
            </a:xfrm>
            <a:prstGeom prst="rect">
              <a:avLst/>
            </a:prstGeom>
            <a:solidFill>
              <a:srgbClr val="000000">
                <a:alpha val="76250"/>
              </a:srgbClr>
            </a:solidFill>
            <a:ln w="28575" cap="flat" cmpd="sng">
              <a:solidFill>
                <a:schemeClr val="dk1"/>
              </a:solidFill>
              <a:prstDash val="solid"/>
              <a:round/>
              <a:headEnd type="none" w="sm" len="sm"/>
              <a:tailEnd type="none" w="sm" len="sm"/>
            </a:ln>
            <a:effectLst>
              <a:outerShdw blurRad="57150" dist="19050" dir="5400000" algn="bl" rotWithShape="0">
                <a:srgbClr val="000000">
                  <a:alpha val="56000"/>
                </a:srgbClr>
              </a:outerShdw>
            </a:effectLst>
          </p:spPr>
        </p:pic>
        <p:sp>
          <p:nvSpPr>
            <p:cNvPr id="264" name="Google Shape;264;p32"/>
            <p:cNvSpPr/>
            <p:nvPr/>
          </p:nvSpPr>
          <p:spPr>
            <a:xfrm>
              <a:off x="2731567" y="3594200"/>
              <a:ext cx="3095600" cy="1706400"/>
            </a:xfrm>
            <a:prstGeom prst="rect">
              <a:avLst/>
            </a:prstGeom>
            <a:noFill/>
            <a:ln w="19050" cap="flat" cmpd="sng">
              <a:solidFill>
                <a:srgbClr val="FF0000"/>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121900" tIns="121900" rIns="121900" bIns="121900" anchor="ctr" anchorCtr="0">
              <a:noAutofit/>
            </a:bodyPr>
            <a:lstStyle/>
            <a:p>
              <a:pPr algn="ctr"/>
              <a:endParaRPr sz="1867" dirty="0"/>
            </a:p>
          </p:txBody>
        </p:sp>
        <p:sp>
          <p:nvSpPr>
            <p:cNvPr id="265" name="Google Shape;265;p32"/>
            <p:cNvSpPr txBox="1"/>
            <p:nvPr/>
          </p:nvSpPr>
          <p:spPr>
            <a:xfrm>
              <a:off x="2152833" y="5199001"/>
              <a:ext cx="1622800" cy="1108148"/>
            </a:xfrm>
            <a:prstGeom prst="rect">
              <a:avLst/>
            </a:prstGeom>
            <a:noFill/>
            <a:ln>
              <a:noFill/>
            </a:ln>
          </p:spPr>
          <p:txBody>
            <a:bodyPr spcFirstLastPara="1" wrap="square" lIns="121900" tIns="121900" rIns="121900" bIns="121900" anchor="t" anchorCtr="0">
              <a:spAutoFit/>
            </a:bodyPr>
            <a:lstStyle/>
            <a:p>
              <a:pPr algn="ctr"/>
              <a:r>
                <a:rPr lang="en" sz="1867" b="1">
                  <a:solidFill>
                    <a:srgbClr val="FF0000"/>
                  </a:solidFill>
                  <a:latin typeface="Avenir"/>
                  <a:ea typeface="Avenir"/>
                  <a:cs typeface="Avenir"/>
                  <a:sym typeface="Avenir"/>
                </a:rPr>
                <a:t>NLDAS-2</a:t>
              </a:r>
              <a:br>
                <a:rPr lang="en" sz="1867" b="1">
                  <a:solidFill>
                    <a:srgbClr val="FF0000"/>
                  </a:solidFill>
                  <a:latin typeface="Avenir"/>
                  <a:ea typeface="Avenir"/>
                  <a:cs typeface="Avenir"/>
                  <a:sym typeface="Avenir"/>
                </a:rPr>
              </a:br>
              <a:r>
                <a:rPr lang="en" sz="1867" b="1">
                  <a:solidFill>
                    <a:srgbClr val="FF0000"/>
                  </a:solidFill>
                  <a:latin typeface="Avenir"/>
                  <a:ea typeface="Avenir"/>
                  <a:cs typeface="Avenir"/>
                  <a:sym typeface="Avenir"/>
                </a:rPr>
                <a:t>&amp; SPoRT-LIS extent</a:t>
              </a:r>
              <a:endParaRPr sz="1867" b="1" dirty="0">
                <a:solidFill>
                  <a:srgbClr val="FF0000"/>
                </a:solidFill>
                <a:latin typeface="Avenir"/>
                <a:ea typeface="Avenir"/>
                <a:cs typeface="Avenir"/>
                <a:sym typeface="Avenir"/>
              </a:endParaRPr>
            </a:p>
          </p:txBody>
        </p:sp>
      </p:grpSp>
      <p:pic>
        <p:nvPicPr>
          <p:cNvPr id="266" name="Google Shape;266;p32"/>
          <p:cNvPicPr preferRelativeResize="0"/>
          <p:nvPr/>
        </p:nvPicPr>
        <p:blipFill>
          <a:blip r:embed="rId4">
            <a:alphaModFix/>
          </a:blip>
          <a:stretch>
            <a:fillRect/>
          </a:stretch>
        </p:blipFill>
        <p:spPr>
          <a:xfrm>
            <a:off x="6633833" y="2311500"/>
            <a:ext cx="5456400" cy="3995901"/>
          </a:xfrm>
          <a:prstGeom prst="rect">
            <a:avLst/>
          </a:prstGeom>
          <a:noFill/>
          <a:ln>
            <a:noFill/>
          </a:ln>
        </p:spPr>
      </p:pic>
      <p:sp>
        <p:nvSpPr>
          <p:cNvPr id="3" name="Title 2">
            <a:extLst>
              <a:ext uri="{FF2B5EF4-FFF2-40B4-BE49-F238E27FC236}">
                <a16:creationId xmlns:a16="http://schemas.microsoft.com/office/drawing/2014/main" id="{C8857036-FE04-C728-F1D7-C1E9B0C92087}"/>
              </a:ext>
            </a:extLst>
          </p:cNvPr>
          <p:cNvSpPr>
            <a:spLocks noGrp="1"/>
          </p:cNvSpPr>
          <p:nvPr>
            <p:ph type="title"/>
          </p:nvPr>
        </p:nvSpPr>
        <p:spPr>
          <a:xfrm>
            <a:off x="471488" y="0"/>
            <a:ext cx="11101387" cy="1122363"/>
          </a:xfrm>
        </p:spPr>
        <p:txBody>
          <a:bodyPr>
            <a:noAutofit/>
          </a:bodyPr>
          <a:lstStyle/>
          <a:p>
            <a:r>
              <a:rPr lang="en-US" sz="4000" dirty="0">
                <a:solidFill>
                  <a:schemeClr val="lt1"/>
                </a:solidFill>
                <a:latin typeface="Calibri" panose="020F0502020204030204" pitchFamily="34" charset="0"/>
                <a:ea typeface="Calibri" panose="020F0502020204030204" pitchFamily="34" charset="0"/>
                <a:cs typeface="Calibri" panose="020F0502020204030204" pitchFamily="34" charset="0"/>
                <a:sym typeface="Avenir"/>
              </a:rPr>
              <a:t>Towards NLDAS-3: 1-km North American analyses</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34aca540100_4_0"/>
          <p:cNvSpPr txBox="1">
            <a:spLocks noGrp="1"/>
          </p:cNvSpPr>
          <p:nvPr>
            <p:ph type="title"/>
          </p:nvPr>
        </p:nvSpPr>
        <p:spPr>
          <a:xfrm>
            <a:off x="1773435" y="0"/>
            <a:ext cx="8642100" cy="112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2F2F2"/>
              </a:buClr>
              <a:buSzPts val="4400"/>
              <a:buFont typeface="Calibri"/>
              <a:buNone/>
            </a:pPr>
            <a:r>
              <a:rPr lang="en-US" dirty="0">
                <a:latin typeface="Calibri"/>
                <a:ea typeface="Calibri"/>
                <a:cs typeface="Calibri"/>
                <a:sym typeface="Calibri"/>
              </a:rPr>
              <a:t>1-km Surface Meteorology</a:t>
            </a:r>
            <a:endParaRPr dirty="0"/>
          </a:p>
        </p:txBody>
      </p:sp>
      <p:sp>
        <p:nvSpPr>
          <p:cNvPr id="580" name="Google Shape;580;g34aca540100_4_0"/>
          <p:cNvSpPr txBox="1"/>
          <p:nvPr/>
        </p:nvSpPr>
        <p:spPr>
          <a:xfrm>
            <a:off x="274325" y="1400275"/>
            <a:ext cx="11640300" cy="53697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The other surface meteorological variables are also downscaled to 1-km:</a:t>
            </a:r>
            <a:endParaRPr lang="en-US" sz="2400" b="0" i="0" u="none" strike="noStrike" cap="none" dirty="0">
              <a:solidFill>
                <a:schemeClr val="dk1"/>
              </a:solidFill>
              <a:latin typeface="Calibri"/>
              <a:ea typeface="Calibri"/>
              <a:cs typeface="Calibri"/>
            </a:endParaRPr>
          </a:p>
          <a:p>
            <a:pPr marL="457200" marR="0" lvl="0" indent="-406400" algn="l" rtl="0">
              <a:lnSpc>
                <a:spcPct val="100000"/>
              </a:lnSpc>
              <a:spcBef>
                <a:spcPts val="2200"/>
              </a:spcBef>
              <a:spcAft>
                <a:spcPts val="0"/>
              </a:spcAft>
              <a:buSzPts val="2800"/>
              <a:buFont typeface="Calibri"/>
              <a:buChar char="-"/>
            </a:pPr>
            <a:r>
              <a:rPr lang="en-US" sz="2400" b="0" i="0" u="none" strike="noStrike" cap="none" dirty="0">
                <a:solidFill>
                  <a:schemeClr val="dk1"/>
                </a:solidFill>
                <a:latin typeface="Calibri"/>
                <a:ea typeface="Calibri"/>
                <a:cs typeface="Calibri"/>
                <a:sym typeface="Calibri"/>
              </a:rPr>
              <a:t>Surface </a:t>
            </a:r>
            <a:r>
              <a:rPr lang="en-US" sz="2400" b="1" i="0" u="none" strike="noStrike" cap="none" dirty="0">
                <a:solidFill>
                  <a:srgbClr val="FF0000"/>
                </a:solidFill>
                <a:latin typeface="Calibri"/>
                <a:ea typeface="Calibri"/>
                <a:cs typeface="Calibri"/>
                <a:sym typeface="Calibri"/>
              </a:rPr>
              <a:t>temperature</a:t>
            </a:r>
            <a:r>
              <a:rPr lang="en-US" sz="2400" b="0" i="0" u="none" strike="noStrike" cap="none" dirty="0">
                <a:solidFill>
                  <a:srgbClr val="000000"/>
                </a:solidFill>
                <a:latin typeface="Calibri"/>
                <a:ea typeface="Calibri"/>
                <a:cs typeface="Calibri"/>
                <a:sym typeface="Calibri"/>
              </a:rPr>
              <a:t>, </a:t>
            </a:r>
            <a:r>
              <a:rPr lang="en-US" sz="2400" b="1" i="0" u="none" strike="noStrike" cap="none" dirty="0">
                <a:solidFill>
                  <a:srgbClr val="00B0F0"/>
                </a:solidFill>
                <a:latin typeface="Calibri"/>
                <a:ea typeface="Calibri"/>
                <a:cs typeface="Calibri"/>
                <a:sym typeface="Calibri"/>
              </a:rPr>
              <a:t>moisture</a:t>
            </a:r>
            <a:r>
              <a:rPr lang="en-US" sz="2400" b="0" i="0" u="none" strike="noStrike" cap="none"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&amp;</a:t>
            </a:r>
            <a:r>
              <a:rPr lang="en-US" sz="2400" b="0" i="0" u="none" strike="noStrike" cap="none" dirty="0">
                <a:solidFill>
                  <a:srgbClr val="000000"/>
                </a:solidFill>
                <a:latin typeface="Calibri"/>
                <a:ea typeface="Calibri"/>
                <a:cs typeface="Calibri"/>
                <a:sym typeface="Calibri"/>
              </a:rPr>
              <a:t> </a:t>
            </a:r>
            <a:r>
              <a:rPr lang="en-US" sz="2400" b="1" i="0" u="none" strike="noStrike" cap="none" dirty="0">
                <a:solidFill>
                  <a:srgbClr val="385623"/>
                </a:solidFill>
                <a:latin typeface="Calibri"/>
                <a:ea typeface="Calibri"/>
                <a:cs typeface="Calibri"/>
                <a:sym typeface="Calibri"/>
              </a:rPr>
              <a:t>pressure</a:t>
            </a:r>
            <a:r>
              <a:rPr lang="en-US" sz="2400" b="0" i="0" u="none" strike="noStrike" cap="none" dirty="0">
                <a:solidFill>
                  <a:srgbClr val="385623"/>
                </a:solidFill>
                <a:latin typeface="Calibri"/>
                <a:ea typeface="Calibri"/>
                <a:cs typeface="Calibri"/>
                <a:sym typeface="Calibri"/>
              </a:rPr>
              <a:t> </a:t>
            </a:r>
            <a:r>
              <a:rPr lang="en-US" sz="2400" dirty="0">
                <a:latin typeface="Calibri"/>
                <a:ea typeface="Calibri"/>
                <a:cs typeface="Calibri"/>
                <a:sym typeface="Calibri"/>
              </a:rPr>
              <a:t>adjusted</a:t>
            </a:r>
            <a:r>
              <a:rPr lang="en-US" sz="2400" b="0" i="0" u="none" strike="noStrike" cap="none" dirty="0">
                <a:solidFill>
                  <a:srgbClr val="000000"/>
                </a:solidFill>
                <a:latin typeface="Calibri"/>
                <a:ea typeface="Calibri"/>
                <a:cs typeface="Calibri"/>
                <a:sym typeface="Calibri"/>
              </a:rPr>
              <a:t> </a:t>
            </a:r>
            <a:r>
              <a:rPr lang="en-US" sz="2400" dirty="0">
                <a:latin typeface="Calibri"/>
                <a:ea typeface="Calibri"/>
                <a:cs typeface="Calibri"/>
                <a:sym typeface="Calibri"/>
              </a:rPr>
              <a:t>via</a:t>
            </a:r>
            <a:r>
              <a:rPr lang="en-US" sz="2400" b="0" i="0" u="none" strike="noStrike" cap="none" dirty="0">
                <a:solidFill>
                  <a:srgbClr val="000000"/>
                </a:solidFill>
                <a:latin typeface="Calibri"/>
                <a:ea typeface="Calibri"/>
                <a:cs typeface="Calibri"/>
                <a:sym typeface="Calibri"/>
              </a:rPr>
              <a:t> a </a:t>
            </a:r>
            <a:r>
              <a:rPr lang="en-US" sz="2400" dirty="0">
                <a:latin typeface="Calibri"/>
                <a:ea typeface="Calibri"/>
                <a:cs typeface="Calibri"/>
                <a:sym typeface="Calibri"/>
              </a:rPr>
              <a:t>dynamic (local, hourly)</a:t>
            </a:r>
            <a:r>
              <a:rPr lang="en-US" sz="2400" b="0" i="0" u="none" strike="noStrike" cap="none" dirty="0">
                <a:solidFill>
                  <a:srgbClr val="000000"/>
                </a:solidFill>
                <a:latin typeface="Calibri"/>
                <a:ea typeface="Calibri"/>
                <a:cs typeface="Calibri"/>
                <a:sym typeface="Calibri"/>
              </a:rPr>
              <a:t> lapse rate </a:t>
            </a:r>
            <a:r>
              <a:rPr lang="en-US" sz="2400" dirty="0">
                <a:latin typeface="Calibri"/>
                <a:ea typeface="Calibri"/>
                <a:cs typeface="Calibri"/>
                <a:sym typeface="Calibri"/>
              </a:rPr>
              <a:t>method</a:t>
            </a:r>
            <a:r>
              <a:rPr lang="en-US" sz="2400" b="0" i="0" u="none" strike="noStrike" cap="none" dirty="0">
                <a:solidFill>
                  <a:srgbClr val="000000"/>
                </a:solidFill>
                <a:latin typeface="Calibri"/>
                <a:ea typeface="Calibri"/>
                <a:cs typeface="Calibri"/>
                <a:sym typeface="Calibri"/>
              </a:rPr>
              <a:t> </a:t>
            </a:r>
            <a:r>
              <a:rPr lang="en-US" sz="2400" dirty="0">
                <a:latin typeface="Calibri"/>
                <a:ea typeface="Calibri"/>
                <a:cs typeface="Calibri"/>
                <a:sym typeface="Calibri"/>
              </a:rPr>
              <a:t>(</a:t>
            </a:r>
            <a:r>
              <a:rPr lang="en-US" sz="2400" b="0" i="0" u="none" strike="noStrike" cap="none" dirty="0">
                <a:solidFill>
                  <a:srgbClr val="000000"/>
                </a:solidFill>
                <a:latin typeface="Calibri"/>
                <a:ea typeface="Calibri"/>
                <a:cs typeface="Calibri"/>
                <a:sym typeface="Calibri"/>
              </a:rPr>
              <a:t>Whitney et al.</a:t>
            </a:r>
            <a:r>
              <a:rPr lang="en-US" sz="2400" dirty="0">
                <a:latin typeface="Calibri"/>
                <a:ea typeface="Calibri"/>
                <a:cs typeface="Calibri"/>
                <a:sym typeface="Calibri"/>
              </a:rPr>
              <a:t> </a:t>
            </a:r>
            <a:r>
              <a:rPr lang="en-US" sz="2400" b="0" i="0" u="none" strike="noStrike" cap="none" dirty="0">
                <a:solidFill>
                  <a:srgbClr val="000000"/>
                </a:solidFill>
                <a:latin typeface="Calibri"/>
                <a:ea typeface="Calibri"/>
                <a:cs typeface="Calibri"/>
                <a:sym typeface="Calibri"/>
              </a:rPr>
              <a:t>submitted).</a:t>
            </a:r>
            <a:br>
              <a:rPr lang="en-US" sz="2400" b="0" i="0" u="none" strike="noStrike" cap="none" dirty="0">
                <a:latin typeface="Calibri"/>
                <a:ea typeface="Calibri"/>
                <a:cs typeface="Calibri"/>
              </a:rPr>
            </a:br>
            <a:endParaRPr sz="2400" dirty="0">
              <a:latin typeface="Calibri"/>
              <a:ea typeface="Calibri"/>
              <a:cs typeface="Calibri"/>
            </a:endParaRPr>
          </a:p>
          <a:p>
            <a:pPr marL="457200" marR="0" lvl="0" indent="-406400" algn="l" rtl="0">
              <a:lnSpc>
                <a:spcPct val="100000"/>
              </a:lnSpc>
              <a:spcBef>
                <a:spcPts val="0"/>
              </a:spcBef>
              <a:spcAft>
                <a:spcPts val="0"/>
              </a:spcAft>
              <a:buSzPts val="2800"/>
              <a:buFont typeface="Calibri"/>
              <a:buChar char="-"/>
            </a:pPr>
            <a:r>
              <a:rPr lang="en-US" sz="2400" b="1" i="0" u="none" strike="noStrike" cap="none" dirty="0">
                <a:solidFill>
                  <a:srgbClr val="7030A0"/>
                </a:solidFill>
                <a:latin typeface="Calibri"/>
                <a:ea typeface="Calibri"/>
                <a:cs typeface="Calibri"/>
                <a:sym typeface="Calibri"/>
              </a:rPr>
              <a:t>Winds</a:t>
            </a:r>
            <a:r>
              <a:rPr lang="en-US" sz="2400" b="0" i="0" u="none" strike="noStrike" cap="none" dirty="0">
                <a:solidFill>
                  <a:srgbClr val="000000"/>
                </a:solidFill>
                <a:latin typeface="Calibri"/>
                <a:ea typeface="Calibri"/>
                <a:cs typeface="Calibri"/>
                <a:sym typeface="Calibri"/>
              </a:rPr>
              <a:t> adjusted </a:t>
            </a:r>
            <a:r>
              <a:rPr lang="en-US" sz="2400" dirty="0">
                <a:latin typeface="Calibri"/>
                <a:ea typeface="Calibri"/>
                <a:cs typeface="Calibri"/>
                <a:sym typeface="Calibri"/>
              </a:rPr>
              <a:t>via</a:t>
            </a:r>
            <a:r>
              <a:rPr lang="en-US" sz="2400" b="0" i="0" u="none" strike="noStrike" cap="none" dirty="0">
                <a:solidFill>
                  <a:srgbClr val="000000"/>
                </a:solidFill>
                <a:latin typeface="Calibri"/>
                <a:ea typeface="Calibri"/>
                <a:cs typeface="Calibri"/>
                <a:sym typeface="Calibri"/>
              </a:rPr>
              <a:t> MicroMet</a:t>
            </a:r>
            <a:r>
              <a:rPr lang="en-US" sz="2400" dirty="0">
                <a:latin typeface="Calibri"/>
                <a:ea typeface="Calibri"/>
                <a:cs typeface="Calibri"/>
                <a:sym typeface="Calibri"/>
              </a:rPr>
              <a:t> (uses </a:t>
            </a:r>
            <a:r>
              <a:rPr lang="en-US" sz="2400" b="0" i="0" u="none" strike="noStrike" cap="none" dirty="0">
                <a:solidFill>
                  <a:srgbClr val="000000"/>
                </a:solidFill>
                <a:latin typeface="Calibri"/>
                <a:ea typeface="Calibri"/>
                <a:cs typeface="Calibri"/>
                <a:sym typeface="Calibri"/>
              </a:rPr>
              <a:t>topographic slope</a:t>
            </a:r>
            <a:r>
              <a:rPr lang="en-US" sz="2400" dirty="0">
                <a:latin typeface="Calibri"/>
                <a:ea typeface="Calibri"/>
                <a:cs typeface="Calibri"/>
                <a:sym typeface="Calibri"/>
              </a:rPr>
              <a:t>, curvature,</a:t>
            </a:r>
            <a:r>
              <a:rPr lang="en-US" sz="2400" b="0" i="0" u="none" strike="noStrike" cap="none" dirty="0">
                <a:solidFill>
                  <a:srgbClr val="000000"/>
                </a:solidFill>
                <a:latin typeface="Calibri"/>
                <a:ea typeface="Calibri"/>
                <a:cs typeface="Calibri"/>
                <a:sym typeface="Calibri"/>
              </a:rPr>
              <a:t> azimuth</a:t>
            </a:r>
            <a:r>
              <a:rPr lang="en-US" sz="2400" dirty="0">
                <a:latin typeface="Calibri"/>
                <a:ea typeface="Calibri"/>
                <a:cs typeface="Calibri"/>
                <a:sym typeface="Calibri"/>
              </a:rPr>
              <a:t>)</a:t>
            </a:r>
            <a:r>
              <a:rPr lang="en-US" sz="2400" b="0" i="0" u="none" strike="noStrike" cap="none" dirty="0">
                <a:solidFill>
                  <a:srgbClr val="000000"/>
                </a:solidFill>
                <a:latin typeface="Calibri"/>
                <a:ea typeface="Calibri"/>
                <a:cs typeface="Calibri"/>
                <a:sym typeface="Calibri"/>
              </a:rPr>
              <a:t>.</a:t>
            </a:r>
            <a:br>
              <a:rPr lang="en-US" sz="2400" b="0" i="0" u="none" strike="noStrike" cap="none" dirty="0">
                <a:latin typeface="Calibri"/>
                <a:ea typeface="Calibri"/>
                <a:cs typeface="Calibri"/>
              </a:rPr>
            </a:br>
            <a:endParaRPr sz="2400" dirty="0">
              <a:latin typeface="Calibri"/>
              <a:ea typeface="Calibri"/>
              <a:cs typeface="Calibri"/>
            </a:endParaRPr>
          </a:p>
          <a:p>
            <a:pPr marL="457200" marR="0" lvl="0" indent="-406400" algn="l" rtl="0">
              <a:lnSpc>
                <a:spcPct val="100000"/>
              </a:lnSpc>
              <a:spcBef>
                <a:spcPts val="0"/>
              </a:spcBef>
              <a:spcAft>
                <a:spcPts val="0"/>
              </a:spcAft>
              <a:buSzPts val="2800"/>
              <a:buFont typeface="Calibri"/>
              <a:buChar char="-"/>
            </a:pPr>
            <a:r>
              <a:rPr lang="en-US" sz="2400" b="1" i="0" u="none" strike="noStrike" cap="none" dirty="0">
                <a:solidFill>
                  <a:srgbClr val="FF9900"/>
                </a:solidFill>
                <a:latin typeface="Calibri"/>
                <a:ea typeface="Calibri"/>
                <a:cs typeface="Calibri"/>
                <a:sym typeface="Calibri"/>
              </a:rPr>
              <a:t>Shortwave down</a:t>
            </a:r>
            <a:r>
              <a:rPr lang="en-US" sz="2400" b="0" i="0" u="none" strike="noStrike" cap="none" dirty="0">
                <a:solidFill>
                  <a:srgbClr val="FFFF00"/>
                </a:solidFill>
                <a:latin typeface="Calibri"/>
                <a:ea typeface="Calibri"/>
                <a:cs typeface="Calibri"/>
                <a:sym typeface="Calibri"/>
              </a:rPr>
              <a:t> </a:t>
            </a:r>
            <a:r>
              <a:rPr lang="en-US" sz="2400" b="0" i="0" u="none" strike="noStrike" cap="none" dirty="0">
                <a:solidFill>
                  <a:srgbClr val="000000"/>
                </a:solidFill>
                <a:latin typeface="Calibri"/>
                <a:ea typeface="Calibri"/>
                <a:cs typeface="Calibri"/>
                <a:sym typeface="Calibri"/>
              </a:rPr>
              <a:t>using CERES/POWER data</a:t>
            </a:r>
            <a:r>
              <a:rPr lang="en-US" sz="2400" dirty="0">
                <a:latin typeface="Calibri"/>
                <a:ea typeface="Calibri"/>
                <a:cs typeface="Calibri"/>
                <a:sym typeface="Calibri"/>
              </a:rPr>
              <a:t> → </a:t>
            </a:r>
            <a:r>
              <a:rPr lang="en-US" sz="2400" b="0" i="0" u="none" strike="noStrike" cap="none" dirty="0">
                <a:solidFill>
                  <a:srgbClr val="000000"/>
                </a:solidFill>
                <a:latin typeface="Calibri"/>
                <a:ea typeface="Calibri"/>
                <a:cs typeface="Calibri"/>
                <a:sym typeface="Calibri"/>
              </a:rPr>
              <a:t>downscaled </a:t>
            </a:r>
            <a:r>
              <a:rPr lang="en-US" sz="2400" dirty="0">
                <a:latin typeface="Calibri"/>
                <a:ea typeface="Calibri"/>
                <a:cs typeface="Calibri"/>
                <a:sym typeface="Calibri"/>
              </a:rPr>
              <a:t>via</a:t>
            </a:r>
            <a:r>
              <a:rPr lang="en-US" sz="2400" b="0" i="0" u="none" strike="noStrike" cap="none" dirty="0">
                <a:solidFill>
                  <a:srgbClr val="000000"/>
                </a:solidFill>
                <a:latin typeface="Calibri"/>
                <a:ea typeface="Calibri"/>
                <a:cs typeface="Calibri"/>
                <a:sym typeface="Calibri"/>
              </a:rPr>
              <a:t> slope-aspect correction </a:t>
            </a:r>
            <a:r>
              <a:rPr lang="en-US" sz="2400" dirty="0">
                <a:latin typeface="Calibri"/>
                <a:ea typeface="Calibri"/>
                <a:cs typeface="Calibri"/>
                <a:sym typeface="Calibri"/>
              </a:rPr>
              <a:t>from</a:t>
            </a:r>
            <a:r>
              <a:rPr lang="en-US" sz="2400" b="0" i="0" u="none" strike="noStrike" cap="none" dirty="0">
                <a:solidFill>
                  <a:srgbClr val="000000"/>
                </a:solidFill>
                <a:latin typeface="Calibri"/>
                <a:ea typeface="Calibri"/>
                <a:cs typeface="Calibri"/>
                <a:sym typeface="Calibri"/>
              </a:rPr>
              <a:t> 1-km topography.</a:t>
            </a:r>
            <a:br>
              <a:rPr lang="en-US" sz="2400" b="0" i="0" u="none" strike="noStrike" cap="none" dirty="0">
                <a:latin typeface="Calibri"/>
                <a:ea typeface="Calibri"/>
                <a:cs typeface="Calibri"/>
              </a:rPr>
            </a:br>
            <a:endParaRPr sz="2400" dirty="0">
              <a:latin typeface="Calibri"/>
              <a:ea typeface="Calibri"/>
              <a:cs typeface="Calibri"/>
            </a:endParaRPr>
          </a:p>
          <a:p>
            <a:pPr marL="457200" marR="0" lvl="0" indent="-406400" algn="l" rtl="0">
              <a:lnSpc>
                <a:spcPct val="100000"/>
              </a:lnSpc>
              <a:spcBef>
                <a:spcPts val="0"/>
              </a:spcBef>
              <a:spcAft>
                <a:spcPts val="0"/>
              </a:spcAft>
              <a:buSzPts val="2800"/>
              <a:buFont typeface="Calibri"/>
              <a:buChar char="-"/>
            </a:pPr>
            <a:r>
              <a:rPr lang="en-US" sz="2400" b="1" i="0" u="none" strike="noStrike" cap="none" dirty="0">
                <a:solidFill>
                  <a:srgbClr val="1F3864"/>
                </a:solidFill>
                <a:latin typeface="Calibri"/>
                <a:ea typeface="Calibri"/>
                <a:cs typeface="Calibri"/>
                <a:sym typeface="Calibri"/>
              </a:rPr>
              <a:t>Longwave down</a:t>
            </a:r>
            <a:r>
              <a:rPr lang="en-US" sz="2400" b="0" i="0" u="none" strike="noStrike" cap="none" dirty="0">
                <a:solidFill>
                  <a:srgbClr val="1F3864"/>
                </a:solidFill>
                <a:latin typeface="Calibri"/>
                <a:ea typeface="Calibri"/>
                <a:cs typeface="Calibri"/>
                <a:sym typeface="Calibri"/>
              </a:rPr>
              <a:t> </a:t>
            </a:r>
            <a:r>
              <a:rPr lang="en-US" sz="2400" dirty="0">
                <a:solidFill>
                  <a:schemeClr val="dk1"/>
                </a:solidFill>
                <a:latin typeface="Calibri"/>
                <a:ea typeface="Calibri"/>
                <a:cs typeface="Calibri"/>
                <a:sym typeface="Calibri"/>
              </a:rPr>
              <a:t>using</a:t>
            </a:r>
            <a:r>
              <a:rPr lang="en-US" sz="2400" b="0" i="0" u="none" strike="noStrike" cap="none" dirty="0">
                <a:solidFill>
                  <a:schemeClr val="dk1"/>
                </a:solidFill>
                <a:latin typeface="Calibri"/>
                <a:ea typeface="Calibri"/>
                <a:cs typeface="Calibri"/>
                <a:sym typeface="Calibri"/>
              </a:rPr>
              <a:t> CERES/POWER</a:t>
            </a:r>
            <a:r>
              <a:rPr lang="en-US" sz="2400" dirty="0">
                <a:solidFill>
                  <a:schemeClr val="dk1"/>
                </a:solidFill>
                <a:latin typeface="Calibri"/>
                <a:ea typeface="Calibri"/>
                <a:cs typeface="Calibri"/>
                <a:sym typeface="Calibri"/>
              </a:rPr>
              <a:t> data → </a:t>
            </a:r>
            <a:r>
              <a:rPr lang="en-US" sz="2400" b="0" i="0" u="none" strike="noStrike" cap="none" dirty="0">
                <a:solidFill>
                  <a:schemeClr val="dk1"/>
                </a:solidFill>
                <a:latin typeface="Calibri"/>
                <a:ea typeface="Calibri"/>
                <a:cs typeface="Calibri"/>
                <a:sym typeface="Calibri"/>
              </a:rPr>
              <a:t>downscaled </a:t>
            </a:r>
            <a:r>
              <a:rPr lang="en-US" sz="2400" dirty="0">
                <a:solidFill>
                  <a:schemeClr val="dk1"/>
                </a:solidFill>
                <a:latin typeface="Calibri"/>
                <a:ea typeface="Calibri"/>
                <a:cs typeface="Calibri"/>
                <a:sym typeface="Calibri"/>
              </a:rPr>
              <a:t>via a </a:t>
            </a:r>
            <a:r>
              <a:rPr lang="en-US" sz="2400" b="0" i="0" u="none" strike="noStrike" cap="none" dirty="0">
                <a:solidFill>
                  <a:schemeClr val="dk1"/>
                </a:solidFill>
                <a:latin typeface="Calibri"/>
                <a:ea typeface="Calibri"/>
                <a:cs typeface="Calibri"/>
                <a:sym typeface="Calibri"/>
              </a:rPr>
              <a:t>dynamic (local, hourly) lapse</a:t>
            </a:r>
            <a:r>
              <a:rPr lang="en-US" sz="2400" dirty="0">
                <a:solidFill>
                  <a:schemeClr val="dk1"/>
                </a:solidFill>
                <a:latin typeface="Calibri"/>
                <a:ea typeface="Calibri"/>
                <a:cs typeface="Calibri"/>
                <a:sym typeface="Calibri"/>
              </a:rPr>
              <a:t> </a:t>
            </a:r>
            <a:r>
              <a:rPr lang="en-US" sz="2400" b="0" i="0" u="none" strike="noStrike" cap="none" dirty="0">
                <a:solidFill>
                  <a:schemeClr val="dk1"/>
                </a:solidFill>
                <a:latin typeface="Calibri"/>
                <a:ea typeface="Calibri"/>
                <a:cs typeface="Calibri"/>
                <a:sym typeface="Calibri"/>
              </a:rPr>
              <a:t>rate method </a:t>
            </a:r>
            <a:r>
              <a:rPr lang="en-US" sz="2400" dirty="0">
                <a:solidFill>
                  <a:schemeClr val="dk1"/>
                </a:solidFill>
                <a:latin typeface="Calibri"/>
                <a:ea typeface="Calibri"/>
                <a:cs typeface="Calibri"/>
                <a:sym typeface="Calibri"/>
              </a:rPr>
              <a:t>(similar to surface t</a:t>
            </a:r>
            <a:r>
              <a:rPr lang="en-US" sz="2400" b="0" i="0" u="none" strike="noStrike" cap="none" dirty="0">
                <a:solidFill>
                  <a:schemeClr val="dk1"/>
                </a:solidFill>
                <a:latin typeface="Calibri"/>
                <a:ea typeface="Calibri"/>
                <a:cs typeface="Calibri"/>
                <a:sym typeface="Calibri"/>
              </a:rPr>
              <a:t>emperature, moisture, pressure). </a:t>
            </a: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1" name="Google Shape;511;p21"/>
          <p:cNvSpPr txBox="1"/>
          <p:nvPr/>
        </p:nvSpPr>
        <p:spPr>
          <a:xfrm>
            <a:off x="1100600" y="1122375"/>
            <a:ext cx="43599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solidFill>
                  <a:schemeClr val="dk1"/>
                </a:solidFill>
                <a:latin typeface="Times New Roman"/>
                <a:ea typeface="Times New Roman"/>
                <a:cs typeface="Times New Roman"/>
                <a:sym typeface="Times New Roman"/>
              </a:rPr>
              <a:t>NLDAS-3 provides surface meteorology over North &amp; Central America</a:t>
            </a:r>
            <a:endParaRPr sz="2000" dirty="0">
              <a:solidFill>
                <a:schemeClr val="dk1"/>
              </a:solidFill>
              <a:latin typeface="Times New Roman"/>
              <a:ea typeface="Times New Roman"/>
              <a:cs typeface="Times New Roman"/>
              <a:sym typeface="Times New Roman"/>
            </a:endParaRPr>
          </a:p>
        </p:txBody>
      </p:sp>
      <p:sp>
        <p:nvSpPr>
          <p:cNvPr id="512" name="Google Shape;512;p21"/>
          <p:cNvSpPr txBox="1"/>
          <p:nvPr/>
        </p:nvSpPr>
        <p:spPr>
          <a:xfrm>
            <a:off x="5460100" y="1120000"/>
            <a:ext cx="56079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solidFill>
                  <a:schemeClr val="dk1"/>
                </a:solidFill>
                <a:latin typeface="Times New Roman"/>
                <a:ea typeface="Times New Roman"/>
                <a:cs typeface="Times New Roman"/>
                <a:sym typeface="Times New Roman"/>
              </a:rPr>
              <a:t>NLDAS-3 provides surface meteorology at 1-km resolution (higher than NLDAS-2)</a:t>
            </a:r>
            <a:endParaRPr sz="2000" dirty="0">
              <a:solidFill>
                <a:schemeClr val="dk1"/>
              </a:solidFill>
              <a:latin typeface="Times New Roman"/>
              <a:ea typeface="Times New Roman"/>
              <a:cs typeface="Times New Roman"/>
              <a:sym typeface="Times New Roman"/>
            </a:endParaRPr>
          </a:p>
        </p:txBody>
      </p:sp>
      <p:grpSp>
        <p:nvGrpSpPr>
          <p:cNvPr id="513" name="Google Shape;513;p21"/>
          <p:cNvGrpSpPr/>
          <p:nvPr/>
        </p:nvGrpSpPr>
        <p:grpSpPr>
          <a:xfrm>
            <a:off x="1069882" y="1876397"/>
            <a:ext cx="10052227" cy="4981591"/>
            <a:chOff x="1016000" y="1720025"/>
            <a:chExt cx="10371675" cy="5139900"/>
          </a:xfrm>
        </p:grpSpPr>
        <p:sp>
          <p:nvSpPr>
            <p:cNvPr id="514" name="Google Shape;514;p21"/>
            <p:cNvSpPr/>
            <p:nvPr/>
          </p:nvSpPr>
          <p:spPr>
            <a:xfrm>
              <a:off x="1016000" y="1720025"/>
              <a:ext cx="10371600" cy="5139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pic>
          <p:nvPicPr>
            <p:cNvPr id="515" name="Google Shape;515;p21"/>
            <p:cNvPicPr preferRelativeResize="0"/>
            <p:nvPr/>
          </p:nvPicPr>
          <p:blipFill rotWithShape="1">
            <a:blip r:embed="rId3">
              <a:alphaModFix/>
            </a:blip>
            <a:srcRect t="21017" r="57477"/>
            <a:stretch/>
          </p:blipFill>
          <p:spPr>
            <a:xfrm>
              <a:off x="1016000" y="2326425"/>
              <a:ext cx="4410300" cy="4533426"/>
            </a:xfrm>
            <a:prstGeom prst="rect">
              <a:avLst/>
            </a:prstGeom>
            <a:noFill/>
            <a:ln>
              <a:noFill/>
            </a:ln>
          </p:spPr>
        </p:pic>
        <p:pic>
          <p:nvPicPr>
            <p:cNvPr id="516" name="Google Shape;516;p21"/>
            <p:cNvPicPr preferRelativeResize="0"/>
            <p:nvPr/>
          </p:nvPicPr>
          <p:blipFill rotWithShape="1">
            <a:blip r:embed="rId3">
              <a:alphaModFix/>
            </a:blip>
            <a:srcRect l="42399" t="11260"/>
            <a:stretch/>
          </p:blipFill>
          <p:spPr>
            <a:xfrm>
              <a:off x="5413625" y="1766275"/>
              <a:ext cx="5974050" cy="5093575"/>
            </a:xfrm>
            <a:prstGeom prst="rect">
              <a:avLst/>
            </a:prstGeom>
            <a:noFill/>
            <a:ln>
              <a:noFill/>
            </a:ln>
          </p:spPr>
        </p:pic>
      </p:grpSp>
      <p:sp>
        <p:nvSpPr>
          <p:cNvPr id="4" name="Google Shape;523;g347fc6e3f81_1_0">
            <a:extLst>
              <a:ext uri="{FF2B5EF4-FFF2-40B4-BE49-F238E27FC236}">
                <a16:creationId xmlns:a16="http://schemas.microsoft.com/office/drawing/2014/main" id="{CA09163D-9D9F-E8EF-0F2B-2A674CE63AE4}"/>
              </a:ext>
            </a:extLst>
          </p:cNvPr>
          <p:cNvSpPr txBox="1">
            <a:spLocks noGrp="1"/>
          </p:cNvSpPr>
          <p:nvPr>
            <p:ph type="title"/>
          </p:nvPr>
        </p:nvSpPr>
        <p:spPr>
          <a:xfrm>
            <a:off x="71435" y="43809"/>
            <a:ext cx="12092609" cy="1122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ct val="100000"/>
              <a:buFont typeface="Arial"/>
              <a:buNone/>
            </a:pPr>
            <a:r>
              <a:rPr lang="en-US" sz="3600" dirty="0">
                <a:solidFill>
                  <a:schemeClr val="lt1"/>
                </a:solidFill>
              </a:rPr>
              <a:t>NLDAS-3 Provides Sfc Meteorology at 1-km Resolution</a:t>
            </a:r>
            <a:endParaRPr sz="3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347fc6e3f81_1_0"/>
          <p:cNvSpPr/>
          <p:nvPr/>
        </p:nvSpPr>
        <p:spPr>
          <a:xfrm>
            <a:off x="369800" y="1234325"/>
            <a:ext cx="6831000" cy="5623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523" name="Google Shape;523;g347fc6e3f81_1_0"/>
          <p:cNvSpPr txBox="1">
            <a:spLocks noGrp="1"/>
          </p:cNvSpPr>
          <p:nvPr>
            <p:ph type="title"/>
          </p:nvPr>
        </p:nvSpPr>
        <p:spPr>
          <a:xfrm>
            <a:off x="71435" y="43809"/>
            <a:ext cx="12092609" cy="1122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ct val="100000"/>
              <a:buFont typeface="Arial"/>
              <a:buNone/>
            </a:pPr>
            <a:r>
              <a:rPr lang="en-US" sz="3600" dirty="0">
                <a:solidFill>
                  <a:schemeClr val="lt1"/>
                </a:solidFill>
              </a:rPr>
              <a:t>NLDAS-3 Provides Sfc Meteorology at 1-km Resolution</a:t>
            </a:r>
            <a:endParaRPr sz="3600" dirty="0"/>
          </a:p>
        </p:txBody>
      </p:sp>
      <p:pic>
        <p:nvPicPr>
          <p:cNvPr id="524" name="Google Shape;524;g347fc6e3f81_1_0"/>
          <p:cNvPicPr preferRelativeResize="0"/>
          <p:nvPr/>
        </p:nvPicPr>
        <p:blipFill rotWithShape="1">
          <a:blip r:embed="rId3">
            <a:alphaModFix/>
          </a:blip>
          <a:srcRect/>
          <a:stretch/>
        </p:blipFill>
        <p:spPr>
          <a:xfrm>
            <a:off x="441775" y="1234175"/>
            <a:ext cx="6758909" cy="5623825"/>
          </a:xfrm>
          <a:prstGeom prst="rect">
            <a:avLst/>
          </a:prstGeom>
          <a:noFill/>
          <a:ln>
            <a:noFill/>
          </a:ln>
        </p:spPr>
      </p:pic>
      <p:sp>
        <p:nvSpPr>
          <p:cNvPr id="525" name="Google Shape;525;g347fc6e3f81_1_0"/>
          <p:cNvSpPr/>
          <p:nvPr/>
        </p:nvSpPr>
        <p:spPr>
          <a:xfrm>
            <a:off x="5715000" y="1377925"/>
            <a:ext cx="366300" cy="200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10"/>
          <p:cNvSpPr txBox="1"/>
          <p:nvPr/>
        </p:nvSpPr>
        <p:spPr>
          <a:xfrm>
            <a:off x="1774959" y="0"/>
            <a:ext cx="8642082" cy="1122363"/>
          </a:xfrm>
          <a:prstGeom prst="rect">
            <a:avLst/>
          </a:prstGeom>
          <a:noFill/>
          <a:ln>
            <a:noFill/>
          </a:ln>
        </p:spPr>
        <p:txBody>
          <a:bodyPr spcFirstLastPara="1" wrap="square" lIns="91425" tIns="45700" rIns="91425" bIns="45700" anchor="ctr" anchorCtr="0">
            <a:normAutofit fontScale="97500"/>
          </a:bodyPr>
          <a:lstStyle/>
          <a:p>
            <a:pPr marL="0" marR="0" lvl="0" indent="0" algn="ctr" rtl="0">
              <a:lnSpc>
                <a:spcPct val="90000"/>
              </a:lnSpc>
              <a:spcBef>
                <a:spcPts val="0"/>
              </a:spcBef>
              <a:spcAft>
                <a:spcPts val="0"/>
              </a:spcAft>
              <a:buClr>
                <a:srgbClr val="FFFFFF"/>
              </a:buClr>
              <a:buSzPct val="100000"/>
              <a:buFont typeface="Calibri"/>
              <a:buNone/>
            </a:pPr>
            <a:r>
              <a:rPr lang="en-US" sz="4400" b="1" i="0" u="none" strike="noStrike" cap="none" dirty="0">
                <a:solidFill>
                  <a:srgbClr val="FFFFFF"/>
                </a:solidFill>
                <a:latin typeface="Calibri"/>
                <a:ea typeface="Calibri"/>
                <a:cs typeface="Calibri"/>
                <a:sym typeface="Calibri"/>
              </a:rPr>
              <a:t>Resolving Stakeholders’ Issues</a:t>
            </a:r>
            <a:endParaRPr sz="4400" b="1" i="0" u="none" strike="noStrike" cap="none" dirty="0">
              <a:solidFill>
                <a:srgbClr val="FFFFFF"/>
              </a:solidFill>
              <a:latin typeface="Calibri"/>
              <a:ea typeface="Calibri"/>
              <a:cs typeface="Calibri"/>
              <a:sym typeface="Calibri"/>
            </a:endParaRPr>
          </a:p>
        </p:txBody>
      </p:sp>
      <p:pic>
        <p:nvPicPr>
          <p:cNvPr id="410" name="Google Shape;410;p10"/>
          <p:cNvPicPr preferRelativeResize="0"/>
          <p:nvPr/>
        </p:nvPicPr>
        <p:blipFill rotWithShape="1">
          <a:blip r:embed="rId3">
            <a:alphaModFix/>
          </a:blip>
          <a:srcRect b="1798"/>
          <a:stretch/>
        </p:blipFill>
        <p:spPr>
          <a:xfrm>
            <a:off x="130628" y="1219741"/>
            <a:ext cx="3840480" cy="2516237"/>
          </a:xfrm>
          <a:prstGeom prst="rect">
            <a:avLst/>
          </a:prstGeom>
          <a:noFill/>
          <a:ln>
            <a:noFill/>
          </a:ln>
        </p:spPr>
      </p:pic>
      <p:pic>
        <p:nvPicPr>
          <p:cNvPr id="411" name="Google Shape;411;p10"/>
          <p:cNvPicPr preferRelativeResize="0"/>
          <p:nvPr/>
        </p:nvPicPr>
        <p:blipFill rotWithShape="1">
          <a:blip r:embed="rId4">
            <a:alphaModFix/>
          </a:blip>
          <a:srcRect b="8272"/>
          <a:stretch/>
        </p:blipFill>
        <p:spPr>
          <a:xfrm>
            <a:off x="8403772" y="1219742"/>
            <a:ext cx="3657600" cy="2516236"/>
          </a:xfrm>
          <a:prstGeom prst="rect">
            <a:avLst/>
          </a:prstGeom>
          <a:noFill/>
          <a:ln>
            <a:noFill/>
          </a:ln>
        </p:spPr>
      </p:pic>
      <p:sp>
        <p:nvSpPr>
          <p:cNvPr id="412" name="Google Shape;412;p10"/>
          <p:cNvSpPr txBox="1"/>
          <p:nvPr/>
        </p:nvSpPr>
        <p:spPr>
          <a:xfrm>
            <a:off x="43668" y="3840480"/>
            <a:ext cx="3927439"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Recurring/persistent dry bulls-eyes in precipitation and soil moisture from QC issues in the daily gauge analysis.</a:t>
            </a:r>
            <a:endParaRPr sz="2400" b="0" i="0" u="none" strike="noStrike" cap="none" dirty="0">
              <a:solidFill>
                <a:srgbClr val="000000"/>
              </a:solidFill>
              <a:latin typeface="Calibri"/>
              <a:ea typeface="Calibri"/>
              <a:cs typeface="Calibri"/>
              <a:sym typeface="Calibri"/>
            </a:endParaRPr>
          </a:p>
        </p:txBody>
      </p:sp>
      <p:sp>
        <p:nvSpPr>
          <p:cNvPr id="413" name="Google Shape;413;p10"/>
          <p:cNvSpPr txBox="1"/>
          <p:nvPr/>
        </p:nvSpPr>
        <p:spPr>
          <a:xfrm>
            <a:off x="8403772" y="3840480"/>
            <a:ext cx="3657600"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Change in interpolation scheme in January 2012 affected soil moisture climatologies (esp. in intermountain West and along U.S.-Mexico border).</a:t>
            </a:r>
            <a:endParaRPr sz="2400" b="0" i="0" u="none" strike="noStrike" cap="none" dirty="0">
              <a:solidFill>
                <a:srgbClr val="000000"/>
              </a:solidFill>
              <a:latin typeface="Calibri"/>
              <a:ea typeface="Calibri"/>
              <a:cs typeface="Calibri"/>
              <a:sym typeface="Calibri"/>
            </a:endParaRPr>
          </a:p>
        </p:txBody>
      </p:sp>
      <p:sp>
        <p:nvSpPr>
          <p:cNvPr id="414" name="Google Shape;414;p10"/>
          <p:cNvSpPr/>
          <p:nvPr/>
        </p:nvSpPr>
        <p:spPr>
          <a:xfrm rot="-1915247">
            <a:off x="9623373" y="2778388"/>
            <a:ext cx="235132" cy="320507"/>
          </a:xfrm>
          <a:prstGeom prst="ellipse">
            <a:avLst/>
          </a:prstGeom>
          <a:noFill/>
          <a:ln w="1905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415" name="Google Shape;415;p10"/>
          <p:cNvSpPr/>
          <p:nvPr/>
        </p:nvSpPr>
        <p:spPr>
          <a:xfrm rot="-4446636">
            <a:off x="9383886" y="2035983"/>
            <a:ext cx="235132" cy="320507"/>
          </a:xfrm>
          <a:prstGeom prst="ellipse">
            <a:avLst/>
          </a:prstGeom>
          <a:noFill/>
          <a:ln w="1905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cxnSp>
        <p:nvCxnSpPr>
          <p:cNvPr id="416" name="Google Shape;416;p10"/>
          <p:cNvCxnSpPr/>
          <p:nvPr/>
        </p:nvCxnSpPr>
        <p:spPr>
          <a:xfrm rot="10800000" flipH="1">
            <a:off x="9360932" y="3012728"/>
            <a:ext cx="288644" cy="947996"/>
          </a:xfrm>
          <a:prstGeom prst="straightConnector1">
            <a:avLst/>
          </a:prstGeom>
          <a:noFill/>
          <a:ln w="22225" cap="flat" cmpd="sng">
            <a:solidFill>
              <a:srgbClr val="00B050"/>
            </a:solidFill>
            <a:prstDash val="solid"/>
            <a:miter lim="800000"/>
            <a:headEnd type="none" w="sm" len="sm"/>
            <a:tailEnd type="triangle" w="med" len="med"/>
          </a:ln>
        </p:spPr>
      </p:cxnSp>
      <p:cxnSp>
        <p:nvCxnSpPr>
          <p:cNvPr id="417" name="Google Shape;417;p10"/>
          <p:cNvCxnSpPr/>
          <p:nvPr/>
        </p:nvCxnSpPr>
        <p:spPr>
          <a:xfrm rot="10800000" flipH="1">
            <a:off x="9280532" y="2303543"/>
            <a:ext cx="173559" cy="1657181"/>
          </a:xfrm>
          <a:prstGeom prst="straightConnector1">
            <a:avLst/>
          </a:prstGeom>
          <a:noFill/>
          <a:ln w="22225" cap="flat" cmpd="sng">
            <a:solidFill>
              <a:srgbClr val="00B050"/>
            </a:solidFill>
            <a:prstDash val="solid"/>
            <a:miter lim="800000"/>
            <a:headEnd type="none" w="sm" len="sm"/>
            <a:tailEnd type="triangle" w="med" len="med"/>
          </a:ln>
        </p:spPr>
      </p:cxnSp>
      <p:pic>
        <p:nvPicPr>
          <p:cNvPr id="418" name="Google Shape;418;p10"/>
          <p:cNvPicPr preferRelativeResize="0"/>
          <p:nvPr/>
        </p:nvPicPr>
        <p:blipFill rotWithShape="1">
          <a:blip r:embed="rId5">
            <a:alphaModFix/>
          </a:blip>
          <a:srcRect/>
          <a:stretch/>
        </p:blipFill>
        <p:spPr>
          <a:xfrm>
            <a:off x="4418988" y="1220459"/>
            <a:ext cx="3354024" cy="2515518"/>
          </a:xfrm>
          <a:prstGeom prst="rect">
            <a:avLst/>
          </a:prstGeom>
          <a:noFill/>
          <a:ln>
            <a:noFill/>
          </a:ln>
        </p:spPr>
      </p:pic>
      <p:sp>
        <p:nvSpPr>
          <p:cNvPr id="419" name="Google Shape;419;p10"/>
          <p:cNvSpPr txBox="1"/>
          <p:nvPr/>
        </p:nvSpPr>
        <p:spPr>
          <a:xfrm>
            <a:off x="338496" y="5620900"/>
            <a:ext cx="7703553" cy="830997"/>
          </a:xfrm>
          <a:prstGeom prst="rect">
            <a:avLst/>
          </a:prstGeom>
          <a:noFill/>
          <a:ln w="12700" cap="flat" cmpd="sng">
            <a:solidFill>
              <a:srgbClr val="38562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85623"/>
              </a:buClr>
              <a:buSzPts val="2400"/>
              <a:buFont typeface="Calibri"/>
              <a:buNone/>
            </a:pPr>
            <a:r>
              <a:rPr lang="en-US" sz="2400" b="0" i="0" u="none" strike="noStrike" cap="none" dirty="0">
                <a:solidFill>
                  <a:srgbClr val="385623"/>
                </a:solidFill>
                <a:latin typeface="Calibri"/>
                <a:ea typeface="Calibri"/>
                <a:cs typeface="Calibri"/>
                <a:sym typeface="Calibri"/>
              </a:rPr>
              <a:t>There are many downstream and value-added data products that rely on the quality of NLDAS forcing and model outputs.</a:t>
            </a:r>
            <a:endParaRPr sz="2400" b="0" i="0" u="none" strike="noStrike" cap="none" dirty="0">
              <a:solidFill>
                <a:srgbClr val="385623"/>
              </a:solidFill>
              <a:latin typeface="Calibri"/>
              <a:ea typeface="Calibri"/>
              <a:cs typeface="Calibri"/>
              <a:sym typeface="Calibri"/>
            </a:endParaRPr>
          </a:p>
        </p:txBody>
      </p:sp>
      <p:sp>
        <p:nvSpPr>
          <p:cNvPr id="420" name="Google Shape;420;p10"/>
          <p:cNvSpPr txBox="1"/>
          <p:nvPr/>
        </p:nvSpPr>
        <p:spPr>
          <a:xfrm>
            <a:off x="4190273" y="3838283"/>
            <a:ext cx="399433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0" i="0" u="none" strike="noStrike" cap="none" dirty="0">
                <a:solidFill>
                  <a:srgbClr val="000000"/>
                </a:solidFill>
                <a:latin typeface="Calibri"/>
                <a:ea typeface="Calibri"/>
                <a:cs typeface="Calibri"/>
                <a:sym typeface="Calibri"/>
              </a:rPr>
              <a:t>Cross-border (U.S.-Canada) precipitation issues related to the blending scheme between different input products.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35326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8"/>
          <p:cNvSpPr txBox="1"/>
          <p:nvPr/>
        </p:nvSpPr>
        <p:spPr>
          <a:xfrm>
            <a:off x="63499" y="0"/>
            <a:ext cx="11993991" cy="11223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400"/>
              <a:buFont typeface="Calibri"/>
              <a:buNone/>
            </a:pPr>
            <a:r>
              <a:rPr lang="en-US" sz="3200" i="0" u="none" strike="noStrike" cap="none" dirty="0">
                <a:solidFill>
                  <a:srgbClr val="FFFFFF"/>
                </a:solidFill>
                <a:latin typeface="Calibri"/>
                <a:ea typeface="Calibri"/>
                <a:cs typeface="Calibri"/>
                <a:sym typeface="Calibri"/>
              </a:rPr>
              <a:t>North American Land Data Assimilation System (NLDAS) Background</a:t>
            </a:r>
            <a:endParaRPr sz="1050" b="0" i="0" u="none" strike="noStrike" cap="none" dirty="0">
              <a:solidFill>
                <a:srgbClr val="000000"/>
              </a:solidFill>
              <a:latin typeface="Arial"/>
              <a:ea typeface="Arial"/>
              <a:cs typeface="Arial"/>
              <a:sym typeface="Arial"/>
            </a:endParaRPr>
          </a:p>
        </p:txBody>
      </p:sp>
      <p:sp>
        <p:nvSpPr>
          <p:cNvPr id="396" name="Google Shape;396;p8"/>
          <p:cNvSpPr txBox="1"/>
          <p:nvPr/>
        </p:nvSpPr>
        <p:spPr>
          <a:xfrm>
            <a:off x="63499" y="1231583"/>
            <a:ext cx="9859433" cy="5528255"/>
          </a:xfrm>
          <a:prstGeom prst="rect">
            <a:avLst/>
          </a:prstGeom>
          <a:noFill/>
          <a:ln>
            <a:noFill/>
          </a:ln>
        </p:spPr>
        <p:txBody>
          <a:bodyPr spcFirstLastPara="1" wrap="square" lIns="91425" tIns="45700" rIns="91425" bIns="45700" anchor="t" anchorCtr="0">
            <a:noAutofit/>
          </a:bodyPr>
          <a:lstStyle/>
          <a:p>
            <a:pPr marL="342900" marR="0" lvl="0" indent="-354330" algn="l" rtl="0">
              <a:lnSpc>
                <a:spcPct val="100000"/>
              </a:lnSpc>
              <a:spcBef>
                <a:spcPts val="0"/>
              </a:spcBef>
              <a:spcAft>
                <a:spcPts val="0"/>
              </a:spcAft>
              <a:buClr>
                <a:srgbClr val="000000"/>
              </a:buClr>
              <a:buSzPts val="2400"/>
              <a:buFont typeface="Arial"/>
              <a:buChar char="•"/>
            </a:pPr>
            <a:r>
              <a:rPr lang="en-US" sz="2800" b="0" i="0" u="none" strike="noStrike" cap="none" dirty="0">
                <a:solidFill>
                  <a:srgbClr val="000000"/>
                </a:solidFill>
                <a:latin typeface="Calibri"/>
                <a:ea typeface="Calibri"/>
                <a:cs typeface="Calibri"/>
                <a:sym typeface="Calibri"/>
              </a:rPr>
              <a:t>NLDAS: widely-used land modeling system, operational at NOAA</a:t>
            </a:r>
            <a:endParaRPr sz="2800" b="0" i="0" u="none" strike="noStrike" cap="none" dirty="0">
              <a:solidFill>
                <a:srgbClr val="000000"/>
              </a:solidFill>
              <a:latin typeface="Calibri"/>
              <a:ea typeface="Calibri"/>
              <a:cs typeface="Calibri"/>
              <a:sym typeface="Calibri"/>
            </a:endParaRPr>
          </a:p>
          <a:p>
            <a:pPr marL="342900" marR="0" lvl="0" indent="-354330" algn="l" rtl="0">
              <a:lnSpc>
                <a:spcPct val="100000"/>
              </a:lnSpc>
              <a:spcBef>
                <a:spcPts val="1200"/>
              </a:spcBef>
              <a:spcAft>
                <a:spcPts val="0"/>
              </a:spcAft>
              <a:buClr>
                <a:srgbClr val="000000"/>
              </a:buClr>
              <a:buSzPts val="2400"/>
              <a:buFont typeface="Arial"/>
              <a:buChar char="•"/>
            </a:pPr>
            <a:r>
              <a:rPr lang="en-US" sz="2800" b="0" i="0" u="none" strike="noStrike" cap="none" dirty="0">
                <a:solidFill>
                  <a:srgbClr val="000000"/>
                </a:solidFill>
                <a:latin typeface="Calibri"/>
                <a:ea typeface="Calibri"/>
                <a:cs typeface="Calibri"/>
                <a:sym typeface="Calibri"/>
              </a:rPr>
              <a:t>NLDAS-2 unique users has grown to over ~8,500 per year, </a:t>
            </a:r>
            <a:br>
              <a:rPr lang="en-US" sz="2800" b="0" i="0" u="none" strike="noStrike" cap="none" dirty="0">
                <a:solidFill>
                  <a:srgbClr val="000000"/>
                </a:solidFill>
                <a:latin typeface="Calibri"/>
                <a:ea typeface="Calibri"/>
                <a:cs typeface="Calibri"/>
                <a:sym typeface="Calibri"/>
              </a:rPr>
            </a:br>
            <a:r>
              <a:rPr lang="en-US" sz="2800" b="0" i="0" u="none" strike="noStrike" cap="none" dirty="0">
                <a:solidFill>
                  <a:srgbClr val="000000"/>
                </a:solidFill>
                <a:latin typeface="Calibri"/>
                <a:ea typeface="Calibri"/>
                <a:cs typeface="Calibri"/>
                <a:sym typeface="Calibri"/>
              </a:rPr>
              <a:t>plus those who obtain data from NOAA</a:t>
            </a:r>
            <a:endParaRPr sz="2800" b="0" i="0" u="none" strike="noStrike" cap="none" dirty="0">
              <a:solidFill>
                <a:srgbClr val="000000"/>
              </a:solidFill>
              <a:latin typeface="Calibri"/>
              <a:ea typeface="Calibri"/>
              <a:cs typeface="Calibri"/>
              <a:sym typeface="Calibri"/>
            </a:endParaRPr>
          </a:p>
          <a:p>
            <a:pPr marL="342900" marR="0" lvl="0" indent="-354330" algn="l" rtl="0">
              <a:lnSpc>
                <a:spcPct val="100000"/>
              </a:lnSpc>
              <a:spcBef>
                <a:spcPts val="1200"/>
              </a:spcBef>
              <a:spcAft>
                <a:spcPts val="0"/>
              </a:spcAft>
              <a:buClr>
                <a:srgbClr val="000000"/>
              </a:buClr>
              <a:buSzPts val="2400"/>
              <a:buFont typeface="Arial"/>
              <a:buChar char="•"/>
            </a:pPr>
            <a:r>
              <a:rPr lang="en-US" sz="2800" dirty="0">
                <a:latin typeface="Calibri"/>
                <a:ea typeface="Calibri"/>
                <a:cs typeface="Calibri"/>
                <a:sym typeface="Calibri"/>
              </a:rPr>
              <a:t>U</a:t>
            </a:r>
            <a:r>
              <a:rPr lang="en-US" sz="2800" b="0" i="0" u="none" strike="noStrike" cap="none" dirty="0">
                <a:solidFill>
                  <a:srgbClr val="000000"/>
                </a:solidFill>
                <a:latin typeface="Calibri"/>
                <a:ea typeface="Calibri"/>
                <a:cs typeface="Calibri"/>
                <a:sym typeface="Calibri"/>
              </a:rPr>
              <a:t>sed by numerous different stakeholders and science groups</a:t>
            </a:r>
            <a:endParaRPr sz="2800" b="0" i="0" u="none" strike="noStrike" cap="none" dirty="0">
              <a:solidFill>
                <a:srgbClr val="000000"/>
              </a:solidFill>
              <a:latin typeface="Calibri"/>
              <a:ea typeface="Calibri"/>
              <a:cs typeface="Calibri"/>
              <a:sym typeface="Calibri"/>
            </a:endParaRPr>
          </a:p>
          <a:p>
            <a:pPr marL="681038" marR="0" lvl="1" indent="-342900" algn="l" rtl="0">
              <a:lnSpc>
                <a:spcPct val="100000"/>
              </a:lnSpc>
              <a:spcBef>
                <a:spcPts val="600"/>
              </a:spcBef>
              <a:spcAft>
                <a:spcPts val="0"/>
              </a:spcAft>
              <a:buClr>
                <a:schemeClr val="dk1"/>
              </a:buClr>
              <a:buSzPts val="2292"/>
              <a:buFont typeface="Wingdings" panose="05000000000000000000" pitchFamily="2" charset="2"/>
              <a:buChar char="ü"/>
            </a:pPr>
            <a:r>
              <a:rPr lang="en-US" sz="2400" b="0" i="0" u="none" strike="noStrike" cap="none" dirty="0">
                <a:solidFill>
                  <a:schemeClr val="dk1"/>
                </a:solidFill>
                <a:latin typeface="Calibri"/>
                <a:ea typeface="Calibri"/>
                <a:cs typeface="Calibri"/>
                <a:sym typeface="Calibri"/>
              </a:rPr>
              <a:t>UNL/NDMC/drought.gov/state-level agencies</a:t>
            </a:r>
            <a:endParaRPr sz="2400" b="0" i="0" u="none" strike="noStrike" cap="none" dirty="0">
              <a:solidFill>
                <a:schemeClr val="dk1"/>
              </a:solidFill>
              <a:latin typeface="Calibri"/>
              <a:ea typeface="Calibri"/>
              <a:cs typeface="Calibri"/>
              <a:sym typeface="Calibri"/>
            </a:endParaRPr>
          </a:p>
          <a:p>
            <a:pPr marL="681038" marR="0" lvl="1" indent="-342900" algn="l" rtl="0">
              <a:lnSpc>
                <a:spcPct val="100000"/>
              </a:lnSpc>
              <a:spcBef>
                <a:spcPts val="600"/>
              </a:spcBef>
              <a:spcAft>
                <a:spcPts val="0"/>
              </a:spcAft>
              <a:buClr>
                <a:schemeClr val="dk1"/>
              </a:buClr>
              <a:buSzPts val="2292"/>
              <a:buFont typeface="Wingdings" panose="05000000000000000000" pitchFamily="2" charset="2"/>
              <a:buChar char="ü"/>
            </a:pPr>
            <a:r>
              <a:rPr lang="en-US" sz="2400" b="0" i="0" u="none" strike="noStrike" cap="none" dirty="0">
                <a:solidFill>
                  <a:schemeClr val="dk1"/>
                </a:solidFill>
                <a:latin typeface="Calibri"/>
                <a:ea typeface="Calibri"/>
                <a:cs typeface="Calibri"/>
                <a:sym typeface="Calibri"/>
              </a:rPr>
              <a:t>NOAA/NWS, NOAA/CPC, NOAA/PSL (EDDI)</a:t>
            </a:r>
            <a:endParaRPr sz="2400" b="0" i="0" u="none" strike="noStrike" cap="none" dirty="0">
              <a:solidFill>
                <a:schemeClr val="dk1"/>
              </a:solidFill>
              <a:latin typeface="Calibri"/>
              <a:ea typeface="Calibri"/>
              <a:cs typeface="Calibri"/>
              <a:sym typeface="Calibri"/>
            </a:endParaRPr>
          </a:p>
          <a:p>
            <a:pPr marL="681038" marR="0" lvl="1" indent="-342900" algn="l" rtl="0">
              <a:lnSpc>
                <a:spcPct val="100000"/>
              </a:lnSpc>
              <a:spcBef>
                <a:spcPts val="600"/>
              </a:spcBef>
              <a:spcAft>
                <a:spcPts val="0"/>
              </a:spcAft>
              <a:buClr>
                <a:schemeClr val="dk1"/>
              </a:buClr>
              <a:buSzPts val="2292"/>
              <a:buFont typeface="Wingdings" panose="05000000000000000000" pitchFamily="2" charset="2"/>
              <a:buChar char="ü"/>
            </a:pPr>
            <a:r>
              <a:rPr lang="en-US" sz="2400" b="0" i="0" u="none" strike="noStrike" cap="none" dirty="0">
                <a:solidFill>
                  <a:schemeClr val="dk1"/>
                </a:solidFill>
                <a:latin typeface="Calibri"/>
                <a:ea typeface="Calibri"/>
                <a:cs typeface="Calibri"/>
                <a:sym typeface="Calibri"/>
              </a:rPr>
              <a:t>GRACE-DA, OpenET, WWAO, </a:t>
            </a:r>
            <a:br>
              <a:rPr lang="en-US" sz="2400" b="0" i="0" u="none" strike="noStrike" cap="none" dirty="0">
                <a:solidFill>
                  <a:schemeClr val="dk1"/>
                </a:solidFill>
                <a:latin typeface="Calibri"/>
                <a:ea typeface="Calibri"/>
                <a:cs typeface="Calibri"/>
                <a:sym typeface="Calibri"/>
              </a:rPr>
            </a:br>
            <a:r>
              <a:rPr lang="en-US" sz="2400" b="0" i="0" u="none" strike="noStrike" cap="none" dirty="0">
                <a:solidFill>
                  <a:schemeClr val="dk1"/>
                </a:solidFill>
                <a:latin typeface="Calibri"/>
                <a:ea typeface="Calibri"/>
                <a:cs typeface="Calibri"/>
                <a:sym typeface="Calibri"/>
              </a:rPr>
              <a:t>WLDAS, QuickDRI</a:t>
            </a:r>
            <a:endParaRPr sz="2400" b="0" i="0" u="none" strike="noStrike" cap="none" dirty="0">
              <a:solidFill>
                <a:schemeClr val="dk1"/>
              </a:solidFill>
              <a:latin typeface="Calibri"/>
              <a:ea typeface="Calibri"/>
              <a:cs typeface="Calibri"/>
              <a:sym typeface="Calibri"/>
            </a:endParaRPr>
          </a:p>
          <a:p>
            <a:pPr marL="681038" marR="0" lvl="1" indent="-342900" algn="l" rtl="0">
              <a:lnSpc>
                <a:spcPct val="100000"/>
              </a:lnSpc>
              <a:spcBef>
                <a:spcPts val="600"/>
              </a:spcBef>
              <a:spcAft>
                <a:spcPts val="0"/>
              </a:spcAft>
              <a:buClr>
                <a:schemeClr val="dk1"/>
              </a:buClr>
              <a:buSzPts val="2292"/>
              <a:buFont typeface="Wingdings" panose="05000000000000000000" pitchFamily="2" charset="2"/>
              <a:buChar char="ü"/>
            </a:pPr>
            <a:r>
              <a:rPr lang="en-US" sz="2400" b="0" i="0" u="none" strike="noStrike" cap="none" dirty="0">
                <a:solidFill>
                  <a:schemeClr val="dk1"/>
                </a:solidFill>
                <a:latin typeface="Calibri"/>
                <a:ea typeface="Calibri"/>
                <a:cs typeface="Calibri"/>
                <a:sym typeface="Calibri"/>
              </a:rPr>
              <a:t>USGS, EPA, FEMA, CUAHSI, USDA</a:t>
            </a:r>
            <a:endParaRPr sz="2400" dirty="0">
              <a:solidFill>
                <a:schemeClr val="dk1"/>
              </a:solidFill>
              <a:latin typeface="Calibri"/>
              <a:ea typeface="Calibri"/>
              <a:cs typeface="Calibri"/>
              <a:sym typeface="Calibri"/>
            </a:endParaRPr>
          </a:p>
          <a:p>
            <a:pPr marL="681038" marR="0" lvl="1" indent="-342900" algn="l" rtl="0">
              <a:lnSpc>
                <a:spcPct val="100000"/>
              </a:lnSpc>
              <a:spcBef>
                <a:spcPts val="600"/>
              </a:spcBef>
              <a:spcAft>
                <a:spcPts val="0"/>
              </a:spcAft>
              <a:buClr>
                <a:schemeClr val="dk1"/>
              </a:buClr>
              <a:buSzPts val="2292"/>
              <a:buFont typeface="Wingdings" panose="05000000000000000000" pitchFamily="2" charset="2"/>
              <a:buChar char="ü"/>
            </a:pPr>
            <a:r>
              <a:rPr lang="en-US" sz="2400" dirty="0">
                <a:solidFill>
                  <a:schemeClr val="dk1"/>
                </a:solidFill>
                <a:latin typeface="Calibri"/>
                <a:ea typeface="Calibri"/>
                <a:cs typeface="Calibri"/>
                <a:sym typeface="Calibri"/>
              </a:rPr>
              <a:t>NASA SPoRT and their stakeholders</a:t>
            </a:r>
            <a:endParaRPr sz="2400" dirty="0">
              <a:solidFill>
                <a:schemeClr val="dk1"/>
              </a:solidFill>
              <a:latin typeface="Calibri"/>
              <a:ea typeface="Calibri"/>
              <a:cs typeface="Calibri"/>
              <a:sym typeface="Calibri"/>
            </a:endParaRPr>
          </a:p>
          <a:p>
            <a:pPr marL="681038" marR="0" lvl="1" indent="-342900" algn="l" rtl="0">
              <a:lnSpc>
                <a:spcPct val="100000"/>
              </a:lnSpc>
              <a:spcBef>
                <a:spcPts val="600"/>
              </a:spcBef>
              <a:spcAft>
                <a:spcPts val="0"/>
              </a:spcAft>
              <a:buClr>
                <a:schemeClr val="dk1"/>
              </a:buClr>
              <a:buSzPts val="2292"/>
              <a:buFont typeface="Wingdings" panose="05000000000000000000" pitchFamily="2" charset="2"/>
              <a:buChar char="ü"/>
            </a:pPr>
            <a:r>
              <a:rPr lang="en-US" sz="2400" dirty="0">
                <a:solidFill>
                  <a:schemeClr val="dk1"/>
                </a:solidFill>
                <a:latin typeface="Calibri"/>
                <a:ea typeface="Calibri"/>
                <a:cs typeface="Calibri"/>
                <a:sym typeface="Calibri"/>
              </a:rPr>
              <a:t>State-level climate offices; p</a:t>
            </a:r>
            <a:r>
              <a:rPr lang="en-US" sz="2400" b="0" i="0" u="none" strike="noStrike" cap="none" dirty="0">
                <a:solidFill>
                  <a:schemeClr val="dk1"/>
                </a:solidFill>
                <a:latin typeface="Calibri"/>
                <a:ea typeface="Calibri"/>
                <a:cs typeface="Calibri"/>
                <a:sym typeface="Calibri"/>
              </a:rPr>
              <a:t>rivate enterprises</a:t>
            </a:r>
            <a:endParaRPr sz="2400" b="0" i="0" u="none" strike="noStrike" cap="none" dirty="0">
              <a:solidFill>
                <a:schemeClr val="dk1"/>
              </a:solidFill>
              <a:latin typeface="Calibri"/>
              <a:ea typeface="Calibri"/>
              <a:cs typeface="Calibri"/>
              <a:sym typeface="Calibri"/>
            </a:endParaRPr>
          </a:p>
        </p:txBody>
      </p:sp>
      <p:pic>
        <p:nvPicPr>
          <p:cNvPr id="397" name="Google Shape;397;p8"/>
          <p:cNvPicPr preferRelativeResize="0"/>
          <p:nvPr/>
        </p:nvPicPr>
        <p:blipFill rotWithShape="1">
          <a:blip r:embed="rId3">
            <a:alphaModFix/>
          </a:blip>
          <a:srcRect/>
          <a:stretch/>
        </p:blipFill>
        <p:spPr>
          <a:xfrm>
            <a:off x="9480096" y="1096049"/>
            <a:ext cx="2659694" cy="2922239"/>
          </a:xfrm>
          <a:prstGeom prst="rect">
            <a:avLst/>
          </a:prstGeom>
          <a:noFill/>
          <a:ln>
            <a:noFill/>
          </a:ln>
        </p:spPr>
      </p:pic>
      <p:pic>
        <p:nvPicPr>
          <p:cNvPr id="398" name="Google Shape;398;p8"/>
          <p:cNvPicPr preferRelativeResize="0"/>
          <p:nvPr/>
        </p:nvPicPr>
        <p:blipFill rotWithShape="1">
          <a:blip r:embed="rId4">
            <a:alphaModFix/>
          </a:blip>
          <a:srcRect/>
          <a:stretch/>
        </p:blipFill>
        <p:spPr>
          <a:xfrm>
            <a:off x="6700837" y="4110959"/>
            <a:ext cx="5356653" cy="2674279"/>
          </a:xfrm>
          <a:prstGeom prst="rect">
            <a:avLst/>
          </a:prstGeom>
          <a:solidFill>
            <a:schemeClr val="lt1"/>
          </a:solidFill>
          <a:ln w="9525" cap="flat" cmpd="sng">
            <a:solidFill>
              <a:schemeClr val="dk1"/>
            </a:solidFill>
            <a:prstDash val="solid"/>
            <a:round/>
            <a:headEnd type="none" w="sm" len="sm"/>
            <a:tailEnd type="none" w="sm" len="sm"/>
          </a:ln>
        </p:spPr>
      </p:pic>
      <p:sp>
        <p:nvSpPr>
          <p:cNvPr id="3" name="TextBox 2">
            <a:extLst>
              <a:ext uri="{FF2B5EF4-FFF2-40B4-BE49-F238E27FC236}">
                <a16:creationId xmlns:a16="http://schemas.microsoft.com/office/drawing/2014/main" id="{659278A1-7CE9-CA33-11B2-6BB2D79E2C9D}"/>
              </a:ext>
            </a:extLst>
          </p:cNvPr>
          <p:cNvSpPr txBox="1"/>
          <p:nvPr/>
        </p:nvSpPr>
        <p:spPr>
          <a:xfrm>
            <a:off x="8151551" y="4127508"/>
            <a:ext cx="2455224" cy="307777"/>
          </a:xfrm>
          <a:prstGeom prst="rect">
            <a:avLst/>
          </a:prstGeom>
          <a:solidFill>
            <a:schemeClr val="bg1"/>
          </a:solidFill>
        </p:spPr>
        <p:txBody>
          <a:bodyPr wrap="square">
            <a:spAutoFit/>
          </a:bodyPr>
          <a:lstStyle/>
          <a:p>
            <a:pPr algn="ctr"/>
            <a:r>
              <a:rPr lang="en-US" sz="1400" dirty="0">
                <a:latin typeface="Calibri"/>
                <a:ea typeface="Calibri"/>
                <a:cs typeface="Calibri"/>
                <a:sym typeface="Calibri"/>
              </a:rPr>
              <a:t>NASA GES DISC users by year </a:t>
            </a:r>
            <a:endParaRPr lang="en-US" dirty="0"/>
          </a:p>
        </p:txBody>
      </p:sp>
    </p:spTree>
    <p:extLst>
      <p:ext uri="{BB962C8B-B14F-4D97-AF65-F5344CB8AC3E}">
        <p14:creationId xmlns:p14="http://schemas.microsoft.com/office/powerpoint/2010/main" val="28099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xEl>
                                              <p:pRg st="2" end="2"/>
                                            </p:txEl>
                                          </p:spTgt>
                                        </p:tgtEl>
                                        <p:attrNameLst>
                                          <p:attrName>style.visibility</p:attrName>
                                        </p:attrNameLst>
                                      </p:cBhvr>
                                      <p:to>
                                        <p:strVal val="visible"/>
                                      </p:to>
                                    </p:set>
                                    <p:animEffect transition="in" filter="fade">
                                      <p:cBhvr>
                                        <p:cTn id="7" dur="500"/>
                                        <p:tgtEl>
                                          <p:spTgt spid="39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96">
                                            <p:txEl>
                                              <p:pRg st="3" end="3"/>
                                            </p:txEl>
                                          </p:spTgt>
                                        </p:tgtEl>
                                        <p:attrNameLst>
                                          <p:attrName>style.visibility</p:attrName>
                                        </p:attrNameLst>
                                      </p:cBhvr>
                                      <p:to>
                                        <p:strVal val="visible"/>
                                      </p:to>
                                    </p:set>
                                    <p:animEffect transition="in" filter="fade">
                                      <p:cBhvr>
                                        <p:cTn id="10" dur="500"/>
                                        <p:tgtEl>
                                          <p:spTgt spid="396">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96">
                                            <p:txEl>
                                              <p:pRg st="4" end="4"/>
                                            </p:txEl>
                                          </p:spTgt>
                                        </p:tgtEl>
                                        <p:attrNameLst>
                                          <p:attrName>style.visibility</p:attrName>
                                        </p:attrNameLst>
                                      </p:cBhvr>
                                      <p:to>
                                        <p:strVal val="visible"/>
                                      </p:to>
                                    </p:set>
                                    <p:animEffect transition="in" filter="fade">
                                      <p:cBhvr>
                                        <p:cTn id="13" dur="500"/>
                                        <p:tgtEl>
                                          <p:spTgt spid="39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96">
                                            <p:txEl>
                                              <p:pRg st="5" end="5"/>
                                            </p:txEl>
                                          </p:spTgt>
                                        </p:tgtEl>
                                        <p:attrNameLst>
                                          <p:attrName>style.visibility</p:attrName>
                                        </p:attrNameLst>
                                      </p:cBhvr>
                                      <p:to>
                                        <p:strVal val="visible"/>
                                      </p:to>
                                    </p:set>
                                    <p:animEffect transition="in" filter="fade">
                                      <p:cBhvr>
                                        <p:cTn id="16" dur="500"/>
                                        <p:tgtEl>
                                          <p:spTgt spid="396">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96">
                                            <p:txEl>
                                              <p:pRg st="6" end="6"/>
                                            </p:txEl>
                                          </p:spTgt>
                                        </p:tgtEl>
                                        <p:attrNameLst>
                                          <p:attrName>style.visibility</p:attrName>
                                        </p:attrNameLst>
                                      </p:cBhvr>
                                      <p:to>
                                        <p:strVal val="visible"/>
                                      </p:to>
                                    </p:set>
                                    <p:animEffect transition="in" filter="fade">
                                      <p:cBhvr>
                                        <p:cTn id="19" dur="500"/>
                                        <p:tgtEl>
                                          <p:spTgt spid="396">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96">
                                            <p:txEl>
                                              <p:pRg st="7" end="7"/>
                                            </p:txEl>
                                          </p:spTgt>
                                        </p:tgtEl>
                                        <p:attrNameLst>
                                          <p:attrName>style.visibility</p:attrName>
                                        </p:attrNameLst>
                                      </p:cBhvr>
                                      <p:to>
                                        <p:strVal val="visible"/>
                                      </p:to>
                                    </p:set>
                                    <p:animEffect transition="in" filter="fade">
                                      <p:cBhvr>
                                        <p:cTn id="22" dur="500"/>
                                        <p:tgtEl>
                                          <p:spTgt spid="396">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96">
                                            <p:txEl>
                                              <p:pRg st="8" end="8"/>
                                            </p:txEl>
                                          </p:spTgt>
                                        </p:tgtEl>
                                        <p:attrNameLst>
                                          <p:attrName>style.visibility</p:attrName>
                                        </p:attrNameLst>
                                      </p:cBhvr>
                                      <p:to>
                                        <p:strVal val="visible"/>
                                      </p:to>
                                    </p:set>
                                    <p:animEffect transition="in" filter="fade">
                                      <p:cBhvr>
                                        <p:cTn id="25" dur="500"/>
                                        <p:tgtEl>
                                          <p:spTgt spid="39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22"/>
          <p:cNvSpPr/>
          <p:nvPr/>
        </p:nvSpPr>
        <p:spPr>
          <a:xfrm>
            <a:off x="1058475" y="1864150"/>
            <a:ext cx="10488000" cy="4990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531" name="Google Shape;531;p22"/>
          <p:cNvSpPr txBox="1">
            <a:spLocks noGrp="1"/>
          </p:cNvSpPr>
          <p:nvPr>
            <p:ph type="title"/>
          </p:nvPr>
        </p:nvSpPr>
        <p:spPr>
          <a:xfrm>
            <a:off x="1146811" y="0"/>
            <a:ext cx="9848582" cy="11223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00000"/>
              <a:buFont typeface="Arial"/>
              <a:buNone/>
            </a:pPr>
            <a:r>
              <a:rPr lang="en-US" dirty="0">
                <a:solidFill>
                  <a:srgbClr val="FFFFFF"/>
                </a:solidFill>
              </a:rPr>
              <a:t>NLDAS-3 Overcomes NLDAS-2 Border Issues</a:t>
            </a:r>
            <a:endParaRPr dirty="0"/>
          </a:p>
        </p:txBody>
      </p:sp>
      <p:pic>
        <p:nvPicPr>
          <p:cNvPr id="532" name="Google Shape;532;p22"/>
          <p:cNvPicPr preferRelativeResize="0"/>
          <p:nvPr/>
        </p:nvPicPr>
        <p:blipFill rotWithShape="1">
          <a:blip r:embed="rId3">
            <a:alphaModFix/>
          </a:blip>
          <a:srcRect/>
          <a:stretch/>
        </p:blipFill>
        <p:spPr>
          <a:xfrm>
            <a:off x="1143000" y="1019336"/>
            <a:ext cx="10403416" cy="583532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3"/>
          <p:cNvSpPr/>
          <p:nvPr/>
        </p:nvSpPr>
        <p:spPr>
          <a:xfrm>
            <a:off x="137000" y="1178725"/>
            <a:ext cx="11895600" cy="5629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538" name="Google Shape;538;p23"/>
          <p:cNvSpPr txBox="1">
            <a:spLocks noGrp="1"/>
          </p:cNvSpPr>
          <p:nvPr>
            <p:ph type="title"/>
          </p:nvPr>
        </p:nvSpPr>
        <p:spPr>
          <a:xfrm>
            <a:off x="1146811" y="0"/>
            <a:ext cx="9859165" cy="11223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00000"/>
              <a:buFont typeface="Arial"/>
              <a:buNone/>
            </a:pPr>
            <a:r>
              <a:rPr lang="en-US" dirty="0">
                <a:solidFill>
                  <a:srgbClr val="FFFFFF"/>
                </a:solidFill>
                <a:latin typeface="Arial"/>
                <a:ea typeface="Arial"/>
                <a:cs typeface="Arial"/>
                <a:sym typeface="Arial"/>
              </a:rPr>
              <a:t>NLDAS-3 does not induce local high and low precipitation values </a:t>
            </a:r>
            <a:endParaRPr dirty="0"/>
          </a:p>
        </p:txBody>
      </p:sp>
      <p:pic>
        <p:nvPicPr>
          <p:cNvPr id="539" name="Google Shape;539;p23"/>
          <p:cNvPicPr preferRelativeResize="0"/>
          <p:nvPr/>
        </p:nvPicPr>
        <p:blipFill rotWithShape="1">
          <a:blip r:embed="rId3">
            <a:alphaModFix/>
          </a:blip>
          <a:srcRect/>
          <a:stretch/>
        </p:blipFill>
        <p:spPr>
          <a:xfrm>
            <a:off x="158750" y="1117108"/>
            <a:ext cx="11895669" cy="5629201"/>
          </a:xfrm>
          <a:prstGeom prst="rect">
            <a:avLst/>
          </a:prstGeom>
          <a:noFill/>
          <a:ln>
            <a:noFill/>
          </a:ln>
        </p:spPr>
      </p:pic>
      <p:sp>
        <p:nvSpPr>
          <p:cNvPr id="540" name="Google Shape;540;p23"/>
          <p:cNvSpPr txBox="1"/>
          <p:nvPr/>
        </p:nvSpPr>
        <p:spPr>
          <a:xfrm>
            <a:off x="857250" y="3729850"/>
            <a:ext cx="3393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solidFill>
                  <a:schemeClr val="dk1"/>
                </a:solidFill>
                <a:latin typeface="Times New Roman"/>
                <a:ea typeface="Times New Roman"/>
                <a:cs typeface="Times New Roman"/>
                <a:sym typeface="Times New Roman"/>
              </a:rPr>
              <a:t>Precipitation (mm)</a:t>
            </a:r>
            <a:endParaRPr dirty="0">
              <a:solidFill>
                <a:schemeClr val="dk1"/>
              </a:solidFill>
              <a:latin typeface="Times New Roman"/>
              <a:ea typeface="Times New Roman"/>
              <a:cs typeface="Times New Roman"/>
              <a:sym typeface="Times New Roman"/>
            </a:endParaRPr>
          </a:p>
        </p:txBody>
      </p:sp>
      <p:sp>
        <p:nvSpPr>
          <p:cNvPr id="541" name="Google Shape;541;p23"/>
          <p:cNvSpPr/>
          <p:nvPr/>
        </p:nvSpPr>
        <p:spPr>
          <a:xfrm>
            <a:off x="5262650" y="1303500"/>
            <a:ext cx="6770100" cy="1764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542" name="Google Shape;542;p23"/>
          <p:cNvSpPr txBox="1"/>
          <p:nvPr/>
        </p:nvSpPr>
        <p:spPr>
          <a:xfrm>
            <a:off x="5262650" y="1491475"/>
            <a:ext cx="6667500" cy="1246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dirty="0">
                <a:solidFill>
                  <a:schemeClr val="dk1"/>
                </a:solidFill>
                <a:latin typeface="Times New Roman"/>
                <a:ea typeface="Times New Roman"/>
                <a:cs typeface="Times New Roman"/>
                <a:sym typeface="Times New Roman"/>
              </a:rPr>
              <a:t>Unrealistically high precipitation in small localized regions in Texas and the Southeast U.S. for August 2008 in NLDAS-2, which is not the case for NLDAS-3</a:t>
            </a:r>
            <a:endParaRPr sz="2300" dirty="0">
              <a:solidFill>
                <a:schemeClr val="dk1"/>
              </a:solidFill>
              <a:latin typeface="Times New Roman"/>
              <a:ea typeface="Times New Roman"/>
              <a:cs typeface="Times New Roman"/>
              <a:sym typeface="Times New Roman"/>
            </a:endParaRPr>
          </a:p>
        </p:txBody>
      </p:sp>
      <p:sp>
        <p:nvSpPr>
          <p:cNvPr id="543" name="Google Shape;543;p23"/>
          <p:cNvSpPr/>
          <p:nvPr/>
        </p:nvSpPr>
        <p:spPr>
          <a:xfrm>
            <a:off x="5262650" y="6512725"/>
            <a:ext cx="3940800" cy="233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544" name="Google Shape;544;p23"/>
          <p:cNvSpPr txBox="1"/>
          <p:nvPr/>
        </p:nvSpPr>
        <p:spPr>
          <a:xfrm>
            <a:off x="5563000" y="6398275"/>
            <a:ext cx="3538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solidFill>
                  <a:schemeClr val="dk1"/>
                </a:solidFill>
                <a:latin typeface="Times New Roman"/>
                <a:ea typeface="Times New Roman"/>
                <a:cs typeface="Times New Roman"/>
                <a:sym typeface="Times New Roman"/>
              </a:rPr>
              <a:t>Precipitation (mm)</a:t>
            </a:r>
            <a:endParaRPr dirty="0">
              <a:solidFill>
                <a:schemeClr val="dk1"/>
              </a:solidFill>
              <a:latin typeface="Times New Roman"/>
              <a:ea typeface="Times New Roman"/>
              <a:cs typeface="Times New Roman"/>
              <a:sym typeface="Times New Roman"/>
            </a:endParaRPr>
          </a:p>
        </p:txBody>
      </p:sp>
      <p:sp>
        <p:nvSpPr>
          <p:cNvPr id="545" name="Google Shape;545;p23"/>
          <p:cNvSpPr/>
          <p:nvPr/>
        </p:nvSpPr>
        <p:spPr>
          <a:xfrm>
            <a:off x="9118525" y="6164875"/>
            <a:ext cx="832800" cy="233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546" name="Google Shape;546;p23"/>
          <p:cNvSpPr/>
          <p:nvPr/>
        </p:nvSpPr>
        <p:spPr>
          <a:xfrm>
            <a:off x="4227950" y="3418225"/>
            <a:ext cx="5358300" cy="2769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pic>
        <p:nvPicPr>
          <p:cNvPr id="547" name="Google Shape;547;p23"/>
          <p:cNvPicPr preferRelativeResize="0"/>
          <p:nvPr/>
        </p:nvPicPr>
        <p:blipFill rotWithShape="1">
          <a:blip r:embed="rId3">
            <a:alphaModFix/>
          </a:blip>
          <a:srcRect l="39744" t="40964" r="40625" b="9835"/>
          <a:stretch/>
        </p:blipFill>
        <p:spPr>
          <a:xfrm>
            <a:off x="7193152" y="3418219"/>
            <a:ext cx="2335175" cy="2769574"/>
          </a:xfrm>
          <a:prstGeom prst="rect">
            <a:avLst/>
          </a:prstGeom>
          <a:noFill/>
          <a:ln>
            <a:noFill/>
          </a:ln>
        </p:spPr>
      </p:pic>
      <p:pic>
        <p:nvPicPr>
          <p:cNvPr id="548" name="Google Shape;548;p23"/>
          <p:cNvPicPr preferRelativeResize="0"/>
          <p:nvPr/>
        </p:nvPicPr>
        <p:blipFill rotWithShape="1">
          <a:blip r:embed="rId3">
            <a:alphaModFix/>
          </a:blip>
          <a:srcRect l="59392" t="41225" r="20977" b="9574"/>
          <a:stretch/>
        </p:blipFill>
        <p:spPr>
          <a:xfrm>
            <a:off x="4880379" y="3440200"/>
            <a:ext cx="2335175" cy="2769574"/>
          </a:xfrm>
          <a:prstGeom prst="rect">
            <a:avLst/>
          </a:prstGeom>
          <a:noFill/>
          <a:ln>
            <a:noFill/>
          </a:ln>
        </p:spPr>
      </p:pic>
      <p:sp>
        <p:nvSpPr>
          <p:cNvPr id="549" name="Google Shape;549;p23"/>
          <p:cNvSpPr/>
          <p:nvPr/>
        </p:nvSpPr>
        <p:spPr>
          <a:xfrm>
            <a:off x="6958650" y="3440200"/>
            <a:ext cx="832800" cy="185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550" name="Google Shape;550;p23"/>
          <p:cNvSpPr txBox="1"/>
          <p:nvPr/>
        </p:nvSpPr>
        <p:spPr>
          <a:xfrm>
            <a:off x="2494300" y="5069825"/>
            <a:ext cx="2550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chemeClr val="dk1"/>
                </a:solidFill>
                <a:latin typeface="Times New Roman"/>
                <a:ea typeface="Times New Roman"/>
                <a:cs typeface="Times New Roman"/>
                <a:sym typeface="Times New Roman"/>
              </a:rPr>
              <a:t>NLDAS-2 is dry over Florida in January 2016</a:t>
            </a:r>
            <a:endParaRPr sz="1800" dirty="0">
              <a:solidFill>
                <a:schemeClr val="dk1"/>
              </a:solidFill>
              <a:latin typeface="Times New Roman"/>
              <a:ea typeface="Times New Roman"/>
              <a:cs typeface="Times New Roman"/>
              <a:sym typeface="Times New Roman"/>
            </a:endParaRPr>
          </a:p>
        </p:txBody>
      </p:sp>
      <p:cxnSp>
        <p:nvCxnSpPr>
          <p:cNvPr id="551" name="Google Shape;551;p23"/>
          <p:cNvCxnSpPr/>
          <p:nvPr/>
        </p:nvCxnSpPr>
        <p:spPr>
          <a:xfrm>
            <a:off x="10945850" y="5439275"/>
            <a:ext cx="294900" cy="0"/>
          </a:xfrm>
          <a:prstGeom prst="straightConnector1">
            <a:avLst/>
          </a:prstGeom>
          <a:noFill/>
          <a:ln w="19050" cap="flat" cmpd="sng">
            <a:solidFill>
              <a:srgbClr val="C5C5C5"/>
            </a:solidFill>
            <a:prstDash val="solid"/>
            <a:round/>
            <a:headEnd type="none" w="med" len="med"/>
            <a:tailEnd type="none" w="med" len="med"/>
          </a:ln>
        </p:spPr>
      </p:cxnSp>
      <p:cxnSp>
        <p:nvCxnSpPr>
          <p:cNvPr id="552" name="Google Shape;552;p23"/>
          <p:cNvCxnSpPr/>
          <p:nvPr/>
        </p:nvCxnSpPr>
        <p:spPr>
          <a:xfrm>
            <a:off x="10945850" y="5601000"/>
            <a:ext cx="294900" cy="0"/>
          </a:xfrm>
          <a:prstGeom prst="straightConnector1">
            <a:avLst/>
          </a:prstGeom>
          <a:noFill/>
          <a:ln w="19050" cap="flat" cmpd="sng">
            <a:solidFill>
              <a:srgbClr val="40EC3C"/>
            </a:solidFill>
            <a:prstDash val="solid"/>
            <a:round/>
            <a:headEnd type="none" w="med" len="med"/>
            <a:tailEnd type="none" w="med" len="med"/>
          </a:ln>
        </p:spPr>
      </p:cxnSp>
      <p:cxnSp>
        <p:nvCxnSpPr>
          <p:cNvPr id="553" name="Google Shape;553;p23"/>
          <p:cNvCxnSpPr/>
          <p:nvPr/>
        </p:nvCxnSpPr>
        <p:spPr>
          <a:xfrm>
            <a:off x="10945850" y="5762725"/>
            <a:ext cx="294900" cy="0"/>
          </a:xfrm>
          <a:prstGeom prst="straightConnector1">
            <a:avLst/>
          </a:prstGeom>
          <a:noFill/>
          <a:ln w="19050" cap="flat" cmpd="sng">
            <a:solidFill>
              <a:schemeClr val="dk1"/>
            </a:solidFill>
            <a:prstDash val="solid"/>
            <a:round/>
            <a:headEnd type="none" w="med" len="med"/>
            <a:tailEnd type="none" w="med" len="med"/>
          </a:ln>
        </p:spPr>
      </p:cxnSp>
      <p:sp>
        <p:nvSpPr>
          <p:cNvPr id="554" name="Google Shape;554;p23"/>
          <p:cNvSpPr txBox="1"/>
          <p:nvPr/>
        </p:nvSpPr>
        <p:spPr>
          <a:xfrm>
            <a:off x="11178525" y="5254650"/>
            <a:ext cx="9285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solidFill>
                  <a:schemeClr val="dk1"/>
                </a:solidFill>
                <a:latin typeface="Times New Roman"/>
                <a:ea typeface="Times New Roman"/>
                <a:cs typeface="Times New Roman"/>
                <a:sym typeface="Times New Roman"/>
              </a:rPr>
              <a:t>MERRA-2</a:t>
            </a:r>
            <a:br>
              <a:rPr lang="en-US" sz="1100" dirty="0">
                <a:solidFill>
                  <a:schemeClr val="dk1"/>
                </a:solidFill>
                <a:latin typeface="Times New Roman"/>
                <a:ea typeface="Times New Roman"/>
                <a:cs typeface="Times New Roman"/>
                <a:sym typeface="Times New Roman"/>
              </a:rPr>
            </a:br>
            <a:r>
              <a:rPr lang="en-US" sz="1100" dirty="0">
                <a:solidFill>
                  <a:schemeClr val="dk1"/>
                </a:solidFill>
                <a:latin typeface="Times New Roman"/>
                <a:ea typeface="Times New Roman"/>
                <a:cs typeface="Times New Roman"/>
                <a:sym typeface="Times New Roman"/>
              </a:rPr>
              <a:t>NLDAS-2</a:t>
            </a:r>
            <a:br>
              <a:rPr lang="en-US" sz="1100" dirty="0">
                <a:solidFill>
                  <a:schemeClr val="dk1"/>
                </a:solidFill>
                <a:latin typeface="Times New Roman"/>
                <a:ea typeface="Times New Roman"/>
                <a:cs typeface="Times New Roman"/>
                <a:sym typeface="Times New Roman"/>
              </a:rPr>
            </a:br>
            <a:r>
              <a:rPr lang="en-US" sz="1100" dirty="0">
                <a:solidFill>
                  <a:schemeClr val="dk1"/>
                </a:solidFill>
                <a:latin typeface="Times New Roman"/>
                <a:ea typeface="Times New Roman"/>
                <a:cs typeface="Times New Roman"/>
                <a:sym typeface="Times New Roman"/>
              </a:rPr>
              <a:t>NLDAS-3</a:t>
            </a:r>
            <a:endParaRPr sz="1100" dirty="0">
              <a:solidFill>
                <a:schemeClr val="dk1"/>
              </a:solidFill>
              <a:latin typeface="Times New Roman"/>
              <a:ea typeface="Times New Roman"/>
              <a:cs typeface="Times New Roman"/>
              <a:sym typeface="Times New Roman"/>
            </a:endParaRPr>
          </a:p>
        </p:txBody>
      </p:sp>
      <p:sp>
        <p:nvSpPr>
          <p:cNvPr id="555" name="Google Shape;555;p23"/>
          <p:cNvSpPr/>
          <p:nvPr/>
        </p:nvSpPr>
        <p:spPr>
          <a:xfrm>
            <a:off x="10139750" y="3553850"/>
            <a:ext cx="540000" cy="448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556" name="Google Shape;556;p23"/>
          <p:cNvSpPr/>
          <p:nvPr/>
        </p:nvSpPr>
        <p:spPr>
          <a:xfrm>
            <a:off x="10139750" y="5237075"/>
            <a:ext cx="428100" cy="215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557" name="Google Shape;557;p23"/>
          <p:cNvSpPr/>
          <p:nvPr/>
        </p:nvSpPr>
        <p:spPr>
          <a:xfrm>
            <a:off x="9719075" y="3847825"/>
            <a:ext cx="194100" cy="2243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558" name="Google Shape;558;p23"/>
          <p:cNvSpPr txBox="1"/>
          <p:nvPr/>
        </p:nvSpPr>
        <p:spPr>
          <a:xfrm rot="-5400000">
            <a:off x="8209675" y="4845675"/>
            <a:ext cx="3037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solidFill>
                  <a:schemeClr val="dk1"/>
                </a:solidFill>
                <a:latin typeface="Times New Roman"/>
                <a:ea typeface="Times New Roman"/>
                <a:cs typeface="Times New Roman"/>
                <a:sym typeface="Times New Roman"/>
              </a:rPr>
              <a:t>Precipitation (mm)</a:t>
            </a:r>
            <a:endParaRPr dirty="0">
              <a:solidFill>
                <a:schemeClr val="dk1"/>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4"/>
          <p:cNvSpPr/>
          <p:nvPr/>
        </p:nvSpPr>
        <p:spPr>
          <a:xfrm>
            <a:off x="0" y="1207388"/>
            <a:ext cx="12192000" cy="3864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564" name="Google Shape;564;p24"/>
          <p:cNvSpPr txBox="1">
            <a:spLocks noGrp="1"/>
          </p:cNvSpPr>
          <p:nvPr>
            <p:ph type="title"/>
          </p:nvPr>
        </p:nvSpPr>
        <p:spPr>
          <a:xfrm>
            <a:off x="94275" y="0"/>
            <a:ext cx="11693700" cy="112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300"/>
              <a:buFont typeface="Arial"/>
              <a:buNone/>
            </a:pPr>
            <a:r>
              <a:rPr lang="en-US" sz="4300" dirty="0">
                <a:solidFill>
                  <a:srgbClr val="FFFFFF"/>
                </a:solidFill>
              </a:rPr>
              <a:t>NLDAS-3 precipitation evaluation (vs ground obs)</a:t>
            </a:r>
            <a:endParaRPr dirty="0"/>
          </a:p>
        </p:txBody>
      </p:sp>
      <p:sp>
        <p:nvSpPr>
          <p:cNvPr id="565" name="Google Shape;565;p24"/>
          <p:cNvSpPr txBox="1"/>
          <p:nvPr/>
        </p:nvSpPr>
        <p:spPr>
          <a:xfrm>
            <a:off x="-22725" y="5329850"/>
            <a:ext cx="12259500" cy="1082700"/>
          </a:xfrm>
          <a:prstGeom prst="rect">
            <a:avLst/>
          </a:prstGeom>
          <a:noFill/>
          <a:ln>
            <a:noFill/>
          </a:ln>
        </p:spPr>
        <p:txBody>
          <a:bodyPr spcFirstLastPara="1" wrap="square" lIns="91425" tIns="45700" rIns="91425" bIns="45700" anchor="t" anchorCtr="0">
            <a:spAutoFit/>
          </a:bodyPr>
          <a:lstStyle/>
          <a:p>
            <a:pPr marL="457200" marR="0" lvl="0" indent="-406400" algn="l" rtl="0">
              <a:lnSpc>
                <a:spcPct val="100000"/>
              </a:lnSpc>
              <a:spcBef>
                <a:spcPts val="0"/>
              </a:spcBef>
              <a:spcAft>
                <a:spcPts val="0"/>
              </a:spcAft>
              <a:buClr>
                <a:schemeClr val="dk1"/>
              </a:buClr>
              <a:buSzPts val="2800"/>
              <a:buFont typeface="Arial"/>
              <a:buChar char="-"/>
            </a:pPr>
            <a:r>
              <a:rPr lang="en-US" sz="2800" dirty="0">
                <a:solidFill>
                  <a:schemeClr val="dk1"/>
                </a:solidFill>
              </a:rPr>
              <a:t>AORC outperforms other products by ingesting ground observations.</a:t>
            </a:r>
            <a:endParaRPr sz="2800" dirty="0">
              <a:solidFill>
                <a:schemeClr val="dk1"/>
              </a:solidFill>
              <a:latin typeface="Calibri"/>
              <a:ea typeface="Calibri"/>
              <a:cs typeface="Calibri"/>
              <a:sym typeface="Calibri"/>
            </a:endParaRPr>
          </a:p>
          <a:p>
            <a:pPr marL="457200" marR="0" lvl="0" indent="-406400" algn="l" rtl="0">
              <a:lnSpc>
                <a:spcPct val="100000"/>
              </a:lnSpc>
              <a:spcBef>
                <a:spcPts val="1000"/>
              </a:spcBef>
              <a:spcAft>
                <a:spcPts val="1000"/>
              </a:spcAft>
              <a:buClr>
                <a:schemeClr val="dk1"/>
              </a:buClr>
              <a:buSzPts val="2800"/>
              <a:buFont typeface="Arial"/>
              <a:buChar char="-"/>
            </a:pPr>
            <a:r>
              <a:rPr lang="en-US" sz="2800" dirty="0">
                <a:solidFill>
                  <a:schemeClr val="dk1"/>
                </a:solidFill>
              </a:rPr>
              <a:t>NLDAS-3 performs better than NLDAS-2 but slightly below MERRA-2.</a:t>
            </a:r>
            <a:endParaRPr sz="1800" b="0" i="0" u="none" strike="noStrike" cap="none" dirty="0">
              <a:solidFill>
                <a:schemeClr val="dk1"/>
              </a:solidFill>
              <a:latin typeface="Calibri"/>
              <a:ea typeface="Calibri"/>
              <a:cs typeface="Calibri"/>
              <a:sym typeface="Calibri"/>
            </a:endParaRPr>
          </a:p>
        </p:txBody>
      </p:sp>
      <p:pic>
        <p:nvPicPr>
          <p:cNvPr id="566" name="Google Shape;566;p24" title="Picture1.png"/>
          <p:cNvPicPr preferRelativeResize="0"/>
          <p:nvPr/>
        </p:nvPicPr>
        <p:blipFill>
          <a:blip r:embed="rId3">
            <a:alphaModFix/>
          </a:blip>
          <a:stretch>
            <a:fillRect/>
          </a:stretch>
        </p:blipFill>
        <p:spPr>
          <a:xfrm>
            <a:off x="0" y="1122375"/>
            <a:ext cx="12214057" cy="4073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25"/>
          <p:cNvSpPr/>
          <p:nvPr/>
        </p:nvSpPr>
        <p:spPr>
          <a:xfrm>
            <a:off x="0" y="1227350"/>
            <a:ext cx="12249900" cy="4135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572" name="Google Shape;572;p25"/>
          <p:cNvSpPr txBox="1">
            <a:spLocks noGrp="1"/>
          </p:cNvSpPr>
          <p:nvPr>
            <p:ph type="title"/>
          </p:nvPr>
        </p:nvSpPr>
        <p:spPr>
          <a:xfrm>
            <a:off x="185525" y="0"/>
            <a:ext cx="11815200" cy="1122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800"/>
              <a:buFont typeface="Arial"/>
              <a:buNone/>
            </a:pPr>
            <a:r>
              <a:rPr lang="en-US" sz="3800" dirty="0">
                <a:solidFill>
                  <a:srgbClr val="FFFFFF"/>
                </a:solidFill>
              </a:rPr>
              <a:t>NLDAS-3 precipitation evaluation (extended triple collocation) </a:t>
            </a:r>
            <a:endParaRPr sz="3800" dirty="0"/>
          </a:p>
        </p:txBody>
      </p:sp>
      <p:sp>
        <p:nvSpPr>
          <p:cNvPr id="573" name="Google Shape;573;p25"/>
          <p:cNvSpPr txBox="1"/>
          <p:nvPr/>
        </p:nvSpPr>
        <p:spPr>
          <a:xfrm>
            <a:off x="623450" y="5509725"/>
            <a:ext cx="11179500" cy="10989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3300" dirty="0">
                <a:solidFill>
                  <a:schemeClr val="dk1"/>
                </a:solidFill>
                <a:latin typeface="Calibri"/>
                <a:ea typeface="Calibri"/>
                <a:cs typeface="Calibri"/>
                <a:sym typeface="Calibri"/>
              </a:rPr>
              <a:t> The extended triple collocation shows that NLDAS-3 has lower RMSE and higher correlation coefficient than the other products</a:t>
            </a:r>
            <a:endParaRPr sz="1900" dirty="0">
              <a:solidFill>
                <a:schemeClr val="dk1"/>
              </a:solidFill>
            </a:endParaRPr>
          </a:p>
        </p:txBody>
      </p:sp>
      <p:pic>
        <p:nvPicPr>
          <p:cNvPr id="574" name="Google Shape;574;p25" title="Picture2.png"/>
          <p:cNvPicPr preferRelativeResize="0"/>
          <p:nvPr/>
        </p:nvPicPr>
        <p:blipFill>
          <a:blip r:embed="rId3">
            <a:alphaModFix/>
          </a:blip>
          <a:stretch>
            <a:fillRect/>
          </a:stretch>
        </p:blipFill>
        <p:spPr>
          <a:xfrm>
            <a:off x="-2875" y="1122300"/>
            <a:ext cx="12192000" cy="438743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30"/>
          <p:cNvSpPr txBox="1">
            <a:spLocks noGrp="1"/>
          </p:cNvSpPr>
          <p:nvPr>
            <p:ph type="title"/>
          </p:nvPr>
        </p:nvSpPr>
        <p:spPr>
          <a:xfrm>
            <a:off x="1774958" y="31222"/>
            <a:ext cx="8590467" cy="11223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400"/>
              <a:buFont typeface="Calibri"/>
              <a:buNone/>
            </a:pPr>
            <a:r>
              <a:rPr lang="en-US" dirty="0">
                <a:solidFill>
                  <a:srgbClr val="FFFFFF"/>
                </a:solidFill>
                <a:latin typeface="Calibri"/>
                <a:ea typeface="Calibri"/>
                <a:cs typeface="Calibri"/>
                <a:sym typeface="Calibri"/>
              </a:rPr>
              <a:t>NLDAS-3 Data Temporal Resolution</a:t>
            </a:r>
            <a:endParaRPr dirty="0"/>
          </a:p>
        </p:txBody>
      </p:sp>
      <p:sp>
        <p:nvSpPr>
          <p:cNvPr id="619" name="Google Shape;619;p30"/>
          <p:cNvSpPr/>
          <p:nvPr/>
        </p:nvSpPr>
        <p:spPr>
          <a:xfrm>
            <a:off x="2185988" y="1825625"/>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Times"/>
              <a:buNone/>
            </a:pPr>
            <a:r>
              <a:rPr lang="en-US" sz="1800" b="0" i="0" u="none" strike="noStrike" cap="none" dirty="0">
                <a:solidFill>
                  <a:srgbClr val="000000"/>
                </a:solidFill>
                <a:latin typeface="Times"/>
                <a:ea typeface="Times"/>
                <a:cs typeface="Times"/>
                <a:sym typeface="Times"/>
              </a:rPr>
              <a:t> </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20" name="Google Shape;620;p30"/>
          <p:cNvSpPr txBox="1"/>
          <p:nvPr/>
        </p:nvSpPr>
        <p:spPr>
          <a:xfrm>
            <a:off x="143277" y="1214758"/>
            <a:ext cx="11853828" cy="5649921"/>
          </a:xfrm>
          <a:prstGeom prst="rect">
            <a:avLst/>
          </a:prstGeom>
          <a:noFill/>
          <a:ln>
            <a:noFill/>
          </a:ln>
        </p:spPr>
        <p:txBody>
          <a:bodyPr spcFirstLastPara="1" wrap="square" lIns="91425" tIns="45700" rIns="91425" bIns="45700" anchor="t" anchorCtr="0">
            <a:normAutofit/>
          </a:bodyPr>
          <a:lstStyle/>
          <a:p>
            <a:pPr marL="342900" marR="0" lvl="0" indent="-330200" algn="l" rtl="0">
              <a:lnSpc>
                <a:spcPct val="100000"/>
              </a:lnSpc>
              <a:spcBef>
                <a:spcPts val="0"/>
              </a:spcBef>
              <a:spcAft>
                <a:spcPts val="0"/>
              </a:spcAft>
              <a:buClr>
                <a:srgbClr val="000000"/>
              </a:buClr>
              <a:buSzPts val="2600"/>
              <a:buFont typeface="Arial"/>
              <a:buChar char="•"/>
            </a:pPr>
            <a:r>
              <a:rPr lang="en-US" sz="2600" b="0" i="0" u="none" strike="noStrike" cap="none" dirty="0">
                <a:solidFill>
                  <a:srgbClr val="000000"/>
                </a:solidFill>
                <a:latin typeface="Calibri"/>
                <a:ea typeface="Calibri"/>
                <a:cs typeface="Calibri"/>
                <a:sym typeface="Calibri"/>
              </a:rPr>
              <a:t>We are considering providing NLDAS-3 model output data (from both the Noah-MP LSM and the HyMAP river routing model) at </a:t>
            </a:r>
            <a:r>
              <a:rPr lang="en-US" sz="2600" b="1" i="0" u="none" strike="noStrike" cap="none" dirty="0">
                <a:solidFill>
                  <a:srgbClr val="7030A0"/>
                </a:solidFill>
                <a:latin typeface="Calibri"/>
                <a:ea typeface="Calibri"/>
                <a:cs typeface="Calibri"/>
                <a:sym typeface="Calibri"/>
              </a:rPr>
              <a:t>daily-average </a:t>
            </a:r>
            <a:r>
              <a:rPr lang="en-US" sz="2600" b="0" i="0" u="none" strike="noStrike" cap="none" dirty="0">
                <a:solidFill>
                  <a:srgbClr val="000000"/>
                </a:solidFill>
                <a:latin typeface="Calibri"/>
                <a:ea typeface="Calibri"/>
                <a:cs typeface="Calibri"/>
                <a:sym typeface="Calibri"/>
              </a:rPr>
              <a:t>temporal resolution only.</a:t>
            </a:r>
            <a:endParaRPr sz="2600" b="0" i="0" u="none" strike="noStrike" cap="none" dirty="0">
              <a:solidFill>
                <a:srgbClr val="000000"/>
              </a:solidFill>
              <a:latin typeface="Calibri"/>
              <a:ea typeface="Calibri"/>
              <a:cs typeface="Calibri"/>
              <a:sym typeface="Calibri"/>
            </a:endParaRPr>
          </a:p>
          <a:p>
            <a:pPr marL="342900" marR="0" lvl="0" indent="-330200" algn="l" rtl="0">
              <a:lnSpc>
                <a:spcPct val="100000"/>
              </a:lnSpc>
              <a:spcBef>
                <a:spcPts val="1000"/>
              </a:spcBef>
              <a:spcAft>
                <a:spcPts val="0"/>
              </a:spcAft>
              <a:buClr>
                <a:srgbClr val="000000"/>
              </a:buClr>
              <a:buSzPts val="2600"/>
              <a:buFont typeface="Arial"/>
              <a:buChar char="•"/>
            </a:pPr>
            <a:r>
              <a:rPr lang="en-US" sz="2600" b="0" i="0" u="none" strike="noStrike" cap="none" dirty="0">
                <a:solidFill>
                  <a:srgbClr val="000000"/>
                </a:solidFill>
                <a:latin typeface="Calibri"/>
                <a:ea typeface="Calibri"/>
                <a:cs typeface="Calibri"/>
                <a:sym typeface="Calibri"/>
              </a:rPr>
              <a:t>NLDAS-3 surface meteorology and precipitation will still be provided </a:t>
            </a:r>
            <a:r>
              <a:rPr lang="en-US" sz="2600" b="1" i="0" u="none" strike="noStrike" cap="none" dirty="0">
                <a:solidFill>
                  <a:srgbClr val="833C0B"/>
                </a:solidFill>
                <a:latin typeface="Calibri"/>
                <a:ea typeface="Calibri"/>
                <a:cs typeface="Calibri"/>
                <a:sym typeface="Calibri"/>
              </a:rPr>
              <a:t>hourly</a:t>
            </a:r>
            <a:r>
              <a:rPr lang="en-US" sz="2600" b="0" i="0" u="none" strike="noStrike" cap="none" dirty="0">
                <a:solidFill>
                  <a:srgbClr val="000000"/>
                </a:solidFill>
                <a:latin typeface="Calibri"/>
                <a:ea typeface="Calibri"/>
                <a:cs typeface="Calibri"/>
                <a:sym typeface="Calibri"/>
              </a:rPr>
              <a:t> (to drive the models): </a:t>
            </a:r>
            <a:r>
              <a:rPr lang="en-US" sz="2600" dirty="0">
                <a:latin typeface="Calibri"/>
                <a:ea typeface="Calibri"/>
                <a:cs typeface="Calibri"/>
                <a:sym typeface="Calibri"/>
              </a:rPr>
              <a:t>p</a:t>
            </a:r>
            <a:r>
              <a:rPr lang="en-US" sz="2600" b="0" i="0" u="none" strike="noStrike" cap="none" dirty="0">
                <a:solidFill>
                  <a:srgbClr val="000000"/>
                </a:solidFill>
                <a:latin typeface="Calibri"/>
                <a:ea typeface="Calibri"/>
                <a:cs typeface="Calibri"/>
                <a:sym typeface="Calibri"/>
              </a:rPr>
              <a:t>recipitation, SW/LW downward radiation, winds, surface pressure, 2-m air temperature/humidity.</a:t>
            </a:r>
            <a:endParaRPr sz="2600" b="0" i="0" u="none" strike="noStrike" cap="none" dirty="0">
              <a:solidFill>
                <a:srgbClr val="000000"/>
              </a:solidFill>
              <a:latin typeface="Calibri"/>
              <a:ea typeface="Calibri"/>
              <a:cs typeface="Calibri"/>
              <a:sym typeface="Calibri"/>
            </a:endParaRPr>
          </a:p>
          <a:p>
            <a:pPr marL="342900" marR="0" lvl="0" indent="-330200" algn="l" rtl="0">
              <a:lnSpc>
                <a:spcPct val="100000"/>
              </a:lnSpc>
              <a:spcBef>
                <a:spcPts val="1000"/>
              </a:spcBef>
              <a:spcAft>
                <a:spcPts val="0"/>
              </a:spcAft>
              <a:buClr>
                <a:srgbClr val="000000"/>
              </a:buClr>
              <a:buSzPts val="2600"/>
              <a:buFont typeface="Arial"/>
              <a:buChar char="•"/>
            </a:pPr>
            <a:r>
              <a:rPr lang="en-US" sz="2600" b="0" i="0" u="none" strike="noStrike" cap="none" dirty="0">
                <a:solidFill>
                  <a:srgbClr val="000000"/>
                </a:solidFill>
                <a:latin typeface="Calibri"/>
                <a:ea typeface="Calibri"/>
                <a:cs typeface="Calibri"/>
                <a:sym typeface="Calibri"/>
              </a:rPr>
              <a:t>Reasoning: </a:t>
            </a:r>
            <a:endParaRPr sz="2600" dirty="0">
              <a:latin typeface="Calibri"/>
              <a:ea typeface="Calibri"/>
              <a:cs typeface="Calibri"/>
              <a:sym typeface="Calibri"/>
            </a:endParaRPr>
          </a:p>
          <a:p>
            <a:pPr marL="914400" marR="0" lvl="1" indent="-393700" algn="l" rtl="0">
              <a:lnSpc>
                <a:spcPct val="100000"/>
              </a:lnSpc>
              <a:spcBef>
                <a:spcPts val="1000"/>
              </a:spcBef>
              <a:spcAft>
                <a:spcPts val="0"/>
              </a:spcAft>
              <a:buClr>
                <a:srgbClr val="000000"/>
              </a:buClr>
              <a:buSzPts val="2600"/>
              <a:buFont typeface="Arial"/>
              <a:buAutoNum type="alphaLcPeriod"/>
            </a:pPr>
            <a:r>
              <a:rPr lang="en-US" sz="2600" dirty="0">
                <a:latin typeface="Calibri"/>
                <a:ea typeface="Calibri"/>
                <a:cs typeface="Calibri"/>
                <a:sym typeface="Calibri"/>
              </a:rPr>
              <a:t>Reduces data storage by a factor of 1/24</a:t>
            </a:r>
            <a:r>
              <a:rPr lang="en-US" sz="2600" baseline="30000" dirty="0">
                <a:latin typeface="Calibri"/>
                <a:ea typeface="Calibri"/>
                <a:cs typeface="Calibri"/>
                <a:sym typeface="Calibri"/>
              </a:rPr>
              <a:t>th</a:t>
            </a:r>
            <a:r>
              <a:rPr lang="en-US" sz="2600" dirty="0">
                <a:latin typeface="Calibri"/>
                <a:ea typeface="Calibri"/>
                <a:cs typeface="Calibri"/>
                <a:sym typeface="Calibri"/>
              </a:rPr>
              <a:t> due to smaller file sizes; </a:t>
            </a:r>
            <a:endParaRPr sz="2600" dirty="0">
              <a:latin typeface="Calibri"/>
              <a:ea typeface="Calibri"/>
              <a:cs typeface="Calibri"/>
              <a:sym typeface="Calibri"/>
            </a:endParaRPr>
          </a:p>
          <a:p>
            <a:pPr marL="914400" marR="0" lvl="1" indent="-393700" algn="l" rtl="0">
              <a:lnSpc>
                <a:spcPct val="100000"/>
              </a:lnSpc>
              <a:spcBef>
                <a:spcPts val="1000"/>
              </a:spcBef>
              <a:spcAft>
                <a:spcPts val="0"/>
              </a:spcAft>
              <a:buClr>
                <a:srgbClr val="000000"/>
              </a:buClr>
              <a:buSzPts val="2600"/>
              <a:buFont typeface="Arial"/>
              <a:buAutoNum type="alphaLcPeriod"/>
            </a:pPr>
            <a:r>
              <a:rPr lang="en-US" sz="2600" dirty="0">
                <a:latin typeface="Calibri"/>
                <a:ea typeface="Calibri"/>
                <a:cs typeface="Calibri"/>
                <a:sym typeface="Calibri"/>
              </a:rPr>
              <a:t>Significant improvement in model simulation speed b</a:t>
            </a:r>
            <a:r>
              <a:rPr lang="en-US" sz="2600" b="0" i="0" u="none" strike="noStrike" cap="none" dirty="0">
                <a:solidFill>
                  <a:srgbClr val="000000"/>
                </a:solidFill>
                <a:latin typeface="Calibri"/>
                <a:ea typeface="Calibri"/>
                <a:cs typeface="Calibri"/>
                <a:sym typeface="Calibri"/>
              </a:rPr>
              <a:t>y writing data only once</a:t>
            </a:r>
            <a:r>
              <a:rPr lang="en-US" sz="2600" dirty="0">
                <a:latin typeface="Calibri"/>
                <a:ea typeface="Calibri"/>
                <a:cs typeface="Calibri"/>
                <a:sym typeface="Calibri"/>
              </a:rPr>
              <a:t>, minimizing </a:t>
            </a:r>
            <a:r>
              <a:rPr lang="en-US" sz="2600" b="0" i="0" u="none" strike="noStrike" cap="none" dirty="0">
                <a:solidFill>
                  <a:srgbClr val="000000"/>
                </a:solidFill>
                <a:latin typeface="Calibri"/>
                <a:ea typeface="Calibri"/>
                <a:cs typeface="Calibri"/>
                <a:sym typeface="Calibri"/>
              </a:rPr>
              <a:t>I/O wall-clock time.</a:t>
            </a:r>
            <a:endParaRPr sz="2600" b="0" i="0" u="none" strike="noStrike" cap="none" dirty="0">
              <a:solidFill>
                <a:srgbClr val="000000"/>
              </a:solidFill>
              <a:latin typeface="Calibri"/>
              <a:ea typeface="Calibri"/>
              <a:cs typeface="Calibri"/>
              <a:sym typeface="Calibri"/>
            </a:endParaRPr>
          </a:p>
          <a:p>
            <a:pPr marL="342900" marR="0" lvl="0" indent="-330200" algn="l" rtl="0">
              <a:lnSpc>
                <a:spcPct val="100000"/>
              </a:lnSpc>
              <a:spcBef>
                <a:spcPts val="1000"/>
              </a:spcBef>
              <a:spcAft>
                <a:spcPts val="1000"/>
              </a:spcAft>
              <a:buClr>
                <a:srgbClr val="000000"/>
              </a:buClr>
              <a:buSzPts val="2600"/>
              <a:buFont typeface="Arial"/>
              <a:buChar char="•"/>
            </a:pPr>
            <a:r>
              <a:rPr lang="en-US" sz="2600" dirty="0">
                <a:latin typeface="Calibri"/>
                <a:ea typeface="Calibri"/>
                <a:cs typeface="Calibri"/>
                <a:sym typeface="Calibri"/>
              </a:rPr>
              <a:t>A discussion on this topic is already ongoing on the NLDAS-3 GitHub: </a:t>
            </a:r>
            <a:r>
              <a:rPr lang="en-US" sz="2600" b="0" i="0" u="sng" strike="noStrike" cap="none" dirty="0">
                <a:solidFill>
                  <a:schemeClr val="hlink"/>
                </a:solidFill>
                <a:latin typeface="Calibri"/>
                <a:ea typeface="Calibri"/>
                <a:cs typeface="Calibri"/>
                <a:sym typeface="Calibri"/>
                <a:hlinkClick r:id="rId3"/>
              </a:rPr>
              <a:t>https://github.com/NASAWaterInsight/NLDAS-3/discussions</a:t>
            </a:r>
            <a:endParaRPr sz="26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93044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27"/>
          <p:cNvSpPr/>
          <p:nvPr/>
        </p:nvSpPr>
        <p:spPr>
          <a:xfrm>
            <a:off x="1149975" y="3396950"/>
            <a:ext cx="9822900" cy="3333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586" name="Google Shape;586;p27"/>
          <p:cNvSpPr txBox="1">
            <a:spLocks noGrp="1"/>
          </p:cNvSpPr>
          <p:nvPr>
            <p:ph type="title"/>
          </p:nvPr>
        </p:nvSpPr>
        <p:spPr>
          <a:xfrm>
            <a:off x="1675620" y="11017"/>
            <a:ext cx="9374298" cy="11223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2F2F2"/>
              </a:buClr>
              <a:buSzPct val="100000"/>
              <a:buFont typeface="Calibri"/>
              <a:buNone/>
            </a:pPr>
            <a:r>
              <a:rPr lang="en-US" dirty="0"/>
              <a:t>Downscaling of CERES Downwelling Shortwave Radiation </a:t>
            </a:r>
            <a:endParaRPr dirty="0"/>
          </a:p>
        </p:txBody>
      </p:sp>
      <p:sp>
        <p:nvSpPr>
          <p:cNvPr id="587" name="Google Shape;587;p27"/>
          <p:cNvSpPr txBox="1">
            <a:spLocks noGrp="1"/>
          </p:cNvSpPr>
          <p:nvPr>
            <p:ph type="body" idx="1"/>
          </p:nvPr>
        </p:nvSpPr>
        <p:spPr>
          <a:xfrm>
            <a:off x="259275" y="1231538"/>
            <a:ext cx="11604300" cy="20130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00000"/>
              </a:lnSpc>
              <a:spcBef>
                <a:spcPts val="0"/>
              </a:spcBef>
              <a:spcAft>
                <a:spcPts val="0"/>
              </a:spcAft>
              <a:buClr>
                <a:schemeClr val="dk1"/>
              </a:buClr>
              <a:buSzPct val="100000"/>
              <a:buNone/>
            </a:pPr>
            <a:r>
              <a:rPr lang="en-US" dirty="0"/>
              <a:t>Current NASA POWER products from CERES/GEO imagers provide hourly radiative flux estimates at coarser resolutions than the proposed NLDAS-3 framework.</a:t>
            </a:r>
            <a:endParaRPr dirty="0"/>
          </a:p>
          <a:p>
            <a:pPr marL="0" lvl="0" indent="0" algn="l" rtl="0">
              <a:lnSpc>
                <a:spcPct val="100000"/>
              </a:lnSpc>
              <a:spcBef>
                <a:spcPts val="2200"/>
              </a:spcBef>
              <a:spcAft>
                <a:spcPts val="0"/>
              </a:spcAft>
              <a:buClr>
                <a:schemeClr val="dk1"/>
              </a:buClr>
              <a:buSzPct val="100000"/>
              <a:buNone/>
            </a:pPr>
            <a:r>
              <a:rPr lang="en-US" dirty="0"/>
              <a:t>To address this, </a:t>
            </a:r>
            <a:r>
              <a:rPr lang="en-US" b="1" dirty="0"/>
              <a:t>we developed an ML-based method</a:t>
            </a:r>
            <a:r>
              <a:rPr lang="en-US" dirty="0"/>
              <a:t> to downscale 1° CERES fluxes to 4-km using the original 4-km resolution of GOES for NLDAS-3.</a:t>
            </a:r>
            <a:endParaRPr dirty="0"/>
          </a:p>
        </p:txBody>
      </p:sp>
      <p:pic>
        <p:nvPicPr>
          <p:cNvPr id="588" name="Google Shape;588;p27"/>
          <p:cNvPicPr preferRelativeResize="0"/>
          <p:nvPr/>
        </p:nvPicPr>
        <p:blipFill rotWithShape="1">
          <a:blip r:embed="rId3">
            <a:alphaModFix/>
          </a:blip>
          <a:srcRect t="9286" b="7854"/>
          <a:stretch/>
        </p:blipFill>
        <p:spPr>
          <a:xfrm>
            <a:off x="6096000" y="3647895"/>
            <a:ext cx="4876800" cy="3030582"/>
          </a:xfrm>
          <a:prstGeom prst="rect">
            <a:avLst/>
          </a:prstGeom>
          <a:noFill/>
          <a:ln>
            <a:noFill/>
          </a:ln>
        </p:spPr>
      </p:pic>
      <p:pic>
        <p:nvPicPr>
          <p:cNvPr id="589" name="Google Shape;589;p27"/>
          <p:cNvPicPr preferRelativeResize="0"/>
          <p:nvPr/>
        </p:nvPicPr>
        <p:blipFill rotWithShape="1">
          <a:blip r:embed="rId4">
            <a:alphaModFix/>
          </a:blip>
          <a:srcRect t="9587" b="7557"/>
          <a:stretch/>
        </p:blipFill>
        <p:spPr>
          <a:xfrm>
            <a:off x="1219200" y="3647894"/>
            <a:ext cx="4876800" cy="3030586"/>
          </a:xfrm>
          <a:prstGeom prst="rect">
            <a:avLst/>
          </a:prstGeom>
          <a:noFill/>
          <a:ln>
            <a:noFill/>
          </a:ln>
        </p:spPr>
      </p:pic>
      <p:sp>
        <p:nvSpPr>
          <p:cNvPr id="590" name="Google Shape;590;p27"/>
          <p:cNvSpPr txBox="1"/>
          <p:nvPr/>
        </p:nvSpPr>
        <p:spPr>
          <a:xfrm>
            <a:off x="1463600" y="3348600"/>
            <a:ext cx="4414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Original CERES 1°</a:t>
            </a:r>
            <a:endParaRPr sz="1400" b="0" i="0" u="none" strike="noStrike" cap="none" dirty="0">
              <a:solidFill>
                <a:srgbClr val="000000"/>
              </a:solidFill>
              <a:latin typeface="Arial"/>
              <a:ea typeface="Arial"/>
              <a:cs typeface="Arial"/>
              <a:sym typeface="Arial"/>
            </a:endParaRPr>
          </a:p>
        </p:txBody>
      </p:sp>
      <p:sp>
        <p:nvSpPr>
          <p:cNvPr id="591" name="Google Shape;591;p27"/>
          <p:cNvSpPr txBox="1"/>
          <p:nvPr/>
        </p:nvSpPr>
        <p:spPr>
          <a:xfrm>
            <a:off x="6330600" y="3348600"/>
            <a:ext cx="4414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Downscaled CERES at 4-km</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29"/>
          <p:cNvSpPr txBox="1">
            <a:spLocks noGrp="1"/>
          </p:cNvSpPr>
          <p:nvPr>
            <p:ph type="title"/>
          </p:nvPr>
        </p:nvSpPr>
        <p:spPr>
          <a:xfrm>
            <a:off x="1774958" y="31222"/>
            <a:ext cx="8590467" cy="11223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400"/>
              <a:buFont typeface="Calibri"/>
              <a:buNone/>
            </a:pPr>
            <a:r>
              <a:rPr lang="en-US" dirty="0">
                <a:solidFill>
                  <a:srgbClr val="FFFFFF"/>
                </a:solidFill>
                <a:latin typeface="Calibri"/>
                <a:ea typeface="Calibri"/>
                <a:cs typeface="Calibri"/>
                <a:sym typeface="Calibri"/>
              </a:rPr>
              <a:t>NLDAS-3 Variables and Data Access</a:t>
            </a:r>
            <a:endParaRPr dirty="0"/>
          </a:p>
        </p:txBody>
      </p:sp>
      <p:sp>
        <p:nvSpPr>
          <p:cNvPr id="603" name="Google Shape;603;p29"/>
          <p:cNvSpPr/>
          <p:nvPr/>
        </p:nvSpPr>
        <p:spPr>
          <a:xfrm>
            <a:off x="2185988" y="1825625"/>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Times"/>
              <a:buNone/>
            </a:pPr>
            <a:r>
              <a:rPr lang="en-US" sz="1800" b="0" i="0" u="none" strike="noStrike" cap="none" dirty="0">
                <a:solidFill>
                  <a:srgbClr val="000000"/>
                </a:solidFill>
                <a:latin typeface="Times"/>
                <a:ea typeface="Times"/>
                <a:cs typeface="Times"/>
                <a:sym typeface="Times"/>
              </a:rPr>
              <a:t> </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pic>
        <p:nvPicPr>
          <p:cNvPr id="604" name="Google Shape;604;p29"/>
          <p:cNvPicPr preferRelativeResize="0"/>
          <p:nvPr/>
        </p:nvPicPr>
        <p:blipFill rotWithShape="1">
          <a:blip r:embed="rId3">
            <a:alphaModFix/>
          </a:blip>
          <a:srcRect/>
          <a:stretch/>
        </p:blipFill>
        <p:spPr>
          <a:xfrm>
            <a:off x="2059671" y="1229785"/>
            <a:ext cx="8072658" cy="2975898"/>
          </a:xfrm>
          <a:prstGeom prst="rect">
            <a:avLst/>
          </a:prstGeom>
          <a:noFill/>
          <a:ln>
            <a:noFill/>
          </a:ln>
        </p:spPr>
      </p:pic>
      <p:sp>
        <p:nvSpPr>
          <p:cNvPr id="605" name="Google Shape;605;p29"/>
          <p:cNvSpPr txBox="1"/>
          <p:nvPr/>
        </p:nvSpPr>
        <p:spPr>
          <a:xfrm>
            <a:off x="275850" y="4303800"/>
            <a:ext cx="11640300" cy="2554200"/>
          </a:xfrm>
          <a:prstGeom prst="rect">
            <a:avLst/>
          </a:prstGeom>
          <a:noFill/>
          <a:ln>
            <a:noFill/>
          </a:ln>
        </p:spPr>
        <p:txBody>
          <a:bodyPr spcFirstLastPara="1" wrap="square" lIns="91425" tIns="45700" rIns="91425" bIns="45700" anchor="t" anchorCtr="0">
            <a:normAutofit fontScale="92500" lnSpcReduction="10000"/>
          </a:bodyPr>
          <a:lstStyle/>
          <a:p>
            <a:pPr marL="342900" marR="0" lvl="0" indent="-342900" algn="l" rtl="0">
              <a:lnSpc>
                <a:spcPct val="115000"/>
              </a:lnSpc>
              <a:spcBef>
                <a:spcPts val="0"/>
              </a:spcBef>
              <a:spcAft>
                <a:spcPts val="0"/>
              </a:spcAft>
              <a:buClr>
                <a:srgbClr val="000000"/>
              </a:buClr>
              <a:buSzPts val="2800"/>
              <a:buFont typeface="Arial"/>
              <a:buChar char="•"/>
            </a:pPr>
            <a:r>
              <a:rPr lang="en-US" sz="2800" dirty="0">
                <a:latin typeface="Calibri"/>
                <a:ea typeface="Calibri"/>
                <a:cs typeface="Calibri"/>
                <a:sym typeface="Calibri"/>
              </a:rPr>
              <a:t>Data in </a:t>
            </a:r>
            <a:r>
              <a:rPr lang="en-US" sz="2800" b="1" dirty="0">
                <a:latin typeface="Calibri"/>
                <a:ea typeface="Calibri"/>
                <a:cs typeface="Calibri"/>
                <a:sym typeface="Calibri"/>
              </a:rPr>
              <a:t>netCDF-4 format, accessible from the cloud</a:t>
            </a:r>
            <a:r>
              <a:rPr lang="en-US" sz="2800" dirty="0">
                <a:latin typeface="Calibri"/>
                <a:ea typeface="Calibri"/>
                <a:cs typeface="Calibri"/>
                <a:sym typeface="Calibri"/>
              </a:rPr>
              <a:t> for analysis without downloading large datasets.</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15000"/>
              </a:lnSpc>
              <a:spcBef>
                <a:spcPts val="1000"/>
              </a:spcBef>
              <a:spcAft>
                <a:spcPts val="0"/>
              </a:spcAft>
              <a:buClr>
                <a:srgbClr val="000000"/>
              </a:buClr>
              <a:buSzPts val="2800"/>
              <a:buFont typeface="Arial"/>
              <a:buChar char="•"/>
            </a:pPr>
            <a:r>
              <a:rPr lang="en-US" sz="2800" dirty="0">
                <a:latin typeface="Calibri"/>
                <a:ea typeface="Calibri"/>
                <a:cs typeface="Calibri"/>
                <a:sym typeface="Calibri"/>
              </a:rPr>
              <a:t>Spatial, regional, and variable </a:t>
            </a:r>
            <a:r>
              <a:rPr lang="en-US" sz="2800" b="1" dirty="0">
                <a:latin typeface="Calibri"/>
                <a:ea typeface="Calibri"/>
                <a:cs typeface="Calibri"/>
                <a:sym typeface="Calibri"/>
              </a:rPr>
              <a:t>subsetting tools</a:t>
            </a:r>
            <a:r>
              <a:rPr lang="en-US" sz="2800" dirty="0">
                <a:latin typeface="Calibri"/>
                <a:ea typeface="Calibri"/>
                <a:cs typeface="Calibri"/>
                <a:sym typeface="Calibri"/>
              </a:rPr>
              <a:t> for targeted data downloads.</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15000"/>
              </a:lnSpc>
              <a:spcBef>
                <a:spcPts val="1000"/>
              </a:spcBef>
              <a:spcAft>
                <a:spcPts val="1000"/>
              </a:spcAft>
              <a:buClr>
                <a:srgbClr val="000000"/>
              </a:buClr>
              <a:buSzPts val="2800"/>
              <a:buFont typeface="Arial"/>
              <a:buChar char="•"/>
            </a:pPr>
            <a:r>
              <a:rPr lang="en-US" sz="2800" dirty="0">
                <a:latin typeface="Calibri"/>
                <a:ea typeface="Calibri"/>
                <a:cs typeface="Calibri"/>
                <a:sym typeface="Calibri"/>
              </a:rPr>
              <a:t>Cloud-optimized GeoTIFF and GIS collections of </a:t>
            </a:r>
            <a:r>
              <a:rPr lang="en-US" sz="2800" b="1" dirty="0">
                <a:latin typeface="Calibri"/>
                <a:ea typeface="Calibri"/>
                <a:cs typeface="Calibri"/>
                <a:sym typeface="Calibri"/>
              </a:rPr>
              <a:t>selected variables based on stakeholder needs</a:t>
            </a:r>
            <a:r>
              <a:rPr lang="en-US" sz="2800" dirty="0">
                <a:latin typeface="Calibri"/>
                <a:ea typeface="Calibri"/>
                <a:cs typeface="Calibri"/>
                <a:sym typeface="Calibri"/>
              </a:rPr>
              <a:t>.</a:t>
            </a:r>
            <a:endParaRPr sz="2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11066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g34a9eae7126_0_18"/>
          <p:cNvSpPr/>
          <p:nvPr/>
        </p:nvSpPr>
        <p:spPr>
          <a:xfrm>
            <a:off x="4690450" y="1238625"/>
            <a:ext cx="7425300" cy="4773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641" name="Google Shape;641;g34a9eae7126_0_18"/>
          <p:cNvSpPr txBox="1">
            <a:spLocks noGrp="1"/>
          </p:cNvSpPr>
          <p:nvPr>
            <p:ph type="title"/>
          </p:nvPr>
        </p:nvSpPr>
        <p:spPr>
          <a:xfrm>
            <a:off x="458950" y="0"/>
            <a:ext cx="11228225" cy="11223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Applications: Historic Soil Moisture Percentiles</a:t>
            </a:r>
            <a:endParaRPr dirty="0"/>
          </a:p>
        </p:txBody>
      </p:sp>
      <p:sp>
        <p:nvSpPr>
          <p:cNvPr id="642" name="Google Shape;642;g34a9eae7126_0_18"/>
          <p:cNvSpPr txBox="1"/>
          <p:nvPr/>
        </p:nvSpPr>
        <p:spPr>
          <a:xfrm>
            <a:off x="458950" y="1534200"/>
            <a:ext cx="4209300" cy="4773000"/>
          </a:xfrm>
          <a:prstGeom prst="rect">
            <a:avLst/>
          </a:prstGeom>
          <a:noFill/>
          <a:ln>
            <a:noFill/>
          </a:ln>
        </p:spPr>
        <p:txBody>
          <a:bodyPr spcFirstLastPara="1" wrap="square" lIns="91425" tIns="91425" rIns="91425" bIns="91425" anchor="t" anchorCtr="0">
            <a:noAutofit/>
          </a:bodyPr>
          <a:lstStyle/>
          <a:p>
            <a:pPr marL="457200" lvl="0" indent="-381000" algn="l" rtl="0">
              <a:lnSpc>
                <a:spcPct val="90000"/>
              </a:lnSpc>
              <a:spcBef>
                <a:spcPts val="100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Examine mean soil moisture percentiles during El Niño and La Niña episodes</a:t>
            </a:r>
            <a:endParaRPr sz="2400" dirty="0">
              <a:solidFill>
                <a:schemeClr val="dk1"/>
              </a:solidFill>
              <a:latin typeface="Calibri"/>
              <a:ea typeface="Calibri"/>
              <a:cs typeface="Calibri"/>
              <a:sym typeface="Calibri"/>
            </a:endParaRPr>
          </a:p>
          <a:p>
            <a:pPr marL="457200" lvl="0" indent="-381000" algn="l" rtl="0">
              <a:lnSpc>
                <a:spcPct val="90000"/>
              </a:lnSpc>
              <a:spcBef>
                <a:spcPts val="1000"/>
              </a:spcBef>
              <a:spcAft>
                <a:spcPts val="1000"/>
              </a:spcAft>
              <a:buClr>
                <a:schemeClr val="dk1"/>
              </a:buClr>
              <a:buSzPts val="2400"/>
              <a:buFont typeface="Calibri"/>
              <a:buChar char="●"/>
            </a:pPr>
            <a:r>
              <a:rPr lang="en-US" sz="2400" dirty="0">
                <a:solidFill>
                  <a:schemeClr val="dk1"/>
                </a:solidFill>
                <a:latin typeface="Calibri"/>
                <a:ea typeface="Calibri"/>
                <a:cs typeface="Calibri"/>
                <a:sym typeface="Calibri"/>
              </a:rPr>
              <a:t>Most recent La Niña and El Niño periods shown at right using SPoRT-LIS daily percentiles, averaged between mid-points of months experiencing at least 0.5° C anomaly in Ocean Niño Index (ONI)</a:t>
            </a:r>
            <a:endParaRPr sz="2400" dirty="0">
              <a:solidFill>
                <a:schemeClr val="dk1"/>
              </a:solidFill>
              <a:latin typeface="Calibri"/>
              <a:ea typeface="Calibri"/>
              <a:cs typeface="Calibri"/>
              <a:sym typeface="Calibri"/>
            </a:endParaRPr>
          </a:p>
        </p:txBody>
      </p:sp>
      <p:pic>
        <p:nvPicPr>
          <p:cNvPr id="643" name="Google Shape;643;g34a9eae7126_0_18"/>
          <p:cNvPicPr preferRelativeResize="0"/>
          <p:nvPr/>
        </p:nvPicPr>
        <p:blipFill>
          <a:blip r:embed="rId3">
            <a:alphaModFix/>
          </a:blip>
          <a:stretch>
            <a:fillRect/>
          </a:stretch>
        </p:blipFill>
        <p:spPr>
          <a:xfrm>
            <a:off x="4820650" y="1274700"/>
            <a:ext cx="7218950" cy="458025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g34a9eae7126_0_41"/>
          <p:cNvSpPr/>
          <p:nvPr/>
        </p:nvSpPr>
        <p:spPr>
          <a:xfrm>
            <a:off x="4690450" y="1238625"/>
            <a:ext cx="7425300" cy="4773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651" name="Google Shape;651;g34a9eae7126_0_41"/>
          <p:cNvSpPr txBox="1"/>
          <p:nvPr/>
        </p:nvSpPr>
        <p:spPr>
          <a:xfrm>
            <a:off x="458950" y="1534200"/>
            <a:ext cx="4209300" cy="4773000"/>
          </a:xfrm>
          <a:prstGeom prst="rect">
            <a:avLst/>
          </a:prstGeom>
          <a:noFill/>
          <a:ln>
            <a:noFill/>
          </a:ln>
        </p:spPr>
        <p:txBody>
          <a:bodyPr spcFirstLastPara="1" wrap="square" lIns="91425" tIns="91425" rIns="91425" bIns="91425" anchor="t" anchorCtr="0">
            <a:noAutofit/>
          </a:bodyPr>
          <a:lstStyle/>
          <a:p>
            <a:pPr marL="457200" lvl="0" indent="-381000" algn="l" rtl="0">
              <a:lnSpc>
                <a:spcPct val="90000"/>
              </a:lnSpc>
              <a:spcBef>
                <a:spcPts val="100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Examine mean soil moisture percentiles during El Niño and La Niña episodes</a:t>
            </a:r>
            <a:endParaRPr sz="2400" dirty="0">
              <a:solidFill>
                <a:schemeClr val="dk1"/>
              </a:solidFill>
              <a:latin typeface="Calibri"/>
              <a:ea typeface="Calibri"/>
              <a:cs typeface="Calibri"/>
              <a:sym typeface="Calibri"/>
            </a:endParaRPr>
          </a:p>
          <a:p>
            <a:pPr marL="457200" lvl="0" indent="-381000" algn="l" rtl="0">
              <a:lnSpc>
                <a:spcPct val="90000"/>
              </a:lnSpc>
              <a:spcBef>
                <a:spcPts val="1000"/>
              </a:spcBef>
              <a:spcAft>
                <a:spcPts val="1000"/>
              </a:spcAft>
              <a:buClr>
                <a:schemeClr val="dk1"/>
              </a:buClr>
              <a:buSzPts val="2400"/>
              <a:buFont typeface="Calibri"/>
              <a:buChar char="●"/>
            </a:pPr>
            <a:r>
              <a:rPr lang="en-US" sz="2400" dirty="0">
                <a:solidFill>
                  <a:schemeClr val="dk1"/>
                </a:solidFill>
                <a:latin typeface="Calibri"/>
                <a:ea typeface="Calibri"/>
                <a:cs typeface="Calibri"/>
                <a:sym typeface="Calibri"/>
              </a:rPr>
              <a:t>Most recent La Niña and El Niño periods shown at right using SPoRT-LIS daily percentiles, averaged between mid-points of months experiencing at least 0.5° C anomaly in Ocean Niño Index (ONI)</a:t>
            </a:r>
            <a:endParaRPr sz="2400" dirty="0">
              <a:solidFill>
                <a:schemeClr val="dk1"/>
              </a:solidFill>
              <a:latin typeface="Calibri"/>
              <a:ea typeface="Calibri"/>
              <a:cs typeface="Calibri"/>
              <a:sym typeface="Calibri"/>
            </a:endParaRPr>
          </a:p>
        </p:txBody>
      </p:sp>
      <p:pic>
        <p:nvPicPr>
          <p:cNvPr id="652" name="Google Shape;652;g34a9eae7126_0_41"/>
          <p:cNvPicPr preferRelativeResize="0"/>
          <p:nvPr/>
        </p:nvPicPr>
        <p:blipFill>
          <a:blip r:embed="rId3">
            <a:alphaModFix/>
          </a:blip>
          <a:stretch>
            <a:fillRect/>
          </a:stretch>
        </p:blipFill>
        <p:spPr>
          <a:xfrm>
            <a:off x="4820650" y="1274700"/>
            <a:ext cx="7218950" cy="4580259"/>
          </a:xfrm>
          <a:prstGeom prst="rect">
            <a:avLst/>
          </a:prstGeom>
          <a:noFill/>
          <a:ln>
            <a:noFill/>
          </a:ln>
        </p:spPr>
      </p:pic>
      <p:sp>
        <p:nvSpPr>
          <p:cNvPr id="4" name="Google Shape;641;g34a9eae7126_0_18">
            <a:extLst>
              <a:ext uri="{FF2B5EF4-FFF2-40B4-BE49-F238E27FC236}">
                <a16:creationId xmlns:a16="http://schemas.microsoft.com/office/drawing/2014/main" id="{CC23F400-1333-033B-BA8D-F98B308D6E7C}"/>
              </a:ext>
            </a:extLst>
          </p:cNvPr>
          <p:cNvSpPr txBox="1">
            <a:spLocks noGrp="1"/>
          </p:cNvSpPr>
          <p:nvPr>
            <p:ph type="title"/>
          </p:nvPr>
        </p:nvSpPr>
        <p:spPr>
          <a:xfrm>
            <a:off x="458950" y="0"/>
            <a:ext cx="11228225" cy="11223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Applications: Historic Soil Moisture Percentiles</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g3494b8be1eb_17_145"/>
          <p:cNvSpPr txBox="1">
            <a:spLocks noGrp="1"/>
          </p:cNvSpPr>
          <p:nvPr>
            <p:ph type="body" idx="1"/>
          </p:nvPr>
        </p:nvSpPr>
        <p:spPr>
          <a:xfrm>
            <a:off x="838200" y="1295958"/>
            <a:ext cx="10515600" cy="5304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dirty="0"/>
          </a:p>
        </p:txBody>
      </p:sp>
      <p:sp>
        <p:nvSpPr>
          <p:cNvPr id="685" name="Google Shape;685;g3494b8be1eb_17_145"/>
          <p:cNvSpPr txBox="1">
            <a:spLocks noGrp="1"/>
          </p:cNvSpPr>
          <p:nvPr>
            <p:ph type="title"/>
          </p:nvPr>
        </p:nvSpPr>
        <p:spPr>
          <a:xfrm>
            <a:off x="1146811" y="0"/>
            <a:ext cx="8642100" cy="11223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dirty="0"/>
          </a:p>
        </p:txBody>
      </p:sp>
      <p:pic>
        <p:nvPicPr>
          <p:cNvPr id="686" name="Google Shape;686;g3494b8be1eb_17_14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866AE-3562-419A-1441-80D6F9BE70BF}"/>
            </a:ext>
          </a:extLst>
        </p:cNvPr>
        <p:cNvGrpSpPr/>
        <p:nvPr/>
      </p:nvGrpSpPr>
      <p:grpSpPr>
        <a:xfrm>
          <a:off x="0" y="0"/>
          <a:ext cx="0" cy="0"/>
          <a:chOff x="0" y="0"/>
          <a:chExt cx="0" cy="0"/>
        </a:xfrm>
      </p:grpSpPr>
      <p:grpSp>
        <p:nvGrpSpPr>
          <p:cNvPr id="57" name="Group 56">
            <a:extLst>
              <a:ext uri="{FF2B5EF4-FFF2-40B4-BE49-F238E27FC236}">
                <a16:creationId xmlns:a16="http://schemas.microsoft.com/office/drawing/2014/main" id="{FD262291-30A5-C683-63A0-00AC9072898F}"/>
              </a:ext>
            </a:extLst>
          </p:cNvPr>
          <p:cNvGrpSpPr/>
          <p:nvPr/>
        </p:nvGrpSpPr>
        <p:grpSpPr>
          <a:xfrm>
            <a:off x="2380042" y="1299016"/>
            <a:ext cx="5394705" cy="1678697"/>
            <a:chOff x="3570062" y="1948524"/>
            <a:chExt cx="8092058" cy="2518045"/>
          </a:xfrm>
        </p:grpSpPr>
        <p:pic>
          <p:nvPicPr>
            <p:cNvPr id="28" name="Picture 4">
              <a:extLst>
                <a:ext uri="{FF2B5EF4-FFF2-40B4-BE49-F238E27FC236}">
                  <a16:creationId xmlns:a16="http://schemas.microsoft.com/office/drawing/2014/main" id="{B2A2FECE-AD66-0354-70FF-D18B85387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234" t="19584" r="39462" b="71275"/>
            <a:stretch/>
          </p:blipFill>
          <p:spPr bwMode="auto">
            <a:xfrm>
              <a:off x="3570062" y="1948524"/>
              <a:ext cx="7493642" cy="1117976"/>
            </a:xfrm>
            <a:prstGeom prst="rect">
              <a:avLst/>
            </a:prstGeom>
            <a:solidFill>
              <a:schemeClr val="bg1"/>
            </a:solidFill>
          </p:spPr>
        </p:pic>
        <p:sp>
          <p:nvSpPr>
            <p:cNvPr id="29" name="Left Arrow 28">
              <a:extLst>
                <a:ext uri="{FF2B5EF4-FFF2-40B4-BE49-F238E27FC236}">
                  <a16:creationId xmlns:a16="http://schemas.microsoft.com/office/drawing/2014/main" id="{D1792263-19E5-134D-BB7C-B241BDBE5807}"/>
                </a:ext>
              </a:extLst>
            </p:cNvPr>
            <p:cNvSpPr/>
            <p:nvPr/>
          </p:nvSpPr>
          <p:spPr>
            <a:xfrm rot="16200000">
              <a:off x="6550608" y="3384971"/>
              <a:ext cx="1400069" cy="763127"/>
            </a:xfrm>
            <a:prstGeom prst="lef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33" dirty="0"/>
            </a:p>
          </p:txBody>
        </p:sp>
        <p:sp>
          <p:nvSpPr>
            <p:cNvPr id="30" name="TextBox 29">
              <a:extLst>
                <a:ext uri="{FF2B5EF4-FFF2-40B4-BE49-F238E27FC236}">
                  <a16:creationId xmlns:a16="http://schemas.microsoft.com/office/drawing/2014/main" id="{44049E56-E5AC-4180-66A7-12B704C356DC}"/>
                </a:ext>
              </a:extLst>
            </p:cNvPr>
            <p:cNvSpPr txBox="1"/>
            <p:nvPr/>
          </p:nvSpPr>
          <p:spPr>
            <a:xfrm>
              <a:off x="7571755" y="3177061"/>
              <a:ext cx="4090365" cy="1154451"/>
            </a:xfrm>
            <a:prstGeom prst="rect">
              <a:avLst/>
            </a:prstGeom>
            <a:noFill/>
          </p:spPr>
          <p:txBody>
            <a:bodyPr wrap="square">
              <a:spAutoFit/>
            </a:bodyPr>
            <a:lstStyle/>
            <a:p>
              <a:r>
                <a:rPr lang="en-US" sz="1467" b="1" dirty="0">
                  <a:solidFill>
                    <a:srgbClr val="FF0000"/>
                  </a:solidFill>
                  <a:latin typeface="Arial" panose="020B0604020202020204" pitchFamily="34" charset="0"/>
                  <a:cs typeface="Arial" panose="020B0604020202020204" pitchFamily="34" charset="0"/>
                </a:rPr>
                <a:t>Satellite Data Assimilation (soil moisture, snow, terrestrial water, vegetation)</a:t>
              </a:r>
            </a:p>
          </p:txBody>
        </p:sp>
      </p:grpSp>
      <p:grpSp>
        <p:nvGrpSpPr>
          <p:cNvPr id="49" name="Group 48">
            <a:extLst>
              <a:ext uri="{FF2B5EF4-FFF2-40B4-BE49-F238E27FC236}">
                <a16:creationId xmlns:a16="http://schemas.microsoft.com/office/drawing/2014/main" id="{62E6FCCE-DBD8-FF5B-E593-724376450F35}"/>
              </a:ext>
            </a:extLst>
          </p:cNvPr>
          <p:cNvGrpSpPr/>
          <p:nvPr/>
        </p:nvGrpSpPr>
        <p:grpSpPr>
          <a:xfrm>
            <a:off x="2840890" y="3011661"/>
            <a:ext cx="3908697" cy="3541540"/>
            <a:chOff x="5097568" y="4519059"/>
            <a:chExt cx="6213163" cy="5629539"/>
          </a:xfrm>
        </p:grpSpPr>
        <p:sp>
          <p:nvSpPr>
            <p:cNvPr id="21" name="Rounded Rectangle 20">
              <a:extLst>
                <a:ext uri="{FF2B5EF4-FFF2-40B4-BE49-F238E27FC236}">
                  <a16:creationId xmlns:a16="http://schemas.microsoft.com/office/drawing/2014/main" id="{45494DE5-7A8A-9877-29FD-A94BA8DE34F7}"/>
                </a:ext>
              </a:extLst>
            </p:cNvPr>
            <p:cNvSpPr/>
            <p:nvPr/>
          </p:nvSpPr>
          <p:spPr>
            <a:xfrm>
              <a:off x="5097568" y="4519059"/>
              <a:ext cx="6213163" cy="5629539"/>
            </a:xfrm>
            <a:prstGeom prst="roundRect">
              <a:avLst/>
            </a:prstGeom>
            <a:solidFill>
              <a:schemeClr val="bg1"/>
            </a:solidFill>
            <a:ln w="76200" cmpd="sng">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25" name="TextBox 24">
              <a:extLst>
                <a:ext uri="{FF2B5EF4-FFF2-40B4-BE49-F238E27FC236}">
                  <a16:creationId xmlns:a16="http://schemas.microsoft.com/office/drawing/2014/main" id="{C953604E-D7ED-0081-7624-E6F184D77F94}"/>
                </a:ext>
              </a:extLst>
            </p:cNvPr>
            <p:cNvSpPr txBox="1"/>
            <p:nvPr/>
          </p:nvSpPr>
          <p:spPr>
            <a:xfrm>
              <a:off x="6612915" y="4649697"/>
              <a:ext cx="4360160" cy="864517"/>
            </a:xfrm>
            <a:prstGeom prst="rect">
              <a:avLst/>
            </a:prstGeom>
            <a:noFill/>
          </p:spPr>
          <p:txBody>
            <a:bodyPr wrap="square">
              <a:spAutoFit/>
            </a:bodyPr>
            <a:lstStyle/>
            <a:p>
              <a:r>
                <a:rPr lang="en-US" sz="1467" b="1" dirty="0">
                  <a:solidFill>
                    <a:srgbClr val="FF0000"/>
                  </a:solidFill>
                  <a:latin typeface="Arial" panose="020B0604020202020204" pitchFamily="34" charset="0"/>
                  <a:cs typeface="Arial" panose="020B0604020202020204" pitchFamily="34" charset="0"/>
                </a:rPr>
                <a:t>Land Information System</a:t>
              </a:r>
            </a:p>
            <a:p>
              <a:r>
                <a:rPr lang="en-US" sz="1467" b="1" dirty="0">
                  <a:solidFill>
                    <a:srgbClr val="FF0000"/>
                  </a:solidFill>
                  <a:latin typeface="Arial" panose="020B0604020202020204" pitchFamily="34" charset="0"/>
                  <a:cs typeface="Arial" panose="020B0604020202020204" pitchFamily="34" charset="0"/>
                </a:rPr>
                <a:t>Running Noah-MP model</a:t>
              </a:r>
              <a:endParaRPr lang="en-US" sz="1467" dirty="0">
                <a:latin typeface="Arial" panose="020B0604020202020204" pitchFamily="34" charset="0"/>
                <a:cs typeface="Arial" panose="020B0604020202020204" pitchFamily="34" charset="0"/>
              </a:endParaRPr>
            </a:p>
          </p:txBody>
        </p:sp>
        <p:grpSp>
          <p:nvGrpSpPr>
            <p:cNvPr id="5" name="Google Shape;302;p52">
              <a:extLst>
                <a:ext uri="{FF2B5EF4-FFF2-40B4-BE49-F238E27FC236}">
                  <a16:creationId xmlns:a16="http://schemas.microsoft.com/office/drawing/2014/main" id="{0F268043-6E86-9ACB-FD20-226D63D83AC2}"/>
                </a:ext>
              </a:extLst>
            </p:cNvPr>
            <p:cNvGrpSpPr/>
            <p:nvPr/>
          </p:nvGrpSpPr>
          <p:grpSpPr>
            <a:xfrm>
              <a:off x="5625749" y="5705646"/>
              <a:ext cx="5156799" cy="4052958"/>
              <a:chOff x="219202" y="979300"/>
              <a:chExt cx="5715000" cy="4491675"/>
            </a:xfrm>
          </p:grpSpPr>
          <p:pic>
            <p:nvPicPr>
              <p:cNvPr id="6" name="Google Shape;303;p52">
                <a:extLst>
                  <a:ext uri="{FF2B5EF4-FFF2-40B4-BE49-F238E27FC236}">
                    <a16:creationId xmlns:a16="http://schemas.microsoft.com/office/drawing/2014/main" id="{7DDFDC14-EF55-D792-2263-0CA7C20B3ABA}"/>
                  </a:ext>
                </a:extLst>
              </p:cNvPr>
              <p:cNvPicPr preferRelativeResize="0"/>
              <p:nvPr/>
            </p:nvPicPr>
            <p:blipFill>
              <a:blip r:embed="rId4">
                <a:alphaModFix/>
              </a:blip>
              <a:stretch>
                <a:fillRect/>
              </a:stretch>
            </p:blipFill>
            <p:spPr>
              <a:xfrm>
                <a:off x="219202" y="979300"/>
                <a:ext cx="5715000" cy="4486275"/>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67000"/>
                  </a:srgbClr>
                </a:outerShdw>
              </a:effectLst>
            </p:spPr>
          </p:pic>
          <p:grpSp>
            <p:nvGrpSpPr>
              <p:cNvPr id="7" name="Google Shape;304;p52">
                <a:extLst>
                  <a:ext uri="{FF2B5EF4-FFF2-40B4-BE49-F238E27FC236}">
                    <a16:creationId xmlns:a16="http://schemas.microsoft.com/office/drawing/2014/main" id="{D79D2285-C01D-0596-C0DB-4449F49A3B1A}"/>
                  </a:ext>
                </a:extLst>
              </p:cNvPr>
              <p:cNvGrpSpPr/>
              <p:nvPr/>
            </p:nvGrpSpPr>
            <p:grpSpPr>
              <a:xfrm>
                <a:off x="219350" y="1782875"/>
                <a:ext cx="4976100" cy="3688100"/>
                <a:chOff x="219350" y="1782875"/>
                <a:chExt cx="4976100" cy="3688100"/>
              </a:xfrm>
            </p:grpSpPr>
            <p:sp>
              <p:nvSpPr>
                <p:cNvPr id="8" name="Google Shape;305;p52">
                  <a:extLst>
                    <a:ext uri="{FF2B5EF4-FFF2-40B4-BE49-F238E27FC236}">
                      <a16:creationId xmlns:a16="http://schemas.microsoft.com/office/drawing/2014/main" id="{F9B247A8-3839-C9A4-781D-7422D6CA311A}"/>
                    </a:ext>
                  </a:extLst>
                </p:cNvPr>
                <p:cNvSpPr/>
                <p:nvPr/>
              </p:nvSpPr>
              <p:spPr>
                <a:xfrm>
                  <a:off x="223300" y="1782875"/>
                  <a:ext cx="4738075" cy="1392125"/>
                </a:xfrm>
                <a:custGeom>
                  <a:avLst/>
                  <a:gdLst/>
                  <a:ahLst/>
                  <a:cxnLst/>
                  <a:rect l="l" t="t" r="r" b="b"/>
                  <a:pathLst>
                    <a:path w="189523" h="55685" extrusionOk="0">
                      <a:moveTo>
                        <a:pt x="0" y="15073"/>
                      </a:moveTo>
                      <a:lnTo>
                        <a:pt x="2931" y="14654"/>
                      </a:lnTo>
                      <a:lnTo>
                        <a:pt x="4884" y="11444"/>
                      </a:lnTo>
                      <a:lnTo>
                        <a:pt x="7397" y="10188"/>
                      </a:lnTo>
                      <a:lnTo>
                        <a:pt x="10746" y="4885"/>
                      </a:lnTo>
                      <a:lnTo>
                        <a:pt x="17864" y="0"/>
                      </a:lnTo>
                      <a:lnTo>
                        <a:pt x="24144" y="4048"/>
                      </a:lnTo>
                      <a:lnTo>
                        <a:pt x="29168" y="9490"/>
                      </a:lnTo>
                      <a:lnTo>
                        <a:pt x="31541" y="9490"/>
                      </a:lnTo>
                      <a:lnTo>
                        <a:pt x="35309" y="12840"/>
                      </a:lnTo>
                      <a:lnTo>
                        <a:pt x="43403" y="17725"/>
                      </a:lnTo>
                      <a:lnTo>
                        <a:pt x="46194" y="17306"/>
                      </a:lnTo>
                      <a:lnTo>
                        <a:pt x="49823" y="17585"/>
                      </a:lnTo>
                      <a:lnTo>
                        <a:pt x="58057" y="24284"/>
                      </a:lnTo>
                      <a:lnTo>
                        <a:pt x="65035" y="27075"/>
                      </a:lnTo>
                      <a:lnTo>
                        <a:pt x="69361" y="31541"/>
                      </a:lnTo>
                      <a:lnTo>
                        <a:pt x="73967" y="33216"/>
                      </a:lnTo>
                      <a:lnTo>
                        <a:pt x="76619" y="35728"/>
                      </a:lnTo>
                      <a:lnTo>
                        <a:pt x="89458" y="39915"/>
                      </a:lnTo>
                      <a:lnTo>
                        <a:pt x="93366" y="39356"/>
                      </a:lnTo>
                      <a:lnTo>
                        <a:pt x="102158" y="44660"/>
                      </a:lnTo>
                      <a:lnTo>
                        <a:pt x="109694" y="45916"/>
                      </a:lnTo>
                      <a:lnTo>
                        <a:pt x="112904" y="47590"/>
                      </a:lnTo>
                      <a:lnTo>
                        <a:pt x="134676" y="46614"/>
                      </a:lnTo>
                      <a:lnTo>
                        <a:pt x="150865" y="46893"/>
                      </a:lnTo>
                      <a:lnTo>
                        <a:pt x="181708" y="47730"/>
                      </a:lnTo>
                      <a:lnTo>
                        <a:pt x="188825" y="48847"/>
                      </a:lnTo>
                      <a:lnTo>
                        <a:pt x="189523" y="50242"/>
                      </a:lnTo>
                      <a:lnTo>
                        <a:pt x="180172" y="53312"/>
                      </a:lnTo>
                      <a:lnTo>
                        <a:pt x="183522" y="54569"/>
                      </a:lnTo>
                      <a:lnTo>
                        <a:pt x="185336" y="55685"/>
                      </a:lnTo>
                    </a:path>
                  </a:pathLst>
                </a:custGeom>
                <a:noFill/>
                <a:ln w="38100" cap="flat" cmpd="sng">
                  <a:solidFill>
                    <a:srgbClr val="000000"/>
                  </a:solidFill>
                  <a:prstDash val="solid"/>
                  <a:round/>
                  <a:headEnd type="none" w="med" len="med"/>
                  <a:tailEnd type="none" w="med" len="med"/>
                </a:ln>
                <a:effectLst>
                  <a:outerShdw blurRad="57150" dist="19050" dir="5400000" algn="bl" rotWithShape="0">
                    <a:srgbClr val="000000">
                      <a:alpha val="67000"/>
                    </a:srgbClr>
                  </a:outerShdw>
                </a:effectLst>
              </p:spPr>
              <p:txBody>
                <a:bodyPr/>
                <a:lstStyle/>
                <a:p>
                  <a:endParaRPr lang="en-US" sz="1467" dirty="0"/>
                </a:p>
              </p:txBody>
            </p:sp>
            <p:sp>
              <p:nvSpPr>
                <p:cNvPr id="9" name="Google Shape;306;p52">
                  <a:extLst>
                    <a:ext uri="{FF2B5EF4-FFF2-40B4-BE49-F238E27FC236}">
                      <a16:creationId xmlns:a16="http://schemas.microsoft.com/office/drawing/2014/main" id="{4C44FA7B-A6FD-BD82-C8AB-DA045329FFB3}"/>
                    </a:ext>
                  </a:extLst>
                </p:cNvPr>
                <p:cNvSpPr/>
                <p:nvPr/>
              </p:nvSpPr>
              <p:spPr>
                <a:xfrm>
                  <a:off x="4030200" y="3174325"/>
                  <a:ext cx="831650" cy="656150"/>
                </a:xfrm>
                <a:custGeom>
                  <a:avLst/>
                  <a:gdLst/>
                  <a:ahLst/>
                  <a:cxnLst/>
                  <a:rect l="l" t="t" r="r" b="b"/>
                  <a:pathLst>
                    <a:path w="33266" h="26246" extrusionOk="0">
                      <a:moveTo>
                        <a:pt x="33078" y="0"/>
                      </a:moveTo>
                      <a:lnTo>
                        <a:pt x="33266" y="483"/>
                      </a:lnTo>
                      <a:lnTo>
                        <a:pt x="28943" y="2014"/>
                      </a:lnTo>
                      <a:lnTo>
                        <a:pt x="24486" y="2766"/>
                      </a:lnTo>
                      <a:lnTo>
                        <a:pt x="17821" y="5558"/>
                      </a:lnTo>
                      <a:lnTo>
                        <a:pt x="13110" y="6992"/>
                      </a:lnTo>
                      <a:lnTo>
                        <a:pt x="19460" y="10474"/>
                      </a:lnTo>
                      <a:lnTo>
                        <a:pt x="21508" y="15595"/>
                      </a:lnTo>
                      <a:lnTo>
                        <a:pt x="24171" y="17438"/>
                      </a:lnTo>
                      <a:lnTo>
                        <a:pt x="31545" y="20306"/>
                      </a:lnTo>
                      <a:lnTo>
                        <a:pt x="24171" y="23379"/>
                      </a:lnTo>
                      <a:lnTo>
                        <a:pt x="12086" y="23788"/>
                      </a:lnTo>
                      <a:lnTo>
                        <a:pt x="0" y="26246"/>
                      </a:lnTo>
                    </a:path>
                  </a:pathLst>
                </a:custGeom>
                <a:noFill/>
                <a:ln w="38100" cap="flat" cmpd="sng">
                  <a:solidFill>
                    <a:srgbClr val="000000"/>
                  </a:solidFill>
                  <a:prstDash val="solid"/>
                  <a:round/>
                  <a:headEnd type="none" w="med" len="med"/>
                  <a:tailEnd type="none" w="med" len="med"/>
                </a:ln>
                <a:effectLst>
                  <a:outerShdw blurRad="57150" dist="19050" dir="5400000" algn="bl" rotWithShape="0">
                    <a:srgbClr val="000000">
                      <a:alpha val="67000"/>
                    </a:srgbClr>
                  </a:outerShdw>
                </a:effectLst>
              </p:spPr>
              <p:txBody>
                <a:bodyPr/>
                <a:lstStyle/>
                <a:p>
                  <a:endParaRPr lang="en-US" sz="1467" dirty="0"/>
                </a:p>
              </p:txBody>
            </p:sp>
            <p:sp>
              <p:nvSpPr>
                <p:cNvPr id="10" name="Google Shape;307;p52">
                  <a:extLst>
                    <a:ext uri="{FF2B5EF4-FFF2-40B4-BE49-F238E27FC236}">
                      <a16:creationId xmlns:a16="http://schemas.microsoft.com/office/drawing/2014/main" id="{C7404290-F48D-A7AF-FDCE-7BE9F38ABF2D}"/>
                    </a:ext>
                  </a:extLst>
                </p:cNvPr>
                <p:cNvSpPr/>
                <p:nvPr/>
              </p:nvSpPr>
              <p:spPr>
                <a:xfrm>
                  <a:off x="3985625" y="3829050"/>
                  <a:ext cx="247650" cy="122625"/>
                </a:xfrm>
                <a:custGeom>
                  <a:avLst/>
                  <a:gdLst/>
                  <a:ahLst/>
                  <a:cxnLst/>
                  <a:rect l="l" t="t" r="r" b="b"/>
                  <a:pathLst>
                    <a:path w="9906" h="4905" extrusionOk="0">
                      <a:moveTo>
                        <a:pt x="1952" y="0"/>
                      </a:moveTo>
                      <a:lnTo>
                        <a:pt x="500" y="572"/>
                      </a:lnTo>
                      <a:lnTo>
                        <a:pt x="0" y="1024"/>
                      </a:lnTo>
                      <a:lnTo>
                        <a:pt x="309" y="1619"/>
                      </a:lnTo>
                      <a:lnTo>
                        <a:pt x="1762" y="1953"/>
                      </a:lnTo>
                      <a:lnTo>
                        <a:pt x="4786" y="1976"/>
                      </a:lnTo>
                      <a:lnTo>
                        <a:pt x="5548" y="2453"/>
                      </a:lnTo>
                      <a:lnTo>
                        <a:pt x="8953" y="3524"/>
                      </a:lnTo>
                      <a:lnTo>
                        <a:pt x="9549" y="3810"/>
                      </a:lnTo>
                      <a:lnTo>
                        <a:pt x="9810" y="4215"/>
                      </a:lnTo>
                      <a:lnTo>
                        <a:pt x="9906" y="4905"/>
                      </a:lnTo>
                    </a:path>
                  </a:pathLst>
                </a:custGeom>
                <a:noFill/>
                <a:ln w="38100" cap="flat" cmpd="sng">
                  <a:solidFill>
                    <a:srgbClr val="000000"/>
                  </a:solidFill>
                  <a:prstDash val="solid"/>
                  <a:round/>
                  <a:headEnd type="none" w="med" len="med"/>
                  <a:tailEnd type="none" w="med" len="med"/>
                </a:ln>
                <a:effectLst>
                  <a:outerShdw blurRad="57150" dist="19050" dir="5400000" algn="bl" rotWithShape="0">
                    <a:srgbClr val="000000">
                      <a:alpha val="67000"/>
                    </a:srgbClr>
                  </a:outerShdw>
                </a:effectLst>
              </p:spPr>
              <p:txBody>
                <a:bodyPr/>
                <a:lstStyle/>
                <a:p>
                  <a:endParaRPr lang="en-US" sz="1467" dirty="0"/>
                </a:p>
              </p:txBody>
            </p:sp>
            <p:sp>
              <p:nvSpPr>
                <p:cNvPr id="11" name="Google Shape;308;p52">
                  <a:extLst>
                    <a:ext uri="{FF2B5EF4-FFF2-40B4-BE49-F238E27FC236}">
                      <a16:creationId xmlns:a16="http://schemas.microsoft.com/office/drawing/2014/main" id="{8CC3544C-94F5-C888-69E7-1573B6D1383F}"/>
                    </a:ext>
                  </a:extLst>
                </p:cNvPr>
                <p:cNvSpPr/>
                <p:nvPr/>
              </p:nvSpPr>
              <p:spPr>
                <a:xfrm>
                  <a:off x="3877550" y="3950500"/>
                  <a:ext cx="354525" cy="244075"/>
                </a:xfrm>
                <a:custGeom>
                  <a:avLst/>
                  <a:gdLst/>
                  <a:ahLst/>
                  <a:cxnLst/>
                  <a:rect l="l" t="t" r="r" b="b"/>
                  <a:pathLst>
                    <a:path w="14181" h="9763" extrusionOk="0">
                      <a:moveTo>
                        <a:pt x="14181" y="0"/>
                      </a:moveTo>
                      <a:lnTo>
                        <a:pt x="7799" y="2000"/>
                      </a:lnTo>
                      <a:lnTo>
                        <a:pt x="6061" y="2881"/>
                      </a:lnTo>
                      <a:lnTo>
                        <a:pt x="3656" y="4096"/>
                      </a:lnTo>
                      <a:lnTo>
                        <a:pt x="2061" y="5667"/>
                      </a:lnTo>
                      <a:lnTo>
                        <a:pt x="1465" y="6739"/>
                      </a:lnTo>
                      <a:lnTo>
                        <a:pt x="1488" y="8275"/>
                      </a:lnTo>
                      <a:lnTo>
                        <a:pt x="0" y="9763"/>
                      </a:lnTo>
                    </a:path>
                  </a:pathLst>
                </a:custGeom>
                <a:noFill/>
                <a:ln w="38100" cap="flat" cmpd="sng">
                  <a:solidFill>
                    <a:srgbClr val="000000"/>
                  </a:solidFill>
                  <a:prstDash val="solid"/>
                  <a:round/>
                  <a:headEnd type="none" w="med" len="med"/>
                  <a:tailEnd type="none" w="med" len="med"/>
                </a:ln>
                <a:effectLst>
                  <a:outerShdw blurRad="57150" dist="19050" dir="5400000" algn="bl" rotWithShape="0">
                    <a:srgbClr val="000000">
                      <a:alpha val="67000"/>
                    </a:srgbClr>
                  </a:outerShdw>
                </a:effectLst>
              </p:spPr>
              <p:txBody>
                <a:bodyPr/>
                <a:lstStyle/>
                <a:p>
                  <a:endParaRPr lang="en-US" sz="1467" dirty="0"/>
                </a:p>
              </p:txBody>
            </p:sp>
            <p:sp>
              <p:nvSpPr>
                <p:cNvPr id="12" name="Google Shape;309;p52">
                  <a:extLst>
                    <a:ext uri="{FF2B5EF4-FFF2-40B4-BE49-F238E27FC236}">
                      <a16:creationId xmlns:a16="http://schemas.microsoft.com/office/drawing/2014/main" id="{D91D2575-197A-98F4-4C0D-0D41BDB1EBB7}"/>
                    </a:ext>
                  </a:extLst>
                </p:cNvPr>
                <p:cNvSpPr/>
                <p:nvPr/>
              </p:nvSpPr>
              <p:spPr>
                <a:xfrm>
                  <a:off x="2981550" y="4191825"/>
                  <a:ext cx="898750" cy="492100"/>
                </a:xfrm>
                <a:custGeom>
                  <a:avLst/>
                  <a:gdLst/>
                  <a:ahLst/>
                  <a:cxnLst/>
                  <a:rect l="l" t="t" r="r" b="b"/>
                  <a:pathLst>
                    <a:path w="35950" h="19684" extrusionOk="0">
                      <a:moveTo>
                        <a:pt x="35950" y="0"/>
                      </a:moveTo>
                      <a:lnTo>
                        <a:pt x="33524" y="551"/>
                      </a:lnTo>
                      <a:lnTo>
                        <a:pt x="28727" y="2150"/>
                      </a:lnTo>
                      <a:lnTo>
                        <a:pt x="25584" y="3749"/>
                      </a:lnTo>
                      <a:lnTo>
                        <a:pt x="24978" y="4135"/>
                      </a:lnTo>
                      <a:lnTo>
                        <a:pt x="25033" y="5569"/>
                      </a:lnTo>
                      <a:lnTo>
                        <a:pt x="23268" y="7554"/>
                      </a:lnTo>
                      <a:lnTo>
                        <a:pt x="20953" y="8436"/>
                      </a:lnTo>
                      <a:lnTo>
                        <a:pt x="16376" y="8767"/>
                      </a:lnTo>
                      <a:lnTo>
                        <a:pt x="13730" y="9649"/>
                      </a:lnTo>
                      <a:lnTo>
                        <a:pt x="9153" y="12516"/>
                      </a:lnTo>
                      <a:lnTo>
                        <a:pt x="4136" y="15659"/>
                      </a:lnTo>
                      <a:lnTo>
                        <a:pt x="0" y="17313"/>
                      </a:lnTo>
                      <a:lnTo>
                        <a:pt x="111" y="19684"/>
                      </a:lnTo>
                    </a:path>
                  </a:pathLst>
                </a:custGeom>
                <a:noFill/>
                <a:ln w="38100" cap="flat" cmpd="sng">
                  <a:solidFill>
                    <a:srgbClr val="000000"/>
                  </a:solidFill>
                  <a:prstDash val="solid"/>
                  <a:round/>
                  <a:headEnd type="none" w="med" len="med"/>
                  <a:tailEnd type="none" w="med" len="med"/>
                </a:ln>
                <a:effectLst>
                  <a:outerShdw blurRad="57150" dist="19050" dir="5400000" algn="bl" rotWithShape="0">
                    <a:srgbClr val="000000">
                      <a:alpha val="67000"/>
                    </a:srgbClr>
                  </a:outerShdw>
                </a:effectLst>
              </p:spPr>
              <p:txBody>
                <a:bodyPr/>
                <a:lstStyle/>
                <a:p>
                  <a:endParaRPr lang="en-US" sz="1467" dirty="0"/>
                </a:p>
              </p:txBody>
            </p:sp>
            <p:sp>
              <p:nvSpPr>
                <p:cNvPr id="15" name="Google Shape;310;p52">
                  <a:extLst>
                    <a:ext uri="{FF2B5EF4-FFF2-40B4-BE49-F238E27FC236}">
                      <a16:creationId xmlns:a16="http://schemas.microsoft.com/office/drawing/2014/main" id="{CD5382F2-AD7C-0E95-4F63-C178E7C88E9F}"/>
                    </a:ext>
                  </a:extLst>
                </p:cNvPr>
                <p:cNvSpPr/>
                <p:nvPr/>
              </p:nvSpPr>
              <p:spPr>
                <a:xfrm>
                  <a:off x="2984325" y="4679800"/>
                  <a:ext cx="770550" cy="483825"/>
                </a:xfrm>
                <a:custGeom>
                  <a:avLst/>
                  <a:gdLst/>
                  <a:ahLst/>
                  <a:cxnLst/>
                  <a:rect l="l" t="t" r="r" b="b"/>
                  <a:pathLst>
                    <a:path w="30822" h="19353" extrusionOk="0">
                      <a:moveTo>
                        <a:pt x="0" y="0"/>
                      </a:moveTo>
                      <a:lnTo>
                        <a:pt x="2757" y="1433"/>
                      </a:lnTo>
                      <a:lnTo>
                        <a:pt x="6285" y="6616"/>
                      </a:lnTo>
                      <a:lnTo>
                        <a:pt x="7609" y="6561"/>
                      </a:lnTo>
                      <a:lnTo>
                        <a:pt x="8325" y="7278"/>
                      </a:lnTo>
                      <a:lnTo>
                        <a:pt x="10145" y="8326"/>
                      </a:lnTo>
                      <a:lnTo>
                        <a:pt x="10641" y="9153"/>
                      </a:lnTo>
                      <a:lnTo>
                        <a:pt x="10807" y="9924"/>
                      </a:lnTo>
                      <a:lnTo>
                        <a:pt x="12406" y="10696"/>
                      </a:lnTo>
                      <a:lnTo>
                        <a:pt x="14391" y="10696"/>
                      </a:lnTo>
                      <a:lnTo>
                        <a:pt x="16431" y="12185"/>
                      </a:lnTo>
                      <a:lnTo>
                        <a:pt x="17974" y="13839"/>
                      </a:lnTo>
                      <a:lnTo>
                        <a:pt x="20015" y="15549"/>
                      </a:lnTo>
                      <a:lnTo>
                        <a:pt x="22827" y="16155"/>
                      </a:lnTo>
                      <a:lnTo>
                        <a:pt x="24977" y="16486"/>
                      </a:lnTo>
                      <a:lnTo>
                        <a:pt x="26686" y="17148"/>
                      </a:lnTo>
                      <a:lnTo>
                        <a:pt x="28892" y="18250"/>
                      </a:lnTo>
                      <a:lnTo>
                        <a:pt x="30822" y="19353"/>
                      </a:lnTo>
                    </a:path>
                  </a:pathLst>
                </a:custGeom>
                <a:noFill/>
                <a:ln w="38100" cap="flat" cmpd="sng">
                  <a:solidFill>
                    <a:srgbClr val="000000"/>
                  </a:solidFill>
                  <a:prstDash val="solid"/>
                  <a:round/>
                  <a:headEnd type="none" w="med" len="med"/>
                  <a:tailEnd type="none" w="med" len="med"/>
                </a:ln>
                <a:effectLst>
                  <a:outerShdw blurRad="57150" dist="19050" dir="5400000" algn="bl" rotWithShape="0">
                    <a:srgbClr val="000000">
                      <a:alpha val="67000"/>
                    </a:srgbClr>
                  </a:outerShdw>
                </a:effectLst>
              </p:spPr>
              <p:txBody>
                <a:bodyPr/>
                <a:lstStyle/>
                <a:p>
                  <a:endParaRPr lang="en-US" sz="1467" dirty="0"/>
                </a:p>
              </p:txBody>
            </p:sp>
            <p:sp>
              <p:nvSpPr>
                <p:cNvPr id="17" name="Google Shape;311;p52">
                  <a:extLst>
                    <a:ext uri="{FF2B5EF4-FFF2-40B4-BE49-F238E27FC236}">
                      <a16:creationId xmlns:a16="http://schemas.microsoft.com/office/drawing/2014/main" id="{26912EF7-8BF5-7A50-D7DA-AE0E41D2699C}"/>
                    </a:ext>
                  </a:extLst>
                </p:cNvPr>
                <p:cNvSpPr/>
                <p:nvPr/>
              </p:nvSpPr>
              <p:spPr>
                <a:xfrm>
                  <a:off x="3753300" y="5163350"/>
                  <a:ext cx="1431950" cy="304175"/>
                </a:xfrm>
                <a:custGeom>
                  <a:avLst/>
                  <a:gdLst/>
                  <a:ahLst/>
                  <a:cxnLst/>
                  <a:rect l="l" t="t" r="r" b="b"/>
                  <a:pathLst>
                    <a:path w="57278" h="12167" extrusionOk="0">
                      <a:moveTo>
                        <a:pt x="0" y="0"/>
                      </a:moveTo>
                      <a:lnTo>
                        <a:pt x="670" y="52"/>
                      </a:lnTo>
                      <a:lnTo>
                        <a:pt x="6083" y="1289"/>
                      </a:lnTo>
                      <a:lnTo>
                        <a:pt x="12992" y="2320"/>
                      </a:lnTo>
                      <a:lnTo>
                        <a:pt x="16394" y="2784"/>
                      </a:lnTo>
                      <a:lnTo>
                        <a:pt x="19694" y="3660"/>
                      </a:lnTo>
                      <a:lnTo>
                        <a:pt x="21962" y="4228"/>
                      </a:lnTo>
                      <a:lnTo>
                        <a:pt x="23612" y="4795"/>
                      </a:lnTo>
                      <a:lnTo>
                        <a:pt x="27634" y="5156"/>
                      </a:lnTo>
                      <a:lnTo>
                        <a:pt x="32377" y="5620"/>
                      </a:lnTo>
                      <a:lnTo>
                        <a:pt x="34027" y="6032"/>
                      </a:lnTo>
                      <a:lnTo>
                        <a:pt x="38306" y="6444"/>
                      </a:lnTo>
                      <a:lnTo>
                        <a:pt x="41502" y="6496"/>
                      </a:lnTo>
                      <a:lnTo>
                        <a:pt x="42688" y="6754"/>
                      </a:lnTo>
                      <a:lnTo>
                        <a:pt x="49081" y="7012"/>
                      </a:lnTo>
                      <a:lnTo>
                        <a:pt x="52329" y="7837"/>
                      </a:lnTo>
                      <a:lnTo>
                        <a:pt x="55062" y="8713"/>
                      </a:lnTo>
                      <a:lnTo>
                        <a:pt x="56711" y="9641"/>
                      </a:lnTo>
                      <a:lnTo>
                        <a:pt x="57278" y="10105"/>
                      </a:lnTo>
                      <a:lnTo>
                        <a:pt x="57278" y="12167"/>
                      </a:lnTo>
                    </a:path>
                  </a:pathLst>
                </a:custGeom>
                <a:noFill/>
                <a:ln w="38100" cap="flat" cmpd="sng">
                  <a:solidFill>
                    <a:srgbClr val="000000"/>
                  </a:solidFill>
                  <a:prstDash val="solid"/>
                  <a:round/>
                  <a:headEnd type="none" w="med" len="med"/>
                  <a:tailEnd type="none" w="med" len="med"/>
                </a:ln>
                <a:effectLst>
                  <a:outerShdw blurRad="57150" dist="19050" dir="5400000" algn="bl" rotWithShape="0">
                    <a:srgbClr val="000000">
                      <a:alpha val="67000"/>
                    </a:srgbClr>
                  </a:outerShdw>
                </a:effectLst>
              </p:spPr>
              <p:txBody>
                <a:bodyPr/>
                <a:lstStyle/>
                <a:p>
                  <a:endParaRPr lang="en-US" sz="1467" dirty="0"/>
                </a:p>
              </p:txBody>
            </p:sp>
            <p:cxnSp>
              <p:nvCxnSpPr>
                <p:cNvPr id="18" name="Google Shape;312;p52">
                  <a:extLst>
                    <a:ext uri="{FF2B5EF4-FFF2-40B4-BE49-F238E27FC236}">
                      <a16:creationId xmlns:a16="http://schemas.microsoft.com/office/drawing/2014/main" id="{794C8023-D75B-04EC-9F6A-4583287CF17F}"/>
                    </a:ext>
                  </a:extLst>
                </p:cNvPr>
                <p:cNvCxnSpPr/>
                <p:nvPr/>
              </p:nvCxnSpPr>
              <p:spPr>
                <a:xfrm rot="10800000">
                  <a:off x="219350" y="5465850"/>
                  <a:ext cx="4976100" cy="0"/>
                </a:xfrm>
                <a:prstGeom prst="straightConnector1">
                  <a:avLst/>
                </a:prstGeom>
                <a:noFill/>
                <a:ln w="38100" cap="flat" cmpd="sng">
                  <a:solidFill>
                    <a:srgbClr val="000000"/>
                  </a:solidFill>
                  <a:prstDash val="solid"/>
                  <a:round/>
                  <a:headEnd type="none" w="med" len="med"/>
                  <a:tailEnd type="none" w="med" len="med"/>
                </a:ln>
                <a:effectLst>
                  <a:outerShdw blurRad="57150" dist="19050" dir="5400000" algn="bl" rotWithShape="0">
                    <a:srgbClr val="000000">
                      <a:alpha val="67000"/>
                    </a:srgbClr>
                  </a:outerShdw>
                </a:effectLst>
              </p:spPr>
            </p:cxnSp>
            <p:cxnSp>
              <p:nvCxnSpPr>
                <p:cNvPr id="19" name="Google Shape;313;p52">
                  <a:extLst>
                    <a:ext uri="{FF2B5EF4-FFF2-40B4-BE49-F238E27FC236}">
                      <a16:creationId xmlns:a16="http://schemas.microsoft.com/office/drawing/2014/main" id="{15C2E197-7FEA-6E69-356B-AA720F29E113}"/>
                    </a:ext>
                  </a:extLst>
                </p:cNvPr>
                <p:cNvCxnSpPr/>
                <p:nvPr/>
              </p:nvCxnSpPr>
              <p:spPr>
                <a:xfrm flipH="1">
                  <a:off x="219700" y="2144875"/>
                  <a:ext cx="2400" cy="3326100"/>
                </a:xfrm>
                <a:prstGeom prst="straightConnector1">
                  <a:avLst/>
                </a:prstGeom>
                <a:noFill/>
                <a:ln w="38100" cap="flat" cmpd="sng">
                  <a:solidFill>
                    <a:srgbClr val="000000"/>
                  </a:solidFill>
                  <a:prstDash val="solid"/>
                  <a:round/>
                  <a:headEnd type="none" w="med" len="med"/>
                  <a:tailEnd type="none" w="med" len="med"/>
                </a:ln>
                <a:effectLst>
                  <a:outerShdw blurRad="57150" dist="19050" dir="5400000" algn="bl" rotWithShape="0">
                    <a:srgbClr val="000000">
                      <a:alpha val="67000"/>
                    </a:srgbClr>
                  </a:outerShdw>
                </a:effectLst>
              </p:spPr>
            </p:cxnSp>
          </p:grpSp>
        </p:grpSp>
        <p:pic>
          <p:nvPicPr>
            <p:cNvPr id="33" name="Picture 32">
              <a:extLst>
                <a:ext uri="{FF2B5EF4-FFF2-40B4-BE49-F238E27FC236}">
                  <a16:creationId xmlns:a16="http://schemas.microsoft.com/office/drawing/2014/main" id="{713E8B62-FE6F-6CF4-67BD-45B0CE710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0658" y="4647986"/>
              <a:ext cx="1152258" cy="955817"/>
            </a:xfrm>
            <a:prstGeom prst="rect">
              <a:avLst/>
            </a:prstGeom>
          </p:spPr>
        </p:pic>
      </p:grpSp>
      <p:grpSp>
        <p:nvGrpSpPr>
          <p:cNvPr id="56" name="Group 55">
            <a:extLst>
              <a:ext uri="{FF2B5EF4-FFF2-40B4-BE49-F238E27FC236}">
                <a16:creationId xmlns:a16="http://schemas.microsoft.com/office/drawing/2014/main" id="{9BA6F808-0FBB-391D-76D8-0FF307A6D0E3}"/>
              </a:ext>
            </a:extLst>
          </p:cNvPr>
          <p:cNvGrpSpPr/>
          <p:nvPr/>
        </p:nvGrpSpPr>
        <p:grpSpPr>
          <a:xfrm>
            <a:off x="124939" y="2568562"/>
            <a:ext cx="2796629" cy="3949606"/>
            <a:chOff x="187408" y="3852842"/>
            <a:chExt cx="4194944" cy="5924409"/>
          </a:xfrm>
        </p:grpSpPr>
        <p:pic>
          <p:nvPicPr>
            <p:cNvPr id="37" name="Picture 4">
              <a:extLst>
                <a:ext uri="{FF2B5EF4-FFF2-40B4-BE49-F238E27FC236}">
                  <a16:creationId xmlns:a16="http://schemas.microsoft.com/office/drawing/2014/main" id="{40163ABF-D0B8-A68A-EC88-1E260462C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608" t="55661" r="84322" b="34736"/>
            <a:stretch/>
          </p:blipFill>
          <p:spPr bwMode="auto">
            <a:xfrm>
              <a:off x="545163" y="5579938"/>
              <a:ext cx="1107457" cy="1105862"/>
            </a:xfrm>
            <a:prstGeom prst="rect">
              <a:avLst/>
            </a:prstGeom>
            <a:solidFill>
              <a:schemeClr val="bg1"/>
            </a:solidFill>
            <a:ln w="28575">
              <a:solidFill>
                <a:schemeClr val="tx1"/>
              </a:solidFill>
            </a:ln>
          </p:spPr>
        </p:pic>
        <p:pic>
          <p:nvPicPr>
            <p:cNvPr id="2050" name="Picture 2" descr="MERRA-2">
              <a:extLst>
                <a:ext uri="{FF2B5EF4-FFF2-40B4-BE49-F238E27FC236}">
                  <a16:creationId xmlns:a16="http://schemas.microsoft.com/office/drawing/2014/main" id="{BDC2B0DA-C163-747D-088A-19218A4A6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408" y="3852842"/>
              <a:ext cx="2267007" cy="13661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ERES Clouds and Earth's Radiant Energy System">
              <a:extLst>
                <a:ext uri="{FF2B5EF4-FFF2-40B4-BE49-F238E27FC236}">
                  <a16:creationId xmlns:a16="http://schemas.microsoft.com/office/drawing/2014/main" id="{8AF13A0A-4C4C-4FD4-B092-5EBDD40597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988" y="7046715"/>
              <a:ext cx="1163807" cy="11638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OES-16 | The NASA / NOAA weather research satellite GOES-16… | Flickr">
              <a:extLst>
                <a:ext uri="{FF2B5EF4-FFF2-40B4-BE49-F238E27FC236}">
                  <a16:creationId xmlns:a16="http://schemas.microsoft.com/office/drawing/2014/main" id="{554E9072-CBBD-1BC4-FB7F-4834CF431B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7408" y="8571437"/>
              <a:ext cx="1807837" cy="1205814"/>
            </a:xfrm>
            <a:prstGeom prst="rect">
              <a:avLst/>
            </a:prstGeom>
            <a:noFill/>
            <a:extLst>
              <a:ext uri="{909E8E84-426E-40DD-AFC4-6F175D3DCCD1}">
                <a14:hiddenFill xmlns:a14="http://schemas.microsoft.com/office/drawing/2010/main">
                  <a:solidFill>
                    <a:srgbClr val="FFFFFF"/>
                  </a:solidFill>
                </a14:hiddenFill>
              </a:ext>
            </a:extLst>
          </p:spPr>
        </p:pic>
        <p:sp>
          <p:nvSpPr>
            <p:cNvPr id="38" name="Left Arrow 37">
              <a:extLst>
                <a:ext uri="{FF2B5EF4-FFF2-40B4-BE49-F238E27FC236}">
                  <a16:creationId xmlns:a16="http://schemas.microsoft.com/office/drawing/2014/main" id="{A84BC9C4-07FF-154C-6E33-E3366D792775}"/>
                </a:ext>
              </a:extLst>
            </p:cNvPr>
            <p:cNvSpPr/>
            <p:nvPr/>
          </p:nvSpPr>
          <p:spPr>
            <a:xfrm rot="10800000">
              <a:off x="1872148" y="6675675"/>
              <a:ext cx="2318851" cy="763127"/>
            </a:xfrm>
            <a:prstGeom prst="lef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33" dirty="0"/>
            </a:p>
          </p:txBody>
        </p:sp>
        <p:sp>
          <p:nvSpPr>
            <p:cNvPr id="39" name="TextBox 38">
              <a:extLst>
                <a:ext uri="{FF2B5EF4-FFF2-40B4-BE49-F238E27FC236}">
                  <a16:creationId xmlns:a16="http://schemas.microsoft.com/office/drawing/2014/main" id="{6173CF8B-34E9-B361-AE4B-507973A36F16}"/>
                </a:ext>
              </a:extLst>
            </p:cNvPr>
            <p:cNvSpPr txBox="1"/>
            <p:nvPr/>
          </p:nvSpPr>
          <p:spPr>
            <a:xfrm>
              <a:off x="1983372" y="5637212"/>
              <a:ext cx="2398980" cy="1154451"/>
            </a:xfrm>
            <a:prstGeom prst="rect">
              <a:avLst/>
            </a:prstGeom>
            <a:noFill/>
          </p:spPr>
          <p:txBody>
            <a:bodyPr wrap="square">
              <a:spAutoFit/>
            </a:bodyPr>
            <a:lstStyle/>
            <a:p>
              <a:r>
                <a:rPr lang="en-US" sz="1467" b="1" dirty="0">
                  <a:solidFill>
                    <a:srgbClr val="FF0000"/>
                  </a:solidFill>
                  <a:latin typeface="Arial" panose="020B0604020202020204" pitchFamily="34" charset="0"/>
                  <a:cs typeface="Arial" panose="020B0604020202020204" pitchFamily="34" charset="0"/>
                </a:rPr>
                <a:t>Blended meteorological inputs</a:t>
              </a:r>
            </a:p>
          </p:txBody>
        </p:sp>
      </p:grpSp>
      <p:sp>
        <p:nvSpPr>
          <p:cNvPr id="48" name="TextBox 47">
            <a:extLst>
              <a:ext uri="{FF2B5EF4-FFF2-40B4-BE49-F238E27FC236}">
                <a16:creationId xmlns:a16="http://schemas.microsoft.com/office/drawing/2014/main" id="{A0295A40-EDFC-9DC9-69D4-028458276093}"/>
              </a:ext>
            </a:extLst>
          </p:cNvPr>
          <p:cNvSpPr txBox="1"/>
          <p:nvPr/>
        </p:nvSpPr>
        <p:spPr>
          <a:xfrm>
            <a:off x="171737" y="1447791"/>
            <a:ext cx="1932991" cy="666977"/>
          </a:xfrm>
          <a:prstGeom prst="rect">
            <a:avLst/>
          </a:prstGeom>
          <a:noFill/>
          <a:ln w="38100">
            <a:solidFill>
              <a:srgbClr val="FF0000"/>
            </a:solidFill>
          </a:ln>
        </p:spPr>
        <p:txBody>
          <a:bodyPr wrap="square">
            <a:spAutoFit/>
          </a:bodyPr>
          <a:lstStyle/>
          <a:p>
            <a:pPr algn="ctr"/>
            <a:r>
              <a:rPr lang="en-US" sz="1867" b="1" dirty="0">
                <a:solidFill>
                  <a:srgbClr val="FF0000"/>
                </a:solidFill>
                <a:latin typeface="Arial" panose="020B0604020202020204" pitchFamily="34" charset="0"/>
                <a:cs typeface="Arial" panose="020B0604020202020204" pitchFamily="34" charset="0"/>
              </a:rPr>
              <a:t>Improvements in red</a:t>
            </a:r>
          </a:p>
        </p:txBody>
      </p:sp>
      <p:grpSp>
        <p:nvGrpSpPr>
          <p:cNvPr id="58" name="Group 57">
            <a:extLst>
              <a:ext uri="{FF2B5EF4-FFF2-40B4-BE49-F238E27FC236}">
                <a16:creationId xmlns:a16="http://schemas.microsoft.com/office/drawing/2014/main" id="{BE099BC5-BD2F-BF10-DB54-7AB3169A11D6}"/>
              </a:ext>
            </a:extLst>
          </p:cNvPr>
          <p:cNvGrpSpPr/>
          <p:nvPr/>
        </p:nvGrpSpPr>
        <p:grpSpPr>
          <a:xfrm>
            <a:off x="6813709" y="1359039"/>
            <a:ext cx="5023463" cy="3024639"/>
            <a:chOff x="10177700" y="2252879"/>
            <a:chExt cx="7535194" cy="4536958"/>
          </a:xfrm>
        </p:grpSpPr>
        <p:grpSp>
          <p:nvGrpSpPr>
            <p:cNvPr id="53" name="Group 52">
              <a:extLst>
                <a:ext uri="{FF2B5EF4-FFF2-40B4-BE49-F238E27FC236}">
                  <a16:creationId xmlns:a16="http://schemas.microsoft.com/office/drawing/2014/main" id="{0C9FCCF6-5D5D-E647-20F5-CAF95B432C89}"/>
                </a:ext>
              </a:extLst>
            </p:cNvPr>
            <p:cNvGrpSpPr/>
            <p:nvPr/>
          </p:nvGrpSpPr>
          <p:grpSpPr>
            <a:xfrm>
              <a:off x="11722852" y="2252879"/>
              <a:ext cx="5990042" cy="4536958"/>
              <a:chOff x="11683656" y="3000031"/>
              <a:chExt cx="5990042" cy="4536958"/>
            </a:xfrm>
          </p:grpSpPr>
          <p:pic>
            <p:nvPicPr>
              <p:cNvPr id="2" name="Picture 4">
                <a:extLst>
                  <a:ext uri="{FF2B5EF4-FFF2-40B4-BE49-F238E27FC236}">
                    <a16:creationId xmlns:a16="http://schemas.microsoft.com/office/drawing/2014/main" id="{65B839B3-EF5B-3EDE-F9BE-3CE0404D8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593" t="15633" b="30888"/>
              <a:stretch/>
            </p:blipFill>
            <p:spPr bwMode="auto">
              <a:xfrm>
                <a:off x="11683656" y="3250969"/>
                <a:ext cx="5990042" cy="4286020"/>
              </a:xfrm>
              <a:prstGeom prst="rect">
                <a:avLst/>
              </a:prstGeom>
              <a:solidFill>
                <a:schemeClr val="bg1"/>
              </a:solidFill>
            </p:spPr>
          </p:pic>
          <p:sp>
            <p:nvSpPr>
              <p:cNvPr id="31" name="TextBox 30">
                <a:extLst>
                  <a:ext uri="{FF2B5EF4-FFF2-40B4-BE49-F238E27FC236}">
                    <a16:creationId xmlns:a16="http://schemas.microsoft.com/office/drawing/2014/main" id="{9ADD2CD7-CDE4-FEFE-CD89-A47B8B532A97}"/>
                  </a:ext>
                </a:extLst>
              </p:cNvPr>
              <p:cNvSpPr txBox="1"/>
              <p:nvPr/>
            </p:nvSpPr>
            <p:spPr>
              <a:xfrm>
                <a:off x="12440962" y="3000031"/>
                <a:ext cx="4755400" cy="1154451"/>
              </a:xfrm>
              <a:prstGeom prst="rect">
                <a:avLst/>
              </a:prstGeom>
              <a:solidFill>
                <a:schemeClr val="bg1"/>
              </a:solidFill>
              <a:ln w="38100">
                <a:solidFill>
                  <a:schemeClr val="tx1"/>
                </a:solidFill>
              </a:ln>
            </p:spPr>
            <p:txBody>
              <a:bodyPr wrap="square">
                <a:spAutoFit/>
              </a:bodyPr>
              <a:lstStyle/>
              <a:p>
                <a:pPr algn="ctr"/>
                <a:r>
                  <a:rPr lang="en-US" sz="1467" b="1" dirty="0">
                    <a:solidFill>
                      <a:srgbClr val="FF0000"/>
                    </a:solidFill>
                    <a:latin typeface="Arial" panose="020B0604020202020204" pitchFamily="34" charset="0"/>
                    <a:cs typeface="Arial" panose="020B0604020202020204" pitchFamily="34" charset="0"/>
                  </a:rPr>
                  <a:t>High resolution outputs </a:t>
                </a:r>
                <a:br>
                  <a:rPr lang="en-US" sz="1467" b="1" dirty="0">
                    <a:solidFill>
                      <a:srgbClr val="FF0000"/>
                    </a:solidFill>
                    <a:latin typeface="Arial" panose="020B0604020202020204" pitchFamily="34" charset="0"/>
                    <a:cs typeface="Arial" panose="020B0604020202020204" pitchFamily="34" charset="0"/>
                  </a:rPr>
                </a:br>
                <a:r>
                  <a:rPr lang="en-US" sz="1467" dirty="0">
                    <a:latin typeface="Arial" panose="020B0604020202020204" pitchFamily="34" charset="0"/>
                    <a:cs typeface="Arial" panose="020B0604020202020204" pitchFamily="34" charset="0"/>
                  </a:rPr>
                  <a:t>(water, energy, carbon fluxes)</a:t>
                </a:r>
                <a:endParaRPr lang="en-US" sz="1467" b="1" dirty="0">
                  <a:solidFill>
                    <a:srgbClr val="FF0000"/>
                  </a:solidFill>
                  <a:latin typeface="Arial" panose="020B0604020202020204" pitchFamily="34" charset="0"/>
                  <a:cs typeface="Arial" panose="020B0604020202020204" pitchFamily="34" charset="0"/>
                </a:endParaRPr>
              </a:p>
              <a:p>
                <a:pPr algn="ctr"/>
                <a:r>
                  <a:rPr lang="en-US" sz="1467" dirty="0">
                    <a:latin typeface="Arial" panose="020B0604020202020204" pitchFamily="34" charset="0"/>
                    <a:cs typeface="Arial" panose="020B0604020202020204" pitchFamily="34" charset="0"/>
                  </a:rPr>
                  <a:t>over a </a:t>
                </a:r>
                <a:r>
                  <a:rPr lang="en-US" sz="1467" b="1" dirty="0">
                    <a:solidFill>
                      <a:srgbClr val="FF0000"/>
                    </a:solidFill>
                    <a:latin typeface="Arial" panose="020B0604020202020204" pitchFamily="34" charset="0"/>
                    <a:cs typeface="Arial" panose="020B0604020202020204" pitchFamily="34" charset="0"/>
                  </a:rPr>
                  <a:t>larger domain</a:t>
                </a:r>
              </a:p>
            </p:txBody>
          </p:sp>
        </p:grpSp>
        <p:sp>
          <p:nvSpPr>
            <p:cNvPr id="50" name="Left Arrow 49">
              <a:extLst>
                <a:ext uri="{FF2B5EF4-FFF2-40B4-BE49-F238E27FC236}">
                  <a16:creationId xmlns:a16="http://schemas.microsoft.com/office/drawing/2014/main" id="{CEFA3B04-96F4-E894-26CE-B4403EB6F2D8}"/>
                </a:ext>
              </a:extLst>
            </p:cNvPr>
            <p:cNvSpPr/>
            <p:nvPr/>
          </p:nvSpPr>
          <p:spPr>
            <a:xfrm rot="10800000">
              <a:off x="10177700" y="5255648"/>
              <a:ext cx="1505955" cy="763127"/>
            </a:xfrm>
            <a:prstGeom prst="lef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33" dirty="0"/>
            </a:p>
          </p:txBody>
        </p:sp>
      </p:grpSp>
      <p:grpSp>
        <p:nvGrpSpPr>
          <p:cNvPr id="60" name="Group 59">
            <a:extLst>
              <a:ext uri="{FF2B5EF4-FFF2-40B4-BE49-F238E27FC236}">
                <a16:creationId xmlns:a16="http://schemas.microsoft.com/office/drawing/2014/main" id="{EC20CB36-718D-6BCA-F506-C25E26D1A6DE}"/>
              </a:ext>
            </a:extLst>
          </p:cNvPr>
          <p:cNvGrpSpPr/>
          <p:nvPr/>
        </p:nvGrpSpPr>
        <p:grpSpPr>
          <a:xfrm>
            <a:off x="7774747" y="4390326"/>
            <a:ext cx="4064157" cy="2235257"/>
            <a:chOff x="11554959" y="6842673"/>
            <a:chExt cx="6096235" cy="3352886"/>
          </a:xfrm>
        </p:grpSpPr>
        <p:grpSp>
          <p:nvGrpSpPr>
            <p:cNvPr id="59" name="Group 58">
              <a:extLst>
                <a:ext uri="{FF2B5EF4-FFF2-40B4-BE49-F238E27FC236}">
                  <a16:creationId xmlns:a16="http://schemas.microsoft.com/office/drawing/2014/main" id="{890BA704-7D3F-AC5A-F705-DA860C2290DC}"/>
                </a:ext>
              </a:extLst>
            </p:cNvPr>
            <p:cNvGrpSpPr/>
            <p:nvPr/>
          </p:nvGrpSpPr>
          <p:grpSpPr>
            <a:xfrm>
              <a:off x="11554959" y="7852753"/>
              <a:ext cx="6096235" cy="2342806"/>
              <a:chOff x="11554959" y="7852753"/>
              <a:chExt cx="6096235" cy="2342806"/>
            </a:xfrm>
          </p:grpSpPr>
          <p:pic>
            <p:nvPicPr>
              <p:cNvPr id="44" name="Picture 43">
                <a:extLst>
                  <a:ext uri="{FF2B5EF4-FFF2-40B4-BE49-F238E27FC236}">
                    <a16:creationId xmlns:a16="http://schemas.microsoft.com/office/drawing/2014/main" id="{80B43452-6473-E64D-E743-2C7F095C07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29936" y="8747066"/>
                <a:ext cx="1158003" cy="1343285"/>
              </a:xfrm>
              <a:prstGeom prst="rect">
                <a:avLst/>
              </a:prstGeom>
            </p:spPr>
          </p:pic>
          <p:pic>
            <p:nvPicPr>
              <p:cNvPr id="45" name="Graphic 44">
                <a:extLst>
                  <a:ext uri="{FF2B5EF4-FFF2-40B4-BE49-F238E27FC236}">
                    <a16:creationId xmlns:a16="http://schemas.microsoft.com/office/drawing/2014/main" id="{6980F9C6-8733-90E2-E159-B1920B0E82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683656" y="8807036"/>
                <a:ext cx="4168435" cy="1223345"/>
              </a:xfrm>
              <a:prstGeom prst="rect">
                <a:avLst/>
              </a:prstGeom>
            </p:spPr>
          </p:pic>
          <p:sp>
            <p:nvSpPr>
              <p:cNvPr id="52" name="TextBox 51">
                <a:extLst>
                  <a:ext uri="{FF2B5EF4-FFF2-40B4-BE49-F238E27FC236}">
                    <a16:creationId xmlns:a16="http://schemas.microsoft.com/office/drawing/2014/main" id="{02290BC0-17F9-82FA-1C04-5E24EB3F6F9F}"/>
                  </a:ext>
                </a:extLst>
              </p:cNvPr>
              <p:cNvSpPr txBox="1"/>
              <p:nvPr/>
            </p:nvSpPr>
            <p:spPr>
              <a:xfrm>
                <a:off x="11762776" y="7921623"/>
                <a:ext cx="5888418" cy="815801"/>
              </a:xfrm>
              <a:prstGeom prst="rect">
                <a:avLst/>
              </a:prstGeom>
              <a:noFill/>
            </p:spPr>
            <p:txBody>
              <a:bodyPr wrap="square">
                <a:spAutoFit/>
              </a:bodyPr>
              <a:lstStyle/>
              <a:p>
                <a:r>
                  <a:rPr lang="en-US" sz="1467" dirty="0">
                    <a:latin typeface="Arial" panose="020B0604020202020204" pitchFamily="34" charset="0"/>
                    <a:cs typeface="Arial" panose="020B0604020202020204" pitchFamily="34" charset="0"/>
                  </a:rPr>
                  <a:t>Providing </a:t>
                </a:r>
                <a:r>
                  <a:rPr lang="en-US" sz="1467" b="1" dirty="0">
                    <a:solidFill>
                      <a:srgbClr val="FF0000"/>
                    </a:solidFill>
                    <a:latin typeface="Arial" panose="020B0604020202020204" pitchFamily="34" charset="0"/>
                    <a:cs typeface="Arial" panose="020B0604020202020204" pitchFamily="34" charset="0"/>
                  </a:rPr>
                  <a:t>real-time </a:t>
                </a:r>
                <a:r>
                  <a:rPr lang="en-US" sz="1467" dirty="0">
                    <a:latin typeface="Arial" panose="020B0604020202020204" pitchFamily="34" charset="0"/>
                    <a:cs typeface="Arial" panose="020B0604020202020204" pitchFamily="34" charset="0"/>
                  </a:rPr>
                  <a:t>cloud-based </a:t>
                </a:r>
                <a:r>
                  <a:rPr lang="en-US" sz="1467" b="1" dirty="0">
                    <a:solidFill>
                      <a:srgbClr val="FF0000"/>
                    </a:solidFill>
                    <a:latin typeface="Arial" panose="020B0604020202020204" pitchFamily="34" charset="0"/>
                    <a:cs typeface="Arial" panose="020B0604020202020204" pitchFamily="34" charset="0"/>
                  </a:rPr>
                  <a:t>outputs </a:t>
                </a:r>
                <a:r>
                  <a:rPr lang="en-US" sz="1467" dirty="0">
                    <a:latin typeface="Arial" panose="020B0604020202020204" pitchFamily="34" charset="0"/>
                    <a:cs typeface="Arial" panose="020B0604020202020204" pitchFamily="34" charset="0"/>
                  </a:rPr>
                  <a:t>(with </a:t>
                </a:r>
                <a:r>
                  <a:rPr lang="en-US" sz="1467" b="1" dirty="0">
                    <a:solidFill>
                      <a:srgbClr val="FF0000"/>
                    </a:solidFill>
                    <a:latin typeface="Arial" panose="020B0604020202020204" pitchFamily="34" charset="0"/>
                    <a:cs typeface="Arial" panose="020B0604020202020204" pitchFamily="34" charset="0"/>
                  </a:rPr>
                  <a:t>more variables</a:t>
                </a:r>
                <a:r>
                  <a:rPr lang="en-US" sz="1467" dirty="0">
                    <a:latin typeface="Arial" panose="020B0604020202020204" pitchFamily="34" charset="0"/>
                    <a:cs typeface="Arial" panose="020B0604020202020204" pitchFamily="34" charset="0"/>
                  </a:rPr>
                  <a:t>) &amp;</a:t>
                </a:r>
                <a:r>
                  <a:rPr lang="en-US" sz="1467" b="1" dirty="0">
                    <a:solidFill>
                      <a:srgbClr val="FF0000"/>
                    </a:solidFill>
                    <a:latin typeface="Arial" panose="020B0604020202020204" pitchFamily="34" charset="0"/>
                    <a:cs typeface="Arial" panose="020B0604020202020204" pitchFamily="34" charset="0"/>
                  </a:rPr>
                  <a:t> analysis </a:t>
                </a:r>
                <a:r>
                  <a:rPr lang="en-US" sz="1467" dirty="0">
                    <a:latin typeface="Arial" panose="020B0604020202020204" pitchFamily="34" charset="0"/>
                    <a:cs typeface="Arial" panose="020B0604020202020204" pitchFamily="34" charset="0"/>
                  </a:rPr>
                  <a:t>platforms</a:t>
                </a:r>
              </a:p>
            </p:txBody>
          </p:sp>
          <p:sp>
            <p:nvSpPr>
              <p:cNvPr id="54" name="Rectangle 53">
                <a:extLst>
                  <a:ext uri="{FF2B5EF4-FFF2-40B4-BE49-F238E27FC236}">
                    <a16:creationId xmlns:a16="http://schemas.microsoft.com/office/drawing/2014/main" id="{91AEE978-7850-7B22-AA1B-DFCF50239A73}"/>
                  </a:ext>
                </a:extLst>
              </p:cNvPr>
              <p:cNvSpPr/>
              <p:nvPr/>
            </p:nvSpPr>
            <p:spPr>
              <a:xfrm>
                <a:off x="11554959" y="7852753"/>
                <a:ext cx="6096234" cy="234280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33" dirty="0"/>
              </a:p>
            </p:txBody>
          </p:sp>
        </p:grpSp>
        <p:sp>
          <p:nvSpPr>
            <p:cNvPr id="55" name="Left Arrow 54">
              <a:extLst>
                <a:ext uri="{FF2B5EF4-FFF2-40B4-BE49-F238E27FC236}">
                  <a16:creationId xmlns:a16="http://schemas.microsoft.com/office/drawing/2014/main" id="{4B8465E5-BB50-45CE-413A-D8227D293E37}"/>
                </a:ext>
              </a:extLst>
            </p:cNvPr>
            <p:cNvSpPr/>
            <p:nvPr/>
          </p:nvSpPr>
          <p:spPr>
            <a:xfrm rot="16200000">
              <a:off x="14717320" y="6952398"/>
              <a:ext cx="982577" cy="763127"/>
            </a:xfrm>
            <a:prstGeom prst="lef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33" dirty="0"/>
            </a:p>
          </p:txBody>
        </p:sp>
      </p:grpSp>
      <p:sp>
        <p:nvSpPr>
          <p:cNvPr id="13" name="Google Shape;395;p8">
            <a:extLst>
              <a:ext uri="{FF2B5EF4-FFF2-40B4-BE49-F238E27FC236}">
                <a16:creationId xmlns:a16="http://schemas.microsoft.com/office/drawing/2014/main" id="{6F0ADD11-0F4B-BE3B-2B0E-F8AD8D0D4BE6}"/>
              </a:ext>
            </a:extLst>
          </p:cNvPr>
          <p:cNvSpPr txBox="1"/>
          <p:nvPr/>
        </p:nvSpPr>
        <p:spPr>
          <a:xfrm>
            <a:off x="446359" y="0"/>
            <a:ext cx="10958241" cy="11223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400"/>
              <a:buFont typeface="Calibri"/>
              <a:buNone/>
            </a:pPr>
            <a:r>
              <a:rPr lang="en-US" sz="4000" i="0" u="none" strike="noStrike" cap="none" dirty="0">
                <a:solidFill>
                  <a:srgbClr val="FFFFFF"/>
                </a:solidFill>
                <a:latin typeface="Calibri"/>
                <a:ea typeface="Calibri"/>
                <a:cs typeface="Calibri"/>
                <a:sym typeface="Calibri"/>
              </a:rPr>
              <a:t>Introducing NLDAS-Phase 3 (NLDAS-3)</a:t>
            </a:r>
            <a:endParaRPr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2836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3494b8be1eb_17_118"/>
          <p:cNvSpPr txBox="1">
            <a:spLocks noGrp="1"/>
          </p:cNvSpPr>
          <p:nvPr>
            <p:ph type="body" idx="1"/>
          </p:nvPr>
        </p:nvSpPr>
        <p:spPr>
          <a:xfrm>
            <a:off x="838200" y="1295958"/>
            <a:ext cx="10515600" cy="5304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dirty="0"/>
          </a:p>
        </p:txBody>
      </p:sp>
      <p:sp>
        <p:nvSpPr>
          <p:cNvPr id="693" name="Google Shape;693;g3494b8be1eb_17_118"/>
          <p:cNvSpPr txBox="1">
            <a:spLocks noGrp="1"/>
          </p:cNvSpPr>
          <p:nvPr>
            <p:ph type="title"/>
          </p:nvPr>
        </p:nvSpPr>
        <p:spPr>
          <a:xfrm>
            <a:off x="1146811" y="0"/>
            <a:ext cx="8642100" cy="11223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dirty="0"/>
          </a:p>
        </p:txBody>
      </p:sp>
      <p:pic>
        <p:nvPicPr>
          <p:cNvPr id="694" name="Google Shape;694;g3494b8be1eb_17_11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3494b8be1eb_17_111"/>
          <p:cNvSpPr txBox="1">
            <a:spLocks noGrp="1"/>
          </p:cNvSpPr>
          <p:nvPr>
            <p:ph type="body" idx="1"/>
          </p:nvPr>
        </p:nvSpPr>
        <p:spPr>
          <a:xfrm>
            <a:off x="838200" y="1295958"/>
            <a:ext cx="10515600" cy="5304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dirty="0"/>
          </a:p>
        </p:txBody>
      </p:sp>
      <p:sp>
        <p:nvSpPr>
          <p:cNvPr id="701" name="Google Shape;701;g3494b8be1eb_17_111"/>
          <p:cNvSpPr txBox="1">
            <a:spLocks noGrp="1"/>
          </p:cNvSpPr>
          <p:nvPr>
            <p:ph type="title"/>
          </p:nvPr>
        </p:nvSpPr>
        <p:spPr>
          <a:xfrm>
            <a:off x="1146811" y="0"/>
            <a:ext cx="8642100" cy="11223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dirty="0"/>
          </a:p>
        </p:txBody>
      </p:sp>
      <p:pic>
        <p:nvPicPr>
          <p:cNvPr id="702" name="Google Shape;702;g3494b8be1eb_17_11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3494b8be1eb_17_97"/>
          <p:cNvSpPr txBox="1">
            <a:spLocks noGrp="1"/>
          </p:cNvSpPr>
          <p:nvPr>
            <p:ph type="body" idx="1"/>
          </p:nvPr>
        </p:nvSpPr>
        <p:spPr>
          <a:xfrm>
            <a:off x="838200" y="1295958"/>
            <a:ext cx="10515600" cy="5304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dirty="0"/>
          </a:p>
        </p:txBody>
      </p:sp>
      <p:sp>
        <p:nvSpPr>
          <p:cNvPr id="709" name="Google Shape;709;g3494b8be1eb_17_97"/>
          <p:cNvSpPr txBox="1">
            <a:spLocks noGrp="1"/>
          </p:cNvSpPr>
          <p:nvPr>
            <p:ph type="title"/>
          </p:nvPr>
        </p:nvSpPr>
        <p:spPr>
          <a:xfrm>
            <a:off x="1146811" y="0"/>
            <a:ext cx="8642100" cy="11223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dirty="0"/>
          </a:p>
        </p:txBody>
      </p:sp>
      <p:pic>
        <p:nvPicPr>
          <p:cNvPr id="710" name="Google Shape;710;g3494b8be1eb_17_9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3494b8be1eb_17_125"/>
          <p:cNvSpPr txBox="1">
            <a:spLocks noGrp="1"/>
          </p:cNvSpPr>
          <p:nvPr>
            <p:ph type="body" idx="1"/>
          </p:nvPr>
        </p:nvSpPr>
        <p:spPr>
          <a:xfrm>
            <a:off x="838200" y="1295958"/>
            <a:ext cx="10515600" cy="5304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dirty="0"/>
          </a:p>
        </p:txBody>
      </p:sp>
      <p:sp>
        <p:nvSpPr>
          <p:cNvPr id="717" name="Google Shape;717;g3494b8be1eb_17_125"/>
          <p:cNvSpPr txBox="1">
            <a:spLocks noGrp="1"/>
          </p:cNvSpPr>
          <p:nvPr>
            <p:ph type="title"/>
          </p:nvPr>
        </p:nvSpPr>
        <p:spPr>
          <a:xfrm>
            <a:off x="1146811" y="0"/>
            <a:ext cx="8642100" cy="11223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dirty="0"/>
          </a:p>
        </p:txBody>
      </p:sp>
      <p:pic>
        <p:nvPicPr>
          <p:cNvPr id="718" name="Google Shape;718;g3494b8be1eb_17_12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3494b8be1eb_17_131"/>
          <p:cNvSpPr txBox="1">
            <a:spLocks noGrp="1"/>
          </p:cNvSpPr>
          <p:nvPr>
            <p:ph type="body" idx="1"/>
          </p:nvPr>
        </p:nvSpPr>
        <p:spPr>
          <a:xfrm>
            <a:off x="838200" y="1295958"/>
            <a:ext cx="10515600" cy="5304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dirty="0"/>
          </a:p>
        </p:txBody>
      </p:sp>
      <p:sp>
        <p:nvSpPr>
          <p:cNvPr id="725" name="Google Shape;725;g3494b8be1eb_17_131"/>
          <p:cNvSpPr txBox="1">
            <a:spLocks noGrp="1"/>
          </p:cNvSpPr>
          <p:nvPr>
            <p:ph type="title"/>
          </p:nvPr>
        </p:nvSpPr>
        <p:spPr>
          <a:xfrm>
            <a:off x="1146811" y="0"/>
            <a:ext cx="8642100" cy="11223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dirty="0"/>
          </a:p>
        </p:txBody>
      </p:sp>
      <p:pic>
        <p:nvPicPr>
          <p:cNvPr id="726" name="Google Shape;726;g3494b8be1eb_17_13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754"/>
        <p:cNvGrpSpPr/>
        <p:nvPr/>
      </p:nvGrpSpPr>
      <p:grpSpPr>
        <a:xfrm>
          <a:off x="0" y="0"/>
          <a:ext cx="0" cy="0"/>
          <a:chOff x="0" y="0"/>
          <a:chExt cx="0" cy="0"/>
        </a:xfrm>
      </p:grpSpPr>
      <p:sp>
        <p:nvSpPr>
          <p:cNvPr id="755" name="Google Shape;755;g34930fc535f_2_0"/>
          <p:cNvSpPr txBox="1"/>
          <p:nvPr/>
        </p:nvSpPr>
        <p:spPr>
          <a:xfrm>
            <a:off x="0" y="6224050"/>
            <a:ext cx="12192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FFFFFF"/>
              </a:buClr>
              <a:buSzPts val="2400"/>
              <a:buFont typeface="Arial"/>
              <a:buNone/>
            </a:pPr>
            <a:r>
              <a:rPr lang="en-US" sz="2000" i="1" dirty="0">
                <a:solidFill>
                  <a:srgbClr val="3F3F3F"/>
                </a:solidFill>
                <a:latin typeface="Calibri"/>
                <a:ea typeface="Calibri"/>
                <a:cs typeface="Calibri"/>
                <a:sym typeface="Calibri"/>
              </a:rPr>
              <a:t>NLDAS-3 Drought Monitoring Workshop, April 10, 2025</a:t>
            </a:r>
            <a:endParaRPr sz="2000" i="1" u="none" strike="noStrike" cap="none" dirty="0">
              <a:solidFill>
                <a:srgbClr val="3F3F3F"/>
              </a:solidFill>
              <a:latin typeface="Calibri"/>
              <a:ea typeface="Calibri"/>
              <a:cs typeface="Calibri"/>
              <a:sym typeface="Calibri"/>
            </a:endParaRPr>
          </a:p>
        </p:txBody>
      </p:sp>
      <p:sp>
        <p:nvSpPr>
          <p:cNvPr id="756" name="Google Shape;756;g34930fc535f_2_0"/>
          <p:cNvSpPr txBox="1"/>
          <p:nvPr/>
        </p:nvSpPr>
        <p:spPr>
          <a:xfrm>
            <a:off x="0" y="2896075"/>
            <a:ext cx="12192000" cy="11589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FFFFFF"/>
              </a:buClr>
              <a:buSzPts val="4000"/>
              <a:buFont typeface="Arial"/>
              <a:buNone/>
            </a:pPr>
            <a:r>
              <a:rPr lang="en-US" sz="3700" dirty="0">
                <a:solidFill>
                  <a:srgbClr val="3F3F3F"/>
                </a:solidFill>
                <a:latin typeface="Calibri"/>
                <a:ea typeface="Calibri"/>
                <a:cs typeface="Calibri"/>
                <a:sym typeface="Calibri"/>
              </a:rPr>
              <a:t>Mike Hobbins</a:t>
            </a:r>
            <a:endParaRPr sz="3700" dirty="0">
              <a:solidFill>
                <a:srgbClr val="3F3F3F"/>
              </a:solidFill>
              <a:latin typeface="Calibri"/>
              <a:ea typeface="Calibri"/>
              <a:cs typeface="Calibri"/>
              <a:sym typeface="Calibri"/>
            </a:endParaRPr>
          </a:p>
          <a:p>
            <a:pPr marL="0" marR="0" lvl="0" indent="0" algn="ctr" rtl="0">
              <a:lnSpc>
                <a:spcPct val="90000"/>
              </a:lnSpc>
              <a:spcBef>
                <a:spcPts val="0"/>
              </a:spcBef>
              <a:spcAft>
                <a:spcPts val="0"/>
              </a:spcAft>
              <a:buClr>
                <a:srgbClr val="FFFFFF"/>
              </a:buClr>
              <a:buSzPts val="4000"/>
              <a:buFont typeface="Arial"/>
              <a:buNone/>
            </a:pPr>
            <a:r>
              <a:rPr lang="en-US" sz="2000" dirty="0">
                <a:solidFill>
                  <a:srgbClr val="3F3F3F"/>
                </a:solidFill>
                <a:latin typeface="Calibri"/>
                <a:ea typeface="Calibri"/>
                <a:cs typeface="Calibri"/>
                <a:sym typeface="Calibri"/>
              </a:rPr>
              <a:t>University of Colorado-Cooperative Institute for Research in Environmental Sciences</a:t>
            </a:r>
            <a:endParaRPr sz="2000" dirty="0">
              <a:solidFill>
                <a:srgbClr val="3F3F3F"/>
              </a:solidFill>
              <a:latin typeface="Calibri"/>
              <a:ea typeface="Calibri"/>
              <a:cs typeface="Calibri"/>
              <a:sym typeface="Calibri"/>
            </a:endParaRPr>
          </a:p>
          <a:p>
            <a:pPr marL="0" marR="0" lvl="0" indent="0" algn="ctr" rtl="0">
              <a:lnSpc>
                <a:spcPct val="90000"/>
              </a:lnSpc>
              <a:spcBef>
                <a:spcPts val="0"/>
              </a:spcBef>
              <a:spcAft>
                <a:spcPts val="0"/>
              </a:spcAft>
              <a:buClr>
                <a:srgbClr val="FFFFFF"/>
              </a:buClr>
              <a:buSzPts val="4000"/>
              <a:buFont typeface="Arial"/>
              <a:buNone/>
            </a:pPr>
            <a:r>
              <a:rPr lang="en-US" sz="2000" dirty="0">
                <a:solidFill>
                  <a:srgbClr val="3F3F3F"/>
                </a:solidFill>
                <a:latin typeface="Calibri"/>
                <a:ea typeface="Calibri"/>
                <a:cs typeface="Calibri"/>
                <a:sym typeface="Calibri"/>
              </a:rPr>
              <a:t>(at NOAA-Physical Sciences Laboratory)</a:t>
            </a:r>
            <a:endParaRPr sz="2000" dirty="0">
              <a:solidFill>
                <a:srgbClr val="3F3F3F"/>
              </a:solidFill>
              <a:latin typeface="Calibri"/>
              <a:ea typeface="Calibri"/>
              <a:cs typeface="Calibri"/>
              <a:sym typeface="Calibri"/>
            </a:endParaRPr>
          </a:p>
        </p:txBody>
      </p:sp>
      <p:sp>
        <p:nvSpPr>
          <p:cNvPr id="757" name="Google Shape;757;g34930fc535f_2_0"/>
          <p:cNvSpPr txBox="1"/>
          <p:nvPr/>
        </p:nvSpPr>
        <p:spPr>
          <a:xfrm>
            <a:off x="0" y="1042275"/>
            <a:ext cx="12192000" cy="11175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FFFFFF"/>
              </a:buClr>
              <a:buSzPts val="4800"/>
              <a:buFont typeface="Calibri"/>
              <a:buNone/>
            </a:pPr>
            <a:r>
              <a:rPr lang="en-US" sz="3700" dirty="0">
                <a:solidFill>
                  <a:srgbClr val="3F3F3F"/>
                </a:solidFill>
                <a:latin typeface="Calibri"/>
                <a:ea typeface="Calibri"/>
                <a:cs typeface="Calibri"/>
                <a:sym typeface="Calibri"/>
              </a:rPr>
              <a:t>Using NLDAS drivers in drought monitoring:</a:t>
            </a:r>
            <a:endParaRPr sz="3700" dirty="0">
              <a:solidFill>
                <a:srgbClr val="3F3F3F"/>
              </a:solidFill>
              <a:latin typeface="Calibri"/>
              <a:ea typeface="Calibri"/>
              <a:cs typeface="Calibri"/>
              <a:sym typeface="Calibri"/>
            </a:endParaRPr>
          </a:p>
          <a:p>
            <a:pPr marL="0" marR="0" lvl="0" indent="0" algn="ctr" rtl="0">
              <a:lnSpc>
                <a:spcPct val="90000"/>
              </a:lnSpc>
              <a:spcBef>
                <a:spcPts val="0"/>
              </a:spcBef>
              <a:spcAft>
                <a:spcPts val="0"/>
              </a:spcAft>
              <a:buClr>
                <a:srgbClr val="FFFFFF"/>
              </a:buClr>
              <a:buSzPts val="4800"/>
              <a:buFont typeface="Calibri"/>
              <a:buNone/>
            </a:pPr>
            <a:r>
              <a:rPr lang="en-US" sz="3700" dirty="0">
                <a:solidFill>
                  <a:srgbClr val="3F3F3F"/>
                </a:solidFill>
                <a:latin typeface="Calibri"/>
                <a:ea typeface="Calibri"/>
                <a:cs typeface="Calibri"/>
                <a:sym typeface="Calibri"/>
              </a:rPr>
              <a:t>the Evaporative Demand Drought Index (EDDI)</a:t>
            </a:r>
            <a:endParaRPr sz="3700" dirty="0">
              <a:solidFill>
                <a:srgbClr val="3F3F3F"/>
              </a:solidFill>
              <a:latin typeface="Calibri"/>
              <a:ea typeface="Calibri"/>
              <a:cs typeface="Calibri"/>
              <a:sym typeface="Calibri"/>
            </a:endParaRPr>
          </a:p>
        </p:txBody>
      </p:sp>
      <p:pic>
        <p:nvPicPr>
          <p:cNvPr id="758" name="Google Shape;758;g34930fc535f_2_0"/>
          <p:cNvPicPr preferRelativeResize="0"/>
          <p:nvPr/>
        </p:nvPicPr>
        <p:blipFill>
          <a:blip r:embed="rId3">
            <a:alphaModFix/>
          </a:blip>
          <a:stretch>
            <a:fillRect/>
          </a:stretch>
        </p:blipFill>
        <p:spPr>
          <a:xfrm>
            <a:off x="4191000" y="4359778"/>
            <a:ext cx="3780816" cy="167714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819"/>
        <p:cNvGrpSpPr/>
        <p:nvPr/>
      </p:nvGrpSpPr>
      <p:grpSpPr>
        <a:xfrm>
          <a:off x="0" y="0"/>
          <a:ext cx="0" cy="0"/>
          <a:chOff x="0" y="0"/>
          <a:chExt cx="0" cy="0"/>
        </a:xfrm>
      </p:grpSpPr>
      <p:sp>
        <p:nvSpPr>
          <p:cNvPr id="820" name="Google Shape;820;g34930fc535f_2_364"/>
          <p:cNvSpPr txBox="1"/>
          <p:nvPr/>
        </p:nvSpPr>
        <p:spPr>
          <a:xfrm>
            <a:off x="1252175" y="534275"/>
            <a:ext cx="9204900" cy="6048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FFFFFF"/>
              </a:buClr>
              <a:buSzPts val="4800"/>
              <a:buFont typeface="Calibri"/>
              <a:buNone/>
            </a:pPr>
            <a:r>
              <a:rPr lang="en-US" sz="3700" i="1" dirty="0">
                <a:solidFill>
                  <a:srgbClr val="3F3F3F"/>
                </a:solidFill>
                <a:latin typeface="Calibri"/>
                <a:ea typeface="Calibri"/>
                <a:cs typeface="Calibri"/>
                <a:sym typeface="Calibri"/>
              </a:rPr>
              <a:t>ET</a:t>
            </a:r>
            <a:r>
              <a:rPr lang="en-US" sz="3700" baseline="-25000" dirty="0">
                <a:solidFill>
                  <a:srgbClr val="3F3F3F"/>
                </a:solidFill>
                <a:latin typeface="Calibri"/>
                <a:ea typeface="Calibri"/>
                <a:cs typeface="Calibri"/>
                <a:sym typeface="Calibri"/>
              </a:rPr>
              <a:t>0</a:t>
            </a:r>
            <a:r>
              <a:rPr lang="en-US" sz="3700" dirty="0">
                <a:solidFill>
                  <a:srgbClr val="3F3F3F"/>
                </a:solidFill>
                <a:latin typeface="Calibri"/>
                <a:ea typeface="Calibri"/>
                <a:cs typeface="Calibri"/>
                <a:sym typeface="Calibri"/>
              </a:rPr>
              <a:t>: NLDAS-3 vs. NLDAS-2</a:t>
            </a:r>
            <a:endParaRPr sz="3700" dirty="0">
              <a:solidFill>
                <a:srgbClr val="3F3F3F"/>
              </a:solidFill>
              <a:latin typeface="Calibri"/>
              <a:ea typeface="Calibri"/>
              <a:cs typeface="Calibri"/>
              <a:sym typeface="Calibri"/>
            </a:endParaRPr>
          </a:p>
        </p:txBody>
      </p:sp>
      <p:grpSp>
        <p:nvGrpSpPr>
          <p:cNvPr id="821" name="Google Shape;821;g34930fc535f_2_364"/>
          <p:cNvGrpSpPr/>
          <p:nvPr/>
        </p:nvGrpSpPr>
        <p:grpSpPr>
          <a:xfrm>
            <a:off x="2791821" y="4773168"/>
            <a:ext cx="8929290" cy="1479732"/>
            <a:chOff x="3796719" y="4773168"/>
            <a:chExt cx="7911828" cy="1479732"/>
          </a:xfrm>
        </p:grpSpPr>
        <p:sp>
          <p:nvSpPr>
            <p:cNvPr id="822" name="Google Shape;822;g34930fc535f_2_364"/>
            <p:cNvSpPr txBox="1"/>
            <p:nvPr/>
          </p:nvSpPr>
          <p:spPr>
            <a:xfrm>
              <a:off x="6527938" y="4775400"/>
              <a:ext cx="3354300" cy="1477500"/>
            </a:xfrm>
            <a:prstGeom prst="rect">
              <a:avLst/>
            </a:prstGeom>
            <a:solidFill>
              <a:schemeClr val="lt1"/>
            </a:solidFill>
            <a:ln>
              <a:noFill/>
            </a:ln>
          </p:spPr>
          <p:txBody>
            <a:bodyPr spcFirstLastPara="1" wrap="square" lIns="91425" tIns="91425" rIns="91425" bIns="91425" anchor="t" anchorCtr="0">
              <a:spAutoFit/>
            </a:bodyPr>
            <a:lstStyle/>
            <a:p>
              <a:pPr marL="342900" lvl="0" indent="-190500" algn="l" rtl="0">
                <a:lnSpc>
                  <a:spcPct val="100000"/>
                </a:lnSpc>
                <a:spcBef>
                  <a:spcPts val="0"/>
                </a:spcBef>
                <a:spcAft>
                  <a:spcPts val="0"/>
                </a:spcAft>
                <a:buClr>
                  <a:srgbClr val="0000FF"/>
                </a:buClr>
                <a:buSzPts val="1400"/>
                <a:buFont typeface="Calibri"/>
                <a:buChar char="●"/>
              </a:pPr>
              <a:r>
                <a:rPr lang="en-US" dirty="0">
                  <a:solidFill>
                    <a:srgbClr val="0000FF"/>
                  </a:solidFill>
                  <a:latin typeface="Calibri"/>
                  <a:ea typeface="Calibri"/>
                  <a:cs typeface="Calibri"/>
                  <a:sym typeface="Calibri"/>
                </a:rPr>
                <a:t>1-km resolution</a:t>
              </a:r>
              <a:endParaRPr dirty="0">
                <a:solidFill>
                  <a:srgbClr val="0000FF"/>
                </a:solidFill>
                <a:latin typeface="Calibri"/>
                <a:ea typeface="Calibri"/>
                <a:cs typeface="Calibri"/>
                <a:sym typeface="Calibri"/>
              </a:endParaRPr>
            </a:p>
            <a:p>
              <a:pPr marL="342900" lvl="0" indent="-190500" algn="l" rtl="0">
                <a:lnSpc>
                  <a:spcPct val="100000"/>
                </a:lnSpc>
                <a:spcBef>
                  <a:spcPts val="0"/>
                </a:spcBef>
                <a:spcAft>
                  <a:spcPts val="0"/>
                </a:spcAft>
                <a:buClr>
                  <a:srgbClr val="0000FF"/>
                </a:buClr>
                <a:buSzPts val="1400"/>
                <a:buFont typeface="Calibri"/>
                <a:buChar char="●"/>
              </a:pPr>
              <a:r>
                <a:rPr lang="en-US" dirty="0">
                  <a:solidFill>
                    <a:srgbClr val="0000FF"/>
                  </a:solidFill>
                  <a:latin typeface="Calibri"/>
                  <a:ea typeface="Calibri"/>
                  <a:cs typeface="Calibri"/>
                  <a:sym typeface="Calibri"/>
                </a:rPr>
                <a:t>6500 lat * 11700 </a:t>
              </a:r>
              <a:r>
                <a:rPr lang="en-US" dirty="0" err="1">
                  <a:solidFill>
                    <a:srgbClr val="0000FF"/>
                  </a:solidFill>
                  <a:latin typeface="Calibri"/>
                  <a:ea typeface="Calibri"/>
                  <a:cs typeface="Calibri"/>
                  <a:sym typeface="Calibri"/>
                </a:rPr>
                <a:t>lon</a:t>
              </a:r>
              <a:endParaRPr dirty="0">
                <a:solidFill>
                  <a:srgbClr val="0000FF"/>
                </a:solidFill>
                <a:latin typeface="Calibri"/>
                <a:ea typeface="Calibri"/>
                <a:cs typeface="Calibri"/>
                <a:sym typeface="Calibri"/>
              </a:endParaRPr>
            </a:p>
            <a:p>
              <a:pPr marL="342900" lvl="0" indent="-190500" algn="l" rtl="0">
                <a:lnSpc>
                  <a:spcPct val="100000"/>
                </a:lnSpc>
                <a:spcBef>
                  <a:spcPts val="0"/>
                </a:spcBef>
                <a:spcAft>
                  <a:spcPts val="0"/>
                </a:spcAft>
                <a:buClr>
                  <a:srgbClr val="0000FF"/>
                </a:buClr>
                <a:buSzPts val="1400"/>
                <a:buFont typeface="Calibri"/>
                <a:buChar char="●"/>
              </a:pPr>
              <a:r>
                <a:rPr lang="en-US" dirty="0">
                  <a:solidFill>
                    <a:srgbClr val="0000FF"/>
                  </a:solidFill>
                  <a:latin typeface="Calibri"/>
                  <a:ea typeface="Calibri"/>
                  <a:cs typeface="Calibri"/>
                  <a:sym typeface="Calibri"/>
                </a:rPr>
                <a:t>732 x NLDAS-2</a:t>
              </a:r>
              <a:endParaRPr dirty="0">
                <a:solidFill>
                  <a:srgbClr val="0000FF"/>
                </a:solidFill>
                <a:latin typeface="Calibri"/>
                <a:ea typeface="Calibri"/>
                <a:cs typeface="Calibri"/>
                <a:sym typeface="Calibri"/>
              </a:endParaRPr>
            </a:p>
            <a:p>
              <a:pPr marL="342900" lvl="0" indent="-190500" algn="l" rtl="0">
                <a:lnSpc>
                  <a:spcPct val="100000"/>
                </a:lnSpc>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Hourly drivers: 12.58 GB / day</a:t>
              </a:r>
              <a:endParaRPr dirty="0">
                <a:solidFill>
                  <a:srgbClr val="FF0000"/>
                </a:solidFill>
                <a:latin typeface="Calibri"/>
                <a:ea typeface="Calibri"/>
                <a:cs typeface="Calibri"/>
                <a:sym typeface="Calibri"/>
              </a:endParaRPr>
            </a:p>
            <a:p>
              <a:pPr marL="342900" lvl="0" indent="-190500" algn="l" rtl="0">
                <a:lnSpc>
                  <a:spcPct val="100000"/>
                </a:lnSpc>
                <a:spcBef>
                  <a:spcPts val="0"/>
                </a:spcBef>
                <a:spcAft>
                  <a:spcPts val="0"/>
                </a:spcAft>
                <a:buClr>
                  <a:srgbClr val="FF0000"/>
                </a:buClr>
                <a:buSzPts val="1400"/>
                <a:buFont typeface="Calibri"/>
                <a:buChar char="●"/>
              </a:pPr>
              <a:r>
                <a:rPr lang="en-US" i="1" dirty="0">
                  <a:solidFill>
                    <a:srgbClr val="FF0000"/>
                  </a:solidFill>
                  <a:latin typeface="Calibri"/>
                  <a:ea typeface="Calibri"/>
                  <a:cs typeface="Calibri"/>
                  <a:sym typeface="Calibri"/>
                </a:rPr>
                <a:t>ET</a:t>
              </a:r>
              <a:r>
                <a:rPr lang="en-US" baseline="-25000" dirty="0">
                  <a:solidFill>
                    <a:srgbClr val="FF0000"/>
                  </a:solidFill>
                  <a:latin typeface="Calibri"/>
                  <a:ea typeface="Calibri"/>
                  <a:cs typeface="Calibri"/>
                  <a:sym typeface="Calibri"/>
                </a:rPr>
                <a:t>0</a:t>
              </a:r>
              <a:r>
                <a:rPr lang="en-US" dirty="0">
                  <a:solidFill>
                    <a:srgbClr val="FF0000"/>
                  </a:solidFill>
                  <a:latin typeface="Calibri"/>
                  <a:ea typeface="Calibri"/>
                  <a:cs typeface="Calibri"/>
                  <a:sym typeface="Calibri"/>
                </a:rPr>
                <a:t>: 0.304 GB / day</a:t>
              </a:r>
              <a:endParaRPr dirty="0">
                <a:solidFill>
                  <a:srgbClr val="FF0000"/>
                </a:solidFill>
                <a:latin typeface="Calibri"/>
                <a:ea typeface="Calibri"/>
                <a:cs typeface="Calibri"/>
                <a:sym typeface="Calibri"/>
              </a:endParaRPr>
            </a:p>
            <a:p>
              <a:pPr marL="342900" lvl="0" indent="-190500" algn="l" rtl="0">
                <a:lnSpc>
                  <a:spcPct val="100000"/>
                </a:lnSpc>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2000 - present</a:t>
              </a:r>
              <a:endParaRPr dirty="0">
                <a:solidFill>
                  <a:srgbClr val="FF0000"/>
                </a:solidFill>
                <a:latin typeface="Calibri"/>
                <a:ea typeface="Calibri"/>
                <a:cs typeface="Calibri"/>
                <a:sym typeface="Calibri"/>
              </a:endParaRPr>
            </a:p>
          </p:txBody>
        </p:sp>
        <p:sp>
          <p:nvSpPr>
            <p:cNvPr id="823" name="Google Shape;823;g34930fc535f_2_364"/>
            <p:cNvSpPr txBox="1"/>
            <p:nvPr/>
          </p:nvSpPr>
          <p:spPr>
            <a:xfrm>
              <a:off x="3796719" y="4773168"/>
              <a:ext cx="2946300" cy="1477500"/>
            </a:xfrm>
            <a:prstGeom prst="rect">
              <a:avLst/>
            </a:prstGeom>
            <a:solidFill>
              <a:schemeClr val="lt1"/>
            </a:solidFill>
            <a:ln>
              <a:noFill/>
            </a:ln>
          </p:spPr>
          <p:txBody>
            <a:bodyPr spcFirstLastPara="1" wrap="square" lIns="91425" tIns="91425" rIns="91425" bIns="91425" anchor="t" anchorCtr="0">
              <a:spAutoFit/>
            </a:bodyPr>
            <a:lstStyle/>
            <a:p>
              <a:pPr marL="0" lvl="0" indent="0" algn="r" rtl="0">
                <a:lnSpc>
                  <a:spcPct val="100000"/>
                </a:lnSpc>
                <a:spcBef>
                  <a:spcPts val="0"/>
                </a:spcBef>
                <a:spcAft>
                  <a:spcPts val="0"/>
                </a:spcAft>
                <a:buNone/>
              </a:pPr>
              <a:r>
                <a:rPr lang="en-US" dirty="0">
                  <a:solidFill>
                    <a:srgbClr val="000000"/>
                  </a:solidFill>
                  <a:latin typeface="Calibri"/>
                  <a:ea typeface="Calibri"/>
                  <a:cs typeface="Calibri"/>
                  <a:sym typeface="Calibri"/>
                </a:rPr>
                <a:t>12-km resolution</a:t>
              </a:r>
              <a:endParaRPr dirty="0">
                <a:solidFill>
                  <a:srgbClr val="000000"/>
                </a:solidFill>
                <a:latin typeface="Calibri"/>
                <a:ea typeface="Calibri"/>
                <a:cs typeface="Calibri"/>
                <a:sym typeface="Calibri"/>
              </a:endParaRPr>
            </a:p>
            <a:p>
              <a:pPr marL="0" lvl="0" indent="0" algn="r" rtl="0">
                <a:lnSpc>
                  <a:spcPct val="100000"/>
                </a:lnSpc>
                <a:spcBef>
                  <a:spcPts val="0"/>
                </a:spcBef>
                <a:spcAft>
                  <a:spcPts val="0"/>
                </a:spcAft>
                <a:buNone/>
              </a:pPr>
              <a:r>
                <a:rPr lang="en-US" dirty="0">
                  <a:solidFill>
                    <a:srgbClr val="000000"/>
                  </a:solidFill>
                  <a:latin typeface="Calibri"/>
                  <a:ea typeface="Calibri"/>
                  <a:cs typeface="Calibri"/>
                  <a:sym typeface="Calibri"/>
                </a:rPr>
                <a:t>224 lat * 464 long</a:t>
              </a:r>
              <a:endParaRPr dirty="0">
                <a:latin typeface="Calibri"/>
                <a:ea typeface="Calibri"/>
                <a:cs typeface="Calibri"/>
                <a:sym typeface="Calibri"/>
              </a:endParaRPr>
            </a:p>
            <a:p>
              <a:pPr marL="0" lvl="0" indent="0" algn="r" rtl="0">
                <a:lnSpc>
                  <a:spcPct val="100000"/>
                </a:lnSpc>
                <a:spcBef>
                  <a:spcPts val="0"/>
                </a:spcBef>
                <a:spcAft>
                  <a:spcPts val="0"/>
                </a:spcAft>
                <a:buNone/>
              </a:pPr>
              <a:r>
                <a:rPr lang="en-US" dirty="0">
                  <a:latin typeface="Calibri"/>
                  <a:ea typeface="Calibri"/>
                  <a:cs typeface="Calibri"/>
                  <a:sym typeface="Calibri"/>
                </a:rPr>
                <a:t>~</a:t>
              </a:r>
              <a:r>
                <a:rPr lang="en-US" dirty="0">
                  <a:solidFill>
                    <a:srgbClr val="000000"/>
                  </a:solidFill>
                  <a:latin typeface="Calibri"/>
                  <a:ea typeface="Calibri"/>
                  <a:cs typeface="Calibri"/>
                  <a:sym typeface="Calibri"/>
                </a:rPr>
                <a:t>100k cells</a:t>
              </a:r>
              <a:endParaRPr dirty="0">
                <a:solidFill>
                  <a:schemeClr val="dk1"/>
                </a:solidFill>
                <a:latin typeface="Calibri"/>
                <a:ea typeface="Calibri"/>
                <a:cs typeface="Calibri"/>
                <a:sym typeface="Calibri"/>
              </a:endParaRPr>
            </a:p>
            <a:p>
              <a:pPr marL="0" lvl="0" indent="0" algn="r" rtl="0">
                <a:lnSpc>
                  <a:spcPct val="100000"/>
                </a:lnSpc>
                <a:spcBef>
                  <a:spcPts val="0"/>
                </a:spcBef>
                <a:spcAft>
                  <a:spcPts val="0"/>
                </a:spcAft>
                <a:buNone/>
              </a:pPr>
              <a:r>
                <a:rPr lang="en-US" dirty="0">
                  <a:solidFill>
                    <a:schemeClr val="dk1"/>
                  </a:solidFill>
                  <a:latin typeface="Calibri"/>
                  <a:ea typeface="Calibri"/>
                  <a:cs typeface="Calibri"/>
                  <a:sym typeface="Calibri"/>
                </a:rPr>
                <a:t>Hourly drivers: 40.7 MB / day</a:t>
              </a:r>
              <a:endParaRPr dirty="0">
                <a:solidFill>
                  <a:schemeClr val="dk1"/>
                </a:solidFill>
                <a:latin typeface="Calibri"/>
                <a:ea typeface="Calibri"/>
                <a:cs typeface="Calibri"/>
                <a:sym typeface="Calibri"/>
              </a:endParaRPr>
            </a:p>
            <a:p>
              <a:pPr marL="0" lvl="0" indent="0" algn="r" rtl="0">
                <a:lnSpc>
                  <a:spcPct val="100000"/>
                </a:lnSpc>
                <a:spcBef>
                  <a:spcPts val="0"/>
                </a:spcBef>
                <a:spcAft>
                  <a:spcPts val="0"/>
                </a:spcAft>
                <a:buNone/>
              </a:pPr>
              <a:r>
                <a:rPr lang="en-US" i="1" dirty="0">
                  <a:solidFill>
                    <a:schemeClr val="dk1"/>
                  </a:solidFill>
                  <a:latin typeface="Calibri"/>
                  <a:ea typeface="Calibri"/>
                  <a:cs typeface="Calibri"/>
                  <a:sym typeface="Calibri"/>
                </a:rPr>
                <a:t>ET</a:t>
              </a:r>
              <a:r>
                <a:rPr lang="en-US" baseline="-25000" dirty="0">
                  <a:solidFill>
                    <a:schemeClr val="dk1"/>
                  </a:solidFill>
                  <a:latin typeface="Calibri"/>
                  <a:ea typeface="Calibri"/>
                  <a:cs typeface="Calibri"/>
                  <a:sym typeface="Calibri"/>
                </a:rPr>
                <a:t>0</a:t>
              </a:r>
              <a:r>
                <a:rPr lang="en-US" dirty="0">
                  <a:solidFill>
                    <a:schemeClr val="dk1"/>
                  </a:solidFill>
                  <a:latin typeface="Calibri"/>
                  <a:ea typeface="Calibri"/>
                  <a:cs typeface="Calibri"/>
                  <a:sym typeface="Calibri"/>
                </a:rPr>
                <a:t>: 1.8 MB / day</a:t>
              </a:r>
              <a:endParaRPr dirty="0">
                <a:solidFill>
                  <a:schemeClr val="dk1"/>
                </a:solidFill>
                <a:latin typeface="Calibri"/>
                <a:ea typeface="Calibri"/>
                <a:cs typeface="Calibri"/>
                <a:sym typeface="Calibri"/>
              </a:endParaRPr>
            </a:p>
            <a:p>
              <a:pPr marL="0" lvl="0" indent="0" algn="r" rtl="0">
                <a:lnSpc>
                  <a:spcPct val="100000"/>
                </a:lnSpc>
                <a:spcBef>
                  <a:spcPts val="0"/>
                </a:spcBef>
                <a:spcAft>
                  <a:spcPts val="0"/>
                </a:spcAft>
                <a:buNone/>
              </a:pPr>
              <a:r>
                <a:rPr lang="en-US" dirty="0">
                  <a:solidFill>
                    <a:srgbClr val="000000"/>
                  </a:solidFill>
                  <a:latin typeface="Calibri"/>
                  <a:ea typeface="Calibri"/>
                  <a:cs typeface="Calibri"/>
                  <a:sym typeface="Calibri"/>
                </a:rPr>
                <a:t>1979 - present</a:t>
              </a:r>
              <a:endParaRPr dirty="0">
                <a:solidFill>
                  <a:srgbClr val="000000"/>
                </a:solidFill>
                <a:latin typeface="Calibri"/>
                <a:ea typeface="Calibri"/>
                <a:cs typeface="Calibri"/>
                <a:sym typeface="Calibri"/>
              </a:endParaRPr>
            </a:p>
          </p:txBody>
        </p:sp>
        <p:sp>
          <p:nvSpPr>
            <p:cNvPr id="824" name="Google Shape;824;g34930fc535f_2_364"/>
            <p:cNvSpPr txBox="1"/>
            <p:nvPr/>
          </p:nvSpPr>
          <p:spPr>
            <a:xfrm>
              <a:off x="9031947" y="4957825"/>
              <a:ext cx="2676600" cy="1108200"/>
            </a:xfrm>
            <a:prstGeom prst="rect">
              <a:avLst/>
            </a:prstGeom>
            <a:solidFill>
              <a:schemeClr val="lt2"/>
            </a:solidFill>
            <a:ln>
              <a:noFill/>
            </a:ln>
          </p:spPr>
          <p:txBody>
            <a:bodyPr spcFirstLastPara="1" wrap="square" lIns="91425" tIns="91425" rIns="91425" bIns="91425" anchor="t" anchorCtr="0">
              <a:spAutoFit/>
            </a:bodyPr>
            <a:lstStyle/>
            <a:p>
              <a:pPr marL="342900" lvl="0" indent="-196850" algn="l" rtl="0">
                <a:lnSpc>
                  <a:spcPct val="100000"/>
                </a:lnSpc>
                <a:spcBef>
                  <a:spcPts val="0"/>
                </a:spcBef>
                <a:spcAft>
                  <a:spcPts val="0"/>
                </a:spcAft>
                <a:buClr>
                  <a:srgbClr val="3F3F3F"/>
                </a:buClr>
                <a:buSzPts val="1500"/>
                <a:buFont typeface="Calibri"/>
                <a:buChar char="●"/>
              </a:pPr>
              <a:r>
                <a:rPr lang="en-US" sz="1500" dirty="0">
                  <a:solidFill>
                    <a:srgbClr val="3F3F3F"/>
                  </a:solidFill>
                  <a:latin typeface="Calibri"/>
                  <a:ea typeface="Calibri"/>
                  <a:cs typeface="Calibri"/>
                  <a:sym typeface="Calibri"/>
                </a:rPr>
                <a:t>~1.5 GB / day for drivers &amp; </a:t>
              </a:r>
              <a:r>
                <a:rPr lang="en-US" sz="1500" i="1" dirty="0">
                  <a:solidFill>
                    <a:srgbClr val="3F3F3F"/>
                  </a:solidFill>
                  <a:latin typeface="Calibri"/>
                  <a:ea typeface="Calibri"/>
                  <a:cs typeface="Calibri"/>
                  <a:sym typeface="Calibri"/>
                </a:rPr>
                <a:t>ET</a:t>
              </a:r>
              <a:r>
                <a:rPr lang="en-US" sz="1500" baseline="-25000" dirty="0">
                  <a:solidFill>
                    <a:srgbClr val="3F3F3F"/>
                  </a:solidFill>
                  <a:latin typeface="Calibri"/>
                  <a:ea typeface="Calibri"/>
                  <a:cs typeface="Calibri"/>
                  <a:sym typeface="Calibri"/>
                </a:rPr>
                <a:t>0</a:t>
              </a:r>
              <a:endParaRPr sz="1500" dirty="0">
                <a:solidFill>
                  <a:srgbClr val="3F3F3F"/>
                </a:solidFill>
                <a:latin typeface="Calibri"/>
                <a:ea typeface="Calibri"/>
                <a:cs typeface="Calibri"/>
                <a:sym typeface="Calibri"/>
              </a:endParaRPr>
            </a:p>
            <a:p>
              <a:pPr marL="457200" lvl="0" indent="0" algn="l" rtl="0">
                <a:lnSpc>
                  <a:spcPct val="100000"/>
                </a:lnSpc>
                <a:spcBef>
                  <a:spcPts val="0"/>
                </a:spcBef>
                <a:spcAft>
                  <a:spcPts val="0"/>
                </a:spcAft>
                <a:buNone/>
              </a:pPr>
              <a:r>
                <a:rPr lang="en-US" sz="1500" dirty="0">
                  <a:solidFill>
                    <a:srgbClr val="3F3F3F"/>
                  </a:solidFill>
                  <a:latin typeface="Calibri"/>
                  <a:ea typeface="Calibri"/>
                  <a:cs typeface="Calibri"/>
                  <a:sym typeface="Calibri"/>
                </a:rPr>
                <a:t>after trimming variables</a:t>
              </a:r>
              <a:endParaRPr sz="1500" dirty="0">
                <a:solidFill>
                  <a:srgbClr val="3F3F3F"/>
                </a:solidFill>
                <a:latin typeface="Calibri"/>
                <a:ea typeface="Calibri"/>
                <a:cs typeface="Calibri"/>
                <a:sym typeface="Calibri"/>
              </a:endParaRPr>
            </a:p>
            <a:p>
              <a:pPr marL="457200" lvl="0" indent="0" algn="l" rtl="0">
                <a:lnSpc>
                  <a:spcPct val="100000"/>
                </a:lnSpc>
                <a:spcBef>
                  <a:spcPts val="0"/>
                </a:spcBef>
                <a:spcAft>
                  <a:spcPts val="0"/>
                </a:spcAft>
                <a:buNone/>
              </a:pPr>
              <a:r>
                <a:rPr lang="en-US" sz="1500" dirty="0">
                  <a:solidFill>
                    <a:srgbClr val="3F3F3F"/>
                  </a:solidFill>
                  <a:latin typeface="Calibri"/>
                  <a:ea typeface="Calibri"/>
                  <a:cs typeface="Calibri"/>
                  <a:sym typeface="Calibri"/>
                </a:rPr>
                <a:t>&amp; converting hourly to daily</a:t>
              </a:r>
              <a:endParaRPr sz="1500" dirty="0">
                <a:solidFill>
                  <a:srgbClr val="3F3F3F"/>
                </a:solidFill>
                <a:latin typeface="Calibri"/>
                <a:ea typeface="Calibri"/>
                <a:cs typeface="Calibri"/>
                <a:sym typeface="Calibri"/>
              </a:endParaRPr>
            </a:p>
            <a:p>
              <a:pPr marL="457200" lvl="0" indent="-323850" algn="l" rtl="0">
                <a:lnSpc>
                  <a:spcPct val="100000"/>
                </a:lnSpc>
                <a:spcBef>
                  <a:spcPts val="0"/>
                </a:spcBef>
                <a:spcAft>
                  <a:spcPts val="0"/>
                </a:spcAft>
                <a:buClr>
                  <a:srgbClr val="3F3F3F"/>
                </a:buClr>
                <a:buSzPts val="1500"/>
                <a:buFont typeface="Calibri"/>
                <a:buChar char="●"/>
              </a:pPr>
              <a:r>
                <a:rPr lang="en-US" sz="1500" dirty="0">
                  <a:solidFill>
                    <a:srgbClr val="3F3F3F"/>
                  </a:solidFill>
                  <a:latin typeface="Calibri"/>
                  <a:ea typeface="Calibri"/>
                  <a:cs typeface="Calibri"/>
                  <a:sym typeface="Calibri"/>
                </a:rPr>
                <a:t>13.7 TB for 25 years of data</a:t>
              </a:r>
              <a:endParaRPr sz="1500" dirty="0">
                <a:solidFill>
                  <a:srgbClr val="3F3F3F"/>
                </a:solidFill>
                <a:latin typeface="Calibri"/>
                <a:ea typeface="Calibri"/>
                <a:cs typeface="Calibri"/>
                <a:sym typeface="Calibri"/>
              </a:endParaRPr>
            </a:p>
          </p:txBody>
        </p:sp>
      </p:grpSp>
      <p:sp>
        <p:nvSpPr>
          <p:cNvPr id="825" name="Google Shape;825;g34930fc535f_2_364"/>
          <p:cNvSpPr txBox="1"/>
          <p:nvPr/>
        </p:nvSpPr>
        <p:spPr>
          <a:xfrm>
            <a:off x="822950" y="1179100"/>
            <a:ext cx="49761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200"/>
              </a:spcAft>
              <a:buNone/>
            </a:pPr>
            <a:r>
              <a:rPr lang="en-US" sz="2600" dirty="0">
                <a:solidFill>
                  <a:srgbClr val="112E51"/>
                </a:solidFill>
                <a:latin typeface="Calibri"/>
                <a:ea typeface="Calibri"/>
                <a:cs typeface="Calibri"/>
                <a:sym typeface="Calibri"/>
              </a:rPr>
              <a:t>NLDAS-2</a:t>
            </a:r>
            <a:endParaRPr sz="2600" dirty="0">
              <a:latin typeface="Calibri"/>
              <a:ea typeface="Calibri"/>
              <a:cs typeface="Calibri"/>
              <a:sym typeface="Calibri"/>
            </a:endParaRPr>
          </a:p>
        </p:txBody>
      </p:sp>
      <p:sp>
        <p:nvSpPr>
          <p:cNvPr id="826" name="Google Shape;826;g34930fc535f_2_364"/>
          <p:cNvSpPr txBox="1"/>
          <p:nvPr/>
        </p:nvSpPr>
        <p:spPr>
          <a:xfrm>
            <a:off x="6647300" y="1179100"/>
            <a:ext cx="48981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200"/>
              </a:spcAft>
              <a:buNone/>
            </a:pPr>
            <a:r>
              <a:rPr lang="en-US" sz="2600" dirty="0">
                <a:solidFill>
                  <a:srgbClr val="112E51"/>
                </a:solidFill>
                <a:latin typeface="Calibri"/>
                <a:ea typeface="Calibri"/>
                <a:cs typeface="Calibri"/>
                <a:sym typeface="Calibri"/>
              </a:rPr>
              <a:t>NLDAS-3</a:t>
            </a:r>
            <a:endParaRPr sz="2600" dirty="0">
              <a:latin typeface="Calibri"/>
              <a:ea typeface="Calibri"/>
              <a:cs typeface="Calibri"/>
              <a:sym typeface="Calibri"/>
            </a:endParaRPr>
          </a:p>
        </p:txBody>
      </p:sp>
      <p:pic>
        <p:nvPicPr>
          <p:cNvPr id="827" name="Google Shape;827;g34930fc535f_2_364"/>
          <p:cNvPicPr preferRelativeResize="0"/>
          <p:nvPr/>
        </p:nvPicPr>
        <p:blipFill>
          <a:blip r:embed="rId3">
            <a:alphaModFix/>
          </a:blip>
          <a:stretch>
            <a:fillRect/>
          </a:stretch>
        </p:blipFill>
        <p:spPr>
          <a:xfrm>
            <a:off x="-76200" y="6336010"/>
            <a:ext cx="12371831" cy="589574"/>
          </a:xfrm>
          <a:prstGeom prst="rect">
            <a:avLst/>
          </a:prstGeom>
          <a:noFill/>
          <a:ln>
            <a:noFill/>
          </a:ln>
        </p:spPr>
      </p:pic>
      <p:pic>
        <p:nvPicPr>
          <p:cNvPr id="828" name="Google Shape;828;g34930fc535f_2_364"/>
          <p:cNvPicPr preferRelativeResize="0"/>
          <p:nvPr/>
        </p:nvPicPr>
        <p:blipFill rotWithShape="1">
          <a:blip r:embed="rId4">
            <a:alphaModFix/>
          </a:blip>
          <a:srcRect l="3335" t="83162" r="2970" b="4295"/>
          <a:stretch/>
        </p:blipFill>
        <p:spPr>
          <a:xfrm>
            <a:off x="6596925" y="4355848"/>
            <a:ext cx="5029201" cy="450500"/>
          </a:xfrm>
          <a:prstGeom prst="rect">
            <a:avLst/>
          </a:prstGeom>
          <a:noFill/>
          <a:ln>
            <a:noFill/>
          </a:ln>
        </p:spPr>
      </p:pic>
      <p:grpSp>
        <p:nvGrpSpPr>
          <p:cNvPr id="829" name="Google Shape;829;g34930fc535f_2_364"/>
          <p:cNvGrpSpPr/>
          <p:nvPr/>
        </p:nvGrpSpPr>
        <p:grpSpPr>
          <a:xfrm>
            <a:off x="805725" y="1645924"/>
            <a:ext cx="10841130" cy="3160425"/>
            <a:chOff x="805725" y="1645924"/>
            <a:chExt cx="10841130" cy="3160425"/>
          </a:xfrm>
        </p:grpSpPr>
        <p:pic>
          <p:nvPicPr>
            <p:cNvPr id="830" name="Google Shape;830;g34930fc535f_2_364"/>
            <p:cNvPicPr preferRelativeResize="0"/>
            <p:nvPr/>
          </p:nvPicPr>
          <p:blipFill rotWithShape="1">
            <a:blip r:embed="rId5">
              <a:alphaModFix/>
            </a:blip>
            <a:srcRect l="2658" t="9661" r="2734" b="15734"/>
            <a:stretch/>
          </p:blipFill>
          <p:spPr>
            <a:xfrm>
              <a:off x="6583675" y="1645924"/>
              <a:ext cx="5063180" cy="2724911"/>
            </a:xfrm>
            <a:prstGeom prst="rect">
              <a:avLst/>
            </a:prstGeom>
            <a:noFill/>
            <a:ln>
              <a:noFill/>
            </a:ln>
          </p:spPr>
        </p:pic>
        <p:pic>
          <p:nvPicPr>
            <p:cNvPr id="831" name="Google Shape;831;g34930fc535f_2_364"/>
            <p:cNvPicPr preferRelativeResize="0"/>
            <p:nvPr/>
          </p:nvPicPr>
          <p:blipFill rotWithShape="1">
            <a:blip r:embed="rId6">
              <a:alphaModFix/>
            </a:blip>
            <a:srcRect l="3526" t="9806" r="2946" b="16349"/>
            <a:stretch/>
          </p:blipFill>
          <p:spPr>
            <a:xfrm>
              <a:off x="822950" y="1645924"/>
              <a:ext cx="5029201" cy="2709925"/>
            </a:xfrm>
            <a:prstGeom prst="rect">
              <a:avLst/>
            </a:prstGeom>
            <a:noFill/>
            <a:ln>
              <a:noFill/>
            </a:ln>
          </p:spPr>
        </p:pic>
        <p:pic>
          <p:nvPicPr>
            <p:cNvPr id="832" name="Google Shape;832;g34930fc535f_2_364"/>
            <p:cNvPicPr preferRelativeResize="0"/>
            <p:nvPr/>
          </p:nvPicPr>
          <p:blipFill rotWithShape="1">
            <a:blip r:embed="rId4">
              <a:alphaModFix/>
            </a:blip>
            <a:srcRect l="3335" t="83162" r="2970" b="4295"/>
            <a:stretch/>
          </p:blipFill>
          <p:spPr>
            <a:xfrm>
              <a:off x="6596925" y="4355848"/>
              <a:ext cx="5029201" cy="450500"/>
            </a:xfrm>
            <a:prstGeom prst="rect">
              <a:avLst/>
            </a:prstGeom>
            <a:noFill/>
            <a:ln>
              <a:noFill/>
            </a:ln>
          </p:spPr>
        </p:pic>
        <p:pic>
          <p:nvPicPr>
            <p:cNvPr id="833" name="Google Shape;833;g34930fc535f_2_364"/>
            <p:cNvPicPr preferRelativeResize="0"/>
            <p:nvPr/>
          </p:nvPicPr>
          <p:blipFill rotWithShape="1">
            <a:blip r:embed="rId4">
              <a:alphaModFix/>
            </a:blip>
            <a:srcRect l="3335" t="83162" r="2970" b="4295"/>
            <a:stretch/>
          </p:blipFill>
          <p:spPr>
            <a:xfrm>
              <a:off x="805725" y="4355848"/>
              <a:ext cx="5029201" cy="450500"/>
            </a:xfrm>
            <a:prstGeom prst="rect">
              <a:avLst/>
            </a:prstGeom>
            <a:noFill/>
            <a:ln>
              <a:noFill/>
            </a:ln>
          </p:spPr>
        </p:pic>
      </p:grpSp>
      <p:grpSp>
        <p:nvGrpSpPr>
          <p:cNvPr id="834" name="Google Shape;834;g34930fc535f_2_364"/>
          <p:cNvGrpSpPr/>
          <p:nvPr/>
        </p:nvGrpSpPr>
        <p:grpSpPr>
          <a:xfrm>
            <a:off x="725050" y="1636776"/>
            <a:ext cx="10901076" cy="3169572"/>
            <a:chOff x="725050" y="1636776"/>
            <a:chExt cx="10901076" cy="3169572"/>
          </a:xfrm>
        </p:grpSpPr>
        <p:pic>
          <p:nvPicPr>
            <p:cNvPr id="835" name="Google Shape;835;g34930fc535f_2_364"/>
            <p:cNvPicPr preferRelativeResize="0"/>
            <p:nvPr/>
          </p:nvPicPr>
          <p:blipFill rotWithShape="1">
            <a:blip r:embed="rId4">
              <a:alphaModFix/>
            </a:blip>
            <a:srcRect l="3335" t="9774" r="2970" b="16233"/>
            <a:stretch/>
          </p:blipFill>
          <p:spPr>
            <a:xfrm>
              <a:off x="725050" y="1636776"/>
              <a:ext cx="5128765" cy="2715768"/>
            </a:xfrm>
            <a:prstGeom prst="rect">
              <a:avLst/>
            </a:prstGeom>
            <a:noFill/>
            <a:ln>
              <a:noFill/>
            </a:ln>
          </p:spPr>
        </p:pic>
        <p:pic>
          <p:nvPicPr>
            <p:cNvPr id="836" name="Google Shape;836;g34930fc535f_2_364"/>
            <p:cNvPicPr preferRelativeResize="0"/>
            <p:nvPr/>
          </p:nvPicPr>
          <p:blipFill rotWithShape="1">
            <a:blip r:embed="rId7">
              <a:alphaModFix/>
            </a:blip>
            <a:srcRect l="3466" t="9980" r="2838" b="16196"/>
            <a:stretch/>
          </p:blipFill>
          <p:spPr>
            <a:xfrm>
              <a:off x="6583675" y="1645925"/>
              <a:ext cx="5038218" cy="2715768"/>
            </a:xfrm>
            <a:prstGeom prst="rect">
              <a:avLst/>
            </a:prstGeom>
            <a:noFill/>
            <a:ln>
              <a:noFill/>
            </a:ln>
          </p:spPr>
        </p:pic>
        <p:pic>
          <p:nvPicPr>
            <p:cNvPr id="837" name="Google Shape;837;g34930fc535f_2_364"/>
            <p:cNvPicPr preferRelativeResize="0"/>
            <p:nvPr/>
          </p:nvPicPr>
          <p:blipFill rotWithShape="1">
            <a:blip r:embed="rId4">
              <a:alphaModFix/>
            </a:blip>
            <a:srcRect l="3335" t="83162" r="2970" b="4295"/>
            <a:stretch/>
          </p:blipFill>
          <p:spPr>
            <a:xfrm>
              <a:off x="805725" y="4355848"/>
              <a:ext cx="5029201" cy="450500"/>
            </a:xfrm>
            <a:prstGeom prst="rect">
              <a:avLst/>
            </a:prstGeom>
            <a:noFill/>
            <a:ln>
              <a:noFill/>
            </a:ln>
          </p:spPr>
        </p:pic>
        <p:pic>
          <p:nvPicPr>
            <p:cNvPr id="838" name="Google Shape;838;g34930fc535f_2_364"/>
            <p:cNvPicPr preferRelativeResize="0"/>
            <p:nvPr/>
          </p:nvPicPr>
          <p:blipFill rotWithShape="1">
            <a:blip r:embed="rId4">
              <a:alphaModFix/>
            </a:blip>
            <a:srcRect l="3335" t="83162" r="2970" b="4295"/>
            <a:stretch/>
          </p:blipFill>
          <p:spPr>
            <a:xfrm>
              <a:off x="6596925" y="4355848"/>
              <a:ext cx="5029201" cy="4505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2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2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12"/>
          <p:cNvSpPr txBox="1"/>
          <p:nvPr/>
        </p:nvSpPr>
        <p:spPr>
          <a:xfrm>
            <a:off x="781668" y="0"/>
            <a:ext cx="10734056" cy="11223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000"/>
              <a:buFont typeface="Calibri"/>
              <a:buNone/>
            </a:pPr>
            <a:r>
              <a:rPr lang="en-US" sz="3600" i="0" u="none" strike="noStrike" cap="none" dirty="0">
                <a:solidFill>
                  <a:srgbClr val="FFFFFF"/>
                </a:solidFill>
                <a:latin typeface="Calibri"/>
                <a:ea typeface="Calibri"/>
                <a:cs typeface="Calibri"/>
                <a:sym typeface="Calibri"/>
              </a:rPr>
              <a:t>NASA Land Information System at the core of NLDAS-3</a:t>
            </a:r>
            <a:endParaRPr sz="3600" i="0" u="none" strike="noStrike" cap="none" dirty="0">
              <a:solidFill>
                <a:srgbClr val="FFFFFF"/>
              </a:solidFill>
              <a:latin typeface="Calibri"/>
              <a:ea typeface="Calibri"/>
              <a:cs typeface="Calibri"/>
              <a:sym typeface="Calibri"/>
            </a:endParaRPr>
          </a:p>
        </p:txBody>
      </p:sp>
      <p:grpSp>
        <p:nvGrpSpPr>
          <p:cNvPr id="436" name="Google Shape;436;p12"/>
          <p:cNvGrpSpPr/>
          <p:nvPr/>
        </p:nvGrpSpPr>
        <p:grpSpPr>
          <a:xfrm>
            <a:off x="4061282" y="1103246"/>
            <a:ext cx="7792402" cy="3323988"/>
            <a:chOff x="755808" y="328547"/>
            <a:chExt cx="7792402" cy="3323988"/>
          </a:xfrm>
        </p:grpSpPr>
        <p:pic>
          <p:nvPicPr>
            <p:cNvPr id="437" name="Google Shape;437;p12"/>
            <p:cNvPicPr preferRelativeResize="0"/>
            <p:nvPr/>
          </p:nvPicPr>
          <p:blipFill rotWithShape="1">
            <a:blip r:embed="rId3">
              <a:alphaModFix/>
            </a:blip>
            <a:srcRect/>
            <a:stretch/>
          </p:blipFill>
          <p:spPr>
            <a:xfrm>
              <a:off x="2667476" y="1566202"/>
              <a:ext cx="635794" cy="250746"/>
            </a:xfrm>
            <a:prstGeom prst="rect">
              <a:avLst/>
            </a:prstGeom>
            <a:noFill/>
            <a:ln>
              <a:noFill/>
            </a:ln>
          </p:spPr>
        </p:pic>
        <p:pic>
          <p:nvPicPr>
            <p:cNvPr id="438" name="Google Shape;438;p12"/>
            <p:cNvPicPr preferRelativeResize="0"/>
            <p:nvPr/>
          </p:nvPicPr>
          <p:blipFill rotWithShape="1">
            <a:blip r:embed="rId3">
              <a:alphaModFix/>
            </a:blip>
            <a:srcRect/>
            <a:stretch/>
          </p:blipFill>
          <p:spPr>
            <a:xfrm>
              <a:off x="6003608" y="1566202"/>
              <a:ext cx="637223" cy="250746"/>
            </a:xfrm>
            <a:prstGeom prst="rect">
              <a:avLst/>
            </a:prstGeom>
            <a:noFill/>
            <a:ln>
              <a:noFill/>
            </a:ln>
          </p:spPr>
        </p:pic>
        <p:pic>
          <p:nvPicPr>
            <p:cNvPr id="439" name="Google Shape;439;p12"/>
            <p:cNvPicPr preferRelativeResize="0"/>
            <p:nvPr/>
          </p:nvPicPr>
          <p:blipFill rotWithShape="1">
            <a:blip r:embed="rId4">
              <a:alphaModFix/>
            </a:blip>
            <a:srcRect/>
            <a:stretch/>
          </p:blipFill>
          <p:spPr>
            <a:xfrm>
              <a:off x="755808" y="584651"/>
              <a:ext cx="2193130" cy="2214919"/>
            </a:xfrm>
            <a:prstGeom prst="rect">
              <a:avLst/>
            </a:prstGeom>
            <a:noFill/>
            <a:ln>
              <a:noFill/>
            </a:ln>
          </p:spPr>
        </p:pic>
        <p:pic>
          <p:nvPicPr>
            <p:cNvPr id="440" name="Google Shape;440;p12"/>
            <p:cNvPicPr preferRelativeResize="0"/>
            <p:nvPr/>
          </p:nvPicPr>
          <p:blipFill rotWithShape="1">
            <a:blip r:embed="rId5">
              <a:alphaModFix/>
            </a:blip>
            <a:srcRect/>
            <a:stretch/>
          </p:blipFill>
          <p:spPr>
            <a:xfrm>
              <a:off x="3157538" y="328547"/>
              <a:ext cx="3118960" cy="3323988"/>
            </a:xfrm>
            <a:prstGeom prst="rect">
              <a:avLst/>
            </a:prstGeom>
            <a:noFill/>
            <a:ln>
              <a:noFill/>
            </a:ln>
          </p:spPr>
        </p:pic>
        <p:pic>
          <p:nvPicPr>
            <p:cNvPr id="441" name="Google Shape;441;p12"/>
            <p:cNvPicPr preferRelativeResize="0"/>
            <p:nvPr/>
          </p:nvPicPr>
          <p:blipFill rotWithShape="1">
            <a:blip r:embed="rId6">
              <a:alphaModFix/>
            </a:blip>
            <a:srcRect/>
            <a:stretch/>
          </p:blipFill>
          <p:spPr>
            <a:xfrm>
              <a:off x="6355080" y="671447"/>
              <a:ext cx="2193130" cy="2188130"/>
            </a:xfrm>
            <a:prstGeom prst="rect">
              <a:avLst/>
            </a:prstGeom>
            <a:noFill/>
            <a:ln>
              <a:noFill/>
            </a:ln>
          </p:spPr>
        </p:pic>
      </p:grpSp>
      <p:pic>
        <p:nvPicPr>
          <p:cNvPr id="442" name="Google Shape;442;p12" descr="A logo with a mountain and a sky&#10;&#10;Description automatically generated"/>
          <p:cNvPicPr preferRelativeResize="0"/>
          <p:nvPr/>
        </p:nvPicPr>
        <p:blipFill rotWithShape="1">
          <a:blip r:embed="rId7">
            <a:alphaModFix/>
          </a:blip>
          <a:srcRect/>
          <a:stretch/>
        </p:blipFill>
        <p:spPr>
          <a:xfrm>
            <a:off x="810243" y="1080581"/>
            <a:ext cx="2416661" cy="2821166"/>
          </a:xfrm>
          <a:prstGeom prst="rect">
            <a:avLst/>
          </a:prstGeom>
          <a:noFill/>
          <a:ln>
            <a:noFill/>
          </a:ln>
        </p:spPr>
      </p:pic>
      <p:sp>
        <p:nvSpPr>
          <p:cNvPr id="443" name="Google Shape;443;p12"/>
          <p:cNvSpPr txBox="1"/>
          <p:nvPr/>
        </p:nvSpPr>
        <p:spPr>
          <a:xfrm>
            <a:off x="216016" y="4237924"/>
            <a:ext cx="11759967" cy="2585111"/>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Use NASA’s Land Information System (LIS) software framework</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6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Assimilate remotely-sensed products (soil moisture, snow, TWS, vegetation)</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6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Use a modern state-of-the-art land-surface model (LSM): Noah-MP</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6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Use a modern state-of-the-art river routing model – HyMAP</a:t>
            </a:r>
            <a:endParaRPr sz="28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6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Websites:      </a:t>
            </a:r>
            <a:r>
              <a:rPr lang="en-US" sz="2800" b="0" i="0" u="sng" strike="noStrike" cap="none" dirty="0">
                <a:solidFill>
                  <a:srgbClr val="000000"/>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https://lis.gsfc.nasa.gov/</a:t>
            </a:r>
            <a:r>
              <a:rPr lang="en-US" sz="2800" b="0" i="0" u="none" strike="noStrike" cap="none" dirty="0">
                <a:solidFill>
                  <a:srgbClr val="000000"/>
                </a:solidFill>
                <a:latin typeface="Calibri"/>
                <a:ea typeface="Calibri"/>
                <a:cs typeface="Calibri"/>
                <a:sym typeface="Calibri"/>
              </a:rPr>
              <a:t>        </a:t>
            </a:r>
            <a:r>
              <a:rPr lang="en-US" sz="2800" b="0" i="0" u="sng" strike="noStrike" cap="none" dirty="0">
                <a:solidFill>
                  <a:srgbClr val="000000"/>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https://github.com/NASA-LIS/LISF</a:t>
            </a:r>
            <a:endParaRPr sz="2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3"/>
          <p:cNvSpPr txBox="1"/>
          <p:nvPr/>
        </p:nvSpPr>
        <p:spPr>
          <a:xfrm>
            <a:off x="757250" y="0"/>
            <a:ext cx="10972800" cy="11223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FFFFFF"/>
              </a:buClr>
              <a:buSzPts val="4400"/>
              <a:buFont typeface="Calibri"/>
              <a:buNone/>
            </a:pPr>
            <a:r>
              <a:rPr lang="en-US" sz="4400" i="0" u="none" strike="noStrike" cap="none" dirty="0">
                <a:solidFill>
                  <a:srgbClr val="FFFFFF"/>
                </a:solidFill>
                <a:latin typeface="Calibri"/>
                <a:ea typeface="Calibri"/>
                <a:cs typeface="Calibri"/>
                <a:sym typeface="Calibri"/>
              </a:rPr>
              <a:t>NLDAS-2 vs. NLDAS-3 Comparison</a:t>
            </a:r>
            <a:endParaRPr sz="1400" i="0" u="none" strike="noStrike" cap="none" dirty="0">
              <a:solidFill>
                <a:srgbClr val="000000"/>
              </a:solidFill>
              <a:latin typeface="Calibri"/>
              <a:ea typeface="Calibri"/>
              <a:cs typeface="Calibri"/>
              <a:sym typeface="Calibri"/>
            </a:endParaRPr>
          </a:p>
        </p:txBody>
      </p:sp>
      <p:sp>
        <p:nvSpPr>
          <p:cNvPr id="451" name="Google Shape;451;p13"/>
          <p:cNvSpPr txBox="1"/>
          <p:nvPr/>
        </p:nvSpPr>
        <p:spPr>
          <a:xfrm>
            <a:off x="357189" y="5837923"/>
            <a:ext cx="11415725" cy="90729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rgbClr val="C00000"/>
                </a:solidFill>
                <a:latin typeface="Calibri"/>
                <a:ea typeface="Calibri"/>
                <a:cs typeface="Calibri"/>
                <a:sym typeface="Calibri"/>
              </a:rPr>
              <a:t>The huge increase in the number of land points for NLDAS-3 — combined with the ensembles needed for data assimilation — requires significant computational resources!</a:t>
            </a:r>
            <a:endParaRPr sz="2400" b="1" dirty="0">
              <a:solidFill>
                <a:srgbClr val="C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42D176C6-E418-841F-5BAB-0BD301136F8E}"/>
              </a:ext>
            </a:extLst>
          </p:cNvPr>
          <p:cNvSpPr txBox="1"/>
          <p:nvPr/>
        </p:nvSpPr>
        <p:spPr>
          <a:xfrm>
            <a:off x="7766462" y="1399793"/>
            <a:ext cx="410448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dirty="0">
                <a:latin typeface="Calibri" panose="020F0502020204030204" pitchFamily="34" charset="0"/>
                <a:ea typeface="Calibri" panose="020F0502020204030204" pitchFamily="34" charset="0"/>
                <a:cs typeface="Calibri" panose="020F0502020204030204" pitchFamily="34" charset="0"/>
              </a:rPr>
              <a:t>NLDAS-2</a:t>
            </a:r>
            <a:r>
              <a:rPr lang="en-US" sz="2800" b="1" dirty="0">
                <a:latin typeface="Calibri" panose="020F0502020204030204" pitchFamily="34" charset="0"/>
                <a:ea typeface="Calibri" panose="020F0502020204030204" pitchFamily="34" charset="0"/>
                <a:cs typeface="Calibri" panose="020F0502020204030204" pitchFamily="34" charset="0"/>
              </a:rPr>
              <a:t> </a:t>
            </a:r>
          </a:p>
          <a:p>
            <a:r>
              <a:rPr lang="en-US" sz="2400" dirty="0">
                <a:latin typeface="Calibri" panose="020F0502020204030204" pitchFamily="34" charset="0"/>
                <a:ea typeface="Calibri" panose="020F0502020204030204" pitchFamily="34" charset="0"/>
                <a:cs typeface="Calibri" panose="020F0502020204030204" pitchFamily="34" charset="0"/>
              </a:rPr>
              <a:t>Grid spacing: ~14 km </a:t>
            </a:r>
          </a:p>
          <a:p>
            <a:r>
              <a:rPr lang="en-US" sz="2400" dirty="0">
                <a:latin typeface="Calibri" panose="020F0502020204030204" pitchFamily="34" charset="0"/>
                <a:ea typeface="Calibri" panose="020F0502020204030204" pitchFamily="34" charset="0"/>
                <a:cs typeface="Calibri" panose="020F0502020204030204" pitchFamily="34" charset="0"/>
              </a:rPr>
              <a:t>Domain: CONUS (25</a:t>
            </a:r>
            <a:r>
              <a:rPr lang="en-US" sz="2400" baseline="30000" dirty="0">
                <a:latin typeface="Calibri" panose="020F0502020204030204" pitchFamily="34" charset="0"/>
                <a:ea typeface="Calibri" panose="020F0502020204030204" pitchFamily="34" charset="0"/>
                <a:cs typeface="Calibri" panose="020F0502020204030204" pitchFamily="34" charset="0"/>
              </a:rPr>
              <a:t>o</a:t>
            </a:r>
            <a:r>
              <a:rPr lang="en-US" sz="2400" dirty="0">
                <a:latin typeface="Calibri" panose="020F0502020204030204" pitchFamily="34" charset="0"/>
                <a:ea typeface="Calibri" panose="020F0502020204030204" pitchFamily="34" charset="0"/>
                <a:cs typeface="Calibri" panose="020F0502020204030204" pitchFamily="34" charset="0"/>
              </a:rPr>
              <a:t> to 53</a:t>
            </a:r>
            <a:r>
              <a:rPr lang="en-US" sz="2400" baseline="30000" dirty="0">
                <a:latin typeface="Calibri" panose="020F0502020204030204" pitchFamily="34" charset="0"/>
                <a:ea typeface="Calibri" panose="020F0502020204030204" pitchFamily="34" charset="0"/>
                <a:cs typeface="Calibri" panose="020F0502020204030204" pitchFamily="34" charset="0"/>
              </a:rPr>
              <a:t>o</a:t>
            </a:r>
            <a:r>
              <a:rPr lang="en-US" sz="2400" dirty="0">
                <a:latin typeface="Calibri" panose="020F0502020204030204" pitchFamily="34" charset="0"/>
                <a:ea typeface="Calibri" panose="020F0502020204030204" pitchFamily="34" charset="0"/>
                <a:cs typeface="Calibri" panose="020F0502020204030204" pitchFamily="34" charset="0"/>
              </a:rPr>
              <a:t> N) </a:t>
            </a:r>
          </a:p>
          <a:p>
            <a:r>
              <a:rPr lang="en-US" sz="2400" dirty="0">
                <a:latin typeface="Calibri" panose="020F0502020204030204" pitchFamily="34" charset="0"/>
                <a:ea typeface="Calibri" panose="020F0502020204030204" pitchFamily="34" charset="0"/>
                <a:cs typeface="Calibri" panose="020F0502020204030204" pitchFamily="34" charset="0"/>
              </a:rPr>
              <a:t>Land points: 76,088</a:t>
            </a:r>
          </a:p>
          <a:p>
            <a:endParaRPr lang="en-US" sz="2000" b="1" dirty="0">
              <a:latin typeface="Calibri" panose="020F0502020204030204" pitchFamily="34" charset="0"/>
              <a:ea typeface="Calibri" panose="020F0502020204030204" pitchFamily="34" charset="0"/>
              <a:cs typeface="Calibri" panose="020F0502020204030204" pitchFamily="34" charset="0"/>
            </a:endParaRPr>
          </a:p>
          <a:p>
            <a:endParaRPr lang="en-US" sz="2000" b="1" dirty="0">
              <a:latin typeface="Calibri" panose="020F0502020204030204" pitchFamily="34" charset="0"/>
              <a:ea typeface="Calibri" panose="020F0502020204030204" pitchFamily="34" charset="0"/>
              <a:cs typeface="Calibri" panose="020F0502020204030204" pitchFamily="34" charset="0"/>
            </a:endParaRPr>
          </a:p>
          <a:p>
            <a:r>
              <a:rPr lang="en-US" sz="2800" b="1" u="sng" dirty="0">
                <a:latin typeface="Calibri" panose="020F0502020204030204" pitchFamily="34" charset="0"/>
                <a:ea typeface="Calibri" panose="020F0502020204030204" pitchFamily="34" charset="0"/>
                <a:cs typeface="Calibri" panose="020F0502020204030204" pitchFamily="34" charset="0"/>
              </a:rPr>
              <a:t>NLDAS-3</a:t>
            </a:r>
            <a:r>
              <a:rPr lang="en-US" sz="2800" b="1" dirty="0">
                <a:latin typeface="Calibri" panose="020F0502020204030204" pitchFamily="34" charset="0"/>
                <a:ea typeface="Calibri" panose="020F0502020204030204" pitchFamily="34" charset="0"/>
                <a:cs typeface="Calibri" panose="020F0502020204030204" pitchFamily="34" charset="0"/>
              </a:rPr>
              <a:t> </a:t>
            </a:r>
          </a:p>
          <a:p>
            <a:r>
              <a:rPr lang="en-US" sz="2400" dirty="0">
                <a:latin typeface="Calibri" panose="020F0502020204030204" pitchFamily="34" charset="0"/>
                <a:ea typeface="Calibri" panose="020F0502020204030204" pitchFamily="34" charset="0"/>
                <a:cs typeface="Calibri" panose="020F0502020204030204" pitchFamily="34" charset="0"/>
              </a:rPr>
              <a:t>Grid spacing: 1.0 km </a:t>
            </a:r>
          </a:p>
          <a:p>
            <a:r>
              <a:rPr lang="en-US" sz="2400" dirty="0">
                <a:latin typeface="Calibri" panose="020F0502020204030204" pitchFamily="34" charset="0"/>
                <a:ea typeface="Calibri" panose="020F0502020204030204" pitchFamily="34" charset="0"/>
                <a:cs typeface="Calibri" panose="020F0502020204030204" pitchFamily="34" charset="0"/>
              </a:rPr>
              <a:t>Domain:     7</a:t>
            </a:r>
            <a:r>
              <a:rPr lang="en-US" sz="2400" baseline="30000" dirty="0">
                <a:latin typeface="Calibri" panose="020F0502020204030204" pitchFamily="34" charset="0"/>
                <a:ea typeface="Calibri" panose="020F0502020204030204" pitchFamily="34" charset="0"/>
                <a:cs typeface="Calibri" panose="020F0502020204030204" pitchFamily="34" charset="0"/>
              </a:rPr>
              <a:t>o</a:t>
            </a:r>
            <a:r>
              <a:rPr lang="en-US" sz="2400" dirty="0">
                <a:latin typeface="Calibri" panose="020F0502020204030204" pitchFamily="34" charset="0"/>
                <a:ea typeface="Calibri" panose="020F0502020204030204" pitchFamily="34" charset="0"/>
                <a:cs typeface="Calibri" panose="020F0502020204030204" pitchFamily="34" charset="0"/>
              </a:rPr>
              <a:t>  to 72</a:t>
            </a:r>
            <a:r>
              <a:rPr lang="en-US" sz="2400" baseline="30000" dirty="0">
                <a:latin typeface="Calibri" panose="020F0502020204030204" pitchFamily="34" charset="0"/>
                <a:ea typeface="Calibri" panose="020F0502020204030204" pitchFamily="34" charset="0"/>
                <a:cs typeface="Calibri" panose="020F0502020204030204" pitchFamily="34" charset="0"/>
              </a:rPr>
              <a:t>o</a:t>
            </a:r>
            <a:r>
              <a:rPr lang="en-US" sz="2400" dirty="0">
                <a:latin typeface="Calibri" panose="020F0502020204030204" pitchFamily="34" charset="0"/>
                <a:ea typeface="Calibri" panose="020F0502020204030204" pitchFamily="34" charset="0"/>
                <a:cs typeface="Calibri" panose="020F0502020204030204" pitchFamily="34" charset="0"/>
              </a:rPr>
              <a:t> N</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                169</a:t>
            </a:r>
            <a:r>
              <a:rPr lang="en-US" sz="2400" baseline="30000" dirty="0">
                <a:latin typeface="Calibri" panose="020F0502020204030204" pitchFamily="34" charset="0"/>
                <a:ea typeface="Calibri" panose="020F0502020204030204" pitchFamily="34" charset="0"/>
                <a:cs typeface="Calibri" panose="020F0502020204030204" pitchFamily="34" charset="0"/>
              </a:rPr>
              <a:t>o</a:t>
            </a:r>
            <a:r>
              <a:rPr lang="en-US" sz="2400" dirty="0">
                <a:latin typeface="Calibri" panose="020F0502020204030204" pitchFamily="34" charset="0"/>
                <a:ea typeface="Calibri" panose="020F0502020204030204" pitchFamily="34" charset="0"/>
                <a:cs typeface="Calibri" panose="020F0502020204030204" pitchFamily="34" charset="0"/>
              </a:rPr>
              <a:t> to 52</a:t>
            </a:r>
            <a:r>
              <a:rPr lang="en-US" sz="2400" baseline="30000" dirty="0">
                <a:latin typeface="Calibri" panose="020F0502020204030204" pitchFamily="34" charset="0"/>
                <a:ea typeface="Calibri" panose="020F0502020204030204" pitchFamily="34" charset="0"/>
                <a:cs typeface="Calibri" panose="020F0502020204030204" pitchFamily="34" charset="0"/>
              </a:rPr>
              <a:t>o</a:t>
            </a:r>
            <a:r>
              <a:rPr lang="en-US" sz="2400" dirty="0">
                <a:latin typeface="Calibri" panose="020F0502020204030204" pitchFamily="34" charset="0"/>
                <a:ea typeface="Calibri" panose="020F0502020204030204" pitchFamily="34" charset="0"/>
                <a:cs typeface="Calibri" panose="020F0502020204030204" pitchFamily="34" charset="0"/>
              </a:rPr>
              <a:t> W</a:t>
            </a:r>
          </a:p>
          <a:p>
            <a:r>
              <a:rPr lang="en-US" sz="2400" dirty="0">
                <a:latin typeface="Calibri" panose="020F0502020204030204" pitchFamily="34" charset="0"/>
                <a:ea typeface="Calibri" panose="020F0502020204030204" pitchFamily="34" charset="0"/>
                <a:cs typeface="Calibri" panose="020F0502020204030204" pitchFamily="34" charset="0"/>
              </a:rPr>
              <a:t>Land points: 27,245,580 </a:t>
            </a:r>
          </a:p>
        </p:txBody>
      </p:sp>
      <p:grpSp>
        <p:nvGrpSpPr>
          <p:cNvPr id="7" name="Group 6">
            <a:extLst>
              <a:ext uri="{FF2B5EF4-FFF2-40B4-BE49-F238E27FC236}">
                <a16:creationId xmlns:a16="http://schemas.microsoft.com/office/drawing/2014/main" id="{22082226-83ED-C7FE-64BB-126C1D9A8BAE}"/>
              </a:ext>
            </a:extLst>
          </p:cNvPr>
          <p:cNvGrpSpPr/>
          <p:nvPr/>
        </p:nvGrpSpPr>
        <p:grpSpPr>
          <a:xfrm>
            <a:off x="757250" y="1365371"/>
            <a:ext cx="6538923" cy="4229480"/>
            <a:chOff x="117934" y="2291080"/>
            <a:chExt cx="6538923" cy="4229480"/>
          </a:xfrm>
        </p:grpSpPr>
        <p:pic>
          <p:nvPicPr>
            <p:cNvPr id="8" name="Google Shape;262;p32">
              <a:extLst>
                <a:ext uri="{FF2B5EF4-FFF2-40B4-BE49-F238E27FC236}">
                  <a16:creationId xmlns:a16="http://schemas.microsoft.com/office/drawing/2014/main" id="{09A509C4-DF58-6D9F-B794-AE43BACAF135}"/>
                </a:ext>
              </a:extLst>
            </p:cNvPr>
            <p:cNvPicPr preferRelativeResize="0"/>
            <p:nvPr/>
          </p:nvPicPr>
          <p:blipFill rotWithShape="1">
            <a:blip r:embed="rId3">
              <a:alphaModFix/>
            </a:blip>
            <a:srcRect l="5360" t="5083" r="8504" b="18783"/>
            <a:stretch/>
          </p:blipFill>
          <p:spPr>
            <a:xfrm>
              <a:off x="117934" y="2291080"/>
              <a:ext cx="6538923" cy="4229480"/>
            </a:xfrm>
            <a:prstGeom prst="rect">
              <a:avLst/>
            </a:prstGeom>
            <a:solidFill>
              <a:srgbClr val="000000">
                <a:alpha val="76250"/>
              </a:srgbClr>
            </a:solidFill>
            <a:ln w="28575" cap="flat" cmpd="sng">
              <a:solidFill>
                <a:schemeClr val="dk1"/>
              </a:solidFill>
              <a:prstDash val="solid"/>
              <a:round/>
              <a:headEnd type="none" w="sm" len="sm"/>
              <a:tailEnd type="none" w="sm" len="sm"/>
            </a:ln>
            <a:effectLst>
              <a:outerShdw blurRad="57150" dist="19050" dir="5400000" algn="bl" rotWithShape="0">
                <a:srgbClr val="000000">
                  <a:alpha val="56000"/>
                </a:srgbClr>
              </a:outerShdw>
            </a:effectLst>
          </p:spPr>
        </p:pic>
        <p:sp>
          <p:nvSpPr>
            <p:cNvPr id="9" name="Google Shape;264;p32">
              <a:extLst>
                <a:ext uri="{FF2B5EF4-FFF2-40B4-BE49-F238E27FC236}">
                  <a16:creationId xmlns:a16="http://schemas.microsoft.com/office/drawing/2014/main" id="{404CEEA6-A8C4-FA55-B9D2-56F468FC90F7}"/>
                </a:ext>
              </a:extLst>
            </p:cNvPr>
            <p:cNvSpPr/>
            <p:nvPr/>
          </p:nvSpPr>
          <p:spPr>
            <a:xfrm>
              <a:off x="2731567" y="3594200"/>
              <a:ext cx="3095600" cy="1706400"/>
            </a:xfrm>
            <a:prstGeom prst="rect">
              <a:avLst/>
            </a:prstGeom>
            <a:noFill/>
            <a:ln w="19050" cap="flat" cmpd="sng">
              <a:solidFill>
                <a:srgbClr val="FF0000"/>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121900" tIns="121900" rIns="121900" bIns="121900" anchor="ctr" anchorCtr="0">
              <a:noAutofit/>
            </a:bodyPr>
            <a:lstStyle/>
            <a:p>
              <a:pPr algn="ctr"/>
              <a:endParaRPr sz="1867" dirty="0"/>
            </a:p>
          </p:txBody>
        </p:sp>
        <p:sp>
          <p:nvSpPr>
            <p:cNvPr id="10" name="Google Shape;265;p32">
              <a:extLst>
                <a:ext uri="{FF2B5EF4-FFF2-40B4-BE49-F238E27FC236}">
                  <a16:creationId xmlns:a16="http://schemas.microsoft.com/office/drawing/2014/main" id="{8ED25C78-CA9D-7008-EBB8-6C2E29BEEF9B}"/>
                </a:ext>
              </a:extLst>
            </p:cNvPr>
            <p:cNvSpPr txBox="1"/>
            <p:nvPr/>
          </p:nvSpPr>
          <p:spPr>
            <a:xfrm>
              <a:off x="2152833" y="5199001"/>
              <a:ext cx="1622800" cy="1108148"/>
            </a:xfrm>
            <a:prstGeom prst="rect">
              <a:avLst/>
            </a:prstGeom>
            <a:noFill/>
            <a:ln>
              <a:noFill/>
            </a:ln>
          </p:spPr>
          <p:txBody>
            <a:bodyPr spcFirstLastPara="1" wrap="square" lIns="121900" tIns="121900" rIns="121900" bIns="121900" anchor="t" anchorCtr="0">
              <a:spAutoFit/>
            </a:bodyPr>
            <a:lstStyle/>
            <a:p>
              <a:pPr algn="ctr"/>
              <a:r>
                <a:rPr lang="en" sz="1867" b="1">
                  <a:solidFill>
                    <a:srgbClr val="FF0000"/>
                  </a:solidFill>
                  <a:latin typeface="Avenir"/>
                  <a:ea typeface="Avenir"/>
                  <a:cs typeface="Avenir"/>
                  <a:sym typeface="Avenir"/>
                </a:rPr>
                <a:t>NLDAS-2</a:t>
              </a:r>
              <a:br>
                <a:rPr lang="en" sz="1867" b="1">
                  <a:solidFill>
                    <a:srgbClr val="FF0000"/>
                  </a:solidFill>
                  <a:latin typeface="Avenir"/>
                  <a:ea typeface="Avenir"/>
                  <a:cs typeface="Avenir"/>
                  <a:sym typeface="Avenir"/>
                </a:rPr>
              </a:br>
              <a:r>
                <a:rPr lang="en" sz="1867" b="1">
                  <a:solidFill>
                    <a:srgbClr val="FF0000"/>
                  </a:solidFill>
                  <a:latin typeface="Avenir"/>
                  <a:ea typeface="Avenir"/>
                  <a:cs typeface="Avenir"/>
                  <a:sym typeface="Avenir"/>
                </a:rPr>
                <a:t>&amp; SPoRT-LIS extent</a:t>
              </a:r>
              <a:endParaRPr sz="1867" b="1" dirty="0">
                <a:solidFill>
                  <a:srgbClr val="FF0000"/>
                </a:solidFill>
                <a:latin typeface="Avenir"/>
                <a:ea typeface="Avenir"/>
                <a:cs typeface="Avenir"/>
                <a:sym typeface="Aveni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graphicFrame>
        <p:nvGraphicFramePr>
          <p:cNvPr id="597" name="Google Shape;597;g34ad79de4f0_3_0"/>
          <p:cNvGraphicFramePr/>
          <p:nvPr>
            <p:extLst>
              <p:ext uri="{D42A27DB-BD31-4B8C-83A1-F6EECF244321}">
                <p14:modId xmlns:p14="http://schemas.microsoft.com/office/powerpoint/2010/main" val="429094666"/>
              </p:ext>
            </p:extLst>
          </p:nvPr>
        </p:nvGraphicFramePr>
        <p:xfrm>
          <a:off x="67968" y="1185080"/>
          <a:ext cx="12052025" cy="5568675"/>
        </p:xfrm>
        <a:graphic>
          <a:graphicData uri="http://schemas.openxmlformats.org/drawingml/2006/table">
            <a:tbl>
              <a:tblPr>
                <a:noFill/>
                <a:tableStyleId>{484B82BF-0281-4EF0-9E5D-0EF5E03967E6}</a:tableStyleId>
              </a:tblPr>
              <a:tblGrid>
                <a:gridCol w="2440325">
                  <a:extLst>
                    <a:ext uri="{9D8B030D-6E8A-4147-A177-3AD203B41FA5}">
                      <a16:colId xmlns:a16="http://schemas.microsoft.com/office/drawing/2014/main" val="20000"/>
                    </a:ext>
                  </a:extLst>
                </a:gridCol>
                <a:gridCol w="4336400">
                  <a:extLst>
                    <a:ext uri="{9D8B030D-6E8A-4147-A177-3AD203B41FA5}">
                      <a16:colId xmlns:a16="http://schemas.microsoft.com/office/drawing/2014/main" val="20001"/>
                    </a:ext>
                  </a:extLst>
                </a:gridCol>
                <a:gridCol w="5275300">
                  <a:extLst>
                    <a:ext uri="{9D8B030D-6E8A-4147-A177-3AD203B41FA5}">
                      <a16:colId xmlns:a16="http://schemas.microsoft.com/office/drawing/2014/main" val="20002"/>
                    </a:ext>
                  </a:extLst>
                </a:gridCol>
              </a:tblGrid>
              <a:tr h="616575">
                <a:tc>
                  <a:txBody>
                    <a:bodyPr/>
                    <a:lstStyle/>
                    <a:p>
                      <a:pPr marL="0" lvl="0" indent="0" algn="ctr" rtl="0">
                        <a:lnSpc>
                          <a:spcPct val="115000"/>
                        </a:lnSpc>
                        <a:spcBef>
                          <a:spcPts val="0"/>
                        </a:spcBef>
                        <a:spcAft>
                          <a:spcPts val="0"/>
                        </a:spcAft>
                        <a:buNone/>
                      </a:pPr>
                      <a:r>
                        <a:rPr lang="en-US" sz="2800" b="1" dirty="0">
                          <a:solidFill>
                            <a:srgbClr val="FFFFFF"/>
                          </a:solidFill>
                          <a:latin typeface="Calibri"/>
                          <a:ea typeface="Calibri"/>
                          <a:cs typeface="Calibri"/>
                          <a:sym typeface="Calibri"/>
                        </a:rPr>
                        <a:t>Attribute</a:t>
                      </a:r>
                      <a:endParaRPr sz="2800" b="1" dirty="0">
                        <a:solidFill>
                          <a:srgbClr val="FFFFFF"/>
                        </a:solidFill>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34625" cap="flat" cmpd="sng">
                      <a:solidFill>
                        <a:srgbClr val="FFFFFF"/>
                      </a:solidFill>
                      <a:prstDash val="solid"/>
                      <a:round/>
                      <a:headEnd type="none" w="sm" len="sm"/>
                      <a:tailEnd type="none" w="sm" len="sm"/>
                    </a:lnB>
                    <a:solidFill>
                      <a:srgbClr val="146082"/>
                    </a:solidFill>
                  </a:tcPr>
                </a:tc>
                <a:tc>
                  <a:txBody>
                    <a:bodyPr/>
                    <a:lstStyle/>
                    <a:p>
                      <a:pPr marL="0" lvl="0" indent="0" algn="ctr" rtl="0">
                        <a:lnSpc>
                          <a:spcPct val="115000"/>
                        </a:lnSpc>
                        <a:spcBef>
                          <a:spcPts val="0"/>
                        </a:spcBef>
                        <a:spcAft>
                          <a:spcPts val="0"/>
                        </a:spcAft>
                        <a:buNone/>
                      </a:pPr>
                      <a:r>
                        <a:rPr lang="en-US" sz="2800" b="1" dirty="0">
                          <a:solidFill>
                            <a:srgbClr val="FFFFFF"/>
                          </a:solidFill>
                          <a:latin typeface="Calibri"/>
                          <a:ea typeface="Calibri"/>
                          <a:cs typeface="Calibri"/>
                          <a:sym typeface="Calibri"/>
                        </a:rPr>
                        <a:t>NLDAS-2</a:t>
                      </a:r>
                      <a:endParaRPr sz="2800" b="1" dirty="0">
                        <a:solidFill>
                          <a:srgbClr val="FFFFFF"/>
                        </a:solidFill>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34625" cap="flat" cmpd="sng">
                      <a:solidFill>
                        <a:srgbClr val="FFFFFF"/>
                      </a:solidFill>
                      <a:prstDash val="solid"/>
                      <a:round/>
                      <a:headEnd type="none" w="sm" len="sm"/>
                      <a:tailEnd type="none" w="sm" len="sm"/>
                    </a:lnB>
                    <a:solidFill>
                      <a:srgbClr val="146082"/>
                    </a:solidFill>
                  </a:tcPr>
                </a:tc>
                <a:tc>
                  <a:txBody>
                    <a:bodyPr/>
                    <a:lstStyle/>
                    <a:p>
                      <a:pPr marL="0" lvl="0" indent="0" algn="ctr" rtl="0">
                        <a:lnSpc>
                          <a:spcPct val="115000"/>
                        </a:lnSpc>
                        <a:spcBef>
                          <a:spcPts val="0"/>
                        </a:spcBef>
                        <a:spcAft>
                          <a:spcPts val="0"/>
                        </a:spcAft>
                        <a:buNone/>
                      </a:pPr>
                      <a:r>
                        <a:rPr lang="en-US" sz="2800" b="1" dirty="0">
                          <a:solidFill>
                            <a:srgbClr val="FFFFFF"/>
                          </a:solidFill>
                          <a:latin typeface="Calibri"/>
                          <a:ea typeface="Calibri"/>
                          <a:cs typeface="Calibri"/>
                          <a:sym typeface="Calibri"/>
                        </a:rPr>
                        <a:t>NLDAS-3</a:t>
                      </a:r>
                      <a:endParaRPr sz="2800" b="1" dirty="0">
                        <a:solidFill>
                          <a:srgbClr val="FFFFFF"/>
                        </a:solidFill>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34625" cap="flat" cmpd="sng">
                      <a:solidFill>
                        <a:srgbClr val="FFFFFF"/>
                      </a:solidFill>
                      <a:prstDash val="solid"/>
                      <a:round/>
                      <a:headEnd type="none" w="sm" len="sm"/>
                      <a:tailEnd type="none" w="sm" len="sm"/>
                    </a:lnB>
                    <a:solidFill>
                      <a:srgbClr val="146082"/>
                    </a:solidFill>
                  </a:tcPr>
                </a:tc>
                <a:extLst>
                  <a:ext uri="{0D108BD9-81ED-4DB2-BD59-A6C34878D82A}">
                    <a16:rowId xmlns:a16="http://schemas.microsoft.com/office/drawing/2014/main" val="10000"/>
                  </a:ext>
                </a:extLst>
              </a:tr>
              <a:tr h="827050">
                <a:tc>
                  <a:txBody>
                    <a:bodyPr/>
                    <a:lstStyle/>
                    <a:p>
                      <a:pPr marL="0" lvl="0" indent="0" algn="l" rtl="0">
                        <a:lnSpc>
                          <a:spcPct val="115000"/>
                        </a:lnSpc>
                        <a:spcBef>
                          <a:spcPts val="0"/>
                        </a:spcBef>
                        <a:spcAft>
                          <a:spcPts val="0"/>
                        </a:spcAft>
                        <a:buNone/>
                      </a:pPr>
                      <a:r>
                        <a:rPr lang="en-US" sz="2000" b="1" dirty="0">
                          <a:solidFill>
                            <a:schemeClr val="lt1"/>
                          </a:solidFill>
                          <a:latin typeface="Calibri"/>
                          <a:ea typeface="Calibri"/>
                          <a:cs typeface="Calibri"/>
                          <a:sym typeface="Calibri"/>
                        </a:rPr>
                        <a:t>Spatial coverage</a:t>
                      </a:r>
                      <a:endParaRPr sz="2000" b="1" dirty="0">
                        <a:solidFill>
                          <a:schemeClr val="lt1"/>
                        </a:solidFill>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34625"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146082"/>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CONUS (25</a:t>
                      </a:r>
                      <a:r>
                        <a:rPr lang="en-US" sz="1800" baseline="30000" dirty="0">
                          <a:latin typeface="Calibri"/>
                          <a:ea typeface="Calibri"/>
                          <a:cs typeface="Calibri"/>
                          <a:sym typeface="Calibri"/>
                        </a:rPr>
                        <a:t>o</a:t>
                      </a:r>
                      <a:r>
                        <a:rPr lang="en-US" sz="1800" dirty="0">
                          <a:latin typeface="Calibri"/>
                          <a:ea typeface="Calibri"/>
                          <a:cs typeface="Calibri"/>
                          <a:sym typeface="Calibri"/>
                        </a:rPr>
                        <a:t> to 53</a:t>
                      </a:r>
                      <a:r>
                        <a:rPr lang="en-US" sz="1800" baseline="30000" dirty="0">
                          <a:latin typeface="Calibri"/>
                          <a:ea typeface="Calibri"/>
                          <a:cs typeface="Calibri"/>
                          <a:sym typeface="Calibri"/>
                        </a:rPr>
                        <a:t>o</a:t>
                      </a:r>
                      <a:r>
                        <a:rPr lang="en-US" sz="1800" dirty="0">
                          <a:latin typeface="Calibri"/>
                          <a:ea typeface="Calibri"/>
                          <a:cs typeface="Calibri"/>
                          <a:sym typeface="Calibri"/>
                        </a:rPr>
                        <a:t> N / 125</a:t>
                      </a:r>
                      <a:r>
                        <a:rPr lang="en-US" sz="1800" baseline="30000" dirty="0">
                          <a:latin typeface="Calibri"/>
                          <a:ea typeface="Calibri"/>
                          <a:cs typeface="Calibri"/>
                          <a:sym typeface="Calibri"/>
                        </a:rPr>
                        <a:t>o</a:t>
                      </a:r>
                      <a:r>
                        <a:rPr lang="en-US" sz="1800" dirty="0">
                          <a:latin typeface="Calibri"/>
                          <a:ea typeface="Calibri"/>
                          <a:cs typeface="Calibri"/>
                          <a:sym typeface="Calibri"/>
                        </a:rPr>
                        <a:t> to 67</a:t>
                      </a:r>
                      <a:r>
                        <a:rPr lang="en-US" sz="1800" baseline="30000" dirty="0">
                          <a:latin typeface="Calibri"/>
                          <a:ea typeface="Calibri"/>
                          <a:cs typeface="Calibri"/>
                          <a:sym typeface="Calibri"/>
                        </a:rPr>
                        <a:t>o</a:t>
                      </a:r>
                      <a:r>
                        <a:rPr lang="en-US" sz="1800" dirty="0">
                          <a:latin typeface="Calibri"/>
                          <a:ea typeface="Calibri"/>
                          <a:cs typeface="Calibri"/>
                          <a:sym typeface="Calibri"/>
                        </a:rPr>
                        <a:t> W)</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34625"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CAD1D8"/>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North America including Alaska, Hawaii, Puerto Rico, and Central America (7</a:t>
                      </a:r>
                      <a:r>
                        <a:rPr lang="en-US" sz="1800" baseline="30000" dirty="0">
                          <a:latin typeface="Calibri"/>
                          <a:ea typeface="Calibri"/>
                          <a:cs typeface="Calibri"/>
                          <a:sym typeface="Calibri"/>
                        </a:rPr>
                        <a:t>o</a:t>
                      </a:r>
                      <a:r>
                        <a:rPr lang="en-US" sz="1800" dirty="0">
                          <a:latin typeface="Calibri"/>
                          <a:ea typeface="Calibri"/>
                          <a:cs typeface="Calibri"/>
                          <a:sym typeface="Calibri"/>
                        </a:rPr>
                        <a:t> to 72</a:t>
                      </a:r>
                      <a:r>
                        <a:rPr lang="en-US" sz="1800" baseline="30000" dirty="0">
                          <a:latin typeface="Calibri"/>
                          <a:ea typeface="Calibri"/>
                          <a:cs typeface="Calibri"/>
                          <a:sym typeface="Calibri"/>
                        </a:rPr>
                        <a:t>o</a:t>
                      </a:r>
                      <a:r>
                        <a:rPr lang="en-US" sz="1800" dirty="0">
                          <a:latin typeface="Calibri"/>
                          <a:ea typeface="Calibri"/>
                          <a:cs typeface="Calibri"/>
                          <a:sym typeface="Calibri"/>
                        </a:rPr>
                        <a:t> N / 169</a:t>
                      </a:r>
                      <a:r>
                        <a:rPr lang="en-US" sz="1800" baseline="30000" dirty="0">
                          <a:latin typeface="Calibri"/>
                          <a:ea typeface="Calibri"/>
                          <a:cs typeface="Calibri"/>
                          <a:sym typeface="Calibri"/>
                        </a:rPr>
                        <a:t>o</a:t>
                      </a:r>
                      <a:r>
                        <a:rPr lang="en-US" sz="1800" dirty="0">
                          <a:latin typeface="Calibri"/>
                          <a:ea typeface="Calibri"/>
                          <a:cs typeface="Calibri"/>
                          <a:sym typeface="Calibri"/>
                        </a:rPr>
                        <a:t> to 52</a:t>
                      </a:r>
                      <a:r>
                        <a:rPr lang="en-US" sz="1800" baseline="30000" dirty="0">
                          <a:latin typeface="Calibri"/>
                          <a:ea typeface="Calibri"/>
                          <a:cs typeface="Calibri"/>
                          <a:sym typeface="Calibri"/>
                        </a:rPr>
                        <a:t>o</a:t>
                      </a:r>
                      <a:r>
                        <a:rPr lang="en-US" sz="1800" dirty="0">
                          <a:latin typeface="Calibri"/>
                          <a:ea typeface="Calibri"/>
                          <a:cs typeface="Calibri"/>
                          <a:sym typeface="Calibri"/>
                        </a:rPr>
                        <a:t> W)</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34625"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CAD1D8"/>
                    </a:solidFill>
                  </a:tcPr>
                </a:tc>
                <a:extLst>
                  <a:ext uri="{0D108BD9-81ED-4DB2-BD59-A6C34878D82A}">
                    <a16:rowId xmlns:a16="http://schemas.microsoft.com/office/drawing/2014/main" val="10001"/>
                  </a:ext>
                </a:extLst>
              </a:tr>
              <a:tr h="426400">
                <a:tc>
                  <a:txBody>
                    <a:bodyPr/>
                    <a:lstStyle/>
                    <a:p>
                      <a:pPr marL="0" lvl="0" indent="0" algn="l" rtl="0">
                        <a:lnSpc>
                          <a:spcPct val="115000"/>
                        </a:lnSpc>
                        <a:spcBef>
                          <a:spcPts val="0"/>
                        </a:spcBef>
                        <a:spcAft>
                          <a:spcPts val="0"/>
                        </a:spcAft>
                        <a:buNone/>
                      </a:pPr>
                      <a:r>
                        <a:rPr lang="en-US" sz="2000" b="1" dirty="0">
                          <a:solidFill>
                            <a:schemeClr val="lt1"/>
                          </a:solidFill>
                          <a:latin typeface="Calibri"/>
                          <a:ea typeface="Calibri"/>
                          <a:cs typeface="Calibri"/>
                          <a:sym typeface="Calibri"/>
                        </a:rPr>
                        <a:t>Spatial resolution</a:t>
                      </a:r>
                      <a:endParaRPr sz="2000" b="1" dirty="0">
                        <a:solidFill>
                          <a:schemeClr val="lt1"/>
                        </a:solidFill>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146082"/>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~14 km</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E6E8EB"/>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~1 km</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E6E8EB"/>
                    </a:solidFill>
                  </a:tcPr>
                </a:tc>
                <a:extLst>
                  <a:ext uri="{0D108BD9-81ED-4DB2-BD59-A6C34878D82A}">
                    <a16:rowId xmlns:a16="http://schemas.microsoft.com/office/drawing/2014/main" val="10002"/>
                  </a:ext>
                </a:extLst>
              </a:tr>
              <a:tr h="426400">
                <a:tc>
                  <a:txBody>
                    <a:bodyPr/>
                    <a:lstStyle/>
                    <a:p>
                      <a:pPr marL="0" lvl="0" indent="0" algn="l" rtl="0">
                        <a:lnSpc>
                          <a:spcPct val="115000"/>
                        </a:lnSpc>
                        <a:spcBef>
                          <a:spcPts val="0"/>
                        </a:spcBef>
                        <a:spcAft>
                          <a:spcPts val="0"/>
                        </a:spcAft>
                        <a:buNone/>
                      </a:pPr>
                      <a:r>
                        <a:rPr lang="en-US" sz="2000" b="1" dirty="0">
                          <a:solidFill>
                            <a:schemeClr val="lt1"/>
                          </a:solidFill>
                          <a:latin typeface="Calibri"/>
                          <a:ea typeface="Calibri"/>
                          <a:cs typeface="Calibri"/>
                          <a:sym typeface="Calibri"/>
                        </a:rPr>
                        <a:t>Latency</a:t>
                      </a:r>
                      <a:endParaRPr sz="2000" b="1" dirty="0">
                        <a:solidFill>
                          <a:schemeClr val="lt1"/>
                        </a:solidFill>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146082"/>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4 days</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CAD1D8"/>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7 hours</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CAD1D8"/>
                    </a:solidFill>
                  </a:tcPr>
                </a:tc>
                <a:extLst>
                  <a:ext uri="{0D108BD9-81ED-4DB2-BD59-A6C34878D82A}">
                    <a16:rowId xmlns:a16="http://schemas.microsoft.com/office/drawing/2014/main" val="10003"/>
                  </a:ext>
                </a:extLst>
              </a:tr>
              <a:tr h="756700">
                <a:tc>
                  <a:txBody>
                    <a:bodyPr/>
                    <a:lstStyle/>
                    <a:p>
                      <a:pPr marL="0" lvl="0" indent="0" algn="l" rtl="0">
                        <a:lnSpc>
                          <a:spcPct val="115000"/>
                        </a:lnSpc>
                        <a:spcBef>
                          <a:spcPts val="0"/>
                        </a:spcBef>
                        <a:spcAft>
                          <a:spcPts val="0"/>
                        </a:spcAft>
                        <a:buNone/>
                      </a:pPr>
                      <a:r>
                        <a:rPr lang="en-US" sz="2000" b="1" dirty="0">
                          <a:solidFill>
                            <a:schemeClr val="lt1"/>
                          </a:solidFill>
                          <a:latin typeface="Calibri"/>
                          <a:ea typeface="Calibri"/>
                          <a:cs typeface="Calibri"/>
                          <a:sym typeface="Calibri"/>
                        </a:rPr>
                        <a:t>Precipitation</a:t>
                      </a:r>
                      <a:endParaRPr sz="2000" b="1" dirty="0">
                        <a:solidFill>
                          <a:schemeClr val="lt1"/>
                        </a:solidFill>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146082"/>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CPC daily analysis over CONUS</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E6E8EB"/>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Assimilation using gauges, IMERG, CaPA, with </a:t>
                      </a:r>
                      <a:br>
                        <a:rPr lang="en-US" sz="1800" dirty="0">
                          <a:latin typeface="Calibri"/>
                          <a:ea typeface="Calibri"/>
                          <a:cs typeface="Calibri"/>
                          <a:sym typeface="Calibri"/>
                        </a:rPr>
                      </a:br>
                      <a:r>
                        <a:rPr lang="en-US" sz="1800" dirty="0">
                          <a:latin typeface="Calibri"/>
                          <a:ea typeface="Calibri"/>
                          <a:cs typeface="Calibri"/>
                          <a:sym typeface="Calibri"/>
                        </a:rPr>
                        <a:t>MERRA-2/GEOS-IT as background</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E6E8EB"/>
                    </a:solidFill>
                  </a:tcPr>
                </a:tc>
                <a:extLst>
                  <a:ext uri="{0D108BD9-81ED-4DB2-BD59-A6C34878D82A}">
                    <a16:rowId xmlns:a16="http://schemas.microsoft.com/office/drawing/2014/main" val="10004"/>
                  </a:ext>
                </a:extLst>
              </a:tr>
              <a:tr h="575725">
                <a:tc>
                  <a:txBody>
                    <a:bodyPr/>
                    <a:lstStyle/>
                    <a:p>
                      <a:pPr marL="0" lvl="0" indent="0" algn="l" rtl="0">
                        <a:lnSpc>
                          <a:spcPct val="115000"/>
                        </a:lnSpc>
                        <a:spcBef>
                          <a:spcPts val="0"/>
                        </a:spcBef>
                        <a:spcAft>
                          <a:spcPts val="0"/>
                        </a:spcAft>
                        <a:buNone/>
                      </a:pPr>
                      <a:r>
                        <a:rPr lang="en-US" sz="2000" b="1" dirty="0">
                          <a:solidFill>
                            <a:schemeClr val="lt1"/>
                          </a:solidFill>
                          <a:latin typeface="Calibri"/>
                          <a:ea typeface="Calibri"/>
                          <a:cs typeface="Calibri"/>
                          <a:sym typeface="Calibri"/>
                        </a:rPr>
                        <a:t>Surface meteorology</a:t>
                      </a:r>
                      <a:endParaRPr sz="2000" b="1" dirty="0">
                        <a:solidFill>
                          <a:schemeClr val="lt1"/>
                        </a:solidFill>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146082"/>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NARR with constant lapse-rate adjustment</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CAD1D8"/>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MERRA-2/GEOS-IT/CERES with dynamical downscaling</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CAD1D8"/>
                    </a:solidFill>
                  </a:tcPr>
                </a:tc>
                <a:extLst>
                  <a:ext uri="{0D108BD9-81ED-4DB2-BD59-A6C34878D82A}">
                    <a16:rowId xmlns:a16="http://schemas.microsoft.com/office/drawing/2014/main" val="10005"/>
                  </a:ext>
                </a:extLst>
              </a:tr>
              <a:tr h="426400">
                <a:tc>
                  <a:txBody>
                    <a:bodyPr/>
                    <a:lstStyle/>
                    <a:p>
                      <a:pPr marL="0" lvl="0" indent="0" algn="l" rtl="0">
                        <a:lnSpc>
                          <a:spcPct val="115000"/>
                        </a:lnSpc>
                        <a:spcBef>
                          <a:spcPts val="0"/>
                        </a:spcBef>
                        <a:spcAft>
                          <a:spcPts val="0"/>
                        </a:spcAft>
                        <a:buNone/>
                      </a:pPr>
                      <a:r>
                        <a:rPr lang="en-US" sz="2000" b="1" dirty="0">
                          <a:solidFill>
                            <a:schemeClr val="lt1"/>
                          </a:solidFill>
                          <a:latin typeface="Calibri"/>
                          <a:ea typeface="Calibri"/>
                          <a:cs typeface="Calibri"/>
                          <a:sym typeface="Calibri"/>
                        </a:rPr>
                        <a:t>Land surface models</a:t>
                      </a:r>
                      <a:endParaRPr sz="2000" b="1" dirty="0">
                        <a:solidFill>
                          <a:schemeClr val="lt1"/>
                        </a:solidFill>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146082"/>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4 (Noah, VIC, Mosaic, SAC)</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E6E8EB"/>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1 (Noah-MP)</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E6E8EB"/>
                    </a:solidFill>
                  </a:tcPr>
                </a:tc>
                <a:extLst>
                  <a:ext uri="{0D108BD9-81ED-4DB2-BD59-A6C34878D82A}">
                    <a16:rowId xmlns:a16="http://schemas.microsoft.com/office/drawing/2014/main" val="10006"/>
                  </a:ext>
                </a:extLst>
              </a:tr>
              <a:tr h="1087025">
                <a:tc>
                  <a:txBody>
                    <a:bodyPr/>
                    <a:lstStyle/>
                    <a:p>
                      <a:pPr marL="0" lvl="0" indent="0" algn="l" rtl="0">
                        <a:lnSpc>
                          <a:spcPct val="115000"/>
                        </a:lnSpc>
                        <a:spcBef>
                          <a:spcPts val="0"/>
                        </a:spcBef>
                        <a:spcAft>
                          <a:spcPts val="0"/>
                        </a:spcAft>
                        <a:buNone/>
                      </a:pPr>
                      <a:r>
                        <a:rPr lang="en-US" sz="2000" b="1" dirty="0">
                          <a:solidFill>
                            <a:schemeClr val="lt1"/>
                          </a:solidFill>
                          <a:latin typeface="Calibri"/>
                          <a:ea typeface="Calibri"/>
                          <a:cs typeface="Calibri"/>
                          <a:sym typeface="Calibri"/>
                        </a:rPr>
                        <a:t>Data assimilation</a:t>
                      </a:r>
                      <a:endParaRPr sz="2000" b="1" dirty="0">
                        <a:solidFill>
                          <a:schemeClr val="lt1"/>
                        </a:solidFill>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146082"/>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None</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CAD1D8"/>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Assimilation of remotely-sensed soil moisture, </a:t>
                      </a:r>
                      <a:br>
                        <a:rPr lang="en-US" sz="1800" dirty="0">
                          <a:latin typeface="Calibri"/>
                          <a:ea typeface="Calibri"/>
                          <a:cs typeface="Calibri"/>
                          <a:sym typeface="Calibri"/>
                        </a:rPr>
                      </a:br>
                      <a:r>
                        <a:rPr lang="en-US" sz="1800" dirty="0">
                          <a:latin typeface="Calibri"/>
                          <a:ea typeface="Calibri"/>
                          <a:cs typeface="Calibri"/>
                          <a:sym typeface="Calibri"/>
                        </a:rPr>
                        <a:t>leaf area index, snow, terrestrial water storage</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CAD1D8"/>
                    </a:solidFill>
                  </a:tcPr>
                </a:tc>
                <a:extLst>
                  <a:ext uri="{0D108BD9-81ED-4DB2-BD59-A6C34878D82A}">
                    <a16:rowId xmlns:a16="http://schemas.microsoft.com/office/drawing/2014/main" val="10007"/>
                  </a:ext>
                </a:extLst>
              </a:tr>
              <a:tr h="426400">
                <a:tc>
                  <a:txBody>
                    <a:bodyPr/>
                    <a:lstStyle/>
                    <a:p>
                      <a:pPr marL="0" lvl="0" indent="0" algn="l" rtl="0">
                        <a:lnSpc>
                          <a:spcPct val="115000"/>
                        </a:lnSpc>
                        <a:spcBef>
                          <a:spcPts val="0"/>
                        </a:spcBef>
                        <a:spcAft>
                          <a:spcPts val="0"/>
                        </a:spcAft>
                        <a:buNone/>
                      </a:pPr>
                      <a:r>
                        <a:rPr lang="en-US" sz="2000" b="1" dirty="0">
                          <a:solidFill>
                            <a:schemeClr val="lt1"/>
                          </a:solidFill>
                          <a:latin typeface="Calibri"/>
                          <a:ea typeface="Calibri"/>
                          <a:cs typeface="Calibri"/>
                          <a:sym typeface="Calibri"/>
                        </a:rPr>
                        <a:t>Forecasting</a:t>
                      </a:r>
                      <a:endParaRPr sz="2000" b="1" dirty="0">
                        <a:solidFill>
                          <a:schemeClr val="lt1"/>
                        </a:solidFill>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146082"/>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None</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E6E8EB"/>
                    </a:solidFill>
                  </a:tcPr>
                </a:tc>
                <a:tc>
                  <a:txBody>
                    <a:bodyPr/>
                    <a:lstStyle/>
                    <a:p>
                      <a:pPr marL="0" lvl="0" indent="0" algn="l" rtl="0">
                        <a:lnSpc>
                          <a:spcPct val="115000"/>
                        </a:lnSpc>
                        <a:spcBef>
                          <a:spcPts val="0"/>
                        </a:spcBef>
                        <a:spcAft>
                          <a:spcPts val="0"/>
                        </a:spcAft>
                        <a:buNone/>
                      </a:pPr>
                      <a:r>
                        <a:rPr lang="en-US" sz="1800" dirty="0">
                          <a:latin typeface="Calibri"/>
                          <a:ea typeface="Calibri"/>
                          <a:cs typeface="Calibri"/>
                          <a:sym typeface="Calibri"/>
                        </a:rPr>
                        <a:t>2 to 4 week ensemble forecasts</a:t>
                      </a:r>
                      <a:endParaRPr sz="1800" dirty="0">
                        <a:latin typeface="Calibri"/>
                        <a:ea typeface="Calibri"/>
                        <a:cs typeface="Calibri"/>
                        <a:sym typeface="Calibri"/>
                      </a:endParaRPr>
                    </a:p>
                  </a:txBody>
                  <a:tcPr marL="91450" marR="91450" marT="45725" marB="45725"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E6E8EB"/>
                    </a:solidFill>
                  </a:tcPr>
                </a:tc>
                <a:extLst>
                  <a:ext uri="{0D108BD9-81ED-4DB2-BD59-A6C34878D82A}">
                    <a16:rowId xmlns:a16="http://schemas.microsoft.com/office/drawing/2014/main" val="10008"/>
                  </a:ext>
                </a:extLst>
              </a:tr>
            </a:tbl>
          </a:graphicData>
        </a:graphic>
      </p:graphicFrame>
      <p:sp>
        <p:nvSpPr>
          <p:cNvPr id="5" name="Google Shape;448;p13">
            <a:extLst>
              <a:ext uri="{FF2B5EF4-FFF2-40B4-BE49-F238E27FC236}">
                <a16:creationId xmlns:a16="http://schemas.microsoft.com/office/drawing/2014/main" id="{46BBE5AE-B44F-90E9-3B58-E9174C063DA7}"/>
              </a:ext>
            </a:extLst>
          </p:cNvPr>
          <p:cNvSpPr txBox="1"/>
          <p:nvPr/>
        </p:nvSpPr>
        <p:spPr>
          <a:xfrm>
            <a:off x="757250" y="0"/>
            <a:ext cx="10972800" cy="11223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FFFFFF"/>
              </a:buClr>
              <a:buSzPts val="4400"/>
              <a:buFont typeface="Calibri"/>
              <a:buNone/>
            </a:pPr>
            <a:r>
              <a:rPr lang="en-US" sz="4400" i="0" u="none" strike="noStrike" cap="none" dirty="0">
                <a:solidFill>
                  <a:srgbClr val="FFFFFF"/>
                </a:solidFill>
                <a:latin typeface="Calibri"/>
                <a:ea typeface="Calibri"/>
                <a:cs typeface="Calibri"/>
                <a:sym typeface="Calibri"/>
              </a:rPr>
              <a:t>NLDAS-2 vs. NLDAS-3 Comparison</a:t>
            </a:r>
            <a:endParaRPr sz="140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9"/>
          <p:cNvSpPr txBox="1"/>
          <p:nvPr/>
        </p:nvSpPr>
        <p:spPr>
          <a:xfrm>
            <a:off x="965200" y="0"/>
            <a:ext cx="10312399" cy="11223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FFFFFF"/>
              </a:buClr>
              <a:buSzPts val="4400"/>
              <a:buFont typeface="Calibri"/>
              <a:buNone/>
            </a:pPr>
            <a:r>
              <a:rPr lang="en-US" sz="4400" b="0" i="0" u="none" strike="noStrike" cap="none" dirty="0">
                <a:solidFill>
                  <a:srgbClr val="FFFFFF"/>
                </a:solidFill>
                <a:latin typeface="Calibri"/>
                <a:ea typeface="Calibri"/>
                <a:cs typeface="Calibri"/>
                <a:sym typeface="Calibri"/>
              </a:rPr>
              <a:t>NLDAS-3: Enhancing NLDAS for the </a:t>
            </a:r>
            <a:r>
              <a:rPr lang="en-US" sz="4400" dirty="0">
                <a:solidFill>
                  <a:srgbClr val="FFFFFF"/>
                </a:solidFill>
                <a:latin typeface="Calibri"/>
                <a:ea typeface="Calibri"/>
                <a:cs typeface="Calibri"/>
                <a:sym typeface="Calibri"/>
              </a:rPr>
              <a:t>F</a:t>
            </a:r>
            <a:r>
              <a:rPr lang="en-US" sz="4400" b="0" i="0" u="none" strike="noStrike" cap="none" dirty="0">
                <a:solidFill>
                  <a:srgbClr val="FFFFFF"/>
                </a:solidFill>
                <a:latin typeface="Calibri"/>
                <a:ea typeface="Calibri"/>
                <a:cs typeface="Calibri"/>
                <a:sym typeface="Calibri"/>
              </a:rPr>
              <a:t>uture</a:t>
            </a:r>
            <a:endParaRPr sz="1400" b="0" i="0" u="none" strike="noStrike" cap="none" dirty="0">
              <a:solidFill>
                <a:srgbClr val="000000"/>
              </a:solidFill>
              <a:latin typeface="Arial"/>
              <a:ea typeface="Arial"/>
              <a:cs typeface="Arial"/>
              <a:sym typeface="Arial"/>
            </a:endParaRPr>
          </a:p>
        </p:txBody>
      </p:sp>
      <p:sp>
        <p:nvSpPr>
          <p:cNvPr id="3" name="Text Placeholder 2">
            <a:extLst>
              <a:ext uri="{FF2B5EF4-FFF2-40B4-BE49-F238E27FC236}">
                <a16:creationId xmlns:a16="http://schemas.microsoft.com/office/drawing/2014/main" id="{3509D102-05DC-B6B3-8821-36056D7CE4F3}"/>
              </a:ext>
            </a:extLst>
          </p:cNvPr>
          <p:cNvSpPr>
            <a:spLocks noGrp="1"/>
          </p:cNvSpPr>
          <p:nvPr>
            <p:ph type="body" idx="1"/>
          </p:nvPr>
        </p:nvSpPr>
        <p:spPr>
          <a:xfrm>
            <a:off x="428625" y="1295958"/>
            <a:ext cx="11372850" cy="5304823"/>
          </a:xfrm>
        </p:spPr>
        <p:txBody>
          <a:bodyPr/>
          <a:lstStyle/>
          <a:p>
            <a:pPr marL="342900" marR="0" lvl="0" indent="-342900" algn="l" rtl="0">
              <a:lnSpc>
                <a:spcPct val="100000"/>
              </a:lnSpc>
              <a:spcBef>
                <a:spcPts val="0"/>
              </a:spcBef>
              <a:spcAft>
                <a:spcPts val="0"/>
              </a:spcAft>
              <a:buClr>
                <a:srgbClr val="000000"/>
              </a:buClr>
              <a:buSzPts val="2400"/>
              <a:buFont typeface="Arial"/>
              <a:buChar char="•"/>
            </a:pPr>
            <a:r>
              <a:rPr lang="en-US" sz="2400" b="1" i="0" u="none" strike="noStrike" cap="none" dirty="0">
                <a:solidFill>
                  <a:srgbClr val="000000"/>
                </a:solidFill>
                <a:latin typeface="Calibri"/>
                <a:ea typeface="Calibri"/>
                <a:cs typeface="Calibri"/>
                <a:sym typeface="Calibri"/>
              </a:rPr>
              <a:t>Put the “DA” into NLDAS</a:t>
            </a:r>
          </a:p>
          <a:p>
            <a:pPr marL="800100" lvl="1">
              <a:lnSpc>
                <a:spcPct val="100000"/>
              </a:lnSpc>
              <a:spcBef>
                <a:spcPts val="0"/>
              </a:spcBef>
              <a:buClr>
                <a:srgbClr val="000000"/>
              </a:buClr>
              <a:buSzPts val="2400"/>
              <a:buFont typeface="Wingdings" panose="05000000000000000000" pitchFamily="2" charset="2"/>
              <a:buChar char="ü"/>
            </a:pPr>
            <a:r>
              <a:rPr lang="en-US" b="0" i="0" u="none" strike="noStrike" cap="none" dirty="0">
                <a:solidFill>
                  <a:srgbClr val="000000"/>
                </a:solidFill>
                <a:latin typeface="Calibri"/>
                <a:ea typeface="Calibri"/>
                <a:cs typeface="Calibri"/>
                <a:sym typeface="Calibri"/>
              </a:rPr>
              <a:t>Add data assimilation of unique [NASA] observations</a:t>
            </a:r>
          </a:p>
          <a:p>
            <a:pPr marL="800100" lvl="1">
              <a:lnSpc>
                <a:spcPct val="100000"/>
              </a:lnSpc>
              <a:spcBef>
                <a:spcPts val="0"/>
              </a:spcBef>
              <a:buClr>
                <a:srgbClr val="000000"/>
              </a:buClr>
              <a:buSzPts val="2400"/>
              <a:buFont typeface="Wingdings" panose="05000000000000000000" pitchFamily="2" charset="2"/>
              <a:buChar char="ü"/>
            </a:pPr>
            <a:r>
              <a:rPr lang="en-US" b="0" i="0" u="none" strike="noStrike" cap="none" dirty="0">
                <a:solidFill>
                  <a:srgbClr val="000000"/>
                </a:solidFill>
                <a:latin typeface="Calibri"/>
                <a:ea typeface="Calibri"/>
                <a:cs typeface="Calibri"/>
                <a:sym typeface="Calibri"/>
              </a:rPr>
              <a:t>Resolve combined natural + human impacts on the water and energy cycle.</a:t>
            </a:r>
          </a:p>
          <a:p>
            <a:pPr marL="342900" marR="0" lvl="0" indent="-342900" algn="l" rtl="0">
              <a:lnSpc>
                <a:spcPct val="100000"/>
              </a:lnSpc>
              <a:spcBef>
                <a:spcPts val="1000"/>
              </a:spcBef>
              <a:spcAft>
                <a:spcPts val="0"/>
              </a:spcAft>
              <a:buClr>
                <a:srgbClr val="000000"/>
              </a:buClr>
              <a:buSzPts val="2400"/>
              <a:buFont typeface="Arial"/>
              <a:buChar char="•"/>
            </a:pPr>
            <a:r>
              <a:rPr lang="en-US" sz="2400" b="1" i="0" u="none" strike="noStrike" cap="none" dirty="0">
                <a:solidFill>
                  <a:srgbClr val="000000"/>
                </a:solidFill>
                <a:latin typeface="Calibri"/>
                <a:ea typeface="Calibri"/>
                <a:cs typeface="Calibri"/>
                <a:sym typeface="Calibri"/>
              </a:rPr>
              <a:t>Build on previous joint efforts with NOAA</a:t>
            </a:r>
            <a:r>
              <a:rPr lang="en-US" sz="2400" b="0" i="0" u="none" strike="noStrike" cap="none" dirty="0">
                <a:solidFill>
                  <a:srgbClr val="000000"/>
                </a:solidFill>
                <a:latin typeface="Calibri"/>
                <a:ea typeface="Calibri"/>
                <a:cs typeface="Calibri"/>
                <a:sym typeface="Calibri"/>
              </a:rPr>
              <a:t>, with these priorities:</a:t>
            </a:r>
          </a:p>
          <a:p>
            <a:pPr marL="800100" marR="0" lvl="1" indent="-342900" algn="l" rtl="0">
              <a:lnSpc>
                <a:spcPct val="100000"/>
              </a:lnSpc>
              <a:spcBef>
                <a:spcPts val="1000"/>
              </a:spcBef>
              <a:spcAft>
                <a:spcPts val="0"/>
              </a:spcAft>
              <a:buClr>
                <a:srgbClr val="000000"/>
              </a:buClr>
              <a:buSzPts val="2400"/>
              <a:buFont typeface="Wingdings" panose="05000000000000000000" pitchFamily="2" charset="2"/>
              <a:buChar char="ü"/>
            </a:pPr>
            <a:r>
              <a:rPr lang="en-US" sz="2400" b="0" i="0" u="none" strike="noStrike" cap="none" dirty="0">
                <a:solidFill>
                  <a:srgbClr val="000000"/>
                </a:solidFill>
                <a:latin typeface="Calibri"/>
                <a:ea typeface="Calibri"/>
                <a:cs typeface="Calibri"/>
                <a:sym typeface="Calibri"/>
              </a:rPr>
              <a:t>Modern land-surface model (Noah-MP) with groundwater, </a:t>
            </a:r>
            <a:br>
              <a:rPr lang="en-US" sz="2400" b="0" i="0" u="none" strike="noStrike" cap="none" dirty="0">
                <a:solidFill>
                  <a:srgbClr val="000000"/>
                </a:solidFill>
                <a:latin typeface="Calibri"/>
                <a:ea typeface="Calibri"/>
                <a:cs typeface="Calibri"/>
                <a:sym typeface="Calibri"/>
              </a:rPr>
            </a:br>
            <a:r>
              <a:rPr lang="en-US" sz="2400" b="0" i="0" u="none" strike="noStrike" cap="none" dirty="0">
                <a:solidFill>
                  <a:srgbClr val="000000"/>
                </a:solidFill>
                <a:latin typeface="Calibri"/>
                <a:ea typeface="Calibri"/>
                <a:cs typeface="Calibri"/>
                <a:sym typeface="Calibri"/>
              </a:rPr>
              <a:t>prognostic vegetation, and river routing model</a:t>
            </a:r>
          </a:p>
          <a:p>
            <a:pPr marL="800100" marR="0" lvl="1" indent="-342900" algn="l" rtl="0">
              <a:lnSpc>
                <a:spcPct val="100000"/>
              </a:lnSpc>
              <a:spcBef>
                <a:spcPts val="1000"/>
              </a:spcBef>
              <a:spcAft>
                <a:spcPts val="0"/>
              </a:spcAft>
              <a:buClr>
                <a:srgbClr val="000000"/>
              </a:buClr>
              <a:buSzPts val="2400"/>
              <a:buFont typeface="Wingdings" panose="05000000000000000000" pitchFamily="2" charset="2"/>
              <a:buChar char="ü"/>
            </a:pPr>
            <a:r>
              <a:rPr lang="en-US" sz="2400" b="0" i="0" u="none" strike="noStrike" cap="none" dirty="0">
                <a:solidFill>
                  <a:srgbClr val="000000"/>
                </a:solidFill>
                <a:latin typeface="Calibri"/>
                <a:ea typeface="Calibri"/>
                <a:cs typeface="Calibri"/>
                <a:sym typeface="Calibri"/>
              </a:rPr>
              <a:t>Reduce 4-day latency of current NLDAS-2 and enable forecasting capa</a:t>
            </a:r>
            <a:r>
              <a:rPr lang="en-US" sz="2400" dirty="0">
                <a:latin typeface="Calibri"/>
                <a:ea typeface="Calibri"/>
                <a:cs typeface="Calibri"/>
                <a:sym typeface="Calibri"/>
              </a:rPr>
              <a:t>bilities</a:t>
            </a:r>
            <a:endParaRPr lang="en-US" sz="2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1000"/>
              </a:spcBef>
              <a:spcAft>
                <a:spcPts val="0"/>
              </a:spcAft>
              <a:buClr>
                <a:srgbClr val="000000"/>
              </a:buClr>
              <a:buSzPts val="2400"/>
              <a:buFont typeface="Wingdings" panose="05000000000000000000" pitchFamily="2" charset="2"/>
              <a:buChar char="ü"/>
            </a:pPr>
            <a:r>
              <a:rPr lang="en-US" sz="2400" b="0" i="0" u="none" strike="noStrike" cap="none" dirty="0">
                <a:solidFill>
                  <a:srgbClr val="000000"/>
                </a:solidFill>
                <a:latin typeface="Calibri"/>
                <a:ea typeface="Calibri"/>
                <a:cs typeface="Calibri"/>
                <a:sym typeface="Calibri"/>
              </a:rPr>
              <a:t>Make NLDAS truly “North American”, including AK, HI, PR, and Central America</a:t>
            </a:r>
          </a:p>
          <a:p>
            <a:pPr marL="800100" marR="0" lvl="1" indent="-342900" algn="l" rtl="0">
              <a:lnSpc>
                <a:spcPct val="100000"/>
              </a:lnSpc>
              <a:spcBef>
                <a:spcPts val="1000"/>
              </a:spcBef>
              <a:spcAft>
                <a:spcPts val="0"/>
              </a:spcAft>
              <a:buClr>
                <a:srgbClr val="000000"/>
              </a:buClr>
              <a:buSzPts val="2400"/>
              <a:buFont typeface="Wingdings" panose="05000000000000000000" pitchFamily="2" charset="2"/>
              <a:buChar char="ü"/>
            </a:pPr>
            <a:r>
              <a:rPr lang="en-US" sz="2400" b="0" i="0" u="none" strike="noStrike" cap="none" dirty="0">
                <a:solidFill>
                  <a:srgbClr val="000000"/>
                </a:solidFill>
                <a:latin typeface="Calibri"/>
                <a:ea typeface="Calibri"/>
                <a:cs typeface="Calibri"/>
                <a:sym typeface="Calibri"/>
              </a:rPr>
              <a:t>Improve the quality of forcing data</a:t>
            </a:r>
          </a:p>
          <a:p>
            <a:pPr marL="800100" marR="0" lvl="1" indent="-342900" algn="l" rtl="0">
              <a:lnSpc>
                <a:spcPct val="100000"/>
              </a:lnSpc>
              <a:spcBef>
                <a:spcPts val="1000"/>
              </a:spcBef>
              <a:spcAft>
                <a:spcPts val="0"/>
              </a:spcAft>
              <a:buClr>
                <a:srgbClr val="000000"/>
              </a:buClr>
              <a:buSzPts val="2400"/>
              <a:buFont typeface="Wingdings" panose="05000000000000000000" pitchFamily="2" charset="2"/>
              <a:buChar char="ü"/>
            </a:pPr>
            <a:r>
              <a:rPr lang="en-US" sz="2400" b="0" i="0" u="none" strike="noStrike" cap="none" dirty="0">
                <a:solidFill>
                  <a:srgbClr val="000000"/>
                </a:solidFill>
                <a:latin typeface="Calibri"/>
                <a:ea typeface="Calibri"/>
                <a:cs typeface="Calibri"/>
                <a:sym typeface="Calibri"/>
              </a:rPr>
              <a:t>Finer spatial scales</a:t>
            </a:r>
          </a:p>
          <a:p>
            <a:pPr marL="342900" marR="0" lvl="0" indent="-342900" algn="l" rtl="0">
              <a:lnSpc>
                <a:spcPct val="100000"/>
              </a:lnSpc>
              <a:spcBef>
                <a:spcPts val="1000"/>
              </a:spcBef>
              <a:spcAft>
                <a:spcPts val="100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Transition to stakeholders via NASA SPoRT’s proven R2O paradigm (e.g., “SPoRT-LIS”)</a:t>
            </a:r>
            <a:endParaRPr lang="en-US"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8811E-2F81-CD68-D70C-7E4F3282DE14}"/>
              </a:ext>
            </a:extLst>
          </p:cNvPr>
          <p:cNvSpPr>
            <a:spLocks noGrp="1"/>
          </p:cNvSpPr>
          <p:nvPr>
            <p:ph type="title"/>
          </p:nvPr>
        </p:nvSpPr>
        <p:spPr>
          <a:xfrm>
            <a:off x="542925" y="0"/>
            <a:ext cx="11129963" cy="1122363"/>
          </a:xfrm>
        </p:spPr>
        <p:txBody>
          <a:bodyPr/>
          <a:lstStyle/>
          <a:p>
            <a:r>
              <a:rPr lang="en-US" dirty="0"/>
              <a:t>NLDAS-3 Stakeholder Engagement Applications</a:t>
            </a:r>
          </a:p>
        </p:txBody>
      </p:sp>
      <p:graphicFrame>
        <p:nvGraphicFramePr>
          <p:cNvPr id="6" name="Google Shape;597;g34ad79de4f0_3_0">
            <a:extLst>
              <a:ext uri="{FF2B5EF4-FFF2-40B4-BE49-F238E27FC236}">
                <a16:creationId xmlns:a16="http://schemas.microsoft.com/office/drawing/2014/main" id="{5739EF01-EDC6-4098-FE47-704486C32C79}"/>
              </a:ext>
            </a:extLst>
          </p:cNvPr>
          <p:cNvGraphicFramePr/>
          <p:nvPr>
            <p:extLst>
              <p:ext uri="{D42A27DB-BD31-4B8C-83A1-F6EECF244321}">
                <p14:modId xmlns:p14="http://schemas.microsoft.com/office/powerpoint/2010/main" val="2171830314"/>
              </p:ext>
            </p:extLst>
          </p:nvPr>
        </p:nvGraphicFramePr>
        <p:xfrm>
          <a:off x="2143193" y="1425575"/>
          <a:ext cx="7929425" cy="5181127"/>
        </p:xfrm>
        <a:graphic>
          <a:graphicData uri="http://schemas.openxmlformats.org/drawingml/2006/table">
            <a:tbl>
              <a:tblPr>
                <a:noFill/>
                <a:tableStyleId>{484B82BF-0281-4EF0-9E5D-0EF5E03967E6}</a:tableStyleId>
              </a:tblPr>
              <a:tblGrid>
                <a:gridCol w="3770719">
                  <a:extLst>
                    <a:ext uri="{9D8B030D-6E8A-4147-A177-3AD203B41FA5}">
                      <a16:colId xmlns:a16="http://schemas.microsoft.com/office/drawing/2014/main" val="20001"/>
                    </a:ext>
                  </a:extLst>
                </a:gridCol>
                <a:gridCol w="4158706">
                  <a:extLst>
                    <a:ext uri="{9D8B030D-6E8A-4147-A177-3AD203B41FA5}">
                      <a16:colId xmlns:a16="http://schemas.microsoft.com/office/drawing/2014/main" val="20002"/>
                    </a:ext>
                  </a:extLst>
                </a:gridCol>
              </a:tblGrid>
              <a:tr h="428707">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Stakeholder</a:t>
                      </a:r>
                      <a:endPar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34625" cap="flat" cmpd="sng" algn="ctr">
                      <a:solidFill>
                        <a:srgbClr val="FFFFFF"/>
                      </a:solidFill>
                      <a:prstDash val="solid"/>
                      <a:round/>
                      <a:headEnd type="none" w="sm" len="sm"/>
                      <a:tailEnd type="none" w="sm" len="sm"/>
                    </a:lnB>
                    <a:solidFill>
                      <a:srgbClr val="146082"/>
                    </a:solidFill>
                  </a:tcPr>
                </a:tc>
                <a:tc>
                  <a:txBody>
                    <a:bodyPr/>
                    <a:lstStyle/>
                    <a:p>
                      <a:pPr marL="0" marR="0" algn="ctr">
                        <a:lnSpc>
                          <a:spcPct val="115000"/>
                        </a:lnSpc>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Application Area / Need</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34625" cap="flat" cmpd="sng">
                      <a:solidFill>
                        <a:srgbClr val="FFFFFF"/>
                      </a:solidFill>
                      <a:prstDash val="solid"/>
                      <a:round/>
                      <a:headEnd type="none" w="sm" len="sm"/>
                      <a:tailEnd type="none" w="sm" len="sm"/>
                    </a:lnB>
                    <a:solidFill>
                      <a:srgbClr val="146082"/>
                    </a:solidFill>
                  </a:tcPr>
                </a:tc>
                <a:extLst>
                  <a:ext uri="{0D108BD9-81ED-4DB2-BD59-A6C34878D82A}">
                    <a16:rowId xmlns:a16="http://schemas.microsoft.com/office/drawing/2014/main" val="10000"/>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NDMC</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34625" cap="flat" cmpd="sng" algn="ctr">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CAD1D8"/>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Drought</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34625"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CAD1D8"/>
                    </a:solidFill>
                  </a:tcPr>
                </a:tc>
                <a:extLst>
                  <a:ext uri="{0D108BD9-81ED-4DB2-BD59-A6C34878D82A}">
                    <a16:rowId xmlns:a16="http://schemas.microsoft.com/office/drawing/2014/main" val="10001"/>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NOAA NIDIS</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lgn="ctr">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E6E8EB"/>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Drought</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E6E8EB"/>
                    </a:solidFill>
                  </a:tcPr>
                </a:tc>
                <a:extLst>
                  <a:ext uri="{0D108BD9-81ED-4DB2-BD59-A6C34878D82A}">
                    <a16:rowId xmlns:a16="http://schemas.microsoft.com/office/drawing/2014/main" val="10002"/>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NOAA and CIRES</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lgn="ctr">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CAD1D8"/>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Water Resources</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CAD1D8"/>
                    </a:solidFill>
                  </a:tcPr>
                </a:tc>
                <a:extLst>
                  <a:ext uri="{0D108BD9-81ED-4DB2-BD59-A6C34878D82A}">
                    <a16:rowId xmlns:a16="http://schemas.microsoft.com/office/drawing/2014/main" val="10003"/>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USGS MD-DE-DC Water Science</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lgn="ctr">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E6E8EB"/>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Water Resources</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E6E8EB"/>
                    </a:solidFill>
                  </a:tcPr>
                </a:tc>
                <a:extLst>
                  <a:ext uri="{0D108BD9-81ED-4DB2-BD59-A6C34878D82A}">
                    <a16:rowId xmlns:a16="http://schemas.microsoft.com/office/drawing/2014/main" val="10004"/>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USDA NASS</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lgn="ctr">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CAD1D8"/>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Agriculture</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CAD1D8"/>
                    </a:solidFill>
                  </a:tcPr>
                </a:tc>
                <a:extLst>
                  <a:ext uri="{0D108BD9-81ED-4DB2-BD59-A6C34878D82A}">
                    <a16:rowId xmlns:a16="http://schemas.microsoft.com/office/drawing/2014/main" val="10005"/>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NASA Acres</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lgn="ctr">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E6E8EB"/>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Agriculture</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E6E8EB"/>
                    </a:solidFill>
                  </a:tcPr>
                </a:tc>
                <a:extLst>
                  <a:ext uri="{0D108BD9-81ED-4DB2-BD59-A6C34878D82A}">
                    <a16:rowId xmlns:a16="http://schemas.microsoft.com/office/drawing/2014/main" val="10006"/>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Nutrien Ag Solutions</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lgn="ctr">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CAD1D8"/>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Agriculture</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CAD1D8"/>
                    </a:solidFill>
                  </a:tcPr>
                </a:tc>
                <a:extLst>
                  <a:ext uri="{0D108BD9-81ED-4DB2-BD59-A6C34878D82A}">
                    <a16:rowId xmlns:a16="http://schemas.microsoft.com/office/drawing/2014/main" val="10007"/>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USBR</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lgn="ctr">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E6E8EB"/>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Water Supply</a:t>
                      </a:r>
                    </a:p>
                  </a:txBody>
                  <a:tcPr marL="63454" marR="63454" marT="0" marB="0" anchor="ctr">
                    <a:lnL w="8650" cap="flat" cmpd="sng">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E6E8EB"/>
                    </a:solidFill>
                  </a:tcPr>
                </a:tc>
                <a:extLst>
                  <a:ext uri="{0D108BD9-81ED-4DB2-BD59-A6C34878D82A}">
                    <a16:rowId xmlns:a16="http://schemas.microsoft.com/office/drawing/2014/main" val="10008"/>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Regional Drought Early Warning Systems</a:t>
                      </a:r>
                    </a:p>
                  </a:txBody>
                  <a:tcPr marL="63454" marR="63454" marT="0" marB="0" anchor="ctr">
                    <a:lnL w="8650" cap="flat" cmpd="sng">
                      <a:solidFill>
                        <a:srgbClr val="FFFFFF"/>
                      </a:solidFill>
                      <a:prstDash val="solid"/>
                      <a:round/>
                      <a:headEnd type="none" w="sm" len="sm"/>
                      <a:tailEnd type="none" w="sm" len="sm"/>
                    </a:lnL>
                    <a:lnR w="8650" cap="flat" cmpd="sng" algn="ctr">
                      <a:solidFill>
                        <a:srgbClr val="FFFFFF"/>
                      </a:solidFill>
                      <a:prstDash val="solid"/>
                      <a:round/>
                      <a:headEnd type="none" w="sm" len="sm"/>
                      <a:tailEnd type="none" w="sm" len="sm"/>
                    </a:lnR>
                    <a:lnT w="8650" cap="flat" cmpd="sng" algn="ctr">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CAD2D8"/>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Drought</a:t>
                      </a:r>
                    </a:p>
                  </a:txBody>
                  <a:tcPr marL="63454" marR="63454" marT="0" marB="0" anchor="ctr">
                    <a:lnL w="8650" cap="flat" cmpd="sng" algn="ctr">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CAD2D8"/>
                    </a:solidFill>
                  </a:tcPr>
                </a:tc>
                <a:extLst>
                  <a:ext uri="{0D108BD9-81ED-4DB2-BD59-A6C34878D82A}">
                    <a16:rowId xmlns:a16="http://schemas.microsoft.com/office/drawing/2014/main" val="2229394688"/>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State Meteorologists and Drought Authors</a:t>
                      </a:r>
                    </a:p>
                  </a:txBody>
                  <a:tcPr marL="63454" marR="63454" marT="0" marB="0" anchor="ctr">
                    <a:lnL w="8650" cap="flat" cmpd="sng">
                      <a:solidFill>
                        <a:srgbClr val="FFFFFF"/>
                      </a:solidFill>
                      <a:prstDash val="solid"/>
                      <a:round/>
                      <a:headEnd type="none" w="sm" len="sm"/>
                      <a:tailEnd type="none" w="sm" len="sm"/>
                    </a:lnL>
                    <a:lnR w="8650" cap="flat" cmpd="sng" algn="ctr">
                      <a:solidFill>
                        <a:srgbClr val="FFFFFF"/>
                      </a:solidFill>
                      <a:prstDash val="solid"/>
                      <a:round/>
                      <a:headEnd type="none" w="sm" len="sm"/>
                      <a:tailEnd type="none" w="sm" len="sm"/>
                    </a:lnR>
                    <a:lnT w="8650" cap="flat" cmpd="sng" algn="ctr">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E6E8EB"/>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Agriculture</a:t>
                      </a:r>
                    </a:p>
                  </a:txBody>
                  <a:tcPr marL="63454" marR="63454" marT="0" marB="0" anchor="ctr">
                    <a:lnL w="8650" cap="flat" cmpd="sng" algn="ctr">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E6E8EB"/>
                    </a:solidFill>
                  </a:tcPr>
                </a:tc>
                <a:extLst>
                  <a:ext uri="{0D108BD9-81ED-4DB2-BD59-A6C34878D82A}">
                    <a16:rowId xmlns:a16="http://schemas.microsoft.com/office/drawing/2014/main" val="2292689219"/>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State Ag Extension Orgs</a:t>
                      </a:r>
                    </a:p>
                  </a:txBody>
                  <a:tcPr marL="63454" marR="63454" marT="0" marB="0" anchor="ctr">
                    <a:lnL w="8650" cap="flat" cmpd="sng">
                      <a:solidFill>
                        <a:srgbClr val="FFFFFF"/>
                      </a:solidFill>
                      <a:prstDash val="solid"/>
                      <a:round/>
                      <a:headEnd type="none" w="sm" len="sm"/>
                      <a:tailEnd type="none" w="sm" len="sm"/>
                    </a:lnL>
                    <a:lnR w="8650" cap="flat" cmpd="sng" algn="ctr">
                      <a:solidFill>
                        <a:srgbClr val="FFFFFF"/>
                      </a:solidFill>
                      <a:prstDash val="solid"/>
                      <a:round/>
                      <a:headEnd type="none" w="sm" len="sm"/>
                      <a:tailEnd type="none" w="sm" len="sm"/>
                    </a:lnR>
                    <a:lnT w="8650" cap="flat" cmpd="sng" algn="ctr">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CAD2D8"/>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Agriculture, Drought, Flooding, Weather</a:t>
                      </a:r>
                    </a:p>
                  </a:txBody>
                  <a:tcPr marL="63454" marR="63454" marT="0" marB="0" anchor="ctr">
                    <a:lnL w="8650" cap="flat" cmpd="sng" algn="ctr">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CAD2D8"/>
                    </a:solidFill>
                  </a:tcPr>
                </a:tc>
                <a:extLst>
                  <a:ext uri="{0D108BD9-81ED-4DB2-BD59-A6C34878D82A}">
                    <a16:rowId xmlns:a16="http://schemas.microsoft.com/office/drawing/2014/main" val="852664754"/>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Microsoft</a:t>
                      </a:r>
                    </a:p>
                  </a:txBody>
                  <a:tcPr marL="63454" marR="63454" marT="0" marB="0" anchor="ctr">
                    <a:lnL w="8650" cap="flat" cmpd="sng">
                      <a:solidFill>
                        <a:srgbClr val="FFFFFF"/>
                      </a:solidFill>
                      <a:prstDash val="solid"/>
                      <a:round/>
                      <a:headEnd type="none" w="sm" len="sm"/>
                      <a:tailEnd type="none" w="sm" len="sm"/>
                    </a:lnL>
                    <a:lnR w="8650" cap="flat" cmpd="sng" algn="ctr">
                      <a:solidFill>
                        <a:srgbClr val="FFFFFF"/>
                      </a:solidFill>
                      <a:prstDash val="solid"/>
                      <a:round/>
                      <a:headEnd type="none" w="sm" len="sm"/>
                      <a:tailEnd type="none" w="sm" len="sm"/>
                    </a:lnR>
                    <a:lnT w="8650" cap="flat" cmpd="sng" algn="ctr">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E6E8EB"/>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Technology Development</a:t>
                      </a:r>
                    </a:p>
                  </a:txBody>
                  <a:tcPr marL="63454" marR="63454" marT="0" marB="0" anchor="ctr">
                    <a:lnL w="8650" cap="flat" cmpd="sng" algn="ctr">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E6E8EB"/>
                    </a:solidFill>
                  </a:tcPr>
                </a:tc>
                <a:extLst>
                  <a:ext uri="{0D108BD9-81ED-4DB2-BD59-A6C34878D82A}">
                    <a16:rowId xmlns:a16="http://schemas.microsoft.com/office/drawing/2014/main" val="4209537229"/>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National Interagency Fire Center</a:t>
                      </a:r>
                    </a:p>
                  </a:txBody>
                  <a:tcPr marL="63454" marR="63454" marT="0" marB="0" anchor="ctr">
                    <a:lnL w="8650" cap="flat" cmpd="sng">
                      <a:solidFill>
                        <a:srgbClr val="FFFFFF"/>
                      </a:solidFill>
                      <a:prstDash val="solid"/>
                      <a:round/>
                      <a:headEnd type="none" w="sm" len="sm"/>
                      <a:tailEnd type="none" w="sm" len="sm"/>
                    </a:lnL>
                    <a:lnR w="8650" cap="flat" cmpd="sng" algn="ctr">
                      <a:solidFill>
                        <a:srgbClr val="FFFFFF"/>
                      </a:solidFill>
                      <a:prstDash val="solid"/>
                      <a:round/>
                      <a:headEnd type="none" w="sm" len="sm"/>
                      <a:tailEnd type="none" w="sm" len="sm"/>
                    </a:lnR>
                    <a:lnT w="8650" cap="flat" cmpd="sng" algn="ctr">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CAD2D8"/>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Fire Management</a:t>
                      </a:r>
                    </a:p>
                  </a:txBody>
                  <a:tcPr marL="63454" marR="63454" marT="0" marB="0" anchor="ctr">
                    <a:lnL w="8650" cap="flat" cmpd="sng" algn="ctr">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CAD2D8"/>
                    </a:solidFill>
                  </a:tcPr>
                </a:tc>
                <a:extLst>
                  <a:ext uri="{0D108BD9-81ED-4DB2-BD59-A6C34878D82A}">
                    <a16:rowId xmlns:a16="http://schemas.microsoft.com/office/drawing/2014/main" val="3170217396"/>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The Weather Channel</a:t>
                      </a:r>
                    </a:p>
                  </a:txBody>
                  <a:tcPr marL="63454" marR="63454" marT="0" marB="0" anchor="ctr">
                    <a:lnL w="8650" cap="flat" cmpd="sng">
                      <a:solidFill>
                        <a:srgbClr val="FFFFFF"/>
                      </a:solidFill>
                      <a:prstDash val="solid"/>
                      <a:round/>
                      <a:headEnd type="none" w="sm" len="sm"/>
                      <a:tailEnd type="none" w="sm" len="sm"/>
                    </a:lnL>
                    <a:lnR w="8650" cap="flat" cmpd="sng" algn="ctr">
                      <a:solidFill>
                        <a:srgbClr val="FFFFFF"/>
                      </a:solidFill>
                      <a:prstDash val="solid"/>
                      <a:round/>
                      <a:headEnd type="none" w="sm" len="sm"/>
                      <a:tailEnd type="none" w="sm" len="sm"/>
                    </a:lnR>
                    <a:lnT w="8650" cap="flat" cmpd="sng" algn="ctr">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E6E8EB"/>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Drought, Flooding, Weather</a:t>
                      </a:r>
                    </a:p>
                  </a:txBody>
                  <a:tcPr marL="63454" marR="63454" marT="0" marB="0" anchor="ctr">
                    <a:lnL w="8650" cap="flat" cmpd="sng" algn="ctr">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lgn="ctr">
                      <a:solidFill>
                        <a:srgbClr val="FFFFFF"/>
                      </a:solidFill>
                      <a:prstDash val="solid"/>
                      <a:round/>
                      <a:headEnd type="none" w="sm" len="sm"/>
                      <a:tailEnd type="none" w="sm" len="sm"/>
                    </a:lnB>
                    <a:solidFill>
                      <a:srgbClr val="E6E8EB"/>
                    </a:solidFill>
                  </a:tcPr>
                </a:tc>
                <a:extLst>
                  <a:ext uri="{0D108BD9-81ED-4DB2-BD59-A6C34878D82A}">
                    <a16:rowId xmlns:a16="http://schemas.microsoft.com/office/drawing/2014/main" val="3598813990"/>
                  </a:ext>
                </a:extLst>
              </a:tr>
              <a:tr h="316828">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Google</a:t>
                      </a:r>
                    </a:p>
                  </a:txBody>
                  <a:tcPr marL="63454" marR="63454" marT="0" marB="0" anchor="ctr">
                    <a:lnL w="8650" cap="flat" cmpd="sng">
                      <a:solidFill>
                        <a:srgbClr val="FFFFFF"/>
                      </a:solidFill>
                      <a:prstDash val="solid"/>
                      <a:round/>
                      <a:headEnd type="none" w="sm" len="sm"/>
                      <a:tailEnd type="none" w="sm" len="sm"/>
                    </a:lnL>
                    <a:lnR w="8650" cap="flat" cmpd="sng" algn="ctr">
                      <a:solidFill>
                        <a:srgbClr val="FFFFFF"/>
                      </a:solidFill>
                      <a:prstDash val="solid"/>
                      <a:round/>
                      <a:headEnd type="none" w="sm" len="sm"/>
                      <a:tailEnd type="none" w="sm" len="sm"/>
                    </a:lnR>
                    <a:lnT w="8650" cap="flat" cmpd="sng" algn="ctr">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CAD2D8"/>
                    </a:solidFill>
                  </a:tcPr>
                </a:tc>
                <a:tc>
                  <a:txBody>
                    <a:bodyPr/>
                    <a:lstStyle/>
                    <a:p>
                      <a:pPr marL="0" marR="0">
                        <a:lnSpc>
                          <a:spcPct val="100000"/>
                        </a:lnSpc>
                        <a:spcBef>
                          <a:spcPts val="600"/>
                        </a:spcBef>
                        <a:spcAft>
                          <a:spcPts val="60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Technology Development</a:t>
                      </a:r>
                    </a:p>
                  </a:txBody>
                  <a:tcPr marL="63454" marR="63454" marT="0" marB="0" anchor="ctr">
                    <a:lnL w="8650" cap="flat" cmpd="sng" algn="ctr">
                      <a:solidFill>
                        <a:srgbClr val="FFFFFF"/>
                      </a:solidFill>
                      <a:prstDash val="solid"/>
                      <a:round/>
                      <a:headEnd type="none" w="sm" len="sm"/>
                      <a:tailEnd type="none" w="sm" len="sm"/>
                    </a:lnL>
                    <a:lnR w="8650" cap="flat" cmpd="sng">
                      <a:solidFill>
                        <a:srgbClr val="FFFFFF"/>
                      </a:solidFill>
                      <a:prstDash val="solid"/>
                      <a:round/>
                      <a:headEnd type="none" w="sm" len="sm"/>
                      <a:tailEnd type="none" w="sm" len="sm"/>
                    </a:lnR>
                    <a:lnT w="8650" cap="flat" cmpd="sng">
                      <a:solidFill>
                        <a:srgbClr val="FFFFFF"/>
                      </a:solidFill>
                      <a:prstDash val="solid"/>
                      <a:round/>
                      <a:headEnd type="none" w="sm" len="sm"/>
                      <a:tailEnd type="none" w="sm" len="sm"/>
                    </a:lnT>
                    <a:lnB w="8650" cap="flat" cmpd="sng">
                      <a:solidFill>
                        <a:srgbClr val="FFFFFF"/>
                      </a:solidFill>
                      <a:prstDash val="solid"/>
                      <a:round/>
                      <a:headEnd type="none" w="sm" len="sm"/>
                      <a:tailEnd type="none" w="sm" len="sm"/>
                    </a:lnB>
                    <a:solidFill>
                      <a:srgbClr val="CAD2D8"/>
                    </a:solidFill>
                  </a:tcPr>
                </a:tc>
                <a:extLst>
                  <a:ext uri="{0D108BD9-81ED-4DB2-BD59-A6C34878D82A}">
                    <a16:rowId xmlns:a16="http://schemas.microsoft.com/office/drawing/2014/main" val="719106679"/>
                  </a:ext>
                </a:extLst>
              </a:tr>
            </a:tbl>
          </a:graphicData>
        </a:graphic>
      </p:graphicFrame>
    </p:spTree>
    <p:extLst>
      <p:ext uri="{BB962C8B-B14F-4D97-AF65-F5344CB8AC3E}">
        <p14:creationId xmlns:p14="http://schemas.microsoft.com/office/powerpoint/2010/main" val="237701911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DMC_Theme">
  <a:themeElements>
    <a:clrScheme name="Custom 4">
      <a:dk1>
        <a:srgbClr val="000000"/>
      </a:dk1>
      <a:lt1>
        <a:srgbClr val="FFFFFF"/>
      </a:lt1>
      <a:dk2>
        <a:srgbClr val="46464A"/>
      </a:dk2>
      <a:lt2>
        <a:srgbClr val="D1D9E1"/>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3422</TotalTime>
  <Words>3405</Words>
  <Application>Microsoft Office PowerPoint</Application>
  <PresentationFormat>Widescreen</PresentationFormat>
  <Paragraphs>399</Paragraphs>
  <Slides>46</Slides>
  <Notes>45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46</vt:i4>
      </vt:variant>
    </vt:vector>
  </HeadingPairs>
  <TitlesOfParts>
    <vt:vector size="55" baseType="lpstr">
      <vt:lpstr>Arial</vt:lpstr>
      <vt:lpstr>Avenir</vt:lpstr>
      <vt:lpstr>Calibri</vt:lpstr>
      <vt:lpstr>Courier New</vt:lpstr>
      <vt:lpstr>Times</vt:lpstr>
      <vt:lpstr>Times New Roman</vt:lpstr>
      <vt:lpstr>Wingdings</vt:lpstr>
      <vt:lpstr>Office Theme</vt:lpstr>
      <vt:lpstr>1_NDMC_Theme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NLDAS-3 Stakeholder Engagement Applications</vt:lpstr>
      <vt:lpstr>Near Real-time NLDAS-3</vt:lpstr>
      <vt:lpstr>Enhanced Product Ideas for NLDAS-3</vt:lpstr>
      <vt:lpstr>Forecast Soil Moisture Percentiles</vt:lpstr>
      <vt:lpstr>Estimated NLDAS-3 Data Timeline</vt:lpstr>
      <vt:lpstr>Thank you!</vt:lpstr>
      <vt:lpstr>Backup Slides</vt:lpstr>
      <vt:lpstr>Updates to SPoRT-LIS</vt:lpstr>
      <vt:lpstr>Updates to SPoRT-LIS: Fixes</vt:lpstr>
      <vt:lpstr>Summary of Stakeholder Feedback</vt:lpstr>
      <vt:lpstr>Previous Feedback on Priority Needs</vt:lpstr>
      <vt:lpstr>Requests for Derived Products and Applications</vt:lpstr>
      <vt:lpstr>A NASA Data-driven Meteorological Forcing in Retrospective and Real Time</vt:lpstr>
      <vt:lpstr>Data Assimilation and Modeling</vt:lpstr>
      <vt:lpstr>Late and Early “full DA” NLDAS-3 Products</vt:lpstr>
      <vt:lpstr>What goes into NLDAS-3 meteorology (precipitation)?</vt:lpstr>
      <vt:lpstr>Towards NLDAS-3: 1-km North American analyses</vt:lpstr>
      <vt:lpstr>1-km Surface Meteorology</vt:lpstr>
      <vt:lpstr>NLDAS-3 Provides Sfc Meteorology at 1-km Resolution</vt:lpstr>
      <vt:lpstr>NLDAS-3 Provides Sfc Meteorology at 1-km Resolution</vt:lpstr>
      <vt:lpstr>PowerPoint Presentation</vt:lpstr>
      <vt:lpstr>NLDAS-3 Overcomes NLDAS-2 Border Issues</vt:lpstr>
      <vt:lpstr>NLDAS-3 does not induce local high and low precipitation values </vt:lpstr>
      <vt:lpstr>NLDAS-3 precipitation evaluation (vs ground obs)</vt:lpstr>
      <vt:lpstr>NLDAS-3 precipitation evaluation (extended triple collocation) </vt:lpstr>
      <vt:lpstr>NLDAS-3 Data Temporal Resolution</vt:lpstr>
      <vt:lpstr>Downscaling of CERES Downwelling Shortwave Radiation </vt:lpstr>
      <vt:lpstr>NLDAS-3 Variables and Data Access</vt:lpstr>
      <vt:lpstr>Applications: Historic Soil Moisture Percentiles</vt:lpstr>
      <vt:lpstr>Applications: Historic Soil Moisture Percentiles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RODELL</dc:creator>
  <cp:lastModifiedBy>Case, Jonathan (MSFC-ST11)[ENSCO INC]</cp:lastModifiedBy>
  <cp:revision>81</cp:revision>
  <dcterms:created xsi:type="dcterms:W3CDTF">2023-04-20T14:45:18Z</dcterms:created>
  <dcterms:modified xsi:type="dcterms:W3CDTF">2025-06-25T20:42:49Z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0x010100B32777B488AADB449D764A9608DF10B1</vt:lpwstr>
  </property>
</Properties>
</file>