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4"/>
  </p:sldMasterIdLst>
  <p:notesMasterIdLst>
    <p:notesMasterId r:id="rId18"/>
  </p:notesMasterIdLst>
  <p:handoutMasterIdLst>
    <p:handoutMasterId r:id="rId19"/>
  </p:handoutMasterIdLst>
  <p:sldIdLst>
    <p:sldId id="256" r:id="rId5"/>
    <p:sldId id="2819" r:id="rId6"/>
    <p:sldId id="2820" r:id="rId7"/>
    <p:sldId id="2812" r:id="rId8"/>
    <p:sldId id="2814" r:id="rId9"/>
    <p:sldId id="2813" r:id="rId10"/>
    <p:sldId id="2821" r:id="rId11"/>
    <p:sldId id="2818" r:id="rId12"/>
    <p:sldId id="2815" r:id="rId13"/>
    <p:sldId id="2816" r:id="rId14"/>
    <p:sldId id="2817" r:id="rId15"/>
    <p:sldId id="2822" r:id="rId16"/>
    <p:sldId id="1270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cher, Ashton R. (JSC-JE33)[Jacobs Technology, Inc.]" initials="AAR(TI" lastIdx="3" clrIdx="3">
    <p:extLst>
      <p:ext uri="{19B8F6BF-5375-455C-9EA6-DF929625EA0E}">
        <p15:presenceInfo xmlns:p15="http://schemas.microsoft.com/office/powerpoint/2012/main" userId="S-1-5-21-330711430-3775241029-4075259233-1018280" providerId="AD"/>
      </p:ext>
    </p:extLst>
  </p:cmAuthor>
  <p:cmAuthor id="8" name="Angel" initials="A" lastIdx="6" clrIdx="5">
    <p:extLst>
      <p:ext uri="{19B8F6BF-5375-455C-9EA6-DF929625EA0E}">
        <p15:presenceInfo xmlns:p15="http://schemas.microsoft.com/office/powerpoint/2012/main" userId="S::aralvare@ndc.nasa.gov::5dd19141-e271-4a1e-821b-40a720982cf4" providerId="AD"/>
      </p:ext>
    </p:extLst>
  </p:cmAuthor>
  <p:cmAuthor id="5" name="Rogg, Arno (ARC-TI)[SGT, INC]" initials="RA(I" lastIdx="4" clrIdx="4">
    <p:extLst>
      <p:ext uri="{19B8F6BF-5375-455C-9EA6-DF929625EA0E}">
        <p15:presenceInfo xmlns:p15="http://schemas.microsoft.com/office/powerpoint/2012/main" userId="S::arogg@ndc.nasa.gov::d66d4462-ffb8-4179-a346-3176f24a1b81" providerId="AD"/>
      </p:ext>
    </p:extLst>
  </p:cmAuthor>
  <p:cmAuthor id="6" name="Mcbryan, Emily R. (JSC-ER411)" initials="MER(" lastIdx="1" clrIdx="1">
    <p:extLst>
      <p:ext uri="{19B8F6BF-5375-455C-9EA6-DF929625EA0E}">
        <p15:presenceInfo xmlns:p15="http://schemas.microsoft.com/office/powerpoint/2012/main" userId="S-1-5-21-330711430-3775241029-4075259233-5447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0FA"/>
    <a:srgbClr val="D30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6291" autoAdjust="0"/>
  </p:normalViewPr>
  <p:slideViewPr>
    <p:cSldViewPr snapToGrid="0">
      <p:cViewPr varScale="1">
        <p:scale>
          <a:sx n="114" d="100"/>
          <a:sy n="114" d="100"/>
        </p:scale>
        <p:origin x="5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85"/>
    </p:cViewPr>
  </p:sorterViewPr>
  <p:notesViewPr>
    <p:cSldViewPr snapToGrid="0">
      <p:cViewPr varScale="1">
        <p:scale>
          <a:sx n="87" d="100"/>
          <a:sy n="87" d="100"/>
        </p:scale>
        <p:origin x="376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BE2BE47-8FBE-44C0-A42B-5D67E953C80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6528308-0C7D-4871-98A8-E006FCC10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84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9FBA08-1820-434E-AAFF-A605BB9BE48A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9AD76E1-6A21-FD4B-B4A2-129133F94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9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940A655-39C2-C440-8C78-A02FFEA9F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BC1D5"/>
                </a:solidFill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.</a:t>
            </a:r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C1D5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9023" y="2944143"/>
            <a:ext cx="4627386" cy="369332"/>
          </a:xfrm>
        </p:spPr>
        <p:txBody>
          <a:bodyPr wrap="square">
            <a:sp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D47075F-005D-B049-804E-5D4A16810F76}"/>
              </a:ext>
            </a:extLst>
          </p:cNvPr>
          <p:cNvGrpSpPr/>
          <p:nvPr/>
        </p:nvGrpSpPr>
        <p:grpSpPr>
          <a:xfrm>
            <a:off x="-473777" y="-14868"/>
            <a:ext cx="3197522" cy="6876906"/>
            <a:chOff x="-473777" y="-18943"/>
            <a:chExt cx="3197522" cy="68769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D3C9845-6142-6944-B4C8-7AE382A33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00A4D2"/>
                </a:gs>
                <a:gs pos="1000">
                  <a:srgbClr val="006B9E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B3286E11-BB68-E34C-B955-23C6473B3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6B9E"/>
                </a:gs>
                <a:gs pos="70000">
                  <a:srgbClr val="0096C5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rgbClr val="8BC1D5"/>
                </a:solidFill>
              </a:defRPr>
            </a:lvl1pPr>
          </a:lstStyle>
          <a:p>
            <a:fld id="{974EABC5-F27C-4739-B453-DCA5E819C954}" type="datetime1">
              <a:rPr lang="en-US" smtClean="0"/>
              <a:t>6/25/2025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B92F40-DBC9-F34D-A3D2-AA9D461D5E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1252" y="1814250"/>
            <a:ext cx="2525751" cy="501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28B354-3852-B846-B7FF-259008858DA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0933" y="1318907"/>
            <a:ext cx="1176763" cy="126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E16976-1647-A749-93B5-1550BB8080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9963EB-3FD6-8842-A608-CF57453D46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680543-65F1-2544-9982-76F2CA2B0DBD}"/>
              </a:ext>
            </a:extLst>
          </p:cNvPr>
          <p:cNvSpPr/>
          <p:nvPr userDrawn="1"/>
        </p:nvSpPr>
        <p:spPr>
          <a:xfrm>
            <a:off x="0" y="2621282"/>
            <a:ext cx="12192000" cy="1713654"/>
          </a:xfrm>
          <a:prstGeom prst="rect">
            <a:avLst/>
          </a:prstGeom>
          <a:gradFill flip="none" rotWithShape="1">
            <a:gsLst>
              <a:gs pos="99000">
                <a:srgbClr val="006B9E">
                  <a:alpha val="70000"/>
                </a:srgbClr>
              </a:gs>
              <a:gs pos="85000">
                <a:srgbClr val="00A4D2">
                  <a:alpha val="90000"/>
                </a:srgbClr>
              </a:gs>
              <a:gs pos="51000">
                <a:srgbClr val="00A0CE">
                  <a:alpha val="91000"/>
                </a:srgbClr>
              </a:gs>
              <a:gs pos="14000">
                <a:srgbClr val="00A4D2">
                  <a:alpha val="90000"/>
                </a:srgbClr>
              </a:gs>
              <a:gs pos="0">
                <a:srgbClr val="006B9E">
                  <a:alpha val="72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80594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6BEC7"/>
                </a:solidFill>
              </a:defRPr>
            </a:lvl1pPr>
          </a:lstStyle>
          <a:p>
            <a:fld id="{88685A74-EB09-424A-AA9B-5418F2407945}" type="datetime1">
              <a:rPr lang="en-US" smtClean="0"/>
              <a:pPr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6BEC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6BEC7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65717-772C-1D19-A302-E0D37F3F6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FC65D-F9C8-AB20-0521-B1E517EB7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4DDC5-74CA-AD84-F78D-4491D5969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3B15-EF3F-441C-A939-4A4D3A490EEF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3240F-4635-1D1F-D2EF-CCF3CF045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F9FCB-6D17-1A3D-C0B9-99AA8126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C3FC-8A97-47B8-B8A0-E3A386266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37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886722E-6EC8-7049-B610-35D52914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68900" cy="6858000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43F7041D-C8CB-EB49-8E24-05A1693B304A}"/>
              </a:ext>
            </a:extLst>
          </p:cNvPr>
          <p:cNvSpPr>
            <a:spLocks/>
          </p:cNvSpPr>
          <p:nvPr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15495C"/>
              </a:gs>
              <a:gs pos="0">
                <a:schemeClr val="tx1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02FEA8E7-2E28-604F-B733-AA4F1B8E6912}"/>
              </a:ext>
            </a:extLst>
          </p:cNvPr>
          <p:cNvSpPr>
            <a:spLocks/>
          </p:cNvSpPr>
          <p:nvPr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93000">
                <a:srgbClr val="0F3847"/>
              </a:gs>
              <a:gs pos="60000">
                <a:schemeClr val="tx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453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8BC1D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39" y="2214710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BC1D5"/>
                </a:solidFill>
              </a:defRPr>
            </a:lvl1pPr>
          </a:lstStyle>
          <a:p>
            <a:fld id="{1369AAE3-4799-48E3-ABCE-8B6B211EA8B8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BC1D5"/>
                </a:solidFill>
              </a:defRPr>
            </a:lvl1pPr>
          </a:lstStyle>
          <a:p>
            <a:pPr>
              <a:defRPr/>
            </a:pPr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C1D5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9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291F45-8D6E-EE48-B4F9-41CA02F02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337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A2E7E3B5-0F96-4E4A-9F5E-078644BD8FB6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441" y="114755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006D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441" y="1522173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1C0D2"/>
                </a:solidFill>
              </a:defRPr>
            </a:lvl1pPr>
          </a:lstStyle>
          <a:p>
            <a:fld id="{F7B41727-79AD-412A-BC17-03FE431E3BC1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1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5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4AE79D-A007-E442-AC4D-609993DBC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DB86937-917B-E04B-88AB-241DA3F4DCBA}"/>
              </a:ext>
            </a:extLst>
          </p:cNvPr>
          <p:cNvGrpSpPr/>
          <p:nvPr/>
        </p:nvGrpSpPr>
        <p:grpSpPr>
          <a:xfrm>
            <a:off x="512725" y="-15373"/>
            <a:ext cx="4621246" cy="6873373"/>
            <a:chOff x="8077201" y="2376488"/>
            <a:chExt cx="2759074" cy="4103687"/>
          </a:xfrm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057F092E-2907-0A43-8235-FC20F769D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950" y="2376488"/>
              <a:ext cx="1584325" cy="3670300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00A4D2"/>
                </a:gs>
                <a:gs pos="97000">
                  <a:srgbClr val="006B9E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90B7AEBF-B3C6-EA4D-B7C3-C52D74512B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7201" y="2382838"/>
              <a:ext cx="2268537" cy="40973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00A4D2"/>
                </a:gs>
                <a:gs pos="81000">
                  <a:srgbClr val="006B9E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1362DA-2B54-AD4B-825A-ED5BE2D56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5256213"/>
              <a:ext cx="542925" cy="1222375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00A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A96E796-C9A7-F94B-9804-98FCA10AF72E}"/>
              </a:ext>
            </a:extLst>
          </p:cNvPr>
          <p:cNvSpPr/>
          <p:nvPr/>
        </p:nvSpPr>
        <p:spPr>
          <a:xfrm>
            <a:off x="0" y="-15373"/>
            <a:ext cx="12192000" cy="6858000"/>
          </a:xfrm>
          <a:prstGeom prst="rect">
            <a:avLst/>
          </a:prstGeom>
          <a:solidFill>
            <a:srgbClr val="19405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EE6039-CCFF-D247-845A-44FF4F9D6D90}"/>
              </a:ext>
            </a:extLst>
          </p:cNvPr>
          <p:cNvSpPr/>
          <p:nvPr/>
        </p:nvSpPr>
        <p:spPr>
          <a:xfrm>
            <a:off x="0" y="182880"/>
            <a:ext cx="12192000" cy="6320739"/>
          </a:xfrm>
          <a:prstGeom prst="rect">
            <a:avLst/>
          </a:prstGeom>
          <a:gradFill flip="none" rotWithShape="1">
            <a:gsLst>
              <a:gs pos="93000">
                <a:srgbClr val="113B4B"/>
              </a:gs>
              <a:gs pos="54000">
                <a:schemeClr val="tx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8BC1D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3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1C0D2"/>
                </a:solidFill>
              </a:defRPr>
            </a:lvl1pPr>
          </a:lstStyle>
          <a:p>
            <a:fld id="{3ED55D1B-5911-41D1-968E-76831763C000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</p:spPr>
        <p:txBody>
          <a:bodyPr/>
          <a:lstStyle>
            <a:lvl1pPr>
              <a:defRPr>
                <a:solidFill>
                  <a:srgbClr val="81C0D2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3704" y="6422339"/>
            <a:ext cx="6784108" cy="365125"/>
          </a:xfrm>
        </p:spPr>
        <p:txBody>
          <a:bodyPr/>
          <a:lstStyle/>
          <a:p>
            <a:pPr>
              <a:defRPr/>
            </a:pPr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42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4AE79D-A007-E442-AC4D-609993DBC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DB86937-917B-E04B-88AB-241DA3F4DCBA}"/>
              </a:ext>
            </a:extLst>
          </p:cNvPr>
          <p:cNvGrpSpPr/>
          <p:nvPr/>
        </p:nvGrpSpPr>
        <p:grpSpPr>
          <a:xfrm>
            <a:off x="512725" y="-15373"/>
            <a:ext cx="4621246" cy="6873373"/>
            <a:chOff x="8077201" y="2376488"/>
            <a:chExt cx="2759074" cy="4103687"/>
          </a:xfrm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057F092E-2907-0A43-8235-FC20F769D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950" y="2376488"/>
              <a:ext cx="1584325" cy="3670300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00A4D2"/>
                </a:gs>
                <a:gs pos="97000">
                  <a:srgbClr val="006B9E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90B7AEBF-B3C6-EA4D-B7C3-C52D74512B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7201" y="2382838"/>
              <a:ext cx="2268537" cy="40973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00A4D2"/>
                </a:gs>
                <a:gs pos="81000">
                  <a:srgbClr val="006B9E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1362DA-2B54-AD4B-825A-ED5BE2D56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5256213"/>
              <a:ext cx="542925" cy="1222375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00A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1EE6039-CCFF-D247-845A-44FF4F9D6D90}"/>
              </a:ext>
            </a:extLst>
          </p:cNvPr>
          <p:cNvSpPr/>
          <p:nvPr/>
        </p:nvSpPr>
        <p:spPr>
          <a:xfrm>
            <a:off x="11259" y="210175"/>
            <a:ext cx="12192000" cy="6320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6" y="361793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006D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187" y="1220644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1C0D2"/>
                </a:solidFill>
              </a:defRPr>
            </a:lvl1pPr>
          </a:lstStyle>
          <a:p>
            <a:fld id="{294D7CB0-1AD4-4E35-91D4-54267D44AF11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</p:spPr>
        <p:txBody>
          <a:bodyPr/>
          <a:lstStyle>
            <a:lvl1pPr>
              <a:defRPr>
                <a:solidFill>
                  <a:srgbClr val="81C0D2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7087" y="6492875"/>
            <a:ext cx="6879608" cy="365125"/>
          </a:xfrm>
        </p:spPr>
        <p:txBody>
          <a:bodyPr/>
          <a:lstStyle/>
          <a:p>
            <a:pPr>
              <a:defRPr/>
            </a:pPr>
            <a:endParaRPr lang="en-US" sz="1200" dirty="0">
              <a:solidFill>
                <a:schemeClr val="bg2">
                  <a:lumMod val="90000"/>
                </a:scheme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7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4AE79D-A007-E442-AC4D-609993DBC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DB86937-917B-E04B-88AB-241DA3F4DCBA}"/>
              </a:ext>
            </a:extLst>
          </p:cNvPr>
          <p:cNvGrpSpPr/>
          <p:nvPr/>
        </p:nvGrpSpPr>
        <p:grpSpPr>
          <a:xfrm>
            <a:off x="512725" y="-15373"/>
            <a:ext cx="4621246" cy="6873373"/>
            <a:chOff x="8077201" y="2376488"/>
            <a:chExt cx="2759074" cy="4103687"/>
          </a:xfrm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057F092E-2907-0A43-8235-FC20F769D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950" y="2376488"/>
              <a:ext cx="1584325" cy="3670300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00A4D2"/>
                </a:gs>
                <a:gs pos="97000">
                  <a:srgbClr val="006B9E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90B7AEBF-B3C6-EA4D-B7C3-C52D74512B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7201" y="2382838"/>
              <a:ext cx="2268537" cy="40973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00A4D2"/>
                </a:gs>
                <a:gs pos="81000">
                  <a:srgbClr val="006B9E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1362DA-2B54-AD4B-825A-ED5BE2D56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5256213"/>
              <a:ext cx="542925" cy="1222375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00A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1EE6039-CCFF-D247-845A-44FF4F9D6D90}"/>
              </a:ext>
            </a:extLst>
          </p:cNvPr>
          <p:cNvSpPr/>
          <p:nvPr/>
        </p:nvSpPr>
        <p:spPr>
          <a:xfrm>
            <a:off x="-2041" y="233086"/>
            <a:ext cx="12192000" cy="6320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081" y="832718"/>
            <a:ext cx="9261691" cy="757130"/>
          </a:xfrm>
        </p:spPr>
        <p:txBody>
          <a:bodyPr wrap="square">
            <a:spAutoFit/>
          </a:bodyPr>
          <a:lstStyle>
            <a:lvl1pPr>
              <a:defRPr sz="4800">
                <a:solidFill>
                  <a:srgbClr val="006D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710" y="2193905"/>
            <a:ext cx="9177062" cy="2614049"/>
          </a:xfrm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3200">
                <a:solidFill>
                  <a:schemeClr val="tx1"/>
                </a:solidFill>
              </a:defRPr>
            </a:lvl3pPr>
            <a:lvl4pPr>
              <a:defRPr sz="3200">
                <a:solidFill>
                  <a:schemeClr val="tx1"/>
                </a:solidFill>
              </a:defRPr>
            </a:lvl4pPr>
            <a:lvl5pPr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1C0D2"/>
                </a:solidFill>
              </a:defRPr>
            </a:lvl1pPr>
          </a:lstStyle>
          <a:p>
            <a:fld id="{294D7CB0-1AD4-4E35-91D4-54267D44AF11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</p:spPr>
        <p:txBody>
          <a:bodyPr/>
          <a:lstStyle>
            <a:lvl1pPr>
              <a:defRPr>
                <a:solidFill>
                  <a:srgbClr val="81C0D2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7087" y="6492875"/>
            <a:ext cx="6879608" cy="365125"/>
          </a:xfrm>
        </p:spPr>
        <p:txBody>
          <a:bodyPr/>
          <a:lstStyle/>
          <a:p>
            <a:pPr>
              <a:defRPr/>
            </a:pPr>
            <a:endParaRPr lang="en-US" sz="1200" dirty="0">
              <a:solidFill>
                <a:schemeClr val="bg2">
                  <a:lumMod val="90000"/>
                </a:scheme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6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4AE79D-A007-E442-AC4D-609993DBC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DB86937-917B-E04B-88AB-241DA3F4DCBA}"/>
              </a:ext>
            </a:extLst>
          </p:cNvPr>
          <p:cNvGrpSpPr/>
          <p:nvPr/>
        </p:nvGrpSpPr>
        <p:grpSpPr>
          <a:xfrm>
            <a:off x="512725" y="-15373"/>
            <a:ext cx="4621246" cy="6873373"/>
            <a:chOff x="8077201" y="2376488"/>
            <a:chExt cx="2759074" cy="4103687"/>
          </a:xfrm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057F092E-2907-0A43-8235-FC20F769D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950" y="2376488"/>
              <a:ext cx="1584325" cy="3670300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00A4D2"/>
                </a:gs>
                <a:gs pos="97000">
                  <a:srgbClr val="006B9E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90B7AEBF-B3C6-EA4D-B7C3-C52D74512B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7201" y="2382838"/>
              <a:ext cx="2268537" cy="40973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00A4D2"/>
                </a:gs>
                <a:gs pos="81000">
                  <a:srgbClr val="006B9E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1362DA-2B54-AD4B-825A-ED5BE2D56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5256213"/>
              <a:ext cx="542925" cy="1222375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00A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1EE6039-CCFF-D247-845A-44FF4F9D6D90}"/>
              </a:ext>
            </a:extLst>
          </p:cNvPr>
          <p:cNvSpPr/>
          <p:nvPr/>
        </p:nvSpPr>
        <p:spPr>
          <a:xfrm>
            <a:off x="0" y="182880"/>
            <a:ext cx="12192000" cy="6320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006D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3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1C0D2"/>
                </a:solidFill>
              </a:defRPr>
            </a:lvl1pPr>
          </a:lstStyle>
          <a:p>
            <a:fld id="{828AF8CB-0A99-49F3-AA54-116232BB9484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</p:spPr>
        <p:txBody>
          <a:bodyPr/>
          <a:lstStyle>
            <a:lvl1pPr>
              <a:defRPr>
                <a:solidFill>
                  <a:srgbClr val="81C0D2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3704" y="6481331"/>
            <a:ext cx="6784108" cy="365125"/>
          </a:xfrm>
        </p:spPr>
        <p:txBody>
          <a:bodyPr/>
          <a:lstStyle/>
          <a:p>
            <a:pPr>
              <a:defRPr/>
            </a:pPr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9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38E2205-92B8-354B-9D44-3C0E6D325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447527-70EF-D040-8891-E6FBA1D9A7C3}"/>
              </a:ext>
            </a:extLst>
          </p:cNvPr>
          <p:cNvGrpSpPr/>
          <p:nvPr/>
        </p:nvGrpSpPr>
        <p:grpSpPr>
          <a:xfrm>
            <a:off x="516442" y="-15373"/>
            <a:ext cx="4621246" cy="6873373"/>
            <a:chOff x="8077201" y="2376488"/>
            <a:chExt cx="2759074" cy="4103687"/>
          </a:xfrm>
        </p:grpSpPr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4B407511-9026-994E-B861-0BBC16A864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950" y="2376488"/>
              <a:ext cx="1584325" cy="3670300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00A4D2"/>
                </a:gs>
                <a:gs pos="97000">
                  <a:srgbClr val="006B9E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9A09F63E-F4C2-4F4B-AFB8-1F6FDC111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5256213"/>
              <a:ext cx="542925" cy="1222375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00A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DC588A4C-F17F-3441-AFD6-BEB6ED799D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7201" y="2382838"/>
              <a:ext cx="2268537" cy="40973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00A4D2"/>
                </a:gs>
                <a:gs pos="81000">
                  <a:srgbClr val="006B9E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1C0D2"/>
                </a:solidFill>
              </a:defRPr>
            </a:lvl1pPr>
          </a:lstStyle>
          <a:p>
            <a:fld id="{25A32307-FCCD-4AEB-99F1-41814A0C2A63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</p:spPr>
        <p:txBody>
          <a:bodyPr/>
          <a:lstStyle>
            <a:lvl1pPr>
              <a:defRPr>
                <a:solidFill>
                  <a:srgbClr val="96BEC7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EFFC5-5041-FA46-A5C7-EF57F760E1BD}"/>
              </a:ext>
            </a:extLst>
          </p:cNvPr>
          <p:cNvSpPr/>
          <p:nvPr/>
        </p:nvSpPr>
        <p:spPr>
          <a:xfrm>
            <a:off x="0" y="189365"/>
            <a:ext cx="12192000" cy="6320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214710"/>
            <a:ext cx="6169057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27146"/>
            <a:ext cx="6169058" cy="1200329"/>
          </a:xfrm>
        </p:spPr>
        <p:txBody>
          <a:bodyPr>
            <a:spAutoFit/>
          </a:bodyPr>
          <a:lstStyle>
            <a:lvl1pPr>
              <a:defRPr>
                <a:solidFill>
                  <a:srgbClr val="006D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3704" y="6481331"/>
            <a:ext cx="6784108" cy="365125"/>
          </a:xfrm>
        </p:spPr>
        <p:txBody>
          <a:bodyPr/>
          <a:lstStyle/>
          <a:p>
            <a:pPr>
              <a:defRPr/>
            </a:pPr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92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E048FD-0222-0E42-AEAB-3A1E17254A1A}"/>
              </a:ext>
            </a:extLst>
          </p:cNvPr>
          <p:cNvSpPr/>
          <p:nvPr userDrawn="1"/>
        </p:nvSpPr>
        <p:spPr>
          <a:xfrm>
            <a:off x="0" y="771896"/>
            <a:ext cx="12192000" cy="57203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D9220756-96FF-0C4C-A819-B259E7380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130" y="6492240"/>
            <a:ext cx="11839699" cy="365125"/>
          </a:xfrm>
        </p:spPr>
        <p:txBody>
          <a:bodyPr/>
          <a:lstStyle>
            <a:lvl1pPr algn="l">
              <a:defRPr b="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333C50-9220-D642-9573-164A0956A3C1}"/>
              </a:ext>
            </a:extLst>
          </p:cNvPr>
          <p:cNvSpPr/>
          <p:nvPr userDrawn="1"/>
        </p:nvSpPr>
        <p:spPr>
          <a:xfrm>
            <a:off x="10153403" y="95003"/>
            <a:ext cx="1864426" cy="593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 descr="Q:\ILN\Graphics\Logos\NASA_Meatball.png">
            <a:extLst>
              <a:ext uri="{FF2B5EF4-FFF2-40B4-BE49-F238E27FC236}">
                <a16:creationId xmlns:a16="http://schemas.microsoft.com/office/drawing/2014/main" id="{28A69186-F830-F94E-A308-18EF3B64D3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1406" y="14813"/>
            <a:ext cx="856992" cy="7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FB5A417-EE7C-4640-9179-B126AB87B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93222"/>
            <a:ext cx="10365808" cy="67867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49A398-0C71-9F44-A541-27EC0045C75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36884" y="937526"/>
            <a:ext cx="11518232" cy="539139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4A944E-3F78-CA44-A28A-980DB4D63D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382" y="43843"/>
            <a:ext cx="806450" cy="70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7E7898A-070D-9841-BF2C-00E404371A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5168900" cy="6858000"/>
          </a:xfrm>
          <a:prstGeom prst="rect">
            <a:avLst/>
          </a:prstGeom>
        </p:spPr>
      </p:pic>
      <p:sp>
        <p:nvSpPr>
          <p:cNvPr id="21" name="Freeform 9">
            <a:extLst>
              <a:ext uri="{FF2B5EF4-FFF2-40B4-BE49-F238E27FC236}">
                <a16:creationId xmlns:a16="http://schemas.microsoft.com/office/drawing/2014/main" id="{4AB34B1E-6AFE-9E4D-BDC6-187743ABB1BC}"/>
              </a:ext>
            </a:extLst>
          </p:cNvPr>
          <p:cNvSpPr>
            <a:spLocks/>
          </p:cNvSpPr>
          <p:nvPr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FD37159B-36E2-4049-8FC0-3B8182BD1DF3}"/>
              </a:ext>
            </a:extLst>
          </p:cNvPr>
          <p:cNvSpPr>
            <a:spLocks/>
          </p:cNvSpPr>
          <p:nvPr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D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3141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1507F23-EFB8-4D3C-96B2-28F3DA9A63E8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3704" y="6422339"/>
            <a:ext cx="6784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141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82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0" r:id="rId3"/>
    <p:sldLayoutId id="2147483691" r:id="rId4"/>
    <p:sldLayoutId id="2147483708" r:id="rId5"/>
    <p:sldLayoutId id="2147483709" r:id="rId6"/>
    <p:sldLayoutId id="2147483692" r:id="rId7"/>
    <p:sldLayoutId id="2147483694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006D9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3F7AF04-E95B-9B48-AB67-21E6142801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59749"/>
            <a:ext cx="12191999" cy="584775"/>
          </a:xfrm>
        </p:spPr>
        <p:txBody>
          <a:bodyPr/>
          <a:lstStyle/>
          <a:p>
            <a:pPr algn="ctr"/>
            <a:r>
              <a:rPr lang="en-US" sz="32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Simulated Lunar Gravity Testing of VIPER Loop Heat Pipe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B1DDF3-470D-F9F9-AD1C-7509D96A195E}"/>
              </a:ext>
            </a:extLst>
          </p:cNvPr>
          <p:cNvSpPr txBox="1"/>
          <p:nvPr/>
        </p:nvSpPr>
        <p:spPr>
          <a:xfrm>
            <a:off x="0" y="3318570"/>
            <a:ext cx="1219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Ezequiel F. Medici </a:t>
            </a:r>
          </a:p>
          <a:p>
            <a:pPr marL="0" marR="0" algn="ctr">
              <a:spcBef>
                <a:spcPts val="0"/>
              </a:spcBef>
            </a:pPr>
            <a:r>
              <a:rPr lang="en-US" sz="16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S&amp;K Global Solutions, Houston, TX, 77058</a:t>
            </a: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Jodi C. Turk, and Elijah R. Stewart </a:t>
            </a:r>
          </a:p>
          <a:p>
            <a:pPr marL="0" marR="0" algn="ctr">
              <a:spcBef>
                <a:spcPts val="0"/>
              </a:spcBef>
            </a:pPr>
            <a:r>
              <a:rPr lang="en-US" sz="16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NASA Marshall Space Flight Center, Huntsville, AL, 35812</a:t>
            </a: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 Page</a:t>
            </a:r>
          </a:p>
          <a:p>
            <a:pPr marL="0" marR="0" algn="ctr">
              <a:spcBef>
                <a:spcPts val="0"/>
              </a:spcBef>
            </a:pPr>
            <a:r>
              <a:rPr lang="en-US" sz="16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Amentum Space Exploration Division, Huntsville, AL, 35812</a:t>
            </a: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Jose </a:t>
            </a:r>
            <a:r>
              <a:rPr lang="en-US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Dobarco</a:t>
            </a:r>
            <a:r>
              <a:rPr lang="en-US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-Otero</a:t>
            </a:r>
          </a:p>
          <a:p>
            <a:pPr marL="0" marR="0" algn="ctr">
              <a:spcBef>
                <a:spcPts val="0"/>
              </a:spcBef>
            </a:pPr>
            <a:r>
              <a:rPr lang="en-US" sz="16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HX5 LLC, Houston, TX, 77058</a:t>
            </a: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Geronimo Quintanilla, Thomas B. Slusser, Zane W. Mittag, Juan M. Barragan, Angel Alvarez-Hernandez</a:t>
            </a:r>
            <a:r>
              <a:rPr lang="en-US" sz="16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r>
              <a:rPr lang="en-US" sz="16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NASA Johnson Space Center, Houston, TX, 77058</a:t>
            </a: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David C. Bugby </a:t>
            </a:r>
          </a:p>
          <a:p>
            <a:pPr marL="0" marR="0" algn="ctr">
              <a:spcBef>
                <a:spcPts val="0"/>
              </a:spcBef>
            </a:pPr>
            <a:r>
              <a:rPr lang="en-US" sz="16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NASA Jet Propulsion Laboratory, Pasadena, CA 91109</a:t>
            </a: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Jimmy Hughes, Joshua Smay, and Calin Tarau </a:t>
            </a:r>
          </a:p>
          <a:p>
            <a:pPr marL="0" marR="0" algn="ctr">
              <a:spcBef>
                <a:spcPts val="0"/>
              </a:spcBef>
            </a:pPr>
            <a:r>
              <a:rPr lang="en-US" sz="16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Advanced Cooling Technologies, Lancaster, PA, 17601</a:t>
            </a:r>
          </a:p>
        </p:txBody>
      </p:sp>
    </p:spTree>
    <p:extLst>
      <p:ext uri="{BB962C8B-B14F-4D97-AF65-F5344CB8AC3E}">
        <p14:creationId xmlns:p14="http://schemas.microsoft.com/office/powerpoint/2010/main" val="189517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10185-5733-35C1-9175-89B3AB4F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92011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24AB58-5B0B-90A5-38DA-660781D4C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858" y="265945"/>
            <a:ext cx="7463246" cy="41661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540FDA-5F56-4B82-DBDC-40AFE1E53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6" y="243013"/>
            <a:ext cx="10393680" cy="535531"/>
          </a:xfrm>
        </p:spPr>
        <p:txBody>
          <a:bodyPr/>
          <a:lstStyle/>
          <a:p>
            <a:r>
              <a:rPr lang="en-US" sz="3200" dirty="0"/>
              <a:t>LHP Startup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3EBB6D-5B12-CA71-3E94-D8E3319F6A79}"/>
              </a:ext>
            </a:extLst>
          </p:cNvPr>
          <p:cNvSpPr txBox="1"/>
          <p:nvPr/>
        </p:nvSpPr>
        <p:spPr>
          <a:xfrm>
            <a:off x="156754" y="778544"/>
            <a:ext cx="44031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Wakeup post-hibernation: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Heaters are set to bring the </a:t>
            </a:r>
            <a:r>
              <a:rPr lang="en-US" dirty="0" err="1"/>
              <a:t>warmbox</a:t>
            </a:r>
            <a:r>
              <a:rPr lang="en-US" dirty="0"/>
              <a:t> temperature within operational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heaters working in parallel with two different on/off temperature set points.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components, IAU and transceiver, are powered on automatically (mass sim. #3).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65D8D3-4FD7-81E6-BAC1-BEF0518D5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95" y="3623850"/>
            <a:ext cx="2138876" cy="2868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AFADA-83A4-3A48-A1BA-F29D92ABFF0B}"/>
              </a:ext>
            </a:extLst>
          </p:cNvPr>
          <p:cNvSpPr txBox="1"/>
          <p:nvPr/>
        </p:nvSpPr>
        <p:spPr>
          <a:xfrm>
            <a:off x="2496796" y="4460686"/>
            <a:ext cx="96017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During hibernation, the LHP stayed in reverse flow. Liquid line TC temperature hotter than vapor line TC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LHP shifted to forward flow when the TCV reached its fully open temperature set point (blocking the flow through the TCV bypass line into the CC).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Consistent and repetitive LHP startup except when forcing the LHP into reverse flow using the CC heaters (hot shutdown). In that scenario, vapor line heaters power on is needed </a:t>
            </a:r>
            <a:r>
              <a:rPr lang="en-US" dirty="0">
                <a:solidFill>
                  <a:srgbClr val="FF0000"/>
                </a:solidFill>
              </a:rPr>
              <a:t>to</a:t>
            </a:r>
            <a:r>
              <a:rPr lang="en-US" dirty="0"/>
              <a:t> force the LHP into forward flow.  </a:t>
            </a:r>
          </a:p>
        </p:txBody>
      </p:sp>
    </p:spTree>
    <p:extLst>
      <p:ext uri="{BB962C8B-B14F-4D97-AF65-F5344CB8AC3E}">
        <p14:creationId xmlns:p14="http://schemas.microsoft.com/office/powerpoint/2010/main" val="270745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5C3D-3B24-C76A-7FB6-F01E7A99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92011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855FD-E1BE-BDA4-92A6-6D5AFB8D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777" y="1"/>
            <a:ext cx="5976223" cy="33411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D93AEB-64A6-CED2-73BF-D65F2DD2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6" y="243013"/>
            <a:ext cx="10393680" cy="535531"/>
          </a:xfrm>
        </p:spPr>
        <p:txBody>
          <a:bodyPr/>
          <a:lstStyle/>
          <a:p>
            <a:r>
              <a:rPr lang="en-US" sz="3200" dirty="0"/>
              <a:t>LHP Hot Shutdown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B46770-5472-1EC3-DE4A-3B40FD5B8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777" y="3289493"/>
            <a:ext cx="5976223" cy="3255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09E2F5-DA5F-B854-4CE3-9FECDFDB56F0}"/>
              </a:ext>
            </a:extLst>
          </p:cNvPr>
          <p:cNvSpPr txBox="1"/>
          <p:nvPr/>
        </p:nvSpPr>
        <p:spPr>
          <a:xfrm>
            <a:off x="156752" y="778544"/>
            <a:ext cx="57215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LHP hot Shutdown: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the LHP heat transport capability to increase the avionic boxes temperature and perform bakeout.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LHP hot shutdown initialized by applying: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36 W on the CC heaters with on/off temperature set point of 45°C/50°C.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Mass simulator #1 with constant 15 W.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Mass simulator #3 with constant 40 W.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45 W on the heat spreader heaters with on/off temperature set point of 35°C/40°C.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initial condition was steady ops. at ~0°C. This implies the TCV was partially open, allowing CC vapor to flow into the radiator. LHP shutdown happened when the TCV became fully open.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the initial condition was changed to +25°C the LHP shutdown happened almost immediately confirming the TCV bypass hypothesis.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53D3E-D78E-E9B0-1CCD-4B6D17F8C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A09111-1816-75CE-79C5-F06F303A4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6" y="243013"/>
            <a:ext cx="10393680" cy="535531"/>
          </a:xfrm>
        </p:spPr>
        <p:txBody>
          <a:bodyPr/>
          <a:lstStyle/>
          <a:p>
            <a:r>
              <a:rPr lang="en-US" sz="3200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80F63-3662-D58B-BC1E-8977C9B085F5}"/>
              </a:ext>
            </a:extLst>
          </p:cNvPr>
          <p:cNvSpPr txBox="1"/>
          <p:nvPr/>
        </p:nvSpPr>
        <p:spPr>
          <a:xfrm>
            <a:off x="374469" y="778544"/>
            <a:ext cx="640950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LHP can operate stable under Moon-like environment for a broad range of thermal loads.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to model and correlate LHP performance. Specifically, steady state tests provided a relationship between the LHP heat transport capacity as a function of the thermal loads and evaporator and condenser temperatures.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LHP heat transport was significantly reduced during hibernation by incorporating a TCV into the LHP design.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Successful LHP self-startup post hibernation. Tested heating the vapor line when assistance to force forward flow was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Successful LHP hot shutdown by heating the CC.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Practice flight rules and thermal console operator training. LHP startup and hot shutdown allowed for a real-life console operator practice.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22F04C-8AAA-98C2-C349-63E04C87B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549" y="1709929"/>
            <a:ext cx="5103316" cy="343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20EA-FB48-4584-8D9C-152FB78B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953678"/>
            <a:ext cx="12192000" cy="757130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05D9A-FAB7-43FB-AD67-E102A9B03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92011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F6AD22-38F8-FC56-F6EF-2F72D6E94CA4}"/>
              </a:ext>
            </a:extLst>
          </p:cNvPr>
          <p:cNvSpPr txBox="1"/>
          <p:nvPr/>
        </p:nvSpPr>
        <p:spPr>
          <a:xfrm>
            <a:off x="0" y="900383"/>
            <a:ext cx="120985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2880" algn="l"/>
              </a:tabLst>
            </a:pPr>
            <a:r>
              <a:rPr lang="en-US" dirty="0"/>
              <a:t>The authors would like to thank Marshall Space Flight Center ET20 environmental test facility team, ES22 and EV34 thermal analysts for their support in carrying out the TVAC test.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2880" algn="l"/>
              </a:tabLst>
            </a:pPr>
            <a:endParaRPr lang="en-US" dirty="0"/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2880" algn="l"/>
              </a:tabLst>
            </a:pPr>
            <a:r>
              <a:rPr lang="en-US" dirty="0"/>
              <a:t>The authors would also like to thank Dmitry Khrustalev whose support and contributions were crucial to the success of the test campaign.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EAC6F7-30B9-6583-9EC2-BEF35D731F9D}"/>
              </a:ext>
            </a:extLst>
          </p:cNvPr>
          <p:cNvSpPr txBox="1">
            <a:spLocks/>
          </p:cNvSpPr>
          <p:nvPr/>
        </p:nvSpPr>
        <p:spPr>
          <a:xfrm>
            <a:off x="168896" y="243013"/>
            <a:ext cx="10393680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6D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/>
              <a:t>Acknowledgments</a:t>
            </a:r>
          </a:p>
        </p:txBody>
      </p:sp>
    </p:spTree>
    <p:extLst>
      <p:ext uri="{BB962C8B-B14F-4D97-AF65-F5344CB8AC3E}">
        <p14:creationId xmlns:p14="http://schemas.microsoft.com/office/powerpoint/2010/main" val="1561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4EED6-C1BB-9D94-8E3A-7BDAA2E17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92011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BE829B-2D69-D75C-DA91-2080DF0F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6" y="243013"/>
            <a:ext cx="10393680" cy="535531"/>
          </a:xfrm>
        </p:spPr>
        <p:txBody>
          <a:bodyPr/>
          <a:lstStyle/>
          <a:p>
            <a:r>
              <a:rPr lang="en-US" sz="3200" dirty="0"/>
              <a:t>Background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E43A18-B303-9C6C-8D30-E76D368BAFAE}"/>
              </a:ext>
            </a:extLst>
          </p:cNvPr>
          <p:cNvSpPr txBox="1"/>
          <p:nvPr/>
        </p:nvSpPr>
        <p:spPr>
          <a:xfrm>
            <a:off x="168896" y="778544"/>
            <a:ext cx="7167153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VIPER Mission: Prospecting the south pole of the Moon, especially for water 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Payloads: TRIDENT, NSS, NIRVSS, and MSOLO.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 Mission Requirements and Goals:</a:t>
            </a:r>
            <a:endParaRPr lang="en-US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100 days mission.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50 hours of hibernation.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7.2 hour of lunar permanent shadow region.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70 hours of payload instruments bakeout.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Thermal Management System: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 Heat spreaders (with embedded ammonia CCHPs), </a:t>
            </a:r>
            <a:r>
              <a:rPr lang="en-US" dirty="0" err="1"/>
              <a:t>warmbox</a:t>
            </a:r>
            <a:r>
              <a:rPr lang="en-US" dirty="0"/>
              <a:t>, to collect the electronic waste heat.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 Loop heat pipes, filled with propylene, to dissipate electronics waste heat into the sky.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7 Ammonia heat pipes around the </a:t>
            </a:r>
            <a:r>
              <a:rPr lang="en-US" dirty="0" err="1"/>
              <a:t>warmbox</a:t>
            </a:r>
            <a:r>
              <a:rPr lang="en-US" dirty="0"/>
              <a:t>, balancing the thermal load and providing LHP redundancy.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 Ammonia heat pipes supporting the cooling of the MSOLO and NIRVSS payloads.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 Radiators.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MLI and isolators.</a:t>
            </a:r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1CB1F603-21C2-0C0B-2465-E50EB7A6D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2" r="27908"/>
          <a:stretch/>
        </p:blipFill>
        <p:spPr bwMode="auto">
          <a:xfrm>
            <a:off x="8005491" y="869055"/>
            <a:ext cx="4093028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54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4EED6-C1BB-9D94-8E3A-7BDAA2E17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92011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BE829B-2D69-D75C-DA91-2080DF0F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6" y="243013"/>
            <a:ext cx="10393680" cy="535531"/>
          </a:xfrm>
        </p:spPr>
        <p:txBody>
          <a:bodyPr/>
          <a:lstStyle/>
          <a:p>
            <a:r>
              <a:rPr lang="en-US" sz="3200" dirty="0"/>
              <a:t>Test 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511ABA-C8F4-395A-1B66-E682E57680BD}"/>
              </a:ext>
            </a:extLst>
          </p:cNvPr>
          <p:cNvSpPr txBox="1"/>
          <p:nvPr/>
        </p:nvSpPr>
        <p:spPr>
          <a:xfrm>
            <a:off x="168895" y="1474259"/>
            <a:ext cx="6957525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LHP Performance characterization under moon-like environment, 1/6 of Earth gravity.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Thermal control valve, TVC, performance characterization.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LHP hot shutdown, feasibility, required, power, and recovery.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Power required to sustain hibernation.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LHP startup heating choreography post hibernation and post hot LHP shutdown.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Effect of  the sink temperature on the LHP performance.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Practice flight procedures and training for thermal console.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4BF23-6C13-FE0F-FCD7-97AB5FC1F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690" y="1474259"/>
            <a:ext cx="4338829" cy="39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0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D9C05-FBF2-4C2B-1AAE-983A7AD1D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112" y="1031009"/>
            <a:ext cx="6711001" cy="15387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6C48F-8120-76ED-6DA7-2D513CB30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4913" y="6492874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844A29-885C-ADEE-5472-73855C1A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6" y="243013"/>
            <a:ext cx="10393680" cy="535531"/>
          </a:xfrm>
        </p:spPr>
        <p:txBody>
          <a:bodyPr/>
          <a:lstStyle/>
          <a:p>
            <a:r>
              <a:rPr lang="en-US" sz="3200" dirty="0"/>
              <a:t>Test Article Configuration</a:t>
            </a:r>
          </a:p>
        </p:txBody>
      </p:sp>
      <p:pic>
        <p:nvPicPr>
          <p:cNvPr id="1026" name="Picture 15">
            <a:extLst>
              <a:ext uri="{FF2B5EF4-FFF2-40B4-BE49-F238E27FC236}">
                <a16:creationId xmlns:a16="http://schemas.microsoft.com/office/drawing/2014/main" id="{16AE00CC-5D4C-1C21-0B68-BD97F92D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12" y="3048000"/>
            <a:ext cx="3402444" cy="322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2">
            <a:extLst>
              <a:ext uri="{FF2B5EF4-FFF2-40B4-BE49-F238E27FC236}">
                <a16:creationId xmlns:a16="http://schemas.microsoft.com/office/drawing/2014/main" id="{67E3D874-D3E1-71A3-A896-181C34601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556" y="3048000"/>
            <a:ext cx="3402443" cy="322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13032217-57E5-4B24-4EC7-A2727982B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6D5BE5-2D63-F38E-7DF5-DCBF549C4571}"/>
              </a:ext>
            </a:extLst>
          </p:cNvPr>
          <p:cNvSpPr txBox="1"/>
          <p:nvPr/>
        </p:nvSpPr>
        <p:spPr>
          <a:xfrm>
            <a:off x="168896" y="778544"/>
            <a:ext cx="521821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Components: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Heat spreader with embedded ammonia CCHPs. 42.9g of ammonia.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 Mass simulators. 9.9 kg, 2.2kg, and 0.7kg respectively.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Evaporator compensation chamber. assembly. 209.4g of propylene.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Aluminum phase sheet radiator.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TCV, temperature set points [-10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 to 10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C].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Liquid and vapor lines.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Lunar environment: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Baseline configuration: vertical heat spreader and LHP.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Moon: 1/6 of Earth gravity.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Test configuration: evaporator, CC, and radiator inclined.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CC and radiator height difference adjusted to gravity head.</a:t>
            </a:r>
          </a:p>
        </p:txBody>
      </p:sp>
    </p:spTree>
    <p:extLst>
      <p:ext uri="{BB962C8B-B14F-4D97-AF65-F5344CB8AC3E}">
        <p14:creationId xmlns:p14="http://schemas.microsoft.com/office/powerpoint/2010/main" val="12798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F955F-5353-200F-D495-2921770C7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92011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6D79C32-772F-3C96-00D6-B164201E8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6" y="243013"/>
            <a:ext cx="10393680" cy="535531"/>
          </a:xfrm>
        </p:spPr>
        <p:txBody>
          <a:bodyPr/>
          <a:lstStyle/>
          <a:p>
            <a:r>
              <a:rPr lang="en-US" sz="3200" dirty="0"/>
              <a:t>Instrumentation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1F6231-50DB-EAB1-7D9E-4652BAA16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082" y="4258491"/>
            <a:ext cx="6492918" cy="2164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4AC4AF-4456-92A2-5674-581668402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638" y="541168"/>
            <a:ext cx="6414466" cy="3210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D5BC40-D2C3-46E3-DC7D-8C05BF882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36" y="4182186"/>
            <a:ext cx="4297546" cy="2269026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2EEB6F-3B2D-06A8-60C0-CDCF03EF99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-10190"/>
          <a:stretch/>
        </p:blipFill>
        <p:spPr bwMode="auto">
          <a:xfrm>
            <a:off x="93481" y="4406627"/>
            <a:ext cx="1245190" cy="2208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18AD60-765F-B62E-947C-98B94C468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002" y="911544"/>
            <a:ext cx="4413887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0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5BE71-EF48-AD66-5209-B436BC1F0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92011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4E2560-3B14-8A63-870C-F92CBDA70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6816" y="3815725"/>
            <a:ext cx="3424782" cy="257134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F946491-400F-527D-4AF9-EE3ED695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6" y="243013"/>
            <a:ext cx="10393680" cy="535531"/>
          </a:xfrm>
        </p:spPr>
        <p:txBody>
          <a:bodyPr/>
          <a:lstStyle/>
          <a:p>
            <a:r>
              <a:rPr lang="en-US" sz="3200" dirty="0"/>
              <a:t>Power Control System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198DF0-63BB-A900-261E-38D1D9BF6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189" y="3429000"/>
            <a:ext cx="5620377" cy="25891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AE773B-5080-C918-46C7-8A33D209C8AD}"/>
              </a:ext>
            </a:extLst>
          </p:cNvPr>
          <p:cNvSpPr txBox="1"/>
          <p:nvPr/>
        </p:nvSpPr>
        <p:spPr>
          <a:xfrm>
            <a:off x="465464" y="1014354"/>
            <a:ext cx="71458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heater power control system strategies: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Constant power mode, no temperature feedback control.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Setting on/off temperature set points, simulating a mechanical thermostat control.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PID temperature control. When PID temperature control feedback loop was available, a control thermocouple was used as reference.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B50338-C008-6093-6E72-24B594A7C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813" y="417628"/>
            <a:ext cx="3424783" cy="301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8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B2378-87A4-D46A-8ABB-81A680166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92011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967013-FCBC-EAF5-4155-1E4BED59066E}"/>
              </a:ext>
            </a:extLst>
          </p:cNvPr>
          <p:cNvSpPr txBox="1">
            <a:spLocks/>
          </p:cNvSpPr>
          <p:nvPr/>
        </p:nvSpPr>
        <p:spPr>
          <a:xfrm>
            <a:off x="168896" y="243013"/>
            <a:ext cx="10393680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6D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/>
              <a:t>Test Environment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F0D7EA-7A2E-1F70-4638-9327F929A11A}"/>
                  </a:ext>
                </a:extLst>
              </p:cNvPr>
              <p:cNvSpPr txBox="1"/>
              <p:nvPr/>
            </p:nvSpPr>
            <p:spPr>
              <a:xfrm>
                <a:off x="168896" y="926590"/>
                <a:ext cx="7933508" cy="25915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  <a:tabLst>
                    <a:tab pos="182880" algn="l"/>
                  </a:tabLst>
                </a:pPr>
                <a:r>
                  <a:rPr lang="en-US" dirty="0"/>
                  <a:t>TVAC test lasted for two weeks.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tabLst>
                    <a:tab pos="182880" algn="l"/>
                  </a:tabLst>
                </a:pPr>
                <a:r>
                  <a:rPr lang="en-US" dirty="0"/>
                  <a:t>Conducted in a vacuum chamber at ~-170°C and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dirty="0"/>
                  <a:t> Torr (133.32 Pa).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tabLst>
                    <a:tab pos="182880" algn="l"/>
                  </a:tabLst>
                </a:pPr>
                <a:r>
                  <a:rPr lang="en-US" dirty="0"/>
                  <a:t>MSFC chamber V15.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tabLst>
                    <a:tab pos="182880" algn="l"/>
                  </a:tabLst>
                </a:pPr>
                <a:r>
                  <a:rPr lang="en-US" dirty="0"/>
                  <a:t>Recorded data: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  <a:tabLst>
                    <a:tab pos="182880" algn="l"/>
                  </a:tabLst>
                </a:pPr>
                <a:r>
                  <a:rPr lang="en-US" dirty="0"/>
                  <a:t>Data thermocouple temperatures.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  <a:tabLst>
                    <a:tab pos="182880" algn="l"/>
                  </a:tabLst>
                </a:pPr>
                <a:r>
                  <a:rPr lang="en-US" dirty="0"/>
                  <a:t>Voltage and current for each thermal control zone.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  <a:tabLst>
                    <a:tab pos="182880" algn="l"/>
                  </a:tabLst>
                </a:pPr>
                <a:r>
                  <a:rPr lang="en-US" dirty="0"/>
                  <a:t>Chamber shroud temperature.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  <a:tabLst>
                    <a:tab pos="182880" algn="l"/>
                  </a:tabLst>
                </a:pPr>
                <a:r>
                  <a:rPr lang="en-US" dirty="0"/>
                  <a:t>Chamber pressure.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  <a:tabLst>
                    <a:tab pos="182880" algn="l"/>
                  </a:tabLst>
                </a:pPr>
                <a:r>
                  <a:rPr lang="en-US" dirty="0"/>
                  <a:t>Data were recorded at 1 Hz.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F0D7EA-7A2E-1F70-4638-9327F929A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96" y="926590"/>
                <a:ext cx="7933508" cy="2591543"/>
              </a:xfrm>
              <a:prstGeom prst="rect">
                <a:avLst/>
              </a:prstGeom>
              <a:blipFill>
                <a:blip r:embed="rId2"/>
                <a:stretch>
                  <a:fillRect l="-538" t="-1176" b="-2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1C2EBE8-CF06-F0A6-08B4-5B8E36414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487" y="926590"/>
            <a:ext cx="4650617" cy="414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5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6E284-98CB-C357-464A-2E096DC6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92011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9C9879-6F07-AFD3-D1E5-B1C42004C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6" y="243013"/>
            <a:ext cx="10393680" cy="535531"/>
          </a:xfrm>
        </p:spPr>
        <p:txBody>
          <a:bodyPr/>
          <a:lstStyle/>
          <a:p>
            <a:r>
              <a:rPr lang="en-US" sz="3200" dirty="0"/>
              <a:t>LHP Steady Ops.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CCEF5B-4CB0-00F8-8768-4E9211989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5" t="1959" r="1787" b="2923"/>
          <a:stretch/>
        </p:blipFill>
        <p:spPr>
          <a:xfrm>
            <a:off x="310245" y="1682790"/>
            <a:ext cx="5191391" cy="4809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DB5CAA-FD94-FDBD-FC0A-5672F04E91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" t="736" r="1599" b="311"/>
          <a:stretch/>
        </p:blipFill>
        <p:spPr>
          <a:xfrm>
            <a:off x="6448834" y="1682790"/>
            <a:ext cx="5066347" cy="4809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F4C7AC-94F3-1EA0-1C58-5EB4DBB819C1}"/>
              </a:ext>
            </a:extLst>
          </p:cNvPr>
          <p:cNvSpPr txBox="1"/>
          <p:nvPr/>
        </p:nvSpPr>
        <p:spPr>
          <a:xfrm>
            <a:off x="893413" y="778544"/>
            <a:ext cx="4227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LHP Conductance as measure of the LHP steady state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heat on the radiator, </a:t>
            </a:r>
            <a:r>
              <a:rPr lang="en-US" dirty="0" err="1"/>
              <a:t>Tsink</a:t>
            </a:r>
            <a:r>
              <a:rPr lang="en-US" dirty="0"/>
              <a:t> = 148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F2D69-1E11-5D65-2755-838F450A1659}"/>
              </a:ext>
            </a:extLst>
          </p:cNvPr>
          <p:cNvSpPr txBox="1"/>
          <p:nvPr/>
        </p:nvSpPr>
        <p:spPr>
          <a:xfrm>
            <a:off x="6832011" y="396837"/>
            <a:ext cx="4466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Radiator heat to simulate different </a:t>
            </a:r>
            <a:r>
              <a:rPr lang="en-US" dirty="0" err="1"/>
              <a:t>Tsink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64 W = -53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106 W = -24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150 W = -3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5901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89922-6B22-CEE5-172C-3478E9F42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92011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C75AFA0-5370-7FB6-2110-B8F3C00FB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6" y="243013"/>
            <a:ext cx="10393680" cy="535531"/>
          </a:xfrm>
        </p:spPr>
        <p:txBody>
          <a:bodyPr/>
          <a:lstStyle/>
          <a:p>
            <a:r>
              <a:rPr lang="en-US" sz="3200" dirty="0"/>
              <a:t>Hibernation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733BD6-07AD-2D99-1028-495751390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317" y="243013"/>
            <a:ext cx="8524684" cy="42659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C65947-830C-523B-8ED7-BD4DFCA54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083" y="4632177"/>
            <a:ext cx="8085058" cy="16118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B7BA9C-E2D1-589B-6A3D-E359A0BE749F}"/>
              </a:ext>
            </a:extLst>
          </p:cNvPr>
          <p:cNvSpPr txBox="1"/>
          <p:nvPr/>
        </p:nvSpPr>
        <p:spPr>
          <a:xfrm>
            <a:off x="257687" y="1136856"/>
            <a:ext cx="3234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Several conditions tested: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Baseline -22.1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 set point -27.1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Intermediate hibernation with sun heating the radiator, 64W, effective </a:t>
            </a:r>
            <a:r>
              <a:rPr lang="en-US" dirty="0" err="1"/>
              <a:t>Tsink</a:t>
            </a:r>
            <a:r>
              <a:rPr lang="en-US" dirty="0"/>
              <a:t> -53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LHP in reverse flow.</a:t>
            </a:r>
          </a:p>
        </p:txBody>
      </p:sp>
    </p:spTree>
    <p:extLst>
      <p:ext uri="{BB962C8B-B14F-4D97-AF65-F5344CB8AC3E}">
        <p14:creationId xmlns:p14="http://schemas.microsoft.com/office/powerpoint/2010/main" val="7591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IPER PPT Template (16x9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2B3AAEE1F3F5469752396BCB9BF183" ma:contentTypeVersion="1" ma:contentTypeDescription="Create a new document." ma:contentTypeScope="" ma:versionID="689504fd0d1e69118c4bd531f56c8a6d">
  <xsd:schema xmlns:xsd="http://www.w3.org/2001/XMLSchema" xmlns:xs="http://www.w3.org/2001/XMLSchema" xmlns:p="http://schemas.microsoft.com/office/2006/metadata/properties" xmlns:ns2="70eeba7d-ab04-4e6f-983e-755fe9aef25b" targetNamespace="http://schemas.microsoft.com/office/2006/metadata/properties" ma:root="true" ma:fieldsID="c3fe481e6bf0968bc3872e1d9d520c9d" ns2:_="">
    <xsd:import namespace="70eeba7d-ab04-4e6f-983e-755fe9aef25b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eba7d-ab04-4e6f-983e-755fe9aef25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8417F4-70F7-4FBC-8A03-09A9B9581CD7}">
  <ds:schemaRefs>
    <ds:schemaRef ds:uri="http://www.w3.org/XML/1998/namespace"/>
    <ds:schemaRef ds:uri="http://schemas.microsoft.com/office/2006/metadata/properties"/>
    <ds:schemaRef ds:uri="http://purl.org/dc/elements/1.1/"/>
    <ds:schemaRef ds:uri="http://purl.org/dc/dcmitype/"/>
    <ds:schemaRef ds:uri="70eeba7d-ab04-4e6f-983e-755fe9aef2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903ED16-74D8-4ED0-984C-B664DCA6E3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58CC68-2408-4EF5-8FDB-549D14DB0D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eeba7d-ab04-4e6f-983e-755fe9aef2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94721</TotalTime>
  <Words>1137</Words>
  <Application>Microsoft Office PowerPoint</Application>
  <PresentationFormat>Widescreen</PresentationFormat>
  <Paragraphs>128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 Math</vt:lpstr>
      <vt:lpstr>Helvetica</vt:lpstr>
      <vt:lpstr>Times New Roman</vt:lpstr>
      <vt:lpstr>VIPER PPT Template (16x9)</vt:lpstr>
      <vt:lpstr>PowerPoint Presentation</vt:lpstr>
      <vt:lpstr>Background</vt:lpstr>
      <vt:lpstr>Test Objectives</vt:lpstr>
      <vt:lpstr>Test Article Configuration</vt:lpstr>
      <vt:lpstr>Instrumentation</vt:lpstr>
      <vt:lpstr>Power Control System</vt:lpstr>
      <vt:lpstr>PowerPoint Presentation</vt:lpstr>
      <vt:lpstr>LHP Steady Ops.</vt:lpstr>
      <vt:lpstr>Hibernation</vt:lpstr>
      <vt:lpstr>LHP Startup</vt:lpstr>
      <vt:lpstr>LHP Hot Shutdown</vt:lpstr>
      <vt:lpstr>Summary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Korsmeyer, David J. (ARC-D)</dc:creator>
  <cp:keywords/>
  <dc:description/>
  <cp:lastModifiedBy>Turk, Jodi C. (MSFC-EV34)</cp:lastModifiedBy>
  <cp:revision>1366</cp:revision>
  <dcterms:created xsi:type="dcterms:W3CDTF">2019-04-16T18:58:35Z</dcterms:created>
  <dcterms:modified xsi:type="dcterms:W3CDTF">2025-06-25T11:51:33Z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BS/Category">
    <vt:lpwstr>UNKNOWN</vt:lpwstr>
  </property>
  <property fmtid="{D5CDD505-2E9C-101B-9397-08002B2CF9AE}" pid="3" name="WorkflowChangePath">
    <vt:lpwstr>6c95b369-2841-4c0d-83f5-7263fd16cbf9,2;</vt:lpwstr>
  </property>
  <property fmtid="{D5CDD505-2E9C-101B-9397-08002B2CF9AE}" pid="4" name="ContentTypeId">
    <vt:lpwstr>0x010100EE2B3AAEE1F3F5469752396BCB9BF183</vt:lpwstr>
  </property>
  <property fmtid="{D5CDD505-2E9C-101B-9397-08002B2CF9AE}" pid="5" name="Unknown">
    <vt:lpwstr>UPDATED</vt:lpwstr>
  </property>
</Properties>
</file>