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402" r:id="rId3"/>
    <p:sldId id="398" r:id="rId4"/>
    <p:sldId id="406" r:id="rId5"/>
    <p:sldId id="392" r:id="rId6"/>
    <p:sldId id="393" r:id="rId7"/>
    <p:sldId id="403" r:id="rId8"/>
    <p:sldId id="407" r:id="rId9"/>
    <p:sldId id="394" r:id="rId10"/>
    <p:sldId id="395" r:id="rId11"/>
    <p:sldId id="396" r:id="rId12"/>
    <p:sldId id="397" r:id="rId13"/>
    <p:sldId id="404" r:id="rId14"/>
    <p:sldId id="405" r:id="rId15"/>
    <p:sldId id="389" r:id="rId16"/>
    <p:sldId id="387" r:id="rId17"/>
  </p:sldIdLst>
  <p:sldSz cx="9144000" cy="5143500" type="screen16x9"/>
  <p:notesSz cx="7004050" cy="92900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pl8raaAL3hEOuTI2JsOFHsV5b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9437FF"/>
    <a:srgbClr val="0C7DF7"/>
    <a:srgbClr val="0071B7"/>
    <a:srgbClr val="009193"/>
    <a:srgbClr val="05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1268E9-52F4-423C-B538-9EEA18B6D922}">
  <a:tblStyle styleId="{1F1268E9-52F4-423C-B538-9EEA18B6D922}" styleName="Table_0">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2BA2541-1674-4D07-B98F-C1FB2DAAA82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12123EB-7CB7-4E73-81BD-50EC9710227D}"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C070D9C-674C-4C24-8525-6D529250ED68}" styleName="Table_3">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1"/>
    <p:restoredTop sz="94849"/>
  </p:normalViewPr>
  <p:slideViewPr>
    <p:cSldViewPr snapToGrid="0">
      <p:cViewPr varScale="1">
        <p:scale>
          <a:sx n="121" d="100"/>
          <a:sy n="121" d="100"/>
        </p:scale>
        <p:origin x="928"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5723" cy="464820"/>
          </a:xfrm>
          <a:prstGeom prst="rect">
            <a:avLst/>
          </a:prstGeom>
          <a:noFill/>
          <a:ln>
            <a:noFill/>
          </a:ln>
        </p:spPr>
        <p:txBody>
          <a:bodyPr spcFirstLastPara="1" wrap="square" lIns="93100" tIns="46550" rIns="9310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66743" y="0"/>
            <a:ext cx="3035723" cy="464820"/>
          </a:xfrm>
          <a:prstGeom prst="rect">
            <a:avLst/>
          </a:prstGeom>
          <a:noFill/>
          <a:ln>
            <a:noFill/>
          </a:ln>
        </p:spPr>
        <p:txBody>
          <a:bodyPr spcFirstLastPara="1" wrap="square" lIns="93100" tIns="46550" rIns="9310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4813"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39" y="4413409"/>
            <a:ext cx="5601972" cy="4180206"/>
          </a:xfrm>
          <a:prstGeom prst="rect">
            <a:avLst/>
          </a:prstGeom>
          <a:noFill/>
          <a:ln>
            <a:noFill/>
          </a:ln>
        </p:spPr>
        <p:txBody>
          <a:bodyPr spcFirstLastPara="1" wrap="square" lIns="93100" tIns="46550" rIns="93100" bIns="46550"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3645"/>
            <a:ext cx="3035723" cy="464820"/>
          </a:xfrm>
          <a:prstGeom prst="rect">
            <a:avLst/>
          </a:prstGeom>
          <a:noFill/>
          <a:ln>
            <a:noFill/>
          </a:ln>
        </p:spPr>
        <p:txBody>
          <a:bodyPr spcFirstLastPara="1" wrap="square" lIns="93100" tIns="46550" rIns="9310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66743" y="8823645"/>
            <a:ext cx="3035723" cy="464820"/>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C3D2128-5363-443A-81EF-E9E8EC49EEC0}" type="slidenum">
              <a:rPr lang="en-US" smtClean="0"/>
              <a:pPr>
                <a:defRPr/>
              </a:pPr>
              <a:t>1</a:t>
            </a:fld>
            <a:endParaRPr lang="en-US"/>
          </a:p>
        </p:txBody>
      </p:sp>
    </p:spTree>
    <p:extLst>
      <p:ext uri="{BB962C8B-B14F-4D97-AF65-F5344CB8AC3E}">
        <p14:creationId xmlns:p14="http://schemas.microsoft.com/office/powerpoint/2010/main" val="1537589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1479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72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830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821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945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610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1406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009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1498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8254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643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8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5175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457200" y="0"/>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700">
                <a:latin typeface="Times New Roman"/>
                <a:ea typeface="Times New Roman"/>
                <a:cs typeface="Times New Roman"/>
                <a:sym typeface="Times New Roman"/>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34"/>
          <p:cNvSpPr txBox="1">
            <a:spLocks noGrp="1"/>
          </p:cNvSpPr>
          <p:nvPr>
            <p:ph type="body" idx="1"/>
          </p:nvPr>
        </p:nvSpPr>
        <p:spPr>
          <a:xfrm>
            <a:off x="457200" y="1091209"/>
            <a:ext cx="8229600" cy="3394472"/>
          </a:xfrm>
          <a:prstGeom prst="rect">
            <a:avLst/>
          </a:prstGeom>
          <a:noFill/>
          <a:ln>
            <a:noFill/>
          </a:ln>
        </p:spPr>
        <p:txBody>
          <a:bodyPr spcFirstLastPara="1" wrap="square" lIns="91425" tIns="45700" rIns="91425" bIns="45700" anchor="t" anchorCtr="0">
            <a:noAutofit/>
          </a:bodyPr>
          <a:lstStyle>
            <a:lvl1pPr marL="342900" lvl="0" indent="-323850" algn="l">
              <a:lnSpc>
                <a:spcPct val="100000"/>
              </a:lnSpc>
              <a:spcBef>
                <a:spcPts val="480"/>
              </a:spcBef>
              <a:spcAft>
                <a:spcPts val="0"/>
              </a:spcAft>
              <a:buClr>
                <a:schemeClr val="dk1"/>
              </a:buClr>
              <a:buSzPts val="3200"/>
              <a:buChar char="•"/>
              <a:defRPr>
                <a:latin typeface="Times New Roman"/>
                <a:ea typeface="Times New Roman"/>
                <a:cs typeface="Times New Roman"/>
                <a:sym typeface="Times New Roman"/>
              </a:defRPr>
            </a:lvl1pPr>
            <a:lvl2pPr marL="685800" lvl="1" indent="-304800" algn="l">
              <a:lnSpc>
                <a:spcPct val="100000"/>
              </a:lnSpc>
              <a:spcBef>
                <a:spcPts val="420"/>
              </a:spcBef>
              <a:spcAft>
                <a:spcPts val="0"/>
              </a:spcAft>
              <a:buClr>
                <a:schemeClr val="dk1"/>
              </a:buClr>
              <a:buSzPts val="2800"/>
              <a:buChar char="–"/>
              <a:defRPr>
                <a:latin typeface="Times New Roman"/>
                <a:ea typeface="Times New Roman"/>
                <a:cs typeface="Times New Roman"/>
                <a:sym typeface="Times New Roman"/>
              </a:defRPr>
            </a:lvl2pPr>
            <a:lvl3pPr marL="1028700" lvl="2" indent="-285750" algn="l">
              <a:lnSpc>
                <a:spcPct val="100000"/>
              </a:lnSpc>
              <a:spcBef>
                <a:spcPts val="360"/>
              </a:spcBef>
              <a:spcAft>
                <a:spcPts val="0"/>
              </a:spcAft>
              <a:buClr>
                <a:schemeClr val="dk1"/>
              </a:buClr>
              <a:buSzPts val="2400"/>
              <a:buChar char="•"/>
              <a:defRPr>
                <a:latin typeface="Times New Roman"/>
                <a:ea typeface="Times New Roman"/>
                <a:cs typeface="Times New Roman"/>
                <a:sym typeface="Times New Roman"/>
              </a:defRPr>
            </a:lvl3pPr>
            <a:lvl4pPr marL="1371600" lvl="3" indent="-266700" algn="l">
              <a:lnSpc>
                <a:spcPct val="100000"/>
              </a:lnSpc>
              <a:spcBef>
                <a:spcPts val="300"/>
              </a:spcBef>
              <a:spcAft>
                <a:spcPts val="0"/>
              </a:spcAft>
              <a:buClr>
                <a:schemeClr val="dk1"/>
              </a:buClr>
              <a:buSzPts val="2000"/>
              <a:buChar char="–"/>
              <a:defRPr>
                <a:latin typeface="Times New Roman"/>
                <a:ea typeface="Times New Roman"/>
                <a:cs typeface="Times New Roman"/>
                <a:sym typeface="Times New Roman"/>
              </a:defRPr>
            </a:lvl4pPr>
            <a:lvl5pPr marL="1714500" lvl="4" indent="-266700" algn="l">
              <a:lnSpc>
                <a:spcPct val="100000"/>
              </a:lnSpc>
              <a:spcBef>
                <a:spcPts val="300"/>
              </a:spcBef>
              <a:spcAft>
                <a:spcPts val="0"/>
              </a:spcAft>
              <a:buClr>
                <a:schemeClr val="dk1"/>
              </a:buClr>
              <a:buSzPts val="2000"/>
              <a:buChar char="»"/>
              <a:defRPr>
                <a:latin typeface="Times New Roman"/>
                <a:ea typeface="Times New Roman"/>
                <a:cs typeface="Times New Roman"/>
                <a:sym typeface="Times New Roman"/>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5" name="Google Shape;35;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4"/>
          <p:cNvSpPr txBox="1">
            <a:spLocks noGrp="1"/>
          </p:cNvSpPr>
          <p:nvPr>
            <p:ph type="sldNum" idx="12"/>
          </p:nvPr>
        </p:nvSpPr>
        <p:spPr>
          <a:xfrm>
            <a:off x="228600" y="4743450"/>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1pPr>
            <a:lvl2pPr marL="0" marR="0" lvl="1"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2pPr>
            <a:lvl3pPr marL="0" marR="0" lvl="2"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3pPr>
            <a:lvl4pPr marL="0" marR="0" lvl="3"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4pPr>
            <a:lvl5pPr marL="0" marR="0" lvl="4"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5pPr>
            <a:lvl6pPr marL="0" marR="0" lvl="5"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6pPr>
            <a:lvl7pPr marL="0" marR="0" lvl="6"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7pPr>
            <a:lvl8pPr marL="0" marR="0" lvl="7"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8pPr>
            <a:lvl9pPr marL="0" marR="0" lvl="8" indent="0" algn="l">
              <a:lnSpc>
                <a:spcPct val="100000"/>
              </a:lnSpc>
              <a:spcBef>
                <a:spcPts val="0"/>
              </a:spcBef>
              <a:spcAft>
                <a:spcPts val="0"/>
              </a:spcAft>
              <a:buClr>
                <a:srgbClr val="000000"/>
              </a:buClr>
              <a:buSzPts val="2000"/>
              <a:buFont typeface="Arial"/>
              <a:buNone/>
              <a:defRPr sz="1500" b="0" i="0" u="none" strike="noStrike" cap="none">
                <a:solidFill>
                  <a:srgbClr val="0066CC"/>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38"/>
          <p:cNvSpPr txBox="1"/>
          <p:nvPr/>
        </p:nvSpPr>
        <p:spPr>
          <a:xfrm>
            <a:off x="6705600" y="4800600"/>
            <a:ext cx="2133600" cy="273844"/>
          </a:xfrm>
          <a:prstGeom prst="rect">
            <a:avLst/>
          </a:prstGeom>
          <a:noFill/>
          <a:ln>
            <a:noFill/>
          </a:ln>
        </p:spPr>
        <p:txBody>
          <a:bodyPr spcFirstLastPara="1" wrap="square" lIns="68569" tIns="34275" rIns="68569" bIns="3427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050" b="1" i="0" u="none" strike="noStrike" cap="none">
                <a:solidFill>
                  <a:schemeClr val="lt1"/>
                </a:solidFill>
                <a:latin typeface="Times New Roman"/>
                <a:ea typeface="Times New Roman"/>
                <a:cs typeface="Times New Roman"/>
                <a:sym typeface="Times New Roman"/>
              </a:rPr>
              <a:pPr marL="0" marR="0" lvl="0" indent="0" algn="r" rtl="0">
                <a:lnSpc>
                  <a:spcPct val="100000"/>
                </a:lnSpc>
                <a:spcBef>
                  <a:spcPts val="0"/>
                </a:spcBef>
                <a:spcAft>
                  <a:spcPts val="0"/>
                </a:spcAft>
                <a:buClr>
                  <a:srgbClr val="000000"/>
                </a:buClr>
                <a:buSzPts val="1400"/>
                <a:buFont typeface="Arial"/>
                <a:buNone/>
              </a:pPr>
              <a:t>‹#›</a:t>
            </a:fld>
            <a:endParaRPr sz="1050" b="1" i="0" u="none" strike="noStrike" cap="none">
              <a:solidFill>
                <a:schemeClr val="lt1"/>
              </a:solidFill>
              <a:latin typeface="Times New Roman"/>
              <a:ea typeface="Times New Roman"/>
              <a:cs typeface="Times New Roman"/>
              <a:sym typeface="Times New Roman"/>
            </a:endParaRPr>
          </a:p>
        </p:txBody>
      </p:sp>
      <p:sp>
        <p:nvSpPr>
          <p:cNvPr id="54" name="Google Shape;54;p38"/>
          <p:cNvSpPr txBox="1">
            <a:spLocks noGrp="1"/>
          </p:cNvSpPr>
          <p:nvPr>
            <p:ph type="title"/>
          </p:nvPr>
        </p:nvSpPr>
        <p:spPr>
          <a:xfrm>
            <a:off x="457200" y="8270"/>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700">
                <a:latin typeface="Times New Roman"/>
                <a:ea typeface="Times New Roman"/>
                <a:cs typeface="Times New Roman"/>
                <a:sym typeface="Times New Roman"/>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457200" y="1078675"/>
            <a:ext cx="4038600" cy="3394472"/>
          </a:xfrm>
          <a:prstGeom prst="rect">
            <a:avLst/>
          </a:prstGeom>
          <a:noFill/>
          <a:ln>
            <a:noFill/>
          </a:ln>
        </p:spPr>
        <p:txBody>
          <a:bodyPr spcFirstLastPara="1" wrap="square" lIns="91425" tIns="45700" rIns="91425" bIns="45700" anchor="t" anchorCtr="0">
            <a:noAutofit/>
          </a:bodyPr>
          <a:lstStyle>
            <a:lvl1pPr marL="342900" lvl="0" indent="-304800" algn="l">
              <a:lnSpc>
                <a:spcPct val="100000"/>
              </a:lnSpc>
              <a:spcBef>
                <a:spcPts val="420"/>
              </a:spcBef>
              <a:spcAft>
                <a:spcPts val="0"/>
              </a:spcAft>
              <a:buClr>
                <a:schemeClr val="dk1"/>
              </a:buClr>
              <a:buSzPts val="2800"/>
              <a:buChar char="•"/>
              <a:defRPr sz="2100">
                <a:latin typeface="Times New Roman"/>
                <a:ea typeface="Times New Roman"/>
                <a:cs typeface="Times New Roman"/>
                <a:sym typeface="Times New Roman"/>
              </a:defRPr>
            </a:lvl1pPr>
            <a:lvl2pPr marL="685800" lvl="1" indent="-285750" algn="l">
              <a:lnSpc>
                <a:spcPct val="100000"/>
              </a:lnSpc>
              <a:spcBef>
                <a:spcPts val="360"/>
              </a:spcBef>
              <a:spcAft>
                <a:spcPts val="0"/>
              </a:spcAft>
              <a:buClr>
                <a:schemeClr val="dk1"/>
              </a:buClr>
              <a:buSzPts val="2400"/>
              <a:buChar char="–"/>
              <a:defRPr sz="1800">
                <a:latin typeface="Times New Roman"/>
                <a:ea typeface="Times New Roman"/>
                <a:cs typeface="Times New Roman"/>
                <a:sym typeface="Times New Roman"/>
              </a:defRPr>
            </a:lvl2pPr>
            <a:lvl3pPr marL="1028700" lvl="2" indent="-266700" algn="l">
              <a:lnSpc>
                <a:spcPct val="100000"/>
              </a:lnSpc>
              <a:spcBef>
                <a:spcPts val="300"/>
              </a:spcBef>
              <a:spcAft>
                <a:spcPts val="0"/>
              </a:spcAft>
              <a:buClr>
                <a:schemeClr val="dk1"/>
              </a:buClr>
              <a:buSzPts val="2000"/>
              <a:buChar char="•"/>
              <a:defRPr sz="1500">
                <a:latin typeface="Times New Roman"/>
                <a:ea typeface="Times New Roman"/>
                <a:cs typeface="Times New Roman"/>
                <a:sym typeface="Times New Roman"/>
              </a:defRPr>
            </a:lvl3pPr>
            <a:lvl4pPr marL="1371600" lvl="3" indent="-257175" algn="l">
              <a:lnSpc>
                <a:spcPct val="100000"/>
              </a:lnSpc>
              <a:spcBef>
                <a:spcPts val="270"/>
              </a:spcBef>
              <a:spcAft>
                <a:spcPts val="0"/>
              </a:spcAft>
              <a:buClr>
                <a:schemeClr val="dk1"/>
              </a:buClr>
              <a:buSzPts val="1800"/>
              <a:buChar char="–"/>
              <a:defRPr sz="1350">
                <a:latin typeface="Times New Roman"/>
                <a:ea typeface="Times New Roman"/>
                <a:cs typeface="Times New Roman"/>
                <a:sym typeface="Times New Roman"/>
              </a:defRPr>
            </a:lvl4pPr>
            <a:lvl5pPr marL="1714500" lvl="4" indent="-257175" algn="l">
              <a:lnSpc>
                <a:spcPct val="100000"/>
              </a:lnSpc>
              <a:spcBef>
                <a:spcPts val="270"/>
              </a:spcBef>
              <a:spcAft>
                <a:spcPts val="0"/>
              </a:spcAft>
              <a:buClr>
                <a:schemeClr val="dk1"/>
              </a:buClr>
              <a:buSzPts val="1800"/>
              <a:buChar char="»"/>
              <a:defRPr sz="1350">
                <a:latin typeface="Times New Roman"/>
                <a:ea typeface="Times New Roman"/>
                <a:cs typeface="Times New Roman"/>
                <a:sym typeface="Times New Roman"/>
              </a:defRPr>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56" name="Google Shape;56;p38"/>
          <p:cNvSpPr txBox="1">
            <a:spLocks noGrp="1"/>
          </p:cNvSpPr>
          <p:nvPr>
            <p:ph type="body" idx="2"/>
          </p:nvPr>
        </p:nvSpPr>
        <p:spPr>
          <a:xfrm>
            <a:off x="4648200" y="1078675"/>
            <a:ext cx="4038600" cy="3394472"/>
          </a:xfrm>
          <a:prstGeom prst="rect">
            <a:avLst/>
          </a:prstGeom>
          <a:noFill/>
          <a:ln>
            <a:noFill/>
          </a:ln>
        </p:spPr>
        <p:txBody>
          <a:bodyPr spcFirstLastPara="1" wrap="square" lIns="91425" tIns="45700" rIns="91425" bIns="45700" anchor="t" anchorCtr="0">
            <a:noAutofit/>
          </a:bodyPr>
          <a:lstStyle>
            <a:lvl1pPr marL="342900" lvl="0" indent="-304800" algn="l">
              <a:lnSpc>
                <a:spcPct val="100000"/>
              </a:lnSpc>
              <a:spcBef>
                <a:spcPts val="420"/>
              </a:spcBef>
              <a:spcAft>
                <a:spcPts val="0"/>
              </a:spcAft>
              <a:buClr>
                <a:schemeClr val="dk1"/>
              </a:buClr>
              <a:buSzPts val="2800"/>
              <a:buChar char="•"/>
              <a:defRPr sz="2100">
                <a:latin typeface="Times New Roman"/>
                <a:ea typeface="Times New Roman"/>
                <a:cs typeface="Times New Roman"/>
                <a:sym typeface="Times New Roman"/>
              </a:defRPr>
            </a:lvl1pPr>
            <a:lvl2pPr marL="685800" lvl="1" indent="-285750" algn="l">
              <a:lnSpc>
                <a:spcPct val="100000"/>
              </a:lnSpc>
              <a:spcBef>
                <a:spcPts val="360"/>
              </a:spcBef>
              <a:spcAft>
                <a:spcPts val="0"/>
              </a:spcAft>
              <a:buClr>
                <a:schemeClr val="dk1"/>
              </a:buClr>
              <a:buSzPts val="2400"/>
              <a:buChar char="–"/>
              <a:defRPr sz="1800">
                <a:latin typeface="Times New Roman"/>
                <a:ea typeface="Times New Roman"/>
                <a:cs typeface="Times New Roman"/>
                <a:sym typeface="Times New Roman"/>
              </a:defRPr>
            </a:lvl2pPr>
            <a:lvl3pPr marL="1028700" lvl="2" indent="-266700" algn="l">
              <a:lnSpc>
                <a:spcPct val="100000"/>
              </a:lnSpc>
              <a:spcBef>
                <a:spcPts val="300"/>
              </a:spcBef>
              <a:spcAft>
                <a:spcPts val="0"/>
              </a:spcAft>
              <a:buClr>
                <a:schemeClr val="dk1"/>
              </a:buClr>
              <a:buSzPts val="2000"/>
              <a:buChar char="•"/>
              <a:defRPr sz="1500">
                <a:latin typeface="Times New Roman"/>
                <a:ea typeface="Times New Roman"/>
                <a:cs typeface="Times New Roman"/>
                <a:sym typeface="Times New Roman"/>
              </a:defRPr>
            </a:lvl3pPr>
            <a:lvl4pPr marL="1371600" lvl="3" indent="-257175" algn="l">
              <a:lnSpc>
                <a:spcPct val="100000"/>
              </a:lnSpc>
              <a:spcBef>
                <a:spcPts val="270"/>
              </a:spcBef>
              <a:spcAft>
                <a:spcPts val="0"/>
              </a:spcAft>
              <a:buClr>
                <a:schemeClr val="dk1"/>
              </a:buClr>
              <a:buSzPts val="1800"/>
              <a:buChar char="–"/>
              <a:defRPr sz="1350">
                <a:latin typeface="Times New Roman"/>
                <a:ea typeface="Times New Roman"/>
                <a:cs typeface="Times New Roman"/>
                <a:sym typeface="Times New Roman"/>
              </a:defRPr>
            </a:lvl4pPr>
            <a:lvl5pPr marL="1714500" lvl="4" indent="-257175" algn="l">
              <a:lnSpc>
                <a:spcPct val="100000"/>
              </a:lnSpc>
              <a:spcBef>
                <a:spcPts val="270"/>
              </a:spcBef>
              <a:spcAft>
                <a:spcPts val="0"/>
              </a:spcAft>
              <a:buClr>
                <a:schemeClr val="dk1"/>
              </a:buClr>
              <a:buSzPts val="1800"/>
              <a:buChar char="»"/>
              <a:defRPr sz="1350">
                <a:latin typeface="Times New Roman"/>
                <a:ea typeface="Times New Roman"/>
                <a:cs typeface="Times New Roman"/>
                <a:sym typeface="Times New Roman"/>
              </a:defRPr>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57" name="Google Shape;57;p38"/>
          <p:cNvSpPr txBox="1">
            <a:spLocks noGrp="1"/>
          </p:cNvSpPr>
          <p:nvPr>
            <p:ph type="dt" idx="10"/>
          </p:nvPr>
        </p:nvSpPr>
        <p:spPr>
          <a:xfrm>
            <a:off x="457200" y="474345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1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8"/>
          <p:cNvSpPr txBox="1">
            <a:spLocks noGrp="1"/>
          </p:cNvSpPr>
          <p:nvPr>
            <p:ph type="sldNum" idx="12"/>
          </p:nvPr>
        </p:nvSpPr>
        <p:spPr>
          <a:xfrm>
            <a:off x="457200" y="4743450"/>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1pPr>
            <a:lvl2pPr marL="0" marR="0" lvl="1"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2pPr>
            <a:lvl3pPr marL="0" marR="0" lvl="2"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3pPr>
            <a:lvl4pPr marL="0" marR="0" lvl="3"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4pPr>
            <a:lvl5pPr marL="0" marR="0" lvl="4"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5pPr>
            <a:lvl6pPr marL="0" marR="0" lvl="5"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6pPr>
            <a:lvl7pPr marL="0" marR="0" lvl="6"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7pPr>
            <a:lvl8pPr marL="0" marR="0" lvl="7"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8pPr>
            <a:lvl9pPr marL="0" marR="0" lvl="8" indent="0" algn="l">
              <a:lnSpc>
                <a:spcPct val="100000"/>
              </a:lnSpc>
              <a:spcBef>
                <a:spcPts val="0"/>
              </a:spcBef>
              <a:spcAft>
                <a:spcPts val="0"/>
              </a:spcAft>
              <a:buClr>
                <a:srgbClr val="000000"/>
              </a:buClr>
              <a:buSzPts val="2800"/>
              <a:buFont typeface="Arial"/>
              <a:buNone/>
              <a:defRPr sz="2100" b="0" i="0" u="none" strike="noStrike" cap="none">
                <a:solidFill>
                  <a:srgbClr val="0066CC"/>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39"/>
          <p:cNvSpPr txBox="1">
            <a:spLocks noGrp="1"/>
          </p:cNvSpPr>
          <p:nvPr>
            <p:ph type="title"/>
          </p:nvPr>
        </p:nvSpPr>
        <p:spPr>
          <a:xfrm>
            <a:off x="457200" y="0"/>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700">
                <a:latin typeface="Times New Roman"/>
                <a:ea typeface="Times New Roman"/>
                <a:cs typeface="Times New Roman"/>
                <a:sym typeface="Times New Roman"/>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 name="Google Shape;62;p3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342900" lvl="0" indent="-171450" algn="l">
              <a:lnSpc>
                <a:spcPct val="100000"/>
              </a:lnSpc>
              <a:spcBef>
                <a:spcPts val="360"/>
              </a:spcBef>
              <a:spcAft>
                <a:spcPts val="0"/>
              </a:spcAft>
              <a:buClr>
                <a:schemeClr val="dk1"/>
              </a:buClr>
              <a:buSzPts val="2400"/>
              <a:buNone/>
              <a:defRPr sz="1800" b="1">
                <a:latin typeface="Times New Roman"/>
                <a:ea typeface="Times New Roman"/>
                <a:cs typeface="Times New Roman"/>
                <a:sym typeface="Times New Roman"/>
              </a:defRPr>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63" name="Google Shape;63;p3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342900" lvl="0" indent="-285750" algn="l">
              <a:lnSpc>
                <a:spcPct val="100000"/>
              </a:lnSpc>
              <a:spcBef>
                <a:spcPts val="360"/>
              </a:spcBef>
              <a:spcAft>
                <a:spcPts val="0"/>
              </a:spcAft>
              <a:buClr>
                <a:schemeClr val="dk1"/>
              </a:buClr>
              <a:buSzPts val="2400"/>
              <a:buChar char="•"/>
              <a:defRPr sz="1800">
                <a:latin typeface="Times New Roman"/>
                <a:ea typeface="Times New Roman"/>
                <a:cs typeface="Times New Roman"/>
                <a:sym typeface="Times New Roman"/>
              </a:defRPr>
            </a:lvl1pPr>
            <a:lvl2pPr marL="685800" lvl="1" indent="-266700" algn="l">
              <a:lnSpc>
                <a:spcPct val="100000"/>
              </a:lnSpc>
              <a:spcBef>
                <a:spcPts val="300"/>
              </a:spcBef>
              <a:spcAft>
                <a:spcPts val="0"/>
              </a:spcAft>
              <a:buClr>
                <a:schemeClr val="dk1"/>
              </a:buClr>
              <a:buSzPts val="2000"/>
              <a:buChar char="–"/>
              <a:defRPr sz="1500">
                <a:latin typeface="Times New Roman"/>
                <a:ea typeface="Times New Roman"/>
                <a:cs typeface="Times New Roman"/>
                <a:sym typeface="Times New Roman"/>
              </a:defRPr>
            </a:lvl2pPr>
            <a:lvl3pPr marL="1028700" lvl="2" indent="-257175" algn="l">
              <a:lnSpc>
                <a:spcPct val="100000"/>
              </a:lnSpc>
              <a:spcBef>
                <a:spcPts val="270"/>
              </a:spcBef>
              <a:spcAft>
                <a:spcPts val="0"/>
              </a:spcAft>
              <a:buClr>
                <a:schemeClr val="dk1"/>
              </a:buClr>
              <a:buSzPts val="1800"/>
              <a:buChar char="•"/>
              <a:defRPr sz="1350">
                <a:latin typeface="Times New Roman"/>
                <a:ea typeface="Times New Roman"/>
                <a:cs typeface="Times New Roman"/>
                <a:sym typeface="Times New Roman"/>
              </a:defRPr>
            </a:lvl3pPr>
            <a:lvl4pPr marL="1371600" lvl="3" indent="-247650" algn="l">
              <a:lnSpc>
                <a:spcPct val="100000"/>
              </a:lnSpc>
              <a:spcBef>
                <a:spcPts val="240"/>
              </a:spcBef>
              <a:spcAft>
                <a:spcPts val="0"/>
              </a:spcAft>
              <a:buClr>
                <a:schemeClr val="dk1"/>
              </a:buClr>
              <a:buSzPts val="1600"/>
              <a:buChar char="–"/>
              <a:defRPr sz="1200">
                <a:latin typeface="Times New Roman"/>
                <a:ea typeface="Times New Roman"/>
                <a:cs typeface="Times New Roman"/>
                <a:sym typeface="Times New Roman"/>
              </a:defRPr>
            </a:lvl4pPr>
            <a:lvl5pPr marL="1714500" lvl="4" indent="-247650" algn="l">
              <a:lnSpc>
                <a:spcPct val="100000"/>
              </a:lnSpc>
              <a:spcBef>
                <a:spcPts val="240"/>
              </a:spcBef>
              <a:spcAft>
                <a:spcPts val="0"/>
              </a:spcAft>
              <a:buClr>
                <a:schemeClr val="dk1"/>
              </a:buClr>
              <a:buSzPts val="1600"/>
              <a:buChar char="»"/>
              <a:defRPr sz="1200">
                <a:latin typeface="Times New Roman"/>
                <a:ea typeface="Times New Roman"/>
                <a:cs typeface="Times New Roman"/>
                <a:sym typeface="Times New Roman"/>
              </a:defRPr>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64" name="Google Shape;64;p3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342900" lvl="0" indent="-171450" algn="l">
              <a:lnSpc>
                <a:spcPct val="100000"/>
              </a:lnSpc>
              <a:spcBef>
                <a:spcPts val="360"/>
              </a:spcBef>
              <a:spcAft>
                <a:spcPts val="0"/>
              </a:spcAft>
              <a:buClr>
                <a:schemeClr val="dk1"/>
              </a:buClr>
              <a:buSzPts val="2400"/>
              <a:buNone/>
              <a:defRPr sz="1800" b="1">
                <a:latin typeface="Times New Roman"/>
                <a:ea typeface="Times New Roman"/>
                <a:cs typeface="Times New Roman"/>
                <a:sym typeface="Times New Roman"/>
              </a:defRPr>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65" name="Google Shape;65;p3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342900" lvl="0" indent="-285750" algn="l">
              <a:lnSpc>
                <a:spcPct val="100000"/>
              </a:lnSpc>
              <a:spcBef>
                <a:spcPts val="360"/>
              </a:spcBef>
              <a:spcAft>
                <a:spcPts val="0"/>
              </a:spcAft>
              <a:buClr>
                <a:schemeClr val="dk1"/>
              </a:buClr>
              <a:buSzPts val="2400"/>
              <a:buChar char="•"/>
              <a:defRPr sz="1800">
                <a:latin typeface="Times New Roman"/>
                <a:ea typeface="Times New Roman"/>
                <a:cs typeface="Times New Roman"/>
                <a:sym typeface="Times New Roman"/>
              </a:defRPr>
            </a:lvl1pPr>
            <a:lvl2pPr marL="685800" lvl="1" indent="-266700" algn="l">
              <a:lnSpc>
                <a:spcPct val="100000"/>
              </a:lnSpc>
              <a:spcBef>
                <a:spcPts val="300"/>
              </a:spcBef>
              <a:spcAft>
                <a:spcPts val="0"/>
              </a:spcAft>
              <a:buClr>
                <a:schemeClr val="dk1"/>
              </a:buClr>
              <a:buSzPts val="2000"/>
              <a:buChar char="–"/>
              <a:defRPr sz="1500">
                <a:latin typeface="Times New Roman"/>
                <a:ea typeface="Times New Roman"/>
                <a:cs typeface="Times New Roman"/>
                <a:sym typeface="Times New Roman"/>
              </a:defRPr>
            </a:lvl2pPr>
            <a:lvl3pPr marL="1028700" lvl="2" indent="-257175" algn="l">
              <a:lnSpc>
                <a:spcPct val="100000"/>
              </a:lnSpc>
              <a:spcBef>
                <a:spcPts val="270"/>
              </a:spcBef>
              <a:spcAft>
                <a:spcPts val="0"/>
              </a:spcAft>
              <a:buClr>
                <a:schemeClr val="dk1"/>
              </a:buClr>
              <a:buSzPts val="1800"/>
              <a:buChar char="•"/>
              <a:defRPr sz="1350">
                <a:latin typeface="Times New Roman"/>
                <a:ea typeface="Times New Roman"/>
                <a:cs typeface="Times New Roman"/>
                <a:sym typeface="Times New Roman"/>
              </a:defRPr>
            </a:lvl3pPr>
            <a:lvl4pPr marL="1371600" lvl="3" indent="-247650" algn="l">
              <a:lnSpc>
                <a:spcPct val="100000"/>
              </a:lnSpc>
              <a:spcBef>
                <a:spcPts val="240"/>
              </a:spcBef>
              <a:spcAft>
                <a:spcPts val="0"/>
              </a:spcAft>
              <a:buClr>
                <a:schemeClr val="dk1"/>
              </a:buClr>
              <a:buSzPts val="1600"/>
              <a:buChar char="–"/>
              <a:defRPr sz="1200">
                <a:latin typeface="Times New Roman"/>
                <a:ea typeface="Times New Roman"/>
                <a:cs typeface="Times New Roman"/>
                <a:sym typeface="Times New Roman"/>
              </a:defRPr>
            </a:lvl4pPr>
            <a:lvl5pPr marL="1714500" lvl="4" indent="-247650" algn="l">
              <a:lnSpc>
                <a:spcPct val="100000"/>
              </a:lnSpc>
              <a:spcBef>
                <a:spcPts val="240"/>
              </a:spcBef>
              <a:spcAft>
                <a:spcPts val="0"/>
              </a:spcAft>
              <a:buClr>
                <a:schemeClr val="dk1"/>
              </a:buClr>
              <a:buSzPts val="1600"/>
              <a:buChar char="»"/>
              <a:defRPr sz="1200">
                <a:latin typeface="Times New Roman"/>
                <a:ea typeface="Times New Roman"/>
                <a:cs typeface="Times New Roman"/>
                <a:sym typeface="Times New Roman"/>
              </a:defRPr>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66" name="Google Shape;66;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
        <p:nvSpPr>
          <p:cNvPr id="69" name="Google Shape;69;p39"/>
          <p:cNvSpPr txBox="1"/>
          <p:nvPr/>
        </p:nvSpPr>
        <p:spPr>
          <a:xfrm>
            <a:off x="457200" y="4743450"/>
            <a:ext cx="2133600" cy="273844"/>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rgbClr val="0066CC"/>
              </a:buClr>
              <a:buSzPts val="2800"/>
              <a:buFont typeface="Times New Roman"/>
              <a:buNone/>
            </a:pPr>
            <a:fld id="{00000000-1234-1234-1234-123412341234}" type="slidenum">
              <a:rPr lang="en-US" sz="2100" b="0" i="0" u="none" strike="noStrike" cap="none">
                <a:solidFill>
                  <a:srgbClr val="0066CC"/>
                </a:solidFill>
                <a:latin typeface="Times New Roman"/>
                <a:ea typeface="Times New Roman"/>
                <a:cs typeface="Times New Roman"/>
                <a:sym typeface="Times New Roman"/>
              </a:rPr>
              <a:pPr marL="0" marR="0" lvl="0" indent="0" algn="l" rtl="0">
                <a:lnSpc>
                  <a:spcPct val="100000"/>
                </a:lnSpc>
                <a:spcBef>
                  <a:spcPts val="0"/>
                </a:spcBef>
                <a:spcAft>
                  <a:spcPts val="0"/>
                </a:spcAft>
                <a:buClr>
                  <a:srgbClr val="0066CC"/>
                </a:buClr>
                <a:buSzPts val="2800"/>
                <a:buFont typeface="Times New Roman"/>
                <a:buNone/>
              </a:pPr>
              <a:t>‹#›</a:t>
            </a:fld>
            <a:endParaRPr sz="2100" b="0" i="0" u="none" strike="noStrike" cap="none">
              <a:solidFill>
                <a:srgbClr val="0066CC"/>
              </a:solidFill>
              <a:latin typeface="Times New Roman"/>
              <a:ea typeface="Times New Roman"/>
              <a:cs typeface="Times New Roman"/>
              <a:sym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40"/>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5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 name="Google Shape;72;p40"/>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342900" lvl="0" indent="-323850" algn="l">
              <a:lnSpc>
                <a:spcPct val="100000"/>
              </a:lnSpc>
              <a:spcBef>
                <a:spcPts val="480"/>
              </a:spcBef>
              <a:spcAft>
                <a:spcPts val="0"/>
              </a:spcAft>
              <a:buClr>
                <a:schemeClr val="dk1"/>
              </a:buClr>
              <a:buSzPts val="3200"/>
              <a:buChar char="•"/>
              <a:defRPr sz="2400"/>
            </a:lvl1pPr>
            <a:lvl2pPr marL="685800" lvl="1" indent="-304800" algn="l">
              <a:lnSpc>
                <a:spcPct val="100000"/>
              </a:lnSpc>
              <a:spcBef>
                <a:spcPts val="420"/>
              </a:spcBef>
              <a:spcAft>
                <a:spcPts val="0"/>
              </a:spcAft>
              <a:buClr>
                <a:schemeClr val="dk1"/>
              </a:buClr>
              <a:buSzPts val="2800"/>
              <a:buChar char="–"/>
              <a:defRPr sz="2100"/>
            </a:lvl2pPr>
            <a:lvl3pPr marL="1028700" lvl="2" indent="-285750" algn="l">
              <a:lnSpc>
                <a:spcPct val="100000"/>
              </a:lnSpc>
              <a:spcBef>
                <a:spcPts val="360"/>
              </a:spcBef>
              <a:spcAft>
                <a:spcPts val="0"/>
              </a:spcAft>
              <a:buClr>
                <a:schemeClr val="dk1"/>
              </a:buClr>
              <a:buSzPts val="2400"/>
              <a:buChar char="•"/>
              <a:defRPr sz="1800"/>
            </a:lvl3pPr>
            <a:lvl4pPr marL="1371600" lvl="3" indent="-266700" algn="l">
              <a:lnSpc>
                <a:spcPct val="100000"/>
              </a:lnSpc>
              <a:spcBef>
                <a:spcPts val="300"/>
              </a:spcBef>
              <a:spcAft>
                <a:spcPts val="0"/>
              </a:spcAft>
              <a:buClr>
                <a:schemeClr val="dk1"/>
              </a:buClr>
              <a:buSzPts val="2000"/>
              <a:buChar char="–"/>
              <a:defRPr sz="1500"/>
            </a:lvl4pPr>
            <a:lvl5pPr marL="1714500" lvl="4" indent="-266700" algn="l">
              <a:lnSpc>
                <a:spcPct val="100000"/>
              </a:lnSpc>
              <a:spcBef>
                <a:spcPts val="300"/>
              </a:spcBef>
              <a:spcAft>
                <a:spcPts val="0"/>
              </a:spcAft>
              <a:buClr>
                <a:schemeClr val="dk1"/>
              </a:buClr>
              <a:buSzPts val="2000"/>
              <a:buChar char="»"/>
              <a:defRPr sz="1500"/>
            </a:lvl5pPr>
            <a:lvl6pPr marL="2057400" lvl="5" indent="-266700" algn="l">
              <a:lnSpc>
                <a:spcPct val="100000"/>
              </a:lnSpc>
              <a:spcBef>
                <a:spcPts val="300"/>
              </a:spcBef>
              <a:spcAft>
                <a:spcPts val="0"/>
              </a:spcAft>
              <a:buClr>
                <a:schemeClr val="dk1"/>
              </a:buClr>
              <a:buSzPts val="2000"/>
              <a:buChar char="•"/>
              <a:defRPr sz="1500"/>
            </a:lvl6pPr>
            <a:lvl7pPr marL="2400300" lvl="6" indent="-266700" algn="l">
              <a:lnSpc>
                <a:spcPct val="100000"/>
              </a:lnSpc>
              <a:spcBef>
                <a:spcPts val="300"/>
              </a:spcBef>
              <a:spcAft>
                <a:spcPts val="0"/>
              </a:spcAft>
              <a:buClr>
                <a:schemeClr val="dk1"/>
              </a:buClr>
              <a:buSzPts val="2000"/>
              <a:buChar char="•"/>
              <a:defRPr sz="1500"/>
            </a:lvl7pPr>
            <a:lvl8pPr marL="2743200" lvl="7" indent="-266700" algn="l">
              <a:lnSpc>
                <a:spcPct val="100000"/>
              </a:lnSpc>
              <a:spcBef>
                <a:spcPts val="300"/>
              </a:spcBef>
              <a:spcAft>
                <a:spcPts val="0"/>
              </a:spcAft>
              <a:buClr>
                <a:schemeClr val="dk1"/>
              </a:buClr>
              <a:buSzPts val="2000"/>
              <a:buChar char="•"/>
              <a:defRPr sz="1500"/>
            </a:lvl8pPr>
            <a:lvl9pPr marL="3086100" lvl="8" indent="-266700" algn="l">
              <a:lnSpc>
                <a:spcPct val="100000"/>
              </a:lnSpc>
              <a:spcBef>
                <a:spcPts val="300"/>
              </a:spcBef>
              <a:spcAft>
                <a:spcPts val="0"/>
              </a:spcAft>
              <a:buClr>
                <a:schemeClr val="dk1"/>
              </a:buClr>
              <a:buSzPts val="2000"/>
              <a:buChar char="•"/>
              <a:defRPr sz="1500"/>
            </a:lvl9pPr>
          </a:lstStyle>
          <a:p>
            <a:endParaRPr/>
          </a:p>
        </p:txBody>
      </p:sp>
      <p:sp>
        <p:nvSpPr>
          <p:cNvPr id="73" name="Google Shape;73;p40"/>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74" name="Google Shape;74;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77" name="Google Shape;77;p40"/>
          <p:cNvSpPr txBox="1"/>
          <p:nvPr/>
        </p:nvSpPr>
        <p:spPr>
          <a:xfrm>
            <a:off x="0" y="114300"/>
            <a:ext cx="2133600" cy="273844"/>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lt1"/>
              </a:buClr>
              <a:buSzPts val="2800"/>
              <a:buFont typeface="Calibri"/>
              <a:buNone/>
            </a:pPr>
            <a:fld id="{00000000-1234-1234-1234-123412341234}" type="slidenum">
              <a:rPr lang="en-US" sz="21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800"/>
                <a:buFont typeface="Calibri"/>
                <a:buNone/>
              </a:pPr>
              <a:t>‹#›</a:t>
            </a:fld>
            <a:endParaRPr sz="21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5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41"/>
          <p:cNvSpPr>
            <a:spLocks noGrp="1"/>
          </p:cNvSpPr>
          <p:nvPr>
            <p:ph type="pic" idx="2"/>
          </p:nvPr>
        </p:nvSpPr>
        <p:spPr>
          <a:xfrm>
            <a:off x="1792288" y="459581"/>
            <a:ext cx="5486400" cy="3086100"/>
          </a:xfrm>
          <a:prstGeom prst="rect">
            <a:avLst/>
          </a:prstGeom>
          <a:noFill/>
          <a:ln>
            <a:noFill/>
          </a:ln>
        </p:spPr>
      </p:sp>
      <p:sp>
        <p:nvSpPr>
          <p:cNvPr id="81" name="Google Shape;81;p41"/>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82" name="Google Shape;82;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85" name="Google Shape;85;p41"/>
          <p:cNvSpPr txBox="1"/>
          <p:nvPr/>
        </p:nvSpPr>
        <p:spPr>
          <a:xfrm>
            <a:off x="0" y="114300"/>
            <a:ext cx="2133600" cy="273844"/>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lt1"/>
              </a:buClr>
              <a:buSzPts val="2800"/>
              <a:buFont typeface="Calibri"/>
              <a:buNone/>
            </a:pPr>
            <a:fld id="{00000000-1234-1234-1234-123412341234}" type="slidenum">
              <a:rPr lang="en-US" sz="21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800"/>
                <a:buFont typeface="Calibri"/>
                <a:buNone/>
              </a:pPr>
              <a:t>‹#›</a:t>
            </a:fld>
            <a:endParaRPr sz="21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4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 name="Google Shape;88;p42"/>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no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9" name="Google Shape;89;p4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92" name="Google Shape;92;p42"/>
          <p:cNvSpPr txBox="1"/>
          <p:nvPr/>
        </p:nvSpPr>
        <p:spPr>
          <a:xfrm>
            <a:off x="0" y="114300"/>
            <a:ext cx="2133600" cy="273844"/>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lt1"/>
              </a:buClr>
              <a:buSzPts val="2800"/>
              <a:buFont typeface="Calibri"/>
              <a:buNone/>
            </a:pPr>
            <a:fld id="{00000000-1234-1234-1234-123412341234}" type="slidenum">
              <a:rPr lang="en-US" sz="21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800"/>
                <a:buFont typeface="Calibri"/>
                <a:buNone/>
              </a:pPr>
              <a:t>‹#›</a:t>
            </a:fld>
            <a:endParaRPr sz="21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43"/>
          <p:cNvSpPr txBox="1">
            <a:spLocks noGrp="1"/>
          </p:cNvSpPr>
          <p:nvPr>
            <p:ph type="title"/>
          </p:nvPr>
        </p:nvSpPr>
        <p:spPr>
          <a:xfrm rot="5400000">
            <a:off x="5463779" y="1371601"/>
            <a:ext cx="4388644"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 name="Google Shape;95;p43"/>
          <p:cNvSpPr txBox="1">
            <a:spLocks noGrp="1"/>
          </p:cNvSpPr>
          <p:nvPr>
            <p:ph type="body" idx="1"/>
          </p:nvPr>
        </p:nvSpPr>
        <p:spPr>
          <a:xfrm rot="5400000">
            <a:off x="1272779" y="-609600"/>
            <a:ext cx="4388644" cy="6019800"/>
          </a:xfrm>
          <a:prstGeom prst="rect">
            <a:avLst/>
          </a:prstGeom>
          <a:noFill/>
          <a:ln>
            <a:noFill/>
          </a:ln>
        </p:spPr>
        <p:txBody>
          <a:bodyPr spcFirstLastPara="1" wrap="square" lIns="91425" tIns="45700" rIns="91425" bIns="45700" anchor="t" anchorCtr="0">
            <a:no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96" name="Google Shape;96;p4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99" name="Google Shape;99;p43"/>
          <p:cNvSpPr txBox="1"/>
          <p:nvPr/>
        </p:nvSpPr>
        <p:spPr>
          <a:xfrm>
            <a:off x="0" y="114300"/>
            <a:ext cx="2133600" cy="273844"/>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lt1"/>
              </a:buClr>
              <a:buSzPts val="2800"/>
              <a:buFont typeface="Calibri"/>
              <a:buNone/>
            </a:pPr>
            <a:fld id="{00000000-1234-1234-1234-123412341234}" type="slidenum">
              <a:rPr lang="en-US" sz="21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800"/>
                <a:buFont typeface="Calibri"/>
                <a:buNone/>
              </a:pPr>
              <a:t>‹#›</a:t>
            </a:fld>
            <a:endParaRPr sz="21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0" y="4286250"/>
            <a:ext cx="9144000" cy="857250"/>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a:stretch>
            <a:fillRect/>
          </a:stretch>
        </p:blipFill>
        <p:spPr bwMode="auto">
          <a:xfrm>
            <a:off x="152401" y="4343400"/>
            <a:ext cx="2905125" cy="585788"/>
          </a:xfrm>
          <a:prstGeom prst="rect">
            <a:avLst/>
          </a:prstGeom>
          <a:noFill/>
          <a:ln w="9525">
            <a:noFill/>
            <a:miter lim="800000"/>
            <a:headEnd/>
            <a:tailEnd/>
          </a:ln>
        </p:spPr>
      </p:pic>
      <p:pic>
        <p:nvPicPr>
          <p:cNvPr id="6" name="Picture 3"/>
          <p:cNvPicPr>
            <a:picLocks noChangeAspect="1" noChangeArrowheads="1"/>
          </p:cNvPicPr>
          <p:nvPr userDrawn="1"/>
        </p:nvPicPr>
        <p:blipFill>
          <a:blip r:embed="rId4" cstate="print"/>
          <a:srcRect/>
          <a:stretch>
            <a:fillRect/>
          </a:stretch>
        </p:blipFill>
        <p:spPr bwMode="auto">
          <a:xfrm>
            <a:off x="4572000" y="4286250"/>
            <a:ext cx="3124200" cy="635794"/>
          </a:xfrm>
          <a:prstGeom prst="rect">
            <a:avLst/>
          </a:prstGeom>
          <a:noFill/>
          <a:ln w="9525">
            <a:noFill/>
            <a:miter lim="800000"/>
            <a:headEnd/>
            <a:tailEnd/>
          </a:ln>
        </p:spPr>
      </p:pic>
      <p:pic>
        <p:nvPicPr>
          <p:cNvPr id="7" name="Picture 2"/>
          <p:cNvPicPr>
            <a:picLocks noChangeAspect="1" noChangeArrowheads="1"/>
          </p:cNvPicPr>
          <p:nvPr userDrawn="1"/>
        </p:nvPicPr>
        <p:blipFill>
          <a:blip r:embed="rId5" cstate="print"/>
          <a:srcRect/>
          <a:stretch>
            <a:fillRect/>
          </a:stretch>
        </p:blipFill>
        <p:spPr bwMode="auto">
          <a:xfrm>
            <a:off x="0" y="0"/>
            <a:ext cx="9144000" cy="857250"/>
          </a:xfrm>
          <a:prstGeom prst="rect">
            <a:avLst/>
          </a:prstGeom>
          <a:noFill/>
          <a:ln w="9525">
            <a:noFill/>
            <a:miter lim="800000"/>
            <a:headEnd/>
            <a:tailEnd/>
          </a:ln>
        </p:spPr>
      </p:pic>
      <p:pic>
        <p:nvPicPr>
          <p:cNvPr id="8" name="Picture 2"/>
          <p:cNvPicPr>
            <a:picLocks noChangeAspect="1" noChangeArrowheads="1"/>
          </p:cNvPicPr>
          <p:nvPr userDrawn="1"/>
        </p:nvPicPr>
        <p:blipFill>
          <a:blip r:embed="rId6" cstate="print"/>
          <a:srcRect/>
          <a:stretch>
            <a:fillRect/>
          </a:stretch>
        </p:blipFill>
        <p:spPr bwMode="auto">
          <a:xfrm>
            <a:off x="1600200" y="285750"/>
            <a:ext cx="2971800" cy="571500"/>
          </a:xfrm>
          <a:prstGeom prst="rect">
            <a:avLst/>
          </a:prstGeom>
          <a:noFill/>
          <a:ln w="9525">
            <a:noFill/>
            <a:miter lim="800000"/>
            <a:headEnd/>
            <a:tailEnd/>
          </a:ln>
        </p:spPr>
      </p:pic>
      <p:sp>
        <p:nvSpPr>
          <p:cNvPr id="2" name="Title 1"/>
          <p:cNvSpPr>
            <a:spLocks noGrp="1"/>
          </p:cNvSpPr>
          <p:nvPr>
            <p:ph type="ctrTitle"/>
          </p:nvPr>
        </p:nvSpPr>
        <p:spPr>
          <a:xfrm>
            <a:off x="685800" y="1597819"/>
            <a:ext cx="7772400" cy="1102519"/>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Times New Roman" panose="02020603050405020304" pitchFamily="18" charset="0"/>
                <a:cs typeface="Times New Roman" panose="02020603050405020304"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Date Placeholder 3"/>
          <p:cNvSpPr>
            <a:spLocks noGrp="1"/>
          </p:cNvSpPr>
          <p:nvPr>
            <p:ph type="dt" sz="half" idx="10"/>
          </p:nvPr>
        </p:nvSpPr>
        <p:spPr>
          <a:xfrm>
            <a:off x="0" y="114300"/>
            <a:ext cx="2133600" cy="273844"/>
          </a:xfrm>
        </p:spPr>
        <p:txBody>
          <a:bodyPr/>
          <a:lstStyle>
            <a:lvl1pPr>
              <a:defRPr sz="2100"/>
            </a:lvl1pPr>
          </a:lstStyle>
          <a:p>
            <a:pPr>
              <a:defRPr/>
            </a:pPr>
            <a:endParaRPr lang="en-US" dirty="0"/>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304800" y="4686300"/>
            <a:ext cx="2133600" cy="273844"/>
          </a:xfrm>
        </p:spPr>
        <p:txBody>
          <a:bodyPr/>
          <a:lstStyle>
            <a:lvl1pPr algn="l">
              <a:defRPr sz="2100">
                <a:solidFill>
                  <a:schemeClr val="bg1"/>
                </a:solidFill>
              </a:defRPr>
            </a:lvl1pPr>
          </a:lstStyle>
          <a:p>
            <a:pPr>
              <a:defRPr/>
            </a:pPr>
            <a:fld id="{815777C4-6308-47BE-ABC9-6884A03CC16F}" type="slidenum">
              <a:rPr lang="en-US" smtClean="0"/>
              <a:pPr>
                <a:defRPr/>
              </a:pPr>
              <a:t>‹#›</a:t>
            </a:fld>
            <a:endParaRPr lang="en-US" dirty="0"/>
          </a:p>
        </p:txBody>
      </p:sp>
      <p:sp>
        <p:nvSpPr>
          <p:cNvPr id="12" name="Date Placeholder 3"/>
          <p:cNvSpPr txBox="1">
            <a:spLocks/>
          </p:cNvSpPr>
          <p:nvPr userDrawn="1"/>
        </p:nvSpPr>
        <p:spPr>
          <a:xfrm>
            <a:off x="152400" y="4743450"/>
            <a:ext cx="2133600" cy="273844"/>
          </a:xfrm>
          <a:prstGeom prst="rect">
            <a:avLst/>
          </a:prstGeom>
        </p:spPr>
        <p:txBody>
          <a:bodyPr vert="horz" lIns="68580" tIns="34290" rIns="68580" bIns="34290" rtlCol="0" anchor="ctr"/>
          <a:lstStyle>
            <a:lvl1pPr>
              <a:defRPr sz="2800">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66CC"/>
              </a:solidFill>
              <a:effectLst/>
              <a:uLnTx/>
              <a:uFillTx/>
              <a:latin typeface="+mn-lt"/>
              <a:ea typeface="+mn-ea"/>
              <a:cs typeface="+mn-cs"/>
            </a:endParaRPr>
          </a:p>
        </p:txBody>
      </p:sp>
    </p:spTree>
    <p:extLst>
      <p:ext uri="{BB962C8B-B14F-4D97-AF65-F5344CB8AC3E}">
        <p14:creationId xmlns:p14="http://schemas.microsoft.com/office/powerpoint/2010/main" val="316154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3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3" name="Google Shape;13;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4" name="Google Shape;14;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5" name="Google Shape;15;p32"/>
          <p:cNvSpPr txBox="1"/>
          <p:nvPr/>
        </p:nvSpPr>
        <p:spPr>
          <a:xfrm>
            <a:off x="457200" y="4767263"/>
            <a:ext cx="2133600" cy="273844"/>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6" name="Google Shape;16;p32"/>
          <p:cNvSpPr txBox="1"/>
          <p:nvPr/>
        </p:nvSpPr>
        <p:spPr>
          <a:xfrm>
            <a:off x="6553200" y="4767263"/>
            <a:ext cx="2133600" cy="273844"/>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pic>
        <p:nvPicPr>
          <p:cNvPr id="17" name="Google Shape;17;p32"/>
          <p:cNvPicPr preferRelativeResize="0"/>
          <p:nvPr/>
        </p:nvPicPr>
        <p:blipFill rotWithShape="1">
          <a:blip r:embed="rId10">
            <a:alphaModFix/>
          </a:blip>
          <a:srcRect/>
          <a:stretch/>
        </p:blipFill>
        <p:spPr>
          <a:xfrm>
            <a:off x="0" y="0"/>
            <a:ext cx="9144000" cy="857250"/>
          </a:xfrm>
          <a:prstGeom prst="rect">
            <a:avLst/>
          </a:prstGeom>
          <a:noFill/>
          <a:ln>
            <a:noFill/>
          </a:ln>
        </p:spPr>
      </p:pic>
      <p:pic>
        <p:nvPicPr>
          <p:cNvPr id="18" name="Google Shape;18;p32"/>
          <p:cNvPicPr preferRelativeResize="0"/>
          <p:nvPr/>
        </p:nvPicPr>
        <p:blipFill rotWithShape="1">
          <a:blip r:embed="rId11">
            <a:alphaModFix/>
          </a:blip>
          <a:srcRect/>
          <a:stretch/>
        </p:blipFill>
        <p:spPr>
          <a:xfrm>
            <a:off x="1524000" y="171450"/>
            <a:ext cx="3048000" cy="685800"/>
          </a:xfrm>
          <a:prstGeom prst="rect">
            <a:avLst/>
          </a:prstGeom>
          <a:noFill/>
          <a:ln>
            <a:noFill/>
          </a:ln>
        </p:spPr>
      </p:pic>
      <p:pic>
        <p:nvPicPr>
          <p:cNvPr id="19" name="Google Shape;19;p32"/>
          <p:cNvPicPr preferRelativeResize="0"/>
          <p:nvPr/>
        </p:nvPicPr>
        <p:blipFill rotWithShape="1">
          <a:blip r:embed="rId12">
            <a:alphaModFix/>
          </a:blip>
          <a:srcRect/>
          <a:stretch/>
        </p:blipFill>
        <p:spPr>
          <a:xfrm>
            <a:off x="7162800" y="4767262"/>
            <a:ext cx="1524000" cy="27032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657" r:id="rId5"/>
    <p:sldLayoutId id="2147483658" r:id="rId6"/>
    <p:sldLayoutId id="2147483659" r:id="rId7"/>
    <p:sldLayoutId id="214748366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png"/><Relationship Id="rId7"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4312719"/>
            <a:ext cx="3174124" cy="635794"/>
          </a:xfrm>
          <a:prstGeom prst="rect">
            <a:avLst/>
          </a:prstGeom>
          <a:noFill/>
          <a:ln w="9525">
            <a:noFill/>
            <a:miter lim="800000"/>
            <a:headEnd/>
            <a:tailEnd/>
          </a:ln>
        </p:spPr>
      </p:pic>
      <p:sp>
        <p:nvSpPr>
          <p:cNvPr id="8" name="TextBox 7"/>
          <p:cNvSpPr txBox="1"/>
          <p:nvPr/>
        </p:nvSpPr>
        <p:spPr>
          <a:xfrm>
            <a:off x="1473028" y="3536348"/>
            <a:ext cx="6263014" cy="415498"/>
          </a:xfrm>
          <a:prstGeom prst="rect">
            <a:avLst/>
          </a:prstGeom>
          <a:noFill/>
        </p:spPr>
        <p:txBody>
          <a:bodyPr wrap="square">
            <a:spAutoFit/>
          </a:bodyPr>
          <a:lstStyle/>
          <a:p>
            <a:pPr algn="ctr">
              <a:defRPr/>
            </a:pPr>
            <a:r>
              <a:rPr lang="en-US" sz="1050" b="1" dirty="0">
                <a:latin typeface="Times New Roman" panose="02020603050405020304" pitchFamily="18" charset="0"/>
                <a:cs typeface="Times New Roman" panose="02020603050405020304" pitchFamily="18" charset="0"/>
              </a:rPr>
              <a:t>XploSafe LLC</a:t>
            </a:r>
            <a:r>
              <a:rPr lang="en-US" sz="1050" dirty="0">
                <a:latin typeface="Times New Roman" panose="02020603050405020304" pitchFamily="18" charset="0"/>
                <a:cs typeface="Times New Roman" panose="02020603050405020304" pitchFamily="18" charset="0"/>
              </a:rPr>
              <a:t> – 712 Eastgate Street, Stillwater, OK 74074 </a:t>
            </a:r>
          </a:p>
          <a:p>
            <a:pPr algn="ctr">
              <a:defRPr/>
            </a:pPr>
            <a:r>
              <a:rPr lang="en-US" sz="1050" dirty="0">
                <a:latin typeface="Times New Roman" panose="02020603050405020304" pitchFamily="18" charset="0"/>
                <a:cs typeface="Times New Roman" panose="02020603050405020304" pitchFamily="18" charset="0"/>
              </a:rPr>
              <a:t>Phone: (405) 334-5720; info@xplosafe.com</a:t>
            </a:r>
          </a:p>
        </p:txBody>
      </p:sp>
      <p:sp>
        <p:nvSpPr>
          <p:cNvPr id="14" name="Rectangle 13"/>
          <p:cNvSpPr/>
          <p:nvPr/>
        </p:nvSpPr>
        <p:spPr>
          <a:xfrm>
            <a:off x="3429000" y="4531519"/>
            <a:ext cx="3714750" cy="438582"/>
          </a:xfrm>
          <a:prstGeom prst="rect">
            <a:avLst/>
          </a:prstGeom>
        </p:spPr>
        <p:txBody>
          <a:bodyPr>
            <a:spAutoFit/>
          </a:bodyPr>
          <a:lstStyle/>
          <a:p>
            <a:pPr>
              <a:defRPr/>
            </a:pPr>
            <a:r>
              <a:rPr lang="en-US" sz="1050" dirty="0">
                <a:latin typeface="+mj-lt"/>
              </a:rPr>
              <a:t> </a:t>
            </a:r>
          </a:p>
          <a:p>
            <a:pPr>
              <a:defRPr/>
            </a:pPr>
            <a:endParaRPr lang="en-US" sz="1200" dirty="0">
              <a:latin typeface="+mn-lt"/>
            </a:endParaRPr>
          </a:p>
        </p:txBody>
      </p:sp>
      <p:sp>
        <p:nvSpPr>
          <p:cNvPr id="9" name="Slide Number Placeholder 8"/>
          <p:cNvSpPr>
            <a:spLocks noGrp="1"/>
          </p:cNvSpPr>
          <p:nvPr>
            <p:ph type="sldNum" sz="quarter" idx="12"/>
          </p:nvPr>
        </p:nvSpPr>
        <p:spPr>
          <a:xfrm>
            <a:off x="304800" y="4686299"/>
            <a:ext cx="198157" cy="283801"/>
          </a:xfrm>
        </p:spPr>
        <p:txBody>
          <a:bodyPr/>
          <a:lstStyle/>
          <a:p>
            <a:pPr>
              <a:defRPr/>
            </a:pPr>
            <a:fld id="{815777C4-6308-47BE-ABC9-6884A03CC16F}" type="slidenum">
              <a:rPr lang="en-US" smtClean="0"/>
              <a:pPr>
                <a:defRPr/>
              </a:pPr>
              <a:t>1</a:t>
            </a:fld>
            <a:endParaRPr lang="en-US"/>
          </a:p>
        </p:txBody>
      </p:sp>
      <p:sp>
        <p:nvSpPr>
          <p:cNvPr id="3" name="Rectangle 2"/>
          <p:cNvSpPr/>
          <p:nvPr/>
        </p:nvSpPr>
        <p:spPr>
          <a:xfrm>
            <a:off x="1540015" y="2809452"/>
            <a:ext cx="6129040" cy="623248"/>
          </a:xfrm>
          <a:prstGeom prst="rect">
            <a:avLst/>
          </a:prstGeom>
        </p:spPr>
        <p:txBody>
          <a:bodyPr wrap="square">
            <a:spAutoFit/>
          </a:bodyPr>
          <a:lstStyle/>
          <a:p>
            <a:pPr algn="ctr">
              <a:buClr>
                <a:schemeClr val="dk1"/>
              </a:buClr>
              <a:buSzPts val="1800"/>
            </a:pPr>
            <a:r>
              <a:rPr lang="en-US" sz="1050" b="1" dirty="0">
                <a:latin typeface="Times New Roman" panose="02020603050405020304" pitchFamily="18" charset="0"/>
                <a:cs typeface="Times New Roman" panose="02020603050405020304" pitchFamily="18" charset="0"/>
              </a:rPr>
              <a:t>54</a:t>
            </a:r>
            <a:r>
              <a:rPr lang="en-US" sz="1050" b="1" baseline="30000" dirty="0">
                <a:latin typeface="Times New Roman" panose="02020603050405020304" pitchFamily="18" charset="0"/>
                <a:cs typeface="Times New Roman" panose="02020603050405020304" pitchFamily="18" charset="0"/>
              </a:rPr>
              <a:t>th</a:t>
            </a:r>
            <a:r>
              <a:rPr lang="en-US" sz="1050" b="1" dirty="0">
                <a:latin typeface="Times New Roman" panose="02020603050405020304" pitchFamily="18" charset="0"/>
                <a:cs typeface="Times New Roman" panose="02020603050405020304" pitchFamily="18" charset="0"/>
              </a:rPr>
              <a:t> International Conference on Environmental Systems</a:t>
            </a:r>
          </a:p>
          <a:p>
            <a:pPr algn="ctr">
              <a:buClr>
                <a:schemeClr val="dk1"/>
              </a:buClr>
              <a:buSzPts val="1800"/>
            </a:pPr>
            <a:r>
              <a:rPr lang="en-US" sz="1050" dirty="0">
                <a:latin typeface="Times New Roman" panose="02020603050405020304" pitchFamily="18" charset="0"/>
                <a:cs typeface="Times New Roman" panose="02020603050405020304" pitchFamily="18" charset="0"/>
              </a:rPr>
              <a:t>Prague, Czech Republic</a:t>
            </a:r>
          </a:p>
          <a:p>
            <a:pPr algn="ctr">
              <a:buClr>
                <a:schemeClr val="dk1"/>
              </a:buClr>
              <a:buSzPts val="1800"/>
            </a:pPr>
            <a:endParaRPr lang="en-US" sz="300" dirty="0">
              <a:latin typeface="Times New Roman" panose="02020603050405020304" pitchFamily="18" charset="0"/>
              <a:cs typeface="Times New Roman" panose="02020603050405020304" pitchFamily="18" charset="0"/>
            </a:endParaRPr>
          </a:p>
          <a:p>
            <a:pPr algn="ctr">
              <a:buClr>
                <a:schemeClr val="dk1"/>
              </a:buClr>
              <a:buSzPts val="1800"/>
            </a:pPr>
            <a:r>
              <a:rPr lang="en-US" sz="1050" dirty="0">
                <a:latin typeface="Times New Roman" panose="02020603050405020304" pitchFamily="18" charset="0"/>
                <a:cs typeface="Times New Roman" panose="02020603050405020304" pitchFamily="18" charset="0"/>
              </a:rPr>
              <a:t>July 13</a:t>
            </a:r>
            <a:r>
              <a:rPr lang="en-US" sz="1050" baseline="30000" dirty="0">
                <a:latin typeface="Times New Roman" panose="02020603050405020304" pitchFamily="18" charset="0"/>
                <a:cs typeface="Times New Roman" panose="02020603050405020304" pitchFamily="18" charset="0"/>
              </a:rPr>
              <a:t>th</a:t>
            </a:r>
            <a:r>
              <a:rPr lang="en-US" sz="1050" dirty="0">
                <a:latin typeface="Times New Roman" panose="02020603050405020304" pitchFamily="18" charset="0"/>
                <a:cs typeface="Times New Roman" panose="02020603050405020304" pitchFamily="18" charset="0"/>
              </a:rPr>
              <a:t>-17</a:t>
            </a:r>
            <a:r>
              <a:rPr lang="en-US" sz="1050" baseline="30000" dirty="0">
                <a:latin typeface="Times New Roman" panose="02020603050405020304" pitchFamily="18" charset="0"/>
                <a:cs typeface="Times New Roman" panose="02020603050405020304" pitchFamily="18" charset="0"/>
              </a:rPr>
              <a:t>th</a:t>
            </a:r>
            <a:r>
              <a:rPr lang="en-US" sz="1050" dirty="0">
                <a:latin typeface="Times New Roman" panose="02020603050405020304" pitchFamily="18" charset="0"/>
                <a:cs typeface="Times New Roman" panose="02020603050405020304" pitchFamily="18" charset="0"/>
              </a:rPr>
              <a:t>, 2025</a:t>
            </a:r>
          </a:p>
        </p:txBody>
      </p:sp>
      <p:sp>
        <p:nvSpPr>
          <p:cNvPr id="15" name="TextBox 14">
            <a:extLst>
              <a:ext uri="{FF2B5EF4-FFF2-40B4-BE49-F238E27FC236}">
                <a16:creationId xmlns:a16="http://schemas.microsoft.com/office/drawing/2014/main" id="{692FD09F-BFC9-415A-8ABF-30286137A7EB}"/>
              </a:ext>
            </a:extLst>
          </p:cNvPr>
          <p:cNvSpPr txBox="1"/>
          <p:nvPr/>
        </p:nvSpPr>
        <p:spPr>
          <a:xfrm>
            <a:off x="467973" y="1385834"/>
            <a:ext cx="8203156" cy="707886"/>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Flow-Through and Closed-Loop Recirculating Swing Beds for Carbon Dioxide Adsorbent Evaluation Within a Rapid Cycle Amine System</a:t>
            </a:r>
          </a:p>
        </p:txBody>
      </p:sp>
      <p:sp>
        <p:nvSpPr>
          <p:cNvPr id="11" name="Google Shape;114;p1">
            <a:extLst>
              <a:ext uri="{FF2B5EF4-FFF2-40B4-BE49-F238E27FC236}">
                <a16:creationId xmlns:a16="http://schemas.microsoft.com/office/drawing/2014/main" id="{D154A583-4E84-4A94-A080-176EC831DC18}"/>
              </a:ext>
            </a:extLst>
          </p:cNvPr>
          <p:cNvSpPr txBox="1"/>
          <p:nvPr/>
        </p:nvSpPr>
        <p:spPr>
          <a:xfrm>
            <a:off x="1507480" y="2431853"/>
            <a:ext cx="6124144" cy="230802"/>
          </a:xfrm>
          <a:prstGeom prst="rect">
            <a:avLst/>
          </a:prstGeom>
          <a:noFill/>
          <a:ln>
            <a:noFill/>
          </a:ln>
        </p:spPr>
        <p:txBody>
          <a:bodyPr spcFirstLastPara="1" wrap="square" lIns="68569" tIns="34275" rIns="68569" bIns="34275" anchor="t" anchorCtr="0">
            <a:spAutoFit/>
          </a:bodyPr>
          <a:lstStyle/>
          <a:p>
            <a:pPr algn="ctr">
              <a:buSzPts val="1600"/>
            </a:pPr>
            <a:r>
              <a:rPr lang="en-US" sz="1050" b="1" dirty="0">
                <a:solidFill>
                  <a:schemeClr val="dk1"/>
                </a:solidFill>
                <a:latin typeface="Times New Roman"/>
                <a:ea typeface="Times New Roman"/>
                <a:cs typeface="Times New Roman"/>
                <a:sym typeface="Times New Roman"/>
              </a:rPr>
              <a:t>John R. Tidwell, Ph.D</a:t>
            </a:r>
            <a:r>
              <a:rPr lang="en-US" sz="1050" dirty="0">
                <a:solidFill>
                  <a:schemeClr val="dk1"/>
                </a:solidFill>
                <a:latin typeface="Times New Roman"/>
                <a:ea typeface="Times New Roman"/>
                <a:cs typeface="Times New Roman"/>
                <a:sym typeface="Times New Roman"/>
              </a:rPr>
              <a:t>., Nicholas F. </a:t>
            </a:r>
            <a:r>
              <a:rPr lang="en-US" sz="1050" dirty="0" err="1">
                <a:solidFill>
                  <a:schemeClr val="dk1"/>
                </a:solidFill>
                <a:latin typeface="Times New Roman"/>
                <a:ea typeface="Times New Roman"/>
                <a:cs typeface="Times New Roman"/>
                <a:sym typeface="Times New Roman"/>
              </a:rPr>
              <a:t>Materer</a:t>
            </a:r>
            <a:r>
              <a:rPr lang="en-US" sz="1050" dirty="0">
                <a:solidFill>
                  <a:schemeClr val="dk1"/>
                </a:solidFill>
                <a:latin typeface="Times New Roman"/>
                <a:ea typeface="Times New Roman"/>
                <a:cs typeface="Times New Roman"/>
                <a:sym typeface="Times New Roman"/>
              </a:rPr>
              <a:t>, Ph.D., Hanna R. Anderson, Michael L. Teicheira, Shoaib Shaikh</a:t>
            </a:r>
            <a:endParaRPr sz="900" dirty="0"/>
          </a:p>
        </p:txBody>
      </p:sp>
      <p:sp>
        <p:nvSpPr>
          <p:cNvPr id="12" name="Google Shape;115;p1">
            <a:extLst>
              <a:ext uri="{FF2B5EF4-FFF2-40B4-BE49-F238E27FC236}">
                <a16:creationId xmlns:a16="http://schemas.microsoft.com/office/drawing/2014/main" id="{6A2FA969-2712-4CFB-A033-44D796B9CE67}"/>
              </a:ext>
            </a:extLst>
          </p:cNvPr>
          <p:cNvSpPr txBox="1"/>
          <p:nvPr/>
        </p:nvSpPr>
        <p:spPr>
          <a:xfrm>
            <a:off x="286586" y="4307849"/>
            <a:ext cx="8565931" cy="530884"/>
          </a:xfrm>
          <a:prstGeom prst="rect">
            <a:avLst/>
          </a:prstGeom>
          <a:noFill/>
          <a:ln>
            <a:noFill/>
          </a:ln>
        </p:spPr>
        <p:txBody>
          <a:bodyPr spcFirstLastPara="1" wrap="square" lIns="68569" tIns="34275" rIns="68569" bIns="34275" anchor="t" anchorCtr="0">
            <a:spAutoFit/>
          </a:bodyPr>
          <a:lstStyle/>
          <a:p>
            <a:pPr algn="ctr">
              <a:buSzPts val="1200"/>
            </a:pPr>
            <a:r>
              <a:rPr lang="en-US" sz="750" b="1" i="1" dirty="0">
                <a:solidFill>
                  <a:schemeClr val="dk1"/>
                </a:solidFill>
                <a:latin typeface="Times New Roman"/>
                <a:ea typeface="Times New Roman"/>
                <a:cs typeface="Times New Roman"/>
                <a:sym typeface="Times New Roman"/>
              </a:rPr>
              <a:t>This manuscript has been authored by the employees of XploSafe LLC under Contract/Grant No. 80NSSC23CA167 and 80NSSC22PB246 with the National Aeronautics and Space Administration. The United States Government has a nonexclusive, irrevocable, worldwide license to prepare derivative works, publish or reproduce this manuscript for publication acknowledges that the United States Government retains such a license in any published form of this manuscript. All other rights are retained by the copyright owner. Trade names are used in this presentation for identification only. Their usage does not constitute an official endorsement, either expressed or implied, by the National Aeronautics and Space Administration.</a:t>
            </a:r>
            <a:endParaRPr sz="788" b="1" i="1" dirty="0"/>
          </a:p>
        </p:txBody>
      </p:sp>
      <p:sp>
        <p:nvSpPr>
          <p:cNvPr id="20" name="Rectangle 8">
            <a:extLst>
              <a:ext uri="{FF2B5EF4-FFF2-40B4-BE49-F238E27FC236}">
                <a16:creationId xmlns:a16="http://schemas.microsoft.com/office/drawing/2014/main" id="{C0E8FF6C-AAAA-A047-65A4-CB27E06E1F31}"/>
              </a:ext>
            </a:extLst>
          </p:cNvPr>
          <p:cNvSpPr>
            <a:spLocks noChangeArrowheads="1"/>
          </p:cNvSpPr>
          <p:nvPr/>
        </p:nvSpPr>
        <p:spPr bwMode="auto">
          <a:xfrm>
            <a:off x="3522390" y="889998"/>
            <a:ext cx="2185988" cy="338554"/>
          </a:xfrm>
          <a:prstGeom prst="rect">
            <a:avLst/>
          </a:prstGeom>
          <a:noFill/>
          <a:ln w="9525">
            <a:noFill/>
            <a:miter lim="800000"/>
            <a:headEnd/>
            <a:tailEnd/>
          </a:ln>
        </p:spPr>
        <p:txBody>
          <a:bodyPr>
            <a:spAutoFit/>
          </a:bodyPr>
          <a:lstStyle/>
          <a:p>
            <a:pPr algn="ctr"/>
            <a:r>
              <a:rPr lang="en-US" sz="1600" dirty="0">
                <a:solidFill>
                  <a:srgbClr val="0C7DF7"/>
                </a:solidFill>
                <a:latin typeface="Times New Roman" pitchFamily="18" charset="0"/>
                <a:cs typeface="Times New Roman" pitchFamily="18" charset="0"/>
              </a:rPr>
              <a:t>www.xplosafe.com  </a:t>
            </a:r>
          </a:p>
        </p:txBody>
      </p:sp>
      <p:pic>
        <p:nvPicPr>
          <p:cNvPr id="21" name="Picture 20">
            <a:extLst>
              <a:ext uri="{FF2B5EF4-FFF2-40B4-BE49-F238E27FC236}">
                <a16:creationId xmlns:a16="http://schemas.microsoft.com/office/drawing/2014/main" id="{0484C1F1-BD32-02BC-B9B0-5B7B90B91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4700" y="295275"/>
            <a:ext cx="2514600" cy="5947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Front View of the RCA-Scale Test Rig</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10</a:t>
            </a:fld>
            <a:endParaRPr lang="en-US"/>
          </a:p>
        </p:txBody>
      </p:sp>
      <p:pic>
        <p:nvPicPr>
          <p:cNvPr id="3" name="Picture 2">
            <a:extLst>
              <a:ext uri="{FF2B5EF4-FFF2-40B4-BE49-F238E27FC236}">
                <a16:creationId xmlns:a16="http://schemas.microsoft.com/office/drawing/2014/main" id="{6C916108-71CD-C096-FF52-4D27C15C068D}"/>
              </a:ext>
            </a:extLst>
          </p:cNvPr>
          <p:cNvPicPr>
            <a:picLocks noChangeAspect="1"/>
          </p:cNvPicPr>
          <p:nvPr/>
        </p:nvPicPr>
        <p:blipFill rotWithShape="1">
          <a:blip r:embed="rId3"/>
          <a:srcRect t="16694" b="8747"/>
          <a:stretch/>
        </p:blipFill>
        <p:spPr>
          <a:xfrm>
            <a:off x="1069286" y="857250"/>
            <a:ext cx="7005428" cy="3926535"/>
          </a:xfrm>
          <a:prstGeom prst="rect">
            <a:avLst/>
          </a:prstGeom>
        </p:spPr>
      </p:pic>
      <p:sp>
        <p:nvSpPr>
          <p:cNvPr id="5" name="Rectangle 4">
            <a:extLst>
              <a:ext uri="{FF2B5EF4-FFF2-40B4-BE49-F238E27FC236}">
                <a16:creationId xmlns:a16="http://schemas.microsoft.com/office/drawing/2014/main" id="{7C9A7070-EA98-4DB8-DA65-715E4D441AA0}"/>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E87529A-120E-EEFD-1D33-62C52A8FC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982071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Top View of the RCA-Scale Test Rig</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11</a:t>
            </a:fld>
            <a:endParaRPr lang="en-US"/>
          </a:p>
        </p:txBody>
      </p:sp>
      <p:pic>
        <p:nvPicPr>
          <p:cNvPr id="3" name="Picture 2">
            <a:extLst>
              <a:ext uri="{FF2B5EF4-FFF2-40B4-BE49-F238E27FC236}">
                <a16:creationId xmlns:a16="http://schemas.microsoft.com/office/drawing/2014/main" id="{0562379D-6DE8-3C34-BA39-4517453174E5}"/>
              </a:ext>
            </a:extLst>
          </p:cNvPr>
          <p:cNvPicPr>
            <a:picLocks noChangeAspect="1"/>
          </p:cNvPicPr>
          <p:nvPr/>
        </p:nvPicPr>
        <p:blipFill rotWithShape="1">
          <a:blip r:embed="rId3"/>
          <a:srcRect t="10821" b="16186"/>
          <a:stretch/>
        </p:blipFill>
        <p:spPr>
          <a:xfrm>
            <a:off x="1007525" y="837043"/>
            <a:ext cx="7128950" cy="3906407"/>
          </a:xfrm>
          <a:prstGeom prst="rect">
            <a:avLst/>
          </a:prstGeom>
        </p:spPr>
      </p:pic>
      <p:sp>
        <p:nvSpPr>
          <p:cNvPr id="5" name="Rectangle 4">
            <a:extLst>
              <a:ext uri="{FF2B5EF4-FFF2-40B4-BE49-F238E27FC236}">
                <a16:creationId xmlns:a16="http://schemas.microsoft.com/office/drawing/2014/main" id="{28B8E03B-A67A-4508-AECF-76AC136D8DDA}"/>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095016-93F6-24F9-14F2-3BC42BF0A8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158847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26206"/>
            <a:ext cx="6172200" cy="857250"/>
          </a:xfrm>
        </p:spPr>
        <p:txBody>
          <a:bodyPr/>
          <a:lstStyle/>
          <a:p>
            <a:r>
              <a:rPr lang="en-US" sz="1800" dirty="0">
                <a:ea typeface="ＭＳ Ｐゴシック" charset="-128"/>
              </a:rPr>
              <a:t>Closed-Loop Swing Bed Capabilities and Design Considerations </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12</a:t>
            </a:fld>
            <a:endParaRPr lang="en-US"/>
          </a:p>
        </p:txBody>
      </p:sp>
      <p:pic>
        <p:nvPicPr>
          <p:cNvPr id="3" name="Picture 2">
            <a:extLst>
              <a:ext uri="{FF2B5EF4-FFF2-40B4-BE49-F238E27FC236}">
                <a16:creationId xmlns:a16="http://schemas.microsoft.com/office/drawing/2014/main" id="{8CB4DFB4-7E3A-CCB3-9FEE-331923948DA3}"/>
              </a:ext>
            </a:extLst>
          </p:cNvPr>
          <p:cNvPicPr>
            <a:picLocks noChangeAspect="1"/>
          </p:cNvPicPr>
          <p:nvPr/>
        </p:nvPicPr>
        <p:blipFill>
          <a:blip r:embed="rId3"/>
          <a:stretch>
            <a:fillRect/>
          </a:stretch>
        </p:blipFill>
        <p:spPr>
          <a:xfrm>
            <a:off x="660571" y="983456"/>
            <a:ext cx="2043819" cy="1509986"/>
          </a:xfrm>
          <a:prstGeom prst="rect">
            <a:avLst/>
          </a:prstGeom>
        </p:spPr>
      </p:pic>
      <p:pic>
        <p:nvPicPr>
          <p:cNvPr id="5" name="Picture 4">
            <a:extLst>
              <a:ext uri="{FF2B5EF4-FFF2-40B4-BE49-F238E27FC236}">
                <a16:creationId xmlns:a16="http://schemas.microsoft.com/office/drawing/2014/main" id="{0DDEBD2E-325E-9787-1579-457B398AECF0}"/>
              </a:ext>
            </a:extLst>
          </p:cNvPr>
          <p:cNvPicPr>
            <a:picLocks noChangeAspect="1"/>
          </p:cNvPicPr>
          <p:nvPr/>
        </p:nvPicPr>
        <p:blipFill>
          <a:blip r:embed="rId4"/>
          <a:stretch>
            <a:fillRect/>
          </a:stretch>
        </p:blipFill>
        <p:spPr>
          <a:xfrm>
            <a:off x="668197" y="2778878"/>
            <a:ext cx="2028566" cy="1509986"/>
          </a:xfrm>
          <a:prstGeom prst="rect">
            <a:avLst/>
          </a:prstGeom>
        </p:spPr>
      </p:pic>
      <p:sp>
        <p:nvSpPr>
          <p:cNvPr id="7" name="TextBox 6">
            <a:extLst>
              <a:ext uri="{FF2B5EF4-FFF2-40B4-BE49-F238E27FC236}">
                <a16:creationId xmlns:a16="http://schemas.microsoft.com/office/drawing/2014/main" id="{9C7819E5-D4A4-A57A-ACE0-0C4710A173C5}"/>
              </a:ext>
            </a:extLst>
          </p:cNvPr>
          <p:cNvSpPr txBox="1"/>
          <p:nvPr/>
        </p:nvSpPr>
        <p:spPr>
          <a:xfrm>
            <a:off x="3602062" y="768560"/>
            <a:ext cx="4398938" cy="2108269"/>
          </a:xfrm>
          <a:prstGeom prst="rect">
            <a:avLst/>
          </a:prstGeom>
          <a:noFill/>
        </p:spPr>
        <p:txBody>
          <a:bodyPr wrap="square" rtlCol="0">
            <a:spAutoFit/>
          </a:bodyPr>
          <a:lstStyle/>
          <a:p>
            <a:pPr algn="ctr"/>
            <a:r>
              <a:rPr lang="en-US" sz="1000" b="1" i="1" dirty="0">
                <a:latin typeface="Times New Roman" panose="02020603050405020304" pitchFamily="18" charset="0"/>
                <a:cs typeface="Times New Roman" panose="02020603050405020304" pitchFamily="18" charset="0"/>
              </a:rPr>
              <a:t>Notable Capabilities: </a:t>
            </a: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pPr algn="ctr"/>
            <a:endParaRPr lang="en-US" sz="1000" b="1" i="1" dirty="0">
              <a:latin typeface="Times New Roman" panose="02020603050405020304" pitchFamily="18" charset="0"/>
              <a:cs typeface="Times New Roman" panose="02020603050405020304" pitchFamily="18" charset="0"/>
            </a:endParaRPr>
          </a:p>
          <a:p>
            <a:pPr algn="ctr"/>
            <a:endParaRPr lang="en-US" sz="1000" b="1" i="1"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pPr algn="ctr"/>
            <a:endParaRPr lang="en-US" sz="11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74A6C19-B743-10A4-0311-B5C08F13709F}"/>
              </a:ext>
            </a:extLst>
          </p:cNvPr>
          <p:cNvSpPr txBox="1"/>
          <p:nvPr/>
        </p:nvSpPr>
        <p:spPr>
          <a:xfrm>
            <a:off x="675824" y="2493442"/>
            <a:ext cx="2043819" cy="3693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Flow simulation using traditional bed spacers.</a:t>
            </a:r>
          </a:p>
        </p:txBody>
      </p:sp>
      <p:sp>
        <p:nvSpPr>
          <p:cNvPr id="9" name="TextBox 8">
            <a:extLst>
              <a:ext uri="{FF2B5EF4-FFF2-40B4-BE49-F238E27FC236}">
                <a16:creationId xmlns:a16="http://schemas.microsoft.com/office/drawing/2014/main" id="{93F91E73-D3F5-228F-6385-4C056AF36A39}"/>
              </a:ext>
            </a:extLst>
          </p:cNvPr>
          <p:cNvSpPr txBox="1"/>
          <p:nvPr/>
        </p:nvSpPr>
        <p:spPr>
          <a:xfrm>
            <a:off x="660570" y="4318894"/>
            <a:ext cx="2043819" cy="507831"/>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Flow simulation using removable internal cartridge with outward flow to potentially increase residence time.</a:t>
            </a:r>
          </a:p>
        </p:txBody>
      </p:sp>
      <p:sp>
        <p:nvSpPr>
          <p:cNvPr id="12" name="TextBox 11">
            <a:extLst>
              <a:ext uri="{FF2B5EF4-FFF2-40B4-BE49-F238E27FC236}">
                <a16:creationId xmlns:a16="http://schemas.microsoft.com/office/drawing/2014/main" id="{C7A5970E-B6BD-E33D-AC1E-75E2F38113FB}"/>
              </a:ext>
            </a:extLst>
          </p:cNvPr>
          <p:cNvSpPr txBox="1"/>
          <p:nvPr/>
        </p:nvSpPr>
        <p:spPr>
          <a:xfrm>
            <a:off x="3168396" y="1046892"/>
            <a:ext cx="2807208" cy="1631216"/>
          </a:xfrm>
          <a:prstGeom prst="rect">
            <a:avLst/>
          </a:prstGeom>
          <a:noFill/>
        </p:spPr>
        <p:txBody>
          <a:bodyPr wrap="square" rtlCol="0">
            <a:spAutoFit/>
          </a:bodyPr>
          <a:lstStyle/>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adjustable pressures including sub-atmospheric</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up to ~1992 mL internal volume</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RCA-prototype testing capable with KF-25 adapters</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adjustable metabolic profile dosing</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adjustable flow rates including 6 acfm</a:t>
            </a:r>
          </a:p>
        </p:txBody>
      </p:sp>
      <p:sp>
        <p:nvSpPr>
          <p:cNvPr id="13" name="TextBox 12">
            <a:extLst>
              <a:ext uri="{FF2B5EF4-FFF2-40B4-BE49-F238E27FC236}">
                <a16:creationId xmlns:a16="http://schemas.microsoft.com/office/drawing/2014/main" id="{E9ABDC3B-F9FA-3D88-84BC-86FE2A264223}"/>
              </a:ext>
            </a:extLst>
          </p:cNvPr>
          <p:cNvSpPr txBox="1"/>
          <p:nvPr/>
        </p:nvSpPr>
        <p:spPr>
          <a:xfrm>
            <a:off x="6200365" y="982939"/>
            <a:ext cx="2806744" cy="1169551"/>
          </a:xfrm>
          <a:prstGeom prst="rect">
            <a:avLst/>
          </a:prstGeom>
          <a:noFill/>
        </p:spPr>
        <p:txBody>
          <a:bodyPr wrap="square" rtlCol="0">
            <a:spAutoFit/>
          </a:bodyPr>
          <a:lstStyle/>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~2 ft</a:t>
            </a:r>
            <a:r>
              <a:rPr lang="en-US" sz="1000" baseline="30000" dirty="0">
                <a:latin typeface="Times New Roman" panose="02020603050405020304" pitchFamily="18" charset="0"/>
                <a:cs typeface="Times New Roman" panose="02020603050405020304" pitchFamily="18" charset="0"/>
              </a:rPr>
              <a:t>3</a:t>
            </a:r>
            <a:r>
              <a:rPr lang="en-US" sz="1000" dirty="0">
                <a:latin typeface="Times New Roman" panose="02020603050405020304" pitchFamily="18" charset="0"/>
                <a:cs typeface="Times New Roman" panose="02020603050405020304" pitchFamily="18" charset="0"/>
              </a:rPr>
              <a:t> internal volume simulating spacesuit</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adjustable vacuum regeneration pressure and conductivity</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adjustable half-cycle timing</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adjustable logging time intervals</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short and long duration EVA capable e.g. &gt; 25 hours</a:t>
            </a:r>
          </a:p>
        </p:txBody>
      </p:sp>
      <p:sp>
        <p:nvSpPr>
          <p:cNvPr id="14" name="TextBox 13">
            <a:extLst>
              <a:ext uri="{FF2B5EF4-FFF2-40B4-BE49-F238E27FC236}">
                <a16:creationId xmlns:a16="http://schemas.microsoft.com/office/drawing/2014/main" id="{DF932B7F-1B64-1296-2F44-A03586119FD0}"/>
              </a:ext>
            </a:extLst>
          </p:cNvPr>
          <p:cNvSpPr txBox="1"/>
          <p:nvPr/>
        </p:nvSpPr>
        <p:spPr>
          <a:xfrm>
            <a:off x="3602062" y="2066121"/>
            <a:ext cx="4398938" cy="584775"/>
          </a:xfrm>
          <a:prstGeom prst="rect">
            <a:avLst/>
          </a:prstGeom>
          <a:noFill/>
        </p:spPr>
        <p:txBody>
          <a:bodyPr wrap="square" rtlCol="0">
            <a:spAutoFit/>
          </a:bodyPr>
          <a:lstStyle/>
          <a:p>
            <a:pPr algn="ctr"/>
            <a:r>
              <a:rPr lang="en-US" sz="1000" b="1" i="1" dirty="0">
                <a:latin typeface="Times New Roman" panose="02020603050405020304" pitchFamily="18" charset="0"/>
                <a:cs typeface="Times New Roman" panose="02020603050405020304" pitchFamily="18" charset="0"/>
              </a:rPr>
              <a:t>Sensing:</a:t>
            </a:r>
          </a:p>
          <a:p>
            <a:endParaRPr lang="en-US" sz="1100" dirty="0">
              <a:latin typeface="Times New Roman" panose="02020603050405020304" pitchFamily="18" charset="0"/>
              <a:cs typeface="Times New Roman" panose="02020603050405020304" pitchFamily="18" charset="0"/>
            </a:endParaRPr>
          </a:p>
          <a:p>
            <a:pPr algn="ctr"/>
            <a:endParaRPr lang="en-US" sz="11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8162311-AD15-1CB5-9E8F-F47A9AE3AC5C}"/>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426120-2115-A507-F68A-BC695B21FAE4}"/>
              </a:ext>
            </a:extLst>
          </p:cNvPr>
          <p:cNvPicPr>
            <a:picLocks noChangeAspect="1"/>
          </p:cNvPicPr>
          <p:nvPr/>
        </p:nvPicPr>
        <p:blipFill rotWithShape="1">
          <a:blip r:embed="rId5"/>
          <a:srcRect l="6978" t="28813" r="7820" b="33763"/>
          <a:stretch/>
        </p:blipFill>
        <p:spPr>
          <a:xfrm>
            <a:off x="3728088" y="3375235"/>
            <a:ext cx="4146886" cy="1365448"/>
          </a:xfrm>
          <a:prstGeom prst="rect">
            <a:avLst/>
          </a:prstGeom>
        </p:spPr>
      </p:pic>
      <p:sp>
        <p:nvSpPr>
          <p:cNvPr id="15" name="TextBox 14">
            <a:extLst>
              <a:ext uri="{FF2B5EF4-FFF2-40B4-BE49-F238E27FC236}">
                <a16:creationId xmlns:a16="http://schemas.microsoft.com/office/drawing/2014/main" id="{B6EF6655-3361-29AC-89BF-764EED6C066D}"/>
              </a:ext>
            </a:extLst>
          </p:cNvPr>
          <p:cNvSpPr txBox="1"/>
          <p:nvPr/>
        </p:nvSpPr>
        <p:spPr>
          <a:xfrm>
            <a:off x="3168396" y="2255177"/>
            <a:ext cx="2807208" cy="1631216"/>
          </a:xfrm>
          <a:prstGeom prst="rect">
            <a:avLst/>
          </a:prstGeom>
          <a:noFill/>
        </p:spPr>
        <p:txBody>
          <a:bodyPr wrap="square" rtlCol="0">
            <a:spAutoFit/>
          </a:bodyPr>
          <a:lstStyle/>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bed inlet: relative humidity, temperature, flow rate, pressure</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bed outlet: relative humidity, temperature, NH</a:t>
            </a:r>
            <a:r>
              <a:rPr lang="en-US" sz="1000" baseline="-25000" dirty="0">
                <a:latin typeface="Times New Roman" panose="02020603050405020304" pitchFamily="18" charset="0"/>
                <a:cs typeface="Times New Roman" panose="02020603050405020304" pitchFamily="18" charset="0"/>
              </a:rPr>
              <a:t>3 </a:t>
            </a:r>
            <a:r>
              <a:rPr lang="en-US" sz="1000" dirty="0">
                <a:latin typeface="Times New Roman" panose="02020603050405020304" pitchFamily="18" charset="0"/>
                <a:cs typeface="Times New Roman" panose="02020603050405020304" pitchFamily="18" charset="0"/>
              </a:rPr>
              <a:t>and CO</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concentration</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across bed inlet to bed outlet is a differential pressure measurement</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simulated helmet inlet: relative humidity, temperature, NH</a:t>
            </a:r>
            <a:r>
              <a:rPr lang="en-US" sz="1000" baseline="-25000" dirty="0">
                <a:latin typeface="Times New Roman" panose="02020603050405020304" pitchFamily="18" charset="0"/>
                <a:cs typeface="Times New Roman" panose="02020603050405020304" pitchFamily="18" charset="0"/>
              </a:rPr>
              <a:t>3</a:t>
            </a:r>
            <a:r>
              <a:rPr lang="en-US" sz="1000" dirty="0">
                <a:latin typeface="Times New Roman" panose="02020603050405020304" pitchFamily="18" charset="0"/>
                <a:cs typeface="Times New Roman" panose="02020603050405020304" pitchFamily="18" charset="0"/>
              </a:rPr>
              <a:t> and CO</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concentration</a:t>
            </a:r>
          </a:p>
          <a:p>
            <a:pPr marL="128588" indent="-128588">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128588" indent="-128588">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133B07A-B294-2FA5-F112-C2A9598F2859}"/>
              </a:ext>
            </a:extLst>
          </p:cNvPr>
          <p:cNvSpPr txBox="1"/>
          <p:nvPr/>
        </p:nvSpPr>
        <p:spPr>
          <a:xfrm>
            <a:off x="6199901" y="2249476"/>
            <a:ext cx="2807208" cy="1477328"/>
          </a:xfrm>
          <a:prstGeom prst="rect">
            <a:avLst/>
          </a:prstGeom>
          <a:noFill/>
        </p:spPr>
        <p:txBody>
          <a:bodyPr wrap="square" rtlCol="0">
            <a:spAutoFit/>
          </a:bodyPr>
          <a:lstStyle/>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vacuum in high conductance line and sub-atmospheric control line</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blower speed and temperature</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ability to test alternate sensors at bed outlet and simulated helmet inlet</a:t>
            </a:r>
          </a:p>
          <a:p>
            <a:pPr marL="128588" indent="-128588">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chosen flow-cell setup below does not leak even down to 30 torr</a:t>
            </a:r>
          </a:p>
          <a:p>
            <a:pPr marL="128588" indent="-128588">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128588" indent="-128588">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995421C-D3BE-FC70-5693-E0034BD537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73048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5250"/>
            <a:ext cx="6257925" cy="857250"/>
          </a:xfrm>
        </p:spPr>
        <p:txBody>
          <a:bodyPr/>
          <a:lstStyle/>
          <a:p>
            <a:r>
              <a:rPr lang="en-US" sz="1800" dirty="0">
                <a:ea typeface="ＭＳ Ｐゴシック" charset="-128"/>
              </a:rPr>
              <a:t>8-hour EVA Simulation Results Utilizing the RCA-Scale Test Rig</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13</a:t>
            </a:fld>
            <a:endParaRPr lang="en-US"/>
          </a:p>
        </p:txBody>
      </p:sp>
      <p:pic>
        <p:nvPicPr>
          <p:cNvPr id="6" name="Picture 5">
            <a:extLst>
              <a:ext uri="{FF2B5EF4-FFF2-40B4-BE49-F238E27FC236}">
                <a16:creationId xmlns:a16="http://schemas.microsoft.com/office/drawing/2014/main" id="{D139D374-085F-2CD8-9F5D-3F7ED646FE60}"/>
              </a:ext>
            </a:extLst>
          </p:cNvPr>
          <p:cNvPicPr>
            <a:picLocks noChangeAspect="1"/>
          </p:cNvPicPr>
          <p:nvPr/>
        </p:nvPicPr>
        <p:blipFill rotWithShape="1">
          <a:blip r:embed="rId3"/>
          <a:srcRect l="12582" t="15540" r="12745" b="15615"/>
          <a:stretch/>
        </p:blipFill>
        <p:spPr>
          <a:xfrm>
            <a:off x="1052025" y="952500"/>
            <a:ext cx="7039950" cy="3650917"/>
          </a:xfrm>
          <a:prstGeom prst="rect">
            <a:avLst/>
          </a:prstGeom>
        </p:spPr>
      </p:pic>
      <p:sp>
        <p:nvSpPr>
          <p:cNvPr id="3" name="Rectangle 2">
            <a:extLst>
              <a:ext uri="{FF2B5EF4-FFF2-40B4-BE49-F238E27FC236}">
                <a16:creationId xmlns:a16="http://schemas.microsoft.com/office/drawing/2014/main" id="{C90C36B5-9220-0970-6130-7BF96C2BBA7C}"/>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31539FF-E25C-F1E8-0422-0C7B4D4BB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428461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Conclusions and Future Work</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14</a:t>
            </a:fld>
            <a:endParaRPr lang="en-US"/>
          </a:p>
        </p:txBody>
      </p:sp>
      <p:graphicFrame>
        <p:nvGraphicFramePr>
          <p:cNvPr id="3" name="Table 2">
            <a:extLst>
              <a:ext uri="{FF2B5EF4-FFF2-40B4-BE49-F238E27FC236}">
                <a16:creationId xmlns:a16="http://schemas.microsoft.com/office/drawing/2014/main" id="{BEB9142D-AACC-E8ED-9578-21B8A7B57A94}"/>
              </a:ext>
            </a:extLst>
          </p:cNvPr>
          <p:cNvGraphicFramePr>
            <a:graphicFrameLocks noGrp="1"/>
          </p:cNvGraphicFramePr>
          <p:nvPr>
            <p:extLst>
              <p:ext uri="{D42A27DB-BD31-4B8C-83A1-F6EECF244321}">
                <p14:modId xmlns:p14="http://schemas.microsoft.com/office/powerpoint/2010/main" val="2005844650"/>
              </p:ext>
            </p:extLst>
          </p:nvPr>
        </p:nvGraphicFramePr>
        <p:xfrm>
          <a:off x="1910642" y="3118725"/>
          <a:ext cx="5322717" cy="1510426"/>
        </p:xfrm>
        <a:graphic>
          <a:graphicData uri="http://schemas.openxmlformats.org/drawingml/2006/table">
            <a:tbl>
              <a:tblPr firstRow="1" bandRow="1">
                <a:tableStyleId>{3B4B98B0-60AC-42C2-AFA5-B58CD77FA1E5}</a:tableStyleId>
              </a:tblPr>
              <a:tblGrid>
                <a:gridCol w="2248111">
                  <a:extLst>
                    <a:ext uri="{9D8B030D-6E8A-4147-A177-3AD203B41FA5}">
                      <a16:colId xmlns:a16="http://schemas.microsoft.com/office/drawing/2014/main" val="2124341120"/>
                    </a:ext>
                  </a:extLst>
                </a:gridCol>
                <a:gridCol w="749373">
                  <a:extLst>
                    <a:ext uri="{9D8B030D-6E8A-4147-A177-3AD203B41FA5}">
                      <a16:colId xmlns:a16="http://schemas.microsoft.com/office/drawing/2014/main" val="257870099"/>
                    </a:ext>
                  </a:extLst>
                </a:gridCol>
                <a:gridCol w="1113796">
                  <a:extLst>
                    <a:ext uri="{9D8B030D-6E8A-4147-A177-3AD203B41FA5}">
                      <a16:colId xmlns:a16="http://schemas.microsoft.com/office/drawing/2014/main" val="961241927"/>
                    </a:ext>
                  </a:extLst>
                </a:gridCol>
                <a:gridCol w="680192">
                  <a:extLst>
                    <a:ext uri="{9D8B030D-6E8A-4147-A177-3AD203B41FA5}">
                      <a16:colId xmlns:a16="http://schemas.microsoft.com/office/drawing/2014/main" val="3206381407"/>
                    </a:ext>
                  </a:extLst>
                </a:gridCol>
                <a:gridCol w="531245">
                  <a:extLst>
                    <a:ext uri="{9D8B030D-6E8A-4147-A177-3AD203B41FA5}">
                      <a16:colId xmlns:a16="http://schemas.microsoft.com/office/drawing/2014/main" val="3455754590"/>
                    </a:ext>
                  </a:extLst>
                </a:gridCol>
              </a:tblGrid>
              <a:tr h="258604">
                <a:tc>
                  <a:txBody>
                    <a:bodyPr/>
                    <a:lstStyle/>
                    <a:p>
                      <a:pPr algn="ctr" fontAlgn="b"/>
                      <a:r>
                        <a:rPr lang="en-US" sz="800" b="1" i="0" u="none" strike="noStrike" dirty="0">
                          <a:solidFill>
                            <a:srgbClr val="000000"/>
                          </a:solidFill>
                          <a:effectLst/>
                          <a:latin typeface="Times New Roman" panose="02020603050405020304" pitchFamily="18" charset="0"/>
                          <a:cs typeface="Times New Roman" panose="02020603050405020304" pitchFamily="18" charset="0"/>
                        </a:rPr>
                        <a:t>Experimentally Tracked Conditions</a:t>
                      </a:r>
                    </a:p>
                  </a:txBody>
                  <a:tcPr marL="7144" marR="7144" marT="7144" marB="0" anchor="b"/>
                </a:tc>
                <a:tc>
                  <a:txBody>
                    <a:bodyPr/>
                    <a:lstStyle/>
                    <a:p>
                      <a:pPr algn="ctr" fontAlgn="b"/>
                      <a:r>
                        <a:rPr lang="en-US" sz="800" b="1" i="0" u="none" strike="noStrike">
                          <a:solidFill>
                            <a:srgbClr val="000000"/>
                          </a:solidFill>
                          <a:effectLst/>
                          <a:latin typeface="Times New Roman" panose="02020603050405020304" pitchFamily="18" charset="0"/>
                          <a:cs typeface="Times New Roman" panose="02020603050405020304" pitchFamily="18" charset="0"/>
                        </a:rPr>
                        <a:t>Timed Half-Cycle</a:t>
                      </a:r>
                    </a:p>
                  </a:txBody>
                  <a:tcPr marL="7144" marR="7144" marT="7144" marB="0" anchor="b"/>
                </a:tc>
                <a:tc>
                  <a:txBody>
                    <a:bodyPr/>
                    <a:lstStyle/>
                    <a:p>
                      <a:pPr algn="ctr" fontAlgn="b"/>
                      <a:r>
                        <a:rPr lang="en-US" sz="800" b="1" i="0" u="none" strike="noStrike">
                          <a:solidFill>
                            <a:srgbClr val="000000"/>
                          </a:solidFill>
                          <a:effectLst/>
                          <a:latin typeface="Times New Roman" panose="02020603050405020304" pitchFamily="18" charset="0"/>
                          <a:cs typeface="Times New Roman" panose="02020603050405020304" pitchFamily="18" charset="0"/>
                        </a:rPr>
                        <a:t>Timed Half-Cycle</a:t>
                      </a:r>
                    </a:p>
                  </a:txBody>
                  <a:tcPr marL="7144" marR="7144" marT="7144" marB="0" anchor="b"/>
                </a:tc>
                <a:tc>
                  <a:txBody>
                    <a:bodyPr/>
                    <a:lstStyle/>
                    <a:p>
                      <a:pPr algn="ctr" fontAlgn="b"/>
                      <a:r>
                        <a:rPr lang="en-US" sz="800" b="1" i="0" u="none" strike="noStrike" dirty="0">
                          <a:solidFill>
                            <a:srgbClr val="000000"/>
                          </a:solidFill>
                          <a:effectLst/>
                          <a:latin typeface="Times New Roman" panose="02020603050405020304" pitchFamily="18" charset="0"/>
                          <a:cs typeface="Times New Roman" panose="02020603050405020304" pitchFamily="18" charset="0"/>
                        </a:rPr>
                        <a:t>Goal</a:t>
                      </a:r>
                    </a:p>
                  </a:txBody>
                  <a:tcPr marL="7144" marR="7144" marT="7144" marB="0" anchor="b"/>
                </a:tc>
                <a:tc>
                  <a:txBody>
                    <a:bodyPr/>
                    <a:lstStyle/>
                    <a:p>
                      <a:pPr algn="ctr" fontAlgn="b"/>
                      <a:r>
                        <a:rPr lang="en-US" sz="800" b="1" i="0" u="none" strike="noStrike" dirty="0">
                          <a:solidFill>
                            <a:srgbClr val="000000"/>
                          </a:solidFill>
                          <a:effectLst/>
                          <a:latin typeface="Times New Roman" panose="02020603050405020304" pitchFamily="18" charset="0"/>
                          <a:cs typeface="Times New Roman" panose="02020603050405020304" pitchFamily="18" charset="0"/>
                        </a:rPr>
                        <a:t>Units</a:t>
                      </a:r>
                    </a:p>
                  </a:txBody>
                  <a:tcPr marL="7144" marR="7144" marT="7144" marB="0" anchor="b"/>
                </a:tc>
                <a:extLst>
                  <a:ext uri="{0D108BD9-81ED-4DB2-BD59-A6C34878D82A}">
                    <a16:rowId xmlns:a16="http://schemas.microsoft.com/office/drawing/2014/main" val="2215771611"/>
                  </a:ext>
                </a:extLst>
              </a:tr>
              <a:tr h="135456">
                <a:tc>
                  <a:txBody>
                    <a:bodyPr/>
                    <a:lstStyle/>
                    <a:p>
                      <a:pPr algn="ctr" fontAlgn="ctr"/>
                      <a:r>
                        <a:rPr lang="en-US" sz="800" b="0" i="0" u="none" strike="noStrike" dirty="0">
                          <a:solidFill>
                            <a:srgbClr val="000000"/>
                          </a:solidFill>
                          <a:effectLst/>
                          <a:latin typeface="Times New Roman" panose="02020603050405020304" pitchFamily="18" charset="0"/>
                          <a:cs typeface="Times New Roman" panose="02020603050405020304" pitchFamily="18" charset="0"/>
                        </a:rPr>
                        <a:t>Half-Cycle Timing</a:t>
                      </a:r>
                    </a:p>
                  </a:txBody>
                  <a:tcPr marL="7144" marR="7144" marT="7144" marB="0" anchor="ctr"/>
                </a:tc>
                <a:tc>
                  <a:txBody>
                    <a:bodyPr/>
                    <a:lstStyle/>
                    <a:p>
                      <a:pPr algn="ctr" fontAlgn="ctr"/>
                      <a:r>
                        <a:rPr lang="en-US" sz="800" b="0" i="0" u="none" strike="noStrike">
                          <a:solidFill>
                            <a:srgbClr val="000000"/>
                          </a:solidFill>
                          <a:effectLst/>
                          <a:latin typeface="Times New Roman" panose="02020603050405020304" pitchFamily="18" charset="0"/>
                          <a:cs typeface="Times New Roman" panose="02020603050405020304" pitchFamily="18" charset="0"/>
                        </a:rPr>
                        <a:t>1</a:t>
                      </a:r>
                    </a:p>
                  </a:txBody>
                  <a:tcPr marL="7144" marR="7144" marT="7144" marB="0" anchor="ctr"/>
                </a:tc>
                <a:tc>
                  <a:txBody>
                    <a:bodyPr/>
                    <a:lstStyle/>
                    <a:p>
                      <a:pPr algn="ctr" fontAlgn="ctr"/>
                      <a:r>
                        <a:rPr lang="en-US" sz="800" b="0" i="0" u="none" strike="noStrike">
                          <a:solidFill>
                            <a:srgbClr val="000000"/>
                          </a:solidFill>
                          <a:effectLst/>
                          <a:latin typeface="Times New Roman" panose="02020603050405020304" pitchFamily="18" charset="0"/>
                          <a:cs typeface="Times New Roman" panose="02020603050405020304" pitchFamily="18" charset="0"/>
                        </a:rPr>
                        <a:t>0.5</a:t>
                      </a:r>
                    </a:p>
                  </a:txBody>
                  <a:tcPr marL="7144" marR="7144" marT="7144" marB="0" anchor="ctr"/>
                </a:tc>
                <a:tc>
                  <a:txBody>
                    <a:bodyPr/>
                    <a:lstStyle/>
                    <a:p>
                      <a:pPr algn="ctr" fontAlgn="ctr"/>
                      <a:r>
                        <a:rPr lang="en-US" sz="8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144" marR="7144" marT="7144" marB="0" anchor="ctr"/>
                </a:tc>
                <a:tc>
                  <a:txBody>
                    <a:bodyPr/>
                    <a:lstStyle/>
                    <a:p>
                      <a:pPr algn="ctr" fontAlgn="ctr"/>
                      <a:r>
                        <a:rPr lang="en-US" sz="800" b="0" i="0" u="none" strike="noStrike">
                          <a:solidFill>
                            <a:srgbClr val="000000"/>
                          </a:solidFill>
                          <a:effectLst/>
                          <a:latin typeface="Times New Roman" panose="02020603050405020304" pitchFamily="18" charset="0"/>
                          <a:cs typeface="Times New Roman" panose="02020603050405020304" pitchFamily="18" charset="0"/>
                        </a:rPr>
                        <a:t>minutes</a:t>
                      </a:r>
                    </a:p>
                  </a:txBody>
                  <a:tcPr marL="7144" marR="7144" marT="7144" marB="0" anchor="ctr"/>
                </a:tc>
                <a:extLst>
                  <a:ext uri="{0D108BD9-81ED-4DB2-BD59-A6C34878D82A}">
                    <a16:rowId xmlns:a16="http://schemas.microsoft.com/office/drawing/2014/main" val="257536969"/>
                  </a:ext>
                </a:extLst>
              </a:tr>
              <a:tr h="135456">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Adsorbent Bed Volume</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948</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948</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715－1050</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mL</a:t>
                      </a:r>
                    </a:p>
                  </a:txBody>
                  <a:tcPr marL="7144" marR="7144" marT="7144" marB="0" anchor="b"/>
                </a:tc>
                <a:extLst>
                  <a:ext uri="{0D108BD9-81ED-4DB2-BD59-A6C34878D82A}">
                    <a16:rowId xmlns:a16="http://schemas.microsoft.com/office/drawing/2014/main" val="2678408425"/>
                  </a:ext>
                </a:extLst>
              </a:tr>
              <a:tr h="135456">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Pressure Drop Across Material</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2.57 ± 0.06</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2.04 ± 0.06</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 2.5</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in H</a:t>
                      </a:r>
                      <a:r>
                        <a:rPr lang="en-US" sz="800" b="0" i="0" u="none" strike="noStrike" baseline="-25000">
                          <a:solidFill>
                            <a:srgbClr val="000000"/>
                          </a:solidFill>
                          <a:effectLst/>
                          <a:latin typeface="Times New Roman" panose="02020603050405020304" pitchFamily="18" charset="0"/>
                          <a:cs typeface="Times New Roman" panose="02020603050405020304" pitchFamily="18" charset="0"/>
                        </a:rPr>
                        <a:t>2</a:t>
                      </a:r>
                      <a:r>
                        <a:rPr lang="en-US" sz="800" b="0" i="0" u="none" strike="noStrike">
                          <a:solidFill>
                            <a:srgbClr val="000000"/>
                          </a:solidFill>
                          <a:effectLst/>
                          <a:latin typeface="Times New Roman" panose="02020603050405020304" pitchFamily="18" charset="0"/>
                          <a:cs typeface="Times New Roman" panose="02020603050405020304" pitchFamily="18" charset="0"/>
                        </a:rPr>
                        <a:t>O</a:t>
                      </a:r>
                    </a:p>
                  </a:txBody>
                  <a:tcPr marL="7144" marR="7144" marT="7144" marB="0" anchor="b"/>
                </a:tc>
                <a:extLst>
                  <a:ext uri="{0D108BD9-81ED-4DB2-BD59-A6C34878D82A}">
                    <a16:rowId xmlns:a16="http://schemas.microsoft.com/office/drawing/2014/main" val="1735945953"/>
                  </a:ext>
                </a:extLst>
              </a:tr>
              <a:tr h="135456">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Average System Pressure</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4.6 ± 0.2</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4.2 ± 0.2</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4.3</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psia</a:t>
                      </a:r>
                    </a:p>
                  </a:txBody>
                  <a:tcPr marL="7144" marR="7144" marT="7144" marB="0" anchor="b"/>
                </a:tc>
                <a:extLst>
                  <a:ext uri="{0D108BD9-81ED-4DB2-BD59-A6C34878D82A}">
                    <a16:rowId xmlns:a16="http://schemas.microsoft.com/office/drawing/2014/main" val="182137771"/>
                  </a:ext>
                </a:extLst>
              </a:tr>
              <a:tr h="135456">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Average Flow Rate</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5.9 ± 0.1</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6.0 ± 0.1</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6</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acfm</a:t>
                      </a:r>
                    </a:p>
                  </a:txBody>
                  <a:tcPr marL="7144" marR="7144" marT="7144" marB="0" anchor="b"/>
                </a:tc>
                <a:extLst>
                  <a:ext uri="{0D108BD9-81ED-4DB2-BD59-A6C34878D82A}">
                    <a16:rowId xmlns:a16="http://schemas.microsoft.com/office/drawing/2014/main" val="2100371425"/>
                  </a:ext>
                </a:extLst>
              </a:tr>
              <a:tr h="135456">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Ammonia Maximum at Bed Output</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0 ± 1</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0 ± 1</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ppm</a:t>
                      </a:r>
                    </a:p>
                  </a:txBody>
                  <a:tcPr marL="7144" marR="7144" marT="7144" marB="0" anchor="b"/>
                </a:tc>
                <a:extLst>
                  <a:ext uri="{0D108BD9-81ED-4DB2-BD59-A6C34878D82A}">
                    <a16:rowId xmlns:a16="http://schemas.microsoft.com/office/drawing/2014/main" val="744464482"/>
                  </a:ext>
                </a:extLst>
              </a:tr>
              <a:tr h="135456">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Ammonia Maximum at Helmet Inlet</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0 ± 1</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0 ± 1</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ppm</a:t>
                      </a:r>
                    </a:p>
                  </a:txBody>
                  <a:tcPr marL="7144" marR="7144" marT="7144" marB="0" anchor="b"/>
                </a:tc>
                <a:extLst>
                  <a:ext uri="{0D108BD9-81ED-4DB2-BD59-A6C34878D82A}">
                    <a16:rowId xmlns:a16="http://schemas.microsoft.com/office/drawing/2014/main" val="721394554"/>
                  </a:ext>
                </a:extLst>
              </a:tr>
              <a:tr h="135456">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Average Carbon Dioxide Concentration</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3.9 ± 0.4</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2.4 ± 0.2</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mmHg</a:t>
                      </a:r>
                    </a:p>
                  </a:txBody>
                  <a:tcPr marL="7144" marR="7144" marT="7144" marB="0" anchor="b"/>
                </a:tc>
                <a:extLst>
                  <a:ext uri="{0D108BD9-81ED-4DB2-BD59-A6C34878D82A}">
                    <a16:rowId xmlns:a16="http://schemas.microsoft.com/office/drawing/2014/main" val="1575820497"/>
                  </a:ext>
                </a:extLst>
              </a:tr>
              <a:tr h="168174">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Maximum Carbon Dioxide Spike Concentration</a:t>
                      </a:r>
                    </a:p>
                  </a:txBody>
                  <a:tcPr marL="7144" marR="7144" marT="7144" marB="0" anchor="b"/>
                </a:tc>
                <a:tc>
                  <a:txBody>
                    <a:bodyPr/>
                    <a:lstStyle/>
                    <a:p>
                      <a:pPr algn="ctr" fontAlgn="b"/>
                      <a:r>
                        <a:rPr lang="en-US" sz="800" b="0" i="0" u="none" strike="noStrike">
                          <a:solidFill>
                            <a:srgbClr val="000000"/>
                          </a:solidFill>
                          <a:effectLst/>
                          <a:latin typeface="Times New Roman" panose="02020603050405020304" pitchFamily="18" charset="0"/>
                          <a:cs typeface="Times New Roman" panose="02020603050405020304" pitchFamily="18" charset="0"/>
                        </a:rPr>
                        <a:t>4.5 ± 0.5</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2.9 ± 0.3</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7144" marR="7144" marT="7144" marB="0" anchor="b"/>
                </a:tc>
                <a:tc>
                  <a:txBody>
                    <a:bodyPr/>
                    <a:lstStyle/>
                    <a:p>
                      <a:pPr algn="ctr" fontAlgn="b"/>
                      <a:r>
                        <a:rPr lang="en-US" sz="800" b="0" i="0" u="none" strike="noStrike" dirty="0">
                          <a:solidFill>
                            <a:srgbClr val="000000"/>
                          </a:solidFill>
                          <a:effectLst/>
                          <a:latin typeface="Times New Roman" panose="02020603050405020304" pitchFamily="18" charset="0"/>
                          <a:cs typeface="Times New Roman" panose="02020603050405020304" pitchFamily="18" charset="0"/>
                        </a:rPr>
                        <a:t>mmHg</a:t>
                      </a:r>
                    </a:p>
                  </a:txBody>
                  <a:tcPr marL="7144" marR="7144" marT="7144" marB="0" anchor="b"/>
                </a:tc>
                <a:extLst>
                  <a:ext uri="{0D108BD9-81ED-4DB2-BD59-A6C34878D82A}">
                    <a16:rowId xmlns:a16="http://schemas.microsoft.com/office/drawing/2014/main" val="291737517"/>
                  </a:ext>
                </a:extLst>
              </a:tr>
            </a:tbl>
          </a:graphicData>
        </a:graphic>
      </p:graphicFrame>
      <p:sp>
        <p:nvSpPr>
          <p:cNvPr id="5" name="TextBox 4">
            <a:extLst>
              <a:ext uri="{FF2B5EF4-FFF2-40B4-BE49-F238E27FC236}">
                <a16:creationId xmlns:a16="http://schemas.microsoft.com/office/drawing/2014/main" id="{0516219E-6D4F-20A7-4E22-018D3B997580}"/>
              </a:ext>
            </a:extLst>
          </p:cNvPr>
          <p:cNvSpPr txBox="1"/>
          <p:nvPr/>
        </p:nvSpPr>
        <p:spPr>
          <a:xfrm>
            <a:off x="121355" y="1146797"/>
            <a:ext cx="5322717" cy="1400383"/>
          </a:xfrm>
          <a:prstGeom prst="rect">
            <a:avLst/>
          </a:prstGeom>
          <a:noFill/>
        </p:spPr>
        <p:txBody>
          <a:bodyPr wrap="square" rtlCol="0">
            <a:spAutoFit/>
          </a:bodyPr>
          <a:lstStyle/>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Sub-Scale swing bed affords high-throughput testing, vacuum and positive pressure regeneration</a:t>
            </a:r>
          </a:p>
          <a:p>
            <a:pPr marL="128588" indent="-128588">
              <a:buFont typeface="Arial" panose="020B0604020202020204" pitchFamily="34" charset="0"/>
              <a:buChar char="•"/>
            </a:pPr>
            <a:endParaRPr lang="en-US" sz="500" dirty="0">
              <a:latin typeface="Times New Roman" panose="02020603050405020304" pitchFamily="18" charset="0"/>
              <a:cs typeface="Times New Roman" panose="02020603050405020304" pitchFamily="18" charset="0"/>
            </a:endParaRPr>
          </a:p>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RCA-Scale swing bed simulates realistic </a:t>
            </a:r>
            <a:r>
              <a:rPr lang="en-US" sz="900" dirty="0" err="1">
                <a:latin typeface="Times New Roman" panose="02020603050405020304" pitchFamily="18" charset="0"/>
                <a:cs typeface="Times New Roman" panose="02020603050405020304" pitchFamily="18" charset="0"/>
              </a:rPr>
              <a:t>xEMU</a:t>
            </a:r>
            <a:r>
              <a:rPr lang="en-US" sz="900" dirty="0">
                <a:latin typeface="Times New Roman" panose="02020603050405020304" pitchFamily="18" charset="0"/>
                <a:cs typeface="Times New Roman" panose="02020603050405020304" pitchFamily="18" charset="0"/>
              </a:rPr>
              <a:t> conditions and can test prototypes of various designs</a:t>
            </a:r>
          </a:p>
          <a:p>
            <a:pPr marL="128588" indent="-128588">
              <a:buFont typeface="Arial" panose="020B0604020202020204" pitchFamily="34" charset="0"/>
              <a:buChar char="•"/>
            </a:pPr>
            <a:endParaRPr lang="en-US" sz="500" dirty="0">
              <a:latin typeface="Times New Roman" panose="02020603050405020304" pitchFamily="18" charset="0"/>
              <a:cs typeface="Times New Roman" panose="02020603050405020304" pitchFamily="18" charset="0"/>
            </a:endParaRPr>
          </a:p>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Xplo-SA9T and MMPA-Sorbent are regenerable adsorbents that were compared directly to soda lime</a:t>
            </a:r>
          </a:p>
          <a:p>
            <a:pPr marL="128588" indent="-128588">
              <a:buFont typeface="Arial" panose="020B0604020202020204" pitchFamily="34" charset="0"/>
              <a:buChar char="•"/>
            </a:pPr>
            <a:endParaRPr lang="en-US" sz="500" dirty="0">
              <a:latin typeface="Times New Roman" panose="02020603050405020304" pitchFamily="18" charset="0"/>
              <a:cs typeface="Times New Roman" panose="02020603050405020304" pitchFamily="18" charset="0"/>
            </a:endParaRPr>
          </a:p>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Xplo-SA9T was tested at the RCA-Scale and proved viable at 4.3 psia, 6 acfm, and a metabolic dosing rate of 1650 BTU/h. </a:t>
            </a:r>
          </a:p>
          <a:p>
            <a:pPr marL="128588" indent="-128588">
              <a:buFont typeface="Arial" panose="020B0604020202020204" pitchFamily="34" charset="0"/>
              <a:buChar char="•"/>
            </a:pPr>
            <a:endParaRPr lang="en-US" sz="500" dirty="0">
              <a:latin typeface="Times New Roman" panose="02020603050405020304" pitchFamily="18" charset="0"/>
              <a:cs typeface="Times New Roman" panose="02020603050405020304" pitchFamily="18" charset="0"/>
            </a:endParaRPr>
          </a:p>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Future work will include multiple metabolic profile tests, residence time testing, temperature screening, and potentially thermally linking the beds </a:t>
            </a:r>
          </a:p>
        </p:txBody>
      </p:sp>
      <p:sp>
        <p:nvSpPr>
          <p:cNvPr id="6" name="TextBox 5">
            <a:extLst>
              <a:ext uri="{FF2B5EF4-FFF2-40B4-BE49-F238E27FC236}">
                <a16:creationId xmlns:a16="http://schemas.microsoft.com/office/drawing/2014/main" id="{DABBBC0D-44A9-9427-88E5-6C468DE1DAD1}"/>
              </a:ext>
            </a:extLst>
          </p:cNvPr>
          <p:cNvSpPr txBox="1"/>
          <p:nvPr/>
        </p:nvSpPr>
        <p:spPr>
          <a:xfrm>
            <a:off x="2914650" y="2873852"/>
            <a:ext cx="3419475" cy="230832"/>
          </a:xfrm>
          <a:prstGeom prst="rect">
            <a:avLst/>
          </a:prstGeom>
          <a:noFill/>
        </p:spPr>
        <p:txBody>
          <a:bodyPr wrap="square" rtlCol="0">
            <a:spAutoFit/>
          </a:bodyPr>
          <a:lstStyle/>
          <a:p>
            <a:pPr algn="ctr"/>
            <a:r>
              <a:rPr lang="en-US" sz="900" b="1" dirty="0">
                <a:latin typeface="Times New Roman" panose="02020603050405020304" pitchFamily="18" charset="0"/>
                <a:cs typeface="Times New Roman" panose="02020603050405020304" pitchFamily="18" charset="0"/>
              </a:rPr>
              <a:t>Summary of RCA-Scale Experiments </a:t>
            </a:r>
          </a:p>
        </p:txBody>
      </p:sp>
      <p:pic>
        <p:nvPicPr>
          <p:cNvPr id="7" name="Picture 6">
            <a:extLst>
              <a:ext uri="{FF2B5EF4-FFF2-40B4-BE49-F238E27FC236}">
                <a16:creationId xmlns:a16="http://schemas.microsoft.com/office/drawing/2014/main" id="{12CA20F3-5D68-C95B-FB44-327EE71FB84F}"/>
              </a:ext>
            </a:extLst>
          </p:cNvPr>
          <p:cNvPicPr>
            <a:picLocks noChangeAspect="1"/>
          </p:cNvPicPr>
          <p:nvPr/>
        </p:nvPicPr>
        <p:blipFill rotWithShape="1">
          <a:blip r:embed="rId3"/>
          <a:srcRect t="12665"/>
          <a:stretch/>
        </p:blipFill>
        <p:spPr>
          <a:xfrm>
            <a:off x="5444072" y="842868"/>
            <a:ext cx="3065981" cy="2008242"/>
          </a:xfrm>
          <a:prstGeom prst="rect">
            <a:avLst/>
          </a:prstGeom>
        </p:spPr>
      </p:pic>
      <p:sp>
        <p:nvSpPr>
          <p:cNvPr id="8" name="TextBox 7">
            <a:extLst>
              <a:ext uri="{FF2B5EF4-FFF2-40B4-BE49-F238E27FC236}">
                <a16:creationId xmlns:a16="http://schemas.microsoft.com/office/drawing/2014/main" id="{B582F762-A6A6-B914-6272-5AC1E24A01F0}"/>
              </a:ext>
            </a:extLst>
          </p:cNvPr>
          <p:cNvSpPr txBox="1"/>
          <p:nvPr/>
        </p:nvSpPr>
        <p:spPr>
          <a:xfrm>
            <a:off x="5267325" y="597995"/>
            <a:ext cx="3419475" cy="230832"/>
          </a:xfrm>
          <a:prstGeom prst="rect">
            <a:avLst/>
          </a:prstGeom>
          <a:noFill/>
        </p:spPr>
        <p:txBody>
          <a:bodyPr wrap="square" rtlCol="0">
            <a:spAutoFit/>
          </a:bodyPr>
          <a:lstStyle/>
          <a:p>
            <a:pPr algn="ctr"/>
            <a:r>
              <a:rPr lang="en-US" sz="900" b="1" dirty="0">
                <a:latin typeface="Times New Roman" panose="02020603050405020304" pitchFamily="18" charset="0"/>
                <a:cs typeface="Times New Roman" panose="02020603050405020304" pitchFamily="18" charset="0"/>
              </a:rPr>
              <a:t>RCA-Scale Swing Bed Test Rig </a:t>
            </a:r>
          </a:p>
        </p:txBody>
      </p:sp>
      <p:sp>
        <p:nvSpPr>
          <p:cNvPr id="9" name="TextBox 8">
            <a:extLst>
              <a:ext uri="{FF2B5EF4-FFF2-40B4-BE49-F238E27FC236}">
                <a16:creationId xmlns:a16="http://schemas.microsoft.com/office/drawing/2014/main" id="{4EEF34E2-3DB6-DEDC-D860-2B2049C18346}"/>
              </a:ext>
            </a:extLst>
          </p:cNvPr>
          <p:cNvSpPr txBox="1"/>
          <p:nvPr/>
        </p:nvSpPr>
        <p:spPr>
          <a:xfrm>
            <a:off x="494231" y="4763378"/>
            <a:ext cx="6739128" cy="507831"/>
          </a:xfrm>
          <a:prstGeom prst="rect">
            <a:avLst/>
          </a:prstGeom>
          <a:noFill/>
        </p:spPr>
        <p:txBody>
          <a:bodyPr wrap="square" rtlCol="0">
            <a:spAutoFit/>
          </a:bodyPr>
          <a:lstStyle/>
          <a:p>
            <a:r>
              <a:rPr lang="en-US" sz="675" dirty="0">
                <a:latin typeface="Times New Roman" panose="02020603050405020304" pitchFamily="18" charset="0"/>
                <a:ea typeface="Calibri" panose="020F0502020204030204" pitchFamily="34" charset="0"/>
                <a:cs typeface="Times New Roman" panose="02020603050405020304" pitchFamily="18" charset="0"/>
              </a:rPr>
              <a:t>Conger, B., </a:t>
            </a:r>
            <a:r>
              <a:rPr lang="en-US" sz="675" dirty="0" err="1">
                <a:latin typeface="Times New Roman" panose="02020603050405020304" pitchFamily="18" charset="0"/>
                <a:ea typeface="Calibri" panose="020F0502020204030204" pitchFamily="34" charset="0"/>
                <a:cs typeface="Times New Roman" panose="02020603050405020304" pitchFamily="18" charset="0"/>
              </a:rPr>
              <a:t>Mcmillin</a:t>
            </a:r>
            <a:r>
              <a:rPr lang="en-US" sz="675" dirty="0">
                <a:latin typeface="Times New Roman" panose="02020603050405020304" pitchFamily="18" charset="0"/>
                <a:ea typeface="Calibri" panose="020F0502020204030204" pitchFamily="34" charset="0"/>
                <a:cs typeface="Times New Roman" panose="02020603050405020304" pitchFamily="18" charset="0"/>
              </a:rPr>
              <a:t>, S., “In Design and Development Comparison of Rapid Cycle Amine 1.0, 2.0, and 3.0,” </a:t>
            </a:r>
            <a:r>
              <a:rPr lang="en-US" sz="675" i="1" dirty="0">
                <a:latin typeface="Times New Roman" panose="02020603050405020304" pitchFamily="18" charset="0"/>
                <a:ea typeface="Calibri" panose="020F0502020204030204" pitchFamily="34" charset="0"/>
                <a:cs typeface="Times New Roman" panose="02020603050405020304" pitchFamily="18" charset="0"/>
              </a:rPr>
              <a:t>46</a:t>
            </a:r>
            <a:r>
              <a:rPr lang="en-US" sz="675" i="1"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675" i="1" dirty="0">
                <a:latin typeface="Times New Roman" panose="02020603050405020304" pitchFamily="18" charset="0"/>
                <a:ea typeface="Calibri" panose="020F0502020204030204" pitchFamily="34" charset="0"/>
                <a:cs typeface="Times New Roman" panose="02020603050405020304" pitchFamily="18" charset="0"/>
              </a:rPr>
              <a:t> International Conference on Environmental Systems.</a:t>
            </a:r>
            <a:r>
              <a:rPr lang="en-US" sz="675" dirty="0">
                <a:latin typeface="Times New Roman" panose="02020603050405020304" pitchFamily="18" charset="0"/>
                <a:ea typeface="Calibri" panose="020F0502020204030204" pitchFamily="34" charset="0"/>
                <a:cs typeface="Times New Roman" panose="02020603050405020304" pitchFamily="18" charset="0"/>
              </a:rPr>
              <a:t> </a:t>
            </a:r>
            <a:r>
              <a:rPr lang="en-US" sz="675" b="1" dirty="0">
                <a:latin typeface="Times New Roman" panose="02020603050405020304" pitchFamily="18" charset="0"/>
                <a:ea typeface="Calibri" panose="020F0502020204030204" pitchFamily="34" charset="0"/>
                <a:cs typeface="Times New Roman" panose="02020603050405020304" pitchFamily="18" charset="0"/>
              </a:rPr>
              <a:t>2016</a:t>
            </a:r>
            <a:r>
              <a:rPr lang="en-US" sz="675" dirty="0">
                <a:latin typeface="Times New Roman" panose="02020603050405020304" pitchFamily="18" charset="0"/>
                <a:ea typeface="Calibri" panose="020F0502020204030204" pitchFamily="34" charset="0"/>
                <a:cs typeface="Times New Roman" panose="02020603050405020304" pitchFamily="18" charset="0"/>
              </a:rPr>
              <a:t>.; </a:t>
            </a:r>
            <a:r>
              <a:rPr lang="en-US" sz="675" dirty="0" err="1">
                <a:latin typeface="Times New Roman" panose="02020603050405020304" pitchFamily="18" charset="0"/>
                <a:ea typeface="Calibri" panose="020F0502020204030204" pitchFamily="34" charset="0"/>
                <a:cs typeface="Times New Roman" panose="02020603050405020304" pitchFamily="18" charset="0"/>
              </a:rPr>
              <a:t>Sturtz</a:t>
            </a:r>
            <a:r>
              <a:rPr lang="en-US" sz="675" dirty="0">
                <a:latin typeface="Times New Roman" panose="02020603050405020304" pitchFamily="18" charset="0"/>
                <a:ea typeface="Calibri" panose="020F0502020204030204" pitchFamily="34" charset="0"/>
                <a:cs typeface="Times New Roman" panose="02020603050405020304" pitchFamily="18" charset="0"/>
              </a:rPr>
              <a:t>, R., Conger, B. and </a:t>
            </a:r>
            <a:r>
              <a:rPr lang="en-US" sz="675" dirty="0" err="1">
                <a:latin typeface="Times New Roman" panose="02020603050405020304" pitchFamily="18" charset="0"/>
                <a:ea typeface="Calibri" panose="020F0502020204030204" pitchFamily="34" charset="0"/>
                <a:cs typeface="Times New Roman" panose="02020603050405020304" pitchFamily="18" charset="0"/>
              </a:rPr>
              <a:t>Chullen</a:t>
            </a:r>
            <a:r>
              <a:rPr lang="en-US" sz="675" dirty="0">
                <a:latin typeface="Times New Roman" panose="02020603050405020304" pitchFamily="18" charset="0"/>
                <a:ea typeface="Calibri" panose="020F0502020204030204" pitchFamily="34" charset="0"/>
                <a:cs typeface="Times New Roman" panose="02020603050405020304" pitchFamily="18" charset="0"/>
              </a:rPr>
              <a:t>, C., “Rapid Cycle Amine Testing History, ” </a:t>
            </a:r>
            <a:r>
              <a:rPr lang="en-US" sz="675" i="1" dirty="0">
                <a:latin typeface="Times New Roman" panose="02020603050405020304" pitchFamily="18" charset="0"/>
                <a:ea typeface="Calibri" panose="020F0502020204030204" pitchFamily="34" charset="0"/>
                <a:cs typeface="Times New Roman" panose="02020603050405020304" pitchFamily="18" charset="0"/>
              </a:rPr>
              <a:t>49</a:t>
            </a:r>
            <a:r>
              <a:rPr lang="en-US" sz="675" i="1"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675" i="1" dirty="0">
                <a:latin typeface="Times New Roman" panose="02020603050405020304" pitchFamily="18" charset="0"/>
                <a:ea typeface="Calibri" panose="020F0502020204030204" pitchFamily="34" charset="0"/>
                <a:cs typeface="Times New Roman" panose="02020603050405020304" pitchFamily="18" charset="0"/>
              </a:rPr>
              <a:t> International Conference on Environmental Systems</a:t>
            </a:r>
            <a:r>
              <a:rPr lang="en-US" sz="675" dirty="0">
                <a:latin typeface="Times New Roman" panose="02020603050405020304" pitchFamily="18" charset="0"/>
                <a:ea typeface="Calibri" panose="020F0502020204030204" pitchFamily="34" charset="0"/>
                <a:cs typeface="Times New Roman" panose="02020603050405020304" pitchFamily="18" charset="0"/>
              </a:rPr>
              <a:t>, 2019..</a:t>
            </a:r>
          </a:p>
          <a:p>
            <a:endParaRPr lang="en-US" sz="675"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C917486-842B-C05D-E9B3-5BAE6790C629}"/>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C5933A6-A07F-FB03-D186-307C54599B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22174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83413"/>
            <a:ext cx="6172200" cy="857250"/>
          </a:xfrm>
        </p:spPr>
        <p:txBody>
          <a:bodyPr/>
          <a:lstStyle/>
          <a:p>
            <a:r>
              <a:rPr lang="en-US" sz="1800" dirty="0">
                <a:ea typeface="ＭＳ Ｐゴシック" charset="-128"/>
              </a:rPr>
              <a:t>Acknowledgements</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15</a:t>
            </a:fld>
            <a:endParaRPr lang="en-US"/>
          </a:p>
        </p:txBody>
      </p:sp>
      <p:sp>
        <p:nvSpPr>
          <p:cNvPr id="3" name="TextBox 2">
            <a:extLst>
              <a:ext uri="{FF2B5EF4-FFF2-40B4-BE49-F238E27FC236}">
                <a16:creationId xmlns:a16="http://schemas.microsoft.com/office/drawing/2014/main" id="{399007D9-6709-95DD-7EDE-725D95E1366C}"/>
              </a:ext>
            </a:extLst>
          </p:cNvPr>
          <p:cNvSpPr txBox="1"/>
          <p:nvPr/>
        </p:nvSpPr>
        <p:spPr>
          <a:xfrm>
            <a:off x="2083982" y="4195279"/>
            <a:ext cx="4976037" cy="715581"/>
          </a:xfrm>
          <a:prstGeom prst="rect">
            <a:avLst/>
          </a:prstGeom>
          <a:noFill/>
        </p:spPr>
        <p:txBody>
          <a:bodyPr wrap="square" rtlCol="0">
            <a:spAutoFit/>
          </a:bodyPr>
          <a:lstStyle/>
          <a:p>
            <a:pPr algn="ctr"/>
            <a:r>
              <a:rPr lang="en-US" sz="1350" dirty="0">
                <a:solidFill>
                  <a:schemeClr val="tx1"/>
                </a:solidFill>
                <a:latin typeface="Times New Roman" panose="02020603050405020304" pitchFamily="18" charset="0"/>
                <a:cs typeface="Times New Roman" panose="02020603050405020304" pitchFamily="18" charset="0"/>
              </a:rPr>
              <a:t>Financial support for the project was provided by the NASA SBIR program under Contracts No. 80NSSC23CA167 and 80NSSC22PB246. </a:t>
            </a:r>
          </a:p>
        </p:txBody>
      </p:sp>
      <p:pic>
        <p:nvPicPr>
          <p:cNvPr id="2050" name="Picture 2" descr="International Space Station Operations, Soyuz Status Update – Space Station">
            <a:extLst>
              <a:ext uri="{FF2B5EF4-FFF2-40B4-BE49-F238E27FC236}">
                <a16:creationId xmlns:a16="http://schemas.microsoft.com/office/drawing/2014/main" id="{4EDF2073-0720-4AE8-C31B-84FE83B71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396" y="3264220"/>
            <a:ext cx="2117208" cy="10586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C16CF6-7944-9AD9-B0BD-40472F92373C}"/>
              </a:ext>
            </a:extLst>
          </p:cNvPr>
          <p:cNvSpPr txBox="1"/>
          <p:nvPr/>
        </p:nvSpPr>
        <p:spPr>
          <a:xfrm>
            <a:off x="2602319" y="1258891"/>
            <a:ext cx="3939363" cy="1754326"/>
          </a:xfrm>
          <a:prstGeom prst="rect">
            <a:avLst/>
          </a:prstGeom>
          <a:noFill/>
        </p:spPr>
        <p:txBody>
          <a:bodyPr wrap="square" rtlCol="0">
            <a:spAutoFit/>
          </a:bodyPr>
          <a:lstStyle/>
          <a:p>
            <a:pPr algn="ctr"/>
            <a:r>
              <a:rPr lang="en-US" sz="1350" dirty="0">
                <a:latin typeface="Times New Roman" panose="02020603050405020304" pitchFamily="18" charset="0"/>
                <a:cs typeface="Times New Roman" panose="02020603050405020304" pitchFamily="18" charset="0"/>
              </a:rPr>
              <a:t>54</a:t>
            </a:r>
            <a:r>
              <a:rPr lang="en-US" sz="1350" baseline="30000" dirty="0">
                <a:latin typeface="Times New Roman" panose="02020603050405020304" pitchFamily="18" charset="0"/>
                <a:cs typeface="Times New Roman" panose="02020603050405020304" pitchFamily="18" charset="0"/>
              </a:rPr>
              <a:t>th</a:t>
            </a:r>
            <a:r>
              <a:rPr lang="en-US" sz="1350" dirty="0">
                <a:latin typeface="Times New Roman" panose="02020603050405020304" pitchFamily="18" charset="0"/>
                <a:cs typeface="Times New Roman" panose="02020603050405020304" pitchFamily="18" charset="0"/>
              </a:rPr>
              <a:t> International Conference on Environmental Systems and attendees </a:t>
            </a:r>
          </a:p>
          <a:p>
            <a:pPr algn="ctr"/>
            <a:endParaRPr lang="en-US" sz="1350" dirty="0">
              <a:latin typeface="Times New Roman" panose="02020603050405020304" pitchFamily="18" charset="0"/>
              <a:cs typeface="Times New Roman" panose="02020603050405020304" pitchFamily="18" charset="0"/>
            </a:endParaRPr>
          </a:p>
          <a:p>
            <a:pPr algn="ctr"/>
            <a:r>
              <a:rPr lang="en-US" sz="1350" dirty="0">
                <a:latin typeface="Times New Roman" panose="02020603050405020304" pitchFamily="18" charset="0"/>
                <a:cs typeface="Times New Roman" panose="02020603050405020304" pitchFamily="18" charset="0"/>
              </a:rPr>
              <a:t>The authors would like to acknowledge the contributions of Cinda </a:t>
            </a:r>
            <a:r>
              <a:rPr lang="en-US" sz="1350" dirty="0" err="1">
                <a:latin typeface="Times New Roman" panose="02020603050405020304" pitchFamily="18" charset="0"/>
                <a:cs typeface="Times New Roman" panose="02020603050405020304" pitchFamily="18" charset="0"/>
              </a:rPr>
              <a:t>Chullen</a:t>
            </a:r>
            <a:r>
              <a:rPr lang="en-US" sz="1350" dirty="0">
                <a:latin typeface="Times New Roman" panose="02020603050405020304" pitchFamily="18" charset="0"/>
                <a:cs typeface="Times New Roman" panose="02020603050405020304" pitchFamily="18" charset="0"/>
              </a:rPr>
              <a:t>, Lawrence Barrett, and all other NASA JSC employees who have provided wisdom, guidance, and funding for this work. </a:t>
            </a:r>
          </a:p>
          <a:p>
            <a:pPr algn="ctr"/>
            <a:endParaRPr lang="en-US" sz="135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A382376-BF3C-010E-170E-BE2C381FE04C}"/>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B88F41-84D4-527A-9F21-5DEB9376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224537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248" y="230798"/>
            <a:ext cx="6172200" cy="857250"/>
          </a:xfrm>
        </p:spPr>
        <p:txBody>
          <a:bodyPr/>
          <a:lstStyle/>
          <a:p>
            <a:r>
              <a:rPr lang="en-US" sz="1800" dirty="0">
                <a:ea typeface="ＭＳ Ｐゴシック" charset="-128"/>
              </a:rPr>
              <a:t>Questions?</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16</a:t>
            </a:fld>
            <a:endParaRPr lang="en-US"/>
          </a:p>
        </p:txBody>
      </p:sp>
      <p:sp>
        <p:nvSpPr>
          <p:cNvPr id="5" name="Content Placeholder 2"/>
          <p:cNvSpPr txBox="1">
            <a:spLocks/>
          </p:cNvSpPr>
          <p:nvPr/>
        </p:nvSpPr>
        <p:spPr bwMode="auto">
          <a:xfrm>
            <a:off x="1600200" y="1314451"/>
            <a:ext cx="6172200" cy="339447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685800" eaLnBrk="0" fontAlgn="base" hangingPunct="0">
              <a:spcBef>
                <a:spcPct val="20000"/>
              </a:spcBef>
              <a:spcAft>
                <a:spcPct val="0"/>
              </a:spcAft>
              <a:buClrTx/>
              <a:defRPr/>
            </a:pPr>
            <a:r>
              <a:rPr lang="en-US" sz="2700" b="1" kern="1200" dirty="0">
                <a:solidFill>
                  <a:srgbClr val="0066CC"/>
                </a:solidFill>
                <a:latin typeface="Times New Roman" panose="02020603050405020304" pitchFamily="18" charset="0"/>
                <a:ea typeface="ＭＳ Ｐゴシック" charset="-128"/>
                <a:cs typeface="Times New Roman" panose="02020603050405020304" pitchFamily="18" charset="0"/>
              </a:rPr>
              <a:t>Thank You</a:t>
            </a:r>
          </a:p>
          <a:p>
            <a:pPr marL="257175" indent="-257175" defTabSz="685800" eaLnBrk="0" fontAlgn="base" hangingPunct="0">
              <a:spcBef>
                <a:spcPct val="20000"/>
              </a:spcBef>
              <a:spcAft>
                <a:spcPct val="0"/>
              </a:spcAft>
              <a:buClrTx/>
              <a:buFont typeface="Arial" pitchFamily="34" charset="0"/>
              <a:buChar char="•"/>
              <a:defRPr/>
            </a:pPr>
            <a:endParaRPr lang="en-US" sz="1800" kern="1200" dirty="0">
              <a:solidFill>
                <a:schemeClr val="tx1"/>
              </a:solidFill>
              <a:latin typeface="Times New Roman" panose="02020603050405020304" pitchFamily="18" charset="0"/>
              <a:ea typeface="ＭＳ Ｐゴシック" charset="-128"/>
              <a:cs typeface="Times New Roman" panose="02020603050405020304" pitchFamily="18" charset="0"/>
            </a:endParaRPr>
          </a:p>
          <a:p>
            <a:pPr marL="257175" indent="-257175" algn="ctr" defTabSz="685800" eaLnBrk="0" fontAlgn="base" hangingPunct="0">
              <a:spcBef>
                <a:spcPct val="0"/>
              </a:spcBef>
              <a:spcAft>
                <a:spcPct val="0"/>
              </a:spcAft>
              <a:buClrTx/>
              <a:defRPr/>
            </a:pPr>
            <a:r>
              <a:rPr lang="en-US" sz="1500" kern="1200" dirty="0">
                <a:solidFill>
                  <a:schemeClr val="tx1"/>
                </a:solidFill>
                <a:latin typeface="Times New Roman" panose="02020603050405020304" pitchFamily="18" charset="0"/>
                <a:ea typeface="ＭＳ Ｐゴシック" charset="-128"/>
                <a:cs typeface="Times New Roman" panose="02020603050405020304" pitchFamily="18" charset="0"/>
              </a:rPr>
              <a:t>XploSafe LLC</a:t>
            </a:r>
          </a:p>
          <a:p>
            <a:pPr marL="257175" indent="-257175" algn="ctr" defTabSz="685800" eaLnBrk="0" fontAlgn="base" hangingPunct="0">
              <a:spcBef>
                <a:spcPct val="0"/>
              </a:spcBef>
              <a:spcAft>
                <a:spcPct val="0"/>
              </a:spcAft>
              <a:buClrTx/>
              <a:defRPr/>
            </a:pPr>
            <a:r>
              <a:rPr lang="en-US" sz="1500" kern="1200" dirty="0">
                <a:solidFill>
                  <a:schemeClr val="tx1"/>
                </a:solidFill>
                <a:latin typeface="Times New Roman" panose="02020603050405020304" pitchFamily="18" charset="0"/>
                <a:ea typeface="ＭＳ Ｐゴシック" charset="-128"/>
                <a:cs typeface="Times New Roman" panose="02020603050405020304" pitchFamily="18" charset="0"/>
              </a:rPr>
              <a:t>712 Eastgate Street</a:t>
            </a:r>
          </a:p>
          <a:p>
            <a:pPr marL="257175" indent="-257175" algn="ctr" defTabSz="685800" eaLnBrk="0" fontAlgn="base" hangingPunct="0">
              <a:spcBef>
                <a:spcPct val="0"/>
              </a:spcBef>
              <a:spcAft>
                <a:spcPct val="0"/>
              </a:spcAft>
              <a:buClrTx/>
              <a:defRPr/>
            </a:pPr>
            <a:r>
              <a:rPr lang="en-US" sz="1500" kern="1200" dirty="0">
                <a:solidFill>
                  <a:schemeClr val="tx1"/>
                </a:solidFill>
                <a:latin typeface="Times New Roman" panose="02020603050405020304" pitchFamily="18" charset="0"/>
                <a:ea typeface="ＭＳ Ｐゴシック" charset="-128"/>
                <a:cs typeface="Times New Roman" panose="02020603050405020304" pitchFamily="18" charset="0"/>
              </a:rPr>
              <a:t>Stillwater, OK 74074</a:t>
            </a:r>
          </a:p>
          <a:p>
            <a:pPr marL="257175" indent="-257175" algn="ctr" defTabSz="685800" eaLnBrk="0" fontAlgn="base" hangingPunct="0">
              <a:spcBef>
                <a:spcPct val="0"/>
              </a:spcBef>
              <a:spcAft>
                <a:spcPct val="0"/>
              </a:spcAft>
              <a:buClrTx/>
              <a:defRPr/>
            </a:pPr>
            <a:r>
              <a:rPr lang="en-US" sz="1500" kern="1200" dirty="0">
                <a:solidFill>
                  <a:schemeClr val="tx1"/>
                </a:solidFill>
                <a:latin typeface="Times New Roman" panose="02020603050405020304" pitchFamily="18" charset="0"/>
                <a:ea typeface="ＭＳ Ｐゴシック" charset="-128"/>
                <a:cs typeface="Times New Roman" panose="02020603050405020304" pitchFamily="18" charset="0"/>
              </a:rPr>
              <a:t>(405) 334-5720</a:t>
            </a:r>
          </a:p>
          <a:p>
            <a:pPr marL="257175" indent="-257175" algn="ctr" defTabSz="685800" eaLnBrk="0" fontAlgn="base" hangingPunct="0">
              <a:spcBef>
                <a:spcPct val="0"/>
              </a:spcBef>
              <a:spcAft>
                <a:spcPct val="0"/>
              </a:spcAft>
              <a:buClrTx/>
              <a:defRPr/>
            </a:pPr>
            <a:r>
              <a:rPr lang="en-US" sz="1500" kern="1200" dirty="0">
                <a:solidFill>
                  <a:schemeClr val="tx1"/>
                </a:solidFill>
                <a:latin typeface="Times New Roman" panose="02020603050405020304" pitchFamily="18" charset="0"/>
                <a:ea typeface="ＭＳ Ｐゴシック" charset="-128"/>
                <a:cs typeface="Times New Roman" panose="02020603050405020304" pitchFamily="18" charset="0"/>
              </a:rPr>
              <a:t>www.xplosafe.com </a:t>
            </a:r>
          </a:p>
          <a:p>
            <a:pPr marL="257175" indent="-257175" algn="ctr" defTabSz="685800" eaLnBrk="0" fontAlgn="base" hangingPunct="0">
              <a:spcBef>
                <a:spcPct val="0"/>
              </a:spcBef>
              <a:spcAft>
                <a:spcPct val="0"/>
              </a:spcAft>
              <a:buClrTx/>
              <a:defRPr/>
            </a:pPr>
            <a:endParaRPr lang="en-US" sz="1500" kern="1200" dirty="0">
              <a:solidFill>
                <a:schemeClr val="tx1"/>
              </a:solidFill>
              <a:latin typeface="Times New Roman" panose="02020603050405020304" pitchFamily="18" charset="0"/>
              <a:ea typeface="ＭＳ Ｐゴシック" charset="-128"/>
              <a:cs typeface="Times New Roman" panose="02020603050405020304" pitchFamily="18" charset="0"/>
            </a:endParaRPr>
          </a:p>
          <a:p>
            <a:pPr marL="257175" indent="-257175" algn="ctr" defTabSz="685800" eaLnBrk="0" fontAlgn="base" hangingPunct="0">
              <a:spcBef>
                <a:spcPct val="0"/>
              </a:spcBef>
              <a:spcAft>
                <a:spcPct val="0"/>
              </a:spcAft>
              <a:buClrTx/>
              <a:defRPr/>
            </a:pPr>
            <a:r>
              <a:rPr lang="en-US" sz="1500" kern="1200" dirty="0">
                <a:solidFill>
                  <a:schemeClr val="tx1"/>
                </a:solidFill>
                <a:latin typeface="Times New Roman" panose="02020603050405020304" pitchFamily="18" charset="0"/>
                <a:ea typeface="ＭＳ Ｐゴシック" charset="-128"/>
                <a:cs typeface="Times New Roman" panose="02020603050405020304" pitchFamily="18" charset="0"/>
              </a:rPr>
              <a:t>John R. Tidwell, Ph.D.</a:t>
            </a:r>
          </a:p>
          <a:p>
            <a:pPr marL="257175" indent="-257175" algn="ctr" defTabSz="685800" eaLnBrk="0" fontAlgn="base" hangingPunct="0">
              <a:spcBef>
                <a:spcPct val="0"/>
              </a:spcBef>
              <a:spcAft>
                <a:spcPct val="0"/>
              </a:spcAft>
              <a:buClrTx/>
              <a:defRPr/>
            </a:pPr>
            <a:r>
              <a:rPr lang="en-US" sz="1500" dirty="0">
                <a:solidFill>
                  <a:schemeClr val="tx1"/>
                </a:solidFill>
                <a:latin typeface="Times New Roman" panose="02020603050405020304" pitchFamily="18" charset="0"/>
                <a:ea typeface="ＭＳ Ｐゴシック" charset="-128"/>
                <a:cs typeface="Times New Roman" panose="02020603050405020304" pitchFamily="18" charset="0"/>
              </a:rPr>
              <a:t>johnt@xplosafe.com </a:t>
            </a:r>
            <a:endParaRPr lang="en-US" sz="1800" kern="1200" dirty="0">
              <a:solidFill>
                <a:schemeClr val="tx1"/>
              </a:solidFill>
              <a:latin typeface="Times New Roman" panose="02020603050405020304" pitchFamily="18" charset="0"/>
              <a:ea typeface="ＭＳ Ｐゴシック" charset="-128"/>
              <a:cs typeface="Times New Roman" panose="02020603050405020304" pitchFamily="18" charset="0"/>
            </a:endParaRPr>
          </a:p>
          <a:p>
            <a:pPr marL="257175" indent="-257175" defTabSz="685800" eaLnBrk="0" fontAlgn="base" hangingPunct="0">
              <a:spcBef>
                <a:spcPct val="20000"/>
              </a:spcBef>
              <a:spcAft>
                <a:spcPct val="0"/>
              </a:spcAft>
              <a:buClrTx/>
              <a:defRPr/>
            </a:pPr>
            <a:endParaRPr lang="en-US" sz="2100" kern="1200" dirty="0">
              <a:solidFill>
                <a:schemeClr val="tx1"/>
              </a:solidFill>
              <a:latin typeface="Times New Roman" panose="02020603050405020304" pitchFamily="18" charset="0"/>
              <a:ea typeface="ＭＳ Ｐゴシック" charset="-128"/>
              <a:cs typeface="Times New Roman" panose="02020603050405020304" pitchFamily="18" charset="0"/>
            </a:endParaRPr>
          </a:p>
        </p:txBody>
      </p:sp>
      <p:sp>
        <p:nvSpPr>
          <p:cNvPr id="3" name="Rectangle 2">
            <a:extLst>
              <a:ext uri="{FF2B5EF4-FFF2-40B4-BE49-F238E27FC236}">
                <a16:creationId xmlns:a16="http://schemas.microsoft.com/office/drawing/2014/main" id="{8DD312F0-77F6-2AAA-E3E5-BCB25521DE7C}"/>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DD31EB2-3295-7E7A-49CD-FA22D5A978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1388860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Rapid Cycle Amine Swing Bed Testing</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2</a:t>
            </a:fld>
            <a:endParaRPr lang="en-US"/>
          </a:p>
        </p:txBody>
      </p:sp>
      <p:sp>
        <p:nvSpPr>
          <p:cNvPr id="3" name="TextBox 2">
            <a:extLst>
              <a:ext uri="{FF2B5EF4-FFF2-40B4-BE49-F238E27FC236}">
                <a16:creationId xmlns:a16="http://schemas.microsoft.com/office/drawing/2014/main" id="{A2558CB2-1A49-D198-E090-1ECB844B4AF7}"/>
              </a:ext>
            </a:extLst>
          </p:cNvPr>
          <p:cNvSpPr txBox="1"/>
          <p:nvPr/>
        </p:nvSpPr>
        <p:spPr>
          <a:xfrm>
            <a:off x="140641" y="876570"/>
            <a:ext cx="2620503" cy="2031325"/>
          </a:xfrm>
          <a:prstGeom prst="rect">
            <a:avLst/>
          </a:prstGeom>
          <a:noFill/>
        </p:spPr>
        <p:txBody>
          <a:bodyPr wrap="square" rtlCol="0">
            <a:spAutoFit/>
          </a:bodyPr>
          <a:lstStyle/>
          <a:p>
            <a:pPr algn="ctr"/>
            <a:r>
              <a:rPr lang="en-US" sz="900" b="1" dirty="0">
                <a:latin typeface="Times New Roman" panose="02020603050405020304" pitchFamily="18" charset="0"/>
                <a:cs typeface="Times New Roman" panose="02020603050405020304" pitchFamily="18" charset="0"/>
              </a:rPr>
              <a:t>Fundamental technologies within the Portable Life Support System (PLSS)</a:t>
            </a:r>
          </a:p>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O</a:t>
            </a:r>
            <a:r>
              <a:rPr lang="en-US" sz="900" baseline="-25000" dirty="0">
                <a:latin typeface="Times New Roman" panose="02020603050405020304" pitchFamily="18" charset="0"/>
                <a:cs typeface="Times New Roman" panose="02020603050405020304" pitchFamily="18" charset="0"/>
              </a:rPr>
              <a:t>2</a:t>
            </a:r>
            <a:r>
              <a:rPr lang="en-US" sz="900" dirty="0">
                <a:latin typeface="Times New Roman" panose="02020603050405020304" pitchFamily="18" charset="0"/>
                <a:cs typeface="Times New Roman" panose="02020603050405020304" pitchFamily="18" charset="0"/>
              </a:rPr>
              <a:t> supply</a:t>
            </a:r>
          </a:p>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CO</a:t>
            </a:r>
            <a:r>
              <a:rPr lang="en-US" sz="900" baseline="-25000" dirty="0">
                <a:latin typeface="Times New Roman" panose="02020603050405020304" pitchFamily="18" charset="0"/>
                <a:cs typeface="Times New Roman" panose="02020603050405020304" pitchFamily="18" charset="0"/>
              </a:rPr>
              <a:t>2</a:t>
            </a:r>
            <a:r>
              <a:rPr lang="en-US" sz="900" dirty="0">
                <a:latin typeface="Times New Roman" panose="02020603050405020304" pitchFamily="18" charset="0"/>
                <a:cs typeface="Times New Roman" panose="02020603050405020304" pitchFamily="18" charset="0"/>
              </a:rPr>
              <a:t> removal</a:t>
            </a:r>
          </a:p>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humidity control </a:t>
            </a:r>
          </a:p>
          <a:p>
            <a:pPr marL="128588" indent="-128588">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pressure regulation</a:t>
            </a:r>
          </a:p>
          <a:p>
            <a:pPr marL="128588" indent="-128588">
              <a:buFont typeface="Arial" panose="020B0604020202020204" pitchFamily="34" charset="0"/>
              <a:buChar char="•"/>
            </a:pPr>
            <a:endParaRPr lang="en-US" sz="900" dirty="0">
              <a:latin typeface="Times New Roman" panose="02020603050405020304" pitchFamily="18" charset="0"/>
              <a:cs typeface="Times New Roman" panose="02020603050405020304" pitchFamily="18" charset="0"/>
            </a:endParaRPr>
          </a:p>
          <a:p>
            <a:pPr algn="ctr"/>
            <a:r>
              <a:rPr lang="en-US" sz="900" dirty="0">
                <a:latin typeface="Times New Roman" panose="02020603050405020304" pitchFamily="18" charset="0"/>
                <a:cs typeface="Times New Roman" panose="02020603050405020304" pitchFamily="18" charset="0"/>
              </a:rPr>
              <a:t>Requirements for Testing</a:t>
            </a:r>
          </a:p>
          <a:p>
            <a:pPr algn="ctr"/>
            <a:endParaRPr lang="en-US" sz="900" dirty="0">
              <a:latin typeface="Times New Roman" panose="02020603050405020304" pitchFamily="18" charset="0"/>
              <a:cs typeface="Times New Roman" panose="02020603050405020304" pitchFamily="18" charset="0"/>
            </a:endParaRPr>
          </a:p>
          <a:p>
            <a:pPr marL="171450" indent="-171450">
              <a:buFont typeface="+mj-lt"/>
              <a:buAutoNum type="arabicPeriod"/>
            </a:pPr>
            <a:r>
              <a:rPr lang="en-US" sz="900" dirty="0">
                <a:latin typeface="Times New Roman" panose="02020603050405020304" pitchFamily="18" charset="0"/>
                <a:cs typeface="Times New Roman" panose="02020603050405020304" pitchFamily="18" charset="0"/>
              </a:rPr>
              <a:t>Functional material</a:t>
            </a:r>
          </a:p>
          <a:p>
            <a:pPr marL="171450" indent="-171450">
              <a:buFont typeface="+mj-lt"/>
              <a:buAutoNum type="arabicPeriod"/>
            </a:pPr>
            <a:r>
              <a:rPr lang="en-US" sz="900" dirty="0">
                <a:latin typeface="Times New Roman" panose="02020603050405020304" pitchFamily="18" charset="0"/>
                <a:cs typeface="Times New Roman" panose="02020603050405020304" pitchFamily="18" charset="0"/>
              </a:rPr>
              <a:t>Capability of screening sub-scale</a:t>
            </a:r>
          </a:p>
          <a:p>
            <a:pPr marL="171450" indent="-171450">
              <a:buFont typeface="+mj-lt"/>
              <a:buAutoNum type="arabicPeriod"/>
            </a:pPr>
            <a:r>
              <a:rPr lang="en-US" sz="900" dirty="0" err="1">
                <a:latin typeface="Times New Roman" panose="02020603050405020304" pitchFamily="18" charset="0"/>
                <a:cs typeface="Times New Roman" panose="02020603050405020304" pitchFamily="18" charset="0"/>
              </a:rPr>
              <a:t>xEMU</a:t>
            </a:r>
            <a:r>
              <a:rPr lang="en-US" sz="900" dirty="0">
                <a:latin typeface="Times New Roman" panose="02020603050405020304" pitchFamily="18" charset="0"/>
                <a:cs typeface="Times New Roman" panose="02020603050405020304" pitchFamily="18" charset="0"/>
              </a:rPr>
              <a:t> simulating test rig </a:t>
            </a:r>
          </a:p>
          <a:p>
            <a:pPr marL="171450" indent="-171450">
              <a:buFont typeface="+mj-lt"/>
              <a:buAutoNum type="arabicPeriod"/>
            </a:pPr>
            <a:r>
              <a:rPr lang="en-US" sz="900" dirty="0">
                <a:latin typeface="Times New Roman" panose="02020603050405020304" pitchFamily="18" charset="0"/>
                <a:cs typeface="Times New Roman" panose="02020603050405020304" pitchFamily="18" charset="0"/>
              </a:rPr>
              <a:t>Parameters and/or test articles to simulate</a:t>
            </a:r>
          </a:p>
          <a:p>
            <a:pPr marL="128588" indent="-128588">
              <a:buFont typeface="Arial" panose="020B0604020202020204" pitchFamily="34" charset="0"/>
              <a:buChar char="•"/>
            </a:pPr>
            <a:endParaRPr lang="en-US" sz="9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3C51201-2EB0-7DEA-F975-77D97688DC5E}"/>
              </a:ext>
            </a:extLst>
          </p:cNvPr>
          <p:cNvPicPr>
            <a:picLocks noChangeAspect="1"/>
          </p:cNvPicPr>
          <p:nvPr/>
        </p:nvPicPr>
        <p:blipFill rotWithShape="1">
          <a:blip r:embed="rId3"/>
          <a:srcRect l="54049" t="26531"/>
          <a:stretch/>
        </p:blipFill>
        <p:spPr>
          <a:xfrm>
            <a:off x="1759824" y="3164101"/>
            <a:ext cx="1081088" cy="1371600"/>
          </a:xfrm>
          <a:prstGeom prst="rect">
            <a:avLst/>
          </a:prstGeom>
        </p:spPr>
      </p:pic>
      <p:pic>
        <p:nvPicPr>
          <p:cNvPr id="6" name="Picture 5">
            <a:extLst>
              <a:ext uri="{FF2B5EF4-FFF2-40B4-BE49-F238E27FC236}">
                <a16:creationId xmlns:a16="http://schemas.microsoft.com/office/drawing/2014/main" id="{A67851C9-676F-B3E2-2785-3E55A9DFB400}"/>
              </a:ext>
            </a:extLst>
          </p:cNvPr>
          <p:cNvPicPr>
            <a:picLocks noChangeAspect="1"/>
          </p:cNvPicPr>
          <p:nvPr/>
        </p:nvPicPr>
        <p:blipFill rotWithShape="1">
          <a:blip r:embed="rId4"/>
          <a:srcRect l="46000" t="28358"/>
          <a:stretch/>
        </p:blipFill>
        <p:spPr>
          <a:xfrm>
            <a:off x="3561315" y="3164100"/>
            <a:ext cx="1543050" cy="1371601"/>
          </a:xfrm>
          <a:prstGeom prst="rect">
            <a:avLst/>
          </a:prstGeom>
        </p:spPr>
      </p:pic>
      <p:pic>
        <p:nvPicPr>
          <p:cNvPr id="7" name="Picture 6">
            <a:extLst>
              <a:ext uri="{FF2B5EF4-FFF2-40B4-BE49-F238E27FC236}">
                <a16:creationId xmlns:a16="http://schemas.microsoft.com/office/drawing/2014/main" id="{4ADE37EE-6F7D-DCAD-3C35-EECB1750BB30}"/>
              </a:ext>
            </a:extLst>
          </p:cNvPr>
          <p:cNvPicPr>
            <a:picLocks noChangeAspect="1"/>
          </p:cNvPicPr>
          <p:nvPr/>
        </p:nvPicPr>
        <p:blipFill rotWithShape="1">
          <a:blip r:embed="rId5"/>
          <a:srcRect l="40878" t="29937" r="-487" b="13371"/>
          <a:stretch/>
        </p:blipFill>
        <p:spPr>
          <a:xfrm>
            <a:off x="5824768" y="3164100"/>
            <a:ext cx="1743075" cy="1371602"/>
          </a:xfrm>
          <a:prstGeom prst="rect">
            <a:avLst/>
          </a:prstGeom>
        </p:spPr>
      </p:pic>
      <p:sp>
        <p:nvSpPr>
          <p:cNvPr id="8" name="TextBox 7">
            <a:extLst>
              <a:ext uri="{FF2B5EF4-FFF2-40B4-BE49-F238E27FC236}">
                <a16:creationId xmlns:a16="http://schemas.microsoft.com/office/drawing/2014/main" id="{796D5337-C0C0-E8B0-4757-87D10F327E34}"/>
              </a:ext>
            </a:extLst>
          </p:cNvPr>
          <p:cNvSpPr txBox="1"/>
          <p:nvPr/>
        </p:nvSpPr>
        <p:spPr>
          <a:xfrm>
            <a:off x="2074978" y="4459501"/>
            <a:ext cx="589515"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RCA 1.0 </a:t>
            </a:r>
          </a:p>
        </p:txBody>
      </p:sp>
      <p:sp>
        <p:nvSpPr>
          <p:cNvPr id="9" name="TextBox 8">
            <a:extLst>
              <a:ext uri="{FF2B5EF4-FFF2-40B4-BE49-F238E27FC236}">
                <a16:creationId xmlns:a16="http://schemas.microsoft.com/office/drawing/2014/main" id="{3195F928-2654-3724-9840-D4188CA0CBC5}"/>
              </a:ext>
            </a:extLst>
          </p:cNvPr>
          <p:cNvSpPr txBox="1"/>
          <p:nvPr/>
        </p:nvSpPr>
        <p:spPr>
          <a:xfrm>
            <a:off x="4038083" y="4459500"/>
            <a:ext cx="589515"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RCA 2.0</a:t>
            </a:r>
          </a:p>
        </p:txBody>
      </p:sp>
      <p:sp>
        <p:nvSpPr>
          <p:cNvPr id="10" name="TextBox 9">
            <a:extLst>
              <a:ext uri="{FF2B5EF4-FFF2-40B4-BE49-F238E27FC236}">
                <a16:creationId xmlns:a16="http://schemas.microsoft.com/office/drawing/2014/main" id="{202D2EAB-0C94-CDBD-2E33-B98A14607B8B}"/>
              </a:ext>
            </a:extLst>
          </p:cNvPr>
          <p:cNvSpPr txBox="1"/>
          <p:nvPr/>
        </p:nvSpPr>
        <p:spPr>
          <a:xfrm>
            <a:off x="6401548" y="4459499"/>
            <a:ext cx="589515"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RCA 3.0</a:t>
            </a:r>
          </a:p>
        </p:txBody>
      </p:sp>
      <p:sp>
        <p:nvSpPr>
          <p:cNvPr id="11" name="TextBox 10">
            <a:extLst>
              <a:ext uri="{FF2B5EF4-FFF2-40B4-BE49-F238E27FC236}">
                <a16:creationId xmlns:a16="http://schemas.microsoft.com/office/drawing/2014/main" id="{38768D1F-0DC0-3500-6AB8-C99CA2BFB27D}"/>
              </a:ext>
            </a:extLst>
          </p:cNvPr>
          <p:cNvSpPr txBox="1"/>
          <p:nvPr/>
        </p:nvSpPr>
        <p:spPr>
          <a:xfrm>
            <a:off x="606488" y="4714069"/>
            <a:ext cx="6384575" cy="507831"/>
          </a:xfrm>
          <a:prstGeom prst="rect">
            <a:avLst/>
          </a:prstGeom>
          <a:noFill/>
        </p:spPr>
        <p:txBody>
          <a:bodyPr wrap="square" rtlCol="0">
            <a:spAutoFit/>
          </a:bodyPr>
          <a:lstStyle/>
          <a:p>
            <a:r>
              <a:rPr lang="en-US" sz="675" dirty="0">
                <a:latin typeface="Times New Roman" panose="02020603050405020304" pitchFamily="18" charset="0"/>
                <a:ea typeface="Calibri" panose="020F0502020204030204" pitchFamily="34" charset="0"/>
                <a:cs typeface="Times New Roman" panose="02020603050405020304" pitchFamily="18" charset="0"/>
              </a:rPr>
              <a:t>Conger, B., </a:t>
            </a:r>
            <a:r>
              <a:rPr lang="en-US" sz="675" dirty="0" err="1">
                <a:latin typeface="Times New Roman" panose="02020603050405020304" pitchFamily="18" charset="0"/>
                <a:ea typeface="Calibri" panose="020F0502020204030204" pitchFamily="34" charset="0"/>
                <a:cs typeface="Times New Roman" panose="02020603050405020304" pitchFamily="18" charset="0"/>
              </a:rPr>
              <a:t>Mcmillin</a:t>
            </a:r>
            <a:r>
              <a:rPr lang="en-US" sz="675" dirty="0">
                <a:latin typeface="Times New Roman" panose="02020603050405020304" pitchFamily="18" charset="0"/>
                <a:ea typeface="Calibri" panose="020F0502020204030204" pitchFamily="34" charset="0"/>
                <a:cs typeface="Times New Roman" panose="02020603050405020304" pitchFamily="18" charset="0"/>
              </a:rPr>
              <a:t>, S., “In Design and Development Comparison of Rapid Cycle Amine 1.0, 2.0, and 3.0,” </a:t>
            </a:r>
            <a:r>
              <a:rPr lang="en-US" sz="675" i="1" dirty="0">
                <a:latin typeface="Times New Roman" panose="02020603050405020304" pitchFamily="18" charset="0"/>
                <a:ea typeface="Calibri" panose="020F0502020204030204" pitchFamily="34" charset="0"/>
                <a:cs typeface="Times New Roman" panose="02020603050405020304" pitchFamily="18" charset="0"/>
              </a:rPr>
              <a:t>46</a:t>
            </a:r>
            <a:r>
              <a:rPr lang="en-US" sz="675" i="1"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675" i="1" dirty="0">
                <a:latin typeface="Times New Roman" panose="02020603050405020304" pitchFamily="18" charset="0"/>
                <a:ea typeface="Calibri" panose="020F0502020204030204" pitchFamily="34" charset="0"/>
                <a:cs typeface="Times New Roman" panose="02020603050405020304" pitchFamily="18" charset="0"/>
              </a:rPr>
              <a:t> International Conference on Environmental Systems.</a:t>
            </a:r>
            <a:r>
              <a:rPr lang="en-US" sz="675" dirty="0">
                <a:latin typeface="Times New Roman" panose="02020603050405020304" pitchFamily="18" charset="0"/>
                <a:ea typeface="Calibri" panose="020F0502020204030204" pitchFamily="34" charset="0"/>
                <a:cs typeface="Times New Roman" panose="02020603050405020304" pitchFamily="18" charset="0"/>
              </a:rPr>
              <a:t> </a:t>
            </a:r>
            <a:r>
              <a:rPr lang="en-US" sz="675" b="1" dirty="0">
                <a:latin typeface="Times New Roman" panose="02020603050405020304" pitchFamily="18" charset="0"/>
                <a:ea typeface="Calibri" panose="020F0502020204030204" pitchFamily="34" charset="0"/>
                <a:cs typeface="Times New Roman" panose="02020603050405020304" pitchFamily="18" charset="0"/>
              </a:rPr>
              <a:t>2016</a:t>
            </a:r>
            <a:r>
              <a:rPr lang="en-US" sz="675" dirty="0">
                <a:latin typeface="Times New Roman" panose="02020603050405020304" pitchFamily="18" charset="0"/>
                <a:ea typeface="Calibri" panose="020F0502020204030204" pitchFamily="34" charset="0"/>
                <a:cs typeface="Times New Roman" panose="02020603050405020304" pitchFamily="18" charset="0"/>
              </a:rPr>
              <a:t>.; </a:t>
            </a:r>
            <a:r>
              <a:rPr lang="en-US" sz="675" dirty="0" err="1">
                <a:latin typeface="Times New Roman" panose="02020603050405020304" pitchFamily="18" charset="0"/>
                <a:ea typeface="Calibri" panose="020F0502020204030204" pitchFamily="34" charset="0"/>
                <a:cs typeface="Times New Roman" panose="02020603050405020304" pitchFamily="18" charset="0"/>
              </a:rPr>
              <a:t>Sturtz</a:t>
            </a:r>
            <a:r>
              <a:rPr lang="en-US" sz="675" dirty="0">
                <a:latin typeface="Times New Roman" panose="02020603050405020304" pitchFamily="18" charset="0"/>
                <a:ea typeface="Calibri" panose="020F0502020204030204" pitchFamily="34" charset="0"/>
                <a:cs typeface="Times New Roman" panose="02020603050405020304" pitchFamily="18" charset="0"/>
              </a:rPr>
              <a:t>, R., Conger, B. and </a:t>
            </a:r>
            <a:r>
              <a:rPr lang="en-US" sz="675" dirty="0" err="1">
                <a:latin typeface="Times New Roman" panose="02020603050405020304" pitchFamily="18" charset="0"/>
                <a:ea typeface="Calibri" panose="020F0502020204030204" pitchFamily="34" charset="0"/>
                <a:cs typeface="Times New Roman" panose="02020603050405020304" pitchFamily="18" charset="0"/>
              </a:rPr>
              <a:t>Chullen</a:t>
            </a:r>
            <a:r>
              <a:rPr lang="en-US" sz="675" dirty="0">
                <a:latin typeface="Times New Roman" panose="02020603050405020304" pitchFamily="18" charset="0"/>
                <a:ea typeface="Calibri" panose="020F0502020204030204" pitchFamily="34" charset="0"/>
                <a:cs typeface="Times New Roman" panose="02020603050405020304" pitchFamily="18" charset="0"/>
              </a:rPr>
              <a:t>, C., “Rapid Cycle Amine Testing History, ” </a:t>
            </a:r>
            <a:r>
              <a:rPr lang="en-US" sz="675" i="1" dirty="0">
                <a:latin typeface="Times New Roman" panose="02020603050405020304" pitchFamily="18" charset="0"/>
                <a:ea typeface="Calibri" panose="020F0502020204030204" pitchFamily="34" charset="0"/>
                <a:cs typeface="Times New Roman" panose="02020603050405020304" pitchFamily="18" charset="0"/>
              </a:rPr>
              <a:t>49</a:t>
            </a:r>
            <a:r>
              <a:rPr lang="en-US" sz="675" i="1"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675" i="1" dirty="0">
                <a:latin typeface="Times New Roman" panose="02020603050405020304" pitchFamily="18" charset="0"/>
                <a:ea typeface="Calibri" panose="020F0502020204030204" pitchFamily="34" charset="0"/>
                <a:cs typeface="Times New Roman" panose="02020603050405020304" pitchFamily="18" charset="0"/>
              </a:rPr>
              <a:t> International Conference on Environmental Systems</a:t>
            </a:r>
            <a:r>
              <a:rPr lang="en-US" sz="675" dirty="0">
                <a:latin typeface="Times New Roman" panose="02020603050405020304" pitchFamily="18" charset="0"/>
                <a:ea typeface="Calibri" panose="020F0502020204030204" pitchFamily="34" charset="0"/>
                <a:cs typeface="Times New Roman" panose="02020603050405020304" pitchFamily="18" charset="0"/>
              </a:rPr>
              <a:t>, 2019.; </a:t>
            </a:r>
            <a:r>
              <a:rPr lang="en-US" sz="675" dirty="0" err="1">
                <a:latin typeface="Times New Roman" panose="02020603050405020304" pitchFamily="18" charset="0"/>
                <a:ea typeface="Calibri" panose="020F0502020204030204" pitchFamily="34" charset="0"/>
                <a:cs typeface="Times New Roman" panose="02020603050405020304" pitchFamily="18" charset="0"/>
              </a:rPr>
              <a:t>Chullen</a:t>
            </a:r>
            <a:r>
              <a:rPr lang="en-US" sz="675" dirty="0">
                <a:latin typeface="Times New Roman" panose="02020603050405020304" pitchFamily="18" charset="0"/>
                <a:ea typeface="Calibri" panose="020F0502020204030204" pitchFamily="34" charset="0"/>
                <a:cs typeface="Times New Roman" panose="02020603050405020304" pitchFamily="18" charset="0"/>
              </a:rPr>
              <a:t>, C., Campbell, C., </a:t>
            </a:r>
            <a:r>
              <a:rPr lang="en-US" sz="675" dirty="0" err="1">
                <a:latin typeface="Times New Roman" panose="02020603050405020304" pitchFamily="18" charset="0"/>
                <a:ea typeface="Calibri" panose="020F0502020204030204" pitchFamily="34" charset="0"/>
                <a:cs typeface="Times New Roman" panose="02020603050405020304" pitchFamily="18" charset="0"/>
              </a:rPr>
              <a:t>Papale</a:t>
            </a:r>
            <a:r>
              <a:rPr lang="en-US" sz="675" dirty="0">
                <a:latin typeface="Times New Roman" panose="02020603050405020304" pitchFamily="18" charset="0"/>
                <a:ea typeface="Calibri" panose="020F0502020204030204" pitchFamily="34" charset="0"/>
                <a:cs typeface="Times New Roman" panose="02020603050405020304" pitchFamily="18" charset="0"/>
              </a:rPr>
              <a:t>, W., Hawes, K. and </a:t>
            </a:r>
            <a:r>
              <a:rPr lang="en-US" sz="675" dirty="0" err="1">
                <a:latin typeface="Times New Roman" panose="02020603050405020304" pitchFamily="18" charset="0"/>
                <a:ea typeface="Calibri" panose="020F0502020204030204" pitchFamily="34" charset="0"/>
                <a:cs typeface="Times New Roman" panose="02020603050405020304" pitchFamily="18" charset="0"/>
              </a:rPr>
              <a:t>Wichowski</a:t>
            </a:r>
            <a:r>
              <a:rPr lang="en-US" sz="675" dirty="0">
                <a:latin typeface="Times New Roman" panose="02020603050405020304" pitchFamily="18" charset="0"/>
                <a:ea typeface="Calibri" panose="020F0502020204030204" pitchFamily="34" charset="0"/>
                <a:cs typeface="Times New Roman" panose="02020603050405020304" pitchFamily="18" charset="0"/>
              </a:rPr>
              <a:t>, R., “Rapid Cycle Amine 3.0 System Development,” </a:t>
            </a:r>
            <a:r>
              <a:rPr lang="en-US" sz="675" i="1" dirty="0">
                <a:latin typeface="Times New Roman" panose="02020603050405020304" pitchFamily="18" charset="0"/>
                <a:ea typeface="Calibri" panose="020F0502020204030204" pitchFamily="34" charset="0"/>
                <a:cs typeface="Times New Roman" panose="02020603050405020304" pitchFamily="18" charset="0"/>
              </a:rPr>
              <a:t>45</a:t>
            </a:r>
            <a:r>
              <a:rPr lang="en-US" sz="675" i="1"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675" i="1" dirty="0">
                <a:latin typeface="Times New Roman" panose="02020603050405020304" pitchFamily="18" charset="0"/>
                <a:ea typeface="Calibri" panose="020F0502020204030204" pitchFamily="34" charset="0"/>
                <a:cs typeface="Times New Roman" panose="02020603050405020304" pitchFamily="18" charset="0"/>
              </a:rPr>
              <a:t> International Conference on Environmental Systems</a:t>
            </a:r>
            <a:r>
              <a:rPr lang="en-US" sz="675" dirty="0">
                <a:latin typeface="Times New Roman" panose="02020603050405020304" pitchFamily="18" charset="0"/>
                <a:ea typeface="Calibri" panose="020F0502020204030204" pitchFamily="34" charset="0"/>
                <a:cs typeface="Times New Roman" panose="02020603050405020304" pitchFamily="18" charset="0"/>
              </a:rPr>
              <a:t>, 2015.</a:t>
            </a:r>
          </a:p>
          <a:p>
            <a:endParaRPr lang="en-US" sz="675"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18AE2BD-4112-48CA-1D99-6A91C41365E3}"/>
              </a:ext>
            </a:extLst>
          </p:cNvPr>
          <p:cNvPicPr>
            <a:picLocks noChangeAspect="1"/>
          </p:cNvPicPr>
          <p:nvPr/>
        </p:nvPicPr>
        <p:blipFill>
          <a:blip r:embed="rId6"/>
          <a:stretch>
            <a:fillRect/>
          </a:stretch>
        </p:blipFill>
        <p:spPr>
          <a:xfrm>
            <a:off x="6784291" y="803913"/>
            <a:ext cx="1753221" cy="2158488"/>
          </a:xfrm>
          <a:prstGeom prst="rect">
            <a:avLst/>
          </a:prstGeom>
        </p:spPr>
      </p:pic>
      <p:pic>
        <p:nvPicPr>
          <p:cNvPr id="15" name="Picture 14">
            <a:extLst>
              <a:ext uri="{FF2B5EF4-FFF2-40B4-BE49-F238E27FC236}">
                <a16:creationId xmlns:a16="http://schemas.microsoft.com/office/drawing/2014/main" id="{3283EC52-18D4-0702-663A-0CB70CFD9631}"/>
              </a:ext>
            </a:extLst>
          </p:cNvPr>
          <p:cNvPicPr>
            <a:picLocks noChangeAspect="1"/>
          </p:cNvPicPr>
          <p:nvPr/>
        </p:nvPicPr>
        <p:blipFill>
          <a:blip r:embed="rId7"/>
          <a:stretch>
            <a:fillRect/>
          </a:stretch>
        </p:blipFill>
        <p:spPr>
          <a:xfrm>
            <a:off x="2633772" y="708685"/>
            <a:ext cx="3876455" cy="2266236"/>
          </a:xfrm>
          <a:prstGeom prst="rect">
            <a:avLst/>
          </a:prstGeom>
        </p:spPr>
      </p:pic>
      <p:sp>
        <p:nvSpPr>
          <p:cNvPr id="16" name="TextBox 15">
            <a:extLst>
              <a:ext uri="{FF2B5EF4-FFF2-40B4-BE49-F238E27FC236}">
                <a16:creationId xmlns:a16="http://schemas.microsoft.com/office/drawing/2014/main" id="{81C8C3AC-1E73-CD4D-75D0-B9062DD3A55C}"/>
              </a:ext>
            </a:extLst>
          </p:cNvPr>
          <p:cNvSpPr txBox="1"/>
          <p:nvPr/>
        </p:nvSpPr>
        <p:spPr>
          <a:xfrm>
            <a:off x="2657889" y="2935855"/>
            <a:ext cx="3487782"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RCA 1.0 Prototype Testing Schematic </a:t>
            </a:r>
          </a:p>
        </p:txBody>
      </p:sp>
      <p:sp>
        <p:nvSpPr>
          <p:cNvPr id="17" name="TextBox 16">
            <a:extLst>
              <a:ext uri="{FF2B5EF4-FFF2-40B4-BE49-F238E27FC236}">
                <a16:creationId xmlns:a16="http://schemas.microsoft.com/office/drawing/2014/main" id="{41C4EA70-8AA6-1E37-E8CB-EEDA12F05EF8}"/>
              </a:ext>
            </a:extLst>
          </p:cNvPr>
          <p:cNvSpPr txBox="1"/>
          <p:nvPr/>
        </p:nvSpPr>
        <p:spPr>
          <a:xfrm>
            <a:off x="5917010" y="2987441"/>
            <a:ext cx="3487782"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RCA 1.0 Installed into PLSS 1.0</a:t>
            </a:r>
          </a:p>
        </p:txBody>
      </p:sp>
      <p:sp>
        <p:nvSpPr>
          <p:cNvPr id="13" name="Rectangle 12">
            <a:extLst>
              <a:ext uri="{FF2B5EF4-FFF2-40B4-BE49-F238E27FC236}">
                <a16:creationId xmlns:a16="http://schemas.microsoft.com/office/drawing/2014/main" id="{B6E7B928-7EA5-D41E-97B9-7B6EE2B84833}"/>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C2F5997-F2F4-8EF5-A3F8-985C247EDD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37510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Foundational Research and Material Development</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3</a:t>
            </a:fld>
            <a:endParaRPr lang="en-US"/>
          </a:p>
        </p:txBody>
      </p:sp>
      <p:pic>
        <p:nvPicPr>
          <p:cNvPr id="5" name="Picture 4">
            <a:extLst>
              <a:ext uri="{FF2B5EF4-FFF2-40B4-BE49-F238E27FC236}">
                <a16:creationId xmlns:a16="http://schemas.microsoft.com/office/drawing/2014/main" id="{87C51521-EC9F-9A7C-9EDC-275069FDB1DA}"/>
              </a:ext>
            </a:extLst>
          </p:cNvPr>
          <p:cNvPicPr>
            <a:picLocks noChangeAspect="1"/>
          </p:cNvPicPr>
          <p:nvPr/>
        </p:nvPicPr>
        <p:blipFill>
          <a:blip r:embed="rId3"/>
          <a:stretch>
            <a:fillRect/>
          </a:stretch>
        </p:blipFill>
        <p:spPr>
          <a:xfrm>
            <a:off x="1239281" y="2785336"/>
            <a:ext cx="2577539" cy="1527005"/>
          </a:xfrm>
          <a:prstGeom prst="rect">
            <a:avLst/>
          </a:prstGeom>
        </p:spPr>
      </p:pic>
      <p:pic>
        <p:nvPicPr>
          <p:cNvPr id="6" name="Picture 5">
            <a:extLst>
              <a:ext uri="{FF2B5EF4-FFF2-40B4-BE49-F238E27FC236}">
                <a16:creationId xmlns:a16="http://schemas.microsoft.com/office/drawing/2014/main" id="{B87F91D2-417E-6C06-B77D-57E34DE68DD2}"/>
              </a:ext>
            </a:extLst>
          </p:cNvPr>
          <p:cNvPicPr>
            <a:picLocks noChangeAspect="1"/>
          </p:cNvPicPr>
          <p:nvPr/>
        </p:nvPicPr>
        <p:blipFill>
          <a:blip r:embed="rId4"/>
          <a:stretch>
            <a:fillRect/>
          </a:stretch>
        </p:blipFill>
        <p:spPr>
          <a:xfrm>
            <a:off x="3625227" y="617733"/>
            <a:ext cx="1893547" cy="1868074"/>
          </a:xfrm>
          <a:prstGeom prst="rect">
            <a:avLst/>
          </a:prstGeom>
        </p:spPr>
      </p:pic>
      <p:pic>
        <p:nvPicPr>
          <p:cNvPr id="7" name="Picture 6">
            <a:extLst>
              <a:ext uri="{FF2B5EF4-FFF2-40B4-BE49-F238E27FC236}">
                <a16:creationId xmlns:a16="http://schemas.microsoft.com/office/drawing/2014/main" id="{DBBBB031-E84A-DC2D-6E65-1004E76BE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756" y="3569655"/>
            <a:ext cx="1500196" cy="294894"/>
          </a:xfrm>
          <a:prstGeom prst="rect">
            <a:avLst/>
          </a:prstGeom>
        </p:spPr>
      </p:pic>
      <p:pic>
        <p:nvPicPr>
          <p:cNvPr id="8" name="Picture 7">
            <a:extLst>
              <a:ext uri="{FF2B5EF4-FFF2-40B4-BE49-F238E27FC236}">
                <a16:creationId xmlns:a16="http://schemas.microsoft.com/office/drawing/2014/main" id="{6CE20536-3A41-18F5-93E9-15E50FED84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6634" y="3569655"/>
            <a:ext cx="1108710" cy="461486"/>
          </a:xfrm>
          <a:prstGeom prst="rect">
            <a:avLst/>
          </a:prstGeom>
        </p:spPr>
      </p:pic>
      <p:graphicFrame>
        <p:nvGraphicFramePr>
          <p:cNvPr id="9" name="Object 8">
            <a:extLst>
              <a:ext uri="{FF2B5EF4-FFF2-40B4-BE49-F238E27FC236}">
                <a16:creationId xmlns:a16="http://schemas.microsoft.com/office/drawing/2014/main" id="{9017C856-9984-7219-C558-416D6A1214DE}"/>
              </a:ext>
            </a:extLst>
          </p:cNvPr>
          <p:cNvGraphicFramePr>
            <a:graphicFrameLocks noChangeAspect="1"/>
          </p:cNvGraphicFramePr>
          <p:nvPr>
            <p:extLst>
              <p:ext uri="{D42A27DB-BD31-4B8C-83A1-F6EECF244321}">
                <p14:modId xmlns:p14="http://schemas.microsoft.com/office/powerpoint/2010/main" val="2825517284"/>
              </p:ext>
            </p:extLst>
          </p:nvPr>
        </p:nvGraphicFramePr>
        <p:xfrm>
          <a:off x="7904719" y="2922232"/>
          <a:ext cx="559194" cy="997945"/>
        </p:xfrm>
        <a:graphic>
          <a:graphicData uri="http://schemas.openxmlformats.org/presentationml/2006/ole">
            <mc:AlternateContent xmlns:mc="http://schemas.openxmlformats.org/markup-compatibility/2006">
              <mc:Choice xmlns:v="urn:schemas-microsoft-com:vml" Requires="v">
                <p:oleObj name="KingDrawXObject" r:id="rId7" imgW="308806" imgH="552559" progId="KingDrawXObject.Document">
                  <p:embed/>
                </p:oleObj>
              </mc:Choice>
              <mc:Fallback>
                <p:oleObj name="KingDrawXObject" r:id="rId7" imgW="308806" imgH="552559" progId="KingDrawXObject.Document">
                  <p:embed/>
                  <p:pic>
                    <p:nvPicPr>
                      <p:cNvPr id="4" name="Object 3">
                        <a:extLst>
                          <a:ext uri="{FF2B5EF4-FFF2-40B4-BE49-F238E27FC236}">
                            <a16:creationId xmlns:a16="http://schemas.microsoft.com/office/drawing/2014/main" id="{8BB0BC0E-33D7-4BFD-BFB6-717E8745E295}"/>
                          </a:ext>
                        </a:extLst>
                      </p:cNvPr>
                      <p:cNvPicPr/>
                      <p:nvPr/>
                    </p:nvPicPr>
                    <p:blipFill>
                      <a:blip r:embed="rId8"/>
                      <a:stretch>
                        <a:fillRect/>
                      </a:stretch>
                    </p:blipFill>
                    <p:spPr>
                      <a:xfrm>
                        <a:off x="7904719" y="2922232"/>
                        <a:ext cx="559194" cy="99794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F9B4C938-F3FE-06F1-107A-2B17F05FD05D}"/>
              </a:ext>
            </a:extLst>
          </p:cNvPr>
          <p:cNvSpPr txBox="1"/>
          <p:nvPr/>
        </p:nvSpPr>
        <p:spPr>
          <a:xfrm>
            <a:off x="4783003" y="3923023"/>
            <a:ext cx="1409700" cy="219291"/>
          </a:xfrm>
          <a:prstGeom prst="rect">
            <a:avLst/>
          </a:prstGeom>
          <a:noFill/>
        </p:spPr>
        <p:txBody>
          <a:bodyPr wrap="square" rtlCol="0">
            <a:spAutoFit/>
          </a:bodyPr>
          <a:lstStyle/>
          <a:p>
            <a:pPr algn="ctr"/>
            <a:r>
              <a:rPr lang="en-US" sz="825" dirty="0">
                <a:latin typeface="Times New Roman" panose="02020603050405020304" pitchFamily="18" charset="0"/>
                <a:cs typeface="Times New Roman" panose="02020603050405020304" pitchFamily="18" charset="0"/>
              </a:rPr>
              <a:t>TEPAN</a:t>
            </a:r>
          </a:p>
        </p:txBody>
      </p:sp>
      <p:sp>
        <p:nvSpPr>
          <p:cNvPr id="11" name="TextBox 10">
            <a:extLst>
              <a:ext uri="{FF2B5EF4-FFF2-40B4-BE49-F238E27FC236}">
                <a16:creationId xmlns:a16="http://schemas.microsoft.com/office/drawing/2014/main" id="{3C183E92-1601-AA57-8B68-7F386158FAFF}"/>
              </a:ext>
            </a:extLst>
          </p:cNvPr>
          <p:cNvSpPr txBox="1"/>
          <p:nvPr/>
        </p:nvSpPr>
        <p:spPr>
          <a:xfrm>
            <a:off x="6346139" y="3923022"/>
            <a:ext cx="1409700" cy="219291"/>
          </a:xfrm>
          <a:prstGeom prst="rect">
            <a:avLst/>
          </a:prstGeom>
          <a:noFill/>
        </p:spPr>
        <p:txBody>
          <a:bodyPr wrap="square" rtlCol="0">
            <a:spAutoFit/>
          </a:bodyPr>
          <a:lstStyle/>
          <a:p>
            <a:pPr algn="ctr"/>
            <a:r>
              <a:rPr lang="en-US" sz="825" dirty="0">
                <a:latin typeface="Times New Roman" panose="02020603050405020304" pitchFamily="18" charset="0"/>
                <a:cs typeface="Times New Roman" panose="02020603050405020304" pitchFamily="18" charset="0"/>
              </a:rPr>
              <a:t>MMPA</a:t>
            </a:r>
          </a:p>
        </p:txBody>
      </p:sp>
      <p:sp>
        <p:nvSpPr>
          <p:cNvPr id="12" name="TextBox 11">
            <a:extLst>
              <a:ext uri="{FF2B5EF4-FFF2-40B4-BE49-F238E27FC236}">
                <a16:creationId xmlns:a16="http://schemas.microsoft.com/office/drawing/2014/main" id="{B2237AB6-56CA-E15B-512A-F929F04A2EB7}"/>
              </a:ext>
            </a:extLst>
          </p:cNvPr>
          <p:cNvSpPr txBox="1"/>
          <p:nvPr/>
        </p:nvSpPr>
        <p:spPr>
          <a:xfrm>
            <a:off x="7479466" y="3920177"/>
            <a:ext cx="1409700" cy="219291"/>
          </a:xfrm>
          <a:prstGeom prst="rect">
            <a:avLst/>
          </a:prstGeom>
          <a:noFill/>
        </p:spPr>
        <p:txBody>
          <a:bodyPr wrap="square" rtlCol="0">
            <a:spAutoFit/>
          </a:bodyPr>
          <a:lstStyle/>
          <a:p>
            <a:pPr algn="ctr"/>
            <a:r>
              <a:rPr lang="en-US" sz="825" dirty="0">
                <a:latin typeface="Times New Roman" panose="02020603050405020304" pitchFamily="18" charset="0"/>
                <a:cs typeface="Times New Roman" panose="02020603050405020304" pitchFamily="18" charset="0"/>
              </a:rPr>
              <a:t>Soda Lime</a:t>
            </a:r>
          </a:p>
        </p:txBody>
      </p:sp>
      <p:sp>
        <p:nvSpPr>
          <p:cNvPr id="13" name="TextBox 12">
            <a:extLst>
              <a:ext uri="{FF2B5EF4-FFF2-40B4-BE49-F238E27FC236}">
                <a16:creationId xmlns:a16="http://schemas.microsoft.com/office/drawing/2014/main" id="{93CDA79C-D169-71EB-6ED8-9D07121BAAE3}"/>
              </a:ext>
            </a:extLst>
          </p:cNvPr>
          <p:cNvSpPr txBox="1"/>
          <p:nvPr/>
        </p:nvSpPr>
        <p:spPr>
          <a:xfrm>
            <a:off x="1416909" y="4408493"/>
            <a:ext cx="2356485" cy="473206"/>
          </a:xfrm>
          <a:prstGeom prst="rect">
            <a:avLst/>
          </a:prstGeom>
          <a:noFill/>
        </p:spPr>
        <p:txBody>
          <a:bodyPr wrap="square" rtlCol="0">
            <a:spAutoFit/>
          </a:bodyPr>
          <a:lstStyle/>
          <a:p>
            <a:pPr algn="ctr"/>
            <a:r>
              <a:rPr lang="en-US" sz="825" dirty="0">
                <a:latin typeface="Times New Roman" panose="02020603050405020304" pitchFamily="18" charset="0"/>
                <a:cs typeface="Times New Roman" panose="02020603050405020304" pitchFamily="18" charset="0"/>
              </a:rPr>
              <a:t>Xplo-SA9T, MMPA-Sorbent, Soda Lime</a:t>
            </a:r>
          </a:p>
          <a:p>
            <a:pPr algn="ctr"/>
            <a:r>
              <a:rPr lang="en-US" sz="825" dirty="0">
                <a:latin typeface="Times New Roman" panose="02020603050405020304" pitchFamily="18" charset="0"/>
                <a:cs typeface="Times New Roman" panose="02020603050405020304" pitchFamily="18" charset="0"/>
              </a:rPr>
              <a:t>1 ± 0.01 mm scale</a:t>
            </a:r>
          </a:p>
          <a:p>
            <a:pPr algn="ctr"/>
            <a:endParaRPr lang="en-US" sz="825"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C2D1660-7DD1-4113-2A63-9BC0B9C999F2}"/>
              </a:ext>
            </a:extLst>
          </p:cNvPr>
          <p:cNvSpPr txBox="1"/>
          <p:nvPr/>
        </p:nvSpPr>
        <p:spPr>
          <a:xfrm>
            <a:off x="3625226" y="2525926"/>
            <a:ext cx="1893547" cy="219291"/>
          </a:xfrm>
          <a:prstGeom prst="rect">
            <a:avLst/>
          </a:prstGeom>
          <a:noFill/>
        </p:spPr>
        <p:txBody>
          <a:bodyPr wrap="square" rtlCol="0">
            <a:spAutoFit/>
          </a:bodyPr>
          <a:lstStyle/>
          <a:p>
            <a:pPr algn="ctr"/>
            <a:r>
              <a:rPr lang="en-US" sz="825" dirty="0">
                <a:latin typeface="Times New Roman" panose="02020603050405020304" pitchFamily="18" charset="0"/>
                <a:cs typeface="Times New Roman" panose="02020603050405020304" pitchFamily="18" charset="0"/>
              </a:rPr>
              <a:t>Multi-kilogram bottled Xplo-SA9T</a:t>
            </a:r>
          </a:p>
        </p:txBody>
      </p:sp>
      <p:sp>
        <p:nvSpPr>
          <p:cNvPr id="22" name="TextBox 21">
            <a:extLst>
              <a:ext uri="{FF2B5EF4-FFF2-40B4-BE49-F238E27FC236}">
                <a16:creationId xmlns:a16="http://schemas.microsoft.com/office/drawing/2014/main" id="{ACBF1C06-A4C3-95CB-8491-5B61D9389F7B}"/>
              </a:ext>
            </a:extLst>
          </p:cNvPr>
          <p:cNvSpPr txBox="1"/>
          <p:nvPr/>
        </p:nvSpPr>
        <p:spPr>
          <a:xfrm>
            <a:off x="567560" y="4743450"/>
            <a:ext cx="6737130" cy="611706"/>
          </a:xfrm>
          <a:prstGeom prst="rect">
            <a:avLst/>
          </a:prstGeom>
          <a:noFill/>
        </p:spPr>
        <p:txBody>
          <a:bodyPr wrap="square" rtlCol="0">
            <a:spAutoFit/>
          </a:bodyPr>
          <a:lstStyle/>
          <a:p>
            <a:r>
              <a:rPr lang="en-US" sz="675" dirty="0">
                <a:latin typeface="Times New Roman" panose="02020603050405020304" pitchFamily="18" charset="0"/>
                <a:ea typeface="Calibri" panose="020F0502020204030204" pitchFamily="34" charset="0"/>
                <a:cs typeface="Times New Roman" panose="02020603050405020304" pitchFamily="18" charset="0"/>
              </a:rPr>
              <a:t>Tidwell, J. R., </a:t>
            </a:r>
            <a:r>
              <a:rPr lang="en-US" sz="675" dirty="0" err="1">
                <a:latin typeface="Times New Roman" panose="02020603050405020304" pitchFamily="18" charset="0"/>
                <a:ea typeface="Calibri" panose="020F0502020204030204" pitchFamily="34" charset="0"/>
                <a:cs typeface="Times New Roman" panose="02020603050405020304" pitchFamily="18" charset="0"/>
              </a:rPr>
              <a:t>Materer</a:t>
            </a:r>
            <a:r>
              <a:rPr lang="en-US" sz="675" dirty="0">
                <a:latin typeface="Times New Roman" panose="02020603050405020304" pitchFamily="18" charset="0"/>
                <a:ea typeface="Calibri" panose="020F0502020204030204" pitchFamily="34" charset="0"/>
                <a:cs typeface="Times New Roman" panose="02020603050405020304" pitchFamily="18" charset="0"/>
              </a:rPr>
              <a:t>, N. F., </a:t>
            </a:r>
            <a:r>
              <a:rPr lang="en-US" sz="675" dirty="0" err="1">
                <a:latin typeface="Times New Roman" panose="02020603050405020304" pitchFamily="18" charset="0"/>
                <a:ea typeface="Calibri" panose="020F0502020204030204" pitchFamily="34" charset="0"/>
                <a:cs typeface="Times New Roman" panose="02020603050405020304" pitchFamily="18" charset="0"/>
              </a:rPr>
              <a:t>Kadossov</a:t>
            </a:r>
            <a:r>
              <a:rPr lang="en-US" sz="675" dirty="0">
                <a:latin typeface="Times New Roman" panose="02020603050405020304" pitchFamily="18" charset="0"/>
                <a:ea typeface="Calibri" panose="020F0502020204030204" pitchFamily="34" charset="0"/>
                <a:cs typeface="Times New Roman" panose="02020603050405020304" pitchFamily="18" charset="0"/>
              </a:rPr>
              <a:t>, E. B., Anderson, H. R., Brown, Z. A., Teicheira, M. L., Shaikh, S. and </a:t>
            </a:r>
            <a:r>
              <a:rPr lang="en-US" sz="675" dirty="0" err="1">
                <a:latin typeface="Times New Roman" panose="02020603050405020304" pitchFamily="18" charset="0"/>
                <a:ea typeface="Calibri" panose="020F0502020204030204" pitchFamily="34" charset="0"/>
                <a:cs typeface="Times New Roman" panose="02020603050405020304" pitchFamily="18" charset="0"/>
              </a:rPr>
              <a:t>Apblett</a:t>
            </a:r>
            <a:r>
              <a:rPr lang="en-US" sz="675" dirty="0">
                <a:latin typeface="Times New Roman" panose="02020603050405020304" pitchFamily="18" charset="0"/>
                <a:ea typeface="Calibri" panose="020F0502020204030204" pitchFamily="34" charset="0"/>
                <a:cs typeface="Times New Roman" panose="02020603050405020304" pitchFamily="18" charset="0"/>
              </a:rPr>
              <a:t>, A. W., “Xplo-SA9T: Optimization of Sorbent Technology With Existing and New Amine Variants for Carbon Dioxide Removal and Humidity Control, ” </a:t>
            </a:r>
          </a:p>
          <a:p>
            <a:r>
              <a:rPr lang="en-US" sz="675" i="1" dirty="0">
                <a:latin typeface="Times New Roman" panose="02020603050405020304" pitchFamily="18" charset="0"/>
                <a:ea typeface="Calibri" panose="020F0502020204030204" pitchFamily="34" charset="0"/>
                <a:cs typeface="Times New Roman" panose="02020603050405020304" pitchFamily="18" charset="0"/>
              </a:rPr>
              <a:t>53</a:t>
            </a:r>
            <a:r>
              <a:rPr lang="en-US" sz="675" i="1" baseline="30000" dirty="0">
                <a:latin typeface="Times New Roman" panose="02020603050405020304" pitchFamily="18" charset="0"/>
                <a:ea typeface="Calibri" panose="020F0502020204030204" pitchFamily="34" charset="0"/>
                <a:cs typeface="Times New Roman" panose="02020603050405020304" pitchFamily="18" charset="0"/>
              </a:rPr>
              <a:t>rd</a:t>
            </a:r>
            <a:r>
              <a:rPr lang="en-US" sz="675" i="1" dirty="0">
                <a:latin typeface="Times New Roman" panose="02020603050405020304" pitchFamily="18" charset="0"/>
                <a:ea typeface="Calibri" panose="020F0502020204030204" pitchFamily="34" charset="0"/>
                <a:cs typeface="Times New Roman" panose="02020603050405020304" pitchFamily="18" charset="0"/>
              </a:rPr>
              <a:t> International Conference on Environmental Systems</a:t>
            </a:r>
            <a:r>
              <a:rPr lang="en-US" sz="675" dirty="0">
                <a:latin typeface="Times New Roman" panose="02020603050405020304" pitchFamily="18" charset="0"/>
                <a:ea typeface="Calibri" panose="020F0502020204030204" pitchFamily="34" charset="0"/>
                <a:cs typeface="Times New Roman" panose="02020603050405020304" pitchFamily="18" charset="0"/>
              </a:rPr>
              <a:t>, 2024.</a:t>
            </a:r>
          </a:p>
          <a:p>
            <a:endParaRPr lang="en-US" sz="675" dirty="0">
              <a:latin typeface="Times New Roman" panose="02020603050405020304" pitchFamily="18" charset="0"/>
              <a:ea typeface="Calibri" panose="020F0502020204030204" pitchFamily="34" charset="0"/>
              <a:cs typeface="Times New Roman" panose="02020603050405020304" pitchFamily="18" charset="0"/>
            </a:endParaRPr>
          </a:p>
          <a:p>
            <a:endParaRPr lang="en-US" sz="675"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CEA80D37-D921-8BC1-E5D0-C04F05640430}"/>
              </a:ext>
            </a:extLst>
          </p:cNvPr>
          <p:cNvSpPr txBox="1"/>
          <p:nvPr/>
        </p:nvSpPr>
        <p:spPr>
          <a:xfrm>
            <a:off x="4386919" y="4409491"/>
            <a:ext cx="5328139"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Active CO</a:t>
            </a:r>
            <a:r>
              <a:rPr lang="en-US" sz="900" baseline="-25000" dirty="0">
                <a:latin typeface="Times New Roman" panose="02020603050405020304" pitchFamily="18" charset="0"/>
                <a:cs typeface="Times New Roman" panose="02020603050405020304" pitchFamily="18" charset="0"/>
              </a:rPr>
              <a:t>2</a:t>
            </a:r>
            <a:r>
              <a:rPr lang="en-US" sz="900" dirty="0">
                <a:latin typeface="Times New Roman" panose="02020603050405020304" pitchFamily="18" charset="0"/>
                <a:cs typeface="Times New Roman" panose="02020603050405020304" pitchFamily="18" charset="0"/>
              </a:rPr>
              <a:t> Adsorbing Component(s)</a:t>
            </a:r>
          </a:p>
        </p:txBody>
      </p:sp>
      <p:sp>
        <p:nvSpPr>
          <p:cNvPr id="3" name="Rectangle 2">
            <a:extLst>
              <a:ext uri="{FF2B5EF4-FFF2-40B4-BE49-F238E27FC236}">
                <a16:creationId xmlns:a16="http://schemas.microsoft.com/office/drawing/2014/main" id="{7835733F-995F-3181-66FC-A04BB64A6682}"/>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39FD6F8-28D2-C309-CF98-2822ECEA10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350854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Foundational Research and Material Development</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4</a:t>
            </a:fld>
            <a:endParaRPr lang="en-US"/>
          </a:p>
        </p:txBody>
      </p:sp>
      <p:pic>
        <p:nvPicPr>
          <p:cNvPr id="20" name="Picture 19">
            <a:extLst>
              <a:ext uri="{FF2B5EF4-FFF2-40B4-BE49-F238E27FC236}">
                <a16:creationId xmlns:a16="http://schemas.microsoft.com/office/drawing/2014/main" id="{E9A7A3FB-A7E6-278A-8CFC-309CFFA3A6F3}"/>
              </a:ext>
            </a:extLst>
          </p:cNvPr>
          <p:cNvPicPr>
            <a:picLocks noChangeAspect="1"/>
          </p:cNvPicPr>
          <p:nvPr/>
        </p:nvPicPr>
        <p:blipFill>
          <a:blip r:embed="rId3"/>
          <a:stretch>
            <a:fillRect/>
          </a:stretch>
        </p:blipFill>
        <p:spPr>
          <a:xfrm>
            <a:off x="1202435" y="717729"/>
            <a:ext cx="6739128" cy="3634059"/>
          </a:xfrm>
          <a:prstGeom prst="rect">
            <a:avLst/>
          </a:prstGeom>
        </p:spPr>
      </p:pic>
      <p:sp>
        <p:nvSpPr>
          <p:cNvPr id="21" name="TextBox 20">
            <a:extLst>
              <a:ext uri="{FF2B5EF4-FFF2-40B4-BE49-F238E27FC236}">
                <a16:creationId xmlns:a16="http://schemas.microsoft.com/office/drawing/2014/main" id="{18090339-17EF-D920-60F9-9706AC654E6B}"/>
              </a:ext>
            </a:extLst>
          </p:cNvPr>
          <p:cNvSpPr txBox="1"/>
          <p:nvPr/>
        </p:nvSpPr>
        <p:spPr>
          <a:xfrm>
            <a:off x="1907930" y="4405398"/>
            <a:ext cx="5328139"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Previous Results Using Thermal Desorption Tube CO</a:t>
            </a:r>
            <a:r>
              <a:rPr lang="en-US" sz="900" baseline="-25000" dirty="0">
                <a:latin typeface="Times New Roman" panose="02020603050405020304" pitchFamily="18" charset="0"/>
                <a:cs typeface="Times New Roman" panose="02020603050405020304" pitchFamily="18" charset="0"/>
              </a:rPr>
              <a:t>2</a:t>
            </a:r>
            <a:r>
              <a:rPr lang="en-US" sz="900" dirty="0">
                <a:latin typeface="Times New Roman" panose="02020603050405020304" pitchFamily="18" charset="0"/>
                <a:cs typeface="Times New Roman" panose="02020603050405020304" pitchFamily="18" charset="0"/>
              </a:rPr>
              <a:t> Adsorption/Desorption Screening</a:t>
            </a:r>
            <a:r>
              <a:rPr lang="en-US" sz="900" baseline="-25000" dirty="0">
                <a:latin typeface="Times New Roman" panose="02020603050405020304" pitchFamily="18" charset="0"/>
                <a:cs typeface="Times New Roman" panose="02020603050405020304" pitchFamily="18" charset="0"/>
              </a:rPr>
              <a:t> </a:t>
            </a:r>
            <a:endParaRPr lang="en-US" sz="9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CBF1C06-A4C3-95CB-8491-5B61D9389F7B}"/>
              </a:ext>
            </a:extLst>
          </p:cNvPr>
          <p:cNvSpPr txBox="1"/>
          <p:nvPr/>
        </p:nvSpPr>
        <p:spPr>
          <a:xfrm>
            <a:off x="496941" y="4743450"/>
            <a:ext cx="6739128" cy="611706"/>
          </a:xfrm>
          <a:prstGeom prst="rect">
            <a:avLst/>
          </a:prstGeom>
          <a:noFill/>
        </p:spPr>
        <p:txBody>
          <a:bodyPr wrap="square" rtlCol="0">
            <a:spAutoFit/>
          </a:bodyPr>
          <a:lstStyle/>
          <a:p>
            <a:r>
              <a:rPr lang="en-US" sz="675" dirty="0">
                <a:latin typeface="Times New Roman" panose="02020603050405020304" pitchFamily="18" charset="0"/>
                <a:ea typeface="Calibri" panose="020F0502020204030204" pitchFamily="34" charset="0"/>
                <a:cs typeface="Times New Roman" panose="02020603050405020304" pitchFamily="18" charset="0"/>
              </a:rPr>
              <a:t>Tidwell, J. R., </a:t>
            </a:r>
            <a:r>
              <a:rPr lang="en-US" sz="675" dirty="0" err="1">
                <a:latin typeface="Times New Roman" panose="02020603050405020304" pitchFamily="18" charset="0"/>
                <a:ea typeface="Calibri" panose="020F0502020204030204" pitchFamily="34" charset="0"/>
                <a:cs typeface="Times New Roman" panose="02020603050405020304" pitchFamily="18" charset="0"/>
              </a:rPr>
              <a:t>Materer</a:t>
            </a:r>
            <a:r>
              <a:rPr lang="en-US" sz="675" dirty="0">
                <a:latin typeface="Times New Roman" panose="02020603050405020304" pitchFamily="18" charset="0"/>
                <a:ea typeface="Calibri" panose="020F0502020204030204" pitchFamily="34" charset="0"/>
                <a:cs typeface="Times New Roman" panose="02020603050405020304" pitchFamily="18" charset="0"/>
              </a:rPr>
              <a:t>, N. F., </a:t>
            </a:r>
            <a:r>
              <a:rPr lang="en-US" sz="675" dirty="0" err="1">
                <a:latin typeface="Times New Roman" panose="02020603050405020304" pitchFamily="18" charset="0"/>
                <a:ea typeface="Calibri" panose="020F0502020204030204" pitchFamily="34" charset="0"/>
                <a:cs typeface="Times New Roman" panose="02020603050405020304" pitchFamily="18" charset="0"/>
              </a:rPr>
              <a:t>Kadossov</a:t>
            </a:r>
            <a:r>
              <a:rPr lang="en-US" sz="675" dirty="0">
                <a:latin typeface="Times New Roman" panose="02020603050405020304" pitchFamily="18" charset="0"/>
                <a:ea typeface="Calibri" panose="020F0502020204030204" pitchFamily="34" charset="0"/>
                <a:cs typeface="Times New Roman" panose="02020603050405020304" pitchFamily="18" charset="0"/>
              </a:rPr>
              <a:t>, E. B., Anderson, H. R., Brown, Z. A., Teicheira, M. L., Shaikh, S. and </a:t>
            </a:r>
            <a:r>
              <a:rPr lang="en-US" sz="675" dirty="0" err="1">
                <a:latin typeface="Times New Roman" panose="02020603050405020304" pitchFamily="18" charset="0"/>
                <a:ea typeface="Calibri" panose="020F0502020204030204" pitchFamily="34" charset="0"/>
                <a:cs typeface="Times New Roman" panose="02020603050405020304" pitchFamily="18" charset="0"/>
              </a:rPr>
              <a:t>Apblett</a:t>
            </a:r>
            <a:r>
              <a:rPr lang="en-US" sz="675" dirty="0">
                <a:latin typeface="Times New Roman" panose="02020603050405020304" pitchFamily="18" charset="0"/>
                <a:ea typeface="Calibri" panose="020F0502020204030204" pitchFamily="34" charset="0"/>
                <a:cs typeface="Times New Roman" panose="02020603050405020304" pitchFamily="18" charset="0"/>
              </a:rPr>
              <a:t>, A. W., “Xplo-SA9T: Optimization of Sorbent Technology With Existing and New Amine Variants for Carbon Dioxide Removal and Humidity Control, ” </a:t>
            </a:r>
          </a:p>
          <a:p>
            <a:r>
              <a:rPr lang="en-US" sz="675" i="1" dirty="0">
                <a:latin typeface="Times New Roman" panose="02020603050405020304" pitchFamily="18" charset="0"/>
                <a:ea typeface="Calibri" panose="020F0502020204030204" pitchFamily="34" charset="0"/>
                <a:cs typeface="Times New Roman" panose="02020603050405020304" pitchFamily="18" charset="0"/>
              </a:rPr>
              <a:t>53</a:t>
            </a:r>
            <a:r>
              <a:rPr lang="en-US" sz="675" i="1" baseline="30000" dirty="0">
                <a:latin typeface="Times New Roman" panose="02020603050405020304" pitchFamily="18" charset="0"/>
                <a:ea typeface="Calibri" panose="020F0502020204030204" pitchFamily="34" charset="0"/>
                <a:cs typeface="Times New Roman" panose="02020603050405020304" pitchFamily="18" charset="0"/>
              </a:rPr>
              <a:t>rd</a:t>
            </a:r>
            <a:r>
              <a:rPr lang="en-US" sz="675" i="1" dirty="0">
                <a:latin typeface="Times New Roman" panose="02020603050405020304" pitchFamily="18" charset="0"/>
                <a:ea typeface="Calibri" panose="020F0502020204030204" pitchFamily="34" charset="0"/>
                <a:cs typeface="Times New Roman" panose="02020603050405020304" pitchFamily="18" charset="0"/>
              </a:rPr>
              <a:t> International Conference on Environmental Systems</a:t>
            </a:r>
            <a:r>
              <a:rPr lang="en-US" sz="675" dirty="0">
                <a:latin typeface="Times New Roman" panose="02020603050405020304" pitchFamily="18" charset="0"/>
                <a:ea typeface="Calibri" panose="020F0502020204030204" pitchFamily="34" charset="0"/>
                <a:cs typeface="Times New Roman" panose="02020603050405020304" pitchFamily="18" charset="0"/>
              </a:rPr>
              <a:t>, 2024.</a:t>
            </a:r>
          </a:p>
          <a:p>
            <a:endParaRPr lang="en-US" sz="675" dirty="0">
              <a:latin typeface="Times New Roman" panose="02020603050405020304" pitchFamily="18" charset="0"/>
              <a:ea typeface="Calibri" panose="020F0502020204030204" pitchFamily="34" charset="0"/>
              <a:cs typeface="Times New Roman" panose="02020603050405020304" pitchFamily="18" charset="0"/>
            </a:endParaRPr>
          </a:p>
          <a:p>
            <a:endParaRPr lang="en-US" sz="675"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90F1BD5-2E51-6F52-9621-F93FC1D12466}"/>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B0E98D-60AD-179A-9136-FA567BEEFA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178267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Flow-Through Swing Bed and Sub-Scale Test Rig Schematic</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5</a:t>
            </a:fld>
            <a:endParaRPr lang="en-US"/>
          </a:p>
        </p:txBody>
      </p:sp>
      <p:pic>
        <p:nvPicPr>
          <p:cNvPr id="6" name="Picture 5">
            <a:extLst>
              <a:ext uri="{FF2B5EF4-FFF2-40B4-BE49-F238E27FC236}">
                <a16:creationId xmlns:a16="http://schemas.microsoft.com/office/drawing/2014/main" id="{D5F50D9B-E3BA-F051-05E9-486EE4AAB4BC}"/>
              </a:ext>
            </a:extLst>
          </p:cNvPr>
          <p:cNvPicPr>
            <a:picLocks noChangeAspect="1"/>
          </p:cNvPicPr>
          <p:nvPr/>
        </p:nvPicPr>
        <p:blipFill>
          <a:blip r:embed="rId3"/>
          <a:stretch>
            <a:fillRect/>
          </a:stretch>
        </p:blipFill>
        <p:spPr>
          <a:xfrm>
            <a:off x="666399" y="940148"/>
            <a:ext cx="7811202" cy="3513371"/>
          </a:xfrm>
          <a:prstGeom prst="rect">
            <a:avLst/>
          </a:prstGeom>
        </p:spPr>
      </p:pic>
      <p:sp>
        <p:nvSpPr>
          <p:cNvPr id="3" name="Rectangle 2">
            <a:extLst>
              <a:ext uri="{FF2B5EF4-FFF2-40B4-BE49-F238E27FC236}">
                <a16:creationId xmlns:a16="http://schemas.microsoft.com/office/drawing/2014/main" id="{84044D00-372E-006A-D176-B7D665DF519D}"/>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B7EF8B-9735-246A-8215-6003B49B0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167228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Sub-Scale Flow-Through Test Rig</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6</a:t>
            </a:fld>
            <a:endParaRPr lang="en-US"/>
          </a:p>
        </p:txBody>
      </p:sp>
      <p:pic>
        <p:nvPicPr>
          <p:cNvPr id="3" name="Picture 2">
            <a:extLst>
              <a:ext uri="{FF2B5EF4-FFF2-40B4-BE49-F238E27FC236}">
                <a16:creationId xmlns:a16="http://schemas.microsoft.com/office/drawing/2014/main" id="{93DA042F-5F90-CBDB-72F5-82A5382DBB09}"/>
              </a:ext>
            </a:extLst>
          </p:cNvPr>
          <p:cNvPicPr>
            <a:picLocks noChangeAspect="1"/>
          </p:cNvPicPr>
          <p:nvPr/>
        </p:nvPicPr>
        <p:blipFill rotWithShape="1">
          <a:blip r:embed="rId3"/>
          <a:srcRect t="18476" b="24624"/>
          <a:stretch/>
        </p:blipFill>
        <p:spPr>
          <a:xfrm>
            <a:off x="1143000" y="804410"/>
            <a:ext cx="6866714" cy="2933113"/>
          </a:xfrm>
          <a:prstGeom prst="rect">
            <a:avLst/>
          </a:prstGeom>
        </p:spPr>
      </p:pic>
      <p:sp>
        <p:nvSpPr>
          <p:cNvPr id="5" name="TextBox 4">
            <a:extLst>
              <a:ext uri="{FF2B5EF4-FFF2-40B4-BE49-F238E27FC236}">
                <a16:creationId xmlns:a16="http://schemas.microsoft.com/office/drawing/2014/main" id="{784B878E-002B-9F96-D0D0-87F94793C417}"/>
              </a:ext>
            </a:extLst>
          </p:cNvPr>
          <p:cNvSpPr txBox="1"/>
          <p:nvPr/>
        </p:nvSpPr>
        <p:spPr>
          <a:xfrm>
            <a:off x="1176337" y="3684874"/>
            <a:ext cx="6791325" cy="261610"/>
          </a:xfrm>
          <a:prstGeom prst="rect">
            <a:avLst/>
          </a:prstGeom>
          <a:noFill/>
        </p:spPr>
        <p:txBody>
          <a:bodyPr wrap="square" rtlCol="0">
            <a:spAutoFit/>
          </a:bodyPr>
          <a:lstStyle/>
          <a:p>
            <a:pPr algn="ctr"/>
            <a:r>
              <a:rPr lang="en-US" sz="1100" b="1" i="1" dirty="0">
                <a:latin typeface="Times New Roman" panose="02020603050405020304" pitchFamily="18" charset="0"/>
                <a:cs typeface="Times New Roman" panose="02020603050405020304" pitchFamily="18" charset="0"/>
              </a:rPr>
              <a:t>Notable Capabilities:                                                                                 Adjustable Parameters:</a:t>
            </a:r>
            <a:r>
              <a:rPr lang="en-US" sz="11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ED0AA3EE-26AA-0F7B-7F3D-A434330DCD05}"/>
              </a:ext>
            </a:extLst>
          </p:cNvPr>
          <p:cNvSpPr txBox="1"/>
          <p:nvPr/>
        </p:nvSpPr>
        <p:spPr>
          <a:xfrm>
            <a:off x="642683" y="3896332"/>
            <a:ext cx="2110154" cy="1277273"/>
          </a:xfrm>
          <a:prstGeom prst="rect">
            <a:avLst/>
          </a:prstGeom>
          <a:noFill/>
        </p:spPr>
        <p:txBody>
          <a:bodyPr wrap="square" rtlCol="0">
            <a:spAutoFit/>
          </a:bodyPr>
          <a:lstStyle/>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high-throughput testing</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~128 mL beds</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vacuum or positive pressure regeneration modes</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regeneration outlet sensing in positive pressure regeneration mode </a:t>
            </a:r>
          </a:p>
        </p:txBody>
      </p:sp>
      <p:sp>
        <p:nvSpPr>
          <p:cNvPr id="10" name="TextBox 9">
            <a:extLst>
              <a:ext uri="{FF2B5EF4-FFF2-40B4-BE49-F238E27FC236}">
                <a16:creationId xmlns:a16="http://schemas.microsoft.com/office/drawing/2014/main" id="{D3CC92E0-2EF8-3731-92C9-860608078448}"/>
              </a:ext>
            </a:extLst>
          </p:cNvPr>
          <p:cNvSpPr txBox="1"/>
          <p:nvPr/>
        </p:nvSpPr>
        <p:spPr>
          <a:xfrm>
            <a:off x="2831490" y="3941653"/>
            <a:ext cx="1781396" cy="938719"/>
          </a:xfrm>
          <a:prstGeom prst="rect">
            <a:avLst/>
          </a:prstGeom>
          <a:noFill/>
        </p:spPr>
        <p:txBody>
          <a:bodyPr wrap="square" rtlCol="0">
            <a:spAutoFit/>
          </a:bodyPr>
          <a:lstStyle/>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calibrated dosing system</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sensors: temperature, humidity, NH</a:t>
            </a:r>
            <a:r>
              <a:rPr lang="en-US" sz="1100" baseline="-25000" dirty="0">
                <a:latin typeface="Times New Roman" panose="02020603050405020304" pitchFamily="18" charset="0"/>
                <a:cs typeface="Times New Roman" panose="02020603050405020304" pitchFamily="18" charset="0"/>
              </a:rPr>
              <a:t>3</a:t>
            </a:r>
            <a:r>
              <a:rPr lang="en-US" sz="1100" dirty="0">
                <a:latin typeface="Times New Roman" panose="02020603050405020304" pitchFamily="18" charset="0"/>
                <a:cs typeface="Times New Roman" panose="02020603050405020304" pitchFamily="18" charset="0"/>
              </a:rPr>
              <a:t> concentration, CO</a:t>
            </a:r>
            <a:r>
              <a:rPr lang="en-US" sz="1100" baseline="-25000" dirty="0">
                <a:latin typeface="Times New Roman" panose="02020603050405020304" pitchFamily="18" charset="0"/>
                <a:cs typeface="Times New Roman" panose="02020603050405020304" pitchFamily="18" charset="0"/>
              </a:rPr>
              <a:t>2</a:t>
            </a:r>
            <a:r>
              <a:rPr lang="en-US" sz="1100" dirty="0">
                <a:latin typeface="Times New Roman" panose="02020603050405020304" pitchFamily="18" charset="0"/>
                <a:cs typeface="Times New Roman" panose="02020603050405020304" pitchFamily="18" charset="0"/>
              </a:rPr>
              <a:t> concentration</a:t>
            </a:r>
          </a:p>
        </p:txBody>
      </p:sp>
      <p:sp>
        <p:nvSpPr>
          <p:cNvPr id="11" name="TextBox 10">
            <a:extLst>
              <a:ext uri="{FF2B5EF4-FFF2-40B4-BE49-F238E27FC236}">
                <a16:creationId xmlns:a16="http://schemas.microsoft.com/office/drawing/2014/main" id="{425CAF17-F151-E509-F1B0-97D74856EAE6}"/>
              </a:ext>
            </a:extLst>
          </p:cNvPr>
          <p:cNvSpPr txBox="1"/>
          <p:nvPr/>
        </p:nvSpPr>
        <p:spPr>
          <a:xfrm>
            <a:off x="5065137" y="3955024"/>
            <a:ext cx="1781396" cy="1107996"/>
          </a:xfrm>
          <a:prstGeom prst="rect">
            <a:avLst/>
          </a:prstGeom>
          <a:noFill/>
        </p:spPr>
        <p:txBody>
          <a:bodyPr wrap="square" rtlCol="0">
            <a:spAutoFit/>
          </a:bodyPr>
          <a:lstStyle/>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flow rate</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mass of sorbent</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CO</a:t>
            </a:r>
            <a:r>
              <a:rPr lang="en-US" sz="1100" baseline="-25000" dirty="0">
                <a:latin typeface="Times New Roman" panose="02020603050405020304" pitchFamily="18" charset="0"/>
                <a:cs typeface="Times New Roman" panose="02020603050405020304" pitchFamily="18" charset="0"/>
              </a:rPr>
              <a:t>2</a:t>
            </a:r>
            <a:r>
              <a:rPr lang="en-US" sz="1100" dirty="0">
                <a:latin typeface="Times New Roman" panose="02020603050405020304" pitchFamily="18" charset="0"/>
                <a:cs typeface="Times New Roman" panose="02020603050405020304" pitchFamily="18" charset="0"/>
              </a:rPr>
              <a:t> dosing rate</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humidity </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half-cycle timing</a:t>
            </a:r>
          </a:p>
          <a:p>
            <a:endParaRPr lang="en-US" sz="11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478C9AB-DD43-50CF-F733-6E7AB967AD7C}"/>
              </a:ext>
            </a:extLst>
          </p:cNvPr>
          <p:cNvSpPr txBox="1"/>
          <p:nvPr/>
        </p:nvSpPr>
        <p:spPr>
          <a:xfrm>
            <a:off x="6925186" y="3955024"/>
            <a:ext cx="1781396" cy="769441"/>
          </a:xfrm>
          <a:prstGeom prst="rect">
            <a:avLst/>
          </a:prstGeom>
          <a:noFill/>
        </p:spPr>
        <p:txBody>
          <a:bodyPr wrap="square" rtlCol="0">
            <a:spAutoFit/>
          </a:bodyPr>
          <a:lstStyle/>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regeneration pressure</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regeneration mode</a:t>
            </a:r>
          </a:p>
          <a:p>
            <a:pPr marL="128588" indent="-12858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logging time intervals</a:t>
            </a:r>
          </a:p>
          <a:p>
            <a:endParaRPr lang="en-US" sz="11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A86B22F-195C-EF61-541C-CFBF95E5BFAC}"/>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EC83DEA-E106-784F-C71F-A76C8EED0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229383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8-hour EVA Simulation Results Utilizing the Sub-Scale Test Rig</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7</a:t>
            </a:fld>
            <a:endParaRPr lang="en-US"/>
          </a:p>
        </p:txBody>
      </p:sp>
      <p:pic>
        <p:nvPicPr>
          <p:cNvPr id="9" name="Picture 8">
            <a:extLst>
              <a:ext uri="{FF2B5EF4-FFF2-40B4-BE49-F238E27FC236}">
                <a16:creationId xmlns:a16="http://schemas.microsoft.com/office/drawing/2014/main" id="{2345A42B-BE19-BF34-5BBB-60100999B379}"/>
              </a:ext>
            </a:extLst>
          </p:cNvPr>
          <p:cNvPicPr>
            <a:picLocks noChangeAspect="1"/>
          </p:cNvPicPr>
          <p:nvPr/>
        </p:nvPicPr>
        <p:blipFill rotWithShape="1">
          <a:blip r:embed="rId3"/>
          <a:srcRect l="19949" t="28588" r="20034" b="28171"/>
          <a:stretch/>
        </p:blipFill>
        <p:spPr>
          <a:xfrm>
            <a:off x="963014" y="730204"/>
            <a:ext cx="7217969" cy="2925179"/>
          </a:xfrm>
          <a:prstGeom prst="rect">
            <a:avLst/>
          </a:prstGeom>
        </p:spPr>
      </p:pic>
      <p:sp>
        <p:nvSpPr>
          <p:cNvPr id="3" name="TextBox 2">
            <a:extLst>
              <a:ext uri="{FF2B5EF4-FFF2-40B4-BE49-F238E27FC236}">
                <a16:creationId xmlns:a16="http://schemas.microsoft.com/office/drawing/2014/main" id="{C42D4FC4-717B-3561-D6B9-0EC730B100BB}"/>
              </a:ext>
            </a:extLst>
          </p:cNvPr>
          <p:cNvSpPr txBox="1"/>
          <p:nvPr/>
        </p:nvSpPr>
        <p:spPr>
          <a:xfrm>
            <a:off x="2360293" y="3655383"/>
            <a:ext cx="4423412" cy="1738938"/>
          </a:xfrm>
          <a:prstGeom prst="rect">
            <a:avLst/>
          </a:prstGeom>
          <a:noFill/>
        </p:spPr>
        <p:txBody>
          <a:bodyPr wrap="square" rtlCol="0">
            <a:spAutoFit/>
          </a:bodyPr>
          <a:lstStyle/>
          <a:p>
            <a:pPr algn="ctr"/>
            <a:r>
              <a:rPr lang="en-US" sz="1000" b="1" i="1" dirty="0">
                <a:latin typeface="Times New Roman" panose="02020603050405020304" pitchFamily="18" charset="0"/>
                <a:cs typeface="Times New Roman" panose="02020603050405020304" pitchFamily="18" charset="0"/>
              </a:rPr>
              <a:t>Key Takeaway Points</a:t>
            </a:r>
            <a:r>
              <a:rPr lang="en-US" sz="1000" dirty="0">
                <a:latin typeface="Times New Roman" panose="02020603050405020304" pitchFamily="18" charset="0"/>
                <a:cs typeface="Times New Roman" panose="02020603050405020304" pitchFamily="18" charset="0"/>
              </a:rPr>
              <a:t>:</a:t>
            </a:r>
          </a:p>
          <a:p>
            <a:pPr algn="ctr"/>
            <a:endParaRPr lang="en-US" sz="600" dirty="0">
              <a:latin typeface="Times New Roman" panose="02020603050405020304" pitchFamily="18" charset="0"/>
              <a:cs typeface="Times New Roman" panose="02020603050405020304" pitchFamily="18" charset="0"/>
            </a:endParaRP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comparison between two materials: Xplo-SA9T and MMPA-Sorbent</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bed volume held constant between materials</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dosing parameters remain constant</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both materials remove humidity, Xplo-SA9T is more efficient</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both materials result in CO</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steady states, MMPA-Sorbent is more efficient</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Xplo-SA9T lasts ~ 140 minutes before any rise toward CO</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steady state</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MMPA-Sorbent lasts ~200 minutes before any rise toward CO</a:t>
            </a:r>
            <a:r>
              <a:rPr lang="en-US" sz="1000" baseline="-25000" dirty="0">
                <a:latin typeface="Times New Roman" panose="02020603050405020304" pitchFamily="18" charset="0"/>
                <a:cs typeface="Times New Roman" panose="02020603050405020304" pitchFamily="18" charset="0"/>
              </a:rPr>
              <a:t>2 </a:t>
            </a:r>
            <a:r>
              <a:rPr lang="en-US" sz="1000" dirty="0">
                <a:latin typeface="Times New Roman" panose="02020603050405020304" pitchFamily="18" charset="0"/>
                <a:cs typeface="Times New Roman" panose="02020603050405020304" pitchFamily="18" charset="0"/>
              </a:rPr>
              <a:t>steady state</a:t>
            </a:r>
          </a:p>
          <a:p>
            <a:pPr marL="214313" indent="-214313" algn="ctr">
              <a:buFont typeface="Arial" panose="020B0604020202020204" pitchFamily="34" charset="0"/>
              <a:buChar char="•"/>
            </a:pPr>
            <a:endParaRPr lang="en-US" sz="1050" dirty="0">
              <a:latin typeface="Times New Roman" panose="02020603050405020304" pitchFamily="18" charset="0"/>
              <a:cs typeface="Times New Roman" panose="02020603050405020304" pitchFamily="18" charset="0"/>
            </a:endParaRPr>
          </a:p>
          <a:p>
            <a:pPr marL="214313" indent="-214313" algn="ctr">
              <a:buFont typeface="Arial" panose="020B0604020202020204" pitchFamily="34" charset="0"/>
              <a:buChar char="•"/>
            </a:pPr>
            <a:endParaRPr lang="en-US" sz="105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2849F03-170B-49C2-A0F5-48412C7AAF86}"/>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829417-7E02-EACB-AE01-8133C67C3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1300317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8-hour EVA Simulation Results Utilizing the Sub-Scale Test Rig</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8</a:t>
            </a:fld>
            <a:endParaRPr lang="en-US"/>
          </a:p>
        </p:txBody>
      </p:sp>
      <p:pic>
        <p:nvPicPr>
          <p:cNvPr id="11" name="Picture 10">
            <a:extLst>
              <a:ext uri="{FF2B5EF4-FFF2-40B4-BE49-F238E27FC236}">
                <a16:creationId xmlns:a16="http://schemas.microsoft.com/office/drawing/2014/main" id="{A4115C22-FDF8-A818-7D61-EAC10E7D0522}"/>
              </a:ext>
            </a:extLst>
          </p:cNvPr>
          <p:cNvPicPr>
            <a:picLocks noChangeAspect="1"/>
          </p:cNvPicPr>
          <p:nvPr/>
        </p:nvPicPr>
        <p:blipFill rotWithShape="1">
          <a:blip r:embed="rId3"/>
          <a:srcRect l="19985" t="32553" r="19915" b="32667"/>
          <a:stretch/>
        </p:blipFill>
        <p:spPr>
          <a:xfrm>
            <a:off x="829114" y="810306"/>
            <a:ext cx="7485771" cy="2436737"/>
          </a:xfrm>
          <a:prstGeom prst="rect">
            <a:avLst/>
          </a:prstGeom>
        </p:spPr>
      </p:pic>
      <p:sp>
        <p:nvSpPr>
          <p:cNvPr id="5" name="Rectangle 4">
            <a:extLst>
              <a:ext uri="{FF2B5EF4-FFF2-40B4-BE49-F238E27FC236}">
                <a16:creationId xmlns:a16="http://schemas.microsoft.com/office/drawing/2014/main" id="{7F38DEFB-22EB-0F41-6CAE-FABDB080B721}"/>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71157B-7CD2-CE9A-AAC7-D2014EDD5E76}"/>
              </a:ext>
            </a:extLst>
          </p:cNvPr>
          <p:cNvSpPr txBox="1"/>
          <p:nvPr/>
        </p:nvSpPr>
        <p:spPr>
          <a:xfrm>
            <a:off x="1837372" y="3247043"/>
            <a:ext cx="5469256" cy="2054409"/>
          </a:xfrm>
          <a:prstGeom prst="rect">
            <a:avLst/>
          </a:prstGeom>
          <a:noFill/>
        </p:spPr>
        <p:txBody>
          <a:bodyPr wrap="square" rtlCol="0">
            <a:spAutoFit/>
          </a:bodyPr>
          <a:lstStyle/>
          <a:p>
            <a:pPr algn="ctr"/>
            <a:r>
              <a:rPr lang="en-US" sz="1000" b="1" i="1" dirty="0">
                <a:latin typeface="Times New Roman" panose="02020603050405020304" pitchFamily="18" charset="0"/>
                <a:cs typeface="Times New Roman" panose="02020603050405020304" pitchFamily="18" charset="0"/>
              </a:rPr>
              <a:t>Key Takeaway Points</a:t>
            </a:r>
            <a:r>
              <a:rPr lang="en-US" sz="1000" dirty="0">
                <a:latin typeface="Times New Roman" panose="02020603050405020304" pitchFamily="18" charset="0"/>
                <a:cs typeface="Times New Roman" panose="02020603050405020304" pitchFamily="18" charset="0"/>
              </a:rPr>
              <a:t>:</a:t>
            </a:r>
          </a:p>
          <a:p>
            <a:pPr algn="ctr"/>
            <a:endParaRPr lang="en-US" sz="600" dirty="0">
              <a:latin typeface="Times New Roman" panose="02020603050405020304" pitchFamily="18" charset="0"/>
              <a:cs typeface="Times New Roman" panose="02020603050405020304" pitchFamily="18" charset="0"/>
            </a:endParaRP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soda lime is non-regenerable</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dosing parameters remain constant to previous two materials</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soda lime requires humidity for adequate CO</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 removal</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soda lime lasts ~180 minutes before any breakthrough then plateaus at dosing concentration</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bed volume held constant between materials</a:t>
            </a:r>
          </a:p>
          <a:p>
            <a:pPr marL="214313" indent="-214313" algn="ctr">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algn="ctr"/>
            <a:r>
              <a:rPr lang="en-US" sz="1000" b="1" i="1" dirty="0">
                <a:latin typeface="Times New Roman" panose="02020603050405020304" pitchFamily="18" charset="0"/>
                <a:cs typeface="Times New Roman" panose="02020603050405020304" pitchFamily="18" charset="0"/>
              </a:rPr>
              <a:t>Overall Utility:</a:t>
            </a:r>
          </a:p>
          <a:p>
            <a:pPr marL="214313" indent="-214313" algn="ctr">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this test rig is capable of screening material regardless of particle size, regenerability, or humidity requirement and can be used with any Swagelok capable bed</a:t>
            </a:r>
          </a:p>
          <a:p>
            <a:pPr marL="214313" indent="-214313" algn="ctr">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14313" indent="-214313" algn="ctr">
              <a:buFont typeface="Arial" panose="020B0604020202020204" pitchFamily="34" charset="0"/>
              <a:buChar char="•"/>
            </a:pPr>
            <a:endParaRPr lang="en-US" sz="105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0CF2446-8620-5C52-3DEE-8268D79D1C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3548313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a typeface="ＭＳ Ｐゴシック" charset="-128"/>
              </a:rPr>
              <a:t>Closed-Loop Swing Bed and RCA-Scale Test Rig Schematic</a:t>
            </a:r>
            <a:endParaRPr lang="en-US" sz="1800" dirty="0"/>
          </a:p>
        </p:txBody>
      </p:sp>
      <p:sp>
        <p:nvSpPr>
          <p:cNvPr id="4" name="Slide Number Placeholder 3"/>
          <p:cNvSpPr>
            <a:spLocks noGrp="1"/>
          </p:cNvSpPr>
          <p:nvPr>
            <p:ph type="sldNum" sz="quarter" idx="12"/>
          </p:nvPr>
        </p:nvSpPr>
        <p:spPr/>
        <p:txBody>
          <a:bodyPr/>
          <a:lstStyle/>
          <a:p>
            <a:pPr>
              <a:defRPr/>
            </a:pPr>
            <a:fld id="{E43E077F-17BB-422D-851F-912342D7029C}" type="slidenum">
              <a:rPr lang="en-US" smtClean="0"/>
              <a:pPr>
                <a:defRPr/>
              </a:pPr>
              <a:t>9</a:t>
            </a:fld>
            <a:endParaRPr lang="en-US"/>
          </a:p>
        </p:txBody>
      </p:sp>
      <p:pic>
        <p:nvPicPr>
          <p:cNvPr id="3" name="Picture 2">
            <a:extLst>
              <a:ext uri="{FF2B5EF4-FFF2-40B4-BE49-F238E27FC236}">
                <a16:creationId xmlns:a16="http://schemas.microsoft.com/office/drawing/2014/main" id="{7DD97EC1-6073-EA17-FD6A-49881D9CD3DD}"/>
              </a:ext>
            </a:extLst>
          </p:cNvPr>
          <p:cNvPicPr>
            <a:picLocks noChangeAspect="1"/>
          </p:cNvPicPr>
          <p:nvPr/>
        </p:nvPicPr>
        <p:blipFill>
          <a:blip r:embed="rId3"/>
          <a:stretch>
            <a:fillRect/>
          </a:stretch>
        </p:blipFill>
        <p:spPr>
          <a:xfrm>
            <a:off x="2251223" y="613768"/>
            <a:ext cx="4641555" cy="4403526"/>
          </a:xfrm>
          <a:prstGeom prst="rect">
            <a:avLst/>
          </a:prstGeom>
        </p:spPr>
      </p:pic>
      <p:sp>
        <p:nvSpPr>
          <p:cNvPr id="5" name="Rectangle 4">
            <a:extLst>
              <a:ext uri="{FF2B5EF4-FFF2-40B4-BE49-F238E27FC236}">
                <a16:creationId xmlns:a16="http://schemas.microsoft.com/office/drawing/2014/main" id="{AD0DB251-AD49-546A-02C5-B096E4AA0394}"/>
              </a:ext>
            </a:extLst>
          </p:cNvPr>
          <p:cNvSpPr/>
          <p:nvPr/>
        </p:nvSpPr>
        <p:spPr>
          <a:xfrm>
            <a:off x="7073462" y="4690331"/>
            <a:ext cx="1818290" cy="453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D51384-EB58-0A22-3836-FB1409940E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843" y="4705192"/>
            <a:ext cx="1398686" cy="330800"/>
          </a:xfrm>
          <a:prstGeom prst="rect">
            <a:avLst/>
          </a:prstGeom>
        </p:spPr>
      </p:pic>
    </p:spTree>
    <p:extLst>
      <p:ext uri="{BB962C8B-B14F-4D97-AF65-F5344CB8AC3E}">
        <p14:creationId xmlns:p14="http://schemas.microsoft.com/office/powerpoint/2010/main" val="148132609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23448</TotalTime>
  <Words>1412</Words>
  <Application>Microsoft Macintosh PowerPoint</Application>
  <PresentationFormat>On-screen Show (16:9)</PresentationFormat>
  <Paragraphs>228</Paragraphs>
  <Slides>16</Slides>
  <Notes>14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1" baseType="lpstr">
      <vt:lpstr>Arial</vt:lpstr>
      <vt:lpstr>Calibri</vt:lpstr>
      <vt:lpstr>Times New Roman</vt:lpstr>
      <vt:lpstr>Office Theme</vt:lpstr>
      <vt:lpstr>KingDrawXObject</vt:lpstr>
      <vt:lpstr>PowerPoint Presentation</vt:lpstr>
      <vt:lpstr>Rapid Cycle Amine Swing Bed Testing</vt:lpstr>
      <vt:lpstr>Foundational Research and Material Development</vt:lpstr>
      <vt:lpstr>Foundational Research and Material Development</vt:lpstr>
      <vt:lpstr>Flow-Through Swing Bed and Sub-Scale Test Rig Schematic</vt:lpstr>
      <vt:lpstr>Sub-Scale Flow-Through Test Rig</vt:lpstr>
      <vt:lpstr>8-hour EVA Simulation Results Utilizing the Sub-Scale Test Rig</vt:lpstr>
      <vt:lpstr>8-hour EVA Simulation Results Utilizing the Sub-Scale Test Rig</vt:lpstr>
      <vt:lpstr>Closed-Loop Swing Bed and RCA-Scale Test Rig Schematic</vt:lpstr>
      <vt:lpstr>Front View of the RCA-Scale Test Rig</vt:lpstr>
      <vt:lpstr>Top View of the RCA-Scale Test Rig</vt:lpstr>
      <vt:lpstr>Closed-Loop Swing Bed Capabilities and Design Considerations </vt:lpstr>
      <vt:lpstr>8-hour EVA Simulation Results Utilizing the RCA-Scale Test Rig</vt:lpstr>
      <vt:lpstr>Conclusions and Future Work</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XploSafe LLC</dc:creator>
  <cp:lastModifiedBy>John Tidwell</cp:lastModifiedBy>
  <cp:revision>230</cp:revision>
  <cp:lastPrinted>2023-11-13T19:26:01Z</cp:lastPrinted>
  <dcterms:created xsi:type="dcterms:W3CDTF">2009-08-25T14:35:22Z</dcterms:created>
  <dcterms:modified xsi:type="dcterms:W3CDTF">2025-06-03T15:45:09Z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0x01010034B3D001E5C6EB4A9CFB86F975D6838C</vt:lpwstr>
  </property>
</Properties>
</file>