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5"/>
    <p:sldMasterId id="2147483660" r:id="rId6"/>
  </p:sldMasterIdLst>
  <p:notesMasterIdLst>
    <p:notesMasterId r:id="rId20"/>
  </p:notesMasterIdLst>
  <p:sldIdLst>
    <p:sldId id="274" r:id="rId7"/>
    <p:sldId id="258" r:id="rId8"/>
    <p:sldId id="276" r:id="rId9"/>
    <p:sldId id="261" r:id="rId10"/>
    <p:sldId id="277" r:id="rId11"/>
    <p:sldId id="265" r:id="rId12"/>
    <p:sldId id="264" r:id="rId13"/>
    <p:sldId id="273" r:id="rId14"/>
    <p:sldId id="268" r:id="rId15"/>
    <p:sldId id="272" r:id="rId16"/>
    <p:sldId id="270" r:id="rId17"/>
    <p:sldId id="259" r:id="rId18"/>
    <p:sldId id="260" r:id="rId1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y Bogardus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D3563"/>
    <a:srgbClr val="B9D9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8" autoAdjust="0"/>
    <p:restoredTop sz="96327"/>
  </p:normalViewPr>
  <p:slideViewPr>
    <p:cSldViewPr snapToGrid="0">
      <p:cViewPr varScale="1">
        <p:scale>
          <a:sx n="106" d="100"/>
          <a:sy n="106" d="100"/>
        </p:scale>
        <p:origin x="100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EF3544-CD58-50AF-4D40-291AC45DF6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FBC3F7-B0B7-CB69-6CDD-957A9D637B6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D8535CD-53F6-5847-B6EA-32F45EE5D4FE}" type="datetimeFigureOut">
              <a:rPr lang="en-US"/>
              <a:pPr>
                <a:defRPr/>
              </a:pPr>
              <a:t>6/6/2025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73E4144-8E21-FE9D-6E96-B1D90317D1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9303F84-E40F-F030-FBD0-BC25C1960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20F8A-FE2E-7E2C-FF76-4D0BA2EB34F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3AE1B-9643-CAFF-A214-D6AA6C5569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3154506-7D01-604F-ABBF-EC994DE2A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8C74A0-0AB0-65EA-DB9E-A5337DD32BCF}"/>
              </a:ext>
            </a:extLst>
          </p:cNvPr>
          <p:cNvCxnSpPr>
            <a:cxnSpLocks/>
          </p:cNvCxnSpPr>
          <p:nvPr userDrawn="1"/>
        </p:nvCxnSpPr>
        <p:spPr>
          <a:xfrm>
            <a:off x="542925" y="1320800"/>
            <a:ext cx="11195050" cy="0"/>
          </a:xfrm>
          <a:prstGeom prst="line">
            <a:avLst/>
          </a:prstGeom>
          <a:ln w="38100">
            <a:solidFill>
              <a:srgbClr val="1827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365126"/>
            <a:ext cx="11214100" cy="566738"/>
          </a:xfrm>
        </p:spPr>
        <p:txBody>
          <a:bodyPr/>
          <a:lstStyle>
            <a:lvl1pPr>
              <a:lnSpc>
                <a:spcPct val="95000"/>
              </a:lnSpc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425575"/>
            <a:ext cx="11214100" cy="4751387"/>
          </a:xfrm>
        </p:spPr>
        <p:txBody>
          <a:bodyPr/>
          <a:lstStyle>
            <a:lvl1pPr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defRPr>
                <a:effectLst/>
              </a:defRPr>
            </a:lvl1pPr>
            <a:lvl2pPr marL="685800" indent="-228600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>
                <a:effectLst/>
              </a:defRPr>
            </a:lvl2pPr>
            <a:lvl3pPr marL="1143000" indent="-228600">
              <a:lnSpc>
                <a:spcPct val="95000"/>
              </a:lnSpc>
              <a:buClr>
                <a:schemeClr val="tx2"/>
              </a:buClr>
              <a:buFont typeface="Wingdings" panose="05000000000000000000" pitchFamily="2" charset="2"/>
              <a:buChar char="§"/>
              <a:defRPr>
                <a:effectLst/>
              </a:defRPr>
            </a:lvl3pPr>
            <a:lvl4pPr>
              <a:lnSpc>
                <a:spcPct val="95000"/>
              </a:lnSpc>
              <a:buClr>
                <a:schemeClr val="tx1"/>
              </a:buClr>
              <a:defRPr>
                <a:effectLst/>
              </a:defRPr>
            </a:lvl4pPr>
            <a:lvl5pPr>
              <a:lnSpc>
                <a:spcPct val="95000"/>
              </a:lnSpc>
              <a:buClr>
                <a:schemeClr val="tx1"/>
              </a:buClr>
              <a:defRPr>
                <a:effectLst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98475" y="931863"/>
            <a:ext cx="11214100" cy="355600"/>
          </a:xfrm>
        </p:spPr>
        <p:txBody>
          <a:bodyPr/>
          <a:lstStyle>
            <a:lvl1pPr marL="0" indent="0">
              <a:buNone/>
              <a:defRPr sz="2200" i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660373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1E394C-96A2-E4A1-B380-F55EF5568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EFEF38-E196-0EF3-3132-775C4212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966-86B6-684E-A310-3EA2D7EC5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2085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E3A0C-9BCA-70D7-03AA-CA7ECA9F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CCD9E-99D2-29EB-2EA1-CDB3AF21B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7FF36-6D1E-DC43-B964-239DAB117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55552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6DFB7-6E24-B277-B76A-6B36252ED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45253-BAC0-F59F-297F-C35E73CD7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4A741-0D6A-824F-B06D-15E80E86C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5938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051300"/>
            <a:ext cx="12192000" cy="280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694489"/>
            <a:ext cx="12192000" cy="1857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l="-1" r="-402"/>
          <a:stretch/>
        </p:blipFill>
        <p:spPr>
          <a:xfrm>
            <a:off x="-9323" y="0"/>
            <a:ext cx="12252960" cy="686465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31EA921-5853-4554-95E3-788BB0BDB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21" y="86534"/>
            <a:ext cx="7937502" cy="1863036"/>
          </a:xfrm>
          <a:noFill/>
          <a:ln>
            <a:noFill/>
          </a:ln>
        </p:spPr>
        <p:txBody>
          <a:bodyPr>
            <a:normAutofit/>
          </a:bodyPr>
          <a:lstStyle>
            <a:lvl1pPr algn="ctr">
              <a:defRPr sz="7200" b="1" baseline="0">
                <a:solidFill>
                  <a:schemeClr val="bg2"/>
                </a:solidFill>
                <a:effectLst>
                  <a:glow rad="63500">
                    <a:schemeClr val="accent4">
                      <a:lumMod val="50000"/>
                      <a:alpha val="57000"/>
                    </a:schemeClr>
                  </a:glow>
                </a:effectLst>
                <a:latin typeface="Helvetica" pitchFamily="2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165CACC-F786-410D-ACC3-AAEDCC4DA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9592" y="2335586"/>
            <a:ext cx="5455969" cy="1593714"/>
          </a:xfrm>
          <a:effectLst/>
        </p:spPr>
        <p:txBody>
          <a:bodyPr anchor="b">
            <a:normAutofit/>
          </a:bodyPr>
          <a:lstStyle>
            <a:lvl1pPr marL="0" indent="0" algn="ctr">
              <a:buNone/>
              <a:defRPr sz="4400" b="1">
                <a:solidFill>
                  <a:schemeClr val="bg2"/>
                </a:solidFill>
                <a:latin typeface="Helvetica" pitchFamily="2" charset="0"/>
                <a:cs typeface="Calibri" panose="020F050202020403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B6E841A-9B95-4756-B21B-5DEA245C37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6063946"/>
            <a:ext cx="8051321" cy="393821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="1" baseline="0">
                <a:solidFill>
                  <a:schemeClr val="bg2"/>
                </a:solidFill>
                <a:latin typeface="Helvetica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7B8D1C4-F94A-4E09-89A4-256370A743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" y="6469809"/>
            <a:ext cx="8051321" cy="353413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aseline="0">
                <a:solidFill>
                  <a:schemeClr val="bg2"/>
                </a:solidFill>
                <a:latin typeface="Helvetica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A6685E8-AD24-43BF-A419-2B1E678563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9592" y="3928386"/>
            <a:ext cx="5455969" cy="1593714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>
                <a:solidFill>
                  <a:schemeClr val="bg2"/>
                </a:solidFill>
                <a:latin typeface="Helvetica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B72CE2DD-55DD-47BF-8471-69230F3CF9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749" y="5732853"/>
            <a:ext cx="24161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71687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8C74A0-0AB0-65EA-DB9E-A5337DD32BCF}"/>
              </a:ext>
            </a:extLst>
          </p:cNvPr>
          <p:cNvCxnSpPr>
            <a:cxnSpLocks/>
          </p:cNvCxnSpPr>
          <p:nvPr userDrawn="1"/>
        </p:nvCxnSpPr>
        <p:spPr>
          <a:xfrm>
            <a:off x="542925" y="1320800"/>
            <a:ext cx="11195050" cy="0"/>
          </a:xfrm>
          <a:prstGeom prst="line">
            <a:avLst/>
          </a:prstGeom>
          <a:ln w="38100">
            <a:solidFill>
              <a:srgbClr val="1827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365126"/>
            <a:ext cx="11214100" cy="566738"/>
          </a:xfrm>
        </p:spPr>
        <p:txBody>
          <a:bodyPr/>
          <a:lstStyle>
            <a:lvl1pPr>
              <a:lnSpc>
                <a:spcPct val="95000"/>
              </a:lnSpc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425575"/>
            <a:ext cx="11214100" cy="4751387"/>
          </a:xfrm>
        </p:spPr>
        <p:txBody>
          <a:bodyPr/>
          <a:lstStyle>
            <a:lvl1pPr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defRPr>
                <a:effectLst/>
              </a:defRPr>
            </a:lvl1pPr>
            <a:lvl2pPr marL="685800" indent="-228600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>
                <a:effectLst/>
              </a:defRPr>
            </a:lvl2pPr>
            <a:lvl3pPr marL="1143000" indent="-228600">
              <a:lnSpc>
                <a:spcPct val="95000"/>
              </a:lnSpc>
              <a:buClr>
                <a:schemeClr val="tx2"/>
              </a:buClr>
              <a:buFont typeface="Wingdings" panose="05000000000000000000" pitchFamily="2" charset="2"/>
              <a:buChar char="§"/>
              <a:defRPr>
                <a:effectLst/>
              </a:defRPr>
            </a:lvl3pPr>
            <a:lvl4pPr>
              <a:lnSpc>
                <a:spcPct val="95000"/>
              </a:lnSpc>
              <a:buClr>
                <a:schemeClr val="tx1"/>
              </a:buClr>
              <a:defRPr>
                <a:effectLst/>
              </a:defRPr>
            </a:lvl4pPr>
            <a:lvl5pPr>
              <a:lnSpc>
                <a:spcPct val="95000"/>
              </a:lnSpc>
              <a:buClr>
                <a:schemeClr val="tx1"/>
              </a:buClr>
              <a:defRPr>
                <a:effectLst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98475" y="931863"/>
            <a:ext cx="11214100" cy="355600"/>
          </a:xfrm>
        </p:spPr>
        <p:txBody>
          <a:bodyPr/>
          <a:lstStyle>
            <a:lvl1pPr marL="0" indent="0">
              <a:buNone/>
              <a:defRPr sz="2200" i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862212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n astronaut holding a planet&#10;&#10;Description automatically generated">
            <a:extLst>
              <a:ext uri="{FF2B5EF4-FFF2-40B4-BE49-F238E27FC236}">
                <a16:creationId xmlns:a16="http://schemas.microsoft.com/office/drawing/2014/main" id="{5A94AC29-FC6C-E429-0C70-4AE87D5918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10"/>
            <a:ext cx="11993407" cy="6800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30635" y="1792225"/>
            <a:ext cx="4397455" cy="3788664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0636" y="5396105"/>
            <a:ext cx="4397456" cy="140398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B9B3708F-73B3-E10B-9AB3-925BBA7F0F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123" y="5938551"/>
            <a:ext cx="1996302" cy="81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90132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5000"/>
              </a:lnSpc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defRPr>
                <a:effectLst/>
              </a:defRPr>
            </a:lvl1pPr>
            <a:lvl2pPr marL="685800" indent="-228600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>
                <a:effectLst/>
              </a:defRPr>
            </a:lvl2pPr>
            <a:lvl3pPr marL="1143000" indent="-228600">
              <a:lnSpc>
                <a:spcPct val="95000"/>
              </a:lnSpc>
              <a:buClr>
                <a:schemeClr val="tx2"/>
              </a:buClr>
              <a:buFont typeface="Wingdings" panose="05000000000000000000" pitchFamily="2" charset="2"/>
              <a:buChar char="§"/>
              <a:defRPr>
                <a:effectLst/>
              </a:defRPr>
            </a:lvl3pPr>
            <a:lvl4pPr>
              <a:lnSpc>
                <a:spcPct val="95000"/>
              </a:lnSpc>
              <a:buClr>
                <a:schemeClr val="tx1"/>
              </a:buClr>
              <a:defRPr>
                <a:effectLst/>
              </a:defRPr>
            </a:lvl4pPr>
            <a:lvl5pPr>
              <a:lnSpc>
                <a:spcPct val="95000"/>
              </a:lnSpc>
              <a:buClr>
                <a:schemeClr val="tx1"/>
              </a:buClr>
              <a:defRPr>
                <a:effectLst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8D12A-75C4-F4D2-D4F8-38C88D2E5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4075" y="6356350"/>
            <a:ext cx="6169325" cy="373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B952-FAF3-415B-02F7-3B91ED675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120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0CE3FE7-4F40-F140-81B4-966C6D49E7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77157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8D637-272B-6C22-A8DE-5CAF007F2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B09DE-D2FE-3423-BBA0-14188039B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0820C-0FF0-6042-8FD1-67F5BFF0B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3212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40D3DC-51B8-A150-846B-EC7DED0A4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A03913-45BA-05AF-51F3-0623801EA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FA550-B290-F446-948C-E0E4FDBBB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6259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1D184B-FE04-EAF9-2460-ECF6954C0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00D1BFF-5C68-25D9-D3A9-8B3840CB6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B2449-1A43-084C-A9D2-86F83053B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158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2D95759-F93B-33D9-C6F4-B049925FC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AD4C03-4DE8-3410-4A67-0568B2BF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AFDC-95BC-D743-AA11-A2B01739F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0467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0014871-2D4A-A5B9-83CC-985706FD6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8E36D2-5E27-2803-3BC1-5F5FFEF6D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458EB-1546-204A-8B38-9E10E709E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5310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167A1C-CB8D-AD54-A00B-05028B460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6E01B6-DA7B-DF71-61AC-FF9421A0F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084E4-C1DC-6543-8566-96B734FA5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7472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>
            <a:extLst>
              <a:ext uri="{FF2B5EF4-FFF2-40B4-BE49-F238E27FC236}">
                <a16:creationId xmlns:a16="http://schemas.microsoft.com/office/drawing/2014/main" id="{704F3746-B995-670F-7C0E-6A2C85799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288" y="6302375"/>
            <a:ext cx="120491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BCAEDCD9-8265-1A2C-CE57-E23C3144C7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8475" y="365125"/>
            <a:ext cx="112141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7A982ADE-40DF-6EA5-703A-4EA08F8EC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8475" y="1825625"/>
            <a:ext cx="112141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A72F3899-AF8B-6ACC-6DA8-8FC7F69D87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93" y="6240627"/>
            <a:ext cx="1562085" cy="50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2DFBD45-3699-106E-0260-5488C11D207C}"/>
              </a:ext>
            </a:extLst>
          </p:cNvPr>
          <p:cNvSpPr txBox="1">
            <a:spLocks/>
          </p:cNvSpPr>
          <p:nvPr userDrawn="1"/>
        </p:nvSpPr>
        <p:spPr>
          <a:xfrm>
            <a:off x="1921077" y="6364288"/>
            <a:ext cx="77319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Impact of Real Gas Properties on Multiphysics Modeling of an NTP Fuel Element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91687C-6923-F2DD-632C-3D317E3094DB}"/>
              </a:ext>
            </a:extLst>
          </p:cNvPr>
          <p:cNvSpPr txBox="1">
            <a:spLocks/>
          </p:cNvSpPr>
          <p:nvPr userDrawn="1"/>
        </p:nvSpPr>
        <p:spPr>
          <a:xfrm>
            <a:off x="7812088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kern="120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78BAD-DEA1-40F0-A0AB-D0D9F5BC2F9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ransition spd="med">
    <p:fade/>
  </p:transition>
  <p:hf hdr="0" ft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kern="1200">
          <a:solidFill>
            <a:srgbClr val="163B4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163B4B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163B4B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163B4B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163B4B"/>
          </a:solidFill>
          <a:latin typeface="Arial" panose="020B0604020202020204" pitchFamily="34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81BC00"/>
          </a:solidFill>
          <a:latin typeface="Arial" panose="020B0604020202020204" pitchFamily="34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81BC00"/>
          </a:solidFill>
          <a:latin typeface="Arial" panose="020B0604020202020204" pitchFamily="34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81BC00"/>
          </a:solidFill>
          <a:latin typeface="Arial" panose="020B0604020202020204" pitchFamily="34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81BC00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lang="en-US" sz="2800" kern="1200" dirty="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lang="en-US" sz="2400" kern="1200" dirty="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lang="en-US" sz="2000" kern="1200" dirty="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>
            <a:extLst>
              <a:ext uri="{FF2B5EF4-FFF2-40B4-BE49-F238E27FC236}">
                <a16:creationId xmlns:a16="http://schemas.microsoft.com/office/drawing/2014/main" id="{704F3746-B995-670F-7C0E-6A2C85799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288" y="6302375"/>
            <a:ext cx="120491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BCAEDCD9-8265-1A2C-CE57-E23C3144C7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8475" y="365125"/>
            <a:ext cx="112141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7A982ADE-40DF-6EA5-703A-4EA08F8EC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8475" y="1825625"/>
            <a:ext cx="112141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375E7-03D5-5DFC-D7F8-4F8F21B43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4075" y="6356350"/>
            <a:ext cx="6169325" cy="373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6E438-86D0-BE6D-5074-715F94D0F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120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0CE3FE7-4F40-F140-81B4-966C6D49E7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252DF5B6-0FF4-E3BA-343E-A621385A48B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93" y="6240627"/>
            <a:ext cx="1562085" cy="50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0" r:id="rId12"/>
    <p:sldLayoutId id="2147483701" r:id="rId13"/>
  </p:sldLayoutIdLst>
  <p:transition spd="med">
    <p:fade/>
  </p:transition>
  <p:hf hdr="0" ft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kern="1200">
          <a:solidFill>
            <a:srgbClr val="163B4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163B4B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163B4B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163B4B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163B4B"/>
          </a:solidFill>
          <a:latin typeface="Arial" panose="020B0604020202020204" pitchFamily="34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81BC00"/>
          </a:solidFill>
          <a:latin typeface="Arial" panose="020B0604020202020204" pitchFamily="34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81BC00"/>
          </a:solidFill>
          <a:latin typeface="Arial" panose="020B0604020202020204" pitchFamily="34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81BC00"/>
          </a:solidFill>
          <a:latin typeface="Arial" panose="020B0604020202020204" pitchFamily="34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81BC00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lang="en-US" sz="2800" kern="1200" dirty="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lang="en-US" sz="2400" kern="1200" dirty="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lang="en-US" sz="2000" kern="1200" dirty="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corey.d.smith@nasa.gov" TargetMode="External"/><Relationship Id="rId2" Type="http://schemas.openxmlformats.org/officeDocument/2006/relationships/hyperlink" Target="mailto:corey.d.smith@ama-inc.co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2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2067E-3056-4465-80AD-450E65100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62" y="258856"/>
            <a:ext cx="7418152" cy="1507019"/>
          </a:xfrm>
        </p:spPr>
        <p:txBody>
          <a:bodyPr>
            <a:noAutofit/>
          </a:bodyPr>
          <a:lstStyle/>
          <a:p>
            <a:r>
              <a:rPr lang="en-US" sz="4000" dirty="0"/>
              <a:t>Impact of Real Gas Properties on Multiphysics Modeling of an NTP Fuel Element 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C45B4E0-5ACC-4A2A-AE7B-81281E73C8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" y="5704114"/>
            <a:ext cx="10337075" cy="753654"/>
          </a:xfrm>
        </p:spPr>
        <p:txBody>
          <a:bodyPr>
            <a:normAutofit/>
          </a:bodyPr>
          <a:lstStyle/>
          <a:p>
            <a:r>
              <a:rPr lang="en-US" sz="1800" dirty="0"/>
              <a:t>Corey D. Smith (Nuclear Engineering Lead)</a:t>
            </a:r>
          </a:p>
          <a:p>
            <a:r>
              <a:rPr lang="en-US" sz="1800" dirty="0"/>
              <a:t>Supported by: Jacob Stonehill 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C6A90DE-D53E-46EF-8C39-398569AC23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" y="6469809"/>
            <a:ext cx="8051321" cy="3534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June 16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FB4DED4-99DC-4867-BAAA-29D8CCA8B7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3812099"/>
            <a:ext cx="6096000" cy="104055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ANS Annual Conference 2025</a:t>
            </a:r>
          </a:p>
          <a:p>
            <a:r>
              <a:rPr lang="en-US" dirty="0"/>
              <a:t>ANSTD Technical Session</a:t>
            </a:r>
          </a:p>
        </p:txBody>
      </p:sp>
    </p:spTree>
    <p:extLst>
      <p:ext uri="{BB962C8B-B14F-4D97-AF65-F5344CB8AC3E}">
        <p14:creationId xmlns:p14="http://schemas.microsoft.com/office/powerpoint/2010/main" val="131811201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F723-D5E2-2B70-ECBE-B77B9437D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Results Summary and Takeaways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64D6E-30AF-0AC5-0D72-CE8DC658D1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Comparison of reduced order and MOOSE quasi-static results to the MOOSE transient results.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6FAF27-C126-39FA-3701-5CDAD5A7CE34}"/>
              </a:ext>
            </a:extLst>
          </p:cNvPr>
          <p:cNvSpPr/>
          <p:nvPr/>
        </p:nvSpPr>
        <p:spPr>
          <a:xfrm>
            <a:off x="1557173" y="5206644"/>
            <a:ext cx="9077653" cy="5927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Strong variation in the axial Reynolds number impacts the calculation of the heat transfer coefficient across the axial length, leading to significant fuel temperature deviation.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EC471-5595-B300-4878-522D5F50FC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" t="5584" r="7182"/>
          <a:stretch/>
        </p:blipFill>
        <p:spPr bwMode="auto">
          <a:xfrm>
            <a:off x="6854949" y="1827229"/>
            <a:ext cx="4226495" cy="32035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A552FEF-1971-ECFF-CFEF-4C6C199415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643650"/>
              </p:ext>
            </p:extLst>
          </p:nvPr>
        </p:nvGraphicFramePr>
        <p:xfrm>
          <a:off x="1258901" y="2727954"/>
          <a:ext cx="4846624" cy="1970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656">
                  <a:extLst>
                    <a:ext uri="{9D8B030D-6E8A-4147-A177-3AD203B41FA5}">
                      <a16:colId xmlns:a16="http://schemas.microsoft.com/office/drawing/2014/main" val="2241879939"/>
                    </a:ext>
                  </a:extLst>
                </a:gridCol>
                <a:gridCol w="1211656">
                  <a:extLst>
                    <a:ext uri="{9D8B030D-6E8A-4147-A177-3AD203B41FA5}">
                      <a16:colId xmlns:a16="http://schemas.microsoft.com/office/drawing/2014/main" val="955577038"/>
                    </a:ext>
                  </a:extLst>
                </a:gridCol>
                <a:gridCol w="1211656">
                  <a:extLst>
                    <a:ext uri="{9D8B030D-6E8A-4147-A177-3AD203B41FA5}">
                      <a16:colId xmlns:a16="http://schemas.microsoft.com/office/drawing/2014/main" val="3534529278"/>
                    </a:ext>
                  </a:extLst>
                </a:gridCol>
                <a:gridCol w="1211656">
                  <a:extLst>
                    <a:ext uri="{9D8B030D-6E8A-4147-A177-3AD203B41FA5}">
                      <a16:colId xmlns:a16="http://schemas.microsoft.com/office/drawing/2014/main" val="3790302016"/>
                    </a:ext>
                  </a:extLst>
                </a:gridCol>
              </a:tblGrid>
              <a:tr h="5471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Output Parameter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Ideal Gas Results</a:t>
                      </a: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Real Gas Results</a:t>
                      </a: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Difference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(Percent)</a:t>
                      </a: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356350"/>
                  </a:ext>
                </a:extLst>
              </a:tr>
              <a:tr h="4745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Pressure Drop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310 kPa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330 kPa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20 kPa (6.06%)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040762"/>
                  </a:ext>
                </a:extLst>
              </a:tr>
              <a:tr h="4745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Max Fuel Temperature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2955.4 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2849.7 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-105.7 K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(-3.71%)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631933"/>
                  </a:ext>
                </a:extLst>
              </a:tr>
              <a:tr h="4745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Exit Velocity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434.2 m/s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439.6 m/s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5.4 m/s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(1.23%)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02343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31E2F94-084F-4936-1E7D-36201DD042BF}"/>
                  </a:ext>
                </a:extLst>
              </p:cNvPr>
              <p:cNvSpPr txBox="1"/>
              <p:nvPr/>
            </p:nvSpPr>
            <p:spPr>
              <a:xfrm>
                <a:off x="2067903" y="1993985"/>
                <a:ext cx="3228620" cy="576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𝝐</m:t>
                      </m:r>
                      <m:r>
                        <a:rPr lang="en-US" sz="1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lang="en-US" sz="1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%∗</m:t>
                      </m:r>
                      <m:d>
                        <m:dPr>
                          <m:ctrlPr>
                            <a:rPr lang="en-US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𝑹𝒆𝒂𝒍</m:t>
                              </m:r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𝑮𝒂𝒔</m:t>
                              </m:r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𝑰𝒅𝒆𝒂𝒍</m:t>
                              </m:r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𝑮𝒂𝒔</m:t>
                              </m:r>
                            </m:num>
                            <m:den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𝑹𝒆𝒂𝒍</m:t>
                              </m:r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𝑮𝒂𝒔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400" b="1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31E2F94-084F-4936-1E7D-36201DD04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903" y="1993985"/>
                <a:ext cx="3228620" cy="5763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5050847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F723-D5E2-2B70-ECBE-B77B9437D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20F22-B590-5551-BC82-6D6888F6F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085" y="1425575"/>
            <a:ext cx="11525062" cy="475138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dirty="0"/>
              <a:t>Conclusions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b="1" dirty="0"/>
              <a:t>Modeling of NTP systems requires addressing the complex multiphysics through various approaches, each with appropriate underlying assumptions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700" dirty="0"/>
              <a:t>NTP technology maturation will require uncertainty mitigation with these assumptions to reduce operational risk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b="1" dirty="0"/>
              <a:t>Introduction of real gas properties along with dissociation effects yield strong impacts on the calculated wall and maximum fuel temperature in the fuel element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700" dirty="0"/>
              <a:t>Fluid temperatures and channel-wise pressure losses are less impacted, but the deviation may propagate when performing transient analysis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dirty="0"/>
              <a:t>Future Work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b="1" dirty="0"/>
              <a:t>Assessment of the impact of real gas properties and other thermal modeling assumptions on the simulation results at the unit cell and finite reactor level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700" dirty="0"/>
              <a:t>Will include transient engine modeling to inform reactor boundary conditions through all operating modes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Study the impacts to the neutronic performance due to the variations in thermal performance using the Cardinal coupled multiphysics framework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64D6E-30AF-0AC5-0D72-CE8DC658D1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Analysis of the results of this preliminary study will impact forward work strategy and planning. </a:t>
            </a:r>
          </a:p>
        </p:txBody>
      </p:sp>
    </p:spTree>
    <p:extLst>
      <p:ext uri="{BB962C8B-B14F-4D97-AF65-F5344CB8AC3E}">
        <p14:creationId xmlns:p14="http://schemas.microsoft.com/office/powerpoint/2010/main" val="261405366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9CDD53-89F1-BD52-3A36-208998447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0" y="1425575"/>
            <a:ext cx="11214100" cy="3966557"/>
          </a:xfrm>
        </p:spPr>
        <p:txBody>
          <a:bodyPr anchor="t"/>
          <a:lstStyle/>
          <a:p>
            <a:pPr marL="0" indent="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/>
            </a:pPr>
            <a:r>
              <a:rPr lang="en-US" sz="1400" dirty="0">
                <a:latin typeface="Times New Roman" panose="02020603050405020304" pitchFamily="18" charset="0"/>
              </a:rPr>
              <a:t>[1]  V. PATEL, M. EADES and C. R. JOYNER, "SPOC Benchmark Case: SNRE Model," Idaho National Laboratory, Idaho Falls, 2016.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/>
            </a:pPr>
            <a:r>
              <a:rPr lang="en-US" sz="1400" dirty="0">
                <a:latin typeface="Times New Roman" panose="02020603050405020304" pitchFamily="18" charset="0"/>
              </a:rPr>
              <a:t>[2]  B. G. SCHNITZLER and S. K. BOROWSKI, "Neutronics Models and Analysis of the Small Nuclear Rocket Engine (SNRE)," in 43rd AIAA/ASME/SAE/ASEE Joint Propulsion Conference &amp; Exhibit, Cincinnati, 2007. 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/>
            </a:pPr>
            <a:r>
              <a:rPr lang="en-US" sz="1400" dirty="0">
                <a:latin typeface="Times New Roman" panose="02020603050405020304" pitchFamily="18" charset="0"/>
              </a:rPr>
              <a:t>[3]  M. E. STEWART and B. G. SCHNITZLER, "Thermal Hydraulics and Structural Analysis of the Small Nuclear Rocket Engine (SNRE) Core," in 43rd AIAA/ASME/SAE/ASEE Joint Propulsion Conference &amp; Exhibit, Cincinnati, 2007. 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/>
            </a:pPr>
            <a:r>
              <a:rPr lang="en-US" sz="1400" dirty="0">
                <a:latin typeface="Times New Roman" panose="02020603050405020304" pitchFamily="18" charset="0"/>
              </a:rPr>
              <a:t>[4]  J. STONEHILL, C. D. SMITH and K. B. PALOMARES, "Thermal Analysis of the Small Nuclear Rocket Engine Benchmark Case using the MOOSE Framework," in Nuclear and Emerging Technologies for Space, Idaho Falls, 2023. 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/>
            </a:pPr>
            <a:r>
              <a:rPr lang="en-US" sz="1400" dirty="0">
                <a:latin typeface="Times New Roman" panose="02020603050405020304" pitchFamily="18" charset="0"/>
              </a:rPr>
              <a:t>[5]  J. HANSEL, D. ANDRS, L. CHARLOT and G. GIUDICELLI, "The MOOSE Thermal Hydraulics Module," Journal of Open Source Software, vol. 9, no. 94, p. 6146, 2024. 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/>
            </a:pPr>
            <a:r>
              <a:rPr lang="en-US" sz="1400" dirty="0">
                <a:latin typeface="Times New Roman" panose="02020603050405020304" pitchFamily="18" charset="0"/>
              </a:rPr>
              <a:t>[6]  E. SHEMON, Y. MIAO, S. KUMAR, K. MO, Y. S. JUNG, A. OAKS, S. RICHARDS, G. GIUDICELLI, L. HARBOUR and R. STOGNER, "MOOSE Reactor Module: An Open-Source Capability for Meshing Nuclear Reactor Geometries," Nuclear Science and Engineering, vol. 197, no. 8, pp. 1656-1680, 2023. 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/>
            </a:pPr>
            <a:r>
              <a:rPr lang="en-US" sz="1400" dirty="0">
                <a:latin typeface="Times New Roman" panose="02020603050405020304" pitchFamily="18" charset="0"/>
              </a:rPr>
              <a:t>[7]  C. SMITH, J. STONEHILL, D. NIKITAEVA and M. DUCHEK, "Assessment of Reduced Order Thermal Modeling Assumptions for Nuclear Thermal Propulsion," in Nuclear and Emerging Technologies for Space, Huntsville, 2025. 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/>
            </a:pPr>
            <a:r>
              <a:rPr lang="en-US" sz="1400" dirty="0">
                <a:latin typeface="Times New Roman" panose="02020603050405020304" pitchFamily="18" charset="0"/>
              </a:rPr>
              <a:t>[8]  S. W. CHURCHILL, "Friction-Factor Equation Spans All Fluid Regimes," Journal of Chemical Engineering, vol. 84, no. 24, pp. 91-92, 1977. 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/>
            </a:pPr>
            <a:r>
              <a:rPr lang="en-US" sz="1400" dirty="0">
                <a:latin typeface="Times New Roman" panose="02020603050405020304" pitchFamily="18" charset="0"/>
              </a:rPr>
              <a:t>[9]  J. MCCARTHY and H. WOLF, "The Heat Transfer Characteristics of Gaseous Hydrogen and Helium," Rocketdyne , Canoga Park, 1960.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/>
            </a:pPr>
            <a:r>
              <a:rPr lang="en-US" sz="1400" dirty="0">
                <a:latin typeface="Times New Roman" panose="02020603050405020304" pitchFamily="18" charset="0"/>
              </a:rPr>
              <a:t>[10]  J. P. MCDONALD, C. D. SMITH and A. D. BOYLSTON, "SNP-DOC-0046: Parahydrogen Thermophysical Properties V05 Final Report," National Aeronautics and Space Administration, 2024.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/>
            </a:pPr>
            <a:r>
              <a:rPr lang="en-US" sz="1400" dirty="0">
                <a:latin typeface="Times New Roman" panose="02020603050405020304" pitchFamily="18" charset="0"/>
              </a:rPr>
              <a:t>[11]  C. SMITH, A. BOYLSTON and J. MCDONALD, "Parahydrogen Properties Version 05 Database Release for Nuclear Thermal Propulsion Applications," in Nuclear and Emerging Technologies for Space, Santa Fe, 2024.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405B06-C9E5-7D60-9302-4107CE88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365126"/>
            <a:ext cx="11214100" cy="739774"/>
          </a:xfrm>
        </p:spPr>
        <p:txBody>
          <a:bodyPr/>
          <a:lstStyle/>
          <a:p>
            <a:pPr algn="ctr"/>
            <a:r>
              <a:rPr lang="en-US" b="1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434182465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9CDD53-89F1-BD52-3A36-208998447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0" y="1425575"/>
            <a:ext cx="11214100" cy="3966557"/>
          </a:xfrm>
        </p:spPr>
        <p:txBody>
          <a:bodyPr anchor="ctr"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4000" b="1" dirty="0">
                <a:latin typeface="+mj-lt"/>
              </a:rPr>
              <a:t>Corey Smith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b="1" dirty="0">
                <a:latin typeface="+mj-lt"/>
                <a:hlinkClick r:id="rId2"/>
              </a:rPr>
              <a:t>corey.d.smith@ama-inc.com</a:t>
            </a:r>
            <a:endParaRPr lang="en-US" sz="3200" b="1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b="1" i="0" u="none" strike="noStrike" baseline="0" dirty="0">
                <a:solidFill>
                  <a:srgbClr val="000000"/>
                </a:solidFill>
                <a:latin typeface="+mj-lt"/>
                <a:hlinkClick r:id="rId3"/>
              </a:rPr>
              <a:t>corey.d.smith@nasa.gov</a:t>
            </a:r>
            <a:r>
              <a:rPr lang="en-US" sz="3200" b="1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endParaRPr lang="en-US" sz="16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405B06-C9E5-7D60-9302-4107CE88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365126"/>
            <a:ext cx="11214100" cy="739774"/>
          </a:xfrm>
        </p:spPr>
        <p:txBody>
          <a:bodyPr/>
          <a:lstStyle/>
          <a:p>
            <a:pPr algn="ctr"/>
            <a:r>
              <a:rPr lang="en-US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8552042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9CDD53-89F1-BD52-3A36-208998447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0" y="1425575"/>
            <a:ext cx="11214100" cy="4751387"/>
          </a:xfrm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2F549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This work was supported by NASA’s Space Technology Mission Directorate (STMD) through the Space Nuclear Propulsion (SNP) Project</a:t>
            </a:r>
          </a:p>
          <a:p>
            <a:pPr marL="0" marR="0" lvl="0" indent="0" algn="ctr" defTabSz="914400" rtl="0" eaLnBrk="0" fontAlgn="base" latinLnBrk="0" hangingPunct="0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2F5496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2F549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Contract No. 80LARC23DA003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405B06-C9E5-7D60-9302-4107CE88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365126"/>
            <a:ext cx="11214100" cy="739774"/>
          </a:xfrm>
        </p:spPr>
        <p:txBody>
          <a:bodyPr/>
          <a:lstStyle/>
          <a:p>
            <a:pPr algn="ctr"/>
            <a:r>
              <a:rPr lang="en-US" b="1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376462482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F723-D5E2-2B70-ECBE-B77B9437D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Importance of NTP Modeling and Simulation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64D6E-30AF-0AC5-0D72-CE8DC658D1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Modeling and simulation (M&amp;S) drives NTP technology maturation and risk reduction activities.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8461C4-5372-45C0-674C-84E2F5793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1425576"/>
            <a:ext cx="8410135" cy="4594978"/>
          </a:xfrm>
        </p:spPr>
        <p:txBody>
          <a:bodyPr/>
          <a:lstStyle/>
          <a:p>
            <a:r>
              <a:rPr lang="en-US" sz="1800" b="1" dirty="0"/>
              <a:t>Nuclear thermal and electric propulsion (NTP / NEP) systems allow for shorter mission and trip time to minimize exposure to cosmic radiation and zero gravity</a:t>
            </a:r>
          </a:p>
          <a:p>
            <a:pPr lvl="1"/>
            <a:r>
              <a:rPr lang="en-US" sz="1800" dirty="0"/>
              <a:t>NTP: </a:t>
            </a:r>
            <a:r>
              <a:rPr lang="en-US" sz="1800" b="1" dirty="0"/>
              <a:t>High</a:t>
            </a:r>
            <a:r>
              <a:rPr lang="en-US" sz="1800" dirty="0"/>
              <a:t> Power Density (5 – 10 MW/L) / </a:t>
            </a:r>
            <a:r>
              <a:rPr lang="en-US" sz="1800" b="1" dirty="0"/>
              <a:t>Short</a:t>
            </a:r>
            <a:r>
              <a:rPr lang="en-US" sz="1800" dirty="0"/>
              <a:t> Burn Time (~minutes)</a:t>
            </a:r>
          </a:p>
          <a:p>
            <a:pPr lvl="1"/>
            <a:r>
              <a:rPr lang="en-US" sz="1800" dirty="0"/>
              <a:t>NEP: </a:t>
            </a:r>
            <a:r>
              <a:rPr lang="en-US" sz="1800" b="1" dirty="0"/>
              <a:t>Low</a:t>
            </a:r>
            <a:r>
              <a:rPr lang="en-US" sz="1800" dirty="0"/>
              <a:t> Power Density (0.05 – 0.2 MW/L) / </a:t>
            </a:r>
            <a:r>
              <a:rPr lang="en-US" sz="1800" b="1" dirty="0"/>
              <a:t>Long</a:t>
            </a:r>
            <a:r>
              <a:rPr lang="en-US" sz="1800" dirty="0"/>
              <a:t> Burn Time (~years)</a:t>
            </a:r>
            <a:endParaRPr lang="en-US" sz="1800" b="1" dirty="0"/>
          </a:p>
          <a:p>
            <a:pPr>
              <a:spcBef>
                <a:spcPts val="600"/>
              </a:spcBef>
            </a:pPr>
            <a:r>
              <a:rPr lang="en-US" sz="1800" b="1" dirty="0"/>
              <a:t>NTP is a monopropellant rocket design:</a:t>
            </a:r>
          </a:p>
          <a:p>
            <a:pPr lvl="1"/>
            <a:r>
              <a:rPr lang="en-US" sz="1800" dirty="0"/>
              <a:t>Combination of cryogenic propellant tanks, turbopumps, a nuclear reactor, and a converging / diverging nozzle to optimize thrust</a:t>
            </a:r>
          </a:p>
          <a:p>
            <a:pPr lvl="1"/>
            <a:r>
              <a:rPr lang="en-US" altLang="en-US" sz="18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Specific impulse enhancement over chemical rockets due to low molecular weight of propellant (i.e., </a:t>
            </a:r>
            <a:r>
              <a:rPr lang="en-US" sz="1800" dirty="0"/>
              <a:t>Hydrogen)</a:t>
            </a:r>
          </a:p>
          <a:p>
            <a:pPr marL="227013" marR="0" lvl="0" indent="-227013" algn="l" defTabSz="912813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2F54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dirty="0">
                <a:solidFill>
                  <a:srgbClr val="D1D3D4">
                    <a:lumMod val="10000"/>
                  </a:srgbClr>
                </a:solidFill>
                <a:latin typeface="Helvetica" pitchFamily="2" charset="0"/>
                <a:cs typeface="Calibri" panose="020F0502020204030204" pitchFamily="34" charset="0"/>
              </a:rPr>
              <a:t>Engine performance is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1D3D4">
                    <a:lumMod val="1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measured by three primary parameters: </a:t>
            </a:r>
          </a:p>
          <a:p>
            <a:pPr marL="685800" marR="0" lvl="1" indent="-228600" algn="l" defTabSz="914400" rtl="0" eaLnBrk="0" fontAlgn="base" latinLnBrk="0" hangingPunct="0">
              <a:lnSpc>
                <a:spcPct val="95000"/>
              </a:lnSpc>
              <a:spcBef>
                <a:spcPts val="200"/>
              </a:spcBef>
              <a:spcAft>
                <a:spcPct val="0"/>
              </a:spcAft>
              <a:buClr>
                <a:srgbClr val="2F5496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1D3D4">
                    <a:lumMod val="1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Thrust – Function of propellant flow rate</a:t>
            </a:r>
          </a:p>
          <a:p>
            <a:pPr marL="685800" marR="0" lvl="1" indent="-228600" algn="l" defTabSz="914400" rtl="0" eaLnBrk="0" fontAlgn="base" latinLnBrk="0" hangingPunct="0">
              <a:lnSpc>
                <a:spcPct val="95000"/>
              </a:lnSpc>
              <a:spcBef>
                <a:spcPts val="200"/>
              </a:spcBef>
              <a:spcAft>
                <a:spcPct val="0"/>
              </a:spcAft>
              <a:buClr>
                <a:srgbClr val="2F5496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1D3D4">
                    <a:lumMod val="1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D1D3D4">
                    <a:lumMod val="1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sp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1D3D4">
                    <a:lumMod val="1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 – Function of temperature and propellant type</a:t>
            </a:r>
          </a:p>
          <a:p>
            <a:pPr marL="685800" marR="0" lvl="1" indent="-228600" algn="l" defTabSz="914400" rtl="0" eaLnBrk="0" fontAlgn="base" latinLnBrk="0" hangingPunct="0">
              <a:lnSpc>
                <a:spcPct val="95000"/>
              </a:lnSpc>
              <a:spcBef>
                <a:spcPts val="200"/>
              </a:spcBef>
              <a:spcAft>
                <a:spcPct val="0"/>
              </a:spcAft>
              <a:buClr>
                <a:srgbClr val="2F5496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1D3D4">
                    <a:lumMod val="1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Mass – Dependent on reactor geometry and mission class</a:t>
            </a:r>
          </a:p>
          <a:p>
            <a:pPr lvl="1"/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b="1" dirty="0"/>
          </a:p>
          <a:p>
            <a:endParaRPr lang="en-US" dirty="0"/>
          </a:p>
        </p:txBody>
      </p: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4B9DAA29-6375-879D-609D-B91D296D0F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t="6477" r="8567" b="6019"/>
          <a:stretch/>
        </p:blipFill>
        <p:spPr bwMode="auto">
          <a:xfrm>
            <a:off x="9123469" y="1504794"/>
            <a:ext cx="2570056" cy="46953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6340015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F723-D5E2-2B70-ECBE-B77B9437D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Importance of NTP Modeling and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20F22-B590-5551-BC82-6D6888F6F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7" y="1425575"/>
            <a:ext cx="7733921" cy="475138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b="1" dirty="0"/>
              <a:t>Technical complexities and associated cost with physical testing of NTP systems increases the need for accurate and computationally efficient M&amp;S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M&amp;S utilized at all stages of technology development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Engine designers rely on a wide range of modeling approaches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Extreme multiphysics operating environments present for NTP pose significant challenges for proper modeling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Identify the proper balance between computational efficiency and model fidelity for the specific application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Maintaining a consistent fluid property database across all NTP modeling efforts creates a baseline when comparing model results</a:t>
            </a:r>
          </a:p>
          <a:p>
            <a:pPr lvl="1">
              <a:spcBef>
                <a:spcPts val="600"/>
              </a:spcBef>
            </a:pPr>
            <a:endParaRPr lang="en-US" sz="1800" dirty="0"/>
          </a:p>
          <a:p>
            <a:pPr marL="0" indent="0">
              <a:spcBef>
                <a:spcPts val="600"/>
              </a:spcBef>
              <a:buNone/>
            </a:pPr>
            <a:endParaRPr lang="en-US" sz="20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64D6E-30AF-0AC5-0D72-CE8DC658D1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Modeling and simulation (M&amp;S) drives NTP technology maturation and risk reduction activities.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90E5C-F229-AE82-F2E6-2CEBFD0FC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98" r="9149" b="10605"/>
          <a:stretch/>
        </p:blipFill>
        <p:spPr>
          <a:xfrm rot="20543395">
            <a:off x="8382301" y="1706906"/>
            <a:ext cx="3639949" cy="1701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0BF0FB-174E-445F-DC78-79C785AE5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399" y="3628176"/>
            <a:ext cx="3939754" cy="20527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9906D9-46CF-AA0F-88D2-F115B784E23D}"/>
              </a:ext>
            </a:extLst>
          </p:cNvPr>
          <p:cNvSpPr/>
          <p:nvPr/>
        </p:nvSpPr>
        <p:spPr>
          <a:xfrm>
            <a:off x="8753652" y="3057335"/>
            <a:ext cx="735019" cy="6102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809292-CD7B-F440-2CC1-0D5FF7BAA2C3}"/>
              </a:ext>
            </a:extLst>
          </p:cNvPr>
          <p:cNvCxnSpPr>
            <a:cxnSpLocks/>
          </p:cNvCxnSpPr>
          <p:nvPr/>
        </p:nvCxnSpPr>
        <p:spPr>
          <a:xfrm>
            <a:off x="9488671" y="3648190"/>
            <a:ext cx="243804" cy="2704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1C8DE32-7E5C-C5FD-3505-35AB86E30CF6}"/>
              </a:ext>
            </a:extLst>
          </p:cNvPr>
          <p:cNvSpPr/>
          <p:nvPr/>
        </p:nvSpPr>
        <p:spPr>
          <a:xfrm>
            <a:off x="727149" y="5033727"/>
            <a:ext cx="7276575" cy="5664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b="1" i="1" u="sng" dirty="0"/>
              <a:t>Goal of this Work</a:t>
            </a:r>
            <a:r>
              <a:rPr lang="en-US" b="1" i="1" dirty="0"/>
              <a:t>: Assess the M&amp;S impacts between ideal and real gas fluid properties for the parahydrogen propellant option</a:t>
            </a:r>
          </a:p>
        </p:txBody>
      </p:sp>
    </p:spTree>
    <p:extLst>
      <p:ext uri="{BB962C8B-B14F-4D97-AF65-F5344CB8AC3E}">
        <p14:creationId xmlns:p14="http://schemas.microsoft.com/office/powerpoint/2010/main" val="1163347819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49BB9-2F3F-161F-F9A5-EDE179A6F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Version 05 Parahydrogen Properties Database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B9E84-E207-C8A8-75E6-E297B66E0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1425575"/>
            <a:ext cx="7541938" cy="475138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800" b="1" dirty="0"/>
              <a:t>Assessment of the performance impact requires a comprehensive thermophysical and transport property database</a:t>
            </a:r>
          </a:p>
          <a:p>
            <a:pPr marL="685800" marR="0" lvl="1" indent="-228600" algn="l" defTabSz="914400" rtl="0" eaLnBrk="0" fontAlgn="base" latinLnBrk="0" hangingPunct="0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2F5496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This work leverages recent </a:t>
            </a:r>
            <a:r>
              <a:rPr lang="en-US" sz="1700" dirty="0">
                <a:latin typeface="Arial" panose="020B0604020202020204"/>
              </a:rPr>
              <a:t>parahydrogen property work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that was performed by AMA and NASA’s SNP project [10, 11]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NIST’s REFPROP database only reaches 1000 K and does not account for dissociation, requiring different approaches for expected NTP conditions </a:t>
            </a:r>
          </a:p>
          <a:p>
            <a:pPr lvl="1">
              <a:spcBef>
                <a:spcPts val="600"/>
              </a:spcBef>
            </a:pPr>
            <a:r>
              <a:rPr lang="en-US" sz="1700" dirty="0"/>
              <a:t>Modern efforts required the generation of a new dataset to account for dissociation effects between 700 – 6000 K</a:t>
            </a:r>
          </a:p>
          <a:p>
            <a:pPr lvl="1">
              <a:spcBef>
                <a:spcPts val="600"/>
              </a:spcBef>
            </a:pPr>
            <a:r>
              <a:rPr lang="en-US" sz="1700" dirty="0"/>
              <a:t>Relies on REFPROP data for temperatures below 700K</a:t>
            </a:r>
          </a:p>
          <a:p>
            <a:pPr>
              <a:spcBef>
                <a:spcPts val="600"/>
              </a:spcBef>
            </a:pPr>
            <a:r>
              <a:rPr lang="en-US" sz="1900" b="1" dirty="0"/>
              <a:t>Validated Temperature and Pressure Ranges:</a:t>
            </a:r>
          </a:p>
          <a:p>
            <a:pPr lvl="1">
              <a:spcBef>
                <a:spcPts val="600"/>
              </a:spcBef>
            </a:pPr>
            <a:r>
              <a:rPr lang="en-US" sz="1700" dirty="0"/>
              <a:t>13.8 K to 6000 K </a:t>
            </a:r>
          </a:p>
          <a:p>
            <a:pPr lvl="1">
              <a:spcBef>
                <a:spcPts val="600"/>
              </a:spcBef>
            </a:pPr>
            <a:r>
              <a:rPr lang="en-US" sz="1700" dirty="0"/>
              <a:t>1 Pa to 100 MPa</a:t>
            </a:r>
          </a:p>
          <a:p>
            <a:endParaRPr lang="en-U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D88D4-846E-E629-1CDC-9973C88490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Hydrogen supply stored in a liquid state, so the parahydrogen nuclear spin isomer is of interest.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F5EF37-C7AC-476C-E8F8-5BE70F679D35}"/>
              </a:ext>
            </a:extLst>
          </p:cNvPr>
          <p:cNvSpPr/>
          <p:nvPr/>
        </p:nvSpPr>
        <p:spPr>
          <a:xfrm>
            <a:off x="1333256" y="5427390"/>
            <a:ext cx="5872375" cy="5664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The validated temperature and pressure range cover any possibly observed conditions in an NTP engine cycle.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A18C70E-7FED-93C6-BEE8-50D958DC7F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t="6724" r="3750" b="7586"/>
          <a:stretch/>
        </p:blipFill>
        <p:spPr bwMode="auto">
          <a:xfrm>
            <a:off x="8543522" y="1425575"/>
            <a:ext cx="3291840" cy="240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AF1A42D-DBAA-F2A2-D95F-684882A72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7"/>
          <a:stretch/>
        </p:blipFill>
        <p:spPr bwMode="auto">
          <a:xfrm>
            <a:off x="8543522" y="3973178"/>
            <a:ext cx="3291840" cy="236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179927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F723-D5E2-2B70-ECBE-B77B9437D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Inclusion of Finite Element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20F22-B590-5551-BC82-6D6888F6F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0460" y="1488949"/>
            <a:ext cx="7052115" cy="475138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b="1" dirty="0"/>
              <a:t>Finite element software captures spatial effects that are otherwise ignored at the cost of computation time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Requires case-specific mesh generation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User-defined multiphysics to fit each application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This work utilizes MOOSE as the framework for higher fidelity analyses given its modular build and flexibility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Inherently transient and allows quasi-static analysis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Modularity improves extensibility to future work problems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Packages used in this work include:</a:t>
            </a:r>
          </a:p>
          <a:p>
            <a:pPr marL="685800" marR="0" lvl="1" indent="-228600" algn="l" defTabSz="914400" rtl="0" eaLnBrk="0" fontAlgn="base" latinLnBrk="0" hangingPunct="0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2F5496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Thermal Hydraulics Module (THM)</a:t>
            </a:r>
          </a:p>
          <a:p>
            <a:pPr marL="685800" marR="0" lvl="1" indent="-228600" algn="l" defTabSz="914400" rtl="0" eaLnBrk="0" fontAlgn="base" latinLnBrk="0" hangingPunct="0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2F5496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lang="en-US" sz="1800" dirty="0">
                <a:latin typeface="Arial" panose="020B0604020202020204"/>
              </a:rPr>
              <a:t>Heat Transfer Module</a:t>
            </a:r>
          </a:p>
          <a:p>
            <a:pPr marL="685800" marR="0" lvl="1" indent="-228600" algn="l" defTabSz="914400" rtl="0" eaLnBrk="0" fontAlgn="base" latinLnBrk="0" hangingPunct="0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2F5496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Fluid Properties Module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64D6E-30AF-0AC5-0D72-CE8DC658D1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Multidimensional, time-dependent heat transfer provides the best prediction of solid temperatures.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32F2300-2739-F833-3796-4F0D6CEDA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714144"/>
            <a:ext cx="3481509" cy="71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8E95E22-C12B-BA75-F446-F0DA7094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72" y="3580673"/>
            <a:ext cx="2916115" cy="56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55FBCC-005B-E2E3-7ADE-DDA8E30C6E66}"/>
              </a:ext>
            </a:extLst>
          </p:cNvPr>
          <p:cNvSpPr txBox="1"/>
          <p:nvPr/>
        </p:nvSpPr>
        <p:spPr>
          <a:xfrm>
            <a:off x="117681" y="2344812"/>
            <a:ext cx="761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[5-6]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32216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F723-D5E2-2B70-ECBE-B77B9437D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 Fuel Element Test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20F22-B590-5551-BC82-6D6888F6F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1425575"/>
            <a:ext cx="7776337" cy="4751387"/>
          </a:xfrm>
        </p:spPr>
        <p:txBody>
          <a:bodyPr/>
          <a:lstStyle/>
          <a:p>
            <a:r>
              <a:rPr lang="en-US" sz="2000" b="1" dirty="0"/>
              <a:t>The Small Nuclear Rocket Engine (SNRE) is a common NTP reactor benchmark from the end of the NERVA program</a:t>
            </a:r>
          </a:p>
          <a:p>
            <a:pPr lvl="1"/>
            <a:r>
              <a:rPr lang="en-US" sz="1800" dirty="0"/>
              <a:t>Reactor comprised of a hexagonal fuel and tie-tube element lattice</a:t>
            </a:r>
          </a:p>
          <a:p>
            <a:pPr lvl="1"/>
            <a:r>
              <a:rPr lang="en-US" sz="1800" dirty="0"/>
              <a:t>19 intra-elemental flow channels for gas superheating 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This work leverages an example configuration from past INL research performed by Dr. Vishal Patel et. al.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Greater similarity in element-level modeling approaches, less deviation when compared to full-core model results from SNRE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64D6E-30AF-0AC5-0D72-CE8DC658D1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This work required the usage of a publicly-available NTP reactor benchmark.</a:t>
            </a:r>
          </a:p>
        </p:txBody>
      </p:sp>
      <p:pic>
        <p:nvPicPr>
          <p:cNvPr id="5" name="Content Placeholder 6" descr="A picture containing arrow&#10;&#10;Description automatically generated">
            <a:extLst>
              <a:ext uri="{FF2B5EF4-FFF2-40B4-BE49-F238E27FC236}">
                <a16:creationId xmlns:a16="http://schemas.microsoft.com/office/drawing/2014/main" id="{E6DCFDC7-1EE4-492A-A9BD-449E03F8F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01" r="24727"/>
          <a:stretch/>
        </p:blipFill>
        <p:spPr bwMode="auto">
          <a:xfrm>
            <a:off x="8754237" y="3621387"/>
            <a:ext cx="2695788" cy="24496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81D9A-FEBE-7899-9E16-B69F7FCCBD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1"/>
          <a:stretch/>
        </p:blipFill>
        <p:spPr bwMode="auto">
          <a:xfrm>
            <a:off x="9017192" y="1570501"/>
            <a:ext cx="2912258" cy="20508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FDF79AD-E0D0-895A-4AB2-685011D39E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222075"/>
              </p:ext>
            </p:extLst>
          </p:nvPr>
        </p:nvGraphicFramePr>
        <p:xfrm>
          <a:off x="1186243" y="4126050"/>
          <a:ext cx="6400800" cy="15240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16165448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30677822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14414309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767174948"/>
                    </a:ext>
                  </a:extLst>
                </a:gridCol>
              </a:tblGrid>
              <a:tr h="1670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Geometry Parameter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35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Value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35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Operating Conditions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D35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Value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D35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491015"/>
                  </a:ext>
                </a:extLst>
              </a:tr>
              <a:tr h="2388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Active Core Length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89 cm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Inlet Temperature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372.1 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605335"/>
                  </a:ext>
                </a:extLst>
              </a:tr>
              <a:tr h="1670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Flow Channel Radius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0.13 cm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Pressure Drop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360 kPa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569535"/>
                  </a:ext>
                </a:extLst>
              </a:tr>
              <a:tr h="1670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Channel Pitch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0.41 cm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Thermal Power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357.49 MW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3362969"/>
                  </a:ext>
                </a:extLst>
              </a:tr>
              <a:tr h="1670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Element Flat-to-Flat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1.91 cm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Max Fuel Temperature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2861.85 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35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560877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72CD517-C181-0290-BC06-581F50CE9975}"/>
              </a:ext>
            </a:extLst>
          </p:cNvPr>
          <p:cNvSpPr txBox="1"/>
          <p:nvPr/>
        </p:nvSpPr>
        <p:spPr>
          <a:xfrm>
            <a:off x="7585708" y="4703384"/>
            <a:ext cx="482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[1]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119137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A70C8-81C7-B444-A973-BBA41066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MOOSE Finite Element Modeling Results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51FAB3-A04E-6C08-6A24-DB63925E3D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Analysis involved investigation into both quasi-static and true transient thermal performance.</a:t>
            </a:r>
          </a:p>
        </p:txBody>
      </p:sp>
      <p:pic>
        <p:nvPicPr>
          <p:cNvPr id="10" name="Content Placeholder 9" descr="A blue and red graph&#10;&#10;Description automatically generated">
            <a:extLst>
              <a:ext uri="{FF2B5EF4-FFF2-40B4-BE49-F238E27FC236}">
                <a16:creationId xmlns:a16="http://schemas.microsoft.com/office/drawing/2014/main" id="{E6EA6843-513A-B7DD-B372-C863689A1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0" t="33093" r="9848" b="11279"/>
          <a:stretch/>
        </p:blipFill>
        <p:spPr>
          <a:xfrm>
            <a:off x="7088861" y="3938089"/>
            <a:ext cx="3748538" cy="2013499"/>
          </a:xfrm>
        </p:spPr>
      </p:pic>
      <p:pic>
        <p:nvPicPr>
          <p:cNvPr id="12" name="Picture 11" descr="A screen shot of a hexagon&#10;&#10;Description automatically generated">
            <a:extLst>
              <a:ext uri="{FF2B5EF4-FFF2-40B4-BE49-F238E27FC236}">
                <a16:creationId xmlns:a16="http://schemas.microsoft.com/office/drawing/2014/main" id="{EC51B1B5-2F74-C759-BD9C-86F08FA3F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8"/>
          <a:stretch/>
        </p:blipFill>
        <p:spPr>
          <a:xfrm>
            <a:off x="7220772" y="1926409"/>
            <a:ext cx="3484715" cy="20116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4BD530-8D3F-45B2-44E1-79F6F256B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588" y="3938089"/>
            <a:ext cx="2834640" cy="21767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D6F233-99F6-5C38-DE3A-B1BE06D88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748" y="1907359"/>
            <a:ext cx="2560320" cy="2030730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393FAC08-296F-C082-9DDE-CBCD9B08E6BF}"/>
              </a:ext>
            </a:extLst>
          </p:cNvPr>
          <p:cNvSpPr/>
          <p:nvPr/>
        </p:nvSpPr>
        <p:spPr>
          <a:xfrm>
            <a:off x="5420838" y="3602139"/>
            <a:ext cx="1213164" cy="835182"/>
          </a:xfrm>
          <a:prstGeom prst="rightArrow">
            <a:avLst/>
          </a:prstGeom>
          <a:solidFill>
            <a:srgbClr val="1D3563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3F8A04-5538-D519-8DB1-7902C6D95419}"/>
                  </a:ext>
                </a:extLst>
              </p:cNvPr>
              <p:cNvSpPr txBox="1"/>
              <p:nvPr/>
            </p:nvSpPr>
            <p:spPr>
              <a:xfrm>
                <a:off x="2273748" y="1400653"/>
                <a:ext cx="2560319" cy="506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𝑺𝒕𝒆𝒂𝒅𝒚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𝑺𝒕𝒂𝒕𝒆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𝑭𝒖𝒍𝒍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𝑷𝒐𝒘𝒆𝒓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3F8A04-5538-D519-8DB1-7902C6D95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748" y="1400653"/>
                <a:ext cx="2560319" cy="506706"/>
              </a:xfrm>
              <a:prstGeom prst="rect">
                <a:avLst/>
              </a:prstGeom>
              <a:blipFill>
                <a:blip r:embed="rId6"/>
                <a:stretch>
                  <a:fillRect l="-2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40F228-0983-16EF-47A4-506B991BF911}"/>
                  </a:ext>
                </a:extLst>
              </p:cNvPr>
              <p:cNvSpPr txBox="1"/>
              <p:nvPr/>
            </p:nvSpPr>
            <p:spPr>
              <a:xfrm>
                <a:off x="7147001" y="1400653"/>
                <a:ext cx="3633862" cy="506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𝑻𝒓𝒖𝒆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𝑻𝒓𝒂𝒏𝒔𝒊𝒆𝒏𝒕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𝑻𝒆𝒎𝒑𝒆𝒓𝒂𝒕𝒖𝒓𝒆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𝑹𝒂𝒎𝒑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40F228-0983-16EF-47A4-506B991BF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001" y="1400653"/>
                <a:ext cx="3633862" cy="506706"/>
              </a:xfrm>
              <a:prstGeom prst="rect">
                <a:avLst/>
              </a:prstGeom>
              <a:blipFill>
                <a:blip r:embed="rId7"/>
                <a:stretch>
                  <a:fillRect r="-20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743421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F723-D5E2-2B70-ECBE-B77B9437D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Real vs. Ideal Properties Impact on Axial Temperatures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64D6E-30AF-0AC5-0D72-CE8DC658D1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Axial temperature distributions as well as percent differences are plotted and assessed.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200C6E-8005-D5F2-0024-246E8C1C79A8}"/>
              </a:ext>
            </a:extLst>
          </p:cNvPr>
          <p:cNvSpPr/>
          <p:nvPr/>
        </p:nvSpPr>
        <p:spPr>
          <a:xfrm>
            <a:off x="1407000" y="5564234"/>
            <a:ext cx="9397049" cy="5927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The real gas results observe a temperature flattening in comparison to the ideal gas properties, yielding increased temperatures near the inlet and a decreased maximum fuel temperature.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0B30A72-DA10-FF60-CBB1-3D3150A8E0FA}"/>
                  </a:ext>
                </a:extLst>
              </p:cNvPr>
              <p:cNvSpPr txBox="1"/>
              <p:nvPr/>
            </p:nvSpPr>
            <p:spPr>
              <a:xfrm>
                <a:off x="1125659" y="2177583"/>
                <a:ext cx="1300668" cy="506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𝑰𝒅𝒆𝒂𝒍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𝑮𝒂𝒔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𝑷𝒓𝒐𝒑𝒆𝒓𝒕𝒊𝒆𝒔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0B30A72-DA10-FF60-CBB1-3D3150A8E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659" y="2177583"/>
                <a:ext cx="1300668" cy="506706"/>
              </a:xfrm>
              <a:prstGeom prst="rect">
                <a:avLst/>
              </a:prstGeom>
              <a:blipFill>
                <a:blip r:embed="rId2"/>
                <a:stretch>
                  <a:fillRect b="-156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D9E3FE-E0B9-5842-00E1-80CB7B36B346}"/>
                  </a:ext>
                </a:extLst>
              </p:cNvPr>
              <p:cNvSpPr txBox="1"/>
              <p:nvPr/>
            </p:nvSpPr>
            <p:spPr>
              <a:xfrm>
                <a:off x="1125658" y="4220696"/>
                <a:ext cx="1300669" cy="506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𝑹𝒆𝒂𝒍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𝑮𝒂𝒔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𝑷𝒓𝒐𝒑𝒆𝒓𝒕𝒊𝒆𝒔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D9E3FE-E0B9-5842-00E1-80CB7B36B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658" y="4220696"/>
                <a:ext cx="1300669" cy="506706"/>
              </a:xfrm>
              <a:prstGeom prst="rect">
                <a:avLst/>
              </a:prstGeom>
              <a:blipFill>
                <a:blip r:embed="rId3"/>
                <a:stretch>
                  <a:fillRect b="-156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6DBE16E-2882-3D0E-C66E-6D4CDE8C73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 t="5149" r="7197"/>
          <a:stretch/>
        </p:blipFill>
        <p:spPr bwMode="auto">
          <a:xfrm>
            <a:off x="2727655" y="1407634"/>
            <a:ext cx="2743200" cy="2046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600CBC-FBCB-A765-3948-1D842C69CC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5760" r="7380"/>
          <a:stretch/>
        </p:blipFill>
        <p:spPr bwMode="auto">
          <a:xfrm>
            <a:off x="2727655" y="3454239"/>
            <a:ext cx="2743200" cy="2039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6BD980-9C36-5B4A-1E8D-410A97756C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" t="5350" r="6987"/>
          <a:stretch/>
        </p:blipFill>
        <p:spPr bwMode="auto">
          <a:xfrm>
            <a:off x="6721145" y="2268617"/>
            <a:ext cx="3852237" cy="29453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47DDD72-24A4-AF04-72C8-E8F00391207A}"/>
                  </a:ext>
                </a:extLst>
              </p:cNvPr>
              <p:cNvSpPr txBox="1"/>
              <p:nvPr/>
            </p:nvSpPr>
            <p:spPr>
              <a:xfrm>
                <a:off x="7032953" y="1692241"/>
                <a:ext cx="3228620" cy="576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𝝐</m:t>
                      </m:r>
                      <m:r>
                        <a:rPr lang="en-US" sz="1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lang="en-US" sz="1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%∗</m:t>
                      </m:r>
                      <m:d>
                        <m:dPr>
                          <m:ctrlPr>
                            <a:rPr lang="en-US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𝑹𝒆𝒂𝒍</m:t>
                              </m:r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𝑮𝒂𝒔</m:t>
                              </m:r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𝑰𝒅𝒆𝒂𝒍</m:t>
                              </m:r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𝑮𝒂𝒔</m:t>
                              </m:r>
                            </m:num>
                            <m:den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𝑹𝒆𝒂𝒍</m:t>
                              </m:r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𝑮𝒂𝒔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400" b="1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47DDD72-24A4-AF04-72C8-E8F003912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953" y="1692241"/>
                <a:ext cx="3228620" cy="5763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rrow: Right 16">
            <a:extLst>
              <a:ext uri="{FF2B5EF4-FFF2-40B4-BE49-F238E27FC236}">
                <a16:creationId xmlns:a16="http://schemas.microsoft.com/office/drawing/2014/main" id="{99B10B14-B343-63E5-64F2-D6390B122AEC}"/>
              </a:ext>
            </a:extLst>
          </p:cNvPr>
          <p:cNvSpPr/>
          <p:nvPr/>
        </p:nvSpPr>
        <p:spPr>
          <a:xfrm>
            <a:off x="5706701" y="3196522"/>
            <a:ext cx="778598" cy="4586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31469E-8581-77B2-6993-6099BFD3B48A}"/>
              </a:ext>
            </a:extLst>
          </p:cNvPr>
          <p:cNvSpPr/>
          <p:nvPr/>
        </p:nvSpPr>
        <p:spPr>
          <a:xfrm>
            <a:off x="7125077" y="2268617"/>
            <a:ext cx="1004935" cy="98115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EF291D-187E-4333-2B53-3B5BAF031F93}"/>
              </a:ext>
            </a:extLst>
          </p:cNvPr>
          <p:cNvSpPr/>
          <p:nvPr/>
        </p:nvSpPr>
        <p:spPr>
          <a:xfrm>
            <a:off x="8554016" y="4177676"/>
            <a:ext cx="1938950" cy="64782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55859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1_ANS 16x9_02_ NEW">
  <a:themeElements>
    <a:clrScheme name="Custom 2">
      <a:dk1>
        <a:srgbClr val="2F5496"/>
      </a:dk1>
      <a:lt1>
        <a:srgbClr val="FFFFFF"/>
      </a:lt1>
      <a:dk2>
        <a:srgbClr val="2F5496"/>
      </a:dk2>
      <a:lt2>
        <a:srgbClr val="E7E6E6"/>
      </a:lt2>
      <a:accent1>
        <a:srgbClr val="2F5496"/>
      </a:accent1>
      <a:accent2>
        <a:srgbClr val="70AD47"/>
      </a:accent2>
      <a:accent3>
        <a:srgbClr val="FFC000"/>
      </a:accent3>
      <a:accent4>
        <a:srgbClr val="8F45C7"/>
      </a:accent4>
      <a:accent5>
        <a:srgbClr val="70AD47"/>
      </a:accent5>
      <a:accent6>
        <a:srgbClr val="BFBFB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S 16x9_02_ NEW">
  <a:themeElements>
    <a:clrScheme name="Custom 2">
      <a:dk1>
        <a:srgbClr val="2F5496"/>
      </a:dk1>
      <a:lt1>
        <a:srgbClr val="FFFFFF"/>
      </a:lt1>
      <a:dk2>
        <a:srgbClr val="2F5496"/>
      </a:dk2>
      <a:lt2>
        <a:srgbClr val="E7E6E6"/>
      </a:lt2>
      <a:accent1>
        <a:srgbClr val="2F5496"/>
      </a:accent1>
      <a:accent2>
        <a:srgbClr val="70AD47"/>
      </a:accent2>
      <a:accent3>
        <a:srgbClr val="FFC000"/>
      </a:accent3>
      <a:accent4>
        <a:srgbClr val="8F45C7"/>
      </a:accent4>
      <a:accent5>
        <a:srgbClr val="70AD47"/>
      </a:accent5>
      <a:accent6>
        <a:srgbClr val="BFBFB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PolicyAudit" staticId="0x010100A41186190E25B441B912164BCBC8C616|937198175" UniqueId="0d427d74-446d-4f68-b907-6356fd3927b6">
      <p:Name>Auditing</p:Name>
      <p:Description>Audits user actions on documents and list items to the Audit Log.</p:Description>
      <p:CustomData>
        <Audit>
          <View/>
        </Audit>
      </p:CustomData>
    </p:PolicyItem>
  </p:PolicyItems>
</p:Policy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1186190E25B441B912164BCBC8C616" ma:contentTypeVersion="7" ma:contentTypeDescription="Create a new document." ma:contentTypeScope="" ma:versionID="7d49a9ef3bc3b22626366dd5cbeb1a4c">
  <xsd:schema xmlns:xsd="http://www.w3.org/2001/XMLSchema" xmlns:xs="http://www.w3.org/2001/XMLSchema" xmlns:p="http://schemas.microsoft.com/office/2006/metadata/properties" xmlns:ns1="http://schemas.microsoft.com/sharepoint/v3" xmlns:ns2="5488d16d-0c5b-4323-8f13-6b84d7f6ae95" targetNamespace="http://schemas.microsoft.com/office/2006/metadata/properties" ma:root="true" ma:fieldsID="c3ac3f970c59fb5b8df2aaaa0c805646" ns1:_="" ns2:_="">
    <xsd:import namespace="http://schemas.microsoft.com/sharepoint/v3"/>
    <xsd:import namespace="5488d16d-0c5b-4323-8f13-6b84d7f6ae9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1:_dlc_Exemp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0" nillable="true" ma:displayName="Exempt from Policy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88d16d-0c5b-4323-8f13-6b84d7f6ae9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BE8FF8-1D98-4872-B99D-29052B59C4A4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5488d16d-0c5b-4323-8f13-6b84d7f6ae9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193146B-0E01-43B1-9B90-8F271009F4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459ADD-51F2-42DB-8424-9451963436E9}">
  <ds:schemaRefs>
    <ds:schemaRef ds:uri="office.server.policy"/>
  </ds:schemaRefs>
</ds:datastoreItem>
</file>

<file path=customXml/itemProps4.xml><?xml version="1.0" encoding="utf-8"?>
<ds:datastoreItem xmlns:ds="http://schemas.openxmlformats.org/officeDocument/2006/customXml" ds:itemID="{B55ECF92-C546-4E57-9484-312A3052E0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488d16d-0c5b-4323-8f13-6b84d7f6ae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ANS 16x9_02_ NEW</Template>
  <TotalTime>15122</TotalTime>
  <Words>1605</Words>
  <Application>Microsoft Office PowerPoint</Application>
  <PresentationFormat>Widescreen</PresentationFormat>
  <Paragraphs>147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Cambria Math</vt:lpstr>
      <vt:lpstr>Helvetica</vt:lpstr>
      <vt:lpstr>Times New Roman</vt:lpstr>
      <vt:lpstr>Wingdings</vt:lpstr>
      <vt:lpstr>1_ANS 16x9_02_ NEW</vt:lpstr>
      <vt:lpstr>ANS 16x9_02_ NEW</vt:lpstr>
      <vt:lpstr>Impact of Real Gas Properties on Multiphysics Modeling of an NTP Fuel Element </vt:lpstr>
      <vt:lpstr>Acknowledgements</vt:lpstr>
      <vt:lpstr>Importance of NTP Modeling and Simulation</vt:lpstr>
      <vt:lpstr>Importance of NTP Modeling and Simulation</vt:lpstr>
      <vt:lpstr>Version 05 Parahydrogen Properties Database</vt:lpstr>
      <vt:lpstr>Inclusion of Finite Element Analysis</vt:lpstr>
      <vt:lpstr>Reference Fuel Element Test Case</vt:lpstr>
      <vt:lpstr>MOOSE Finite Element Modeling Results</vt:lpstr>
      <vt:lpstr>Real vs. Ideal Properties Impact on Axial Temperatures</vt:lpstr>
      <vt:lpstr>Results Summary and Takeaways</vt:lpstr>
      <vt:lpstr>Conclusions and Future Work</vt:lpstr>
      <vt:lpstr>References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Corey Smith</dc:creator>
  <cp:lastModifiedBy>Corey D. Smith</cp:lastModifiedBy>
  <cp:revision>38</cp:revision>
  <dcterms:created xsi:type="dcterms:W3CDTF">2017-01-30T20:04:56Z</dcterms:created>
  <dcterms:modified xsi:type="dcterms:W3CDTF">2025-06-06T21:04:13Z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0x010100A41186190E25B441B912164BCBC8C616</vt:lpwstr>
  </property>
</Properties>
</file>