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546" r:id="rId3"/>
    <p:sldId id="292" r:id="rId4"/>
    <p:sldId id="294" r:id="rId5"/>
    <p:sldId id="592" r:id="rId6"/>
    <p:sldId id="554" r:id="rId7"/>
    <p:sldId id="535" r:id="rId8"/>
    <p:sldId id="593" r:id="rId9"/>
    <p:sldId id="561" r:id="rId10"/>
    <p:sldId id="594" r:id="rId11"/>
    <p:sldId id="563" r:id="rId12"/>
    <p:sldId id="595" r:id="rId13"/>
    <p:sldId id="596" r:id="rId14"/>
    <p:sldId id="597" r:id="rId15"/>
    <p:sldId id="601" r:id="rId16"/>
    <p:sldId id="598" r:id="rId17"/>
    <p:sldId id="599" r:id="rId18"/>
    <p:sldId id="603" r:id="rId19"/>
    <p:sldId id="389" r:id="rId20"/>
    <p:sldId id="591" r:id="rId21"/>
  </p:sldIdLst>
  <p:sldSz cx="12192000" cy="6858000"/>
  <p:notesSz cx="7004050" cy="92900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pl8raaAL3hEOuTI2JsOFHsV5bW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56E86D-3869-1C2F-66A8-063C6571E203}" name="John Tidwell" initials="JT" userId="c1fd61a6fec05a6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oaib Shaikh" initials="SS" lastIdx="4" clrIdx="0">
    <p:extLst>
      <p:ext uri="{19B8F6BF-5375-455C-9EA6-DF929625EA0E}">
        <p15:presenceInfo xmlns:p15="http://schemas.microsoft.com/office/powerpoint/2012/main" userId="Shoaib Shaik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DF7"/>
    <a:srgbClr val="05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1268E9-52F4-423C-B538-9EEA18B6D922}">
  <a:tblStyle styleId="{1F1268E9-52F4-423C-B538-9EEA18B6D922}" styleName="Table_0">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2BA2541-1674-4D07-B98F-C1FB2DAAA82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12123EB-7CB7-4E73-81BD-50EC9710227D}"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C070D9C-674C-4C24-8525-6D529250ED68}"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4" autoAdjust="0"/>
    <p:restoredTop sz="94694"/>
  </p:normalViewPr>
  <p:slideViewPr>
    <p:cSldViewPr snapToGrid="0">
      <p:cViewPr varScale="1">
        <p:scale>
          <a:sx n="114" d="100"/>
          <a:sy n="114" d="100"/>
        </p:scale>
        <p:origin x="192" y="3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5723" cy="464820"/>
          </a:xfrm>
          <a:prstGeom prst="rect">
            <a:avLst/>
          </a:prstGeom>
          <a:noFill/>
          <a:ln>
            <a:noFill/>
          </a:ln>
        </p:spPr>
        <p:txBody>
          <a:bodyPr spcFirstLastPara="1" wrap="square" lIns="93100" tIns="46550" rIns="9310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66743" y="0"/>
            <a:ext cx="3035723" cy="464820"/>
          </a:xfrm>
          <a:prstGeom prst="rect">
            <a:avLst/>
          </a:prstGeom>
          <a:noFill/>
          <a:ln>
            <a:noFill/>
          </a:ln>
        </p:spPr>
        <p:txBody>
          <a:bodyPr spcFirstLastPara="1" wrap="square" lIns="93100" tIns="46550" rIns="9310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4813"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39" y="4413409"/>
            <a:ext cx="5601972" cy="4180206"/>
          </a:xfrm>
          <a:prstGeom prst="rect">
            <a:avLst/>
          </a:prstGeom>
          <a:noFill/>
          <a:ln>
            <a:noFill/>
          </a:ln>
        </p:spPr>
        <p:txBody>
          <a:bodyPr spcFirstLastPara="1" wrap="square" lIns="93100" tIns="46550" rIns="93100" bIns="4655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3645"/>
            <a:ext cx="3035723" cy="464820"/>
          </a:xfrm>
          <a:prstGeom prst="rect">
            <a:avLst/>
          </a:prstGeom>
          <a:noFill/>
          <a:ln>
            <a:noFill/>
          </a:ln>
        </p:spPr>
        <p:txBody>
          <a:bodyPr spcFirstLastPara="1" wrap="square" lIns="93100" tIns="46550" rIns="9310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66743" y="8823645"/>
            <a:ext cx="3035723" cy="464820"/>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04813"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701039" y="4413409"/>
            <a:ext cx="5601972" cy="4180206"/>
          </a:xfrm>
          <a:prstGeom prst="rect">
            <a:avLst/>
          </a:prstGeom>
          <a:noFill/>
          <a:ln>
            <a:noFill/>
          </a:ln>
        </p:spPr>
        <p:txBody>
          <a:bodyPr spcFirstLastPara="1" wrap="square" lIns="93100" tIns="46550" rIns="93100" bIns="46550" anchor="t" anchorCtr="0">
            <a:normAutofit/>
          </a:bodyPr>
          <a:lstStyle/>
          <a:p>
            <a:pPr marL="0" lvl="0" indent="0" algn="l" rtl="0">
              <a:lnSpc>
                <a:spcPct val="100000"/>
              </a:lnSpc>
              <a:spcBef>
                <a:spcPts val="0"/>
              </a:spcBef>
              <a:spcAft>
                <a:spcPts val="0"/>
              </a:spcAft>
              <a:buSzPts val="1400"/>
              <a:buNone/>
            </a:pPr>
            <a:endParaRPr/>
          </a:p>
        </p:txBody>
      </p:sp>
      <p:sp>
        <p:nvSpPr>
          <p:cNvPr id="103" name="Google Shape;103;p1:notes"/>
          <p:cNvSpPr txBox="1">
            <a:spLocks noGrp="1"/>
          </p:cNvSpPr>
          <p:nvPr>
            <p:ph type="sldNum" idx="12"/>
          </p:nvPr>
        </p:nvSpPr>
        <p:spPr>
          <a:xfrm>
            <a:off x="3966743" y="8823645"/>
            <a:ext cx="3035723" cy="46482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16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100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933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06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3DBF-81AA-BF65-B2F3-767F6ADCB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5F8D7-74E1-F7B8-950E-69B68881A6F2}"/>
              </a:ext>
            </a:extLst>
          </p:cNvPr>
          <p:cNvSpPr>
            <a:spLocks noGrp="1" noRot="1" noChangeAspect="1"/>
          </p:cNvSpPr>
          <p:nvPr>
            <p:ph type="sldImg"/>
          </p:nvPr>
        </p:nvSpPr>
        <p:spPr>
          <a:xfrm>
            <a:off x="404813" y="696913"/>
            <a:ext cx="6194425" cy="3484562"/>
          </a:xfrm>
        </p:spPr>
      </p:sp>
      <p:sp>
        <p:nvSpPr>
          <p:cNvPr id="3" name="Notes Placeholder 2">
            <a:extLst>
              <a:ext uri="{FF2B5EF4-FFF2-40B4-BE49-F238E27FC236}">
                <a16:creationId xmlns:a16="http://schemas.microsoft.com/office/drawing/2014/main" id="{79BE3384-CC70-896E-EEA4-3C97D2F24F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9B51B6-7226-EE04-B7BF-9CA49A2D9E9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024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pic>
        <p:nvPicPr>
          <p:cNvPr id="21" name="Google Shape;21;p33"/>
          <p:cNvPicPr preferRelativeResize="0"/>
          <p:nvPr/>
        </p:nvPicPr>
        <p:blipFill rotWithShape="1">
          <a:blip r:embed="rId2">
            <a:alphaModFix/>
          </a:blip>
          <a:srcRect/>
          <a:stretch/>
        </p:blipFill>
        <p:spPr>
          <a:xfrm>
            <a:off x="0" y="5715000"/>
            <a:ext cx="12192000" cy="1143000"/>
          </a:xfrm>
          <a:prstGeom prst="rect">
            <a:avLst/>
          </a:prstGeom>
          <a:noFill/>
          <a:ln>
            <a:noFill/>
          </a:ln>
        </p:spPr>
      </p:pic>
      <p:pic>
        <p:nvPicPr>
          <p:cNvPr id="22" name="Google Shape;22;p33"/>
          <p:cNvPicPr preferRelativeResize="0"/>
          <p:nvPr/>
        </p:nvPicPr>
        <p:blipFill rotWithShape="1">
          <a:blip r:embed="rId3">
            <a:alphaModFix/>
          </a:blip>
          <a:srcRect/>
          <a:stretch/>
        </p:blipFill>
        <p:spPr>
          <a:xfrm>
            <a:off x="203203" y="5791201"/>
            <a:ext cx="3873500" cy="781051"/>
          </a:xfrm>
          <a:prstGeom prst="rect">
            <a:avLst/>
          </a:prstGeom>
          <a:noFill/>
          <a:ln>
            <a:noFill/>
          </a:ln>
        </p:spPr>
      </p:pic>
      <p:pic>
        <p:nvPicPr>
          <p:cNvPr id="23" name="Google Shape;23;p33"/>
          <p:cNvPicPr preferRelativeResize="0"/>
          <p:nvPr/>
        </p:nvPicPr>
        <p:blipFill rotWithShape="1">
          <a:blip r:embed="rId4">
            <a:alphaModFix/>
          </a:blip>
          <a:srcRect/>
          <a:stretch/>
        </p:blipFill>
        <p:spPr>
          <a:xfrm>
            <a:off x="6096000" y="5715001"/>
            <a:ext cx="4165600" cy="847725"/>
          </a:xfrm>
          <a:prstGeom prst="rect">
            <a:avLst/>
          </a:prstGeom>
          <a:noFill/>
          <a:ln>
            <a:noFill/>
          </a:ln>
        </p:spPr>
      </p:pic>
      <p:pic>
        <p:nvPicPr>
          <p:cNvPr id="24" name="Google Shape;24;p33"/>
          <p:cNvPicPr preferRelativeResize="0"/>
          <p:nvPr/>
        </p:nvPicPr>
        <p:blipFill rotWithShape="1">
          <a:blip r:embed="rId5">
            <a:alphaModFix/>
          </a:blip>
          <a:srcRect/>
          <a:stretch/>
        </p:blipFill>
        <p:spPr>
          <a:xfrm>
            <a:off x="0" y="0"/>
            <a:ext cx="12192000" cy="1143000"/>
          </a:xfrm>
          <a:prstGeom prst="rect">
            <a:avLst/>
          </a:prstGeom>
          <a:noFill/>
          <a:ln>
            <a:noFill/>
          </a:ln>
        </p:spPr>
      </p:pic>
      <p:pic>
        <p:nvPicPr>
          <p:cNvPr id="25" name="Google Shape;25;p33"/>
          <p:cNvPicPr preferRelativeResize="0"/>
          <p:nvPr/>
        </p:nvPicPr>
        <p:blipFill rotWithShape="1">
          <a:blip r:embed="rId6">
            <a:alphaModFix/>
          </a:blip>
          <a:srcRect/>
          <a:stretch/>
        </p:blipFill>
        <p:spPr>
          <a:xfrm>
            <a:off x="2133600" y="381000"/>
            <a:ext cx="3962400" cy="762000"/>
          </a:xfrm>
          <a:prstGeom prst="rect">
            <a:avLst/>
          </a:prstGeom>
          <a:noFill/>
          <a:ln>
            <a:noFill/>
          </a:ln>
        </p:spPr>
      </p:pic>
      <p:sp>
        <p:nvSpPr>
          <p:cNvPr id="26" name="Google Shape;26;p33"/>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3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Times New Roman"/>
                <a:ea typeface="Times New Roman"/>
                <a:cs typeface="Times New Roman"/>
                <a:sym typeface="Times New Roman"/>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33"/>
          <p:cNvSpPr txBox="1">
            <a:spLocks noGrp="1"/>
          </p:cNvSpPr>
          <p:nvPr>
            <p:ph type="dt" idx="10"/>
          </p:nvPr>
        </p:nvSpPr>
        <p:spPr>
          <a:xfrm>
            <a:off x="0" y="15240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406400" y="6248401"/>
            <a:ext cx="28448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2800"/>
              <a:buFont typeface="Arial"/>
              <a:buNone/>
              <a:defRPr sz="28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31" name="Google Shape;31;p33"/>
          <p:cNvSpPr txBox="1"/>
          <p:nvPr/>
        </p:nvSpPr>
        <p:spPr>
          <a:xfrm>
            <a:off x="203200" y="6324601"/>
            <a:ext cx="284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Arial"/>
              <a:buNone/>
            </a:pPr>
            <a:endParaRPr sz="2800" b="0" i="0" u="none" strike="noStrike" cap="none">
              <a:solidFill>
                <a:srgbClr val="0066CC"/>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609600" y="0"/>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3600">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609600" y="1454946"/>
            <a:ext cx="10972800" cy="4525963"/>
          </a:xfrm>
          <a:prstGeom prst="rect">
            <a:avLst/>
          </a:prstGeom>
          <a:noFill/>
          <a:ln>
            <a:noFill/>
          </a:ln>
        </p:spPr>
        <p:txBody>
          <a:bodyPr spcFirstLastPara="1" wrap="square" lIns="91425" tIns="45700" rIns="91425" bIns="45700" anchor="t" anchorCtr="0">
            <a:noAutofit/>
          </a:bodyPr>
          <a:lstStyle>
            <a:lvl1pPr marL="457189" lvl="0" indent="-431789" algn="l">
              <a:lnSpc>
                <a:spcPct val="100000"/>
              </a:lnSpc>
              <a:spcBef>
                <a:spcPts val="640"/>
              </a:spcBef>
              <a:spcAft>
                <a:spcPts val="0"/>
              </a:spcAft>
              <a:buClr>
                <a:schemeClr val="dk1"/>
              </a:buClr>
              <a:buSzPts val="3200"/>
              <a:buChar char="•"/>
              <a:defRPr>
                <a:latin typeface="Times New Roman"/>
                <a:ea typeface="Times New Roman"/>
                <a:cs typeface="Times New Roman"/>
                <a:sym typeface="Times New Roman"/>
              </a:defRPr>
            </a:lvl1pPr>
            <a:lvl2pPr marL="914377" lvl="1" indent="-406390" algn="l">
              <a:lnSpc>
                <a:spcPct val="100000"/>
              </a:lnSpc>
              <a:spcBef>
                <a:spcPts val="560"/>
              </a:spcBef>
              <a:spcAft>
                <a:spcPts val="0"/>
              </a:spcAft>
              <a:buClr>
                <a:schemeClr val="dk1"/>
              </a:buClr>
              <a:buSzPts val="2800"/>
              <a:buChar char="–"/>
              <a:defRPr>
                <a:latin typeface="Times New Roman"/>
                <a:ea typeface="Times New Roman"/>
                <a:cs typeface="Times New Roman"/>
                <a:sym typeface="Times New Roman"/>
              </a:defRPr>
            </a:lvl2pPr>
            <a:lvl3pPr marL="1371566" lvl="2" indent="-380990" algn="l">
              <a:lnSpc>
                <a:spcPct val="100000"/>
              </a:lnSpc>
              <a:spcBef>
                <a:spcPts val="480"/>
              </a:spcBef>
              <a:spcAft>
                <a:spcPts val="0"/>
              </a:spcAft>
              <a:buClr>
                <a:schemeClr val="dk1"/>
              </a:buClr>
              <a:buSzPts val="2400"/>
              <a:buChar char="•"/>
              <a:defRPr>
                <a:latin typeface="Times New Roman"/>
                <a:ea typeface="Times New Roman"/>
                <a:cs typeface="Times New Roman"/>
                <a:sym typeface="Times New Roman"/>
              </a:defRPr>
            </a:lvl3pPr>
            <a:lvl4pPr marL="1828754" lvl="3" indent="-355591" algn="l">
              <a:lnSpc>
                <a:spcPct val="100000"/>
              </a:lnSpc>
              <a:spcBef>
                <a:spcPts val="400"/>
              </a:spcBef>
              <a:spcAft>
                <a:spcPts val="0"/>
              </a:spcAft>
              <a:buClr>
                <a:schemeClr val="dk1"/>
              </a:buClr>
              <a:buSzPts val="2000"/>
              <a:buChar char="–"/>
              <a:defRPr>
                <a:latin typeface="Times New Roman"/>
                <a:ea typeface="Times New Roman"/>
                <a:cs typeface="Times New Roman"/>
                <a:sym typeface="Times New Roman"/>
              </a:defRPr>
            </a:lvl4pPr>
            <a:lvl5pPr marL="2285943" lvl="4" indent="-355591" algn="l">
              <a:lnSpc>
                <a:spcPct val="100000"/>
              </a:lnSpc>
              <a:spcBef>
                <a:spcPts val="400"/>
              </a:spcBef>
              <a:spcAft>
                <a:spcPts val="0"/>
              </a:spcAft>
              <a:buClr>
                <a:schemeClr val="dk1"/>
              </a:buClr>
              <a:buSzPts val="2000"/>
              <a:buChar char="»"/>
              <a:defRPr>
                <a:latin typeface="Times New Roman"/>
                <a:ea typeface="Times New Roman"/>
                <a:cs typeface="Times New Roman"/>
                <a:sym typeface="Times New Roman"/>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35" name="Google Shape;35;p3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304800" y="6324601"/>
            <a:ext cx="28448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1pPr>
            <a:lvl2pPr marL="0" marR="0" lvl="1"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2pPr>
            <a:lvl3pPr marL="0" marR="0" lvl="2"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3pPr>
            <a:lvl4pPr marL="0" marR="0" lvl="3"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4pPr>
            <a:lvl5pPr marL="0" marR="0" lvl="4"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5pPr>
            <a:lvl6pPr marL="0" marR="0" lvl="5"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6pPr>
            <a:lvl7pPr marL="0" marR="0" lvl="6"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7pPr>
            <a:lvl8pPr marL="0" marR="0" lvl="7"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8pPr>
            <a:lvl9pPr marL="0" marR="0" lvl="8" indent="0" algn="l">
              <a:lnSpc>
                <a:spcPct val="100000"/>
              </a:lnSpc>
              <a:spcBef>
                <a:spcPts val="0"/>
              </a:spcBef>
              <a:spcAft>
                <a:spcPts val="0"/>
              </a:spcAft>
              <a:buClr>
                <a:srgbClr val="000000"/>
              </a:buClr>
              <a:buSzPts val="2000"/>
              <a:buFont typeface="Arial"/>
              <a:buNone/>
              <a:defRPr sz="2000" b="0" i="0" u="none" strike="noStrike" cap="none">
                <a:solidFill>
                  <a:srgbClr val="0066CC"/>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3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189" lvl="0" indent="-228594" algn="l">
              <a:lnSpc>
                <a:spcPct val="100000"/>
              </a:lnSpc>
              <a:spcBef>
                <a:spcPts val="400"/>
              </a:spcBef>
              <a:spcAft>
                <a:spcPts val="0"/>
              </a:spcAft>
              <a:buClr>
                <a:srgbClr val="888888"/>
              </a:buClr>
              <a:buSzPts val="2000"/>
              <a:buNone/>
              <a:defRPr sz="2000">
                <a:solidFill>
                  <a:srgbClr val="888888"/>
                </a:solidFill>
              </a:defRPr>
            </a:lvl1pPr>
            <a:lvl2pPr marL="914377" lvl="1" indent="-228594" algn="l">
              <a:lnSpc>
                <a:spcPct val="100000"/>
              </a:lnSpc>
              <a:spcBef>
                <a:spcPts val="360"/>
              </a:spcBef>
              <a:spcAft>
                <a:spcPts val="0"/>
              </a:spcAft>
              <a:buClr>
                <a:srgbClr val="888888"/>
              </a:buClr>
              <a:buSzPts val="1800"/>
              <a:buNone/>
              <a:defRPr sz="1800">
                <a:solidFill>
                  <a:srgbClr val="888888"/>
                </a:solidFill>
              </a:defRPr>
            </a:lvl2pPr>
            <a:lvl3pPr marL="1371566" lvl="2" indent="-228594" algn="l">
              <a:lnSpc>
                <a:spcPct val="100000"/>
              </a:lnSpc>
              <a:spcBef>
                <a:spcPts val="320"/>
              </a:spcBef>
              <a:spcAft>
                <a:spcPts val="0"/>
              </a:spcAft>
              <a:buClr>
                <a:srgbClr val="888888"/>
              </a:buClr>
              <a:buSzPts val="1600"/>
              <a:buNone/>
              <a:defRPr sz="1600">
                <a:solidFill>
                  <a:srgbClr val="888888"/>
                </a:solidFill>
              </a:defRPr>
            </a:lvl3pPr>
            <a:lvl4pPr marL="1828754" lvl="3" indent="-228594" algn="l">
              <a:lnSpc>
                <a:spcPct val="100000"/>
              </a:lnSpc>
              <a:spcBef>
                <a:spcPts val="280"/>
              </a:spcBef>
              <a:spcAft>
                <a:spcPts val="0"/>
              </a:spcAft>
              <a:buClr>
                <a:srgbClr val="888888"/>
              </a:buClr>
              <a:buSzPts val="1400"/>
              <a:buNone/>
              <a:defRPr sz="1400">
                <a:solidFill>
                  <a:srgbClr val="888888"/>
                </a:solidFill>
              </a:defRPr>
            </a:lvl4pPr>
            <a:lvl5pPr marL="2285943" lvl="4" indent="-228594" algn="l">
              <a:lnSpc>
                <a:spcPct val="100000"/>
              </a:lnSpc>
              <a:spcBef>
                <a:spcPts val="280"/>
              </a:spcBef>
              <a:spcAft>
                <a:spcPts val="0"/>
              </a:spcAft>
              <a:buClr>
                <a:srgbClr val="888888"/>
              </a:buClr>
              <a:buSzPts val="1400"/>
              <a:buNone/>
              <a:defRPr sz="1400">
                <a:solidFill>
                  <a:srgbClr val="888888"/>
                </a:solidFill>
              </a:defRPr>
            </a:lvl5pPr>
            <a:lvl6pPr marL="2743131" lvl="5" indent="-228594" algn="l">
              <a:lnSpc>
                <a:spcPct val="100000"/>
              </a:lnSpc>
              <a:spcBef>
                <a:spcPts val="280"/>
              </a:spcBef>
              <a:spcAft>
                <a:spcPts val="0"/>
              </a:spcAft>
              <a:buClr>
                <a:srgbClr val="888888"/>
              </a:buClr>
              <a:buSzPts val="1400"/>
              <a:buNone/>
              <a:defRPr sz="1400">
                <a:solidFill>
                  <a:srgbClr val="888888"/>
                </a:solidFill>
              </a:defRPr>
            </a:lvl6pPr>
            <a:lvl7pPr marL="3200320" lvl="6" indent="-228594" algn="l">
              <a:lnSpc>
                <a:spcPct val="100000"/>
              </a:lnSpc>
              <a:spcBef>
                <a:spcPts val="280"/>
              </a:spcBef>
              <a:spcAft>
                <a:spcPts val="0"/>
              </a:spcAft>
              <a:buClr>
                <a:srgbClr val="888888"/>
              </a:buClr>
              <a:buSzPts val="1400"/>
              <a:buNone/>
              <a:defRPr sz="1400">
                <a:solidFill>
                  <a:srgbClr val="888888"/>
                </a:solidFill>
              </a:defRPr>
            </a:lvl7pPr>
            <a:lvl8pPr marL="3657509" lvl="7" indent="-228594" algn="l">
              <a:lnSpc>
                <a:spcPct val="100000"/>
              </a:lnSpc>
              <a:spcBef>
                <a:spcPts val="280"/>
              </a:spcBef>
              <a:spcAft>
                <a:spcPts val="0"/>
              </a:spcAft>
              <a:buClr>
                <a:srgbClr val="888888"/>
              </a:buClr>
              <a:buSzPts val="1400"/>
              <a:buNone/>
              <a:defRPr sz="1400">
                <a:solidFill>
                  <a:srgbClr val="888888"/>
                </a:solidFill>
              </a:defRPr>
            </a:lvl8pPr>
            <a:lvl9pPr marL="4114697" lvl="8" indent="-228594"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9" name="Google Shape;49;p37"/>
          <p:cNvSpPr txBox="1">
            <a:spLocks noGrp="1"/>
          </p:cNvSpPr>
          <p:nvPr>
            <p:ph type="dt" idx="10"/>
          </p:nvPr>
        </p:nvSpPr>
        <p:spPr>
          <a:xfrm>
            <a:off x="508000" y="624840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sldNum" idx="12"/>
          </p:nvPr>
        </p:nvSpPr>
        <p:spPr>
          <a:xfrm>
            <a:off x="508000" y="6248401"/>
            <a:ext cx="28448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38"/>
          <p:cNvSpPr txBox="1"/>
          <p:nvPr/>
        </p:nvSpPr>
        <p:spPr>
          <a:xfrm>
            <a:off x="8940800" y="6400801"/>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lt1"/>
                </a:solidFill>
                <a:latin typeface="Times New Roman"/>
                <a:ea typeface="Times New Roman"/>
                <a:cs typeface="Times New Roman"/>
                <a:sym typeface="Times New Roman"/>
              </a:rPr>
              <a:pPr marL="0" marR="0" lvl="0" indent="0" algn="r" rtl="0">
                <a:lnSpc>
                  <a:spcPct val="100000"/>
                </a:lnSpc>
                <a:spcBef>
                  <a:spcPts val="0"/>
                </a:spcBef>
                <a:spcAft>
                  <a:spcPts val="0"/>
                </a:spcAft>
                <a:buClr>
                  <a:srgbClr val="000000"/>
                </a:buClr>
                <a:buSzPts val="1400"/>
                <a:buFont typeface="Arial"/>
                <a:buNone/>
              </a:pPr>
              <a:t>‹#›</a:t>
            </a:fld>
            <a:endParaRPr sz="1400" b="1" i="0" u="none" strike="noStrike" cap="none">
              <a:solidFill>
                <a:schemeClr val="lt1"/>
              </a:solidFill>
              <a:latin typeface="Times New Roman"/>
              <a:ea typeface="Times New Roman"/>
              <a:cs typeface="Times New Roman"/>
              <a:sym typeface="Times New Roman"/>
            </a:endParaRPr>
          </a:p>
        </p:txBody>
      </p:sp>
      <p:sp>
        <p:nvSpPr>
          <p:cNvPr id="54" name="Google Shape;54;p38"/>
          <p:cNvSpPr txBox="1">
            <a:spLocks noGrp="1"/>
          </p:cNvSpPr>
          <p:nvPr>
            <p:ph type="title"/>
          </p:nvPr>
        </p:nvSpPr>
        <p:spPr>
          <a:xfrm>
            <a:off x="609600" y="11027"/>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3600">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609600" y="1438234"/>
            <a:ext cx="5384800" cy="4525963"/>
          </a:xfrm>
          <a:prstGeom prst="rect">
            <a:avLst/>
          </a:prstGeom>
          <a:noFill/>
          <a:ln>
            <a:noFill/>
          </a:ln>
        </p:spPr>
        <p:txBody>
          <a:bodyPr spcFirstLastPara="1" wrap="square" lIns="91425" tIns="45700" rIns="91425" bIns="45700" anchor="t" anchorCtr="0">
            <a:noAutofit/>
          </a:bodyPr>
          <a:lstStyle>
            <a:lvl1pPr marL="457189" lvl="0" indent="-406390" algn="l">
              <a:lnSpc>
                <a:spcPct val="100000"/>
              </a:lnSpc>
              <a:spcBef>
                <a:spcPts val="560"/>
              </a:spcBef>
              <a:spcAft>
                <a:spcPts val="0"/>
              </a:spcAft>
              <a:buClr>
                <a:schemeClr val="dk1"/>
              </a:buClr>
              <a:buSzPts val="2800"/>
              <a:buChar char="•"/>
              <a:defRPr sz="2800">
                <a:latin typeface="Times New Roman"/>
                <a:ea typeface="Times New Roman"/>
                <a:cs typeface="Times New Roman"/>
                <a:sym typeface="Times New Roman"/>
              </a:defRPr>
            </a:lvl1pPr>
            <a:lvl2pPr marL="914377" lvl="1" indent="-380990" algn="l">
              <a:lnSpc>
                <a:spcPct val="100000"/>
              </a:lnSpc>
              <a:spcBef>
                <a:spcPts val="480"/>
              </a:spcBef>
              <a:spcAft>
                <a:spcPts val="0"/>
              </a:spcAft>
              <a:buClr>
                <a:schemeClr val="dk1"/>
              </a:buClr>
              <a:buSzPts val="2400"/>
              <a:buChar char="–"/>
              <a:defRPr sz="2400">
                <a:latin typeface="Times New Roman"/>
                <a:ea typeface="Times New Roman"/>
                <a:cs typeface="Times New Roman"/>
                <a:sym typeface="Times New Roman"/>
              </a:defRPr>
            </a:lvl2pPr>
            <a:lvl3pPr marL="1371566" lvl="2" indent="-355591" algn="l">
              <a:lnSpc>
                <a:spcPct val="100000"/>
              </a:lnSpc>
              <a:spcBef>
                <a:spcPts val="400"/>
              </a:spcBef>
              <a:spcAft>
                <a:spcPts val="0"/>
              </a:spcAft>
              <a:buClr>
                <a:schemeClr val="dk1"/>
              </a:buClr>
              <a:buSzPts val="2000"/>
              <a:buChar char="•"/>
              <a:defRPr sz="2000">
                <a:latin typeface="Times New Roman"/>
                <a:ea typeface="Times New Roman"/>
                <a:cs typeface="Times New Roman"/>
                <a:sym typeface="Times New Roman"/>
              </a:defRPr>
            </a:lvl3pPr>
            <a:lvl4pPr marL="1828754" lvl="3" indent="-342891" algn="l">
              <a:lnSpc>
                <a:spcPct val="100000"/>
              </a:lnSpc>
              <a:spcBef>
                <a:spcPts val="360"/>
              </a:spcBef>
              <a:spcAft>
                <a:spcPts val="0"/>
              </a:spcAft>
              <a:buClr>
                <a:schemeClr val="dk1"/>
              </a:buClr>
              <a:buSzPts val="1800"/>
              <a:buChar char="–"/>
              <a:defRPr sz="1800">
                <a:latin typeface="Times New Roman"/>
                <a:ea typeface="Times New Roman"/>
                <a:cs typeface="Times New Roman"/>
                <a:sym typeface="Times New Roman"/>
              </a:defRPr>
            </a:lvl4pPr>
            <a:lvl5pPr marL="2285943" lvl="4" indent="-342891" algn="l">
              <a:lnSpc>
                <a:spcPct val="100000"/>
              </a:lnSpc>
              <a:spcBef>
                <a:spcPts val="360"/>
              </a:spcBef>
              <a:spcAft>
                <a:spcPts val="0"/>
              </a:spcAft>
              <a:buClr>
                <a:schemeClr val="dk1"/>
              </a:buClr>
              <a:buSzPts val="1800"/>
              <a:buChar char="»"/>
              <a:defRPr sz="1800">
                <a:latin typeface="Times New Roman"/>
                <a:ea typeface="Times New Roman"/>
                <a:cs typeface="Times New Roman"/>
                <a:sym typeface="Times New Roman"/>
              </a:defRPr>
            </a:lvl5pPr>
            <a:lvl6pPr marL="2743131" lvl="5" indent="-342891" algn="l">
              <a:lnSpc>
                <a:spcPct val="100000"/>
              </a:lnSpc>
              <a:spcBef>
                <a:spcPts val="360"/>
              </a:spcBef>
              <a:spcAft>
                <a:spcPts val="0"/>
              </a:spcAft>
              <a:buClr>
                <a:schemeClr val="dk1"/>
              </a:buClr>
              <a:buSzPts val="1800"/>
              <a:buChar char="•"/>
              <a:defRPr sz="1800"/>
            </a:lvl6pPr>
            <a:lvl7pPr marL="3200320" lvl="6" indent="-342891" algn="l">
              <a:lnSpc>
                <a:spcPct val="100000"/>
              </a:lnSpc>
              <a:spcBef>
                <a:spcPts val="360"/>
              </a:spcBef>
              <a:spcAft>
                <a:spcPts val="0"/>
              </a:spcAft>
              <a:buClr>
                <a:schemeClr val="dk1"/>
              </a:buClr>
              <a:buSzPts val="1800"/>
              <a:buChar char="•"/>
              <a:defRPr sz="1800"/>
            </a:lvl7pPr>
            <a:lvl8pPr marL="3657509" lvl="7" indent="-342891" algn="l">
              <a:lnSpc>
                <a:spcPct val="100000"/>
              </a:lnSpc>
              <a:spcBef>
                <a:spcPts val="360"/>
              </a:spcBef>
              <a:spcAft>
                <a:spcPts val="0"/>
              </a:spcAft>
              <a:buClr>
                <a:schemeClr val="dk1"/>
              </a:buClr>
              <a:buSzPts val="1800"/>
              <a:buChar char="•"/>
              <a:defRPr sz="1800"/>
            </a:lvl8pPr>
            <a:lvl9pPr marL="4114697" lvl="8" indent="-342891" algn="l">
              <a:lnSpc>
                <a:spcPct val="100000"/>
              </a:lnSpc>
              <a:spcBef>
                <a:spcPts val="360"/>
              </a:spcBef>
              <a:spcAft>
                <a:spcPts val="0"/>
              </a:spcAft>
              <a:buClr>
                <a:schemeClr val="dk1"/>
              </a:buClr>
              <a:buSzPts val="1800"/>
              <a:buChar char="•"/>
              <a:defRPr sz="1800"/>
            </a:lvl9pPr>
          </a:lstStyle>
          <a:p>
            <a:endParaRPr/>
          </a:p>
        </p:txBody>
      </p:sp>
      <p:sp>
        <p:nvSpPr>
          <p:cNvPr id="56" name="Google Shape;56;p38"/>
          <p:cNvSpPr txBox="1">
            <a:spLocks noGrp="1"/>
          </p:cNvSpPr>
          <p:nvPr>
            <p:ph type="body" idx="2"/>
          </p:nvPr>
        </p:nvSpPr>
        <p:spPr>
          <a:xfrm>
            <a:off x="6197600" y="1438234"/>
            <a:ext cx="5384800" cy="4525963"/>
          </a:xfrm>
          <a:prstGeom prst="rect">
            <a:avLst/>
          </a:prstGeom>
          <a:noFill/>
          <a:ln>
            <a:noFill/>
          </a:ln>
        </p:spPr>
        <p:txBody>
          <a:bodyPr spcFirstLastPara="1" wrap="square" lIns="91425" tIns="45700" rIns="91425" bIns="45700" anchor="t" anchorCtr="0">
            <a:noAutofit/>
          </a:bodyPr>
          <a:lstStyle>
            <a:lvl1pPr marL="457189" lvl="0" indent="-406390" algn="l">
              <a:lnSpc>
                <a:spcPct val="100000"/>
              </a:lnSpc>
              <a:spcBef>
                <a:spcPts val="560"/>
              </a:spcBef>
              <a:spcAft>
                <a:spcPts val="0"/>
              </a:spcAft>
              <a:buClr>
                <a:schemeClr val="dk1"/>
              </a:buClr>
              <a:buSzPts val="2800"/>
              <a:buChar char="•"/>
              <a:defRPr sz="2800">
                <a:latin typeface="Times New Roman"/>
                <a:ea typeface="Times New Roman"/>
                <a:cs typeface="Times New Roman"/>
                <a:sym typeface="Times New Roman"/>
              </a:defRPr>
            </a:lvl1pPr>
            <a:lvl2pPr marL="914377" lvl="1" indent="-380990" algn="l">
              <a:lnSpc>
                <a:spcPct val="100000"/>
              </a:lnSpc>
              <a:spcBef>
                <a:spcPts val="480"/>
              </a:spcBef>
              <a:spcAft>
                <a:spcPts val="0"/>
              </a:spcAft>
              <a:buClr>
                <a:schemeClr val="dk1"/>
              </a:buClr>
              <a:buSzPts val="2400"/>
              <a:buChar char="–"/>
              <a:defRPr sz="2400">
                <a:latin typeface="Times New Roman"/>
                <a:ea typeface="Times New Roman"/>
                <a:cs typeface="Times New Roman"/>
                <a:sym typeface="Times New Roman"/>
              </a:defRPr>
            </a:lvl2pPr>
            <a:lvl3pPr marL="1371566" lvl="2" indent="-355591" algn="l">
              <a:lnSpc>
                <a:spcPct val="100000"/>
              </a:lnSpc>
              <a:spcBef>
                <a:spcPts val="400"/>
              </a:spcBef>
              <a:spcAft>
                <a:spcPts val="0"/>
              </a:spcAft>
              <a:buClr>
                <a:schemeClr val="dk1"/>
              </a:buClr>
              <a:buSzPts val="2000"/>
              <a:buChar char="•"/>
              <a:defRPr sz="2000">
                <a:latin typeface="Times New Roman"/>
                <a:ea typeface="Times New Roman"/>
                <a:cs typeface="Times New Roman"/>
                <a:sym typeface="Times New Roman"/>
              </a:defRPr>
            </a:lvl3pPr>
            <a:lvl4pPr marL="1828754" lvl="3" indent="-342891" algn="l">
              <a:lnSpc>
                <a:spcPct val="100000"/>
              </a:lnSpc>
              <a:spcBef>
                <a:spcPts val="360"/>
              </a:spcBef>
              <a:spcAft>
                <a:spcPts val="0"/>
              </a:spcAft>
              <a:buClr>
                <a:schemeClr val="dk1"/>
              </a:buClr>
              <a:buSzPts val="1800"/>
              <a:buChar char="–"/>
              <a:defRPr sz="1800">
                <a:latin typeface="Times New Roman"/>
                <a:ea typeface="Times New Roman"/>
                <a:cs typeface="Times New Roman"/>
                <a:sym typeface="Times New Roman"/>
              </a:defRPr>
            </a:lvl4pPr>
            <a:lvl5pPr marL="2285943" lvl="4" indent="-342891" algn="l">
              <a:lnSpc>
                <a:spcPct val="100000"/>
              </a:lnSpc>
              <a:spcBef>
                <a:spcPts val="360"/>
              </a:spcBef>
              <a:spcAft>
                <a:spcPts val="0"/>
              </a:spcAft>
              <a:buClr>
                <a:schemeClr val="dk1"/>
              </a:buClr>
              <a:buSzPts val="1800"/>
              <a:buChar char="»"/>
              <a:defRPr sz="1800">
                <a:latin typeface="Times New Roman"/>
                <a:ea typeface="Times New Roman"/>
                <a:cs typeface="Times New Roman"/>
                <a:sym typeface="Times New Roman"/>
              </a:defRPr>
            </a:lvl5pPr>
            <a:lvl6pPr marL="2743131" lvl="5" indent="-342891" algn="l">
              <a:lnSpc>
                <a:spcPct val="100000"/>
              </a:lnSpc>
              <a:spcBef>
                <a:spcPts val="360"/>
              </a:spcBef>
              <a:spcAft>
                <a:spcPts val="0"/>
              </a:spcAft>
              <a:buClr>
                <a:schemeClr val="dk1"/>
              </a:buClr>
              <a:buSzPts val="1800"/>
              <a:buChar char="•"/>
              <a:defRPr sz="1800"/>
            </a:lvl6pPr>
            <a:lvl7pPr marL="3200320" lvl="6" indent="-342891" algn="l">
              <a:lnSpc>
                <a:spcPct val="100000"/>
              </a:lnSpc>
              <a:spcBef>
                <a:spcPts val="360"/>
              </a:spcBef>
              <a:spcAft>
                <a:spcPts val="0"/>
              </a:spcAft>
              <a:buClr>
                <a:schemeClr val="dk1"/>
              </a:buClr>
              <a:buSzPts val="1800"/>
              <a:buChar char="•"/>
              <a:defRPr sz="1800"/>
            </a:lvl7pPr>
            <a:lvl8pPr marL="3657509" lvl="7" indent="-342891" algn="l">
              <a:lnSpc>
                <a:spcPct val="100000"/>
              </a:lnSpc>
              <a:spcBef>
                <a:spcPts val="360"/>
              </a:spcBef>
              <a:spcAft>
                <a:spcPts val="0"/>
              </a:spcAft>
              <a:buClr>
                <a:schemeClr val="dk1"/>
              </a:buClr>
              <a:buSzPts val="1800"/>
              <a:buChar char="•"/>
              <a:defRPr sz="1800"/>
            </a:lvl8pPr>
            <a:lvl9pPr marL="4114697" lvl="8" indent="-342891" algn="l">
              <a:lnSpc>
                <a:spcPct val="100000"/>
              </a:lnSpc>
              <a:spcBef>
                <a:spcPts val="360"/>
              </a:spcBef>
              <a:spcAft>
                <a:spcPts val="0"/>
              </a:spcAft>
              <a:buClr>
                <a:schemeClr val="dk1"/>
              </a:buClr>
              <a:buSzPts val="1800"/>
              <a:buChar char="•"/>
              <a:defRPr sz="1800"/>
            </a:lvl9pPr>
          </a:lstStyle>
          <a:p>
            <a:endParaRPr/>
          </a:p>
        </p:txBody>
      </p:sp>
      <p:sp>
        <p:nvSpPr>
          <p:cNvPr id="57" name="Google Shape;57;p38"/>
          <p:cNvSpPr txBox="1">
            <a:spLocks noGrp="1"/>
          </p:cNvSpPr>
          <p:nvPr>
            <p:ph type="dt" idx="10"/>
          </p:nvPr>
        </p:nvSpPr>
        <p:spPr>
          <a:xfrm>
            <a:off x="609600" y="632460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8"/>
          <p:cNvSpPr txBox="1">
            <a:spLocks noGrp="1"/>
          </p:cNvSpPr>
          <p:nvPr>
            <p:ph type="sldNum" idx="12"/>
          </p:nvPr>
        </p:nvSpPr>
        <p:spPr>
          <a:xfrm>
            <a:off x="609600" y="6324601"/>
            <a:ext cx="28448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1pPr>
            <a:lvl2pPr marL="0" marR="0" lvl="1"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2pPr>
            <a:lvl3pPr marL="0" marR="0" lvl="2"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3pPr>
            <a:lvl4pPr marL="0" marR="0" lvl="3"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4pPr>
            <a:lvl5pPr marL="0" marR="0" lvl="4"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5pPr>
            <a:lvl6pPr marL="0" marR="0" lvl="5"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6pPr>
            <a:lvl7pPr marL="0" marR="0" lvl="6"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7pPr>
            <a:lvl8pPr marL="0" marR="0" lvl="7"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8pPr>
            <a:lvl9pPr marL="0" marR="0" lvl="8" indent="0" algn="l">
              <a:lnSpc>
                <a:spcPct val="100000"/>
              </a:lnSpc>
              <a:spcBef>
                <a:spcPts val="0"/>
              </a:spcBef>
              <a:spcAft>
                <a:spcPts val="0"/>
              </a:spcAft>
              <a:buClr>
                <a:srgbClr val="000000"/>
              </a:buClr>
              <a:buSzPts val="2800"/>
              <a:buFont typeface="Arial"/>
              <a:buNone/>
              <a:defRPr sz="2800" b="0" i="0" u="none" strike="noStrike" cap="none">
                <a:solidFill>
                  <a:srgbClr val="0066CC"/>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39"/>
          <p:cNvSpPr txBox="1">
            <a:spLocks noGrp="1"/>
          </p:cNvSpPr>
          <p:nvPr>
            <p:ph type="title"/>
          </p:nvPr>
        </p:nvSpPr>
        <p:spPr>
          <a:xfrm>
            <a:off x="609600" y="0"/>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3600">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39"/>
          <p:cNvSpPr txBox="1">
            <a:spLocks noGrp="1"/>
          </p:cNvSpPr>
          <p:nvPr>
            <p:ph type="body" idx="1"/>
          </p:nvPr>
        </p:nvSpPr>
        <p:spPr>
          <a:xfrm>
            <a:off x="609600" y="1535114"/>
            <a:ext cx="5386917" cy="639763"/>
          </a:xfrm>
          <a:prstGeom prst="rect">
            <a:avLst/>
          </a:prstGeom>
          <a:noFill/>
          <a:ln>
            <a:noFill/>
          </a:ln>
        </p:spPr>
        <p:txBody>
          <a:bodyPr spcFirstLastPara="1" wrap="square" lIns="91425" tIns="45700" rIns="91425" bIns="45700" anchor="b" anchorCtr="0">
            <a:noAutofit/>
          </a:bodyPr>
          <a:lstStyle>
            <a:lvl1pPr marL="457189" lvl="0" indent="-228594" algn="l">
              <a:lnSpc>
                <a:spcPct val="100000"/>
              </a:lnSpc>
              <a:spcBef>
                <a:spcPts val="480"/>
              </a:spcBef>
              <a:spcAft>
                <a:spcPts val="0"/>
              </a:spcAft>
              <a:buClr>
                <a:schemeClr val="dk1"/>
              </a:buClr>
              <a:buSzPts val="2400"/>
              <a:buNone/>
              <a:defRPr sz="2400" b="1">
                <a:latin typeface="Times New Roman"/>
                <a:ea typeface="Times New Roman"/>
                <a:cs typeface="Times New Roman"/>
                <a:sym typeface="Times New Roman"/>
              </a:defRPr>
            </a:lvl1pPr>
            <a:lvl2pPr marL="914377"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1"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63" name="Google Shape;63;p3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189" lvl="0" indent="-380990" algn="l">
              <a:lnSpc>
                <a:spcPct val="100000"/>
              </a:lnSpc>
              <a:spcBef>
                <a:spcPts val="480"/>
              </a:spcBef>
              <a:spcAft>
                <a:spcPts val="0"/>
              </a:spcAft>
              <a:buClr>
                <a:schemeClr val="dk1"/>
              </a:buClr>
              <a:buSzPts val="2400"/>
              <a:buChar char="•"/>
              <a:defRPr sz="2400">
                <a:latin typeface="Times New Roman"/>
                <a:ea typeface="Times New Roman"/>
                <a:cs typeface="Times New Roman"/>
                <a:sym typeface="Times New Roman"/>
              </a:defRPr>
            </a:lvl1pPr>
            <a:lvl2pPr marL="914377" lvl="1" indent="-355591" algn="l">
              <a:lnSpc>
                <a:spcPct val="100000"/>
              </a:lnSpc>
              <a:spcBef>
                <a:spcPts val="400"/>
              </a:spcBef>
              <a:spcAft>
                <a:spcPts val="0"/>
              </a:spcAft>
              <a:buClr>
                <a:schemeClr val="dk1"/>
              </a:buClr>
              <a:buSzPts val="2000"/>
              <a:buChar char="–"/>
              <a:defRPr sz="2000">
                <a:latin typeface="Times New Roman"/>
                <a:ea typeface="Times New Roman"/>
                <a:cs typeface="Times New Roman"/>
                <a:sym typeface="Times New Roman"/>
              </a:defRPr>
            </a:lvl2pPr>
            <a:lvl3pPr marL="1371566" lvl="2" indent="-342891" algn="l">
              <a:lnSpc>
                <a:spcPct val="100000"/>
              </a:lnSpc>
              <a:spcBef>
                <a:spcPts val="360"/>
              </a:spcBef>
              <a:spcAft>
                <a:spcPts val="0"/>
              </a:spcAft>
              <a:buClr>
                <a:schemeClr val="dk1"/>
              </a:buClr>
              <a:buSzPts val="1800"/>
              <a:buChar char="•"/>
              <a:defRPr sz="1800">
                <a:latin typeface="Times New Roman"/>
                <a:ea typeface="Times New Roman"/>
                <a:cs typeface="Times New Roman"/>
                <a:sym typeface="Times New Roman"/>
              </a:defRPr>
            </a:lvl3pPr>
            <a:lvl4pPr marL="1828754" lvl="3" indent="-330192" algn="l">
              <a:lnSpc>
                <a:spcPct val="100000"/>
              </a:lnSpc>
              <a:spcBef>
                <a:spcPts val="320"/>
              </a:spcBef>
              <a:spcAft>
                <a:spcPts val="0"/>
              </a:spcAft>
              <a:buClr>
                <a:schemeClr val="dk1"/>
              </a:buClr>
              <a:buSzPts val="1600"/>
              <a:buChar char="–"/>
              <a:defRPr sz="1600">
                <a:latin typeface="Times New Roman"/>
                <a:ea typeface="Times New Roman"/>
                <a:cs typeface="Times New Roman"/>
                <a:sym typeface="Times New Roman"/>
              </a:defRPr>
            </a:lvl4pPr>
            <a:lvl5pPr marL="2285943" lvl="4" indent="-330192" algn="l">
              <a:lnSpc>
                <a:spcPct val="100000"/>
              </a:lnSpc>
              <a:spcBef>
                <a:spcPts val="320"/>
              </a:spcBef>
              <a:spcAft>
                <a:spcPts val="0"/>
              </a:spcAft>
              <a:buClr>
                <a:schemeClr val="dk1"/>
              </a:buClr>
              <a:buSzPts val="1600"/>
              <a:buChar char="»"/>
              <a:defRPr sz="1600">
                <a:latin typeface="Times New Roman"/>
                <a:ea typeface="Times New Roman"/>
                <a:cs typeface="Times New Roman"/>
                <a:sym typeface="Times New Roman"/>
              </a:defRPr>
            </a:lvl5pPr>
            <a:lvl6pPr marL="2743131"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64" name="Google Shape;64;p39"/>
          <p:cNvSpPr txBox="1">
            <a:spLocks noGrp="1"/>
          </p:cNvSpPr>
          <p:nvPr>
            <p:ph type="body" idx="3"/>
          </p:nvPr>
        </p:nvSpPr>
        <p:spPr>
          <a:xfrm>
            <a:off x="6193370" y="1535114"/>
            <a:ext cx="5389033" cy="639763"/>
          </a:xfrm>
          <a:prstGeom prst="rect">
            <a:avLst/>
          </a:prstGeom>
          <a:noFill/>
          <a:ln>
            <a:noFill/>
          </a:ln>
        </p:spPr>
        <p:txBody>
          <a:bodyPr spcFirstLastPara="1" wrap="square" lIns="91425" tIns="45700" rIns="91425" bIns="45700" anchor="b" anchorCtr="0">
            <a:noAutofit/>
          </a:bodyPr>
          <a:lstStyle>
            <a:lvl1pPr marL="457189" lvl="0" indent="-228594" algn="l">
              <a:lnSpc>
                <a:spcPct val="100000"/>
              </a:lnSpc>
              <a:spcBef>
                <a:spcPts val="480"/>
              </a:spcBef>
              <a:spcAft>
                <a:spcPts val="0"/>
              </a:spcAft>
              <a:buClr>
                <a:schemeClr val="dk1"/>
              </a:buClr>
              <a:buSzPts val="2400"/>
              <a:buNone/>
              <a:defRPr sz="2400" b="1">
                <a:latin typeface="Times New Roman"/>
                <a:ea typeface="Times New Roman"/>
                <a:cs typeface="Times New Roman"/>
                <a:sym typeface="Times New Roman"/>
              </a:defRPr>
            </a:lvl1pPr>
            <a:lvl2pPr marL="914377"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1"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65" name="Google Shape;65;p39"/>
          <p:cNvSpPr txBox="1">
            <a:spLocks noGrp="1"/>
          </p:cNvSpPr>
          <p:nvPr>
            <p:ph type="body" idx="4"/>
          </p:nvPr>
        </p:nvSpPr>
        <p:spPr>
          <a:xfrm>
            <a:off x="6193370" y="2174875"/>
            <a:ext cx="5389033" cy="3951288"/>
          </a:xfrm>
          <a:prstGeom prst="rect">
            <a:avLst/>
          </a:prstGeom>
          <a:noFill/>
          <a:ln>
            <a:noFill/>
          </a:ln>
        </p:spPr>
        <p:txBody>
          <a:bodyPr spcFirstLastPara="1" wrap="square" lIns="91425" tIns="45700" rIns="91425" bIns="45700" anchor="t" anchorCtr="0">
            <a:noAutofit/>
          </a:bodyPr>
          <a:lstStyle>
            <a:lvl1pPr marL="457189" lvl="0" indent="-380990" algn="l">
              <a:lnSpc>
                <a:spcPct val="100000"/>
              </a:lnSpc>
              <a:spcBef>
                <a:spcPts val="480"/>
              </a:spcBef>
              <a:spcAft>
                <a:spcPts val="0"/>
              </a:spcAft>
              <a:buClr>
                <a:schemeClr val="dk1"/>
              </a:buClr>
              <a:buSzPts val="2400"/>
              <a:buChar char="•"/>
              <a:defRPr sz="2400">
                <a:latin typeface="Times New Roman"/>
                <a:ea typeface="Times New Roman"/>
                <a:cs typeface="Times New Roman"/>
                <a:sym typeface="Times New Roman"/>
              </a:defRPr>
            </a:lvl1pPr>
            <a:lvl2pPr marL="914377" lvl="1" indent="-355591" algn="l">
              <a:lnSpc>
                <a:spcPct val="100000"/>
              </a:lnSpc>
              <a:spcBef>
                <a:spcPts val="400"/>
              </a:spcBef>
              <a:spcAft>
                <a:spcPts val="0"/>
              </a:spcAft>
              <a:buClr>
                <a:schemeClr val="dk1"/>
              </a:buClr>
              <a:buSzPts val="2000"/>
              <a:buChar char="–"/>
              <a:defRPr sz="2000">
                <a:latin typeface="Times New Roman"/>
                <a:ea typeface="Times New Roman"/>
                <a:cs typeface="Times New Roman"/>
                <a:sym typeface="Times New Roman"/>
              </a:defRPr>
            </a:lvl2pPr>
            <a:lvl3pPr marL="1371566" lvl="2" indent="-342891" algn="l">
              <a:lnSpc>
                <a:spcPct val="100000"/>
              </a:lnSpc>
              <a:spcBef>
                <a:spcPts val="360"/>
              </a:spcBef>
              <a:spcAft>
                <a:spcPts val="0"/>
              </a:spcAft>
              <a:buClr>
                <a:schemeClr val="dk1"/>
              </a:buClr>
              <a:buSzPts val="1800"/>
              <a:buChar char="•"/>
              <a:defRPr sz="1800">
                <a:latin typeface="Times New Roman"/>
                <a:ea typeface="Times New Roman"/>
                <a:cs typeface="Times New Roman"/>
                <a:sym typeface="Times New Roman"/>
              </a:defRPr>
            </a:lvl3pPr>
            <a:lvl4pPr marL="1828754" lvl="3" indent="-330192" algn="l">
              <a:lnSpc>
                <a:spcPct val="100000"/>
              </a:lnSpc>
              <a:spcBef>
                <a:spcPts val="320"/>
              </a:spcBef>
              <a:spcAft>
                <a:spcPts val="0"/>
              </a:spcAft>
              <a:buClr>
                <a:schemeClr val="dk1"/>
              </a:buClr>
              <a:buSzPts val="1600"/>
              <a:buChar char="–"/>
              <a:defRPr sz="1600">
                <a:latin typeface="Times New Roman"/>
                <a:ea typeface="Times New Roman"/>
                <a:cs typeface="Times New Roman"/>
                <a:sym typeface="Times New Roman"/>
              </a:defRPr>
            </a:lvl4pPr>
            <a:lvl5pPr marL="2285943" lvl="4" indent="-330192" algn="l">
              <a:lnSpc>
                <a:spcPct val="100000"/>
              </a:lnSpc>
              <a:spcBef>
                <a:spcPts val="320"/>
              </a:spcBef>
              <a:spcAft>
                <a:spcPts val="0"/>
              </a:spcAft>
              <a:buClr>
                <a:schemeClr val="dk1"/>
              </a:buClr>
              <a:buSzPts val="1600"/>
              <a:buChar char="»"/>
              <a:defRPr sz="1600">
                <a:latin typeface="Times New Roman"/>
                <a:ea typeface="Times New Roman"/>
                <a:cs typeface="Times New Roman"/>
                <a:sym typeface="Times New Roman"/>
              </a:defRPr>
            </a:lvl5pPr>
            <a:lvl6pPr marL="2743131"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66" name="Google Shape;66;p3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
        <p:nvSpPr>
          <p:cNvPr id="69" name="Google Shape;69;p39"/>
          <p:cNvSpPr txBox="1"/>
          <p:nvPr/>
        </p:nvSpPr>
        <p:spPr>
          <a:xfrm>
            <a:off x="609600" y="6324601"/>
            <a:ext cx="284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6CC"/>
              </a:buClr>
              <a:buSzPts val="2800"/>
              <a:buFont typeface="Times New Roman"/>
              <a:buNone/>
            </a:pPr>
            <a:fld id="{00000000-1234-1234-1234-123412341234}" type="slidenum">
              <a:rPr lang="en-US" sz="2800" b="0" i="0" u="none" strike="noStrike" cap="none">
                <a:solidFill>
                  <a:srgbClr val="0066CC"/>
                </a:solidFill>
                <a:latin typeface="Times New Roman"/>
                <a:ea typeface="Times New Roman"/>
                <a:cs typeface="Times New Roman"/>
                <a:sym typeface="Times New Roman"/>
              </a:rPr>
              <a:pPr marL="0" marR="0" lvl="0" indent="0" algn="l" rtl="0">
                <a:lnSpc>
                  <a:spcPct val="100000"/>
                </a:lnSpc>
                <a:spcBef>
                  <a:spcPts val="0"/>
                </a:spcBef>
                <a:spcAft>
                  <a:spcPts val="0"/>
                </a:spcAft>
                <a:buClr>
                  <a:srgbClr val="0066CC"/>
                </a:buClr>
                <a:buSzPts val="2800"/>
                <a:buFont typeface="Times New Roman"/>
                <a:buNone/>
              </a:pPr>
              <a:t>‹#›</a:t>
            </a:fld>
            <a:endParaRPr sz="2800" b="0" i="0" u="none" strike="noStrike" cap="none">
              <a:solidFill>
                <a:srgbClr val="0066CC"/>
              </a:solidFill>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609603" y="273050"/>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 name="Google Shape;72;p40"/>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457189" lvl="0" indent="-431789" algn="l">
              <a:lnSpc>
                <a:spcPct val="100000"/>
              </a:lnSpc>
              <a:spcBef>
                <a:spcPts val="640"/>
              </a:spcBef>
              <a:spcAft>
                <a:spcPts val="0"/>
              </a:spcAft>
              <a:buClr>
                <a:schemeClr val="dk1"/>
              </a:buClr>
              <a:buSzPts val="3200"/>
              <a:buChar char="•"/>
              <a:defRPr sz="3200"/>
            </a:lvl1pPr>
            <a:lvl2pPr marL="914377" lvl="1" indent="-406390" algn="l">
              <a:lnSpc>
                <a:spcPct val="100000"/>
              </a:lnSpc>
              <a:spcBef>
                <a:spcPts val="560"/>
              </a:spcBef>
              <a:spcAft>
                <a:spcPts val="0"/>
              </a:spcAft>
              <a:buClr>
                <a:schemeClr val="dk1"/>
              </a:buClr>
              <a:buSzPts val="2800"/>
              <a:buChar char="–"/>
              <a:defRPr sz="2800"/>
            </a:lvl2pPr>
            <a:lvl3pPr marL="1371566" lvl="2" indent="-380990" algn="l">
              <a:lnSpc>
                <a:spcPct val="100000"/>
              </a:lnSpc>
              <a:spcBef>
                <a:spcPts val="480"/>
              </a:spcBef>
              <a:spcAft>
                <a:spcPts val="0"/>
              </a:spcAft>
              <a:buClr>
                <a:schemeClr val="dk1"/>
              </a:buClr>
              <a:buSzPts val="2400"/>
              <a:buChar char="•"/>
              <a:defRPr sz="2400"/>
            </a:lvl3pPr>
            <a:lvl4pPr marL="1828754" lvl="3" indent="-355591" algn="l">
              <a:lnSpc>
                <a:spcPct val="100000"/>
              </a:lnSpc>
              <a:spcBef>
                <a:spcPts val="400"/>
              </a:spcBef>
              <a:spcAft>
                <a:spcPts val="0"/>
              </a:spcAft>
              <a:buClr>
                <a:schemeClr val="dk1"/>
              </a:buClr>
              <a:buSzPts val="2000"/>
              <a:buChar char="–"/>
              <a:defRPr sz="2000"/>
            </a:lvl4pPr>
            <a:lvl5pPr marL="2285943" lvl="4" indent="-355591" algn="l">
              <a:lnSpc>
                <a:spcPct val="100000"/>
              </a:lnSpc>
              <a:spcBef>
                <a:spcPts val="400"/>
              </a:spcBef>
              <a:spcAft>
                <a:spcPts val="0"/>
              </a:spcAft>
              <a:buClr>
                <a:schemeClr val="dk1"/>
              </a:buClr>
              <a:buSzPts val="2000"/>
              <a:buChar char="»"/>
              <a:defRPr sz="2000"/>
            </a:lvl5pPr>
            <a:lvl6pPr marL="2743131" lvl="5" indent="-355591" algn="l">
              <a:lnSpc>
                <a:spcPct val="100000"/>
              </a:lnSpc>
              <a:spcBef>
                <a:spcPts val="400"/>
              </a:spcBef>
              <a:spcAft>
                <a:spcPts val="0"/>
              </a:spcAft>
              <a:buClr>
                <a:schemeClr val="dk1"/>
              </a:buClr>
              <a:buSzPts val="2000"/>
              <a:buChar char="•"/>
              <a:defRPr sz="2000"/>
            </a:lvl6pPr>
            <a:lvl7pPr marL="3200320" lvl="6" indent="-355591" algn="l">
              <a:lnSpc>
                <a:spcPct val="100000"/>
              </a:lnSpc>
              <a:spcBef>
                <a:spcPts val="400"/>
              </a:spcBef>
              <a:spcAft>
                <a:spcPts val="0"/>
              </a:spcAft>
              <a:buClr>
                <a:schemeClr val="dk1"/>
              </a:buClr>
              <a:buSzPts val="2000"/>
              <a:buChar char="•"/>
              <a:defRPr sz="2000"/>
            </a:lvl7pPr>
            <a:lvl8pPr marL="3657509" lvl="7" indent="-355591" algn="l">
              <a:lnSpc>
                <a:spcPct val="100000"/>
              </a:lnSpc>
              <a:spcBef>
                <a:spcPts val="400"/>
              </a:spcBef>
              <a:spcAft>
                <a:spcPts val="0"/>
              </a:spcAft>
              <a:buClr>
                <a:schemeClr val="dk1"/>
              </a:buClr>
              <a:buSzPts val="2000"/>
              <a:buChar char="•"/>
              <a:defRPr sz="2000"/>
            </a:lvl8pPr>
            <a:lvl9pPr marL="4114697" lvl="8" indent="-355591" algn="l">
              <a:lnSpc>
                <a:spcPct val="100000"/>
              </a:lnSpc>
              <a:spcBef>
                <a:spcPts val="400"/>
              </a:spcBef>
              <a:spcAft>
                <a:spcPts val="0"/>
              </a:spcAft>
              <a:buClr>
                <a:schemeClr val="dk1"/>
              </a:buClr>
              <a:buSzPts val="2000"/>
              <a:buChar char="•"/>
              <a:defRPr sz="2000"/>
            </a:lvl9pPr>
          </a:lstStyle>
          <a:p>
            <a:endParaRPr/>
          </a:p>
        </p:txBody>
      </p:sp>
      <p:sp>
        <p:nvSpPr>
          <p:cNvPr id="73" name="Google Shape;73;p40"/>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280"/>
              </a:spcBef>
              <a:spcAft>
                <a:spcPts val="0"/>
              </a:spcAft>
              <a:buClr>
                <a:schemeClr val="dk1"/>
              </a:buClr>
              <a:buSzPts val="1400"/>
              <a:buNone/>
              <a:defRPr sz="1400"/>
            </a:lvl1pPr>
            <a:lvl2pPr marL="914377"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1"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74" name="Google Shape;74;p4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77" name="Google Shape;77;p40"/>
          <p:cNvSpPr txBox="1"/>
          <p:nvPr/>
        </p:nvSpPr>
        <p:spPr>
          <a:xfrm>
            <a:off x="0" y="152401"/>
            <a:ext cx="284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8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41"/>
          <p:cNvSpPr>
            <a:spLocks noGrp="1"/>
          </p:cNvSpPr>
          <p:nvPr>
            <p:ph type="pic" idx="2"/>
          </p:nvPr>
        </p:nvSpPr>
        <p:spPr>
          <a:xfrm>
            <a:off x="2389717" y="612775"/>
            <a:ext cx="7315200" cy="4114800"/>
          </a:xfrm>
          <a:prstGeom prst="rect">
            <a:avLst/>
          </a:prstGeom>
          <a:noFill/>
          <a:ln>
            <a:noFill/>
          </a:ln>
        </p:spPr>
      </p:sp>
      <p:sp>
        <p:nvSpPr>
          <p:cNvPr id="81" name="Google Shape;81;p41"/>
          <p:cNvSpPr txBox="1">
            <a:spLocks noGrp="1"/>
          </p:cNvSpPr>
          <p:nvPr>
            <p:ph type="body" idx="1"/>
          </p:nvPr>
        </p:nvSpPr>
        <p:spPr>
          <a:xfrm>
            <a:off x="2389717" y="5367339"/>
            <a:ext cx="7315200" cy="804863"/>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280"/>
              </a:spcBef>
              <a:spcAft>
                <a:spcPts val="0"/>
              </a:spcAft>
              <a:buClr>
                <a:schemeClr val="dk1"/>
              </a:buClr>
              <a:buSzPts val="1400"/>
              <a:buNone/>
              <a:defRPr sz="1400"/>
            </a:lvl1pPr>
            <a:lvl2pPr marL="914377"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1"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82" name="Google Shape;82;p4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85" name="Google Shape;85;p41"/>
          <p:cNvSpPr txBox="1"/>
          <p:nvPr/>
        </p:nvSpPr>
        <p:spPr>
          <a:xfrm>
            <a:off x="0" y="152401"/>
            <a:ext cx="284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8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4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42"/>
          <p:cNvSpPr txBox="1">
            <a:spLocks noGrp="1"/>
          </p:cNvSpPr>
          <p:nvPr>
            <p:ph type="body" idx="1"/>
          </p:nvPr>
        </p:nvSpPr>
        <p:spPr>
          <a:xfrm rot="5400000">
            <a:off x="3833021" y="-1623219"/>
            <a:ext cx="4525963" cy="10972800"/>
          </a:xfrm>
          <a:prstGeom prst="rect">
            <a:avLst/>
          </a:prstGeom>
          <a:noFill/>
          <a:ln>
            <a:noFill/>
          </a:ln>
        </p:spPr>
        <p:txBody>
          <a:bodyPr spcFirstLastPara="1" wrap="square" lIns="91425" tIns="45700" rIns="91425" bIns="45700" anchor="t" anchorCtr="0">
            <a:no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89" name="Google Shape;89;p4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92" name="Google Shape;92;p42"/>
          <p:cNvSpPr txBox="1"/>
          <p:nvPr/>
        </p:nvSpPr>
        <p:spPr>
          <a:xfrm>
            <a:off x="0" y="152401"/>
            <a:ext cx="284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8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43"/>
          <p:cNvSpPr txBox="1">
            <a:spLocks noGrp="1"/>
          </p:cNvSpPr>
          <p:nvPr>
            <p:ph type="title"/>
          </p:nvPr>
        </p:nvSpPr>
        <p:spPr>
          <a:xfrm rot="5400000">
            <a:off x="7285040" y="1828801"/>
            <a:ext cx="5851525"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 name="Google Shape;95;p43"/>
          <p:cNvSpPr txBox="1">
            <a:spLocks noGrp="1"/>
          </p:cNvSpPr>
          <p:nvPr>
            <p:ph type="body" idx="1"/>
          </p:nvPr>
        </p:nvSpPr>
        <p:spPr>
          <a:xfrm rot="5400000">
            <a:off x="1697040" y="-812800"/>
            <a:ext cx="5851525" cy="8026400"/>
          </a:xfrm>
          <a:prstGeom prst="rect">
            <a:avLst/>
          </a:prstGeom>
          <a:noFill/>
          <a:ln>
            <a:noFill/>
          </a:ln>
        </p:spPr>
        <p:txBody>
          <a:bodyPr spcFirstLastPara="1" wrap="square" lIns="91425" tIns="45700" rIns="91425" bIns="45700" anchor="t" anchorCtr="0">
            <a:noAutofit/>
          </a:bodyPr>
          <a:lstStyle>
            <a:lvl1pPr marL="457189" lvl="0" indent="-342891" algn="l">
              <a:lnSpc>
                <a:spcPct val="100000"/>
              </a:lnSpc>
              <a:spcBef>
                <a:spcPts val="360"/>
              </a:spcBef>
              <a:spcAft>
                <a:spcPts val="0"/>
              </a:spcAft>
              <a:buClr>
                <a:schemeClr val="dk1"/>
              </a:buClr>
              <a:buSzPts val="1800"/>
              <a:buChar char="•"/>
              <a:defRPr/>
            </a:lvl1pPr>
            <a:lvl2pPr marL="914377" lvl="1" indent="-342891" algn="l">
              <a:lnSpc>
                <a:spcPct val="100000"/>
              </a:lnSpc>
              <a:spcBef>
                <a:spcPts val="360"/>
              </a:spcBef>
              <a:spcAft>
                <a:spcPts val="0"/>
              </a:spcAft>
              <a:buClr>
                <a:schemeClr val="dk1"/>
              </a:buClr>
              <a:buSzPts val="1800"/>
              <a:buChar char="–"/>
              <a:defRPr/>
            </a:lvl2pPr>
            <a:lvl3pPr marL="1371566" lvl="2" indent="-342891" algn="l">
              <a:lnSpc>
                <a:spcPct val="100000"/>
              </a:lnSpc>
              <a:spcBef>
                <a:spcPts val="360"/>
              </a:spcBef>
              <a:spcAft>
                <a:spcPts val="0"/>
              </a:spcAft>
              <a:buClr>
                <a:schemeClr val="dk1"/>
              </a:buClr>
              <a:buSzPts val="1800"/>
              <a:buChar char="•"/>
              <a:defRPr/>
            </a:lvl3pPr>
            <a:lvl4pPr marL="1828754" lvl="3" indent="-342891" algn="l">
              <a:lnSpc>
                <a:spcPct val="100000"/>
              </a:lnSpc>
              <a:spcBef>
                <a:spcPts val="360"/>
              </a:spcBef>
              <a:spcAft>
                <a:spcPts val="0"/>
              </a:spcAft>
              <a:buClr>
                <a:schemeClr val="dk1"/>
              </a:buClr>
              <a:buSzPts val="1800"/>
              <a:buChar char="–"/>
              <a:defRPr/>
            </a:lvl4pPr>
            <a:lvl5pPr marL="2285943" lvl="4" indent="-342891" algn="l">
              <a:lnSpc>
                <a:spcPct val="100000"/>
              </a:lnSpc>
              <a:spcBef>
                <a:spcPts val="360"/>
              </a:spcBef>
              <a:spcAft>
                <a:spcPts val="0"/>
              </a:spcAft>
              <a:buClr>
                <a:schemeClr val="dk1"/>
              </a:buClr>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96" name="Google Shape;96;p4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99" name="Google Shape;99;p43"/>
          <p:cNvSpPr txBox="1"/>
          <p:nvPr/>
        </p:nvSpPr>
        <p:spPr>
          <a:xfrm>
            <a:off x="0" y="152401"/>
            <a:ext cx="284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8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5" name="Google Shape;15;p32"/>
          <p:cNvSpPr txBox="1"/>
          <p:nvPr/>
        </p:nvSpPr>
        <p:spPr>
          <a:xfrm>
            <a:off x="609600" y="6356352"/>
            <a:ext cx="2844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2"/>
          <p:cNvSpPr txBox="1"/>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 name="Google Shape;17;p32"/>
          <p:cNvPicPr preferRelativeResize="0"/>
          <p:nvPr/>
        </p:nvPicPr>
        <p:blipFill rotWithShape="1">
          <a:blip r:embed="rId11">
            <a:alphaModFix/>
          </a:blip>
          <a:srcRect/>
          <a:stretch/>
        </p:blipFill>
        <p:spPr>
          <a:xfrm>
            <a:off x="0" y="0"/>
            <a:ext cx="12192000" cy="1143000"/>
          </a:xfrm>
          <a:prstGeom prst="rect">
            <a:avLst/>
          </a:prstGeom>
          <a:noFill/>
          <a:ln>
            <a:noFill/>
          </a:ln>
        </p:spPr>
      </p:pic>
      <p:pic>
        <p:nvPicPr>
          <p:cNvPr id="18" name="Google Shape;18;p32"/>
          <p:cNvPicPr preferRelativeResize="0"/>
          <p:nvPr/>
        </p:nvPicPr>
        <p:blipFill rotWithShape="1">
          <a:blip r:embed="rId12">
            <a:alphaModFix/>
          </a:blip>
          <a:srcRect/>
          <a:stretch/>
        </p:blipFill>
        <p:spPr>
          <a:xfrm>
            <a:off x="2032000" y="228600"/>
            <a:ext cx="4064000" cy="914400"/>
          </a:xfrm>
          <a:prstGeom prst="rect">
            <a:avLst/>
          </a:prstGeom>
          <a:noFill/>
          <a:ln>
            <a:noFill/>
          </a:ln>
        </p:spPr>
      </p:pic>
      <p:pic>
        <p:nvPicPr>
          <p:cNvPr id="19" name="Google Shape;19;p32"/>
          <p:cNvPicPr preferRelativeResize="0"/>
          <p:nvPr/>
        </p:nvPicPr>
        <p:blipFill rotWithShape="1">
          <a:blip r:embed="rId13">
            <a:alphaModFix/>
          </a:blip>
          <a:srcRect/>
          <a:stretch/>
        </p:blipFill>
        <p:spPr>
          <a:xfrm>
            <a:off x="9550400" y="6356351"/>
            <a:ext cx="2032000" cy="3604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7" name="Google Shape;107;p1"/>
          <p:cNvSpPr txBox="1"/>
          <p:nvPr/>
        </p:nvSpPr>
        <p:spPr>
          <a:xfrm>
            <a:off x="1920656" y="4754158"/>
            <a:ext cx="8350685" cy="523180"/>
          </a:xfrm>
          <a:prstGeom prst="rect">
            <a:avLst/>
          </a:prstGeom>
          <a:noFill/>
          <a:ln>
            <a:noFill/>
          </a:ln>
        </p:spPr>
        <p:txBody>
          <a:bodyPr spcFirstLastPara="1" wrap="square" lIns="91425" tIns="45700" rIns="91425" bIns="45700" anchor="t" anchorCtr="0">
            <a:spAutoFit/>
          </a:bodyPr>
          <a:lstStyle/>
          <a:p>
            <a:pPr algn="ctr">
              <a:buSzPts val="1600"/>
            </a:pPr>
            <a:r>
              <a:rPr lang="en-US" b="1" dirty="0">
                <a:solidFill>
                  <a:schemeClr val="dk1"/>
                </a:solidFill>
                <a:latin typeface="Times New Roman"/>
                <a:ea typeface="Times New Roman"/>
                <a:cs typeface="Times New Roman"/>
                <a:sym typeface="Times New Roman"/>
              </a:rPr>
              <a:t>XploSafe LLC</a:t>
            </a:r>
            <a:r>
              <a:rPr lang="en-US" dirty="0">
                <a:solidFill>
                  <a:schemeClr val="dk1"/>
                </a:solidFill>
                <a:latin typeface="Times New Roman"/>
                <a:ea typeface="Times New Roman"/>
                <a:cs typeface="Times New Roman"/>
                <a:sym typeface="Times New Roman"/>
              </a:rPr>
              <a:t> – 712 Eastgate Street, Stillwater, OK, USA 74074 </a:t>
            </a:r>
            <a:endParaRPr dirty="0"/>
          </a:p>
          <a:p>
            <a:pPr algn="ctr">
              <a:buSzPts val="1600"/>
            </a:pPr>
            <a:r>
              <a:rPr lang="en-US" b="0" i="0" u="none" strike="noStrike" dirty="0">
                <a:solidFill>
                  <a:srgbClr val="000000"/>
                </a:solidFill>
                <a:effectLst/>
                <a:latin typeface="Times New Roman" panose="02020603050405020304" pitchFamily="18" charset="0"/>
              </a:rPr>
              <a:t>Phone: (405) 334-5720; info@xplosafe.com</a:t>
            </a:r>
            <a:endParaRPr dirty="0"/>
          </a:p>
        </p:txBody>
      </p:sp>
      <p:sp>
        <p:nvSpPr>
          <p:cNvPr id="108" name="Google Shape;108;p1"/>
          <p:cNvSpPr/>
          <p:nvPr/>
        </p:nvSpPr>
        <p:spPr>
          <a:xfrm>
            <a:off x="4572000" y="6042026"/>
            <a:ext cx="4953000" cy="615513"/>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latin typeface="Calibri"/>
                <a:ea typeface="Calibri"/>
                <a:cs typeface="Calibri"/>
                <a:sym typeface="Calibri"/>
              </a:rPr>
              <a:t> </a:t>
            </a:r>
            <a:endParaRPr/>
          </a:p>
          <a:p>
            <a:pPr>
              <a:buSzPts val="1600"/>
            </a:pPr>
            <a:endParaRPr sz="1600">
              <a:solidFill>
                <a:schemeClr val="dk1"/>
              </a:solidFill>
              <a:latin typeface="Calibri"/>
              <a:ea typeface="Calibri"/>
              <a:cs typeface="Calibri"/>
              <a:sym typeface="Calibri"/>
            </a:endParaRPr>
          </a:p>
        </p:txBody>
      </p:sp>
      <p:sp>
        <p:nvSpPr>
          <p:cNvPr id="109" name="Google Shape;109;p1"/>
          <p:cNvSpPr/>
          <p:nvPr/>
        </p:nvSpPr>
        <p:spPr>
          <a:xfrm>
            <a:off x="5003004" y="1093469"/>
            <a:ext cx="2185988" cy="338514"/>
          </a:xfrm>
          <a:prstGeom prst="rect">
            <a:avLst/>
          </a:prstGeom>
          <a:noFill/>
          <a:ln>
            <a:noFill/>
          </a:ln>
        </p:spPr>
        <p:txBody>
          <a:bodyPr spcFirstLastPara="1" wrap="square" lIns="91425" tIns="45700" rIns="91425" bIns="45700" anchor="t" anchorCtr="0">
            <a:spAutoFit/>
          </a:bodyPr>
          <a:lstStyle/>
          <a:p>
            <a:pPr algn="ctr">
              <a:buSzPts val="1600"/>
            </a:pPr>
            <a:r>
              <a:rPr lang="en-US" sz="1600" dirty="0">
                <a:solidFill>
                  <a:srgbClr val="0C7DF7"/>
                </a:solidFill>
                <a:latin typeface="Times New Roman"/>
                <a:ea typeface="Times New Roman"/>
                <a:cs typeface="Times New Roman"/>
                <a:sym typeface="Times New Roman"/>
              </a:rPr>
              <a:t>www.xplosafe.com  </a:t>
            </a:r>
            <a:endParaRPr dirty="0">
              <a:solidFill>
                <a:srgbClr val="0C7DF7"/>
              </a:solidFill>
            </a:endParaRPr>
          </a:p>
        </p:txBody>
      </p:sp>
      <p:sp>
        <p:nvSpPr>
          <p:cNvPr id="110" name="Google Shape;110;p1"/>
          <p:cNvSpPr txBox="1">
            <a:spLocks noGrp="1"/>
          </p:cNvSpPr>
          <p:nvPr>
            <p:ph type="sldNum" idx="12"/>
          </p:nvPr>
        </p:nvSpPr>
        <p:spPr>
          <a:xfrm>
            <a:off x="1828800" y="624840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a:t>
            </a:fld>
            <a:endParaRPr dirty="0"/>
          </a:p>
        </p:txBody>
      </p:sp>
      <p:sp>
        <p:nvSpPr>
          <p:cNvPr id="111" name="Google Shape;111;p1"/>
          <p:cNvSpPr/>
          <p:nvPr/>
        </p:nvSpPr>
        <p:spPr>
          <a:xfrm>
            <a:off x="2114220" y="3880590"/>
            <a:ext cx="8172053" cy="738623"/>
          </a:xfrm>
          <a:prstGeom prst="rect">
            <a:avLst/>
          </a:prstGeom>
          <a:noFill/>
          <a:ln>
            <a:noFill/>
          </a:ln>
        </p:spPr>
        <p:txBody>
          <a:bodyPr spcFirstLastPara="1" wrap="square" lIns="91425" tIns="45700" rIns="91425" bIns="45700" anchor="t" anchorCtr="0">
            <a:spAutoFit/>
          </a:bodyPr>
          <a:lstStyle/>
          <a:p>
            <a:pPr algn="ctr">
              <a:buClr>
                <a:schemeClr val="dk1"/>
              </a:buClr>
              <a:buSzPts val="1800"/>
            </a:pPr>
            <a:r>
              <a:rPr lang="en-US" b="1" dirty="0">
                <a:solidFill>
                  <a:schemeClr val="tx1"/>
                </a:solidFill>
                <a:latin typeface="Times New Roman" panose="02020603050405020304" pitchFamily="18" charset="0"/>
                <a:ea typeface="Times New Roman" panose="02020603050405020304" pitchFamily="18" charset="0"/>
              </a:rPr>
              <a:t>54</a:t>
            </a:r>
            <a:r>
              <a:rPr lang="en-US" b="1" baseline="30000" dirty="0">
                <a:solidFill>
                  <a:schemeClr val="tx1"/>
                </a:solidFill>
                <a:latin typeface="Times New Roman" panose="02020603050405020304" pitchFamily="18" charset="0"/>
                <a:ea typeface="Times New Roman" panose="02020603050405020304" pitchFamily="18" charset="0"/>
              </a:rPr>
              <a:t>th</a:t>
            </a:r>
            <a:r>
              <a:rPr lang="en-US" b="1" dirty="0">
                <a:solidFill>
                  <a:schemeClr val="tx1"/>
                </a:solidFill>
                <a:latin typeface="Times New Roman" panose="02020603050405020304" pitchFamily="18" charset="0"/>
                <a:ea typeface="Times New Roman" panose="02020603050405020304" pitchFamily="18" charset="0"/>
              </a:rPr>
              <a:t> International Conference on Environmental Systems</a:t>
            </a:r>
          </a:p>
          <a:p>
            <a:pPr algn="ctr">
              <a:buClr>
                <a:schemeClr val="dk1"/>
              </a:buClr>
              <a:buSzPts val="1800"/>
            </a:pP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Prague, Czech Republic</a:t>
            </a:r>
          </a:p>
          <a:p>
            <a:pPr algn="ctr">
              <a:buClr>
                <a:schemeClr val="dk1"/>
              </a:buClr>
              <a:buSzPts val="1800"/>
            </a:pP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1317</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July 2025</a:t>
            </a:r>
          </a:p>
        </p:txBody>
      </p:sp>
      <p:pic>
        <p:nvPicPr>
          <p:cNvPr id="112" name="Google Shape;112;p1"/>
          <p:cNvPicPr preferRelativeResize="0"/>
          <p:nvPr/>
        </p:nvPicPr>
        <p:blipFill rotWithShape="1">
          <a:blip r:embed="rId3">
            <a:alphaModFix/>
          </a:blip>
          <a:srcRect/>
          <a:stretch/>
        </p:blipFill>
        <p:spPr>
          <a:xfrm>
            <a:off x="4498315" y="262512"/>
            <a:ext cx="3195365" cy="830957"/>
          </a:xfrm>
          <a:prstGeom prst="rect">
            <a:avLst/>
          </a:prstGeom>
          <a:noFill/>
          <a:ln>
            <a:noFill/>
          </a:ln>
        </p:spPr>
      </p:pic>
      <p:sp>
        <p:nvSpPr>
          <p:cNvPr id="113" name="Google Shape;113;p1"/>
          <p:cNvSpPr txBox="1"/>
          <p:nvPr/>
        </p:nvSpPr>
        <p:spPr>
          <a:xfrm>
            <a:off x="1105730" y="1714545"/>
            <a:ext cx="9980534" cy="830956"/>
          </a:xfrm>
          <a:prstGeom prst="rect">
            <a:avLst/>
          </a:prstGeom>
          <a:noFill/>
          <a:ln>
            <a:noFill/>
          </a:ln>
        </p:spPr>
        <p:txBody>
          <a:bodyPr spcFirstLastPara="1" wrap="square" lIns="91425" tIns="45700" rIns="91425" bIns="45700" anchor="t" anchorCtr="0">
            <a:spAutoFit/>
          </a:bodyPr>
          <a:lstStyle/>
          <a:p>
            <a:pPr algn="ctr"/>
            <a:r>
              <a:rPr lang="en-US" sz="2400" b="1" dirty="0">
                <a:latin typeface="Times New Roman" panose="02020603050405020304" pitchFamily="18" charset="0"/>
              </a:rPr>
              <a:t>Evaluation of Traditional and Vacuum-Regenerable Sorbents Exposed to a Multi-Gas Contaminant Mixture in the Trace Contaminant Control Unit </a:t>
            </a:r>
            <a:endParaRPr sz="2400" dirty="0">
              <a:solidFill>
                <a:schemeClr val="dk1"/>
              </a:solidFill>
              <a:latin typeface="Times New Roman"/>
              <a:ea typeface="Times New Roman"/>
              <a:cs typeface="Times New Roman"/>
              <a:sym typeface="Times New Roman"/>
            </a:endParaRPr>
          </a:p>
        </p:txBody>
      </p:sp>
      <p:sp>
        <p:nvSpPr>
          <p:cNvPr id="114" name="Google Shape;114;p1"/>
          <p:cNvSpPr txBox="1"/>
          <p:nvPr/>
        </p:nvSpPr>
        <p:spPr>
          <a:xfrm>
            <a:off x="1001485" y="3021308"/>
            <a:ext cx="10189029" cy="738623"/>
          </a:xfrm>
          <a:prstGeom prst="rect">
            <a:avLst/>
          </a:prstGeom>
          <a:noFill/>
          <a:ln>
            <a:noFill/>
          </a:ln>
        </p:spPr>
        <p:txBody>
          <a:bodyPr spcFirstLastPara="1" wrap="square" lIns="91425" tIns="45700" rIns="91425" bIns="45700" anchor="t" anchorCtr="0">
            <a:spAutoFit/>
          </a:bodyPr>
          <a:lstStyle/>
          <a:p>
            <a:pPr algn="ctr">
              <a:buSzPts val="1600"/>
            </a:pPr>
            <a:r>
              <a:rPr lang="en-US" b="1" dirty="0">
                <a:solidFill>
                  <a:schemeClr val="tx1"/>
                </a:solidFill>
                <a:latin typeface="Times New Roman"/>
                <a:ea typeface="Times New Roman"/>
                <a:cs typeface="Times New Roman"/>
                <a:sym typeface="Times New Roman"/>
              </a:rPr>
              <a:t>Evgueni B. Kadossov (presenter)</a:t>
            </a:r>
            <a:r>
              <a:rPr lang="en-US" dirty="0">
                <a:solidFill>
                  <a:schemeClr val="tx1"/>
                </a:solidFill>
                <a:latin typeface="Times New Roman"/>
                <a:ea typeface="Times New Roman"/>
                <a:cs typeface="Times New Roman"/>
                <a:sym typeface="Times New Roman"/>
              </a:rPr>
              <a:t>, Nicholas F. Materer, John R. Tidwell, Michael L. Teicheira, Shoaib Shaikh – XploSafe, Stillwater, OK</a:t>
            </a:r>
          </a:p>
          <a:p>
            <a:pPr algn="ctr">
              <a:buSzPts val="1600"/>
            </a:pPr>
            <a:r>
              <a:rPr lang="en-US" dirty="0">
                <a:solidFill>
                  <a:schemeClr val="tx1"/>
                </a:solidFill>
                <a:latin typeface="Times New Roman" panose="02020603050405020304" pitchFamily="18" charset="0"/>
                <a:ea typeface="Times New Roman" panose="02020603050405020304" pitchFamily="18" charset="0"/>
              </a:rPr>
              <a:t>Cinda Chullen </a:t>
            </a:r>
            <a:r>
              <a:rPr lang="en-US" dirty="0">
                <a:solidFill>
                  <a:schemeClr val="tx1"/>
                </a:solidFill>
                <a:latin typeface="Times New Roman"/>
                <a:ea typeface="Times New Roman"/>
                <a:cs typeface="Times New Roman"/>
                <a:sym typeface="Times New Roman"/>
              </a:rPr>
              <a:t>–</a:t>
            </a:r>
            <a:r>
              <a:rPr lang="en-US" dirty="0">
                <a:solidFill>
                  <a:schemeClr val="tx1"/>
                </a:solidFill>
                <a:latin typeface="Times New Roman" panose="02020603050405020304" pitchFamily="18" charset="0"/>
                <a:ea typeface="Times New Roman" panose="02020603050405020304" pitchFamily="18" charset="0"/>
              </a:rPr>
              <a:t> NASA Johnson Space Center, Houston, TX</a:t>
            </a:r>
          </a:p>
          <a:p>
            <a:pPr algn="ctr">
              <a:buSzPts val="1600"/>
            </a:pPr>
            <a:endParaRPr lang="en-US" dirty="0"/>
          </a:p>
        </p:txBody>
      </p:sp>
      <p:sp>
        <p:nvSpPr>
          <p:cNvPr id="2" name="Rectangle 1">
            <a:extLst>
              <a:ext uri="{FF2B5EF4-FFF2-40B4-BE49-F238E27FC236}">
                <a16:creationId xmlns:a16="http://schemas.microsoft.com/office/drawing/2014/main" id="{F594D69B-5989-9DB5-7461-9F47AC9E67C3}"/>
              </a:ext>
            </a:extLst>
          </p:cNvPr>
          <p:cNvSpPr/>
          <p:nvPr/>
        </p:nvSpPr>
        <p:spPr>
          <a:xfrm>
            <a:off x="55984" y="5784980"/>
            <a:ext cx="4315408" cy="919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oogle Shape;115;p1"/>
          <p:cNvSpPr txBox="1"/>
          <p:nvPr/>
        </p:nvSpPr>
        <p:spPr>
          <a:xfrm>
            <a:off x="517663" y="5728997"/>
            <a:ext cx="11103429" cy="861734"/>
          </a:xfrm>
          <a:prstGeom prst="rect">
            <a:avLst/>
          </a:prstGeom>
          <a:noFill/>
          <a:ln>
            <a:noFill/>
          </a:ln>
        </p:spPr>
        <p:txBody>
          <a:bodyPr spcFirstLastPara="1" wrap="square" lIns="91425" tIns="45700" rIns="91425" bIns="45700" anchor="t" anchorCtr="0">
            <a:spAutoFit/>
          </a:bodyPr>
          <a:lstStyle/>
          <a:p>
            <a:pPr algn="ctr"/>
            <a:r>
              <a:rPr lang="en-US" sz="10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This presentation is a joint work of employees of the National Aeronautics and Space Administration and employees of </a:t>
            </a:r>
            <a:r>
              <a:rPr lang="en-US" sz="1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XploSafe</a:t>
            </a:r>
            <a:r>
              <a:rPr lang="en-US" sz="10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LLC under Contract/Grant Nos. 80NSSC21C0579 and 80NSSC20C0554 with the National Aeronautics and Space Administration. The United States Government may prepare derivative works, publish or reproduce this presentation, and allow others to do so. Any publisher accepting this presentation for publication acknowledges that the United States Government retains a nonexclusive, irrevocable, worldwide license to prepare derivative works, publish or reproduce the published form of this presentation or allow others to do so for United States Government Purposes. </a:t>
            </a:r>
            <a:r>
              <a:rPr lang="en-US" sz="1000" b="1" i="1" dirty="0">
                <a:solidFill>
                  <a:schemeClr val="tx1"/>
                </a:solidFill>
                <a:latin typeface="Times New Roman"/>
                <a:ea typeface="Times New Roman"/>
                <a:cs typeface="Times New Roman"/>
                <a:sym typeface="Times New Roman"/>
              </a:rPr>
              <a:t>Trade names are used in this presentation for identification only. Their usage does not constitute an official endorsement, either expressed or implied, by the National Aeronautics and Space Administration.</a:t>
            </a:r>
            <a:endParaRPr lang="en-US" sz="10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B2DB4-5D2C-C054-D3B8-75CFDD61DC6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AB9980-C2C6-023D-8855-321B9ED1AAAE}"/>
              </a:ext>
            </a:extLst>
          </p:cNvPr>
          <p:cNvSpPr>
            <a:spLocks noGrp="1"/>
          </p:cNvSpPr>
          <p:nvPr>
            <p:ph type="sldNum" sz="quarter" idx="12"/>
          </p:nvPr>
        </p:nvSpPr>
        <p:spPr/>
        <p:txBody>
          <a:bodyPr/>
          <a:lstStyle/>
          <a:p>
            <a:pPr>
              <a:defRPr/>
            </a:pPr>
            <a:fld id="{E43E077F-17BB-422D-851F-912342D7029C}" type="slidenum">
              <a:rPr lang="en-US" smtClean="0"/>
              <a:pPr>
                <a:defRPr/>
              </a:pPr>
              <a:t>10</a:t>
            </a:fld>
            <a:endParaRPr lang="en-US" dirty="0"/>
          </a:p>
        </p:txBody>
      </p:sp>
      <p:sp>
        <p:nvSpPr>
          <p:cNvPr id="7" name="Title 1">
            <a:extLst>
              <a:ext uri="{FF2B5EF4-FFF2-40B4-BE49-F238E27FC236}">
                <a16:creationId xmlns:a16="http://schemas.microsoft.com/office/drawing/2014/main" id="{63A2F909-4DE1-855E-C1C6-C067427F8E8B}"/>
              </a:ext>
            </a:extLst>
          </p:cNvPr>
          <p:cNvSpPr>
            <a:spLocks noGrp="1"/>
          </p:cNvSpPr>
          <p:nvPr>
            <p:ph type="title"/>
          </p:nvPr>
        </p:nvSpPr>
        <p:spPr>
          <a:xfrm>
            <a:off x="1033795" y="376495"/>
            <a:ext cx="9910429" cy="1143000"/>
          </a:xfrm>
        </p:spPr>
        <p:txBody>
          <a:bodyPr/>
          <a:lstStyle/>
          <a:p>
            <a:r>
              <a:rPr lang="en-US" sz="3200" dirty="0"/>
              <a:t>Gas Mixture of TCC Contaminants: Calculated Flow Rates</a:t>
            </a:r>
          </a:p>
        </p:txBody>
      </p:sp>
      <p:graphicFrame>
        <p:nvGraphicFramePr>
          <p:cNvPr id="2" name="Table 1">
            <a:extLst>
              <a:ext uri="{FF2B5EF4-FFF2-40B4-BE49-F238E27FC236}">
                <a16:creationId xmlns:a16="http://schemas.microsoft.com/office/drawing/2014/main" id="{0B1261A4-9EE8-E246-7461-E265D6987111}"/>
              </a:ext>
            </a:extLst>
          </p:cNvPr>
          <p:cNvGraphicFramePr>
            <a:graphicFrameLocks noGrp="1"/>
          </p:cNvGraphicFramePr>
          <p:nvPr>
            <p:extLst>
              <p:ext uri="{D42A27DB-BD31-4B8C-83A1-F6EECF244321}">
                <p14:modId xmlns:p14="http://schemas.microsoft.com/office/powerpoint/2010/main" val="774958887"/>
              </p:ext>
            </p:extLst>
          </p:nvPr>
        </p:nvGraphicFramePr>
        <p:xfrm>
          <a:off x="2397967" y="2633492"/>
          <a:ext cx="7100596" cy="3126840"/>
        </p:xfrm>
        <a:graphic>
          <a:graphicData uri="http://schemas.openxmlformats.org/drawingml/2006/table">
            <a:tbl>
              <a:tblPr firstRow="1" firstCol="1" bandRow="1">
                <a:tableStyleId>{1F1268E9-52F4-423C-B538-9EEA18B6D922}</a:tableStyleId>
              </a:tblPr>
              <a:tblGrid>
                <a:gridCol w="1775149">
                  <a:extLst>
                    <a:ext uri="{9D8B030D-6E8A-4147-A177-3AD203B41FA5}">
                      <a16:colId xmlns:a16="http://schemas.microsoft.com/office/drawing/2014/main" val="1996876036"/>
                    </a:ext>
                  </a:extLst>
                </a:gridCol>
                <a:gridCol w="1775149">
                  <a:extLst>
                    <a:ext uri="{9D8B030D-6E8A-4147-A177-3AD203B41FA5}">
                      <a16:colId xmlns:a16="http://schemas.microsoft.com/office/drawing/2014/main" val="121121575"/>
                    </a:ext>
                  </a:extLst>
                </a:gridCol>
                <a:gridCol w="1775149">
                  <a:extLst>
                    <a:ext uri="{9D8B030D-6E8A-4147-A177-3AD203B41FA5}">
                      <a16:colId xmlns:a16="http://schemas.microsoft.com/office/drawing/2014/main" val="4250304644"/>
                    </a:ext>
                  </a:extLst>
                </a:gridCol>
                <a:gridCol w="1775149">
                  <a:extLst>
                    <a:ext uri="{9D8B030D-6E8A-4147-A177-3AD203B41FA5}">
                      <a16:colId xmlns:a16="http://schemas.microsoft.com/office/drawing/2014/main" val="4023794657"/>
                    </a:ext>
                  </a:extLst>
                </a:gridCol>
              </a:tblGrid>
              <a:tr h="365760">
                <a:tc>
                  <a:txBody>
                    <a:bodyPr/>
                    <a:lstStyle/>
                    <a:p>
                      <a:pPr marL="0" marR="0" indent="0" algn="ctr">
                        <a:spcBef>
                          <a:spcPts val="0"/>
                        </a:spcBef>
                        <a:spcAft>
                          <a:spcPts val="0"/>
                        </a:spcAft>
                        <a:tabLst>
                          <a:tab pos="182880" algn="l"/>
                        </a:tabLst>
                      </a:pPr>
                      <a:r>
                        <a:rPr lang="en-US" sz="1400" b="1" dirty="0">
                          <a:effectLst/>
                          <a:latin typeface="Times New Roman" panose="02020603050405020304" pitchFamily="18" charset="0"/>
                          <a:cs typeface="Times New Roman" panose="02020603050405020304" pitchFamily="18" charset="0"/>
                        </a:rPr>
                        <a:t>Contaminant</a:t>
                      </a:r>
                      <a:endParaRPr lang="en-US" sz="1400" b="1"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Gas cylinder concentration (ppm)</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Flow rate (mL/min)</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Injection rate (ng/min)</a:t>
                      </a:r>
                    </a:p>
                  </a:txBody>
                  <a:tcPr marL="68580" marR="68580" marT="0" marB="0"/>
                </a:tc>
                <a:extLst>
                  <a:ext uri="{0D108BD9-81ED-4DB2-BD59-A6C34878D82A}">
                    <a16:rowId xmlns:a16="http://schemas.microsoft.com/office/drawing/2014/main" val="2568477307"/>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Acetone</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4.0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402</a:t>
                      </a:r>
                    </a:p>
                  </a:txBody>
                  <a:tcPr marL="68580" marR="68580" marT="0" marB="0" anchor="ctr"/>
                </a:tc>
                <a:extLst>
                  <a:ext uri="{0D108BD9-81ED-4DB2-BD59-A6C34878D82A}">
                    <a16:rowId xmlns:a16="http://schemas.microsoft.com/office/drawing/2014/main" val="2934648589"/>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Acetaldehyde</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100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9.3</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1380</a:t>
                      </a:r>
                    </a:p>
                  </a:txBody>
                  <a:tcPr marL="68580" marR="68580" marT="0" marB="0" anchor="ctr"/>
                </a:tc>
                <a:extLst>
                  <a:ext uri="{0D108BD9-81ED-4DB2-BD59-A6C34878D82A}">
                    <a16:rowId xmlns:a16="http://schemas.microsoft.com/office/drawing/2014/main" val="3715290781"/>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Ammonia</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10000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29.8</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167000</a:t>
                      </a:r>
                    </a:p>
                  </a:txBody>
                  <a:tcPr marL="68580" marR="68580" marT="0" marB="0" anchor="ctr"/>
                </a:tc>
                <a:extLst>
                  <a:ext uri="{0D108BD9-81ED-4DB2-BD59-A6C34878D82A}">
                    <a16:rowId xmlns:a16="http://schemas.microsoft.com/office/drawing/2014/main" val="3833265567"/>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1-Butanol</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8.6</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1040</a:t>
                      </a:r>
                    </a:p>
                  </a:txBody>
                  <a:tcPr marL="68580" marR="68580" marT="0" marB="0" anchor="ctr"/>
                </a:tc>
                <a:extLst>
                  <a:ext uri="{0D108BD9-81ED-4DB2-BD59-A6C34878D82A}">
                    <a16:rowId xmlns:a16="http://schemas.microsoft.com/office/drawing/2014/main" val="2193784725"/>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Ethanol</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12.5</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9400</a:t>
                      </a:r>
                    </a:p>
                  </a:txBody>
                  <a:tcPr marL="68580" marR="68580" marT="0" marB="0" anchor="ctr"/>
                </a:tc>
                <a:extLst>
                  <a:ext uri="{0D108BD9-81ED-4DB2-BD59-A6C34878D82A}">
                    <a16:rowId xmlns:a16="http://schemas.microsoft.com/office/drawing/2014/main" val="3971976858"/>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Formaldehyde</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17.8</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875</a:t>
                      </a:r>
                    </a:p>
                  </a:txBody>
                  <a:tcPr marL="68580" marR="68580" marT="0" marB="0" anchor="ctr"/>
                </a:tc>
                <a:extLst>
                  <a:ext uri="{0D108BD9-81ED-4DB2-BD59-A6C34878D82A}">
                    <a16:rowId xmlns:a16="http://schemas.microsoft.com/office/drawing/2014/main" val="98470800"/>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Furan</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5.4</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625</a:t>
                      </a:r>
                    </a:p>
                  </a:txBody>
                  <a:tcPr marL="68580" marR="68580" marT="0" marB="0" anchor="ctr"/>
                </a:tc>
                <a:extLst>
                  <a:ext uri="{0D108BD9-81ED-4DB2-BD59-A6C34878D82A}">
                    <a16:rowId xmlns:a16="http://schemas.microsoft.com/office/drawing/2014/main" val="1865542081"/>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Methanol</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3.9</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2130</a:t>
                      </a:r>
                    </a:p>
                  </a:txBody>
                  <a:tcPr marL="68580" marR="68580" marT="0" marB="0" anchor="ctr"/>
                </a:tc>
                <a:extLst>
                  <a:ext uri="{0D108BD9-81ED-4DB2-BD59-A6C34878D82A}">
                    <a16:rowId xmlns:a16="http://schemas.microsoft.com/office/drawing/2014/main" val="2785660847"/>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Methyl mercaptan</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50</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20.4</a:t>
                      </a: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1730</a:t>
                      </a:r>
                    </a:p>
                  </a:txBody>
                  <a:tcPr marL="68580" marR="68580" marT="0" marB="0" anchor="ctr"/>
                </a:tc>
                <a:extLst>
                  <a:ext uri="{0D108BD9-81ED-4DB2-BD59-A6C34878D82A}">
                    <a16:rowId xmlns:a16="http://schemas.microsoft.com/office/drawing/2014/main" val="2297966616"/>
                  </a:ext>
                </a:extLst>
              </a:tr>
              <a:tr h="36576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Humidified gas carrier</a:t>
                      </a:r>
                    </a:p>
                  </a:txBody>
                  <a:tcPr marL="68580" marR="68580" marT="0" marB="0" anchor="ctr"/>
                </a:tc>
                <a:tc>
                  <a:txBody>
                    <a:bodyPr/>
                    <a:lstStyle/>
                    <a:p>
                      <a:pPr marL="0" marR="0" indent="0" algn="ctr">
                        <a:spcBef>
                          <a:spcPts val="0"/>
                        </a:spcBef>
                        <a:spcAft>
                          <a:spcPts val="0"/>
                        </a:spcAft>
                        <a:tabLst>
                          <a:tab pos="182880" algn="l"/>
                        </a:tabLst>
                      </a:pP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138</a:t>
                      </a:r>
                    </a:p>
                  </a:txBody>
                  <a:tcPr marL="68580" marR="68580" marT="0" marB="0" anchor="ctr"/>
                </a:tc>
                <a:tc>
                  <a:txBody>
                    <a:bodyPr/>
                    <a:lstStyle/>
                    <a:p>
                      <a:pPr marL="0" marR="0" indent="0" algn="ctr">
                        <a:spcBef>
                          <a:spcPts val="0"/>
                        </a:spcBef>
                        <a:spcAft>
                          <a:spcPts val="0"/>
                        </a:spcAft>
                        <a:tabLst>
                          <a:tab pos="182880" algn="l"/>
                        </a:tabLst>
                      </a:pP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36526259"/>
                  </a:ext>
                </a:extLst>
              </a:tr>
            </a:tbl>
          </a:graphicData>
        </a:graphic>
      </p:graphicFrame>
      <p:sp>
        <p:nvSpPr>
          <p:cNvPr id="9" name="TextBox 8">
            <a:extLst>
              <a:ext uri="{FF2B5EF4-FFF2-40B4-BE49-F238E27FC236}">
                <a16:creationId xmlns:a16="http://schemas.microsoft.com/office/drawing/2014/main" id="{96F0D1EA-4390-B525-49C9-138EF0C66769}"/>
              </a:ext>
            </a:extLst>
          </p:cNvPr>
          <p:cNvSpPr txBox="1"/>
          <p:nvPr/>
        </p:nvSpPr>
        <p:spPr>
          <a:xfrm>
            <a:off x="1296955" y="1621853"/>
            <a:ext cx="9761570" cy="830997"/>
          </a:xfrm>
          <a:prstGeom prst="rect">
            <a:avLst/>
          </a:prstGeom>
          <a:noFill/>
        </p:spPr>
        <p:txBody>
          <a:bodyPr wrap="square">
            <a:spAutoFit/>
          </a:bodyPr>
          <a:lstStyle/>
          <a:p>
            <a:r>
              <a:rPr lang="en-US" sz="1600" dirty="0">
                <a:latin typeface="Times New Roman" panose="02020603050405020304" pitchFamily="18" charset="0"/>
                <a:ea typeface="DengXian" panose="02010600030101010101" pitchFamily="2" charset="-122"/>
              </a:rPr>
              <a:t>A mixture of nine TCC contaminants was supplied to the TCC recirculation loop at a flow rate of 200 mL/min. The contaminant injection rates matched the NASA daily source rates, and total gas flow rate before the recirculation loop was 250 mL/min.</a:t>
            </a:r>
            <a:endParaRPr lang="en-US" sz="1600" dirty="0"/>
          </a:p>
        </p:txBody>
      </p:sp>
      <p:sp>
        <p:nvSpPr>
          <p:cNvPr id="3" name="Rectangle 2">
            <a:extLst>
              <a:ext uri="{FF2B5EF4-FFF2-40B4-BE49-F238E27FC236}">
                <a16:creationId xmlns:a16="http://schemas.microsoft.com/office/drawing/2014/main" id="{4A542776-1345-3882-C089-092C8C97D300}"/>
              </a:ext>
            </a:extLst>
          </p:cNvPr>
          <p:cNvSpPr/>
          <p:nvPr/>
        </p:nvSpPr>
        <p:spPr>
          <a:xfrm>
            <a:off x="9372600" y="6172200"/>
            <a:ext cx="234315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12;p1">
            <a:extLst>
              <a:ext uri="{FF2B5EF4-FFF2-40B4-BE49-F238E27FC236}">
                <a16:creationId xmlns:a16="http://schemas.microsoft.com/office/drawing/2014/main" id="{CF9A48A2-86E7-E8A9-759E-D11A74FAFB2D}"/>
              </a:ext>
            </a:extLst>
          </p:cNvPr>
          <p:cNvPicPr preferRelativeResize="0"/>
          <p:nvPr/>
        </p:nvPicPr>
        <p:blipFill rotWithShape="1">
          <a:blip r:embed="rId2">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361259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0D9528-06DC-40B4-A236-A7C987BA9433}"/>
              </a:ext>
            </a:extLst>
          </p:cNvPr>
          <p:cNvSpPr>
            <a:spLocks noGrp="1"/>
          </p:cNvSpPr>
          <p:nvPr>
            <p:ph type="sldNum" sz="quarter" idx="12"/>
          </p:nvPr>
        </p:nvSpPr>
        <p:spPr/>
        <p:txBody>
          <a:bodyPr/>
          <a:lstStyle/>
          <a:p>
            <a:pPr>
              <a:defRPr/>
            </a:pPr>
            <a:fld id="{E43E077F-17BB-422D-851F-912342D7029C}" type="slidenum">
              <a:rPr lang="en-US" smtClean="0"/>
              <a:pPr>
                <a:defRPr/>
              </a:pPr>
              <a:t>11</a:t>
            </a:fld>
            <a:endParaRPr lang="en-US" dirty="0"/>
          </a:p>
        </p:txBody>
      </p:sp>
      <p:sp>
        <p:nvSpPr>
          <p:cNvPr id="7" name="Title 1">
            <a:extLst>
              <a:ext uri="{FF2B5EF4-FFF2-40B4-BE49-F238E27FC236}">
                <a16:creationId xmlns:a16="http://schemas.microsoft.com/office/drawing/2014/main" id="{121D4496-CD66-46D5-9300-7D7C877A5230}"/>
              </a:ext>
            </a:extLst>
          </p:cNvPr>
          <p:cNvSpPr>
            <a:spLocks noGrp="1"/>
          </p:cNvSpPr>
          <p:nvPr>
            <p:ph type="title"/>
          </p:nvPr>
        </p:nvSpPr>
        <p:spPr>
          <a:xfrm>
            <a:off x="1569720" y="223572"/>
            <a:ext cx="9300210" cy="1143000"/>
          </a:xfrm>
        </p:spPr>
        <p:txBody>
          <a:bodyPr/>
          <a:lstStyle/>
          <a:p>
            <a:r>
              <a:rPr lang="en-US" sz="3200" dirty="0"/>
              <a:t>Predicted Breakthrough Times for Nine TCC Analytes</a:t>
            </a:r>
          </a:p>
        </p:txBody>
      </p:sp>
      <p:graphicFrame>
        <p:nvGraphicFramePr>
          <p:cNvPr id="2" name="Table 1">
            <a:extLst>
              <a:ext uri="{FF2B5EF4-FFF2-40B4-BE49-F238E27FC236}">
                <a16:creationId xmlns:a16="http://schemas.microsoft.com/office/drawing/2014/main" id="{B4DAB712-5502-3DD3-C0EE-09CFBFA85758}"/>
              </a:ext>
            </a:extLst>
          </p:cNvPr>
          <p:cNvGraphicFramePr>
            <a:graphicFrameLocks noGrp="1"/>
          </p:cNvGraphicFramePr>
          <p:nvPr>
            <p:extLst>
              <p:ext uri="{D42A27DB-BD31-4B8C-83A1-F6EECF244321}">
                <p14:modId xmlns:p14="http://schemas.microsoft.com/office/powerpoint/2010/main" val="2354462897"/>
              </p:ext>
            </p:extLst>
          </p:nvPr>
        </p:nvGraphicFramePr>
        <p:xfrm>
          <a:off x="2053590" y="2046002"/>
          <a:ext cx="7856219" cy="3126840"/>
        </p:xfrm>
        <a:graphic>
          <a:graphicData uri="http://schemas.openxmlformats.org/drawingml/2006/table">
            <a:tbl>
              <a:tblPr firstRow="1" firstCol="1" bandRow="1">
                <a:tableStyleId>{1F1268E9-52F4-423C-B538-9EEA18B6D922}</a:tableStyleId>
              </a:tblPr>
              <a:tblGrid>
                <a:gridCol w="1330615">
                  <a:extLst>
                    <a:ext uri="{9D8B030D-6E8A-4147-A177-3AD203B41FA5}">
                      <a16:colId xmlns:a16="http://schemas.microsoft.com/office/drawing/2014/main" val="1996876036"/>
                    </a:ext>
                  </a:extLst>
                </a:gridCol>
                <a:gridCol w="1139835">
                  <a:extLst>
                    <a:ext uri="{9D8B030D-6E8A-4147-A177-3AD203B41FA5}">
                      <a16:colId xmlns:a16="http://schemas.microsoft.com/office/drawing/2014/main" val="121121575"/>
                    </a:ext>
                  </a:extLst>
                </a:gridCol>
                <a:gridCol w="792224">
                  <a:extLst>
                    <a:ext uri="{9D8B030D-6E8A-4147-A177-3AD203B41FA5}">
                      <a16:colId xmlns:a16="http://schemas.microsoft.com/office/drawing/2014/main" val="4250304644"/>
                    </a:ext>
                  </a:extLst>
                </a:gridCol>
                <a:gridCol w="1401777">
                  <a:extLst>
                    <a:ext uri="{9D8B030D-6E8A-4147-A177-3AD203B41FA5}">
                      <a16:colId xmlns:a16="http://schemas.microsoft.com/office/drawing/2014/main" val="4023794657"/>
                    </a:ext>
                  </a:extLst>
                </a:gridCol>
                <a:gridCol w="1545053">
                  <a:extLst>
                    <a:ext uri="{9D8B030D-6E8A-4147-A177-3AD203B41FA5}">
                      <a16:colId xmlns:a16="http://schemas.microsoft.com/office/drawing/2014/main" val="4052200503"/>
                    </a:ext>
                  </a:extLst>
                </a:gridCol>
                <a:gridCol w="1646715">
                  <a:extLst>
                    <a:ext uri="{9D8B030D-6E8A-4147-A177-3AD203B41FA5}">
                      <a16:colId xmlns:a16="http://schemas.microsoft.com/office/drawing/2014/main" val="3750651128"/>
                    </a:ext>
                  </a:extLst>
                </a:gridCol>
              </a:tblGrid>
              <a:tr h="252600">
                <a:tc rowSpan="2">
                  <a:txBody>
                    <a:bodyPr/>
                    <a:lstStyle/>
                    <a:p>
                      <a:pPr marL="0" marR="0" indent="0" algn="ctr">
                        <a:spcBef>
                          <a:spcPts val="0"/>
                        </a:spcBef>
                        <a:spcAft>
                          <a:spcPts val="0"/>
                        </a:spcAft>
                        <a:tabLst>
                          <a:tab pos="182880" algn="l"/>
                        </a:tabLst>
                      </a:pPr>
                      <a:r>
                        <a:rPr lang="en-US" sz="1400" b="1" dirty="0">
                          <a:effectLst/>
                          <a:latin typeface="Times New Roman" panose="02020603050405020304" pitchFamily="18" charset="0"/>
                          <a:cs typeface="Times New Roman" panose="02020603050405020304" pitchFamily="18" charset="0"/>
                        </a:rPr>
                        <a:t>Contaminant</a:t>
                      </a:r>
                      <a:endParaRPr lang="en-US" sz="1400" b="1"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rowSpan="2">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NASA source rate</a:t>
                      </a:r>
                      <a:r>
                        <a:rPr lang="en-US" sz="1400" baseline="30000" dirty="0">
                          <a:effectLst/>
                          <a:latin typeface="Times New Roman" panose="02020603050405020304" pitchFamily="18" charset="0"/>
                          <a:cs typeface="Times New Roman" panose="02020603050405020304" pitchFamily="18" charset="0"/>
                        </a:rPr>
                        <a:t>1</a:t>
                      </a:r>
                      <a:r>
                        <a:rPr lang="en-US" sz="1400" dirty="0">
                          <a:effectLst/>
                          <a:latin typeface="Times New Roman" panose="02020603050405020304" pitchFamily="18" charset="0"/>
                          <a:cs typeface="Times New Roman" panose="02020603050405020304" pitchFamily="18" charset="0"/>
                        </a:rPr>
                        <a:t> (mg/day)</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Sorption capacity (mg/g)</a:t>
                      </a:r>
                    </a:p>
                  </a:txBody>
                  <a:tcPr marL="68580" marR="68580" marT="0" marB="0"/>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82880" algn="l"/>
                        </a:tabLst>
                        <a:defRPr/>
                      </a:pPr>
                      <a:r>
                        <a:rPr lang="en-US" sz="1400" dirty="0">
                          <a:effectLst/>
                          <a:latin typeface="Times New Roman" panose="02020603050405020304" pitchFamily="18" charset="0"/>
                          <a:cs typeface="Times New Roman" panose="02020603050405020304" pitchFamily="18" charset="0"/>
                        </a:rPr>
                        <a:t>Projected breakthrough time (h)</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hMerge="1">
                  <a:txBody>
                    <a:bodyPr/>
                    <a:lstStyle/>
                    <a:p>
                      <a:pPr marL="0" marR="0" indent="0" algn="ctr">
                        <a:spcBef>
                          <a:spcPts val="0"/>
                        </a:spcBef>
                        <a:spcAft>
                          <a:spcPts val="0"/>
                        </a:spcAft>
                        <a:tabLst>
                          <a:tab pos="182880" algn="l"/>
                        </a:tabLst>
                      </a:pPr>
                      <a:endParaRPr lang="en-US" sz="12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68477307"/>
                  </a:ext>
                </a:extLst>
              </a:tr>
              <a:tr h="365760">
                <a:tc vMerge="1">
                  <a:txBody>
                    <a:bodyPr/>
                    <a:lstStyle/>
                    <a:p>
                      <a:endParaRPr lang="en-US"/>
                    </a:p>
                  </a:txBody>
                  <a:tcPr/>
                </a:tc>
                <a:tc vMerge="1">
                  <a:txBody>
                    <a:bodyPr/>
                    <a:lstStyle/>
                    <a:p>
                      <a:endParaRPr lang="en-US"/>
                    </a:p>
                  </a:txBody>
                  <a:tcPr/>
                </a:tc>
                <a:tc>
                  <a:txBody>
                    <a:bodyPr/>
                    <a:lstStyle/>
                    <a:p>
                      <a:pPr marL="0" marR="0" indent="0" algn="ctr">
                        <a:spcBef>
                          <a:spcPts val="0"/>
                        </a:spcBef>
                        <a:spcAft>
                          <a:spcPts val="0"/>
                        </a:spcAft>
                        <a:tabLst>
                          <a:tab pos="182880" algn="l"/>
                        </a:tabLst>
                      </a:pPr>
                      <a:r>
                        <a:rPr lang="en-US" sz="1400" b="1" dirty="0">
                          <a:effectLst/>
                          <a:latin typeface="Times New Roman" panose="02020603050405020304" pitchFamily="18" charset="0"/>
                          <a:ea typeface="DengXian" panose="02010600030101010101" pitchFamily="2" charset="-122"/>
                          <a:cs typeface="Times New Roman" panose="02020603050405020304" pitchFamily="18" charset="0"/>
                        </a:rPr>
                        <a:t>OSU-6</a:t>
                      </a:r>
                    </a:p>
                  </a:txBody>
                  <a:tcPr marL="68580" marR="68580" marT="0" marB="0" anchor="ctr"/>
                </a:tc>
                <a:tc>
                  <a:txBody>
                    <a:bodyPr/>
                    <a:lstStyle/>
                    <a:p>
                      <a:pPr marL="0" marR="0" indent="0" algn="ctr">
                        <a:spcBef>
                          <a:spcPts val="0"/>
                        </a:spcBef>
                        <a:spcAft>
                          <a:spcPts val="0"/>
                        </a:spcAft>
                        <a:tabLst>
                          <a:tab pos="182880" algn="l"/>
                        </a:tabLst>
                      </a:pPr>
                      <a:r>
                        <a:rPr lang="en-US" sz="1400" b="1" dirty="0" err="1">
                          <a:effectLst/>
                          <a:latin typeface="Times New Roman" panose="02020603050405020304" pitchFamily="18" charset="0"/>
                          <a:cs typeface="Times New Roman" panose="02020603050405020304" pitchFamily="18" charset="0"/>
                        </a:rPr>
                        <a:t>Ammonasorb</a:t>
                      </a:r>
                      <a:r>
                        <a:rPr lang="en-US" sz="1400" b="1" dirty="0">
                          <a:effectLst/>
                          <a:latin typeface="Times New Roman" panose="02020603050405020304" pitchFamily="18" charset="0"/>
                          <a:cs typeface="Times New Roman" panose="02020603050405020304" pitchFamily="18" charset="0"/>
                        </a:rPr>
                        <a:t> II</a:t>
                      </a:r>
                      <a:endParaRPr lang="en-US" sz="1400" b="1"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82880" algn="l"/>
                        </a:tabLst>
                        <a:defRPr/>
                      </a:pPr>
                      <a:r>
                        <a:rPr lang="en-US" sz="1400" b="1" dirty="0">
                          <a:effectLst/>
                          <a:latin typeface="Times New Roman" panose="02020603050405020304" pitchFamily="18" charset="0"/>
                          <a:cs typeface="Times New Roman" panose="02020603050405020304" pitchFamily="18" charset="0"/>
                        </a:rPr>
                        <a:t>Nanoporous silica beads</a:t>
                      </a:r>
                      <a:endParaRPr lang="en-US" sz="1400" b="1"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82880" algn="l"/>
                        </a:tabLst>
                        <a:defRPr/>
                      </a:pPr>
                      <a:r>
                        <a:rPr lang="en-US" sz="1400" b="1" dirty="0" err="1">
                          <a:effectLst/>
                          <a:latin typeface="Times New Roman" panose="02020603050405020304" pitchFamily="18" charset="0"/>
                          <a:cs typeface="Times New Roman" panose="02020603050405020304" pitchFamily="18" charset="0"/>
                        </a:rPr>
                        <a:t>Ammonasorb</a:t>
                      </a:r>
                      <a:r>
                        <a:rPr lang="en-US" sz="1400" b="1" dirty="0">
                          <a:effectLst/>
                          <a:latin typeface="Times New Roman" panose="02020603050405020304" pitchFamily="18" charset="0"/>
                          <a:cs typeface="Times New Roman" panose="02020603050405020304" pitchFamily="18" charset="0"/>
                        </a:rPr>
                        <a:t> II</a:t>
                      </a:r>
                      <a:endParaRPr lang="en-US" sz="1400" b="1"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93852769"/>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Acetone</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0.193</a:t>
                      </a: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2.0</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0.46</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1061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1907</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34648589"/>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Acetaldehyde</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0.663</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0.040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0.028</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6</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13</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15290781"/>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Ammonia</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80</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160</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33265567"/>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1-Butanol</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0.50</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9.0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&gt; 12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1843</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14400</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193784725"/>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Ethanol</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4.51</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7.2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11.6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163</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2058</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71976858"/>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Formaldehyde</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0.42</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0.0042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0.0027</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5</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8470800"/>
                  </a:ext>
                </a:extLst>
              </a:tr>
              <a:tr h="252600">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cs typeface="Times New Roman" panose="02020603050405020304" pitchFamily="18" charset="0"/>
                        </a:rPr>
                        <a:t>Furan</a:t>
                      </a:r>
                      <a:endParaRPr lang="en-US" sz="14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0.3</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0.002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0.098</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&lt; 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720</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65542081"/>
                  </a:ext>
                </a:extLst>
              </a:tr>
              <a:tr h="25260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Methanol</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1.02</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2.6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100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2039</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85660847"/>
                  </a:ext>
                </a:extLst>
              </a:tr>
              <a:tr h="365760">
                <a:tc>
                  <a:txBody>
                    <a:bodyPr/>
                    <a:lstStyle/>
                    <a:p>
                      <a:pPr marL="0" marR="0" indent="0" algn="ctr">
                        <a:spcBef>
                          <a:spcPts val="0"/>
                        </a:spcBef>
                        <a:spcAft>
                          <a:spcPts val="0"/>
                        </a:spcAft>
                        <a:tabLst>
                          <a:tab pos="182880" algn="l"/>
                        </a:tabLst>
                      </a:pPr>
                      <a:r>
                        <a:rPr lang="en-US" sz="1400">
                          <a:effectLst/>
                          <a:latin typeface="Times New Roman" panose="02020603050405020304" pitchFamily="18" charset="0"/>
                          <a:cs typeface="Times New Roman" panose="02020603050405020304" pitchFamily="18" charset="0"/>
                        </a:rPr>
                        <a:t>Methyl mercaptan</a:t>
                      </a:r>
                      <a:endParaRPr lang="en-US" sz="14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182880" algn="l"/>
                        </a:tabLs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0.83</a:t>
                      </a: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0.004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&gt; 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a:effectLst/>
                          <a:latin typeface="Times New Roman" panose="02020603050405020304" pitchFamily="18" charset="0"/>
                          <a:ea typeface="DengXian" panose="02010600030101010101" pitchFamily="2" charset="-122"/>
                        </a:rPr>
                        <a:t>&lt; 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buNone/>
                        <a:tabLst>
                          <a:tab pos="182880" algn="l"/>
                        </a:tabLst>
                      </a:pPr>
                      <a:r>
                        <a:rPr lang="en-US" sz="1400" dirty="0">
                          <a:effectLst/>
                          <a:latin typeface="Times New Roman" panose="02020603050405020304" pitchFamily="18" charset="0"/>
                          <a:ea typeface="DengXian" panose="02010600030101010101" pitchFamily="2" charset="-122"/>
                        </a:rPr>
                        <a:t>916</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97966616"/>
                  </a:ext>
                </a:extLst>
              </a:tr>
            </a:tbl>
          </a:graphicData>
        </a:graphic>
      </p:graphicFrame>
      <p:sp>
        <p:nvSpPr>
          <p:cNvPr id="9" name="TextBox 8">
            <a:extLst>
              <a:ext uri="{FF2B5EF4-FFF2-40B4-BE49-F238E27FC236}">
                <a16:creationId xmlns:a16="http://schemas.microsoft.com/office/drawing/2014/main" id="{581FC08C-7D42-531D-FA91-8B1695D206F7}"/>
              </a:ext>
            </a:extLst>
          </p:cNvPr>
          <p:cNvSpPr txBox="1"/>
          <p:nvPr/>
        </p:nvSpPr>
        <p:spPr>
          <a:xfrm>
            <a:off x="1727199" y="1345889"/>
            <a:ext cx="8942705" cy="523220"/>
          </a:xfrm>
          <a:prstGeom prst="rect">
            <a:avLst/>
          </a:prstGeom>
          <a:noFill/>
        </p:spPr>
        <p:txBody>
          <a:bodyPr wrap="square">
            <a:spAutoFit/>
          </a:bodyPr>
          <a:lstStyle/>
          <a:p>
            <a:r>
              <a:rPr lang="en-US" dirty="0">
                <a:latin typeface="Times New Roman" panose="02020603050405020304" pitchFamily="18" charset="0"/>
                <a:ea typeface="DengXian" panose="02010600030101010101" pitchFamily="2" charset="-122"/>
              </a:rPr>
              <a:t>NASA source rates, sorption capacities, and calculated times required to reach 80% of the contaminant capacities for </a:t>
            </a:r>
            <a:r>
              <a:rPr lang="en-US" dirty="0" err="1">
                <a:latin typeface="Times New Roman" panose="02020603050405020304" pitchFamily="18" charset="0"/>
                <a:ea typeface="DengXian" panose="02010600030101010101" pitchFamily="2" charset="-122"/>
              </a:rPr>
              <a:t>Ammonasorb</a:t>
            </a:r>
            <a:r>
              <a:rPr lang="en-US" dirty="0">
                <a:latin typeface="Times New Roman" panose="02020603050405020304" pitchFamily="18" charset="0"/>
                <a:ea typeface="DengXian" panose="02010600030101010101" pitchFamily="2" charset="-122"/>
              </a:rPr>
              <a:t> II and nanoporous silica beads (OSU-6 sorbent content: ~21%).</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96E1E63-440D-3966-EACA-3FE513FF4E0F}"/>
                  </a:ext>
                </a:extLst>
              </p:cNvPr>
              <p:cNvSpPr txBox="1"/>
              <p:nvPr/>
            </p:nvSpPr>
            <p:spPr>
              <a:xfrm>
                <a:off x="1752600" y="5246428"/>
                <a:ext cx="8458200" cy="8300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𝑇𝑖𝑚𝑒</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h</m:t>
                          </m:r>
                        </m:e>
                      </m:d>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r>
                                <a:rPr lang="en-US">
                                  <a:latin typeface="Cambria Math" panose="02040503050406030204" pitchFamily="18" charset="0"/>
                                </a:rPr>
                                <m:t>0.80</m:t>
                              </m:r>
                            </m:e>
                          </m:d>
                          <m:r>
                            <a:rPr lang="en-US">
                              <a:latin typeface="Cambria Math" panose="02040503050406030204" pitchFamily="18" charset="0"/>
                            </a:rPr>
                            <m:t>×</m:t>
                          </m:r>
                          <m:r>
                            <a:rPr lang="en-US" i="1">
                              <a:latin typeface="Cambria Math" panose="02040503050406030204" pitchFamily="18" charset="0"/>
                            </a:rPr>
                            <m:t>𝑠𝑜𝑟𝑏𝑒𝑛𝑡</m:t>
                          </m:r>
                          <m:r>
                            <a:rPr lang="en-US">
                              <a:latin typeface="Cambria Math" panose="02040503050406030204" pitchFamily="18" charset="0"/>
                            </a:rPr>
                            <m:t> </m:t>
                          </m:r>
                          <m:r>
                            <a:rPr lang="en-US" i="1">
                              <a:latin typeface="Cambria Math" panose="02040503050406030204" pitchFamily="18" charset="0"/>
                            </a:rPr>
                            <m:t>𝑚𝑎𝑠𝑠</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𝑔</m:t>
                              </m:r>
                            </m:e>
                          </m:d>
                          <m:r>
                            <a:rPr lang="en-US">
                              <a:latin typeface="Cambria Math" panose="02040503050406030204" pitchFamily="18" charset="0"/>
                            </a:rPr>
                            <m:t>×</m:t>
                          </m:r>
                          <m:r>
                            <a:rPr lang="en-US" i="1">
                              <a:latin typeface="Cambria Math" panose="02040503050406030204" pitchFamily="18" charset="0"/>
                            </a:rPr>
                            <m:t>𝑠𝑜𝑟𝑏𝑒𝑛𝑡</m:t>
                          </m:r>
                          <m:r>
                            <a:rPr lang="en-US">
                              <a:latin typeface="Cambria Math" panose="02040503050406030204" pitchFamily="18" charset="0"/>
                            </a:rPr>
                            <m:t>  </m:t>
                          </m:r>
                          <m:r>
                            <a:rPr lang="en-US" i="1">
                              <a:latin typeface="Cambria Math" panose="02040503050406030204" pitchFamily="18" charset="0"/>
                            </a:rPr>
                            <m:t>𝑐𝑎𝑝𝑎𝑐𝑖𝑡𝑦</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𝑚𝑔</m:t>
                                  </m:r>
                                </m:num>
                                <m:den>
                                  <m:r>
                                    <a:rPr lang="en-US" i="1">
                                      <a:latin typeface="Cambria Math" panose="02040503050406030204" pitchFamily="18" charset="0"/>
                                    </a:rPr>
                                    <m:t>𝑔</m:t>
                                  </m:r>
                                </m:den>
                              </m:f>
                            </m:e>
                          </m:d>
                        </m:num>
                        <m:den>
                          <m:r>
                            <a:rPr lang="en-US" i="1">
                              <a:latin typeface="Cambria Math" panose="02040503050406030204" pitchFamily="18" charset="0"/>
                            </a:rPr>
                            <m:t>𝐼𝑛𝑗𝑒𝑐𝑡𝑖𝑜𝑛</m:t>
                          </m:r>
                          <m:r>
                            <a:rPr lang="en-US">
                              <a:latin typeface="Cambria Math" panose="02040503050406030204" pitchFamily="18" charset="0"/>
                            </a:rPr>
                            <m:t> </m:t>
                          </m:r>
                          <m:r>
                            <a:rPr lang="en-US" i="1">
                              <a:latin typeface="Cambria Math" panose="02040503050406030204" pitchFamily="18" charset="0"/>
                            </a:rPr>
                            <m:t>𝑟𝑎𝑡𝑒</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𝑛𝑔</m:t>
                                  </m:r>
                                </m:num>
                                <m:den>
                                  <m:r>
                                    <a:rPr lang="en-US" i="1">
                                      <a:latin typeface="Cambria Math" panose="02040503050406030204" pitchFamily="18" charset="0"/>
                                    </a:rPr>
                                    <m:t>𝑚𝑖𝑛</m:t>
                                  </m:r>
                                </m:den>
                              </m:f>
                            </m:e>
                          </m:d>
                        </m:den>
                      </m:f>
                      <m:r>
                        <a:rPr lang="en-US">
                          <a:latin typeface="Cambria Math" panose="02040503050406030204" pitchFamily="18" charset="0"/>
                        </a:rPr>
                        <m:t>×</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h</m:t>
                              </m:r>
                            </m:num>
                            <m:den>
                              <m:r>
                                <a:rPr lang="en-US">
                                  <a:latin typeface="Cambria Math" panose="02040503050406030204" pitchFamily="18" charset="0"/>
                                </a:rPr>
                                <m:t>60 </m:t>
                              </m:r>
                              <m:r>
                                <a:rPr lang="en-US" i="1">
                                  <a:latin typeface="Cambria Math" panose="02040503050406030204" pitchFamily="18" charset="0"/>
                                </a:rPr>
                                <m:t>𝑚𝑖𝑛</m:t>
                              </m:r>
                            </m:den>
                          </m:f>
                        </m:e>
                      </m:d>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×10</m:t>
                          </m:r>
                        </m:e>
                        <m:sup>
                          <m:r>
                            <a:rPr lang="en-US">
                              <a:latin typeface="Cambria Math" panose="02040503050406030204" pitchFamily="18" charset="0"/>
                            </a:rPr>
                            <m:t>6</m:t>
                          </m:r>
                        </m:sup>
                      </m:sSup>
                    </m:oMath>
                  </m:oMathPara>
                </a14:m>
                <a:endParaRPr lang="en-US" dirty="0"/>
              </a:p>
            </p:txBody>
          </p:sp>
        </mc:Choice>
        <mc:Fallback xmlns="">
          <p:sp>
            <p:nvSpPr>
              <p:cNvPr id="3" name="TextBox 2">
                <a:extLst>
                  <a:ext uri="{FF2B5EF4-FFF2-40B4-BE49-F238E27FC236}">
                    <a16:creationId xmlns:a16="http://schemas.microsoft.com/office/drawing/2014/main" id="{D96E1E63-440D-3966-EACA-3FE513FF4E0F}"/>
                  </a:ext>
                </a:extLst>
              </p:cNvPr>
              <p:cNvSpPr txBox="1">
                <a:spLocks noRot="1" noChangeAspect="1" noMove="1" noResize="1" noEditPoints="1" noAdjustHandles="1" noChangeArrowheads="1" noChangeShapeType="1" noTextEdit="1"/>
              </p:cNvSpPr>
              <p:nvPr/>
            </p:nvSpPr>
            <p:spPr>
              <a:xfrm>
                <a:off x="1752600" y="5246428"/>
                <a:ext cx="8458200" cy="830035"/>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6DB9413-59CB-D518-B68B-FFD716AAD0E0}"/>
              </a:ext>
            </a:extLst>
          </p:cNvPr>
          <p:cNvSpPr txBox="1"/>
          <p:nvPr/>
        </p:nvSpPr>
        <p:spPr>
          <a:xfrm>
            <a:off x="1014461" y="6309984"/>
            <a:ext cx="8027941" cy="461665"/>
          </a:xfrm>
          <a:prstGeom prst="rect">
            <a:avLst/>
          </a:prstGeom>
          <a:noFill/>
        </p:spPr>
        <p:txBody>
          <a:bodyPr wrap="square" rtlCol="0">
            <a:spAutoFit/>
          </a:bodyPr>
          <a:lstStyle/>
          <a:p>
            <a:r>
              <a:rPr lang="en-US" sz="1200" baseline="30000"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J. Hostetler and T. </a:t>
            </a:r>
            <a:r>
              <a:rPr lang="en-US" sz="1200" dirty="0" err="1">
                <a:latin typeface="Times New Roman" panose="02020603050405020304" pitchFamily="18" charset="0"/>
                <a:cs typeface="Times New Roman" panose="02020603050405020304" pitchFamily="18" charset="0"/>
              </a:rPr>
              <a:t>Shurtz</a:t>
            </a:r>
            <a:r>
              <a:rPr lang="en-US" sz="1200" dirty="0">
                <a:latin typeface="Times New Roman" panose="02020603050405020304" pitchFamily="18" charset="0"/>
                <a:cs typeface="Times New Roman" panose="02020603050405020304" pitchFamily="18" charset="0"/>
              </a:rPr>
              <a:t>: Requirements for the Exploration PLSS (</a:t>
            </a:r>
            <a:r>
              <a:rPr lang="en-US" sz="1200" dirty="0" err="1">
                <a:latin typeface="Times New Roman" panose="02020603050405020304" pitchFamily="18" charset="0"/>
                <a:cs typeface="Times New Roman" panose="02020603050405020304" pitchFamily="18" charset="0"/>
              </a:rPr>
              <a:t>xPLSS</a:t>
            </a:r>
            <a:r>
              <a:rPr lang="en-US" sz="1200" dirty="0">
                <a:latin typeface="Times New Roman" panose="02020603050405020304" pitchFamily="18" charset="0"/>
                <a:cs typeface="Times New Roman" panose="02020603050405020304" pitchFamily="18" charset="0"/>
              </a:rPr>
              <a:t>) Trace Contaminant Control System (TCC). NASA Technical Report 2020, 20190033446.</a:t>
            </a:r>
          </a:p>
        </p:txBody>
      </p:sp>
      <p:sp>
        <p:nvSpPr>
          <p:cNvPr id="5" name="Rectangle 4">
            <a:extLst>
              <a:ext uri="{FF2B5EF4-FFF2-40B4-BE49-F238E27FC236}">
                <a16:creationId xmlns:a16="http://schemas.microsoft.com/office/drawing/2014/main" id="{1D8937FE-AB9A-667D-C899-F49B9BC3D878}"/>
              </a:ext>
            </a:extLst>
          </p:cNvPr>
          <p:cNvSpPr/>
          <p:nvPr/>
        </p:nvSpPr>
        <p:spPr>
          <a:xfrm>
            <a:off x="9469755" y="6223635"/>
            <a:ext cx="2274570" cy="634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112;p1">
            <a:extLst>
              <a:ext uri="{FF2B5EF4-FFF2-40B4-BE49-F238E27FC236}">
                <a16:creationId xmlns:a16="http://schemas.microsoft.com/office/drawing/2014/main" id="{FE038846-1C78-33CC-1109-4EE54DB148EB}"/>
              </a:ext>
            </a:extLst>
          </p:cNvPr>
          <p:cNvPicPr preferRelativeResize="0"/>
          <p:nvPr/>
        </p:nvPicPr>
        <p:blipFill rotWithShape="1">
          <a:blip r:embed="rId3">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319864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4CF46-CAD1-667C-6E9A-36EBFAB593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826CF-E79B-5558-E1F3-1C599AA6DBF0}"/>
              </a:ext>
            </a:extLst>
          </p:cNvPr>
          <p:cNvSpPr>
            <a:spLocks noGrp="1"/>
          </p:cNvSpPr>
          <p:nvPr>
            <p:ph type="sldNum" sz="quarter" idx="12"/>
          </p:nvPr>
        </p:nvSpPr>
        <p:spPr/>
        <p:txBody>
          <a:bodyPr/>
          <a:lstStyle/>
          <a:p>
            <a:pPr>
              <a:defRPr/>
            </a:pPr>
            <a:fld id="{E43E077F-17BB-422D-851F-912342D7029C}" type="slidenum">
              <a:rPr lang="en-US" smtClean="0"/>
              <a:pPr>
                <a:defRPr/>
              </a:pPr>
              <a:t>12</a:t>
            </a:fld>
            <a:endParaRPr lang="en-US" dirty="0"/>
          </a:p>
        </p:txBody>
      </p:sp>
      <p:sp>
        <p:nvSpPr>
          <p:cNvPr id="7" name="Title 1">
            <a:extLst>
              <a:ext uri="{FF2B5EF4-FFF2-40B4-BE49-F238E27FC236}">
                <a16:creationId xmlns:a16="http://schemas.microsoft.com/office/drawing/2014/main" id="{848D7B9C-7BC0-B152-C2AD-EA6783782E1C}"/>
              </a:ext>
            </a:extLst>
          </p:cNvPr>
          <p:cNvSpPr>
            <a:spLocks noGrp="1"/>
          </p:cNvSpPr>
          <p:nvPr>
            <p:ph type="title"/>
          </p:nvPr>
        </p:nvSpPr>
        <p:spPr>
          <a:xfrm>
            <a:off x="1981200" y="115704"/>
            <a:ext cx="8229600" cy="1143000"/>
          </a:xfrm>
        </p:spPr>
        <p:txBody>
          <a:bodyPr/>
          <a:lstStyle/>
          <a:p>
            <a:r>
              <a:rPr lang="en-US" sz="3200" dirty="0"/>
              <a:t>Non-regeneration Breakthrough Studies</a:t>
            </a:r>
          </a:p>
        </p:txBody>
      </p:sp>
      <p:sp>
        <p:nvSpPr>
          <p:cNvPr id="2" name="TextBox 1">
            <a:extLst>
              <a:ext uri="{FF2B5EF4-FFF2-40B4-BE49-F238E27FC236}">
                <a16:creationId xmlns:a16="http://schemas.microsoft.com/office/drawing/2014/main" id="{89D5BAED-F6AD-03D0-5B72-8F94C387E9A9}"/>
              </a:ext>
            </a:extLst>
          </p:cNvPr>
          <p:cNvSpPr txBox="1"/>
          <p:nvPr/>
        </p:nvSpPr>
        <p:spPr>
          <a:xfrm>
            <a:off x="1377487" y="1101632"/>
            <a:ext cx="9325055" cy="738664"/>
          </a:xfrm>
          <a:prstGeom prst="rect">
            <a:avLst/>
          </a:prstGeom>
          <a:noFill/>
        </p:spPr>
        <p:txBody>
          <a:bodyPr wrap="square" rtlCol="0">
            <a:spAutoFit/>
          </a:bodyPr>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230-mL sorbent cartridges filled with </a:t>
            </a:r>
            <a:r>
              <a:rPr lang="en-US" dirty="0" err="1">
                <a:latin typeface="Times New Roman" panose="02020603050405020304" pitchFamily="18" charset="0"/>
                <a:cs typeface="Times New Roman" panose="02020603050405020304" pitchFamily="18" charset="0"/>
              </a:rPr>
              <a:t>Ammonasorb</a:t>
            </a:r>
            <a:r>
              <a:rPr lang="en-US" dirty="0">
                <a:latin typeface="Times New Roman" panose="02020603050405020304" pitchFamily="18" charset="0"/>
                <a:cs typeface="Times New Roman" panose="02020603050405020304" pitchFamily="18" charset="0"/>
              </a:rPr>
              <a:t> II particles (126 g) and nanoporous silica beads (76 grams) were evaluated on the TCC test rig under sub-atmospheric pressure (4.3 psia).</a:t>
            </a:r>
          </a:p>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Nine NASA contaminants were continuously injected into the TCC recirculation loop at their NASA source rates.</a:t>
            </a:r>
          </a:p>
        </p:txBody>
      </p:sp>
      <p:graphicFrame>
        <p:nvGraphicFramePr>
          <p:cNvPr id="3" name="Table 2">
            <a:extLst>
              <a:ext uri="{FF2B5EF4-FFF2-40B4-BE49-F238E27FC236}">
                <a16:creationId xmlns:a16="http://schemas.microsoft.com/office/drawing/2014/main" id="{6160B54A-9D8B-AB1B-DC89-EFDBB8242DFF}"/>
              </a:ext>
            </a:extLst>
          </p:cNvPr>
          <p:cNvGraphicFramePr>
            <a:graphicFrameLocks noGrp="1"/>
          </p:cNvGraphicFramePr>
          <p:nvPr>
            <p:extLst>
              <p:ext uri="{D42A27DB-BD31-4B8C-83A1-F6EECF244321}">
                <p14:modId xmlns:p14="http://schemas.microsoft.com/office/powerpoint/2010/main" val="2624431957"/>
              </p:ext>
            </p:extLst>
          </p:nvPr>
        </p:nvGraphicFramePr>
        <p:xfrm>
          <a:off x="1847461" y="2433423"/>
          <a:ext cx="8182948" cy="2514727"/>
        </p:xfrm>
        <a:graphic>
          <a:graphicData uri="http://schemas.openxmlformats.org/drawingml/2006/table">
            <a:tbl>
              <a:tblPr firstRow="1" firstCol="1" bandRow="1">
                <a:tableStyleId>{1F1268E9-52F4-423C-B538-9EEA18B6D922}</a:tableStyleId>
              </a:tblPr>
              <a:tblGrid>
                <a:gridCol w="1388536">
                  <a:extLst>
                    <a:ext uri="{9D8B030D-6E8A-4147-A177-3AD203B41FA5}">
                      <a16:colId xmlns:a16="http://schemas.microsoft.com/office/drawing/2014/main" val="631414872"/>
                    </a:ext>
                  </a:extLst>
                </a:gridCol>
                <a:gridCol w="946810">
                  <a:extLst>
                    <a:ext uri="{9D8B030D-6E8A-4147-A177-3AD203B41FA5}">
                      <a16:colId xmlns:a16="http://schemas.microsoft.com/office/drawing/2014/main" val="183655453"/>
                    </a:ext>
                  </a:extLst>
                </a:gridCol>
                <a:gridCol w="1072124">
                  <a:extLst>
                    <a:ext uri="{9D8B030D-6E8A-4147-A177-3AD203B41FA5}">
                      <a16:colId xmlns:a16="http://schemas.microsoft.com/office/drawing/2014/main" val="1160638293"/>
                    </a:ext>
                  </a:extLst>
                </a:gridCol>
                <a:gridCol w="891115">
                  <a:extLst>
                    <a:ext uri="{9D8B030D-6E8A-4147-A177-3AD203B41FA5}">
                      <a16:colId xmlns:a16="http://schemas.microsoft.com/office/drawing/2014/main" val="1715800628"/>
                    </a:ext>
                  </a:extLst>
                </a:gridCol>
                <a:gridCol w="918618">
                  <a:extLst>
                    <a:ext uri="{9D8B030D-6E8A-4147-A177-3AD203B41FA5}">
                      <a16:colId xmlns:a16="http://schemas.microsoft.com/office/drawing/2014/main" val="1343274250"/>
                    </a:ext>
                  </a:extLst>
                </a:gridCol>
                <a:gridCol w="891115">
                  <a:extLst>
                    <a:ext uri="{9D8B030D-6E8A-4147-A177-3AD203B41FA5}">
                      <a16:colId xmlns:a16="http://schemas.microsoft.com/office/drawing/2014/main" val="3362385535"/>
                    </a:ext>
                  </a:extLst>
                </a:gridCol>
                <a:gridCol w="960736">
                  <a:extLst>
                    <a:ext uri="{9D8B030D-6E8A-4147-A177-3AD203B41FA5}">
                      <a16:colId xmlns:a16="http://schemas.microsoft.com/office/drawing/2014/main" val="2660612036"/>
                    </a:ext>
                  </a:extLst>
                </a:gridCol>
                <a:gridCol w="1113894">
                  <a:extLst>
                    <a:ext uri="{9D8B030D-6E8A-4147-A177-3AD203B41FA5}">
                      <a16:colId xmlns:a16="http://schemas.microsoft.com/office/drawing/2014/main" val="987106454"/>
                    </a:ext>
                  </a:extLst>
                </a:gridCol>
              </a:tblGrid>
              <a:tr h="171848">
                <a:tc rowSpan="3">
                  <a:txBody>
                    <a:bodyPr/>
                    <a:lstStyle/>
                    <a:p>
                      <a:pPr marL="0" marR="0" indent="0" algn="ctr">
                        <a:buNone/>
                        <a:tabLst>
                          <a:tab pos="182880" algn="l"/>
                        </a:tabLst>
                      </a:pPr>
                      <a:r>
                        <a:rPr lang="en-US" sz="1200" b="1" dirty="0">
                          <a:effectLst/>
                          <a:latin typeface="Times New Roman" panose="02020603050405020304" pitchFamily="18" charset="0"/>
                          <a:cs typeface="Times New Roman" panose="02020603050405020304" pitchFamily="18" charset="0"/>
                        </a:rPr>
                        <a:t>Contaminant</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Source rate (mg/day)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7-Day SMAC limit (ppm)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5">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Measured concentrations (ppm)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700257"/>
                  </a:ext>
                </a:extLst>
              </a:tr>
              <a:tr h="171848">
                <a:tc vMerge="1">
                  <a:txBody>
                    <a:bodyPr/>
                    <a:lstStyle/>
                    <a:p>
                      <a:endParaRPr lang="en-US"/>
                    </a:p>
                  </a:txBody>
                  <a:tcPr/>
                </a:tc>
                <a:tc vMerge="1">
                  <a:txBody>
                    <a:bodyPr/>
                    <a:lstStyle/>
                    <a:p>
                      <a:endParaRPr lang="en-US"/>
                    </a:p>
                  </a:txBody>
                  <a:tcPr/>
                </a:tc>
                <a:tc vMerge="1">
                  <a:txBody>
                    <a:bodyPr/>
                    <a:lstStyle/>
                    <a:p>
                      <a:endParaRPr lang="en-US"/>
                    </a:p>
                  </a:txBody>
                  <a:tcPr/>
                </a:tc>
                <a:tc gridSpan="3">
                  <a:txBody>
                    <a:bodyPr/>
                    <a:lstStyle/>
                    <a:p>
                      <a:pPr marL="0" marR="0" indent="0" algn="ctr">
                        <a:buNone/>
                        <a:tabLst>
                          <a:tab pos="182880" algn="l"/>
                        </a:tabLst>
                      </a:pPr>
                      <a:r>
                        <a:rPr lang="en-US" sz="1200" b="1" dirty="0">
                          <a:effectLst/>
                          <a:latin typeface="Times New Roman" panose="02020603050405020304" pitchFamily="18" charset="0"/>
                          <a:cs typeface="Times New Roman" panose="02020603050405020304" pitchFamily="18" charset="0"/>
                        </a:rPr>
                        <a:t>Nanoporous silica beads</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2">
                  <a:txBody>
                    <a:bodyPr/>
                    <a:lstStyle/>
                    <a:p>
                      <a:pPr marL="0" marR="0" indent="0" algn="ctr">
                        <a:buNone/>
                        <a:tabLst>
                          <a:tab pos="182880" algn="l"/>
                        </a:tabLst>
                      </a:pPr>
                      <a:r>
                        <a:rPr lang="en-US" sz="1200" b="1" dirty="0" err="1">
                          <a:effectLst/>
                          <a:latin typeface="Times New Roman" panose="02020603050405020304" pitchFamily="18" charset="0"/>
                          <a:cs typeface="Times New Roman" panose="02020603050405020304" pitchFamily="18" charset="0"/>
                        </a:rPr>
                        <a:t>Ammonasorb</a:t>
                      </a:r>
                      <a:r>
                        <a:rPr lang="en-US" sz="1200" b="1" dirty="0">
                          <a:effectLst/>
                          <a:latin typeface="Times New Roman" panose="02020603050405020304" pitchFamily="18" charset="0"/>
                          <a:cs typeface="Times New Roman" panose="02020603050405020304" pitchFamily="18" charset="0"/>
                        </a:rPr>
                        <a:t> II</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45120204"/>
                  </a:ext>
                </a:extLst>
              </a:tr>
              <a:tr h="34296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a:buNone/>
                        <a:tabLst>
                          <a:tab pos="182880" algn="l"/>
                        </a:tabLst>
                      </a:pPr>
                      <a:r>
                        <a:rPr lang="en-US" sz="1200" b="1" dirty="0">
                          <a:effectLst/>
                          <a:latin typeface="Times New Roman" panose="02020603050405020304" pitchFamily="18" charset="0"/>
                          <a:cs typeface="Times New Roman" panose="02020603050405020304" pitchFamily="18" charset="0"/>
                        </a:rPr>
                        <a:t>0</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30 min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b="1" dirty="0">
                          <a:effectLst/>
                          <a:latin typeface="Times New Roman" panose="02020603050405020304" pitchFamily="18" charset="0"/>
                          <a:cs typeface="Times New Roman" panose="02020603050405020304" pitchFamily="18" charset="0"/>
                        </a:rPr>
                        <a:t>1</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3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b="1" dirty="0">
                          <a:effectLst/>
                          <a:latin typeface="Times New Roman" panose="02020603050405020304" pitchFamily="18" charset="0"/>
                          <a:cs typeface="Times New Roman" panose="02020603050405020304" pitchFamily="18" charset="0"/>
                        </a:rPr>
                        <a:t>20</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24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b="1">
                          <a:effectLst/>
                          <a:latin typeface="Times New Roman" panose="02020603050405020304" pitchFamily="18" charset="0"/>
                          <a:cs typeface="Times New Roman" panose="02020603050405020304" pitchFamily="18" charset="0"/>
                        </a:rPr>
                        <a:t>0</a:t>
                      </a:r>
                      <a:r>
                        <a:rPr lang="en-US" sz="1200" b="1">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a:effectLst/>
                          <a:latin typeface="Times New Roman" panose="02020603050405020304" pitchFamily="18" charset="0"/>
                          <a:cs typeface="Times New Roman" panose="02020603050405020304" pitchFamily="18" charset="0"/>
                        </a:rPr>
                        <a:t>24 h</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b="1" dirty="0">
                          <a:effectLst/>
                          <a:latin typeface="Times New Roman" panose="02020603050405020304" pitchFamily="18" charset="0"/>
                          <a:cs typeface="Times New Roman" panose="02020603050405020304" pitchFamily="18" charset="0"/>
                        </a:rPr>
                        <a:t>150</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180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776309"/>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Acetone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0.193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22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0.13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0.24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0.13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1057706"/>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Acetaldehyde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0.663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1.8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8871694"/>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Ammonia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64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7458659"/>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1-Butanol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035509"/>
                  </a:ext>
                </a:extLst>
              </a:tr>
              <a:tr h="200667">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Ethanol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4.51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1000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5.8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0.69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8746065"/>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Formaldehyde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0.42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635169"/>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Furan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0.025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0.03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1811757"/>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Methanol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1.02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70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1.1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7.4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0.69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2.8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683569"/>
                  </a:ext>
                </a:extLst>
              </a:tr>
              <a:tr h="200667">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Methyl mercaptan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0.83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a:effectLst/>
                          <a:latin typeface="Times New Roman" panose="02020603050405020304" pitchFamily="18" charset="0"/>
                          <a:cs typeface="Times New Roman" panose="02020603050405020304" pitchFamily="18" charset="0"/>
                        </a:rPr>
                        <a:t>0.2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0.7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r>
                        <a:rPr lang="en-US" sz="1200" dirty="0">
                          <a:effectLst/>
                          <a:latin typeface="Times New Roman" panose="02020603050405020304" pitchFamily="18" charset="0"/>
                          <a:cs typeface="Times New Roman" panose="02020603050405020304" pitchFamily="18" charset="0"/>
                        </a:rPr>
                        <a:t>3.6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buNone/>
                        <a:tabLst>
                          <a:tab pos="18288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2275037"/>
                  </a:ext>
                </a:extLst>
              </a:tr>
            </a:tbl>
          </a:graphicData>
        </a:graphic>
      </p:graphicFrame>
      <p:sp>
        <p:nvSpPr>
          <p:cNvPr id="8" name="TextBox 7">
            <a:extLst>
              <a:ext uri="{FF2B5EF4-FFF2-40B4-BE49-F238E27FC236}">
                <a16:creationId xmlns:a16="http://schemas.microsoft.com/office/drawing/2014/main" id="{CD763251-3530-49C8-E871-A8E86F1211AD}"/>
              </a:ext>
            </a:extLst>
          </p:cNvPr>
          <p:cNvSpPr txBox="1"/>
          <p:nvPr/>
        </p:nvSpPr>
        <p:spPr>
          <a:xfrm>
            <a:off x="1616125" y="1910203"/>
            <a:ext cx="8594675" cy="523220"/>
          </a:xfrm>
          <a:prstGeom prst="rect">
            <a:avLst/>
          </a:prstGeom>
          <a:noFill/>
        </p:spPr>
        <p:txBody>
          <a:bodyPr wrap="square">
            <a:spAutoFit/>
          </a:bodyPr>
          <a:lstStyle/>
          <a:p>
            <a:r>
              <a:rPr lang="en-US" b="1" dirty="0">
                <a:latin typeface="Times New Roman" panose="02020603050405020304" pitchFamily="18" charset="0"/>
                <a:ea typeface="Times New Roman" panose="02020603050405020304" pitchFamily="18" charset="0"/>
              </a:rPr>
              <a:t>Analyte concentrations measured at different stages of the TCC test run. The empty fields indicate that the measured concentrations are below the detection limits.</a:t>
            </a:r>
            <a:endParaRPr lang="en-US" b="1" dirty="0"/>
          </a:p>
        </p:txBody>
      </p:sp>
      <p:sp>
        <p:nvSpPr>
          <p:cNvPr id="11" name="TextBox 10">
            <a:extLst>
              <a:ext uri="{FF2B5EF4-FFF2-40B4-BE49-F238E27FC236}">
                <a16:creationId xmlns:a16="http://schemas.microsoft.com/office/drawing/2014/main" id="{6094146F-E81F-3BE3-6EDB-FC367C300FC1}"/>
              </a:ext>
            </a:extLst>
          </p:cNvPr>
          <p:cNvSpPr txBox="1"/>
          <p:nvPr/>
        </p:nvSpPr>
        <p:spPr>
          <a:xfrm>
            <a:off x="1250931" y="5050511"/>
            <a:ext cx="9451611" cy="1384995"/>
          </a:xfrm>
          <a:prstGeom prst="rect">
            <a:avLst/>
          </a:prstGeom>
          <a:noFill/>
        </p:spPr>
        <p:txBody>
          <a:bodyPr wrap="square" rtlCol="0">
            <a:spAutoFit/>
          </a:bodyPr>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285744" indent="-285744">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Ammonasorb</a:t>
            </a:r>
            <a:r>
              <a:rPr lang="en-US" b="1" dirty="0">
                <a:latin typeface="Times New Roman" panose="02020603050405020304" pitchFamily="18" charset="0"/>
                <a:cs typeface="Times New Roman" panose="02020603050405020304" pitchFamily="18" charset="0"/>
              </a:rPr>
              <a:t> II:</a:t>
            </a:r>
            <a:r>
              <a:rPr lang="en-US" dirty="0">
                <a:latin typeface="Times New Roman" panose="02020603050405020304" pitchFamily="18" charset="0"/>
                <a:cs typeface="Times New Roman" panose="02020603050405020304" pitchFamily="18" charset="0"/>
              </a:rPr>
              <a:t> No analyte exceeded its SMAC limit during a continuous 180-hour run.</a:t>
            </a:r>
          </a:p>
          <a:p>
            <a:pPr marL="285744" indent="-285744">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Nanoporous silica beads: </a:t>
            </a:r>
            <a:r>
              <a:rPr lang="en-US" dirty="0">
                <a:latin typeface="Times New Roman" panose="02020603050405020304" pitchFamily="18" charset="0"/>
                <a:cs typeface="Times New Roman" panose="02020603050405020304" pitchFamily="18" charset="0"/>
              </a:rPr>
              <a:t>Ammonia, furan, and methyl mercaptan broke through and exceeded their NASA SMAC limits within the first three hours.</a:t>
            </a:r>
          </a:p>
          <a:p>
            <a:pPr marL="285744" indent="-285744" defTabSz="914377">
              <a:buClrTx/>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The measured pressure drop across both sorbents was ~0.18 in-H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which was below the limit of 0.3 in-H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specified by NASA.</a:t>
            </a:r>
          </a:p>
          <a:p>
            <a:endParaRPr 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5506251-7F76-C0C8-E836-20E4F580AAE2}"/>
              </a:ext>
            </a:extLst>
          </p:cNvPr>
          <p:cNvSpPr/>
          <p:nvPr/>
        </p:nvSpPr>
        <p:spPr>
          <a:xfrm>
            <a:off x="9419492" y="6207369"/>
            <a:ext cx="2274277" cy="650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12;p1">
            <a:extLst>
              <a:ext uri="{FF2B5EF4-FFF2-40B4-BE49-F238E27FC236}">
                <a16:creationId xmlns:a16="http://schemas.microsoft.com/office/drawing/2014/main" id="{C05B804D-3B80-8EDD-3B16-DB3E865DC190}"/>
              </a:ext>
            </a:extLst>
          </p:cNvPr>
          <p:cNvPicPr preferRelativeResize="0"/>
          <p:nvPr/>
        </p:nvPicPr>
        <p:blipFill rotWithShape="1">
          <a:blip r:embed="rId2">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2194574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2A68D-DDFA-08E7-A583-365D62DAF25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926164-56B3-9583-298A-1ABD16EFBA18}"/>
              </a:ext>
            </a:extLst>
          </p:cNvPr>
          <p:cNvPicPr>
            <a:picLocks noChangeAspect="1"/>
          </p:cNvPicPr>
          <p:nvPr/>
        </p:nvPicPr>
        <p:blipFill>
          <a:blip r:embed="rId2"/>
          <a:srcRect l="5714" r="8173"/>
          <a:stretch/>
        </p:blipFill>
        <p:spPr>
          <a:xfrm>
            <a:off x="842889" y="1584951"/>
            <a:ext cx="4868837" cy="3390485"/>
          </a:xfrm>
          <a:prstGeom prst="rect">
            <a:avLst/>
          </a:prstGeom>
        </p:spPr>
      </p:pic>
      <p:pic>
        <p:nvPicPr>
          <p:cNvPr id="10" name="Picture 9">
            <a:extLst>
              <a:ext uri="{FF2B5EF4-FFF2-40B4-BE49-F238E27FC236}">
                <a16:creationId xmlns:a16="http://schemas.microsoft.com/office/drawing/2014/main" id="{42CDFE98-18AD-BFC8-B01D-C88F25C66C93}"/>
              </a:ext>
            </a:extLst>
          </p:cNvPr>
          <p:cNvPicPr>
            <a:picLocks noChangeAspect="1"/>
          </p:cNvPicPr>
          <p:nvPr/>
        </p:nvPicPr>
        <p:blipFill>
          <a:blip r:embed="rId3"/>
          <a:srcRect l="4869" r="4196"/>
          <a:stretch/>
        </p:blipFill>
        <p:spPr>
          <a:xfrm>
            <a:off x="5741658" y="1573515"/>
            <a:ext cx="5190339" cy="3390485"/>
          </a:xfrm>
          <a:prstGeom prst="rect">
            <a:avLst/>
          </a:prstGeom>
        </p:spPr>
      </p:pic>
      <p:sp>
        <p:nvSpPr>
          <p:cNvPr id="4" name="Slide Number Placeholder 3">
            <a:extLst>
              <a:ext uri="{FF2B5EF4-FFF2-40B4-BE49-F238E27FC236}">
                <a16:creationId xmlns:a16="http://schemas.microsoft.com/office/drawing/2014/main" id="{14FE082B-4C60-63F2-729D-D08E97C919A2}"/>
              </a:ext>
            </a:extLst>
          </p:cNvPr>
          <p:cNvSpPr>
            <a:spLocks noGrp="1"/>
          </p:cNvSpPr>
          <p:nvPr>
            <p:ph type="sldNum" sz="quarter" idx="12"/>
          </p:nvPr>
        </p:nvSpPr>
        <p:spPr/>
        <p:txBody>
          <a:bodyPr/>
          <a:lstStyle/>
          <a:p>
            <a:pPr>
              <a:defRPr/>
            </a:pPr>
            <a:fld id="{E43E077F-17BB-422D-851F-912342D7029C}" type="slidenum">
              <a:rPr lang="en-US" smtClean="0"/>
              <a:pPr>
                <a:defRPr/>
              </a:pPr>
              <a:t>13</a:t>
            </a:fld>
            <a:endParaRPr lang="en-US" dirty="0"/>
          </a:p>
        </p:txBody>
      </p:sp>
      <p:sp>
        <p:nvSpPr>
          <p:cNvPr id="7" name="Title 1">
            <a:extLst>
              <a:ext uri="{FF2B5EF4-FFF2-40B4-BE49-F238E27FC236}">
                <a16:creationId xmlns:a16="http://schemas.microsoft.com/office/drawing/2014/main" id="{081DA096-541B-CC4A-8BEF-89C72AF54C4D}"/>
              </a:ext>
            </a:extLst>
          </p:cNvPr>
          <p:cNvSpPr>
            <a:spLocks noGrp="1"/>
          </p:cNvSpPr>
          <p:nvPr>
            <p:ph type="title"/>
          </p:nvPr>
        </p:nvSpPr>
        <p:spPr>
          <a:xfrm>
            <a:off x="1361782" y="448699"/>
            <a:ext cx="9106134" cy="1143000"/>
          </a:xfrm>
        </p:spPr>
        <p:txBody>
          <a:bodyPr/>
          <a:lstStyle/>
          <a:p>
            <a:r>
              <a:rPr lang="en-US" sz="3200" dirty="0"/>
              <a:t>Non-regeneration Breakthrough Studies: </a:t>
            </a:r>
            <a:r>
              <a:rPr lang="en-US" sz="3200" dirty="0" err="1"/>
              <a:t>Ammonasorb</a:t>
            </a:r>
            <a:r>
              <a:rPr lang="en-US" sz="3200" dirty="0"/>
              <a:t> II Sorbent</a:t>
            </a:r>
          </a:p>
        </p:txBody>
      </p:sp>
      <p:sp>
        <p:nvSpPr>
          <p:cNvPr id="12" name="TextBox 11">
            <a:extLst>
              <a:ext uri="{FF2B5EF4-FFF2-40B4-BE49-F238E27FC236}">
                <a16:creationId xmlns:a16="http://schemas.microsoft.com/office/drawing/2014/main" id="{2050DD4C-5E3A-0667-BBBA-742DDFD9BC92}"/>
              </a:ext>
            </a:extLst>
          </p:cNvPr>
          <p:cNvSpPr txBox="1"/>
          <p:nvPr/>
        </p:nvSpPr>
        <p:spPr>
          <a:xfrm>
            <a:off x="7885421" y="1957412"/>
            <a:ext cx="902811"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Ammonia</a:t>
            </a:r>
          </a:p>
        </p:txBody>
      </p:sp>
      <p:sp>
        <p:nvSpPr>
          <p:cNvPr id="13" name="TextBox 12">
            <a:extLst>
              <a:ext uri="{FF2B5EF4-FFF2-40B4-BE49-F238E27FC236}">
                <a16:creationId xmlns:a16="http://schemas.microsoft.com/office/drawing/2014/main" id="{BF743F5B-AA2D-764E-02D4-8D5B8B3F8705}"/>
              </a:ext>
            </a:extLst>
          </p:cNvPr>
          <p:cNvSpPr txBox="1"/>
          <p:nvPr/>
        </p:nvSpPr>
        <p:spPr>
          <a:xfrm>
            <a:off x="1091682" y="4968687"/>
            <a:ext cx="9870247" cy="1077218"/>
          </a:xfrm>
          <a:prstGeom prst="rect">
            <a:avLst/>
          </a:prstGeom>
          <a:noFill/>
        </p:spPr>
        <p:txBody>
          <a:bodyPr wrap="square" rtlCol="0">
            <a:spAutoFit/>
          </a:bodyPr>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285744" indent="-285744">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The methanol concentration steadily increased from 0 to 2.5 ppm and remained stable till the completion of the experiment. </a:t>
            </a:r>
          </a:p>
          <a:p>
            <a:pPr marL="285744" indent="-285744">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ammonia concentration slowly increased from 0 to 2 ppm remaining within the NASA SMAC limit of 3 ppm. </a:t>
            </a:r>
          </a:p>
          <a:p>
            <a:endParaRPr lang="en-US" sz="1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34F54DC-639C-E3DF-D4D8-4F3EAB0B9250}"/>
              </a:ext>
            </a:extLst>
          </p:cNvPr>
          <p:cNvSpPr/>
          <p:nvPr/>
        </p:nvSpPr>
        <p:spPr>
          <a:xfrm>
            <a:off x="9273026" y="6215676"/>
            <a:ext cx="2535637" cy="5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2;p1">
            <a:extLst>
              <a:ext uri="{FF2B5EF4-FFF2-40B4-BE49-F238E27FC236}">
                <a16:creationId xmlns:a16="http://schemas.microsoft.com/office/drawing/2014/main" id="{84FD1558-2762-A267-6C8A-26F703E38465}"/>
              </a:ext>
            </a:extLst>
          </p:cNvPr>
          <p:cNvPicPr preferRelativeResize="0"/>
          <p:nvPr/>
        </p:nvPicPr>
        <p:blipFill rotWithShape="1">
          <a:blip r:embed="rId4">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511464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3C4AC-EB66-9C5B-807A-549CCEDA77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8A8C9D-9A98-9B91-DE18-ECD5483A1BCD}"/>
              </a:ext>
            </a:extLst>
          </p:cNvPr>
          <p:cNvSpPr>
            <a:spLocks noGrp="1"/>
          </p:cNvSpPr>
          <p:nvPr>
            <p:ph type="sldNum" sz="quarter" idx="12"/>
          </p:nvPr>
        </p:nvSpPr>
        <p:spPr/>
        <p:txBody>
          <a:bodyPr/>
          <a:lstStyle/>
          <a:p>
            <a:pPr>
              <a:defRPr/>
            </a:pPr>
            <a:fld id="{E43E077F-17BB-422D-851F-912342D7029C}" type="slidenum">
              <a:rPr lang="en-US" smtClean="0"/>
              <a:pPr>
                <a:defRPr/>
              </a:pPr>
              <a:t>14</a:t>
            </a:fld>
            <a:endParaRPr lang="en-US" dirty="0"/>
          </a:p>
        </p:txBody>
      </p:sp>
      <p:sp>
        <p:nvSpPr>
          <p:cNvPr id="7" name="Title 1">
            <a:extLst>
              <a:ext uri="{FF2B5EF4-FFF2-40B4-BE49-F238E27FC236}">
                <a16:creationId xmlns:a16="http://schemas.microsoft.com/office/drawing/2014/main" id="{0900FF8D-734C-6E17-871B-E6EDD2589DFA}"/>
              </a:ext>
            </a:extLst>
          </p:cNvPr>
          <p:cNvSpPr>
            <a:spLocks noGrp="1"/>
          </p:cNvSpPr>
          <p:nvPr>
            <p:ph type="title"/>
          </p:nvPr>
        </p:nvSpPr>
        <p:spPr>
          <a:xfrm>
            <a:off x="1872829" y="252965"/>
            <a:ext cx="8229600" cy="1143000"/>
          </a:xfrm>
        </p:spPr>
        <p:txBody>
          <a:bodyPr/>
          <a:lstStyle/>
          <a:p>
            <a:r>
              <a:rPr lang="en-US" sz="3200" dirty="0"/>
              <a:t>Non-regeneration Breakthrough Studies: Nanoporous Silica Beads</a:t>
            </a:r>
          </a:p>
        </p:txBody>
      </p:sp>
      <p:pic>
        <p:nvPicPr>
          <p:cNvPr id="3" name="Picture 2">
            <a:extLst>
              <a:ext uri="{FF2B5EF4-FFF2-40B4-BE49-F238E27FC236}">
                <a16:creationId xmlns:a16="http://schemas.microsoft.com/office/drawing/2014/main" id="{EE5131B9-A741-CF45-021B-990FEC6018B2}"/>
              </a:ext>
            </a:extLst>
          </p:cNvPr>
          <p:cNvPicPr>
            <a:picLocks noChangeAspect="1"/>
          </p:cNvPicPr>
          <p:nvPr/>
        </p:nvPicPr>
        <p:blipFill>
          <a:blip r:embed="rId2"/>
          <a:srcRect l="7346" r="6864"/>
          <a:stretch/>
        </p:blipFill>
        <p:spPr>
          <a:xfrm>
            <a:off x="983228" y="1576873"/>
            <a:ext cx="4794639" cy="3351373"/>
          </a:xfrm>
          <a:prstGeom prst="rect">
            <a:avLst/>
          </a:prstGeom>
        </p:spPr>
      </p:pic>
      <p:pic>
        <p:nvPicPr>
          <p:cNvPr id="8" name="Picture 7">
            <a:extLst>
              <a:ext uri="{FF2B5EF4-FFF2-40B4-BE49-F238E27FC236}">
                <a16:creationId xmlns:a16="http://schemas.microsoft.com/office/drawing/2014/main" id="{AAA2FDC0-774B-3D58-BBD6-0B4D93421BDB}"/>
              </a:ext>
            </a:extLst>
          </p:cNvPr>
          <p:cNvPicPr>
            <a:picLocks noChangeAspect="1"/>
          </p:cNvPicPr>
          <p:nvPr/>
        </p:nvPicPr>
        <p:blipFill>
          <a:blip r:embed="rId3"/>
          <a:srcRect l="4836" r="7299"/>
          <a:stretch/>
        </p:blipFill>
        <p:spPr>
          <a:xfrm>
            <a:off x="5852161" y="1576872"/>
            <a:ext cx="4910595" cy="3351373"/>
          </a:xfrm>
          <a:prstGeom prst="rect">
            <a:avLst/>
          </a:prstGeom>
        </p:spPr>
      </p:pic>
      <p:sp>
        <p:nvSpPr>
          <p:cNvPr id="9" name="TextBox 8">
            <a:extLst>
              <a:ext uri="{FF2B5EF4-FFF2-40B4-BE49-F238E27FC236}">
                <a16:creationId xmlns:a16="http://schemas.microsoft.com/office/drawing/2014/main" id="{7033C30D-2013-435E-03E0-3AFCBC2B65B1}"/>
              </a:ext>
            </a:extLst>
          </p:cNvPr>
          <p:cNvSpPr txBox="1"/>
          <p:nvPr/>
        </p:nvSpPr>
        <p:spPr>
          <a:xfrm>
            <a:off x="1572764" y="4928246"/>
            <a:ext cx="8558795" cy="830997"/>
          </a:xfrm>
          <a:prstGeom prst="rect">
            <a:avLst/>
          </a:prstGeom>
          <a:noFill/>
        </p:spPr>
        <p:txBody>
          <a:bodyPr wrap="square" rtlCol="0">
            <a:spAutoFit/>
          </a:bodyPr>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285744" indent="-285744">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The methanol and ethanol concentrations continuously increased while remaining below the SMAC limits. </a:t>
            </a:r>
          </a:p>
          <a:p>
            <a:pPr marL="285744" indent="-285744">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Ammonia showed up after 40 min and exceeded the 7-day SMAC limit of 3 ppm at 50 min</a:t>
            </a:r>
            <a:r>
              <a:rPr lang="en-US" sz="1600" dirty="0">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92D638E0-E659-A6FC-B241-83E3350EB30B}"/>
              </a:ext>
            </a:extLst>
          </p:cNvPr>
          <p:cNvSpPr/>
          <p:nvPr/>
        </p:nvSpPr>
        <p:spPr>
          <a:xfrm>
            <a:off x="9377265" y="6162869"/>
            <a:ext cx="2453951" cy="695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12;p1">
            <a:extLst>
              <a:ext uri="{FF2B5EF4-FFF2-40B4-BE49-F238E27FC236}">
                <a16:creationId xmlns:a16="http://schemas.microsoft.com/office/drawing/2014/main" id="{459270ED-DB87-5860-6EA8-BBEAAD014C7C}"/>
              </a:ext>
            </a:extLst>
          </p:cNvPr>
          <p:cNvPicPr preferRelativeResize="0"/>
          <p:nvPr/>
        </p:nvPicPr>
        <p:blipFill rotWithShape="1">
          <a:blip r:embed="rId4">
            <a:alphaModFix/>
          </a:blip>
          <a:srcRect/>
          <a:stretch/>
        </p:blipFill>
        <p:spPr>
          <a:xfrm>
            <a:off x="9275057" y="6050592"/>
            <a:ext cx="2514600" cy="594723"/>
          </a:xfrm>
          <a:prstGeom prst="rect">
            <a:avLst/>
          </a:prstGeom>
          <a:noFill/>
          <a:ln>
            <a:noFill/>
          </a:ln>
        </p:spPr>
      </p:pic>
      <p:sp>
        <p:nvSpPr>
          <p:cNvPr id="6" name="TextBox 5">
            <a:extLst>
              <a:ext uri="{FF2B5EF4-FFF2-40B4-BE49-F238E27FC236}">
                <a16:creationId xmlns:a16="http://schemas.microsoft.com/office/drawing/2014/main" id="{5E1561B3-CA92-1996-2B80-64A86083011C}"/>
              </a:ext>
            </a:extLst>
          </p:cNvPr>
          <p:cNvSpPr txBox="1"/>
          <p:nvPr/>
        </p:nvSpPr>
        <p:spPr>
          <a:xfrm>
            <a:off x="7856052" y="1649361"/>
            <a:ext cx="902811"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Ammonia</a:t>
            </a:r>
          </a:p>
        </p:txBody>
      </p:sp>
    </p:spTree>
    <p:extLst>
      <p:ext uri="{BB962C8B-B14F-4D97-AF65-F5344CB8AC3E}">
        <p14:creationId xmlns:p14="http://schemas.microsoft.com/office/powerpoint/2010/main" val="2378245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8CB23-B6CD-3A0F-F033-7462BAB96A6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330C93-13E6-8762-5BBD-B4284120D230}"/>
              </a:ext>
            </a:extLst>
          </p:cNvPr>
          <p:cNvSpPr>
            <a:spLocks noGrp="1"/>
          </p:cNvSpPr>
          <p:nvPr>
            <p:ph type="sldNum" sz="quarter" idx="12"/>
          </p:nvPr>
        </p:nvSpPr>
        <p:spPr/>
        <p:txBody>
          <a:bodyPr/>
          <a:lstStyle/>
          <a:p>
            <a:pPr>
              <a:defRPr/>
            </a:pPr>
            <a:fld id="{E43E077F-17BB-422D-851F-912342D7029C}" type="slidenum">
              <a:rPr lang="en-US" smtClean="0"/>
              <a:pPr>
                <a:defRPr/>
              </a:pPr>
              <a:t>15</a:t>
            </a:fld>
            <a:endParaRPr lang="en-US" dirty="0"/>
          </a:p>
        </p:txBody>
      </p:sp>
      <p:sp>
        <p:nvSpPr>
          <p:cNvPr id="7" name="Title 1">
            <a:extLst>
              <a:ext uri="{FF2B5EF4-FFF2-40B4-BE49-F238E27FC236}">
                <a16:creationId xmlns:a16="http://schemas.microsoft.com/office/drawing/2014/main" id="{FB10475B-C9E4-499C-1180-78C0B9E8BE00}"/>
              </a:ext>
            </a:extLst>
          </p:cNvPr>
          <p:cNvSpPr>
            <a:spLocks noGrp="1"/>
          </p:cNvSpPr>
          <p:nvPr>
            <p:ph type="title"/>
          </p:nvPr>
        </p:nvSpPr>
        <p:spPr>
          <a:xfrm>
            <a:off x="998376" y="310025"/>
            <a:ext cx="10314991" cy="1143000"/>
          </a:xfrm>
        </p:spPr>
        <p:txBody>
          <a:bodyPr/>
          <a:lstStyle/>
          <a:p>
            <a:r>
              <a:rPr lang="en-US" sz="3200" dirty="0"/>
              <a:t>Effect of Vacuum Regeneration on Analyte Breakthroughs</a:t>
            </a:r>
          </a:p>
        </p:txBody>
      </p:sp>
      <p:pic>
        <p:nvPicPr>
          <p:cNvPr id="5" name="Picture 4">
            <a:extLst>
              <a:ext uri="{FF2B5EF4-FFF2-40B4-BE49-F238E27FC236}">
                <a16:creationId xmlns:a16="http://schemas.microsoft.com/office/drawing/2014/main" id="{C4B85D9B-A773-18B1-CBD8-4D8DDE956028}"/>
              </a:ext>
            </a:extLst>
          </p:cNvPr>
          <p:cNvPicPr>
            <a:picLocks noChangeAspect="1"/>
          </p:cNvPicPr>
          <p:nvPr/>
        </p:nvPicPr>
        <p:blipFill>
          <a:blip r:embed="rId3"/>
          <a:srcRect l="8102" t="-531" r="8777"/>
          <a:stretch/>
        </p:blipFill>
        <p:spPr>
          <a:xfrm>
            <a:off x="659582" y="2578476"/>
            <a:ext cx="5165201" cy="3746125"/>
          </a:xfrm>
          <a:prstGeom prst="rect">
            <a:avLst/>
          </a:prstGeom>
        </p:spPr>
      </p:pic>
      <p:pic>
        <p:nvPicPr>
          <p:cNvPr id="9" name="Picture 8">
            <a:extLst>
              <a:ext uri="{FF2B5EF4-FFF2-40B4-BE49-F238E27FC236}">
                <a16:creationId xmlns:a16="http://schemas.microsoft.com/office/drawing/2014/main" id="{580DF422-67B4-015F-4986-8670A062E754}"/>
              </a:ext>
            </a:extLst>
          </p:cNvPr>
          <p:cNvPicPr>
            <a:picLocks noChangeAspect="1"/>
          </p:cNvPicPr>
          <p:nvPr/>
        </p:nvPicPr>
        <p:blipFill>
          <a:blip r:embed="rId4"/>
          <a:srcRect l="8074" r="8971"/>
          <a:stretch/>
        </p:blipFill>
        <p:spPr>
          <a:xfrm>
            <a:off x="5714666" y="2642743"/>
            <a:ext cx="5071522" cy="3666084"/>
          </a:xfrm>
          <a:prstGeom prst="rect">
            <a:avLst/>
          </a:prstGeom>
        </p:spPr>
      </p:pic>
      <p:sp>
        <p:nvSpPr>
          <p:cNvPr id="2" name="TextBox 1">
            <a:extLst>
              <a:ext uri="{FF2B5EF4-FFF2-40B4-BE49-F238E27FC236}">
                <a16:creationId xmlns:a16="http://schemas.microsoft.com/office/drawing/2014/main" id="{798B0F02-2F01-AD00-F9A5-75A4D8FAE4AE}"/>
              </a:ext>
            </a:extLst>
          </p:cNvPr>
          <p:cNvSpPr txBox="1"/>
          <p:nvPr/>
        </p:nvSpPr>
        <p:spPr>
          <a:xfrm>
            <a:off x="1133669" y="1422390"/>
            <a:ext cx="10179698" cy="11560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285744" indent="-285744">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Periodic vacuum regeneration reduced the analyte concentrations in the TCC recirculation loop to sub-ppm levels.</a:t>
            </a:r>
          </a:p>
          <a:p>
            <a:pPr marL="285744" indent="-285744">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Each vacuum regeneration cycle consisted of 2 min gas flow followed by 2 min evacuating to a pressure below 1 Torr.</a:t>
            </a:r>
          </a:p>
          <a:p>
            <a:pPr marL="285744" indent="-285744">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During the regeneration half-cycle, the analyte flow to the TCC recirculation loop was stopped simulating a swing bed. </a:t>
            </a:r>
          </a:p>
        </p:txBody>
      </p:sp>
      <p:sp>
        <p:nvSpPr>
          <p:cNvPr id="3" name="Rectangle 2">
            <a:extLst>
              <a:ext uri="{FF2B5EF4-FFF2-40B4-BE49-F238E27FC236}">
                <a16:creationId xmlns:a16="http://schemas.microsoft.com/office/drawing/2014/main" id="{DD082BEE-55C0-449F-4995-04283E1B7582}"/>
              </a:ext>
            </a:extLst>
          </p:cNvPr>
          <p:cNvSpPr/>
          <p:nvPr/>
        </p:nvSpPr>
        <p:spPr>
          <a:xfrm>
            <a:off x="9395460" y="6206490"/>
            <a:ext cx="2417445" cy="651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12;p1">
            <a:extLst>
              <a:ext uri="{FF2B5EF4-FFF2-40B4-BE49-F238E27FC236}">
                <a16:creationId xmlns:a16="http://schemas.microsoft.com/office/drawing/2014/main" id="{405E0DB2-E7F8-3D7E-4C5B-33D69C288465}"/>
              </a:ext>
            </a:extLst>
          </p:cNvPr>
          <p:cNvPicPr preferRelativeResize="0"/>
          <p:nvPr/>
        </p:nvPicPr>
        <p:blipFill rotWithShape="1">
          <a:blip r:embed="rId5">
            <a:alphaModFix/>
          </a:blip>
          <a:srcRect/>
          <a:stretch/>
        </p:blipFill>
        <p:spPr>
          <a:xfrm>
            <a:off x="9275057" y="6050592"/>
            <a:ext cx="2514600" cy="594723"/>
          </a:xfrm>
          <a:prstGeom prst="rect">
            <a:avLst/>
          </a:prstGeom>
          <a:noFill/>
          <a:ln>
            <a:noFill/>
          </a:ln>
        </p:spPr>
      </p:pic>
      <p:sp>
        <p:nvSpPr>
          <p:cNvPr id="8" name="TextBox 7">
            <a:extLst>
              <a:ext uri="{FF2B5EF4-FFF2-40B4-BE49-F238E27FC236}">
                <a16:creationId xmlns:a16="http://schemas.microsoft.com/office/drawing/2014/main" id="{E7D66645-D439-92B8-FAED-54F733743AD2}"/>
              </a:ext>
            </a:extLst>
          </p:cNvPr>
          <p:cNvSpPr txBox="1"/>
          <p:nvPr/>
        </p:nvSpPr>
        <p:spPr>
          <a:xfrm>
            <a:off x="3027042" y="2740631"/>
            <a:ext cx="742512"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Ethanol</a:t>
            </a:r>
          </a:p>
        </p:txBody>
      </p:sp>
      <p:sp>
        <p:nvSpPr>
          <p:cNvPr id="10" name="TextBox 9">
            <a:extLst>
              <a:ext uri="{FF2B5EF4-FFF2-40B4-BE49-F238E27FC236}">
                <a16:creationId xmlns:a16="http://schemas.microsoft.com/office/drawing/2014/main" id="{F3F2ACC1-F411-F800-C0D4-8A70C4584560}"/>
              </a:ext>
            </a:extLst>
          </p:cNvPr>
          <p:cNvSpPr txBox="1"/>
          <p:nvPr/>
        </p:nvSpPr>
        <p:spPr>
          <a:xfrm>
            <a:off x="7546305" y="2740631"/>
            <a:ext cx="1518364"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Methyl Mercaptan</a:t>
            </a:r>
          </a:p>
        </p:txBody>
      </p:sp>
    </p:spTree>
    <p:extLst>
      <p:ext uri="{BB962C8B-B14F-4D97-AF65-F5344CB8AC3E}">
        <p14:creationId xmlns:p14="http://schemas.microsoft.com/office/powerpoint/2010/main" val="161457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0EC4-40D1-4958-4C9D-0E641F98792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F3F41-2411-32BC-CB85-361669A30067}"/>
              </a:ext>
            </a:extLst>
          </p:cNvPr>
          <p:cNvSpPr>
            <a:spLocks noGrp="1"/>
          </p:cNvSpPr>
          <p:nvPr>
            <p:ph type="sldNum" sz="quarter" idx="12"/>
          </p:nvPr>
        </p:nvSpPr>
        <p:spPr/>
        <p:txBody>
          <a:bodyPr/>
          <a:lstStyle/>
          <a:p>
            <a:pPr>
              <a:defRPr/>
            </a:pPr>
            <a:fld id="{E43E077F-17BB-422D-851F-912342D7029C}" type="slidenum">
              <a:rPr lang="en-US" smtClean="0"/>
              <a:pPr>
                <a:defRPr/>
              </a:pPr>
              <a:t>16</a:t>
            </a:fld>
            <a:endParaRPr lang="en-US" dirty="0"/>
          </a:p>
        </p:txBody>
      </p:sp>
      <p:sp>
        <p:nvSpPr>
          <p:cNvPr id="7" name="Title 1">
            <a:extLst>
              <a:ext uri="{FF2B5EF4-FFF2-40B4-BE49-F238E27FC236}">
                <a16:creationId xmlns:a16="http://schemas.microsoft.com/office/drawing/2014/main" id="{D53E5F0E-277D-6E11-6AA5-E624AA7893A2}"/>
              </a:ext>
            </a:extLst>
          </p:cNvPr>
          <p:cNvSpPr>
            <a:spLocks noGrp="1"/>
          </p:cNvSpPr>
          <p:nvPr>
            <p:ph type="title"/>
          </p:nvPr>
        </p:nvSpPr>
        <p:spPr>
          <a:xfrm>
            <a:off x="1981200" y="297965"/>
            <a:ext cx="8229600" cy="1143000"/>
          </a:xfrm>
        </p:spPr>
        <p:txBody>
          <a:bodyPr/>
          <a:lstStyle/>
          <a:p>
            <a:r>
              <a:rPr lang="en-US" sz="3200" dirty="0"/>
              <a:t>Vacuum Regeneration Breakthrough Studies: Nanoporous Silica Beads (230 mL)</a:t>
            </a:r>
          </a:p>
        </p:txBody>
      </p:sp>
      <p:sp>
        <p:nvSpPr>
          <p:cNvPr id="8" name="TextBox 7">
            <a:extLst>
              <a:ext uri="{FF2B5EF4-FFF2-40B4-BE49-F238E27FC236}">
                <a16:creationId xmlns:a16="http://schemas.microsoft.com/office/drawing/2014/main" id="{5EC4188A-F8AD-2206-C034-2A54D79DFE87}"/>
              </a:ext>
            </a:extLst>
          </p:cNvPr>
          <p:cNvSpPr txBox="1"/>
          <p:nvPr/>
        </p:nvSpPr>
        <p:spPr>
          <a:xfrm>
            <a:off x="1595536" y="1659970"/>
            <a:ext cx="8668138" cy="738664"/>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Analyte concentrations measured using nanoporous silica beads in the small (230 mL, 76 g) sorbent cartridge at different stages of the TCC test run under vacuum regeneration. The empty fields indicate that the measured concentrations are below the detection limits.</a:t>
            </a:r>
            <a:endParaRPr lang="en-US" dirty="0"/>
          </a:p>
        </p:txBody>
      </p:sp>
      <p:graphicFrame>
        <p:nvGraphicFramePr>
          <p:cNvPr id="5" name="Table 4">
            <a:extLst>
              <a:ext uri="{FF2B5EF4-FFF2-40B4-BE49-F238E27FC236}">
                <a16:creationId xmlns:a16="http://schemas.microsoft.com/office/drawing/2014/main" id="{E84075AA-F24B-5338-B747-C1A588309201}"/>
              </a:ext>
            </a:extLst>
          </p:cNvPr>
          <p:cNvGraphicFramePr>
            <a:graphicFrameLocks noGrp="1"/>
          </p:cNvGraphicFramePr>
          <p:nvPr>
            <p:extLst>
              <p:ext uri="{D42A27DB-BD31-4B8C-83A1-F6EECF244321}">
                <p14:modId xmlns:p14="http://schemas.microsoft.com/office/powerpoint/2010/main" val="3845920369"/>
              </p:ext>
            </p:extLst>
          </p:nvPr>
        </p:nvGraphicFramePr>
        <p:xfrm>
          <a:off x="1696618" y="2562042"/>
          <a:ext cx="8465973" cy="2870581"/>
        </p:xfrm>
        <a:graphic>
          <a:graphicData uri="http://schemas.openxmlformats.org/drawingml/2006/table">
            <a:tbl>
              <a:tblPr firstRow="1" firstCol="1" bandRow="1">
                <a:tableStyleId>{1F1268E9-52F4-423C-B538-9EEA18B6D922}</a:tableStyleId>
              </a:tblPr>
              <a:tblGrid>
                <a:gridCol w="1446245">
                  <a:extLst>
                    <a:ext uri="{9D8B030D-6E8A-4147-A177-3AD203B41FA5}">
                      <a16:colId xmlns:a16="http://schemas.microsoft.com/office/drawing/2014/main" val="3131247458"/>
                    </a:ext>
                  </a:extLst>
                </a:gridCol>
                <a:gridCol w="961053">
                  <a:extLst>
                    <a:ext uri="{9D8B030D-6E8A-4147-A177-3AD203B41FA5}">
                      <a16:colId xmlns:a16="http://schemas.microsoft.com/office/drawing/2014/main" val="1714211623"/>
                    </a:ext>
                  </a:extLst>
                </a:gridCol>
                <a:gridCol w="865525">
                  <a:extLst>
                    <a:ext uri="{9D8B030D-6E8A-4147-A177-3AD203B41FA5}">
                      <a16:colId xmlns:a16="http://schemas.microsoft.com/office/drawing/2014/main" val="3546580710"/>
                    </a:ext>
                  </a:extLst>
                </a:gridCol>
                <a:gridCol w="865525">
                  <a:extLst>
                    <a:ext uri="{9D8B030D-6E8A-4147-A177-3AD203B41FA5}">
                      <a16:colId xmlns:a16="http://schemas.microsoft.com/office/drawing/2014/main" val="1694029008"/>
                    </a:ext>
                  </a:extLst>
                </a:gridCol>
                <a:gridCol w="865525">
                  <a:extLst>
                    <a:ext uri="{9D8B030D-6E8A-4147-A177-3AD203B41FA5}">
                      <a16:colId xmlns:a16="http://schemas.microsoft.com/office/drawing/2014/main" val="3817839486"/>
                    </a:ext>
                  </a:extLst>
                </a:gridCol>
                <a:gridCol w="865525">
                  <a:extLst>
                    <a:ext uri="{9D8B030D-6E8A-4147-A177-3AD203B41FA5}">
                      <a16:colId xmlns:a16="http://schemas.microsoft.com/office/drawing/2014/main" val="3785805033"/>
                    </a:ext>
                  </a:extLst>
                </a:gridCol>
                <a:gridCol w="865525">
                  <a:extLst>
                    <a:ext uri="{9D8B030D-6E8A-4147-A177-3AD203B41FA5}">
                      <a16:colId xmlns:a16="http://schemas.microsoft.com/office/drawing/2014/main" val="3233688066"/>
                    </a:ext>
                  </a:extLst>
                </a:gridCol>
                <a:gridCol w="865525">
                  <a:extLst>
                    <a:ext uri="{9D8B030D-6E8A-4147-A177-3AD203B41FA5}">
                      <a16:colId xmlns:a16="http://schemas.microsoft.com/office/drawing/2014/main" val="2879928594"/>
                    </a:ext>
                  </a:extLst>
                </a:gridCol>
                <a:gridCol w="865525">
                  <a:extLst>
                    <a:ext uri="{9D8B030D-6E8A-4147-A177-3AD203B41FA5}">
                      <a16:colId xmlns:a16="http://schemas.microsoft.com/office/drawing/2014/main" val="1860611724"/>
                    </a:ext>
                  </a:extLst>
                </a:gridCol>
              </a:tblGrid>
              <a:tr h="249271">
                <a:tc rowSpan="2">
                  <a:txBody>
                    <a:bodyPr/>
                    <a:lstStyle/>
                    <a:p>
                      <a:pPr marL="0" marR="0" algn="ctr">
                        <a:buNone/>
                      </a:pPr>
                      <a:r>
                        <a:rPr lang="en-US" sz="1200" b="1" dirty="0">
                          <a:effectLst/>
                          <a:latin typeface="Times New Roman" panose="02020603050405020304" pitchFamily="18" charset="0"/>
                          <a:cs typeface="Times New Roman" panose="02020603050405020304" pitchFamily="18" charset="0"/>
                        </a:rPr>
                        <a:t>Contaminant</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rowSpan="2">
                  <a:txBody>
                    <a:bodyPr/>
                    <a:lstStyle/>
                    <a:p>
                      <a:pPr marL="0" marR="0" algn="ctr">
                        <a:buNone/>
                      </a:pPr>
                      <a:r>
                        <a:rPr lang="en-US" sz="1200" dirty="0">
                          <a:effectLst/>
                          <a:latin typeface="Times New Roman" panose="02020603050405020304" pitchFamily="18" charset="0"/>
                          <a:cs typeface="Times New Roman" panose="02020603050405020304" pitchFamily="18" charset="0"/>
                        </a:rPr>
                        <a:t>7-Day SMAC limit (ppm)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gridSpan="7">
                  <a:txBody>
                    <a:bodyPr/>
                    <a:lstStyle/>
                    <a:p>
                      <a:pPr marL="0" marR="0" algn="ctr">
                        <a:buNone/>
                      </a:pPr>
                      <a:r>
                        <a:rPr lang="en-US" sz="1400" dirty="0">
                          <a:effectLst/>
                          <a:latin typeface="Times New Roman" panose="02020603050405020304" pitchFamily="18" charset="0"/>
                          <a:cs typeface="Times New Roman" panose="02020603050405020304" pitchFamily="18" charset="0"/>
                        </a:rPr>
                        <a:t>Measured average concentrations (ppm)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7379112"/>
                  </a:ext>
                </a:extLst>
              </a:tr>
              <a:tr h="516219">
                <a:tc vMerge="1">
                  <a:txBody>
                    <a:bodyPr/>
                    <a:lstStyle/>
                    <a:p>
                      <a:endParaRPr lang="en-US"/>
                    </a:p>
                  </a:txBody>
                  <a:tcPr/>
                </a:tc>
                <a:tc vMerge="1">
                  <a:txBody>
                    <a:bodyPr/>
                    <a:lstStyle/>
                    <a:p>
                      <a:endParaRPr lang="en-US"/>
                    </a:p>
                  </a:txBody>
                  <a:tcP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0</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30 min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1</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8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9</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16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17</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24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25</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32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33</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48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b="1" dirty="0">
                          <a:effectLst/>
                          <a:latin typeface="Times New Roman" panose="02020603050405020304" pitchFamily="18" charset="0"/>
                          <a:cs typeface="Times New Roman" panose="02020603050405020304" pitchFamily="18" charset="0"/>
                        </a:rPr>
                        <a:t>49</a:t>
                      </a:r>
                      <a:r>
                        <a:rPr lang="en-US" sz="12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200" b="1" dirty="0">
                          <a:effectLst/>
                          <a:latin typeface="Times New Roman" panose="02020603050405020304" pitchFamily="18" charset="0"/>
                          <a:cs typeface="Times New Roman" panose="02020603050405020304" pitchFamily="18" charset="0"/>
                        </a:rPr>
                        <a:t>96 h</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2630314873"/>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Acetone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22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2984580197"/>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Acetaldehyde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1274199485"/>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Ammonia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3121480813"/>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1-Butanol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25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3620874976"/>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Ethanol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1000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492513669"/>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Formaldehyde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3648489925"/>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Furan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0.025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0.034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0.041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0.046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0.042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0.039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0.040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4283537111"/>
                  </a:ext>
                </a:extLst>
              </a:tr>
              <a:tr h="233899">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Methanol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70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dirty="0">
                          <a:effectLst/>
                          <a:latin typeface="Times New Roman" panose="02020603050405020304" pitchFamily="18" charset="0"/>
                          <a:cs typeface="Times New Roman" panose="02020603050405020304" pitchFamily="18" charset="0"/>
                        </a:rPr>
                        <a:t>0.7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200">
                          <a:effectLst/>
                          <a:latin typeface="Times New Roman" panose="02020603050405020304" pitchFamily="18" charset="0"/>
                          <a:cs typeface="Times New Roman" panose="02020603050405020304" pitchFamily="18" charset="0"/>
                        </a:rPr>
                        <a:t>0.4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3073470332"/>
                  </a:ext>
                </a:extLst>
              </a:tr>
              <a:tr h="233899">
                <a:tc>
                  <a:txBody>
                    <a:bodyPr/>
                    <a:lstStyle/>
                    <a:p>
                      <a:pPr marL="0" marR="0" algn="ctr">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Methyl mercaptan</a:t>
                      </a:r>
                    </a:p>
                  </a:txBody>
                  <a:tcPr marL="66996" marR="66996" marT="0" marB="0" anchor="ctr"/>
                </a:tc>
                <a:tc>
                  <a:txBody>
                    <a:bodyPr/>
                    <a:lstStyle/>
                    <a:p>
                      <a:pPr marL="0" marR="0" algn="ctr">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extLst>
                  <a:ext uri="{0D108BD9-81ED-4DB2-BD59-A6C34878D82A}">
                    <a16:rowId xmlns:a16="http://schemas.microsoft.com/office/drawing/2014/main" val="4256730553"/>
                  </a:ext>
                </a:extLst>
              </a:tr>
            </a:tbl>
          </a:graphicData>
        </a:graphic>
      </p:graphicFrame>
      <p:sp>
        <p:nvSpPr>
          <p:cNvPr id="6" name="TextBox 5">
            <a:extLst>
              <a:ext uri="{FF2B5EF4-FFF2-40B4-BE49-F238E27FC236}">
                <a16:creationId xmlns:a16="http://schemas.microsoft.com/office/drawing/2014/main" id="{DE686884-17BB-7639-2184-8F3DD9C67F4D}"/>
              </a:ext>
            </a:extLst>
          </p:cNvPr>
          <p:cNvSpPr txBox="1"/>
          <p:nvPr/>
        </p:nvSpPr>
        <p:spPr>
          <a:xfrm>
            <a:off x="1595536" y="5478529"/>
            <a:ext cx="8929395" cy="584775"/>
          </a:xfrm>
          <a:prstGeom prst="rect">
            <a:avLst/>
          </a:prstGeom>
          <a:noFill/>
        </p:spPr>
        <p:txBody>
          <a:bodyPr wrap="square" rtlCol="0">
            <a:spAutoFit/>
          </a:bodyPr>
          <a:lstStyle/>
          <a:p>
            <a:r>
              <a:rPr lang="en-US" sz="1600" dirty="0">
                <a:solidFill>
                  <a:schemeClr val="tx1"/>
                </a:solidFill>
                <a:latin typeface="Times New Roman" panose="02020603050405020304" pitchFamily="18" charset="0"/>
                <a:cs typeface="Times New Roman" panose="02020603050405020304" pitchFamily="18" charset="0"/>
              </a:rPr>
              <a:t>Ammonia and furan slightly exceeded their SMAC limits during the run. The other analytes remained below the SMAC limits for 96 hours (12 EVA durations).</a:t>
            </a:r>
          </a:p>
        </p:txBody>
      </p:sp>
      <p:sp>
        <p:nvSpPr>
          <p:cNvPr id="2" name="Rectangle 1">
            <a:extLst>
              <a:ext uri="{FF2B5EF4-FFF2-40B4-BE49-F238E27FC236}">
                <a16:creationId xmlns:a16="http://schemas.microsoft.com/office/drawing/2014/main" id="{736F0D6D-4F43-1411-C91D-DFF87C977BB9}"/>
              </a:ext>
            </a:extLst>
          </p:cNvPr>
          <p:cNvSpPr/>
          <p:nvPr/>
        </p:nvSpPr>
        <p:spPr>
          <a:xfrm>
            <a:off x="9311951" y="6106886"/>
            <a:ext cx="2393302" cy="751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2;p1">
            <a:extLst>
              <a:ext uri="{FF2B5EF4-FFF2-40B4-BE49-F238E27FC236}">
                <a16:creationId xmlns:a16="http://schemas.microsoft.com/office/drawing/2014/main" id="{7A3421C3-9FE2-2163-3D21-BF33A14BF24E}"/>
              </a:ext>
            </a:extLst>
          </p:cNvPr>
          <p:cNvPicPr preferRelativeResize="0"/>
          <p:nvPr/>
        </p:nvPicPr>
        <p:blipFill rotWithShape="1">
          <a:blip r:embed="rId3">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349994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674C8-477B-895F-DCAD-98D0AE0E8C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739CF3-8134-D8E7-BFC4-C67241FE8FD8}"/>
              </a:ext>
            </a:extLst>
          </p:cNvPr>
          <p:cNvSpPr>
            <a:spLocks noGrp="1"/>
          </p:cNvSpPr>
          <p:nvPr>
            <p:ph type="sldNum" sz="quarter" idx="12"/>
          </p:nvPr>
        </p:nvSpPr>
        <p:spPr/>
        <p:txBody>
          <a:bodyPr/>
          <a:lstStyle/>
          <a:p>
            <a:pPr>
              <a:defRPr/>
            </a:pPr>
            <a:fld id="{E43E077F-17BB-422D-851F-912342D7029C}" type="slidenum">
              <a:rPr lang="en-US" smtClean="0"/>
              <a:pPr>
                <a:defRPr/>
              </a:pPr>
              <a:t>17</a:t>
            </a:fld>
            <a:endParaRPr lang="en-US" dirty="0"/>
          </a:p>
        </p:txBody>
      </p:sp>
      <p:sp>
        <p:nvSpPr>
          <p:cNvPr id="7" name="Title 1">
            <a:extLst>
              <a:ext uri="{FF2B5EF4-FFF2-40B4-BE49-F238E27FC236}">
                <a16:creationId xmlns:a16="http://schemas.microsoft.com/office/drawing/2014/main" id="{533C3F81-CD1A-235C-0F61-7E62EAA709D7}"/>
              </a:ext>
            </a:extLst>
          </p:cNvPr>
          <p:cNvSpPr>
            <a:spLocks noGrp="1"/>
          </p:cNvSpPr>
          <p:nvPr>
            <p:ph type="title"/>
          </p:nvPr>
        </p:nvSpPr>
        <p:spPr>
          <a:xfrm>
            <a:off x="2018523" y="292985"/>
            <a:ext cx="8229600" cy="1143000"/>
          </a:xfrm>
        </p:spPr>
        <p:txBody>
          <a:bodyPr/>
          <a:lstStyle/>
          <a:p>
            <a:r>
              <a:rPr lang="en-US" sz="3200" dirty="0"/>
              <a:t>Vacuum Regeneration Breakthrough Studies: Nanoporous Silica Beads (460 mL)</a:t>
            </a:r>
          </a:p>
        </p:txBody>
      </p:sp>
      <p:sp>
        <p:nvSpPr>
          <p:cNvPr id="2" name="TextBox 1">
            <a:extLst>
              <a:ext uri="{FF2B5EF4-FFF2-40B4-BE49-F238E27FC236}">
                <a16:creationId xmlns:a16="http://schemas.microsoft.com/office/drawing/2014/main" id="{7B024B2E-AA10-6B24-3DE8-D3D02E7D1D19}"/>
              </a:ext>
            </a:extLst>
          </p:cNvPr>
          <p:cNvSpPr txBox="1"/>
          <p:nvPr/>
        </p:nvSpPr>
        <p:spPr>
          <a:xfrm>
            <a:off x="1240156" y="1578569"/>
            <a:ext cx="9682104" cy="738664"/>
          </a:xfrm>
          <a:prstGeom prst="rect">
            <a:avLst/>
          </a:prstGeom>
          <a:noFill/>
        </p:spPr>
        <p:txBody>
          <a:bodyPr wrap="square" rtlCol="0">
            <a:spAutoFit/>
          </a:bodyPr>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285744" indent="-28574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After doubling the sorbent volume, the concentrations of all NASA analytes remained below their SMAC limits over the entire run (96 hours).</a:t>
            </a:r>
          </a:p>
          <a:p>
            <a:pPr marL="285744" indent="-28574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pressure drop increased insignificantly to 0.2 in-H</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 remaining below the NASA-specified limit of 0.3 in-H</a:t>
            </a:r>
            <a:r>
              <a:rPr lang="en-US" baseline="-25000"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O.</a:t>
            </a:r>
          </a:p>
        </p:txBody>
      </p:sp>
      <p:sp>
        <p:nvSpPr>
          <p:cNvPr id="8" name="TextBox 7">
            <a:extLst>
              <a:ext uri="{FF2B5EF4-FFF2-40B4-BE49-F238E27FC236}">
                <a16:creationId xmlns:a16="http://schemas.microsoft.com/office/drawing/2014/main" id="{236BE7D8-8675-0D2A-F548-99989F7423F4}"/>
              </a:ext>
            </a:extLst>
          </p:cNvPr>
          <p:cNvSpPr txBox="1"/>
          <p:nvPr/>
        </p:nvSpPr>
        <p:spPr>
          <a:xfrm>
            <a:off x="1343978" y="2459817"/>
            <a:ext cx="9474459" cy="738664"/>
          </a:xfrm>
          <a:prstGeom prst="rect">
            <a:avLst/>
          </a:prstGeom>
          <a:noFill/>
        </p:spPr>
        <p:txBody>
          <a:bodyPr wrap="square">
            <a:spAutoFit/>
          </a:bodyPr>
          <a:lstStyle/>
          <a:p>
            <a:r>
              <a:rPr lang="en-US" b="1" dirty="0">
                <a:latin typeface="Times New Roman" panose="02020603050405020304" pitchFamily="18" charset="0"/>
                <a:ea typeface="Times New Roman" panose="02020603050405020304" pitchFamily="18" charset="0"/>
              </a:rPr>
              <a:t>Analyte concentrations measured using nanoporous silica beads in the large (460 mL, 145 g) sorbent cartridge at different stages of the TCC test run under vacuum regeneration. The empty fields indicate that the measured concentrations are below the detection limits.</a:t>
            </a:r>
            <a:endParaRPr lang="en-US" b="1" dirty="0"/>
          </a:p>
        </p:txBody>
      </p:sp>
      <p:graphicFrame>
        <p:nvGraphicFramePr>
          <p:cNvPr id="5" name="Table 4">
            <a:extLst>
              <a:ext uri="{FF2B5EF4-FFF2-40B4-BE49-F238E27FC236}">
                <a16:creationId xmlns:a16="http://schemas.microsoft.com/office/drawing/2014/main" id="{62F39701-7E38-6F0D-5D41-4DC162A341AC}"/>
              </a:ext>
            </a:extLst>
          </p:cNvPr>
          <p:cNvGraphicFramePr>
            <a:graphicFrameLocks noGrp="1"/>
          </p:cNvGraphicFramePr>
          <p:nvPr>
            <p:extLst>
              <p:ext uri="{D42A27DB-BD31-4B8C-83A1-F6EECF244321}">
                <p14:modId xmlns:p14="http://schemas.microsoft.com/office/powerpoint/2010/main" val="2555628907"/>
              </p:ext>
            </p:extLst>
          </p:nvPr>
        </p:nvGraphicFramePr>
        <p:xfrm>
          <a:off x="2018524" y="3198481"/>
          <a:ext cx="8229598" cy="2690743"/>
        </p:xfrm>
        <a:graphic>
          <a:graphicData uri="http://schemas.openxmlformats.org/drawingml/2006/table">
            <a:tbl>
              <a:tblPr firstRow="1" firstCol="1" bandRow="1">
                <a:tableStyleId>{1F1268E9-52F4-423C-B538-9EEA18B6D922}</a:tableStyleId>
              </a:tblPr>
              <a:tblGrid>
                <a:gridCol w="1237973">
                  <a:extLst>
                    <a:ext uri="{9D8B030D-6E8A-4147-A177-3AD203B41FA5}">
                      <a16:colId xmlns:a16="http://schemas.microsoft.com/office/drawing/2014/main" val="3131247458"/>
                    </a:ext>
                  </a:extLst>
                </a:gridCol>
                <a:gridCol w="1002719">
                  <a:extLst>
                    <a:ext uri="{9D8B030D-6E8A-4147-A177-3AD203B41FA5}">
                      <a16:colId xmlns:a16="http://schemas.microsoft.com/office/drawing/2014/main" val="1714211623"/>
                    </a:ext>
                  </a:extLst>
                </a:gridCol>
                <a:gridCol w="855558">
                  <a:extLst>
                    <a:ext uri="{9D8B030D-6E8A-4147-A177-3AD203B41FA5}">
                      <a16:colId xmlns:a16="http://schemas.microsoft.com/office/drawing/2014/main" val="3546580710"/>
                    </a:ext>
                  </a:extLst>
                </a:gridCol>
                <a:gridCol w="855558">
                  <a:extLst>
                    <a:ext uri="{9D8B030D-6E8A-4147-A177-3AD203B41FA5}">
                      <a16:colId xmlns:a16="http://schemas.microsoft.com/office/drawing/2014/main" val="1694029008"/>
                    </a:ext>
                  </a:extLst>
                </a:gridCol>
                <a:gridCol w="855558">
                  <a:extLst>
                    <a:ext uri="{9D8B030D-6E8A-4147-A177-3AD203B41FA5}">
                      <a16:colId xmlns:a16="http://schemas.microsoft.com/office/drawing/2014/main" val="3817839486"/>
                    </a:ext>
                  </a:extLst>
                </a:gridCol>
                <a:gridCol w="855558">
                  <a:extLst>
                    <a:ext uri="{9D8B030D-6E8A-4147-A177-3AD203B41FA5}">
                      <a16:colId xmlns:a16="http://schemas.microsoft.com/office/drawing/2014/main" val="3785805033"/>
                    </a:ext>
                  </a:extLst>
                </a:gridCol>
                <a:gridCol w="855558">
                  <a:extLst>
                    <a:ext uri="{9D8B030D-6E8A-4147-A177-3AD203B41FA5}">
                      <a16:colId xmlns:a16="http://schemas.microsoft.com/office/drawing/2014/main" val="3233688066"/>
                    </a:ext>
                  </a:extLst>
                </a:gridCol>
                <a:gridCol w="855558">
                  <a:extLst>
                    <a:ext uri="{9D8B030D-6E8A-4147-A177-3AD203B41FA5}">
                      <a16:colId xmlns:a16="http://schemas.microsoft.com/office/drawing/2014/main" val="2879928594"/>
                    </a:ext>
                  </a:extLst>
                </a:gridCol>
                <a:gridCol w="855558">
                  <a:extLst>
                    <a:ext uri="{9D8B030D-6E8A-4147-A177-3AD203B41FA5}">
                      <a16:colId xmlns:a16="http://schemas.microsoft.com/office/drawing/2014/main" val="1860611724"/>
                    </a:ext>
                  </a:extLst>
                </a:gridCol>
              </a:tblGrid>
              <a:tr h="268986">
                <a:tc rowSpan="2">
                  <a:txBody>
                    <a:bodyPr/>
                    <a:lstStyle/>
                    <a:p>
                      <a:pPr marL="0" marR="0" algn="ctr">
                        <a:buNone/>
                      </a:pPr>
                      <a:r>
                        <a:rPr lang="en-US" sz="1100" b="1" dirty="0">
                          <a:effectLst/>
                          <a:latin typeface="Times New Roman" panose="02020603050405020304" pitchFamily="18" charset="0"/>
                          <a:cs typeface="Times New Roman" panose="02020603050405020304" pitchFamily="18" charset="0"/>
                        </a:rPr>
                        <a:t>Contaminant</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rowSpan="2">
                  <a:txBody>
                    <a:bodyPr/>
                    <a:lstStyle/>
                    <a:p>
                      <a:pPr marL="0" marR="0" algn="ctr">
                        <a:buNone/>
                      </a:pPr>
                      <a:r>
                        <a:rPr lang="en-US" sz="1100" dirty="0">
                          <a:effectLst/>
                          <a:latin typeface="Times New Roman" panose="02020603050405020304" pitchFamily="18" charset="0"/>
                          <a:cs typeface="Times New Roman" panose="02020603050405020304" pitchFamily="18" charset="0"/>
                        </a:rPr>
                        <a:t>7-Day SMAC limit (ppm)</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gridSpan="7">
                  <a:txBody>
                    <a:bodyPr/>
                    <a:lstStyle/>
                    <a:p>
                      <a:pPr marL="0" marR="0" algn="ctr">
                        <a:buNone/>
                      </a:pPr>
                      <a:r>
                        <a:rPr lang="en-US" sz="1200" dirty="0">
                          <a:effectLst/>
                          <a:latin typeface="Times New Roman" panose="02020603050405020304" pitchFamily="18" charset="0"/>
                          <a:cs typeface="Times New Roman" panose="02020603050405020304" pitchFamily="18" charset="0"/>
                        </a:rPr>
                        <a:t>Measured average concentrations (ppm)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7379112"/>
                  </a:ext>
                </a:extLst>
              </a:tr>
              <a:tr h="511552">
                <a:tc vMerge="1">
                  <a:txBody>
                    <a:bodyPr/>
                    <a:lstStyle/>
                    <a:p>
                      <a:endParaRPr lang="en-US"/>
                    </a:p>
                  </a:txBody>
                  <a:tcPr/>
                </a:tc>
                <a:tc vMerge="1">
                  <a:txBody>
                    <a:bodyPr/>
                    <a:lstStyle/>
                    <a:p>
                      <a:endParaRPr lang="en-US"/>
                    </a:p>
                  </a:txBody>
                  <a:tcP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0</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30 min</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1</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8 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9</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16 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17</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24 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25</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32 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33</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48 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b="1" dirty="0">
                          <a:effectLst/>
                          <a:latin typeface="Times New Roman" panose="02020603050405020304" pitchFamily="18" charset="0"/>
                          <a:cs typeface="Times New Roman" panose="02020603050405020304" pitchFamily="18" charset="0"/>
                        </a:rPr>
                        <a:t>49</a:t>
                      </a:r>
                      <a:r>
                        <a:rPr lang="en-US" sz="1100" b="1"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100" b="1" dirty="0">
                          <a:effectLst/>
                          <a:latin typeface="Times New Roman" panose="02020603050405020304" pitchFamily="18" charset="0"/>
                          <a:cs typeface="Times New Roman" panose="02020603050405020304" pitchFamily="18" charset="0"/>
                        </a:rPr>
                        <a:t>96 h</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2630314873"/>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Acetone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22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0.6</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0.4</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0.3</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0.3</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0.4</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0.3</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0.3</a:t>
                      </a:r>
                    </a:p>
                  </a:txBody>
                  <a:tcPr marL="68580" marR="68580" marT="0" marB="0" anchor="ctr"/>
                </a:tc>
                <a:extLst>
                  <a:ext uri="{0D108BD9-81ED-4DB2-BD59-A6C34878D82A}">
                    <a16:rowId xmlns:a16="http://schemas.microsoft.com/office/drawing/2014/main" val="2984580197"/>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Acetaldehyde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1274199485"/>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Ammonia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3</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3</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3</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2</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1</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1</a:t>
                      </a:r>
                    </a:p>
                  </a:txBody>
                  <a:tcPr marL="68580" marR="68580" marT="0" marB="0" anchor="ctr"/>
                </a:tc>
                <a:extLst>
                  <a:ext uri="{0D108BD9-81ED-4DB2-BD59-A6C34878D82A}">
                    <a16:rowId xmlns:a16="http://schemas.microsoft.com/office/drawing/2014/main" val="3121480813"/>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1-Butanol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25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3620874976"/>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Ethanol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a:effectLst/>
                          <a:latin typeface="Times New Roman" panose="02020603050405020304" pitchFamily="18" charset="0"/>
                          <a:cs typeface="Times New Roman" panose="02020603050405020304" pitchFamily="18" charset="0"/>
                        </a:rPr>
                        <a:t>1000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0.1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a:effectLst/>
                          <a:latin typeface="Times New Roman" panose="02020603050405020304" pitchFamily="18" charset="0"/>
                          <a:cs typeface="Times New Roman" panose="02020603050405020304" pitchFamily="18" charset="0"/>
                        </a:rPr>
                        <a:t>0.3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a:effectLst/>
                          <a:latin typeface="Times New Roman" panose="02020603050405020304" pitchFamily="18" charset="0"/>
                          <a:cs typeface="Times New Roman" panose="02020603050405020304" pitchFamily="18" charset="0"/>
                        </a:rPr>
                        <a:t>0.4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0.4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0.4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0.4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492513669"/>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Formaldehyde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0.1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3648489925"/>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Furan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a:effectLst/>
                          <a:latin typeface="Times New Roman" panose="02020603050405020304" pitchFamily="18" charset="0"/>
                          <a:cs typeface="Times New Roman" panose="02020603050405020304" pitchFamily="18" charset="0"/>
                        </a:rPr>
                        <a:t>0.025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extLst>
                  <a:ext uri="{0D108BD9-81ED-4DB2-BD59-A6C34878D82A}">
                    <a16:rowId xmlns:a16="http://schemas.microsoft.com/office/drawing/2014/main" val="4283537111"/>
                  </a:ext>
                </a:extLst>
              </a:tr>
              <a:tr h="212245">
                <a:tc>
                  <a:txBody>
                    <a:bodyPr/>
                    <a:lstStyle/>
                    <a:p>
                      <a:pPr marL="0" marR="0" algn="ctr">
                        <a:buNone/>
                      </a:pPr>
                      <a:r>
                        <a:rPr lang="en-US" sz="1100" dirty="0">
                          <a:effectLst/>
                          <a:latin typeface="Times New Roman" panose="02020603050405020304" pitchFamily="18" charset="0"/>
                          <a:cs typeface="Times New Roman" panose="02020603050405020304" pitchFamily="18" charset="0"/>
                        </a:rPr>
                        <a:t>Methanol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a:effectLst/>
                          <a:latin typeface="Times New Roman" panose="02020603050405020304" pitchFamily="18" charset="0"/>
                          <a:cs typeface="Times New Roman" panose="02020603050405020304" pitchFamily="18" charset="0"/>
                        </a:rPr>
                        <a:t>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1.7</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6.1</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3.9</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5.8</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5.1</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2.5</a:t>
                      </a:r>
                    </a:p>
                  </a:txBody>
                  <a:tcPr marL="68580" marR="68580"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rPr>
                        <a:t>0.8</a:t>
                      </a:r>
                    </a:p>
                  </a:txBody>
                  <a:tcPr marL="68580" marR="68580" marT="0" marB="0" anchor="ctr"/>
                </a:tc>
                <a:extLst>
                  <a:ext uri="{0D108BD9-81ED-4DB2-BD59-A6C34878D82A}">
                    <a16:rowId xmlns:a16="http://schemas.microsoft.com/office/drawing/2014/main" val="3073470332"/>
                  </a:ext>
                </a:extLst>
              </a:tr>
              <a:tr h="212245">
                <a:tc>
                  <a:txBody>
                    <a:bodyPr/>
                    <a:lstStyle/>
                    <a:p>
                      <a:pPr marL="0" marR="0" algn="ctr">
                        <a:buNone/>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Methyl mercaptan</a:t>
                      </a:r>
                    </a:p>
                  </a:txBody>
                  <a:tcPr marL="66996" marR="66996" marT="0" marB="0" anchor="ctr"/>
                </a:tc>
                <a:tc>
                  <a:txBody>
                    <a:bodyPr/>
                    <a:lstStyle/>
                    <a:p>
                      <a:pPr marL="0" marR="0" algn="ctr">
                        <a:buNone/>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marL="66996" marR="66996" marT="0" marB="0" anchor="ctr"/>
                </a:tc>
                <a:extLst>
                  <a:ext uri="{0D108BD9-81ED-4DB2-BD59-A6C34878D82A}">
                    <a16:rowId xmlns:a16="http://schemas.microsoft.com/office/drawing/2014/main" val="4256730553"/>
                  </a:ext>
                </a:extLst>
              </a:tr>
            </a:tbl>
          </a:graphicData>
        </a:graphic>
      </p:graphicFrame>
      <p:sp>
        <p:nvSpPr>
          <p:cNvPr id="6" name="Rectangle 5">
            <a:extLst>
              <a:ext uri="{FF2B5EF4-FFF2-40B4-BE49-F238E27FC236}">
                <a16:creationId xmlns:a16="http://schemas.microsoft.com/office/drawing/2014/main" id="{DC7CC85F-95D4-E16A-F708-D9931C8979E4}"/>
              </a:ext>
            </a:extLst>
          </p:cNvPr>
          <p:cNvSpPr/>
          <p:nvPr/>
        </p:nvSpPr>
        <p:spPr>
          <a:xfrm>
            <a:off x="9414588" y="6223518"/>
            <a:ext cx="2290665" cy="583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112;p1">
            <a:extLst>
              <a:ext uri="{FF2B5EF4-FFF2-40B4-BE49-F238E27FC236}">
                <a16:creationId xmlns:a16="http://schemas.microsoft.com/office/drawing/2014/main" id="{D1DA17AD-71B6-6ED9-7021-01D75AE6D052}"/>
              </a:ext>
            </a:extLst>
          </p:cNvPr>
          <p:cNvPicPr preferRelativeResize="0"/>
          <p:nvPr/>
        </p:nvPicPr>
        <p:blipFill rotWithShape="1">
          <a:blip r:embed="rId3">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2035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7F32B-0817-5F71-5AF4-E475903F29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B722A1-3727-320C-80AA-09974C9E2BEF}"/>
              </a:ext>
            </a:extLst>
          </p:cNvPr>
          <p:cNvSpPr>
            <a:spLocks noGrp="1"/>
          </p:cNvSpPr>
          <p:nvPr>
            <p:ph type="sldNum" sz="quarter" idx="12"/>
          </p:nvPr>
        </p:nvSpPr>
        <p:spPr/>
        <p:txBody>
          <a:bodyPr/>
          <a:lstStyle/>
          <a:p>
            <a:pPr>
              <a:defRPr/>
            </a:pPr>
            <a:fld id="{E43E077F-17BB-422D-851F-912342D7029C}" type="slidenum">
              <a:rPr lang="en-US" smtClean="0"/>
              <a:pPr>
                <a:defRPr/>
              </a:pPr>
              <a:t>18</a:t>
            </a:fld>
            <a:endParaRPr lang="en-US" dirty="0"/>
          </a:p>
        </p:txBody>
      </p:sp>
      <p:sp>
        <p:nvSpPr>
          <p:cNvPr id="7" name="Title 1">
            <a:extLst>
              <a:ext uri="{FF2B5EF4-FFF2-40B4-BE49-F238E27FC236}">
                <a16:creationId xmlns:a16="http://schemas.microsoft.com/office/drawing/2014/main" id="{4BC9CEF1-7B23-4470-4FDB-19AE08A16B24}"/>
              </a:ext>
            </a:extLst>
          </p:cNvPr>
          <p:cNvSpPr>
            <a:spLocks noGrp="1"/>
          </p:cNvSpPr>
          <p:nvPr>
            <p:ph type="title"/>
          </p:nvPr>
        </p:nvSpPr>
        <p:spPr>
          <a:xfrm>
            <a:off x="2023111" y="123324"/>
            <a:ext cx="8229600" cy="1143000"/>
          </a:xfrm>
        </p:spPr>
        <p:txBody>
          <a:bodyPr/>
          <a:lstStyle/>
          <a:p>
            <a:r>
              <a:rPr lang="en-US" sz="3200" dirty="0"/>
              <a:t>Conclusions</a:t>
            </a:r>
          </a:p>
        </p:txBody>
      </p:sp>
      <p:sp>
        <p:nvSpPr>
          <p:cNvPr id="2" name="Google Shape;470;p29">
            <a:extLst>
              <a:ext uri="{FF2B5EF4-FFF2-40B4-BE49-F238E27FC236}">
                <a16:creationId xmlns:a16="http://schemas.microsoft.com/office/drawing/2014/main" id="{7EED8931-7B07-B355-29A7-C6F2C259DBEB}"/>
              </a:ext>
            </a:extLst>
          </p:cNvPr>
          <p:cNvSpPr txBox="1">
            <a:spLocks noGrp="1"/>
          </p:cNvSpPr>
          <p:nvPr>
            <p:ph type="body" idx="1"/>
          </p:nvPr>
        </p:nvSpPr>
        <p:spPr>
          <a:xfrm>
            <a:off x="735329" y="970688"/>
            <a:ext cx="10266045" cy="5313908"/>
          </a:xfrm>
          <a:prstGeom prst="rect">
            <a:avLst/>
          </a:prstGeom>
          <a:noFill/>
          <a:ln>
            <a:noFill/>
          </a:ln>
        </p:spPr>
        <p:txBody>
          <a:bodyPr spcFirstLastPara="1" wrap="square" lIns="91425" tIns="45700" rIns="91425" bIns="45700" anchor="t" anchorCtr="0">
            <a:noAutofit/>
          </a:bodyPr>
          <a:lstStyle/>
          <a:p>
            <a:pPr marL="844530" lvl="1" indent="-285744">
              <a:spcBef>
                <a:spcPts val="600"/>
              </a:spcBef>
              <a:spcAft>
                <a:spcPts val="600"/>
              </a:spcAft>
              <a:buSzPts val="1600"/>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Quantitative sub-atmospheric recirculation tests with nine priority contaminants at NASA sources rates can be performed for over 150 continuous hours. </a:t>
            </a:r>
          </a:p>
          <a:p>
            <a:pPr marL="844530" lvl="1" indent="-285744">
              <a:spcBef>
                <a:spcPts val="600"/>
              </a:spcBef>
              <a:spcAft>
                <a:spcPts val="600"/>
              </a:spcAft>
              <a:buSzPts val="1600"/>
              <a:buFont typeface="Arial" panose="020B0604020202020204" pitchFamily="34" charset="0"/>
              <a:buChar char="•"/>
            </a:pPr>
            <a:r>
              <a:rPr lang="en-US" sz="1600" dirty="0" err="1">
                <a:latin typeface="Times New Roman" panose="02020603050405020304" pitchFamily="18" charset="0"/>
                <a:ea typeface="Times New Roman" panose="02020603050405020304" pitchFamily="18" charset="0"/>
              </a:rPr>
              <a:t>Ammonasorb</a:t>
            </a:r>
            <a:r>
              <a:rPr lang="en-US" sz="1600" dirty="0">
                <a:latin typeface="Times New Roman" panose="02020603050405020304" pitchFamily="18" charset="0"/>
                <a:ea typeface="Times New Roman" panose="02020603050405020304" pitchFamily="18" charset="0"/>
              </a:rPr>
              <a:t> II has passed a 150-hour test with nine priority contaminants.</a:t>
            </a:r>
          </a:p>
          <a:p>
            <a:pPr marL="844530" lvl="1" indent="-285744">
              <a:spcBef>
                <a:spcPts val="600"/>
              </a:spcBef>
              <a:spcAft>
                <a:spcPts val="600"/>
              </a:spcAft>
              <a:buSzPts val="1600"/>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With regeneration, nanoporous silica beads can maintain the concentrations of NASA-priority contaminants below 7-day NASA SMAC limits at sub-atmospheric pressure. </a:t>
            </a:r>
          </a:p>
          <a:p>
            <a:pPr marL="844530" lvl="1" indent="-285744">
              <a:spcBef>
                <a:spcPts val="600"/>
              </a:spcBef>
              <a:spcAft>
                <a:spcPts val="600"/>
              </a:spcAft>
              <a:buSzPts val="1600"/>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With regeneration, these beads can replace the lifetime-limited, non-regenerable Ammonasorb II sorbent, eliminating sorbent replacement.</a:t>
            </a:r>
          </a:p>
          <a:p>
            <a:pPr marL="558786" lvl="1" indent="0">
              <a:spcBef>
                <a:spcPts val="600"/>
              </a:spcBef>
              <a:spcAft>
                <a:spcPts val="600"/>
              </a:spcAft>
              <a:buSzPts val="1600"/>
              <a:buNone/>
            </a:pPr>
            <a:r>
              <a:rPr lang="en-US" sz="1600" dirty="0">
                <a:latin typeface="Times New Roman" panose="02020603050405020304" pitchFamily="18" charset="0"/>
                <a:ea typeface="Times New Roman" panose="02020603050405020304" pitchFamily="18" charset="0"/>
              </a:rPr>
              <a:t>We anticipate that the vacuum-regenerable TCC sorbent will allow the TCC functionality to be included in the Rapid Cycle Amine (RCA) CO</a:t>
            </a:r>
            <a:r>
              <a:rPr lang="en-US" sz="1600" baseline="-25000" dirty="0">
                <a:latin typeface="Times New Roman" panose="02020603050405020304" pitchFamily="18" charset="0"/>
                <a:ea typeface="Times New Roman" panose="02020603050405020304" pitchFamily="18" charset="0"/>
              </a:rPr>
              <a:t>2</a:t>
            </a:r>
            <a:r>
              <a:rPr lang="en-US" sz="1600" dirty="0">
                <a:latin typeface="Times New Roman" panose="02020603050405020304" pitchFamily="18" charset="0"/>
                <a:ea typeface="Times New Roman" panose="02020603050405020304" pitchFamily="18" charset="0"/>
              </a:rPr>
              <a:t> removal system, reducing power consumption and simplifying the logistics of future space missions.</a:t>
            </a:r>
          </a:p>
          <a:p>
            <a:pPr marL="558786" lvl="1" indent="0">
              <a:spcBef>
                <a:spcPts val="600"/>
              </a:spcBef>
              <a:spcAft>
                <a:spcPts val="600"/>
              </a:spcAft>
              <a:buSzPts val="1600"/>
              <a:buNone/>
            </a:pPr>
            <a:r>
              <a:rPr lang="en-US" sz="1600" b="1" u="sng" dirty="0">
                <a:latin typeface="Times New Roman" panose="02020603050405020304" pitchFamily="18" charset="0"/>
                <a:ea typeface="DengXian" panose="02010600030101010101" pitchFamily="2" charset="-122"/>
              </a:rPr>
              <a:t>Future works will focus on:</a:t>
            </a:r>
          </a:p>
          <a:p>
            <a:pPr marL="1301718" lvl="2" indent="-285744">
              <a:spcBef>
                <a:spcPts val="600"/>
              </a:spcBef>
              <a:spcAft>
                <a:spcPts val="600"/>
              </a:spcAft>
              <a:buSzPts val="1600"/>
              <a:buFont typeface="Wingdings" panose="05000000000000000000" pitchFamily="2" charset="2"/>
              <a:buChar char="Ø"/>
            </a:pPr>
            <a:r>
              <a:rPr lang="en-US" sz="1600" dirty="0">
                <a:latin typeface="Times New Roman" panose="02020603050405020304" pitchFamily="18" charset="0"/>
                <a:ea typeface="DengXian" panose="02010600030101010101" pitchFamily="2" charset="-122"/>
              </a:rPr>
              <a:t>Optimizing the regeneration cycle timing</a:t>
            </a:r>
          </a:p>
          <a:p>
            <a:pPr marL="1301718" lvl="2" indent="-285744">
              <a:spcBef>
                <a:spcPts val="600"/>
              </a:spcBef>
              <a:spcAft>
                <a:spcPts val="600"/>
              </a:spcAft>
              <a:buSzPts val="1600"/>
              <a:buFont typeface="Wingdings" panose="05000000000000000000" pitchFamily="2" charset="2"/>
              <a:buChar char="Ø"/>
            </a:pPr>
            <a:r>
              <a:rPr lang="en-US" sz="1600" dirty="0">
                <a:latin typeface="Times New Roman" panose="02020603050405020304" pitchFamily="18" charset="0"/>
                <a:ea typeface="DengXian" panose="02010600030101010101" pitchFamily="2" charset="-122"/>
              </a:rPr>
              <a:t>Optimizing the sorbent bed for regeneration (residence time, regeneration flow)</a:t>
            </a:r>
            <a:endParaRPr lang="en-US" sz="1800" dirty="0">
              <a:latin typeface="Times New Roman" panose="02020603050405020304" pitchFamily="18" charset="0"/>
              <a:ea typeface="DengXian" panose="02010600030101010101" pitchFamily="2" charset="-122"/>
            </a:endParaRPr>
          </a:p>
          <a:p>
            <a:pPr marL="1301718" lvl="2" indent="-285744">
              <a:spcBef>
                <a:spcPts val="600"/>
              </a:spcBef>
              <a:spcAft>
                <a:spcPts val="600"/>
              </a:spcAft>
              <a:buSzPts val="1600"/>
              <a:buFont typeface="Wingdings" panose="05000000000000000000" pitchFamily="2" charset="2"/>
              <a:buChar char="Ø"/>
            </a:pPr>
            <a:r>
              <a:rPr lang="en-US" sz="1600" dirty="0">
                <a:latin typeface="Times New Roman" panose="02020603050405020304" pitchFamily="18" charset="0"/>
                <a:ea typeface="DengXian" panose="02010600030101010101" pitchFamily="2" charset="-122"/>
              </a:rPr>
              <a:t>Minimizing the sorbent mass</a:t>
            </a:r>
          </a:p>
          <a:p>
            <a:pPr marL="1301718" lvl="2" indent="-285744">
              <a:spcBef>
                <a:spcPts val="600"/>
              </a:spcBef>
              <a:spcAft>
                <a:spcPts val="600"/>
              </a:spcAft>
              <a:buSzPts val="1600"/>
              <a:buFont typeface="Wingdings" panose="05000000000000000000" pitchFamily="2" charset="2"/>
              <a:buChar char="Ø"/>
            </a:pPr>
            <a:r>
              <a:rPr lang="en-US" sz="1600" dirty="0">
                <a:latin typeface="Times New Roman" panose="02020603050405020304" pitchFamily="18" charset="0"/>
                <a:ea typeface="DengXian" panose="02010600030101010101" pitchFamily="2" charset="-122"/>
              </a:rPr>
              <a:t>Performing extended testing</a:t>
            </a:r>
          </a:p>
        </p:txBody>
      </p:sp>
      <p:sp>
        <p:nvSpPr>
          <p:cNvPr id="3" name="Rectangle 2">
            <a:extLst>
              <a:ext uri="{FF2B5EF4-FFF2-40B4-BE49-F238E27FC236}">
                <a16:creationId xmlns:a16="http://schemas.microsoft.com/office/drawing/2014/main" id="{B05B3913-2843-13FD-0EDB-CF218104428A}"/>
              </a:ext>
            </a:extLst>
          </p:cNvPr>
          <p:cNvSpPr/>
          <p:nvPr/>
        </p:nvSpPr>
        <p:spPr>
          <a:xfrm>
            <a:off x="9344025" y="6212205"/>
            <a:ext cx="2417445" cy="600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12;p1">
            <a:extLst>
              <a:ext uri="{FF2B5EF4-FFF2-40B4-BE49-F238E27FC236}">
                <a16:creationId xmlns:a16="http://schemas.microsoft.com/office/drawing/2014/main" id="{D148B2C7-F632-FC66-B0BD-435E0FFBB79E}"/>
              </a:ext>
            </a:extLst>
          </p:cNvPr>
          <p:cNvPicPr preferRelativeResize="0"/>
          <p:nvPr/>
        </p:nvPicPr>
        <p:blipFill rotWithShape="1">
          <a:blip r:embed="rId2">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95144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4551"/>
            <a:ext cx="8229600" cy="1143000"/>
          </a:xfrm>
        </p:spPr>
        <p:txBody>
          <a:bodyPr/>
          <a:lstStyle/>
          <a:p>
            <a:r>
              <a:rPr lang="en-US" dirty="0">
                <a:ea typeface="ＭＳ Ｐゴシック" charset="-128"/>
              </a:rPr>
              <a:t>Acknowledgements</a:t>
            </a:r>
            <a:endParaRPr lang="en-US"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19</a:t>
            </a:fld>
            <a:endParaRPr lang="en-US"/>
          </a:p>
        </p:txBody>
      </p:sp>
      <p:sp>
        <p:nvSpPr>
          <p:cNvPr id="5" name="TextBox 4">
            <a:extLst>
              <a:ext uri="{FF2B5EF4-FFF2-40B4-BE49-F238E27FC236}">
                <a16:creationId xmlns:a16="http://schemas.microsoft.com/office/drawing/2014/main" id="{5FC16CF6-7944-9AD9-B0BD-40472F92373C}"/>
              </a:ext>
            </a:extLst>
          </p:cNvPr>
          <p:cNvSpPr txBox="1"/>
          <p:nvPr/>
        </p:nvSpPr>
        <p:spPr>
          <a:xfrm>
            <a:off x="2888602" y="1958089"/>
            <a:ext cx="6414796" cy="923330"/>
          </a:xfrm>
          <a:prstGeom prst="rect">
            <a:avLst/>
          </a:prstGeom>
          <a:no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The authors would like to acknowledge the contributions of Cinda Chullen, Lawrence Barrett, and all other NASA JSC employees who have provided guidance and funding for this work. </a:t>
            </a:r>
          </a:p>
        </p:txBody>
      </p:sp>
      <p:sp>
        <p:nvSpPr>
          <p:cNvPr id="6" name="TextBox 5">
            <a:extLst>
              <a:ext uri="{FF2B5EF4-FFF2-40B4-BE49-F238E27FC236}">
                <a16:creationId xmlns:a16="http://schemas.microsoft.com/office/drawing/2014/main" id="{A6AAAC86-3A3E-30E6-A00D-0F17B32729B0}"/>
              </a:ext>
            </a:extLst>
          </p:cNvPr>
          <p:cNvSpPr txBox="1"/>
          <p:nvPr/>
        </p:nvSpPr>
        <p:spPr>
          <a:xfrm>
            <a:off x="1866629" y="3874089"/>
            <a:ext cx="8595048" cy="584775"/>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Funding: </a:t>
            </a:r>
            <a:r>
              <a:rPr lang="en-US" sz="1800" dirty="0">
                <a:latin typeface="Times New Roman" panose="02020603050405020304" pitchFamily="18" charset="0"/>
                <a:cs typeface="Times New Roman" panose="02020603050405020304" pitchFamily="18" charset="0"/>
              </a:rPr>
              <a:t>NASA SBIR program (Contracts No. 80NSSC20C0554 and 80NSSC21C0579)</a:t>
            </a:r>
          </a:p>
          <a:p>
            <a:endParaRPr lang="en-US" dirty="0"/>
          </a:p>
        </p:txBody>
      </p:sp>
      <p:grpSp>
        <p:nvGrpSpPr>
          <p:cNvPr id="11" name="Group 10">
            <a:extLst>
              <a:ext uri="{FF2B5EF4-FFF2-40B4-BE49-F238E27FC236}">
                <a16:creationId xmlns:a16="http://schemas.microsoft.com/office/drawing/2014/main" id="{3474E9EB-6A77-5A47-42BE-0C138A0FE0C3}"/>
              </a:ext>
            </a:extLst>
          </p:cNvPr>
          <p:cNvGrpSpPr/>
          <p:nvPr/>
        </p:nvGrpSpPr>
        <p:grpSpPr>
          <a:xfrm>
            <a:off x="1228260" y="3949659"/>
            <a:ext cx="9871786" cy="2374942"/>
            <a:chOff x="2735062" y="4610359"/>
            <a:chExt cx="6954533" cy="1655448"/>
          </a:xfrm>
        </p:grpSpPr>
        <p:pic>
          <p:nvPicPr>
            <p:cNvPr id="7" name="Picture 6">
              <a:extLst>
                <a:ext uri="{FF2B5EF4-FFF2-40B4-BE49-F238E27FC236}">
                  <a16:creationId xmlns:a16="http://schemas.microsoft.com/office/drawing/2014/main" id="{AA032ED1-4546-971A-55AC-D09C6CF89C28}"/>
                </a:ext>
              </a:extLst>
            </p:cNvPr>
            <p:cNvPicPr>
              <a:picLocks noChangeAspect="1"/>
            </p:cNvPicPr>
            <p:nvPr/>
          </p:nvPicPr>
          <p:blipFill>
            <a:blip r:embed="rId2"/>
            <a:stretch>
              <a:fillRect/>
            </a:stretch>
          </p:blipFill>
          <p:spPr>
            <a:xfrm>
              <a:off x="2735062" y="4999934"/>
              <a:ext cx="1047751" cy="876300"/>
            </a:xfrm>
            <a:prstGeom prst="rect">
              <a:avLst/>
            </a:prstGeom>
          </p:spPr>
        </p:pic>
        <p:pic>
          <p:nvPicPr>
            <p:cNvPr id="8" name="Picture 4" descr="U.S. DOT's Small Business Innovation Research Program | Volpe National  Transportation Systems Center">
              <a:extLst>
                <a:ext uri="{FF2B5EF4-FFF2-40B4-BE49-F238E27FC236}">
                  <a16:creationId xmlns:a16="http://schemas.microsoft.com/office/drawing/2014/main" id="{2ECE24F2-D2F5-C285-A39D-C55B27FF5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32" y="4610359"/>
              <a:ext cx="2483172" cy="16554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D8692B-CAD7-256A-4732-FC835003DA2A}"/>
                </a:ext>
              </a:extLst>
            </p:cNvPr>
            <p:cNvPicPr>
              <a:picLocks noChangeAspect="1"/>
            </p:cNvPicPr>
            <p:nvPr/>
          </p:nvPicPr>
          <p:blipFill>
            <a:blip r:embed="rId4"/>
            <a:stretch>
              <a:fillRect/>
            </a:stretch>
          </p:blipFill>
          <p:spPr>
            <a:xfrm>
              <a:off x="7406946" y="5137970"/>
              <a:ext cx="2282649" cy="584775"/>
            </a:xfrm>
            <a:prstGeom prst="rect">
              <a:avLst/>
            </a:prstGeom>
          </p:spPr>
        </p:pic>
      </p:grpSp>
      <p:sp>
        <p:nvSpPr>
          <p:cNvPr id="3" name="Rectangle 2">
            <a:extLst>
              <a:ext uri="{FF2B5EF4-FFF2-40B4-BE49-F238E27FC236}">
                <a16:creationId xmlns:a16="http://schemas.microsoft.com/office/drawing/2014/main" id="{96AC63D3-3FB0-7974-905A-5ACF19AFD310}"/>
              </a:ext>
            </a:extLst>
          </p:cNvPr>
          <p:cNvSpPr/>
          <p:nvPr/>
        </p:nvSpPr>
        <p:spPr>
          <a:xfrm>
            <a:off x="9378315" y="6183630"/>
            <a:ext cx="2343150" cy="674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378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BC84B-1F2D-5E9E-C644-446398B2A72F}"/>
              </a:ext>
            </a:extLst>
          </p:cNvPr>
          <p:cNvSpPr>
            <a:spLocks noGrp="1"/>
          </p:cNvSpPr>
          <p:nvPr>
            <p:ph type="title"/>
          </p:nvPr>
        </p:nvSpPr>
        <p:spPr>
          <a:xfrm>
            <a:off x="1524000" y="23355"/>
            <a:ext cx="9144000" cy="1143000"/>
          </a:xfrm>
        </p:spPr>
        <p:txBody>
          <a:bodyPr/>
          <a:lstStyle/>
          <a:p>
            <a:r>
              <a:rPr lang="en-US" sz="3200" dirty="0">
                <a:latin typeface="Times New Roman" panose="02020603050405020304" pitchFamily="18" charset="0"/>
                <a:cs typeface="Times New Roman" panose="02020603050405020304" pitchFamily="18" charset="0"/>
              </a:rPr>
              <a:t>Trace Contaminant Control</a:t>
            </a:r>
          </a:p>
        </p:txBody>
      </p:sp>
      <p:sp>
        <p:nvSpPr>
          <p:cNvPr id="4" name="Slide Number Placeholder 3">
            <a:extLst>
              <a:ext uri="{FF2B5EF4-FFF2-40B4-BE49-F238E27FC236}">
                <a16:creationId xmlns:a16="http://schemas.microsoft.com/office/drawing/2014/main" id="{9E00E767-8807-3706-029F-BE378EB02686}"/>
              </a:ext>
            </a:extLst>
          </p:cNvPr>
          <p:cNvSpPr>
            <a:spLocks noGrp="1"/>
          </p:cNvSpPr>
          <p:nvPr>
            <p:ph type="sldNum" idx="12"/>
          </p:nvPr>
        </p:nvSpPr>
        <p:spPr/>
        <p:txBody>
          <a:bodyPr/>
          <a:lstStyle/>
          <a:p>
            <a:fld id="{00000000-1234-1234-1234-123412341234}" type="slidenum">
              <a:rPr lang="en-US" smtClean="0"/>
              <a:pPr/>
              <a:t>2</a:t>
            </a:fld>
            <a:endParaRPr lang="en-US"/>
          </a:p>
        </p:txBody>
      </p:sp>
      <p:sp>
        <p:nvSpPr>
          <p:cNvPr id="12" name="TextBox 11">
            <a:extLst>
              <a:ext uri="{FF2B5EF4-FFF2-40B4-BE49-F238E27FC236}">
                <a16:creationId xmlns:a16="http://schemas.microsoft.com/office/drawing/2014/main" id="{0310A5FB-BF9C-3345-3F04-9BA31DC46B41}"/>
              </a:ext>
            </a:extLst>
          </p:cNvPr>
          <p:cNvSpPr txBox="1"/>
          <p:nvPr/>
        </p:nvSpPr>
        <p:spPr>
          <a:xfrm>
            <a:off x="6631423" y="1078082"/>
            <a:ext cx="4705271" cy="4031873"/>
          </a:xfrm>
          <a:prstGeom prst="rect">
            <a:avLst/>
          </a:prstGeom>
          <a:noFill/>
        </p:spPr>
        <p:txBody>
          <a:bodyPr wrap="square" rtlCol="0" anchor="ctr" anchorCtr="0">
            <a:spAutoFit/>
          </a:bodyPr>
          <a:lstStyle/>
          <a:p>
            <a:r>
              <a:rPr lang="en-US" sz="1600" b="1" dirty="0">
                <a:latin typeface="Times New Roman" panose="02020603050405020304" pitchFamily="18" charset="0"/>
                <a:cs typeface="Times New Roman" panose="02020603050405020304" pitchFamily="18" charset="0"/>
              </a:rPr>
              <a:t>Trace Contaminant Control (TCC) Unit</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Removes airborne contaminants</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Sorbent is in a serviceable cartridge</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150-hour extravehicular activity (EVA)-approved life</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Hatch location allows sorbent replacement</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Removes</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Ammonia generated by the carbon dioxide removal sorbent and human metabolism</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Toxins released during suit outgassing</a:t>
            </a:r>
          </a:p>
          <a:p>
            <a:pPr marL="285744" indent="-285744">
              <a:buSzPct val="15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Harmful gases </a:t>
            </a:r>
            <a:r>
              <a:rPr lang="en-US" sz="1600" dirty="0">
                <a:solidFill>
                  <a:schemeClr val="tx1"/>
                </a:solidFill>
                <a:latin typeface="Times New Roman" panose="02020603050405020304" pitchFamily="18" charset="0"/>
                <a:cs typeface="Times New Roman" panose="02020603050405020304" pitchFamily="18" charset="0"/>
              </a:rPr>
              <a:t>generated by the astronauts themselves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NASA has identified 18 compounds that require mitigation.</a:t>
            </a:r>
          </a:p>
        </p:txBody>
      </p:sp>
      <p:grpSp>
        <p:nvGrpSpPr>
          <p:cNvPr id="13" name="Group 12">
            <a:extLst>
              <a:ext uri="{FF2B5EF4-FFF2-40B4-BE49-F238E27FC236}">
                <a16:creationId xmlns:a16="http://schemas.microsoft.com/office/drawing/2014/main" id="{2D4AA6D2-3DB4-4AEF-E141-8121309A18FD}"/>
              </a:ext>
            </a:extLst>
          </p:cNvPr>
          <p:cNvGrpSpPr/>
          <p:nvPr/>
        </p:nvGrpSpPr>
        <p:grpSpPr>
          <a:xfrm>
            <a:off x="1037632" y="1104357"/>
            <a:ext cx="5157895" cy="3921785"/>
            <a:chOff x="1413879" y="1291941"/>
            <a:chExt cx="4411248" cy="3249042"/>
          </a:xfrm>
        </p:grpSpPr>
        <p:pic>
          <p:nvPicPr>
            <p:cNvPr id="8" name="Picture 7">
              <a:extLst>
                <a:ext uri="{FF2B5EF4-FFF2-40B4-BE49-F238E27FC236}">
                  <a16:creationId xmlns:a16="http://schemas.microsoft.com/office/drawing/2014/main" id="{8E79E1E2-CEB9-7472-EFCA-B8D8664C315A}"/>
                </a:ext>
              </a:extLst>
            </p:cNvPr>
            <p:cNvPicPr>
              <a:picLocks noChangeAspect="1"/>
            </p:cNvPicPr>
            <p:nvPr/>
          </p:nvPicPr>
          <p:blipFill>
            <a:blip r:embed="rId2"/>
            <a:stretch>
              <a:fillRect/>
            </a:stretch>
          </p:blipFill>
          <p:spPr>
            <a:xfrm>
              <a:off x="1413879" y="1772383"/>
              <a:ext cx="2032000" cy="2768600"/>
            </a:xfrm>
            <a:prstGeom prst="rect">
              <a:avLst/>
            </a:prstGeom>
          </p:spPr>
        </p:pic>
        <p:sp>
          <p:nvSpPr>
            <p:cNvPr id="9" name="TextBox 8">
              <a:extLst>
                <a:ext uri="{FF2B5EF4-FFF2-40B4-BE49-F238E27FC236}">
                  <a16:creationId xmlns:a16="http://schemas.microsoft.com/office/drawing/2014/main" id="{B9C7F7C4-99B1-19D7-0E17-85FE70BFA24C}"/>
                </a:ext>
              </a:extLst>
            </p:cNvPr>
            <p:cNvSpPr txBox="1"/>
            <p:nvPr/>
          </p:nvSpPr>
          <p:spPr>
            <a:xfrm>
              <a:off x="1771474" y="1291941"/>
              <a:ext cx="1676952" cy="305977"/>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Hatch Components</a:t>
              </a:r>
            </a:p>
          </p:txBody>
        </p:sp>
        <p:pic>
          <p:nvPicPr>
            <p:cNvPr id="11" name="Picture 10">
              <a:extLst>
                <a:ext uri="{FF2B5EF4-FFF2-40B4-BE49-F238E27FC236}">
                  <a16:creationId xmlns:a16="http://schemas.microsoft.com/office/drawing/2014/main" id="{A1E22ECC-451B-6F18-B35F-F0570C453C62}"/>
                </a:ext>
              </a:extLst>
            </p:cNvPr>
            <p:cNvPicPr>
              <a:picLocks noChangeAspect="1"/>
            </p:cNvPicPr>
            <p:nvPr/>
          </p:nvPicPr>
          <p:blipFill>
            <a:blip r:embed="rId3"/>
            <a:stretch>
              <a:fillRect/>
            </a:stretch>
          </p:blipFill>
          <p:spPr>
            <a:xfrm>
              <a:off x="3767727" y="1642105"/>
              <a:ext cx="2057400" cy="2806700"/>
            </a:xfrm>
            <a:prstGeom prst="rect">
              <a:avLst/>
            </a:prstGeom>
          </p:spPr>
        </p:pic>
        <p:cxnSp>
          <p:nvCxnSpPr>
            <p:cNvPr id="14" name="Straight Arrow Connector 13">
              <a:extLst>
                <a:ext uri="{FF2B5EF4-FFF2-40B4-BE49-F238E27FC236}">
                  <a16:creationId xmlns:a16="http://schemas.microsoft.com/office/drawing/2014/main" id="{FDD934D7-EEDD-FCAF-9C9D-15C7FEBF0176}"/>
                </a:ext>
              </a:extLst>
            </p:cNvPr>
            <p:cNvCxnSpPr>
              <a:cxnSpLocks/>
            </p:cNvCxnSpPr>
            <p:nvPr/>
          </p:nvCxnSpPr>
          <p:spPr>
            <a:xfrm>
              <a:off x="2632771" y="2285433"/>
              <a:ext cx="141352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AAFA8AA3-1FA0-708E-DAC5-1BB77F050D1D}"/>
              </a:ext>
            </a:extLst>
          </p:cNvPr>
          <p:cNvSpPr txBox="1"/>
          <p:nvPr/>
        </p:nvSpPr>
        <p:spPr>
          <a:xfrm>
            <a:off x="1037632" y="6164682"/>
            <a:ext cx="8151238" cy="430887"/>
          </a:xfrm>
          <a:prstGeom prst="rect">
            <a:avLst/>
          </a:prstGeom>
          <a:noFill/>
        </p:spPr>
        <p:txBody>
          <a:bodyPr wrap="square">
            <a:spAutoFit/>
          </a:bodyPr>
          <a:lstStyle/>
          <a:p>
            <a:r>
              <a:rPr lang="en-US" sz="1050" dirty="0">
                <a:latin typeface="Times New Roman" panose="02020603050405020304" pitchFamily="18" charset="0"/>
                <a:cs typeface="Times New Roman" panose="02020603050405020304" pitchFamily="18" charset="0"/>
              </a:rPr>
              <a:t>Figures From: Todd, K., Hostetler, J., Espinosa, N., and </a:t>
            </a:r>
            <a:r>
              <a:rPr lang="en-US" sz="1050" dirty="0" err="1">
                <a:latin typeface="Times New Roman" panose="02020603050405020304" pitchFamily="18" charset="0"/>
                <a:cs typeface="Times New Roman" panose="02020603050405020304" pitchFamily="18" charset="0"/>
              </a:rPr>
              <a:t>Chullen</a:t>
            </a:r>
            <a:r>
              <a:rPr lang="en-US" sz="1050" dirty="0">
                <a:latin typeface="Times New Roman" panose="02020603050405020304" pitchFamily="18" charset="0"/>
                <a:cs typeface="Times New Roman" panose="02020603050405020304" pitchFamily="18" charset="0"/>
              </a:rPr>
              <a:t>, C., “Exploration Portable Life Support System Hatch Component Design Challenges and Progress,” ICES-2020-519, 2020. </a:t>
            </a:r>
          </a:p>
        </p:txBody>
      </p:sp>
      <p:sp>
        <p:nvSpPr>
          <p:cNvPr id="5" name="Rectangle 4">
            <a:extLst>
              <a:ext uri="{FF2B5EF4-FFF2-40B4-BE49-F238E27FC236}">
                <a16:creationId xmlns:a16="http://schemas.microsoft.com/office/drawing/2014/main" id="{7584B89A-72D9-F4BB-FC6B-B9E3FB980467}"/>
              </a:ext>
            </a:extLst>
          </p:cNvPr>
          <p:cNvSpPr/>
          <p:nvPr/>
        </p:nvSpPr>
        <p:spPr>
          <a:xfrm>
            <a:off x="9792478" y="5364687"/>
            <a:ext cx="2337318" cy="741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16C0F1-7584-915B-6CCE-BB16E58FCB46}"/>
              </a:ext>
            </a:extLst>
          </p:cNvPr>
          <p:cNvSpPr/>
          <p:nvPr/>
        </p:nvSpPr>
        <p:spPr>
          <a:xfrm>
            <a:off x="9419253" y="6230282"/>
            <a:ext cx="2337318" cy="594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12;p1">
            <a:extLst>
              <a:ext uri="{FF2B5EF4-FFF2-40B4-BE49-F238E27FC236}">
                <a16:creationId xmlns:a16="http://schemas.microsoft.com/office/drawing/2014/main" id="{59F64181-D1F3-1BCA-5EF3-5F2E5A43026A}"/>
              </a:ext>
            </a:extLst>
          </p:cNvPr>
          <p:cNvPicPr preferRelativeResize="0"/>
          <p:nvPr/>
        </p:nvPicPr>
        <p:blipFill rotWithShape="1">
          <a:blip r:embed="rId4">
            <a:alphaModFix/>
          </a:blip>
          <a:srcRect/>
          <a:stretch/>
        </p:blipFill>
        <p:spPr>
          <a:xfrm>
            <a:off x="9275057" y="6050592"/>
            <a:ext cx="2514600" cy="594723"/>
          </a:xfrm>
          <a:prstGeom prst="rect">
            <a:avLst/>
          </a:prstGeom>
          <a:noFill/>
          <a:ln>
            <a:noFill/>
          </a:ln>
        </p:spPr>
      </p:pic>
      <p:sp>
        <p:nvSpPr>
          <p:cNvPr id="3" name="TextBox 2">
            <a:extLst>
              <a:ext uri="{FF2B5EF4-FFF2-40B4-BE49-F238E27FC236}">
                <a16:creationId xmlns:a16="http://schemas.microsoft.com/office/drawing/2014/main" id="{4D239AEB-3355-3A7D-4C97-A20800CD600A}"/>
              </a:ext>
            </a:extLst>
          </p:cNvPr>
          <p:cNvSpPr txBox="1"/>
          <p:nvPr/>
        </p:nvSpPr>
        <p:spPr>
          <a:xfrm>
            <a:off x="1152421" y="5218308"/>
            <a:ext cx="9644561"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 TCC test bed mimicking the sub-atmospheric environment within the Exploration Portable Life Support System (</a:t>
            </a:r>
            <a:r>
              <a:rPr lang="en-US" sz="1600" dirty="0" err="1">
                <a:latin typeface="Times New Roman" panose="02020603050405020304" pitchFamily="18" charset="0"/>
                <a:cs typeface="Times New Roman" panose="02020603050405020304" pitchFamily="18" charset="0"/>
              </a:rPr>
              <a:t>xPLSS</a:t>
            </a:r>
            <a:r>
              <a:rPr lang="en-US" sz="1600" dirty="0">
                <a:latin typeface="Times New Roman" panose="02020603050405020304" pitchFamily="18" charset="0"/>
                <a:cs typeface="Times New Roman" panose="02020603050405020304" pitchFamily="18" charset="0"/>
              </a:rPr>
              <a:t>) has been constructed for testing vacuum-regenerable and non-regenerable TCC sorbents. </a:t>
            </a:r>
          </a:p>
        </p:txBody>
      </p:sp>
    </p:spTree>
    <p:extLst>
      <p:ext uri="{BB962C8B-B14F-4D97-AF65-F5344CB8AC3E}">
        <p14:creationId xmlns:p14="http://schemas.microsoft.com/office/powerpoint/2010/main" val="2278756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E1E5-D356-08CC-9536-A7BDC4BB6886}"/>
              </a:ext>
            </a:extLst>
          </p:cNvPr>
          <p:cNvSpPr>
            <a:spLocks noGrp="1"/>
          </p:cNvSpPr>
          <p:nvPr>
            <p:ph type="title"/>
          </p:nvPr>
        </p:nvSpPr>
        <p:spPr/>
        <p:txBody>
          <a:bodyPr/>
          <a:lstStyle/>
          <a:p>
            <a:r>
              <a:rPr lang="en-US" sz="3200" dirty="0"/>
              <a:t>Questions?</a:t>
            </a:r>
          </a:p>
        </p:txBody>
      </p:sp>
      <p:sp>
        <p:nvSpPr>
          <p:cNvPr id="7" name="Content Placeholder 6">
            <a:extLst>
              <a:ext uri="{FF2B5EF4-FFF2-40B4-BE49-F238E27FC236}">
                <a16:creationId xmlns:a16="http://schemas.microsoft.com/office/drawing/2014/main" id="{CA5B756F-4357-C9EB-2B3B-FDE75B3A9634}"/>
              </a:ext>
            </a:extLst>
          </p:cNvPr>
          <p:cNvSpPr>
            <a:spLocks noGrp="1"/>
          </p:cNvSpPr>
          <p:nvPr>
            <p:ph sz="half" idx="2"/>
          </p:nvPr>
        </p:nvSpPr>
        <p:spPr>
          <a:xfrm>
            <a:off x="3963955" y="1476334"/>
            <a:ext cx="4038600" cy="4525963"/>
          </a:xfrm>
        </p:spPr>
        <p:txBody>
          <a:bodyPr/>
          <a:lstStyle/>
          <a:p>
            <a:pPr marL="0" indent="0" algn="ctr">
              <a:buNone/>
            </a:pPr>
            <a:r>
              <a:rPr lang="en-US" sz="2000" b="1" dirty="0"/>
              <a:t>General Inquiries</a:t>
            </a:r>
          </a:p>
          <a:p>
            <a:pPr marL="0" indent="0" algn="ctr">
              <a:buNone/>
            </a:pPr>
            <a:r>
              <a:rPr lang="en-US" sz="2000" dirty="0"/>
              <a:t>info@xplosafe.com</a:t>
            </a:r>
          </a:p>
          <a:p>
            <a:pPr marL="0" indent="0" algn="ctr">
              <a:buNone/>
            </a:pPr>
            <a:r>
              <a:rPr lang="en-US" sz="2000" dirty="0"/>
              <a:t>Ph:+1.405.334.5720</a:t>
            </a:r>
          </a:p>
          <a:p>
            <a:pPr marL="0" indent="0" algn="ctr">
              <a:buNone/>
            </a:pPr>
            <a:endParaRPr lang="en-US" sz="2000" dirty="0"/>
          </a:p>
          <a:p>
            <a:pPr marL="0" indent="0" algn="ctr">
              <a:buNone/>
            </a:pPr>
            <a:r>
              <a:rPr lang="en-US" sz="2000" b="1" dirty="0"/>
              <a:t>Michael Teicheira, COO</a:t>
            </a:r>
          </a:p>
          <a:p>
            <a:pPr marL="0" indent="0" algn="ctr">
              <a:buNone/>
            </a:pPr>
            <a:r>
              <a:rPr lang="en-US" sz="2000" dirty="0"/>
              <a:t>miket@xplosafe.com</a:t>
            </a:r>
          </a:p>
          <a:p>
            <a:pPr marL="0" indent="0" algn="ctr">
              <a:buNone/>
            </a:pPr>
            <a:endParaRPr lang="en-US" sz="2000" dirty="0"/>
          </a:p>
          <a:p>
            <a:pPr marL="0" indent="0" algn="ctr">
              <a:buNone/>
            </a:pPr>
            <a:r>
              <a:rPr lang="en-US" sz="2000" b="1" dirty="0"/>
              <a:t>Shoaib Shaikh, CEO</a:t>
            </a:r>
          </a:p>
          <a:p>
            <a:pPr marL="0" indent="0" algn="ctr">
              <a:buNone/>
            </a:pPr>
            <a:r>
              <a:rPr lang="en-US" sz="2000" dirty="0"/>
              <a:t>shoaib@xplosafe.com</a:t>
            </a:r>
          </a:p>
          <a:p>
            <a:pPr marL="0" indent="0" algn="ctr">
              <a:buNone/>
            </a:pPr>
            <a:endParaRPr lang="en-US" sz="2000" dirty="0"/>
          </a:p>
          <a:p>
            <a:pPr marL="0" indent="0" algn="ctr">
              <a:buNone/>
            </a:pPr>
            <a:r>
              <a:rPr lang="en-US" sz="2000" dirty="0"/>
              <a:t>www.xplosafe.com</a:t>
            </a:r>
          </a:p>
        </p:txBody>
      </p:sp>
      <p:sp>
        <p:nvSpPr>
          <p:cNvPr id="4" name="Slide Number Placeholder 3">
            <a:extLst>
              <a:ext uri="{FF2B5EF4-FFF2-40B4-BE49-F238E27FC236}">
                <a16:creationId xmlns:a16="http://schemas.microsoft.com/office/drawing/2014/main" id="{CC4FA0E6-7182-8E71-885A-6F34B77EE2E4}"/>
              </a:ext>
            </a:extLst>
          </p:cNvPr>
          <p:cNvSpPr>
            <a:spLocks noGrp="1"/>
          </p:cNvSpPr>
          <p:nvPr>
            <p:ph type="sldNum" sz="quarter" idx="12"/>
          </p:nvPr>
        </p:nvSpPr>
        <p:spPr/>
        <p:txBody>
          <a:bodyPr/>
          <a:lstStyle/>
          <a:p>
            <a:pPr>
              <a:defRPr/>
            </a:pPr>
            <a:fld id="{E43E077F-17BB-422D-851F-912342D7029C}" type="slidenum">
              <a:rPr lang="en-US" smtClean="0"/>
              <a:pPr>
                <a:defRPr/>
              </a:pPr>
              <a:t>20</a:t>
            </a:fld>
            <a:endParaRPr lang="en-US" dirty="0"/>
          </a:p>
        </p:txBody>
      </p:sp>
      <p:sp>
        <p:nvSpPr>
          <p:cNvPr id="3" name="Rectangle 2">
            <a:extLst>
              <a:ext uri="{FF2B5EF4-FFF2-40B4-BE49-F238E27FC236}">
                <a16:creationId xmlns:a16="http://schemas.microsoft.com/office/drawing/2014/main" id="{0A7DDEBE-2E1B-CA9B-8A76-7EB96BEB52BA}"/>
              </a:ext>
            </a:extLst>
          </p:cNvPr>
          <p:cNvSpPr/>
          <p:nvPr/>
        </p:nvSpPr>
        <p:spPr>
          <a:xfrm>
            <a:off x="9326880" y="6200775"/>
            <a:ext cx="2606040" cy="605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12;p1">
            <a:extLst>
              <a:ext uri="{FF2B5EF4-FFF2-40B4-BE49-F238E27FC236}">
                <a16:creationId xmlns:a16="http://schemas.microsoft.com/office/drawing/2014/main" id="{6E472C7F-FDF2-D234-4E56-9B66DAE5560E}"/>
              </a:ext>
            </a:extLst>
          </p:cNvPr>
          <p:cNvPicPr preferRelativeResize="0"/>
          <p:nvPr/>
        </p:nvPicPr>
        <p:blipFill rotWithShape="1">
          <a:blip r:embed="rId2">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102344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58FC-D646-EA60-3D32-FC1A4D7B00E8}"/>
              </a:ext>
            </a:extLst>
          </p:cNvPr>
          <p:cNvSpPr>
            <a:spLocks noGrp="1"/>
          </p:cNvSpPr>
          <p:nvPr>
            <p:ph type="title"/>
          </p:nvPr>
        </p:nvSpPr>
        <p:spPr/>
        <p:txBody>
          <a:bodyPr/>
          <a:lstStyle/>
          <a:p>
            <a:r>
              <a:rPr lang="en-US" sz="3200" dirty="0"/>
              <a:t>Block Diagram of the TCC Test Bed</a:t>
            </a:r>
          </a:p>
        </p:txBody>
      </p:sp>
      <p:sp>
        <p:nvSpPr>
          <p:cNvPr id="4" name="Slide Number Placeholder 3">
            <a:extLst>
              <a:ext uri="{FF2B5EF4-FFF2-40B4-BE49-F238E27FC236}">
                <a16:creationId xmlns:a16="http://schemas.microsoft.com/office/drawing/2014/main" id="{4DAD9AF1-58F4-FAC6-5D71-EFB2201C7679}"/>
              </a:ext>
            </a:extLst>
          </p:cNvPr>
          <p:cNvSpPr>
            <a:spLocks noGrp="1"/>
          </p:cNvSpPr>
          <p:nvPr>
            <p:ph type="sldNum" idx="12"/>
          </p:nvPr>
        </p:nvSpPr>
        <p:spPr/>
        <p:txBody>
          <a:bodyPr/>
          <a:lstStyle/>
          <a:p>
            <a:fld id="{00000000-1234-1234-1234-123412341234}" type="slidenum">
              <a:rPr lang="en-US" smtClean="0"/>
              <a:pPr/>
              <a:t>3</a:t>
            </a:fld>
            <a:endParaRPr lang="en-US"/>
          </a:p>
        </p:txBody>
      </p:sp>
      <p:sp>
        <p:nvSpPr>
          <p:cNvPr id="8" name="TextBox 7">
            <a:extLst>
              <a:ext uri="{FF2B5EF4-FFF2-40B4-BE49-F238E27FC236}">
                <a16:creationId xmlns:a16="http://schemas.microsoft.com/office/drawing/2014/main" id="{69AC7A6C-2BDB-69AE-D42C-E0AED2F1BDE5}"/>
              </a:ext>
            </a:extLst>
          </p:cNvPr>
          <p:cNvSpPr txBox="1"/>
          <p:nvPr/>
        </p:nvSpPr>
        <p:spPr>
          <a:xfrm>
            <a:off x="1994522" y="4419376"/>
            <a:ext cx="7721083" cy="1631216"/>
          </a:xfrm>
          <a:prstGeom prst="rect">
            <a:avLst/>
          </a:prstGeom>
          <a:noFill/>
        </p:spPr>
        <p:txBody>
          <a:bodyPr wrap="square" rtlCol="0">
            <a:spAutoFit/>
          </a:bodyPr>
          <a:lstStyle/>
          <a:p>
            <a:pPr>
              <a:spcAft>
                <a:spcPts val="600"/>
              </a:spcAft>
            </a:pPr>
            <a:r>
              <a:rPr lang="en-US" sz="1600" b="1" dirty="0">
                <a:latin typeface="Times New Roman" panose="02020603050405020304" pitchFamily="18" charset="0"/>
                <a:cs typeface="Times New Roman" panose="02020603050405020304" pitchFamily="18" charset="0"/>
              </a:rPr>
              <a:t>The TCC test bed system includes four main subsystems:</a:t>
            </a:r>
          </a:p>
          <a:p>
            <a:pPr marL="285744" indent="-285744">
              <a:spcAft>
                <a:spcPts val="60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Sub-atmospheric recirculation loop similar to the </a:t>
            </a:r>
            <a:r>
              <a:rPr lang="en-US" sz="1600" dirty="0" err="1">
                <a:latin typeface="Times New Roman" panose="02020603050405020304" pitchFamily="18" charset="0"/>
                <a:cs typeface="Times New Roman" panose="02020603050405020304" pitchFamily="18" charset="0"/>
              </a:rPr>
              <a:t>xEMU</a:t>
            </a:r>
            <a:r>
              <a:rPr lang="en-US" sz="1600" dirty="0">
                <a:latin typeface="Times New Roman" panose="02020603050405020304" pitchFamily="18" charset="0"/>
                <a:cs typeface="Times New Roman" panose="02020603050405020304" pitchFamily="18" charset="0"/>
              </a:rPr>
              <a:t> (Extravehicular Mobility Unit)</a:t>
            </a:r>
          </a:p>
          <a:p>
            <a:pPr marL="285744" indent="-285744">
              <a:spcAft>
                <a:spcPts val="60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Dosing system to supply humidified air and required trace contaminant concentrations</a:t>
            </a:r>
          </a:p>
          <a:p>
            <a:pPr marL="285744" indent="-285744">
              <a:spcAft>
                <a:spcPts val="60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Autosampler that periodically collects 50 mL samples of the gas stream</a:t>
            </a:r>
          </a:p>
          <a:p>
            <a:pPr marL="285744" indent="-285744">
              <a:spcAft>
                <a:spcPts val="60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Regeneration subsystem that facilitates pressure swings from 4 psia to &lt;1 Torr</a:t>
            </a:r>
            <a:endParaRPr lang="en-US" sz="1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19487BA-7089-D757-1E58-DCAD64DE8C08}"/>
              </a:ext>
            </a:extLst>
          </p:cNvPr>
          <p:cNvPicPr>
            <a:picLocks noChangeAspect="1"/>
          </p:cNvPicPr>
          <p:nvPr/>
        </p:nvPicPr>
        <p:blipFill>
          <a:blip r:embed="rId3"/>
          <a:stretch>
            <a:fillRect/>
          </a:stretch>
        </p:blipFill>
        <p:spPr>
          <a:xfrm>
            <a:off x="1419075" y="1147806"/>
            <a:ext cx="9353849" cy="3273848"/>
          </a:xfrm>
          <a:prstGeom prst="rect">
            <a:avLst/>
          </a:prstGeom>
        </p:spPr>
      </p:pic>
      <p:sp>
        <p:nvSpPr>
          <p:cNvPr id="3" name="Rectangle 2">
            <a:extLst>
              <a:ext uri="{FF2B5EF4-FFF2-40B4-BE49-F238E27FC236}">
                <a16:creationId xmlns:a16="http://schemas.microsoft.com/office/drawing/2014/main" id="{74EFE841-EED3-0871-85E3-3DB31DBD3C6D}"/>
              </a:ext>
            </a:extLst>
          </p:cNvPr>
          <p:cNvSpPr/>
          <p:nvPr/>
        </p:nvSpPr>
        <p:spPr>
          <a:xfrm>
            <a:off x="9406890" y="6257925"/>
            <a:ext cx="2411730" cy="5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12;p1">
            <a:extLst>
              <a:ext uri="{FF2B5EF4-FFF2-40B4-BE49-F238E27FC236}">
                <a16:creationId xmlns:a16="http://schemas.microsoft.com/office/drawing/2014/main" id="{F1AD738C-96A3-A7BF-FA13-7C0923BA841D}"/>
              </a:ext>
            </a:extLst>
          </p:cNvPr>
          <p:cNvPicPr preferRelativeResize="0"/>
          <p:nvPr/>
        </p:nvPicPr>
        <p:blipFill rotWithShape="1">
          <a:blip r:embed="rId4">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161913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49F1-FFC7-CABB-87E4-106F5682ED05}"/>
              </a:ext>
            </a:extLst>
          </p:cNvPr>
          <p:cNvSpPr>
            <a:spLocks noGrp="1"/>
          </p:cNvSpPr>
          <p:nvPr>
            <p:ph type="title"/>
          </p:nvPr>
        </p:nvSpPr>
        <p:spPr/>
        <p:txBody>
          <a:bodyPr/>
          <a:lstStyle/>
          <a:p>
            <a:r>
              <a:rPr lang="en-US" sz="3200" dirty="0"/>
              <a:t>TCC Test Bed: Gas Recirculation Loop</a:t>
            </a:r>
          </a:p>
        </p:txBody>
      </p:sp>
      <p:sp>
        <p:nvSpPr>
          <p:cNvPr id="4" name="Slide Number Placeholder 3">
            <a:extLst>
              <a:ext uri="{FF2B5EF4-FFF2-40B4-BE49-F238E27FC236}">
                <a16:creationId xmlns:a16="http://schemas.microsoft.com/office/drawing/2014/main" id="{B3352E1B-24B0-EEF6-4F98-C5657B74F816}"/>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35" name="TextBox 34">
            <a:extLst>
              <a:ext uri="{FF2B5EF4-FFF2-40B4-BE49-F238E27FC236}">
                <a16:creationId xmlns:a16="http://schemas.microsoft.com/office/drawing/2014/main" id="{A897FAC6-233A-B9BE-1148-CF10BFE13493}"/>
              </a:ext>
            </a:extLst>
          </p:cNvPr>
          <p:cNvSpPr txBox="1"/>
          <p:nvPr/>
        </p:nvSpPr>
        <p:spPr>
          <a:xfrm>
            <a:off x="2729109" y="5837907"/>
            <a:ext cx="6895796" cy="523220"/>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TCC recirculation loop, which contains two stainless-steel tanks to simulate the </a:t>
            </a:r>
            <a:r>
              <a:rPr lang="en-US" dirty="0" err="1">
                <a:latin typeface="Times New Roman" panose="02020603050405020304" pitchFamily="18" charset="0"/>
                <a:ea typeface="Times New Roman" panose="02020603050405020304" pitchFamily="18" charset="0"/>
              </a:rPr>
              <a:t>xPLSS</a:t>
            </a:r>
            <a:r>
              <a:rPr lang="en-US" dirty="0">
                <a:latin typeface="Times New Roman" panose="02020603050405020304" pitchFamily="18" charset="0"/>
                <a:ea typeface="Times New Roman" panose="02020603050405020304" pitchFamily="18" charset="0"/>
              </a:rPr>
              <a:t> volume of 2 ft</a:t>
            </a:r>
            <a:r>
              <a:rPr lang="en-US" baseline="30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and a stainless-steel holder for a replaceable sorbent cartridge</a:t>
            </a:r>
            <a:endParaRPr lang="en-US" dirty="0"/>
          </a:p>
        </p:txBody>
      </p:sp>
      <p:pic>
        <p:nvPicPr>
          <p:cNvPr id="5" name="Picture 4">
            <a:extLst>
              <a:ext uri="{FF2B5EF4-FFF2-40B4-BE49-F238E27FC236}">
                <a16:creationId xmlns:a16="http://schemas.microsoft.com/office/drawing/2014/main" id="{792DEFA3-4FED-1449-0E8B-500A24411BC0}"/>
              </a:ext>
            </a:extLst>
          </p:cNvPr>
          <p:cNvPicPr>
            <a:picLocks noChangeAspect="1"/>
          </p:cNvPicPr>
          <p:nvPr/>
        </p:nvPicPr>
        <p:blipFill>
          <a:blip r:embed="rId3"/>
          <a:stretch>
            <a:fillRect/>
          </a:stretch>
        </p:blipFill>
        <p:spPr>
          <a:xfrm>
            <a:off x="3468799" y="1171248"/>
            <a:ext cx="5254407" cy="4515507"/>
          </a:xfrm>
          <a:prstGeom prst="rect">
            <a:avLst/>
          </a:prstGeom>
        </p:spPr>
      </p:pic>
      <p:sp>
        <p:nvSpPr>
          <p:cNvPr id="6" name="TextBox 5">
            <a:extLst>
              <a:ext uri="{FF2B5EF4-FFF2-40B4-BE49-F238E27FC236}">
                <a16:creationId xmlns:a16="http://schemas.microsoft.com/office/drawing/2014/main" id="{0427F9AE-2C81-C2B9-D7AF-71D084FF3F4E}"/>
              </a:ext>
            </a:extLst>
          </p:cNvPr>
          <p:cNvSpPr txBox="1"/>
          <p:nvPr/>
        </p:nvSpPr>
        <p:spPr>
          <a:xfrm>
            <a:off x="1683900" y="1576373"/>
            <a:ext cx="1213794" cy="52322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Stainless-steel</a:t>
            </a:r>
          </a:p>
          <a:p>
            <a:r>
              <a:rPr lang="en-US" dirty="0">
                <a:latin typeface="Times New Roman" panose="02020603050405020304" pitchFamily="18" charset="0"/>
                <a:cs typeface="Times New Roman" panose="02020603050405020304" pitchFamily="18" charset="0"/>
              </a:rPr>
              <a:t>tanks</a:t>
            </a:r>
          </a:p>
        </p:txBody>
      </p:sp>
      <p:cxnSp>
        <p:nvCxnSpPr>
          <p:cNvPr id="8" name="Straight Arrow Connector 7">
            <a:extLst>
              <a:ext uri="{FF2B5EF4-FFF2-40B4-BE49-F238E27FC236}">
                <a16:creationId xmlns:a16="http://schemas.microsoft.com/office/drawing/2014/main" id="{07BEE9DE-3020-EDE5-DFED-C92D6498B767}"/>
              </a:ext>
            </a:extLst>
          </p:cNvPr>
          <p:cNvCxnSpPr>
            <a:cxnSpLocks/>
          </p:cNvCxnSpPr>
          <p:nvPr/>
        </p:nvCxnSpPr>
        <p:spPr>
          <a:xfrm>
            <a:off x="2897695" y="1707503"/>
            <a:ext cx="201798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D4927D-5533-9758-2186-AB920237B053}"/>
              </a:ext>
            </a:extLst>
          </p:cNvPr>
          <p:cNvCxnSpPr>
            <a:cxnSpLocks/>
            <a:stCxn id="6" idx="3"/>
          </p:cNvCxnSpPr>
          <p:nvPr/>
        </p:nvCxnSpPr>
        <p:spPr>
          <a:xfrm>
            <a:off x="2897695" y="1837983"/>
            <a:ext cx="1888635" cy="43076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02BBBBF-D6A2-3308-5609-84505AA446C6}"/>
              </a:ext>
            </a:extLst>
          </p:cNvPr>
          <p:cNvSpPr txBox="1"/>
          <p:nvPr/>
        </p:nvSpPr>
        <p:spPr>
          <a:xfrm>
            <a:off x="1645298" y="3194550"/>
            <a:ext cx="2002972" cy="5232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Laminar flow element with a cooling coil</a:t>
            </a:r>
          </a:p>
        </p:txBody>
      </p:sp>
      <p:cxnSp>
        <p:nvCxnSpPr>
          <p:cNvPr id="23" name="Straight Arrow Connector 22">
            <a:extLst>
              <a:ext uri="{FF2B5EF4-FFF2-40B4-BE49-F238E27FC236}">
                <a16:creationId xmlns:a16="http://schemas.microsoft.com/office/drawing/2014/main" id="{94A2E8B0-CE34-5B95-7B76-39A4F6A0E738}"/>
              </a:ext>
            </a:extLst>
          </p:cNvPr>
          <p:cNvCxnSpPr>
            <a:cxnSpLocks/>
          </p:cNvCxnSpPr>
          <p:nvPr/>
        </p:nvCxnSpPr>
        <p:spPr>
          <a:xfrm>
            <a:off x="3310072" y="3525417"/>
            <a:ext cx="1442320" cy="19235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2DFC8B-C417-46E1-EFCE-D5D64F6D9A0F}"/>
              </a:ext>
            </a:extLst>
          </p:cNvPr>
          <p:cNvSpPr txBox="1"/>
          <p:nvPr/>
        </p:nvSpPr>
        <p:spPr>
          <a:xfrm>
            <a:off x="1645299" y="4229246"/>
            <a:ext cx="1451725" cy="5232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Sorbent cartridge holder</a:t>
            </a:r>
          </a:p>
        </p:txBody>
      </p:sp>
      <p:cxnSp>
        <p:nvCxnSpPr>
          <p:cNvPr id="32" name="Straight Arrow Connector 31">
            <a:extLst>
              <a:ext uri="{FF2B5EF4-FFF2-40B4-BE49-F238E27FC236}">
                <a16:creationId xmlns:a16="http://schemas.microsoft.com/office/drawing/2014/main" id="{446F6F05-6968-C276-055F-C36F5C2E43E4}"/>
              </a:ext>
            </a:extLst>
          </p:cNvPr>
          <p:cNvCxnSpPr>
            <a:cxnSpLocks/>
            <a:stCxn id="31" idx="3"/>
          </p:cNvCxnSpPr>
          <p:nvPr/>
        </p:nvCxnSpPr>
        <p:spPr>
          <a:xfrm>
            <a:off x="3097023" y="4490856"/>
            <a:ext cx="2369162" cy="14945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39AF38D-E8B0-7F4E-A2E1-FCDAF90380A8}"/>
              </a:ext>
            </a:extLst>
          </p:cNvPr>
          <p:cNvSpPr txBox="1"/>
          <p:nvPr/>
        </p:nvSpPr>
        <p:spPr>
          <a:xfrm>
            <a:off x="9141277" y="2131531"/>
            <a:ext cx="1069524"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Bypass loop</a:t>
            </a:r>
          </a:p>
        </p:txBody>
      </p:sp>
      <p:cxnSp>
        <p:nvCxnSpPr>
          <p:cNvPr id="43" name="Straight Arrow Connector 42">
            <a:extLst>
              <a:ext uri="{FF2B5EF4-FFF2-40B4-BE49-F238E27FC236}">
                <a16:creationId xmlns:a16="http://schemas.microsoft.com/office/drawing/2014/main" id="{B388A4CF-124F-99A8-A788-618C266C1DCB}"/>
              </a:ext>
            </a:extLst>
          </p:cNvPr>
          <p:cNvCxnSpPr>
            <a:cxnSpLocks/>
            <a:stCxn id="42" idx="1"/>
          </p:cNvCxnSpPr>
          <p:nvPr/>
        </p:nvCxnSpPr>
        <p:spPr>
          <a:xfrm flipH="1">
            <a:off x="6282613" y="2285419"/>
            <a:ext cx="2858664" cy="102528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9046423-BF70-CEB1-003C-05CD90E5D4F4}"/>
              </a:ext>
            </a:extLst>
          </p:cNvPr>
          <p:cNvSpPr txBox="1"/>
          <p:nvPr/>
        </p:nvSpPr>
        <p:spPr>
          <a:xfrm>
            <a:off x="9141279" y="3183697"/>
            <a:ext cx="1279517" cy="52322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TSI flow meter</a:t>
            </a:r>
          </a:p>
          <a:p>
            <a:r>
              <a:rPr lang="en-US" dirty="0">
                <a:latin typeface="Times New Roman" panose="02020603050405020304" pitchFamily="18" charset="0"/>
                <a:cs typeface="Times New Roman" panose="02020603050405020304" pitchFamily="18" charset="0"/>
              </a:rPr>
              <a:t>(5300 series)</a:t>
            </a:r>
          </a:p>
        </p:txBody>
      </p:sp>
      <p:cxnSp>
        <p:nvCxnSpPr>
          <p:cNvPr id="49" name="Straight Arrow Connector 48">
            <a:extLst>
              <a:ext uri="{FF2B5EF4-FFF2-40B4-BE49-F238E27FC236}">
                <a16:creationId xmlns:a16="http://schemas.microsoft.com/office/drawing/2014/main" id="{4FF4703D-9620-87D4-FAC2-8FF7DEA5364A}"/>
              </a:ext>
            </a:extLst>
          </p:cNvPr>
          <p:cNvCxnSpPr>
            <a:cxnSpLocks/>
            <a:stCxn id="47" idx="1"/>
          </p:cNvCxnSpPr>
          <p:nvPr/>
        </p:nvCxnSpPr>
        <p:spPr>
          <a:xfrm flipH="1">
            <a:off x="6282614" y="3445307"/>
            <a:ext cx="2858665" cy="29079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BF9CFFF-1737-E1B0-9826-434414164476}"/>
              </a:ext>
            </a:extLst>
          </p:cNvPr>
          <p:cNvSpPr txBox="1"/>
          <p:nvPr/>
        </p:nvSpPr>
        <p:spPr>
          <a:xfrm>
            <a:off x="9094977" y="3929897"/>
            <a:ext cx="1369286"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Pressure sensors</a:t>
            </a:r>
          </a:p>
        </p:txBody>
      </p:sp>
      <p:cxnSp>
        <p:nvCxnSpPr>
          <p:cNvPr id="52" name="Straight Arrow Connector 51">
            <a:extLst>
              <a:ext uri="{FF2B5EF4-FFF2-40B4-BE49-F238E27FC236}">
                <a16:creationId xmlns:a16="http://schemas.microsoft.com/office/drawing/2014/main" id="{5E5D6391-C013-8BBF-20E1-8AE7D3C2CE95}"/>
              </a:ext>
            </a:extLst>
          </p:cNvPr>
          <p:cNvCxnSpPr>
            <a:cxnSpLocks/>
            <a:stCxn id="51" idx="1"/>
          </p:cNvCxnSpPr>
          <p:nvPr/>
        </p:nvCxnSpPr>
        <p:spPr>
          <a:xfrm flipH="1">
            <a:off x="4980145" y="4083785"/>
            <a:ext cx="4114832" cy="24755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38FB510-F5E5-E981-E216-75EDED63669F}"/>
              </a:ext>
            </a:extLst>
          </p:cNvPr>
          <p:cNvCxnSpPr>
            <a:cxnSpLocks/>
            <a:stCxn id="51" idx="1"/>
          </p:cNvCxnSpPr>
          <p:nvPr/>
        </p:nvCxnSpPr>
        <p:spPr>
          <a:xfrm flipH="1">
            <a:off x="6177007" y="4083785"/>
            <a:ext cx="2917970" cy="36812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4FF6B6C-77FA-DF8E-96BD-86BCAA19B5BF}"/>
              </a:ext>
            </a:extLst>
          </p:cNvPr>
          <p:cNvSpPr txBox="1"/>
          <p:nvPr/>
        </p:nvSpPr>
        <p:spPr>
          <a:xfrm>
            <a:off x="8881928" y="4765247"/>
            <a:ext cx="1728443" cy="5232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Vacuum regeneration line</a:t>
            </a:r>
          </a:p>
        </p:txBody>
      </p:sp>
      <p:cxnSp>
        <p:nvCxnSpPr>
          <p:cNvPr id="57" name="Straight Arrow Connector 56">
            <a:extLst>
              <a:ext uri="{FF2B5EF4-FFF2-40B4-BE49-F238E27FC236}">
                <a16:creationId xmlns:a16="http://schemas.microsoft.com/office/drawing/2014/main" id="{CCA52AA1-AB4E-6320-2396-CC622D9F29B9}"/>
              </a:ext>
            </a:extLst>
          </p:cNvPr>
          <p:cNvCxnSpPr>
            <a:cxnSpLocks/>
            <a:stCxn id="56" idx="1"/>
          </p:cNvCxnSpPr>
          <p:nvPr/>
        </p:nvCxnSpPr>
        <p:spPr>
          <a:xfrm flipH="1" flipV="1">
            <a:off x="6446083" y="4855241"/>
            <a:ext cx="2435845" cy="17161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8751270-B8B9-05DB-25FD-EFFA698FEA5D}"/>
              </a:ext>
            </a:extLst>
          </p:cNvPr>
          <p:cNvSpPr txBox="1"/>
          <p:nvPr/>
        </p:nvSpPr>
        <p:spPr>
          <a:xfrm>
            <a:off x="1645297" y="2514639"/>
            <a:ext cx="1386918"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Micronel blower</a:t>
            </a:r>
          </a:p>
        </p:txBody>
      </p:sp>
      <p:cxnSp>
        <p:nvCxnSpPr>
          <p:cNvPr id="69" name="Straight Arrow Connector 68">
            <a:extLst>
              <a:ext uri="{FF2B5EF4-FFF2-40B4-BE49-F238E27FC236}">
                <a16:creationId xmlns:a16="http://schemas.microsoft.com/office/drawing/2014/main" id="{2FB5C0BC-FF78-00EF-37D0-C073FFFA2199}"/>
              </a:ext>
            </a:extLst>
          </p:cNvPr>
          <p:cNvCxnSpPr>
            <a:cxnSpLocks/>
          </p:cNvCxnSpPr>
          <p:nvPr/>
        </p:nvCxnSpPr>
        <p:spPr>
          <a:xfrm>
            <a:off x="3001434" y="2784924"/>
            <a:ext cx="939603" cy="39788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3EE0CB0-6060-6592-6618-FCE5806A787F}"/>
              </a:ext>
            </a:extLst>
          </p:cNvPr>
          <p:cNvSpPr/>
          <p:nvPr/>
        </p:nvSpPr>
        <p:spPr>
          <a:xfrm>
            <a:off x="9389745" y="6160770"/>
            <a:ext cx="2366010" cy="697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12;p1">
            <a:extLst>
              <a:ext uri="{FF2B5EF4-FFF2-40B4-BE49-F238E27FC236}">
                <a16:creationId xmlns:a16="http://schemas.microsoft.com/office/drawing/2014/main" id="{9AD1D68E-42A8-CC35-78F9-6698F39C47F0}"/>
              </a:ext>
            </a:extLst>
          </p:cNvPr>
          <p:cNvPicPr preferRelativeResize="0"/>
          <p:nvPr/>
        </p:nvPicPr>
        <p:blipFill rotWithShape="1">
          <a:blip r:embed="rId4">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2688422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9708-CFAD-F420-ADB4-E13351A50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1BD3C-A088-39EC-B0AF-72CE4A599471}"/>
              </a:ext>
            </a:extLst>
          </p:cNvPr>
          <p:cNvSpPr>
            <a:spLocks noGrp="1"/>
          </p:cNvSpPr>
          <p:nvPr>
            <p:ph type="title"/>
          </p:nvPr>
        </p:nvSpPr>
        <p:spPr>
          <a:xfrm>
            <a:off x="2018523" y="206827"/>
            <a:ext cx="8229600" cy="1143000"/>
          </a:xfrm>
        </p:spPr>
        <p:txBody>
          <a:bodyPr/>
          <a:lstStyle/>
          <a:p>
            <a:r>
              <a:rPr lang="en-US" sz="3200" dirty="0"/>
              <a:t>TCC Test Bed: Analyte Dosing System</a:t>
            </a:r>
          </a:p>
        </p:txBody>
      </p:sp>
      <p:sp>
        <p:nvSpPr>
          <p:cNvPr id="4" name="Slide Number Placeholder 3">
            <a:extLst>
              <a:ext uri="{FF2B5EF4-FFF2-40B4-BE49-F238E27FC236}">
                <a16:creationId xmlns:a16="http://schemas.microsoft.com/office/drawing/2014/main" id="{08F63BD6-593B-57C7-9D71-A8FE4B2F4B50}"/>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3" name="TextBox 2">
            <a:extLst>
              <a:ext uri="{FF2B5EF4-FFF2-40B4-BE49-F238E27FC236}">
                <a16:creationId xmlns:a16="http://schemas.microsoft.com/office/drawing/2014/main" id="{C1082486-2E84-9835-3B5F-AA6FDEB8ECD1}"/>
              </a:ext>
            </a:extLst>
          </p:cNvPr>
          <p:cNvSpPr txBox="1"/>
          <p:nvPr/>
        </p:nvSpPr>
        <p:spPr>
          <a:xfrm>
            <a:off x="3052520" y="4781408"/>
            <a:ext cx="2070223" cy="307777"/>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Humidity control module</a:t>
            </a:r>
          </a:p>
        </p:txBody>
      </p:sp>
      <p:sp>
        <p:nvSpPr>
          <p:cNvPr id="7" name="TextBox 6">
            <a:extLst>
              <a:ext uri="{FF2B5EF4-FFF2-40B4-BE49-F238E27FC236}">
                <a16:creationId xmlns:a16="http://schemas.microsoft.com/office/drawing/2014/main" id="{03D4554C-8B1B-9048-79FD-D1A6A0EE8222}"/>
              </a:ext>
            </a:extLst>
          </p:cNvPr>
          <p:cNvSpPr txBox="1"/>
          <p:nvPr/>
        </p:nvSpPr>
        <p:spPr>
          <a:xfrm>
            <a:off x="5122743" y="4733091"/>
            <a:ext cx="2741735" cy="523220"/>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Flow controllers connected to nine different gas sources</a:t>
            </a:r>
          </a:p>
        </p:txBody>
      </p:sp>
      <p:pic>
        <p:nvPicPr>
          <p:cNvPr id="9" name="Picture 8">
            <a:extLst>
              <a:ext uri="{FF2B5EF4-FFF2-40B4-BE49-F238E27FC236}">
                <a16:creationId xmlns:a16="http://schemas.microsoft.com/office/drawing/2014/main" id="{F4C795F8-6136-9C96-5BED-AE5D06DB9A44}"/>
              </a:ext>
            </a:extLst>
          </p:cNvPr>
          <p:cNvPicPr>
            <a:picLocks noChangeAspect="1"/>
          </p:cNvPicPr>
          <p:nvPr/>
        </p:nvPicPr>
        <p:blipFill>
          <a:blip r:embed="rId2"/>
          <a:srcRect r="371" b="29905"/>
          <a:stretch/>
        </p:blipFill>
        <p:spPr>
          <a:xfrm>
            <a:off x="2987956" y="1265770"/>
            <a:ext cx="6121400" cy="3230033"/>
          </a:xfrm>
          <a:prstGeom prst="rect">
            <a:avLst/>
          </a:prstGeom>
        </p:spPr>
      </p:pic>
      <p:cxnSp>
        <p:nvCxnSpPr>
          <p:cNvPr id="10" name="Straight Arrow Connector 9">
            <a:extLst>
              <a:ext uri="{FF2B5EF4-FFF2-40B4-BE49-F238E27FC236}">
                <a16:creationId xmlns:a16="http://schemas.microsoft.com/office/drawing/2014/main" id="{40938A51-1489-A040-9084-7494C3DB1A3B}"/>
              </a:ext>
            </a:extLst>
          </p:cNvPr>
          <p:cNvCxnSpPr>
            <a:cxnSpLocks/>
          </p:cNvCxnSpPr>
          <p:nvPr/>
        </p:nvCxnSpPr>
        <p:spPr>
          <a:xfrm flipV="1">
            <a:off x="4144435" y="4262970"/>
            <a:ext cx="67735" cy="46143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25495B-57BB-BD00-3D2E-70A51C92C3B7}"/>
              </a:ext>
            </a:extLst>
          </p:cNvPr>
          <p:cNvCxnSpPr>
            <a:cxnSpLocks/>
          </p:cNvCxnSpPr>
          <p:nvPr/>
        </p:nvCxnSpPr>
        <p:spPr>
          <a:xfrm flipH="1" flipV="1">
            <a:off x="5774267" y="4262970"/>
            <a:ext cx="203200" cy="46143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CB37C6-81C9-86E6-4034-218A6326B961}"/>
              </a:ext>
            </a:extLst>
          </p:cNvPr>
          <p:cNvSpPr txBox="1"/>
          <p:nvPr/>
        </p:nvSpPr>
        <p:spPr>
          <a:xfrm>
            <a:off x="2554818" y="5374792"/>
            <a:ext cx="6921500"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The flow controllers create a mixture of NASA contaminants (injected at the NASA daily source rates) and humidified air, which is supplied to the TCC recirculation loop.</a:t>
            </a:r>
          </a:p>
        </p:txBody>
      </p:sp>
      <p:sp>
        <p:nvSpPr>
          <p:cNvPr id="5" name="Rectangle 4">
            <a:extLst>
              <a:ext uri="{FF2B5EF4-FFF2-40B4-BE49-F238E27FC236}">
                <a16:creationId xmlns:a16="http://schemas.microsoft.com/office/drawing/2014/main" id="{C9F09EE7-87DC-4C1D-1C6F-A3DB3ACB85B9}"/>
              </a:ext>
            </a:extLst>
          </p:cNvPr>
          <p:cNvSpPr/>
          <p:nvPr/>
        </p:nvSpPr>
        <p:spPr>
          <a:xfrm>
            <a:off x="9401175" y="6205789"/>
            <a:ext cx="2343150" cy="612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12;p1">
            <a:extLst>
              <a:ext uri="{FF2B5EF4-FFF2-40B4-BE49-F238E27FC236}">
                <a16:creationId xmlns:a16="http://schemas.microsoft.com/office/drawing/2014/main" id="{BF2D735A-6D39-5D85-D736-381D90D6FEB2}"/>
              </a:ext>
            </a:extLst>
          </p:cNvPr>
          <p:cNvPicPr preferRelativeResize="0"/>
          <p:nvPr/>
        </p:nvPicPr>
        <p:blipFill rotWithShape="1">
          <a:blip r:embed="rId3">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3500309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49F1-FFC7-CABB-87E4-106F5682ED05}"/>
              </a:ext>
            </a:extLst>
          </p:cNvPr>
          <p:cNvSpPr>
            <a:spLocks noGrp="1"/>
          </p:cNvSpPr>
          <p:nvPr>
            <p:ph type="title"/>
          </p:nvPr>
        </p:nvSpPr>
        <p:spPr>
          <a:xfrm>
            <a:off x="2018523" y="206827"/>
            <a:ext cx="8229600" cy="1143000"/>
          </a:xfrm>
        </p:spPr>
        <p:txBody>
          <a:bodyPr/>
          <a:lstStyle/>
          <a:p>
            <a:r>
              <a:rPr lang="en-US" sz="3200" dirty="0"/>
              <a:t>TCC Test Bed: Automatic Gas Sampler</a:t>
            </a:r>
          </a:p>
        </p:txBody>
      </p:sp>
      <p:sp>
        <p:nvSpPr>
          <p:cNvPr id="4" name="Slide Number Placeholder 3">
            <a:extLst>
              <a:ext uri="{FF2B5EF4-FFF2-40B4-BE49-F238E27FC236}">
                <a16:creationId xmlns:a16="http://schemas.microsoft.com/office/drawing/2014/main" id="{B3352E1B-24B0-EEF6-4F98-C5657B74F816}"/>
              </a:ext>
            </a:extLst>
          </p:cNvPr>
          <p:cNvSpPr>
            <a:spLocks noGrp="1"/>
          </p:cNvSpPr>
          <p:nvPr>
            <p:ph type="sldNum" idx="12"/>
          </p:nvPr>
        </p:nvSpPr>
        <p:spPr/>
        <p:txBody>
          <a:bodyPr/>
          <a:lstStyle/>
          <a:p>
            <a:fld id="{00000000-1234-1234-1234-123412341234}" type="slidenum">
              <a:rPr lang="en-US" smtClean="0"/>
              <a:pPr/>
              <a:t>6</a:t>
            </a:fld>
            <a:endParaRPr lang="en-US"/>
          </a:p>
        </p:txBody>
      </p:sp>
      <p:pic>
        <p:nvPicPr>
          <p:cNvPr id="11" name="Picture 10">
            <a:extLst>
              <a:ext uri="{FF2B5EF4-FFF2-40B4-BE49-F238E27FC236}">
                <a16:creationId xmlns:a16="http://schemas.microsoft.com/office/drawing/2014/main" id="{9059AB54-AE7C-6E5F-3981-CFA5A0E6B4D9}"/>
              </a:ext>
            </a:extLst>
          </p:cNvPr>
          <p:cNvPicPr>
            <a:picLocks noChangeAspect="1"/>
          </p:cNvPicPr>
          <p:nvPr/>
        </p:nvPicPr>
        <p:blipFill>
          <a:blip r:embed="rId2"/>
          <a:stretch>
            <a:fillRect/>
          </a:stretch>
        </p:blipFill>
        <p:spPr>
          <a:xfrm>
            <a:off x="2018523" y="1161848"/>
            <a:ext cx="5533844" cy="2675365"/>
          </a:xfrm>
          <a:prstGeom prst="rect">
            <a:avLst/>
          </a:prstGeom>
        </p:spPr>
      </p:pic>
      <p:pic>
        <p:nvPicPr>
          <p:cNvPr id="14" name="Picture 13">
            <a:extLst>
              <a:ext uri="{FF2B5EF4-FFF2-40B4-BE49-F238E27FC236}">
                <a16:creationId xmlns:a16="http://schemas.microsoft.com/office/drawing/2014/main" id="{C590C2B4-80B0-D6EF-F3A1-854F68FC9DFD}"/>
              </a:ext>
            </a:extLst>
          </p:cNvPr>
          <p:cNvPicPr>
            <a:picLocks noChangeAspect="1"/>
          </p:cNvPicPr>
          <p:nvPr/>
        </p:nvPicPr>
        <p:blipFill>
          <a:blip r:embed="rId3"/>
          <a:srcRect l="12731" t="4537" r="8889" b="833"/>
          <a:stretch/>
        </p:blipFill>
        <p:spPr>
          <a:xfrm rot="5400000">
            <a:off x="7612870" y="1353427"/>
            <a:ext cx="2439556" cy="2209001"/>
          </a:xfrm>
          <a:prstGeom prst="rect">
            <a:avLst/>
          </a:prstGeom>
        </p:spPr>
      </p:pic>
      <p:sp>
        <p:nvSpPr>
          <p:cNvPr id="16" name="TextBox 15">
            <a:extLst>
              <a:ext uri="{FF2B5EF4-FFF2-40B4-BE49-F238E27FC236}">
                <a16:creationId xmlns:a16="http://schemas.microsoft.com/office/drawing/2014/main" id="{803085B3-166A-6999-4E7F-41FE34C909B6}"/>
              </a:ext>
            </a:extLst>
          </p:cNvPr>
          <p:cNvSpPr txBox="1"/>
          <p:nvPr/>
        </p:nvSpPr>
        <p:spPr>
          <a:xfrm>
            <a:off x="1981200" y="3805136"/>
            <a:ext cx="8229600" cy="523220"/>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The automatic gas sampler allows sampling a fixed volume of gas (50 mL) from the TCC recirculation loop with its subsequent analysis by thermal desorption combined with gas chromatography/mass spectrometry.</a:t>
            </a:r>
            <a:endParaRPr lang="en-US" dirty="0"/>
          </a:p>
        </p:txBody>
      </p:sp>
      <p:pic>
        <p:nvPicPr>
          <p:cNvPr id="18" name="Picture 17">
            <a:extLst>
              <a:ext uri="{FF2B5EF4-FFF2-40B4-BE49-F238E27FC236}">
                <a16:creationId xmlns:a16="http://schemas.microsoft.com/office/drawing/2014/main" id="{0D94D65E-9448-C6B1-E7F6-7A65C2092869}"/>
              </a:ext>
            </a:extLst>
          </p:cNvPr>
          <p:cNvPicPr>
            <a:picLocks noChangeAspect="1"/>
          </p:cNvPicPr>
          <p:nvPr/>
        </p:nvPicPr>
        <p:blipFill>
          <a:blip r:embed="rId4"/>
          <a:stretch>
            <a:fillRect/>
          </a:stretch>
        </p:blipFill>
        <p:spPr>
          <a:xfrm>
            <a:off x="2436806" y="4375884"/>
            <a:ext cx="3048000" cy="2019300"/>
          </a:xfrm>
          <a:prstGeom prst="rect">
            <a:avLst/>
          </a:prstGeom>
        </p:spPr>
      </p:pic>
      <p:sp>
        <p:nvSpPr>
          <p:cNvPr id="21" name="TextBox 20">
            <a:extLst>
              <a:ext uri="{FF2B5EF4-FFF2-40B4-BE49-F238E27FC236}">
                <a16:creationId xmlns:a16="http://schemas.microsoft.com/office/drawing/2014/main" id="{E6F08F5B-3F97-C5A5-DBF3-DCE99026B964}"/>
              </a:ext>
            </a:extLst>
          </p:cNvPr>
          <p:cNvSpPr txBox="1"/>
          <p:nvPr/>
        </p:nvSpPr>
        <p:spPr>
          <a:xfrm>
            <a:off x="5799948" y="4957146"/>
            <a:ext cx="4448175" cy="738664"/>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Timing sequence showing the open and closed positions of the automatic valves #1-6 during a sampling event initiated by the TD-GC/MS instrument.</a:t>
            </a:r>
            <a:endParaRPr lang="en-US" dirty="0"/>
          </a:p>
        </p:txBody>
      </p:sp>
      <p:sp>
        <p:nvSpPr>
          <p:cNvPr id="3" name="Rectangle 2">
            <a:extLst>
              <a:ext uri="{FF2B5EF4-FFF2-40B4-BE49-F238E27FC236}">
                <a16:creationId xmlns:a16="http://schemas.microsoft.com/office/drawing/2014/main" id="{DBE08476-C2B0-8538-C02A-FCDF87C0CB0C}"/>
              </a:ext>
            </a:extLst>
          </p:cNvPr>
          <p:cNvSpPr/>
          <p:nvPr/>
        </p:nvSpPr>
        <p:spPr>
          <a:xfrm>
            <a:off x="9384030" y="6246495"/>
            <a:ext cx="2428875" cy="611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12;p1">
            <a:extLst>
              <a:ext uri="{FF2B5EF4-FFF2-40B4-BE49-F238E27FC236}">
                <a16:creationId xmlns:a16="http://schemas.microsoft.com/office/drawing/2014/main" id="{655CCF13-89B4-1579-8A42-2D4D9F501086}"/>
              </a:ext>
            </a:extLst>
          </p:cNvPr>
          <p:cNvPicPr preferRelativeResize="0"/>
          <p:nvPr/>
        </p:nvPicPr>
        <p:blipFill rotWithShape="1">
          <a:blip r:embed="rId5">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347655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0D9528-06DC-40B4-A236-A7C987BA9433}"/>
              </a:ext>
            </a:extLst>
          </p:cNvPr>
          <p:cNvSpPr>
            <a:spLocks noGrp="1"/>
          </p:cNvSpPr>
          <p:nvPr>
            <p:ph type="sldNum" sz="quarter" idx="12"/>
          </p:nvPr>
        </p:nvSpPr>
        <p:spPr/>
        <p:txBody>
          <a:bodyPr/>
          <a:lstStyle/>
          <a:p>
            <a:pPr>
              <a:defRPr/>
            </a:pPr>
            <a:fld id="{E43E077F-17BB-422D-851F-912342D7029C}" type="slidenum">
              <a:rPr lang="en-US" smtClean="0"/>
              <a:pPr>
                <a:defRPr/>
              </a:pPr>
              <a:t>7</a:t>
            </a:fld>
            <a:endParaRPr lang="en-US" dirty="0"/>
          </a:p>
        </p:txBody>
      </p:sp>
      <p:sp>
        <p:nvSpPr>
          <p:cNvPr id="7" name="Title 1">
            <a:extLst>
              <a:ext uri="{FF2B5EF4-FFF2-40B4-BE49-F238E27FC236}">
                <a16:creationId xmlns:a16="http://schemas.microsoft.com/office/drawing/2014/main" id="{121D4496-CD66-46D5-9300-7D7C877A5230}"/>
              </a:ext>
            </a:extLst>
          </p:cNvPr>
          <p:cNvSpPr>
            <a:spLocks noGrp="1"/>
          </p:cNvSpPr>
          <p:nvPr>
            <p:ph type="title"/>
          </p:nvPr>
        </p:nvSpPr>
        <p:spPr>
          <a:xfrm>
            <a:off x="1981200" y="47124"/>
            <a:ext cx="8229600" cy="1143000"/>
          </a:xfrm>
        </p:spPr>
        <p:txBody>
          <a:bodyPr/>
          <a:lstStyle/>
          <a:p>
            <a:r>
              <a:rPr lang="en-US" sz="3200" dirty="0"/>
              <a:t>Sorbent Cartridge Design</a:t>
            </a:r>
          </a:p>
        </p:txBody>
      </p:sp>
      <p:sp>
        <p:nvSpPr>
          <p:cNvPr id="2" name="TextBox 1">
            <a:extLst>
              <a:ext uri="{FF2B5EF4-FFF2-40B4-BE49-F238E27FC236}">
                <a16:creationId xmlns:a16="http://schemas.microsoft.com/office/drawing/2014/main" id="{FDA1C4CA-3A90-A9CB-CD8B-4AF94BFD04D5}"/>
              </a:ext>
            </a:extLst>
          </p:cNvPr>
          <p:cNvSpPr txBox="1"/>
          <p:nvPr/>
        </p:nvSpPr>
        <p:spPr>
          <a:xfrm>
            <a:off x="1957872" y="1300302"/>
            <a:ext cx="8229599" cy="1754326"/>
          </a:xfrm>
          <a:prstGeom prst="rect">
            <a:avLst/>
          </a:prstGeom>
          <a:noFill/>
        </p:spPr>
        <p:txBody>
          <a:bodyPr wrap="square" rtlCol="0">
            <a:spAutoFit/>
          </a:bodyPr>
          <a:lstStyle/>
          <a:p>
            <a:pPr marL="285744" indent="-285744">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A sorbent cartridge with a volume of 230 mL was designed and 3D printed.</a:t>
            </a:r>
          </a:p>
          <a:p>
            <a:pPr marL="285744" indent="-285744">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Stainless-steel mesh pieces are permanently attached to both cartridge sides.</a:t>
            </a:r>
          </a:p>
          <a:p>
            <a:pPr marL="285744" indent="-285744">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The cartridge is tightly fit inside the stainless-steel cylindrical holder in the TCC recirculation loop.</a:t>
            </a:r>
          </a:p>
          <a:p>
            <a:pPr marL="285744" indent="-285744">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holder allows pressure swings from 4.3 psia to &lt;1 Torr without mechanical failure.</a:t>
            </a:r>
            <a:endParaRPr lang="en-US"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EF5B684-EBC6-7057-1218-F351DB344D3A}"/>
              </a:ext>
            </a:extLst>
          </p:cNvPr>
          <p:cNvPicPr>
            <a:picLocks noChangeAspect="1"/>
          </p:cNvPicPr>
          <p:nvPr/>
        </p:nvPicPr>
        <p:blipFill>
          <a:blip r:embed="rId2"/>
          <a:stretch>
            <a:fillRect/>
          </a:stretch>
        </p:blipFill>
        <p:spPr>
          <a:xfrm>
            <a:off x="3909604" y="3054628"/>
            <a:ext cx="4372792" cy="3279594"/>
          </a:xfrm>
          <a:prstGeom prst="rect">
            <a:avLst/>
          </a:prstGeom>
        </p:spPr>
      </p:pic>
      <p:sp>
        <p:nvSpPr>
          <p:cNvPr id="3" name="Rectangle 2">
            <a:extLst>
              <a:ext uri="{FF2B5EF4-FFF2-40B4-BE49-F238E27FC236}">
                <a16:creationId xmlns:a16="http://schemas.microsoft.com/office/drawing/2014/main" id="{ACB34146-5280-1DA9-A7AB-A0B58F161AF2}"/>
              </a:ext>
            </a:extLst>
          </p:cNvPr>
          <p:cNvSpPr/>
          <p:nvPr/>
        </p:nvSpPr>
        <p:spPr>
          <a:xfrm>
            <a:off x="9372600" y="6160770"/>
            <a:ext cx="2406015" cy="697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112;p1">
            <a:extLst>
              <a:ext uri="{FF2B5EF4-FFF2-40B4-BE49-F238E27FC236}">
                <a16:creationId xmlns:a16="http://schemas.microsoft.com/office/drawing/2014/main" id="{5F9F2F5D-EF27-1D48-2A39-41D94A35B78B}"/>
              </a:ext>
            </a:extLst>
          </p:cNvPr>
          <p:cNvPicPr preferRelativeResize="0"/>
          <p:nvPr/>
        </p:nvPicPr>
        <p:blipFill rotWithShape="1">
          <a:blip r:embed="rId3">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4120300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32415-560B-1122-6C89-62F0E24D01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89FE4D-5036-9942-71B9-30E38CB84A28}"/>
              </a:ext>
            </a:extLst>
          </p:cNvPr>
          <p:cNvSpPr>
            <a:spLocks noGrp="1"/>
          </p:cNvSpPr>
          <p:nvPr>
            <p:ph type="sldNum" sz="quarter" idx="12"/>
          </p:nvPr>
        </p:nvSpPr>
        <p:spPr/>
        <p:txBody>
          <a:bodyPr/>
          <a:lstStyle/>
          <a:p>
            <a:pPr>
              <a:defRPr/>
            </a:pPr>
            <a:fld id="{E43E077F-17BB-422D-851F-912342D7029C}" type="slidenum">
              <a:rPr lang="en-US" smtClean="0"/>
              <a:pPr>
                <a:defRPr/>
              </a:pPr>
              <a:t>8</a:t>
            </a:fld>
            <a:endParaRPr lang="en-US" dirty="0"/>
          </a:p>
        </p:txBody>
      </p:sp>
      <p:sp>
        <p:nvSpPr>
          <p:cNvPr id="7" name="Title 1">
            <a:extLst>
              <a:ext uri="{FF2B5EF4-FFF2-40B4-BE49-F238E27FC236}">
                <a16:creationId xmlns:a16="http://schemas.microsoft.com/office/drawing/2014/main" id="{B5E10561-26E6-C051-2172-FA0894DE4B68}"/>
              </a:ext>
            </a:extLst>
          </p:cNvPr>
          <p:cNvSpPr>
            <a:spLocks noGrp="1"/>
          </p:cNvSpPr>
          <p:nvPr>
            <p:ph type="title"/>
          </p:nvPr>
        </p:nvSpPr>
        <p:spPr>
          <a:xfrm>
            <a:off x="2013857" y="-75601"/>
            <a:ext cx="8229600" cy="1143000"/>
          </a:xfrm>
        </p:spPr>
        <p:txBody>
          <a:bodyPr/>
          <a:lstStyle/>
          <a:p>
            <a:r>
              <a:rPr lang="en-US" sz="3200" dirty="0"/>
              <a:t>Sorbent Cartridges with TCC Sorbents</a:t>
            </a:r>
          </a:p>
        </p:txBody>
      </p:sp>
      <p:sp>
        <p:nvSpPr>
          <p:cNvPr id="6" name="TextBox 5">
            <a:extLst>
              <a:ext uri="{FF2B5EF4-FFF2-40B4-BE49-F238E27FC236}">
                <a16:creationId xmlns:a16="http://schemas.microsoft.com/office/drawing/2014/main" id="{60500C25-902A-4B6A-D808-34968C9AAB33}"/>
              </a:ext>
            </a:extLst>
          </p:cNvPr>
          <p:cNvSpPr txBox="1"/>
          <p:nvPr/>
        </p:nvSpPr>
        <p:spPr>
          <a:xfrm>
            <a:off x="2022324" y="3302812"/>
            <a:ext cx="3384496" cy="646331"/>
          </a:xfrm>
          <a:prstGeom prst="rect">
            <a:avLst/>
          </a:prstGeom>
          <a:noFill/>
        </p:spPr>
        <p:txBody>
          <a:bodyPr wrap="square">
            <a:spAutoFit/>
          </a:bodyPr>
          <a:lstStyle/>
          <a:p>
            <a:r>
              <a:rPr lang="en-US" sz="1200" dirty="0">
                <a:latin typeface="Times New Roman" panose="02020603050405020304" pitchFamily="18" charset="0"/>
                <a:ea typeface="Times New Roman" panose="02020603050405020304" pitchFamily="18" charset="0"/>
              </a:rPr>
              <a:t>Sorbent cartridge (230 mL) filled with sieved Ammonasorb II particles (size: 2.3</a:t>
            </a:r>
            <a:r>
              <a:rPr lang="en-US" sz="1200" dirty="0">
                <a:latin typeface="Times New Roman" panose="02020603050405020304" pitchFamily="18" charset="0"/>
                <a:ea typeface="Times New Roman" panose="02020603050405020304" pitchFamily="18" charset="0"/>
                <a:sym typeface="Symbol" panose="05050102010706020507" pitchFamily="18" charset="2"/>
              </a:rPr>
              <a:t>3.3 mm), which were dried under vacuum at 75 C for 24 hours.</a:t>
            </a:r>
            <a:endParaRPr lang="en-US" sz="1600" dirty="0"/>
          </a:p>
        </p:txBody>
      </p:sp>
      <p:sp>
        <p:nvSpPr>
          <p:cNvPr id="9" name="TextBox 8">
            <a:extLst>
              <a:ext uri="{FF2B5EF4-FFF2-40B4-BE49-F238E27FC236}">
                <a16:creationId xmlns:a16="http://schemas.microsoft.com/office/drawing/2014/main" id="{2CB879C0-3BB4-F89C-D0DB-04B1118C5410}"/>
              </a:ext>
            </a:extLst>
          </p:cNvPr>
          <p:cNvSpPr txBox="1"/>
          <p:nvPr/>
        </p:nvSpPr>
        <p:spPr>
          <a:xfrm>
            <a:off x="5891192" y="3269781"/>
            <a:ext cx="3149081" cy="646331"/>
          </a:xfrm>
          <a:prstGeom prst="rect">
            <a:avLst/>
          </a:prstGeom>
          <a:noFill/>
        </p:spPr>
        <p:txBody>
          <a:bodyPr wrap="square">
            <a:spAutoFit/>
          </a:bodyPr>
          <a:lstStyle/>
          <a:p>
            <a:r>
              <a:rPr lang="en-US" sz="1200" dirty="0">
                <a:latin typeface="Times New Roman" panose="02020603050405020304" pitchFamily="18" charset="0"/>
                <a:ea typeface="Times New Roman" panose="02020603050405020304" pitchFamily="18" charset="0"/>
              </a:rPr>
              <a:t>Sorbent cartridge (460 mL) filled with nanoporous silica beads (size: 3.1</a:t>
            </a:r>
            <a:r>
              <a:rPr lang="en-US" sz="1200" dirty="0">
                <a:latin typeface="Times New Roman" panose="02020603050405020304" pitchFamily="18" charset="0"/>
                <a:ea typeface="Times New Roman" panose="02020603050405020304" pitchFamily="18" charset="0"/>
                <a:sym typeface="Symbol" panose="05050102010706020507" pitchFamily="18" charset="2"/>
              </a:rPr>
              <a:t>4.2 mm), which were calcined at 550 C for 48 hours.</a:t>
            </a:r>
            <a:endParaRPr lang="en-US" sz="1600" dirty="0"/>
          </a:p>
        </p:txBody>
      </p:sp>
      <p:pic>
        <p:nvPicPr>
          <p:cNvPr id="10" name="Picture 9">
            <a:extLst>
              <a:ext uri="{FF2B5EF4-FFF2-40B4-BE49-F238E27FC236}">
                <a16:creationId xmlns:a16="http://schemas.microsoft.com/office/drawing/2014/main" id="{88BA4812-24C3-4AE6-D6F0-302CF35DFB42}"/>
              </a:ext>
            </a:extLst>
          </p:cNvPr>
          <p:cNvPicPr>
            <a:picLocks noChangeAspect="1"/>
          </p:cNvPicPr>
          <p:nvPr/>
        </p:nvPicPr>
        <p:blipFill>
          <a:blip r:embed="rId2"/>
          <a:stretch>
            <a:fillRect/>
          </a:stretch>
        </p:blipFill>
        <p:spPr>
          <a:xfrm>
            <a:off x="2140032" y="883106"/>
            <a:ext cx="3149083" cy="2361601"/>
          </a:xfrm>
          <a:prstGeom prst="rect">
            <a:avLst/>
          </a:prstGeom>
        </p:spPr>
      </p:pic>
      <p:pic>
        <p:nvPicPr>
          <p:cNvPr id="12" name="Picture 11">
            <a:extLst>
              <a:ext uri="{FF2B5EF4-FFF2-40B4-BE49-F238E27FC236}">
                <a16:creationId xmlns:a16="http://schemas.microsoft.com/office/drawing/2014/main" id="{99233118-5FB2-AC81-03E9-2E71F6AA0988}"/>
              </a:ext>
            </a:extLst>
          </p:cNvPr>
          <p:cNvPicPr>
            <a:picLocks noChangeAspect="1"/>
          </p:cNvPicPr>
          <p:nvPr/>
        </p:nvPicPr>
        <p:blipFill>
          <a:blip r:embed="rId3"/>
          <a:stretch>
            <a:fillRect/>
          </a:stretch>
        </p:blipFill>
        <p:spPr>
          <a:xfrm>
            <a:off x="5891190" y="881976"/>
            <a:ext cx="3149083" cy="2387805"/>
          </a:xfrm>
          <a:prstGeom prst="rect">
            <a:avLst/>
          </a:prstGeom>
        </p:spPr>
      </p:pic>
      <p:pic>
        <p:nvPicPr>
          <p:cNvPr id="14" name="Picture 13">
            <a:extLst>
              <a:ext uri="{FF2B5EF4-FFF2-40B4-BE49-F238E27FC236}">
                <a16:creationId xmlns:a16="http://schemas.microsoft.com/office/drawing/2014/main" id="{D3D2846D-5582-DE7C-8074-34F842793E2C}"/>
              </a:ext>
            </a:extLst>
          </p:cNvPr>
          <p:cNvPicPr>
            <a:picLocks noChangeAspect="1"/>
          </p:cNvPicPr>
          <p:nvPr/>
        </p:nvPicPr>
        <p:blipFill>
          <a:blip r:embed="rId4"/>
          <a:srcRect l="22551" t="7074" r="23673" b="22449"/>
          <a:stretch/>
        </p:blipFill>
        <p:spPr>
          <a:xfrm>
            <a:off x="4458479" y="3961081"/>
            <a:ext cx="2590320" cy="2546083"/>
          </a:xfrm>
          <a:prstGeom prst="rect">
            <a:avLst/>
          </a:prstGeom>
        </p:spPr>
      </p:pic>
      <p:sp>
        <p:nvSpPr>
          <p:cNvPr id="15" name="TextBox 14">
            <a:extLst>
              <a:ext uri="{FF2B5EF4-FFF2-40B4-BE49-F238E27FC236}">
                <a16:creationId xmlns:a16="http://schemas.microsoft.com/office/drawing/2014/main" id="{F40AEE9E-B8B8-0074-5110-65A95BD8448E}"/>
              </a:ext>
            </a:extLst>
          </p:cNvPr>
          <p:cNvSpPr txBox="1"/>
          <p:nvPr/>
        </p:nvSpPr>
        <p:spPr>
          <a:xfrm>
            <a:off x="3387011" y="6507163"/>
            <a:ext cx="5131837" cy="276999"/>
          </a:xfrm>
          <a:prstGeom prst="rect">
            <a:avLst/>
          </a:prstGeom>
          <a:noFill/>
        </p:spPr>
        <p:txBody>
          <a:bodyPr wrap="square">
            <a:spAutoFit/>
          </a:bodyPr>
          <a:lstStyle/>
          <a:p>
            <a:r>
              <a:rPr lang="en-US" sz="1200" dirty="0">
                <a:latin typeface="Times New Roman" panose="02020603050405020304" pitchFamily="18" charset="0"/>
                <a:ea typeface="Times New Roman" panose="02020603050405020304" pitchFamily="18" charset="0"/>
              </a:rPr>
              <a:t>Front view of the sorbent cartridge (460 mL) filled with nanoporous silica beads</a:t>
            </a:r>
            <a:endParaRPr lang="en-US" sz="1600" dirty="0"/>
          </a:p>
        </p:txBody>
      </p:sp>
      <p:sp>
        <p:nvSpPr>
          <p:cNvPr id="2" name="Rectangle 1">
            <a:extLst>
              <a:ext uri="{FF2B5EF4-FFF2-40B4-BE49-F238E27FC236}">
                <a16:creationId xmlns:a16="http://schemas.microsoft.com/office/drawing/2014/main" id="{EB98BE59-29EB-F3C1-0E56-ECD917FADE34}"/>
              </a:ext>
            </a:extLst>
          </p:cNvPr>
          <p:cNvSpPr/>
          <p:nvPr/>
        </p:nvSpPr>
        <p:spPr>
          <a:xfrm>
            <a:off x="9309735" y="6172200"/>
            <a:ext cx="2428875" cy="64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2;p1">
            <a:extLst>
              <a:ext uri="{FF2B5EF4-FFF2-40B4-BE49-F238E27FC236}">
                <a16:creationId xmlns:a16="http://schemas.microsoft.com/office/drawing/2014/main" id="{551CC394-173E-F395-E8A1-678C14D874A1}"/>
              </a:ext>
            </a:extLst>
          </p:cNvPr>
          <p:cNvPicPr preferRelativeResize="0"/>
          <p:nvPr/>
        </p:nvPicPr>
        <p:blipFill rotWithShape="1">
          <a:blip r:embed="rId5">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190922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0D9528-06DC-40B4-A236-A7C987BA9433}"/>
              </a:ext>
            </a:extLst>
          </p:cNvPr>
          <p:cNvSpPr>
            <a:spLocks noGrp="1"/>
          </p:cNvSpPr>
          <p:nvPr>
            <p:ph type="sldNum" sz="quarter" idx="12"/>
          </p:nvPr>
        </p:nvSpPr>
        <p:spPr/>
        <p:txBody>
          <a:bodyPr/>
          <a:lstStyle/>
          <a:p>
            <a:pPr>
              <a:defRPr/>
            </a:pPr>
            <a:fld id="{E43E077F-17BB-422D-851F-912342D7029C}" type="slidenum">
              <a:rPr lang="en-US" smtClean="0"/>
              <a:pPr>
                <a:defRPr/>
              </a:pPr>
              <a:t>9</a:t>
            </a:fld>
            <a:endParaRPr lang="en-US" dirty="0"/>
          </a:p>
        </p:txBody>
      </p:sp>
      <p:sp>
        <p:nvSpPr>
          <p:cNvPr id="7" name="Title 1">
            <a:extLst>
              <a:ext uri="{FF2B5EF4-FFF2-40B4-BE49-F238E27FC236}">
                <a16:creationId xmlns:a16="http://schemas.microsoft.com/office/drawing/2014/main" id="{121D4496-CD66-46D5-9300-7D7C877A5230}"/>
              </a:ext>
            </a:extLst>
          </p:cNvPr>
          <p:cNvSpPr>
            <a:spLocks noGrp="1"/>
          </p:cNvSpPr>
          <p:nvPr>
            <p:ph type="title"/>
          </p:nvPr>
        </p:nvSpPr>
        <p:spPr>
          <a:xfrm>
            <a:off x="1981200" y="115704"/>
            <a:ext cx="8229600" cy="1143000"/>
          </a:xfrm>
        </p:spPr>
        <p:txBody>
          <a:bodyPr/>
          <a:lstStyle/>
          <a:p>
            <a:r>
              <a:rPr lang="en-US" sz="3200" dirty="0"/>
              <a:t>Gas Mixture Generation</a:t>
            </a:r>
          </a:p>
        </p:txBody>
      </p:sp>
      <p:sp>
        <p:nvSpPr>
          <p:cNvPr id="6" name="TextBox 5">
            <a:extLst>
              <a:ext uri="{FF2B5EF4-FFF2-40B4-BE49-F238E27FC236}">
                <a16:creationId xmlns:a16="http://schemas.microsoft.com/office/drawing/2014/main" id="{D3A51002-BDB3-06A4-3B1F-4A97DC73652F}"/>
              </a:ext>
            </a:extLst>
          </p:cNvPr>
          <p:cNvSpPr txBox="1"/>
          <p:nvPr/>
        </p:nvSpPr>
        <p:spPr>
          <a:xfrm>
            <a:off x="1716945" y="1224791"/>
            <a:ext cx="9061545"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The flow rate of each analyte injected to the recirculation loop of the TCC test bed was computed based on its NASA source rate using the following formula:</a:t>
            </a:r>
          </a:p>
        </p:txBody>
      </p:sp>
      <p:sp>
        <p:nvSpPr>
          <p:cNvPr id="8" name="TextBox 7">
            <a:extLst>
              <a:ext uri="{FF2B5EF4-FFF2-40B4-BE49-F238E27FC236}">
                <a16:creationId xmlns:a16="http://schemas.microsoft.com/office/drawing/2014/main" id="{ED2D5E98-8311-992C-5F33-ED9EF7A0D850}"/>
              </a:ext>
            </a:extLst>
          </p:cNvPr>
          <p:cNvSpPr txBox="1"/>
          <p:nvPr/>
        </p:nvSpPr>
        <p:spPr>
          <a:xfrm>
            <a:off x="1716945" y="4259978"/>
            <a:ext cx="8992965" cy="584775"/>
          </a:xfrm>
          <a:prstGeom prst="rect">
            <a:avLst/>
          </a:prstGeom>
          <a:noFill/>
        </p:spPr>
        <p:txBody>
          <a:bodyPr wrap="square" rtlCol="0">
            <a:spAutoFit/>
          </a:bodyPr>
          <a:lstStyle/>
          <a:p>
            <a:r>
              <a:rPr lang="en-US" sz="1600" dirty="0">
                <a:solidFill>
                  <a:schemeClr val="tx1"/>
                </a:solidFill>
                <a:latin typeface="Times New Roman" panose="02020603050405020304" pitchFamily="18" charset="0"/>
                <a:cs typeface="Times New Roman" panose="02020603050405020304" pitchFamily="18" charset="0"/>
              </a:rPr>
              <a:t>The concentration of each gas in the system can be computed by using the total flow into the mixing tube, which includes the balance air and flow of all other gases: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75F4C7B-956C-D738-3753-BB0FFC069351}"/>
                  </a:ext>
                </a:extLst>
              </p:cNvPr>
              <p:cNvSpPr txBox="1"/>
              <p:nvPr/>
            </p:nvSpPr>
            <p:spPr>
              <a:xfrm>
                <a:off x="1727200" y="1967304"/>
                <a:ext cx="7380515" cy="473335"/>
              </a:xfrm>
              <a:prstGeom prst="rect">
                <a:avLst/>
              </a:prstGeom>
              <a:noFill/>
            </p:spPr>
            <p:txBody>
              <a:bodyPr wrap="square">
                <a:spAutoFit/>
              </a:bodyPr>
              <a:lstStyle/>
              <a:p>
                <a14:m>
                  <m:oMath xmlns:m="http://schemas.openxmlformats.org/officeDocument/2006/math">
                    <m:r>
                      <a:rPr lang="en-US" i="1">
                        <a:latin typeface="Cambria Math" panose="02040503050406030204" pitchFamily="18" charset="0"/>
                        <a:ea typeface="DengXian" panose="02010600030101010101" pitchFamily="2" charset="-122"/>
                        <a:cs typeface="Times New Roman" panose="02020603050405020304" pitchFamily="18" charset="0"/>
                      </a:rPr>
                      <m:t>𝑆𝑜𝑢𝑟𝑐𝑒</m:t>
                    </m:r>
                    <m:r>
                      <a:rPr lang="en-US" i="1">
                        <a:latin typeface="Cambria Math" panose="02040503050406030204" pitchFamily="18" charset="0"/>
                        <a:ea typeface="DengXian" panose="02010600030101010101" pitchFamily="2" charset="-122"/>
                        <a:cs typeface="Times New Roman" panose="02020603050405020304" pitchFamily="18" charset="0"/>
                      </a:rPr>
                      <m:t> </m:t>
                    </m:r>
                    <m:r>
                      <a:rPr lang="en-US" i="1">
                        <a:latin typeface="Cambria Math" panose="02040503050406030204" pitchFamily="18" charset="0"/>
                        <a:ea typeface="DengXian" panose="02010600030101010101" pitchFamily="2" charset="-122"/>
                        <a:cs typeface="Times New Roman" panose="02020603050405020304" pitchFamily="18" charset="0"/>
                      </a:rPr>
                      <m:t>𝑟𝑎𝑡𝑒</m:t>
                    </m:r>
                    <m:r>
                      <a:rPr lang="en-US" i="1">
                        <a:latin typeface="Cambria Math" panose="02040503050406030204" pitchFamily="18" charset="0"/>
                        <a:ea typeface="DengXian" panose="02010600030101010101" pitchFamily="2" charset="-122"/>
                        <a:cs typeface="Times New Roman" panose="020206030504050203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ea typeface="DengXian" panose="02010600030101010101" pitchFamily="2" charset="-122"/>
                                <a:cs typeface="Times New Roman" panose="02020603050405020304" pitchFamily="18" charset="0"/>
                              </a:rPr>
                              <m:t>mg</m:t>
                            </m:r>
                          </m:num>
                          <m:den>
                            <m:r>
                              <m:rPr>
                                <m:sty m:val="p"/>
                              </m:rPr>
                              <a:rPr lang="en-US">
                                <a:latin typeface="Cambria Math" panose="02040503050406030204" pitchFamily="18" charset="0"/>
                                <a:ea typeface="DengXian" panose="02010600030101010101" pitchFamily="2" charset="-122"/>
                                <a:cs typeface="Times New Roman" panose="02020603050405020304" pitchFamily="18" charset="0"/>
                              </a:rPr>
                              <m:t>day</m:t>
                            </m:r>
                          </m:den>
                        </m:f>
                      </m:e>
                    </m:d>
                    <m:r>
                      <a:rPr lang="en-US" i="1">
                        <a:latin typeface="Cambria Math" panose="02040503050406030204" pitchFamily="18" charset="0"/>
                        <a:ea typeface="DengXian" panose="02010600030101010101" pitchFamily="2" charset="-122"/>
                        <a:cs typeface="Times New Roman" panose="02020603050405020304" pitchFamily="18" charset="0"/>
                      </a:rPr>
                      <m:t>= </m:t>
                    </m:r>
                    <m:r>
                      <a:rPr lang="en-US" i="1">
                        <a:latin typeface="Cambria Math" panose="02040503050406030204" pitchFamily="18" charset="0"/>
                        <a:ea typeface="DengXian" panose="02010600030101010101" pitchFamily="2" charset="-122"/>
                        <a:cs typeface="Times New Roman" panose="02020603050405020304" pitchFamily="18" charset="0"/>
                      </a:rPr>
                      <m:t>𝐼𝑛𝑗𝑒𝑐𝑡𝑖𝑜𝑛</m:t>
                    </m:r>
                    <m:r>
                      <a:rPr lang="en-US" i="1">
                        <a:latin typeface="Cambria Math" panose="02040503050406030204" pitchFamily="18" charset="0"/>
                        <a:ea typeface="DengXian" panose="02010600030101010101" pitchFamily="2" charset="-122"/>
                        <a:cs typeface="Times New Roman" panose="02020603050405020304" pitchFamily="18" charset="0"/>
                      </a:rPr>
                      <m:t> </m:t>
                    </m:r>
                    <m:r>
                      <a:rPr lang="en-US" i="1">
                        <a:latin typeface="Cambria Math" panose="02040503050406030204" pitchFamily="18" charset="0"/>
                        <a:ea typeface="DengXian" panose="02010600030101010101" pitchFamily="2" charset="-122"/>
                        <a:cs typeface="Times New Roman" panose="02020603050405020304" pitchFamily="18" charset="0"/>
                      </a:rPr>
                      <m:t>𝑟𝑎𝑡𝑒</m:t>
                    </m:r>
                    <m:r>
                      <a:rPr lang="en-US" i="1">
                        <a:latin typeface="Cambria Math" panose="02040503050406030204" pitchFamily="18" charset="0"/>
                        <a:ea typeface="DengXian" panose="02010600030101010101" pitchFamily="2" charset="-122"/>
                        <a:cs typeface="Times New Roman" panose="020206030504050203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𝑚𝐿</m:t>
                            </m:r>
                          </m:num>
                          <m:den>
                            <m:r>
                              <a:rPr lang="en-US" i="1">
                                <a:latin typeface="Cambria Math" panose="02040503050406030204" pitchFamily="18" charset="0"/>
                                <a:ea typeface="DengXian" panose="02010600030101010101" pitchFamily="2" charset="-122"/>
                                <a:cs typeface="Times New Roman" panose="02020603050405020304" pitchFamily="18" charset="0"/>
                              </a:rPr>
                              <m:t>𝑚𝑖𝑛</m:t>
                            </m:r>
                          </m:den>
                        </m:f>
                      </m:e>
                    </m:d>
                    <m:r>
                      <a:rPr lang="en-US" i="1">
                        <a:latin typeface="Cambria Math" panose="02040503050406030204" pitchFamily="18" charset="0"/>
                        <a:ea typeface="DengXian" panose="02010600030101010101" pitchFamily="2" charset="-122"/>
                        <a:cs typeface="Times New Roman" panose="02020603050405020304" pitchFamily="18" charset="0"/>
                      </a:rPr>
                      <m:t>×</m:t>
                    </m:r>
                    <m:r>
                      <a:rPr lang="en-US" i="1">
                        <a:latin typeface="Cambria Math" panose="02040503050406030204" pitchFamily="18" charset="0"/>
                        <a:ea typeface="DengXian" panose="02010600030101010101" pitchFamily="2" charset="-122"/>
                        <a:cs typeface="Times New Roman" panose="02020603050405020304" pitchFamily="18" charset="0"/>
                      </a:rPr>
                      <m:t>𝐺𝑎𝑠</m:t>
                    </m:r>
                    <m:r>
                      <a:rPr lang="en-US" i="1">
                        <a:latin typeface="Cambria Math" panose="02040503050406030204" pitchFamily="18" charset="0"/>
                        <a:ea typeface="DengXian" panose="02010600030101010101" pitchFamily="2" charset="-122"/>
                        <a:cs typeface="Times New Roman" panose="02020603050405020304" pitchFamily="18" charset="0"/>
                      </a:rPr>
                      <m:t> </m:t>
                    </m:r>
                    <m:r>
                      <a:rPr lang="en-US" i="1">
                        <a:latin typeface="Cambria Math" panose="02040503050406030204" pitchFamily="18" charset="0"/>
                        <a:ea typeface="DengXian" panose="02010600030101010101" pitchFamily="2" charset="-122"/>
                        <a:cs typeface="Times New Roman" panose="02020603050405020304" pitchFamily="18" charset="0"/>
                      </a:rPr>
                      <m:t>𝑐𝑜𝑛𝑐𝑒𝑛𝑡𝑟𝑎𝑡𝑖𝑜𝑛</m:t>
                    </m:r>
                    <m:r>
                      <a:rPr lang="en-US" i="1">
                        <a:latin typeface="Cambria Math" panose="02040503050406030204" pitchFamily="18" charset="0"/>
                        <a:ea typeface="DengXian" panose="02010600030101010101" pitchFamily="2" charset="-122"/>
                        <a:cs typeface="Times New Roman" panose="020206030504050203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𝑛𝑔</m:t>
                            </m:r>
                          </m:num>
                          <m:den>
                            <m:r>
                              <a:rPr lang="en-US" i="1">
                                <a:latin typeface="Cambria Math" panose="02040503050406030204" pitchFamily="18" charset="0"/>
                                <a:ea typeface="DengXian" panose="02010600030101010101" pitchFamily="2" charset="-122"/>
                                <a:cs typeface="Times New Roman" panose="02020603050405020304" pitchFamily="18" charset="0"/>
                              </a:rPr>
                              <m:t>𝑚𝐿</m:t>
                            </m:r>
                          </m:den>
                        </m:f>
                      </m:e>
                    </m:d>
                    <m:r>
                      <a:rPr lang="en-US" i="1">
                        <a:latin typeface="Cambria Math" panose="02040503050406030204" pitchFamily="18" charset="0"/>
                        <a:ea typeface="DengXian" panose="02010600030101010101" pitchFamily="2" charset="-122"/>
                        <a:cs typeface="Times New Roman" panose="020206030504050203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𝑚𝑔</m:t>
                        </m:r>
                      </m:num>
                      <m:den>
                        <m:sSup>
                          <m:sSupPr>
                            <m:ctrlPr>
                              <a:rPr lang="en-US" i="1">
                                <a:latin typeface="Cambria Math" panose="02040503050406030204" pitchFamily="18" charset="0"/>
                              </a:rPr>
                            </m:ctrlPr>
                          </m:sSupPr>
                          <m:e>
                            <m:r>
                              <a:rPr lang="en-US" i="1">
                                <a:latin typeface="Cambria Math" panose="02040503050406030204" pitchFamily="18" charset="0"/>
                                <a:ea typeface="DengXian" panose="02010600030101010101" pitchFamily="2" charset="-122"/>
                                <a:cs typeface="Times New Roman" panose="02020603050405020304" pitchFamily="18" charset="0"/>
                              </a:rPr>
                              <m:t>10</m:t>
                            </m:r>
                          </m:e>
                          <m:sup>
                            <m:r>
                              <a:rPr lang="en-US" i="1">
                                <a:latin typeface="Cambria Math" panose="02040503050406030204" pitchFamily="18" charset="0"/>
                                <a:ea typeface="DengXian" panose="02010600030101010101" pitchFamily="2" charset="-122"/>
                                <a:cs typeface="Times New Roman" panose="02020603050405020304" pitchFamily="18" charset="0"/>
                              </a:rPr>
                              <m:t>6</m:t>
                            </m:r>
                          </m:sup>
                        </m:sSup>
                        <m:r>
                          <a:rPr lang="en-US" i="1">
                            <a:latin typeface="Cambria Math" panose="02040503050406030204" pitchFamily="18" charset="0"/>
                            <a:ea typeface="DengXian" panose="02010600030101010101" pitchFamily="2" charset="-122"/>
                            <a:cs typeface="Times New Roman" panose="02020603050405020304" pitchFamily="18" charset="0"/>
                          </a:rPr>
                          <m:t>𝑛𝑔</m:t>
                        </m:r>
                      </m:den>
                    </m:f>
                    <m:r>
                      <a:rPr lang="en-US" i="1">
                        <a:latin typeface="Cambria Math" panose="02040503050406030204" pitchFamily="18" charset="0"/>
                        <a:ea typeface="DengXian" panose="02010600030101010101" pitchFamily="2" charset="-122"/>
                        <a:cs typeface="Times New Roman" panose="02020603050405020304" pitchFamily="18" charset="0"/>
                      </a:rPr>
                      <m:t>×</m:t>
                    </m:r>
                    <m:f>
                      <m:fPr>
                        <m:ctrlPr>
                          <a:rPr lang="en-US" i="1">
                            <a:latin typeface="Cambria Math" panose="02040503050406030204" pitchFamily="18" charset="0"/>
                          </a:rPr>
                        </m:ctrlPr>
                      </m:fPr>
                      <m:num>
                        <m:r>
                          <a:rPr lang="en-US" i="1">
                            <a:latin typeface="Cambria Math" panose="02040503050406030204" pitchFamily="18" charset="0"/>
                          </a:rPr>
                          <m:t>8</m:t>
                        </m:r>
                        <m:r>
                          <a:rPr lang="en-US" i="1">
                            <a:latin typeface="Cambria Math" panose="02040503050406030204" pitchFamily="18" charset="0"/>
                            <a:ea typeface="DengXian" panose="02010600030101010101" pitchFamily="2" charset="-122"/>
                            <a:cs typeface="Times New Roman" panose="02020603050405020304" pitchFamily="18" charset="0"/>
                          </a:rPr>
                          <m:t> </m:t>
                        </m:r>
                        <m:r>
                          <a:rPr lang="en-US" i="1">
                            <a:latin typeface="Cambria Math" panose="02040503050406030204" pitchFamily="18" charset="0"/>
                            <a:ea typeface="DengXian" panose="02010600030101010101" pitchFamily="2" charset="-122"/>
                            <a:cs typeface="Times New Roman" panose="02020603050405020304" pitchFamily="18" charset="0"/>
                          </a:rPr>
                          <m:t>h</m:t>
                        </m:r>
                      </m:num>
                      <m:den>
                        <m:r>
                          <a:rPr lang="en-US" i="1">
                            <a:latin typeface="Cambria Math" panose="02040503050406030204" pitchFamily="18" charset="0"/>
                            <a:ea typeface="DengXian" panose="02010600030101010101" pitchFamily="2" charset="-122"/>
                            <a:cs typeface="Times New Roman" panose="02020603050405020304" pitchFamily="18" charset="0"/>
                          </a:rPr>
                          <m:t>𝑑𝑎𝑦</m:t>
                        </m:r>
                      </m:den>
                    </m:f>
                    <m:r>
                      <a:rPr lang="en-US" i="1">
                        <a:latin typeface="Cambria Math" panose="02040503050406030204" pitchFamily="18" charset="0"/>
                        <a:ea typeface="DengXian" panose="02010600030101010101" pitchFamily="2" charset="-122"/>
                        <a:cs typeface="Times New Roman" panose="020206030504050203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DengXian" panose="02010600030101010101" pitchFamily="2" charset="-122"/>
                            <a:cs typeface="Times New Roman" panose="02020603050405020304" pitchFamily="18" charset="0"/>
                          </a:rPr>
                          <m:t>60 </m:t>
                        </m:r>
                        <m:r>
                          <a:rPr lang="en-US" i="1">
                            <a:latin typeface="Cambria Math" panose="02040503050406030204" pitchFamily="18" charset="0"/>
                            <a:ea typeface="DengXian" panose="02010600030101010101" pitchFamily="2" charset="-122"/>
                            <a:cs typeface="Times New Roman" panose="02020603050405020304" pitchFamily="18" charset="0"/>
                          </a:rPr>
                          <m:t>𝑚𝑖𝑛</m:t>
                        </m:r>
                      </m:num>
                      <m:den>
                        <m:r>
                          <a:rPr lang="en-US" i="1">
                            <a:latin typeface="Cambria Math" panose="02040503050406030204" pitchFamily="18" charset="0"/>
                            <a:ea typeface="DengXian" panose="02010600030101010101" pitchFamily="2" charset="-122"/>
                            <a:cs typeface="Times New Roman" panose="02020603050405020304" pitchFamily="18" charset="0"/>
                          </a:rPr>
                          <m:t>h</m:t>
                        </m:r>
                      </m:den>
                    </m:f>
                  </m:oMath>
                </a14:m>
                <a:r>
                  <a:rPr lang="en-US" dirty="0">
                    <a:latin typeface="Times New Roman" panose="02020603050405020304" pitchFamily="18" charset="0"/>
                    <a:ea typeface="DengXian" panose="02010600030101010101" pitchFamily="2" charset="-122"/>
                  </a:rPr>
                  <a:t> </a:t>
                </a:r>
                <a:endParaRPr lang="en-US" dirty="0"/>
              </a:p>
            </p:txBody>
          </p:sp>
        </mc:Choice>
        <mc:Fallback xmlns="">
          <p:sp>
            <p:nvSpPr>
              <p:cNvPr id="5" name="TextBox 4">
                <a:extLst>
                  <a:ext uri="{FF2B5EF4-FFF2-40B4-BE49-F238E27FC236}">
                    <a16:creationId xmlns:a16="http://schemas.microsoft.com/office/drawing/2014/main" id="{375F4C7B-956C-D738-3753-BB0FFC069351}"/>
                  </a:ext>
                </a:extLst>
              </p:cNvPr>
              <p:cNvSpPr txBox="1">
                <a:spLocks noRot="1" noChangeAspect="1" noMove="1" noResize="1" noEditPoints="1" noAdjustHandles="1" noChangeArrowheads="1" noChangeShapeType="1" noTextEdit="1"/>
              </p:cNvSpPr>
              <p:nvPr/>
            </p:nvSpPr>
            <p:spPr>
              <a:xfrm>
                <a:off x="1727200" y="1967304"/>
                <a:ext cx="7380515" cy="473335"/>
              </a:xfrm>
              <a:prstGeom prst="rect">
                <a:avLst/>
              </a:prstGeom>
              <a:blipFill>
                <a:blip r:embed="rId2"/>
                <a:stretch>
                  <a:fillRect b="-259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8069ECD-D8D1-E46C-7D59-642FDDFB3808}"/>
              </a:ext>
            </a:extLst>
          </p:cNvPr>
          <p:cNvSpPr txBox="1"/>
          <p:nvPr/>
        </p:nvSpPr>
        <p:spPr>
          <a:xfrm>
            <a:off x="1745594" y="2642353"/>
            <a:ext cx="96051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In which,</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2B280A7-4AC9-9457-8BA2-009A389B0DB7}"/>
                  </a:ext>
                </a:extLst>
              </p:cNvPr>
              <p:cNvSpPr txBox="1"/>
              <p:nvPr/>
            </p:nvSpPr>
            <p:spPr>
              <a:xfrm>
                <a:off x="989122" y="3142664"/>
                <a:ext cx="8056984" cy="826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𝐺𝑎𝑠</m:t>
                      </m:r>
                      <m:r>
                        <a:rPr lang="en-US">
                          <a:latin typeface="Cambria Math" panose="02040503050406030204" pitchFamily="18" charset="0"/>
                        </a:rPr>
                        <m:t> </m:t>
                      </m:r>
                      <m:r>
                        <a:rPr lang="en-US" i="1">
                          <a:latin typeface="Cambria Math" panose="02040503050406030204" pitchFamily="18" charset="0"/>
                        </a:rPr>
                        <m:t>𝑐𝑜𝑛𝑐𝑒𝑛𝑡𝑟𝑎𝑡𝑖𝑜𝑛</m:t>
                      </m:r>
                      <m:r>
                        <a:rPr lang="en-US">
                          <a:latin typeface="Cambria Math" panose="02040503050406030204" pitchFamily="18" charset="0"/>
                        </a:rPr>
                        <m:t> </m:t>
                      </m:r>
                      <m:r>
                        <a:rPr lang="en-US" i="1">
                          <a:latin typeface="Cambria Math" panose="02040503050406030204" pitchFamily="18" charset="0"/>
                        </a:rPr>
                        <m:t>𝑖𝑛</m:t>
                      </m:r>
                      <m:r>
                        <a:rPr lang="en-US">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𝑛𝑔</m:t>
                          </m:r>
                        </m:num>
                        <m:den>
                          <m:r>
                            <a:rPr lang="en-US" i="1">
                              <a:latin typeface="Cambria Math" panose="02040503050406030204" pitchFamily="18" charset="0"/>
                            </a:rPr>
                            <m:t>𝑚𝐿</m:t>
                          </m:r>
                        </m:den>
                      </m:f>
                      <m:r>
                        <a:rPr lang="en-US">
                          <a:latin typeface="Cambria Math" panose="02040503050406030204" pitchFamily="18" charset="0"/>
                        </a:rPr>
                        <m:t> =</m:t>
                      </m:r>
                      <m:r>
                        <a:rPr lang="en-US" i="1">
                          <a:latin typeface="Cambria Math" panose="02040503050406030204" pitchFamily="18" charset="0"/>
                        </a:rPr>
                        <m:t>𝐺𝑎𝑠</m:t>
                      </m:r>
                      <m:r>
                        <a:rPr lang="en-US">
                          <a:latin typeface="Cambria Math" panose="02040503050406030204" pitchFamily="18" charset="0"/>
                        </a:rPr>
                        <m:t> </m:t>
                      </m:r>
                      <m:r>
                        <a:rPr lang="en-US" i="1">
                          <a:latin typeface="Cambria Math" panose="02040503050406030204" pitchFamily="18" charset="0"/>
                        </a:rPr>
                        <m:t>𝑐𝑜𝑛𝑐𝑒𝑛𝑡𝑟𝑎𝑡𝑖𝑜𝑛</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𝑝𝑝𝑚</m:t>
                          </m:r>
                        </m:e>
                      </m:d>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𝑀𝑜𝑙𝑒𝑐𝑢𝑙𝑎𝑟</m:t>
                          </m:r>
                          <m:r>
                            <a:rPr lang="en-US">
                              <a:latin typeface="Cambria Math" panose="02040503050406030204" pitchFamily="18" charset="0"/>
                            </a:rPr>
                            <m:t> </m:t>
                          </m:r>
                          <m:r>
                            <a:rPr lang="en-US" i="1">
                              <a:latin typeface="Cambria Math" panose="02040503050406030204" pitchFamily="18" charset="0"/>
                            </a:rPr>
                            <m:t>𝑤𝑒𝑖𝑔h𝑡</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𝑚𝑜𝑙</m:t>
                                  </m:r>
                                </m:den>
                              </m:f>
                            </m:e>
                          </m:d>
                        </m:num>
                        <m:den>
                          <m:r>
                            <a:rPr lang="en-US" i="1">
                              <a:latin typeface="Cambria Math" panose="02040503050406030204" pitchFamily="18" charset="0"/>
                            </a:rPr>
                            <m:t>𝑀𝑜𝑙𝑎𝑟</m:t>
                          </m:r>
                          <m:r>
                            <a:rPr lang="en-US">
                              <a:latin typeface="Cambria Math" panose="02040503050406030204" pitchFamily="18" charset="0"/>
                            </a:rPr>
                            <m:t> </m:t>
                          </m:r>
                          <m:r>
                            <a:rPr lang="en-US" i="1">
                              <a:latin typeface="Cambria Math" panose="02040503050406030204" pitchFamily="18" charset="0"/>
                            </a:rPr>
                            <m:t>𝑣𝑜𝑙𝑢𝑚𝑒</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𝑚𝑜𝑙</m:t>
                                  </m:r>
                                </m:den>
                              </m:f>
                            </m:e>
                          </m:d>
                        </m:den>
                      </m:f>
                    </m:oMath>
                  </m:oMathPara>
                </a14:m>
                <a:endParaRPr lang="en-US" dirty="0"/>
              </a:p>
            </p:txBody>
          </p:sp>
        </mc:Choice>
        <mc:Fallback xmlns="">
          <p:sp>
            <p:nvSpPr>
              <p:cNvPr id="11" name="TextBox 10">
                <a:extLst>
                  <a:ext uri="{FF2B5EF4-FFF2-40B4-BE49-F238E27FC236}">
                    <a16:creationId xmlns:a16="http://schemas.microsoft.com/office/drawing/2014/main" id="{D2B280A7-4AC9-9457-8BA2-009A389B0DB7}"/>
                  </a:ext>
                </a:extLst>
              </p:cNvPr>
              <p:cNvSpPr txBox="1">
                <a:spLocks noRot="1" noChangeAspect="1" noMove="1" noResize="1" noEditPoints="1" noAdjustHandles="1" noChangeArrowheads="1" noChangeShapeType="1" noTextEdit="1"/>
              </p:cNvSpPr>
              <p:nvPr/>
            </p:nvSpPr>
            <p:spPr>
              <a:xfrm>
                <a:off x="989122" y="3142664"/>
                <a:ext cx="8056984" cy="82663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0CD2FE7-A4D7-404B-43D0-185C8C035F0C}"/>
                  </a:ext>
                </a:extLst>
              </p:cNvPr>
              <p:cNvSpPr txBox="1"/>
              <p:nvPr/>
            </p:nvSpPr>
            <p:spPr>
              <a:xfrm>
                <a:off x="1574969" y="5177855"/>
                <a:ext cx="5379099" cy="5396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𝐺𝑎𝑠</m:t>
                      </m:r>
                      <m:r>
                        <a:rPr lang="en-US">
                          <a:latin typeface="Cambria Math" panose="02040503050406030204" pitchFamily="18" charset="0"/>
                        </a:rPr>
                        <m:t> </m:t>
                      </m:r>
                      <m:r>
                        <a:rPr lang="en-US" i="1">
                          <a:latin typeface="Cambria Math" panose="02040503050406030204" pitchFamily="18" charset="0"/>
                        </a:rPr>
                        <m:t>𝑐𝑜𝑛𝑐𝑒𝑛𝑡𝑟𝑎𝑡𝑖𝑜𝑛</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𝑝𝑝𝑚</m:t>
                          </m:r>
                        </m:e>
                      </m:d>
                      <m:r>
                        <a:rPr lang="en-US">
                          <a:latin typeface="Cambria Math" panose="02040503050406030204" pitchFamily="18" charset="0"/>
                        </a:rPr>
                        <m:t>=</m:t>
                      </m:r>
                      <m:r>
                        <a:rPr lang="en-US" i="1">
                          <a:latin typeface="Cambria Math" panose="02040503050406030204" pitchFamily="18" charset="0"/>
                        </a:rPr>
                        <m:t>𝐺𝑎𝑠</m:t>
                      </m:r>
                      <m:r>
                        <a:rPr lang="en-US">
                          <a:latin typeface="Cambria Math" panose="02040503050406030204" pitchFamily="18" charset="0"/>
                        </a:rPr>
                        <m:t> </m:t>
                      </m:r>
                      <m:r>
                        <a:rPr lang="en-US" i="1">
                          <a:latin typeface="Cambria Math" panose="02040503050406030204" pitchFamily="18" charset="0"/>
                        </a:rPr>
                        <m:t>𝑐𝑦𝑙𝑖𝑛𝑑𝑒𝑟</m:t>
                      </m:r>
                      <m:r>
                        <a:rPr lang="en-US">
                          <a:latin typeface="Cambria Math" panose="02040503050406030204" pitchFamily="18" charset="0"/>
                        </a:rPr>
                        <m:t> </m:t>
                      </m:r>
                      <m:d>
                        <m:dPr>
                          <m:ctrlPr>
                            <a:rPr lang="en-US" i="1">
                              <a:solidFill>
                                <a:srgbClr val="836967"/>
                              </a:solidFill>
                              <a:latin typeface="Cambria Math" panose="02040503050406030204" pitchFamily="18" charset="0"/>
                            </a:rPr>
                          </m:ctrlPr>
                        </m:dPr>
                        <m:e>
                          <m:r>
                            <m:rPr>
                              <m:sty m:val="p"/>
                            </m:rPr>
                            <a:rPr lang="en-US">
                              <a:latin typeface="Cambria Math" panose="02040503050406030204" pitchFamily="18" charset="0"/>
                            </a:rPr>
                            <m:t>ppm</m:t>
                          </m:r>
                        </m:e>
                      </m:d>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𝐺𝑎𝑠</m:t>
                          </m:r>
                          <m:r>
                            <a:rPr lang="en-US">
                              <a:latin typeface="Cambria Math" panose="02040503050406030204" pitchFamily="18" charset="0"/>
                            </a:rPr>
                            <m:t> </m:t>
                          </m:r>
                          <m:r>
                            <a:rPr lang="en-US" i="1">
                              <a:latin typeface="Cambria Math" panose="02040503050406030204" pitchFamily="18" charset="0"/>
                            </a:rPr>
                            <m:t>𝑓𝑙𝑜𝑤</m:t>
                          </m:r>
                        </m:num>
                        <m:den>
                          <m:r>
                            <a:rPr lang="en-US" i="1">
                              <a:latin typeface="Cambria Math" panose="02040503050406030204" pitchFamily="18" charset="0"/>
                            </a:rPr>
                            <m:t>𝑇𝑜𝑡𝑎𝑙</m:t>
                          </m:r>
                          <m:r>
                            <a:rPr lang="en-US">
                              <a:latin typeface="Cambria Math" panose="02040503050406030204" pitchFamily="18" charset="0"/>
                            </a:rPr>
                            <m:t> </m:t>
                          </m:r>
                          <m:r>
                            <a:rPr lang="en-US" i="1">
                              <a:latin typeface="Cambria Math" panose="02040503050406030204" pitchFamily="18" charset="0"/>
                            </a:rPr>
                            <m:t>𝑓𝑙𝑜𝑤</m:t>
                          </m:r>
                        </m:den>
                      </m:f>
                    </m:oMath>
                  </m:oMathPara>
                </a14:m>
                <a:endParaRPr lang="en-US" dirty="0"/>
              </a:p>
            </p:txBody>
          </p:sp>
        </mc:Choice>
        <mc:Fallback xmlns="">
          <p:sp>
            <p:nvSpPr>
              <p:cNvPr id="13" name="TextBox 12">
                <a:extLst>
                  <a:ext uri="{FF2B5EF4-FFF2-40B4-BE49-F238E27FC236}">
                    <a16:creationId xmlns:a16="http://schemas.microsoft.com/office/drawing/2014/main" id="{B0CD2FE7-A4D7-404B-43D0-185C8C035F0C}"/>
                  </a:ext>
                </a:extLst>
              </p:cNvPr>
              <p:cNvSpPr txBox="1">
                <a:spLocks noRot="1" noChangeAspect="1" noMove="1" noResize="1" noEditPoints="1" noAdjustHandles="1" noChangeArrowheads="1" noChangeShapeType="1" noTextEdit="1"/>
              </p:cNvSpPr>
              <p:nvPr/>
            </p:nvSpPr>
            <p:spPr>
              <a:xfrm>
                <a:off x="1574969" y="5177855"/>
                <a:ext cx="5379099" cy="539635"/>
              </a:xfrm>
              <a:prstGeom prst="rect">
                <a:avLst/>
              </a:prstGeom>
              <a:blipFill>
                <a:blip r:embed="rId4"/>
                <a:stretch>
                  <a:fillRect b="-4494"/>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12D41F8C-D46D-D724-3AF2-F534224FC9BF}"/>
              </a:ext>
            </a:extLst>
          </p:cNvPr>
          <p:cNvSpPr/>
          <p:nvPr/>
        </p:nvSpPr>
        <p:spPr>
          <a:xfrm>
            <a:off x="9252585" y="6120765"/>
            <a:ext cx="2571750" cy="737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2;p1">
            <a:extLst>
              <a:ext uri="{FF2B5EF4-FFF2-40B4-BE49-F238E27FC236}">
                <a16:creationId xmlns:a16="http://schemas.microsoft.com/office/drawing/2014/main" id="{6128713E-0C16-2265-0DD8-29B273741CD7}"/>
              </a:ext>
            </a:extLst>
          </p:cNvPr>
          <p:cNvPicPr preferRelativeResize="0"/>
          <p:nvPr/>
        </p:nvPicPr>
        <p:blipFill rotWithShape="1">
          <a:blip r:embed="rId5">
            <a:alphaModFix/>
          </a:blip>
          <a:srcRect/>
          <a:stretch/>
        </p:blipFill>
        <p:spPr>
          <a:xfrm>
            <a:off x="9275057" y="6050592"/>
            <a:ext cx="2514600" cy="594723"/>
          </a:xfrm>
          <a:prstGeom prst="rect">
            <a:avLst/>
          </a:prstGeom>
          <a:noFill/>
          <a:ln>
            <a:noFill/>
          </a:ln>
        </p:spPr>
      </p:pic>
    </p:spTree>
    <p:extLst>
      <p:ext uri="{BB962C8B-B14F-4D97-AF65-F5344CB8AC3E}">
        <p14:creationId xmlns:p14="http://schemas.microsoft.com/office/powerpoint/2010/main" val="333650555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6070</TotalTime>
  <Words>2166</Words>
  <Application>Microsoft Macintosh PowerPoint</Application>
  <PresentationFormat>Widescreen</PresentationFormat>
  <Paragraphs>436</Paragraphs>
  <Slides>20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 Math</vt:lpstr>
      <vt:lpstr>Times New Roman</vt:lpstr>
      <vt:lpstr>Wingdings</vt:lpstr>
      <vt:lpstr>Office Theme</vt:lpstr>
      <vt:lpstr>PowerPoint Presentation</vt:lpstr>
      <vt:lpstr>Trace Contaminant Control</vt:lpstr>
      <vt:lpstr>Block Diagram of the TCC Test Bed</vt:lpstr>
      <vt:lpstr>TCC Test Bed: Gas Recirculation Loop</vt:lpstr>
      <vt:lpstr>TCC Test Bed: Analyte Dosing System</vt:lpstr>
      <vt:lpstr>TCC Test Bed: Automatic Gas Sampler</vt:lpstr>
      <vt:lpstr>Sorbent Cartridge Design</vt:lpstr>
      <vt:lpstr>Sorbent Cartridges with TCC Sorbents</vt:lpstr>
      <vt:lpstr>Gas Mixture Generation</vt:lpstr>
      <vt:lpstr>Gas Mixture of TCC Contaminants: Calculated Flow Rates</vt:lpstr>
      <vt:lpstr>Predicted Breakthrough Times for Nine TCC Analytes</vt:lpstr>
      <vt:lpstr>Non-regeneration Breakthrough Studies</vt:lpstr>
      <vt:lpstr>Non-regeneration Breakthrough Studies: Ammonasorb II Sorbent</vt:lpstr>
      <vt:lpstr>Non-regeneration Breakthrough Studies: Nanoporous Silica Beads</vt:lpstr>
      <vt:lpstr>Effect of Vacuum Regeneration on Analyte Breakthroughs</vt:lpstr>
      <vt:lpstr>Vacuum Regeneration Breakthrough Studies: Nanoporous Silica Beads (230 mL)</vt:lpstr>
      <vt:lpstr>Vacuum Regeneration Breakthrough Studies: Nanoporous Silica Beads (460 mL)</vt:lpstr>
      <vt:lpstr>Conclusions</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XploSafe LLC</dc:creator>
  <cp:lastModifiedBy>John Tidwell</cp:lastModifiedBy>
  <cp:revision>453</cp:revision>
  <dcterms:created xsi:type="dcterms:W3CDTF">2009-08-25T14:35:22Z</dcterms:created>
  <dcterms:modified xsi:type="dcterms:W3CDTF">2025-06-03T16:40:51Z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0x01010034B3D001E5C6EB4A9CFB86F975D6838C</vt:lpwstr>
  </property>
</Properties>
</file>