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</p:sldIdLst>
  <p:sldSz cx="30267275" cy="42884725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266" autoAdjust="0"/>
    <p:restoredTop sz="94660"/>
  </p:normalViewPr>
  <p:slideViewPr>
    <p:cSldViewPr snapToGrid="0">
      <p:cViewPr>
        <p:scale>
          <a:sx n="25" d="100"/>
          <a:sy n="25" d="100"/>
        </p:scale>
        <p:origin x="2940" y="-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18406"/>
            <a:ext cx="25727184" cy="14930238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524411"/>
            <a:ext cx="22700456" cy="10353878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1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91413"/>
            <a:ext cx="26105525" cy="1783885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99027"/>
            <a:ext cx="26105525" cy="9381030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94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416073"/>
            <a:ext cx="12863592" cy="2720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416073"/>
            <a:ext cx="12863592" cy="2720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8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83224"/>
            <a:ext cx="26105525" cy="8289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512717"/>
            <a:ext cx="12804474" cy="5152120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64837"/>
            <a:ext cx="12804474" cy="23040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512717"/>
            <a:ext cx="12867534" cy="5152120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64837"/>
            <a:ext cx="12867534" cy="23040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17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5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9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8982"/>
            <a:ext cx="9761984" cy="10006436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74616"/>
            <a:ext cx="15322808" cy="30475950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65418"/>
            <a:ext cx="9761984" cy="23834777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1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8982"/>
            <a:ext cx="9761984" cy="10006436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74616"/>
            <a:ext cx="15322808" cy="30475950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65418"/>
            <a:ext cx="9761984" cy="23834777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0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5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83215"/>
            <a:ext cx="6526381" cy="36342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83215"/>
            <a:ext cx="19200803" cy="36342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83224"/>
            <a:ext cx="26105525" cy="8289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416073"/>
            <a:ext cx="26105525" cy="27209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747796"/>
            <a:ext cx="6810137" cy="2283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06BAB-C87F-44BE-8C64-E874AF3BC719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747796"/>
            <a:ext cx="10215205" cy="2283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747796"/>
            <a:ext cx="6810137" cy="2283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A461-EB05-4D8A-8053-CF67E57F2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1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16348BDB-20C1-3750-59DA-89A5AF3134E5}"/>
              </a:ext>
            </a:extLst>
          </p:cNvPr>
          <p:cNvSpPr/>
          <p:nvPr/>
        </p:nvSpPr>
        <p:spPr>
          <a:xfrm>
            <a:off x="381730" y="417431"/>
            <a:ext cx="29497527" cy="480328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00" dirty="0">
              <a:solidFill>
                <a:schemeClr val="bg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F1900F-0B32-0B68-0A12-FD28ED96E2AF}"/>
              </a:ext>
            </a:extLst>
          </p:cNvPr>
          <p:cNvSpPr txBox="1"/>
          <p:nvPr/>
        </p:nvSpPr>
        <p:spPr>
          <a:xfrm>
            <a:off x="354000" y="303620"/>
            <a:ext cx="29522726" cy="4981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Aerodynamic Database Development for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Vulcan Engine Recovery Aeroshell (VERA)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Hisham Shehata</a:t>
            </a:r>
            <a:r>
              <a:rPr lang="en-US" sz="44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</a:t>
            </a:r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US" sz="4400" dirty="0" err="1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Soumyo</a:t>
            </a:r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Dutta</a:t>
            </a:r>
            <a:r>
              <a:rPr lang="en-US" sz="44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</a:t>
            </a:r>
            <a:endParaRPr lang="en-US" sz="4400" baseline="30000" dirty="0">
              <a:solidFill>
                <a:schemeClr val="bg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Michael Manwell</a:t>
            </a:r>
            <a:r>
              <a:rPr lang="en-US" sz="44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</a:t>
            </a:r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Ashley Korzun</a:t>
            </a:r>
            <a:r>
              <a:rPr lang="en-US" sz="44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44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and  F. McNeil Cheatwood</a:t>
            </a:r>
            <a:r>
              <a:rPr lang="en-US" sz="44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	</a:t>
            </a:r>
            <a:endParaRPr lang="en-US" sz="3200" baseline="30000" dirty="0">
              <a:solidFill>
                <a:schemeClr val="bg1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36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</a:t>
            </a:r>
            <a:r>
              <a:rPr lang="en-US" sz="36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Analytical Mechanics Associates, </a:t>
            </a:r>
            <a:r>
              <a:rPr lang="en-US" sz="3600" baseline="30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36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NASA Langley Research Center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IPPW, Stuttgart, Germany, 23-27 June 2025</a:t>
            </a:r>
            <a:endParaRPr lang="en-US" sz="3600" dirty="0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9B8073F4-0050-465F-6B63-F77AD3C37BDD}"/>
              </a:ext>
            </a:extLst>
          </p:cNvPr>
          <p:cNvSpPr/>
          <p:nvPr/>
        </p:nvSpPr>
        <p:spPr>
          <a:xfrm>
            <a:off x="15334423" y="6462166"/>
            <a:ext cx="14621156" cy="6427342"/>
          </a:xfrm>
          <a:prstGeom prst="roundRect">
            <a:avLst>
              <a:gd name="adj" fmla="val 8949"/>
            </a:avLst>
          </a:prstGeo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en-US" sz="1100" b="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230" name="Picture 229">
            <a:extLst>
              <a:ext uri="{FF2B5EF4-FFF2-40B4-BE49-F238E27FC236}">
                <a16:creationId xmlns:a16="http://schemas.microsoft.com/office/drawing/2014/main" id="{0ABD208E-F793-191B-41AA-4732F737A8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2505" y="362189"/>
            <a:ext cx="5779142" cy="2889570"/>
          </a:xfrm>
          <a:prstGeom prst="rect">
            <a:avLst/>
          </a:prstGeom>
        </p:spPr>
      </p:pic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B0CF7D3-C337-DE2F-839D-2A89D12C3343}"/>
              </a:ext>
            </a:extLst>
          </p:cNvPr>
          <p:cNvGrpSpPr/>
          <p:nvPr/>
        </p:nvGrpSpPr>
        <p:grpSpPr>
          <a:xfrm>
            <a:off x="15348710" y="39834572"/>
            <a:ext cx="8174232" cy="2492992"/>
            <a:chOff x="15279497" y="39468305"/>
            <a:chExt cx="13631679" cy="2076764"/>
          </a:xfrm>
          <a:solidFill>
            <a:schemeClr val="bg1"/>
          </a:solidFill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98232A2D-488D-5154-C9F5-7ABCE9BA9051}"/>
                </a:ext>
              </a:extLst>
            </p:cNvPr>
            <p:cNvSpPr/>
            <p:nvPr/>
          </p:nvSpPr>
          <p:spPr>
            <a:xfrm>
              <a:off x="15279497" y="39468305"/>
              <a:ext cx="13631679" cy="2076764"/>
            </a:xfrm>
            <a:prstGeom prst="roundRect">
              <a:avLst>
                <a:gd name="adj" fmla="val 11766"/>
              </a:avLst>
            </a:prstGeom>
            <a:grpFill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</a:endParaRPr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9A9F5115-13F9-A5AE-A412-25222447474C}"/>
                </a:ext>
              </a:extLst>
            </p:cNvPr>
            <p:cNvSpPr txBox="1"/>
            <p:nvPr/>
          </p:nvSpPr>
          <p:spPr>
            <a:xfrm>
              <a:off x="15609114" y="39504507"/>
              <a:ext cx="13107973" cy="19998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Ultimately, the ADB will include additional dynamic aero characterization from NASA Langley’s Transonic Dynamics Tunnel, as well as ballistic range tests at Aberdeen Proving Ground, to define drogue deployment conditions.</a:t>
              </a:r>
            </a:p>
          </p:txBody>
        </p:sp>
      </p:grpSp>
      <p:pic>
        <p:nvPicPr>
          <p:cNvPr id="1349" name="Picture 6" descr="IPPW 2022">
            <a:extLst>
              <a:ext uri="{FF2B5EF4-FFF2-40B4-BE49-F238E27FC236}">
                <a16:creationId xmlns:a16="http://schemas.microsoft.com/office/drawing/2014/main" id="{08681EFA-0793-BF57-C3B3-BE2A5C8C7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50" y="3423203"/>
            <a:ext cx="3609377" cy="147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9" name="Picture 14">
            <a:extLst>
              <a:ext uri="{FF2B5EF4-FFF2-40B4-BE49-F238E27FC236}">
                <a16:creationId xmlns:a16="http://schemas.microsoft.com/office/drawing/2014/main" id="{56B7ED12-9551-9C40-585F-50F550AF6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8492" y="1742669"/>
            <a:ext cx="3609377" cy="261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007501-2EC3-D51A-77F8-2A84E3650D28}"/>
              </a:ext>
            </a:extLst>
          </p:cNvPr>
          <p:cNvSpPr txBox="1"/>
          <p:nvPr/>
        </p:nvSpPr>
        <p:spPr>
          <a:xfrm>
            <a:off x="404652" y="42318514"/>
            <a:ext cx="146812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Corresponding author: Sam Shehata (Hisham.m.mhehata@NASA.gov)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CE29EFF-2164-B1CB-C758-ACDD40DF18E7}"/>
              </a:ext>
            </a:extLst>
          </p:cNvPr>
          <p:cNvSpPr/>
          <p:nvPr/>
        </p:nvSpPr>
        <p:spPr>
          <a:xfrm>
            <a:off x="353999" y="6328577"/>
            <a:ext cx="14813708" cy="6681002"/>
          </a:xfrm>
          <a:prstGeom prst="roundRect">
            <a:avLst>
              <a:gd name="adj" fmla="val 8949"/>
            </a:avLst>
          </a:prstGeo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A98A2B2-63EE-ACC6-0810-CC177679E182}"/>
              </a:ext>
            </a:extLst>
          </p:cNvPr>
          <p:cNvGrpSpPr/>
          <p:nvPr/>
        </p:nvGrpSpPr>
        <p:grpSpPr>
          <a:xfrm>
            <a:off x="343667" y="5374307"/>
            <a:ext cx="14789970" cy="1027868"/>
            <a:chOff x="451582" y="5464492"/>
            <a:chExt cx="14448295" cy="1027868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515B447-3A23-7733-34EF-5B08C4B454D5}"/>
                </a:ext>
              </a:extLst>
            </p:cNvPr>
            <p:cNvSpPr/>
            <p:nvPr/>
          </p:nvSpPr>
          <p:spPr>
            <a:xfrm>
              <a:off x="451582" y="5464492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92DA30E-091E-D6E3-A93F-9C84942DD896}"/>
                </a:ext>
              </a:extLst>
            </p:cNvPr>
            <p:cNvSpPr txBox="1"/>
            <p:nvPr/>
          </p:nvSpPr>
          <p:spPr>
            <a:xfrm>
              <a:off x="2914650" y="5476697"/>
              <a:ext cx="9906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Motivation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5F90FD-9F7D-996D-FB4F-A2FBB55C0286}"/>
              </a:ext>
            </a:extLst>
          </p:cNvPr>
          <p:cNvGrpSpPr/>
          <p:nvPr/>
        </p:nvGrpSpPr>
        <p:grpSpPr>
          <a:xfrm>
            <a:off x="15348710" y="5362102"/>
            <a:ext cx="14448295" cy="1027868"/>
            <a:chOff x="451582" y="5464492"/>
            <a:chExt cx="14448295" cy="102786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54FA82ED-F5B0-A18E-F64A-92F8D6335424}"/>
                </a:ext>
              </a:extLst>
            </p:cNvPr>
            <p:cNvSpPr/>
            <p:nvPr/>
          </p:nvSpPr>
          <p:spPr>
            <a:xfrm>
              <a:off x="451582" y="5464492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D4D8E1-27D3-2C6F-5AAF-B368D9553003}"/>
                </a:ext>
              </a:extLst>
            </p:cNvPr>
            <p:cNvSpPr txBox="1"/>
            <p:nvPr/>
          </p:nvSpPr>
          <p:spPr>
            <a:xfrm>
              <a:off x="2914650" y="5476697"/>
              <a:ext cx="9906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Workflow Architecture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AF91E9E-EA90-E85E-1741-8942C8E68CB5}"/>
              </a:ext>
            </a:extLst>
          </p:cNvPr>
          <p:cNvGrpSpPr/>
          <p:nvPr/>
        </p:nvGrpSpPr>
        <p:grpSpPr>
          <a:xfrm>
            <a:off x="15348710" y="13062009"/>
            <a:ext cx="14746531" cy="1015663"/>
            <a:chOff x="488417" y="5449990"/>
            <a:chExt cx="14448295" cy="1015663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8A8392A2-A011-05D5-FDDF-86A2B3FE4F97}"/>
                </a:ext>
              </a:extLst>
            </p:cNvPr>
            <p:cNvSpPr/>
            <p:nvPr/>
          </p:nvSpPr>
          <p:spPr>
            <a:xfrm>
              <a:off x="488417" y="5449990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16A555-CC9E-395B-92AA-9F4B94D7E1CC}"/>
                </a:ext>
              </a:extLst>
            </p:cNvPr>
            <p:cNvSpPr txBox="1"/>
            <p:nvPr/>
          </p:nvSpPr>
          <p:spPr>
            <a:xfrm>
              <a:off x="2914649" y="5476697"/>
              <a:ext cx="1078049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Data Sources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677555C-4FFB-5EC1-9364-E7BADF94DB9B}"/>
              </a:ext>
            </a:extLst>
          </p:cNvPr>
          <p:cNvGrpSpPr/>
          <p:nvPr/>
        </p:nvGrpSpPr>
        <p:grpSpPr>
          <a:xfrm>
            <a:off x="378813" y="13093521"/>
            <a:ext cx="14758048" cy="1015663"/>
            <a:chOff x="488417" y="5449990"/>
            <a:chExt cx="14448295" cy="1015663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70F3CBB8-D639-4754-05BB-DA19CA95D797}"/>
                </a:ext>
              </a:extLst>
            </p:cNvPr>
            <p:cNvSpPr/>
            <p:nvPr/>
          </p:nvSpPr>
          <p:spPr>
            <a:xfrm>
              <a:off x="488417" y="5449990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158181-08A9-CDA0-D6C5-1AE6D862E587}"/>
                </a:ext>
              </a:extLst>
            </p:cNvPr>
            <p:cNvSpPr txBox="1"/>
            <p:nvPr/>
          </p:nvSpPr>
          <p:spPr>
            <a:xfrm>
              <a:off x="2914649" y="5476697"/>
              <a:ext cx="1078049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Aerodynamic Database Summary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24EFDB-7075-081E-1F10-844368886B13}"/>
              </a:ext>
            </a:extLst>
          </p:cNvPr>
          <p:cNvGrpSpPr/>
          <p:nvPr/>
        </p:nvGrpSpPr>
        <p:grpSpPr>
          <a:xfrm>
            <a:off x="361518" y="29168382"/>
            <a:ext cx="29674587" cy="1040751"/>
            <a:chOff x="498617" y="5876655"/>
            <a:chExt cx="14448295" cy="1040751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3659CF2-AAC8-6A11-0A92-3F6788475BCC}"/>
                </a:ext>
              </a:extLst>
            </p:cNvPr>
            <p:cNvSpPr/>
            <p:nvPr/>
          </p:nvSpPr>
          <p:spPr>
            <a:xfrm>
              <a:off x="498617" y="5901743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83DD131-71BA-C1A1-66FA-022DE705CC9F}"/>
                </a:ext>
              </a:extLst>
            </p:cNvPr>
            <p:cNvSpPr txBox="1"/>
            <p:nvPr/>
          </p:nvSpPr>
          <p:spPr>
            <a:xfrm>
              <a:off x="2051307" y="5876655"/>
              <a:ext cx="1078049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Flight Trajectory Implementation – POST2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AF6D8373-91DA-BFF7-4E7E-DCFF87770597}"/>
              </a:ext>
            </a:extLst>
          </p:cNvPr>
          <p:cNvSpPr txBox="1"/>
          <p:nvPr/>
        </p:nvSpPr>
        <p:spPr>
          <a:xfrm>
            <a:off x="39652" y="11890502"/>
            <a:ext cx="150240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Times" panose="02020603050405020304" pitchFamily="18" charset="0"/>
                <a:cs typeface="Times" panose="02020603050405020304" pitchFamily="18" charset="0"/>
                <a:sym typeface="Wingdings" panose="05000000000000000000" pitchFamily="2" charset="2"/>
              </a:rPr>
              <a:t>To answer these questions, VERA’s aerodynamics database (ADB) will include a larger angle-of-attack (AOA) domain and additional testing beyond the typical ADBs.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6AFFA6-1636-6DA5-0B99-75F4729D55A1}"/>
              </a:ext>
            </a:extLst>
          </p:cNvPr>
          <p:cNvSpPr txBox="1"/>
          <p:nvPr/>
        </p:nvSpPr>
        <p:spPr>
          <a:xfrm>
            <a:off x="386125" y="6499175"/>
            <a:ext cx="873848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  <a:t>The size of traditional rigid aeroshells are constrained by launch vehicle diameter.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  <a:t>A Hypersonic Inflatable Aerodynamic Decelerator (HIAD) can be stowed for launch, then deployed prior to atmospheric entry, enabling the delivery of large payloads.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Times" panose="02020603050405020304" pitchFamily="18" charset="0"/>
                <a:cs typeface="Times" panose="02020603050405020304" pitchFamily="18" charset="0"/>
              </a:rPr>
              <a:t>VERA questions: 1) Can Vulcan forego an attitude control system (ACS)? 2) Does large payload volume degrade dynamic stability enough  that a supersonic drogue chute is required?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7458F57-6897-9D5E-2C30-ABA32FE76C04}"/>
              </a:ext>
            </a:extLst>
          </p:cNvPr>
          <p:cNvGrpSpPr/>
          <p:nvPr/>
        </p:nvGrpSpPr>
        <p:grpSpPr>
          <a:xfrm>
            <a:off x="15334423" y="38854471"/>
            <a:ext cx="8163530" cy="931368"/>
            <a:chOff x="463073" y="5449990"/>
            <a:chExt cx="14481590" cy="1015663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C7AE20BD-FFF5-44B6-D8A4-50EF07862A3B}"/>
                </a:ext>
              </a:extLst>
            </p:cNvPr>
            <p:cNvSpPr/>
            <p:nvPr/>
          </p:nvSpPr>
          <p:spPr>
            <a:xfrm>
              <a:off x="488417" y="5449990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08513F6C-7041-C5C9-1C51-26FFC2E1A7FA}"/>
                </a:ext>
              </a:extLst>
            </p:cNvPr>
            <p:cNvSpPr txBox="1"/>
            <p:nvPr/>
          </p:nvSpPr>
          <p:spPr>
            <a:xfrm>
              <a:off x="463073" y="5509825"/>
              <a:ext cx="14481590" cy="85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Future</a:t>
              </a:r>
            </a:p>
          </p:txBody>
        </p:sp>
      </p:grpSp>
      <p:sp>
        <p:nvSpPr>
          <p:cNvPr id="1064" name="TextBox 1063">
            <a:extLst>
              <a:ext uri="{FF2B5EF4-FFF2-40B4-BE49-F238E27FC236}">
                <a16:creationId xmlns:a16="http://schemas.microsoft.com/office/drawing/2014/main" id="{9CA182AC-FE38-B032-CB3C-1F242B7CB65C}"/>
              </a:ext>
            </a:extLst>
          </p:cNvPr>
          <p:cNvSpPr txBox="1"/>
          <p:nvPr/>
        </p:nvSpPr>
        <p:spPr>
          <a:xfrm>
            <a:off x="25778453" y="4669085"/>
            <a:ext cx="40471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Submission ID : 108 </a:t>
            </a:r>
          </a:p>
        </p:txBody>
      </p: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A70459A5-DB03-588B-2736-CD9F225B470B}"/>
              </a:ext>
            </a:extLst>
          </p:cNvPr>
          <p:cNvGrpSpPr/>
          <p:nvPr/>
        </p:nvGrpSpPr>
        <p:grpSpPr>
          <a:xfrm>
            <a:off x="404652" y="38848333"/>
            <a:ext cx="14857624" cy="931368"/>
            <a:chOff x="472838" y="5449990"/>
            <a:chExt cx="14463874" cy="1015663"/>
          </a:xfrm>
        </p:grpSpPr>
        <p:sp>
          <p:nvSpPr>
            <p:cNvPr id="1066" name="Rectangle: Rounded Corners 1065">
              <a:extLst>
                <a:ext uri="{FF2B5EF4-FFF2-40B4-BE49-F238E27FC236}">
                  <a16:creationId xmlns:a16="http://schemas.microsoft.com/office/drawing/2014/main" id="{50FA4B5C-18AB-90A0-3ADC-5D05E0ED9DE4}"/>
                </a:ext>
              </a:extLst>
            </p:cNvPr>
            <p:cNvSpPr/>
            <p:nvPr/>
          </p:nvSpPr>
          <p:spPr>
            <a:xfrm>
              <a:off x="488417" y="5449990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1067" name="TextBox 1066">
              <a:extLst>
                <a:ext uri="{FF2B5EF4-FFF2-40B4-BE49-F238E27FC236}">
                  <a16:creationId xmlns:a16="http://schemas.microsoft.com/office/drawing/2014/main" id="{EA9F74EA-1596-E355-C800-C85EAE873855}"/>
                </a:ext>
              </a:extLst>
            </p:cNvPr>
            <p:cNvSpPr txBox="1"/>
            <p:nvPr/>
          </p:nvSpPr>
          <p:spPr>
            <a:xfrm>
              <a:off x="472838" y="5509825"/>
              <a:ext cx="14435366" cy="85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Conclusions</a:t>
              </a:r>
            </a:p>
          </p:txBody>
        </p:sp>
      </p:grpSp>
      <p:grpSp>
        <p:nvGrpSpPr>
          <p:cNvPr id="1069" name="Group 1068">
            <a:extLst>
              <a:ext uri="{FF2B5EF4-FFF2-40B4-BE49-F238E27FC236}">
                <a16:creationId xmlns:a16="http://schemas.microsoft.com/office/drawing/2014/main" id="{D8481377-E6B7-D97B-FDB4-BFE54E7F6526}"/>
              </a:ext>
            </a:extLst>
          </p:cNvPr>
          <p:cNvGrpSpPr/>
          <p:nvPr/>
        </p:nvGrpSpPr>
        <p:grpSpPr>
          <a:xfrm>
            <a:off x="381731" y="39834576"/>
            <a:ext cx="15256754" cy="2492990"/>
            <a:chOff x="14882100" y="39427940"/>
            <a:chExt cx="14071623" cy="2115506"/>
          </a:xfrm>
          <a:noFill/>
        </p:grpSpPr>
        <p:sp>
          <p:nvSpPr>
            <p:cNvPr id="1070" name="Rectangle: Rounded Corners 1069">
              <a:extLst>
                <a:ext uri="{FF2B5EF4-FFF2-40B4-BE49-F238E27FC236}">
                  <a16:creationId xmlns:a16="http://schemas.microsoft.com/office/drawing/2014/main" id="{4E44B8AB-2880-F94E-0EBA-3366AFC19016}"/>
                </a:ext>
              </a:extLst>
            </p:cNvPr>
            <p:cNvSpPr/>
            <p:nvPr/>
          </p:nvSpPr>
          <p:spPr>
            <a:xfrm>
              <a:off x="14882100" y="39427940"/>
              <a:ext cx="13707171" cy="2115506"/>
            </a:xfrm>
            <a:prstGeom prst="roundRect">
              <a:avLst>
                <a:gd name="adj" fmla="val 11766"/>
              </a:avLst>
            </a:prstGeom>
            <a:solidFill>
              <a:schemeClr val="bg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</a:endParaRPr>
            </a:p>
          </p:txBody>
        </p:sp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5642C726-39EE-A857-6208-EA1684AAF0F2}"/>
                </a:ext>
              </a:extLst>
            </p:cNvPr>
            <p:cNvSpPr txBox="1"/>
            <p:nvPr/>
          </p:nvSpPr>
          <p:spPr>
            <a:xfrm>
              <a:off x="14968505" y="39482872"/>
              <a:ext cx="13985218" cy="20371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The VERA ADB offers comprehensive and high-fidelity coverage characterizing the aerodynamics across rarefied and continuum regimes.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Expanded AOA domain of this ADB revealed need for ACS, and it has been added.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Low subsonic tests show good dynamic stability, but compressible subsonic, transonic and  supersonic testing is needed to determine requirements for drogue parachute.</a:t>
              </a:r>
            </a:p>
          </p:txBody>
        </p:sp>
      </p:grpSp>
      <p:sp>
        <p:nvSpPr>
          <p:cNvPr id="1074" name="TextBox 1073">
            <a:extLst>
              <a:ext uri="{FF2B5EF4-FFF2-40B4-BE49-F238E27FC236}">
                <a16:creationId xmlns:a16="http://schemas.microsoft.com/office/drawing/2014/main" id="{3353E144-2675-CC30-4D80-5AA0942CBD8E}"/>
              </a:ext>
            </a:extLst>
          </p:cNvPr>
          <p:cNvSpPr txBox="1"/>
          <p:nvPr/>
        </p:nvSpPr>
        <p:spPr>
          <a:xfrm>
            <a:off x="26253554" y="42253262"/>
            <a:ext cx="4122133" cy="665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Submission ID: 108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16BA8C-05F4-B3DC-7CD6-AB0EDF613C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 rot="5925294">
            <a:off x="5564166" y="15197185"/>
            <a:ext cx="500047" cy="564868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839A2FE-C4B0-D07A-1694-4ACC6FBB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4048" y="6479642"/>
            <a:ext cx="8062912" cy="6157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Aerodynamics database (ADB) provides 6-DOF static and dynamic aero coefficients when queried by POST2 during atmospheric flight trajectory simulation.</a:t>
            </a:r>
          </a:p>
          <a:p>
            <a:pPr marL="0" indent="0">
              <a:buNone/>
            </a:pP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ADB draws from expertise, existing datasets, computational tools/methods, and historical implementation from IRVE-II, IRVE-3, and </a:t>
            </a:r>
            <a:r>
              <a:rPr lang="en-US" sz="3000">
                <a:latin typeface="Times" panose="02020603050405020304" pitchFamily="18" charset="0"/>
                <a:cs typeface="Times" panose="02020603050405020304" pitchFamily="18" charset="0"/>
              </a:rPr>
              <a:t>LOFTID flight </a:t>
            </a: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demonstrations.</a:t>
            </a:r>
          </a:p>
          <a:p>
            <a:pPr marL="0" indent="0">
              <a:buNone/>
            </a:pP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Inputs: </a:t>
            </a:r>
            <a:r>
              <a:rPr lang="en-US" sz="3000" dirty="0" err="1">
                <a:latin typeface="Times" panose="02020603050405020304" pitchFamily="18" charset="0"/>
                <a:cs typeface="Times" panose="02020603050405020304" pitchFamily="18" charset="0"/>
              </a:rPr>
              <a:t>Kn</a:t>
            </a: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, V, M, </a:t>
            </a:r>
            <a:r>
              <a:rPr lang="el-GR" sz="3000" dirty="0">
                <a:latin typeface="Times" panose="02020603050405020304" pitchFamily="18" charset="0"/>
                <a:cs typeface="Times" panose="02020603050405020304" pitchFamily="18" charset="0"/>
              </a:rPr>
              <a:t>α</a:t>
            </a: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l-GR" sz="3000" dirty="0">
                <a:latin typeface="Times" panose="02020603050405020304" pitchFamily="18" charset="0"/>
                <a:cs typeface="Times" panose="02020603050405020304" pitchFamily="18" charset="0"/>
              </a:rPr>
              <a:t>β</a:t>
            </a: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Times" panose="02020603050405020304" pitchFamily="18" charset="0"/>
                <a:cs typeface="Times" panose="02020603050405020304" pitchFamily="18" charset="0"/>
              </a:rPr>
              <a:t>Outputs : Force/moment static aero coefficients, dynamic damping aero coefficients.</a:t>
            </a:r>
          </a:p>
          <a:p>
            <a:pPr marL="0" indent="0">
              <a:buNone/>
            </a:pP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1513378" lvl="1" indent="0">
              <a:buNone/>
            </a:pP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457176" lvl="1" indent="0">
              <a:buNone/>
            </a:pPr>
            <a:endParaRPr lang="en-US" sz="3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426" name="Picture 1425" descr="A picture containing graphical user interface&#10;&#10;AI-generated content may be incorrect.">
            <a:extLst>
              <a:ext uri="{FF2B5EF4-FFF2-40B4-BE49-F238E27FC236}">
                <a16:creationId xmlns:a16="http://schemas.microsoft.com/office/drawing/2014/main" id="{4ABBEADD-D0AF-6673-1E9C-E27101FAB6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t="4177" r="37704" b="39746"/>
          <a:stretch/>
        </p:blipFill>
        <p:spPr>
          <a:xfrm>
            <a:off x="8805144" y="7441321"/>
            <a:ext cx="4652348" cy="1359877"/>
          </a:xfrm>
          <a:prstGeom prst="rect">
            <a:avLst/>
          </a:prstGeom>
        </p:spPr>
      </p:pic>
      <p:grpSp>
        <p:nvGrpSpPr>
          <p:cNvPr id="1431" name="Group 1430">
            <a:extLst>
              <a:ext uri="{FF2B5EF4-FFF2-40B4-BE49-F238E27FC236}">
                <a16:creationId xmlns:a16="http://schemas.microsoft.com/office/drawing/2014/main" id="{C6F4312D-7CA4-F810-2CF6-101322FB0ECD}"/>
              </a:ext>
            </a:extLst>
          </p:cNvPr>
          <p:cNvGrpSpPr/>
          <p:nvPr/>
        </p:nvGrpSpPr>
        <p:grpSpPr>
          <a:xfrm>
            <a:off x="418123" y="30275279"/>
            <a:ext cx="29617983" cy="8455422"/>
            <a:chOff x="303704" y="27785141"/>
            <a:chExt cx="29751093" cy="8742482"/>
          </a:xfrm>
        </p:grpSpPr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D4074F26-18B1-8686-82A7-19F2F4E3D4B6}"/>
                </a:ext>
              </a:extLst>
            </p:cNvPr>
            <p:cNvSpPr/>
            <p:nvPr/>
          </p:nvSpPr>
          <p:spPr>
            <a:xfrm>
              <a:off x="303704" y="27785141"/>
              <a:ext cx="29751093" cy="8742482"/>
            </a:xfrm>
            <a:prstGeom prst="roundRect">
              <a:avLst>
                <a:gd name="adj" fmla="val 4790"/>
              </a:avLst>
            </a:prstGeom>
            <a:solidFill>
              <a:schemeClr val="bg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CCD978F-66B0-33ED-4D30-25B97DC79EFE}"/>
                </a:ext>
              </a:extLst>
            </p:cNvPr>
            <p:cNvSpPr txBox="1"/>
            <p:nvPr/>
          </p:nvSpPr>
          <p:spPr>
            <a:xfrm>
              <a:off x="2804826" y="34491008"/>
              <a:ext cx="5923592" cy="540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1" dirty="0">
                  <a:solidFill>
                    <a:schemeClr val="accent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Axial and pitch moment coefficients</a:t>
              </a:r>
            </a:p>
          </p:txBody>
        </p:sp>
        <p:pic>
          <p:nvPicPr>
            <p:cNvPr id="1428" name="Picture 1427" descr="Chart, diagram&#10;&#10;AI-generated content may be incorrect.">
              <a:extLst>
                <a:ext uri="{FF2B5EF4-FFF2-40B4-BE49-F238E27FC236}">
                  <a16:creationId xmlns:a16="http://schemas.microsoft.com/office/drawing/2014/main" id="{F81AEE6A-172B-7C32-EB37-51A2A07B1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4836" y="28099375"/>
              <a:ext cx="8624158" cy="6624646"/>
            </a:xfrm>
            <a:prstGeom prst="rect">
              <a:avLst/>
            </a:prstGeom>
          </p:spPr>
        </p:pic>
        <p:pic>
          <p:nvPicPr>
            <p:cNvPr id="1430" name="Picture 1429" descr="Graphical user interface, chart&#10;&#10;AI-generated content may be incorrect.">
              <a:extLst>
                <a:ext uri="{FF2B5EF4-FFF2-40B4-BE49-F238E27FC236}">
                  <a16:creationId xmlns:a16="http://schemas.microsoft.com/office/drawing/2014/main" id="{9D81B538-EEBF-8BA7-C384-B3779EBC3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81437" y="28216948"/>
              <a:ext cx="8970354" cy="6659808"/>
            </a:xfrm>
            <a:prstGeom prst="rect">
              <a:avLst/>
            </a:prstGeom>
          </p:spPr>
        </p:pic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989DC4F-E34F-08CD-0300-7C1D87204DD0}"/>
                </a:ext>
              </a:extLst>
            </p:cNvPr>
            <p:cNvSpPr txBox="1"/>
            <p:nvPr/>
          </p:nvSpPr>
          <p:spPr>
            <a:xfrm>
              <a:off x="1919719" y="35293048"/>
              <a:ext cx="26686877" cy="105014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rgbClr val="FF0000"/>
                  </a:solidFill>
                  <a:latin typeface="Times" panose="02020603050405020304" pitchFamily="18" charset="0"/>
                  <a:cs typeface="Times" panose="02020603050405020304" pitchFamily="18" charset="0"/>
                  <a:sym typeface="Wingdings" panose="05000000000000000000" pitchFamily="2" charset="2"/>
                </a:rPr>
                <a:t>Use of the V1.5 ADB, with its aerodynamic data from 0-180 deg (from MAP for transitional and FUN3D for high-altitude continuum), convinced the customer that an ACS was required to ensure proper orientation the reentry vehicle prior to hypersonic entry.</a:t>
              </a:r>
            </a:p>
          </p:txBody>
        </p:sp>
      </p:grpSp>
      <p:grpSp>
        <p:nvGrpSpPr>
          <p:cNvPr id="1432" name="Group 1431">
            <a:extLst>
              <a:ext uri="{FF2B5EF4-FFF2-40B4-BE49-F238E27FC236}">
                <a16:creationId xmlns:a16="http://schemas.microsoft.com/office/drawing/2014/main" id="{E90B42DA-FE3C-1BCF-61D0-EBAD4FE11FFC}"/>
              </a:ext>
            </a:extLst>
          </p:cNvPr>
          <p:cNvGrpSpPr/>
          <p:nvPr/>
        </p:nvGrpSpPr>
        <p:grpSpPr>
          <a:xfrm>
            <a:off x="23707267" y="38841350"/>
            <a:ext cx="6285711" cy="931368"/>
            <a:chOff x="-195400" y="5449990"/>
            <a:chExt cx="15132112" cy="1015663"/>
          </a:xfrm>
        </p:grpSpPr>
        <p:sp>
          <p:nvSpPr>
            <p:cNvPr id="1433" name="Rectangle: Rounded Corners 1432">
              <a:extLst>
                <a:ext uri="{FF2B5EF4-FFF2-40B4-BE49-F238E27FC236}">
                  <a16:creationId xmlns:a16="http://schemas.microsoft.com/office/drawing/2014/main" id="{86EC5EC4-1E55-AD68-C4D1-6D0C5665D1FB}"/>
                </a:ext>
              </a:extLst>
            </p:cNvPr>
            <p:cNvSpPr/>
            <p:nvPr/>
          </p:nvSpPr>
          <p:spPr>
            <a:xfrm>
              <a:off x="-195400" y="5449990"/>
              <a:ext cx="15132112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1434" name="TextBox 1433">
              <a:extLst>
                <a:ext uri="{FF2B5EF4-FFF2-40B4-BE49-F238E27FC236}">
                  <a16:creationId xmlns:a16="http://schemas.microsoft.com/office/drawing/2014/main" id="{C9B11357-F430-E6F2-7C86-CB843A9DD200}"/>
                </a:ext>
              </a:extLst>
            </p:cNvPr>
            <p:cNvSpPr txBox="1"/>
            <p:nvPr/>
          </p:nvSpPr>
          <p:spPr>
            <a:xfrm>
              <a:off x="-187364" y="5509825"/>
              <a:ext cx="15034040" cy="855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Acknowledgements</a:t>
              </a:r>
            </a:p>
          </p:txBody>
        </p:sp>
      </p:grpSp>
      <p:grpSp>
        <p:nvGrpSpPr>
          <p:cNvPr id="1435" name="Group 1434">
            <a:extLst>
              <a:ext uri="{FF2B5EF4-FFF2-40B4-BE49-F238E27FC236}">
                <a16:creationId xmlns:a16="http://schemas.microsoft.com/office/drawing/2014/main" id="{177965F0-918F-B0EA-C9E2-36E6CCA39195}"/>
              </a:ext>
            </a:extLst>
          </p:cNvPr>
          <p:cNvGrpSpPr/>
          <p:nvPr/>
        </p:nvGrpSpPr>
        <p:grpSpPr>
          <a:xfrm>
            <a:off x="23707267" y="39932536"/>
            <a:ext cx="6285711" cy="2291646"/>
            <a:chOff x="14504583" y="39587500"/>
            <a:chExt cx="15026778" cy="1909034"/>
          </a:xfrm>
          <a:solidFill>
            <a:schemeClr val="bg1"/>
          </a:solidFill>
        </p:grpSpPr>
        <p:sp>
          <p:nvSpPr>
            <p:cNvPr id="1436" name="Rectangle: Rounded Corners 1435">
              <a:extLst>
                <a:ext uri="{FF2B5EF4-FFF2-40B4-BE49-F238E27FC236}">
                  <a16:creationId xmlns:a16="http://schemas.microsoft.com/office/drawing/2014/main" id="{0E93ED57-1CD5-5938-DB68-59D333EB3794}"/>
                </a:ext>
              </a:extLst>
            </p:cNvPr>
            <p:cNvSpPr/>
            <p:nvPr/>
          </p:nvSpPr>
          <p:spPr>
            <a:xfrm>
              <a:off x="14504583" y="39587500"/>
              <a:ext cx="15026778" cy="1909034"/>
            </a:xfrm>
            <a:prstGeom prst="roundRect">
              <a:avLst>
                <a:gd name="adj" fmla="val 11766"/>
              </a:avLst>
            </a:prstGeom>
            <a:grpFill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</a:endParaRPr>
            </a:p>
          </p:txBody>
        </p:sp>
        <p:sp>
          <p:nvSpPr>
            <p:cNvPr id="1437" name="TextBox 1436">
              <a:extLst>
                <a:ext uri="{FF2B5EF4-FFF2-40B4-BE49-F238E27FC236}">
                  <a16:creationId xmlns:a16="http://schemas.microsoft.com/office/drawing/2014/main" id="{8CC996D8-7AA7-0069-1A52-8CF674E371F6}"/>
                </a:ext>
              </a:extLst>
            </p:cNvPr>
            <p:cNvSpPr txBox="1"/>
            <p:nvPr/>
          </p:nvSpPr>
          <p:spPr>
            <a:xfrm>
              <a:off x="14715909" y="39808202"/>
              <a:ext cx="14664689" cy="12306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000" dirty="0">
                  <a:solidFill>
                    <a:schemeClr val="tx1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Collaborators include Brian Hollis, Adam Wise, Derek Liechty, Bruce Owens, and Matthew Rhode.</a:t>
              </a:r>
              <a:endParaRPr lang="en-US" sz="30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00D1C3F-250D-AB9A-9471-8BE87D777F5B}"/>
              </a:ext>
            </a:extLst>
          </p:cNvPr>
          <p:cNvGrpSpPr/>
          <p:nvPr/>
        </p:nvGrpSpPr>
        <p:grpSpPr>
          <a:xfrm>
            <a:off x="15275069" y="14220392"/>
            <a:ext cx="14761037" cy="9157133"/>
            <a:chOff x="15177087" y="13936527"/>
            <a:chExt cx="14761037" cy="4557607"/>
          </a:xfrm>
        </p:grpSpPr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D917D139-3114-2A32-3F4E-74214B975EC9}"/>
                </a:ext>
              </a:extLst>
            </p:cNvPr>
            <p:cNvSpPr/>
            <p:nvPr/>
          </p:nvSpPr>
          <p:spPr>
            <a:xfrm>
              <a:off x="15177087" y="13936527"/>
              <a:ext cx="14761037" cy="4557607"/>
            </a:xfrm>
            <a:prstGeom prst="roundRect">
              <a:avLst>
                <a:gd name="adj" fmla="val 9378"/>
              </a:avLst>
            </a:prstGeom>
            <a:solidFill>
              <a:schemeClr val="bg1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96" dirty="0"/>
            </a:p>
          </p:txBody>
        </p:sp>
        <p:pic>
          <p:nvPicPr>
            <p:cNvPr id="198" name="Picture 197" descr="A close-up of a shower head&#10;&#10;Description automatically generated">
              <a:extLst>
                <a:ext uri="{FF2B5EF4-FFF2-40B4-BE49-F238E27FC236}">
                  <a16:creationId xmlns:a16="http://schemas.microsoft.com/office/drawing/2014/main" id="{D1B3AB4E-5CCD-F12F-0683-B2D1F6658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83005" y="13936527"/>
              <a:ext cx="5029200" cy="1233055"/>
            </a:xfrm>
            <a:prstGeom prst="rect">
              <a:avLst/>
            </a:prstGeom>
          </p:spPr>
        </p:pic>
        <p:pic>
          <p:nvPicPr>
            <p:cNvPr id="200" name="Picture 199" descr="A white silhouette of a person's head&#10;&#10;Description automatically generated">
              <a:extLst>
                <a:ext uri="{FF2B5EF4-FFF2-40B4-BE49-F238E27FC236}">
                  <a16:creationId xmlns:a16="http://schemas.microsoft.com/office/drawing/2014/main" id="{CE15BE71-F088-4EB3-76AB-6C8EAD7E1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489553" y="16204069"/>
              <a:ext cx="5029200" cy="1263971"/>
            </a:xfrm>
            <a:prstGeom prst="rect">
              <a:avLst/>
            </a:prstGeom>
          </p:spPr>
        </p:pic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70757FD-F511-C0C2-4C88-5C658AD242D1}"/>
                </a:ext>
              </a:extLst>
            </p:cNvPr>
            <p:cNvSpPr txBox="1"/>
            <p:nvPr/>
          </p:nvSpPr>
          <p:spPr>
            <a:xfrm>
              <a:off x="25752790" y="15206349"/>
              <a:ext cx="2559223" cy="2604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Times" panose="02020603050405020304"/>
                </a:rPr>
                <a:t>MAP: rarefied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DDEB1ABF-8123-B374-938A-25423041A458}"/>
                </a:ext>
              </a:extLst>
            </p:cNvPr>
            <p:cNvSpPr txBox="1"/>
            <p:nvPr/>
          </p:nvSpPr>
          <p:spPr>
            <a:xfrm>
              <a:off x="23644586" y="17497561"/>
              <a:ext cx="6240441" cy="2604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Times" panose="02020603050405020304"/>
                </a:rPr>
                <a:t>FUN3D: sub/trans/super/hypersonic</a:t>
              </a:r>
            </a:p>
          </p:txBody>
        </p:sp>
        <p:sp>
          <p:nvSpPr>
            <p:cNvPr id="1455" name="TextBox 1454">
              <a:extLst>
                <a:ext uri="{FF2B5EF4-FFF2-40B4-BE49-F238E27FC236}">
                  <a16:creationId xmlns:a16="http://schemas.microsoft.com/office/drawing/2014/main" id="{6846B880-51D2-1357-0C96-94FE4A3F28E1}"/>
                </a:ext>
              </a:extLst>
            </p:cNvPr>
            <p:cNvSpPr txBox="1"/>
            <p:nvPr/>
          </p:nvSpPr>
          <p:spPr>
            <a:xfrm>
              <a:off x="15452825" y="14066656"/>
              <a:ext cx="8872991" cy="13326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b="1" dirty="0">
                  <a:latin typeface="Times" panose="02020603050405020304" pitchFamily="18" charset="0"/>
                  <a:cs typeface="Times" panose="02020603050405020304" pitchFamily="18" charset="0"/>
                </a:rPr>
                <a:t>MAP: Direct-Simulation Monte Carlo flow field solver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High-altitude, rarefied wake flow field simulations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Reacting gas chemistry with surface catalysis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Cartesian/cut-cell grid topologies.</a:t>
              </a:r>
            </a:p>
          </p:txBody>
        </p:sp>
        <p:sp>
          <p:nvSpPr>
            <p:cNvPr id="1456" name="TextBox 1455">
              <a:extLst>
                <a:ext uri="{FF2B5EF4-FFF2-40B4-BE49-F238E27FC236}">
                  <a16:creationId xmlns:a16="http://schemas.microsoft.com/office/drawing/2014/main" id="{0B699B31-44F0-FF13-F2DA-28B6D401EC12}"/>
                </a:ext>
              </a:extLst>
            </p:cNvPr>
            <p:cNvSpPr txBox="1"/>
            <p:nvPr/>
          </p:nvSpPr>
          <p:spPr>
            <a:xfrm>
              <a:off x="15399109" y="15472903"/>
              <a:ext cx="7881909" cy="11248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b="1" dirty="0">
                  <a:latin typeface="Times" panose="02020603050405020304" pitchFamily="18" charset="0"/>
                  <a:cs typeface="Times" panose="02020603050405020304" pitchFamily="18" charset="0"/>
                </a:rPr>
                <a:t>LAURA: Navier-Stokes flow field solver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Hypersonic continuum flow field simulations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Reacting gas chemistry with surface catalysis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Structured grid flow field topologies</a:t>
              </a:r>
            </a:p>
          </p:txBody>
        </p:sp>
        <p:sp>
          <p:nvSpPr>
            <p:cNvPr id="1457" name="TextBox 1456">
              <a:extLst>
                <a:ext uri="{FF2B5EF4-FFF2-40B4-BE49-F238E27FC236}">
                  <a16:creationId xmlns:a16="http://schemas.microsoft.com/office/drawing/2014/main" id="{0D985D3A-EABE-26ED-B5C6-2B0CAC9678F9}"/>
                </a:ext>
              </a:extLst>
            </p:cNvPr>
            <p:cNvSpPr txBox="1"/>
            <p:nvPr/>
          </p:nvSpPr>
          <p:spPr>
            <a:xfrm>
              <a:off x="15378345" y="16611373"/>
              <a:ext cx="8691837" cy="16762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000" b="1" dirty="0">
                  <a:latin typeface="Times" panose="02020603050405020304" pitchFamily="18" charset="0"/>
                  <a:cs typeface="Times" panose="02020603050405020304" pitchFamily="18" charset="0"/>
                </a:rPr>
                <a:t>FUN3D: Navier-Stokes flow field solver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Full </a:t>
              </a:r>
              <a:r>
                <a:rPr lang="en-US" sz="3000" dirty="0" err="1">
                  <a:latin typeface="Times" panose="02020603050405020304" pitchFamily="18" charset="0"/>
                  <a:cs typeface="Times" panose="02020603050405020304" pitchFamily="18" charset="0"/>
                </a:rPr>
                <a:t>flowfield</a:t>
              </a: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 (forebody and wake) simulations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For hypersonic solutions at continuum limit, 5-species air is used. For supersonics and below, perfect-gas assumed. </a:t>
              </a:r>
            </a:p>
            <a:p>
              <a:pPr marL="457200" indent="-4572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sz="3000" dirty="0">
                  <a:latin typeface="Times" panose="02020603050405020304" pitchFamily="18" charset="0"/>
                  <a:cs typeface="Times" panose="02020603050405020304" pitchFamily="18" charset="0"/>
                </a:rPr>
                <a:t>Unstructured grid topologies</a:t>
              </a:r>
            </a:p>
          </p:txBody>
        </p:sp>
      </p:grpSp>
      <p:pic>
        <p:nvPicPr>
          <p:cNvPr id="1347" name="Picture 1346" descr="A close up of a kite&#10;&#10;Description automatically generated">
            <a:extLst>
              <a:ext uri="{FF2B5EF4-FFF2-40B4-BE49-F238E27FC236}">
                <a16:creationId xmlns:a16="http://schemas.microsoft.com/office/drawing/2014/main" id="{81B1C09F-0BF3-4458-52DA-A6BE016883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820117" y="17245832"/>
            <a:ext cx="4813029" cy="91103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E6BB01F-5F1F-6593-8DCF-B599106E4076}"/>
              </a:ext>
            </a:extLst>
          </p:cNvPr>
          <p:cNvSpPr txBox="1"/>
          <p:nvPr/>
        </p:nvSpPr>
        <p:spPr>
          <a:xfrm>
            <a:off x="8865464" y="6329909"/>
            <a:ext cx="6117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Max Diameter:  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3 m                 6 m		            &gt;10 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DB4460-A17A-AF08-C9C9-ECDA69D8AF21}"/>
              </a:ext>
            </a:extLst>
          </p:cNvPr>
          <p:cNvGrpSpPr/>
          <p:nvPr/>
        </p:nvGrpSpPr>
        <p:grpSpPr>
          <a:xfrm>
            <a:off x="15331361" y="6652445"/>
            <a:ext cx="6490525" cy="5338082"/>
            <a:chOff x="15495854" y="6588933"/>
            <a:chExt cx="6490525" cy="5338082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D3B22EC9-7204-000E-18E0-2CAB22C86D96}"/>
                </a:ext>
              </a:extLst>
            </p:cNvPr>
            <p:cNvGrpSpPr/>
            <p:nvPr/>
          </p:nvGrpSpPr>
          <p:grpSpPr>
            <a:xfrm>
              <a:off x="15495854" y="6588933"/>
              <a:ext cx="6490525" cy="5338082"/>
              <a:chOff x="619893" y="1422931"/>
              <a:chExt cx="5395239" cy="4431960"/>
            </a:xfrm>
          </p:grpSpPr>
          <p:grpSp>
            <p:nvGrpSpPr>
              <p:cNvPr id="254" name="Group 253">
                <a:extLst>
                  <a:ext uri="{FF2B5EF4-FFF2-40B4-BE49-F238E27FC236}">
                    <a16:creationId xmlns:a16="http://schemas.microsoft.com/office/drawing/2014/main" id="{19EB80EC-6785-D39B-D518-767F7402A4E9}"/>
                  </a:ext>
                </a:extLst>
              </p:cNvPr>
              <p:cNvGrpSpPr/>
              <p:nvPr/>
            </p:nvGrpSpPr>
            <p:grpSpPr>
              <a:xfrm>
                <a:off x="619893" y="2365010"/>
                <a:ext cx="5395239" cy="3489881"/>
                <a:chOff x="619893" y="2365010"/>
                <a:chExt cx="5395239" cy="3489881"/>
              </a:xfrm>
            </p:grpSpPr>
            <p:sp>
              <p:nvSpPr>
                <p:cNvPr id="1419" name="TextBox 1418">
                  <a:extLst>
                    <a:ext uri="{FF2B5EF4-FFF2-40B4-BE49-F238E27FC236}">
                      <a16:creationId xmlns:a16="http://schemas.microsoft.com/office/drawing/2014/main" id="{E897F287-A85B-600C-10B9-E7858DA89B85}"/>
                    </a:ext>
                  </a:extLst>
                </p:cNvPr>
                <p:cNvSpPr txBox="1"/>
                <p:nvPr/>
              </p:nvSpPr>
              <p:spPr>
                <a:xfrm>
                  <a:off x="3410837" y="2721743"/>
                  <a:ext cx="23758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sz="1200" dirty="0"/>
                </a:p>
              </p:txBody>
            </p:sp>
            <p:sp>
              <p:nvSpPr>
                <p:cNvPr id="1420" name="Rectangle: Rounded Corners 1419">
                  <a:extLst>
                    <a:ext uri="{FF2B5EF4-FFF2-40B4-BE49-F238E27FC236}">
                      <a16:creationId xmlns:a16="http://schemas.microsoft.com/office/drawing/2014/main" id="{9B585D50-8C5C-329A-C739-CEF2F30DF1DE}"/>
                    </a:ext>
                  </a:extLst>
                </p:cNvPr>
                <p:cNvSpPr/>
                <p:nvPr/>
              </p:nvSpPr>
              <p:spPr>
                <a:xfrm>
                  <a:off x="750961" y="2365010"/>
                  <a:ext cx="3179868" cy="3273779"/>
                </a:xfrm>
                <a:prstGeom prst="roundRect">
                  <a:avLst/>
                </a:prstGeom>
                <a:solidFill>
                  <a:srgbClr val="92D050">
                    <a:alpha val="50000"/>
                  </a:srgbClr>
                </a:solidFill>
                <a:ln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1" name="Rectangle: Rounded Corners 1420">
                  <a:extLst>
                    <a:ext uri="{FF2B5EF4-FFF2-40B4-BE49-F238E27FC236}">
                      <a16:creationId xmlns:a16="http://schemas.microsoft.com/office/drawing/2014/main" id="{19F8D96B-4C7B-E522-18C7-B216C2CE48A9}"/>
                    </a:ext>
                  </a:extLst>
                </p:cNvPr>
                <p:cNvSpPr/>
                <p:nvPr/>
              </p:nvSpPr>
              <p:spPr>
                <a:xfrm>
                  <a:off x="2901047" y="2373070"/>
                  <a:ext cx="2993528" cy="3265719"/>
                </a:xfrm>
                <a:prstGeom prst="roundRect">
                  <a:avLst/>
                </a:prstGeom>
                <a:solidFill>
                  <a:schemeClr val="bg2">
                    <a:alpha val="50000"/>
                  </a:schemeClr>
                </a:solidFill>
                <a:ln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2" name="TextBox 1421">
                  <a:extLst>
                    <a:ext uri="{FF2B5EF4-FFF2-40B4-BE49-F238E27FC236}">
                      <a16:creationId xmlns:a16="http://schemas.microsoft.com/office/drawing/2014/main" id="{ABC610DE-8B35-0FDA-BF79-4F3D1034139E}"/>
                    </a:ext>
                  </a:extLst>
                </p:cNvPr>
                <p:cNvSpPr txBox="1"/>
                <p:nvPr/>
              </p:nvSpPr>
              <p:spPr>
                <a:xfrm>
                  <a:off x="4242777" y="3656034"/>
                  <a:ext cx="1772355" cy="843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Times" panose="02020603050405020304" pitchFamily="18" charset="0"/>
                      <a:cs typeface="Times" panose="02020603050405020304" pitchFamily="18" charset="0"/>
                    </a:rPr>
                    <a:t>Flight Trajectory Simulation (POST2</a:t>
                  </a:r>
                  <a:r>
                    <a:rPr lang="en-US" sz="2000" dirty="0"/>
                    <a:t>)</a:t>
                  </a:r>
                </a:p>
              </p:txBody>
            </p:sp>
            <p:sp>
              <p:nvSpPr>
                <p:cNvPr id="1423" name="TextBox 1422">
                  <a:extLst>
                    <a:ext uri="{FF2B5EF4-FFF2-40B4-BE49-F238E27FC236}">
                      <a16:creationId xmlns:a16="http://schemas.microsoft.com/office/drawing/2014/main" id="{794B500B-2E29-C330-0BB2-B7FC780E6311}"/>
                    </a:ext>
                  </a:extLst>
                </p:cNvPr>
                <p:cNvSpPr txBox="1"/>
                <p:nvPr/>
              </p:nvSpPr>
              <p:spPr>
                <a:xfrm>
                  <a:off x="619893" y="2737395"/>
                  <a:ext cx="2022767" cy="31174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2575" algn="ctr"/>
                  <a:r>
                    <a:rPr lang="en-US" sz="2200" dirty="0">
                      <a:latin typeface="Times" panose="02020603050405020304" pitchFamily="18" charset="0"/>
                      <a:cs typeface="Times" panose="02020603050405020304" pitchFamily="18" charset="0"/>
                    </a:rPr>
                    <a:t>CFD Support</a:t>
                  </a:r>
                </a:p>
                <a:p>
                  <a:pPr marL="282575" algn="ctr"/>
                  <a:endParaRPr lang="en-US" sz="2200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  <a:p>
                  <a:pPr marL="282575" algn="ctr"/>
                  <a:r>
                    <a:rPr lang="en-US" sz="2200" dirty="0">
                      <a:latin typeface="Times" panose="02020603050405020304" pitchFamily="18" charset="0"/>
                      <a:cs typeface="Times" panose="02020603050405020304" pitchFamily="18" charset="0"/>
                    </a:rPr>
                    <a:t>Wind Tunnel Support</a:t>
                  </a:r>
                </a:p>
                <a:p>
                  <a:pPr marL="282575" algn="ctr"/>
                  <a:endParaRPr lang="en-US" sz="2200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  <a:p>
                  <a:pPr marL="282575" algn="ctr"/>
                  <a:r>
                    <a:rPr lang="en-US" sz="2200" dirty="0">
                      <a:latin typeface="Times" panose="02020603050405020304" pitchFamily="18" charset="0"/>
                      <a:cs typeface="Times" panose="02020603050405020304" pitchFamily="18" charset="0"/>
                    </a:rPr>
                    <a:t>Ballistic Range Testing</a:t>
                  </a:r>
                </a:p>
                <a:p>
                  <a:pPr marL="282575" algn="ctr"/>
                  <a:endParaRPr lang="en-US" sz="2200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  <a:p>
                  <a:pPr marL="282575" algn="ctr"/>
                  <a:r>
                    <a:rPr lang="en-US" sz="2200" dirty="0">
                      <a:latin typeface="Times" panose="02020603050405020304" pitchFamily="18" charset="0"/>
                      <a:cs typeface="Times" panose="02020603050405020304" pitchFamily="18" charset="0"/>
                    </a:rPr>
                    <a:t>Flight Test (For Validation)</a:t>
                  </a:r>
                </a:p>
                <a:p>
                  <a:pPr marL="282575" algn="ctr"/>
                  <a:endParaRPr lang="en-US" dirty="0">
                    <a:latin typeface="Times" panose="02020603050405020304" pitchFamily="18" charset="0"/>
                    <a:cs typeface="Times" panose="02020603050405020304" pitchFamily="18" charset="0"/>
                  </a:endParaRPr>
                </a:p>
              </p:txBody>
            </p:sp>
            <p:sp>
              <p:nvSpPr>
                <p:cNvPr id="1424" name="TextBox 1423">
                  <a:extLst>
                    <a:ext uri="{FF2B5EF4-FFF2-40B4-BE49-F238E27FC236}">
                      <a16:creationId xmlns:a16="http://schemas.microsoft.com/office/drawing/2014/main" id="{22205856-A962-FB66-B235-FDFC0FB9AA1E}"/>
                    </a:ext>
                  </a:extLst>
                </p:cNvPr>
                <p:cNvSpPr txBox="1"/>
                <p:nvPr/>
              </p:nvSpPr>
              <p:spPr>
                <a:xfrm rot="16200000">
                  <a:off x="2144192" y="3728047"/>
                  <a:ext cx="2641220" cy="6907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dirty="0" err="1">
                      <a:latin typeface="Times" panose="02020603050405020304" pitchFamily="18" charset="0"/>
                      <a:cs typeface="Times" panose="02020603050405020304" pitchFamily="18" charset="0"/>
                    </a:rPr>
                    <a:t>Aerodatabase-ing</a:t>
                  </a:r>
                  <a:r>
                    <a:rPr lang="en-US" sz="2400" dirty="0">
                      <a:latin typeface="Times" panose="02020603050405020304" pitchFamily="18" charset="0"/>
                      <a:cs typeface="Times" panose="02020603050405020304" pitchFamily="18" charset="0"/>
                    </a:rPr>
                    <a:t> and Modeling</a:t>
                  </a:r>
                </a:p>
              </p:txBody>
            </p:sp>
          </p:grpSp>
          <p:sp>
            <p:nvSpPr>
              <p:cNvPr id="255" name="Rectangle: Rounded Corners 254">
                <a:extLst>
                  <a:ext uri="{FF2B5EF4-FFF2-40B4-BE49-F238E27FC236}">
                    <a16:creationId xmlns:a16="http://schemas.microsoft.com/office/drawing/2014/main" id="{71AE21D1-0875-29A8-50EF-A43FC26799D7}"/>
                  </a:ext>
                </a:extLst>
              </p:cNvPr>
              <p:cNvSpPr/>
              <p:nvPr/>
            </p:nvSpPr>
            <p:spPr>
              <a:xfrm>
                <a:off x="869244" y="1422931"/>
                <a:ext cx="5068712" cy="615951"/>
              </a:xfrm>
              <a:prstGeom prst="roundRect">
                <a:avLst/>
              </a:prstGeom>
              <a:solidFill>
                <a:srgbClr val="FFC000">
                  <a:alpha val="31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8" name="Rectangle: Rounded Corners 1407">
                <a:extLst>
                  <a:ext uri="{FF2B5EF4-FFF2-40B4-BE49-F238E27FC236}">
                    <a16:creationId xmlns:a16="http://schemas.microsoft.com/office/drawing/2014/main" id="{3596DD70-9A13-193E-1BE2-898EE2BCBDAE}"/>
                  </a:ext>
                </a:extLst>
              </p:cNvPr>
              <p:cNvSpPr/>
              <p:nvPr/>
            </p:nvSpPr>
            <p:spPr>
              <a:xfrm>
                <a:off x="869244" y="1422931"/>
                <a:ext cx="1777913" cy="615951"/>
              </a:xfrm>
              <a:prstGeom prst="roundRect">
                <a:avLst/>
              </a:prstGeom>
              <a:solidFill>
                <a:srgbClr val="FFC000">
                  <a:alpha val="31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700" dirty="0" err="1">
                    <a:solidFill>
                      <a:schemeClr val="bg2">
                        <a:lumMod val="50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Aerosciences</a:t>
                </a:r>
                <a:endParaRPr lang="en-US" sz="2700" dirty="0">
                  <a:solidFill>
                    <a:schemeClr val="bg2">
                      <a:lumMod val="50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1409" name="Rectangle: Rounded Corners 1408">
                <a:extLst>
                  <a:ext uri="{FF2B5EF4-FFF2-40B4-BE49-F238E27FC236}">
                    <a16:creationId xmlns:a16="http://schemas.microsoft.com/office/drawing/2014/main" id="{A06B0107-8D2B-F2EB-A070-F5BCEE522179}"/>
                  </a:ext>
                </a:extLst>
              </p:cNvPr>
              <p:cNvSpPr/>
              <p:nvPr/>
            </p:nvSpPr>
            <p:spPr>
              <a:xfrm>
                <a:off x="3960291" y="1422931"/>
                <a:ext cx="1977665" cy="615951"/>
              </a:xfrm>
              <a:prstGeom prst="roundRect">
                <a:avLst/>
              </a:prstGeom>
              <a:solidFill>
                <a:srgbClr val="FFC000">
                  <a:alpha val="31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 dirty="0">
                    <a:solidFill>
                      <a:schemeClr val="bg2">
                        <a:lumMod val="50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Flight Mechanics</a:t>
                </a:r>
              </a:p>
            </p:txBody>
          </p:sp>
          <p:sp>
            <p:nvSpPr>
              <p:cNvPr id="1410" name="Rectangle: Rounded Corners 1409">
                <a:extLst>
                  <a:ext uri="{FF2B5EF4-FFF2-40B4-BE49-F238E27FC236}">
                    <a16:creationId xmlns:a16="http://schemas.microsoft.com/office/drawing/2014/main" id="{792078EA-6CCE-2701-010A-6FCDF647214A}"/>
                  </a:ext>
                </a:extLst>
              </p:cNvPr>
              <p:cNvSpPr/>
              <p:nvPr/>
            </p:nvSpPr>
            <p:spPr>
              <a:xfrm>
                <a:off x="2656618" y="1422931"/>
                <a:ext cx="1313134" cy="615951"/>
              </a:xfrm>
              <a:prstGeom prst="roundRect">
                <a:avLst/>
              </a:prstGeom>
              <a:solidFill>
                <a:srgbClr val="FFC000">
                  <a:alpha val="31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ADB </a:t>
                </a:r>
              </a:p>
            </p:txBody>
          </p:sp>
          <p:cxnSp>
            <p:nvCxnSpPr>
              <p:cNvPr id="1411" name="Straight Arrow Connector 1410">
                <a:extLst>
                  <a:ext uri="{FF2B5EF4-FFF2-40B4-BE49-F238E27FC236}">
                    <a16:creationId xmlns:a16="http://schemas.microsoft.com/office/drawing/2014/main" id="{50B0D291-48DA-4C77-F786-4BDB7C803D65}"/>
                  </a:ext>
                </a:extLst>
              </p:cNvPr>
              <p:cNvCxnSpPr/>
              <p:nvPr/>
            </p:nvCxnSpPr>
            <p:spPr>
              <a:xfrm>
                <a:off x="2559626" y="3981390"/>
                <a:ext cx="499346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2" name="Straight Arrow Connector 1411">
                <a:extLst>
                  <a:ext uri="{FF2B5EF4-FFF2-40B4-BE49-F238E27FC236}">
                    <a16:creationId xmlns:a16="http://schemas.microsoft.com/office/drawing/2014/main" id="{884F6CF8-9D7D-0BC8-CD66-7A3C0BE3ABBA}"/>
                  </a:ext>
                </a:extLst>
              </p:cNvPr>
              <p:cNvCxnSpPr/>
              <p:nvPr/>
            </p:nvCxnSpPr>
            <p:spPr>
              <a:xfrm>
                <a:off x="3922417" y="3978953"/>
                <a:ext cx="499346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5" name="Straight Connector 1414">
                <a:extLst>
                  <a:ext uri="{FF2B5EF4-FFF2-40B4-BE49-F238E27FC236}">
                    <a16:creationId xmlns:a16="http://schemas.microsoft.com/office/drawing/2014/main" id="{A53A6DE9-AAB5-4A50-2E2B-103441C1BA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0087" y="2062290"/>
                <a:ext cx="0" cy="25357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6" name="Oval 1415">
                <a:extLst>
                  <a:ext uri="{FF2B5EF4-FFF2-40B4-BE49-F238E27FC236}">
                    <a16:creationId xmlns:a16="http://schemas.microsoft.com/office/drawing/2014/main" id="{E513BF1F-D834-CAF5-173E-F14954817E3D}"/>
                  </a:ext>
                </a:extLst>
              </p:cNvPr>
              <p:cNvSpPr/>
              <p:nvPr/>
            </p:nvSpPr>
            <p:spPr>
              <a:xfrm>
                <a:off x="3284367" y="2047232"/>
                <a:ext cx="91440" cy="95406"/>
              </a:xfrm>
              <a:prstGeom prst="ellipse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7" name="TextBox 1416">
                <a:extLst>
                  <a:ext uri="{FF2B5EF4-FFF2-40B4-BE49-F238E27FC236}">
                    <a16:creationId xmlns:a16="http://schemas.microsoft.com/office/drawing/2014/main" id="{28CD8995-9812-14B4-99FD-3A26F944A00F}"/>
                  </a:ext>
                </a:extLst>
              </p:cNvPr>
              <p:cNvSpPr txBox="1"/>
              <p:nvPr/>
            </p:nvSpPr>
            <p:spPr>
              <a:xfrm>
                <a:off x="793373" y="2351701"/>
                <a:ext cx="1962201" cy="3832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2575" algn="ctr"/>
                <a:r>
                  <a:rPr lang="en-US" sz="2400" b="1" u="sng" dirty="0">
                    <a:latin typeface="Times" panose="02020603050405020304" pitchFamily="18" charset="0"/>
                    <a:cs typeface="Times" panose="02020603050405020304" pitchFamily="18" charset="0"/>
                  </a:rPr>
                  <a:t>Data Analysis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3FB706-5BB3-5496-704A-12F40C1166A1}"/>
                </a:ext>
              </a:extLst>
            </p:cNvPr>
            <p:cNvSpPr txBox="1"/>
            <p:nvPr/>
          </p:nvSpPr>
          <p:spPr>
            <a:xfrm>
              <a:off x="19121640" y="7704262"/>
              <a:ext cx="236054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2575" algn="ctr"/>
              <a:r>
                <a:rPr lang="en-US" sz="2400" b="1" u="sng" dirty="0">
                  <a:latin typeface="Times" panose="02020603050405020304" pitchFamily="18" charset="0"/>
                  <a:cs typeface="Times" panose="02020603050405020304" pitchFamily="18" charset="0"/>
                </a:rPr>
                <a:t>End Users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9F01F320-8F80-B4F2-7A9D-F696BF1DC0AC}"/>
              </a:ext>
            </a:extLst>
          </p:cNvPr>
          <p:cNvSpPr txBox="1"/>
          <p:nvPr/>
        </p:nvSpPr>
        <p:spPr>
          <a:xfrm>
            <a:off x="8888845" y="8783907"/>
            <a:ext cx="11726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" panose="02020603050405020304" pitchFamily="18" charset="0"/>
                <a:cs typeface="Times" panose="02020603050405020304" pitchFamily="18" charset="0"/>
              </a:rPr>
              <a:t>IRVE-3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D44B42-B7A5-EA1C-E048-7B4F69725E19}"/>
              </a:ext>
            </a:extLst>
          </p:cNvPr>
          <p:cNvSpPr txBox="1"/>
          <p:nvPr/>
        </p:nvSpPr>
        <p:spPr>
          <a:xfrm>
            <a:off x="11062199" y="8804602"/>
            <a:ext cx="15101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" panose="02020603050405020304" pitchFamily="18" charset="0"/>
                <a:cs typeface="Times" panose="02020603050405020304" pitchFamily="18" charset="0"/>
              </a:rPr>
              <a:t>LOFTID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831DE88-E16F-B12B-D1A6-60E641FC0F3B}"/>
              </a:ext>
            </a:extLst>
          </p:cNvPr>
          <p:cNvCxnSpPr/>
          <p:nvPr/>
        </p:nvCxnSpPr>
        <p:spPr>
          <a:xfrm>
            <a:off x="18612826" y="7919030"/>
            <a:ext cx="60071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E623354-316A-3C7F-B6BE-96484D40879A}"/>
              </a:ext>
            </a:extLst>
          </p:cNvPr>
          <p:cNvCxnSpPr>
            <a:cxnSpLocks/>
          </p:cNvCxnSpPr>
          <p:nvPr/>
        </p:nvCxnSpPr>
        <p:spPr>
          <a:xfrm flipH="1">
            <a:off x="18612826" y="8155492"/>
            <a:ext cx="557140" cy="37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CAD14E5-18F9-BDEE-1EE6-9CA3D03B9727}"/>
              </a:ext>
            </a:extLst>
          </p:cNvPr>
          <p:cNvSpPr txBox="1"/>
          <p:nvPr/>
        </p:nvSpPr>
        <p:spPr>
          <a:xfrm>
            <a:off x="8710738" y="9558346"/>
            <a:ext cx="63609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latin typeface="Times" panose="02020603050405020304" pitchFamily="18" charset="0"/>
                <a:cs typeface="Times" panose="02020603050405020304" pitchFamily="18" charset="0"/>
              </a:rPr>
              <a:t>IRVE: Inflatable Reentry Vehicle Experiment</a:t>
            </a:r>
          </a:p>
          <a:p>
            <a:r>
              <a:rPr lang="en-US" sz="2200" i="1" dirty="0">
                <a:latin typeface="Times" panose="02020603050405020304" pitchFamily="18" charset="0"/>
                <a:cs typeface="Times" panose="02020603050405020304" pitchFamily="18" charset="0"/>
              </a:rPr>
              <a:t>LOFTID: Low-Earth Orbit Flight Test of an Inflatable Decelerator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E2B754A-A2DE-ED44-8308-169BD1CC935E}"/>
              </a:ext>
            </a:extLst>
          </p:cNvPr>
          <p:cNvSpPr txBox="1"/>
          <p:nvPr/>
        </p:nvSpPr>
        <p:spPr>
          <a:xfrm>
            <a:off x="13722890" y="8790197"/>
            <a:ext cx="15101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" panose="02020603050405020304" pitchFamily="18" charset="0"/>
                <a:cs typeface="Times" panose="02020603050405020304" pitchFamily="18" charset="0"/>
              </a:rPr>
              <a:t>VERA</a:t>
            </a:r>
          </a:p>
        </p:txBody>
      </p:sp>
      <p:sp>
        <p:nvSpPr>
          <p:cNvPr id="1348" name="TextBox 1347">
            <a:extLst>
              <a:ext uri="{FF2B5EF4-FFF2-40B4-BE49-F238E27FC236}">
                <a16:creationId xmlns:a16="http://schemas.microsoft.com/office/drawing/2014/main" id="{279B2EED-462F-8091-0FA0-F83E55762EC2}"/>
              </a:ext>
            </a:extLst>
          </p:cNvPr>
          <p:cNvSpPr txBox="1"/>
          <p:nvPr/>
        </p:nvSpPr>
        <p:spPr>
          <a:xfrm>
            <a:off x="25374589" y="18167203"/>
            <a:ext cx="3807091" cy="52322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LAURA: hypersonic</a:t>
            </a:r>
          </a:p>
        </p:txBody>
      </p:sp>
      <p:sp>
        <p:nvSpPr>
          <p:cNvPr id="1356" name="Rectangle 1355">
            <a:extLst>
              <a:ext uri="{FF2B5EF4-FFF2-40B4-BE49-F238E27FC236}">
                <a16:creationId xmlns:a16="http://schemas.microsoft.com/office/drawing/2014/main" id="{9F73D077-CD72-313D-8BA8-B1E8926AE7AE}"/>
              </a:ext>
            </a:extLst>
          </p:cNvPr>
          <p:cNvSpPr/>
          <p:nvPr/>
        </p:nvSpPr>
        <p:spPr>
          <a:xfrm>
            <a:off x="10566574" y="25615042"/>
            <a:ext cx="307036" cy="2911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C356DD7-8FE4-DCE1-5748-33FA4AA57642}"/>
              </a:ext>
            </a:extLst>
          </p:cNvPr>
          <p:cNvSpPr/>
          <p:nvPr/>
        </p:nvSpPr>
        <p:spPr>
          <a:xfrm>
            <a:off x="15310647" y="24497303"/>
            <a:ext cx="14725460" cy="4553447"/>
          </a:xfrm>
          <a:prstGeom prst="roundRect">
            <a:avLst>
              <a:gd name="adj" fmla="val 9378"/>
            </a:avLst>
          </a:prstGeo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6" dirty="0"/>
          </a:p>
        </p:txBody>
      </p:sp>
      <p:sp>
        <p:nvSpPr>
          <p:cNvPr id="1357" name="Rectangle 1356">
            <a:extLst>
              <a:ext uri="{FF2B5EF4-FFF2-40B4-BE49-F238E27FC236}">
                <a16:creationId xmlns:a16="http://schemas.microsoft.com/office/drawing/2014/main" id="{BC0C8216-89BF-60FD-058E-C7D9DC0CE185}"/>
              </a:ext>
            </a:extLst>
          </p:cNvPr>
          <p:cNvSpPr/>
          <p:nvPr/>
        </p:nvSpPr>
        <p:spPr>
          <a:xfrm>
            <a:off x="10566575" y="22577229"/>
            <a:ext cx="239996" cy="2911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8" name="Rectangle 1357">
            <a:extLst>
              <a:ext uri="{FF2B5EF4-FFF2-40B4-BE49-F238E27FC236}">
                <a16:creationId xmlns:a16="http://schemas.microsoft.com/office/drawing/2014/main" id="{6FACAD99-BCDF-5EEF-35BD-BFEB0C2CB69F}"/>
              </a:ext>
            </a:extLst>
          </p:cNvPr>
          <p:cNvSpPr/>
          <p:nvPr/>
        </p:nvSpPr>
        <p:spPr>
          <a:xfrm>
            <a:off x="10650585" y="19246068"/>
            <a:ext cx="223025" cy="3015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3" name="Rectangle 1362">
            <a:extLst>
              <a:ext uri="{FF2B5EF4-FFF2-40B4-BE49-F238E27FC236}">
                <a16:creationId xmlns:a16="http://schemas.microsoft.com/office/drawing/2014/main" id="{7B138A6D-FF59-799D-93F7-67DB1C5CBC52}"/>
              </a:ext>
            </a:extLst>
          </p:cNvPr>
          <p:cNvSpPr/>
          <p:nvPr/>
        </p:nvSpPr>
        <p:spPr>
          <a:xfrm rot="5400000">
            <a:off x="7962596" y="15135140"/>
            <a:ext cx="352470" cy="267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65" name="Group 1364">
            <a:extLst>
              <a:ext uri="{FF2B5EF4-FFF2-40B4-BE49-F238E27FC236}">
                <a16:creationId xmlns:a16="http://schemas.microsoft.com/office/drawing/2014/main" id="{A2BA623C-DB8A-E720-64EF-E4E3C10200DD}"/>
              </a:ext>
            </a:extLst>
          </p:cNvPr>
          <p:cNvGrpSpPr/>
          <p:nvPr/>
        </p:nvGrpSpPr>
        <p:grpSpPr>
          <a:xfrm>
            <a:off x="316399" y="14179219"/>
            <a:ext cx="29529102" cy="14847715"/>
            <a:chOff x="316399" y="14243014"/>
            <a:chExt cx="29529102" cy="1484771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00445C6-BE62-C951-8183-DB60D069FE5A}"/>
                </a:ext>
              </a:extLst>
            </p:cNvPr>
            <p:cNvGrpSpPr/>
            <p:nvPr/>
          </p:nvGrpSpPr>
          <p:grpSpPr>
            <a:xfrm>
              <a:off x="316399" y="14243014"/>
              <a:ext cx="29529102" cy="14847715"/>
              <a:chOff x="316399" y="13935775"/>
              <a:chExt cx="29529102" cy="14847715"/>
            </a:xfrm>
          </p:grpSpPr>
          <p:sp>
            <p:nvSpPr>
              <p:cNvPr id="246" name="Rectangle: Rounded Corners 245">
                <a:extLst>
                  <a:ext uri="{FF2B5EF4-FFF2-40B4-BE49-F238E27FC236}">
                    <a16:creationId xmlns:a16="http://schemas.microsoft.com/office/drawing/2014/main" id="{38A77064-C24C-0DFA-8345-9B19213ADCC5}"/>
                  </a:ext>
                </a:extLst>
              </p:cNvPr>
              <p:cNvSpPr/>
              <p:nvPr/>
            </p:nvSpPr>
            <p:spPr>
              <a:xfrm>
                <a:off x="316399" y="13935775"/>
                <a:ext cx="14801481" cy="14847715"/>
              </a:xfrm>
              <a:prstGeom prst="roundRect">
                <a:avLst>
                  <a:gd name="adj" fmla="val 5743"/>
                </a:avLst>
              </a:prstGeom>
              <a:solidFill>
                <a:schemeClr val="bg1"/>
              </a:solidFill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70" dirty="0"/>
              </a:p>
            </p:txBody>
          </p:sp>
          <p:sp>
            <p:nvSpPr>
              <p:cNvPr id="1450" name="Content Placeholder 1">
                <a:extLst>
                  <a:ext uri="{FF2B5EF4-FFF2-40B4-BE49-F238E27FC236}">
                    <a16:creationId xmlns:a16="http://schemas.microsoft.com/office/drawing/2014/main" id="{FA7F7F0E-3B0E-CD62-8BD0-735E3B7306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41568" y="24650661"/>
                <a:ext cx="4269649" cy="7359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756689" indent="-756689" algn="l" defTabSz="3026755" rtl="0" eaLnBrk="1" latinLnBrk="0" hangingPunct="1">
                  <a:lnSpc>
                    <a:spcPct val="90000"/>
                  </a:lnSpc>
                  <a:spcBef>
                    <a:spcPts val="3310"/>
                  </a:spcBef>
                  <a:buFont typeface="Arial" panose="020B0604020202020204" pitchFamily="34" charset="0"/>
                  <a:buChar char="•"/>
                  <a:defRPr sz="926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7006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794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783444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662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296822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10200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32357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836955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1350333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863711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i="1" dirty="0">
                    <a:solidFill>
                      <a:schemeClr val="accent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Overview of Data Sources</a:t>
                </a:r>
                <a:endParaRPr lang="en-US" sz="2800" b="1" i="1" baseline="-25000" dirty="0">
                  <a:solidFill>
                    <a:schemeClr val="accent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pic>
            <p:nvPicPr>
              <p:cNvPr id="155" name="Picture 154">
                <a:extLst>
                  <a:ext uri="{FF2B5EF4-FFF2-40B4-BE49-F238E27FC236}">
                    <a16:creationId xmlns:a16="http://schemas.microsoft.com/office/drawing/2014/main" id="{C5015D9A-0D5E-94B7-1484-5A74F18B65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r="2762" b="2517"/>
              <a:stretch/>
            </p:blipFill>
            <p:spPr>
              <a:xfrm>
                <a:off x="2347314" y="20008779"/>
                <a:ext cx="10712855" cy="4651956"/>
              </a:xfrm>
              <a:prstGeom prst="rect">
                <a:avLst/>
              </a:prstGeom>
            </p:spPr>
          </p:pic>
          <p:pic>
            <p:nvPicPr>
              <p:cNvPr id="195" name="Picture 194">
                <a:extLst>
                  <a:ext uri="{FF2B5EF4-FFF2-40B4-BE49-F238E27FC236}">
                    <a16:creationId xmlns:a16="http://schemas.microsoft.com/office/drawing/2014/main" id="{ADE7585E-7739-2E60-C2A5-9E6869C128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9688" t="32892" r="54880" b="42785"/>
              <a:stretch/>
            </p:blipFill>
            <p:spPr>
              <a:xfrm>
                <a:off x="2568321" y="25311515"/>
                <a:ext cx="9862042" cy="2980255"/>
              </a:xfrm>
              <a:prstGeom prst="rect">
                <a:avLst/>
              </a:prstGeom>
            </p:spPr>
          </p:pic>
          <p:pic>
            <p:nvPicPr>
              <p:cNvPr id="213" name="Picture 212" descr="Chart&#10;&#10;AI-generated content may be incorrect.">
                <a:extLst>
                  <a:ext uri="{FF2B5EF4-FFF2-40B4-BE49-F238E27FC236}">
                    <a16:creationId xmlns:a16="http://schemas.microsoft.com/office/drawing/2014/main" id="{8D11FB9E-996F-987E-9853-F5E64703E9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07" r="6982"/>
              <a:stretch/>
            </p:blipFill>
            <p:spPr>
              <a:xfrm>
                <a:off x="20121926" y="24506302"/>
                <a:ext cx="4824903" cy="3707176"/>
              </a:xfrm>
              <a:prstGeom prst="rect">
                <a:avLst/>
              </a:prstGeom>
            </p:spPr>
          </p:pic>
          <p:pic>
            <p:nvPicPr>
              <p:cNvPr id="214" name="Picture 213" descr="Chart&#10;&#10;AI-generated content may be incorrect.">
                <a:extLst>
                  <a:ext uri="{FF2B5EF4-FFF2-40B4-BE49-F238E27FC236}">
                    <a16:creationId xmlns:a16="http://schemas.microsoft.com/office/drawing/2014/main" id="{CA433654-8C0D-69A4-FE95-9B64C71135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08" t="4707" r="8189"/>
              <a:stretch/>
            </p:blipFill>
            <p:spPr>
              <a:xfrm>
                <a:off x="15399240" y="24483714"/>
                <a:ext cx="4679195" cy="3765880"/>
              </a:xfrm>
              <a:prstGeom prst="rect">
                <a:avLst/>
              </a:prstGeom>
            </p:spPr>
          </p:pic>
          <p:pic>
            <p:nvPicPr>
              <p:cNvPr id="215" name="Picture 214" descr="Chart&#10;&#10;AI-generated content may be incorrect.">
                <a:extLst>
                  <a:ext uri="{FF2B5EF4-FFF2-40B4-BE49-F238E27FC236}">
                    <a16:creationId xmlns:a16="http://schemas.microsoft.com/office/drawing/2014/main" id="{9E734E52-B289-4C63-6C87-06D32CE766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07" r="6982"/>
              <a:stretch/>
            </p:blipFill>
            <p:spPr>
              <a:xfrm>
                <a:off x="25020598" y="24483714"/>
                <a:ext cx="4824903" cy="3707177"/>
              </a:xfrm>
              <a:prstGeom prst="rect">
                <a:avLst/>
              </a:prstGeom>
            </p:spPr>
          </p:pic>
          <p:sp>
            <p:nvSpPr>
              <p:cNvPr id="1443" name="Content Placeholder 1">
                <a:extLst>
                  <a:ext uri="{FF2B5EF4-FFF2-40B4-BE49-F238E27FC236}">
                    <a16:creationId xmlns:a16="http://schemas.microsoft.com/office/drawing/2014/main" id="{871B1816-D6F0-52C6-735C-5DB2225437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7577" y="19263890"/>
                <a:ext cx="7475511" cy="6781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756689" indent="-756689" algn="l" defTabSz="3026755" rtl="0" eaLnBrk="1" latinLnBrk="0" hangingPunct="1">
                  <a:lnSpc>
                    <a:spcPct val="90000"/>
                  </a:lnSpc>
                  <a:spcBef>
                    <a:spcPts val="3310"/>
                  </a:spcBef>
                  <a:buFont typeface="Arial" panose="020B0604020202020204" pitchFamily="34" charset="0"/>
                  <a:buChar char="•"/>
                  <a:defRPr sz="926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7006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794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783444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662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296822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10200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32357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836955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1350333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863711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800" b="1" i="1" dirty="0">
                    <a:solidFill>
                      <a:schemeClr val="accent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Baseline Trajectory (ADB v1.5 with ACS)</a:t>
                </a:r>
                <a:endParaRPr lang="en-US" sz="2800" b="1" i="1" baseline="-25000" dirty="0">
                  <a:solidFill>
                    <a:schemeClr val="accent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1449" name="Content Placeholder 1">
                <a:extLst>
                  <a:ext uri="{FF2B5EF4-FFF2-40B4-BE49-F238E27FC236}">
                    <a16:creationId xmlns:a16="http://schemas.microsoft.com/office/drawing/2014/main" id="{015E2674-A52A-79BE-55F8-9D5EE2D3D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07127" y="19258978"/>
                <a:ext cx="5444675" cy="6781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756689" indent="-756689" algn="l" defTabSz="3026755" rtl="0" eaLnBrk="1" latinLnBrk="0" hangingPunct="1">
                  <a:lnSpc>
                    <a:spcPct val="90000"/>
                  </a:lnSpc>
                  <a:spcBef>
                    <a:spcPts val="3310"/>
                  </a:spcBef>
                  <a:buFont typeface="Arial" panose="020B0604020202020204" pitchFamily="34" charset="0"/>
                  <a:buChar char="•"/>
                  <a:defRPr sz="926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7006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794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783444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662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296822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10200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32357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836955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1350333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863711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i="1" dirty="0">
                    <a:solidFill>
                      <a:schemeClr val="accent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Trajectory Anchor Points</a:t>
                </a:r>
                <a:endParaRPr lang="en-US" sz="2800" b="1" i="1" baseline="-25000" dirty="0">
                  <a:solidFill>
                    <a:schemeClr val="accent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1451" name="Content Placeholder 1">
                <a:extLst>
                  <a:ext uri="{FF2B5EF4-FFF2-40B4-BE49-F238E27FC236}">
                    <a16:creationId xmlns:a16="http://schemas.microsoft.com/office/drawing/2014/main" id="{8960281B-C27B-C8D5-59D6-3F1469FCFE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58069" y="28252144"/>
                <a:ext cx="6004130" cy="40928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756689" indent="-756689" algn="l" defTabSz="3026755" rtl="0" eaLnBrk="1" latinLnBrk="0" hangingPunct="1">
                  <a:lnSpc>
                    <a:spcPct val="90000"/>
                  </a:lnSpc>
                  <a:spcBef>
                    <a:spcPts val="3310"/>
                  </a:spcBef>
                  <a:buFont typeface="Arial" panose="020B0604020202020204" pitchFamily="34" charset="0"/>
                  <a:buChar char="•"/>
                  <a:defRPr sz="926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7006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794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783444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662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296822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810200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8323577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9836955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1350333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2863711" indent="-756689" algn="l" defTabSz="3026755" rtl="0" eaLnBrk="1" latinLnBrk="0" hangingPunct="1">
                  <a:lnSpc>
                    <a:spcPct val="90000"/>
                  </a:lnSpc>
                  <a:spcBef>
                    <a:spcPts val="1655"/>
                  </a:spcBef>
                  <a:buFont typeface="Arial" panose="020B0604020202020204" pitchFamily="34" charset="0"/>
                  <a:buChar char="•"/>
                  <a:defRPr sz="5958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b="1" i="1" dirty="0">
                    <a:solidFill>
                      <a:schemeClr val="accent1"/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Data Coverage (Static Aero)</a:t>
                </a:r>
                <a:endParaRPr lang="en-US" sz="2800" b="1" i="1" baseline="-25000" dirty="0">
                  <a:solidFill>
                    <a:schemeClr val="accent1"/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  <p:sp>
          <p:nvSpPr>
            <p:cNvPr id="1362" name="Rectangle 1361">
              <a:extLst>
                <a:ext uri="{FF2B5EF4-FFF2-40B4-BE49-F238E27FC236}">
                  <a16:creationId xmlns:a16="http://schemas.microsoft.com/office/drawing/2014/main" id="{69837E85-3D69-5D1C-71A2-61CDF6542451}"/>
                </a:ext>
              </a:extLst>
            </p:cNvPr>
            <p:cNvSpPr/>
            <p:nvPr/>
          </p:nvSpPr>
          <p:spPr>
            <a:xfrm rot="5400000">
              <a:off x="13018085" y="17826077"/>
              <a:ext cx="327434" cy="15471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66" name="Rectangle 1365">
            <a:extLst>
              <a:ext uri="{FF2B5EF4-FFF2-40B4-BE49-F238E27FC236}">
                <a16:creationId xmlns:a16="http://schemas.microsoft.com/office/drawing/2014/main" id="{FAC23984-A146-D70E-9C67-AB7A12339001}"/>
              </a:ext>
            </a:extLst>
          </p:cNvPr>
          <p:cNvSpPr/>
          <p:nvPr/>
        </p:nvSpPr>
        <p:spPr>
          <a:xfrm rot="5400000">
            <a:off x="8044198" y="15040103"/>
            <a:ext cx="337781" cy="444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FFC0FB-3610-2BDD-6DE6-92C4D72A3DCB}"/>
              </a:ext>
            </a:extLst>
          </p:cNvPr>
          <p:cNvSpPr txBox="1"/>
          <p:nvPr/>
        </p:nvSpPr>
        <p:spPr>
          <a:xfrm>
            <a:off x="21868179" y="22087400"/>
            <a:ext cx="8009303" cy="1275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 i="1" dirty="0">
                <a:latin typeface="Times" panose="02020603050405020304" pitchFamily="18" charset="0"/>
                <a:cs typeface="Times" panose="02020603050405020304" pitchFamily="18" charset="0"/>
              </a:rPr>
              <a:t>MAP: Monte Carlo Aerodynamics Package</a:t>
            </a:r>
          </a:p>
          <a:p>
            <a:pPr>
              <a:lnSpc>
                <a:spcPct val="120000"/>
              </a:lnSpc>
            </a:pPr>
            <a:r>
              <a:rPr lang="en-US" sz="2200" i="1" dirty="0">
                <a:latin typeface="Times" panose="02020603050405020304" pitchFamily="18" charset="0"/>
                <a:cs typeface="Times" panose="02020603050405020304" pitchFamily="18" charset="0"/>
              </a:rPr>
              <a:t>LAURA: Langley Aerothermodynamics Upwind Relaxation Algorithm</a:t>
            </a:r>
          </a:p>
          <a:p>
            <a:pPr>
              <a:lnSpc>
                <a:spcPct val="120000"/>
              </a:lnSpc>
            </a:pPr>
            <a:r>
              <a:rPr lang="en-US" sz="2200" i="1" dirty="0">
                <a:latin typeface="Times" panose="02020603050405020304" pitchFamily="18" charset="0"/>
                <a:cs typeface="Times" panose="02020603050405020304" pitchFamily="18" charset="0"/>
              </a:rPr>
              <a:t>FUN3D: Fully Unstructured Navier-Stokes 3D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2515D6-75DD-C4F5-4C53-326C429021E5}"/>
              </a:ext>
            </a:extLst>
          </p:cNvPr>
          <p:cNvGrpSpPr/>
          <p:nvPr/>
        </p:nvGrpSpPr>
        <p:grpSpPr>
          <a:xfrm>
            <a:off x="15348710" y="23410280"/>
            <a:ext cx="14755390" cy="1015663"/>
            <a:chOff x="488417" y="5449990"/>
            <a:chExt cx="14448295" cy="101566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5476597-E125-A7ED-AC5C-0C03E74475B9}"/>
                </a:ext>
              </a:extLst>
            </p:cNvPr>
            <p:cNvSpPr/>
            <p:nvPr/>
          </p:nvSpPr>
          <p:spPr>
            <a:xfrm>
              <a:off x="488417" y="5449990"/>
              <a:ext cx="14448295" cy="1015663"/>
            </a:xfrm>
            <a:prstGeom prst="roundRect">
              <a:avLst>
                <a:gd name="adj" fmla="val 8949"/>
              </a:avLst>
            </a:prstGeom>
            <a:solidFill>
              <a:srgbClr val="00206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7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597774-241A-A27D-6911-C71E30D1DD48}"/>
                </a:ext>
              </a:extLst>
            </p:cNvPr>
            <p:cNvSpPr txBox="1"/>
            <p:nvPr/>
          </p:nvSpPr>
          <p:spPr>
            <a:xfrm>
              <a:off x="2914649" y="5476697"/>
              <a:ext cx="1078049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>
                  <a:solidFill>
                    <a:schemeClr val="bg1">
                      <a:lumMod val="9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Aerodynamic Database Output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6A6710-913D-DAE9-7953-489AB3FEF2D9}"/>
              </a:ext>
            </a:extLst>
          </p:cNvPr>
          <p:cNvGrpSpPr/>
          <p:nvPr/>
        </p:nvGrpSpPr>
        <p:grpSpPr>
          <a:xfrm>
            <a:off x="1745695" y="30300439"/>
            <a:ext cx="8389209" cy="6565359"/>
            <a:chOff x="1818416" y="30389784"/>
            <a:chExt cx="9243783" cy="7204757"/>
          </a:xfrm>
        </p:grpSpPr>
        <p:grpSp>
          <p:nvGrpSpPr>
            <p:cNvPr id="1355" name="Group 1354">
              <a:extLst>
                <a:ext uri="{FF2B5EF4-FFF2-40B4-BE49-F238E27FC236}">
                  <a16:creationId xmlns:a16="http://schemas.microsoft.com/office/drawing/2014/main" id="{35CC6A06-E57A-E213-CCDF-BA30194CE216}"/>
                </a:ext>
              </a:extLst>
            </p:cNvPr>
            <p:cNvGrpSpPr/>
            <p:nvPr/>
          </p:nvGrpSpPr>
          <p:grpSpPr>
            <a:xfrm>
              <a:off x="1818416" y="30389784"/>
              <a:ext cx="9243783" cy="7204757"/>
              <a:chOff x="612674" y="31379121"/>
              <a:chExt cx="6483412" cy="5620545"/>
            </a:xfrm>
          </p:grpSpPr>
          <p:pic>
            <p:nvPicPr>
              <p:cNvPr id="1459" name="Picture 1458">
                <a:extLst>
                  <a:ext uri="{FF2B5EF4-FFF2-40B4-BE49-F238E27FC236}">
                    <a16:creationId xmlns:a16="http://schemas.microsoft.com/office/drawing/2014/main" id="{CD779460-FD8B-868C-B173-341C098504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/>
              <a:srcRect l="5525" t="3277" r="8669" b="4586"/>
              <a:stretch/>
            </p:blipFill>
            <p:spPr>
              <a:xfrm>
                <a:off x="612674" y="31379121"/>
                <a:ext cx="6483412" cy="5620545"/>
              </a:xfrm>
              <a:prstGeom prst="rect">
                <a:avLst/>
              </a:prstGeom>
            </p:spPr>
          </p:pic>
          <p:sp>
            <p:nvSpPr>
              <p:cNvPr id="1354" name="Rectangle 1353">
                <a:extLst>
                  <a:ext uri="{FF2B5EF4-FFF2-40B4-BE49-F238E27FC236}">
                    <a16:creationId xmlns:a16="http://schemas.microsoft.com/office/drawing/2014/main" id="{6644C19C-FEED-42B5-5023-A0B32B044059}"/>
                  </a:ext>
                </a:extLst>
              </p:cNvPr>
              <p:cNvSpPr/>
              <p:nvPr/>
            </p:nvSpPr>
            <p:spPr>
              <a:xfrm>
                <a:off x="945747" y="31729820"/>
                <a:ext cx="302675" cy="452532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63752B-F321-28C2-2DC8-2FA98E57D964}"/>
                </a:ext>
              </a:extLst>
            </p:cNvPr>
            <p:cNvSpPr/>
            <p:nvPr/>
          </p:nvSpPr>
          <p:spPr>
            <a:xfrm flipH="1">
              <a:off x="1818416" y="35814000"/>
              <a:ext cx="627282" cy="9785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1CCD0EE-9421-B1B6-CCA3-EEF8D7552A8C}"/>
              </a:ext>
            </a:extLst>
          </p:cNvPr>
          <p:cNvSpPr/>
          <p:nvPr/>
        </p:nvSpPr>
        <p:spPr>
          <a:xfrm flipH="1">
            <a:off x="20379422" y="24813541"/>
            <a:ext cx="346978" cy="3385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0F24AC-5143-272D-8B5F-E0666737711B}"/>
              </a:ext>
            </a:extLst>
          </p:cNvPr>
          <p:cNvSpPr/>
          <p:nvPr/>
        </p:nvSpPr>
        <p:spPr>
          <a:xfrm flipH="1">
            <a:off x="15653530" y="24864875"/>
            <a:ext cx="224126" cy="3385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E901E8-3DD8-A4C4-6112-16DAD3637429}"/>
              </a:ext>
            </a:extLst>
          </p:cNvPr>
          <p:cNvSpPr/>
          <p:nvPr/>
        </p:nvSpPr>
        <p:spPr>
          <a:xfrm flipH="1">
            <a:off x="25315367" y="24790953"/>
            <a:ext cx="343151" cy="3385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CCF666-21BA-2632-9A1C-B17F67C2F0D3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66574" t="15490" r="18692" b="12500"/>
          <a:stretch/>
        </p:blipFill>
        <p:spPr>
          <a:xfrm rot="2784008">
            <a:off x="13622955" y="7207986"/>
            <a:ext cx="1010771" cy="15565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51FD45A-B2C6-DA3D-2F9F-7E5347E4D9B5}"/>
              </a:ext>
            </a:extLst>
          </p:cNvPr>
          <p:cNvSpPr txBox="1"/>
          <p:nvPr/>
        </p:nvSpPr>
        <p:spPr>
          <a:xfrm>
            <a:off x="14690591" y="30910448"/>
            <a:ext cx="22332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Without ACS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D7DEC8-AD34-4E42-91E6-F208DE0B95F4}"/>
              </a:ext>
            </a:extLst>
          </p:cNvPr>
          <p:cNvSpPr txBox="1"/>
          <p:nvPr/>
        </p:nvSpPr>
        <p:spPr>
          <a:xfrm>
            <a:off x="26316402" y="30932663"/>
            <a:ext cx="169286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With ACS</a:t>
            </a:r>
          </a:p>
        </p:txBody>
      </p:sp>
      <p:pic>
        <p:nvPicPr>
          <p:cNvPr id="1382" name="Picture 1381">
            <a:extLst>
              <a:ext uri="{FF2B5EF4-FFF2-40B4-BE49-F238E27FC236}">
                <a16:creationId xmlns:a16="http://schemas.microsoft.com/office/drawing/2014/main" id="{A6FC2268-8E72-1D6F-88E7-F6231145A14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91806" y="14366445"/>
            <a:ext cx="5990595" cy="4950684"/>
          </a:xfrm>
          <a:prstGeom prst="rect">
            <a:avLst/>
          </a:prstGeom>
        </p:spPr>
      </p:pic>
      <p:grpSp>
        <p:nvGrpSpPr>
          <p:cNvPr id="1383" name="Group 1382">
            <a:extLst>
              <a:ext uri="{FF2B5EF4-FFF2-40B4-BE49-F238E27FC236}">
                <a16:creationId xmlns:a16="http://schemas.microsoft.com/office/drawing/2014/main" id="{85BCFA70-A016-6905-A634-948959F0A771}"/>
              </a:ext>
            </a:extLst>
          </p:cNvPr>
          <p:cNvGrpSpPr/>
          <p:nvPr/>
        </p:nvGrpSpPr>
        <p:grpSpPr>
          <a:xfrm>
            <a:off x="8187282" y="14204119"/>
            <a:ext cx="6159827" cy="5412340"/>
            <a:chOff x="8311561" y="19558000"/>
            <a:chExt cx="8312739" cy="6591300"/>
          </a:xfrm>
        </p:grpSpPr>
        <p:grpSp>
          <p:nvGrpSpPr>
            <p:cNvPr id="1384" name="Group 1383">
              <a:extLst>
                <a:ext uri="{FF2B5EF4-FFF2-40B4-BE49-F238E27FC236}">
                  <a16:creationId xmlns:a16="http://schemas.microsoft.com/office/drawing/2014/main" id="{79EAAA9A-E764-9E22-5497-3CB12847B95B}"/>
                </a:ext>
              </a:extLst>
            </p:cNvPr>
            <p:cNvGrpSpPr/>
            <p:nvPr/>
          </p:nvGrpSpPr>
          <p:grpSpPr>
            <a:xfrm>
              <a:off x="8311561" y="19779423"/>
              <a:ext cx="8312739" cy="6369877"/>
              <a:chOff x="8311561" y="19779423"/>
              <a:chExt cx="6334893" cy="5181001"/>
            </a:xfrm>
          </p:grpSpPr>
          <p:pic>
            <p:nvPicPr>
              <p:cNvPr id="1386" name="Picture 1385" descr="Chart, line chart&#10;&#10;Description automatically generated">
                <a:extLst>
                  <a:ext uri="{FF2B5EF4-FFF2-40B4-BE49-F238E27FC236}">
                    <a16:creationId xmlns:a16="http://schemas.microsoft.com/office/drawing/2014/main" id="{87B9E77E-4E7C-7B85-7EBB-64495F977F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01" t="3514" r="6418"/>
              <a:stretch/>
            </p:blipFill>
            <p:spPr>
              <a:xfrm>
                <a:off x="8311561" y="19779423"/>
                <a:ext cx="6334893" cy="5181001"/>
              </a:xfrm>
              <a:prstGeom prst="rect">
                <a:avLst/>
              </a:prstGeom>
            </p:spPr>
          </p:pic>
          <p:sp>
            <p:nvSpPr>
              <p:cNvPr id="1387" name="Rectangle 1386">
                <a:extLst>
                  <a:ext uri="{FF2B5EF4-FFF2-40B4-BE49-F238E27FC236}">
                    <a16:creationId xmlns:a16="http://schemas.microsoft.com/office/drawing/2014/main" id="{2180145E-3D9D-C932-30E6-CD3B5EE0ACC4}"/>
                  </a:ext>
                </a:extLst>
              </p:cNvPr>
              <p:cNvSpPr/>
              <p:nvPr/>
            </p:nvSpPr>
            <p:spPr>
              <a:xfrm>
                <a:off x="8578819" y="19849154"/>
                <a:ext cx="270142" cy="46008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8" name="Rectangle 1387">
                <a:extLst>
                  <a:ext uri="{FF2B5EF4-FFF2-40B4-BE49-F238E27FC236}">
                    <a16:creationId xmlns:a16="http://schemas.microsoft.com/office/drawing/2014/main" id="{D89FA291-7F69-D832-CD52-D0892FB419BE}"/>
                  </a:ext>
                </a:extLst>
              </p:cNvPr>
              <p:cNvSpPr/>
              <p:nvPr/>
            </p:nvSpPr>
            <p:spPr>
              <a:xfrm rot="5400000">
                <a:off x="11615780" y="21633207"/>
                <a:ext cx="236145" cy="58252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85" name="TextBox 1384">
              <a:extLst>
                <a:ext uri="{FF2B5EF4-FFF2-40B4-BE49-F238E27FC236}">
                  <a16:creationId xmlns:a16="http://schemas.microsoft.com/office/drawing/2014/main" id="{2F71B5FA-E839-615B-D419-9E55D0A6F3C9}"/>
                </a:ext>
              </a:extLst>
            </p:cNvPr>
            <p:cNvSpPr txBox="1"/>
            <p:nvPr/>
          </p:nvSpPr>
          <p:spPr>
            <a:xfrm>
              <a:off x="8980384" y="19558000"/>
              <a:ext cx="722413" cy="4638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89" name="TextBox 1388">
            <a:extLst>
              <a:ext uri="{FF2B5EF4-FFF2-40B4-BE49-F238E27FC236}">
                <a16:creationId xmlns:a16="http://schemas.microsoft.com/office/drawing/2014/main" id="{D1EC8F63-9A28-3FA1-39A9-7B12A6B6276F}"/>
              </a:ext>
            </a:extLst>
          </p:cNvPr>
          <p:cNvSpPr txBox="1"/>
          <p:nvPr/>
        </p:nvSpPr>
        <p:spPr>
          <a:xfrm>
            <a:off x="15625613" y="12403039"/>
            <a:ext cx="7021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" panose="02020603050405020304" pitchFamily="18" charset="0"/>
                <a:cs typeface="Times" panose="02020603050405020304" pitchFamily="18" charset="0"/>
              </a:rPr>
              <a:t>POST2: Program to Optimize </a:t>
            </a:r>
            <a:r>
              <a:rPr lang="en-US" sz="2200" i="1" dirty="0">
                <a:latin typeface="Times" panose="02020603050405020304" pitchFamily="18" charset="0"/>
                <a:cs typeface="Times" panose="02020603050405020304" pitchFamily="18" charset="0"/>
              </a:rPr>
              <a:t>Simulated</a:t>
            </a:r>
            <a:r>
              <a:rPr lang="en-US" sz="2400" i="1" dirty="0">
                <a:latin typeface="Times" panose="02020603050405020304" pitchFamily="18" charset="0"/>
                <a:cs typeface="Times" panose="02020603050405020304" pitchFamily="18" charset="0"/>
              </a:rPr>
              <a:t> Trajectories II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F0FF5-6E3A-9F97-759B-26CA75673DF9}"/>
              </a:ext>
            </a:extLst>
          </p:cNvPr>
          <p:cNvSpPr txBox="1"/>
          <p:nvPr/>
        </p:nvSpPr>
        <p:spPr>
          <a:xfrm>
            <a:off x="22158181" y="30935258"/>
            <a:ext cx="223322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Without ACS</a:t>
            </a:r>
          </a:p>
        </p:txBody>
      </p:sp>
    </p:spTree>
    <p:extLst>
      <p:ext uri="{BB962C8B-B14F-4D97-AF65-F5344CB8AC3E}">
        <p14:creationId xmlns:p14="http://schemas.microsoft.com/office/powerpoint/2010/main" val="458911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17502</TotalTime>
  <Words>644</Words>
  <Application>Microsoft Office PowerPoint</Application>
  <PresentationFormat>Custom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Shehata, Hisham M. (LARC-D205)[RSES]</dc:creator>
  <cp:lastModifiedBy>Shehata, Hisham M. (LARC-D205)[RSES]</cp:lastModifiedBy>
  <cp:revision>435</cp:revision>
  <cp:lastPrinted>2024-05-06T16:29:49Z</cp:lastPrinted>
  <dcterms:created xsi:type="dcterms:W3CDTF">2023-08-02T16:35:11Z</dcterms:created>
  <dcterms:modified xsi:type="dcterms:W3CDTF">2025-06-11T19:59:45Z</dcterms:modified>
</cp:coreProperties>
</file>