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8" r:id="rId2"/>
    <p:sldMasterId id="2147483670" r:id="rId3"/>
    <p:sldMasterId id="2147483681" r:id="rId4"/>
    <p:sldMasterId id="2147483660" r:id="rId5"/>
  </p:sldMasterIdLst>
  <p:notesMasterIdLst>
    <p:notesMasterId r:id="rId24"/>
  </p:notesMasterIdLst>
  <p:sldIdLst>
    <p:sldId id="281" r:id="rId6"/>
    <p:sldId id="287" r:id="rId7"/>
    <p:sldId id="291" r:id="rId8"/>
    <p:sldId id="294" r:id="rId9"/>
    <p:sldId id="293" r:id="rId10"/>
    <p:sldId id="295" r:id="rId11"/>
    <p:sldId id="2176" r:id="rId12"/>
    <p:sldId id="2177" r:id="rId13"/>
    <p:sldId id="256" r:id="rId14"/>
    <p:sldId id="2171" r:id="rId15"/>
    <p:sldId id="2172" r:id="rId16"/>
    <p:sldId id="2139" r:id="rId17"/>
    <p:sldId id="2152" r:id="rId18"/>
    <p:sldId id="2159" r:id="rId19"/>
    <p:sldId id="2136" r:id="rId20"/>
    <p:sldId id="2149" r:id="rId21"/>
    <p:sldId id="2162" r:id="rId22"/>
    <p:sldId id="21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4" autoAdjust="0"/>
    <p:restoredTop sz="84163" autoAdjust="0"/>
  </p:normalViewPr>
  <p:slideViewPr>
    <p:cSldViewPr snapToGrid="0">
      <p:cViewPr varScale="1">
        <p:scale>
          <a:sx n="66" d="100"/>
          <a:sy n="66" d="100"/>
        </p:scale>
        <p:origin x="8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63CBB-B7A3-461E-A9DC-EA8E26BCD2BF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32508-29CF-44A7-8A34-E4BE91D04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69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Les and Chris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424C9-FDBA-4683-AC4F-91127D753D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52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320BA-9167-EFCC-A96D-25DF959B2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C890F6-CB31-CFE8-675C-47A9617C8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092FA-6230-861A-C3EB-3CDE0793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5382C-CC0D-9FD9-7559-292A088B1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35173-BAD0-AC0C-6330-383CFA72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44EF-24B1-46A0-AD8D-C741FB56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1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3BBB7-0AE7-6EC6-D79F-11BE51A47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6F47C-498E-7313-9197-AD34E7946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43A98-6347-EFE8-DE0E-52F57BDC0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28035-AF5F-C3B9-620B-7FDFDF181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24211-0142-42B5-FAB3-178A89983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44EF-24B1-46A0-AD8D-C741FB56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7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44E685-0776-4E26-E5E5-E233202118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2E23DB-1CA5-15CC-F0BD-B60063E02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A2A4E-4696-2F49-BBA5-649B33C9B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BA2AF-A81F-6DB3-133F-DF628255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310C5-67B3-C9D1-F822-9F829F18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44EF-24B1-46A0-AD8D-C741FB56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69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8638" y="1937911"/>
            <a:ext cx="11134726" cy="1362916"/>
          </a:xfr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lvl1pPr>
              <a:def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719073" y="4625687"/>
            <a:ext cx="8753856" cy="40356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def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141C6-864C-E943-8986-E76322B3237E}"/>
              </a:ext>
            </a:extLst>
          </p:cNvPr>
          <p:cNvSpPr txBox="1"/>
          <p:nvPr userDrawn="1"/>
        </p:nvSpPr>
        <p:spPr>
          <a:xfrm>
            <a:off x="2253673" y="258335"/>
            <a:ext cx="754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</a:t>
            </a:r>
            <a:r>
              <a:rPr lang="en-US" sz="32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DVANCED</a:t>
            </a:r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C</a:t>
            </a:r>
            <a:r>
              <a:rPr lang="en-US" sz="32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ONCEPTS </a:t>
            </a:r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</a:t>
            </a:r>
            <a:r>
              <a:rPr lang="en-US" sz="32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FFICE</a:t>
            </a:r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406EF8-BFED-7A43-A998-FE597495F4C7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3429000"/>
            <a:ext cx="1219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F2E34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06432F0-792B-E84A-8192-12B6274CB07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8638" y="3543300"/>
            <a:ext cx="11134726" cy="5715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lang="en-US" sz="2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j-cs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792B9FE-3383-0D44-8A78-F362635350F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719073" y="5786360"/>
            <a:ext cx="8753856" cy="40356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&lt;insert name and org here&gt;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076CB0-EE73-6140-911D-94253E27A338}"/>
              </a:ext>
            </a:extLst>
          </p:cNvPr>
          <p:cNvSpPr txBox="1"/>
          <p:nvPr userDrawn="1"/>
        </p:nvSpPr>
        <p:spPr>
          <a:xfrm>
            <a:off x="788670" y="5540139"/>
            <a:ext cx="10412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FFFF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Information in this document should not be released external to the study team without the consent of the Customer Team: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0D58328-4F56-0241-8F8A-E249E9E976D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3410204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C 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9073" y="2613160"/>
            <a:ext cx="8753856" cy="13629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lvl1pPr algn="ctr">
              <a:def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/>
              <a:t>Subsection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141C6-864C-E943-8986-E76322B3237E}"/>
              </a:ext>
            </a:extLst>
          </p:cNvPr>
          <p:cNvSpPr txBox="1"/>
          <p:nvPr userDrawn="1"/>
        </p:nvSpPr>
        <p:spPr>
          <a:xfrm>
            <a:off x="2253673" y="258335"/>
            <a:ext cx="754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</a:t>
            </a:r>
            <a:r>
              <a:rPr lang="en-US" sz="32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DVANCED</a:t>
            </a:r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C</a:t>
            </a:r>
            <a:r>
              <a:rPr lang="en-US" sz="32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ONCEPTS </a:t>
            </a:r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</a:t>
            </a:r>
            <a:r>
              <a:rPr lang="en-US" sz="32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FFICE</a:t>
            </a:r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4C04833-6AAE-F644-8B0A-D8DE6C3A1F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3122878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C Discip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9073" y="2613160"/>
            <a:ext cx="8753856" cy="13629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/>
              <a:t>Discipline Section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141C6-864C-E943-8986-E76322B3237E}"/>
              </a:ext>
            </a:extLst>
          </p:cNvPr>
          <p:cNvSpPr txBox="1"/>
          <p:nvPr userDrawn="1"/>
        </p:nvSpPr>
        <p:spPr>
          <a:xfrm>
            <a:off x="2253673" y="258335"/>
            <a:ext cx="754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</a:t>
            </a:r>
            <a:r>
              <a:rPr lang="en-US" sz="32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DVANCED</a:t>
            </a:r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C</a:t>
            </a:r>
            <a:r>
              <a:rPr lang="en-US" sz="32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ONCEPTS </a:t>
            </a:r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</a:t>
            </a:r>
            <a:r>
              <a:rPr lang="en-US" sz="32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FFICE</a:t>
            </a:r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B850AAA-322E-D843-A994-ED05AD55E0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19071" y="3976076"/>
            <a:ext cx="8753856" cy="1500187"/>
          </a:xfrm>
        </p:spPr>
        <p:txBody>
          <a:bodyPr anchor="t"/>
          <a:lstStyle>
            <a:lvl1pPr marL="0" indent="0">
              <a:buNone/>
              <a:defRPr sz="1765">
                <a:solidFill>
                  <a:schemeClr val="bg1"/>
                </a:solidFill>
              </a:defRPr>
            </a:lvl1pPr>
            <a:lvl2pPr marL="403433" indent="0">
              <a:buNone/>
              <a:defRPr sz="1588"/>
            </a:lvl2pPr>
            <a:lvl3pPr marL="806867" indent="0">
              <a:buNone/>
              <a:defRPr sz="1412"/>
            </a:lvl3pPr>
            <a:lvl4pPr marL="1210300" indent="0">
              <a:buNone/>
              <a:defRPr sz="1235"/>
            </a:lvl4pPr>
            <a:lvl5pPr marL="1613733" indent="0">
              <a:buNone/>
              <a:defRPr sz="1235"/>
            </a:lvl5pPr>
            <a:lvl6pPr marL="2017166" indent="0">
              <a:buNone/>
              <a:defRPr sz="1235"/>
            </a:lvl6pPr>
            <a:lvl7pPr marL="2420600" indent="0">
              <a:buNone/>
              <a:defRPr sz="1235"/>
            </a:lvl7pPr>
            <a:lvl8pPr marL="2824033" indent="0">
              <a:buNone/>
              <a:defRPr sz="1235"/>
            </a:lvl8pPr>
            <a:lvl9pPr marL="3227466" indent="0">
              <a:buNone/>
              <a:defRPr sz="1235"/>
            </a:lvl9pPr>
          </a:lstStyle>
          <a:p>
            <a:pPr lvl="0"/>
            <a:r>
              <a:rPr lang="en-US"/>
              <a:t>Person / Org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6F4BF51-9C32-6B4B-9D1D-C31E0D53B8E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232153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C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868B5-3AC8-5D4C-A356-01A3386E8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269370"/>
            <a:ext cx="9151004" cy="675771"/>
          </a:xfrm>
          <a:noFill/>
        </p:spPr>
        <p:txBody>
          <a:bodyPr anchor="t"/>
          <a:lstStyle>
            <a:lvl1pPr>
              <a:def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79AD55C7-6A4E-0947-A1AC-69117486AC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19500" y="6489756"/>
            <a:ext cx="4953000" cy="19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896" tIns="44948" rIns="89896" bIns="44948" anchor="b">
            <a:prstTxWarp prst="textNoShape">
              <a:avLst/>
            </a:prstTxWarp>
            <a:spAutoFit/>
          </a:bodyPr>
          <a:lstStyle/>
          <a:p>
            <a:pPr algn="ctr" defTabSz="899320">
              <a:spcBef>
                <a:spcPct val="50000"/>
              </a:spcBef>
            </a:pPr>
            <a:r>
              <a:rPr lang="en-US" sz="706">
                <a:solidFill>
                  <a:srgbClr val="000000"/>
                </a:solidFill>
                <a:latin typeface="Arial" charset="0"/>
              </a:rPr>
              <a:t>National Aeronautics and Space Administration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8DE9257-7C85-914C-9E80-474C1AB3E70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1811672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C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7521" y="1338589"/>
            <a:ext cx="5354567" cy="5002306"/>
          </a:xfrm>
        </p:spPr>
        <p:txBody>
          <a:bodyPr/>
          <a:lstStyle>
            <a:lvl1pPr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913" y="1338589"/>
            <a:ext cx="5354567" cy="5002306"/>
          </a:xfrm>
        </p:spPr>
        <p:txBody>
          <a:bodyPr/>
          <a:lstStyle>
            <a:lvl1pPr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04F48B-914A-BC43-AABB-C634F4DD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269370"/>
            <a:ext cx="9151004" cy="675771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defRPr kumimoji="0" lang="en-US" sz="32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5636BC-F64F-0F46-8948-46C5A89CFEB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3268765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e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7521" y="1338589"/>
            <a:ext cx="5354567" cy="5002306"/>
          </a:xfrm>
        </p:spPr>
        <p:txBody>
          <a:bodyPr/>
          <a:lstStyle>
            <a:lvl1pPr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913" y="1338589"/>
            <a:ext cx="5354567" cy="5002306"/>
          </a:xfrm>
        </p:spPr>
        <p:txBody>
          <a:bodyPr/>
          <a:lstStyle>
            <a:lvl1pPr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04F48B-914A-BC43-AABB-C634F4DD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269370"/>
            <a:ext cx="9151004" cy="675771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defRPr kumimoji="0" lang="en-US" sz="32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5636BC-F64F-0F46-8948-46C5A89CFEB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&lt; click to add CUI label if needed &gt;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1725F6D-8CEE-1041-A1E5-38DCCB8F0A3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456605" y="1051487"/>
            <a:ext cx="2877989" cy="2769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&lt;insert ID number&gt;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B35351-0EB3-3262-1160-62C0D3EC1C47}"/>
              </a:ext>
            </a:extLst>
          </p:cNvPr>
          <p:cNvSpPr txBox="1"/>
          <p:nvPr userDrawn="1"/>
        </p:nvSpPr>
        <p:spPr>
          <a:xfrm>
            <a:off x="467254" y="1035057"/>
            <a:ext cx="1005946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Trade ID:</a:t>
            </a:r>
          </a:p>
        </p:txBody>
      </p:sp>
    </p:spTree>
    <p:extLst>
      <p:ext uri="{BB962C8B-B14F-4D97-AF65-F5344CB8AC3E}">
        <p14:creationId xmlns:p14="http://schemas.microsoft.com/office/powerpoint/2010/main" val="3127685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C Narrow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7521" y="1338589"/>
            <a:ext cx="7452049" cy="5002306"/>
          </a:xfrm>
        </p:spPr>
        <p:txBody>
          <a:bodyPr/>
          <a:lstStyle>
            <a:lvl1pPr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04F48B-914A-BC43-AABB-C634F4DD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1" y="269370"/>
            <a:ext cx="9151002" cy="675771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defRPr kumimoji="0" lang="en-US" sz="32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7A73F39-1B6F-1A49-9A14-7B67FB5B88E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2785144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MC Narrow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52271" y="1338589"/>
            <a:ext cx="7452049" cy="5002306"/>
          </a:xfrm>
        </p:spPr>
        <p:txBody>
          <a:bodyPr/>
          <a:lstStyle>
            <a:lvl1pPr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04F48B-914A-BC43-AABB-C634F4DD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1" y="269370"/>
            <a:ext cx="9151002" cy="675771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defRPr kumimoji="0" lang="en-US" sz="32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7BFFBB8-112A-5D41-A068-C2F2F436A24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3230700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76853-5EA2-3024-A132-7EF53072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26EED-1C82-664E-38B8-A856AB91E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4C738-25A4-69AC-ADB0-859D4053D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908C0-D46F-C364-B056-1F469FB3D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0EC0B-AB95-AF56-A0E3-182CB70F0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44EF-24B1-46A0-AD8D-C741FB56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65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C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5B1B8-9360-DA40-9D33-52906549A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269370"/>
            <a:ext cx="9151004" cy="675771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defRPr kumimoji="0" lang="en-US" sz="32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9390094E-B929-4842-A2ED-E68C878C06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08661" y="1344558"/>
            <a:ext cx="10847069" cy="50023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482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0679" y="862965"/>
            <a:ext cx="10424160" cy="530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10A94-9D05-40D6-B12D-3456F7DC55B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BF57C-247D-423A-88B0-7F9A00C4372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78206-0642-9F48-9727-6B519CB285F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386979-C276-4BBA-A7B4-F3EFE04B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Date Placeholder 7">
            <a:extLst>
              <a:ext uri="{FF2B5EF4-FFF2-40B4-BE49-F238E27FC236}">
                <a16:creationId xmlns:a16="http://schemas.microsoft.com/office/drawing/2014/main" id="{6D133C20-537F-37BF-8C1C-BC1AF3EB93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584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8638" y="1937911"/>
            <a:ext cx="11134726" cy="1362916"/>
          </a:xfr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lvl1pPr>
              <a:def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719073" y="4625687"/>
            <a:ext cx="8753856" cy="40356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def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141C6-864C-E943-8986-E76322B3237E}"/>
              </a:ext>
            </a:extLst>
          </p:cNvPr>
          <p:cNvSpPr txBox="1"/>
          <p:nvPr userDrawn="1"/>
        </p:nvSpPr>
        <p:spPr>
          <a:xfrm>
            <a:off x="2253673" y="258335"/>
            <a:ext cx="754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</a:t>
            </a:r>
            <a:r>
              <a:rPr lang="en-US" sz="32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DVANCED</a:t>
            </a:r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C</a:t>
            </a:r>
            <a:r>
              <a:rPr lang="en-US" sz="32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ONCEPTS </a:t>
            </a:r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</a:t>
            </a:r>
            <a:r>
              <a:rPr lang="en-US" sz="32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FFICE</a:t>
            </a:r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406EF8-BFED-7A43-A998-FE597495F4C7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3429000"/>
            <a:ext cx="1219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F2E34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06432F0-792B-E84A-8192-12B6274CB07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8638" y="3543300"/>
            <a:ext cx="11134726" cy="5715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lang="en-US" sz="2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j-cs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792B9FE-3383-0D44-8A78-F362635350F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719073" y="5786360"/>
            <a:ext cx="8753856" cy="40356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&lt;insert name and org here&gt;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076CB0-EE73-6140-911D-94253E27A338}"/>
              </a:ext>
            </a:extLst>
          </p:cNvPr>
          <p:cNvSpPr txBox="1"/>
          <p:nvPr userDrawn="1"/>
        </p:nvSpPr>
        <p:spPr>
          <a:xfrm>
            <a:off x="788670" y="5540139"/>
            <a:ext cx="10412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FFFF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Information in this document should not be released external to the study team without the consent of the Customer Team: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0D58328-4F56-0241-8F8A-E249E9E976D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3017713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C 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9073" y="2613160"/>
            <a:ext cx="8753856" cy="13629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lvl1pPr algn="ctr">
              <a:def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/>
              <a:t>Subsection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141C6-864C-E943-8986-E76322B3237E}"/>
              </a:ext>
            </a:extLst>
          </p:cNvPr>
          <p:cNvSpPr txBox="1"/>
          <p:nvPr userDrawn="1"/>
        </p:nvSpPr>
        <p:spPr>
          <a:xfrm>
            <a:off x="2253673" y="258335"/>
            <a:ext cx="754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</a:t>
            </a:r>
            <a:r>
              <a:rPr lang="en-US" sz="32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DVANCED</a:t>
            </a:r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C</a:t>
            </a:r>
            <a:r>
              <a:rPr lang="en-US" sz="32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ONCEPTS </a:t>
            </a:r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</a:t>
            </a:r>
            <a:r>
              <a:rPr lang="en-US" sz="32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FFICE</a:t>
            </a:r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4C04833-6AAE-F644-8B0A-D8DE6C3A1F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887568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C Discip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9073" y="2613160"/>
            <a:ext cx="8753856" cy="13629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/>
              <a:t>Discipline Section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141C6-864C-E943-8986-E76322B3237E}"/>
              </a:ext>
            </a:extLst>
          </p:cNvPr>
          <p:cNvSpPr txBox="1"/>
          <p:nvPr userDrawn="1"/>
        </p:nvSpPr>
        <p:spPr>
          <a:xfrm>
            <a:off x="2253673" y="258335"/>
            <a:ext cx="754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</a:t>
            </a:r>
            <a:r>
              <a:rPr lang="en-US" sz="32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DVANCED</a:t>
            </a:r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C</a:t>
            </a:r>
            <a:r>
              <a:rPr lang="en-US" sz="32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ONCEPTS </a:t>
            </a:r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</a:t>
            </a:r>
            <a:r>
              <a:rPr lang="en-US" sz="32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FFICE</a:t>
            </a:r>
            <a:r>
              <a:rPr lang="en-US" sz="400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B850AAA-322E-D843-A994-ED05AD55E0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19071" y="3976076"/>
            <a:ext cx="8753856" cy="1500187"/>
          </a:xfrm>
        </p:spPr>
        <p:txBody>
          <a:bodyPr anchor="t"/>
          <a:lstStyle>
            <a:lvl1pPr marL="0" indent="0">
              <a:buNone/>
              <a:defRPr sz="1765">
                <a:solidFill>
                  <a:schemeClr val="bg1"/>
                </a:solidFill>
              </a:defRPr>
            </a:lvl1pPr>
            <a:lvl2pPr marL="403433" indent="0">
              <a:buNone/>
              <a:defRPr sz="1588"/>
            </a:lvl2pPr>
            <a:lvl3pPr marL="806867" indent="0">
              <a:buNone/>
              <a:defRPr sz="1412"/>
            </a:lvl3pPr>
            <a:lvl4pPr marL="1210300" indent="0">
              <a:buNone/>
              <a:defRPr sz="1235"/>
            </a:lvl4pPr>
            <a:lvl5pPr marL="1613733" indent="0">
              <a:buNone/>
              <a:defRPr sz="1235"/>
            </a:lvl5pPr>
            <a:lvl6pPr marL="2017166" indent="0">
              <a:buNone/>
              <a:defRPr sz="1235"/>
            </a:lvl6pPr>
            <a:lvl7pPr marL="2420600" indent="0">
              <a:buNone/>
              <a:defRPr sz="1235"/>
            </a:lvl7pPr>
            <a:lvl8pPr marL="2824033" indent="0">
              <a:buNone/>
              <a:defRPr sz="1235"/>
            </a:lvl8pPr>
            <a:lvl9pPr marL="3227466" indent="0">
              <a:buNone/>
              <a:defRPr sz="1235"/>
            </a:lvl9pPr>
          </a:lstStyle>
          <a:p>
            <a:pPr lvl="0"/>
            <a:r>
              <a:rPr lang="en-US"/>
              <a:t>Person / Org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6F4BF51-9C32-6B4B-9D1D-C31E0D53B8E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2704743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C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868B5-3AC8-5D4C-A356-01A3386E8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269370"/>
            <a:ext cx="9151004" cy="675771"/>
          </a:xfrm>
          <a:noFill/>
        </p:spPr>
        <p:txBody>
          <a:bodyPr anchor="t"/>
          <a:lstStyle>
            <a:lvl1pPr>
              <a:def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79AD55C7-6A4E-0947-A1AC-69117486AC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19500" y="6489756"/>
            <a:ext cx="4953000" cy="19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896" tIns="44948" rIns="89896" bIns="44948" anchor="b">
            <a:prstTxWarp prst="textNoShape">
              <a:avLst/>
            </a:prstTxWarp>
            <a:spAutoFit/>
          </a:bodyPr>
          <a:lstStyle/>
          <a:p>
            <a:pPr algn="ctr" defTabSz="899320">
              <a:spcBef>
                <a:spcPct val="50000"/>
              </a:spcBef>
            </a:pPr>
            <a:r>
              <a:rPr lang="en-US" sz="706">
                <a:solidFill>
                  <a:srgbClr val="000000"/>
                </a:solidFill>
                <a:latin typeface="Arial" charset="0"/>
              </a:rPr>
              <a:t>National Aeronautics and Space Administration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8DE9257-7C85-914C-9E80-474C1AB3E70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3439544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C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7521" y="1338589"/>
            <a:ext cx="5354567" cy="5002306"/>
          </a:xfrm>
        </p:spPr>
        <p:txBody>
          <a:bodyPr/>
          <a:lstStyle>
            <a:lvl1pPr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913" y="1338589"/>
            <a:ext cx="5354567" cy="5002306"/>
          </a:xfrm>
        </p:spPr>
        <p:txBody>
          <a:bodyPr/>
          <a:lstStyle>
            <a:lvl1pPr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04F48B-914A-BC43-AABB-C634F4DD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269370"/>
            <a:ext cx="9151004" cy="675771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defRPr kumimoji="0" lang="en-US" sz="32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5636BC-F64F-0F46-8948-46C5A89CFEB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3599918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e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7521" y="1338589"/>
            <a:ext cx="5354567" cy="5002306"/>
          </a:xfrm>
        </p:spPr>
        <p:txBody>
          <a:bodyPr/>
          <a:lstStyle>
            <a:lvl1pPr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913" y="1338589"/>
            <a:ext cx="5354567" cy="5002306"/>
          </a:xfrm>
        </p:spPr>
        <p:txBody>
          <a:bodyPr/>
          <a:lstStyle>
            <a:lvl1pPr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04F48B-914A-BC43-AABB-C634F4DD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269370"/>
            <a:ext cx="9151004" cy="675771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defRPr kumimoji="0" lang="en-US" sz="32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5636BC-F64F-0F46-8948-46C5A89CFEB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&lt; click to add CUI label if needed &gt;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1725F6D-8CEE-1041-A1E5-38DCCB8F0A3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456605" y="1051487"/>
            <a:ext cx="2877989" cy="2769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&lt;insert ID number&gt;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B35351-0EB3-3262-1160-62C0D3EC1C47}"/>
              </a:ext>
            </a:extLst>
          </p:cNvPr>
          <p:cNvSpPr txBox="1"/>
          <p:nvPr userDrawn="1"/>
        </p:nvSpPr>
        <p:spPr>
          <a:xfrm>
            <a:off x="467254" y="1035057"/>
            <a:ext cx="1005946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Trade ID:</a:t>
            </a:r>
          </a:p>
        </p:txBody>
      </p:sp>
    </p:spTree>
    <p:extLst>
      <p:ext uri="{BB962C8B-B14F-4D97-AF65-F5344CB8AC3E}">
        <p14:creationId xmlns:p14="http://schemas.microsoft.com/office/powerpoint/2010/main" val="1576354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C Narrow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7521" y="1338589"/>
            <a:ext cx="7452049" cy="5002306"/>
          </a:xfrm>
        </p:spPr>
        <p:txBody>
          <a:bodyPr/>
          <a:lstStyle>
            <a:lvl1pPr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04F48B-914A-BC43-AABB-C634F4DD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1" y="269370"/>
            <a:ext cx="9151002" cy="675771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defRPr kumimoji="0" lang="en-US" sz="32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7A73F39-1B6F-1A49-9A14-7B67FB5B88E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1281088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MC Narrow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52271" y="1338589"/>
            <a:ext cx="7452049" cy="5002306"/>
          </a:xfrm>
        </p:spPr>
        <p:txBody>
          <a:bodyPr/>
          <a:lstStyle>
            <a:lvl1pPr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04F48B-914A-BC43-AABB-C634F4DD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1" y="269370"/>
            <a:ext cx="9151002" cy="675771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defRPr kumimoji="0" lang="en-US" sz="32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7BFFBB8-112A-5D41-A068-C2F2F436A24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2662596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6E277-D71D-7583-2931-D80010159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E16A4-AA19-40E2-4905-4AE9CEBDD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5E787-4F3E-6EA6-C4D0-36282AEDD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A679F-D879-DE14-D6C9-61AB70B8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9192A-550B-E6A6-CD1A-475DB55AA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44EF-24B1-46A0-AD8D-C741FB56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508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C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5B1B8-9360-DA40-9D33-52906549A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269370"/>
            <a:ext cx="9151004" cy="675771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defRPr kumimoji="0" lang="en-US" sz="32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9390094E-B929-4842-A2ED-E68C878C06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08661" y="1344558"/>
            <a:ext cx="10847069" cy="50023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8508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raphic 138">
            <a:extLst>
              <a:ext uri="{FF2B5EF4-FFF2-40B4-BE49-F238E27FC236}">
                <a16:creationId xmlns:a16="http://schemas.microsoft.com/office/drawing/2014/main" id="{FAB6A493-0B22-4B92-A58F-C7433FACB8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" y="1446"/>
            <a:ext cx="12192000" cy="6858000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36516293-616B-4708-986C-98B67A0339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718" y="5402297"/>
            <a:ext cx="2509308" cy="1163169"/>
          </a:xfrm>
          <a:prstGeom prst="rect">
            <a:avLst/>
          </a:prstGeom>
          <a:effectLst>
            <a:glow rad="63500">
              <a:srgbClr val="B4A168">
                <a:alpha val="25000"/>
              </a:srgb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31FDD6-1597-FA22-C401-4D5BFAE1613B}"/>
              </a:ext>
            </a:extLst>
          </p:cNvPr>
          <p:cNvSpPr txBox="1"/>
          <p:nvPr userDrawn="1"/>
        </p:nvSpPr>
        <p:spPr>
          <a:xfrm>
            <a:off x="286512" y="6566910"/>
            <a:ext cx="2694969" cy="253916"/>
          </a:xfrm>
          <a:prstGeom prst="rect">
            <a:avLst/>
          </a:prstGeom>
          <a:noFill/>
          <a:ln w="31759" cap="flat">
            <a:noFill/>
            <a:prstDash val="solid"/>
            <a:miter/>
          </a:ln>
          <a:effectLst>
            <a:glow rad="38100">
              <a:srgbClr val="B4A168">
                <a:alpha val="25000"/>
              </a:srgb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50" b="1">
                <a:solidFill>
                  <a:schemeClr val="tx1"/>
                </a:solidFill>
                <a:effectLst>
                  <a:glow rad="25400">
                    <a:srgbClr val="A4925A">
                      <a:alpha val="40000"/>
                    </a:srgb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Aerospace Systems Design Laboratory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4F5946-B1B7-F2BF-2AE0-B8903B559E5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698081" y="5638802"/>
            <a:ext cx="9493921" cy="1220647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14549DB9-0DB4-42BE-B36A-4789962F5A7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661400" y="1446"/>
            <a:ext cx="3530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856480-DBBE-4208-A18C-8897508D1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993" y="1819497"/>
            <a:ext cx="7604307" cy="1939705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4B634C39-8148-4489-B617-42B29E340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6993" y="3860802"/>
            <a:ext cx="7604307" cy="1163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94746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1524000" y="0"/>
          <a:ext cx="0" cy="0"/>
          <a:chOff x="152400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3FAB429-2CDB-4227-AE68-5A9CC880D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646143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lang="en-US"/>
            </a:lvl1pPr>
          </a:lstStyle>
          <a:p>
            <a:pPr lvl="0" algn="ctr"/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4166256-C2BF-40FD-930A-C0CED5B91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79604"/>
            <a:ext cx="9144000" cy="9107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941EB2B-7777-1CE0-E2E6-7BE87FE84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1718" y="5402297"/>
            <a:ext cx="2509308" cy="1163169"/>
          </a:xfrm>
          <a:prstGeom prst="rect">
            <a:avLst/>
          </a:prstGeom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B2D951-672D-EE04-B13D-DB14C2BA3C3C}"/>
              </a:ext>
            </a:extLst>
          </p:cNvPr>
          <p:cNvSpPr txBox="1"/>
          <p:nvPr userDrawn="1"/>
        </p:nvSpPr>
        <p:spPr>
          <a:xfrm>
            <a:off x="286512" y="6566910"/>
            <a:ext cx="2694969" cy="253916"/>
          </a:xfrm>
          <a:prstGeom prst="rect">
            <a:avLst/>
          </a:prstGeom>
          <a:noFill/>
          <a:ln w="31759" cap="flat">
            <a:noFill/>
            <a:prstDash val="solid"/>
            <a:miter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050" b="1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Aerospace Systems Design Laboratory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1D79F6-92E3-3BAB-F640-5AA07C4444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98081" y="5638802"/>
            <a:ext cx="9493921" cy="122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26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0679" y="862965"/>
            <a:ext cx="10424160" cy="530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10A94-9D05-40D6-B12D-3456F7DC55B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BF57C-247D-423A-88B0-7F9A00C4372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386979-C276-4BBA-A7B4-F3EFE04B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Date Placeholder 7">
            <a:extLst>
              <a:ext uri="{FF2B5EF4-FFF2-40B4-BE49-F238E27FC236}">
                <a16:creationId xmlns:a16="http://schemas.microsoft.com/office/drawing/2014/main" id="{6D133C20-537F-37BF-8C1C-BC1AF3EB93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89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32F8ED2-3F27-43BD-BA88-D664DB119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0703600-6E57-4212-BC06-546C3E0E3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Date Placeholder 7">
            <a:extLst>
              <a:ext uri="{FF2B5EF4-FFF2-40B4-BE49-F238E27FC236}">
                <a16:creationId xmlns:a16="http://schemas.microsoft.com/office/drawing/2014/main" id="{3920737F-9FC6-F1ED-F982-927C313EEE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42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0679" y="862965"/>
            <a:ext cx="5166360" cy="530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8480" y="862965"/>
            <a:ext cx="5166360" cy="530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386979-C276-4BBA-A7B4-F3EFE04B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5A92B9-3A36-D3F0-E778-188E7D3578A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103B3E-E89F-0DCA-F31F-B532DE03CE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C261A32-F9A3-71BB-A5B1-00B3D502AEC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116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0679" y="862965"/>
            <a:ext cx="3429000" cy="530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6840" y="862965"/>
            <a:ext cx="6858000" cy="530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10A94-9D05-40D6-B12D-3456F7DC55B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BF57C-247D-423A-88B0-7F9A00C4372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386979-C276-4BBA-A7B4-F3EFE04B8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680" y="-1"/>
            <a:ext cx="1042416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7F02BE7-B43A-5750-079B-F70D00ECAD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9579" y="85385"/>
            <a:ext cx="731520" cy="914400"/>
          </a:xfrm>
          <a:prstGeom prst="rect">
            <a:avLst/>
          </a:prstGeom>
          <a:ln w="19050">
            <a:solidFill>
              <a:srgbClr val="BFB37C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825"/>
            </a:lvl1pPr>
          </a:lstStyle>
          <a:p>
            <a:r>
              <a:rPr lang="en-US"/>
              <a:t>10x8 photo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59A21E52-738D-9C09-6F63-76E60B6372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039791"/>
            <a:ext cx="1630680" cy="163702"/>
          </a:xfrm>
        </p:spPr>
        <p:txBody>
          <a:bodyPr anchor="ctr">
            <a:noAutofit/>
          </a:bodyPr>
          <a:lstStyle>
            <a:lvl1pPr marL="0" indent="0" algn="ctr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Date Placeholder 7">
            <a:extLst>
              <a:ext uri="{FF2B5EF4-FFF2-40B4-BE49-F238E27FC236}">
                <a16:creationId xmlns:a16="http://schemas.microsoft.com/office/drawing/2014/main" id="{1212EFD7-F8B1-8BD4-AA0A-D3F24409BE4A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89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0679" y="862965"/>
            <a:ext cx="6858000" cy="530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5840" y="862965"/>
            <a:ext cx="3429000" cy="530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10A94-9D05-40D6-B12D-3456F7DC55B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BF57C-247D-423A-88B0-7F9A00C4372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386979-C276-4BBA-A7B4-F3EFE04B8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680" y="-1"/>
            <a:ext cx="1042416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B3A67AE-CDA6-CAEB-2D8B-BCCF6617D2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9579" y="85385"/>
            <a:ext cx="731520" cy="914400"/>
          </a:xfrm>
          <a:prstGeom prst="rect">
            <a:avLst/>
          </a:prstGeom>
          <a:ln w="19050">
            <a:solidFill>
              <a:srgbClr val="BFB37C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825"/>
            </a:lvl1pPr>
          </a:lstStyle>
          <a:p>
            <a:r>
              <a:rPr lang="en-US"/>
              <a:t>10x8 photo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2B9FF06E-E0D8-4461-8B83-142C17251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039791"/>
            <a:ext cx="1630680" cy="163702"/>
          </a:xfrm>
        </p:spPr>
        <p:txBody>
          <a:bodyPr anchor="ctr">
            <a:noAutofit/>
          </a:bodyPr>
          <a:lstStyle>
            <a:lvl1pPr marL="0" indent="0" algn="ctr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Date Placeholder 7">
            <a:extLst>
              <a:ext uri="{FF2B5EF4-FFF2-40B4-BE49-F238E27FC236}">
                <a16:creationId xmlns:a16="http://schemas.microsoft.com/office/drawing/2014/main" id="{EEFDBE7F-B5D9-6AF5-06E2-40437C25F7C9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901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1:1)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0679" y="862965"/>
            <a:ext cx="342900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6840" y="862965"/>
            <a:ext cx="6858000" cy="530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10A94-9D05-40D6-B12D-3456F7DC55B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BF57C-247D-423A-88B0-7F9A00C4372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386979-C276-4BBA-A7B4-F3EFE04B8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680" y="-1"/>
            <a:ext cx="1042416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AE699F-6AB5-48F9-8777-7AF24365AF2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630679" y="3562350"/>
            <a:ext cx="342900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57C330DD-D0A4-1B5D-9D3C-9A829B4F9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9579" y="85385"/>
            <a:ext cx="731520" cy="914400"/>
          </a:xfrm>
          <a:prstGeom prst="rect">
            <a:avLst/>
          </a:prstGeom>
          <a:ln w="19050">
            <a:solidFill>
              <a:srgbClr val="BFB37C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825"/>
            </a:lvl1pPr>
          </a:lstStyle>
          <a:p>
            <a:r>
              <a:rPr lang="en-US"/>
              <a:t>10x8 photo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40B7EA64-588B-39F0-8358-A1BE6965AA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039791"/>
            <a:ext cx="1630680" cy="163702"/>
          </a:xfrm>
        </p:spPr>
        <p:txBody>
          <a:bodyPr anchor="ctr">
            <a:noAutofit/>
          </a:bodyPr>
          <a:lstStyle>
            <a:lvl1pPr marL="0" indent="0" algn="ctr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7" name="Date Placeholder 7">
            <a:extLst>
              <a:ext uri="{FF2B5EF4-FFF2-40B4-BE49-F238E27FC236}">
                <a16:creationId xmlns:a16="http://schemas.microsoft.com/office/drawing/2014/main" id="{6DB18303-F4F6-460F-3E31-2B22B59091C9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42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2: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0679" y="862965"/>
            <a:ext cx="6858000" cy="530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5840" y="862965"/>
            <a:ext cx="342900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10A94-9D05-40D6-B12D-3456F7DC55B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BF57C-247D-423A-88B0-7F9A00C4372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386979-C276-4BBA-A7B4-F3EFE04B8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680" y="-1"/>
            <a:ext cx="1042416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34686C-E92F-4944-B709-5EE44BC5A34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625840" y="3560445"/>
            <a:ext cx="342900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ED9A4C21-CED9-D907-044B-F0FAB16DB9B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9579" y="85385"/>
            <a:ext cx="731520" cy="914400"/>
          </a:xfrm>
          <a:prstGeom prst="rect">
            <a:avLst/>
          </a:prstGeom>
          <a:ln w="19050">
            <a:solidFill>
              <a:srgbClr val="BFB37C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825"/>
            </a:lvl1pPr>
          </a:lstStyle>
          <a:p>
            <a:r>
              <a:rPr lang="en-US"/>
              <a:t>10x8 photo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4D68E661-C3B1-25D9-A49F-85C93FC590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039791"/>
            <a:ext cx="1630680" cy="163702"/>
          </a:xfrm>
        </p:spPr>
        <p:txBody>
          <a:bodyPr anchor="ctr">
            <a:noAutofit/>
          </a:bodyPr>
          <a:lstStyle>
            <a:lvl1pPr marL="0" indent="0" algn="ctr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7" name="Date Placeholder 7">
            <a:extLst>
              <a:ext uri="{FF2B5EF4-FFF2-40B4-BE49-F238E27FC236}">
                <a16:creationId xmlns:a16="http://schemas.microsoft.com/office/drawing/2014/main" id="{6525666C-FB22-F3A8-AD41-3C595B019C96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73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D616B-0685-8847-993B-E57551083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F5A61-D7E6-FD4D-E2D4-7FAC4E814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47FFE3-F5FE-7389-0E58-E58087233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F8B70-0FD8-8EFF-1EE1-92E4130D5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BDDCE2-03BC-E9DD-75C3-7088C5BFD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DC567E-14A1-E01F-4934-E702DBB3C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44EF-24B1-46A0-AD8D-C741FB56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57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5C34-ACCB-4E4C-A1A8-41865D73E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ED982-95CA-4298-8B1E-7A7C980A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DE2BC-1D26-4292-BD4E-3E2FD028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11318C-E6F7-43E8-B653-F31C722542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30680" y="862965"/>
            <a:ext cx="10424160" cy="263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7B51A8-74B2-4836-9DFD-5C1EDCEBD5B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30680" y="3536443"/>
            <a:ext cx="10424160" cy="263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915CE43-B33C-179D-E0BC-5490CE80014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9579" y="85385"/>
            <a:ext cx="731520" cy="914400"/>
          </a:xfrm>
          <a:prstGeom prst="rect">
            <a:avLst/>
          </a:prstGeom>
          <a:ln w="19050">
            <a:solidFill>
              <a:srgbClr val="BFB37C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825"/>
            </a:lvl1pPr>
          </a:lstStyle>
          <a:p>
            <a:r>
              <a:rPr lang="en-US"/>
              <a:t>10x8 photo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A9F16323-542E-58C3-B493-F31F3AA807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039791"/>
            <a:ext cx="1630680" cy="163702"/>
          </a:xfrm>
        </p:spPr>
        <p:txBody>
          <a:bodyPr anchor="ctr">
            <a:noAutofit/>
          </a:bodyPr>
          <a:lstStyle>
            <a:lvl1pPr marL="0" indent="0" algn="ctr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Date Placeholder 7">
            <a:extLst>
              <a:ext uri="{FF2B5EF4-FFF2-40B4-BE49-F238E27FC236}">
                <a16:creationId xmlns:a16="http://schemas.microsoft.com/office/drawing/2014/main" id="{E4198F27-C86B-E21C-2AA7-107BD491A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870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5C34-ACCB-4E4C-A1A8-41865D73E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ED982-95CA-4298-8B1E-7A7C980A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DE2BC-1D26-4292-BD4E-3E2FD028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11318C-E6F7-43E8-B653-F31C722542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30680" y="861250"/>
            <a:ext cx="10424160" cy="35112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7B51A8-74B2-4836-9DFD-5C1EDCEBD5B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30679" y="4410837"/>
            <a:ext cx="10424160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8D182188-C463-6EA1-429C-C6A6B278B7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9579" y="85385"/>
            <a:ext cx="731520" cy="914400"/>
          </a:xfrm>
          <a:prstGeom prst="rect">
            <a:avLst/>
          </a:prstGeom>
          <a:ln w="19050">
            <a:solidFill>
              <a:srgbClr val="BFB37C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825"/>
            </a:lvl1pPr>
          </a:lstStyle>
          <a:p>
            <a:r>
              <a:rPr lang="en-US"/>
              <a:t>10x8 photo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42A5E70B-9F25-D498-1E3B-36F04E9EA5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039791"/>
            <a:ext cx="1630680" cy="163702"/>
          </a:xfrm>
        </p:spPr>
        <p:txBody>
          <a:bodyPr anchor="ctr">
            <a:noAutofit/>
          </a:bodyPr>
          <a:lstStyle>
            <a:lvl1pPr marL="0" indent="0" algn="ctr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Date Placeholder 7">
            <a:extLst>
              <a:ext uri="{FF2B5EF4-FFF2-40B4-BE49-F238E27FC236}">
                <a16:creationId xmlns:a16="http://schemas.microsoft.com/office/drawing/2014/main" id="{9118E036-79ED-FDA3-0137-5EB4E79AC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41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5C34-ACCB-4E4C-A1A8-41865D73E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ED982-95CA-4298-8B1E-7A7C980A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DE2BC-1D26-4292-BD4E-3E2FD028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11318C-E6F7-43E8-B653-F31C722542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30680" y="862965"/>
            <a:ext cx="10424160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7B51A8-74B2-4836-9DFD-5C1EDCEBD5B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30679" y="2658619"/>
            <a:ext cx="10424160" cy="35112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B2A60F8-EDF8-497D-68C4-C600EE8B4F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9579" y="85385"/>
            <a:ext cx="731520" cy="914400"/>
          </a:xfrm>
          <a:prstGeom prst="rect">
            <a:avLst/>
          </a:prstGeom>
          <a:ln w="19050">
            <a:solidFill>
              <a:srgbClr val="BFB37C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825"/>
            </a:lvl1pPr>
          </a:lstStyle>
          <a:p>
            <a:r>
              <a:rPr lang="en-US"/>
              <a:t>10x8 photo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EBE4E5AB-9785-04E6-1208-E6C7DF8B11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039791"/>
            <a:ext cx="1630680" cy="163702"/>
          </a:xfrm>
        </p:spPr>
        <p:txBody>
          <a:bodyPr anchor="ctr">
            <a:noAutofit/>
          </a:bodyPr>
          <a:lstStyle>
            <a:lvl1pPr marL="0" indent="0" algn="ctr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Date Placeholder 7">
            <a:extLst>
              <a:ext uri="{FF2B5EF4-FFF2-40B4-BE49-F238E27FC236}">
                <a16:creationId xmlns:a16="http://schemas.microsoft.com/office/drawing/2014/main" id="{01A8BE26-93D7-30DF-F246-02A2058C7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91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 2: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5C34-ACCB-4E4C-A1A8-41865D73E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ED982-95CA-4298-8B1E-7A7C980A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DE2BC-1D26-4292-BD4E-3E2FD028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11318C-E6F7-43E8-B653-F31C722542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30680" y="861250"/>
            <a:ext cx="10424160" cy="35112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7B51A8-74B2-4836-9DFD-5C1EDCEBD5B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30679" y="4410837"/>
            <a:ext cx="5166360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F47C00-6A63-4EE5-A2D1-42C5BACE89F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888480" y="4410837"/>
            <a:ext cx="5166360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30A1565-4996-1941-A3B9-7789E19FE4E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49579" y="85385"/>
            <a:ext cx="731520" cy="914400"/>
          </a:xfrm>
          <a:prstGeom prst="rect">
            <a:avLst/>
          </a:prstGeom>
          <a:ln w="19050">
            <a:solidFill>
              <a:srgbClr val="BFB37C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825"/>
            </a:lvl1pPr>
          </a:lstStyle>
          <a:p>
            <a:r>
              <a:rPr lang="en-US"/>
              <a:t>10x8 photo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746DB291-35AB-5E18-2BEC-494193EBFA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039791"/>
            <a:ext cx="1630680" cy="163702"/>
          </a:xfrm>
        </p:spPr>
        <p:txBody>
          <a:bodyPr anchor="ctr">
            <a:noAutofit/>
          </a:bodyPr>
          <a:lstStyle>
            <a:lvl1pPr marL="0" indent="0" algn="ctr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7" name="Date Placeholder 7">
            <a:extLst>
              <a:ext uri="{FF2B5EF4-FFF2-40B4-BE49-F238E27FC236}">
                <a16:creationId xmlns:a16="http://schemas.microsoft.com/office/drawing/2014/main" id="{4E32A7D6-69DA-F0F2-8422-CD876AB7A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690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 (1:1)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5C34-ACCB-4E4C-A1A8-41865D73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680" y="-1"/>
            <a:ext cx="1042416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ED982-95CA-4298-8B1E-7A7C980A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DE2BC-1D26-4292-BD4E-3E2FD028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11318C-E6F7-43E8-B653-F31C722542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30680" y="862965"/>
            <a:ext cx="5166360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7B51A8-74B2-4836-9DFD-5C1EDCEBD5B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30679" y="2658619"/>
            <a:ext cx="10424160" cy="35112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9CE7A35-408C-462B-8802-6F1EB8BD04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888480" y="862965"/>
            <a:ext cx="5166360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735620AA-ACEC-EABE-B487-01DFB6195D3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49579" y="85385"/>
            <a:ext cx="731520" cy="914400"/>
          </a:xfrm>
          <a:prstGeom prst="rect">
            <a:avLst/>
          </a:prstGeom>
          <a:ln w="19050">
            <a:solidFill>
              <a:srgbClr val="BFB37C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825"/>
            </a:lvl1pPr>
          </a:lstStyle>
          <a:p>
            <a:r>
              <a:rPr lang="en-US"/>
              <a:t>10x8 photo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17E6B56F-9F99-5F75-3D21-422DF0D550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039791"/>
            <a:ext cx="1630680" cy="163702"/>
          </a:xfrm>
        </p:spPr>
        <p:txBody>
          <a:bodyPr anchor="ctr">
            <a:noAutofit/>
          </a:bodyPr>
          <a:lstStyle>
            <a:lvl1pPr marL="0" indent="0" algn="ctr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7" name="Date Placeholder 7">
            <a:extLst>
              <a:ext uri="{FF2B5EF4-FFF2-40B4-BE49-F238E27FC236}">
                <a16:creationId xmlns:a16="http://schemas.microsoft.com/office/drawing/2014/main" id="{A6CD131F-F1D1-2B0C-DDAF-7C38F68E5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2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 2:(1: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5C34-ACCB-4E4C-A1A8-41865D73E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ED982-95CA-4298-8B1E-7A7C980A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DE2BC-1D26-4292-BD4E-3E2FD028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11318C-E6F7-43E8-B653-F31C722542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30680" y="861250"/>
            <a:ext cx="10424160" cy="35112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7B51A8-74B2-4836-9DFD-5C1EDCEBD5B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30679" y="4410837"/>
            <a:ext cx="3429000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F47C00-6A63-4EE5-A2D1-42C5BACE89F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128259" y="4410837"/>
            <a:ext cx="3429000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369F716-C3F6-445B-B8F7-FDB857265AC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625840" y="4410837"/>
            <a:ext cx="3429000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E1720E1A-CFDD-CAAB-FCD4-69AA65C9808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9579" y="85385"/>
            <a:ext cx="731520" cy="914400"/>
          </a:xfrm>
          <a:prstGeom prst="rect">
            <a:avLst/>
          </a:prstGeom>
          <a:ln w="19050">
            <a:solidFill>
              <a:srgbClr val="BFB37C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825"/>
            </a:lvl1pPr>
          </a:lstStyle>
          <a:p>
            <a:r>
              <a:rPr lang="en-US"/>
              <a:t>10x8 photo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257C4F60-1515-1F18-A255-ED95ACCE1F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039791"/>
            <a:ext cx="1630680" cy="163702"/>
          </a:xfrm>
        </p:spPr>
        <p:txBody>
          <a:bodyPr anchor="ctr">
            <a:noAutofit/>
          </a:bodyPr>
          <a:lstStyle>
            <a:lvl1pPr marL="0" indent="0" algn="ctr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Date Placeholder 7">
            <a:extLst>
              <a:ext uri="{FF2B5EF4-FFF2-40B4-BE49-F238E27FC236}">
                <a16:creationId xmlns:a16="http://schemas.microsoft.com/office/drawing/2014/main" id="{B7E98551-5F3D-B923-08B5-B67FDF96F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730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 (1:1:1)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5C34-ACCB-4E4C-A1A8-41865D73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680" y="-1"/>
            <a:ext cx="1042416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ED982-95CA-4298-8B1E-7A7C980A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DE2BC-1D26-4292-BD4E-3E2FD028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11318C-E6F7-43E8-B653-F31C722542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30680" y="862965"/>
            <a:ext cx="3429000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7B51A8-74B2-4836-9DFD-5C1EDCEBD5B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30679" y="2658619"/>
            <a:ext cx="10424160" cy="35112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9CE7A35-408C-462B-8802-6F1EB8BD04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128260" y="862965"/>
            <a:ext cx="3429000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A78258D-D6BD-4623-B897-7F045DF6DE7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625840" y="862965"/>
            <a:ext cx="3429000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D7962EB4-AAD2-4DC1-9905-D417DEAA8FE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9579" y="85385"/>
            <a:ext cx="731520" cy="914400"/>
          </a:xfrm>
          <a:prstGeom prst="rect">
            <a:avLst/>
          </a:prstGeom>
          <a:ln w="19050">
            <a:solidFill>
              <a:srgbClr val="BFB37C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825"/>
            </a:lvl1pPr>
          </a:lstStyle>
          <a:p>
            <a:r>
              <a:rPr lang="en-US"/>
              <a:t>10x8 photo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035656C1-0246-C959-9555-E8DC34DC4E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039791"/>
            <a:ext cx="1630680" cy="163702"/>
          </a:xfrm>
        </p:spPr>
        <p:txBody>
          <a:bodyPr anchor="ctr">
            <a:noAutofit/>
          </a:bodyPr>
          <a:lstStyle>
            <a:lvl1pPr marL="0" indent="0" algn="ctr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Date Placeholder 7">
            <a:extLst>
              <a:ext uri="{FF2B5EF4-FFF2-40B4-BE49-F238E27FC236}">
                <a16:creationId xmlns:a16="http://schemas.microsoft.com/office/drawing/2014/main" id="{8D62597A-ADD2-B0D5-F308-6AA21387ED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84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0679" y="862965"/>
            <a:ext cx="5166360" cy="263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8480" y="862965"/>
            <a:ext cx="5166360" cy="263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10A94-9D05-40D6-B12D-3456F7DC55B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BF57C-247D-423A-88B0-7F9A00C4372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386979-C276-4BBA-A7B4-F3EFE04B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6AA21D9-AD30-4024-B409-F48F0F9E1DA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630680" y="3533013"/>
            <a:ext cx="5166360" cy="263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CF2A8C6-6E02-4DA7-8B78-E6BFE7D8CDF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888480" y="3533013"/>
            <a:ext cx="5166360" cy="263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4A51FBFD-8F80-F371-9D14-56B6A5481F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9579" y="85385"/>
            <a:ext cx="731520" cy="914400"/>
          </a:xfrm>
          <a:prstGeom prst="rect">
            <a:avLst/>
          </a:prstGeom>
          <a:ln w="19050">
            <a:solidFill>
              <a:srgbClr val="BFB37C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825"/>
            </a:lvl1pPr>
          </a:lstStyle>
          <a:p>
            <a:r>
              <a:rPr lang="en-US"/>
              <a:t>10x8 photo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49A4F7C8-FFCA-1D2D-7D63-62A19872D2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039791"/>
            <a:ext cx="1630680" cy="163702"/>
          </a:xfrm>
        </p:spPr>
        <p:txBody>
          <a:bodyPr anchor="ctr">
            <a:noAutofit/>
          </a:bodyPr>
          <a:lstStyle>
            <a:lvl1pPr marL="0" indent="0" algn="ctr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Date Placeholder 7">
            <a:extLst>
              <a:ext uri="{FF2B5EF4-FFF2-40B4-BE49-F238E27FC236}">
                <a16:creationId xmlns:a16="http://schemas.microsoft.com/office/drawing/2014/main" id="{2110DAD5-EADC-84F1-4412-0C035BF74329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375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1373" y="862965"/>
            <a:ext cx="3429000" cy="530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8953" y="862965"/>
            <a:ext cx="3429000" cy="530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F2F2ECAF-D9B7-4608-AD7A-CDEB71707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E4A9BCA-E1C9-4947-A5D9-733F7B913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663DA-3FCF-4BA1-B1DA-DA39CA01A49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626535" y="862965"/>
            <a:ext cx="3429000" cy="530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F8F19B9-24C6-3162-3DB6-82666B5723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9579" y="85385"/>
            <a:ext cx="731520" cy="914400"/>
          </a:xfrm>
          <a:prstGeom prst="rect">
            <a:avLst/>
          </a:prstGeom>
          <a:ln w="19050">
            <a:solidFill>
              <a:srgbClr val="BFB37C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825"/>
            </a:lvl1pPr>
          </a:lstStyle>
          <a:p>
            <a:r>
              <a:rPr lang="en-US"/>
              <a:t>10x8 photo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8FE03584-C801-17EA-2D7E-33B95910B5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039791"/>
            <a:ext cx="1630680" cy="163702"/>
          </a:xfrm>
        </p:spPr>
        <p:txBody>
          <a:bodyPr anchor="ctr">
            <a:noAutofit/>
          </a:bodyPr>
          <a:lstStyle>
            <a:lvl1pPr marL="0" indent="0" algn="ctr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7" name="Date Placeholder 7">
            <a:extLst>
              <a:ext uri="{FF2B5EF4-FFF2-40B4-BE49-F238E27FC236}">
                <a16:creationId xmlns:a16="http://schemas.microsoft.com/office/drawing/2014/main" id="{601EDF4E-F8B6-A525-C20E-69A6BB19B460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869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0679" y="862963"/>
            <a:ext cx="2560320" cy="530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51959" y="862963"/>
            <a:ext cx="2560320" cy="530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F2F2ECAF-D9B7-4608-AD7A-CDEB71707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E4A9BCA-E1C9-4947-A5D9-733F7B913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663DA-3FCF-4BA1-B1DA-DA39CA01A49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873239" y="862963"/>
            <a:ext cx="2560320" cy="530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9F30E9-0586-4C94-81DF-6B7986E1FC9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494520" y="862965"/>
            <a:ext cx="2560320" cy="530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5DF16F67-3ED7-D4DA-B54D-FFF9E01D99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9579" y="85385"/>
            <a:ext cx="731520" cy="914400"/>
          </a:xfrm>
          <a:prstGeom prst="rect">
            <a:avLst/>
          </a:prstGeom>
          <a:ln w="19050">
            <a:solidFill>
              <a:srgbClr val="BFB37C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825"/>
            </a:lvl1pPr>
          </a:lstStyle>
          <a:p>
            <a:r>
              <a:rPr lang="en-US"/>
              <a:t>10x8 photo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798B877A-0C3B-FE04-D1C0-65A08CB665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039791"/>
            <a:ext cx="1630680" cy="163702"/>
          </a:xfrm>
        </p:spPr>
        <p:txBody>
          <a:bodyPr anchor="ctr">
            <a:noAutofit/>
          </a:bodyPr>
          <a:lstStyle>
            <a:lvl1pPr marL="0" indent="0" algn="ctr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1" name="Date Placeholder 7">
            <a:extLst>
              <a:ext uri="{FF2B5EF4-FFF2-40B4-BE49-F238E27FC236}">
                <a16:creationId xmlns:a16="http://schemas.microsoft.com/office/drawing/2014/main" id="{61725A3C-FD0C-C852-EFC8-E3CDEB99928F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11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B872F-482D-1266-E0CF-B454B867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F9A3B-E0D0-CBDA-1545-AC4492DCA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90214-D26C-EB7C-1663-88081C41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0C27D6-B809-609F-5619-583D2D181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0FF14-779F-8584-D41F-8055EAE22B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FC2005-9193-E94A-F728-B544DAEE4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1530F2-82B0-4F63-51B6-4FC5F1B7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363898-57AD-057C-A25A-57342F95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44EF-24B1-46A0-AD8D-C741FB56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007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ncy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0680" y="862965"/>
            <a:ext cx="516636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0680" y="1726884"/>
            <a:ext cx="5166360" cy="443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88480" y="862965"/>
            <a:ext cx="516636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88480" y="1726884"/>
            <a:ext cx="5166360" cy="443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0C85B3CD-1E23-49CE-8A0D-EAD5528E0F2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4710BA8-AF20-4876-9E18-26E7A9ED38A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4BE5D18B-CB99-4551-BFA1-DD0EF9FE5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680" y="-1"/>
            <a:ext cx="1042416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4DE8512-BC82-4766-7004-DA303A934C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9579" y="85385"/>
            <a:ext cx="731520" cy="914400"/>
          </a:xfrm>
          <a:prstGeom prst="rect">
            <a:avLst/>
          </a:prstGeom>
          <a:ln w="19050">
            <a:solidFill>
              <a:srgbClr val="BFB37C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825"/>
            </a:lvl1pPr>
          </a:lstStyle>
          <a:p>
            <a:r>
              <a:rPr lang="en-US"/>
              <a:t>10x8 photo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4179414E-DD58-35B5-85AE-C01A99DCA7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039791"/>
            <a:ext cx="1630680" cy="163702"/>
          </a:xfrm>
        </p:spPr>
        <p:txBody>
          <a:bodyPr anchor="ctr">
            <a:noAutofit/>
          </a:bodyPr>
          <a:lstStyle>
            <a:lvl1pPr marL="0" indent="0" algn="ctr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Date Placeholder 7">
            <a:extLst>
              <a:ext uri="{FF2B5EF4-FFF2-40B4-BE49-F238E27FC236}">
                <a16:creationId xmlns:a16="http://schemas.microsoft.com/office/drawing/2014/main" id="{E9FB3CAA-B776-DE0E-A3A4-C02FA379296F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221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ncy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0680" y="862965"/>
            <a:ext cx="342900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0679" y="1726884"/>
            <a:ext cx="3429000" cy="443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28260" y="862965"/>
            <a:ext cx="342900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28259" y="1726884"/>
            <a:ext cx="3429000" cy="443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0C85B3CD-1E23-49CE-8A0D-EAD5528E0F2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4710BA8-AF20-4876-9E18-26E7A9ED38A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4BE5D18B-CB99-4551-BFA1-DD0EF9FE5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680" y="-1"/>
            <a:ext cx="1042416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2ECA89C-ADA0-438A-929A-7534D6752F1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25840" y="862965"/>
            <a:ext cx="342900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2B7EA7E4-DA79-4CF4-8C7D-D049BADC57A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625840" y="1726884"/>
            <a:ext cx="3429000" cy="443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3D9C4940-9B5E-5CE4-3F92-948848B4ED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9579" y="85385"/>
            <a:ext cx="731520" cy="914400"/>
          </a:xfrm>
          <a:prstGeom prst="rect">
            <a:avLst/>
          </a:prstGeom>
          <a:ln w="19050">
            <a:solidFill>
              <a:srgbClr val="BFB37C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825"/>
            </a:lvl1pPr>
          </a:lstStyle>
          <a:p>
            <a:r>
              <a:rPr lang="en-US"/>
              <a:t>10x8 photo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55801349-0892-3AC9-D0ED-C0FD226D0E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039791"/>
            <a:ext cx="1630680" cy="163702"/>
          </a:xfrm>
        </p:spPr>
        <p:txBody>
          <a:bodyPr anchor="ctr">
            <a:noAutofit/>
          </a:bodyPr>
          <a:lstStyle>
            <a:lvl1pPr marL="0" indent="0" algn="ctr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Date Placeholder 7">
            <a:extLst>
              <a:ext uri="{FF2B5EF4-FFF2-40B4-BE49-F238E27FC236}">
                <a16:creationId xmlns:a16="http://schemas.microsoft.com/office/drawing/2014/main" id="{CB857502-A968-2DC4-4561-8F63D61D1E4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059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ncy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0680" y="862965"/>
            <a:ext cx="256032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0679" y="1726884"/>
            <a:ext cx="2560320" cy="443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51960" y="862965"/>
            <a:ext cx="256032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51959" y="1726884"/>
            <a:ext cx="2560320" cy="443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0C85B3CD-1E23-49CE-8A0D-EAD5528E0F2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4710BA8-AF20-4876-9E18-26E7A9ED38A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4BE5D18B-CB99-4551-BFA1-DD0EF9FE5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680" y="-1"/>
            <a:ext cx="1042416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2ECA89C-ADA0-438A-929A-7534D6752F1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73240" y="862965"/>
            <a:ext cx="256032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2B7EA7E4-DA79-4CF4-8C7D-D049BADC57A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873239" y="1726884"/>
            <a:ext cx="2560320" cy="443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14910D1-B39B-4A24-8C6D-78FDBA912F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494520" y="862965"/>
            <a:ext cx="256032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CBA9F19-7FB6-418F-819A-758C38E548EE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9494520" y="1726884"/>
            <a:ext cx="2560320" cy="443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68FA77AB-D1E0-8295-5615-8315BDE64EC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9579" y="85385"/>
            <a:ext cx="731520" cy="914400"/>
          </a:xfrm>
          <a:prstGeom prst="rect">
            <a:avLst/>
          </a:prstGeom>
          <a:ln w="19050">
            <a:solidFill>
              <a:srgbClr val="BFB37C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825"/>
            </a:lvl1pPr>
          </a:lstStyle>
          <a:p>
            <a:r>
              <a:rPr lang="en-US"/>
              <a:t>10x8 photo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6ACD9C18-A13A-C6DA-7193-9FCCBF497F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039791"/>
            <a:ext cx="1630680" cy="163702"/>
          </a:xfrm>
        </p:spPr>
        <p:txBody>
          <a:bodyPr anchor="ctr">
            <a:noAutofit/>
          </a:bodyPr>
          <a:lstStyle>
            <a:lvl1pPr marL="0" indent="0" algn="ctr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8" name="Date Placeholder 7">
            <a:extLst>
              <a:ext uri="{FF2B5EF4-FFF2-40B4-BE49-F238E27FC236}">
                <a16:creationId xmlns:a16="http://schemas.microsoft.com/office/drawing/2014/main" id="{779E03FA-6E28-8CF1-AE29-C8024A7F8441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546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Slid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3C8A718-B74E-44E2-94F1-F48AB956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077E4C8-23FD-424B-914B-86C182AE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3F496258-98E8-0065-4F54-24F7DEB386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9579" y="85385"/>
            <a:ext cx="731520" cy="914400"/>
          </a:xfrm>
          <a:prstGeom prst="rect">
            <a:avLst/>
          </a:prstGeom>
          <a:ln w="19050">
            <a:solidFill>
              <a:srgbClr val="BFB37C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825"/>
            </a:lvl1pPr>
          </a:lstStyle>
          <a:p>
            <a:r>
              <a:rPr lang="en-US"/>
              <a:t>10x8 photo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3134CF72-9581-711A-797E-AF1F91ACAD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039791"/>
            <a:ext cx="1630680" cy="163702"/>
          </a:xfrm>
        </p:spPr>
        <p:txBody>
          <a:bodyPr anchor="ctr">
            <a:noAutofit/>
          </a:bodyPr>
          <a:lstStyle>
            <a:lvl1pPr marL="0" indent="0" algn="ctr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7" name="Date Placeholder 7">
            <a:extLst>
              <a:ext uri="{FF2B5EF4-FFF2-40B4-BE49-F238E27FC236}">
                <a16:creationId xmlns:a16="http://schemas.microsoft.com/office/drawing/2014/main" id="{D9F1F9F5-A3EB-BE40-4811-1EDFD4D153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235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C60CF839-3837-50DA-2CD8-2A2BB0E954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966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27A47EFF-5EFD-107B-A0D4-B4C0DC4779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9123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E80E750-8D60-22CF-53E9-DE2E472156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746750" y="300037"/>
            <a:ext cx="47625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216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tally Blank Solid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7">
            <a:extLst>
              <a:ext uri="{FF2B5EF4-FFF2-40B4-BE49-F238E27FC236}">
                <a16:creationId xmlns:a16="http://schemas.microsoft.com/office/drawing/2014/main" id="{DF6093C0-39F0-5AC8-CB2C-66D000A04B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9123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B97DE73-7CF9-96AB-356E-D916BE33A5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746750" y="300037"/>
            <a:ext cx="47625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22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372" y="137158"/>
            <a:ext cx="3657600" cy="22860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8973" y="137161"/>
            <a:ext cx="6765868" cy="60293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0680" y="2417444"/>
            <a:ext cx="3657600" cy="374904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E0A16FC3-2F87-4976-B2BE-848107574A9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97DF85FE-755C-4946-9B1F-8EBC14F5A09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6C10A08-5784-81FD-F839-8A18936170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9579" y="85385"/>
            <a:ext cx="731520" cy="914400"/>
          </a:xfrm>
          <a:prstGeom prst="rect">
            <a:avLst/>
          </a:prstGeom>
          <a:ln w="19050">
            <a:solidFill>
              <a:srgbClr val="BFB37C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825"/>
            </a:lvl1pPr>
          </a:lstStyle>
          <a:p>
            <a:r>
              <a:rPr lang="en-US"/>
              <a:t>10x8 photo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C734E5D4-F2EA-C4D5-8FDA-E0150DD40D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039791"/>
            <a:ext cx="1630680" cy="163702"/>
          </a:xfrm>
        </p:spPr>
        <p:txBody>
          <a:bodyPr anchor="ctr">
            <a:noAutofit/>
          </a:bodyPr>
          <a:lstStyle>
            <a:lvl1pPr marL="0" indent="0" algn="ctr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Date Placeholder 7">
            <a:extLst>
              <a:ext uri="{FF2B5EF4-FFF2-40B4-BE49-F238E27FC236}">
                <a16:creationId xmlns:a16="http://schemas.microsoft.com/office/drawing/2014/main" id="{3E20E57C-1F5D-2876-F97F-BAC65ADC1160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431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372" y="133350"/>
            <a:ext cx="3657600" cy="22860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88973" y="133350"/>
            <a:ext cx="6765868" cy="603313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1372" y="2419350"/>
            <a:ext cx="3657600" cy="374713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55B56BC-A87C-47B7-BC3B-C6954B151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7007035-5BA5-4EDC-94AC-8F232732F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C929801E-224B-91DE-F228-8871780DA3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9579" y="85385"/>
            <a:ext cx="731520" cy="914400"/>
          </a:xfrm>
          <a:prstGeom prst="rect">
            <a:avLst/>
          </a:prstGeom>
          <a:ln w="19050">
            <a:solidFill>
              <a:srgbClr val="BFB37C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825"/>
            </a:lvl1pPr>
          </a:lstStyle>
          <a:p>
            <a:r>
              <a:rPr lang="en-US"/>
              <a:t>10x8 photo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D257DBD7-0DDB-24F5-0F60-4AA6B19358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039791"/>
            <a:ext cx="1630680" cy="163702"/>
          </a:xfrm>
        </p:spPr>
        <p:txBody>
          <a:bodyPr anchor="ctr">
            <a:noAutofit/>
          </a:bodyPr>
          <a:lstStyle>
            <a:lvl1pPr marL="0" indent="0" algn="ctr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0" name="Date Placeholder 7">
            <a:extLst>
              <a:ext uri="{FF2B5EF4-FFF2-40B4-BE49-F238E27FC236}">
                <a16:creationId xmlns:a16="http://schemas.microsoft.com/office/drawing/2014/main" id="{D468138A-DB86-6E8C-50C2-20ADD5B04098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653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426396E-E3F7-41F7-94C3-B44FF7D2B91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83405" y="915035"/>
            <a:ext cx="10424159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BFD23C-FAE2-4F52-9244-4667C7F9F7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A0F56D-6A31-4548-BE4B-C3F021D7375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1A5A0-0021-4E4D-9A11-596E3BA53B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36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ABB7-4177-114F-24BB-9E4835464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5FB593-D48C-7B33-59D6-9FDF173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6398C-772B-91B7-A52B-7FBD6F429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5882E-4557-D398-0C69-26700E65F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44EF-24B1-46A0-AD8D-C741FB56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671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426396E-E3F7-41F7-94C3-B44FF7D2B91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83405" y="915035"/>
            <a:ext cx="10424159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BFD23C-FAE2-4F52-9244-4667C7F9F7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A0F56D-6A31-4548-BE4B-C3F021D7375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1A5A0-0021-4E4D-9A11-596E3BA53B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739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426396E-E3F7-41F7-94C3-B44FF7D2B91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83405" y="915035"/>
            <a:ext cx="10424159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BFD23C-FAE2-4F52-9244-4667C7F9F7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A0F56D-6A31-4548-BE4B-C3F021D7375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1A5A0-0021-4E4D-9A11-596E3BA53B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324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8638" y="1937911"/>
            <a:ext cx="11134726" cy="1362916"/>
          </a:xfr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lvl1pPr>
              <a:def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719073" y="4625687"/>
            <a:ext cx="8753856" cy="40356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def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dirty="0"/>
              <a:t>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141C6-864C-E943-8986-E76322B3237E}"/>
              </a:ext>
            </a:extLst>
          </p:cNvPr>
          <p:cNvSpPr txBox="1"/>
          <p:nvPr userDrawn="1"/>
        </p:nvSpPr>
        <p:spPr>
          <a:xfrm>
            <a:off x="2253673" y="258335"/>
            <a:ext cx="754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</a:t>
            </a:r>
            <a:r>
              <a:rPr lang="en-US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DVANCED</a:t>
            </a:r>
            <a:r>
              <a:rPr lang="en-US" sz="40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C</a:t>
            </a:r>
            <a:r>
              <a:rPr lang="en-US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ONCEPTS </a:t>
            </a:r>
            <a:r>
              <a:rPr lang="en-US" sz="40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</a:t>
            </a:r>
            <a:r>
              <a:rPr lang="en-US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FFICE</a:t>
            </a:r>
            <a:r>
              <a:rPr lang="en-US" sz="40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406EF8-BFED-7A43-A998-FE597495F4C7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3429000"/>
            <a:ext cx="1219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F2E34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06432F0-792B-E84A-8192-12B6274CB07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8638" y="3543300"/>
            <a:ext cx="11134726" cy="5715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lang="en-US" sz="2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j-cs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dirty="0"/>
              <a:t>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792B9FE-3383-0D44-8A78-F362635350F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719073" y="5786360"/>
            <a:ext cx="8753856" cy="40356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dirty="0"/>
              <a:t>&lt;insert name and org here&gt;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076CB0-EE73-6140-911D-94253E27A338}"/>
              </a:ext>
            </a:extLst>
          </p:cNvPr>
          <p:cNvSpPr txBox="1"/>
          <p:nvPr userDrawn="1"/>
        </p:nvSpPr>
        <p:spPr>
          <a:xfrm>
            <a:off x="788670" y="5540139"/>
            <a:ext cx="10412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Information in this document should not be released external to the study team without the consent of the Customer Team: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0D58328-4F56-0241-8F8A-E249E9E976D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dirty="0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34618236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C 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9073" y="2613160"/>
            <a:ext cx="8753856" cy="13629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lvl1pPr algn="ctr">
              <a:def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 dirty="0"/>
              <a:t>Subsection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141C6-864C-E943-8986-E76322B3237E}"/>
              </a:ext>
            </a:extLst>
          </p:cNvPr>
          <p:cNvSpPr txBox="1"/>
          <p:nvPr userDrawn="1"/>
        </p:nvSpPr>
        <p:spPr>
          <a:xfrm>
            <a:off x="2253673" y="258335"/>
            <a:ext cx="754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</a:t>
            </a:r>
            <a:r>
              <a:rPr lang="en-US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DVANCED</a:t>
            </a:r>
            <a:r>
              <a:rPr lang="en-US" sz="40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C</a:t>
            </a:r>
            <a:r>
              <a:rPr lang="en-US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ONCEPTS </a:t>
            </a:r>
            <a:r>
              <a:rPr lang="en-US" sz="40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</a:t>
            </a:r>
            <a:r>
              <a:rPr lang="en-US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FFICE</a:t>
            </a:r>
            <a:r>
              <a:rPr lang="en-US" sz="40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4C04833-6AAE-F644-8B0A-D8DE6C3A1F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dirty="0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14695823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C Discip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19073" y="2613160"/>
            <a:ext cx="8753856" cy="13629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 dirty="0"/>
              <a:t>Discipline Section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141C6-864C-E943-8986-E76322B3237E}"/>
              </a:ext>
            </a:extLst>
          </p:cNvPr>
          <p:cNvSpPr txBox="1"/>
          <p:nvPr userDrawn="1"/>
        </p:nvSpPr>
        <p:spPr>
          <a:xfrm>
            <a:off x="2253673" y="258335"/>
            <a:ext cx="754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</a:t>
            </a:r>
            <a:r>
              <a:rPr lang="en-US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DVANCED</a:t>
            </a:r>
            <a:r>
              <a:rPr lang="en-US" sz="40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C</a:t>
            </a:r>
            <a:r>
              <a:rPr lang="en-US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ONCEPTS </a:t>
            </a:r>
            <a:r>
              <a:rPr lang="en-US" sz="40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</a:t>
            </a:r>
            <a:r>
              <a:rPr lang="en-US" sz="32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FFICE</a:t>
            </a:r>
            <a:r>
              <a:rPr lang="en-US" sz="40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B850AAA-322E-D843-A994-ED05AD55E0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19071" y="3976076"/>
            <a:ext cx="8753856" cy="1500187"/>
          </a:xfrm>
        </p:spPr>
        <p:txBody>
          <a:bodyPr anchor="t"/>
          <a:lstStyle>
            <a:lvl1pPr marL="0" indent="0">
              <a:buNone/>
              <a:defRPr sz="1765">
                <a:solidFill>
                  <a:schemeClr val="bg1"/>
                </a:solidFill>
              </a:defRPr>
            </a:lvl1pPr>
            <a:lvl2pPr marL="403433" indent="0">
              <a:buNone/>
              <a:defRPr sz="1588"/>
            </a:lvl2pPr>
            <a:lvl3pPr marL="806867" indent="0">
              <a:buNone/>
              <a:defRPr sz="1412"/>
            </a:lvl3pPr>
            <a:lvl4pPr marL="1210300" indent="0">
              <a:buNone/>
              <a:defRPr sz="1235"/>
            </a:lvl4pPr>
            <a:lvl5pPr marL="1613733" indent="0">
              <a:buNone/>
              <a:defRPr sz="1235"/>
            </a:lvl5pPr>
            <a:lvl6pPr marL="2017166" indent="0">
              <a:buNone/>
              <a:defRPr sz="1235"/>
            </a:lvl6pPr>
            <a:lvl7pPr marL="2420600" indent="0">
              <a:buNone/>
              <a:defRPr sz="1235"/>
            </a:lvl7pPr>
            <a:lvl8pPr marL="2824033" indent="0">
              <a:buNone/>
              <a:defRPr sz="1235"/>
            </a:lvl8pPr>
            <a:lvl9pPr marL="3227466" indent="0">
              <a:buNone/>
              <a:defRPr sz="1235"/>
            </a:lvl9pPr>
          </a:lstStyle>
          <a:p>
            <a:pPr lvl="0"/>
            <a:r>
              <a:rPr lang="en-US" dirty="0"/>
              <a:t>Person / Org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6F4BF51-9C32-6B4B-9D1D-C31E0D53B8E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dirty="0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27813197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C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868B5-3AC8-5D4C-A356-01A3386E8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269370"/>
            <a:ext cx="9151004" cy="675771"/>
          </a:xfrm>
          <a:noFill/>
        </p:spPr>
        <p:txBody>
          <a:bodyPr anchor="t"/>
          <a:lstStyle>
            <a:lvl1pPr>
              <a:def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79AD55C7-6A4E-0947-A1AC-69117486AC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19500" y="6489756"/>
            <a:ext cx="4953000" cy="19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896" tIns="44948" rIns="89896" bIns="44948" anchor="b">
            <a:prstTxWarp prst="textNoShape">
              <a:avLst/>
            </a:prstTxWarp>
            <a:spAutoFit/>
          </a:bodyPr>
          <a:lstStyle/>
          <a:p>
            <a:pPr algn="ctr" defTabSz="899320">
              <a:spcBef>
                <a:spcPct val="50000"/>
              </a:spcBef>
            </a:pPr>
            <a:r>
              <a:rPr lang="en-US" sz="706" dirty="0">
                <a:solidFill>
                  <a:srgbClr val="000000"/>
                </a:solidFill>
                <a:latin typeface="Arial" charset="0"/>
              </a:rPr>
              <a:t>National Aeronautics and Space Administration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8DE9257-7C85-914C-9E80-474C1AB3E70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dirty="0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30433200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C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7521" y="1338589"/>
            <a:ext cx="5354567" cy="5002306"/>
          </a:xfrm>
        </p:spPr>
        <p:txBody>
          <a:bodyPr/>
          <a:lstStyle>
            <a:lvl1pPr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913" y="1338589"/>
            <a:ext cx="5354567" cy="5002306"/>
          </a:xfrm>
        </p:spPr>
        <p:txBody>
          <a:bodyPr/>
          <a:lstStyle>
            <a:lvl1pPr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04F48B-914A-BC43-AABB-C634F4DD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269370"/>
            <a:ext cx="9151004" cy="675771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defRPr kumimoji="0" lang="en-US" sz="32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5636BC-F64F-0F46-8948-46C5A89CFEB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dirty="0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12650340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e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7521" y="1338589"/>
            <a:ext cx="5354567" cy="5002306"/>
          </a:xfrm>
        </p:spPr>
        <p:txBody>
          <a:bodyPr/>
          <a:lstStyle>
            <a:lvl1pPr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913" y="1338589"/>
            <a:ext cx="5354567" cy="5002306"/>
          </a:xfrm>
        </p:spPr>
        <p:txBody>
          <a:bodyPr/>
          <a:lstStyle>
            <a:lvl1pPr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04F48B-914A-BC43-AABB-C634F4DD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269370"/>
            <a:ext cx="9151004" cy="675771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defRPr kumimoji="0" lang="en-US" sz="32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5636BC-F64F-0F46-8948-46C5A89CFEB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dirty="0"/>
              <a:t>&lt; click to add CUI label if needed &gt;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1725F6D-8CEE-1041-A1E5-38DCCB8F0A3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456605" y="1051487"/>
            <a:ext cx="2877989" cy="27699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dirty="0"/>
              <a:t>&lt;insert ID number&gt;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B35351-0EB3-3262-1160-62C0D3EC1C47}"/>
              </a:ext>
            </a:extLst>
          </p:cNvPr>
          <p:cNvSpPr txBox="1"/>
          <p:nvPr userDrawn="1"/>
        </p:nvSpPr>
        <p:spPr>
          <a:xfrm>
            <a:off x="467254" y="1035057"/>
            <a:ext cx="1005946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Trade ID:</a:t>
            </a:r>
          </a:p>
        </p:txBody>
      </p:sp>
    </p:spTree>
    <p:extLst>
      <p:ext uri="{BB962C8B-B14F-4D97-AF65-F5344CB8AC3E}">
        <p14:creationId xmlns:p14="http://schemas.microsoft.com/office/powerpoint/2010/main" val="28263809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C Narrow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7521" y="1338589"/>
            <a:ext cx="7452049" cy="5002306"/>
          </a:xfrm>
        </p:spPr>
        <p:txBody>
          <a:bodyPr/>
          <a:lstStyle>
            <a:lvl1pPr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04F48B-914A-BC43-AABB-C634F4DD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1" y="269370"/>
            <a:ext cx="9151002" cy="675771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defRPr kumimoji="0" lang="en-US" sz="32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7A73F39-1B6F-1A49-9A14-7B67FB5B88E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dirty="0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27118977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MC Narrow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52271" y="1338589"/>
            <a:ext cx="7452049" cy="5002306"/>
          </a:xfrm>
        </p:spPr>
        <p:txBody>
          <a:bodyPr/>
          <a:lstStyle>
            <a:lvl1pPr>
              <a:defRPr sz="2118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04F48B-914A-BC43-AABB-C634F4DD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1" y="269370"/>
            <a:ext cx="9151002" cy="675771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defRPr kumimoji="0" lang="en-US" sz="32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7BFFBB8-112A-5D41-A068-C2F2F436A24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dirty="0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1475351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8C391B-7FF5-C974-5D8D-E1D2A2751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52CC97-2144-77CA-EE5F-457260612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401D5-D96E-59A5-993C-6409CBA18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44EF-24B1-46A0-AD8D-C741FB56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158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C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5B1B8-9360-DA40-9D33-52906549A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269370"/>
            <a:ext cx="9151004" cy="675771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>
              <a:defRPr kumimoji="0" lang="en-US" sz="32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9390094E-B929-4842-A2ED-E68C878C06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08661" y="1344558"/>
            <a:ext cx="10847069" cy="50023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F885086-76F8-4645-887A-F4EBB20EFD2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719073" y="92764"/>
            <a:ext cx="8753856" cy="1932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 dirty="0"/>
              <a:t>&lt; click to add CUI label if needed &gt;</a:t>
            </a:r>
          </a:p>
        </p:txBody>
      </p:sp>
    </p:spTree>
    <p:extLst>
      <p:ext uri="{BB962C8B-B14F-4D97-AF65-F5344CB8AC3E}">
        <p14:creationId xmlns:p14="http://schemas.microsoft.com/office/powerpoint/2010/main" val="4214461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9B6A1-BD48-17B0-A878-E1946165B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21046-82EE-8A89-57B8-7883FCFCF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BB4D2A-D106-D4D0-516D-A0993793C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892D8-8358-F540-EFE7-C4A976A51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6DA523-98E3-5899-5587-586AA48F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E2C2CC-B244-B826-7C23-52F57817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44EF-24B1-46A0-AD8D-C741FB56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65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78BC-DE4B-8189-BE7F-18D907773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BC5ED4-8BF5-90DF-31CB-6F603F652D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8589E1-4EEB-FCDD-1569-D91C40BAC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B102C-11B3-1D86-5CA0-77747C266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6B7CB-0C6A-EAF1-BE57-5A836E2EB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C90D8B-FA1A-D3E7-7C99-0A12CE1C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44EF-24B1-46A0-AD8D-C741FB568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20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34" Type="http://schemas.openxmlformats.org/officeDocument/2006/relationships/image" Target="../media/image4.sv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image" Target="../media/image6.sv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image" Target="../media/image5.png"/><Relationship Id="rId8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8F7E6F-3C0C-F4B3-5D40-F0B3E2E21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00" y="31037"/>
            <a:ext cx="9218467" cy="1312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41C21-891F-4062-6600-61F5D92FC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25414-84B0-0A3D-3AC7-1D0143FD05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DD8E2-3B40-5BED-4BAD-45CE260A4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BA4FA-525C-9537-153B-6FFCACAB9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D44EF-24B1-46A0-AD8D-C741FB56861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E4FCAD-1453-B877-3F25-6C918A93540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53839" y="-66991"/>
            <a:ext cx="1338161" cy="123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8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3200" y="269370"/>
            <a:ext cx="9151004" cy="67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3296" y="1341539"/>
            <a:ext cx="11230325" cy="500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25" descr="NASA insigniaCMYK">
            <a:extLst>
              <a:ext uri="{FF2B5EF4-FFF2-40B4-BE49-F238E27FC236}">
                <a16:creationId xmlns:a16="http://schemas.microsoft.com/office/drawing/2014/main" id="{31B09A17-E6DC-3544-A6DE-445C40731FE1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00884" y="378504"/>
            <a:ext cx="538815" cy="44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296FE5C8-B7B8-7548-8B8C-8E84E337AB6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976570" y="6489756"/>
            <a:ext cx="2224314" cy="19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9896" tIns="44948" rIns="89896" bIns="44948" anchor="b">
            <a:prstTxWarp prst="textNoShape">
              <a:avLst/>
            </a:prstTxWarp>
            <a:spAutoFit/>
          </a:bodyPr>
          <a:lstStyle/>
          <a:p>
            <a:pPr algn="r" defTabSz="899320">
              <a:spcBef>
                <a:spcPct val="50000"/>
              </a:spcBef>
            </a:pPr>
            <a:endParaRPr lang="en-US" sz="706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FF1BD8DC-8A84-5646-9FA4-F67103C35D3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19500" y="6489756"/>
            <a:ext cx="4953000" cy="19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896" tIns="44948" rIns="89896" bIns="44948" anchor="b">
            <a:prstTxWarp prst="textNoShape">
              <a:avLst/>
            </a:prstTxWarp>
            <a:spAutoFit/>
          </a:bodyPr>
          <a:lstStyle/>
          <a:p>
            <a:pPr algn="ctr" defTabSz="899320">
              <a:spcBef>
                <a:spcPct val="50000"/>
              </a:spcBef>
            </a:pPr>
            <a:r>
              <a:rPr lang="en-US" sz="706">
                <a:solidFill>
                  <a:schemeClr val="bg1"/>
                </a:solidFill>
                <a:latin typeface="Arial" charset="0"/>
              </a:rPr>
              <a:t>National Aeronautics and Space Administration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6AA564B4-D1F1-5241-AF70-3D0AFBE4A85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03081" y="6505927"/>
            <a:ext cx="636618" cy="19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9896" tIns="44948" rIns="89896" bIns="44948" anchor="b">
            <a:prstTxWarp prst="textNoShape">
              <a:avLst/>
            </a:prstTxWarp>
            <a:spAutoFit/>
          </a:bodyPr>
          <a:lstStyle/>
          <a:p>
            <a:pPr algn="r" defTabSz="899320">
              <a:spcBef>
                <a:spcPct val="50000"/>
              </a:spcBef>
            </a:pPr>
            <a:fld id="{BFEBD1CC-351E-1945-AB13-50EAE5206521}" type="slidenum">
              <a:rPr lang="en-US" sz="706" smtClean="0">
                <a:solidFill>
                  <a:schemeClr val="tx1"/>
                </a:solidFill>
              </a:rPr>
              <a:pPr algn="r" defTabSz="899320">
                <a:spcBef>
                  <a:spcPct val="50000"/>
                </a:spcBef>
              </a:pPr>
              <a:t>‹#›</a:t>
            </a:fld>
            <a:endParaRPr lang="en-US" sz="706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25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13" r:id="rId10"/>
  </p:sldLayoutIdLst>
  <p:hf hdr="0" ftr="0"/>
  <p:txStyles>
    <p:titleStyle>
      <a:lvl1pPr algn="ctr" defTabSz="899320" rtl="0" fontAlgn="base">
        <a:spcBef>
          <a:spcPct val="0"/>
        </a:spcBef>
        <a:spcAft>
          <a:spcPct val="0"/>
        </a:spcAft>
        <a:defRPr sz="3177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  <a:lvl2pPr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2pPr>
      <a:lvl3pPr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3pPr>
      <a:lvl4pPr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4pPr>
      <a:lvl5pPr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5pPr>
      <a:lvl6pPr marL="403433"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6pPr>
      <a:lvl7pPr marL="806867"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7pPr>
      <a:lvl8pPr marL="1210300"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8pPr>
      <a:lvl9pPr marL="1613733"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9pPr>
    </p:titleStyle>
    <p:bodyStyle>
      <a:lvl1pPr marL="254947" indent="-254947" algn="l" defTabSz="899320" rtl="0" fontAlgn="base">
        <a:lnSpc>
          <a:spcPct val="100000"/>
        </a:lnSpc>
        <a:spcBef>
          <a:spcPts val="265"/>
        </a:spcBef>
        <a:spcAft>
          <a:spcPts val="265"/>
        </a:spcAft>
        <a:buClr>
          <a:srgbClr val="004FA6"/>
        </a:buClr>
        <a:buSzPct val="80000"/>
        <a:buFont typeface="Wingdings" pitchFamily="2" charset="2"/>
        <a:buChar char=""/>
        <a:defRPr sz="2118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560324" indent="-256349" algn="l" defTabSz="899320" rtl="0" fontAlgn="base">
        <a:lnSpc>
          <a:spcPct val="100000"/>
        </a:lnSpc>
        <a:spcBef>
          <a:spcPts val="265"/>
        </a:spcBef>
        <a:spcAft>
          <a:spcPts val="265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u"/>
        <a:defRPr sz="1765">
          <a:solidFill>
            <a:schemeClr val="bg1"/>
          </a:solidFill>
          <a:latin typeface="Calibri" panose="020F0502020204030204" pitchFamily="34" charset="0"/>
          <a:ea typeface="ＭＳ Ｐゴシック" charset="-128"/>
        </a:defRPr>
      </a:lvl2pPr>
      <a:lvl3pPr marL="806867" indent="-197515" algn="l" defTabSz="899320" rtl="0" fontAlgn="base">
        <a:lnSpc>
          <a:spcPct val="100000"/>
        </a:lnSpc>
        <a:spcBef>
          <a:spcPts val="265"/>
        </a:spcBef>
        <a:spcAft>
          <a:spcPts val="265"/>
        </a:spcAft>
        <a:buClr>
          <a:schemeClr val="bg1">
            <a:lumMod val="50000"/>
          </a:schemeClr>
        </a:buClr>
        <a:buSzPct val="80000"/>
        <a:buFont typeface="Arial" pitchFamily="34" charset="0"/>
        <a:buChar char="●"/>
        <a:defRPr sz="1588">
          <a:solidFill>
            <a:schemeClr val="bg1"/>
          </a:solidFill>
          <a:latin typeface="Calibri" panose="020F0502020204030204" pitchFamily="34" charset="0"/>
          <a:ea typeface="ＭＳ Ｐゴシック" charset="-128"/>
        </a:defRPr>
      </a:lvl3pPr>
      <a:lvl4pPr marL="1012786" indent="-156891" algn="l" defTabSz="899320" rtl="0" fontAlgn="base">
        <a:lnSpc>
          <a:spcPct val="100000"/>
        </a:lnSpc>
        <a:spcBef>
          <a:spcPts val="265"/>
        </a:spcBef>
        <a:spcAft>
          <a:spcPts val="265"/>
        </a:spcAft>
        <a:buClr>
          <a:schemeClr val="bg1">
            <a:lumMod val="50000"/>
          </a:schemeClr>
        </a:buClr>
        <a:buSzPct val="80000"/>
        <a:buFont typeface="Arial" pitchFamily="34" charset="0"/>
        <a:buChar char="−"/>
        <a:defRPr sz="1412">
          <a:solidFill>
            <a:schemeClr val="bg1"/>
          </a:solidFill>
          <a:latin typeface="Calibri" panose="020F0502020204030204" pitchFamily="34" charset="0"/>
          <a:ea typeface="ＭＳ Ｐゴシック" charset="-128"/>
        </a:defRPr>
      </a:lvl4pPr>
      <a:lvl5pPr marL="1210300" indent="-148486" algn="l" defTabSz="899320" rtl="0" fontAlgn="base">
        <a:lnSpc>
          <a:spcPct val="100000"/>
        </a:lnSpc>
        <a:spcBef>
          <a:spcPts val="265"/>
        </a:spcBef>
        <a:spcAft>
          <a:spcPts val="265"/>
        </a:spcAft>
        <a:buClr>
          <a:schemeClr val="bg1">
            <a:lumMod val="50000"/>
          </a:schemeClr>
        </a:buClr>
        <a:buSzPct val="80000"/>
        <a:buFont typeface="Arial" pitchFamily="34" charset="0"/>
        <a:buChar char="▪"/>
        <a:defRPr sz="1412">
          <a:solidFill>
            <a:schemeClr val="bg1"/>
          </a:solidFill>
          <a:latin typeface="Calibri" panose="020F0502020204030204" pitchFamily="34" charset="0"/>
          <a:ea typeface="ＭＳ Ｐゴシック" charset="-128"/>
        </a:defRPr>
      </a:lvl5pPr>
      <a:lvl6pPr marL="2426203" indent="-224130" algn="l" defTabSz="899320" rtl="0" fontAlgn="base">
        <a:lnSpc>
          <a:spcPts val="2559"/>
        </a:lnSpc>
        <a:spcBef>
          <a:spcPct val="0"/>
        </a:spcBef>
        <a:spcAft>
          <a:spcPts val="585"/>
        </a:spcAft>
        <a:defRPr sz="1235">
          <a:solidFill>
            <a:srgbClr val="666666"/>
          </a:solidFill>
          <a:latin typeface="+mn-lt"/>
          <a:ea typeface="ＭＳ Ｐゴシック" charset="-128"/>
        </a:defRPr>
      </a:lvl6pPr>
      <a:lvl7pPr marL="2829636" indent="-224130" algn="l" defTabSz="899320" rtl="0" fontAlgn="base">
        <a:lnSpc>
          <a:spcPts val="2559"/>
        </a:lnSpc>
        <a:spcBef>
          <a:spcPct val="0"/>
        </a:spcBef>
        <a:spcAft>
          <a:spcPts val="585"/>
        </a:spcAft>
        <a:defRPr sz="1235">
          <a:solidFill>
            <a:srgbClr val="666666"/>
          </a:solidFill>
          <a:latin typeface="+mn-lt"/>
          <a:ea typeface="ＭＳ Ｐゴシック" charset="-128"/>
        </a:defRPr>
      </a:lvl7pPr>
      <a:lvl8pPr marL="3233069" indent="-224130" algn="l" defTabSz="899320" rtl="0" fontAlgn="base">
        <a:lnSpc>
          <a:spcPts val="2559"/>
        </a:lnSpc>
        <a:spcBef>
          <a:spcPct val="0"/>
        </a:spcBef>
        <a:spcAft>
          <a:spcPts val="585"/>
        </a:spcAft>
        <a:defRPr sz="1235">
          <a:solidFill>
            <a:srgbClr val="666666"/>
          </a:solidFill>
          <a:latin typeface="+mn-lt"/>
          <a:ea typeface="ＭＳ Ｐゴシック" charset="-128"/>
        </a:defRPr>
      </a:lvl8pPr>
      <a:lvl9pPr marL="3636503" indent="-224130" algn="l" defTabSz="899320" rtl="0" fontAlgn="base">
        <a:lnSpc>
          <a:spcPts val="2559"/>
        </a:lnSpc>
        <a:spcBef>
          <a:spcPct val="0"/>
        </a:spcBef>
        <a:spcAft>
          <a:spcPts val="585"/>
        </a:spcAft>
        <a:defRPr sz="1235">
          <a:solidFill>
            <a:srgbClr val="6666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3200" y="269370"/>
            <a:ext cx="9151004" cy="67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3296" y="1341539"/>
            <a:ext cx="11230325" cy="500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25" descr="NASA insigniaCMYK">
            <a:extLst>
              <a:ext uri="{FF2B5EF4-FFF2-40B4-BE49-F238E27FC236}">
                <a16:creationId xmlns:a16="http://schemas.microsoft.com/office/drawing/2014/main" id="{31B09A17-E6DC-3544-A6DE-445C40731FE1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00884" y="378504"/>
            <a:ext cx="538815" cy="44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FF1BD8DC-8A84-5646-9FA4-F67103C35D3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19500" y="6489756"/>
            <a:ext cx="4953000" cy="19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896" tIns="44948" rIns="89896" bIns="44948" anchor="b">
            <a:prstTxWarp prst="textNoShape">
              <a:avLst/>
            </a:prstTxWarp>
            <a:spAutoFit/>
          </a:bodyPr>
          <a:lstStyle/>
          <a:p>
            <a:pPr algn="ctr" defTabSz="899320">
              <a:spcBef>
                <a:spcPct val="50000"/>
              </a:spcBef>
            </a:pPr>
            <a:r>
              <a:rPr lang="en-US" sz="706">
                <a:solidFill>
                  <a:schemeClr val="bg1"/>
                </a:solidFill>
                <a:latin typeface="Arial" charset="0"/>
              </a:rPr>
              <a:t>National Aeronautics and Space Administration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6AA564B4-D1F1-5241-AF70-3D0AFBE4A85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03081" y="6505927"/>
            <a:ext cx="636618" cy="19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9896" tIns="44948" rIns="89896" bIns="44948" anchor="b">
            <a:prstTxWarp prst="textNoShape">
              <a:avLst/>
            </a:prstTxWarp>
            <a:spAutoFit/>
          </a:bodyPr>
          <a:lstStyle/>
          <a:p>
            <a:pPr algn="r" defTabSz="899320">
              <a:spcBef>
                <a:spcPct val="50000"/>
              </a:spcBef>
            </a:pPr>
            <a:fld id="{BFEBD1CC-351E-1945-AB13-50EAE5206521}" type="slidenum">
              <a:rPr lang="en-US" sz="706" smtClean="0">
                <a:solidFill>
                  <a:schemeClr val="tx1"/>
                </a:solidFill>
              </a:rPr>
              <a:pPr algn="r" defTabSz="899320">
                <a:spcBef>
                  <a:spcPct val="50000"/>
                </a:spcBef>
              </a:pPr>
              <a:t>‹#›</a:t>
            </a:fld>
            <a:endParaRPr lang="en-US" sz="706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0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hdr="0" ftr="0"/>
  <p:txStyles>
    <p:titleStyle>
      <a:lvl1pPr algn="ctr" defTabSz="899320" rtl="0" fontAlgn="base">
        <a:spcBef>
          <a:spcPct val="0"/>
        </a:spcBef>
        <a:spcAft>
          <a:spcPct val="0"/>
        </a:spcAft>
        <a:defRPr sz="3177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  <a:lvl2pPr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2pPr>
      <a:lvl3pPr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3pPr>
      <a:lvl4pPr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4pPr>
      <a:lvl5pPr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5pPr>
      <a:lvl6pPr marL="403433"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6pPr>
      <a:lvl7pPr marL="806867"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7pPr>
      <a:lvl8pPr marL="1210300"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8pPr>
      <a:lvl9pPr marL="1613733"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9pPr>
    </p:titleStyle>
    <p:bodyStyle>
      <a:lvl1pPr marL="254947" indent="-254947" algn="l" defTabSz="899320" rtl="0" fontAlgn="base">
        <a:lnSpc>
          <a:spcPct val="100000"/>
        </a:lnSpc>
        <a:spcBef>
          <a:spcPts val="265"/>
        </a:spcBef>
        <a:spcAft>
          <a:spcPts val="265"/>
        </a:spcAft>
        <a:buClr>
          <a:srgbClr val="004FA6"/>
        </a:buClr>
        <a:buSzPct val="80000"/>
        <a:buFont typeface="Wingdings" pitchFamily="2" charset="2"/>
        <a:buChar char=""/>
        <a:defRPr sz="2118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560324" indent="-256349" algn="l" defTabSz="899320" rtl="0" fontAlgn="base">
        <a:lnSpc>
          <a:spcPct val="100000"/>
        </a:lnSpc>
        <a:spcBef>
          <a:spcPts val="265"/>
        </a:spcBef>
        <a:spcAft>
          <a:spcPts val="265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u"/>
        <a:defRPr sz="1765">
          <a:solidFill>
            <a:schemeClr val="bg1"/>
          </a:solidFill>
          <a:latin typeface="Calibri" panose="020F0502020204030204" pitchFamily="34" charset="0"/>
          <a:ea typeface="ＭＳ Ｐゴシック" charset="-128"/>
        </a:defRPr>
      </a:lvl2pPr>
      <a:lvl3pPr marL="806867" indent="-197515" algn="l" defTabSz="899320" rtl="0" fontAlgn="base">
        <a:lnSpc>
          <a:spcPct val="100000"/>
        </a:lnSpc>
        <a:spcBef>
          <a:spcPts val="265"/>
        </a:spcBef>
        <a:spcAft>
          <a:spcPts val="265"/>
        </a:spcAft>
        <a:buClr>
          <a:schemeClr val="bg1">
            <a:lumMod val="50000"/>
          </a:schemeClr>
        </a:buClr>
        <a:buSzPct val="80000"/>
        <a:buFont typeface="Arial" pitchFamily="34" charset="0"/>
        <a:buChar char="●"/>
        <a:defRPr sz="1588">
          <a:solidFill>
            <a:schemeClr val="bg1"/>
          </a:solidFill>
          <a:latin typeface="Calibri" panose="020F0502020204030204" pitchFamily="34" charset="0"/>
          <a:ea typeface="ＭＳ Ｐゴシック" charset="-128"/>
        </a:defRPr>
      </a:lvl3pPr>
      <a:lvl4pPr marL="1012786" indent="-156891" algn="l" defTabSz="899320" rtl="0" fontAlgn="base">
        <a:lnSpc>
          <a:spcPct val="100000"/>
        </a:lnSpc>
        <a:spcBef>
          <a:spcPts val="265"/>
        </a:spcBef>
        <a:spcAft>
          <a:spcPts val="265"/>
        </a:spcAft>
        <a:buClr>
          <a:schemeClr val="bg1">
            <a:lumMod val="50000"/>
          </a:schemeClr>
        </a:buClr>
        <a:buSzPct val="80000"/>
        <a:buFont typeface="Arial" pitchFamily="34" charset="0"/>
        <a:buChar char="−"/>
        <a:defRPr sz="1412">
          <a:solidFill>
            <a:schemeClr val="bg1"/>
          </a:solidFill>
          <a:latin typeface="Calibri" panose="020F0502020204030204" pitchFamily="34" charset="0"/>
          <a:ea typeface="ＭＳ Ｐゴシック" charset="-128"/>
        </a:defRPr>
      </a:lvl4pPr>
      <a:lvl5pPr marL="1210300" indent="-148486" algn="l" defTabSz="899320" rtl="0" fontAlgn="base">
        <a:lnSpc>
          <a:spcPct val="100000"/>
        </a:lnSpc>
        <a:spcBef>
          <a:spcPts val="265"/>
        </a:spcBef>
        <a:spcAft>
          <a:spcPts val="265"/>
        </a:spcAft>
        <a:buClr>
          <a:schemeClr val="bg1">
            <a:lumMod val="50000"/>
          </a:schemeClr>
        </a:buClr>
        <a:buSzPct val="80000"/>
        <a:buFont typeface="Arial" pitchFamily="34" charset="0"/>
        <a:buChar char="▪"/>
        <a:defRPr sz="1412">
          <a:solidFill>
            <a:schemeClr val="bg1"/>
          </a:solidFill>
          <a:latin typeface="Calibri" panose="020F0502020204030204" pitchFamily="34" charset="0"/>
          <a:ea typeface="ＭＳ Ｐゴシック" charset="-128"/>
        </a:defRPr>
      </a:lvl5pPr>
      <a:lvl6pPr marL="2426203" indent="-224130" algn="l" defTabSz="899320" rtl="0" fontAlgn="base">
        <a:lnSpc>
          <a:spcPts val="2559"/>
        </a:lnSpc>
        <a:spcBef>
          <a:spcPct val="0"/>
        </a:spcBef>
        <a:spcAft>
          <a:spcPts val="585"/>
        </a:spcAft>
        <a:defRPr sz="1235">
          <a:solidFill>
            <a:srgbClr val="666666"/>
          </a:solidFill>
          <a:latin typeface="+mn-lt"/>
          <a:ea typeface="ＭＳ Ｐゴシック" charset="-128"/>
        </a:defRPr>
      </a:lvl6pPr>
      <a:lvl7pPr marL="2829636" indent="-224130" algn="l" defTabSz="899320" rtl="0" fontAlgn="base">
        <a:lnSpc>
          <a:spcPts val="2559"/>
        </a:lnSpc>
        <a:spcBef>
          <a:spcPct val="0"/>
        </a:spcBef>
        <a:spcAft>
          <a:spcPts val="585"/>
        </a:spcAft>
        <a:defRPr sz="1235">
          <a:solidFill>
            <a:srgbClr val="666666"/>
          </a:solidFill>
          <a:latin typeface="+mn-lt"/>
          <a:ea typeface="ＭＳ Ｐゴシック" charset="-128"/>
        </a:defRPr>
      </a:lvl7pPr>
      <a:lvl8pPr marL="3233069" indent="-224130" algn="l" defTabSz="899320" rtl="0" fontAlgn="base">
        <a:lnSpc>
          <a:spcPts val="2559"/>
        </a:lnSpc>
        <a:spcBef>
          <a:spcPct val="0"/>
        </a:spcBef>
        <a:spcAft>
          <a:spcPts val="585"/>
        </a:spcAft>
        <a:defRPr sz="1235">
          <a:solidFill>
            <a:srgbClr val="666666"/>
          </a:solidFill>
          <a:latin typeface="+mn-lt"/>
          <a:ea typeface="ＭＳ Ｐゴシック" charset="-128"/>
        </a:defRPr>
      </a:lvl8pPr>
      <a:lvl9pPr marL="3636503" indent="-224130" algn="l" defTabSz="899320" rtl="0" fontAlgn="base">
        <a:lnSpc>
          <a:spcPts val="2559"/>
        </a:lnSpc>
        <a:spcBef>
          <a:spcPct val="0"/>
        </a:spcBef>
        <a:spcAft>
          <a:spcPts val="585"/>
        </a:spcAft>
        <a:defRPr sz="1235">
          <a:solidFill>
            <a:srgbClr val="6666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3">
            <a:lum/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680" y="-1"/>
            <a:ext cx="1042416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0680" y="862965"/>
            <a:ext cx="10424160" cy="5303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9360" y="6166487"/>
            <a:ext cx="9555480" cy="6915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171450" indent="-171450" algn="l">
              <a:buFont typeface="+mj-lt"/>
              <a:buAutoNum type="arabicPeriod"/>
              <a:defRPr sz="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0"/>
            <a:ext cx="457200" cy="2660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14FD5E4-3F54-2964-9DF1-3267FBAA19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3811" y="5900353"/>
            <a:ext cx="1630680" cy="2667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C4DEA30-4448-C5BE-6E82-D36C8E047419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" y="6166487"/>
            <a:ext cx="2491740" cy="6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4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1" i="0" kern="1200" baseline="0">
          <a:solidFill>
            <a:srgbClr val="BFB37C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3200" y="269370"/>
            <a:ext cx="9151004" cy="67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3296" y="1341539"/>
            <a:ext cx="11230325" cy="500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25" descr="NASA insigniaCMYK">
            <a:extLst>
              <a:ext uri="{FF2B5EF4-FFF2-40B4-BE49-F238E27FC236}">
                <a16:creationId xmlns:a16="http://schemas.microsoft.com/office/drawing/2014/main" id="{31B09A17-E6DC-3544-A6DE-445C40731FE1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00884" y="378504"/>
            <a:ext cx="538815" cy="44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A768BF-CCE6-8B4B-AAB0-8A0821643D7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5" y="269370"/>
            <a:ext cx="966867" cy="770861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296FE5C8-B7B8-7548-8B8C-8E84E337AB6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976570" y="6489756"/>
            <a:ext cx="2224314" cy="19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9896" tIns="44948" rIns="89896" bIns="44948" anchor="b">
            <a:prstTxWarp prst="textNoShape">
              <a:avLst/>
            </a:prstTxWarp>
            <a:spAutoFit/>
          </a:bodyPr>
          <a:lstStyle/>
          <a:p>
            <a:pPr algn="r" defTabSz="899320">
              <a:spcBef>
                <a:spcPct val="50000"/>
              </a:spcBef>
            </a:pPr>
            <a:r>
              <a:rPr lang="en-US" sz="706" dirty="0">
                <a:solidFill>
                  <a:schemeClr val="bg1"/>
                </a:solidFill>
                <a:latin typeface="Arial" charset="0"/>
              </a:rPr>
              <a:t> Space-Based Solar Power (SBSP) 2023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FF1BD8DC-8A84-5646-9FA4-F67103C35D3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19500" y="6489756"/>
            <a:ext cx="4953000" cy="19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896" tIns="44948" rIns="89896" bIns="44948" anchor="b">
            <a:prstTxWarp prst="textNoShape">
              <a:avLst/>
            </a:prstTxWarp>
            <a:spAutoFit/>
          </a:bodyPr>
          <a:lstStyle/>
          <a:p>
            <a:pPr algn="ctr" defTabSz="899320">
              <a:spcBef>
                <a:spcPct val="50000"/>
              </a:spcBef>
            </a:pPr>
            <a:r>
              <a:rPr lang="en-US" sz="706" dirty="0">
                <a:solidFill>
                  <a:schemeClr val="bg1"/>
                </a:solidFill>
                <a:latin typeface="Arial" charset="0"/>
              </a:rPr>
              <a:t>National Aeronautics and Space Administration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6AA564B4-D1F1-5241-AF70-3D0AFBE4A85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03081" y="6505927"/>
            <a:ext cx="636618" cy="19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9896" tIns="44948" rIns="89896" bIns="44948" anchor="b">
            <a:prstTxWarp prst="textNoShape">
              <a:avLst/>
            </a:prstTxWarp>
            <a:spAutoFit/>
          </a:bodyPr>
          <a:lstStyle/>
          <a:p>
            <a:pPr algn="r" defTabSz="899320">
              <a:spcBef>
                <a:spcPct val="50000"/>
              </a:spcBef>
            </a:pPr>
            <a:fld id="{BFEBD1CC-351E-1945-AB13-50EAE5206521}" type="slidenum">
              <a:rPr lang="en-US" sz="706" smtClean="0">
                <a:solidFill>
                  <a:schemeClr val="tx1"/>
                </a:solidFill>
              </a:rPr>
              <a:pPr algn="r" defTabSz="899320">
                <a:spcBef>
                  <a:spcPct val="50000"/>
                </a:spcBef>
              </a:pPr>
              <a:t>‹#›</a:t>
            </a:fld>
            <a:endParaRPr lang="en-US" sz="706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753464A6-FC58-6D0F-2E7A-998CCDEF7C1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63296" y="6488933"/>
            <a:ext cx="2224314" cy="19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9896" tIns="44948" rIns="89896" bIns="44948" anchor="b">
            <a:prstTxWarp prst="textNoShape">
              <a:avLst/>
            </a:prstTxWarp>
            <a:spAutoFit/>
          </a:bodyPr>
          <a:lstStyle/>
          <a:p>
            <a:pPr algn="l" defTabSz="899320">
              <a:spcBef>
                <a:spcPct val="50000"/>
              </a:spcBef>
            </a:pPr>
            <a:r>
              <a:rPr lang="en-US" sz="706" dirty="0">
                <a:solidFill>
                  <a:schemeClr val="bg1"/>
                </a:solidFill>
                <a:latin typeface="Arial" charset="0"/>
              </a:rPr>
              <a:t>See distribution limitations on title page</a:t>
            </a:r>
          </a:p>
        </p:txBody>
      </p:sp>
    </p:spTree>
    <p:extLst>
      <p:ext uri="{BB962C8B-B14F-4D97-AF65-F5344CB8AC3E}">
        <p14:creationId xmlns:p14="http://schemas.microsoft.com/office/powerpoint/2010/main" val="5208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ctr" defTabSz="899320" rtl="0" fontAlgn="base">
        <a:spcBef>
          <a:spcPct val="0"/>
        </a:spcBef>
        <a:spcAft>
          <a:spcPct val="0"/>
        </a:spcAft>
        <a:defRPr sz="3177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  <a:lvl2pPr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2pPr>
      <a:lvl3pPr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3pPr>
      <a:lvl4pPr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4pPr>
      <a:lvl5pPr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5pPr>
      <a:lvl6pPr marL="403433"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6pPr>
      <a:lvl7pPr marL="806867"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7pPr>
      <a:lvl8pPr marL="1210300"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8pPr>
      <a:lvl9pPr marL="1613733" algn="l" defTabSz="899320" rtl="0" fontAlgn="base">
        <a:spcBef>
          <a:spcPct val="0"/>
        </a:spcBef>
        <a:spcAft>
          <a:spcPct val="0"/>
        </a:spcAft>
        <a:defRPr sz="3177">
          <a:solidFill>
            <a:srgbClr val="939BA8"/>
          </a:solidFill>
          <a:latin typeface="Arial" charset="0"/>
        </a:defRPr>
      </a:lvl9pPr>
    </p:titleStyle>
    <p:bodyStyle>
      <a:lvl1pPr marL="254947" indent="-254947" algn="l" defTabSz="899320" rtl="0" fontAlgn="base">
        <a:lnSpc>
          <a:spcPct val="100000"/>
        </a:lnSpc>
        <a:spcBef>
          <a:spcPts val="265"/>
        </a:spcBef>
        <a:spcAft>
          <a:spcPts val="265"/>
        </a:spcAft>
        <a:buClr>
          <a:srgbClr val="004FA6"/>
        </a:buClr>
        <a:buSzPct val="80000"/>
        <a:buFont typeface="Wingdings" pitchFamily="2" charset="2"/>
        <a:buChar char=""/>
        <a:defRPr sz="2118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560324" indent="-256349" algn="l" defTabSz="899320" rtl="0" fontAlgn="base">
        <a:lnSpc>
          <a:spcPct val="100000"/>
        </a:lnSpc>
        <a:spcBef>
          <a:spcPts val="265"/>
        </a:spcBef>
        <a:spcAft>
          <a:spcPts val="265"/>
        </a:spcAft>
        <a:buClr>
          <a:schemeClr val="accent2">
            <a:lumMod val="75000"/>
          </a:schemeClr>
        </a:buClr>
        <a:buSzPct val="75000"/>
        <a:buFont typeface="Wingdings" pitchFamily="2" charset="2"/>
        <a:buChar char="u"/>
        <a:defRPr sz="1765">
          <a:solidFill>
            <a:schemeClr val="bg1"/>
          </a:solidFill>
          <a:latin typeface="Calibri" panose="020F0502020204030204" pitchFamily="34" charset="0"/>
          <a:ea typeface="ＭＳ Ｐゴシック" charset="-128"/>
        </a:defRPr>
      </a:lvl2pPr>
      <a:lvl3pPr marL="806867" indent="-197515" algn="l" defTabSz="899320" rtl="0" fontAlgn="base">
        <a:lnSpc>
          <a:spcPct val="100000"/>
        </a:lnSpc>
        <a:spcBef>
          <a:spcPts val="265"/>
        </a:spcBef>
        <a:spcAft>
          <a:spcPts val="265"/>
        </a:spcAft>
        <a:buClr>
          <a:schemeClr val="bg1">
            <a:lumMod val="50000"/>
          </a:schemeClr>
        </a:buClr>
        <a:buSzPct val="80000"/>
        <a:buFont typeface="Arial" pitchFamily="34" charset="0"/>
        <a:buChar char="●"/>
        <a:defRPr sz="1588">
          <a:solidFill>
            <a:schemeClr val="bg1"/>
          </a:solidFill>
          <a:latin typeface="Calibri" panose="020F0502020204030204" pitchFamily="34" charset="0"/>
          <a:ea typeface="ＭＳ Ｐゴシック" charset="-128"/>
        </a:defRPr>
      </a:lvl3pPr>
      <a:lvl4pPr marL="1012786" indent="-156891" algn="l" defTabSz="899320" rtl="0" fontAlgn="base">
        <a:lnSpc>
          <a:spcPct val="100000"/>
        </a:lnSpc>
        <a:spcBef>
          <a:spcPts val="265"/>
        </a:spcBef>
        <a:spcAft>
          <a:spcPts val="265"/>
        </a:spcAft>
        <a:buClr>
          <a:schemeClr val="bg1">
            <a:lumMod val="50000"/>
          </a:schemeClr>
        </a:buClr>
        <a:buSzPct val="80000"/>
        <a:buFont typeface="Arial" pitchFamily="34" charset="0"/>
        <a:buChar char="−"/>
        <a:defRPr sz="1412">
          <a:solidFill>
            <a:schemeClr val="bg1"/>
          </a:solidFill>
          <a:latin typeface="Calibri" panose="020F0502020204030204" pitchFamily="34" charset="0"/>
          <a:ea typeface="ＭＳ Ｐゴシック" charset="-128"/>
        </a:defRPr>
      </a:lvl4pPr>
      <a:lvl5pPr marL="1210300" indent="-148486" algn="l" defTabSz="899320" rtl="0" fontAlgn="base">
        <a:lnSpc>
          <a:spcPct val="100000"/>
        </a:lnSpc>
        <a:spcBef>
          <a:spcPts val="265"/>
        </a:spcBef>
        <a:spcAft>
          <a:spcPts val="265"/>
        </a:spcAft>
        <a:buClr>
          <a:schemeClr val="bg1">
            <a:lumMod val="50000"/>
          </a:schemeClr>
        </a:buClr>
        <a:buSzPct val="80000"/>
        <a:buFont typeface="Arial" pitchFamily="34" charset="0"/>
        <a:buChar char="▪"/>
        <a:defRPr sz="1412">
          <a:solidFill>
            <a:schemeClr val="bg1"/>
          </a:solidFill>
          <a:latin typeface="Calibri" panose="020F0502020204030204" pitchFamily="34" charset="0"/>
          <a:ea typeface="ＭＳ Ｐゴシック" charset="-128"/>
        </a:defRPr>
      </a:lvl5pPr>
      <a:lvl6pPr marL="2426203" indent="-224130" algn="l" defTabSz="899320" rtl="0" fontAlgn="base">
        <a:lnSpc>
          <a:spcPts val="2559"/>
        </a:lnSpc>
        <a:spcBef>
          <a:spcPct val="0"/>
        </a:spcBef>
        <a:spcAft>
          <a:spcPts val="585"/>
        </a:spcAft>
        <a:defRPr sz="1235">
          <a:solidFill>
            <a:srgbClr val="666666"/>
          </a:solidFill>
          <a:latin typeface="+mn-lt"/>
          <a:ea typeface="ＭＳ Ｐゴシック" charset="-128"/>
        </a:defRPr>
      </a:lvl6pPr>
      <a:lvl7pPr marL="2829636" indent="-224130" algn="l" defTabSz="899320" rtl="0" fontAlgn="base">
        <a:lnSpc>
          <a:spcPts val="2559"/>
        </a:lnSpc>
        <a:spcBef>
          <a:spcPct val="0"/>
        </a:spcBef>
        <a:spcAft>
          <a:spcPts val="585"/>
        </a:spcAft>
        <a:defRPr sz="1235">
          <a:solidFill>
            <a:srgbClr val="666666"/>
          </a:solidFill>
          <a:latin typeface="+mn-lt"/>
          <a:ea typeface="ＭＳ Ｐゴシック" charset="-128"/>
        </a:defRPr>
      </a:lvl7pPr>
      <a:lvl8pPr marL="3233069" indent="-224130" algn="l" defTabSz="899320" rtl="0" fontAlgn="base">
        <a:lnSpc>
          <a:spcPts val="2559"/>
        </a:lnSpc>
        <a:spcBef>
          <a:spcPct val="0"/>
        </a:spcBef>
        <a:spcAft>
          <a:spcPts val="585"/>
        </a:spcAft>
        <a:defRPr sz="1235">
          <a:solidFill>
            <a:srgbClr val="666666"/>
          </a:solidFill>
          <a:latin typeface="+mn-lt"/>
          <a:ea typeface="ＭＳ Ｐゴシック" charset="-128"/>
        </a:defRPr>
      </a:lvl8pPr>
      <a:lvl9pPr marL="3636503" indent="-224130" algn="l" defTabSz="899320" rtl="0" fontAlgn="base">
        <a:lnSpc>
          <a:spcPts val="2559"/>
        </a:lnSpc>
        <a:spcBef>
          <a:spcPct val="0"/>
        </a:spcBef>
        <a:spcAft>
          <a:spcPts val="585"/>
        </a:spcAft>
        <a:defRPr sz="1235">
          <a:solidFill>
            <a:srgbClr val="6666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40B67F-B2A6-950C-70D1-1D4BB69670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154" y="704851"/>
            <a:ext cx="9144000" cy="3843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Wireless Power Transfer for Space Applications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Multiple Ways to Bring Power to All Areas Night or Day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1533" y="4715838"/>
            <a:ext cx="9144000" cy="1640511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Dr. Darren Boyd</a:t>
            </a:r>
          </a:p>
          <a:p>
            <a:r>
              <a:rPr lang="en-US" dirty="0">
                <a:solidFill>
                  <a:schemeClr val="bg1"/>
                </a:solidFill>
              </a:rPr>
              <a:t>NASA Marshall Space Flight Center</a:t>
            </a:r>
          </a:p>
          <a:p>
            <a:r>
              <a:rPr lang="en-US" dirty="0">
                <a:solidFill>
                  <a:schemeClr val="bg1"/>
                </a:solidFill>
              </a:rPr>
              <a:t>Principal Investigator/Project Manager focused on </a:t>
            </a:r>
          </a:p>
          <a:p>
            <a:r>
              <a:rPr lang="en-US" dirty="0">
                <a:solidFill>
                  <a:schemeClr val="bg1"/>
                </a:solidFill>
              </a:rPr>
              <a:t>Solar Sail and Power Beaming Technologies</a:t>
            </a:r>
          </a:p>
          <a:p>
            <a:r>
              <a:rPr lang="en-US" dirty="0">
                <a:solidFill>
                  <a:schemeClr val="bg1"/>
                </a:solidFill>
              </a:rPr>
              <a:t>June 19,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23929-04E8-CE15-A5A5-6A5F95565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44EF-24B1-46A0-AD8D-C741FB56861E}" type="slidenum">
              <a:rPr lang="en-US" smtClean="0">
                <a:solidFill>
                  <a:schemeClr val="bg1"/>
                </a:solidFill>
              </a:rPr>
              <a:t>1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212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F950C1-0E20-D9ED-25A8-91BD47E14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98" y="34513"/>
            <a:ext cx="9151004" cy="1170855"/>
          </a:xfrm>
        </p:spPr>
        <p:txBody>
          <a:bodyPr/>
          <a:lstStyle/>
          <a:p>
            <a:r>
              <a:rPr lang="en-US" dirty="0"/>
              <a:t>ACO Concept for a Lunar Orbiting Space Beamed Power Demonstration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CB1A70B-27D0-2916-639F-5D8FD148C52D}"/>
              </a:ext>
            </a:extLst>
          </p:cNvPr>
          <p:cNvCxnSpPr/>
          <p:nvPr/>
        </p:nvCxnSpPr>
        <p:spPr bwMode="auto">
          <a:xfrm>
            <a:off x="9210907" y="1326995"/>
            <a:ext cx="0" cy="163922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B0F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396A3D3-6D26-DF82-7A18-165558DBE540}"/>
              </a:ext>
            </a:extLst>
          </p:cNvPr>
          <p:cNvSpPr txBox="1"/>
          <p:nvPr/>
        </p:nvSpPr>
        <p:spPr>
          <a:xfrm rot="5400000">
            <a:off x="8829408" y="2002838"/>
            <a:ext cx="1050537" cy="28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1882" tIns="50941" rIns="101882" bIns="5094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250 km orbit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D98430-2204-0921-2F10-89673E85757B}"/>
              </a:ext>
            </a:extLst>
          </p:cNvPr>
          <p:cNvSpPr txBox="1"/>
          <p:nvPr/>
        </p:nvSpPr>
        <p:spPr>
          <a:xfrm>
            <a:off x="45951" y="1295118"/>
            <a:ext cx="5652885" cy="121087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Goal: Demonstrate power beaming from an orbiting spacecraft to a surface asset using laser and RF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dirty="0">
                <a:solidFill>
                  <a:schemeClr val="bg1"/>
                </a:solidFill>
                <a:latin typeface="Arial"/>
              </a:rPr>
              <a:t>No new technology needed for spacecraft bus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beaming technology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exi</a:t>
            </a:r>
            <a:r>
              <a:rPr lang="en-US" dirty="0" err="1">
                <a:solidFill>
                  <a:schemeClr val="bg1"/>
                </a:solidFill>
                <a:latin typeface="Arial"/>
              </a:rPr>
              <a:t>sts</a:t>
            </a:r>
            <a:r>
              <a:rPr lang="en-US" dirty="0">
                <a:solidFill>
                  <a:schemeClr val="bg1"/>
                </a:solidFill>
                <a:latin typeface="Arial"/>
              </a:rPr>
              <a:t> for Earth use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AB61CF-AB43-BF36-0B77-4EC86CE1B94C}"/>
              </a:ext>
            </a:extLst>
          </p:cNvPr>
          <p:cNvSpPr txBox="1"/>
          <p:nvPr/>
        </p:nvSpPr>
        <p:spPr>
          <a:xfrm>
            <a:off x="143642" y="2946107"/>
            <a:ext cx="3323021" cy="1487871"/>
          </a:xfrm>
          <a:prstGeom prst="rect">
            <a:avLst/>
          </a:prstGeom>
          <a:solidFill>
            <a:schemeClr val="bg1">
              <a:lumMod val="65000"/>
              <a:alpha val="50997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year mission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Risk Class 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Dedicated launch vehicle, post-TLI release of spacecraft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170C63-FF65-A2CB-7C5E-718C636CC082}"/>
              </a:ext>
            </a:extLst>
          </p:cNvPr>
          <p:cNvSpPr txBox="1"/>
          <p:nvPr/>
        </p:nvSpPr>
        <p:spPr>
          <a:xfrm>
            <a:off x="7216094" y="3177815"/>
            <a:ext cx="2960352" cy="84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Study team assumed the Surface Assets are carried on CLPS lander: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m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conventional PV array;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 m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rectenna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FBB48C4-DCD1-0A46-7E8E-2BEA5872E54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78137" y="3791415"/>
            <a:ext cx="301372" cy="35387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47EE322-5942-62A9-878C-476D9ACF5F62}"/>
              </a:ext>
            </a:extLst>
          </p:cNvPr>
          <p:cNvSpPr txBox="1"/>
          <p:nvPr/>
        </p:nvSpPr>
        <p:spPr>
          <a:xfrm>
            <a:off x="6533414" y="4092397"/>
            <a:ext cx="1849847" cy="65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Position known to within 10 m; laser fine pointing resolves uncertainty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3471FE-F56B-1E46-180D-2E055B6562B2}"/>
              </a:ext>
            </a:extLst>
          </p:cNvPr>
          <p:cNvSpPr txBox="1"/>
          <p:nvPr/>
        </p:nvSpPr>
        <p:spPr>
          <a:xfrm>
            <a:off x="7216094" y="2212902"/>
            <a:ext cx="1849847" cy="84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Laser and RF demonstrated on same spacecraft, but NOT AT THE SAME TIME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BD8284-6F94-9FC3-7319-4A3BEF88D5D6}"/>
              </a:ext>
            </a:extLst>
          </p:cNvPr>
          <p:cNvSpPr txBox="1"/>
          <p:nvPr/>
        </p:nvSpPr>
        <p:spPr>
          <a:xfrm rot="18013422">
            <a:off x="6267440" y="2619733"/>
            <a:ext cx="624138" cy="318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1882" tIns="50941" rIns="101882" bIns="5094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1EDC62-CAC0-0CCA-53E0-4F87C2F41E40}"/>
              </a:ext>
            </a:extLst>
          </p:cNvPr>
          <p:cNvSpPr txBox="1"/>
          <p:nvPr/>
        </p:nvSpPr>
        <p:spPr>
          <a:xfrm rot="19094634">
            <a:off x="5648869" y="2807063"/>
            <a:ext cx="444602" cy="318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1882" tIns="50941" rIns="101882" bIns="5094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RF</a:t>
            </a:r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E3C0796D-2443-E0A0-2142-A104F19C50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311255"/>
              </p:ext>
            </p:extLst>
          </p:nvPr>
        </p:nvGraphicFramePr>
        <p:xfrm>
          <a:off x="3821098" y="4853798"/>
          <a:ext cx="5268473" cy="16459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654416">
                  <a:extLst>
                    <a:ext uri="{9D8B030D-6E8A-4147-A177-3AD203B41FA5}">
                      <a16:colId xmlns:a16="http://schemas.microsoft.com/office/drawing/2014/main" val="2907566547"/>
                    </a:ext>
                  </a:extLst>
                </a:gridCol>
                <a:gridCol w="3614057">
                  <a:extLst>
                    <a:ext uri="{9D8B030D-6E8A-4147-A177-3AD203B41FA5}">
                      <a16:colId xmlns:a16="http://schemas.microsoft.com/office/drawing/2014/main" val="269094436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Spacecraft and Mission Parameters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0371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Spacecraft Mass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2300 kg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52186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Propulsion Type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err="1">
                          <a:solidFill>
                            <a:schemeClr val="tx1"/>
                          </a:solidFill>
                        </a:rPr>
                        <a:t>Monoprop</a:t>
                      </a: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 hydrazine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185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Mission Delta-V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1100 m/s (includes 9.4% margin; 15% desired)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442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Laser power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 kW output / 250 W at target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3816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RF power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 kW output / &lt; 1 W at target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939556"/>
                  </a:ext>
                </a:extLst>
              </a:tr>
            </a:tbl>
          </a:graphicData>
        </a:graphic>
      </p:graphicFrame>
      <p:grpSp>
        <p:nvGrpSpPr>
          <p:cNvPr id="40" name="Group 39">
            <a:extLst>
              <a:ext uri="{FF2B5EF4-FFF2-40B4-BE49-F238E27FC236}">
                <a16:creationId xmlns:a16="http://schemas.microsoft.com/office/drawing/2014/main" id="{34248119-8F5A-F0EE-E243-B829EC40FE6C}"/>
              </a:ext>
            </a:extLst>
          </p:cNvPr>
          <p:cNvGrpSpPr/>
          <p:nvPr/>
        </p:nvGrpSpPr>
        <p:grpSpPr>
          <a:xfrm>
            <a:off x="303872" y="4748600"/>
            <a:ext cx="3362315" cy="1645920"/>
            <a:chOff x="5326395" y="4348950"/>
            <a:chExt cx="4769811" cy="233491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4237EC2-4815-E93E-4B9F-E3F1C14F5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9066" y="4732225"/>
              <a:ext cx="1413551" cy="1417320"/>
            </a:xfrm>
            <a:prstGeom prst="ellipse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E98BE5E-8276-5AB9-E809-71A53F66F8B5}"/>
                </a:ext>
              </a:extLst>
            </p:cNvPr>
            <p:cNvSpPr/>
            <p:nvPr/>
          </p:nvSpPr>
          <p:spPr bwMode="auto">
            <a:xfrm>
              <a:off x="5326395" y="4531999"/>
              <a:ext cx="1828800" cy="1828800"/>
            </a:xfrm>
            <a:prstGeom prst="ellipse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55 Helvetica Roman" pitchFamily="1" charset="0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10EB47B-4865-2DC4-995E-7E417F8845C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50122" y="4834787"/>
              <a:ext cx="1371600" cy="1371600"/>
            </a:xfrm>
            <a:prstGeom prst="ellipse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55 Helvetica Roman" pitchFamily="1" charset="0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AE57F28-769B-07A8-FAD9-D9C6B463C386}"/>
                </a:ext>
              </a:extLst>
            </p:cNvPr>
            <p:cNvSpPr/>
            <p:nvPr/>
          </p:nvSpPr>
          <p:spPr bwMode="auto">
            <a:xfrm>
              <a:off x="5821193" y="4832982"/>
              <a:ext cx="3726812" cy="1700358"/>
            </a:xfrm>
            <a:custGeom>
              <a:avLst/>
              <a:gdLst>
                <a:gd name="connsiteX0" fmla="*/ 0 w 8653347"/>
                <a:gd name="connsiteY0" fmla="*/ 1572938 h 1861092"/>
                <a:gd name="connsiteX1" fmla="*/ 390293 w 8653347"/>
                <a:gd name="connsiteY1" fmla="*/ 1717904 h 1861092"/>
                <a:gd name="connsiteX2" fmla="*/ 825191 w 8653347"/>
                <a:gd name="connsiteY2" fmla="*/ 1807114 h 1861092"/>
                <a:gd name="connsiteX3" fmla="*/ 1382752 w 8653347"/>
                <a:gd name="connsiteY3" fmla="*/ 1851718 h 1861092"/>
                <a:gd name="connsiteX4" fmla="*/ 2007220 w 8653347"/>
                <a:gd name="connsiteY4" fmla="*/ 1851718 h 1861092"/>
                <a:gd name="connsiteX5" fmla="*/ 3077737 w 8653347"/>
                <a:gd name="connsiteY5" fmla="*/ 1751358 h 1861092"/>
                <a:gd name="connsiteX6" fmla="*/ 3914078 w 8653347"/>
                <a:gd name="connsiteY6" fmla="*/ 1584089 h 1861092"/>
                <a:gd name="connsiteX7" fmla="*/ 4694664 w 8653347"/>
                <a:gd name="connsiteY7" fmla="*/ 1338762 h 1861092"/>
                <a:gd name="connsiteX8" fmla="*/ 5319132 w 8653347"/>
                <a:gd name="connsiteY8" fmla="*/ 1059982 h 1861092"/>
                <a:gd name="connsiteX9" fmla="*/ 5876693 w 8653347"/>
                <a:gd name="connsiteY9" fmla="*/ 747748 h 1861092"/>
                <a:gd name="connsiteX10" fmla="*/ 6423103 w 8653347"/>
                <a:gd name="connsiteY10" fmla="*/ 368606 h 1861092"/>
                <a:gd name="connsiteX11" fmla="*/ 6902605 w 8653347"/>
                <a:gd name="connsiteY11" fmla="*/ 145582 h 1861092"/>
                <a:gd name="connsiteX12" fmla="*/ 7683191 w 8653347"/>
                <a:gd name="connsiteY12" fmla="*/ 616 h 1861092"/>
                <a:gd name="connsiteX13" fmla="*/ 8341113 w 8653347"/>
                <a:gd name="connsiteY13" fmla="*/ 100977 h 1861092"/>
                <a:gd name="connsiteX14" fmla="*/ 8653347 w 8653347"/>
                <a:gd name="connsiteY14" fmla="*/ 279397 h 1861092"/>
                <a:gd name="connsiteX0" fmla="*/ 0 w 8653347"/>
                <a:gd name="connsiteY0" fmla="*/ 1572449 h 1860603"/>
                <a:gd name="connsiteX1" fmla="*/ 390293 w 8653347"/>
                <a:gd name="connsiteY1" fmla="*/ 1717415 h 1860603"/>
                <a:gd name="connsiteX2" fmla="*/ 825191 w 8653347"/>
                <a:gd name="connsiteY2" fmla="*/ 1806625 h 1860603"/>
                <a:gd name="connsiteX3" fmla="*/ 1382752 w 8653347"/>
                <a:gd name="connsiteY3" fmla="*/ 1851229 h 1860603"/>
                <a:gd name="connsiteX4" fmla="*/ 2007220 w 8653347"/>
                <a:gd name="connsiteY4" fmla="*/ 1851229 h 1860603"/>
                <a:gd name="connsiteX5" fmla="*/ 3077737 w 8653347"/>
                <a:gd name="connsiteY5" fmla="*/ 1750869 h 1860603"/>
                <a:gd name="connsiteX6" fmla="*/ 3914078 w 8653347"/>
                <a:gd name="connsiteY6" fmla="*/ 1583600 h 1860603"/>
                <a:gd name="connsiteX7" fmla="*/ 4694664 w 8653347"/>
                <a:gd name="connsiteY7" fmla="*/ 1338273 h 1860603"/>
                <a:gd name="connsiteX8" fmla="*/ 5319132 w 8653347"/>
                <a:gd name="connsiteY8" fmla="*/ 1059493 h 1860603"/>
                <a:gd name="connsiteX9" fmla="*/ 5876693 w 8653347"/>
                <a:gd name="connsiteY9" fmla="*/ 747259 h 1860603"/>
                <a:gd name="connsiteX10" fmla="*/ 6423103 w 8653347"/>
                <a:gd name="connsiteY10" fmla="*/ 368117 h 1860603"/>
                <a:gd name="connsiteX11" fmla="*/ 6902605 w 8653347"/>
                <a:gd name="connsiteY11" fmla="*/ 145093 h 1860603"/>
                <a:gd name="connsiteX12" fmla="*/ 7683191 w 8653347"/>
                <a:gd name="connsiteY12" fmla="*/ 127 h 1860603"/>
                <a:gd name="connsiteX13" fmla="*/ 8133976 w 8653347"/>
                <a:gd name="connsiteY13" fmla="*/ 168576 h 1860603"/>
                <a:gd name="connsiteX14" fmla="*/ 8653347 w 8653347"/>
                <a:gd name="connsiteY14" fmla="*/ 278908 h 1860603"/>
                <a:gd name="connsiteX0" fmla="*/ 0 w 8653347"/>
                <a:gd name="connsiteY0" fmla="*/ 1454119 h 1742273"/>
                <a:gd name="connsiteX1" fmla="*/ 390293 w 8653347"/>
                <a:gd name="connsiteY1" fmla="*/ 1599085 h 1742273"/>
                <a:gd name="connsiteX2" fmla="*/ 825191 w 8653347"/>
                <a:gd name="connsiteY2" fmla="*/ 1688295 h 1742273"/>
                <a:gd name="connsiteX3" fmla="*/ 1382752 w 8653347"/>
                <a:gd name="connsiteY3" fmla="*/ 1732899 h 1742273"/>
                <a:gd name="connsiteX4" fmla="*/ 2007220 w 8653347"/>
                <a:gd name="connsiteY4" fmla="*/ 1732899 h 1742273"/>
                <a:gd name="connsiteX5" fmla="*/ 3077737 w 8653347"/>
                <a:gd name="connsiteY5" fmla="*/ 1632539 h 1742273"/>
                <a:gd name="connsiteX6" fmla="*/ 3914078 w 8653347"/>
                <a:gd name="connsiteY6" fmla="*/ 1465270 h 1742273"/>
                <a:gd name="connsiteX7" fmla="*/ 4694664 w 8653347"/>
                <a:gd name="connsiteY7" fmla="*/ 1219943 h 1742273"/>
                <a:gd name="connsiteX8" fmla="*/ 5319132 w 8653347"/>
                <a:gd name="connsiteY8" fmla="*/ 941163 h 1742273"/>
                <a:gd name="connsiteX9" fmla="*/ 5876693 w 8653347"/>
                <a:gd name="connsiteY9" fmla="*/ 628929 h 1742273"/>
                <a:gd name="connsiteX10" fmla="*/ 6423103 w 8653347"/>
                <a:gd name="connsiteY10" fmla="*/ 249787 h 1742273"/>
                <a:gd name="connsiteX11" fmla="*/ 6902605 w 8653347"/>
                <a:gd name="connsiteY11" fmla="*/ 26763 h 1742273"/>
                <a:gd name="connsiteX12" fmla="*/ 7605515 w 8653347"/>
                <a:gd name="connsiteY12" fmla="*/ 6627 h 1742273"/>
                <a:gd name="connsiteX13" fmla="*/ 8133976 w 8653347"/>
                <a:gd name="connsiteY13" fmla="*/ 50246 h 1742273"/>
                <a:gd name="connsiteX14" fmla="*/ 8653347 w 8653347"/>
                <a:gd name="connsiteY14" fmla="*/ 160578 h 1742273"/>
                <a:gd name="connsiteX0" fmla="*/ 0 w 8653347"/>
                <a:gd name="connsiteY0" fmla="*/ 1451146 h 1739300"/>
                <a:gd name="connsiteX1" fmla="*/ 390293 w 8653347"/>
                <a:gd name="connsiteY1" fmla="*/ 1596112 h 1739300"/>
                <a:gd name="connsiteX2" fmla="*/ 825191 w 8653347"/>
                <a:gd name="connsiteY2" fmla="*/ 1685322 h 1739300"/>
                <a:gd name="connsiteX3" fmla="*/ 1382752 w 8653347"/>
                <a:gd name="connsiteY3" fmla="*/ 1729926 h 1739300"/>
                <a:gd name="connsiteX4" fmla="*/ 2007220 w 8653347"/>
                <a:gd name="connsiteY4" fmla="*/ 1729926 h 1739300"/>
                <a:gd name="connsiteX5" fmla="*/ 3077737 w 8653347"/>
                <a:gd name="connsiteY5" fmla="*/ 1629566 h 1739300"/>
                <a:gd name="connsiteX6" fmla="*/ 3914078 w 8653347"/>
                <a:gd name="connsiteY6" fmla="*/ 1462297 h 1739300"/>
                <a:gd name="connsiteX7" fmla="*/ 4694664 w 8653347"/>
                <a:gd name="connsiteY7" fmla="*/ 1216970 h 1739300"/>
                <a:gd name="connsiteX8" fmla="*/ 5319132 w 8653347"/>
                <a:gd name="connsiteY8" fmla="*/ 938190 h 1739300"/>
                <a:gd name="connsiteX9" fmla="*/ 5876693 w 8653347"/>
                <a:gd name="connsiteY9" fmla="*/ 625956 h 1739300"/>
                <a:gd name="connsiteX10" fmla="*/ 6423103 w 8653347"/>
                <a:gd name="connsiteY10" fmla="*/ 246814 h 1739300"/>
                <a:gd name="connsiteX11" fmla="*/ 6902606 w 8653347"/>
                <a:gd name="connsiteY11" fmla="*/ 103227 h 1739300"/>
                <a:gd name="connsiteX12" fmla="*/ 7605515 w 8653347"/>
                <a:gd name="connsiteY12" fmla="*/ 3654 h 1739300"/>
                <a:gd name="connsiteX13" fmla="*/ 8133976 w 8653347"/>
                <a:gd name="connsiteY13" fmla="*/ 47273 h 1739300"/>
                <a:gd name="connsiteX14" fmla="*/ 8653347 w 8653347"/>
                <a:gd name="connsiteY14" fmla="*/ 157605 h 1739300"/>
                <a:gd name="connsiteX0" fmla="*/ 0 w 8653347"/>
                <a:gd name="connsiteY0" fmla="*/ 1451146 h 1739300"/>
                <a:gd name="connsiteX1" fmla="*/ 390293 w 8653347"/>
                <a:gd name="connsiteY1" fmla="*/ 1596112 h 1739300"/>
                <a:gd name="connsiteX2" fmla="*/ 825191 w 8653347"/>
                <a:gd name="connsiteY2" fmla="*/ 1685322 h 1739300"/>
                <a:gd name="connsiteX3" fmla="*/ 1382752 w 8653347"/>
                <a:gd name="connsiteY3" fmla="*/ 1729926 h 1739300"/>
                <a:gd name="connsiteX4" fmla="*/ 2007220 w 8653347"/>
                <a:gd name="connsiteY4" fmla="*/ 1729926 h 1739300"/>
                <a:gd name="connsiteX5" fmla="*/ 3077737 w 8653347"/>
                <a:gd name="connsiteY5" fmla="*/ 1629566 h 1739300"/>
                <a:gd name="connsiteX6" fmla="*/ 3914078 w 8653347"/>
                <a:gd name="connsiteY6" fmla="*/ 1462297 h 1739300"/>
                <a:gd name="connsiteX7" fmla="*/ 4694664 w 8653347"/>
                <a:gd name="connsiteY7" fmla="*/ 1216970 h 1739300"/>
                <a:gd name="connsiteX8" fmla="*/ 5319132 w 8653347"/>
                <a:gd name="connsiteY8" fmla="*/ 938190 h 1739300"/>
                <a:gd name="connsiteX9" fmla="*/ 5876693 w 8653347"/>
                <a:gd name="connsiteY9" fmla="*/ 625956 h 1739300"/>
                <a:gd name="connsiteX10" fmla="*/ 6415328 w 8653347"/>
                <a:gd name="connsiteY10" fmla="*/ 287716 h 1739300"/>
                <a:gd name="connsiteX11" fmla="*/ 6902606 w 8653347"/>
                <a:gd name="connsiteY11" fmla="*/ 103227 h 1739300"/>
                <a:gd name="connsiteX12" fmla="*/ 7605515 w 8653347"/>
                <a:gd name="connsiteY12" fmla="*/ 3654 h 1739300"/>
                <a:gd name="connsiteX13" fmla="*/ 8133976 w 8653347"/>
                <a:gd name="connsiteY13" fmla="*/ 47273 h 1739300"/>
                <a:gd name="connsiteX14" fmla="*/ 8653347 w 8653347"/>
                <a:gd name="connsiteY14" fmla="*/ 157605 h 1739300"/>
                <a:gd name="connsiteX0" fmla="*/ 0 w 8653347"/>
                <a:gd name="connsiteY0" fmla="*/ 1450432 h 1738586"/>
                <a:gd name="connsiteX1" fmla="*/ 390293 w 8653347"/>
                <a:gd name="connsiteY1" fmla="*/ 1595398 h 1738586"/>
                <a:gd name="connsiteX2" fmla="*/ 825191 w 8653347"/>
                <a:gd name="connsiteY2" fmla="*/ 1684608 h 1738586"/>
                <a:gd name="connsiteX3" fmla="*/ 1382752 w 8653347"/>
                <a:gd name="connsiteY3" fmla="*/ 1729212 h 1738586"/>
                <a:gd name="connsiteX4" fmla="*/ 2007220 w 8653347"/>
                <a:gd name="connsiteY4" fmla="*/ 1729212 h 1738586"/>
                <a:gd name="connsiteX5" fmla="*/ 3077737 w 8653347"/>
                <a:gd name="connsiteY5" fmla="*/ 1628852 h 1738586"/>
                <a:gd name="connsiteX6" fmla="*/ 3914078 w 8653347"/>
                <a:gd name="connsiteY6" fmla="*/ 1461583 h 1738586"/>
                <a:gd name="connsiteX7" fmla="*/ 4694664 w 8653347"/>
                <a:gd name="connsiteY7" fmla="*/ 1216256 h 1738586"/>
                <a:gd name="connsiteX8" fmla="*/ 5319132 w 8653347"/>
                <a:gd name="connsiteY8" fmla="*/ 937476 h 1738586"/>
                <a:gd name="connsiteX9" fmla="*/ 5876693 w 8653347"/>
                <a:gd name="connsiteY9" fmla="*/ 625242 h 1738586"/>
                <a:gd name="connsiteX10" fmla="*/ 6415328 w 8653347"/>
                <a:gd name="connsiteY10" fmla="*/ 287002 h 1738586"/>
                <a:gd name="connsiteX11" fmla="*/ 7011485 w 8653347"/>
                <a:gd name="connsiteY11" fmla="*/ 92288 h 1738586"/>
                <a:gd name="connsiteX12" fmla="*/ 7605515 w 8653347"/>
                <a:gd name="connsiteY12" fmla="*/ 2940 h 1738586"/>
                <a:gd name="connsiteX13" fmla="*/ 8133976 w 8653347"/>
                <a:gd name="connsiteY13" fmla="*/ 46559 h 1738586"/>
                <a:gd name="connsiteX14" fmla="*/ 8653347 w 8653347"/>
                <a:gd name="connsiteY14" fmla="*/ 156891 h 1738586"/>
                <a:gd name="connsiteX0" fmla="*/ 0 w 8653347"/>
                <a:gd name="connsiteY0" fmla="*/ 1449425 h 1737579"/>
                <a:gd name="connsiteX1" fmla="*/ 390293 w 8653347"/>
                <a:gd name="connsiteY1" fmla="*/ 1594391 h 1737579"/>
                <a:gd name="connsiteX2" fmla="*/ 825191 w 8653347"/>
                <a:gd name="connsiteY2" fmla="*/ 1683601 h 1737579"/>
                <a:gd name="connsiteX3" fmla="*/ 1382752 w 8653347"/>
                <a:gd name="connsiteY3" fmla="*/ 1728205 h 1737579"/>
                <a:gd name="connsiteX4" fmla="*/ 2007220 w 8653347"/>
                <a:gd name="connsiteY4" fmla="*/ 1728205 h 1737579"/>
                <a:gd name="connsiteX5" fmla="*/ 3077737 w 8653347"/>
                <a:gd name="connsiteY5" fmla="*/ 1627845 h 1737579"/>
                <a:gd name="connsiteX6" fmla="*/ 3914078 w 8653347"/>
                <a:gd name="connsiteY6" fmla="*/ 1460576 h 1737579"/>
                <a:gd name="connsiteX7" fmla="*/ 4694664 w 8653347"/>
                <a:gd name="connsiteY7" fmla="*/ 1215249 h 1737579"/>
                <a:gd name="connsiteX8" fmla="*/ 5319132 w 8653347"/>
                <a:gd name="connsiteY8" fmla="*/ 936469 h 1737579"/>
                <a:gd name="connsiteX9" fmla="*/ 5876693 w 8653347"/>
                <a:gd name="connsiteY9" fmla="*/ 624235 h 1737579"/>
                <a:gd name="connsiteX10" fmla="*/ 6415328 w 8653347"/>
                <a:gd name="connsiteY10" fmla="*/ 285995 h 1737579"/>
                <a:gd name="connsiteX11" fmla="*/ 7011485 w 8653347"/>
                <a:gd name="connsiteY11" fmla="*/ 91281 h 1737579"/>
                <a:gd name="connsiteX12" fmla="*/ 7605515 w 8653347"/>
                <a:gd name="connsiteY12" fmla="*/ 1933 h 1737579"/>
                <a:gd name="connsiteX13" fmla="*/ 8133976 w 8653347"/>
                <a:gd name="connsiteY13" fmla="*/ 45552 h 1737579"/>
                <a:gd name="connsiteX14" fmla="*/ 8653347 w 8653347"/>
                <a:gd name="connsiteY14" fmla="*/ 155884 h 1737579"/>
                <a:gd name="connsiteX0" fmla="*/ 0 w 8653347"/>
                <a:gd name="connsiteY0" fmla="*/ 1448906 h 1737060"/>
                <a:gd name="connsiteX1" fmla="*/ 390293 w 8653347"/>
                <a:gd name="connsiteY1" fmla="*/ 1593872 h 1737060"/>
                <a:gd name="connsiteX2" fmla="*/ 825191 w 8653347"/>
                <a:gd name="connsiteY2" fmla="*/ 1683082 h 1737060"/>
                <a:gd name="connsiteX3" fmla="*/ 1382752 w 8653347"/>
                <a:gd name="connsiteY3" fmla="*/ 1727686 h 1737060"/>
                <a:gd name="connsiteX4" fmla="*/ 2007220 w 8653347"/>
                <a:gd name="connsiteY4" fmla="*/ 1727686 h 1737060"/>
                <a:gd name="connsiteX5" fmla="*/ 3077737 w 8653347"/>
                <a:gd name="connsiteY5" fmla="*/ 1627326 h 1737060"/>
                <a:gd name="connsiteX6" fmla="*/ 3914078 w 8653347"/>
                <a:gd name="connsiteY6" fmla="*/ 1460057 h 1737060"/>
                <a:gd name="connsiteX7" fmla="*/ 4694664 w 8653347"/>
                <a:gd name="connsiteY7" fmla="*/ 1214730 h 1737060"/>
                <a:gd name="connsiteX8" fmla="*/ 5319132 w 8653347"/>
                <a:gd name="connsiteY8" fmla="*/ 935950 h 1737060"/>
                <a:gd name="connsiteX9" fmla="*/ 5876693 w 8653347"/>
                <a:gd name="connsiteY9" fmla="*/ 623716 h 1737060"/>
                <a:gd name="connsiteX10" fmla="*/ 6415328 w 8653347"/>
                <a:gd name="connsiteY10" fmla="*/ 285476 h 1737060"/>
                <a:gd name="connsiteX11" fmla="*/ 7011485 w 8653347"/>
                <a:gd name="connsiteY11" fmla="*/ 90762 h 1737060"/>
                <a:gd name="connsiteX12" fmla="*/ 7605515 w 8653347"/>
                <a:gd name="connsiteY12" fmla="*/ 1414 h 1737060"/>
                <a:gd name="connsiteX13" fmla="*/ 8653347 w 8653347"/>
                <a:gd name="connsiteY13" fmla="*/ 155365 h 1737060"/>
                <a:gd name="connsiteX0" fmla="*/ 0 w 8653347"/>
                <a:gd name="connsiteY0" fmla="*/ 1448906 h 1737060"/>
                <a:gd name="connsiteX1" fmla="*/ 390293 w 8653347"/>
                <a:gd name="connsiteY1" fmla="*/ 1593872 h 1737060"/>
                <a:gd name="connsiteX2" fmla="*/ 825191 w 8653347"/>
                <a:gd name="connsiteY2" fmla="*/ 1683082 h 1737060"/>
                <a:gd name="connsiteX3" fmla="*/ 1382752 w 8653347"/>
                <a:gd name="connsiteY3" fmla="*/ 1727686 h 1737060"/>
                <a:gd name="connsiteX4" fmla="*/ 2007220 w 8653347"/>
                <a:gd name="connsiteY4" fmla="*/ 1727686 h 1737060"/>
                <a:gd name="connsiteX5" fmla="*/ 3077737 w 8653347"/>
                <a:gd name="connsiteY5" fmla="*/ 1627326 h 1737060"/>
                <a:gd name="connsiteX6" fmla="*/ 3914078 w 8653347"/>
                <a:gd name="connsiteY6" fmla="*/ 1460057 h 1737060"/>
                <a:gd name="connsiteX7" fmla="*/ 4694664 w 8653347"/>
                <a:gd name="connsiteY7" fmla="*/ 1214730 h 1737060"/>
                <a:gd name="connsiteX8" fmla="*/ 5319132 w 8653347"/>
                <a:gd name="connsiteY8" fmla="*/ 935950 h 1737060"/>
                <a:gd name="connsiteX9" fmla="*/ 5876693 w 8653347"/>
                <a:gd name="connsiteY9" fmla="*/ 623716 h 1737060"/>
                <a:gd name="connsiteX10" fmla="*/ 6415328 w 8653347"/>
                <a:gd name="connsiteY10" fmla="*/ 285476 h 1737060"/>
                <a:gd name="connsiteX11" fmla="*/ 7011485 w 8653347"/>
                <a:gd name="connsiteY11" fmla="*/ 90762 h 1737060"/>
                <a:gd name="connsiteX12" fmla="*/ 7605515 w 8653347"/>
                <a:gd name="connsiteY12" fmla="*/ 1414 h 1737060"/>
                <a:gd name="connsiteX13" fmla="*/ 8653347 w 8653347"/>
                <a:gd name="connsiteY13" fmla="*/ 155365 h 1737060"/>
                <a:gd name="connsiteX0" fmla="*/ 0 w 8653347"/>
                <a:gd name="connsiteY0" fmla="*/ 1442229 h 1730383"/>
                <a:gd name="connsiteX1" fmla="*/ 390293 w 8653347"/>
                <a:gd name="connsiteY1" fmla="*/ 1587195 h 1730383"/>
                <a:gd name="connsiteX2" fmla="*/ 825191 w 8653347"/>
                <a:gd name="connsiteY2" fmla="*/ 1676405 h 1730383"/>
                <a:gd name="connsiteX3" fmla="*/ 1382752 w 8653347"/>
                <a:gd name="connsiteY3" fmla="*/ 1721009 h 1730383"/>
                <a:gd name="connsiteX4" fmla="*/ 2007220 w 8653347"/>
                <a:gd name="connsiteY4" fmla="*/ 1721009 h 1730383"/>
                <a:gd name="connsiteX5" fmla="*/ 3077737 w 8653347"/>
                <a:gd name="connsiteY5" fmla="*/ 1620649 h 1730383"/>
                <a:gd name="connsiteX6" fmla="*/ 3914078 w 8653347"/>
                <a:gd name="connsiteY6" fmla="*/ 1453380 h 1730383"/>
                <a:gd name="connsiteX7" fmla="*/ 4694664 w 8653347"/>
                <a:gd name="connsiteY7" fmla="*/ 1208053 h 1730383"/>
                <a:gd name="connsiteX8" fmla="*/ 5319132 w 8653347"/>
                <a:gd name="connsiteY8" fmla="*/ 929273 h 1730383"/>
                <a:gd name="connsiteX9" fmla="*/ 5876693 w 8653347"/>
                <a:gd name="connsiteY9" fmla="*/ 617039 h 1730383"/>
                <a:gd name="connsiteX10" fmla="*/ 6415328 w 8653347"/>
                <a:gd name="connsiteY10" fmla="*/ 278799 h 1730383"/>
                <a:gd name="connsiteX11" fmla="*/ 7011485 w 8653347"/>
                <a:gd name="connsiteY11" fmla="*/ 84085 h 1730383"/>
                <a:gd name="connsiteX12" fmla="*/ 7784388 w 8653347"/>
                <a:gd name="connsiteY12" fmla="*/ 1554 h 1730383"/>
                <a:gd name="connsiteX13" fmla="*/ 8653347 w 8653347"/>
                <a:gd name="connsiteY13" fmla="*/ 148688 h 173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53347" h="1730383">
                  <a:moveTo>
                    <a:pt x="0" y="1442229"/>
                  </a:moveTo>
                  <a:cubicBezTo>
                    <a:pt x="126380" y="1495197"/>
                    <a:pt x="252761" y="1548166"/>
                    <a:pt x="390293" y="1587195"/>
                  </a:cubicBezTo>
                  <a:cubicBezTo>
                    <a:pt x="527825" y="1626224"/>
                    <a:pt x="659781" y="1654103"/>
                    <a:pt x="825191" y="1676405"/>
                  </a:cubicBezTo>
                  <a:cubicBezTo>
                    <a:pt x="990601" y="1698707"/>
                    <a:pt x="1185747" y="1713575"/>
                    <a:pt x="1382752" y="1721009"/>
                  </a:cubicBezTo>
                  <a:cubicBezTo>
                    <a:pt x="1579757" y="1728443"/>
                    <a:pt x="1724723" y="1737736"/>
                    <a:pt x="2007220" y="1721009"/>
                  </a:cubicBezTo>
                  <a:cubicBezTo>
                    <a:pt x="2289717" y="1704282"/>
                    <a:pt x="2759927" y="1665254"/>
                    <a:pt x="3077737" y="1620649"/>
                  </a:cubicBezTo>
                  <a:cubicBezTo>
                    <a:pt x="3395547" y="1576044"/>
                    <a:pt x="3644590" y="1522146"/>
                    <a:pt x="3914078" y="1453380"/>
                  </a:cubicBezTo>
                  <a:cubicBezTo>
                    <a:pt x="4183566" y="1384614"/>
                    <a:pt x="4460488" y="1295404"/>
                    <a:pt x="4694664" y="1208053"/>
                  </a:cubicBezTo>
                  <a:cubicBezTo>
                    <a:pt x="4928840" y="1120702"/>
                    <a:pt x="5122127" y="1027775"/>
                    <a:pt x="5319132" y="929273"/>
                  </a:cubicBezTo>
                  <a:cubicBezTo>
                    <a:pt x="5516137" y="830771"/>
                    <a:pt x="5693994" y="725451"/>
                    <a:pt x="5876693" y="617039"/>
                  </a:cubicBezTo>
                  <a:cubicBezTo>
                    <a:pt x="6059392" y="508627"/>
                    <a:pt x="6226196" y="367625"/>
                    <a:pt x="6415328" y="278799"/>
                  </a:cubicBezTo>
                  <a:cubicBezTo>
                    <a:pt x="6604460" y="189973"/>
                    <a:pt x="6783308" y="130293"/>
                    <a:pt x="7011485" y="84085"/>
                  </a:cubicBezTo>
                  <a:cubicBezTo>
                    <a:pt x="7239662" y="37878"/>
                    <a:pt x="7510744" y="-9213"/>
                    <a:pt x="7784388" y="1554"/>
                  </a:cubicBezTo>
                  <a:cubicBezTo>
                    <a:pt x="8058032" y="12321"/>
                    <a:pt x="8450604" y="41626"/>
                    <a:pt x="8653347" y="148688"/>
                  </a:cubicBezTo>
                </a:path>
              </a:pathLst>
            </a:cu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58687EC-3E1B-6312-3BC8-A0F67B7AA244}"/>
                </a:ext>
              </a:extLst>
            </p:cNvPr>
            <p:cNvSpPr/>
            <p:nvPr/>
          </p:nvSpPr>
          <p:spPr bwMode="auto">
            <a:xfrm>
              <a:off x="5737557" y="6162712"/>
              <a:ext cx="189571" cy="189571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55 Helvetica Roman" pitchFamily="1" charset="0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D8C2552-A405-E9AC-98A5-E89D536AB78C}"/>
                </a:ext>
              </a:extLst>
            </p:cNvPr>
            <p:cNvSpPr/>
            <p:nvPr/>
          </p:nvSpPr>
          <p:spPr bwMode="auto">
            <a:xfrm>
              <a:off x="9473712" y="4887756"/>
              <a:ext cx="189571" cy="189571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55 Helvetica Roman" pitchFamily="1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F64B96-63AD-6780-FF0B-3719CF0F773B}"/>
                </a:ext>
              </a:extLst>
            </p:cNvPr>
            <p:cNvSpPr txBox="1"/>
            <p:nvPr/>
          </p:nvSpPr>
          <p:spPr>
            <a:xfrm>
              <a:off x="5529066" y="6345313"/>
              <a:ext cx="492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TLI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1F1607D-F0F6-DB11-0E4F-8AB7165A053E}"/>
                </a:ext>
              </a:extLst>
            </p:cNvPr>
            <p:cNvSpPr txBox="1"/>
            <p:nvPr/>
          </p:nvSpPr>
          <p:spPr>
            <a:xfrm>
              <a:off x="9568497" y="4643987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LOI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065370E-C1C5-AD87-88E3-C60744CED1A1}"/>
                </a:ext>
              </a:extLst>
            </p:cNvPr>
            <p:cNvSpPr txBox="1"/>
            <p:nvPr/>
          </p:nvSpPr>
          <p:spPr>
            <a:xfrm>
              <a:off x="5927128" y="4348950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LEO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7F9415-78DD-09B0-F254-55C4A43141F3}"/>
                </a:ext>
              </a:extLst>
            </p:cNvPr>
            <p:cNvSpPr txBox="1"/>
            <p:nvPr/>
          </p:nvSpPr>
          <p:spPr>
            <a:xfrm>
              <a:off x="8908590" y="6018407"/>
              <a:ext cx="5725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LLO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186E72E-03E6-98E9-CB98-6651EBB2B58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810705" y="5410417"/>
              <a:ext cx="0" cy="22807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arrow" w="lg" len="lg"/>
            </a:ln>
            <a:effectLst/>
          </p:spPr>
        </p:cxnSp>
        <p:pic>
          <p:nvPicPr>
            <p:cNvPr id="39" name="Picture 38" descr="A close up of the moon&#10;&#10;Description automatically generated with medium confidence">
              <a:extLst>
                <a:ext uri="{FF2B5EF4-FFF2-40B4-BE49-F238E27FC236}">
                  <a16:creationId xmlns:a16="http://schemas.microsoft.com/office/drawing/2014/main" id="{9359F36D-9C61-C385-DD53-1AC7DA2EE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66587" y="5107269"/>
              <a:ext cx="781418" cy="777240"/>
            </a:xfrm>
            <a:prstGeom prst="ellipse">
              <a:avLst/>
            </a:prstGeom>
          </p:spPr>
        </p:pic>
      </p:grpSp>
      <p:pic>
        <p:nvPicPr>
          <p:cNvPr id="42" name="Picture 4">
            <a:extLst>
              <a:ext uri="{FF2B5EF4-FFF2-40B4-BE49-F238E27FC236}">
                <a16:creationId xmlns:a16="http://schemas.microsoft.com/office/drawing/2014/main" id="{ED2E93F4-8A1A-5324-5009-2BD17EDA6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40" y="3670274"/>
            <a:ext cx="2572008" cy="257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D208D56-057B-0111-9A99-E253FEB2D675}"/>
              </a:ext>
            </a:extLst>
          </p:cNvPr>
          <p:cNvSpPr txBox="1"/>
          <p:nvPr/>
        </p:nvSpPr>
        <p:spPr>
          <a:xfrm>
            <a:off x="4913800" y="3673080"/>
            <a:ext cx="1422988" cy="47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Receiving Asset on Lunar Surface</a:t>
            </a: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285C1912-7D21-EDD4-63F0-E3CA426C6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575" y="2846801"/>
            <a:ext cx="980553" cy="20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9BC4BC5-7AFF-7466-8587-6A35A55A11C2}"/>
              </a:ext>
            </a:extLst>
          </p:cNvPr>
          <p:cNvSpPr txBox="1"/>
          <p:nvPr/>
        </p:nvSpPr>
        <p:spPr>
          <a:xfrm>
            <a:off x="10951478" y="4809421"/>
            <a:ext cx="924924" cy="28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Falcon 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72706BD-1789-2942-6CCC-B71E21001DA3}"/>
              </a:ext>
            </a:extLst>
          </p:cNvPr>
          <p:cNvSpPr txBox="1"/>
          <p:nvPr/>
        </p:nvSpPr>
        <p:spPr>
          <a:xfrm>
            <a:off x="9973882" y="4461057"/>
            <a:ext cx="924924" cy="28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Stowed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CA4EE12-58B9-0AFF-174D-D736EFA8A9EE}"/>
              </a:ext>
            </a:extLst>
          </p:cNvPr>
          <p:cNvSpPr txBox="1"/>
          <p:nvPr/>
        </p:nvSpPr>
        <p:spPr>
          <a:xfrm>
            <a:off x="10411989" y="5833844"/>
            <a:ext cx="924924" cy="28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Deployed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1AD17D-D9DE-C4A1-2B31-68A171F7EF22}"/>
              </a:ext>
            </a:extLst>
          </p:cNvPr>
          <p:cNvCxnSpPr/>
          <p:nvPr/>
        </p:nvCxnSpPr>
        <p:spPr bwMode="auto">
          <a:xfrm flipV="1">
            <a:off x="10001250" y="3927475"/>
            <a:ext cx="365125" cy="2194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B891DB-5084-BA57-E07E-CC41FC7973F6}"/>
              </a:ext>
            </a:extLst>
          </p:cNvPr>
          <p:cNvSpPr txBox="1"/>
          <p:nvPr/>
        </p:nvSpPr>
        <p:spPr>
          <a:xfrm rot="19601278">
            <a:off x="9878120" y="3803581"/>
            <a:ext cx="524752" cy="25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1882" tIns="50941" rIns="101882" bIns="5094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2.5 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6C5C18-369F-FC42-85DA-C38C0BBEE23B}"/>
              </a:ext>
            </a:extLst>
          </p:cNvPr>
          <p:cNvCxnSpPr>
            <a:cxnSpLocks/>
          </p:cNvCxnSpPr>
          <p:nvPr/>
        </p:nvCxnSpPr>
        <p:spPr bwMode="auto">
          <a:xfrm>
            <a:off x="9653228" y="5556136"/>
            <a:ext cx="777041" cy="4456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B44539-6AAA-C551-9DE7-4148773FAF80}"/>
              </a:ext>
            </a:extLst>
          </p:cNvPr>
          <p:cNvSpPr txBox="1"/>
          <p:nvPr/>
        </p:nvSpPr>
        <p:spPr>
          <a:xfrm>
            <a:off x="9795402" y="5318429"/>
            <a:ext cx="537576" cy="564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1882" tIns="50941" rIns="101882" bIns="5094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FFFF00"/>
                </a:solidFill>
                <a:latin typeface="Arial"/>
              </a:rPr>
              <a:t>25 m</a:t>
            </a:r>
            <a:r>
              <a:rPr lang="en-US" sz="1000" baseline="30000" dirty="0">
                <a:solidFill>
                  <a:srgbClr val="FFFF00"/>
                </a:solidFill>
                <a:latin typeface="Arial"/>
              </a:rPr>
              <a:t>2</a:t>
            </a:r>
            <a:endParaRPr kumimoji="0" lang="en-US" sz="1000" b="0" i="0" u="none" strike="noStrike" kern="1200" cap="none" spc="0" normalizeH="0" baseline="30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6B66B4C-94E9-9F10-F52B-F415B4D805FE}"/>
              </a:ext>
            </a:extLst>
          </p:cNvPr>
          <p:cNvCxnSpPr>
            <a:cxnSpLocks/>
          </p:cNvCxnSpPr>
          <p:nvPr/>
        </p:nvCxnSpPr>
        <p:spPr bwMode="auto">
          <a:xfrm>
            <a:off x="9188072" y="4484711"/>
            <a:ext cx="2441863" cy="125302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5AAB3B6-9AE3-7836-7512-CFD66094C35B}"/>
              </a:ext>
            </a:extLst>
          </p:cNvPr>
          <p:cNvSpPr txBox="1"/>
          <p:nvPr/>
        </p:nvSpPr>
        <p:spPr>
          <a:xfrm>
            <a:off x="11027795" y="5273857"/>
            <a:ext cx="681151" cy="25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 m</a:t>
            </a:r>
          </a:p>
        </p:txBody>
      </p:sp>
    </p:spTree>
    <p:extLst>
      <p:ext uri="{BB962C8B-B14F-4D97-AF65-F5344CB8AC3E}">
        <p14:creationId xmlns:p14="http://schemas.microsoft.com/office/powerpoint/2010/main" val="3137091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F950C1-0E20-D9ED-25A8-91BD47E14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Demonstrates Both Laser and RF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611BE5C-CE25-6CAE-D064-511ECDF973E6}"/>
              </a:ext>
            </a:extLst>
          </p:cNvPr>
          <p:cNvGrpSpPr/>
          <p:nvPr/>
        </p:nvGrpSpPr>
        <p:grpSpPr>
          <a:xfrm>
            <a:off x="130926" y="945141"/>
            <a:ext cx="7311831" cy="5341963"/>
            <a:chOff x="543697" y="1122443"/>
            <a:chExt cx="7311831" cy="5341963"/>
          </a:xfrm>
        </p:grpSpPr>
        <p:pic>
          <p:nvPicPr>
            <p:cNvPr id="2" name="Picture 1" descr="A picture containing table, worktable&#10;&#10;Description automatically generated">
              <a:extLst>
                <a:ext uri="{FF2B5EF4-FFF2-40B4-BE49-F238E27FC236}">
                  <a16:creationId xmlns:a16="http://schemas.microsoft.com/office/drawing/2014/main" id="{62F48ACB-89E4-68FC-F823-C2655C2B7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6" t="4551" b="11845"/>
            <a:stretch/>
          </p:blipFill>
          <p:spPr>
            <a:xfrm>
              <a:off x="543697" y="1122443"/>
              <a:ext cx="7311831" cy="5142473"/>
            </a:xfrm>
            <a:prstGeom prst="rect">
              <a:avLst/>
            </a:prstGeom>
            <a:noFill/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71B2EB7-FDBD-046C-AD6B-47477E693F1A}"/>
                </a:ext>
              </a:extLst>
            </p:cNvPr>
            <p:cNvSpPr txBox="1"/>
            <p:nvPr/>
          </p:nvSpPr>
          <p:spPr>
            <a:xfrm>
              <a:off x="4132582" y="5807531"/>
              <a:ext cx="1781104" cy="65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101882" tIns="50941" rIns="101882" bIns="50941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indent="0" algn="l"/>
              <a:r>
                <a:rPr lang="en-US" sz="1200" b="1" dirty="0">
                  <a:solidFill>
                    <a:srgbClr val="FFFF00"/>
                  </a:solidFill>
                </a:rPr>
                <a:t>Main thruster</a:t>
              </a:r>
            </a:p>
            <a:p>
              <a:pPr marL="0" indent="0" algn="l"/>
              <a:r>
                <a:rPr lang="en-US" sz="1200" b="1" dirty="0">
                  <a:solidFill>
                    <a:srgbClr val="FFFF00"/>
                  </a:solidFill>
                </a:rPr>
                <a:t>(1 shown, but</a:t>
              </a:r>
            </a:p>
            <a:p>
              <a:pPr marL="0" indent="0" algn="l"/>
              <a:r>
                <a:rPr lang="en-US" sz="1200" b="1" dirty="0">
                  <a:solidFill>
                    <a:srgbClr val="FFFF00"/>
                  </a:solidFill>
                </a:rPr>
                <a:t> s/c has 2)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05EA5F-27F7-4239-5BB7-55787E682183}"/>
                </a:ext>
              </a:extLst>
            </p:cNvPr>
            <p:cNvSpPr txBox="1"/>
            <p:nvPr/>
          </p:nvSpPr>
          <p:spPr>
            <a:xfrm>
              <a:off x="4199612" y="2779103"/>
              <a:ext cx="931915" cy="287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101882" tIns="50941" rIns="101882" bIns="50941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Laser box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5E6175-7B2E-374B-338C-85EE48848A4F}"/>
                </a:ext>
              </a:extLst>
            </p:cNvPr>
            <p:cNvSpPr txBox="1"/>
            <p:nvPr/>
          </p:nvSpPr>
          <p:spPr>
            <a:xfrm>
              <a:off x="5435807" y="3989380"/>
              <a:ext cx="841249" cy="287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101882" tIns="50941" rIns="101882" bIns="50941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Avionics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2480EE-BB30-247D-458D-8C8B4B09D967}"/>
                </a:ext>
              </a:extLst>
            </p:cNvPr>
            <p:cNvSpPr txBox="1"/>
            <p:nvPr/>
          </p:nvSpPr>
          <p:spPr>
            <a:xfrm>
              <a:off x="2304577" y="1600433"/>
              <a:ext cx="1129084" cy="287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101882" tIns="50941" rIns="101882" bIns="50941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Laser cutout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BE94FD-4D79-CF63-D40B-85CF33B9D4AF}"/>
                </a:ext>
              </a:extLst>
            </p:cNvPr>
            <p:cNvSpPr txBox="1"/>
            <p:nvPr/>
          </p:nvSpPr>
          <p:spPr>
            <a:xfrm>
              <a:off x="2065875" y="3429000"/>
              <a:ext cx="710700" cy="472209"/>
            </a:xfrm>
            <a:prstGeom prst="rect">
              <a:avLst/>
            </a:prstGeom>
            <a:noFill/>
            <a:ln w="55000"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101882" tIns="50941" rIns="101882" bIns="50941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Power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boxes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597AE1-5A55-DCC4-E4A5-329B55090A4C}"/>
                </a:ext>
              </a:extLst>
            </p:cNvPr>
            <p:cNvSpPr txBox="1"/>
            <p:nvPr/>
          </p:nvSpPr>
          <p:spPr>
            <a:xfrm>
              <a:off x="4495236" y="5570138"/>
              <a:ext cx="1607953" cy="287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101882" tIns="50941" rIns="101882" bIns="50941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Momentum wheels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017BA3-76AE-D100-644E-E71E191EE12B}"/>
                </a:ext>
              </a:extLst>
            </p:cNvPr>
            <p:cNvSpPr txBox="1"/>
            <p:nvPr/>
          </p:nvSpPr>
          <p:spPr>
            <a:xfrm>
              <a:off x="5529489" y="4700391"/>
              <a:ext cx="529560" cy="287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101882" tIns="50941" rIns="101882" bIns="50941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RCS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69A6C1-7817-A710-D18A-595EFB8152B1}"/>
                </a:ext>
              </a:extLst>
            </p:cNvPr>
            <p:cNvSpPr txBox="1"/>
            <p:nvPr/>
          </p:nvSpPr>
          <p:spPr>
            <a:xfrm>
              <a:off x="1429052" y="2922874"/>
              <a:ext cx="1751049" cy="287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101882" tIns="50941" rIns="101882" bIns="50941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Laser steering mirror</a:t>
              </a:r>
            </a:p>
          </p:txBody>
        </p:sp>
      </p:grp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8A548D37-C408-A98C-5E6F-B8BC40BDAE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240519"/>
              </p:ext>
            </p:extLst>
          </p:nvPr>
        </p:nvGraphicFramePr>
        <p:xfrm>
          <a:off x="5628816" y="5107767"/>
          <a:ext cx="3232391" cy="1102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2391">
                  <a:extLst>
                    <a:ext uri="{9D8B030D-6E8A-4147-A177-3AD203B41FA5}">
                      <a16:colId xmlns:a16="http://schemas.microsoft.com/office/drawing/2014/main" val="3546926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FFFF00"/>
                          </a:solidFill>
                        </a:rPr>
                        <a:t>Propulsion</a:t>
                      </a:r>
                    </a:p>
                  </a:txBody>
                  <a:tcP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0939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Blowdown hydrazine system;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2 @ 100lbf main thruster; 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4 pods of 4 @ 5 </a:t>
                      </a:r>
                      <a:r>
                        <a:rPr lang="en-US" sz="1400" b="0" dirty="0" err="1">
                          <a:solidFill>
                            <a:schemeClr val="bg1"/>
                          </a:solidFill>
                        </a:rPr>
                        <a:t>lbf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 thrusters RCS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55685393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F3613D28-927D-BA3B-E53D-961A08F793CD}"/>
              </a:ext>
            </a:extLst>
          </p:cNvPr>
          <p:cNvGraphicFramePr>
            <a:graphicFrameLocks noGrp="1"/>
          </p:cNvGraphicFramePr>
          <p:nvPr/>
        </p:nvGraphicFramePr>
        <p:xfrm>
          <a:off x="6321288" y="1019924"/>
          <a:ext cx="5641328" cy="1102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41328">
                  <a:extLst>
                    <a:ext uri="{9D8B030D-6E8A-4147-A177-3AD203B41FA5}">
                      <a16:colId xmlns:a16="http://schemas.microsoft.com/office/drawing/2014/main" val="3546926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FFFF00"/>
                          </a:solidFill>
                        </a:rPr>
                        <a:t>Power</a:t>
                      </a:r>
                    </a:p>
                  </a:txBody>
                  <a:tcP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0939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Deployable solar arrays (not shown) and secondary batteries; </a:t>
                      </a:r>
                    </a:p>
                    <a:p>
                      <a:pPr algn="ctr"/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1.2 kW spacecraft; 3.3 kW power beaming system; </a:t>
                      </a:r>
                    </a:p>
                    <a:p>
                      <a:pPr algn="ctr"/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4.5 kW total peak during discharge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55685393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F6BECA46-2011-E5E9-10E6-A281A2404F88}"/>
              </a:ext>
            </a:extLst>
          </p:cNvPr>
          <p:cNvGraphicFramePr>
            <a:graphicFrameLocks noGrp="1"/>
          </p:cNvGraphicFramePr>
          <p:nvPr/>
        </p:nvGraphicFramePr>
        <p:xfrm>
          <a:off x="7297444" y="3859135"/>
          <a:ext cx="4067682" cy="1102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7682">
                  <a:extLst>
                    <a:ext uri="{9D8B030D-6E8A-4147-A177-3AD203B41FA5}">
                      <a16:colId xmlns:a16="http://schemas.microsoft.com/office/drawing/2014/main" val="3546926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FFFF00"/>
                          </a:solidFill>
                        </a:rPr>
                        <a:t>GNC</a:t>
                      </a:r>
                    </a:p>
                  </a:txBody>
                  <a:tcP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0939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3-Axis stabilized; </a:t>
                      </a:r>
                    </a:p>
                    <a:p>
                      <a:pPr algn="ctr"/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reaction wheels for attitude control; RCS for momentum unloading</a:t>
                      </a: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55685393"/>
                  </a:ext>
                </a:extLst>
              </a:tr>
            </a:tbl>
          </a:graphicData>
        </a:graphic>
      </p:graphicFrame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7281A280-E5DB-5593-8E12-113E52537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991905"/>
              </p:ext>
            </p:extLst>
          </p:nvPr>
        </p:nvGraphicFramePr>
        <p:xfrm>
          <a:off x="7442757" y="2299305"/>
          <a:ext cx="4574521" cy="1315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4521">
                  <a:extLst>
                    <a:ext uri="{9D8B030D-6E8A-4147-A177-3AD203B41FA5}">
                      <a16:colId xmlns:a16="http://schemas.microsoft.com/office/drawing/2014/main" val="3546926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FFFF00"/>
                          </a:solidFill>
                        </a:rPr>
                        <a:t>Thermal</a:t>
                      </a:r>
                    </a:p>
                  </a:txBody>
                  <a:tcP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0939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Employs spacecraft structure as radiator, fluid loop, phase change material (PCM);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PCM needed to absorb heat during power beaming; recharged within 1 orbit for use during next power beaming event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55685393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AB2BD245-6E0B-8C05-C46A-1BA7EF6B14CD}"/>
              </a:ext>
            </a:extLst>
          </p:cNvPr>
          <p:cNvGraphicFramePr>
            <a:graphicFrameLocks noGrp="1"/>
          </p:cNvGraphicFramePr>
          <p:nvPr/>
        </p:nvGraphicFramePr>
        <p:xfrm>
          <a:off x="0" y="4961078"/>
          <a:ext cx="3655916" cy="1315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5916">
                  <a:extLst>
                    <a:ext uri="{9D8B030D-6E8A-4147-A177-3AD203B41FA5}">
                      <a16:colId xmlns:a16="http://schemas.microsoft.com/office/drawing/2014/main" val="3546926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FFFF00"/>
                          </a:solidFill>
                        </a:rPr>
                        <a:t>Mechanisms</a:t>
                      </a:r>
                    </a:p>
                  </a:txBody>
                  <a:tcP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0939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Solar array deployment;</a:t>
                      </a:r>
                    </a:p>
                    <a:p>
                      <a:pPr algn="ctr"/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Deployable radiator;</a:t>
                      </a:r>
                    </a:p>
                    <a:p>
                      <a:pPr algn="ctr"/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RF phased array antenna deployment;</a:t>
                      </a:r>
                    </a:p>
                    <a:p>
                      <a:pPr algn="ctr"/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Laser pointing mirror</a:t>
                      </a: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55685393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7110529F-95C0-CCA5-C7B4-16B8DBF71650}"/>
              </a:ext>
            </a:extLst>
          </p:cNvPr>
          <p:cNvGraphicFramePr>
            <a:graphicFrameLocks noGrp="1"/>
          </p:cNvGraphicFramePr>
          <p:nvPr/>
        </p:nvGraphicFramePr>
        <p:xfrm>
          <a:off x="8989108" y="5588280"/>
          <a:ext cx="3071966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71966">
                  <a:extLst>
                    <a:ext uri="{9D8B030D-6E8A-4147-A177-3AD203B41FA5}">
                      <a16:colId xmlns:a16="http://schemas.microsoft.com/office/drawing/2014/main" val="3546926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FFFF00"/>
                          </a:solidFill>
                        </a:rPr>
                        <a:t>Structures and Avionics</a:t>
                      </a:r>
                    </a:p>
                  </a:txBody>
                  <a:tcP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0939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Standard, low risk designs</a:t>
                      </a: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5568539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EEEDB00-4A33-D9CB-1ADD-6C211AEE4A28}"/>
              </a:ext>
            </a:extLst>
          </p:cNvPr>
          <p:cNvSpPr txBox="1"/>
          <p:nvPr/>
        </p:nvSpPr>
        <p:spPr>
          <a:xfrm>
            <a:off x="4922156" y="2052054"/>
            <a:ext cx="1583439" cy="47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1882" tIns="50941" rIns="101882" bIns="5094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Deployed RF Array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(25 m</a:t>
            </a:r>
            <a:r>
              <a: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5FF7AE-8004-8D47-AFE3-891242023BD9}"/>
              </a:ext>
            </a:extLst>
          </p:cNvPr>
          <p:cNvSpPr txBox="1"/>
          <p:nvPr/>
        </p:nvSpPr>
        <p:spPr>
          <a:xfrm>
            <a:off x="4082465" y="1036506"/>
            <a:ext cx="2031575" cy="34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1882" tIns="50941" rIns="101882" bIns="5094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2300 kg total mass</a:t>
            </a:r>
          </a:p>
        </p:txBody>
      </p:sp>
    </p:spTree>
    <p:extLst>
      <p:ext uri="{BB962C8B-B14F-4D97-AF65-F5344CB8AC3E}">
        <p14:creationId xmlns:p14="http://schemas.microsoft.com/office/powerpoint/2010/main" val="1539773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CB638-2880-D66B-1B87-ED0827778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algun Gothic"/>
                <a:ea typeface="Malgun Gothic"/>
              </a:rPr>
              <a:t>Demo Mission Power</a:t>
            </a:r>
            <a:r>
              <a:rPr lang="en-US" dirty="0">
                <a:latin typeface="Malgun Gothic"/>
                <a:ea typeface="Malgun Gothic"/>
              </a:rPr>
              <a:t> Beaming Technologies: Laser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7D15A3-3332-4710-0A4A-1FCF24781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359" y="2512592"/>
            <a:ext cx="3785755" cy="227702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CC623329-C707-2AAA-8976-4183AAA392AA}"/>
              </a:ext>
            </a:extLst>
          </p:cNvPr>
          <p:cNvGrpSpPr/>
          <p:nvPr/>
        </p:nvGrpSpPr>
        <p:grpSpPr>
          <a:xfrm>
            <a:off x="2771714" y="1688513"/>
            <a:ext cx="9284720" cy="4356806"/>
            <a:chOff x="2771714" y="1688513"/>
            <a:chExt cx="9284720" cy="43568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FA032A-E907-1B0C-8DD2-9DB4C6239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765174">
              <a:off x="7412474" y="2368523"/>
              <a:ext cx="4501802" cy="1591401"/>
            </a:xfrm>
            <a:prstGeom prst="rect">
              <a:avLst/>
            </a:prstGeom>
          </p:spPr>
        </p:pic>
        <p:pic>
          <p:nvPicPr>
            <p:cNvPr id="8" name="Graphic 7" descr="Dim (Medium Sun) outline">
              <a:extLst>
                <a:ext uri="{FF2B5EF4-FFF2-40B4-BE49-F238E27FC236}">
                  <a16:creationId xmlns:a16="http://schemas.microsoft.com/office/drawing/2014/main" id="{F7E39B00-BF47-0701-F61A-36FFC418C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52641" y="1688513"/>
              <a:ext cx="914400" cy="914400"/>
            </a:xfrm>
            <a:prstGeom prst="rect">
              <a:avLst/>
            </a:prstGeom>
          </p:spPr>
        </p:pic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7F450B5-FBA2-7088-07D3-0A8FA3068ACF}"/>
                </a:ext>
              </a:extLst>
            </p:cNvPr>
            <p:cNvSpPr/>
            <p:nvPr/>
          </p:nvSpPr>
          <p:spPr bwMode="auto">
            <a:xfrm>
              <a:off x="6944139" y="2040835"/>
              <a:ext cx="1563757" cy="185530"/>
            </a:xfrm>
            <a:custGeom>
              <a:avLst/>
              <a:gdLst>
                <a:gd name="connsiteX0" fmla="*/ 0 w 1563757"/>
                <a:gd name="connsiteY0" fmla="*/ 106017 h 185530"/>
                <a:gd name="connsiteX1" fmla="*/ 92765 w 1563757"/>
                <a:gd name="connsiteY1" fmla="*/ 53008 h 185530"/>
                <a:gd name="connsiteX2" fmla="*/ 132522 w 1563757"/>
                <a:gd name="connsiteY2" fmla="*/ 39756 h 185530"/>
                <a:gd name="connsiteX3" fmla="*/ 238539 w 1563757"/>
                <a:gd name="connsiteY3" fmla="*/ 53008 h 185530"/>
                <a:gd name="connsiteX4" fmla="*/ 265044 w 1563757"/>
                <a:gd name="connsiteY4" fmla="*/ 79513 h 185530"/>
                <a:gd name="connsiteX5" fmla="*/ 318052 w 1563757"/>
                <a:gd name="connsiteY5" fmla="*/ 145774 h 185530"/>
                <a:gd name="connsiteX6" fmla="*/ 397565 w 1563757"/>
                <a:gd name="connsiteY6" fmla="*/ 185530 h 185530"/>
                <a:gd name="connsiteX7" fmla="*/ 543339 w 1563757"/>
                <a:gd name="connsiteY7" fmla="*/ 172278 h 185530"/>
                <a:gd name="connsiteX8" fmla="*/ 596348 w 1563757"/>
                <a:gd name="connsiteY8" fmla="*/ 119269 h 185530"/>
                <a:gd name="connsiteX9" fmla="*/ 636104 w 1563757"/>
                <a:gd name="connsiteY9" fmla="*/ 92765 h 185530"/>
                <a:gd name="connsiteX10" fmla="*/ 689113 w 1563757"/>
                <a:gd name="connsiteY10" fmla="*/ 39756 h 185530"/>
                <a:gd name="connsiteX11" fmla="*/ 768626 w 1563757"/>
                <a:gd name="connsiteY11" fmla="*/ 13252 h 185530"/>
                <a:gd name="connsiteX12" fmla="*/ 848139 w 1563757"/>
                <a:gd name="connsiteY12" fmla="*/ 39756 h 185530"/>
                <a:gd name="connsiteX13" fmla="*/ 914400 w 1563757"/>
                <a:gd name="connsiteY13" fmla="*/ 79513 h 185530"/>
                <a:gd name="connsiteX14" fmla="*/ 1020418 w 1563757"/>
                <a:gd name="connsiteY14" fmla="*/ 172278 h 185530"/>
                <a:gd name="connsiteX15" fmla="*/ 1060174 w 1563757"/>
                <a:gd name="connsiteY15" fmla="*/ 185530 h 185530"/>
                <a:gd name="connsiteX16" fmla="*/ 1126435 w 1563757"/>
                <a:gd name="connsiteY16" fmla="*/ 172278 h 185530"/>
                <a:gd name="connsiteX17" fmla="*/ 1192696 w 1563757"/>
                <a:gd name="connsiteY17" fmla="*/ 119269 h 185530"/>
                <a:gd name="connsiteX18" fmla="*/ 1245704 w 1563757"/>
                <a:gd name="connsiteY18" fmla="*/ 53008 h 185530"/>
                <a:gd name="connsiteX19" fmla="*/ 1285461 w 1563757"/>
                <a:gd name="connsiteY19" fmla="*/ 39756 h 185530"/>
                <a:gd name="connsiteX20" fmla="*/ 1364974 w 1563757"/>
                <a:gd name="connsiteY20" fmla="*/ 0 h 185530"/>
                <a:gd name="connsiteX21" fmla="*/ 1484244 w 1563757"/>
                <a:gd name="connsiteY21" fmla="*/ 13252 h 185530"/>
                <a:gd name="connsiteX22" fmla="*/ 1550504 w 1563757"/>
                <a:gd name="connsiteY22" fmla="*/ 66261 h 185530"/>
                <a:gd name="connsiteX23" fmla="*/ 1563757 w 1563757"/>
                <a:gd name="connsiteY23" fmla="*/ 66261 h 18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63757" h="185530">
                  <a:moveTo>
                    <a:pt x="0" y="106017"/>
                  </a:moveTo>
                  <a:cubicBezTo>
                    <a:pt x="30922" y="88347"/>
                    <a:pt x="60911" y="68935"/>
                    <a:pt x="92765" y="53008"/>
                  </a:cubicBezTo>
                  <a:cubicBezTo>
                    <a:pt x="105259" y="46761"/>
                    <a:pt x="118553" y="39756"/>
                    <a:pt x="132522" y="39756"/>
                  </a:cubicBezTo>
                  <a:cubicBezTo>
                    <a:pt x="168136" y="39756"/>
                    <a:pt x="203200" y="48591"/>
                    <a:pt x="238539" y="53008"/>
                  </a:cubicBezTo>
                  <a:cubicBezTo>
                    <a:pt x="247374" y="61843"/>
                    <a:pt x="257239" y="69756"/>
                    <a:pt x="265044" y="79513"/>
                  </a:cubicBezTo>
                  <a:cubicBezTo>
                    <a:pt x="295654" y="117775"/>
                    <a:pt x="282502" y="117334"/>
                    <a:pt x="318052" y="145774"/>
                  </a:cubicBezTo>
                  <a:cubicBezTo>
                    <a:pt x="354750" y="175132"/>
                    <a:pt x="355576" y="171534"/>
                    <a:pt x="397565" y="185530"/>
                  </a:cubicBezTo>
                  <a:cubicBezTo>
                    <a:pt x="446156" y="181113"/>
                    <a:pt x="497051" y="187707"/>
                    <a:pt x="543339" y="172278"/>
                  </a:cubicBezTo>
                  <a:cubicBezTo>
                    <a:pt x="567045" y="164376"/>
                    <a:pt x="575556" y="133130"/>
                    <a:pt x="596348" y="119269"/>
                  </a:cubicBezTo>
                  <a:cubicBezTo>
                    <a:pt x="609600" y="110434"/>
                    <a:pt x="624011" y="103130"/>
                    <a:pt x="636104" y="92765"/>
                  </a:cubicBezTo>
                  <a:cubicBezTo>
                    <a:pt x="655077" y="76503"/>
                    <a:pt x="665407" y="47658"/>
                    <a:pt x="689113" y="39756"/>
                  </a:cubicBezTo>
                  <a:lnTo>
                    <a:pt x="768626" y="13252"/>
                  </a:lnTo>
                  <a:cubicBezTo>
                    <a:pt x="795130" y="22087"/>
                    <a:pt x="828384" y="20001"/>
                    <a:pt x="848139" y="39756"/>
                  </a:cubicBezTo>
                  <a:cubicBezTo>
                    <a:pt x="884521" y="76138"/>
                    <a:pt x="862791" y="62310"/>
                    <a:pt x="914400" y="79513"/>
                  </a:cubicBezTo>
                  <a:cubicBezTo>
                    <a:pt x="948946" y="114059"/>
                    <a:pt x="976585" y="150362"/>
                    <a:pt x="1020418" y="172278"/>
                  </a:cubicBezTo>
                  <a:cubicBezTo>
                    <a:pt x="1032912" y="178525"/>
                    <a:pt x="1046922" y="181113"/>
                    <a:pt x="1060174" y="185530"/>
                  </a:cubicBezTo>
                  <a:cubicBezTo>
                    <a:pt x="1082261" y="181113"/>
                    <a:pt x="1105345" y="180187"/>
                    <a:pt x="1126435" y="172278"/>
                  </a:cubicBezTo>
                  <a:cubicBezTo>
                    <a:pt x="1146115" y="164898"/>
                    <a:pt x="1178834" y="136596"/>
                    <a:pt x="1192696" y="119269"/>
                  </a:cubicBezTo>
                  <a:cubicBezTo>
                    <a:pt x="1209362" y="98436"/>
                    <a:pt x="1221093" y="67775"/>
                    <a:pt x="1245704" y="53008"/>
                  </a:cubicBezTo>
                  <a:cubicBezTo>
                    <a:pt x="1257682" y="45821"/>
                    <a:pt x="1272967" y="46003"/>
                    <a:pt x="1285461" y="39756"/>
                  </a:cubicBezTo>
                  <a:cubicBezTo>
                    <a:pt x="1388223" y="-11624"/>
                    <a:pt x="1265044" y="33310"/>
                    <a:pt x="1364974" y="0"/>
                  </a:cubicBezTo>
                  <a:cubicBezTo>
                    <a:pt x="1404731" y="4417"/>
                    <a:pt x="1445437" y="3550"/>
                    <a:pt x="1484244" y="13252"/>
                  </a:cubicBezTo>
                  <a:cubicBezTo>
                    <a:pt x="1522760" y="22881"/>
                    <a:pt x="1521866" y="47169"/>
                    <a:pt x="1550504" y="66261"/>
                  </a:cubicBezTo>
                  <a:cubicBezTo>
                    <a:pt x="1554180" y="68712"/>
                    <a:pt x="1559339" y="66261"/>
                    <a:pt x="1563757" y="66261"/>
                  </a:cubicBezTo>
                </a:path>
              </a:pathLst>
            </a:cu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E3FEF98-173B-2095-2CA9-DD9019F4A050}"/>
                </a:ext>
              </a:extLst>
            </p:cNvPr>
            <p:cNvSpPr/>
            <p:nvPr/>
          </p:nvSpPr>
          <p:spPr bwMode="auto">
            <a:xfrm>
              <a:off x="6874610" y="1835427"/>
              <a:ext cx="1563757" cy="185530"/>
            </a:xfrm>
            <a:custGeom>
              <a:avLst/>
              <a:gdLst>
                <a:gd name="connsiteX0" fmla="*/ 0 w 1563757"/>
                <a:gd name="connsiteY0" fmla="*/ 106017 h 185530"/>
                <a:gd name="connsiteX1" fmla="*/ 92765 w 1563757"/>
                <a:gd name="connsiteY1" fmla="*/ 53008 h 185530"/>
                <a:gd name="connsiteX2" fmla="*/ 132522 w 1563757"/>
                <a:gd name="connsiteY2" fmla="*/ 39756 h 185530"/>
                <a:gd name="connsiteX3" fmla="*/ 238539 w 1563757"/>
                <a:gd name="connsiteY3" fmla="*/ 53008 h 185530"/>
                <a:gd name="connsiteX4" fmla="*/ 265044 w 1563757"/>
                <a:gd name="connsiteY4" fmla="*/ 79513 h 185530"/>
                <a:gd name="connsiteX5" fmla="*/ 318052 w 1563757"/>
                <a:gd name="connsiteY5" fmla="*/ 145774 h 185530"/>
                <a:gd name="connsiteX6" fmla="*/ 397565 w 1563757"/>
                <a:gd name="connsiteY6" fmla="*/ 185530 h 185530"/>
                <a:gd name="connsiteX7" fmla="*/ 543339 w 1563757"/>
                <a:gd name="connsiteY7" fmla="*/ 172278 h 185530"/>
                <a:gd name="connsiteX8" fmla="*/ 596348 w 1563757"/>
                <a:gd name="connsiteY8" fmla="*/ 119269 h 185530"/>
                <a:gd name="connsiteX9" fmla="*/ 636104 w 1563757"/>
                <a:gd name="connsiteY9" fmla="*/ 92765 h 185530"/>
                <a:gd name="connsiteX10" fmla="*/ 689113 w 1563757"/>
                <a:gd name="connsiteY10" fmla="*/ 39756 h 185530"/>
                <a:gd name="connsiteX11" fmla="*/ 768626 w 1563757"/>
                <a:gd name="connsiteY11" fmla="*/ 13252 h 185530"/>
                <a:gd name="connsiteX12" fmla="*/ 848139 w 1563757"/>
                <a:gd name="connsiteY12" fmla="*/ 39756 h 185530"/>
                <a:gd name="connsiteX13" fmla="*/ 914400 w 1563757"/>
                <a:gd name="connsiteY13" fmla="*/ 79513 h 185530"/>
                <a:gd name="connsiteX14" fmla="*/ 1020418 w 1563757"/>
                <a:gd name="connsiteY14" fmla="*/ 172278 h 185530"/>
                <a:gd name="connsiteX15" fmla="*/ 1060174 w 1563757"/>
                <a:gd name="connsiteY15" fmla="*/ 185530 h 185530"/>
                <a:gd name="connsiteX16" fmla="*/ 1126435 w 1563757"/>
                <a:gd name="connsiteY16" fmla="*/ 172278 h 185530"/>
                <a:gd name="connsiteX17" fmla="*/ 1192696 w 1563757"/>
                <a:gd name="connsiteY17" fmla="*/ 119269 h 185530"/>
                <a:gd name="connsiteX18" fmla="*/ 1245704 w 1563757"/>
                <a:gd name="connsiteY18" fmla="*/ 53008 h 185530"/>
                <a:gd name="connsiteX19" fmla="*/ 1285461 w 1563757"/>
                <a:gd name="connsiteY19" fmla="*/ 39756 h 185530"/>
                <a:gd name="connsiteX20" fmla="*/ 1364974 w 1563757"/>
                <a:gd name="connsiteY20" fmla="*/ 0 h 185530"/>
                <a:gd name="connsiteX21" fmla="*/ 1484244 w 1563757"/>
                <a:gd name="connsiteY21" fmla="*/ 13252 h 185530"/>
                <a:gd name="connsiteX22" fmla="*/ 1550504 w 1563757"/>
                <a:gd name="connsiteY22" fmla="*/ 66261 h 185530"/>
                <a:gd name="connsiteX23" fmla="*/ 1563757 w 1563757"/>
                <a:gd name="connsiteY23" fmla="*/ 66261 h 18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63757" h="185530">
                  <a:moveTo>
                    <a:pt x="0" y="106017"/>
                  </a:moveTo>
                  <a:cubicBezTo>
                    <a:pt x="30922" y="88347"/>
                    <a:pt x="60911" y="68935"/>
                    <a:pt x="92765" y="53008"/>
                  </a:cubicBezTo>
                  <a:cubicBezTo>
                    <a:pt x="105259" y="46761"/>
                    <a:pt x="118553" y="39756"/>
                    <a:pt x="132522" y="39756"/>
                  </a:cubicBezTo>
                  <a:cubicBezTo>
                    <a:pt x="168136" y="39756"/>
                    <a:pt x="203200" y="48591"/>
                    <a:pt x="238539" y="53008"/>
                  </a:cubicBezTo>
                  <a:cubicBezTo>
                    <a:pt x="247374" y="61843"/>
                    <a:pt x="257239" y="69756"/>
                    <a:pt x="265044" y="79513"/>
                  </a:cubicBezTo>
                  <a:cubicBezTo>
                    <a:pt x="295654" y="117775"/>
                    <a:pt x="282502" y="117334"/>
                    <a:pt x="318052" y="145774"/>
                  </a:cubicBezTo>
                  <a:cubicBezTo>
                    <a:pt x="354750" y="175132"/>
                    <a:pt x="355576" y="171534"/>
                    <a:pt x="397565" y="185530"/>
                  </a:cubicBezTo>
                  <a:cubicBezTo>
                    <a:pt x="446156" y="181113"/>
                    <a:pt x="497051" y="187707"/>
                    <a:pt x="543339" y="172278"/>
                  </a:cubicBezTo>
                  <a:cubicBezTo>
                    <a:pt x="567045" y="164376"/>
                    <a:pt x="575556" y="133130"/>
                    <a:pt x="596348" y="119269"/>
                  </a:cubicBezTo>
                  <a:cubicBezTo>
                    <a:pt x="609600" y="110434"/>
                    <a:pt x="624011" y="103130"/>
                    <a:pt x="636104" y="92765"/>
                  </a:cubicBezTo>
                  <a:cubicBezTo>
                    <a:pt x="655077" y="76503"/>
                    <a:pt x="665407" y="47658"/>
                    <a:pt x="689113" y="39756"/>
                  </a:cubicBezTo>
                  <a:lnTo>
                    <a:pt x="768626" y="13252"/>
                  </a:lnTo>
                  <a:cubicBezTo>
                    <a:pt x="795130" y="22087"/>
                    <a:pt x="828384" y="20001"/>
                    <a:pt x="848139" y="39756"/>
                  </a:cubicBezTo>
                  <a:cubicBezTo>
                    <a:pt x="884521" y="76138"/>
                    <a:pt x="862791" y="62310"/>
                    <a:pt x="914400" y="79513"/>
                  </a:cubicBezTo>
                  <a:cubicBezTo>
                    <a:pt x="948946" y="114059"/>
                    <a:pt x="976585" y="150362"/>
                    <a:pt x="1020418" y="172278"/>
                  </a:cubicBezTo>
                  <a:cubicBezTo>
                    <a:pt x="1032912" y="178525"/>
                    <a:pt x="1046922" y="181113"/>
                    <a:pt x="1060174" y="185530"/>
                  </a:cubicBezTo>
                  <a:cubicBezTo>
                    <a:pt x="1082261" y="181113"/>
                    <a:pt x="1105345" y="180187"/>
                    <a:pt x="1126435" y="172278"/>
                  </a:cubicBezTo>
                  <a:cubicBezTo>
                    <a:pt x="1146115" y="164898"/>
                    <a:pt x="1178834" y="136596"/>
                    <a:pt x="1192696" y="119269"/>
                  </a:cubicBezTo>
                  <a:cubicBezTo>
                    <a:pt x="1209362" y="98436"/>
                    <a:pt x="1221093" y="67775"/>
                    <a:pt x="1245704" y="53008"/>
                  </a:cubicBezTo>
                  <a:cubicBezTo>
                    <a:pt x="1257682" y="45821"/>
                    <a:pt x="1272967" y="46003"/>
                    <a:pt x="1285461" y="39756"/>
                  </a:cubicBezTo>
                  <a:cubicBezTo>
                    <a:pt x="1388223" y="-11624"/>
                    <a:pt x="1265044" y="33310"/>
                    <a:pt x="1364974" y="0"/>
                  </a:cubicBezTo>
                  <a:cubicBezTo>
                    <a:pt x="1404731" y="4417"/>
                    <a:pt x="1445437" y="3550"/>
                    <a:pt x="1484244" y="13252"/>
                  </a:cubicBezTo>
                  <a:cubicBezTo>
                    <a:pt x="1522760" y="22881"/>
                    <a:pt x="1521866" y="47169"/>
                    <a:pt x="1550504" y="66261"/>
                  </a:cubicBezTo>
                  <a:cubicBezTo>
                    <a:pt x="1554180" y="68712"/>
                    <a:pt x="1559339" y="66261"/>
                    <a:pt x="1563757" y="66261"/>
                  </a:cubicBezTo>
                </a:path>
              </a:pathLst>
            </a:cu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67C30B5-79AB-12B7-23EE-1B95E52CA69F}"/>
                </a:ext>
              </a:extLst>
            </p:cNvPr>
            <p:cNvSpPr/>
            <p:nvPr/>
          </p:nvSpPr>
          <p:spPr bwMode="auto">
            <a:xfrm>
              <a:off x="6967041" y="2271926"/>
              <a:ext cx="1563757" cy="185530"/>
            </a:xfrm>
            <a:custGeom>
              <a:avLst/>
              <a:gdLst>
                <a:gd name="connsiteX0" fmla="*/ 0 w 1563757"/>
                <a:gd name="connsiteY0" fmla="*/ 106017 h 185530"/>
                <a:gd name="connsiteX1" fmla="*/ 92765 w 1563757"/>
                <a:gd name="connsiteY1" fmla="*/ 53008 h 185530"/>
                <a:gd name="connsiteX2" fmla="*/ 132522 w 1563757"/>
                <a:gd name="connsiteY2" fmla="*/ 39756 h 185530"/>
                <a:gd name="connsiteX3" fmla="*/ 238539 w 1563757"/>
                <a:gd name="connsiteY3" fmla="*/ 53008 h 185530"/>
                <a:gd name="connsiteX4" fmla="*/ 265044 w 1563757"/>
                <a:gd name="connsiteY4" fmla="*/ 79513 h 185530"/>
                <a:gd name="connsiteX5" fmla="*/ 318052 w 1563757"/>
                <a:gd name="connsiteY5" fmla="*/ 145774 h 185530"/>
                <a:gd name="connsiteX6" fmla="*/ 397565 w 1563757"/>
                <a:gd name="connsiteY6" fmla="*/ 185530 h 185530"/>
                <a:gd name="connsiteX7" fmla="*/ 543339 w 1563757"/>
                <a:gd name="connsiteY7" fmla="*/ 172278 h 185530"/>
                <a:gd name="connsiteX8" fmla="*/ 596348 w 1563757"/>
                <a:gd name="connsiteY8" fmla="*/ 119269 h 185530"/>
                <a:gd name="connsiteX9" fmla="*/ 636104 w 1563757"/>
                <a:gd name="connsiteY9" fmla="*/ 92765 h 185530"/>
                <a:gd name="connsiteX10" fmla="*/ 689113 w 1563757"/>
                <a:gd name="connsiteY10" fmla="*/ 39756 h 185530"/>
                <a:gd name="connsiteX11" fmla="*/ 768626 w 1563757"/>
                <a:gd name="connsiteY11" fmla="*/ 13252 h 185530"/>
                <a:gd name="connsiteX12" fmla="*/ 848139 w 1563757"/>
                <a:gd name="connsiteY12" fmla="*/ 39756 h 185530"/>
                <a:gd name="connsiteX13" fmla="*/ 914400 w 1563757"/>
                <a:gd name="connsiteY13" fmla="*/ 79513 h 185530"/>
                <a:gd name="connsiteX14" fmla="*/ 1020418 w 1563757"/>
                <a:gd name="connsiteY14" fmla="*/ 172278 h 185530"/>
                <a:gd name="connsiteX15" fmla="*/ 1060174 w 1563757"/>
                <a:gd name="connsiteY15" fmla="*/ 185530 h 185530"/>
                <a:gd name="connsiteX16" fmla="*/ 1126435 w 1563757"/>
                <a:gd name="connsiteY16" fmla="*/ 172278 h 185530"/>
                <a:gd name="connsiteX17" fmla="*/ 1192696 w 1563757"/>
                <a:gd name="connsiteY17" fmla="*/ 119269 h 185530"/>
                <a:gd name="connsiteX18" fmla="*/ 1245704 w 1563757"/>
                <a:gd name="connsiteY18" fmla="*/ 53008 h 185530"/>
                <a:gd name="connsiteX19" fmla="*/ 1285461 w 1563757"/>
                <a:gd name="connsiteY19" fmla="*/ 39756 h 185530"/>
                <a:gd name="connsiteX20" fmla="*/ 1364974 w 1563757"/>
                <a:gd name="connsiteY20" fmla="*/ 0 h 185530"/>
                <a:gd name="connsiteX21" fmla="*/ 1484244 w 1563757"/>
                <a:gd name="connsiteY21" fmla="*/ 13252 h 185530"/>
                <a:gd name="connsiteX22" fmla="*/ 1550504 w 1563757"/>
                <a:gd name="connsiteY22" fmla="*/ 66261 h 185530"/>
                <a:gd name="connsiteX23" fmla="*/ 1563757 w 1563757"/>
                <a:gd name="connsiteY23" fmla="*/ 66261 h 18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63757" h="185530">
                  <a:moveTo>
                    <a:pt x="0" y="106017"/>
                  </a:moveTo>
                  <a:cubicBezTo>
                    <a:pt x="30922" y="88347"/>
                    <a:pt x="60911" y="68935"/>
                    <a:pt x="92765" y="53008"/>
                  </a:cubicBezTo>
                  <a:cubicBezTo>
                    <a:pt x="105259" y="46761"/>
                    <a:pt x="118553" y="39756"/>
                    <a:pt x="132522" y="39756"/>
                  </a:cubicBezTo>
                  <a:cubicBezTo>
                    <a:pt x="168136" y="39756"/>
                    <a:pt x="203200" y="48591"/>
                    <a:pt x="238539" y="53008"/>
                  </a:cubicBezTo>
                  <a:cubicBezTo>
                    <a:pt x="247374" y="61843"/>
                    <a:pt x="257239" y="69756"/>
                    <a:pt x="265044" y="79513"/>
                  </a:cubicBezTo>
                  <a:cubicBezTo>
                    <a:pt x="295654" y="117775"/>
                    <a:pt x="282502" y="117334"/>
                    <a:pt x="318052" y="145774"/>
                  </a:cubicBezTo>
                  <a:cubicBezTo>
                    <a:pt x="354750" y="175132"/>
                    <a:pt x="355576" y="171534"/>
                    <a:pt x="397565" y="185530"/>
                  </a:cubicBezTo>
                  <a:cubicBezTo>
                    <a:pt x="446156" y="181113"/>
                    <a:pt x="497051" y="187707"/>
                    <a:pt x="543339" y="172278"/>
                  </a:cubicBezTo>
                  <a:cubicBezTo>
                    <a:pt x="567045" y="164376"/>
                    <a:pt x="575556" y="133130"/>
                    <a:pt x="596348" y="119269"/>
                  </a:cubicBezTo>
                  <a:cubicBezTo>
                    <a:pt x="609600" y="110434"/>
                    <a:pt x="624011" y="103130"/>
                    <a:pt x="636104" y="92765"/>
                  </a:cubicBezTo>
                  <a:cubicBezTo>
                    <a:pt x="655077" y="76503"/>
                    <a:pt x="665407" y="47658"/>
                    <a:pt x="689113" y="39756"/>
                  </a:cubicBezTo>
                  <a:lnTo>
                    <a:pt x="768626" y="13252"/>
                  </a:lnTo>
                  <a:cubicBezTo>
                    <a:pt x="795130" y="22087"/>
                    <a:pt x="828384" y="20001"/>
                    <a:pt x="848139" y="39756"/>
                  </a:cubicBezTo>
                  <a:cubicBezTo>
                    <a:pt x="884521" y="76138"/>
                    <a:pt x="862791" y="62310"/>
                    <a:pt x="914400" y="79513"/>
                  </a:cubicBezTo>
                  <a:cubicBezTo>
                    <a:pt x="948946" y="114059"/>
                    <a:pt x="976585" y="150362"/>
                    <a:pt x="1020418" y="172278"/>
                  </a:cubicBezTo>
                  <a:cubicBezTo>
                    <a:pt x="1032912" y="178525"/>
                    <a:pt x="1046922" y="181113"/>
                    <a:pt x="1060174" y="185530"/>
                  </a:cubicBezTo>
                  <a:cubicBezTo>
                    <a:pt x="1082261" y="181113"/>
                    <a:pt x="1105345" y="180187"/>
                    <a:pt x="1126435" y="172278"/>
                  </a:cubicBezTo>
                  <a:cubicBezTo>
                    <a:pt x="1146115" y="164898"/>
                    <a:pt x="1178834" y="136596"/>
                    <a:pt x="1192696" y="119269"/>
                  </a:cubicBezTo>
                  <a:cubicBezTo>
                    <a:pt x="1209362" y="98436"/>
                    <a:pt x="1221093" y="67775"/>
                    <a:pt x="1245704" y="53008"/>
                  </a:cubicBezTo>
                  <a:cubicBezTo>
                    <a:pt x="1257682" y="45821"/>
                    <a:pt x="1272967" y="46003"/>
                    <a:pt x="1285461" y="39756"/>
                  </a:cubicBezTo>
                  <a:cubicBezTo>
                    <a:pt x="1388223" y="-11624"/>
                    <a:pt x="1265044" y="33310"/>
                    <a:pt x="1364974" y="0"/>
                  </a:cubicBezTo>
                  <a:cubicBezTo>
                    <a:pt x="1404731" y="4417"/>
                    <a:pt x="1445437" y="3550"/>
                    <a:pt x="1484244" y="13252"/>
                  </a:cubicBezTo>
                  <a:cubicBezTo>
                    <a:pt x="1522760" y="22881"/>
                    <a:pt x="1521866" y="47169"/>
                    <a:pt x="1550504" y="66261"/>
                  </a:cubicBezTo>
                  <a:cubicBezTo>
                    <a:pt x="1554180" y="68712"/>
                    <a:pt x="1559339" y="66261"/>
                    <a:pt x="1563757" y="66261"/>
                  </a:cubicBezTo>
                </a:path>
              </a:pathLst>
            </a:cu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649D538-CFA9-D59D-152E-2E31F2446CB4}"/>
                </a:ext>
              </a:extLst>
            </p:cNvPr>
            <p:cNvSpPr/>
            <p:nvPr/>
          </p:nvSpPr>
          <p:spPr bwMode="auto">
            <a:xfrm rot="5400000">
              <a:off x="8180254" y="4189214"/>
              <a:ext cx="767442" cy="1719934"/>
            </a:xfrm>
            <a:prstGeom prst="rect">
              <a:avLst/>
            </a:prstGeom>
            <a:solidFill>
              <a:srgbClr val="FFFFCA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55 Helvetica Roman" pitchFamily="1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55 Helvetica Roman" pitchFamily="1" charset="0"/>
                  <a:ea typeface="+mn-ea"/>
                  <a:cs typeface="+mn-cs"/>
                </a:rPr>
                <a:t>Power Supply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55 Helvetica Roman" pitchFamily="1" charset="0"/>
                <a:ea typeface="+mn-ea"/>
                <a:cs typeface="+mn-cs"/>
              </a:endParaRPr>
            </a:p>
          </p:txBody>
        </p:sp>
        <p:sp>
          <p:nvSpPr>
            <p:cNvPr id="21" name="Flowchart: Magnetic Disk 15">
              <a:extLst>
                <a:ext uri="{FF2B5EF4-FFF2-40B4-BE49-F238E27FC236}">
                  <a16:creationId xmlns:a16="http://schemas.microsoft.com/office/drawing/2014/main" id="{7D81F15A-D49F-62CF-7DC4-A593BCE227EA}"/>
                </a:ext>
              </a:extLst>
            </p:cNvPr>
            <p:cNvSpPr/>
            <p:nvPr/>
          </p:nvSpPr>
          <p:spPr bwMode="auto">
            <a:xfrm>
              <a:off x="10512816" y="4489941"/>
              <a:ext cx="609600" cy="1045029"/>
            </a:xfrm>
            <a:prstGeom prst="flowChartMagneticDisk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55 Helvetica Roman" pitchFamily="1" charset="0"/>
                <a:ea typeface="+mn-ea"/>
                <a:cs typeface="+mn-cs"/>
              </a:endParaRPr>
            </a:p>
          </p:txBody>
        </p:sp>
        <p:cxnSp>
          <p:nvCxnSpPr>
            <p:cNvPr id="22" name="Connector: Elbow 17">
              <a:extLst>
                <a:ext uri="{FF2B5EF4-FFF2-40B4-BE49-F238E27FC236}">
                  <a16:creationId xmlns:a16="http://schemas.microsoft.com/office/drawing/2014/main" id="{5BA7AECB-0CC8-8B95-1E03-E6C496211E02}"/>
                </a:ext>
              </a:extLst>
            </p:cNvPr>
            <p:cNvCxnSpPr>
              <a:cxnSpLocks/>
              <a:stCxn id="21" idx="3"/>
              <a:endCxn id="20" idx="0"/>
            </p:cNvCxnSpPr>
            <p:nvPr/>
          </p:nvCxnSpPr>
          <p:spPr bwMode="auto">
            <a:xfrm rot="5400000" flipH="1">
              <a:off x="9877884" y="4595239"/>
              <a:ext cx="485789" cy="1393674"/>
            </a:xfrm>
            <a:prstGeom prst="bentConnector4">
              <a:avLst>
                <a:gd name="adj1" fmla="val -47057"/>
                <a:gd name="adj2" fmla="val 78021"/>
              </a:avLst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6E5E48C2-3D73-85A6-7A03-7FBDB7EA7A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54801" y="4325857"/>
              <a:ext cx="991858" cy="368072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6F9C84-60D7-AAEA-DF26-3AF2C9740D6F}"/>
                </a:ext>
              </a:extLst>
            </p:cNvPr>
            <p:cNvSpPr txBox="1"/>
            <p:nvPr/>
          </p:nvSpPr>
          <p:spPr>
            <a:xfrm>
              <a:off x="11060649" y="4934317"/>
              <a:ext cx="9957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Battery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FD6B2A-62C3-BE7C-378D-8E780C97C255}"/>
                </a:ext>
              </a:extLst>
            </p:cNvPr>
            <p:cNvSpPr txBox="1"/>
            <p:nvPr/>
          </p:nvSpPr>
          <p:spPr>
            <a:xfrm>
              <a:off x="5409539" y="3890664"/>
              <a:ext cx="13697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To LASER</a:t>
              </a:r>
            </a:p>
          </p:txBody>
        </p:sp>
        <p:cxnSp>
          <p:nvCxnSpPr>
            <p:cNvPr id="36" name="Connector: Elbow 17">
              <a:extLst>
                <a:ext uri="{FF2B5EF4-FFF2-40B4-BE49-F238E27FC236}">
                  <a16:creationId xmlns:a16="http://schemas.microsoft.com/office/drawing/2014/main" id="{89EA79C3-98E9-9563-B9D7-3C3AE1F5876A}"/>
                </a:ext>
              </a:extLst>
            </p:cNvPr>
            <p:cNvCxnSpPr>
              <a:cxnSpLocks/>
              <a:stCxn id="20" idx="2"/>
            </p:cNvCxnSpPr>
            <p:nvPr/>
          </p:nvCxnSpPr>
          <p:spPr bwMode="auto">
            <a:xfrm rot="10800000">
              <a:off x="6188820" y="4487111"/>
              <a:ext cx="1515189" cy="562070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F5EB5E3-8F7D-96AF-E12A-96659F619B59}"/>
                </a:ext>
              </a:extLst>
            </p:cNvPr>
            <p:cNvSpPr txBox="1"/>
            <p:nvPr/>
          </p:nvSpPr>
          <p:spPr>
            <a:xfrm>
              <a:off x="2771714" y="5645209"/>
              <a:ext cx="65539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BATTERY is the source of energy during laser operation</a:t>
              </a:r>
            </a:p>
          </p:txBody>
        </p:sp>
        <p:cxnSp>
          <p:nvCxnSpPr>
            <p:cNvPr id="39" name="Connector: Elbow 17">
              <a:extLst>
                <a:ext uri="{FF2B5EF4-FFF2-40B4-BE49-F238E27FC236}">
                  <a16:creationId xmlns:a16="http://schemas.microsoft.com/office/drawing/2014/main" id="{C94759A9-3E57-AAF0-038A-A830F712AC34}"/>
                </a:ext>
              </a:extLst>
            </p:cNvPr>
            <p:cNvCxnSpPr>
              <a:cxnSpLocks/>
              <a:endCxn id="21" idx="1"/>
            </p:cNvCxnSpPr>
            <p:nvPr/>
          </p:nvCxnSpPr>
          <p:spPr bwMode="auto">
            <a:xfrm rot="5400000">
              <a:off x="10408663" y="3837952"/>
              <a:ext cx="1060943" cy="243035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38732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CB638-2880-D66B-1B87-ED0827778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algun Gothic"/>
                <a:ea typeface="Malgun Gothic"/>
              </a:rPr>
              <a:t>Demo Mission Power Beaming Technologies: </a:t>
            </a:r>
            <a:r>
              <a:rPr lang="en-US" dirty="0">
                <a:latin typeface="Malgun Gothic"/>
                <a:ea typeface="Malgun Gothic"/>
              </a:rPr>
              <a:t>Microwave RF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C623329-C707-2AAA-8976-4183AAA392AA}"/>
              </a:ext>
            </a:extLst>
          </p:cNvPr>
          <p:cNvGrpSpPr/>
          <p:nvPr/>
        </p:nvGrpSpPr>
        <p:grpSpPr>
          <a:xfrm>
            <a:off x="5068517" y="1688513"/>
            <a:ext cx="6987917" cy="3846457"/>
            <a:chOff x="5068517" y="1688513"/>
            <a:chExt cx="6987917" cy="38464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FA032A-E907-1B0C-8DD2-9DB4C6239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765174">
              <a:off x="7412474" y="2368523"/>
              <a:ext cx="4501802" cy="1591401"/>
            </a:xfrm>
            <a:prstGeom prst="rect">
              <a:avLst/>
            </a:prstGeom>
          </p:spPr>
        </p:pic>
        <p:pic>
          <p:nvPicPr>
            <p:cNvPr id="8" name="Graphic 7" descr="Dim (Medium Sun) outline">
              <a:extLst>
                <a:ext uri="{FF2B5EF4-FFF2-40B4-BE49-F238E27FC236}">
                  <a16:creationId xmlns:a16="http://schemas.microsoft.com/office/drawing/2014/main" id="{F7E39B00-BF47-0701-F61A-36FFC418C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52641" y="1688513"/>
              <a:ext cx="914400" cy="914400"/>
            </a:xfrm>
            <a:prstGeom prst="rect">
              <a:avLst/>
            </a:prstGeom>
          </p:spPr>
        </p:pic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7F450B5-FBA2-7088-07D3-0A8FA3068ACF}"/>
                </a:ext>
              </a:extLst>
            </p:cNvPr>
            <p:cNvSpPr/>
            <p:nvPr/>
          </p:nvSpPr>
          <p:spPr bwMode="auto">
            <a:xfrm>
              <a:off x="6944139" y="2040835"/>
              <a:ext cx="1563757" cy="185530"/>
            </a:xfrm>
            <a:custGeom>
              <a:avLst/>
              <a:gdLst>
                <a:gd name="connsiteX0" fmla="*/ 0 w 1563757"/>
                <a:gd name="connsiteY0" fmla="*/ 106017 h 185530"/>
                <a:gd name="connsiteX1" fmla="*/ 92765 w 1563757"/>
                <a:gd name="connsiteY1" fmla="*/ 53008 h 185530"/>
                <a:gd name="connsiteX2" fmla="*/ 132522 w 1563757"/>
                <a:gd name="connsiteY2" fmla="*/ 39756 h 185530"/>
                <a:gd name="connsiteX3" fmla="*/ 238539 w 1563757"/>
                <a:gd name="connsiteY3" fmla="*/ 53008 h 185530"/>
                <a:gd name="connsiteX4" fmla="*/ 265044 w 1563757"/>
                <a:gd name="connsiteY4" fmla="*/ 79513 h 185530"/>
                <a:gd name="connsiteX5" fmla="*/ 318052 w 1563757"/>
                <a:gd name="connsiteY5" fmla="*/ 145774 h 185530"/>
                <a:gd name="connsiteX6" fmla="*/ 397565 w 1563757"/>
                <a:gd name="connsiteY6" fmla="*/ 185530 h 185530"/>
                <a:gd name="connsiteX7" fmla="*/ 543339 w 1563757"/>
                <a:gd name="connsiteY7" fmla="*/ 172278 h 185530"/>
                <a:gd name="connsiteX8" fmla="*/ 596348 w 1563757"/>
                <a:gd name="connsiteY8" fmla="*/ 119269 h 185530"/>
                <a:gd name="connsiteX9" fmla="*/ 636104 w 1563757"/>
                <a:gd name="connsiteY9" fmla="*/ 92765 h 185530"/>
                <a:gd name="connsiteX10" fmla="*/ 689113 w 1563757"/>
                <a:gd name="connsiteY10" fmla="*/ 39756 h 185530"/>
                <a:gd name="connsiteX11" fmla="*/ 768626 w 1563757"/>
                <a:gd name="connsiteY11" fmla="*/ 13252 h 185530"/>
                <a:gd name="connsiteX12" fmla="*/ 848139 w 1563757"/>
                <a:gd name="connsiteY12" fmla="*/ 39756 h 185530"/>
                <a:gd name="connsiteX13" fmla="*/ 914400 w 1563757"/>
                <a:gd name="connsiteY13" fmla="*/ 79513 h 185530"/>
                <a:gd name="connsiteX14" fmla="*/ 1020418 w 1563757"/>
                <a:gd name="connsiteY14" fmla="*/ 172278 h 185530"/>
                <a:gd name="connsiteX15" fmla="*/ 1060174 w 1563757"/>
                <a:gd name="connsiteY15" fmla="*/ 185530 h 185530"/>
                <a:gd name="connsiteX16" fmla="*/ 1126435 w 1563757"/>
                <a:gd name="connsiteY16" fmla="*/ 172278 h 185530"/>
                <a:gd name="connsiteX17" fmla="*/ 1192696 w 1563757"/>
                <a:gd name="connsiteY17" fmla="*/ 119269 h 185530"/>
                <a:gd name="connsiteX18" fmla="*/ 1245704 w 1563757"/>
                <a:gd name="connsiteY18" fmla="*/ 53008 h 185530"/>
                <a:gd name="connsiteX19" fmla="*/ 1285461 w 1563757"/>
                <a:gd name="connsiteY19" fmla="*/ 39756 h 185530"/>
                <a:gd name="connsiteX20" fmla="*/ 1364974 w 1563757"/>
                <a:gd name="connsiteY20" fmla="*/ 0 h 185530"/>
                <a:gd name="connsiteX21" fmla="*/ 1484244 w 1563757"/>
                <a:gd name="connsiteY21" fmla="*/ 13252 h 185530"/>
                <a:gd name="connsiteX22" fmla="*/ 1550504 w 1563757"/>
                <a:gd name="connsiteY22" fmla="*/ 66261 h 185530"/>
                <a:gd name="connsiteX23" fmla="*/ 1563757 w 1563757"/>
                <a:gd name="connsiteY23" fmla="*/ 66261 h 18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63757" h="185530">
                  <a:moveTo>
                    <a:pt x="0" y="106017"/>
                  </a:moveTo>
                  <a:cubicBezTo>
                    <a:pt x="30922" y="88347"/>
                    <a:pt x="60911" y="68935"/>
                    <a:pt x="92765" y="53008"/>
                  </a:cubicBezTo>
                  <a:cubicBezTo>
                    <a:pt x="105259" y="46761"/>
                    <a:pt x="118553" y="39756"/>
                    <a:pt x="132522" y="39756"/>
                  </a:cubicBezTo>
                  <a:cubicBezTo>
                    <a:pt x="168136" y="39756"/>
                    <a:pt x="203200" y="48591"/>
                    <a:pt x="238539" y="53008"/>
                  </a:cubicBezTo>
                  <a:cubicBezTo>
                    <a:pt x="247374" y="61843"/>
                    <a:pt x="257239" y="69756"/>
                    <a:pt x="265044" y="79513"/>
                  </a:cubicBezTo>
                  <a:cubicBezTo>
                    <a:pt x="295654" y="117775"/>
                    <a:pt x="282502" y="117334"/>
                    <a:pt x="318052" y="145774"/>
                  </a:cubicBezTo>
                  <a:cubicBezTo>
                    <a:pt x="354750" y="175132"/>
                    <a:pt x="355576" y="171534"/>
                    <a:pt x="397565" y="185530"/>
                  </a:cubicBezTo>
                  <a:cubicBezTo>
                    <a:pt x="446156" y="181113"/>
                    <a:pt x="497051" y="187707"/>
                    <a:pt x="543339" y="172278"/>
                  </a:cubicBezTo>
                  <a:cubicBezTo>
                    <a:pt x="567045" y="164376"/>
                    <a:pt x="575556" y="133130"/>
                    <a:pt x="596348" y="119269"/>
                  </a:cubicBezTo>
                  <a:cubicBezTo>
                    <a:pt x="609600" y="110434"/>
                    <a:pt x="624011" y="103130"/>
                    <a:pt x="636104" y="92765"/>
                  </a:cubicBezTo>
                  <a:cubicBezTo>
                    <a:pt x="655077" y="76503"/>
                    <a:pt x="665407" y="47658"/>
                    <a:pt x="689113" y="39756"/>
                  </a:cubicBezTo>
                  <a:lnTo>
                    <a:pt x="768626" y="13252"/>
                  </a:lnTo>
                  <a:cubicBezTo>
                    <a:pt x="795130" y="22087"/>
                    <a:pt x="828384" y="20001"/>
                    <a:pt x="848139" y="39756"/>
                  </a:cubicBezTo>
                  <a:cubicBezTo>
                    <a:pt x="884521" y="76138"/>
                    <a:pt x="862791" y="62310"/>
                    <a:pt x="914400" y="79513"/>
                  </a:cubicBezTo>
                  <a:cubicBezTo>
                    <a:pt x="948946" y="114059"/>
                    <a:pt x="976585" y="150362"/>
                    <a:pt x="1020418" y="172278"/>
                  </a:cubicBezTo>
                  <a:cubicBezTo>
                    <a:pt x="1032912" y="178525"/>
                    <a:pt x="1046922" y="181113"/>
                    <a:pt x="1060174" y="185530"/>
                  </a:cubicBezTo>
                  <a:cubicBezTo>
                    <a:pt x="1082261" y="181113"/>
                    <a:pt x="1105345" y="180187"/>
                    <a:pt x="1126435" y="172278"/>
                  </a:cubicBezTo>
                  <a:cubicBezTo>
                    <a:pt x="1146115" y="164898"/>
                    <a:pt x="1178834" y="136596"/>
                    <a:pt x="1192696" y="119269"/>
                  </a:cubicBezTo>
                  <a:cubicBezTo>
                    <a:pt x="1209362" y="98436"/>
                    <a:pt x="1221093" y="67775"/>
                    <a:pt x="1245704" y="53008"/>
                  </a:cubicBezTo>
                  <a:cubicBezTo>
                    <a:pt x="1257682" y="45821"/>
                    <a:pt x="1272967" y="46003"/>
                    <a:pt x="1285461" y="39756"/>
                  </a:cubicBezTo>
                  <a:cubicBezTo>
                    <a:pt x="1388223" y="-11624"/>
                    <a:pt x="1265044" y="33310"/>
                    <a:pt x="1364974" y="0"/>
                  </a:cubicBezTo>
                  <a:cubicBezTo>
                    <a:pt x="1404731" y="4417"/>
                    <a:pt x="1445437" y="3550"/>
                    <a:pt x="1484244" y="13252"/>
                  </a:cubicBezTo>
                  <a:cubicBezTo>
                    <a:pt x="1522760" y="22881"/>
                    <a:pt x="1521866" y="47169"/>
                    <a:pt x="1550504" y="66261"/>
                  </a:cubicBezTo>
                  <a:cubicBezTo>
                    <a:pt x="1554180" y="68712"/>
                    <a:pt x="1559339" y="66261"/>
                    <a:pt x="1563757" y="66261"/>
                  </a:cubicBezTo>
                </a:path>
              </a:pathLst>
            </a:cu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E3FEF98-173B-2095-2CA9-DD9019F4A050}"/>
                </a:ext>
              </a:extLst>
            </p:cNvPr>
            <p:cNvSpPr/>
            <p:nvPr/>
          </p:nvSpPr>
          <p:spPr bwMode="auto">
            <a:xfrm>
              <a:off x="6874610" y="1835427"/>
              <a:ext cx="1563757" cy="185530"/>
            </a:xfrm>
            <a:custGeom>
              <a:avLst/>
              <a:gdLst>
                <a:gd name="connsiteX0" fmla="*/ 0 w 1563757"/>
                <a:gd name="connsiteY0" fmla="*/ 106017 h 185530"/>
                <a:gd name="connsiteX1" fmla="*/ 92765 w 1563757"/>
                <a:gd name="connsiteY1" fmla="*/ 53008 h 185530"/>
                <a:gd name="connsiteX2" fmla="*/ 132522 w 1563757"/>
                <a:gd name="connsiteY2" fmla="*/ 39756 h 185530"/>
                <a:gd name="connsiteX3" fmla="*/ 238539 w 1563757"/>
                <a:gd name="connsiteY3" fmla="*/ 53008 h 185530"/>
                <a:gd name="connsiteX4" fmla="*/ 265044 w 1563757"/>
                <a:gd name="connsiteY4" fmla="*/ 79513 h 185530"/>
                <a:gd name="connsiteX5" fmla="*/ 318052 w 1563757"/>
                <a:gd name="connsiteY5" fmla="*/ 145774 h 185530"/>
                <a:gd name="connsiteX6" fmla="*/ 397565 w 1563757"/>
                <a:gd name="connsiteY6" fmla="*/ 185530 h 185530"/>
                <a:gd name="connsiteX7" fmla="*/ 543339 w 1563757"/>
                <a:gd name="connsiteY7" fmla="*/ 172278 h 185530"/>
                <a:gd name="connsiteX8" fmla="*/ 596348 w 1563757"/>
                <a:gd name="connsiteY8" fmla="*/ 119269 h 185530"/>
                <a:gd name="connsiteX9" fmla="*/ 636104 w 1563757"/>
                <a:gd name="connsiteY9" fmla="*/ 92765 h 185530"/>
                <a:gd name="connsiteX10" fmla="*/ 689113 w 1563757"/>
                <a:gd name="connsiteY10" fmla="*/ 39756 h 185530"/>
                <a:gd name="connsiteX11" fmla="*/ 768626 w 1563757"/>
                <a:gd name="connsiteY11" fmla="*/ 13252 h 185530"/>
                <a:gd name="connsiteX12" fmla="*/ 848139 w 1563757"/>
                <a:gd name="connsiteY12" fmla="*/ 39756 h 185530"/>
                <a:gd name="connsiteX13" fmla="*/ 914400 w 1563757"/>
                <a:gd name="connsiteY13" fmla="*/ 79513 h 185530"/>
                <a:gd name="connsiteX14" fmla="*/ 1020418 w 1563757"/>
                <a:gd name="connsiteY14" fmla="*/ 172278 h 185530"/>
                <a:gd name="connsiteX15" fmla="*/ 1060174 w 1563757"/>
                <a:gd name="connsiteY15" fmla="*/ 185530 h 185530"/>
                <a:gd name="connsiteX16" fmla="*/ 1126435 w 1563757"/>
                <a:gd name="connsiteY16" fmla="*/ 172278 h 185530"/>
                <a:gd name="connsiteX17" fmla="*/ 1192696 w 1563757"/>
                <a:gd name="connsiteY17" fmla="*/ 119269 h 185530"/>
                <a:gd name="connsiteX18" fmla="*/ 1245704 w 1563757"/>
                <a:gd name="connsiteY18" fmla="*/ 53008 h 185530"/>
                <a:gd name="connsiteX19" fmla="*/ 1285461 w 1563757"/>
                <a:gd name="connsiteY19" fmla="*/ 39756 h 185530"/>
                <a:gd name="connsiteX20" fmla="*/ 1364974 w 1563757"/>
                <a:gd name="connsiteY20" fmla="*/ 0 h 185530"/>
                <a:gd name="connsiteX21" fmla="*/ 1484244 w 1563757"/>
                <a:gd name="connsiteY21" fmla="*/ 13252 h 185530"/>
                <a:gd name="connsiteX22" fmla="*/ 1550504 w 1563757"/>
                <a:gd name="connsiteY22" fmla="*/ 66261 h 185530"/>
                <a:gd name="connsiteX23" fmla="*/ 1563757 w 1563757"/>
                <a:gd name="connsiteY23" fmla="*/ 66261 h 18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63757" h="185530">
                  <a:moveTo>
                    <a:pt x="0" y="106017"/>
                  </a:moveTo>
                  <a:cubicBezTo>
                    <a:pt x="30922" y="88347"/>
                    <a:pt x="60911" y="68935"/>
                    <a:pt x="92765" y="53008"/>
                  </a:cubicBezTo>
                  <a:cubicBezTo>
                    <a:pt x="105259" y="46761"/>
                    <a:pt x="118553" y="39756"/>
                    <a:pt x="132522" y="39756"/>
                  </a:cubicBezTo>
                  <a:cubicBezTo>
                    <a:pt x="168136" y="39756"/>
                    <a:pt x="203200" y="48591"/>
                    <a:pt x="238539" y="53008"/>
                  </a:cubicBezTo>
                  <a:cubicBezTo>
                    <a:pt x="247374" y="61843"/>
                    <a:pt x="257239" y="69756"/>
                    <a:pt x="265044" y="79513"/>
                  </a:cubicBezTo>
                  <a:cubicBezTo>
                    <a:pt x="295654" y="117775"/>
                    <a:pt x="282502" y="117334"/>
                    <a:pt x="318052" y="145774"/>
                  </a:cubicBezTo>
                  <a:cubicBezTo>
                    <a:pt x="354750" y="175132"/>
                    <a:pt x="355576" y="171534"/>
                    <a:pt x="397565" y="185530"/>
                  </a:cubicBezTo>
                  <a:cubicBezTo>
                    <a:pt x="446156" y="181113"/>
                    <a:pt x="497051" y="187707"/>
                    <a:pt x="543339" y="172278"/>
                  </a:cubicBezTo>
                  <a:cubicBezTo>
                    <a:pt x="567045" y="164376"/>
                    <a:pt x="575556" y="133130"/>
                    <a:pt x="596348" y="119269"/>
                  </a:cubicBezTo>
                  <a:cubicBezTo>
                    <a:pt x="609600" y="110434"/>
                    <a:pt x="624011" y="103130"/>
                    <a:pt x="636104" y="92765"/>
                  </a:cubicBezTo>
                  <a:cubicBezTo>
                    <a:pt x="655077" y="76503"/>
                    <a:pt x="665407" y="47658"/>
                    <a:pt x="689113" y="39756"/>
                  </a:cubicBezTo>
                  <a:lnTo>
                    <a:pt x="768626" y="13252"/>
                  </a:lnTo>
                  <a:cubicBezTo>
                    <a:pt x="795130" y="22087"/>
                    <a:pt x="828384" y="20001"/>
                    <a:pt x="848139" y="39756"/>
                  </a:cubicBezTo>
                  <a:cubicBezTo>
                    <a:pt x="884521" y="76138"/>
                    <a:pt x="862791" y="62310"/>
                    <a:pt x="914400" y="79513"/>
                  </a:cubicBezTo>
                  <a:cubicBezTo>
                    <a:pt x="948946" y="114059"/>
                    <a:pt x="976585" y="150362"/>
                    <a:pt x="1020418" y="172278"/>
                  </a:cubicBezTo>
                  <a:cubicBezTo>
                    <a:pt x="1032912" y="178525"/>
                    <a:pt x="1046922" y="181113"/>
                    <a:pt x="1060174" y="185530"/>
                  </a:cubicBezTo>
                  <a:cubicBezTo>
                    <a:pt x="1082261" y="181113"/>
                    <a:pt x="1105345" y="180187"/>
                    <a:pt x="1126435" y="172278"/>
                  </a:cubicBezTo>
                  <a:cubicBezTo>
                    <a:pt x="1146115" y="164898"/>
                    <a:pt x="1178834" y="136596"/>
                    <a:pt x="1192696" y="119269"/>
                  </a:cubicBezTo>
                  <a:cubicBezTo>
                    <a:pt x="1209362" y="98436"/>
                    <a:pt x="1221093" y="67775"/>
                    <a:pt x="1245704" y="53008"/>
                  </a:cubicBezTo>
                  <a:cubicBezTo>
                    <a:pt x="1257682" y="45821"/>
                    <a:pt x="1272967" y="46003"/>
                    <a:pt x="1285461" y="39756"/>
                  </a:cubicBezTo>
                  <a:cubicBezTo>
                    <a:pt x="1388223" y="-11624"/>
                    <a:pt x="1265044" y="33310"/>
                    <a:pt x="1364974" y="0"/>
                  </a:cubicBezTo>
                  <a:cubicBezTo>
                    <a:pt x="1404731" y="4417"/>
                    <a:pt x="1445437" y="3550"/>
                    <a:pt x="1484244" y="13252"/>
                  </a:cubicBezTo>
                  <a:cubicBezTo>
                    <a:pt x="1522760" y="22881"/>
                    <a:pt x="1521866" y="47169"/>
                    <a:pt x="1550504" y="66261"/>
                  </a:cubicBezTo>
                  <a:cubicBezTo>
                    <a:pt x="1554180" y="68712"/>
                    <a:pt x="1559339" y="66261"/>
                    <a:pt x="1563757" y="66261"/>
                  </a:cubicBezTo>
                </a:path>
              </a:pathLst>
            </a:cu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67C30B5-79AB-12B7-23EE-1B95E52CA69F}"/>
                </a:ext>
              </a:extLst>
            </p:cNvPr>
            <p:cNvSpPr/>
            <p:nvPr/>
          </p:nvSpPr>
          <p:spPr bwMode="auto">
            <a:xfrm>
              <a:off x="6967041" y="2271926"/>
              <a:ext cx="1563757" cy="185530"/>
            </a:xfrm>
            <a:custGeom>
              <a:avLst/>
              <a:gdLst>
                <a:gd name="connsiteX0" fmla="*/ 0 w 1563757"/>
                <a:gd name="connsiteY0" fmla="*/ 106017 h 185530"/>
                <a:gd name="connsiteX1" fmla="*/ 92765 w 1563757"/>
                <a:gd name="connsiteY1" fmla="*/ 53008 h 185530"/>
                <a:gd name="connsiteX2" fmla="*/ 132522 w 1563757"/>
                <a:gd name="connsiteY2" fmla="*/ 39756 h 185530"/>
                <a:gd name="connsiteX3" fmla="*/ 238539 w 1563757"/>
                <a:gd name="connsiteY3" fmla="*/ 53008 h 185530"/>
                <a:gd name="connsiteX4" fmla="*/ 265044 w 1563757"/>
                <a:gd name="connsiteY4" fmla="*/ 79513 h 185530"/>
                <a:gd name="connsiteX5" fmla="*/ 318052 w 1563757"/>
                <a:gd name="connsiteY5" fmla="*/ 145774 h 185530"/>
                <a:gd name="connsiteX6" fmla="*/ 397565 w 1563757"/>
                <a:gd name="connsiteY6" fmla="*/ 185530 h 185530"/>
                <a:gd name="connsiteX7" fmla="*/ 543339 w 1563757"/>
                <a:gd name="connsiteY7" fmla="*/ 172278 h 185530"/>
                <a:gd name="connsiteX8" fmla="*/ 596348 w 1563757"/>
                <a:gd name="connsiteY8" fmla="*/ 119269 h 185530"/>
                <a:gd name="connsiteX9" fmla="*/ 636104 w 1563757"/>
                <a:gd name="connsiteY9" fmla="*/ 92765 h 185530"/>
                <a:gd name="connsiteX10" fmla="*/ 689113 w 1563757"/>
                <a:gd name="connsiteY10" fmla="*/ 39756 h 185530"/>
                <a:gd name="connsiteX11" fmla="*/ 768626 w 1563757"/>
                <a:gd name="connsiteY11" fmla="*/ 13252 h 185530"/>
                <a:gd name="connsiteX12" fmla="*/ 848139 w 1563757"/>
                <a:gd name="connsiteY12" fmla="*/ 39756 h 185530"/>
                <a:gd name="connsiteX13" fmla="*/ 914400 w 1563757"/>
                <a:gd name="connsiteY13" fmla="*/ 79513 h 185530"/>
                <a:gd name="connsiteX14" fmla="*/ 1020418 w 1563757"/>
                <a:gd name="connsiteY14" fmla="*/ 172278 h 185530"/>
                <a:gd name="connsiteX15" fmla="*/ 1060174 w 1563757"/>
                <a:gd name="connsiteY15" fmla="*/ 185530 h 185530"/>
                <a:gd name="connsiteX16" fmla="*/ 1126435 w 1563757"/>
                <a:gd name="connsiteY16" fmla="*/ 172278 h 185530"/>
                <a:gd name="connsiteX17" fmla="*/ 1192696 w 1563757"/>
                <a:gd name="connsiteY17" fmla="*/ 119269 h 185530"/>
                <a:gd name="connsiteX18" fmla="*/ 1245704 w 1563757"/>
                <a:gd name="connsiteY18" fmla="*/ 53008 h 185530"/>
                <a:gd name="connsiteX19" fmla="*/ 1285461 w 1563757"/>
                <a:gd name="connsiteY19" fmla="*/ 39756 h 185530"/>
                <a:gd name="connsiteX20" fmla="*/ 1364974 w 1563757"/>
                <a:gd name="connsiteY20" fmla="*/ 0 h 185530"/>
                <a:gd name="connsiteX21" fmla="*/ 1484244 w 1563757"/>
                <a:gd name="connsiteY21" fmla="*/ 13252 h 185530"/>
                <a:gd name="connsiteX22" fmla="*/ 1550504 w 1563757"/>
                <a:gd name="connsiteY22" fmla="*/ 66261 h 185530"/>
                <a:gd name="connsiteX23" fmla="*/ 1563757 w 1563757"/>
                <a:gd name="connsiteY23" fmla="*/ 66261 h 18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63757" h="185530">
                  <a:moveTo>
                    <a:pt x="0" y="106017"/>
                  </a:moveTo>
                  <a:cubicBezTo>
                    <a:pt x="30922" y="88347"/>
                    <a:pt x="60911" y="68935"/>
                    <a:pt x="92765" y="53008"/>
                  </a:cubicBezTo>
                  <a:cubicBezTo>
                    <a:pt x="105259" y="46761"/>
                    <a:pt x="118553" y="39756"/>
                    <a:pt x="132522" y="39756"/>
                  </a:cubicBezTo>
                  <a:cubicBezTo>
                    <a:pt x="168136" y="39756"/>
                    <a:pt x="203200" y="48591"/>
                    <a:pt x="238539" y="53008"/>
                  </a:cubicBezTo>
                  <a:cubicBezTo>
                    <a:pt x="247374" y="61843"/>
                    <a:pt x="257239" y="69756"/>
                    <a:pt x="265044" y="79513"/>
                  </a:cubicBezTo>
                  <a:cubicBezTo>
                    <a:pt x="295654" y="117775"/>
                    <a:pt x="282502" y="117334"/>
                    <a:pt x="318052" y="145774"/>
                  </a:cubicBezTo>
                  <a:cubicBezTo>
                    <a:pt x="354750" y="175132"/>
                    <a:pt x="355576" y="171534"/>
                    <a:pt x="397565" y="185530"/>
                  </a:cubicBezTo>
                  <a:cubicBezTo>
                    <a:pt x="446156" y="181113"/>
                    <a:pt x="497051" y="187707"/>
                    <a:pt x="543339" y="172278"/>
                  </a:cubicBezTo>
                  <a:cubicBezTo>
                    <a:pt x="567045" y="164376"/>
                    <a:pt x="575556" y="133130"/>
                    <a:pt x="596348" y="119269"/>
                  </a:cubicBezTo>
                  <a:cubicBezTo>
                    <a:pt x="609600" y="110434"/>
                    <a:pt x="624011" y="103130"/>
                    <a:pt x="636104" y="92765"/>
                  </a:cubicBezTo>
                  <a:cubicBezTo>
                    <a:pt x="655077" y="76503"/>
                    <a:pt x="665407" y="47658"/>
                    <a:pt x="689113" y="39756"/>
                  </a:cubicBezTo>
                  <a:lnTo>
                    <a:pt x="768626" y="13252"/>
                  </a:lnTo>
                  <a:cubicBezTo>
                    <a:pt x="795130" y="22087"/>
                    <a:pt x="828384" y="20001"/>
                    <a:pt x="848139" y="39756"/>
                  </a:cubicBezTo>
                  <a:cubicBezTo>
                    <a:pt x="884521" y="76138"/>
                    <a:pt x="862791" y="62310"/>
                    <a:pt x="914400" y="79513"/>
                  </a:cubicBezTo>
                  <a:cubicBezTo>
                    <a:pt x="948946" y="114059"/>
                    <a:pt x="976585" y="150362"/>
                    <a:pt x="1020418" y="172278"/>
                  </a:cubicBezTo>
                  <a:cubicBezTo>
                    <a:pt x="1032912" y="178525"/>
                    <a:pt x="1046922" y="181113"/>
                    <a:pt x="1060174" y="185530"/>
                  </a:cubicBezTo>
                  <a:cubicBezTo>
                    <a:pt x="1082261" y="181113"/>
                    <a:pt x="1105345" y="180187"/>
                    <a:pt x="1126435" y="172278"/>
                  </a:cubicBezTo>
                  <a:cubicBezTo>
                    <a:pt x="1146115" y="164898"/>
                    <a:pt x="1178834" y="136596"/>
                    <a:pt x="1192696" y="119269"/>
                  </a:cubicBezTo>
                  <a:cubicBezTo>
                    <a:pt x="1209362" y="98436"/>
                    <a:pt x="1221093" y="67775"/>
                    <a:pt x="1245704" y="53008"/>
                  </a:cubicBezTo>
                  <a:cubicBezTo>
                    <a:pt x="1257682" y="45821"/>
                    <a:pt x="1272967" y="46003"/>
                    <a:pt x="1285461" y="39756"/>
                  </a:cubicBezTo>
                  <a:cubicBezTo>
                    <a:pt x="1388223" y="-11624"/>
                    <a:pt x="1265044" y="33310"/>
                    <a:pt x="1364974" y="0"/>
                  </a:cubicBezTo>
                  <a:cubicBezTo>
                    <a:pt x="1404731" y="4417"/>
                    <a:pt x="1445437" y="3550"/>
                    <a:pt x="1484244" y="13252"/>
                  </a:cubicBezTo>
                  <a:cubicBezTo>
                    <a:pt x="1522760" y="22881"/>
                    <a:pt x="1521866" y="47169"/>
                    <a:pt x="1550504" y="66261"/>
                  </a:cubicBezTo>
                  <a:cubicBezTo>
                    <a:pt x="1554180" y="68712"/>
                    <a:pt x="1559339" y="66261"/>
                    <a:pt x="1563757" y="66261"/>
                  </a:cubicBezTo>
                </a:path>
              </a:pathLst>
            </a:cu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649D538-CFA9-D59D-152E-2E31F2446CB4}"/>
                </a:ext>
              </a:extLst>
            </p:cNvPr>
            <p:cNvSpPr/>
            <p:nvPr/>
          </p:nvSpPr>
          <p:spPr bwMode="auto">
            <a:xfrm rot="5400000">
              <a:off x="8180254" y="4189214"/>
              <a:ext cx="767442" cy="1719934"/>
            </a:xfrm>
            <a:prstGeom prst="rect">
              <a:avLst/>
            </a:prstGeom>
            <a:solidFill>
              <a:srgbClr val="FFFFCA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55 Helvetica Roman" pitchFamily="1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55 Helvetica Roman" pitchFamily="1" charset="0"/>
                  <a:ea typeface="+mn-ea"/>
                  <a:cs typeface="+mn-cs"/>
                </a:rPr>
                <a:t>Power Supply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55 Helvetica Roman" pitchFamily="1" charset="0"/>
                <a:ea typeface="+mn-ea"/>
                <a:cs typeface="+mn-cs"/>
              </a:endParaRPr>
            </a:p>
          </p:txBody>
        </p:sp>
        <p:sp>
          <p:nvSpPr>
            <p:cNvPr id="21" name="Flowchart: Magnetic Disk 15">
              <a:extLst>
                <a:ext uri="{FF2B5EF4-FFF2-40B4-BE49-F238E27FC236}">
                  <a16:creationId xmlns:a16="http://schemas.microsoft.com/office/drawing/2014/main" id="{7D81F15A-D49F-62CF-7DC4-A593BCE227EA}"/>
                </a:ext>
              </a:extLst>
            </p:cNvPr>
            <p:cNvSpPr/>
            <p:nvPr/>
          </p:nvSpPr>
          <p:spPr bwMode="auto">
            <a:xfrm>
              <a:off x="10512816" y="4489941"/>
              <a:ext cx="609600" cy="1045029"/>
            </a:xfrm>
            <a:prstGeom prst="flowChartMagneticDisk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55 Helvetica Roman" pitchFamily="1" charset="0"/>
                <a:ea typeface="+mn-ea"/>
                <a:cs typeface="+mn-cs"/>
              </a:endParaRPr>
            </a:p>
          </p:txBody>
        </p:sp>
        <p:cxnSp>
          <p:nvCxnSpPr>
            <p:cNvPr id="22" name="Connector: Elbow 17">
              <a:extLst>
                <a:ext uri="{FF2B5EF4-FFF2-40B4-BE49-F238E27FC236}">
                  <a16:creationId xmlns:a16="http://schemas.microsoft.com/office/drawing/2014/main" id="{5BA7AECB-0CC8-8B95-1E03-E6C496211E02}"/>
                </a:ext>
              </a:extLst>
            </p:cNvPr>
            <p:cNvCxnSpPr>
              <a:cxnSpLocks/>
              <a:stCxn id="21" idx="3"/>
              <a:endCxn id="20" idx="0"/>
            </p:cNvCxnSpPr>
            <p:nvPr/>
          </p:nvCxnSpPr>
          <p:spPr bwMode="auto">
            <a:xfrm rot="5400000" flipH="1">
              <a:off x="9877884" y="4595239"/>
              <a:ext cx="485789" cy="1393674"/>
            </a:xfrm>
            <a:prstGeom prst="bentConnector4">
              <a:avLst>
                <a:gd name="adj1" fmla="val -47057"/>
                <a:gd name="adj2" fmla="val 78021"/>
              </a:avLst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6F9C84-60D7-AAEA-DF26-3AF2C9740D6F}"/>
                </a:ext>
              </a:extLst>
            </p:cNvPr>
            <p:cNvSpPr txBox="1"/>
            <p:nvPr/>
          </p:nvSpPr>
          <p:spPr>
            <a:xfrm>
              <a:off x="11060649" y="4934317"/>
              <a:ext cx="9957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Battery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FD6B2A-62C3-BE7C-378D-8E780C97C255}"/>
                </a:ext>
              </a:extLst>
            </p:cNvPr>
            <p:cNvSpPr txBox="1"/>
            <p:nvPr/>
          </p:nvSpPr>
          <p:spPr>
            <a:xfrm>
              <a:off x="5068517" y="4496363"/>
              <a:ext cx="1495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RF Beamer</a:t>
              </a:r>
            </a:p>
          </p:txBody>
        </p:sp>
        <p:cxnSp>
          <p:nvCxnSpPr>
            <p:cNvPr id="36" name="Connector: Elbow 17">
              <a:extLst>
                <a:ext uri="{FF2B5EF4-FFF2-40B4-BE49-F238E27FC236}">
                  <a16:creationId xmlns:a16="http://schemas.microsoft.com/office/drawing/2014/main" id="{89EA79C3-98E9-9563-B9D7-3C3AE1F5876A}"/>
                </a:ext>
              </a:extLst>
            </p:cNvPr>
            <p:cNvCxnSpPr>
              <a:cxnSpLocks/>
              <a:stCxn id="20" idx="2"/>
            </p:cNvCxnSpPr>
            <p:nvPr/>
          </p:nvCxnSpPr>
          <p:spPr bwMode="auto">
            <a:xfrm rot="10800000">
              <a:off x="6188820" y="4487111"/>
              <a:ext cx="1515189" cy="562070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9" name="Connector: Elbow 17">
              <a:extLst>
                <a:ext uri="{FF2B5EF4-FFF2-40B4-BE49-F238E27FC236}">
                  <a16:creationId xmlns:a16="http://schemas.microsoft.com/office/drawing/2014/main" id="{C94759A9-3E57-AAF0-038A-A830F712AC34}"/>
                </a:ext>
              </a:extLst>
            </p:cNvPr>
            <p:cNvCxnSpPr>
              <a:cxnSpLocks/>
              <a:endCxn id="21" idx="1"/>
            </p:cNvCxnSpPr>
            <p:nvPr/>
          </p:nvCxnSpPr>
          <p:spPr bwMode="auto">
            <a:xfrm rot="5400000">
              <a:off x="10408663" y="3837952"/>
              <a:ext cx="1060943" cy="243035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19" name="Picture 18" descr="A picture containing helmet, night sky&#10;&#10;Description automatically generated">
            <a:extLst>
              <a:ext uri="{FF2B5EF4-FFF2-40B4-BE49-F238E27FC236}">
                <a16:creationId xmlns:a16="http://schemas.microsoft.com/office/drawing/2014/main" id="{42F5B0A9-486A-BD98-2F29-68E95D3F36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76" y="2764167"/>
            <a:ext cx="2210108" cy="14670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CC9818-285A-6317-00A1-E135B98EA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15365">
            <a:off x="1665533" y="3448170"/>
            <a:ext cx="1411029" cy="209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58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706A3F-688B-5536-AAF9-874C49E1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Can the Demo Mission Provide Residual Capability Immediately?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CC5D86A-C096-5B08-966E-3D112C9B87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849508"/>
              </p:ext>
            </p:extLst>
          </p:nvPr>
        </p:nvGraphicFramePr>
        <p:xfrm>
          <a:off x="838200" y="1825625"/>
          <a:ext cx="10515600" cy="3591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438911471"/>
                    </a:ext>
                  </a:extLst>
                </a:gridCol>
                <a:gridCol w="1035167">
                  <a:extLst>
                    <a:ext uri="{9D8B030D-6E8A-4147-A177-3AD203B41FA5}">
                      <a16:colId xmlns:a16="http://schemas.microsoft.com/office/drawing/2014/main" val="2940454092"/>
                    </a:ext>
                  </a:extLst>
                </a:gridCol>
                <a:gridCol w="1162241">
                  <a:extLst>
                    <a:ext uri="{9D8B030D-6E8A-4147-A177-3AD203B41FA5}">
                      <a16:colId xmlns:a16="http://schemas.microsoft.com/office/drawing/2014/main" val="1232824188"/>
                    </a:ext>
                  </a:extLst>
                </a:gridCol>
                <a:gridCol w="1127953">
                  <a:extLst>
                    <a:ext uri="{9D8B030D-6E8A-4147-A177-3AD203B41FA5}">
                      <a16:colId xmlns:a16="http://schemas.microsoft.com/office/drawing/2014/main" val="3895733649"/>
                    </a:ext>
                  </a:extLst>
                </a:gridCol>
                <a:gridCol w="1342239">
                  <a:extLst>
                    <a:ext uri="{9D8B030D-6E8A-4147-A177-3AD203B41FA5}">
                      <a16:colId xmlns:a16="http://schemas.microsoft.com/office/drawing/2014/main" val="4239793274"/>
                    </a:ext>
                  </a:extLst>
                </a:gridCol>
                <a:gridCol w="1677798">
                  <a:extLst>
                    <a:ext uri="{9D8B030D-6E8A-4147-A177-3AD203B41FA5}">
                      <a16:colId xmlns:a16="http://schemas.microsoft.com/office/drawing/2014/main" val="1962506581"/>
                    </a:ext>
                  </a:extLst>
                </a:gridCol>
                <a:gridCol w="1384183">
                  <a:extLst>
                    <a:ext uri="{9D8B030D-6E8A-4147-A177-3AD203B41FA5}">
                      <a16:colId xmlns:a16="http://schemas.microsoft.com/office/drawing/2014/main" val="554764041"/>
                    </a:ext>
                  </a:extLst>
                </a:gridCol>
                <a:gridCol w="1471569">
                  <a:extLst>
                    <a:ext uri="{9D8B030D-6E8A-4147-A177-3AD203B41FA5}">
                      <a16:colId xmlns:a16="http://schemas.microsoft.com/office/drawing/2014/main" val="15319577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Small Robotic Rover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VIPER Sized Robotic Rover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Lunar Base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Crewed Rover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72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Survival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Survival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Survival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Operating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9852963"/>
                  </a:ext>
                </a:extLst>
              </a:tr>
              <a:tr h="1010241">
                <a:tc>
                  <a:txBody>
                    <a:bodyPr/>
                    <a:lstStyle/>
                    <a:p>
                      <a:r>
                        <a:rPr lang="en-US" dirty="0"/>
                        <a:t>Power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50,000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6000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839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Daily Energy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 </a:t>
                      </a:r>
                      <a:r>
                        <a:rPr lang="en-US" dirty="0" err="1"/>
                        <a:t>Whr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720 </a:t>
                      </a:r>
                      <a:r>
                        <a:rPr lang="en-US" dirty="0" err="1"/>
                        <a:t>Whr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2400 </a:t>
                      </a:r>
                      <a:r>
                        <a:rPr lang="en-US" dirty="0" err="1"/>
                        <a:t>Whr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10,800 </a:t>
                      </a:r>
                      <a:r>
                        <a:rPr lang="en-US" dirty="0" err="1"/>
                        <a:t>Whr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1,200,000 </a:t>
                      </a:r>
                      <a:r>
                        <a:rPr lang="en-US" dirty="0" err="1"/>
                        <a:t>Whr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48,000 </a:t>
                      </a:r>
                      <a:r>
                        <a:rPr lang="en-US" dirty="0" err="1"/>
                        <a:t>Whr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144,000 </a:t>
                      </a:r>
                      <a:r>
                        <a:rPr lang="en-US" dirty="0" err="1"/>
                        <a:t>Whr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021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Laser Demo Meets </a:t>
                      </a:r>
                      <a:r>
                        <a:rPr lang="en-US" dirty="0" err="1"/>
                        <a:t>Rqmt</a:t>
                      </a:r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Yes</a:t>
                      </a:r>
                    </a:p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Possible; Case by 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Possible; Case by 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005792"/>
                  </a:ext>
                </a:extLst>
              </a:tr>
            </a:tbl>
          </a:graphicData>
        </a:graphic>
      </p:graphicFrame>
      <p:sp>
        <p:nvSpPr>
          <p:cNvPr id="2" name="Arrow: Right 1">
            <a:extLst>
              <a:ext uri="{FF2B5EF4-FFF2-40B4-BE49-F238E27FC236}">
                <a16:creationId xmlns:a16="http://schemas.microsoft.com/office/drawing/2014/main" id="{5488A98D-98DF-1256-70A8-731D8EB713A8}"/>
              </a:ext>
            </a:extLst>
          </p:cNvPr>
          <p:cNvSpPr/>
          <p:nvPr/>
        </p:nvSpPr>
        <p:spPr>
          <a:xfrm>
            <a:off x="159798" y="5095783"/>
            <a:ext cx="585926" cy="301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16EE89-E75D-0323-EF68-576F7D966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DD44EF-24B1-46A0-AD8D-C741FB56861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D471B0-91FF-111D-8516-2BC4B48EB457}"/>
              </a:ext>
            </a:extLst>
          </p:cNvPr>
          <p:cNvSpPr txBox="1"/>
          <p:nvPr/>
        </p:nvSpPr>
        <p:spPr>
          <a:xfrm>
            <a:off x="1724690" y="5777171"/>
            <a:ext cx="8996218" cy="646331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If we did the demo at a higher altitude (500 km for example), we would get about 1.8x more energy since the pass time is higher</a:t>
            </a:r>
          </a:p>
        </p:txBody>
      </p:sp>
    </p:spTree>
    <p:extLst>
      <p:ext uri="{BB962C8B-B14F-4D97-AF65-F5344CB8AC3E}">
        <p14:creationId xmlns:p14="http://schemas.microsoft.com/office/powerpoint/2010/main" val="319685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36311-8747-A23E-155D-389A22E48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ACO Study Summary 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8268C0-4D91-BBC6-66C6-7495951FBF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Radio Frequency (RF) </a:t>
            </a:r>
            <a:r>
              <a:rPr lang="en-US" dirty="0">
                <a:solidFill>
                  <a:srgbClr val="FFFF00"/>
                </a:solidFill>
              </a:rPr>
              <a:t>versus </a:t>
            </a:r>
            <a:r>
              <a:rPr lang="en-US" u="sng" dirty="0">
                <a:solidFill>
                  <a:srgbClr val="FFFF00"/>
                </a:solidFill>
              </a:rPr>
              <a:t>optical power beaming </a:t>
            </a:r>
            <a:r>
              <a:rPr lang="en-US" dirty="0">
                <a:solidFill>
                  <a:srgbClr val="FFFF00"/>
                </a:solidFill>
              </a:rPr>
              <a:t>assessment:</a:t>
            </a:r>
          </a:p>
          <a:p>
            <a:pPr lvl="1"/>
            <a:r>
              <a:rPr lang="en-US" dirty="0"/>
              <a:t>Determined that RF scaled most efficiently to higher powers required (40 kW – 50 kW) for crew applications</a:t>
            </a:r>
          </a:p>
          <a:p>
            <a:pPr lvl="2"/>
            <a:r>
              <a:rPr lang="en-US" dirty="0"/>
              <a:t>Requires large (100s of square meters) rectenna to be deployed on the surface near the asset</a:t>
            </a:r>
          </a:p>
          <a:p>
            <a:pPr lvl="1"/>
            <a:r>
              <a:rPr lang="en-US" dirty="0"/>
              <a:t>Determined that optical scaled most efficiently for robotic missions, landers and rovers (Up to ~10kW)</a:t>
            </a:r>
          </a:p>
          <a:p>
            <a:pPr lvl="2"/>
            <a:r>
              <a:rPr lang="en-US" dirty="0"/>
              <a:t>Uses existing solar panels; no new receiver required for the users</a:t>
            </a:r>
          </a:p>
          <a:p>
            <a:pPr lvl="2"/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The demo mission would demonstrate both technologies on the same spacecraft</a:t>
            </a:r>
          </a:p>
          <a:p>
            <a:pPr lvl="1"/>
            <a:r>
              <a:rPr lang="en-US" dirty="0"/>
              <a:t>250 km altitude circular orbit</a:t>
            </a:r>
          </a:p>
          <a:p>
            <a:pPr lvl="1"/>
            <a:r>
              <a:rPr lang="en-US" dirty="0"/>
              <a:t>Spacecraft power system sized to operate a laser system that could deliver 250 W dc to the user (assume solar panel 25% efficiency; a 1 kW laser power illuminating  the surface solar panel)</a:t>
            </a:r>
          </a:p>
          <a:p>
            <a:pPr lvl="1"/>
            <a:r>
              <a:rPr lang="en-US" dirty="0"/>
              <a:t>The RF system on the spacecraft would be sized to use the same spacecraft power system, accepting the resulting very low power at the surface asset (~1 W)</a:t>
            </a:r>
          </a:p>
        </p:txBody>
      </p:sp>
    </p:spTree>
    <p:extLst>
      <p:ext uri="{BB962C8B-B14F-4D97-AF65-F5344CB8AC3E}">
        <p14:creationId xmlns:p14="http://schemas.microsoft.com/office/powerpoint/2010/main" val="680732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36311-8747-A23E-155D-389A22E48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Space Solar Power</a:t>
            </a:r>
            <a:br>
              <a:rPr lang="en-US" dirty="0"/>
            </a:br>
            <a:r>
              <a:rPr lang="en-US" dirty="0"/>
              <a:t>A Possible Technical Phased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8268C0-4D91-BBC6-66C6-7495951FBFC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5167" y="1444247"/>
            <a:ext cx="10847069" cy="505420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Nearest term users will be robotic</a:t>
            </a:r>
          </a:p>
          <a:p>
            <a:pPr lvl="1"/>
            <a:r>
              <a:rPr lang="en-US" dirty="0"/>
              <a:t>Optical beamed power delivered to the surface by the demonstration will be of sufficient magnitude to be immediately usable by robotic surface systems (250 W at the solar panel)</a:t>
            </a:r>
          </a:p>
          <a:p>
            <a:pPr lvl="1"/>
            <a:r>
              <a:rPr lang="en-US" dirty="0"/>
              <a:t>10 - 100 W/m</a:t>
            </a:r>
            <a:r>
              <a:rPr lang="en-US" baseline="30000" dirty="0"/>
              <a:t>2 </a:t>
            </a:r>
            <a:r>
              <a:rPr lang="en-US" dirty="0"/>
              <a:t>at the surface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Farther term users will include human habitats (40 – 50 kW required)</a:t>
            </a:r>
          </a:p>
          <a:p>
            <a:pPr lvl="1"/>
            <a:r>
              <a:rPr lang="en-US" dirty="0"/>
              <a:t>RF [5.8 GHz] beamed power delivered to the surface by the demonstration will NOT be of sufficient magnitude to be immediately usable by habitats or crewed systems (1 W at the rectenna)</a:t>
            </a:r>
          </a:p>
          <a:p>
            <a:pPr lvl="2"/>
            <a:r>
              <a:rPr lang="en-US" dirty="0"/>
              <a:t>Higher frequency systems require smaller antenna/rectenna combinations, but the technology is not as mature</a:t>
            </a:r>
          </a:p>
          <a:p>
            <a:pPr lvl="1"/>
            <a:r>
              <a:rPr lang="en-US" dirty="0"/>
              <a:t>Additional, higher-power system will have to be deployed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Full scale system will likely include multiple spacecraft power stations</a:t>
            </a:r>
          </a:p>
          <a:p>
            <a:pPr lvl="1"/>
            <a:r>
              <a:rPr lang="en-US" dirty="0"/>
              <a:t>Reduces the power generation and beaming requirement for each spacecraft element</a:t>
            </a:r>
          </a:p>
          <a:p>
            <a:pPr lvl="1"/>
            <a:r>
              <a:rPr lang="en-US" dirty="0"/>
              <a:t>Economies of scale should benefit system implementation cost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890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04BDA3-6F68-94FA-0855-DA8D28C3C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38" y="-9639"/>
            <a:ext cx="12209138" cy="6867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419A5A-9122-CC06-4553-11E850A5F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839" y="-66991"/>
            <a:ext cx="1338161" cy="1231582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34F5A22-FFEA-265A-4CE3-7023FC2F2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D44EF-24B1-46A0-AD8D-C741FB568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340D6A5-4BC8-872C-4A9D-DF6FA323F90F}"/>
              </a:ext>
            </a:extLst>
          </p:cNvPr>
          <p:cNvSpPr txBox="1">
            <a:spLocks/>
          </p:cNvSpPr>
          <p:nvPr/>
        </p:nvSpPr>
        <p:spPr>
          <a:xfrm>
            <a:off x="6205763" y="1530378"/>
            <a:ext cx="5986237" cy="2230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Questions?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Dr. Darren Boyd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NASA Marshall Space Flight Center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darren.r.boyd@nasa.gov</a:t>
            </a:r>
          </a:p>
        </p:txBody>
      </p:sp>
    </p:spTree>
    <p:extLst>
      <p:ext uri="{BB962C8B-B14F-4D97-AF65-F5344CB8AC3E}">
        <p14:creationId xmlns:p14="http://schemas.microsoft.com/office/powerpoint/2010/main" val="2567551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562EE-5821-5FC6-2C62-A004F9353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algun Gothic"/>
                <a:ea typeface="Malgun Gothic"/>
              </a:rPr>
              <a:t>BACK-UP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63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04BDA3-6F68-94FA-0855-DA8D28C3C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38" y="-9639"/>
            <a:ext cx="12209138" cy="6867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CC9259-DE21-A2E5-A407-506B0C0A5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382" y="21499"/>
            <a:ext cx="9218467" cy="1325563"/>
          </a:xfrm>
          <a:solidFill>
            <a:schemeClr val="tx1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Power – The Key Commodity Needed to Explore the Lunar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2083C-7C30-77B1-2609-40F75C40C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7431" y="2344973"/>
            <a:ext cx="6104569" cy="1027744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solidFill>
                  <a:schemeClr val="bg1"/>
                </a:solidFill>
              </a:rPr>
              <a:t>Equatorial Illumination Limits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Cyclical periods of 14 days illuminated; 14 days dark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A7BF8D-754C-8BB3-F9BC-4A744817D8DB}"/>
              </a:ext>
            </a:extLst>
          </p:cNvPr>
          <p:cNvSpPr txBox="1">
            <a:spLocks/>
          </p:cNvSpPr>
          <p:nvPr/>
        </p:nvSpPr>
        <p:spPr>
          <a:xfrm>
            <a:off x="5905041" y="5580843"/>
            <a:ext cx="6286959" cy="102774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Polar Illumination Limits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Intermittent with up to 100s hours darkness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Highly dependent on location and elevation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419A5A-9122-CC06-4553-11E850A5F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839" y="-66991"/>
            <a:ext cx="1338161" cy="12315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7E37E9-B9B1-52BF-D559-56B9FB73DEFC}"/>
              </a:ext>
            </a:extLst>
          </p:cNvPr>
          <p:cNvSpPr txBox="1"/>
          <p:nvPr/>
        </p:nvSpPr>
        <p:spPr>
          <a:xfrm>
            <a:off x="317709" y="2489513"/>
            <a:ext cx="345072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Illumination</a:t>
            </a:r>
          </a:p>
          <a:p>
            <a:r>
              <a:rPr lang="en-US" sz="2200">
                <a:solidFill>
                  <a:schemeClr val="bg1"/>
                </a:solidFill>
              </a:rPr>
              <a:t>The primary and scarce resource to produce power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34F5A22-FFEA-265A-4CE3-7023FC2F2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44EF-24B1-46A0-AD8D-C741FB56861E}" type="slidenum">
              <a:rPr lang="en-US" smtClean="0"/>
              <a:t>2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72C1AC-6C9F-E9CB-CE9C-17149540A986}"/>
              </a:ext>
            </a:extLst>
          </p:cNvPr>
          <p:cNvSpPr txBox="1"/>
          <p:nvPr/>
        </p:nvSpPr>
        <p:spPr>
          <a:xfrm>
            <a:off x="24193" y="5336499"/>
            <a:ext cx="5162970" cy="147732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14-day lunar night temperatures drop to ~-208</a:t>
            </a:r>
            <a:r>
              <a:rPr lang="en-US" sz="2000" baseline="50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F (140K)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Most electronic systems will not survive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Life limiting factor for both robotic and human missions</a:t>
            </a:r>
          </a:p>
        </p:txBody>
      </p:sp>
    </p:spTree>
    <p:extLst>
      <p:ext uri="{BB962C8B-B14F-4D97-AF65-F5344CB8AC3E}">
        <p14:creationId xmlns:p14="http://schemas.microsoft.com/office/powerpoint/2010/main" val="2221161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F9D3F-0D3B-1B6E-624E-6545F2C7D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488" y="31037"/>
            <a:ext cx="7117331" cy="131294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Lunar Power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36B6D-46C3-1507-E8BD-FB58D35E9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667" y="1343978"/>
            <a:ext cx="5724181" cy="51917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Current Options: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Include nuclear power or heat source (Limited Supply)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Limit the mission to last only as long as the first lunar day it is on the Moon (Mission Limiting)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Explore only the South Pole where power is nearly continuously available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FE6D35-8BFA-61EF-93FF-6697992D6246}"/>
              </a:ext>
            </a:extLst>
          </p:cNvPr>
          <p:cNvSpPr txBox="1">
            <a:spLocks/>
          </p:cNvSpPr>
          <p:nvPr/>
        </p:nvSpPr>
        <p:spPr>
          <a:xfrm>
            <a:off x="6197906" y="1343978"/>
            <a:ext cx="5724181" cy="29305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thinking on providing remote power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Cable from South Pole power source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Limited distance a cable may be run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 power from South Pole power source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 of sight limitations (tens of kilometers)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Mobile surface nuclear reactor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09BDE-F881-7A88-29AD-A72E8D64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D44EF-24B1-46A0-AD8D-C741FB568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C94BE5-25B8-FDE3-33D2-596B9CAC3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386" y="4236833"/>
            <a:ext cx="4610414" cy="25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95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5B975-CDAA-B111-62D6-B4C424C0EEB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Scientists Want Global Lunar Access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(not just near the south pole)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A5E1D-6FCB-1543-D2DB-4E54C544D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988" y="1466238"/>
            <a:ext cx="9239250" cy="520065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2159-3FA8-8456-7039-3F172625C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78934-A16C-5851-AE47-2039BC351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D44EF-24B1-46A0-AD8D-C741FB568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544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1A7421-4A65-86D2-A5D1-954155E94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78"/>
            <a:ext cx="12192000" cy="686780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CC01353-95A3-D007-E63A-BB97E39EBAAC}"/>
              </a:ext>
            </a:extLst>
          </p:cNvPr>
          <p:cNvSpPr/>
          <p:nvPr/>
        </p:nvSpPr>
        <p:spPr>
          <a:xfrm>
            <a:off x="203200" y="2576945"/>
            <a:ext cx="8423564" cy="729673"/>
          </a:xfrm>
          <a:prstGeom prst="ellipse">
            <a:avLst/>
          </a:prstGeom>
          <a:noFill/>
          <a:ln w="1047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0C054-3106-C7A9-1BE9-E6F5C25C28C8}"/>
              </a:ext>
            </a:extLst>
          </p:cNvPr>
          <p:cNvSpPr txBox="1"/>
          <p:nvPr/>
        </p:nvSpPr>
        <p:spPr>
          <a:xfrm>
            <a:off x="8829964" y="2203117"/>
            <a:ext cx="2650836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NASA’s current plans do not lead to as-needed “global power” for utilization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A0930F-B06C-ED8C-07C1-C7BDE5E02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44EF-24B1-46A0-AD8D-C741FB56861E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650E63-D4B9-10CF-79B6-B38B28F3D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576" y="3650781"/>
            <a:ext cx="4883300" cy="270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81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B6CAF0-44BB-BE6A-B5E0-07DD3A191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2791"/>
          <a:stretch/>
        </p:blipFill>
        <p:spPr>
          <a:xfrm>
            <a:off x="0" y="17319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227B4F-7C4E-08F0-A3E6-AFE1E4BD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512" y="136525"/>
            <a:ext cx="6845608" cy="1002533"/>
          </a:xfr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What if we can provide power anywhere on the Moon from space?</a:t>
            </a:r>
            <a:endParaRPr lang="en-US" sz="3200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FB59BC-85A8-E075-CD3C-6CF5CAC3E9FA}"/>
              </a:ext>
            </a:extLst>
          </p:cNvPr>
          <p:cNvSpPr txBox="1"/>
          <p:nvPr/>
        </p:nvSpPr>
        <p:spPr>
          <a:xfrm>
            <a:off x="5781963" y="3713524"/>
            <a:ext cx="624134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Enables (some examples):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Multiple landers and rovers operating continuously anywhere on the moon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Crewed campsites or bases anytime anywhere on the moon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Free from the tyranny of the lunar night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8D5EB-B2DC-75BD-1124-DF8C87B0A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4B697-86F6-E79F-10C9-DF379D8B6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44EF-24B1-46A0-AD8D-C741FB56861E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C56C47-F6D9-6359-8D74-755215256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839" y="-66991"/>
            <a:ext cx="1338161" cy="123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64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73B9-EAAB-0BAE-7382-927EE0476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Putting the Pieces Together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C6A9B-29D4-CE36-1645-71AC19736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7636F-CAA9-9063-EB08-5F30AB68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44EF-24B1-46A0-AD8D-C741FB56861E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 descr="Half-moon">
            <a:extLst>
              <a:ext uri="{FF2B5EF4-FFF2-40B4-BE49-F238E27FC236}">
                <a16:creationId xmlns:a16="http://schemas.microsoft.com/office/drawing/2014/main" id="{95DFCE2B-C5FF-E9BC-DEF4-CC5B7A1E1E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8"/>
          <a:stretch/>
        </p:blipFill>
        <p:spPr>
          <a:xfrm>
            <a:off x="6096001" y="1299455"/>
            <a:ext cx="6096000" cy="4690736"/>
          </a:xfrm>
          <a:prstGeom prst="rect">
            <a:avLst/>
          </a:prstGeom>
        </p:spPr>
      </p:pic>
      <p:pic>
        <p:nvPicPr>
          <p:cNvPr id="3" name="Content Placeholder 6" descr="Final jigsaw puzzle piece fitting to complete the puzzle">
            <a:extLst>
              <a:ext uri="{FF2B5EF4-FFF2-40B4-BE49-F238E27FC236}">
                <a16:creationId xmlns:a16="http://schemas.microsoft.com/office/drawing/2014/main" id="{C573C4F6-731F-41B4-018D-D2FF19176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7" r="-1" b="-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CF8990C-CFEB-38CE-3670-AE2D54C67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1299455"/>
            <a:ext cx="10515600" cy="50268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Formulating a multi-technology roadmap approach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Laser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Radio Frequency (RF)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Investigating others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For multiple applications and power needs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Robotic Rovers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Habitats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Crewed Rovers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Lunar Surface Manufacturing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With multiple partnerships!</a:t>
            </a:r>
          </a:p>
        </p:txBody>
      </p:sp>
    </p:spTree>
    <p:extLst>
      <p:ext uri="{BB962C8B-B14F-4D97-AF65-F5344CB8AC3E}">
        <p14:creationId xmlns:p14="http://schemas.microsoft.com/office/powerpoint/2010/main" val="2513723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73B9-EAAB-0BAE-7382-927EE047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00" y="31037"/>
            <a:ext cx="9601271" cy="131294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Recent Efforts in Wireless Power Transfer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C6A9B-29D4-CE36-1645-71AC19736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7636F-CAA9-9063-EB08-5F30AB68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D44EF-24B1-46A0-AD8D-C741FB568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CF8990C-CFEB-38CE-3670-AE2D54C67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1299455"/>
            <a:ext cx="10515600" cy="5026896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History of small-scale energy harvesting for sensors</a:t>
            </a:r>
          </a:p>
          <a:p>
            <a:r>
              <a:rPr lang="en-US" dirty="0">
                <a:solidFill>
                  <a:schemeClr val="bg1"/>
                </a:solidFill>
              </a:rPr>
              <a:t>Use of recently developed NASA Marshall </a:t>
            </a:r>
            <a:r>
              <a:rPr lang="en-US">
                <a:solidFill>
                  <a:schemeClr val="bg1"/>
                </a:solidFill>
              </a:rPr>
              <a:t>Space Flight Center </a:t>
            </a:r>
            <a:r>
              <a:rPr lang="en-US" dirty="0">
                <a:solidFill>
                  <a:schemeClr val="bg1"/>
                </a:solidFill>
              </a:rPr>
              <a:t>ultra-lightweight deployable antennas as rectennas in microwave power beaming applications with custom electronics</a:t>
            </a:r>
          </a:p>
          <a:p>
            <a:r>
              <a:rPr lang="en-US" dirty="0">
                <a:solidFill>
                  <a:schemeClr val="bg1"/>
                </a:solidFill>
              </a:rPr>
              <a:t>Pursuing opportunity to partner on space based solar power orbit to surface microwave demonstration</a:t>
            </a:r>
          </a:p>
          <a:p>
            <a:r>
              <a:rPr lang="en-US" dirty="0">
                <a:solidFill>
                  <a:schemeClr val="bg1"/>
                </a:solidFill>
              </a:rPr>
              <a:t>Partnerships in current proposals for optical power beaming</a:t>
            </a:r>
          </a:p>
          <a:p>
            <a:r>
              <a:rPr lang="en-US" dirty="0">
                <a:solidFill>
                  <a:schemeClr val="bg1"/>
                </a:solidFill>
              </a:rPr>
              <a:t>Investigation of surface to orbit optical power beaming demonstration</a:t>
            </a:r>
          </a:p>
          <a:p>
            <a:r>
              <a:rPr lang="en-US" dirty="0">
                <a:solidFill>
                  <a:schemeClr val="bg1"/>
                </a:solidFill>
              </a:rPr>
              <a:t>Participation/leadership in NASA agency study on space based solar power</a:t>
            </a:r>
          </a:p>
          <a:p>
            <a:r>
              <a:rPr lang="en-US" dirty="0">
                <a:solidFill>
                  <a:schemeClr val="bg1"/>
                </a:solidFill>
              </a:rPr>
              <a:t>Various other collaborations in space based solar power for lunar and Mars applications</a:t>
            </a:r>
          </a:p>
          <a:p>
            <a:r>
              <a:rPr lang="en-US" dirty="0">
                <a:solidFill>
                  <a:schemeClr val="bg1"/>
                </a:solidFill>
              </a:rPr>
              <a:t>Partnership with Tennessee Tech University on Quasi-Wireless Energy Transfer technologies</a:t>
            </a:r>
          </a:p>
          <a:p>
            <a:r>
              <a:rPr lang="en-US" dirty="0">
                <a:solidFill>
                  <a:schemeClr val="bg1"/>
                </a:solidFill>
              </a:rPr>
              <a:t>Power beaming roadmap development</a:t>
            </a:r>
          </a:p>
        </p:txBody>
      </p:sp>
    </p:spTree>
    <p:extLst>
      <p:ext uri="{BB962C8B-B14F-4D97-AF65-F5344CB8AC3E}">
        <p14:creationId xmlns:p14="http://schemas.microsoft.com/office/powerpoint/2010/main" val="2189719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706A3F-688B-5536-AAF9-874C49E1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Lunar Surface Asset Power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Requirements Estimates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CC5D86A-C096-5B08-966E-3D112C9B87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6978794"/>
              </p:ext>
            </p:extLst>
          </p:nvPr>
        </p:nvGraphicFramePr>
        <p:xfrm>
          <a:off x="838200" y="1825625"/>
          <a:ext cx="10515600" cy="2935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438911471"/>
                    </a:ext>
                  </a:extLst>
                </a:gridCol>
                <a:gridCol w="1035167">
                  <a:extLst>
                    <a:ext uri="{9D8B030D-6E8A-4147-A177-3AD203B41FA5}">
                      <a16:colId xmlns:a16="http://schemas.microsoft.com/office/drawing/2014/main" val="2940454092"/>
                    </a:ext>
                  </a:extLst>
                </a:gridCol>
                <a:gridCol w="1162241">
                  <a:extLst>
                    <a:ext uri="{9D8B030D-6E8A-4147-A177-3AD203B41FA5}">
                      <a16:colId xmlns:a16="http://schemas.microsoft.com/office/drawing/2014/main" val="1232824188"/>
                    </a:ext>
                  </a:extLst>
                </a:gridCol>
                <a:gridCol w="1127953">
                  <a:extLst>
                    <a:ext uri="{9D8B030D-6E8A-4147-A177-3AD203B41FA5}">
                      <a16:colId xmlns:a16="http://schemas.microsoft.com/office/drawing/2014/main" val="3895733649"/>
                    </a:ext>
                  </a:extLst>
                </a:gridCol>
                <a:gridCol w="1342239">
                  <a:extLst>
                    <a:ext uri="{9D8B030D-6E8A-4147-A177-3AD203B41FA5}">
                      <a16:colId xmlns:a16="http://schemas.microsoft.com/office/drawing/2014/main" val="4239793274"/>
                    </a:ext>
                  </a:extLst>
                </a:gridCol>
                <a:gridCol w="1677798">
                  <a:extLst>
                    <a:ext uri="{9D8B030D-6E8A-4147-A177-3AD203B41FA5}">
                      <a16:colId xmlns:a16="http://schemas.microsoft.com/office/drawing/2014/main" val="1962506581"/>
                    </a:ext>
                  </a:extLst>
                </a:gridCol>
                <a:gridCol w="1384183">
                  <a:extLst>
                    <a:ext uri="{9D8B030D-6E8A-4147-A177-3AD203B41FA5}">
                      <a16:colId xmlns:a16="http://schemas.microsoft.com/office/drawing/2014/main" val="554764041"/>
                    </a:ext>
                  </a:extLst>
                </a:gridCol>
                <a:gridCol w="1471569">
                  <a:extLst>
                    <a:ext uri="{9D8B030D-6E8A-4147-A177-3AD203B41FA5}">
                      <a16:colId xmlns:a16="http://schemas.microsoft.com/office/drawing/2014/main" val="15319577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Small Robotic Rover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VIPER Sized </a:t>
                      </a:r>
                    </a:p>
                    <a:p>
                      <a:pPr algn="ctr"/>
                      <a:r>
                        <a:rPr lang="en-US" dirty="0"/>
                        <a:t>Robotic Rover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Lunar Base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Crewed Rover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72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Survival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Survival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Survival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Operating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9852963"/>
                  </a:ext>
                </a:extLst>
              </a:tr>
              <a:tr h="1010241">
                <a:tc>
                  <a:txBody>
                    <a:bodyPr/>
                    <a:lstStyle/>
                    <a:p>
                      <a:r>
                        <a:rPr lang="en-US" dirty="0"/>
                        <a:t>Power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50,000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6000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839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Daily Energy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 </a:t>
                      </a:r>
                      <a:r>
                        <a:rPr lang="en-US" dirty="0" err="1"/>
                        <a:t>Whr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720 </a:t>
                      </a:r>
                      <a:r>
                        <a:rPr lang="en-US" dirty="0" err="1"/>
                        <a:t>Whr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2400 </a:t>
                      </a:r>
                      <a:r>
                        <a:rPr lang="en-US" dirty="0" err="1"/>
                        <a:t>Whr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10,800 </a:t>
                      </a:r>
                      <a:r>
                        <a:rPr lang="en-US" dirty="0" err="1"/>
                        <a:t>Whr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1,200,000 </a:t>
                      </a:r>
                      <a:r>
                        <a:rPr lang="en-US" dirty="0" err="1"/>
                        <a:t>Whr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48,000 </a:t>
                      </a:r>
                      <a:r>
                        <a:rPr lang="en-US" dirty="0" err="1"/>
                        <a:t>Whr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144,000 </a:t>
                      </a:r>
                      <a:r>
                        <a:rPr lang="en-US" dirty="0" err="1"/>
                        <a:t>Whr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02173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36CE7D-20EF-2981-9DFD-D56230545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D44EF-24B1-46A0-AD8D-C741FB5686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17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MC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accent4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0"/>
          </a:defRPr>
        </a:defPPr>
      </a:lstStyle>
    </a:spDef>
    <a:lnDef>
      <a:spPr bwMode="auto">
        <a:solidFill>
          <a:schemeClr val="accent1"/>
        </a:solidFill>
        <a:ln w="31750" cap="flat" cmpd="sng" algn="ctr">
          <a:solidFill>
            <a:schemeClr val="accent4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>
        <a:noFill/>
        <a:ln w="9525">
          <a:noFill/>
          <a:miter lim="800000"/>
          <a:headEnd/>
          <a:tailEnd/>
        </a:ln>
        <a:effectLst/>
      </a:spPr>
      <a:bodyPr vert="horz" wrap="square" lIns="101882" tIns="50941" rIns="101882" bIns="50941" numCol="1" anchor="ctr" anchorCtr="0" compatLnSpc="1">
        <a:prstTxWarp prst="textNoShape">
          <a:avLst/>
        </a:prstTxWarp>
      </a:bodyPr>
      <a:lstStyle>
        <a:defPPr marL="0" indent="0" algn="l">
          <a:defRPr dirty="0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CO_LOGO_2016-10-24b.potx" id="{CB01A1FB-8995-4400-8FC8-898C27A9237F}" vid="{C690AA99-7604-4A85-8475-B4B1A8DB48B6}"/>
    </a:ext>
  </a:extLst>
</a:theme>
</file>

<file path=ppt/theme/theme3.xml><?xml version="1.0" encoding="utf-8"?>
<a:theme xmlns:a="http://schemas.openxmlformats.org/drawingml/2006/main" name="2_EMC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accent4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0"/>
          </a:defRPr>
        </a:defPPr>
      </a:lstStyle>
    </a:spDef>
    <a:lnDef>
      <a:spPr bwMode="auto">
        <a:solidFill>
          <a:schemeClr val="accent1"/>
        </a:solidFill>
        <a:ln w="31750" cap="flat" cmpd="sng" algn="ctr">
          <a:solidFill>
            <a:schemeClr val="accent4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>
        <a:noFill/>
        <a:ln w="9525">
          <a:noFill/>
          <a:miter lim="800000"/>
          <a:headEnd/>
          <a:tailEnd/>
        </a:ln>
        <a:effectLst/>
      </a:spPr>
      <a:bodyPr vert="horz" wrap="square" lIns="101882" tIns="50941" rIns="101882" bIns="50941" numCol="1" anchor="ctr" anchorCtr="0" compatLnSpc="1">
        <a:prstTxWarp prst="textNoShape">
          <a:avLst/>
        </a:prstTxWarp>
      </a:bodyPr>
      <a:lstStyle>
        <a:defPPr marL="0" indent="0" algn="l">
          <a:defRPr dirty="0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CO_LOGO_2016-10-24b.potx" id="{CB01A1FB-8995-4400-8FC8-898C27A9237F}" vid="{C690AA99-7604-4A85-8475-B4B1A8DB48B6}"/>
    </a:ext>
  </a:extLst>
</a:theme>
</file>

<file path=ppt/theme/theme4.xml><?xml version="1.0" encoding="utf-8"?>
<a:theme xmlns:a="http://schemas.openxmlformats.org/drawingml/2006/main" name="ASDL Bright">
  <a:themeElements>
    <a:clrScheme name="Georgia Tech Colors">
      <a:dk1>
        <a:srgbClr val="003057"/>
      </a:dk1>
      <a:lt1>
        <a:srgbClr val="FFFFFF"/>
      </a:lt1>
      <a:dk2>
        <a:srgbClr val="003057"/>
      </a:dk2>
      <a:lt2>
        <a:srgbClr val="FFFFFF"/>
      </a:lt2>
      <a:accent1>
        <a:srgbClr val="3A5DAE"/>
      </a:accent1>
      <a:accent2>
        <a:srgbClr val="E04F39"/>
      </a:accent2>
      <a:accent3>
        <a:srgbClr val="A4D233"/>
      </a:accent3>
      <a:accent4>
        <a:srgbClr val="008C95"/>
      </a:accent4>
      <a:accent5>
        <a:srgbClr val="64CCC9"/>
      </a:accent5>
      <a:accent6>
        <a:srgbClr val="FFCD00"/>
      </a:accent6>
      <a:hlink>
        <a:srgbClr val="EAAA00"/>
      </a:hlink>
      <a:folHlink>
        <a:srgbClr val="5F249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DL Slide Template_2022 [Read-Only]" id="{93F74672-C4BA-461F-9D0A-269A73B80E76}" vid="{84EC27BF-AEE0-47D1-A9F8-680A6AC759F3}"/>
    </a:ext>
  </a:extLst>
</a:theme>
</file>

<file path=ppt/theme/theme5.xml><?xml version="1.0" encoding="utf-8"?>
<a:theme xmlns:a="http://schemas.openxmlformats.org/drawingml/2006/main" name="1_EMC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accent4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0"/>
          </a:defRPr>
        </a:defPPr>
      </a:lstStyle>
    </a:spDef>
    <a:lnDef>
      <a:spPr bwMode="auto">
        <a:solidFill>
          <a:schemeClr val="accent1"/>
        </a:solidFill>
        <a:ln w="31750" cap="flat" cmpd="sng" algn="ctr">
          <a:solidFill>
            <a:schemeClr val="accent4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>
        <a:noFill/>
        <a:ln w="9525">
          <a:noFill/>
          <a:miter lim="800000"/>
          <a:headEnd/>
          <a:tailEnd/>
        </a:ln>
        <a:effectLst/>
      </a:spPr>
      <a:bodyPr vert="horz" wrap="square" lIns="101882" tIns="50941" rIns="101882" bIns="50941" numCol="1" anchor="ctr" anchorCtr="0" compatLnSpc="1">
        <a:prstTxWarp prst="textNoShape">
          <a:avLst/>
        </a:prstTxWarp>
      </a:bodyPr>
      <a:lstStyle>
        <a:defPPr marL="0" indent="0" algn="l">
          <a:defRPr dirty="0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CO_LOGO_2016-10-24b.potx" id="{CB01A1FB-8995-4400-8FC8-898C27A9237F}" vid="{C690AA99-7604-4A85-8475-B4B1A8DB48B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1300</TotalTime>
  <Words>1337</Words>
  <Application>Microsoft Office PowerPoint</Application>
  <PresentationFormat>Widescreen</PresentationFormat>
  <Paragraphs>251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Malgun Gothic</vt:lpstr>
      <vt:lpstr>55 Helvetica Roman</vt:lpstr>
      <vt:lpstr>Arial</vt:lpstr>
      <vt:lpstr>Calibri</vt:lpstr>
      <vt:lpstr>Calibri Light</vt:lpstr>
      <vt:lpstr>Roboto</vt:lpstr>
      <vt:lpstr>Wingdings</vt:lpstr>
      <vt:lpstr>Office Theme</vt:lpstr>
      <vt:lpstr>1_EMC</vt:lpstr>
      <vt:lpstr>2_EMC</vt:lpstr>
      <vt:lpstr>ASDL Bright</vt:lpstr>
      <vt:lpstr>1_EMC</vt:lpstr>
      <vt:lpstr>Wireless Power Transfer for Space Applications  Multiple Ways to Bring Power to All Areas Night or Day </vt:lpstr>
      <vt:lpstr>Power – The Key Commodity Needed to Explore the Lunar Surface</vt:lpstr>
      <vt:lpstr>The Lunar Power Problem</vt:lpstr>
      <vt:lpstr>Scientists Want Global Lunar Access (not just near the south pole)</vt:lpstr>
      <vt:lpstr>PowerPoint Presentation</vt:lpstr>
      <vt:lpstr>What if we can provide power anywhere on the Moon from space?</vt:lpstr>
      <vt:lpstr>Putting the Pieces Together</vt:lpstr>
      <vt:lpstr>Recent Efforts in Wireless Power Transfer</vt:lpstr>
      <vt:lpstr>Lunar Surface Asset Power Requirements Estimates</vt:lpstr>
      <vt:lpstr>ACO Concept for a Lunar Orbiting Space Beamed Power Demonstration</vt:lpstr>
      <vt:lpstr>Concept Demonstrates Both Laser and RF</vt:lpstr>
      <vt:lpstr>Demo Mission Power Beaming Technologies: Laser</vt:lpstr>
      <vt:lpstr>Demo Mission Power Beaming Technologies: Microwave RF</vt:lpstr>
      <vt:lpstr>Can the Demo Mission Provide Residual Capability Immediately? </vt:lpstr>
      <vt:lpstr>ACO Study Summary Results</vt:lpstr>
      <vt:lpstr>Lunar Space Solar Power A Possible Technical Phased Approach</vt:lpstr>
      <vt:lpstr>PowerPoint Presentation</vt:lpstr>
      <vt:lpstr>BACK-UP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Solar Power For the Moon For the Earth</dc:title>
  <dc:creator>Johnson, Les (MSFC-ST20)</dc:creator>
  <cp:lastModifiedBy>Boyd, Darren R. (MSFC-ST24)</cp:lastModifiedBy>
  <cp:revision>117</cp:revision>
  <dcterms:created xsi:type="dcterms:W3CDTF">2023-08-07T14:57:53Z</dcterms:created>
  <dcterms:modified xsi:type="dcterms:W3CDTF">2025-06-17T17:14:34Z</dcterms:modified>
</cp:coreProperties>
</file>