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
  </p:sldMasterIdLst>
  <p:notesMasterIdLst>
    <p:notesMasterId r:id="rId19"/>
  </p:notesMasterIdLst>
  <p:handoutMasterIdLst>
    <p:handoutMasterId r:id="rId20"/>
  </p:handoutMasterIdLst>
  <p:sldIdLst>
    <p:sldId id="257" r:id="rId4"/>
    <p:sldId id="317" r:id="rId5"/>
    <p:sldId id="1221" r:id="rId6"/>
    <p:sldId id="1222" r:id="rId7"/>
    <p:sldId id="1223" r:id="rId8"/>
    <p:sldId id="1224" r:id="rId9"/>
    <p:sldId id="1225" r:id="rId10"/>
    <p:sldId id="1226" r:id="rId11"/>
    <p:sldId id="1227" r:id="rId12"/>
    <p:sldId id="1228" r:id="rId13"/>
    <p:sldId id="1229" r:id="rId14"/>
    <p:sldId id="1230" r:id="rId15"/>
    <p:sldId id="1232" r:id="rId16"/>
    <p:sldId id="1231" r:id="rId17"/>
    <p:sldId id="314"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8277" autoAdjust="0"/>
  </p:normalViewPr>
  <p:slideViewPr>
    <p:cSldViewPr snapToGrid="0">
      <p:cViewPr varScale="1">
        <p:scale>
          <a:sx n="86" d="100"/>
          <a:sy n="86" d="100"/>
        </p:scale>
        <p:origin x="1518" y="90"/>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1.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2911303-9338-4497-ADB4-33BF2DF57400}" type="datetimeFigureOut">
              <a:rPr lang="en-US" smtClean="0"/>
              <a:t>6/17/2025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9CE6599-6A3E-4B9B-AD59-7E2009739402}" type="slidenum">
              <a:rPr lang="en-US" smtClean="0"/>
              <a:t>‹#›</a:t>
            </a:fld>
            <a:endParaRPr lang="en-US"/>
          </a:p>
        </p:txBody>
      </p:sp>
    </p:spTree>
    <p:extLst>
      <p:ext uri="{BB962C8B-B14F-4D97-AF65-F5344CB8AC3E}">
        <p14:creationId xmlns:p14="http://schemas.microsoft.com/office/powerpoint/2010/main" val="20197312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5A2FAC-343E-41A9-BB85-DDE22E21CAFE}" type="datetimeFigureOut">
              <a:rPr lang="en-US" smtClean="0"/>
              <a:t>6/17/2025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44F641-7FE3-4A30-AF3D-F38172315C83}" type="slidenum">
              <a:rPr lang="en-US" smtClean="0"/>
              <a:t>‹#›</a:t>
            </a:fld>
            <a:endParaRPr lang="en-US"/>
          </a:p>
        </p:txBody>
      </p:sp>
    </p:spTree>
    <p:extLst>
      <p:ext uri="{BB962C8B-B14F-4D97-AF65-F5344CB8AC3E}">
        <p14:creationId xmlns:p14="http://schemas.microsoft.com/office/powerpoint/2010/main" val="42674685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B44F641-7FE3-4A30-AF3D-F38172315C83}" type="slidenum">
              <a:rPr lang="en-US" smtClean="0"/>
              <a:t>1</a:t>
            </a:fld>
            <a:endParaRPr lang="en-US"/>
          </a:p>
        </p:txBody>
      </p:sp>
    </p:spTree>
    <p:extLst>
      <p:ext uri="{BB962C8B-B14F-4D97-AF65-F5344CB8AC3E}">
        <p14:creationId xmlns:p14="http://schemas.microsoft.com/office/powerpoint/2010/main" val="7423849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Key Components (housed within the OGA Rack):</a:t>
            </a:r>
            <a:endParaRPr lang="en-US" dirty="0"/>
          </a:p>
          <a:p>
            <a:r>
              <a:rPr lang="en-US" b="1" dirty="0"/>
              <a:t>Key System Interfaces:</a:t>
            </a:r>
            <a:endParaRPr lang="en-US" dirty="0"/>
          </a:p>
          <a:p>
            <a:pPr>
              <a:buFont typeface="Arial" panose="020B0604020202020204" pitchFamily="34" charset="0"/>
              <a:buChar char="•"/>
            </a:pPr>
            <a:r>
              <a:rPr lang="en-US" dirty="0"/>
              <a:t>Receives potable feedwater from the Water Recovery System (WRS); water containing excessive entrained gas is rejected back to the WRS.</a:t>
            </a:r>
          </a:p>
          <a:p>
            <a:pPr>
              <a:buFont typeface="Arial" panose="020B0604020202020204" pitchFamily="34" charset="0"/>
              <a:buChar char="•"/>
            </a:pPr>
            <a:r>
              <a:rPr lang="en-US" dirty="0"/>
              <a:t>Delivers generated oxygen directly to the ISS cabin atmosphere.</a:t>
            </a:r>
          </a:p>
          <a:p>
            <a:pPr>
              <a:buFont typeface="Arial" panose="020B0604020202020204" pitchFamily="34" charset="0"/>
              <a:buChar char="•"/>
            </a:pPr>
            <a:r>
              <a:rPr lang="en-US" dirty="0"/>
              <a:t>Transfers the hydrogen byproduct to the Sabatier system for further processing (water and methane production) or, alternatively, vents excess hydrogen to the vacuum of space.</a:t>
            </a:r>
          </a:p>
          <a:p>
            <a:pPr>
              <a:buFont typeface="Arial" panose="020B0604020202020204" pitchFamily="34" charset="0"/>
              <a:buChar char="•"/>
            </a:pPr>
            <a:r>
              <a:rPr lang="en-US" dirty="0"/>
              <a:t>Receives nitrogen from the ACS for internal purging procedures.</a:t>
            </a:r>
          </a:p>
          <a:p>
            <a:endParaRPr lang="en-US" dirty="0"/>
          </a:p>
        </p:txBody>
      </p:sp>
      <p:sp>
        <p:nvSpPr>
          <p:cNvPr id="4" name="Slide Number Placeholder 3"/>
          <p:cNvSpPr>
            <a:spLocks noGrp="1"/>
          </p:cNvSpPr>
          <p:nvPr>
            <p:ph type="sldNum" sz="quarter" idx="5"/>
          </p:nvPr>
        </p:nvSpPr>
        <p:spPr/>
        <p:txBody>
          <a:bodyPr/>
          <a:lstStyle/>
          <a:p>
            <a:fld id="{3B44F641-7FE3-4A30-AF3D-F38172315C83}" type="slidenum">
              <a:rPr lang="en-US" smtClean="0"/>
              <a:t>10</a:t>
            </a:fld>
            <a:endParaRPr lang="en-US"/>
          </a:p>
        </p:txBody>
      </p:sp>
    </p:spTree>
    <p:extLst>
      <p:ext uri="{BB962C8B-B14F-4D97-AF65-F5344CB8AC3E}">
        <p14:creationId xmlns:p14="http://schemas.microsoft.com/office/powerpoint/2010/main" val="33544972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Redundancy Considerations:</a:t>
            </a:r>
            <a:r>
              <a:rPr lang="en-US" dirty="0"/>
              <a:t> Redundancy is a critical design feature, particularly given the centralized nature of certain ECLS functions (e.g., WRM and ARS). Strategies include R&amp;R of ORUs, redundant CCAA units in specific modules (e.g., USL), and the availability of portable ventilation units.</a:t>
            </a:r>
          </a:p>
          <a:p>
            <a:r>
              <a:rPr lang="en-US" b="1" dirty="0"/>
              <a:t>Key System Interfaces:</a:t>
            </a:r>
            <a:endParaRPr lang="en-US" dirty="0"/>
          </a:p>
          <a:p>
            <a:pPr>
              <a:buFont typeface="Arial" panose="020B0604020202020204" pitchFamily="34" charset="0"/>
              <a:buChar char="•"/>
            </a:pPr>
            <a:r>
              <a:rPr lang="en-US" dirty="0"/>
              <a:t>Provides conditioned (cooled and dehumidified) air to the ARS, enhancing the efficiency of CO₂ removal and trace contaminant control processes.</a:t>
            </a:r>
          </a:p>
          <a:p>
            <a:pPr>
              <a:buFont typeface="Arial" panose="020B0604020202020204" pitchFamily="34" charset="0"/>
              <a:buChar char="•"/>
            </a:pPr>
            <a:r>
              <a:rPr lang="en-US" dirty="0"/>
              <a:t>Transfers condensate collected by CCAA water separators to the WRS wastewater bus for subsequent reclamation.</a:t>
            </a:r>
          </a:p>
          <a:p>
            <a:endParaRPr lang="en-US" dirty="0"/>
          </a:p>
        </p:txBody>
      </p:sp>
      <p:sp>
        <p:nvSpPr>
          <p:cNvPr id="4" name="Slide Number Placeholder 3"/>
          <p:cNvSpPr>
            <a:spLocks noGrp="1"/>
          </p:cNvSpPr>
          <p:nvPr>
            <p:ph type="sldNum" sz="quarter" idx="5"/>
          </p:nvPr>
        </p:nvSpPr>
        <p:spPr/>
        <p:txBody>
          <a:bodyPr/>
          <a:lstStyle/>
          <a:p>
            <a:fld id="{3B44F641-7FE3-4A30-AF3D-F38172315C83}" type="slidenum">
              <a:rPr lang="en-US" smtClean="0"/>
              <a:t>11</a:t>
            </a:fld>
            <a:endParaRPr lang="en-US"/>
          </a:p>
        </p:txBody>
      </p:sp>
    </p:spTree>
    <p:extLst>
      <p:ext uri="{BB962C8B-B14F-4D97-AF65-F5344CB8AC3E}">
        <p14:creationId xmlns:p14="http://schemas.microsoft.com/office/powerpoint/2010/main" val="6315788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Key System Interfaces:</a:t>
            </a:r>
            <a:endParaRPr lang="en-US" dirty="0"/>
          </a:p>
          <a:p>
            <a:pPr>
              <a:buFont typeface="Arial" panose="020B0604020202020204" pitchFamily="34" charset="0"/>
              <a:buChar char="•"/>
            </a:pPr>
            <a:r>
              <a:rPr lang="en-US" dirty="0"/>
              <a:t>Receives conditioned air from the THC subsystem to optimize CDRA performance; THC AAA units provide cooling for AR equipment racks.</a:t>
            </a:r>
          </a:p>
          <a:p>
            <a:pPr>
              <a:buFont typeface="Arial" panose="020B0604020202020204" pitchFamily="34" charset="0"/>
              <a:buChar char="•"/>
            </a:pPr>
            <a:r>
              <a:rPr lang="en-US" dirty="0"/>
              <a:t>The MCA provides atmospheric composition data to the ACS, which may inform O₂ N₂ resupply decisions.</a:t>
            </a:r>
          </a:p>
          <a:p>
            <a:pPr>
              <a:buFont typeface="Arial" panose="020B0604020202020204" pitchFamily="34" charset="0"/>
              <a:buChar char="•"/>
            </a:pPr>
            <a:r>
              <a:rPr lang="en-US" dirty="0"/>
              <a:t>The CDRA interfaces with the regenerative ECLSS by supplying CO₂ to the Sabatier Reactor System.</a:t>
            </a:r>
          </a:p>
          <a:p>
            <a:endParaRPr lang="en-US" dirty="0"/>
          </a:p>
        </p:txBody>
      </p:sp>
      <p:sp>
        <p:nvSpPr>
          <p:cNvPr id="4" name="Slide Number Placeholder 3"/>
          <p:cNvSpPr>
            <a:spLocks noGrp="1"/>
          </p:cNvSpPr>
          <p:nvPr>
            <p:ph type="sldNum" sz="quarter" idx="5"/>
          </p:nvPr>
        </p:nvSpPr>
        <p:spPr/>
        <p:txBody>
          <a:bodyPr/>
          <a:lstStyle/>
          <a:p>
            <a:fld id="{3B44F641-7FE3-4A30-AF3D-F38172315C83}" type="slidenum">
              <a:rPr lang="en-US" smtClean="0"/>
              <a:t>12</a:t>
            </a:fld>
            <a:endParaRPr lang="en-US"/>
          </a:p>
        </p:txBody>
      </p:sp>
    </p:spTree>
    <p:extLst>
      <p:ext uri="{BB962C8B-B14F-4D97-AF65-F5344CB8AC3E}">
        <p14:creationId xmlns:p14="http://schemas.microsoft.com/office/powerpoint/2010/main" val="11601215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Visualizing the System-of-Systems Architecture:</a:t>
            </a:r>
            <a:endParaRPr lang="en-US" dirty="0"/>
          </a:p>
          <a:p>
            <a:pPr>
              <a:buFont typeface="Arial" panose="020B0604020202020204" pitchFamily="34" charset="0"/>
              <a:buChar char="•"/>
            </a:pPr>
            <a:r>
              <a:rPr lang="en-US" dirty="0"/>
              <a:t>Presentation of ISS ECLSS Interconnectivity Table </a:t>
            </a:r>
          </a:p>
          <a:p>
            <a:pPr>
              <a:buFont typeface="Arial" panose="020B0604020202020204" pitchFamily="34" charset="0"/>
              <a:buChar char="•"/>
            </a:pPr>
            <a:r>
              <a:rPr lang="en-US" dirty="0"/>
              <a:t>It should be explained that highlighted cells within this matrix denote direct operational dependencies or shared resource pathways between the corresponding subsystems.</a:t>
            </a:r>
          </a:p>
          <a:p>
            <a:pPr>
              <a:buFont typeface="Arial" panose="020B0604020202020204" pitchFamily="34" charset="0"/>
              <a:buChar char="•"/>
            </a:pPr>
            <a:r>
              <a:rPr lang="en-US" dirty="0"/>
              <a:t>Emphasis should be placed on how this matrix serves as a cogent visual representation of the deeply integrated, systemic nature of the ECLSS.</a:t>
            </a:r>
          </a:p>
          <a:p>
            <a:endParaRPr lang="en-US" dirty="0"/>
          </a:p>
        </p:txBody>
      </p:sp>
      <p:sp>
        <p:nvSpPr>
          <p:cNvPr id="4" name="Slide Number Placeholder 3"/>
          <p:cNvSpPr>
            <a:spLocks noGrp="1"/>
          </p:cNvSpPr>
          <p:nvPr>
            <p:ph type="sldNum" sz="quarter" idx="5"/>
          </p:nvPr>
        </p:nvSpPr>
        <p:spPr/>
        <p:txBody>
          <a:bodyPr/>
          <a:lstStyle/>
          <a:p>
            <a:fld id="{3B44F641-7FE3-4A30-AF3D-F38172315C83}" type="slidenum">
              <a:rPr lang="en-US" smtClean="0"/>
              <a:t>13</a:t>
            </a:fld>
            <a:endParaRPr lang="en-US"/>
          </a:p>
        </p:txBody>
      </p:sp>
    </p:spTree>
    <p:extLst>
      <p:ext uri="{BB962C8B-B14F-4D97-AF65-F5344CB8AC3E}">
        <p14:creationId xmlns:p14="http://schemas.microsoft.com/office/powerpoint/2010/main" val="40589761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44F641-7FE3-4A30-AF3D-F38172315C83}" type="slidenum">
              <a:rPr lang="en-US" smtClean="0"/>
              <a:t>14</a:t>
            </a:fld>
            <a:endParaRPr lang="en-US"/>
          </a:p>
        </p:txBody>
      </p:sp>
    </p:spTree>
    <p:extLst>
      <p:ext uri="{BB962C8B-B14F-4D97-AF65-F5344CB8AC3E}">
        <p14:creationId xmlns:p14="http://schemas.microsoft.com/office/powerpoint/2010/main" val="25513305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ts val="100"/>
              </a:lnSpc>
              <a:spcAft>
                <a:spcPts val="800"/>
              </a:spcAft>
              <a:buNone/>
              <a:tabLst>
                <a:tab pos="2971800" algn="ctr"/>
              </a:tabLst>
            </a:pPr>
            <a:r>
              <a:rPr lang="en-US" sz="1200" kern="100" dirty="0">
                <a:effectLst/>
                <a:latin typeface="Times New Roman" panose="02020603050405020304" pitchFamily="18" charset="0"/>
                <a:ea typeface="等线" panose="02010600030101010101" pitchFamily="2" charset="-122"/>
                <a:cs typeface="Times New Roman" panose="02020603050405020304" pitchFamily="18" charset="0"/>
              </a:rPr>
              <a:t>[24] Uri. J, “50</a:t>
            </a:r>
            <a:r>
              <a:rPr lang="en-US" sz="1200" kern="100" baseline="30000" dirty="0">
                <a:effectLst/>
                <a:latin typeface="Times New Roman" panose="02020603050405020304" pitchFamily="18" charset="0"/>
                <a:ea typeface="等线" panose="02010600030101010101" pitchFamily="2" charset="-122"/>
                <a:cs typeface="Times New Roman" panose="02020603050405020304" pitchFamily="18" charset="0"/>
              </a:rPr>
              <a:t> </a:t>
            </a:r>
            <a:r>
              <a:rPr lang="en-US" sz="1200" kern="100" dirty="0">
                <a:effectLst/>
                <a:latin typeface="Times New Roman" panose="02020603050405020304" pitchFamily="18" charset="0"/>
                <a:ea typeface="等线" panose="02010600030101010101" pitchFamily="2" charset="-122"/>
                <a:cs typeface="Times New Roman" panose="02020603050405020304" pitchFamily="18" charset="0"/>
              </a:rPr>
              <a:t>Years Ago: Launch of Salyut, the World’s First Space Station,” NASA, April. 2021.</a:t>
            </a:r>
            <a:endParaRPr lang="en-US" sz="1800" kern="100" dirty="0">
              <a:effectLst/>
              <a:latin typeface="Aptos" panose="020B0004020202020204" pitchFamily="34" charset="0"/>
              <a:ea typeface="等线" panose="02010600030101010101" pitchFamily="2" charset="-122"/>
              <a:cs typeface="Times New Roman" panose="02020603050405020304" pitchFamily="18" charset="0"/>
            </a:endParaRPr>
          </a:p>
          <a:p>
            <a:pPr marL="0" indent="0">
              <a:lnSpc>
                <a:spcPts val="100"/>
              </a:lnSpc>
              <a:spcAft>
                <a:spcPts val="800"/>
              </a:spcAft>
              <a:buNone/>
              <a:tabLst>
                <a:tab pos="2971800" algn="ctr"/>
              </a:tabLst>
            </a:pPr>
            <a:r>
              <a:rPr lang="en-US" sz="1200" kern="100" dirty="0">
                <a:effectLst/>
                <a:latin typeface="Times New Roman" panose="02020603050405020304" pitchFamily="18" charset="0"/>
                <a:ea typeface="等线" panose="02010600030101010101" pitchFamily="2" charset="-122"/>
                <a:cs typeface="Times New Roman" panose="02020603050405020304" pitchFamily="18" charset="0"/>
              </a:rPr>
              <a:t>[25] </a:t>
            </a:r>
            <a:r>
              <a:rPr lang="en-US" sz="1200" kern="100" dirty="0" err="1">
                <a:effectLst/>
                <a:latin typeface="Times New Roman" panose="02020603050405020304" pitchFamily="18" charset="0"/>
                <a:ea typeface="等线" panose="02010600030101010101" pitchFamily="2" charset="-122"/>
                <a:cs typeface="Times New Roman" panose="02020603050405020304" pitchFamily="18" charset="0"/>
              </a:rPr>
              <a:t>Uri.J</a:t>
            </a:r>
            <a:r>
              <a:rPr lang="en-US" sz="1200" kern="100" dirty="0">
                <a:effectLst/>
                <a:latin typeface="Times New Roman" panose="02020603050405020304" pitchFamily="18" charset="0"/>
                <a:ea typeface="等线" panose="02010600030101010101" pitchFamily="2" charset="-122"/>
                <a:cs typeface="Times New Roman" panose="02020603050405020304" pitchFamily="18" charset="0"/>
              </a:rPr>
              <a:t>, “50 Years Ago: The Launch of Skylab, America’s First Space Station,” NASA, May. 2023.</a:t>
            </a:r>
            <a:endParaRPr lang="en-US" sz="1800" kern="100" dirty="0">
              <a:effectLst/>
              <a:latin typeface="Aptos" panose="020B0004020202020204" pitchFamily="34" charset="0"/>
              <a:ea typeface="等线" panose="02010600030101010101" pitchFamily="2" charset="-122"/>
              <a:cs typeface="Times New Roman" panose="02020603050405020304" pitchFamily="18" charset="0"/>
            </a:endParaRPr>
          </a:p>
          <a:p>
            <a:pPr marL="0" indent="0">
              <a:lnSpc>
                <a:spcPts val="100"/>
              </a:lnSpc>
              <a:spcAft>
                <a:spcPts val="800"/>
              </a:spcAft>
              <a:buNone/>
              <a:tabLst>
                <a:tab pos="2971800" algn="ctr"/>
              </a:tabLst>
            </a:pPr>
            <a:r>
              <a:rPr lang="en-US" sz="1200" kern="100" dirty="0">
                <a:effectLst/>
                <a:latin typeface="Times New Roman" panose="02020603050405020304" pitchFamily="18" charset="0"/>
                <a:ea typeface="等线" panose="02010600030101010101" pitchFamily="2" charset="-122"/>
                <a:cs typeface="Times New Roman" panose="02020603050405020304" pitchFamily="18" charset="0"/>
              </a:rPr>
              <a:t>[26] “Space Shuttle – Mir,” NASA</a:t>
            </a:r>
            <a:endParaRPr lang="en-US" sz="1800" kern="100" dirty="0">
              <a:effectLst/>
              <a:latin typeface="Aptos" panose="020B0004020202020204" pitchFamily="34" charset="0"/>
              <a:ea typeface="等线" panose="02010600030101010101" pitchFamily="2" charset="-122"/>
              <a:cs typeface="Times New Roman" panose="02020603050405020304" pitchFamily="18" charset="0"/>
            </a:endParaRPr>
          </a:p>
          <a:p>
            <a:pPr marL="0" indent="0">
              <a:lnSpc>
                <a:spcPts val="100"/>
              </a:lnSpc>
              <a:spcAft>
                <a:spcPts val="800"/>
              </a:spcAft>
              <a:buNone/>
              <a:tabLst>
                <a:tab pos="2971800" algn="ctr"/>
              </a:tabLst>
            </a:pPr>
            <a:r>
              <a:rPr lang="en-US" sz="1200" kern="100" dirty="0">
                <a:effectLst/>
                <a:latin typeface="Times New Roman" panose="02020603050405020304" pitchFamily="18" charset="0"/>
                <a:ea typeface="等线" panose="02010600030101010101" pitchFamily="2" charset="-122"/>
                <a:cs typeface="Times New Roman" panose="02020603050405020304" pitchFamily="18" charset="0"/>
              </a:rPr>
              <a:t>[27] “International Space Station,” NASA</a:t>
            </a:r>
            <a:endParaRPr lang="en-US" sz="1800" kern="100" dirty="0">
              <a:effectLst/>
              <a:latin typeface="Aptos" panose="020B0004020202020204" pitchFamily="34" charset="0"/>
              <a:ea typeface="等线" panose="02010600030101010101" pitchFamily="2" charset="-122"/>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B44F641-7FE3-4A30-AF3D-F38172315C83}" type="slidenum">
              <a:rPr lang="en-US" smtClean="0"/>
              <a:t>2</a:t>
            </a:fld>
            <a:endParaRPr lang="en-US"/>
          </a:p>
        </p:txBody>
      </p:sp>
    </p:spTree>
    <p:extLst>
      <p:ext uri="{BB962C8B-B14F-4D97-AF65-F5344CB8AC3E}">
        <p14:creationId xmlns:p14="http://schemas.microsoft.com/office/powerpoint/2010/main" val="5443698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44F641-7FE3-4A30-AF3D-F38172315C83}" type="slidenum">
              <a:rPr lang="en-US" smtClean="0"/>
              <a:t>3</a:t>
            </a:fld>
            <a:endParaRPr lang="en-US"/>
          </a:p>
        </p:txBody>
      </p:sp>
    </p:spTree>
    <p:extLst>
      <p:ext uri="{BB962C8B-B14F-4D97-AF65-F5344CB8AC3E}">
        <p14:creationId xmlns:p14="http://schemas.microsoft.com/office/powerpoint/2010/main" val="29072198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44F641-7FE3-4A30-AF3D-F38172315C83}" type="slidenum">
              <a:rPr lang="en-US" smtClean="0"/>
              <a:t>4</a:t>
            </a:fld>
            <a:endParaRPr lang="en-US"/>
          </a:p>
        </p:txBody>
      </p:sp>
    </p:spTree>
    <p:extLst>
      <p:ext uri="{BB962C8B-B14F-4D97-AF65-F5344CB8AC3E}">
        <p14:creationId xmlns:p14="http://schemas.microsoft.com/office/powerpoint/2010/main" val="23272398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objective is to leverage the substantial repository of ISS operational knowledge to inform and refine the design parameters for future ECLS systems, with a view towards achieving enhanced robustness and operational efficiency.</a:t>
            </a:r>
          </a:p>
          <a:p>
            <a:endParaRPr lang="en-US" dirty="0"/>
          </a:p>
          <a:p>
            <a:endParaRPr lang="en-US" dirty="0"/>
          </a:p>
        </p:txBody>
      </p:sp>
      <p:sp>
        <p:nvSpPr>
          <p:cNvPr id="4" name="Slide Number Placeholder 3"/>
          <p:cNvSpPr>
            <a:spLocks noGrp="1"/>
          </p:cNvSpPr>
          <p:nvPr>
            <p:ph type="sldNum" sz="quarter" idx="5"/>
          </p:nvPr>
        </p:nvSpPr>
        <p:spPr/>
        <p:txBody>
          <a:bodyPr/>
          <a:lstStyle/>
          <a:p>
            <a:fld id="{3B44F641-7FE3-4A30-AF3D-F38172315C83}" type="slidenum">
              <a:rPr lang="en-US" smtClean="0"/>
              <a:t>5</a:t>
            </a:fld>
            <a:endParaRPr lang="en-US"/>
          </a:p>
        </p:txBody>
      </p:sp>
    </p:spTree>
    <p:extLst>
      <p:ext uri="{BB962C8B-B14F-4D97-AF65-F5344CB8AC3E}">
        <p14:creationId xmlns:p14="http://schemas.microsoft.com/office/powerpoint/2010/main" val="27898701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44F641-7FE3-4A30-AF3D-F38172315C83}" type="slidenum">
              <a:rPr lang="en-US" smtClean="0"/>
              <a:t>6</a:t>
            </a:fld>
            <a:endParaRPr lang="en-US"/>
          </a:p>
        </p:txBody>
      </p:sp>
    </p:spTree>
    <p:extLst>
      <p:ext uri="{BB962C8B-B14F-4D97-AF65-F5344CB8AC3E}">
        <p14:creationId xmlns:p14="http://schemas.microsoft.com/office/powerpoint/2010/main" val="34662834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Principal Components:</a:t>
            </a:r>
            <a:endParaRPr lang="en-US" dirty="0"/>
          </a:p>
          <a:p>
            <a:pPr>
              <a:buFont typeface="Arial" panose="020B0604020202020204" pitchFamily="34" charset="0"/>
              <a:buChar char="•"/>
            </a:pPr>
            <a:r>
              <a:rPr lang="en-US" dirty="0"/>
              <a:t>Condensate and Wastewater Distribution Network.</a:t>
            </a:r>
          </a:p>
          <a:p>
            <a:pPr>
              <a:buFont typeface="Arial" panose="020B0604020202020204" pitchFamily="34" charset="0"/>
              <a:buChar char="•"/>
            </a:pPr>
            <a:r>
              <a:rPr lang="en-US" dirty="0"/>
              <a:t>Condensate Storage Tank.</a:t>
            </a:r>
          </a:p>
          <a:p>
            <a:pPr>
              <a:buFont typeface="Arial" panose="020B0604020202020204" pitchFamily="34" charset="0"/>
              <a:buChar char="•"/>
            </a:pPr>
            <a:r>
              <a:rPr lang="en-US" b="1" dirty="0"/>
              <a:t>Water Recovery System (WRS), comprising:</a:t>
            </a:r>
            <a:endParaRPr lang="en-US" dirty="0"/>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Water Processor Assembly (WPA):</a:t>
            </a:r>
            <a:r>
              <a:rPr lang="en-US" dirty="0"/>
              <a:t> Processes UPA-derived distillate, humidity condensate, and Sabatier product water to potable standards via a multi-stage process involving filtration, catalytic oxidation, and ion exchange.</a:t>
            </a:r>
            <a:endParaRPr lang="en-US" b="1" dirty="0"/>
          </a:p>
          <a:p>
            <a:pPr marL="742950" lvl="1" indent="-285750">
              <a:buFont typeface="Arial" panose="020B0604020202020204" pitchFamily="34" charset="0"/>
              <a:buChar char="•"/>
            </a:pPr>
            <a:r>
              <a:rPr lang="en-US" b="1" dirty="0"/>
              <a:t>Urine Processor Assembly (UPA):</a:t>
            </a:r>
            <a:r>
              <a:rPr lang="en-US" dirty="0"/>
              <a:t> Employs Vapor Compression Distillation (VCD) for the reclamation of water from pretreated urine, yielding distillate and a concentrated brine byproduct.</a:t>
            </a:r>
          </a:p>
          <a:p>
            <a:pPr marL="742950" lvl="1" indent="-285750">
              <a:buFont typeface="Arial" panose="020B0604020202020204" pitchFamily="34" charset="0"/>
              <a:buChar char="•"/>
            </a:pPr>
            <a:r>
              <a:rPr lang="en-US" b="1" dirty="0"/>
              <a:t>Brine Processor Assembly (BPA):</a:t>
            </a:r>
            <a:r>
              <a:rPr lang="en-US" dirty="0"/>
              <a:t> A technology demonstration unit designed to effect further water recovery from UPA brine through membrane distillation techniques.</a:t>
            </a:r>
          </a:p>
          <a:p>
            <a:pPr>
              <a:buFont typeface="Arial" panose="020B0604020202020204" pitchFamily="34" charset="0"/>
              <a:buChar char="•"/>
            </a:pPr>
            <a:r>
              <a:rPr lang="en-US" dirty="0"/>
              <a:t>Urine Transfer System (UTS) and Water Storage System (WSS).</a:t>
            </a:r>
          </a:p>
          <a:p>
            <a:r>
              <a:rPr lang="en-US" b="1" dirty="0"/>
              <a:t>Key System Interfaces:</a:t>
            </a:r>
            <a:r>
              <a:rPr lang="en-US" dirty="0"/>
              <a:t> Receives influent from the Universal Waste Management System (UWMS)/Waste and Hygiene Compartment (WHC); provides processed water to the Oxygen Generation System (OGS); receives condensate from the Temperature and Humidity Control (THC) subsystem.</a:t>
            </a:r>
          </a:p>
          <a:p>
            <a:endParaRPr lang="en-US" dirty="0"/>
          </a:p>
        </p:txBody>
      </p:sp>
      <p:sp>
        <p:nvSpPr>
          <p:cNvPr id="4" name="Slide Number Placeholder 3"/>
          <p:cNvSpPr>
            <a:spLocks noGrp="1"/>
          </p:cNvSpPr>
          <p:nvPr>
            <p:ph type="sldNum" sz="quarter" idx="5"/>
          </p:nvPr>
        </p:nvSpPr>
        <p:spPr/>
        <p:txBody>
          <a:bodyPr/>
          <a:lstStyle/>
          <a:p>
            <a:fld id="{3B44F641-7FE3-4A30-AF3D-F38172315C83}" type="slidenum">
              <a:rPr lang="en-US" smtClean="0"/>
              <a:t>7</a:t>
            </a:fld>
            <a:endParaRPr lang="en-US"/>
          </a:p>
        </p:txBody>
      </p:sp>
    </p:spTree>
    <p:extLst>
      <p:ext uri="{BB962C8B-B14F-4D97-AF65-F5344CB8AC3E}">
        <p14:creationId xmlns:p14="http://schemas.microsoft.com/office/powerpoint/2010/main" val="39531817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ISS Waste Collection Apparatus:</a:t>
            </a:r>
            <a:endParaRPr lang="en-US" dirty="0"/>
          </a:p>
          <a:p>
            <a:pPr>
              <a:buFont typeface="Arial" panose="020B0604020202020204" pitchFamily="34" charset="0"/>
              <a:buChar char="•"/>
            </a:pPr>
            <a:r>
              <a:rPr lang="en-US" dirty="0"/>
              <a:t>ACY toilet (located in the Service Module).</a:t>
            </a:r>
          </a:p>
          <a:p>
            <a:pPr>
              <a:buFont typeface="Arial" panose="020B0604020202020204" pitchFamily="34" charset="0"/>
              <a:buChar char="•"/>
            </a:pPr>
            <a:r>
              <a:rPr lang="en-US" dirty="0"/>
              <a:t>Waste and Hygiene Compartment (WHC) (US Orbital Segment).</a:t>
            </a:r>
          </a:p>
          <a:p>
            <a:pPr>
              <a:buFont typeface="Arial" panose="020B0604020202020204" pitchFamily="34" charset="0"/>
              <a:buChar char="•"/>
            </a:pPr>
            <a:r>
              <a:rPr lang="en-US" dirty="0"/>
              <a:t>Universal Waste Management System (UWMS) (US Orbital Segment; currently in a non-operational status).</a:t>
            </a:r>
          </a:p>
          <a:p>
            <a:r>
              <a:rPr lang="en-US" b="1" dirty="0"/>
              <a:t>WHC Integration within ECLSS:</a:t>
            </a:r>
            <a:endParaRPr lang="en-US" dirty="0"/>
          </a:p>
          <a:p>
            <a:pPr>
              <a:buFont typeface="Arial" panose="020B0604020202020204" pitchFamily="34" charset="0"/>
              <a:buChar char="•"/>
            </a:pPr>
            <a:r>
              <a:rPr lang="en-US" dirty="0"/>
              <a:t>Collected urine is transferred to the UPA for water reclamation.</a:t>
            </a:r>
          </a:p>
          <a:p>
            <a:pPr>
              <a:buFont typeface="Arial" panose="020B0604020202020204" pitchFamily="34" charset="0"/>
              <a:buChar char="•"/>
            </a:pPr>
            <a:r>
              <a:rPr lang="en-US" dirty="0"/>
              <a:t>Solid waste is containerized and designated for disposal via departing cargo vehicles, which undergo destructive atmospheric reentry.</a:t>
            </a:r>
          </a:p>
          <a:p>
            <a:r>
              <a:rPr lang="en-US" b="1" dirty="0"/>
              <a:t>Key System Interfaces:</a:t>
            </a:r>
            <a:endParaRPr lang="en-US" dirty="0"/>
          </a:p>
          <a:p>
            <a:pPr>
              <a:buFont typeface="Arial" panose="020B0604020202020204" pitchFamily="34" charset="0"/>
              <a:buChar char="•"/>
            </a:pPr>
            <a:r>
              <a:rPr lang="en-US" dirty="0"/>
              <a:t>Provides pretreated urine influent to the UPA.</a:t>
            </a:r>
          </a:p>
          <a:p>
            <a:pPr>
              <a:buFont typeface="Arial" panose="020B0604020202020204" pitchFamily="34" charset="0"/>
              <a:buChar char="•"/>
            </a:pPr>
            <a:r>
              <a:rPr lang="en-US" dirty="0"/>
              <a:t>Interfaces with the Air Revitalization Subsystem (ARS) for the management of airflow, odor, and humidity control.</a:t>
            </a:r>
          </a:p>
          <a:p>
            <a:pPr>
              <a:buFont typeface="Arial" panose="020B0604020202020204" pitchFamily="34" charset="0"/>
              <a:buChar char="•"/>
            </a:pPr>
            <a:r>
              <a:rPr lang="en-US" dirty="0"/>
              <a:t>Interacts with the thermal control system, which dissipates heat generated during UPA distillation processes.</a:t>
            </a:r>
          </a:p>
          <a:p>
            <a:pPr>
              <a:buFont typeface="Arial" panose="020B0604020202020204" pitchFamily="34" charset="0"/>
              <a:buChar char="•"/>
            </a:pPr>
            <a:r>
              <a:rPr lang="en-US" dirty="0"/>
              <a:t>Interfaces with visiting cargo vehicles for the offloading of solid waste.</a:t>
            </a:r>
          </a:p>
          <a:p>
            <a:endParaRPr lang="en-US" dirty="0"/>
          </a:p>
        </p:txBody>
      </p:sp>
      <p:sp>
        <p:nvSpPr>
          <p:cNvPr id="4" name="Slide Number Placeholder 3"/>
          <p:cNvSpPr>
            <a:spLocks noGrp="1"/>
          </p:cNvSpPr>
          <p:nvPr>
            <p:ph type="sldNum" sz="quarter" idx="5"/>
          </p:nvPr>
        </p:nvSpPr>
        <p:spPr/>
        <p:txBody>
          <a:bodyPr/>
          <a:lstStyle/>
          <a:p>
            <a:fld id="{3B44F641-7FE3-4A30-AF3D-F38172315C83}" type="slidenum">
              <a:rPr lang="en-US" smtClean="0"/>
              <a:t>8</a:t>
            </a:fld>
            <a:endParaRPr lang="en-US"/>
          </a:p>
        </p:txBody>
      </p:sp>
    </p:spTree>
    <p:extLst>
      <p:ext uri="{BB962C8B-B14F-4D97-AF65-F5344CB8AC3E}">
        <p14:creationId xmlns:p14="http://schemas.microsoft.com/office/powerpoint/2010/main" val="14112044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Sources of Atmospheric Constituents:</a:t>
            </a:r>
            <a:r>
              <a:rPr lang="en-US" dirty="0"/>
              <a:t> Resupply via Progress and ATV cargo vehicles, in-situ generation via </a:t>
            </a:r>
            <a:r>
              <a:rPr lang="en-US" dirty="0" err="1"/>
              <a:t>Elektron</a:t>
            </a:r>
            <a:r>
              <a:rPr lang="en-US" dirty="0"/>
              <a:t> and OGA systems, utilization of High-Pressure Gas Tanks (HPGTs), and planned integration of the Nitrogen Oxygen Recharge System (NORS).</a:t>
            </a:r>
          </a:p>
          <a:p>
            <a:r>
              <a:rPr lang="en-US" b="1" dirty="0"/>
              <a:t>Principal Components:</a:t>
            </a:r>
            <a:endParaRPr lang="en-US" dirty="0"/>
          </a:p>
          <a:p>
            <a:pPr>
              <a:buFont typeface="Arial" panose="020B0604020202020204" pitchFamily="34" charset="0"/>
              <a:buChar char="•"/>
            </a:pPr>
            <a:r>
              <a:rPr lang="en-US" b="1" dirty="0"/>
              <a:t>Pressure Control Assembly (PCA):</a:t>
            </a:r>
            <a:r>
              <a:rPr lang="en-US" dirty="0"/>
              <a:t> Monitors total atmospheric pressure, detects rapid depressurization events, modulates the introduction of O₂ and N₂, provides vacuum access, and incorporates overpressure relief mechanisms.</a:t>
            </a:r>
          </a:p>
          <a:p>
            <a:r>
              <a:rPr lang="en-US" b="1" dirty="0"/>
              <a:t>Key System Interfaces:</a:t>
            </a:r>
            <a:endParaRPr lang="en-US" dirty="0"/>
          </a:p>
          <a:p>
            <a:pPr>
              <a:buFont typeface="Arial" panose="020B0604020202020204" pitchFamily="34" charset="0"/>
              <a:buChar char="•"/>
            </a:pPr>
            <a:r>
              <a:rPr lang="en-US" dirty="0"/>
              <a:t>Supplies oxygen to the Fire Detection and Suppression (FDS) system for Portable Breathing Apparatus (PBA) utilization during emergencies.</a:t>
            </a:r>
          </a:p>
          <a:p>
            <a:pPr>
              <a:buFont typeface="Arial" panose="020B0604020202020204" pitchFamily="34" charset="0"/>
              <a:buChar char="•"/>
            </a:pPr>
            <a:r>
              <a:rPr lang="en-US" dirty="0"/>
              <a:t>Exchanges data with the ARS (specifically, the Major Constituent Analyzer - MCA) regarding partial pressures of atmospheric gases.</a:t>
            </a:r>
          </a:p>
          <a:p>
            <a:pPr>
              <a:buFont typeface="Arial" panose="020B0604020202020204" pitchFamily="34" charset="0"/>
              <a:buChar char="•"/>
            </a:pPr>
            <a:r>
              <a:rPr lang="en-US" dirty="0"/>
              <a:t>Provides nitrogen to the OGS for purging operations.</a:t>
            </a:r>
          </a:p>
          <a:p>
            <a:pPr>
              <a:buFont typeface="Arial" panose="020B0604020202020204" pitchFamily="34" charset="0"/>
              <a:buChar char="•"/>
            </a:pPr>
            <a:r>
              <a:rPr lang="en-US" dirty="0"/>
              <a:t>Interfaces with the Water Storage System (WSS) as part of integrated resource management.</a:t>
            </a:r>
          </a:p>
          <a:p>
            <a:endParaRPr lang="en-US" dirty="0"/>
          </a:p>
        </p:txBody>
      </p:sp>
      <p:sp>
        <p:nvSpPr>
          <p:cNvPr id="4" name="Slide Number Placeholder 3"/>
          <p:cNvSpPr>
            <a:spLocks noGrp="1"/>
          </p:cNvSpPr>
          <p:nvPr>
            <p:ph type="sldNum" sz="quarter" idx="5"/>
          </p:nvPr>
        </p:nvSpPr>
        <p:spPr/>
        <p:txBody>
          <a:bodyPr/>
          <a:lstStyle/>
          <a:p>
            <a:fld id="{3B44F641-7FE3-4A30-AF3D-F38172315C83}" type="slidenum">
              <a:rPr lang="en-US" smtClean="0"/>
              <a:t>9</a:t>
            </a:fld>
            <a:endParaRPr lang="en-US"/>
          </a:p>
        </p:txBody>
      </p:sp>
    </p:spTree>
    <p:extLst>
      <p:ext uri="{BB962C8B-B14F-4D97-AF65-F5344CB8AC3E}">
        <p14:creationId xmlns:p14="http://schemas.microsoft.com/office/powerpoint/2010/main" val="41551353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4FBDB7F-60AF-470D-B51A-3061A722EDBE}" type="datetimeFigureOut">
              <a:rPr lang="en-US" smtClean="0"/>
              <a:t>6/17/2025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419370C-8A98-461A-8927-407E76165674}" type="slidenum">
              <a:rPr lang="en-US" smtClean="0"/>
              <a:t>‹#›</a:t>
            </a:fld>
            <a:endParaRPr lang="en-US"/>
          </a:p>
        </p:txBody>
      </p:sp>
    </p:spTree>
    <p:extLst>
      <p:ext uri="{BB962C8B-B14F-4D97-AF65-F5344CB8AC3E}">
        <p14:creationId xmlns:p14="http://schemas.microsoft.com/office/powerpoint/2010/main" val="34063325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42901"/>
            <a:ext cx="10515600" cy="1347788"/>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4FBDB7F-60AF-470D-B51A-3061A722EDBE}" type="datetimeFigureOut">
              <a:rPr lang="en-US" smtClean="0"/>
              <a:t>6/17/2025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419370C-8A98-461A-8927-407E76165674}" type="slidenum">
              <a:rPr lang="en-US" smtClean="0"/>
              <a:t>‹#›</a:t>
            </a:fld>
            <a:endParaRPr lang="en-US"/>
          </a:p>
        </p:txBody>
      </p:sp>
    </p:spTree>
    <p:extLst>
      <p:ext uri="{BB962C8B-B14F-4D97-AF65-F5344CB8AC3E}">
        <p14:creationId xmlns:p14="http://schemas.microsoft.com/office/powerpoint/2010/main" val="32614202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4FBDB7F-60AF-470D-B51A-3061A722EDBE}" type="datetimeFigureOut">
              <a:rPr lang="en-US" smtClean="0"/>
              <a:t>6/17/2025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419370C-8A98-461A-8927-407E76165674}" type="slidenum">
              <a:rPr lang="en-US" smtClean="0"/>
              <a:t>‹#›</a:t>
            </a:fld>
            <a:endParaRPr lang="en-US"/>
          </a:p>
        </p:txBody>
      </p:sp>
    </p:spTree>
    <p:extLst>
      <p:ext uri="{BB962C8B-B14F-4D97-AF65-F5344CB8AC3E}">
        <p14:creationId xmlns:p14="http://schemas.microsoft.com/office/powerpoint/2010/main" val="2890332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42901"/>
            <a:ext cx="10515600" cy="1347788"/>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4FBDB7F-60AF-470D-B51A-3061A722EDBE}" type="datetimeFigureOut">
              <a:rPr lang="en-US" smtClean="0"/>
              <a:t>6/17/2025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419370C-8A98-461A-8927-407E76165674}" type="slidenum">
              <a:rPr lang="en-US" smtClean="0"/>
              <a:t>‹#›</a:t>
            </a:fld>
            <a:endParaRPr lang="en-US"/>
          </a:p>
        </p:txBody>
      </p:sp>
    </p:spTree>
    <p:extLst>
      <p:ext uri="{BB962C8B-B14F-4D97-AF65-F5344CB8AC3E}">
        <p14:creationId xmlns:p14="http://schemas.microsoft.com/office/powerpoint/2010/main" val="1793219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4FBDB7F-60AF-470D-B51A-3061A722EDBE}" type="datetimeFigureOut">
              <a:rPr lang="en-US" smtClean="0"/>
              <a:t>6/17/2025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419370C-8A98-461A-8927-407E76165674}" type="slidenum">
              <a:rPr lang="en-US" smtClean="0"/>
              <a:t>‹#›</a:t>
            </a:fld>
            <a:endParaRPr lang="en-US"/>
          </a:p>
        </p:txBody>
      </p:sp>
    </p:spTree>
    <p:extLst>
      <p:ext uri="{BB962C8B-B14F-4D97-AF65-F5344CB8AC3E}">
        <p14:creationId xmlns:p14="http://schemas.microsoft.com/office/powerpoint/2010/main" val="28314289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42901"/>
            <a:ext cx="10515600" cy="1347788"/>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4FBDB7F-60AF-470D-B51A-3061A722EDBE}" type="datetimeFigureOut">
              <a:rPr lang="en-US" smtClean="0"/>
              <a:t>6/17/2025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0419370C-8A98-461A-8927-407E76165674}" type="slidenum">
              <a:rPr lang="en-US" smtClean="0"/>
              <a:t>‹#›</a:t>
            </a:fld>
            <a:endParaRPr lang="en-US"/>
          </a:p>
        </p:txBody>
      </p:sp>
    </p:spTree>
    <p:extLst>
      <p:ext uri="{BB962C8B-B14F-4D97-AF65-F5344CB8AC3E}">
        <p14:creationId xmlns:p14="http://schemas.microsoft.com/office/powerpoint/2010/main" val="34588996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C4FBDB7F-60AF-470D-B51A-3061A722EDBE}" type="datetimeFigureOut">
              <a:rPr lang="en-US" smtClean="0"/>
              <a:t>6/17/2025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0419370C-8A98-461A-8927-407E76165674}" type="slidenum">
              <a:rPr lang="en-US" smtClean="0"/>
              <a:t>‹#›</a:t>
            </a:fld>
            <a:endParaRPr lang="en-US"/>
          </a:p>
        </p:txBody>
      </p:sp>
    </p:spTree>
    <p:extLst>
      <p:ext uri="{BB962C8B-B14F-4D97-AF65-F5344CB8AC3E}">
        <p14:creationId xmlns:p14="http://schemas.microsoft.com/office/powerpoint/2010/main" val="9605178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42901"/>
            <a:ext cx="10515600" cy="1347788"/>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C4FBDB7F-60AF-470D-B51A-3061A722EDBE}" type="datetimeFigureOut">
              <a:rPr lang="en-US" smtClean="0"/>
              <a:t>6/17/2025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0419370C-8A98-461A-8927-407E76165674}" type="slidenum">
              <a:rPr lang="en-US" smtClean="0"/>
              <a:t>‹#›</a:t>
            </a:fld>
            <a:endParaRPr lang="en-US"/>
          </a:p>
        </p:txBody>
      </p:sp>
    </p:spTree>
    <p:extLst>
      <p:ext uri="{BB962C8B-B14F-4D97-AF65-F5344CB8AC3E}">
        <p14:creationId xmlns:p14="http://schemas.microsoft.com/office/powerpoint/2010/main" val="14520211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C4FBDB7F-60AF-470D-B51A-3061A722EDBE}" type="datetimeFigureOut">
              <a:rPr lang="en-US" smtClean="0"/>
              <a:t>6/17/2025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0419370C-8A98-461A-8927-407E76165674}" type="slidenum">
              <a:rPr lang="en-US" smtClean="0"/>
              <a:t>‹#›</a:t>
            </a:fld>
            <a:endParaRPr lang="en-US"/>
          </a:p>
        </p:txBody>
      </p:sp>
    </p:spTree>
    <p:extLst>
      <p:ext uri="{BB962C8B-B14F-4D97-AF65-F5344CB8AC3E}">
        <p14:creationId xmlns:p14="http://schemas.microsoft.com/office/powerpoint/2010/main" val="19094872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4FBDB7F-60AF-470D-B51A-3061A722EDBE}" type="datetimeFigureOut">
              <a:rPr lang="en-US" smtClean="0"/>
              <a:t>6/17/2025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0419370C-8A98-461A-8927-407E76165674}" type="slidenum">
              <a:rPr lang="en-US" smtClean="0"/>
              <a:t>‹#›</a:t>
            </a:fld>
            <a:endParaRPr lang="en-US"/>
          </a:p>
        </p:txBody>
      </p:sp>
    </p:spTree>
    <p:extLst>
      <p:ext uri="{BB962C8B-B14F-4D97-AF65-F5344CB8AC3E}">
        <p14:creationId xmlns:p14="http://schemas.microsoft.com/office/powerpoint/2010/main" val="23500113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4FBDB7F-60AF-470D-B51A-3061A722EDBE}" type="datetimeFigureOut">
              <a:rPr lang="en-US" smtClean="0"/>
              <a:t>6/17/2025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0419370C-8A98-461A-8927-407E76165674}" type="slidenum">
              <a:rPr lang="en-US" smtClean="0"/>
              <a:t>‹#›</a:t>
            </a:fld>
            <a:endParaRPr lang="en-US"/>
          </a:p>
        </p:txBody>
      </p:sp>
    </p:spTree>
    <p:extLst>
      <p:ext uri="{BB962C8B-B14F-4D97-AF65-F5344CB8AC3E}">
        <p14:creationId xmlns:p14="http://schemas.microsoft.com/office/powerpoint/2010/main" val="23943038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9" descr="image001"/>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9900" y="395934"/>
            <a:ext cx="1216876"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2"/>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648950" y="393701"/>
            <a:ext cx="1409700" cy="115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Line 12"/>
          <p:cNvSpPr>
            <a:spLocks noChangeShapeType="1"/>
          </p:cNvSpPr>
          <p:nvPr userDrawn="1"/>
        </p:nvSpPr>
        <p:spPr bwMode="auto">
          <a:xfrm flipV="1">
            <a:off x="1884363" y="1119188"/>
            <a:ext cx="8434387" cy="1587"/>
          </a:xfrm>
          <a:prstGeom prst="line">
            <a:avLst/>
          </a:prstGeom>
          <a:noFill/>
          <a:ln w="47625" cmpd="thickThin">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0" name="Rectangle 20"/>
          <p:cNvSpPr>
            <a:spLocks noChangeArrowheads="1"/>
          </p:cNvSpPr>
          <p:nvPr userDrawn="1"/>
        </p:nvSpPr>
        <p:spPr bwMode="auto">
          <a:xfrm>
            <a:off x="0" y="6705600"/>
            <a:ext cx="20320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eaLnBrk="0" hangingPunct="0">
              <a:tabLst>
                <a:tab pos="8912225" algn="r"/>
              </a:tabLst>
              <a:defRPr>
                <a:solidFill>
                  <a:schemeClr val="tx1"/>
                </a:solidFill>
                <a:latin typeface="Arial" panose="020B0604020202020204" pitchFamily="34" charset="0"/>
              </a:defRPr>
            </a:lvl1pPr>
            <a:lvl2pPr marL="742950" indent="-285750" eaLnBrk="0" hangingPunct="0">
              <a:tabLst>
                <a:tab pos="8912225" algn="r"/>
              </a:tabLst>
              <a:defRPr>
                <a:solidFill>
                  <a:schemeClr val="tx1"/>
                </a:solidFill>
                <a:latin typeface="Arial" panose="020B0604020202020204" pitchFamily="34" charset="0"/>
              </a:defRPr>
            </a:lvl2pPr>
            <a:lvl3pPr marL="1143000" indent="-228600" eaLnBrk="0" hangingPunct="0">
              <a:tabLst>
                <a:tab pos="8912225" algn="r"/>
              </a:tabLst>
              <a:defRPr>
                <a:solidFill>
                  <a:schemeClr val="tx1"/>
                </a:solidFill>
                <a:latin typeface="Arial" panose="020B0604020202020204" pitchFamily="34" charset="0"/>
              </a:defRPr>
            </a:lvl3pPr>
            <a:lvl4pPr marL="1600200" indent="-228600" eaLnBrk="0" hangingPunct="0">
              <a:tabLst>
                <a:tab pos="8912225" algn="r"/>
              </a:tabLst>
              <a:defRPr>
                <a:solidFill>
                  <a:schemeClr val="tx1"/>
                </a:solidFill>
                <a:latin typeface="Arial" panose="020B0604020202020204" pitchFamily="34" charset="0"/>
              </a:defRPr>
            </a:lvl4pPr>
            <a:lvl5pPr marL="2057400" indent="-228600" eaLnBrk="0" hangingPunct="0">
              <a:tabLst>
                <a:tab pos="8912225" algn="r"/>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8912225" algn="r"/>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8912225" algn="r"/>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8912225" algn="r"/>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8912225" algn="r"/>
              </a:tabLst>
              <a:defRPr>
                <a:solidFill>
                  <a:schemeClr val="tx1"/>
                </a:solidFill>
                <a:latin typeface="Arial" panose="020B0604020202020204" pitchFamily="34" charset="0"/>
              </a:defRPr>
            </a:lvl9pPr>
          </a:lstStyle>
          <a:p>
            <a:pPr>
              <a:defRPr/>
            </a:pPr>
            <a:r>
              <a:rPr lang="en-US" altLang="en-US" sz="800"/>
              <a:t>ISS_CM_019 (Rev 07/2022)     </a:t>
            </a:r>
            <a:r>
              <a:rPr lang="en-US" altLang="en-US" sz="800">
                <a:solidFill>
                  <a:schemeClr val="hlink"/>
                </a:solidFill>
              </a:rPr>
              <a:t>	</a:t>
            </a:r>
            <a:endParaRPr lang="en-US" altLang="en-US" sz="800"/>
          </a:p>
        </p:txBody>
      </p:sp>
      <p:sp>
        <p:nvSpPr>
          <p:cNvPr id="11" name="Rectangle 19"/>
          <p:cNvSpPr>
            <a:spLocks noChangeArrowheads="1"/>
          </p:cNvSpPr>
          <p:nvPr userDrawn="1"/>
        </p:nvSpPr>
        <p:spPr bwMode="auto">
          <a:xfrm>
            <a:off x="242888" y="6554788"/>
            <a:ext cx="850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900" b="1"/>
              <a:t>Page No. </a:t>
            </a:r>
            <a:fld id="{A4C70D3C-87DE-4BD3-A827-687FBBBDD873}" type="slidenum">
              <a:rPr lang="en-US" altLang="en-US" sz="900" b="1" smtClean="0"/>
              <a:pPr>
                <a:defRPr/>
              </a:pPr>
              <a:t>‹#›</a:t>
            </a:fld>
            <a:endParaRPr lang="en-US" altLang="en-US" sz="900" b="1"/>
          </a:p>
        </p:txBody>
      </p:sp>
      <p:sp>
        <p:nvSpPr>
          <p:cNvPr id="12" name="Line 18"/>
          <p:cNvSpPr>
            <a:spLocks noChangeShapeType="1"/>
          </p:cNvSpPr>
          <p:nvPr userDrawn="1"/>
        </p:nvSpPr>
        <p:spPr bwMode="auto">
          <a:xfrm flipH="1">
            <a:off x="1357313" y="6705600"/>
            <a:ext cx="10517187" cy="0"/>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Tree>
    <p:extLst>
      <p:ext uri="{BB962C8B-B14F-4D97-AF65-F5344CB8AC3E}">
        <p14:creationId xmlns:p14="http://schemas.microsoft.com/office/powerpoint/2010/main" val="9719341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microsoft.com/office/2007/relationships/hdphoto" Target="../media/hdphoto2.wdp"/><Relationship Id="rId12"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9.png"/><Relationship Id="rId5" Type="http://schemas.openxmlformats.org/officeDocument/2006/relationships/image" Target="../media/image4.png"/><Relationship Id="rId10" Type="http://schemas.openxmlformats.org/officeDocument/2006/relationships/image" Target="../media/image8.png"/><Relationship Id="rId4" Type="http://schemas.microsoft.com/office/2007/relationships/hdphoto" Target="../media/hdphoto1.wdp"/><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3.wdp"/></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1.png"/><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264332" y="1467706"/>
            <a:ext cx="9381679" cy="1785104"/>
          </a:xfrm>
          <a:prstGeom prst="rect">
            <a:avLst/>
          </a:prstGeom>
          <a:noFill/>
        </p:spPr>
        <p:txBody>
          <a:bodyPr wrap="square" lIns="91440" tIns="45720" rIns="91440" bIns="45720" rtlCol="0" anchor="t">
            <a:spAutoFit/>
          </a:bodyPr>
          <a:lstStyle/>
          <a:p>
            <a:pPr algn="ctr"/>
            <a:r>
              <a:rPr lang="en-US" sz="3200" dirty="0">
                <a:latin typeface="Arial"/>
                <a:cs typeface="Arial"/>
              </a:rPr>
              <a:t>Unveiling the System-of-Systems Complexity in Regenerative ECLSS: Insights from ISS</a:t>
            </a:r>
          </a:p>
          <a:p>
            <a:endParaRPr lang="en-US" dirty="0"/>
          </a:p>
          <a:p>
            <a:pPr algn="ctr"/>
            <a:r>
              <a:rPr lang="en-US" sz="2800" dirty="0">
                <a:latin typeface="Arial" panose="020B0604020202020204" pitchFamily="34" charset="0"/>
                <a:cs typeface="Arial" panose="020B0604020202020204" pitchFamily="34" charset="0"/>
              </a:rPr>
              <a:t> ICES-2025-125</a:t>
            </a:r>
          </a:p>
        </p:txBody>
      </p:sp>
      <p:sp>
        <p:nvSpPr>
          <p:cNvPr id="6" name="Line 5"/>
          <p:cNvSpPr>
            <a:spLocks noChangeShapeType="1"/>
          </p:cNvSpPr>
          <p:nvPr/>
        </p:nvSpPr>
        <p:spPr bwMode="auto">
          <a:xfrm>
            <a:off x="1484311" y="3429000"/>
            <a:ext cx="8701087" cy="0"/>
          </a:xfrm>
          <a:prstGeom prst="line">
            <a:avLst/>
          </a:prstGeom>
          <a:noFill/>
          <a:ln w="508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8" name="Rectangle 7"/>
          <p:cNvSpPr>
            <a:spLocks noChangeArrowheads="1"/>
          </p:cNvSpPr>
          <p:nvPr/>
        </p:nvSpPr>
        <p:spPr bwMode="auto">
          <a:xfrm>
            <a:off x="5742881" y="3559204"/>
            <a:ext cx="6099717" cy="335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en-US" sz="1600" b="1" i="1" dirty="0"/>
              <a:t>Presenter/ Co-author: Cynthia Reuland, </a:t>
            </a:r>
            <a:r>
              <a:rPr lang="en-US" altLang="en-US" sz="1600" i="1" dirty="0"/>
              <a:t>Aerodyne Industries</a:t>
            </a:r>
          </a:p>
        </p:txBody>
      </p:sp>
      <p:sp>
        <p:nvSpPr>
          <p:cNvPr id="3" name="TextBox 2">
            <a:extLst>
              <a:ext uri="{FF2B5EF4-FFF2-40B4-BE49-F238E27FC236}">
                <a16:creationId xmlns:a16="http://schemas.microsoft.com/office/drawing/2014/main" id="{A8F7619F-D875-72AE-C395-E83F5C68E74F}"/>
              </a:ext>
            </a:extLst>
          </p:cNvPr>
          <p:cNvSpPr txBox="1"/>
          <p:nvPr/>
        </p:nvSpPr>
        <p:spPr>
          <a:xfrm>
            <a:off x="721327" y="6026850"/>
            <a:ext cx="11470673" cy="646331"/>
          </a:xfrm>
          <a:prstGeom prst="rect">
            <a:avLst/>
          </a:prstGeom>
          <a:noFill/>
        </p:spPr>
        <p:txBody>
          <a:bodyPr wrap="square">
            <a:spAutoFit/>
          </a:bodyPr>
          <a:lstStyle/>
          <a:p>
            <a:r>
              <a:rPr lang="en-US" sz="1800" i="1" dirty="0">
                <a:effectLst/>
                <a:latin typeface="Calibri" panose="020F0502020204030204" pitchFamily="34" charset="0"/>
                <a:ea typeface="Calibri" panose="020F0502020204030204" pitchFamily="34" charset="0"/>
              </a:rPr>
              <a:t>Trade names and trademarks and company names are used in this report for identification only. Their usage does not constitute an official endorsement, either expressed or implied, by the National Aeronautics and Space Administration</a:t>
            </a:r>
            <a:endParaRPr lang="en-US" dirty="0"/>
          </a:p>
        </p:txBody>
      </p:sp>
      <p:sp>
        <p:nvSpPr>
          <p:cNvPr id="2" name="Rectangle 1">
            <a:extLst>
              <a:ext uri="{FF2B5EF4-FFF2-40B4-BE49-F238E27FC236}">
                <a16:creationId xmlns:a16="http://schemas.microsoft.com/office/drawing/2014/main" id="{6DA66BC5-3EA6-6994-16C9-5679B052712A}"/>
              </a:ext>
            </a:extLst>
          </p:cNvPr>
          <p:cNvSpPr>
            <a:spLocks noChangeArrowheads="1"/>
          </p:cNvSpPr>
          <p:nvPr/>
        </p:nvSpPr>
        <p:spPr bwMode="auto">
          <a:xfrm>
            <a:off x="5270739" y="5444639"/>
            <a:ext cx="6571859" cy="58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en-US" sz="1600" i="1" dirty="0"/>
              <a:t>54</a:t>
            </a:r>
            <a:r>
              <a:rPr lang="en-US" altLang="en-US" sz="1600" i="1" baseline="30000" dirty="0"/>
              <a:t>th </a:t>
            </a:r>
            <a:r>
              <a:rPr lang="en-US" altLang="en-US" sz="1600" i="1" dirty="0"/>
              <a:t>International Conference on Environmental Systems (ICES) </a:t>
            </a:r>
          </a:p>
          <a:p>
            <a:pPr algn="r">
              <a:spcBef>
                <a:spcPct val="0"/>
              </a:spcBef>
              <a:buFontTx/>
              <a:buNone/>
            </a:pPr>
            <a:r>
              <a:rPr lang="en-US" altLang="en-US" sz="1600" i="1" dirty="0"/>
              <a:t>13-17 July 2025, Prague, Czech Republic</a:t>
            </a:r>
          </a:p>
        </p:txBody>
      </p:sp>
      <p:sp>
        <p:nvSpPr>
          <p:cNvPr id="4" name="Rectangle 3">
            <a:extLst>
              <a:ext uri="{FF2B5EF4-FFF2-40B4-BE49-F238E27FC236}">
                <a16:creationId xmlns:a16="http://schemas.microsoft.com/office/drawing/2014/main" id="{3DB8244F-AF6B-A8F1-1641-9DB3FB14CFA7}"/>
              </a:ext>
            </a:extLst>
          </p:cNvPr>
          <p:cNvSpPr>
            <a:spLocks noChangeArrowheads="1"/>
          </p:cNvSpPr>
          <p:nvPr/>
        </p:nvSpPr>
        <p:spPr bwMode="auto">
          <a:xfrm>
            <a:off x="7304049" y="3857401"/>
            <a:ext cx="4538549" cy="335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en-US" sz="1600" i="1" dirty="0"/>
              <a:t>NASA JSC EC3 ECLS Subsystem Manager</a:t>
            </a:r>
          </a:p>
        </p:txBody>
      </p:sp>
      <p:sp>
        <p:nvSpPr>
          <p:cNvPr id="9" name="TextBox 8">
            <a:extLst>
              <a:ext uri="{FF2B5EF4-FFF2-40B4-BE49-F238E27FC236}">
                <a16:creationId xmlns:a16="http://schemas.microsoft.com/office/drawing/2014/main" id="{01EA3D1C-3582-046F-36D1-A61FD8218E9E}"/>
              </a:ext>
            </a:extLst>
          </p:cNvPr>
          <p:cNvSpPr txBox="1"/>
          <p:nvPr/>
        </p:nvSpPr>
        <p:spPr>
          <a:xfrm>
            <a:off x="5748458" y="4205636"/>
            <a:ext cx="6094140" cy="1200329"/>
          </a:xfrm>
          <a:prstGeom prst="rect">
            <a:avLst/>
          </a:prstGeom>
          <a:noFill/>
        </p:spPr>
        <p:txBody>
          <a:bodyPr wrap="square">
            <a:spAutoFit/>
          </a:bodyPr>
          <a:lstStyle/>
          <a:p>
            <a:pPr algn="r">
              <a:spcBef>
                <a:spcPct val="0"/>
              </a:spcBef>
              <a:buFontTx/>
              <a:buNone/>
            </a:pPr>
            <a:r>
              <a:rPr lang="en-US" altLang="en-US" b="1" i="1" dirty="0"/>
              <a:t>A</a:t>
            </a:r>
            <a:r>
              <a:rPr lang="en-US" altLang="en-US" sz="1800" b="1" i="1" dirty="0"/>
              <a:t>uthors: Leon Chen, </a:t>
            </a:r>
            <a:r>
              <a:rPr lang="en-US" altLang="en-US" i="1" dirty="0"/>
              <a:t>T</a:t>
            </a:r>
            <a:r>
              <a:rPr lang="en-US" altLang="en-US" sz="1800" i="1" dirty="0"/>
              <a:t>he Aerospace Corporation</a:t>
            </a:r>
          </a:p>
          <a:p>
            <a:pPr algn="r">
              <a:spcBef>
                <a:spcPct val="0"/>
              </a:spcBef>
              <a:buFontTx/>
              <a:buNone/>
            </a:pPr>
            <a:r>
              <a:rPr lang="en-US" altLang="en-US" b="1" i="1" dirty="0"/>
              <a:t>Joseph Rivas, </a:t>
            </a:r>
            <a:r>
              <a:rPr lang="en-US" altLang="en-US" i="1" dirty="0"/>
              <a:t>Amentum</a:t>
            </a:r>
          </a:p>
          <a:p>
            <a:pPr algn="r">
              <a:spcBef>
                <a:spcPct val="0"/>
              </a:spcBef>
              <a:buFontTx/>
              <a:buNone/>
            </a:pPr>
            <a:r>
              <a:rPr lang="en-US" altLang="en-US" sz="1800" b="1" i="1" dirty="0"/>
              <a:t>William Misek </a:t>
            </a:r>
            <a:r>
              <a:rPr lang="en-US" altLang="en-US" sz="1800" i="1" dirty="0"/>
              <a:t>KBR Wyle Services</a:t>
            </a:r>
          </a:p>
          <a:p>
            <a:pPr algn="r">
              <a:spcBef>
                <a:spcPct val="0"/>
              </a:spcBef>
              <a:buFontTx/>
              <a:buNone/>
            </a:pPr>
            <a:r>
              <a:rPr lang="en-US" altLang="en-US" b="1" i="1" dirty="0"/>
              <a:t>Alicia Rangel </a:t>
            </a:r>
            <a:r>
              <a:rPr lang="en-US" altLang="en-US" i="1" dirty="0"/>
              <a:t>NASA JSC EC3</a:t>
            </a:r>
            <a:endParaRPr lang="en-US" altLang="en-US" sz="1800" i="1" dirty="0"/>
          </a:p>
        </p:txBody>
      </p:sp>
    </p:spTree>
    <p:extLst>
      <p:ext uri="{BB962C8B-B14F-4D97-AF65-F5344CB8AC3E}">
        <p14:creationId xmlns:p14="http://schemas.microsoft.com/office/powerpoint/2010/main" val="26315007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5D53A-62DC-5D78-F4A9-C0D2D8A9DB0E}"/>
              </a:ext>
            </a:extLst>
          </p:cNvPr>
          <p:cNvSpPr>
            <a:spLocks noGrp="1"/>
          </p:cNvSpPr>
          <p:nvPr>
            <p:ph type="title"/>
          </p:nvPr>
        </p:nvSpPr>
        <p:spPr>
          <a:xfrm>
            <a:off x="1302588" y="342901"/>
            <a:ext cx="9394167" cy="1347788"/>
          </a:xfrm>
        </p:spPr>
        <p:txBody>
          <a:bodyPr/>
          <a:lstStyle/>
          <a:p>
            <a:pPr algn="ctr"/>
            <a:r>
              <a:rPr lang="en-US" sz="4000" dirty="0"/>
              <a:t> Oxygen Generation Subsystem(OGS)</a:t>
            </a:r>
          </a:p>
        </p:txBody>
      </p:sp>
      <p:sp>
        <p:nvSpPr>
          <p:cNvPr id="3" name="Content Placeholder 2">
            <a:extLst>
              <a:ext uri="{FF2B5EF4-FFF2-40B4-BE49-F238E27FC236}">
                <a16:creationId xmlns:a16="http://schemas.microsoft.com/office/drawing/2014/main" id="{A5D59964-C002-D2E9-E1D5-EAE07174A88A}"/>
              </a:ext>
            </a:extLst>
          </p:cNvPr>
          <p:cNvSpPr>
            <a:spLocks noGrp="1"/>
          </p:cNvSpPr>
          <p:nvPr>
            <p:ph idx="1"/>
          </p:nvPr>
        </p:nvSpPr>
        <p:spPr>
          <a:xfrm>
            <a:off x="664234" y="1644632"/>
            <a:ext cx="10800272" cy="917413"/>
          </a:xfrm>
        </p:spPr>
        <p:txBody>
          <a:bodyPr>
            <a:noAutofit/>
          </a:bodyPr>
          <a:lstStyle/>
          <a:p>
            <a:r>
              <a:rPr lang="en-US" sz="1800" dirty="0">
                <a:latin typeface="Roboto" panose="02000000000000000000" pitchFamily="2" charset="0"/>
                <a:ea typeface="Roboto" panose="02000000000000000000" pitchFamily="2" charset="0"/>
                <a:cs typeface="Roboto" panose="02000000000000000000" pitchFamily="2" charset="0"/>
              </a:rPr>
              <a:t>The OGS is designed to produce molecular oxygen for crew respiration via the electrolytic dissociation of water</a:t>
            </a:r>
          </a:p>
          <a:p>
            <a:r>
              <a:rPr lang="en-US" sz="1800" dirty="0">
                <a:latin typeface="Roboto" panose="02000000000000000000" pitchFamily="2" charset="0"/>
                <a:ea typeface="Roboto" panose="02000000000000000000" pitchFamily="2" charset="0"/>
                <a:cs typeface="Roboto" panose="02000000000000000000" pitchFamily="2" charset="0"/>
              </a:rPr>
              <a:t>Oxygen Generation Assembly (OGA): </a:t>
            </a:r>
          </a:p>
          <a:p>
            <a:pPr lvl="1"/>
            <a:r>
              <a:rPr lang="en-US" sz="1400" dirty="0">
                <a:latin typeface="Roboto" panose="02000000000000000000" pitchFamily="2" charset="0"/>
                <a:ea typeface="Roboto" panose="02000000000000000000" pitchFamily="2" charset="0"/>
                <a:cs typeface="Roboto" panose="02000000000000000000" pitchFamily="2" charset="0"/>
              </a:rPr>
              <a:t>Comprises multiple Orbital Replacement Units (ORUs) that facilitate the electrolysis process, including water feed management, deionization, the electrolysis cell stack, oxygen outlet conditioning, hydrogen sensing and separation (Rotary Separator Accumulator - RSA), process control, and nitrogen purge capabilities.</a:t>
            </a:r>
          </a:p>
          <a:p>
            <a:endParaRPr lang="en-US" sz="1800" dirty="0">
              <a:latin typeface="Roboto" panose="02000000000000000000" pitchFamily="2" charset="0"/>
              <a:ea typeface="Roboto" panose="02000000000000000000" pitchFamily="2" charset="0"/>
              <a:cs typeface="Roboto" panose="02000000000000000000" pitchFamily="2" charset="0"/>
            </a:endParaRPr>
          </a:p>
        </p:txBody>
      </p:sp>
      <p:sp>
        <p:nvSpPr>
          <p:cNvPr id="4" name="Rectangle 3">
            <a:extLst>
              <a:ext uri="{FF2B5EF4-FFF2-40B4-BE49-F238E27FC236}">
                <a16:creationId xmlns:a16="http://schemas.microsoft.com/office/drawing/2014/main" id="{825C063B-6404-9A4C-1954-E7C87D3C8A34}"/>
              </a:ext>
            </a:extLst>
          </p:cNvPr>
          <p:cNvSpPr/>
          <p:nvPr/>
        </p:nvSpPr>
        <p:spPr>
          <a:xfrm>
            <a:off x="5373156" y="4283468"/>
            <a:ext cx="1661020" cy="906011"/>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Oxygen Generation System</a:t>
            </a:r>
          </a:p>
        </p:txBody>
      </p:sp>
      <p:sp>
        <p:nvSpPr>
          <p:cNvPr id="5" name="Rectangle 4">
            <a:extLst>
              <a:ext uri="{FF2B5EF4-FFF2-40B4-BE49-F238E27FC236}">
                <a16:creationId xmlns:a16="http://schemas.microsoft.com/office/drawing/2014/main" id="{30569D6C-DE2C-3D55-3AF2-0BFAB77AF76A}"/>
              </a:ext>
            </a:extLst>
          </p:cNvPr>
          <p:cNvSpPr/>
          <p:nvPr/>
        </p:nvSpPr>
        <p:spPr>
          <a:xfrm>
            <a:off x="2743662" y="3916460"/>
            <a:ext cx="1661020" cy="906011"/>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WRM</a:t>
            </a:r>
          </a:p>
        </p:txBody>
      </p:sp>
      <p:cxnSp>
        <p:nvCxnSpPr>
          <p:cNvPr id="6" name="Straight Arrow Connector 5">
            <a:extLst>
              <a:ext uri="{FF2B5EF4-FFF2-40B4-BE49-F238E27FC236}">
                <a16:creationId xmlns:a16="http://schemas.microsoft.com/office/drawing/2014/main" id="{E007025D-9C9C-0B18-9B42-6048CCC31FE3}"/>
              </a:ext>
            </a:extLst>
          </p:cNvPr>
          <p:cNvCxnSpPr>
            <a:cxnSpLocks/>
          </p:cNvCxnSpPr>
          <p:nvPr/>
        </p:nvCxnSpPr>
        <p:spPr>
          <a:xfrm flipV="1">
            <a:off x="4413095" y="4487125"/>
            <a:ext cx="968474" cy="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7" name="TextBox 6">
            <a:extLst>
              <a:ext uri="{FF2B5EF4-FFF2-40B4-BE49-F238E27FC236}">
                <a16:creationId xmlns:a16="http://schemas.microsoft.com/office/drawing/2014/main" id="{EEF5778C-B6C6-1253-78F3-474AF6DBE560}"/>
              </a:ext>
            </a:extLst>
          </p:cNvPr>
          <p:cNvSpPr txBox="1"/>
          <p:nvPr/>
        </p:nvSpPr>
        <p:spPr>
          <a:xfrm>
            <a:off x="4544193" y="4434492"/>
            <a:ext cx="780022" cy="523220"/>
          </a:xfrm>
          <a:prstGeom prst="rect">
            <a:avLst/>
          </a:prstGeom>
          <a:noFill/>
        </p:spPr>
        <p:txBody>
          <a:bodyPr wrap="none" rtlCol="0">
            <a:spAutoFit/>
          </a:bodyPr>
          <a:lstStyle/>
          <a:p>
            <a:r>
              <a:rPr lang="en-US" sz="1400" dirty="0"/>
              <a:t>Potable </a:t>
            </a:r>
          </a:p>
          <a:p>
            <a:r>
              <a:rPr lang="en-US" sz="1400" dirty="0"/>
              <a:t>Water</a:t>
            </a:r>
          </a:p>
        </p:txBody>
      </p:sp>
      <p:cxnSp>
        <p:nvCxnSpPr>
          <p:cNvPr id="8" name="Straight Arrow Connector 7">
            <a:extLst>
              <a:ext uri="{FF2B5EF4-FFF2-40B4-BE49-F238E27FC236}">
                <a16:creationId xmlns:a16="http://schemas.microsoft.com/office/drawing/2014/main" id="{A91340F8-4F9C-3C27-0145-257C44597D2F}"/>
              </a:ext>
            </a:extLst>
          </p:cNvPr>
          <p:cNvCxnSpPr>
            <a:cxnSpLocks/>
          </p:cNvCxnSpPr>
          <p:nvPr/>
        </p:nvCxnSpPr>
        <p:spPr>
          <a:xfrm flipH="1">
            <a:off x="4404682" y="4297579"/>
            <a:ext cx="968474"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9" name="TextBox 8">
            <a:extLst>
              <a:ext uri="{FF2B5EF4-FFF2-40B4-BE49-F238E27FC236}">
                <a16:creationId xmlns:a16="http://schemas.microsoft.com/office/drawing/2014/main" id="{4DDAE74A-8655-F298-BA3A-B74732B38DC3}"/>
              </a:ext>
            </a:extLst>
          </p:cNvPr>
          <p:cNvSpPr txBox="1"/>
          <p:nvPr/>
        </p:nvSpPr>
        <p:spPr>
          <a:xfrm>
            <a:off x="4449893" y="3518488"/>
            <a:ext cx="996836" cy="738664"/>
          </a:xfrm>
          <a:prstGeom prst="rect">
            <a:avLst/>
          </a:prstGeom>
          <a:noFill/>
        </p:spPr>
        <p:txBody>
          <a:bodyPr wrap="square" rtlCol="0">
            <a:spAutoFit/>
          </a:bodyPr>
          <a:lstStyle/>
          <a:p>
            <a:r>
              <a:rPr lang="en-US" sz="1400" dirty="0"/>
              <a:t>Feedwater with air Rejected</a:t>
            </a:r>
          </a:p>
        </p:txBody>
      </p:sp>
      <p:sp>
        <p:nvSpPr>
          <p:cNvPr id="10" name="Rectangle 9">
            <a:extLst>
              <a:ext uri="{FF2B5EF4-FFF2-40B4-BE49-F238E27FC236}">
                <a16:creationId xmlns:a16="http://schemas.microsoft.com/office/drawing/2014/main" id="{E35E66A0-CC5C-8D2E-D532-3220D472DC76}"/>
              </a:ext>
            </a:extLst>
          </p:cNvPr>
          <p:cNvSpPr/>
          <p:nvPr/>
        </p:nvSpPr>
        <p:spPr>
          <a:xfrm>
            <a:off x="8240775" y="5153026"/>
            <a:ext cx="1661020" cy="58824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Sabatier</a:t>
            </a:r>
          </a:p>
        </p:txBody>
      </p:sp>
      <p:cxnSp>
        <p:nvCxnSpPr>
          <p:cNvPr id="11" name="Connector: Elbow 10">
            <a:extLst>
              <a:ext uri="{FF2B5EF4-FFF2-40B4-BE49-F238E27FC236}">
                <a16:creationId xmlns:a16="http://schemas.microsoft.com/office/drawing/2014/main" id="{64022D7D-1268-E925-25EB-87F81D7250F4}"/>
              </a:ext>
            </a:extLst>
          </p:cNvPr>
          <p:cNvCxnSpPr>
            <a:cxnSpLocks/>
            <a:endCxn id="10" idx="1"/>
          </p:cNvCxnSpPr>
          <p:nvPr/>
        </p:nvCxnSpPr>
        <p:spPr>
          <a:xfrm>
            <a:off x="7051003" y="4901124"/>
            <a:ext cx="1189772" cy="546025"/>
          </a:xfrm>
          <a:prstGeom prst="bentConnector3">
            <a:avLst>
              <a:gd name="adj1" fmla="val 80422"/>
            </a:avLst>
          </a:prstGeom>
          <a:ln>
            <a:prstDash val="sysDash"/>
            <a:tailEnd type="triangle"/>
          </a:ln>
        </p:spPr>
        <p:style>
          <a:lnRef idx="2">
            <a:schemeClr val="dk1"/>
          </a:lnRef>
          <a:fillRef idx="0">
            <a:schemeClr val="dk1"/>
          </a:fillRef>
          <a:effectRef idx="1">
            <a:schemeClr val="dk1"/>
          </a:effectRef>
          <a:fontRef idx="minor">
            <a:schemeClr val="tx1"/>
          </a:fontRef>
        </p:style>
      </p:cxnSp>
      <p:sp>
        <p:nvSpPr>
          <p:cNvPr id="12" name="TextBox 11">
            <a:extLst>
              <a:ext uri="{FF2B5EF4-FFF2-40B4-BE49-F238E27FC236}">
                <a16:creationId xmlns:a16="http://schemas.microsoft.com/office/drawing/2014/main" id="{0DBB37A8-5058-876A-CD3C-FB73B7BD72DC}"/>
              </a:ext>
            </a:extLst>
          </p:cNvPr>
          <p:cNvSpPr txBox="1"/>
          <p:nvPr/>
        </p:nvSpPr>
        <p:spPr>
          <a:xfrm>
            <a:off x="7364729" y="4866359"/>
            <a:ext cx="357790" cy="307777"/>
          </a:xfrm>
          <a:prstGeom prst="rect">
            <a:avLst/>
          </a:prstGeom>
          <a:noFill/>
        </p:spPr>
        <p:txBody>
          <a:bodyPr wrap="square" rtlCol="0">
            <a:spAutoFit/>
          </a:bodyPr>
          <a:lstStyle/>
          <a:p>
            <a:pPr algn="ctr"/>
            <a:r>
              <a:rPr lang="en-US" sz="1400" dirty="0">
                <a:solidFill>
                  <a:schemeClr val="tx1"/>
                </a:solidFill>
              </a:rPr>
              <a:t>H</a:t>
            </a:r>
            <a:r>
              <a:rPr lang="en-US" sz="1400" baseline="-25000" dirty="0">
                <a:solidFill>
                  <a:schemeClr val="tx1"/>
                </a:solidFill>
              </a:rPr>
              <a:t>2</a:t>
            </a:r>
          </a:p>
        </p:txBody>
      </p:sp>
      <p:sp>
        <p:nvSpPr>
          <p:cNvPr id="13" name="Rectangle 12">
            <a:extLst>
              <a:ext uri="{FF2B5EF4-FFF2-40B4-BE49-F238E27FC236}">
                <a16:creationId xmlns:a16="http://schemas.microsoft.com/office/drawing/2014/main" id="{25E78371-51BC-76B2-3364-4ACD01072CF6}"/>
              </a:ext>
            </a:extLst>
          </p:cNvPr>
          <p:cNvSpPr/>
          <p:nvPr/>
        </p:nvSpPr>
        <p:spPr>
          <a:xfrm>
            <a:off x="8240775" y="3843902"/>
            <a:ext cx="1661020" cy="58824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Atmosphere</a:t>
            </a:r>
          </a:p>
        </p:txBody>
      </p:sp>
      <p:cxnSp>
        <p:nvCxnSpPr>
          <p:cNvPr id="14" name="Connector: Elbow 13">
            <a:extLst>
              <a:ext uri="{FF2B5EF4-FFF2-40B4-BE49-F238E27FC236}">
                <a16:creationId xmlns:a16="http://schemas.microsoft.com/office/drawing/2014/main" id="{9C60A0D5-2709-7430-FC71-F8015C3A9D5D}"/>
              </a:ext>
            </a:extLst>
          </p:cNvPr>
          <p:cNvCxnSpPr>
            <a:cxnSpLocks/>
            <a:endCxn id="13" idx="1"/>
          </p:cNvCxnSpPr>
          <p:nvPr/>
        </p:nvCxnSpPr>
        <p:spPr>
          <a:xfrm flipV="1">
            <a:off x="7042589" y="4138025"/>
            <a:ext cx="1198186" cy="420004"/>
          </a:xfrm>
          <a:prstGeom prst="bentConnector3">
            <a:avLst>
              <a:gd name="adj1" fmla="val 84183"/>
            </a:avLst>
          </a:prstGeom>
          <a:ln>
            <a:prstDash val="solid"/>
            <a:tailEnd type="triangle"/>
          </a:ln>
        </p:spPr>
        <p:style>
          <a:lnRef idx="2">
            <a:schemeClr val="dk1"/>
          </a:lnRef>
          <a:fillRef idx="0">
            <a:schemeClr val="dk1"/>
          </a:fillRef>
          <a:effectRef idx="1">
            <a:schemeClr val="dk1"/>
          </a:effectRef>
          <a:fontRef idx="minor">
            <a:schemeClr val="tx1"/>
          </a:fontRef>
        </p:style>
      </p:cxnSp>
      <p:sp>
        <p:nvSpPr>
          <p:cNvPr id="15" name="TextBox 14">
            <a:extLst>
              <a:ext uri="{FF2B5EF4-FFF2-40B4-BE49-F238E27FC236}">
                <a16:creationId xmlns:a16="http://schemas.microsoft.com/office/drawing/2014/main" id="{41622BB7-E1A8-87F0-4E00-7CB2061E6873}"/>
              </a:ext>
            </a:extLst>
          </p:cNvPr>
          <p:cNvSpPr txBox="1"/>
          <p:nvPr/>
        </p:nvSpPr>
        <p:spPr>
          <a:xfrm>
            <a:off x="7364775" y="4229998"/>
            <a:ext cx="364202" cy="307777"/>
          </a:xfrm>
          <a:prstGeom prst="rect">
            <a:avLst/>
          </a:prstGeom>
          <a:noFill/>
        </p:spPr>
        <p:txBody>
          <a:bodyPr wrap="none" rtlCol="0">
            <a:spAutoFit/>
          </a:bodyPr>
          <a:lstStyle/>
          <a:p>
            <a:pPr algn="ctr"/>
            <a:r>
              <a:rPr lang="en-US" sz="1400" dirty="0">
                <a:solidFill>
                  <a:schemeClr val="tx1"/>
                </a:solidFill>
              </a:rPr>
              <a:t>O</a:t>
            </a:r>
            <a:r>
              <a:rPr lang="en-US" sz="1400" baseline="-25000" dirty="0">
                <a:solidFill>
                  <a:schemeClr val="tx1"/>
                </a:solidFill>
              </a:rPr>
              <a:t>2</a:t>
            </a:r>
          </a:p>
        </p:txBody>
      </p:sp>
      <p:sp>
        <p:nvSpPr>
          <p:cNvPr id="16" name="Rectangle 15">
            <a:extLst>
              <a:ext uri="{FF2B5EF4-FFF2-40B4-BE49-F238E27FC236}">
                <a16:creationId xmlns:a16="http://schemas.microsoft.com/office/drawing/2014/main" id="{1C5E5D47-F6FB-225B-CAAB-F7A697971C4B}"/>
              </a:ext>
            </a:extLst>
          </p:cNvPr>
          <p:cNvSpPr/>
          <p:nvPr/>
        </p:nvSpPr>
        <p:spPr>
          <a:xfrm>
            <a:off x="8240775" y="5906865"/>
            <a:ext cx="1661020" cy="58824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Vent</a:t>
            </a:r>
          </a:p>
        </p:txBody>
      </p:sp>
      <p:cxnSp>
        <p:nvCxnSpPr>
          <p:cNvPr id="17" name="Connector: Elbow 16">
            <a:extLst>
              <a:ext uri="{FF2B5EF4-FFF2-40B4-BE49-F238E27FC236}">
                <a16:creationId xmlns:a16="http://schemas.microsoft.com/office/drawing/2014/main" id="{18480F2C-D443-23F3-8289-34A0B619EB13}"/>
              </a:ext>
            </a:extLst>
          </p:cNvPr>
          <p:cNvCxnSpPr>
            <a:cxnSpLocks/>
          </p:cNvCxnSpPr>
          <p:nvPr/>
        </p:nvCxnSpPr>
        <p:spPr>
          <a:xfrm>
            <a:off x="7051003" y="5143677"/>
            <a:ext cx="1189772" cy="1108750"/>
          </a:xfrm>
          <a:prstGeom prst="bentConnector3">
            <a:avLst>
              <a:gd name="adj1" fmla="val 50000"/>
            </a:avLst>
          </a:prstGeom>
          <a:ln>
            <a:prstDash val="solid"/>
            <a:tailEnd type="triangle"/>
          </a:ln>
        </p:spPr>
        <p:style>
          <a:lnRef idx="2">
            <a:schemeClr val="dk1"/>
          </a:lnRef>
          <a:fillRef idx="0">
            <a:schemeClr val="dk1"/>
          </a:fillRef>
          <a:effectRef idx="1">
            <a:schemeClr val="dk1"/>
          </a:effectRef>
          <a:fontRef idx="minor">
            <a:schemeClr val="tx1"/>
          </a:fontRef>
        </p:style>
      </p:cxnSp>
      <p:sp>
        <p:nvSpPr>
          <p:cNvPr id="18" name="Rectangle 17">
            <a:extLst>
              <a:ext uri="{FF2B5EF4-FFF2-40B4-BE49-F238E27FC236}">
                <a16:creationId xmlns:a16="http://schemas.microsoft.com/office/drawing/2014/main" id="{7A524674-9BA4-6C1F-1E7C-3037EAC911ED}"/>
              </a:ext>
            </a:extLst>
          </p:cNvPr>
          <p:cNvSpPr/>
          <p:nvPr/>
        </p:nvSpPr>
        <p:spPr>
          <a:xfrm>
            <a:off x="2743662" y="4901124"/>
            <a:ext cx="1661020" cy="906011"/>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ACS</a:t>
            </a:r>
          </a:p>
        </p:txBody>
      </p:sp>
      <p:cxnSp>
        <p:nvCxnSpPr>
          <p:cNvPr id="19" name="Straight Arrow Connector 18">
            <a:extLst>
              <a:ext uri="{FF2B5EF4-FFF2-40B4-BE49-F238E27FC236}">
                <a16:creationId xmlns:a16="http://schemas.microsoft.com/office/drawing/2014/main" id="{2C782724-02F7-79DE-3242-1592FA73A4C1}"/>
              </a:ext>
            </a:extLst>
          </p:cNvPr>
          <p:cNvCxnSpPr>
            <a:cxnSpLocks/>
          </p:cNvCxnSpPr>
          <p:nvPr/>
        </p:nvCxnSpPr>
        <p:spPr>
          <a:xfrm flipV="1">
            <a:off x="4401829" y="5154284"/>
            <a:ext cx="968474" cy="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20" name="TextBox 19">
            <a:extLst>
              <a:ext uri="{FF2B5EF4-FFF2-40B4-BE49-F238E27FC236}">
                <a16:creationId xmlns:a16="http://schemas.microsoft.com/office/drawing/2014/main" id="{32E2F883-FFE6-EA95-D82F-ED3AA2C74579}"/>
              </a:ext>
            </a:extLst>
          </p:cNvPr>
          <p:cNvSpPr txBox="1"/>
          <p:nvPr/>
        </p:nvSpPr>
        <p:spPr>
          <a:xfrm>
            <a:off x="4706994" y="5153026"/>
            <a:ext cx="360996" cy="307777"/>
          </a:xfrm>
          <a:prstGeom prst="rect">
            <a:avLst/>
          </a:prstGeom>
          <a:noFill/>
        </p:spPr>
        <p:txBody>
          <a:bodyPr wrap="none" rtlCol="0">
            <a:spAutoFit/>
          </a:bodyPr>
          <a:lstStyle/>
          <a:p>
            <a:r>
              <a:rPr lang="en-US" sz="1400" dirty="0"/>
              <a:t>N</a:t>
            </a:r>
            <a:r>
              <a:rPr lang="en-US" sz="1400" baseline="-25000" dirty="0"/>
              <a:t>2</a:t>
            </a:r>
          </a:p>
        </p:txBody>
      </p:sp>
    </p:spTree>
    <p:extLst>
      <p:ext uri="{BB962C8B-B14F-4D97-AF65-F5344CB8AC3E}">
        <p14:creationId xmlns:p14="http://schemas.microsoft.com/office/powerpoint/2010/main" val="2995476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5D53A-62DC-5D78-F4A9-C0D2D8A9DB0E}"/>
              </a:ext>
            </a:extLst>
          </p:cNvPr>
          <p:cNvSpPr>
            <a:spLocks noGrp="1"/>
          </p:cNvSpPr>
          <p:nvPr>
            <p:ph type="title"/>
          </p:nvPr>
        </p:nvSpPr>
        <p:spPr>
          <a:xfrm>
            <a:off x="1302588" y="342901"/>
            <a:ext cx="9394167" cy="1347788"/>
          </a:xfrm>
        </p:spPr>
        <p:txBody>
          <a:bodyPr/>
          <a:lstStyle/>
          <a:p>
            <a:pPr algn="ctr"/>
            <a:r>
              <a:rPr lang="en-US" sz="3200" dirty="0"/>
              <a:t>Temperature and Humidity Control (THC) Subsystem</a:t>
            </a:r>
          </a:p>
        </p:txBody>
      </p:sp>
      <p:sp>
        <p:nvSpPr>
          <p:cNvPr id="3" name="Content Placeholder 2">
            <a:extLst>
              <a:ext uri="{FF2B5EF4-FFF2-40B4-BE49-F238E27FC236}">
                <a16:creationId xmlns:a16="http://schemas.microsoft.com/office/drawing/2014/main" id="{A5D59964-C002-D2E9-E1D5-EAE07174A88A}"/>
              </a:ext>
            </a:extLst>
          </p:cNvPr>
          <p:cNvSpPr>
            <a:spLocks noGrp="1"/>
          </p:cNvSpPr>
          <p:nvPr>
            <p:ph idx="1"/>
          </p:nvPr>
        </p:nvSpPr>
        <p:spPr>
          <a:xfrm>
            <a:off x="664234" y="1644632"/>
            <a:ext cx="5431766" cy="4782047"/>
          </a:xfrm>
        </p:spPr>
        <p:txBody>
          <a:bodyPr vert="horz" lIns="91440" tIns="45720" rIns="91440" bIns="45720" rtlCol="0" anchor="t">
            <a:noAutofit/>
          </a:bodyPr>
          <a:lstStyle/>
          <a:p>
            <a:r>
              <a:rPr lang="en-US" sz="1800" dirty="0">
                <a:latin typeface="Roboto" panose="02000000000000000000" pitchFamily="2" charset="0"/>
                <a:ea typeface="Roboto" panose="02000000000000000000" pitchFamily="2" charset="0"/>
                <a:cs typeface="Roboto" panose="02000000000000000000" pitchFamily="2" charset="0"/>
              </a:rPr>
              <a:t>Core Functions of THC:</a:t>
            </a:r>
          </a:p>
          <a:p>
            <a:pPr lvl="1"/>
            <a:r>
              <a:rPr lang="en-US" sz="1400" dirty="0">
                <a:latin typeface="Roboto" panose="02000000000000000000" pitchFamily="2" charset="0"/>
                <a:ea typeface="Roboto" panose="02000000000000000000" pitchFamily="2" charset="0"/>
                <a:cs typeface="Roboto" panose="02000000000000000000" pitchFamily="2" charset="0"/>
              </a:rPr>
              <a:t>To thermally condition and actively circulate the cabin atmosphere</a:t>
            </a:r>
          </a:p>
          <a:p>
            <a:pPr lvl="1"/>
            <a:r>
              <a:rPr lang="en-US" sz="1400" dirty="0">
                <a:latin typeface="Roboto"/>
                <a:ea typeface="Roboto"/>
                <a:cs typeface="Roboto"/>
              </a:rPr>
              <a:t>To remove humidity to provide to the WRM for processing</a:t>
            </a:r>
            <a:endParaRPr lang="en-US" sz="1400" dirty="0">
              <a:latin typeface="Roboto" panose="02000000000000000000" pitchFamily="2" charset="0"/>
              <a:ea typeface="Roboto" panose="02000000000000000000" pitchFamily="2" charset="0"/>
              <a:cs typeface="Roboto" panose="02000000000000000000" pitchFamily="2" charset="0"/>
            </a:endParaRPr>
          </a:p>
          <a:p>
            <a:pPr lvl="1"/>
            <a:r>
              <a:rPr lang="en-US" sz="1400" dirty="0">
                <a:latin typeface="Roboto" panose="02000000000000000000" pitchFamily="2" charset="0"/>
                <a:ea typeface="Roboto" panose="02000000000000000000" pitchFamily="2" charset="0"/>
                <a:cs typeface="Roboto" panose="02000000000000000000" pitchFamily="2" charset="0"/>
              </a:rPr>
              <a:t>To provide </a:t>
            </a:r>
            <a:r>
              <a:rPr lang="en-US" sz="1400" dirty="0" err="1">
                <a:latin typeface="Roboto" panose="02000000000000000000" pitchFamily="2" charset="0"/>
                <a:ea typeface="Roboto" panose="02000000000000000000" pitchFamily="2" charset="0"/>
                <a:cs typeface="Roboto" panose="02000000000000000000" pitchFamily="2" charset="0"/>
              </a:rPr>
              <a:t>intramodule</a:t>
            </a:r>
            <a:r>
              <a:rPr lang="en-US" sz="1400" dirty="0">
                <a:latin typeface="Roboto" panose="02000000000000000000" pitchFamily="2" charset="0"/>
                <a:ea typeface="Roboto" panose="02000000000000000000" pitchFamily="2" charset="0"/>
                <a:cs typeface="Roboto" panose="02000000000000000000" pitchFamily="2" charset="0"/>
              </a:rPr>
              <a:t> and </a:t>
            </a:r>
            <a:r>
              <a:rPr lang="en-US" sz="1400" dirty="0" err="1">
                <a:latin typeface="Roboto" panose="02000000000000000000" pitchFamily="2" charset="0"/>
                <a:ea typeface="Roboto" panose="02000000000000000000" pitchFamily="2" charset="0"/>
                <a:cs typeface="Roboto" panose="02000000000000000000" pitchFamily="2" charset="0"/>
              </a:rPr>
              <a:t>intermodule</a:t>
            </a:r>
            <a:r>
              <a:rPr lang="en-US" sz="1400" dirty="0">
                <a:latin typeface="Roboto" panose="02000000000000000000" pitchFamily="2" charset="0"/>
                <a:ea typeface="Roboto" panose="02000000000000000000" pitchFamily="2" charset="0"/>
                <a:cs typeface="Roboto" panose="02000000000000000000" pitchFamily="2" charset="0"/>
              </a:rPr>
              <a:t> ventilation (IMV)</a:t>
            </a:r>
          </a:p>
          <a:p>
            <a:pPr lvl="1"/>
            <a:r>
              <a:rPr lang="en-US" sz="1400" dirty="0">
                <a:latin typeface="Roboto"/>
                <a:ea typeface="Roboto"/>
                <a:cs typeface="Roboto"/>
              </a:rPr>
              <a:t>To perform particulate and activated carbon filtration for contaminant removal for improved WRM input</a:t>
            </a:r>
            <a:endParaRPr lang="en-US" sz="1400" dirty="0">
              <a:latin typeface="Roboto" panose="02000000000000000000" pitchFamily="2" charset="0"/>
              <a:ea typeface="Roboto" panose="02000000000000000000" pitchFamily="2" charset="0"/>
              <a:cs typeface="Roboto" panose="02000000000000000000" pitchFamily="2" charset="0"/>
            </a:endParaRPr>
          </a:p>
          <a:p>
            <a:pPr lvl="1"/>
            <a:r>
              <a:rPr lang="en-US" sz="1400" dirty="0">
                <a:latin typeface="Roboto" panose="02000000000000000000" pitchFamily="2" charset="0"/>
                <a:ea typeface="Roboto" panose="02000000000000000000" pitchFamily="2" charset="0"/>
                <a:cs typeface="Roboto" panose="02000000000000000000" pitchFamily="2" charset="0"/>
              </a:rPr>
              <a:t>To ensure adequate airflow for the effective operation of smoke detection systems</a:t>
            </a:r>
          </a:p>
          <a:p>
            <a:r>
              <a:rPr lang="en-US" sz="1800" dirty="0">
                <a:latin typeface="Roboto" panose="02000000000000000000" pitchFamily="2" charset="0"/>
                <a:ea typeface="Roboto" panose="02000000000000000000" pitchFamily="2" charset="0"/>
                <a:cs typeface="Roboto" panose="02000000000000000000" pitchFamily="2" charset="0"/>
              </a:rPr>
              <a:t>Principal Hardware:</a:t>
            </a:r>
          </a:p>
          <a:p>
            <a:pPr lvl="1"/>
            <a:r>
              <a:rPr lang="en-US" sz="1400" dirty="0">
                <a:latin typeface="Roboto" panose="02000000000000000000" pitchFamily="2" charset="0"/>
                <a:ea typeface="Roboto" panose="02000000000000000000" pitchFamily="2" charset="0"/>
                <a:cs typeface="Roboto" panose="02000000000000000000" pitchFamily="2" charset="0"/>
              </a:rPr>
              <a:t>Common Cabin Air Assemblies (CCAA): Integrated units containing fans, condensing heat exchangers, and water separators</a:t>
            </a:r>
          </a:p>
          <a:p>
            <a:pPr lvl="1"/>
            <a:r>
              <a:rPr lang="en-US" sz="1400" dirty="0" err="1">
                <a:latin typeface="Roboto" panose="02000000000000000000" pitchFamily="2" charset="0"/>
                <a:ea typeface="Roboto" panose="02000000000000000000" pitchFamily="2" charset="0"/>
                <a:cs typeface="Roboto" panose="02000000000000000000" pitchFamily="2" charset="0"/>
              </a:rPr>
              <a:t>Intermodule</a:t>
            </a:r>
            <a:r>
              <a:rPr lang="en-US" sz="1400" dirty="0">
                <a:latin typeface="Roboto" panose="02000000000000000000" pitchFamily="2" charset="0"/>
                <a:ea typeface="Roboto" panose="02000000000000000000" pitchFamily="2" charset="0"/>
                <a:cs typeface="Roboto" panose="02000000000000000000" pitchFamily="2" charset="0"/>
              </a:rPr>
              <a:t> Ventilation (IMV) fans and valves: Facilitate controlled air exchange between ISS modules</a:t>
            </a:r>
          </a:p>
          <a:p>
            <a:pPr lvl="1"/>
            <a:r>
              <a:rPr lang="en-US" sz="1400" dirty="0">
                <a:latin typeface="Roboto" panose="02000000000000000000" pitchFamily="2" charset="0"/>
                <a:ea typeface="Roboto" panose="02000000000000000000" pitchFamily="2" charset="0"/>
                <a:cs typeface="Roboto" panose="02000000000000000000" pitchFamily="2" charset="0"/>
              </a:rPr>
              <a:t>Avionics Air Assembly (AAA): Provides dedicated cooling for avionics racks and payload equipment.</a:t>
            </a:r>
          </a:p>
        </p:txBody>
      </p:sp>
      <p:pic>
        <p:nvPicPr>
          <p:cNvPr id="31" name="Picture 30">
            <a:extLst>
              <a:ext uri="{FF2B5EF4-FFF2-40B4-BE49-F238E27FC236}">
                <a16:creationId xmlns:a16="http://schemas.microsoft.com/office/drawing/2014/main" id="{D54F9311-A9E8-C8D2-9A2C-E7E055300507}"/>
              </a:ext>
            </a:extLst>
          </p:cNvPr>
          <p:cNvPicPr>
            <a:picLocks noChangeAspect="1"/>
          </p:cNvPicPr>
          <p:nvPr/>
        </p:nvPicPr>
        <p:blipFill>
          <a:blip r:embed="rId3"/>
          <a:stretch>
            <a:fillRect/>
          </a:stretch>
        </p:blipFill>
        <p:spPr>
          <a:xfrm>
            <a:off x="6107899" y="2088933"/>
            <a:ext cx="6084101" cy="3703565"/>
          </a:xfrm>
          <a:prstGeom prst="rect">
            <a:avLst/>
          </a:prstGeom>
        </p:spPr>
      </p:pic>
    </p:spTree>
    <p:extLst>
      <p:ext uri="{BB962C8B-B14F-4D97-AF65-F5344CB8AC3E}">
        <p14:creationId xmlns:p14="http://schemas.microsoft.com/office/powerpoint/2010/main" val="13944296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5D53A-62DC-5D78-F4A9-C0D2D8A9DB0E}"/>
              </a:ext>
            </a:extLst>
          </p:cNvPr>
          <p:cNvSpPr>
            <a:spLocks noGrp="1"/>
          </p:cNvSpPr>
          <p:nvPr>
            <p:ph type="title"/>
          </p:nvPr>
        </p:nvSpPr>
        <p:spPr>
          <a:xfrm>
            <a:off x="1302588" y="342901"/>
            <a:ext cx="9394167" cy="1347788"/>
          </a:xfrm>
        </p:spPr>
        <p:txBody>
          <a:bodyPr/>
          <a:lstStyle/>
          <a:p>
            <a:pPr algn="ctr"/>
            <a:r>
              <a:rPr lang="en-US" sz="4000" dirty="0"/>
              <a:t>Atmosphere Revitalization (AR) Subsystem</a:t>
            </a:r>
          </a:p>
        </p:txBody>
      </p:sp>
      <p:sp>
        <p:nvSpPr>
          <p:cNvPr id="3" name="Content Placeholder 2">
            <a:extLst>
              <a:ext uri="{FF2B5EF4-FFF2-40B4-BE49-F238E27FC236}">
                <a16:creationId xmlns:a16="http://schemas.microsoft.com/office/drawing/2014/main" id="{A5D59964-C002-D2E9-E1D5-EAE07174A88A}"/>
              </a:ext>
            </a:extLst>
          </p:cNvPr>
          <p:cNvSpPr>
            <a:spLocks noGrp="1"/>
          </p:cNvSpPr>
          <p:nvPr>
            <p:ph idx="1"/>
          </p:nvPr>
        </p:nvSpPr>
        <p:spPr>
          <a:xfrm>
            <a:off x="664234" y="1644632"/>
            <a:ext cx="5046453" cy="5092598"/>
          </a:xfrm>
        </p:spPr>
        <p:txBody>
          <a:bodyPr vert="horz" lIns="91440" tIns="45720" rIns="91440" bIns="45720" rtlCol="0" anchor="t">
            <a:noAutofit/>
          </a:bodyPr>
          <a:lstStyle/>
          <a:p>
            <a:r>
              <a:rPr lang="en-US" sz="1800" dirty="0">
                <a:latin typeface="Roboto" panose="02000000000000000000" pitchFamily="2" charset="0"/>
                <a:ea typeface="Roboto" panose="02000000000000000000" pitchFamily="2" charset="0"/>
                <a:cs typeface="Roboto" panose="02000000000000000000" pitchFamily="2" charset="0"/>
              </a:rPr>
              <a:t>Core Functions of AR:</a:t>
            </a:r>
          </a:p>
          <a:p>
            <a:pPr lvl="1"/>
            <a:r>
              <a:rPr lang="en-US" sz="1400" dirty="0">
                <a:latin typeface="Roboto" panose="02000000000000000000" pitchFamily="2" charset="0"/>
                <a:ea typeface="Roboto" panose="02000000000000000000" pitchFamily="2" charset="0"/>
                <a:cs typeface="Roboto" panose="02000000000000000000" pitchFamily="2" charset="0"/>
              </a:rPr>
              <a:t>To remove carbon dioxide (CO₂) produced as a byproduct of crew respiration</a:t>
            </a:r>
          </a:p>
          <a:p>
            <a:pPr lvl="1"/>
            <a:r>
              <a:rPr lang="en-US" sz="1400" dirty="0">
                <a:latin typeface="Roboto" panose="02000000000000000000" pitchFamily="2" charset="0"/>
                <a:ea typeface="Roboto" panose="02000000000000000000" pitchFamily="2" charset="0"/>
                <a:cs typeface="Roboto" panose="02000000000000000000" pitchFamily="2" charset="0"/>
              </a:rPr>
              <a:t>To control and remove trace chemical contaminants originating from material off-gassing, metabolic processes, and other sources</a:t>
            </a:r>
          </a:p>
          <a:p>
            <a:pPr lvl="1"/>
            <a:r>
              <a:rPr lang="en-US" sz="1400" dirty="0">
                <a:latin typeface="Roboto" panose="02000000000000000000" pitchFamily="2" charset="0"/>
                <a:ea typeface="Roboto" panose="02000000000000000000" pitchFamily="2" charset="0"/>
                <a:cs typeface="Roboto" panose="02000000000000000000" pitchFamily="2" charset="0"/>
              </a:rPr>
              <a:t>To monitor the concentrations of major atmospheric constituents</a:t>
            </a:r>
          </a:p>
          <a:p>
            <a:r>
              <a:rPr lang="en-US" sz="1800" dirty="0">
                <a:latin typeface="Roboto" panose="02000000000000000000" pitchFamily="2" charset="0"/>
                <a:ea typeface="Roboto" panose="02000000000000000000" pitchFamily="2" charset="0"/>
                <a:cs typeface="Roboto" panose="02000000000000000000" pitchFamily="2" charset="0"/>
              </a:rPr>
              <a:t>Principal Components:</a:t>
            </a:r>
          </a:p>
          <a:p>
            <a:pPr lvl="1"/>
            <a:r>
              <a:rPr lang="en-US" sz="1400" dirty="0">
                <a:latin typeface="Roboto"/>
                <a:ea typeface="Roboto"/>
                <a:cs typeface="Roboto"/>
              </a:rPr>
              <a:t>Carbon Dioxide Removal Assembly (CDRA): Sequesters CO₂ from the cabin air; the collected CO₂ is either vented overboard or directed to the Sabatier reactor to close the loop</a:t>
            </a:r>
            <a:endParaRPr lang="en-US" sz="1400" dirty="0">
              <a:latin typeface="Roboto" panose="02000000000000000000" pitchFamily="2" charset="0"/>
              <a:ea typeface="Roboto" panose="02000000000000000000" pitchFamily="2" charset="0"/>
              <a:cs typeface="Roboto" panose="02000000000000000000" pitchFamily="2" charset="0"/>
            </a:endParaRPr>
          </a:p>
          <a:p>
            <a:pPr lvl="1"/>
            <a:r>
              <a:rPr lang="en-US" sz="1400" dirty="0">
                <a:latin typeface="Roboto" panose="02000000000000000000" pitchFamily="2" charset="0"/>
                <a:ea typeface="Roboto" panose="02000000000000000000" pitchFamily="2" charset="0"/>
                <a:cs typeface="Roboto" panose="02000000000000000000" pitchFamily="2" charset="0"/>
              </a:rPr>
              <a:t>Trace Contaminant Control System (TCCS): Employs sorbent beds and catalytic oxidation to remove a broad spectrum of volatile organic compounds and other trace contaminants</a:t>
            </a:r>
          </a:p>
          <a:p>
            <a:pPr lvl="1"/>
            <a:r>
              <a:rPr lang="en-US" sz="1400" dirty="0">
                <a:latin typeface="Roboto" panose="02000000000000000000" pitchFamily="2" charset="0"/>
                <a:ea typeface="Roboto" panose="02000000000000000000" pitchFamily="2" charset="0"/>
                <a:cs typeface="Roboto" panose="02000000000000000000" pitchFamily="2" charset="0"/>
              </a:rPr>
              <a:t>Major Constituent Analyzer (MCA): Monitors and reports the partial pressures of key atmospheric components, including O₂, N₂, CO₂, H₂, CH₄, and H₂O.</a:t>
            </a:r>
          </a:p>
        </p:txBody>
      </p:sp>
      <p:pic>
        <p:nvPicPr>
          <p:cNvPr id="58" name="Picture 57">
            <a:extLst>
              <a:ext uri="{FF2B5EF4-FFF2-40B4-BE49-F238E27FC236}">
                <a16:creationId xmlns:a16="http://schemas.microsoft.com/office/drawing/2014/main" id="{FE255D83-9D70-C46E-6D3C-21CF8C37A948}"/>
              </a:ext>
            </a:extLst>
          </p:cNvPr>
          <p:cNvPicPr>
            <a:picLocks noChangeAspect="1"/>
          </p:cNvPicPr>
          <p:nvPr/>
        </p:nvPicPr>
        <p:blipFill>
          <a:blip r:embed="rId3"/>
          <a:stretch>
            <a:fillRect/>
          </a:stretch>
        </p:blipFill>
        <p:spPr>
          <a:xfrm>
            <a:off x="5810146" y="2106200"/>
            <a:ext cx="6484700" cy="3678150"/>
          </a:xfrm>
          <a:prstGeom prst="rect">
            <a:avLst/>
          </a:prstGeom>
        </p:spPr>
      </p:pic>
    </p:spTree>
    <p:extLst>
      <p:ext uri="{BB962C8B-B14F-4D97-AF65-F5344CB8AC3E}">
        <p14:creationId xmlns:p14="http://schemas.microsoft.com/office/powerpoint/2010/main" val="29751187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5D53A-62DC-5D78-F4A9-C0D2D8A9DB0E}"/>
              </a:ext>
            </a:extLst>
          </p:cNvPr>
          <p:cNvSpPr>
            <a:spLocks noGrp="1"/>
          </p:cNvSpPr>
          <p:nvPr>
            <p:ph type="title"/>
          </p:nvPr>
        </p:nvSpPr>
        <p:spPr>
          <a:xfrm>
            <a:off x="1302588" y="342901"/>
            <a:ext cx="9394167" cy="1347788"/>
          </a:xfrm>
        </p:spPr>
        <p:txBody>
          <a:bodyPr/>
          <a:lstStyle/>
          <a:p>
            <a:pPr algn="ctr"/>
            <a:r>
              <a:rPr lang="en-US" sz="3200" dirty="0"/>
              <a:t>Synthesis: The Comprehensive Interconnectivity Matrix</a:t>
            </a:r>
          </a:p>
        </p:txBody>
      </p:sp>
      <p:sp>
        <p:nvSpPr>
          <p:cNvPr id="3" name="Content Placeholder 2">
            <a:extLst>
              <a:ext uri="{FF2B5EF4-FFF2-40B4-BE49-F238E27FC236}">
                <a16:creationId xmlns:a16="http://schemas.microsoft.com/office/drawing/2014/main" id="{A5D59964-C002-D2E9-E1D5-EAE07174A88A}"/>
              </a:ext>
            </a:extLst>
          </p:cNvPr>
          <p:cNvSpPr>
            <a:spLocks noGrp="1"/>
          </p:cNvSpPr>
          <p:nvPr>
            <p:ph idx="1"/>
          </p:nvPr>
        </p:nvSpPr>
        <p:spPr>
          <a:xfrm>
            <a:off x="664234" y="1644632"/>
            <a:ext cx="10800272" cy="2332307"/>
          </a:xfrm>
        </p:spPr>
        <p:txBody>
          <a:bodyPr>
            <a:noAutofit/>
          </a:bodyPr>
          <a:lstStyle/>
          <a:p>
            <a:r>
              <a:rPr lang="en-US" sz="1800" dirty="0">
                <a:latin typeface="Roboto" panose="02000000000000000000" pitchFamily="2" charset="0"/>
                <a:ea typeface="Roboto" panose="02000000000000000000" pitchFamily="2" charset="0"/>
                <a:cs typeface="Roboto" panose="02000000000000000000" pitchFamily="2" charset="0"/>
              </a:rPr>
              <a:t>The intricate network of interconnections underscores the profound importance of:</a:t>
            </a:r>
          </a:p>
          <a:p>
            <a:pPr lvl="1"/>
            <a:r>
              <a:rPr lang="en-US" sz="1600" dirty="0">
                <a:latin typeface="Roboto" panose="02000000000000000000" pitchFamily="2" charset="0"/>
                <a:ea typeface="Roboto" panose="02000000000000000000" pitchFamily="2" charset="0"/>
                <a:cs typeface="Roboto" panose="02000000000000000000" pitchFamily="2" charset="0"/>
              </a:rPr>
              <a:t>Integration-aware design philosophies</a:t>
            </a:r>
          </a:p>
          <a:p>
            <a:pPr lvl="1"/>
            <a:r>
              <a:rPr lang="en-US" sz="1600" dirty="0">
                <a:latin typeface="Roboto" panose="02000000000000000000" pitchFamily="2" charset="0"/>
                <a:ea typeface="Roboto" panose="02000000000000000000" pitchFamily="2" charset="0"/>
                <a:cs typeface="Roboto" panose="02000000000000000000" pitchFamily="2" charset="0"/>
              </a:rPr>
              <a:t>Coordinated and holistic subsystem management strategies</a:t>
            </a:r>
          </a:p>
        </p:txBody>
      </p:sp>
      <p:pic>
        <p:nvPicPr>
          <p:cNvPr id="4" name="Picture 3">
            <a:extLst>
              <a:ext uri="{FF2B5EF4-FFF2-40B4-BE49-F238E27FC236}">
                <a16:creationId xmlns:a16="http://schemas.microsoft.com/office/drawing/2014/main" id="{68D499BB-0A7C-6A7D-EDE9-A6013CB9E5B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5505" y="3102242"/>
            <a:ext cx="11720989" cy="2915220"/>
          </a:xfrm>
          <a:prstGeom prst="rect">
            <a:avLst/>
          </a:prstGeom>
          <a:noFill/>
          <a:ln>
            <a:noFill/>
          </a:ln>
        </p:spPr>
      </p:pic>
    </p:spTree>
    <p:extLst>
      <p:ext uri="{BB962C8B-B14F-4D97-AF65-F5344CB8AC3E}">
        <p14:creationId xmlns:p14="http://schemas.microsoft.com/office/powerpoint/2010/main" val="23393179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5D53A-62DC-5D78-F4A9-C0D2D8A9DB0E}"/>
              </a:ext>
            </a:extLst>
          </p:cNvPr>
          <p:cNvSpPr>
            <a:spLocks noGrp="1"/>
          </p:cNvSpPr>
          <p:nvPr>
            <p:ph type="title"/>
          </p:nvPr>
        </p:nvSpPr>
        <p:spPr>
          <a:xfrm>
            <a:off x="1302588" y="342901"/>
            <a:ext cx="9394167" cy="1347788"/>
          </a:xfrm>
        </p:spPr>
        <p:txBody>
          <a:bodyPr/>
          <a:lstStyle/>
          <a:p>
            <a:pPr algn="ctr"/>
            <a:r>
              <a:rPr lang="en-US" sz="4000" dirty="0"/>
              <a:t>Conclusion and Future Implications</a:t>
            </a:r>
          </a:p>
        </p:txBody>
      </p:sp>
      <p:sp>
        <p:nvSpPr>
          <p:cNvPr id="3" name="Content Placeholder 2">
            <a:extLst>
              <a:ext uri="{FF2B5EF4-FFF2-40B4-BE49-F238E27FC236}">
                <a16:creationId xmlns:a16="http://schemas.microsoft.com/office/drawing/2014/main" id="{A5D59964-C002-D2E9-E1D5-EAE07174A88A}"/>
              </a:ext>
            </a:extLst>
          </p:cNvPr>
          <p:cNvSpPr>
            <a:spLocks noGrp="1"/>
          </p:cNvSpPr>
          <p:nvPr>
            <p:ph idx="1"/>
          </p:nvPr>
        </p:nvSpPr>
        <p:spPr>
          <a:xfrm>
            <a:off x="664234" y="1644632"/>
            <a:ext cx="10800272" cy="4393859"/>
          </a:xfrm>
        </p:spPr>
        <p:txBody>
          <a:bodyPr>
            <a:noAutofit/>
          </a:bodyPr>
          <a:lstStyle/>
          <a:p>
            <a:r>
              <a:rPr lang="en-US" sz="1800" dirty="0">
                <a:latin typeface="Roboto" panose="02000000000000000000" pitchFamily="2" charset="0"/>
                <a:ea typeface="Roboto" panose="02000000000000000000" pitchFamily="2" charset="0"/>
                <a:cs typeface="Roboto" panose="02000000000000000000" pitchFamily="2" charset="0"/>
              </a:rPr>
              <a:t>A thorough and nuanced understanding of ECLSS interconnectivity is posited as indispensable for the advancement of life support technology</a:t>
            </a:r>
          </a:p>
          <a:p>
            <a:r>
              <a:rPr lang="en-US" sz="1800" dirty="0">
                <a:latin typeface="Roboto" panose="02000000000000000000" pitchFamily="2" charset="0"/>
                <a:ea typeface="Roboto" panose="02000000000000000000" pitchFamily="2" charset="0"/>
                <a:cs typeface="Roboto" panose="02000000000000000000" pitchFamily="2" charset="0"/>
              </a:rPr>
              <a:t>Advantages of the System-of-Systems Approach:</a:t>
            </a:r>
          </a:p>
          <a:p>
            <a:pPr lvl="1"/>
            <a:r>
              <a:rPr lang="en-US" sz="1400" dirty="0">
                <a:latin typeface="Roboto" panose="02000000000000000000" pitchFamily="2" charset="0"/>
                <a:ea typeface="Roboto" panose="02000000000000000000" pitchFamily="2" charset="0"/>
                <a:cs typeface="Roboto" panose="02000000000000000000" pitchFamily="2" charset="0"/>
              </a:rPr>
              <a:t>It mitigates the risks associated with developing subsystems in isolation, fostering a more integrated and synergistic design process</a:t>
            </a:r>
          </a:p>
          <a:p>
            <a:pPr lvl="1"/>
            <a:r>
              <a:rPr lang="en-US" sz="1400" dirty="0">
                <a:latin typeface="Roboto" panose="02000000000000000000" pitchFamily="2" charset="0"/>
                <a:ea typeface="Roboto" panose="02000000000000000000" pitchFamily="2" charset="0"/>
                <a:cs typeface="Roboto" panose="02000000000000000000" pitchFamily="2" charset="0"/>
              </a:rPr>
              <a:t>It is conducive to enhancements in overall system compatibility, operational efficiency, and performance robustness</a:t>
            </a:r>
          </a:p>
          <a:p>
            <a:pPr lvl="1"/>
            <a:r>
              <a:rPr lang="en-US" sz="1400" dirty="0">
                <a:latin typeface="Roboto" panose="02000000000000000000" pitchFamily="2" charset="0"/>
                <a:ea typeface="Roboto" panose="02000000000000000000" pitchFamily="2" charset="0"/>
                <a:cs typeface="Roboto" panose="02000000000000000000" pitchFamily="2" charset="0"/>
              </a:rPr>
              <a:t>Ultimately, it contributes to augmented mission sustainability and crew safety</a:t>
            </a:r>
          </a:p>
          <a:p>
            <a:r>
              <a:rPr lang="en-US" sz="1800" dirty="0">
                <a:latin typeface="Roboto" panose="02000000000000000000" pitchFamily="2" charset="0"/>
                <a:ea typeface="Roboto" panose="02000000000000000000" pitchFamily="2" charset="0"/>
                <a:cs typeface="Roboto" panose="02000000000000000000" pitchFamily="2" charset="0"/>
              </a:rPr>
              <a:t>The ISS as a Foundational Precedent:</a:t>
            </a:r>
          </a:p>
          <a:p>
            <a:pPr lvl="1"/>
            <a:r>
              <a:rPr lang="en-US" sz="1400" dirty="0">
                <a:latin typeface="Roboto" panose="02000000000000000000" pitchFamily="2" charset="0"/>
                <a:ea typeface="Roboto" panose="02000000000000000000" pitchFamily="2" charset="0"/>
                <a:cs typeface="Roboto" panose="02000000000000000000" pitchFamily="2" charset="0"/>
              </a:rPr>
              <a:t>The decades of operational experience accrued from the ISS program yield an invaluable repository of empirical data and practical insights</a:t>
            </a:r>
          </a:p>
          <a:p>
            <a:pPr lvl="1"/>
            <a:r>
              <a:rPr lang="en-US" sz="1400" dirty="0">
                <a:latin typeface="Roboto" panose="02000000000000000000" pitchFamily="2" charset="0"/>
                <a:ea typeface="Roboto" panose="02000000000000000000" pitchFamily="2" charset="0"/>
                <a:cs typeface="Roboto" panose="02000000000000000000" pitchFamily="2" charset="0"/>
              </a:rPr>
              <a:t>This knowledge base is of critical relevance to the development of future commercial space stations and habitats intended for deep-space exploration</a:t>
            </a:r>
          </a:p>
          <a:p>
            <a:r>
              <a:rPr lang="en-US" sz="1800" dirty="0">
                <a:latin typeface="Roboto" panose="02000000000000000000" pitchFamily="2" charset="0"/>
                <a:ea typeface="Roboto" panose="02000000000000000000" pitchFamily="2" charset="0"/>
                <a:cs typeface="Roboto" panose="02000000000000000000" pitchFamily="2" charset="0"/>
              </a:rPr>
              <a:t>Prospective Outlook: </a:t>
            </a:r>
          </a:p>
          <a:p>
            <a:pPr lvl="1"/>
            <a:r>
              <a:rPr lang="en-US" sz="1400" dirty="0">
                <a:latin typeface="Roboto" panose="02000000000000000000" pitchFamily="2" charset="0"/>
                <a:ea typeface="Roboto" panose="02000000000000000000" pitchFamily="2" charset="0"/>
                <a:cs typeface="Roboto" panose="02000000000000000000" pitchFamily="2" charset="0"/>
              </a:rPr>
              <a:t>The adoption of this systemic framework is anticipated to facilitate the seamless integration of emergent technologies, thereby ensuring that future life support architectures are not only reliable but also scalable and resilient to meet the evolving demands of human space exploration</a:t>
            </a:r>
          </a:p>
        </p:txBody>
      </p:sp>
    </p:spTree>
    <p:extLst>
      <p:ext uri="{BB962C8B-B14F-4D97-AF65-F5344CB8AC3E}">
        <p14:creationId xmlns:p14="http://schemas.microsoft.com/office/powerpoint/2010/main" val="16272005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C5945-463D-2E70-B860-F1D852D2D258}"/>
              </a:ext>
            </a:extLst>
          </p:cNvPr>
          <p:cNvSpPr>
            <a:spLocks noGrp="1"/>
          </p:cNvSpPr>
          <p:nvPr>
            <p:ph type="title"/>
          </p:nvPr>
        </p:nvSpPr>
        <p:spPr>
          <a:xfrm>
            <a:off x="838200" y="209831"/>
            <a:ext cx="10515600" cy="1347788"/>
          </a:xfrm>
        </p:spPr>
        <p:txBody>
          <a:bodyPr lIns="91440" tIns="45720" rIns="91440" bIns="45720" anchor="t"/>
          <a:lstStyle/>
          <a:p>
            <a:pPr algn="ctr"/>
            <a:r>
              <a:rPr lang="en-US" dirty="0"/>
              <a:t>Questions?</a:t>
            </a:r>
          </a:p>
        </p:txBody>
      </p:sp>
      <p:pic>
        <p:nvPicPr>
          <p:cNvPr id="3" name="Picture 2">
            <a:extLst>
              <a:ext uri="{FF2B5EF4-FFF2-40B4-BE49-F238E27FC236}">
                <a16:creationId xmlns:a16="http://schemas.microsoft.com/office/drawing/2014/main" id="{0FE3B903-3A67-B081-0330-AF6BF99D1013}"/>
              </a:ext>
            </a:extLst>
          </p:cNvPr>
          <p:cNvPicPr>
            <a:picLocks noChangeAspect="1"/>
          </p:cNvPicPr>
          <p:nvPr/>
        </p:nvPicPr>
        <p:blipFill>
          <a:blip r:embed="rId2"/>
          <a:srcRect r="123" b="22531"/>
          <a:stretch>
            <a:fillRect/>
          </a:stretch>
        </p:blipFill>
        <p:spPr>
          <a:xfrm>
            <a:off x="1830799" y="1206500"/>
            <a:ext cx="8562166" cy="5312838"/>
          </a:xfrm>
          <a:prstGeom prst="rect">
            <a:avLst/>
          </a:prstGeom>
        </p:spPr>
      </p:pic>
      <p:sp>
        <p:nvSpPr>
          <p:cNvPr id="4" name="TextBox 3">
            <a:extLst>
              <a:ext uri="{FF2B5EF4-FFF2-40B4-BE49-F238E27FC236}">
                <a16:creationId xmlns:a16="http://schemas.microsoft.com/office/drawing/2014/main" id="{3B9BD86E-64AB-333A-C535-E89037825B02}"/>
              </a:ext>
            </a:extLst>
          </p:cNvPr>
          <p:cNvSpPr txBox="1"/>
          <p:nvPr/>
        </p:nvSpPr>
        <p:spPr>
          <a:xfrm>
            <a:off x="10482792" y="2635250"/>
            <a:ext cx="1695450" cy="1938992"/>
          </a:xfrm>
          <a:prstGeom prst="rect">
            <a:avLst/>
          </a:prstGeom>
          <a:no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dirty="0">
                <a:solidFill>
                  <a:schemeClr val="accent1">
                    <a:lumMod val="76000"/>
                  </a:schemeClr>
                </a:solidFill>
                <a:ea typeface="Calibri"/>
                <a:cs typeface="Calibri"/>
              </a:rPr>
              <a:t>JSC</a:t>
            </a:r>
          </a:p>
          <a:p>
            <a:pPr algn="ctr"/>
            <a:r>
              <a:rPr lang="en-US" sz="2400" b="1" dirty="0">
                <a:solidFill>
                  <a:schemeClr val="accent1">
                    <a:lumMod val="76000"/>
                  </a:schemeClr>
                </a:solidFill>
                <a:ea typeface="Calibri"/>
                <a:cs typeface="Calibri"/>
              </a:rPr>
              <a:t>Crew &amp; Thermal</a:t>
            </a:r>
          </a:p>
          <a:p>
            <a:pPr algn="ctr"/>
            <a:r>
              <a:rPr lang="en-US" sz="2400" b="1" dirty="0">
                <a:solidFill>
                  <a:schemeClr val="accent1">
                    <a:lumMod val="76000"/>
                  </a:schemeClr>
                </a:solidFill>
                <a:ea typeface="Calibri"/>
                <a:cs typeface="Calibri"/>
              </a:rPr>
              <a:t>Systems</a:t>
            </a:r>
          </a:p>
          <a:p>
            <a:pPr algn="ctr"/>
            <a:r>
              <a:rPr lang="en-US" sz="2400" b="1" dirty="0">
                <a:solidFill>
                  <a:schemeClr val="accent1">
                    <a:lumMod val="76000"/>
                  </a:schemeClr>
                </a:solidFill>
                <a:ea typeface="Calibri"/>
                <a:cs typeface="Calibri"/>
              </a:rPr>
              <a:t>Division</a:t>
            </a:r>
          </a:p>
        </p:txBody>
      </p:sp>
    </p:spTree>
    <p:extLst>
      <p:ext uri="{BB962C8B-B14F-4D97-AF65-F5344CB8AC3E}">
        <p14:creationId xmlns:p14="http://schemas.microsoft.com/office/powerpoint/2010/main" val="20365301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5D53A-62DC-5D78-F4A9-C0D2D8A9DB0E}"/>
              </a:ext>
            </a:extLst>
          </p:cNvPr>
          <p:cNvSpPr>
            <a:spLocks noGrp="1"/>
          </p:cNvSpPr>
          <p:nvPr>
            <p:ph type="title"/>
          </p:nvPr>
        </p:nvSpPr>
        <p:spPr>
          <a:xfrm>
            <a:off x="1302588" y="342901"/>
            <a:ext cx="9394167" cy="1347788"/>
          </a:xfrm>
        </p:spPr>
        <p:txBody>
          <a:bodyPr/>
          <a:lstStyle/>
          <a:p>
            <a:pPr algn="ctr"/>
            <a:r>
              <a:rPr lang="en-US" sz="3800" dirty="0"/>
              <a:t>Importance of ECLSS to Human Spaceflight</a:t>
            </a:r>
          </a:p>
        </p:txBody>
      </p:sp>
      <p:sp>
        <p:nvSpPr>
          <p:cNvPr id="3" name="Content Placeholder 2">
            <a:extLst>
              <a:ext uri="{FF2B5EF4-FFF2-40B4-BE49-F238E27FC236}">
                <a16:creationId xmlns:a16="http://schemas.microsoft.com/office/drawing/2014/main" id="{A5D59964-C002-D2E9-E1D5-EAE07174A88A}"/>
              </a:ext>
            </a:extLst>
          </p:cNvPr>
          <p:cNvSpPr>
            <a:spLocks noGrp="1"/>
          </p:cNvSpPr>
          <p:nvPr>
            <p:ph idx="1"/>
          </p:nvPr>
        </p:nvSpPr>
        <p:spPr>
          <a:xfrm>
            <a:off x="664234" y="1644632"/>
            <a:ext cx="10800272" cy="2332307"/>
          </a:xfrm>
        </p:spPr>
        <p:txBody>
          <a:bodyPr vert="horz" lIns="91440" tIns="45720" rIns="91440" bIns="45720" rtlCol="0" anchor="t">
            <a:noAutofit/>
          </a:bodyPr>
          <a:lstStyle/>
          <a:p>
            <a:r>
              <a:rPr lang="en-US" sz="1800" dirty="0">
                <a:latin typeface="Roboto"/>
                <a:ea typeface="Roboto"/>
                <a:cs typeface="Roboto"/>
              </a:rPr>
              <a:t>Humans have a long history of spaceflight aboard various spacecraft and one of the key systems that keep astronauts alive is the ECLS system</a:t>
            </a:r>
          </a:p>
          <a:p>
            <a:r>
              <a:rPr lang="en-US" sz="1800" dirty="0">
                <a:latin typeface="Roboto" panose="02000000000000000000" pitchFamily="2" charset="0"/>
                <a:ea typeface="Roboto" panose="02000000000000000000" pitchFamily="2" charset="0"/>
                <a:cs typeface="Roboto" panose="02000000000000000000" pitchFamily="2" charset="0"/>
              </a:rPr>
              <a:t>ECLSS plays an essential role in accomplishing the goal of sustaining human presence as its absence would render human space exploration impossible and severely restricted </a:t>
            </a:r>
          </a:p>
          <a:p>
            <a:r>
              <a:rPr lang="en-US" sz="1800" dirty="0">
                <a:latin typeface="Roboto" panose="02000000000000000000" pitchFamily="2" charset="0"/>
                <a:ea typeface="Roboto" panose="02000000000000000000" pitchFamily="2" charset="0"/>
                <a:cs typeface="Roboto" panose="02000000000000000000" pitchFamily="2" charset="0"/>
              </a:rPr>
              <a:t>Life support systems are also essential for enabling long-duration space missions, such as those that involve crewed missions to the Moon, Mars, or beyond</a:t>
            </a:r>
          </a:p>
          <a:p>
            <a:r>
              <a:rPr lang="en-US" sz="1800" dirty="0">
                <a:latin typeface="Roboto" panose="02000000000000000000" pitchFamily="2" charset="0"/>
                <a:ea typeface="Roboto" panose="02000000000000000000" pitchFamily="2" charset="0"/>
                <a:cs typeface="Roboto" panose="02000000000000000000" pitchFamily="2" charset="0"/>
              </a:rPr>
              <a:t>These missions require systems that can generate and recycle resources, such as air, water, and food, as resupply missions may not be possible or feasible</a:t>
            </a:r>
          </a:p>
          <a:p>
            <a:endParaRPr lang="en-US" sz="1800" dirty="0">
              <a:latin typeface="Roboto" panose="02000000000000000000" pitchFamily="2" charset="0"/>
              <a:ea typeface="Roboto" panose="02000000000000000000" pitchFamily="2" charset="0"/>
              <a:cs typeface="Roboto" panose="02000000000000000000" pitchFamily="2" charset="0"/>
            </a:endParaRPr>
          </a:p>
        </p:txBody>
      </p:sp>
      <p:grpSp>
        <p:nvGrpSpPr>
          <p:cNvPr id="4" name="Group 3">
            <a:extLst>
              <a:ext uri="{FF2B5EF4-FFF2-40B4-BE49-F238E27FC236}">
                <a16:creationId xmlns:a16="http://schemas.microsoft.com/office/drawing/2014/main" id="{A977C637-EC58-282D-2756-03B67F4E874D}"/>
              </a:ext>
            </a:extLst>
          </p:cNvPr>
          <p:cNvGrpSpPr/>
          <p:nvPr/>
        </p:nvGrpSpPr>
        <p:grpSpPr>
          <a:xfrm>
            <a:off x="772498" y="4315589"/>
            <a:ext cx="2413302" cy="2147754"/>
            <a:chOff x="0" y="4253681"/>
            <a:chExt cx="2413302" cy="2147754"/>
          </a:xfrm>
        </p:grpSpPr>
        <p:pic>
          <p:nvPicPr>
            <p:cNvPr id="5" name="Picture 2">
              <a:extLst>
                <a:ext uri="{FF2B5EF4-FFF2-40B4-BE49-F238E27FC236}">
                  <a16:creationId xmlns:a16="http://schemas.microsoft.com/office/drawing/2014/main" id="{FF1B5D39-F5A2-522F-0F34-8DB5670BB12B}"/>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0" y="4253681"/>
              <a:ext cx="1906249" cy="119956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622348C9-CBE7-3ADD-48CA-8D449287F09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7053" y="4760992"/>
              <a:ext cx="1906249" cy="119956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11181FA-F3CC-7825-E1F3-85D3AD1CE2E1}"/>
                </a:ext>
              </a:extLst>
            </p:cNvPr>
            <p:cNvSpPr txBox="1"/>
            <p:nvPr/>
          </p:nvSpPr>
          <p:spPr>
            <a:xfrm>
              <a:off x="201905" y="5939770"/>
              <a:ext cx="2025001" cy="461665"/>
            </a:xfrm>
            <a:prstGeom prst="rect">
              <a:avLst/>
            </a:prstGeom>
            <a:noFill/>
          </p:spPr>
          <p:txBody>
            <a:bodyPr wrap="square">
              <a:spAutoFit/>
            </a:bodyPr>
            <a:lstStyle/>
            <a:p>
              <a:pPr algn="ctr"/>
              <a:r>
                <a:rPr lang="en-US" sz="1200" b="1" i="0" dirty="0">
                  <a:solidFill>
                    <a:srgbClr val="A4925A"/>
                  </a:solidFill>
                  <a:effectLst/>
                  <a:latin typeface="BentonSans"/>
                </a:rPr>
                <a:t>Salyut-1 [24]</a:t>
              </a:r>
            </a:p>
            <a:p>
              <a:pPr algn="ctr"/>
              <a:r>
                <a:rPr lang="en-US" sz="1200" b="1" dirty="0">
                  <a:solidFill>
                    <a:srgbClr val="A4925A"/>
                  </a:solidFill>
                  <a:latin typeface="BentonSans"/>
                </a:rPr>
                <a:t>April 1971 – October 1971</a:t>
              </a:r>
              <a:endParaRPr lang="en-US" sz="1200" b="1" dirty="0">
                <a:solidFill>
                  <a:srgbClr val="A4925A"/>
                </a:solidFill>
              </a:endParaRPr>
            </a:p>
          </p:txBody>
        </p:sp>
      </p:grpSp>
      <p:grpSp>
        <p:nvGrpSpPr>
          <p:cNvPr id="8" name="Group 7">
            <a:extLst>
              <a:ext uri="{FF2B5EF4-FFF2-40B4-BE49-F238E27FC236}">
                <a16:creationId xmlns:a16="http://schemas.microsoft.com/office/drawing/2014/main" id="{952A8CE0-FC78-33F9-8439-4475033EAC0F}"/>
              </a:ext>
            </a:extLst>
          </p:cNvPr>
          <p:cNvGrpSpPr/>
          <p:nvPr/>
        </p:nvGrpSpPr>
        <p:grpSpPr>
          <a:xfrm>
            <a:off x="3042980" y="4352150"/>
            <a:ext cx="3216705" cy="2141062"/>
            <a:chOff x="2948417" y="4254443"/>
            <a:chExt cx="3216705" cy="2141062"/>
          </a:xfrm>
        </p:grpSpPr>
        <p:pic>
          <p:nvPicPr>
            <p:cNvPr id="9" name="Picture 8">
              <a:extLst>
                <a:ext uri="{FF2B5EF4-FFF2-40B4-BE49-F238E27FC236}">
                  <a16:creationId xmlns:a16="http://schemas.microsoft.com/office/drawing/2014/main" id="{22D4D52B-B0E1-1F2E-6800-BA477306E5E0}"/>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3094912" y="4254443"/>
              <a:ext cx="1905037" cy="11988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a:extLst>
                <a:ext uri="{FF2B5EF4-FFF2-40B4-BE49-F238E27FC236}">
                  <a16:creationId xmlns:a16="http://schemas.microsoft.com/office/drawing/2014/main" id="{C8030051-B750-7D49-87AB-4ACF36C4943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121843" y="4765366"/>
              <a:ext cx="1905037" cy="11988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2DB7753B-8D18-18DC-09DE-CD2693BBE972}"/>
                </a:ext>
              </a:extLst>
            </p:cNvPr>
            <p:cNvSpPr txBox="1"/>
            <p:nvPr/>
          </p:nvSpPr>
          <p:spPr>
            <a:xfrm>
              <a:off x="2948417" y="5933840"/>
              <a:ext cx="3216705" cy="461665"/>
            </a:xfrm>
            <a:prstGeom prst="rect">
              <a:avLst/>
            </a:prstGeom>
            <a:noFill/>
          </p:spPr>
          <p:txBody>
            <a:bodyPr wrap="square">
              <a:spAutoFit/>
            </a:bodyPr>
            <a:lstStyle/>
            <a:p>
              <a:pPr algn="ctr"/>
              <a:r>
                <a:rPr lang="en-US" sz="1200" b="1" i="0" dirty="0">
                  <a:solidFill>
                    <a:srgbClr val="A4925A"/>
                  </a:solidFill>
                  <a:effectLst/>
                  <a:latin typeface="BentonSans"/>
                </a:rPr>
                <a:t>Skylab [25]</a:t>
              </a:r>
            </a:p>
            <a:p>
              <a:pPr algn="ctr"/>
              <a:r>
                <a:rPr lang="en-US" sz="1200" b="1" dirty="0">
                  <a:solidFill>
                    <a:srgbClr val="A4925A"/>
                  </a:solidFill>
                  <a:latin typeface="BentonSans"/>
                </a:rPr>
                <a:t>May 1973 – February 1974</a:t>
              </a:r>
              <a:endParaRPr lang="en-US" sz="1200" b="1" dirty="0">
                <a:solidFill>
                  <a:srgbClr val="A4925A"/>
                </a:solidFill>
              </a:endParaRPr>
            </a:p>
          </p:txBody>
        </p:sp>
      </p:grpSp>
      <p:grpSp>
        <p:nvGrpSpPr>
          <p:cNvPr id="12" name="Group 11">
            <a:extLst>
              <a:ext uri="{FF2B5EF4-FFF2-40B4-BE49-F238E27FC236}">
                <a16:creationId xmlns:a16="http://schemas.microsoft.com/office/drawing/2014/main" id="{2C34CC78-96D9-0489-7029-888E24341974}"/>
              </a:ext>
            </a:extLst>
          </p:cNvPr>
          <p:cNvGrpSpPr/>
          <p:nvPr/>
        </p:nvGrpSpPr>
        <p:grpSpPr>
          <a:xfrm>
            <a:off x="6116865" y="4298315"/>
            <a:ext cx="2598488" cy="2147754"/>
            <a:chOff x="6201435" y="4253681"/>
            <a:chExt cx="2598488" cy="2147754"/>
          </a:xfrm>
        </p:grpSpPr>
        <p:pic>
          <p:nvPicPr>
            <p:cNvPr id="13" name="Picture 12">
              <a:extLst>
                <a:ext uri="{FF2B5EF4-FFF2-40B4-BE49-F238E27FC236}">
                  <a16:creationId xmlns:a16="http://schemas.microsoft.com/office/drawing/2014/main" id="{AE7C5D79-B7B9-DF00-3439-D26A32ABE2C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201435" y="4253681"/>
              <a:ext cx="1905037" cy="11988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DC896D70-1874-78B6-F8E0-C0FD82DEB2B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894886" y="4760992"/>
              <a:ext cx="1905037" cy="11988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9408B504-13B6-A468-87F6-B5FD87BD36D2}"/>
                </a:ext>
              </a:extLst>
            </p:cNvPr>
            <p:cNvSpPr txBox="1"/>
            <p:nvPr/>
          </p:nvSpPr>
          <p:spPr>
            <a:xfrm>
              <a:off x="6500604" y="5939770"/>
              <a:ext cx="2299319" cy="461665"/>
            </a:xfrm>
            <a:prstGeom prst="rect">
              <a:avLst/>
            </a:prstGeom>
            <a:noFill/>
          </p:spPr>
          <p:txBody>
            <a:bodyPr wrap="square">
              <a:spAutoFit/>
            </a:bodyPr>
            <a:lstStyle/>
            <a:p>
              <a:pPr algn="ctr"/>
              <a:r>
                <a:rPr lang="en-US" sz="1200" b="1" i="0" dirty="0">
                  <a:solidFill>
                    <a:srgbClr val="A4925A"/>
                  </a:solidFill>
                  <a:effectLst/>
                  <a:latin typeface="BentonSans"/>
                </a:rPr>
                <a:t>Mir [26]</a:t>
              </a:r>
            </a:p>
            <a:p>
              <a:pPr algn="ctr"/>
              <a:r>
                <a:rPr lang="en-US" sz="1200" b="1" dirty="0">
                  <a:solidFill>
                    <a:srgbClr val="A4925A"/>
                  </a:solidFill>
                  <a:latin typeface="BentonSans"/>
                </a:rPr>
                <a:t>February 1986 – March 2001</a:t>
              </a:r>
              <a:endParaRPr lang="en-US" sz="1200" b="1" dirty="0">
                <a:solidFill>
                  <a:srgbClr val="A4925A"/>
                </a:solidFill>
              </a:endParaRPr>
            </a:p>
          </p:txBody>
        </p:sp>
      </p:grpSp>
      <p:grpSp>
        <p:nvGrpSpPr>
          <p:cNvPr id="16" name="Group 15">
            <a:extLst>
              <a:ext uri="{FF2B5EF4-FFF2-40B4-BE49-F238E27FC236}">
                <a16:creationId xmlns:a16="http://schemas.microsoft.com/office/drawing/2014/main" id="{B919506D-2B87-0495-8ADA-55B2362C768C}"/>
              </a:ext>
            </a:extLst>
          </p:cNvPr>
          <p:cNvGrpSpPr/>
          <p:nvPr/>
        </p:nvGrpSpPr>
        <p:grpSpPr>
          <a:xfrm>
            <a:off x="8572533" y="4180645"/>
            <a:ext cx="2520457" cy="2260959"/>
            <a:chOff x="9336854" y="4134545"/>
            <a:chExt cx="2520457" cy="2260959"/>
          </a:xfrm>
        </p:grpSpPr>
        <p:pic>
          <p:nvPicPr>
            <p:cNvPr id="17" name="Picture 16">
              <a:extLst>
                <a:ext uri="{FF2B5EF4-FFF2-40B4-BE49-F238E27FC236}">
                  <a16:creationId xmlns:a16="http://schemas.microsoft.com/office/drawing/2014/main" id="{6F3ED16A-584F-59F8-5956-BB460ED8C17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371039" y="4134545"/>
              <a:ext cx="1905038" cy="11988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8">
              <a:extLst>
                <a:ext uri="{FF2B5EF4-FFF2-40B4-BE49-F238E27FC236}">
                  <a16:creationId xmlns:a16="http://schemas.microsoft.com/office/drawing/2014/main" id="{DEEB3AC0-CE09-5E77-DF9A-3C8ABFE0246F}"/>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952274" y="4733945"/>
              <a:ext cx="1905037" cy="119880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04254FA7-3520-20D3-19DC-3153DB8D410C}"/>
                </a:ext>
              </a:extLst>
            </p:cNvPr>
            <p:cNvSpPr txBox="1"/>
            <p:nvPr/>
          </p:nvSpPr>
          <p:spPr>
            <a:xfrm>
              <a:off x="9336854" y="5933839"/>
              <a:ext cx="2460408" cy="461665"/>
            </a:xfrm>
            <a:prstGeom prst="rect">
              <a:avLst/>
            </a:prstGeom>
            <a:noFill/>
          </p:spPr>
          <p:txBody>
            <a:bodyPr wrap="square">
              <a:spAutoFit/>
            </a:bodyPr>
            <a:lstStyle/>
            <a:p>
              <a:pPr algn="ctr"/>
              <a:r>
                <a:rPr lang="en-US" sz="1200" b="1" i="0" dirty="0">
                  <a:solidFill>
                    <a:srgbClr val="A4925A"/>
                  </a:solidFill>
                  <a:effectLst/>
                  <a:latin typeface="BentonSans"/>
                </a:rPr>
                <a:t>ISS [27]</a:t>
              </a:r>
            </a:p>
            <a:p>
              <a:pPr algn="ctr"/>
              <a:r>
                <a:rPr lang="en-US" sz="1200" b="1" dirty="0">
                  <a:solidFill>
                    <a:srgbClr val="A4925A"/>
                  </a:solidFill>
                  <a:latin typeface="BentonSans"/>
                </a:rPr>
                <a:t>Nov 1998 - Current</a:t>
              </a:r>
              <a:endParaRPr lang="en-US" sz="1200" b="1" dirty="0">
                <a:solidFill>
                  <a:srgbClr val="A4925A"/>
                </a:solidFill>
              </a:endParaRPr>
            </a:p>
          </p:txBody>
        </p:sp>
      </p:grpSp>
      <p:sp>
        <p:nvSpPr>
          <p:cNvPr id="20" name="Arrow: Down 19">
            <a:extLst>
              <a:ext uri="{FF2B5EF4-FFF2-40B4-BE49-F238E27FC236}">
                <a16:creationId xmlns:a16="http://schemas.microsoft.com/office/drawing/2014/main" id="{AFC750E6-200D-205E-0149-1EFE7CEB57D0}"/>
              </a:ext>
            </a:extLst>
          </p:cNvPr>
          <p:cNvSpPr/>
          <p:nvPr/>
        </p:nvSpPr>
        <p:spPr>
          <a:xfrm rot="16200000">
            <a:off x="6169880" y="1394749"/>
            <a:ext cx="179609" cy="10238545"/>
          </a:xfrm>
          <a:prstGeom prst="downArrow">
            <a:avLst/>
          </a:prstGeom>
          <a:solidFill>
            <a:srgbClr val="CFD2D3"/>
          </a:solidFill>
          <a:ln>
            <a:solidFill>
              <a:srgbClr val="CFD2D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0686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5D53A-62DC-5D78-F4A9-C0D2D8A9DB0E}"/>
              </a:ext>
            </a:extLst>
          </p:cNvPr>
          <p:cNvSpPr>
            <a:spLocks noGrp="1"/>
          </p:cNvSpPr>
          <p:nvPr>
            <p:ph type="title"/>
          </p:nvPr>
        </p:nvSpPr>
        <p:spPr>
          <a:xfrm>
            <a:off x="1302588" y="342901"/>
            <a:ext cx="9394167" cy="1347788"/>
          </a:xfrm>
        </p:spPr>
        <p:txBody>
          <a:bodyPr/>
          <a:lstStyle/>
          <a:p>
            <a:pPr algn="ctr"/>
            <a:r>
              <a:rPr lang="en-US" sz="3800" dirty="0"/>
              <a:t>The Prevailing Challenge of ECLSS</a:t>
            </a:r>
          </a:p>
        </p:txBody>
      </p:sp>
      <p:sp>
        <p:nvSpPr>
          <p:cNvPr id="3" name="Content Placeholder 2">
            <a:extLst>
              <a:ext uri="{FF2B5EF4-FFF2-40B4-BE49-F238E27FC236}">
                <a16:creationId xmlns:a16="http://schemas.microsoft.com/office/drawing/2014/main" id="{A5D59964-C002-D2E9-E1D5-EAE07174A88A}"/>
              </a:ext>
            </a:extLst>
          </p:cNvPr>
          <p:cNvSpPr>
            <a:spLocks noGrp="1"/>
          </p:cNvSpPr>
          <p:nvPr>
            <p:ph idx="1"/>
          </p:nvPr>
        </p:nvSpPr>
        <p:spPr>
          <a:xfrm>
            <a:off x="664234" y="1644632"/>
            <a:ext cx="5311946" cy="4870467"/>
          </a:xfrm>
        </p:spPr>
        <p:txBody>
          <a:bodyPr vert="horz" lIns="91440" tIns="45720" rIns="91440" bIns="45720" rtlCol="0" anchor="t">
            <a:noAutofit/>
          </a:bodyPr>
          <a:lstStyle/>
          <a:p>
            <a:r>
              <a:rPr lang="en-US" sz="1800" dirty="0">
                <a:latin typeface="Roboto" panose="02000000000000000000" pitchFamily="2" charset="0"/>
                <a:ea typeface="Roboto" panose="02000000000000000000" pitchFamily="2" charset="0"/>
                <a:cs typeface="Roboto" panose="02000000000000000000" pitchFamily="2" charset="0"/>
              </a:rPr>
              <a:t>The constituent subsystems of an ECLSS exhibit a high degree of interconnectivity and mutual dependency, forming a complex, integrated network</a:t>
            </a:r>
          </a:p>
          <a:p>
            <a:r>
              <a:rPr lang="en-US" sz="1800" dirty="0">
                <a:latin typeface="Roboto"/>
                <a:ea typeface="Roboto"/>
                <a:cs typeface="Roboto"/>
              </a:rPr>
              <a:t>Conventional analytical approaches have predominantly focused upon discrete components or individual subsystems, often neglecting that the emergent complexities manifest at the holistic system-of-systems stratum</a:t>
            </a:r>
          </a:p>
          <a:p>
            <a:r>
              <a:rPr lang="en-US" sz="1800" dirty="0">
                <a:latin typeface="Roboto"/>
                <a:ea typeface="Roboto"/>
                <a:cs typeface="Roboto"/>
              </a:rPr>
              <a:t>Consequently, a comprehensive apprehension of these systemic interdependencies, requisite for robust technological assessment and overarching system-level optimization, frequently remain elusive</a:t>
            </a:r>
          </a:p>
        </p:txBody>
      </p:sp>
      <p:pic>
        <p:nvPicPr>
          <p:cNvPr id="27" name="Picture 26">
            <a:extLst>
              <a:ext uri="{FF2B5EF4-FFF2-40B4-BE49-F238E27FC236}">
                <a16:creationId xmlns:a16="http://schemas.microsoft.com/office/drawing/2014/main" id="{14F877E1-CCE8-ED26-7F0E-2B641ABE6A8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193" b="99123" l="4762" r="98942">
                        <a14:foregroundMark x1="12081" y1="7310" x2="13404" y2="27778"/>
                        <a14:foregroundMark x1="13404" y1="27778" x2="32628" y2="81871"/>
                        <a14:foregroundMark x1="32628" y1="81871" x2="42681" y2="45468"/>
                        <a14:foregroundMark x1="42681" y1="45468" x2="9083" y2="58041"/>
                        <a14:foregroundMark x1="9083" y1="58041" x2="26190" y2="71345"/>
                        <a14:foregroundMark x1="26190" y1="71345" x2="11111" y2="79532"/>
                        <a14:foregroundMark x1="11111" y1="79532" x2="61817" y2="95906"/>
                        <a14:foregroundMark x1="61817" y1="95906" x2="80247" y2="95614"/>
                        <a14:foregroundMark x1="80247" y1="95614" x2="29453" y2="93275"/>
                        <a14:foregroundMark x1="29453" y1="93275" x2="71076" y2="96637"/>
                        <a14:foregroundMark x1="71076" y1="96637" x2="72134" y2="73392"/>
                        <a14:foregroundMark x1="72134" y1="73392" x2="55996" y2="24854"/>
                        <a14:foregroundMark x1="55996" y1="24854" x2="44268" y2="24415"/>
                        <a14:foregroundMark x1="44268" y1="24415" x2="59700" y2="7310"/>
                        <a14:foregroundMark x1="54321" y1="17836" x2="48677" y2="77193"/>
                        <a14:foregroundMark x1="48677" y1="77193" x2="48501" y2="76608"/>
                        <a14:foregroundMark x1="48236" y1="26608" x2="41093" y2="77632"/>
                        <a14:foregroundMark x1="42240" y1="16374" x2="38801" y2="59795"/>
                        <a14:foregroundMark x1="41799" y1="21345" x2="46561" y2="39181"/>
                        <a14:foregroundMark x1="50441" y1="24123" x2="50794" y2="73099"/>
                        <a14:foregroundMark x1="47619" y1="28070" x2="51852" y2="64766"/>
                        <a14:foregroundMark x1="52381" y1="23392" x2="58730" y2="61988"/>
                        <a14:foregroundMark x1="63051" y1="18567" x2="67813" y2="71637"/>
                        <a14:foregroundMark x1="68078" y1="20175" x2="75132" y2="63743"/>
                        <a14:foregroundMark x1="77690" y1="16228" x2="84215" y2="70906"/>
                        <a14:foregroundMark x1="84215" y1="70906" x2="83774" y2="69152"/>
                        <a14:foregroundMark x1="71517" y1="8918" x2="76455" y2="52778"/>
                        <a14:foregroundMark x1="68254" y1="13743" x2="69048" y2="81579"/>
                        <a14:foregroundMark x1="69048" y1="81579" x2="69048" y2="81579"/>
                        <a14:foregroundMark x1="63580" y1="34211" x2="62875" y2="92251"/>
                        <a14:foregroundMark x1="55379" y1="58772" x2="58554" y2="91228"/>
                        <a14:foregroundMark x1="54938" y1="59064" x2="59877" y2="92982"/>
                        <a14:foregroundMark x1="52734" y1="71491" x2="51323" y2="93275"/>
                        <a14:foregroundMark x1="46561" y1="85526" x2="46296" y2="96784"/>
                        <a14:foregroundMark x1="38801" y1="86550" x2="38801" y2="86550"/>
                        <a14:foregroundMark x1="40564" y1="84503" x2="40564" y2="84503"/>
                        <a14:foregroundMark x1="21340" y1="88743" x2="20723" y2="89035"/>
                        <a14:foregroundMark x1="14286" y1="91228" x2="14286" y2="91228"/>
                        <a14:foregroundMark x1="85891" y1="15936" x2="85891" y2="15936"/>
                        <a14:foregroundMark x1="85891" y1="16374" x2="86067" y2="18129"/>
                        <a14:foregroundMark x1="86067" y1="20322" x2="86067" y2="20322"/>
                        <a14:foregroundMark x1="88448" y1="17836" x2="88448" y2="17836"/>
                        <a14:foregroundMark x1="71517" y1="7310" x2="98942" y2="41959"/>
                        <a14:foregroundMark x1="98942" y1="41959" x2="90653" y2="57749"/>
                        <a14:foregroundMark x1="90653" y1="57749" x2="78042" y2="50292"/>
                        <a14:foregroundMark x1="78042" y1="50292" x2="19577" y2="79678"/>
                        <a14:foregroundMark x1="19577" y1="79678" x2="6173" y2="62281"/>
                        <a14:foregroundMark x1="6173" y1="62281" x2="6173" y2="23099"/>
                        <a14:foregroundMark x1="6173" y1="23099" x2="34921" y2="15351"/>
                        <a14:foregroundMark x1="32069" y1="32051" x2="29453" y2="47368"/>
                        <a14:foregroundMark x1="33098" y1="26023" x2="33004" y2="26575"/>
                        <a14:foregroundMark x1="34921" y1="15351" x2="33098" y2="26023"/>
                        <a14:foregroundMark x1="29453" y1="47368" x2="37302" y2="33333"/>
                        <a14:foregroundMark x1="37302" y1="33333" x2="69577" y2="22953"/>
                        <a14:foregroundMark x1="69577" y1="22953" x2="46561" y2="21199"/>
                        <a14:foregroundMark x1="46561" y1="21199" x2="35362" y2="14327"/>
                        <a14:foregroundMark x1="35362" y1="14327" x2="45679" y2="26901"/>
                        <a14:foregroundMark x1="45679" y1="26901" x2="27249" y2="59064"/>
                        <a14:foregroundMark x1="27249" y1="59064" x2="57231" y2="65643"/>
                        <a14:foregroundMark x1="57231" y1="65643" x2="54056" y2="85819"/>
                        <a14:foregroundMark x1="54056" y1="85819" x2="70988" y2="86404"/>
                        <a14:foregroundMark x1="70988" y1="86404" x2="47972" y2="80263"/>
                        <a14:foregroundMark x1="47972" y1="80263" x2="20635" y2="88743"/>
                        <a14:foregroundMark x1="20635" y1="88743" x2="4938" y2="83333"/>
                        <a14:foregroundMark x1="4938" y1="83333" x2="15344" y2="91520"/>
                        <a14:foregroundMark x1="92152" y1="19883" x2="81041" y2="78509"/>
                        <a14:foregroundMark x1="81041" y1="78509" x2="80952" y2="70468"/>
                        <a14:foregroundMark x1="88183" y1="44883" x2="93563" y2="76316"/>
                        <a14:foregroundMark x1="94092" y1="44591" x2="98942" y2="50146"/>
                        <a14:foregroundMark x1="97884" y1="48830" x2="97884" y2="48830"/>
                        <a14:foregroundMark x1="97884" y1="48830" x2="92063" y2="22953"/>
                        <a14:foregroundMark x1="92063" y1="22953" x2="85185" y2="11988"/>
                        <a14:foregroundMark x1="84215" y1="19444" x2="68519" y2="8041"/>
                        <a14:foregroundMark x1="68430" y1="7456" x2="65079" y2="2485"/>
                        <a14:foregroundMark x1="31839" y1="32077" x2="31922" y2="35673"/>
                        <a14:foregroundMark x1="33823" y1="30969" x2="36420" y2="34795"/>
                        <a14:foregroundMark x1="33703" y1="28097" x2="40035" y2="33480"/>
                        <a14:foregroundMark x1="12963" y1="70760" x2="7937" y2="93129"/>
                        <a14:foregroundMark x1="7937" y1="93129" x2="5026" y2="82018"/>
                        <a14:foregroundMark x1="7407" y1="69737" x2="5644" y2="97515"/>
                        <a14:foregroundMark x1="5644" y1="71491" x2="6790" y2="92544"/>
                        <a14:foregroundMark x1="6790" y1="92544" x2="32716" y2="89035"/>
                        <a14:foregroundMark x1="33157" y1="91082" x2="88801" y2="51754"/>
                        <a14:foregroundMark x1="88801" y1="51754" x2="83510" y2="9357"/>
                        <a14:foregroundMark x1="83510" y1="9357" x2="49471" y2="15643"/>
                        <a14:foregroundMark x1="49471" y1="15643" x2="11199" y2="71491"/>
                        <a14:foregroundMark x1="11199" y1="71491" x2="2822" y2="91667"/>
                        <a14:foregroundMark x1="2822" y1="91667" x2="50794" y2="99123"/>
                        <a14:foregroundMark x1="50794" y1="99123" x2="64198" y2="87573"/>
                        <a14:foregroundMark x1="64198" y1="87573" x2="79277" y2="61696"/>
                        <a14:foregroundMark x1="79277" y1="61696" x2="93386" y2="52632"/>
                        <a14:foregroundMark x1="93386" y1="52632" x2="80600" y2="47807"/>
                        <a14:foregroundMark x1="80600" y1="47807" x2="53527" y2="12865"/>
                        <a14:foregroundMark x1="53527" y1="12865" x2="32623" y2="25726"/>
                        <a14:foregroundMark x1="32858" y1="28655" x2="44444" y2="40205"/>
                        <a14:foregroundMark x1="44444" y1="40205" x2="56790" y2="62135"/>
                        <a14:foregroundMark x1="56790" y1="62135" x2="27601" y2="39327"/>
                        <a14:foregroundMark x1="27601" y1="39327" x2="32540" y2="55263"/>
                        <a14:foregroundMark x1="53439" y1="38158" x2="53439" y2="41374"/>
                        <a14:foregroundMark x1="27337" y1="27778" x2="27337" y2="27778"/>
                        <a14:foregroundMark x1="29365" y1="24561" x2="27425" y2="19152"/>
                        <a14:foregroundMark x1="28483" y1="22807" x2="26808" y2="27778"/>
                        <a14:foregroundMark x1="22222" y1="20906" x2="29541" y2="28070"/>
                        <a14:foregroundMark x1="27866" y1="23392" x2="34215" y2="36257"/>
                        <a14:foregroundMark x1="28042" y1="14912" x2="35538" y2="32310"/>
                        <a14:foregroundMark x1="31041" y1="22661" x2="35626" y2="35234"/>
                      </a14:backgroundRemoval>
                    </a14:imgEffect>
                  </a14:imgLayer>
                </a14:imgProps>
              </a:ext>
            </a:extLst>
          </a:blip>
          <a:stretch>
            <a:fillRect/>
          </a:stretch>
        </p:blipFill>
        <p:spPr>
          <a:xfrm>
            <a:off x="5976179" y="1690689"/>
            <a:ext cx="6215821" cy="3749223"/>
          </a:xfrm>
          <a:prstGeom prst="rect">
            <a:avLst/>
          </a:prstGeom>
        </p:spPr>
      </p:pic>
    </p:spTree>
    <p:extLst>
      <p:ext uri="{BB962C8B-B14F-4D97-AF65-F5344CB8AC3E}">
        <p14:creationId xmlns:p14="http://schemas.microsoft.com/office/powerpoint/2010/main" val="15095703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5D53A-62DC-5D78-F4A9-C0D2D8A9DB0E}"/>
              </a:ext>
            </a:extLst>
          </p:cNvPr>
          <p:cNvSpPr>
            <a:spLocks noGrp="1"/>
          </p:cNvSpPr>
          <p:nvPr>
            <p:ph type="title"/>
          </p:nvPr>
        </p:nvSpPr>
        <p:spPr>
          <a:xfrm>
            <a:off x="1302588" y="342901"/>
            <a:ext cx="9394167" cy="1347788"/>
          </a:xfrm>
        </p:spPr>
        <p:txBody>
          <a:bodyPr/>
          <a:lstStyle/>
          <a:p>
            <a:pPr algn="ctr"/>
            <a:r>
              <a:rPr lang="en-US" sz="3600" dirty="0"/>
              <a:t>The Imperative of a System-of-Systems Paradigm</a:t>
            </a:r>
          </a:p>
        </p:txBody>
      </p:sp>
      <p:sp>
        <p:nvSpPr>
          <p:cNvPr id="3" name="Content Placeholder 2">
            <a:extLst>
              <a:ext uri="{FF2B5EF4-FFF2-40B4-BE49-F238E27FC236}">
                <a16:creationId xmlns:a16="http://schemas.microsoft.com/office/drawing/2014/main" id="{A5D59964-C002-D2E9-E1D5-EAE07174A88A}"/>
              </a:ext>
            </a:extLst>
          </p:cNvPr>
          <p:cNvSpPr>
            <a:spLocks noGrp="1"/>
          </p:cNvSpPr>
          <p:nvPr>
            <p:ph idx="1"/>
          </p:nvPr>
        </p:nvSpPr>
        <p:spPr>
          <a:xfrm>
            <a:off x="664234" y="1644632"/>
            <a:ext cx="10800272" cy="4402485"/>
          </a:xfrm>
        </p:spPr>
        <p:txBody>
          <a:bodyPr>
            <a:noAutofit/>
          </a:bodyPr>
          <a:lstStyle/>
          <a:p>
            <a:r>
              <a:rPr lang="en-US" sz="1800" dirty="0">
                <a:latin typeface="Roboto" panose="02000000000000000000" pitchFamily="2" charset="0"/>
                <a:ea typeface="Roboto" panose="02000000000000000000" pitchFamily="2" charset="0"/>
                <a:cs typeface="Roboto" panose="02000000000000000000" pitchFamily="2" charset="0"/>
              </a:rPr>
              <a:t>Isolated Subsystem Development:</a:t>
            </a:r>
          </a:p>
          <a:p>
            <a:pPr lvl="1"/>
            <a:r>
              <a:rPr lang="en-US" sz="1600" dirty="0">
                <a:latin typeface="Roboto" panose="02000000000000000000" pitchFamily="2" charset="0"/>
                <a:ea typeface="Roboto" panose="02000000000000000000" pitchFamily="2" charset="0"/>
                <a:cs typeface="Roboto" panose="02000000000000000000" pitchFamily="2" charset="0"/>
              </a:rPr>
              <a:t>Historically, the development and testing of individual ECLSS subsystems, for instance, oxygen recovery apparatus, have often proceeded in relative isolation</a:t>
            </a:r>
          </a:p>
          <a:p>
            <a:pPr lvl="1"/>
            <a:r>
              <a:rPr lang="en-US" sz="1600" dirty="0">
                <a:latin typeface="Roboto" panose="02000000000000000000" pitchFamily="2" charset="0"/>
                <a:ea typeface="Roboto" panose="02000000000000000000" pitchFamily="2" charset="0"/>
                <a:cs typeface="Roboto" panose="02000000000000000000" pitchFamily="2" charset="0"/>
              </a:rPr>
              <a:t>Such a siloed approach may inadvertently overlook or inadequately account for the cascading downstream repercussions upon interconnected subsystems, including, but not limited to, water reclamation and waste management architectures</a:t>
            </a:r>
          </a:p>
          <a:p>
            <a:pPr lvl="1"/>
            <a:endParaRPr lang="en-US" sz="1600" dirty="0">
              <a:latin typeface="Roboto" panose="02000000000000000000" pitchFamily="2" charset="0"/>
              <a:ea typeface="Roboto" panose="02000000000000000000" pitchFamily="2" charset="0"/>
              <a:cs typeface="Roboto" panose="02000000000000000000" pitchFamily="2" charset="0"/>
            </a:endParaRPr>
          </a:p>
          <a:p>
            <a:r>
              <a:rPr lang="en-US" sz="2000" dirty="0">
                <a:latin typeface="Roboto" panose="02000000000000000000" pitchFamily="2" charset="0"/>
                <a:ea typeface="Roboto" panose="02000000000000000000" pitchFamily="2" charset="0"/>
                <a:cs typeface="Roboto" panose="02000000000000000000" pitchFamily="2" charset="0"/>
              </a:rPr>
              <a:t>Holistic System-of-Systems Perspective</a:t>
            </a:r>
          </a:p>
          <a:p>
            <a:pPr lvl="1"/>
            <a:r>
              <a:rPr lang="en-US" sz="1600" dirty="0">
                <a:latin typeface="Roboto" panose="02000000000000000000" pitchFamily="2" charset="0"/>
                <a:ea typeface="Roboto" panose="02000000000000000000" pitchFamily="2" charset="0"/>
                <a:cs typeface="Roboto" panose="02000000000000000000" pitchFamily="2" charset="0"/>
              </a:rPr>
              <a:t>This paradigm facilitates a comprehensive, cross-functional evaluation of the entire life support architecture.</a:t>
            </a:r>
          </a:p>
          <a:p>
            <a:pPr lvl="1"/>
            <a:r>
              <a:rPr lang="en-US" sz="1600" dirty="0">
                <a:latin typeface="Roboto" panose="02000000000000000000" pitchFamily="2" charset="0"/>
                <a:ea typeface="Roboto" panose="02000000000000000000" pitchFamily="2" charset="0"/>
                <a:cs typeface="Roboto" panose="02000000000000000000" pitchFamily="2" charset="0"/>
              </a:rPr>
              <a:t>Modifications within a singular subsystem can be assessed for their potential to perturb or enhance the functionality of the integrated whole, thereby revealing complex interrelationships.</a:t>
            </a:r>
          </a:p>
          <a:p>
            <a:pPr lvl="1"/>
            <a:r>
              <a:rPr lang="en-US" sz="1600" dirty="0">
                <a:latin typeface="Roboto" panose="02000000000000000000" pitchFamily="2" charset="0"/>
                <a:ea typeface="Roboto" panose="02000000000000000000" pitchFamily="2" charset="0"/>
                <a:cs typeface="Roboto" panose="02000000000000000000" pitchFamily="2" charset="0"/>
              </a:rPr>
              <a:t>The adoption of this perspective is conducive to the enhancement of overall system functionality, resilience, and optimization.</a:t>
            </a:r>
          </a:p>
          <a:p>
            <a:pPr lvl="1"/>
            <a:r>
              <a:rPr lang="en-US" sz="1600" dirty="0">
                <a:latin typeface="Roboto" panose="02000000000000000000" pitchFamily="2" charset="0"/>
                <a:ea typeface="Roboto" panose="02000000000000000000" pitchFamily="2" charset="0"/>
                <a:cs typeface="Roboto" panose="02000000000000000000" pitchFamily="2" charset="0"/>
              </a:rPr>
              <a:t>It is considered fundamental for the rigorous evaluation of novel technologies, the execution of comprehensive trade studies, and the establishment of frameworks for long-term operational sustainability.</a:t>
            </a:r>
          </a:p>
          <a:p>
            <a:pPr lvl="1"/>
            <a:endParaRPr lang="en-US" sz="1600" dirty="0">
              <a:latin typeface="Roboto" panose="02000000000000000000" pitchFamily="2" charset="0"/>
              <a:ea typeface="Roboto" panose="02000000000000000000" pitchFamily="2" charset="0"/>
              <a:cs typeface="Roboto" panose="02000000000000000000" pitchFamily="2" charset="0"/>
            </a:endParaRPr>
          </a:p>
          <a:p>
            <a:pPr lvl="1"/>
            <a:endParaRPr lang="en-US" sz="1600"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3923588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5D53A-62DC-5D78-F4A9-C0D2D8A9DB0E}"/>
              </a:ext>
            </a:extLst>
          </p:cNvPr>
          <p:cNvSpPr>
            <a:spLocks noGrp="1"/>
          </p:cNvSpPr>
          <p:nvPr>
            <p:ph type="title"/>
          </p:nvPr>
        </p:nvSpPr>
        <p:spPr>
          <a:xfrm>
            <a:off x="1302588" y="342901"/>
            <a:ext cx="9394167" cy="1347788"/>
          </a:xfrm>
        </p:spPr>
        <p:txBody>
          <a:bodyPr/>
          <a:lstStyle/>
          <a:p>
            <a:pPr algn="ctr"/>
            <a:r>
              <a:rPr lang="en-US" sz="3800" dirty="0"/>
              <a:t>The ISS as a Preeminent Experimental Testbed</a:t>
            </a:r>
          </a:p>
        </p:txBody>
      </p:sp>
      <p:sp>
        <p:nvSpPr>
          <p:cNvPr id="3" name="Content Placeholder 2">
            <a:extLst>
              <a:ext uri="{FF2B5EF4-FFF2-40B4-BE49-F238E27FC236}">
                <a16:creationId xmlns:a16="http://schemas.microsoft.com/office/drawing/2014/main" id="{A5D59964-C002-D2E9-E1D5-EAE07174A88A}"/>
              </a:ext>
            </a:extLst>
          </p:cNvPr>
          <p:cNvSpPr>
            <a:spLocks noGrp="1"/>
          </p:cNvSpPr>
          <p:nvPr>
            <p:ph idx="1"/>
          </p:nvPr>
        </p:nvSpPr>
        <p:spPr>
          <a:xfrm>
            <a:off x="743077" y="1565404"/>
            <a:ext cx="11162581" cy="2656539"/>
          </a:xfrm>
        </p:spPr>
        <p:txBody>
          <a:bodyPr>
            <a:noAutofit/>
          </a:bodyPr>
          <a:lstStyle/>
          <a:p>
            <a:r>
              <a:rPr lang="en-US" sz="1800" dirty="0">
                <a:latin typeface="Roboto" panose="02000000000000000000" pitchFamily="2" charset="0"/>
                <a:ea typeface="Roboto" panose="02000000000000000000" pitchFamily="2" charset="0"/>
                <a:cs typeface="Roboto" panose="02000000000000000000" pitchFamily="2" charset="0"/>
              </a:rPr>
              <a:t>ISS serves as a prime example with its long-standing and evolving ECLS systems</a:t>
            </a:r>
          </a:p>
          <a:p>
            <a:r>
              <a:rPr lang="en-US" sz="1800" dirty="0">
                <a:latin typeface="Roboto" panose="02000000000000000000" pitchFamily="2" charset="0"/>
                <a:ea typeface="Roboto" panose="02000000000000000000" pitchFamily="2" charset="0"/>
                <a:cs typeface="Roboto" panose="02000000000000000000" pitchFamily="2" charset="0"/>
              </a:rPr>
              <a:t>The ISS is equipped with an advanced regenerative ECLSS architecture, representing a zenith of current operational capabilities in closed-loop life support.</a:t>
            </a:r>
          </a:p>
          <a:p>
            <a:r>
              <a:rPr lang="en-US" sz="1800" dirty="0">
                <a:latin typeface="Roboto" panose="02000000000000000000" pitchFamily="2" charset="0"/>
                <a:ea typeface="Roboto" panose="02000000000000000000" pitchFamily="2" charset="0"/>
                <a:cs typeface="Roboto" panose="02000000000000000000" pitchFamily="2" charset="0"/>
              </a:rPr>
              <a:t>An extensive corpus of operational data, accumulated over several decades of continuous human presence and system management, provides an unparalleled empirical foundation.</a:t>
            </a:r>
          </a:p>
          <a:p>
            <a:r>
              <a:rPr lang="en-US" sz="1800" dirty="0">
                <a:latin typeface="Roboto" panose="02000000000000000000" pitchFamily="2" charset="0"/>
                <a:ea typeface="Roboto" panose="02000000000000000000" pitchFamily="2" charset="0"/>
                <a:cs typeface="Roboto" panose="02000000000000000000" pitchFamily="2" charset="0"/>
              </a:rPr>
              <a:t>The ISS serves as an invaluable analogue and source of practical insights for the design and development of future orbital/surface habitats, including emergent commercial Low Earth Orbit (LEO) platforms.</a:t>
            </a:r>
          </a:p>
          <a:p>
            <a:endParaRPr lang="en-US" sz="1800" dirty="0">
              <a:latin typeface="Roboto" panose="02000000000000000000" pitchFamily="2" charset="0"/>
              <a:ea typeface="Roboto" panose="02000000000000000000" pitchFamily="2" charset="0"/>
              <a:cs typeface="Roboto" panose="02000000000000000000" pitchFamily="2" charset="0"/>
            </a:endParaRPr>
          </a:p>
        </p:txBody>
      </p:sp>
      <p:pic>
        <p:nvPicPr>
          <p:cNvPr id="4" name="Picture 3">
            <a:extLst>
              <a:ext uri="{FF2B5EF4-FFF2-40B4-BE49-F238E27FC236}">
                <a16:creationId xmlns:a16="http://schemas.microsoft.com/office/drawing/2014/main" id="{D99814C9-2DDD-7C83-9A58-AB3465E0768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608" b="99123" l="4762" r="99118">
                        <a14:foregroundMark x1="12081" y1="7310" x2="13404" y2="27778"/>
                        <a14:foregroundMark x1="20033" y1="46432" x2="23671" y2="56667"/>
                        <a14:foregroundMark x1="13404" y1="27778" x2="14137" y2="29841"/>
                        <a14:foregroundMark x1="40737" y1="52508" x2="42681" y2="45468"/>
                        <a14:foregroundMark x1="38873" y1="59257" x2="39165" y2="58201"/>
                        <a14:foregroundMark x1="15258" y1="55730" x2="9083" y2="58041"/>
                        <a14:foregroundMark x1="25285" y1="51978" x2="21595" y2="53359"/>
                        <a14:foregroundMark x1="42681" y1="45468" x2="41173" y2="46032"/>
                        <a14:foregroundMark x1="9083" y1="58041" x2="15825" y2="63284"/>
                        <a14:foregroundMark x1="38280" y1="88305" x2="61817" y2="95906"/>
                        <a14:foregroundMark x1="37048" y1="87907" x2="38169" y2="88269"/>
                        <a14:foregroundMark x1="61817" y1="95906" x2="80247" y2="95614"/>
                        <a14:foregroundMark x1="80247" y1="95614" x2="33880" y2="93479"/>
                        <a14:foregroundMark x1="33922" y1="93636" x2="71076" y2="96637"/>
                        <a14:foregroundMark x1="71076" y1="96637" x2="72134" y2="73392"/>
                        <a14:foregroundMark x1="69634" y1="65871" x2="55996" y2="24854"/>
                        <a14:foregroundMark x1="72134" y1="73392" x2="71719" y2="72142"/>
                        <a14:foregroundMark x1="55996" y1="24854" x2="44268" y2="24415"/>
                        <a14:foregroundMark x1="44268" y1="24415" x2="59700" y2="7310"/>
                        <a14:foregroundMark x1="54321" y1="17836" x2="49399" y2="69611"/>
                        <a14:foregroundMark x1="48236" y1="26608" x2="42876" y2="64896"/>
                        <a14:foregroundMark x1="38854" y1="59130" x2="38847" y2="59219"/>
                        <a14:foregroundMark x1="42240" y1="16374" x2="40273" y2="41214"/>
                        <a14:foregroundMark x1="41799" y1="21345" x2="46561" y2="39181"/>
                        <a14:foregroundMark x1="50441" y1="24123" x2="50769" y2="69658"/>
                        <a14:foregroundMark x1="47619" y1="28070" x2="51852" y2="64766"/>
                        <a14:foregroundMark x1="52381" y1="23392" x2="58730" y2="61988"/>
                        <a14:foregroundMark x1="63051" y1="18567" x2="67364" y2="66636"/>
                        <a14:foregroundMark x1="73125" y1="51348" x2="74801" y2="61698"/>
                        <a14:foregroundMark x1="68078" y1="20175" x2="71270" y2="39888"/>
                        <a14:foregroundMark x1="83299" y1="63233" x2="84215" y2="70906"/>
                        <a14:foregroundMark x1="83155" y1="62020" x2="83217" y2="62542"/>
                        <a14:foregroundMark x1="77690" y1="16228" x2="81068" y2="44532"/>
                        <a14:foregroundMark x1="84215" y1="70906" x2="83774" y2="69152"/>
                        <a14:foregroundMark x1="71517" y1="8918" x2="75018" y2="40008"/>
                        <a14:foregroundMark x1="68957" y1="73837" x2="69048" y2="81579"/>
                        <a14:foregroundMark x1="68696" y1="51489" x2="68867" y2="66130"/>
                        <a14:foregroundMark x1="68254" y1="13743" x2="68605" y2="43810"/>
                        <a14:foregroundMark x1="69048" y1="81579" x2="69048" y2="81579"/>
                        <a14:foregroundMark x1="63085" y1="74891" x2="62875" y2="92251"/>
                        <a14:foregroundMark x1="63580" y1="34211" x2="63183" y2="66940"/>
                        <a14:foregroundMark x1="57144" y1="76820" x2="58554" y2="91228"/>
                        <a14:foregroundMark x1="55379" y1="58772" x2="56325" y2="68449"/>
                        <a14:foregroundMark x1="57531" y1="76867" x2="59877" y2="92982"/>
                        <a14:foregroundMark x1="54938" y1="59064" x2="56305" y2="68451"/>
                        <a14:foregroundMark x1="52382" y1="76924" x2="51323" y2="93275"/>
                        <a14:foregroundMark x1="46561" y1="85526" x2="46296" y2="96784"/>
                        <a14:foregroundMark x1="38801" y1="86550" x2="38801" y2="86550"/>
                        <a14:foregroundMark x1="40564" y1="84503" x2="40564" y2="84503"/>
                        <a14:foregroundMark x1="85891" y1="15936" x2="85891" y2="15936"/>
                        <a14:foregroundMark x1="85891" y1="16374" x2="86067" y2="18129"/>
                        <a14:foregroundMark x1="86067" y1="20322" x2="86067" y2="20322"/>
                        <a14:foregroundMark x1="88448" y1="17836" x2="88448" y2="17836"/>
                        <a14:foregroundMark x1="71517" y1="7310" x2="98942" y2="41959"/>
                        <a14:foregroundMark x1="92175" y1="54850" x2="90653" y2="57749"/>
                        <a14:foregroundMark x1="98942" y1="41959" x2="96827" y2="45988"/>
                        <a14:foregroundMark x1="90653" y1="57749" x2="87819" y2="56073"/>
                        <a14:foregroundMark x1="74495" y1="52075" x2="44484" y2="67160"/>
                        <a14:foregroundMark x1="10664" y1="68110" x2="6173" y2="62281"/>
                        <a14:foregroundMark x1="6173" y1="62281" x2="6173" y2="23099"/>
                        <a14:foregroundMark x1="6173" y1="23099" x2="16322" y2="20364"/>
                        <a14:foregroundMark x1="32069" y1="32051" x2="30835" y2="39276"/>
                        <a14:foregroundMark x1="33098" y1="26023" x2="33004" y2="26575"/>
                        <a14:foregroundMark x1="34880" y1="15593" x2="33098" y2="26023"/>
                        <a14:foregroundMark x1="32273" y1="42326" x2="37302" y2="33333"/>
                        <a14:foregroundMark x1="37302" y1="33333" x2="69577" y2="22953"/>
                        <a14:foregroundMark x1="69577" y1="22953" x2="46561" y2="21199"/>
                        <a14:foregroundMark x1="46561" y1="21199" x2="36484" y2="15015"/>
                        <a14:foregroundMark x1="36014" y1="15122" x2="45679" y2="26901"/>
                        <a14:foregroundMark x1="28391" y1="57070" x2="27249" y2="59064"/>
                        <a14:foregroundMark x1="45679" y1="26901" x2="38442" y2="39530"/>
                        <a14:foregroundMark x1="40856" y1="62050" x2="57231" y2="65643"/>
                        <a14:foregroundMark x1="27249" y1="59064" x2="29451" y2="59547"/>
                        <a14:foregroundMark x1="55504" y1="76621" x2="54056" y2="85819"/>
                        <a14:foregroundMark x1="57231" y1="65643" x2="56798" y2="68395"/>
                        <a14:foregroundMark x1="54056" y1="85819" x2="70988" y2="86404"/>
                        <a14:foregroundMark x1="70988" y1="86404" x2="47972" y2="80263"/>
                        <a14:foregroundMark x1="39140" y1="83003" x2="37557" y2="83494"/>
                        <a14:foregroundMark x1="47972" y1="80263" x2="40288" y2="82647"/>
                        <a14:foregroundMark x1="84775" y1="58805" x2="81041" y2="78509"/>
                        <a14:foregroundMark x1="92152" y1="19883" x2="87758" y2="43071"/>
                        <a14:foregroundMark x1="81041" y1="78509" x2="80952" y2="70468"/>
                        <a14:foregroundMark x1="89999" y1="55488" x2="93563" y2="76316"/>
                        <a14:foregroundMark x1="96530" y1="47384" x2="96745" y2="47630"/>
                        <a14:foregroundMark x1="94092" y1="44591" x2="95380" y2="46067"/>
                        <a14:foregroundMark x1="97559" y1="47387" x2="92063" y2="22953"/>
                        <a14:foregroundMark x1="92063" y1="22953" x2="85185" y2="11988"/>
                        <a14:foregroundMark x1="84215" y1="19444" x2="68519" y2="8041"/>
                        <a14:foregroundMark x1="68430" y1="7456" x2="65079" y2="2485"/>
                        <a14:foregroundMark x1="31839" y1="32077" x2="31922" y2="35673"/>
                        <a14:foregroundMark x1="33823" y1="30969" x2="36420" y2="34795"/>
                        <a14:foregroundMark x1="33703" y1="28097" x2="40035" y2="33480"/>
                        <a14:foregroundMark x1="74765" y1="61674" x2="76190" y2="60667"/>
                        <a14:foregroundMark x1="68092" y1="66391" x2="73490" y2="62576"/>
                        <a14:foregroundMark x1="49679" y1="79404" x2="53893" y2="76426"/>
                        <a14:foregroundMark x1="38097" y1="87590" x2="49178" y2="79758"/>
                        <a14:foregroundMark x1="35857" y1="89174" x2="38011" y2="87651"/>
                        <a14:foregroundMark x1="34393" y1="90209" x2="35444" y2="89466"/>
                        <a14:foregroundMark x1="87716" y1="43065" x2="83510" y2="9357"/>
                        <a14:foregroundMark x1="83510" y1="9357" x2="49471" y2="15643"/>
                        <a14:foregroundMark x1="14466" y1="66724" x2="13099" y2="68718"/>
                        <a14:foregroundMark x1="24957" y1="51416" x2="22565" y2="54906"/>
                        <a14:foregroundMark x1="49471" y1="15643" x2="31817" y2="41404"/>
                        <a14:foregroundMark x1="32616" y1="96297" x2="50794" y2="99123"/>
                        <a14:foregroundMark x1="31893" y1="96185" x2="32257" y2="96242"/>
                        <a14:foregroundMark x1="23170" y1="94829" x2="30787" y2="96013"/>
                        <a14:foregroundMark x1="50794" y1="99123" x2="64198" y2="87573"/>
                        <a14:foregroundMark x1="64198" y1="87573" x2="73480" y2="71644"/>
                        <a14:foregroundMark x1="87044" y1="56706" x2="87743" y2="56257"/>
                        <a14:foregroundMark x1="74557" y1="40008" x2="53527" y2="12865"/>
                        <a14:foregroundMark x1="53527" y1="12865" x2="32623" y2="25726"/>
                        <a14:foregroundMark x1="32858" y1="28655" x2="44444" y2="40205"/>
                        <a14:foregroundMark x1="44444" y1="40205" x2="56790" y2="62135"/>
                        <a14:foregroundMark x1="56790" y1="62135" x2="39591" y2="48696"/>
                        <a14:foregroundMark x1="53439" y1="38158" x2="53439" y2="41374"/>
                        <a14:foregroundMark x1="27337" y1="27778" x2="27337" y2="27778"/>
                        <a14:foregroundMark x1="29365" y1="24561" x2="28135" y2="21131"/>
                        <a14:foregroundMark x1="28483" y1="22807" x2="26808" y2="27778"/>
                        <a14:foregroundMark x1="26178" y1="24778" x2="29541" y2="28070"/>
                        <a14:foregroundMark x1="27866" y1="23392" x2="34215" y2="36257"/>
                        <a14:foregroundMark x1="29726" y1="18822" x2="35538" y2="32310"/>
                        <a14:foregroundMark x1="31041" y1="22661" x2="35626" y2="35234"/>
                        <a14:foregroundMark x1="67637" y1="48977" x2="68470" y2="49782"/>
                        <a14:foregroundMark x1="94709" y1="72661" x2="94709" y2="72661"/>
                        <a14:foregroundMark x1="99206" y1="67251" x2="99206" y2="67251"/>
                        <a14:foregroundMark x1="68254" y1="48684" x2="68635" y2="49712"/>
                        <a14:foregroundMark x1="68871" y1="49123" x2="69093" y2="49710"/>
                        <a14:foregroundMark x1="26190" y1="37281" x2="31305" y2="38158"/>
                        <a14:foregroundMark x1="29365" y1="35088" x2="27425" y2="34503"/>
                        <a14:foregroundMark x1="29718" y1="34649" x2="26984" y2="34649"/>
                        <a14:foregroundMark x1="27425" y1="34064" x2="27425" y2="36257"/>
                        <a14:foregroundMark x1="26279" y1="31871" x2="27337" y2="35673"/>
                        <a14:foregroundMark x1="26808" y1="31579" x2="27954" y2="34503"/>
                        <a14:foregroundMark x1="26984" y1="34649" x2="27160" y2="38596"/>
                        <a14:foregroundMark x1="25573" y1="35234" x2="26808" y2="38450"/>
                        <a14:foregroundMark x1="26014" y1="36404" x2="26896" y2="38304"/>
                        <a14:foregroundMark x1="57143" y1="3655" x2="64550" y2="1608"/>
                        <a14:backgroundMark x1="81481" y1="47807" x2="82099" y2="50292"/>
                        <a14:backgroundMark x1="78924" y1="50292" x2="80071" y2="50146"/>
                        <a14:backgroundMark x1="79189" y1="49561" x2="80071" y2="57310"/>
                        <a14:backgroundMark x1="81746" y1="48538" x2="84039" y2="55994"/>
                        <a14:backgroundMark x1="81129" y1="47661" x2="95238" y2="49415"/>
                        <a14:backgroundMark x1="95238" y1="49415" x2="89947" y2="54094"/>
                        <a14:backgroundMark x1="86949" y1="49415" x2="78483" y2="48830"/>
                        <a14:backgroundMark x1="78483" y1="48830" x2="84921" y2="49561"/>
                        <a14:backgroundMark x1="81570" y1="49854" x2="89242" y2="51023"/>
                        <a14:backgroundMark x1="85626" y1="52632" x2="93122" y2="51316"/>
                        <a14:backgroundMark x1="89947" y1="51023" x2="94797" y2="50877"/>
                        <a14:backgroundMark x1="94797" y1="50146" x2="98236" y2="49123"/>
                        <a14:backgroundMark x1="93827" y1="54532" x2="97178" y2="50146"/>
                        <a14:backgroundMark x1="92681" y1="50877" x2="99206" y2="49123"/>
                        <a14:backgroundMark x1="94885" y1="46930" x2="96120" y2="48099"/>
                        <a14:backgroundMark x1="91446" y1="48099" x2="92857" y2="48830"/>
                        <a14:backgroundMark x1="84039" y1="49123" x2="85185" y2="49415"/>
                        <a14:backgroundMark x1="83422" y1="48392" x2="70241" y2="49297"/>
                        <a14:backgroundMark x1="70323" y1="49357" x2="77690" y2="49123"/>
                        <a14:backgroundMark x1="72310" y1="46053" x2="73986" y2="42690"/>
                        <a14:backgroundMark x1="73721" y1="44444" x2="78748" y2="48392"/>
                        <a14:backgroundMark x1="71605" y1="42398" x2="72928" y2="42105"/>
                        <a14:backgroundMark x1="73721" y1="42105" x2="74603" y2="42105"/>
                        <a14:backgroundMark x1="75485" y1="42398" x2="75485" y2="42398"/>
                        <a14:backgroundMark x1="76102" y1="42690" x2="76102" y2="42690"/>
                        <a14:backgroundMark x1="75220" y1="42690" x2="73369" y2="42105"/>
                        <a14:backgroundMark x1="71164" y1="42836" x2="76102" y2="43421"/>
                        <a14:backgroundMark x1="85362" y1="46199" x2="88360" y2="46637"/>
                        <a14:backgroundMark x1="78483" y1="45614" x2="83774" y2="48392"/>
                        <a14:backgroundMark x1="80335" y1="45614" x2="81746" y2="57018"/>
                        <a14:backgroundMark x1="80511" y1="56579" x2="83157" y2="58041"/>
                        <a14:backgroundMark x1="69841" y1="42398" x2="72928" y2="45906"/>
                        <a14:backgroundMark x1="70635" y1="40789" x2="74603" y2="46491"/>
                        <a14:backgroundMark x1="88360" y1="46345" x2="91623" y2="47807"/>
                        <a14:backgroundMark x1="86155" y1="45906" x2="90300" y2="47515"/>
                        <a14:backgroundMark x1="85273" y1="44883" x2="92063" y2="45906"/>
                        <a14:backgroundMark x1="70635" y1="41667" x2="76896" y2="42690"/>
                        <a14:backgroundMark x1="77690" y1="42982" x2="73986" y2="42690"/>
                        <a14:backgroundMark x1="86155" y1="52047" x2="91975" y2="53801"/>
                        <a14:backgroundMark x1="80864" y1="53363" x2="89859" y2="54094"/>
                        <a14:backgroundMark x1="82628" y1="51608" x2="88889" y2="54386"/>
                        <a14:backgroundMark x1="83598" y1="53363" x2="86243" y2="57749"/>
                        <a14:backgroundMark x1="81041" y1="53509" x2="84480" y2="58333"/>
                        <a14:backgroundMark x1="76455" y1="51754" x2="82892" y2="56725"/>
                        <a14:backgroundMark x1="74074" y1="48684" x2="79630" y2="54825"/>
                        <a14:backgroundMark x1="70899" y1="48684" x2="69841" y2="48392"/>
                        <a14:backgroundMark x1="69665" y1="48830" x2="70370" y2="49708"/>
                        <a14:backgroundMark x1="35362" y1="40789" x2="40653" y2="44591"/>
                        <a14:backgroundMark x1="35009" y1="41667" x2="37478" y2="47661"/>
                        <a14:backgroundMark x1="35185" y1="41667" x2="37831" y2="47515"/>
                        <a14:backgroundMark x1="35362" y1="43860" x2="36684" y2="50439"/>
                        <a14:backgroundMark x1="34303" y1="43567" x2="36155" y2="50585"/>
                        <a14:backgroundMark x1="32804" y1="42251" x2="36155" y2="50146"/>
                        <a14:backgroundMark x1="32187" y1="42398" x2="34656" y2="49854"/>
                        <a14:backgroundMark x1="30159" y1="41374" x2="32187" y2="48684"/>
                        <a14:backgroundMark x1="27778" y1="41374" x2="30511" y2="50731"/>
                        <a14:backgroundMark x1="26279" y1="41959" x2="31922" y2="51023"/>
                        <a14:backgroundMark x1="24868" y1="44006" x2="30688" y2="55848"/>
                        <a14:backgroundMark x1="27160" y1="49269" x2="31481" y2="57456"/>
                        <a14:backgroundMark x1="29453" y1="52632" x2="40829" y2="45322"/>
                        <a14:backgroundMark x1="40829" y1="45322" x2="29189" y2="51901"/>
                        <a14:backgroundMark x1="29189" y1="51901" x2="37743" y2="50292"/>
                        <a14:backgroundMark x1="32628" y1="53947" x2="39771" y2="57310"/>
                        <a14:backgroundMark x1="36155" y1="54532" x2="40564" y2="56433"/>
                        <a14:backgroundMark x1="32275" y1="55117" x2="38713" y2="57895"/>
                        <a14:backgroundMark x1="34127" y1="53363" x2="38889" y2="57456"/>
                        <a14:backgroundMark x1="33422" y1="55117" x2="38624" y2="58626"/>
                        <a14:backgroundMark x1="31746" y1="55702" x2="38448" y2="59942"/>
                        <a14:backgroundMark x1="32187" y1="54094" x2="37213" y2="57895"/>
                        <a14:backgroundMark x1="31570" y1="52632" x2="28042" y2="50877"/>
                        <a14:backgroundMark x1="30511" y1="56287" x2="32628" y2="58626"/>
                        <a14:backgroundMark x1="23986" y1="46199" x2="26631" y2="50731"/>
                        <a14:backgroundMark x1="25926" y1="49708" x2="28131" y2="54386"/>
                        <a14:backgroundMark x1="25573" y1="48684" x2="29806" y2="55409"/>
                        <a14:backgroundMark x1="25661" y1="48684" x2="31746" y2="59357"/>
                        <a14:backgroundMark x1="30511" y1="57749" x2="33422" y2="64327"/>
                        <a14:backgroundMark x1="31922" y1="60819" x2="33774" y2="62719"/>
                        <a14:backgroundMark x1="32981" y1="59795" x2="34480" y2="61111"/>
                        <a14:backgroundMark x1="34392" y1="58772" x2="35538" y2="61111"/>
                        <a14:backgroundMark x1="25220" y1="40058" x2="29277" y2="42690"/>
                        <a14:backgroundMark x1="26543" y1="39912" x2="31305" y2="41813"/>
                        <a14:backgroundMark x1="43827" y1="11111" x2="21958" y2="16082"/>
                        <a14:backgroundMark x1="21958" y1="16082" x2="35450" y2="12865"/>
                        <a14:backgroundMark x1="35450" y1="12865" x2="24074" y2="17251"/>
                        <a14:backgroundMark x1="24074" y1="17251" x2="39418" y2="10234"/>
                        <a14:backgroundMark x1="39418" y1="10234" x2="28219" y2="17251"/>
                        <a14:backgroundMark x1="28219" y1="17251" x2="18254" y2="35819"/>
                        <a14:backgroundMark x1="18254" y1="35819" x2="19048" y2="66082"/>
                        <a14:backgroundMark x1="19048" y1="66082" x2="9436" y2="80556"/>
                        <a14:backgroundMark x1="9436" y1="80556" x2="20811" y2="77339"/>
                        <a14:backgroundMark x1="20811" y1="77339" x2="18519" y2="58041"/>
                        <a14:backgroundMark x1="18519" y1="58041" x2="30688" y2="67105"/>
                        <a14:backgroundMark x1="30688" y1="67105" x2="19224" y2="59211"/>
                        <a14:backgroundMark x1="19224" y1="59211" x2="12698" y2="75731"/>
                        <a14:backgroundMark x1="12698" y1="75731" x2="10582" y2="86842"/>
                        <a14:backgroundMark x1="24691" y1="19006" x2="19577" y2="25000"/>
                        <a14:backgroundMark x1="22928" y1="17982" x2="15344" y2="27485"/>
                        <a14:backgroundMark x1="17989" y1="19591" x2="16226" y2="30994"/>
                        <a14:backgroundMark x1="23192" y1="17544" x2="17372" y2="30994"/>
                        <a14:backgroundMark x1="21252" y1="18860" x2="16490" y2="31140"/>
                        <a14:backgroundMark x1="21781" y1="14474" x2="15344" y2="32749"/>
                        <a14:backgroundMark x1="15344" y1="32749" x2="15873" y2="31725"/>
                        <a14:backgroundMark x1="16667" y1="22076" x2="14462" y2="43860"/>
                        <a14:backgroundMark x1="14462" y1="43860" x2="14462" y2="43129"/>
                        <a14:backgroundMark x1="15520" y1="27047" x2="16843" y2="57602"/>
                        <a14:backgroundMark x1="16843" y1="57602" x2="16843" y2="56579"/>
                        <a14:backgroundMark x1="15697" y1="29825" x2="19665" y2="64766"/>
                        <a14:backgroundMark x1="18166" y1="51316" x2="29541" y2="69444"/>
                        <a14:backgroundMark x1="25838" y1="65351" x2="34480" y2="72953"/>
                        <a14:backgroundMark x1="30159" y1="64620" x2="45679" y2="70175"/>
                        <a14:backgroundMark x1="45679" y1="70175" x2="44709" y2="69006"/>
                        <a14:backgroundMark x1="32187" y1="63012" x2="44621" y2="70029"/>
                        <a14:backgroundMark x1="44621" y1="70029" x2="44621" y2="70029"/>
                        <a14:backgroundMark x1="29453" y1="62865" x2="42769" y2="75146"/>
                        <a14:backgroundMark x1="29806" y1="49708" x2="45062" y2="71199"/>
                        <a14:backgroundMark x1="27690" y1="61988" x2="49383" y2="78363"/>
                        <a14:backgroundMark x1="49383" y1="78363" x2="47354" y2="76316"/>
                        <a14:backgroundMark x1="32187" y1="67982" x2="40300" y2="75877"/>
                        <a14:backgroundMark x1="30159" y1="70906" x2="42681" y2="75146"/>
                        <a14:backgroundMark x1="42681" y1="75146" x2="41270" y2="75146"/>
                        <a14:backgroundMark x1="30071" y1="73830" x2="36861" y2="79240"/>
                        <a14:backgroundMark x1="25397" y1="71637" x2="41887" y2="79094"/>
                        <a14:backgroundMark x1="41887" y1="79094" x2="40035" y2="78363"/>
                        <a14:backgroundMark x1="24956" y1="73246" x2="34127" y2="85380"/>
                        <a14:backgroundMark x1="34127" y1="85380" x2="32716" y2="84942"/>
                        <a14:backgroundMark x1="20106" y1="70760" x2="30600" y2="86842"/>
                        <a14:backgroundMark x1="30600" y1="86842" x2="29718" y2="84357"/>
                        <a14:backgroundMark x1="21869" y1="63743" x2="35626" y2="88304"/>
                        <a14:backgroundMark x1="35626" y1="88304" x2="34392" y2="86550"/>
                        <a14:backgroundMark x1="21164" y1="64912" x2="31570" y2="85673"/>
                        <a14:backgroundMark x1="31570" y1="85673" x2="30688" y2="84649"/>
                        <a14:backgroundMark x1="20370" y1="67398" x2="32451" y2="95614"/>
                        <a14:backgroundMark x1="32451" y1="95614" x2="30688" y2="91667"/>
                        <a14:backgroundMark x1="19048" y1="67690" x2="31658" y2="86988"/>
                        <a14:backgroundMark x1="31658" y1="86988" x2="31041" y2="85965"/>
                        <a14:backgroundMark x1="24603" y1="77047" x2="33598" y2="92398"/>
                        <a14:backgroundMark x1="33598" y1="92398" x2="32628" y2="90936"/>
                        <a14:backgroundMark x1="20106" y1="76901" x2="30864" y2="92544"/>
                        <a14:backgroundMark x1="30864" y1="92544" x2="30071" y2="90936"/>
                        <a14:backgroundMark x1="21869" y1="76023" x2="28131" y2="87865"/>
                        <a14:backgroundMark x1="19312" y1="79678" x2="26279" y2="91082"/>
                        <a14:backgroundMark x1="20899" y1="80702" x2="27072" y2="89620"/>
                        <a14:backgroundMark x1="26014" y1="79386" x2="32011" y2="82895"/>
                        <a14:backgroundMark x1="30511" y1="77778" x2="36067" y2="85088"/>
                        <a14:backgroundMark x1="30335" y1="76023" x2="37566" y2="83480"/>
                        <a14:backgroundMark x1="30952" y1="74415" x2="37743" y2="82456"/>
                        <a14:backgroundMark x1="33774" y1="76901" x2="40829" y2="81579"/>
                        <a14:backgroundMark x1="26720" y1="75877" x2="37831" y2="86550"/>
                        <a14:backgroundMark x1="37831" y1="86550" x2="37654" y2="86257"/>
                        <a14:backgroundMark x1="24250" y1="78216" x2="32628" y2="89620"/>
                        <a14:backgroundMark x1="29806" y1="84064" x2="34656" y2="88304"/>
                        <a14:backgroundMark x1="16667" y1="76754" x2="24250" y2="81287"/>
                        <a14:backgroundMark x1="17108" y1="68421" x2="21164" y2="87135"/>
                        <a14:backgroundMark x1="15344" y1="74269" x2="18871" y2="90058"/>
                        <a14:backgroundMark x1="14903" y1="75877" x2="21693" y2="93860"/>
                        <a14:backgroundMark x1="21693" y1="93860" x2="20723" y2="90643"/>
                        <a14:backgroundMark x1="17989" y1="75146" x2="20723" y2="90643"/>
                        <a14:backgroundMark x1="13933" y1="81433" x2="16755" y2="91959"/>
                        <a14:backgroundMark x1="10494" y1="77485" x2="22928" y2="95175"/>
                        <a14:backgroundMark x1="22928" y1="95175" x2="22046" y2="93129"/>
                        <a14:backgroundMark x1="10317" y1="80556" x2="15961" y2="93567"/>
                        <a14:backgroundMark x1="9877" y1="76316" x2="17549" y2="95322"/>
                        <a14:backgroundMark x1="17549" y1="95322" x2="17108" y2="93860"/>
                        <a14:backgroundMark x1="8201" y1="78216" x2="16138" y2="98246"/>
                        <a14:backgroundMark x1="16138" y1="98246" x2="15168" y2="96345"/>
                        <a14:backgroundMark x1="8642" y1="81725" x2="14550" y2="96053"/>
                        <a14:backgroundMark x1="9083" y1="83041" x2="13845" y2="97076"/>
                        <a14:backgroundMark x1="6966" y1="83772" x2="8554" y2="96491"/>
                        <a14:backgroundMark x1="3439" y1="82456" x2="7760" y2="96784"/>
                        <a14:backgroundMark x1="3704" y1="86404" x2="5732" y2="94737"/>
                        <a14:backgroundMark x1="3439" y1="90643" x2="5820" y2="97222"/>
                        <a14:backgroundMark x1="3616" y1="88158" x2="6085" y2="94444"/>
                        <a14:backgroundMark x1="3968" y1="88889" x2="10670" y2="93860"/>
                        <a14:backgroundMark x1="8818" y1="90351" x2="11905" y2="94883"/>
                        <a14:backgroundMark x1="8818" y1="88012" x2="16049" y2="94006"/>
                        <a14:backgroundMark x1="13492" y1="91959" x2="20106" y2="95322"/>
                        <a14:backgroundMark x1="15520" y1="91228" x2="19577" y2="95614"/>
                        <a14:backgroundMark x1="12522" y1="86696" x2="23104" y2="90936"/>
                        <a14:backgroundMark x1="18342" y1="87427" x2="23898" y2="88450"/>
                        <a14:backgroundMark x1="20282" y1="87865" x2="22134" y2="88743"/>
                        <a14:backgroundMark x1="4674" y1="78655" x2="13933" y2="78655"/>
                        <a14:backgroundMark x1="9877" y1="69883" x2="18430" y2="72953"/>
                        <a14:backgroundMark x1="7848" y1="70906" x2="16402" y2="75000"/>
                        <a14:backgroundMark x1="6878" y1="72515" x2="14374" y2="74854"/>
                        <a14:backgroundMark x1="4762" y1="72515" x2="13139" y2="75146"/>
                        <a14:backgroundMark x1="6614" y1="73538" x2="10935" y2="79386"/>
                        <a14:backgroundMark x1="6966" y1="68860" x2="10406" y2="84357"/>
                        <a14:backgroundMark x1="5379" y1="67982" x2="9259" y2="83480"/>
                        <a14:backgroundMark x1="5291" y1="68421" x2="8818" y2="84649"/>
                        <a14:backgroundMark x1="7584" y1="73246" x2="10935" y2="84064"/>
                        <a14:backgroundMark x1="8466" y1="73684" x2="12169" y2="87281"/>
                        <a14:backgroundMark x1="9700" y1="74708" x2="13139" y2="87135"/>
                        <a14:backgroundMark x1="10494" y1="77924" x2="13668" y2="89035"/>
                        <a14:backgroundMark x1="8730" y1="77193" x2="9700" y2="88012"/>
                        <a14:backgroundMark x1="5379" y1="77778" x2="7407" y2="87135"/>
                        <a14:backgroundMark x1="5291" y1="79094" x2="6966" y2="88158"/>
                        <a14:backgroundMark x1="5115" y1="79825" x2="9436" y2="89474"/>
                        <a14:backgroundMark x1="17725" y1="79240" x2="26543" y2="82018"/>
                        <a14:backgroundMark x1="19400" y1="72368" x2="23545" y2="79532"/>
                        <a14:backgroundMark x1="16755" y1="67398" x2="19577" y2="74854"/>
                        <a14:backgroundMark x1="16667" y1="64620" x2="20723" y2="72222"/>
                        <a14:backgroundMark x1="17460" y1="63596" x2="22575" y2="69444"/>
                        <a14:backgroundMark x1="20106" y1="66520" x2="30864" y2="71930"/>
                        <a14:backgroundMark x1="27866" y1="69883" x2="29806" y2="72807"/>
                        <a14:backgroundMark x1="38272" y1="71053" x2="49559" y2="73099"/>
                        <a14:backgroundMark x1="46825" y1="72661" x2="57319" y2="73246"/>
                        <a14:backgroundMark x1="46737" y1="71637" x2="55291" y2="71930"/>
                        <a14:backgroundMark x1="51323" y1="71053" x2="67989" y2="69152"/>
                        <a14:backgroundMark x1="67989" y1="69152" x2="67019" y2="69737"/>
                        <a14:backgroundMark x1="56878" y1="71199" x2="59083" y2="72222"/>
                        <a14:backgroundMark x1="51587" y1="73977" x2="58818" y2="74854"/>
                        <a14:backgroundMark x1="44444" y1="74708" x2="64286" y2="71345"/>
                        <a14:backgroundMark x1="48589" y1="76170" x2="71693" y2="69006"/>
                        <a14:backgroundMark x1="62434" y1="72076" x2="72046" y2="68129"/>
                        <a14:backgroundMark x1="61993" y1="73246" x2="68342" y2="71491"/>
                        <a14:backgroundMark x1="58554" y1="74561" x2="66578" y2="71199"/>
                        <a14:backgroundMark x1="59259" y1="71053" x2="66490" y2="69006"/>
                        <a14:backgroundMark x1="59788" y1="70468" x2="65168" y2="70029"/>
                        <a14:backgroundMark x1="60229" y1="70906" x2="64638" y2="67544"/>
                        <a14:backgroundMark x1="64286" y1="69591" x2="75132" y2="65936"/>
                        <a14:backgroundMark x1="68342" y1="69883" x2="75132" y2="65789"/>
                        <a14:backgroundMark x1="75661" y1="62573" x2="79012" y2="60819"/>
                        <a14:backgroundMark x1="79541" y1="57895" x2="77601" y2="64181"/>
                        <a14:backgroundMark x1="77425" y1="55556" x2="80159" y2="66374"/>
                        <a14:backgroundMark x1="76455" y1="58041" x2="82451" y2="64620"/>
                        <a14:backgroundMark x1="77601" y1="59795" x2="80159" y2="65936"/>
                        <a14:backgroundMark x1="73192" y1="63158" x2="78748" y2="66959"/>
                        <a14:backgroundMark x1="76014" y1="62427" x2="79101" y2="67398"/>
                        <a14:backgroundMark x1="78660" y1="57164" x2="83422" y2="61550"/>
                        <a14:backgroundMark x1="79894" y1="59064" x2="81658" y2="63596"/>
                        <a14:backgroundMark x1="68783" y1="44883" x2="71429" y2="47222"/>
                        <a14:backgroundMark x1="68783" y1="43567" x2="71252" y2="47368"/>
                        <a14:backgroundMark x1="68078" y1="72076" x2="72046" y2="70029"/>
                        <a14:backgroundMark x1="69400" y1="71784" x2="74162" y2="68860"/>
                        <a14:backgroundMark x1="65520" y1="72076" x2="75838" y2="69006"/>
                        <a14:backgroundMark x1="72575" y1="69006" x2="75485" y2="65936"/>
                        <a14:backgroundMark x1="65520" y1="72515" x2="76984" y2="66228"/>
                        <a14:backgroundMark x1="76984" y1="66228" x2="76984" y2="66228"/>
                        <a14:backgroundMark x1="70018" y1="49123" x2="70459" y2="51901"/>
                        <a14:backgroundMark x1="37125" y1="40936" x2="39506" y2="44006"/>
                        <a14:backgroundMark x1="36861" y1="40643" x2="39506" y2="43275"/>
                        <a14:backgroundMark x1="35362" y1="40497" x2="38624" y2="44737"/>
                        <a14:backgroundMark x1="38272" y1="42251" x2="38007" y2="51608"/>
                        <a14:backgroundMark x1="37478" y1="50292" x2="39330" y2="54094"/>
                        <a14:backgroundMark x1="37213" y1="46491" x2="39771" y2="55848"/>
                        <a14:backgroundMark x1="39771" y1="42544" x2="41182" y2="45175"/>
                      </a14:backgroundRemoval>
                    </a14:imgEffect>
                  </a14:imgLayer>
                </a14:imgProps>
              </a:ext>
            </a:extLst>
          </a:blip>
          <a:srcRect l="24088" t="833" r="8340" b="28229"/>
          <a:stretch/>
        </p:blipFill>
        <p:spPr>
          <a:xfrm>
            <a:off x="129472" y="4343399"/>
            <a:ext cx="3094023" cy="1959213"/>
          </a:xfrm>
          <a:prstGeom prst="rect">
            <a:avLst/>
          </a:prstGeom>
        </p:spPr>
      </p:pic>
      <p:sp>
        <p:nvSpPr>
          <p:cNvPr id="5" name="TextBox 4">
            <a:extLst>
              <a:ext uri="{FF2B5EF4-FFF2-40B4-BE49-F238E27FC236}">
                <a16:creationId xmlns:a16="http://schemas.microsoft.com/office/drawing/2014/main" id="{EDCCC035-3B0A-6B46-7036-099D8D26C888}"/>
              </a:ext>
            </a:extLst>
          </p:cNvPr>
          <p:cNvSpPr txBox="1"/>
          <p:nvPr/>
        </p:nvSpPr>
        <p:spPr>
          <a:xfrm>
            <a:off x="98006" y="5666999"/>
            <a:ext cx="1347858" cy="253916"/>
          </a:xfrm>
          <a:prstGeom prst="rect">
            <a:avLst/>
          </a:prstGeom>
          <a:noFill/>
        </p:spPr>
        <p:txBody>
          <a:bodyPr wrap="square" rtlCol="0">
            <a:spAutoFit/>
          </a:bodyPr>
          <a:lstStyle/>
          <a:p>
            <a:pPr fontAlgn="base">
              <a:spcBef>
                <a:spcPct val="0"/>
              </a:spcBef>
              <a:spcAft>
                <a:spcPct val="0"/>
              </a:spcAft>
            </a:pPr>
            <a:r>
              <a:rPr lang="en-US" sz="1050">
                <a:solidFill>
                  <a:srgbClr val="0E243B"/>
                </a:solidFill>
                <a:latin typeface="Arial" charset="0"/>
                <a:ea typeface="ＭＳ Ｐゴシック" pitchFamily="34" charset="-128"/>
              </a:rPr>
              <a:t>Open Loop</a:t>
            </a:r>
          </a:p>
        </p:txBody>
      </p:sp>
      <p:pic>
        <p:nvPicPr>
          <p:cNvPr id="6" name="Picture 5">
            <a:extLst>
              <a:ext uri="{FF2B5EF4-FFF2-40B4-BE49-F238E27FC236}">
                <a16:creationId xmlns:a16="http://schemas.microsoft.com/office/drawing/2014/main" id="{8403C7C4-BA4D-E739-B116-04DE6C1849E0}"/>
              </a:ext>
            </a:extLst>
          </p:cNvPr>
          <p:cNvPicPr>
            <a:picLocks noChangeAspect="1"/>
          </p:cNvPicPr>
          <p:nvPr/>
        </p:nvPicPr>
        <p:blipFill>
          <a:blip r:embed="rId5">
            <a:extLst>
              <a:ext uri="{BEBA8EAE-BF5A-486C-A8C5-ECC9F3942E4B}">
                <a14:imgProps xmlns:a14="http://schemas.microsoft.com/office/drawing/2010/main">
                  <a14:imgLayer r:embed="rId4">
                    <a14:imgEffect>
                      <a14:backgroundRemoval t="2193" b="99123" l="4762" r="98942">
                        <a14:foregroundMark x1="12081" y1="7310" x2="13404" y2="27778"/>
                        <a14:foregroundMark x1="13404" y1="27778" x2="32628" y2="81871"/>
                        <a14:foregroundMark x1="32628" y1="81871" x2="42681" y2="45468"/>
                        <a14:foregroundMark x1="42681" y1="45468" x2="9083" y2="58041"/>
                        <a14:foregroundMark x1="9083" y1="58041" x2="26190" y2="71345"/>
                        <a14:foregroundMark x1="26190" y1="71345" x2="11111" y2="79532"/>
                        <a14:foregroundMark x1="11111" y1="79532" x2="61817" y2="95906"/>
                        <a14:foregroundMark x1="61817" y1="95906" x2="80247" y2="95614"/>
                        <a14:foregroundMark x1="80247" y1="95614" x2="29453" y2="93275"/>
                        <a14:foregroundMark x1="29453" y1="93275" x2="71076" y2="96637"/>
                        <a14:foregroundMark x1="71076" y1="96637" x2="72134" y2="73392"/>
                        <a14:foregroundMark x1="72134" y1="73392" x2="55996" y2="24854"/>
                        <a14:foregroundMark x1="55996" y1="24854" x2="44268" y2="24415"/>
                        <a14:foregroundMark x1="44268" y1="24415" x2="59700" y2="7310"/>
                        <a14:foregroundMark x1="54321" y1="17836" x2="48677" y2="77193"/>
                        <a14:foregroundMark x1="48677" y1="77193" x2="48501" y2="76608"/>
                        <a14:foregroundMark x1="48236" y1="26608" x2="41093" y2="77632"/>
                        <a14:foregroundMark x1="42240" y1="16374" x2="38801" y2="59795"/>
                        <a14:foregroundMark x1="41799" y1="21345" x2="46561" y2="39181"/>
                        <a14:foregroundMark x1="50441" y1="24123" x2="50794" y2="73099"/>
                        <a14:foregroundMark x1="47619" y1="28070" x2="51852" y2="64766"/>
                        <a14:foregroundMark x1="52381" y1="23392" x2="58730" y2="61988"/>
                        <a14:foregroundMark x1="63051" y1="18567" x2="67813" y2="71637"/>
                        <a14:foregroundMark x1="68078" y1="20175" x2="75132" y2="63743"/>
                        <a14:foregroundMark x1="77690" y1="16228" x2="84215" y2="70906"/>
                        <a14:foregroundMark x1="84215" y1="70906" x2="83774" y2="69152"/>
                        <a14:foregroundMark x1="71517" y1="8918" x2="76455" y2="52778"/>
                        <a14:foregroundMark x1="68254" y1="13743" x2="69048" y2="81579"/>
                        <a14:foregroundMark x1="69048" y1="81579" x2="69048" y2="81579"/>
                        <a14:foregroundMark x1="63580" y1="34211" x2="62875" y2="92251"/>
                        <a14:foregroundMark x1="55379" y1="58772" x2="58554" y2="91228"/>
                        <a14:foregroundMark x1="54938" y1="59064" x2="59877" y2="92982"/>
                        <a14:foregroundMark x1="52734" y1="71491" x2="51323" y2="93275"/>
                        <a14:foregroundMark x1="46561" y1="85526" x2="46296" y2="96784"/>
                        <a14:foregroundMark x1="38801" y1="86550" x2="38801" y2="86550"/>
                        <a14:foregroundMark x1="40564" y1="84503" x2="40564" y2="84503"/>
                        <a14:foregroundMark x1="21340" y1="88743" x2="20723" y2="89035"/>
                        <a14:foregroundMark x1="14286" y1="91228" x2="14286" y2="91228"/>
                        <a14:foregroundMark x1="85891" y1="15936" x2="85891" y2="15936"/>
                        <a14:foregroundMark x1="85891" y1="16374" x2="86067" y2="18129"/>
                        <a14:foregroundMark x1="86067" y1="20322" x2="86067" y2="20322"/>
                        <a14:foregroundMark x1="88448" y1="17836" x2="88448" y2="17836"/>
                        <a14:foregroundMark x1="71517" y1="7310" x2="98942" y2="41959"/>
                        <a14:foregroundMark x1="98942" y1="41959" x2="90653" y2="57749"/>
                        <a14:foregroundMark x1="90653" y1="57749" x2="78042" y2="50292"/>
                        <a14:foregroundMark x1="78042" y1="50292" x2="19577" y2="79678"/>
                        <a14:foregroundMark x1="19577" y1="79678" x2="6173" y2="62281"/>
                        <a14:foregroundMark x1="6173" y1="62281" x2="6173" y2="23099"/>
                        <a14:foregroundMark x1="6173" y1="23099" x2="34921" y2="15351"/>
                        <a14:foregroundMark x1="32069" y1="32051" x2="29453" y2="47368"/>
                        <a14:foregroundMark x1="33098" y1="26023" x2="33004" y2="26575"/>
                        <a14:foregroundMark x1="34921" y1="15351" x2="33098" y2="26023"/>
                        <a14:foregroundMark x1="29453" y1="47368" x2="37302" y2="33333"/>
                        <a14:foregroundMark x1="37302" y1="33333" x2="69577" y2="22953"/>
                        <a14:foregroundMark x1="69577" y1="22953" x2="46561" y2="21199"/>
                        <a14:foregroundMark x1="46561" y1="21199" x2="35362" y2="14327"/>
                        <a14:foregroundMark x1="35362" y1="14327" x2="45679" y2="26901"/>
                        <a14:foregroundMark x1="45679" y1="26901" x2="27249" y2="59064"/>
                        <a14:foregroundMark x1="27249" y1="59064" x2="57231" y2="65643"/>
                        <a14:foregroundMark x1="57231" y1="65643" x2="54056" y2="85819"/>
                        <a14:foregroundMark x1="54056" y1="85819" x2="70988" y2="86404"/>
                        <a14:foregroundMark x1="70988" y1="86404" x2="47972" y2="80263"/>
                        <a14:foregroundMark x1="47972" y1="80263" x2="20635" y2="88743"/>
                        <a14:foregroundMark x1="20635" y1="88743" x2="4938" y2="83333"/>
                        <a14:foregroundMark x1="4938" y1="83333" x2="15344" y2="91520"/>
                        <a14:foregroundMark x1="92152" y1="19883" x2="81041" y2="78509"/>
                        <a14:foregroundMark x1="81041" y1="78509" x2="80952" y2="70468"/>
                        <a14:foregroundMark x1="88183" y1="44883" x2="93563" y2="76316"/>
                        <a14:foregroundMark x1="94092" y1="44591" x2="98942" y2="50146"/>
                        <a14:foregroundMark x1="97884" y1="48830" x2="97884" y2="48830"/>
                        <a14:foregroundMark x1="97884" y1="48830" x2="92063" y2="22953"/>
                        <a14:foregroundMark x1="92063" y1="22953" x2="85185" y2="11988"/>
                        <a14:foregroundMark x1="84215" y1="19444" x2="68519" y2="8041"/>
                        <a14:foregroundMark x1="68430" y1="7456" x2="65079" y2="2485"/>
                        <a14:foregroundMark x1="31839" y1="32077" x2="31922" y2="35673"/>
                        <a14:foregroundMark x1="33823" y1="30969" x2="36420" y2="34795"/>
                        <a14:foregroundMark x1="33703" y1="28097" x2="40035" y2="33480"/>
                        <a14:foregroundMark x1="12963" y1="70760" x2="7937" y2="93129"/>
                        <a14:foregroundMark x1="7937" y1="93129" x2="5026" y2="82018"/>
                        <a14:foregroundMark x1="7407" y1="69737" x2="5644" y2="97515"/>
                        <a14:foregroundMark x1="5644" y1="71491" x2="6790" y2="92544"/>
                        <a14:foregroundMark x1="6790" y1="92544" x2="32716" y2="89035"/>
                        <a14:foregroundMark x1="33157" y1="91082" x2="88801" y2="51754"/>
                        <a14:foregroundMark x1="88801" y1="51754" x2="83510" y2="9357"/>
                        <a14:foregroundMark x1="83510" y1="9357" x2="49471" y2="15643"/>
                        <a14:foregroundMark x1="49471" y1="15643" x2="11199" y2="71491"/>
                        <a14:foregroundMark x1="11199" y1="71491" x2="2822" y2="91667"/>
                        <a14:foregroundMark x1="2822" y1="91667" x2="50794" y2="99123"/>
                        <a14:foregroundMark x1="50794" y1="99123" x2="64198" y2="87573"/>
                        <a14:foregroundMark x1="64198" y1="87573" x2="79277" y2="61696"/>
                        <a14:foregroundMark x1="79277" y1="61696" x2="93386" y2="52632"/>
                        <a14:foregroundMark x1="93386" y1="52632" x2="80600" y2="47807"/>
                        <a14:foregroundMark x1="80600" y1="47807" x2="53527" y2="12865"/>
                        <a14:foregroundMark x1="53527" y1="12865" x2="32623" y2="25726"/>
                        <a14:foregroundMark x1="32858" y1="28655" x2="44444" y2="40205"/>
                        <a14:foregroundMark x1="44444" y1="40205" x2="56790" y2="62135"/>
                        <a14:foregroundMark x1="56790" y1="62135" x2="27601" y2="39327"/>
                        <a14:foregroundMark x1="27601" y1="39327" x2="32540" y2="55263"/>
                        <a14:foregroundMark x1="53439" y1="38158" x2="53439" y2="41374"/>
                        <a14:foregroundMark x1="27337" y1="27778" x2="27337" y2="27778"/>
                        <a14:foregroundMark x1="29365" y1="24561" x2="27425" y2="19152"/>
                        <a14:foregroundMark x1="28483" y1="22807" x2="26808" y2="27778"/>
                        <a14:foregroundMark x1="22222" y1="20906" x2="29541" y2="28070"/>
                        <a14:foregroundMark x1="27866" y1="23392" x2="34215" y2="36257"/>
                        <a14:foregroundMark x1="28042" y1="14912" x2="35538" y2="32310"/>
                        <a14:foregroundMark x1="31041" y1="22661" x2="35626" y2="35234"/>
                      </a14:backgroundRemoval>
                    </a14:imgEffect>
                  </a14:imgLayer>
                </a14:imgProps>
              </a:ext>
            </a:extLst>
          </a:blip>
          <a:stretch>
            <a:fillRect/>
          </a:stretch>
        </p:blipFill>
        <p:spPr>
          <a:xfrm>
            <a:off x="9164641" y="4194069"/>
            <a:ext cx="3027359" cy="1826026"/>
          </a:xfrm>
          <a:prstGeom prst="rect">
            <a:avLst/>
          </a:prstGeom>
        </p:spPr>
      </p:pic>
      <p:sp>
        <p:nvSpPr>
          <p:cNvPr id="7" name="TextBox 6">
            <a:extLst>
              <a:ext uri="{FF2B5EF4-FFF2-40B4-BE49-F238E27FC236}">
                <a16:creationId xmlns:a16="http://schemas.microsoft.com/office/drawing/2014/main" id="{E490BCB0-B007-66A8-0726-06A0ED885CC7}"/>
              </a:ext>
            </a:extLst>
          </p:cNvPr>
          <p:cNvSpPr txBox="1"/>
          <p:nvPr/>
        </p:nvSpPr>
        <p:spPr>
          <a:xfrm>
            <a:off x="3013803" y="5652690"/>
            <a:ext cx="797545" cy="253916"/>
          </a:xfrm>
          <a:prstGeom prst="rect">
            <a:avLst/>
          </a:prstGeom>
          <a:noFill/>
        </p:spPr>
        <p:txBody>
          <a:bodyPr wrap="square" rtlCol="0">
            <a:spAutoFit/>
          </a:bodyPr>
          <a:lstStyle/>
          <a:p>
            <a:pPr fontAlgn="base">
              <a:spcBef>
                <a:spcPct val="0"/>
              </a:spcBef>
              <a:spcAft>
                <a:spcPct val="0"/>
              </a:spcAft>
            </a:pPr>
            <a:r>
              <a:rPr lang="en-US" sz="1050" err="1">
                <a:solidFill>
                  <a:srgbClr val="0E243B"/>
                </a:solidFill>
                <a:latin typeface="Arial" charset="0"/>
                <a:ea typeface="ＭＳ Ｐゴシック" pitchFamily="34" charset="-128"/>
              </a:rPr>
              <a:t>LiOH</a:t>
            </a:r>
            <a:r>
              <a:rPr lang="en-US" sz="1050">
                <a:solidFill>
                  <a:srgbClr val="0E243B"/>
                </a:solidFill>
                <a:latin typeface="Arial" charset="0"/>
                <a:ea typeface="ＭＳ Ｐゴシック" pitchFamily="34" charset="-128"/>
              </a:rPr>
              <a:t> Can</a:t>
            </a:r>
          </a:p>
        </p:txBody>
      </p:sp>
      <p:sp>
        <p:nvSpPr>
          <p:cNvPr id="8" name="TextBox 7">
            <a:extLst>
              <a:ext uri="{FF2B5EF4-FFF2-40B4-BE49-F238E27FC236}">
                <a16:creationId xmlns:a16="http://schemas.microsoft.com/office/drawing/2014/main" id="{B301EEA2-3880-2E31-774B-144C097F3B20}"/>
              </a:ext>
            </a:extLst>
          </p:cNvPr>
          <p:cNvSpPr txBox="1"/>
          <p:nvPr/>
        </p:nvSpPr>
        <p:spPr>
          <a:xfrm>
            <a:off x="9800327" y="6100950"/>
            <a:ext cx="2391673" cy="253916"/>
          </a:xfrm>
          <a:prstGeom prst="rect">
            <a:avLst/>
          </a:prstGeom>
          <a:noFill/>
        </p:spPr>
        <p:txBody>
          <a:bodyPr wrap="square" rtlCol="0">
            <a:spAutoFit/>
          </a:bodyPr>
          <a:lstStyle/>
          <a:p>
            <a:pPr fontAlgn="base">
              <a:spcBef>
                <a:spcPct val="0"/>
              </a:spcBef>
              <a:spcAft>
                <a:spcPct val="0"/>
              </a:spcAft>
            </a:pPr>
            <a:r>
              <a:rPr lang="en-US" sz="1050">
                <a:solidFill>
                  <a:srgbClr val="0E243B"/>
                </a:solidFill>
                <a:latin typeface="Arial" charset="0"/>
                <a:ea typeface="ＭＳ Ｐゴシック" pitchFamily="34" charset="-128"/>
              </a:rPr>
              <a:t>Matured ISS ECLSS Systems</a:t>
            </a:r>
          </a:p>
        </p:txBody>
      </p:sp>
      <p:sp>
        <p:nvSpPr>
          <p:cNvPr id="9" name="Right Arrow 14">
            <a:extLst>
              <a:ext uri="{FF2B5EF4-FFF2-40B4-BE49-F238E27FC236}">
                <a16:creationId xmlns:a16="http://schemas.microsoft.com/office/drawing/2014/main" id="{97728A84-C858-D4D0-1E43-285BAB20816B}"/>
              </a:ext>
            </a:extLst>
          </p:cNvPr>
          <p:cNvSpPr/>
          <p:nvPr/>
        </p:nvSpPr>
        <p:spPr>
          <a:xfrm>
            <a:off x="3343023" y="5104521"/>
            <a:ext cx="5920897" cy="218485"/>
          </a:xfrm>
          <a:prstGeom prst="rightArrow">
            <a:avLst/>
          </a:prstGeom>
          <a:solidFill>
            <a:srgbClr val="4F81BD"/>
          </a:solidFill>
          <a:ln w="25400" cap="flat" cmpd="sng" algn="ctr">
            <a:solidFill>
              <a:srgbClr val="4F81BD">
                <a:shade val="15000"/>
              </a:srgbClr>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a:ln>
                <a:noFill/>
              </a:ln>
              <a:solidFill>
                <a:srgbClr val="FFFFFF"/>
              </a:solidFill>
              <a:effectLst/>
              <a:uLnTx/>
              <a:uFillTx/>
              <a:latin typeface="Calibri" panose="020F0502020204030204"/>
              <a:ea typeface="+mn-ea"/>
              <a:cs typeface="+mn-cs"/>
            </a:endParaRPr>
          </a:p>
        </p:txBody>
      </p:sp>
      <p:cxnSp>
        <p:nvCxnSpPr>
          <p:cNvPr id="10" name="Straight Connector 9">
            <a:extLst>
              <a:ext uri="{FF2B5EF4-FFF2-40B4-BE49-F238E27FC236}">
                <a16:creationId xmlns:a16="http://schemas.microsoft.com/office/drawing/2014/main" id="{A81AF3C0-D208-4B7F-9440-5F2F5F652FD8}"/>
              </a:ext>
            </a:extLst>
          </p:cNvPr>
          <p:cNvCxnSpPr>
            <a:cxnSpLocks/>
          </p:cNvCxnSpPr>
          <p:nvPr/>
        </p:nvCxnSpPr>
        <p:spPr>
          <a:xfrm>
            <a:off x="3343023" y="5323006"/>
            <a:ext cx="0" cy="270642"/>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sp>
        <p:nvSpPr>
          <p:cNvPr id="11" name="TextBox 10">
            <a:extLst>
              <a:ext uri="{FF2B5EF4-FFF2-40B4-BE49-F238E27FC236}">
                <a16:creationId xmlns:a16="http://schemas.microsoft.com/office/drawing/2014/main" id="{790192E8-9EF8-0D44-9032-2956E9BBBEB0}"/>
              </a:ext>
            </a:extLst>
          </p:cNvPr>
          <p:cNvSpPr txBox="1"/>
          <p:nvPr/>
        </p:nvSpPr>
        <p:spPr>
          <a:xfrm>
            <a:off x="743077" y="6261183"/>
            <a:ext cx="1922729" cy="253916"/>
          </a:xfrm>
          <a:prstGeom prst="rect">
            <a:avLst/>
          </a:prstGeom>
          <a:noFill/>
        </p:spPr>
        <p:txBody>
          <a:bodyPr wrap="square" rtlCol="0">
            <a:spAutoFit/>
          </a:bodyPr>
          <a:lstStyle/>
          <a:p>
            <a:pPr fontAlgn="base">
              <a:spcBef>
                <a:spcPct val="0"/>
              </a:spcBef>
              <a:spcAft>
                <a:spcPct val="0"/>
              </a:spcAft>
            </a:pPr>
            <a:r>
              <a:rPr lang="en-US" sz="1050">
                <a:solidFill>
                  <a:srgbClr val="0E243B"/>
                </a:solidFill>
                <a:latin typeface="Arial" charset="0"/>
                <a:ea typeface="ＭＳ Ｐゴシック" pitchFamily="34" charset="-128"/>
              </a:rPr>
              <a:t>Early ISS ECLSS Systems</a:t>
            </a:r>
          </a:p>
        </p:txBody>
      </p:sp>
      <p:cxnSp>
        <p:nvCxnSpPr>
          <p:cNvPr id="12" name="Straight Connector 11">
            <a:extLst>
              <a:ext uri="{FF2B5EF4-FFF2-40B4-BE49-F238E27FC236}">
                <a16:creationId xmlns:a16="http://schemas.microsoft.com/office/drawing/2014/main" id="{7B7F0446-A092-AA16-C7B1-A3AB88E83B01}"/>
              </a:ext>
            </a:extLst>
          </p:cNvPr>
          <p:cNvCxnSpPr>
            <a:cxnSpLocks/>
          </p:cNvCxnSpPr>
          <p:nvPr/>
        </p:nvCxnSpPr>
        <p:spPr>
          <a:xfrm>
            <a:off x="4030846" y="4803488"/>
            <a:ext cx="0" cy="270642"/>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sp>
        <p:nvSpPr>
          <p:cNvPr id="13" name="TextBox 12">
            <a:extLst>
              <a:ext uri="{FF2B5EF4-FFF2-40B4-BE49-F238E27FC236}">
                <a16:creationId xmlns:a16="http://schemas.microsoft.com/office/drawing/2014/main" id="{31F3BF77-DDA7-4667-2A7B-1A08FBF8DEFD}"/>
              </a:ext>
            </a:extLst>
          </p:cNvPr>
          <p:cNvSpPr txBox="1"/>
          <p:nvPr/>
        </p:nvSpPr>
        <p:spPr>
          <a:xfrm>
            <a:off x="3013803" y="6083948"/>
            <a:ext cx="1497973" cy="253916"/>
          </a:xfrm>
          <a:prstGeom prst="rect">
            <a:avLst/>
          </a:prstGeom>
          <a:noFill/>
        </p:spPr>
        <p:txBody>
          <a:bodyPr wrap="square" rtlCol="0">
            <a:spAutoFit/>
          </a:bodyPr>
          <a:lstStyle/>
          <a:p>
            <a:pPr fontAlgn="base">
              <a:spcBef>
                <a:spcPct val="0"/>
              </a:spcBef>
              <a:spcAft>
                <a:spcPct val="0"/>
              </a:spcAft>
            </a:pPr>
            <a:r>
              <a:rPr lang="en-US" sz="1050">
                <a:solidFill>
                  <a:srgbClr val="0E243B"/>
                </a:solidFill>
                <a:latin typeface="Arial" charset="0"/>
                <a:ea typeface="ＭＳ Ｐゴシック" pitchFamily="34" charset="-128"/>
              </a:rPr>
              <a:t>O</a:t>
            </a:r>
            <a:r>
              <a:rPr lang="en-US" sz="1050" baseline="-25000">
                <a:solidFill>
                  <a:srgbClr val="0E243B"/>
                </a:solidFill>
                <a:latin typeface="Arial" charset="0"/>
                <a:ea typeface="ＭＳ Ｐゴシック" pitchFamily="34" charset="-128"/>
              </a:rPr>
              <a:t>2</a:t>
            </a:r>
            <a:r>
              <a:rPr lang="en-US" sz="1050">
                <a:solidFill>
                  <a:srgbClr val="0E243B"/>
                </a:solidFill>
                <a:latin typeface="Arial" charset="0"/>
                <a:ea typeface="ＭＳ Ｐゴシック" pitchFamily="34" charset="-128"/>
              </a:rPr>
              <a:t> and N</a:t>
            </a:r>
            <a:r>
              <a:rPr lang="en-US" sz="1050" baseline="-25000">
                <a:solidFill>
                  <a:srgbClr val="0E243B"/>
                </a:solidFill>
                <a:latin typeface="Arial" charset="0"/>
                <a:ea typeface="ＭＳ Ｐゴシック" pitchFamily="34" charset="-128"/>
              </a:rPr>
              <a:t>2</a:t>
            </a:r>
            <a:r>
              <a:rPr lang="en-US" sz="1050">
                <a:solidFill>
                  <a:srgbClr val="0E243B"/>
                </a:solidFill>
                <a:latin typeface="Arial" charset="0"/>
                <a:ea typeface="ＭＳ Ｐゴシック" pitchFamily="34" charset="-128"/>
              </a:rPr>
              <a:t> Air Tanks</a:t>
            </a:r>
          </a:p>
        </p:txBody>
      </p:sp>
      <p:sp>
        <p:nvSpPr>
          <p:cNvPr id="14" name="TextBox 13">
            <a:extLst>
              <a:ext uri="{FF2B5EF4-FFF2-40B4-BE49-F238E27FC236}">
                <a16:creationId xmlns:a16="http://schemas.microsoft.com/office/drawing/2014/main" id="{E1FA845D-5BCA-D2FB-2FBB-20839CA41E08}"/>
              </a:ext>
            </a:extLst>
          </p:cNvPr>
          <p:cNvSpPr txBox="1"/>
          <p:nvPr/>
        </p:nvSpPr>
        <p:spPr>
          <a:xfrm>
            <a:off x="3013803" y="5874444"/>
            <a:ext cx="797545" cy="253916"/>
          </a:xfrm>
          <a:prstGeom prst="rect">
            <a:avLst/>
          </a:prstGeom>
          <a:noFill/>
        </p:spPr>
        <p:txBody>
          <a:bodyPr wrap="square" rtlCol="0">
            <a:spAutoFit/>
          </a:bodyPr>
          <a:lstStyle/>
          <a:p>
            <a:pPr fontAlgn="base">
              <a:spcBef>
                <a:spcPct val="0"/>
              </a:spcBef>
              <a:spcAft>
                <a:spcPct val="0"/>
              </a:spcAft>
            </a:pPr>
            <a:r>
              <a:rPr lang="en-US" sz="1050">
                <a:solidFill>
                  <a:srgbClr val="0E243B"/>
                </a:solidFill>
                <a:latin typeface="Arial" charset="0"/>
                <a:ea typeface="ＭＳ Ｐゴシック" pitchFamily="34" charset="-128"/>
              </a:rPr>
              <a:t>Air Bags</a:t>
            </a:r>
          </a:p>
        </p:txBody>
      </p:sp>
      <p:sp>
        <p:nvSpPr>
          <p:cNvPr id="15" name="TextBox 14">
            <a:extLst>
              <a:ext uri="{FF2B5EF4-FFF2-40B4-BE49-F238E27FC236}">
                <a16:creationId xmlns:a16="http://schemas.microsoft.com/office/drawing/2014/main" id="{1D8F6E6C-A2D0-D170-D3C5-4A2D804C3319}"/>
              </a:ext>
            </a:extLst>
          </p:cNvPr>
          <p:cNvSpPr txBox="1"/>
          <p:nvPr/>
        </p:nvSpPr>
        <p:spPr>
          <a:xfrm>
            <a:off x="3698248" y="4404649"/>
            <a:ext cx="2330514" cy="253916"/>
          </a:xfrm>
          <a:prstGeom prst="rect">
            <a:avLst/>
          </a:prstGeom>
          <a:noFill/>
        </p:spPr>
        <p:txBody>
          <a:bodyPr wrap="square" rtlCol="0">
            <a:spAutoFit/>
          </a:bodyPr>
          <a:lstStyle/>
          <a:p>
            <a:pPr fontAlgn="base">
              <a:spcBef>
                <a:spcPct val="0"/>
              </a:spcBef>
              <a:spcAft>
                <a:spcPct val="0"/>
              </a:spcAft>
            </a:pPr>
            <a:r>
              <a:rPr lang="en-US" sz="1050">
                <a:solidFill>
                  <a:srgbClr val="0E243B"/>
                </a:solidFill>
                <a:latin typeface="Arial" charset="0"/>
                <a:ea typeface="ＭＳ Ｐゴシック" pitchFamily="34" charset="-128"/>
              </a:rPr>
              <a:t>Carbon Dioxide Removal Assembly</a:t>
            </a:r>
          </a:p>
        </p:txBody>
      </p:sp>
      <p:sp>
        <p:nvSpPr>
          <p:cNvPr id="16" name="TextBox 15">
            <a:extLst>
              <a:ext uri="{FF2B5EF4-FFF2-40B4-BE49-F238E27FC236}">
                <a16:creationId xmlns:a16="http://schemas.microsoft.com/office/drawing/2014/main" id="{1337E2C6-2045-7EAE-D7B2-ADD9A7039250}"/>
              </a:ext>
            </a:extLst>
          </p:cNvPr>
          <p:cNvSpPr txBox="1"/>
          <p:nvPr/>
        </p:nvSpPr>
        <p:spPr>
          <a:xfrm>
            <a:off x="3698249" y="4239807"/>
            <a:ext cx="2201042" cy="253916"/>
          </a:xfrm>
          <a:prstGeom prst="rect">
            <a:avLst/>
          </a:prstGeom>
          <a:noFill/>
        </p:spPr>
        <p:txBody>
          <a:bodyPr wrap="square" rtlCol="0">
            <a:spAutoFit/>
          </a:bodyPr>
          <a:lstStyle/>
          <a:p>
            <a:pPr fontAlgn="base">
              <a:spcBef>
                <a:spcPct val="0"/>
              </a:spcBef>
              <a:spcAft>
                <a:spcPct val="0"/>
              </a:spcAft>
            </a:pPr>
            <a:r>
              <a:rPr lang="en-US" sz="1050">
                <a:solidFill>
                  <a:srgbClr val="0E243B"/>
                </a:solidFill>
                <a:latin typeface="Arial" charset="0"/>
                <a:ea typeface="ＭＳ Ｐゴシック" pitchFamily="34" charset="-128"/>
              </a:rPr>
              <a:t>Major Constituent Analyzer</a:t>
            </a:r>
          </a:p>
        </p:txBody>
      </p:sp>
      <p:sp>
        <p:nvSpPr>
          <p:cNvPr id="17" name="TextBox 16">
            <a:extLst>
              <a:ext uri="{FF2B5EF4-FFF2-40B4-BE49-F238E27FC236}">
                <a16:creationId xmlns:a16="http://schemas.microsoft.com/office/drawing/2014/main" id="{A78E8C9B-42F9-D58D-A1D4-BEAEECC458C4}"/>
              </a:ext>
            </a:extLst>
          </p:cNvPr>
          <p:cNvSpPr txBox="1"/>
          <p:nvPr/>
        </p:nvSpPr>
        <p:spPr>
          <a:xfrm>
            <a:off x="3698248" y="4068187"/>
            <a:ext cx="2397948" cy="253916"/>
          </a:xfrm>
          <a:prstGeom prst="rect">
            <a:avLst/>
          </a:prstGeom>
          <a:noFill/>
        </p:spPr>
        <p:txBody>
          <a:bodyPr wrap="square" rtlCol="0">
            <a:spAutoFit/>
          </a:bodyPr>
          <a:lstStyle/>
          <a:p>
            <a:pPr fontAlgn="base">
              <a:spcBef>
                <a:spcPct val="0"/>
              </a:spcBef>
              <a:spcAft>
                <a:spcPct val="0"/>
              </a:spcAft>
            </a:pPr>
            <a:r>
              <a:rPr lang="en-US" sz="1050">
                <a:solidFill>
                  <a:srgbClr val="0E243B"/>
                </a:solidFill>
                <a:latin typeface="Arial" charset="0"/>
                <a:ea typeface="ＭＳ Ｐゴシック" pitchFamily="34" charset="-128"/>
              </a:rPr>
              <a:t>Trace Contaminant Control System</a:t>
            </a:r>
          </a:p>
        </p:txBody>
      </p:sp>
      <p:sp>
        <p:nvSpPr>
          <p:cNvPr id="18" name="TextBox 17">
            <a:extLst>
              <a:ext uri="{FF2B5EF4-FFF2-40B4-BE49-F238E27FC236}">
                <a16:creationId xmlns:a16="http://schemas.microsoft.com/office/drawing/2014/main" id="{0B36D355-31BC-7DAA-49B1-1F81C2384DF5}"/>
              </a:ext>
            </a:extLst>
          </p:cNvPr>
          <p:cNvSpPr txBox="1"/>
          <p:nvPr/>
        </p:nvSpPr>
        <p:spPr>
          <a:xfrm>
            <a:off x="4030845" y="4872811"/>
            <a:ext cx="596588" cy="253916"/>
          </a:xfrm>
          <a:prstGeom prst="rect">
            <a:avLst/>
          </a:prstGeom>
          <a:noFill/>
        </p:spPr>
        <p:txBody>
          <a:bodyPr wrap="square" rtlCol="0">
            <a:spAutoFit/>
          </a:bodyPr>
          <a:lstStyle/>
          <a:p>
            <a:pPr fontAlgn="base">
              <a:spcBef>
                <a:spcPct val="0"/>
              </a:spcBef>
              <a:spcAft>
                <a:spcPct val="0"/>
              </a:spcAft>
            </a:pPr>
            <a:r>
              <a:rPr lang="en-US" sz="1050">
                <a:solidFill>
                  <a:srgbClr val="0E243B"/>
                </a:solidFill>
                <a:latin typeface="Arial" charset="0"/>
                <a:ea typeface="ＭＳ Ｐゴシック" pitchFamily="34" charset="-128"/>
              </a:rPr>
              <a:t>2001</a:t>
            </a:r>
          </a:p>
        </p:txBody>
      </p:sp>
      <p:cxnSp>
        <p:nvCxnSpPr>
          <p:cNvPr id="19" name="Straight Connector 18">
            <a:extLst>
              <a:ext uri="{FF2B5EF4-FFF2-40B4-BE49-F238E27FC236}">
                <a16:creationId xmlns:a16="http://schemas.microsoft.com/office/drawing/2014/main" id="{0CBD1835-FD5B-CD43-2AB5-D1150155490A}"/>
              </a:ext>
            </a:extLst>
          </p:cNvPr>
          <p:cNvCxnSpPr>
            <a:cxnSpLocks/>
          </p:cNvCxnSpPr>
          <p:nvPr/>
        </p:nvCxnSpPr>
        <p:spPr>
          <a:xfrm>
            <a:off x="5891408" y="5284074"/>
            <a:ext cx="0" cy="270642"/>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sp>
        <p:nvSpPr>
          <p:cNvPr id="20" name="TextBox 19">
            <a:extLst>
              <a:ext uri="{FF2B5EF4-FFF2-40B4-BE49-F238E27FC236}">
                <a16:creationId xmlns:a16="http://schemas.microsoft.com/office/drawing/2014/main" id="{18369A8C-BB68-7A71-9C76-51535F8E17AE}"/>
              </a:ext>
            </a:extLst>
          </p:cNvPr>
          <p:cNvSpPr txBox="1"/>
          <p:nvPr/>
        </p:nvSpPr>
        <p:spPr>
          <a:xfrm>
            <a:off x="5891407" y="5353397"/>
            <a:ext cx="596588" cy="253916"/>
          </a:xfrm>
          <a:prstGeom prst="rect">
            <a:avLst/>
          </a:prstGeom>
          <a:noFill/>
        </p:spPr>
        <p:txBody>
          <a:bodyPr wrap="square" rtlCol="0">
            <a:spAutoFit/>
          </a:bodyPr>
          <a:lstStyle/>
          <a:p>
            <a:pPr fontAlgn="base">
              <a:spcBef>
                <a:spcPct val="0"/>
              </a:spcBef>
              <a:spcAft>
                <a:spcPct val="0"/>
              </a:spcAft>
            </a:pPr>
            <a:r>
              <a:rPr lang="en-US" sz="1050">
                <a:solidFill>
                  <a:srgbClr val="0E243B"/>
                </a:solidFill>
                <a:latin typeface="Arial" charset="0"/>
                <a:ea typeface="ＭＳ Ｐゴシック" pitchFamily="34" charset="-128"/>
              </a:rPr>
              <a:t>2007</a:t>
            </a:r>
          </a:p>
        </p:txBody>
      </p:sp>
      <p:sp>
        <p:nvSpPr>
          <p:cNvPr id="21" name="TextBox 20">
            <a:extLst>
              <a:ext uri="{FF2B5EF4-FFF2-40B4-BE49-F238E27FC236}">
                <a16:creationId xmlns:a16="http://schemas.microsoft.com/office/drawing/2014/main" id="{C32944B3-1444-BE33-31BD-57BCE6CBF6E9}"/>
              </a:ext>
            </a:extLst>
          </p:cNvPr>
          <p:cNvSpPr txBox="1"/>
          <p:nvPr/>
        </p:nvSpPr>
        <p:spPr>
          <a:xfrm>
            <a:off x="5555585" y="5808800"/>
            <a:ext cx="2330514" cy="253916"/>
          </a:xfrm>
          <a:prstGeom prst="rect">
            <a:avLst/>
          </a:prstGeom>
          <a:noFill/>
        </p:spPr>
        <p:txBody>
          <a:bodyPr wrap="square" rtlCol="0">
            <a:spAutoFit/>
          </a:bodyPr>
          <a:lstStyle/>
          <a:p>
            <a:pPr fontAlgn="base">
              <a:spcBef>
                <a:spcPct val="0"/>
              </a:spcBef>
              <a:spcAft>
                <a:spcPct val="0"/>
              </a:spcAft>
            </a:pPr>
            <a:r>
              <a:rPr lang="en-US" sz="1050">
                <a:solidFill>
                  <a:srgbClr val="0E243B"/>
                </a:solidFill>
                <a:latin typeface="Arial" charset="0"/>
                <a:ea typeface="ＭＳ Ｐゴシック" pitchFamily="34" charset="-128"/>
              </a:rPr>
              <a:t>Oxygen Generation Assembly</a:t>
            </a:r>
          </a:p>
        </p:txBody>
      </p:sp>
      <p:cxnSp>
        <p:nvCxnSpPr>
          <p:cNvPr id="22" name="Straight Connector 21">
            <a:extLst>
              <a:ext uri="{FF2B5EF4-FFF2-40B4-BE49-F238E27FC236}">
                <a16:creationId xmlns:a16="http://schemas.microsoft.com/office/drawing/2014/main" id="{2CC9E9E6-6FFC-5097-32D2-78835C929E1A}"/>
              </a:ext>
            </a:extLst>
          </p:cNvPr>
          <p:cNvCxnSpPr>
            <a:cxnSpLocks/>
          </p:cNvCxnSpPr>
          <p:nvPr/>
        </p:nvCxnSpPr>
        <p:spPr>
          <a:xfrm>
            <a:off x="7760702" y="4855903"/>
            <a:ext cx="0" cy="270642"/>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sp>
        <p:nvSpPr>
          <p:cNvPr id="23" name="TextBox 22">
            <a:extLst>
              <a:ext uri="{FF2B5EF4-FFF2-40B4-BE49-F238E27FC236}">
                <a16:creationId xmlns:a16="http://schemas.microsoft.com/office/drawing/2014/main" id="{4DE30BA6-22FB-5D57-5FA1-F0F8790346A6}"/>
              </a:ext>
            </a:extLst>
          </p:cNvPr>
          <p:cNvSpPr txBox="1"/>
          <p:nvPr/>
        </p:nvSpPr>
        <p:spPr>
          <a:xfrm>
            <a:off x="7760701" y="4925226"/>
            <a:ext cx="596588" cy="253916"/>
          </a:xfrm>
          <a:prstGeom prst="rect">
            <a:avLst/>
          </a:prstGeom>
          <a:noFill/>
        </p:spPr>
        <p:txBody>
          <a:bodyPr wrap="square" rtlCol="0">
            <a:spAutoFit/>
          </a:bodyPr>
          <a:lstStyle/>
          <a:p>
            <a:pPr fontAlgn="base">
              <a:spcBef>
                <a:spcPct val="0"/>
              </a:spcBef>
              <a:spcAft>
                <a:spcPct val="0"/>
              </a:spcAft>
            </a:pPr>
            <a:r>
              <a:rPr lang="en-US" sz="1050">
                <a:solidFill>
                  <a:srgbClr val="0E243B"/>
                </a:solidFill>
                <a:latin typeface="Arial" charset="0"/>
                <a:ea typeface="ＭＳ Ｐゴシック" pitchFamily="34" charset="-128"/>
              </a:rPr>
              <a:t>2008</a:t>
            </a:r>
          </a:p>
        </p:txBody>
      </p:sp>
      <p:sp>
        <p:nvSpPr>
          <p:cNvPr id="24" name="TextBox 23">
            <a:extLst>
              <a:ext uri="{FF2B5EF4-FFF2-40B4-BE49-F238E27FC236}">
                <a16:creationId xmlns:a16="http://schemas.microsoft.com/office/drawing/2014/main" id="{F7F9B037-07E7-2A47-C7D7-723470759C73}"/>
              </a:ext>
            </a:extLst>
          </p:cNvPr>
          <p:cNvSpPr txBox="1"/>
          <p:nvPr/>
        </p:nvSpPr>
        <p:spPr>
          <a:xfrm>
            <a:off x="7096533" y="4414659"/>
            <a:ext cx="2330514" cy="253916"/>
          </a:xfrm>
          <a:prstGeom prst="rect">
            <a:avLst/>
          </a:prstGeom>
          <a:noFill/>
        </p:spPr>
        <p:txBody>
          <a:bodyPr wrap="square" rtlCol="0">
            <a:spAutoFit/>
          </a:bodyPr>
          <a:lstStyle/>
          <a:p>
            <a:pPr fontAlgn="base">
              <a:spcBef>
                <a:spcPct val="0"/>
              </a:spcBef>
              <a:spcAft>
                <a:spcPct val="0"/>
              </a:spcAft>
            </a:pPr>
            <a:r>
              <a:rPr lang="en-US" sz="1050">
                <a:solidFill>
                  <a:srgbClr val="0E243B"/>
                </a:solidFill>
                <a:latin typeface="Arial" charset="0"/>
                <a:ea typeface="ＭＳ Ｐゴシック" pitchFamily="34" charset="-128"/>
              </a:rPr>
              <a:t>Water Processing Assembly</a:t>
            </a:r>
          </a:p>
        </p:txBody>
      </p:sp>
      <p:sp>
        <p:nvSpPr>
          <p:cNvPr id="25" name="TextBox 24">
            <a:extLst>
              <a:ext uri="{FF2B5EF4-FFF2-40B4-BE49-F238E27FC236}">
                <a16:creationId xmlns:a16="http://schemas.microsoft.com/office/drawing/2014/main" id="{071A7A4A-912C-748F-8FF6-EAA6E51FF367}"/>
              </a:ext>
            </a:extLst>
          </p:cNvPr>
          <p:cNvSpPr txBox="1"/>
          <p:nvPr/>
        </p:nvSpPr>
        <p:spPr>
          <a:xfrm>
            <a:off x="7096534" y="4249817"/>
            <a:ext cx="2201042" cy="253916"/>
          </a:xfrm>
          <a:prstGeom prst="rect">
            <a:avLst/>
          </a:prstGeom>
          <a:noFill/>
        </p:spPr>
        <p:txBody>
          <a:bodyPr wrap="square" rtlCol="0">
            <a:spAutoFit/>
          </a:bodyPr>
          <a:lstStyle/>
          <a:p>
            <a:pPr fontAlgn="base">
              <a:spcBef>
                <a:spcPct val="0"/>
              </a:spcBef>
              <a:spcAft>
                <a:spcPct val="0"/>
              </a:spcAft>
            </a:pPr>
            <a:r>
              <a:rPr lang="en-US" sz="1050">
                <a:solidFill>
                  <a:srgbClr val="0E243B"/>
                </a:solidFill>
                <a:latin typeface="Arial" charset="0"/>
                <a:ea typeface="ＭＳ Ｐゴシック" pitchFamily="34" charset="-128"/>
              </a:rPr>
              <a:t>Urine Processing Assembly</a:t>
            </a:r>
          </a:p>
        </p:txBody>
      </p:sp>
      <p:sp>
        <p:nvSpPr>
          <p:cNvPr id="26" name="TextBox 25">
            <a:extLst>
              <a:ext uri="{FF2B5EF4-FFF2-40B4-BE49-F238E27FC236}">
                <a16:creationId xmlns:a16="http://schemas.microsoft.com/office/drawing/2014/main" id="{595C9745-33EF-5F5F-5D3E-B1286231901B}"/>
              </a:ext>
            </a:extLst>
          </p:cNvPr>
          <p:cNvSpPr txBox="1"/>
          <p:nvPr/>
        </p:nvSpPr>
        <p:spPr>
          <a:xfrm>
            <a:off x="3698248" y="4597201"/>
            <a:ext cx="2330514" cy="253916"/>
          </a:xfrm>
          <a:prstGeom prst="rect">
            <a:avLst/>
          </a:prstGeom>
          <a:noFill/>
        </p:spPr>
        <p:txBody>
          <a:bodyPr wrap="square" rtlCol="0">
            <a:spAutoFit/>
          </a:bodyPr>
          <a:lstStyle/>
          <a:p>
            <a:pPr fontAlgn="base">
              <a:spcBef>
                <a:spcPct val="0"/>
              </a:spcBef>
              <a:spcAft>
                <a:spcPct val="0"/>
              </a:spcAft>
            </a:pPr>
            <a:r>
              <a:rPr lang="en-US" sz="1050" b="1">
                <a:solidFill>
                  <a:srgbClr val="0E243B"/>
                </a:solidFill>
                <a:latin typeface="Arial" charset="0"/>
                <a:ea typeface="ＭＳ Ｐゴシック" pitchFamily="34" charset="-128"/>
              </a:rPr>
              <a:t>Atmosphere Revitalization rack</a:t>
            </a:r>
            <a:endParaRPr lang="en-US" sz="1050">
              <a:solidFill>
                <a:srgbClr val="0E243B"/>
              </a:solidFill>
              <a:latin typeface="Arial" charset="0"/>
              <a:ea typeface="ＭＳ Ｐゴシック" pitchFamily="34" charset="-128"/>
            </a:endParaRPr>
          </a:p>
        </p:txBody>
      </p:sp>
      <p:sp>
        <p:nvSpPr>
          <p:cNvPr id="27" name="TextBox 26">
            <a:extLst>
              <a:ext uri="{FF2B5EF4-FFF2-40B4-BE49-F238E27FC236}">
                <a16:creationId xmlns:a16="http://schemas.microsoft.com/office/drawing/2014/main" id="{45D725AC-AB16-66BC-55A9-BAAF6A8C4690}"/>
              </a:ext>
            </a:extLst>
          </p:cNvPr>
          <p:cNvSpPr txBox="1"/>
          <p:nvPr/>
        </p:nvSpPr>
        <p:spPr>
          <a:xfrm>
            <a:off x="7096533" y="4587554"/>
            <a:ext cx="2330514" cy="253916"/>
          </a:xfrm>
          <a:prstGeom prst="rect">
            <a:avLst/>
          </a:prstGeom>
          <a:noFill/>
        </p:spPr>
        <p:txBody>
          <a:bodyPr wrap="square" rtlCol="0">
            <a:spAutoFit/>
          </a:bodyPr>
          <a:lstStyle/>
          <a:p>
            <a:pPr fontAlgn="base">
              <a:spcBef>
                <a:spcPct val="0"/>
              </a:spcBef>
              <a:spcAft>
                <a:spcPct val="0"/>
              </a:spcAft>
            </a:pPr>
            <a:r>
              <a:rPr lang="en-US" sz="1050" b="1">
                <a:solidFill>
                  <a:srgbClr val="0E243B"/>
                </a:solidFill>
                <a:latin typeface="Arial" charset="0"/>
                <a:ea typeface="ＭＳ Ｐゴシック" pitchFamily="34" charset="-128"/>
              </a:rPr>
              <a:t>Water Recovery System Racks</a:t>
            </a:r>
            <a:endParaRPr lang="en-US" sz="1050">
              <a:solidFill>
                <a:srgbClr val="0E243B"/>
              </a:solidFill>
              <a:latin typeface="Arial" charset="0"/>
              <a:ea typeface="ＭＳ Ｐゴシック" pitchFamily="34" charset="-128"/>
            </a:endParaRPr>
          </a:p>
        </p:txBody>
      </p:sp>
      <p:sp>
        <p:nvSpPr>
          <p:cNvPr id="28" name="TextBox 27">
            <a:extLst>
              <a:ext uri="{FF2B5EF4-FFF2-40B4-BE49-F238E27FC236}">
                <a16:creationId xmlns:a16="http://schemas.microsoft.com/office/drawing/2014/main" id="{AFBA0CA1-46F4-8E25-41EB-251D9E57FD93}"/>
              </a:ext>
            </a:extLst>
          </p:cNvPr>
          <p:cNvSpPr txBox="1"/>
          <p:nvPr/>
        </p:nvSpPr>
        <p:spPr>
          <a:xfrm>
            <a:off x="5555585" y="5616202"/>
            <a:ext cx="2330514" cy="253916"/>
          </a:xfrm>
          <a:prstGeom prst="rect">
            <a:avLst/>
          </a:prstGeom>
          <a:noFill/>
        </p:spPr>
        <p:txBody>
          <a:bodyPr wrap="square" rtlCol="0">
            <a:spAutoFit/>
          </a:bodyPr>
          <a:lstStyle/>
          <a:p>
            <a:pPr fontAlgn="base">
              <a:spcBef>
                <a:spcPct val="0"/>
              </a:spcBef>
              <a:spcAft>
                <a:spcPct val="0"/>
              </a:spcAft>
            </a:pPr>
            <a:r>
              <a:rPr lang="en-US" sz="1050" b="1">
                <a:solidFill>
                  <a:srgbClr val="0E243B"/>
                </a:solidFill>
                <a:latin typeface="Arial" charset="0"/>
                <a:ea typeface="ＭＳ Ｐゴシック" pitchFamily="34" charset="-128"/>
              </a:rPr>
              <a:t>Oxygen Generation System Rack</a:t>
            </a:r>
          </a:p>
        </p:txBody>
      </p:sp>
    </p:spTree>
    <p:extLst>
      <p:ext uri="{BB962C8B-B14F-4D97-AF65-F5344CB8AC3E}">
        <p14:creationId xmlns:p14="http://schemas.microsoft.com/office/powerpoint/2010/main" val="733043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3"/>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4"/>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6"/>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animBg="1"/>
      <p:bldP spid="11" grpId="0"/>
      <p:bldP spid="13" grpId="0"/>
      <p:bldP spid="14" grpId="0"/>
      <p:bldP spid="15" grpId="0"/>
      <p:bldP spid="16" grpId="0"/>
      <p:bldP spid="17" grpId="0"/>
      <p:bldP spid="18" grpId="0"/>
      <p:bldP spid="20" grpId="0"/>
      <p:bldP spid="21" grpId="0"/>
      <p:bldP spid="23" grpId="0"/>
      <p:bldP spid="24" grpId="0"/>
      <p:bldP spid="25" grpId="0"/>
      <p:bldP spid="26" grpId="0"/>
      <p:bldP spid="27" grpId="0"/>
      <p:bldP spid="2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5D53A-62DC-5D78-F4A9-C0D2D8A9DB0E}"/>
              </a:ext>
            </a:extLst>
          </p:cNvPr>
          <p:cNvSpPr>
            <a:spLocks noGrp="1"/>
          </p:cNvSpPr>
          <p:nvPr>
            <p:ph type="title"/>
          </p:nvPr>
        </p:nvSpPr>
        <p:spPr>
          <a:xfrm>
            <a:off x="1302588" y="342901"/>
            <a:ext cx="9394167" cy="1347788"/>
          </a:xfrm>
        </p:spPr>
        <p:txBody>
          <a:bodyPr/>
          <a:lstStyle/>
          <a:p>
            <a:pPr algn="ctr"/>
            <a:r>
              <a:rPr lang="en-US" sz="3800" dirty="0"/>
              <a:t>Methodology of System Decomposition</a:t>
            </a:r>
          </a:p>
        </p:txBody>
      </p:sp>
      <p:sp>
        <p:nvSpPr>
          <p:cNvPr id="3" name="Content Placeholder 2">
            <a:extLst>
              <a:ext uri="{FF2B5EF4-FFF2-40B4-BE49-F238E27FC236}">
                <a16:creationId xmlns:a16="http://schemas.microsoft.com/office/drawing/2014/main" id="{A5D59964-C002-D2E9-E1D5-EAE07174A88A}"/>
              </a:ext>
            </a:extLst>
          </p:cNvPr>
          <p:cNvSpPr>
            <a:spLocks noGrp="1"/>
          </p:cNvSpPr>
          <p:nvPr>
            <p:ph idx="1"/>
          </p:nvPr>
        </p:nvSpPr>
        <p:spPr>
          <a:xfrm>
            <a:off x="664234" y="1644632"/>
            <a:ext cx="10800272" cy="3988417"/>
          </a:xfrm>
        </p:spPr>
        <p:txBody>
          <a:bodyPr>
            <a:noAutofit/>
          </a:bodyPr>
          <a:lstStyle/>
          <a:p>
            <a:r>
              <a:rPr lang="en-US" sz="1800" dirty="0">
                <a:latin typeface="Roboto" panose="02000000000000000000" pitchFamily="2" charset="0"/>
                <a:ea typeface="Roboto" panose="02000000000000000000" pitchFamily="2" charset="0"/>
                <a:cs typeface="Roboto" panose="02000000000000000000" pitchFamily="2" charset="0"/>
              </a:rPr>
              <a:t>Analytical Approach: A systematic deconstruction of the major ECLS subsystems is undertaken to meticulously examine:</a:t>
            </a:r>
          </a:p>
          <a:p>
            <a:pPr lvl="1">
              <a:lnSpc>
                <a:spcPct val="100000"/>
              </a:lnSpc>
            </a:pPr>
            <a:r>
              <a:rPr lang="en-US" sz="1400" dirty="0">
                <a:latin typeface="Roboto" panose="02000000000000000000" pitchFamily="2" charset="0"/>
                <a:ea typeface="Roboto" panose="02000000000000000000" pitchFamily="2" charset="0"/>
                <a:cs typeface="Roboto" panose="02000000000000000000" pitchFamily="2" charset="0"/>
              </a:rPr>
              <a:t>The constituent components and their designated functionalities</a:t>
            </a:r>
          </a:p>
          <a:p>
            <a:pPr lvl="1">
              <a:lnSpc>
                <a:spcPct val="100000"/>
              </a:lnSpc>
            </a:pPr>
            <a:r>
              <a:rPr lang="en-US" sz="1400" dirty="0">
                <a:latin typeface="Roboto" panose="02000000000000000000" pitchFamily="2" charset="0"/>
                <a:ea typeface="Roboto" panose="02000000000000000000" pitchFamily="2" charset="0"/>
                <a:cs typeface="Roboto" panose="02000000000000000000" pitchFamily="2" charset="0"/>
              </a:rPr>
              <a:t>The nature and extent of interdependencies, including resource flows and control signal exchanges</a:t>
            </a:r>
          </a:p>
          <a:p>
            <a:pPr lvl="1">
              <a:lnSpc>
                <a:spcPct val="100000"/>
              </a:lnSpc>
            </a:pPr>
            <a:r>
              <a:rPr lang="en-US" sz="1400" dirty="0">
                <a:latin typeface="Roboto" panose="02000000000000000000" pitchFamily="2" charset="0"/>
                <a:ea typeface="Roboto" panose="02000000000000000000" pitchFamily="2" charset="0"/>
                <a:cs typeface="Roboto" panose="02000000000000000000" pitchFamily="2" charset="0"/>
              </a:rPr>
              <a:t>Potential failure modalities and the consequential impacts propagated throughout the interconnected system</a:t>
            </a:r>
          </a:p>
          <a:p>
            <a:pPr lvl="1">
              <a:lnSpc>
                <a:spcPct val="100000"/>
              </a:lnSpc>
            </a:pPr>
            <a:endParaRPr lang="en-US" sz="1400" dirty="0">
              <a:latin typeface="Roboto" panose="02000000000000000000" pitchFamily="2" charset="0"/>
              <a:ea typeface="Roboto" panose="02000000000000000000" pitchFamily="2" charset="0"/>
              <a:cs typeface="Roboto" panose="02000000000000000000" pitchFamily="2" charset="0"/>
            </a:endParaRPr>
          </a:p>
          <a:p>
            <a:r>
              <a:rPr lang="en-US" sz="1800" dirty="0">
                <a:latin typeface="Roboto" panose="02000000000000000000" pitchFamily="2" charset="0"/>
                <a:ea typeface="Roboto" panose="02000000000000000000" pitchFamily="2" charset="0"/>
                <a:cs typeface="Roboto" panose="02000000000000000000" pitchFamily="2" charset="0"/>
              </a:rPr>
              <a:t>Principal ISS ECLSS Subsystems Subject to Analysis:</a:t>
            </a:r>
          </a:p>
          <a:p>
            <a:pPr lvl="1">
              <a:lnSpc>
                <a:spcPct val="100000"/>
              </a:lnSpc>
            </a:pPr>
            <a:r>
              <a:rPr lang="en-US" sz="1400" dirty="0">
                <a:latin typeface="Roboto" panose="02000000000000000000" pitchFamily="2" charset="0"/>
                <a:ea typeface="Roboto" panose="02000000000000000000" pitchFamily="2" charset="0"/>
                <a:cs typeface="Roboto" panose="02000000000000000000" pitchFamily="2" charset="0"/>
              </a:rPr>
              <a:t>Water Recovery and Management (WRM)</a:t>
            </a:r>
          </a:p>
          <a:p>
            <a:pPr lvl="1">
              <a:lnSpc>
                <a:spcPct val="100000"/>
              </a:lnSpc>
            </a:pPr>
            <a:r>
              <a:rPr lang="en-US" sz="1400" dirty="0">
                <a:latin typeface="Roboto" panose="02000000000000000000" pitchFamily="2" charset="0"/>
                <a:ea typeface="Roboto" panose="02000000000000000000" pitchFamily="2" charset="0"/>
                <a:cs typeface="Roboto" panose="02000000000000000000" pitchFamily="2" charset="0"/>
              </a:rPr>
              <a:t>Waste Management (WM)</a:t>
            </a:r>
          </a:p>
          <a:p>
            <a:pPr lvl="1">
              <a:lnSpc>
                <a:spcPct val="100000"/>
              </a:lnSpc>
            </a:pPr>
            <a:r>
              <a:rPr lang="en-US" sz="1400" dirty="0">
                <a:latin typeface="Roboto" panose="02000000000000000000" pitchFamily="2" charset="0"/>
                <a:ea typeface="Roboto" panose="02000000000000000000" pitchFamily="2" charset="0"/>
                <a:cs typeface="Roboto" panose="02000000000000000000" pitchFamily="2" charset="0"/>
              </a:rPr>
              <a:t>Atmosphere Control and Supply (ACS)</a:t>
            </a:r>
          </a:p>
          <a:p>
            <a:pPr lvl="1">
              <a:lnSpc>
                <a:spcPct val="100000"/>
              </a:lnSpc>
            </a:pPr>
            <a:r>
              <a:rPr lang="en-US" sz="1400" dirty="0">
                <a:latin typeface="Roboto" panose="02000000000000000000" pitchFamily="2" charset="0"/>
                <a:ea typeface="Roboto" panose="02000000000000000000" pitchFamily="2" charset="0"/>
                <a:cs typeface="Roboto" panose="02000000000000000000" pitchFamily="2" charset="0"/>
              </a:rPr>
              <a:t>Oxygen Generation System (OGS)</a:t>
            </a:r>
          </a:p>
          <a:p>
            <a:pPr lvl="1">
              <a:lnSpc>
                <a:spcPct val="100000"/>
              </a:lnSpc>
            </a:pPr>
            <a:r>
              <a:rPr lang="en-US" sz="1400" dirty="0">
                <a:latin typeface="Roboto" panose="02000000000000000000" pitchFamily="2" charset="0"/>
                <a:ea typeface="Roboto" panose="02000000000000000000" pitchFamily="2" charset="0"/>
                <a:cs typeface="Roboto" panose="02000000000000000000" pitchFamily="2" charset="0"/>
              </a:rPr>
              <a:t>Temperature and Humidity Control (THC)</a:t>
            </a:r>
          </a:p>
          <a:p>
            <a:pPr lvl="1">
              <a:lnSpc>
                <a:spcPct val="100000"/>
              </a:lnSpc>
            </a:pPr>
            <a:r>
              <a:rPr lang="en-US" sz="1400" dirty="0">
                <a:latin typeface="Roboto" panose="02000000000000000000" pitchFamily="2" charset="0"/>
                <a:ea typeface="Roboto" panose="02000000000000000000" pitchFamily="2" charset="0"/>
                <a:cs typeface="Roboto" panose="02000000000000000000" pitchFamily="2" charset="0"/>
              </a:rPr>
              <a:t>Atmosphere Revitalization (AR)</a:t>
            </a:r>
          </a:p>
          <a:p>
            <a:pPr lvl="1"/>
            <a:endParaRPr lang="en-US" sz="1400" dirty="0">
              <a:latin typeface="Roboto" panose="02000000000000000000" pitchFamily="2" charset="0"/>
              <a:ea typeface="Roboto" panose="02000000000000000000" pitchFamily="2" charset="0"/>
              <a:cs typeface="Roboto" panose="02000000000000000000" pitchFamily="2" charset="0"/>
            </a:endParaRPr>
          </a:p>
          <a:p>
            <a:pPr lvl="1"/>
            <a:endParaRPr lang="en-US" sz="1400" dirty="0">
              <a:latin typeface="Roboto" panose="02000000000000000000" pitchFamily="2" charset="0"/>
              <a:ea typeface="Roboto" panose="02000000000000000000" pitchFamily="2" charset="0"/>
              <a:cs typeface="Roboto" panose="02000000000000000000" pitchFamily="2" charset="0"/>
            </a:endParaRPr>
          </a:p>
          <a:p>
            <a:pPr lvl="1"/>
            <a:endParaRPr lang="en-US" sz="1400"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1603811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5D53A-62DC-5D78-F4A9-C0D2D8A9DB0E}"/>
              </a:ext>
            </a:extLst>
          </p:cNvPr>
          <p:cNvSpPr>
            <a:spLocks noGrp="1"/>
          </p:cNvSpPr>
          <p:nvPr>
            <p:ph type="title"/>
          </p:nvPr>
        </p:nvSpPr>
        <p:spPr>
          <a:xfrm>
            <a:off x="1302588" y="342901"/>
            <a:ext cx="9394167" cy="1347788"/>
          </a:xfrm>
        </p:spPr>
        <p:txBody>
          <a:bodyPr/>
          <a:lstStyle/>
          <a:p>
            <a:pPr algn="ctr"/>
            <a:r>
              <a:rPr lang="en-US" sz="3200" dirty="0"/>
              <a:t>Water Recovery and Management (WRM) Subsystem</a:t>
            </a:r>
          </a:p>
        </p:txBody>
      </p:sp>
      <p:sp>
        <p:nvSpPr>
          <p:cNvPr id="3" name="Content Placeholder 2">
            <a:extLst>
              <a:ext uri="{FF2B5EF4-FFF2-40B4-BE49-F238E27FC236}">
                <a16:creationId xmlns:a16="http://schemas.microsoft.com/office/drawing/2014/main" id="{A5D59964-C002-D2E9-E1D5-EAE07174A88A}"/>
              </a:ext>
            </a:extLst>
          </p:cNvPr>
          <p:cNvSpPr>
            <a:spLocks noGrp="1"/>
          </p:cNvSpPr>
          <p:nvPr>
            <p:ph idx="1"/>
          </p:nvPr>
        </p:nvSpPr>
        <p:spPr>
          <a:xfrm>
            <a:off x="664234" y="1644633"/>
            <a:ext cx="10800272" cy="805270"/>
          </a:xfrm>
        </p:spPr>
        <p:txBody>
          <a:bodyPr>
            <a:noAutofit/>
          </a:bodyPr>
          <a:lstStyle/>
          <a:p>
            <a:r>
              <a:rPr lang="en-US" sz="1800" dirty="0">
                <a:latin typeface="Roboto" panose="02000000000000000000" pitchFamily="2" charset="0"/>
                <a:ea typeface="Roboto" panose="02000000000000000000" pitchFamily="2" charset="0"/>
                <a:cs typeface="Roboto" panose="02000000000000000000" pitchFamily="2" charset="0"/>
              </a:rPr>
              <a:t>The WRM subsystem is tasked with the storage, distribution, collection, processing, and ultimate disposal of water, ensuring the provision of potable water for crew consumption, oxygen generation, and other essential applications</a:t>
            </a:r>
          </a:p>
        </p:txBody>
      </p:sp>
      <p:pic>
        <p:nvPicPr>
          <p:cNvPr id="136" name="Picture 135">
            <a:extLst>
              <a:ext uri="{FF2B5EF4-FFF2-40B4-BE49-F238E27FC236}">
                <a16:creationId xmlns:a16="http://schemas.microsoft.com/office/drawing/2014/main" id="{117022FB-5E95-16DA-EE5F-BFEF4F7A7D0B}"/>
              </a:ext>
            </a:extLst>
          </p:cNvPr>
          <p:cNvPicPr>
            <a:picLocks noChangeAspect="1"/>
          </p:cNvPicPr>
          <p:nvPr/>
        </p:nvPicPr>
        <p:blipFill>
          <a:blip r:embed="rId3"/>
          <a:stretch>
            <a:fillRect/>
          </a:stretch>
        </p:blipFill>
        <p:spPr>
          <a:xfrm>
            <a:off x="1042601" y="2449903"/>
            <a:ext cx="10106797" cy="3979716"/>
          </a:xfrm>
          <a:prstGeom prst="rect">
            <a:avLst/>
          </a:prstGeom>
        </p:spPr>
      </p:pic>
    </p:spTree>
    <p:extLst>
      <p:ext uri="{BB962C8B-B14F-4D97-AF65-F5344CB8AC3E}">
        <p14:creationId xmlns:p14="http://schemas.microsoft.com/office/powerpoint/2010/main" val="16005087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5D53A-62DC-5D78-F4A9-C0D2D8A9DB0E}"/>
              </a:ext>
            </a:extLst>
          </p:cNvPr>
          <p:cNvSpPr>
            <a:spLocks noGrp="1"/>
          </p:cNvSpPr>
          <p:nvPr>
            <p:ph type="title"/>
          </p:nvPr>
        </p:nvSpPr>
        <p:spPr>
          <a:xfrm>
            <a:off x="1302588" y="342901"/>
            <a:ext cx="9394167" cy="1347788"/>
          </a:xfrm>
        </p:spPr>
        <p:txBody>
          <a:bodyPr/>
          <a:lstStyle/>
          <a:p>
            <a:pPr algn="ctr"/>
            <a:r>
              <a:rPr lang="en-US" sz="4000" dirty="0"/>
              <a:t>Waste Management (WM) Subsystem</a:t>
            </a:r>
          </a:p>
        </p:txBody>
      </p:sp>
      <p:sp>
        <p:nvSpPr>
          <p:cNvPr id="3" name="Content Placeholder 2">
            <a:extLst>
              <a:ext uri="{FF2B5EF4-FFF2-40B4-BE49-F238E27FC236}">
                <a16:creationId xmlns:a16="http://schemas.microsoft.com/office/drawing/2014/main" id="{A5D59964-C002-D2E9-E1D5-EAE07174A88A}"/>
              </a:ext>
            </a:extLst>
          </p:cNvPr>
          <p:cNvSpPr>
            <a:spLocks noGrp="1"/>
          </p:cNvSpPr>
          <p:nvPr>
            <p:ph idx="1"/>
          </p:nvPr>
        </p:nvSpPr>
        <p:spPr>
          <a:xfrm>
            <a:off x="664234" y="1644632"/>
            <a:ext cx="10800272" cy="2332307"/>
          </a:xfrm>
        </p:spPr>
        <p:txBody>
          <a:bodyPr>
            <a:noAutofit/>
          </a:bodyPr>
          <a:lstStyle/>
          <a:p>
            <a:r>
              <a:rPr lang="en-US" sz="1800" dirty="0">
                <a:latin typeface="Roboto" panose="02000000000000000000" pitchFamily="2" charset="0"/>
                <a:ea typeface="Roboto" panose="02000000000000000000" pitchFamily="2" charset="0"/>
                <a:cs typeface="Roboto" panose="02000000000000000000" pitchFamily="2" charset="0"/>
              </a:rPr>
              <a:t>The WM subsystem is responsible for the systematic collection, processing, and disposal of human metabolic waste products, a function critical for maintaining crew health and habitable conditions</a:t>
            </a:r>
          </a:p>
        </p:txBody>
      </p:sp>
      <p:sp>
        <p:nvSpPr>
          <p:cNvPr id="5" name="Rectangle 4">
            <a:extLst>
              <a:ext uri="{FF2B5EF4-FFF2-40B4-BE49-F238E27FC236}">
                <a16:creationId xmlns:a16="http://schemas.microsoft.com/office/drawing/2014/main" id="{E65DF8F1-C39B-6362-F95A-5B7ED2CE6167}"/>
              </a:ext>
            </a:extLst>
          </p:cNvPr>
          <p:cNvSpPr/>
          <p:nvPr/>
        </p:nvSpPr>
        <p:spPr>
          <a:xfrm>
            <a:off x="2246044" y="4019550"/>
            <a:ext cx="1661020" cy="906011"/>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WPA</a:t>
            </a:r>
          </a:p>
        </p:txBody>
      </p:sp>
      <p:sp>
        <p:nvSpPr>
          <p:cNvPr id="6" name="Rectangle 5">
            <a:extLst>
              <a:ext uri="{FF2B5EF4-FFF2-40B4-BE49-F238E27FC236}">
                <a16:creationId xmlns:a16="http://schemas.microsoft.com/office/drawing/2014/main" id="{189CAF6E-FFF3-E365-BE9A-2D94930CEE9C}"/>
              </a:ext>
            </a:extLst>
          </p:cNvPr>
          <p:cNvSpPr/>
          <p:nvPr/>
        </p:nvSpPr>
        <p:spPr>
          <a:xfrm>
            <a:off x="5063990" y="4019551"/>
            <a:ext cx="1661020" cy="906011"/>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Waste Management</a:t>
            </a:r>
          </a:p>
        </p:txBody>
      </p:sp>
      <p:sp>
        <p:nvSpPr>
          <p:cNvPr id="7" name="Rectangle 6">
            <a:extLst>
              <a:ext uri="{FF2B5EF4-FFF2-40B4-BE49-F238E27FC236}">
                <a16:creationId xmlns:a16="http://schemas.microsoft.com/office/drawing/2014/main" id="{D81E6DDB-6C88-DB3B-AE86-CD62681C9939}"/>
              </a:ext>
            </a:extLst>
          </p:cNvPr>
          <p:cNvSpPr/>
          <p:nvPr/>
        </p:nvSpPr>
        <p:spPr>
          <a:xfrm>
            <a:off x="7943408" y="2975994"/>
            <a:ext cx="1661020" cy="906011"/>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UPA</a:t>
            </a:r>
          </a:p>
        </p:txBody>
      </p:sp>
      <p:cxnSp>
        <p:nvCxnSpPr>
          <p:cNvPr id="8" name="Straight Arrow Connector 7">
            <a:extLst>
              <a:ext uri="{FF2B5EF4-FFF2-40B4-BE49-F238E27FC236}">
                <a16:creationId xmlns:a16="http://schemas.microsoft.com/office/drawing/2014/main" id="{04BE6648-0C8B-1B1A-4055-427E5E20A7D4}"/>
              </a:ext>
            </a:extLst>
          </p:cNvPr>
          <p:cNvCxnSpPr>
            <a:stCxn id="5" idx="3"/>
            <a:endCxn id="6" idx="1"/>
          </p:cNvCxnSpPr>
          <p:nvPr/>
        </p:nvCxnSpPr>
        <p:spPr>
          <a:xfrm>
            <a:off x="3907064" y="4472556"/>
            <a:ext cx="1156926" cy="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9" name="TextBox 8">
            <a:extLst>
              <a:ext uri="{FF2B5EF4-FFF2-40B4-BE49-F238E27FC236}">
                <a16:creationId xmlns:a16="http://schemas.microsoft.com/office/drawing/2014/main" id="{68A6CC0B-1D71-6B67-B23F-01A6E50FF1CA}"/>
              </a:ext>
            </a:extLst>
          </p:cNvPr>
          <p:cNvSpPr txBox="1"/>
          <p:nvPr/>
        </p:nvSpPr>
        <p:spPr>
          <a:xfrm>
            <a:off x="4095516" y="4210945"/>
            <a:ext cx="780022" cy="523220"/>
          </a:xfrm>
          <a:prstGeom prst="rect">
            <a:avLst/>
          </a:prstGeom>
          <a:noFill/>
        </p:spPr>
        <p:txBody>
          <a:bodyPr wrap="none" rtlCol="0">
            <a:spAutoFit/>
          </a:bodyPr>
          <a:lstStyle/>
          <a:p>
            <a:r>
              <a:rPr lang="en-US" sz="1400" dirty="0"/>
              <a:t>Potable </a:t>
            </a:r>
          </a:p>
          <a:p>
            <a:r>
              <a:rPr lang="en-US" sz="1400" dirty="0"/>
              <a:t>Water</a:t>
            </a:r>
          </a:p>
        </p:txBody>
      </p:sp>
      <p:sp>
        <p:nvSpPr>
          <p:cNvPr id="10" name="Rectangle 9">
            <a:extLst>
              <a:ext uri="{FF2B5EF4-FFF2-40B4-BE49-F238E27FC236}">
                <a16:creationId xmlns:a16="http://schemas.microsoft.com/office/drawing/2014/main" id="{0EFD7DA9-FBCE-C1A5-79E4-DB10531CEC2F}"/>
              </a:ext>
            </a:extLst>
          </p:cNvPr>
          <p:cNvSpPr/>
          <p:nvPr/>
        </p:nvSpPr>
        <p:spPr>
          <a:xfrm>
            <a:off x="7943408" y="4025144"/>
            <a:ext cx="1661020" cy="906011"/>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Visiting Vehicle</a:t>
            </a:r>
          </a:p>
        </p:txBody>
      </p:sp>
      <p:cxnSp>
        <p:nvCxnSpPr>
          <p:cNvPr id="11" name="Connector: Elbow 10">
            <a:extLst>
              <a:ext uri="{FF2B5EF4-FFF2-40B4-BE49-F238E27FC236}">
                <a16:creationId xmlns:a16="http://schemas.microsoft.com/office/drawing/2014/main" id="{6DD3F0FE-10CB-76CE-E725-E0CF8287AFA6}"/>
              </a:ext>
            </a:extLst>
          </p:cNvPr>
          <p:cNvCxnSpPr>
            <a:stCxn id="6" idx="3"/>
            <a:endCxn id="7" idx="1"/>
          </p:cNvCxnSpPr>
          <p:nvPr/>
        </p:nvCxnSpPr>
        <p:spPr>
          <a:xfrm flipV="1">
            <a:off x="6725010" y="3429000"/>
            <a:ext cx="1218398" cy="1043557"/>
          </a:xfrm>
          <a:prstGeom prst="bentConnector3">
            <a:avLst/>
          </a:prstGeom>
          <a:ln>
            <a:tailEnd type="triangle"/>
          </a:ln>
        </p:spPr>
        <p:style>
          <a:lnRef idx="2">
            <a:schemeClr val="dk1"/>
          </a:lnRef>
          <a:fillRef idx="0">
            <a:schemeClr val="dk1"/>
          </a:fillRef>
          <a:effectRef idx="1">
            <a:schemeClr val="dk1"/>
          </a:effectRef>
          <a:fontRef idx="minor">
            <a:schemeClr val="tx1"/>
          </a:fontRef>
        </p:style>
      </p:cxnSp>
      <p:cxnSp>
        <p:nvCxnSpPr>
          <p:cNvPr id="12" name="Connector: Elbow 11">
            <a:extLst>
              <a:ext uri="{FF2B5EF4-FFF2-40B4-BE49-F238E27FC236}">
                <a16:creationId xmlns:a16="http://schemas.microsoft.com/office/drawing/2014/main" id="{72BC8DCA-4F31-508E-8573-5EEC6F73EE39}"/>
              </a:ext>
            </a:extLst>
          </p:cNvPr>
          <p:cNvCxnSpPr>
            <a:cxnSpLocks/>
            <a:stCxn id="6" idx="3"/>
            <a:endCxn id="15" idx="1"/>
          </p:cNvCxnSpPr>
          <p:nvPr/>
        </p:nvCxnSpPr>
        <p:spPr>
          <a:xfrm>
            <a:off x="6725010" y="4472557"/>
            <a:ext cx="1218398" cy="1052483"/>
          </a:xfrm>
          <a:prstGeom prst="bentConnector3">
            <a:avLst>
              <a:gd name="adj1" fmla="val 50000"/>
            </a:avLst>
          </a:prstGeom>
          <a:ln>
            <a:tailEnd type="triangle"/>
          </a:ln>
        </p:spPr>
        <p:style>
          <a:lnRef idx="2">
            <a:schemeClr val="dk1"/>
          </a:lnRef>
          <a:fillRef idx="0">
            <a:schemeClr val="dk1"/>
          </a:fillRef>
          <a:effectRef idx="1">
            <a:schemeClr val="dk1"/>
          </a:effectRef>
          <a:fontRef idx="minor">
            <a:schemeClr val="tx1"/>
          </a:fontRef>
        </p:style>
      </p:cxnSp>
      <p:sp>
        <p:nvSpPr>
          <p:cNvPr id="13" name="TextBox 12">
            <a:extLst>
              <a:ext uri="{FF2B5EF4-FFF2-40B4-BE49-F238E27FC236}">
                <a16:creationId xmlns:a16="http://schemas.microsoft.com/office/drawing/2014/main" id="{6E852877-FEB8-5B12-EE6C-A8ABAAB9E935}"/>
              </a:ext>
            </a:extLst>
          </p:cNvPr>
          <p:cNvSpPr txBox="1"/>
          <p:nvPr/>
        </p:nvSpPr>
        <p:spPr>
          <a:xfrm>
            <a:off x="6826586" y="3154324"/>
            <a:ext cx="1005725" cy="523220"/>
          </a:xfrm>
          <a:prstGeom prst="rect">
            <a:avLst/>
          </a:prstGeom>
          <a:noFill/>
        </p:spPr>
        <p:txBody>
          <a:bodyPr wrap="none" rtlCol="0">
            <a:spAutoFit/>
          </a:bodyPr>
          <a:lstStyle/>
          <a:p>
            <a:r>
              <a:rPr lang="en-US" sz="1400" dirty="0"/>
              <a:t>Pretreated </a:t>
            </a:r>
          </a:p>
          <a:p>
            <a:r>
              <a:rPr lang="en-US" sz="1400" dirty="0"/>
              <a:t>Urine</a:t>
            </a:r>
          </a:p>
        </p:txBody>
      </p:sp>
      <p:sp>
        <p:nvSpPr>
          <p:cNvPr id="14" name="TextBox 13">
            <a:extLst>
              <a:ext uri="{FF2B5EF4-FFF2-40B4-BE49-F238E27FC236}">
                <a16:creationId xmlns:a16="http://schemas.microsoft.com/office/drawing/2014/main" id="{AA461ECA-CBF3-AE1C-488D-0C6C6D4B27CB}"/>
              </a:ext>
            </a:extLst>
          </p:cNvPr>
          <p:cNvSpPr txBox="1"/>
          <p:nvPr/>
        </p:nvSpPr>
        <p:spPr>
          <a:xfrm>
            <a:off x="7334209" y="4197464"/>
            <a:ext cx="642612" cy="523220"/>
          </a:xfrm>
          <a:prstGeom prst="rect">
            <a:avLst/>
          </a:prstGeom>
          <a:noFill/>
        </p:spPr>
        <p:txBody>
          <a:bodyPr wrap="none" rtlCol="0">
            <a:spAutoFit/>
          </a:bodyPr>
          <a:lstStyle/>
          <a:p>
            <a:r>
              <a:rPr lang="en-US" sz="1400" dirty="0"/>
              <a:t>Solid </a:t>
            </a:r>
          </a:p>
          <a:p>
            <a:r>
              <a:rPr lang="en-US" sz="1400" dirty="0"/>
              <a:t>Waste</a:t>
            </a:r>
          </a:p>
        </p:txBody>
      </p:sp>
      <p:sp>
        <p:nvSpPr>
          <p:cNvPr id="15" name="Rectangle 14">
            <a:extLst>
              <a:ext uri="{FF2B5EF4-FFF2-40B4-BE49-F238E27FC236}">
                <a16:creationId xmlns:a16="http://schemas.microsoft.com/office/drawing/2014/main" id="{11CA6D87-B550-01CB-3F4A-0CCAD615C75A}"/>
              </a:ext>
            </a:extLst>
          </p:cNvPr>
          <p:cNvSpPr/>
          <p:nvPr/>
        </p:nvSpPr>
        <p:spPr>
          <a:xfrm>
            <a:off x="7943408" y="5072034"/>
            <a:ext cx="1661020" cy="906011"/>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a:p>
            <a:pPr algn="ctr"/>
            <a:r>
              <a:rPr lang="en-US" dirty="0">
                <a:solidFill>
                  <a:schemeClr val="tx1"/>
                </a:solidFill>
              </a:rPr>
              <a:t>AR</a:t>
            </a:r>
          </a:p>
          <a:p>
            <a:pPr algn="ctr"/>
            <a:r>
              <a:rPr lang="en-US" dirty="0">
                <a:solidFill>
                  <a:schemeClr val="tx1"/>
                </a:solidFill>
              </a:rPr>
              <a:t>Subsystem </a:t>
            </a:r>
          </a:p>
          <a:p>
            <a:pPr algn="ctr"/>
            <a:endParaRPr lang="en-US" dirty="0">
              <a:solidFill>
                <a:schemeClr val="tx1"/>
              </a:solidFill>
            </a:endParaRPr>
          </a:p>
        </p:txBody>
      </p:sp>
      <p:cxnSp>
        <p:nvCxnSpPr>
          <p:cNvPr id="16" name="Straight Arrow Connector 15">
            <a:extLst>
              <a:ext uri="{FF2B5EF4-FFF2-40B4-BE49-F238E27FC236}">
                <a16:creationId xmlns:a16="http://schemas.microsoft.com/office/drawing/2014/main" id="{6CDAE926-2487-08D4-2CEB-E488F9A4E1B9}"/>
              </a:ext>
            </a:extLst>
          </p:cNvPr>
          <p:cNvCxnSpPr>
            <a:cxnSpLocks/>
            <a:stCxn id="6" idx="3"/>
            <a:endCxn id="10" idx="1"/>
          </p:cNvCxnSpPr>
          <p:nvPr/>
        </p:nvCxnSpPr>
        <p:spPr>
          <a:xfrm>
            <a:off x="6725010" y="4472557"/>
            <a:ext cx="1218398" cy="559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7" name="TextBox 16">
            <a:extLst>
              <a:ext uri="{FF2B5EF4-FFF2-40B4-BE49-F238E27FC236}">
                <a16:creationId xmlns:a16="http://schemas.microsoft.com/office/drawing/2014/main" id="{BB64110F-5C7E-DF8D-AB57-ACA049A145A2}"/>
              </a:ext>
            </a:extLst>
          </p:cNvPr>
          <p:cNvSpPr txBox="1"/>
          <p:nvPr/>
        </p:nvSpPr>
        <p:spPr>
          <a:xfrm>
            <a:off x="6826585" y="5276913"/>
            <a:ext cx="554960" cy="307777"/>
          </a:xfrm>
          <a:prstGeom prst="rect">
            <a:avLst/>
          </a:prstGeom>
          <a:noFill/>
        </p:spPr>
        <p:txBody>
          <a:bodyPr wrap="none" rtlCol="0">
            <a:spAutoFit/>
          </a:bodyPr>
          <a:lstStyle/>
          <a:p>
            <a:r>
              <a:rPr lang="en-US" sz="1400" dirty="0"/>
              <a:t>Odor</a:t>
            </a:r>
          </a:p>
        </p:txBody>
      </p:sp>
    </p:spTree>
    <p:extLst>
      <p:ext uri="{BB962C8B-B14F-4D97-AF65-F5344CB8AC3E}">
        <p14:creationId xmlns:p14="http://schemas.microsoft.com/office/powerpoint/2010/main" val="21002527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5D53A-62DC-5D78-F4A9-C0D2D8A9DB0E}"/>
              </a:ext>
            </a:extLst>
          </p:cNvPr>
          <p:cNvSpPr>
            <a:spLocks noGrp="1"/>
          </p:cNvSpPr>
          <p:nvPr>
            <p:ph type="title"/>
          </p:nvPr>
        </p:nvSpPr>
        <p:spPr>
          <a:xfrm>
            <a:off x="1302588" y="342901"/>
            <a:ext cx="9394167" cy="1347788"/>
          </a:xfrm>
        </p:spPr>
        <p:txBody>
          <a:bodyPr/>
          <a:lstStyle/>
          <a:p>
            <a:pPr algn="ctr"/>
            <a:r>
              <a:rPr lang="en-US" sz="3600" dirty="0"/>
              <a:t>Atmosphere Control and Supply (ACS) Subsystem</a:t>
            </a:r>
          </a:p>
        </p:txBody>
      </p:sp>
      <p:sp>
        <p:nvSpPr>
          <p:cNvPr id="3" name="Content Placeholder 2">
            <a:extLst>
              <a:ext uri="{FF2B5EF4-FFF2-40B4-BE49-F238E27FC236}">
                <a16:creationId xmlns:a16="http://schemas.microsoft.com/office/drawing/2014/main" id="{A5D59964-C002-D2E9-E1D5-EAE07174A88A}"/>
              </a:ext>
            </a:extLst>
          </p:cNvPr>
          <p:cNvSpPr>
            <a:spLocks noGrp="1"/>
          </p:cNvSpPr>
          <p:nvPr>
            <p:ph idx="1"/>
          </p:nvPr>
        </p:nvSpPr>
        <p:spPr>
          <a:xfrm>
            <a:off x="664234" y="1644632"/>
            <a:ext cx="10800272" cy="2332307"/>
          </a:xfrm>
        </p:spPr>
        <p:txBody>
          <a:bodyPr>
            <a:noAutofit/>
          </a:bodyPr>
          <a:lstStyle/>
          <a:p>
            <a:r>
              <a:rPr lang="en-US" sz="1800" dirty="0">
                <a:latin typeface="Roboto" panose="02000000000000000000" pitchFamily="2" charset="0"/>
                <a:ea typeface="Roboto" panose="02000000000000000000" pitchFamily="2" charset="0"/>
                <a:cs typeface="Roboto" panose="02000000000000000000" pitchFamily="2" charset="0"/>
              </a:rPr>
              <a:t>Core Functions of ACS:</a:t>
            </a:r>
          </a:p>
          <a:p>
            <a:pPr lvl="1"/>
            <a:r>
              <a:rPr lang="en-US" sz="1600" dirty="0">
                <a:latin typeface="Roboto" panose="02000000000000000000" pitchFamily="2" charset="0"/>
                <a:ea typeface="Roboto" panose="02000000000000000000" pitchFamily="2" charset="0"/>
                <a:cs typeface="Roboto" panose="02000000000000000000" pitchFamily="2" charset="0"/>
              </a:rPr>
              <a:t>To maintain a safe, breathable, and verisimilar terrestrial atmosphere within the ISS, regulating total pressure within specified parameters (typically 724-770 mmHg)</a:t>
            </a:r>
          </a:p>
          <a:p>
            <a:pPr lvl="1"/>
            <a:r>
              <a:rPr lang="en-US" sz="1600" dirty="0">
                <a:latin typeface="Roboto" panose="02000000000000000000" pitchFamily="2" charset="0"/>
                <a:ea typeface="Roboto" panose="02000000000000000000" pitchFamily="2" charset="0"/>
                <a:cs typeface="Roboto" panose="02000000000000000000" pitchFamily="2" charset="0"/>
              </a:rPr>
              <a:t>To monitor atmospheric composition and provide replenishment of Oxygen (O₂) and Nitrogen (N₂) as dictated by consumption and leakage rates</a:t>
            </a:r>
          </a:p>
          <a:p>
            <a:pPr lvl="1"/>
            <a:r>
              <a:rPr lang="en-US" sz="1600" dirty="0">
                <a:latin typeface="Roboto" panose="02000000000000000000" pitchFamily="2" charset="0"/>
                <a:ea typeface="Roboto" panose="02000000000000000000" pitchFamily="2" charset="0"/>
                <a:cs typeface="Roboto" panose="02000000000000000000" pitchFamily="2" charset="0"/>
              </a:rPr>
              <a:t>To support nominal mission operations, Extravehicular Activities (EVAs), and inter-module pressure equalization</a:t>
            </a:r>
          </a:p>
        </p:txBody>
      </p:sp>
      <p:pic>
        <p:nvPicPr>
          <p:cNvPr id="67" name="Picture 66">
            <a:extLst>
              <a:ext uri="{FF2B5EF4-FFF2-40B4-BE49-F238E27FC236}">
                <a16:creationId xmlns:a16="http://schemas.microsoft.com/office/drawing/2014/main" id="{3F502659-A467-41D0-0DB7-A1A55877CA70}"/>
              </a:ext>
            </a:extLst>
          </p:cNvPr>
          <p:cNvPicPr>
            <a:picLocks noChangeAspect="1"/>
          </p:cNvPicPr>
          <p:nvPr/>
        </p:nvPicPr>
        <p:blipFill>
          <a:blip r:embed="rId3"/>
          <a:stretch>
            <a:fillRect/>
          </a:stretch>
        </p:blipFill>
        <p:spPr>
          <a:xfrm>
            <a:off x="2596623" y="3308278"/>
            <a:ext cx="7277407" cy="3318620"/>
          </a:xfrm>
          <a:prstGeom prst="rect">
            <a:avLst/>
          </a:prstGeom>
        </p:spPr>
      </p:pic>
    </p:spTree>
    <p:extLst>
      <p:ext uri="{BB962C8B-B14F-4D97-AF65-F5344CB8AC3E}">
        <p14:creationId xmlns:p14="http://schemas.microsoft.com/office/powerpoint/2010/main" val="11389025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BBDA93FB2F03949B9E303F9F79C4836" ma:contentTypeVersion="5" ma:contentTypeDescription="Create a new document." ma:contentTypeScope="" ma:versionID="de943437bfbde5f93edd56999f932df2">
  <xsd:schema xmlns:xsd="http://www.w3.org/2001/XMLSchema" xmlns:xs="http://www.w3.org/2001/XMLSchema" xmlns:p="http://schemas.microsoft.com/office/2006/metadata/properties" xmlns:ns2="14f1c6f4-0260-40dc-96bd-fdf75fca1e9a" xmlns:ns3="7b4f1b97-11db-49bd-bfa8-efdc312d4fb0" targetNamespace="http://schemas.microsoft.com/office/2006/metadata/properties" ma:root="true" ma:fieldsID="4db9f2e9b697850f3e9a9230200cd6b4" ns2:_="" ns3:_="">
    <xsd:import namespace="14f1c6f4-0260-40dc-96bd-fdf75fca1e9a"/>
    <xsd:import namespace="7b4f1b97-11db-49bd-bfa8-efdc312d4fb0"/>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4f1c6f4-0260-40dc-96bd-fdf75fca1e9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b4f1b97-11db-49bd-bfa8-efdc312d4fb0"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E3D07C8-486D-4203-9DEF-45F9CB1DD9D3}">
  <ds:schemaRefs>
    <ds:schemaRef ds:uri="14f1c6f4-0260-40dc-96bd-fdf75fca1e9a"/>
    <ds:schemaRef ds:uri="7b4f1b97-11db-49bd-bfa8-efdc312d4fb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C208736-E0E9-4C05-846A-137F23AFFCD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1241</TotalTime>
  <Words>2384</Words>
  <Application>Microsoft Office PowerPoint</Application>
  <PresentationFormat>Widescreen</PresentationFormat>
  <Paragraphs>221</Paragraphs>
  <Slides>15</Slides>
  <Notes>14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Aptos</vt:lpstr>
      <vt:lpstr>Arial</vt:lpstr>
      <vt:lpstr>BentonSans</vt:lpstr>
      <vt:lpstr>Calibri</vt:lpstr>
      <vt:lpstr>Roboto</vt:lpstr>
      <vt:lpstr>Times New Roman</vt:lpstr>
      <vt:lpstr>Office Theme</vt:lpstr>
      <vt:lpstr>PowerPoint Presentation</vt:lpstr>
      <vt:lpstr>Importance of ECLSS to Human Spaceflight</vt:lpstr>
      <vt:lpstr>The Prevailing Challenge of ECLSS</vt:lpstr>
      <vt:lpstr>The Imperative of a System-of-Systems Paradigm</vt:lpstr>
      <vt:lpstr>The ISS as a Preeminent Experimental Testbed</vt:lpstr>
      <vt:lpstr>Methodology of System Decomposition</vt:lpstr>
      <vt:lpstr>Water Recovery and Management (WRM) Subsystem</vt:lpstr>
      <vt:lpstr>Waste Management (WM) Subsystem</vt:lpstr>
      <vt:lpstr>Atmosphere Control and Supply (ACS) Subsystem</vt:lpstr>
      <vt:lpstr> Oxygen Generation Subsystem(OGS)</vt:lpstr>
      <vt:lpstr>Temperature and Humidity Control (THC) Subsystem</vt:lpstr>
      <vt:lpstr>Atmosphere Revitalization (AR) Subsystem</vt:lpstr>
      <vt:lpstr>Synthesis: The Comprehensive Interconnectivity Matrix</vt:lpstr>
      <vt:lpstr>Conclusion and Future Implications</vt:lpstr>
      <vt:lpstr>Questions?</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Sutton, Julie L. (JSC-OP)[BARRIOS TECHNOLOGY LTD]</dc:creator>
  <cp:lastModifiedBy>Reuland, Cynthia L. (JSC-EC3/JETS)[Jacobs Technology, Inc.]</cp:lastModifiedBy>
  <cp:revision>46</cp:revision>
  <dcterms:created xsi:type="dcterms:W3CDTF">2018-04-23T16:41:30Z</dcterms:created>
  <dcterms:modified xsi:type="dcterms:W3CDTF">2025-06-17T18:42:09Z</dcterms:modified>
</cp:coreProperties>
</file>