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4"/>
  </p:sldMasterIdLst>
  <p:notesMasterIdLst>
    <p:notesMasterId r:id="rId16"/>
  </p:notesMasterIdLst>
  <p:sldIdLst>
    <p:sldId id="315" r:id="rId5"/>
    <p:sldId id="867" r:id="rId6"/>
    <p:sldId id="869" r:id="rId7"/>
    <p:sldId id="878" r:id="rId8"/>
    <p:sldId id="872" r:id="rId9"/>
    <p:sldId id="876" r:id="rId10"/>
    <p:sldId id="870" r:id="rId11"/>
    <p:sldId id="877" r:id="rId12"/>
    <p:sldId id="879" r:id="rId13"/>
    <p:sldId id="868" r:id="rId14"/>
    <p:sldId id="866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66BA61-0DC2-C390-3B10-CBCD3F31B296}" name="Inness, John (MSFC-EV41)" initials="JI" userId="Inness, John (MSFC-EV41)" providerId="None"/>
  <p188:author id="{A34020CF-EEE1-EC79-D674-8D5E5000B7FD}" name="Fritzinger, Michael A. (MSFC-EV42)" initials="MF" userId="S::mfritzin@ndc.nasa.gov::c6aaee95-85a2-493c-a1a9-2501366d9df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nutt, Leslie M. (MSFC-ST24)" initials="MLM(" lastIdx="5" clrIdx="0">
    <p:extLst>
      <p:ext uri="{19B8F6BF-5375-455C-9EA6-DF929625EA0E}">
        <p15:presenceInfo xmlns:p15="http://schemas.microsoft.com/office/powerpoint/2012/main" userId="S-1-5-21-330711430-3775241029-4075259233-615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C7E4"/>
    <a:srgbClr val="FFCCCC"/>
    <a:srgbClr val="FF99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6395" autoAdjust="0"/>
  </p:normalViewPr>
  <p:slideViewPr>
    <p:cSldViewPr snapToGrid="0">
      <p:cViewPr varScale="1">
        <p:scale>
          <a:sx n="97" d="100"/>
          <a:sy n="97" d="100"/>
        </p:scale>
        <p:origin x="105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0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BFD18A-7A4B-4DFC-8EB7-5876F82D999E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F424C9-FDBA-4683-AC4F-91127D753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4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008E1-7E63-4336-8848-D050B106F9AF}" type="datetime1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0D30-DDDF-4898-9509-D7811CC79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4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0D30-DDDF-4898-9509-D7811CC79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3049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0D30-DDDF-4898-9509-D7811CC79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0677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4F94-A3A9-4318-98C2-CC0925C15D46}" type="datetime1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0D30-DDDF-4898-9509-D7811CC79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1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2B91-2071-49C0-AFAD-7DAD745F04B8}" type="datetime1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0D30-DDDF-4898-9509-D7811CC79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7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E201-6B07-4BBE-9F78-F7F9EF44CD97}" type="datetime1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0D30-DDDF-4898-9509-D7811CC79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3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1EEC-E011-44D8-9AFC-04F278537908}" type="datetime1">
              <a:rPr lang="en-US" smtClean="0"/>
              <a:t>6/16/2025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0D30-DDDF-4898-9509-D7811CC79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9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C866-52E2-4521-AEE5-E9EEAD25C938}" type="datetime1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0D30-DDDF-4898-9509-D7811CC79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8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B46F-B829-4DEF-9EDA-1868446735C3}" type="datetime1">
              <a:rPr lang="en-US" smtClean="0"/>
              <a:t>6/16/2025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0D30-DDDF-4898-9509-D7811CC79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3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6847-CDB7-462B-9896-0A54443BC8F0}" type="datetime1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0D30-DDDF-4898-9509-D7811CC79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4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C0D6-75D6-459F-BB67-545478280CC9}" type="datetime1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0D30-DDDF-4898-9509-D7811CC79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F0D30-DDDF-4898-9509-D7811CC790D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4E065F-8DC7-4547-BABC-7917B0DA834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22" y="-96120"/>
            <a:ext cx="1493178" cy="13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86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nHglD8N1oM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937" y="4296447"/>
            <a:ext cx="4022487" cy="208468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John Inness, Darren Boyd, Andressa Johnson, and Michael Fritzinger</a:t>
            </a:r>
          </a:p>
          <a:p>
            <a:r>
              <a:rPr lang="en-US" dirty="0"/>
              <a:t>NASA MSFC</a:t>
            </a:r>
          </a:p>
          <a:p>
            <a:r>
              <a:rPr lang="en-US" dirty="0"/>
              <a:t>Benjamin Diedrich</a:t>
            </a:r>
          </a:p>
          <a:p>
            <a:r>
              <a:rPr lang="en-US" dirty="0" err="1"/>
              <a:t>Astrion</a:t>
            </a:r>
            <a:endParaRPr lang="en-US" dirty="0"/>
          </a:p>
          <a:p>
            <a:r>
              <a:rPr lang="en-US" dirty="0"/>
              <a:t>ISSS 2025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8780" y="2918298"/>
            <a:ext cx="4876800" cy="142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Applications of Solar Sail Technology Towards Conventional Missions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23" y="104502"/>
            <a:ext cx="1236577" cy="113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37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90B0-4F19-4024-A560-C42C15D2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F26E9-88E6-9DA7-3FF3-F87A7B23B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Solar Sail missions provide a catch 22. Several missions are enabled with solar sail propulsion but not many are willing to pay for the technology development portion of them.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can we as the solar sailing community look to bring some of these more novel space sailing technologies and bring them to non-sailing missions to enable future solar sailing missions?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8FB3D-3741-3119-5A50-0DE7DF66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0D30-DDDF-4898-9509-D7811CC790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22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D98730-3341-4ABA-BC0A-ECBED40F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0D30-DDDF-4898-9509-D7811CC790D6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17">
            <a:extLst>
              <a:ext uri="{FF2B5EF4-FFF2-40B4-BE49-F238E27FC236}">
                <a16:creationId xmlns:a16="http://schemas.microsoft.com/office/drawing/2014/main" id="{7BDF59B0-2DDA-4E77-8279-D30BF91170E0}"/>
              </a:ext>
            </a:extLst>
          </p:cNvPr>
          <p:cNvSpPr txBox="1">
            <a:spLocks/>
          </p:cNvSpPr>
          <p:nvPr/>
        </p:nvSpPr>
        <p:spPr>
          <a:xfrm>
            <a:off x="1351361" y="-140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30A4F4D-20D0-4F07-8DA6-D6256E9B0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0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817EB-D785-FEAE-8690-870347AB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Sail Flight Hardware Unique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1111B-0B2E-056C-2147-F8C8E4A41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Ultra-low mass components (avionics, structures) to enable highest A</a:t>
            </a:r>
            <a:r>
              <a:rPr lang="en-US" baseline="-25000" dirty="0"/>
              <a:t>c</a:t>
            </a:r>
          </a:p>
          <a:p>
            <a:r>
              <a:rPr lang="en-US" dirty="0"/>
              <a:t>Need for large sail area drives need for deployable lightweight structures</a:t>
            </a:r>
          </a:p>
          <a:p>
            <a:r>
              <a:rPr lang="en-US" dirty="0"/>
              <a:t>Challenging thermal environments, including thermomechanical interactions of sail, sail deployment system, and sail shape</a:t>
            </a:r>
          </a:p>
          <a:p>
            <a:r>
              <a:rPr lang="en-US" dirty="0"/>
              <a:t>The large, flexible, time varying nature of solar sails requires sophisticated G&amp;C designs</a:t>
            </a:r>
          </a:p>
          <a:p>
            <a:r>
              <a:rPr lang="en-US" dirty="0"/>
              <a:t>Sail material must be ultra-light while also being resistant to wrinkling, tears and darkening from radiation exposure </a:t>
            </a:r>
          </a:p>
          <a:p>
            <a:r>
              <a:rPr lang="en-US" dirty="0"/>
              <a:t>Power generation must be compatible with highly constrained trajectory designs  </a:t>
            </a:r>
          </a:p>
          <a:p>
            <a:r>
              <a:rPr lang="en-US" dirty="0"/>
              <a:t>Very difficult to test on earth!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72CF2-E9D3-67B6-46AE-6F2CF94D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0D30-DDDF-4898-9509-D7811CC790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8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C682-3BB7-EFE0-74AC-545B9EBC8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Sail Thin Film Membrane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92E02-5934-0C88-1B17-50D03E035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434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“sail” of a solar sail is crucial for mission success. Needs to be highly reflective for a larger force component and lightweight to maximize acceleration. Current state of the art sails are only 2.5 microns thick which are thinner than a human hair.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CB7CA-EE62-6734-0795-F0536233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0D30-DDDF-4898-9509-D7811CC790D6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 descr="A picture containing wall, indoor&#10;&#10;AI-generated content may be incorrect.">
            <a:extLst>
              <a:ext uri="{FF2B5EF4-FFF2-40B4-BE49-F238E27FC236}">
                <a16:creationId xmlns:a16="http://schemas.microsoft.com/office/drawing/2014/main" id="{8094BABF-FBF3-0E8C-153E-96424B1C9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76236"/>
            <a:ext cx="5926394" cy="394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72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C682-3BB7-EFE0-74AC-545B9EBC8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Sail Thin Film Membrane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92E02-5934-0C88-1B17-50D03E035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9759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same thin film material used by solar sails can be adapted for other missions to serve as a solar shield or part of a thin film solar panel which can generate a larger power supply compared to similarly massed rigid solar panels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CB7CA-EE62-6734-0795-F0536233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0D30-DDDF-4898-9509-D7811CC790D6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A picture containing indoor&#10;&#10;AI-generated content may be incorrect.">
            <a:extLst>
              <a:ext uri="{FF2B5EF4-FFF2-40B4-BE49-F238E27FC236}">
                <a16:creationId xmlns:a16="http://schemas.microsoft.com/office/drawing/2014/main" id="{1DD9F48F-BABC-CE00-3924-7A7DC44173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68" y="3809423"/>
            <a:ext cx="4375556" cy="2912052"/>
          </a:xfrm>
          <a:prstGeom prst="rect">
            <a:avLst/>
          </a:prstGeom>
        </p:spPr>
      </p:pic>
      <p:pic>
        <p:nvPicPr>
          <p:cNvPr id="9" name="Picture 8" descr="A picture containing indoor, person, ceiling, standing&#10;&#10;AI-generated content may be incorrect.">
            <a:extLst>
              <a:ext uri="{FF2B5EF4-FFF2-40B4-BE49-F238E27FC236}">
                <a16:creationId xmlns:a16="http://schemas.microsoft.com/office/drawing/2014/main" id="{A26A145D-9D99-45C8-8132-C4DF08C3F3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8" y="1294030"/>
            <a:ext cx="4520379" cy="301285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2B7AFE-BB09-FA53-83E1-2EFCF356BCBC}"/>
              </a:ext>
            </a:extLst>
          </p:cNvPr>
          <p:cNvSpPr txBox="1">
            <a:spLocks/>
          </p:cNvSpPr>
          <p:nvPr/>
        </p:nvSpPr>
        <p:spPr>
          <a:xfrm>
            <a:off x="5053781" y="1633754"/>
            <a:ext cx="2202428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LISA-T during early development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2660AEA-6D29-CD7C-1ACE-357F2D998AD7}"/>
              </a:ext>
            </a:extLst>
          </p:cNvPr>
          <p:cNvSpPr txBox="1">
            <a:spLocks/>
          </p:cNvSpPr>
          <p:nvPr/>
        </p:nvSpPr>
        <p:spPr>
          <a:xfrm>
            <a:off x="9852124" y="4573003"/>
            <a:ext cx="2202428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James Webb Sunshield</a:t>
            </a:r>
          </a:p>
        </p:txBody>
      </p:sp>
    </p:spTree>
    <p:extLst>
      <p:ext uri="{BB962C8B-B14F-4D97-AF65-F5344CB8AC3E}">
        <p14:creationId xmlns:p14="http://schemas.microsoft.com/office/powerpoint/2010/main" val="118630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9A1F3-BDEC-A5F6-C48A-7D0AF66F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Deployable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F2AE7-22BB-D701-08AC-884223BEA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23" y="1690688"/>
            <a:ext cx="4730729" cy="4943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Large deployable structures are required to enable solar sail missions, mainly for sail deployment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are developed in conjunction with the thin film material with the nominal profile being elongated booms that are rolled up like a tape measure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FA134-4CEB-3299-7767-A6D1C0AA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0D30-DDDF-4898-9509-D7811CC790D6}" type="slidenum">
              <a:rPr lang="en-US" smtClean="0"/>
              <a:t>5</a:t>
            </a:fld>
            <a:endParaRPr lang="en-US"/>
          </a:p>
        </p:txBody>
      </p:sp>
      <p:pic>
        <p:nvPicPr>
          <p:cNvPr id="5" name="Online Media 4" title="Watch NASA deploy a massive solar sail with 100-foot booms in test">
            <a:hlinkClick r:id="" action="ppaction://media"/>
            <a:extLst>
              <a:ext uri="{FF2B5EF4-FFF2-40B4-BE49-F238E27FC236}">
                <a16:creationId xmlns:a16="http://schemas.microsoft.com/office/drawing/2014/main" id="{557037C4-7BD7-11AF-D0B3-F8C587E44C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95990" y="1690688"/>
            <a:ext cx="6892082" cy="389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6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9A1F3-BDEC-A5F6-C48A-7D0AF66F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Deployable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F2AE7-22BB-D701-08AC-884223BEA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23" y="1690688"/>
            <a:ext cx="6340813" cy="4943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Radio-communication or intelligence satellite missions requiring a large, deployable antenna arrays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Science missions requiring boom-isolation of sensitive instruments to obtain precise electromagnetic, thermal, or radiation observations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Short term lunar infrastructure systems requiring maximum payload capability to the lunar surface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FA134-4CEB-3299-7767-A6D1C0AA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0D30-DDDF-4898-9509-D7811CC790D6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Applsci 14 01590 g001">
            <a:extLst>
              <a:ext uri="{FF2B5EF4-FFF2-40B4-BE49-F238E27FC236}">
                <a16:creationId xmlns:a16="http://schemas.microsoft.com/office/drawing/2014/main" id="{BCC053CA-7C8C-48B4-7A25-B504EF263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691" y="2297882"/>
            <a:ext cx="5191586" cy="20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03D61E-C527-9F27-BD44-11903CAACBCC}"/>
              </a:ext>
            </a:extLst>
          </p:cNvPr>
          <p:cNvSpPr txBox="1"/>
          <p:nvPr/>
        </p:nvSpPr>
        <p:spPr>
          <a:xfrm>
            <a:off x="7864002" y="4560118"/>
            <a:ext cx="3291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Deployable reflector antennae SAR-Satellite</a:t>
            </a:r>
          </a:p>
        </p:txBody>
      </p:sp>
    </p:spTree>
    <p:extLst>
      <p:ext uri="{BB962C8B-B14F-4D97-AF65-F5344CB8AC3E}">
        <p14:creationId xmlns:p14="http://schemas.microsoft.com/office/powerpoint/2010/main" val="426898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F85E5-7FA6-0138-E1E0-022C8CC4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Propellantless</a:t>
            </a:r>
            <a:r>
              <a:rPr lang="en-US" dirty="0"/>
              <a:t> Control Actuators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B4A80-F073-7C02-771D-D31F4335B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reduce reliance on consumables with long duration space sailing missions, solar sail missions have developed </a:t>
            </a:r>
            <a:r>
              <a:rPr lang="en-US" dirty="0" err="1"/>
              <a:t>propellantless</a:t>
            </a:r>
            <a:r>
              <a:rPr lang="en-US" dirty="0"/>
              <a:t> control actuators designed to desaturated reaction wheels such as reflectivity control devices and active mass translators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7D6A6-A471-C62E-57B6-F30D5B4F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0D30-DDDF-4898-9509-D7811CC790D6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868FF4-68A1-2234-069D-499EA88DB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54" y="1486173"/>
            <a:ext cx="20859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919AF0F-BE28-DFE1-76AE-0C16F665A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527" y="1486173"/>
            <a:ext cx="20955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29481B-2AD0-FF74-A8CF-6A1DAC070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260" y="3874815"/>
            <a:ext cx="5574524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1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F85E5-7FA6-0138-E1E0-022C8CC4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Propellantless</a:t>
            </a:r>
            <a:r>
              <a:rPr lang="en-US" dirty="0"/>
              <a:t> Control Actuators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B4A80-F073-7C02-771D-D31F4335B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350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Current studies by NASA MSFC have shown that RCDs can aid in fine pointing with a space telescope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pointing control can be done without the use of reaction wheels, removing one of the primary contributions to spacecraft jitter, reaction wheel imbalance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7D6A6-A471-C62E-57B6-F30D5B4F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0D30-DDDF-4898-9509-D7811CC790D6}" type="slidenum">
              <a:rPr lang="en-US" smtClean="0"/>
              <a:t>8</a:t>
            </a:fld>
            <a:endParaRPr lang="en-US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D547A987-6972-D8F1-9EA4-49553B04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442" y="602836"/>
            <a:ext cx="2342536" cy="331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6E79E6-B04C-E21E-7BE1-7A36783946D6}"/>
              </a:ext>
            </a:extLst>
          </p:cNvPr>
          <p:cNvSpPr txBox="1">
            <a:spLocks/>
          </p:cNvSpPr>
          <p:nvPr/>
        </p:nvSpPr>
        <p:spPr>
          <a:xfrm>
            <a:off x="6204155" y="1460500"/>
            <a:ext cx="2428572" cy="8009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Kepler </a:t>
            </a:r>
            <a:r>
              <a:rPr lang="en-US" sz="2400" dirty="0"/>
              <a:t>Telescope</a:t>
            </a:r>
            <a:r>
              <a:rPr lang="en-US" dirty="0"/>
              <a:t> with RCD Array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FD5120-AA79-319B-4AAC-B476DDBD7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848" y="3887982"/>
            <a:ext cx="4923504" cy="260489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2E5844-91C3-F770-4996-E6431E62BAED}"/>
              </a:ext>
            </a:extLst>
          </p:cNvPr>
          <p:cNvSpPr txBox="1">
            <a:spLocks/>
          </p:cNvSpPr>
          <p:nvPr/>
        </p:nvSpPr>
        <p:spPr>
          <a:xfrm>
            <a:off x="6204155" y="3151889"/>
            <a:ext cx="2428572" cy="8009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Preliminary RCD Control</a:t>
            </a:r>
          </a:p>
        </p:txBody>
      </p:sp>
    </p:spTree>
    <p:extLst>
      <p:ext uri="{BB962C8B-B14F-4D97-AF65-F5344CB8AC3E}">
        <p14:creationId xmlns:p14="http://schemas.microsoft.com/office/powerpoint/2010/main" val="2680951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F85E5-7FA6-0138-E1E0-022C8CC4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Propellantless</a:t>
            </a:r>
            <a:r>
              <a:rPr lang="en-US" dirty="0"/>
              <a:t> Control Actuators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B4A80-F073-7C02-771D-D31F4335B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35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Active mass translators can be also used for conventional low thrust missions like electric thrusters to “trim” a spacecraft and enable extended burns.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can also be used for trimming a deorbiting satellite and maintain control during the orbit decay period.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7D6A6-A471-C62E-57B6-F30D5B4F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0D30-DDDF-4898-9509-D7811CC790D6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 descr="A close-up of a light&#10;&#10;AI-generated content may be incorrect.">
            <a:extLst>
              <a:ext uri="{FF2B5EF4-FFF2-40B4-BE49-F238E27FC236}">
                <a16:creationId xmlns:a16="http://schemas.microsoft.com/office/drawing/2014/main" id="{99B533E4-84E7-CC11-B9C3-0C9B77728A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071" y="1333075"/>
            <a:ext cx="4001729" cy="26691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F2CC84-BC61-0C80-DE48-B834253E3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839" y="4260543"/>
            <a:ext cx="4323832" cy="2232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0244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381E922E323D48B5F721D135E96FA3" ma:contentTypeVersion="13" ma:contentTypeDescription="Create a new document." ma:contentTypeScope="" ma:versionID="8b47f426babe44744ae497cfdc1bf661">
  <xsd:schema xmlns:xsd="http://www.w3.org/2001/XMLSchema" xmlns:xs="http://www.w3.org/2001/XMLSchema" xmlns:p="http://schemas.microsoft.com/office/2006/metadata/properties" xmlns:ns2="213feee0-4db7-4751-b401-ddb0be36de7e" xmlns:ns3="d900e117-17a0-4b24-9e47-511ef1d02c43" targetNamespace="http://schemas.microsoft.com/office/2006/metadata/properties" ma:root="true" ma:fieldsID="1ce958a294a9aec3bbbc25fc4986164c" ns2:_="" ns3:_="">
    <xsd:import namespace="213feee0-4db7-4751-b401-ddb0be36de7e"/>
    <xsd:import namespace="d900e117-17a0-4b24-9e47-511ef1d02c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feee0-4db7-4751-b401-ddb0be36d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0e117-17a0-4b24-9e47-511ef1d02c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2c630e3-67a0-49c8-99cb-683d610fb35e}" ma:internalName="TaxCatchAll" ma:showField="CatchAllData" ma:web="ddf59a2d-8433-4e19-ae44-b1d5d8e18d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00e117-17a0-4b24-9e47-511ef1d02c43" xsi:nil="true"/>
    <lcf76f155ced4ddcb4097134ff3c332f xmlns="213feee0-4db7-4751-b401-ddb0be36de7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87CA71-E731-4419-ACAE-E471AF3A7D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3feee0-4db7-4751-b401-ddb0be36de7e"/>
    <ds:schemaRef ds:uri="d900e117-17a0-4b24-9e47-511ef1d02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CB4FDD-61A0-4592-81BF-87E2F7F523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918B9A-56B7-4C0C-A4D1-828BFC8191FC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213feee0-4db7-4751-b401-ddb0be36de7e"/>
    <ds:schemaRef ds:uri="http://purl.org/dc/elements/1.1/"/>
    <ds:schemaRef ds:uri="d900e117-17a0-4b24-9e47-511ef1d02c43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32277</TotalTime>
  <Words>543</Words>
  <Application>Microsoft Office PowerPoint</Application>
  <PresentationFormat>Widescreen</PresentationFormat>
  <Paragraphs>58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Solar Sail Flight Hardware Unique Requirements</vt:lpstr>
      <vt:lpstr>Solar Sail Thin Film Membrane</vt:lpstr>
      <vt:lpstr>Solar Sail Thin Film Membrane</vt:lpstr>
      <vt:lpstr>Large Deployable Structures</vt:lpstr>
      <vt:lpstr>Large Deployable Structures</vt:lpstr>
      <vt:lpstr>Propellantless Control Actuators</vt:lpstr>
      <vt:lpstr>Propellantless Control Actuators</vt:lpstr>
      <vt:lpstr>Propellantless Control Actuators</vt:lpstr>
      <vt:lpstr>The Challenge</vt:lpstr>
      <vt:lpstr>PowerPoint Presentation</vt:lpstr>
    </vt:vector>
  </TitlesOfParts>
  <Company>NASA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Moore, Joshua M (MSFC-ST24)</dc:creator>
  <cp:lastModifiedBy>Inness, John (MSFC-EV41)</cp:lastModifiedBy>
  <cp:revision>267</cp:revision>
  <cp:lastPrinted>2019-10-24T12:26:12Z</cp:lastPrinted>
  <dcterms:created xsi:type="dcterms:W3CDTF">2019-09-12T13:02:45Z</dcterms:created>
  <dcterms:modified xsi:type="dcterms:W3CDTF">2025-06-16T21:11:05Z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0x01010093381E922E323D48B5F721D135E96FA3</vt:lpwstr>
  </property>
  <property fmtid="{D5CDD505-2E9C-101B-9397-08002B2CF9AE}" pid="3" name="_dlc_DocIdItemGuid">
    <vt:lpwstr>b14827ed-e859-4ac1-8c4a-9f1dab69f1c4</vt:lpwstr>
  </property>
  <property fmtid="{D5CDD505-2E9C-101B-9397-08002B2CF9AE}" pid="4" name="Project Management">
    <vt:lpwstr>;#Project Management;#</vt:lpwstr>
  </property>
  <property fmtid="{D5CDD505-2E9C-101B-9397-08002B2CF9AE}" pid="5" name="Status">
    <vt:lpwstr>Draft</vt:lpwstr>
  </property>
  <property fmtid="{D5CDD505-2E9C-101B-9397-08002B2CF9AE}" pid="6" name="Document Classification">
    <vt:lpwstr>NASA Internal</vt:lpwstr>
  </property>
  <property fmtid="{D5CDD505-2E9C-101B-9397-08002B2CF9AE}" pid="7" name="MediaServiceImageTags">
    <vt:lpwstr/>
  </property>
</Properties>
</file>