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65" r:id="rId11"/>
    <p:sldId id="275" r:id="rId12"/>
    <p:sldId id="276" r:id="rId13"/>
    <p:sldId id="264" r:id="rId14"/>
    <p:sldId id="267" r:id="rId15"/>
    <p:sldId id="266" r:id="rId16"/>
    <p:sldId id="278" r:id="rId17"/>
    <p:sldId id="277" r:id="rId18"/>
    <p:sldId id="262" r:id="rId19"/>
    <p:sldId id="26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324021D-95D6-0646-C17C-4CBE1245F7DD}" name="Bertaska, Ivan R. (MSFC-EV41)" initials="" userId="S::ibertask@ndc.nasa.gov::ead40597-1c19-4f78-a9b5-0e9ebf8e6c59" providerId="AD"/>
  <p188:author id="{5C66BA61-0DC2-C390-3B10-CBCD3F31B296}" name="Inness, John (MSFC-EV41)" initials="JI" userId="Inness, John (MSFC-EV41)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EF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58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834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F56C95-B30C-415A-89E5-96CB775AE173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</dgm:pt>
    <dgm:pt modelId="{E4E517D5-23A4-474A-8803-B164D8F3FD12}">
      <dgm:prSet phldrT="[Text]"/>
      <dgm:spPr/>
      <dgm:t>
        <a:bodyPr/>
        <a:lstStyle/>
        <a:p>
          <a:r>
            <a:rPr lang="en-US" dirty="0"/>
            <a:t>Earth departure	</a:t>
          </a:r>
        </a:p>
      </dgm:t>
    </dgm:pt>
    <dgm:pt modelId="{CB233E3E-8498-476E-ABDE-F8FAF1F2AB7D}" type="parTrans" cxnId="{D38875DB-BF30-46AB-B0B5-BAB1A005EB77}">
      <dgm:prSet/>
      <dgm:spPr/>
      <dgm:t>
        <a:bodyPr/>
        <a:lstStyle/>
        <a:p>
          <a:endParaRPr lang="en-US"/>
        </a:p>
      </dgm:t>
    </dgm:pt>
    <dgm:pt modelId="{392298D1-DB1E-4072-9B3D-E2DFA516F008}" type="sibTrans" cxnId="{D38875DB-BF30-46AB-B0B5-BAB1A005EB77}">
      <dgm:prSet/>
      <dgm:spPr>
        <a:ln w="25400"/>
      </dgm:spPr>
      <dgm:t>
        <a:bodyPr/>
        <a:lstStyle/>
        <a:p>
          <a:endParaRPr lang="en-US"/>
        </a:p>
      </dgm:t>
    </dgm:pt>
    <dgm:pt modelId="{2A098C0B-2FF2-4E89-9CCC-05217EF428EE}">
      <dgm:prSet phldrT="[Text]"/>
      <dgm:spPr/>
      <dgm:t>
        <a:bodyPr/>
        <a:lstStyle/>
        <a:p>
          <a:r>
            <a:rPr lang="en-US" dirty="0"/>
            <a:t>Venus gravity assist</a:t>
          </a:r>
        </a:p>
      </dgm:t>
    </dgm:pt>
    <dgm:pt modelId="{565CA80D-166A-493A-A5A7-473E73606F08}" type="parTrans" cxnId="{93913427-26DB-437F-8D68-60F505437C49}">
      <dgm:prSet/>
      <dgm:spPr/>
      <dgm:t>
        <a:bodyPr/>
        <a:lstStyle/>
        <a:p>
          <a:endParaRPr lang="en-US"/>
        </a:p>
      </dgm:t>
    </dgm:pt>
    <dgm:pt modelId="{B503ED7B-DDF6-4537-B846-1EDDB9F52333}" type="sibTrans" cxnId="{93913427-26DB-437F-8D68-60F505437C49}">
      <dgm:prSet/>
      <dgm:spPr>
        <a:ln w="25400"/>
      </dgm:spPr>
      <dgm:t>
        <a:bodyPr/>
        <a:lstStyle/>
        <a:p>
          <a:endParaRPr lang="en-US"/>
        </a:p>
      </dgm:t>
    </dgm:pt>
    <dgm:pt modelId="{A3B383DE-9D9F-4217-BEF2-781D677B911E}">
      <dgm:prSet phldrT="[Text]"/>
      <dgm:spPr/>
      <dgm:t>
        <a:bodyPr/>
        <a:lstStyle/>
        <a:p>
          <a:r>
            <a:rPr lang="en-US" dirty="0"/>
            <a:t>Spacecraft separation</a:t>
          </a:r>
        </a:p>
      </dgm:t>
    </dgm:pt>
    <dgm:pt modelId="{5632B6CF-D692-4ADB-A206-69FEB3C12CA1}" type="parTrans" cxnId="{7FC06494-82C9-457B-A6A8-E79940039985}">
      <dgm:prSet/>
      <dgm:spPr/>
      <dgm:t>
        <a:bodyPr/>
        <a:lstStyle/>
        <a:p>
          <a:endParaRPr lang="en-US"/>
        </a:p>
      </dgm:t>
    </dgm:pt>
    <dgm:pt modelId="{C9DF9D09-A2F2-4260-8AF5-9DE24E204E2D}" type="sibTrans" cxnId="{7FC06494-82C9-457B-A6A8-E79940039985}">
      <dgm:prSet/>
      <dgm:spPr>
        <a:ln w="25400"/>
      </dgm:spPr>
      <dgm:t>
        <a:bodyPr/>
        <a:lstStyle/>
        <a:p>
          <a:endParaRPr lang="en-US"/>
        </a:p>
      </dgm:t>
    </dgm:pt>
    <dgm:pt modelId="{F18E2CCA-44D4-4DEA-A386-994E69C85B80}">
      <dgm:prSet phldrT="[Text]"/>
      <dgm:spPr/>
      <dgm:t>
        <a:bodyPr/>
        <a:lstStyle/>
        <a:p>
          <a:r>
            <a:rPr lang="en-US" dirty="0"/>
            <a:t>Sail deployment</a:t>
          </a:r>
        </a:p>
      </dgm:t>
    </dgm:pt>
    <dgm:pt modelId="{0E471D2A-7BB4-4285-B339-46207A30F87F}" type="parTrans" cxnId="{22D9B0EF-40AA-4F8B-B5AC-76F1C7725124}">
      <dgm:prSet/>
      <dgm:spPr/>
      <dgm:t>
        <a:bodyPr/>
        <a:lstStyle/>
        <a:p>
          <a:endParaRPr lang="en-US"/>
        </a:p>
      </dgm:t>
    </dgm:pt>
    <dgm:pt modelId="{F4CD4001-E61A-431A-9E39-2C1C2E6CDED1}" type="sibTrans" cxnId="{22D9B0EF-40AA-4F8B-B5AC-76F1C7725124}">
      <dgm:prSet/>
      <dgm:spPr>
        <a:ln w="25400"/>
      </dgm:spPr>
      <dgm:t>
        <a:bodyPr/>
        <a:lstStyle/>
        <a:p>
          <a:endParaRPr lang="en-US"/>
        </a:p>
      </dgm:t>
    </dgm:pt>
    <dgm:pt modelId="{99BE877F-8259-424F-8312-240F61D7E650}">
      <dgm:prSet phldrT="[Text]"/>
      <dgm:spPr/>
      <dgm:t>
        <a:bodyPr/>
        <a:lstStyle/>
        <a:p>
          <a:r>
            <a:rPr lang="en-US" dirty="0"/>
            <a:t>Solar distance reduction</a:t>
          </a:r>
        </a:p>
      </dgm:t>
    </dgm:pt>
    <dgm:pt modelId="{78308A0C-72AC-4685-8CC5-CEC62FD424F8}" type="parTrans" cxnId="{0755D6FD-9E37-44C7-A61F-D7131D305204}">
      <dgm:prSet/>
      <dgm:spPr/>
      <dgm:t>
        <a:bodyPr/>
        <a:lstStyle/>
        <a:p>
          <a:endParaRPr lang="en-US"/>
        </a:p>
      </dgm:t>
    </dgm:pt>
    <dgm:pt modelId="{E5905DE7-2B93-43CE-B925-37746A0F81B0}" type="sibTrans" cxnId="{0755D6FD-9E37-44C7-A61F-D7131D305204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4C690B14-B737-43B9-8798-FC9E40ADEFDB}">
      <dgm:prSet phldrT="[Text]"/>
      <dgm:spPr/>
      <dgm:t>
        <a:bodyPr/>
        <a:lstStyle/>
        <a:p>
          <a:r>
            <a:rPr lang="en-US" dirty="0"/>
            <a:t>Inclination increase</a:t>
          </a:r>
        </a:p>
      </dgm:t>
    </dgm:pt>
    <dgm:pt modelId="{CF8841FA-660E-4C10-B9BB-B8D524BB11F3}" type="parTrans" cxnId="{ED4C0CD2-044A-48B8-A6CA-0D818CE3025E}">
      <dgm:prSet/>
      <dgm:spPr/>
      <dgm:t>
        <a:bodyPr/>
        <a:lstStyle/>
        <a:p>
          <a:endParaRPr lang="en-US"/>
        </a:p>
      </dgm:t>
    </dgm:pt>
    <dgm:pt modelId="{5BAFF1CC-9924-42E7-97A5-BE0A34823B9A}" type="sibTrans" cxnId="{ED4C0CD2-044A-48B8-A6CA-0D818CE3025E}">
      <dgm:prSet/>
      <dgm:spPr>
        <a:ln w="25400"/>
      </dgm:spPr>
      <dgm:t>
        <a:bodyPr/>
        <a:lstStyle/>
        <a:p>
          <a:endParaRPr lang="en-US"/>
        </a:p>
      </dgm:t>
    </dgm:pt>
    <dgm:pt modelId="{5872101F-9625-4C1D-88CC-66BE233F1C23}">
      <dgm:prSet phldrT="[Text]"/>
      <dgm:spPr/>
      <dgm:t>
        <a:bodyPr/>
        <a:lstStyle/>
        <a:p>
          <a:r>
            <a:rPr lang="en-US" dirty="0"/>
            <a:t>Solar distance increase and phase separation finalization</a:t>
          </a:r>
        </a:p>
      </dgm:t>
    </dgm:pt>
    <dgm:pt modelId="{5B609975-A8B5-42C0-A491-E17F12B03E90}" type="parTrans" cxnId="{C2E2E303-693A-411D-B8EC-2790BFCE6912}">
      <dgm:prSet/>
      <dgm:spPr/>
      <dgm:t>
        <a:bodyPr/>
        <a:lstStyle/>
        <a:p>
          <a:endParaRPr lang="en-US"/>
        </a:p>
      </dgm:t>
    </dgm:pt>
    <dgm:pt modelId="{A5B0D899-970F-46E9-A55A-D044608972C0}" type="sibTrans" cxnId="{C2E2E303-693A-411D-B8EC-2790BFCE6912}">
      <dgm:prSet/>
      <dgm:spPr/>
      <dgm:t>
        <a:bodyPr/>
        <a:lstStyle/>
        <a:p>
          <a:endParaRPr lang="en-US"/>
        </a:p>
      </dgm:t>
    </dgm:pt>
    <dgm:pt modelId="{7B4F4A92-B405-4104-8BA7-4E7AAD08424E}" type="pres">
      <dgm:prSet presAssocID="{41F56C95-B30C-415A-89E5-96CB775AE173}" presName="Name0" presStyleCnt="0">
        <dgm:presLayoutVars>
          <dgm:dir/>
          <dgm:resizeHandles val="exact"/>
        </dgm:presLayoutVars>
      </dgm:prSet>
      <dgm:spPr/>
    </dgm:pt>
    <dgm:pt modelId="{136C8E67-8E36-44AB-9EC8-E9AF7A3B63B1}" type="pres">
      <dgm:prSet presAssocID="{E4E517D5-23A4-474A-8803-B164D8F3FD12}" presName="node" presStyleLbl="node1" presStyleIdx="0" presStyleCnt="7">
        <dgm:presLayoutVars>
          <dgm:bulletEnabled val="1"/>
        </dgm:presLayoutVars>
      </dgm:prSet>
      <dgm:spPr/>
    </dgm:pt>
    <dgm:pt modelId="{79E02402-7D93-4ECB-A1DA-E5846B5B1697}" type="pres">
      <dgm:prSet presAssocID="{392298D1-DB1E-4072-9B3D-E2DFA516F008}" presName="sibTrans" presStyleLbl="sibTrans1D1" presStyleIdx="0" presStyleCnt="6"/>
      <dgm:spPr/>
    </dgm:pt>
    <dgm:pt modelId="{797E4F0A-4B47-4752-8A5E-EE5DC741D186}" type="pres">
      <dgm:prSet presAssocID="{392298D1-DB1E-4072-9B3D-E2DFA516F008}" presName="connectorText" presStyleLbl="sibTrans1D1" presStyleIdx="0" presStyleCnt="6"/>
      <dgm:spPr/>
    </dgm:pt>
    <dgm:pt modelId="{BC05803F-3E2D-4DAF-BE9C-F8B5E9212272}" type="pres">
      <dgm:prSet presAssocID="{2A098C0B-2FF2-4E89-9CCC-05217EF428EE}" presName="node" presStyleLbl="node1" presStyleIdx="1" presStyleCnt="7">
        <dgm:presLayoutVars>
          <dgm:bulletEnabled val="1"/>
        </dgm:presLayoutVars>
      </dgm:prSet>
      <dgm:spPr/>
    </dgm:pt>
    <dgm:pt modelId="{90B316CB-706A-42E1-8DE9-E20A35202B28}" type="pres">
      <dgm:prSet presAssocID="{B503ED7B-DDF6-4537-B846-1EDDB9F52333}" presName="sibTrans" presStyleLbl="sibTrans1D1" presStyleIdx="1" presStyleCnt="6"/>
      <dgm:spPr/>
    </dgm:pt>
    <dgm:pt modelId="{E579AD69-BB7B-43A3-A8C4-B7218B4B2D6C}" type="pres">
      <dgm:prSet presAssocID="{B503ED7B-DDF6-4537-B846-1EDDB9F52333}" presName="connectorText" presStyleLbl="sibTrans1D1" presStyleIdx="1" presStyleCnt="6"/>
      <dgm:spPr/>
    </dgm:pt>
    <dgm:pt modelId="{E241092E-9560-4D5C-9849-8FACA916D705}" type="pres">
      <dgm:prSet presAssocID="{A3B383DE-9D9F-4217-BEF2-781D677B911E}" presName="node" presStyleLbl="node1" presStyleIdx="2" presStyleCnt="7">
        <dgm:presLayoutVars>
          <dgm:bulletEnabled val="1"/>
        </dgm:presLayoutVars>
      </dgm:prSet>
      <dgm:spPr/>
    </dgm:pt>
    <dgm:pt modelId="{B791416E-F830-466E-B361-B4433FB5ED72}" type="pres">
      <dgm:prSet presAssocID="{C9DF9D09-A2F2-4260-8AF5-9DE24E204E2D}" presName="sibTrans" presStyleLbl="sibTrans1D1" presStyleIdx="2" presStyleCnt="6"/>
      <dgm:spPr/>
    </dgm:pt>
    <dgm:pt modelId="{147BC6FF-B75A-4716-8BD9-2B43DC98D190}" type="pres">
      <dgm:prSet presAssocID="{C9DF9D09-A2F2-4260-8AF5-9DE24E204E2D}" presName="connectorText" presStyleLbl="sibTrans1D1" presStyleIdx="2" presStyleCnt="6"/>
      <dgm:spPr/>
    </dgm:pt>
    <dgm:pt modelId="{13A63A8F-F5C4-4EA5-8B8A-76406FC4FB3E}" type="pres">
      <dgm:prSet presAssocID="{F18E2CCA-44D4-4DEA-A386-994E69C85B80}" presName="node" presStyleLbl="node1" presStyleIdx="3" presStyleCnt="7">
        <dgm:presLayoutVars>
          <dgm:bulletEnabled val="1"/>
        </dgm:presLayoutVars>
      </dgm:prSet>
      <dgm:spPr/>
    </dgm:pt>
    <dgm:pt modelId="{F76F29A3-9109-4708-940A-1ECC37132586}" type="pres">
      <dgm:prSet presAssocID="{F4CD4001-E61A-431A-9E39-2C1C2E6CDED1}" presName="sibTrans" presStyleLbl="sibTrans1D1" presStyleIdx="3" presStyleCnt="6"/>
      <dgm:spPr/>
    </dgm:pt>
    <dgm:pt modelId="{E77622A7-8A08-4757-A4E4-13C22E8C65E2}" type="pres">
      <dgm:prSet presAssocID="{F4CD4001-E61A-431A-9E39-2C1C2E6CDED1}" presName="connectorText" presStyleLbl="sibTrans1D1" presStyleIdx="3" presStyleCnt="6"/>
      <dgm:spPr/>
    </dgm:pt>
    <dgm:pt modelId="{DA1006CC-97BE-4D02-8B23-0760E47E534D}" type="pres">
      <dgm:prSet presAssocID="{99BE877F-8259-424F-8312-240F61D7E650}" presName="node" presStyleLbl="node1" presStyleIdx="4" presStyleCnt="7">
        <dgm:presLayoutVars>
          <dgm:bulletEnabled val="1"/>
        </dgm:presLayoutVars>
      </dgm:prSet>
      <dgm:spPr/>
    </dgm:pt>
    <dgm:pt modelId="{3CF5602D-4A7C-4C28-8DF1-81C35320F05A}" type="pres">
      <dgm:prSet presAssocID="{E5905DE7-2B93-43CE-B925-37746A0F81B0}" presName="sibTrans" presStyleLbl="sibTrans1D1" presStyleIdx="4" presStyleCnt="6"/>
      <dgm:spPr/>
    </dgm:pt>
    <dgm:pt modelId="{45CBEC55-C0EA-4656-A59D-C6904EE9334D}" type="pres">
      <dgm:prSet presAssocID="{E5905DE7-2B93-43CE-B925-37746A0F81B0}" presName="connectorText" presStyleLbl="sibTrans1D1" presStyleIdx="4" presStyleCnt="6"/>
      <dgm:spPr/>
    </dgm:pt>
    <dgm:pt modelId="{9CB21501-6FB9-4FF7-9420-24A82B7B620D}" type="pres">
      <dgm:prSet presAssocID="{4C690B14-B737-43B9-8798-FC9E40ADEFDB}" presName="node" presStyleLbl="node1" presStyleIdx="5" presStyleCnt="7">
        <dgm:presLayoutVars>
          <dgm:bulletEnabled val="1"/>
        </dgm:presLayoutVars>
      </dgm:prSet>
      <dgm:spPr/>
    </dgm:pt>
    <dgm:pt modelId="{2273570F-BFD4-40B5-87B4-BF324215D811}" type="pres">
      <dgm:prSet presAssocID="{5BAFF1CC-9924-42E7-97A5-BE0A34823B9A}" presName="sibTrans" presStyleLbl="sibTrans1D1" presStyleIdx="5" presStyleCnt="6"/>
      <dgm:spPr/>
    </dgm:pt>
    <dgm:pt modelId="{5725D7CB-B8D1-40D4-9AE0-8EA618B0A2ED}" type="pres">
      <dgm:prSet presAssocID="{5BAFF1CC-9924-42E7-97A5-BE0A34823B9A}" presName="connectorText" presStyleLbl="sibTrans1D1" presStyleIdx="5" presStyleCnt="6"/>
      <dgm:spPr/>
    </dgm:pt>
    <dgm:pt modelId="{D1811077-A4E1-41D8-BA0B-380F3063C00D}" type="pres">
      <dgm:prSet presAssocID="{5872101F-9625-4C1D-88CC-66BE233F1C23}" presName="node" presStyleLbl="node1" presStyleIdx="6" presStyleCnt="7">
        <dgm:presLayoutVars>
          <dgm:bulletEnabled val="1"/>
        </dgm:presLayoutVars>
      </dgm:prSet>
      <dgm:spPr/>
    </dgm:pt>
  </dgm:ptLst>
  <dgm:cxnLst>
    <dgm:cxn modelId="{C2E2E303-693A-411D-B8EC-2790BFCE6912}" srcId="{41F56C95-B30C-415A-89E5-96CB775AE173}" destId="{5872101F-9625-4C1D-88CC-66BE233F1C23}" srcOrd="6" destOrd="0" parTransId="{5B609975-A8B5-42C0-A491-E17F12B03E90}" sibTransId="{A5B0D899-970F-46E9-A55A-D044608972C0}"/>
    <dgm:cxn modelId="{9E35500E-CC11-4ACA-BC56-CEF5A9C2EAB2}" type="presOf" srcId="{392298D1-DB1E-4072-9B3D-E2DFA516F008}" destId="{79E02402-7D93-4ECB-A1DA-E5846B5B1697}" srcOrd="0" destOrd="0" presId="urn:microsoft.com/office/officeart/2005/8/layout/bProcess3"/>
    <dgm:cxn modelId="{16DDD323-89DC-40C9-A1E5-4EFB4682C270}" type="presOf" srcId="{A3B383DE-9D9F-4217-BEF2-781D677B911E}" destId="{E241092E-9560-4D5C-9849-8FACA916D705}" srcOrd="0" destOrd="0" presId="urn:microsoft.com/office/officeart/2005/8/layout/bProcess3"/>
    <dgm:cxn modelId="{93913427-26DB-437F-8D68-60F505437C49}" srcId="{41F56C95-B30C-415A-89E5-96CB775AE173}" destId="{2A098C0B-2FF2-4E89-9CCC-05217EF428EE}" srcOrd="1" destOrd="0" parTransId="{565CA80D-166A-493A-A5A7-473E73606F08}" sibTransId="{B503ED7B-DDF6-4537-B846-1EDDB9F52333}"/>
    <dgm:cxn modelId="{B2E34035-1B31-428A-BB71-96D75C548E48}" type="presOf" srcId="{5BAFF1CC-9924-42E7-97A5-BE0A34823B9A}" destId="{2273570F-BFD4-40B5-87B4-BF324215D811}" srcOrd="0" destOrd="0" presId="urn:microsoft.com/office/officeart/2005/8/layout/bProcess3"/>
    <dgm:cxn modelId="{B3A53239-CFEA-44F7-B6A8-FA3E2FD44603}" type="presOf" srcId="{41F56C95-B30C-415A-89E5-96CB775AE173}" destId="{7B4F4A92-B405-4104-8BA7-4E7AAD08424E}" srcOrd="0" destOrd="0" presId="urn:microsoft.com/office/officeart/2005/8/layout/bProcess3"/>
    <dgm:cxn modelId="{57034B3D-8FBC-42BB-A7C1-B622F900FFC3}" type="presOf" srcId="{C9DF9D09-A2F2-4260-8AF5-9DE24E204E2D}" destId="{147BC6FF-B75A-4716-8BD9-2B43DC98D190}" srcOrd="1" destOrd="0" presId="urn:microsoft.com/office/officeart/2005/8/layout/bProcess3"/>
    <dgm:cxn modelId="{3416883E-8A7A-4C9A-B117-8E491929FFDE}" type="presOf" srcId="{C9DF9D09-A2F2-4260-8AF5-9DE24E204E2D}" destId="{B791416E-F830-466E-B361-B4433FB5ED72}" srcOrd="0" destOrd="0" presId="urn:microsoft.com/office/officeart/2005/8/layout/bProcess3"/>
    <dgm:cxn modelId="{CB411D4C-BC63-4AED-965A-18191E887405}" type="presOf" srcId="{E4E517D5-23A4-474A-8803-B164D8F3FD12}" destId="{136C8E67-8E36-44AB-9EC8-E9AF7A3B63B1}" srcOrd="0" destOrd="0" presId="urn:microsoft.com/office/officeart/2005/8/layout/bProcess3"/>
    <dgm:cxn modelId="{5E31F86C-C7B4-479A-8B3D-2F6D51A87FBC}" type="presOf" srcId="{5BAFF1CC-9924-42E7-97A5-BE0A34823B9A}" destId="{5725D7CB-B8D1-40D4-9AE0-8EA618B0A2ED}" srcOrd="1" destOrd="0" presId="urn:microsoft.com/office/officeart/2005/8/layout/bProcess3"/>
    <dgm:cxn modelId="{B27C0D4E-60DC-4187-BAB7-76FAF9642A9D}" type="presOf" srcId="{E5905DE7-2B93-43CE-B925-37746A0F81B0}" destId="{45CBEC55-C0EA-4656-A59D-C6904EE9334D}" srcOrd="1" destOrd="0" presId="urn:microsoft.com/office/officeart/2005/8/layout/bProcess3"/>
    <dgm:cxn modelId="{E9720C51-F301-4FE6-8FB7-617D3E0EBA9C}" type="presOf" srcId="{2A098C0B-2FF2-4E89-9CCC-05217EF428EE}" destId="{BC05803F-3E2D-4DAF-BE9C-F8B5E9212272}" srcOrd="0" destOrd="0" presId="urn:microsoft.com/office/officeart/2005/8/layout/bProcess3"/>
    <dgm:cxn modelId="{0ACC5E54-4E75-4CFE-A847-3FF2CA7650C3}" type="presOf" srcId="{4C690B14-B737-43B9-8798-FC9E40ADEFDB}" destId="{9CB21501-6FB9-4FF7-9420-24A82B7B620D}" srcOrd="0" destOrd="0" presId="urn:microsoft.com/office/officeart/2005/8/layout/bProcess3"/>
    <dgm:cxn modelId="{15FA2357-E658-42C9-A491-47635F4D616B}" type="presOf" srcId="{F4CD4001-E61A-431A-9E39-2C1C2E6CDED1}" destId="{E77622A7-8A08-4757-A4E4-13C22E8C65E2}" srcOrd="1" destOrd="0" presId="urn:microsoft.com/office/officeart/2005/8/layout/bProcess3"/>
    <dgm:cxn modelId="{5ABBAB78-ADB8-4FB8-BF2B-9E950D60F1ED}" type="presOf" srcId="{392298D1-DB1E-4072-9B3D-E2DFA516F008}" destId="{797E4F0A-4B47-4752-8A5E-EE5DC741D186}" srcOrd="1" destOrd="0" presId="urn:microsoft.com/office/officeart/2005/8/layout/bProcess3"/>
    <dgm:cxn modelId="{009A5882-2836-4038-8199-6B043B717D22}" type="presOf" srcId="{5872101F-9625-4C1D-88CC-66BE233F1C23}" destId="{D1811077-A4E1-41D8-BA0B-380F3063C00D}" srcOrd="0" destOrd="0" presId="urn:microsoft.com/office/officeart/2005/8/layout/bProcess3"/>
    <dgm:cxn modelId="{ACC2D78A-EADB-4A88-B54C-CE68716F6A33}" type="presOf" srcId="{B503ED7B-DDF6-4537-B846-1EDDB9F52333}" destId="{E579AD69-BB7B-43A3-A8C4-B7218B4B2D6C}" srcOrd="1" destOrd="0" presId="urn:microsoft.com/office/officeart/2005/8/layout/bProcess3"/>
    <dgm:cxn modelId="{CAB2B88C-4FE3-4733-90CE-24FEF5253F57}" type="presOf" srcId="{F4CD4001-E61A-431A-9E39-2C1C2E6CDED1}" destId="{F76F29A3-9109-4708-940A-1ECC37132586}" srcOrd="0" destOrd="0" presId="urn:microsoft.com/office/officeart/2005/8/layout/bProcess3"/>
    <dgm:cxn modelId="{7FC06494-82C9-457B-A6A8-E79940039985}" srcId="{41F56C95-B30C-415A-89E5-96CB775AE173}" destId="{A3B383DE-9D9F-4217-BEF2-781D677B911E}" srcOrd="2" destOrd="0" parTransId="{5632B6CF-D692-4ADB-A206-69FEB3C12CA1}" sibTransId="{C9DF9D09-A2F2-4260-8AF5-9DE24E204E2D}"/>
    <dgm:cxn modelId="{56121EA8-C5E1-4651-9150-D635E3BAF318}" type="presOf" srcId="{B503ED7B-DDF6-4537-B846-1EDDB9F52333}" destId="{90B316CB-706A-42E1-8DE9-E20A35202B28}" srcOrd="0" destOrd="0" presId="urn:microsoft.com/office/officeart/2005/8/layout/bProcess3"/>
    <dgm:cxn modelId="{68E151AD-2F91-4C00-B6AA-5DCB2E34B098}" type="presOf" srcId="{99BE877F-8259-424F-8312-240F61D7E650}" destId="{DA1006CC-97BE-4D02-8B23-0760E47E534D}" srcOrd="0" destOrd="0" presId="urn:microsoft.com/office/officeart/2005/8/layout/bProcess3"/>
    <dgm:cxn modelId="{ED4C0CD2-044A-48B8-A6CA-0D818CE3025E}" srcId="{41F56C95-B30C-415A-89E5-96CB775AE173}" destId="{4C690B14-B737-43B9-8798-FC9E40ADEFDB}" srcOrd="5" destOrd="0" parTransId="{CF8841FA-660E-4C10-B9BB-B8D524BB11F3}" sibTransId="{5BAFF1CC-9924-42E7-97A5-BE0A34823B9A}"/>
    <dgm:cxn modelId="{37B8F6D2-460D-4EF2-96E3-1348F718287B}" type="presOf" srcId="{E5905DE7-2B93-43CE-B925-37746A0F81B0}" destId="{3CF5602D-4A7C-4C28-8DF1-81C35320F05A}" srcOrd="0" destOrd="0" presId="urn:microsoft.com/office/officeart/2005/8/layout/bProcess3"/>
    <dgm:cxn modelId="{585825D6-6185-4B35-8CC5-A5CC2C2B16D7}" type="presOf" srcId="{F18E2CCA-44D4-4DEA-A386-994E69C85B80}" destId="{13A63A8F-F5C4-4EA5-8B8A-76406FC4FB3E}" srcOrd="0" destOrd="0" presId="urn:microsoft.com/office/officeart/2005/8/layout/bProcess3"/>
    <dgm:cxn modelId="{D38875DB-BF30-46AB-B0B5-BAB1A005EB77}" srcId="{41F56C95-B30C-415A-89E5-96CB775AE173}" destId="{E4E517D5-23A4-474A-8803-B164D8F3FD12}" srcOrd="0" destOrd="0" parTransId="{CB233E3E-8498-476E-ABDE-F8FAF1F2AB7D}" sibTransId="{392298D1-DB1E-4072-9B3D-E2DFA516F008}"/>
    <dgm:cxn modelId="{22D9B0EF-40AA-4F8B-B5AC-76F1C7725124}" srcId="{41F56C95-B30C-415A-89E5-96CB775AE173}" destId="{F18E2CCA-44D4-4DEA-A386-994E69C85B80}" srcOrd="3" destOrd="0" parTransId="{0E471D2A-7BB4-4285-B339-46207A30F87F}" sibTransId="{F4CD4001-E61A-431A-9E39-2C1C2E6CDED1}"/>
    <dgm:cxn modelId="{0755D6FD-9E37-44C7-A61F-D7131D305204}" srcId="{41F56C95-B30C-415A-89E5-96CB775AE173}" destId="{99BE877F-8259-424F-8312-240F61D7E650}" srcOrd="4" destOrd="0" parTransId="{78308A0C-72AC-4685-8CC5-CEC62FD424F8}" sibTransId="{E5905DE7-2B93-43CE-B925-37746A0F81B0}"/>
    <dgm:cxn modelId="{3DEC3106-CFBF-4F0D-97D5-91936A840D10}" type="presParOf" srcId="{7B4F4A92-B405-4104-8BA7-4E7AAD08424E}" destId="{136C8E67-8E36-44AB-9EC8-E9AF7A3B63B1}" srcOrd="0" destOrd="0" presId="urn:microsoft.com/office/officeart/2005/8/layout/bProcess3"/>
    <dgm:cxn modelId="{CCCEA7F7-9324-4892-BEAE-DDC9F6E457ED}" type="presParOf" srcId="{7B4F4A92-B405-4104-8BA7-4E7AAD08424E}" destId="{79E02402-7D93-4ECB-A1DA-E5846B5B1697}" srcOrd="1" destOrd="0" presId="urn:microsoft.com/office/officeart/2005/8/layout/bProcess3"/>
    <dgm:cxn modelId="{7B9DD726-ABDF-4F0C-9E16-459B3994BFB3}" type="presParOf" srcId="{79E02402-7D93-4ECB-A1DA-E5846B5B1697}" destId="{797E4F0A-4B47-4752-8A5E-EE5DC741D186}" srcOrd="0" destOrd="0" presId="urn:microsoft.com/office/officeart/2005/8/layout/bProcess3"/>
    <dgm:cxn modelId="{5C201587-2203-4157-9511-EE106516AF98}" type="presParOf" srcId="{7B4F4A92-B405-4104-8BA7-4E7AAD08424E}" destId="{BC05803F-3E2D-4DAF-BE9C-F8B5E9212272}" srcOrd="2" destOrd="0" presId="urn:microsoft.com/office/officeart/2005/8/layout/bProcess3"/>
    <dgm:cxn modelId="{A8C6127E-0C7E-4490-8380-A13591648F5A}" type="presParOf" srcId="{7B4F4A92-B405-4104-8BA7-4E7AAD08424E}" destId="{90B316CB-706A-42E1-8DE9-E20A35202B28}" srcOrd="3" destOrd="0" presId="urn:microsoft.com/office/officeart/2005/8/layout/bProcess3"/>
    <dgm:cxn modelId="{858F16E5-3FCF-4177-B294-EC6438B95150}" type="presParOf" srcId="{90B316CB-706A-42E1-8DE9-E20A35202B28}" destId="{E579AD69-BB7B-43A3-A8C4-B7218B4B2D6C}" srcOrd="0" destOrd="0" presId="urn:microsoft.com/office/officeart/2005/8/layout/bProcess3"/>
    <dgm:cxn modelId="{99893A21-B924-4EDC-BFD5-8C4DE34BEFDC}" type="presParOf" srcId="{7B4F4A92-B405-4104-8BA7-4E7AAD08424E}" destId="{E241092E-9560-4D5C-9849-8FACA916D705}" srcOrd="4" destOrd="0" presId="urn:microsoft.com/office/officeart/2005/8/layout/bProcess3"/>
    <dgm:cxn modelId="{10DD0A04-0F1A-4E66-81AB-340C9C04F6F9}" type="presParOf" srcId="{7B4F4A92-B405-4104-8BA7-4E7AAD08424E}" destId="{B791416E-F830-466E-B361-B4433FB5ED72}" srcOrd="5" destOrd="0" presId="urn:microsoft.com/office/officeart/2005/8/layout/bProcess3"/>
    <dgm:cxn modelId="{730EE857-F0F3-4796-A331-737D4DC60F11}" type="presParOf" srcId="{B791416E-F830-466E-B361-B4433FB5ED72}" destId="{147BC6FF-B75A-4716-8BD9-2B43DC98D190}" srcOrd="0" destOrd="0" presId="urn:microsoft.com/office/officeart/2005/8/layout/bProcess3"/>
    <dgm:cxn modelId="{46D338A8-B7CE-42B3-A0D4-45964C65AB7E}" type="presParOf" srcId="{7B4F4A92-B405-4104-8BA7-4E7AAD08424E}" destId="{13A63A8F-F5C4-4EA5-8B8A-76406FC4FB3E}" srcOrd="6" destOrd="0" presId="urn:microsoft.com/office/officeart/2005/8/layout/bProcess3"/>
    <dgm:cxn modelId="{B715953A-7CC4-4EDB-897D-A65AF7231663}" type="presParOf" srcId="{7B4F4A92-B405-4104-8BA7-4E7AAD08424E}" destId="{F76F29A3-9109-4708-940A-1ECC37132586}" srcOrd="7" destOrd="0" presId="urn:microsoft.com/office/officeart/2005/8/layout/bProcess3"/>
    <dgm:cxn modelId="{7F47C6DB-3986-43B2-A58B-099907C69555}" type="presParOf" srcId="{F76F29A3-9109-4708-940A-1ECC37132586}" destId="{E77622A7-8A08-4757-A4E4-13C22E8C65E2}" srcOrd="0" destOrd="0" presId="urn:microsoft.com/office/officeart/2005/8/layout/bProcess3"/>
    <dgm:cxn modelId="{364FED45-00E9-4021-A5A7-777A12787A16}" type="presParOf" srcId="{7B4F4A92-B405-4104-8BA7-4E7AAD08424E}" destId="{DA1006CC-97BE-4D02-8B23-0760E47E534D}" srcOrd="8" destOrd="0" presId="urn:microsoft.com/office/officeart/2005/8/layout/bProcess3"/>
    <dgm:cxn modelId="{55570FAF-07A0-40FE-9C6F-BC9D61CB3141}" type="presParOf" srcId="{7B4F4A92-B405-4104-8BA7-4E7AAD08424E}" destId="{3CF5602D-4A7C-4C28-8DF1-81C35320F05A}" srcOrd="9" destOrd="0" presId="urn:microsoft.com/office/officeart/2005/8/layout/bProcess3"/>
    <dgm:cxn modelId="{70232B1B-5321-4DCA-8D64-2C634404A18C}" type="presParOf" srcId="{3CF5602D-4A7C-4C28-8DF1-81C35320F05A}" destId="{45CBEC55-C0EA-4656-A59D-C6904EE9334D}" srcOrd="0" destOrd="0" presId="urn:microsoft.com/office/officeart/2005/8/layout/bProcess3"/>
    <dgm:cxn modelId="{13018782-91BC-4E8C-873A-F8D1535F447A}" type="presParOf" srcId="{7B4F4A92-B405-4104-8BA7-4E7AAD08424E}" destId="{9CB21501-6FB9-4FF7-9420-24A82B7B620D}" srcOrd="10" destOrd="0" presId="urn:microsoft.com/office/officeart/2005/8/layout/bProcess3"/>
    <dgm:cxn modelId="{CD9197A3-1D10-4E91-B76A-C5E8E2C7FE2A}" type="presParOf" srcId="{7B4F4A92-B405-4104-8BA7-4E7AAD08424E}" destId="{2273570F-BFD4-40B5-87B4-BF324215D811}" srcOrd="11" destOrd="0" presId="urn:microsoft.com/office/officeart/2005/8/layout/bProcess3"/>
    <dgm:cxn modelId="{DC640D29-9E62-4F6B-8C11-1D5684B4E460}" type="presParOf" srcId="{2273570F-BFD4-40B5-87B4-BF324215D811}" destId="{5725D7CB-B8D1-40D4-9AE0-8EA618B0A2ED}" srcOrd="0" destOrd="0" presId="urn:microsoft.com/office/officeart/2005/8/layout/bProcess3"/>
    <dgm:cxn modelId="{8C4761CE-FCFF-4292-9C05-1FBCD692F922}" type="presParOf" srcId="{7B4F4A92-B405-4104-8BA7-4E7AAD08424E}" destId="{D1811077-A4E1-41D8-BA0B-380F3063C00D}" srcOrd="12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E02402-7D93-4ECB-A1DA-E5846B5B1697}">
      <dsp:nvSpPr>
        <dsp:cNvPr id="0" name=""/>
        <dsp:cNvSpPr/>
      </dsp:nvSpPr>
      <dsp:spPr>
        <a:xfrm>
          <a:off x="2522318" y="1450441"/>
          <a:ext cx="5494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9405" y="45720"/>
              </a:lnTo>
            </a:path>
          </a:pathLst>
        </a:custGeom>
        <a:noFill/>
        <a:ln w="2540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782521" y="1493261"/>
        <a:ext cx="29000" cy="5800"/>
      </dsp:txXfrm>
    </dsp:sp>
    <dsp:sp modelId="{136C8E67-8E36-44AB-9EC8-E9AF7A3B63B1}">
      <dsp:nvSpPr>
        <dsp:cNvPr id="0" name=""/>
        <dsp:cNvSpPr/>
      </dsp:nvSpPr>
      <dsp:spPr>
        <a:xfrm>
          <a:off x="2354" y="739632"/>
          <a:ext cx="2521764" cy="15130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Earth departure	</a:t>
          </a:r>
        </a:p>
      </dsp:txBody>
      <dsp:txXfrm>
        <a:off x="2354" y="739632"/>
        <a:ext cx="2521764" cy="1513058"/>
      </dsp:txXfrm>
    </dsp:sp>
    <dsp:sp modelId="{90B316CB-706A-42E1-8DE9-E20A35202B28}">
      <dsp:nvSpPr>
        <dsp:cNvPr id="0" name=""/>
        <dsp:cNvSpPr/>
      </dsp:nvSpPr>
      <dsp:spPr>
        <a:xfrm>
          <a:off x="5624088" y="1450441"/>
          <a:ext cx="5494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9405" y="45720"/>
              </a:lnTo>
            </a:path>
          </a:pathLst>
        </a:custGeom>
        <a:noFill/>
        <a:ln w="2540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884290" y="1493261"/>
        <a:ext cx="29000" cy="5800"/>
      </dsp:txXfrm>
    </dsp:sp>
    <dsp:sp modelId="{BC05803F-3E2D-4DAF-BE9C-F8B5E9212272}">
      <dsp:nvSpPr>
        <dsp:cNvPr id="0" name=""/>
        <dsp:cNvSpPr/>
      </dsp:nvSpPr>
      <dsp:spPr>
        <a:xfrm>
          <a:off x="3104124" y="739632"/>
          <a:ext cx="2521764" cy="15130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Venus gravity assist</a:t>
          </a:r>
        </a:p>
      </dsp:txBody>
      <dsp:txXfrm>
        <a:off x="3104124" y="739632"/>
        <a:ext cx="2521764" cy="1513058"/>
      </dsp:txXfrm>
    </dsp:sp>
    <dsp:sp modelId="{B791416E-F830-466E-B361-B4433FB5ED72}">
      <dsp:nvSpPr>
        <dsp:cNvPr id="0" name=""/>
        <dsp:cNvSpPr/>
      </dsp:nvSpPr>
      <dsp:spPr>
        <a:xfrm>
          <a:off x="8725857" y="1450441"/>
          <a:ext cx="5494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9405" y="45720"/>
              </a:lnTo>
            </a:path>
          </a:pathLst>
        </a:custGeom>
        <a:noFill/>
        <a:ln w="2540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8986060" y="1493261"/>
        <a:ext cx="29000" cy="5800"/>
      </dsp:txXfrm>
    </dsp:sp>
    <dsp:sp modelId="{E241092E-9560-4D5C-9849-8FACA916D705}">
      <dsp:nvSpPr>
        <dsp:cNvPr id="0" name=""/>
        <dsp:cNvSpPr/>
      </dsp:nvSpPr>
      <dsp:spPr>
        <a:xfrm>
          <a:off x="6205893" y="739632"/>
          <a:ext cx="2521764" cy="15130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Spacecraft separation</a:t>
          </a:r>
        </a:p>
      </dsp:txBody>
      <dsp:txXfrm>
        <a:off x="6205893" y="739632"/>
        <a:ext cx="2521764" cy="1513058"/>
      </dsp:txXfrm>
    </dsp:sp>
    <dsp:sp modelId="{F76F29A3-9109-4708-940A-1ECC37132586}">
      <dsp:nvSpPr>
        <dsp:cNvPr id="0" name=""/>
        <dsp:cNvSpPr/>
      </dsp:nvSpPr>
      <dsp:spPr>
        <a:xfrm>
          <a:off x="1263236" y="2250891"/>
          <a:ext cx="9305309" cy="549405"/>
        </a:xfrm>
        <a:custGeom>
          <a:avLst/>
          <a:gdLst/>
          <a:ahLst/>
          <a:cxnLst/>
          <a:rect l="0" t="0" r="0" b="0"/>
          <a:pathLst>
            <a:path>
              <a:moveTo>
                <a:pt x="9305309" y="0"/>
              </a:moveTo>
              <a:lnTo>
                <a:pt x="9305309" y="291802"/>
              </a:lnTo>
              <a:lnTo>
                <a:pt x="0" y="291802"/>
              </a:lnTo>
              <a:lnTo>
                <a:pt x="0" y="549405"/>
              </a:lnTo>
            </a:path>
          </a:pathLst>
        </a:custGeom>
        <a:noFill/>
        <a:ln w="2540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682806" y="2522693"/>
        <a:ext cx="466168" cy="5800"/>
      </dsp:txXfrm>
    </dsp:sp>
    <dsp:sp modelId="{13A63A8F-F5C4-4EA5-8B8A-76406FC4FB3E}">
      <dsp:nvSpPr>
        <dsp:cNvPr id="0" name=""/>
        <dsp:cNvSpPr/>
      </dsp:nvSpPr>
      <dsp:spPr>
        <a:xfrm>
          <a:off x="9307663" y="739632"/>
          <a:ext cx="2521764" cy="15130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Sail deployment</a:t>
          </a:r>
        </a:p>
      </dsp:txBody>
      <dsp:txXfrm>
        <a:off x="9307663" y="739632"/>
        <a:ext cx="2521764" cy="1513058"/>
      </dsp:txXfrm>
    </dsp:sp>
    <dsp:sp modelId="{3CF5602D-4A7C-4C28-8DF1-81C35320F05A}">
      <dsp:nvSpPr>
        <dsp:cNvPr id="0" name=""/>
        <dsp:cNvSpPr/>
      </dsp:nvSpPr>
      <dsp:spPr>
        <a:xfrm>
          <a:off x="2522318" y="3543506"/>
          <a:ext cx="5494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9405" y="45720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782521" y="3586326"/>
        <a:ext cx="29000" cy="5800"/>
      </dsp:txXfrm>
    </dsp:sp>
    <dsp:sp modelId="{DA1006CC-97BE-4D02-8B23-0760E47E534D}">
      <dsp:nvSpPr>
        <dsp:cNvPr id="0" name=""/>
        <dsp:cNvSpPr/>
      </dsp:nvSpPr>
      <dsp:spPr>
        <a:xfrm>
          <a:off x="2354" y="2832696"/>
          <a:ext cx="2521764" cy="15130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Solar distance reduction</a:t>
          </a:r>
        </a:p>
      </dsp:txBody>
      <dsp:txXfrm>
        <a:off x="2354" y="2832696"/>
        <a:ext cx="2521764" cy="1513058"/>
      </dsp:txXfrm>
    </dsp:sp>
    <dsp:sp modelId="{2273570F-BFD4-40B5-87B4-BF324215D811}">
      <dsp:nvSpPr>
        <dsp:cNvPr id="0" name=""/>
        <dsp:cNvSpPr/>
      </dsp:nvSpPr>
      <dsp:spPr>
        <a:xfrm>
          <a:off x="5624088" y="3543506"/>
          <a:ext cx="5494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9405" y="45720"/>
              </a:lnTo>
            </a:path>
          </a:pathLst>
        </a:custGeom>
        <a:noFill/>
        <a:ln w="2540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884290" y="3586326"/>
        <a:ext cx="29000" cy="5800"/>
      </dsp:txXfrm>
    </dsp:sp>
    <dsp:sp modelId="{9CB21501-6FB9-4FF7-9420-24A82B7B620D}">
      <dsp:nvSpPr>
        <dsp:cNvPr id="0" name=""/>
        <dsp:cNvSpPr/>
      </dsp:nvSpPr>
      <dsp:spPr>
        <a:xfrm>
          <a:off x="3104124" y="2832696"/>
          <a:ext cx="2521764" cy="15130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Inclination increase</a:t>
          </a:r>
        </a:p>
      </dsp:txBody>
      <dsp:txXfrm>
        <a:off x="3104124" y="2832696"/>
        <a:ext cx="2521764" cy="1513058"/>
      </dsp:txXfrm>
    </dsp:sp>
    <dsp:sp modelId="{D1811077-A4E1-41D8-BA0B-380F3063C00D}">
      <dsp:nvSpPr>
        <dsp:cNvPr id="0" name=""/>
        <dsp:cNvSpPr/>
      </dsp:nvSpPr>
      <dsp:spPr>
        <a:xfrm>
          <a:off x="6205893" y="2832696"/>
          <a:ext cx="2521764" cy="15130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Solar distance increase and phase separation finalization</a:t>
          </a:r>
        </a:p>
      </dsp:txBody>
      <dsp:txXfrm>
        <a:off x="6205893" y="2832696"/>
        <a:ext cx="2521764" cy="15130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356350"/>
            <a:ext cx="12192000" cy="50165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39000">
                <a:srgbClr val="C00000"/>
              </a:gs>
              <a:gs pos="71000">
                <a:srgbClr val="FFC000"/>
              </a:gs>
              <a:gs pos="100000">
                <a:srgbClr val="0070C0"/>
              </a:gs>
              <a:gs pos="87000">
                <a:srgbClr val="00B050"/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0783" y="642461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NASA MSFC - JHU/APL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05653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924F4BC-96F1-448C-A2AC-B41B8F3A69D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96400" y="6405653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NIAC Phase III Diffractive Solar Sailing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96400" y="-270119"/>
            <a:ext cx="2984864" cy="1607234"/>
          </a:xfrm>
          <a:prstGeom prst="rect">
            <a:avLst/>
          </a:prstGeom>
        </p:spPr>
      </p:pic>
      <p:pic>
        <p:nvPicPr>
          <p:cNvPr id="12" name="Picture 11" descr="Logo, icon&#10;&#10;AI-generated content may be incorrect.">
            <a:extLst>
              <a:ext uri="{FF2B5EF4-FFF2-40B4-BE49-F238E27FC236}">
                <a16:creationId xmlns:a16="http://schemas.microsoft.com/office/drawing/2014/main" id="{18B6DF68-8B89-77F2-9067-B026EF1DBC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049" y="129174"/>
            <a:ext cx="966509" cy="808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299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976AA-5BBC-42E5-A278-7CF61285174B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C4B33-DE0D-4887-A02A-92848F5F3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538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976AA-5BBC-42E5-A278-7CF61285174B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C4B33-DE0D-4887-A02A-92848F5F3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717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976AA-5BBC-42E5-A278-7CF61285174B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C4B33-DE0D-4887-A02A-92848F5F3FA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356350"/>
            <a:ext cx="12192000" cy="50165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39000">
                <a:srgbClr val="C00000"/>
              </a:gs>
              <a:gs pos="71000">
                <a:srgbClr val="FFC000"/>
              </a:gs>
              <a:gs pos="100000">
                <a:srgbClr val="0070C0"/>
              </a:gs>
              <a:gs pos="87000">
                <a:srgbClr val="00B050"/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4038600" y="64056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924F4BC-96F1-448C-A2AC-B41B8F3A69D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9296400" y="64056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NIAC Phase III Diffractive Solar Sailing</a:t>
            </a:r>
            <a:endParaRPr lang="en-US" dirty="0"/>
          </a:p>
        </p:txBody>
      </p:sp>
      <p:sp>
        <p:nvSpPr>
          <p:cNvPr id="10" name="Date Placeholder 3"/>
          <p:cNvSpPr txBox="1">
            <a:spLocks/>
          </p:cNvSpPr>
          <p:nvPr userDrawn="1"/>
        </p:nvSpPr>
        <p:spPr>
          <a:xfrm>
            <a:off x="820783" y="64246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NASA MSFC - JHU/APL 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96400" y="-270119"/>
            <a:ext cx="2984864" cy="1607234"/>
          </a:xfrm>
          <a:prstGeom prst="rect">
            <a:avLst/>
          </a:prstGeom>
        </p:spPr>
      </p:pic>
      <p:pic>
        <p:nvPicPr>
          <p:cNvPr id="12" name="Picture 11" descr="Logo, icon&#10;&#10;AI-generated content may be incorrect.">
            <a:extLst>
              <a:ext uri="{FF2B5EF4-FFF2-40B4-BE49-F238E27FC236}">
                <a16:creationId xmlns:a16="http://schemas.microsoft.com/office/drawing/2014/main" id="{05734EC8-3EAF-5884-DA2C-262A73E270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049" y="129174"/>
            <a:ext cx="966509" cy="808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511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976AA-5BBC-42E5-A278-7CF61285174B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C4B33-DE0D-4887-A02A-92848F5F3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169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976AA-5BBC-42E5-A278-7CF61285174B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C4B33-DE0D-4887-A02A-92848F5F3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773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976AA-5BBC-42E5-A278-7CF61285174B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C4B33-DE0D-4887-A02A-92848F5F3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405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976AA-5BBC-42E5-A278-7CF61285174B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C4B33-DE0D-4887-A02A-92848F5F3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159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976AA-5BBC-42E5-A278-7CF61285174B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C4B33-DE0D-4887-A02A-92848F5F3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184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976AA-5BBC-42E5-A278-7CF61285174B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C4B33-DE0D-4887-A02A-92848F5F3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557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976AA-5BBC-42E5-A278-7CF61285174B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C4B33-DE0D-4887-A02A-92848F5F3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894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976AA-5BBC-42E5-A278-7CF61285174B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C4B33-DE0D-4887-A02A-92848F5F3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024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3657" y="1035277"/>
            <a:ext cx="7654834" cy="2387600"/>
          </a:xfrm>
        </p:spPr>
        <p:txBody>
          <a:bodyPr>
            <a:noAutofit/>
          </a:bodyPr>
          <a:lstStyle/>
          <a:p>
            <a:pPr algn="l"/>
            <a:r>
              <a:rPr lang="en-US" sz="4400" b="1" dirty="0">
                <a:latin typeface="+mn-lt"/>
              </a:rPr>
              <a:t>Mission Design and Guidance, Navigation, and Control Challenges of a Diffractive Sail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37098" y="3572855"/>
            <a:ext cx="8155949" cy="1655762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John Inness, Megan Estrada (NASA MSFC)</a:t>
            </a:r>
          </a:p>
          <a:p>
            <a:pPr algn="l"/>
            <a:r>
              <a:rPr lang="en-US" dirty="0"/>
              <a:t>Amber Dubill, Noble Hatten, Michael Marshall (JH APL)</a:t>
            </a:r>
          </a:p>
          <a:p>
            <a:pPr algn="l"/>
            <a:r>
              <a:rPr lang="en-US" dirty="0"/>
              <a:t>Benjamin Diedrich (</a:t>
            </a:r>
            <a:r>
              <a:rPr lang="en-US" dirty="0" err="1"/>
              <a:t>Astrion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254" y="1272612"/>
            <a:ext cx="3673844" cy="367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024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EF754-42E8-2A26-49E1-D79C2210B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ADCS Differences Overview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D0B14F-C180-68A2-BCAB-89363766C1D3}"/>
              </a:ext>
            </a:extLst>
          </p:cNvPr>
          <p:cNvSpPr/>
          <p:nvPr/>
        </p:nvSpPr>
        <p:spPr>
          <a:xfrm rot="18671003">
            <a:off x="503496" y="2537920"/>
            <a:ext cx="3429000" cy="45719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537E69A-2363-CCC7-7C34-F1A63F426540}"/>
              </a:ext>
            </a:extLst>
          </p:cNvPr>
          <p:cNvSpPr/>
          <p:nvPr/>
        </p:nvSpPr>
        <p:spPr>
          <a:xfrm>
            <a:off x="8068697" y="2669167"/>
            <a:ext cx="3429000" cy="45719"/>
          </a:xfrm>
          <a:prstGeom prst="rect">
            <a:avLst/>
          </a:prstGeom>
          <a:gradFill>
            <a:gsLst>
              <a:gs pos="0">
                <a:srgbClr val="FF0000"/>
              </a:gs>
              <a:gs pos="54000">
                <a:srgbClr val="FFFF00"/>
              </a:gs>
              <a:gs pos="100000">
                <a:srgbClr val="0070C0"/>
              </a:gs>
            </a:gsLst>
            <a:lin ang="0" scaled="0"/>
          </a:gra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2EB1115-7DFF-9EE3-6C44-44D3214C3DFD}"/>
              </a:ext>
            </a:extLst>
          </p:cNvPr>
          <p:cNvCxnSpPr>
            <a:cxnSpLocks/>
            <a:endCxn id="8" idx="2"/>
          </p:cNvCxnSpPr>
          <p:nvPr/>
        </p:nvCxnSpPr>
        <p:spPr>
          <a:xfrm flipV="1">
            <a:off x="2235200" y="2575832"/>
            <a:ext cx="0" cy="183914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2ACFEE3-7F45-2E4D-6AAA-6AA2A1B049F4}"/>
              </a:ext>
            </a:extLst>
          </p:cNvPr>
          <p:cNvCxnSpPr>
            <a:cxnSpLocks/>
          </p:cNvCxnSpPr>
          <p:nvPr/>
        </p:nvCxnSpPr>
        <p:spPr>
          <a:xfrm>
            <a:off x="2235200" y="2575832"/>
            <a:ext cx="1478704" cy="0"/>
          </a:xfrm>
          <a:prstGeom prst="straightConnector1">
            <a:avLst/>
          </a:prstGeom>
          <a:ln w="38100">
            <a:prstDash val="dash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BBAA339-42F9-73D8-703F-C224F6874C67}"/>
              </a:ext>
            </a:extLst>
          </p:cNvPr>
          <p:cNvCxnSpPr>
            <a:cxnSpLocks/>
            <a:endCxn id="9" idx="2"/>
          </p:cNvCxnSpPr>
          <p:nvPr/>
        </p:nvCxnSpPr>
        <p:spPr>
          <a:xfrm flipV="1">
            <a:off x="9783197" y="2714886"/>
            <a:ext cx="0" cy="18542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2F415AF-0E4B-F1B6-BD42-9EE8DD4B705B}"/>
              </a:ext>
            </a:extLst>
          </p:cNvPr>
          <p:cNvCxnSpPr>
            <a:cxnSpLocks/>
            <a:stCxn id="9" idx="0"/>
          </p:cNvCxnSpPr>
          <p:nvPr/>
        </p:nvCxnSpPr>
        <p:spPr>
          <a:xfrm flipV="1">
            <a:off x="9783197" y="1668870"/>
            <a:ext cx="1155700" cy="1000297"/>
          </a:xfrm>
          <a:prstGeom prst="straightConnector1">
            <a:avLst/>
          </a:prstGeom>
          <a:ln w="38100">
            <a:prstDash val="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EB9A123-8D6F-85E0-74D6-F85390F27F6F}"/>
              </a:ext>
            </a:extLst>
          </p:cNvPr>
          <p:cNvCxnSpPr>
            <a:cxnSpLocks/>
            <a:stCxn id="8" idx="0"/>
          </p:cNvCxnSpPr>
          <p:nvPr/>
        </p:nvCxnSpPr>
        <p:spPr>
          <a:xfrm flipH="1" flipV="1">
            <a:off x="915286" y="1416742"/>
            <a:ext cx="1285506" cy="1128985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ADEC496-B2F9-F778-13A9-C1ACA4AE4049}"/>
              </a:ext>
            </a:extLst>
          </p:cNvPr>
          <p:cNvCxnSpPr>
            <a:cxnSpLocks/>
            <a:stCxn id="9" idx="0"/>
          </p:cNvCxnSpPr>
          <p:nvPr/>
        </p:nvCxnSpPr>
        <p:spPr>
          <a:xfrm flipH="1" flipV="1">
            <a:off x="8260352" y="1409491"/>
            <a:ext cx="1522845" cy="1259676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AAB403DC-CD04-D08D-E4E3-F426BBD4C039}"/>
              </a:ext>
            </a:extLst>
          </p:cNvPr>
          <p:cNvSpPr txBox="1"/>
          <p:nvPr/>
        </p:nvSpPr>
        <p:spPr>
          <a:xfrm>
            <a:off x="1741054" y="4506154"/>
            <a:ext cx="988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Sunlight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323C11C-267F-ABFB-0BD4-8F790904530B}"/>
              </a:ext>
            </a:extLst>
          </p:cNvPr>
          <p:cNvSpPr txBox="1"/>
          <p:nvPr/>
        </p:nvSpPr>
        <p:spPr>
          <a:xfrm>
            <a:off x="9289051" y="4614807"/>
            <a:ext cx="988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Sunlight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90CE2E3-6402-2080-E060-E75B82FC26EA}"/>
              </a:ext>
            </a:extLst>
          </p:cNvPr>
          <p:cNvSpPr txBox="1"/>
          <p:nvPr/>
        </p:nvSpPr>
        <p:spPr>
          <a:xfrm>
            <a:off x="10361047" y="1237020"/>
            <a:ext cx="1630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Diffracted Light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CEABF48-5D43-75E9-3936-407B12C6278E}"/>
              </a:ext>
            </a:extLst>
          </p:cNvPr>
          <p:cNvSpPr txBox="1"/>
          <p:nvPr/>
        </p:nvSpPr>
        <p:spPr>
          <a:xfrm>
            <a:off x="3026642" y="2711156"/>
            <a:ext cx="1630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Reflected Light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C43F7AF-F127-D5AA-1B20-BE99061FF68D}"/>
              </a:ext>
            </a:extLst>
          </p:cNvPr>
          <p:cNvSpPr txBox="1"/>
          <p:nvPr/>
        </p:nvSpPr>
        <p:spPr>
          <a:xfrm>
            <a:off x="256733" y="966731"/>
            <a:ext cx="1630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Force Vector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A584AC5-9473-C5DA-6D3C-0C9BF1975822}"/>
              </a:ext>
            </a:extLst>
          </p:cNvPr>
          <p:cNvSpPr txBox="1"/>
          <p:nvPr/>
        </p:nvSpPr>
        <p:spPr>
          <a:xfrm>
            <a:off x="7791145" y="966731"/>
            <a:ext cx="1630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Force Vector</a:t>
            </a:r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24247E5D-F3B6-3FDD-5E87-F6DA49F8FA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2059" y="3335716"/>
            <a:ext cx="5627606" cy="309647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Reflective sails steer utilizing pitch/yaw to change the force vector while diffractive sails utilize roll to steer the sail with the diffractive grating providing the force offset.</a:t>
            </a:r>
          </a:p>
        </p:txBody>
      </p:sp>
    </p:spTree>
    <p:extLst>
      <p:ext uri="{BB962C8B-B14F-4D97-AF65-F5344CB8AC3E}">
        <p14:creationId xmlns:p14="http://schemas.microsoft.com/office/powerpoint/2010/main" val="4203518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B7A21-F700-C4E7-7B03-A46A931FC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15846-26BC-041E-0648-1530AC193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ADCS – Diffractive Mesh Modeling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5348D2-2D39-4005-A70B-D3C1BE7BD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3D sail shape modeled as mesh of flat plate triangle elements</a:t>
            </a:r>
          </a:p>
          <a:p>
            <a:r>
              <a:rPr lang="en-US" dirty="0">
                <a:ea typeface="Calibri"/>
                <a:cs typeface="Calibri"/>
              </a:rPr>
              <a:t>Each element uses sun-pointing force model with small angle approximation</a:t>
            </a:r>
          </a:p>
          <a:p>
            <a:pPr lvl="1"/>
            <a:r>
              <a:rPr lang="en-US" dirty="0">
                <a:ea typeface="Calibri"/>
                <a:cs typeface="Calibri"/>
              </a:rPr>
              <a:t>Constant µ</a:t>
            </a:r>
            <a:r>
              <a:rPr lang="en-US" baseline="-25000" dirty="0">
                <a:ea typeface="Calibri"/>
                <a:cs typeface="Calibri"/>
              </a:rPr>
              <a:t>s</a:t>
            </a:r>
            <a:r>
              <a:rPr lang="en-US" dirty="0">
                <a:ea typeface="Calibri"/>
                <a:cs typeface="Calibri"/>
              </a:rPr>
              <a:t> and µ</a:t>
            </a:r>
            <a:r>
              <a:rPr lang="en-US" baseline="-25000" dirty="0">
                <a:ea typeface="Calibri"/>
                <a:cs typeface="Calibri"/>
              </a:rPr>
              <a:t>n</a:t>
            </a:r>
          </a:p>
          <a:p>
            <a:pPr lvl="1"/>
            <a:r>
              <a:rPr lang="en-US" dirty="0">
                <a:ea typeface="Calibri"/>
                <a:cs typeface="Calibri"/>
              </a:rPr>
              <a:t>Projected area cos(SIA)</a:t>
            </a:r>
          </a:p>
          <a:p>
            <a:pPr lvl="1"/>
            <a:r>
              <a:rPr lang="en-US" dirty="0">
                <a:ea typeface="Calibri"/>
                <a:cs typeface="Calibri"/>
              </a:rPr>
              <a:t>Force oriented by sail element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AE8F3B-B074-9220-6213-6FBE68AE27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418" y="4000956"/>
            <a:ext cx="5953125" cy="23717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FE5640-F57B-B444-3E9F-18F74DBFB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5137" y="959873"/>
            <a:ext cx="4791075" cy="303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6451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9D94B9-572D-59C0-D81E-4A258C909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6D535-0321-2BED-B75F-C75A18868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ADCS – Diffractive Mesh Modeling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79E8DA-676E-0774-E2EF-5A22D04D97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4125"/>
            <a:ext cx="11220450" cy="185578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Calibri"/>
                <a:cs typeface="Calibri"/>
              </a:rPr>
              <a:t>Total force &amp; moment sum of element forces &amp; moments</a:t>
            </a:r>
            <a:endParaRPr lang="en-US">
              <a:ea typeface="Calibri"/>
              <a:cs typeface="Calibri"/>
            </a:endParaRPr>
          </a:p>
          <a:p>
            <a:r>
              <a:rPr lang="en-US" dirty="0">
                <a:ea typeface="Calibri"/>
                <a:cs typeface="Calibri"/>
              </a:rPr>
              <a:t>Worst-case pitch/yaw &amp; roll torque shapes found by varying boom tip and sail membrane out-of-plane displacements</a:t>
            </a:r>
          </a:p>
          <a:p>
            <a:pPr lvl="1"/>
            <a:r>
              <a:rPr lang="en-US" dirty="0">
                <a:ea typeface="Calibri"/>
                <a:cs typeface="Calibri"/>
              </a:rPr>
              <a:t>Size control system actuators for flight sail shape variations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68B1A4-2CB9-AE58-F065-5E04753A86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457" y="3314178"/>
            <a:ext cx="4023275" cy="30175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987402B-5B16-FB76-A912-8C05FB1F34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5577" y="3394684"/>
            <a:ext cx="3931920" cy="2949002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4C26386-545D-9165-387A-1606343B492D}"/>
              </a:ext>
            </a:extLst>
          </p:cNvPr>
          <p:cNvGraphicFramePr>
            <a:graphicFrameLocks noGrp="1"/>
          </p:cNvGraphicFramePr>
          <p:nvPr/>
        </p:nvGraphicFramePr>
        <p:xfrm>
          <a:off x="4169732" y="3314178"/>
          <a:ext cx="3847104" cy="2761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2368">
                  <a:extLst>
                    <a:ext uri="{9D8B030D-6E8A-4147-A177-3AD203B41FA5}">
                      <a16:colId xmlns:a16="http://schemas.microsoft.com/office/drawing/2014/main" val="4017234115"/>
                    </a:ext>
                  </a:extLst>
                </a:gridCol>
                <a:gridCol w="1282368">
                  <a:extLst>
                    <a:ext uri="{9D8B030D-6E8A-4147-A177-3AD203B41FA5}">
                      <a16:colId xmlns:a16="http://schemas.microsoft.com/office/drawing/2014/main" val="3384111861"/>
                    </a:ext>
                  </a:extLst>
                </a:gridCol>
                <a:gridCol w="1282368">
                  <a:extLst>
                    <a:ext uri="{9D8B030D-6E8A-4147-A177-3AD203B41FA5}">
                      <a16:colId xmlns:a16="http://schemas.microsoft.com/office/drawing/2014/main" val="1129838285"/>
                    </a:ext>
                  </a:extLst>
                </a:gridCol>
              </a:tblGrid>
              <a:tr h="897502"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noProof="0" dirty="0">
                          <a:latin typeface="Calibri"/>
                        </a:rPr>
                        <a:t>Worst-case solar torques normalized by pressure, area, and boom length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8740747"/>
                  </a:ext>
                </a:extLst>
              </a:tr>
              <a:tr h="897502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noProof="0" dirty="0">
                          <a:latin typeface="Calibri"/>
                        </a:rPr>
                        <a:t>Sail shape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noProof="0" dirty="0">
                          <a:latin typeface="Calibri"/>
                        </a:rPr>
                        <a:t>Worst-case pitch/yaw shape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noProof="0" dirty="0">
                          <a:latin typeface="Calibri"/>
                        </a:rPr>
                        <a:t>Worst-case roll shape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8822039"/>
                  </a:ext>
                </a:extLst>
              </a:tr>
              <a:tr h="480164"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  <a:r>
                        <a:rPr lang="en-US" baseline="-25000" dirty="0"/>
                        <a:t>PY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noProof="0" dirty="0">
                          <a:latin typeface="Calibri"/>
                        </a:rPr>
                        <a:t>5.4e-3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noProof="0" dirty="0">
                          <a:latin typeface="Calibri"/>
                        </a:rPr>
                        <a:t>2.6e-3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7144534"/>
                  </a:ext>
                </a:extLst>
              </a:tr>
              <a:tr h="469726"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  <a:r>
                        <a:rPr lang="en-US" baseline="-25000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noProof="0" dirty="0">
                          <a:latin typeface="Calibri"/>
                        </a:rPr>
                        <a:t>1.03e-10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noProof="0" dirty="0">
                          <a:latin typeface="Calibri"/>
                        </a:rPr>
                        <a:t>5.0e-6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88779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068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EF754-42E8-2A26-49E1-D79C2210B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ADCS Challenges – Deployment SNAP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53529C-87EB-2CF8-183C-F1B324F31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62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One of the ADCS challenges with a diffractive sail is the diffractive Sudden Non-Aligned Pressure (SNAP) where the full force of the diffractive sail only comes into play near the end of sail deployment.</a:t>
            </a:r>
          </a:p>
          <a:p>
            <a:r>
              <a:rPr lang="en-US" dirty="0"/>
              <a:t>This SNAP effect can be modeled approximately as an exponential function with the force parallel to the sail plane </a:t>
            </a:r>
          </a:p>
        </p:txBody>
      </p:sp>
      <p:pic>
        <p:nvPicPr>
          <p:cNvPr id="5" name="Picture 4" descr="Chart, line chart&#10;&#10;AI-generated content may be incorrect.">
            <a:extLst>
              <a:ext uri="{FF2B5EF4-FFF2-40B4-BE49-F238E27FC236}">
                <a16:creationId xmlns:a16="http://schemas.microsoft.com/office/drawing/2014/main" id="{5AE1459D-BA58-4460-2610-D07B4984E1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067" y="1539067"/>
            <a:ext cx="5333333" cy="40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36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EF754-42E8-2A26-49E1-D79C2210B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ADCS Challenges – Deployment SNAP</a:t>
            </a:r>
          </a:p>
        </p:txBody>
      </p:sp>
      <p:pic>
        <p:nvPicPr>
          <p:cNvPr id="7" name="Picture 6" descr="Chart, line chart&#10;&#10;AI-generated content may be incorrect.">
            <a:extLst>
              <a:ext uri="{FF2B5EF4-FFF2-40B4-BE49-F238E27FC236}">
                <a16:creationId xmlns:a16="http://schemas.microsoft.com/office/drawing/2014/main" id="{1572D1D7-FDBC-B00E-7008-894759A8D7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414" y="1532437"/>
            <a:ext cx="4163586" cy="31226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BD04C56-B78D-A72B-E1A6-E1A60C8A86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32437"/>
            <a:ext cx="4163586" cy="312269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E0D1841-049F-961C-F0D1-0D35FDA20A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4208" y="1532437"/>
            <a:ext cx="4163586" cy="3122689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187DAD97-369D-0727-1CB8-5FF19771F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70763"/>
            <a:ext cx="10515600" cy="110619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The diffractive SNAP becomes a non-factor during deployment with the moments caused by the deployment being lost in the noise compared to the other forces on the </a:t>
            </a:r>
            <a:r>
              <a:rPr lang="en-US" dirty="0" err="1"/>
              <a:t>sailcraft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/>
              <a:t>Note</a:t>
            </a:r>
            <a:r>
              <a:rPr lang="en-US"/>
              <a:t>: Moments </a:t>
            </a:r>
            <a:r>
              <a:rPr lang="en-US" dirty="0"/>
              <a:t>normalized about maximum spacecraft moment</a:t>
            </a:r>
          </a:p>
        </p:txBody>
      </p:sp>
    </p:spTree>
    <p:extLst>
      <p:ext uri="{BB962C8B-B14F-4D97-AF65-F5344CB8AC3E}">
        <p14:creationId xmlns:p14="http://schemas.microsoft.com/office/powerpoint/2010/main" val="2342792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CB95E-FF3F-8AC6-6AE7-FE670DDFC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ADCS Challenges – RCDs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BB58C-0495-3094-69B5-53418EEF3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06533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Utilizing reflectivity control devices (RCD) in a conventional </a:t>
            </a:r>
            <a:r>
              <a:rPr lang="en-US" dirty="0" err="1"/>
              <a:t>sailcraft</a:t>
            </a:r>
            <a:r>
              <a:rPr lang="en-US" dirty="0"/>
              <a:t> requires a tenting angle to reflect solar light to create a roll moment while utilizing diffractive patches and the RCD opacity control enables RCD’s to be embedded flat within the sail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99F6765-25B8-CDB8-86D4-5490CAACD4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311" y="1494753"/>
            <a:ext cx="3819525" cy="412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80826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6851A5-A16F-F3CF-1240-95B6F596D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BBA80-BBCC-CD17-1C09-AD4BE99ED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ADCS – AMT - Cant Angle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42BB1AB-5E62-448C-3E8E-E3C33DC993C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20800"/>
                <a:ext cx="5257800" cy="4856163"/>
              </a:xfrm>
            </p:spPr>
            <p:txBody>
              <a:bodyPr vert="horz" lIns="91440" tIns="45720" rIns="91440" bIns="45720" rtlCol="0" anchor="t">
                <a:normAutofit fontScale="62500" lnSpcReduction="20000"/>
              </a:bodyPr>
              <a:lstStyle/>
              <a:p>
                <a:r>
                  <a:rPr lang="en-US" dirty="0">
                    <a:ea typeface="Calibri"/>
                    <a:cs typeface="Calibri"/>
                  </a:rPr>
                  <a:t>Active mass translator (AMT) manages pitch &amp; yaw torques by shifting center of mass to control</a:t>
                </a:r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𝑀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= </m:t>
                    </m:r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  <a:ea typeface="Calibri"/>
                                <a:cs typeface="Calibri"/>
                              </a:rPr>
                            </m:ctrlPr>
                          </m:acc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libri"/>
                                <a:cs typeface="Calibri"/>
                              </a:rPr>
                              <m:t>𝑅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𝑐𝑚</m:t>
                        </m:r>
                      </m:sub>
                    </m:sSub>
                    <m:r>
                      <a:rPr lang="en-US" b="1" i="1" smtClean="0"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×</m:t>
                    </m:r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b="1" i="1" smtClean="0">
                                <a:latin typeface="Cambria Math" panose="02040503050406030204" pitchFamily="18" charset="0"/>
                                <a:ea typeface="Calibri"/>
                                <a:cs typeface="Calibri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libri"/>
                                <a:cs typeface="Calibri"/>
                              </a:rPr>
                              <m:t>𝐹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𝑠𝑎𝑖𝑙</m:t>
                        </m:r>
                      </m:sub>
                    </m:sSub>
                  </m:oMath>
                </a14:m>
                <a:endParaRPr lang="en-US" b="0" dirty="0">
                  <a:ea typeface="Calibri"/>
                  <a:cs typeface="Calibri"/>
                </a:endParaRPr>
              </a:p>
              <a:p>
                <a:r>
                  <a:rPr lang="en-US" dirty="0">
                    <a:ea typeface="Calibri"/>
                    <a:cs typeface="Calibri"/>
                  </a:rPr>
                  <a:t>Reflective sail force ~ aligned to normal vector of sail surface</a:t>
                </a:r>
              </a:p>
              <a:p>
                <a:pPr lvl="1"/>
                <a:r>
                  <a:rPr lang="en-US" dirty="0">
                    <a:ea typeface="Calibri"/>
                    <a:cs typeface="Calibri"/>
                  </a:rPr>
                  <a:t>AMT in sail plane moves CM perpendicular to force</a:t>
                </a:r>
              </a:p>
              <a:p>
                <a:r>
                  <a:rPr lang="en-US" dirty="0">
                    <a:ea typeface="Calibri"/>
                    <a:cs typeface="Calibri"/>
                  </a:rPr>
                  <a:t>Diffractive sail force is NOT normal to sun-pointing sail plane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b="1" i="1">
                                <a:latin typeface="Cambria Math" panose="02040503050406030204" pitchFamily="18" charset="0"/>
                                <a:ea typeface="Calibri"/>
                                <a:cs typeface="Calibri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libri"/>
                                <a:cs typeface="Calibri"/>
                              </a:rPr>
                              <m:t>𝐹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𝑠𝑎𝑖𝑙</m:t>
                        </m:r>
                      </m:sub>
                    </m:sSub>
                    <m:r>
                      <a:rPr lang="en-US" b="1" i="1" smtClean="0"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𝜂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𝑛</m:t>
                        </m:r>
                      </m:sub>
                    </m:sSub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𝑛</m:t>
                        </m:r>
                      </m:e>
                    </m:acc>
                    <m:r>
                      <a:rPr lang="en-US" b="1" i="1" smtClean="0"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𝜂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𝑠</m:t>
                        </m:r>
                      </m:sub>
                    </m:sSub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𝑠</m:t>
                        </m:r>
                      </m:e>
                    </m:acc>
                  </m:oMath>
                </a14:m>
                <a:endParaRPr lang="en-US" b="1" dirty="0">
                  <a:ea typeface="Calibri"/>
                  <a:cs typeface="Calibri"/>
                </a:endParaRPr>
              </a:p>
              <a:p>
                <a:r>
                  <a:rPr lang="en-US" dirty="0">
                    <a:ea typeface="Calibri"/>
                    <a:cs typeface="Calibri"/>
                  </a:rPr>
                  <a:t>AMT in diffractive sail plane</a:t>
                </a:r>
              </a:p>
              <a:p>
                <a:pPr lvl="1"/>
                <a:r>
                  <a:rPr lang="en-US" dirty="0">
                    <a:ea typeface="Calibri"/>
                    <a:cs typeface="Calibri"/>
                  </a:rPr>
                  <a:t>At angle to force: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𝐴𝑀𝑇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/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𝐹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libri"/>
                                <a:cs typeface="Calibri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  <a:ea typeface="Calibri"/>
                                <a:cs typeface="Calibri"/>
                              </a:rPr>
                              <m:t>tan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libri"/>
                                <a:cs typeface="Calibri"/>
                              </a:rPr>
                              <m:t>−1</m:t>
                            </m:r>
                          </m:sup>
                        </m:sSup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libri"/>
                                <a:cs typeface="Calibri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libri"/>
                                    <a:cs typeface="Calibri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libri"/>
                                    <a:cs typeface="Calibri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libri"/>
                                    <a:cs typeface="Calibri"/>
                                  </a:rPr>
                                  <m:t>𝑠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libri"/>
                                <a:cs typeface="Calibri"/>
                              </a:rPr>
                              <m:t>/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libri"/>
                                    <a:cs typeface="Calibri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libri"/>
                                    <a:cs typeface="Calibri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libri"/>
                                    <a:cs typeface="Calibri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endParaRPr lang="en-US" dirty="0">
                  <a:ea typeface="Calibri"/>
                  <a:cs typeface="Calibri"/>
                </a:endParaRPr>
              </a:p>
              <a:p>
                <a:pPr lvl="1"/>
                <a:r>
                  <a:rPr lang="en-US" dirty="0">
                    <a:ea typeface="Calibri"/>
                    <a:cs typeface="Calibri"/>
                  </a:rPr>
                  <a:t>Torque scaled by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cos</m:t>
                        </m:r>
                      </m:fName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libri"/>
                                <a:cs typeface="Calibri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libri"/>
                                <a:cs typeface="Calibri"/>
                              </a:rPr>
                              <m:t>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libri"/>
                                <a:cs typeface="Calibri"/>
                              </a:rPr>
                              <m:t>𝐴𝑀𝑇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libri"/>
                                <a:cs typeface="Calibri"/>
                              </a:rPr>
                              <m:t>/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libri"/>
                                <a:cs typeface="Calibri"/>
                              </a:rPr>
                              <m:t>𝐹</m:t>
                            </m:r>
                          </m:sub>
                        </m:sSub>
                      </m:e>
                    </m:func>
                  </m:oMath>
                </a14:m>
                <a:endParaRPr lang="en-US" dirty="0">
                  <a:ea typeface="Calibri"/>
                  <a:cs typeface="Calibri"/>
                </a:endParaRPr>
              </a:p>
              <a:p>
                <a:r>
                  <a:rPr lang="en-US" dirty="0">
                    <a:ea typeface="Calibri"/>
                    <a:cs typeface="Calibri"/>
                  </a:rPr>
                  <a:t>AMT aligned to plane orthogonal to diffractive sail force</a:t>
                </a:r>
              </a:p>
              <a:p>
                <a:pPr lvl="1"/>
                <a:r>
                  <a:rPr lang="en-US" dirty="0">
                    <a:ea typeface="Calibri"/>
                    <a:cs typeface="Calibri"/>
                  </a:rPr>
                  <a:t>Torque has no cosine reduction</a:t>
                </a:r>
              </a:p>
              <a:p>
                <a:r>
                  <a:rPr lang="en-US" dirty="0">
                    <a:ea typeface="Calibri"/>
                    <a:cs typeface="Calibri"/>
                  </a:rPr>
                  <a:t>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𝜂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𝑠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=−0.5</m:t>
                    </m:r>
                  </m:oMath>
                </a14:m>
                <a:r>
                  <a:rPr lang="en-US" dirty="0">
                    <a:ea typeface="Calibri"/>
                    <a:cs typeface="Calibri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𝜂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=0.22</m:t>
                    </m:r>
                  </m:oMath>
                </a14:m>
                <a:endParaRPr lang="en-US" dirty="0">
                  <a:ea typeface="Calibri"/>
                  <a:cs typeface="Calibri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𝐴𝑀𝑇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/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𝐹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−66.25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∘</m:t>
                        </m:r>
                      </m:sup>
                    </m:sSup>
                  </m:oMath>
                </a14:m>
                <a:endParaRPr lang="en-US" b="0" dirty="0">
                  <a:ea typeface="Calibri"/>
                  <a:cs typeface="Calibri"/>
                </a:endParaRPr>
              </a:p>
              <a:p>
                <a:pPr lvl="1"/>
                <a:r>
                  <a:rPr lang="en-US" dirty="0">
                    <a:ea typeface="Calibri"/>
                    <a:cs typeface="Calibri"/>
                  </a:rPr>
                  <a:t>AMT aligned to force requires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cos</m:t>
                        </m:r>
                      </m:fName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libri"/>
                                <a:cs typeface="Calibri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libri"/>
                                <a:cs typeface="Calibri"/>
                              </a:rPr>
                              <m:t>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libri"/>
                                <a:cs typeface="Calibri"/>
                              </a:rPr>
                              <m:t>𝐴𝑀𝑇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libri"/>
                                <a:cs typeface="Calibri"/>
                              </a:rPr>
                              <m:t>/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libri"/>
                                <a:cs typeface="Calibri"/>
                              </a:rPr>
                              <m:t>𝐹</m:t>
                            </m:r>
                          </m:sub>
                        </m:sSub>
                      </m:e>
                    </m:func>
                    <m:r>
                      <a:rPr lang="en-US" i="1"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=</m:t>
                    </m:r>
                    <m:r>
                      <a:rPr lang="en-US" b="1" i="1"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𝟎</m:t>
                    </m:r>
                    <m:r>
                      <a:rPr lang="en-US" b="1" i="1"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.</m:t>
                    </m:r>
                    <m:r>
                      <a:rPr lang="en-US" b="1" i="1"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𝟒</m:t>
                    </m:r>
                    <m:r>
                      <a:rPr lang="en-US" b="1" i="0" smtClean="0"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 </m:t>
                    </m:r>
                  </m:oMath>
                </a14:m>
                <a:r>
                  <a:rPr lang="en-US" dirty="0">
                    <a:ea typeface="Calibri"/>
                    <a:cs typeface="Calibri"/>
                  </a:rPr>
                  <a:t>less range of motion compared to a flat AMT.</a:t>
                </a:r>
              </a:p>
              <a:p>
                <a:endParaRPr lang="en-US" dirty="0">
                  <a:ea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42BB1AB-5E62-448C-3E8E-E3C33DC993C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20800"/>
                <a:ext cx="5257800" cy="4856163"/>
              </a:xfrm>
              <a:blipFill>
                <a:blip r:embed="rId3"/>
                <a:stretch>
                  <a:fillRect l="-812" t="-2136" b="-13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F9D4D07F-C244-F428-DFD7-432E859A57F9}"/>
              </a:ext>
            </a:extLst>
          </p:cNvPr>
          <p:cNvGrpSpPr/>
          <p:nvPr/>
        </p:nvGrpSpPr>
        <p:grpSpPr>
          <a:xfrm>
            <a:off x="6310663" y="807179"/>
            <a:ext cx="2302934" cy="2169593"/>
            <a:chOff x="6234491" y="2338477"/>
            <a:chExt cx="2302934" cy="216959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D19D2C3-D4F6-42BD-3A82-09DC30A6E1F9}"/>
                </a:ext>
              </a:extLst>
            </p:cNvPr>
            <p:cNvGrpSpPr/>
            <p:nvPr/>
          </p:nvGrpSpPr>
          <p:grpSpPr>
            <a:xfrm>
              <a:off x="6234491" y="2338477"/>
              <a:ext cx="2302934" cy="2169593"/>
              <a:chOff x="6389801" y="1976046"/>
              <a:chExt cx="2302934" cy="2169593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594066F-F349-CB92-9E56-D8ED6AA3F978}"/>
                  </a:ext>
                </a:extLst>
              </p:cNvPr>
              <p:cNvSpPr txBox="1"/>
              <p:nvPr/>
            </p:nvSpPr>
            <p:spPr>
              <a:xfrm>
                <a:off x="6725652" y="1976046"/>
                <a:ext cx="147796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Reflective Sail</a:t>
                </a:r>
              </a:p>
            </p:txBody>
          </p: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EE36D439-FF67-FD48-0BB2-69E0603E07FB}"/>
                  </a:ext>
                </a:extLst>
              </p:cNvPr>
              <p:cNvGrpSpPr/>
              <p:nvPr/>
            </p:nvGrpSpPr>
            <p:grpSpPr>
              <a:xfrm rot="19112897">
                <a:off x="6389801" y="2595774"/>
                <a:ext cx="2302934" cy="1549865"/>
                <a:chOff x="6587545" y="3035693"/>
                <a:chExt cx="2302934" cy="1549865"/>
              </a:xfrm>
            </p:grpSpPr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3CE11D45-0A68-27F0-BEE9-CD5D3C904A20}"/>
                    </a:ext>
                  </a:extLst>
                </p:cNvPr>
                <p:cNvGrpSpPr/>
                <p:nvPr/>
              </p:nvGrpSpPr>
              <p:grpSpPr>
                <a:xfrm>
                  <a:off x="6587545" y="3153173"/>
                  <a:ext cx="2302934" cy="1189567"/>
                  <a:chOff x="6925733" y="2963333"/>
                  <a:chExt cx="2302934" cy="1189567"/>
                </a:xfrm>
              </p:grpSpPr>
              <p:grpSp>
                <p:nvGrpSpPr>
                  <p:cNvPr id="16" name="Group 15">
                    <a:extLst>
                      <a:ext uri="{FF2B5EF4-FFF2-40B4-BE49-F238E27FC236}">
                        <a16:creationId xmlns:a16="http://schemas.microsoft.com/office/drawing/2014/main" id="{199F1D5D-1165-BF02-7D72-C89504E8634E}"/>
                      </a:ext>
                    </a:extLst>
                  </p:cNvPr>
                  <p:cNvGrpSpPr/>
                  <p:nvPr/>
                </p:nvGrpSpPr>
                <p:grpSpPr>
                  <a:xfrm>
                    <a:off x="6925733" y="2963333"/>
                    <a:ext cx="2302934" cy="1189567"/>
                    <a:chOff x="6925733" y="2963333"/>
                    <a:chExt cx="2302934" cy="1189567"/>
                  </a:xfrm>
                </p:grpSpPr>
                <p:cxnSp>
                  <p:nvCxnSpPr>
                    <p:cNvPr id="20" name="Straight Connector 19">
                      <a:extLst>
                        <a:ext uri="{FF2B5EF4-FFF2-40B4-BE49-F238E27FC236}">
                          <a16:creationId xmlns:a16="http://schemas.microsoft.com/office/drawing/2014/main" id="{F305F83E-B9A7-FCD1-EE56-EE886919E3A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925733" y="4152900"/>
                      <a:ext cx="2302934" cy="0"/>
                    </a:xfrm>
                    <a:prstGeom prst="line">
                      <a:avLst/>
                    </a:prstGeom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" name="Straight Arrow Connector 20">
                      <a:extLst>
                        <a:ext uri="{FF2B5EF4-FFF2-40B4-BE49-F238E27FC236}">
                          <a16:creationId xmlns:a16="http://schemas.microsoft.com/office/drawing/2014/main" id="{A9ED82D4-27F6-709F-00D7-A4C2DABBE06E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8043333" y="2963333"/>
                      <a:ext cx="0" cy="1189567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7" name="Straight Arrow Connector 16">
                    <a:extLst>
                      <a:ext uri="{FF2B5EF4-FFF2-40B4-BE49-F238E27FC236}">
                        <a16:creationId xmlns:a16="http://schemas.microsoft.com/office/drawing/2014/main" id="{ECFB9569-BC1D-764C-2CBA-BFB8B5EEE8F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620000" y="4001294"/>
                    <a:ext cx="872067" cy="0"/>
                  </a:xfrm>
                  <a:prstGeom prst="straightConnector1">
                    <a:avLst/>
                  </a:prstGeom>
                  <a:ln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8" name="Oval 17">
                    <a:extLst>
                      <a:ext uri="{FF2B5EF4-FFF2-40B4-BE49-F238E27FC236}">
                        <a16:creationId xmlns:a16="http://schemas.microsoft.com/office/drawing/2014/main" id="{EEFF523A-BA1D-F50B-8A74-58372E8DF1F9}"/>
                      </a:ext>
                    </a:extLst>
                  </p:cNvPr>
                  <p:cNvSpPr/>
                  <p:nvPr/>
                </p:nvSpPr>
                <p:spPr>
                  <a:xfrm>
                    <a:off x="7768552" y="3937794"/>
                    <a:ext cx="127000" cy="127000"/>
                  </a:xfrm>
                  <a:prstGeom prst="ellipse">
                    <a:avLst/>
                  </a:prstGeom>
                  <a:pattFill prst="lgCheck">
                    <a:fgClr>
                      <a:schemeClr val="accent1"/>
                    </a:fgClr>
                    <a:bgClr>
                      <a:schemeClr val="bg1"/>
                    </a:bgClr>
                  </a:patt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9" name="Oval 18">
                    <a:extLst>
                      <a:ext uri="{FF2B5EF4-FFF2-40B4-BE49-F238E27FC236}">
                        <a16:creationId xmlns:a16="http://schemas.microsoft.com/office/drawing/2014/main" id="{8C8FAEE8-9863-6B75-36B4-E49A7E92586F}"/>
                      </a:ext>
                    </a:extLst>
                  </p:cNvPr>
                  <p:cNvSpPr/>
                  <p:nvPr/>
                </p:nvSpPr>
                <p:spPr>
                  <a:xfrm>
                    <a:off x="8213436" y="3937794"/>
                    <a:ext cx="127000" cy="127000"/>
                  </a:xfrm>
                  <a:prstGeom prst="ellipse">
                    <a:avLst/>
                  </a:prstGeom>
                  <a:pattFill prst="lgCheck">
                    <a:fgClr>
                      <a:schemeClr val="accent1"/>
                    </a:fgClr>
                    <a:bgClr>
                      <a:schemeClr val="bg1"/>
                    </a:bgClr>
                  </a:patt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0E6CEBB2-9B15-EA3F-3480-F4C6A0E6BD06}"/>
                    </a:ext>
                  </a:extLst>
                </p:cNvPr>
                <p:cNvSpPr txBox="1"/>
                <p:nvPr/>
              </p:nvSpPr>
              <p:spPr>
                <a:xfrm>
                  <a:off x="7150020" y="4323948"/>
                  <a:ext cx="1111202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100" dirty="0"/>
                    <a:t>AMT movement</a:t>
                  </a:r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208E5971-CAD9-646E-447A-4E5BDD80E59D}"/>
                    </a:ext>
                  </a:extLst>
                </p:cNvPr>
                <p:cNvSpPr txBox="1"/>
                <p:nvPr/>
              </p:nvSpPr>
              <p:spPr>
                <a:xfrm>
                  <a:off x="7298215" y="3890335"/>
                  <a:ext cx="380232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100" dirty="0"/>
                    <a:t>CM</a:t>
                  </a:r>
                </a:p>
              </p:txBody>
            </p: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BE02289-9820-FDD2-20A2-A9D58EA740D1}"/>
                    </a:ext>
                  </a:extLst>
                </p:cNvPr>
                <p:cNvSpPr txBox="1"/>
                <p:nvPr/>
              </p:nvSpPr>
              <p:spPr>
                <a:xfrm>
                  <a:off x="7754521" y="3909930"/>
                  <a:ext cx="380232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100" dirty="0"/>
                    <a:t>CM</a:t>
                  </a: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7EF35818-C71F-E1A9-E427-F886C5F60716}"/>
                    </a:ext>
                  </a:extLst>
                </p:cNvPr>
                <p:cNvSpPr txBox="1"/>
                <p:nvPr/>
              </p:nvSpPr>
              <p:spPr>
                <a:xfrm>
                  <a:off x="7101583" y="3035693"/>
                  <a:ext cx="611065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100" dirty="0"/>
                    <a:t>Normal</a:t>
                  </a:r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67CEFD84-1B75-0A77-5591-0B2A97BCD401}"/>
                    </a:ext>
                  </a:extLst>
                </p:cNvPr>
                <p:cNvSpPr txBox="1"/>
                <p:nvPr/>
              </p:nvSpPr>
              <p:spPr>
                <a:xfrm>
                  <a:off x="7883226" y="3116557"/>
                  <a:ext cx="502061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100" dirty="0"/>
                    <a:t>Force</a:t>
                  </a:r>
                </a:p>
              </p:txBody>
            </p:sp>
          </p:grpSp>
        </p:grp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3C6E066-0662-C7C1-543A-467BAB6BEBC5}"/>
                </a:ext>
              </a:extLst>
            </p:cNvPr>
            <p:cNvCxnSpPr>
              <a:stCxn id="12" idx="0"/>
            </p:cNvCxnSpPr>
            <p:nvPr/>
          </p:nvCxnSpPr>
          <p:spPr>
            <a:xfrm flipH="1" flipV="1">
              <a:off x="7108341" y="3165181"/>
              <a:ext cx="592404" cy="97480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Sun 21">
            <a:extLst>
              <a:ext uri="{FF2B5EF4-FFF2-40B4-BE49-F238E27FC236}">
                <a16:creationId xmlns:a16="http://schemas.microsoft.com/office/drawing/2014/main" id="{3368DDCD-978E-611A-B934-445E2B732487}"/>
              </a:ext>
            </a:extLst>
          </p:cNvPr>
          <p:cNvSpPr/>
          <p:nvPr/>
        </p:nvSpPr>
        <p:spPr>
          <a:xfrm>
            <a:off x="8895388" y="5608415"/>
            <a:ext cx="660400" cy="660400"/>
          </a:xfrm>
          <a:prstGeom prst="sun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33148BB-9DA0-FA6F-F202-E36546C27AF4}"/>
              </a:ext>
            </a:extLst>
          </p:cNvPr>
          <p:cNvGrpSpPr/>
          <p:nvPr/>
        </p:nvGrpSpPr>
        <p:grpSpPr>
          <a:xfrm>
            <a:off x="9550731" y="773836"/>
            <a:ext cx="2238223" cy="2460492"/>
            <a:chOff x="9536777" y="490950"/>
            <a:chExt cx="2238223" cy="246049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0B4CC9D3-90C5-93B4-D670-F80124B811D7}"/>
                </a:ext>
              </a:extLst>
            </p:cNvPr>
            <p:cNvGrpSpPr/>
            <p:nvPr/>
          </p:nvGrpSpPr>
          <p:grpSpPr>
            <a:xfrm>
              <a:off x="9556733" y="1443451"/>
              <a:ext cx="2218267" cy="1373650"/>
              <a:chOff x="9586574" y="1690688"/>
              <a:chExt cx="2218267" cy="1373650"/>
            </a:xfrm>
          </p:grpSpPr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C51A8C7A-7B55-68FF-1D69-17673B0F4DE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86574" y="2956070"/>
                <a:ext cx="2218267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Arrow Connector 33">
                <a:extLst>
                  <a:ext uri="{FF2B5EF4-FFF2-40B4-BE49-F238E27FC236}">
                    <a16:creationId xmlns:a16="http://schemas.microsoft.com/office/drawing/2014/main" id="{809F528D-179C-C43A-9C69-DD9232880A5B}"/>
                  </a:ext>
                </a:extLst>
              </p:cNvPr>
              <p:cNvCxnSpPr/>
              <p:nvPr/>
            </p:nvCxnSpPr>
            <p:spPr>
              <a:xfrm flipV="1">
                <a:off x="10631053" y="1690688"/>
                <a:ext cx="0" cy="1267498"/>
              </a:xfrm>
              <a:prstGeom prst="straightConnector1">
                <a:avLst/>
              </a:prstGeom>
              <a:ln>
                <a:prstDash val="das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>
                <a:extLst>
                  <a:ext uri="{FF2B5EF4-FFF2-40B4-BE49-F238E27FC236}">
                    <a16:creationId xmlns:a16="http://schemas.microsoft.com/office/drawing/2014/main" id="{174A9B98-E6E3-A025-DB4C-465CB4A05866}"/>
                  </a:ext>
                </a:extLst>
              </p:cNvPr>
              <p:cNvCxnSpPr>
                <a:cxnSpLocks/>
              </p:cNvCxnSpPr>
              <p:nvPr/>
            </p:nvCxnSpPr>
            <p:spPr>
              <a:xfrm rot="19357987" flipV="1">
                <a:off x="10263687" y="1863612"/>
                <a:ext cx="0" cy="1200726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0383DCF5-D91F-4833-D0EE-F4297AD565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170840" y="2778729"/>
                <a:ext cx="872067" cy="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1E781CF5-6667-4564-89A4-F75208EE1A26}"/>
                  </a:ext>
                </a:extLst>
              </p:cNvPr>
              <p:cNvSpPr/>
              <p:nvPr/>
            </p:nvSpPr>
            <p:spPr>
              <a:xfrm>
                <a:off x="10319392" y="2715229"/>
                <a:ext cx="127000" cy="127000"/>
              </a:xfrm>
              <a:prstGeom prst="ellipse">
                <a:avLst/>
              </a:prstGeom>
              <a:pattFill prst="lgCheck">
                <a:fgClr>
                  <a:schemeClr val="accent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08D13924-A2B7-5894-F246-00F006FF6570}"/>
                  </a:ext>
                </a:extLst>
              </p:cNvPr>
              <p:cNvSpPr/>
              <p:nvPr/>
            </p:nvSpPr>
            <p:spPr>
              <a:xfrm>
                <a:off x="10764276" y="2715229"/>
                <a:ext cx="127000" cy="127000"/>
              </a:xfrm>
              <a:prstGeom prst="ellipse">
                <a:avLst/>
              </a:prstGeom>
              <a:pattFill prst="lgCheck">
                <a:fgClr>
                  <a:schemeClr val="accent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F8095AB-E774-D434-E920-E974071B0978}"/>
                </a:ext>
              </a:extLst>
            </p:cNvPr>
            <p:cNvSpPr txBox="1"/>
            <p:nvPr/>
          </p:nvSpPr>
          <p:spPr>
            <a:xfrm>
              <a:off x="9585802" y="490950"/>
              <a:ext cx="201144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Diffractive Sail</a:t>
              </a:r>
            </a:p>
            <a:p>
              <a:pPr algn="ctr"/>
              <a:r>
                <a:rPr lang="en-US" dirty="0"/>
                <a:t>AMT Aligned to Sail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AC95F87-F118-3035-F88B-AE1C7C4C87CE}"/>
                </a:ext>
              </a:extLst>
            </p:cNvPr>
            <p:cNvSpPr txBox="1"/>
            <p:nvPr/>
          </p:nvSpPr>
          <p:spPr>
            <a:xfrm>
              <a:off x="10037992" y="2689832"/>
              <a:ext cx="11112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dirty="0"/>
                <a:t>AMT movement</a:t>
              </a:r>
            </a:p>
          </p:txBody>
        </p:sp>
        <p:sp>
          <p:nvSpPr>
            <p:cNvPr id="27" name="Arc 26">
              <a:extLst>
                <a:ext uri="{FF2B5EF4-FFF2-40B4-BE49-F238E27FC236}">
                  <a16:creationId xmlns:a16="http://schemas.microsoft.com/office/drawing/2014/main" id="{63637C6E-FA17-11FC-BAB0-55469640CA22}"/>
                </a:ext>
              </a:extLst>
            </p:cNvPr>
            <p:cNvSpPr/>
            <p:nvPr/>
          </p:nvSpPr>
          <p:spPr>
            <a:xfrm>
              <a:off x="10097809" y="1838398"/>
              <a:ext cx="949300" cy="858438"/>
            </a:xfrm>
            <a:prstGeom prst="arc">
              <a:avLst>
                <a:gd name="adj1" fmla="val 12177820"/>
                <a:gd name="adj2" fmla="val 16441323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EBA5CF9-8538-A73E-2D27-ADEE3BA18D10}"/>
                </a:ext>
              </a:extLst>
            </p:cNvPr>
            <p:cNvSpPr txBox="1"/>
            <p:nvPr/>
          </p:nvSpPr>
          <p:spPr>
            <a:xfrm>
              <a:off x="10144683" y="2236565"/>
              <a:ext cx="38023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dirty="0"/>
                <a:t>CM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06F354F-DD09-6BAB-09D4-FA78A1328F45}"/>
                </a:ext>
              </a:extLst>
            </p:cNvPr>
            <p:cNvSpPr txBox="1"/>
            <p:nvPr/>
          </p:nvSpPr>
          <p:spPr>
            <a:xfrm>
              <a:off x="10591526" y="2246376"/>
              <a:ext cx="38023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dirty="0"/>
                <a:t>CM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C7C196A-A324-11B9-C317-B9B58B64F7B1}"/>
                </a:ext>
              </a:extLst>
            </p:cNvPr>
            <p:cNvSpPr txBox="1"/>
            <p:nvPr/>
          </p:nvSpPr>
          <p:spPr>
            <a:xfrm>
              <a:off x="9536777" y="1463033"/>
              <a:ext cx="50206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dirty="0"/>
                <a:t>Force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51396E1-C2AC-2F64-C0F8-EBAC24601477}"/>
                </a:ext>
              </a:extLst>
            </p:cNvPr>
            <p:cNvSpPr txBox="1"/>
            <p:nvPr/>
          </p:nvSpPr>
          <p:spPr>
            <a:xfrm>
              <a:off x="10289551" y="1217488"/>
              <a:ext cx="61106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dirty="0"/>
                <a:t>Normal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0E21279-7E47-74B2-7A53-8786762928AD}"/>
                </a:ext>
              </a:extLst>
            </p:cNvPr>
            <p:cNvSpPr txBox="1"/>
            <p:nvPr/>
          </p:nvSpPr>
          <p:spPr>
            <a:xfrm>
              <a:off x="10025135" y="1496827"/>
              <a:ext cx="49404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dirty="0"/>
                <a:t>AMT</a:t>
              </a:r>
            </a:p>
            <a:p>
              <a:pPr algn="ctr"/>
              <a:r>
                <a:rPr lang="en-US" sz="1100" dirty="0"/>
                <a:t>angle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954F168-99E9-9FD6-375D-91741387DC29}"/>
              </a:ext>
            </a:extLst>
          </p:cNvPr>
          <p:cNvGrpSpPr/>
          <p:nvPr/>
        </p:nvGrpSpPr>
        <p:grpSpPr>
          <a:xfrm>
            <a:off x="7995544" y="3163688"/>
            <a:ext cx="2284735" cy="2252597"/>
            <a:chOff x="9556733" y="3073951"/>
            <a:chExt cx="2284735" cy="2252597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BA9A7E7B-B03F-F73E-7AD8-D42D14D0E9FB}"/>
                </a:ext>
              </a:extLst>
            </p:cNvPr>
            <p:cNvGrpSpPr/>
            <p:nvPr/>
          </p:nvGrpSpPr>
          <p:grpSpPr>
            <a:xfrm>
              <a:off x="9623201" y="3949382"/>
              <a:ext cx="2218267" cy="1377166"/>
              <a:chOff x="9605045" y="4294910"/>
              <a:chExt cx="2218267" cy="1377166"/>
            </a:xfrm>
          </p:grpSpPr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9118F7C9-E961-35B5-6930-972F0723E08A}"/>
                  </a:ext>
                </a:extLst>
              </p:cNvPr>
              <p:cNvGrpSpPr/>
              <p:nvPr/>
            </p:nvGrpSpPr>
            <p:grpSpPr>
              <a:xfrm rot="19357987">
                <a:off x="9830667" y="4471350"/>
                <a:ext cx="872067" cy="1200726"/>
                <a:chOff x="9758986" y="4294910"/>
                <a:chExt cx="872067" cy="1200726"/>
              </a:xfrm>
            </p:grpSpPr>
            <p:cxnSp>
              <p:nvCxnSpPr>
                <p:cNvPr id="52" name="Straight Arrow Connector 51">
                  <a:extLst>
                    <a:ext uri="{FF2B5EF4-FFF2-40B4-BE49-F238E27FC236}">
                      <a16:creationId xmlns:a16="http://schemas.microsoft.com/office/drawing/2014/main" id="{42DF4594-C86C-73BA-1F9D-C3825AB5514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212338" y="4294910"/>
                  <a:ext cx="0" cy="1200726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Arrow Connector 52">
                  <a:extLst>
                    <a:ext uri="{FF2B5EF4-FFF2-40B4-BE49-F238E27FC236}">
                      <a16:creationId xmlns:a16="http://schemas.microsoft.com/office/drawing/2014/main" id="{E2473DC4-5924-A6CA-A45F-44305AE16D2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758986" y="5289767"/>
                  <a:ext cx="872067" cy="0"/>
                </a:xfrm>
                <a:prstGeom prst="straightConnector1">
                  <a:avLst/>
                </a:prstGeom>
                <a:ln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4" name="Oval 53">
                  <a:extLst>
                    <a:ext uri="{FF2B5EF4-FFF2-40B4-BE49-F238E27FC236}">
                      <a16:creationId xmlns:a16="http://schemas.microsoft.com/office/drawing/2014/main" id="{9C004656-D65C-295B-D1F5-E0475141EDFA}"/>
                    </a:ext>
                  </a:extLst>
                </p:cNvPr>
                <p:cNvSpPr/>
                <p:nvPr/>
              </p:nvSpPr>
              <p:spPr>
                <a:xfrm>
                  <a:off x="10344342" y="5226267"/>
                  <a:ext cx="127000" cy="127000"/>
                </a:xfrm>
                <a:prstGeom prst="ellipse">
                  <a:avLst/>
                </a:prstGeom>
                <a:pattFill prst="lgCheck">
                  <a:fgClr>
                    <a:schemeClr val="accent1"/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Oval 54">
                  <a:extLst>
                    <a:ext uri="{FF2B5EF4-FFF2-40B4-BE49-F238E27FC236}">
                      <a16:creationId xmlns:a16="http://schemas.microsoft.com/office/drawing/2014/main" id="{86141493-FEF4-EA41-DB73-2EFD50CF8B1C}"/>
                    </a:ext>
                  </a:extLst>
                </p:cNvPr>
                <p:cNvSpPr/>
                <p:nvPr/>
              </p:nvSpPr>
              <p:spPr>
                <a:xfrm>
                  <a:off x="9953337" y="5222803"/>
                  <a:ext cx="127000" cy="127000"/>
                </a:xfrm>
                <a:prstGeom prst="ellipse">
                  <a:avLst/>
                </a:prstGeom>
                <a:pattFill prst="lgCheck">
                  <a:fgClr>
                    <a:schemeClr val="accent1"/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1FC280CC-7F14-87EB-8BFD-1E97995204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05045" y="5560292"/>
                <a:ext cx="2218267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67BED6F0-7DD3-BE89-643F-89F0807D1EAE}"/>
                  </a:ext>
                </a:extLst>
              </p:cNvPr>
              <p:cNvCxnSpPr/>
              <p:nvPr/>
            </p:nvCxnSpPr>
            <p:spPr>
              <a:xfrm flipV="1">
                <a:off x="10649524" y="4294910"/>
                <a:ext cx="0" cy="1267498"/>
              </a:xfrm>
              <a:prstGeom prst="straightConnector1">
                <a:avLst/>
              </a:prstGeom>
              <a:ln>
                <a:prstDash val="das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C5024AC-2125-35D3-E1BB-A0D5EFB2FB9E}"/>
                </a:ext>
              </a:extLst>
            </p:cNvPr>
            <p:cNvSpPr txBox="1"/>
            <p:nvPr/>
          </p:nvSpPr>
          <p:spPr>
            <a:xfrm>
              <a:off x="9556733" y="3073951"/>
              <a:ext cx="220368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Diffractive Sail</a:t>
              </a:r>
            </a:p>
            <a:p>
              <a:pPr algn="ctr"/>
              <a:r>
                <a:rPr lang="en-US" dirty="0"/>
                <a:t>AMT Aligned to Force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AB2A0D7-AB1A-F148-7665-3975B7B4B8F4}"/>
                </a:ext>
              </a:extLst>
            </p:cNvPr>
            <p:cNvSpPr txBox="1"/>
            <p:nvPr/>
          </p:nvSpPr>
          <p:spPr>
            <a:xfrm rot="19359129">
              <a:off x="10080505" y="5059356"/>
              <a:ext cx="11112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dirty="0"/>
                <a:t>AMT movement</a:t>
              </a: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A156E931-7EBE-C4CF-86FF-EBCDA08057B6}"/>
                </a:ext>
              </a:extLst>
            </p:cNvPr>
            <p:cNvGrpSpPr/>
            <p:nvPr/>
          </p:nvGrpSpPr>
          <p:grpSpPr>
            <a:xfrm rot="19315647">
              <a:off x="9998144" y="4751398"/>
              <a:ext cx="836538" cy="281205"/>
              <a:chOff x="10068609" y="4713429"/>
              <a:chExt cx="836538" cy="281205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B4DD5D91-AC62-DB50-4F72-1D7BB08B43A4}"/>
                  </a:ext>
                </a:extLst>
              </p:cNvPr>
              <p:cNvSpPr txBox="1"/>
              <p:nvPr/>
            </p:nvSpPr>
            <p:spPr>
              <a:xfrm>
                <a:off x="10068609" y="4713429"/>
                <a:ext cx="380232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00" dirty="0"/>
                  <a:t>CM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9066F9BF-A8E5-6D65-A4EE-699FE0138FD8}"/>
                  </a:ext>
                </a:extLst>
              </p:cNvPr>
              <p:cNvSpPr txBox="1"/>
              <p:nvPr/>
            </p:nvSpPr>
            <p:spPr>
              <a:xfrm>
                <a:off x="10524915" y="4733024"/>
                <a:ext cx="380232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00" dirty="0"/>
                  <a:t>CM</a:t>
                </a:r>
              </a:p>
            </p:txBody>
          </p: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898BD92-2AC9-F595-27C2-2E887A09834A}"/>
                </a:ext>
              </a:extLst>
            </p:cNvPr>
            <p:cNvSpPr txBox="1"/>
            <p:nvPr/>
          </p:nvSpPr>
          <p:spPr>
            <a:xfrm>
              <a:off x="9638937" y="4016188"/>
              <a:ext cx="50206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dirty="0"/>
                <a:t>Force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44ED9C7-3D0A-A517-E781-2A9A264EB982}"/>
                </a:ext>
              </a:extLst>
            </p:cNvPr>
            <p:cNvSpPr txBox="1"/>
            <p:nvPr/>
          </p:nvSpPr>
          <p:spPr>
            <a:xfrm>
              <a:off x="10362051" y="3766624"/>
              <a:ext cx="61106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dirty="0"/>
                <a:t>Normal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08249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6851A5-A16F-F3CF-1240-95B6F596D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descr="Chart, surface chart&#10;&#10;AI-generated content may be incorrect.">
            <a:extLst>
              <a:ext uri="{FF2B5EF4-FFF2-40B4-BE49-F238E27FC236}">
                <a16:creationId xmlns:a16="http://schemas.microsoft.com/office/drawing/2014/main" id="{4508C141-68B7-157D-A3DB-D57B707F1F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247" y="832529"/>
            <a:ext cx="4172532" cy="27340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8BBA80-BBCC-CD17-1C09-AD4BE99ED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ADCS – AMT Design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BFE530AC-3236-EEA3-07A5-A9C4CF8EB342}"/>
              </a:ext>
            </a:extLst>
          </p:cNvPr>
          <p:cNvSpPr txBox="1">
            <a:spLocks/>
          </p:cNvSpPr>
          <p:nvPr/>
        </p:nvSpPr>
        <p:spPr>
          <a:xfrm>
            <a:off x="178588" y="1390917"/>
            <a:ext cx="4032713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Original modeling tool (2015) found optimal AMT position to minimize solar torque given</a:t>
            </a:r>
          </a:p>
          <a:p>
            <a:pPr lvl="1"/>
            <a:r>
              <a:rPr lang="en-US" sz="1800" dirty="0"/>
              <a:t>Specified SIA and Clock angles </a:t>
            </a:r>
          </a:p>
          <a:p>
            <a:pPr lvl="1"/>
            <a:r>
              <a:rPr lang="en-US" sz="1800" dirty="0"/>
              <a:t>Sail model</a:t>
            </a:r>
          </a:p>
          <a:p>
            <a:pPr lvl="1"/>
            <a:r>
              <a:rPr lang="en-US" sz="1800" dirty="0"/>
              <a:t>Model of CG as function of AMT position</a:t>
            </a:r>
          </a:p>
          <a:p>
            <a:r>
              <a:rPr lang="en-US" sz="2400" dirty="0"/>
              <a:t>Updated tool (in progress)</a:t>
            </a:r>
          </a:p>
          <a:p>
            <a:pPr lvl="1"/>
            <a:r>
              <a:rPr lang="en-US" sz="1800" dirty="0"/>
              <a:t>Uses worst-case pitch/yaw torque sail shape variation from sensitivity study</a:t>
            </a:r>
          </a:p>
          <a:p>
            <a:pPr lvl="1"/>
            <a:r>
              <a:rPr lang="en-US" sz="1800" dirty="0"/>
              <a:t>Generates sail force/torque model</a:t>
            </a:r>
          </a:p>
          <a:p>
            <a:pPr lvl="1"/>
            <a:r>
              <a:rPr lang="en-US" sz="1800" dirty="0"/>
              <a:t>Calculate X and Y cg for zero X and Y torque at each SIA and Clock</a:t>
            </a:r>
          </a:p>
          <a:p>
            <a:pPr lvl="2"/>
            <a:r>
              <a:rPr lang="en-US" sz="1400" dirty="0" err="1"/>
              <a:t>RxF</a:t>
            </a:r>
            <a:r>
              <a:rPr lang="en-US" sz="1400" dirty="0"/>
              <a:t> torques (CG x F) in X and Y equal X and Y torques from shape model</a:t>
            </a:r>
          </a:p>
          <a:p>
            <a:pPr lvl="1"/>
            <a:r>
              <a:rPr lang="en-US" sz="1800" dirty="0"/>
              <a:t>Calculate corresponding X and Y AMT position using bus</a:t>
            </a:r>
            <a:r>
              <a:rPr lang="en-US" sz="1800" dirty="0">
                <a:sym typeface="Wingdings" panose="05000000000000000000" pitchFamily="2" charset="2"/>
              </a:rPr>
              <a:t> to sail mass relation</a:t>
            </a:r>
            <a:endParaRPr lang="en-US" sz="1800" dirty="0"/>
          </a:p>
          <a:p>
            <a:pPr lvl="2"/>
            <a:r>
              <a:rPr lang="en-US" sz="1400" dirty="0"/>
              <a:t>CG X and Y equal X and Y AMT position scaled by bus / (bus + sail)</a:t>
            </a:r>
          </a:p>
          <a:p>
            <a:pPr lvl="1"/>
            <a:endParaRPr lang="en-US" sz="1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44B1342-D539-D115-0368-2500F0F7A2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1652" y="933355"/>
            <a:ext cx="3990347" cy="299276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1398553-AB69-BD4B-E084-74985925BB7B}"/>
              </a:ext>
            </a:extLst>
          </p:cNvPr>
          <p:cNvGrpSpPr/>
          <p:nvPr/>
        </p:nvGrpSpPr>
        <p:grpSpPr>
          <a:xfrm>
            <a:off x="8891381" y="3920938"/>
            <a:ext cx="2907712" cy="2290727"/>
            <a:chOff x="8891381" y="4107202"/>
            <a:chExt cx="2907712" cy="229072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7380883-B8FA-2CFE-C6E2-4DC4134897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45826" y="4814662"/>
              <a:ext cx="2853267" cy="158326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1343F723-8672-B362-5DD8-B1A28D9A5E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50676" y="5291244"/>
              <a:ext cx="1422400" cy="79684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70B0FB0-EB82-B017-2E0B-56A54A0C1647}"/>
                </a:ext>
              </a:extLst>
            </p:cNvPr>
            <p:cNvSpPr/>
            <p:nvPr/>
          </p:nvSpPr>
          <p:spPr>
            <a:xfrm>
              <a:off x="10093059" y="5314195"/>
              <a:ext cx="173567" cy="198965"/>
            </a:xfrm>
            <a:prstGeom prst="ellipse">
              <a:avLst/>
            </a:prstGeom>
            <a:pattFill prst="lgChe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BDD6A01-27AD-26AE-806F-AD54231708C8}"/>
                </a:ext>
              </a:extLst>
            </p:cNvPr>
            <p:cNvCxnSpPr>
              <a:cxnSpLocks/>
              <a:endCxn id="12" idx="5"/>
            </p:cNvCxnSpPr>
            <p:nvPr/>
          </p:nvCxnSpPr>
          <p:spPr>
            <a:xfrm flipH="1" flipV="1">
              <a:off x="10241208" y="5484022"/>
              <a:ext cx="93151" cy="14767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9966D96-6EC4-6E2F-0A30-D1A887190C6A}"/>
                </a:ext>
              </a:extLst>
            </p:cNvPr>
            <p:cNvSpPr/>
            <p:nvPr/>
          </p:nvSpPr>
          <p:spPr>
            <a:xfrm>
              <a:off x="10437017" y="5115230"/>
              <a:ext cx="173567" cy="198965"/>
            </a:xfrm>
            <a:prstGeom prst="ellipse">
              <a:avLst/>
            </a:prstGeom>
            <a:pattFill prst="lgChe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D23A5BC-0CC7-5E66-6620-66FC676B8DE4}"/>
                </a:ext>
              </a:extLst>
            </p:cNvPr>
            <p:cNvSpPr/>
            <p:nvPr/>
          </p:nvSpPr>
          <p:spPr>
            <a:xfrm>
              <a:off x="9744848" y="5543290"/>
              <a:ext cx="173567" cy="198965"/>
            </a:xfrm>
            <a:prstGeom prst="ellipse">
              <a:avLst/>
            </a:prstGeom>
            <a:pattFill prst="lgChe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8D400ACD-3195-ACAF-9D26-7FAEAA70DD22}"/>
                </a:ext>
              </a:extLst>
            </p:cNvPr>
            <p:cNvCxnSpPr/>
            <p:nvPr/>
          </p:nvCxnSpPr>
          <p:spPr>
            <a:xfrm flipH="1" flipV="1">
              <a:off x="9650676" y="4448175"/>
              <a:ext cx="683683" cy="118351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Arc 16">
              <a:extLst>
                <a:ext uri="{FF2B5EF4-FFF2-40B4-BE49-F238E27FC236}">
                  <a16:creationId xmlns:a16="http://schemas.microsoft.com/office/drawing/2014/main" id="{622D4752-DE70-762A-8E2D-2B08474125D1}"/>
                </a:ext>
              </a:extLst>
            </p:cNvPr>
            <p:cNvSpPr/>
            <p:nvPr/>
          </p:nvSpPr>
          <p:spPr>
            <a:xfrm>
              <a:off x="10168181" y="4981400"/>
              <a:ext cx="547151" cy="577844"/>
            </a:xfrm>
            <a:prstGeom prst="arc">
              <a:avLst>
                <a:gd name="adj1" fmla="val 16199992"/>
                <a:gd name="adj2" fmla="val 0"/>
              </a:avLst>
            </a:prstGeom>
            <a:ln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Arc 17">
              <a:extLst>
                <a:ext uri="{FF2B5EF4-FFF2-40B4-BE49-F238E27FC236}">
                  <a16:creationId xmlns:a16="http://schemas.microsoft.com/office/drawing/2014/main" id="{94750DBB-E50F-EF52-B4F1-7E03318D26E3}"/>
                </a:ext>
              </a:extLst>
            </p:cNvPr>
            <p:cNvSpPr/>
            <p:nvPr/>
          </p:nvSpPr>
          <p:spPr>
            <a:xfrm>
              <a:off x="9610703" y="5314195"/>
              <a:ext cx="547151" cy="577844"/>
            </a:xfrm>
            <a:prstGeom prst="arc">
              <a:avLst>
                <a:gd name="adj1" fmla="val 6947467"/>
                <a:gd name="adj2" fmla="val 13803608"/>
              </a:avLst>
            </a:prstGeom>
            <a:ln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648F1CD-91F6-5117-DABA-A00EF11CCE6C}"/>
                </a:ext>
              </a:extLst>
            </p:cNvPr>
            <p:cNvSpPr txBox="1"/>
            <p:nvPr/>
          </p:nvSpPr>
          <p:spPr>
            <a:xfrm>
              <a:off x="10818341" y="5366498"/>
              <a:ext cx="93666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AMT</a:t>
              </a:r>
            </a:p>
            <a:p>
              <a:pPr algn="ctr"/>
              <a:r>
                <a:rPr lang="en-US" dirty="0"/>
                <a:t>Position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3C87BF3-0F03-DA5D-EE4D-CEFC0CBE10C0}"/>
                </a:ext>
              </a:extLst>
            </p:cNvPr>
            <p:cNvSpPr txBox="1"/>
            <p:nvPr/>
          </p:nvSpPr>
          <p:spPr>
            <a:xfrm>
              <a:off x="10043531" y="4959768"/>
              <a:ext cx="4519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CG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2D170AC-5404-C177-B13A-7A3D6306DF9A}"/>
                </a:ext>
              </a:extLst>
            </p:cNvPr>
            <p:cNvSpPr txBox="1"/>
            <p:nvPr/>
          </p:nvSpPr>
          <p:spPr>
            <a:xfrm>
              <a:off x="10523774" y="4717404"/>
              <a:ext cx="7629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CG x F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3255E61-297E-AF8F-4205-3D171BAB0A59}"/>
                </a:ext>
              </a:extLst>
            </p:cNvPr>
            <p:cNvSpPr txBox="1"/>
            <p:nvPr/>
          </p:nvSpPr>
          <p:spPr>
            <a:xfrm>
              <a:off x="8891381" y="5403072"/>
              <a:ext cx="7629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CG x F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9EC2EA0-F37A-0AC5-FD37-CADD01D74C01}"/>
                </a:ext>
              </a:extLst>
            </p:cNvPr>
            <p:cNvSpPr txBox="1"/>
            <p:nvPr/>
          </p:nvSpPr>
          <p:spPr>
            <a:xfrm>
              <a:off x="9402786" y="4107202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F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8457B47-A07A-F37D-B0F8-4D76F81B4683}"/>
                </a:ext>
              </a:extLst>
            </p:cNvPr>
            <p:cNvSpPr/>
            <p:nvPr/>
          </p:nvSpPr>
          <p:spPr>
            <a:xfrm>
              <a:off x="10266626" y="5559244"/>
              <a:ext cx="158299" cy="158299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EE44491-A498-95EF-879B-E9578FAAE1F1}"/>
                </a:ext>
              </a:extLst>
            </p:cNvPr>
            <p:cNvSpPr txBox="1"/>
            <p:nvPr/>
          </p:nvSpPr>
          <p:spPr>
            <a:xfrm>
              <a:off x="10132414" y="5738943"/>
              <a:ext cx="4267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CP</a:t>
              </a: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73C9E40C-780D-CAFA-EC36-7D271D5F296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90893" y="5284499"/>
              <a:ext cx="104557" cy="29074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0450FF2D-A69D-62D2-5489-D8FCB485DA4B}"/>
                </a:ext>
              </a:extLst>
            </p:cNvPr>
            <p:cNvCxnSpPr>
              <a:stCxn id="24" idx="2"/>
              <a:endCxn id="15" idx="6"/>
            </p:cNvCxnSpPr>
            <p:nvPr/>
          </p:nvCxnSpPr>
          <p:spPr>
            <a:xfrm flipH="1">
              <a:off x="9918415" y="5638394"/>
              <a:ext cx="348211" cy="43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 descr="Chart, surface chart&#10;&#10;AI-generated content may be incorrect.">
            <a:extLst>
              <a:ext uri="{FF2B5EF4-FFF2-40B4-BE49-F238E27FC236}">
                <a16:creationId xmlns:a16="http://schemas.microsoft.com/office/drawing/2014/main" id="{EF713146-F428-37B9-1FA1-7DF6D53292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814" y="3585838"/>
            <a:ext cx="4172532" cy="262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996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2449F-40F6-3FE5-D07F-9F8A6E9B8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8F780E-086B-8ACD-12EA-1E580C109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864" y="1159799"/>
            <a:ext cx="11847990" cy="4388745"/>
          </a:xfrm>
        </p:spPr>
        <p:txBody>
          <a:bodyPr>
            <a:normAutofit fontScale="92500"/>
          </a:bodyPr>
          <a:lstStyle/>
          <a:p>
            <a:r>
              <a:rPr lang="en-US" dirty="0"/>
              <a:t>Technology demonstration of diffractive radiation pressure in space</a:t>
            </a:r>
          </a:p>
          <a:p>
            <a:pPr lvl="1"/>
            <a:r>
              <a:rPr lang="en-US" dirty="0"/>
              <a:t>Pursuing multiple options for low cost demonstration opportunities ranging in complexity/scope</a:t>
            </a:r>
          </a:p>
          <a:p>
            <a:r>
              <a:rPr lang="en-US" dirty="0"/>
              <a:t>Integrate diffractive sailing technology into existing reflective sailing attitude control method baselines (RCD’s, Passive Diffractive Patches – “fins”,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r>
              <a:rPr lang="en-US" dirty="0"/>
              <a:t>Continued development of fully diffractive sails in two areas: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Scaling manufacturing techniques of diffractive “patches” (&lt; 6 in^2) to large format sails ( &gt; 26,000 ft^2)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Increase momentum transfer efficiencies across solar spectrum while minimizing mass with various diffractive optical mechanisms</a:t>
            </a:r>
          </a:p>
          <a:p>
            <a:r>
              <a:rPr lang="en-US" dirty="0"/>
              <a:t>Continued involvement in the solar sailing community (domestic and international) for collaborations and adaptations of diffractive solar sailing technologies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696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3657" y="1035277"/>
            <a:ext cx="7654834" cy="2387600"/>
          </a:xfrm>
        </p:spPr>
        <p:txBody>
          <a:bodyPr>
            <a:noAutofit/>
          </a:bodyPr>
          <a:lstStyle/>
          <a:p>
            <a:pPr algn="l"/>
            <a:r>
              <a:rPr lang="en-US" sz="4400" b="1" dirty="0">
                <a:latin typeface="+mn-lt"/>
              </a:rPr>
              <a:t>Questions?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254" y="1272612"/>
            <a:ext cx="3673844" cy="3670785"/>
          </a:xfrm>
          <a:prstGeom prst="rect">
            <a:avLst/>
          </a:prstGeom>
        </p:spPr>
      </p:pic>
      <p:sp>
        <p:nvSpPr>
          <p:cNvPr id="6" name="Subtitle 5">
            <a:extLst>
              <a:ext uri="{FF2B5EF4-FFF2-40B4-BE49-F238E27FC236}">
                <a16:creationId xmlns:a16="http://schemas.microsoft.com/office/drawing/2014/main" id="{66792BEE-168C-B64D-DAAC-D1312B1865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182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>
                <a:latin typeface="+mn-lt"/>
              </a:rPr>
              <a:t> Diffractive Solar Sailing Concept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843837" y="982323"/>
            <a:ext cx="492454" cy="6337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8148266" y="1325563"/>
            <a:ext cx="39827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Diffractive solar sailing relies on the mechanism of diffraction, rather than reflection to produce a radiation pressure force for low thrust maneuvers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Sails used in this method are theoretically more efficient than traditional solar sails for spiraling trajectories because of the ability to produce an “in plane” thrust force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Diffractive sails can also be integrated to produce unique torques for momentum management, especially in the spin axis of the sail to circumvent current GNC issues with traditional sails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39952" y="2530473"/>
            <a:ext cx="4499395" cy="373634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992634" y="2130363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Diffractive Solar Sail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0815" y="744212"/>
            <a:ext cx="4718050" cy="4146165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491615" y="4728378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Reflective Solar Sail</a:t>
            </a:r>
          </a:p>
        </p:txBody>
      </p:sp>
    </p:spTree>
    <p:extLst>
      <p:ext uri="{BB962C8B-B14F-4D97-AF65-F5344CB8AC3E}">
        <p14:creationId xmlns:p14="http://schemas.microsoft.com/office/powerpoint/2010/main" val="1691099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31E03-9D85-73E1-EF19-34E9EABF9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Solar Polar Imager Concept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89296C4-4C21-4F75-8D61-0E3E85F5979C}"/>
              </a:ext>
            </a:extLst>
          </p:cNvPr>
          <p:cNvGraphicFramePr>
            <a:graphicFrameLocks noGrp="1"/>
          </p:cNvGraphicFramePr>
          <p:nvPr/>
        </p:nvGraphicFramePr>
        <p:xfrm>
          <a:off x="83127" y="3738433"/>
          <a:ext cx="6659418" cy="251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3806">
                  <a:extLst>
                    <a:ext uri="{9D8B030D-6E8A-4147-A177-3AD203B41FA5}">
                      <a16:colId xmlns:a16="http://schemas.microsoft.com/office/drawing/2014/main" val="2520306131"/>
                    </a:ext>
                  </a:extLst>
                </a:gridCol>
                <a:gridCol w="950449">
                  <a:extLst>
                    <a:ext uri="{9D8B030D-6E8A-4147-A177-3AD203B41FA5}">
                      <a16:colId xmlns:a16="http://schemas.microsoft.com/office/drawing/2014/main" val="742246392"/>
                    </a:ext>
                  </a:extLst>
                </a:gridCol>
                <a:gridCol w="1856509">
                  <a:extLst>
                    <a:ext uri="{9D8B030D-6E8A-4147-A177-3AD203B41FA5}">
                      <a16:colId xmlns:a16="http://schemas.microsoft.com/office/drawing/2014/main" val="3014158200"/>
                    </a:ext>
                  </a:extLst>
                </a:gridCol>
                <a:gridCol w="1588654">
                  <a:extLst>
                    <a:ext uri="{9D8B030D-6E8A-4147-A177-3AD203B41FA5}">
                      <a16:colId xmlns:a16="http://schemas.microsoft.com/office/drawing/2014/main" val="39320943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Payload Instruments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Mass (kg)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Average Power (W)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Science Objective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51230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Compact Doppler Vector Magnetograph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13.4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19.6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1, 2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8819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EUV Imager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27.6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2, 3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58083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Visible Light Coronagraph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2, 3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9272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White Light </a:t>
                      </a:r>
                      <a:r>
                        <a:rPr lang="en-US" sz="1400" dirty="0" err="1"/>
                        <a:t>Heliospheric</a:t>
                      </a:r>
                      <a:r>
                        <a:rPr lang="en-US" sz="1400" dirty="0"/>
                        <a:t> Imager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7.2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7.0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62305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DC Magnetometer(s)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1820845"/>
                  </a:ext>
                </a:extLst>
              </a:tr>
            </a:tbl>
          </a:graphicData>
        </a:graphic>
      </p:graphicFrame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74D399-1533-400D-B3E9-0552830727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40427"/>
            <a:ext cx="6742545" cy="281184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000" b="1" dirty="0"/>
              <a:t>Science Objectives: </a:t>
            </a:r>
          </a:p>
          <a:p>
            <a:pPr marL="514350" indent="-514350">
              <a:buAutoNum type="arabicParenR"/>
            </a:pPr>
            <a:r>
              <a:rPr lang="en-US" sz="2000" dirty="0"/>
              <a:t>Understand how surface and subsurface flows, and toroidal magnetic field instabilities produce the cyclic solar dynamo, the root cause of solar activity.</a:t>
            </a:r>
          </a:p>
          <a:p>
            <a:pPr marL="514350" indent="-514350">
              <a:buAutoNum type="arabicParenR"/>
            </a:pPr>
            <a:r>
              <a:rPr lang="en-US" sz="2000" b="0" i="0" u="none" strike="noStrike" kern="1200" baseline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Understand the conditions leading to solar explosive activity and the role of the largescale magnetic field connections</a:t>
            </a:r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en-US" sz="2000" b="0" i="0" u="none" strike="noStrike" kern="1200" baseline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Determine how conditions in the solar wind vary with latitude and longitude to changing global solar conditions and </a:t>
            </a:r>
            <a:r>
              <a:rPr lang="en-US" sz="2000" b="1" i="0" u="none" strike="noStrike" kern="1200" baseline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throughout the solar cycle.</a:t>
            </a:r>
            <a:endParaRPr lang="en-US" sz="2000" b="1" dirty="0"/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31C189-2964-4C2C-884A-B71A305E09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553" t="10206" r="16049" b="4681"/>
          <a:stretch/>
        </p:blipFill>
        <p:spPr>
          <a:xfrm>
            <a:off x="7089984" y="3362449"/>
            <a:ext cx="4592136" cy="2895664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57C20366-0407-44ED-A5DB-402B8A01B5B7}"/>
              </a:ext>
            </a:extLst>
          </p:cNvPr>
          <p:cNvSpPr/>
          <p:nvPr/>
        </p:nvSpPr>
        <p:spPr>
          <a:xfrm>
            <a:off x="10213759" y="3334687"/>
            <a:ext cx="902208" cy="71481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314FEA5-3052-4CD6-B9F9-A8D907595CDE}"/>
              </a:ext>
            </a:extLst>
          </p:cNvPr>
          <p:cNvSpPr/>
          <p:nvPr/>
        </p:nvSpPr>
        <p:spPr>
          <a:xfrm>
            <a:off x="7276415" y="5520413"/>
            <a:ext cx="902208" cy="71481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69168745-E409-47EA-9DD4-1AC138A0F764}"/>
              </a:ext>
            </a:extLst>
          </p:cNvPr>
          <p:cNvSpPr txBox="1">
            <a:spLocks/>
          </p:cNvSpPr>
          <p:nvPr/>
        </p:nvSpPr>
        <p:spPr>
          <a:xfrm>
            <a:off x="6626352" y="755291"/>
            <a:ext cx="6742545" cy="2811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736F18DC-3C66-43A1-8B4B-EF0C9E3CE4D5}"/>
              </a:ext>
            </a:extLst>
          </p:cNvPr>
          <p:cNvSpPr txBox="1">
            <a:spLocks/>
          </p:cNvSpPr>
          <p:nvPr/>
        </p:nvSpPr>
        <p:spPr>
          <a:xfrm>
            <a:off x="6493512" y="1056404"/>
            <a:ext cx="5698488" cy="25196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Gaps identified in current solar observation capabilities call for simultaneous observations outside the ecliptic plane – </a:t>
            </a:r>
            <a:r>
              <a:rPr lang="en-US" sz="2000" b="1" dirty="0"/>
              <a:t>at minimum 2 satellites </a:t>
            </a:r>
            <a:r>
              <a:rPr lang="en-US" sz="2000" dirty="0"/>
              <a:t>supplemented with in-plane observations for </a:t>
            </a:r>
            <a:r>
              <a:rPr lang="en-US" sz="2000" dirty="0" err="1"/>
              <a:t>heliophysics</a:t>
            </a:r>
            <a:r>
              <a:rPr lang="en-US" sz="2000" dirty="0"/>
              <a:t> </a:t>
            </a:r>
          </a:p>
          <a:p>
            <a:r>
              <a:rPr lang="en-US" sz="2000" b="1" dirty="0"/>
              <a:t>With a diffractive solar sailing approach, observations can be taken during TOF, not just at destined orbit, within one solar cycle, to compare observations at changing orbital radii as well as inclination</a:t>
            </a:r>
          </a:p>
        </p:txBody>
      </p:sp>
    </p:spTree>
    <p:extLst>
      <p:ext uri="{BB962C8B-B14F-4D97-AF65-F5344CB8AC3E}">
        <p14:creationId xmlns:p14="http://schemas.microsoft.com/office/powerpoint/2010/main" val="3319045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1FC34-8886-3E4A-33E1-CCE4E7E2D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Mission Design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CF43D3-D751-7BC5-E47E-D91D2457F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850" y="14446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Calibri"/>
                <a:cs typeface="Calibri"/>
              </a:rPr>
              <a:t>Baseline mission consists of two spacecraft in heliocentric orbit:</a:t>
            </a:r>
          </a:p>
          <a:p>
            <a:pPr lvl="1"/>
            <a:r>
              <a:rPr lang="en-US" dirty="0">
                <a:ea typeface="Calibri"/>
                <a:cs typeface="Calibri"/>
              </a:rPr>
              <a:t>Semimajor axis = 0.48 au</a:t>
            </a:r>
          </a:p>
          <a:p>
            <a:pPr lvl="1"/>
            <a:r>
              <a:rPr lang="en-US" dirty="0">
                <a:ea typeface="Calibri"/>
                <a:cs typeface="Calibri"/>
              </a:rPr>
              <a:t>Inclination with respect to ecliptic plane = 60°</a:t>
            </a:r>
          </a:p>
          <a:p>
            <a:pPr lvl="1"/>
            <a:r>
              <a:rPr lang="en-US" dirty="0">
                <a:ea typeface="Calibri"/>
                <a:cs typeface="Calibri"/>
              </a:rPr>
              <a:t>180° phase separation between spacecraft</a:t>
            </a:r>
            <a:endParaRPr lang="en-US" dirty="0"/>
          </a:p>
          <a:p>
            <a:r>
              <a:rPr lang="en-US" dirty="0">
                <a:ea typeface="Calibri"/>
                <a:cs typeface="Calibri"/>
              </a:rPr>
              <a:t>0.3 au solar distance constraint during cruise to target orbit.</a:t>
            </a:r>
          </a:p>
          <a:p>
            <a:r>
              <a:rPr lang="en-US" dirty="0">
                <a:ea typeface="Calibri"/>
                <a:cs typeface="Calibri"/>
              </a:rPr>
              <a:t>Assumptions</a:t>
            </a:r>
          </a:p>
          <a:p>
            <a:pPr lvl="1"/>
            <a:r>
              <a:rPr lang="en-US" dirty="0">
                <a:ea typeface="Calibri"/>
                <a:cs typeface="Calibri"/>
              </a:rPr>
              <a:t>Spacecraft mass = 400 kg</a:t>
            </a:r>
          </a:p>
          <a:p>
            <a:pPr lvl="1"/>
            <a:r>
              <a:rPr lang="en-US" dirty="0">
                <a:ea typeface="Calibri"/>
                <a:cs typeface="Calibri"/>
              </a:rPr>
              <a:t>Effective sail area = 4500 m</a:t>
            </a:r>
            <a:r>
              <a:rPr lang="en-US" baseline="30000" dirty="0">
                <a:ea typeface="Calibri"/>
                <a:cs typeface="Calibri"/>
              </a:rPr>
              <a:t>2</a:t>
            </a:r>
          </a:p>
          <a:p>
            <a:pPr lvl="1"/>
            <a:r>
              <a:rPr lang="en-US" dirty="0">
                <a:ea typeface="Calibri"/>
                <a:cs typeface="Calibri"/>
              </a:rPr>
              <a:t>Spacecraft maintain a 0° sun incidence angle (SIA) for the entire mission </a:t>
            </a:r>
          </a:p>
        </p:txBody>
      </p:sp>
    </p:spTree>
    <p:extLst>
      <p:ext uri="{BB962C8B-B14F-4D97-AF65-F5344CB8AC3E}">
        <p14:creationId xmlns:p14="http://schemas.microsoft.com/office/powerpoint/2010/main" val="2162233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64CE1-FE75-15EB-4E5C-380DE3439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Mission Design – Cruise CONOPS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B78E543-65F8-4060-9E03-D2BC19408ADE}"/>
              </a:ext>
            </a:extLst>
          </p:cNvPr>
          <p:cNvGraphicFramePr/>
          <p:nvPr/>
        </p:nvGraphicFramePr>
        <p:xfrm>
          <a:off x="203200" y="1052945"/>
          <a:ext cx="11831782" cy="5085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596C763-AFFA-4184-BC07-AFAE216CBF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0" y="5578763"/>
            <a:ext cx="11831782" cy="690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*Sailing phases are not completely distinct.</a:t>
            </a:r>
          </a:p>
        </p:txBody>
      </p:sp>
    </p:spTree>
    <p:extLst>
      <p:ext uri="{BB962C8B-B14F-4D97-AF65-F5344CB8AC3E}">
        <p14:creationId xmlns:p14="http://schemas.microsoft.com/office/powerpoint/2010/main" val="1341244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7CD32-DCCA-417F-AF14-CA5ECD0E2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Pre-Sail Deployment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7F97E83-063B-4857-BEC9-46E3FFB9A0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87329" y="1021291"/>
            <a:ext cx="7169204" cy="5120860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B894B56-5649-4BAC-B024-835A06D95094}"/>
              </a:ext>
            </a:extLst>
          </p:cNvPr>
          <p:cNvSpPr txBox="1">
            <a:spLocks/>
          </p:cNvSpPr>
          <p:nvPr/>
        </p:nvSpPr>
        <p:spPr>
          <a:xfrm>
            <a:off x="135466" y="1021291"/>
            <a:ext cx="4563533" cy="51208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/>
            <a:r>
              <a:rPr lang="en-US" dirty="0">
                <a:ea typeface="Calibri" panose="020F0502020204030204"/>
                <a:cs typeface="Calibri" panose="020F0502020204030204"/>
              </a:rPr>
              <a:t>Two spacecraft launch as single unit and travel ballistically to Venus.</a:t>
            </a:r>
          </a:p>
          <a:p>
            <a:pPr marL="457200" indent="-457200"/>
            <a:r>
              <a:rPr lang="en-US" dirty="0">
                <a:ea typeface="Calibri" panose="020F0502020204030204"/>
                <a:cs typeface="Calibri" panose="020F0502020204030204"/>
              </a:rPr>
              <a:t>VGA provides ~10° of inclination change.</a:t>
            </a:r>
          </a:p>
          <a:p>
            <a:pPr marL="457200" indent="-457200"/>
            <a:r>
              <a:rPr lang="en-US" dirty="0">
                <a:ea typeface="Calibri" panose="020F0502020204030204"/>
                <a:cs typeface="Calibri" panose="020F0502020204030204"/>
              </a:rPr>
              <a:t>Spacecraft separate and deploy solar sails after VGA.</a:t>
            </a:r>
          </a:p>
          <a:p>
            <a:pPr marL="457200" indent="-457200"/>
            <a:r>
              <a:rPr lang="en-US" dirty="0">
                <a:ea typeface="Calibri" panose="020F0502020204030204"/>
                <a:cs typeface="Calibri" panose="020F0502020204030204"/>
              </a:rPr>
              <a:t>Solar sailing starts 60 days after VGA.</a:t>
            </a:r>
          </a:p>
          <a:p>
            <a:pPr marL="457200" indent="-457200"/>
            <a:endParaRPr lang="en-US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69915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51F0D-343E-B129-A1ED-8E116EE66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Post-Sail Deployment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B123670-E99E-C204-BBCC-9F369F9C1A4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870657" y="2316078"/>
          <a:ext cx="4112741" cy="2225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6315">
                  <a:extLst>
                    <a:ext uri="{9D8B030D-6E8A-4147-A177-3AD203B41FA5}">
                      <a16:colId xmlns:a16="http://schemas.microsoft.com/office/drawing/2014/main" val="3700886840"/>
                    </a:ext>
                  </a:extLst>
                </a:gridCol>
                <a:gridCol w="1706426">
                  <a:extLst>
                    <a:ext uri="{9D8B030D-6E8A-4147-A177-3AD203B41FA5}">
                      <a16:colId xmlns:a16="http://schemas.microsoft.com/office/drawing/2014/main" val="29525949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Mission Phase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Duration [yrs]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647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Pre – Sail Deployment*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93499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Spiral 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4.08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8841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Inclination Raise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3.67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78758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Spiral 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0753341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dirty="0"/>
                        <a:t>Total Time of Flight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dirty="0"/>
                        <a:t>10.69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4637060"/>
                  </a:ext>
                </a:extLst>
              </a:tr>
            </a:tbl>
          </a:graphicData>
        </a:graphic>
      </p:graphicFrame>
      <p:pic>
        <p:nvPicPr>
          <p:cNvPr id="3" name="Picture 2" descr="A computer generated image of a planet&#10;&#10;AI-generated content may be incorrect.">
            <a:extLst>
              <a:ext uri="{FF2B5EF4-FFF2-40B4-BE49-F238E27FC236}">
                <a16:creationId xmlns:a16="http://schemas.microsoft.com/office/drawing/2014/main" id="{BEF86714-80EB-4078-E8C6-B09C646C9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26" y="1533139"/>
            <a:ext cx="7277100" cy="41624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FFABCC5-3279-75E4-9BF1-979DD0007858}"/>
              </a:ext>
            </a:extLst>
          </p:cNvPr>
          <p:cNvSpPr txBox="1"/>
          <p:nvPr/>
        </p:nvSpPr>
        <p:spPr>
          <a:xfrm>
            <a:off x="7871600" y="4539462"/>
            <a:ext cx="404983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ea typeface="Calibri"/>
                <a:cs typeface="Calibri"/>
              </a:rPr>
              <a:t>*Pre – Sail Deployment consists of the time it takes to complete the VGA and 60 day wait time.</a:t>
            </a:r>
          </a:p>
        </p:txBody>
      </p:sp>
    </p:spTree>
    <p:extLst>
      <p:ext uri="{BB962C8B-B14F-4D97-AF65-F5344CB8AC3E}">
        <p14:creationId xmlns:p14="http://schemas.microsoft.com/office/powerpoint/2010/main" val="229468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2379E-E1CE-DFD9-3542-F526004CB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Venus Gravity Assist Impact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F816C-46CB-0AAD-B8D1-B36E1F1911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dirty="0">
              <a:ea typeface="Calibri"/>
              <a:cs typeface="Calibri"/>
            </a:endParaRPr>
          </a:p>
          <a:p>
            <a:pPr marL="0" indent="0">
              <a:buNone/>
            </a:pPr>
            <a:endParaRPr lang="en-US" dirty="0">
              <a:ea typeface="Calibri"/>
              <a:cs typeface="Calibri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9E2D931-5154-FA6C-5DA4-8445C9BEE3A2}"/>
              </a:ext>
            </a:extLst>
          </p:cNvPr>
          <p:cNvGraphicFramePr>
            <a:graphicFrameLocks noGrp="1"/>
          </p:cNvGraphicFramePr>
          <p:nvPr/>
        </p:nvGraphicFramePr>
        <p:xfrm>
          <a:off x="6017600" y="2664771"/>
          <a:ext cx="5741807" cy="303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5392">
                  <a:extLst>
                    <a:ext uri="{9D8B030D-6E8A-4147-A177-3AD203B41FA5}">
                      <a16:colId xmlns:a16="http://schemas.microsoft.com/office/drawing/2014/main" val="950611736"/>
                    </a:ext>
                  </a:extLst>
                </a:gridCol>
                <a:gridCol w="1138181">
                  <a:extLst>
                    <a:ext uri="{9D8B030D-6E8A-4147-A177-3AD203B41FA5}">
                      <a16:colId xmlns:a16="http://schemas.microsoft.com/office/drawing/2014/main" val="651766044"/>
                    </a:ext>
                  </a:extLst>
                </a:gridCol>
                <a:gridCol w="923089">
                  <a:extLst>
                    <a:ext uri="{9D8B030D-6E8A-4147-A177-3AD203B41FA5}">
                      <a16:colId xmlns:a16="http://schemas.microsoft.com/office/drawing/2014/main" val="2413294909"/>
                    </a:ext>
                  </a:extLst>
                </a:gridCol>
                <a:gridCol w="1855145">
                  <a:extLst>
                    <a:ext uri="{9D8B030D-6E8A-4147-A177-3AD203B41FA5}">
                      <a16:colId xmlns:a16="http://schemas.microsoft.com/office/drawing/2014/main" val="19564711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Mission Phase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 VGA [yrs]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VGA [yrs]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Time Difference [yrs]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4871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Pre – Sail Deployment*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---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+0.64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3883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Spiral 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7.98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4.08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-3.90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0182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Inclination Raise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5.05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3.67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-1.37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8166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Spiral Out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+0.15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4027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Total Time of Flight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15.18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10.69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-4.49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461095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CB7920D-E586-5109-3F0D-B9754E7CE9D8}"/>
              </a:ext>
            </a:extLst>
          </p:cNvPr>
          <p:cNvSpPr txBox="1"/>
          <p:nvPr/>
        </p:nvSpPr>
        <p:spPr>
          <a:xfrm>
            <a:off x="753330" y="1163594"/>
            <a:ext cx="10843919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>
                <a:ea typeface="Calibri" panose="020F0502020204030204"/>
                <a:cs typeface="Calibri" panose="020F0502020204030204"/>
              </a:rPr>
              <a:t>Comparison between the baseline VGA CONOPS and a CONOPS without a VGA (solar sailing starts at Earth).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ea typeface="Calibri" panose="020F0502020204030204"/>
                <a:cs typeface="Calibri" panose="020F0502020204030204"/>
              </a:rPr>
              <a:t>VGA reduces overall time of flight by 4.49 years. </a:t>
            </a:r>
          </a:p>
        </p:txBody>
      </p:sp>
      <p:pic>
        <p:nvPicPr>
          <p:cNvPr id="7" name="Picture 6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F515209A-305F-DFC2-58DE-A6D4F11D78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387" y="2365417"/>
            <a:ext cx="4737530" cy="36305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E65B2C3-CE40-3A28-E01B-F4ECE423DB65}"/>
              </a:ext>
            </a:extLst>
          </p:cNvPr>
          <p:cNvSpPr txBox="1"/>
          <p:nvPr/>
        </p:nvSpPr>
        <p:spPr>
          <a:xfrm>
            <a:off x="6018087" y="5723652"/>
            <a:ext cx="5728289" cy="5335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ea typeface="Calibri"/>
                <a:cs typeface="Calibri"/>
              </a:rPr>
              <a:t>*Pre – Sail Deployment consists of the time it takes to complete the VGA and 60 day wait time.</a:t>
            </a:r>
          </a:p>
        </p:txBody>
      </p:sp>
    </p:spTree>
    <p:extLst>
      <p:ext uri="{BB962C8B-B14F-4D97-AF65-F5344CB8AC3E}">
        <p14:creationId xmlns:p14="http://schemas.microsoft.com/office/powerpoint/2010/main" val="1152141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5E336-D1E5-9B43-66A0-097E8EEDB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Reflective vs Diffractive 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B949FC7-54A3-BBD8-EB5C-FBDD36BCDC5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922108" y="2677296"/>
          <a:ext cx="7080014" cy="2975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4691">
                  <a:extLst>
                    <a:ext uri="{9D8B030D-6E8A-4147-A177-3AD203B41FA5}">
                      <a16:colId xmlns:a16="http://schemas.microsoft.com/office/drawing/2014/main" val="1925296603"/>
                    </a:ext>
                  </a:extLst>
                </a:gridCol>
                <a:gridCol w="1670908">
                  <a:extLst>
                    <a:ext uri="{9D8B030D-6E8A-4147-A177-3AD203B41FA5}">
                      <a16:colId xmlns:a16="http://schemas.microsoft.com/office/drawing/2014/main" val="3588686156"/>
                    </a:ext>
                  </a:extLst>
                </a:gridCol>
                <a:gridCol w="1492941">
                  <a:extLst>
                    <a:ext uri="{9D8B030D-6E8A-4147-A177-3AD203B41FA5}">
                      <a16:colId xmlns:a16="http://schemas.microsoft.com/office/drawing/2014/main" val="1284815031"/>
                    </a:ext>
                  </a:extLst>
                </a:gridCol>
                <a:gridCol w="1621474">
                  <a:extLst>
                    <a:ext uri="{9D8B030D-6E8A-4147-A177-3AD203B41FA5}">
                      <a16:colId xmlns:a16="http://schemas.microsoft.com/office/drawing/2014/main" val="1110049999"/>
                    </a:ext>
                  </a:extLst>
                </a:gridCol>
              </a:tblGrid>
              <a:tr h="85472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Mission Phase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Reflective Sail </a:t>
                      </a:r>
                      <a:endParaRPr lang="en-US"/>
                    </a:p>
                    <a:p>
                      <a:pPr lvl="0" algn="ctr">
                        <a:buNone/>
                      </a:pPr>
                      <a:r>
                        <a:rPr lang="en-US" dirty="0"/>
                        <a:t>[yrs]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Diffractive Sail**</a:t>
                      </a:r>
                      <a:endParaRPr lang="en-US"/>
                    </a:p>
                    <a:p>
                      <a:pPr lvl="0" algn="ctr">
                        <a:buNone/>
                      </a:pPr>
                      <a:r>
                        <a:rPr lang="en-US" dirty="0"/>
                        <a:t> [yrs]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Time Difference [yrs]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6041539"/>
                  </a:ext>
                </a:extLst>
              </a:tr>
              <a:tr h="59830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Pre-Sail Deployment*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5090989"/>
                  </a:ext>
                </a:extLst>
              </a:tr>
              <a:tr h="34189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Spiral 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3.34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-0.59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55145811"/>
                  </a:ext>
                </a:extLst>
              </a:tr>
              <a:tr h="34189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Inclination Raise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4.34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3.99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-0.35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32052713"/>
                  </a:ext>
                </a:extLst>
              </a:tr>
              <a:tr h="34189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Spiral Out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1.57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1.37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-0.20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02886485"/>
                  </a:ext>
                </a:extLst>
              </a:tr>
              <a:tr h="34189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Total Time of Flight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9.89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8.75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-1.14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759961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3E7E66F-01D1-1337-A836-F13471DBBFD5}"/>
              </a:ext>
            </a:extLst>
          </p:cNvPr>
          <p:cNvSpPr txBox="1"/>
          <p:nvPr/>
        </p:nvSpPr>
        <p:spPr>
          <a:xfrm>
            <a:off x="5008780" y="5630978"/>
            <a:ext cx="7180207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ea typeface="Calibri"/>
                <a:cs typeface="Calibri"/>
              </a:rPr>
              <a:t>*Pre – Sail Deployment consists of the time it takes to complete the VGA and 60 day wait time.</a:t>
            </a:r>
          </a:p>
          <a:p>
            <a:r>
              <a:rPr lang="en-US" sz="1400" dirty="0">
                <a:ea typeface="Calibri"/>
                <a:cs typeface="Calibri"/>
              </a:rPr>
              <a:t>** Times of flight do not match VGA times of flight because VGA times of flights were not modeled with an ideal diffractive sail.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0EEA32-7F9B-92A6-1879-4B190AFF5623}"/>
              </a:ext>
            </a:extLst>
          </p:cNvPr>
          <p:cNvSpPr txBox="1"/>
          <p:nvPr/>
        </p:nvSpPr>
        <p:spPr>
          <a:xfrm>
            <a:off x="707245" y="1009738"/>
            <a:ext cx="10773530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>
                <a:ea typeface="Calibri" panose="020F0502020204030204"/>
                <a:cs typeface="Calibri" panose="020F0502020204030204"/>
              </a:rPr>
              <a:t>Ideal versions of the diffractive sail and a reflective sail were used to achieve as close of a direct comparison of sail performance as possible. </a:t>
            </a:r>
            <a:endParaRPr lang="en-US" dirty="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ea typeface="Calibri" panose="020F0502020204030204"/>
                <a:cs typeface="Calibri" panose="020F0502020204030204"/>
              </a:rPr>
              <a:t>Ideal diffractive solar sail was constrained to maintain a 0° SIA while the ideal reflective sail was constrained to maintain an SIA ≤ 90°. 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ea typeface="Calibri" panose="020F0502020204030204"/>
                <a:cs typeface="Calibri" panose="020F0502020204030204"/>
              </a:rPr>
              <a:t>The ideal diffractive sail outperformed the ideal reflective sail by 1.14 years.</a:t>
            </a:r>
          </a:p>
        </p:txBody>
      </p:sp>
      <p:pic>
        <p:nvPicPr>
          <p:cNvPr id="8" name="Picture 7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111A8E81-F2FB-FF0E-AED7-90E6F359F6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504" y="2631600"/>
            <a:ext cx="4682697" cy="361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0195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7005d458-45be-48ae-8140-d43da96dd17b}" enabled="0" method="" siteId="{7005d458-45be-48ae-8140-d43da96dd17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13907</TotalTime>
  <Words>1505</Words>
  <Application>Microsoft Office PowerPoint</Application>
  <PresentationFormat>Widescreen</PresentationFormat>
  <Paragraphs>241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Wingdings</vt:lpstr>
      <vt:lpstr>Office Theme</vt:lpstr>
      <vt:lpstr>Mission Design and Guidance, Navigation, and Control Challenges of a Diffractive Sail</vt:lpstr>
      <vt:lpstr> Diffractive Solar Sailing Concept</vt:lpstr>
      <vt:lpstr>Solar Polar Imager Concept</vt:lpstr>
      <vt:lpstr>Mission Design</vt:lpstr>
      <vt:lpstr>Mission Design – Cruise CONOPS</vt:lpstr>
      <vt:lpstr>Pre-Sail Deployment</vt:lpstr>
      <vt:lpstr>Post-Sail Deployment</vt:lpstr>
      <vt:lpstr>Venus Gravity Assist Impact</vt:lpstr>
      <vt:lpstr>Reflective vs Diffractive </vt:lpstr>
      <vt:lpstr>ADCS Differences Overview</vt:lpstr>
      <vt:lpstr>ADCS – Diffractive Mesh Modeling</vt:lpstr>
      <vt:lpstr>ADCS – Diffractive Mesh Modeling</vt:lpstr>
      <vt:lpstr>ADCS Challenges – Deployment SNAP</vt:lpstr>
      <vt:lpstr>ADCS Challenges – Deployment SNAP</vt:lpstr>
      <vt:lpstr>ADCS Challenges – RCDs</vt:lpstr>
      <vt:lpstr>ADCS – AMT - Cant Angle</vt:lpstr>
      <vt:lpstr>ADCS – AMT Design</vt:lpstr>
      <vt:lpstr>Next Steps</vt:lpstr>
      <vt:lpstr>Questions?</vt:lpstr>
    </vt:vector>
  </TitlesOfParts>
  <Company>Johns Hopkins University - Applied Physics Lab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Dubill, Amber L.</dc:creator>
  <cp:lastModifiedBy>Inness, John (MSFC-EV41)</cp:lastModifiedBy>
  <cp:revision>107</cp:revision>
  <dcterms:created xsi:type="dcterms:W3CDTF">2022-06-08T16:10:50Z</dcterms:created>
  <dcterms:modified xsi:type="dcterms:W3CDTF">2025-06-17T18:12:03Z</dcterms:modified>
</cp:coreProperties>
</file>