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811" r:id="rId5"/>
  </p:sldMasterIdLst>
  <p:notesMasterIdLst>
    <p:notesMasterId r:id="rId16"/>
  </p:notesMasterIdLst>
  <p:handoutMasterIdLst>
    <p:handoutMasterId r:id="rId17"/>
  </p:handoutMasterIdLst>
  <p:sldIdLst>
    <p:sldId id="6632" r:id="rId6"/>
    <p:sldId id="6634" r:id="rId7"/>
    <p:sldId id="6635" r:id="rId8"/>
    <p:sldId id="6633" r:id="rId9"/>
    <p:sldId id="6680" r:id="rId10"/>
    <p:sldId id="6679" r:id="rId11"/>
    <p:sldId id="6684" r:id="rId12"/>
    <p:sldId id="6685" r:id="rId13"/>
    <p:sldId id="6681" r:id="rId14"/>
    <p:sldId id="6683" r:id="rId15"/>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12253" userDrawn="1">
          <p15:clr>
            <a:srgbClr val="A4A3A4"/>
          </p15:clr>
        </p15:guide>
        <p15:guide id="2" pos="318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55F6063-E7D6-8E67-D800-3E6B5FF9D82C}" name="William Cotton" initials="WC" userId="560344c2f443c449"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Katharine Lee" initials="KL" lastIdx="4" clrIdx="0"/>
  <p:cmAuthor id="1" name="Barmore, Bryan E. (LARC-D318)" initials="BBE(" lastIdx="12" clrIdx="1"/>
  <p:cmAuthor id="2" name="Paul Lee" initials="pl" lastIdx="2" clrIdx="2"/>
  <p:cmAuthor id="3" name="ODIN" initials="" lastIdx="13" clrIdx="3"/>
  <p:cmAuthor id="4" name="william chan" initials="wc" lastIdx="2" clrIdx="4"/>
  <p:cmAuthor id="5" name="Bryan Barmore" initials="BB" lastIdx="46" clrIdx="5"/>
  <p:cmAuthor id="6" name="Microsoft Office User" initials="Office" lastIdx="22" clrIdx="6"/>
  <p:cmAuthor id="7" name="Microsoft Office User" initials="Office [2]" lastIdx="1" clrIdx="7"/>
  <p:cmAuthor id="8" name="Microsoft Office User" initials="Office [3]" lastIdx="1" clrIdx="8"/>
  <p:cmAuthor id="9" name="Microsoft Office User" initials="Office [4]" lastIdx="1" clrIdx="9"/>
  <p:cmAuthor id="10" name="Barmore" initials="B" lastIdx="1" clrIdx="10"/>
  <p:cmAuthor id="11" name="Barmore" initials="B [2]" lastIdx="1" clrIdx="11"/>
  <p:cmAuthor id="12" name="Microsoft Office User" initials="MOU" lastIdx="1" clrIdx="12">
    <p:extLst>
      <p:ext uri="{19B8F6BF-5375-455C-9EA6-DF929625EA0E}">
        <p15:presenceInfo xmlns:p15="http://schemas.microsoft.com/office/powerpoint/2012/main" userId="Microsoft Office User" providerId="None"/>
      </p:ext>
    </p:extLst>
  </p:cmAuthor>
  <p:cmAuthor id="13" name="Barmore, Bryan E. (LARC-E1A)" initials="BBE(" lastIdx="4" clrIdx="13">
    <p:extLst>
      <p:ext uri="{19B8F6BF-5375-455C-9EA6-DF929625EA0E}">
        <p15:presenceInfo xmlns:p15="http://schemas.microsoft.com/office/powerpoint/2012/main" userId="S::bbarmore@ndc.nasa.gov::4beabd82-b657-4e66-af57-8f86d9082e93" providerId="AD"/>
      </p:ext>
    </p:extLst>
  </p:cmAuthor>
  <p:cmAuthor id="14" name="Thipphavong, David P. (ARC-AFT)" initials="TDP(" lastIdx="4" clrIdx="14">
    <p:extLst>
      <p:ext uri="{19B8F6BF-5375-455C-9EA6-DF929625EA0E}">
        <p15:presenceInfo xmlns:p15="http://schemas.microsoft.com/office/powerpoint/2012/main" userId="S::dthippha@ndc.nasa.gov::d056579a-579d-45d5-b6fe-e6f370ccd6dd" providerId="AD"/>
      </p:ext>
    </p:extLst>
  </p:cmAuthor>
  <p:cmAuthor id="15" name="Chan, William N. (ARC-A)" initials="CWN(A" lastIdx="66" clrIdx="15">
    <p:extLst>
      <p:ext uri="{19B8F6BF-5375-455C-9EA6-DF929625EA0E}">
        <p15:presenceInfo xmlns:p15="http://schemas.microsoft.com/office/powerpoint/2012/main" userId="S::wnchan@ndc.nasa.gov::7421d93b-0541-45f0-a714-c906104278d8" providerId="AD"/>
      </p:ext>
    </p:extLst>
  </p:cmAuthor>
  <p:cmAuthor id="16" name="Rios, Joseph (ARC-AFO)" initials="RJ(A" lastIdx="21" clrIdx="16">
    <p:extLst>
      <p:ext uri="{19B8F6BF-5375-455C-9EA6-DF929625EA0E}">
        <p15:presenceInfo xmlns:p15="http://schemas.microsoft.com/office/powerpoint/2012/main" userId="S::jlrios@ndc.nasa.gov::7b4eef8b-6a8b-4707-a865-be002eadede1" providerId="AD"/>
      </p:ext>
    </p:extLst>
  </p:cmAuthor>
  <p:cmAuthor id="17" name="Swieringa, Kurt A. (LARC-D318)" initials="SKA(" lastIdx="37" clrIdx="17">
    <p:extLst>
      <p:ext uri="{19B8F6BF-5375-455C-9EA6-DF929625EA0E}">
        <p15:presenceInfo xmlns:p15="http://schemas.microsoft.com/office/powerpoint/2012/main" userId="S::kswierin@ndc.nasa.gov::2d4fbc33-402e-4360-9ae1-4942b0912a34" providerId="AD"/>
      </p:ext>
    </p:extLst>
  </p:cmAuthor>
  <p:cmAuthor id="18" name="Chartres, James (ARC-RS)[Millennium Engineering &amp; Integration Co.]" initials="CC" lastIdx="2" clrIdx="18">
    <p:extLst>
      <p:ext uri="{19B8F6BF-5375-455C-9EA6-DF929625EA0E}">
        <p15:presenceInfo xmlns:p15="http://schemas.microsoft.com/office/powerpoint/2012/main" userId="S::jtchartr@ndc.nasa.gov::ade0bd31-370a-4d0a-9a26-8169de5fb31b" providerId="AD"/>
      </p:ext>
    </p:extLst>
  </p:cmAuthor>
  <p:cmAuthor id="19" name="Moody, Joshua A. (ARC-AFS)[SimLabs III Contract Management &amp; Technical Services]" initials="MS" lastIdx="9" clrIdx="19">
    <p:extLst>
      <p:ext uri="{19B8F6BF-5375-455C-9EA6-DF929625EA0E}">
        <p15:presenceInfo xmlns:p15="http://schemas.microsoft.com/office/powerpoint/2012/main" userId="S::jamoody1@ndc.nasa.gov::803478f1-6193-4028-b642-dab988d4a4e1" providerId="AD"/>
      </p:ext>
    </p:extLst>
  </p:cmAuthor>
  <p:cmAuthor id="20" name="Madson, Mike D. (ARC-AT)" initials="MMD(A" lastIdx="32" clrIdx="20">
    <p:extLst>
      <p:ext uri="{19B8F6BF-5375-455C-9EA6-DF929625EA0E}">
        <p15:presenceInfo xmlns:p15="http://schemas.microsoft.com/office/powerpoint/2012/main" userId="S::mmadson@ndc.nasa.gov::2e442acf-b8b4-4676-8ff7-0d6451e942ec" providerId="AD"/>
      </p:ext>
    </p:extLst>
  </p:cmAuthor>
  <p:cmAuthor id="21" name="Witzberger, Kevin E. (ARC-AF)" initials="W(" lastIdx="2" clrIdx="21">
    <p:extLst>
      <p:ext uri="{19B8F6BF-5375-455C-9EA6-DF929625EA0E}">
        <p15:presenceInfo xmlns:p15="http://schemas.microsoft.com/office/powerpoint/2012/main" userId="S::kwitzber@ndc.nasa.gov::2ba14412-69d9-4844-ac86-2e24ebe11360" providerId="AD"/>
      </p:ext>
    </p:extLst>
  </p:cmAuthor>
  <p:cmAuthor id="22" name="Fong, Robert K. (ARC-AOX)" initials="F(" lastIdx="7" clrIdx="22">
    <p:extLst>
      <p:ext uri="{19B8F6BF-5375-455C-9EA6-DF929625EA0E}">
        <p15:presenceInfo xmlns:p15="http://schemas.microsoft.com/office/powerpoint/2012/main" userId="S::rfong@ndc.nasa.gov::5f9d00ef-d8b8-4d13-a949-bb522726901b" providerId="AD"/>
      </p:ext>
    </p:extLst>
  </p:cmAuthor>
  <p:cmAuthor id="23" name="Lacher, Andrew R. (LARC-D3)" initials="LAR(" lastIdx="23" clrIdx="23">
    <p:extLst>
      <p:ext uri="{19B8F6BF-5375-455C-9EA6-DF929625EA0E}">
        <p15:presenceInfo xmlns:p15="http://schemas.microsoft.com/office/powerpoint/2012/main" userId="S::alacher@ndc.nasa.gov::5287aeea-ebab-41ad-95d4-f41fc5cf3825" providerId="AD"/>
      </p:ext>
    </p:extLst>
  </p:cmAuthor>
  <p:cmAuthor id="24" name="William Cotton" initials="WC" lastIdx="24" clrIdx="24">
    <p:extLst>
      <p:ext uri="{19B8F6BF-5375-455C-9EA6-DF929625EA0E}">
        <p15:presenceInfo xmlns:p15="http://schemas.microsoft.com/office/powerpoint/2012/main" userId="560344c2f443c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3C91"/>
    <a:srgbClr val="093B90"/>
    <a:srgbClr val="253C64"/>
    <a:srgbClr val="263F67"/>
    <a:srgbClr val="485064"/>
    <a:srgbClr val="009D00"/>
    <a:srgbClr val="525A6E"/>
    <a:srgbClr val="749BCC"/>
    <a:srgbClr val="1470C1"/>
    <a:srgbClr val="13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774B79-0AF1-4D45-B1FF-0A4498791D78}" v="6" dt="2025-06-20T12:48:41.3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79906" autoAdjust="0"/>
  </p:normalViewPr>
  <p:slideViewPr>
    <p:cSldViewPr snapToGrid="0">
      <p:cViewPr varScale="1">
        <p:scale>
          <a:sx n="116" d="100"/>
          <a:sy n="116" d="100"/>
        </p:scale>
        <p:origin x="138" y="31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guide orient="horz" pos="12253"/>
        <p:guide pos="318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81447" cy="480717"/>
          </a:xfrm>
          <a:prstGeom prst="rect">
            <a:avLst/>
          </a:prstGeom>
        </p:spPr>
        <p:txBody>
          <a:bodyPr vert="horz" lIns="96885" tIns="48443" rIns="96885" bIns="48443" rtlCol="0"/>
          <a:lstStyle>
            <a:lvl1pPr algn="l">
              <a:defRPr sz="1200"/>
            </a:lvl1pPr>
          </a:lstStyle>
          <a:p>
            <a:endParaRPr lang="en-US"/>
          </a:p>
        </p:txBody>
      </p:sp>
      <p:sp>
        <p:nvSpPr>
          <p:cNvPr id="3" name="Date Placeholder 2"/>
          <p:cNvSpPr>
            <a:spLocks noGrp="1"/>
          </p:cNvSpPr>
          <p:nvPr>
            <p:ph type="dt" sz="quarter" idx="1"/>
          </p:nvPr>
        </p:nvSpPr>
        <p:spPr>
          <a:xfrm>
            <a:off x="4158655" y="0"/>
            <a:ext cx="3181447" cy="480717"/>
          </a:xfrm>
          <a:prstGeom prst="rect">
            <a:avLst/>
          </a:prstGeom>
        </p:spPr>
        <p:txBody>
          <a:bodyPr vert="horz" lIns="96885" tIns="48443" rIns="96885" bIns="48443" rtlCol="0"/>
          <a:lstStyle>
            <a:lvl1pPr algn="r">
              <a:defRPr sz="1200"/>
            </a:lvl1pPr>
          </a:lstStyle>
          <a:p>
            <a:fld id="{D190339B-6983-DF45-B781-9B7D54483A06}" type="datetimeFigureOut">
              <a:rPr lang="en-US" smtClean="0"/>
              <a:pPr/>
              <a:t>6/20/2025</a:t>
            </a:fld>
            <a:endParaRPr lang="en-US"/>
          </a:p>
        </p:txBody>
      </p:sp>
      <p:sp>
        <p:nvSpPr>
          <p:cNvPr id="4" name="Footer Placeholder 3"/>
          <p:cNvSpPr>
            <a:spLocks noGrp="1"/>
          </p:cNvSpPr>
          <p:nvPr>
            <p:ph type="ftr" sz="quarter" idx="2"/>
          </p:nvPr>
        </p:nvSpPr>
        <p:spPr>
          <a:xfrm>
            <a:off x="0" y="9131949"/>
            <a:ext cx="3181447" cy="480717"/>
          </a:xfrm>
          <a:prstGeom prst="rect">
            <a:avLst/>
          </a:prstGeom>
        </p:spPr>
        <p:txBody>
          <a:bodyPr vert="horz" lIns="96885" tIns="48443" rIns="96885" bIns="48443" rtlCol="0" anchor="b"/>
          <a:lstStyle>
            <a:lvl1pPr algn="l">
              <a:defRPr sz="1200"/>
            </a:lvl1pPr>
          </a:lstStyle>
          <a:p>
            <a:endParaRPr lang="en-US"/>
          </a:p>
        </p:txBody>
      </p:sp>
      <p:sp>
        <p:nvSpPr>
          <p:cNvPr id="5" name="Slide Number Placeholder 4"/>
          <p:cNvSpPr>
            <a:spLocks noGrp="1"/>
          </p:cNvSpPr>
          <p:nvPr>
            <p:ph type="sldNum" sz="quarter" idx="3"/>
          </p:nvPr>
        </p:nvSpPr>
        <p:spPr>
          <a:xfrm>
            <a:off x="4158655" y="9131949"/>
            <a:ext cx="3181447" cy="480717"/>
          </a:xfrm>
          <a:prstGeom prst="rect">
            <a:avLst/>
          </a:prstGeom>
        </p:spPr>
        <p:txBody>
          <a:bodyPr vert="horz" lIns="96885" tIns="48443" rIns="96885" bIns="48443" rtlCol="0" anchor="b"/>
          <a:lstStyle>
            <a:lvl1pPr algn="r">
              <a:defRPr sz="1200"/>
            </a:lvl1pPr>
          </a:lstStyle>
          <a:p>
            <a:fld id="{72FFDBDF-EE2F-774D-9705-B4A8B4DF0822}" type="slidenum">
              <a:rPr lang="en-US" smtClean="0"/>
              <a:pPr/>
              <a:t>‹#›</a:t>
            </a:fld>
            <a:endParaRPr lang="en-US"/>
          </a:p>
        </p:txBody>
      </p:sp>
    </p:spTree>
    <p:extLst>
      <p:ext uri="{BB962C8B-B14F-4D97-AF65-F5344CB8AC3E}">
        <p14:creationId xmlns:p14="http://schemas.microsoft.com/office/powerpoint/2010/main" val="10923480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81447" cy="480717"/>
          </a:xfrm>
          <a:prstGeom prst="rect">
            <a:avLst/>
          </a:prstGeom>
        </p:spPr>
        <p:txBody>
          <a:bodyPr vert="horz" lIns="96885" tIns="48443" rIns="96885" bIns="48443" rtlCol="0"/>
          <a:lstStyle>
            <a:lvl1pPr algn="l">
              <a:defRPr sz="1200"/>
            </a:lvl1pPr>
          </a:lstStyle>
          <a:p>
            <a:endParaRPr lang="en-US"/>
          </a:p>
        </p:txBody>
      </p:sp>
      <p:sp>
        <p:nvSpPr>
          <p:cNvPr id="3" name="Date Placeholder 2"/>
          <p:cNvSpPr>
            <a:spLocks noGrp="1"/>
          </p:cNvSpPr>
          <p:nvPr>
            <p:ph type="dt" idx="1"/>
          </p:nvPr>
        </p:nvSpPr>
        <p:spPr>
          <a:xfrm>
            <a:off x="4158655" y="0"/>
            <a:ext cx="3181447" cy="480717"/>
          </a:xfrm>
          <a:prstGeom prst="rect">
            <a:avLst/>
          </a:prstGeom>
        </p:spPr>
        <p:txBody>
          <a:bodyPr vert="horz" lIns="96885" tIns="48443" rIns="96885" bIns="48443" rtlCol="0"/>
          <a:lstStyle>
            <a:lvl1pPr algn="r">
              <a:defRPr sz="1200"/>
            </a:lvl1pPr>
          </a:lstStyle>
          <a:p>
            <a:fld id="{8722CE48-6344-447F-807F-0791761DCECF}" type="datetimeFigureOut">
              <a:rPr lang="en-US" smtClean="0"/>
              <a:pPr/>
              <a:t>6/20/2025</a:t>
            </a:fld>
            <a:endParaRPr lang="en-US"/>
          </a:p>
        </p:txBody>
      </p:sp>
      <p:sp>
        <p:nvSpPr>
          <p:cNvPr id="4" name="Slide Image Placeholder 3"/>
          <p:cNvSpPr>
            <a:spLocks noGrp="1" noRot="1" noChangeAspect="1"/>
          </p:cNvSpPr>
          <p:nvPr>
            <p:ph type="sldImg" idx="2"/>
          </p:nvPr>
        </p:nvSpPr>
        <p:spPr>
          <a:xfrm>
            <a:off x="466725" y="720725"/>
            <a:ext cx="6408738" cy="3605213"/>
          </a:xfrm>
          <a:prstGeom prst="rect">
            <a:avLst/>
          </a:prstGeom>
          <a:noFill/>
          <a:ln w="12700">
            <a:solidFill>
              <a:prstClr val="black"/>
            </a:solidFill>
          </a:ln>
        </p:spPr>
        <p:txBody>
          <a:bodyPr vert="horz" lIns="96885" tIns="48443" rIns="96885" bIns="48443" rtlCol="0" anchor="ctr"/>
          <a:lstStyle/>
          <a:p>
            <a:endParaRPr lang="en-US"/>
          </a:p>
        </p:txBody>
      </p:sp>
      <p:sp>
        <p:nvSpPr>
          <p:cNvPr id="5" name="Notes Placeholder 4"/>
          <p:cNvSpPr>
            <a:spLocks noGrp="1"/>
          </p:cNvSpPr>
          <p:nvPr>
            <p:ph type="body" sz="quarter" idx="3"/>
          </p:nvPr>
        </p:nvSpPr>
        <p:spPr>
          <a:xfrm>
            <a:off x="734180" y="4566809"/>
            <a:ext cx="5873441" cy="4326450"/>
          </a:xfrm>
          <a:prstGeom prst="rect">
            <a:avLst/>
          </a:prstGeom>
        </p:spPr>
        <p:txBody>
          <a:bodyPr vert="horz" lIns="96885" tIns="48443" rIns="96885" bIns="4844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31949"/>
            <a:ext cx="3181447" cy="480717"/>
          </a:xfrm>
          <a:prstGeom prst="rect">
            <a:avLst/>
          </a:prstGeom>
        </p:spPr>
        <p:txBody>
          <a:bodyPr vert="horz" lIns="96885" tIns="48443" rIns="96885" bIns="48443" rtlCol="0" anchor="b"/>
          <a:lstStyle>
            <a:lvl1pPr algn="l">
              <a:defRPr sz="1200"/>
            </a:lvl1pPr>
          </a:lstStyle>
          <a:p>
            <a:endParaRPr lang="en-US"/>
          </a:p>
        </p:txBody>
      </p:sp>
      <p:sp>
        <p:nvSpPr>
          <p:cNvPr id="7" name="Slide Number Placeholder 6"/>
          <p:cNvSpPr>
            <a:spLocks noGrp="1"/>
          </p:cNvSpPr>
          <p:nvPr>
            <p:ph type="sldNum" sz="quarter" idx="5"/>
          </p:nvPr>
        </p:nvSpPr>
        <p:spPr>
          <a:xfrm>
            <a:off x="4158655" y="9131949"/>
            <a:ext cx="3181447" cy="480717"/>
          </a:xfrm>
          <a:prstGeom prst="rect">
            <a:avLst/>
          </a:prstGeom>
        </p:spPr>
        <p:txBody>
          <a:bodyPr vert="horz" lIns="96885" tIns="48443" rIns="96885" bIns="48443" rtlCol="0" anchor="b"/>
          <a:lstStyle>
            <a:lvl1pPr algn="r">
              <a:defRPr sz="1200"/>
            </a:lvl1pPr>
          </a:lstStyle>
          <a:p>
            <a:fld id="{DF9FF2B9-9815-4E82-99A1-55DA67C6BCE8}" type="slidenum">
              <a:rPr lang="en-US" smtClean="0"/>
              <a:pPr/>
              <a:t>‹#›</a:t>
            </a:fld>
            <a:endParaRPr lang="en-US"/>
          </a:p>
        </p:txBody>
      </p:sp>
    </p:spTree>
    <p:extLst>
      <p:ext uri="{BB962C8B-B14F-4D97-AF65-F5344CB8AC3E}">
        <p14:creationId xmlns:p14="http://schemas.microsoft.com/office/powerpoint/2010/main" val="268826067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F9FF2B9-9815-4E82-99A1-55DA67C6BCE8}" type="slidenum">
              <a:rPr lang="en-US" smtClean="0"/>
              <a:pPr/>
              <a:t>1</a:t>
            </a:fld>
            <a:endParaRPr lang="en-US" dirty="0"/>
          </a:p>
        </p:txBody>
      </p:sp>
    </p:spTree>
    <p:extLst>
      <p:ext uri="{BB962C8B-B14F-4D97-AF65-F5344CB8AC3E}">
        <p14:creationId xmlns:p14="http://schemas.microsoft.com/office/powerpoint/2010/main" val="2898682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lgn="ctr">
              <a:defRPr sz="32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3104819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13182" y="71188"/>
            <a:ext cx="9947967" cy="499840"/>
          </a:xfrm>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lvl1pPr>
              <a:defRPr sz="1200">
                <a:latin typeface="+mn-lt"/>
              </a:defRPr>
            </a:lvl1pPr>
          </a:lstStyle>
          <a:p>
            <a:fld id="{4B5A7D23-5EA3-BB48-9A7E-29066237F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00938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mn-lt"/>
              </a:defRPr>
            </a:lvl1pPr>
          </a:lstStyle>
          <a:p>
            <a:fld id="{4B5A7D23-5EA3-BB48-9A7E-29066237F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08146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12800" y="1185235"/>
            <a:ext cx="10363200" cy="1470025"/>
          </a:xfrm>
        </p:spPr>
        <p:txBody>
          <a:bodyPr/>
          <a:lstStyle>
            <a:lvl1pPr>
              <a:defRPr sz="2500" baseline="0">
                <a:latin typeface="Calibri" panose="020F0502020204030204" pitchFamily="34" charset="0"/>
              </a:defRPr>
            </a:lvl1pPr>
          </a:lstStyle>
          <a:p>
            <a:r>
              <a:rPr lang="en-US"/>
              <a:t>Click to add Master title  </a:t>
            </a:r>
          </a:p>
        </p:txBody>
      </p:sp>
      <p:sp>
        <p:nvSpPr>
          <p:cNvPr id="7" name="Text Box 15"/>
          <p:cNvSpPr txBox="1">
            <a:spLocks noChangeArrowheads="1"/>
          </p:cNvSpPr>
          <p:nvPr userDrawn="1"/>
        </p:nvSpPr>
        <p:spPr bwMode="auto">
          <a:xfrm>
            <a:off x="203200" y="914880"/>
            <a:ext cx="4876800" cy="244475"/>
          </a:xfrm>
          <a:prstGeom prst="rect">
            <a:avLst/>
          </a:prstGeom>
          <a:noFill/>
          <a:ln w="9525">
            <a:noFill/>
            <a:miter lim="800000"/>
            <a:headEnd/>
            <a:tailEnd/>
          </a:ln>
        </p:spPr>
        <p:txBody>
          <a:bodyPr>
            <a:spAutoFit/>
          </a:bodyPr>
          <a:lstStyle/>
          <a:p>
            <a:pPr defTabSz="457200" eaLnBrk="0" fontAlgn="base" hangingPunct="0">
              <a:spcBef>
                <a:spcPct val="50000"/>
              </a:spcBef>
              <a:spcAft>
                <a:spcPct val="0"/>
              </a:spcAft>
            </a:pPr>
            <a:r>
              <a:rPr lang="en-US" sz="1000">
                <a:solidFill>
                  <a:srgbClr val="404040"/>
                </a:solidFill>
                <a:latin typeface="Arial" pitchFamily="34" charset="0"/>
              </a:rPr>
              <a:t>National Aeronautics and Space Administration</a:t>
            </a:r>
          </a:p>
        </p:txBody>
      </p:sp>
      <p:sp>
        <p:nvSpPr>
          <p:cNvPr id="10" name="Text Placeholder 9"/>
          <p:cNvSpPr>
            <a:spLocks noGrp="1"/>
          </p:cNvSpPr>
          <p:nvPr>
            <p:ph type="body" sz="quarter" idx="12" hasCustomPrompt="1"/>
          </p:nvPr>
        </p:nvSpPr>
        <p:spPr>
          <a:xfrm>
            <a:off x="304800" y="2895600"/>
            <a:ext cx="3352800" cy="685800"/>
          </a:xfrm>
        </p:spPr>
        <p:txBody>
          <a:bodyPr/>
          <a:lstStyle>
            <a:lvl1pPr>
              <a:defRPr sz="1600" b="1">
                <a:solidFill>
                  <a:srgbClr val="C00000"/>
                </a:solidFill>
                <a:latin typeface="Calibri" panose="020F0502020204030204" pitchFamily="34" charset="0"/>
                <a:cs typeface="Arial" pitchFamily="34" charset="0"/>
              </a:defRPr>
            </a:lvl1pPr>
          </a:lstStyle>
          <a:p>
            <a:pPr lvl="0"/>
            <a:r>
              <a:rPr lang="en-US"/>
              <a:t>Click to add Author </a:t>
            </a:r>
          </a:p>
        </p:txBody>
      </p:sp>
      <p:sp>
        <p:nvSpPr>
          <p:cNvPr id="12" name="Text Placeholder 11"/>
          <p:cNvSpPr>
            <a:spLocks noGrp="1"/>
          </p:cNvSpPr>
          <p:nvPr>
            <p:ph type="body" sz="quarter" idx="13" hasCustomPrompt="1"/>
          </p:nvPr>
        </p:nvSpPr>
        <p:spPr>
          <a:xfrm>
            <a:off x="226204" y="5486400"/>
            <a:ext cx="3251200" cy="609600"/>
          </a:xfrm>
        </p:spPr>
        <p:txBody>
          <a:bodyPr/>
          <a:lstStyle>
            <a:lvl1pPr>
              <a:defRPr sz="1600" baseline="0">
                <a:solidFill>
                  <a:schemeClr val="bg1"/>
                </a:solidFill>
                <a:latin typeface="Calibri" panose="020F0502020204030204" pitchFamily="34" charset="0"/>
                <a:cs typeface="Arial" pitchFamily="34" charset="0"/>
              </a:defRPr>
            </a:lvl1pPr>
          </a:lstStyle>
          <a:p>
            <a:r>
              <a:rPr lang="en-US" sz="1400" b="1">
                <a:solidFill>
                  <a:schemeClr val="bg1"/>
                </a:solidFill>
              </a:rPr>
              <a:t>Click to add briefing</a:t>
            </a:r>
            <a:r>
              <a:rPr lang="en-US" sz="1400" b="1" baseline="0">
                <a:solidFill>
                  <a:schemeClr val="bg1"/>
                </a:solidFill>
              </a:rPr>
              <a:t> title and date</a:t>
            </a:r>
            <a:endParaRPr lang="en-US" sz="1400" b="1">
              <a:solidFill>
                <a:schemeClr val="bg1"/>
              </a:solidFill>
            </a:endParaRPr>
          </a:p>
        </p:txBody>
      </p:sp>
    </p:spTree>
    <p:extLst>
      <p:ext uri="{BB962C8B-B14F-4D97-AF65-F5344CB8AC3E}">
        <p14:creationId xmlns:p14="http://schemas.microsoft.com/office/powerpoint/2010/main" val="346512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77B59-3AC0-4803-BE56-428957D77FE6}"/>
              </a:ext>
            </a:extLst>
          </p:cNvPr>
          <p:cNvSpPr>
            <a:spLocks noGrp="1"/>
          </p:cNvSpPr>
          <p:nvPr>
            <p:ph type="title"/>
          </p:nvPr>
        </p:nvSpPr>
        <p:spPr/>
        <p:txBody>
          <a:bodyPr/>
          <a:lstStyle/>
          <a:p>
            <a:r>
              <a:rPr lang="en-US"/>
              <a:t>Click to edit Master title style</a:t>
            </a:r>
          </a:p>
        </p:txBody>
      </p:sp>
      <p:sp>
        <p:nvSpPr>
          <p:cNvPr id="4" name="Text Placeholder 3">
            <a:extLst>
              <a:ext uri="{FF2B5EF4-FFF2-40B4-BE49-F238E27FC236}">
                <a16:creationId xmlns:a16="http://schemas.microsoft.com/office/drawing/2014/main" id="{459DD5C2-4E4D-4D66-A3F4-AE14C31DFBAC}"/>
              </a:ext>
            </a:extLst>
          </p:cNvPr>
          <p:cNvSpPr>
            <a:spLocks noGrp="1"/>
          </p:cNvSpPr>
          <p:nvPr>
            <p:ph type="body" sz="quarter" idx="10"/>
          </p:nvPr>
        </p:nvSpPr>
        <p:spPr>
          <a:xfrm>
            <a:off x="609600" y="1150257"/>
            <a:ext cx="10972800" cy="5076372"/>
          </a:xfrm>
          <a:noFill/>
          <a:ln>
            <a:noFill/>
          </a:ln>
        </p:spPr>
        <p:txBody>
          <a:bodyPr vert="horz" wrap="square" lIns="91440" tIns="45720" rIns="91440" bIns="45720" numCol="1" anchor="t" anchorCtr="0" compatLnSpc="1">
            <a:prstTxWarp prst="textNoShape">
              <a:avLst/>
            </a:prstTxWarp>
          </a:bodyPr>
          <a:lstStyle>
            <a:lvl1pPr>
              <a:defRPr lang="en-US" smtClean="0"/>
            </a:lvl1pPr>
            <a:lvl2pPr>
              <a:defRPr lang="en-US" smtClean="0"/>
            </a:lvl2pPr>
            <a:lvl3pPr>
              <a:defRPr lang="en-US" smtClean="0"/>
            </a:lvl3pPr>
            <a:lvl4pPr>
              <a:defRPr lang="en-US" smtClean="0"/>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40695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F1015-83F1-4F23-A989-BF443298BE24}"/>
              </a:ext>
            </a:extLst>
          </p:cNvPr>
          <p:cNvSpPr>
            <a:spLocks noGrp="1"/>
          </p:cNvSpPr>
          <p:nvPr>
            <p:ph type="title"/>
          </p:nvPr>
        </p:nvSpPr>
        <p:spPr/>
        <p:txBody>
          <a:bodyPr/>
          <a:lstStyle/>
          <a:p>
            <a:r>
              <a:rPr lang="en-US"/>
              <a:t>Click to edit Master title style</a:t>
            </a:r>
          </a:p>
        </p:txBody>
      </p:sp>
      <p:sp>
        <p:nvSpPr>
          <p:cNvPr id="4" name="Text Placeholder 3">
            <a:extLst>
              <a:ext uri="{FF2B5EF4-FFF2-40B4-BE49-F238E27FC236}">
                <a16:creationId xmlns:a16="http://schemas.microsoft.com/office/drawing/2014/main" id="{A7983FDF-2CB2-4D5A-98D6-27CB25FEF36E}"/>
              </a:ext>
            </a:extLst>
          </p:cNvPr>
          <p:cNvSpPr>
            <a:spLocks noGrp="1"/>
          </p:cNvSpPr>
          <p:nvPr>
            <p:ph type="body" sz="quarter" idx="10"/>
          </p:nvPr>
        </p:nvSpPr>
        <p:spPr>
          <a:xfrm>
            <a:off x="550863" y="1284587"/>
            <a:ext cx="5349875" cy="46942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3">
            <a:extLst>
              <a:ext uri="{FF2B5EF4-FFF2-40B4-BE49-F238E27FC236}">
                <a16:creationId xmlns:a16="http://schemas.microsoft.com/office/drawing/2014/main" id="{3ADF9C56-BC96-4F80-BA40-C58381F31781}"/>
              </a:ext>
            </a:extLst>
          </p:cNvPr>
          <p:cNvSpPr>
            <a:spLocks noGrp="1"/>
          </p:cNvSpPr>
          <p:nvPr>
            <p:ph type="body" sz="quarter" idx="11"/>
          </p:nvPr>
        </p:nvSpPr>
        <p:spPr>
          <a:xfrm>
            <a:off x="6396697" y="1284586"/>
            <a:ext cx="5349875" cy="46942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25431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5347" y="136525"/>
            <a:ext cx="11466127" cy="1025525"/>
          </a:xfrm>
        </p:spPr>
        <p:txBody>
          <a:bodyPr/>
          <a:lstStyle/>
          <a:p>
            <a:r>
              <a:rPr lang="en-US" dirty="0"/>
              <a:t>Click to edit Master title style</a:t>
            </a:r>
          </a:p>
        </p:txBody>
      </p:sp>
      <p:sp>
        <p:nvSpPr>
          <p:cNvPr id="3" name="Content Placeholder 2"/>
          <p:cNvSpPr>
            <a:spLocks noGrp="1"/>
          </p:cNvSpPr>
          <p:nvPr>
            <p:ph idx="1"/>
          </p:nvPr>
        </p:nvSpPr>
        <p:spPr>
          <a:xfrm>
            <a:off x="335347" y="1251788"/>
            <a:ext cx="11466127" cy="49251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764DE79-268F-4C1A-8933-263129D2AF90}" type="datetimeFigureOut">
              <a:rPr lang="en-US" dirty="0"/>
              <a:t>6/20/2025</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9448800" y="6491557"/>
            <a:ext cx="2743200" cy="365125"/>
          </a:xfrm>
          <a:prstGeom prst="rect">
            <a:avLst/>
          </a:prstGeom>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46149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2_Title Slide">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438400" y="914400"/>
            <a:ext cx="7315200" cy="1143000"/>
          </a:xfrm>
          <a:noFill/>
        </p:spPr>
        <p:txBody>
          <a:bodyPr>
            <a:noAutofit/>
          </a:bodyPr>
          <a:lstStyle>
            <a:lvl1pPr>
              <a:defRPr sz="2800" b="1"/>
            </a:lvl1pPr>
          </a:lstStyle>
          <a:p>
            <a:r>
              <a:rPr lang="en-US"/>
              <a:t>Click to edit Master title style</a:t>
            </a:r>
          </a:p>
        </p:txBody>
      </p:sp>
      <p:sp>
        <p:nvSpPr>
          <p:cNvPr id="3" name="Subtitle 2"/>
          <p:cNvSpPr>
            <a:spLocks noGrp="1"/>
          </p:cNvSpPr>
          <p:nvPr>
            <p:ph type="subTitle" idx="1"/>
          </p:nvPr>
        </p:nvSpPr>
        <p:spPr>
          <a:xfrm>
            <a:off x="2540000" y="2438400"/>
            <a:ext cx="7112000" cy="533400"/>
          </a:xfrm>
          <a:noFill/>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1" name="Footer Placeholder 10"/>
          <p:cNvSpPr>
            <a:spLocks noGrp="1"/>
          </p:cNvSpPr>
          <p:nvPr>
            <p:ph type="ftr" sz="quarter" idx="12"/>
          </p:nvPr>
        </p:nvSpPr>
        <p:spPr>
          <a:xfrm>
            <a:off x="4165600" y="6553200"/>
            <a:ext cx="3860800" cy="244476"/>
          </a:xfrm>
          <a:prstGeom prst="rect">
            <a:avLst/>
          </a:prstGeom>
        </p:spPr>
        <p:txBody>
          <a:bodyPr/>
          <a:lstStyle/>
          <a:p>
            <a:endParaRPr lang="en-US"/>
          </a:p>
        </p:txBody>
      </p:sp>
      <p:sp>
        <p:nvSpPr>
          <p:cNvPr id="12" name="Slide Number Placeholder 11"/>
          <p:cNvSpPr>
            <a:spLocks noGrp="1"/>
          </p:cNvSpPr>
          <p:nvPr>
            <p:ph type="sldNum" sz="quarter" idx="13"/>
          </p:nvPr>
        </p:nvSpPr>
        <p:spPr/>
        <p:txBody>
          <a:bodyPr/>
          <a:lstStyle/>
          <a:p>
            <a:pPr fontAlgn="base">
              <a:spcBef>
                <a:spcPct val="0"/>
              </a:spcBef>
              <a:spcAft>
                <a:spcPct val="0"/>
              </a:spcAft>
              <a:defRPr/>
            </a:pPr>
            <a:fld id="{9FEE8EC9-3E9C-4364-AA17-D345CCD46534}" type="slidenum">
              <a:rPr lang="en-US" smtClean="0"/>
              <a:pPr fontAlgn="base">
                <a:spcBef>
                  <a:spcPct val="0"/>
                </a:spcBef>
                <a:spcAft>
                  <a:spcPct val="0"/>
                </a:spcAft>
                <a:defRPr/>
              </a:pPr>
              <a:t>‹#›</a:t>
            </a:fld>
            <a:endParaRPr lang="en-US"/>
          </a:p>
        </p:txBody>
      </p:sp>
      <p:pic>
        <p:nvPicPr>
          <p:cNvPr id="6" name="Picture 5">
            <a:extLst>
              <a:ext uri="{FF2B5EF4-FFF2-40B4-BE49-F238E27FC236}">
                <a16:creationId xmlns:a16="http://schemas.microsoft.com/office/drawing/2014/main" id="{29F7EA24-B80F-A348-A734-B9CB27AF2F39}"/>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6256000" cy="6858000"/>
          </a:xfrm>
          <a:prstGeom prst="rect">
            <a:avLst/>
          </a:prstGeom>
        </p:spPr>
      </p:pic>
    </p:spTree>
    <p:extLst>
      <p:ext uri="{BB962C8B-B14F-4D97-AF65-F5344CB8AC3E}">
        <p14:creationId xmlns:p14="http://schemas.microsoft.com/office/powerpoint/2010/main" val="4028125467"/>
      </p:ext>
    </p:extLst>
  </p:cSld>
  <p:clrMapOvr>
    <a:masterClrMapping/>
  </p:clrMapOvr>
  <p:hf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p:txBody>
          <a:bodyPr/>
          <a:lstStyle>
            <a:lvl1pPr>
              <a:defRPr>
                <a:latin typeface="+mn-lt"/>
              </a:defRPr>
            </a:lvl1pPr>
          </a:lstStyle>
          <a:p>
            <a:fld id="{4B5A7D23-5EA3-BB48-9A7E-29066237F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82816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77844" y="71188"/>
            <a:ext cx="9983305" cy="499840"/>
          </a:xfrm>
        </p:spPr>
        <p:txBody>
          <a:bodyPr/>
          <a:lstStyle/>
          <a:p>
            <a:r>
              <a:rPr lang="en-US"/>
              <a:t>Click to edit Master title style</a:t>
            </a:r>
          </a:p>
        </p:txBody>
      </p:sp>
      <p:sp>
        <p:nvSpPr>
          <p:cNvPr id="3" name="Content Placeholder 2"/>
          <p:cNvSpPr>
            <a:spLocks noGrp="1"/>
          </p:cNvSpPr>
          <p:nvPr>
            <p:ph idx="1"/>
          </p:nvPr>
        </p:nvSpPr>
        <p:spPr>
          <a:xfrm>
            <a:off x="330422" y="960352"/>
            <a:ext cx="11523415" cy="5165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a:latin typeface="+mn-lt"/>
              </a:defRPr>
            </a:lvl1pPr>
          </a:lstStyle>
          <a:p>
            <a:fld id="{4B5A7D23-5EA3-BB48-9A7E-29066237F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12744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defRPr>
                <a:latin typeface="+mn-lt"/>
              </a:defRPr>
            </a:lvl1pPr>
          </a:lstStyle>
          <a:p>
            <a:fld id="{4B5A7D23-5EA3-BB48-9A7E-29066237F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51424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30851" y="71188"/>
            <a:ext cx="9894959" cy="499840"/>
          </a:xfrm>
        </p:spPr>
        <p:txBody>
          <a:bodyPr/>
          <a:lstStyle/>
          <a:p>
            <a:r>
              <a:rPr lang="en-US"/>
              <a:t>Click to edit Master title style</a:t>
            </a:r>
          </a:p>
        </p:txBody>
      </p:sp>
      <p:sp>
        <p:nvSpPr>
          <p:cNvPr id="3" name="Content Placeholder 2"/>
          <p:cNvSpPr>
            <a:spLocks noGrp="1"/>
          </p:cNvSpPr>
          <p:nvPr>
            <p:ph sz="half" idx="1"/>
          </p:nvPr>
        </p:nvSpPr>
        <p:spPr>
          <a:xfrm>
            <a:off x="268468" y="913884"/>
            <a:ext cx="5725933" cy="521228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856468" y="913884"/>
            <a:ext cx="5725933" cy="521228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lvl1pPr>
              <a:defRPr>
                <a:latin typeface="+mn-lt"/>
              </a:defRPr>
            </a:lvl1pPr>
          </a:lstStyle>
          <a:p>
            <a:fld id="{4B5A7D23-5EA3-BB48-9A7E-29066237FEC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398092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10" Type="http://schemas.openxmlformats.org/officeDocument/2006/relationships/image" Target="../media/image2.png"/><Relationship Id="rId4" Type="http://schemas.openxmlformats.org/officeDocument/2006/relationships/slideLayout" Target="../slideLayouts/slideLayout8.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 name="Picture 7" descr="ED PPT body IMAGE simple.jpg">
            <a:extLst>
              <a:ext uri="{FF2B5EF4-FFF2-40B4-BE49-F238E27FC236}">
                <a16:creationId xmlns:a16="http://schemas.microsoft.com/office/drawing/2014/main" id="{5FA6A5BD-9578-4F64-AE6F-A55CE84710C5}"/>
              </a:ext>
            </a:extLst>
          </p:cNvPr>
          <p:cNvPicPr>
            <a:picLocks noChangeAspect="1"/>
          </p:cNvPicPr>
          <p:nvPr userDrawn="1"/>
        </p:nvPicPr>
        <p:blipFill>
          <a:blip r:embed="rId6" cstate="print"/>
          <a:srcRect/>
          <a:stretch>
            <a:fillRect/>
          </a:stretch>
        </p:blipFill>
        <p:spPr bwMode="auto">
          <a:xfrm>
            <a:off x="2398142" y="0"/>
            <a:ext cx="9793857" cy="6858000"/>
          </a:xfrm>
          <a:prstGeom prst="rect">
            <a:avLst/>
          </a:prstGeom>
          <a:noFill/>
          <a:ln w="9525">
            <a:noFill/>
            <a:miter lim="800000"/>
            <a:headEnd/>
            <a:tailEnd/>
          </a:ln>
        </p:spPr>
      </p:pic>
      <p:sp>
        <p:nvSpPr>
          <p:cNvPr id="19" name="Slide Number Placeholder 3"/>
          <p:cNvSpPr txBox="1">
            <a:spLocks/>
          </p:cNvSpPr>
          <p:nvPr userDrawn="1"/>
        </p:nvSpPr>
        <p:spPr>
          <a:xfrm>
            <a:off x="9458079" y="652970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887866-80AC-2F42-9AD1-8EE3C236D8D8}" type="slidenum">
              <a:rPr lang="en-US" sz="1200" smtClean="0">
                <a:solidFill>
                  <a:schemeClr val="bg1"/>
                </a:solidFill>
              </a:rPr>
              <a:pPr/>
              <a:t>‹#›</a:t>
            </a:fld>
            <a:endParaRPr lang="en-US" sz="1200" dirty="0">
              <a:solidFill>
                <a:schemeClr val="bg1"/>
              </a:solidFill>
            </a:endParaRPr>
          </a:p>
        </p:txBody>
      </p:sp>
      <p:sp>
        <p:nvSpPr>
          <p:cNvPr id="9" name="Rectangle 8">
            <a:extLst>
              <a:ext uri="{FF2B5EF4-FFF2-40B4-BE49-F238E27FC236}">
                <a16:creationId xmlns:a16="http://schemas.microsoft.com/office/drawing/2014/main" id="{DE0B79C1-DBDA-4F8A-8A20-181A2FA6C1B7}"/>
              </a:ext>
            </a:extLst>
          </p:cNvPr>
          <p:cNvSpPr/>
          <p:nvPr userDrawn="1"/>
        </p:nvSpPr>
        <p:spPr>
          <a:xfrm>
            <a:off x="2260121" y="69011"/>
            <a:ext cx="1768415" cy="13888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AFEB68E0-3370-4DA9-85B1-A18C4821E219}"/>
              </a:ext>
            </a:extLst>
          </p:cNvPr>
          <p:cNvSpPr txBox="1"/>
          <p:nvPr userDrawn="1"/>
        </p:nvSpPr>
        <p:spPr>
          <a:xfrm>
            <a:off x="11808279" y="6581001"/>
            <a:ext cx="372218" cy="276999"/>
          </a:xfrm>
          <a:prstGeom prst="rect">
            <a:avLst/>
          </a:prstGeom>
          <a:noFill/>
        </p:spPr>
        <p:txBody>
          <a:bodyPr wrap="none" rtlCol="0">
            <a:spAutoFit/>
          </a:bodyPr>
          <a:lstStyle/>
          <a:p>
            <a:pPr algn="r"/>
            <a:fld id="{265991F1-938C-4B76-8666-C9086E97116B}" type="slidenum">
              <a:rPr lang="en-US" sz="1200" smtClean="0"/>
              <a:t>‹#›</a:t>
            </a:fld>
            <a:endParaRPr lang="en-US" sz="1200" dirty="0"/>
          </a:p>
        </p:txBody>
      </p:sp>
      <p:sp>
        <p:nvSpPr>
          <p:cNvPr id="2050" name="Title Placeholder 1"/>
          <p:cNvSpPr>
            <a:spLocks noGrp="1"/>
          </p:cNvSpPr>
          <p:nvPr>
            <p:ph type="title"/>
          </p:nvPr>
        </p:nvSpPr>
        <p:spPr bwMode="auto">
          <a:xfrm>
            <a:off x="551055" y="114815"/>
            <a:ext cx="9170915" cy="604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551055" y="1219201"/>
            <a:ext cx="10972800" cy="50855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 name="TextBox 2">
            <a:extLst>
              <a:ext uri="{FF2B5EF4-FFF2-40B4-BE49-F238E27FC236}">
                <a16:creationId xmlns:a16="http://schemas.microsoft.com/office/drawing/2014/main" id="{12C27296-E539-D01F-81F1-4A0A098513D3}"/>
              </a:ext>
            </a:extLst>
          </p:cNvPr>
          <p:cNvSpPr txBox="1"/>
          <p:nvPr userDrawn="1"/>
        </p:nvSpPr>
        <p:spPr>
          <a:xfrm>
            <a:off x="10086109" y="-1689"/>
            <a:ext cx="2156360" cy="200055"/>
          </a:xfrm>
          <a:prstGeom prst="rect">
            <a:avLst/>
          </a:prstGeom>
          <a:noFill/>
        </p:spPr>
        <p:txBody>
          <a:bodyPr wrap="none" rtlCol="0">
            <a:spAutoFit/>
          </a:bodyPr>
          <a:lstStyle/>
          <a:p>
            <a:pPr algn="r"/>
            <a:r>
              <a:rPr lang="en-US" sz="700" b="0" dirty="0">
                <a:solidFill>
                  <a:schemeClr val="bg1"/>
                </a:solidFill>
              </a:rPr>
              <a:t>Approved for Release–STRIVES #20250006383</a:t>
            </a:r>
          </a:p>
        </p:txBody>
      </p:sp>
    </p:spTree>
    <p:extLst>
      <p:ext uri="{BB962C8B-B14F-4D97-AF65-F5344CB8AC3E}">
        <p14:creationId xmlns:p14="http://schemas.microsoft.com/office/powerpoint/2010/main" val="636846806"/>
      </p:ext>
    </p:extLst>
  </p:cSld>
  <p:clrMap bg1="lt1" tx1="dk1" bg2="lt2" tx2="dk2" accent1="accent1" accent2="accent2" accent3="accent3" accent4="accent4" accent5="accent5" accent6="accent6" hlink="hlink" folHlink="folHlink"/>
  <p:sldLayoutIdLst>
    <p:sldLayoutId id="2147483662" r:id="rId1"/>
    <p:sldLayoutId id="2147483809" r:id="rId2"/>
    <p:sldLayoutId id="2147483810" r:id="rId3"/>
    <p:sldLayoutId id="2147483820" r:id="rId4"/>
  </p:sldLayoutIdLst>
  <p:hf sldNum="0" hdr="0" ftr="0" dt="0"/>
  <p:txStyles>
    <p:titleStyle>
      <a:lvl1pPr algn="ctr" defTabSz="457200" rtl="0" eaLnBrk="1" fontAlgn="base" hangingPunct="1">
        <a:spcBef>
          <a:spcPct val="0"/>
        </a:spcBef>
        <a:spcAft>
          <a:spcPct val="0"/>
        </a:spcAft>
        <a:defRPr lang="en-US" sz="3200" b="1" kern="1200" dirty="0">
          <a:solidFill>
            <a:schemeClr val="tx1"/>
          </a:solidFill>
          <a:latin typeface="Arial" charset="0"/>
          <a:ea typeface="+mj-ea"/>
          <a:cs typeface="ＭＳ Ｐゴシック"/>
        </a:defRPr>
      </a:lvl1pPr>
      <a:lvl2pPr algn="ctr" defTabSz="457200" rtl="0" eaLnBrk="1" fontAlgn="base" hangingPunct="1">
        <a:spcBef>
          <a:spcPct val="0"/>
        </a:spcBef>
        <a:spcAft>
          <a:spcPct val="0"/>
        </a:spcAft>
        <a:defRPr sz="2800" b="1">
          <a:solidFill>
            <a:srgbClr val="000090"/>
          </a:solidFill>
          <a:latin typeface="Arial" charset="0"/>
          <a:ea typeface="ＭＳ Ｐゴシック" pitchFamily="28" charset="-128"/>
          <a:cs typeface="ＭＳ Ｐゴシック"/>
        </a:defRPr>
      </a:lvl2pPr>
      <a:lvl3pPr algn="ctr" defTabSz="457200" rtl="0" eaLnBrk="1" fontAlgn="base" hangingPunct="1">
        <a:spcBef>
          <a:spcPct val="0"/>
        </a:spcBef>
        <a:spcAft>
          <a:spcPct val="0"/>
        </a:spcAft>
        <a:defRPr sz="2800" b="1">
          <a:solidFill>
            <a:srgbClr val="000090"/>
          </a:solidFill>
          <a:latin typeface="Arial" charset="0"/>
          <a:ea typeface="ＭＳ Ｐゴシック" pitchFamily="28" charset="-128"/>
          <a:cs typeface="ＭＳ Ｐゴシック"/>
        </a:defRPr>
      </a:lvl3pPr>
      <a:lvl4pPr algn="ctr" defTabSz="457200" rtl="0" eaLnBrk="1" fontAlgn="base" hangingPunct="1">
        <a:spcBef>
          <a:spcPct val="0"/>
        </a:spcBef>
        <a:spcAft>
          <a:spcPct val="0"/>
        </a:spcAft>
        <a:defRPr sz="2800" b="1">
          <a:solidFill>
            <a:srgbClr val="000090"/>
          </a:solidFill>
          <a:latin typeface="Arial" charset="0"/>
          <a:ea typeface="ＭＳ Ｐゴシック" pitchFamily="28" charset="-128"/>
          <a:cs typeface="ＭＳ Ｐゴシック"/>
        </a:defRPr>
      </a:lvl4pPr>
      <a:lvl5pPr algn="ctr" defTabSz="457200" rtl="0" eaLnBrk="1" fontAlgn="base" hangingPunct="1">
        <a:spcBef>
          <a:spcPct val="0"/>
        </a:spcBef>
        <a:spcAft>
          <a:spcPct val="0"/>
        </a:spcAft>
        <a:defRPr sz="2800" b="1">
          <a:solidFill>
            <a:srgbClr val="000090"/>
          </a:solidFill>
          <a:latin typeface="Arial" charset="0"/>
          <a:ea typeface="ＭＳ Ｐゴシック" pitchFamily="28" charset="-128"/>
          <a:cs typeface="ＭＳ Ｐゴシック"/>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defTabSz="457200" rtl="0" eaLnBrk="1" fontAlgn="base" hangingPunct="1">
        <a:spcBef>
          <a:spcPct val="20000"/>
        </a:spcBef>
        <a:spcAft>
          <a:spcPct val="0"/>
        </a:spcAft>
        <a:buFont typeface="Arial" charset="0"/>
        <a:buChar char="•"/>
        <a:defRPr sz="2800" b="1" kern="1200">
          <a:solidFill>
            <a:schemeClr val="tx1"/>
          </a:solidFill>
          <a:latin typeface="Arial" charset="0"/>
          <a:ea typeface="+mn-ea"/>
          <a:cs typeface="ＭＳ Ｐゴシック"/>
        </a:defRPr>
      </a:lvl1pPr>
      <a:lvl2pPr marL="742950" indent="-285750" algn="l" defTabSz="457200" rtl="0" eaLnBrk="1" fontAlgn="base" hangingPunct="1">
        <a:spcBef>
          <a:spcPct val="20000"/>
        </a:spcBef>
        <a:spcAft>
          <a:spcPct val="0"/>
        </a:spcAft>
        <a:buFont typeface="Arial" charset="0"/>
        <a:buChar char="–"/>
        <a:defRPr sz="2400" b="1" kern="1200">
          <a:solidFill>
            <a:schemeClr val="tx1"/>
          </a:solidFill>
          <a:latin typeface="Arial" charset="0"/>
          <a:ea typeface="ＭＳ Ｐゴシック"/>
          <a:cs typeface="ＭＳ Ｐゴシック"/>
        </a:defRPr>
      </a:lvl2pPr>
      <a:lvl3pPr marL="1143000" indent="-228600" algn="l" defTabSz="457200" rtl="0" eaLnBrk="1" fontAlgn="base" hangingPunct="1">
        <a:spcBef>
          <a:spcPct val="20000"/>
        </a:spcBef>
        <a:spcAft>
          <a:spcPct val="0"/>
        </a:spcAft>
        <a:buFont typeface="Arial" charset="0"/>
        <a:buChar char="•"/>
        <a:defRPr sz="2000" b="1" kern="1200">
          <a:solidFill>
            <a:schemeClr val="tx1"/>
          </a:solidFill>
          <a:latin typeface="Arial" charset="0"/>
          <a:ea typeface="ＭＳ Ｐゴシック"/>
          <a:cs typeface="ＭＳ Ｐゴシック"/>
        </a:defRPr>
      </a:lvl3pPr>
      <a:lvl4pPr marL="1600200" indent="-228600" algn="l" defTabSz="457200" rtl="0" eaLnBrk="1" fontAlgn="base" hangingPunct="1">
        <a:spcBef>
          <a:spcPct val="20000"/>
        </a:spcBef>
        <a:spcAft>
          <a:spcPct val="0"/>
        </a:spcAft>
        <a:buFont typeface="Arial" charset="0"/>
        <a:buChar char="–"/>
        <a:defRPr b="1" kern="1200">
          <a:solidFill>
            <a:schemeClr val="tx1"/>
          </a:solidFill>
          <a:latin typeface="Arial" charset="0"/>
          <a:ea typeface="ＭＳ Ｐゴシック"/>
          <a:cs typeface="ＭＳ Ｐゴシック"/>
        </a:defRPr>
      </a:lvl4pPr>
      <a:lvl5pPr marL="2057400" indent="-228600" algn="l" defTabSz="457200" rtl="0" eaLnBrk="1" fontAlgn="base" hangingPunct="1">
        <a:spcBef>
          <a:spcPct val="20000"/>
        </a:spcBef>
        <a:spcAft>
          <a:spcPct val="0"/>
        </a:spcAft>
        <a:buFont typeface="Arial" charset="0"/>
        <a:buChar char="»"/>
        <a:defRPr b="1" kern="1200">
          <a:solidFill>
            <a:schemeClr val="tx1"/>
          </a:solidFill>
          <a:latin typeface="Arial" charset="0"/>
          <a:ea typeface="ＭＳ Ｐゴシック"/>
          <a:cs typeface="ＭＳ Ｐゴシック"/>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36869" y="71188"/>
            <a:ext cx="9826947" cy="49984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30422" y="789968"/>
            <a:ext cx="11523415" cy="53361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1213645" y="6419637"/>
            <a:ext cx="978355"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4B5A7D23-5EA3-BB48-9A7E-29066237FEC6}" type="slidenum">
              <a:rPr lang="en-US" smtClean="0">
                <a:solidFill>
                  <a:prstClr val="black">
                    <a:tint val="75000"/>
                  </a:prstClr>
                </a:solidFill>
                <a:ea typeface="ＭＳ Ｐゴシック" pitchFamily="34" charset="-128"/>
              </a:rPr>
              <a:pPr defTabSz="457200"/>
              <a:t>‹#›</a:t>
            </a:fld>
            <a:endParaRPr lang="en-US">
              <a:solidFill>
                <a:prstClr val="black">
                  <a:tint val="75000"/>
                </a:prstClr>
              </a:solidFill>
              <a:ea typeface="ＭＳ Ｐゴシック" pitchFamily="34" charset="-128"/>
            </a:endParaRPr>
          </a:p>
        </p:txBody>
      </p:sp>
      <p:sp>
        <p:nvSpPr>
          <p:cNvPr id="7" name="TextBox 6"/>
          <p:cNvSpPr txBox="1"/>
          <p:nvPr/>
        </p:nvSpPr>
        <p:spPr>
          <a:xfrm>
            <a:off x="3407462" y="6397186"/>
            <a:ext cx="184731" cy="369332"/>
          </a:xfrm>
          <a:prstGeom prst="rect">
            <a:avLst/>
          </a:prstGeom>
          <a:noFill/>
        </p:spPr>
        <p:txBody>
          <a:bodyPr wrap="none" rtlCol="0">
            <a:spAutoFit/>
          </a:bodyPr>
          <a:lstStyle/>
          <a:p>
            <a:pPr defTabSz="457200"/>
            <a:endParaRPr lang="en-US" sz="1800">
              <a:solidFill>
                <a:prstClr val="black"/>
              </a:solidFill>
              <a:ea typeface="ＭＳ Ｐゴシック" pitchFamily="34" charset="-128"/>
            </a:endParaRPr>
          </a:p>
        </p:txBody>
      </p:sp>
      <p:cxnSp>
        <p:nvCxnSpPr>
          <p:cNvPr id="8" name="Straight Connector 7"/>
          <p:cNvCxnSpPr/>
          <p:nvPr userDrawn="1"/>
        </p:nvCxnSpPr>
        <p:spPr bwMode="auto">
          <a:xfrm>
            <a:off x="963933" y="646042"/>
            <a:ext cx="10363200" cy="1588"/>
          </a:xfrm>
          <a:prstGeom prst="line">
            <a:avLst/>
          </a:prstGeom>
          <a:solidFill>
            <a:schemeClr val="accent1"/>
          </a:solidFill>
          <a:ln w="38100" cap="flat" cmpd="sng" algn="ctr">
            <a:gradFill flip="none" rotWithShape="1">
              <a:gsLst>
                <a:gs pos="26000">
                  <a:srgbClr val="0F68B5"/>
                </a:gs>
                <a:gs pos="0">
                  <a:srgbClr val="0F68B5"/>
                </a:gs>
                <a:gs pos="48000">
                  <a:schemeClr val="accent1">
                    <a:lumMod val="45000"/>
                    <a:lumOff val="55000"/>
                  </a:schemeClr>
                </a:gs>
                <a:gs pos="69000">
                  <a:schemeClr val="accent1">
                    <a:lumMod val="45000"/>
                    <a:lumOff val="55000"/>
                  </a:schemeClr>
                </a:gs>
                <a:gs pos="99000">
                  <a:schemeClr val="bg1"/>
                </a:gs>
              </a:gsLst>
              <a:lin ang="0" scaled="1"/>
              <a:tileRect/>
            </a:gradFill>
            <a:prstDash val="solid"/>
            <a:round/>
            <a:headEnd type="none" w="med" len="med"/>
            <a:tailEnd type="none" w="med" len="med"/>
          </a:ln>
          <a:effectLst/>
        </p:spPr>
      </p:cxnSp>
      <p:pic>
        <p:nvPicPr>
          <p:cNvPr id="9" name="Picture 13" descr="NASA insigniaCMYK"/>
          <p:cNvPicPr preferRelativeResize="0">
            <a:picLocks noChangeAspect="1" noChangeArrowheads="1"/>
          </p:cNvPicPr>
          <p:nvPr/>
        </p:nvPicPr>
        <p:blipFill>
          <a:blip r:embed="rId10" cstate="email">
            <a:extLst>
              <a:ext uri="{28A0092B-C50C-407E-A947-70E740481C1C}">
                <a14:useLocalDpi xmlns:a14="http://schemas.microsoft.com/office/drawing/2010/main"/>
              </a:ext>
            </a:extLst>
          </a:blip>
          <a:srcRect/>
          <a:stretch>
            <a:fillRect/>
          </a:stretch>
        </p:blipFill>
        <p:spPr bwMode="auto">
          <a:xfrm>
            <a:off x="91018" y="44555"/>
            <a:ext cx="1037167" cy="622300"/>
          </a:xfrm>
          <a:prstGeom prst="rect">
            <a:avLst/>
          </a:prstGeom>
          <a:noFill/>
          <a:ln w="9525">
            <a:noFill/>
            <a:miter lim="800000"/>
            <a:headEnd/>
            <a:tailEnd/>
          </a:ln>
        </p:spPr>
      </p:pic>
    </p:spTree>
    <p:extLst>
      <p:ext uri="{BB962C8B-B14F-4D97-AF65-F5344CB8AC3E}">
        <p14:creationId xmlns:p14="http://schemas.microsoft.com/office/powerpoint/2010/main" val="523290477"/>
      </p:ext>
    </p:extLst>
  </p:cSld>
  <p:clrMap bg1="lt1" tx1="dk1" bg2="lt2" tx2="dk2" accent1="accent1" accent2="accent2" accent3="accent3" accent4="accent4" accent5="accent5" accent6="accent6" hlink="hlink" folHlink="folHlink"/>
  <p:sldLayoutIdLst>
    <p:sldLayoutId id="2147483812" r:id="rId1"/>
    <p:sldLayoutId id="2147483813" r:id="rId2"/>
    <p:sldLayoutId id="2147483814" r:id="rId3"/>
    <p:sldLayoutId id="2147483815" r:id="rId4"/>
    <p:sldLayoutId id="2147483816" r:id="rId5"/>
    <p:sldLayoutId id="2147483817" r:id="rId6"/>
    <p:sldLayoutId id="2147483818" r:id="rId7"/>
    <p:sldLayoutId id="2147483819" r:id="rId8"/>
  </p:sldLayoutIdLst>
  <p:hf hdr="0" ftr="0" dt="0"/>
  <p:txStyles>
    <p:titleStyle>
      <a:lvl1pPr algn="ctr" defTabSz="457200" rtl="0" eaLnBrk="1" latinLnBrk="0" hangingPunct="1">
        <a:lnSpc>
          <a:spcPct val="80000"/>
        </a:lnSpc>
        <a:spcBef>
          <a:spcPct val="0"/>
        </a:spcBef>
        <a:buNone/>
        <a:defRPr sz="25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20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1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6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6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hyperlink" Target="https://ntrs.nasa.gov/api/citations/20250002264/downloads/NASA-TM-20250002264.pdf" TargetMode="Externa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8D40478-2D85-4270-9841-04C0F851CFB9}"/>
              </a:ext>
            </a:extLst>
          </p:cNvPr>
          <p:cNvSpPr>
            <a:spLocks noGrp="1"/>
          </p:cNvSpPr>
          <p:nvPr>
            <p:ph type="ctrTitle"/>
          </p:nvPr>
        </p:nvSpPr>
        <p:spPr>
          <a:xfrm>
            <a:off x="914400" y="2130426"/>
            <a:ext cx="10363200" cy="1470025"/>
          </a:xfrm>
        </p:spPr>
        <p:txBody>
          <a:bodyPr/>
          <a:lstStyle/>
          <a:p>
            <a:r>
              <a:rPr lang="en-US" sz="3600" dirty="0"/>
              <a:t>Considerations for Airspace Integration Enabling Early Multi-Aircraft (</a:t>
            </a:r>
            <a:r>
              <a:rPr lang="en-US" sz="3600" dirty="0" err="1"/>
              <a:t>m:N</a:t>
            </a:r>
            <a:r>
              <a:rPr lang="en-US" sz="3600" dirty="0"/>
              <a:t>) Operations</a:t>
            </a:r>
          </a:p>
        </p:txBody>
      </p:sp>
      <p:sp>
        <p:nvSpPr>
          <p:cNvPr id="4" name="Subtitle 3">
            <a:extLst>
              <a:ext uri="{FF2B5EF4-FFF2-40B4-BE49-F238E27FC236}">
                <a16:creationId xmlns:a16="http://schemas.microsoft.com/office/drawing/2014/main" id="{45A56E0B-6CD0-4650-BC8F-78F26235DE8E}"/>
              </a:ext>
            </a:extLst>
          </p:cNvPr>
          <p:cNvSpPr>
            <a:spLocks noGrp="1"/>
          </p:cNvSpPr>
          <p:nvPr>
            <p:ph type="subTitle" idx="1"/>
          </p:nvPr>
        </p:nvSpPr>
        <p:spPr>
          <a:xfrm>
            <a:off x="1828800" y="3886200"/>
            <a:ext cx="8534400" cy="1752600"/>
          </a:xfrm>
        </p:spPr>
        <p:txBody>
          <a:bodyPr/>
          <a:lstStyle/>
          <a:p>
            <a:r>
              <a:rPr lang="en-US" sz="1800" dirty="0">
                <a:solidFill>
                  <a:schemeClr val="tx1"/>
                </a:solidFill>
              </a:rPr>
              <a:t>July 9, 2025</a:t>
            </a:r>
          </a:p>
          <a:p>
            <a:r>
              <a:rPr lang="en-US" dirty="0"/>
              <a:t>Andrew Lacher</a:t>
            </a:r>
          </a:p>
          <a:p>
            <a:r>
              <a:rPr lang="en-US" sz="2000" dirty="0"/>
              <a:t>Chief Technologist for Future Airspace Operations</a:t>
            </a:r>
          </a:p>
          <a:p>
            <a:r>
              <a:rPr lang="en-US" sz="2000" dirty="0"/>
              <a:t>NASA Langley Research Center</a:t>
            </a:r>
          </a:p>
          <a:p>
            <a:r>
              <a:rPr lang="en-US" sz="2000" dirty="0"/>
              <a:t>Hampton, Virginia, USA</a:t>
            </a:r>
          </a:p>
        </p:txBody>
      </p:sp>
      <p:sp>
        <p:nvSpPr>
          <p:cNvPr id="2" name="TextBox 1">
            <a:extLst>
              <a:ext uri="{FF2B5EF4-FFF2-40B4-BE49-F238E27FC236}">
                <a16:creationId xmlns:a16="http://schemas.microsoft.com/office/drawing/2014/main" id="{87BB179C-DA70-4CB4-8D35-DA0201731874}"/>
              </a:ext>
            </a:extLst>
          </p:cNvPr>
          <p:cNvSpPr txBox="1"/>
          <p:nvPr/>
        </p:nvSpPr>
        <p:spPr>
          <a:xfrm>
            <a:off x="11503" y="6597300"/>
            <a:ext cx="3074881" cy="246221"/>
          </a:xfrm>
          <a:prstGeom prst="rect">
            <a:avLst/>
          </a:prstGeom>
          <a:noFill/>
        </p:spPr>
        <p:txBody>
          <a:bodyPr wrap="none" rtlCol="0">
            <a:spAutoFit/>
          </a:bodyPr>
          <a:lstStyle/>
          <a:p>
            <a:pPr algn="l"/>
            <a:r>
              <a:rPr lang="en-US" sz="1000" b="1" dirty="0"/>
              <a:t>Approved for Release – STRIVES #20250006383</a:t>
            </a:r>
          </a:p>
        </p:txBody>
      </p:sp>
    </p:spTree>
    <p:extLst>
      <p:ext uri="{BB962C8B-B14F-4D97-AF65-F5344CB8AC3E}">
        <p14:creationId xmlns:p14="http://schemas.microsoft.com/office/powerpoint/2010/main" val="2862069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5351D-93D7-FFE2-8F18-1B3E1B2775F6}"/>
              </a:ext>
            </a:extLst>
          </p:cNvPr>
          <p:cNvSpPr>
            <a:spLocks noGrp="1"/>
          </p:cNvSpPr>
          <p:nvPr>
            <p:ph type="title"/>
          </p:nvPr>
        </p:nvSpPr>
        <p:spPr/>
        <p:txBody>
          <a:bodyPr/>
          <a:lstStyle/>
          <a:p>
            <a:r>
              <a:rPr lang="en-US" dirty="0"/>
              <a:t>BVLOS NPRM is a Key Step</a:t>
            </a:r>
          </a:p>
        </p:txBody>
      </p:sp>
      <p:sp>
        <p:nvSpPr>
          <p:cNvPr id="3" name="Content Placeholder 2">
            <a:extLst>
              <a:ext uri="{FF2B5EF4-FFF2-40B4-BE49-F238E27FC236}">
                <a16:creationId xmlns:a16="http://schemas.microsoft.com/office/drawing/2014/main" id="{3C3B9CC1-1054-2618-FEF4-FDF81FB85F4B}"/>
              </a:ext>
            </a:extLst>
          </p:cNvPr>
          <p:cNvSpPr>
            <a:spLocks noGrp="1"/>
          </p:cNvSpPr>
          <p:nvPr>
            <p:ph idx="1"/>
          </p:nvPr>
        </p:nvSpPr>
        <p:spPr/>
        <p:txBody>
          <a:bodyPr/>
          <a:lstStyle/>
          <a:p>
            <a:pPr marL="0" indent="0">
              <a:buNone/>
            </a:pPr>
            <a:r>
              <a:rPr lang="en-US" sz="2400" dirty="0"/>
              <a:t>The subgroup believes that the forthcoming BVLOS NPRM will: </a:t>
            </a:r>
            <a:endParaRPr lang="en-US" dirty="0"/>
          </a:p>
          <a:p>
            <a:r>
              <a:rPr lang="en-US" sz="2000" dirty="0"/>
              <a:t>Create a path toward routine m:N operations for limited UAS operations </a:t>
            </a:r>
          </a:p>
          <a:p>
            <a:r>
              <a:rPr lang="en-US" sz="2000" dirty="0"/>
              <a:t>Be constrained to airspace and operations not receiving ATC services </a:t>
            </a:r>
          </a:p>
          <a:p>
            <a:r>
              <a:rPr lang="en-US" sz="2000" dirty="0"/>
              <a:t>Be dependent upon technology capabilities (both in the air and on the ground) that would ensure aircraft remain separated from hazards including other BVLOS UAS and traditionally crewed aircraft operating in the vicinity </a:t>
            </a:r>
          </a:p>
          <a:p>
            <a:r>
              <a:rPr lang="en-US" sz="2000" dirty="0"/>
              <a:t>Establish a residual risk level acceptable to the regulator </a:t>
            </a:r>
          </a:p>
          <a:p>
            <a:r>
              <a:rPr lang="en-US" sz="2000" dirty="0"/>
              <a:t>Enable BVLOS operations of UAS where encounters with traditionally crewed aircraft are likely to be minimal due the nature of the airspace in which the operations are occurring</a:t>
            </a:r>
          </a:p>
          <a:p>
            <a:r>
              <a:rPr lang="en-US" sz="2000" dirty="0"/>
              <a:t>Potentially involve changes to right-of-way rules </a:t>
            </a:r>
          </a:p>
          <a:p>
            <a:r>
              <a:rPr lang="en-US" sz="2000" dirty="0"/>
              <a:t>Be dependent upon strategic mitigations/procedures to help reduce the risk of encounters with other aircraft </a:t>
            </a:r>
          </a:p>
        </p:txBody>
      </p:sp>
    </p:spTree>
    <p:extLst>
      <p:ext uri="{BB962C8B-B14F-4D97-AF65-F5344CB8AC3E}">
        <p14:creationId xmlns:p14="http://schemas.microsoft.com/office/powerpoint/2010/main" val="2296150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7CD24-50B6-49DB-4B60-0CA76936E360}"/>
              </a:ext>
            </a:extLst>
          </p:cNvPr>
          <p:cNvSpPr>
            <a:spLocks noGrp="1"/>
          </p:cNvSpPr>
          <p:nvPr>
            <p:ph type="title"/>
          </p:nvPr>
        </p:nvSpPr>
        <p:spPr/>
        <p:txBody>
          <a:bodyPr/>
          <a:lstStyle/>
          <a:p>
            <a:r>
              <a:rPr lang="en-US" dirty="0"/>
              <a:t>Paper Published – March 2025</a:t>
            </a:r>
          </a:p>
        </p:txBody>
      </p:sp>
      <p:sp>
        <p:nvSpPr>
          <p:cNvPr id="3" name="Text Placeholder 2">
            <a:extLst>
              <a:ext uri="{FF2B5EF4-FFF2-40B4-BE49-F238E27FC236}">
                <a16:creationId xmlns:a16="http://schemas.microsoft.com/office/drawing/2014/main" id="{EE440433-EBD5-8072-E489-6F67F130EE13}"/>
              </a:ext>
            </a:extLst>
          </p:cNvPr>
          <p:cNvSpPr>
            <a:spLocks noGrp="1"/>
          </p:cNvSpPr>
          <p:nvPr>
            <p:ph type="body" sz="quarter" idx="10"/>
          </p:nvPr>
        </p:nvSpPr>
        <p:spPr>
          <a:xfrm>
            <a:off x="609600" y="1150257"/>
            <a:ext cx="7463481" cy="5076372"/>
          </a:xfrm>
        </p:spPr>
        <p:txBody>
          <a:bodyPr/>
          <a:lstStyle/>
          <a:p>
            <a:r>
              <a:rPr lang="en-US" sz="2400" dirty="0"/>
              <a:t>Accessed ~1000 Times</a:t>
            </a:r>
          </a:p>
          <a:p>
            <a:r>
              <a:rPr lang="en-US" sz="2400" dirty="0"/>
              <a:t>Peer Reviewed: David Wing (NASA), Ken Goodrich (NASA), Erick Corona (Wisk), and Maxime Gabriel (Joby)</a:t>
            </a:r>
          </a:p>
        </p:txBody>
      </p:sp>
      <p:pic>
        <p:nvPicPr>
          <p:cNvPr id="5" name="Picture 4">
            <a:extLst>
              <a:ext uri="{FF2B5EF4-FFF2-40B4-BE49-F238E27FC236}">
                <a16:creationId xmlns:a16="http://schemas.microsoft.com/office/drawing/2014/main" id="{03A58813-3903-C186-D91E-9B8B4BB371B0}"/>
              </a:ext>
            </a:extLst>
          </p:cNvPr>
          <p:cNvPicPr>
            <a:picLocks noChangeAspect="1"/>
          </p:cNvPicPr>
          <p:nvPr/>
        </p:nvPicPr>
        <p:blipFill>
          <a:blip r:embed="rId2"/>
          <a:stretch>
            <a:fillRect/>
          </a:stretch>
        </p:blipFill>
        <p:spPr>
          <a:xfrm>
            <a:off x="7810691" y="1235727"/>
            <a:ext cx="4044375" cy="5210382"/>
          </a:xfrm>
          <a:prstGeom prst="rect">
            <a:avLst/>
          </a:prstGeom>
          <a:ln w="19050">
            <a:solidFill>
              <a:schemeClr val="tx1"/>
            </a:solidFill>
          </a:ln>
          <a:effectLst>
            <a:outerShdw blurRad="50800" dist="38100" dir="18900000" algn="bl" rotWithShape="0">
              <a:prstClr val="black">
                <a:alpha val="40000"/>
              </a:prstClr>
            </a:outerShdw>
          </a:effectLst>
        </p:spPr>
      </p:pic>
      <p:pic>
        <p:nvPicPr>
          <p:cNvPr id="7" name="Picture 6">
            <a:extLst>
              <a:ext uri="{FF2B5EF4-FFF2-40B4-BE49-F238E27FC236}">
                <a16:creationId xmlns:a16="http://schemas.microsoft.com/office/drawing/2014/main" id="{799EEDDC-2EF4-7D90-4D17-DF70C52EB235}"/>
              </a:ext>
            </a:extLst>
          </p:cNvPr>
          <p:cNvPicPr>
            <a:picLocks noChangeAspect="1"/>
          </p:cNvPicPr>
          <p:nvPr/>
        </p:nvPicPr>
        <p:blipFill>
          <a:blip r:embed="rId3"/>
          <a:stretch>
            <a:fillRect/>
          </a:stretch>
        </p:blipFill>
        <p:spPr>
          <a:xfrm>
            <a:off x="1092137" y="2851542"/>
            <a:ext cx="4044375" cy="3805690"/>
          </a:xfrm>
          <a:prstGeom prst="rect">
            <a:avLst/>
          </a:prstGeom>
        </p:spPr>
      </p:pic>
      <p:pic>
        <p:nvPicPr>
          <p:cNvPr id="9" name="Picture 8">
            <a:extLst>
              <a:ext uri="{FF2B5EF4-FFF2-40B4-BE49-F238E27FC236}">
                <a16:creationId xmlns:a16="http://schemas.microsoft.com/office/drawing/2014/main" id="{98CDD200-D039-61A3-3F29-7703B9D16595}"/>
              </a:ext>
            </a:extLst>
          </p:cNvPr>
          <p:cNvPicPr>
            <a:picLocks noChangeAspect="1"/>
          </p:cNvPicPr>
          <p:nvPr/>
        </p:nvPicPr>
        <p:blipFill>
          <a:blip r:embed="rId4"/>
          <a:stretch>
            <a:fillRect/>
          </a:stretch>
        </p:blipFill>
        <p:spPr>
          <a:xfrm>
            <a:off x="5363476" y="3155189"/>
            <a:ext cx="2709605" cy="2709605"/>
          </a:xfrm>
          <a:prstGeom prst="rect">
            <a:avLst/>
          </a:prstGeom>
        </p:spPr>
      </p:pic>
      <p:sp>
        <p:nvSpPr>
          <p:cNvPr id="11" name="TextBox 10">
            <a:extLst>
              <a:ext uri="{FF2B5EF4-FFF2-40B4-BE49-F238E27FC236}">
                <a16:creationId xmlns:a16="http://schemas.microsoft.com/office/drawing/2014/main" id="{2348006B-F15C-A694-A825-7EDE98A978AC}"/>
              </a:ext>
            </a:extLst>
          </p:cNvPr>
          <p:cNvSpPr txBox="1"/>
          <p:nvPr/>
        </p:nvSpPr>
        <p:spPr>
          <a:xfrm>
            <a:off x="5869239" y="6518733"/>
            <a:ext cx="6100118" cy="276999"/>
          </a:xfrm>
          <a:prstGeom prst="rect">
            <a:avLst/>
          </a:prstGeom>
          <a:noFill/>
        </p:spPr>
        <p:txBody>
          <a:bodyPr wrap="square">
            <a:spAutoFit/>
          </a:bodyPr>
          <a:lstStyle/>
          <a:p>
            <a:r>
              <a:rPr lang="en-US" sz="1200" dirty="0">
                <a:hlinkClick r:id="rId5"/>
              </a:rPr>
              <a:t>https://ntrs.nasa.gov/api/citations/20250002264/downloads/NASA-TM-20250002264.pdf</a:t>
            </a:r>
            <a:r>
              <a:rPr lang="en-US" sz="1200" dirty="0"/>
              <a:t> </a:t>
            </a:r>
          </a:p>
        </p:txBody>
      </p:sp>
    </p:spTree>
    <p:extLst>
      <p:ext uri="{BB962C8B-B14F-4D97-AF65-F5344CB8AC3E}">
        <p14:creationId xmlns:p14="http://schemas.microsoft.com/office/powerpoint/2010/main" val="707694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F16CA-30BA-474C-928B-6E51801AA99B}"/>
              </a:ext>
            </a:extLst>
          </p:cNvPr>
          <p:cNvSpPr>
            <a:spLocks noGrp="1"/>
          </p:cNvSpPr>
          <p:nvPr>
            <p:ph type="title"/>
          </p:nvPr>
        </p:nvSpPr>
        <p:spPr/>
        <p:txBody>
          <a:bodyPr/>
          <a:lstStyle/>
          <a:p>
            <a:r>
              <a:rPr lang="en-US" dirty="0"/>
              <a:t>Scope</a:t>
            </a:r>
          </a:p>
        </p:txBody>
      </p:sp>
      <p:sp>
        <p:nvSpPr>
          <p:cNvPr id="3" name="Text Placeholder 2">
            <a:extLst>
              <a:ext uri="{FF2B5EF4-FFF2-40B4-BE49-F238E27FC236}">
                <a16:creationId xmlns:a16="http://schemas.microsoft.com/office/drawing/2014/main" id="{305D1876-4C27-4195-BA1B-675B1F584221}"/>
              </a:ext>
            </a:extLst>
          </p:cNvPr>
          <p:cNvSpPr>
            <a:spLocks noGrp="1"/>
          </p:cNvSpPr>
          <p:nvPr>
            <p:ph type="body" sz="quarter" idx="10"/>
          </p:nvPr>
        </p:nvSpPr>
        <p:spPr/>
        <p:txBody>
          <a:bodyPr/>
          <a:lstStyle/>
          <a:p>
            <a:r>
              <a:rPr lang="en-US" dirty="0"/>
              <a:t>Airspace Integration </a:t>
            </a:r>
            <a:r>
              <a:rPr lang="en-US" dirty="0">
                <a:sym typeface="Wingdings" panose="05000000000000000000" pitchFamily="2" charset="2"/>
              </a:rPr>
              <a:t> </a:t>
            </a:r>
            <a:r>
              <a:rPr lang="en-US" dirty="0"/>
              <a:t>A significant operational barrier to m:N operations</a:t>
            </a:r>
          </a:p>
          <a:p>
            <a:pPr lvl="1"/>
            <a:r>
              <a:rPr lang="en-US" sz="2000" dirty="0"/>
              <a:t>Human centric air traffic control</a:t>
            </a:r>
          </a:p>
          <a:p>
            <a:pPr lvl="1"/>
            <a:r>
              <a:rPr lang="en-US" sz="2000" dirty="0"/>
              <a:t>Voice interaction with air traffic control</a:t>
            </a:r>
          </a:p>
          <a:p>
            <a:r>
              <a:rPr lang="en-US" dirty="0"/>
              <a:t>Explore mechanism for m:N operations beyond what is likely to be enabled by the FAA’s BVLOS rule</a:t>
            </a:r>
          </a:p>
        </p:txBody>
      </p:sp>
    </p:spTree>
    <p:extLst>
      <p:ext uri="{BB962C8B-B14F-4D97-AF65-F5344CB8AC3E}">
        <p14:creationId xmlns:p14="http://schemas.microsoft.com/office/powerpoint/2010/main" val="1179899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F16CA-30BA-474C-928B-6E51801AA99B}"/>
              </a:ext>
            </a:extLst>
          </p:cNvPr>
          <p:cNvSpPr>
            <a:spLocks noGrp="1"/>
          </p:cNvSpPr>
          <p:nvPr>
            <p:ph type="title"/>
          </p:nvPr>
        </p:nvSpPr>
        <p:spPr/>
        <p:txBody>
          <a:bodyPr/>
          <a:lstStyle/>
          <a:p>
            <a:r>
              <a:rPr lang="en-US" dirty="0"/>
              <a:t>Challenges with Today’s ATM</a:t>
            </a:r>
          </a:p>
        </p:txBody>
      </p:sp>
      <p:sp>
        <p:nvSpPr>
          <p:cNvPr id="3" name="Text Placeholder 2">
            <a:extLst>
              <a:ext uri="{FF2B5EF4-FFF2-40B4-BE49-F238E27FC236}">
                <a16:creationId xmlns:a16="http://schemas.microsoft.com/office/drawing/2014/main" id="{305D1876-4C27-4195-BA1B-675B1F584221}"/>
              </a:ext>
            </a:extLst>
          </p:cNvPr>
          <p:cNvSpPr>
            <a:spLocks noGrp="1"/>
          </p:cNvSpPr>
          <p:nvPr>
            <p:ph type="body" sz="quarter" idx="10"/>
          </p:nvPr>
        </p:nvSpPr>
        <p:spPr/>
        <p:txBody>
          <a:bodyPr/>
          <a:lstStyle/>
          <a:p>
            <a:r>
              <a:rPr lang="en-US" dirty="0"/>
              <a:t>Human-Centric</a:t>
            </a:r>
          </a:p>
          <a:p>
            <a:r>
              <a:rPr lang="en-US" dirty="0"/>
              <a:t>Requires Voice Communications</a:t>
            </a:r>
          </a:p>
          <a:p>
            <a:pPr lvl="1"/>
            <a:r>
              <a:rPr lang="en-US" sz="1800" dirty="0"/>
              <a:t>Could ATC interaction be a limiting factor in the number of aircraft a single remote pilot could simultaneously manage? </a:t>
            </a:r>
          </a:p>
          <a:p>
            <a:pPr lvl="1"/>
            <a:r>
              <a:rPr lang="en-US" sz="1800" dirty="0"/>
              <a:t>Will the remote pilot be able to maintain the necessary situation awareness to safely monitor multiple aircraft and interact with multiple controllers on different radio frequencies at the same time, including switching their attention between aircraft as needed?</a:t>
            </a:r>
          </a:p>
          <a:p>
            <a:pPr lvl="1"/>
            <a:r>
              <a:rPr lang="en-US" sz="1800" dirty="0"/>
              <a:t>Will the remote pilot be able to manage the cognitive effort and maintain the necessary focus? </a:t>
            </a:r>
          </a:p>
          <a:p>
            <a:pPr lvl="1"/>
            <a:r>
              <a:rPr lang="en-US" sz="1800" dirty="0"/>
              <a:t>Is there a potential for the remote pilot to confuse aircraft or controllers as they respond to revised clearances and/or ATC instructions? </a:t>
            </a:r>
          </a:p>
          <a:p>
            <a:pPr lvl="1"/>
            <a:r>
              <a:rPr lang="en-US" sz="1800" dirty="0"/>
              <a:t>Will latency in communications, the need to potentially repeat communications, and delays in remote pilot response/action have a cascading effect on traffic efficiencies (i.e., place constraints on ATC ability to be responsive, potentially requiring increased spacing buffers) resulting in reduced capacity? </a:t>
            </a:r>
          </a:p>
        </p:txBody>
      </p:sp>
    </p:spTree>
    <p:extLst>
      <p:ext uri="{BB962C8B-B14F-4D97-AF65-F5344CB8AC3E}">
        <p14:creationId xmlns:p14="http://schemas.microsoft.com/office/powerpoint/2010/main" val="1639452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29CF4-5249-74CE-5665-A63E790B6E4B}"/>
              </a:ext>
            </a:extLst>
          </p:cNvPr>
          <p:cNvSpPr>
            <a:spLocks noGrp="1"/>
          </p:cNvSpPr>
          <p:nvPr>
            <p:ph type="title"/>
          </p:nvPr>
        </p:nvSpPr>
        <p:spPr/>
        <p:txBody>
          <a:bodyPr/>
          <a:lstStyle/>
          <a:p>
            <a:r>
              <a:rPr lang="en-US" dirty="0"/>
              <a:t>Approach</a:t>
            </a:r>
          </a:p>
        </p:txBody>
      </p:sp>
      <p:sp>
        <p:nvSpPr>
          <p:cNvPr id="3" name="Text Placeholder 2">
            <a:extLst>
              <a:ext uri="{FF2B5EF4-FFF2-40B4-BE49-F238E27FC236}">
                <a16:creationId xmlns:a16="http://schemas.microsoft.com/office/drawing/2014/main" id="{7388BAFA-D53F-3F7D-F87D-702244D756B4}"/>
              </a:ext>
            </a:extLst>
          </p:cNvPr>
          <p:cNvSpPr>
            <a:spLocks noGrp="1"/>
          </p:cNvSpPr>
          <p:nvPr>
            <p:ph type="body" sz="quarter" idx="10"/>
          </p:nvPr>
        </p:nvSpPr>
        <p:spPr/>
        <p:txBody>
          <a:bodyPr/>
          <a:lstStyle/>
          <a:p>
            <a:r>
              <a:rPr lang="en-US" i="1" dirty="0"/>
              <a:t>Operational mechanisms that don’t involve receiving ATC separation services</a:t>
            </a:r>
          </a:p>
          <a:p>
            <a:r>
              <a:rPr lang="en-US" i="1" dirty="0"/>
              <a:t>As if the aircraft is operating under visual flight rules (VFR)</a:t>
            </a:r>
          </a:p>
          <a:p>
            <a:endParaRPr lang="en-US" dirty="0"/>
          </a:p>
          <a:p>
            <a:pPr marL="0" indent="0">
              <a:buNone/>
            </a:pPr>
            <a:r>
              <a:rPr lang="en-US" dirty="0"/>
              <a:t>Three Strategic Components </a:t>
            </a:r>
          </a:p>
          <a:p>
            <a:r>
              <a:rPr lang="en-US" dirty="0"/>
              <a:t>VFR-like Technology-Enabled Operations</a:t>
            </a:r>
          </a:p>
          <a:p>
            <a:r>
              <a:rPr lang="en-US" dirty="0"/>
              <a:t>ATC Preapproved Terminal Airspace Areas for Technology-Enabled Operations</a:t>
            </a:r>
          </a:p>
          <a:p>
            <a:r>
              <a:rPr lang="en-US" dirty="0"/>
              <a:t>Transition between m:N Operations and Operations with a Dedicated Remote Pilot</a:t>
            </a:r>
          </a:p>
        </p:txBody>
      </p:sp>
    </p:spTree>
    <p:extLst>
      <p:ext uri="{BB962C8B-B14F-4D97-AF65-F5344CB8AC3E}">
        <p14:creationId xmlns:p14="http://schemas.microsoft.com/office/powerpoint/2010/main" val="1719511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46A7B-0471-3C56-A774-B51B6AFB1B5F}"/>
              </a:ext>
            </a:extLst>
          </p:cNvPr>
          <p:cNvSpPr>
            <a:spLocks noGrp="1"/>
          </p:cNvSpPr>
          <p:nvPr>
            <p:ph type="title"/>
          </p:nvPr>
        </p:nvSpPr>
        <p:spPr/>
        <p:txBody>
          <a:bodyPr/>
          <a:lstStyle/>
          <a:p>
            <a:r>
              <a:rPr lang="en-US" dirty="0"/>
              <a:t>Clarity of Terms</a:t>
            </a:r>
          </a:p>
        </p:txBody>
      </p:sp>
      <p:sp>
        <p:nvSpPr>
          <p:cNvPr id="3" name="Text Placeholder 2">
            <a:extLst>
              <a:ext uri="{FF2B5EF4-FFF2-40B4-BE49-F238E27FC236}">
                <a16:creationId xmlns:a16="http://schemas.microsoft.com/office/drawing/2014/main" id="{FA31A13A-9C02-89FD-446E-DF0953546295}"/>
              </a:ext>
            </a:extLst>
          </p:cNvPr>
          <p:cNvSpPr>
            <a:spLocks noGrp="1"/>
          </p:cNvSpPr>
          <p:nvPr>
            <p:ph type="body" sz="quarter" idx="10"/>
          </p:nvPr>
        </p:nvSpPr>
        <p:spPr/>
        <p:txBody>
          <a:bodyPr/>
          <a:lstStyle/>
          <a:p>
            <a:pPr marL="0" indent="0">
              <a:buNone/>
            </a:pPr>
            <a:r>
              <a:rPr lang="en-US" i="1" dirty="0"/>
              <a:t>Multi-aircraft Operations or m:N Operations</a:t>
            </a:r>
            <a:r>
              <a:rPr lang="en-US" sz="2000" i="1" dirty="0"/>
              <a:t> </a:t>
            </a:r>
          </a:p>
          <a:p>
            <a:pPr marL="0" indent="0">
              <a:buNone/>
            </a:pPr>
            <a:r>
              <a:rPr lang="en-US" sz="2000" i="1" dirty="0"/>
              <a:t>One or more remote pilots or equivalent individual(s) are supervising, responsible, and accountable for two or more aircraft in the air at the same time enabled by high-levels of automation controlling the safe intended trajectory of the aircraft and which has authority to perform much of the flight operations including decision-making for the safety of flight </a:t>
            </a:r>
          </a:p>
          <a:p>
            <a:pPr marL="0" indent="0">
              <a:buNone/>
            </a:pPr>
            <a:r>
              <a:rPr lang="en-US" i="1" dirty="0"/>
              <a:t>Pilot, Pilot-in-Command</a:t>
            </a:r>
          </a:p>
          <a:p>
            <a:pPr marL="0" indent="0">
              <a:buNone/>
            </a:pPr>
            <a:r>
              <a:rPr lang="en-US" sz="2000" i="1" dirty="0"/>
              <a:t>The human who has the command-and-control authority over flight operations of the uncrewed aircraft even though it may be remote. Depending upon the specific design of the aircraft and its ground control system, this human pilot may not be able to exert inner-loop control over the aircraft remotely. They would be able to influence the aircraft’s flight path through high-level guidance and supervision. It is not assumed that this individual would necessarily have the same qualifications, experience, training, and licensing requirements of today’s pilots. It is assumed that they would have qualifications, experience, training, and licensing requirements commensurate with their duties to ensure safe flight operation. </a:t>
            </a:r>
          </a:p>
        </p:txBody>
      </p:sp>
    </p:spTree>
    <p:extLst>
      <p:ext uri="{BB962C8B-B14F-4D97-AF65-F5344CB8AC3E}">
        <p14:creationId xmlns:p14="http://schemas.microsoft.com/office/powerpoint/2010/main" val="1729126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C6917-B4D3-5E9E-CA61-EF01B9321F22}"/>
              </a:ext>
            </a:extLst>
          </p:cNvPr>
          <p:cNvSpPr>
            <a:spLocks noGrp="1"/>
          </p:cNvSpPr>
          <p:nvPr>
            <p:ph type="title"/>
          </p:nvPr>
        </p:nvSpPr>
        <p:spPr/>
        <p:txBody>
          <a:bodyPr/>
          <a:lstStyle/>
          <a:p>
            <a:r>
              <a:rPr lang="en-US" dirty="0"/>
              <a:t>Contents</a:t>
            </a:r>
          </a:p>
        </p:txBody>
      </p:sp>
      <p:sp>
        <p:nvSpPr>
          <p:cNvPr id="3" name="Content Placeholder 2">
            <a:extLst>
              <a:ext uri="{FF2B5EF4-FFF2-40B4-BE49-F238E27FC236}">
                <a16:creationId xmlns:a16="http://schemas.microsoft.com/office/drawing/2014/main" id="{59F91C27-7557-0EBE-D72C-D83E884A0714}"/>
              </a:ext>
            </a:extLst>
          </p:cNvPr>
          <p:cNvSpPr>
            <a:spLocks noGrp="1"/>
          </p:cNvSpPr>
          <p:nvPr>
            <p:ph idx="1"/>
          </p:nvPr>
        </p:nvSpPr>
        <p:spPr/>
        <p:txBody>
          <a:bodyPr/>
          <a:lstStyle/>
          <a:p>
            <a:r>
              <a:rPr lang="en-US" dirty="0"/>
              <a:t>Does not make a recommendation </a:t>
            </a:r>
          </a:p>
          <a:p>
            <a:r>
              <a:rPr lang="en-US" dirty="0"/>
              <a:t>Provides details regarding subgroup discussion on strategic components</a:t>
            </a:r>
          </a:p>
          <a:p>
            <a:r>
              <a:rPr lang="en-US" dirty="0"/>
              <a:t>Identifies “Areas Requiring Further Study”</a:t>
            </a:r>
          </a:p>
          <a:p>
            <a:r>
              <a:rPr lang="en-US" dirty="0"/>
              <a:t>Identifies key enablers</a:t>
            </a:r>
          </a:p>
          <a:p>
            <a:r>
              <a:rPr lang="en-US" dirty="0"/>
              <a:t>Present a strategic alternative</a:t>
            </a:r>
          </a:p>
          <a:p>
            <a:pPr lvl="1"/>
            <a:r>
              <a:rPr lang="en-US" dirty="0"/>
              <a:t>One RPIC </a:t>
            </a:r>
            <a:r>
              <a:rPr lang="en-US" dirty="0">
                <a:sym typeface="Wingdings" panose="05000000000000000000" pitchFamily="2" charset="2"/>
              </a:rPr>
              <a:t> One ATC Sector</a:t>
            </a:r>
            <a:endParaRPr lang="en-US" dirty="0"/>
          </a:p>
          <a:p>
            <a:endParaRPr lang="en-US" dirty="0"/>
          </a:p>
        </p:txBody>
      </p:sp>
    </p:spTree>
    <p:extLst>
      <p:ext uri="{BB962C8B-B14F-4D97-AF65-F5344CB8AC3E}">
        <p14:creationId xmlns:p14="http://schemas.microsoft.com/office/powerpoint/2010/main" val="2789275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A7822-7145-4A05-257B-8BB2BBCC2A99}"/>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C59A8659-3B80-13CD-6357-A78D46647981}"/>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E4FFE300-8426-C25F-4A37-04EC116B9A9B}"/>
              </a:ext>
            </a:extLst>
          </p:cNvPr>
          <p:cNvPicPr>
            <a:picLocks noChangeAspect="1"/>
          </p:cNvPicPr>
          <p:nvPr/>
        </p:nvPicPr>
        <p:blipFill>
          <a:blip r:embed="rId2"/>
          <a:stretch>
            <a:fillRect/>
          </a:stretch>
        </p:blipFill>
        <p:spPr>
          <a:xfrm>
            <a:off x="4741197" y="2359572"/>
            <a:ext cx="2709605" cy="2709605"/>
          </a:xfrm>
          <a:prstGeom prst="rect">
            <a:avLst/>
          </a:prstGeom>
        </p:spPr>
      </p:pic>
    </p:spTree>
    <p:extLst>
      <p:ext uri="{BB962C8B-B14F-4D97-AF65-F5344CB8AC3E}">
        <p14:creationId xmlns:p14="http://schemas.microsoft.com/office/powerpoint/2010/main" val="1106969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764A4-FA67-4F0E-C42B-7E72CA3A2DB8}"/>
              </a:ext>
            </a:extLst>
          </p:cNvPr>
          <p:cNvSpPr>
            <a:spLocks noGrp="1"/>
          </p:cNvSpPr>
          <p:nvPr>
            <p:ph type="title"/>
          </p:nvPr>
        </p:nvSpPr>
        <p:spPr/>
        <p:txBody>
          <a:bodyPr/>
          <a:lstStyle/>
          <a:p>
            <a:r>
              <a:rPr lang="en-US" dirty="0"/>
              <a:t>Assumptions</a:t>
            </a:r>
          </a:p>
        </p:txBody>
      </p:sp>
      <p:sp>
        <p:nvSpPr>
          <p:cNvPr id="3" name="Content Placeholder 2">
            <a:extLst>
              <a:ext uri="{FF2B5EF4-FFF2-40B4-BE49-F238E27FC236}">
                <a16:creationId xmlns:a16="http://schemas.microsoft.com/office/drawing/2014/main" id="{88D27C6A-A2C0-0505-1CC5-A6D1C4157FD3}"/>
              </a:ext>
            </a:extLst>
          </p:cNvPr>
          <p:cNvSpPr>
            <a:spLocks noGrp="1"/>
          </p:cNvSpPr>
          <p:nvPr>
            <p:ph idx="1"/>
          </p:nvPr>
        </p:nvSpPr>
        <p:spPr/>
        <p:txBody>
          <a:bodyPr/>
          <a:lstStyle/>
          <a:p>
            <a:r>
              <a:rPr lang="en-US" sz="2400" dirty="0"/>
              <a:t>The necessary technological capabilities and enablers would exist and be able to be assured as being safe to the acceptance of aviation regulations. </a:t>
            </a:r>
          </a:p>
          <a:p>
            <a:r>
              <a:rPr lang="en-US" sz="2400" dirty="0"/>
              <a:t>m:N operations using the VFR-like technology-enabled operational approach would be demonstrated to be interoperable with existing piloted and remotely piloted operations. </a:t>
            </a:r>
          </a:p>
          <a:p>
            <a:r>
              <a:rPr lang="en-US" sz="2400" dirty="0"/>
              <a:t>Technology-Enabled Operations would be applicable and available to Part 91 and Part 135 operators. </a:t>
            </a:r>
          </a:p>
          <a:p>
            <a:r>
              <a:rPr lang="en-US" sz="2400" dirty="0"/>
              <a:t>Initially, VFR-like Technology-Enabled Operations would be first authorized in airspace where VFR operations routinely occur today (e.g., Class E airspace, below FL180 or above FL600) and may be explicitly permitted by ATC in other airspaces (see Section 4). </a:t>
            </a:r>
          </a:p>
        </p:txBody>
      </p:sp>
    </p:spTree>
    <p:extLst>
      <p:ext uri="{BB962C8B-B14F-4D97-AF65-F5344CB8AC3E}">
        <p14:creationId xmlns:p14="http://schemas.microsoft.com/office/powerpoint/2010/main" val="50638811"/>
      </p:ext>
    </p:extLst>
  </p:cSld>
  <p:clrMapOvr>
    <a:masterClrMapping/>
  </p:clrMapOvr>
</p:sld>
</file>

<file path=ppt/theme/theme1.xml><?xml version="1.0" encoding="utf-8"?>
<a:theme xmlns:a="http://schemas.openxmlformats.org/drawingml/2006/main" name="1_nasa_asp_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
        <a:ea typeface="ＭＳ Ｐゴシック"/>
        <a:cs typeface="ＭＳ Ｐゴシック"/>
      </a:majorFont>
      <a:minorFont>
        <a:latin typeface=""/>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4">
              <a:lumMod val="50000"/>
            </a:schemeClr>
          </a:solidFill>
        </a:ln>
      </a:spPr>
      <a:bodyPr rtlCol="0" anchor="ctr"/>
      <a:lstStyle>
        <a:defPPr algn="ctr">
          <a:defRPr/>
        </a:defPPr>
      </a:lstStyle>
      <a:style>
        <a:lnRef idx="1">
          <a:schemeClr val="accent4"/>
        </a:lnRef>
        <a:fillRef idx="3">
          <a:schemeClr val="accent4"/>
        </a:fillRef>
        <a:effectRef idx="2">
          <a:schemeClr val="accent4"/>
        </a:effectRef>
        <a:fontRef idx="minor">
          <a:schemeClr val="lt1"/>
        </a:fontRef>
      </a:style>
    </a:spDef>
    <a:lnDef>
      <a:spPr>
        <a:ln>
          <a:solidFill>
            <a:schemeClr val="tx1"/>
          </a:solidFill>
          <a:headEnd type="triangle"/>
          <a:tailEnd type="triangle"/>
        </a:ln>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r">
          <a:defRPr sz="1200" dirty="0" smtClean="0"/>
        </a:defPPr>
      </a:lstStyle>
    </a:txDef>
  </a:objectDefaults>
  <a:extraClrSchemeLst/>
  <a:extLst>
    <a:ext uri="{05A4C25C-085E-4340-85A3-A5531E510DB2}">
      <thm15:themeFamily xmlns:thm15="http://schemas.microsoft.com/office/thememl/2012/main" name="PPT Template Lacher.potx" id="{C5E5A26D-2DF0-40A5-B983-7ACC0BDE3568}" vid="{9C79293D-D24E-435B-BE35-83BD2FAEA051}"/>
    </a:ext>
  </a:extLst>
</a:theme>
</file>

<file path=ppt/theme/theme2.xml><?xml version="1.0" encoding="utf-8"?>
<a:theme xmlns:a="http://schemas.openxmlformats.org/drawingml/2006/main" name="1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PT Template Lacher.potx" id="{C5E5A26D-2DF0-40A5-B983-7ACC0BDE3568}" vid="{0CEA3630-1CA6-4E91-9D93-C84D95E733E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6E9A061BB95954FB6B08AFD4FF3FBB0" ma:contentTypeVersion="11" ma:contentTypeDescription="Create a new document." ma:contentTypeScope="" ma:versionID="04481b11580d52a87672d45ce1653588">
  <xsd:schema xmlns:xsd="http://www.w3.org/2001/XMLSchema" xmlns:xs="http://www.w3.org/2001/XMLSchema" xmlns:p="http://schemas.microsoft.com/office/2006/metadata/properties" xmlns:ns3="f0dd882e-ab88-4bcf-9cce-2e205dea917c" xmlns:ns4="abfab880-c276-4d9a-b0f6-79f59d3b2070" targetNamespace="http://schemas.microsoft.com/office/2006/metadata/properties" ma:root="true" ma:fieldsID="4ef853eb6b0fa6bb16a05be6f091df55" ns3:_="" ns4:_="">
    <xsd:import namespace="f0dd882e-ab88-4bcf-9cce-2e205dea917c"/>
    <xsd:import namespace="abfab880-c276-4d9a-b0f6-79f59d3b2070"/>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dd882e-ab88-4bcf-9cce-2e205dea917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bfab880-c276-4d9a-b0f6-79f59d3b2070"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E28A8B3-F0B8-4CD0-A8B7-67B40A636129}">
  <ds:schemaRefs>
    <ds:schemaRef ds:uri="http://schemas.microsoft.com/sharepoint/v3/contenttype/forms"/>
  </ds:schemaRefs>
</ds:datastoreItem>
</file>

<file path=customXml/itemProps2.xml><?xml version="1.0" encoding="utf-8"?>
<ds:datastoreItem xmlns:ds="http://schemas.openxmlformats.org/officeDocument/2006/customXml" ds:itemID="{E53CF79A-81B4-429A-9B6C-E88C57198B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dd882e-ab88-4bcf-9cce-2e205dea917c"/>
    <ds:schemaRef ds:uri="abfab880-c276-4d9a-b0f6-79f59d3b20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8AFFB38-39A1-4812-BE96-7C9C59FB0B5C}">
  <ds:schemaRefs>
    <ds:schemaRef ds:uri="http://schemas.microsoft.com/office/2006/metadata/properties"/>
    <ds:schemaRef ds:uri="http://schemas.microsoft.com/office/2006/documentManagement/types"/>
    <ds:schemaRef ds:uri="http://schemas.openxmlformats.org/package/2006/metadata/core-properties"/>
    <ds:schemaRef ds:uri="http://schemas.microsoft.com/office/infopath/2007/PartnerControls"/>
    <ds:schemaRef ds:uri="http://purl.org/dc/dcmitype/"/>
    <ds:schemaRef ds:uri="f0dd882e-ab88-4bcf-9cce-2e205dea917c"/>
    <ds:schemaRef ds:uri="http://purl.org/dc/elements/1.1/"/>
    <ds:schemaRef ds:uri="abfab880-c276-4d9a-b0f6-79f59d3b2070"/>
    <ds:schemaRef ds:uri="http://www.w3.org/XML/1998/namespace"/>
    <ds:schemaRef ds:uri="http://purl.org/dc/terms/"/>
  </ds:schemaRefs>
</ds:datastoreItem>
</file>

<file path=docMetadata/LabelInfo.xml><?xml version="1.0" encoding="utf-8"?>
<clbl:labelList xmlns:clbl="http://schemas.microsoft.com/office/2020/mipLabelMetadata">
  <clbl:label id="{7005d458-45be-48ae-8140-d43da96dd17b}" enabled="0" method="" siteId="{7005d458-45be-48ae-8140-d43da96dd17b}" removed="1"/>
</clbl:labelList>
</file>

<file path=docProps/app.xml><?xml version="1.0" encoding="utf-8"?>
<Properties xmlns="http://schemas.openxmlformats.org/officeDocument/2006/extended-properties" xmlns:vt="http://schemas.openxmlformats.org/officeDocument/2006/docPropsVTypes">
  <Template>PPT Template Lacher</Template>
  <TotalTime>39</TotalTime>
  <Words>822</Words>
  <Application>Microsoft Office PowerPoint</Application>
  <PresentationFormat>Widescreen</PresentationFormat>
  <Paragraphs>60</Paragraphs>
  <Slides>10</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10</vt:i4>
      </vt:variant>
    </vt:vector>
  </HeadingPairs>
  <TitlesOfParts>
    <vt:vector size="15" baseType="lpstr">
      <vt:lpstr>Arial</vt:lpstr>
      <vt:lpstr>Calibri</vt:lpstr>
      <vt:lpstr>Wingdings</vt:lpstr>
      <vt:lpstr>1_nasa_asp_presentation</vt:lpstr>
      <vt:lpstr>19_Office Theme</vt:lpstr>
      <vt:lpstr>Considerations for Airspace Integration Enabling Early Multi-Aircraft (m:N) Operations</vt:lpstr>
      <vt:lpstr>Paper Published – March 2025</vt:lpstr>
      <vt:lpstr>Scope</vt:lpstr>
      <vt:lpstr>Challenges with Today’s ATM</vt:lpstr>
      <vt:lpstr>Approach</vt:lpstr>
      <vt:lpstr>Clarity of Terms</vt:lpstr>
      <vt:lpstr>Contents</vt:lpstr>
      <vt:lpstr>Thank You</vt:lpstr>
      <vt:lpstr>Assumptions</vt:lpstr>
      <vt:lpstr>BVLOS NPRM is a Key Step</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Lacher, Andrew R. (LARC-D3)</dc:creator>
  <cp:keywords/>
  <dc:description/>
  <cp:lastModifiedBy>Lacher, Andrew R. (LARC-D3)</cp:lastModifiedBy>
  <cp:revision>2</cp:revision>
  <cp:lastPrinted>2022-03-28T14:41:01Z</cp:lastPrinted>
  <dcterms:created xsi:type="dcterms:W3CDTF">2025-06-20T12:09:37Z</dcterms:created>
  <dcterms:modified xsi:type="dcterms:W3CDTF">2025-06-20T12:51:23Z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a91cb387-2564-4cf2-8309-c80a79d7a3a5</vt:lpwstr>
  </property>
  <property fmtid="{D5CDD505-2E9C-101B-9397-08002B2CF9AE}" pid="3" name="ContentTypeId">
    <vt:lpwstr>0x01010066E9A061BB95954FB6B08AFD4FF3FBB0</vt:lpwstr>
  </property>
</Properties>
</file>