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59" r:id="rId4"/>
    <p:sldMasterId id="2147483703" r:id="rId5"/>
    <p:sldMasterId id="2147483717" r:id="rId6"/>
  </p:sldMasterIdLst>
  <p:notesMasterIdLst>
    <p:notesMasterId r:id="rId23"/>
  </p:notesMasterIdLst>
  <p:handoutMasterIdLst>
    <p:handoutMasterId r:id="rId24"/>
  </p:handoutMasterIdLst>
  <p:sldIdLst>
    <p:sldId id="2072577907" r:id="rId7"/>
    <p:sldId id="2072577837" r:id="rId8"/>
    <p:sldId id="2072577900" r:id="rId9"/>
    <p:sldId id="2072577902" r:id="rId10"/>
    <p:sldId id="2072577899" r:id="rId11"/>
    <p:sldId id="2072577908" r:id="rId12"/>
    <p:sldId id="2072577909" r:id="rId13"/>
    <p:sldId id="2072577867" r:id="rId14"/>
    <p:sldId id="2072577883" r:id="rId15"/>
    <p:sldId id="2072577884" r:id="rId16"/>
    <p:sldId id="2072577905" r:id="rId17"/>
    <p:sldId id="2072577906" r:id="rId18"/>
    <p:sldId id="2072577810" r:id="rId19"/>
    <p:sldId id="2072577910" r:id="rId20"/>
    <p:sldId id="2072577896" r:id="rId21"/>
    <p:sldId id="38531" r:id="rId22"/>
  </p:sldIdLst>
  <p:sldSz cx="12192000" cy="6858000"/>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6A643C0-F2C4-441A-B990-46C5B5B2284D}">
          <p14:sldIdLst>
            <p14:sldId id="2072577907"/>
            <p14:sldId id="2072577837"/>
            <p14:sldId id="2072577900"/>
            <p14:sldId id="2072577902"/>
            <p14:sldId id="2072577899"/>
            <p14:sldId id="2072577908"/>
            <p14:sldId id="2072577909"/>
            <p14:sldId id="2072577867"/>
            <p14:sldId id="2072577883"/>
            <p14:sldId id="2072577884"/>
            <p14:sldId id="2072577905"/>
            <p14:sldId id="2072577906"/>
            <p14:sldId id="2072577810"/>
            <p14:sldId id="2072577910"/>
            <p14:sldId id="2072577896"/>
            <p14:sldId id="38531"/>
          </p14:sldIdLst>
        </p14:section>
        <p14:section name="Backup" id="{49E712A3-3593-495E-8CFB-C2AA1B55016F}">
          <p14:sldIdLst/>
        </p14:section>
      </p14:sectionLst>
    </p:ex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566A530-E19C-CDDB-0B74-64960C68302E}" name="Kim, Kyoung Jae (JSC-SK311)[KBR Wyle Services, LLC]" initials="KL" userId="S::kkim38@ndc.nasa.gov::79231441-820a-4e7d-813e-c62aa4dbfb3a" providerId="AD"/>
  <p188:author id="{0ED85663-9FC5-584B-336D-09EE2AB2B311}" name="Marshall-Goebel, Karina J (JSC-SK311)" initials="KM" userId="S::kjmarsha@ndc.nasa.gov::b93d7d55-ef90-43be-9b96-101163b40cb3" providerId="AD"/>
  <p188:author id="{5EE35BB7-DE83-0671-94E3-3495F806B857}" name="Hoffmann, Bradley T. (JSC-SK3)[KBR Wyle Services, LLC]" initials="BH" userId="S::bhoffma3@ndc.nasa.gov::ecf86dd1-6558-4c9a-943e-c5428ceac520" providerId="AD"/>
  <p188:author id="{65C368B7-3BB3-096C-5E05-30754F60D7B0}" name="Collins, Cynthia (JSC-SA)[KBR Wyle Services, LLC]" initials="CC" userId="S::ccollin2@ndc.nasa.gov::ad0106b8-87d0-42c4-92ef-8b8dc56164e7" providerId="AD"/>
  <p188:author id="{B66A52B8-49D9-93B0-62A1-13B5557B1907}" name="Estep, Patrick N. (JSC-SK111)[WYLE LABORATORIES, INC.]" initials="EPN(LI" userId="S::pestep@ndc.nasa.gov::5ef6d16d-29c8-4d02-af2d-ecbcfadc49ea" providerId="AD"/>
  <p188:author id="{71E47AEA-71DE-4610-A47D-ED442BDC50A3}" name="Jeffrey T Somers" initials="JTS" userId="Jeffrey T Somers"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ejandro Garbino" initials="AG" lastIdx="2" clrIdx="1">
    <p:extLst>
      <p:ext uri="{19B8F6BF-5375-455C-9EA6-DF929625EA0E}">
        <p15:presenceInfo xmlns:p15="http://schemas.microsoft.com/office/powerpoint/2012/main" userId="S-1-5-21-330711430-3775241029-4075259233-676533" providerId="AD"/>
      </p:ext>
    </p:extLst>
  </p:cmAuthor>
  <p:cmAuthor id="2" name="Estep, Patrick N. (JSC-SK111)[WYLE LABORATORIES, INC.]" initials="EPN(LI" lastIdx="17" clrIdx="2">
    <p:extLst>
      <p:ext uri="{19B8F6BF-5375-455C-9EA6-DF929625EA0E}">
        <p15:presenceInfo xmlns:p15="http://schemas.microsoft.com/office/powerpoint/2012/main" userId="S::pestep@ndc.nasa.gov::5ef6d16d-29c8-4d02-af2d-ecbcfadc49ea" providerId="AD"/>
      </p:ext>
    </p:extLst>
  </p:cmAuthor>
  <p:cmAuthor id="3" name="Kirkley, Crystal L. (ARC-TH)" initials="KCL(" lastIdx="3" clrIdx="3">
    <p:extLst>
      <p:ext uri="{19B8F6BF-5375-455C-9EA6-DF929625EA0E}">
        <p15:presenceInfo xmlns:p15="http://schemas.microsoft.com/office/powerpoint/2012/main" userId="S::ckirkley@ndc.nasa.gov::f3de2b46-5544-42d7-94ca-144eb9fd0779" providerId="AD"/>
      </p:ext>
    </p:extLst>
  </p:cmAuthor>
  <p:cmAuthor id="4" name="Hew, Yayu {Monica} (JSC-SK-3)[KBR Wyle Services, LLC]" initials="HY{(S3WSL" lastIdx="10" clrIdx="4">
    <p:extLst>
      <p:ext uri="{19B8F6BF-5375-455C-9EA6-DF929625EA0E}">
        <p15:presenceInfo xmlns:p15="http://schemas.microsoft.com/office/powerpoint/2012/main" userId="S::yhew@ndc.nasa.gov::b0fe5dda-87dd-405c-b23b-1bb27cbd7029" providerId="AD"/>
      </p:ext>
    </p:extLst>
  </p:cmAuthor>
  <p:cmAuthor id="5" name="Hew, Monica (JSC-SK-3)[KBR Wyle Services, LLC]" initials="HM(S3WSL" lastIdx="2" clrIdx="5">
    <p:extLst>
      <p:ext uri="{19B8F6BF-5375-455C-9EA6-DF929625EA0E}">
        <p15:presenceInfo xmlns:p15="http://schemas.microsoft.com/office/powerpoint/2012/main" userId="S::mhewyang@ndc.nasa.gov::b0fe5dda-87dd-405c-b23b-1bb27cbd702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757"/>
    <a:srgbClr val="000000"/>
    <a:srgbClr val="62F44E"/>
    <a:srgbClr val="0EA2B2"/>
    <a:srgbClr val="00FFFF"/>
    <a:srgbClr val="D0D8E8"/>
    <a:srgbClr val="212362"/>
    <a:srgbClr val="0033CC"/>
    <a:srgbClr val="5F5F5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F38E7B-4FB8-4D7B-87DE-365BFE7BC61D}" v="3" dt="2025-07-01T13:07:09.924"/>
    <p1510:client id="{CE9BF8B6-4500-4DAF-BD15-FE0A7636E056}" v="22" dt="2025-06-30T15:12:47.8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940" y="36"/>
      </p:cViewPr>
      <p:guideLst>
        <p:guide pos="3840"/>
        <p:guide orient="horz" pos="216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viewProps" Target="viewProps.xml"/><Relationship Id="rId30"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7363"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56050" y="0"/>
            <a:ext cx="3027363" cy="465138"/>
          </a:xfrm>
          <a:prstGeom prst="rect">
            <a:avLst/>
          </a:prstGeom>
        </p:spPr>
        <p:txBody>
          <a:bodyPr vert="horz" lIns="91440" tIns="45720" rIns="91440" bIns="45720" rtlCol="0"/>
          <a:lstStyle>
            <a:lvl1pPr algn="r">
              <a:defRPr sz="1200"/>
            </a:lvl1pPr>
          </a:lstStyle>
          <a:p>
            <a:fld id="{D2A2F4A7-5889-4407-9BA2-4B625FF1FE0E}" type="datetimeFigureOut">
              <a:rPr lang="en-US" smtClean="0"/>
              <a:t>7/1/2025</a:t>
            </a:fld>
            <a:endParaRPr lang="en-US" dirty="0"/>
          </a:p>
        </p:txBody>
      </p:sp>
      <p:sp>
        <p:nvSpPr>
          <p:cNvPr id="4" name="Footer Placeholder 3"/>
          <p:cNvSpPr>
            <a:spLocks noGrp="1"/>
          </p:cNvSpPr>
          <p:nvPr>
            <p:ph type="ftr" sz="quarter" idx="2"/>
          </p:nvPr>
        </p:nvSpPr>
        <p:spPr>
          <a:xfrm>
            <a:off x="0" y="8818563"/>
            <a:ext cx="3027363" cy="46513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56050" y="8818563"/>
            <a:ext cx="3027363" cy="465137"/>
          </a:xfrm>
          <a:prstGeom prst="rect">
            <a:avLst/>
          </a:prstGeom>
        </p:spPr>
        <p:txBody>
          <a:bodyPr vert="horz" lIns="91440" tIns="45720" rIns="91440" bIns="45720" rtlCol="0" anchor="b"/>
          <a:lstStyle>
            <a:lvl1pPr algn="r">
              <a:defRPr sz="1200"/>
            </a:lvl1pPr>
          </a:lstStyle>
          <a:p>
            <a:fld id="{85FC7172-4760-4685-8270-49FAC01D7FA7}" type="slidenum">
              <a:rPr lang="en-US" smtClean="0"/>
              <a:t>‹#›</a:t>
            </a:fld>
            <a:endParaRPr lang="en-US" dirty="0"/>
          </a:p>
        </p:txBody>
      </p:sp>
    </p:spTree>
    <p:extLst>
      <p:ext uri="{BB962C8B-B14F-4D97-AF65-F5344CB8AC3E}">
        <p14:creationId xmlns:p14="http://schemas.microsoft.com/office/powerpoint/2010/main" val="1246712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26833" cy="465797"/>
          </a:xfrm>
          <a:prstGeom prst="rect">
            <a:avLst/>
          </a:prstGeom>
        </p:spPr>
        <p:txBody>
          <a:bodyPr vert="horz" lIns="92938" tIns="46469" rIns="92938" bIns="46469" rtlCol="0"/>
          <a:lstStyle>
            <a:lvl1pPr algn="l">
              <a:defRPr sz="1200"/>
            </a:lvl1pPr>
          </a:lstStyle>
          <a:p>
            <a:endParaRPr lang="en-US" dirty="0"/>
          </a:p>
        </p:txBody>
      </p:sp>
      <p:sp>
        <p:nvSpPr>
          <p:cNvPr id="3" name="Date Placeholder 2"/>
          <p:cNvSpPr>
            <a:spLocks noGrp="1"/>
          </p:cNvSpPr>
          <p:nvPr>
            <p:ph type="dt" idx="1"/>
          </p:nvPr>
        </p:nvSpPr>
        <p:spPr>
          <a:xfrm>
            <a:off x="3956552" y="0"/>
            <a:ext cx="3026833" cy="465797"/>
          </a:xfrm>
          <a:prstGeom prst="rect">
            <a:avLst/>
          </a:prstGeom>
        </p:spPr>
        <p:txBody>
          <a:bodyPr vert="horz" lIns="92938" tIns="46469" rIns="92938" bIns="46469" rtlCol="0"/>
          <a:lstStyle>
            <a:lvl1pPr algn="r">
              <a:defRPr sz="1200"/>
            </a:lvl1pPr>
          </a:lstStyle>
          <a:p>
            <a:fld id="{E5F0AAD9-E555-8E48-BFE2-7C1778CAF47B}" type="datetimeFigureOut">
              <a:rPr lang="en-US" smtClean="0"/>
              <a:t>7/1/2025</a:t>
            </a:fld>
            <a:endParaRPr lang="en-US" dirty="0"/>
          </a:p>
        </p:txBody>
      </p:sp>
      <p:sp>
        <p:nvSpPr>
          <p:cNvPr id="4" name="Slide Image Placeholder 3"/>
          <p:cNvSpPr>
            <a:spLocks noGrp="1" noRot="1" noChangeAspect="1"/>
          </p:cNvSpPr>
          <p:nvPr>
            <p:ph type="sldImg" idx="2"/>
          </p:nvPr>
        </p:nvSpPr>
        <p:spPr>
          <a:xfrm>
            <a:off x="709613" y="1160463"/>
            <a:ext cx="5565775" cy="3132137"/>
          </a:xfrm>
          <a:prstGeom prst="rect">
            <a:avLst/>
          </a:prstGeom>
          <a:noFill/>
          <a:ln w="12700">
            <a:solidFill>
              <a:prstClr val="black"/>
            </a:solidFill>
          </a:ln>
        </p:spPr>
        <p:txBody>
          <a:bodyPr vert="horz" lIns="92938" tIns="46469" rIns="92938" bIns="46469" rtlCol="0" anchor="ctr"/>
          <a:lstStyle/>
          <a:p>
            <a:endParaRPr lang="en-US" dirty="0"/>
          </a:p>
        </p:txBody>
      </p:sp>
      <p:sp>
        <p:nvSpPr>
          <p:cNvPr id="5" name="Notes Placeholder 4"/>
          <p:cNvSpPr>
            <a:spLocks noGrp="1"/>
          </p:cNvSpPr>
          <p:nvPr>
            <p:ph type="body" sz="quarter" idx="3"/>
          </p:nvPr>
        </p:nvSpPr>
        <p:spPr>
          <a:xfrm>
            <a:off x="698500" y="4467780"/>
            <a:ext cx="5588000" cy="3655457"/>
          </a:xfrm>
          <a:prstGeom prst="rect">
            <a:avLst/>
          </a:prstGeom>
        </p:spPr>
        <p:txBody>
          <a:bodyPr vert="horz" lIns="92938" tIns="46469" rIns="92938" bIns="4646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17905"/>
            <a:ext cx="3026833" cy="465796"/>
          </a:xfrm>
          <a:prstGeom prst="rect">
            <a:avLst/>
          </a:prstGeom>
        </p:spPr>
        <p:txBody>
          <a:bodyPr vert="horz" lIns="92938" tIns="46469" rIns="92938" bIns="4646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56552" y="8817905"/>
            <a:ext cx="3026833" cy="465796"/>
          </a:xfrm>
          <a:prstGeom prst="rect">
            <a:avLst/>
          </a:prstGeom>
        </p:spPr>
        <p:txBody>
          <a:bodyPr vert="horz" lIns="92938" tIns="46469" rIns="92938" bIns="46469" rtlCol="0" anchor="b"/>
          <a:lstStyle>
            <a:lvl1pPr algn="r">
              <a:defRPr sz="1200"/>
            </a:lvl1pPr>
          </a:lstStyle>
          <a:p>
            <a:fld id="{5B79CC83-00C3-364A-8FCC-913C253BA27F}" type="slidenum">
              <a:rPr lang="en-US" smtClean="0"/>
              <a:t>‹#›</a:t>
            </a:fld>
            <a:endParaRPr lang="en-US" dirty="0"/>
          </a:p>
        </p:txBody>
      </p:sp>
    </p:spTree>
    <p:extLst>
      <p:ext uri="{BB962C8B-B14F-4D97-AF65-F5344CB8AC3E}">
        <p14:creationId xmlns:p14="http://schemas.microsoft.com/office/powerpoint/2010/main" val="1907365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B79CC83-00C3-364A-8FCC-913C253BA27F}" type="slidenum">
              <a:rPr lang="en-US" smtClean="0"/>
              <a:t>1</a:t>
            </a:fld>
            <a:endParaRPr lang="en-US" dirty="0"/>
          </a:p>
        </p:txBody>
      </p:sp>
    </p:spTree>
    <p:extLst>
      <p:ext uri="{BB962C8B-B14F-4D97-AF65-F5344CB8AC3E}">
        <p14:creationId xmlns:p14="http://schemas.microsoft.com/office/powerpoint/2010/main" val="1578377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800" dirty="0">
                <a:effectLst/>
                <a:latin typeface="Times New Roman" panose="02020603050405020304" pitchFamily="18" charset="0"/>
                <a:ea typeface="Times New Roman" panose="02020603050405020304" pitchFamily="18" charset="0"/>
              </a:rPr>
              <a:t>CSRM aims to provide individualized physiology and performance models to predict pre-EVA physiology state and readiness while providing real-time capability during EVA operations. </a:t>
            </a:r>
            <a:endParaRPr lang="en-US" dirty="0"/>
          </a:p>
        </p:txBody>
      </p:sp>
      <p:sp>
        <p:nvSpPr>
          <p:cNvPr id="4" name="Slide Number Placeholder 3"/>
          <p:cNvSpPr>
            <a:spLocks noGrp="1"/>
          </p:cNvSpPr>
          <p:nvPr>
            <p:ph type="sldNum" sz="quarter" idx="5"/>
          </p:nvPr>
        </p:nvSpPr>
        <p:spPr/>
        <p:txBody>
          <a:bodyPr/>
          <a:lstStyle/>
          <a:p>
            <a:fld id="{5B79CC83-00C3-364A-8FCC-913C253BA27F}" type="slidenum">
              <a:rPr lang="en-US" smtClean="0"/>
              <a:t>2</a:t>
            </a:fld>
            <a:endParaRPr lang="en-US" dirty="0"/>
          </a:p>
        </p:txBody>
      </p:sp>
    </p:spTree>
    <p:extLst>
      <p:ext uri="{BB962C8B-B14F-4D97-AF65-F5344CB8AC3E}">
        <p14:creationId xmlns:p14="http://schemas.microsoft.com/office/powerpoint/2010/main" val="3951091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816713-B6B5-2144-CF76-F900978CFB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7596DA-1FC2-22D2-F291-1E367EDF4F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414F69-2AB2-1B38-F4B0-9F2F1697E3A7}"/>
              </a:ext>
            </a:extLst>
          </p:cNvPr>
          <p:cNvSpPr>
            <a:spLocks noGrp="1"/>
          </p:cNvSpPr>
          <p:nvPr>
            <p:ph type="body" idx="1"/>
          </p:nvPr>
        </p:nvSpPr>
        <p:spPr/>
        <p:txBody>
          <a:bodyPr/>
          <a:lstStyle/>
          <a:p>
            <a:pPr lvl="1"/>
            <a:r>
              <a:rPr lang="en-US" sz="1800" dirty="0">
                <a:effectLst/>
                <a:latin typeface="Times New Roman" panose="02020603050405020304" pitchFamily="18" charset="0"/>
                <a:ea typeface="Times New Roman" panose="02020603050405020304" pitchFamily="18" charset="0"/>
              </a:rPr>
              <a:t>CSRM aims to provide individualized physiology and performance models to predict pre-EVA physiology state and readiness while providing real-time capability during EVA operations. </a:t>
            </a:r>
            <a:endParaRPr lang="en-US" dirty="0"/>
          </a:p>
        </p:txBody>
      </p:sp>
      <p:sp>
        <p:nvSpPr>
          <p:cNvPr id="4" name="Slide Number Placeholder 3">
            <a:extLst>
              <a:ext uri="{FF2B5EF4-FFF2-40B4-BE49-F238E27FC236}">
                <a16:creationId xmlns:a16="http://schemas.microsoft.com/office/drawing/2014/main" id="{7091579D-E08F-A039-8DDD-77AB5C834A8A}"/>
              </a:ext>
            </a:extLst>
          </p:cNvPr>
          <p:cNvSpPr>
            <a:spLocks noGrp="1"/>
          </p:cNvSpPr>
          <p:nvPr>
            <p:ph type="sldNum" sz="quarter" idx="5"/>
          </p:nvPr>
        </p:nvSpPr>
        <p:spPr/>
        <p:txBody>
          <a:bodyPr/>
          <a:lstStyle/>
          <a:p>
            <a:fld id="{5B79CC83-00C3-364A-8FCC-913C253BA27F}" type="slidenum">
              <a:rPr lang="en-US" smtClean="0"/>
              <a:t>3</a:t>
            </a:fld>
            <a:endParaRPr lang="en-US" dirty="0"/>
          </a:p>
        </p:txBody>
      </p:sp>
    </p:spTree>
    <p:extLst>
      <p:ext uri="{BB962C8B-B14F-4D97-AF65-F5344CB8AC3E}">
        <p14:creationId xmlns:p14="http://schemas.microsoft.com/office/powerpoint/2010/main" val="2657153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6DD9D8-009B-1432-0E03-A51ABBF611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CA57EA-8194-ED88-CAB3-49543EFC5E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7B0754-F3C4-5A98-FD9A-BD27F07250F8}"/>
              </a:ext>
            </a:extLst>
          </p:cNvPr>
          <p:cNvSpPr>
            <a:spLocks noGrp="1"/>
          </p:cNvSpPr>
          <p:nvPr>
            <p:ph type="body" idx="1"/>
          </p:nvPr>
        </p:nvSpPr>
        <p:spPr/>
        <p:txBody>
          <a:bodyPr/>
          <a:lstStyle/>
          <a:p>
            <a:pPr lvl="1"/>
            <a:r>
              <a:rPr lang="en-US" sz="1800" dirty="0">
                <a:effectLst/>
                <a:latin typeface="Times New Roman" panose="02020603050405020304" pitchFamily="18" charset="0"/>
                <a:ea typeface="Times New Roman" panose="02020603050405020304" pitchFamily="18" charset="0"/>
              </a:rPr>
              <a:t>CSRM aims to provide individualized physiology and performance models to predict pre-EVA physiology state and readiness while providing real-time capability during EVA operations. </a:t>
            </a:r>
            <a:endParaRPr lang="en-US" dirty="0"/>
          </a:p>
        </p:txBody>
      </p:sp>
      <p:sp>
        <p:nvSpPr>
          <p:cNvPr id="4" name="Slide Number Placeholder 3">
            <a:extLst>
              <a:ext uri="{FF2B5EF4-FFF2-40B4-BE49-F238E27FC236}">
                <a16:creationId xmlns:a16="http://schemas.microsoft.com/office/drawing/2014/main" id="{A692CFE1-E0F7-B575-3E20-148B23D1FA34}"/>
              </a:ext>
            </a:extLst>
          </p:cNvPr>
          <p:cNvSpPr>
            <a:spLocks noGrp="1"/>
          </p:cNvSpPr>
          <p:nvPr>
            <p:ph type="sldNum" sz="quarter" idx="5"/>
          </p:nvPr>
        </p:nvSpPr>
        <p:spPr/>
        <p:txBody>
          <a:bodyPr/>
          <a:lstStyle/>
          <a:p>
            <a:fld id="{5B79CC83-00C3-364A-8FCC-913C253BA27F}" type="slidenum">
              <a:rPr lang="en-US" smtClean="0"/>
              <a:t>4</a:t>
            </a:fld>
            <a:endParaRPr lang="en-US" dirty="0"/>
          </a:p>
        </p:txBody>
      </p:sp>
    </p:spTree>
    <p:extLst>
      <p:ext uri="{BB962C8B-B14F-4D97-AF65-F5344CB8AC3E}">
        <p14:creationId xmlns:p14="http://schemas.microsoft.com/office/powerpoint/2010/main" val="919485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376DC-FC1F-D712-BDD5-0171CF3AB3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70DCBF-29BB-5B92-25C9-59FC5D1676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D2A8E5-DD46-BB09-543E-EDBC7D3F1A18}"/>
              </a:ext>
            </a:extLst>
          </p:cNvPr>
          <p:cNvSpPr>
            <a:spLocks noGrp="1"/>
          </p:cNvSpPr>
          <p:nvPr>
            <p:ph type="body" idx="1"/>
          </p:nvPr>
        </p:nvSpPr>
        <p:spPr/>
        <p:txBody>
          <a:bodyPr/>
          <a:lstStyle/>
          <a:p>
            <a:r>
              <a:rPr lang="en-US" sz="1800" dirty="0">
                <a:effectLst/>
                <a:latin typeface="Times New Roman" panose="02020603050405020304" pitchFamily="18" charset="0"/>
                <a:ea typeface="Times New Roman" panose="02020603050405020304" pitchFamily="18" charset="0"/>
              </a:rPr>
              <a:t>The CSRM is a collection of seven core EVA physiology domains. The metabolic energy model estimates metabolic rate profiles from expected planetary EVA tasks. Levels of carbon dioxide (CO</a:t>
            </a:r>
            <a:r>
              <a:rPr lang="en-US" sz="1800" baseline="-25000" dirty="0">
                <a:effectLst/>
                <a:latin typeface="Times New Roman" panose="02020603050405020304" pitchFamily="18" charset="0"/>
                <a:ea typeface="Times New Roman" panose="02020603050405020304" pitchFamily="18" charset="0"/>
              </a:rPr>
              <a:t>2</a:t>
            </a:r>
            <a:r>
              <a:rPr lang="en-US" sz="1800" dirty="0">
                <a:effectLst/>
                <a:latin typeface="Times New Roman" panose="02020603050405020304" pitchFamily="18" charset="0"/>
                <a:ea typeface="Times New Roman" panose="02020603050405020304" pitchFamily="18" charset="0"/>
              </a:rPr>
              <a:t>) inspired within a suit are estimated through the inspired CO</a:t>
            </a:r>
            <a:r>
              <a:rPr lang="en-US" sz="1800" baseline="-25000" dirty="0">
                <a:effectLst/>
                <a:latin typeface="Times New Roman" panose="02020603050405020304" pitchFamily="18" charset="0"/>
                <a:ea typeface="Times New Roman" panose="02020603050405020304" pitchFamily="18" charset="0"/>
              </a:rPr>
              <a:t>2 </a:t>
            </a:r>
            <a:r>
              <a:rPr lang="en-US" sz="1800" dirty="0">
                <a:effectLst/>
                <a:latin typeface="Times New Roman" panose="02020603050405020304" pitchFamily="18" charset="0"/>
                <a:ea typeface="Times New Roman" panose="02020603050405020304" pitchFamily="18" charset="0"/>
              </a:rPr>
              <a:t>model. The human thermal regulation model predicts core body temperature and heat storage at &lt; 3% error. Hydration and nutrition status are predicted using the hydration, nutrition, and waste management model for readiness and recovery. The decompression sickness (DCS) model estimates risk and sensitivity to DCS based on mission profiles. The fatigue model estimates time and probability to physical exhaustion. Metabolic cost due to suited ambulation along an EVA path is generated using the traverse model. Holistically, CSRM predicts key crew states through physiology determinants of performance between model interactions. </a:t>
            </a:r>
            <a:endParaRPr lang="en-US" dirty="0"/>
          </a:p>
        </p:txBody>
      </p:sp>
      <p:sp>
        <p:nvSpPr>
          <p:cNvPr id="4" name="Slide Number Placeholder 3">
            <a:extLst>
              <a:ext uri="{FF2B5EF4-FFF2-40B4-BE49-F238E27FC236}">
                <a16:creationId xmlns:a16="http://schemas.microsoft.com/office/drawing/2014/main" id="{69E419AE-B33E-2530-7B10-D3622B5938E7}"/>
              </a:ext>
            </a:extLst>
          </p:cNvPr>
          <p:cNvSpPr>
            <a:spLocks noGrp="1"/>
          </p:cNvSpPr>
          <p:nvPr>
            <p:ph type="sldNum" sz="quarter" idx="5"/>
          </p:nvPr>
        </p:nvSpPr>
        <p:spPr/>
        <p:txBody>
          <a:bodyPr/>
          <a:lstStyle/>
          <a:p>
            <a:fld id="{5B79CC83-00C3-364A-8FCC-913C253BA27F}" type="slidenum">
              <a:rPr lang="en-US" smtClean="0"/>
              <a:t>5</a:t>
            </a:fld>
            <a:endParaRPr lang="en-US" dirty="0"/>
          </a:p>
        </p:txBody>
      </p:sp>
    </p:spTree>
    <p:extLst>
      <p:ext uri="{BB962C8B-B14F-4D97-AF65-F5344CB8AC3E}">
        <p14:creationId xmlns:p14="http://schemas.microsoft.com/office/powerpoint/2010/main" val="42250062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80004-E2B8-EF64-9B01-A1CF0BB983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132BDB-F5C6-5064-B502-9CB7F96155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4C451B-3335-8442-6508-83D54F44E73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12121"/>
                </a:solidFill>
                <a:effectLst/>
                <a:latin typeface="Roboto" panose="02000000000000000000" pitchFamily="2" charset="0"/>
              </a:rPr>
              <a:t>the surface height, the steepness of the slope in the </a:t>
            </a:r>
            <a:r>
              <a:rPr lang="en-US" b="0" i="1" dirty="0">
                <a:solidFill>
                  <a:srgbClr val="212121"/>
                </a:solidFill>
                <a:effectLst/>
                <a:latin typeface="Roboto" panose="02000000000000000000" pitchFamily="2" charset="0"/>
              </a:rPr>
              <a:t>same</a:t>
            </a:r>
            <a:r>
              <a:rPr lang="en-US" b="0" i="0" dirty="0">
                <a:solidFill>
                  <a:srgbClr val="212121"/>
                </a:solidFill>
                <a:effectLst/>
                <a:latin typeface="Roboto" panose="02000000000000000000" pitchFamily="2" charset="0"/>
              </a:rPr>
              <a:t> direction as the heading, and the </a:t>
            </a:r>
            <a:r>
              <a:rPr lang="en-US" b="0" i="1" dirty="0">
                <a:solidFill>
                  <a:srgbClr val="212121"/>
                </a:solidFill>
                <a:effectLst/>
                <a:latin typeface="Roboto" panose="02000000000000000000" pitchFamily="2" charset="0"/>
              </a:rPr>
              <a:t>perpendicular</a:t>
            </a:r>
            <a:r>
              <a:rPr lang="en-US" b="0" i="0" dirty="0">
                <a:solidFill>
                  <a:srgbClr val="212121"/>
                </a:solidFill>
                <a:effectLst/>
                <a:latin typeface="Roboto" panose="02000000000000000000" pitchFamily="2" charset="0"/>
              </a:rPr>
              <a:t> direction to the slope before calculating distance. </a:t>
            </a:r>
            <a:endParaRPr lang="en-US" b="0" i="0" dirty="0">
              <a:solidFill>
                <a:srgbClr val="1F1F1F"/>
              </a:solidFill>
              <a:effectLst/>
              <a:latin typeface="Muli"/>
            </a:endParaRPr>
          </a:p>
        </p:txBody>
      </p:sp>
      <p:sp>
        <p:nvSpPr>
          <p:cNvPr id="4" name="Slide Number Placeholder 3">
            <a:extLst>
              <a:ext uri="{FF2B5EF4-FFF2-40B4-BE49-F238E27FC236}">
                <a16:creationId xmlns:a16="http://schemas.microsoft.com/office/drawing/2014/main" id="{D56F2F5B-2050-9954-102C-E575104E16B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33A27A-BEC6-4F01-BD10-FFEEA5BAAA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5629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AA0940-8DD6-0CD9-5C33-330228114A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990F68-BF7E-CFFC-C004-96B1D19C92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48BA27-4D76-9D17-4FC8-6FF0B4FD936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1F1F1F"/>
              </a:solidFill>
              <a:effectLst/>
              <a:latin typeface="Muli"/>
            </a:endParaRPr>
          </a:p>
        </p:txBody>
      </p:sp>
      <p:sp>
        <p:nvSpPr>
          <p:cNvPr id="4" name="Slide Number Placeholder 3">
            <a:extLst>
              <a:ext uri="{FF2B5EF4-FFF2-40B4-BE49-F238E27FC236}">
                <a16:creationId xmlns:a16="http://schemas.microsoft.com/office/drawing/2014/main" id="{E2419113-56B9-E8F5-CDBC-69A2022F3A0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33A27A-BEC6-4F01-BD10-FFEEA5BAAA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3064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1CD3C-C47E-B77E-3533-1E17E93161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E53FD2-BF77-281B-FB50-B1DF0F1A6A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42F52F-667B-3A4E-F03A-2CC5AB2B7E9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1F1F1F"/>
              </a:solidFill>
              <a:latin typeface="Mul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5D735709-0516-1839-45AC-55CFC514D84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33A27A-BEC6-4F01-BD10-FFEEA5BAAA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254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E2E18-A723-D1AE-6124-52256AFE25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D71B24-4D2E-C912-04E1-C77E5E2B32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2DB12F-CBFA-9391-D1C0-838A95079AD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1F1F1F"/>
              </a:solidFill>
              <a:latin typeface="Mul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D2035035-F087-1476-E76D-CE0B4C0D54A0}"/>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33A27A-BEC6-4F01-BD10-FFEEA5BAAA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27316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07B83-B567-575C-EBA5-32F14295F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95F5EC-A7EE-D797-33E1-345B2A670E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DC9CEC-A7CB-9731-FDC6-C605467C9CF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Explaining hydration final hydration state and tested against HS3 + NBL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Hydration Status in chart is derived from literature scales of Body Weight, Drinking water Intake, and USG scales to test against Hn Calculations.</a:t>
            </a:r>
          </a:p>
        </p:txBody>
      </p:sp>
      <p:sp>
        <p:nvSpPr>
          <p:cNvPr id="4" name="Slide Number Placeholder 3">
            <a:extLst>
              <a:ext uri="{FF2B5EF4-FFF2-40B4-BE49-F238E27FC236}">
                <a16:creationId xmlns:a16="http://schemas.microsoft.com/office/drawing/2014/main" id="{C2A49B43-1A09-1238-F5B8-A16FD408210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33A27A-BEC6-4F01-BD10-FFEEA5BAAA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8945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61B1B-9E22-34CC-A02A-39A37FC752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0ECD4E-4716-39D5-CA67-BCAAF264AE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6F6D56-9D91-1C09-FA54-33AAFAA5D44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1F1F1F"/>
              </a:solidFill>
              <a:latin typeface="Mul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BA9BD704-7BC6-D591-941F-D536FF5BF3C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33A27A-BEC6-4F01-BD10-FFEEA5BAAA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58300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34F04-38FA-6953-9A1F-5505901016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E93AB8-0138-8357-3DED-3E9620B06C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C7211A-8457-9D42-A001-B524BBB8039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1F1F1F"/>
              </a:solidFill>
              <a:latin typeface="Mul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1F44859A-AA0C-2760-B3DA-E84F83DB91F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33A27A-BEC6-4F01-BD10-FFEEA5BAAA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507512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4567" y="2547348"/>
            <a:ext cx="7129393" cy="1500187"/>
          </a:xfrm>
          <a:prstGeom prst="rect">
            <a:avLst/>
          </a:prstGeom>
        </p:spPr>
        <p:txBody>
          <a:bodyPr anchor="b"/>
          <a:lstStyle>
            <a:lvl1pPr algn="r">
              <a:defRPr sz="3600" b="1">
                <a:solidFill>
                  <a:schemeClr val="tx1"/>
                </a:solidFill>
              </a:defRPr>
            </a:lvl1pPr>
          </a:lstStyle>
          <a:p>
            <a:r>
              <a:rPr lang="en-US"/>
              <a:t>Click to edit Master title style</a:t>
            </a:r>
          </a:p>
        </p:txBody>
      </p:sp>
      <p:sp>
        <p:nvSpPr>
          <p:cNvPr id="3" name="Text Placeholder 2"/>
          <p:cNvSpPr>
            <a:spLocks noGrp="1"/>
          </p:cNvSpPr>
          <p:nvPr>
            <p:ph type="body" idx="1"/>
          </p:nvPr>
        </p:nvSpPr>
        <p:spPr>
          <a:xfrm>
            <a:off x="4674567" y="4223848"/>
            <a:ext cx="7129393" cy="896937"/>
          </a:xfrm>
          <a:prstGeom prst="rect">
            <a:avLst/>
          </a:prstGeom>
        </p:spPr>
        <p:txBody>
          <a:bodyPr>
            <a:normAutofit/>
          </a:bodyPr>
          <a:lstStyle>
            <a:lvl1pPr marL="0" indent="0" algn="r">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26" name="Rectangle 25">
            <a:extLst>
              <a:ext uri="{FF2B5EF4-FFF2-40B4-BE49-F238E27FC236}">
                <a16:creationId xmlns:a16="http://schemas.microsoft.com/office/drawing/2014/main" id="{6295AE70-54B5-48E8-85FF-36C5D3063535}"/>
              </a:ext>
            </a:extLst>
          </p:cNvPr>
          <p:cNvSpPr/>
          <p:nvPr userDrawn="1"/>
        </p:nvSpPr>
        <p:spPr>
          <a:xfrm>
            <a:off x="0" y="5656033"/>
            <a:ext cx="12192000" cy="664741"/>
          </a:xfrm>
          <a:prstGeom prst="rect">
            <a:avLst/>
          </a:prstGeom>
          <a:gradFill flip="none" rotWithShape="1">
            <a:gsLst>
              <a:gs pos="34000">
                <a:schemeClr val="tx1"/>
              </a:gs>
              <a:gs pos="100000">
                <a:schemeClr val="accent4">
                  <a:alpha val="85000"/>
                </a:schemeClr>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05C"/>
              </a:solidFill>
            </a:endParaRPr>
          </a:p>
        </p:txBody>
      </p:sp>
      <p:pic>
        <p:nvPicPr>
          <p:cNvPr id="12" name="Picture 11" descr="Icon&#10;&#10;Description automatically generated">
            <a:extLst>
              <a:ext uri="{FF2B5EF4-FFF2-40B4-BE49-F238E27FC236}">
                <a16:creationId xmlns:a16="http://schemas.microsoft.com/office/drawing/2014/main" id="{4442B9FE-F796-45C7-8607-A1641F649FF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448220" y="5821427"/>
            <a:ext cx="467657" cy="397820"/>
          </a:xfrm>
          <a:prstGeom prst="rect">
            <a:avLst/>
          </a:prstGeom>
        </p:spPr>
      </p:pic>
      <p:pic>
        <p:nvPicPr>
          <p:cNvPr id="13" name="Picture 12" descr="Logo&#10;&#10;Description automatically generated">
            <a:extLst>
              <a:ext uri="{FF2B5EF4-FFF2-40B4-BE49-F238E27FC236}">
                <a16:creationId xmlns:a16="http://schemas.microsoft.com/office/drawing/2014/main" id="{2A8E5B6D-D6F6-405E-BC09-8E693A848C5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14986" y="5832346"/>
            <a:ext cx="565865" cy="313246"/>
          </a:xfrm>
          <a:prstGeom prst="rect">
            <a:avLst/>
          </a:prstGeom>
        </p:spPr>
      </p:pic>
      <p:pic>
        <p:nvPicPr>
          <p:cNvPr id="14" name="Picture 13" descr="Shape&#10;&#10;Description automatically generated">
            <a:extLst>
              <a:ext uri="{FF2B5EF4-FFF2-40B4-BE49-F238E27FC236}">
                <a16:creationId xmlns:a16="http://schemas.microsoft.com/office/drawing/2014/main" id="{4C555389-558F-40D1-B83B-6F015578F0B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834864" y="5813432"/>
            <a:ext cx="450109" cy="392966"/>
          </a:xfrm>
          <a:prstGeom prst="rect">
            <a:avLst/>
          </a:prstGeom>
        </p:spPr>
      </p:pic>
      <p:sp>
        <p:nvSpPr>
          <p:cNvPr id="16" name="Parallelogram 3">
            <a:extLst>
              <a:ext uri="{FF2B5EF4-FFF2-40B4-BE49-F238E27FC236}">
                <a16:creationId xmlns:a16="http://schemas.microsoft.com/office/drawing/2014/main" id="{3C69ECF4-806B-4937-A554-627CE1B5E664}"/>
              </a:ext>
            </a:extLst>
          </p:cNvPr>
          <p:cNvSpPr/>
          <p:nvPr userDrawn="1"/>
        </p:nvSpPr>
        <p:spPr>
          <a:xfrm>
            <a:off x="11376887" y="5659523"/>
            <a:ext cx="854146" cy="654157"/>
          </a:xfrm>
          <a:custGeom>
            <a:avLst/>
            <a:gdLst>
              <a:gd name="connsiteX0" fmla="*/ 0 w 1162259"/>
              <a:gd name="connsiteY0" fmla="*/ 664741 h 664741"/>
              <a:gd name="connsiteX1" fmla="*/ 166185 w 1162259"/>
              <a:gd name="connsiteY1" fmla="*/ 0 h 664741"/>
              <a:gd name="connsiteX2" fmla="*/ 1162259 w 1162259"/>
              <a:gd name="connsiteY2" fmla="*/ 0 h 664741"/>
              <a:gd name="connsiteX3" fmla="*/ 996074 w 1162259"/>
              <a:gd name="connsiteY3" fmla="*/ 664741 h 664741"/>
              <a:gd name="connsiteX4" fmla="*/ 0 w 1162259"/>
              <a:gd name="connsiteY4" fmla="*/ 664741 h 664741"/>
              <a:gd name="connsiteX0" fmla="*/ 0 w 996074"/>
              <a:gd name="connsiteY0" fmla="*/ 664741 h 664741"/>
              <a:gd name="connsiteX1" fmla="*/ 166185 w 996074"/>
              <a:gd name="connsiteY1" fmla="*/ 0 h 664741"/>
              <a:gd name="connsiteX2" fmla="*/ 854146 w 996074"/>
              <a:gd name="connsiteY2" fmla="*/ 0 h 664741"/>
              <a:gd name="connsiteX3" fmla="*/ 996074 w 996074"/>
              <a:gd name="connsiteY3" fmla="*/ 664741 h 664741"/>
              <a:gd name="connsiteX4" fmla="*/ 0 w 996074"/>
              <a:gd name="connsiteY4" fmla="*/ 664741 h 664741"/>
              <a:gd name="connsiteX0" fmla="*/ 0 w 854146"/>
              <a:gd name="connsiteY0" fmla="*/ 664741 h 664741"/>
              <a:gd name="connsiteX1" fmla="*/ 166185 w 854146"/>
              <a:gd name="connsiteY1" fmla="*/ 0 h 664741"/>
              <a:gd name="connsiteX2" fmla="*/ 854146 w 854146"/>
              <a:gd name="connsiteY2" fmla="*/ 0 h 664741"/>
              <a:gd name="connsiteX3" fmla="*/ 817170 w 854146"/>
              <a:gd name="connsiteY3" fmla="*/ 654802 h 664741"/>
              <a:gd name="connsiteX4" fmla="*/ 0 w 854146"/>
              <a:gd name="connsiteY4" fmla="*/ 664741 h 664741"/>
              <a:gd name="connsiteX0" fmla="*/ 0 w 854146"/>
              <a:gd name="connsiteY0" fmla="*/ 661677 h 661677"/>
              <a:gd name="connsiteX1" fmla="*/ 166185 w 854146"/>
              <a:gd name="connsiteY1" fmla="*/ 0 h 661677"/>
              <a:gd name="connsiteX2" fmla="*/ 854146 w 854146"/>
              <a:gd name="connsiteY2" fmla="*/ 0 h 661677"/>
              <a:gd name="connsiteX3" fmla="*/ 817170 w 854146"/>
              <a:gd name="connsiteY3" fmla="*/ 654802 h 661677"/>
              <a:gd name="connsiteX4" fmla="*/ 0 w 854146"/>
              <a:gd name="connsiteY4" fmla="*/ 661677 h 661677"/>
              <a:gd name="connsiteX0" fmla="*/ 0 w 854146"/>
              <a:gd name="connsiteY0" fmla="*/ 661677 h 661677"/>
              <a:gd name="connsiteX1" fmla="*/ 166185 w 854146"/>
              <a:gd name="connsiteY1" fmla="*/ 0 h 661677"/>
              <a:gd name="connsiteX2" fmla="*/ 854146 w 854146"/>
              <a:gd name="connsiteY2" fmla="*/ 0 h 661677"/>
              <a:gd name="connsiteX3" fmla="*/ 826284 w 854146"/>
              <a:gd name="connsiteY3" fmla="*/ 660948 h 661677"/>
              <a:gd name="connsiteX4" fmla="*/ 0 w 854146"/>
              <a:gd name="connsiteY4" fmla="*/ 661677 h 661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4146" h="661677">
                <a:moveTo>
                  <a:pt x="0" y="661677"/>
                </a:moveTo>
                <a:lnTo>
                  <a:pt x="166185" y="0"/>
                </a:lnTo>
                <a:lnTo>
                  <a:pt x="854146" y="0"/>
                </a:lnTo>
                <a:lnTo>
                  <a:pt x="826284" y="660948"/>
                </a:lnTo>
                <a:lnTo>
                  <a:pt x="0" y="661677"/>
                </a:lnTo>
                <a:close/>
              </a:path>
            </a:pathLst>
          </a:cu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Slide Number Placeholder 5">
            <a:extLst>
              <a:ext uri="{FF2B5EF4-FFF2-40B4-BE49-F238E27FC236}">
                <a16:creationId xmlns:a16="http://schemas.microsoft.com/office/drawing/2014/main" id="{BC340B68-74E0-4283-811A-607F7D331704}"/>
              </a:ext>
            </a:extLst>
          </p:cNvPr>
          <p:cNvSpPr txBox="1">
            <a:spLocks/>
          </p:cNvSpPr>
          <p:nvPr userDrawn="1"/>
        </p:nvSpPr>
        <p:spPr>
          <a:xfrm>
            <a:off x="11590350" y="5893247"/>
            <a:ext cx="393834" cy="188261"/>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F041C16-093A-4073-AC1F-A0BBA60B080D}" type="slidenum">
              <a:rPr lang="en-US" smtClean="0"/>
              <a:pPr/>
              <a:t>‹#›</a:t>
            </a:fld>
            <a:r>
              <a:rPr lang="en-US" dirty="0"/>
              <a:t> </a:t>
            </a:r>
          </a:p>
        </p:txBody>
      </p:sp>
      <p:pic>
        <p:nvPicPr>
          <p:cNvPr id="5" name="Picture 4" descr="A picture containing web&#10;&#10;Description automatically generated">
            <a:extLst>
              <a:ext uri="{FF2B5EF4-FFF2-40B4-BE49-F238E27FC236}">
                <a16:creationId xmlns:a16="http://schemas.microsoft.com/office/drawing/2014/main" id="{7295A29A-6B88-4095-AC48-46C0610B814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84738" y="3272375"/>
            <a:ext cx="4304059" cy="4304059"/>
          </a:xfrm>
          <a:prstGeom prst="rect">
            <a:avLst/>
          </a:prstGeom>
        </p:spPr>
      </p:pic>
    </p:spTree>
    <p:extLst>
      <p:ext uri="{BB962C8B-B14F-4D97-AF65-F5344CB8AC3E}">
        <p14:creationId xmlns:p14="http://schemas.microsoft.com/office/powerpoint/2010/main" val="2218035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296DE4A-F392-4CA1-9D0D-95BB31B3245C}"/>
              </a:ext>
            </a:extLst>
          </p:cNvPr>
          <p:cNvSpPr/>
          <p:nvPr userDrawn="1"/>
        </p:nvSpPr>
        <p:spPr>
          <a:xfrm rot="10800000">
            <a:off x="4267198" y="3396028"/>
            <a:ext cx="7924797" cy="2807629"/>
          </a:xfrm>
          <a:prstGeom prst="rect">
            <a:avLst/>
          </a:prstGeom>
          <a:gradFill flip="none" rotWithShape="1">
            <a:gsLst>
              <a:gs pos="0">
                <a:srgbClr val="90BED5">
                  <a:alpha val="31000"/>
                </a:srgbClr>
              </a:gs>
              <a:gs pos="100000">
                <a:schemeClr val="bg1">
                  <a:alpha val="0"/>
                </a:schemeClr>
              </a:gs>
            </a:gsLst>
            <a:lin ang="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4620767" y="3571689"/>
            <a:ext cx="7361167" cy="1492392"/>
          </a:xfrm>
        </p:spPr>
        <p:txBody>
          <a:bodyPr anchor="b">
            <a:normAutofit/>
          </a:bodyPr>
          <a:lstStyle>
            <a:lvl1pPr marL="0" indent="0" algn="r">
              <a:defRPr sz="3200" b="1">
                <a:solidFill>
                  <a:schemeClr val="tx1"/>
                </a:solidFill>
              </a:defRPr>
            </a:lvl1pPr>
          </a:lstStyle>
          <a:p>
            <a:r>
              <a:rPr lang="en-US"/>
              <a:t>Click to edit Master title style</a:t>
            </a:r>
          </a:p>
        </p:txBody>
      </p:sp>
      <p:sp>
        <p:nvSpPr>
          <p:cNvPr id="3" name="Subtitle 2"/>
          <p:cNvSpPr>
            <a:spLocks noGrp="1"/>
          </p:cNvSpPr>
          <p:nvPr>
            <p:ph type="subTitle" idx="1"/>
          </p:nvPr>
        </p:nvSpPr>
        <p:spPr>
          <a:xfrm>
            <a:off x="4611536" y="5244824"/>
            <a:ext cx="7370057" cy="778093"/>
          </a:xfrm>
        </p:spPr>
        <p:txBody>
          <a:bodyPr anchor="t">
            <a:noAutofit/>
          </a:bodyPr>
          <a:lstStyle>
            <a:lvl1pPr marL="0" indent="0" algn="r">
              <a:buNone/>
              <a:defRPr sz="2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3" name="Rectangle 12">
            <a:extLst>
              <a:ext uri="{FF2B5EF4-FFF2-40B4-BE49-F238E27FC236}">
                <a16:creationId xmlns:a16="http://schemas.microsoft.com/office/drawing/2014/main" id="{B3FE4CD7-DFEA-490D-8FBE-A191C9E0D763}"/>
              </a:ext>
            </a:extLst>
          </p:cNvPr>
          <p:cNvSpPr/>
          <p:nvPr userDrawn="1"/>
        </p:nvSpPr>
        <p:spPr>
          <a:xfrm flipV="1">
            <a:off x="4620766" y="3340471"/>
            <a:ext cx="7571233" cy="45719"/>
          </a:xfrm>
          <a:prstGeom prst="rect">
            <a:avLst/>
          </a:prstGeom>
          <a:gradFill flip="none" rotWithShape="1">
            <a:gsLst>
              <a:gs pos="100000">
                <a:schemeClr val="accent1">
                  <a:lumMod val="75000"/>
                  <a:alpha val="0"/>
                </a:schemeClr>
              </a:gs>
              <a:gs pos="0">
                <a:srgbClr val="6097BE"/>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05C"/>
              </a:solidFill>
            </a:endParaRPr>
          </a:p>
        </p:txBody>
      </p:sp>
      <p:pic>
        <p:nvPicPr>
          <p:cNvPr id="10" name="Picture 9">
            <a:extLst>
              <a:ext uri="{FF2B5EF4-FFF2-40B4-BE49-F238E27FC236}">
                <a16:creationId xmlns:a16="http://schemas.microsoft.com/office/drawing/2014/main" id="{D31A7A1B-2FD4-469E-980A-5782A528821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805861" y="2044482"/>
            <a:ext cx="1031842" cy="1031842"/>
          </a:xfrm>
          <a:prstGeom prst="rect">
            <a:avLst/>
          </a:prstGeom>
        </p:spPr>
      </p:pic>
      <p:pic>
        <p:nvPicPr>
          <p:cNvPr id="12" name="Picture 11">
            <a:extLst>
              <a:ext uri="{FF2B5EF4-FFF2-40B4-BE49-F238E27FC236}">
                <a16:creationId xmlns:a16="http://schemas.microsoft.com/office/drawing/2014/main" id="{75EE784D-52FF-4F67-960B-E38BD3F09E9B}"/>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8639849" y="2148293"/>
            <a:ext cx="1467707" cy="812480"/>
          </a:xfrm>
          <a:prstGeom prst="rect">
            <a:avLst/>
          </a:prstGeom>
        </p:spPr>
      </p:pic>
      <p:pic>
        <p:nvPicPr>
          <p:cNvPr id="14" name="Picture 13">
            <a:extLst>
              <a:ext uri="{FF2B5EF4-FFF2-40B4-BE49-F238E27FC236}">
                <a16:creationId xmlns:a16="http://schemas.microsoft.com/office/drawing/2014/main" id="{DE744CA2-8DBD-4CF5-A48C-799D630BDD7C}"/>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0824137" y="2032239"/>
            <a:ext cx="1157456" cy="1019253"/>
          </a:xfrm>
          <a:prstGeom prst="rect">
            <a:avLst/>
          </a:prstGeom>
        </p:spPr>
      </p:pic>
      <p:sp>
        <p:nvSpPr>
          <p:cNvPr id="18" name="Rectangle 17">
            <a:extLst>
              <a:ext uri="{FF2B5EF4-FFF2-40B4-BE49-F238E27FC236}">
                <a16:creationId xmlns:a16="http://schemas.microsoft.com/office/drawing/2014/main" id="{FBB48D66-02CF-4B24-A195-D2AE95678E67}"/>
              </a:ext>
            </a:extLst>
          </p:cNvPr>
          <p:cNvSpPr/>
          <p:nvPr userDrawn="1"/>
        </p:nvSpPr>
        <p:spPr>
          <a:xfrm flipV="1">
            <a:off x="4620766" y="6195430"/>
            <a:ext cx="7571233" cy="45719"/>
          </a:xfrm>
          <a:prstGeom prst="rect">
            <a:avLst/>
          </a:prstGeom>
          <a:gradFill flip="none" rotWithShape="1">
            <a:gsLst>
              <a:gs pos="100000">
                <a:schemeClr val="accent1">
                  <a:lumMod val="75000"/>
                  <a:alpha val="0"/>
                </a:schemeClr>
              </a:gs>
              <a:gs pos="0">
                <a:srgbClr val="6198BF"/>
              </a:gs>
            </a:gsLst>
            <a:path path="circle">
              <a:fillToRect l="100000" b="100000"/>
            </a:path>
            <a:tileRect t="-100000" r="-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05C"/>
              </a:solidFill>
            </a:endParaRPr>
          </a:p>
        </p:txBody>
      </p:sp>
      <p:sp>
        <p:nvSpPr>
          <p:cNvPr id="4" name="Oval 3">
            <a:extLst>
              <a:ext uri="{FF2B5EF4-FFF2-40B4-BE49-F238E27FC236}">
                <a16:creationId xmlns:a16="http://schemas.microsoft.com/office/drawing/2014/main" id="{F358C166-41BE-435C-A722-8A6F2EDD3FA3}"/>
              </a:ext>
            </a:extLst>
          </p:cNvPr>
          <p:cNvSpPr/>
          <p:nvPr userDrawn="1"/>
        </p:nvSpPr>
        <p:spPr>
          <a:xfrm>
            <a:off x="3596106" y="1786019"/>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14CBFA50-9689-46AB-BDC0-DBC3854AF6F5}"/>
              </a:ext>
            </a:extLst>
          </p:cNvPr>
          <p:cNvSpPr/>
          <p:nvPr userDrawn="1"/>
        </p:nvSpPr>
        <p:spPr>
          <a:xfrm>
            <a:off x="3992346" y="1107839"/>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2B560583-B5B0-4821-9107-369A287A9DFC}"/>
              </a:ext>
            </a:extLst>
          </p:cNvPr>
          <p:cNvSpPr/>
          <p:nvPr userDrawn="1"/>
        </p:nvSpPr>
        <p:spPr>
          <a:xfrm>
            <a:off x="3215106" y="894479"/>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Oval 20">
            <a:extLst>
              <a:ext uri="{FF2B5EF4-FFF2-40B4-BE49-F238E27FC236}">
                <a16:creationId xmlns:a16="http://schemas.microsoft.com/office/drawing/2014/main" id="{173472F1-2CB8-40AA-ACDE-7DD6E3FED085}"/>
              </a:ext>
            </a:extLst>
          </p:cNvPr>
          <p:cNvSpPr/>
          <p:nvPr userDrawn="1"/>
        </p:nvSpPr>
        <p:spPr>
          <a:xfrm>
            <a:off x="2376906" y="92389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Oval 21">
            <a:extLst>
              <a:ext uri="{FF2B5EF4-FFF2-40B4-BE49-F238E27FC236}">
                <a16:creationId xmlns:a16="http://schemas.microsoft.com/office/drawing/2014/main" id="{2BB04FC2-8D4B-4886-91B5-D4110EB46A8B}"/>
              </a:ext>
            </a:extLst>
          </p:cNvPr>
          <p:cNvSpPr/>
          <p:nvPr userDrawn="1"/>
        </p:nvSpPr>
        <p:spPr>
          <a:xfrm>
            <a:off x="2034006" y="144205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Oval 22">
            <a:extLst>
              <a:ext uri="{FF2B5EF4-FFF2-40B4-BE49-F238E27FC236}">
                <a16:creationId xmlns:a16="http://schemas.microsoft.com/office/drawing/2014/main" id="{4EE4F315-79CC-4E86-BDD8-30FD91205D6F}"/>
              </a:ext>
            </a:extLst>
          </p:cNvPr>
          <p:cNvSpPr/>
          <p:nvPr userDrawn="1"/>
        </p:nvSpPr>
        <p:spPr>
          <a:xfrm>
            <a:off x="1820646" y="222691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Oval 23">
            <a:extLst>
              <a:ext uri="{FF2B5EF4-FFF2-40B4-BE49-F238E27FC236}">
                <a16:creationId xmlns:a16="http://schemas.microsoft.com/office/drawing/2014/main" id="{D6352777-E789-4F3A-A002-8368A8E1A9E2}"/>
              </a:ext>
            </a:extLst>
          </p:cNvPr>
          <p:cNvSpPr/>
          <p:nvPr userDrawn="1"/>
        </p:nvSpPr>
        <p:spPr>
          <a:xfrm>
            <a:off x="1272006" y="159445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44EAF8D9-E29A-4D91-874B-B680C866F502}"/>
              </a:ext>
            </a:extLst>
          </p:cNvPr>
          <p:cNvSpPr/>
          <p:nvPr userDrawn="1"/>
        </p:nvSpPr>
        <p:spPr>
          <a:xfrm>
            <a:off x="3733266" y="13141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574E5407-4DC1-4A23-BBAC-04E135A15C66}"/>
              </a:ext>
            </a:extLst>
          </p:cNvPr>
          <p:cNvSpPr/>
          <p:nvPr userDrawn="1"/>
        </p:nvSpPr>
        <p:spPr>
          <a:xfrm>
            <a:off x="2788386" y="36763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Oval 26">
            <a:extLst>
              <a:ext uri="{FF2B5EF4-FFF2-40B4-BE49-F238E27FC236}">
                <a16:creationId xmlns:a16="http://schemas.microsoft.com/office/drawing/2014/main" id="{5761CFF3-5C84-47C3-8B4C-A7E6D0560F1C}"/>
              </a:ext>
            </a:extLst>
          </p:cNvPr>
          <p:cNvSpPr/>
          <p:nvPr userDrawn="1"/>
        </p:nvSpPr>
        <p:spPr>
          <a:xfrm>
            <a:off x="2733443" y="4055710"/>
            <a:ext cx="58822" cy="58822"/>
          </a:xfrm>
          <a:prstGeom prst="ellipse">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20499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buClr>
                <a:srgbClr val="FF5757"/>
              </a:buClr>
              <a:defRPr/>
            </a:lvl1pPr>
            <a:lvl2pPr>
              <a:buClr>
                <a:srgbClr val="FFC000"/>
              </a:buClr>
              <a:defRPr/>
            </a:lvl2pPr>
            <a:lvl3pPr>
              <a:buClr>
                <a:srgbClr val="D0D8E8"/>
              </a:buClr>
              <a:defRPr/>
            </a:lvl3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739936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p>
        </p:txBody>
      </p:sp>
      <p:sp>
        <p:nvSpPr>
          <p:cNvPr id="3" name="Content Placeholder 2"/>
          <p:cNvSpPr>
            <a:spLocks noGrp="1"/>
          </p:cNvSpPr>
          <p:nvPr>
            <p:ph sz="half" idx="1"/>
          </p:nvPr>
        </p:nvSpPr>
        <p:spPr>
          <a:xfrm>
            <a:off x="383220" y="1143000"/>
            <a:ext cx="5573635" cy="4870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35146" y="1143000"/>
            <a:ext cx="5612296" cy="4870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12453692"/>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81000" y="1143000"/>
            <a:ext cx="5502965" cy="451379"/>
          </a:xfrm>
        </p:spPr>
        <p:txBody>
          <a:bodyPr anchor="b">
            <a:normAutofit/>
          </a:bodyPr>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381000" y="1733526"/>
            <a:ext cx="5502965" cy="4229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25207" y="1143000"/>
            <a:ext cx="5632174" cy="451380"/>
          </a:xfrm>
        </p:spPr>
        <p:txBody>
          <a:bodyPr anchor="b">
            <a:normAutofit/>
          </a:bodyPr>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25207" y="1733526"/>
            <a:ext cx="5632174" cy="42299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a:extLst>
              <a:ext uri="{FF2B5EF4-FFF2-40B4-BE49-F238E27FC236}">
                <a16:creationId xmlns:a16="http://schemas.microsoft.com/office/drawing/2014/main" id="{E4F619AE-2CF8-4B8E-BE34-7B7BB70EB6ED}"/>
              </a:ext>
            </a:extLst>
          </p:cNvPr>
          <p:cNvSpPr>
            <a:spLocks noGrp="1"/>
          </p:cNvSpPr>
          <p:nvPr>
            <p:ph type="title"/>
          </p:nvPr>
        </p:nvSpPr>
        <p:spPr/>
        <p:txBody>
          <a:bodyPr anchor="ctr"/>
          <a:lstStyle/>
          <a:p>
            <a:r>
              <a:rPr lang="en-US"/>
              <a:t>Click to edit Master title style</a:t>
            </a:r>
          </a:p>
        </p:txBody>
      </p:sp>
    </p:spTree>
    <p:extLst>
      <p:ext uri="{BB962C8B-B14F-4D97-AF65-F5344CB8AC3E}">
        <p14:creationId xmlns:p14="http://schemas.microsoft.com/office/powerpoint/2010/main" val="2844410564"/>
      </p:ext>
    </p:extLst>
  </p:cSld>
  <p:clrMapOvr>
    <a:masterClrMapping/>
  </p:clrMapOvr>
  <p:extLst>
    <p:ext uri="{DCECCB84-F9BA-43D5-87BE-67443E8EF086}">
      <p15:sldGuideLst xmlns:p15="http://schemas.microsoft.com/office/powerpoint/2012/main">
        <p15:guide id="1"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0961D-0C1E-4C8F-9627-98B8512BE049}"/>
              </a:ext>
            </a:extLst>
          </p:cNvPr>
          <p:cNvSpPr>
            <a:spLocks noGrp="1"/>
          </p:cNvSpPr>
          <p:nvPr>
            <p:ph type="title"/>
          </p:nvPr>
        </p:nvSpPr>
        <p:spPr/>
        <p:txBody>
          <a:bodyPr anchor="ctr"/>
          <a:lstStyle/>
          <a:p>
            <a:r>
              <a:rPr lang="en-US"/>
              <a:t>Click to edit Master title style</a:t>
            </a:r>
          </a:p>
        </p:txBody>
      </p:sp>
    </p:spTree>
    <p:extLst>
      <p:ext uri="{BB962C8B-B14F-4D97-AF65-F5344CB8AC3E}">
        <p14:creationId xmlns:p14="http://schemas.microsoft.com/office/powerpoint/2010/main" val="4058474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53FF523-CD71-4ED4-8B3C-47FF0F4283C1}"/>
              </a:ext>
            </a:extLst>
          </p:cNvPr>
          <p:cNvSpPr/>
          <p:nvPr userDrawn="1"/>
        </p:nvSpPr>
        <p:spPr>
          <a:xfrm>
            <a:off x="0" y="0"/>
            <a:ext cx="12192000" cy="11131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16005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67748" y="69574"/>
            <a:ext cx="10366513" cy="914400"/>
          </a:xfrm>
        </p:spPr>
        <p:txBody>
          <a:bodyPr/>
          <a:lstStyle/>
          <a:p>
            <a:r>
              <a:rPr lang="en-US"/>
              <a:t>Click to edit Master title style</a:t>
            </a:r>
          </a:p>
        </p:txBody>
      </p:sp>
      <p:sp>
        <p:nvSpPr>
          <p:cNvPr id="3" name="Table Placeholder 2"/>
          <p:cNvSpPr>
            <a:spLocks noGrp="1"/>
          </p:cNvSpPr>
          <p:nvPr>
            <p:ph type="tbl" idx="1"/>
          </p:nvPr>
        </p:nvSpPr>
        <p:spPr>
          <a:xfrm>
            <a:off x="367748" y="1113183"/>
            <a:ext cx="11499574" cy="4899991"/>
          </a:xfrm>
        </p:spPr>
        <p:txBody>
          <a:bodyPr>
            <a:normAutofit/>
          </a:bodyPr>
          <a:lstStyle/>
          <a:p>
            <a:pPr lvl="0"/>
            <a:endParaRPr lang="en-US" noProof="0" dirty="0"/>
          </a:p>
        </p:txBody>
      </p:sp>
    </p:spTree>
    <p:extLst>
      <p:ext uri="{BB962C8B-B14F-4D97-AF65-F5344CB8AC3E}">
        <p14:creationId xmlns:p14="http://schemas.microsoft.com/office/powerpoint/2010/main" val="41428424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36908E-7E9C-4FBF-AAA2-7B4520071818}"/>
              </a:ext>
            </a:extLst>
          </p:cNvPr>
          <p:cNvSpPr>
            <a:spLocks noGrp="1"/>
          </p:cNvSpPr>
          <p:nvPr>
            <p:ph type="dt" sz="half" idx="10"/>
          </p:nvPr>
        </p:nvSpPr>
        <p:spPr/>
        <p:txBody>
          <a:bodyPr/>
          <a:lstStyle/>
          <a:p>
            <a:fld id="{126F8254-326B-4B37-9050-C6D477F570E1}" type="datetimeFigureOut">
              <a:rPr lang="en-US" smtClean="0"/>
              <a:t>7/1/2025</a:t>
            </a:fld>
            <a:endParaRPr lang="en-US" dirty="0"/>
          </a:p>
        </p:txBody>
      </p:sp>
      <p:sp>
        <p:nvSpPr>
          <p:cNvPr id="3" name="Footer Placeholder 2">
            <a:extLst>
              <a:ext uri="{FF2B5EF4-FFF2-40B4-BE49-F238E27FC236}">
                <a16:creationId xmlns:a16="http://schemas.microsoft.com/office/drawing/2014/main" id="{DB3E4864-B1CB-4CC2-BC33-B263525452DB}"/>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63C02D6-4E24-408A-9771-0A5EE14974F6}"/>
              </a:ext>
            </a:extLst>
          </p:cNvPr>
          <p:cNvSpPr>
            <a:spLocks noGrp="1"/>
          </p:cNvSpPr>
          <p:nvPr>
            <p:ph type="sldNum" sz="quarter" idx="12"/>
          </p:nvPr>
        </p:nvSpPr>
        <p:spPr/>
        <p:txBody>
          <a:bodyPr/>
          <a:lstStyle/>
          <a:p>
            <a:fld id="{D0B9BFDE-799E-42AD-A931-78E158278BB1}" type="slidenum">
              <a:rPr lang="en-US" smtClean="0"/>
              <a:t>‹#›</a:t>
            </a:fld>
            <a:endParaRPr lang="en-US" dirty="0"/>
          </a:p>
        </p:txBody>
      </p:sp>
    </p:spTree>
    <p:extLst>
      <p:ext uri="{BB962C8B-B14F-4D97-AF65-F5344CB8AC3E}">
        <p14:creationId xmlns:p14="http://schemas.microsoft.com/office/powerpoint/2010/main" val="2194505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36651" y="480876"/>
            <a:ext cx="10769600" cy="742950"/>
          </a:xfrm>
        </p:spPr>
        <p:txBody>
          <a:bodyPr/>
          <a:lstStyle>
            <a:lvl1pPr>
              <a:defRPr sz="2400" b="1">
                <a:latin typeface="Arial" panose="020B0604020202020204" pitchFamily="34" charset="0"/>
                <a:cs typeface="Arial" panose="020B0604020202020204" pitchFamily="34" charset="0"/>
              </a:defRPr>
            </a:lvl1pPr>
          </a:lstStyle>
          <a:p>
            <a:r>
              <a:rPr lang="en-US"/>
              <a:t>CLICK TO EDIT MASTER TITLE STYLE</a:t>
            </a:r>
          </a:p>
        </p:txBody>
      </p:sp>
      <p:sp>
        <p:nvSpPr>
          <p:cNvPr id="6" name="Date Placeholder 5">
            <a:extLst>
              <a:ext uri="{FF2B5EF4-FFF2-40B4-BE49-F238E27FC236}">
                <a16:creationId xmlns:a16="http://schemas.microsoft.com/office/drawing/2014/main" id="{021B50FD-42F0-F17A-13A4-7434AB6AD282}"/>
              </a:ext>
            </a:extLst>
          </p:cNvPr>
          <p:cNvSpPr>
            <a:spLocks noGrp="1"/>
          </p:cNvSpPr>
          <p:nvPr>
            <p:ph type="dt" sz="half" idx="10"/>
          </p:nvPr>
        </p:nvSpPr>
        <p:spPr>
          <a:xfrm>
            <a:off x="629483" y="6445655"/>
            <a:ext cx="1466335" cy="260385"/>
          </a:xfrm>
          <a:prstGeom prst="rect">
            <a:avLst/>
          </a:prstGeom>
        </p:spPr>
        <p:txBody>
          <a:bodyPr/>
          <a:lstStyle>
            <a:lvl1pPr>
              <a:defRPr sz="1000">
                <a:latin typeface="Calibri" panose="020F0502020204030204" pitchFamily="34" charset="0"/>
                <a:cs typeface="Calibri" panose="020F0502020204030204" pitchFamily="34" charset="0"/>
              </a:defRPr>
            </a:lvl1pPr>
          </a:lstStyle>
          <a:p>
            <a:r>
              <a:rPr lang="en-US" dirty="0"/>
              <a:t>05/11/23</a:t>
            </a:r>
          </a:p>
        </p:txBody>
      </p:sp>
      <p:sp>
        <p:nvSpPr>
          <p:cNvPr id="7" name="Footer Placeholder 6">
            <a:extLst>
              <a:ext uri="{FF2B5EF4-FFF2-40B4-BE49-F238E27FC236}">
                <a16:creationId xmlns:a16="http://schemas.microsoft.com/office/drawing/2014/main" id="{C19E469A-B4EC-A380-CF20-95192F9067D1}"/>
              </a:ext>
            </a:extLst>
          </p:cNvPr>
          <p:cNvSpPr>
            <a:spLocks noGrp="1"/>
          </p:cNvSpPr>
          <p:nvPr>
            <p:ph type="ftr" sz="quarter" idx="11"/>
          </p:nvPr>
        </p:nvSpPr>
        <p:spPr>
          <a:xfrm>
            <a:off x="2698801" y="6443822"/>
            <a:ext cx="7106509" cy="260385"/>
          </a:xfrm>
          <a:prstGeom prst="rect">
            <a:avLst/>
          </a:prstGeom>
        </p:spPr>
        <p:txBody>
          <a:bodyPr/>
          <a:lstStyle/>
          <a:p>
            <a:r>
              <a:rPr lang="en-US" dirty="0"/>
              <a:t>HSIA Risk CR</a:t>
            </a:r>
          </a:p>
        </p:txBody>
      </p:sp>
      <p:sp>
        <p:nvSpPr>
          <p:cNvPr id="8" name="Slide Number Placeholder 7">
            <a:extLst>
              <a:ext uri="{FF2B5EF4-FFF2-40B4-BE49-F238E27FC236}">
                <a16:creationId xmlns:a16="http://schemas.microsoft.com/office/drawing/2014/main" id="{9F56E041-FD0C-AF84-7CD3-520C704ED769}"/>
              </a:ext>
            </a:extLst>
          </p:cNvPr>
          <p:cNvSpPr>
            <a:spLocks noGrp="1"/>
          </p:cNvSpPr>
          <p:nvPr>
            <p:ph type="sldNum" sz="quarter" idx="12"/>
          </p:nvPr>
        </p:nvSpPr>
        <p:spPr>
          <a:xfrm>
            <a:off x="11079891" y="6445655"/>
            <a:ext cx="502508" cy="260385"/>
          </a:xfrm>
          <a:prstGeom prst="rect">
            <a:avLst/>
          </a:prstGeom>
        </p:spPr>
        <p:txBody>
          <a:bodyPr/>
          <a:lstStyle>
            <a:lvl1pPr>
              <a:defRPr sz="1000">
                <a:latin typeface="Calibri" panose="020F0502020204030204" pitchFamily="34" charset="0"/>
                <a:cs typeface="Calibri" panose="020F0502020204030204" pitchFamily="34" charset="0"/>
              </a:defRPr>
            </a:lvl1pPr>
          </a:lstStyle>
          <a:p>
            <a:fld id="{372F8CE3-7D9C-4AA2-88D8-B653B51B101D}" type="slidenum">
              <a:rPr lang="en-US" smtClean="0"/>
              <a:pPr/>
              <a:t>‹#›</a:t>
            </a:fld>
            <a:endParaRPr lang="en-US" dirty="0"/>
          </a:p>
        </p:txBody>
      </p:sp>
    </p:spTree>
    <p:extLst>
      <p:ext uri="{BB962C8B-B14F-4D97-AF65-F5344CB8AC3E}">
        <p14:creationId xmlns:p14="http://schemas.microsoft.com/office/powerpoint/2010/main" val="3119918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196" descr="Speakers Bureau"/>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w="9525">
            <a:noFill/>
            <a:miter lim="800000"/>
            <a:headEnd/>
            <a:tailEnd/>
          </a:ln>
        </p:spPr>
      </p:pic>
      <p:sp>
        <p:nvSpPr>
          <p:cNvPr id="2" name="Title 1"/>
          <p:cNvSpPr>
            <a:spLocks noGrp="1"/>
          </p:cNvSpPr>
          <p:nvPr>
            <p:ph type="ctrTitle"/>
          </p:nvPr>
        </p:nvSpPr>
        <p:spPr>
          <a:xfrm>
            <a:off x="406400" y="990600"/>
            <a:ext cx="8229600" cy="2667000"/>
          </a:xfrm>
        </p:spPr>
        <p:txBody>
          <a:bodyPr/>
          <a:lstStyle>
            <a:lvl1pPr>
              <a:defRPr>
                <a:solidFill>
                  <a:schemeClr val="tx2">
                    <a:lumMod val="20000"/>
                    <a:lumOff val="80000"/>
                  </a:schemeClr>
                </a:solidFill>
              </a:defRPr>
            </a:lvl1pPr>
          </a:lstStyle>
          <a:p>
            <a:r>
              <a:rPr lang="en-US"/>
              <a:t>Click to edit Master title style</a:t>
            </a:r>
          </a:p>
        </p:txBody>
      </p:sp>
      <p:sp>
        <p:nvSpPr>
          <p:cNvPr id="3" name="Subtitle 2"/>
          <p:cNvSpPr>
            <a:spLocks noGrp="1"/>
          </p:cNvSpPr>
          <p:nvPr>
            <p:ph type="subTitle" idx="1"/>
          </p:nvPr>
        </p:nvSpPr>
        <p:spPr>
          <a:xfrm>
            <a:off x="406400" y="3962400"/>
            <a:ext cx="8229600" cy="1752600"/>
          </a:xfrm>
        </p:spPr>
        <p:txBody>
          <a:bodyPr/>
          <a:lstStyle>
            <a:lvl1pPr marL="0" indent="0" algn="ctr">
              <a:buNone/>
              <a:defRPr>
                <a:solidFill>
                  <a:schemeClr val="tx2">
                    <a:lumMod val="20000"/>
                    <a:lumOff val="8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p:txBody>
          <a:bodyPr/>
          <a:lstStyle>
            <a:lvl1pPr>
              <a:defRPr b="1">
                <a:solidFill>
                  <a:schemeClr val="bg1"/>
                </a:solidFill>
              </a:defRPr>
            </a:lvl1pPr>
          </a:lstStyle>
          <a:p>
            <a:endParaRPr lang="en-US" dirty="0"/>
          </a:p>
        </p:txBody>
      </p:sp>
      <p:pic>
        <p:nvPicPr>
          <p:cNvPr id="13" name="Picture 72" descr="NASA insignia RGB"/>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227241" y="46288"/>
            <a:ext cx="914400" cy="568325"/>
          </a:xfrm>
          <a:prstGeom prst="rect">
            <a:avLst/>
          </a:prstGeom>
          <a:noFill/>
          <a:ln w="9525">
            <a:noFill/>
            <a:miter lim="800000"/>
            <a:headEnd/>
            <a:tailEnd/>
          </a:ln>
        </p:spPr>
      </p:pic>
      <p:pic>
        <p:nvPicPr>
          <p:cNvPr id="11" name="Picture 196" descr="Speakers Bureau"/>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w="9525">
            <a:noFill/>
            <a:miter lim="800000"/>
            <a:headEnd/>
            <a:tailEnd/>
          </a:ln>
        </p:spPr>
      </p:pic>
      <p:pic>
        <p:nvPicPr>
          <p:cNvPr id="17" name="Picture 72" descr="NASA insignia RGB"/>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179616" y="46287"/>
            <a:ext cx="1005840" cy="822960"/>
          </a:xfrm>
          <a:prstGeom prst="rect">
            <a:avLst/>
          </a:prstGeom>
          <a:noFill/>
          <a:ln w="9525">
            <a:noFill/>
            <a:miter lim="800000"/>
            <a:headEnd/>
            <a:tailEnd/>
          </a:ln>
        </p:spPr>
      </p:pic>
      <p:grpSp>
        <p:nvGrpSpPr>
          <p:cNvPr id="9" name="Group 8"/>
          <p:cNvGrpSpPr/>
          <p:nvPr/>
        </p:nvGrpSpPr>
        <p:grpSpPr>
          <a:xfrm>
            <a:off x="3902253" y="4876800"/>
            <a:ext cx="1822449" cy="1981200"/>
            <a:chOff x="2926688" y="4876800"/>
            <a:chExt cx="1366837" cy="1981200"/>
          </a:xfrm>
        </p:grpSpPr>
        <p:sp>
          <p:nvSpPr>
            <p:cNvPr id="10" name="Line 43"/>
            <p:cNvSpPr>
              <a:spLocks noChangeShapeType="1"/>
            </p:cNvSpPr>
            <p:nvPr/>
          </p:nvSpPr>
          <p:spPr bwMode="auto">
            <a:xfrm rot="16200000">
              <a:off x="3722818" y="6515100"/>
              <a:ext cx="685800"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12" name="Line 44"/>
            <p:cNvSpPr>
              <a:spLocks noChangeShapeType="1"/>
            </p:cNvSpPr>
            <p:nvPr/>
          </p:nvSpPr>
          <p:spPr bwMode="auto">
            <a:xfrm rot="16200000">
              <a:off x="3418812" y="6438900"/>
              <a:ext cx="838200"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14" name="Line 45"/>
            <p:cNvSpPr>
              <a:spLocks noChangeShapeType="1"/>
            </p:cNvSpPr>
            <p:nvPr/>
          </p:nvSpPr>
          <p:spPr bwMode="auto">
            <a:xfrm rot="16200000">
              <a:off x="2354394" y="6057900"/>
              <a:ext cx="1600200"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15" name="Line 46"/>
            <p:cNvSpPr>
              <a:spLocks noChangeShapeType="1"/>
            </p:cNvSpPr>
            <p:nvPr/>
          </p:nvSpPr>
          <p:spPr bwMode="auto">
            <a:xfrm rot="16200000">
              <a:off x="2772700" y="6248400"/>
              <a:ext cx="1219200"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16" name="Line 47"/>
            <p:cNvSpPr>
              <a:spLocks noChangeShapeType="1"/>
            </p:cNvSpPr>
            <p:nvPr/>
          </p:nvSpPr>
          <p:spPr bwMode="auto">
            <a:xfrm rot="16200000">
              <a:off x="3114806" y="6362700"/>
              <a:ext cx="990600"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18" name="Line 48"/>
            <p:cNvSpPr>
              <a:spLocks noChangeShapeType="1"/>
            </p:cNvSpPr>
            <p:nvPr/>
          </p:nvSpPr>
          <p:spPr bwMode="auto">
            <a:xfrm rot="16200000">
              <a:off x="1936088" y="5867400"/>
              <a:ext cx="1981200"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19" name="Line 113"/>
            <p:cNvSpPr>
              <a:spLocks noChangeShapeType="1"/>
            </p:cNvSpPr>
            <p:nvPr/>
          </p:nvSpPr>
          <p:spPr bwMode="auto">
            <a:xfrm rot="16200000">
              <a:off x="4026825" y="6591300"/>
              <a:ext cx="533400"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grpSp>
      <p:grpSp>
        <p:nvGrpSpPr>
          <p:cNvPr id="20" name="Group 19"/>
          <p:cNvGrpSpPr/>
          <p:nvPr/>
        </p:nvGrpSpPr>
        <p:grpSpPr>
          <a:xfrm>
            <a:off x="240128" y="618082"/>
            <a:ext cx="7608361" cy="5797529"/>
            <a:chOff x="180094" y="418579"/>
            <a:chExt cx="5706271" cy="5797529"/>
          </a:xfrm>
        </p:grpSpPr>
        <p:sp>
          <p:nvSpPr>
            <p:cNvPr id="21" name="Line 60"/>
            <p:cNvSpPr>
              <a:spLocks noChangeShapeType="1"/>
            </p:cNvSpPr>
            <p:nvPr/>
          </p:nvSpPr>
          <p:spPr bwMode="auto">
            <a:xfrm rot="16200000">
              <a:off x="-2714712" y="3314963"/>
              <a:ext cx="5791200" cy="1587"/>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2" name="Line 39"/>
            <p:cNvSpPr>
              <a:spLocks noChangeShapeType="1"/>
            </p:cNvSpPr>
            <p:nvPr/>
          </p:nvSpPr>
          <p:spPr bwMode="auto">
            <a:xfrm rot="16200000">
              <a:off x="4396826" y="1000587"/>
              <a:ext cx="1159184"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3" name="Line 41"/>
            <p:cNvSpPr>
              <a:spLocks noChangeShapeType="1"/>
            </p:cNvSpPr>
            <p:nvPr/>
          </p:nvSpPr>
          <p:spPr bwMode="auto">
            <a:xfrm rot="16200000">
              <a:off x="3904013" y="1036006"/>
              <a:ext cx="1234853"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4" name="Line 42"/>
            <p:cNvSpPr>
              <a:spLocks noChangeShapeType="1"/>
            </p:cNvSpPr>
            <p:nvPr/>
          </p:nvSpPr>
          <p:spPr bwMode="auto">
            <a:xfrm rot="16200000">
              <a:off x="4130697" y="1039226"/>
              <a:ext cx="1236463"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5" name="Line 49"/>
            <p:cNvSpPr>
              <a:spLocks noChangeShapeType="1"/>
            </p:cNvSpPr>
            <p:nvPr/>
          </p:nvSpPr>
          <p:spPr bwMode="auto">
            <a:xfrm rot="16200000">
              <a:off x="-655379" y="3317355"/>
              <a:ext cx="5795918" cy="1588"/>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6" name="Line 50"/>
            <p:cNvSpPr>
              <a:spLocks noChangeShapeType="1"/>
            </p:cNvSpPr>
            <p:nvPr/>
          </p:nvSpPr>
          <p:spPr bwMode="auto">
            <a:xfrm rot="16200000">
              <a:off x="-426302" y="3317355"/>
              <a:ext cx="5795918" cy="1588"/>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7" name="Line 51"/>
            <p:cNvSpPr>
              <a:spLocks noChangeShapeType="1"/>
            </p:cNvSpPr>
            <p:nvPr/>
          </p:nvSpPr>
          <p:spPr bwMode="auto">
            <a:xfrm rot="16200000">
              <a:off x="-197225" y="3317355"/>
              <a:ext cx="5795918" cy="1588"/>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8" name="Line 52"/>
            <p:cNvSpPr>
              <a:spLocks noChangeShapeType="1"/>
            </p:cNvSpPr>
            <p:nvPr/>
          </p:nvSpPr>
          <p:spPr bwMode="auto">
            <a:xfrm rot="16200000">
              <a:off x="-884456" y="3317355"/>
              <a:ext cx="5795918" cy="1588"/>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9" name="Line 53"/>
            <p:cNvSpPr>
              <a:spLocks noChangeShapeType="1"/>
            </p:cNvSpPr>
            <p:nvPr/>
          </p:nvSpPr>
          <p:spPr bwMode="auto">
            <a:xfrm rot="16200000">
              <a:off x="-1571687" y="3317355"/>
              <a:ext cx="5795918" cy="1588"/>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0" name="Line 54"/>
            <p:cNvSpPr>
              <a:spLocks noChangeShapeType="1"/>
            </p:cNvSpPr>
            <p:nvPr/>
          </p:nvSpPr>
          <p:spPr bwMode="auto">
            <a:xfrm rot="16200000">
              <a:off x="-1342610" y="3317355"/>
              <a:ext cx="5795918" cy="1588"/>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1" name="Line 55"/>
            <p:cNvSpPr>
              <a:spLocks noChangeShapeType="1"/>
            </p:cNvSpPr>
            <p:nvPr/>
          </p:nvSpPr>
          <p:spPr bwMode="auto">
            <a:xfrm rot="16200000">
              <a:off x="-1113533" y="3317355"/>
              <a:ext cx="5795918" cy="1588"/>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2" name="Line 56"/>
            <p:cNvSpPr>
              <a:spLocks noChangeShapeType="1"/>
            </p:cNvSpPr>
            <p:nvPr/>
          </p:nvSpPr>
          <p:spPr bwMode="auto">
            <a:xfrm rot="16200000">
              <a:off x="-1800764" y="3317355"/>
              <a:ext cx="5795918" cy="1588"/>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3" name="Line 57"/>
            <p:cNvSpPr>
              <a:spLocks noChangeShapeType="1"/>
            </p:cNvSpPr>
            <p:nvPr/>
          </p:nvSpPr>
          <p:spPr bwMode="auto">
            <a:xfrm rot="16200000">
              <a:off x="-2487995" y="3317355"/>
              <a:ext cx="5795918" cy="1588"/>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4" name="Line 58"/>
            <p:cNvSpPr>
              <a:spLocks noChangeShapeType="1"/>
            </p:cNvSpPr>
            <p:nvPr/>
          </p:nvSpPr>
          <p:spPr bwMode="auto">
            <a:xfrm rot="16200000">
              <a:off x="-2258918" y="3317355"/>
              <a:ext cx="5795918" cy="1588"/>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5" name="Line 59"/>
            <p:cNvSpPr>
              <a:spLocks noChangeShapeType="1"/>
            </p:cNvSpPr>
            <p:nvPr/>
          </p:nvSpPr>
          <p:spPr bwMode="auto">
            <a:xfrm rot="16200000">
              <a:off x="-2029841" y="3317355"/>
              <a:ext cx="5795918" cy="1588"/>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6" name="Line 112"/>
            <p:cNvSpPr>
              <a:spLocks noChangeShapeType="1"/>
            </p:cNvSpPr>
            <p:nvPr/>
          </p:nvSpPr>
          <p:spPr bwMode="auto">
            <a:xfrm rot="16200000">
              <a:off x="3637080" y="1077866"/>
              <a:ext cx="1313741"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7" name="Line 114"/>
            <p:cNvSpPr>
              <a:spLocks noChangeShapeType="1"/>
            </p:cNvSpPr>
            <p:nvPr/>
          </p:nvSpPr>
          <p:spPr bwMode="auto">
            <a:xfrm rot="16200000">
              <a:off x="3332312" y="1155145"/>
              <a:ext cx="1468299"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8" name="Line 115"/>
            <p:cNvSpPr>
              <a:spLocks noChangeShapeType="1"/>
            </p:cNvSpPr>
            <p:nvPr/>
          </p:nvSpPr>
          <p:spPr bwMode="auto">
            <a:xfrm rot="16200000">
              <a:off x="2988905" y="1271063"/>
              <a:ext cx="1700136"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9" name="Line 116"/>
            <p:cNvSpPr>
              <a:spLocks noChangeShapeType="1"/>
            </p:cNvSpPr>
            <p:nvPr/>
          </p:nvSpPr>
          <p:spPr bwMode="auto">
            <a:xfrm rot="16200000">
              <a:off x="2684137" y="1348342"/>
              <a:ext cx="1854694"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40" name="Line 117"/>
            <p:cNvSpPr>
              <a:spLocks noChangeShapeType="1"/>
            </p:cNvSpPr>
            <p:nvPr/>
          </p:nvSpPr>
          <p:spPr bwMode="auto">
            <a:xfrm rot="16200000">
              <a:off x="2302090" y="1502900"/>
              <a:ext cx="2163809"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41" name="Line 118"/>
            <p:cNvSpPr>
              <a:spLocks noChangeShapeType="1"/>
            </p:cNvSpPr>
            <p:nvPr/>
          </p:nvSpPr>
          <p:spPr bwMode="auto">
            <a:xfrm rot="16200000">
              <a:off x="1997322" y="1580179"/>
              <a:ext cx="2318367"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42" name="Line 119"/>
            <p:cNvSpPr>
              <a:spLocks noChangeShapeType="1"/>
            </p:cNvSpPr>
            <p:nvPr/>
          </p:nvSpPr>
          <p:spPr bwMode="auto">
            <a:xfrm rot="16200000">
              <a:off x="1653915" y="1696097"/>
              <a:ext cx="2550204"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43" name="Line 120"/>
            <p:cNvSpPr>
              <a:spLocks noChangeShapeType="1"/>
            </p:cNvSpPr>
            <p:nvPr/>
          </p:nvSpPr>
          <p:spPr bwMode="auto">
            <a:xfrm rot="16200000">
              <a:off x="5004752" y="846029"/>
              <a:ext cx="853288"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44" name="Line 122"/>
            <p:cNvSpPr>
              <a:spLocks noChangeShapeType="1"/>
            </p:cNvSpPr>
            <p:nvPr/>
          </p:nvSpPr>
          <p:spPr bwMode="auto">
            <a:xfrm rot="16200000">
              <a:off x="4662954" y="961947"/>
              <a:ext cx="1081905"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45" name="Line 153"/>
            <p:cNvSpPr>
              <a:spLocks noChangeShapeType="1"/>
            </p:cNvSpPr>
            <p:nvPr/>
          </p:nvSpPr>
          <p:spPr bwMode="auto">
            <a:xfrm rot="16200000">
              <a:off x="5349769" y="730111"/>
              <a:ext cx="618231"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46" name="Line 156"/>
            <p:cNvSpPr>
              <a:spLocks noChangeShapeType="1"/>
            </p:cNvSpPr>
            <p:nvPr/>
          </p:nvSpPr>
          <p:spPr bwMode="auto">
            <a:xfrm rot="16200000">
              <a:off x="5693167" y="614192"/>
              <a:ext cx="386395"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grpSp>
      <p:grpSp>
        <p:nvGrpSpPr>
          <p:cNvPr id="47" name="Group 46"/>
          <p:cNvGrpSpPr/>
          <p:nvPr/>
        </p:nvGrpSpPr>
        <p:grpSpPr>
          <a:xfrm>
            <a:off x="-487691" y="1139825"/>
            <a:ext cx="8229600" cy="5037138"/>
            <a:chOff x="0" y="1139825"/>
            <a:chExt cx="6172200" cy="5037138"/>
          </a:xfrm>
        </p:grpSpPr>
        <p:sp>
          <p:nvSpPr>
            <p:cNvPr id="48" name="Line 34"/>
            <p:cNvSpPr>
              <a:spLocks noChangeShapeType="1"/>
            </p:cNvSpPr>
            <p:nvPr/>
          </p:nvSpPr>
          <p:spPr bwMode="auto">
            <a:xfrm>
              <a:off x="0" y="1597603"/>
              <a:ext cx="5791200" cy="1588"/>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49" name="Line 35"/>
            <p:cNvSpPr>
              <a:spLocks noChangeShapeType="1"/>
            </p:cNvSpPr>
            <p:nvPr/>
          </p:nvSpPr>
          <p:spPr bwMode="auto">
            <a:xfrm>
              <a:off x="0" y="1826492"/>
              <a:ext cx="5562600" cy="1588"/>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50" name="Line 36"/>
            <p:cNvSpPr>
              <a:spLocks noChangeShapeType="1"/>
            </p:cNvSpPr>
            <p:nvPr/>
          </p:nvSpPr>
          <p:spPr bwMode="auto">
            <a:xfrm>
              <a:off x="0" y="2055381"/>
              <a:ext cx="5410200" cy="1587"/>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51" name="Line 37"/>
            <p:cNvSpPr>
              <a:spLocks noChangeShapeType="1"/>
            </p:cNvSpPr>
            <p:nvPr/>
          </p:nvSpPr>
          <p:spPr bwMode="auto">
            <a:xfrm>
              <a:off x="0" y="1368714"/>
              <a:ext cx="6019800" cy="1588"/>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52" name="Line 123"/>
            <p:cNvSpPr>
              <a:spLocks noChangeShapeType="1"/>
            </p:cNvSpPr>
            <p:nvPr/>
          </p:nvSpPr>
          <p:spPr bwMode="auto">
            <a:xfrm>
              <a:off x="0" y="2284269"/>
              <a:ext cx="5029200" cy="1587"/>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53" name="Line 124"/>
            <p:cNvSpPr>
              <a:spLocks noChangeShapeType="1"/>
            </p:cNvSpPr>
            <p:nvPr/>
          </p:nvSpPr>
          <p:spPr bwMode="auto">
            <a:xfrm>
              <a:off x="0" y="2513157"/>
              <a:ext cx="4191000" cy="1587"/>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54" name="Line 125"/>
            <p:cNvSpPr>
              <a:spLocks noChangeShapeType="1"/>
            </p:cNvSpPr>
            <p:nvPr/>
          </p:nvSpPr>
          <p:spPr bwMode="auto">
            <a:xfrm>
              <a:off x="0" y="2742045"/>
              <a:ext cx="3962400" cy="1588"/>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55" name="Line 127"/>
            <p:cNvSpPr>
              <a:spLocks noChangeShapeType="1"/>
            </p:cNvSpPr>
            <p:nvPr/>
          </p:nvSpPr>
          <p:spPr bwMode="auto">
            <a:xfrm>
              <a:off x="0" y="2970934"/>
              <a:ext cx="3733800" cy="1588"/>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56" name="Line 128"/>
            <p:cNvSpPr>
              <a:spLocks noChangeShapeType="1"/>
            </p:cNvSpPr>
            <p:nvPr/>
          </p:nvSpPr>
          <p:spPr bwMode="auto">
            <a:xfrm>
              <a:off x="0" y="3199823"/>
              <a:ext cx="3505200" cy="1588"/>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57" name="Line 129"/>
            <p:cNvSpPr>
              <a:spLocks noChangeShapeType="1"/>
            </p:cNvSpPr>
            <p:nvPr/>
          </p:nvSpPr>
          <p:spPr bwMode="auto">
            <a:xfrm>
              <a:off x="0" y="3428712"/>
              <a:ext cx="3276600" cy="1587"/>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58" name="Line 131"/>
            <p:cNvSpPr>
              <a:spLocks noChangeShapeType="1"/>
            </p:cNvSpPr>
            <p:nvPr/>
          </p:nvSpPr>
          <p:spPr bwMode="auto">
            <a:xfrm>
              <a:off x="0" y="3657600"/>
              <a:ext cx="3048000" cy="1587"/>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59" name="Line 132"/>
            <p:cNvSpPr>
              <a:spLocks noChangeShapeType="1"/>
            </p:cNvSpPr>
            <p:nvPr/>
          </p:nvSpPr>
          <p:spPr bwMode="auto">
            <a:xfrm>
              <a:off x="0" y="3886488"/>
              <a:ext cx="2895600" cy="1587"/>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60" name="Line 133"/>
            <p:cNvSpPr>
              <a:spLocks noChangeShapeType="1"/>
            </p:cNvSpPr>
            <p:nvPr/>
          </p:nvSpPr>
          <p:spPr bwMode="auto">
            <a:xfrm>
              <a:off x="0" y="4115376"/>
              <a:ext cx="2743200" cy="1588"/>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61" name="Line 134"/>
            <p:cNvSpPr>
              <a:spLocks noChangeShapeType="1"/>
            </p:cNvSpPr>
            <p:nvPr/>
          </p:nvSpPr>
          <p:spPr bwMode="auto">
            <a:xfrm>
              <a:off x="0" y="4344265"/>
              <a:ext cx="2743200" cy="1587"/>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62" name="Line 135"/>
            <p:cNvSpPr>
              <a:spLocks noChangeShapeType="1"/>
            </p:cNvSpPr>
            <p:nvPr/>
          </p:nvSpPr>
          <p:spPr bwMode="auto">
            <a:xfrm>
              <a:off x="0" y="4573153"/>
              <a:ext cx="2895600" cy="1587"/>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63" name="Line 136"/>
            <p:cNvSpPr>
              <a:spLocks noChangeShapeType="1"/>
            </p:cNvSpPr>
            <p:nvPr/>
          </p:nvSpPr>
          <p:spPr bwMode="auto">
            <a:xfrm>
              <a:off x="0" y="4802041"/>
              <a:ext cx="3048000" cy="1588"/>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64" name="Line 138"/>
            <p:cNvSpPr>
              <a:spLocks noChangeShapeType="1"/>
            </p:cNvSpPr>
            <p:nvPr/>
          </p:nvSpPr>
          <p:spPr bwMode="auto">
            <a:xfrm>
              <a:off x="0" y="5030930"/>
              <a:ext cx="3048000" cy="1588"/>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65" name="Line 139"/>
            <p:cNvSpPr>
              <a:spLocks noChangeShapeType="1"/>
            </p:cNvSpPr>
            <p:nvPr/>
          </p:nvSpPr>
          <p:spPr bwMode="auto">
            <a:xfrm>
              <a:off x="0" y="5259819"/>
              <a:ext cx="3352800" cy="1588"/>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66" name="Line 140"/>
            <p:cNvSpPr>
              <a:spLocks noChangeShapeType="1"/>
            </p:cNvSpPr>
            <p:nvPr/>
          </p:nvSpPr>
          <p:spPr bwMode="auto">
            <a:xfrm>
              <a:off x="0" y="5488708"/>
              <a:ext cx="3352800" cy="1587"/>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67" name="Line 141"/>
            <p:cNvSpPr>
              <a:spLocks noChangeShapeType="1"/>
            </p:cNvSpPr>
            <p:nvPr/>
          </p:nvSpPr>
          <p:spPr bwMode="auto">
            <a:xfrm>
              <a:off x="0" y="5717596"/>
              <a:ext cx="3581400" cy="1587"/>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68" name="Line 142"/>
            <p:cNvSpPr>
              <a:spLocks noChangeShapeType="1"/>
            </p:cNvSpPr>
            <p:nvPr/>
          </p:nvSpPr>
          <p:spPr bwMode="auto">
            <a:xfrm>
              <a:off x="0" y="5946484"/>
              <a:ext cx="3810000" cy="1587"/>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69" name="Line 143"/>
            <p:cNvSpPr>
              <a:spLocks noChangeShapeType="1"/>
            </p:cNvSpPr>
            <p:nvPr/>
          </p:nvSpPr>
          <p:spPr bwMode="auto">
            <a:xfrm>
              <a:off x="0" y="6175375"/>
              <a:ext cx="4191000" cy="1588"/>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70" name="Line 180"/>
            <p:cNvSpPr>
              <a:spLocks noChangeShapeType="1"/>
            </p:cNvSpPr>
            <p:nvPr/>
          </p:nvSpPr>
          <p:spPr bwMode="auto">
            <a:xfrm>
              <a:off x="0" y="1139825"/>
              <a:ext cx="6172200" cy="1588"/>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grpSp>
      <p:sp>
        <p:nvSpPr>
          <p:cNvPr id="71" name="Rectangle 76"/>
          <p:cNvSpPr>
            <a:spLocks noGrp="1" noChangeArrowheads="1"/>
          </p:cNvSpPr>
          <p:nvPr>
            <p:ph type="ctrTitle"/>
          </p:nvPr>
        </p:nvSpPr>
        <p:spPr>
          <a:xfrm>
            <a:off x="611717" y="3457575"/>
            <a:ext cx="10930467" cy="1090612"/>
          </a:xfrm>
          <a:effectLst>
            <a:outerShdw blurRad="63500" dist="17961" dir="2700000" algn="ctr" rotWithShape="0">
              <a:schemeClr val="tx1">
                <a:alpha val="74998"/>
              </a:schemeClr>
            </a:outerShdw>
          </a:effectLst>
        </p:spPr>
        <p:txBody>
          <a:bodyPr/>
          <a:lstStyle>
            <a:lvl1pPr>
              <a:defRPr sz="3600"/>
            </a:lvl1pPr>
          </a:lstStyle>
          <a:p>
            <a:r>
              <a:rPr lang="en-US"/>
              <a:t>Click to edit Master title style</a:t>
            </a:r>
          </a:p>
        </p:txBody>
      </p:sp>
      <p:sp>
        <p:nvSpPr>
          <p:cNvPr id="72" name="Rectangle 189"/>
          <p:cNvSpPr>
            <a:spLocks noGrp="1" noChangeArrowheads="1"/>
          </p:cNvSpPr>
          <p:nvPr>
            <p:ph type="subTitle" sz="quarter" idx="1"/>
          </p:nvPr>
        </p:nvSpPr>
        <p:spPr>
          <a:xfrm>
            <a:off x="611717" y="4543425"/>
            <a:ext cx="9751483" cy="1376362"/>
          </a:xfrm>
          <a:effectLst>
            <a:outerShdw blurRad="63500" dist="17961" dir="2700000" algn="ctr" rotWithShape="0">
              <a:schemeClr val="tx1">
                <a:alpha val="74998"/>
              </a:schemeClr>
            </a:outerShdw>
          </a:effectLst>
        </p:spPr>
        <p:txBody>
          <a:bodyPr/>
          <a:lstStyle>
            <a:lvl1pPr marL="0" indent="0">
              <a:buFontTx/>
              <a:buNone/>
              <a:defRPr b="1">
                <a:solidFill>
                  <a:schemeClr val="bg1"/>
                </a:solidFill>
                <a:latin typeface="Helvetica" pitchFamily="-112" charset="0"/>
              </a:defRPr>
            </a:lvl1pPr>
          </a:lstStyle>
          <a:p>
            <a:r>
              <a:rPr lang="en-US"/>
              <a:t>Click to edit Master subtitle style</a:t>
            </a:r>
          </a:p>
        </p:txBody>
      </p:sp>
    </p:spTree>
    <p:extLst>
      <p:ext uri="{BB962C8B-B14F-4D97-AF65-F5344CB8AC3E}">
        <p14:creationId xmlns:p14="http://schemas.microsoft.com/office/powerpoint/2010/main" val="2697498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7/1/2025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5306532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7/1/2025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grpSp>
        <p:nvGrpSpPr>
          <p:cNvPr id="7" name="Group 158"/>
          <p:cNvGrpSpPr>
            <a:grpSpLocks/>
          </p:cNvGrpSpPr>
          <p:nvPr/>
        </p:nvGrpSpPr>
        <p:grpSpPr bwMode="auto">
          <a:xfrm flipH="1">
            <a:off x="4561711" y="-179041"/>
            <a:ext cx="7609416" cy="5791200"/>
            <a:chOff x="149" y="672"/>
            <a:chExt cx="3595" cy="3648"/>
          </a:xfrm>
          <a:effectLst>
            <a:outerShdw blurRad="50800" dist="38100" dir="5400000" algn="t" rotWithShape="0">
              <a:prstClr val="black">
                <a:alpha val="40000"/>
              </a:prstClr>
            </a:outerShdw>
          </a:effectLst>
        </p:grpSpPr>
        <p:sp>
          <p:nvSpPr>
            <p:cNvPr id="8" name="Line 60"/>
            <p:cNvSpPr>
              <a:spLocks noChangeShapeType="1"/>
            </p:cNvSpPr>
            <p:nvPr/>
          </p:nvSpPr>
          <p:spPr bwMode="auto">
            <a:xfrm rot="-5400000">
              <a:off x="-1674" y="2495"/>
              <a:ext cx="3648" cy="1"/>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grpSp>
          <p:nvGrpSpPr>
            <p:cNvPr id="9" name="Group 157"/>
            <p:cNvGrpSpPr>
              <a:grpSpLocks/>
            </p:cNvGrpSpPr>
            <p:nvPr/>
          </p:nvGrpSpPr>
          <p:grpSpPr bwMode="auto">
            <a:xfrm>
              <a:off x="268" y="670"/>
              <a:ext cx="3476" cy="3653"/>
              <a:chOff x="268" y="718"/>
              <a:chExt cx="3476" cy="3602"/>
            </a:xfrm>
          </p:grpSpPr>
          <p:sp>
            <p:nvSpPr>
              <p:cNvPr id="10" name="Line 39"/>
              <p:cNvSpPr>
                <a:spLocks noChangeShapeType="1"/>
              </p:cNvSpPr>
              <p:nvPr/>
            </p:nvSpPr>
            <p:spPr bwMode="auto">
              <a:xfrm rot="-5400000">
                <a:off x="2814" y="1080"/>
                <a:ext cx="720"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11" name="Line 41"/>
              <p:cNvSpPr>
                <a:spLocks noChangeShapeType="1"/>
              </p:cNvSpPr>
              <p:nvPr/>
            </p:nvSpPr>
            <p:spPr bwMode="auto">
              <a:xfrm rot="-5400000">
                <a:off x="2507" y="1102"/>
                <a:ext cx="767"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12" name="Line 42"/>
              <p:cNvSpPr>
                <a:spLocks noChangeShapeType="1"/>
              </p:cNvSpPr>
              <p:nvPr/>
            </p:nvSpPr>
            <p:spPr bwMode="auto">
              <a:xfrm rot="-5400000">
                <a:off x="2647" y="1104"/>
                <a:ext cx="768"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13" name="Line 49"/>
              <p:cNvSpPr>
                <a:spLocks noChangeShapeType="1"/>
              </p:cNvSpPr>
              <p:nvPr/>
            </p:nvSpPr>
            <p:spPr bwMode="auto">
              <a:xfrm rot="-5400000">
                <a:off x="-381" y="2519"/>
                <a:ext cx="3600" cy="1"/>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14" name="Line 50"/>
              <p:cNvSpPr>
                <a:spLocks noChangeShapeType="1"/>
              </p:cNvSpPr>
              <p:nvPr/>
            </p:nvSpPr>
            <p:spPr bwMode="auto">
              <a:xfrm rot="-5400000">
                <a:off x="-239" y="2519"/>
                <a:ext cx="3600" cy="1"/>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15" name="Line 51"/>
              <p:cNvSpPr>
                <a:spLocks noChangeShapeType="1"/>
              </p:cNvSpPr>
              <p:nvPr/>
            </p:nvSpPr>
            <p:spPr bwMode="auto">
              <a:xfrm rot="-5400000">
                <a:off x="-97" y="2519"/>
                <a:ext cx="3600" cy="1"/>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16" name="Line 52"/>
              <p:cNvSpPr>
                <a:spLocks noChangeShapeType="1"/>
              </p:cNvSpPr>
              <p:nvPr/>
            </p:nvSpPr>
            <p:spPr bwMode="auto">
              <a:xfrm rot="-5400000">
                <a:off x="-525" y="2519"/>
                <a:ext cx="3600" cy="1"/>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17" name="Line 53"/>
              <p:cNvSpPr>
                <a:spLocks noChangeShapeType="1"/>
              </p:cNvSpPr>
              <p:nvPr/>
            </p:nvSpPr>
            <p:spPr bwMode="auto">
              <a:xfrm rot="-5400000">
                <a:off x="-957" y="2519"/>
                <a:ext cx="3600" cy="1"/>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18" name="Line 54"/>
              <p:cNvSpPr>
                <a:spLocks noChangeShapeType="1"/>
              </p:cNvSpPr>
              <p:nvPr/>
            </p:nvSpPr>
            <p:spPr bwMode="auto">
              <a:xfrm rot="-5400000">
                <a:off x="-811" y="2519"/>
                <a:ext cx="3600" cy="1"/>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19" name="Line 55"/>
              <p:cNvSpPr>
                <a:spLocks noChangeShapeType="1"/>
              </p:cNvSpPr>
              <p:nvPr/>
            </p:nvSpPr>
            <p:spPr bwMode="auto">
              <a:xfrm rot="-5400000">
                <a:off x="-669" y="2519"/>
                <a:ext cx="3600" cy="1"/>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0" name="Line 56"/>
              <p:cNvSpPr>
                <a:spLocks noChangeShapeType="1"/>
              </p:cNvSpPr>
              <p:nvPr/>
            </p:nvSpPr>
            <p:spPr bwMode="auto">
              <a:xfrm rot="-5400000">
                <a:off x="-1103" y="2519"/>
                <a:ext cx="3600" cy="1"/>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1" name="Line 57"/>
              <p:cNvSpPr>
                <a:spLocks noChangeShapeType="1"/>
              </p:cNvSpPr>
              <p:nvPr/>
            </p:nvSpPr>
            <p:spPr bwMode="auto">
              <a:xfrm rot="-5400000">
                <a:off x="-1531" y="2519"/>
                <a:ext cx="3600" cy="1"/>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2" name="Line 58"/>
              <p:cNvSpPr>
                <a:spLocks noChangeShapeType="1"/>
              </p:cNvSpPr>
              <p:nvPr/>
            </p:nvSpPr>
            <p:spPr bwMode="auto">
              <a:xfrm rot="-5400000">
                <a:off x="-1389" y="2519"/>
                <a:ext cx="3600" cy="1"/>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3" name="Line 59"/>
              <p:cNvSpPr>
                <a:spLocks noChangeShapeType="1"/>
              </p:cNvSpPr>
              <p:nvPr/>
            </p:nvSpPr>
            <p:spPr bwMode="auto">
              <a:xfrm rot="-5400000">
                <a:off x="-1247" y="2519"/>
                <a:ext cx="3600" cy="1"/>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4" name="Line 112"/>
              <p:cNvSpPr>
                <a:spLocks noChangeShapeType="1"/>
              </p:cNvSpPr>
              <p:nvPr/>
            </p:nvSpPr>
            <p:spPr bwMode="auto">
              <a:xfrm rot="-5400000">
                <a:off x="2334" y="1128"/>
                <a:ext cx="816"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5" name="Line 114"/>
              <p:cNvSpPr>
                <a:spLocks noChangeShapeType="1"/>
              </p:cNvSpPr>
              <p:nvPr/>
            </p:nvSpPr>
            <p:spPr bwMode="auto">
              <a:xfrm rot="-5400000">
                <a:off x="2137" y="1176"/>
                <a:ext cx="912"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6" name="Line 115"/>
              <p:cNvSpPr>
                <a:spLocks noChangeShapeType="1"/>
              </p:cNvSpPr>
              <p:nvPr/>
            </p:nvSpPr>
            <p:spPr bwMode="auto">
              <a:xfrm rot="-5400000">
                <a:off x="1921" y="1248"/>
                <a:ext cx="1056"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7" name="Line 116"/>
              <p:cNvSpPr>
                <a:spLocks noChangeShapeType="1"/>
              </p:cNvSpPr>
              <p:nvPr/>
            </p:nvSpPr>
            <p:spPr bwMode="auto">
              <a:xfrm rot="-5400000">
                <a:off x="1729" y="1296"/>
                <a:ext cx="1152"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8" name="Line 117"/>
              <p:cNvSpPr>
                <a:spLocks noChangeShapeType="1"/>
              </p:cNvSpPr>
              <p:nvPr/>
            </p:nvSpPr>
            <p:spPr bwMode="auto">
              <a:xfrm rot="-5400000">
                <a:off x="1489" y="1392"/>
                <a:ext cx="1344"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9" name="Line 118"/>
              <p:cNvSpPr>
                <a:spLocks noChangeShapeType="1"/>
              </p:cNvSpPr>
              <p:nvPr/>
            </p:nvSpPr>
            <p:spPr bwMode="auto">
              <a:xfrm rot="-5400000">
                <a:off x="1297" y="1440"/>
                <a:ext cx="1440"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0" name="Line 119"/>
              <p:cNvSpPr>
                <a:spLocks noChangeShapeType="1"/>
              </p:cNvSpPr>
              <p:nvPr/>
            </p:nvSpPr>
            <p:spPr bwMode="auto">
              <a:xfrm rot="-5400000">
                <a:off x="1081" y="1512"/>
                <a:ext cx="1584"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1" name="Line 120"/>
              <p:cNvSpPr>
                <a:spLocks noChangeShapeType="1"/>
              </p:cNvSpPr>
              <p:nvPr/>
            </p:nvSpPr>
            <p:spPr bwMode="auto">
              <a:xfrm rot="-5400000">
                <a:off x="3192" y="984"/>
                <a:ext cx="530"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2" name="Line 122"/>
              <p:cNvSpPr>
                <a:spLocks noChangeShapeType="1"/>
              </p:cNvSpPr>
              <p:nvPr/>
            </p:nvSpPr>
            <p:spPr bwMode="auto">
              <a:xfrm rot="-5400000">
                <a:off x="2977" y="1056"/>
                <a:ext cx="672"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3" name="Line 153"/>
              <p:cNvSpPr>
                <a:spLocks noChangeShapeType="1"/>
              </p:cNvSpPr>
              <p:nvPr/>
            </p:nvSpPr>
            <p:spPr bwMode="auto">
              <a:xfrm rot="-5400000">
                <a:off x="3408" y="912"/>
                <a:ext cx="384"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4" name="Line 156"/>
              <p:cNvSpPr>
                <a:spLocks noChangeShapeType="1"/>
              </p:cNvSpPr>
              <p:nvPr/>
            </p:nvSpPr>
            <p:spPr bwMode="auto">
              <a:xfrm rot="-5400000">
                <a:off x="3624" y="840"/>
                <a:ext cx="240"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grpSp>
      </p:grpSp>
      <p:pic>
        <p:nvPicPr>
          <p:cNvPr id="35" name="Picture 34" descr="Proposal_Cover_starFade-01.png"/>
          <p:cNvPicPr/>
          <p:nvPr/>
        </p:nvPicPr>
        <p:blipFill>
          <a:blip r:embed="rId2" cstate="email">
            <a:extLst>
              <a:ext uri="{28A0092B-C50C-407E-A947-70E740481C1C}">
                <a14:useLocalDpi xmlns:a14="http://schemas.microsoft.com/office/drawing/2010/main"/>
              </a:ext>
            </a:extLst>
          </a:blip>
          <a:srcRect/>
          <a:stretch>
            <a:fillRect/>
          </a:stretch>
        </p:blipFill>
        <p:spPr>
          <a:xfrm>
            <a:off x="1" y="0"/>
            <a:ext cx="5033011" cy="6878780"/>
          </a:xfrm>
          <a:prstGeom prst="rect">
            <a:avLst/>
          </a:prstGeom>
        </p:spPr>
      </p:pic>
    </p:spTree>
    <p:extLst>
      <p:ext uri="{BB962C8B-B14F-4D97-AF65-F5344CB8AC3E}">
        <p14:creationId xmlns:p14="http://schemas.microsoft.com/office/powerpoint/2010/main" val="3089991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143000"/>
            <a:ext cx="5689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43000"/>
            <a:ext cx="5689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7/1/2025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8240999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66800"/>
            <a:ext cx="56917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304800" y="1752600"/>
            <a:ext cx="5691717" cy="4648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066800"/>
            <a:ext cx="56938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69" y="1752600"/>
            <a:ext cx="5693833" cy="46482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7/1/2025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6664491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7/1/2025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16954279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98001409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2" y="1066800"/>
            <a:ext cx="4315884" cy="990600"/>
          </a:xfrm>
        </p:spPr>
        <p:txBody>
          <a:bodyPr anchor="b"/>
          <a:lstStyle>
            <a:lvl1pPr algn="l">
              <a:defRPr sz="2000" b="1">
                <a:solidFill>
                  <a:schemeClr val="tx1"/>
                </a:solidFill>
              </a:defRPr>
            </a:lvl1pPr>
          </a:lstStyle>
          <a:p>
            <a:r>
              <a:rPr lang="en-US"/>
              <a:t>Click to edit Master title style</a:t>
            </a:r>
          </a:p>
        </p:txBody>
      </p:sp>
      <p:sp>
        <p:nvSpPr>
          <p:cNvPr id="3" name="Content Placeholder 2"/>
          <p:cNvSpPr>
            <a:spLocks noGrp="1"/>
          </p:cNvSpPr>
          <p:nvPr>
            <p:ph idx="1"/>
          </p:nvPr>
        </p:nvSpPr>
        <p:spPr>
          <a:xfrm>
            <a:off x="4766733" y="1066800"/>
            <a:ext cx="7120467" cy="54102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2" y="2057400"/>
            <a:ext cx="4315884" cy="44196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24080618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1143002"/>
            <a:ext cx="7315200" cy="35845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27974649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7/1/2025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1594450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066800"/>
            <a:ext cx="3048000" cy="5334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066800"/>
            <a:ext cx="8331200" cy="53340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7/1/2025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40763697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63084" y="2687263"/>
            <a:ext cx="10363200" cy="1500187"/>
          </a:xfrm>
        </p:spPr>
        <p:txBody>
          <a:bodyPr anchor="ctr"/>
          <a:lstStyle>
            <a:lvl1pPr marL="0" indent="0" algn="ctr">
              <a:buNone/>
              <a:defRPr sz="3200" b="1"/>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
        <p:nvSpPr>
          <p:cNvPr id="4" name="Footer Placeholder 2"/>
          <p:cNvSpPr>
            <a:spLocks noGrp="1"/>
          </p:cNvSpPr>
          <p:nvPr>
            <p:ph type="ftr" sz="quarter" idx="3"/>
          </p:nvPr>
        </p:nvSpPr>
        <p:spPr>
          <a:xfrm>
            <a:off x="2585157" y="6492876"/>
            <a:ext cx="7123289" cy="365125"/>
          </a:xfrm>
          <a:prstGeom prst="rect">
            <a:avLst/>
          </a:prstGeom>
        </p:spPr>
        <p:txBody>
          <a:bodyPr vert="horz" lIns="91440" tIns="45720" rIns="91440" bIns="45720" rtlCol="0" anchor="ctr"/>
          <a:lstStyle>
            <a:lvl1pPr marL="0" marR="0" indent="0" algn="ctr" defTabSz="914400" rtl="0" eaLnBrk="1" fontAlgn="base" latinLnBrk="0" hangingPunct="1">
              <a:lnSpc>
                <a:spcPct val="100000"/>
              </a:lnSpc>
              <a:spcBef>
                <a:spcPct val="0"/>
              </a:spcBef>
              <a:spcAft>
                <a:spcPct val="0"/>
              </a:spcAft>
              <a:buClrTx/>
              <a:buSzTx/>
              <a:buFontTx/>
              <a:buNone/>
              <a:tabLst/>
              <a:defRPr lang="en-US" sz="900" b="1" smtClean="0">
                <a:latin typeface="Arial"/>
                <a:cs typeface="Arial"/>
              </a:defRPr>
            </a:lvl1pPr>
          </a:lstStyle>
          <a:p>
            <a:endParaRPr lang="en-US" dirty="0"/>
          </a:p>
        </p:txBody>
      </p:sp>
    </p:spTree>
    <p:extLst>
      <p:ext uri="{BB962C8B-B14F-4D97-AF65-F5344CB8AC3E}">
        <p14:creationId xmlns:p14="http://schemas.microsoft.com/office/powerpoint/2010/main" val="15976374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7/1/2025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15338006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13" y="213044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6733" indent="0" algn="ctr">
              <a:buNone/>
              <a:defRPr/>
            </a:lvl2pPr>
            <a:lvl3pPr marL="913464" indent="0" algn="ctr">
              <a:buNone/>
              <a:defRPr/>
            </a:lvl3pPr>
            <a:lvl4pPr marL="1370196" indent="0" algn="ctr">
              <a:buNone/>
              <a:defRPr/>
            </a:lvl4pPr>
            <a:lvl5pPr marL="1826929" indent="0" algn="ctr">
              <a:buNone/>
              <a:defRPr/>
            </a:lvl5pPr>
            <a:lvl6pPr marL="2283661" indent="0" algn="ctr">
              <a:buNone/>
              <a:defRPr/>
            </a:lvl6pPr>
            <a:lvl7pPr marL="2740392" indent="0" algn="ctr">
              <a:buNone/>
              <a:defRPr/>
            </a:lvl7pPr>
            <a:lvl8pPr marL="3197125" indent="0" algn="ctr">
              <a:buNone/>
              <a:defRPr/>
            </a:lvl8pPr>
            <a:lvl9pPr marL="3653855" indent="0" algn="ctr">
              <a:buNone/>
              <a:defRPr/>
            </a:lvl9pPr>
          </a:lstStyle>
          <a:p>
            <a:r>
              <a:rPr lang="en-US"/>
              <a:t>Click to edit Master subtitle style</a:t>
            </a:r>
          </a:p>
        </p:txBody>
      </p:sp>
      <p:sp>
        <p:nvSpPr>
          <p:cNvPr id="4" name="Rectangle 4"/>
          <p:cNvSpPr>
            <a:spLocks noGrp="1" noChangeArrowheads="1"/>
          </p:cNvSpPr>
          <p:nvPr>
            <p:ph type="sldNum" sz="quarter" idx="10"/>
          </p:nvPr>
        </p:nvSpPr>
        <p:spPr>
          <a:ln/>
        </p:spPr>
        <p:txBody>
          <a:bodyPr/>
          <a:lstStyle>
            <a:lvl1pPr>
              <a:defRPr/>
            </a:lvl1pPr>
          </a:lstStyle>
          <a:p>
            <a:fld id="{72613BDB-D2D2-4CFE-A1F2-5AC2AA67720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886771864"/>
      </p:ext>
    </p:extLst>
  </p:cSld>
  <p:clrMapOvr>
    <a:masterClrMapping/>
  </p:clrMapOvr>
  <p:transition>
    <p:randomBa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p:txBody>
          <a:bodyPr/>
          <a:lstStyle>
            <a:lvl1pPr>
              <a:defRPr>
                <a:solidFill>
                  <a:srgbClr val="66CCFF"/>
                </a:solidFill>
              </a:defRPr>
            </a:lvl1pPr>
          </a:lstStyle>
          <a:p>
            <a:fld id="{72613BDB-D2D2-4CFE-A1F2-5AC2AA67720F}" type="slidenum">
              <a:rPr lang="en-US" smtClean="0"/>
              <a:pPr/>
              <a:t>‹#›</a:t>
            </a:fld>
            <a:endParaRPr lang="en-US" dirty="0"/>
          </a:p>
        </p:txBody>
      </p:sp>
    </p:spTree>
    <p:extLst>
      <p:ext uri="{BB962C8B-B14F-4D97-AF65-F5344CB8AC3E}">
        <p14:creationId xmlns:p14="http://schemas.microsoft.com/office/powerpoint/2010/main" val="3632075261"/>
      </p:ext>
    </p:extLst>
  </p:cSld>
  <p:clrMapOvr>
    <a:masterClrMapping/>
  </p:clrMapOvr>
  <p:transition>
    <p:randomBa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600" y="914400"/>
            <a:ext cx="1097280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solidFill>
                  <a:srgbClr val="66CCFF"/>
                </a:solidFill>
              </a:defRPr>
            </a:lvl1pPr>
          </a:lstStyle>
          <a:p>
            <a:fld id="{72613BDB-D2D2-4CFE-A1F2-5AC2AA67720F}" type="slidenum">
              <a:rPr lang="en-US" smtClean="0"/>
              <a:pPr/>
              <a:t>‹#›</a:t>
            </a:fld>
            <a:endParaRPr lang="en-US" dirty="0"/>
          </a:p>
        </p:txBody>
      </p:sp>
    </p:spTree>
    <p:extLst>
      <p:ext uri="{BB962C8B-B14F-4D97-AF65-F5344CB8AC3E}">
        <p14:creationId xmlns:p14="http://schemas.microsoft.com/office/powerpoint/2010/main" val="2566762002"/>
      </p:ext>
    </p:extLst>
  </p:cSld>
  <p:clrMapOvr>
    <a:masterClrMapping/>
  </p:clrMapOvr>
  <p:transition>
    <p:randomBa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2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23"/>
            <a:ext cx="10363200" cy="1500187"/>
          </a:xfrm>
        </p:spPr>
        <p:txBody>
          <a:bodyPr anchor="b"/>
          <a:lstStyle>
            <a:lvl1pPr marL="0" indent="0">
              <a:buNone/>
              <a:defRPr sz="2000"/>
            </a:lvl1pPr>
            <a:lvl2pPr marL="456733" indent="0">
              <a:buNone/>
              <a:defRPr sz="1800"/>
            </a:lvl2pPr>
            <a:lvl3pPr marL="913464" indent="0">
              <a:buNone/>
              <a:defRPr sz="1600"/>
            </a:lvl3pPr>
            <a:lvl4pPr marL="1370196" indent="0">
              <a:buNone/>
              <a:defRPr sz="1400"/>
            </a:lvl4pPr>
            <a:lvl5pPr marL="1826929" indent="0">
              <a:buNone/>
              <a:defRPr sz="1400"/>
            </a:lvl5pPr>
            <a:lvl6pPr marL="2283661" indent="0">
              <a:buNone/>
              <a:defRPr sz="1400"/>
            </a:lvl6pPr>
            <a:lvl7pPr marL="2740392" indent="0">
              <a:buNone/>
              <a:defRPr sz="1400"/>
            </a:lvl7pPr>
            <a:lvl8pPr marL="3197125" indent="0">
              <a:buNone/>
              <a:defRPr sz="1400"/>
            </a:lvl8pPr>
            <a:lvl9pPr marL="3653855" indent="0">
              <a:buNone/>
              <a:defRPr sz="1400"/>
            </a:lvl9pPr>
          </a:lstStyle>
          <a:p>
            <a:pPr lvl="0"/>
            <a:r>
              <a:rPr lang="en-US"/>
              <a:t>Edit Master text styles</a:t>
            </a:r>
          </a:p>
        </p:txBody>
      </p:sp>
      <p:sp>
        <p:nvSpPr>
          <p:cNvPr id="4" name="Rectangle 4"/>
          <p:cNvSpPr>
            <a:spLocks noGrp="1" noChangeArrowheads="1"/>
          </p:cNvSpPr>
          <p:nvPr>
            <p:ph type="sldNum" sz="quarter" idx="10"/>
          </p:nvPr>
        </p:nvSpPr>
        <p:spPr>
          <a:ln/>
        </p:spPr>
        <p:txBody>
          <a:bodyPr/>
          <a:lstStyle>
            <a:lvl1pPr>
              <a:defRPr/>
            </a:lvl1pPr>
          </a:lstStyle>
          <a:p>
            <a:fld id="{72613BDB-D2D2-4CFE-A1F2-5AC2AA67720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314929429"/>
      </p:ext>
    </p:extLst>
  </p:cSld>
  <p:clrMapOvr>
    <a:masterClrMapping/>
  </p:clrMapOvr>
  <p:transition>
    <p:randomBa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143010"/>
            <a:ext cx="53848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13" y="1143010"/>
            <a:ext cx="53848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fld id="{72613BDB-D2D2-4CFE-A1F2-5AC2AA67720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070748003"/>
      </p:ext>
    </p:extLst>
  </p:cSld>
  <p:clrMapOvr>
    <a:masterClrMapping/>
  </p:clrMapOvr>
  <p:transition>
    <p:randomBa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23"/>
            <a:ext cx="5386917" cy="639762"/>
          </a:xfrm>
        </p:spPr>
        <p:txBody>
          <a:bodyPr anchor="b"/>
          <a:lstStyle>
            <a:lvl1pPr marL="0" indent="0">
              <a:buNone/>
              <a:defRPr sz="2400" b="1"/>
            </a:lvl1pPr>
            <a:lvl2pPr marL="456733" indent="0">
              <a:buNone/>
              <a:defRPr sz="2000" b="1"/>
            </a:lvl2pPr>
            <a:lvl3pPr marL="913464" indent="0">
              <a:buNone/>
              <a:defRPr sz="1800" b="1"/>
            </a:lvl3pPr>
            <a:lvl4pPr marL="1370196" indent="0">
              <a:buNone/>
              <a:defRPr sz="1600" b="1"/>
            </a:lvl4pPr>
            <a:lvl5pPr marL="1826929" indent="0">
              <a:buNone/>
              <a:defRPr sz="1600" b="1"/>
            </a:lvl5pPr>
            <a:lvl6pPr marL="2283661" indent="0">
              <a:buNone/>
              <a:defRPr sz="1600" b="1"/>
            </a:lvl6pPr>
            <a:lvl7pPr marL="2740392" indent="0">
              <a:buNone/>
              <a:defRPr sz="1600" b="1"/>
            </a:lvl7pPr>
            <a:lvl8pPr marL="3197125" indent="0">
              <a:buNone/>
              <a:defRPr sz="1600" b="1"/>
            </a:lvl8pPr>
            <a:lvl9pPr marL="3653855"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8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88" y="1535123"/>
            <a:ext cx="5389033" cy="639762"/>
          </a:xfrm>
        </p:spPr>
        <p:txBody>
          <a:bodyPr anchor="b"/>
          <a:lstStyle>
            <a:lvl1pPr marL="0" indent="0">
              <a:buNone/>
              <a:defRPr sz="2400" b="1"/>
            </a:lvl1pPr>
            <a:lvl2pPr marL="456733" indent="0">
              <a:buNone/>
              <a:defRPr sz="2000" b="1"/>
            </a:lvl2pPr>
            <a:lvl3pPr marL="913464" indent="0">
              <a:buNone/>
              <a:defRPr sz="1800" b="1"/>
            </a:lvl3pPr>
            <a:lvl4pPr marL="1370196" indent="0">
              <a:buNone/>
              <a:defRPr sz="1600" b="1"/>
            </a:lvl4pPr>
            <a:lvl5pPr marL="1826929" indent="0">
              <a:buNone/>
              <a:defRPr sz="1600" b="1"/>
            </a:lvl5pPr>
            <a:lvl6pPr marL="2283661" indent="0">
              <a:buNone/>
              <a:defRPr sz="1600" b="1"/>
            </a:lvl6pPr>
            <a:lvl7pPr marL="2740392" indent="0">
              <a:buNone/>
              <a:defRPr sz="1600" b="1"/>
            </a:lvl7pPr>
            <a:lvl8pPr marL="3197125" indent="0">
              <a:buNone/>
              <a:defRPr sz="1600" b="1"/>
            </a:lvl8pPr>
            <a:lvl9pPr marL="3653855" indent="0">
              <a:buNone/>
              <a:defRPr sz="1600" b="1"/>
            </a:lvl9pPr>
          </a:lstStyle>
          <a:p>
            <a:pPr lvl="0"/>
            <a:r>
              <a:rPr lang="en-US"/>
              <a:t>Edit Master text styles</a:t>
            </a:r>
          </a:p>
        </p:txBody>
      </p:sp>
      <p:sp>
        <p:nvSpPr>
          <p:cNvPr id="6" name="Content Placeholder 5"/>
          <p:cNvSpPr>
            <a:spLocks noGrp="1"/>
          </p:cNvSpPr>
          <p:nvPr>
            <p:ph sz="quarter" idx="4"/>
          </p:nvPr>
        </p:nvSpPr>
        <p:spPr>
          <a:xfrm>
            <a:off x="6193388" y="217488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fld id="{72613BDB-D2D2-4CFE-A1F2-5AC2AA67720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878976283"/>
      </p:ext>
    </p:extLst>
  </p:cSld>
  <p:clrMapOvr>
    <a:masterClrMapping/>
  </p:clrMapOvr>
  <p:transition>
    <p:randomBa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fld id="{72613BDB-D2D2-4CFE-A1F2-5AC2AA67720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2575002477"/>
      </p:ext>
    </p:extLst>
  </p:cSld>
  <p:clrMapOvr>
    <a:masterClrMapping/>
  </p:clrMapOvr>
  <p:transition>
    <p:randomBa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solidFill>
                  <a:srgbClr val="66CCFF"/>
                </a:solidFill>
              </a:defRPr>
            </a:lvl1pPr>
          </a:lstStyle>
          <a:p>
            <a:fld id="{72613BDB-D2D2-4CFE-A1F2-5AC2AA67720F}" type="slidenum">
              <a:rPr lang="en-US" smtClean="0"/>
              <a:pPr/>
              <a:t>‹#›</a:t>
            </a:fld>
            <a:endParaRPr lang="en-US" dirty="0"/>
          </a:p>
        </p:txBody>
      </p:sp>
    </p:spTree>
    <p:extLst>
      <p:ext uri="{BB962C8B-B14F-4D97-AF65-F5344CB8AC3E}">
        <p14:creationId xmlns:p14="http://schemas.microsoft.com/office/powerpoint/2010/main" val="1946626282"/>
      </p:ext>
    </p:extLst>
  </p:cSld>
  <p:clrMapOvr>
    <a:masterClrMapping/>
  </p:clrMapOvr>
  <p:transition>
    <p:randomBa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15"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15" y="1435103"/>
            <a:ext cx="4011084" cy="4691063"/>
          </a:xfrm>
        </p:spPr>
        <p:txBody>
          <a:bodyPr/>
          <a:lstStyle>
            <a:lvl1pPr marL="0" indent="0">
              <a:buNone/>
              <a:defRPr sz="1400"/>
            </a:lvl1pPr>
            <a:lvl2pPr marL="456733" indent="0">
              <a:buNone/>
              <a:defRPr sz="1200"/>
            </a:lvl2pPr>
            <a:lvl3pPr marL="913464" indent="0">
              <a:buNone/>
              <a:defRPr sz="1000"/>
            </a:lvl3pPr>
            <a:lvl4pPr marL="1370196" indent="0">
              <a:buNone/>
              <a:defRPr sz="900"/>
            </a:lvl4pPr>
            <a:lvl5pPr marL="1826929" indent="0">
              <a:buNone/>
              <a:defRPr sz="900"/>
            </a:lvl5pPr>
            <a:lvl6pPr marL="2283661" indent="0">
              <a:buNone/>
              <a:defRPr sz="900"/>
            </a:lvl6pPr>
            <a:lvl7pPr marL="2740392" indent="0">
              <a:buNone/>
              <a:defRPr sz="900"/>
            </a:lvl7pPr>
            <a:lvl8pPr marL="3197125" indent="0">
              <a:buNone/>
              <a:defRPr sz="900"/>
            </a:lvl8pPr>
            <a:lvl9pPr marL="3653855" indent="0">
              <a:buNone/>
              <a:defRPr sz="900"/>
            </a:lvl9pPr>
          </a:lstStyle>
          <a:p>
            <a:pPr lvl="0"/>
            <a:r>
              <a:rPr lang="en-US"/>
              <a:t>Edit Master text styles</a:t>
            </a:r>
          </a:p>
        </p:txBody>
      </p:sp>
      <p:sp>
        <p:nvSpPr>
          <p:cNvPr id="5" name="Rectangle 4"/>
          <p:cNvSpPr>
            <a:spLocks noGrp="1" noChangeArrowheads="1"/>
          </p:cNvSpPr>
          <p:nvPr>
            <p:ph type="sldNum" sz="quarter" idx="10"/>
          </p:nvPr>
        </p:nvSpPr>
        <p:spPr>
          <a:ln/>
        </p:spPr>
        <p:txBody>
          <a:bodyPr/>
          <a:lstStyle>
            <a:lvl1pPr>
              <a:defRPr/>
            </a:lvl1pPr>
          </a:lstStyle>
          <a:p>
            <a:fld id="{72613BDB-D2D2-4CFE-A1F2-5AC2AA67720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824464759"/>
      </p:ext>
    </p:extLst>
  </p:cSld>
  <p:clrMapOvr>
    <a:masterClrMapping/>
  </p:clrMapOvr>
  <p:transition>
    <p:randomBa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6733" indent="0">
              <a:buNone/>
              <a:defRPr sz="2800"/>
            </a:lvl2pPr>
            <a:lvl3pPr marL="913464" indent="0">
              <a:buNone/>
              <a:defRPr sz="2400"/>
            </a:lvl3pPr>
            <a:lvl4pPr marL="1370196" indent="0">
              <a:buNone/>
              <a:defRPr sz="2000"/>
            </a:lvl4pPr>
            <a:lvl5pPr marL="1826929" indent="0">
              <a:buNone/>
              <a:defRPr sz="2000"/>
            </a:lvl5pPr>
            <a:lvl6pPr marL="2283661" indent="0">
              <a:buNone/>
              <a:defRPr sz="2000"/>
            </a:lvl6pPr>
            <a:lvl7pPr marL="2740392" indent="0">
              <a:buNone/>
              <a:defRPr sz="2000"/>
            </a:lvl7pPr>
            <a:lvl8pPr marL="3197125" indent="0">
              <a:buNone/>
              <a:defRPr sz="2000"/>
            </a:lvl8pPr>
            <a:lvl9pPr marL="3653855"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6733" indent="0">
              <a:buNone/>
              <a:defRPr sz="1200"/>
            </a:lvl2pPr>
            <a:lvl3pPr marL="913464" indent="0">
              <a:buNone/>
              <a:defRPr sz="1000"/>
            </a:lvl3pPr>
            <a:lvl4pPr marL="1370196" indent="0">
              <a:buNone/>
              <a:defRPr sz="900"/>
            </a:lvl4pPr>
            <a:lvl5pPr marL="1826929" indent="0">
              <a:buNone/>
              <a:defRPr sz="900"/>
            </a:lvl5pPr>
            <a:lvl6pPr marL="2283661" indent="0">
              <a:buNone/>
              <a:defRPr sz="900"/>
            </a:lvl6pPr>
            <a:lvl7pPr marL="2740392" indent="0">
              <a:buNone/>
              <a:defRPr sz="900"/>
            </a:lvl7pPr>
            <a:lvl8pPr marL="3197125" indent="0">
              <a:buNone/>
              <a:defRPr sz="900"/>
            </a:lvl8pPr>
            <a:lvl9pPr marL="3653855" indent="0">
              <a:buNone/>
              <a:defRPr sz="900"/>
            </a:lvl9pPr>
          </a:lstStyle>
          <a:p>
            <a:pPr lvl="0"/>
            <a:r>
              <a:rPr lang="en-US"/>
              <a:t>Edit Master text styles</a:t>
            </a:r>
          </a:p>
        </p:txBody>
      </p:sp>
      <p:sp>
        <p:nvSpPr>
          <p:cNvPr id="5" name="Rectangle 4"/>
          <p:cNvSpPr>
            <a:spLocks noGrp="1" noChangeArrowheads="1"/>
          </p:cNvSpPr>
          <p:nvPr>
            <p:ph type="sldNum" sz="quarter" idx="10"/>
          </p:nvPr>
        </p:nvSpPr>
        <p:spPr>
          <a:ln/>
        </p:spPr>
        <p:txBody>
          <a:bodyPr/>
          <a:lstStyle>
            <a:lvl1pPr>
              <a:defRPr/>
            </a:lvl1pPr>
          </a:lstStyle>
          <a:p>
            <a:fld id="{72613BDB-D2D2-4CFE-A1F2-5AC2AA67720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14664326"/>
      </p:ext>
    </p:extLst>
  </p:cSld>
  <p:clrMapOvr>
    <a:masterClrMapping/>
  </p:clrMapOvr>
  <p:transition>
    <p:randomBa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fld id="{72613BDB-D2D2-4CFE-A1F2-5AC2AA67720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456238412"/>
      </p:ext>
    </p:extLst>
  </p:cSld>
  <p:clrMapOvr>
    <a:masterClrMapping/>
  </p:clrMapOvr>
  <p:transition>
    <p:randomBa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52400"/>
            <a:ext cx="2743200" cy="6248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13" y="152400"/>
            <a:ext cx="8026400" cy="6248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fld id="{72613BDB-D2D2-4CFE-A1F2-5AC2AA67720F}" type="slidenum">
              <a:rPr lang="en-US" smtClean="0">
                <a:solidFill>
                  <a:srgbClr val="000000"/>
                </a:solidFill>
              </a:rPr>
              <a:pPr/>
              <a:t>‹#›</a:t>
            </a:fld>
            <a:endParaRPr lang="en-US" dirty="0">
              <a:solidFill>
                <a:srgbClr val="000000"/>
              </a:solidFill>
            </a:endParaRPr>
          </a:p>
        </p:txBody>
      </p:sp>
    </p:spTree>
    <p:extLst>
      <p:ext uri="{BB962C8B-B14F-4D97-AF65-F5344CB8AC3E}">
        <p14:creationId xmlns:p14="http://schemas.microsoft.com/office/powerpoint/2010/main" val="1066310109"/>
      </p:ext>
    </p:extLst>
  </p:cSld>
  <p:clrMapOvr>
    <a:masterClrMapping/>
  </p:clrMapOvr>
  <p:transition>
    <p:randomBa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03200" y="152400"/>
            <a:ext cx="10668000" cy="609600"/>
          </a:xfrm>
        </p:spPr>
        <p:txBody>
          <a:bodyPr/>
          <a:lstStyle/>
          <a:p>
            <a:r>
              <a:rPr lang="en-US"/>
              <a:t>Click to edit Master title style</a:t>
            </a:r>
          </a:p>
        </p:txBody>
      </p:sp>
      <p:sp>
        <p:nvSpPr>
          <p:cNvPr id="3" name="Text Placeholder 2"/>
          <p:cNvSpPr>
            <a:spLocks noGrp="1"/>
          </p:cNvSpPr>
          <p:nvPr>
            <p:ph type="body" sz="half" idx="1"/>
          </p:nvPr>
        </p:nvSpPr>
        <p:spPr>
          <a:xfrm>
            <a:off x="203200" y="1143000"/>
            <a:ext cx="5740400" cy="4953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46800" y="1143000"/>
            <a:ext cx="5740400" cy="4953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0"/>
          </p:nvPr>
        </p:nvSpPr>
        <p:spPr/>
        <p:txBody>
          <a:bodyPr/>
          <a:lstStyle>
            <a:lvl1pPr>
              <a:defRPr>
                <a:solidFill>
                  <a:srgbClr val="66CCFF"/>
                </a:solidFill>
              </a:defRPr>
            </a:lvl1pPr>
          </a:lstStyle>
          <a:p>
            <a:fld id="{72613BDB-D2D2-4CFE-A1F2-5AC2AA67720F}" type="slidenum">
              <a:rPr lang="en-US" smtClean="0"/>
              <a:pPr/>
              <a:t>‹#›</a:t>
            </a:fld>
            <a:endParaRPr lang="en-US" dirty="0"/>
          </a:p>
        </p:txBody>
      </p:sp>
    </p:spTree>
    <p:extLst>
      <p:ext uri="{BB962C8B-B14F-4D97-AF65-F5344CB8AC3E}">
        <p14:creationId xmlns:p14="http://schemas.microsoft.com/office/powerpoint/2010/main" val="6817026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609600" y="1600205"/>
            <a:ext cx="10972800" cy="4525963"/>
          </a:xfrm>
          <a:prstGeom prst="rect">
            <a:avLst/>
          </a:prstGeom>
        </p:spPr>
        <p:txBody>
          <a:bodyPr/>
          <a:lstStyle/>
          <a:p>
            <a:r>
              <a:rPr lang="en-US" dirty="0"/>
              <a:t>Click icon to add table</a:t>
            </a:r>
          </a:p>
        </p:txBody>
      </p:sp>
    </p:spTree>
    <p:extLst>
      <p:ext uri="{BB962C8B-B14F-4D97-AF65-F5344CB8AC3E}">
        <p14:creationId xmlns:p14="http://schemas.microsoft.com/office/powerpoint/2010/main" val="7057257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a:effectLst>
                  <a:outerShdw blurRad="38100" dist="38100" dir="2700000" algn="tl">
                    <a:srgbClr val="000000">
                      <a:alpha val="43137"/>
                    </a:srgbClr>
                  </a:outerShdw>
                </a:effectLst>
              </a:defRPr>
            </a:lvl1pPr>
            <a:lvl2pPr>
              <a:defRPr>
                <a:effectLst>
                  <a:outerShdw blurRad="38100" dist="38100" dir="2700000" algn="tl">
                    <a:srgbClr val="000000">
                      <a:alpha val="43137"/>
                    </a:srgbClr>
                  </a:outerShdw>
                </a:effectLst>
              </a:defRPr>
            </a:lvl2pPr>
            <a:lvl3pPr>
              <a:defRPr>
                <a:effectLst>
                  <a:outerShdw blurRad="38100" dist="38100" dir="2700000" algn="tl">
                    <a:srgbClr val="000000">
                      <a:alpha val="43137"/>
                    </a:srgbClr>
                  </a:outerShdw>
                </a:effectLst>
              </a:defRPr>
            </a:lvl3pPr>
            <a:lvl4pPr>
              <a:defRPr>
                <a:effectLst>
                  <a:outerShdw blurRad="38100" dist="38100" dir="2700000" algn="tl">
                    <a:srgbClr val="000000">
                      <a:alpha val="43137"/>
                    </a:srgbClr>
                  </a:outerShdw>
                </a:effectLst>
              </a:defRPr>
            </a:lvl4pPr>
            <a:lvl5pPr>
              <a:defRPr>
                <a:effectLst>
                  <a:outerShdw blurRad="38100" dist="38100" dir="2700000" algn="tl">
                    <a:srgbClr val="000000">
                      <a:alpha val="43137"/>
                    </a:srgbClr>
                  </a:outerShdw>
                </a:effect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3"/>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31051453"/>
      </p:ext>
    </p:extLst>
  </p:cSld>
  <p:clrMapOvr>
    <a:masterClrMapping/>
  </p:clrMapOvr>
  <p:transition>
    <p:randomBa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12974389"/>
      </p:ext>
    </p:extLst>
  </p:cSld>
  <p:clrMapOvr>
    <a:masterClrMapping/>
  </p:clrMapOvr>
  <p:transition>
    <p:randomBa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itle 1"/>
          <p:cNvSpPr>
            <a:spLocks noGrp="1"/>
          </p:cNvSpPr>
          <p:nvPr>
            <p:ph type="title"/>
          </p:nvPr>
        </p:nvSpPr>
        <p:spPr>
          <a:xfrm>
            <a:off x="559776" y="413240"/>
            <a:ext cx="8568267" cy="838323"/>
          </a:xfrm>
        </p:spPr>
        <p:txBody>
          <a:bodyPr/>
          <a:lstStyle/>
          <a:p>
            <a:r>
              <a:rPr lang="en-US"/>
              <a:t>Click to edit Master title style</a:t>
            </a:r>
          </a:p>
        </p:txBody>
      </p:sp>
    </p:spTree>
    <p:extLst>
      <p:ext uri="{BB962C8B-B14F-4D97-AF65-F5344CB8AC3E}">
        <p14:creationId xmlns:p14="http://schemas.microsoft.com/office/powerpoint/2010/main" val="1149339131"/>
      </p:ext>
    </p:extLst>
  </p:cSld>
  <p:clrMapOvr>
    <a:masterClrMapping/>
  </p:clrMapOvr>
  <p:transition>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image" Target="../media/image14.png"/><Relationship Id="rId2" Type="http://schemas.openxmlformats.org/officeDocument/2006/relationships/slideLayout" Target="../slideLayouts/slideLayout12.xml"/><Relationship Id="rId16" Type="http://schemas.openxmlformats.org/officeDocument/2006/relationships/image" Target="../media/image13.png"/><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12.jpe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18"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17" Type="http://schemas.openxmlformats.org/officeDocument/2006/relationships/slideLayout" Target="../slideLayouts/slideLayout40.xml"/><Relationship Id="rId2" Type="http://schemas.openxmlformats.org/officeDocument/2006/relationships/slideLayout" Target="../slideLayouts/slideLayout25.xml"/><Relationship Id="rId16" Type="http://schemas.openxmlformats.org/officeDocument/2006/relationships/slideLayout" Target="../slideLayouts/slideLayout39.xml"/><Relationship Id="rId20" Type="http://schemas.openxmlformats.org/officeDocument/2006/relationships/image" Target="../media/image19.pn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slideLayout" Target="../slideLayouts/slideLayout38.xml"/><Relationship Id="rId10" Type="http://schemas.openxmlformats.org/officeDocument/2006/relationships/slideLayout" Target="../slideLayouts/slideLayout33.xml"/><Relationship Id="rId19" Type="http://schemas.openxmlformats.org/officeDocument/2006/relationships/image" Target="../media/image18.jpeg"/><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D38F7CE-66F5-4558-8EA9-0BA750C8C47E}"/>
              </a:ext>
            </a:extLst>
          </p:cNvPr>
          <p:cNvSpPr/>
          <p:nvPr userDrawn="1"/>
        </p:nvSpPr>
        <p:spPr>
          <a:xfrm>
            <a:off x="0" y="6159734"/>
            <a:ext cx="12192000" cy="692992"/>
          </a:xfrm>
          <a:prstGeom prst="rect">
            <a:avLst/>
          </a:prstGeom>
          <a:gradFill flip="none" rotWithShape="1">
            <a:gsLst>
              <a:gs pos="33000">
                <a:schemeClr val="bg1">
                  <a:alpha val="13000"/>
                </a:schemeClr>
              </a:gs>
              <a:gs pos="0">
                <a:schemeClr val="bg2">
                  <a:lumMod val="75000"/>
                  <a:tint val="23500"/>
                  <a:satMod val="16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205C"/>
              </a:solidFill>
            </a:endParaRPr>
          </a:p>
        </p:txBody>
      </p:sp>
      <p:pic>
        <p:nvPicPr>
          <p:cNvPr id="13" name="Picture 12">
            <a:extLst>
              <a:ext uri="{FF2B5EF4-FFF2-40B4-BE49-F238E27FC236}">
                <a16:creationId xmlns:a16="http://schemas.microsoft.com/office/drawing/2014/main" id="{5D07A105-AAC8-460E-9543-C890D8AF065B}"/>
              </a:ext>
            </a:extLst>
          </p:cNvPr>
          <p:cNvPicPr>
            <a:picLocks noChangeAspect="1"/>
          </p:cNvPicPr>
          <p:nvPr userDrawn="1"/>
        </p:nvPicPr>
        <p:blipFill>
          <a:blip r:embed="rId12">
            <a:extLst>
              <a:ext uri="{28A0092B-C50C-407E-A947-70E740481C1C}">
                <a14:useLocalDpi xmlns:a14="http://schemas.microsoft.com/office/drawing/2010/main" val="0"/>
              </a:ext>
            </a:extLst>
          </a:blip>
          <a:srcRect/>
          <a:stretch/>
        </p:blipFill>
        <p:spPr>
          <a:xfrm>
            <a:off x="9465163" y="6317937"/>
            <a:ext cx="425143" cy="352868"/>
          </a:xfrm>
          <a:prstGeom prst="rect">
            <a:avLst/>
          </a:prstGeom>
        </p:spPr>
      </p:pic>
      <p:pic>
        <p:nvPicPr>
          <p:cNvPr id="14" name="Picture 13">
            <a:extLst>
              <a:ext uri="{FF2B5EF4-FFF2-40B4-BE49-F238E27FC236}">
                <a16:creationId xmlns:a16="http://schemas.microsoft.com/office/drawing/2014/main" id="{22E188BD-9ABC-4F44-BC8B-66C13136820F}"/>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p:blipFill>
        <p:spPr>
          <a:xfrm>
            <a:off x="10123141" y="6355984"/>
            <a:ext cx="549554" cy="313246"/>
          </a:xfrm>
          <a:prstGeom prst="rect">
            <a:avLst/>
          </a:prstGeom>
        </p:spPr>
      </p:pic>
      <p:pic>
        <p:nvPicPr>
          <p:cNvPr id="15" name="Picture 14">
            <a:extLst>
              <a:ext uri="{FF2B5EF4-FFF2-40B4-BE49-F238E27FC236}">
                <a16:creationId xmlns:a16="http://schemas.microsoft.com/office/drawing/2014/main" id="{8BA80F12-5436-4061-B401-DF84CA5535F9}"/>
              </a:ext>
            </a:extLst>
          </p:cNvPr>
          <p:cNvPicPr>
            <a:picLocks noChangeAspect="1"/>
          </p:cNvPicPr>
          <p:nvPr userDrawn="1"/>
        </p:nvPicPr>
        <p:blipFill>
          <a:blip r:embed="rId14">
            <a:extLst>
              <a:ext uri="{28A0092B-C50C-407E-A947-70E740481C1C}">
                <a14:useLocalDpi xmlns:a14="http://schemas.microsoft.com/office/drawing/2010/main" val="0"/>
              </a:ext>
            </a:extLst>
          </a:blip>
          <a:srcRect/>
          <a:stretch/>
        </p:blipFill>
        <p:spPr>
          <a:xfrm>
            <a:off x="10834864" y="6337756"/>
            <a:ext cx="450109" cy="391594"/>
          </a:xfrm>
          <a:prstGeom prst="rect">
            <a:avLst/>
          </a:prstGeom>
        </p:spPr>
      </p:pic>
      <p:sp>
        <p:nvSpPr>
          <p:cNvPr id="16" name="Parallelogram 3">
            <a:extLst>
              <a:ext uri="{FF2B5EF4-FFF2-40B4-BE49-F238E27FC236}">
                <a16:creationId xmlns:a16="http://schemas.microsoft.com/office/drawing/2014/main" id="{F154577F-CA01-4D98-B5A9-360935984FF9}"/>
              </a:ext>
            </a:extLst>
          </p:cNvPr>
          <p:cNvSpPr/>
          <p:nvPr userDrawn="1"/>
        </p:nvSpPr>
        <p:spPr>
          <a:xfrm>
            <a:off x="11380986" y="6168048"/>
            <a:ext cx="811014" cy="670774"/>
          </a:xfrm>
          <a:custGeom>
            <a:avLst/>
            <a:gdLst>
              <a:gd name="connsiteX0" fmla="*/ 0 w 1162259"/>
              <a:gd name="connsiteY0" fmla="*/ 664741 h 664741"/>
              <a:gd name="connsiteX1" fmla="*/ 166185 w 1162259"/>
              <a:gd name="connsiteY1" fmla="*/ 0 h 664741"/>
              <a:gd name="connsiteX2" fmla="*/ 1162259 w 1162259"/>
              <a:gd name="connsiteY2" fmla="*/ 0 h 664741"/>
              <a:gd name="connsiteX3" fmla="*/ 996074 w 1162259"/>
              <a:gd name="connsiteY3" fmla="*/ 664741 h 664741"/>
              <a:gd name="connsiteX4" fmla="*/ 0 w 1162259"/>
              <a:gd name="connsiteY4" fmla="*/ 664741 h 664741"/>
              <a:gd name="connsiteX0" fmla="*/ 0 w 996074"/>
              <a:gd name="connsiteY0" fmla="*/ 664741 h 664741"/>
              <a:gd name="connsiteX1" fmla="*/ 166185 w 996074"/>
              <a:gd name="connsiteY1" fmla="*/ 0 h 664741"/>
              <a:gd name="connsiteX2" fmla="*/ 854146 w 996074"/>
              <a:gd name="connsiteY2" fmla="*/ 0 h 664741"/>
              <a:gd name="connsiteX3" fmla="*/ 996074 w 996074"/>
              <a:gd name="connsiteY3" fmla="*/ 664741 h 664741"/>
              <a:gd name="connsiteX4" fmla="*/ 0 w 996074"/>
              <a:gd name="connsiteY4" fmla="*/ 664741 h 664741"/>
              <a:gd name="connsiteX0" fmla="*/ 0 w 854146"/>
              <a:gd name="connsiteY0" fmla="*/ 664741 h 664741"/>
              <a:gd name="connsiteX1" fmla="*/ 166185 w 854146"/>
              <a:gd name="connsiteY1" fmla="*/ 0 h 664741"/>
              <a:gd name="connsiteX2" fmla="*/ 854146 w 854146"/>
              <a:gd name="connsiteY2" fmla="*/ 0 h 664741"/>
              <a:gd name="connsiteX3" fmla="*/ 817170 w 854146"/>
              <a:gd name="connsiteY3" fmla="*/ 654802 h 664741"/>
              <a:gd name="connsiteX4" fmla="*/ 0 w 854146"/>
              <a:gd name="connsiteY4" fmla="*/ 664741 h 664741"/>
              <a:gd name="connsiteX0" fmla="*/ 0 w 854146"/>
              <a:gd name="connsiteY0" fmla="*/ 661677 h 661677"/>
              <a:gd name="connsiteX1" fmla="*/ 166185 w 854146"/>
              <a:gd name="connsiteY1" fmla="*/ 0 h 661677"/>
              <a:gd name="connsiteX2" fmla="*/ 854146 w 854146"/>
              <a:gd name="connsiteY2" fmla="*/ 0 h 661677"/>
              <a:gd name="connsiteX3" fmla="*/ 817170 w 854146"/>
              <a:gd name="connsiteY3" fmla="*/ 654802 h 661677"/>
              <a:gd name="connsiteX4" fmla="*/ 0 w 854146"/>
              <a:gd name="connsiteY4" fmla="*/ 661677 h 661677"/>
              <a:gd name="connsiteX0" fmla="*/ 0 w 854146"/>
              <a:gd name="connsiteY0" fmla="*/ 661677 h 661677"/>
              <a:gd name="connsiteX1" fmla="*/ 166185 w 854146"/>
              <a:gd name="connsiteY1" fmla="*/ 0 h 661677"/>
              <a:gd name="connsiteX2" fmla="*/ 854146 w 854146"/>
              <a:gd name="connsiteY2" fmla="*/ 0 h 661677"/>
              <a:gd name="connsiteX3" fmla="*/ 826284 w 854146"/>
              <a:gd name="connsiteY3" fmla="*/ 660948 h 661677"/>
              <a:gd name="connsiteX4" fmla="*/ 0 w 854146"/>
              <a:gd name="connsiteY4" fmla="*/ 661677 h 661677"/>
              <a:gd name="connsiteX0" fmla="*/ 0 w 826284"/>
              <a:gd name="connsiteY0" fmla="*/ 661677 h 661677"/>
              <a:gd name="connsiteX1" fmla="*/ 166185 w 826284"/>
              <a:gd name="connsiteY1" fmla="*/ 0 h 661677"/>
              <a:gd name="connsiteX2" fmla="*/ 811014 w 826284"/>
              <a:gd name="connsiteY2" fmla="*/ 0 h 661677"/>
              <a:gd name="connsiteX3" fmla="*/ 826284 w 826284"/>
              <a:gd name="connsiteY3" fmla="*/ 660948 h 661677"/>
              <a:gd name="connsiteX4" fmla="*/ 0 w 826284"/>
              <a:gd name="connsiteY4" fmla="*/ 661677 h 661677"/>
              <a:gd name="connsiteX0" fmla="*/ 0 w 811014"/>
              <a:gd name="connsiteY0" fmla="*/ 661677 h 661677"/>
              <a:gd name="connsiteX1" fmla="*/ 166185 w 811014"/>
              <a:gd name="connsiteY1" fmla="*/ 0 h 661677"/>
              <a:gd name="connsiteX2" fmla="*/ 811014 w 811014"/>
              <a:gd name="connsiteY2" fmla="*/ 0 h 661677"/>
              <a:gd name="connsiteX3" fmla="*/ 809031 w 811014"/>
              <a:gd name="connsiteY3" fmla="*/ 660948 h 661677"/>
              <a:gd name="connsiteX4" fmla="*/ 0 w 811014"/>
              <a:gd name="connsiteY4" fmla="*/ 661677 h 6616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1014" h="661677">
                <a:moveTo>
                  <a:pt x="0" y="661677"/>
                </a:moveTo>
                <a:lnTo>
                  <a:pt x="166185" y="0"/>
                </a:lnTo>
                <a:lnTo>
                  <a:pt x="811014" y="0"/>
                </a:lnTo>
                <a:lnTo>
                  <a:pt x="809031" y="660948"/>
                </a:lnTo>
                <a:lnTo>
                  <a:pt x="0" y="661677"/>
                </a:lnTo>
                <a:close/>
              </a:path>
            </a:pathLst>
          </a:cu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383222" y="100046"/>
            <a:ext cx="10313354" cy="849984"/>
          </a:xfrm>
          <a:prstGeom prst="rect">
            <a:avLst/>
          </a:prstGeom>
        </p:spPr>
        <p:txBody>
          <a:bodyPr vert="horz" lIns="91440" tIns="0" rIns="91440" bIns="0" rtlCol="0" anchor="b">
            <a:noAutofit/>
          </a:bodyPr>
          <a:lstStyle/>
          <a:p>
            <a:r>
              <a:rPr lang="en-US"/>
              <a:t>Click to edit Master title style</a:t>
            </a:r>
          </a:p>
        </p:txBody>
      </p:sp>
      <p:sp>
        <p:nvSpPr>
          <p:cNvPr id="3" name="Text Placeholder 2"/>
          <p:cNvSpPr>
            <a:spLocks noGrp="1"/>
          </p:cNvSpPr>
          <p:nvPr>
            <p:ph type="body" idx="1"/>
          </p:nvPr>
        </p:nvSpPr>
        <p:spPr>
          <a:xfrm>
            <a:off x="380999" y="1098960"/>
            <a:ext cx="11496575" cy="494403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 name="Slide Number Placeholder 5">
            <a:extLst>
              <a:ext uri="{FF2B5EF4-FFF2-40B4-BE49-F238E27FC236}">
                <a16:creationId xmlns:a16="http://schemas.microsoft.com/office/drawing/2014/main" id="{E03C1138-BD0D-4F27-9C43-2B899AEEF16D}"/>
              </a:ext>
            </a:extLst>
          </p:cNvPr>
          <p:cNvSpPr txBox="1">
            <a:spLocks/>
          </p:cNvSpPr>
          <p:nvPr userDrawn="1"/>
        </p:nvSpPr>
        <p:spPr>
          <a:xfrm>
            <a:off x="11570472" y="6446701"/>
            <a:ext cx="393834" cy="188261"/>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F041C16-093A-4073-AC1F-A0BBA60B080D}" type="slidenum">
              <a:rPr lang="en-US" b="1" smtClean="0"/>
              <a:pPr/>
              <a:t>‹#›</a:t>
            </a:fld>
            <a:r>
              <a:rPr lang="en-US" dirty="0"/>
              <a:t> </a:t>
            </a:r>
          </a:p>
        </p:txBody>
      </p:sp>
      <p:cxnSp>
        <p:nvCxnSpPr>
          <p:cNvPr id="34" name="Straight Connector 33">
            <a:extLst>
              <a:ext uri="{FF2B5EF4-FFF2-40B4-BE49-F238E27FC236}">
                <a16:creationId xmlns:a16="http://schemas.microsoft.com/office/drawing/2014/main" id="{A4D77449-6CA1-42E2-B1A6-0BAD496E5D85}"/>
              </a:ext>
            </a:extLst>
          </p:cNvPr>
          <p:cNvCxnSpPr>
            <a:cxnSpLocks/>
          </p:cNvCxnSpPr>
          <p:nvPr userDrawn="1"/>
        </p:nvCxnSpPr>
        <p:spPr>
          <a:xfrm>
            <a:off x="369418" y="959244"/>
            <a:ext cx="11508156" cy="0"/>
          </a:xfrm>
          <a:prstGeom prst="line">
            <a:avLst/>
          </a:prstGeom>
          <a:ln w="19050">
            <a:solidFill>
              <a:srgbClr val="00205C"/>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DF8EE39C-5861-4A5F-AE4D-A2304D6E85B3}"/>
              </a:ext>
            </a:extLst>
          </p:cNvPr>
          <p:cNvPicPr>
            <a:picLocks noChangeAspect="1"/>
          </p:cNvPicPr>
          <p:nvPr userDrawn="1"/>
        </p:nvPicPr>
        <p:blipFill>
          <a:blip r:embed="rId15">
            <a:extLst>
              <a:ext uri="{28A0092B-C50C-407E-A947-70E740481C1C}">
                <a14:useLocalDpi xmlns:a14="http://schemas.microsoft.com/office/drawing/2010/main" val="0"/>
              </a:ext>
            </a:extLst>
          </a:blip>
          <a:srcRect/>
          <a:stretch/>
        </p:blipFill>
        <p:spPr>
          <a:xfrm>
            <a:off x="10798159" y="9577"/>
            <a:ext cx="1157456" cy="1019253"/>
          </a:xfrm>
          <a:prstGeom prst="rect">
            <a:avLst/>
          </a:prstGeom>
        </p:spPr>
      </p:pic>
      <p:pic>
        <p:nvPicPr>
          <p:cNvPr id="4" name="Picture 3">
            <a:extLst>
              <a:ext uri="{FF2B5EF4-FFF2-40B4-BE49-F238E27FC236}">
                <a16:creationId xmlns:a16="http://schemas.microsoft.com/office/drawing/2014/main" id="{41A54CF6-8C50-4FDA-8BCE-EF62D1678B48}"/>
              </a:ext>
            </a:extLst>
          </p:cNvPr>
          <p:cNvPicPr>
            <a:picLocks noChangeAspect="1"/>
          </p:cNvPicPr>
          <p:nvPr userDrawn="1"/>
        </p:nvPicPr>
        <p:blipFill>
          <a:blip r:embed="rId16"/>
          <a:stretch>
            <a:fillRect/>
          </a:stretch>
        </p:blipFill>
        <p:spPr>
          <a:xfrm>
            <a:off x="0" y="0"/>
            <a:ext cx="12192000" cy="6857999"/>
          </a:xfrm>
          <a:prstGeom prst="rect">
            <a:avLst/>
          </a:prstGeom>
        </p:spPr>
      </p:pic>
    </p:spTree>
    <p:extLst>
      <p:ext uri="{BB962C8B-B14F-4D97-AF65-F5344CB8AC3E}">
        <p14:creationId xmlns:p14="http://schemas.microsoft.com/office/powerpoint/2010/main" val="3151426958"/>
      </p:ext>
    </p:extLst>
  </p:cSld>
  <p:clrMap bg1="dk1" tx1="lt1" bg2="dk2" tx2="lt2" accent1="accent1" accent2="accent2" accent3="accent3" accent4="accent4" accent5="accent5" accent6="accent6" hlink="hlink" folHlink="folHlink"/>
  <p:sldLayoutIdLst>
    <p:sldLayoutId id="2147483761" r:id="rId1"/>
    <p:sldLayoutId id="2147483760" r:id="rId2"/>
    <p:sldLayoutId id="2147483762" r:id="rId3"/>
    <p:sldLayoutId id="2147483766" r:id="rId4"/>
    <p:sldLayoutId id="2147483767" r:id="rId5"/>
    <p:sldLayoutId id="2147483768" r:id="rId6"/>
    <p:sldLayoutId id="2147483769" r:id="rId7"/>
    <p:sldLayoutId id="2147483770" r:id="rId8"/>
    <p:sldLayoutId id="2147483771" r:id="rId9"/>
    <p:sldLayoutId id="2147483774" r:id="rId10"/>
  </p:sldLayoutIdLst>
  <p:hf sldNum="0" hdr="0" dt="0"/>
  <p:txStyles>
    <p:titleStyle>
      <a:lvl1pPr marL="0" indent="0" algn="l" defTabSz="914400" rtl="0" eaLnBrk="1" latinLnBrk="0" hangingPunct="1">
        <a:lnSpc>
          <a:spcPct val="90000"/>
        </a:lnSpc>
        <a:spcBef>
          <a:spcPct val="0"/>
        </a:spcBef>
        <a:buNone/>
        <a:defRPr sz="3200" b="1" kern="1200">
          <a:solidFill>
            <a:schemeClr val="tx1"/>
          </a:solidFill>
          <a:latin typeface="Arial Nova" panose="020B05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chemeClr val="accent5">
            <a:lumMod val="60000"/>
            <a:lumOff val="40000"/>
          </a:schemeClr>
        </a:buClr>
        <a:buFont typeface="Wingdings" panose="05000000000000000000" pitchFamily="2" charset="2"/>
        <a:buChar char="§"/>
        <a:defRPr sz="20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Clr>
          <a:srgbClr val="A2C7E2"/>
        </a:buClr>
        <a:buFont typeface="Wingdings" panose="05000000000000000000" pitchFamily="2" charset="2"/>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Clr>
          <a:srgbClr val="FFDA00"/>
        </a:buClr>
        <a:buFont typeface="Wingdings" panose="05000000000000000000" pitchFamily="2" charset="2"/>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Clr>
          <a:srgbClr val="00205C"/>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Clr>
          <a:srgbClr val="FFDA00"/>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40">
          <p15:clr>
            <a:srgbClr val="F26B43"/>
          </p15:clr>
        </p15:guide>
        <p15:guide id="2" orient="horz" pos="720">
          <p15:clr>
            <a:srgbClr val="F26B43"/>
          </p15:clr>
        </p15:guide>
        <p15:guide id="3" orient="horz" pos="357">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0" descr="Speakers Bureau_Header"/>
          <p:cNvPicPr preferRelativeResize="0">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flipH="1">
            <a:off x="0" y="0"/>
            <a:ext cx="12192000" cy="914400"/>
          </a:xfrm>
          <a:prstGeom prst="rect">
            <a:avLst/>
          </a:prstGeom>
          <a:noFill/>
          <a:ln w="9525">
            <a:noFill/>
            <a:miter lim="800000"/>
            <a:headEnd/>
            <a:tailEnd/>
          </a:ln>
        </p:spPr>
      </p:pic>
      <p:pic>
        <p:nvPicPr>
          <p:cNvPr id="11" name="Picture 2"/>
          <p:cNvPicPr preferRelativeResize="0">
            <a:picLocks noChangeArrowheads="1"/>
          </p:cNvPicPr>
          <p:nvPr/>
        </p:nvPicPr>
        <p:blipFill rotWithShape="1">
          <a:blip r:embed="rId16" cstate="email">
            <a:extLst>
              <a:ext uri="{28A0092B-C50C-407E-A947-70E740481C1C}">
                <a14:useLocalDpi xmlns:a14="http://schemas.microsoft.com/office/drawing/2010/main"/>
              </a:ext>
            </a:extLst>
          </a:blip>
          <a:srcRect/>
          <a:stretch/>
        </p:blipFill>
        <p:spPr bwMode="auto">
          <a:xfrm>
            <a:off x="0" y="914400"/>
            <a:ext cx="12192000" cy="5943600"/>
          </a:xfrm>
          <a:prstGeom prst="rect">
            <a:avLst/>
          </a:prstGeom>
          <a:noFill/>
          <a:ln w="9525" cmpd="sng">
            <a:noFill/>
            <a:miter lim="800000"/>
            <a:headEnd/>
            <a:tailEnd/>
          </a:ln>
          <a:effectLst/>
          <a:extLst>
            <a:ext uri="{909E8E84-426E-40dd-AFC4-6F175D3DCCD1}">
              <a14:hiddenFill xmlns:a14="http://schemas.microsoft.com/office/drawing/2010/main" xmlns="">
                <a:solidFill>
                  <a:schemeClr val="accent1"/>
                </a:solidFill>
              </a14:hiddenFill>
            </a:ext>
          </a:extLst>
        </p:spPr>
      </p:pic>
      <p:pic>
        <p:nvPicPr>
          <p:cNvPr id="8" name="Picture 90" descr="Speakers Bureau_Header"/>
          <p:cNvPicPr preferRelativeResize="0">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flipH="1">
            <a:off x="0" y="0"/>
            <a:ext cx="12192000" cy="914400"/>
          </a:xfrm>
          <a:prstGeom prst="rect">
            <a:avLst/>
          </a:prstGeom>
          <a:noFill/>
          <a:ln w="9525">
            <a:noFill/>
            <a:miter lim="800000"/>
            <a:headEnd/>
            <a:tailEnd/>
          </a:ln>
        </p:spPr>
      </p:pic>
      <p:pic>
        <p:nvPicPr>
          <p:cNvPr id="7" name="Picture 2"/>
          <p:cNvPicPr preferRelativeResize="0">
            <a:picLocks noChangeArrowheads="1"/>
          </p:cNvPicPr>
          <p:nvPr/>
        </p:nvPicPr>
        <p:blipFill rotWithShape="1">
          <a:blip r:embed="rId16" cstate="email">
            <a:extLst>
              <a:ext uri="{28A0092B-C50C-407E-A947-70E740481C1C}">
                <a14:useLocalDpi xmlns:a14="http://schemas.microsoft.com/office/drawing/2010/main"/>
              </a:ext>
            </a:extLst>
          </a:blip>
          <a:srcRect/>
          <a:stretch/>
        </p:blipFill>
        <p:spPr bwMode="auto">
          <a:xfrm>
            <a:off x="0" y="914400"/>
            <a:ext cx="12192000" cy="5943600"/>
          </a:xfrm>
          <a:prstGeom prst="rect">
            <a:avLst/>
          </a:prstGeom>
          <a:noFill/>
          <a:ln w="9525" cmpd="sng">
            <a:noFill/>
            <a:miter lim="800000"/>
            <a:headEnd/>
            <a:tailEnd/>
          </a:ln>
          <a:effectLst/>
          <a:extLst>
            <a:ext uri="{909E8E84-426E-40dd-AFC4-6F175D3DCCD1}">
              <a14:hiddenFill xmlns:a14="http://schemas.microsoft.com/office/drawing/2010/main" xmlns="">
                <a:solidFill>
                  <a:schemeClr val="accent1"/>
                </a:solidFill>
              </a14:hiddenFill>
            </a:ext>
          </a:extLst>
        </p:spPr>
      </p:pic>
      <p:sp>
        <p:nvSpPr>
          <p:cNvPr id="2" name="Title Placeholder 1"/>
          <p:cNvSpPr>
            <a:spLocks noGrp="1"/>
          </p:cNvSpPr>
          <p:nvPr>
            <p:ph type="title"/>
          </p:nvPr>
        </p:nvSpPr>
        <p:spPr>
          <a:xfrm>
            <a:off x="101600" y="76200"/>
            <a:ext cx="11074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143000"/>
            <a:ext cx="115824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0" y="649287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7/1/2025</a:t>
            </a:fld>
            <a:endParaRPr lang="en-US" dirty="0"/>
          </a:p>
        </p:txBody>
      </p:sp>
      <p:sp>
        <p:nvSpPr>
          <p:cNvPr id="5" name="Footer Placeholder 4"/>
          <p:cNvSpPr>
            <a:spLocks noGrp="1"/>
          </p:cNvSpPr>
          <p:nvPr>
            <p:ph type="ftr" sz="quarter" idx="3"/>
          </p:nvPr>
        </p:nvSpPr>
        <p:spPr>
          <a:xfrm>
            <a:off x="4165600" y="6479626"/>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9337481" y="6492878"/>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dirty="0"/>
          </a:p>
        </p:txBody>
      </p:sp>
      <p:pic>
        <p:nvPicPr>
          <p:cNvPr id="9" name="Picture 72" descr="NASA insignia RGB"/>
          <p:cNvPicPr>
            <a:picLocks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11172630" y="31752"/>
            <a:ext cx="1005840" cy="822960"/>
          </a:xfrm>
          <a:prstGeom prst="rect">
            <a:avLst/>
          </a:prstGeom>
          <a:noFill/>
          <a:ln w="9525">
            <a:noFill/>
            <a:miter lim="800000"/>
            <a:headEnd/>
            <a:tailEnd/>
          </a:ln>
        </p:spPr>
      </p:pic>
      <p:grpSp>
        <p:nvGrpSpPr>
          <p:cNvPr id="13" name="Group 37"/>
          <p:cNvGrpSpPr>
            <a:grpSpLocks/>
          </p:cNvGrpSpPr>
          <p:nvPr/>
        </p:nvGrpSpPr>
        <p:grpSpPr bwMode="auto">
          <a:xfrm>
            <a:off x="0" y="0"/>
            <a:ext cx="7315200" cy="819150"/>
            <a:chOff x="0" y="112"/>
            <a:chExt cx="3456" cy="516"/>
          </a:xfrm>
        </p:grpSpPr>
        <p:sp>
          <p:nvSpPr>
            <p:cNvPr id="14" name="Line 38"/>
            <p:cNvSpPr>
              <a:spLocks noChangeShapeType="1"/>
            </p:cNvSpPr>
            <p:nvPr/>
          </p:nvSpPr>
          <p:spPr bwMode="auto">
            <a:xfrm>
              <a:off x="0" y="290"/>
              <a:ext cx="3456" cy="1"/>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15" name="Line 39"/>
            <p:cNvSpPr>
              <a:spLocks noChangeShapeType="1"/>
            </p:cNvSpPr>
            <p:nvPr/>
          </p:nvSpPr>
          <p:spPr bwMode="auto">
            <a:xfrm>
              <a:off x="0" y="436"/>
              <a:ext cx="3456" cy="1"/>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16" name="Line 40"/>
            <p:cNvSpPr>
              <a:spLocks noChangeShapeType="1"/>
            </p:cNvSpPr>
            <p:nvPr/>
          </p:nvSpPr>
          <p:spPr bwMode="auto">
            <a:xfrm>
              <a:off x="0" y="579"/>
              <a:ext cx="3456" cy="1"/>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17" name="Line 41"/>
            <p:cNvSpPr>
              <a:spLocks noChangeShapeType="1"/>
            </p:cNvSpPr>
            <p:nvPr/>
          </p:nvSpPr>
          <p:spPr bwMode="auto">
            <a:xfrm>
              <a:off x="0" y="144"/>
              <a:ext cx="3456" cy="1"/>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18" name="Line 42"/>
            <p:cNvSpPr>
              <a:spLocks noChangeShapeType="1"/>
            </p:cNvSpPr>
            <p:nvPr/>
          </p:nvSpPr>
          <p:spPr bwMode="auto">
            <a:xfrm rot="16200000">
              <a:off x="3062" y="367"/>
              <a:ext cx="510"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19" name="Line 43"/>
            <p:cNvSpPr>
              <a:spLocks noChangeShapeType="1"/>
            </p:cNvSpPr>
            <p:nvPr/>
          </p:nvSpPr>
          <p:spPr bwMode="auto">
            <a:xfrm rot="16200000">
              <a:off x="2918" y="367"/>
              <a:ext cx="510"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0" name="Line 44"/>
            <p:cNvSpPr>
              <a:spLocks noChangeShapeType="1"/>
            </p:cNvSpPr>
            <p:nvPr/>
          </p:nvSpPr>
          <p:spPr bwMode="auto">
            <a:xfrm rot="16200000">
              <a:off x="2485" y="369"/>
              <a:ext cx="513"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1" name="Line 45"/>
            <p:cNvSpPr>
              <a:spLocks noChangeShapeType="1"/>
            </p:cNvSpPr>
            <p:nvPr/>
          </p:nvSpPr>
          <p:spPr bwMode="auto">
            <a:xfrm rot="16200000">
              <a:off x="2631" y="369"/>
              <a:ext cx="513"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2" name="Line 46"/>
            <p:cNvSpPr>
              <a:spLocks noChangeShapeType="1"/>
            </p:cNvSpPr>
            <p:nvPr/>
          </p:nvSpPr>
          <p:spPr bwMode="auto">
            <a:xfrm rot="16200000">
              <a:off x="2774" y="369"/>
              <a:ext cx="513"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3" name="Line 47"/>
            <p:cNvSpPr>
              <a:spLocks noChangeShapeType="1"/>
            </p:cNvSpPr>
            <p:nvPr/>
          </p:nvSpPr>
          <p:spPr bwMode="auto">
            <a:xfrm rot="16200000">
              <a:off x="2338" y="370"/>
              <a:ext cx="516"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4" name="Line 48"/>
            <p:cNvSpPr>
              <a:spLocks noChangeShapeType="1"/>
            </p:cNvSpPr>
            <p:nvPr/>
          </p:nvSpPr>
          <p:spPr bwMode="auto">
            <a:xfrm rot="16200000">
              <a:off x="2197" y="369"/>
              <a:ext cx="513"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5" name="Line 49"/>
            <p:cNvSpPr>
              <a:spLocks noChangeShapeType="1"/>
            </p:cNvSpPr>
            <p:nvPr/>
          </p:nvSpPr>
          <p:spPr bwMode="auto">
            <a:xfrm rot="16200000">
              <a:off x="1764" y="370"/>
              <a:ext cx="516"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6" name="Line 50"/>
            <p:cNvSpPr>
              <a:spLocks noChangeShapeType="1"/>
            </p:cNvSpPr>
            <p:nvPr/>
          </p:nvSpPr>
          <p:spPr bwMode="auto">
            <a:xfrm rot="16200000">
              <a:off x="1910" y="370"/>
              <a:ext cx="516"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7" name="Line 51"/>
            <p:cNvSpPr>
              <a:spLocks noChangeShapeType="1"/>
            </p:cNvSpPr>
            <p:nvPr/>
          </p:nvSpPr>
          <p:spPr bwMode="auto">
            <a:xfrm rot="16200000">
              <a:off x="2055" y="367"/>
              <a:ext cx="510"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8" name="Line 52"/>
            <p:cNvSpPr>
              <a:spLocks noChangeShapeType="1"/>
            </p:cNvSpPr>
            <p:nvPr/>
          </p:nvSpPr>
          <p:spPr bwMode="auto">
            <a:xfrm rot="16200000">
              <a:off x="1618" y="370"/>
              <a:ext cx="516"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29" name="Line 53"/>
            <p:cNvSpPr>
              <a:spLocks noChangeShapeType="1"/>
            </p:cNvSpPr>
            <p:nvPr/>
          </p:nvSpPr>
          <p:spPr bwMode="auto">
            <a:xfrm rot="16200000">
              <a:off x="1188" y="367"/>
              <a:ext cx="510"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0" name="Line 54"/>
            <p:cNvSpPr>
              <a:spLocks noChangeShapeType="1"/>
            </p:cNvSpPr>
            <p:nvPr/>
          </p:nvSpPr>
          <p:spPr bwMode="auto">
            <a:xfrm rot="16200000">
              <a:off x="1329" y="369"/>
              <a:ext cx="513"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1" name="Line 55"/>
            <p:cNvSpPr>
              <a:spLocks noChangeShapeType="1"/>
            </p:cNvSpPr>
            <p:nvPr/>
          </p:nvSpPr>
          <p:spPr bwMode="auto">
            <a:xfrm rot="16200000">
              <a:off x="1472" y="369"/>
              <a:ext cx="513"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2" name="Line 56"/>
            <p:cNvSpPr>
              <a:spLocks noChangeShapeType="1"/>
            </p:cNvSpPr>
            <p:nvPr/>
          </p:nvSpPr>
          <p:spPr bwMode="auto">
            <a:xfrm rot="16200000">
              <a:off x="1042" y="370"/>
              <a:ext cx="516"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3" name="Line 57"/>
            <p:cNvSpPr>
              <a:spLocks noChangeShapeType="1"/>
            </p:cNvSpPr>
            <p:nvPr/>
          </p:nvSpPr>
          <p:spPr bwMode="auto">
            <a:xfrm rot="16200000">
              <a:off x="610" y="370"/>
              <a:ext cx="516"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4" name="Line 58"/>
            <p:cNvSpPr>
              <a:spLocks noChangeShapeType="1"/>
            </p:cNvSpPr>
            <p:nvPr/>
          </p:nvSpPr>
          <p:spPr bwMode="auto">
            <a:xfrm rot="16200000">
              <a:off x="758" y="367"/>
              <a:ext cx="510"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5" name="Line 59"/>
            <p:cNvSpPr>
              <a:spLocks noChangeShapeType="1"/>
            </p:cNvSpPr>
            <p:nvPr/>
          </p:nvSpPr>
          <p:spPr bwMode="auto">
            <a:xfrm rot="16200000">
              <a:off x="899" y="370"/>
              <a:ext cx="516"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6" name="Line 60"/>
            <p:cNvSpPr>
              <a:spLocks noChangeShapeType="1"/>
            </p:cNvSpPr>
            <p:nvPr/>
          </p:nvSpPr>
          <p:spPr bwMode="auto">
            <a:xfrm rot="16200000">
              <a:off x="464" y="370"/>
              <a:ext cx="516"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7" name="Line 61"/>
            <p:cNvSpPr>
              <a:spLocks noChangeShapeType="1"/>
            </p:cNvSpPr>
            <p:nvPr/>
          </p:nvSpPr>
          <p:spPr bwMode="auto">
            <a:xfrm rot="16200000">
              <a:off x="38" y="367"/>
              <a:ext cx="510"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8" name="Line 62"/>
            <p:cNvSpPr>
              <a:spLocks noChangeShapeType="1"/>
            </p:cNvSpPr>
            <p:nvPr/>
          </p:nvSpPr>
          <p:spPr bwMode="auto">
            <a:xfrm rot="16200000">
              <a:off x="179" y="369"/>
              <a:ext cx="513"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39" name="Line 63"/>
            <p:cNvSpPr>
              <a:spLocks noChangeShapeType="1"/>
            </p:cNvSpPr>
            <p:nvPr/>
          </p:nvSpPr>
          <p:spPr bwMode="auto">
            <a:xfrm rot="16200000">
              <a:off x="321" y="370"/>
              <a:ext cx="516"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sp>
          <p:nvSpPr>
            <p:cNvPr id="40" name="Line 64"/>
            <p:cNvSpPr>
              <a:spLocks noChangeShapeType="1"/>
            </p:cNvSpPr>
            <p:nvPr/>
          </p:nvSpPr>
          <p:spPr bwMode="auto">
            <a:xfrm rot="16200000">
              <a:off x="-107" y="369"/>
              <a:ext cx="513" cy="0"/>
            </a:xfrm>
            <a:prstGeom prst="line">
              <a:avLst/>
            </a:prstGeom>
            <a:noFill/>
            <a:ln w="3175">
              <a:solidFill>
                <a:schemeClr val="bg1">
                  <a:alpha val="14999"/>
                </a:schemeClr>
              </a:solidFill>
              <a:round/>
              <a:headEnd/>
              <a:tailEnd/>
            </a:ln>
            <a:effectLst/>
          </p:spPr>
          <p:txBody>
            <a:bodyPr wrap="none" anchor="ctr">
              <a:prstTxWarp prst="textNoShape">
                <a:avLst/>
              </a:prstTxWarp>
            </a:bodyPr>
            <a:lstStyle/>
            <a:p>
              <a:pPr defTabSz="457200">
                <a:defRPr/>
              </a:pPr>
              <a:endParaRPr lang="en-US" sz="1800" dirty="0">
                <a:solidFill>
                  <a:prstClr val="black"/>
                </a:solidFill>
                <a:latin typeface="Helvetica Neue Black Condensed" pitchFamily="-112" charset="0"/>
              </a:endParaRPr>
            </a:p>
          </p:txBody>
        </p:sp>
      </p:grpSp>
    </p:spTree>
    <p:extLst>
      <p:ext uri="{BB962C8B-B14F-4D97-AF65-F5344CB8AC3E}">
        <p14:creationId xmlns:p14="http://schemas.microsoft.com/office/powerpoint/2010/main" val="666299125"/>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 id="2147483711" r:id="rId8"/>
    <p:sldLayoutId id="2147483712" r:id="rId9"/>
    <p:sldLayoutId id="2147483713" r:id="rId10"/>
    <p:sldLayoutId id="2147483714" r:id="rId11"/>
    <p:sldLayoutId id="2147483715" r:id="rId12"/>
    <p:sldLayoutId id="2147483716" r:id="rId13"/>
  </p:sldLayoutIdLst>
  <p:txStyles>
    <p:titleStyle>
      <a:lvl1pPr algn="ctr" defTabSz="914400" rtl="0" eaLnBrk="1" latinLnBrk="0" hangingPunct="1">
        <a:spcBef>
          <a:spcPct val="0"/>
        </a:spcBef>
        <a:buNone/>
        <a:defRPr sz="4400" kern="1200">
          <a:solidFill>
            <a:schemeClr val="accent1">
              <a:lumMod val="40000"/>
              <a:lumOff val="60000"/>
            </a:schemeClr>
          </a:solidFill>
          <a:latin typeface="+mj-lt"/>
          <a:ea typeface="+mj-ea"/>
          <a:cs typeface="+mj-cs"/>
        </a:defRPr>
      </a:lvl1pPr>
    </p:titleStyle>
    <p:bodyStyle>
      <a:lvl1pPr marL="230188" indent="-230188"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9" cstate="print">
            <a:lum/>
          </a:blip>
          <a:srcRect/>
          <a:stretch>
            <a:fillRect/>
          </a:stretch>
        </a:blip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bwMode="auto">
          <a:xfrm>
            <a:off x="609600" y="1143010"/>
            <a:ext cx="10972800" cy="5257800"/>
          </a:xfrm>
          <a:prstGeom prst="rect">
            <a:avLst/>
          </a:prstGeom>
          <a:noFill/>
          <a:ln w="9525">
            <a:noFill/>
            <a:miter lim="800000"/>
            <a:headEnd/>
            <a:tailEnd/>
          </a:ln>
          <a:effectLst>
            <a:outerShdw dist="35921" dir="2700000" algn="ctr" rotWithShape="0">
              <a:schemeClr val="tx1"/>
            </a:outerShdw>
          </a:effectLst>
        </p:spPr>
        <p:txBody>
          <a:bodyPr vert="horz" wrap="square" lIns="91348" tIns="45680" rIns="91348" bIns="4568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244" name="Rectangle 4"/>
          <p:cNvSpPr>
            <a:spLocks noGrp="1" noChangeArrowheads="1"/>
          </p:cNvSpPr>
          <p:nvPr>
            <p:ph type="sldNum" sz="quarter" idx="4"/>
          </p:nvPr>
        </p:nvSpPr>
        <p:spPr bwMode="auto">
          <a:xfrm>
            <a:off x="8940800" y="6629410"/>
            <a:ext cx="3251200" cy="228600"/>
          </a:xfrm>
          <a:prstGeom prst="rect">
            <a:avLst/>
          </a:prstGeom>
          <a:noFill/>
          <a:ln w="9525">
            <a:noFill/>
            <a:miter lim="800000"/>
            <a:headEnd/>
            <a:tailEnd/>
          </a:ln>
        </p:spPr>
        <p:txBody>
          <a:bodyPr vert="horz" wrap="square" lIns="91348" tIns="45680" rIns="91348" bIns="45680" numCol="1" anchor="t" anchorCtr="0" compatLnSpc="1">
            <a:prstTxWarp prst="textNoShape">
              <a:avLst/>
            </a:prstTxWarp>
          </a:bodyPr>
          <a:lstStyle>
            <a:lvl1pPr algn="r" eaLnBrk="0" hangingPunct="0">
              <a:defRPr sz="900">
                <a:ea typeface="+mn-ea"/>
                <a:cs typeface="+mn-cs"/>
              </a:defRPr>
            </a:lvl1pPr>
          </a:lstStyle>
          <a:p>
            <a:fld id="{72613BDB-D2D2-4CFE-A1F2-5AC2AA67720F}" type="slidenum">
              <a:rPr lang="en-US" smtClean="0">
                <a:solidFill>
                  <a:srgbClr val="000000"/>
                </a:solidFill>
              </a:rPr>
              <a:pPr/>
              <a:t>‹#›</a:t>
            </a:fld>
            <a:endParaRPr lang="en-US" dirty="0">
              <a:solidFill>
                <a:srgbClr val="000000"/>
              </a:solidFill>
            </a:endParaRPr>
          </a:p>
        </p:txBody>
      </p:sp>
      <p:pic>
        <p:nvPicPr>
          <p:cNvPr id="9221" name="Picture 6" descr="4Color"/>
          <p:cNvPicPr>
            <a:picLocks noChangeAspect="1" noChangeArrowheads="1"/>
          </p:cNvPicPr>
          <p:nvPr/>
        </p:nvPicPr>
        <p:blipFill>
          <a:blip r:embed="rId20" cstate="print"/>
          <a:srcRect/>
          <a:stretch>
            <a:fillRect/>
          </a:stretch>
        </p:blipFill>
        <p:spPr bwMode="auto">
          <a:xfrm>
            <a:off x="11040549" y="11"/>
            <a:ext cx="1005840" cy="822960"/>
          </a:xfrm>
          <a:prstGeom prst="rect">
            <a:avLst/>
          </a:prstGeom>
          <a:noFill/>
          <a:ln w="9525">
            <a:noFill/>
            <a:miter lim="800000"/>
            <a:headEnd/>
            <a:tailEnd/>
          </a:ln>
        </p:spPr>
      </p:pic>
      <p:sp>
        <p:nvSpPr>
          <p:cNvPr id="9222" name="Rectangle 7"/>
          <p:cNvSpPr>
            <a:spLocks noGrp="1" noChangeArrowheads="1"/>
          </p:cNvSpPr>
          <p:nvPr>
            <p:ph type="title"/>
          </p:nvPr>
        </p:nvSpPr>
        <p:spPr bwMode="auto">
          <a:xfrm>
            <a:off x="609621" y="152400"/>
            <a:ext cx="10460567" cy="609600"/>
          </a:xfrm>
          <a:prstGeom prst="rect">
            <a:avLst/>
          </a:prstGeom>
          <a:noFill/>
          <a:ln w="9525">
            <a:noFill/>
            <a:miter lim="800000"/>
            <a:headEnd/>
            <a:tailEnd/>
          </a:ln>
        </p:spPr>
        <p:txBody>
          <a:bodyPr vert="horz" wrap="square" lIns="91348" tIns="45680" rIns="91348" bIns="45680" numCol="1" anchor="ctr" anchorCtr="0" compatLnSpc="1">
            <a:prstTxWarp prst="textNoShape">
              <a:avLst/>
            </a:prstTxWarp>
          </a:bodyPr>
          <a:lstStyle/>
          <a:p>
            <a:pPr lvl="0"/>
            <a:r>
              <a:rPr lang="en-US"/>
              <a:t>Click to edit Master title style</a:t>
            </a:r>
          </a:p>
        </p:txBody>
      </p:sp>
    </p:spTree>
    <p:extLst>
      <p:ext uri="{BB962C8B-B14F-4D97-AF65-F5344CB8AC3E}">
        <p14:creationId xmlns:p14="http://schemas.microsoft.com/office/powerpoint/2010/main" val="1581697208"/>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729" r:id="rId12"/>
    <p:sldLayoutId id="2147483730" r:id="rId13"/>
    <p:sldLayoutId id="2147483731" r:id="rId14"/>
    <p:sldLayoutId id="2147483732" r:id="rId15"/>
    <p:sldLayoutId id="2147483733" r:id="rId16"/>
    <p:sldLayoutId id="2147483734" r:id="rId17"/>
  </p:sldLayoutIdLst>
  <p:transition>
    <p:randomBar/>
  </p:transition>
  <p:txStyles>
    <p:titleStyle>
      <a:lvl1pPr algn="l" rtl="0" eaLnBrk="1" fontAlgn="base" hangingPunct="1">
        <a:spcBef>
          <a:spcPct val="0"/>
        </a:spcBef>
        <a:spcAft>
          <a:spcPct val="0"/>
        </a:spcAft>
        <a:defRPr sz="2400" b="1">
          <a:solidFill>
            <a:srgbClr val="66CCFF"/>
          </a:solidFill>
          <a:latin typeface="+mj-lt"/>
          <a:ea typeface="+mj-ea"/>
          <a:cs typeface="+mj-cs"/>
        </a:defRPr>
      </a:lvl1pPr>
      <a:lvl2pPr algn="l" rtl="0" eaLnBrk="1" fontAlgn="base" hangingPunct="1">
        <a:spcBef>
          <a:spcPct val="0"/>
        </a:spcBef>
        <a:spcAft>
          <a:spcPct val="0"/>
        </a:spcAft>
        <a:defRPr sz="2400" b="1">
          <a:solidFill>
            <a:srgbClr val="66CCFF"/>
          </a:solidFill>
          <a:latin typeface="Arial" charset="0"/>
          <a:ea typeface="ＭＳ Ｐゴシック" pitchFamily="-128" charset="-128"/>
        </a:defRPr>
      </a:lvl2pPr>
      <a:lvl3pPr algn="l" rtl="0" eaLnBrk="1" fontAlgn="base" hangingPunct="1">
        <a:spcBef>
          <a:spcPct val="0"/>
        </a:spcBef>
        <a:spcAft>
          <a:spcPct val="0"/>
        </a:spcAft>
        <a:defRPr sz="2400" b="1">
          <a:solidFill>
            <a:srgbClr val="66CCFF"/>
          </a:solidFill>
          <a:latin typeface="Arial" charset="0"/>
          <a:ea typeface="ＭＳ Ｐゴシック" pitchFamily="-128" charset="-128"/>
        </a:defRPr>
      </a:lvl3pPr>
      <a:lvl4pPr algn="l" rtl="0" eaLnBrk="1" fontAlgn="base" hangingPunct="1">
        <a:spcBef>
          <a:spcPct val="0"/>
        </a:spcBef>
        <a:spcAft>
          <a:spcPct val="0"/>
        </a:spcAft>
        <a:defRPr sz="2400" b="1">
          <a:solidFill>
            <a:srgbClr val="66CCFF"/>
          </a:solidFill>
          <a:latin typeface="Arial" charset="0"/>
          <a:ea typeface="ＭＳ Ｐゴシック" pitchFamily="-128" charset="-128"/>
        </a:defRPr>
      </a:lvl4pPr>
      <a:lvl5pPr algn="l" rtl="0" eaLnBrk="1" fontAlgn="base" hangingPunct="1">
        <a:spcBef>
          <a:spcPct val="0"/>
        </a:spcBef>
        <a:spcAft>
          <a:spcPct val="0"/>
        </a:spcAft>
        <a:defRPr sz="2400" b="1">
          <a:solidFill>
            <a:srgbClr val="66CCFF"/>
          </a:solidFill>
          <a:latin typeface="Arial" charset="0"/>
          <a:ea typeface="ＭＳ Ｐゴシック" pitchFamily="-128" charset="-128"/>
        </a:defRPr>
      </a:lvl5pPr>
      <a:lvl6pPr marL="456733" algn="l" rtl="0" eaLnBrk="1" fontAlgn="base" hangingPunct="1">
        <a:spcBef>
          <a:spcPct val="0"/>
        </a:spcBef>
        <a:spcAft>
          <a:spcPct val="0"/>
        </a:spcAft>
        <a:defRPr sz="2400" b="1">
          <a:solidFill>
            <a:srgbClr val="66CCFF"/>
          </a:solidFill>
          <a:latin typeface="Arial" charset="0"/>
          <a:ea typeface="ＭＳ Ｐゴシック" pitchFamily="-128" charset="-128"/>
        </a:defRPr>
      </a:lvl6pPr>
      <a:lvl7pPr marL="913464" algn="l" rtl="0" eaLnBrk="1" fontAlgn="base" hangingPunct="1">
        <a:spcBef>
          <a:spcPct val="0"/>
        </a:spcBef>
        <a:spcAft>
          <a:spcPct val="0"/>
        </a:spcAft>
        <a:defRPr sz="2400" b="1">
          <a:solidFill>
            <a:srgbClr val="66CCFF"/>
          </a:solidFill>
          <a:latin typeface="Arial" charset="0"/>
          <a:ea typeface="ＭＳ Ｐゴシック" pitchFamily="-128" charset="-128"/>
        </a:defRPr>
      </a:lvl7pPr>
      <a:lvl8pPr marL="1370196" algn="l" rtl="0" eaLnBrk="1" fontAlgn="base" hangingPunct="1">
        <a:spcBef>
          <a:spcPct val="0"/>
        </a:spcBef>
        <a:spcAft>
          <a:spcPct val="0"/>
        </a:spcAft>
        <a:defRPr sz="2400" b="1">
          <a:solidFill>
            <a:srgbClr val="66CCFF"/>
          </a:solidFill>
          <a:latin typeface="Arial" charset="0"/>
          <a:ea typeface="ＭＳ Ｐゴシック" pitchFamily="-128" charset="-128"/>
        </a:defRPr>
      </a:lvl8pPr>
      <a:lvl9pPr marL="1826929" algn="l" rtl="0" eaLnBrk="1" fontAlgn="base" hangingPunct="1">
        <a:spcBef>
          <a:spcPct val="0"/>
        </a:spcBef>
        <a:spcAft>
          <a:spcPct val="0"/>
        </a:spcAft>
        <a:defRPr sz="2400" b="1">
          <a:solidFill>
            <a:srgbClr val="66CCFF"/>
          </a:solidFill>
          <a:latin typeface="Arial" charset="0"/>
          <a:ea typeface="ＭＳ Ｐゴシック" pitchFamily="-128" charset="-128"/>
        </a:defRPr>
      </a:lvl9pPr>
    </p:titleStyle>
    <p:bodyStyle>
      <a:lvl1pPr marL="225195" indent="-225195" algn="l" rtl="0" eaLnBrk="1" fontAlgn="base" hangingPunct="1">
        <a:spcBef>
          <a:spcPct val="20000"/>
        </a:spcBef>
        <a:spcAft>
          <a:spcPct val="0"/>
        </a:spcAft>
        <a:buClr>
          <a:schemeClr val="bg1"/>
        </a:buClr>
        <a:buFont typeface="Symbol" pitchFamily="18" charset="2"/>
        <a:buChar char="¨"/>
        <a:defRPr sz="2000" b="1">
          <a:solidFill>
            <a:schemeClr val="bg1"/>
          </a:solidFill>
          <a:latin typeface="+mn-lt"/>
          <a:ea typeface="+mn-ea"/>
          <a:cs typeface="+mn-cs"/>
        </a:defRPr>
      </a:lvl1pPr>
      <a:lvl2pPr marL="569330" indent="-225195" algn="l" rtl="0" eaLnBrk="1" fontAlgn="base" hangingPunct="1">
        <a:spcBef>
          <a:spcPct val="20000"/>
        </a:spcBef>
        <a:spcAft>
          <a:spcPct val="0"/>
        </a:spcAft>
        <a:buClr>
          <a:schemeClr val="bg1"/>
        </a:buClr>
        <a:buFont typeface="Symbol" pitchFamily="18" charset="2"/>
        <a:buChar char="·"/>
        <a:defRPr>
          <a:solidFill>
            <a:schemeClr val="bg1"/>
          </a:solidFill>
          <a:latin typeface="+mn-lt"/>
          <a:ea typeface="+mn-ea"/>
        </a:defRPr>
      </a:lvl2pPr>
      <a:lvl3pPr marL="913464" indent="-225195" algn="l" rtl="0" eaLnBrk="1" fontAlgn="base" hangingPunct="1">
        <a:spcBef>
          <a:spcPct val="20000"/>
        </a:spcBef>
        <a:spcAft>
          <a:spcPct val="0"/>
        </a:spcAft>
        <a:buFont typeface="Symbol" pitchFamily="18" charset="2"/>
        <a:buChar char=""/>
        <a:defRPr sz="1600">
          <a:solidFill>
            <a:schemeClr val="bg1"/>
          </a:solidFill>
          <a:latin typeface="+mn-lt"/>
          <a:ea typeface="+mn-ea"/>
        </a:defRPr>
      </a:lvl3pPr>
      <a:lvl4pPr marL="1257600" indent="-225195" algn="l" rtl="0" eaLnBrk="1" fontAlgn="base" hangingPunct="1">
        <a:spcBef>
          <a:spcPct val="20000"/>
        </a:spcBef>
        <a:spcAft>
          <a:spcPct val="0"/>
        </a:spcAft>
        <a:buFont typeface="Symbol" pitchFamily="18" charset="2"/>
        <a:buChar char=""/>
        <a:defRPr sz="1400">
          <a:solidFill>
            <a:schemeClr val="bg1"/>
          </a:solidFill>
          <a:latin typeface="+mn-lt"/>
          <a:ea typeface="+mn-ea"/>
        </a:defRPr>
      </a:lvl4pPr>
      <a:lvl5pPr marL="1601735" indent="-225195" algn="l" rtl="0" eaLnBrk="1" fontAlgn="base" hangingPunct="1">
        <a:spcBef>
          <a:spcPct val="20000"/>
        </a:spcBef>
        <a:spcAft>
          <a:spcPct val="0"/>
        </a:spcAft>
        <a:buFont typeface="Symbol" pitchFamily="18" charset="2"/>
        <a:buChar char=""/>
        <a:defRPr sz="1400">
          <a:solidFill>
            <a:schemeClr val="bg1"/>
          </a:solidFill>
          <a:latin typeface="+mn-lt"/>
          <a:ea typeface="+mn-ea"/>
        </a:defRPr>
      </a:lvl5pPr>
      <a:lvl6pPr marL="2058466" indent="-225195" algn="l" rtl="0" eaLnBrk="1" fontAlgn="base" hangingPunct="1">
        <a:spcBef>
          <a:spcPct val="20000"/>
        </a:spcBef>
        <a:spcAft>
          <a:spcPct val="0"/>
        </a:spcAft>
        <a:buFont typeface="Symbol" pitchFamily="18" charset="2"/>
        <a:buChar char=""/>
        <a:defRPr sz="1400">
          <a:solidFill>
            <a:schemeClr val="bg1"/>
          </a:solidFill>
          <a:latin typeface="+mn-lt"/>
          <a:ea typeface="+mn-ea"/>
        </a:defRPr>
      </a:lvl6pPr>
      <a:lvl7pPr marL="2515199" indent="-225195" algn="l" rtl="0" eaLnBrk="1" fontAlgn="base" hangingPunct="1">
        <a:spcBef>
          <a:spcPct val="20000"/>
        </a:spcBef>
        <a:spcAft>
          <a:spcPct val="0"/>
        </a:spcAft>
        <a:buFont typeface="Symbol" pitchFamily="18" charset="2"/>
        <a:buChar char=""/>
        <a:defRPr sz="1400">
          <a:solidFill>
            <a:schemeClr val="bg1"/>
          </a:solidFill>
          <a:latin typeface="+mn-lt"/>
          <a:ea typeface="+mn-ea"/>
        </a:defRPr>
      </a:lvl7pPr>
      <a:lvl8pPr marL="2971929" indent="-225195" algn="l" rtl="0" eaLnBrk="1" fontAlgn="base" hangingPunct="1">
        <a:spcBef>
          <a:spcPct val="20000"/>
        </a:spcBef>
        <a:spcAft>
          <a:spcPct val="0"/>
        </a:spcAft>
        <a:buFont typeface="Symbol" pitchFamily="18" charset="2"/>
        <a:buChar char=""/>
        <a:defRPr sz="1400">
          <a:solidFill>
            <a:schemeClr val="bg1"/>
          </a:solidFill>
          <a:latin typeface="+mn-lt"/>
          <a:ea typeface="+mn-ea"/>
        </a:defRPr>
      </a:lvl8pPr>
      <a:lvl9pPr marL="3428663" indent="-225195" algn="l" rtl="0" eaLnBrk="1" fontAlgn="base" hangingPunct="1">
        <a:spcBef>
          <a:spcPct val="20000"/>
        </a:spcBef>
        <a:spcAft>
          <a:spcPct val="0"/>
        </a:spcAft>
        <a:buFont typeface="Symbol" pitchFamily="18" charset="2"/>
        <a:buChar char=""/>
        <a:defRPr sz="1400">
          <a:solidFill>
            <a:schemeClr val="bg1"/>
          </a:solidFill>
          <a:latin typeface="+mn-lt"/>
          <a:ea typeface="+mn-ea"/>
        </a:defRPr>
      </a:lvl9pPr>
    </p:bodyStyle>
    <p:otherStyle>
      <a:defPPr>
        <a:defRPr lang="en-US"/>
      </a:defPPr>
      <a:lvl1pPr marL="0" algn="l" defTabSz="913464" rtl="0" eaLnBrk="1" latinLnBrk="0" hangingPunct="1">
        <a:defRPr sz="1800" kern="1200">
          <a:solidFill>
            <a:schemeClr val="tx1"/>
          </a:solidFill>
          <a:latin typeface="+mn-lt"/>
          <a:ea typeface="+mn-ea"/>
          <a:cs typeface="+mn-cs"/>
        </a:defRPr>
      </a:lvl1pPr>
      <a:lvl2pPr marL="456733" algn="l" defTabSz="913464" rtl="0" eaLnBrk="1" latinLnBrk="0" hangingPunct="1">
        <a:defRPr sz="1800" kern="1200">
          <a:solidFill>
            <a:schemeClr val="tx1"/>
          </a:solidFill>
          <a:latin typeface="+mn-lt"/>
          <a:ea typeface="+mn-ea"/>
          <a:cs typeface="+mn-cs"/>
        </a:defRPr>
      </a:lvl2pPr>
      <a:lvl3pPr marL="913464" algn="l" defTabSz="913464" rtl="0" eaLnBrk="1" latinLnBrk="0" hangingPunct="1">
        <a:defRPr sz="1800" kern="1200">
          <a:solidFill>
            <a:schemeClr val="tx1"/>
          </a:solidFill>
          <a:latin typeface="+mn-lt"/>
          <a:ea typeface="+mn-ea"/>
          <a:cs typeface="+mn-cs"/>
        </a:defRPr>
      </a:lvl3pPr>
      <a:lvl4pPr marL="1370196" algn="l" defTabSz="913464" rtl="0" eaLnBrk="1" latinLnBrk="0" hangingPunct="1">
        <a:defRPr sz="1800" kern="1200">
          <a:solidFill>
            <a:schemeClr val="tx1"/>
          </a:solidFill>
          <a:latin typeface="+mn-lt"/>
          <a:ea typeface="+mn-ea"/>
          <a:cs typeface="+mn-cs"/>
        </a:defRPr>
      </a:lvl4pPr>
      <a:lvl5pPr marL="1826929" algn="l" defTabSz="913464" rtl="0" eaLnBrk="1" latinLnBrk="0" hangingPunct="1">
        <a:defRPr sz="1800" kern="1200">
          <a:solidFill>
            <a:schemeClr val="tx1"/>
          </a:solidFill>
          <a:latin typeface="+mn-lt"/>
          <a:ea typeface="+mn-ea"/>
          <a:cs typeface="+mn-cs"/>
        </a:defRPr>
      </a:lvl5pPr>
      <a:lvl6pPr marL="2283661" algn="l" defTabSz="913464" rtl="0" eaLnBrk="1" latinLnBrk="0" hangingPunct="1">
        <a:defRPr sz="1800" kern="1200">
          <a:solidFill>
            <a:schemeClr val="tx1"/>
          </a:solidFill>
          <a:latin typeface="+mn-lt"/>
          <a:ea typeface="+mn-ea"/>
          <a:cs typeface="+mn-cs"/>
        </a:defRPr>
      </a:lvl6pPr>
      <a:lvl7pPr marL="2740392" algn="l" defTabSz="913464" rtl="0" eaLnBrk="1" latinLnBrk="0" hangingPunct="1">
        <a:defRPr sz="1800" kern="1200">
          <a:solidFill>
            <a:schemeClr val="tx1"/>
          </a:solidFill>
          <a:latin typeface="+mn-lt"/>
          <a:ea typeface="+mn-ea"/>
          <a:cs typeface="+mn-cs"/>
        </a:defRPr>
      </a:lvl7pPr>
      <a:lvl8pPr marL="3197125" algn="l" defTabSz="913464" rtl="0" eaLnBrk="1" latinLnBrk="0" hangingPunct="1">
        <a:defRPr sz="1800" kern="1200">
          <a:solidFill>
            <a:schemeClr val="tx1"/>
          </a:solidFill>
          <a:latin typeface="+mn-lt"/>
          <a:ea typeface="+mn-ea"/>
          <a:cs typeface="+mn-cs"/>
        </a:defRPr>
      </a:lvl8pPr>
      <a:lvl9pPr marL="3653855" algn="l" defTabSz="91346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23.png"/><Relationship Id="rId4" Type="http://schemas.openxmlformats.org/officeDocument/2006/relationships/image" Target="../media/image22.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3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image" Target="../media/image34.jp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35.png"/><Relationship Id="rId5" Type="http://schemas.openxmlformats.org/officeDocument/2006/relationships/image" Target="../media/image21.png"/><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40.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3620D95-7FE8-4ED1-85C9-15FEBCAAB7E1}"/>
              </a:ext>
            </a:extLst>
          </p:cNvPr>
          <p:cNvPicPr>
            <a:picLocks noChangeAspect="1"/>
          </p:cNvPicPr>
          <p:nvPr/>
        </p:nvPicPr>
        <p:blipFill>
          <a:blip r:embed="rId3"/>
          <a:stretch>
            <a:fillRect/>
          </a:stretch>
        </p:blipFill>
        <p:spPr>
          <a:xfrm>
            <a:off x="0" y="37881"/>
            <a:ext cx="12192000" cy="6858000"/>
          </a:xfrm>
          <a:prstGeom prst="rect">
            <a:avLst/>
          </a:prstGeom>
        </p:spPr>
      </p:pic>
      <p:sp>
        <p:nvSpPr>
          <p:cNvPr id="4" name="Title 3">
            <a:extLst>
              <a:ext uri="{FF2B5EF4-FFF2-40B4-BE49-F238E27FC236}">
                <a16:creationId xmlns:a16="http://schemas.microsoft.com/office/drawing/2014/main" id="{E6588A52-976C-42B7-8B66-EE056AE24D87}"/>
              </a:ext>
            </a:extLst>
          </p:cNvPr>
          <p:cNvSpPr>
            <a:spLocks noGrp="1"/>
          </p:cNvSpPr>
          <p:nvPr>
            <p:ph type="ctrTitle"/>
          </p:nvPr>
        </p:nvSpPr>
        <p:spPr>
          <a:xfrm>
            <a:off x="0" y="1948726"/>
            <a:ext cx="12191865" cy="1368724"/>
          </a:xfrm>
          <a:solidFill>
            <a:srgbClr val="000000">
              <a:alpha val="50196"/>
            </a:srgbClr>
          </a:solidFill>
        </p:spPr>
        <p:txBody>
          <a:bodyPr>
            <a:noAutofit/>
          </a:bodyPr>
          <a:lstStyle/>
          <a:p>
            <a:pPr algn="l"/>
            <a:r>
              <a:rPr lang="en-US" b="1" i="0" dirty="0">
                <a:effectLst/>
                <a:latin typeface="+mn-lt"/>
              </a:rPr>
              <a:t>Development of the Crew State and Risk Model for Autonomous Biomedical Physiology State Monitoring and Prediction During Exploration Extravehicular Activities</a:t>
            </a:r>
            <a:endParaRPr lang="en-US" dirty="0">
              <a:effectLst>
                <a:outerShdw blurRad="38100" dist="38100" dir="2700000" algn="tl">
                  <a:srgbClr val="000000">
                    <a:alpha val="43137"/>
                  </a:srgbClr>
                </a:outerShdw>
              </a:effectLst>
              <a:latin typeface="+mn-lt"/>
              <a:cs typeface="Calibri" panose="020F0502020204030204" pitchFamily="34" charset="0"/>
            </a:endParaRPr>
          </a:p>
        </p:txBody>
      </p:sp>
      <p:sp>
        <p:nvSpPr>
          <p:cNvPr id="3" name="TextBox 2">
            <a:extLst>
              <a:ext uri="{FF2B5EF4-FFF2-40B4-BE49-F238E27FC236}">
                <a16:creationId xmlns:a16="http://schemas.microsoft.com/office/drawing/2014/main" id="{29CACAD6-6E56-0CDB-35CC-164F0AAB0FD9}"/>
              </a:ext>
            </a:extLst>
          </p:cNvPr>
          <p:cNvSpPr txBox="1"/>
          <p:nvPr/>
        </p:nvSpPr>
        <p:spPr>
          <a:xfrm>
            <a:off x="26670" y="1415022"/>
            <a:ext cx="3673807" cy="369332"/>
          </a:xfrm>
          <a:prstGeom prst="rect">
            <a:avLst/>
          </a:prstGeom>
          <a:noFill/>
        </p:spPr>
        <p:txBody>
          <a:bodyPr wrap="square" lIns="91440" tIns="45720" rIns="91440" bIns="45720" anchor="t">
            <a:spAutoFit/>
          </a:bodyPr>
          <a:lstStyle/>
          <a:p>
            <a:r>
              <a:rPr lang="en-US" dirty="0">
                <a:solidFill>
                  <a:srgbClr val="FFFFFF"/>
                </a:solidFill>
                <a:latin typeface="Calibri"/>
                <a:ea typeface="Calibri"/>
                <a:cs typeface="Calibri"/>
              </a:rPr>
              <a:t>ICES-2025-157 </a:t>
            </a:r>
            <a:endParaRPr lang="en-US" dirty="0"/>
          </a:p>
        </p:txBody>
      </p:sp>
      <p:grpSp>
        <p:nvGrpSpPr>
          <p:cNvPr id="6" name="Group 5">
            <a:extLst>
              <a:ext uri="{FF2B5EF4-FFF2-40B4-BE49-F238E27FC236}">
                <a16:creationId xmlns:a16="http://schemas.microsoft.com/office/drawing/2014/main" id="{5B97ED70-22F0-CB15-7CF1-BC36C059B676}"/>
              </a:ext>
            </a:extLst>
          </p:cNvPr>
          <p:cNvGrpSpPr/>
          <p:nvPr/>
        </p:nvGrpSpPr>
        <p:grpSpPr>
          <a:xfrm>
            <a:off x="26670" y="42443"/>
            <a:ext cx="12127277" cy="1019253"/>
            <a:chOff x="26670" y="42443"/>
            <a:chExt cx="12127277" cy="1019253"/>
          </a:xfrm>
        </p:grpSpPr>
        <p:pic>
          <p:nvPicPr>
            <p:cNvPr id="10" name="Picture 9">
              <a:extLst>
                <a:ext uri="{FF2B5EF4-FFF2-40B4-BE49-F238E27FC236}">
                  <a16:creationId xmlns:a16="http://schemas.microsoft.com/office/drawing/2014/main" id="{962AEAE2-F67B-458D-A1E7-DCFEBF80BCE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996491" y="42443"/>
              <a:ext cx="1157456" cy="1019253"/>
            </a:xfrm>
            <a:prstGeom prst="rect">
              <a:avLst/>
            </a:prstGeom>
          </p:spPr>
        </p:pic>
        <p:pic>
          <p:nvPicPr>
            <p:cNvPr id="2" name="Picture 1" descr="A picture containing schematic&#10;&#10;AI-generated content may be incorrect.">
              <a:extLst>
                <a:ext uri="{FF2B5EF4-FFF2-40B4-BE49-F238E27FC236}">
                  <a16:creationId xmlns:a16="http://schemas.microsoft.com/office/drawing/2014/main" id="{DD2E8201-3C2B-AB38-F059-B5E151B0A9F2}"/>
                </a:ext>
              </a:extLst>
            </p:cNvPr>
            <p:cNvPicPr>
              <a:picLocks noChangeAspect="1"/>
            </p:cNvPicPr>
            <p:nvPr/>
          </p:nvPicPr>
          <p:blipFill>
            <a:blip r:embed="rId5"/>
            <a:stretch>
              <a:fillRect/>
            </a:stretch>
          </p:blipFill>
          <p:spPr>
            <a:xfrm>
              <a:off x="26670" y="72009"/>
              <a:ext cx="960120" cy="960120"/>
            </a:xfrm>
            <a:prstGeom prst="rect">
              <a:avLst/>
            </a:prstGeom>
          </p:spPr>
        </p:pic>
      </p:grpSp>
      <p:sp>
        <p:nvSpPr>
          <p:cNvPr id="5" name="Subtitle 4">
            <a:extLst>
              <a:ext uri="{FF2B5EF4-FFF2-40B4-BE49-F238E27FC236}">
                <a16:creationId xmlns:a16="http://schemas.microsoft.com/office/drawing/2014/main" id="{D5B72B55-22C9-D79A-6698-BF66FBCE1631}"/>
              </a:ext>
            </a:extLst>
          </p:cNvPr>
          <p:cNvSpPr txBox="1">
            <a:spLocks/>
          </p:cNvSpPr>
          <p:nvPr/>
        </p:nvSpPr>
        <p:spPr>
          <a:xfrm>
            <a:off x="26670" y="3505028"/>
            <a:ext cx="7297959" cy="1485513"/>
          </a:xfrm>
          <a:prstGeom prst="rect">
            <a:avLst/>
          </a:prstGeom>
        </p:spPr>
        <p:txBody>
          <a:bodyPr vert="horz" lIns="91440" tIns="45720" rIns="91440" bIns="45720" rtlCol="0" anchor="t">
            <a:noAutofit/>
          </a:bodyPr>
          <a:lstStyle>
            <a:lvl1pPr marL="0" indent="0" algn="r" defTabSz="914400" rtl="0" eaLnBrk="1" latinLnBrk="0" hangingPunct="1">
              <a:lnSpc>
                <a:spcPct val="90000"/>
              </a:lnSpc>
              <a:spcBef>
                <a:spcPts val="1000"/>
              </a:spcBef>
              <a:buClr>
                <a:schemeClr val="accent5">
                  <a:lumMod val="60000"/>
                  <a:lumOff val="40000"/>
                </a:schemeClr>
              </a:buClr>
              <a:buFont typeface="Wingdings" panose="05000000000000000000" pitchFamily="2" charset="2"/>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Clr>
                <a:srgbClr val="A2C7E2"/>
              </a:buClr>
              <a:buFont typeface="Wingdings" panose="05000000000000000000" pitchFamily="2" charset="2"/>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90000"/>
              </a:lnSpc>
              <a:spcBef>
                <a:spcPts val="500"/>
              </a:spcBef>
              <a:buClr>
                <a:srgbClr val="FFDA00"/>
              </a:buClr>
              <a:buFont typeface="Wingdings" panose="05000000000000000000" pitchFamily="2" charset="2"/>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90000"/>
              </a:lnSpc>
              <a:spcBef>
                <a:spcPts val="500"/>
              </a:spcBef>
              <a:buClr>
                <a:srgbClr val="00205C"/>
              </a:buClr>
              <a:buSzPct val="100000"/>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90000"/>
              </a:lnSpc>
              <a:spcBef>
                <a:spcPts val="500"/>
              </a:spcBef>
              <a:buClr>
                <a:srgbClr val="FFDA00"/>
              </a:buClr>
              <a:buSzPct val="100000"/>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ts val="0"/>
              </a:spcBef>
            </a:pPr>
            <a:r>
              <a:rPr lang="en-US" sz="1800" b="1" dirty="0">
                <a:latin typeface="Calibri"/>
                <a:ea typeface="Calibri"/>
                <a:cs typeface="Calibri"/>
              </a:rPr>
              <a:t>Bradley Hoffmann, PhD, KBR, Houston, TX, USA</a:t>
            </a:r>
          </a:p>
          <a:p>
            <a:pPr algn="l">
              <a:spcBef>
                <a:spcPts val="0"/>
              </a:spcBef>
            </a:pPr>
            <a:r>
              <a:rPr lang="en-US" sz="1800" dirty="0">
                <a:latin typeface="Calibri"/>
                <a:ea typeface="Calibri"/>
                <a:cs typeface="Calibri"/>
              </a:rPr>
              <a:t>Kyoung Jae Kim, PhD, KBR, Houston, TX, USA</a:t>
            </a:r>
          </a:p>
          <a:p>
            <a:pPr algn="l">
              <a:spcBef>
                <a:spcPts val="0"/>
              </a:spcBef>
            </a:pPr>
            <a:r>
              <a:rPr lang="en-US" sz="1800" dirty="0">
                <a:latin typeface="Calibri"/>
                <a:ea typeface="Calibri"/>
                <a:cs typeface="Calibri"/>
              </a:rPr>
              <a:t>Dillon Frisco, MS, JEStech, Houston, TX, USA</a:t>
            </a:r>
          </a:p>
          <a:p>
            <a:pPr algn="l">
              <a:spcBef>
                <a:spcPts val="0"/>
              </a:spcBef>
            </a:pPr>
            <a:r>
              <a:rPr lang="en-US" sz="1800" dirty="0">
                <a:latin typeface="Calibri"/>
                <a:ea typeface="Calibri"/>
                <a:cs typeface="Calibri"/>
              </a:rPr>
              <a:t>Lori Cooper, MS, JEStech, Houston, TX,USA</a:t>
            </a:r>
          </a:p>
          <a:p>
            <a:pPr algn="l">
              <a:spcBef>
                <a:spcPts val="0"/>
              </a:spcBef>
            </a:pPr>
            <a:r>
              <a:rPr lang="en-US" sz="1800" dirty="0">
                <a:latin typeface="Calibri"/>
                <a:ea typeface="Calibri"/>
                <a:cs typeface="Calibri"/>
              </a:rPr>
              <a:t>Crystal Kirkley, PhD, NASA ARC, Mountain View, CA, USA</a:t>
            </a:r>
          </a:p>
          <a:p>
            <a:pPr algn="l">
              <a:spcBef>
                <a:spcPts val="0"/>
              </a:spcBef>
            </a:pPr>
            <a:r>
              <a:rPr lang="en-US" sz="1800" dirty="0">
                <a:latin typeface="Calibri"/>
                <a:ea typeface="Calibri"/>
                <a:cs typeface="Calibri"/>
              </a:rPr>
              <a:t>Alejandro Garbino, MD, PhD, GeoControl Systems, Houston, TX, USA</a:t>
            </a:r>
          </a:p>
          <a:p>
            <a:pPr algn="l">
              <a:spcBef>
                <a:spcPts val="0"/>
              </a:spcBef>
            </a:pPr>
            <a:r>
              <a:rPr lang="en-US" sz="1800" dirty="0">
                <a:latin typeface="Calibri"/>
                <a:ea typeface="Calibri"/>
                <a:cs typeface="Calibri"/>
              </a:rPr>
              <a:t>Karina Marshall-Goebel, PhD, NASA JSC, Houston, TX, USA</a:t>
            </a:r>
          </a:p>
          <a:p>
            <a:pPr algn="l">
              <a:spcBef>
                <a:spcPts val="0"/>
              </a:spcBef>
            </a:pPr>
            <a:r>
              <a:rPr lang="en-US" sz="1800" dirty="0">
                <a:latin typeface="Calibri"/>
                <a:ea typeface="Calibri"/>
                <a:cs typeface="Calibri"/>
              </a:rPr>
              <a:t>Dan Buckland, MD, PhD, NASA JSC, Houston, TX, USA</a:t>
            </a:r>
          </a:p>
          <a:p>
            <a:pPr algn="l">
              <a:spcBef>
                <a:spcPts val="0"/>
              </a:spcBef>
            </a:pPr>
            <a:endParaRPr lang="en-US" sz="1600" i="1" dirty="0">
              <a:latin typeface="Calibri" panose="020F0502020204030204" pitchFamily="34" charset="0"/>
              <a:cs typeface="Calibri" panose="020F0502020204030204" pitchFamily="34" charset="0"/>
            </a:endParaRPr>
          </a:p>
          <a:p>
            <a:pPr algn="l">
              <a:spcBef>
                <a:spcPts val="0"/>
              </a:spcBef>
            </a:pPr>
            <a:r>
              <a:rPr lang="en-US" sz="1600" i="1" dirty="0">
                <a:latin typeface="Calibri" panose="020F0502020204030204" pitchFamily="34" charset="0"/>
                <a:cs typeface="Calibri" panose="020F0502020204030204" pitchFamily="34" charset="0"/>
              </a:rPr>
              <a:t>EVA and Environmental Physiology Lab (EEPL)</a:t>
            </a:r>
          </a:p>
          <a:p>
            <a:pPr algn="l">
              <a:spcBef>
                <a:spcPts val="0"/>
              </a:spcBef>
            </a:pPr>
            <a:r>
              <a:rPr lang="en-US" sz="1600" i="1" dirty="0">
                <a:latin typeface="Calibri" panose="020F0502020204030204" pitchFamily="34" charset="0"/>
                <a:cs typeface="Calibri" panose="020F0502020204030204" pitchFamily="34" charset="0"/>
              </a:rPr>
              <a:t>Biomedical Research and Environmental </a:t>
            </a:r>
          </a:p>
          <a:p>
            <a:pPr algn="l">
              <a:spcBef>
                <a:spcPts val="0"/>
              </a:spcBef>
            </a:pPr>
            <a:r>
              <a:rPr lang="en-US" sz="1600" i="1" dirty="0">
                <a:latin typeface="Calibri" panose="020F0502020204030204" pitchFamily="34" charset="0"/>
                <a:cs typeface="Calibri" panose="020F0502020204030204" pitchFamily="34" charset="0"/>
              </a:rPr>
              <a:t>Sciences Division (SK)</a:t>
            </a:r>
          </a:p>
          <a:p>
            <a:pPr algn="l">
              <a:spcBef>
                <a:spcPts val="0"/>
              </a:spcBef>
            </a:pPr>
            <a:r>
              <a:rPr lang="en-US" sz="1600" i="1" dirty="0">
                <a:latin typeface="Calibri" panose="020F0502020204030204" pitchFamily="34" charset="0"/>
                <a:cs typeface="Calibri" panose="020F0502020204030204" pitchFamily="34" charset="0"/>
              </a:rPr>
              <a:t>Human Health and Performance Directorate </a:t>
            </a:r>
          </a:p>
          <a:p>
            <a:pPr algn="l">
              <a:spcBef>
                <a:spcPts val="0"/>
              </a:spcBef>
            </a:pPr>
            <a:r>
              <a:rPr lang="en-US" sz="1600" i="1" dirty="0">
                <a:latin typeface="Calibri" panose="020F0502020204030204" pitchFamily="34" charset="0"/>
                <a:cs typeface="Calibri" panose="020F0502020204030204" pitchFamily="34" charset="0"/>
              </a:rPr>
              <a:t>NASA Johnson Space Center, Houston, TX, USA</a:t>
            </a:r>
          </a:p>
        </p:txBody>
      </p:sp>
    </p:spTree>
    <p:extLst>
      <p:ext uri="{BB962C8B-B14F-4D97-AF65-F5344CB8AC3E}">
        <p14:creationId xmlns:p14="http://schemas.microsoft.com/office/powerpoint/2010/main" val="26292759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50BCE9-3A55-47A1-858D-F98F3616C2AF}"/>
              </a:ext>
            </a:extLst>
          </p:cNvPr>
          <p:cNvSpPr>
            <a:spLocks noGrp="1"/>
          </p:cNvSpPr>
          <p:nvPr>
            <p:ph idx="1"/>
          </p:nvPr>
        </p:nvSpPr>
        <p:spPr>
          <a:xfrm>
            <a:off x="254130" y="1252350"/>
            <a:ext cx="7396715" cy="3547013"/>
          </a:xfrm>
        </p:spPr>
        <p:txBody>
          <a:bodyPr numCol="1">
            <a:noAutofit/>
          </a:bodyPr>
          <a:lstStyle/>
          <a:p>
            <a:r>
              <a:rPr lang="en-US" sz="2800" dirty="0"/>
              <a:t>Martian EVA Paradigm</a:t>
            </a:r>
          </a:p>
          <a:p>
            <a:r>
              <a:rPr lang="en-US" sz="2800" dirty="0"/>
              <a:t>EVA Biomedical Telemetry</a:t>
            </a:r>
          </a:p>
          <a:p>
            <a:r>
              <a:rPr lang="en-US" sz="2800" dirty="0"/>
              <a:t>The Crew State and Risk Model </a:t>
            </a:r>
          </a:p>
          <a:p>
            <a:r>
              <a:rPr lang="en-US" sz="2800" dirty="0"/>
              <a:t>EVA Human Thermal Regulation and Hydration</a:t>
            </a:r>
          </a:p>
          <a:p>
            <a:r>
              <a:rPr lang="en-US" sz="2800" dirty="0"/>
              <a:t>Model Baseline Summary</a:t>
            </a:r>
          </a:p>
          <a:p>
            <a:r>
              <a:rPr lang="en-US" sz="2800" dirty="0"/>
              <a:t>Preliminary Results</a:t>
            </a:r>
          </a:p>
          <a:p>
            <a:r>
              <a:rPr lang="en-US" sz="2800" dirty="0"/>
              <a:t>Conclusion &amp; Future Directions</a:t>
            </a:r>
          </a:p>
        </p:txBody>
      </p:sp>
      <p:sp>
        <p:nvSpPr>
          <p:cNvPr id="2" name="Title 1">
            <a:extLst>
              <a:ext uri="{FF2B5EF4-FFF2-40B4-BE49-F238E27FC236}">
                <a16:creationId xmlns:a16="http://schemas.microsoft.com/office/drawing/2014/main" id="{AB68C74B-2D0E-4D95-95E7-4E93AEA00BDA}"/>
              </a:ext>
            </a:extLst>
          </p:cNvPr>
          <p:cNvSpPr>
            <a:spLocks noGrp="1"/>
          </p:cNvSpPr>
          <p:nvPr>
            <p:ph type="title"/>
          </p:nvPr>
        </p:nvSpPr>
        <p:spPr/>
        <p:txBody>
          <a:bodyPr anchor="ctr"/>
          <a:lstStyle/>
          <a:p>
            <a:pPr algn="ctr"/>
            <a:r>
              <a:rPr lang="en-US" b="1" dirty="0"/>
              <a:t>Outline</a:t>
            </a:r>
            <a:endParaRPr lang="en-US" dirty="0"/>
          </a:p>
        </p:txBody>
      </p:sp>
      <p:pic>
        <p:nvPicPr>
          <p:cNvPr id="5" name="Picture 4" descr="A picture containing schematic&#10;&#10;AI-generated content may be incorrect.">
            <a:extLst>
              <a:ext uri="{FF2B5EF4-FFF2-40B4-BE49-F238E27FC236}">
                <a16:creationId xmlns:a16="http://schemas.microsoft.com/office/drawing/2014/main" id="{673DB3B6-E96F-19CE-C05D-B581E946DD88}"/>
              </a:ext>
            </a:extLst>
          </p:cNvPr>
          <p:cNvPicPr>
            <a:picLocks noChangeAspect="1"/>
          </p:cNvPicPr>
          <p:nvPr/>
        </p:nvPicPr>
        <p:blipFill>
          <a:blip r:embed="rId3"/>
          <a:stretch>
            <a:fillRect/>
          </a:stretch>
        </p:blipFill>
        <p:spPr>
          <a:xfrm>
            <a:off x="0" y="0"/>
            <a:ext cx="960120" cy="960120"/>
          </a:xfrm>
          <a:prstGeom prst="rect">
            <a:avLst/>
          </a:prstGeom>
        </p:spPr>
      </p:pic>
    </p:spTree>
    <p:extLst>
      <p:ext uri="{BB962C8B-B14F-4D97-AF65-F5344CB8AC3E}">
        <p14:creationId xmlns:p14="http://schemas.microsoft.com/office/powerpoint/2010/main" val="1803696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BFCB7-84E0-F277-C36A-0C59F3DE68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D32D89-D7CA-BCC3-3947-7901A220F3C5}"/>
              </a:ext>
            </a:extLst>
          </p:cNvPr>
          <p:cNvSpPr>
            <a:spLocks noGrp="1"/>
          </p:cNvSpPr>
          <p:nvPr>
            <p:ph type="title"/>
          </p:nvPr>
        </p:nvSpPr>
        <p:spPr/>
        <p:txBody>
          <a:bodyPr anchor="ctr"/>
          <a:lstStyle/>
          <a:p>
            <a:pPr algn="ctr"/>
            <a:r>
              <a:rPr lang="en-US" dirty="0"/>
              <a:t>Martian EVA Paradigm</a:t>
            </a:r>
          </a:p>
        </p:txBody>
      </p:sp>
      <p:pic>
        <p:nvPicPr>
          <p:cNvPr id="5" name="Picture 4" descr="A picture containing schematic&#10;&#10;AI-generated content may be incorrect.">
            <a:extLst>
              <a:ext uri="{FF2B5EF4-FFF2-40B4-BE49-F238E27FC236}">
                <a16:creationId xmlns:a16="http://schemas.microsoft.com/office/drawing/2014/main" id="{E5CBE046-4061-189B-060D-D6AE1EF85704}"/>
              </a:ext>
            </a:extLst>
          </p:cNvPr>
          <p:cNvPicPr>
            <a:picLocks noChangeAspect="1"/>
          </p:cNvPicPr>
          <p:nvPr/>
        </p:nvPicPr>
        <p:blipFill>
          <a:blip r:embed="rId3"/>
          <a:stretch>
            <a:fillRect/>
          </a:stretch>
        </p:blipFill>
        <p:spPr>
          <a:xfrm>
            <a:off x="26670" y="-3604"/>
            <a:ext cx="960120" cy="960120"/>
          </a:xfrm>
          <a:prstGeom prst="rect">
            <a:avLst/>
          </a:prstGeom>
        </p:spPr>
      </p:pic>
      <p:pic>
        <p:nvPicPr>
          <p:cNvPr id="9" name="Picture 8">
            <a:extLst>
              <a:ext uri="{FF2B5EF4-FFF2-40B4-BE49-F238E27FC236}">
                <a16:creationId xmlns:a16="http://schemas.microsoft.com/office/drawing/2014/main" id="{6D62BCD0-D91E-1057-85B8-89F544FC53AA}"/>
              </a:ext>
            </a:extLst>
          </p:cNvPr>
          <p:cNvPicPr>
            <a:picLocks noChangeAspect="1"/>
          </p:cNvPicPr>
          <p:nvPr/>
        </p:nvPicPr>
        <p:blipFill>
          <a:blip r:embed="rId4"/>
          <a:stretch>
            <a:fillRect/>
          </a:stretch>
        </p:blipFill>
        <p:spPr>
          <a:xfrm>
            <a:off x="249246" y="2693785"/>
            <a:ext cx="5395428" cy="3090940"/>
          </a:xfrm>
          <a:prstGeom prst="rect">
            <a:avLst/>
          </a:prstGeom>
        </p:spPr>
      </p:pic>
      <p:pic>
        <p:nvPicPr>
          <p:cNvPr id="12" name="Picture 11">
            <a:extLst>
              <a:ext uri="{FF2B5EF4-FFF2-40B4-BE49-F238E27FC236}">
                <a16:creationId xmlns:a16="http://schemas.microsoft.com/office/drawing/2014/main" id="{3C32E121-6865-22E0-50C8-E4F13D00F0D4}"/>
              </a:ext>
            </a:extLst>
          </p:cNvPr>
          <p:cNvPicPr>
            <a:picLocks noChangeAspect="1"/>
          </p:cNvPicPr>
          <p:nvPr/>
        </p:nvPicPr>
        <p:blipFill>
          <a:blip r:embed="rId5"/>
          <a:stretch>
            <a:fillRect/>
          </a:stretch>
        </p:blipFill>
        <p:spPr>
          <a:xfrm>
            <a:off x="6010274" y="2469290"/>
            <a:ext cx="5647898" cy="3241019"/>
          </a:xfrm>
          <a:prstGeom prst="rect">
            <a:avLst/>
          </a:prstGeom>
        </p:spPr>
      </p:pic>
      <p:sp>
        <p:nvSpPr>
          <p:cNvPr id="14" name="TextBox 13">
            <a:extLst>
              <a:ext uri="{FF2B5EF4-FFF2-40B4-BE49-F238E27FC236}">
                <a16:creationId xmlns:a16="http://schemas.microsoft.com/office/drawing/2014/main" id="{06798FA6-D329-CAE5-AE0B-F29070745F8F}"/>
              </a:ext>
            </a:extLst>
          </p:cNvPr>
          <p:cNvSpPr txBox="1"/>
          <p:nvPr/>
        </p:nvSpPr>
        <p:spPr>
          <a:xfrm>
            <a:off x="10034374" y="5163693"/>
            <a:ext cx="2157626" cy="461665"/>
          </a:xfrm>
          <a:prstGeom prst="rect">
            <a:avLst/>
          </a:prstGeom>
          <a:noFill/>
        </p:spPr>
        <p:txBody>
          <a:bodyPr wrap="square" rtlCol="0">
            <a:spAutoFit/>
          </a:bodyPr>
          <a:lstStyle/>
          <a:p>
            <a:r>
              <a:rPr lang="en-US" sz="1200" dirty="0"/>
              <a:t>Mars ConOps (Coan 2020)</a:t>
            </a:r>
          </a:p>
          <a:p>
            <a:r>
              <a:rPr lang="en-US" sz="1200" dirty="0"/>
              <a:t>PersEIDS (McGrath, ICES 2023)</a:t>
            </a:r>
          </a:p>
        </p:txBody>
      </p:sp>
      <p:sp>
        <p:nvSpPr>
          <p:cNvPr id="16" name="TextBox 15">
            <a:extLst>
              <a:ext uri="{FF2B5EF4-FFF2-40B4-BE49-F238E27FC236}">
                <a16:creationId xmlns:a16="http://schemas.microsoft.com/office/drawing/2014/main" id="{E1E9A012-9A4B-E1EE-CD2D-04381DEE926A}"/>
              </a:ext>
            </a:extLst>
          </p:cNvPr>
          <p:cNvSpPr txBox="1"/>
          <p:nvPr/>
        </p:nvSpPr>
        <p:spPr>
          <a:xfrm>
            <a:off x="249246" y="1013875"/>
            <a:ext cx="8856654" cy="1754326"/>
          </a:xfrm>
          <a:prstGeom prst="rect">
            <a:avLst/>
          </a:prstGeom>
          <a:noFill/>
        </p:spPr>
        <p:txBody>
          <a:bodyPr wrap="square">
            <a:spAutoFit/>
          </a:bodyPr>
          <a:lstStyle/>
          <a:p>
            <a:pPr marL="285750" indent="-285750">
              <a:buClr>
                <a:srgbClr val="FF5757"/>
              </a:buClr>
              <a:buFont typeface="Wingdings" panose="05000000000000000000" pitchFamily="2" charset="2"/>
              <a:buChar char="§"/>
            </a:pPr>
            <a:r>
              <a:rPr lang="en-US" sz="1800" dirty="0">
                <a:effectLst/>
                <a:latin typeface="Calibri" panose="020F0502020204030204" pitchFamily="34" charset="0"/>
                <a:ea typeface="Calibri" panose="020F0502020204030204" pitchFamily="34" charset="0"/>
                <a:cs typeface="Calibri" panose="020F0502020204030204" pitchFamily="34" charset="0"/>
              </a:rPr>
              <a:t>Conceptual operational communication difference between lunar and Martian EVAs</a:t>
            </a:r>
          </a:p>
          <a:p>
            <a:pPr marL="285750" indent="-285750">
              <a:buClr>
                <a:srgbClr val="FF5757"/>
              </a:buClr>
              <a:buFont typeface="Wingdings" panose="05000000000000000000"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Martian EVA will require new paradigms of operations:</a:t>
            </a:r>
          </a:p>
          <a:p>
            <a:pPr marL="742950" lvl="1" indent="-285750">
              <a:buClr>
                <a:srgbClr val="FFC000"/>
              </a:buClr>
              <a:buFont typeface="Wingdings" panose="05000000000000000000" pitchFamily="2" charset="2"/>
              <a:buChar char="§"/>
            </a:pPr>
            <a:r>
              <a:rPr lang="en-US" dirty="0">
                <a:effectLst/>
                <a:latin typeface="Calibri" panose="020F0502020204030204" pitchFamily="34" charset="0"/>
                <a:ea typeface="Calibri" panose="020F0502020204030204" pitchFamily="34" charset="0"/>
                <a:cs typeface="Calibri" panose="020F0502020204030204" pitchFamily="34" charset="0"/>
              </a:rPr>
              <a:t>Less reliance on mission control for real-time EVA decision support.</a:t>
            </a:r>
          </a:p>
          <a:p>
            <a:pPr marL="742950" lvl="1" indent="-285750">
              <a:buClr>
                <a:srgbClr val="FFC000"/>
              </a:buClr>
              <a:buFont typeface="Wingdings" panose="05000000000000000000"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Crew will require more autonomy and information to make decisions.</a:t>
            </a:r>
          </a:p>
          <a:p>
            <a:pPr marL="742950" lvl="1" indent="-285750">
              <a:buClr>
                <a:srgbClr val="FFC000"/>
              </a:buClr>
              <a:buFont typeface="Wingdings" panose="05000000000000000000" pitchFamily="2" charset="2"/>
              <a:buChar char="§"/>
            </a:pPr>
            <a:r>
              <a:rPr lang="en-US" dirty="0">
                <a:effectLst/>
                <a:latin typeface="Calibri" panose="020F0502020204030204" pitchFamily="34" charset="0"/>
                <a:ea typeface="Calibri" panose="020F0502020204030204" pitchFamily="34" charset="0"/>
                <a:cs typeface="Calibri" panose="020F0502020204030204" pitchFamily="34" charset="0"/>
              </a:rPr>
              <a:t>Biomedical data will need to be available to crew directly both EVA and IVA.</a:t>
            </a:r>
          </a:p>
          <a:p>
            <a:endParaRPr lang="en-US"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069407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BE085-1005-0E31-1B19-28F1C9912BC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9B702C4-8BFF-E4AE-96E7-7399B968F712}"/>
              </a:ext>
            </a:extLst>
          </p:cNvPr>
          <p:cNvSpPr>
            <a:spLocks noGrp="1"/>
          </p:cNvSpPr>
          <p:nvPr>
            <p:ph idx="1"/>
          </p:nvPr>
        </p:nvSpPr>
        <p:spPr>
          <a:xfrm>
            <a:off x="105039" y="1146625"/>
            <a:ext cx="7762612" cy="3547013"/>
          </a:xfrm>
        </p:spPr>
        <p:txBody>
          <a:bodyPr numCol="1">
            <a:noAutofit/>
          </a:bodyPr>
          <a:lstStyle/>
          <a:p>
            <a:pPr>
              <a:spcAft>
                <a:spcPts val="600"/>
              </a:spcAft>
            </a:pPr>
            <a:r>
              <a:rPr lang="en-US" sz="1400" dirty="0">
                <a:cs typeface="Arial"/>
              </a:rPr>
              <a:t>To be successfully prepared for missions to the Moon and Mars, it is expected that crew will undergo significant training in </a:t>
            </a:r>
            <a:r>
              <a:rPr lang="en-US" sz="1400" b="1" dirty="0">
                <a:cs typeface="Arial"/>
              </a:rPr>
              <a:t>relevant, realistic simulation environments</a:t>
            </a:r>
            <a:r>
              <a:rPr lang="en-US" sz="1400" dirty="0">
                <a:cs typeface="Arial"/>
              </a:rPr>
              <a:t> on Earth. For extravehicular activities (EVA):</a:t>
            </a:r>
          </a:p>
          <a:p>
            <a:pPr lvl="1">
              <a:spcBef>
                <a:spcPts val="600"/>
              </a:spcBef>
              <a:spcAft>
                <a:spcPts val="600"/>
              </a:spcAft>
            </a:pPr>
            <a:r>
              <a:rPr lang="en-US" sz="1400" dirty="0">
                <a:cs typeface="Arial"/>
              </a:rPr>
              <a:t>Operational suit training - Neutral Buoyancy Laboratory (NBL)</a:t>
            </a:r>
          </a:p>
          <a:p>
            <a:pPr lvl="1">
              <a:spcBef>
                <a:spcPts val="600"/>
              </a:spcBef>
              <a:spcAft>
                <a:spcPts val="600"/>
              </a:spcAft>
            </a:pPr>
            <a:r>
              <a:rPr lang="en-US" sz="1400" dirty="0">
                <a:cs typeface="Arial"/>
              </a:rPr>
              <a:t>Operational training and research - Active Response Gravity Offload System (ARGOS)</a:t>
            </a:r>
          </a:p>
          <a:p>
            <a:pPr lvl="1">
              <a:spcBef>
                <a:spcPts val="600"/>
              </a:spcBef>
            </a:pPr>
            <a:r>
              <a:rPr lang="en-US" sz="1400" dirty="0">
                <a:cs typeface="Arial"/>
              </a:rPr>
              <a:t>Research immersive, cognitive-focused events in </a:t>
            </a:r>
            <a:r>
              <a:rPr lang="en-US" sz="1400" b="1" dirty="0">
                <a:cs typeface="Arial"/>
              </a:rPr>
              <a:t>virtual reality</a:t>
            </a:r>
          </a:p>
          <a:p>
            <a:pPr lvl="2">
              <a:spcBef>
                <a:spcPts val="600"/>
              </a:spcBef>
            </a:pPr>
            <a:r>
              <a:rPr lang="en-US" sz="1400" dirty="0">
                <a:cs typeface="Arial"/>
              </a:rPr>
              <a:t>Assessments of Physiology and Cognition in Hybrid-reality Environments or APACHE (APACHE, Baughman ICES 2022). </a:t>
            </a:r>
          </a:p>
          <a:p>
            <a:pPr marL="457200" lvl="1" indent="0">
              <a:buNone/>
            </a:pPr>
            <a:endParaRPr lang="en-US" sz="1400" dirty="0">
              <a:cs typeface="Arial"/>
            </a:endParaRPr>
          </a:p>
          <a:p>
            <a:pPr marL="742950" lvl="1" indent="-285750">
              <a:buFont typeface="Arial" panose="020B0604020202020204" pitchFamily="34" charset="0"/>
              <a:buChar char="•"/>
            </a:pPr>
            <a:endParaRPr lang="en-US" sz="1400" dirty="0">
              <a:cs typeface="Arial"/>
            </a:endParaRPr>
          </a:p>
          <a:p>
            <a:pPr>
              <a:spcAft>
                <a:spcPts val="1200"/>
              </a:spcAft>
            </a:pPr>
            <a:r>
              <a:rPr lang="en-US" sz="1400" b="1" dirty="0">
                <a:ea typeface="Times New Roman" panose="02020603050405020304" pitchFamily="18" charset="0"/>
              </a:rPr>
              <a:t>CSRM Motivation: </a:t>
            </a:r>
            <a:r>
              <a:rPr lang="en-US" sz="1400" dirty="0">
                <a:effectLst/>
                <a:ea typeface="Times New Roman" panose="02020603050405020304" pitchFamily="18" charset="0"/>
              </a:rPr>
              <a:t>During long duration exploration missions, crew will be unable to rely on mission control for real-time biomedical support. Performing EVAs during these exploration class missions will </a:t>
            </a:r>
            <a:r>
              <a:rPr lang="en-US" sz="1400" b="1" dirty="0">
                <a:effectLst/>
                <a:ea typeface="Times New Roman" panose="02020603050405020304" pitchFamily="18" charset="0"/>
              </a:rPr>
              <a:t>necessitate a level of autonomy beyond our current capability. </a:t>
            </a:r>
            <a:endParaRPr lang="en-US" sz="1400" b="1" dirty="0">
              <a:cs typeface="Arial"/>
            </a:endParaRPr>
          </a:p>
          <a:p>
            <a:pPr lvl="1"/>
            <a:r>
              <a:rPr lang="en-US" sz="1400" dirty="0">
                <a:cs typeface="Arial"/>
              </a:rPr>
              <a:t>Coupling baseline Earth data with in-flight measures pre-EVA will allow development of </a:t>
            </a:r>
            <a:r>
              <a:rPr lang="en-US" sz="1400" b="1" dirty="0">
                <a:cs typeface="Arial"/>
              </a:rPr>
              <a:t>modeled predictions for individualized crew health, performance, and state </a:t>
            </a:r>
            <a:r>
              <a:rPr lang="en-US" sz="1400" dirty="0">
                <a:cs typeface="Arial"/>
              </a:rPr>
              <a:t>–</a:t>
            </a:r>
          </a:p>
          <a:p>
            <a:pPr lvl="1"/>
            <a:endParaRPr lang="en-US" sz="1400" dirty="0">
              <a:cs typeface="Arial"/>
            </a:endParaRPr>
          </a:p>
          <a:p>
            <a:pPr lvl="1"/>
            <a:r>
              <a:rPr lang="en-US" sz="1400" dirty="0">
                <a:cs typeface="Arial"/>
              </a:rPr>
              <a:t>During EVA, real-time data will also be collected and can be used to update predictions of crew state as the EVA progresses. </a:t>
            </a:r>
          </a:p>
        </p:txBody>
      </p:sp>
      <p:sp>
        <p:nvSpPr>
          <p:cNvPr id="2" name="Title 1">
            <a:extLst>
              <a:ext uri="{FF2B5EF4-FFF2-40B4-BE49-F238E27FC236}">
                <a16:creationId xmlns:a16="http://schemas.microsoft.com/office/drawing/2014/main" id="{BCCAEE9D-D1DB-FAE6-88B3-C2D69309380C}"/>
              </a:ext>
            </a:extLst>
          </p:cNvPr>
          <p:cNvSpPr>
            <a:spLocks noGrp="1"/>
          </p:cNvSpPr>
          <p:nvPr>
            <p:ph type="title"/>
          </p:nvPr>
        </p:nvSpPr>
        <p:spPr/>
        <p:txBody>
          <a:bodyPr anchor="ctr"/>
          <a:lstStyle/>
          <a:p>
            <a:pPr algn="ctr"/>
            <a:r>
              <a:rPr lang="en-US" b="1" dirty="0"/>
              <a:t>Crew State and Risk Model (CSRM)</a:t>
            </a:r>
            <a:endParaRPr lang="en-US" dirty="0"/>
          </a:p>
        </p:txBody>
      </p:sp>
      <p:pic>
        <p:nvPicPr>
          <p:cNvPr id="5" name="Picture 4" descr="A picture containing schematic&#10;&#10;AI-generated content may be incorrect.">
            <a:extLst>
              <a:ext uri="{FF2B5EF4-FFF2-40B4-BE49-F238E27FC236}">
                <a16:creationId xmlns:a16="http://schemas.microsoft.com/office/drawing/2014/main" id="{692B8ABB-0518-32A4-9FBE-A6B8F970AC29}"/>
              </a:ext>
            </a:extLst>
          </p:cNvPr>
          <p:cNvPicPr>
            <a:picLocks noChangeAspect="1"/>
          </p:cNvPicPr>
          <p:nvPr/>
        </p:nvPicPr>
        <p:blipFill>
          <a:blip r:embed="rId3"/>
          <a:stretch>
            <a:fillRect/>
          </a:stretch>
        </p:blipFill>
        <p:spPr>
          <a:xfrm>
            <a:off x="26670" y="-3604"/>
            <a:ext cx="960120" cy="960120"/>
          </a:xfrm>
          <a:prstGeom prst="rect">
            <a:avLst/>
          </a:prstGeom>
        </p:spPr>
      </p:pic>
      <p:pic>
        <p:nvPicPr>
          <p:cNvPr id="8" name="Picture 7" descr="A picture containing indoor&#10;&#10;Description automatically generated">
            <a:extLst>
              <a:ext uri="{FF2B5EF4-FFF2-40B4-BE49-F238E27FC236}">
                <a16:creationId xmlns:a16="http://schemas.microsoft.com/office/drawing/2014/main" id="{D1C441B0-8C81-3C2A-4ECB-7E5419B26F4D}"/>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24268" t="8428"/>
          <a:stretch/>
        </p:blipFill>
        <p:spPr>
          <a:xfrm rot="5400000">
            <a:off x="7937176" y="1863424"/>
            <a:ext cx="2330475" cy="2113416"/>
          </a:xfrm>
          <a:prstGeom prst="rect">
            <a:avLst/>
          </a:prstGeom>
        </p:spPr>
      </p:pic>
      <p:pic>
        <p:nvPicPr>
          <p:cNvPr id="9" name="Picture 2" descr="https://lh3.googleusercontent.com/fCjyoUQEBCQV5-zTSXELwrRxoqAAGVEwyglb_Cxm3tRT3IAbzQvoHfJR2t9qeuNd6POOXK4Yo1CntjDXZSgjxja_ifsRB_uRa37hPzzp-PdbrBL3t-gXhMOrpyzYswLFErw9A_Oc3kskQcrnMzddHo-IayXVE7kfWnisVZlqVLNrUVMUTK2GQExHn9qkN8pWLYaYp7HrS0llp7HnBiwpVxUvfh9oW8ZgItRg7wdFDLoVYL597_3ij-VBrelZ08fGDNZGIkfcDOX0ACsONy2DaLRHdnh9ylnuobJ0iGkz5SwGOEbmeQLboRZYzog8Ck9gs1QpLFuRDVZp9f9MpzISGgc5djywrdtMK6NoMiCg_S5MJeEw7intzg6I7A7BYXQJYOgBRxhAAUF9Bfgjz7a1bkgk4HnSmBmPK_-oF8TG9bWklgB_LaiJhRKxtfoiJrGVgAd3EcvuMMUlwecVMKOywdxNujg3Q_WW6iidrIGwEnEk_jip_OIBWqMyB2sBEmkIggoD8e8dss1bXXaNdZfyrrwoBE8K8tdo7w238Z7dFqOfwuBEgTWXGu0PmIIF9g26c9xbtdUac4i01Yk8lTIqOOcarYrFFqB09zoLxCOtgLtkYkWu0AY7Q6uE1wG1GAhE4PkpvXF8z91wQM8ETHL7_Q-m8OdsMCKe=w1059-h794-no">
            <a:extLst>
              <a:ext uri="{FF2B5EF4-FFF2-40B4-BE49-F238E27FC236}">
                <a16:creationId xmlns:a16="http://schemas.microsoft.com/office/drawing/2014/main" id="{17E0C898-6A72-A68A-52D8-56CE98FC823C}"/>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9964351" y="997791"/>
            <a:ext cx="1840483" cy="229960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 name="Picture 9" descr="A picture containing person, crowd&#10;&#10;Description automatically generated">
            <a:extLst>
              <a:ext uri="{FF2B5EF4-FFF2-40B4-BE49-F238E27FC236}">
                <a16:creationId xmlns:a16="http://schemas.microsoft.com/office/drawing/2014/main" id="{DE921E20-26D3-DDEA-B02C-9559BA2F1AC3}"/>
              </a:ext>
            </a:extLst>
          </p:cNvPr>
          <p:cNvPicPr/>
          <p:nvPr/>
        </p:nvPicPr>
        <p:blipFill rotWithShape="1">
          <a:blip r:embed="rId6" cstate="print">
            <a:extLst>
              <a:ext uri="{28A0092B-C50C-407E-A947-70E740481C1C}">
                <a14:useLocalDpi xmlns:a14="http://schemas.microsoft.com/office/drawing/2010/main"/>
              </a:ext>
            </a:extLst>
          </a:blip>
          <a:srcRect/>
          <a:stretch/>
        </p:blipFill>
        <p:spPr bwMode="auto">
          <a:xfrm>
            <a:off x="9969378" y="3377332"/>
            <a:ext cx="2222622" cy="2449287"/>
          </a:xfrm>
          <a:prstGeom prst="rect">
            <a:avLst/>
          </a:prstGeom>
          <a:ln>
            <a:noFill/>
          </a:ln>
          <a:extLst>
            <a:ext uri="{53640926-AAD7-44D8-BBD7-CCE9431645EC}">
              <a14:shadowObscured xmlns:a14="http://schemas.microsoft.com/office/drawing/2010/main"/>
            </a:ext>
          </a:extLst>
        </p:spPr>
      </p:pic>
      <p:pic>
        <p:nvPicPr>
          <p:cNvPr id="11" name="Picture 10">
            <a:extLst>
              <a:ext uri="{FF2B5EF4-FFF2-40B4-BE49-F238E27FC236}">
                <a16:creationId xmlns:a16="http://schemas.microsoft.com/office/drawing/2014/main" id="{6721777F-8ED7-D6F4-1F6C-BEDD2BCCE338}"/>
              </a:ext>
            </a:extLst>
          </p:cNvPr>
          <p:cNvPicPr>
            <a:picLocks noChangeAspect="1"/>
          </p:cNvPicPr>
          <p:nvPr/>
        </p:nvPicPr>
        <p:blipFill rotWithShape="1">
          <a:blip r:embed="rId7"/>
          <a:srcRect l="14655" r="25969"/>
          <a:stretch/>
        </p:blipFill>
        <p:spPr>
          <a:xfrm>
            <a:off x="8045705" y="4165304"/>
            <a:ext cx="2281670" cy="2563796"/>
          </a:xfrm>
          <a:prstGeom prst="rect">
            <a:avLst/>
          </a:prstGeom>
        </p:spPr>
      </p:pic>
    </p:spTree>
    <p:extLst>
      <p:ext uri="{BB962C8B-B14F-4D97-AF65-F5344CB8AC3E}">
        <p14:creationId xmlns:p14="http://schemas.microsoft.com/office/powerpoint/2010/main" val="8078371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2353B-1D3C-51C8-B62A-8ADF351BD39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ACDDD9-DEE1-E1C0-D47E-09083B7BB341}"/>
              </a:ext>
            </a:extLst>
          </p:cNvPr>
          <p:cNvSpPr>
            <a:spLocks noGrp="1"/>
          </p:cNvSpPr>
          <p:nvPr>
            <p:ph idx="1"/>
          </p:nvPr>
        </p:nvSpPr>
        <p:spPr>
          <a:xfrm>
            <a:off x="256366" y="1457081"/>
            <a:ext cx="11496575" cy="4591878"/>
          </a:xfrm>
        </p:spPr>
        <p:txBody>
          <a:bodyPr numCol="1">
            <a:normAutofit/>
          </a:bodyPr>
          <a:lstStyle/>
          <a:p>
            <a:r>
              <a:rPr lang="en-US" dirty="0"/>
              <a:t>The CSRM consists of seven core models that encompass primary EVA physiology domains. </a:t>
            </a:r>
          </a:p>
          <a:p>
            <a:pPr lvl="1"/>
            <a:r>
              <a:rPr lang="en-US" dirty="0"/>
              <a:t>Metabolic Rate</a:t>
            </a:r>
          </a:p>
          <a:p>
            <a:pPr lvl="1"/>
            <a:r>
              <a:rPr lang="en-US" dirty="0"/>
              <a:t>Inspired CO2</a:t>
            </a:r>
          </a:p>
          <a:p>
            <a:pPr lvl="1"/>
            <a:r>
              <a:rPr lang="en-US" b="1" dirty="0"/>
              <a:t>Human Thermal Regulation</a:t>
            </a:r>
          </a:p>
          <a:p>
            <a:pPr lvl="1"/>
            <a:r>
              <a:rPr lang="en-US" b="1" dirty="0"/>
              <a:t>Hydration, Nutrition, and Waste Management (HNW)</a:t>
            </a:r>
          </a:p>
          <a:p>
            <a:pPr lvl="1"/>
            <a:r>
              <a:rPr lang="en-US" dirty="0"/>
              <a:t>Decompression Sickness (DCS)</a:t>
            </a:r>
          </a:p>
          <a:p>
            <a:pPr lvl="1"/>
            <a:r>
              <a:rPr lang="en-US" dirty="0"/>
              <a:t>Fatigue (Cognitive and Physical)</a:t>
            </a:r>
          </a:p>
          <a:p>
            <a:pPr lvl="1"/>
            <a:r>
              <a:rPr lang="en-US" dirty="0"/>
              <a:t>Traverse (Metabolic cost of ambulation)</a:t>
            </a:r>
          </a:p>
          <a:p>
            <a:pPr lvl="1"/>
            <a:endParaRPr lang="en-US" sz="2400" b="1" dirty="0">
              <a:effectLst/>
              <a:latin typeface="Segoe UI" panose="020B0502040204020203" pitchFamily="34" charset="0"/>
            </a:endParaRPr>
          </a:p>
          <a:p>
            <a:pPr marL="457200" lvl="1" indent="0">
              <a:buNone/>
            </a:pPr>
            <a:endParaRPr lang="en-US" sz="2400" b="1" dirty="0">
              <a:effectLst/>
              <a:latin typeface="Segoe UI" panose="020B0502040204020203" pitchFamily="34" charset="0"/>
            </a:endParaRPr>
          </a:p>
          <a:p>
            <a:r>
              <a:rPr lang="en-US" sz="1800" dirty="0"/>
              <a:t>Each model is baselined during 1-G simulated EVA shirt-sleeve testing. Once baselined each model is then validated during EVA pressure suited testing and operations. </a:t>
            </a:r>
            <a:endParaRPr lang="en-US" sz="1900" dirty="0">
              <a:effectLst/>
              <a:latin typeface="Segoe UI" panose="020B0502040204020203" pitchFamily="34" charset="0"/>
            </a:endParaRPr>
          </a:p>
          <a:p>
            <a:r>
              <a:rPr lang="en-US" sz="1800" dirty="0">
                <a:effectLst/>
                <a:latin typeface="Segoe UI" panose="020B0502040204020203" pitchFamily="34" charset="0"/>
              </a:rPr>
              <a:t>All models have now been baselined and currently undergoing pressurized suited testing and validations.</a:t>
            </a:r>
            <a:endParaRPr lang="en-US" sz="1800" b="1" dirty="0"/>
          </a:p>
          <a:p>
            <a:endParaRPr lang="en-US" dirty="0">
              <a:effectLst/>
              <a:latin typeface="Segoe UI" panose="020B0502040204020203" pitchFamily="34" charset="0"/>
            </a:endParaRPr>
          </a:p>
          <a:p>
            <a:endParaRPr lang="en-US" i="1" dirty="0"/>
          </a:p>
        </p:txBody>
      </p:sp>
      <p:sp>
        <p:nvSpPr>
          <p:cNvPr id="2" name="Title 1">
            <a:extLst>
              <a:ext uri="{FF2B5EF4-FFF2-40B4-BE49-F238E27FC236}">
                <a16:creationId xmlns:a16="http://schemas.microsoft.com/office/drawing/2014/main" id="{ACD01BF2-A495-095E-6608-0D6AFE31B322}"/>
              </a:ext>
            </a:extLst>
          </p:cNvPr>
          <p:cNvSpPr>
            <a:spLocks noGrp="1"/>
          </p:cNvSpPr>
          <p:nvPr>
            <p:ph type="title"/>
          </p:nvPr>
        </p:nvSpPr>
        <p:spPr/>
        <p:txBody>
          <a:bodyPr anchor="ctr"/>
          <a:lstStyle/>
          <a:p>
            <a:pPr algn="ctr"/>
            <a:r>
              <a:rPr lang="en-US" b="1" dirty="0"/>
              <a:t>Crew State and Risk Model (CSRM)</a:t>
            </a:r>
            <a:endParaRPr lang="en-US" dirty="0"/>
          </a:p>
        </p:txBody>
      </p:sp>
      <p:pic>
        <p:nvPicPr>
          <p:cNvPr id="4" name="Picture 3" descr="A picture containing schematic&#10;&#10;AI-generated content may be incorrect.">
            <a:extLst>
              <a:ext uri="{FF2B5EF4-FFF2-40B4-BE49-F238E27FC236}">
                <a16:creationId xmlns:a16="http://schemas.microsoft.com/office/drawing/2014/main" id="{30737E8F-47F8-3287-5564-B1D253EF8F3F}"/>
              </a:ext>
            </a:extLst>
          </p:cNvPr>
          <p:cNvPicPr>
            <a:picLocks noChangeAspect="1"/>
          </p:cNvPicPr>
          <p:nvPr/>
        </p:nvPicPr>
        <p:blipFill>
          <a:blip r:embed="rId3"/>
          <a:stretch>
            <a:fillRect/>
          </a:stretch>
        </p:blipFill>
        <p:spPr>
          <a:xfrm>
            <a:off x="26670" y="-3604"/>
            <a:ext cx="960120" cy="960120"/>
          </a:xfrm>
          <a:prstGeom prst="rect">
            <a:avLst/>
          </a:prstGeom>
        </p:spPr>
      </p:pic>
      <p:grpSp>
        <p:nvGrpSpPr>
          <p:cNvPr id="8" name="Group 7">
            <a:extLst>
              <a:ext uri="{FF2B5EF4-FFF2-40B4-BE49-F238E27FC236}">
                <a16:creationId xmlns:a16="http://schemas.microsoft.com/office/drawing/2014/main" id="{8E4C311C-6820-F689-A0FE-12B4CD4E551B}"/>
              </a:ext>
            </a:extLst>
          </p:cNvPr>
          <p:cNvGrpSpPr/>
          <p:nvPr/>
        </p:nvGrpSpPr>
        <p:grpSpPr>
          <a:xfrm>
            <a:off x="6368142" y="1948477"/>
            <a:ext cx="5384800" cy="2624048"/>
            <a:chOff x="6574610" y="2539014"/>
            <a:chExt cx="5360672" cy="2831992"/>
          </a:xfrm>
        </p:grpSpPr>
        <p:sp>
          <p:nvSpPr>
            <p:cNvPr id="9" name="Rectangle 8">
              <a:extLst>
                <a:ext uri="{FF2B5EF4-FFF2-40B4-BE49-F238E27FC236}">
                  <a16:creationId xmlns:a16="http://schemas.microsoft.com/office/drawing/2014/main" id="{1F8EE49A-C76B-0F91-622A-43448E991C6E}"/>
                </a:ext>
              </a:extLst>
            </p:cNvPr>
            <p:cNvSpPr/>
            <p:nvPr/>
          </p:nvSpPr>
          <p:spPr>
            <a:xfrm>
              <a:off x="6574610" y="2539014"/>
              <a:ext cx="5360671" cy="2831992"/>
            </a:xfrm>
            <a:prstGeom prst="rect">
              <a:avLst/>
            </a:prstGeom>
            <a:solidFill>
              <a:srgbClr val="D0D8E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20C9CD88-7006-89B6-136D-254AC25A129E}"/>
                </a:ext>
              </a:extLst>
            </p:cNvPr>
            <p:cNvPicPr>
              <a:picLocks noChangeAspect="1"/>
            </p:cNvPicPr>
            <p:nvPr/>
          </p:nvPicPr>
          <p:blipFill>
            <a:blip r:embed="rId4"/>
            <a:stretch>
              <a:fillRect/>
            </a:stretch>
          </p:blipFill>
          <p:spPr>
            <a:xfrm>
              <a:off x="6574612" y="2568258"/>
              <a:ext cx="5360670" cy="2802748"/>
            </a:xfrm>
            <a:prstGeom prst="rect">
              <a:avLst/>
            </a:prstGeom>
          </p:spPr>
        </p:pic>
      </p:grpSp>
    </p:spTree>
    <p:extLst>
      <p:ext uri="{BB962C8B-B14F-4D97-AF65-F5344CB8AC3E}">
        <p14:creationId xmlns:p14="http://schemas.microsoft.com/office/powerpoint/2010/main" val="15994673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CF682C-A634-3E6C-7AFA-55E5D74A5463}"/>
            </a:ext>
          </a:extLst>
        </p:cNvPr>
        <p:cNvGrpSpPr/>
        <p:nvPr/>
      </p:nvGrpSpPr>
      <p:grpSpPr>
        <a:xfrm>
          <a:off x="0" y="0"/>
          <a:ext cx="0" cy="0"/>
          <a:chOff x="0" y="0"/>
          <a:chExt cx="0" cy="0"/>
        </a:xfrm>
      </p:grpSpPr>
      <p:sp>
        <p:nvSpPr>
          <p:cNvPr id="3" name="Footer Placeholder 4">
            <a:extLst>
              <a:ext uri="{FF2B5EF4-FFF2-40B4-BE49-F238E27FC236}">
                <a16:creationId xmlns:a16="http://schemas.microsoft.com/office/drawing/2014/main" id="{70439D1F-1B0C-52C0-3BC7-5ECBA6795820}"/>
              </a:ext>
            </a:extLst>
          </p:cNvPr>
          <p:cNvSpPr>
            <a:spLocks noGrp="1"/>
          </p:cNvSpPr>
          <p:nvPr>
            <p:ph type="ftr" sz="quarter" idx="10"/>
          </p:nvPr>
        </p:nvSpPr>
        <p:spPr>
          <a:xfrm>
            <a:off x="379751" y="6344956"/>
            <a:ext cx="3948574"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Presentation Text    |   Additional Text</a:t>
            </a:r>
          </a:p>
        </p:txBody>
      </p:sp>
      <p:sp>
        <p:nvSpPr>
          <p:cNvPr id="7" name="Title 20">
            <a:extLst>
              <a:ext uri="{FF2B5EF4-FFF2-40B4-BE49-F238E27FC236}">
                <a16:creationId xmlns:a16="http://schemas.microsoft.com/office/drawing/2014/main" id="{1EA1D820-A4CF-88A2-1309-62FD2BCC27BF}"/>
              </a:ext>
            </a:extLst>
          </p:cNvPr>
          <p:cNvSpPr txBox="1">
            <a:spLocks/>
          </p:cNvSpPr>
          <p:nvPr/>
        </p:nvSpPr>
        <p:spPr>
          <a:xfrm>
            <a:off x="535622" y="252446"/>
            <a:ext cx="10313354" cy="849984"/>
          </a:xfrm>
          <a:prstGeom prst="rect">
            <a:avLst/>
          </a:prstGeom>
        </p:spPr>
        <p:txBody>
          <a:bodyPr vert="horz" lIns="91440" tIns="0" rIns="91440" bIns="0" rtlCol="0" anchor="ctr">
            <a:noAutofit/>
          </a:bodyPr>
          <a:lstStyle>
            <a:lvl1pPr marL="0" indent="0" algn="l" defTabSz="914400" rtl="0" eaLnBrk="1" latinLnBrk="0" hangingPunct="1">
              <a:lnSpc>
                <a:spcPct val="90000"/>
              </a:lnSpc>
              <a:spcBef>
                <a:spcPct val="0"/>
              </a:spcBef>
              <a:buNone/>
              <a:defRPr sz="3200" b="1" kern="1200">
                <a:solidFill>
                  <a:schemeClr val="tx1"/>
                </a:solidFill>
                <a:latin typeface="Arial Nova" panose="020B0504020202020204" pitchFamily="34" charset="0"/>
                <a:ea typeface="+mj-ea"/>
                <a:cs typeface="Arial" panose="020B0604020202020204" pitchFamily="34" charset="0"/>
              </a:defRPr>
            </a:lvl1pPr>
          </a:lstStyle>
          <a:p>
            <a:pPr algn="ctr"/>
            <a:r>
              <a:rPr lang="en-US" dirty="0"/>
              <a:t>EVA Human Thermal Regulation</a:t>
            </a:r>
          </a:p>
        </p:txBody>
      </p:sp>
      <p:pic>
        <p:nvPicPr>
          <p:cNvPr id="4" name="Picture 3" descr="A picture containing schematic&#10;&#10;AI-generated content may be incorrect.">
            <a:extLst>
              <a:ext uri="{FF2B5EF4-FFF2-40B4-BE49-F238E27FC236}">
                <a16:creationId xmlns:a16="http://schemas.microsoft.com/office/drawing/2014/main" id="{C871C210-B0A6-2831-1A04-20C13AE0847B}"/>
              </a:ext>
            </a:extLst>
          </p:cNvPr>
          <p:cNvPicPr>
            <a:picLocks noChangeAspect="1"/>
          </p:cNvPicPr>
          <p:nvPr/>
        </p:nvPicPr>
        <p:blipFill>
          <a:blip r:embed="rId3"/>
          <a:stretch>
            <a:fillRect/>
          </a:stretch>
        </p:blipFill>
        <p:spPr>
          <a:xfrm>
            <a:off x="26670" y="-3604"/>
            <a:ext cx="960120" cy="960120"/>
          </a:xfrm>
          <a:prstGeom prst="rect">
            <a:avLst/>
          </a:prstGeom>
        </p:spPr>
      </p:pic>
      <p:pic>
        <p:nvPicPr>
          <p:cNvPr id="2" name="Picture 1">
            <a:extLst>
              <a:ext uri="{FF2B5EF4-FFF2-40B4-BE49-F238E27FC236}">
                <a16:creationId xmlns:a16="http://schemas.microsoft.com/office/drawing/2014/main" id="{27E9E08C-697D-4A15-273A-27F252244D57}"/>
              </a:ext>
            </a:extLst>
          </p:cNvPr>
          <p:cNvPicPr>
            <a:picLocks noChangeAspect="1"/>
          </p:cNvPicPr>
          <p:nvPr/>
        </p:nvPicPr>
        <p:blipFill>
          <a:blip r:embed="rId4"/>
          <a:stretch>
            <a:fillRect/>
          </a:stretch>
        </p:blipFill>
        <p:spPr>
          <a:xfrm>
            <a:off x="5692299" y="2004346"/>
            <a:ext cx="5619067" cy="4523172"/>
          </a:xfrm>
          <a:prstGeom prst="rect">
            <a:avLst/>
          </a:prstGeom>
        </p:spPr>
      </p:pic>
      <p:pic>
        <p:nvPicPr>
          <p:cNvPr id="6" name="Picture 5">
            <a:extLst>
              <a:ext uri="{FF2B5EF4-FFF2-40B4-BE49-F238E27FC236}">
                <a16:creationId xmlns:a16="http://schemas.microsoft.com/office/drawing/2014/main" id="{8592DBFE-97AD-5969-C40E-34C941F49BA4}"/>
              </a:ext>
            </a:extLst>
          </p:cNvPr>
          <p:cNvPicPr>
            <a:picLocks noChangeAspect="1"/>
          </p:cNvPicPr>
          <p:nvPr/>
        </p:nvPicPr>
        <p:blipFill>
          <a:blip r:embed="rId5"/>
          <a:stretch>
            <a:fillRect/>
          </a:stretch>
        </p:blipFill>
        <p:spPr>
          <a:xfrm>
            <a:off x="535622" y="1921583"/>
            <a:ext cx="5207012" cy="4637222"/>
          </a:xfrm>
          <a:prstGeom prst="rect">
            <a:avLst/>
          </a:prstGeom>
        </p:spPr>
      </p:pic>
      <p:sp>
        <p:nvSpPr>
          <p:cNvPr id="8" name="Content Placeholder 2">
            <a:extLst>
              <a:ext uri="{FF2B5EF4-FFF2-40B4-BE49-F238E27FC236}">
                <a16:creationId xmlns:a16="http://schemas.microsoft.com/office/drawing/2014/main" id="{ED3FF2AC-5A87-A7AE-968B-5686A6FFF640}"/>
              </a:ext>
            </a:extLst>
          </p:cNvPr>
          <p:cNvSpPr>
            <a:spLocks noGrp="1"/>
          </p:cNvSpPr>
          <p:nvPr>
            <p:ph sz="half" idx="1"/>
          </p:nvPr>
        </p:nvSpPr>
        <p:spPr>
          <a:xfrm>
            <a:off x="314648" y="1060166"/>
            <a:ext cx="11562703" cy="2604466"/>
          </a:xfrm>
        </p:spPr>
        <p:txBody>
          <a:bodyPr>
            <a:normAutofit/>
          </a:bodyPr>
          <a:lstStyle/>
          <a:p>
            <a:pPr>
              <a:buClr>
                <a:srgbClr val="FF5757"/>
              </a:buClr>
            </a:pPr>
            <a:r>
              <a:rPr lang="en-US" sz="1800" dirty="0"/>
              <a:t>During EVA the suit provides the only means to offload heat. If EVA tasks drive up workload this in turn will drive up heat loading which will increase the rate of consumable usage. If heat is not offloaded it is stored in the body causing downstream physiologic effects. </a:t>
            </a:r>
            <a:endParaRPr lang="en-US" dirty="0"/>
          </a:p>
          <a:p>
            <a:pPr marL="457200" lvl="1" indent="0">
              <a:buNone/>
            </a:pPr>
            <a:endParaRPr lang="en-US" dirty="0"/>
          </a:p>
        </p:txBody>
      </p:sp>
    </p:spTree>
    <p:extLst>
      <p:ext uri="{BB962C8B-B14F-4D97-AF65-F5344CB8AC3E}">
        <p14:creationId xmlns:p14="http://schemas.microsoft.com/office/powerpoint/2010/main" val="3535215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A0607-7301-D660-6F3F-211DBC1548B0}"/>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82A173C2-8F5B-B24A-5616-6E2CECE92946}"/>
              </a:ext>
            </a:extLst>
          </p:cNvPr>
          <p:cNvPicPr>
            <a:picLocks noChangeAspect="1"/>
          </p:cNvPicPr>
          <p:nvPr/>
        </p:nvPicPr>
        <p:blipFill>
          <a:blip r:embed="rId3"/>
          <a:stretch>
            <a:fillRect/>
          </a:stretch>
        </p:blipFill>
        <p:spPr>
          <a:xfrm>
            <a:off x="1862257" y="3291840"/>
            <a:ext cx="1646063" cy="3225064"/>
          </a:xfrm>
          <a:prstGeom prst="rect">
            <a:avLst/>
          </a:prstGeom>
        </p:spPr>
      </p:pic>
      <p:sp>
        <p:nvSpPr>
          <p:cNvPr id="7" name="Title 20">
            <a:extLst>
              <a:ext uri="{FF2B5EF4-FFF2-40B4-BE49-F238E27FC236}">
                <a16:creationId xmlns:a16="http://schemas.microsoft.com/office/drawing/2014/main" id="{313E0BE1-8167-1EC3-E0E3-31E4B2FFF335}"/>
              </a:ext>
            </a:extLst>
          </p:cNvPr>
          <p:cNvSpPr txBox="1">
            <a:spLocks/>
          </p:cNvSpPr>
          <p:nvPr/>
        </p:nvSpPr>
        <p:spPr>
          <a:xfrm>
            <a:off x="535622" y="252446"/>
            <a:ext cx="10313354" cy="849984"/>
          </a:xfrm>
          <a:prstGeom prst="rect">
            <a:avLst/>
          </a:prstGeom>
        </p:spPr>
        <p:txBody>
          <a:bodyPr vert="horz" lIns="91440" tIns="0" rIns="91440" bIns="0" rtlCol="0" anchor="ctr">
            <a:noAutofit/>
          </a:bodyPr>
          <a:lstStyle>
            <a:lvl1pPr marL="0" indent="0" algn="l" defTabSz="914400" rtl="0" eaLnBrk="1" latinLnBrk="0" hangingPunct="1">
              <a:lnSpc>
                <a:spcPct val="90000"/>
              </a:lnSpc>
              <a:spcBef>
                <a:spcPct val="0"/>
              </a:spcBef>
              <a:buNone/>
              <a:defRPr sz="3200" b="1" kern="1200">
                <a:solidFill>
                  <a:schemeClr val="tx1"/>
                </a:solidFill>
                <a:latin typeface="Arial Nova" panose="020B0504020202020204" pitchFamily="34" charset="0"/>
                <a:ea typeface="+mj-ea"/>
                <a:cs typeface="Arial" panose="020B0604020202020204" pitchFamily="34" charset="0"/>
              </a:defRPr>
            </a:lvl1pPr>
          </a:lstStyle>
          <a:p>
            <a:pPr algn="ctr"/>
            <a:r>
              <a:rPr lang="en-US" dirty="0"/>
              <a:t>EVA Hydration</a:t>
            </a:r>
          </a:p>
        </p:txBody>
      </p:sp>
      <p:pic>
        <p:nvPicPr>
          <p:cNvPr id="4" name="Picture 3" descr="A picture containing schematic&#10;&#10;AI-generated content may be incorrect.">
            <a:extLst>
              <a:ext uri="{FF2B5EF4-FFF2-40B4-BE49-F238E27FC236}">
                <a16:creationId xmlns:a16="http://schemas.microsoft.com/office/drawing/2014/main" id="{B36780C2-7EE5-4995-DE20-380727AE7D03}"/>
              </a:ext>
            </a:extLst>
          </p:cNvPr>
          <p:cNvPicPr>
            <a:picLocks noChangeAspect="1"/>
          </p:cNvPicPr>
          <p:nvPr/>
        </p:nvPicPr>
        <p:blipFill>
          <a:blip r:embed="rId4"/>
          <a:stretch>
            <a:fillRect/>
          </a:stretch>
        </p:blipFill>
        <p:spPr>
          <a:xfrm>
            <a:off x="26670" y="-3604"/>
            <a:ext cx="960120" cy="960120"/>
          </a:xfrm>
          <a:prstGeom prst="rect">
            <a:avLst/>
          </a:prstGeom>
        </p:spPr>
      </p:pic>
      <p:pic>
        <p:nvPicPr>
          <p:cNvPr id="1027" name="Picture 3">
            <a:extLst>
              <a:ext uri="{FF2B5EF4-FFF2-40B4-BE49-F238E27FC236}">
                <a16:creationId xmlns:a16="http://schemas.microsoft.com/office/drawing/2014/main" id="{2D65B2B0-90ED-D182-4B37-B65D0C7D34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21937" y="3602736"/>
            <a:ext cx="3380233" cy="2288562"/>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a:extLst>
              <a:ext uri="{FF2B5EF4-FFF2-40B4-BE49-F238E27FC236}">
                <a16:creationId xmlns:a16="http://schemas.microsoft.com/office/drawing/2014/main" id="{7E95448E-0219-ADA8-0DBC-5E8757692EF4}"/>
              </a:ext>
            </a:extLst>
          </p:cNvPr>
          <p:cNvSpPr>
            <a:spLocks noGrp="1"/>
          </p:cNvSpPr>
          <p:nvPr/>
        </p:nvSpPr>
        <p:spPr>
          <a:xfrm>
            <a:off x="368808" y="1333367"/>
            <a:ext cx="11591544" cy="4899992"/>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Clr>
                <a:srgbClr val="00205C"/>
              </a:buClr>
              <a:buFont typeface="Wingdings" panose="05000000000000000000" pitchFamily="2" charset="2"/>
              <a:buChar char="§"/>
              <a:defRPr sz="20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Clr>
                <a:srgbClr val="A2C7E2"/>
              </a:buClr>
              <a:buFont typeface="Wingdings" panose="05000000000000000000" pitchFamily="2" charset="2"/>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Clr>
                <a:srgbClr val="FFDA00"/>
              </a:buClr>
              <a:buFont typeface="Wingdings" panose="05000000000000000000" pitchFamily="2" charset="2"/>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Clr>
                <a:srgbClr val="00205C"/>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Clr>
                <a:srgbClr val="FFDA00"/>
              </a:buClr>
              <a:buSzPct val="100000"/>
              <a:buFont typeface="Arial" panose="020B0604020202020204" pitchFamily="34" charset="0"/>
              <a:buChar char="‒"/>
              <a:defRPr sz="16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200"/>
              </a:spcBef>
              <a:buClr>
                <a:srgbClr val="FF5757"/>
              </a:buClr>
            </a:pPr>
            <a:r>
              <a:rPr lang="en-US" sz="1800" dirty="0"/>
              <a:t>During operations for ISS, crew may perform 6 to 7 hours of EVA in a single event.</a:t>
            </a:r>
            <a:endParaRPr lang="en-US" sz="1800" dirty="0">
              <a:cs typeface="Calibri"/>
            </a:endParaRPr>
          </a:p>
          <a:p>
            <a:pPr lvl="1">
              <a:spcBef>
                <a:spcPts val="1200"/>
              </a:spcBef>
              <a:buClr>
                <a:srgbClr val="FFC000"/>
              </a:buClr>
            </a:pPr>
            <a:r>
              <a:rPr lang="en-US" dirty="0"/>
              <a:t>The existing amount of water available in the EMU is a 32 oz (0.95L) disposable in-suit drink bag (DIDB – Figure).</a:t>
            </a:r>
          </a:p>
          <a:p>
            <a:pPr>
              <a:spcBef>
                <a:spcPts val="1200"/>
              </a:spcBef>
              <a:buClr>
                <a:srgbClr val="FF5757"/>
              </a:buClr>
            </a:pPr>
            <a:r>
              <a:rPr lang="en-US" sz="1800" dirty="0">
                <a:cs typeface="Calibri"/>
              </a:rPr>
              <a:t>Lunar EVAs were expected to be </a:t>
            </a:r>
            <a:r>
              <a:rPr lang="en-US" dirty="0">
                <a:cs typeface="Calibri"/>
              </a:rPr>
              <a:t>longer</a:t>
            </a:r>
            <a:r>
              <a:rPr lang="en-US" sz="1800" dirty="0">
                <a:cs typeface="Calibri"/>
              </a:rPr>
              <a:t>, have </a:t>
            </a:r>
            <a:r>
              <a:rPr lang="en-US" dirty="0">
                <a:cs typeface="Calibri"/>
              </a:rPr>
              <a:t>increased physiological demands </a:t>
            </a:r>
            <a:r>
              <a:rPr lang="en-US" sz="1800" dirty="0">
                <a:cs typeface="Calibri"/>
              </a:rPr>
              <a:t>and to be done at a much </a:t>
            </a:r>
            <a:r>
              <a:rPr lang="en-US" dirty="0">
                <a:cs typeface="Calibri"/>
              </a:rPr>
              <a:t>higher frequency </a:t>
            </a:r>
            <a:r>
              <a:rPr lang="en-US" sz="1800" dirty="0">
                <a:cs typeface="Calibri"/>
              </a:rPr>
              <a:t>leading to increased hydration requirements.</a:t>
            </a:r>
          </a:p>
          <a:p>
            <a:pPr>
              <a:spcBef>
                <a:spcPts val="1200"/>
              </a:spcBef>
              <a:buClr>
                <a:srgbClr val="FF5757"/>
              </a:buClr>
            </a:pPr>
            <a:r>
              <a:rPr lang="en-US" sz="1800" dirty="0">
                <a:cs typeface="Calibri"/>
              </a:rPr>
              <a:t>EVA frequency will impact hydration states and ultimately effect crew readiness for subsequent EVAs.</a:t>
            </a:r>
          </a:p>
          <a:p>
            <a:pPr>
              <a:spcBef>
                <a:spcPts val="1200"/>
              </a:spcBef>
            </a:pPr>
            <a:endParaRPr lang="en-US" dirty="0">
              <a:cs typeface="Calibri"/>
            </a:endParaRPr>
          </a:p>
        </p:txBody>
      </p:sp>
      <p:sp>
        <p:nvSpPr>
          <p:cNvPr id="14" name="Freeform: Shape 13">
            <a:extLst>
              <a:ext uri="{FF2B5EF4-FFF2-40B4-BE49-F238E27FC236}">
                <a16:creationId xmlns:a16="http://schemas.microsoft.com/office/drawing/2014/main" id="{0B836A0E-8830-90BA-4F0C-7DC05010D8B8}"/>
              </a:ext>
            </a:extLst>
          </p:cNvPr>
          <p:cNvSpPr/>
          <p:nvPr/>
        </p:nvSpPr>
        <p:spPr>
          <a:xfrm>
            <a:off x="2906429" y="4851036"/>
            <a:ext cx="1915508" cy="673597"/>
          </a:xfrm>
          <a:custGeom>
            <a:avLst/>
            <a:gdLst>
              <a:gd name="connsiteX0" fmla="*/ 0 w 1417320"/>
              <a:gd name="connsiteY0" fmla="*/ 45978 h 402594"/>
              <a:gd name="connsiteX1" fmla="*/ 320040 w 1417320"/>
              <a:gd name="connsiteY1" fmla="*/ 258 h 402594"/>
              <a:gd name="connsiteX2" fmla="*/ 786384 w 1417320"/>
              <a:gd name="connsiteY2" fmla="*/ 64266 h 402594"/>
              <a:gd name="connsiteX3" fmla="*/ 1417320 w 1417320"/>
              <a:gd name="connsiteY3" fmla="*/ 402594 h 402594"/>
            </a:gdLst>
            <a:ahLst/>
            <a:cxnLst>
              <a:cxn ang="0">
                <a:pos x="connsiteX0" y="connsiteY0"/>
              </a:cxn>
              <a:cxn ang="0">
                <a:pos x="connsiteX1" y="connsiteY1"/>
              </a:cxn>
              <a:cxn ang="0">
                <a:pos x="connsiteX2" y="connsiteY2"/>
              </a:cxn>
              <a:cxn ang="0">
                <a:pos x="connsiteX3" y="connsiteY3"/>
              </a:cxn>
            </a:cxnLst>
            <a:rect l="l" t="t" r="r" b="b"/>
            <a:pathLst>
              <a:path w="1417320" h="402594">
                <a:moveTo>
                  <a:pt x="0" y="45978"/>
                </a:moveTo>
                <a:cubicBezTo>
                  <a:pt x="94488" y="21594"/>
                  <a:pt x="188976" y="-2790"/>
                  <a:pt x="320040" y="258"/>
                </a:cubicBezTo>
                <a:cubicBezTo>
                  <a:pt x="451104" y="3306"/>
                  <a:pt x="603504" y="-2790"/>
                  <a:pt x="786384" y="64266"/>
                </a:cubicBezTo>
                <a:cubicBezTo>
                  <a:pt x="969264" y="131322"/>
                  <a:pt x="1307592" y="289818"/>
                  <a:pt x="1417320" y="402594"/>
                </a:cubicBezTo>
              </a:path>
            </a:pathLst>
          </a:cu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Freeform: Shape 14">
            <a:extLst>
              <a:ext uri="{FF2B5EF4-FFF2-40B4-BE49-F238E27FC236}">
                <a16:creationId xmlns:a16="http://schemas.microsoft.com/office/drawing/2014/main" id="{A30B5149-D0BA-58E5-0CE5-907F99E620F7}"/>
              </a:ext>
            </a:extLst>
          </p:cNvPr>
          <p:cNvSpPr/>
          <p:nvPr/>
        </p:nvSpPr>
        <p:spPr>
          <a:xfrm flipV="1">
            <a:off x="2906429" y="3994223"/>
            <a:ext cx="1915508" cy="673597"/>
          </a:xfrm>
          <a:custGeom>
            <a:avLst/>
            <a:gdLst>
              <a:gd name="connsiteX0" fmla="*/ 0 w 1417320"/>
              <a:gd name="connsiteY0" fmla="*/ 45978 h 402594"/>
              <a:gd name="connsiteX1" fmla="*/ 320040 w 1417320"/>
              <a:gd name="connsiteY1" fmla="*/ 258 h 402594"/>
              <a:gd name="connsiteX2" fmla="*/ 786384 w 1417320"/>
              <a:gd name="connsiteY2" fmla="*/ 64266 h 402594"/>
              <a:gd name="connsiteX3" fmla="*/ 1417320 w 1417320"/>
              <a:gd name="connsiteY3" fmla="*/ 402594 h 402594"/>
            </a:gdLst>
            <a:ahLst/>
            <a:cxnLst>
              <a:cxn ang="0">
                <a:pos x="connsiteX0" y="connsiteY0"/>
              </a:cxn>
              <a:cxn ang="0">
                <a:pos x="connsiteX1" y="connsiteY1"/>
              </a:cxn>
              <a:cxn ang="0">
                <a:pos x="connsiteX2" y="connsiteY2"/>
              </a:cxn>
              <a:cxn ang="0">
                <a:pos x="connsiteX3" y="connsiteY3"/>
              </a:cxn>
            </a:cxnLst>
            <a:rect l="l" t="t" r="r" b="b"/>
            <a:pathLst>
              <a:path w="1417320" h="402594">
                <a:moveTo>
                  <a:pt x="0" y="45978"/>
                </a:moveTo>
                <a:cubicBezTo>
                  <a:pt x="94488" y="21594"/>
                  <a:pt x="188976" y="-2790"/>
                  <a:pt x="320040" y="258"/>
                </a:cubicBezTo>
                <a:cubicBezTo>
                  <a:pt x="451104" y="3306"/>
                  <a:pt x="603504" y="-2790"/>
                  <a:pt x="786384" y="64266"/>
                </a:cubicBezTo>
                <a:cubicBezTo>
                  <a:pt x="969264" y="131322"/>
                  <a:pt x="1307592" y="289818"/>
                  <a:pt x="1417320" y="402594"/>
                </a:cubicBezTo>
              </a:path>
            </a:pathLst>
          </a:cu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5">
            <a:extLst>
              <a:ext uri="{FF2B5EF4-FFF2-40B4-BE49-F238E27FC236}">
                <a16:creationId xmlns:a16="http://schemas.microsoft.com/office/drawing/2014/main" id="{AAA8724E-40E6-EFFD-D760-F24C38B81ABD}"/>
              </a:ext>
            </a:extLst>
          </p:cNvPr>
          <p:cNvSpPr txBox="1"/>
          <p:nvPr/>
        </p:nvSpPr>
        <p:spPr>
          <a:xfrm>
            <a:off x="8449058" y="4344654"/>
            <a:ext cx="2909771" cy="646331"/>
          </a:xfrm>
          <a:prstGeom prst="rect">
            <a:avLst/>
          </a:prstGeom>
          <a:noFill/>
        </p:spPr>
        <p:txBody>
          <a:bodyPr wrap="none" rtlCol="0">
            <a:spAutoFit/>
          </a:bodyPr>
          <a:lstStyle/>
          <a:p>
            <a:r>
              <a:rPr lang="en-US" dirty="0"/>
              <a:t>Disposable In-suit Drink Bag </a:t>
            </a:r>
          </a:p>
          <a:p>
            <a:r>
              <a:rPr lang="en-US" dirty="0"/>
              <a:t>located in-suit by crew chest.</a:t>
            </a:r>
          </a:p>
        </p:txBody>
      </p:sp>
    </p:spTree>
    <p:extLst>
      <p:ext uri="{BB962C8B-B14F-4D97-AF65-F5344CB8AC3E}">
        <p14:creationId xmlns:p14="http://schemas.microsoft.com/office/powerpoint/2010/main" val="220640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BBC96-4BA1-EF28-39A8-0775DF1D04D9}"/>
            </a:ext>
          </a:extLst>
        </p:cNvPr>
        <p:cNvGrpSpPr/>
        <p:nvPr/>
      </p:nvGrpSpPr>
      <p:grpSpPr>
        <a:xfrm>
          <a:off x="0" y="0"/>
          <a:ext cx="0" cy="0"/>
          <a:chOff x="0" y="0"/>
          <a:chExt cx="0" cy="0"/>
        </a:xfrm>
      </p:grpSpPr>
      <p:sp>
        <p:nvSpPr>
          <p:cNvPr id="21" name="Title 20">
            <a:extLst>
              <a:ext uri="{FF2B5EF4-FFF2-40B4-BE49-F238E27FC236}">
                <a16:creationId xmlns:a16="http://schemas.microsoft.com/office/drawing/2014/main" id="{03570738-2E70-4937-41D7-261367ECAF28}"/>
              </a:ext>
            </a:extLst>
          </p:cNvPr>
          <p:cNvSpPr>
            <a:spLocks noGrp="1"/>
          </p:cNvSpPr>
          <p:nvPr>
            <p:ph type="title"/>
          </p:nvPr>
        </p:nvSpPr>
        <p:spPr/>
        <p:txBody>
          <a:bodyPr/>
          <a:lstStyle/>
          <a:p>
            <a:pPr algn="ctr"/>
            <a:r>
              <a:rPr lang="en-US" dirty="0">
                <a:latin typeface="Arial Nova" panose="020B0504020202020204" pitchFamily="34" charset="0"/>
              </a:rPr>
              <a:t>Thermal and Hydration Baseline</a:t>
            </a:r>
          </a:p>
        </p:txBody>
      </p:sp>
      <p:pic>
        <p:nvPicPr>
          <p:cNvPr id="8" name="Picture 7">
            <a:extLst>
              <a:ext uri="{FF2B5EF4-FFF2-40B4-BE49-F238E27FC236}">
                <a16:creationId xmlns:a16="http://schemas.microsoft.com/office/drawing/2014/main" id="{99081EFD-18BA-F46B-A347-6B3144FE4153}"/>
              </a:ext>
            </a:extLst>
          </p:cNvPr>
          <p:cNvPicPr>
            <a:picLocks noChangeAspect="1"/>
          </p:cNvPicPr>
          <p:nvPr/>
        </p:nvPicPr>
        <p:blipFill>
          <a:blip r:embed="rId3"/>
          <a:stretch>
            <a:fillRect/>
          </a:stretch>
        </p:blipFill>
        <p:spPr>
          <a:xfrm>
            <a:off x="383222" y="2424145"/>
            <a:ext cx="8051795" cy="3564980"/>
          </a:xfrm>
          <a:prstGeom prst="rect">
            <a:avLst/>
          </a:prstGeom>
        </p:spPr>
      </p:pic>
      <p:sp>
        <p:nvSpPr>
          <p:cNvPr id="10" name="TextBox 9">
            <a:extLst>
              <a:ext uri="{FF2B5EF4-FFF2-40B4-BE49-F238E27FC236}">
                <a16:creationId xmlns:a16="http://schemas.microsoft.com/office/drawing/2014/main" id="{54D6532F-49F5-689C-41EB-79815BD48278}"/>
              </a:ext>
            </a:extLst>
          </p:cNvPr>
          <p:cNvSpPr txBox="1"/>
          <p:nvPr/>
        </p:nvSpPr>
        <p:spPr>
          <a:xfrm>
            <a:off x="193743" y="958228"/>
            <a:ext cx="11750866" cy="1200329"/>
          </a:xfrm>
          <a:prstGeom prst="rect">
            <a:avLst/>
          </a:prstGeom>
          <a:noFill/>
        </p:spPr>
        <p:txBody>
          <a:bodyPr wrap="square">
            <a:spAutoFit/>
          </a:bodyPr>
          <a:lstStyle/>
          <a:p>
            <a:r>
              <a:rPr lang="en-US" sz="1800" dirty="0"/>
              <a:t>Model baseline development for thermal and hydration was completed in a Hybrid Space Suit Simulator (HS3) (n=6).</a:t>
            </a:r>
          </a:p>
          <a:p>
            <a:pPr marL="742950" lvl="1" indent="-285750">
              <a:buClr>
                <a:srgbClr val="FFC000"/>
              </a:buClr>
              <a:buFont typeface="Wingdings" panose="05000000000000000000" pitchFamily="2" charset="2"/>
              <a:buChar char="§"/>
            </a:pPr>
            <a:r>
              <a:rPr lang="en-US" dirty="0"/>
              <a:t>Tasks included Traverse, geology (hammer, rake, trench, drive tube), payload transfer, and simple </a:t>
            </a:r>
            <a:r>
              <a:rPr lang="en-US" dirty="0" err="1"/>
              <a:t>taskboard</a:t>
            </a:r>
            <a:r>
              <a:rPr lang="en-US" dirty="0"/>
              <a:t> circuit.</a:t>
            </a:r>
          </a:p>
          <a:p>
            <a:pPr marL="742950" lvl="1" indent="-285750">
              <a:buClr>
                <a:srgbClr val="FFC000"/>
              </a:buClr>
              <a:buFont typeface="Wingdings" panose="05000000000000000000" pitchFamily="2" charset="2"/>
              <a:buChar char="§"/>
            </a:pPr>
            <a:r>
              <a:rPr lang="en-US" dirty="0"/>
              <a:t>The baseline data for thermal was checked against an ARGOS lunar suited test series for preliminary accuracy.</a:t>
            </a:r>
          </a:p>
          <a:p>
            <a:pPr marL="742950" lvl="1" indent="-285750">
              <a:buClr>
                <a:srgbClr val="FFC000"/>
              </a:buClr>
              <a:buFont typeface="Wingdings" panose="05000000000000000000" pitchFamily="2" charset="2"/>
              <a:buChar char="§"/>
            </a:pPr>
            <a:r>
              <a:rPr lang="en-US" dirty="0"/>
              <a:t>The baseline data for hydration was checked against an NBL microgravity suited test series to test model accuracy.</a:t>
            </a:r>
          </a:p>
        </p:txBody>
      </p:sp>
      <p:pic>
        <p:nvPicPr>
          <p:cNvPr id="2" name="Picture 1" descr="A picture containing schematic&#10;&#10;AI-generated content may be incorrect.">
            <a:extLst>
              <a:ext uri="{FF2B5EF4-FFF2-40B4-BE49-F238E27FC236}">
                <a16:creationId xmlns:a16="http://schemas.microsoft.com/office/drawing/2014/main" id="{F64D1F79-7584-3D64-03E6-A523AC89D7CD}"/>
              </a:ext>
            </a:extLst>
          </p:cNvPr>
          <p:cNvPicPr>
            <a:picLocks noChangeAspect="1"/>
          </p:cNvPicPr>
          <p:nvPr/>
        </p:nvPicPr>
        <p:blipFill>
          <a:blip r:embed="rId4"/>
          <a:stretch>
            <a:fillRect/>
          </a:stretch>
        </p:blipFill>
        <p:spPr>
          <a:xfrm>
            <a:off x="26670" y="-3604"/>
            <a:ext cx="960120" cy="960120"/>
          </a:xfrm>
          <a:prstGeom prst="rect">
            <a:avLst/>
          </a:prstGeom>
        </p:spPr>
      </p:pic>
      <p:pic>
        <p:nvPicPr>
          <p:cNvPr id="4" name="Picture 3" descr="A person in a space suit holding a hockey stick&#10;&#10;AI-generated content may be incorrect.">
            <a:extLst>
              <a:ext uri="{FF2B5EF4-FFF2-40B4-BE49-F238E27FC236}">
                <a16:creationId xmlns:a16="http://schemas.microsoft.com/office/drawing/2014/main" id="{A0EE6084-3AFB-6F54-420E-544020B97065}"/>
              </a:ext>
            </a:extLst>
          </p:cNvPr>
          <p:cNvPicPr>
            <a:picLocks noChangeAspect="1"/>
          </p:cNvPicPr>
          <p:nvPr/>
        </p:nvPicPr>
        <p:blipFill>
          <a:blip r:embed="rId5"/>
          <a:srcRect r="14571" b="13973"/>
          <a:stretch/>
        </p:blipFill>
        <p:spPr>
          <a:xfrm>
            <a:off x="9058499" y="2558144"/>
            <a:ext cx="2521227" cy="3385172"/>
          </a:xfrm>
          <a:prstGeom prst="rect">
            <a:avLst/>
          </a:prstGeom>
        </p:spPr>
      </p:pic>
    </p:spTree>
    <p:extLst>
      <p:ext uri="{BB962C8B-B14F-4D97-AF65-F5344CB8AC3E}">
        <p14:creationId xmlns:p14="http://schemas.microsoft.com/office/powerpoint/2010/main" val="703228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B3BB1-7D84-538C-3BAB-A76B987C6504}"/>
            </a:ext>
          </a:extLst>
        </p:cNvPr>
        <p:cNvGrpSpPr/>
        <p:nvPr/>
      </p:nvGrpSpPr>
      <p:grpSpPr>
        <a:xfrm>
          <a:off x="0" y="0"/>
          <a:ext cx="0" cy="0"/>
          <a:chOff x="0" y="0"/>
          <a:chExt cx="0" cy="0"/>
        </a:xfrm>
      </p:grpSpPr>
      <p:sp>
        <p:nvSpPr>
          <p:cNvPr id="21" name="Title 20">
            <a:extLst>
              <a:ext uri="{FF2B5EF4-FFF2-40B4-BE49-F238E27FC236}">
                <a16:creationId xmlns:a16="http://schemas.microsoft.com/office/drawing/2014/main" id="{48032A0E-AD8E-FD63-F37D-E21C3D256287}"/>
              </a:ext>
            </a:extLst>
          </p:cNvPr>
          <p:cNvSpPr>
            <a:spLocks noGrp="1"/>
          </p:cNvSpPr>
          <p:nvPr>
            <p:ph type="title"/>
          </p:nvPr>
        </p:nvSpPr>
        <p:spPr/>
        <p:txBody>
          <a:bodyPr/>
          <a:lstStyle/>
          <a:p>
            <a:pPr algn="ctr"/>
            <a:r>
              <a:rPr lang="en-US" dirty="0">
                <a:latin typeface="Arial Nova" panose="020B0504020202020204" pitchFamily="34" charset="0"/>
              </a:rPr>
              <a:t>Summary of the Thermal Model</a:t>
            </a:r>
          </a:p>
        </p:txBody>
      </p:sp>
      <p:sp>
        <p:nvSpPr>
          <p:cNvPr id="6" name="TextBox 5">
            <a:extLst>
              <a:ext uri="{FF2B5EF4-FFF2-40B4-BE49-F238E27FC236}">
                <a16:creationId xmlns:a16="http://schemas.microsoft.com/office/drawing/2014/main" id="{0F6133DA-4392-EBA8-B96D-B11D9E7E400C}"/>
              </a:ext>
            </a:extLst>
          </p:cNvPr>
          <p:cNvSpPr txBox="1"/>
          <p:nvPr/>
        </p:nvSpPr>
        <p:spPr>
          <a:xfrm>
            <a:off x="410688" y="3664632"/>
            <a:ext cx="11370621" cy="1382686"/>
          </a:xfrm>
          <a:prstGeom prst="rect">
            <a:avLst/>
          </a:prstGeom>
          <a:noFill/>
        </p:spPr>
        <p:txBody>
          <a:bodyPr wrap="square">
            <a:spAutoFit/>
          </a:bodyPr>
          <a:lstStyle/>
          <a:p>
            <a:pPr marL="0" marR="0">
              <a:lnSpc>
                <a:spcPct val="107000"/>
              </a:lnSpc>
              <a:spcBef>
                <a:spcPts val="0"/>
              </a:spcBef>
              <a:spcAft>
                <a:spcPts val="1200"/>
              </a:spcAft>
            </a:pPr>
            <a:r>
              <a:rPr lang="en-US" sz="2000" dirty="0">
                <a:effectLst/>
                <a:latin typeface="Courier New" panose="02070309020205020404" pitchFamily="49" charset="0"/>
                <a:ea typeface="Calibri" panose="020F0502020204030204" pitchFamily="34" charset="0"/>
                <a:cs typeface="Times New Roman" panose="02020603050405020304" pitchFamily="18" charset="0"/>
              </a:rPr>
              <a:t>(1) Core Body Temperature: CT = b(1) + b(2).*HR + b(3).*MR</a:t>
            </a:r>
            <a:endParaRPr lang="en-US" sz="2000" dirty="0">
              <a:latin typeface="Courier New" panose="02070309020205020404" pitchFamily="49" charset="0"/>
              <a:ea typeface="Calibri" panose="020F0502020204030204" pitchFamily="34" charset="0"/>
              <a:cs typeface="Times New Roman" panose="02020603050405020304" pitchFamily="18" charset="0"/>
            </a:endParaRPr>
          </a:p>
          <a:p>
            <a:pPr>
              <a:lnSpc>
                <a:spcPct val="107000"/>
              </a:lnSpc>
              <a:spcAft>
                <a:spcPts val="1200"/>
              </a:spcAft>
            </a:pPr>
            <a:r>
              <a:rPr lang="en-US" sz="2000" dirty="0">
                <a:latin typeface="Courier New" panose="02070309020205020404" pitchFamily="49" charset="0"/>
                <a:ea typeface="Calibri" panose="020F0502020204030204" pitchFamily="34" charset="0"/>
                <a:cs typeface="Times New Roman" panose="02020603050405020304" pitchFamily="18" charset="0"/>
              </a:rPr>
              <a:t>(2) </a:t>
            </a:r>
            <a:r>
              <a:rPr lang="en-US" sz="2000" dirty="0">
                <a:effectLst/>
                <a:latin typeface="Courier New" panose="02070309020205020404" pitchFamily="49" charset="0"/>
                <a:ea typeface="Calibri" panose="020F0502020204030204" pitchFamily="34" charset="0"/>
                <a:cs typeface="Times New Roman" panose="02020603050405020304" pitchFamily="18" charset="0"/>
              </a:rPr>
              <a:t>Mean Skin Temperature: SKT = b(1) + b(2).*MR + b(3).*ΔLCG;</a:t>
            </a:r>
            <a:endParaRPr lang="en-US" sz="2000" dirty="0">
              <a:latin typeface="Courier New" panose="02070309020205020404" pitchFamily="49" charset="0"/>
              <a:ea typeface="Calibri" panose="020F0502020204030204" pitchFamily="34" charset="0"/>
              <a:cs typeface="Times New Roman" panose="02020603050405020304" pitchFamily="18" charset="0"/>
            </a:endParaRPr>
          </a:p>
          <a:p>
            <a:pPr>
              <a:lnSpc>
                <a:spcPct val="107000"/>
              </a:lnSpc>
              <a:spcAft>
                <a:spcPts val="1200"/>
              </a:spcAft>
            </a:pPr>
            <a:r>
              <a:rPr lang="en-US" sz="2000" dirty="0">
                <a:effectLst/>
                <a:latin typeface="Courier New" panose="02070309020205020404" pitchFamily="49" charset="0"/>
                <a:ea typeface="Calibri" panose="020F0502020204030204" pitchFamily="34" charset="0"/>
                <a:cs typeface="Times New Roman" panose="02020603050405020304" pitchFamily="18" charset="0"/>
              </a:rPr>
              <a:t>(3) Heat Storage: Qstor = m</a:t>
            </a:r>
            <a:r>
              <a:rPr lang="en-US" sz="2000" baseline="-25000" dirty="0">
                <a:effectLst/>
                <a:latin typeface="Courier New" panose="02070309020205020404" pitchFamily="49" charset="0"/>
                <a:ea typeface="Calibri" panose="020F0502020204030204" pitchFamily="34" charset="0"/>
                <a:cs typeface="Times New Roman" panose="02020603050405020304" pitchFamily="18" charset="0"/>
              </a:rPr>
              <a:t>body</a:t>
            </a:r>
            <a:r>
              <a:rPr lang="en-US" sz="2000" dirty="0">
                <a:effectLst/>
                <a:latin typeface="Courier New" panose="02070309020205020404" pitchFamily="49" charset="0"/>
                <a:ea typeface="Calibri" panose="020F0502020204030204" pitchFamily="34" charset="0"/>
                <a:cs typeface="Times New Roman" panose="02020603050405020304" pitchFamily="18" charset="0"/>
              </a:rPr>
              <a:t> * C</a:t>
            </a:r>
            <a:r>
              <a:rPr lang="en-US" sz="2000" baseline="-25000" dirty="0">
                <a:effectLst/>
                <a:latin typeface="Courier New" panose="02070309020205020404" pitchFamily="49" charset="0"/>
                <a:ea typeface="Calibri" panose="020F0502020204030204" pitchFamily="34" charset="0"/>
                <a:cs typeface="Times New Roman" panose="02020603050405020304" pitchFamily="18" charset="0"/>
              </a:rPr>
              <a:t>p,body</a:t>
            </a:r>
            <a:r>
              <a:rPr lang="en-US" sz="2000" dirty="0">
                <a:effectLst/>
                <a:latin typeface="Courier New" panose="02070309020205020404" pitchFamily="49" charset="0"/>
                <a:ea typeface="Calibri" panose="020F0502020204030204" pitchFamily="34" charset="0"/>
                <a:cs typeface="Times New Roman" panose="02020603050405020304" pitchFamily="18" charset="0"/>
              </a:rPr>
              <a:t> * (0.2 * ΔSKT + 0.8 * ΔCT)/1.055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a:extLst>
              <a:ext uri="{FF2B5EF4-FFF2-40B4-BE49-F238E27FC236}">
                <a16:creationId xmlns:a16="http://schemas.microsoft.com/office/drawing/2014/main" id="{FFE2422B-5BBA-975C-F261-FB080B9F3864}"/>
              </a:ext>
            </a:extLst>
          </p:cNvPr>
          <p:cNvSpPr txBox="1"/>
          <p:nvPr/>
        </p:nvSpPr>
        <p:spPr>
          <a:xfrm>
            <a:off x="163285" y="5395430"/>
            <a:ext cx="3537857" cy="954107"/>
          </a:xfrm>
          <a:prstGeom prst="rect">
            <a:avLst/>
          </a:prstGeom>
          <a:noFill/>
        </p:spPr>
        <p:txBody>
          <a:bodyPr wrap="square">
            <a:spAutoFit/>
          </a:bodyPr>
          <a:lstStyle/>
          <a:p>
            <a:r>
              <a:rPr lang="en-US" sz="1400" dirty="0">
                <a:latin typeface="Courier New" panose="02070309020205020404" pitchFamily="49" charset="0"/>
                <a:ea typeface="Calibri" panose="020F0502020204030204" pitchFamily="34" charset="0"/>
                <a:cs typeface="Times New Roman" panose="02020603050405020304" pitchFamily="18" charset="0"/>
              </a:rPr>
              <a:t>CT – Core Temperature</a:t>
            </a:r>
            <a:endParaRPr lang="en-US" sz="1400" dirty="0"/>
          </a:p>
          <a:p>
            <a:r>
              <a:rPr lang="en-US" sz="1400" dirty="0">
                <a:effectLst/>
                <a:latin typeface="Courier New" panose="02070309020205020404" pitchFamily="49" charset="0"/>
                <a:ea typeface="Calibri" panose="020F0502020204030204" pitchFamily="34" charset="0"/>
                <a:cs typeface="Times New Roman" panose="02020603050405020304" pitchFamily="18" charset="0"/>
              </a:rPr>
              <a:t>HR – Heart Rate</a:t>
            </a:r>
          </a:p>
          <a:p>
            <a:r>
              <a:rPr lang="en-US" sz="1400" dirty="0">
                <a:latin typeface="Courier New" panose="02070309020205020404" pitchFamily="49" charset="0"/>
                <a:ea typeface="Calibri" panose="020F0502020204030204" pitchFamily="34" charset="0"/>
                <a:cs typeface="Times New Roman" panose="02020603050405020304" pitchFamily="18" charset="0"/>
              </a:rPr>
              <a:t>MR – Metabolic Rate</a:t>
            </a:r>
          </a:p>
          <a:p>
            <a:r>
              <a:rPr lang="en-US" sz="1400" dirty="0">
                <a:latin typeface="Courier New" panose="02070309020205020404" pitchFamily="49" charset="0"/>
                <a:ea typeface="Calibri" panose="020F0502020204030204" pitchFamily="34" charset="0"/>
                <a:cs typeface="Times New Roman" panose="02020603050405020304" pitchFamily="18" charset="0"/>
              </a:rPr>
              <a:t>SKT – Mean Skin Temperature</a:t>
            </a:r>
          </a:p>
        </p:txBody>
      </p:sp>
      <p:sp>
        <p:nvSpPr>
          <p:cNvPr id="5" name="TextBox 4">
            <a:extLst>
              <a:ext uri="{FF2B5EF4-FFF2-40B4-BE49-F238E27FC236}">
                <a16:creationId xmlns:a16="http://schemas.microsoft.com/office/drawing/2014/main" id="{4C3173B1-0067-F9C0-0DC5-1C7EA4E1DBD6}"/>
              </a:ext>
            </a:extLst>
          </p:cNvPr>
          <p:cNvSpPr txBox="1"/>
          <p:nvPr/>
        </p:nvSpPr>
        <p:spPr>
          <a:xfrm>
            <a:off x="3261903" y="5402433"/>
            <a:ext cx="6103620" cy="954107"/>
          </a:xfrm>
          <a:prstGeom prst="rect">
            <a:avLst/>
          </a:prstGeom>
          <a:noFill/>
        </p:spPr>
        <p:txBody>
          <a:bodyPr wrap="square">
            <a:spAutoFit/>
          </a:bodyPr>
          <a:lstStyle/>
          <a:p>
            <a:r>
              <a:rPr lang="en-US" sz="1400" dirty="0">
                <a:latin typeface="Courier New" panose="02070309020205020404" pitchFamily="49" charset="0"/>
                <a:ea typeface="Calibri" panose="020F0502020204030204" pitchFamily="34" charset="0"/>
                <a:cs typeface="Times New Roman" panose="02020603050405020304" pitchFamily="18" charset="0"/>
              </a:rPr>
              <a:t>LCG – Liquid Cooling Garment Temperature</a:t>
            </a:r>
          </a:p>
          <a:p>
            <a:r>
              <a:rPr lang="en-US" sz="1400" dirty="0">
                <a:latin typeface="Courier New" panose="02070309020205020404" pitchFamily="49" charset="0"/>
                <a:ea typeface="Calibri" panose="020F0502020204030204" pitchFamily="34" charset="0"/>
                <a:cs typeface="Times New Roman" panose="02020603050405020304" pitchFamily="18" charset="0"/>
              </a:rPr>
              <a:t>Qstor – Heat Storage</a:t>
            </a:r>
          </a:p>
          <a:p>
            <a:r>
              <a:rPr lang="en-US" sz="1400" dirty="0">
                <a:latin typeface="Courier New" panose="02070309020205020404" pitchFamily="49" charset="0"/>
                <a:ea typeface="Calibri" panose="020F0502020204030204" pitchFamily="34" charset="0"/>
                <a:cs typeface="Times New Roman" panose="02020603050405020304" pitchFamily="18" charset="0"/>
              </a:rPr>
              <a:t>m</a:t>
            </a:r>
            <a:r>
              <a:rPr lang="en-US" sz="1400" baseline="-25000" dirty="0">
                <a:effectLst/>
                <a:latin typeface="Courier New" panose="02070309020205020404" pitchFamily="49" charset="0"/>
                <a:ea typeface="Calibri" panose="020F0502020204030204" pitchFamily="34" charset="0"/>
                <a:cs typeface="Times New Roman" panose="02020603050405020304" pitchFamily="18" charset="0"/>
              </a:rPr>
              <a:t>body </a:t>
            </a:r>
            <a:r>
              <a:rPr lang="en-US" sz="1400" dirty="0">
                <a:effectLst/>
                <a:latin typeface="Courier New" panose="02070309020205020404" pitchFamily="49" charset="0"/>
                <a:ea typeface="Calibri" panose="020F0502020204030204" pitchFamily="34" charset="0"/>
                <a:cs typeface="Times New Roman" panose="02020603050405020304" pitchFamily="18" charset="0"/>
              </a:rPr>
              <a:t>– Body Mass</a:t>
            </a:r>
          </a:p>
          <a:p>
            <a:r>
              <a:rPr lang="en-US" sz="1400" dirty="0">
                <a:effectLst/>
                <a:latin typeface="Courier New" panose="02070309020205020404" pitchFamily="49" charset="0"/>
                <a:ea typeface="Calibri" panose="020F0502020204030204" pitchFamily="34" charset="0"/>
                <a:cs typeface="Times New Roman" panose="02020603050405020304" pitchFamily="18" charset="0"/>
              </a:rPr>
              <a:t>C</a:t>
            </a:r>
            <a:r>
              <a:rPr lang="en-US" sz="1400" baseline="-25000" dirty="0">
                <a:effectLst/>
                <a:latin typeface="Courier New" panose="02070309020205020404" pitchFamily="49" charset="0"/>
                <a:ea typeface="Calibri" panose="020F0502020204030204" pitchFamily="34" charset="0"/>
                <a:cs typeface="Times New Roman" panose="02020603050405020304" pitchFamily="18" charset="0"/>
              </a:rPr>
              <a:t>p,body </a:t>
            </a:r>
            <a:r>
              <a:rPr lang="en-US" sz="1400" dirty="0">
                <a:effectLst/>
                <a:latin typeface="Courier New" panose="02070309020205020404" pitchFamily="49" charset="0"/>
                <a:ea typeface="Calibri" panose="020F0502020204030204" pitchFamily="34" charset="0"/>
                <a:cs typeface="Times New Roman" panose="02020603050405020304" pitchFamily="18" charset="0"/>
              </a:rPr>
              <a:t>– Specific Heat of the body</a:t>
            </a:r>
            <a:endParaRPr lang="en-US" sz="1400" dirty="0"/>
          </a:p>
        </p:txBody>
      </p:sp>
      <p:pic>
        <p:nvPicPr>
          <p:cNvPr id="2" name="Picture 1" descr="A picture containing schematic&#10;&#10;AI-generated content may be incorrect.">
            <a:extLst>
              <a:ext uri="{FF2B5EF4-FFF2-40B4-BE49-F238E27FC236}">
                <a16:creationId xmlns:a16="http://schemas.microsoft.com/office/drawing/2014/main" id="{E98C2158-5AAE-36AF-0A21-710DDBC05E6C}"/>
              </a:ext>
            </a:extLst>
          </p:cNvPr>
          <p:cNvPicPr>
            <a:picLocks noChangeAspect="1"/>
          </p:cNvPicPr>
          <p:nvPr/>
        </p:nvPicPr>
        <p:blipFill>
          <a:blip r:embed="rId3"/>
          <a:stretch>
            <a:fillRect/>
          </a:stretch>
        </p:blipFill>
        <p:spPr>
          <a:xfrm>
            <a:off x="26670" y="-3604"/>
            <a:ext cx="960120" cy="960120"/>
          </a:xfrm>
          <a:prstGeom prst="rect">
            <a:avLst/>
          </a:prstGeom>
        </p:spPr>
      </p:pic>
      <p:sp>
        <p:nvSpPr>
          <p:cNvPr id="17" name="Content Placeholder 2">
            <a:extLst>
              <a:ext uri="{FF2B5EF4-FFF2-40B4-BE49-F238E27FC236}">
                <a16:creationId xmlns:a16="http://schemas.microsoft.com/office/drawing/2014/main" id="{CE8D5D17-F582-6431-6FF3-3B3E3A04E559}"/>
              </a:ext>
            </a:extLst>
          </p:cNvPr>
          <p:cNvSpPr>
            <a:spLocks noGrp="1"/>
          </p:cNvSpPr>
          <p:nvPr>
            <p:ph sz="half" idx="1"/>
          </p:nvPr>
        </p:nvSpPr>
        <p:spPr>
          <a:xfrm>
            <a:off x="314648" y="1060166"/>
            <a:ext cx="11562703" cy="2604466"/>
          </a:xfrm>
        </p:spPr>
        <p:txBody>
          <a:bodyPr>
            <a:normAutofit/>
          </a:bodyPr>
          <a:lstStyle/>
          <a:p>
            <a:pPr>
              <a:buClr>
                <a:srgbClr val="FF5757"/>
              </a:buClr>
            </a:pPr>
            <a:r>
              <a:rPr lang="en-US" sz="1800" dirty="0"/>
              <a:t>The CSRM thermal model outputs an individualized predicted core temperature and heat storage during EVA using available suit telemetry for </a:t>
            </a:r>
            <a:r>
              <a:rPr lang="en-US" sz="1800" u="sng" dirty="0"/>
              <a:t>decision support of thermal flight limits</a:t>
            </a:r>
            <a:r>
              <a:rPr lang="en-US" sz="1800" dirty="0"/>
              <a:t>.</a:t>
            </a:r>
          </a:p>
          <a:p>
            <a:pPr>
              <a:buClr>
                <a:srgbClr val="FF5757"/>
              </a:buClr>
            </a:pPr>
            <a:r>
              <a:rPr lang="en-US" sz="1800" dirty="0">
                <a:ea typeface="Times New Roman" panose="02020603050405020304" pitchFamily="18" charset="0"/>
              </a:rPr>
              <a:t>The thermal model uses relationships between metabolic rate and heart rate to derive core temperature. Both metabolic rate and heart rate are data telemetry from the suit during EVA.</a:t>
            </a:r>
          </a:p>
          <a:p>
            <a:pPr>
              <a:buClr>
                <a:srgbClr val="FF5757"/>
              </a:buClr>
            </a:pPr>
            <a:r>
              <a:rPr lang="en-US" sz="1800" dirty="0">
                <a:effectLst/>
                <a:ea typeface="Times New Roman" panose="02020603050405020304" pitchFamily="18" charset="0"/>
              </a:rPr>
              <a:t>One facet of the thermal model is a predicted mean skin temperature using metaboli</a:t>
            </a:r>
            <a:r>
              <a:rPr lang="en-US" sz="1800" dirty="0">
                <a:ea typeface="Times New Roman" panose="02020603050405020304" pitchFamily="18" charset="0"/>
              </a:rPr>
              <a:t>c rate and delta temperature of the liquid cooling and ventilation garment.</a:t>
            </a:r>
          </a:p>
          <a:p>
            <a:pPr lvl="1">
              <a:buClr>
                <a:srgbClr val="FFC000"/>
              </a:buClr>
            </a:pPr>
            <a:r>
              <a:rPr lang="en-US" dirty="0"/>
              <a:t>This measure is to provide inputs into the heat storage estimation.</a:t>
            </a:r>
          </a:p>
          <a:p>
            <a:pPr marL="457200" lvl="1" indent="0">
              <a:buNone/>
            </a:pPr>
            <a:endParaRPr lang="en-US" dirty="0"/>
          </a:p>
          <a:p>
            <a:pPr marL="457200" lvl="1" indent="0">
              <a:buNone/>
            </a:pPr>
            <a:endParaRPr lang="en-US" dirty="0"/>
          </a:p>
        </p:txBody>
      </p:sp>
    </p:spTree>
    <p:extLst>
      <p:ext uri="{BB962C8B-B14F-4D97-AF65-F5344CB8AC3E}">
        <p14:creationId xmlns:p14="http://schemas.microsoft.com/office/powerpoint/2010/main" val="2305692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74148-DAED-9CB6-C548-BA585854845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07D79E-CE8F-4F8E-DC11-2D500363356D}"/>
              </a:ext>
            </a:extLst>
          </p:cNvPr>
          <p:cNvSpPr>
            <a:spLocks noGrp="1"/>
          </p:cNvSpPr>
          <p:nvPr>
            <p:ph sz="half" idx="1"/>
          </p:nvPr>
        </p:nvSpPr>
        <p:spPr>
          <a:xfrm>
            <a:off x="506730" y="1089976"/>
            <a:ext cx="11562703" cy="1977887"/>
          </a:xfrm>
        </p:spPr>
        <p:txBody>
          <a:bodyPr>
            <a:normAutofit/>
          </a:bodyPr>
          <a:lstStyle/>
          <a:p>
            <a:pPr>
              <a:buClr>
                <a:srgbClr val="FF5757"/>
              </a:buClr>
            </a:pPr>
            <a:r>
              <a:rPr lang="en-US" sz="1800" dirty="0"/>
              <a:t>The Hydration model focuses on hydration status pre/post EVA. Three main driving factors of hydration are body weight changes, water intake through the disposable insuit drink bag (DIDB), and void output.</a:t>
            </a:r>
          </a:p>
          <a:p>
            <a:pPr>
              <a:buClr>
                <a:srgbClr val="FF5757"/>
              </a:buClr>
            </a:pPr>
            <a:r>
              <a:rPr lang="en-US" sz="1800" dirty="0">
                <a:ea typeface="Times New Roman" panose="02020603050405020304" pitchFamily="18" charset="0"/>
              </a:rPr>
              <a:t>Urine specific gravity (USG) is used as a hydration truth and gives the model hydration trending inputs (Hydrated, Neutral, Marginally Hydrated, Dehydrated). </a:t>
            </a:r>
          </a:p>
          <a:p>
            <a:pPr>
              <a:buClr>
                <a:srgbClr val="FF5757"/>
              </a:buClr>
            </a:pPr>
            <a:r>
              <a:rPr lang="en-US" sz="1800" dirty="0">
                <a:effectLst/>
                <a:ea typeface="Times New Roman" panose="02020603050405020304" pitchFamily="18" charset="0"/>
              </a:rPr>
              <a:t>Using the H</a:t>
            </a:r>
            <a:r>
              <a:rPr lang="en-US" sz="1800" baseline="-25000" dirty="0">
                <a:effectLst/>
                <a:ea typeface="Times New Roman" panose="02020603050405020304" pitchFamily="18" charset="0"/>
              </a:rPr>
              <a:t>n</a:t>
            </a:r>
            <a:r>
              <a:rPr lang="en-US" sz="1800" dirty="0">
                <a:effectLst/>
                <a:ea typeface="Times New Roman" panose="02020603050405020304" pitchFamily="18" charset="0"/>
              </a:rPr>
              <a:t> and H</a:t>
            </a:r>
            <a:r>
              <a:rPr lang="en-US" sz="1800" baseline="-25000" dirty="0">
                <a:effectLst/>
                <a:ea typeface="Times New Roman" panose="02020603050405020304" pitchFamily="18" charset="0"/>
              </a:rPr>
              <a:t>n+1</a:t>
            </a:r>
            <a:r>
              <a:rPr lang="en-US" sz="1800" dirty="0">
                <a:effectLst/>
                <a:ea typeface="Times New Roman" panose="02020603050405020304" pitchFamily="18" charset="0"/>
              </a:rPr>
              <a:t>,we get the final hydration state values as a corresponding difference represented by the H</a:t>
            </a:r>
            <a:r>
              <a:rPr lang="en-US" sz="1800" baseline="-25000" dirty="0">
                <a:effectLst/>
                <a:ea typeface="Times New Roman" panose="02020603050405020304" pitchFamily="18" charset="0"/>
              </a:rPr>
              <a:t>state</a:t>
            </a:r>
            <a:r>
              <a:rPr lang="en-US" sz="1800" dirty="0">
                <a:effectLst/>
                <a:ea typeface="Times New Roman" panose="02020603050405020304" pitchFamily="18" charset="0"/>
              </a:rPr>
              <a:t>. </a:t>
            </a:r>
            <a:endParaRPr lang="en-US" sz="1800" dirty="0"/>
          </a:p>
          <a:p>
            <a:pPr marL="457200" lvl="1" indent="0">
              <a:buNone/>
            </a:pPr>
            <a:endParaRPr lang="en-US" dirty="0"/>
          </a:p>
          <a:p>
            <a:pPr marL="457200" lvl="1" indent="0">
              <a:buNone/>
            </a:pPr>
            <a:endParaRPr lang="en-US" dirty="0"/>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586790D2-B5F2-FE4B-DFAB-7D430FFF01EE}"/>
                  </a:ext>
                </a:extLst>
              </p:cNvPr>
              <p:cNvSpPr txBox="1"/>
              <p:nvPr/>
            </p:nvSpPr>
            <p:spPr>
              <a:xfrm>
                <a:off x="246077" y="2937949"/>
                <a:ext cx="11945923" cy="975973"/>
              </a:xfrm>
              <a:prstGeom prst="rect">
                <a:avLst/>
              </a:prstGeom>
              <a:noFill/>
            </p:spPr>
            <p:txBody>
              <a:bodyPr wrap="square">
                <a:spAutoFit/>
              </a:bodyPr>
              <a:lstStyle/>
              <a:p>
                <a:pPr marL="0" marR="0">
                  <a:lnSpc>
                    <a:spcPct val="107000"/>
                  </a:lnSpc>
                  <a:spcBef>
                    <a:spcPts val="0"/>
                  </a:spcBef>
                  <a:spcAft>
                    <a:spcPts val="0"/>
                  </a:spcAft>
                </a:pPr>
                <a:r>
                  <a:rPr lang="en-US" sz="1800" dirty="0">
                    <a:effectLst/>
                    <a:latin typeface="Courier New" panose="02070309020205020404" pitchFamily="49" charset="0"/>
                    <a:ea typeface="Calibri" panose="020F0502020204030204" pitchFamily="34" charset="0"/>
                    <a:cs typeface="Times New Roman" panose="02020603050405020304" pitchFamily="18" charset="0"/>
                  </a:rPr>
                  <a:t>(1) </a:t>
                </a:r>
                <a14:m>
                  <m:oMath xmlns:m="http://schemas.openxmlformats.org/officeDocument/2006/math">
                    <m:sSub>
                      <m:sSubPr>
                        <m:ctrlPr>
                          <a:rPr lang="en-US" sz="1800" i="1" kern="100"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800" b="0" i="1" kern="100" smtClean="0">
                            <a:effectLst/>
                            <a:latin typeface="Cambria Math" panose="02040503050406030204" pitchFamily="18" charset="0"/>
                            <a:ea typeface="Calibri" panose="020F0502020204030204" pitchFamily="34" charset="0"/>
                            <a:cs typeface="Times New Roman" panose="02020603050405020304" pitchFamily="18" charset="0"/>
                          </a:rPr>
                          <m:t>𝐻</m:t>
                        </m:r>
                      </m:e>
                      <m:sub>
                        <m:r>
                          <a:rPr lang="en-US" sz="1800" b="0" i="1" kern="100" smtClean="0">
                            <a:effectLst/>
                            <a:latin typeface="Cambria Math" panose="02040503050406030204" pitchFamily="18" charset="0"/>
                            <a:ea typeface="Calibri" panose="020F0502020204030204" pitchFamily="34" charset="0"/>
                            <a:cs typeface="Times New Roman" panose="02020603050405020304" pitchFamily="18" charset="0"/>
                          </a:rPr>
                          <m:t>𝑛</m:t>
                        </m:r>
                      </m:sub>
                    </m:sSub>
                    <m:r>
                      <a:rPr lang="en-US" sz="1800" i="1" kern="100" smtClean="0">
                        <a:effectLst/>
                        <a:latin typeface="Cambria Math" panose="02040503050406030204" pitchFamily="18" charset="0"/>
                        <a:ea typeface="Calibri" panose="020F0502020204030204" pitchFamily="34" charset="0"/>
                        <a:cs typeface="Times New Roman" panose="02020603050405020304" pitchFamily="18" charset="0"/>
                      </a:rPr>
                      <m:t>=</m:t>
                    </m:r>
                    <m:d>
                      <m:dPr>
                        <m:begChr m:val="["/>
                        <m:endChr m:val="]"/>
                        <m:ctrlPr>
                          <a:rPr lang="en-US" sz="1800" i="1" kern="100">
                            <a:effectLst/>
                            <a:latin typeface="Cambria Math" panose="02040503050406030204" pitchFamily="18" charset="0"/>
                            <a:ea typeface="Calibri" panose="020F0502020204030204" pitchFamily="34" charset="0"/>
                            <a:cs typeface="Times New Roman" panose="02020603050405020304" pitchFamily="18" charset="0"/>
                          </a:rPr>
                        </m:ctrlPr>
                      </m:dPr>
                      <m:e>
                        <m:d>
                          <m:dPr>
                            <m:ctrlPr>
                              <a:rPr lang="en-US" sz="18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1.3∗</m:t>
                            </m:r>
                            <m:sSub>
                              <m:sSubPr>
                                <m:ctrlPr>
                                  <a:rPr lang="en-US" sz="18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𝐵𝑊</m:t>
                                </m:r>
                              </m:e>
                              <m:sub>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𝑃𝑅𝐸</m:t>
                                </m:r>
                              </m:sub>
                            </m:sSub>
                            <m:sSub>
                              <m:sSubPr>
                                <m:ctrlPr>
                                  <a:rPr lang="en-US" sz="18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 + 1.411∗</m:t>
                                </m:r>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𝐷𝐼𝐷𝐵</m:t>
                                </m:r>
                              </m:e>
                              <m:sub>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𝑃𝑅𝐸</m:t>
                                </m:r>
                              </m:sub>
                            </m:sSub>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18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1.42∗</m:t>
                                </m:r>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𝑀𝐴𝐺</m:t>
                                </m:r>
                              </m:e>
                              <m:sub>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𝑃𝑅𝐸</m:t>
                                </m:r>
                              </m:sub>
                            </m:sSub>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− 1.0∗</m:t>
                            </m:r>
                            <m:sSub>
                              <m:sSubPr>
                                <m:ctrlPr>
                                  <a:rPr lang="en-US" sz="18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𝐹𝑂𝑂𝐷</m:t>
                                </m:r>
                              </m:e>
                              <m:sub>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𝑃𝑅𝐸</m:t>
                                </m:r>
                              </m:sub>
                            </m:sSub>
                          </m:e>
                        </m:d>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∗0.64</m:t>
                        </m:r>
                      </m:e>
                    </m:d>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+/−1.35∗</m:t>
                    </m:r>
                    <m:sSub>
                      <m:sSubPr>
                        <m:ctrlPr>
                          <a:rPr lang="en-US" sz="18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𝑈𝑆𝐺</m:t>
                        </m:r>
                      </m:e>
                      <m:sub>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𝑃𝑅𝐸</m:t>
                        </m:r>
                      </m:sub>
                    </m:sSub>
                  </m:oMath>
                </a14:m>
                <a:r>
                  <a:rPr lang="en-US" sz="18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0" marR="0">
                  <a:lnSpc>
                    <a:spcPct val="107000"/>
                  </a:lnSpc>
                  <a:spcBef>
                    <a:spcPts val="0"/>
                  </a:spcBef>
                  <a:spcAft>
                    <a:spcPts val="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dirty="0">
                    <a:latin typeface="Courier New" panose="02070309020205020404" pitchFamily="49" charset="0"/>
                    <a:ea typeface="Calibri" panose="020F0502020204030204" pitchFamily="34" charset="0"/>
                    <a:cs typeface="Times New Roman" panose="02020603050405020304" pitchFamily="18" charset="0"/>
                  </a:rPr>
                  <a:t>(2) </a:t>
                </a:r>
                <a14:m>
                  <m:oMath xmlns:m="http://schemas.openxmlformats.org/officeDocument/2006/math">
                    <m:sSub>
                      <m:sSubPr>
                        <m:ctrlPr>
                          <a:rPr lang="en-US" sz="1800" i="1" kern="100"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800" b="0" i="1" kern="100" smtClean="0">
                            <a:effectLst/>
                            <a:latin typeface="Cambria Math" panose="02040503050406030204" pitchFamily="18" charset="0"/>
                            <a:ea typeface="Calibri" panose="020F0502020204030204" pitchFamily="34" charset="0"/>
                            <a:cs typeface="Times New Roman" panose="02020603050405020304" pitchFamily="18" charset="0"/>
                          </a:rPr>
                          <m:t>𝐻</m:t>
                        </m:r>
                      </m:e>
                      <m:sub>
                        <m:r>
                          <a:rPr lang="en-US" sz="1800" b="0" i="1" kern="100" smtClean="0">
                            <a:effectLst/>
                            <a:latin typeface="Cambria Math" panose="02040503050406030204" pitchFamily="18" charset="0"/>
                            <a:ea typeface="Calibri" panose="020F0502020204030204" pitchFamily="34" charset="0"/>
                            <a:cs typeface="Times New Roman" panose="02020603050405020304" pitchFamily="18" charset="0"/>
                          </a:rPr>
                          <m:t>𝑛</m:t>
                        </m:r>
                        <m:r>
                          <a:rPr lang="en-US" sz="1800" b="0" i="1" kern="100" smtClean="0">
                            <a:effectLst/>
                            <a:latin typeface="Cambria Math" panose="02040503050406030204" pitchFamily="18" charset="0"/>
                            <a:ea typeface="Calibri" panose="020F0502020204030204" pitchFamily="34" charset="0"/>
                            <a:cs typeface="Times New Roman" panose="02020603050405020304" pitchFamily="18" charset="0"/>
                          </a:rPr>
                          <m:t>+1</m:t>
                        </m:r>
                      </m:sub>
                    </m:sSub>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m:t>
                    </m:r>
                    <m:d>
                      <m:dPr>
                        <m:begChr m:val="["/>
                        <m:endChr m:val="]"/>
                        <m:ctrlPr>
                          <a:rPr lang="en-US" sz="1800" i="1" kern="100">
                            <a:effectLst/>
                            <a:latin typeface="Cambria Math" panose="02040503050406030204" pitchFamily="18" charset="0"/>
                            <a:ea typeface="Calibri" panose="020F0502020204030204" pitchFamily="34" charset="0"/>
                            <a:cs typeface="Times New Roman" panose="02020603050405020304" pitchFamily="18" charset="0"/>
                          </a:rPr>
                        </m:ctrlPr>
                      </m:dPr>
                      <m:e>
                        <m:d>
                          <m:dPr>
                            <m:ctrlPr>
                              <a:rPr lang="en-US" sz="1800" i="1" kern="100">
                                <a:effectLst/>
                                <a:latin typeface="Cambria Math" panose="02040503050406030204" pitchFamily="18" charset="0"/>
                                <a:ea typeface="Calibri" panose="020F0502020204030204" pitchFamily="34" charset="0"/>
                                <a:cs typeface="Times New Roman" panose="02020603050405020304" pitchFamily="18" charset="0"/>
                              </a:rPr>
                            </m:ctrlPr>
                          </m:dPr>
                          <m:e>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1.3∗</m:t>
                            </m:r>
                            <m:sSub>
                              <m:sSubPr>
                                <m:ctrlPr>
                                  <a:rPr lang="en-US" sz="18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𝐵𝑊</m:t>
                                </m:r>
                              </m:e>
                              <m:sub>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𝑃𝑂𝑆𝑇</m:t>
                                </m:r>
                              </m:sub>
                            </m:sSub>
                            <m:sSub>
                              <m:sSubPr>
                                <m:ctrlPr>
                                  <a:rPr lang="en-US" sz="18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 + 1.411∗</m:t>
                                </m:r>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𝐷𝐼𝐷𝐵</m:t>
                                </m:r>
                              </m:e>
                              <m:sub>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𝑃𝑂𝑆𝑇</m:t>
                                </m:r>
                              </m:sub>
                            </m:sSub>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18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1.42∗</m:t>
                                </m:r>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𝑀𝐴𝐺</m:t>
                                </m:r>
                              </m:e>
                              <m:sub>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𝑃𝑂𝑆𝑇</m:t>
                                </m:r>
                              </m:sub>
                            </m:sSub>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− 1.0∗</m:t>
                            </m:r>
                            <m:sSub>
                              <m:sSubPr>
                                <m:ctrlPr>
                                  <a:rPr lang="en-US" sz="18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𝐹𝑂𝑂𝐷</m:t>
                                </m:r>
                              </m:e>
                              <m:sub>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𝑃𝑂𝑆𝑇</m:t>
                                </m:r>
                              </m:sub>
                            </m:sSub>
                          </m:e>
                        </m:d>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∗0.64</m:t>
                        </m:r>
                      </m:e>
                    </m:d>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+/−1.35∗</m:t>
                    </m:r>
                    <m:sSub>
                      <m:sSubPr>
                        <m:ctrlPr>
                          <a:rPr lang="en-US" sz="1800" i="1" kern="100">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𝑈𝑆𝐺</m:t>
                        </m:r>
                      </m:e>
                      <m:sub>
                        <m:r>
                          <a:rPr lang="en-US" sz="1800" i="1" kern="100">
                            <a:effectLst/>
                            <a:latin typeface="Cambria Math" panose="02040503050406030204" pitchFamily="18" charset="0"/>
                            <a:ea typeface="Calibri" panose="020F0502020204030204" pitchFamily="34" charset="0"/>
                            <a:cs typeface="Times New Roman" panose="02020603050405020304" pitchFamily="18" charset="0"/>
                          </a:rPr>
                          <m:t>𝑃𝑂𝑆𝑇</m:t>
                        </m:r>
                      </m:sub>
                    </m:sSub>
                  </m:oMath>
                </a14:m>
                <a:r>
                  <a:rPr lang="en-US" sz="1800" kern="1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mc:Choice>
        <mc:Fallback xmlns="">
          <p:sp>
            <p:nvSpPr>
              <p:cNvPr id="2" name="TextBox 1">
                <a:extLst>
                  <a:ext uri="{FF2B5EF4-FFF2-40B4-BE49-F238E27FC236}">
                    <a16:creationId xmlns:a16="http://schemas.microsoft.com/office/drawing/2014/main" id="{586790D2-B5F2-FE4B-DFAB-7D430FFF01EE}"/>
                  </a:ext>
                </a:extLst>
              </p:cNvPr>
              <p:cNvSpPr txBox="1">
                <a:spLocks noRot="1" noChangeAspect="1" noMove="1" noResize="1" noEditPoints="1" noAdjustHandles="1" noChangeArrowheads="1" noChangeShapeType="1" noTextEdit="1"/>
              </p:cNvSpPr>
              <p:nvPr/>
            </p:nvSpPr>
            <p:spPr>
              <a:xfrm>
                <a:off x="246077" y="2937949"/>
                <a:ext cx="11945923" cy="975973"/>
              </a:xfrm>
              <a:prstGeom prst="rect">
                <a:avLst/>
              </a:prstGeom>
              <a:blipFill>
                <a:blip r:embed="rId3"/>
                <a:stretch>
                  <a:fillRect l="-408" t="-1875" b="-9375"/>
                </a:stretch>
              </a:blipFill>
            </p:spPr>
            <p:txBody>
              <a:bodyPr/>
              <a:lstStyle/>
              <a:p>
                <a:r>
                  <a:rPr lang="en-US">
                    <a:noFill/>
                  </a:rPr>
                  <a:t> </a:t>
                </a:r>
              </a:p>
            </p:txBody>
          </p:sp>
        </mc:Fallback>
      </mc:AlternateContent>
      <p:sp>
        <p:nvSpPr>
          <p:cNvPr id="13" name="TextBox 12">
            <a:extLst>
              <a:ext uri="{FF2B5EF4-FFF2-40B4-BE49-F238E27FC236}">
                <a16:creationId xmlns:a16="http://schemas.microsoft.com/office/drawing/2014/main" id="{E674BF17-AD2C-6F52-8712-D51D352EF351}"/>
              </a:ext>
            </a:extLst>
          </p:cNvPr>
          <p:cNvSpPr txBox="1"/>
          <p:nvPr/>
        </p:nvSpPr>
        <p:spPr>
          <a:xfrm>
            <a:off x="137143" y="5562861"/>
            <a:ext cx="4143060" cy="1277273"/>
          </a:xfrm>
          <a:prstGeom prst="rect">
            <a:avLst/>
          </a:prstGeom>
          <a:noFill/>
        </p:spPr>
        <p:txBody>
          <a:bodyPr wrap="square">
            <a:spAutoFit/>
          </a:bodyPr>
          <a:lstStyle/>
          <a:p>
            <a:r>
              <a:rPr lang="en-US" sz="1100" dirty="0">
                <a:latin typeface="Courier New" panose="02070309020205020404" pitchFamily="49" charset="0"/>
                <a:ea typeface="Calibri" panose="020F0502020204030204" pitchFamily="34" charset="0"/>
                <a:cs typeface="Times New Roman" panose="02020603050405020304" pitchFamily="18" charset="0"/>
              </a:rPr>
              <a:t>H</a:t>
            </a:r>
            <a:r>
              <a:rPr lang="en-US" sz="1100" baseline="-25000" dirty="0">
                <a:latin typeface="Courier New" panose="02070309020205020404" pitchFamily="49" charset="0"/>
                <a:ea typeface="Calibri" panose="020F0502020204030204" pitchFamily="34" charset="0"/>
                <a:cs typeface="Times New Roman" panose="02020603050405020304" pitchFamily="18" charset="0"/>
              </a:rPr>
              <a:t>n</a:t>
            </a:r>
            <a:r>
              <a:rPr lang="en-US" sz="1100" dirty="0">
                <a:latin typeface="Courier New" panose="02070309020205020404" pitchFamily="49" charset="0"/>
                <a:ea typeface="Calibri" panose="020F0502020204030204" pitchFamily="34" charset="0"/>
                <a:cs typeface="Times New Roman" panose="02020603050405020304" pitchFamily="18" charset="0"/>
              </a:rPr>
              <a:t> – Pre-EVA Hydration </a:t>
            </a:r>
          </a:p>
          <a:p>
            <a:r>
              <a:rPr lang="en-US" sz="1100" dirty="0">
                <a:latin typeface="Courier New" panose="02070309020205020404" pitchFamily="49" charset="0"/>
                <a:ea typeface="Calibri" panose="020F0502020204030204" pitchFamily="34" charset="0"/>
                <a:cs typeface="Times New Roman" panose="02020603050405020304" pitchFamily="18" charset="0"/>
              </a:rPr>
              <a:t>H</a:t>
            </a:r>
            <a:r>
              <a:rPr lang="en-US" sz="1100" baseline="-25000" dirty="0">
                <a:latin typeface="Courier New" panose="02070309020205020404" pitchFamily="49" charset="0"/>
                <a:ea typeface="Calibri" panose="020F0502020204030204" pitchFamily="34" charset="0"/>
                <a:cs typeface="Times New Roman" panose="02020603050405020304" pitchFamily="18" charset="0"/>
              </a:rPr>
              <a:t>n+1</a:t>
            </a:r>
            <a:r>
              <a:rPr lang="en-US" sz="1100" dirty="0">
                <a:effectLst/>
                <a:latin typeface="Courier New" panose="02070309020205020404" pitchFamily="49" charset="0"/>
                <a:ea typeface="Calibri" panose="020F0502020204030204" pitchFamily="34" charset="0"/>
                <a:cs typeface="Times New Roman" panose="02020603050405020304" pitchFamily="18" charset="0"/>
              </a:rPr>
              <a:t> – Post-EVA Hydration </a:t>
            </a:r>
          </a:p>
          <a:p>
            <a:r>
              <a:rPr lang="en-US" sz="1100" dirty="0">
                <a:latin typeface="Courier New" panose="02070309020205020404" pitchFamily="49" charset="0"/>
                <a:ea typeface="Calibri" panose="020F0502020204030204" pitchFamily="34" charset="0"/>
                <a:cs typeface="Times New Roman" panose="02020603050405020304" pitchFamily="18" charset="0"/>
              </a:rPr>
              <a:t>BW – Body Weight</a:t>
            </a:r>
          </a:p>
          <a:p>
            <a:r>
              <a:rPr lang="en-US" sz="1100" dirty="0">
                <a:latin typeface="Courier New" panose="02070309020205020404" pitchFamily="49" charset="0"/>
                <a:ea typeface="Calibri" panose="020F0502020204030204" pitchFamily="34" charset="0"/>
                <a:cs typeface="Times New Roman" panose="02020603050405020304" pitchFamily="18" charset="0"/>
              </a:rPr>
              <a:t>DIDB – Disposable Drink Bag Weight</a:t>
            </a:r>
          </a:p>
          <a:p>
            <a:r>
              <a:rPr lang="en-US" sz="1100" dirty="0">
                <a:latin typeface="Courier New" panose="02070309020205020404" pitchFamily="49" charset="0"/>
                <a:ea typeface="Calibri" panose="020F0502020204030204" pitchFamily="34" charset="0"/>
                <a:cs typeface="Times New Roman" panose="02020603050405020304" pitchFamily="18" charset="0"/>
              </a:rPr>
              <a:t>MAG – Maximum Absorption Garment Weight</a:t>
            </a:r>
          </a:p>
          <a:p>
            <a:r>
              <a:rPr lang="en-US" sz="1100" dirty="0">
                <a:latin typeface="Courier New" panose="02070309020205020404" pitchFamily="49" charset="0"/>
                <a:ea typeface="Calibri" panose="020F0502020204030204" pitchFamily="34" charset="0"/>
                <a:cs typeface="Times New Roman" panose="02020603050405020304" pitchFamily="18" charset="0"/>
              </a:rPr>
              <a:t>FOOD – Food Intake Weight</a:t>
            </a:r>
          </a:p>
          <a:p>
            <a:r>
              <a:rPr lang="en-US" sz="1100" dirty="0">
                <a:latin typeface="Courier New" panose="02070309020205020404" pitchFamily="49" charset="0"/>
                <a:ea typeface="Calibri" panose="020F0502020204030204" pitchFamily="34" charset="0"/>
                <a:cs typeface="Times New Roman" panose="02020603050405020304" pitchFamily="18" charset="0"/>
              </a:rPr>
              <a:t>USG – Urine Specific Gravity</a:t>
            </a:r>
          </a:p>
        </p:txBody>
      </p:sp>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8F681941-62FB-F636-7E3A-622BE85B4BB9}"/>
                  </a:ext>
                </a:extLst>
              </p:cNvPr>
              <p:cNvSpPr txBox="1"/>
              <p:nvPr/>
            </p:nvSpPr>
            <p:spPr>
              <a:xfrm>
                <a:off x="2856326" y="3982486"/>
                <a:ext cx="610362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US" sz="1800" i="1" kern="100"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800" b="0" i="1" kern="100" smtClean="0">
                              <a:effectLst/>
                              <a:latin typeface="Cambria Math" panose="02040503050406030204" pitchFamily="18" charset="0"/>
                              <a:ea typeface="Calibri" panose="020F0502020204030204" pitchFamily="34" charset="0"/>
                              <a:cs typeface="Times New Roman" panose="02020603050405020304" pitchFamily="18" charset="0"/>
                            </a:rPr>
                            <m:t>𝐹𝑖𝑛𝑎𝑙</m:t>
                          </m:r>
                          <m:r>
                            <a:rPr lang="en-US" sz="1800" b="0" i="1" kern="100" smtClean="0">
                              <a:effectLst/>
                              <a:latin typeface="Cambria Math" panose="02040503050406030204" pitchFamily="18" charset="0"/>
                              <a:ea typeface="Calibri" panose="020F0502020204030204" pitchFamily="34" charset="0"/>
                              <a:cs typeface="Times New Roman" panose="02020603050405020304" pitchFamily="18" charset="0"/>
                            </a:rPr>
                            <m:t> </m:t>
                          </m:r>
                          <m:r>
                            <a:rPr lang="en-US" sz="1800" b="0" i="1" kern="100" smtClean="0">
                              <a:effectLst/>
                              <a:latin typeface="Cambria Math" panose="02040503050406030204" pitchFamily="18" charset="0"/>
                              <a:ea typeface="Calibri" panose="020F0502020204030204" pitchFamily="34" charset="0"/>
                              <a:cs typeface="Times New Roman" panose="02020603050405020304" pitchFamily="18" charset="0"/>
                            </a:rPr>
                            <m:t>𝐻𝑦𝑑𝑟𝑎𝑡𝑖𝑜𝑛</m:t>
                          </m:r>
                          <m:r>
                            <a:rPr lang="en-US" sz="1800" b="0" i="1" kern="100" smtClean="0">
                              <a:effectLst/>
                              <a:latin typeface="Cambria Math" panose="02040503050406030204" pitchFamily="18" charset="0"/>
                              <a:ea typeface="Calibri" panose="020F0502020204030204" pitchFamily="34" charset="0"/>
                              <a:cs typeface="Times New Roman" panose="02020603050405020304" pitchFamily="18" charset="0"/>
                            </a:rPr>
                            <m:t> </m:t>
                          </m:r>
                          <m:r>
                            <a:rPr lang="en-US" sz="1800" b="0" i="1" kern="100" smtClean="0">
                              <a:effectLst/>
                              <a:latin typeface="Cambria Math" panose="02040503050406030204" pitchFamily="18" charset="0"/>
                              <a:ea typeface="Calibri" panose="020F0502020204030204" pitchFamily="34" charset="0"/>
                              <a:cs typeface="Times New Roman" panose="02020603050405020304" pitchFamily="18" charset="0"/>
                            </a:rPr>
                            <m:t>𝑆𝑡𝑎𝑡𝑒</m:t>
                          </m:r>
                          <m:r>
                            <a:rPr lang="en-US" sz="1800" b="0" i="1" kern="100" smtClean="0">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1800" b="0" i="1" kern="100" smtClean="0">
                                  <a:effectLst/>
                                  <a:latin typeface="Cambria Math" panose="02040503050406030204" pitchFamily="18" charset="0"/>
                                  <a:ea typeface="Calibri" panose="020F0502020204030204" pitchFamily="34" charset="0"/>
                                  <a:cs typeface="Times New Roman" panose="02020603050405020304" pitchFamily="18" charset="0"/>
                                </a:rPr>
                              </m:ctrlPr>
                            </m:sSubPr>
                            <m:e>
                              <m:r>
                                <a:rPr lang="en-US" sz="1800" b="0" i="1" kern="100" smtClean="0">
                                  <a:effectLst/>
                                  <a:latin typeface="Cambria Math" panose="02040503050406030204" pitchFamily="18" charset="0"/>
                                  <a:ea typeface="Calibri" panose="020F0502020204030204" pitchFamily="34" charset="0"/>
                                  <a:cs typeface="Times New Roman" panose="02020603050405020304" pitchFamily="18" charset="0"/>
                                </a:rPr>
                                <m:t>𝐻</m:t>
                              </m:r>
                            </m:e>
                            <m:sub>
                              <m:r>
                                <a:rPr lang="en-US" sz="1800" b="0" i="1" kern="100" smtClean="0">
                                  <a:effectLst/>
                                  <a:latin typeface="Cambria Math" panose="02040503050406030204" pitchFamily="18" charset="0"/>
                                  <a:ea typeface="Calibri" panose="020F0502020204030204" pitchFamily="34" charset="0"/>
                                  <a:cs typeface="Times New Roman" panose="02020603050405020304" pitchFamily="18" charset="0"/>
                                </a:rPr>
                                <m:t>𝑛</m:t>
                              </m:r>
                            </m:sub>
                          </m:sSub>
                          <m:r>
                            <a:rPr lang="en-US" sz="1800" b="0" i="1" kern="100" smtClean="0">
                              <a:effectLst/>
                              <a:latin typeface="Cambria Math" panose="02040503050406030204" pitchFamily="18" charset="0"/>
                              <a:ea typeface="Calibri" panose="020F0502020204030204" pitchFamily="34" charset="0"/>
                              <a:cs typeface="Times New Roman" panose="02020603050405020304" pitchFamily="18" charset="0"/>
                            </a:rPr>
                            <m:t> − </m:t>
                          </m:r>
                          <m:r>
                            <a:rPr lang="en-US" sz="1800" b="0" i="1" kern="100" smtClean="0">
                              <a:effectLst/>
                              <a:latin typeface="Cambria Math" panose="02040503050406030204" pitchFamily="18" charset="0"/>
                              <a:ea typeface="Calibri" panose="020F0502020204030204" pitchFamily="34" charset="0"/>
                              <a:cs typeface="Times New Roman" panose="02020603050405020304" pitchFamily="18" charset="0"/>
                            </a:rPr>
                            <m:t>𝐻</m:t>
                          </m:r>
                        </m:e>
                        <m:sub>
                          <m:r>
                            <a:rPr lang="en-US" sz="1800" b="0" i="1" kern="100" smtClean="0">
                              <a:effectLst/>
                              <a:latin typeface="Cambria Math" panose="02040503050406030204" pitchFamily="18" charset="0"/>
                              <a:ea typeface="Calibri" panose="020F0502020204030204" pitchFamily="34" charset="0"/>
                              <a:cs typeface="Times New Roman" panose="02020603050405020304" pitchFamily="18" charset="0"/>
                            </a:rPr>
                            <m:t>𝑛</m:t>
                          </m:r>
                          <m:r>
                            <a:rPr lang="en-US" sz="1800" b="0" i="1" kern="100" smtClean="0">
                              <a:effectLst/>
                              <a:latin typeface="Cambria Math" panose="02040503050406030204" pitchFamily="18" charset="0"/>
                              <a:ea typeface="Calibri" panose="020F0502020204030204" pitchFamily="34" charset="0"/>
                              <a:cs typeface="Times New Roman" panose="02020603050405020304" pitchFamily="18" charset="0"/>
                            </a:rPr>
                            <m:t>+1</m:t>
                          </m:r>
                        </m:sub>
                      </m:sSub>
                    </m:oMath>
                  </m:oMathPara>
                </a14:m>
                <a:endParaRPr lang="en-US" dirty="0"/>
              </a:p>
            </p:txBody>
          </p:sp>
        </mc:Choice>
        <mc:Fallback xmlns="">
          <p:sp>
            <p:nvSpPr>
              <p:cNvPr id="42" name="TextBox 41">
                <a:extLst>
                  <a:ext uri="{FF2B5EF4-FFF2-40B4-BE49-F238E27FC236}">
                    <a16:creationId xmlns:a16="http://schemas.microsoft.com/office/drawing/2014/main" id="{8F681941-62FB-F636-7E3A-622BE85B4BB9}"/>
                  </a:ext>
                </a:extLst>
              </p:cNvPr>
              <p:cNvSpPr txBox="1">
                <a:spLocks noRot="1" noChangeAspect="1" noMove="1" noResize="1" noEditPoints="1" noAdjustHandles="1" noChangeArrowheads="1" noChangeShapeType="1" noTextEdit="1"/>
              </p:cNvSpPr>
              <p:nvPr/>
            </p:nvSpPr>
            <p:spPr>
              <a:xfrm>
                <a:off x="2856326" y="3982486"/>
                <a:ext cx="6103620" cy="369332"/>
              </a:xfrm>
              <a:prstGeom prst="rect">
                <a:avLst/>
              </a:prstGeom>
              <a:blipFill>
                <a:blip r:embed="rId4"/>
                <a:stretch>
                  <a:fillRect b="-13115"/>
                </a:stretch>
              </a:blipFill>
            </p:spPr>
            <p:txBody>
              <a:bodyPr/>
              <a:lstStyle/>
              <a:p>
                <a:r>
                  <a:rPr lang="en-US">
                    <a:noFill/>
                  </a:rPr>
                  <a:t> </a:t>
                </a:r>
              </a:p>
            </p:txBody>
          </p:sp>
        </mc:Fallback>
      </mc:AlternateContent>
      <p:sp>
        <p:nvSpPr>
          <p:cNvPr id="7" name="Title 20">
            <a:extLst>
              <a:ext uri="{FF2B5EF4-FFF2-40B4-BE49-F238E27FC236}">
                <a16:creationId xmlns:a16="http://schemas.microsoft.com/office/drawing/2014/main" id="{C4B5AEB1-127F-06AA-AA8F-68EEDBE97B6E}"/>
              </a:ext>
            </a:extLst>
          </p:cNvPr>
          <p:cNvSpPr>
            <a:spLocks noGrp="1"/>
          </p:cNvSpPr>
          <p:nvPr>
            <p:ph type="title"/>
          </p:nvPr>
        </p:nvSpPr>
        <p:spPr>
          <a:xfrm>
            <a:off x="383222" y="100046"/>
            <a:ext cx="10313354" cy="849984"/>
          </a:xfrm>
        </p:spPr>
        <p:txBody>
          <a:bodyPr/>
          <a:lstStyle/>
          <a:p>
            <a:pPr algn="ctr"/>
            <a:r>
              <a:rPr lang="en-US" dirty="0">
                <a:latin typeface="Arial Nova" panose="020B0504020202020204" pitchFamily="34" charset="0"/>
              </a:rPr>
              <a:t>Summary of the Hydration Model</a:t>
            </a:r>
          </a:p>
        </p:txBody>
      </p:sp>
      <p:pic>
        <p:nvPicPr>
          <p:cNvPr id="8" name="Picture 7" descr="A picture containing schematic&#10;&#10;AI-generated content may be incorrect.">
            <a:extLst>
              <a:ext uri="{FF2B5EF4-FFF2-40B4-BE49-F238E27FC236}">
                <a16:creationId xmlns:a16="http://schemas.microsoft.com/office/drawing/2014/main" id="{F7B79E34-39DC-AC6E-24BC-139F1AEB858A}"/>
              </a:ext>
            </a:extLst>
          </p:cNvPr>
          <p:cNvPicPr>
            <a:picLocks noChangeAspect="1"/>
          </p:cNvPicPr>
          <p:nvPr/>
        </p:nvPicPr>
        <p:blipFill>
          <a:blip r:embed="rId5"/>
          <a:stretch>
            <a:fillRect/>
          </a:stretch>
        </p:blipFill>
        <p:spPr>
          <a:xfrm>
            <a:off x="26670" y="-3604"/>
            <a:ext cx="960120" cy="960120"/>
          </a:xfrm>
          <a:prstGeom prst="rect">
            <a:avLst/>
          </a:prstGeom>
        </p:spPr>
      </p:pic>
      <p:pic>
        <p:nvPicPr>
          <p:cNvPr id="9" name="Picture 8">
            <a:extLst>
              <a:ext uri="{FF2B5EF4-FFF2-40B4-BE49-F238E27FC236}">
                <a16:creationId xmlns:a16="http://schemas.microsoft.com/office/drawing/2014/main" id="{DA3A7CB3-67FD-EB5A-5814-3392B66B133E}"/>
              </a:ext>
            </a:extLst>
          </p:cNvPr>
          <p:cNvPicPr>
            <a:picLocks noChangeAspect="1"/>
          </p:cNvPicPr>
          <p:nvPr/>
        </p:nvPicPr>
        <p:blipFill>
          <a:blip r:embed="rId6"/>
          <a:stretch>
            <a:fillRect/>
          </a:stretch>
        </p:blipFill>
        <p:spPr>
          <a:xfrm>
            <a:off x="3360651" y="4420382"/>
            <a:ext cx="5470698" cy="1347642"/>
          </a:xfrm>
          <a:prstGeom prst="rect">
            <a:avLst/>
          </a:prstGeom>
        </p:spPr>
      </p:pic>
    </p:spTree>
    <p:extLst>
      <p:ext uri="{BB962C8B-B14F-4D97-AF65-F5344CB8AC3E}">
        <p14:creationId xmlns:p14="http://schemas.microsoft.com/office/powerpoint/2010/main" val="3954677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309C4-487B-3D20-4813-FE700ADED061}"/>
            </a:ext>
          </a:extLst>
        </p:cNvPr>
        <p:cNvGrpSpPr/>
        <p:nvPr/>
      </p:nvGrpSpPr>
      <p:grpSpPr>
        <a:xfrm>
          <a:off x="0" y="0"/>
          <a:ext cx="0" cy="0"/>
          <a:chOff x="0" y="0"/>
          <a:chExt cx="0" cy="0"/>
        </a:xfrm>
      </p:grpSpPr>
      <p:pic>
        <p:nvPicPr>
          <p:cNvPr id="7" name="Picture 6" descr="Chart, scatter chart&#10;&#10;Description automatically generated">
            <a:extLst>
              <a:ext uri="{FF2B5EF4-FFF2-40B4-BE49-F238E27FC236}">
                <a16:creationId xmlns:a16="http://schemas.microsoft.com/office/drawing/2014/main" id="{F39E189A-28CE-2520-5E2E-C2B8DA7F9C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362" y="3397512"/>
            <a:ext cx="3152235" cy="2110571"/>
          </a:xfrm>
          <a:prstGeom prst="rect">
            <a:avLst/>
          </a:prstGeom>
        </p:spPr>
      </p:pic>
      <p:pic>
        <p:nvPicPr>
          <p:cNvPr id="8" name="Picture 7" descr="Chart, line chart&#10;&#10;Description automatically generated">
            <a:extLst>
              <a:ext uri="{FF2B5EF4-FFF2-40B4-BE49-F238E27FC236}">
                <a16:creationId xmlns:a16="http://schemas.microsoft.com/office/drawing/2014/main" id="{5EE1F70B-00BA-CFB3-C40B-8B5BBA5AA6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1736" y="3397512"/>
            <a:ext cx="3993579" cy="2110571"/>
          </a:xfrm>
          <a:prstGeom prst="rect">
            <a:avLst/>
          </a:prstGeom>
        </p:spPr>
      </p:pic>
      <p:pic>
        <p:nvPicPr>
          <p:cNvPr id="9" name="Picture 8" descr="Chart, line chart&#10;&#10;Description automatically generated">
            <a:extLst>
              <a:ext uri="{FF2B5EF4-FFF2-40B4-BE49-F238E27FC236}">
                <a16:creationId xmlns:a16="http://schemas.microsoft.com/office/drawing/2014/main" id="{E138BED7-5365-4784-CC1A-45449B69578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862" r="6800"/>
          <a:stretch/>
        </p:blipFill>
        <p:spPr bwMode="auto">
          <a:xfrm>
            <a:off x="8124842" y="3397512"/>
            <a:ext cx="3716736" cy="2110571"/>
          </a:xfrm>
          <a:prstGeom prst="rect">
            <a:avLst/>
          </a:prstGeom>
          <a:ln>
            <a:noFill/>
          </a:ln>
          <a:extLst>
            <a:ext uri="{53640926-AAD7-44D8-BBD7-CCE9431645EC}">
              <a14:shadowObscured xmlns:a14="http://schemas.microsoft.com/office/drawing/2010/main"/>
            </a:ext>
          </a:extLst>
        </p:spPr>
      </p:pic>
      <p:sp>
        <p:nvSpPr>
          <p:cNvPr id="10" name="TextBox 9">
            <a:extLst>
              <a:ext uri="{FF2B5EF4-FFF2-40B4-BE49-F238E27FC236}">
                <a16:creationId xmlns:a16="http://schemas.microsoft.com/office/drawing/2014/main" id="{451357E0-9792-9D03-C1C3-7C18B47AAC65}"/>
              </a:ext>
            </a:extLst>
          </p:cNvPr>
          <p:cNvSpPr txBox="1"/>
          <p:nvPr/>
        </p:nvSpPr>
        <p:spPr>
          <a:xfrm>
            <a:off x="272143" y="974726"/>
            <a:ext cx="11157857" cy="2862322"/>
          </a:xfrm>
          <a:prstGeom prst="rect">
            <a:avLst/>
          </a:prstGeom>
          <a:noFill/>
        </p:spPr>
        <p:txBody>
          <a:bodyPr wrap="square" rtlCol="0">
            <a:spAutoFit/>
          </a:bodyPr>
          <a:lstStyle/>
          <a:p>
            <a:pPr marL="285750" marR="0" indent="-285750" algn="just">
              <a:buClr>
                <a:srgbClr val="FF5757"/>
              </a:buClr>
              <a:buFont typeface="Wingdings" panose="05000000000000000000" pitchFamily="2" charset="2"/>
              <a:buChar char="§"/>
              <a:tabLst>
                <a:tab pos="182880" algn="l"/>
              </a:tabLst>
            </a:pPr>
            <a:r>
              <a:rPr lang="en-US" sz="1800" dirty="0">
                <a:effectLst/>
                <a:latin typeface="Times New Roman" panose="02020603050405020304" pitchFamily="18" charset="0"/>
                <a:ea typeface="Times New Roman" panose="02020603050405020304" pitchFamily="18" charset="0"/>
              </a:rPr>
              <a:t>The initial spread of data showed agreement of a linear trend from data collected during EVA tasks in the HS3 analog (Figure A).</a:t>
            </a:r>
          </a:p>
          <a:p>
            <a:pPr marL="742950" lvl="1" indent="-285750" algn="just">
              <a:buClr>
                <a:srgbClr val="FFC000"/>
              </a:buClr>
              <a:buFont typeface="Wingdings" panose="05000000000000000000" pitchFamily="2" charset="2"/>
              <a:buChar char="§"/>
              <a:tabLst>
                <a:tab pos="182880" algn="l"/>
              </a:tabLst>
            </a:pPr>
            <a:r>
              <a:rPr lang="en-US" dirty="0">
                <a:effectLst/>
                <a:ea typeface="Times New Roman" panose="02020603050405020304" pitchFamily="18" charset="0"/>
              </a:rPr>
              <a:t>Average error for CT were 0.25 ± 0.19 °C for the baseline HS3 dataset.</a:t>
            </a:r>
          </a:p>
          <a:p>
            <a:pPr marL="285750" marR="0" indent="-285750" algn="just">
              <a:buFont typeface="Arial" panose="020B0604020202020204" pitchFamily="34" charset="0"/>
              <a:buChar char="•"/>
              <a:tabLst>
                <a:tab pos="182880" algn="l"/>
              </a:tabLst>
            </a:pPr>
            <a:endParaRPr lang="en-US" sz="1800" dirty="0">
              <a:effectLst/>
              <a:latin typeface="Times New Roman" panose="02020603050405020304" pitchFamily="18" charset="0"/>
              <a:ea typeface="Times New Roman" panose="02020603050405020304" pitchFamily="18" charset="0"/>
            </a:endParaRPr>
          </a:p>
          <a:p>
            <a:pPr marL="285750" indent="-285750" algn="just">
              <a:buClr>
                <a:srgbClr val="FF5757"/>
              </a:buClr>
              <a:buFont typeface="Wingdings" panose="05000000000000000000" pitchFamily="2" charset="2"/>
              <a:buChar char="§"/>
              <a:tabLst>
                <a:tab pos="182880" algn="l"/>
              </a:tabLst>
            </a:pPr>
            <a:r>
              <a:rPr lang="en-US" dirty="0">
                <a:latin typeface="Times New Roman" panose="02020603050405020304" pitchFamily="18" charset="0"/>
                <a:ea typeface="Times New Roman" panose="02020603050405020304" pitchFamily="18" charset="0"/>
              </a:rPr>
              <a:t>C</a:t>
            </a:r>
            <a:r>
              <a:rPr lang="en-US" sz="1800" dirty="0">
                <a:effectLst/>
                <a:latin typeface="Times New Roman" panose="02020603050405020304" pitchFamily="18" charset="0"/>
                <a:ea typeface="Times New Roman" panose="02020603050405020304" pitchFamily="18" charset="0"/>
              </a:rPr>
              <a:t>ore body temperature output during ARGOS lunar </a:t>
            </a:r>
            <a:r>
              <a:rPr lang="en-US" dirty="0">
                <a:latin typeface="Times New Roman" panose="02020603050405020304" pitchFamily="18" charset="0"/>
                <a:ea typeface="Times New Roman" panose="02020603050405020304" pitchFamily="18" charset="0"/>
              </a:rPr>
              <a:t>suited testing with estimation error </a:t>
            </a:r>
            <a:r>
              <a:rPr lang="en-US" sz="1800" dirty="0">
                <a:effectLst/>
                <a:latin typeface="Calibri" panose="020F0502020204030204" pitchFamily="34" charset="0"/>
                <a:ea typeface="Times New Roman" panose="02020603050405020304" pitchFamily="18" charset="0"/>
              </a:rPr>
              <a:t>0.2 ± 0.15 °C (Figure  B).</a:t>
            </a:r>
          </a:p>
          <a:p>
            <a:pPr marL="285750" indent="-285750" algn="just">
              <a:buFont typeface="Arial" panose="020B0604020202020204" pitchFamily="34" charset="0"/>
              <a:buChar char="•"/>
              <a:tabLst>
                <a:tab pos="182880" algn="l"/>
              </a:tabLst>
            </a:pPr>
            <a:endParaRPr lang="en-US" sz="1800" dirty="0">
              <a:effectLst/>
              <a:latin typeface="Calibri" panose="020F0502020204030204" pitchFamily="34" charset="0"/>
              <a:ea typeface="Times New Roman" panose="02020603050405020304" pitchFamily="18" charset="0"/>
            </a:endParaRPr>
          </a:p>
          <a:p>
            <a:pPr marL="285750" indent="-285750" algn="just">
              <a:buClr>
                <a:srgbClr val="FF5757"/>
              </a:buClr>
              <a:buFont typeface="Wingdings" panose="05000000000000000000" pitchFamily="2" charset="2"/>
              <a:buChar char="§"/>
              <a:tabLst>
                <a:tab pos="182880" algn="l"/>
              </a:tabLst>
            </a:pPr>
            <a:r>
              <a:rPr lang="en-US" dirty="0">
                <a:latin typeface="Times New Roman" panose="02020603050405020304" pitchFamily="18" charset="0"/>
                <a:ea typeface="Times New Roman" panose="02020603050405020304" pitchFamily="18" charset="0"/>
              </a:rPr>
              <a:t>Comparison of the CSRM to a </a:t>
            </a:r>
            <a:r>
              <a:rPr lang="en-US" sz="1800" dirty="0">
                <a:effectLst/>
                <a:latin typeface="Times New Roman" panose="02020603050405020304" pitchFamily="18" charset="0"/>
                <a:ea typeface="Times New Roman" panose="02020603050405020304" pitchFamily="18" charset="0"/>
              </a:rPr>
              <a:t>field-based model during ARGOS lunar suited testing.</a:t>
            </a:r>
          </a:p>
          <a:p>
            <a:pPr marL="742950" lvl="1" indent="-285750" algn="just">
              <a:buClr>
                <a:srgbClr val="FFC000"/>
              </a:buClr>
              <a:buFont typeface="Wingdings" panose="05000000000000000000" pitchFamily="2" charset="2"/>
              <a:buChar char="§"/>
              <a:tabLst>
                <a:tab pos="182880" algn="l"/>
              </a:tabLst>
            </a:pPr>
            <a:r>
              <a:rPr lang="en-US" dirty="0">
                <a:latin typeface="Times New Roman" panose="02020603050405020304" pitchFamily="18" charset="0"/>
                <a:ea typeface="Times New Roman" panose="02020603050405020304" pitchFamily="18" charset="0"/>
              </a:rPr>
              <a:t>Field based model error higher at </a:t>
            </a:r>
            <a:r>
              <a:rPr lang="en-US" sz="1800" dirty="0">
                <a:effectLst/>
                <a:latin typeface="Times New Roman" panose="02020603050405020304" pitchFamily="18" charset="0"/>
                <a:ea typeface="Times New Roman" panose="02020603050405020304" pitchFamily="18" charset="0"/>
              </a:rPr>
              <a:t>0.95 ± 0.44°C. </a:t>
            </a:r>
            <a:endParaRPr lang="en-US" dirty="0">
              <a:effectLst/>
              <a:ea typeface="Times New Roman" panose="02020603050405020304" pitchFamily="18" charset="0"/>
            </a:endParaRPr>
          </a:p>
          <a:p>
            <a:pPr marL="742950" lvl="1" indent="-285750" algn="just">
              <a:buFont typeface="Arial" panose="020B0604020202020204" pitchFamily="34" charset="0"/>
              <a:buChar char="•"/>
              <a:tabLst>
                <a:tab pos="182880" algn="l"/>
              </a:tabLst>
            </a:pPr>
            <a:endParaRPr lang="en-US" dirty="0">
              <a:effectLst/>
              <a:latin typeface="Times New Roman" panose="02020603050405020304" pitchFamily="18" charset="0"/>
              <a:ea typeface="Times New Roman" panose="02020603050405020304" pitchFamily="18" charset="0"/>
            </a:endParaRPr>
          </a:p>
          <a:p>
            <a:pPr marL="285750" marR="0" indent="-285750" algn="just">
              <a:buFont typeface="Arial" panose="020B0604020202020204" pitchFamily="34" charset="0"/>
              <a:buChar char="•"/>
              <a:tabLst>
                <a:tab pos="182880" algn="l"/>
              </a:tabLst>
            </a:pPr>
            <a:endParaRPr lang="en-US" sz="1800" dirty="0">
              <a:effectLst/>
              <a:ea typeface="Times New Roman" panose="02020603050405020304" pitchFamily="18" charset="0"/>
            </a:endParaRPr>
          </a:p>
        </p:txBody>
      </p:sp>
      <p:sp>
        <p:nvSpPr>
          <p:cNvPr id="11" name="Rectangle 10">
            <a:extLst>
              <a:ext uri="{FF2B5EF4-FFF2-40B4-BE49-F238E27FC236}">
                <a16:creationId xmlns:a16="http://schemas.microsoft.com/office/drawing/2014/main" id="{8097D0B4-19D5-C4FB-085F-24DD2E13AFAA}"/>
              </a:ext>
            </a:extLst>
          </p:cNvPr>
          <p:cNvSpPr/>
          <p:nvPr/>
        </p:nvSpPr>
        <p:spPr>
          <a:xfrm>
            <a:off x="512724" y="5556374"/>
            <a:ext cx="2958995" cy="523220"/>
          </a:xfrm>
          <a:prstGeom prst="rect">
            <a:avLst/>
          </a:prstGeom>
          <a:noFill/>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1400" dirty="0">
                <a:ln w="0"/>
                <a:effectLst>
                  <a:outerShdw blurRad="38100" dist="19050" dir="2700000" algn="tl" rotWithShape="0">
                    <a:schemeClr val="dk1">
                      <a:alpha val="40000"/>
                    </a:schemeClr>
                  </a:outerShdw>
                </a:effectLst>
              </a:rPr>
              <a:t>Core Temp relations to heart rate and metabolic rates during 1G analog</a:t>
            </a:r>
            <a:endParaRPr lang="en-US" sz="1400" b="0" cap="none" spc="0" dirty="0">
              <a:ln w="0"/>
              <a:effectLst>
                <a:outerShdw blurRad="38100" dist="19050" dir="2700000" algn="tl" rotWithShape="0">
                  <a:schemeClr val="dk1">
                    <a:alpha val="40000"/>
                  </a:schemeClr>
                </a:outerShdw>
              </a:effectLst>
            </a:endParaRPr>
          </a:p>
        </p:txBody>
      </p:sp>
      <p:sp>
        <p:nvSpPr>
          <p:cNvPr id="12" name="Rectangle 11">
            <a:extLst>
              <a:ext uri="{FF2B5EF4-FFF2-40B4-BE49-F238E27FC236}">
                <a16:creationId xmlns:a16="http://schemas.microsoft.com/office/drawing/2014/main" id="{C175B3FB-7F42-66CF-B7E3-1C9494BFC4D3}"/>
              </a:ext>
            </a:extLst>
          </p:cNvPr>
          <p:cNvSpPr/>
          <p:nvPr/>
        </p:nvSpPr>
        <p:spPr>
          <a:xfrm>
            <a:off x="4329027" y="5556374"/>
            <a:ext cx="2958995" cy="523220"/>
          </a:xfrm>
          <a:prstGeom prst="rect">
            <a:avLst/>
          </a:prstGeom>
          <a:noFill/>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1400" dirty="0">
                <a:ln w="0"/>
                <a:effectLst>
                  <a:outerShdw blurRad="38100" dist="19050" dir="2700000" algn="tl" rotWithShape="0">
                    <a:schemeClr val="dk1">
                      <a:alpha val="40000"/>
                    </a:schemeClr>
                  </a:outerShdw>
                </a:effectLst>
              </a:rPr>
              <a:t>Core temp equation tested against 1/6</a:t>
            </a:r>
            <a:r>
              <a:rPr lang="en-US" sz="1400" baseline="30000" dirty="0">
                <a:ln w="0"/>
                <a:effectLst>
                  <a:outerShdw blurRad="38100" dist="19050" dir="2700000" algn="tl" rotWithShape="0">
                    <a:schemeClr val="dk1">
                      <a:alpha val="40000"/>
                    </a:schemeClr>
                  </a:outerShdw>
                </a:effectLst>
              </a:rPr>
              <a:t>th</a:t>
            </a:r>
            <a:r>
              <a:rPr lang="en-US" sz="1400" dirty="0">
                <a:ln w="0"/>
                <a:effectLst>
                  <a:outerShdw blurRad="38100" dist="19050" dir="2700000" algn="tl" rotWithShape="0">
                    <a:schemeClr val="dk1">
                      <a:alpha val="40000"/>
                    </a:schemeClr>
                  </a:outerShdw>
                </a:effectLst>
              </a:rPr>
              <a:t> G pressure suit testing</a:t>
            </a:r>
            <a:endParaRPr lang="en-US" sz="1400" b="0" cap="none" spc="0" dirty="0">
              <a:ln w="0"/>
              <a:effectLst>
                <a:outerShdw blurRad="38100" dist="19050" dir="2700000" algn="tl" rotWithShape="0">
                  <a:schemeClr val="dk1">
                    <a:alpha val="40000"/>
                  </a:schemeClr>
                </a:outerShdw>
              </a:effectLst>
            </a:endParaRPr>
          </a:p>
        </p:txBody>
      </p:sp>
      <p:sp>
        <p:nvSpPr>
          <p:cNvPr id="13" name="Rectangle 12">
            <a:extLst>
              <a:ext uri="{FF2B5EF4-FFF2-40B4-BE49-F238E27FC236}">
                <a16:creationId xmlns:a16="http://schemas.microsoft.com/office/drawing/2014/main" id="{C08267E9-898C-CDFA-1FC2-41E99EEAC995}"/>
              </a:ext>
            </a:extLst>
          </p:cNvPr>
          <p:cNvSpPr/>
          <p:nvPr/>
        </p:nvSpPr>
        <p:spPr>
          <a:xfrm>
            <a:off x="8026416" y="5563707"/>
            <a:ext cx="3988800" cy="523220"/>
          </a:xfrm>
          <a:prstGeom prst="rect">
            <a:avLst/>
          </a:prstGeom>
          <a:noFill/>
          <a:effectLst>
            <a:outerShdw blurRad="50800" dist="38100" dir="2700000" algn="tl" rotWithShape="0">
              <a:prstClr val="black">
                <a:alpha val="40000"/>
              </a:prstClr>
            </a:outerShdw>
          </a:effectLst>
        </p:spPr>
        <p:txBody>
          <a:bodyPr wrap="square" lIns="91440" tIns="45720" rIns="91440" bIns="45720">
            <a:spAutoFit/>
          </a:bodyPr>
          <a:lstStyle/>
          <a:p>
            <a:pPr algn="ctr"/>
            <a:r>
              <a:rPr lang="en-US" sz="1400" dirty="0">
                <a:ln w="0"/>
                <a:effectLst>
                  <a:outerShdw blurRad="38100" dist="19050" dir="2700000" algn="tl" rotWithShape="0">
                    <a:schemeClr val="dk1">
                      <a:alpha val="40000"/>
                    </a:schemeClr>
                  </a:outerShdw>
                </a:effectLst>
              </a:rPr>
              <a:t>Core temp equation tested against and Kalman filter (Buller et al., 2013) 1/6</a:t>
            </a:r>
            <a:r>
              <a:rPr lang="en-US" sz="1400" baseline="30000" dirty="0">
                <a:ln w="0"/>
                <a:effectLst>
                  <a:outerShdw blurRad="38100" dist="19050" dir="2700000" algn="tl" rotWithShape="0">
                    <a:schemeClr val="dk1">
                      <a:alpha val="40000"/>
                    </a:schemeClr>
                  </a:outerShdw>
                </a:effectLst>
              </a:rPr>
              <a:t>th</a:t>
            </a:r>
            <a:r>
              <a:rPr lang="en-US" sz="1400" dirty="0">
                <a:ln w="0"/>
                <a:effectLst>
                  <a:outerShdw blurRad="38100" dist="19050" dir="2700000" algn="tl" rotWithShape="0">
                    <a:schemeClr val="dk1">
                      <a:alpha val="40000"/>
                    </a:schemeClr>
                  </a:outerShdw>
                </a:effectLst>
              </a:rPr>
              <a:t> G pressure suit testing</a:t>
            </a:r>
            <a:endParaRPr lang="en-US" sz="1400" b="0" cap="none" spc="0" dirty="0">
              <a:ln w="0"/>
              <a:effectLst>
                <a:outerShdw blurRad="38100" dist="19050" dir="2700000" algn="tl" rotWithShape="0">
                  <a:schemeClr val="dk1">
                    <a:alpha val="40000"/>
                  </a:schemeClr>
                </a:outerShdw>
              </a:effectLst>
            </a:endParaRPr>
          </a:p>
        </p:txBody>
      </p:sp>
      <p:sp>
        <p:nvSpPr>
          <p:cNvPr id="3" name="TextBox 2">
            <a:extLst>
              <a:ext uri="{FF2B5EF4-FFF2-40B4-BE49-F238E27FC236}">
                <a16:creationId xmlns:a16="http://schemas.microsoft.com/office/drawing/2014/main" id="{BA129B96-1702-32E1-DFE3-5124D7B9E3B4}"/>
              </a:ext>
            </a:extLst>
          </p:cNvPr>
          <p:cNvSpPr txBox="1"/>
          <p:nvPr/>
        </p:nvSpPr>
        <p:spPr>
          <a:xfrm>
            <a:off x="0" y="6075601"/>
            <a:ext cx="2818924" cy="600164"/>
          </a:xfrm>
          <a:prstGeom prst="rect">
            <a:avLst/>
          </a:prstGeom>
          <a:noFill/>
        </p:spPr>
        <p:txBody>
          <a:bodyPr wrap="square">
            <a:spAutoFit/>
          </a:bodyPr>
          <a:lstStyle/>
          <a:p>
            <a:r>
              <a:rPr lang="en-US" sz="1100" dirty="0">
                <a:latin typeface="Courier New" panose="02070309020205020404" pitchFamily="49" charset="0"/>
                <a:ea typeface="Calibri" panose="020F0502020204030204" pitchFamily="34" charset="0"/>
                <a:cs typeface="Times New Roman" panose="02020603050405020304" pitchFamily="18" charset="0"/>
              </a:rPr>
              <a:t>CT – Core Temperature</a:t>
            </a:r>
            <a:endParaRPr lang="en-US" sz="1100" dirty="0"/>
          </a:p>
          <a:p>
            <a:r>
              <a:rPr lang="en-US" sz="1100" dirty="0">
                <a:effectLst/>
                <a:latin typeface="Courier New" panose="02070309020205020404" pitchFamily="49" charset="0"/>
                <a:ea typeface="Calibri" panose="020F0502020204030204" pitchFamily="34" charset="0"/>
                <a:cs typeface="Times New Roman" panose="02020603050405020304" pitchFamily="18" charset="0"/>
              </a:rPr>
              <a:t>HR – Heart Rate</a:t>
            </a:r>
          </a:p>
          <a:p>
            <a:r>
              <a:rPr lang="en-US" sz="1100" dirty="0">
                <a:latin typeface="Courier New" panose="02070309020205020404" pitchFamily="49" charset="0"/>
                <a:ea typeface="Calibri" panose="020F0502020204030204" pitchFamily="34" charset="0"/>
                <a:cs typeface="Times New Roman" panose="02020603050405020304" pitchFamily="18" charset="0"/>
              </a:rPr>
              <a:t>MR – Metabolic Rate</a:t>
            </a:r>
          </a:p>
        </p:txBody>
      </p:sp>
      <p:pic>
        <p:nvPicPr>
          <p:cNvPr id="2" name="Picture 1" descr="A picture containing schematic&#10;&#10;AI-generated content may be incorrect.">
            <a:extLst>
              <a:ext uri="{FF2B5EF4-FFF2-40B4-BE49-F238E27FC236}">
                <a16:creationId xmlns:a16="http://schemas.microsoft.com/office/drawing/2014/main" id="{7381D5C7-3407-8419-4205-FFFC690C4652}"/>
              </a:ext>
            </a:extLst>
          </p:cNvPr>
          <p:cNvPicPr>
            <a:picLocks noChangeAspect="1"/>
          </p:cNvPicPr>
          <p:nvPr/>
        </p:nvPicPr>
        <p:blipFill>
          <a:blip r:embed="rId6"/>
          <a:stretch>
            <a:fillRect/>
          </a:stretch>
        </p:blipFill>
        <p:spPr>
          <a:xfrm>
            <a:off x="26670" y="-3604"/>
            <a:ext cx="960120" cy="960120"/>
          </a:xfrm>
          <a:prstGeom prst="rect">
            <a:avLst/>
          </a:prstGeom>
        </p:spPr>
      </p:pic>
      <p:sp>
        <p:nvSpPr>
          <p:cNvPr id="15" name="Title 5">
            <a:extLst>
              <a:ext uri="{FF2B5EF4-FFF2-40B4-BE49-F238E27FC236}">
                <a16:creationId xmlns:a16="http://schemas.microsoft.com/office/drawing/2014/main" id="{71E191AE-532C-EC96-1EB3-CEBDB1BE4E77}"/>
              </a:ext>
            </a:extLst>
          </p:cNvPr>
          <p:cNvSpPr>
            <a:spLocks noGrp="1"/>
          </p:cNvSpPr>
          <p:nvPr>
            <p:ph type="title"/>
          </p:nvPr>
        </p:nvSpPr>
        <p:spPr>
          <a:xfrm>
            <a:off x="1051560" y="100046"/>
            <a:ext cx="9783304" cy="849984"/>
          </a:xfrm>
        </p:spPr>
        <p:txBody>
          <a:bodyPr anchor="ctr">
            <a:normAutofit/>
          </a:bodyPr>
          <a:lstStyle/>
          <a:p>
            <a:pPr algn="ctr"/>
            <a:r>
              <a:rPr lang="en-US" dirty="0"/>
              <a:t>Preliminary Results</a:t>
            </a:r>
          </a:p>
        </p:txBody>
      </p:sp>
    </p:spTree>
    <p:extLst>
      <p:ext uri="{BB962C8B-B14F-4D97-AF65-F5344CB8AC3E}">
        <p14:creationId xmlns:p14="http://schemas.microsoft.com/office/powerpoint/2010/main" val="1867283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E9B3F-6D6C-451E-9FB2-F44F041E08FC}"/>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D1DCBF8B-06D2-BE55-F4EE-DA57F06E4314}"/>
              </a:ext>
            </a:extLst>
          </p:cNvPr>
          <p:cNvSpPr txBox="1"/>
          <p:nvPr/>
        </p:nvSpPr>
        <p:spPr>
          <a:xfrm>
            <a:off x="272143" y="974726"/>
            <a:ext cx="11157857" cy="646331"/>
          </a:xfrm>
          <a:prstGeom prst="rect">
            <a:avLst/>
          </a:prstGeom>
          <a:noFill/>
        </p:spPr>
        <p:txBody>
          <a:bodyPr wrap="square" rtlCol="0">
            <a:spAutoFit/>
          </a:bodyPr>
          <a:lstStyle/>
          <a:p>
            <a:pPr marL="742950" lvl="1" indent="-285750" algn="just">
              <a:buFont typeface="Arial" panose="020B0604020202020204" pitchFamily="34" charset="0"/>
              <a:buChar char="•"/>
              <a:tabLst>
                <a:tab pos="182880" algn="l"/>
              </a:tabLst>
            </a:pPr>
            <a:endParaRPr lang="en-US" dirty="0">
              <a:effectLst/>
              <a:ea typeface="Times New Roman" panose="02020603050405020304" pitchFamily="18" charset="0"/>
            </a:endParaRPr>
          </a:p>
          <a:p>
            <a:pPr marL="285750" marR="0" indent="-285750" algn="just">
              <a:buFont typeface="Arial" panose="020B0604020202020204" pitchFamily="34" charset="0"/>
              <a:buChar char="•"/>
              <a:tabLst>
                <a:tab pos="182880" algn="l"/>
              </a:tabLst>
            </a:pPr>
            <a:endParaRPr lang="en-US" sz="1800" dirty="0">
              <a:effectLst/>
              <a:ea typeface="Times New Roman" panose="02020603050405020304" pitchFamily="18" charset="0"/>
            </a:endParaRPr>
          </a:p>
        </p:txBody>
      </p:sp>
      <p:pic>
        <p:nvPicPr>
          <p:cNvPr id="2" name="Picture 1" descr="A picture containing schematic&#10;&#10;AI-generated content may be incorrect.">
            <a:extLst>
              <a:ext uri="{FF2B5EF4-FFF2-40B4-BE49-F238E27FC236}">
                <a16:creationId xmlns:a16="http://schemas.microsoft.com/office/drawing/2014/main" id="{0EEBA904-DAA5-C06E-A988-9ABF20245268}"/>
              </a:ext>
            </a:extLst>
          </p:cNvPr>
          <p:cNvPicPr>
            <a:picLocks noChangeAspect="1"/>
          </p:cNvPicPr>
          <p:nvPr/>
        </p:nvPicPr>
        <p:blipFill>
          <a:blip r:embed="rId3"/>
          <a:stretch>
            <a:fillRect/>
          </a:stretch>
        </p:blipFill>
        <p:spPr>
          <a:xfrm>
            <a:off x="26670" y="-3604"/>
            <a:ext cx="960120" cy="960120"/>
          </a:xfrm>
          <a:prstGeom prst="rect">
            <a:avLst/>
          </a:prstGeom>
        </p:spPr>
      </p:pic>
      <p:sp>
        <p:nvSpPr>
          <p:cNvPr id="15" name="Title 5">
            <a:extLst>
              <a:ext uri="{FF2B5EF4-FFF2-40B4-BE49-F238E27FC236}">
                <a16:creationId xmlns:a16="http://schemas.microsoft.com/office/drawing/2014/main" id="{5EAC0FB6-70A8-485C-4665-AAD4256B4458}"/>
              </a:ext>
            </a:extLst>
          </p:cNvPr>
          <p:cNvSpPr>
            <a:spLocks noGrp="1"/>
          </p:cNvSpPr>
          <p:nvPr>
            <p:ph type="title"/>
          </p:nvPr>
        </p:nvSpPr>
        <p:spPr>
          <a:xfrm>
            <a:off x="1051560" y="100046"/>
            <a:ext cx="9783304" cy="849984"/>
          </a:xfrm>
        </p:spPr>
        <p:txBody>
          <a:bodyPr anchor="ctr">
            <a:normAutofit/>
          </a:bodyPr>
          <a:lstStyle/>
          <a:p>
            <a:pPr algn="ctr"/>
            <a:r>
              <a:rPr lang="en-US" dirty="0"/>
              <a:t>Preliminary Results</a:t>
            </a:r>
          </a:p>
        </p:txBody>
      </p:sp>
      <p:pic>
        <p:nvPicPr>
          <p:cNvPr id="16" name="Picture 15">
            <a:extLst>
              <a:ext uri="{FF2B5EF4-FFF2-40B4-BE49-F238E27FC236}">
                <a16:creationId xmlns:a16="http://schemas.microsoft.com/office/drawing/2014/main" id="{6EAF2F83-900A-0992-4C99-2C7CA77F16E1}"/>
              </a:ext>
            </a:extLst>
          </p:cNvPr>
          <p:cNvPicPr>
            <a:picLocks noChangeAspect="1"/>
          </p:cNvPicPr>
          <p:nvPr/>
        </p:nvPicPr>
        <p:blipFill>
          <a:blip r:embed="rId4"/>
          <a:stretch>
            <a:fillRect/>
          </a:stretch>
        </p:blipFill>
        <p:spPr>
          <a:xfrm>
            <a:off x="3803886" y="2809222"/>
            <a:ext cx="7294770" cy="3832344"/>
          </a:xfrm>
          <a:prstGeom prst="rect">
            <a:avLst/>
          </a:prstGeom>
        </p:spPr>
      </p:pic>
      <p:sp>
        <p:nvSpPr>
          <p:cNvPr id="18" name="TextBox 17">
            <a:extLst>
              <a:ext uri="{FF2B5EF4-FFF2-40B4-BE49-F238E27FC236}">
                <a16:creationId xmlns:a16="http://schemas.microsoft.com/office/drawing/2014/main" id="{0ABD8E40-264E-B748-B14C-BE17EF770E3E}"/>
              </a:ext>
            </a:extLst>
          </p:cNvPr>
          <p:cNvSpPr txBox="1"/>
          <p:nvPr/>
        </p:nvSpPr>
        <p:spPr>
          <a:xfrm>
            <a:off x="272143" y="999422"/>
            <a:ext cx="11440886" cy="1785104"/>
          </a:xfrm>
          <a:prstGeom prst="rect">
            <a:avLst/>
          </a:prstGeom>
          <a:noFill/>
        </p:spPr>
        <p:txBody>
          <a:bodyPr wrap="square">
            <a:spAutoFit/>
          </a:bodyPr>
          <a:lstStyle/>
          <a:p>
            <a:pPr marL="285750" marR="0" indent="-285750" algn="just">
              <a:spcBef>
                <a:spcPts val="600"/>
              </a:spcBef>
              <a:buClr>
                <a:srgbClr val="FF5757"/>
              </a:buClr>
              <a:buFont typeface="Wingdings" panose="05000000000000000000" pitchFamily="2" charset="2"/>
              <a:buChar char="§"/>
              <a:tabLst>
                <a:tab pos="182880" algn="l"/>
              </a:tabLst>
            </a:pPr>
            <a:r>
              <a:rPr lang="en-US" sz="1800" dirty="0">
                <a:effectLst/>
                <a:ea typeface="Times New Roman" panose="02020603050405020304" pitchFamily="18" charset="0"/>
              </a:rPr>
              <a:t>The data displayed </a:t>
            </a:r>
            <a:r>
              <a:rPr lang="en-US" sz="1600" dirty="0">
                <a:ea typeface="Times New Roman" panose="02020603050405020304" pitchFamily="18" charset="0"/>
              </a:rPr>
              <a:t>below </a:t>
            </a:r>
            <a:r>
              <a:rPr lang="en-US" sz="1800" dirty="0">
                <a:effectLst/>
                <a:ea typeface="Times New Roman" panose="02020603050405020304" pitchFamily="18" charset="0"/>
              </a:rPr>
              <a:t>shows the three main drivers of hydration for EVA: body weight change pre- to post-EVA (BW delta), water intake during EVA (DIDB delta), and void output. </a:t>
            </a:r>
          </a:p>
          <a:p>
            <a:pPr marL="285750" marR="0" indent="-285750" algn="just">
              <a:spcBef>
                <a:spcPts val="1200"/>
              </a:spcBef>
              <a:buClr>
                <a:srgbClr val="FF5757"/>
              </a:buClr>
              <a:buFont typeface="Wingdings" panose="05000000000000000000" pitchFamily="2" charset="2"/>
              <a:buChar char="§"/>
              <a:tabLst>
                <a:tab pos="182880" algn="l"/>
              </a:tabLst>
            </a:pPr>
            <a:r>
              <a:rPr lang="en-US" dirty="0">
                <a:ea typeface="Times New Roman" panose="02020603050405020304" pitchFamily="18" charset="0"/>
              </a:rPr>
              <a:t>Urine specific gravity (USG) provides an EVA hydration trend.</a:t>
            </a:r>
          </a:p>
          <a:p>
            <a:pPr marL="285750" marR="0" indent="-285750" algn="just">
              <a:spcBef>
                <a:spcPts val="1200"/>
              </a:spcBef>
              <a:buClr>
                <a:srgbClr val="FF5757"/>
              </a:buClr>
              <a:buFont typeface="Wingdings" panose="05000000000000000000" pitchFamily="2" charset="2"/>
              <a:buChar char="§"/>
              <a:tabLst>
                <a:tab pos="182880" algn="l"/>
              </a:tabLst>
            </a:pPr>
            <a:r>
              <a:rPr lang="en-US" sz="1800" dirty="0">
                <a:effectLst/>
                <a:latin typeface="Times New Roman" panose="02020603050405020304" pitchFamily="18" charset="0"/>
                <a:ea typeface="Times New Roman" panose="02020603050405020304" pitchFamily="18" charset="0"/>
              </a:rPr>
              <a:t>The output of predicted hydration state at a 70% accuracy between a pre- and post-EVA seen during NBL testing.</a:t>
            </a:r>
          </a:p>
          <a:p>
            <a:pPr marL="742950" lvl="1" indent="-285750" algn="just">
              <a:buClr>
                <a:srgbClr val="FFC000"/>
              </a:buClr>
              <a:buFont typeface="Wingdings" panose="05000000000000000000" pitchFamily="2" charset="2"/>
              <a:buChar char="§"/>
              <a:tabLst>
                <a:tab pos="182880" algn="l"/>
              </a:tabLst>
            </a:pPr>
            <a:r>
              <a:rPr lang="en-US" dirty="0">
                <a:latin typeface="Times New Roman" panose="02020603050405020304" pitchFamily="18" charset="0"/>
                <a:ea typeface="Times New Roman" panose="02020603050405020304" pitchFamily="18" charset="0"/>
              </a:rPr>
              <a:t>Likely due to varying hydration strategies during crew EVA training events.</a:t>
            </a:r>
            <a:endParaRPr lang="en-US" dirty="0">
              <a:effectLst/>
              <a:ea typeface="Times New Roman" panose="02020603050405020304" pitchFamily="18" charset="0"/>
            </a:endParaRPr>
          </a:p>
        </p:txBody>
      </p:sp>
      <p:sp>
        <p:nvSpPr>
          <p:cNvPr id="4" name="TextBox 3">
            <a:extLst>
              <a:ext uri="{FF2B5EF4-FFF2-40B4-BE49-F238E27FC236}">
                <a16:creationId xmlns:a16="http://schemas.microsoft.com/office/drawing/2014/main" id="{6427DA81-EBFA-FF2F-3D11-F830FE470B5A}"/>
              </a:ext>
            </a:extLst>
          </p:cNvPr>
          <p:cNvSpPr txBox="1"/>
          <p:nvPr/>
        </p:nvSpPr>
        <p:spPr>
          <a:xfrm>
            <a:off x="137143" y="5562861"/>
            <a:ext cx="4143060" cy="1277273"/>
          </a:xfrm>
          <a:prstGeom prst="rect">
            <a:avLst/>
          </a:prstGeom>
          <a:noFill/>
        </p:spPr>
        <p:txBody>
          <a:bodyPr wrap="square">
            <a:spAutoFit/>
          </a:bodyPr>
          <a:lstStyle/>
          <a:p>
            <a:r>
              <a:rPr lang="en-US" sz="1100" dirty="0">
                <a:latin typeface="Courier New" panose="02070309020205020404" pitchFamily="49" charset="0"/>
                <a:ea typeface="Calibri" panose="020F0502020204030204" pitchFamily="34" charset="0"/>
                <a:cs typeface="Times New Roman" panose="02020603050405020304" pitchFamily="18" charset="0"/>
              </a:rPr>
              <a:t>H</a:t>
            </a:r>
            <a:r>
              <a:rPr lang="en-US" sz="1100" baseline="-25000" dirty="0">
                <a:latin typeface="Courier New" panose="02070309020205020404" pitchFamily="49" charset="0"/>
                <a:ea typeface="Calibri" panose="020F0502020204030204" pitchFamily="34" charset="0"/>
                <a:cs typeface="Times New Roman" panose="02020603050405020304" pitchFamily="18" charset="0"/>
              </a:rPr>
              <a:t>n</a:t>
            </a:r>
            <a:r>
              <a:rPr lang="en-US" sz="1100" dirty="0">
                <a:latin typeface="Courier New" panose="02070309020205020404" pitchFamily="49" charset="0"/>
                <a:ea typeface="Calibri" panose="020F0502020204030204" pitchFamily="34" charset="0"/>
                <a:cs typeface="Times New Roman" panose="02020603050405020304" pitchFamily="18" charset="0"/>
              </a:rPr>
              <a:t> – Pre-EVA Hydration </a:t>
            </a:r>
          </a:p>
          <a:p>
            <a:r>
              <a:rPr lang="en-US" sz="1100" dirty="0">
                <a:latin typeface="Courier New" panose="02070309020205020404" pitchFamily="49" charset="0"/>
                <a:ea typeface="Calibri" panose="020F0502020204030204" pitchFamily="34" charset="0"/>
                <a:cs typeface="Times New Roman" panose="02020603050405020304" pitchFamily="18" charset="0"/>
              </a:rPr>
              <a:t>H</a:t>
            </a:r>
            <a:r>
              <a:rPr lang="en-US" sz="1100" baseline="-25000" dirty="0">
                <a:latin typeface="Courier New" panose="02070309020205020404" pitchFamily="49" charset="0"/>
                <a:ea typeface="Calibri" panose="020F0502020204030204" pitchFamily="34" charset="0"/>
                <a:cs typeface="Times New Roman" panose="02020603050405020304" pitchFamily="18" charset="0"/>
              </a:rPr>
              <a:t>n+1</a:t>
            </a:r>
            <a:r>
              <a:rPr lang="en-US" sz="1100" dirty="0">
                <a:effectLst/>
                <a:latin typeface="Courier New" panose="02070309020205020404" pitchFamily="49" charset="0"/>
                <a:ea typeface="Calibri" panose="020F0502020204030204" pitchFamily="34" charset="0"/>
                <a:cs typeface="Times New Roman" panose="02020603050405020304" pitchFamily="18" charset="0"/>
              </a:rPr>
              <a:t> – Post-EVA Hydration </a:t>
            </a:r>
          </a:p>
          <a:p>
            <a:r>
              <a:rPr lang="en-US" sz="1100" dirty="0">
                <a:latin typeface="Courier New" panose="02070309020205020404" pitchFamily="49" charset="0"/>
                <a:ea typeface="Calibri" panose="020F0502020204030204" pitchFamily="34" charset="0"/>
                <a:cs typeface="Times New Roman" panose="02020603050405020304" pitchFamily="18" charset="0"/>
              </a:rPr>
              <a:t>BW – Body Weight</a:t>
            </a:r>
          </a:p>
          <a:p>
            <a:r>
              <a:rPr lang="en-US" sz="1100" dirty="0">
                <a:latin typeface="Courier New" panose="02070309020205020404" pitchFamily="49" charset="0"/>
                <a:ea typeface="Calibri" panose="020F0502020204030204" pitchFamily="34" charset="0"/>
                <a:cs typeface="Times New Roman" panose="02020603050405020304" pitchFamily="18" charset="0"/>
              </a:rPr>
              <a:t>DIDB – Disposable Drink Bag Weight</a:t>
            </a:r>
          </a:p>
          <a:p>
            <a:r>
              <a:rPr lang="en-US" sz="1100" dirty="0">
                <a:latin typeface="Courier New" panose="02070309020205020404" pitchFamily="49" charset="0"/>
                <a:ea typeface="Calibri" panose="020F0502020204030204" pitchFamily="34" charset="0"/>
                <a:cs typeface="Times New Roman" panose="02020603050405020304" pitchFamily="18" charset="0"/>
              </a:rPr>
              <a:t>MAG – Maximum Absorption Garment Weight</a:t>
            </a:r>
          </a:p>
          <a:p>
            <a:r>
              <a:rPr lang="en-US" sz="1100" dirty="0">
                <a:latin typeface="Courier New" panose="02070309020205020404" pitchFamily="49" charset="0"/>
                <a:ea typeface="Calibri" panose="020F0502020204030204" pitchFamily="34" charset="0"/>
                <a:cs typeface="Times New Roman" panose="02020603050405020304" pitchFamily="18" charset="0"/>
              </a:rPr>
              <a:t>FOOD – Food Intake Weight</a:t>
            </a:r>
          </a:p>
          <a:p>
            <a:r>
              <a:rPr lang="en-US" sz="1100" dirty="0">
                <a:latin typeface="Courier New" panose="02070309020205020404" pitchFamily="49" charset="0"/>
                <a:ea typeface="Calibri" panose="020F0502020204030204" pitchFamily="34" charset="0"/>
                <a:cs typeface="Times New Roman" panose="02020603050405020304" pitchFamily="18" charset="0"/>
              </a:rPr>
              <a:t>USG – Urine Specific Gravity</a:t>
            </a:r>
          </a:p>
        </p:txBody>
      </p:sp>
    </p:spTree>
    <p:extLst>
      <p:ext uri="{BB962C8B-B14F-4D97-AF65-F5344CB8AC3E}">
        <p14:creationId xmlns:p14="http://schemas.microsoft.com/office/powerpoint/2010/main" val="3095782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02A86-C294-C215-F4E6-6B8A93B55869}"/>
              </a:ext>
            </a:extLst>
          </p:cNvPr>
          <p:cNvSpPr>
            <a:spLocks noGrp="1"/>
          </p:cNvSpPr>
          <p:nvPr>
            <p:ph type="title"/>
          </p:nvPr>
        </p:nvSpPr>
        <p:spPr>
          <a:xfrm>
            <a:off x="1070042" y="100046"/>
            <a:ext cx="9626533" cy="849984"/>
          </a:xfrm>
        </p:spPr>
        <p:txBody>
          <a:bodyPr/>
          <a:lstStyle/>
          <a:p>
            <a:pPr algn="ctr"/>
            <a:r>
              <a:rPr lang="en-US" dirty="0">
                <a:latin typeface="Arial Nova" panose="020B0504020202020204" pitchFamily="34" charset="0"/>
              </a:rPr>
              <a:t>Conclusions and Future Directions</a:t>
            </a:r>
          </a:p>
        </p:txBody>
      </p:sp>
      <p:sp>
        <p:nvSpPr>
          <p:cNvPr id="6" name="Content Placeholder 2">
            <a:extLst>
              <a:ext uri="{FF2B5EF4-FFF2-40B4-BE49-F238E27FC236}">
                <a16:creationId xmlns:a16="http://schemas.microsoft.com/office/drawing/2014/main" id="{1C235D22-0A75-790C-F68A-427AE928B6FE}"/>
              </a:ext>
            </a:extLst>
          </p:cNvPr>
          <p:cNvSpPr>
            <a:spLocks noGrp="1"/>
          </p:cNvSpPr>
          <p:nvPr>
            <p:ph idx="1"/>
          </p:nvPr>
        </p:nvSpPr>
        <p:spPr>
          <a:xfrm>
            <a:off x="570412" y="1279456"/>
            <a:ext cx="11285038" cy="4847024"/>
          </a:xfrm>
        </p:spPr>
        <p:txBody>
          <a:bodyPr vert="horz" lIns="91440" tIns="45720" rIns="91440" bIns="45720" rtlCol="0" anchor="t">
            <a:normAutofit/>
          </a:bodyPr>
          <a:lstStyle/>
          <a:p>
            <a:pPr>
              <a:spcBef>
                <a:spcPts val="1200"/>
              </a:spcBef>
              <a:buClr>
                <a:srgbClr val="FF5757"/>
              </a:buClr>
            </a:pPr>
            <a:r>
              <a:rPr lang="en-US" sz="2400" dirty="0">
                <a:latin typeface="AdvP49811"/>
              </a:rPr>
              <a:t>The Crew State and Risk Model aims to provide crew autonomy through data availability and predictive modeling support for EVA readiness and state predictions during EVA.</a:t>
            </a:r>
          </a:p>
          <a:p>
            <a:pPr lvl="1">
              <a:spcBef>
                <a:spcPts val="1200"/>
              </a:spcBef>
              <a:buClr>
                <a:srgbClr val="FFC000"/>
              </a:buClr>
            </a:pPr>
            <a:r>
              <a:rPr lang="en-US" sz="2200" dirty="0">
                <a:latin typeface="AdvP49811"/>
              </a:rPr>
              <a:t>Ultimately to enable successful EVA mission objectives while keeping crew safety for Martian and exploration EVA.</a:t>
            </a:r>
          </a:p>
          <a:p>
            <a:pPr>
              <a:spcBef>
                <a:spcPts val="1200"/>
              </a:spcBef>
              <a:buClr>
                <a:srgbClr val="FF5757"/>
              </a:buClr>
            </a:pPr>
            <a:r>
              <a:rPr lang="en-US" sz="2400" dirty="0">
                <a:latin typeface="AdvP49811"/>
              </a:rPr>
              <a:t>The thermal model provides core body temperature and heat storage predictions using available suit telemetry.</a:t>
            </a:r>
          </a:p>
          <a:p>
            <a:pPr>
              <a:spcBef>
                <a:spcPts val="1200"/>
              </a:spcBef>
              <a:buClr>
                <a:srgbClr val="FF5757"/>
              </a:buClr>
            </a:pPr>
            <a:r>
              <a:rPr lang="en-US" sz="2400" dirty="0">
                <a:latin typeface="AdvP49811"/>
              </a:rPr>
              <a:t>The hydration model provides a pre- to post-EVA hydration status that aims to assist decisional processes for EVA recovery and readiness.</a:t>
            </a:r>
          </a:p>
          <a:p>
            <a:pPr>
              <a:spcBef>
                <a:spcPts val="1200"/>
              </a:spcBef>
              <a:buClr>
                <a:srgbClr val="FF5757"/>
              </a:buClr>
            </a:pPr>
            <a:r>
              <a:rPr lang="en-US" sz="2400" dirty="0">
                <a:latin typeface="AdvP49811"/>
              </a:rPr>
              <a:t>The CSRM models in the next phase of development will move into a validation stage using available pressure suit analogs.</a:t>
            </a:r>
          </a:p>
          <a:p>
            <a:pPr lvl="1">
              <a:spcBef>
                <a:spcPts val="1200"/>
              </a:spcBef>
              <a:buClr>
                <a:srgbClr val="FFC000"/>
              </a:buClr>
            </a:pPr>
            <a:r>
              <a:rPr lang="en-US" sz="2000" dirty="0">
                <a:latin typeface="AdvP49811"/>
              </a:rPr>
              <a:t>Lunar and Martian offloading capabilities.</a:t>
            </a:r>
          </a:p>
          <a:p>
            <a:pPr>
              <a:spcBef>
                <a:spcPts val="1200"/>
              </a:spcBef>
            </a:pPr>
            <a:endParaRPr lang="en-US" sz="2200" dirty="0">
              <a:latin typeface="AdvP49811"/>
            </a:endParaRPr>
          </a:p>
        </p:txBody>
      </p:sp>
      <p:sp>
        <p:nvSpPr>
          <p:cNvPr id="4" name="Footer Placeholder 4">
            <a:extLst>
              <a:ext uri="{FF2B5EF4-FFF2-40B4-BE49-F238E27FC236}">
                <a16:creationId xmlns:a16="http://schemas.microsoft.com/office/drawing/2014/main" id="{937B429E-4AA9-8DEE-EB8C-6831ED443543}"/>
              </a:ext>
            </a:extLst>
          </p:cNvPr>
          <p:cNvSpPr>
            <a:spLocks noGrp="1"/>
          </p:cNvSpPr>
          <p:nvPr>
            <p:ph type="ftr" sz="quarter" idx="10"/>
          </p:nvPr>
        </p:nvSpPr>
        <p:spPr>
          <a:xfrm>
            <a:off x="379751" y="6170780"/>
            <a:ext cx="3948574"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Presentation Text    |   Additional Text</a:t>
            </a:r>
          </a:p>
        </p:txBody>
      </p:sp>
      <p:pic>
        <p:nvPicPr>
          <p:cNvPr id="3" name="Picture 2" descr="A picture containing schematic&#10;&#10;AI-generated content may be incorrect.">
            <a:extLst>
              <a:ext uri="{FF2B5EF4-FFF2-40B4-BE49-F238E27FC236}">
                <a16:creationId xmlns:a16="http://schemas.microsoft.com/office/drawing/2014/main" id="{9DC1B7A9-335E-6D0E-D858-84D53521ADC7}"/>
              </a:ext>
            </a:extLst>
          </p:cNvPr>
          <p:cNvPicPr>
            <a:picLocks noChangeAspect="1"/>
          </p:cNvPicPr>
          <p:nvPr/>
        </p:nvPicPr>
        <p:blipFill>
          <a:blip r:embed="rId2"/>
          <a:stretch>
            <a:fillRect/>
          </a:stretch>
        </p:blipFill>
        <p:spPr>
          <a:xfrm>
            <a:off x="26670" y="-3604"/>
            <a:ext cx="960120" cy="960120"/>
          </a:xfrm>
          <a:prstGeom prst="rect">
            <a:avLst/>
          </a:prstGeom>
        </p:spPr>
      </p:pic>
    </p:spTree>
    <p:extLst>
      <p:ext uri="{BB962C8B-B14F-4D97-AF65-F5344CB8AC3E}">
        <p14:creationId xmlns:p14="http://schemas.microsoft.com/office/powerpoint/2010/main" val="2841716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84A2C-7F97-47A6-89FB-32889D30BE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08CBDA-4EED-0514-34D3-CD70111EEE8A}"/>
              </a:ext>
            </a:extLst>
          </p:cNvPr>
          <p:cNvSpPr>
            <a:spLocks noGrp="1"/>
          </p:cNvSpPr>
          <p:nvPr>
            <p:ph type="title"/>
          </p:nvPr>
        </p:nvSpPr>
        <p:spPr>
          <a:xfrm>
            <a:off x="1070042" y="100046"/>
            <a:ext cx="9626533" cy="849984"/>
          </a:xfrm>
        </p:spPr>
        <p:txBody>
          <a:bodyPr/>
          <a:lstStyle/>
          <a:p>
            <a:pPr algn="ctr"/>
            <a:r>
              <a:rPr lang="en-US" dirty="0">
                <a:latin typeface="Arial Nova" panose="020B0504020202020204" pitchFamily="34" charset="0"/>
              </a:rPr>
              <a:t>References</a:t>
            </a:r>
          </a:p>
        </p:txBody>
      </p:sp>
      <p:sp>
        <p:nvSpPr>
          <p:cNvPr id="6" name="Content Placeholder 2">
            <a:extLst>
              <a:ext uri="{FF2B5EF4-FFF2-40B4-BE49-F238E27FC236}">
                <a16:creationId xmlns:a16="http://schemas.microsoft.com/office/drawing/2014/main" id="{B8129E9E-4118-5968-3CAE-BB196CA2F2BD}"/>
              </a:ext>
            </a:extLst>
          </p:cNvPr>
          <p:cNvSpPr>
            <a:spLocks noGrp="1"/>
          </p:cNvSpPr>
          <p:nvPr>
            <p:ph idx="1"/>
          </p:nvPr>
        </p:nvSpPr>
        <p:spPr>
          <a:xfrm>
            <a:off x="570412" y="1279456"/>
            <a:ext cx="11285038" cy="4847024"/>
          </a:xfrm>
        </p:spPr>
        <p:txBody>
          <a:bodyPr vert="horz" lIns="91440" tIns="45720" rIns="91440" bIns="45720" rtlCol="0" anchor="t">
            <a:normAutofit/>
          </a:bodyPr>
          <a:lstStyle/>
          <a:p>
            <a:pPr>
              <a:spcBef>
                <a:spcPts val="1200"/>
              </a:spcBef>
              <a:buClr>
                <a:srgbClr val="FF5757"/>
              </a:buClr>
            </a:pPr>
            <a:r>
              <a:rPr lang="en-US"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Baughman, Alex, et al. "Assessments of Physiology And Cognition in Hybrid-reality Environments (APACHE)--Physical Workload Approximation." 51st International Conference on Environmental Systems, 2022.</a:t>
            </a:r>
          </a:p>
          <a:p>
            <a:pPr>
              <a:spcBef>
                <a:spcPts val="1200"/>
              </a:spcBef>
              <a:buClr>
                <a:srgbClr val="FF5757"/>
              </a:buClr>
            </a:pPr>
            <a:r>
              <a:rPr lang="en-US"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Buller, Mark J., et al. "Estimation of human core temperature from sequential heart rate observations." </a:t>
            </a:r>
            <a:r>
              <a:rPr lang="en-US" sz="1400" b="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Physiological measurement</a:t>
            </a:r>
            <a:r>
              <a:rPr lang="en-US"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34.7 (2013): 781.</a:t>
            </a:r>
          </a:p>
          <a:p>
            <a:pPr>
              <a:spcBef>
                <a:spcPts val="1200"/>
              </a:spcBef>
              <a:buClr>
                <a:srgbClr val="FF5757"/>
              </a:buClr>
            </a:pPr>
            <a:r>
              <a:rPr lang="en-US"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Coan, David. "Exploration EVA System Concept of Operations Summary for Artemis Phase 1 Lunar Surface Mission." </a:t>
            </a:r>
            <a:r>
              <a:rPr lang="en-US" sz="1400" b="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EVA Exploration Workshop 2020</a:t>
            </a:r>
            <a:r>
              <a:rPr lang="en-US"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No. JSC-E-DAA-TN77584. 2020.</a:t>
            </a:r>
          </a:p>
          <a:p>
            <a:pPr>
              <a:spcBef>
                <a:spcPts val="1200"/>
              </a:spcBef>
              <a:buClr>
                <a:srgbClr val="FF5757"/>
              </a:buClr>
            </a:pPr>
            <a:r>
              <a:rPr lang="en-US" sz="1400" dirty="0">
                <a:effectLst/>
                <a:latin typeface="Times New Roman" panose="02020603050405020304" pitchFamily="18" charset="0"/>
                <a:ea typeface="Times New Roman" panose="02020603050405020304" pitchFamily="18" charset="0"/>
              </a:rPr>
              <a:t>Hoffmann, B. et al. Human Thermal Analysis of Traverse and Geology Tasks During Simulated Lunar Extravehicular Activity. in 2023 IEEE Aerospace Conference 1–8 (2023). doi:10.1109/AERO55745.2023.10116010.</a:t>
            </a:r>
            <a:endParaRPr lang="en-US"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a:spcBef>
                <a:spcPts val="1200"/>
              </a:spcBef>
              <a:buClr>
                <a:srgbClr val="FF5757"/>
              </a:buClr>
            </a:pPr>
            <a:r>
              <a:rPr lang="en-US"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Hew, Monica, et al. "Developing a hybrid spacesuit simulator as a research tool for assessing extravehicular activity relevant workload." </a:t>
            </a:r>
            <a:r>
              <a:rPr lang="en-US" sz="1400" b="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52nd International Conference on Environmental Systems (ICES)</a:t>
            </a:r>
            <a:r>
              <a:rPr lang="en-US"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No. ICES-2023-352. 2023.</a:t>
            </a:r>
          </a:p>
          <a:p>
            <a:pPr>
              <a:spcBef>
                <a:spcPts val="1200"/>
              </a:spcBef>
              <a:buClr>
                <a:srgbClr val="FF5757"/>
              </a:buClr>
            </a:pPr>
            <a:r>
              <a:rPr lang="en-US"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McGrath, Timothy, et al. "A Decision Support System for Extravehicular Operations Under Significant Communication Latency." </a:t>
            </a:r>
            <a:r>
              <a:rPr lang="en-US" sz="1400" b="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52nd International Conference on Environmental Systems (ICES)</a:t>
            </a:r>
            <a:r>
              <a:rPr lang="en-US"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No. ICES-2023-327. 2023.</a:t>
            </a:r>
          </a:p>
          <a:p>
            <a:pPr>
              <a:spcBef>
                <a:spcPts val="1200"/>
              </a:spcBef>
              <a:buClr>
                <a:srgbClr val="FF5757"/>
              </a:buClr>
            </a:pPr>
            <a:r>
              <a:rPr lang="en-US" sz="1400" dirty="0">
                <a:effectLst/>
                <a:latin typeface="Times New Roman" panose="02020603050405020304" pitchFamily="18" charset="0"/>
                <a:ea typeface="Times New Roman" panose="02020603050405020304" pitchFamily="18" charset="0"/>
              </a:rPr>
              <a:t>Miller, M. J., Claybrook, A., Greenlund, S., Marquez, J. J. &amp; Feigh, K. M. Operational Assessment of Apollo Lunar Surface Extravehicular Activity. NASA NTRS (2017). https://ntrs.nasa.gov/citations/20170007261 </a:t>
            </a:r>
            <a:endPar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spcBef>
                <a:spcPts val="1200"/>
              </a:spcBef>
              <a:buClr>
                <a:srgbClr val="FF5757"/>
              </a:buClr>
            </a:pPr>
            <a:endParaRPr lang="en-US"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Footer Placeholder 4">
            <a:extLst>
              <a:ext uri="{FF2B5EF4-FFF2-40B4-BE49-F238E27FC236}">
                <a16:creationId xmlns:a16="http://schemas.microsoft.com/office/drawing/2014/main" id="{40E14B86-11CA-3D76-F848-5CE46A30D9C3}"/>
              </a:ext>
            </a:extLst>
          </p:cNvPr>
          <p:cNvSpPr>
            <a:spLocks noGrp="1"/>
          </p:cNvSpPr>
          <p:nvPr>
            <p:ph type="ftr" sz="quarter" idx="10"/>
          </p:nvPr>
        </p:nvSpPr>
        <p:spPr>
          <a:xfrm>
            <a:off x="379751" y="6170780"/>
            <a:ext cx="3948574"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Presentation Text    |   Additional Text</a:t>
            </a:r>
          </a:p>
        </p:txBody>
      </p:sp>
      <p:pic>
        <p:nvPicPr>
          <p:cNvPr id="3" name="Picture 2" descr="A picture containing schematic&#10;&#10;AI-generated content may be incorrect.">
            <a:extLst>
              <a:ext uri="{FF2B5EF4-FFF2-40B4-BE49-F238E27FC236}">
                <a16:creationId xmlns:a16="http://schemas.microsoft.com/office/drawing/2014/main" id="{D1CCA465-AB7A-69BC-17CA-A68DE817F4E8}"/>
              </a:ext>
            </a:extLst>
          </p:cNvPr>
          <p:cNvPicPr>
            <a:picLocks noChangeAspect="1"/>
          </p:cNvPicPr>
          <p:nvPr/>
        </p:nvPicPr>
        <p:blipFill>
          <a:blip r:embed="rId2"/>
          <a:stretch>
            <a:fillRect/>
          </a:stretch>
        </p:blipFill>
        <p:spPr>
          <a:xfrm>
            <a:off x="26670" y="-3604"/>
            <a:ext cx="960120" cy="960120"/>
          </a:xfrm>
          <a:prstGeom prst="rect">
            <a:avLst/>
          </a:prstGeom>
        </p:spPr>
      </p:pic>
    </p:spTree>
    <p:extLst>
      <p:ext uri="{BB962C8B-B14F-4D97-AF65-F5344CB8AC3E}">
        <p14:creationId xmlns:p14="http://schemas.microsoft.com/office/powerpoint/2010/main" val="716233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02A86-C294-C215-F4E6-6B8A93B55869}"/>
              </a:ext>
            </a:extLst>
          </p:cNvPr>
          <p:cNvSpPr>
            <a:spLocks noGrp="1"/>
          </p:cNvSpPr>
          <p:nvPr>
            <p:ph type="title"/>
          </p:nvPr>
        </p:nvSpPr>
        <p:spPr>
          <a:xfrm>
            <a:off x="1070042" y="100046"/>
            <a:ext cx="9626533" cy="849984"/>
          </a:xfrm>
        </p:spPr>
        <p:txBody>
          <a:bodyPr/>
          <a:lstStyle/>
          <a:p>
            <a:pPr algn="ctr"/>
            <a:r>
              <a:rPr lang="en-US" dirty="0"/>
              <a:t>Acknowledgments</a:t>
            </a:r>
          </a:p>
        </p:txBody>
      </p:sp>
      <p:sp>
        <p:nvSpPr>
          <p:cNvPr id="6" name="Content Placeholder 2">
            <a:extLst>
              <a:ext uri="{FF2B5EF4-FFF2-40B4-BE49-F238E27FC236}">
                <a16:creationId xmlns:a16="http://schemas.microsoft.com/office/drawing/2014/main" id="{1C235D22-0A75-790C-F68A-427AE928B6FE}"/>
              </a:ext>
            </a:extLst>
          </p:cNvPr>
          <p:cNvSpPr>
            <a:spLocks noGrp="1"/>
          </p:cNvSpPr>
          <p:nvPr>
            <p:ph idx="1"/>
          </p:nvPr>
        </p:nvSpPr>
        <p:spPr>
          <a:xfrm>
            <a:off x="570412" y="1279456"/>
            <a:ext cx="3050612" cy="4847024"/>
          </a:xfrm>
        </p:spPr>
        <p:txBody>
          <a:bodyPr vert="horz" lIns="91440" tIns="45720" rIns="91440" bIns="45720" rtlCol="0" anchor="t">
            <a:normAutofit/>
          </a:bodyPr>
          <a:lstStyle/>
          <a:p>
            <a:pPr>
              <a:buClr>
                <a:srgbClr val="FF5757"/>
              </a:buClr>
            </a:pPr>
            <a:r>
              <a:rPr lang="en-US" sz="1800" dirty="0">
                <a:effectLst/>
                <a:latin typeface="Segoe UI"/>
                <a:cs typeface="Segoe UI"/>
              </a:rPr>
              <a:t>Shayne York</a:t>
            </a:r>
          </a:p>
          <a:p>
            <a:pPr>
              <a:buClr>
                <a:srgbClr val="FF5757"/>
              </a:buClr>
            </a:pPr>
            <a:r>
              <a:rPr lang="en-US" sz="1800" dirty="0">
                <a:latin typeface="Segoe UI"/>
                <a:cs typeface="Segoe UI"/>
              </a:rPr>
              <a:t>Aly Ung</a:t>
            </a:r>
          </a:p>
          <a:p>
            <a:pPr>
              <a:buClr>
                <a:srgbClr val="FF5757"/>
              </a:buClr>
            </a:pPr>
            <a:r>
              <a:rPr lang="en-US" sz="1800" dirty="0">
                <a:latin typeface="Segoe UI"/>
                <a:cs typeface="Segoe UI"/>
              </a:rPr>
              <a:t>Amanda Hager</a:t>
            </a:r>
          </a:p>
          <a:p>
            <a:pPr>
              <a:buClr>
                <a:srgbClr val="FF5757"/>
              </a:buClr>
            </a:pPr>
            <a:r>
              <a:rPr lang="en-US" sz="1800" dirty="0">
                <a:latin typeface="Segoe UI"/>
                <a:cs typeface="Segoe UI"/>
              </a:rPr>
              <a:t>Taylor Schlotman</a:t>
            </a:r>
          </a:p>
          <a:p>
            <a:pPr>
              <a:buClr>
                <a:srgbClr val="FF5757"/>
              </a:buClr>
            </a:pPr>
            <a:r>
              <a:rPr lang="en-US" sz="1800" dirty="0">
                <a:latin typeface="Segoe UI"/>
                <a:cs typeface="Segoe UI"/>
              </a:rPr>
              <a:t>Lauren Cox</a:t>
            </a:r>
          </a:p>
          <a:p>
            <a:pPr>
              <a:buClr>
                <a:srgbClr val="FF5757"/>
              </a:buClr>
            </a:pPr>
            <a:r>
              <a:rPr lang="en-US" sz="1800" dirty="0">
                <a:latin typeface="Segoe UI"/>
                <a:cs typeface="Segoe UI"/>
              </a:rPr>
              <a:t>Rachel Thompson</a:t>
            </a:r>
          </a:p>
          <a:p>
            <a:pPr>
              <a:buClr>
                <a:srgbClr val="FF5757"/>
              </a:buClr>
            </a:pPr>
            <a:r>
              <a:rPr lang="en-US" sz="1800" dirty="0">
                <a:latin typeface="Segoe UI"/>
                <a:cs typeface="Segoe UI"/>
              </a:rPr>
              <a:t>Katie Heinemann</a:t>
            </a:r>
          </a:p>
          <a:p>
            <a:pPr>
              <a:buClr>
                <a:srgbClr val="FF5757"/>
              </a:buClr>
            </a:pPr>
            <a:r>
              <a:rPr lang="en-US" sz="1800" dirty="0">
                <a:latin typeface="Segoe UI"/>
                <a:cs typeface="Segoe UI"/>
              </a:rPr>
              <a:t>Austin Alexander</a:t>
            </a:r>
          </a:p>
          <a:p>
            <a:pPr>
              <a:buClr>
                <a:srgbClr val="FF5757"/>
              </a:buClr>
            </a:pPr>
            <a:r>
              <a:rPr lang="en-US" sz="1800" dirty="0">
                <a:latin typeface="Segoe UI"/>
                <a:cs typeface="Segoe UI"/>
              </a:rPr>
              <a:t>David Smith</a:t>
            </a:r>
          </a:p>
          <a:p>
            <a:pPr>
              <a:buClr>
                <a:srgbClr val="FF5757"/>
              </a:buClr>
            </a:pPr>
            <a:r>
              <a:rPr lang="en-US" sz="1800" dirty="0">
                <a:latin typeface="Segoe UI"/>
                <a:cs typeface="Segoe UI"/>
              </a:rPr>
              <a:t>Stephen Lin</a:t>
            </a:r>
          </a:p>
          <a:p>
            <a:pPr>
              <a:buClr>
                <a:srgbClr val="FF5757"/>
              </a:buClr>
            </a:pPr>
            <a:endParaRPr lang="en-US" sz="1800" dirty="0">
              <a:effectLst/>
              <a:latin typeface="Segoe UI"/>
              <a:cs typeface="Segoe UI"/>
            </a:endParaRPr>
          </a:p>
        </p:txBody>
      </p:sp>
      <p:sp>
        <p:nvSpPr>
          <p:cNvPr id="4" name="Footer Placeholder 4">
            <a:extLst>
              <a:ext uri="{FF2B5EF4-FFF2-40B4-BE49-F238E27FC236}">
                <a16:creationId xmlns:a16="http://schemas.microsoft.com/office/drawing/2014/main" id="{937B429E-4AA9-8DEE-EB8C-6831ED443543}"/>
              </a:ext>
            </a:extLst>
          </p:cNvPr>
          <p:cNvSpPr>
            <a:spLocks noGrp="1"/>
          </p:cNvSpPr>
          <p:nvPr>
            <p:ph type="ftr" sz="quarter" idx="10"/>
          </p:nvPr>
        </p:nvSpPr>
        <p:spPr>
          <a:xfrm>
            <a:off x="379751" y="6170780"/>
            <a:ext cx="3948574"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Presentation Text    |   Additional Text</a:t>
            </a:r>
          </a:p>
        </p:txBody>
      </p:sp>
      <p:pic>
        <p:nvPicPr>
          <p:cNvPr id="3" name="Picture 2" descr="A picture containing schematic&#10;&#10;AI-generated content may be incorrect.">
            <a:extLst>
              <a:ext uri="{FF2B5EF4-FFF2-40B4-BE49-F238E27FC236}">
                <a16:creationId xmlns:a16="http://schemas.microsoft.com/office/drawing/2014/main" id="{9DC1B7A9-335E-6D0E-D858-84D53521ADC7}"/>
              </a:ext>
            </a:extLst>
          </p:cNvPr>
          <p:cNvPicPr>
            <a:picLocks noChangeAspect="1"/>
          </p:cNvPicPr>
          <p:nvPr/>
        </p:nvPicPr>
        <p:blipFill>
          <a:blip r:embed="rId2"/>
          <a:stretch>
            <a:fillRect/>
          </a:stretch>
        </p:blipFill>
        <p:spPr>
          <a:xfrm>
            <a:off x="26670" y="-3604"/>
            <a:ext cx="960120" cy="960120"/>
          </a:xfrm>
          <a:prstGeom prst="rect">
            <a:avLst/>
          </a:prstGeom>
        </p:spPr>
      </p:pic>
      <p:sp>
        <p:nvSpPr>
          <p:cNvPr id="7" name="TextBox 6">
            <a:extLst>
              <a:ext uri="{FF2B5EF4-FFF2-40B4-BE49-F238E27FC236}">
                <a16:creationId xmlns:a16="http://schemas.microsoft.com/office/drawing/2014/main" id="{D16A98BE-B3BD-09F2-B90D-8B10F4D2F245}"/>
              </a:ext>
            </a:extLst>
          </p:cNvPr>
          <p:cNvSpPr txBox="1"/>
          <p:nvPr/>
        </p:nvSpPr>
        <p:spPr>
          <a:xfrm>
            <a:off x="3721608" y="1279456"/>
            <a:ext cx="6103620" cy="2585323"/>
          </a:xfrm>
          <a:prstGeom prst="rect">
            <a:avLst/>
          </a:prstGeom>
          <a:noFill/>
        </p:spPr>
        <p:txBody>
          <a:bodyPr wrap="square">
            <a:spAutoFit/>
          </a:bodyPr>
          <a:lstStyle/>
          <a:p>
            <a:pPr marL="285750" indent="-285750">
              <a:buClr>
                <a:srgbClr val="FF5757"/>
              </a:buClr>
              <a:buFont typeface="Wingdings" panose="05000000000000000000" pitchFamily="2" charset="2"/>
              <a:buChar char="§"/>
            </a:pPr>
            <a:r>
              <a:rPr lang="en-US" sz="1800" dirty="0">
                <a:effectLst/>
                <a:latin typeface="Segoe UI"/>
                <a:cs typeface="Segoe UI"/>
              </a:rPr>
              <a:t>Hybrid Space Suit Simulator Team</a:t>
            </a:r>
            <a:endParaRPr lang="en-US" sz="1800" dirty="0">
              <a:latin typeface="Segoe UI"/>
              <a:cs typeface="Segoe UI"/>
            </a:endParaRPr>
          </a:p>
          <a:p>
            <a:pPr marL="742950" lvl="1" indent="-285750">
              <a:buClr>
                <a:srgbClr val="FFC000"/>
              </a:buClr>
              <a:buFont typeface="Wingdings" panose="05000000000000000000" pitchFamily="2" charset="2"/>
              <a:buChar char="§"/>
            </a:pPr>
            <a:r>
              <a:rPr lang="en-US" dirty="0">
                <a:latin typeface="Segoe UI"/>
                <a:cs typeface="Segoe UI"/>
              </a:rPr>
              <a:t>Monica Hew</a:t>
            </a:r>
          </a:p>
          <a:p>
            <a:pPr marL="742950" lvl="1" indent="-285750">
              <a:buClr>
                <a:srgbClr val="FFC000"/>
              </a:buClr>
              <a:buFont typeface="Wingdings" panose="05000000000000000000" pitchFamily="2" charset="2"/>
              <a:buChar char="§"/>
            </a:pPr>
            <a:r>
              <a:rPr lang="en-US" dirty="0">
                <a:latin typeface="Segoe UI"/>
                <a:cs typeface="Segoe UI"/>
              </a:rPr>
              <a:t>Zachary Wusk</a:t>
            </a:r>
          </a:p>
          <a:p>
            <a:pPr marL="742950" lvl="1" indent="-285750">
              <a:buClr>
                <a:srgbClr val="FFC000"/>
              </a:buClr>
              <a:buFont typeface="Wingdings" panose="05000000000000000000" pitchFamily="2" charset="2"/>
              <a:buChar char="§"/>
            </a:pPr>
            <a:r>
              <a:rPr lang="en-US" dirty="0">
                <a:latin typeface="Segoe UI"/>
                <a:cs typeface="Segoe UI"/>
              </a:rPr>
              <a:t>Benjamine Estep</a:t>
            </a:r>
          </a:p>
          <a:p>
            <a:pPr marL="742950" lvl="1" indent="-285750">
              <a:buClr>
                <a:srgbClr val="FFC000"/>
              </a:buClr>
              <a:buFont typeface="Wingdings" panose="05000000000000000000" pitchFamily="2" charset="2"/>
              <a:buChar char="§"/>
            </a:pPr>
            <a:r>
              <a:rPr lang="en-US" dirty="0">
                <a:latin typeface="Segoe UI"/>
                <a:cs typeface="Segoe UI"/>
              </a:rPr>
              <a:t>Jazmyne Lones-Humphrey</a:t>
            </a:r>
          </a:p>
          <a:p>
            <a:pPr lvl="1">
              <a:buClr>
                <a:srgbClr val="FF5757"/>
              </a:buClr>
            </a:pPr>
            <a:endParaRPr lang="en-US" dirty="0">
              <a:effectLst/>
              <a:latin typeface="Segoe UI" panose="020B0502040204020203" pitchFamily="34" charset="0"/>
            </a:endParaRPr>
          </a:p>
          <a:p>
            <a:pPr marL="285750" indent="-285750">
              <a:buClr>
                <a:srgbClr val="FF5757"/>
              </a:buClr>
              <a:buFont typeface="Wingdings" panose="05000000000000000000" pitchFamily="2" charset="2"/>
              <a:buChar char="§"/>
            </a:pPr>
            <a:r>
              <a:rPr lang="en-US" sz="1800" dirty="0">
                <a:latin typeface="Segoe UI"/>
                <a:cs typeface="Segoe UI"/>
              </a:rPr>
              <a:t>ARGOS facility team</a:t>
            </a:r>
          </a:p>
          <a:p>
            <a:pPr marL="285750" indent="-285750">
              <a:buClr>
                <a:srgbClr val="FF5757"/>
              </a:buClr>
              <a:buFont typeface="Wingdings" panose="05000000000000000000" pitchFamily="2" charset="2"/>
              <a:buChar char="§"/>
            </a:pPr>
            <a:r>
              <a:rPr lang="en-US" sz="1800" dirty="0">
                <a:effectLst/>
                <a:latin typeface="Segoe UI"/>
                <a:cs typeface="Segoe UI"/>
              </a:rPr>
              <a:t>NBL Facility </a:t>
            </a:r>
            <a:r>
              <a:rPr lang="en-US" sz="1800" dirty="0">
                <a:latin typeface="Segoe UI"/>
                <a:cs typeface="Segoe UI"/>
              </a:rPr>
              <a:t>team</a:t>
            </a:r>
          </a:p>
          <a:p>
            <a:pPr marL="285750" indent="-285750">
              <a:buClr>
                <a:srgbClr val="FF5757"/>
              </a:buClr>
              <a:buFont typeface="Wingdings" panose="05000000000000000000" pitchFamily="2" charset="2"/>
              <a:buChar char="§"/>
            </a:pPr>
            <a:r>
              <a:rPr lang="en-US" sz="1800" dirty="0">
                <a:effectLst/>
                <a:latin typeface="Segoe UI"/>
                <a:cs typeface="Segoe UI"/>
              </a:rPr>
              <a:t>xEMU pressure garment team</a:t>
            </a:r>
          </a:p>
        </p:txBody>
      </p:sp>
    </p:spTree>
    <p:extLst>
      <p:ext uri="{BB962C8B-B14F-4D97-AF65-F5344CB8AC3E}">
        <p14:creationId xmlns:p14="http://schemas.microsoft.com/office/powerpoint/2010/main" val="1474847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3620D95-7FE8-4ED1-85C9-15FEBCAAB7E1}"/>
              </a:ext>
            </a:extLst>
          </p:cNvPr>
          <p:cNvPicPr>
            <a:picLocks noChangeAspect="1"/>
          </p:cNvPicPr>
          <p:nvPr/>
        </p:nvPicPr>
        <p:blipFill>
          <a:blip r:embed="rId2"/>
          <a:stretch>
            <a:fillRect/>
          </a:stretch>
        </p:blipFill>
        <p:spPr>
          <a:xfrm>
            <a:off x="0" y="0"/>
            <a:ext cx="12192000" cy="6858000"/>
          </a:xfrm>
          <a:prstGeom prst="rect">
            <a:avLst/>
          </a:prstGeom>
        </p:spPr>
      </p:pic>
      <p:sp>
        <p:nvSpPr>
          <p:cNvPr id="4" name="Title 3">
            <a:extLst>
              <a:ext uri="{FF2B5EF4-FFF2-40B4-BE49-F238E27FC236}">
                <a16:creationId xmlns:a16="http://schemas.microsoft.com/office/drawing/2014/main" id="{E6588A52-976C-42B7-8B66-EE056AE24D87}"/>
              </a:ext>
            </a:extLst>
          </p:cNvPr>
          <p:cNvSpPr>
            <a:spLocks noGrp="1"/>
          </p:cNvSpPr>
          <p:nvPr>
            <p:ph type="ctrTitle"/>
          </p:nvPr>
        </p:nvSpPr>
        <p:spPr>
          <a:xfrm>
            <a:off x="0" y="2052052"/>
            <a:ext cx="5566101" cy="1529395"/>
          </a:xfrm>
        </p:spPr>
        <p:txBody>
          <a:bodyPr>
            <a:noAutofit/>
          </a:bodyPr>
          <a:lstStyle/>
          <a:p>
            <a:pPr algn="ctr"/>
            <a:r>
              <a:rPr lang="en-US" sz="4400" b="1" dirty="0">
                <a:latin typeface="Calibri" panose="020F0502020204030204" pitchFamily="34" charset="0"/>
                <a:cs typeface="Calibri" panose="020F0502020204030204" pitchFamily="34" charset="0"/>
              </a:rPr>
              <a:t>Thank you!</a:t>
            </a:r>
            <a:endParaRPr lang="en-US" sz="4400" dirty="0">
              <a:latin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B14972F6-7093-41B6-86DA-351E538CB02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867395" y="88490"/>
            <a:ext cx="1157456" cy="1019253"/>
          </a:xfrm>
          <a:prstGeom prst="rect">
            <a:avLst/>
          </a:prstGeom>
        </p:spPr>
      </p:pic>
      <p:sp>
        <p:nvSpPr>
          <p:cNvPr id="3" name="TextBox 2">
            <a:extLst>
              <a:ext uri="{FF2B5EF4-FFF2-40B4-BE49-F238E27FC236}">
                <a16:creationId xmlns:a16="http://schemas.microsoft.com/office/drawing/2014/main" id="{7F4B35D1-C812-D537-4F7B-D5ED766E0D19}"/>
              </a:ext>
            </a:extLst>
          </p:cNvPr>
          <p:cNvSpPr txBox="1"/>
          <p:nvPr/>
        </p:nvSpPr>
        <p:spPr>
          <a:xfrm>
            <a:off x="116412" y="3831744"/>
            <a:ext cx="5659438" cy="707886"/>
          </a:xfrm>
          <a:prstGeom prst="rect">
            <a:avLst/>
          </a:prstGeom>
          <a:noFill/>
        </p:spPr>
        <p:txBody>
          <a:bodyPr wrap="square">
            <a:spAutoFit/>
          </a:bodyPr>
          <a:lstStyle/>
          <a:p>
            <a:r>
              <a:rPr lang="en-US" sz="2000" dirty="0">
                <a:solidFill>
                  <a:schemeClr val="tx1">
                    <a:lumMod val="85000"/>
                  </a:schemeClr>
                </a:solidFill>
              </a:rPr>
              <a:t>The presented efforts were funded by the NASA Mars Campaign Office (MCO).</a:t>
            </a:r>
          </a:p>
        </p:txBody>
      </p:sp>
      <p:sp>
        <p:nvSpPr>
          <p:cNvPr id="5" name="TextBox 4">
            <a:extLst>
              <a:ext uri="{FF2B5EF4-FFF2-40B4-BE49-F238E27FC236}">
                <a16:creationId xmlns:a16="http://schemas.microsoft.com/office/drawing/2014/main" id="{B1BED7AD-17E4-E9A8-62B1-9503ADD4F7AD}"/>
              </a:ext>
            </a:extLst>
          </p:cNvPr>
          <p:cNvSpPr txBox="1"/>
          <p:nvPr/>
        </p:nvSpPr>
        <p:spPr>
          <a:xfrm>
            <a:off x="119380" y="4789928"/>
            <a:ext cx="6111240" cy="369332"/>
          </a:xfrm>
          <a:prstGeom prst="rect">
            <a:avLst/>
          </a:prstGeom>
          <a:noFill/>
        </p:spPr>
        <p:txBody>
          <a:bodyPr wrap="square" lIns="91440" tIns="45720" rIns="91440" bIns="45720" anchor="t">
            <a:spAutoFit/>
          </a:bodyPr>
          <a:lstStyle/>
          <a:p>
            <a:pPr algn="l"/>
            <a:r>
              <a:rPr lang="en-US" sz="1800" dirty="0">
                <a:latin typeface="Calibri"/>
                <a:ea typeface="Calibri"/>
                <a:cs typeface="Calibri"/>
              </a:rPr>
              <a:t>Contact: </a:t>
            </a:r>
            <a:r>
              <a:rPr lang="en-US" sz="1800" dirty="0">
                <a:solidFill>
                  <a:srgbClr val="FFFF00"/>
                </a:solidFill>
                <a:latin typeface="Calibri"/>
                <a:ea typeface="Calibri"/>
                <a:cs typeface="Calibri"/>
              </a:rPr>
              <a:t>bradley.hoffmann@nasa.gov</a:t>
            </a:r>
            <a:r>
              <a:rPr lang="en-US" sz="1800" dirty="0">
                <a:solidFill>
                  <a:schemeClr val="accent2"/>
                </a:solidFill>
                <a:latin typeface="Calibri"/>
                <a:ea typeface="Calibri"/>
                <a:cs typeface="Calibri"/>
              </a:rPr>
              <a:t> </a:t>
            </a:r>
            <a:endParaRPr lang="en-US" dirty="0">
              <a:solidFill>
                <a:schemeClr val="accent2"/>
              </a:solidFill>
              <a:ea typeface="Calibri"/>
              <a:cs typeface="Calibri"/>
            </a:endParaRPr>
          </a:p>
        </p:txBody>
      </p:sp>
    </p:spTree>
    <p:extLst>
      <p:ext uri="{BB962C8B-B14F-4D97-AF65-F5344CB8AC3E}">
        <p14:creationId xmlns:p14="http://schemas.microsoft.com/office/powerpoint/2010/main" val="2389736385"/>
      </p:ext>
    </p:extLst>
  </p:cSld>
  <p:clrMapOvr>
    <a:masterClrMapping/>
  </p:clrMapOvr>
</p:sld>
</file>

<file path=ppt/theme/theme1.xml><?xml version="1.0" encoding="utf-8"?>
<a:theme xmlns:a="http://schemas.openxmlformats.org/drawingml/2006/main" name="HHPC - 16x9 Theme | 2021">
  <a:themeElements>
    <a:clrScheme name="New KBR">
      <a:dk1>
        <a:sysClr val="windowText" lastClr="000000"/>
      </a:dk1>
      <a:lt1>
        <a:sysClr val="window" lastClr="FFFFFF"/>
      </a:lt1>
      <a:dk2>
        <a:srgbClr val="595959"/>
      </a:dk2>
      <a:lt2>
        <a:srgbClr val="E7E6E6"/>
      </a:lt2>
      <a:accent1>
        <a:srgbClr val="004987"/>
      </a:accent1>
      <a:accent2>
        <a:srgbClr val="FFDA00"/>
      </a:accent2>
      <a:accent3>
        <a:srgbClr val="A2C7E2"/>
      </a:accent3>
      <a:accent4>
        <a:srgbClr val="00205C"/>
      </a:accent4>
      <a:accent5>
        <a:srgbClr val="00783F"/>
      </a:accent5>
      <a:accent6>
        <a:srgbClr val="231F20"/>
      </a:accent6>
      <a:hlink>
        <a:srgbClr val="173753"/>
      </a:hlink>
      <a:folHlink>
        <a:srgbClr val="95190C"/>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25CA87D3-2AC6-4EC3-B57C-B6E215231129}" vid="{06FADCD1-5404-4CFB-986F-CA8D1621192F}"/>
    </a:ext>
  </a:extLst>
</a:theme>
</file>

<file path=ppt/theme/theme2.xml><?xml version="1.0" encoding="utf-8"?>
<a:theme xmlns:a="http://schemas.openxmlformats.org/drawingml/2006/main" name="Theme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86D95083-364C-4138-BDDA-0460EF6BCA12}" vid="{BC5C9CBE-01BF-4DB3-9A1D-D49B8FA365CA}"/>
    </a:ext>
  </a:extLst>
</a:theme>
</file>

<file path=ppt/theme/theme3.xml><?xml version="1.0" encoding="utf-8"?>
<a:theme xmlns:a="http://schemas.openxmlformats.org/drawingml/2006/main" name="Theme3">
  <a:themeElements>
    <a:clrScheme name="2_CxTV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_CxTV Template">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CxTV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CxTV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CxTV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CxTV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CxTV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CxTV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CxTV Templat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CxTV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CxTV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CxTV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CxTV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CxTV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heme3" id="{ECBE9F7D-E1BA-4368-BB55-5836ED704448}" vid="{9952FB24-9D69-4E81-9812-3D5FF09DE34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1EE1C681D920C428B74F24FF12FF8B7" ma:contentTypeVersion="15" ma:contentTypeDescription="Create a new document." ma:contentTypeScope="" ma:versionID="60467d2d87704d6d3177f3c829733413">
  <xsd:schema xmlns:xsd="http://www.w3.org/2001/XMLSchema" xmlns:xs="http://www.w3.org/2001/XMLSchema" xmlns:p="http://schemas.microsoft.com/office/2006/metadata/properties" xmlns:ns2="efe06438-6fed-46d7-82f3-ebed86df9c9c" xmlns:ns3="d900e117-17a0-4b24-9e47-511ef1d02c43" targetNamespace="http://schemas.microsoft.com/office/2006/metadata/properties" ma:root="true" ma:fieldsID="8628ffaaeaf34f02e9babbb0df2188b9" ns2:_="" ns3:_="">
    <xsd:import namespace="efe06438-6fed-46d7-82f3-ebed86df9c9c"/>
    <xsd:import namespace="d900e117-17a0-4b24-9e47-511ef1d02c43"/>
    <xsd:element name="properties">
      <xsd:complexType>
        <xsd:sequence>
          <xsd:element name="documentManagement">
            <xsd:complexType>
              <xsd:all>
                <xsd:element ref="ns2:PubPressId" minOccurs="0"/>
                <xsd:element ref="ns2:MediaServiceMetadata" minOccurs="0"/>
                <xsd:element ref="ns2:MediaServiceFastMetadata" minOccurs="0"/>
                <xsd:element ref="ns2:MediaServiceSearchProperties" minOccurs="0"/>
                <xsd:element ref="ns2:MediaServiceObjectDetectorVersions" minOccurs="0"/>
                <xsd:element ref="ns2:FileName"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PubPressId_x003a__x0020_PubPress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fe06438-6fed-46d7-82f3-ebed86df9c9c" elementFormDefault="qualified">
    <xsd:import namespace="http://schemas.microsoft.com/office/2006/documentManagement/types"/>
    <xsd:import namespace="http://schemas.microsoft.com/office/infopath/2007/PartnerControls"/>
    <xsd:element name="PubPressId" ma:index="8" nillable="true" ma:displayName="PubPressId" ma:format="Dropdown" ma:list="e7119b5e-879c-49f6-945e-62d4fb69ddd4" ma:internalName="PubPressId" ma:showField="ID">
      <xsd:simpleType>
        <xsd:restriction base="dms:Lookup"/>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FileName" ma:index="13" nillable="true" ma:displayName="FileName" ma:indexed="true" ma:internalName="FileName">
      <xsd:simpleType>
        <xsd:restriction base="dms:Text">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PubPressId_x003a__x0020_PubPressID" ma:index="21" nillable="true" ma:displayName="PubPressId: PubPressID" ma:format="Dropdown" ma:list="e7119b5e-879c-49f6-945e-62d4fb69ddd4" ma:internalName="PubPressId_x003a__x0020_PubPressID" ma:readOnly="true" ma:showField="PubPressID">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d900e117-17a0-4b24-9e47-511ef1d02c43"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8b27ccc5-aea4-4e4d-bf44-1f88d7b62d3f}" ma:internalName="TaxCatchAll" ma:showField="CatchAllData" ma:web="fe696c86-2740-454f-9545-8e4915de68c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d900e117-17a0-4b24-9e47-511ef1d02c43" xsi:nil="true"/>
    <lcf76f155ced4ddcb4097134ff3c332f xmlns="efe06438-6fed-46d7-82f3-ebed86df9c9c">
      <Terms xmlns="http://schemas.microsoft.com/office/infopath/2007/PartnerControls"/>
    </lcf76f155ced4ddcb4097134ff3c332f>
    <FileName xmlns="efe06438-6fed-46d7-82f3-ebed86df9c9c">ICES-2025-157.pptx</FileName>
    <PubPressId xmlns="efe06438-6fed-46d7-82f3-ebed86df9c9c">922</PubPressId>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212DAEB-E700-4D7F-B555-6D2C37ED20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fe06438-6fed-46d7-82f3-ebed86df9c9c"/>
    <ds:schemaRef ds:uri="d900e117-17a0-4b24-9e47-511ef1d02c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DB77E09-C947-4067-8E22-F1DD4D7EB4E1}">
  <ds:schemaRefs>
    <ds:schemaRef ds:uri="http://schemas.microsoft.com/office/2006/documentManagement/types"/>
    <ds:schemaRef ds:uri="http://www.w3.org/XML/1998/namespace"/>
    <ds:schemaRef ds:uri="http://schemas.microsoft.com/office/2006/metadata/properties"/>
    <ds:schemaRef ds:uri="efe06438-6fed-46d7-82f3-ebed86df9c9c"/>
    <ds:schemaRef ds:uri="http://purl.org/dc/dcmitype/"/>
    <ds:schemaRef ds:uri="http://purl.org/dc/elements/1.1/"/>
    <ds:schemaRef ds:uri="d900e117-17a0-4b24-9e47-511ef1d02c43"/>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AD917D1F-7D41-4BDD-B2B5-C7DC72C65E16}">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
  <TotalTime>423</TotalTime>
  <Words>2166</Words>
  <Application>Microsoft Office PowerPoint</Application>
  <PresentationFormat>Widescreen</PresentationFormat>
  <Paragraphs>190</Paragraphs>
  <Slides>16</Slides>
  <Notes>12</Notes>
  <HiddenSlides>0</HiddenSlides>
  <MMClips>0</MMClips>
  <ScaleCrop>false</ScaleCrop>
  <HeadingPairs>
    <vt:vector size="6" baseType="variant">
      <vt:variant>
        <vt:lpstr>Fonts Used</vt:lpstr>
      </vt:variant>
      <vt:variant>
        <vt:i4>14</vt:i4>
      </vt:variant>
      <vt:variant>
        <vt:lpstr>Theme</vt:lpstr>
      </vt:variant>
      <vt:variant>
        <vt:i4>3</vt:i4>
      </vt:variant>
      <vt:variant>
        <vt:lpstr>Slide Titles</vt:lpstr>
      </vt:variant>
      <vt:variant>
        <vt:i4>16</vt:i4>
      </vt:variant>
    </vt:vector>
  </HeadingPairs>
  <TitlesOfParts>
    <vt:vector size="33" baseType="lpstr">
      <vt:lpstr>AdvP49811</vt:lpstr>
      <vt:lpstr>Arial</vt:lpstr>
      <vt:lpstr>Arial Nova</vt:lpstr>
      <vt:lpstr>Calibri</vt:lpstr>
      <vt:lpstr>Cambria Math</vt:lpstr>
      <vt:lpstr>Courier New</vt:lpstr>
      <vt:lpstr>Helvetica</vt:lpstr>
      <vt:lpstr>Helvetica Neue Black Condensed</vt:lpstr>
      <vt:lpstr>Muli</vt:lpstr>
      <vt:lpstr>Roboto</vt:lpstr>
      <vt:lpstr>Segoe UI</vt:lpstr>
      <vt:lpstr>Symbol</vt:lpstr>
      <vt:lpstr>Times New Roman</vt:lpstr>
      <vt:lpstr>Wingdings</vt:lpstr>
      <vt:lpstr>HHPC - 16x9 Theme | 2021</vt:lpstr>
      <vt:lpstr>Theme2</vt:lpstr>
      <vt:lpstr>Theme3</vt:lpstr>
      <vt:lpstr>Development of the Crew State and Risk Model for Autonomous Biomedical Physiology State Monitoring and Prediction During Exploration Extravehicular Activities</vt:lpstr>
      <vt:lpstr>Outline</vt:lpstr>
      <vt:lpstr>Martian EVA Paradigm</vt:lpstr>
      <vt:lpstr>Crew State and Risk Model (CSRM)</vt:lpstr>
      <vt:lpstr>Crew State and Risk Model (CSRM)</vt:lpstr>
      <vt:lpstr>PowerPoint Presentation</vt:lpstr>
      <vt:lpstr>PowerPoint Presentation</vt:lpstr>
      <vt:lpstr>Thermal and Hydration Baseline</vt:lpstr>
      <vt:lpstr>Summary of the Thermal Model</vt:lpstr>
      <vt:lpstr>Summary of the Hydration Model</vt:lpstr>
      <vt:lpstr>Preliminary Results</vt:lpstr>
      <vt:lpstr>Preliminary Results</vt:lpstr>
      <vt:lpstr>Conclusions and Future Directions</vt:lpstr>
      <vt:lpstr>References</vt:lpstr>
      <vt:lpstr>Acknowledgments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 Exploration EVA Investments</dc:title>
  <dc:creator>Microsoft Office User</dc:creator>
  <cp:lastModifiedBy>Hoffmann, Bradley T. (JSC-SK3)[KBR Wyle Services, LLC]</cp:lastModifiedBy>
  <cp:revision>16</cp:revision>
  <cp:lastPrinted>2017-06-05T17:58:50Z</cp:lastPrinted>
  <dcterms:created xsi:type="dcterms:W3CDTF">2017-02-23T17:16:09Z</dcterms:created>
  <dcterms:modified xsi:type="dcterms:W3CDTF">2025-07-01T15:55:23Z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0x010100A1EE1C681D920C428B74F24FF12FF8B7</vt:lpwstr>
  </property>
  <property fmtid="{D5CDD505-2E9C-101B-9397-08002B2CF9AE}" pid="3" name="MediaServiceImageTags">
    <vt:lpwstr/>
  </property>
</Properties>
</file>