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098149569" r:id="rId5"/>
    <p:sldId id="2098149539" r:id="rId6"/>
    <p:sldId id="2098149540" r:id="rId7"/>
    <p:sldId id="2098149541" r:id="rId8"/>
    <p:sldId id="2098149542" r:id="rId9"/>
    <p:sldId id="2098149543" r:id="rId10"/>
    <p:sldId id="2098149570" r:id="rId11"/>
    <p:sldId id="2098149547" r:id="rId12"/>
    <p:sldId id="2098149571" r:id="rId13"/>
    <p:sldId id="2098149566" r:id="rId14"/>
    <p:sldId id="2098149557" r:id="rId15"/>
    <p:sldId id="2098149576" r:id="rId16"/>
    <p:sldId id="2098149558" r:id="rId17"/>
    <p:sldId id="2098149572" r:id="rId18"/>
    <p:sldId id="2098149573" r:id="rId19"/>
    <p:sldId id="2098149574" r:id="rId20"/>
    <p:sldId id="294" r:id="rId21"/>
    <p:sldId id="2098149559" r:id="rId22"/>
    <p:sldId id="2098149561" r:id="rId23"/>
    <p:sldId id="2098149563" r:id="rId24"/>
    <p:sldId id="2098149564" r:id="rId25"/>
    <p:sldId id="2098149565" r:id="rId26"/>
    <p:sldId id="2098149568" r:id="rId27"/>
    <p:sldId id="2098149554" r:id="rId28"/>
    <p:sldId id="20981495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ECC"/>
    <a:srgbClr val="70AD47"/>
    <a:srgbClr val="FF40FF"/>
    <a:srgbClr val="5B9CD5"/>
    <a:srgbClr val="2B70C0"/>
    <a:srgbClr val="44D459"/>
    <a:srgbClr val="96D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5C066-D983-FF00-91BA-6D2BF4ADF9F1}" v="34" dt="2025-07-17T14:10:11.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Users\szelinsk\af-analysis\projects\cddrBenefits\featuresTracon_20220501_20230429_Alpha_Analysis_Public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zelinsk\af-analysis\projects\cddrBenefits\user\featuresTracon_20220501_20230429_Alpha_Analysis_Publication_UpdateJan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zelinsk\af-analysis\projects\cddrBenefits\user\featuresTracon_20220501_20230429_Alpha_Analysis_Publication_UpdateJan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zelinsk\af-analysis\projects\cddrBenefits\featuresTracon_20220501_20230429_Alpha_Analysis_Public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szelinsk\af-analysis\projects\cddrBenefits\user\featuresTracon_20220501_20230429_Alpha_Analysis_Publication_UpdateJan20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szelinsk\af-analysis\projects\cddrBenefits\user\featuresTracon_20220501_20230429_Alpha_Analysis_Publication_UpdateJan202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featuresTracon_20220501_2023042!$C$3</c:f>
              <c:strCache>
                <c:ptCount val="1"/>
                <c:pt idx="0">
                  <c:v>Total</c:v>
                </c:pt>
              </c:strCache>
            </c:strRef>
          </c:tx>
          <c:spPr>
            <a:solidFill>
              <a:schemeClr val="accent5">
                <a:lumMod val="75000"/>
              </a:schemeClr>
            </a:solidFill>
            <a:ln>
              <a:noFill/>
            </a:ln>
            <a:effectLst/>
          </c:spPr>
          <c:invertIfNegative val="0"/>
          <c:cat>
            <c:strRef>
              <c:f>featuresTracon_20220501_2023042!$B$4:$B$13</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featuresTracon_20220501_2023042!$C$4:$C$13</c:f>
              <c:numCache>
                <c:formatCode>General</c:formatCode>
                <c:ptCount val="10"/>
                <c:pt idx="0">
                  <c:v>700116</c:v>
                </c:pt>
                <c:pt idx="1">
                  <c:v>558164</c:v>
                </c:pt>
                <c:pt idx="2">
                  <c:v>416919</c:v>
                </c:pt>
                <c:pt idx="3">
                  <c:v>456849</c:v>
                </c:pt>
                <c:pt idx="4">
                  <c:v>375375</c:v>
                </c:pt>
                <c:pt idx="5">
                  <c:v>364493</c:v>
                </c:pt>
                <c:pt idx="6">
                  <c:v>349471</c:v>
                </c:pt>
                <c:pt idx="7">
                  <c:v>320146</c:v>
                </c:pt>
                <c:pt idx="8">
                  <c:v>264711</c:v>
                </c:pt>
                <c:pt idx="9">
                  <c:v>236310</c:v>
                </c:pt>
              </c:numCache>
            </c:numRef>
          </c:val>
          <c:extLst>
            <c:ext xmlns:c16="http://schemas.microsoft.com/office/drawing/2014/chart" uri="{C3380CC4-5D6E-409C-BE32-E72D297353CC}">
              <c16:uniqueId val="{00000000-77E6-C847-A1B7-8327C26FAFD0}"/>
            </c:ext>
          </c:extLst>
        </c:ser>
        <c:ser>
          <c:idx val="1"/>
          <c:order val="1"/>
          <c:tx>
            <c:strRef>
              <c:f>featuresTracon_20220501_2023042!$D$3</c:f>
              <c:strCache>
                <c:ptCount val="1"/>
                <c:pt idx="0">
                  <c:v>1+ Alt Gates</c:v>
                </c:pt>
              </c:strCache>
            </c:strRef>
          </c:tx>
          <c:spPr>
            <a:solidFill>
              <a:schemeClr val="accent2"/>
            </a:solidFill>
            <a:ln>
              <a:noFill/>
            </a:ln>
            <a:effectLst/>
          </c:spPr>
          <c:invertIfNegative val="0"/>
          <c:cat>
            <c:strRef>
              <c:f>featuresTracon_20220501_2023042!$B$4:$B$13</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featuresTracon_20220501_2023042!$D$4:$D$13</c:f>
              <c:numCache>
                <c:formatCode>General</c:formatCode>
                <c:ptCount val="10"/>
                <c:pt idx="0">
                  <c:v>486543</c:v>
                </c:pt>
                <c:pt idx="1">
                  <c:v>117781</c:v>
                </c:pt>
                <c:pt idx="2">
                  <c:v>339198</c:v>
                </c:pt>
                <c:pt idx="3">
                  <c:v>363809</c:v>
                </c:pt>
                <c:pt idx="4">
                  <c:v>319334</c:v>
                </c:pt>
                <c:pt idx="5">
                  <c:v>337353</c:v>
                </c:pt>
                <c:pt idx="6">
                  <c:v>156208</c:v>
                </c:pt>
                <c:pt idx="7">
                  <c:v>302441</c:v>
                </c:pt>
                <c:pt idx="8">
                  <c:v>220990</c:v>
                </c:pt>
                <c:pt idx="9">
                  <c:v>215746</c:v>
                </c:pt>
              </c:numCache>
            </c:numRef>
          </c:val>
          <c:extLst>
            <c:ext xmlns:c16="http://schemas.microsoft.com/office/drawing/2014/chart" uri="{C3380CC4-5D6E-409C-BE32-E72D297353CC}">
              <c16:uniqueId val="{00000001-77E6-C847-A1B7-8327C26FAFD0}"/>
            </c:ext>
          </c:extLst>
        </c:ser>
        <c:ser>
          <c:idx val="2"/>
          <c:order val="2"/>
          <c:tx>
            <c:strRef>
              <c:f>featuresTracon_20220501_2023042!$E$3</c:f>
              <c:strCache>
                <c:ptCount val="1"/>
                <c:pt idx="0">
                  <c:v>Taxi - Air Delay &gt; 0min</c:v>
                </c:pt>
              </c:strCache>
            </c:strRef>
          </c:tx>
          <c:spPr>
            <a:solidFill>
              <a:schemeClr val="accent6">
                <a:lumMod val="75000"/>
              </a:schemeClr>
            </a:solidFill>
            <a:ln>
              <a:noFill/>
            </a:ln>
            <a:effectLst/>
          </c:spPr>
          <c:invertIfNegative val="0"/>
          <c:cat>
            <c:strRef>
              <c:f>featuresTracon_20220501_2023042!$B$4:$B$13</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featuresTracon_20220501_2023042!$E$4:$E$13</c:f>
              <c:numCache>
                <c:formatCode>General</c:formatCode>
                <c:ptCount val="10"/>
                <c:pt idx="0">
                  <c:v>253181</c:v>
                </c:pt>
                <c:pt idx="1">
                  <c:v>60352</c:v>
                </c:pt>
                <c:pt idx="2">
                  <c:v>68898</c:v>
                </c:pt>
                <c:pt idx="3">
                  <c:v>116639</c:v>
                </c:pt>
                <c:pt idx="4">
                  <c:v>142792</c:v>
                </c:pt>
                <c:pt idx="5">
                  <c:v>47182</c:v>
                </c:pt>
                <c:pt idx="6">
                  <c:v>61935</c:v>
                </c:pt>
                <c:pt idx="7">
                  <c:v>130467</c:v>
                </c:pt>
                <c:pt idx="8">
                  <c:v>71598</c:v>
                </c:pt>
                <c:pt idx="9">
                  <c:v>90221</c:v>
                </c:pt>
              </c:numCache>
            </c:numRef>
          </c:val>
          <c:extLst>
            <c:ext xmlns:c16="http://schemas.microsoft.com/office/drawing/2014/chart" uri="{C3380CC4-5D6E-409C-BE32-E72D297353CC}">
              <c16:uniqueId val="{00000002-77E6-C847-A1B7-8327C26FAFD0}"/>
            </c:ext>
          </c:extLst>
        </c:ser>
        <c:ser>
          <c:idx val="3"/>
          <c:order val="3"/>
          <c:tx>
            <c:strRef>
              <c:f>featuresTracon_20220501_2023042!$F$3</c:f>
              <c:strCache>
                <c:ptCount val="1"/>
                <c:pt idx="0">
                  <c:v>Wx AnyTS Mod+</c:v>
                </c:pt>
              </c:strCache>
            </c:strRef>
          </c:tx>
          <c:spPr>
            <a:solidFill>
              <a:srgbClr val="00B0F0"/>
            </a:solidFill>
            <a:ln>
              <a:noFill/>
            </a:ln>
            <a:effectLst/>
          </c:spPr>
          <c:invertIfNegative val="0"/>
          <c:cat>
            <c:strRef>
              <c:f>featuresTracon_20220501_2023042!$B$4:$B$13</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featuresTracon_20220501_2023042!$F$4:$F$13</c:f>
              <c:numCache>
                <c:formatCode>General</c:formatCode>
                <c:ptCount val="10"/>
                <c:pt idx="0">
                  <c:v>47696</c:v>
                </c:pt>
                <c:pt idx="1">
                  <c:v>17773</c:v>
                </c:pt>
                <c:pt idx="2">
                  <c:v>34531</c:v>
                </c:pt>
                <c:pt idx="3">
                  <c:v>28474</c:v>
                </c:pt>
                <c:pt idx="4">
                  <c:v>32693</c:v>
                </c:pt>
                <c:pt idx="5">
                  <c:v>44125</c:v>
                </c:pt>
                <c:pt idx="6">
                  <c:v>64995</c:v>
                </c:pt>
                <c:pt idx="7">
                  <c:v>15309</c:v>
                </c:pt>
                <c:pt idx="8">
                  <c:v>32269</c:v>
                </c:pt>
                <c:pt idx="9">
                  <c:v>21154</c:v>
                </c:pt>
              </c:numCache>
            </c:numRef>
          </c:val>
          <c:extLst>
            <c:ext xmlns:c16="http://schemas.microsoft.com/office/drawing/2014/chart" uri="{C3380CC4-5D6E-409C-BE32-E72D297353CC}">
              <c16:uniqueId val="{00000003-77E6-C847-A1B7-8327C26FAFD0}"/>
            </c:ext>
          </c:extLst>
        </c:ser>
        <c:ser>
          <c:idx val="4"/>
          <c:order val="4"/>
          <c:tx>
            <c:strRef>
              <c:f>featuresTracon_20220501_2023042!$G$3</c:f>
              <c:strCache>
                <c:ptCount val="1"/>
                <c:pt idx="0">
                  <c:v>Alpha</c:v>
                </c:pt>
              </c:strCache>
            </c:strRef>
          </c:tx>
          <c:spPr>
            <a:solidFill>
              <a:srgbClr val="D86ECC"/>
            </a:solidFill>
            <a:ln>
              <a:noFill/>
            </a:ln>
            <a:effectLst/>
          </c:spPr>
          <c:invertIfNegative val="0"/>
          <c:cat>
            <c:strRef>
              <c:f>featuresTracon_20220501_2023042!$B$4:$B$13</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featuresTracon_20220501_2023042!$G$4:$G$13</c:f>
              <c:numCache>
                <c:formatCode>General</c:formatCode>
                <c:ptCount val="10"/>
                <c:pt idx="0">
                  <c:v>21079</c:v>
                </c:pt>
                <c:pt idx="1">
                  <c:v>1820</c:v>
                </c:pt>
                <c:pt idx="2">
                  <c:v>9296</c:v>
                </c:pt>
                <c:pt idx="3">
                  <c:v>8486</c:v>
                </c:pt>
                <c:pt idx="4">
                  <c:v>13311</c:v>
                </c:pt>
                <c:pt idx="5">
                  <c:v>8368</c:v>
                </c:pt>
                <c:pt idx="6">
                  <c:v>13490</c:v>
                </c:pt>
                <c:pt idx="7">
                  <c:v>7098</c:v>
                </c:pt>
                <c:pt idx="8">
                  <c:v>9884</c:v>
                </c:pt>
                <c:pt idx="9">
                  <c:v>9191</c:v>
                </c:pt>
              </c:numCache>
            </c:numRef>
          </c:val>
          <c:extLst>
            <c:ext xmlns:c16="http://schemas.microsoft.com/office/drawing/2014/chart" uri="{C3380CC4-5D6E-409C-BE32-E72D297353CC}">
              <c16:uniqueId val="{00000004-77E6-C847-A1B7-8327C26FAFD0}"/>
            </c:ext>
          </c:extLst>
        </c:ser>
        <c:dLbls>
          <c:showLegendKey val="0"/>
          <c:showVal val="0"/>
          <c:showCatName val="0"/>
          <c:showSerName val="0"/>
          <c:showPercent val="0"/>
          <c:showBubbleSize val="0"/>
        </c:dLbls>
        <c:gapWidth val="182"/>
        <c:axId val="1895558879"/>
        <c:axId val="1642316271"/>
      </c:barChart>
      <c:catAx>
        <c:axId val="1895558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42316271"/>
        <c:crosses val="autoZero"/>
        <c:auto val="1"/>
        <c:lblAlgn val="ctr"/>
        <c:lblOffset val="100"/>
        <c:noMultiLvlLbl val="0"/>
      </c:catAx>
      <c:valAx>
        <c:axId val="1642316271"/>
        <c:scaling>
          <c:orientation val="minMax"/>
          <c:max val="7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Number of Departure Flights (5/1/2022-4/29/2023)</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95558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69203849518811"/>
          <c:y val="5.0925925925925923E-2"/>
          <c:w val="0.81875240594925636"/>
          <c:h val="0.78845636482939641"/>
        </c:manualLayout>
      </c:layout>
      <c:barChart>
        <c:barDir val="col"/>
        <c:grouping val="clustered"/>
        <c:varyColors val="0"/>
        <c:ser>
          <c:idx val="0"/>
          <c:order val="0"/>
          <c:tx>
            <c:strRef>
              <c:f>featuresTracon_20220501_2023042!$H$3</c:f>
              <c:strCache>
                <c:ptCount val="1"/>
                <c:pt idx="0">
                  <c:v>ML Model</c:v>
                </c:pt>
              </c:strCache>
            </c:strRef>
          </c:tx>
          <c:spPr>
            <a:solidFill>
              <a:schemeClr val="accent1"/>
            </a:solidFill>
            <a:ln>
              <a:noFill/>
            </a:ln>
            <a:effectLst/>
          </c:spPr>
          <c:invertIfNegative val="0"/>
          <c:cat>
            <c:strRef>
              <c:f>featuresTracon_20220501_2023042!$B$4:$B$13</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featuresTracon_20220501_2023042!$H$4:$H$13</c:f>
              <c:numCache>
                <c:formatCode>General</c:formatCode>
                <c:ptCount val="10"/>
                <c:pt idx="0">
                  <c:v>1753.7204090170487</c:v>
                </c:pt>
                <c:pt idx="1">
                  <c:v>206.80809013495022</c:v>
                </c:pt>
                <c:pt idx="2">
                  <c:v>1023.4018882505171</c:v>
                </c:pt>
                <c:pt idx="3">
                  <c:v>1374.3206950565821</c:v>
                </c:pt>
                <c:pt idx="4">
                  <c:v>1269.8779707268895</c:v>
                </c:pt>
                <c:pt idx="5">
                  <c:v>1266.1187904392402</c:v>
                </c:pt>
                <c:pt idx="6">
                  <c:v>502.2141752255215</c:v>
                </c:pt>
                <c:pt idx="7">
                  <c:v>1281.1205955602654</c:v>
                </c:pt>
                <c:pt idx="8">
                  <c:v>811.35130842740841</c:v>
                </c:pt>
                <c:pt idx="9">
                  <c:v>1036.9273558473908</c:v>
                </c:pt>
              </c:numCache>
            </c:numRef>
          </c:val>
          <c:extLst>
            <c:ext xmlns:c16="http://schemas.microsoft.com/office/drawing/2014/chart" uri="{C3380CC4-5D6E-409C-BE32-E72D297353CC}">
              <c16:uniqueId val="{00000000-3975-434F-A68C-C5EDB5841322}"/>
            </c:ext>
          </c:extLst>
        </c:ser>
        <c:ser>
          <c:idx val="1"/>
          <c:order val="1"/>
          <c:tx>
            <c:strRef>
              <c:f>featuresTracon_20220501_2023042!$I$3</c:f>
              <c:strCache>
                <c:ptCount val="1"/>
                <c:pt idx="0">
                  <c:v>Linear Model</c:v>
                </c:pt>
              </c:strCache>
            </c:strRef>
          </c:tx>
          <c:spPr>
            <a:solidFill>
              <a:schemeClr val="accent6"/>
            </a:solidFill>
            <a:ln>
              <a:noFill/>
            </a:ln>
            <a:effectLst/>
          </c:spPr>
          <c:invertIfNegative val="0"/>
          <c:cat>
            <c:strRef>
              <c:f>featuresTracon_20220501_2023042!$B$4:$B$13</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featuresTracon_20220501_2023042!$I$4:$I$13</c:f>
              <c:numCache>
                <c:formatCode>General</c:formatCode>
                <c:ptCount val="10"/>
                <c:pt idx="0">
                  <c:v>1747.4491</c:v>
                </c:pt>
                <c:pt idx="1">
                  <c:v>150.87800000000001</c:v>
                </c:pt>
                <c:pt idx="2">
                  <c:v>770.63840000000005</c:v>
                </c:pt>
                <c:pt idx="3">
                  <c:v>703.48940000000005</c:v>
                </c:pt>
                <c:pt idx="4">
                  <c:v>1103.4819</c:v>
                </c:pt>
                <c:pt idx="5">
                  <c:v>693.70720000000006</c:v>
                </c:pt>
                <c:pt idx="6">
                  <c:v>1118.3209999999999</c:v>
                </c:pt>
                <c:pt idx="7">
                  <c:v>588.42420000000004</c:v>
                </c:pt>
                <c:pt idx="8">
                  <c:v>819.3836</c:v>
                </c:pt>
                <c:pt idx="9">
                  <c:v>761.93389999999999</c:v>
                </c:pt>
              </c:numCache>
            </c:numRef>
          </c:val>
          <c:extLst>
            <c:ext xmlns:c16="http://schemas.microsoft.com/office/drawing/2014/chart" uri="{C3380CC4-5D6E-409C-BE32-E72D297353CC}">
              <c16:uniqueId val="{00000001-3975-434F-A68C-C5EDB5841322}"/>
            </c:ext>
          </c:extLst>
        </c:ser>
        <c:ser>
          <c:idx val="2"/>
          <c:order val="2"/>
          <c:tx>
            <c:strRef>
              <c:f>featuresTracon_20220501_2023042!$J$3</c:f>
              <c:strCache>
                <c:ptCount val="1"/>
                <c:pt idx="0">
                  <c:v>Field Data</c:v>
                </c:pt>
              </c:strCache>
            </c:strRef>
          </c:tx>
          <c:spPr>
            <a:solidFill>
              <a:srgbClr val="D86ECC"/>
            </a:solidFill>
            <a:ln>
              <a:noFill/>
            </a:ln>
            <a:effectLst/>
          </c:spPr>
          <c:invertIfNegative val="0"/>
          <c:cat>
            <c:strRef>
              <c:f>featuresTracon_20220501_2023042!$B$4:$B$13</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featuresTracon_20220501_2023042!$J$4:$J$13</c:f>
              <c:numCache>
                <c:formatCode>General</c:formatCode>
                <c:ptCount val="10"/>
                <c:pt idx="2">
                  <c:v>1014</c:v>
                </c:pt>
              </c:numCache>
            </c:numRef>
          </c:val>
          <c:extLst>
            <c:ext xmlns:c16="http://schemas.microsoft.com/office/drawing/2014/chart" uri="{C3380CC4-5D6E-409C-BE32-E72D297353CC}">
              <c16:uniqueId val="{00000002-3975-434F-A68C-C5EDB5841322}"/>
            </c:ext>
          </c:extLst>
        </c:ser>
        <c:dLbls>
          <c:showLegendKey val="0"/>
          <c:showVal val="0"/>
          <c:showCatName val="0"/>
          <c:showSerName val="0"/>
          <c:showPercent val="0"/>
          <c:showBubbleSize val="0"/>
        </c:dLbls>
        <c:gapWidth val="219"/>
        <c:overlap val="-27"/>
        <c:axId val="1646084111"/>
        <c:axId val="1640144863"/>
      </c:barChart>
      <c:catAx>
        <c:axId val="164608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40144863"/>
        <c:crosses val="autoZero"/>
        <c:auto val="1"/>
        <c:lblAlgn val="ctr"/>
        <c:lblOffset val="100"/>
        <c:noMultiLvlLbl val="0"/>
      </c:catAx>
      <c:valAx>
        <c:axId val="1640144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Number of Candidates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460841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featuresTracon_20220501_2023042!$H$3</c:f>
              <c:strCache>
                <c:ptCount val="1"/>
                <c:pt idx="0">
                  <c:v>ML Model</c:v>
                </c:pt>
              </c:strCache>
            </c:strRef>
          </c:tx>
          <c:spPr>
            <a:solidFill>
              <a:schemeClr val="accent1"/>
            </a:solidFill>
            <a:ln>
              <a:noFill/>
            </a:ln>
            <a:effectLst/>
          </c:spPr>
          <c:invertIfNegative val="0"/>
          <c:val>
            <c:numRef>
              <c:f>featuresTracon_20220501_2023042!$H$15</c:f>
              <c:numCache>
                <c:formatCode>General</c:formatCode>
                <c:ptCount val="1"/>
                <c:pt idx="0">
                  <c:v>10525.861278685814</c:v>
                </c:pt>
              </c:numCache>
            </c:numRef>
          </c:val>
          <c:extLst>
            <c:ext xmlns:c16="http://schemas.microsoft.com/office/drawing/2014/chart" uri="{C3380CC4-5D6E-409C-BE32-E72D297353CC}">
              <c16:uniqueId val="{00000000-3A97-6749-8BF9-EAA7927D808D}"/>
            </c:ext>
          </c:extLst>
        </c:ser>
        <c:ser>
          <c:idx val="1"/>
          <c:order val="1"/>
          <c:tx>
            <c:strRef>
              <c:f>featuresTracon_20220501_2023042!$I$3</c:f>
              <c:strCache>
                <c:ptCount val="1"/>
                <c:pt idx="0">
                  <c:v>Linear Model</c:v>
                </c:pt>
              </c:strCache>
            </c:strRef>
          </c:tx>
          <c:spPr>
            <a:solidFill>
              <a:schemeClr val="accent6"/>
            </a:solidFill>
            <a:ln>
              <a:noFill/>
            </a:ln>
            <a:effectLst/>
          </c:spPr>
          <c:invertIfNegative val="0"/>
          <c:val>
            <c:numRef>
              <c:f>featuresTracon_20220501_2023042!$I$15</c:f>
              <c:numCache>
                <c:formatCode>General</c:formatCode>
                <c:ptCount val="1"/>
                <c:pt idx="0">
                  <c:v>8457.7067000000006</c:v>
                </c:pt>
              </c:numCache>
            </c:numRef>
          </c:val>
          <c:extLst>
            <c:ext xmlns:c16="http://schemas.microsoft.com/office/drawing/2014/chart" uri="{C3380CC4-5D6E-409C-BE32-E72D297353CC}">
              <c16:uniqueId val="{00000001-3A97-6749-8BF9-EAA7927D808D}"/>
            </c:ext>
          </c:extLst>
        </c:ser>
        <c:dLbls>
          <c:showLegendKey val="0"/>
          <c:showVal val="0"/>
          <c:showCatName val="0"/>
          <c:showSerName val="0"/>
          <c:showPercent val="0"/>
          <c:showBubbleSize val="0"/>
        </c:dLbls>
        <c:gapWidth val="219"/>
        <c:overlap val="-27"/>
        <c:axId val="1638647407"/>
        <c:axId val="1652492079"/>
      </c:barChart>
      <c:catAx>
        <c:axId val="163864740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52492079"/>
        <c:crosses val="autoZero"/>
        <c:auto val="1"/>
        <c:lblAlgn val="ctr"/>
        <c:lblOffset val="100"/>
        <c:noMultiLvlLbl val="0"/>
      </c:catAx>
      <c:valAx>
        <c:axId val="1652492079"/>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Number of Candidates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386474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5870516185477"/>
          <c:y val="5.0925925925925923E-2"/>
          <c:w val="0.84408573928258968"/>
          <c:h val="0.78012303149606299"/>
        </c:manualLayout>
      </c:layout>
      <c:barChart>
        <c:barDir val="col"/>
        <c:grouping val="clustered"/>
        <c:varyColors val="0"/>
        <c:ser>
          <c:idx val="0"/>
          <c:order val="0"/>
          <c:tx>
            <c:strRef>
              <c:f>featuresTracon_20220501_2023042!$AD$35</c:f>
              <c:strCache>
                <c:ptCount val="1"/>
                <c:pt idx="0">
                  <c:v>Taxi Out Delay Savings</c:v>
                </c:pt>
              </c:strCache>
            </c:strRef>
          </c:tx>
          <c:spPr>
            <a:solidFill>
              <a:schemeClr val="accent1"/>
            </a:solidFill>
            <a:ln>
              <a:noFill/>
            </a:ln>
            <a:effectLst/>
          </c:spPr>
          <c:invertIfNegative val="0"/>
          <c:cat>
            <c:strRef>
              <c:f>featuresTracon_20220501_2023042!$AC$36:$AC$45</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featuresTracon_20220501_2023042!$AD$36:$AD$45</c:f>
              <c:numCache>
                <c:formatCode>General</c:formatCode>
                <c:ptCount val="10"/>
                <c:pt idx="0">
                  <c:v>23.7404209902164</c:v>
                </c:pt>
                <c:pt idx="1">
                  <c:v>9.3010989010989</c:v>
                </c:pt>
                <c:pt idx="2">
                  <c:v>20.789889755310501</c:v>
                </c:pt>
                <c:pt idx="3">
                  <c:v>17.271605301914501</c:v>
                </c:pt>
                <c:pt idx="4">
                  <c:v>14.558409240304201</c:v>
                </c:pt>
                <c:pt idx="5">
                  <c:v>14.6237305854241</c:v>
                </c:pt>
                <c:pt idx="6">
                  <c:v>12.7918458117123</c:v>
                </c:pt>
                <c:pt idx="7">
                  <c:v>12.155792253521099</c:v>
                </c:pt>
                <c:pt idx="8">
                  <c:v>12.4370637329286</c:v>
                </c:pt>
                <c:pt idx="9">
                  <c:v>14.6694954440364</c:v>
                </c:pt>
              </c:numCache>
            </c:numRef>
          </c:val>
          <c:extLst>
            <c:ext xmlns:c16="http://schemas.microsoft.com/office/drawing/2014/chart" uri="{C3380CC4-5D6E-409C-BE32-E72D297353CC}">
              <c16:uniqueId val="{00000000-3792-0C4E-8912-6C1853238F61}"/>
            </c:ext>
          </c:extLst>
        </c:ser>
        <c:ser>
          <c:idx val="1"/>
          <c:order val="1"/>
          <c:tx>
            <c:strRef>
              <c:f>featuresTracon_20220501_2023042!$AE$35</c:f>
              <c:strCache>
                <c:ptCount val="1"/>
                <c:pt idx="0">
                  <c:v>Airborne Delay Expense</c:v>
                </c:pt>
              </c:strCache>
            </c:strRef>
          </c:tx>
          <c:spPr>
            <a:solidFill>
              <a:schemeClr val="accent2"/>
            </a:solidFill>
            <a:ln>
              <a:noFill/>
            </a:ln>
            <a:effectLst/>
          </c:spPr>
          <c:invertIfNegative val="0"/>
          <c:cat>
            <c:strRef>
              <c:f>featuresTracon_20220501_2023042!$AC$36:$AC$45</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featuresTracon_20220501_2023042!$AE$36:$AE$45</c:f>
              <c:numCache>
                <c:formatCode>General</c:formatCode>
                <c:ptCount val="10"/>
                <c:pt idx="0">
                  <c:v>4.89545637217189</c:v>
                </c:pt>
                <c:pt idx="1">
                  <c:v>2.76269230754726</c:v>
                </c:pt>
                <c:pt idx="2">
                  <c:v>7.8329280391620104</c:v>
                </c:pt>
                <c:pt idx="3">
                  <c:v>7.3025680060708602</c:v>
                </c:pt>
                <c:pt idx="4">
                  <c:v>3.88910011221189</c:v>
                </c:pt>
                <c:pt idx="5">
                  <c:v>6.3447271438459598</c:v>
                </c:pt>
                <c:pt idx="6">
                  <c:v>3.27399194920145</c:v>
                </c:pt>
                <c:pt idx="7">
                  <c:v>3.7852858977657</c:v>
                </c:pt>
                <c:pt idx="8">
                  <c:v>4.3520310145933196</c:v>
                </c:pt>
                <c:pt idx="9">
                  <c:v>5.0902951342445402</c:v>
                </c:pt>
              </c:numCache>
            </c:numRef>
          </c:val>
          <c:extLst>
            <c:ext xmlns:c16="http://schemas.microsoft.com/office/drawing/2014/chart" uri="{C3380CC4-5D6E-409C-BE32-E72D297353CC}">
              <c16:uniqueId val="{00000001-3792-0C4E-8912-6C1853238F61}"/>
            </c:ext>
          </c:extLst>
        </c:ser>
        <c:ser>
          <c:idx val="2"/>
          <c:order val="2"/>
          <c:tx>
            <c:strRef>
              <c:f>featuresTracon_20220501_2023042!$AF$35</c:f>
              <c:strCache>
                <c:ptCount val="1"/>
                <c:pt idx="0">
                  <c:v>Net Delay Savings</c:v>
                </c:pt>
              </c:strCache>
            </c:strRef>
          </c:tx>
          <c:spPr>
            <a:solidFill>
              <a:srgbClr val="70AD47"/>
            </a:solidFill>
            <a:ln>
              <a:noFill/>
            </a:ln>
            <a:effectLst/>
          </c:spPr>
          <c:invertIfNegative val="0"/>
          <c:cat>
            <c:strRef>
              <c:f>featuresTracon_20220501_2023042!$AC$36:$AC$45</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featuresTracon_20220501_2023042!$AF$36:$AF$45</c:f>
              <c:numCache>
                <c:formatCode>General</c:formatCode>
                <c:ptCount val="10"/>
                <c:pt idx="0">
                  <c:v>18.844964618044511</c:v>
                </c:pt>
                <c:pt idx="1">
                  <c:v>6.53840659355164</c:v>
                </c:pt>
                <c:pt idx="2">
                  <c:v>12.956961716148491</c:v>
                </c:pt>
                <c:pt idx="3">
                  <c:v>9.9690372958436413</c:v>
                </c:pt>
                <c:pt idx="4">
                  <c:v>10.66930912809231</c:v>
                </c:pt>
                <c:pt idx="5">
                  <c:v>8.2790034415781406</c:v>
                </c:pt>
                <c:pt idx="6">
                  <c:v>9.5178538625108491</c:v>
                </c:pt>
                <c:pt idx="7">
                  <c:v>8.3705063557553991</c:v>
                </c:pt>
                <c:pt idx="8">
                  <c:v>8.085032718335281</c:v>
                </c:pt>
                <c:pt idx="9">
                  <c:v>9.5792003097918599</c:v>
                </c:pt>
              </c:numCache>
            </c:numRef>
          </c:val>
          <c:extLst>
            <c:ext xmlns:c16="http://schemas.microsoft.com/office/drawing/2014/chart" uri="{C3380CC4-5D6E-409C-BE32-E72D297353CC}">
              <c16:uniqueId val="{00000002-3792-0C4E-8912-6C1853238F61}"/>
            </c:ext>
          </c:extLst>
        </c:ser>
        <c:dLbls>
          <c:showLegendKey val="0"/>
          <c:showVal val="0"/>
          <c:showCatName val="0"/>
          <c:showSerName val="0"/>
          <c:showPercent val="0"/>
          <c:showBubbleSize val="0"/>
        </c:dLbls>
        <c:gapWidth val="219"/>
        <c:overlap val="-27"/>
        <c:axId val="1362635680"/>
        <c:axId val="1362906432"/>
      </c:barChart>
      <c:catAx>
        <c:axId val="136263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62906432"/>
        <c:crosses val="autoZero"/>
        <c:auto val="1"/>
        <c:lblAlgn val="ctr"/>
        <c:lblOffset val="100"/>
        <c:noMultiLvlLbl val="0"/>
      </c:catAx>
      <c:valAx>
        <c:axId val="136290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626356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featuresTracon_20220501_2023042!$V$181</c:f>
              <c:strCache>
                <c:ptCount val="1"/>
                <c:pt idx="0">
                  <c:v>ML Model</c:v>
                </c:pt>
              </c:strCache>
            </c:strRef>
          </c:tx>
          <c:spPr>
            <a:solidFill>
              <a:schemeClr val="accent1"/>
            </a:solidFill>
            <a:ln>
              <a:noFill/>
            </a:ln>
            <a:effectLst/>
          </c:spPr>
          <c:invertIfNegative val="0"/>
          <c:cat>
            <c:strRef>
              <c:f>featuresTracon_20220501_2023042!$B$182:$B$191</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featuresTracon_20220501_2023042!$V$182:$V$191</c:f>
              <c:numCache>
                <c:formatCode>_(* #,##0_);_(* \(#,##0\);_(* "-"??_);_(@_)</c:formatCode>
                <c:ptCount val="10"/>
                <c:pt idx="0">
                  <c:v>133229.29436123662</c:v>
                </c:pt>
                <c:pt idx="1">
                  <c:v>11355.620509680928</c:v>
                </c:pt>
                <c:pt idx="2">
                  <c:v>40540.729226496529</c:v>
                </c:pt>
                <c:pt idx="3">
                  <c:v>47529.04799440581</c:v>
                </c:pt>
                <c:pt idx="4">
                  <c:v>75243.569108744938</c:v>
                </c:pt>
                <c:pt idx="5">
                  <c:v>45715.268094123181</c:v>
                </c:pt>
                <c:pt idx="6">
                  <c:v>30153.591709457927</c:v>
                </c:pt>
                <c:pt idx="7">
                  <c:v>68364.021804271164</c:v>
                </c:pt>
                <c:pt idx="8">
                  <c:v>39579.80148723114</c:v>
                </c:pt>
                <c:pt idx="9">
                  <c:v>49935.298493896495</c:v>
                </c:pt>
              </c:numCache>
            </c:numRef>
          </c:val>
          <c:extLst>
            <c:ext xmlns:c16="http://schemas.microsoft.com/office/drawing/2014/chart" uri="{C3380CC4-5D6E-409C-BE32-E72D297353CC}">
              <c16:uniqueId val="{00000000-2A37-1D43-A258-6848DF387ECB}"/>
            </c:ext>
          </c:extLst>
        </c:ser>
        <c:ser>
          <c:idx val="1"/>
          <c:order val="1"/>
          <c:tx>
            <c:strRef>
              <c:f>featuresTracon_20220501_2023042!$W$181</c:f>
              <c:strCache>
                <c:ptCount val="1"/>
                <c:pt idx="0">
                  <c:v>Linear Model</c:v>
                </c:pt>
              </c:strCache>
            </c:strRef>
          </c:tx>
          <c:spPr>
            <a:solidFill>
              <a:schemeClr val="accent6"/>
            </a:solidFill>
            <a:ln>
              <a:noFill/>
            </a:ln>
            <a:effectLst/>
          </c:spPr>
          <c:invertIfNegative val="0"/>
          <c:cat>
            <c:strRef>
              <c:f>featuresTracon_20220501_2023042!$B$182:$B$191</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featuresTracon_20220501_2023042!$W$182:$W$191</c:f>
              <c:numCache>
                <c:formatCode>_(* #,##0_);_(* \(#,##0\);_(* "-"??_);_(@_)</c:formatCode>
                <c:ptCount val="10"/>
                <c:pt idx="0">
                  <c:v>132752.86603733353</c:v>
                </c:pt>
                <c:pt idx="1">
                  <c:v>8284.5565187591856</c:v>
                </c:pt>
                <c:pt idx="2">
                  <c:v>30527.833751947099</c:v>
                </c:pt>
                <c:pt idx="3">
                  <c:v>24329.242495165334</c:v>
                </c:pt>
                <c:pt idx="4">
                  <c:v>65384.169594951003</c:v>
                </c:pt>
                <c:pt idx="5">
                  <c:v>25047.421194832517</c:v>
                </c:pt>
                <c:pt idx="6">
                  <c:v>67145.446101695474</c:v>
                </c:pt>
                <c:pt idx="7">
                  <c:v>31399.889267542803</c:v>
                </c:pt>
                <c:pt idx="8">
                  <c:v>39971.637308075427</c:v>
                </c:pt>
                <c:pt idx="9">
                  <c:v>36692.441871230069</c:v>
                </c:pt>
              </c:numCache>
            </c:numRef>
          </c:val>
          <c:extLst>
            <c:ext xmlns:c16="http://schemas.microsoft.com/office/drawing/2014/chart" uri="{C3380CC4-5D6E-409C-BE32-E72D297353CC}">
              <c16:uniqueId val="{00000001-2A37-1D43-A258-6848DF387ECB}"/>
            </c:ext>
          </c:extLst>
        </c:ser>
        <c:ser>
          <c:idx val="2"/>
          <c:order val="2"/>
          <c:tx>
            <c:strRef>
              <c:f>featuresTracon_20220501_2023042!$X$181</c:f>
              <c:strCache>
                <c:ptCount val="1"/>
                <c:pt idx="0">
                  <c:v>Field Data</c:v>
                </c:pt>
              </c:strCache>
            </c:strRef>
          </c:tx>
          <c:spPr>
            <a:solidFill>
              <a:srgbClr val="D86ECC"/>
            </a:solidFill>
            <a:ln>
              <a:noFill/>
            </a:ln>
            <a:effectLst/>
          </c:spPr>
          <c:invertIfNegative val="0"/>
          <c:cat>
            <c:strRef>
              <c:f>featuresTracon_20220501_2023042!$B$182:$B$191</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featuresTracon_20220501_2023042!$X$182:$X$191</c:f>
              <c:numCache>
                <c:formatCode>General</c:formatCode>
                <c:ptCount val="10"/>
                <c:pt idx="2" formatCode="_(* #,##0_);_(* \(#,##0\);_(* &quot;-&quot;??_);_(@_)">
                  <c:v>74067.711415339829</c:v>
                </c:pt>
              </c:numCache>
            </c:numRef>
          </c:val>
          <c:extLst>
            <c:ext xmlns:c16="http://schemas.microsoft.com/office/drawing/2014/chart" uri="{C3380CC4-5D6E-409C-BE32-E72D297353CC}">
              <c16:uniqueId val="{00000002-2A37-1D43-A258-6848DF387ECB}"/>
            </c:ext>
          </c:extLst>
        </c:ser>
        <c:dLbls>
          <c:showLegendKey val="0"/>
          <c:showVal val="0"/>
          <c:showCatName val="0"/>
          <c:showSerName val="0"/>
          <c:showPercent val="0"/>
          <c:showBubbleSize val="0"/>
        </c:dLbls>
        <c:gapWidth val="219"/>
        <c:overlap val="-27"/>
        <c:axId val="621800288"/>
        <c:axId val="17979632"/>
      </c:barChart>
      <c:catAx>
        <c:axId val="62180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979632"/>
        <c:crosses val="autoZero"/>
        <c:auto val="1"/>
        <c:lblAlgn val="ctr"/>
        <c:lblOffset val="100"/>
        <c:noMultiLvlLbl val="0"/>
      </c:catAx>
      <c:valAx>
        <c:axId val="1797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Net Fuel Savings (lb)</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21800288"/>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featuresTracon_20220501_2023042!$S$92</c:f>
              <c:strCache>
                <c:ptCount val="1"/>
                <c:pt idx="0">
                  <c:v>ML Model</c:v>
                </c:pt>
              </c:strCache>
            </c:strRef>
          </c:tx>
          <c:spPr>
            <a:solidFill>
              <a:schemeClr val="accent1"/>
            </a:solidFill>
            <a:ln>
              <a:noFill/>
            </a:ln>
            <a:effectLst/>
          </c:spPr>
          <c:invertIfNegative val="0"/>
          <c:cat>
            <c:strRef>
              <c:f>featuresTracon_20220501_2023042!$B$93:$B$102</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featuresTracon_20220501_2023042!$S$93:$S$102</c:f>
              <c:numCache>
                <c:formatCode>General</c:formatCode>
                <c:ptCount val="10"/>
                <c:pt idx="0">
                  <c:v>61.140278257057339</c:v>
                </c:pt>
                <c:pt idx="1">
                  <c:v>2.5015614532556336</c:v>
                </c:pt>
                <c:pt idx="2">
                  <c:v>24.531331309647651</c:v>
                </c:pt>
                <c:pt idx="3">
                  <c:v>25.346210391117321</c:v>
                </c:pt>
                <c:pt idx="4">
                  <c:v>25.065133155583524</c:v>
                </c:pt>
                <c:pt idx="5">
                  <c:v>19.392073373462459</c:v>
                </c:pt>
                <c:pt idx="6">
                  <c:v>8.8430020858341702</c:v>
                </c:pt>
                <c:pt idx="7">
                  <c:v>19.838711962108736</c:v>
                </c:pt>
                <c:pt idx="8">
                  <c:v>12.135633468194511</c:v>
                </c:pt>
                <c:pt idx="9">
                  <c:v>18.375929469475217</c:v>
                </c:pt>
              </c:numCache>
            </c:numRef>
          </c:val>
          <c:extLst>
            <c:ext xmlns:c16="http://schemas.microsoft.com/office/drawing/2014/chart" uri="{C3380CC4-5D6E-409C-BE32-E72D297353CC}">
              <c16:uniqueId val="{00000000-92AD-FC42-B6C0-E49DA3E68728}"/>
            </c:ext>
          </c:extLst>
        </c:ser>
        <c:ser>
          <c:idx val="1"/>
          <c:order val="1"/>
          <c:tx>
            <c:strRef>
              <c:f>featuresTracon_20220501_2023042!$T$92</c:f>
              <c:strCache>
                <c:ptCount val="1"/>
                <c:pt idx="0">
                  <c:v>Linear Model</c:v>
                </c:pt>
              </c:strCache>
            </c:strRef>
          </c:tx>
          <c:spPr>
            <a:solidFill>
              <a:schemeClr val="accent6"/>
            </a:solidFill>
            <a:ln>
              <a:noFill/>
            </a:ln>
            <a:effectLst/>
          </c:spPr>
          <c:invertIfNegative val="0"/>
          <c:cat>
            <c:strRef>
              <c:f>featuresTracon_20220501_2023042!$B$93:$B$102</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featuresTracon_20220501_2023042!$T$93:$T$102</c:f>
              <c:numCache>
                <c:formatCode>General</c:formatCode>
                <c:ptCount val="10"/>
                <c:pt idx="0">
                  <c:v>60.92164045346739</c:v>
                </c:pt>
                <c:pt idx="1">
                  <c:v>1.8250281635404864</c:v>
                </c:pt>
                <c:pt idx="2">
                  <c:v>18.472494654718769</c:v>
                </c:pt>
                <c:pt idx="3">
                  <c:v>12.974257321786732</c:v>
                </c:pt>
                <c:pt idx="4">
                  <c:v>21.780770590456097</c:v>
                </c:pt>
                <c:pt idx="5">
                  <c:v>10.624927948057943</c:v>
                </c:pt>
                <c:pt idx="6">
                  <c:v>19.691429321347439</c:v>
                </c:pt>
                <c:pt idx="7">
                  <c:v>9.1120057360635318</c:v>
                </c:pt>
                <c:pt idx="8">
                  <c:v>12.255774947504595</c:v>
                </c:pt>
                <c:pt idx="9">
                  <c:v>13.502627284203703</c:v>
                </c:pt>
              </c:numCache>
            </c:numRef>
          </c:val>
          <c:extLst>
            <c:ext xmlns:c16="http://schemas.microsoft.com/office/drawing/2014/chart" uri="{C3380CC4-5D6E-409C-BE32-E72D297353CC}">
              <c16:uniqueId val="{00000001-92AD-FC42-B6C0-E49DA3E68728}"/>
            </c:ext>
          </c:extLst>
        </c:ser>
        <c:ser>
          <c:idx val="2"/>
          <c:order val="2"/>
          <c:tx>
            <c:strRef>
              <c:f>featuresTracon_20220501_2023042!$U$92</c:f>
              <c:strCache>
                <c:ptCount val="1"/>
                <c:pt idx="0">
                  <c:v>Field Data</c:v>
                </c:pt>
              </c:strCache>
            </c:strRef>
          </c:tx>
          <c:spPr>
            <a:solidFill>
              <a:srgbClr val="D86ECC"/>
            </a:solidFill>
            <a:ln>
              <a:noFill/>
            </a:ln>
            <a:effectLst/>
          </c:spPr>
          <c:invertIfNegative val="0"/>
          <c:cat>
            <c:strRef>
              <c:f>featuresTracon_20220501_2023042!$B$93:$B$102</c:f>
              <c:strCache>
                <c:ptCount val="10"/>
                <c:pt idx="0">
                  <c:v>N90</c:v>
                </c:pt>
                <c:pt idx="1">
                  <c:v>SCT</c:v>
                </c:pt>
                <c:pt idx="2">
                  <c:v>D10</c:v>
                </c:pt>
                <c:pt idx="3">
                  <c:v>C90</c:v>
                </c:pt>
                <c:pt idx="4">
                  <c:v>PCT</c:v>
                </c:pt>
                <c:pt idx="5">
                  <c:v>A80</c:v>
                </c:pt>
                <c:pt idx="6">
                  <c:v>MIA</c:v>
                </c:pt>
                <c:pt idx="7">
                  <c:v>D01</c:v>
                </c:pt>
                <c:pt idx="8">
                  <c:v>I90</c:v>
                </c:pt>
                <c:pt idx="9">
                  <c:v>CLT</c:v>
                </c:pt>
              </c:strCache>
            </c:strRef>
          </c:cat>
          <c:val>
            <c:numRef>
              <c:f>featuresTracon_20220501_2023042!$U$93:$U$102</c:f>
              <c:numCache>
                <c:formatCode>General</c:formatCode>
                <c:ptCount val="10"/>
                <c:pt idx="2">
                  <c:v>17.2418886407767</c:v>
                </c:pt>
              </c:numCache>
            </c:numRef>
          </c:val>
          <c:extLst>
            <c:ext xmlns:c16="http://schemas.microsoft.com/office/drawing/2014/chart" uri="{C3380CC4-5D6E-409C-BE32-E72D297353CC}">
              <c16:uniqueId val="{00000002-92AD-FC42-B6C0-E49DA3E68728}"/>
            </c:ext>
          </c:extLst>
        </c:ser>
        <c:dLbls>
          <c:showLegendKey val="0"/>
          <c:showVal val="0"/>
          <c:showCatName val="0"/>
          <c:showSerName val="0"/>
          <c:showPercent val="0"/>
          <c:showBubbleSize val="0"/>
        </c:dLbls>
        <c:gapWidth val="219"/>
        <c:overlap val="-27"/>
        <c:axId val="621800288"/>
        <c:axId val="17979632"/>
      </c:barChart>
      <c:catAx>
        <c:axId val="62180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979632"/>
        <c:crosses val="autoZero"/>
        <c:auto val="1"/>
        <c:lblAlgn val="ctr"/>
        <c:lblOffset val="100"/>
        <c:noMultiLvlLbl val="0"/>
      </c:catAx>
      <c:valAx>
        <c:axId val="1797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218002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B58CB-D191-724F-956B-1A1FD58A9269}"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3A4BD-B009-8146-B753-B81CC3BF9ACC}" type="slidenum">
              <a:rPr lang="en-US" smtClean="0"/>
              <a:t>‹#›</a:t>
            </a:fld>
            <a:endParaRPr lang="en-US"/>
          </a:p>
        </p:txBody>
      </p:sp>
    </p:spTree>
    <p:extLst>
      <p:ext uri="{BB962C8B-B14F-4D97-AF65-F5344CB8AC3E}">
        <p14:creationId xmlns:p14="http://schemas.microsoft.com/office/powerpoint/2010/main" val="227050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Terminal Radar Approach Control </a:t>
            </a:r>
          </a:p>
          <a:p>
            <a:r>
              <a:rPr lang="en-US"/>
              <a:t>Problem: Some departure gates are not available during a weather event causing traffic congestion at other departure gates or departure fixes. Each aircraft represents an airport with the red and green boxes representing two major airports in this TRACON which are Dallas Fort Worth (DFW) and Dallas Love Field (DAL)</a:t>
            </a:r>
          </a:p>
          <a:p>
            <a:r>
              <a:rPr lang="en-US"/>
              <a:t>This surface congestion introduces surface delays which has a ripple effect on the entire system building up . </a:t>
            </a:r>
          </a:p>
          <a:p>
            <a:r>
              <a:rPr lang="en-US"/>
              <a:t>Solution: The pre-departure re-routing tool is a ML based model that continuously monitors the demand and capacity, incorporates TMIs and restrictions and suggests alternate routes to the decision maker to reduce surface delays. </a:t>
            </a:r>
          </a:p>
          <a:p>
            <a:r>
              <a:rPr lang="en-US"/>
              <a:t>Workflow: The tool identified the candidate flights that show significant surface delay savings if re-routes, presents the alternate routes to the FO dispatcher who then submits the request to the ATC. Once approved, the new aircraft takes the new route. Its most effective if the decision is made close to the lock-out period.</a:t>
            </a:r>
          </a:p>
          <a:p>
            <a:endParaRPr lang="en-US"/>
          </a:p>
        </p:txBody>
      </p:sp>
      <p:sp>
        <p:nvSpPr>
          <p:cNvPr id="4" name="Slide Number Placeholder 3"/>
          <p:cNvSpPr>
            <a:spLocks noGrp="1"/>
          </p:cNvSpPr>
          <p:nvPr>
            <p:ph type="sldNum" sz="quarter" idx="5"/>
          </p:nvPr>
        </p:nvSpPr>
        <p:spPr/>
        <p:txBody>
          <a:bodyPr/>
          <a:lstStyle/>
          <a:p>
            <a:fld id="{23B3A4BD-B009-8146-B753-B81CC3BF9ACC}" type="slidenum">
              <a:rPr lang="en-US" smtClean="0"/>
              <a:t>3</a:t>
            </a:fld>
            <a:endParaRPr lang="en-US"/>
          </a:p>
        </p:txBody>
      </p:sp>
    </p:spTree>
    <p:extLst>
      <p:ext uri="{BB962C8B-B14F-4D97-AF65-F5344CB8AC3E}">
        <p14:creationId xmlns:p14="http://schemas.microsoft.com/office/powerpoint/2010/main" val="45503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Alpha Feature for comparing the performance of gradient boost and linear regression models. using the combined Alpha feature for linear regression. </a:t>
            </a:r>
          </a:p>
          <a:p>
            <a:endParaRPr lang="en-US"/>
          </a:p>
          <a:p>
            <a:r>
              <a:rPr lang="en-US"/>
              <a:t>Gradient Boost is the highest performing model for these predictions available</a:t>
            </a:r>
          </a:p>
          <a:p>
            <a:endParaRPr lang="en-US"/>
          </a:p>
          <a:p>
            <a:r>
              <a:rPr lang="en-US"/>
              <a:t>Linear Regression is simplest to implement, select combined features by hand and test against gradient boost</a:t>
            </a:r>
          </a:p>
          <a:p>
            <a:endParaRPr lang="en-US"/>
          </a:p>
          <a:p>
            <a:r>
              <a:rPr lang="en-US"/>
              <a:t>Root square mean error difference used to calculate the difference in two model performances</a:t>
            </a:r>
          </a:p>
          <a:p>
            <a:endParaRPr lang="en-US"/>
          </a:p>
        </p:txBody>
      </p:sp>
      <p:sp>
        <p:nvSpPr>
          <p:cNvPr id="4" name="Slide Number Placeholder 3"/>
          <p:cNvSpPr>
            <a:spLocks noGrp="1"/>
          </p:cNvSpPr>
          <p:nvPr>
            <p:ph type="sldNum" sz="quarter" idx="5"/>
          </p:nvPr>
        </p:nvSpPr>
        <p:spPr/>
        <p:txBody>
          <a:bodyPr/>
          <a:lstStyle/>
          <a:p>
            <a:fld id="{23B3A4BD-B009-8146-B753-B81CC3BF9ACC}" type="slidenum">
              <a:rPr lang="en-US" smtClean="0"/>
              <a:t>13</a:t>
            </a:fld>
            <a:endParaRPr lang="en-US"/>
          </a:p>
        </p:txBody>
      </p:sp>
    </p:spTree>
    <p:extLst>
      <p:ext uri="{BB962C8B-B14F-4D97-AF65-F5344CB8AC3E}">
        <p14:creationId xmlns:p14="http://schemas.microsoft.com/office/powerpoint/2010/main" val="395975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723AE-A2A4-6603-85E3-53A9448D8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2210C-0616-18CD-383A-B8283C4F1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76242-E264-4656-E061-0C5E3C0B9DD0}"/>
              </a:ext>
            </a:extLst>
          </p:cNvPr>
          <p:cNvSpPr>
            <a:spLocks noGrp="1"/>
          </p:cNvSpPr>
          <p:nvPr>
            <p:ph type="body" idx="1"/>
          </p:nvPr>
        </p:nvSpPr>
        <p:spPr/>
        <p:txBody>
          <a:bodyPr/>
          <a:lstStyle/>
          <a:p>
            <a:r>
              <a:rPr lang="en-US"/>
              <a:t>Feature development process</a:t>
            </a:r>
          </a:p>
          <a:p>
            <a:r>
              <a:rPr lang="en-US"/>
              <a:t>Prediction Model</a:t>
            </a:r>
          </a:p>
          <a:p>
            <a:r>
              <a:rPr lang="en-US"/>
              <a:t>Predictions – extrapolated benefits</a:t>
            </a:r>
          </a:p>
          <a:p>
            <a:endParaRPr lang="en-US"/>
          </a:p>
        </p:txBody>
      </p:sp>
      <p:sp>
        <p:nvSpPr>
          <p:cNvPr id="4" name="Slide Number Placeholder 3">
            <a:extLst>
              <a:ext uri="{FF2B5EF4-FFF2-40B4-BE49-F238E27FC236}">
                <a16:creationId xmlns:a16="http://schemas.microsoft.com/office/drawing/2014/main" id="{EFCDB521-E3EF-2604-BC02-F8A23A66954A}"/>
              </a:ext>
            </a:extLst>
          </p:cNvPr>
          <p:cNvSpPr>
            <a:spLocks noGrp="1"/>
          </p:cNvSpPr>
          <p:nvPr>
            <p:ph type="sldNum" sz="quarter" idx="5"/>
          </p:nvPr>
        </p:nvSpPr>
        <p:spPr/>
        <p:txBody>
          <a:bodyPr/>
          <a:lstStyle/>
          <a:p>
            <a:fld id="{23B3A4BD-B009-8146-B753-B81CC3BF9ACC}" type="slidenum">
              <a:rPr lang="en-US" smtClean="0"/>
              <a:t>14</a:t>
            </a:fld>
            <a:endParaRPr lang="en-US"/>
          </a:p>
        </p:txBody>
      </p:sp>
    </p:spTree>
    <p:extLst>
      <p:ext uri="{BB962C8B-B14F-4D97-AF65-F5344CB8AC3E}">
        <p14:creationId xmlns:p14="http://schemas.microsoft.com/office/powerpoint/2010/main" val="7789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02959-B3FB-BEEA-410C-372FA5ECC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4AEF4-028B-153C-27D4-66E6C8916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8F171-705E-B961-5DE1-2D64BEA70ECA}"/>
              </a:ext>
            </a:extLst>
          </p:cNvPr>
          <p:cNvSpPr>
            <a:spLocks noGrp="1"/>
          </p:cNvSpPr>
          <p:nvPr>
            <p:ph type="body" idx="1"/>
          </p:nvPr>
        </p:nvSpPr>
        <p:spPr/>
        <p:txBody>
          <a:bodyPr/>
          <a:lstStyle/>
          <a:p>
            <a:r>
              <a:rPr lang="en-US"/>
              <a:t>Why are submitted and accepted percentages low</a:t>
            </a:r>
          </a:p>
        </p:txBody>
      </p:sp>
      <p:sp>
        <p:nvSpPr>
          <p:cNvPr id="4" name="Slide Number Placeholder 3">
            <a:extLst>
              <a:ext uri="{FF2B5EF4-FFF2-40B4-BE49-F238E27FC236}">
                <a16:creationId xmlns:a16="http://schemas.microsoft.com/office/drawing/2014/main" id="{20775994-1DD8-05FA-F2A2-D7B299BFFD7E}"/>
              </a:ext>
            </a:extLst>
          </p:cNvPr>
          <p:cNvSpPr>
            <a:spLocks noGrp="1"/>
          </p:cNvSpPr>
          <p:nvPr>
            <p:ph type="sldNum" sz="quarter" idx="5"/>
          </p:nvPr>
        </p:nvSpPr>
        <p:spPr/>
        <p:txBody>
          <a:bodyPr/>
          <a:lstStyle/>
          <a:p>
            <a:fld id="{23B3A4BD-B009-8146-B753-B81CC3BF9ACC}" type="slidenum">
              <a:rPr lang="en-US" smtClean="0"/>
              <a:t>15</a:t>
            </a:fld>
            <a:endParaRPr lang="en-US"/>
          </a:p>
        </p:txBody>
      </p:sp>
    </p:spTree>
    <p:extLst>
      <p:ext uri="{BB962C8B-B14F-4D97-AF65-F5344CB8AC3E}">
        <p14:creationId xmlns:p14="http://schemas.microsoft.com/office/powerpoint/2010/main" val="54067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33218-B2B8-79F9-7969-60EB17388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45B7D-8731-8A44-2828-E7E36966B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C66A4-FC7F-1805-5025-164771ADC65C}"/>
              </a:ext>
            </a:extLst>
          </p:cNvPr>
          <p:cNvSpPr>
            <a:spLocks noGrp="1"/>
          </p:cNvSpPr>
          <p:nvPr>
            <p:ph type="body" idx="1"/>
          </p:nvPr>
        </p:nvSpPr>
        <p:spPr/>
        <p:txBody>
          <a:bodyPr/>
          <a:lstStyle/>
          <a:p>
            <a:r>
              <a:rPr lang="en-US"/>
              <a:t>Feature development process</a:t>
            </a:r>
          </a:p>
          <a:p>
            <a:r>
              <a:rPr lang="en-US"/>
              <a:t>Prediction Model</a:t>
            </a:r>
          </a:p>
          <a:p>
            <a:r>
              <a:rPr lang="en-US"/>
              <a:t>Predictions – extrapolated benefits</a:t>
            </a:r>
          </a:p>
          <a:p>
            <a:endParaRPr lang="en-US"/>
          </a:p>
        </p:txBody>
      </p:sp>
      <p:sp>
        <p:nvSpPr>
          <p:cNvPr id="4" name="Slide Number Placeholder 3">
            <a:extLst>
              <a:ext uri="{FF2B5EF4-FFF2-40B4-BE49-F238E27FC236}">
                <a16:creationId xmlns:a16="http://schemas.microsoft.com/office/drawing/2014/main" id="{6AE7FA67-C55B-CF05-7605-5C6DEF70F600}"/>
              </a:ext>
            </a:extLst>
          </p:cNvPr>
          <p:cNvSpPr>
            <a:spLocks noGrp="1"/>
          </p:cNvSpPr>
          <p:nvPr>
            <p:ph type="sldNum" sz="quarter" idx="5"/>
          </p:nvPr>
        </p:nvSpPr>
        <p:spPr/>
        <p:txBody>
          <a:bodyPr/>
          <a:lstStyle/>
          <a:p>
            <a:fld id="{23B3A4BD-B009-8146-B753-B81CC3BF9ACC}" type="slidenum">
              <a:rPr lang="en-US" smtClean="0"/>
              <a:t>16</a:t>
            </a:fld>
            <a:endParaRPr lang="en-US"/>
          </a:p>
        </p:txBody>
      </p:sp>
    </p:spTree>
    <p:extLst>
      <p:ext uri="{BB962C8B-B14F-4D97-AF65-F5344CB8AC3E}">
        <p14:creationId xmlns:p14="http://schemas.microsoft.com/office/powerpoint/2010/main" val="4281417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 the D10 System Delay bar chart</a:t>
            </a:r>
          </a:p>
          <a:p>
            <a:endParaRPr lang="en-US"/>
          </a:p>
          <a:p>
            <a:r>
              <a:rPr lang="en-US"/>
              <a:t>Flights with Lowest and highest 5% delay savings taken out from the mean delay calculation. </a:t>
            </a:r>
          </a:p>
          <a:p>
            <a:r>
              <a:rPr lang="en-US"/>
              <a:t>Alpha Flights – any flight that ended up in the flight group with alpha feature</a:t>
            </a:r>
          </a:p>
          <a:p>
            <a:endParaRPr lang="en-US"/>
          </a:p>
        </p:txBody>
      </p:sp>
      <p:sp>
        <p:nvSpPr>
          <p:cNvPr id="4" name="Slide Number Placeholder 3"/>
          <p:cNvSpPr>
            <a:spLocks noGrp="1"/>
          </p:cNvSpPr>
          <p:nvPr>
            <p:ph type="sldNum" sz="quarter" idx="5"/>
          </p:nvPr>
        </p:nvSpPr>
        <p:spPr/>
        <p:txBody>
          <a:bodyPr/>
          <a:lstStyle/>
          <a:p>
            <a:fld id="{23B3A4BD-B009-8146-B753-B81CC3BF9ACC}" type="slidenum">
              <a:rPr lang="en-US" smtClean="0"/>
              <a:t>18</a:t>
            </a:fld>
            <a:endParaRPr lang="en-US"/>
          </a:p>
        </p:txBody>
      </p:sp>
    </p:spTree>
    <p:extLst>
      <p:ext uri="{BB962C8B-B14F-4D97-AF65-F5344CB8AC3E}">
        <p14:creationId xmlns:p14="http://schemas.microsoft.com/office/powerpoint/2010/main" val="254338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Comparison between performance of the two models</a:t>
            </a:r>
          </a:p>
          <a:p>
            <a:r>
              <a:rPr lang="en-US"/>
              <a:t>Update </a:t>
            </a:r>
            <a:r>
              <a:rPr lang="en-US" err="1"/>
              <a:t>takeawy</a:t>
            </a:r>
            <a:r>
              <a:rPr lang="en-US"/>
              <a:t> box</a:t>
            </a:r>
          </a:p>
          <a:p>
            <a:endParaRPr lang="en-US"/>
          </a:p>
        </p:txBody>
      </p:sp>
      <p:sp>
        <p:nvSpPr>
          <p:cNvPr id="4" name="Slide Number Placeholder 3"/>
          <p:cNvSpPr>
            <a:spLocks noGrp="1"/>
          </p:cNvSpPr>
          <p:nvPr>
            <p:ph type="sldNum" sz="quarter" idx="5"/>
          </p:nvPr>
        </p:nvSpPr>
        <p:spPr/>
        <p:txBody>
          <a:bodyPr/>
          <a:lstStyle/>
          <a:p>
            <a:fld id="{23B3A4BD-B009-8146-B753-B81CC3BF9ACC}" type="slidenum">
              <a:rPr lang="en-US" smtClean="0"/>
              <a:t>19</a:t>
            </a:fld>
            <a:endParaRPr lang="en-US"/>
          </a:p>
        </p:txBody>
      </p:sp>
    </p:spTree>
    <p:extLst>
      <p:ext uri="{BB962C8B-B14F-4D97-AF65-F5344CB8AC3E}">
        <p14:creationId xmlns:p14="http://schemas.microsoft.com/office/powerpoint/2010/main" val="1811773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Assumptions, limitations </a:t>
            </a:r>
          </a:p>
          <a:p>
            <a:r>
              <a:rPr lang="en-US"/>
              <a:t>that would lead to the inaccuracies and error bar estimation</a:t>
            </a:r>
          </a:p>
          <a:p>
            <a:endParaRPr lang="en-US"/>
          </a:p>
          <a:p>
            <a:r>
              <a:rPr lang="en-US"/>
              <a:t>Bullet 1: Limitation: Route options are limited to </a:t>
            </a:r>
            <a:r>
              <a:rPr lang="en-US" err="1"/>
              <a:t>CDRs.</a:t>
            </a:r>
            <a:r>
              <a:rPr lang="en-US"/>
              <a:t> Using historic flight plans to identify popular routes that could be added to the TOS CDDR selects from, would expand the set of route options and enable extension to TRACONs without CDRs (note SFO and SEA as top 10 TRACONs without CDRs)</a:t>
            </a:r>
          </a:p>
          <a:p>
            <a:endParaRPr lang="en-US"/>
          </a:p>
          <a:p>
            <a:r>
              <a:rPr lang="en-US"/>
              <a:t>Bullet 2: Limitation: The CDDR algorithm has evolved as it's use become better understood and improvements made. The year of data studied may include periods of algorithm behavior change. If the algorithm has not been changed for a while, more recent data may provide more stable candidate selection behavior for training ML models.</a:t>
            </a:r>
          </a:p>
          <a:p>
            <a:endParaRPr lang="en-US"/>
          </a:p>
          <a:p>
            <a:r>
              <a:rPr lang="en-US"/>
              <a:t>Bullet 3: Limitation: The ML models are trained only on D10. Other TRACONs may routinely encounter operating conditions not encountered by D10. In addition to adding different operating conditions, adding another TRACON will help train the models to account for switching to a different TRACON, e.g. favor features that are more stable predictors of candidate counts when switching from one TRACON to another.</a:t>
            </a:r>
          </a:p>
          <a:p>
            <a:endParaRPr lang="en-US"/>
          </a:p>
          <a:p>
            <a:r>
              <a:rPr lang="en-US"/>
              <a:t>Bullet 4: Assumption: The filed flight plan is assumed to be the shortest CDR. Not always true as we have seen from D10 filed data. The filed route may even be a swap weather playbook route that is much longer and CDDR is suggesting a swap recovery reroute. Thus, airborne delay expenses are overestimated and resulting benefits per reroute are conservative (underestimated). </a:t>
            </a:r>
            <a:r>
              <a:rPr lang="en-US" err="1"/>
              <a:t>Fllight</a:t>
            </a:r>
            <a:r>
              <a:rPr lang="en-US"/>
              <a:t> plan data could be used to better estimate airborne delay expense for benefits per reroute calculations.</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23B3A4BD-B009-8146-B753-B81CC3BF9ACC}" type="slidenum">
              <a:rPr lang="en-US" smtClean="0"/>
              <a:t>21</a:t>
            </a:fld>
            <a:endParaRPr lang="en-US"/>
          </a:p>
        </p:txBody>
      </p:sp>
    </p:spTree>
    <p:extLst>
      <p:ext uri="{BB962C8B-B14F-4D97-AF65-F5344CB8AC3E}">
        <p14:creationId xmlns:p14="http://schemas.microsoft.com/office/powerpoint/2010/main" val="12052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chart shows the number of approved re-routes during the period of May 2022 to April 2023 in D10 TRACON in live operations. Now, these savings are local and if we want users to expand the use of this tool to other TRACONS, one obvious question is the estimation of benefits at those TRACONS or system wide benefits.</a:t>
            </a:r>
          </a:p>
          <a:p>
            <a:pPr algn="l"/>
            <a:endParaRPr lang="en-US" b="1" u="sng"/>
          </a:p>
          <a:p>
            <a:pPr algn="ctr"/>
            <a:r>
              <a:rPr lang="en-US" b="1" u="sng"/>
              <a:t>D10 TRACON:</a:t>
            </a:r>
          </a:p>
          <a:p>
            <a:pPr marL="285750" indent="-285750">
              <a:buFont typeface="Arial" panose="020B0604020202020204" pitchFamily="34" charset="0"/>
              <a:buChar char="•"/>
            </a:pPr>
            <a:r>
              <a:rPr lang="en-US">
                <a:solidFill>
                  <a:srgbClr val="00B050"/>
                </a:solidFill>
              </a:rPr>
              <a:t>68</a:t>
            </a:r>
            <a:r>
              <a:rPr lang="en-US"/>
              <a:t> reroutes</a:t>
            </a:r>
          </a:p>
          <a:p>
            <a:pPr marL="285750" indent="-285750">
              <a:buFont typeface="Arial" panose="020B0604020202020204" pitchFamily="34" charset="0"/>
              <a:buChar char="•"/>
            </a:pPr>
            <a:r>
              <a:rPr lang="en-US">
                <a:solidFill>
                  <a:srgbClr val="00B050"/>
                </a:solidFill>
              </a:rPr>
              <a:t>55k</a:t>
            </a:r>
            <a:r>
              <a:rPr lang="en-US"/>
              <a:t> </a:t>
            </a:r>
            <a:r>
              <a:rPr lang="en-US" err="1"/>
              <a:t>Ibs</a:t>
            </a:r>
            <a:r>
              <a:rPr lang="en-US"/>
              <a:t> fuel</a:t>
            </a:r>
          </a:p>
          <a:p>
            <a:pPr marL="285750" indent="-285750">
              <a:buFont typeface="Arial" panose="020B0604020202020204" pitchFamily="34" charset="0"/>
              <a:buChar char="•"/>
            </a:pPr>
            <a:r>
              <a:rPr lang="en-US">
                <a:solidFill>
                  <a:srgbClr val="00B050"/>
                </a:solidFill>
              </a:rPr>
              <a:t>170k</a:t>
            </a:r>
            <a:r>
              <a:rPr lang="en-US"/>
              <a:t> </a:t>
            </a:r>
            <a:r>
              <a:rPr lang="en-US" err="1"/>
              <a:t>Ibs</a:t>
            </a:r>
            <a:r>
              <a:rPr lang="en-US"/>
              <a:t> CO2</a:t>
            </a:r>
          </a:p>
          <a:p>
            <a:pPr marL="285750" indent="-285750">
              <a:buFont typeface="Arial" panose="020B0604020202020204" pitchFamily="34" charset="0"/>
              <a:buChar char="•"/>
            </a:pPr>
            <a:r>
              <a:rPr lang="en-US">
                <a:solidFill>
                  <a:srgbClr val="00B050"/>
                </a:solidFill>
              </a:rPr>
              <a:t>1260</a:t>
            </a:r>
            <a:r>
              <a:rPr lang="en-US"/>
              <a:t> urban trees</a:t>
            </a:r>
          </a:p>
          <a:p>
            <a:endParaRPr lang="en-US"/>
          </a:p>
        </p:txBody>
      </p:sp>
      <p:sp>
        <p:nvSpPr>
          <p:cNvPr id="4" name="Slide Number Placeholder 3"/>
          <p:cNvSpPr>
            <a:spLocks noGrp="1"/>
          </p:cNvSpPr>
          <p:nvPr>
            <p:ph type="sldNum" sz="quarter" idx="5"/>
          </p:nvPr>
        </p:nvSpPr>
        <p:spPr/>
        <p:txBody>
          <a:bodyPr/>
          <a:lstStyle/>
          <a:p>
            <a:fld id="{23B3A4BD-B009-8146-B753-B81CC3BF9ACC}" type="slidenum">
              <a:rPr lang="en-US" smtClean="0"/>
              <a:t>4</a:t>
            </a:fld>
            <a:endParaRPr lang="en-US"/>
          </a:p>
        </p:txBody>
      </p:sp>
    </p:spTree>
    <p:extLst>
      <p:ext uri="{BB962C8B-B14F-4D97-AF65-F5344CB8AC3E}">
        <p14:creationId xmlns:p14="http://schemas.microsoft.com/office/powerpoint/2010/main" val="14415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Operations Network</a:t>
            </a:r>
          </a:p>
          <a:p>
            <a:r>
              <a:rPr lang="en-US"/>
              <a:t>This is the motivation behind this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highlight>
                  <a:srgbClr val="FFFF00"/>
                </a:highlight>
              </a:rPr>
              <a:t>Top 10 TRACONS are by no of operations.</a:t>
            </a:r>
          </a:p>
          <a:p>
            <a:endParaRPr lang="en-US"/>
          </a:p>
          <a:p>
            <a:endParaRPr lang="en-US"/>
          </a:p>
          <a:p>
            <a:r>
              <a:rPr lang="en-US" b="0" i="0">
                <a:solidFill>
                  <a:srgbClr val="EEF0FF"/>
                </a:solidFill>
                <a:effectLst/>
                <a:latin typeface="Google Sans"/>
              </a:rPr>
              <a:t>In OPSNET, an "operation" is counted if the aircraft is under the TRACON's control jurisdiction and is either landing, taking off, or executing an unplanned missed approach. </a:t>
            </a:r>
            <a:endParaRPr lang="en-US"/>
          </a:p>
          <a:p>
            <a:endParaRPr lang="en-US"/>
          </a:p>
        </p:txBody>
      </p:sp>
      <p:sp>
        <p:nvSpPr>
          <p:cNvPr id="4" name="Slide Number Placeholder 3"/>
          <p:cNvSpPr>
            <a:spLocks noGrp="1"/>
          </p:cNvSpPr>
          <p:nvPr>
            <p:ph type="sldNum" sz="quarter" idx="5"/>
          </p:nvPr>
        </p:nvSpPr>
        <p:spPr/>
        <p:txBody>
          <a:bodyPr/>
          <a:lstStyle/>
          <a:p>
            <a:fld id="{23B3A4BD-B009-8146-B753-B81CC3BF9ACC}" type="slidenum">
              <a:rPr lang="en-US" smtClean="0"/>
              <a:t>5</a:t>
            </a:fld>
            <a:endParaRPr lang="en-US"/>
          </a:p>
        </p:txBody>
      </p:sp>
    </p:spTree>
    <p:extLst>
      <p:ext uri="{BB962C8B-B14F-4D97-AF65-F5344CB8AC3E}">
        <p14:creationId xmlns:p14="http://schemas.microsoft.com/office/powerpoint/2010/main" val="185710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Feature development process</a:t>
            </a:r>
          </a:p>
          <a:p>
            <a:r>
              <a:rPr lang="en-US"/>
              <a:t>Prediction Model</a:t>
            </a:r>
          </a:p>
          <a:p>
            <a:r>
              <a:rPr lang="en-US"/>
              <a:t>Predictions – extrapolated benefits</a:t>
            </a:r>
          </a:p>
          <a:p>
            <a:endParaRPr lang="en-US"/>
          </a:p>
        </p:txBody>
      </p:sp>
      <p:sp>
        <p:nvSpPr>
          <p:cNvPr id="4" name="Slide Number Placeholder 3"/>
          <p:cNvSpPr>
            <a:spLocks noGrp="1"/>
          </p:cNvSpPr>
          <p:nvPr>
            <p:ph type="sldNum" sz="quarter" idx="5"/>
          </p:nvPr>
        </p:nvSpPr>
        <p:spPr/>
        <p:txBody>
          <a:bodyPr/>
          <a:lstStyle/>
          <a:p>
            <a:fld id="{23B3A4BD-B009-8146-B753-B81CC3BF9ACC}" type="slidenum">
              <a:rPr lang="en-US" smtClean="0"/>
              <a:t>6</a:t>
            </a:fld>
            <a:endParaRPr lang="en-US"/>
          </a:p>
        </p:txBody>
      </p:sp>
    </p:spTree>
    <p:extLst>
      <p:ext uri="{BB962C8B-B14F-4D97-AF65-F5344CB8AC3E}">
        <p14:creationId xmlns:p14="http://schemas.microsoft.com/office/powerpoint/2010/main" val="295643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4874B-787F-B885-9AB9-B47703F88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13DCB-93C7-1A30-4084-FA808B22D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A4D0C-749E-FC71-7E87-975B874E6E1B}"/>
              </a:ext>
            </a:extLst>
          </p:cNvPr>
          <p:cNvSpPr>
            <a:spLocks noGrp="1"/>
          </p:cNvSpPr>
          <p:nvPr>
            <p:ph type="body" idx="1"/>
          </p:nvPr>
        </p:nvSpPr>
        <p:spPr/>
        <p:txBody>
          <a:bodyPr/>
          <a:lstStyle/>
          <a:p>
            <a:r>
              <a:rPr lang="en-US"/>
              <a:t>Feature development process</a:t>
            </a:r>
          </a:p>
          <a:p>
            <a:r>
              <a:rPr lang="en-US"/>
              <a:t>Prediction Model</a:t>
            </a:r>
          </a:p>
          <a:p>
            <a:r>
              <a:rPr lang="en-US"/>
              <a:t>Predictions – extrapolated benefits</a:t>
            </a:r>
          </a:p>
          <a:p>
            <a:endParaRPr lang="en-US"/>
          </a:p>
        </p:txBody>
      </p:sp>
      <p:sp>
        <p:nvSpPr>
          <p:cNvPr id="4" name="Slide Number Placeholder 3">
            <a:extLst>
              <a:ext uri="{FF2B5EF4-FFF2-40B4-BE49-F238E27FC236}">
                <a16:creationId xmlns:a16="http://schemas.microsoft.com/office/drawing/2014/main" id="{04554A43-DE25-ACB3-0959-AED45F7E1BBA}"/>
              </a:ext>
            </a:extLst>
          </p:cNvPr>
          <p:cNvSpPr>
            <a:spLocks noGrp="1"/>
          </p:cNvSpPr>
          <p:nvPr>
            <p:ph type="sldNum" sz="quarter" idx="5"/>
          </p:nvPr>
        </p:nvSpPr>
        <p:spPr/>
        <p:txBody>
          <a:bodyPr/>
          <a:lstStyle/>
          <a:p>
            <a:fld id="{23B3A4BD-B009-8146-B753-B81CC3BF9ACC}" type="slidenum">
              <a:rPr lang="en-US" smtClean="0"/>
              <a:t>7</a:t>
            </a:fld>
            <a:endParaRPr lang="en-US"/>
          </a:p>
        </p:txBody>
      </p:sp>
    </p:spTree>
    <p:extLst>
      <p:ext uri="{BB962C8B-B14F-4D97-AF65-F5344CB8AC3E}">
        <p14:creationId xmlns:p14="http://schemas.microsoft.com/office/powerpoint/2010/main" val="90053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5280B-FF3F-C530-1D77-A3CAA76A2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F3448-6E46-1593-33F6-AC3E373AB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BB9B6-CFB8-6F45-1D52-4223C9FFD5F2}"/>
              </a:ext>
            </a:extLst>
          </p:cNvPr>
          <p:cNvSpPr>
            <a:spLocks noGrp="1"/>
          </p:cNvSpPr>
          <p:nvPr>
            <p:ph type="body" idx="1"/>
          </p:nvPr>
        </p:nvSpPr>
        <p:spPr/>
        <p:txBody>
          <a:bodyPr/>
          <a:lstStyle/>
          <a:p>
            <a:r>
              <a:rPr lang="en-US"/>
              <a:t>Feature development process</a:t>
            </a:r>
          </a:p>
          <a:p>
            <a:r>
              <a:rPr lang="en-US"/>
              <a:t>Prediction Model</a:t>
            </a:r>
          </a:p>
          <a:p>
            <a:r>
              <a:rPr lang="en-US"/>
              <a:t>Predictions – extrapolated benefits</a:t>
            </a:r>
          </a:p>
          <a:p>
            <a:endParaRPr lang="en-US"/>
          </a:p>
        </p:txBody>
      </p:sp>
      <p:sp>
        <p:nvSpPr>
          <p:cNvPr id="4" name="Slide Number Placeholder 3">
            <a:extLst>
              <a:ext uri="{FF2B5EF4-FFF2-40B4-BE49-F238E27FC236}">
                <a16:creationId xmlns:a16="http://schemas.microsoft.com/office/drawing/2014/main" id="{A4F1C105-D723-9A77-BEEF-3CC218EB3DE5}"/>
              </a:ext>
            </a:extLst>
          </p:cNvPr>
          <p:cNvSpPr>
            <a:spLocks noGrp="1"/>
          </p:cNvSpPr>
          <p:nvPr>
            <p:ph type="sldNum" sz="quarter" idx="5"/>
          </p:nvPr>
        </p:nvSpPr>
        <p:spPr/>
        <p:txBody>
          <a:bodyPr/>
          <a:lstStyle/>
          <a:p>
            <a:fld id="{23B3A4BD-B009-8146-B753-B81CC3BF9ACC}" type="slidenum">
              <a:rPr lang="en-US" smtClean="0"/>
              <a:t>9</a:t>
            </a:fld>
            <a:endParaRPr lang="en-US"/>
          </a:p>
        </p:txBody>
      </p:sp>
    </p:spTree>
    <p:extLst>
      <p:ext uri="{BB962C8B-B14F-4D97-AF65-F5344CB8AC3E}">
        <p14:creationId xmlns:p14="http://schemas.microsoft.com/office/powerpoint/2010/main" val="373226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TMI Model – to predict TMI candidates</a:t>
            </a:r>
          </a:p>
          <a:p>
            <a:r>
              <a:rPr lang="en-US"/>
              <a:t>Non-TMI model – to predict non-TMI candidates and then sum them up for total number of candidates</a:t>
            </a:r>
          </a:p>
          <a:p>
            <a:r>
              <a:rPr lang="en-US"/>
              <a:t>Top 10 features out of 63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3A4BD-B009-8146-B753-B81CC3BF9AC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114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a:t>Alpha feature identifies and counts flights meeting a combined set of Weather Impact, Delay Saved, and Route Options requirements. Requirements were manually selected an combined to maximize the correlation of daily D10 flight count with D10 field data candidate count.</a:t>
            </a:r>
          </a:p>
          <a:p>
            <a:pPr marL="285750" indent="-285750">
              <a:buFont typeface="Calibri"/>
              <a:buChar char="-"/>
            </a:pPr>
            <a:r>
              <a:rPr lang="en-US"/>
              <a:t>The chart shows total numbers of Total Flights, set of flights meeting each individual requirement, and the Alpha set combining these requirements</a:t>
            </a:r>
          </a:p>
          <a:p>
            <a:pPr marL="285750" indent="-285750">
              <a:buFont typeface="Calibri"/>
              <a:buChar char="-"/>
            </a:pPr>
            <a:r>
              <a:rPr lang="en-US"/>
              <a:t>TRACONS are arranged in order of most busy starting at bottom. Note how the Total Flights count generally follows the most busy order but when flights are filtered to meet the individual requirements, the count order fluctuates. For example: Interesting observations: SCT has lowest ratio of flights with route options, MIA has highest ratio of flights with weather impacts</a:t>
            </a:r>
          </a:p>
        </p:txBody>
      </p:sp>
      <p:sp>
        <p:nvSpPr>
          <p:cNvPr id="4" name="Slide Number Placeholder 3"/>
          <p:cNvSpPr>
            <a:spLocks noGrp="1"/>
          </p:cNvSpPr>
          <p:nvPr>
            <p:ph type="sldNum" sz="quarter" idx="5"/>
          </p:nvPr>
        </p:nvSpPr>
        <p:spPr/>
        <p:txBody>
          <a:bodyPr/>
          <a:lstStyle/>
          <a:p>
            <a:fld id="{23B3A4BD-B009-8146-B753-B81CC3BF9ACC}" type="slidenum">
              <a:rPr lang="en-US" smtClean="0"/>
              <a:t>11</a:t>
            </a:fld>
            <a:endParaRPr lang="en-US"/>
          </a:p>
        </p:txBody>
      </p:sp>
    </p:spTree>
    <p:extLst>
      <p:ext uri="{BB962C8B-B14F-4D97-AF65-F5344CB8AC3E}">
        <p14:creationId xmlns:p14="http://schemas.microsoft.com/office/powerpoint/2010/main" val="1165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32EF8-C05C-65E1-9D9A-7D28EEC47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EA573-C07E-4EF8-C4DE-83DD8BB62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F26EE-4A7A-CC28-6789-6462A1F26CFF}"/>
              </a:ext>
            </a:extLst>
          </p:cNvPr>
          <p:cNvSpPr>
            <a:spLocks noGrp="1"/>
          </p:cNvSpPr>
          <p:nvPr>
            <p:ph type="body" idx="1"/>
          </p:nvPr>
        </p:nvSpPr>
        <p:spPr/>
        <p:txBody>
          <a:bodyPr/>
          <a:lstStyle/>
          <a:p>
            <a:r>
              <a:rPr lang="en-US"/>
              <a:t>Each color represents a different gate that is used. </a:t>
            </a:r>
          </a:p>
          <a:p>
            <a:r>
              <a:rPr lang="en-US"/>
              <a:t>If there is no CDR available for a particular airport pair, then it has 0 alternate gate options.</a:t>
            </a:r>
          </a:p>
          <a:p>
            <a:r>
              <a:rPr lang="en-US" sz="1200"/>
              <a:t>(for example number of flights with one alternate gate and so on) – this is a feature</a:t>
            </a:r>
            <a:endParaRPr lang="en-US"/>
          </a:p>
          <a:p>
            <a:endParaRPr lang="en-US"/>
          </a:p>
        </p:txBody>
      </p:sp>
      <p:sp>
        <p:nvSpPr>
          <p:cNvPr id="4" name="Slide Number Placeholder 3">
            <a:extLst>
              <a:ext uri="{FF2B5EF4-FFF2-40B4-BE49-F238E27FC236}">
                <a16:creationId xmlns:a16="http://schemas.microsoft.com/office/drawing/2014/main" id="{611FFD8E-B99E-39A9-398C-CC9CB501BE64}"/>
              </a:ext>
            </a:extLst>
          </p:cNvPr>
          <p:cNvSpPr>
            <a:spLocks noGrp="1"/>
          </p:cNvSpPr>
          <p:nvPr>
            <p:ph type="sldNum" sz="quarter" idx="5"/>
          </p:nvPr>
        </p:nvSpPr>
        <p:spPr/>
        <p:txBody>
          <a:bodyPr/>
          <a:lstStyle/>
          <a:p>
            <a:fld id="{23B3A4BD-B009-8146-B753-B81CC3BF9ACC}" type="slidenum">
              <a:rPr lang="en-US" smtClean="0"/>
              <a:t>12</a:t>
            </a:fld>
            <a:endParaRPr lang="en-US"/>
          </a:p>
        </p:txBody>
      </p:sp>
    </p:spTree>
    <p:extLst>
      <p:ext uri="{BB962C8B-B14F-4D97-AF65-F5344CB8AC3E}">
        <p14:creationId xmlns:p14="http://schemas.microsoft.com/office/powerpoint/2010/main" val="289545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Date Placeholder 3">
            <a:extLst>
              <a:ext uri="{FF2B5EF4-FFF2-40B4-BE49-F238E27FC236}">
                <a16:creationId xmlns:a16="http://schemas.microsoft.com/office/drawing/2014/main" id="{FA0D784F-1F4C-43F5-84C9-E8CB76873C50}"/>
              </a:ext>
            </a:extLst>
          </p:cNvPr>
          <p:cNvSpPr>
            <a:spLocks noGrp="1"/>
          </p:cNvSpPr>
          <p:nvPr>
            <p:ph type="dt" sz="half" idx="2"/>
          </p:nvPr>
        </p:nvSpPr>
        <p:spPr>
          <a:xfrm>
            <a:off x="838200" y="649839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80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BABB00-B598-49E9-928A-019369EA5F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79A0969C-C9DE-4ACB-834E-362553E7F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11" name="Slide Number Placeholder 10">
            <a:extLst>
              <a:ext uri="{FF2B5EF4-FFF2-40B4-BE49-F238E27FC236}">
                <a16:creationId xmlns:a16="http://schemas.microsoft.com/office/drawing/2014/main" id="{AAA184E4-0554-4F3C-B14D-1FE2043DA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02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94297"/>
            <a:ext cx="2628900" cy="518266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994299"/>
            <a:ext cx="7734300" cy="51826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4581C-E657-46BF-9288-D20A2C05A4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7B0EB2E-279D-49FB-B57B-ACADAC0794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7" name="Slide Number Placeholder 6">
            <a:extLst>
              <a:ext uri="{FF2B5EF4-FFF2-40B4-BE49-F238E27FC236}">
                <a16:creationId xmlns:a16="http://schemas.microsoft.com/office/drawing/2014/main" id="{0AD621D0-8170-40EF-A713-86DC9A025C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23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4E1EAA4-806E-4F63-A26F-8E0851724D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9B01185-4B85-4129-B187-FBDD897475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5" name="Slide Number Placeholder 4">
            <a:extLst>
              <a:ext uri="{FF2B5EF4-FFF2-40B4-BE49-F238E27FC236}">
                <a16:creationId xmlns:a16="http://schemas.microsoft.com/office/drawing/2014/main" id="{E604EFD7-35E0-4A50-A199-B7CCFDCBFB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89A98C6-992A-4192-AB7F-0ED6531DB290}"/>
              </a:ext>
            </a:extLst>
          </p:cNvPr>
          <p:cNvSpPr/>
          <p:nvPr userDrawn="1"/>
        </p:nvSpPr>
        <p:spPr>
          <a:xfrm>
            <a:off x="0" y="1"/>
            <a:ext cx="12191999" cy="763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65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21">
            <a:extLst>
              <a:ext uri="{FF2B5EF4-FFF2-40B4-BE49-F238E27FC236}">
                <a16:creationId xmlns:a16="http://schemas.microsoft.com/office/drawing/2014/main" id="{2EFAF4FE-2646-45B4-A36A-6B77074589CC}"/>
              </a:ext>
            </a:extLst>
          </p:cNvPr>
          <p:cNvSpPr>
            <a:spLocks noChangeArrowheads="1"/>
          </p:cNvSpPr>
          <p:nvPr userDrawn="1"/>
        </p:nvSpPr>
        <p:spPr bwMode="auto">
          <a:xfrm>
            <a:off x="0" y="1"/>
            <a:ext cx="12184072" cy="838200"/>
          </a:xfrm>
          <a:prstGeom prst="rect">
            <a:avLst/>
          </a:prstGeom>
          <a:gradFill rotWithShape="0">
            <a:gsLst>
              <a:gs pos="0">
                <a:srgbClr val="FFFFFF"/>
              </a:gs>
              <a:gs pos="100000">
                <a:srgbClr val="005196"/>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94511" rtl="0" eaLnBrk="1" fontAlgn="base" latinLnBrk="0" hangingPunct="1">
              <a:lnSpc>
                <a:spcPct val="100000"/>
              </a:lnSpc>
              <a:spcBef>
                <a:spcPct val="0"/>
              </a:spcBef>
              <a:spcAft>
                <a:spcPct val="0"/>
              </a:spcAft>
              <a:buClrTx/>
              <a:buSzTx/>
              <a:buFontTx/>
              <a:buNone/>
              <a:tabLst/>
              <a:defRPr/>
            </a:pPr>
            <a:endParaRPr kumimoji="0" lang="en-US" altLang="en-US" sz="974" b="0" i="0" u="none" strike="noStrike" kern="1200" cap="none" spc="0" normalizeH="0" baseline="0" noProof="0">
              <a:ln>
                <a:noFill/>
              </a:ln>
              <a:solidFill>
                <a:prstClr val="black"/>
              </a:solidFill>
              <a:effectLst/>
              <a:uLnTx/>
              <a:uFillTx/>
              <a:latin typeface="Arial Narrow" panose="020B0606020202030204" pitchFamily="34" charset="0"/>
              <a:ea typeface="ＭＳ Ｐゴシック" charset="-128"/>
              <a:cs typeface="Arial" panose="020B0604020202020204" pitchFamily="34" charset="0"/>
            </a:endParaRPr>
          </a:p>
        </p:txBody>
      </p:sp>
      <p:sp>
        <p:nvSpPr>
          <p:cNvPr id="3" name="Content Placeholder 2"/>
          <p:cNvSpPr>
            <a:spLocks noGrp="1"/>
          </p:cNvSpPr>
          <p:nvPr>
            <p:ph idx="1"/>
          </p:nvPr>
        </p:nvSpPr>
        <p:spPr>
          <a:xfrm>
            <a:off x="520117" y="842036"/>
            <a:ext cx="11107024" cy="51213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13">
            <a:extLst>
              <a:ext uri="{FF2B5EF4-FFF2-40B4-BE49-F238E27FC236}">
                <a16:creationId xmlns:a16="http://schemas.microsoft.com/office/drawing/2014/main" id="{6652E7B1-901A-4F5F-8D31-C7086DE43DF7}"/>
              </a:ext>
            </a:extLst>
          </p:cNvPr>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1353800" y="124676"/>
            <a:ext cx="716725" cy="622300"/>
          </a:xfrm>
          <a:prstGeom prst="rect">
            <a:avLst/>
          </a:prstGeom>
          <a:noFill/>
          <a:ln w="9525">
            <a:noFill/>
            <a:miter lim="800000"/>
            <a:headEnd/>
            <a:tailEnd/>
          </a:ln>
        </p:spPr>
      </p:pic>
      <p:sp>
        <p:nvSpPr>
          <p:cNvPr id="24" name="Title 23">
            <a:extLst>
              <a:ext uri="{FF2B5EF4-FFF2-40B4-BE49-F238E27FC236}">
                <a16:creationId xmlns:a16="http://schemas.microsoft.com/office/drawing/2014/main" id="{D3CFA2AB-C7F7-DE6E-8F2D-36FE584D480E}"/>
              </a:ext>
            </a:extLst>
          </p:cNvPr>
          <p:cNvSpPr>
            <a:spLocks noGrp="1"/>
          </p:cNvSpPr>
          <p:nvPr>
            <p:ph type="title"/>
          </p:nvPr>
        </p:nvSpPr>
        <p:spPr>
          <a:xfrm>
            <a:off x="520117" y="-3988"/>
            <a:ext cx="10833683" cy="838201"/>
          </a:xfrm>
        </p:spPr>
        <p:txBody>
          <a:bodyPr/>
          <a:lstStyle/>
          <a:p>
            <a:r>
              <a:rPr lang="en-US"/>
              <a:t>Click to edit Master title style</a:t>
            </a:r>
          </a:p>
        </p:txBody>
      </p:sp>
      <p:sp>
        <p:nvSpPr>
          <p:cNvPr id="32" name="Date Placeholder 31">
            <a:extLst>
              <a:ext uri="{FF2B5EF4-FFF2-40B4-BE49-F238E27FC236}">
                <a16:creationId xmlns:a16="http://schemas.microsoft.com/office/drawing/2014/main" id="{C842FD4F-DE21-B769-6353-4CFAAB5C88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3" name="Footer Placeholder 32">
            <a:extLst>
              <a:ext uri="{FF2B5EF4-FFF2-40B4-BE49-F238E27FC236}">
                <a16:creationId xmlns:a16="http://schemas.microsoft.com/office/drawing/2014/main" id="{84250DBD-86D2-751C-D4DD-43CAC0AC77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34" name="Slide Number Placeholder 33">
            <a:extLst>
              <a:ext uri="{FF2B5EF4-FFF2-40B4-BE49-F238E27FC236}">
                <a16:creationId xmlns:a16="http://schemas.microsoft.com/office/drawing/2014/main" id="{3247D70F-ED36-8FCA-BEA7-27431BCA12C7}"/>
              </a:ext>
            </a:extLst>
          </p:cNvPr>
          <p:cNvSpPr>
            <a:spLocks noGrp="1"/>
          </p:cNvSpPr>
          <p:nvPr>
            <p:ph type="sldNum" sz="quarter" idx="12"/>
          </p:nvPr>
        </p:nvSpPr>
        <p:spPr/>
        <p:txBody>
          <a:bodyPr/>
          <a:lstStyle/>
          <a:p>
            <a:pPr fontAlgn="base">
              <a:spcBef>
                <a:spcPct val="0"/>
              </a:spcBef>
              <a:spcAft>
                <a:spcPct val="0"/>
              </a:spcAft>
            </a:pPr>
            <a:fld id="{4A6754EE-8612-444A-B369-6B460447AC9D}" type="slidenum">
              <a:rPr lang="en-US" smtClean="0">
                <a:solidFill>
                  <a:prstClr val="black">
                    <a:tint val="75000"/>
                  </a:prstClr>
                </a:solidFill>
                <a:ea typeface="ＭＳ Ｐゴシック" charset="-128"/>
              </a:rPr>
              <a:pPr fontAlgn="base">
                <a:spcBef>
                  <a:spcPct val="0"/>
                </a:spcBef>
                <a:spcAft>
                  <a:spcPct val="0"/>
                </a:spcAft>
              </a:pPr>
              <a:t>‹#›</a:t>
            </a:fld>
            <a:endParaRPr lang="en-US">
              <a:solidFill>
                <a:prstClr val="black">
                  <a:tint val="75000"/>
                </a:prstClr>
              </a:solidFill>
              <a:ea typeface="ＭＳ Ｐゴシック" charset="-128"/>
            </a:endParaRPr>
          </a:p>
        </p:txBody>
      </p:sp>
      <p:sp>
        <p:nvSpPr>
          <p:cNvPr id="6" name="Text Placeholder 3">
            <a:extLst>
              <a:ext uri="{FF2B5EF4-FFF2-40B4-BE49-F238E27FC236}">
                <a16:creationId xmlns:a16="http://schemas.microsoft.com/office/drawing/2014/main" id="{1569AE91-BFB1-1089-7B1C-A83D7C631F6E}"/>
              </a:ext>
            </a:extLst>
          </p:cNvPr>
          <p:cNvSpPr>
            <a:spLocks noGrp="1"/>
          </p:cNvSpPr>
          <p:nvPr>
            <p:ph type="body" sz="quarter" idx="13" hasCustomPrompt="1"/>
          </p:nvPr>
        </p:nvSpPr>
        <p:spPr>
          <a:xfrm>
            <a:off x="436223" y="5781041"/>
            <a:ext cx="11341919" cy="705544"/>
          </a:xfrm>
          <a:solidFill>
            <a:schemeClr val="accent1">
              <a:lumMod val="40000"/>
              <a:lumOff val="60000"/>
            </a:schemeClr>
          </a:solidFill>
        </p:spPr>
        <p:txBody>
          <a:bodyPr>
            <a:noAutofit/>
          </a:bodyPr>
          <a:lstStyle>
            <a:lvl1pPr marL="0" indent="0" algn="ctr">
              <a:buNone/>
              <a:defRPr sz="1442" b="1"/>
            </a:lvl1pPr>
          </a:lstStyle>
          <a:p>
            <a:pPr lvl="0"/>
            <a:r>
              <a:rPr lang="en-US"/>
              <a:t>Bang Box</a:t>
            </a:r>
          </a:p>
        </p:txBody>
      </p:sp>
    </p:spTree>
    <p:extLst>
      <p:ext uri="{BB962C8B-B14F-4D97-AF65-F5344CB8AC3E}">
        <p14:creationId xmlns:p14="http://schemas.microsoft.com/office/powerpoint/2010/main" val="105010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4C64430-913D-442A-B0AC-773BBEE466FB}"/>
              </a:ext>
            </a:extLst>
          </p:cNvPr>
          <p:cNvSpPr>
            <a:spLocks noGrp="1"/>
          </p:cNvSpPr>
          <p:nvPr>
            <p:ph type="title"/>
          </p:nvPr>
        </p:nvSpPr>
        <p:spPr>
          <a:xfrm>
            <a:off x="914400" y="50907"/>
            <a:ext cx="10684381" cy="646331"/>
          </a:xfrm>
          <a:prstGeom prst="rect">
            <a:avLst/>
          </a:prstGeom>
          <a:ln>
            <a:noFill/>
          </a:ln>
        </p:spPr>
        <p:txBody>
          <a:bodyPr anchor="ctr">
            <a:spAutoFit/>
          </a:bodyPr>
          <a:lstStyle>
            <a:lvl1pPr>
              <a:defRPr sz="40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71652526-07A5-4341-9B6D-FADA0CC13C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04C04232-88A9-404B-85FE-E9B2CBCDC9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9" name="Slide Number Placeholder 8">
            <a:extLst>
              <a:ext uri="{FF2B5EF4-FFF2-40B4-BE49-F238E27FC236}">
                <a16:creationId xmlns:a16="http://schemas.microsoft.com/office/drawing/2014/main" id="{CCC22D0A-4388-40AD-9DE2-99451E8770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03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38B349-18D9-4999-97D2-75F163B0C9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DC7F90-E88F-4D4C-9679-AF77107B5B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7" name="Slide Number Placeholder 6">
            <a:extLst>
              <a:ext uri="{FF2B5EF4-FFF2-40B4-BE49-F238E27FC236}">
                <a16:creationId xmlns:a16="http://schemas.microsoft.com/office/drawing/2014/main" id="{8FAB97DE-51AA-417F-A249-638619E623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47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No Sub-Headin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4" name="Date Placeholder 3">
            <a:extLst>
              <a:ext uri="{FF2B5EF4-FFF2-40B4-BE49-F238E27FC236}">
                <a16:creationId xmlns:a16="http://schemas.microsoft.com/office/drawing/2014/main" id="{D938B349-18D9-4999-97D2-75F163B0C9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DC7F90-E88F-4D4C-9679-AF77107B5B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7" name="Slide Number Placeholder 6">
            <a:extLst>
              <a:ext uri="{FF2B5EF4-FFF2-40B4-BE49-F238E27FC236}">
                <a16:creationId xmlns:a16="http://schemas.microsoft.com/office/drawing/2014/main" id="{8FAB97DE-51AA-417F-A249-638619E623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11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964276"/>
            <a:ext cx="5181600" cy="521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64276"/>
            <a:ext cx="5181600" cy="521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1AAB9AFB-33A9-4628-B11B-B7E93A73837C}"/>
              </a:ext>
            </a:extLst>
          </p:cNvPr>
          <p:cNvSpPr>
            <a:spLocks noGrp="1"/>
          </p:cNvSpPr>
          <p:nvPr>
            <p:ph type="title"/>
          </p:nvPr>
        </p:nvSpPr>
        <p:spPr>
          <a:xfrm>
            <a:off x="914400" y="50907"/>
            <a:ext cx="10684381" cy="646331"/>
          </a:xfrm>
          <a:prstGeom prst="rect">
            <a:avLst/>
          </a:prstGeom>
          <a:ln>
            <a:noFill/>
          </a:ln>
        </p:spPr>
        <p:txBody>
          <a:bodyPr anchor="ctr">
            <a:spAutoFit/>
          </a:bodyPr>
          <a:lstStyle>
            <a:lvl1pPr>
              <a:defRPr sz="400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D1139E62-0E8E-4776-9AC2-3490B9E96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19836C8-2452-436B-AD26-E765C55B87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E2A38F27-05B1-4EDD-AD3B-921151D31A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07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007831"/>
            <a:ext cx="5157787" cy="596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1604356"/>
            <a:ext cx="5157787" cy="4605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1007831"/>
            <a:ext cx="5183188" cy="596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1604356"/>
            <a:ext cx="5183188" cy="4605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E685829-028F-4BA3-91B7-9AE00F0579BA}"/>
              </a:ext>
            </a:extLst>
          </p:cNvPr>
          <p:cNvSpPr>
            <a:spLocks noGrp="1"/>
          </p:cNvSpPr>
          <p:nvPr>
            <p:ph type="title"/>
          </p:nvPr>
        </p:nvSpPr>
        <p:spPr>
          <a:xfrm>
            <a:off x="914400" y="50907"/>
            <a:ext cx="10684381" cy="646331"/>
          </a:xfrm>
          <a:prstGeom prst="rect">
            <a:avLst/>
          </a:prstGeom>
          <a:ln>
            <a:noFill/>
          </a:ln>
        </p:spPr>
        <p:txBody>
          <a:bodyPr anchor="ctr">
            <a:spAutoFit/>
          </a:bodyPr>
          <a:lstStyle>
            <a:lvl1pPr>
              <a:defRPr sz="400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2BA26663-9BF0-4701-87F6-F8AD432FC8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391CCB0F-A5D7-4BC1-A11C-3EAFE420B3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8" name="Slide Number Placeholder 7">
            <a:extLst>
              <a:ext uri="{FF2B5EF4-FFF2-40B4-BE49-F238E27FC236}">
                <a16:creationId xmlns:a16="http://schemas.microsoft.com/office/drawing/2014/main" id="{030A6A90-CB4A-43E2-845D-35626A3763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34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C4DB71-134E-4973-98C8-F684B6C2CFB2}"/>
              </a:ext>
            </a:extLst>
          </p:cNvPr>
          <p:cNvSpPr>
            <a:spLocks noGrp="1"/>
          </p:cNvSpPr>
          <p:nvPr>
            <p:ph type="title"/>
          </p:nvPr>
        </p:nvSpPr>
        <p:spPr>
          <a:xfrm>
            <a:off x="914400" y="50907"/>
            <a:ext cx="10684381" cy="646331"/>
          </a:xfrm>
          <a:prstGeom prst="rect">
            <a:avLst/>
          </a:prstGeom>
          <a:ln>
            <a:noFill/>
          </a:ln>
        </p:spPr>
        <p:txBody>
          <a:bodyPr anchor="ctr">
            <a:spAutoFit/>
          </a:bodyPr>
          <a:lstStyle>
            <a:lvl1pPr>
              <a:defRPr sz="400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E664A64C-7136-451D-9305-086AC4BA88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BDF0851-2B97-4908-B566-07673DE24B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4" name="Slide Number Placeholder 3">
            <a:extLst>
              <a:ext uri="{FF2B5EF4-FFF2-40B4-BE49-F238E27FC236}">
                <a16:creationId xmlns:a16="http://schemas.microsoft.com/office/drawing/2014/main" id="{1511125E-D18E-4B00-B6C0-7417F7AB53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34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010699"/>
            <a:ext cx="3932237" cy="1069975"/>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1010700"/>
            <a:ext cx="6172200" cy="52581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2080674"/>
            <a:ext cx="3932237" cy="4188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F57210-078A-455C-B08B-9DB3E78388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F13F5CD-1847-4CB6-80D1-7342173DD3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8" name="Slide Number Placeholder 7">
            <a:extLst>
              <a:ext uri="{FF2B5EF4-FFF2-40B4-BE49-F238E27FC236}">
                <a16:creationId xmlns:a16="http://schemas.microsoft.com/office/drawing/2014/main" id="{CAC4495C-9700-4406-B536-6B56D69A6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0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298320"/>
            <a:ext cx="3932237" cy="1069975"/>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129832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8200" y="236829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05C2E-6315-4B4F-9030-2235214C9F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54D5009-4F81-4EAC-B729-3519399E1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8" name="Slide Number Placeholder 7">
            <a:extLst>
              <a:ext uri="{FF2B5EF4-FFF2-40B4-BE49-F238E27FC236}">
                <a16:creationId xmlns:a16="http://schemas.microsoft.com/office/drawing/2014/main" id="{F4E17309-FFAB-41D9-B5D3-E93276656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30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856211"/>
            <a:ext cx="10515600" cy="5428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9839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2698812" y="6498398"/>
            <a:ext cx="67943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p:cNvSpPr>
            <a:spLocks noGrp="1"/>
          </p:cNvSpPr>
          <p:nvPr>
            <p:ph type="sldNum" sz="quarter" idx="4"/>
          </p:nvPr>
        </p:nvSpPr>
        <p:spPr>
          <a:xfrm>
            <a:off x="8610600" y="649839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8EF670C-E6FB-4729-95C3-77705819C974}"/>
              </a:ext>
            </a:extLst>
          </p:cNvPr>
          <p:cNvPicPr>
            <a:picLocks noChangeAspect="1"/>
          </p:cNvPicPr>
          <p:nvPr userDrawn="1"/>
        </p:nvPicPr>
        <p:blipFill rotWithShape="1">
          <a:blip r:embed="rId15"/>
          <a:srcRect t="16260" b="10925"/>
          <a:stretch/>
        </p:blipFill>
        <p:spPr>
          <a:xfrm>
            <a:off x="0" y="0"/>
            <a:ext cx="10025149" cy="751887"/>
          </a:xfrm>
          <a:prstGeom prst="rect">
            <a:avLst/>
          </a:prstGeom>
        </p:spPr>
      </p:pic>
      <p:pic>
        <p:nvPicPr>
          <p:cNvPr id="9" name="Picture 8">
            <a:extLst>
              <a:ext uri="{FF2B5EF4-FFF2-40B4-BE49-F238E27FC236}">
                <a16:creationId xmlns:a16="http://schemas.microsoft.com/office/drawing/2014/main" id="{5D13A9DD-AD97-4182-AB5E-2FE72DDA7D85}"/>
              </a:ext>
            </a:extLst>
          </p:cNvPr>
          <p:cNvPicPr>
            <a:picLocks noChangeAspect="1"/>
          </p:cNvPicPr>
          <p:nvPr userDrawn="1"/>
        </p:nvPicPr>
        <p:blipFill rotWithShape="1">
          <a:blip r:embed="rId15"/>
          <a:srcRect l="9476" t="16260" b="10925"/>
          <a:stretch/>
        </p:blipFill>
        <p:spPr>
          <a:xfrm>
            <a:off x="852253" y="-1496"/>
            <a:ext cx="594807" cy="751887"/>
          </a:xfrm>
          <a:prstGeom prst="rect">
            <a:avLst/>
          </a:prstGeom>
        </p:spPr>
      </p:pic>
      <p:pic>
        <p:nvPicPr>
          <p:cNvPr id="10" name="Picture 9">
            <a:extLst>
              <a:ext uri="{FF2B5EF4-FFF2-40B4-BE49-F238E27FC236}">
                <a16:creationId xmlns:a16="http://schemas.microsoft.com/office/drawing/2014/main" id="{AA61263A-1F99-4D3A-B631-BF9535BA1438}"/>
              </a:ext>
            </a:extLst>
          </p:cNvPr>
          <p:cNvPicPr>
            <a:picLocks noChangeAspect="1"/>
          </p:cNvPicPr>
          <p:nvPr userDrawn="1"/>
        </p:nvPicPr>
        <p:blipFill rotWithShape="1">
          <a:blip r:embed="rId15"/>
          <a:srcRect l="78386" t="16260" b="10925"/>
          <a:stretch/>
        </p:blipFill>
        <p:spPr>
          <a:xfrm>
            <a:off x="10025149" y="0"/>
            <a:ext cx="2166851" cy="751887"/>
          </a:xfrm>
          <a:prstGeom prst="rect">
            <a:avLst/>
          </a:prstGeom>
        </p:spPr>
      </p:pic>
    </p:spTree>
    <p:extLst>
      <p:ext uri="{BB962C8B-B14F-4D97-AF65-F5344CB8AC3E}">
        <p14:creationId xmlns:p14="http://schemas.microsoft.com/office/powerpoint/2010/main" val="310056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2DE1D-E947-FFDB-5EFB-E4B393248C70}"/>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82725F7-1A57-9D82-982D-9EEFB79CE86A}"/>
              </a:ext>
            </a:extLst>
          </p:cNvPr>
          <p:cNvSpPr>
            <a:spLocks noGrp="1"/>
          </p:cNvSpPr>
          <p:nvPr>
            <p:ph idx="1"/>
          </p:nvPr>
        </p:nvSpPr>
        <p:spPr>
          <a:xfrm>
            <a:off x="488004" y="883712"/>
            <a:ext cx="10515600" cy="5428211"/>
          </a:xfrm>
        </p:spPr>
        <p:txBody>
          <a:bodyPr>
            <a:noAutofit/>
          </a:bodyPr>
          <a:lstStyle/>
          <a:p>
            <a:pPr marL="0" marR="0" algn="l">
              <a:buNone/>
            </a:pPr>
            <a:r>
              <a:rPr lang="en-US" sz="1800" b="0" i="0" u="none" strike="noStrike">
                <a:solidFill>
                  <a:srgbClr val="000000"/>
                </a:solidFill>
                <a:effectLst/>
                <a:latin typeface="Aptos" panose="020B0004020202020204" pitchFamily="34" charset="0"/>
              </a:rPr>
              <a:t>Title: Extrapolating the Sustainability Benefits of Collaborative Digital Departure Reroute</a:t>
            </a:r>
          </a:p>
          <a:p>
            <a:pPr marL="0" marR="0" algn="l">
              <a:buNone/>
            </a:pPr>
            <a:r>
              <a:rPr lang="en-US" sz="1800" b="0" i="0" u="none" strike="noStrike">
                <a:solidFill>
                  <a:srgbClr val="000000"/>
                </a:solidFill>
                <a:effectLst/>
                <a:latin typeface="Aptos" panose="020B0004020202020204" pitchFamily="34" charset="0"/>
              </a:rPr>
              <a:t>Authors: Shannon Zelinski , Heather Arneson , Swati Saxena, Dan Howell</a:t>
            </a:r>
          </a:p>
          <a:p>
            <a:pPr marL="0" marR="0" algn="l">
              <a:buNone/>
            </a:pPr>
            <a:r>
              <a:rPr lang="en-US" sz="1800" b="0" i="0" u="none" strike="noStrike">
                <a:solidFill>
                  <a:srgbClr val="000000"/>
                </a:solidFill>
                <a:effectLst/>
                <a:latin typeface="Aptos" panose="020B0004020202020204" pitchFamily="34" charset="0"/>
              </a:rPr>
              <a:t>Session: ATS-12: ML/AI in Air Transportation IV</a:t>
            </a:r>
          </a:p>
          <a:p>
            <a:pPr marL="0" marR="0" algn="l">
              <a:buNone/>
            </a:pPr>
            <a:r>
              <a:rPr lang="en-US" sz="1800">
                <a:solidFill>
                  <a:srgbClr val="000000"/>
                </a:solidFill>
                <a:latin typeface="Aptos" panose="020B0004020202020204" pitchFamily="34" charset="0"/>
              </a:rPr>
              <a:t>Chair: </a:t>
            </a:r>
            <a:endParaRPr lang="en-US" sz="1800" b="0" i="0" u="none" strike="noStrike">
              <a:solidFill>
                <a:srgbClr val="000000"/>
              </a:solidFill>
              <a:effectLst/>
              <a:latin typeface="Aptos" panose="020B0004020202020204" pitchFamily="34" charset="0"/>
            </a:endParaRPr>
          </a:p>
          <a:p>
            <a:pPr marL="0" marR="0" indent="0" algn="l">
              <a:buNone/>
            </a:pPr>
            <a:r>
              <a:rPr lang="en-US" sz="1800" b="0" i="0" u="none" strike="noStrike">
                <a:solidFill>
                  <a:srgbClr val="000000"/>
                </a:solidFill>
                <a:effectLst/>
                <a:latin typeface="Aptos" panose="020B0004020202020204" pitchFamily="34" charset="0"/>
              </a:rPr>
              <a:t>Date: Jul 24, 2025, Time: 2:20 pm – 2:40 pm, Location: </a:t>
            </a:r>
            <a:r>
              <a:rPr lang="en-US" sz="1800" b="0" i="0" u="none" strike="noStrike">
                <a:solidFill>
                  <a:srgbClr val="000000"/>
                </a:solidFill>
                <a:effectLst/>
                <a:latin typeface="Helvetica Neue" panose="02000503000000020004" pitchFamily="2" charset="0"/>
              </a:rPr>
              <a:t>Summit 226</a:t>
            </a:r>
          </a:p>
          <a:p>
            <a:pPr marL="0" marR="0" indent="0" algn="l">
              <a:buNone/>
            </a:pPr>
            <a:endParaRPr lang="en-US" sz="1800">
              <a:solidFill>
                <a:srgbClr val="000000"/>
              </a:solidFill>
              <a:latin typeface="Helvetica Neue" panose="02000503000000020004" pitchFamily="2" charset="0"/>
            </a:endParaRPr>
          </a:p>
          <a:p>
            <a:pPr marL="0" indent="0">
              <a:buNone/>
            </a:pPr>
            <a:r>
              <a:rPr lang="en-US" sz="1800" b="1" u="sng">
                <a:solidFill>
                  <a:srgbClr val="0B3A7F"/>
                </a:solidFill>
              </a:rPr>
              <a:t>Other Papers:</a:t>
            </a:r>
          </a:p>
          <a:p>
            <a:r>
              <a:rPr lang="en-US" sz="1800" b="0" i="0">
                <a:effectLst/>
              </a:rPr>
              <a:t>Thunderstorm Pattern Analysis Using Vision Transformers and Optimal Transport for Aviation Operations, The George Washington University,</a:t>
            </a:r>
          </a:p>
          <a:p>
            <a:r>
              <a:rPr lang="en-US" sz="1800" b="0" i="0">
                <a:effectLst/>
              </a:rPr>
              <a:t>Human-Centric Flight Planning Recommender System: A Chain-of-Thought Approach, The George Washington University</a:t>
            </a:r>
            <a:endParaRPr lang="en-US" sz="1800"/>
          </a:p>
          <a:p>
            <a:r>
              <a:rPr lang="en-US" sz="1800" b="0" i="0">
                <a:effectLst/>
              </a:rPr>
              <a:t>Aviation-Specific Large Language Model Fine-Tuning and LLM-as-a-Judge Evaluation, NASA Ames</a:t>
            </a:r>
          </a:p>
          <a:p>
            <a:r>
              <a:rPr lang="en-US" sz="1800" b="0" i="0">
                <a:effectLst/>
              </a:rPr>
              <a:t>Synthetic Data Generation for Computer Vision based Autonomous Landing for Small UAS Package Delivery, The George Washington University</a:t>
            </a:r>
          </a:p>
          <a:p>
            <a:r>
              <a:rPr lang="en-US" sz="1800" b="0" i="0">
                <a:effectLst/>
              </a:rPr>
              <a:t>Enhancing Clear-Air Turbulence Forecasts: A WTCNN-LSTM Framework </a:t>
            </a:r>
            <a:r>
              <a:rPr lang="en-US" sz="1800" b="0" i="0" err="1">
                <a:effectLst/>
              </a:rPr>
              <a:t>Utilising</a:t>
            </a:r>
            <a:r>
              <a:rPr lang="en-US" sz="1800" b="0" i="0">
                <a:effectLst/>
              </a:rPr>
              <a:t> Energy Dissipation Rate, The Hong Kong Polytechnic University, Hong Kong</a:t>
            </a:r>
            <a:endParaRPr lang="en-US" sz="1800" b="1" i="0" u="none" strike="noStrike">
              <a:solidFill>
                <a:srgbClr val="000000"/>
              </a:solidFill>
              <a:effectLst/>
            </a:endParaRPr>
          </a:p>
          <a:p>
            <a:endParaRPr lang="en-US" sz="1800"/>
          </a:p>
        </p:txBody>
      </p:sp>
      <p:sp>
        <p:nvSpPr>
          <p:cNvPr id="8" name="Title 7">
            <a:extLst>
              <a:ext uri="{FF2B5EF4-FFF2-40B4-BE49-F238E27FC236}">
                <a16:creationId xmlns:a16="http://schemas.microsoft.com/office/drawing/2014/main" id="{47715BB1-F95E-C7F0-3A3E-8B60B89DAD4E}"/>
              </a:ext>
            </a:extLst>
          </p:cNvPr>
          <p:cNvSpPr>
            <a:spLocks noGrp="1"/>
          </p:cNvSpPr>
          <p:nvPr>
            <p:ph type="title"/>
          </p:nvPr>
        </p:nvSpPr>
        <p:spPr/>
        <p:txBody>
          <a:bodyPr/>
          <a:lstStyle/>
          <a:p>
            <a:r>
              <a:rPr lang="en-US"/>
              <a:t>AIAA AVIATION, July 21 – 25, Las Vegas, NV</a:t>
            </a:r>
          </a:p>
        </p:txBody>
      </p:sp>
      <p:sp>
        <p:nvSpPr>
          <p:cNvPr id="4" name="Date Placeholder 3">
            <a:extLst>
              <a:ext uri="{FF2B5EF4-FFF2-40B4-BE49-F238E27FC236}">
                <a16:creationId xmlns:a16="http://schemas.microsoft.com/office/drawing/2014/main" id="{72F0FB11-6BEF-61B0-5A4E-877B9E2D85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9BDA5BD-5584-19B3-3729-8267501CC4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05A3AE3C-2D99-447E-AD3E-81543763B6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24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0796E-F77A-6A00-5B76-0610C31135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613E01-4D74-C574-D332-FA8D01C53AB3}"/>
              </a:ext>
            </a:extLst>
          </p:cNvPr>
          <p:cNvSpPr>
            <a:spLocks noGrp="1"/>
          </p:cNvSpPr>
          <p:nvPr>
            <p:ph type="title"/>
          </p:nvPr>
        </p:nvSpPr>
        <p:spPr/>
        <p:txBody>
          <a:bodyPr/>
          <a:lstStyle/>
          <a:p>
            <a:r>
              <a:rPr lang="en-US"/>
              <a:t>Prediction Model – Gradient Boost</a:t>
            </a:r>
          </a:p>
        </p:txBody>
      </p:sp>
      <p:sp>
        <p:nvSpPr>
          <p:cNvPr id="4" name="Date Placeholder 3">
            <a:extLst>
              <a:ext uri="{FF2B5EF4-FFF2-40B4-BE49-F238E27FC236}">
                <a16:creationId xmlns:a16="http://schemas.microsoft.com/office/drawing/2014/main" id="{889DD53B-8B9C-671D-3FDA-A7F3438721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7/24/2025</a:t>
            </a:r>
          </a:p>
        </p:txBody>
      </p:sp>
      <p:sp>
        <p:nvSpPr>
          <p:cNvPr id="5" name="Footer Placeholder 4">
            <a:extLst>
              <a:ext uri="{FF2B5EF4-FFF2-40B4-BE49-F238E27FC236}">
                <a16:creationId xmlns:a16="http://schemas.microsoft.com/office/drawing/2014/main" id="{3980473E-044A-9E6A-1B53-78619E56C1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E77A1F6B-7380-396C-5065-089B964B70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n 6">
            <a:extLst>
              <a:ext uri="{FF2B5EF4-FFF2-40B4-BE49-F238E27FC236}">
                <a16:creationId xmlns:a16="http://schemas.microsoft.com/office/drawing/2014/main" id="{2A607BF2-E366-3686-3178-28B5A3074C2D}"/>
              </a:ext>
            </a:extLst>
          </p:cNvPr>
          <p:cNvSpPr/>
          <p:nvPr/>
        </p:nvSpPr>
        <p:spPr>
          <a:xfrm>
            <a:off x="235985" y="2576772"/>
            <a:ext cx="1422400" cy="1214467"/>
          </a:xfrm>
          <a:prstGeom prst="can">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D10 CDDR Field Data</a:t>
            </a:r>
          </a:p>
        </p:txBody>
      </p:sp>
      <p:sp>
        <p:nvSpPr>
          <p:cNvPr id="9" name="TextBox 8">
            <a:extLst>
              <a:ext uri="{FF2B5EF4-FFF2-40B4-BE49-F238E27FC236}">
                <a16:creationId xmlns:a16="http://schemas.microsoft.com/office/drawing/2014/main" id="{D8F7FE00-84EF-8C8B-03C8-1E73B6CF510F}"/>
              </a:ext>
            </a:extLst>
          </p:cNvPr>
          <p:cNvSpPr txBox="1"/>
          <p:nvPr/>
        </p:nvSpPr>
        <p:spPr>
          <a:xfrm>
            <a:off x="1964541" y="2808109"/>
            <a:ext cx="1849471" cy="646331"/>
          </a:xfrm>
          <a:prstGeom prst="rect">
            <a:avLst/>
          </a:prstGeom>
          <a:solidFill>
            <a:schemeClr val="accent6">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63 D10 Features (normalized)</a:t>
            </a:r>
          </a:p>
        </p:txBody>
      </p:sp>
      <p:sp>
        <p:nvSpPr>
          <p:cNvPr id="10" name="TextBox 9">
            <a:extLst>
              <a:ext uri="{FF2B5EF4-FFF2-40B4-BE49-F238E27FC236}">
                <a16:creationId xmlns:a16="http://schemas.microsoft.com/office/drawing/2014/main" id="{F2E3687C-09AB-B753-B955-9759F9997147}"/>
              </a:ext>
            </a:extLst>
          </p:cNvPr>
          <p:cNvSpPr txBox="1"/>
          <p:nvPr/>
        </p:nvSpPr>
        <p:spPr>
          <a:xfrm>
            <a:off x="1964705" y="1372423"/>
            <a:ext cx="2258381" cy="646331"/>
          </a:xfrm>
          <a:prstGeom prst="rect">
            <a:avLst/>
          </a:prstGeom>
          <a:solidFill>
            <a:schemeClr val="accent6">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Number of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TMI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Candidates per week</a:t>
            </a:r>
          </a:p>
        </p:txBody>
      </p:sp>
      <p:sp>
        <p:nvSpPr>
          <p:cNvPr id="11" name="TextBox 10">
            <a:extLst>
              <a:ext uri="{FF2B5EF4-FFF2-40B4-BE49-F238E27FC236}">
                <a16:creationId xmlns:a16="http://schemas.microsoft.com/office/drawing/2014/main" id="{3206229E-31A9-D0AA-C1EC-614D83084F72}"/>
              </a:ext>
            </a:extLst>
          </p:cNvPr>
          <p:cNvSpPr txBox="1"/>
          <p:nvPr/>
        </p:nvSpPr>
        <p:spPr>
          <a:xfrm>
            <a:off x="1964542" y="4349259"/>
            <a:ext cx="2258544" cy="646331"/>
          </a:xfrm>
          <a:prstGeom prst="rect">
            <a:avLst/>
          </a:prstGeom>
          <a:solidFill>
            <a:schemeClr val="accent6">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Number of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non-TMI</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Candidates per week</a:t>
            </a:r>
          </a:p>
        </p:txBody>
      </p:sp>
      <p:sp>
        <p:nvSpPr>
          <p:cNvPr id="18" name="TextBox 17">
            <a:extLst>
              <a:ext uri="{FF2B5EF4-FFF2-40B4-BE49-F238E27FC236}">
                <a16:creationId xmlns:a16="http://schemas.microsoft.com/office/drawing/2014/main" id="{86587CCD-A0B3-7386-9835-870D8C9DA78F}"/>
              </a:ext>
            </a:extLst>
          </p:cNvPr>
          <p:cNvSpPr txBox="1"/>
          <p:nvPr/>
        </p:nvSpPr>
        <p:spPr>
          <a:xfrm>
            <a:off x="4849425" y="1144558"/>
            <a:ext cx="2351798" cy="1107996"/>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TMI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Gradient Boost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10-fold cross validation</a:t>
            </a:r>
          </a:p>
        </p:txBody>
      </p:sp>
      <p:sp>
        <p:nvSpPr>
          <p:cNvPr id="19" name="TextBox 18">
            <a:extLst>
              <a:ext uri="{FF2B5EF4-FFF2-40B4-BE49-F238E27FC236}">
                <a16:creationId xmlns:a16="http://schemas.microsoft.com/office/drawing/2014/main" id="{DD7ECEDF-933D-BA8E-F96A-69A5ADAA34E5}"/>
              </a:ext>
            </a:extLst>
          </p:cNvPr>
          <p:cNvSpPr txBox="1"/>
          <p:nvPr/>
        </p:nvSpPr>
        <p:spPr>
          <a:xfrm>
            <a:off x="4849425" y="4118427"/>
            <a:ext cx="2351798" cy="1107996"/>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non-TMI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Gradient Boost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10-fold cross validation</a:t>
            </a:r>
          </a:p>
        </p:txBody>
      </p:sp>
      <p:sp>
        <p:nvSpPr>
          <p:cNvPr id="29" name="TextBox 28">
            <a:extLst>
              <a:ext uri="{FF2B5EF4-FFF2-40B4-BE49-F238E27FC236}">
                <a16:creationId xmlns:a16="http://schemas.microsoft.com/office/drawing/2014/main" id="{43DBE1B4-2D72-38DB-9600-97FF326B96DD}"/>
              </a:ext>
            </a:extLst>
          </p:cNvPr>
          <p:cNvSpPr txBox="1"/>
          <p:nvPr/>
        </p:nvSpPr>
        <p:spPr>
          <a:xfrm>
            <a:off x="7201222" y="1146116"/>
            <a:ext cx="3819703" cy="2308324"/>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Most important features: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Enroute Thunderstorms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Nearby Thunderstorms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Off – Airborne Delay &gt; 0min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Off Delay &gt; 15 min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Alternate route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Gate Out Delay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Taxi Out Delay</a:t>
            </a:r>
          </a:p>
        </p:txBody>
      </p:sp>
      <p:sp>
        <p:nvSpPr>
          <p:cNvPr id="30" name="TextBox 29">
            <a:extLst>
              <a:ext uri="{FF2B5EF4-FFF2-40B4-BE49-F238E27FC236}">
                <a16:creationId xmlns:a16="http://schemas.microsoft.com/office/drawing/2014/main" id="{2199224D-2970-A92F-BBBC-5168FF7070D2}"/>
              </a:ext>
            </a:extLst>
          </p:cNvPr>
          <p:cNvSpPr txBox="1"/>
          <p:nvPr/>
        </p:nvSpPr>
        <p:spPr>
          <a:xfrm>
            <a:off x="7187554" y="4118427"/>
            <a:ext cx="3833372" cy="2308324"/>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Most important features: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Off – Airborne Delay &gt; 0min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Off Delay &gt; 15 min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Alternate route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EDCT Departure Delay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Gate Out Delay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Taxi Out Delay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Airborne Delay</a:t>
            </a:r>
          </a:p>
        </p:txBody>
      </p:sp>
      <p:cxnSp>
        <p:nvCxnSpPr>
          <p:cNvPr id="2" name="Elbow Connector 1">
            <a:extLst>
              <a:ext uri="{FF2B5EF4-FFF2-40B4-BE49-F238E27FC236}">
                <a16:creationId xmlns:a16="http://schemas.microsoft.com/office/drawing/2014/main" id="{FF12ECF2-6275-62E7-E2B3-348FC163BF10}"/>
              </a:ext>
            </a:extLst>
          </p:cNvPr>
          <p:cNvCxnSpPr>
            <a:cxnSpLocks/>
            <a:stCxn id="7" idx="1"/>
            <a:endCxn id="10" idx="1"/>
          </p:cNvCxnSpPr>
          <p:nvPr/>
        </p:nvCxnSpPr>
        <p:spPr>
          <a:xfrm rot="5400000" flipH="1" flipV="1">
            <a:off x="1015354" y="1627421"/>
            <a:ext cx="881183" cy="1017520"/>
          </a:xfrm>
          <a:prstGeom prst="bentConnector2">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a:extLst>
              <a:ext uri="{FF2B5EF4-FFF2-40B4-BE49-F238E27FC236}">
                <a16:creationId xmlns:a16="http://schemas.microsoft.com/office/drawing/2014/main" id="{BE7BDC4E-EB33-FD20-405B-9B0AA9FB2C06}"/>
              </a:ext>
            </a:extLst>
          </p:cNvPr>
          <p:cNvCxnSpPr>
            <a:cxnSpLocks/>
            <a:stCxn id="7" idx="3"/>
            <a:endCxn id="11" idx="1"/>
          </p:cNvCxnSpPr>
          <p:nvPr/>
        </p:nvCxnSpPr>
        <p:spPr>
          <a:xfrm rot="16200000" flipH="1">
            <a:off x="1015270" y="3723153"/>
            <a:ext cx="881186" cy="1017357"/>
          </a:xfrm>
          <a:prstGeom prst="bentConnector2">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7" name="Elbow Connector 16">
            <a:extLst>
              <a:ext uri="{FF2B5EF4-FFF2-40B4-BE49-F238E27FC236}">
                <a16:creationId xmlns:a16="http://schemas.microsoft.com/office/drawing/2014/main" id="{777BC56D-B167-0C2E-B08B-64999FD9DD04}"/>
              </a:ext>
            </a:extLst>
          </p:cNvPr>
          <p:cNvCxnSpPr>
            <a:cxnSpLocks/>
            <a:stCxn id="9" idx="3"/>
            <a:endCxn id="18" idx="2"/>
          </p:cNvCxnSpPr>
          <p:nvPr/>
        </p:nvCxnSpPr>
        <p:spPr>
          <a:xfrm flipV="1">
            <a:off x="3814012" y="2252554"/>
            <a:ext cx="2211312" cy="878721"/>
          </a:xfrm>
          <a:prstGeom prst="bentConnector2">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31" name="Elbow Connector 30">
            <a:extLst>
              <a:ext uri="{FF2B5EF4-FFF2-40B4-BE49-F238E27FC236}">
                <a16:creationId xmlns:a16="http://schemas.microsoft.com/office/drawing/2014/main" id="{2E4725E5-11A2-C018-CA9C-31E4D712ADE0}"/>
              </a:ext>
            </a:extLst>
          </p:cNvPr>
          <p:cNvCxnSpPr>
            <a:cxnSpLocks/>
            <a:stCxn id="9" idx="3"/>
            <a:endCxn id="19" idx="0"/>
          </p:cNvCxnSpPr>
          <p:nvPr/>
        </p:nvCxnSpPr>
        <p:spPr>
          <a:xfrm>
            <a:off x="3814012" y="3131275"/>
            <a:ext cx="2211312" cy="987152"/>
          </a:xfrm>
          <a:prstGeom prst="bentConnector2">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578ABF16-946C-1EC0-7B71-4744F6FC81AF}"/>
              </a:ext>
            </a:extLst>
          </p:cNvPr>
          <p:cNvCxnSpPr>
            <a:cxnSpLocks/>
            <a:stCxn id="10" idx="3"/>
            <a:endCxn id="18" idx="1"/>
          </p:cNvCxnSpPr>
          <p:nvPr/>
        </p:nvCxnSpPr>
        <p:spPr>
          <a:xfrm>
            <a:off x="4223086" y="1695589"/>
            <a:ext cx="626339" cy="296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9AA0E0DF-A7A4-B65B-BA06-FA008AE406E4}"/>
              </a:ext>
            </a:extLst>
          </p:cNvPr>
          <p:cNvCxnSpPr>
            <a:cxnSpLocks/>
            <a:stCxn id="11" idx="3"/>
            <a:endCxn id="19" idx="1"/>
          </p:cNvCxnSpPr>
          <p:nvPr/>
        </p:nvCxnSpPr>
        <p:spPr>
          <a:xfrm>
            <a:off x="4223086" y="4672425"/>
            <a:ext cx="626339"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A3F6A54F-EC90-1798-D786-BC26E2744B0B}"/>
              </a:ext>
            </a:extLst>
          </p:cNvPr>
          <p:cNvSpPr txBox="1"/>
          <p:nvPr/>
        </p:nvSpPr>
        <p:spPr>
          <a:xfrm>
            <a:off x="10305410" y="943793"/>
            <a:ext cx="1610592" cy="923330"/>
          </a:xfrm>
          <a:prstGeom prst="rect">
            <a:avLst/>
          </a:prstGeom>
          <a:solidFill>
            <a:schemeClr val="accent5">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favors weather impacts</a:t>
            </a:r>
          </a:p>
        </p:txBody>
      </p:sp>
      <p:sp>
        <p:nvSpPr>
          <p:cNvPr id="47" name="TextBox 46">
            <a:extLst>
              <a:ext uri="{FF2B5EF4-FFF2-40B4-BE49-F238E27FC236}">
                <a16:creationId xmlns:a16="http://schemas.microsoft.com/office/drawing/2014/main" id="{52005E9F-7EB1-0281-C6C6-993D12276D75}"/>
              </a:ext>
            </a:extLst>
          </p:cNvPr>
          <p:cNvSpPr txBox="1"/>
          <p:nvPr/>
        </p:nvSpPr>
        <p:spPr>
          <a:xfrm>
            <a:off x="10266946" y="5328513"/>
            <a:ext cx="1610592" cy="923330"/>
          </a:xfrm>
          <a:prstGeom prst="rect">
            <a:avLst/>
          </a:prstGeom>
          <a:solidFill>
            <a:schemeClr val="accent5">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Non-TMI favors delay impacts</a:t>
            </a:r>
          </a:p>
        </p:txBody>
      </p:sp>
      <p:sp>
        <p:nvSpPr>
          <p:cNvPr id="52" name="TextBox 51">
            <a:extLst>
              <a:ext uri="{FF2B5EF4-FFF2-40B4-BE49-F238E27FC236}">
                <a16:creationId xmlns:a16="http://schemas.microsoft.com/office/drawing/2014/main" id="{2CEBDF74-66EF-CE83-E610-B521ED0AA0B4}"/>
              </a:ext>
            </a:extLst>
          </p:cNvPr>
          <p:cNvSpPr txBox="1"/>
          <p:nvPr/>
        </p:nvSpPr>
        <p:spPr>
          <a:xfrm>
            <a:off x="10305410" y="3196026"/>
            <a:ext cx="1610592" cy="1200329"/>
          </a:xfrm>
          <a:prstGeom prst="rect">
            <a:avLst/>
          </a:prstGeom>
          <a:solidFill>
            <a:schemeClr val="accent5">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Both rely on route options and delay savings</a:t>
            </a:r>
          </a:p>
        </p:txBody>
      </p:sp>
      <p:sp>
        <p:nvSpPr>
          <p:cNvPr id="53" name="TextBox 52">
            <a:extLst>
              <a:ext uri="{FF2B5EF4-FFF2-40B4-BE49-F238E27FC236}">
                <a16:creationId xmlns:a16="http://schemas.microsoft.com/office/drawing/2014/main" id="{C5C1AB0F-56BA-6B11-5CAA-F312DE0B79EF}"/>
              </a:ext>
            </a:extLst>
          </p:cNvPr>
          <p:cNvSpPr txBox="1"/>
          <p:nvPr/>
        </p:nvSpPr>
        <p:spPr>
          <a:xfrm>
            <a:off x="2208341" y="5780420"/>
            <a:ext cx="3439517" cy="646331"/>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Sum TMI and non-TMI predictions to get total Candidate predictions</a:t>
            </a:r>
          </a:p>
        </p:txBody>
      </p:sp>
    </p:spTree>
    <p:extLst>
      <p:ext uri="{BB962C8B-B14F-4D97-AF65-F5344CB8AC3E}">
        <p14:creationId xmlns:p14="http://schemas.microsoft.com/office/powerpoint/2010/main" val="101680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4BE5AD-396A-4BEC-BC3B-69941304D58A}"/>
              </a:ext>
            </a:extLst>
          </p:cNvPr>
          <p:cNvSpPr>
            <a:spLocks noGrp="1"/>
          </p:cNvSpPr>
          <p:nvPr>
            <p:ph idx="1"/>
          </p:nvPr>
        </p:nvSpPr>
        <p:spPr/>
        <p:txBody>
          <a:bodyPr vert="horz" lIns="91440" tIns="45720" rIns="91440" bIns="45720" rtlCol="0" anchor="t">
            <a:normAutofit/>
          </a:bodyPr>
          <a:lstStyle/>
          <a:p>
            <a:pPr marL="0" indent="0">
              <a:buNone/>
            </a:pPr>
            <a:r>
              <a:rPr lang="en-US"/>
              <a:t>Refine a single Alpha feature combining route options, delay savings, and weather impact correlating with daily total D10 Candidate counts</a:t>
            </a:r>
          </a:p>
        </p:txBody>
      </p:sp>
      <p:sp>
        <p:nvSpPr>
          <p:cNvPr id="3" name="Title 2">
            <a:extLst>
              <a:ext uri="{FF2B5EF4-FFF2-40B4-BE49-F238E27FC236}">
                <a16:creationId xmlns:a16="http://schemas.microsoft.com/office/drawing/2014/main" id="{C6D78AFD-DA09-AAD6-9469-EA1108B53997}"/>
              </a:ext>
            </a:extLst>
          </p:cNvPr>
          <p:cNvSpPr>
            <a:spLocks noGrp="1"/>
          </p:cNvSpPr>
          <p:nvPr>
            <p:ph type="title"/>
          </p:nvPr>
        </p:nvSpPr>
        <p:spPr/>
        <p:txBody>
          <a:bodyPr/>
          <a:lstStyle/>
          <a:p>
            <a:r>
              <a:rPr lang="en-US"/>
              <a:t>Prediction Model - Linear Regression </a:t>
            </a:r>
          </a:p>
        </p:txBody>
      </p:sp>
      <p:sp>
        <p:nvSpPr>
          <p:cNvPr id="4" name="Date Placeholder 3">
            <a:extLst>
              <a:ext uri="{FF2B5EF4-FFF2-40B4-BE49-F238E27FC236}">
                <a16:creationId xmlns:a16="http://schemas.microsoft.com/office/drawing/2014/main" id="{D9BE5D4C-9AA0-97A3-6C87-E4A56DF568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F91D8C-91B5-69F8-06F3-0DA58408F8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045F84FC-9EB6-4844-E83C-28F04FDD99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17A8DE7D-B2D3-60F6-9710-029C342E1CC5}"/>
              </a:ext>
            </a:extLst>
          </p:cNvPr>
          <p:cNvGraphicFramePr>
            <a:graphicFrameLocks/>
          </p:cNvGraphicFramePr>
          <p:nvPr>
            <p:extLst>
              <p:ext uri="{D42A27DB-BD31-4B8C-83A1-F6EECF244321}">
                <p14:modId xmlns:p14="http://schemas.microsoft.com/office/powerpoint/2010/main" val="3232578894"/>
              </p:ext>
            </p:extLst>
          </p:nvPr>
        </p:nvGraphicFramePr>
        <p:xfrm>
          <a:off x="838200" y="1958212"/>
          <a:ext cx="8077200" cy="4540186"/>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0D3F6E23-D5EB-A983-A8B2-757B9ADF0622}"/>
              </a:ext>
            </a:extLst>
          </p:cNvPr>
          <p:cNvGrpSpPr>
            <a:grpSpLocks noChangeAspect="1"/>
          </p:cNvGrpSpPr>
          <p:nvPr/>
        </p:nvGrpSpPr>
        <p:grpSpPr>
          <a:xfrm>
            <a:off x="5611512" y="2158464"/>
            <a:ext cx="188918" cy="1737360"/>
            <a:chOff x="9398512" y="2589712"/>
            <a:chExt cx="73152" cy="672734"/>
          </a:xfrm>
        </p:grpSpPr>
        <p:sp>
          <p:nvSpPr>
            <p:cNvPr id="10" name="Rectangle 9">
              <a:extLst>
                <a:ext uri="{FF2B5EF4-FFF2-40B4-BE49-F238E27FC236}">
                  <a16:creationId xmlns:a16="http://schemas.microsoft.com/office/drawing/2014/main" id="{29476CAE-3831-CC61-2ED9-B6DF6D85A4A3}"/>
                </a:ext>
              </a:extLst>
            </p:cNvPr>
            <p:cNvSpPr/>
            <p:nvPr/>
          </p:nvSpPr>
          <p:spPr>
            <a:xfrm>
              <a:off x="9398512" y="2589712"/>
              <a:ext cx="73152" cy="73152"/>
            </a:xfrm>
            <a:prstGeom prst="rect">
              <a:avLst/>
            </a:prstGeom>
            <a:solidFill>
              <a:srgbClr val="D86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F4D9A7-4241-4E34-6630-217CAFC12DF6}"/>
                </a:ext>
              </a:extLst>
            </p:cNvPr>
            <p:cNvSpPr/>
            <p:nvPr/>
          </p:nvSpPr>
          <p:spPr>
            <a:xfrm>
              <a:off x="9398512" y="2739607"/>
              <a:ext cx="73152" cy="73152"/>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46A35C-ECEF-AEE9-8E7D-5A2B2DDD4730}"/>
                </a:ext>
              </a:extLst>
            </p:cNvPr>
            <p:cNvSpPr/>
            <p:nvPr/>
          </p:nvSpPr>
          <p:spPr>
            <a:xfrm>
              <a:off x="9398512" y="2889502"/>
              <a:ext cx="73152" cy="73152"/>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05ED38-6F35-DC61-8850-7B1ABDB6A502}"/>
                </a:ext>
              </a:extLst>
            </p:cNvPr>
            <p:cNvSpPr/>
            <p:nvPr/>
          </p:nvSpPr>
          <p:spPr>
            <a:xfrm>
              <a:off x="9398512" y="3039398"/>
              <a:ext cx="73152" cy="73152"/>
            </a:xfrm>
            <a:prstGeom prst="rect">
              <a:avLst/>
            </a:prstGeom>
            <a:solidFill>
              <a:srgbClr val="E97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72CB3B-34E4-8A97-1AAE-F32C840A00CF}"/>
                </a:ext>
              </a:extLst>
            </p:cNvPr>
            <p:cNvSpPr/>
            <p:nvPr/>
          </p:nvSpPr>
          <p:spPr>
            <a:xfrm>
              <a:off x="9398512" y="3189294"/>
              <a:ext cx="73152" cy="73152"/>
            </a:xfrm>
            <a:prstGeom prst="rect">
              <a:avLst/>
            </a:prstGeom>
            <a:solidFill>
              <a:srgbClr val="2B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0" name="Table 19">
            <a:extLst>
              <a:ext uri="{FF2B5EF4-FFF2-40B4-BE49-F238E27FC236}">
                <a16:creationId xmlns:a16="http://schemas.microsoft.com/office/drawing/2014/main" id="{F89494BA-071B-172A-63F8-48A644480D8F}"/>
              </a:ext>
            </a:extLst>
          </p:cNvPr>
          <p:cNvGraphicFramePr>
            <a:graphicFrameLocks noGrp="1"/>
          </p:cNvGraphicFramePr>
          <p:nvPr>
            <p:extLst>
              <p:ext uri="{D42A27DB-BD31-4B8C-83A1-F6EECF244321}">
                <p14:modId xmlns:p14="http://schemas.microsoft.com/office/powerpoint/2010/main" val="2970986392"/>
              </p:ext>
            </p:extLst>
          </p:nvPr>
        </p:nvGraphicFramePr>
        <p:xfrm>
          <a:off x="5793874" y="2024301"/>
          <a:ext cx="6354636" cy="1981200"/>
        </p:xfrm>
        <a:graphic>
          <a:graphicData uri="http://schemas.openxmlformats.org/drawingml/2006/table">
            <a:tbl>
              <a:tblPr firstRow="1" bandRow="1">
                <a:tableStyleId>{5C22544A-7EE6-4342-B048-85BDC9FD1C3A}</a:tableStyleId>
              </a:tblPr>
              <a:tblGrid>
                <a:gridCol w="1911160">
                  <a:extLst>
                    <a:ext uri="{9D8B030D-6E8A-4147-A177-3AD203B41FA5}">
                      <a16:colId xmlns:a16="http://schemas.microsoft.com/office/drawing/2014/main" val="3284830469"/>
                    </a:ext>
                  </a:extLst>
                </a:gridCol>
                <a:gridCol w="4443476">
                  <a:extLst>
                    <a:ext uri="{9D8B030D-6E8A-4147-A177-3AD203B41FA5}">
                      <a16:colId xmlns:a16="http://schemas.microsoft.com/office/drawing/2014/main" val="103975087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Alpha Feature</a:t>
                      </a:r>
                    </a:p>
                  </a:txBody>
                  <a:tcPr>
                    <a:solidFill>
                      <a:schemeClr val="bg1"/>
                    </a:solidFill>
                  </a:tcPr>
                </a:tc>
                <a:tc>
                  <a:txBody>
                    <a:bodyPr/>
                    <a:lstStyle/>
                    <a:p>
                      <a:endParaRPr lang="en-US" sz="2000" b="0">
                        <a:solidFill>
                          <a:schemeClr val="tx1"/>
                        </a:solidFill>
                        <a:latin typeface="+mn-lt"/>
                      </a:endParaRPr>
                    </a:p>
                  </a:txBody>
                  <a:tcPr>
                    <a:solidFill>
                      <a:schemeClr val="bg1"/>
                    </a:solidFill>
                  </a:tcPr>
                </a:tc>
                <a:extLst>
                  <a:ext uri="{0D108BD9-81ED-4DB2-BD59-A6C34878D82A}">
                    <a16:rowId xmlns:a16="http://schemas.microsoft.com/office/drawing/2014/main" val="39913330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Weather Impact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a:solidFill>
                          <a:schemeClr val="tx1"/>
                        </a:solidFill>
                        <a:latin typeface="+mn-lt"/>
                      </a:endParaRPr>
                    </a:p>
                  </a:txBody>
                  <a:tcPr>
                    <a:solidFill>
                      <a:schemeClr val="bg1"/>
                    </a:solidFill>
                  </a:tcPr>
                </a:tc>
                <a:extLst>
                  <a:ext uri="{0D108BD9-81ED-4DB2-BD59-A6C34878D82A}">
                    <a16:rowId xmlns:a16="http://schemas.microsoft.com/office/drawing/2014/main" val="27190028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Delay Saved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a:solidFill>
                          <a:schemeClr val="tx1"/>
                        </a:solidFill>
                        <a:latin typeface="+mn-lt"/>
                      </a:endParaRPr>
                    </a:p>
                  </a:txBody>
                  <a:tcPr>
                    <a:solidFill>
                      <a:schemeClr val="bg1"/>
                    </a:solidFill>
                  </a:tcPr>
                </a:tc>
                <a:extLst>
                  <a:ext uri="{0D108BD9-81ED-4DB2-BD59-A6C34878D82A}">
                    <a16:rowId xmlns:a16="http://schemas.microsoft.com/office/drawing/2014/main" val="32792321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Route Options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a:solidFill>
                          <a:schemeClr val="tx1"/>
                        </a:solidFill>
                        <a:latin typeface="+mn-lt"/>
                      </a:endParaRPr>
                    </a:p>
                  </a:txBody>
                  <a:tcPr>
                    <a:solidFill>
                      <a:schemeClr val="bg1"/>
                    </a:solidFill>
                  </a:tcPr>
                </a:tc>
                <a:extLst>
                  <a:ext uri="{0D108BD9-81ED-4DB2-BD59-A6C34878D82A}">
                    <a16:rowId xmlns:a16="http://schemas.microsoft.com/office/drawing/2014/main" val="26452092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Total Flights</a:t>
                      </a:r>
                    </a:p>
                  </a:txBody>
                  <a:tcPr>
                    <a:solidFill>
                      <a:schemeClr val="bg1"/>
                    </a:solidFill>
                  </a:tcPr>
                </a:tc>
                <a:tc>
                  <a:txBody>
                    <a:bodyPr/>
                    <a:lstStyle/>
                    <a:p>
                      <a:endParaRPr lang="en-US" sz="2000" b="0">
                        <a:solidFill>
                          <a:schemeClr val="tx1"/>
                        </a:solidFill>
                        <a:latin typeface="+mn-lt"/>
                      </a:endParaRPr>
                    </a:p>
                  </a:txBody>
                  <a:tcPr>
                    <a:solidFill>
                      <a:schemeClr val="bg1"/>
                    </a:solidFill>
                  </a:tcPr>
                </a:tc>
                <a:extLst>
                  <a:ext uri="{0D108BD9-81ED-4DB2-BD59-A6C34878D82A}">
                    <a16:rowId xmlns:a16="http://schemas.microsoft.com/office/drawing/2014/main" val="404243146"/>
                  </a:ext>
                </a:extLst>
              </a:tr>
            </a:tbl>
          </a:graphicData>
        </a:graphic>
      </p:graphicFrame>
      <p:sp>
        <p:nvSpPr>
          <p:cNvPr id="9" name="TextBox 8">
            <a:extLst>
              <a:ext uri="{FF2B5EF4-FFF2-40B4-BE49-F238E27FC236}">
                <a16:creationId xmlns:a16="http://schemas.microsoft.com/office/drawing/2014/main" id="{9B83F5F3-3033-C6E2-21D3-02CB2DB54878}"/>
              </a:ext>
            </a:extLst>
          </p:cNvPr>
          <p:cNvSpPr txBox="1"/>
          <p:nvPr/>
        </p:nvSpPr>
        <p:spPr>
          <a:xfrm>
            <a:off x="8915497" y="3701880"/>
            <a:ext cx="2953771" cy="2862322"/>
          </a:xfrm>
          <a:prstGeom prst="rect">
            <a:avLst/>
          </a:prstGeom>
          <a:solidFill>
            <a:schemeClr val="accent5">
              <a:lumMod val="75000"/>
            </a:schemeClr>
          </a:solidFill>
        </p:spPr>
        <p:txBody>
          <a:bodyPr wrap="square" lIns="91440" tIns="45720" rIns="91440" bIns="45720" rtlCol="0" anchor="t">
            <a:spAutoFit/>
          </a:bodyPr>
          <a:lstStyle/>
          <a:p>
            <a:r>
              <a:rPr lang="en-US">
                <a:solidFill>
                  <a:schemeClr val="bg1"/>
                </a:solidFill>
              </a:rPr>
              <a:t>Each TRACON is characterized by the unique way in which each feature category filters its potential candidate flights</a:t>
            </a:r>
            <a:endParaRPr lang="en-US" err="1">
              <a:solidFill>
                <a:schemeClr val="bg1"/>
              </a:solidFill>
              <a:ea typeface="Calibri"/>
              <a:cs typeface="Calibri"/>
            </a:endParaRPr>
          </a:p>
          <a:p>
            <a:pPr marL="285750" indent="-285750">
              <a:buFont typeface="Arial"/>
              <a:buChar char="•"/>
            </a:pPr>
            <a:r>
              <a:rPr lang="en-US">
                <a:solidFill>
                  <a:schemeClr val="bg1"/>
                </a:solidFill>
                <a:ea typeface="Calibri"/>
                <a:cs typeface="Calibri"/>
              </a:rPr>
              <a:t>SCT has few route options</a:t>
            </a:r>
          </a:p>
          <a:p>
            <a:pPr marL="285750" indent="-285750">
              <a:buFont typeface="Arial"/>
              <a:buChar char="•"/>
            </a:pPr>
            <a:r>
              <a:rPr lang="en-US">
                <a:solidFill>
                  <a:schemeClr val="bg1"/>
                </a:solidFill>
                <a:ea typeface="Calibri"/>
                <a:cs typeface="Calibri"/>
              </a:rPr>
              <a:t>MIA has frequent weather impacts</a:t>
            </a:r>
          </a:p>
          <a:p>
            <a:pPr marL="285750" indent="-285750">
              <a:buFont typeface="Arial"/>
              <a:buChar char="•"/>
            </a:pPr>
            <a:r>
              <a:rPr lang="en-US">
                <a:solidFill>
                  <a:schemeClr val="bg1"/>
                </a:solidFill>
                <a:ea typeface="Calibri"/>
                <a:cs typeface="Calibri"/>
              </a:rPr>
              <a:t>N90, PCT, D01 often have surface delays exceeding rerouting expense</a:t>
            </a:r>
          </a:p>
        </p:txBody>
      </p:sp>
      <p:sp>
        <p:nvSpPr>
          <p:cNvPr id="18" name="TextBox 17">
            <a:extLst>
              <a:ext uri="{FF2B5EF4-FFF2-40B4-BE49-F238E27FC236}">
                <a16:creationId xmlns:a16="http://schemas.microsoft.com/office/drawing/2014/main" id="{0EED4ED6-C447-F0C6-AE1A-C6D5FBFCE705}"/>
              </a:ext>
            </a:extLst>
          </p:cNvPr>
          <p:cNvSpPr txBox="1"/>
          <p:nvPr/>
        </p:nvSpPr>
        <p:spPr>
          <a:xfrm>
            <a:off x="8915499" y="2020998"/>
            <a:ext cx="2953770" cy="1477328"/>
          </a:xfrm>
          <a:prstGeom prst="rect">
            <a:avLst/>
          </a:prstGeom>
          <a:solidFill>
            <a:schemeClr val="bg1">
              <a:lumMod val="50000"/>
            </a:schemeClr>
          </a:solidFill>
        </p:spPr>
        <p:txBody>
          <a:bodyPr wrap="square" lIns="91440" tIns="45720" rIns="91440" bIns="45720" rtlCol="0" anchor="t">
            <a:spAutoFit/>
          </a:bodyPr>
          <a:lstStyle/>
          <a:p>
            <a:r>
              <a:rPr lang="en-US">
                <a:solidFill>
                  <a:schemeClr val="bg1"/>
                </a:solidFill>
              </a:rPr>
              <a:t>Select and combine highest D10 correlating feature from each category to create a single Alpha feature for linear regression</a:t>
            </a:r>
            <a:endParaRPr lang="en-US">
              <a:solidFill>
                <a:schemeClr val="bg1"/>
              </a:solidFill>
              <a:ea typeface="Calibri"/>
              <a:cs typeface="Calibri"/>
            </a:endParaRPr>
          </a:p>
        </p:txBody>
      </p:sp>
      <p:sp>
        <p:nvSpPr>
          <p:cNvPr id="21" name="Right Brace 20">
            <a:extLst>
              <a:ext uri="{FF2B5EF4-FFF2-40B4-BE49-F238E27FC236}">
                <a16:creationId xmlns:a16="http://schemas.microsoft.com/office/drawing/2014/main" id="{6900719B-14F4-9206-6FD2-A760DDA2CD5B}"/>
              </a:ext>
            </a:extLst>
          </p:cNvPr>
          <p:cNvSpPr/>
          <p:nvPr/>
        </p:nvSpPr>
        <p:spPr>
          <a:xfrm>
            <a:off x="7649882" y="2472764"/>
            <a:ext cx="209176" cy="1105647"/>
          </a:xfrm>
          <a:prstGeom prst="righ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Group 23">
            <a:extLst>
              <a:ext uri="{FF2B5EF4-FFF2-40B4-BE49-F238E27FC236}">
                <a16:creationId xmlns:a16="http://schemas.microsoft.com/office/drawing/2014/main" id="{827A0912-2385-31C3-DD23-1C28D8F80684}"/>
              </a:ext>
            </a:extLst>
          </p:cNvPr>
          <p:cNvGrpSpPr/>
          <p:nvPr/>
        </p:nvGrpSpPr>
        <p:grpSpPr>
          <a:xfrm>
            <a:off x="7948705" y="1979707"/>
            <a:ext cx="666377" cy="457200"/>
            <a:chOff x="8972175" y="1912471"/>
            <a:chExt cx="666377" cy="457200"/>
          </a:xfrm>
        </p:grpSpPr>
        <p:sp>
          <p:nvSpPr>
            <p:cNvPr id="22" name="Oval 21">
              <a:extLst>
                <a:ext uri="{FF2B5EF4-FFF2-40B4-BE49-F238E27FC236}">
                  <a16:creationId xmlns:a16="http://schemas.microsoft.com/office/drawing/2014/main" id="{11A7D699-0839-A4C2-AE24-5D71491D8A6A}"/>
                </a:ext>
              </a:extLst>
            </p:cNvPr>
            <p:cNvSpPr/>
            <p:nvPr/>
          </p:nvSpPr>
          <p:spPr>
            <a:xfrm>
              <a:off x="9076763" y="1912471"/>
              <a:ext cx="457200" cy="457200"/>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BB8B13B-1BBD-CF45-2F88-4BEA744A359A}"/>
                </a:ext>
              </a:extLst>
            </p:cNvPr>
            <p:cNvSpPr txBox="1"/>
            <p:nvPr/>
          </p:nvSpPr>
          <p:spPr>
            <a:xfrm>
              <a:off x="8972175" y="1957294"/>
              <a:ext cx="6663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FFFFFF"/>
                  </a:solidFill>
                  <a:ea typeface="Calibri"/>
                  <a:cs typeface="Calibri"/>
                </a:rPr>
                <a:t>AND</a:t>
              </a:r>
              <a:endParaRPr lang="en-US">
                <a:solidFill>
                  <a:srgbClr val="FFFFFF"/>
                </a:solidFill>
              </a:endParaRPr>
            </a:p>
          </p:txBody>
        </p:sp>
      </p:grpSp>
      <p:cxnSp>
        <p:nvCxnSpPr>
          <p:cNvPr id="26" name="Straight Arrow Connector 25">
            <a:extLst>
              <a:ext uri="{FF2B5EF4-FFF2-40B4-BE49-F238E27FC236}">
                <a16:creationId xmlns:a16="http://schemas.microsoft.com/office/drawing/2014/main" id="{E47E84B4-1EC1-7ECB-A31D-610836A7EF64}"/>
              </a:ext>
            </a:extLst>
          </p:cNvPr>
          <p:cNvCxnSpPr/>
          <p:nvPr/>
        </p:nvCxnSpPr>
        <p:spPr>
          <a:xfrm flipH="1" flipV="1">
            <a:off x="8277111" y="2420470"/>
            <a:ext cx="299" cy="605117"/>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D3DAB0-7551-F787-A698-08872C7848EA}"/>
              </a:ext>
            </a:extLst>
          </p:cNvPr>
          <p:cNvCxnSpPr>
            <a:cxnSpLocks/>
          </p:cNvCxnSpPr>
          <p:nvPr/>
        </p:nvCxnSpPr>
        <p:spPr>
          <a:xfrm flipV="1">
            <a:off x="7859058" y="3025289"/>
            <a:ext cx="425523" cy="298"/>
          </a:xfrm>
          <a:prstGeom prst="straightConnector1">
            <a:avLst/>
          </a:prstGeom>
          <a:ln w="28575">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8F8E36-702A-A7A1-C131-4C96B566AE4A}"/>
              </a:ext>
            </a:extLst>
          </p:cNvPr>
          <p:cNvCxnSpPr>
            <a:cxnSpLocks/>
          </p:cNvCxnSpPr>
          <p:nvPr/>
        </p:nvCxnSpPr>
        <p:spPr>
          <a:xfrm>
            <a:off x="7358529" y="2196351"/>
            <a:ext cx="731219" cy="1790"/>
          </a:xfrm>
          <a:prstGeom prst="straightConnector1">
            <a:avLst/>
          </a:prstGeom>
          <a:ln w="28575">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72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72800-5EDB-8CF8-8E1C-58272A088D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B35F73-463C-42A5-A9AF-F8713D9931BE}"/>
              </a:ext>
            </a:extLst>
          </p:cNvPr>
          <p:cNvSpPr>
            <a:spLocks noGrp="1"/>
          </p:cNvSpPr>
          <p:nvPr>
            <p:ph type="title"/>
          </p:nvPr>
        </p:nvSpPr>
        <p:spPr/>
        <p:txBody>
          <a:bodyPr lIns="91440" tIns="45720" rIns="91440" bIns="45720" anchor="ctr">
            <a:spAutoFit/>
          </a:bodyPr>
          <a:lstStyle/>
          <a:p>
            <a:r>
              <a:rPr lang="en-US"/>
              <a:t>Why does SCT have so few Route Options?</a:t>
            </a:r>
          </a:p>
        </p:txBody>
      </p:sp>
      <p:sp>
        <p:nvSpPr>
          <p:cNvPr id="4" name="Date Placeholder 3">
            <a:extLst>
              <a:ext uri="{FF2B5EF4-FFF2-40B4-BE49-F238E27FC236}">
                <a16:creationId xmlns:a16="http://schemas.microsoft.com/office/drawing/2014/main" id="{E6E07EA2-E7F2-6246-A9B8-E39726E530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A8706E3-A4E3-0D0F-1AAB-8BAB02C1CC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742ECABF-1E20-9CA3-DF99-A1E013EC52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10AB4861-4950-C21C-DD4A-705E4CFEFEEC}"/>
              </a:ext>
            </a:extLst>
          </p:cNvPr>
          <p:cNvGrpSpPr>
            <a:grpSpLocks noChangeAspect="1"/>
          </p:cNvGrpSpPr>
          <p:nvPr/>
        </p:nvGrpSpPr>
        <p:grpSpPr>
          <a:xfrm>
            <a:off x="989965" y="1410756"/>
            <a:ext cx="10212070" cy="4572000"/>
            <a:chOff x="360945" y="1342446"/>
            <a:chExt cx="11490158" cy="5144208"/>
          </a:xfrm>
        </p:grpSpPr>
        <p:pic>
          <p:nvPicPr>
            <p:cNvPr id="7" name="Picture 6" descr="A diagram of a network&#10;&#10;Description automatically generated with medium confidence">
              <a:extLst>
                <a:ext uri="{FF2B5EF4-FFF2-40B4-BE49-F238E27FC236}">
                  <a16:creationId xmlns:a16="http://schemas.microsoft.com/office/drawing/2014/main" id="{1A61A6A9-B109-1668-BB6C-128BCCB1B379}"/>
                </a:ext>
              </a:extLst>
            </p:cNvPr>
            <p:cNvPicPr>
              <a:picLocks noChangeAspect="1"/>
            </p:cNvPicPr>
            <p:nvPr/>
          </p:nvPicPr>
          <p:blipFill rotWithShape="1">
            <a:blip r:embed="rId3"/>
            <a:srcRect l="13529" t="14863" r="17758" b="17834"/>
            <a:stretch/>
          </p:blipFill>
          <p:spPr>
            <a:xfrm>
              <a:off x="1851253" y="1342446"/>
              <a:ext cx="8753286" cy="5144208"/>
            </a:xfrm>
            <a:prstGeom prst="rect">
              <a:avLst/>
            </a:prstGeom>
          </p:spPr>
        </p:pic>
        <p:sp>
          <p:nvSpPr>
            <p:cNvPr id="8" name="Rounded Rectangle 7">
              <a:extLst>
                <a:ext uri="{FF2B5EF4-FFF2-40B4-BE49-F238E27FC236}">
                  <a16:creationId xmlns:a16="http://schemas.microsoft.com/office/drawing/2014/main" id="{784064F3-4AE9-824A-3CF0-9BBEF22C8D6E}"/>
                </a:ext>
              </a:extLst>
            </p:cNvPr>
            <p:cNvSpPr/>
            <p:nvPr/>
          </p:nvSpPr>
          <p:spPr>
            <a:xfrm>
              <a:off x="513493" y="2819409"/>
              <a:ext cx="1337759" cy="7563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0 alt Gate options</a:t>
              </a:r>
            </a:p>
          </p:txBody>
        </p:sp>
        <p:sp>
          <p:nvSpPr>
            <p:cNvPr id="9" name="Rounded Rectangle 8">
              <a:extLst>
                <a:ext uri="{FF2B5EF4-FFF2-40B4-BE49-F238E27FC236}">
                  <a16:creationId xmlns:a16="http://schemas.microsoft.com/office/drawing/2014/main" id="{B51B21D0-C311-A08D-6658-2813A556DD8B}"/>
                </a:ext>
              </a:extLst>
            </p:cNvPr>
            <p:cNvSpPr/>
            <p:nvPr/>
          </p:nvSpPr>
          <p:spPr>
            <a:xfrm>
              <a:off x="6227896" y="4001594"/>
              <a:ext cx="1382274" cy="7563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 alt Gate option</a:t>
              </a:r>
            </a:p>
          </p:txBody>
        </p:sp>
        <p:sp>
          <p:nvSpPr>
            <p:cNvPr id="10" name="Rounded Rectangle 9">
              <a:extLst>
                <a:ext uri="{FF2B5EF4-FFF2-40B4-BE49-F238E27FC236}">
                  <a16:creationId xmlns:a16="http://schemas.microsoft.com/office/drawing/2014/main" id="{3D23A5B4-B552-F1FA-F7E5-35E7749B0205}"/>
                </a:ext>
              </a:extLst>
            </p:cNvPr>
            <p:cNvSpPr/>
            <p:nvPr/>
          </p:nvSpPr>
          <p:spPr>
            <a:xfrm>
              <a:off x="10198828" y="3914550"/>
              <a:ext cx="1501892" cy="7563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 alt Gate options</a:t>
              </a:r>
            </a:p>
          </p:txBody>
        </p:sp>
        <p:cxnSp>
          <p:nvCxnSpPr>
            <p:cNvPr id="11" name="Straight Arrow Connector 10">
              <a:extLst>
                <a:ext uri="{FF2B5EF4-FFF2-40B4-BE49-F238E27FC236}">
                  <a16:creationId xmlns:a16="http://schemas.microsoft.com/office/drawing/2014/main" id="{FD97FB5E-7737-D2AF-E45F-2440465BA615}"/>
                </a:ext>
              </a:extLst>
            </p:cNvPr>
            <p:cNvCxnSpPr>
              <a:cxnSpLocks/>
            </p:cNvCxnSpPr>
            <p:nvPr/>
          </p:nvCxnSpPr>
          <p:spPr>
            <a:xfrm flipH="1">
              <a:off x="6429917" y="4757989"/>
              <a:ext cx="278296" cy="36232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C6EB37E-98F5-848B-1A6B-8980A815EF61}"/>
                </a:ext>
              </a:extLst>
            </p:cNvPr>
            <p:cNvCxnSpPr>
              <a:cxnSpLocks/>
            </p:cNvCxnSpPr>
            <p:nvPr/>
          </p:nvCxnSpPr>
          <p:spPr>
            <a:xfrm flipV="1">
              <a:off x="1687967" y="2502115"/>
              <a:ext cx="306547" cy="39582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8E45552-935D-C178-F714-47F1740401C9}"/>
                </a:ext>
              </a:extLst>
            </p:cNvPr>
            <p:cNvCxnSpPr>
              <a:cxnSpLocks/>
            </p:cNvCxnSpPr>
            <p:nvPr/>
          </p:nvCxnSpPr>
          <p:spPr>
            <a:xfrm>
              <a:off x="1687967" y="3471410"/>
              <a:ext cx="259769" cy="52439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EC6B4EF-0201-F841-FF0F-95281E2B5744}"/>
                </a:ext>
              </a:extLst>
            </p:cNvPr>
            <p:cNvCxnSpPr>
              <a:cxnSpLocks/>
            </p:cNvCxnSpPr>
            <p:nvPr/>
          </p:nvCxnSpPr>
          <p:spPr>
            <a:xfrm flipH="1" flipV="1">
              <a:off x="10318446" y="3575804"/>
              <a:ext cx="202466" cy="37481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E651D401-31E2-5FFF-EAA2-830DD3F0FB89}"/>
                </a:ext>
              </a:extLst>
            </p:cNvPr>
            <p:cNvGrpSpPr/>
            <p:nvPr/>
          </p:nvGrpSpPr>
          <p:grpSpPr>
            <a:xfrm>
              <a:off x="1851253" y="2819409"/>
              <a:ext cx="1768381" cy="2208084"/>
              <a:chOff x="1851253" y="3011916"/>
              <a:chExt cx="1768381" cy="2208084"/>
            </a:xfrm>
          </p:grpSpPr>
          <p:sp>
            <p:nvSpPr>
              <p:cNvPr id="16" name="TextBox 15">
                <a:extLst>
                  <a:ext uri="{FF2B5EF4-FFF2-40B4-BE49-F238E27FC236}">
                    <a16:creationId xmlns:a16="http://schemas.microsoft.com/office/drawing/2014/main" id="{38BB893E-968B-D7F2-CF5C-AD79EB151D93}"/>
                  </a:ext>
                </a:extLst>
              </p:cNvPr>
              <p:cNvSpPr txBox="1"/>
              <p:nvPr/>
            </p:nvSpPr>
            <p:spPr>
              <a:xfrm>
                <a:off x="3132000" y="3011916"/>
                <a:ext cx="487634" cy="246221"/>
              </a:xfrm>
              <a:prstGeom prst="rect">
                <a:avLst/>
              </a:prstGeom>
              <a:noFill/>
            </p:spPr>
            <p:txBody>
              <a:bodyPr wrap="none" rtlCol="0">
                <a:spAutoFit/>
              </a:bodyPr>
              <a:lstStyle/>
              <a:p>
                <a:r>
                  <a:rPr lang="en-US" sz="1000" b="1"/>
                  <a:t>KXYZ</a:t>
                </a:r>
              </a:p>
            </p:txBody>
          </p:sp>
          <p:sp>
            <p:nvSpPr>
              <p:cNvPr id="17" name="Oval 16">
                <a:extLst>
                  <a:ext uri="{FF2B5EF4-FFF2-40B4-BE49-F238E27FC236}">
                    <a16:creationId xmlns:a16="http://schemas.microsoft.com/office/drawing/2014/main" id="{ACF1D58C-810A-C3FF-799C-2C61D97A9522}"/>
                  </a:ext>
                </a:extLst>
              </p:cNvPr>
              <p:cNvSpPr/>
              <p:nvPr/>
            </p:nvSpPr>
            <p:spPr>
              <a:xfrm>
                <a:off x="3311809" y="3226133"/>
                <a:ext cx="64008" cy="6400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9D31F53-503D-FCCD-133B-0E7424616FAC}"/>
                  </a:ext>
                </a:extLst>
              </p:cNvPr>
              <p:cNvCxnSpPr>
                <a:endCxn id="17" idx="4"/>
              </p:cNvCxnSpPr>
              <p:nvPr/>
            </p:nvCxnSpPr>
            <p:spPr>
              <a:xfrm flipV="1">
                <a:off x="2908800" y="3290141"/>
                <a:ext cx="435013" cy="1929859"/>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E8E79CD-083C-88E7-B770-FC2097E68927}"/>
                  </a:ext>
                </a:extLst>
              </p:cNvPr>
              <p:cNvCxnSpPr>
                <a:cxnSpLocks/>
                <a:stCxn id="8" idx="3"/>
              </p:cNvCxnSpPr>
              <p:nvPr/>
            </p:nvCxnSpPr>
            <p:spPr>
              <a:xfrm flipV="1">
                <a:off x="1851253" y="3097634"/>
                <a:ext cx="1248076" cy="292481"/>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sp>
          <p:nvSpPr>
            <p:cNvPr id="21" name="Rectangle 20">
              <a:extLst>
                <a:ext uri="{FF2B5EF4-FFF2-40B4-BE49-F238E27FC236}">
                  <a16:creationId xmlns:a16="http://schemas.microsoft.com/office/drawing/2014/main" id="{A63F0078-EFAA-7A32-D53A-E57D002273C4}"/>
                </a:ext>
              </a:extLst>
            </p:cNvPr>
            <p:cNvSpPr/>
            <p:nvPr/>
          </p:nvSpPr>
          <p:spPr>
            <a:xfrm>
              <a:off x="360945" y="1390887"/>
              <a:ext cx="11490158" cy="509226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68F22A73-14C7-ACFD-A572-3C6FD3EC01DD}"/>
              </a:ext>
            </a:extLst>
          </p:cNvPr>
          <p:cNvSpPr>
            <a:spLocks noChangeAspect="1"/>
          </p:cNvSpPr>
          <p:nvPr/>
        </p:nvSpPr>
        <p:spPr>
          <a:xfrm>
            <a:off x="1305155" y="5111065"/>
            <a:ext cx="746533" cy="7498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9DAA68-A5CC-00DA-CB68-E9EE2CC3701A}"/>
              </a:ext>
            </a:extLst>
          </p:cNvPr>
          <p:cNvSpPr txBox="1"/>
          <p:nvPr/>
        </p:nvSpPr>
        <p:spPr>
          <a:xfrm>
            <a:off x="1378819" y="5301303"/>
            <a:ext cx="530466" cy="369332"/>
          </a:xfrm>
          <a:prstGeom prst="rect">
            <a:avLst/>
          </a:prstGeom>
          <a:noFill/>
        </p:spPr>
        <p:txBody>
          <a:bodyPr wrap="none" lIns="91440" tIns="45720" rIns="91440" bIns="45720" rtlCol="0" anchor="t">
            <a:spAutoFit/>
          </a:bodyPr>
          <a:lstStyle/>
          <a:p>
            <a:r>
              <a:rPr lang="en-US" b="1"/>
              <a:t>SCT</a:t>
            </a:r>
          </a:p>
        </p:txBody>
      </p:sp>
      <p:sp>
        <p:nvSpPr>
          <p:cNvPr id="25" name="TextBox 24">
            <a:extLst>
              <a:ext uri="{FF2B5EF4-FFF2-40B4-BE49-F238E27FC236}">
                <a16:creationId xmlns:a16="http://schemas.microsoft.com/office/drawing/2014/main" id="{2F068A9C-E18D-4C1E-3D04-888590827B54}"/>
              </a:ext>
            </a:extLst>
          </p:cNvPr>
          <p:cNvSpPr txBox="1"/>
          <p:nvPr/>
        </p:nvSpPr>
        <p:spPr>
          <a:xfrm>
            <a:off x="989106" y="839694"/>
            <a:ext cx="10206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In SCT, only destinations to the East have CDRs defined to use alternate Gate options</a:t>
            </a:r>
          </a:p>
        </p:txBody>
      </p:sp>
    </p:spTree>
    <p:extLst>
      <p:ext uri="{BB962C8B-B14F-4D97-AF65-F5344CB8AC3E}">
        <p14:creationId xmlns:p14="http://schemas.microsoft.com/office/powerpoint/2010/main" val="208014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B76E8B4-8ACB-F988-9C1D-4690DB32511D}"/>
              </a:ext>
            </a:extLst>
          </p:cNvPr>
          <p:cNvPicPr>
            <a:picLocks noChangeAspect="1"/>
          </p:cNvPicPr>
          <p:nvPr/>
        </p:nvPicPr>
        <p:blipFill>
          <a:blip r:embed="rId3"/>
          <a:stretch>
            <a:fillRect/>
          </a:stretch>
        </p:blipFill>
        <p:spPr>
          <a:xfrm>
            <a:off x="2670082" y="1717582"/>
            <a:ext cx="7210425" cy="3781425"/>
          </a:xfrm>
          <a:prstGeom prst="rect">
            <a:avLst/>
          </a:prstGeom>
        </p:spPr>
      </p:pic>
      <p:sp>
        <p:nvSpPr>
          <p:cNvPr id="3" name="Title 2">
            <a:extLst>
              <a:ext uri="{FF2B5EF4-FFF2-40B4-BE49-F238E27FC236}">
                <a16:creationId xmlns:a16="http://schemas.microsoft.com/office/drawing/2014/main" id="{37A10AC7-076F-FB91-5206-B8A1CF99B14B}"/>
              </a:ext>
            </a:extLst>
          </p:cNvPr>
          <p:cNvSpPr>
            <a:spLocks noGrp="1"/>
          </p:cNvSpPr>
          <p:nvPr>
            <p:ph type="title"/>
          </p:nvPr>
        </p:nvSpPr>
        <p:spPr/>
        <p:txBody>
          <a:bodyPr/>
          <a:lstStyle/>
          <a:p>
            <a:r>
              <a:rPr lang="en-US"/>
              <a:t>Prediction Model Performance</a:t>
            </a:r>
          </a:p>
        </p:txBody>
      </p:sp>
      <p:sp>
        <p:nvSpPr>
          <p:cNvPr id="4" name="Date Placeholder 3">
            <a:extLst>
              <a:ext uri="{FF2B5EF4-FFF2-40B4-BE49-F238E27FC236}">
                <a16:creationId xmlns:a16="http://schemas.microsoft.com/office/drawing/2014/main" id="{62783A8D-22C9-BE14-E4AD-15E4E8054D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E388B0-9069-8F60-E64A-2A0A1DE13C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9A062DFD-7243-9BCF-A2D2-B6841129FC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567D784-3F8E-77AF-F167-678E05D459FC}"/>
              </a:ext>
            </a:extLst>
          </p:cNvPr>
          <p:cNvSpPr/>
          <p:nvPr/>
        </p:nvSpPr>
        <p:spPr>
          <a:xfrm>
            <a:off x="4091579" y="2080652"/>
            <a:ext cx="3873326" cy="105452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C388C45C-635A-D009-CDD6-84DA34C7E0BE}"/>
              </a:ext>
            </a:extLst>
          </p:cNvPr>
          <p:cNvSpPr txBox="1"/>
          <p:nvPr/>
        </p:nvSpPr>
        <p:spPr>
          <a:xfrm>
            <a:off x="4555541" y="2173949"/>
            <a:ext cx="3308469" cy="923331"/>
          </a:xfrm>
          <a:prstGeom prst="rect">
            <a:avLst/>
          </a:prstGeom>
          <a:noFill/>
        </p:spPr>
        <p:txBody>
          <a:bodyPr wrap="none" rtlCol="0">
            <a:spAutoFit/>
          </a:bodyPr>
          <a:lstStyle/>
          <a:p>
            <a:r>
              <a:rPr lang="en-US"/>
              <a:t>Gradient Boost (RSME = 12.97)</a:t>
            </a:r>
          </a:p>
          <a:p>
            <a:r>
              <a:rPr lang="en-US"/>
              <a:t>Linear Regression (RSME = 14.51)</a:t>
            </a:r>
          </a:p>
          <a:p>
            <a:r>
              <a:rPr lang="en-US"/>
              <a:t>Perfect Prediction</a:t>
            </a:r>
          </a:p>
        </p:txBody>
      </p:sp>
      <p:sp>
        <p:nvSpPr>
          <p:cNvPr id="10" name="Diamond 9">
            <a:extLst>
              <a:ext uri="{FF2B5EF4-FFF2-40B4-BE49-F238E27FC236}">
                <a16:creationId xmlns:a16="http://schemas.microsoft.com/office/drawing/2014/main" id="{4CE34D81-F88D-C4C9-1837-7A2A69EA15D7}"/>
              </a:ext>
            </a:extLst>
          </p:cNvPr>
          <p:cNvSpPr/>
          <p:nvPr/>
        </p:nvSpPr>
        <p:spPr>
          <a:xfrm>
            <a:off x="4279934" y="2536286"/>
            <a:ext cx="143256" cy="143256"/>
          </a:xfrm>
          <a:prstGeom prst="diamond">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9C3555-D668-2146-EA70-EAF67430DC73}"/>
              </a:ext>
            </a:extLst>
          </p:cNvPr>
          <p:cNvSpPr>
            <a:spLocks noChangeAspect="1"/>
          </p:cNvSpPr>
          <p:nvPr/>
        </p:nvSpPr>
        <p:spPr>
          <a:xfrm>
            <a:off x="4294260" y="2308712"/>
            <a:ext cx="114605" cy="114605"/>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289BAEF-76FE-F7DB-3A8B-10CFCE609451}"/>
              </a:ext>
            </a:extLst>
          </p:cNvPr>
          <p:cNvCxnSpPr>
            <a:cxnSpLocks/>
          </p:cNvCxnSpPr>
          <p:nvPr/>
        </p:nvCxnSpPr>
        <p:spPr>
          <a:xfrm>
            <a:off x="4179124" y="2836727"/>
            <a:ext cx="34487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730E129-64C1-3BB1-B292-6A4134736136}"/>
              </a:ext>
            </a:extLst>
          </p:cNvPr>
          <p:cNvSpPr txBox="1"/>
          <p:nvPr/>
        </p:nvSpPr>
        <p:spPr>
          <a:xfrm>
            <a:off x="493295" y="2887579"/>
            <a:ext cx="2205517" cy="646331"/>
          </a:xfrm>
          <a:prstGeom prst="rect">
            <a:avLst/>
          </a:prstGeom>
          <a:noFill/>
        </p:spPr>
        <p:txBody>
          <a:bodyPr wrap="square" rtlCol="0">
            <a:spAutoFit/>
          </a:bodyPr>
          <a:lstStyle/>
          <a:p>
            <a:pPr algn="ctr"/>
            <a:r>
              <a:rPr lang="en-US"/>
              <a:t>Predicted Candidates (weekly count)</a:t>
            </a:r>
          </a:p>
        </p:txBody>
      </p:sp>
      <p:sp>
        <p:nvSpPr>
          <p:cNvPr id="2" name="TextBox 1">
            <a:extLst>
              <a:ext uri="{FF2B5EF4-FFF2-40B4-BE49-F238E27FC236}">
                <a16:creationId xmlns:a16="http://schemas.microsoft.com/office/drawing/2014/main" id="{197F6C0A-960A-40CA-C8E6-0C926EDD3F36}"/>
              </a:ext>
            </a:extLst>
          </p:cNvPr>
          <p:cNvSpPr txBox="1"/>
          <p:nvPr/>
        </p:nvSpPr>
        <p:spPr>
          <a:xfrm>
            <a:off x="2330388" y="5912428"/>
            <a:ext cx="7898634" cy="400110"/>
          </a:xfrm>
          <a:prstGeom prst="rect">
            <a:avLst/>
          </a:prstGeom>
          <a:solidFill>
            <a:srgbClr val="002060"/>
          </a:solidFill>
          <a:ln>
            <a:solidFill>
              <a:schemeClr val="bg1"/>
            </a:solidFill>
          </a:ln>
        </p:spPr>
        <p:txBody>
          <a:bodyPr wrap="square" rtlCol="0">
            <a:spAutoFit/>
          </a:bodyPr>
          <a:lstStyle/>
          <a:p>
            <a:pPr algn="ctr"/>
            <a:r>
              <a:rPr lang="en-US" sz="2000">
                <a:solidFill>
                  <a:schemeClr val="bg1"/>
                </a:solidFill>
              </a:rPr>
              <a:t>Gradient Boost performs 11% better than Linear Regression</a:t>
            </a:r>
          </a:p>
        </p:txBody>
      </p:sp>
      <p:sp>
        <p:nvSpPr>
          <p:cNvPr id="16" name="TextBox 15">
            <a:extLst>
              <a:ext uri="{FF2B5EF4-FFF2-40B4-BE49-F238E27FC236}">
                <a16:creationId xmlns:a16="http://schemas.microsoft.com/office/drawing/2014/main" id="{43941EEB-236F-D83E-5146-06F35192B425}"/>
              </a:ext>
            </a:extLst>
          </p:cNvPr>
          <p:cNvSpPr txBox="1"/>
          <p:nvPr/>
        </p:nvSpPr>
        <p:spPr>
          <a:xfrm>
            <a:off x="8192002" y="989366"/>
            <a:ext cx="3705137" cy="369332"/>
          </a:xfrm>
          <a:prstGeom prst="rect">
            <a:avLst/>
          </a:prstGeom>
          <a:noFill/>
        </p:spPr>
        <p:txBody>
          <a:bodyPr wrap="square" rtlCol="0">
            <a:spAutoFit/>
          </a:bodyPr>
          <a:lstStyle/>
          <a:p>
            <a:r>
              <a:rPr lang="en-US"/>
              <a:t>Model tested against D10 data</a:t>
            </a:r>
          </a:p>
        </p:txBody>
      </p:sp>
      <p:sp>
        <p:nvSpPr>
          <p:cNvPr id="18" name="TextBox 17">
            <a:extLst>
              <a:ext uri="{FF2B5EF4-FFF2-40B4-BE49-F238E27FC236}">
                <a16:creationId xmlns:a16="http://schemas.microsoft.com/office/drawing/2014/main" id="{85B25D75-B58B-585C-A389-203614A66C86}"/>
              </a:ext>
            </a:extLst>
          </p:cNvPr>
          <p:cNvSpPr txBox="1"/>
          <p:nvPr/>
        </p:nvSpPr>
        <p:spPr>
          <a:xfrm>
            <a:off x="4422824" y="5509756"/>
            <a:ext cx="3968575" cy="369332"/>
          </a:xfrm>
          <a:prstGeom prst="rect">
            <a:avLst/>
          </a:prstGeom>
          <a:noFill/>
        </p:spPr>
        <p:txBody>
          <a:bodyPr wrap="square" lIns="91440" tIns="45720" rIns="91440" bIns="45720" rtlCol="0" anchor="t">
            <a:spAutoFit/>
          </a:bodyPr>
          <a:lstStyle/>
          <a:p>
            <a:pPr algn="ctr"/>
            <a:r>
              <a:rPr lang="en-US"/>
              <a:t>Actual Candidates (weekly count)</a:t>
            </a:r>
          </a:p>
        </p:txBody>
      </p:sp>
    </p:spTree>
    <p:extLst>
      <p:ext uri="{BB962C8B-B14F-4D97-AF65-F5344CB8AC3E}">
        <p14:creationId xmlns:p14="http://schemas.microsoft.com/office/powerpoint/2010/main" val="197901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08080-0A87-6E27-A1DD-D6C88E6EC7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5E6F07-0A6B-CBF7-3910-CD6A38F7A33C}"/>
              </a:ext>
            </a:extLst>
          </p:cNvPr>
          <p:cNvSpPr>
            <a:spLocks noGrp="1"/>
          </p:cNvSpPr>
          <p:nvPr>
            <p:ph type="title"/>
          </p:nvPr>
        </p:nvSpPr>
        <p:spPr/>
        <p:txBody>
          <a:bodyPr/>
          <a:lstStyle/>
          <a:p>
            <a:r>
              <a:rPr lang="en-US"/>
              <a:t>Approach Overview</a:t>
            </a:r>
          </a:p>
        </p:txBody>
      </p:sp>
      <p:sp>
        <p:nvSpPr>
          <p:cNvPr id="4" name="Date Placeholder 3">
            <a:extLst>
              <a:ext uri="{FF2B5EF4-FFF2-40B4-BE49-F238E27FC236}">
                <a16:creationId xmlns:a16="http://schemas.microsoft.com/office/drawing/2014/main" id="{2A987D32-F73D-3B99-78A6-0DA9E76642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8728A78-E738-5AA8-4C1A-5CD810EA80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B858A188-A24D-AA74-4792-9CB65E46EB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07D0A33-0E16-AE09-1A8D-4CE692DB3933}"/>
              </a:ext>
            </a:extLst>
          </p:cNvPr>
          <p:cNvSpPr/>
          <p:nvPr/>
        </p:nvSpPr>
        <p:spPr>
          <a:xfrm>
            <a:off x="4238896" y="1667009"/>
            <a:ext cx="1888486" cy="873391"/>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TRACON Features</a:t>
            </a:r>
          </a:p>
        </p:txBody>
      </p:sp>
      <p:sp>
        <p:nvSpPr>
          <p:cNvPr id="8" name="Oval 7">
            <a:extLst>
              <a:ext uri="{FF2B5EF4-FFF2-40B4-BE49-F238E27FC236}">
                <a16:creationId xmlns:a16="http://schemas.microsoft.com/office/drawing/2014/main" id="{144F2C24-C4BA-BAAA-D17A-50DF9BB6319A}"/>
              </a:ext>
            </a:extLst>
          </p:cNvPr>
          <p:cNvSpPr/>
          <p:nvPr/>
        </p:nvSpPr>
        <p:spPr>
          <a:xfrm>
            <a:off x="6582760" y="1304799"/>
            <a:ext cx="1567041" cy="15991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9" name="Can 8">
            <a:extLst>
              <a:ext uri="{FF2B5EF4-FFF2-40B4-BE49-F238E27FC236}">
                <a16:creationId xmlns:a16="http://schemas.microsoft.com/office/drawing/2014/main" id="{B6D39C1B-6F5E-CEEF-4324-14A793D51FA4}"/>
              </a:ext>
            </a:extLst>
          </p:cNvPr>
          <p:cNvSpPr/>
          <p:nvPr/>
        </p:nvSpPr>
        <p:spPr>
          <a:xfrm>
            <a:off x="1573791" y="4184012"/>
            <a:ext cx="1875092" cy="159916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0" name="Can 9">
            <a:extLst>
              <a:ext uri="{FF2B5EF4-FFF2-40B4-BE49-F238E27FC236}">
                <a16:creationId xmlns:a16="http://schemas.microsoft.com/office/drawing/2014/main" id="{5EA816C9-E511-70F6-3F39-1946DB0CBF2B}"/>
              </a:ext>
            </a:extLst>
          </p:cNvPr>
          <p:cNvSpPr/>
          <p:nvPr/>
        </p:nvSpPr>
        <p:spPr>
          <a:xfrm>
            <a:off x="1573919" y="2743370"/>
            <a:ext cx="1875092" cy="159916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1" name="Can 10">
            <a:extLst>
              <a:ext uri="{FF2B5EF4-FFF2-40B4-BE49-F238E27FC236}">
                <a16:creationId xmlns:a16="http://schemas.microsoft.com/office/drawing/2014/main" id="{6ECABCCE-EE05-947C-79C2-6D9BAE8E7501}"/>
              </a:ext>
            </a:extLst>
          </p:cNvPr>
          <p:cNvSpPr/>
          <p:nvPr/>
        </p:nvSpPr>
        <p:spPr>
          <a:xfrm>
            <a:off x="1573791" y="1304121"/>
            <a:ext cx="1875092" cy="159916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2" name="Can 11">
            <a:extLst>
              <a:ext uri="{FF2B5EF4-FFF2-40B4-BE49-F238E27FC236}">
                <a16:creationId xmlns:a16="http://schemas.microsoft.com/office/drawing/2014/main" id="{C5301ADA-AC9B-AE85-8AD8-7A505E575A0E}"/>
              </a:ext>
            </a:extLst>
          </p:cNvPr>
          <p:cNvSpPr/>
          <p:nvPr/>
        </p:nvSpPr>
        <p:spPr>
          <a:xfrm>
            <a:off x="4265683" y="2994770"/>
            <a:ext cx="1875092" cy="103877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D10 CDDR Field Data</a:t>
            </a:r>
          </a:p>
        </p:txBody>
      </p:sp>
      <p:cxnSp>
        <p:nvCxnSpPr>
          <p:cNvPr id="13" name="Elbow Connector 12">
            <a:extLst>
              <a:ext uri="{FF2B5EF4-FFF2-40B4-BE49-F238E27FC236}">
                <a16:creationId xmlns:a16="http://schemas.microsoft.com/office/drawing/2014/main" id="{7386DCCF-1E18-B7FC-C501-EAAB16D6BC62}"/>
              </a:ext>
            </a:extLst>
          </p:cNvPr>
          <p:cNvCxnSpPr>
            <a:cxnSpLocks/>
            <a:stCxn id="10" idx="4"/>
            <a:endCxn id="7" idx="1"/>
          </p:cNvCxnSpPr>
          <p:nvPr/>
        </p:nvCxnSpPr>
        <p:spPr>
          <a:xfrm flipV="1">
            <a:off x="3449011" y="2103704"/>
            <a:ext cx="789885" cy="1439249"/>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a:extLst>
              <a:ext uri="{FF2B5EF4-FFF2-40B4-BE49-F238E27FC236}">
                <a16:creationId xmlns:a16="http://schemas.microsoft.com/office/drawing/2014/main" id="{03A01F1C-69D0-3E10-B0DE-E1B2E8F2AA6D}"/>
              </a:ext>
            </a:extLst>
          </p:cNvPr>
          <p:cNvCxnSpPr>
            <a:cxnSpLocks/>
            <a:stCxn id="9" idx="4"/>
            <a:endCxn id="7" idx="1"/>
          </p:cNvCxnSpPr>
          <p:nvPr/>
        </p:nvCxnSpPr>
        <p:spPr>
          <a:xfrm flipV="1">
            <a:off x="3448883" y="2103704"/>
            <a:ext cx="790013" cy="2879891"/>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B5829B8-D99F-AFE3-0B97-D24F418EC442}"/>
              </a:ext>
            </a:extLst>
          </p:cNvPr>
          <p:cNvCxnSpPr>
            <a:cxnSpLocks/>
            <a:endCxn id="7" idx="1"/>
          </p:cNvCxnSpPr>
          <p:nvPr/>
        </p:nvCxnSpPr>
        <p:spPr>
          <a:xfrm>
            <a:off x="3448883" y="2103704"/>
            <a:ext cx="790013"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71BF6DF-E8EC-393D-D3FD-37627603AE24}"/>
              </a:ext>
            </a:extLst>
          </p:cNvPr>
          <p:cNvCxnSpPr>
            <a:cxnSpLocks/>
            <a:stCxn id="7" idx="3"/>
            <a:endCxn id="8" idx="2"/>
          </p:cNvCxnSpPr>
          <p:nvPr/>
        </p:nvCxnSpPr>
        <p:spPr>
          <a:xfrm>
            <a:off x="6127382" y="2103704"/>
            <a:ext cx="455378" cy="67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F4FE156-96CA-DFDB-3B6E-B25813E8659C}"/>
              </a:ext>
            </a:extLst>
          </p:cNvPr>
          <p:cNvSpPr/>
          <p:nvPr/>
        </p:nvSpPr>
        <p:spPr>
          <a:xfrm>
            <a:off x="4265683" y="4549799"/>
            <a:ext cx="1875092" cy="867593"/>
          </a:xfrm>
          <a:prstGeom prst="rect">
            <a:avLst/>
          </a:prstGeom>
          <a:solidFill>
            <a:schemeClr val="accent6">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Benefits per Reroute</a:t>
            </a:r>
          </a:p>
        </p:txBody>
      </p:sp>
      <p:sp>
        <p:nvSpPr>
          <p:cNvPr id="18" name="Rectangle 17">
            <a:extLst>
              <a:ext uri="{FF2B5EF4-FFF2-40B4-BE49-F238E27FC236}">
                <a16:creationId xmlns:a16="http://schemas.microsoft.com/office/drawing/2014/main" id="{CE25C0F7-519F-1E78-480B-E15F62FED87B}"/>
              </a:ext>
            </a:extLst>
          </p:cNvPr>
          <p:cNvSpPr/>
          <p:nvPr/>
        </p:nvSpPr>
        <p:spPr>
          <a:xfrm>
            <a:off x="8609824" y="1480244"/>
            <a:ext cx="1996915" cy="1255747"/>
          </a:xfrm>
          <a:prstGeom prst="rect">
            <a:avLst/>
          </a:prstGeom>
          <a:solidFill>
            <a:schemeClr val="accent6">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400"/>
              <a:t>Predicted Number of Reroutes</a:t>
            </a:r>
          </a:p>
        </p:txBody>
      </p:sp>
      <p:sp>
        <p:nvSpPr>
          <p:cNvPr id="19" name="Rectangle 18">
            <a:extLst>
              <a:ext uri="{FF2B5EF4-FFF2-40B4-BE49-F238E27FC236}">
                <a16:creationId xmlns:a16="http://schemas.microsoft.com/office/drawing/2014/main" id="{93FB611C-2D79-C775-76CE-695B8BB8F342}"/>
              </a:ext>
            </a:extLst>
          </p:cNvPr>
          <p:cNvSpPr/>
          <p:nvPr/>
        </p:nvSpPr>
        <p:spPr>
          <a:xfrm>
            <a:off x="8565000" y="4549799"/>
            <a:ext cx="2049208" cy="867593"/>
          </a:xfrm>
          <a:prstGeom prst="rect">
            <a:avLst/>
          </a:prstGeom>
          <a:solidFill>
            <a:schemeClr val="accent6"/>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solidFill>
                  <a:srgbClr val="FFFFFF"/>
                </a:solidFill>
              </a:rPr>
              <a:t>Extrapolated Benefits</a:t>
            </a:r>
          </a:p>
        </p:txBody>
      </p:sp>
      <p:cxnSp>
        <p:nvCxnSpPr>
          <p:cNvPr id="20" name="Straight Arrow Connector 19">
            <a:extLst>
              <a:ext uri="{FF2B5EF4-FFF2-40B4-BE49-F238E27FC236}">
                <a16:creationId xmlns:a16="http://schemas.microsoft.com/office/drawing/2014/main" id="{9FDD030C-A328-344F-0E46-078829BAD10B}"/>
              </a:ext>
            </a:extLst>
          </p:cNvPr>
          <p:cNvCxnSpPr>
            <a:cxnSpLocks/>
            <a:stCxn id="17" idx="3"/>
            <a:endCxn id="19" idx="1"/>
          </p:cNvCxnSpPr>
          <p:nvPr/>
        </p:nvCxnSpPr>
        <p:spPr>
          <a:xfrm>
            <a:off x="6140775" y="4983596"/>
            <a:ext cx="242422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2888B33-0B32-2D46-541D-46894CB2EE27}"/>
              </a:ext>
            </a:extLst>
          </p:cNvPr>
          <p:cNvCxnSpPr>
            <a:cxnSpLocks/>
            <a:stCxn id="8" idx="6"/>
            <a:endCxn id="18" idx="1"/>
          </p:cNvCxnSpPr>
          <p:nvPr/>
        </p:nvCxnSpPr>
        <p:spPr>
          <a:xfrm>
            <a:off x="8149801" y="2104382"/>
            <a:ext cx="460022" cy="373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0E29B398-C6B6-626B-92CA-250F46699EEF}"/>
              </a:ext>
            </a:extLst>
          </p:cNvPr>
          <p:cNvCxnSpPr>
            <a:cxnSpLocks/>
            <a:stCxn id="18" idx="2"/>
            <a:endCxn id="19" idx="0"/>
          </p:cNvCxnSpPr>
          <p:nvPr/>
        </p:nvCxnSpPr>
        <p:spPr>
          <a:xfrm flipH="1">
            <a:off x="9589604" y="2735991"/>
            <a:ext cx="18678" cy="181380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65F4100-AFB5-928A-78D5-DBE237281158}"/>
              </a:ext>
            </a:extLst>
          </p:cNvPr>
          <p:cNvCxnSpPr>
            <a:cxnSpLocks/>
            <a:stCxn id="12" idx="3"/>
            <a:endCxn id="17" idx="0"/>
          </p:cNvCxnSpPr>
          <p:nvPr/>
        </p:nvCxnSpPr>
        <p:spPr>
          <a:xfrm>
            <a:off x="5203229" y="4033545"/>
            <a:ext cx="0" cy="51625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a:extLst>
              <a:ext uri="{FF2B5EF4-FFF2-40B4-BE49-F238E27FC236}">
                <a16:creationId xmlns:a16="http://schemas.microsoft.com/office/drawing/2014/main" id="{D3DDABBD-C07E-F3A3-5A6E-AE8E0B973EF5}"/>
              </a:ext>
            </a:extLst>
          </p:cNvPr>
          <p:cNvCxnSpPr>
            <a:cxnSpLocks/>
            <a:stCxn id="12" idx="4"/>
            <a:endCxn id="8" idx="4"/>
          </p:cNvCxnSpPr>
          <p:nvPr/>
        </p:nvCxnSpPr>
        <p:spPr>
          <a:xfrm flipV="1">
            <a:off x="6140775" y="2903966"/>
            <a:ext cx="1225505" cy="610192"/>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06AC689-B104-3100-B385-0EDEB0A260B6}"/>
              </a:ext>
            </a:extLst>
          </p:cNvPr>
          <p:cNvCxnSpPr>
            <a:cxnSpLocks/>
            <a:endCxn id="17" idx="1"/>
          </p:cNvCxnSpPr>
          <p:nvPr/>
        </p:nvCxnSpPr>
        <p:spPr>
          <a:xfrm>
            <a:off x="3448883" y="4983596"/>
            <a:ext cx="81680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1A8B7BD-B00B-9911-BE55-5EDC6FCEEEB2}"/>
              </a:ext>
            </a:extLst>
          </p:cNvPr>
          <p:cNvSpPr txBox="1"/>
          <p:nvPr/>
        </p:nvSpPr>
        <p:spPr>
          <a:xfrm>
            <a:off x="1587184" y="1669894"/>
            <a:ext cx="1875092" cy="1242142"/>
          </a:xfrm>
          <a:prstGeom prst="rect">
            <a:avLst/>
          </a:prstGeom>
          <a:noFill/>
        </p:spPr>
        <p:txBody>
          <a:bodyPr wrap="square" rtlCol="0">
            <a:spAutoFit/>
          </a:bodyPr>
          <a:lstStyle/>
          <a:p>
            <a:pPr algn="ctr"/>
            <a:r>
              <a:rPr lang="en-US" sz="2400"/>
              <a:t>Coded Departure Routes</a:t>
            </a:r>
          </a:p>
        </p:txBody>
      </p:sp>
      <p:sp>
        <p:nvSpPr>
          <p:cNvPr id="27" name="TextBox 26">
            <a:extLst>
              <a:ext uri="{FF2B5EF4-FFF2-40B4-BE49-F238E27FC236}">
                <a16:creationId xmlns:a16="http://schemas.microsoft.com/office/drawing/2014/main" id="{81B5DCD6-BC94-7111-D6FD-7F3B42F2AA3A}"/>
              </a:ext>
            </a:extLst>
          </p:cNvPr>
          <p:cNvSpPr txBox="1"/>
          <p:nvPr/>
        </p:nvSpPr>
        <p:spPr>
          <a:xfrm>
            <a:off x="1573663" y="3080867"/>
            <a:ext cx="1875092" cy="1242142"/>
          </a:xfrm>
          <a:prstGeom prst="rect">
            <a:avLst/>
          </a:prstGeom>
          <a:noFill/>
        </p:spPr>
        <p:txBody>
          <a:bodyPr wrap="square" rtlCol="0">
            <a:spAutoFit/>
          </a:bodyPr>
          <a:lstStyle/>
          <a:p>
            <a:pPr algn="ctr"/>
            <a:r>
              <a:rPr lang="en-US" sz="2400"/>
              <a:t>ASPM Weather Impacts</a:t>
            </a:r>
          </a:p>
        </p:txBody>
      </p:sp>
      <p:sp>
        <p:nvSpPr>
          <p:cNvPr id="28" name="TextBox 27">
            <a:extLst>
              <a:ext uri="{FF2B5EF4-FFF2-40B4-BE49-F238E27FC236}">
                <a16:creationId xmlns:a16="http://schemas.microsoft.com/office/drawing/2014/main" id="{B71AB4CE-3272-6353-551D-34839AA2FE81}"/>
              </a:ext>
            </a:extLst>
          </p:cNvPr>
          <p:cNvSpPr txBox="1"/>
          <p:nvPr/>
        </p:nvSpPr>
        <p:spPr>
          <a:xfrm>
            <a:off x="1573791" y="4544395"/>
            <a:ext cx="1875092" cy="1242142"/>
          </a:xfrm>
          <a:prstGeom prst="rect">
            <a:avLst/>
          </a:prstGeom>
          <a:noFill/>
        </p:spPr>
        <p:txBody>
          <a:bodyPr wrap="square" rtlCol="0">
            <a:spAutoFit/>
          </a:bodyPr>
          <a:lstStyle/>
          <a:p>
            <a:pPr algn="ctr"/>
            <a:r>
              <a:rPr lang="en-US" sz="2400"/>
              <a:t>ASPM </a:t>
            </a:r>
          </a:p>
          <a:p>
            <a:pPr algn="ctr"/>
            <a:r>
              <a:rPr lang="en-US" sz="2400"/>
              <a:t>Flight Level Data</a:t>
            </a:r>
          </a:p>
        </p:txBody>
      </p:sp>
      <p:sp>
        <p:nvSpPr>
          <p:cNvPr id="31" name="TextBox 30">
            <a:extLst>
              <a:ext uri="{FF2B5EF4-FFF2-40B4-BE49-F238E27FC236}">
                <a16:creationId xmlns:a16="http://schemas.microsoft.com/office/drawing/2014/main" id="{D77FDEBA-A4CF-1695-3EA0-6B1BA2B54156}"/>
              </a:ext>
            </a:extLst>
          </p:cNvPr>
          <p:cNvSpPr txBox="1"/>
          <p:nvPr/>
        </p:nvSpPr>
        <p:spPr>
          <a:xfrm>
            <a:off x="6291889" y="1667009"/>
            <a:ext cx="2148785" cy="830997"/>
          </a:xfrm>
          <a:prstGeom prst="rect">
            <a:avLst/>
          </a:prstGeom>
          <a:noFill/>
        </p:spPr>
        <p:txBody>
          <a:bodyPr wrap="square" rtlCol="0">
            <a:spAutoFit/>
          </a:bodyPr>
          <a:lstStyle/>
          <a:p>
            <a:pPr algn="ctr"/>
            <a:r>
              <a:rPr lang="en-US" sz="2400"/>
              <a:t>Prediction</a:t>
            </a:r>
          </a:p>
          <a:p>
            <a:pPr algn="ctr"/>
            <a:r>
              <a:rPr lang="en-US" sz="2400"/>
              <a:t>Model</a:t>
            </a:r>
          </a:p>
        </p:txBody>
      </p:sp>
      <p:sp>
        <p:nvSpPr>
          <p:cNvPr id="2" name="TextBox 1">
            <a:extLst>
              <a:ext uri="{FF2B5EF4-FFF2-40B4-BE49-F238E27FC236}">
                <a16:creationId xmlns:a16="http://schemas.microsoft.com/office/drawing/2014/main" id="{CA02C6B6-3494-495C-2D81-B054BB2DD4B5}"/>
              </a:ext>
            </a:extLst>
          </p:cNvPr>
          <p:cNvSpPr txBox="1"/>
          <p:nvPr/>
        </p:nvSpPr>
        <p:spPr>
          <a:xfrm>
            <a:off x="363220" y="6135258"/>
            <a:ext cx="6096000" cy="307777"/>
          </a:xfrm>
          <a:prstGeom prst="rect">
            <a:avLst/>
          </a:prstGeom>
          <a:noFill/>
        </p:spPr>
        <p:txBody>
          <a:bodyPr wrap="square">
            <a:spAutoFit/>
          </a:bodyPr>
          <a:lstStyle/>
          <a:p>
            <a:r>
              <a:rPr lang="en-US" sz="1400"/>
              <a:t>ASPM: Aviation Systems Performance Metrics</a:t>
            </a:r>
          </a:p>
        </p:txBody>
      </p:sp>
    </p:spTree>
    <p:extLst>
      <p:ext uri="{BB962C8B-B14F-4D97-AF65-F5344CB8AC3E}">
        <p14:creationId xmlns:p14="http://schemas.microsoft.com/office/powerpoint/2010/main" val="190818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B78FF-AACF-6074-7416-6316C39D0F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0A8271-332F-B18E-8E2E-0A482C9615A9}"/>
              </a:ext>
            </a:extLst>
          </p:cNvPr>
          <p:cNvSpPr>
            <a:spLocks noGrp="1"/>
          </p:cNvSpPr>
          <p:nvPr>
            <p:ph type="title"/>
          </p:nvPr>
        </p:nvSpPr>
        <p:spPr/>
        <p:txBody>
          <a:bodyPr/>
          <a:lstStyle/>
          <a:p>
            <a:r>
              <a:rPr lang="en-US"/>
              <a:t>Predicted Reroutes</a:t>
            </a:r>
          </a:p>
        </p:txBody>
      </p:sp>
      <p:sp>
        <p:nvSpPr>
          <p:cNvPr id="4" name="Date Placeholder 3">
            <a:extLst>
              <a:ext uri="{FF2B5EF4-FFF2-40B4-BE49-F238E27FC236}">
                <a16:creationId xmlns:a16="http://schemas.microsoft.com/office/drawing/2014/main" id="{5C788C21-6F87-6647-05BB-077E6A44D4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4825BA-DF1F-E05B-0C0D-4052BF47D1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D414DE85-5B14-B13A-CDCF-139007979E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77C98B48-EF85-83F0-3ED4-AD6B8639C483}"/>
              </a:ext>
            </a:extLst>
          </p:cNvPr>
          <p:cNvGraphicFramePr>
            <a:graphicFrameLocks/>
          </p:cNvGraphicFramePr>
          <p:nvPr/>
        </p:nvGraphicFramePr>
        <p:xfrm>
          <a:off x="751472" y="2012423"/>
          <a:ext cx="7772400" cy="310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E1CB799-D46B-514E-7737-FCCC90A095AC}"/>
              </a:ext>
            </a:extLst>
          </p:cNvPr>
          <p:cNvGraphicFramePr>
            <a:graphicFrameLocks/>
          </p:cNvGraphicFramePr>
          <p:nvPr/>
        </p:nvGraphicFramePr>
        <p:xfrm>
          <a:off x="8340357" y="2012423"/>
          <a:ext cx="2601595" cy="31089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D4421B8-F866-1A25-0862-AA09E0C51E8F}"/>
              </a:ext>
            </a:extLst>
          </p:cNvPr>
          <p:cNvSpPr txBox="1"/>
          <p:nvPr/>
        </p:nvSpPr>
        <p:spPr>
          <a:xfrm>
            <a:off x="4270543" y="860492"/>
            <a:ext cx="3137334" cy="1015663"/>
          </a:xfrm>
          <a:prstGeom prst="rect">
            <a:avLst/>
          </a:prstGeom>
          <a:noFill/>
        </p:spPr>
        <p:txBody>
          <a:bodyPr wrap="none" rtlCol="0">
            <a:spAutoFit/>
          </a:bodyPr>
          <a:lstStyle/>
          <a:p>
            <a:r>
              <a:rPr lang="en-US" sz="2000"/>
              <a:t>Gradient Boost Prediction</a:t>
            </a:r>
          </a:p>
          <a:p>
            <a:r>
              <a:rPr lang="en-US" sz="2000"/>
              <a:t>Linear Regression Prediction</a:t>
            </a:r>
          </a:p>
          <a:p>
            <a:r>
              <a:rPr lang="en-US" sz="2000"/>
              <a:t>Field Data Actual</a:t>
            </a:r>
          </a:p>
        </p:txBody>
      </p:sp>
      <p:grpSp>
        <p:nvGrpSpPr>
          <p:cNvPr id="12" name="Group 11">
            <a:extLst>
              <a:ext uri="{FF2B5EF4-FFF2-40B4-BE49-F238E27FC236}">
                <a16:creationId xmlns:a16="http://schemas.microsoft.com/office/drawing/2014/main" id="{0719D4A2-27D1-F5B6-A475-D0BA1ADA59F0}"/>
              </a:ext>
            </a:extLst>
          </p:cNvPr>
          <p:cNvGrpSpPr>
            <a:grpSpLocks noChangeAspect="1"/>
          </p:cNvGrpSpPr>
          <p:nvPr/>
        </p:nvGrpSpPr>
        <p:grpSpPr>
          <a:xfrm>
            <a:off x="4096423" y="1008200"/>
            <a:ext cx="143486" cy="731520"/>
            <a:chOff x="9398512" y="2589712"/>
            <a:chExt cx="73152" cy="372942"/>
          </a:xfrm>
        </p:grpSpPr>
        <p:sp>
          <p:nvSpPr>
            <p:cNvPr id="13" name="Rectangle 12">
              <a:extLst>
                <a:ext uri="{FF2B5EF4-FFF2-40B4-BE49-F238E27FC236}">
                  <a16:creationId xmlns:a16="http://schemas.microsoft.com/office/drawing/2014/main" id="{F1BD0F13-E596-755D-FD75-071C12B1D82D}"/>
                </a:ext>
              </a:extLst>
            </p:cNvPr>
            <p:cNvSpPr/>
            <p:nvPr/>
          </p:nvSpPr>
          <p:spPr>
            <a:xfrm>
              <a:off x="9398512" y="2589712"/>
              <a:ext cx="73152" cy="731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8EE2F0-DFCF-3EF5-BFF2-0F9F90BBD78E}"/>
                </a:ext>
              </a:extLst>
            </p:cNvPr>
            <p:cNvSpPr/>
            <p:nvPr/>
          </p:nvSpPr>
          <p:spPr>
            <a:xfrm>
              <a:off x="9398512" y="2739607"/>
              <a:ext cx="731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6EBE8F-00C0-8631-C94B-06A420B1D9A2}"/>
                </a:ext>
              </a:extLst>
            </p:cNvPr>
            <p:cNvSpPr/>
            <p:nvPr/>
          </p:nvSpPr>
          <p:spPr>
            <a:xfrm>
              <a:off x="9398512" y="2889502"/>
              <a:ext cx="73152" cy="73152"/>
            </a:xfrm>
            <a:prstGeom prst="rect">
              <a:avLst/>
            </a:prstGeom>
            <a:solidFill>
              <a:srgbClr val="D86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0EB9BD80-90A6-0E0B-ECDF-2C3D392419F7}"/>
              </a:ext>
            </a:extLst>
          </p:cNvPr>
          <p:cNvSpPr txBox="1"/>
          <p:nvPr/>
        </p:nvSpPr>
        <p:spPr>
          <a:xfrm>
            <a:off x="2457011" y="5515101"/>
            <a:ext cx="3290516" cy="369332"/>
          </a:xfrm>
          <a:prstGeom prst="rect">
            <a:avLst/>
          </a:prstGeom>
          <a:noFill/>
        </p:spPr>
        <p:txBody>
          <a:bodyPr wrap="none" rtlCol="0">
            <a:spAutoFit/>
          </a:bodyPr>
          <a:lstStyle/>
          <a:p>
            <a:r>
              <a:rPr lang="en-US"/>
              <a:t>Submitted = 11.1% of Candidates</a:t>
            </a:r>
          </a:p>
        </p:txBody>
      </p:sp>
      <p:sp>
        <p:nvSpPr>
          <p:cNvPr id="19" name="TextBox 18">
            <a:extLst>
              <a:ext uri="{FF2B5EF4-FFF2-40B4-BE49-F238E27FC236}">
                <a16:creationId xmlns:a16="http://schemas.microsoft.com/office/drawing/2014/main" id="{2F22EAEA-8801-4E6B-50F0-55C66D33C8DC}"/>
              </a:ext>
            </a:extLst>
          </p:cNvPr>
          <p:cNvSpPr txBox="1"/>
          <p:nvPr/>
        </p:nvSpPr>
        <p:spPr>
          <a:xfrm>
            <a:off x="2451165" y="5884433"/>
            <a:ext cx="3077958" cy="369332"/>
          </a:xfrm>
          <a:prstGeom prst="rect">
            <a:avLst/>
          </a:prstGeom>
          <a:noFill/>
        </p:spPr>
        <p:txBody>
          <a:bodyPr wrap="none" rtlCol="0">
            <a:spAutoFit/>
          </a:bodyPr>
          <a:lstStyle/>
          <a:p>
            <a:r>
              <a:rPr lang="en-US"/>
              <a:t>Accepted = 5.8% of Candidates</a:t>
            </a:r>
          </a:p>
        </p:txBody>
      </p:sp>
      <p:sp>
        <p:nvSpPr>
          <p:cNvPr id="20" name="TextBox 19">
            <a:extLst>
              <a:ext uri="{FF2B5EF4-FFF2-40B4-BE49-F238E27FC236}">
                <a16:creationId xmlns:a16="http://schemas.microsoft.com/office/drawing/2014/main" id="{2C2EC106-27E8-19C1-EBF1-C9EE7CF18AD0}"/>
              </a:ext>
            </a:extLst>
          </p:cNvPr>
          <p:cNvSpPr txBox="1"/>
          <p:nvPr/>
        </p:nvSpPr>
        <p:spPr>
          <a:xfrm>
            <a:off x="6662879" y="5238435"/>
            <a:ext cx="4168304" cy="1200329"/>
          </a:xfrm>
          <a:prstGeom prst="rect">
            <a:avLst/>
          </a:prstGeom>
          <a:solidFill>
            <a:srgbClr val="0070C0"/>
          </a:solidFill>
        </p:spPr>
        <p:txBody>
          <a:bodyPr wrap="square" lIns="91440" tIns="45720" rIns="91440" bIns="45720" rtlCol="0" anchor="t">
            <a:spAutoFit/>
          </a:bodyPr>
          <a:lstStyle/>
          <a:p>
            <a:pPr marL="285750" indent="-285750">
              <a:buFont typeface="Arial" panose="020B0604020202020204" pitchFamily="34" charset="0"/>
              <a:buChar char="•"/>
            </a:pPr>
            <a:r>
              <a:rPr lang="en-US">
                <a:solidFill>
                  <a:srgbClr val="FFFFFF"/>
                </a:solidFill>
              </a:rPr>
              <a:t>Model prediction agreement on most extreme cases N90 and SCT</a:t>
            </a:r>
          </a:p>
          <a:p>
            <a:pPr marL="285750" indent="-285750">
              <a:buFont typeface="Arial" panose="020B0604020202020204" pitchFamily="34" charset="0"/>
              <a:buChar char="•"/>
            </a:pPr>
            <a:r>
              <a:rPr lang="en-US">
                <a:solidFill>
                  <a:srgbClr val="FFFFFF"/>
                </a:solidFill>
              </a:rPr>
              <a:t>Linear Regression more conservative except in the case of MIA</a:t>
            </a:r>
          </a:p>
        </p:txBody>
      </p:sp>
      <p:sp>
        <p:nvSpPr>
          <p:cNvPr id="2" name="TextBox 1">
            <a:extLst>
              <a:ext uri="{FF2B5EF4-FFF2-40B4-BE49-F238E27FC236}">
                <a16:creationId xmlns:a16="http://schemas.microsoft.com/office/drawing/2014/main" id="{9015642D-0C99-4AE0-51D2-115127B2287D}"/>
              </a:ext>
            </a:extLst>
          </p:cNvPr>
          <p:cNvSpPr txBox="1"/>
          <p:nvPr/>
        </p:nvSpPr>
        <p:spPr>
          <a:xfrm>
            <a:off x="463040" y="5144324"/>
            <a:ext cx="3776869" cy="369332"/>
          </a:xfrm>
          <a:prstGeom prst="rect">
            <a:avLst/>
          </a:prstGeom>
          <a:noFill/>
        </p:spPr>
        <p:txBody>
          <a:bodyPr wrap="square">
            <a:spAutoFit/>
          </a:bodyPr>
          <a:lstStyle/>
          <a:p>
            <a:r>
              <a:rPr lang="en-US" b="1"/>
              <a:t>Submitted and accepted % from D10:</a:t>
            </a:r>
          </a:p>
        </p:txBody>
      </p:sp>
      <p:pic>
        <p:nvPicPr>
          <p:cNvPr id="16" name="Picture 15">
            <a:extLst>
              <a:ext uri="{FF2B5EF4-FFF2-40B4-BE49-F238E27FC236}">
                <a16:creationId xmlns:a16="http://schemas.microsoft.com/office/drawing/2014/main" id="{92C53692-3E39-ECE6-B31C-42DBF574899D}"/>
              </a:ext>
            </a:extLst>
          </p:cNvPr>
          <p:cNvPicPr>
            <a:picLocks noChangeAspect="1"/>
          </p:cNvPicPr>
          <p:nvPr/>
        </p:nvPicPr>
        <p:blipFill>
          <a:blip r:embed="rId5"/>
          <a:stretch>
            <a:fillRect/>
          </a:stretch>
        </p:blipFill>
        <p:spPr>
          <a:xfrm>
            <a:off x="8287217" y="2106051"/>
            <a:ext cx="2714625" cy="3019425"/>
          </a:xfrm>
          <a:prstGeom prst="rect">
            <a:avLst/>
          </a:prstGeom>
        </p:spPr>
      </p:pic>
      <p:sp>
        <p:nvSpPr>
          <p:cNvPr id="10" name="TextBox 9">
            <a:extLst>
              <a:ext uri="{FF2B5EF4-FFF2-40B4-BE49-F238E27FC236}">
                <a16:creationId xmlns:a16="http://schemas.microsoft.com/office/drawing/2014/main" id="{E18B66DD-E6FB-AD1D-5A3B-B84E5AD57409}"/>
              </a:ext>
            </a:extLst>
          </p:cNvPr>
          <p:cNvSpPr txBox="1"/>
          <p:nvPr/>
        </p:nvSpPr>
        <p:spPr>
          <a:xfrm>
            <a:off x="9889958" y="4727987"/>
            <a:ext cx="635815" cy="369332"/>
          </a:xfrm>
          <a:prstGeom prst="rect">
            <a:avLst/>
          </a:prstGeom>
          <a:solidFill>
            <a:schemeClr val="bg1"/>
          </a:solidFill>
        </p:spPr>
        <p:txBody>
          <a:bodyPr wrap="none" rtlCol="0">
            <a:spAutoFit/>
          </a:bodyPr>
          <a:lstStyle/>
          <a:p>
            <a:r>
              <a:rPr lang="en-US"/>
              <a:t>Total</a:t>
            </a:r>
          </a:p>
        </p:txBody>
      </p:sp>
      <p:pic>
        <p:nvPicPr>
          <p:cNvPr id="17" name="Picture 16">
            <a:extLst>
              <a:ext uri="{FF2B5EF4-FFF2-40B4-BE49-F238E27FC236}">
                <a16:creationId xmlns:a16="http://schemas.microsoft.com/office/drawing/2014/main" id="{3C036D04-A723-046D-8E6E-04FDAE232BEC}"/>
              </a:ext>
            </a:extLst>
          </p:cNvPr>
          <p:cNvPicPr>
            <a:picLocks noChangeAspect="1"/>
          </p:cNvPicPr>
          <p:nvPr/>
        </p:nvPicPr>
        <p:blipFill>
          <a:blip r:embed="rId6"/>
          <a:stretch>
            <a:fillRect/>
          </a:stretch>
        </p:blipFill>
        <p:spPr>
          <a:xfrm>
            <a:off x="792629" y="2076169"/>
            <a:ext cx="7543800" cy="3019425"/>
          </a:xfrm>
          <a:prstGeom prst="rect">
            <a:avLst/>
          </a:prstGeom>
        </p:spPr>
      </p:pic>
    </p:spTree>
    <p:extLst>
      <p:ext uri="{BB962C8B-B14F-4D97-AF65-F5344CB8AC3E}">
        <p14:creationId xmlns:p14="http://schemas.microsoft.com/office/powerpoint/2010/main" val="111446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956C-B49E-3AF0-247F-B32AD16481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F7C82D-73CD-C1B6-F2E1-4A8BBEB3BD9C}"/>
              </a:ext>
            </a:extLst>
          </p:cNvPr>
          <p:cNvSpPr>
            <a:spLocks noGrp="1"/>
          </p:cNvSpPr>
          <p:nvPr>
            <p:ph type="title"/>
          </p:nvPr>
        </p:nvSpPr>
        <p:spPr/>
        <p:txBody>
          <a:bodyPr/>
          <a:lstStyle/>
          <a:p>
            <a:r>
              <a:rPr lang="en-US"/>
              <a:t>Approach Overview</a:t>
            </a:r>
          </a:p>
        </p:txBody>
      </p:sp>
      <p:sp>
        <p:nvSpPr>
          <p:cNvPr id="4" name="Date Placeholder 3">
            <a:extLst>
              <a:ext uri="{FF2B5EF4-FFF2-40B4-BE49-F238E27FC236}">
                <a16:creationId xmlns:a16="http://schemas.microsoft.com/office/drawing/2014/main" id="{B9075C31-73F3-9577-073B-77039A6356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D2050A-7A3E-D668-8C27-AE7D979DAD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E306792A-90AD-99C6-92A2-3972F82DE5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9414CBF-BD2A-6647-E722-4082E530A3C8}"/>
              </a:ext>
            </a:extLst>
          </p:cNvPr>
          <p:cNvSpPr/>
          <p:nvPr/>
        </p:nvSpPr>
        <p:spPr>
          <a:xfrm>
            <a:off x="4238896" y="1667009"/>
            <a:ext cx="1888486" cy="873391"/>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TRACON Features</a:t>
            </a:r>
          </a:p>
        </p:txBody>
      </p:sp>
      <p:sp>
        <p:nvSpPr>
          <p:cNvPr id="8" name="Oval 7">
            <a:extLst>
              <a:ext uri="{FF2B5EF4-FFF2-40B4-BE49-F238E27FC236}">
                <a16:creationId xmlns:a16="http://schemas.microsoft.com/office/drawing/2014/main" id="{1AEB8375-86EE-4C21-8EC0-0C734F12C53D}"/>
              </a:ext>
            </a:extLst>
          </p:cNvPr>
          <p:cNvSpPr/>
          <p:nvPr/>
        </p:nvSpPr>
        <p:spPr>
          <a:xfrm>
            <a:off x="6582760" y="1304799"/>
            <a:ext cx="1567041" cy="15991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9" name="Can 8">
            <a:extLst>
              <a:ext uri="{FF2B5EF4-FFF2-40B4-BE49-F238E27FC236}">
                <a16:creationId xmlns:a16="http://schemas.microsoft.com/office/drawing/2014/main" id="{7BC0230E-36B7-517B-04AF-77D79A3ECC7D}"/>
              </a:ext>
            </a:extLst>
          </p:cNvPr>
          <p:cNvSpPr/>
          <p:nvPr/>
        </p:nvSpPr>
        <p:spPr>
          <a:xfrm>
            <a:off x="1573791" y="4184012"/>
            <a:ext cx="1875092" cy="159916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0" name="Can 9">
            <a:extLst>
              <a:ext uri="{FF2B5EF4-FFF2-40B4-BE49-F238E27FC236}">
                <a16:creationId xmlns:a16="http://schemas.microsoft.com/office/drawing/2014/main" id="{3CEDD6C1-0F0C-5A4F-D68C-1A0E0FED93BB}"/>
              </a:ext>
            </a:extLst>
          </p:cNvPr>
          <p:cNvSpPr/>
          <p:nvPr/>
        </p:nvSpPr>
        <p:spPr>
          <a:xfrm>
            <a:off x="1573919" y="2743370"/>
            <a:ext cx="1875092" cy="159916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1" name="Can 10">
            <a:extLst>
              <a:ext uri="{FF2B5EF4-FFF2-40B4-BE49-F238E27FC236}">
                <a16:creationId xmlns:a16="http://schemas.microsoft.com/office/drawing/2014/main" id="{6878FE64-EE9C-43E3-B117-7FB2F66A6475}"/>
              </a:ext>
            </a:extLst>
          </p:cNvPr>
          <p:cNvSpPr/>
          <p:nvPr/>
        </p:nvSpPr>
        <p:spPr>
          <a:xfrm>
            <a:off x="1573791" y="1304121"/>
            <a:ext cx="1875092" cy="159916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2" name="Can 11">
            <a:extLst>
              <a:ext uri="{FF2B5EF4-FFF2-40B4-BE49-F238E27FC236}">
                <a16:creationId xmlns:a16="http://schemas.microsoft.com/office/drawing/2014/main" id="{DF3CCA30-0BA9-8A0A-5616-A35B8D203E69}"/>
              </a:ext>
            </a:extLst>
          </p:cNvPr>
          <p:cNvSpPr/>
          <p:nvPr/>
        </p:nvSpPr>
        <p:spPr>
          <a:xfrm>
            <a:off x="4265683" y="2994770"/>
            <a:ext cx="1875092" cy="103877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D10 CDDR Field Data</a:t>
            </a:r>
          </a:p>
        </p:txBody>
      </p:sp>
      <p:cxnSp>
        <p:nvCxnSpPr>
          <p:cNvPr id="13" name="Elbow Connector 12">
            <a:extLst>
              <a:ext uri="{FF2B5EF4-FFF2-40B4-BE49-F238E27FC236}">
                <a16:creationId xmlns:a16="http://schemas.microsoft.com/office/drawing/2014/main" id="{48C1580A-007A-5EDD-0016-FAF5DA874FAD}"/>
              </a:ext>
            </a:extLst>
          </p:cNvPr>
          <p:cNvCxnSpPr>
            <a:cxnSpLocks/>
            <a:stCxn id="10" idx="4"/>
            <a:endCxn id="7" idx="1"/>
          </p:cNvCxnSpPr>
          <p:nvPr/>
        </p:nvCxnSpPr>
        <p:spPr>
          <a:xfrm flipV="1">
            <a:off x="3449011" y="2103704"/>
            <a:ext cx="789885" cy="1439249"/>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a:extLst>
              <a:ext uri="{FF2B5EF4-FFF2-40B4-BE49-F238E27FC236}">
                <a16:creationId xmlns:a16="http://schemas.microsoft.com/office/drawing/2014/main" id="{8AD3643C-750F-8D3B-F9AB-F28ABC79CB16}"/>
              </a:ext>
            </a:extLst>
          </p:cNvPr>
          <p:cNvCxnSpPr>
            <a:cxnSpLocks/>
            <a:stCxn id="9" idx="4"/>
            <a:endCxn id="7" idx="1"/>
          </p:cNvCxnSpPr>
          <p:nvPr/>
        </p:nvCxnSpPr>
        <p:spPr>
          <a:xfrm flipV="1">
            <a:off x="3448883" y="2103704"/>
            <a:ext cx="790013" cy="2879891"/>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367597A-34FD-8D15-6F18-3BF62A17693D}"/>
              </a:ext>
            </a:extLst>
          </p:cNvPr>
          <p:cNvCxnSpPr>
            <a:cxnSpLocks/>
            <a:endCxn id="7" idx="1"/>
          </p:cNvCxnSpPr>
          <p:nvPr/>
        </p:nvCxnSpPr>
        <p:spPr>
          <a:xfrm>
            <a:off x="3448883" y="2103704"/>
            <a:ext cx="790013"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25F8EF4-1834-737D-9CC8-DA1466C215EC}"/>
              </a:ext>
            </a:extLst>
          </p:cNvPr>
          <p:cNvCxnSpPr>
            <a:cxnSpLocks/>
            <a:stCxn id="7" idx="3"/>
            <a:endCxn id="8" idx="2"/>
          </p:cNvCxnSpPr>
          <p:nvPr/>
        </p:nvCxnSpPr>
        <p:spPr>
          <a:xfrm>
            <a:off x="6127382" y="2103704"/>
            <a:ext cx="455378" cy="67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2FB5E90-680C-F0DE-F2DE-AC07F12428C4}"/>
              </a:ext>
            </a:extLst>
          </p:cNvPr>
          <p:cNvSpPr/>
          <p:nvPr/>
        </p:nvSpPr>
        <p:spPr>
          <a:xfrm>
            <a:off x="4265683" y="4549799"/>
            <a:ext cx="1875092" cy="867593"/>
          </a:xfrm>
          <a:prstGeom prst="rect">
            <a:avLst/>
          </a:prstGeom>
          <a:solidFill>
            <a:schemeClr val="accent6">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Benefits per Reroute</a:t>
            </a:r>
          </a:p>
        </p:txBody>
      </p:sp>
      <p:sp>
        <p:nvSpPr>
          <p:cNvPr id="18" name="Rectangle 17">
            <a:extLst>
              <a:ext uri="{FF2B5EF4-FFF2-40B4-BE49-F238E27FC236}">
                <a16:creationId xmlns:a16="http://schemas.microsoft.com/office/drawing/2014/main" id="{8C2FDCD2-1084-6A33-A1EA-B80F3D016C08}"/>
              </a:ext>
            </a:extLst>
          </p:cNvPr>
          <p:cNvSpPr/>
          <p:nvPr/>
        </p:nvSpPr>
        <p:spPr>
          <a:xfrm>
            <a:off x="8609824" y="1480244"/>
            <a:ext cx="1996915" cy="1255747"/>
          </a:xfrm>
          <a:prstGeom prst="rect">
            <a:avLst/>
          </a:prstGeom>
          <a:solidFill>
            <a:schemeClr val="accent6">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400"/>
              <a:t>Predicted Number of Reroutes</a:t>
            </a:r>
          </a:p>
        </p:txBody>
      </p:sp>
      <p:sp>
        <p:nvSpPr>
          <p:cNvPr id="19" name="Rectangle 18">
            <a:extLst>
              <a:ext uri="{FF2B5EF4-FFF2-40B4-BE49-F238E27FC236}">
                <a16:creationId xmlns:a16="http://schemas.microsoft.com/office/drawing/2014/main" id="{239D09F4-42F1-BAD0-63ED-F2A53CA1FD5B}"/>
              </a:ext>
            </a:extLst>
          </p:cNvPr>
          <p:cNvSpPr/>
          <p:nvPr/>
        </p:nvSpPr>
        <p:spPr>
          <a:xfrm>
            <a:off x="8565000" y="4549799"/>
            <a:ext cx="2049208" cy="867593"/>
          </a:xfrm>
          <a:prstGeom prst="rect">
            <a:avLst/>
          </a:prstGeom>
          <a:solidFill>
            <a:schemeClr val="accent6"/>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solidFill>
                  <a:srgbClr val="FFFFFF"/>
                </a:solidFill>
              </a:rPr>
              <a:t>Extrapolated Benefits</a:t>
            </a:r>
          </a:p>
        </p:txBody>
      </p:sp>
      <p:cxnSp>
        <p:nvCxnSpPr>
          <p:cNvPr id="20" name="Straight Arrow Connector 19">
            <a:extLst>
              <a:ext uri="{FF2B5EF4-FFF2-40B4-BE49-F238E27FC236}">
                <a16:creationId xmlns:a16="http://schemas.microsoft.com/office/drawing/2014/main" id="{CCD0DB91-FC68-7750-E56A-AE1CB484C5D7}"/>
              </a:ext>
            </a:extLst>
          </p:cNvPr>
          <p:cNvCxnSpPr>
            <a:cxnSpLocks/>
            <a:stCxn id="17" idx="3"/>
            <a:endCxn id="19" idx="1"/>
          </p:cNvCxnSpPr>
          <p:nvPr/>
        </p:nvCxnSpPr>
        <p:spPr>
          <a:xfrm>
            <a:off x="6140775" y="4983596"/>
            <a:ext cx="242422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B48E02D-C753-0BEC-083B-CF2B37569DFC}"/>
              </a:ext>
            </a:extLst>
          </p:cNvPr>
          <p:cNvCxnSpPr>
            <a:cxnSpLocks/>
            <a:stCxn id="8" idx="6"/>
            <a:endCxn id="18" idx="1"/>
          </p:cNvCxnSpPr>
          <p:nvPr/>
        </p:nvCxnSpPr>
        <p:spPr>
          <a:xfrm>
            <a:off x="8149801" y="2104382"/>
            <a:ext cx="460022" cy="373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B93B37CD-5432-C250-C1A5-E4543FCF7A7D}"/>
              </a:ext>
            </a:extLst>
          </p:cNvPr>
          <p:cNvCxnSpPr>
            <a:cxnSpLocks/>
            <a:stCxn id="18" idx="2"/>
            <a:endCxn id="19" idx="0"/>
          </p:cNvCxnSpPr>
          <p:nvPr/>
        </p:nvCxnSpPr>
        <p:spPr>
          <a:xfrm flipH="1">
            <a:off x="9589604" y="2735991"/>
            <a:ext cx="18678" cy="181380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1CAF2A5-04D9-251D-9C62-8E53ED5686DE}"/>
              </a:ext>
            </a:extLst>
          </p:cNvPr>
          <p:cNvCxnSpPr>
            <a:cxnSpLocks/>
            <a:stCxn id="12" idx="3"/>
            <a:endCxn id="17" idx="0"/>
          </p:cNvCxnSpPr>
          <p:nvPr/>
        </p:nvCxnSpPr>
        <p:spPr>
          <a:xfrm>
            <a:off x="5203229" y="4033545"/>
            <a:ext cx="0" cy="51625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a:extLst>
              <a:ext uri="{FF2B5EF4-FFF2-40B4-BE49-F238E27FC236}">
                <a16:creationId xmlns:a16="http://schemas.microsoft.com/office/drawing/2014/main" id="{68F8A678-AE00-BF4A-AB86-690F9BD26F4E}"/>
              </a:ext>
            </a:extLst>
          </p:cNvPr>
          <p:cNvCxnSpPr>
            <a:cxnSpLocks/>
            <a:stCxn id="12" idx="4"/>
            <a:endCxn id="8" idx="4"/>
          </p:cNvCxnSpPr>
          <p:nvPr/>
        </p:nvCxnSpPr>
        <p:spPr>
          <a:xfrm flipV="1">
            <a:off x="6140775" y="2903966"/>
            <a:ext cx="1225505" cy="610192"/>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DA097DD-2898-3119-F3FF-DFBB543DD805}"/>
              </a:ext>
            </a:extLst>
          </p:cNvPr>
          <p:cNvCxnSpPr>
            <a:cxnSpLocks/>
            <a:endCxn id="17" idx="1"/>
          </p:cNvCxnSpPr>
          <p:nvPr/>
        </p:nvCxnSpPr>
        <p:spPr>
          <a:xfrm>
            <a:off x="3448883" y="4983596"/>
            <a:ext cx="81680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6507138-A9AD-E4D9-53AF-A21BD1F9D31E}"/>
              </a:ext>
            </a:extLst>
          </p:cNvPr>
          <p:cNvSpPr txBox="1"/>
          <p:nvPr/>
        </p:nvSpPr>
        <p:spPr>
          <a:xfrm>
            <a:off x="1587184" y="1669894"/>
            <a:ext cx="1875092" cy="1242142"/>
          </a:xfrm>
          <a:prstGeom prst="rect">
            <a:avLst/>
          </a:prstGeom>
          <a:noFill/>
        </p:spPr>
        <p:txBody>
          <a:bodyPr wrap="square" rtlCol="0">
            <a:spAutoFit/>
          </a:bodyPr>
          <a:lstStyle/>
          <a:p>
            <a:pPr algn="ctr"/>
            <a:r>
              <a:rPr lang="en-US" sz="2400"/>
              <a:t>Coded Departure Routes</a:t>
            </a:r>
          </a:p>
        </p:txBody>
      </p:sp>
      <p:sp>
        <p:nvSpPr>
          <p:cNvPr id="27" name="TextBox 26">
            <a:extLst>
              <a:ext uri="{FF2B5EF4-FFF2-40B4-BE49-F238E27FC236}">
                <a16:creationId xmlns:a16="http://schemas.microsoft.com/office/drawing/2014/main" id="{E93E6F06-98C0-82CB-CF4D-7F20F9CAE959}"/>
              </a:ext>
            </a:extLst>
          </p:cNvPr>
          <p:cNvSpPr txBox="1"/>
          <p:nvPr/>
        </p:nvSpPr>
        <p:spPr>
          <a:xfrm>
            <a:off x="1573663" y="3080867"/>
            <a:ext cx="1875092" cy="1242142"/>
          </a:xfrm>
          <a:prstGeom prst="rect">
            <a:avLst/>
          </a:prstGeom>
          <a:noFill/>
        </p:spPr>
        <p:txBody>
          <a:bodyPr wrap="square" rtlCol="0">
            <a:spAutoFit/>
          </a:bodyPr>
          <a:lstStyle/>
          <a:p>
            <a:pPr algn="ctr"/>
            <a:r>
              <a:rPr lang="en-US" sz="2400"/>
              <a:t>ASPM Weather Impacts</a:t>
            </a:r>
          </a:p>
        </p:txBody>
      </p:sp>
      <p:sp>
        <p:nvSpPr>
          <p:cNvPr id="28" name="TextBox 27">
            <a:extLst>
              <a:ext uri="{FF2B5EF4-FFF2-40B4-BE49-F238E27FC236}">
                <a16:creationId xmlns:a16="http://schemas.microsoft.com/office/drawing/2014/main" id="{BC144F31-2FD3-6518-3F0D-D15AD314E2F3}"/>
              </a:ext>
            </a:extLst>
          </p:cNvPr>
          <p:cNvSpPr txBox="1"/>
          <p:nvPr/>
        </p:nvSpPr>
        <p:spPr>
          <a:xfrm>
            <a:off x="1573791" y="4544395"/>
            <a:ext cx="1875092" cy="1242142"/>
          </a:xfrm>
          <a:prstGeom prst="rect">
            <a:avLst/>
          </a:prstGeom>
          <a:noFill/>
        </p:spPr>
        <p:txBody>
          <a:bodyPr wrap="square" rtlCol="0">
            <a:spAutoFit/>
          </a:bodyPr>
          <a:lstStyle/>
          <a:p>
            <a:pPr algn="ctr"/>
            <a:r>
              <a:rPr lang="en-US" sz="2400"/>
              <a:t>ASPM </a:t>
            </a:r>
          </a:p>
          <a:p>
            <a:pPr algn="ctr"/>
            <a:r>
              <a:rPr lang="en-US" sz="2400"/>
              <a:t>Flight Level Data</a:t>
            </a:r>
          </a:p>
        </p:txBody>
      </p:sp>
      <p:sp>
        <p:nvSpPr>
          <p:cNvPr id="31" name="TextBox 30">
            <a:extLst>
              <a:ext uri="{FF2B5EF4-FFF2-40B4-BE49-F238E27FC236}">
                <a16:creationId xmlns:a16="http://schemas.microsoft.com/office/drawing/2014/main" id="{8D23E184-092F-3BFF-D713-26D14FF9E4C6}"/>
              </a:ext>
            </a:extLst>
          </p:cNvPr>
          <p:cNvSpPr txBox="1"/>
          <p:nvPr/>
        </p:nvSpPr>
        <p:spPr>
          <a:xfrm>
            <a:off x="6291889" y="1667009"/>
            <a:ext cx="2148785" cy="830997"/>
          </a:xfrm>
          <a:prstGeom prst="rect">
            <a:avLst/>
          </a:prstGeom>
          <a:noFill/>
        </p:spPr>
        <p:txBody>
          <a:bodyPr wrap="square" rtlCol="0">
            <a:spAutoFit/>
          </a:bodyPr>
          <a:lstStyle/>
          <a:p>
            <a:pPr algn="ctr"/>
            <a:r>
              <a:rPr lang="en-US" sz="2400"/>
              <a:t>Prediction</a:t>
            </a:r>
          </a:p>
          <a:p>
            <a:pPr algn="ctr"/>
            <a:r>
              <a:rPr lang="en-US" sz="2400"/>
              <a:t>Model</a:t>
            </a:r>
          </a:p>
        </p:txBody>
      </p:sp>
      <p:sp>
        <p:nvSpPr>
          <p:cNvPr id="2" name="TextBox 1">
            <a:extLst>
              <a:ext uri="{FF2B5EF4-FFF2-40B4-BE49-F238E27FC236}">
                <a16:creationId xmlns:a16="http://schemas.microsoft.com/office/drawing/2014/main" id="{FA24CE2F-A024-65CA-CF32-FA7B57C65721}"/>
              </a:ext>
            </a:extLst>
          </p:cNvPr>
          <p:cNvSpPr txBox="1"/>
          <p:nvPr/>
        </p:nvSpPr>
        <p:spPr>
          <a:xfrm>
            <a:off x="363220" y="6135258"/>
            <a:ext cx="6096000" cy="307777"/>
          </a:xfrm>
          <a:prstGeom prst="rect">
            <a:avLst/>
          </a:prstGeom>
          <a:noFill/>
        </p:spPr>
        <p:txBody>
          <a:bodyPr wrap="square">
            <a:spAutoFit/>
          </a:bodyPr>
          <a:lstStyle/>
          <a:p>
            <a:r>
              <a:rPr lang="en-US" sz="1400"/>
              <a:t>ASPM: Aviation Systems Performance Metrics</a:t>
            </a:r>
          </a:p>
        </p:txBody>
      </p:sp>
    </p:spTree>
    <p:extLst>
      <p:ext uri="{BB962C8B-B14F-4D97-AF65-F5344CB8AC3E}">
        <p14:creationId xmlns:p14="http://schemas.microsoft.com/office/powerpoint/2010/main" val="245772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3177-2B7C-EF3E-7DCB-348ADC8EB8F1}"/>
              </a:ext>
            </a:extLst>
          </p:cNvPr>
          <p:cNvSpPr>
            <a:spLocks noGrp="1"/>
          </p:cNvSpPr>
          <p:nvPr>
            <p:ph type="title"/>
          </p:nvPr>
        </p:nvSpPr>
        <p:spPr/>
        <p:txBody>
          <a:bodyPr/>
          <a:lstStyle/>
          <a:p>
            <a:r>
              <a:rPr lang="en-US"/>
              <a:t>Benefits Calculation</a:t>
            </a:r>
          </a:p>
        </p:txBody>
      </p:sp>
      <p:pic>
        <p:nvPicPr>
          <p:cNvPr id="5" name="Content Placeholder 4" descr="Airplane with solid fill">
            <a:extLst>
              <a:ext uri="{FF2B5EF4-FFF2-40B4-BE49-F238E27FC236}">
                <a16:creationId xmlns:a16="http://schemas.microsoft.com/office/drawing/2014/main" id="{1F691654-A6C2-F121-079E-1A78BF397AC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679874" y="2870180"/>
            <a:ext cx="914400" cy="914400"/>
          </a:xfrm>
        </p:spPr>
      </p:pic>
      <p:pic>
        <p:nvPicPr>
          <p:cNvPr id="6" name="Content Placeholder 4" descr="Airplane with solid fill">
            <a:extLst>
              <a:ext uri="{FF2B5EF4-FFF2-40B4-BE49-F238E27FC236}">
                <a16:creationId xmlns:a16="http://schemas.microsoft.com/office/drawing/2014/main" id="{CCCB750C-A9CA-564B-83F8-4FC8F4A3BB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594274" y="2870180"/>
            <a:ext cx="914400" cy="914400"/>
          </a:xfrm>
          <a:prstGeom prst="rect">
            <a:avLst/>
          </a:prstGeom>
        </p:spPr>
      </p:pic>
      <p:pic>
        <p:nvPicPr>
          <p:cNvPr id="7" name="Content Placeholder 4" descr="Airplane with solid fill">
            <a:extLst>
              <a:ext uri="{FF2B5EF4-FFF2-40B4-BE49-F238E27FC236}">
                <a16:creationId xmlns:a16="http://schemas.microsoft.com/office/drawing/2014/main" id="{7993FD13-0818-3FE5-7275-30FBCDEE71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508674" y="2870180"/>
            <a:ext cx="914400" cy="914400"/>
          </a:xfrm>
          <a:prstGeom prst="rect">
            <a:avLst/>
          </a:prstGeom>
        </p:spPr>
      </p:pic>
      <p:pic>
        <p:nvPicPr>
          <p:cNvPr id="8" name="Content Placeholder 4" descr="Airplane with solid fill">
            <a:extLst>
              <a:ext uri="{FF2B5EF4-FFF2-40B4-BE49-F238E27FC236}">
                <a16:creationId xmlns:a16="http://schemas.microsoft.com/office/drawing/2014/main" id="{9ADA8BD3-64D8-A9E0-DBCF-E22B348033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951052" y="2870180"/>
            <a:ext cx="914400" cy="914400"/>
          </a:xfrm>
          <a:prstGeom prst="rect">
            <a:avLst/>
          </a:prstGeom>
        </p:spPr>
      </p:pic>
      <p:pic>
        <p:nvPicPr>
          <p:cNvPr id="9" name="Content Placeholder 4" descr="Airplane with solid fill">
            <a:extLst>
              <a:ext uri="{FF2B5EF4-FFF2-40B4-BE49-F238E27FC236}">
                <a16:creationId xmlns:a16="http://schemas.microsoft.com/office/drawing/2014/main" id="{EA71FA99-C89A-3349-FADE-070BA89F8C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4865452" y="2870180"/>
            <a:ext cx="914400" cy="914400"/>
          </a:xfrm>
          <a:prstGeom prst="rect">
            <a:avLst/>
          </a:prstGeom>
        </p:spPr>
      </p:pic>
      <p:pic>
        <p:nvPicPr>
          <p:cNvPr id="10" name="Content Placeholder 4" descr="Airplane with solid fill">
            <a:extLst>
              <a:ext uri="{FF2B5EF4-FFF2-40B4-BE49-F238E27FC236}">
                <a16:creationId xmlns:a16="http://schemas.microsoft.com/office/drawing/2014/main" id="{4F8A5C1F-454C-967F-F6A6-52937599B1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779852" y="2870180"/>
            <a:ext cx="914400" cy="914400"/>
          </a:xfrm>
          <a:prstGeom prst="rect">
            <a:avLst/>
          </a:prstGeom>
        </p:spPr>
      </p:pic>
      <p:pic>
        <p:nvPicPr>
          <p:cNvPr id="12" name="Graphic 11" descr="Traffic light with solid fill">
            <a:extLst>
              <a:ext uri="{FF2B5EF4-FFF2-40B4-BE49-F238E27FC236}">
                <a16:creationId xmlns:a16="http://schemas.microsoft.com/office/drawing/2014/main" id="{16636D71-2E49-367B-1462-FB9BC1A060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44637" y="2721853"/>
            <a:ext cx="1223147" cy="1223147"/>
          </a:xfrm>
          <a:prstGeom prst="rect">
            <a:avLst/>
          </a:prstGeom>
        </p:spPr>
      </p:pic>
      <p:sp>
        <p:nvSpPr>
          <p:cNvPr id="14" name="Oval 13">
            <a:extLst>
              <a:ext uri="{FF2B5EF4-FFF2-40B4-BE49-F238E27FC236}">
                <a16:creationId xmlns:a16="http://schemas.microsoft.com/office/drawing/2014/main" id="{CADD8C3C-8EB3-9D0F-DD89-0CA1C12F80A1}"/>
              </a:ext>
            </a:extLst>
          </p:cNvPr>
          <p:cNvSpPr/>
          <p:nvPr/>
        </p:nvSpPr>
        <p:spPr>
          <a:xfrm>
            <a:off x="10144731" y="3219126"/>
            <a:ext cx="228600" cy="2286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BC4D205-9441-5F35-E145-D555BBB40F1D}"/>
              </a:ext>
            </a:extLst>
          </p:cNvPr>
          <p:cNvGrpSpPr/>
          <p:nvPr/>
        </p:nvGrpSpPr>
        <p:grpSpPr>
          <a:xfrm>
            <a:off x="7045753" y="1048448"/>
            <a:ext cx="3768426" cy="1858845"/>
            <a:chOff x="5896198" y="4377946"/>
            <a:chExt cx="3768426" cy="1858845"/>
          </a:xfrm>
        </p:grpSpPr>
        <p:pic>
          <p:nvPicPr>
            <p:cNvPr id="15" name="Graphic 14" descr="Traffic light with solid fill">
              <a:extLst>
                <a:ext uri="{FF2B5EF4-FFF2-40B4-BE49-F238E27FC236}">
                  <a16:creationId xmlns:a16="http://schemas.microsoft.com/office/drawing/2014/main" id="{06AEBE38-9B53-A643-12C2-C1CF2F6FCF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1477" y="4377946"/>
              <a:ext cx="1223147" cy="1223147"/>
            </a:xfrm>
            <a:prstGeom prst="rect">
              <a:avLst/>
            </a:prstGeom>
          </p:spPr>
        </p:pic>
        <p:sp>
          <p:nvSpPr>
            <p:cNvPr id="16" name="Oval 15">
              <a:extLst>
                <a:ext uri="{FF2B5EF4-FFF2-40B4-BE49-F238E27FC236}">
                  <a16:creationId xmlns:a16="http://schemas.microsoft.com/office/drawing/2014/main" id="{935F23A5-A5BE-458D-AAAE-CD68879605B6}"/>
                </a:ext>
              </a:extLst>
            </p:cNvPr>
            <p:cNvSpPr/>
            <p:nvPr/>
          </p:nvSpPr>
          <p:spPr>
            <a:xfrm>
              <a:off x="8941571" y="5153763"/>
              <a:ext cx="228600" cy="2286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ent Arrow 19">
              <a:extLst>
                <a:ext uri="{FF2B5EF4-FFF2-40B4-BE49-F238E27FC236}">
                  <a16:creationId xmlns:a16="http://schemas.microsoft.com/office/drawing/2014/main" id="{FD7719A4-3A48-D592-6216-12F910821DFF}"/>
                </a:ext>
              </a:extLst>
            </p:cNvPr>
            <p:cNvSpPr/>
            <p:nvPr/>
          </p:nvSpPr>
          <p:spPr>
            <a:xfrm>
              <a:off x="5896198" y="4717290"/>
              <a:ext cx="2420026" cy="1519501"/>
            </a:xfrm>
            <a:prstGeom prst="bentArrow">
              <a:avLst>
                <a:gd name="adj1" fmla="val 7645"/>
                <a:gd name="adj2" fmla="val 1343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7D3FE0E1-6F51-1BCB-59D2-F5B9BD53D090}"/>
              </a:ext>
            </a:extLst>
          </p:cNvPr>
          <p:cNvGrpSpPr/>
          <p:nvPr/>
        </p:nvGrpSpPr>
        <p:grpSpPr>
          <a:xfrm flipV="1">
            <a:off x="4266255" y="3784580"/>
            <a:ext cx="2791254" cy="712512"/>
            <a:chOff x="3131389" y="2326105"/>
            <a:chExt cx="2791254" cy="712512"/>
          </a:xfrm>
        </p:grpSpPr>
        <p:sp>
          <p:nvSpPr>
            <p:cNvPr id="21" name="U-Turn Arrow 20">
              <a:extLst>
                <a:ext uri="{FF2B5EF4-FFF2-40B4-BE49-F238E27FC236}">
                  <a16:creationId xmlns:a16="http://schemas.microsoft.com/office/drawing/2014/main" id="{E4186C06-5121-2CCA-37F4-56959C6941B0}"/>
                </a:ext>
              </a:extLst>
            </p:cNvPr>
            <p:cNvSpPr/>
            <p:nvPr/>
          </p:nvSpPr>
          <p:spPr>
            <a:xfrm>
              <a:off x="5008243" y="2326105"/>
              <a:ext cx="914400" cy="712512"/>
            </a:xfrm>
            <a:prstGeom prst="uturnArrow">
              <a:avLst>
                <a:gd name="adj1" fmla="val 17870"/>
                <a:gd name="adj2" fmla="val 25000"/>
                <a:gd name="adj3" fmla="val 25000"/>
                <a:gd name="adj4" fmla="val 52068"/>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U-Turn Arrow 21">
              <a:extLst>
                <a:ext uri="{FF2B5EF4-FFF2-40B4-BE49-F238E27FC236}">
                  <a16:creationId xmlns:a16="http://schemas.microsoft.com/office/drawing/2014/main" id="{9495F4C0-038F-46F5-5F7F-4618DBCB19AA}"/>
                </a:ext>
              </a:extLst>
            </p:cNvPr>
            <p:cNvSpPr/>
            <p:nvPr/>
          </p:nvSpPr>
          <p:spPr>
            <a:xfrm>
              <a:off x="4069909" y="2326105"/>
              <a:ext cx="914400" cy="712512"/>
            </a:xfrm>
            <a:prstGeom prst="uturnArrow">
              <a:avLst>
                <a:gd name="adj1" fmla="val 17870"/>
                <a:gd name="adj2" fmla="val 25000"/>
                <a:gd name="adj3" fmla="val 25000"/>
                <a:gd name="adj4" fmla="val 52068"/>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U-Turn Arrow 22">
              <a:extLst>
                <a:ext uri="{FF2B5EF4-FFF2-40B4-BE49-F238E27FC236}">
                  <a16:creationId xmlns:a16="http://schemas.microsoft.com/office/drawing/2014/main" id="{67E11767-0A72-7B9D-1B90-F604F90A0C61}"/>
                </a:ext>
              </a:extLst>
            </p:cNvPr>
            <p:cNvSpPr/>
            <p:nvPr/>
          </p:nvSpPr>
          <p:spPr>
            <a:xfrm>
              <a:off x="3131389" y="2326105"/>
              <a:ext cx="914400" cy="712512"/>
            </a:xfrm>
            <a:prstGeom prst="uturnArrow">
              <a:avLst>
                <a:gd name="adj1" fmla="val 17870"/>
                <a:gd name="adj2" fmla="val 25000"/>
                <a:gd name="adj3" fmla="val 25000"/>
                <a:gd name="adj4" fmla="val 52068"/>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TextBox 2">
            <a:extLst>
              <a:ext uri="{FF2B5EF4-FFF2-40B4-BE49-F238E27FC236}">
                <a16:creationId xmlns:a16="http://schemas.microsoft.com/office/drawing/2014/main" id="{E73BE141-E62A-32DC-E82A-8E0E2551CAEC}"/>
              </a:ext>
            </a:extLst>
          </p:cNvPr>
          <p:cNvSpPr txBox="1"/>
          <p:nvPr/>
        </p:nvSpPr>
        <p:spPr>
          <a:xfrm>
            <a:off x="1002627" y="3888852"/>
            <a:ext cx="3157848" cy="461665"/>
          </a:xfrm>
          <a:prstGeom prst="rect">
            <a:avLst/>
          </a:prstGeom>
          <a:noFill/>
        </p:spPr>
        <p:txBody>
          <a:bodyPr wrap="square" rtlCol="0">
            <a:spAutoFit/>
          </a:bodyPr>
          <a:lstStyle/>
          <a:p>
            <a:r>
              <a:rPr lang="en-US" sz="2400"/>
              <a:t>System Delay Savings</a:t>
            </a:r>
          </a:p>
        </p:txBody>
      </p:sp>
      <p:sp>
        <p:nvSpPr>
          <p:cNvPr id="4" name="TextBox 3">
            <a:extLst>
              <a:ext uri="{FF2B5EF4-FFF2-40B4-BE49-F238E27FC236}">
                <a16:creationId xmlns:a16="http://schemas.microsoft.com/office/drawing/2014/main" id="{B32B8AAF-F5F9-CD28-FFA6-188DB61490A0}"/>
              </a:ext>
            </a:extLst>
          </p:cNvPr>
          <p:cNvSpPr txBox="1"/>
          <p:nvPr/>
        </p:nvSpPr>
        <p:spPr>
          <a:xfrm>
            <a:off x="997671" y="1677568"/>
            <a:ext cx="2531326" cy="461665"/>
          </a:xfrm>
          <a:prstGeom prst="rect">
            <a:avLst/>
          </a:prstGeom>
          <a:noFill/>
        </p:spPr>
        <p:txBody>
          <a:bodyPr wrap="square" rtlCol="0">
            <a:spAutoFit/>
          </a:bodyPr>
          <a:lstStyle/>
          <a:p>
            <a:r>
              <a:rPr lang="en-US" sz="2400"/>
              <a:t>Net Delay Savings</a:t>
            </a:r>
          </a:p>
        </p:txBody>
      </p:sp>
      <p:cxnSp>
        <p:nvCxnSpPr>
          <p:cNvPr id="17" name="Straight Arrow Connector 16">
            <a:extLst>
              <a:ext uri="{FF2B5EF4-FFF2-40B4-BE49-F238E27FC236}">
                <a16:creationId xmlns:a16="http://schemas.microsoft.com/office/drawing/2014/main" id="{4A43D155-DF63-B826-967C-28DA6A155FD4}"/>
              </a:ext>
            </a:extLst>
          </p:cNvPr>
          <p:cNvCxnSpPr>
            <a:cxnSpLocks/>
          </p:cNvCxnSpPr>
          <p:nvPr/>
        </p:nvCxnSpPr>
        <p:spPr>
          <a:xfrm>
            <a:off x="3904259" y="4129415"/>
            <a:ext cx="346894" cy="68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B2DCCBA9-9623-464E-6953-796BF18B4088}"/>
              </a:ext>
            </a:extLst>
          </p:cNvPr>
          <p:cNvCxnSpPr>
            <a:cxnSpLocks/>
          </p:cNvCxnSpPr>
          <p:nvPr/>
        </p:nvCxnSpPr>
        <p:spPr>
          <a:xfrm>
            <a:off x="3438098" y="1943501"/>
            <a:ext cx="3482402" cy="500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595C913F-7D80-EA3C-E601-1D103EE05C15}"/>
              </a:ext>
            </a:extLst>
          </p:cNvPr>
          <p:cNvSpPr txBox="1"/>
          <p:nvPr/>
        </p:nvSpPr>
        <p:spPr>
          <a:xfrm>
            <a:off x="1314181" y="2058022"/>
            <a:ext cx="5077477" cy="707886"/>
          </a:xfrm>
          <a:prstGeom prst="rect">
            <a:avLst/>
          </a:prstGeom>
          <a:noFill/>
        </p:spPr>
        <p:txBody>
          <a:bodyPr wrap="square" rtlCol="0">
            <a:spAutoFit/>
          </a:bodyPr>
          <a:lstStyle/>
          <a:p>
            <a:r>
              <a:rPr lang="en-US" sz="2000"/>
              <a:t>= Taxi Out Delay Savings </a:t>
            </a:r>
          </a:p>
          <a:p>
            <a:r>
              <a:rPr lang="en-US" sz="2000"/>
              <a:t>   – Airborne Delay Expense </a:t>
            </a:r>
          </a:p>
        </p:txBody>
      </p:sp>
      <p:sp>
        <p:nvSpPr>
          <p:cNvPr id="27" name="TextBox 26">
            <a:extLst>
              <a:ext uri="{FF2B5EF4-FFF2-40B4-BE49-F238E27FC236}">
                <a16:creationId xmlns:a16="http://schemas.microsoft.com/office/drawing/2014/main" id="{30377AAB-928B-312E-04CB-4DB3181CEB93}"/>
              </a:ext>
            </a:extLst>
          </p:cNvPr>
          <p:cNvSpPr txBox="1"/>
          <p:nvPr/>
        </p:nvSpPr>
        <p:spPr>
          <a:xfrm>
            <a:off x="1002627" y="5374379"/>
            <a:ext cx="9923358" cy="769441"/>
          </a:xfrm>
          <a:prstGeom prst="rect">
            <a:avLst/>
          </a:prstGeom>
          <a:noFill/>
        </p:spPr>
        <p:txBody>
          <a:bodyPr wrap="none" rtlCol="0">
            <a:spAutoFit/>
          </a:bodyPr>
          <a:lstStyle/>
          <a:p>
            <a:r>
              <a:rPr lang="en-US" sz="2400"/>
              <a:t>Net Fuel Savings </a:t>
            </a:r>
            <a:r>
              <a:rPr lang="en-US" sz="2000"/>
              <a:t>= (Taxi Out Delay Savings + System Delay Savings) x Surface Fuel Burn Rate</a:t>
            </a:r>
          </a:p>
          <a:p>
            <a:r>
              <a:rPr lang="en-US" sz="2000"/>
              <a:t>		        - (Airborne Delay Expense) x Airborne Fuel Burn Rate</a:t>
            </a:r>
          </a:p>
        </p:txBody>
      </p:sp>
    </p:spTree>
    <p:extLst>
      <p:ext uri="{BB962C8B-B14F-4D97-AF65-F5344CB8AC3E}">
        <p14:creationId xmlns:p14="http://schemas.microsoft.com/office/powerpoint/2010/main" val="2063600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46E2C-487C-E88E-5E2F-CF9DDDA5C86B}"/>
              </a:ext>
            </a:extLst>
          </p:cNvPr>
          <p:cNvSpPr>
            <a:spLocks noGrp="1"/>
          </p:cNvSpPr>
          <p:nvPr>
            <p:ph type="title"/>
          </p:nvPr>
        </p:nvSpPr>
        <p:spPr/>
        <p:txBody>
          <a:bodyPr/>
          <a:lstStyle/>
          <a:p>
            <a:r>
              <a:rPr lang="en-US"/>
              <a:t>Benefits Per Reroute</a:t>
            </a:r>
          </a:p>
        </p:txBody>
      </p:sp>
      <p:sp>
        <p:nvSpPr>
          <p:cNvPr id="4" name="Date Placeholder 3">
            <a:extLst>
              <a:ext uri="{FF2B5EF4-FFF2-40B4-BE49-F238E27FC236}">
                <a16:creationId xmlns:a16="http://schemas.microsoft.com/office/drawing/2014/main" id="{C47FA4F5-2046-7275-B01A-D76523331B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EEDD72-D5CA-1C27-B227-189E4A33A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2E971BDE-2DD6-E2A9-5941-2F54E29AC0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C59AF61A-FA4E-98BE-06A3-08CBD084BE37}"/>
              </a:ext>
            </a:extLst>
          </p:cNvPr>
          <p:cNvGraphicFramePr>
            <a:graphicFrameLocks noChangeAspect="1"/>
          </p:cNvGraphicFramePr>
          <p:nvPr>
            <p:extLst>
              <p:ext uri="{D42A27DB-BD31-4B8C-83A1-F6EECF244321}">
                <p14:modId xmlns:p14="http://schemas.microsoft.com/office/powerpoint/2010/main" val="4233673733"/>
              </p:ext>
            </p:extLst>
          </p:nvPr>
        </p:nvGraphicFramePr>
        <p:xfrm>
          <a:off x="1523999" y="1323473"/>
          <a:ext cx="7086601" cy="43442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0EF7F36-AD82-15F1-57DB-D851BCCE9055}"/>
              </a:ext>
            </a:extLst>
          </p:cNvPr>
          <p:cNvSpPr txBox="1"/>
          <p:nvPr/>
        </p:nvSpPr>
        <p:spPr>
          <a:xfrm>
            <a:off x="212558" y="2795502"/>
            <a:ext cx="1736558" cy="923330"/>
          </a:xfrm>
          <a:prstGeom prst="rect">
            <a:avLst/>
          </a:prstGeom>
          <a:noFill/>
        </p:spPr>
        <p:txBody>
          <a:bodyPr wrap="square" rtlCol="0">
            <a:spAutoFit/>
          </a:bodyPr>
          <a:lstStyle/>
          <a:p>
            <a:pPr algn="ctr"/>
            <a:r>
              <a:rPr lang="en-US"/>
              <a:t>10% Trimmed Mean Delay (min)</a:t>
            </a:r>
          </a:p>
        </p:txBody>
      </p:sp>
      <p:sp>
        <p:nvSpPr>
          <p:cNvPr id="9" name="TextBox 8">
            <a:extLst>
              <a:ext uri="{FF2B5EF4-FFF2-40B4-BE49-F238E27FC236}">
                <a16:creationId xmlns:a16="http://schemas.microsoft.com/office/drawing/2014/main" id="{06A5CA2B-9B64-BB00-FCD9-FE7BC5919966}"/>
              </a:ext>
            </a:extLst>
          </p:cNvPr>
          <p:cNvSpPr txBox="1"/>
          <p:nvPr/>
        </p:nvSpPr>
        <p:spPr>
          <a:xfrm>
            <a:off x="3832465" y="954141"/>
            <a:ext cx="3342966" cy="369332"/>
          </a:xfrm>
          <a:prstGeom prst="rect">
            <a:avLst/>
          </a:prstGeom>
          <a:noFill/>
        </p:spPr>
        <p:txBody>
          <a:bodyPr wrap="none" rtlCol="0">
            <a:spAutoFit/>
          </a:bodyPr>
          <a:lstStyle/>
          <a:p>
            <a:r>
              <a:rPr lang="en-US"/>
              <a:t>From ASPM Data for Alpha Flights</a:t>
            </a:r>
          </a:p>
        </p:txBody>
      </p:sp>
      <p:sp>
        <p:nvSpPr>
          <p:cNvPr id="16" name="TextBox 15">
            <a:extLst>
              <a:ext uri="{FF2B5EF4-FFF2-40B4-BE49-F238E27FC236}">
                <a16:creationId xmlns:a16="http://schemas.microsoft.com/office/drawing/2014/main" id="{731A3F6C-9938-9A5E-92CC-D4DA0E270358}"/>
              </a:ext>
            </a:extLst>
          </p:cNvPr>
          <p:cNvSpPr txBox="1"/>
          <p:nvPr/>
        </p:nvSpPr>
        <p:spPr>
          <a:xfrm>
            <a:off x="8863744" y="1893692"/>
            <a:ext cx="2661370" cy="1323439"/>
          </a:xfrm>
          <a:prstGeom prst="rect">
            <a:avLst/>
          </a:prstGeom>
          <a:solidFill>
            <a:schemeClr val="bg1"/>
          </a:solidFill>
        </p:spPr>
        <p:txBody>
          <a:bodyPr wrap="none" lIns="91440" tIns="45720" rIns="91440" bIns="45720" rtlCol="0" anchor="t">
            <a:spAutoFit/>
          </a:bodyPr>
          <a:lstStyle/>
          <a:p>
            <a:r>
              <a:rPr lang="en-US" sz="2000"/>
              <a:t>Taxi Out Delay Savings</a:t>
            </a:r>
          </a:p>
          <a:p>
            <a:r>
              <a:rPr lang="en-US" sz="2000"/>
              <a:t>Airborne Delay Expense</a:t>
            </a:r>
          </a:p>
          <a:p>
            <a:r>
              <a:rPr lang="en-US" sz="2000"/>
              <a:t>Net Delay Savings</a:t>
            </a:r>
          </a:p>
          <a:p>
            <a:endParaRPr lang="en-US" sz="2000"/>
          </a:p>
        </p:txBody>
      </p:sp>
      <p:grpSp>
        <p:nvGrpSpPr>
          <p:cNvPr id="21" name="Group 20">
            <a:extLst>
              <a:ext uri="{FF2B5EF4-FFF2-40B4-BE49-F238E27FC236}">
                <a16:creationId xmlns:a16="http://schemas.microsoft.com/office/drawing/2014/main" id="{32849113-4156-FA3F-A516-428F8DE38F93}"/>
              </a:ext>
            </a:extLst>
          </p:cNvPr>
          <p:cNvGrpSpPr>
            <a:grpSpLocks noChangeAspect="1"/>
          </p:cNvGrpSpPr>
          <p:nvPr/>
        </p:nvGrpSpPr>
        <p:grpSpPr>
          <a:xfrm>
            <a:off x="8723014" y="2030277"/>
            <a:ext cx="147127" cy="750081"/>
            <a:chOff x="9398512" y="2589712"/>
            <a:chExt cx="73152" cy="372942"/>
          </a:xfrm>
        </p:grpSpPr>
        <p:sp>
          <p:nvSpPr>
            <p:cNvPr id="22" name="Rectangle 21">
              <a:extLst>
                <a:ext uri="{FF2B5EF4-FFF2-40B4-BE49-F238E27FC236}">
                  <a16:creationId xmlns:a16="http://schemas.microsoft.com/office/drawing/2014/main" id="{92811263-2698-1315-41F1-918D4FD4716E}"/>
                </a:ext>
              </a:extLst>
            </p:cNvPr>
            <p:cNvSpPr/>
            <p:nvPr/>
          </p:nvSpPr>
          <p:spPr>
            <a:xfrm>
              <a:off x="9398512" y="2589712"/>
              <a:ext cx="73152" cy="73152"/>
            </a:xfrm>
            <a:prstGeom prst="rect">
              <a:avLst/>
            </a:prstGeom>
            <a:solidFill>
              <a:srgbClr val="5B9C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C162204-A30B-75F4-E08C-CDC3CDEF22FC}"/>
                </a:ext>
              </a:extLst>
            </p:cNvPr>
            <p:cNvSpPr/>
            <p:nvPr/>
          </p:nvSpPr>
          <p:spPr>
            <a:xfrm>
              <a:off x="9398512" y="2739607"/>
              <a:ext cx="731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BAA31-B708-1882-79D0-8420D4AFB65F}"/>
                </a:ext>
              </a:extLst>
            </p:cNvPr>
            <p:cNvSpPr/>
            <p:nvPr/>
          </p:nvSpPr>
          <p:spPr>
            <a:xfrm>
              <a:off x="9398512" y="2889502"/>
              <a:ext cx="73152" cy="73152"/>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308333FF-13AF-25FD-7112-4F40D7B80DCB}"/>
              </a:ext>
            </a:extLst>
          </p:cNvPr>
          <p:cNvSpPr txBox="1"/>
          <p:nvPr/>
        </p:nvSpPr>
        <p:spPr>
          <a:xfrm>
            <a:off x="2461915" y="5635419"/>
            <a:ext cx="7495000" cy="646331"/>
          </a:xfrm>
          <a:prstGeom prst="rect">
            <a:avLst/>
          </a:prstGeom>
          <a:solidFill>
            <a:srgbClr val="002060"/>
          </a:solidFill>
        </p:spPr>
        <p:txBody>
          <a:bodyPr wrap="none" rtlCol="0">
            <a:spAutoFit/>
          </a:bodyPr>
          <a:lstStyle/>
          <a:p>
            <a:pPr marL="285750" indent="-285750">
              <a:buFont typeface="Arial" panose="020B0604020202020204" pitchFamily="34" charset="0"/>
              <a:buChar char="•"/>
            </a:pPr>
            <a:r>
              <a:rPr lang="en-US">
                <a:solidFill>
                  <a:schemeClr val="bg1"/>
                </a:solidFill>
              </a:rPr>
              <a:t>ASPM data used to set all benefits per reroute except System Delay Savings</a:t>
            </a:r>
          </a:p>
          <a:p>
            <a:pPr marL="285750" indent="-285750">
              <a:buFont typeface="Arial" panose="020B0604020202020204" pitchFamily="34" charset="0"/>
              <a:buChar char="•"/>
            </a:pPr>
            <a:r>
              <a:rPr lang="en-US">
                <a:solidFill>
                  <a:schemeClr val="bg1"/>
                </a:solidFill>
              </a:rPr>
              <a:t>D10 Field Submitted Flight System Delay Savings is used for all TRACONs</a:t>
            </a:r>
          </a:p>
        </p:txBody>
      </p:sp>
    </p:spTree>
    <p:extLst>
      <p:ext uri="{BB962C8B-B14F-4D97-AF65-F5344CB8AC3E}">
        <p14:creationId xmlns:p14="http://schemas.microsoft.com/office/powerpoint/2010/main" val="315431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82EF660-DC53-BFAA-946A-BDCC1E4F99C8}"/>
              </a:ext>
            </a:extLst>
          </p:cNvPr>
          <p:cNvGraphicFramePr>
            <a:graphicFrameLocks/>
          </p:cNvGraphicFramePr>
          <p:nvPr>
            <p:extLst>
              <p:ext uri="{D42A27DB-BD31-4B8C-83A1-F6EECF244321}">
                <p14:modId xmlns:p14="http://schemas.microsoft.com/office/powerpoint/2010/main" val="3718995227"/>
              </p:ext>
            </p:extLst>
          </p:nvPr>
        </p:nvGraphicFramePr>
        <p:xfrm>
          <a:off x="6071924" y="1446621"/>
          <a:ext cx="5915730" cy="40879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8D37F27-45B5-AF3A-8E48-4F4821A3B98D}"/>
              </a:ext>
            </a:extLst>
          </p:cNvPr>
          <p:cNvGraphicFramePr>
            <a:graphicFrameLocks noChangeAspect="1"/>
          </p:cNvGraphicFramePr>
          <p:nvPr>
            <p:extLst>
              <p:ext uri="{D42A27DB-BD31-4B8C-83A1-F6EECF244321}">
                <p14:modId xmlns:p14="http://schemas.microsoft.com/office/powerpoint/2010/main" val="2161515682"/>
              </p:ext>
            </p:extLst>
          </p:nvPr>
        </p:nvGraphicFramePr>
        <p:xfrm>
          <a:off x="794882" y="1446621"/>
          <a:ext cx="5052630" cy="408790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B98C32A9-7204-1D67-7ACA-84A421396C33}"/>
              </a:ext>
            </a:extLst>
          </p:cNvPr>
          <p:cNvSpPr>
            <a:spLocks noGrp="1"/>
          </p:cNvSpPr>
          <p:nvPr>
            <p:ph type="title"/>
          </p:nvPr>
        </p:nvSpPr>
        <p:spPr/>
        <p:txBody>
          <a:bodyPr/>
          <a:lstStyle/>
          <a:p>
            <a:r>
              <a:rPr lang="en-US"/>
              <a:t>Extrapolated Benefits – Yearly per TRACON</a:t>
            </a:r>
          </a:p>
        </p:txBody>
      </p:sp>
      <p:sp>
        <p:nvSpPr>
          <p:cNvPr id="4" name="Date Placeholder 3">
            <a:extLst>
              <a:ext uri="{FF2B5EF4-FFF2-40B4-BE49-F238E27FC236}">
                <a16:creationId xmlns:a16="http://schemas.microsoft.com/office/drawing/2014/main" id="{D51644B0-01ED-A481-85E5-628CEC35ED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FD7B575-5410-9BE3-1BA4-4799D67D2B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D65799C2-D5F8-F6A8-0D46-B5606154D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0ACE496-7D52-F0BA-8DF1-6D3188800A69}"/>
              </a:ext>
            </a:extLst>
          </p:cNvPr>
          <p:cNvSpPr txBox="1"/>
          <p:nvPr/>
        </p:nvSpPr>
        <p:spPr>
          <a:xfrm>
            <a:off x="8197402" y="853849"/>
            <a:ext cx="2790638" cy="646331"/>
          </a:xfrm>
          <a:prstGeom prst="rect">
            <a:avLst/>
          </a:prstGeom>
          <a:noFill/>
        </p:spPr>
        <p:txBody>
          <a:bodyPr wrap="square" rtlCol="0">
            <a:spAutoFit/>
          </a:bodyPr>
          <a:lstStyle/>
          <a:p>
            <a:pPr algn="ctr"/>
            <a:r>
              <a:rPr lang="en-US"/>
              <a:t>Yearly </a:t>
            </a:r>
            <a:r>
              <a:rPr lang="en-US" b="1"/>
              <a:t>Net Fuel Savings </a:t>
            </a:r>
            <a:r>
              <a:rPr lang="en-US"/>
              <a:t>for Submitted Flights</a:t>
            </a:r>
          </a:p>
        </p:txBody>
      </p:sp>
      <p:sp>
        <p:nvSpPr>
          <p:cNvPr id="12" name="TextBox 11">
            <a:extLst>
              <a:ext uri="{FF2B5EF4-FFF2-40B4-BE49-F238E27FC236}">
                <a16:creationId xmlns:a16="http://schemas.microsoft.com/office/drawing/2014/main" id="{C1CB2FC7-A57B-9BFD-4027-D9D340191D95}"/>
              </a:ext>
            </a:extLst>
          </p:cNvPr>
          <p:cNvSpPr txBox="1"/>
          <p:nvPr/>
        </p:nvSpPr>
        <p:spPr>
          <a:xfrm rot="16200000">
            <a:off x="-511089" y="3413150"/>
            <a:ext cx="2174698" cy="369332"/>
          </a:xfrm>
          <a:prstGeom prst="rect">
            <a:avLst/>
          </a:prstGeom>
          <a:noFill/>
        </p:spPr>
        <p:txBody>
          <a:bodyPr wrap="none" rtlCol="0">
            <a:spAutoFit/>
          </a:bodyPr>
          <a:lstStyle/>
          <a:p>
            <a:r>
              <a:rPr lang="en-US"/>
              <a:t>Delay Savings (hours)</a:t>
            </a:r>
          </a:p>
        </p:txBody>
      </p:sp>
      <p:sp>
        <p:nvSpPr>
          <p:cNvPr id="13" name="TextBox 12">
            <a:extLst>
              <a:ext uri="{FF2B5EF4-FFF2-40B4-BE49-F238E27FC236}">
                <a16:creationId xmlns:a16="http://schemas.microsoft.com/office/drawing/2014/main" id="{4034EADB-ACAA-E581-FCAA-D1554E2B2F5F}"/>
              </a:ext>
            </a:extLst>
          </p:cNvPr>
          <p:cNvSpPr txBox="1"/>
          <p:nvPr/>
        </p:nvSpPr>
        <p:spPr>
          <a:xfrm>
            <a:off x="2068537" y="853849"/>
            <a:ext cx="2790638" cy="646331"/>
          </a:xfrm>
          <a:prstGeom prst="rect">
            <a:avLst/>
          </a:prstGeom>
          <a:noFill/>
        </p:spPr>
        <p:txBody>
          <a:bodyPr wrap="square" rtlCol="0">
            <a:spAutoFit/>
          </a:bodyPr>
          <a:lstStyle/>
          <a:p>
            <a:pPr algn="ctr"/>
            <a:r>
              <a:rPr lang="en-US"/>
              <a:t>Yearly </a:t>
            </a:r>
            <a:r>
              <a:rPr lang="en-US" b="1"/>
              <a:t>Net Delay Savings </a:t>
            </a:r>
            <a:r>
              <a:rPr lang="en-US"/>
              <a:t>for Submitted Flights</a:t>
            </a:r>
          </a:p>
        </p:txBody>
      </p:sp>
      <p:sp>
        <p:nvSpPr>
          <p:cNvPr id="22" name="TextBox 21">
            <a:extLst>
              <a:ext uri="{FF2B5EF4-FFF2-40B4-BE49-F238E27FC236}">
                <a16:creationId xmlns:a16="http://schemas.microsoft.com/office/drawing/2014/main" id="{36C89FF5-F5D8-701A-E60B-C0D7AC1EE644}"/>
              </a:ext>
            </a:extLst>
          </p:cNvPr>
          <p:cNvSpPr txBox="1"/>
          <p:nvPr/>
        </p:nvSpPr>
        <p:spPr>
          <a:xfrm>
            <a:off x="5316251" y="809842"/>
            <a:ext cx="2524626" cy="369332"/>
          </a:xfrm>
          <a:prstGeom prst="rect">
            <a:avLst/>
          </a:prstGeom>
          <a:noFill/>
        </p:spPr>
        <p:txBody>
          <a:bodyPr wrap="square">
            <a:spAutoFit/>
          </a:bodyPr>
          <a:lstStyle/>
          <a:p>
            <a:r>
              <a:rPr lang="en-US" sz="1800"/>
              <a:t>(May 2022 – April 2023)</a:t>
            </a:r>
            <a:endParaRPr lang="en-US"/>
          </a:p>
        </p:txBody>
      </p:sp>
      <p:sp>
        <p:nvSpPr>
          <p:cNvPr id="7" name="TextBox 6">
            <a:extLst>
              <a:ext uri="{FF2B5EF4-FFF2-40B4-BE49-F238E27FC236}">
                <a16:creationId xmlns:a16="http://schemas.microsoft.com/office/drawing/2014/main" id="{26738F00-9DE8-5C96-CADC-580A9A36F6DA}"/>
              </a:ext>
            </a:extLst>
          </p:cNvPr>
          <p:cNvSpPr txBox="1"/>
          <p:nvPr/>
        </p:nvSpPr>
        <p:spPr>
          <a:xfrm>
            <a:off x="2068537" y="5637578"/>
            <a:ext cx="8232205" cy="646331"/>
          </a:xfrm>
          <a:prstGeom prst="rect">
            <a:avLst/>
          </a:prstGeom>
          <a:solidFill>
            <a:srgbClr val="002060"/>
          </a:solidFill>
        </p:spPr>
        <p:txBody>
          <a:bodyPr wrap="square" rtlCol="0">
            <a:spAutoFit/>
          </a:bodyPr>
          <a:lstStyle/>
          <a:p>
            <a:r>
              <a:rPr lang="en-US">
                <a:solidFill>
                  <a:schemeClr val="bg1"/>
                </a:solidFill>
              </a:rPr>
              <a:t>Airborne Delay Expense is overestimated because it assumes original route is shortest. The effect is amplified in Net Fuel Savings due to higher airborne fuel burn rate.</a:t>
            </a:r>
          </a:p>
        </p:txBody>
      </p:sp>
      <p:pic>
        <p:nvPicPr>
          <p:cNvPr id="21" name="Picture 20">
            <a:extLst>
              <a:ext uri="{FF2B5EF4-FFF2-40B4-BE49-F238E27FC236}">
                <a16:creationId xmlns:a16="http://schemas.microsoft.com/office/drawing/2014/main" id="{29A93C3B-48A9-DD5D-B769-79E076A42C1D}"/>
              </a:ext>
            </a:extLst>
          </p:cNvPr>
          <p:cNvPicPr>
            <a:picLocks noChangeAspect="1"/>
          </p:cNvPicPr>
          <p:nvPr/>
        </p:nvPicPr>
        <p:blipFill>
          <a:blip r:embed="rId5"/>
          <a:stretch>
            <a:fillRect/>
          </a:stretch>
        </p:blipFill>
        <p:spPr>
          <a:xfrm>
            <a:off x="6009120" y="1502448"/>
            <a:ext cx="6038850" cy="4114800"/>
          </a:xfrm>
          <a:prstGeom prst="rect">
            <a:avLst/>
          </a:prstGeom>
        </p:spPr>
      </p:pic>
      <p:pic>
        <p:nvPicPr>
          <p:cNvPr id="25" name="Picture 24">
            <a:extLst>
              <a:ext uri="{FF2B5EF4-FFF2-40B4-BE49-F238E27FC236}">
                <a16:creationId xmlns:a16="http://schemas.microsoft.com/office/drawing/2014/main" id="{38CC3171-20CE-D438-596E-397FB4541C4A}"/>
              </a:ext>
            </a:extLst>
          </p:cNvPr>
          <p:cNvPicPr>
            <a:picLocks noChangeAspect="1"/>
          </p:cNvPicPr>
          <p:nvPr/>
        </p:nvPicPr>
        <p:blipFill>
          <a:blip r:embed="rId6"/>
          <a:stretch>
            <a:fillRect/>
          </a:stretch>
        </p:blipFill>
        <p:spPr>
          <a:xfrm>
            <a:off x="389467" y="1428414"/>
            <a:ext cx="5486400" cy="4124325"/>
          </a:xfrm>
          <a:prstGeom prst="rect">
            <a:avLst/>
          </a:prstGeom>
        </p:spPr>
      </p:pic>
      <p:grpSp>
        <p:nvGrpSpPr>
          <p:cNvPr id="24" name="Group 23">
            <a:extLst>
              <a:ext uri="{FF2B5EF4-FFF2-40B4-BE49-F238E27FC236}">
                <a16:creationId xmlns:a16="http://schemas.microsoft.com/office/drawing/2014/main" id="{7F1BB83C-3453-9218-659D-E5D999BB3F47}"/>
              </a:ext>
            </a:extLst>
          </p:cNvPr>
          <p:cNvGrpSpPr/>
          <p:nvPr/>
        </p:nvGrpSpPr>
        <p:grpSpPr>
          <a:xfrm>
            <a:off x="2490983" y="1910272"/>
            <a:ext cx="3441196" cy="1015663"/>
            <a:chOff x="2406316" y="2002635"/>
            <a:chExt cx="3441196" cy="1015663"/>
          </a:xfrm>
        </p:grpSpPr>
        <p:sp>
          <p:nvSpPr>
            <p:cNvPr id="19" name="Rectangle 18">
              <a:extLst>
                <a:ext uri="{FF2B5EF4-FFF2-40B4-BE49-F238E27FC236}">
                  <a16:creationId xmlns:a16="http://schemas.microsoft.com/office/drawing/2014/main" id="{9410E13D-7086-F6E1-9A9A-F3F7DCA58851}"/>
                </a:ext>
              </a:extLst>
            </p:cNvPr>
            <p:cNvSpPr/>
            <p:nvPr/>
          </p:nvSpPr>
          <p:spPr>
            <a:xfrm>
              <a:off x="2406316" y="2002635"/>
              <a:ext cx="3441196" cy="10156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73B7238-3E68-4C1C-EA69-17627AAA4168}"/>
                </a:ext>
              </a:extLst>
            </p:cNvPr>
            <p:cNvGrpSpPr>
              <a:grpSpLocks noChangeAspect="1"/>
            </p:cNvGrpSpPr>
            <p:nvPr/>
          </p:nvGrpSpPr>
          <p:grpSpPr>
            <a:xfrm>
              <a:off x="2536058" y="2150343"/>
              <a:ext cx="143486" cy="731520"/>
              <a:chOff x="9398512" y="2589712"/>
              <a:chExt cx="73152" cy="372942"/>
            </a:xfrm>
          </p:grpSpPr>
          <p:sp>
            <p:nvSpPr>
              <p:cNvPr id="16" name="Rectangle 15">
                <a:extLst>
                  <a:ext uri="{FF2B5EF4-FFF2-40B4-BE49-F238E27FC236}">
                    <a16:creationId xmlns:a16="http://schemas.microsoft.com/office/drawing/2014/main" id="{970125B5-31A3-3786-5BF8-5957B9F4277F}"/>
                  </a:ext>
                </a:extLst>
              </p:cNvPr>
              <p:cNvSpPr/>
              <p:nvPr/>
            </p:nvSpPr>
            <p:spPr>
              <a:xfrm>
                <a:off x="9398512" y="2589712"/>
                <a:ext cx="73152" cy="731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A4520B-48FA-2770-D38F-0A9107CF0CE3}"/>
                  </a:ext>
                </a:extLst>
              </p:cNvPr>
              <p:cNvSpPr/>
              <p:nvPr/>
            </p:nvSpPr>
            <p:spPr>
              <a:xfrm>
                <a:off x="9398512" y="2739607"/>
                <a:ext cx="73152" cy="7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181CDE-92BB-E882-A207-5CC2C34AD144}"/>
                  </a:ext>
                </a:extLst>
              </p:cNvPr>
              <p:cNvSpPr/>
              <p:nvPr/>
            </p:nvSpPr>
            <p:spPr>
              <a:xfrm>
                <a:off x="9398512" y="2889502"/>
                <a:ext cx="73152" cy="73152"/>
              </a:xfrm>
              <a:prstGeom prst="rect">
                <a:avLst/>
              </a:prstGeom>
              <a:solidFill>
                <a:srgbClr val="D86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BE3099B9-CDCC-1AC1-97C3-8DB5E1A8A71D}"/>
                </a:ext>
              </a:extLst>
            </p:cNvPr>
            <p:cNvSpPr txBox="1"/>
            <p:nvPr/>
          </p:nvSpPr>
          <p:spPr>
            <a:xfrm>
              <a:off x="2710178" y="2002635"/>
              <a:ext cx="3137334" cy="1015663"/>
            </a:xfrm>
            <a:prstGeom prst="rect">
              <a:avLst/>
            </a:prstGeom>
            <a:noFill/>
          </p:spPr>
          <p:txBody>
            <a:bodyPr wrap="none" rtlCol="0">
              <a:spAutoFit/>
            </a:bodyPr>
            <a:lstStyle/>
            <a:p>
              <a:r>
                <a:rPr lang="en-US" sz="2000"/>
                <a:t>Gradient Boost Prediction</a:t>
              </a:r>
            </a:p>
            <a:p>
              <a:r>
                <a:rPr lang="en-US" sz="2000"/>
                <a:t>Linear Regression Prediction</a:t>
              </a:r>
            </a:p>
            <a:p>
              <a:r>
                <a:rPr lang="en-US" sz="2000"/>
                <a:t>Field Data Actual</a:t>
              </a:r>
            </a:p>
          </p:txBody>
        </p:sp>
      </p:grpSp>
    </p:spTree>
    <p:extLst>
      <p:ext uri="{BB962C8B-B14F-4D97-AF65-F5344CB8AC3E}">
        <p14:creationId xmlns:p14="http://schemas.microsoft.com/office/powerpoint/2010/main" val="332291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830A31-9B15-21E1-D32C-F3D0F24429DC}"/>
              </a:ext>
            </a:extLst>
          </p:cNvPr>
          <p:cNvSpPr/>
          <p:nvPr/>
        </p:nvSpPr>
        <p:spPr>
          <a:xfrm>
            <a:off x="0" y="0"/>
            <a:ext cx="12192000" cy="3339548"/>
          </a:xfrm>
          <a:prstGeom prst="rect">
            <a:avLst/>
          </a:prstGeom>
          <a:gradFill flip="none" rotWithShape="1">
            <a:gsLst>
              <a:gs pos="0">
                <a:schemeClr val="tx1"/>
              </a:gs>
              <a:gs pos="50000">
                <a:srgbClr val="002060"/>
              </a:gs>
              <a:gs pos="100000">
                <a:schemeClr val="accent5">
                  <a:lumMod val="5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DD691ED-FC4A-EDB3-0206-BF2F0D6F6A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87A310B-48B8-7A2C-B7BD-C3910F514B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4" name="Slide Number Placeholder 3">
            <a:extLst>
              <a:ext uri="{FF2B5EF4-FFF2-40B4-BE49-F238E27FC236}">
                <a16:creationId xmlns:a16="http://schemas.microsoft.com/office/drawing/2014/main" id="{36D002F3-45BC-A5D1-BD4B-46FDBB8CC0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E17FD71-5FDD-6B46-0810-9AA927B17D3A}"/>
              </a:ext>
            </a:extLst>
          </p:cNvPr>
          <p:cNvSpPr txBox="1">
            <a:spLocks/>
          </p:cNvSpPr>
          <p:nvPr/>
        </p:nvSpPr>
        <p:spPr>
          <a:xfrm>
            <a:off x="1524000" y="1122363"/>
            <a:ext cx="9144000" cy="2387600"/>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ptos" panose="020B0004020202020204" pitchFamily="34" charset="0"/>
              </a:rPr>
              <a:t>Extrapolating the Sustainability Benefits of Collaborative Digital Departure Reroute</a:t>
            </a:r>
            <a:endParaRPr lang="en-US">
              <a:solidFill>
                <a:schemeClr val="bg1"/>
              </a:solidFill>
            </a:endParaRPr>
          </a:p>
        </p:txBody>
      </p:sp>
      <p:sp>
        <p:nvSpPr>
          <p:cNvPr id="6" name="Subtitle 2">
            <a:extLst>
              <a:ext uri="{FF2B5EF4-FFF2-40B4-BE49-F238E27FC236}">
                <a16:creationId xmlns:a16="http://schemas.microsoft.com/office/drawing/2014/main" id="{51B0562E-6829-94BA-3BAD-AFDB2A77E6D6}"/>
              </a:ext>
            </a:extLst>
          </p:cNvPr>
          <p:cNvSpPr txBox="1">
            <a:spLocks/>
          </p:cNvSpPr>
          <p:nvPr/>
        </p:nvSpPr>
        <p:spPr>
          <a:xfrm>
            <a:off x="1524000" y="3602038"/>
            <a:ext cx="9144000" cy="16557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Shannon Zelinski – NASA Ames Research Center</a:t>
            </a:r>
            <a:endParaRPr lang="en-US" sz="2200">
              <a:ea typeface="Calibri"/>
              <a:cs typeface="Calibri"/>
            </a:endParaRPr>
          </a:p>
          <a:p>
            <a:pPr marL="0" indent="0">
              <a:buNone/>
            </a:pPr>
            <a:r>
              <a:rPr lang="en-US" sz="2200" dirty="0"/>
              <a:t>Dr. Heather Arneson– NASA Ames Research Center</a:t>
            </a:r>
            <a:endParaRPr lang="en-US" sz="2200">
              <a:ea typeface="Calibri"/>
              <a:cs typeface="Calibri"/>
            </a:endParaRPr>
          </a:p>
          <a:p>
            <a:pPr marL="0" indent="0">
              <a:buNone/>
            </a:pPr>
            <a:r>
              <a:rPr lang="en-US" sz="2200"/>
              <a:t>Dr. Swati Saxena</a:t>
            </a:r>
            <a:r>
              <a:rPr lang="en-US" sz="2200" dirty="0"/>
              <a:t> </a:t>
            </a:r>
            <a:r>
              <a:rPr lang="en-US" sz="2200"/>
              <a:t>– NASA Ames Research Center</a:t>
            </a:r>
            <a:endParaRPr lang="en-US" sz="2200">
              <a:ea typeface="Calibri"/>
              <a:cs typeface="Calibri"/>
            </a:endParaRPr>
          </a:p>
          <a:p>
            <a:pPr marL="0" indent="0">
              <a:buNone/>
            </a:pPr>
            <a:r>
              <a:rPr lang="en-US" sz="2200" dirty="0"/>
              <a:t>Dr. Dan Howell – Regulus Group LLC</a:t>
            </a:r>
            <a:endParaRPr lang="en-US" sz="2200" dirty="0">
              <a:ea typeface="Calibri"/>
              <a:cs typeface="Calibri"/>
            </a:endParaRPr>
          </a:p>
        </p:txBody>
      </p:sp>
      <p:pic>
        <p:nvPicPr>
          <p:cNvPr id="9" name="Picture 8" descr="A picture containing text, device, gauge&#10;&#10;AI-generated content may be incorrect.">
            <a:extLst>
              <a:ext uri="{FF2B5EF4-FFF2-40B4-BE49-F238E27FC236}">
                <a16:creationId xmlns:a16="http://schemas.microsoft.com/office/drawing/2014/main" id="{7EDB58E2-B533-9EE5-6B08-F41E8E836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71" y="226929"/>
            <a:ext cx="927100" cy="749300"/>
          </a:xfrm>
          <a:prstGeom prst="rect">
            <a:avLst/>
          </a:prstGeom>
        </p:spPr>
      </p:pic>
      <p:sp>
        <p:nvSpPr>
          <p:cNvPr id="8" name="TextBox 7">
            <a:extLst>
              <a:ext uri="{FF2B5EF4-FFF2-40B4-BE49-F238E27FC236}">
                <a16:creationId xmlns:a16="http://schemas.microsoft.com/office/drawing/2014/main" id="{E7A1469D-E0BA-D203-8A6B-ACDAD472974A}"/>
              </a:ext>
            </a:extLst>
          </p:cNvPr>
          <p:cNvSpPr txBox="1"/>
          <p:nvPr/>
        </p:nvSpPr>
        <p:spPr>
          <a:xfrm>
            <a:off x="1524000" y="5508767"/>
            <a:ext cx="6108970" cy="646331"/>
          </a:xfrm>
          <a:prstGeom prst="rect">
            <a:avLst/>
          </a:prstGeom>
          <a:noFill/>
        </p:spPr>
        <p:txBody>
          <a:bodyPr wrap="square">
            <a:spAutoFit/>
          </a:bodyPr>
          <a:lstStyle/>
          <a:p>
            <a:pPr marL="0" indent="0">
              <a:buNone/>
            </a:pPr>
            <a:r>
              <a:rPr lang="en-US">
                <a:solidFill>
                  <a:schemeClr val="bg1">
                    <a:lumMod val="50000"/>
                  </a:schemeClr>
                </a:solidFill>
              </a:rPr>
              <a:t>NASA Ames Research Center</a:t>
            </a:r>
          </a:p>
          <a:p>
            <a:pPr marL="0" indent="0">
              <a:buNone/>
            </a:pPr>
            <a:r>
              <a:rPr lang="en-US">
                <a:solidFill>
                  <a:schemeClr val="bg1">
                    <a:lumMod val="50000"/>
                  </a:schemeClr>
                </a:solidFill>
              </a:rPr>
              <a:t>Moffett Field, CA, USA </a:t>
            </a:r>
          </a:p>
        </p:txBody>
      </p:sp>
    </p:spTree>
    <p:extLst>
      <p:ext uri="{BB962C8B-B14F-4D97-AF65-F5344CB8AC3E}">
        <p14:creationId xmlns:p14="http://schemas.microsoft.com/office/powerpoint/2010/main" val="2172924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8D761-8DB0-1F7A-232C-C040F0F1E639}"/>
              </a:ext>
            </a:extLst>
          </p:cNvPr>
          <p:cNvSpPr>
            <a:spLocks noGrp="1"/>
          </p:cNvSpPr>
          <p:nvPr>
            <p:ph idx="1"/>
          </p:nvPr>
        </p:nvSpPr>
        <p:spPr/>
        <p:txBody>
          <a:bodyPr>
            <a:normAutofit/>
          </a:bodyPr>
          <a:lstStyle/>
          <a:p>
            <a:r>
              <a:rPr lang="en-US" sz="2400" dirty="0"/>
              <a:t>Designed TRACON features and developed Machine Learning models to predict CDDR Candidates at top 10 TRACONs</a:t>
            </a:r>
          </a:p>
          <a:p>
            <a:endParaRPr lang="en-US" sz="2400" dirty="0"/>
          </a:p>
          <a:p>
            <a:r>
              <a:rPr lang="en-US" sz="2400" dirty="0"/>
              <a:t>Estimate Delay/Fuel/Cost Savings per rerouted flight and extrapolate to yearly (May 2022 – April 2023) benefits per TRACON</a:t>
            </a:r>
          </a:p>
          <a:p>
            <a:endParaRPr lang="en-US" sz="2400" dirty="0"/>
          </a:p>
          <a:p>
            <a:r>
              <a:rPr lang="en-US" sz="2400" dirty="0"/>
              <a:t>Gradient Boost performs 11% better than Linear Regression</a:t>
            </a:r>
          </a:p>
          <a:p>
            <a:endParaRPr lang="en-US" sz="2400" dirty="0"/>
          </a:p>
          <a:p>
            <a:r>
              <a:rPr lang="en-US" sz="2400" dirty="0"/>
              <a:t>Results predict relatively high benefits at N90 and low benefits at SCT</a:t>
            </a:r>
          </a:p>
        </p:txBody>
      </p:sp>
      <p:sp>
        <p:nvSpPr>
          <p:cNvPr id="3" name="Title 2">
            <a:extLst>
              <a:ext uri="{FF2B5EF4-FFF2-40B4-BE49-F238E27FC236}">
                <a16:creationId xmlns:a16="http://schemas.microsoft.com/office/drawing/2014/main" id="{93209AB4-A725-0963-DDDA-C1AE7B565466}"/>
              </a:ext>
            </a:extLst>
          </p:cNvPr>
          <p:cNvSpPr>
            <a:spLocks noGrp="1"/>
          </p:cNvSpPr>
          <p:nvPr>
            <p:ph type="title"/>
          </p:nvPr>
        </p:nvSpPr>
        <p:spPr/>
        <p:txBody>
          <a:bodyPr/>
          <a:lstStyle/>
          <a:p>
            <a:r>
              <a:rPr lang="en-US"/>
              <a:t>Summary</a:t>
            </a:r>
          </a:p>
        </p:txBody>
      </p:sp>
      <p:sp>
        <p:nvSpPr>
          <p:cNvPr id="4" name="Date Placeholder 3">
            <a:extLst>
              <a:ext uri="{FF2B5EF4-FFF2-40B4-BE49-F238E27FC236}">
                <a16:creationId xmlns:a16="http://schemas.microsoft.com/office/drawing/2014/main" id="{2827E0C1-2D1D-81F6-D25D-058551B193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89D1DC-52B6-60CD-A308-DCB94F9B24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B5767D6E-51B2-DEBE-ED98-9DF28F3F8D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89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81A1E3-E3B2-5DB6-75AB-CA3A83A82F62}"/>
              </a:ext>
            </a:extLst>
          </p:cNvPr>
          <p:cNvSpPr>
            <a:spLocks noGrp="1"/>
          </p:cNvSpPr>
          <p:nvPr>
            <p:ph idx="1"/>
          </p:nvPr>
        </p:nvSpPr>
        <p:spPr/>
        <p:txBody>
          <a:bodyPr vert="horz" lIns="91440" tIns="45720" rIns="91440" bIns="45720" rtlCol="0" anchor="t">
            <a:normAutofit/>
          </a:bodyPr>
          <a:lstStyle/>
          <a:p>
            <a:r>
              <a:rPr lang="en-US"/>
              <a:t>Extend benefits prediction to more TRACONs</a:t>
            </a:r>
          </a:p>
          <a:p>
            <a:pPr lvl="1"/>
            <a:r>
              <a:rPr lang="en-US"/>
              <a:t>Other TRACONS with CDRs</a:t>
            </a:r>
          </a:p>
          <a:p>
            <a:pPr lvl="1"/>
            <a:r>
              <a:rPr lang="en-US"/>
              <a:t>Develop route options for TRACONS without CDRs</a:t>
            </a:r>
          </a:p>
          <a:p>
            <a:endParaRPr lang="en-US"/>
          </a:p>
          <a:p>
            <a:r>
              <a:rPr lang="en-US"/>
              <a:t>Use more recent field data to update projections</a:t>
            </a:r>
          </a:p>
          <a:p>
            <a:endParaRPr lang="en-US"/>
          </a:p>
          <a:p>
            <a:r>
              <a:rPr lang="en-US"/>
              <a:t>Incorporate field data from other TRACONs (e.g. I90)</a:t>
            </a:r>
          </a:p>
          <a:p>
            <a:endParaRPr lang="en-US"/>
          </a:p>
          <a:p>
            <a:r>
              <a:rPr lang="en-US"/>
              <a:t>Improve Airborne Delay Expense estimate – Use flight plan data to identify original route rather than assuming shortest route</a:t>
            </a:r>
          </a:p>
        </p:txBody>
      </p:sp>
      <p:sp>
        <p:nvSpPr>
          <p:cNvPr id="3" name="Title 2">
            <a:extLst>
              <a:ext uri="{FF2B5EF4-FFF2-40B4-BE49-F238E27FC236}">
                <a16:creationId xmlns:a16="http://schemas.microsoft.com/office/drawing/2014/main" id="{8E1452EA-44DE-5952-95F0-660DBEAE8009}"/>
              </a:ext>
            </a:extLst>
          </p:cNvPr>
          <p:cNvSpPr>
            <a:spLocks noGrp="1"/>
          </p:cNvSpPr>
          <p:nvPr>
            <p:ph type="title"/>
          </p:nvPr>
        </p:nvSpPr>
        <p:spPr/>
        <p:txBody>
          <a:bodyPr/>
          <a:lstStyle/>
          <a:p>
            <a:r>
              <a:rPr lang="en-US"/>
              <a:t>Future Work Directions</a:t>
            </a:r>
          </a:p>
        </p:txBody>
      </p:sp>
      <p:sp>
        <p:nvSpPr>
          <p:cNvPr id="4" name="Date Placeholder 3">
            <a:extLst>
              <a:ext uri="{FF2B5EF4-FFF2-40B4-BE49-F238E27FC236}">
                <a16:creationId xmlns:a16="http://schemas.microsoft.com/office/drawing/2014/main" id="{56425402-48D4-E87B-2EC0-042B2C6735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C1EEE1-2495-8A83-401D-43ADCFF989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0A55BE7A-F110-2D76-B8A2-6B4E483E5A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5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21DFE-7596-F980-05A7-9867CBE5E75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A4680C1-8A4E-3B26-FFA4-3E31F385E3E1}"/>
              </a:ext>
            </a:extLst>
          </p:cNvPr>
          <p:cNvSpPr>
            <a:spLocks noGrp="1"/>
          </p:cNvSpPr>
          <p:nvPr>
            <p:ph type="title"/>
          </p:nvPr>
        </p:nvSpPr>
        <p:spPr/>
        <p:txBody>
          <a:bodyPr/>
          <a:lstStyle/>
          <a:p>
            <a:r>
              <a:rPr lang="en-US"/>
              <a:t>Backup</a:t>
            </a:r>
          </a:p>
        </p:txBody>
      </p:sp>
      <p:sp>
        <p:nvSpPr>
          <p:cNvPr id="4" name="Date Placeholder 3">
            <a:extLst>
              <a:ext uri="{FF2B5EF4-FFF2-40B4-BE49-F238E27FC236}">
                <a16:creationId xmlns:a16="http://schemas.microsoft.com/office/drawing/2014/main" id="{A11F026F-3FE4-9092-70E6-648F915C53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BC1545-C050-8627-D52D-5D6652BE05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3290CE41-FB72-C6E5-0BDF-8422D50E4B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338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952E2DD-C7E6-19B5-AA0C-C914FBC6EA5D}"/>
              </a:ext>
            </a:extLst>
          </p:cNvPr>
          <p:cNvSpPr>
            <a:spLocks noGrp="1"/>
          </p:cNvSpPr>
          <p:nvPr>
            <p:ph idx="1"/>
          </p:nvPr>
        </p:nvSpPr>
        <p:spPr>
          <a:xfrm>
            <a:off x="488004" y="883712"/>
            <a:ext cx="10515600" cy="5428211"/>
          </a:xfrm>
        </p:spPr>
        <p:txBody>
          <a:bodyPr>
            <a:noAutofit/>
          </a:bodyPr>
          <a:lstStyle/>
          <a:p>
            <a:pPr marL="0" marR="0" algn="l">
              <a:buNone/>
            </a:pPr>
            <a:r>
              <a:rPr lang="en-US" sz="1800" b="0" i="0" u="none" strike="noStrike">
                <a:solidFill>
                  <a:srgbClr val="000000"/>
                </a:solidFill>
                <a:effectLst/>
                <a:latin typeface="Aptos" panose="020B0004020202020204" pitchFamily="34" charset="0"/>
              </a:rPr>
              <a:t>Title: Extrapolating the Sustainability Benefits of Collaborative Digital Departure Reroute</a:t>
            </a:r>
          </a:p>
          <a:p>
            <a:pPr marL="0" marR="0" algn="l">
              <a:buNone/>
            </a:pPr>
            <a:r>
              <a:rPr lang="en-US" sz="1800" b="0" i="0" u="none" strike="noStrike">
                <a:solidFill>
                  <a:srgbClr val="000000"/>
                </a:solidFill>
                <a:effectLst/>
                <a:latin typeface="Aptos" panose="020B0004020202020204" pitchFamily="34" charset="0"/>
              </a:rPr>
              <a:t>Authors: Shannon Zelinski , Heather Arneson , Swati Saxena, Dan Howell</a:t>
            </a:r>
          </a:p>
          <a:p>
            <a:pPr marL="0" marR="0" algn="l">
              <a:buNone/>
            </a:pPr>
            <a:r>
              <a:rPr lang="en-US" sz="1800" b="0" i="0" u="none" strike="noStrike">
                <a:solidFill>
                  <a:srgbClr val="000000"/>
                </a:solidFill>
                <a:effectLst/>
                <a:latin typeface="Aptos" panose="020B0004020202020204" pitchFamily="34" charset="0"/>
              </a:rPr>
              <a:t>Session: ATS-12: ML/AI in Air Transportation IV</a:t>
            </a:r>
          </a:p>
          <a:p>
            <a:pPr marL="0" marR="0" algn="l">
              <a:buNone/>
            </a:pPr>
            <a:r>
              <a:rPr lang="en-US" sz="1800">
                <a:solidFill>
                  <a:srgbClr val="000000"/>
                </a:solidFill>
                <a:latin typeface="Aptos" panose="020B0004020202020204" pitchFamily="34" charset="0"/>
              </a:rPr>
              <a:t>Chair: </a:t>
            </a:r>
            <a:endParaRPr lang="en-US" sz="1800" b="0" i="0" u="none" strike="noStrike">
              <a:solidFill>
                <a:srgbClr val="000000"/>
              </a:solidFill>
              <a:effectLst/>
              <a:latin typeface="Aptos" panose="020B0004020202020204" pitchFamily="34" charset="0"/>
            </a:endParaRPr>
          </a:p>
          <a:p>
            <a:pPr marL="0" marR="0" indent="0" algn="l">
              <a:buNone/>
            </a:pPr>
            <a:r>
              <a:rPr lang="en-US" sz="1800" b="0" i="0" u="none" strike="noStrike">
                <a:solidFill>
                  <a:srgbClr val="000000"/>
                </a:solidFill>
                <a:effectLst/>
                <a:latin typeface="Aptos" panose="020B0004020202020204" pitchFamily="34" charset="0"/>
              </a:rPr>
              <a:t>Date: Jul 24, 2025, Time: 2:20 pm – 2:40 pm, Location: </a:t>
            </a:r>
            <a:r>
              <a:rPr lang="en-US" sz="1800" b="0" i="0" u="none" strike="noStrike">
                <a:solidFill>
                  <a:srgbClr val="000000"/>
                </a:solidFill>
                <a:effectLst/>
                <a:latin typeface="Helvetica Neue" panose="02000503000000020004" pitchFamily="2" charset="0"/>
              </a:rPr>
              <a:t>Summit 226</a:t>
            </a:r>
          </a:p>
          <a:p>
            <a:pPr marL="0" marR="0" indent="0" algn="l">
              <a:buNone/>
            </a:pPr>
            <a:endParaRPr lang="en-US" sz="1800">
              <a:solidFill>
                <a:srgbClr val="000000"/>
              </a:solidFill>
              <a:latin typeface="Helvetica Neue" panose="02000503000000020004" pitchFamily="2" charset="0"/>
            </a:endParaRPr>
          </a:p>
          <a:p>
            <a:pPr marL="0" indent="0">
              <a:buNone/>
            </a:pPr>
            <a:r>
              <a:rPr lang="en-US" sz="1800" b="1" u="sng">
                <a:solidFill>
                  <a:srgbClr val="0B3A7F"/>
                </a:solidFill>
              </a:rPr>
              <a:t>Other Papers:</a:t>
            </a:r>
          </a:p>
          <a:p>
            <a:r>
              <a:rPr lang="en-US" sz="1800" b="0" i="0">
                <a:effectLst/>
              </a:rPr>
              <a:t>Thunderstorm Pattern Analysis Using Vision Transformers and Optimal Transport for Aviation Operations, The George Washington University,</a:t>
            </a:r>
          </a:p>
          <a:p>
            <a:r>
              <a:rPr lang="en-US" sz="1800" b="0" i="0">
                <a:effectLst/>
              </a:rPr>
              <a:t>Human-Centric Flight Planning Recommender System: A Chain-of-Thought Approach, The George Washington University</a:t>
            </a:r>
            <a:endParaRPr lang="en-US" sz="1800"/>
          </a:p>
          <a:p>
            <a:r>
              <a:rPr lang="en-US" sz="1800" b="0" i="0">
                <a:effectLst/>
              </a:rPr>
              <a:t>Aviation-Specific Large Language Model Fine-Tuning and LLM-as-a-Judge Evaluation, NASA Ames</a:t>
            </a:r>
          </a:p>
          <a:p>
            <a:r>
              <a:rPr lang="en-US" sz="1800" b="0" i="0">
                <a:effectLst/>
              </a:rPr>
              <a:t>Synthetic Data Generation for Computer Vision based Autonomous Landing for Small UAS Package Delivery, The George Washington University</a:t>
            </a:r>
          </a:p>
          <a:p>
            <a:r>
              <a:rPr lang="en-US" sz="1800" b="0" i="0">
                <a:effectLst/>
              </a:rPr>
              <a:t>Enhancing Clear-Air Turbulence Forecasts: A WTCNN-LSTM Framework </a:t>
            </a:r>
            <a:r>
              <a:rPr lang="en-US" sz="1800" b="0" i="0" err="1">
                <a:effectLst/>
              </a:rPr>
              <a:t>Utilising</a:t>
            </a:r>
            <a:r>
              <a:rPr lang="en-US" sz="1800" b="0" i="0">
                <a:effectLst/>
              </a:rPr>
              <a:t> Energy Dissipation Rate, The Hong Kong Polytechnic University, Hong Kong</a:t>
            </a:r>
            <a:endParaRPr lang="en-US" sz="1800" b="1" i="0" u="none" strike="noStrike">
              <a:solidFill>
                <a:srgbClr val="000000"/>
              </a:solidFill>
              <a:effectLst/>
            </a:endParaRPr>
          </a:p>
          <a:p>
            <a:endParaRPr lang="en-US" sz="1800"/>
          </a:p>
        </p:txBody>
      </p:sp>
      <p:sp>
        <p:nvSpPr>
          <p:cNvPr id="8" name="Title 7">
            <a:extLst>
              <a:ext uri="{FF2B5EF4-FFF2-40B4-BE49-F238E27FC236}">
                <a16:creationId xmlns:a16="http://schemas.microsoft.com/office/drawing/2014/main" id="{F7CB6AF0-3283-886A-5C9B-115BA6E560F0}"/>
              </a:ext>
            </a:extLst>
          </p:cNvPr>
          <p:cNvSpPr>
            <a:spLocks noGrp="1"/>
          </p:cNvSpPr>
          <p:nvPr>
            <p:ph type="title"/>
          </p:nvPr>
        </p:nvSpPr>
        <p:spPr/>
        <p:txBody>
          <a:bodyPr/>
          <a:lstStyle/>
          <a:p>
            <a:r>
              <a:rPr lang="en-US"/>
              <a:t>AIAA AVIATION, July 21 – 25, Las Vegas, NV</a:t>
            </a:r>
          </a:p>
        </p:txBody>
      </p:sp>
      <p:sp>
        <p:nvSpPr>
          <p:cNvPr id="4" name="Date Placeholder 3">
            <a:extLst>
              <a:ext uri="{FF2B5EF4-FFF2-40B4-BE49-F238E27FC236}">
                <a16:creationId xmlns:a16="http://schemas.microsoft.com/office/drawing/2014/main" id="{04BD5B6E-FD8C-3990-DC12-A33FDE776E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6336265-73B5-B3E1-2E1D-C5D7AE10CB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43E98273-1F72-3913-C2C6-10999B3987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68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F9EA6E-EE15-13AC-48FD-273784E6D5AF}"/>
              </a:ext>
            </a:extLst>
          </p:cNvPr>
          <p:cNvSpPr>
            <a:spLocks noGrp="1"/>
          </p:cNvSpPr>
          <p:nvPr>
            <p:ph idx="1"/>
          </p:nvPr>
        </p:nvSpPr>
        <p:spPr>
          <a:xfrm>
            <a:off x="838200" y="856211"/>
            <a:ext cx="10515600" cy="3536885"/>
          </a:xfrm>
        </p:spPr>
        <p:txBody>
          <a:bodyPr>
            <a:normAutofit fontScale="77500" lnSpcReduction="20000"/>
          </a:bodyPr>
          <a:lstStyle/>
          <a:p>
            <a:r>
              <a:rPr lang="en-US"/>
              <a:t>Gradient Boost</a:t>
            </a:r>
          </a:p>
          <a:p>
            <a:r>
              <a:rPr lang="en-US"/>
              <a:t>Target numbers of CDDR candidate flights per week May 2022 – April 2023</a:t>
            </a:r>
          </a:p>
          <a:p>
            <a:r>
              <a:rPr lang="en-US"/>
              <a:t>Train separate models targeting TMI and non-TMI candidates</a:t>
            </a:r>
          </a:p>
          <a:p>
            <a:r>
              <a:rPr lang="en-US"/>
              <a:t>63 normalized features</a:t>
            </a:r>
          </a:p>
          <a:p>
            <a:pPr lvl="1"/>
            <a:r>
              <a:rPr lang="en-US"/>
              <a:t>divide flight count features by a total flight count</a:t>
            </a:r>
          </a:p>
          <a:p>
            <a:pPr lvl="1"/>
            <a:r>
              <a:rPr lang="en-US"/>
              <a:t>divide average delay features by the appropriate average delay across all flights</a:t>
            </a:r>
          </a:p>
          <a:p>
            <a:r>
              <a:rPr lang="en-US"/>
              <a:t>Each fold of a ten-fold cross validation selected top 10 features</a:t>
            </a:r>
          </a:p>
          <a:p>
            <a:r>
              <a:rPr lang="en-US"/>
              <a:t>Hyperparameters tuned using D10 training set and top 10 features only</a:t>
            </a:r>
          </a:p>
          <a:p>
            <a:r>
              <a:rPr lang="en-US"/>
              <a:t>Average predictions from all 10 models from cross validation</a:t>
            </a:r>
          </a:p>
          <a:p>
            <a:r>
              <a:rPr lang="en-US"/>
              <a:t>Sum TMI and non-TMI candidate predictions to get total candidate prediction</a:t>
            </a:r>
          </a:p>
        </p:txBody>
      </p:sp>
      <p:sp>
        <p:nvSpPr>
          <p:cNvPr id="3" name="Title 2">
            <a:extLst>
              <a:ext uri="{FF2B5EF4-FFF2-40B4-BE49-F238E27FC236}">
                <a16:creationId xmlns:a16="http://schemas.microsoft.com/office/drawing/2014/main" id="{54859D97-776B-8DA9-06EB-8EE6E6E33192}"/>
              </a:ext>
            </a:extLst>
          </p:cNvPr>
          <p:cNvSpPr>
            <a:spLocks noGrp="1"/>
          </p:cNvSpPr>
          <p:nvPr>
            <p:ph type="title"/>
          </p:nvPr>
        </p:nvSpPr>
        <p:spPr/>
        <p:txBody>
          <a:bodyPr/>
          <a:lstStyle/>
          <a:p>
            <a:r>
              <a:rPr lang="en-US"/>
              <a:t>Machine Learning Model Details </a:t>
            </a:r>
            <a:r>
              <a:rPr lang="en-US">
                <a:solidFill>
                  <a:srgbClr val="FF0000"/>
                </a:solidFill>
              </a:rPr>
              <a:t>(backup)</a:t>
            </a:r>
          </a:p>
        </p:txBody>
      </p:sp>
      <p:sp>
        <p:nvSpPr>
          <p:cNvPr id="4" name="Date Placeholder 3">
            <a:extLst>
              <a:ext uri="{FF2B5EF4-FFF2-40B4-BE49-F238E27FC236}">
                <a16:creationId xmlns:a16="http://schemas.microsoft.com/office/drawing/2014/main" id="{4AAE2544-329C-7F16-1EB5-411158FC64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EFE9C69-E140-3711-766F-45E201A25B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DA736333-D73D-2243-89F6-64BC7B9EA2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134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4C95C-2A78-543B-8EC3-C04EB147E74A}"/>
              </a:ext>
            </a:extLst>
          </p:cNvPr>
          <p:cNvSpPr>
            <a:spLocks noGrp="1"/>
          </p:cNvSpPr>
          <p:nvPr>
            <p:ph type="title"/>
          </p:nvPr>
        </p:nvSpPr>
        <p:spPr>
          <a:xfrm>
            <a:off x="914400" y="50907"/>
            <a:ext cx="10684381" cy="646331"/>
          </a:xfrm>
        </p:spPr>
        <p:txBody>
          <a:bodyPr/>
          <a:lstStyle/>
          <a:p>
            <a:r>
              <a:rPr lang="en-US"/>
              <a:t>Total Yearly Benefits for Top 10 TRACONs </a:t>
            </a:r>
            <a:r>
              <a:rPr lang="en-US">
                <a:solidFill>
                  <a:srgbClr val="FF0000"/>
                </a:solidFill>
              </a:rPr>
              <a:t>(backup)</a:t>
            </a:r>
          </a:p>
        </p:txBody>
      </p:sp>
      <p:sp>
        <p:nvSpPr>
          <p:cNvPr id="4" name="Date Placeholder 3">
            <a:extLst>
              <a:ext uri="{FF2B5EF4-FFF2-40B4-BE49-F238E27FC236}">
                <a16:creationId xmlns:a16="http://schemas.microsoft.com/office/drawing/2014/main" id="{C6700ACC-B77D-654E-1B64-30FA1C0EA5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6CA6452-62B0-59D3-2884-252A7DA43D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27883FE4-FAB1-B425-70FA-50E7312A9C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B6C11D3C-B820-EAEF-F07E-46FE8D67A7BD}"/>
              </a:ext>
            </a:extLst>
          </p:cNvPr>
          <p:cNvGraphicFramePr>
            <a:graphicFrameLocks noGrp="1"/>
          </p:cNvGraphicFramePr>
          <p:nvPr>
            <p:extLst>
              <p:ext uri="{D42A27DB-BD31-4B8C-83A1-F6EECF244321}">
                <p14:modId xmlns:p14="http://schemas.microsoft.com/office/powerpoint/2010/main" val="691881393"/>
              </p:ext>
            </p:extLst>
          </p:nvPr>
        </p:nvGraphicFramePr>
        <p:xfrm>
          <a:off x="426721" y="1577629"/>
          <a:ext cx="11338558" cy="2425065"/>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753644645"/>
                    </a:ext>
                  </a:extLst>
                </a:gridCol>
                <a:gridCol w="1363578">
                  <a:extLst>
                    <a:ext uri="{9D8B030D-6E8A-4147-A177-3AD203B41FA5}">
                      <a16:colId xmlns:a16="http://schemas.microsoft.com/office/drawing/2014/main" val="3283787792"/>
                    </a:ext>
                  </a:extLst>
                </a:gridCol>
                <a:gridCol w="1448202">
                  <a:extLst>
                    <a:ext uri="{9D8B030D-6E8A-4147-A177-3AD203B41FA5}">
                      <a16:colId xmlns:a16="http://schemas.microsoft.com/office/drawing/2014/main" val="3724808118"/>
                    </a:ext>
                  </a:extLst>
                </a:gridCol>
                <a:gridCol w="1245870">
                  <a:extLst>
                    <a:ext uri="{9D8B030D-6E8A-4147-A177-3AD203B41FA5}">
                      <a16:colId xmlns:a16="http://schemas.microsoft.com/office/drawing/2014/main" val="211836494"/>
                    </a:ext>
                  </a:extLst>
                </a:gridCol>
                <a:gridCol w="1588770">
                  <a:extLst>
                    <a:ext uri="{9D8B030D-6E8A-4147-A177-3AD203B41FA5}">
                      <a16:colId xmlns:a16="http://schemas.microsoft.com/office/drawing/2014/main" val="1009410973"/>
                    </a:ext>
                  </a:extLst>
                </a:gridCol>
                <a:gridCol w="1234440">
                  <a:extLst>
                    <a:ext uri="{9D8B030D-6E8A-4147-A177-3AD203B41FA5}">
                      <a16:colId xmlns:a16="http://schemas.microsoft.com/office/drawing/2014/main" val="1686903840"/>
                    </a:ext>
                  </a:extLst>
                </a:gridCol>
                <a:gridCol w="1531618">
                  <a:extLst>
                    <a:ext uri="{9D8B030D-6E8A-4147-A177-3AD203B41FA5}">
                      <a16:colId xmlns:a16="http://schemas.microsoft.com/office/drawing/2014/main" val="1274914644"/>
                    </a:ext>
                  </a:extLst>
                </a:gridCol>
              </a:tblGrid>
              <a:tr h="276450">
                <a:tc>
                  <a:txBody>
                    <a:bodyPr/>
                    <a:lstStyle/>
                    <a:p>
                      <a:endParaRPr lang="en-US" sz="1800" b="1"/>
                    </a:p>
                  </a:txBody>
                  <a:tcPr/>
                </a:tc>
                <a:tc gridSpan="2">
                  <a:txBody>
                    <a:bodyPr/>
                    <a:lstStyle/>
                    <a:p>
                      <a:r>
                        <a:rPr lang="en-US" sz="1800" b="1"/>
                        <a:t>Candidates</a:t>
                      </a:r>
                    </a:p>
                  </a:txBody>
                  <a:tcPr/>
                </a:tc>
                <a:tc hMerge="1">
                  <a:txBody>
                    <a:bodyPr/>
                    <a:lstStyle/>
                    <a:p>
                      <a:endParaRPr lang="en-US"/>
                    </a:p>
                  </a:txBody>
                  <a:tcPr/>
                </a:tc>
                <a:tc gridSpan="2">
                  <a:txBody>
                    <a:bodyPr/>
                    <a:lstStyle/>
                    <a:p>
                      <a:r>
                        <a:rPr lang="en-US" sz="1800" b="1"/>
                        <a:t>Submitted = 11.1% Cand</a:t>
                      </a:r>
                    </a:p>
                  </a:txBody>
                  <a:tcPr/>
                </a:tc>
                <a:tc hMerge="1">
                  <a:txBody>
                    <a:bodyPr/>
                    <a:lstStyle/>
                    <a:p>
                      <a:endParaRPr lang="en-US"/>
                    </a:p>
                  </a:txBody>
                  <a:tcPr/>
                </a:tc>
                <a:tc gridSpan="2">
                  <a:txBody>
                    <a:bodyPr/>
                    <a:lstStyle/>
                    <a:p>
                      <a:r>
                        <a:rPr lang="en-US" sz="1800" b="1"/>
                        <a:t>Approved = 5.8% Cand</a:t>
                      </a:r>
                    </a:p>
                  </a:txBody>
                  <a:tcPr/>
                </a:tc>
                <a:tc hMerge="1">
                  <a:txBody>
                    <a:bodyPr/>
                    <a:lstStyle/>
                    <a:p>
                      <a:endParaRPr lang="en-US"/>
                    </a:p>
                  </a:txBody>
                  <a:tcPr/>
                </a:tc>
                <a:extLst>
                  <a:ext uri="{0D108BD9-81ED-4DB2-BD59-A6C34878D82A}">
                    <a16:rowId xmlns:a16="http://schemas.microsoft.com/office/drawing/2014/main" val="130890036"/>
                  </a:ext>
                </a:extLst>
              </a:tr>
              <a:tr h="276450">
                <a:tc>
                  <a:txBody>
                    <a:bodyPr/>
                    <a:lstStyle/>
                    <a:p>
                      <a:r>
                        <a:rPr lang="en-US" sz="1800" b="1">
                          <a:solidFill>
                            <a:schemeClr val="bg1"/>
                          </a:solidFill>
                        </a:rPr>
                        <a:t>Metric</a:t>
                      </a:r>
                    </a:p>
                  </a:txBody>
                  <a:tcPr>
                    <a:solidFill>
                      <a:schemeClr val="accent1"/>
                    </a:solidFill>
                  </a:tcPr>
                </a:tc>
                <a:tc>
                  <a:txBody>
                    <a:bodyPr/>
                    <a:lstStyle/>
                    <a:p>
                      <a:r>
                        <a:rPr lang="en-US" sz="1800" b="1">
                          <a:solidFill>
                            <a:schemeClr val="bg1"/>
                          </a:solidFill>
                        </a:rPr>
                        <a:t>Gradient Boost</a:t>
                      </a:r>
                    </a:p>
                  </a:txBody>
                  <a:tcPr>
                    <a:solidFill>
                      <a:schemeClr val="accent1"/>
                    </a:solidFill>
                  </a:tcPr>
                </a:tc>
                <a:tc>
                  <a:txBody>
                    <a:bodyPr/>
                    <a:lstStyle/>
                    <a:p>
                      <a:r>
                        <a:rPr lang="en-US" sz="1800" b="1">
                          <a:solidFill>
                            <a:schemeClr val="bg1"/>
                          </a:solidFill>
                        </a:rPr>
                        <a:t>Linear Regression</a:t>
                      </a:r>
                    </a:p>
                  </a:txBody>
                  <a:tcPr>
                    <a:solidFill>
                      <a:schemeClr val="accent1"/>
                    </a:solidFill>
                  </a:tcPr>
                </a:tc>
                <a:tc>
                  <a:txBody>
                    <a:bodyPr/>
                    <a:lstStyle/>
                    <a:p>
                      <a:r>
                        <a:rPr lang="en-US" sz="1800" b="1">
                          <a:solidFill>
                            <a:schemeClr val="bg1"/>
                          </a:solidFill>
                        </a:rPr>
                        <a:t>Gradient Boost</a:t>
                      </a:r>
                    </a:p>
                  </a:txBody>
                  <a:tcPr>
                    <a:solidFill>
                      <a:schemeClr val="accent1"/>
                    </a:solidFill>
                  </a:tcPr>
                </a:tc>
                <a:tc>
                  <a:txBody>
                    <a:bodyPr/>
                    <a:lstStyle/>
                    <a:p>
                      <a:r>
                        <a:rPr lang="en-US" sz="1800" b="1">
                          <a:solidFill>
                            <a:schemeClr val="bg1"/>
                          </a:solidFill>
                        </a:rPr>
                        <a:t>Linear Regression</a:t>
                      </a:r>
                    </a:p>
                  </a:txBody>
                  <a:tcPr>
                    <a:solidFill>
                      <a:schemeClr val="accent1"/>
                    </a:solidFill>
                  </a:tcPr>
                </a:tc>
                <a:tc>
                  <a:txBody>
                    <a:bodyPr/>
                    <a:lstStyle/>
                    <a:p>
                      <a:r>
                        <a:rPr lang="en-US" sz="1800" b="1">
                          <a:solidFill>
                            <a:schemeClr val="bg1"/>
                          </a:solidFill>
                        </a:rPr>
                        <a:t>Gradient Boost</a:t>
                      </a:r>
                    </a:p>
                  </a:txBody>
                  <a:tcPr>
                    <a:solidFill>
                      <a:schemeClr val="accent1"/>
                    </a:solidFill>
                  </a:tcPr>
                </a:tc>
                <a:tc>
                  <a:txBody>
                    <a:bodyPr/>
                    <a:lstStyle/>
                    <a:p>
                      <a:r>
                        <a:rPr lang="en-US" sz="1800" b="1">
                          <a:solidFill>
                            <a:schemeClr val="bg1"/>
                          </a:solidFill>
                        </a:rPr>
                        <a:t>Linear Regression</a:t>
                      </a:r>
                    </a:p>
                  </a:txBody>
                  <a:tcPr>
                    <a:solidFill>
                      <a:schemeClr val="accent1"/>
                    </a:solidFill>
                  </a:tcPr>
                </a:tc>
                <a:extLst>
                  <a:ext uri="{0D108BD9-81ED-4DB2-BD59-A6C34878D82A}">
                    <a16:rowId xmlns:a16="http://schemas.microsoft.com/office/drawing/2014/main" val="3085156837"/>
                  </a:ext>
                </a:extLst>
              </a:tr>
              <a:tr h="276450">
                <a:tc>
                  <a:txBody>
                    <a:bodyPr/>
                    <a:lstStyle/>
                    <a:p>
                      <a:pPr algn="l" rtl="0" fontAlgn="ctr"/>
                      <a:r>
                        <a:rPr lang="en-US" sz="1800" b="0" i="0" u="none" strike="noStrike">
                          <a:solidFill>
                            <a:srgbClr val="000000"/>
                          </a:solidFill>
                          <a:effectLst/>
                          <a:latin typeface="Aptos" panose="020B0004020202020204" pitchFamily="34" charset="0"/>
                        </a:rPr>
                        <a:t>Flights</a:t>
                      </a:r>
                    </a:p>
                  </a:txBody>
                  <a:tcPr marL="9525" marR="9525" marT="9525" marB="0" anchor="ctr"/>
                </a:tc>
                <a:tc>
                  <a:txBody>
                    <a:bodyPr/>
                    <a:lstStyle/>
                    <a:p>
                      <a:pPr marL="0" marR="0" algn="r">
                        <a:buNone/>
                      </a:pPr>
                      <a:r>
                        <a:rPr lang="en-US" sz="1800">
                          <a:effectLst/>
                          <a:latin typeface="Times New Roman" panose="02020603050405020304" pitchFamily="18" charset="0"/>
                          <a:ea typeface="Times New Roman" panose="02020603050405020304" pitchFamily="18" charset="0"/>
                        </a:rPr>
                        <a:t>10,526</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8,458</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1,169</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939</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610</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491</a:t>
                      </a:r>
                    </a:p>
                  </a:txBody>
                  <a:tcPr marL="68580" marR="68580" marT="0" marB="0"/>
                </a:tc>
                <a:extLst>
                  <a:ext uri="{0D108BD9-81ED-4DB2-BD59-A6C34878D82A}">
                    <a16:rowId xmlns:a16="http://schemas.microsoft.com/office/drawing/2014/main" val="2884658396"/>
                  </a:ext>
                </a:extLst>
              </a:tr>
              <a:tr h="276450">
                <a:tc>
                  <a:txBody>
                    <a:bodyPr/>
                    <a:lstStyle/>
                    <a:p>
                      <a:pPr algn="l" rtl="0" fontAlgn="ctr"/>
                      <a:r>
                        <a:rPr lang="en-US" sz="1800" b="0" i="0" u="none" strike="noStrike">
                          <a:solidFill>
                            <a:srgbClr val="000000"/>
                          </a:solidFill>
                          <a:effectLst/>
                          <a:latin typeface="Aptos" panose="020B0004020202020204" pitchFamily="34" charset="0"/>
                        </a:rPr>
                        <a:t>Net Delay Savings (hours)</a:t>
                      </a:r>
                    </a:p>
                  </a:txBody>
                  <a:tcPr marL="9525" marR="9525" marT="9525" marB="0" anchor="ctr"/>
                </a:tc>
                <a:tc>
                  <a:txBody>
                    <a:bodyPr/>
                    <a:lstStyle/>
                    <a:p>
                      <a:pPr marL="0" marR="0" algn="r">
                        <a:buNone/>
                      </a:pPr>
                      <a:r>
                        <a:rPr lang="en-US" sz="1800">
                          <a:effectLst/>
                          <a:latin typeface="Times New Roman" panose="02020603050405020304" pitchFamily="18" charset="0"/>
                          <a:ea typeface="Times New Roman" panose="02020603050405020304" pitchFamily="18" charset="0"/>
                        </a:rPr>
                        <a:t>1,956</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1,632</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217</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181</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113</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95</a:t>
                      </a:r>
                    </a:p>
                  </a:txBody>
                  <a:tcPr marL="68580" marR="68580" marT="0" marB="0"/>
                </a:tc>
                <a:extLst>
                  <a:ext uri="{0D108BD9-81ED-4DB2-BD59-A6C34878D82A}">
                    <a16:rowId xmlns:a16="http://schemas.microsoft.com/office/drawing/2014/main" val="3733597154"/>
                  </a:ext>
                </a:extLst>
              </a:tr>
              <a:tr h="276450">
                <a:tc>
                  <a:txBody>
                    <a:bodyPr/>
                    <a:lstStyle/>
                    <a:p>
                      <a:pPr algn="l" rtl="0" fontAlgn="ctr"/>
                      <a:r>
                        <a:rPr lang="en-US" sz="1800" b="0" i="0" u="none" strike="noStrike">
                          <a:solidFill>
                            <a:srgbClr val="000000"/>
                          </a:solidFill>
                          <a:effectLst/>
                          <a:latin typeface="Aptos" panose="020B0004020202020204" pitchFamily="34" charset="0"/>
                        </a:rPr>
                        <a:t>Delay Cost Savings ($)</a:t>
                      </a:r>
                    </a:p>
                  </a:txBody>
                  <a:tcPr marL="9525" marR="9525" marT="9525" marB="0" anchor="ctr"/>
                </a:tc>
                <a:tc>
                  <a:txBody>
                    <a:bodyPr/>
                    <a:lstStyle/>
                    <a:p>
                      <a:pPr marL="0" marR="0" algn="r">
                        <a:buNone/>
                      </a:pPr>
                      <a:r>
                        <a:rPr lang="en-US" sz="1800">
                          <a:effectLst/>
                          <a:latin typeface="Times New Roman" panose="02020603050405020304" pitchFamily="18" charset="0"/>
                          <a:ea typeface="Times New Roman" panose="02020603050405020304" pitchFamily="18" charset="0"/>
                        </a:rPr>
                        <a:t>$17,709,322</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$14,772,942</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$1,965,735</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$1,639,797</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$1,027,141</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$856,831</a:t>
                      </a:r>
                    </a:p>
                  </a:txBody>
                  <a:tcPr marL="68580" marR="68580" marT="0" marB="0"/>
                </a:tc>
                <a:extLst>
                  <a:ext uri="{0D108BD9-81ED-4DB2-BD59-A6C34878D82A}">
                    <a16:rowId xmlns:a16="http://schemas.microsoft.com/office/drawing/2014/main" val="135169653"/>
                  </a:ext>
                </a:extLst>
              </a:tr>
              <a:tr h="276450">
                <a:tc>
                  <a:txBody>
                    <a:bodyPr/>
                    <a:lstStyle/>
                    <a:p>
                      <a:pPr algn="l" rtl="0" fontAlgn="ctr"/>
                      <a:r>
                        <a:rPr lang="en-US" sz="1800" b="0" i="0" u="none" strike="noStrike">
                          <a:solidFill>
                            <a:srgbClr val="000000"/>
                          </a:solidFill>
                          <a:effectLst/>
                          <a:latin typeface="Aptos" panose="020B0004020202020204" pitchFamily="34" charset="0"/>
                        </a:rPr>
                        <a:t>Net Fuel Savings (</a:t>
                      </a:r>
                      <a:r>
                        <a:rPr lang="en-US" sz="1800" b="0" i="0" u="none" strike="noStrike" err="1">
                          <a:solidFill>
                            <a:srgbClr val="000000"/>
                          </a:solidFill>
                          <a:effectLst/>
                          <a:latin typeface="Aptos" panose="020B0004020202020204" pitchFamily="34" charset="0"/>
                        </a:rPr>
                        <a:t>lb</a:t>
                      </a:r>
                      <a:r>
                        <a:rPr lang="en-US" sz="1800" b="0" i="0" u="none" strike="noStrike">
                          <a:solidFill>
                            <a:srgbClr val="000000"/>
                          </a:solidFill>
                          <a:effectLst/>
                          <a:latin typeface="Aptos" panose="020B0004020202020204" pitchFamily="34" charset="0"/>
                        </a:rPr>
                        <a:t>)</a:t>
                      </a:r>
                    </a:p>
                  </a:txBody>
                  <a:tcPr marL="9525" marR="9525" marT="9525" marB="0" anchor="ctr"/>
                </a:tc>
                <a:tc>
                  <a:txBody>
                    <a:bodyPr/>
                    <a:lstStyle/>
                    <a:p>
                      <a:pPr marL="0" marR="0" algn="r">
                        <a:buNone/>
                      </a:pPr>
                      <a:r>
                        <a:rPr lang="en-US" sz="1800">
                          <a:effectLst/>
                          <a:latin typeface="Times New Roman" panose="02020603050405020304" pitchFamily="18" charset="0"/>
                          <a:ea typeface="Times New Roman" panose="02020603050405020304" pitchFamily="18" charset="0"/>
                        </a:rPr>
                        <a:t>4,879,696</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4,157,978</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541,646</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461,536</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283,022</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241,163</a:t>
                      </a:r>
                    </a:p>
                  </a:txBody>
                  <a:tcPr marL="68580" marR="68580" marT="0" marB="0"/>
                </a:tc>
                <a:extLst>
                  <a:ext uri="{0D108BD9-81ED-4DB2-BD59-A6C34878D82A}">
                    <a16:rowId xmlns:a16="http://schemas.microsoft.com/office/drawing/2014/main" val="2722358344"/>
                  </a:ext>
                </a:extLst>
              </a:tr>
              <a:tr h="276450">
                <a:tc>
                  <a:txBody>
                    <a:bodyPr/>
                    <a:lstStyle/>
                    <a:p>
                      <a:pPr algn="l" rtl="0" fontAlgn="ctr"/>
                      <a:r>
                        <a:rPr lang="en-US" sz="1800" b="0" i="0" u="none" strike="noStrike">
                          <a:solidFill>
                            <a:srgbClr val="000000"/>
                          </a:solidFill>
                          <a:effectLst/>
                          <a:latin typeface="Aptos" panose="020B0004020202020204" pitchFamily="34" charset="0"/>
                        </a:rPr>
                        <a:t>Fuel Cost Savings ($)</a:t>
                      </a:r>
                    </a:p>
                  </a:txBody>
                  <a:tcPr marL="9525" marR="9525" marT="9525" marB="0" anchor="ctr"/>
                </a:tc>
                <a:tc>
                  <a:txBody>
                    <a:bodyPr/>
                    <a:lstStyle/>
                    <a:p>
                      <a:pPr marL="0" marR="0" algn="r">
                        <a:buNone/>
                      </a:pPr>
                      <a:r>
                        <a:rPr lang="en-US" sz="1800">
                          <a:effectLst/>
                          <a:latin typeface="Times New Roman" panose="02020603050405020304" pitchFamily="18" charset="0"/>
                          <a:ea typeface="Times New Roman" panose="02020603050405020304" pitchFamily="18" charset="0"/>
                        </a:rPr>
                        <a:t>$1,707,894</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$1,455,292</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$189,576</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$161,537</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$99,058</a:t>
                      </a:r>
                    </a:p>
                  </a:txBody>
                  <a:tcPr marL="68580" marR="68580" marT="0" marB="0"/>
                </a:tc>
                <a:tc>
                  <a:txBody>
                    <a:bodyPr/>
                    <a:lstStyle/>
                    <a:p>
                      <a:pPr marL="0" marR="0" algn="r">
                        <a:buNone/>
                      </a:pPr>
                      <a:r>
                        <a:rPr lang="en-US" sz="1800">
                          <a:effectLst/>
                          <a:latin typeface="Times New Roman" panose="02020603050405020304" pitchFamily="18" charset="0"/>
                          <a:ea typeface="Times New Roman" panose="02020603050405020304" pitchFamily="18" charset="0"/>
                        </a:rPr>
                        <a:t>$84,407</a:t>
                      </a:r>
                    </a:p>
                  </a:txBody>
                  <a:tcPr marL="68580" marR="68580" marT="0" marB="0"/>
                </a:tc>
                <a:extLst>
                  <a:ext uri="{0D108BD9-81ED-4DB2-BD59-A6C34878D82A}">
                    <a16:rowId xmlns:a16="http://schemas.microsoft.com/office/drawing/2014/main" val="3790885754"/>
                  </a:ext>
                </a:extLst>
              </a:tr>
            </a:tbl>
          </a:graphicData>
        </a:graphic>
      </p:graphicFrame>
    </p:spTree>
    <p:extLst>
      <p:ext uri="{BB962C8B-B14F-4D97-AF65-F5344CB8AC3E}">
        <p14:creationId xmlns:p14="http://schemas.microsoft.com/office/powerpoint/2010/main" val="135048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1E9D3-6A0A-F4E4-5C3E-F92B18ED76F0}"/>
              </a:ext>
            </a:extLst>
          </p:cNvPr>
          <p:cNvSpPr>
            <a:spLocks noGrp="1"/>
          </p:cNvSpPr>
          <p:nvPr>
            <p:ph type="title"/>
          </p:nvPr>
        </p:nvSpPr>
        <p:spPr/>
        <p:txBody>
          <a:bodyPr/>
          <a:lstStyle/>
          <a:p>
            <a:r>
              <a:rPr lang="en-US">
                <a:cs typeface="Calibri Light"/>
              </a:rPr>
              <a:t>Collaborative Digital Departure Reroute (CDDR)</a:t>
            </a:r>
            <a:endParaRPr lang="en-US"/>
          </a:p>
        </p:txBody>
      </p:sp>
      <p:sp>
        <p:nvSpPr>
          <p:cNvPr id="4" name="Date Placeholder 3">
            <a:extLst>
              <a:ext uri="{FF2B5EF4-FFF2-40B4-BE49-F238E27FC236}">
                <a16:creationId xmlns:a16="http://schemas.microsoft.com/office/drawing/2014/main" id="{170F9565-0C06-9A86-70D8-A0F565920E1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82AA5A8-FCEE-4F34-B739-181E00D7A9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E6C093C2-111C-67C0-8EFE-E0F9D69FAD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4" descr="A diagram of weather forecasting&#10;&#10;Description automatically generated">
            <a:extLst>
              <a:ext uri="{FF2B5EF4-FFF2-40B4-BE49-F238E27FC236}">
                <a16:creationId xmlns:a16="http://schemas.microsoft.com/office/drawing/2014/main" id="{395C8C51-AF11-FB1E-A7BD-BF34A334EC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338" y="2029059"/>
            <a:ext cx="5772873" cy="3200400"/>
          </a:xfrm>
        </p:spPr>
      </p:pic>
      <p:pic>
        <p:nvPicPr>
          <p:cNvPr id="8" name="Picture 7" descr="A diagram of a weather forecast&#10;&#10;Description automatically generated">
            <a:extLst>
              <a:ext uri="{FF2B5EF4-FFF2-40B4-BE49-F238E27FC236}">
                <a16:creationId xmlns:a16="http://schemas.microsoft.com/office/drawing/2014/main" id="{4EFD09F5-2E60-3D3C-5D8B-05CB88D80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211" y="2029059"/>
            <a:ext cx="6145307" cy="3200400"/>
          </a:xfrm>
          <a:prstGeom prst="rect">
            <a:avLst/>
          </a:prstGeom>
        </p:spPr>
      </p:pic>
      <p:sp>
        <p:nvSpPr>
          <p:cNvPr id="2" name="TextBox 1">
            <a:extLst>
              <a:ext uri="{FF2B5EF4-FFF2-40B4-BE49-F238E27FC236}">
                <a16:creationId xmlns:a16="http://schemas.microsoft.com/office/drawing/2014/main" id="{5F9A6037-5579-C3BA-CFAA-FCB544BC3774}"/>
              </a:ext>
            </a:extLst>
          </p:cNvPr>
          <p:cNvSpPr txBox="1"/>
          <p:nvPr/>
        </p:nvSpPr>
        <p:spPr>
          <a:xfrm>
            <a:off x="519151" y="2046382"/>
            <a:ext cx="3335913" cy="338554"/>
          </a:xfrm>
          <a:prstGeom prst="rect">
            <a:avLst/>
          </a:prstGeom>
          <a:noFill/>
        </p:spPr>
        <p:txBody>
          <a:bodyPr wrap="none" rtlCol="0">
            <a:spAutoFit/>
          </a:bodyPr>
          <a:lstStyle/>
          <a:p>
            <a:pPr algn="ctr"/>
            <a:r>
              <a:rPr lang="en-US" sz="1600"/>
              <a:t>Dallas-Fort Worth TRACON (D10) map</a:t>
            </a:r>
          </a:p>
        </p:txBody>
      </p:sp>
      <p:sp>
        <p:nvSpPr>
          <p:cNvPr id="10" name="TextBox 9">
            <a:extLst>
              <a:ext uri="{FF2B5EF4-FFF2-40B4-BE49-F238E27FC236}">
                <a16:creationId xmlns:a16="http://schemas.microsoft.com/office/drawing/2014/main" id="{BE29861C-3C22-3941-9E32-0015CFA68234}"/>
              </a:ext>
            </a:extLst>
          </p:cNvPr>
          <p:cNvSpPr txBox="1"/>
          <p:nvPr/>
        </p:nvSpPr>
        <p:spPr>
          <a:xfrm>
            <a:off x="1721782" y="1600253"/>
            <a:ext cx="1085618" cy="400110"/>
          </a:xfrm>
          <a:prstGeom prst="rect">
            <a:avLst/>
          </a:prstGeom>
          <a:noFill/>
        </p:spPr>
        <p:txBody>
          <a:bodyPr wrap="none" rtlCol="0">
            <a:spAutoFit/>
          </a:bodyPr>
          <a:lstStyle/>
          <a:p>
            <a:r>
              <a:rPr lang="en-US" sz="2000" b="1">
                <a:solidFill>
                  <a:srgbClr val="0070C0"/>
                </a:solidFill>
              </a:rPr>
              <a:t>Problem</a:t>
            </a:r>
          </a:p>
        </p:txBody>
      </p:sp>
      <p:sp>
        <p:nvSpPr>
          <p:cNvPr id="11" name="TextBox 10">
            <a:extLst>
              <a:ext uri="{FF2B5EF4-FFF2-40B4-BE49-F238E27FC236}">
                <a16:creationId xmlns:a16="http://schemas.microsoft.com/office/drawing/2014/main" id="{FE906B74-6C3D-90AB-01A7-3BBF0212D6E8}"/>
              </a:ext>
            </a:extLst>
          </p:cNvPr>
          <p:cNvSpPr txBox="1"/>
          <p:nvPr/>
        </p:nvSpPr>
        <p:spPr>
          <a:xfrm>
            <a:off x="7563518" y="1596845"/>
            <a:ext cx="1071127" cy="400110"/>
          </a:xfrm>
          <a:prstGeom prst="rect">
            <a:avLst/>
          </a:prstGeom>
          <a:noFill/>
        </p:spPr>
        <p:txBody>
          <a:bodyPr wrap="none" rtlCol="0">
            <a:spAutoFit/>
          </a:bodyPr>
          <a:lstStyle/>
          <a:p>
            <a:r>
              <a:rPr lang="en-US" sz="2000" b="1">
                <a:solidFill>
                  <a:srgbClr val="0070C0"/>
                </a:solidFill>
              </a:rPr>
              <a:t>Solution</a:t>
            </a:r>
          </a:p>
        </p:txBody>
      </p:sp>
      <p:sp>
        <p:nvSpPr>
          <p:cNvPr id="13" name="TextBox 12">
            <a:extLst>
              <a:ext uri="{FF2B5EF4-FFF2-40B4-BE49-F238E27FC236}">
                <a16:creationId xmlns:a16="http://schemas.microsoft.com/office/drawing/2014/main" id="{6BADC233-B153-4FE0-1520-6C72DA6DF9B4}"/>
              </a:ext>
            </a:extLst>
          </p:cNvPr>
          <p:cNvSpPr txBox="1"/>
          <p:nvPr/>
        </p:nvSpPr>
        <p:spPr>
          <a:xfrm>
            <a:off x="128338" y="6313732"/>
            <a:ext cx="10372514" cy="307777"/>
          </a:xfrm>
          <a:prstGeom prst="rect">
            <a:avLst/>
          </a:prstGeom>
          <a:noFill/>
        </p:spPr>
        <p:txBody>
          <a:bodyPr wrap="square">
            <a:spAutoFit/>
          </a:bodyPr>
          <a:lstStyle/>
          <a:p>
            <a:r>
              <a:rPr lang="en-US" sz="1400"/>
              <a:t>TRACON: Terminal Radar Approach Control; TOS: Trajectory Option Set; ATC: Air Traffic Control; FO: Flight Operator </a:t>
            </a:r>
          </a:p>
        </p:txBody>
      </p:sp>
      <p:pic>
        <p:nvPicPr>
          <p:cNvPr id="17" name="Picture 16">
            <a:extLst>
              <a:ext uri="{FF2B5EF4-FFF2-40B4-BE49-F238E27FC236}">
                <a16:creationId xmlns:a16="http://schemas.microsoft.com/office/drawing/2014/main" id="{8ADD349D-A198-389D-FE2D-3DDC3136F6AE}"/>
              </a:ext>
            </a:extLst>
          </p:cNvPr>
          <p:cNvPicPr>
            <a:picLocks noChangeAspect="1"/>
          </p:cNvPicPr>
          <p:nvPr/>
        </p:nvPicPr>
        <p:blipFill>
          <a:blip r:embed="rId5"/>
          <a:stretch>
            <a:fillRect/>
          </a:stretch>
        </p:blipFill>
        <p:spPr>
          <a:xfrm>
            <a:off x="1730936" y="3594558"/>
            <a:ext cx="228600" cy="219075"/>
          </a:xfrm>
          <a:prstGeom prst="rect">
            <a:avLst/>
          </a:prstGeom>
        </p:spPr>
      </p:pic>
      <p:pic>
        <p:nvPicPr>
          <p:cNvPr id="18" name="Picture 17">
            <a:extLst>
              <a:ext uri="{FF2B5EF4-FFF2-40B4-BE49-F238E27FC236}">
                <a16:creationId xmlns:a16="http://schemas.microsoft.com/office/drawing/2014/main" id="{C856CD79-CCE0-7084-6FEB-D0F42783B7A1}"/>
              </a:ext>
            </a:extLst>
          </p:cNvPr>
          <p:cNvPicPr>
            <a:picLocks noChangeAspect="1"/>
          </p:cNvPicPr>
          <p:nvPr/>
        </p:nvPicPr>
        <p:blipFill>
          <a:blip r:embed="rId6"/>
          <a:stretch>
            <a:fillRect/>
          </a:stretch>
        </p:blipFill>
        <p:spPr>
          <a:xfrm>
            <a:off x="2007347" y="3701853"/>
            <a:ext cx="183777" cy="187363"/>
          </a:xfrm>
          <a:prstGeom prst="rect">
            <a:avLst/>
          </a:prstGeom>
        </p:spPr>
      </p:pic>
      <p:pic>
        <p:nvPicPr>
          <p:cNvPr id="20" name="Picture 19">
            <a:extLst>
              <a:ext uri="{FF2B5EF4-FFF2-40B4-BE49-F238E27FC236}">
                <a16:creationId xmlns:a16="http://schemas.microsoft.com/office/drawing/2014/main" id="{059BC974-A6E1-7949-5157-676E782C07C3}"/>
              </a:ext>
            </a:extLst>
          </p:cNvPr>
          <p:cNvPicPr>
            <a:picLocks noChangeAspect="1"/>
          </p:cNvPicPr>
          <p:nvPr/>
        </p:nvPicPr>
        <p:blipFill>
          <a:blip r:embed="rId7"/>
          <a:stretch>
            <a:fillRect/>
          </a:stretch>
        </p:blipFill>
        <p:spPr>
          <a:xfrm>
            <a:off x="2433918" y="3889365"/>
            <a:ext cx="152400" cy="152400"/>
          </a:xfrm>
          <a:prstGeom prst="rect">
            <a:avLst/>
          </a:prstGeom>
        </p:spPr>
      </p:pic>
      <p:pic>
        <p:nvPicPr>
          <p:cNvPr id="21" name="Picture 20">
            <a:extLst>
              <a:ext uri="{FF2B5EF4-FFF2-40B4-BE49-F238E27FC236}">
                <a16:creationId xmlns:a16="http://schemas.microsoft.com/office/drawing/2014/main" id="{F583AC0D-E226-CEB6-B6B5-E593CD2A7BC0}"/>
              </a:ext>
            </a:extLst>
          </p:cNvPr>
          <p:cNvPicPr>
            <a:picLocks noChangeAspect="1"/>
          </p:cNvPicPr>
          <p:nvPr/>
        </p:nvPicPr>
        <p:blipFill>
          <a:blip r:embed="rId7"/>
          <a:stretch>
            <a:fillRect/>
          </a:stretch>
        </p:blipFill>
        <p:spPr>
          <a:xfrm>
            <a:off x="2000624" y="3964071"/>
            <a:ext cx="152400" cy="152400"/>
          </a:xfrm>
          <a:prstGeom prst="rect">
            <a:avLst/>
          </a:prstGeom>
        </p:spPr>
      </p:pic>
      <p:pic>
        <p:nvPicPr>
          <p:cNvPr id="22" name="Picture 21">
            <a:extLst>
              <a:ext uri="{FF2B5EF4-FFF2-40B4-BE49-F238E27FC236}">
                <a16:creationId xmlns:a16="http://schemas.microsoft.com/office/drawing/2014/main" id="{F9CE9D41-4A3D-D361-0B91-CFE1AFE16673}"/>
              </a:ext>
            </a:extLst>
          </p:cNvPr>
          <p:cNvPicPr>
            <a:picLocks noChangeAspect="1"/>
          </p:cNvPicPr>
          <p:nvPr/>
        </p:nvPicPr>
        <p:blipFill>
          <a:blip r:embed="rId7"/>
          <a:stretch>
            <a:fillRect/>
          </a:stretch>
        </p:blipFill>
        <p:spPr>
          <a:xfrm>
            <a:off x="1851212" y="3889365"/>
            <a:ext cx="152400" cy="152400"/>
          </a:xfrm>
          <a:prstGeom prst="rect">
            <a:avLst/>
          </a:prstGeom>
        </p:spPr>
      </p:pic>
      <p:pic>
        <p:nvPicPr>
          <p:cNvPr id="23" name="Picture 22">
            <a:extLst>
              <a:ext uri="{FF2B5EF4-FFF2-40B4-BE49-F238E27FC236}">
                <a16:creationId xmlns:a16="http://schemas.microsoft.com/office/drawing/2014/main" id="{C25136AD-0AA8-9437-452F-23DA6A521DA8}"/>
              </a:ext>
            </a:extLst>
          </p:cNvPr>
          <p:cNvPicPr>
            <a:picLocks noChangeAspect="1"/>
          </p:cNvPicPr>
          <p:nvPr/>
        </p:nvPicPr>
        <p:blipFill>
          <a:blip r:embed="rId7"/>
          <a:stretch>
            <a:fillRect/>
          </a:stretch>
        </p:blipFill>
        <p:spPr>
          <a:xfrm>
            <a:off x="1686859" y="3979012"/>
            <a:ext cx="152400" cy="152400"/>
          </a:xfrm>
          <a:prstGeom prst="rect">
            <a:avLst/>
          </a:prstGeom>
        </p:spPr>
      </p:pic>
      <p:pic>
        <p:nvPicPr>
          <p:cNvPr id="24" name="Picture 23">
            <a:extLst>
              <a:ext uri="{FF2B5EF4-FFF2-40B4-BE49-F238E27FC236}">
                <a16:creationId xmlns:a16="http://schemas.microsoft.com/office/drawing/2014/main" id="{6B472396-0D59-878C-8B4E-F6B819E313BD}"/>
              </a:ext>
            </a:extLst>
          </p:cNvPr>
          <p:cNvPicPr>
            <a:picLocks noChangeAspect="1"/>
          </p:cNvPicPr>
          <p:nvPr/>
        </p:nvPicPr>
        <p:blipFill>
          <a:blip r:embed="rId7"/>
          <a:stretch>
            <a:fillRect/>
          </a:stretch>
        </p:blipFill>
        <p:spPr>
          <a:xfrm>
            <a:off x="1388035" y="4158305"/>
            <a:ext cx="152400" cy="152400"/>
          </a:xfrm>
          <a:prstGeom prst="rect">
            <a:avLst/>
          </a:prstGeom>
        </p:spPr>
      </p:pic>
      <p:pic>
        <p:nvPicPr>
          <p:cNvPr id="25" name="Picture 24">
            <a:extLst>
              <a:ext uri="{FF2B5EF4-FFF2-40B4-BE49-F238E27FC236}">
                <a16:creationId xmlns:a16="http://schemas.microsoft.com/office/drawing/2014/main" id="{0993DC24-A73A-E6C7-3C58-77D100C97263}"/>
              </a:ext>
            </a:extLst>
          </p:cNvPr>
          <p:cNvPicPr>
            <a:picLocks noChangeAspect="1"/>
          </p:cNvPicPr>
          <p:nvPr/>
        </p:nvPicPr>
        <p:blipFill>
          <a:blip r:embed="rId7"/>
          <a:stretch>
            <a:fillRect/>
          </a:stretch>
        </p:blipFill>
        <p:spPr>
          <a:xfrm>
            <a:off x="1186329" y="3822129"/>
            <a:ext cx="152400" cy="152400"/>
          </a:xfrm>
          <a:prstGeom prst="rect">
            <a:avLst/>
          </a:prstGeom>
        </p:spPr>
      </p:pic>
      <p:pic>
        <p:nvPicPr>
          <p:cNvPr id="26" name="Picture 25">
            <a:extLst>
              <a:ext uri="{FF2B5EF4-FFF2-40B4-BE49-F238E27FC236}">
                <a16:creationId xmlns:a16="http://schemas.microsoft.com/office/drawing/2014/main" id="{6F260FAF-364D-1831-1A1C-39089DC4A1CA}"/>
              </a:ext>
            </a:extLst>
          </p:cNvPr>
          <p:cNvPicPr>
            <a:picLocks noChangeAspect="1"/>
          </p:cNvPicPr>
          <p:nvPr/>
        </p:nvPicPr>
        <p:blipFill>
          <a:blip r:embed="rId7"/>
          <a:stretch>
            <a:fillRect/>
          </a:stretch>
        </p:blipFill>
        <p:spPr>
          <a:xfrm>
            <a:off x="1335741" y="3747424"/>
            <a:ext cx="152400" cy="152400"/>
          </a:xfrm>
          <a:prstGeom prst="rect">
            <a:avLst/>
          </a:prstGeom>
        </p:spPr>
      </p:pic>
      <p:pic>
        <p:nvPicPr>
          <p:cNvPr id="27" name="Picture 26">
            <a:extLst>
              <a:ext uri="{FF2B5EF4-FFF2-40B4-BE49-F238E27FC236}">
                <a16:creationId xmlns:a16="http://schemas.microsoft.com/office/drawing/2014/main" id="{EFA05D60-5FFC-8F4B-8C31-05AEC297DD4F}"/>
              </a:ext>
            </a:extLst>
          </p:cNvPr>
          <p:cNvPicPr>
            <a:picLocks noChangeAspect="1"/>
          </p:cNvPicPr>
          <p:nvPr/>
        </p:nvPicPr>
        <p:blipFill>
          <a:blip r:embed="rId7"/>
          <a:stretch>
            <a:fillRect/>
          </a:stretch>
        </p:blipFill>
        <p:spPr>
          <a:xfrm>
            <a:off x="1388035" y="3478482"/>
            <a:ext cx="152400" cy="152400"/>
          </a:xfrm>
          <a:prstGeom prst="rect">
            <a:avLst/>
          </a:prstGeom>
        </p:spPr>
      </p:pic>
      <p:pic>
        <p:nvPicPr>
          <p:cNvPr id="28" name="Picture 27">
            <a:extLst>
              <a:ext uri="{FF2B5EF4-FFF2-40B4-BE49-F238E27FC236}">
                <a16:creationId xmlns:a16="http://schemas.microsoft.com/office/drawing/2014/main" id="{932C0A4C-0708-4DB5-94A3-499CD59943B0}"/>
              </a:ext>
            </a:extLst>
          </p:cNvPr>
          <p:cNvPicPr>
            <a:picLocks noChangeAspect="1"/>
          </p:cNvPicPr>
          <p:nvPr/>
        </p:nvPicPr>
        <p:blipFill>
          <a:blip r:embed="rId7"/>
          <a:stretch>
            <a:fillRect/>
          </a:stretch>
        </p:blipFill>
        <p:spPr>
          <a:xfrm>
            <a:off x="1537447" y="3149776"/>
            <a:ext cx="152400" cy="152400"/>
          </a:xfrm>
          <a:prstGeom prst="rect">
            <a:avLst/>
          </a:prstGeom>
        </p:spPr>
      </p:pic>
      <p:pic>
        <p:nvPicPr>
          <p:cNvPr id="29" name="Picture 28">
            <a:extLst>
              <a:ext uri="{FF2B5EF4-FFF2-40B4-BE49-F238E27FC236}">
                <a16:creationId xmlns:a16="http://schemas.microsoft.com/office/drawing/2014/main" id="{F8EF7787-B488-2613-1342-1DCCD20BEDB5}"/>
              </a:ext>
            </a:extLst>
          </p:cNvPr>
          <p:cNvPicPr>
            <a:picLocks noChangeAspect="1"/>
          </p:cNvPicPr>
          <p:nvPr/>
        </p:nvPicPr>
        <p:blipFill>
          <a:blip r:embed="rId7"/>
          <a:stretch>
            <a:fillRect/>
          </a:stretch>
        </p:blipFill>
        <p:spPr>
          <a:xfrm>
            <a:off x="2023035" y="3478482"/>
            <a:ext cx="152400" cy="152400"/>
          </a:xfrm>
          <a:prstGeom prst="rect">
            <a:avLst/>
          </a:prstGeom>
        </p:spPr>
      </p:pic>
      <p:pic>
        <p:nvPicPr>
          <p:cNvPr id="30" name="Picture 29">
            <a:extLst>
              <a:ext uri="{FF2B5EF4-FFF2-40B4-BE49-F238E27FC236}">
                <a16:creationId xmlns:a16="http://schemas.microsoft.com/office/drawing/2014/main" id="{F83B6B20-BA4D-FEF5-A718-84C9372B26AF}"/>
              </a:ext>
            </a:extLst>
          </p:cNvPr>
          <p:cNvPicPr>
            <a:picLocks noChangeAspect="1"/>
          </p:cNvPicPr>
          <p:nvPr/>
        </p:nvPicPr>
        <p:blipFill>
          <a:blip r:embed="rId7"/>
          <a:stretch>
            <a:fillRect/>
          </a:stretch>
        </p:blipFill>
        <p:spPr>
          <a:xfrm>
            <a:off x="2411505" y="3097482"/>
            <a:ext cx="152400" cy="152400"/>
          </a:xfrm>
          <a:prstGeom prst="rect">
            <a:avLst/>
          </a:prstGeom>
        </p:spPr>
      </p:pic>
      <p:grpSp>
        <p:nvGrpSpPr>
          <p:cNvPr id="44" name="Group 43">
            <a:extLst>
              <a:ext uri="{FF2B5EF4-FFF2-40B4-BE49-F238E27FC236}">
                <a16:creationId xmlns:a16="http://schemas.microsoft.com/office/drawing/2014/main" id="{6F59C8E6-30E1-97B7-4222-21A05A385213}"/>
              </a:ext>
            </a:extLst>
          </p:cNvPr>
          <p:cNvGrpSpPr/>
          <p:nvPr/>
        </p:nvGrpSpPr>
        <p:grpSpPr>
          <a:xfrm>
            <a:off x="6946152" y="2985423"/>
            <a:ext cx="1399989" cy="1213223"/>
            <a:chOff x="1537446" y="2433917"/>
            <a:chExt cx="1399989" cy="1213223"/>
          </a:xfrm>
        </p:grpSpPr>
        <p:pic>
          <p:nvPicPr>
            <p:cNvPr id="31" name="Picture 30">
              <a:extLst>
                <a:ext uri="{FF2B5EF4-FFF2-40B4-BE49-F238E27FC236}">
                  <a16:creationId xmlns:a16="http://schemas.microsoft.com/office/drawing/2014/main" id="{0CB1A349-57C4-1FB0-9B11-475558186404}"/>
                </a:ext>
              </a:extLst>
            </p:cNvPr>
            <p:cNvPicPr>
              <a:picLocks noChangeAspect="1"/>
            </p:cNvPicPr>
            <p:nvPr/>
          </p:nvPicPr>
          <p:blipFill>
            <a:blip r:embed="rId5"/>
            <a:stretch>
              <a:fillRect/>
            </a:stretch>
          </p:blipFill>
          <p:spPr>
            <a:xfrm>
              <a:off x="2082053" y="2930993"/>
              <a:ext cx="228600" cy="219075"/>
            </a:xfrm>
            <a:prstGeom prst="rect">
              <a:avLst/>
            </a:prstGeom>
          </p:spPr>
        </p:pic>
        <p:pic>
          <p:nvPicPr>
            <p:cNvPr id="32" name="Picture 31">
              <a:extLst>
                <a:ext uri="{FF2B5EF4-FFF2-40B4-BE49-F238E27FC236}">
                  <a16:creationId xmlns:a16="http://schemas.microsoft.com/office/drawing/2014/main" id="{53B5D1BE-EF42-C28B-171C-EB62580AFE9E}"/>
                </a:ext>
              </a:extLst>
            </p:cNvPr>
            <p:cNvPicPr>
              <a:picLocks noChangeAspect="1"/>
            </p:cNvPicPr>
            <p:nvPr/>
          </p:nvPicPr>
          <p:blipFill>
            <a:blip r:embed="rId6"/>
            <a:stretch>
              <a:fillRect/>
            </a:stretch>
          </p:blipFill>
          <p:spPr>
            <a:xfrm>
              <a:off x="2358464" y="3038288"/>
              <a:ext cx="183777" cy="187363"/>
            </a:xfrm>
            <a:prstGeom prst="rect">
              <a:avLst/>
            </a:prstGeom>
          </p:spPr>
        </p:pic>
        <p:pic>
          <p:nvPicPr>
            <p:cNvPr id="33" name="Picture 32">
              <a:extLst>
                <a:ext uri="{FF2B5EF4-FFF2-40B4-BE49-F238E27FC236}">
                  <a16:creationId xmlns:a16="http://schemas.microsoft.com/office/drawing/2014/main" id="{BC521946-8F56-1F3F-8CBE-5328C2F4CED1}"/>
                </a:ext>
              </a:extLst>
            </p:cNvPr>
            <p:cNvPicPr>
              <a:picLocks noChangeAspect="1"/>
            </p:cNvPicPr>
            <p:nvPr/>
          </p:nvPicPr>
          <p:blipFill>
            <a:blip r:embed="rId7"/>
            <a:stretch>
              <a:fillRect/>
            </a:stretch>
          </p:blipFill>
          <p:spPr>
            <a:xfrm>
              <a:off x="2785035" y="3225800"/>
              <a:ext cx="152400" cy="152400"/>
            </a:xfrm>
            <a:prstGeom prst="rect">
              <a:avLst/>
            </a:prstGeom>
          </p:spPr>
        </p:pic>
        <p:pic>
          <p:nvPicPr>
            <p:cNvPr id="34" name="Picture 33">
              <a:extLst>
                <a:ext uri="{FF2B5EF4-FFF2-40B4-BE49-F238E27FC236}">
                  <a16:creationId xmlns:a16="http://schemas.microsoft.com/office/drawing/2014/main" id="{12F014EC-DDA9-A127-A7F1-0FF120B6A0C5}"/>
                </a:ext>
              </a:extLst>
            </p:cNvPr>
            <p:cNvPicPr>
              <a:picLocks noChangeAspect="1"/>
            </p:cNvPicPr>
            <p:nvPr/>
          </p:nvPicPr>
          <p:blipFill>
            <a:blip r:embed="rId7"/>
            <a:stretch>
              <a:fillRect/>
            </a:stretch>
          </p:blipFill>
          <p:spPr>
            <a:xfrm>
              <a:off x="2351741" y="3300506"/>
              <a:ext cx="152400" cy="152400"/>
            </a:xfrm>
            <a:prstGeom prst="rect">
              <a:avLst/>
            </a:prstGeom>
          </p:spPr>
        </p:pic>
        <p:pic>
          <p:nvPicPr>
            <p:cNvPr id="35" name="Picture 34">
              <a:extLst>
                <a:ext uri="{FF2B5EF4-FFF2-40B4-BE49-F238E27FC236}">
                  <a16:creationId xmlns:a16="http://schemas.microsoft.com/office/drawing/2014/main" id="{AFA3E8EF-0729-BA57-BF28-2E27DA3C1E31}"/>
                </a:ext>
              </a:extLst>
            </p:cNvPr>
            <p:cNvPicPr>
              <a:picLocks noChangeAspect="1"/>
            </p:cNvPicPr>
            <p:nvPr/>
          </p:nvPicPr>
          <p:blipFill>
            <a:blip r:embed="rId7"/>
            <a:stretch>
              <a:fillRect/>
            </a:stretch>
          </p:blipFill>
          <p:spPr>
            <a:xfrm>
              <a:off x="2202329" y="3225800"/>
              <a:ext cx="152400" cy="152400"/>
            </a:xfrm>
            <a:prstGeom prst="rect">
              <a:avLst/>
            </a:prstGeom>
          </p:spPr>
        </p:pic>
        <p:pic>
          <p:nvPicPr>
            <p:cNvPr id="36" name="Picture 35">
              <a:extLst>
                <a:ext uri="{FF2B5EF4-FFF2-40B4-BE49-F238E27FC236}">
                  <a16:creationId xmlns:a16="http://schemas.microsoft.com/office/drawing/2014/main" id="{3EAB9951-FD96-6D98-037D-25786F108BC0}"/>
                </a:ext>
              </a:extLst>
            </p:cNvPr>
            <p:cNvPicPr>
              <a:picLocks noChangeAspect="1"/>
            </p:cNvPicPr>
            <p:nvPr/>
          </p:nvPicPr>
          <p:blipFill>
            <a:blip r:embed="rId7"/>
            <a:stretch>
              <a:fillRect/>
            </a:stretch>
          </p:blipFill>
          <p:spPr>
            <a:xfrm>
              <a:off x="2037976" y="3315447"/>
              <a:ext cx="152400" cy="152400"/>
            </a:xfrm>
            <a:prstGeom prst="rect">
              <a:avLst/>
            </a:prstGeom>
          </p:spPr>
        </p:pic>
        <p:pic>
          <p:nvPicPr>
            <p:cNvPr id="37" name="Picture 36">
              <a:extLst>
                <a:ext uri="{FF2B5EF4-FFF2-40B4-BE49-F238E27FC236}">
                  <a16:creationId xmlns:a16="http://schemas.microsoft.com/office/drawing/2014/main" id="{05AC0E59-47AA-F8B6-9E35-B52E25D6B2BE}"/>
                </a:ext>
              </a:extLst>
            </p:cNvPr>
            <p:cNvPicPr>
              <a:picLocks noChangeAspect="1"/>
            </p:cNvPicPr>
            <p:nvPr/>
          </p:nvPicPr>
          <p:blipFill>
            <a:blip r:embed="rId7"/>
            <a:stretch>
              <a:fillRect/>
            </a:stretch>
          </p:blipFill>
          <p:spPr>
            <a:xfrm>
              <a:off x="1739152" y="3494740"/>
              <a:ext cx="152400" cy="152400"/>
            </a:xfrm>
            <a:prstGeom prst="rect">
              <a:avLst/>
            </a:prstGeom>
          </p:spPr>
        </p:pic>
        <p:pic>
          <p:nvPicPr>
            <p:cNvPr id="38" name="Picture 37">
              <a:extLst>
                <a:ext uri="{FF2B5EF4-FFF2-40B4-BE49-F238E27FC236}">
                  <a16:creationId xmlns:a16="http://schemas.microsoft.com/office/drawing/2014/main" id="{D1423BD9-A233-628A-33E3-0196FE113604}"/>
                </a:ext>
              </a:extLst>
            </p:cNvPr>
            <p:cNvPicPr>
              <a:picLocks noChangeAspect="1"/>
            </p:cNvPicPr>
            <p:nvPr/>
          </p:nvPicPr>
          <p:blipFill>
            <a:blip r:embed="rId7"/>
            <a:stretch>
              <a:fillRect/>
            </a:stretch>
          </p:blipFill>
          <p:spPr>
            <a:xfrm>
              <a:off x="1537446" y="3158564"/>
              <a:ext cx="152400" cy="152400"/>
            </a:xfrm>
            <a:prstGeom prst="rect">
              <a:avLst/>
            </a:prstGeom>
          </p:spPr>
        </p:pic>
        <p:pic>
          <p:nvPicPr>
            <p:cNvPr id="39" name="Picture 38">
              <a:extLst>
                <a:ext uri="{FF2B5EF4-FFF2-40B4-BE49-F238E27FC236}">
                  <a16:creationId xmlns:a16="http://schemas.microsoft.com/office/drawing/2014/main" id="{4DE53BE8-1444-D5B2-33B7-A510AA806761}"/>
                </a:ext>
              </a:extLst>
            </p:cNvPr>
            <p:cNvPicPr>
              <a:picLocks noChangeAspect="1"/>
            </p:cNvPicPr>
            <p:nvPr/>
          </p:nvPicPr>
          <p:blipFill>
            <a:blip r:embed="rId7"/>
            <a:stretch>
              <a:fillRect/>
            </a:stretch>
          </p:blipFill>
          <p:spPr>
            <a:xfrm>
              <a:off x="1686858" y="3083859"/>
              <a:ext cx="152400" cy="152400"/>
            </a:xfrm>
            <a:prstGeom prst="rect">
              <a:avLst/>
            </a:prstGeom>
          </p:spPr>
        </p:pic>
        <p:pic>
          <p:nvPicPr>
            <p:cNvPr id="40" name="Picture 39">
              <a:extLst>
                <a:ext uri="{FF2B5EF4-FFF2-40B4-BE49-F238E27FC236}">
                  <a16:creationId xmlns:a16="http://schemas.microsoft.com/office/drawing/2014/main" id="{14119023-5A83-61AB-5E27-EC2BD0360A54}"/>
                </a:ext>
              </a:extLst>
            </p:cNvPr>
            <p:cNvPicPr>
              <a:picLocks noChangeAspect="1"/>
            </p:cNvPicPr>
            <p:nvPr/>
          </p:nvPicPr>
          <p:blipFill>
            <a:blip r:embed="rId7"/>
            <a:stretch>
              <a:fillRect/>
            </a:stretch>
          </p:blipFill>
          <p:spPr>
            <a:xfrm>
              <a:off x="1739152" y="2814917"/>
              <a:ext cx="152400" cy="152400"/>
            </a:xfrm>
            <a:prstGeom prst="rect">
              <a:avLst/>
            </a:prstGeom>
          </p:spPr>
        </p:pic>
        <p:pic>
          <p:nvPicPr>
            <p:cNvPr id="41" name="Picture 40">
              <a:extLst>
                <a:ext uri="{FF2B5EF4-FFF2-40B4-BE49-F238E27FC236}">
                  <a16:creationId xmlns:a16="http://schemas.microsoft.com/office/drawing/2014/main" id="{CF4EA92E-7E83-92B1-145D-DA64828CF335}"/>
                </a:ext>
              </a:extLst>
            </p:cNvPr>
            <p:cNvPicPr>
              <a:picLocks noChangeAspect="1"/>
            </p:cNvPicPr>
            <p:nvPr/>
          </p:nvPicPr>
          <p:blipFill>
            <a:blip r:embed="rId7"/>
            <a:stretch>
              <a:fillRect/>
            </a:stretch>
          </p:blipFill>
          <p:spPr>
            <a:xfrm>
              <a:off x="1888564" y="2486211"/>
              <a:ext cx="152400" cy="152400"/>
            </a:xfrm>
            <a:prstGeom prst="rect">
              <a:avLst/>
            </a:prstGeom>
          </p:spPr>
        </p:pic>
        <p:pic>
          <p:nvPicPr>
            <p:cNvPr id="42" name="Picture 41">
              <a:extLst>
                <a:ext uri="{FF2B5EF4-FFF2-40B4-BE49-F238E27FC236}">
                  <a16:creationId xmlns:a16="http://schemas.microsoft.com/office/drawing/2014/main" id="{32641891-5AD4-485E-375A-70C9409BB5E3}"/>
                </a:ext>
              </a:extLst>
            </p:cNvPr>
            <p:cNvPicPr>
              <a:picLocks noChangeAspect="1"/>
            </p:cNvPicPr>
            <p:nvPr/>
          </p:nvPicPr>
          <p:blipFill>
            <a:blip r:embed="rId7"/>
            <a:stretch>
              <a:fillRect/>
            </a:stretch>
          </p:blipFill>
          <p:spPr>
            <a:xfrm>
              <a:off x="2374152" y="2814917"/>
              <a:ext cx="152400" cy="152400"/>
            </a:xfrm>
            <a:prstGeom prst="rect">
              <a:avLst/>
            </a:prstGeom>
          </p:spPr>
        </p:pic>
        <p:pic>
          <p:nvPicPr>
            <p:cNvPr id="43" name="Picture 42">
              <a:extLst>
                <a:ext uri="{FF2B5EF4-FFF2-40B4-BE49-F238E27FC236}">
                  <a16:creationId xmlns:a16="http://schemas.microsoft.com/office/drawing/2014/main" id="{CFD35F79-15F0-5D69-6EA1-07C7CC73D2A2}"/>
                </a:ext>
              </a:extLst>
            </p:cNvPr>
            <p:cNvPicPr>
              <a:picLocks noChangeAspect="1"/>
            </p:cNvPicPr>
            <p:nvPr/>
          </p:nvPicPr>
          <p:blipFill>
            <a:blip r:embed="rId7"/>
            <a:stretch>
              <a:fillRect/>
            </a:stretch>
          </p:blipFill>
          <p:spPr>
            <a:xfrm>
              <a:off x="2762622" y="2433917"/>
              <a:ext cx="152400" cy="152400"/>
            </a:xfrm>
            <a:prstGeom prst="rect">
              <a:avLst/>
            </a:prstGeom>
          </p:spPr>
        </p:pic>
      </p:grpSp>
    </p:spTree>
    <p:extLst>
      <p:ext uri="{BB962C8B-B14F-4D97-AF65-F5344CB8AC3E}">
        <p14:creationId xmlns:p14="http://schemas.microsoft.com/office/powerpoint/2010/main" val="158045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A map of the united states&#10;&#10;Description automatically generated">
            <a:extLst>
              <a:ext uri="{FF2B5EF4-FFF2-40B4-BE49-F238E27FC236}">
                <a16:creationId xmlns:a16="http://schemas.microsoft.com/office/drawing/2014/main" id="{8EA99D71-983B-6BD5-2171-981D94136F17}"/>
              </a:ext>
            </a:extLst>
          </p:cNvPr>
          <p:cNvPicPr>
            <a:picLocks noChangeAspect="1"/>
          </p:cNvPicPr>
          <p:nvPr/>
        </p:nvPicPr>
        <p:blipFill>
          <a:blip r:embed="rId3"/>
          <a:stretch>
            <a:fillRect/>
          </a:stretch>
        </p:blipFill>
        <p:spPr>
          <a:xfrm>
            <a:off x="1310110" y="898359"/>
            <a:ext cx="9374469" cy="5959642"/>
          </a:xfrm>
          <a:prstGeom prst="rect">
            <a:avLst/>
          </a:prstGeom>
        </p:spPr>
      </p:pic>
      <p:sp>
        <p:nvSpPr>
          <p:cNvPr id="14" name="Oval 13">
            <a:extLst>
              <a:ext uri="{FF2B5EF4-FFF2-40B4-BE49-F238E27FC236}">
                <a16:creationId xmlns:a16="http://schemas.microsoft.com/office/drawing/2014/main" id="{9FEE3AB2-52B6-4BD9-1184-CE29239241BC}"/>
              </a:ext>
            </a:extLst>
          </p:cNvPr>
          <p:cNvSpPr>
            <a:spLocks noChangeAspect="1"/>
          </p:cNvSpPr>
          <p:nvPr/>
        </p:nvSpPr>
        <p:spPr>
          <a:xfrm>
            <a:off x="5701769" y="4829476"/>
            <a:ext cx="564452" cy="56692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686C93-53E4-AA9A-EB1C-5CAF067F9913}"/>
              </a:ext>
            </a:extLst>
          </p:cNvPr>
          <p:cNvSpPr txBox="1"/>
          <p:nvPr/>
        </p:nvSpPr>
        <p:spPr>
          <a:xfrm>
            <a:off x="5699826" y="4928274"/>
            <a:ext cx="595035" cy="369332"/>
          </a:xfrm>
          <a:prstGeom prst="rect">
            <a:avLst/>
          </a:prstGeom>
          <a:noFill/>
        </p:spPr>
        <p:txBody>
          <a:bodyPr wrap="none" rtlCol="0">
            <a:spAutoFit/>
          </a:bodyPr>
          <a:lstStyle/>
          <a:p>
            <a:pPr algn="ctr"/>
            <a:r>
              <a:rPr lang="en-US" b="1"/>
              <a:t>D10</a:t>
            </a:r>
          </a:p>
        </p:txBody>
      </p:sp>
      <p:sp>
        <p:nvSpPr>
          <p:cNvPr id="16" name="Freeform 15">
            <a:extLst>
              <a:ext uri="{FF2B5EF4-FFF2-40B4-BE49-F238E27FC236}">
                <a16:creationId xmlns:a16="http://schemas.microsoft.com/office/drawing/2014/main" id="{B25F37B1-C981-0C45-6DFE-C5CFC5ED9662}"/>
              </a:ext>
            </a:extLst>
          </p:cNvPr>
          <p:cNvSpPr/>
          <p:nvPr/>
        </p:nvSpPr>
        <p:spPr>
          <a:xfrm>
            <a:off x="0" y="5163461"/>
            <a:ext cx="5037800" cy="1694539"/>
          </a:xfrm>
          <a:custGeom>
            <a:avLst/>
            <a:gdLst>
              <a:gd name="connsiteX0" fmla="*/ 0 w 5074920"/>
              <a:gd name="connsiteY0" fmla="*/ 11430 h 1828800"/>
              <a:gd name="connsiteX1" fmla="*/ 2286000 w 5074920"/>
              <a:gd name="connsiteY1" fmla="*/ 0 h 1828800"/>
              <a:gd name="connsiteX2" fmla="*/ 4377690 w 5074920"/>
              <a:gd name="connsiteY2" fmla="*/ 788670 h 1828800"/>
              <a:gd name="connsiteX3" fmla="*/ 5074920 w 5074920"/>
              <a:gd name="connsiteY3" fmla="*/ 1828800 h 1828800"/>
              <a:gd name="connsiteX4" fmla="*/ 68580 w 5074920"/>
              <a:gd name="connsiteY4" fmla="*/ 1828800 h 1828800"/>
              <a:gd name="connsiteX5" fmla="*/ 0 w 5074920"/>
              <a:gd name="connsiteY5" fmla="*/ 1143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920" h="1828800">
                <a:moveTo>
                  <a:pt x="0" y="11430"/>
                </a:moveTo>
                <a:lnTo>
                  <a:pt x="2286000" y="0"/>
                </a:lnTo>
                <a:lnTo>
                  <a:pt x="4377690" y="788670"/>
                </a:lnTo>
                <a:lnTo>
                  <a:pt x="5074920" y="1828800"/>
                </a:lnTo>
                <a:lnTo>
                  <a:pt x="68580" y="1828800"/>
                </a:lnTo>
                <a:lnTo>
                  <a:pt x="0" y="1143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95CB000-919C-AC29-27F5-D4D1E7F8169A}"/>
              </a:ext>
            </a:extLst>
          </p:cNvPr>
          <p:cNvSpPr>
            <a:spLocks noGrp="1"/>
          </p:cNvSpPr>
          <p:nvPr>
            <p:ph idx="1"/>
          </p:nvPr>
        </p:nvSpPr>
        <p:spPr>
          <a:xfrm>
            <a:off x="838200" y="736943"/>
            <a:ext cx="10515600" cy="5428211"/>
          </a:xfrm>
        </p:spPr>
        <p:txBody>
          <a:bodyPr>
            <a:normAutofit/>
          </a:bodyPr>
          <a:lstStyle/>
          <a:p>
            <a:pPr marL="0" indent="0">
              <a:buNone/>
            </a:pPr>
            <a:r>
              <a:rPr lang="en-US" sz="2000"/>
              <a:t>Dallas Fort Worth (D10) Terminal Radar Approach Control (TRACON)</a:t>
            </a:r>
          </a:p>
        </p:txBody>
      </p:sp>
      <p:sp>
        <p:nvSpPr>
          <p:cNvPr id="3" name="Title 2">
            <a:extLst>
              <a:ext uri="{FF2B5EF4-FFF2-40B4-BE49-F238E27FC236}">
                <a16:creationId xmlns:a16="http://schemas.microsoft.com/office/drawing/2014/main" id="{E49FFBC6-46F7-37E3-6389-88681BEF527F}"/>
              </a:ext>
            </a:extLst>
          </p:cNvPr>
          <p:cNvSpPr>
            <a:spLocks noGrp="1"/>
          </p:cNvSpPr>
          <p:nvPr>
            <p:ph type="title"/>
          </p:nvPr>
        </p:nvSpPr>
        <p:spPr/>
        <p:txBody>
          <a:bodyPr/>
          <a:lstStyle/>
          <a:p>
            <a:r>
              <a:rPr lang="en-US"/>
              <a:t>CDDR Field Implementation Benefits</a:t>
            </a:r>
          </a:p>
        </p:txBody>
      </p:sp>
      <p:sp>
        <p:nvSpPr>
          <p:cNvPr id="4" name="Date Placeholder 3">
            <a:extLst>
              <a:ext uri="{FF2B5EF4-FFF2-40B4-BE49-F238E27FC236}">
                <a16:creationId xmlns:a16="http://schemas.microsoft.com/office/drawing/2014/main" id="{2371649C-1FCF-0628-FC15-09F3475D57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F5304F8-9960-4D3A-37F8-FC8132F17C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E9E950E2-4D78-2E70-78D3-27E22F504B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5DD2CE7E-D062-E42B-0915-F6712559B9C9}"/>
              </a:ext>
            </a:extLst>
          </p:cNvPr>
          <p:cNvCxnSpPr>
            <a:cxnSpLocks/>
          </p:cNvCxnSpPr>
          <p:nvPr/>
        </p:nvCxnSpPr>
        <p:spPr>
          <a:xfrm>
            <a:off x="5266054" y="4878875"/>
            <a:ext cx="484808" cy="117088"/>
          </a:xfrm>
          <a:prstGeom prst="straightConnector1">
            <a:avLst/>
          </a:prstGeom>
          <a:ln w="38100">
            <a:solidFill>
              <a:srgbClr val="00B05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9D6BBFE-7E1A-59AF-E6E4-344BDB11857A}"/>
              </a:ext>
            </a:extLst>
          </p:cNvPr>
          <p:cNvSpPr txBox="1"/>
          <p:nvPr/>
        </p:nvSpPr>
        <p:spPr>
          <a:xfrm>
            <a:off x="3038415" y="4374276"/>
            <a:ext cx="2227639" cy="923330"/>
          </a:xfrm>
          <a:prstGeom prst="rect">
            <a:avLst/>
          </a:prstGeom>
          <a:solidFill>
            <a:schemeClr val="bg1"/>
          </a:solidFill>
          <a:ln w="38100">
            <a:solidFill>
              <a:srgbClr val="00B050"/>
            </a:solidFill>
          </a:ln>
        </p:spPr>
        <p:txBody>
          <a:bodyPr wrap="square" rtlCol="0">
            <a:spAutoFit/>
          </a:bodyPr>
          <a:lstStyle/>
          <a:p>
            <a:pPr algn="ctr"/>
            <a:r>
              <a:rPr lang="en-US"/>
              <a:t>Live field data collected at D10 TRACON</a:t>
            </a:r>
          </a:p>
        </p:txBody>
      </p:sp>
      <p:sp>
        <p:nvSpPr>
          <p:cNvPr id="7" name="TextBox 6">
            <a:extLst>
              <a:ext uri="{FF2B5EF4-FFF2-40B4-BE49-F238E27FC236}">
                <a16:creationId xmlns:a16="http://schemas.microsoft.com/office/drawing/2014/main" id="{6CF4AEA8-3EB1-E440-A15A-1641230BAB9B}"/>
              </a:ext>
            </a:extLst>
          </p:cNvPr>
          <p:cNvSpPr txBox="1"/>
          <p:nvPr/>
        </p:nvSpPr>
        <p:spPr>
          <a:xfrm>
            <a:off x="2033268" y="5921002"/>
            <a:ext cx="7642413" cy="400110"/>
          </a:xfrm>
          <a:prstGeom prst="rect">
            <a:avLst/>
          </a:prstGeom>
          <a:solidFill>
            <a:srgbClr val="002060"/>
          </a:solidFill>
        </p:spPr>
        <p:txBody>
          <a:bodyPr wrap="none" rtlCol="0">
            <a:spAutoFit/>
          </a:bodyPr>
          <a:lstStyle/>
          <a:p>
            <a:r>
              <a:rPr lang="en-US" sz="2000">
                <a:solidFill>
                  <a:schemeClr val="bg1"/>
                </a:solidFill>
              </a:rPr>
              <a:t>How will these benefits scale if CDDR is deployed and used nation wide?</a:t>
            </a:r>
          </a:p>
        </p:txBody>
      </p:sp>
    </p:spTree>
    <p:extLst>
      <p:ext uri="{BB962C8B-B14F-4D97-AF65-F5344CB8AC3E}">
        <p14:creationId xmlns:p14="http://schemas.microsoft.com/office/powerpoint/2010/main" val="260659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723613-EE6F-9C84-E7B0-F0268148058C}"/>
              </a:ext>
            </a:extLst>
          </p:cNvPr>
          <p:cNvSpPr>
            <a:spLocks noGrp="1"/>
          </p:cNvSpPr>
          <p:nvPr>
            <p:ph type="title"/>
          </p:nvPr>
        </p:nvSpPr>
        <p:spPr>
          <a:xfrm>
            <a:off x="914400" y="50907"/>
            <a:ext cx="10684381" cy="646331"/>
          </a:xfrm>
        </p:spPr>
        <p:txBody>
          <a:bodyPr/>
          <a:lstStyle/>
          <a:p>
            <a:r>
              <a:rPr lang="en-US" sz="4000"/>
              <a:t>Goal - Extrapolate D10 Benefits </a:t>
            </a:r>
            <a:r>
              <a:rPr lang="en-US"/>
              <a:t>N</a:t>
            </a:r>
            <a:r>
              <a:rPr lang="en-US" sz="4000"/>
              <a:t>ation-wide</a:t>
            </a:r>
            <a:endParaRPr lang="en-US"/>
          </a:p>
        </p:txBody>
      </p:sp>
      <p:sp>
        <p:nvSpPr>
          <p:cNvPr id="4" name="Date Placeholder 3">
            <a:extLst>
              <a:ext uri="{FF2B5EF4-FFF2-40B4-BE49-F238E27FC236}">
                <a16:creationId xmlns:a16="http://schemas.microsoft.com/office/drawing/2014/main" id="{9A464B49-9F85-6566-BE2D-83CB5F288F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C78903A-FB2A-134B-103C-7F834090E4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E4D38499-50D8-48D6-48AA-BAC80C505D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4" descr="A map of the united states&#10;&#10;Description automatically generated">
            <a:extLst>
              <a:ext uri="{FF2B5EF4-FFF2-40B4-BE49-F238E27FC236}">
                <a16:creationId xmlns:a16="http://schemas.microsoft.com/office/drawing/2014/main" id="{6C322CEA-08CB-90FD-0095-5DC95FA5FB6A}"/>
              </a:ext>
            </a:extLst>
          </p:cNvPr>
          <p:cNvPicPr>
            <a:picLocks noChangeAspect="1"/>
          </p:cNvPicPr>
          <p:nvPr/>
        </p:nvPicPr>
        <p:blipFill>
          <a:blip r:embed="rId3"/>
          <a:stretch>
            <a:fillRect/>
          </a:stretch>
        </p:blipFill>
        <p:spPr>
          <a:xfrm>
            <a:off x="1310110" y="898359"/>
            <a:ext cx="9374469" cy="5959642"/>
          </a:xfrm>
          <a:prstGeom prst="rect">
            <a:avLst/>
          </a:prstGeom>
        </p:spPr>
      </p:pic>
      <p:sp>
        <p:nvSpPr>
          <p:cNvPr id="8" name="Oval 7">
            <a:extLst>
              <a:ext uri="{FF2B5EF4-FFF2-40B4-BE49-F238E27FC236}">
                <a16:creationId xmlns:a16="http://schemas.microsoft.com/office/drawing/2014/main" id="{83C43B5B-2D78-B8D9-0685-2A8BB5387239}"/>
              </a:ext>
            </a:extLst>
          </p:cNvPr>
          <p:cNvSpPr/>
          <p:nvPr/>
        </p:nvSpPr>
        <p:spPr>
          <a:xfrm>
            <a:off x="9339446" y="2223922"/>
            <a:ext cx="914400" cy="91841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226736-315C-F81A-0DEA-8AFDE95CF959}"/>
              </a:ext>
            </a:extLst>
          </p:cNvPr>
          <p:cNvSpPr txBox="1"/>
          <p:nvPr/>
        </p:nvSpPr>
        <p:spPr>
          <a:xfrm>
            <a:off x="9497525" y="2498461"/>
            <a:ext cx="598241" cy="369332"/>
          </a:xfrm>
          <a:prstGeom prst="rect">
            <a:avLst/>
          </a:prstGeom>
          <a:noFill/>
        </p:spPr>
        <p:txBody>
          <a:bodyPr wrap="none" rtlCol="0">
            <a:spAutoFit/>
          </a:bodyPr>
          <a:lstStyle/>
          <a:p>
            <a:pPr algn="ctr"/>
            <a:r>
              <a:rPr lang="en-US" b="1"/>
              <a:t>N90</a:t>
            </a:r>
          </a:p>
        </p:txBody>
      </p:sp>
      <p:sp>
        <p:nvSpPr>
          <p:cNvPr id="10" name="Oval 9">
            <a:extLst>
              <a:ext uri="{FF2B5EF4-FFF2-40B4-BE49-F238E27FC236}">
                <a16:creationId xmlns:a16="http://schemas.microsoft.com/office/drawing/2014/main" id="{CC7A8CDD-2390-202D-C71A-D8716252DE8D}"/>
              </a:ext>
            </a:extLst>
          </p:cNvPr>
          <p:cNvSpPr>
            <a:spLocks noChangeAspect="1"/>
          </p:cNvSpPr>
          <p:nvPr/>
        </p:nvSpPr>
        <p:spPr>
          <a:xfrm>
            <a:off x="1731999" y="4266481"/>
            <a:ext cx="746533" cy="7498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7123D4B-DC88-EB37-7982-CC666B04D9E2}"/>
              </a:ext>
            </a:extLst>
          </p:cNvPr>
          <p:cNvSpPr txBox="1"/>
          <p:nvPr/>
        </p:nvSpPr>
        <p:spPr>
          <a:xfrm>
            <a:off x="1805663" y="4456719"/>
            <a:ext cx="599203" cy="369332"/>
          </a:xfrm>
          <a:prstGeom prst="rect">
            <a:avLst/>
          </a:prstGeom>
          <a:noFill/>
        </p:spPr>
        <p:txBody>
          <a:bodyPr wrap="none" rtlCol="0">
            <a:spAutoFit/>
          </a:bodyPr>
          <a:lstStyle/>
          <a:p>
            <a:pPr algn="ctr"/>
            <a:r>
              <a:rPr lang="en-US" b="1"/>
              <a:t>SCT</a:t>
            </a:r>
          </a:p>
        </p:txBody>
      </p:sp>
      <p:sp>
        <p:nvSpPr>
          <p:cNvPr id="12" name="Oval 11">
            <a:extLst>
              <a:ext uri="{FF2B5EF4-FFF2-40B4-BE49-F238E27FC236}">
                <a16:creationId xmlns:a16="http://schemas.microsoft.com/office/drawing/2014/main" id="{E6796EDC-8542-7676-8AF6-9C7AE724BF5F}"/>
              </a:ext>
            </a:extLst>
          </p:cNvPr>
          <p:cNvSpPr>
            <a:spLocks noChangeAspect="1"/>
          </p:cNvSpPr>
          <p:nvPr/>
        </p:nvSpPr>
        <p:spPr>
          <a:xfrm>
            <a:off x="6188969" y="5646665"/>
            <a:ext cx="327746" cy="329184"/>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85C209-E8D6-6D1D-C30E-CD7F54627226}"/>
              </a:ext>
            </a:extLst>
          </p:cNvPr>
          <p:cNvSpPr>
            <a:spLocks noChangeAspect="1"/>
          </p:cNvSpPr>
          <p:nvPr/>
        </p:nvSpPr>
        <p:spPr>
          <a:xfrm>
            <a:off x="5701769" y="4829476"/>
            <a:ext cx="564452" cy="56692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C3A301F-155E-C0B4-BBD4-512C3279C057}"/>
              </a:ext>
            </a:extLst>
          </p:cNvPr>
          <p:cNvSpPr>
            <a:spLocks noChangeAspect="1"/>
          </p:cNvSpPr>
          <p:nvPr/>
        </p:nvSpPr>
        <p:spPr>
          <a:xfrm>
            <a:off x="7208118" y="2715939"/>
            <a:ext cx="528036" cy="53035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532EEF3-B7FE-DD07-D4B2-0D7E727EA64A}"/>
              </a:ext>
            </a:extLst>
          </p:cNvPr>
          <p:cNvSpPr>
            <a:spLocks noChangeAspect="1"/>
          </p:cNvSpPr>
          <p:nvPr/>
        </p:nvSpPr>
        <p:spPr>
          <a:xfrm>
            <a:off x="9079980" y="3017768"/>
            <a:ext cx="518932" cy="5212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55EDD5-8E44-A108-C371-803C8B8A235E}"/>
              </a:ext>
            </a:extLst>
          </p:cNvPr>
          <p:cNvSpPr>
            <a:spLocks noChangeAspect="1"/>
          </p:cNvSpPr>
          <p:nvPr/>
        </p:nvSpPr>
        <p:spPr>
          <a:xfrm>
            <a:off x="8079373" y="4443343"/>
            <a:ext cx="509828" cy="512064"/>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1A91E9-32A2-59D9-A42E-D5CDA7BCDF2A}"/>
              </a:ext>
            </a:extLst>
          </p:cNvPr>
          <p:cNvSpPr>
            <a:spLocks noChangeAspect="1"/>
          </p:cNvSpPr>
          <p:nvPr/>
        </p:nvSpPr>
        <p:spPr>
          <a:xfrm>
            <a:off x="9150343" y="6048754"/>
            <a:ext cx="464308" cy="466344"/>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87921F7-989E-A237-EA0D-53C59A8FD3C3}"/>
              </a:ext>
            </a:extLst>
          </p:cNvPr>
          <p:cNvSpPr>
            <a:spLocks noChangeAspect="1"/>
          </p:cNvSpPr>
          <p:nvPr/>
        </p:nvSpPr>
        <p:spPr>
          <a:xfrm>
            <a:off x="4472607" y="3387697"/>
            <a:ext cx="391476" cy="39319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43C1139-E6B5-8FFE-636F-04151E10FCF6}"/>
              </a:ext>
            </a:extLst>
          </p:cNvPr>
          <p:cNvSpPr>
            <a:spLocks noChangeAspect="1"/>
          </p:cNvSpPr>
          <p:nvPr/>
        </p:nvSpPr>
        <p:spPr>
          <a:xfrm>
            <a:off x="8849909" y="4089455"/>
            <a:ext cx="300434" cy="30175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2D8C4CA-E134-0C3C-6378-46BC4926CD44}"/>
              </a:ext>
            </a:extLst>
          </p:cNvPr>
          <p:cNvSpPr txBox="1"/>
          <p:nvPr/>
        </p:nvSpPr>
        <p:spPr>
          <a:xfrm>
            <a:off x="5699826" y="4928274"/>
            <a:ext cx="595035" cy="369332"/>
          </a:xfrm>
          <a:prstGeom prst="rect">
            <a:avLst/>
          </a:prstGeom>
          <a:noFill/>
        </p:spPr>
        <p:txBody>
          <a:bodyPr wrap="none" rtlCol="0">
            <a:spAutoFit/>
          </a:bodyPr>
          <a:lstStyle/>
          <a:p>
            <a:pPr algn="ctr"/>
            <a:r>
              <a:rPr lang="en-US" b="1"/>
              <a:t>D10</a:t>
            </a:r>
          </a:p>
        </p:txBody>
      </p:sp>
      <p:sp>
        <p:nvSpPr>
          <p:cNvPr id="27" name="TextBox 26">
            <a:extLst>
              <a:ext uri="{FF2B5EF4-FFF2-40B4-BE49-F238E27FC236}">
                <a16:creationId xmlns:a16="http://schemas.microsoft.com/office/drawing/2014/main" id="{EC69A627-49DA-274A-E552-799BEC6BB82B}"/>
              </a:ext>
            </a:extLst>
          </p:cNvPr>
          <p:cNvSpPr txBox="1"/>
          <p:nvPr/>
        </p:nvSpPr>
        <p:spPr>
          <a:xfrm>
            <a:off x="7174618" y="2800594"/>
            <a:ext cx="595036" cy="369332"/>
          </a:xfrm>
          <a:prstGeom prst="rect">
            <a:avLst/>
          </a:prstGeom>
          <a:noFill/>
        </p:spPr>
        <p:txBody>
          <a:bodyPr wrap="none" rtlCol="0">
            <a:spAutoFit/>
          </a:bodyPr>
          <a:lstStyle/>
          <a:p>
            <a:pPr algn="ctr"/>
            <a:r>
              <a:rPr lang="en-US" b="1"/>
              <a:t>C90</a:t>
            </a:r>
          </a:p>
        </p:txBody>
      </p:sp>
      <p:sp>
        <p:nvSpPr>
          <p:cNvPr id="28" name="TextBox 27">
            <a:extLst>
              <a:ext uri="{FF2B5EF4-FFF2-40B4-BE49-F238E27FC236}">
                <a16:creationId xmlns:a16="http://schemas.microsoft.com/office/drawing/2014/main" id="{8F5FE5A2-1FAA-40A4-EF94-31E908AEE95B}"/>
              </a:ext>
            </a:extLst>
          </p:cNvPr>
          <p:cNvSpPr txBox="1"/>
          <p:nvPr/>
        </p:nvSpPr>
        <p:spPr>
          <a:xfrm>
            <a:off x="9039043" y="3094937"/>
            <a:ext cx="600807" cy="369332"/>
          </a:xfrm>
          <a:prstGeom prst="rect">
            <a:avLst/>
          </a:prstGeom>
          <a:noFill/>
        </p:spPr>
        <p:txBody>
          <a:bodyPr wrap="none" rtlCol="0">
            <a:spAutoFit/>
          </a:bodyPr>
          <a:lstStyle/>
          <a:p>
            <a:pPr algn="ctr"/>
            <a:r>
              <a:rPr lang="en-US" b="1"/>
              <a:t>PCT</a:t>
            </a:r>
          </a:p>
        </p:txBody>
      </p:sp>
      <p:sp>
        <p:nvSpPr>
          <p:cNvPr id="29" name="TextBox 28">
            <a:extLst>
              <a:ext uri="{FF2B5EF4-FFF2-40B4-BE49-F238E27FC236}">
                <a16:creationId xmlns:a16="http://schemas.microsoft.com/office/drawing/2014/main" id="{675A10D8-87B9-2D9F-FC1A-BA600F37F31D}"/>
              </a:ext>
            </a:extLst>
          </p:cNvPr>
          <p:cNvSpPr txBox="1"/>
          <p:nvPr/>
        </p:nvSpPr>
        <p:spPr>
          <a:xfrm>
            <a:off x="8047189" y="4514709"/>
            <a:ext cx="574196" cy="369332"/>
          </a:xfrm>
          <a:prstGeom prst="rect">
            <a:avLst/>
          </a:prstGeom>
          <a:noFill/>
        </p:spPr>
        <p:txBody>
          <a:bodyPr wrap="none" rtlCol="0">
            <a:spAutoFit/>
          </a:bodyPr>
          <a:lstStyle/>
          <a:p>
            <a:pPr algn="ctr"/>
            <a:r>
              <a:rPr lang="en-US" b="1"/>
              <a:t>A80</a:t>
            </a:r>
          </a:p>
        </p:txBody>
      </p:sp>
      <p:sp>
        <p:nvSpPr>
          <p:cNvPr id="30" name="TextBox 29">
            <a:extLst>
              <a:ext uri="{FF2B5EF4-FFF2-40B4-BE49-F238E27FC236}">
                <a16:creationId xmlns:a16="http://schemas.microsoft.com/office/drawing/2014/main" id="{71EF0ABA-F4DE-53F7-53C8-D25CBE9318AD}"/>
              </a:ext>
            </a:extLst>
          </p:cNvPr>
          <p:cNvSpPr txBox="1"/>
          <p:nvPr/>
        </p:nvSpPr>
        <p:spPr>
          <a:xfrm>
            <a:off x="4370827" y="3387421"/>
            <a:ext cx="595036" cy="369332"/>
          </a:xfrm>
          <a:prstGeom prst="rect">
            <a:avLst/>
          </a:prstGeom>
          <a:noFill/>
        </p:spPr>
        <p:txBody>
          <a:bodyPr wrap="none" rtlCol="0">
            <a:spAutoFit/>
          </a:bodyPr>
          <a:lstStyle/>
          <a:p>
            <a:pPr algn="ctr"/>
            <a:r>
              <a:rPr lang="en-US" b="1"/>
              <a:t>D01</a:t>
            </a:r>
          </a:p>
        </p:txBody>
      </p:sp>
      <p:sp>
        <p:nvSpPr>
          <p:cNvPr id="31" name="TextBox 30">
            <a:extLst>
              <a:ext uri="{FF2B5EF4-FFF2-40B4-BE49-F238E27FC236}">
                <a16:creationId xmlns:a16="http://schemas.microsoft.com/office/drawing/2014/main" id="{B1ADA83B-AE4C-877C-F7AF-57449A746285}"/>
              </a:ext>
            </a:extLst>
          </p:cNvPr>
          <p:cNvSpPr txBox="1"/>
          <p:nvPr/>
        </p:nvSpPr>
        <p:spPr>
          <a:xfrm>
            <a:off x="6103414" y="5644982"/>
            <a:ext cx="498856" cy="369332"/>
          </a:xfrm>
          <a:prstGeom prst="rect">
            <a:avLst/>
          </a:prstGeom>
          <a:noFill/>
        </p:spPr>
        <p:txBody>
          <a:bodyPr wrap="none" rtlCol="0">
            <a:spAutoFit/>
          </a:bodyPr>
          <a:lstStyle/>
          <a:p>
            <a:pPr algn="ctr"/>
            <a:r>
              <a:rPr lang="en-US" b="1"/>
              <a:t>I90</a:t>
            </a:r>
          </a:p>
        </p:txBody>
      </p:sp>
      <p:sp>
        <p:nvSpPr>
          <p:cNvPr id="32" name="TextBox 31">
            <a:extLst>
              <a:ext uri="{FF2B5EF4-FFF2-40B4-BE49-F238E27FC236}">
                <a16:creationId xmlns:a16="http://schemas.microsoft.com/office/drawing/2014/main" id="{C57BEF0F-449E-A47E-4876-15DDD4EAA6D9}"/>
              </a:ext>
            </a:extLst>
          </p:cNvPr>
          <p:cNvSpPr txBox="1"/>
          <p:nvPr/>
        </p:nvSpPr>
        <p:spPr>
          <a:xfrm>
            <a:off x="9091688" y="6097260"/>
            <a:ext cx="583814" cy="369332"/>
          </a:xfrm>
          <a:prstGeom prst="rect">
            <a:avLst/>
          </a:prstGeom>
          <a:noFill/>
        </p:spPr>
        <p:txBody>
          <a:bodyPr wrap="none" rtlCol="0">
            <a:spAutoFit/>
          </a:bodyPr>
          <a:lstStyle/>
          <a:p>
            <a:pPr algn="ctr"/>
            <a:r>
              <a:rPr lang="en-US" b="1"/>
              <a:t>MIA</a:t>
            </a:r>
          </a:p>
        </p:txBody>
      </p:sp>
      <p:sp>
        <p:nvSpPr>
          <p:cNvPr id="33" name="TextBox 32">
            <a:extLst>
              <a:ext uri="{FF2B5EF4-FFF2-40B4-BE49-F238E27FC236}">
                <a16:creationId xmlns:a16="http://schemas.microsoft.com/office/drawing/2014/main" id="{FDFDDE6C-1DBE-CCF4-E3EF-EF7C091D135A}"/>
              </a:ext>
            </a:extLst>
          </p:cNvPr>
          <p:cNvSpPr txBox="1"/>
          <p:nvPr/>
        </p:nvSpPr>
        <p:spPr>
          <a:xfrm>
            <a:off x="8715561" y="4055665"/>
            <a:ext cx="569131" cy="369332"/>
          </a:xfrm>
          <a:prstGeom prst="rect">
            <a:avLst/>
          </a:prstGeom>
          <a:noFill/>
        </p:spPr>
        <p:txBody>
          <a:bodyPr wrap="none" rtlCol="0">
            <a:spAutoFit/>
          </a:bodyPr>
          <a:lstStyle/>
          <a:p>
            <a:pPr algn="ctr"/>
            <a:r>
              <a:rPr lang="en-US" b="1"/>
              <a:t>CLT</a:t>
            </a:r>
          </a:p>
        </p:txBody>
      </p:sp>
      <p:sp>
        <p:nvSpPr>
          <p:cNvPr id="35" name="Freeform 34">
            <a:extLst>
              <a:ext uri="{FF2B5EF4-FFF2-40B4-BE49-F238E27FC236}">
                <a16:creationId xmlns:a16="http://schemas.microsoft.com/office/drawing/2014/main" id="{2CB70836-D4EF-B2E1-F2A8-CC195678A191}"/>
              </a:ext>
            </a:extLst>
          </p:cNvPr>
          <p:cNvSpPr/>
          <p:nvPr/>
        </p:nvSpPr>
        <p:spPr>
          <a:xfrm>
            <a:off x="0" y="5163461"/>
            <a:ext cx="5037800" cy="1694539"/>
          </a:xfrm>
          <a:custGeom>
            <a:avLst/>
            <a:gdLst>
              <a:gd name="connsiteX0" fmla="*/ 0 w 5074920"/>
              <a:gd name="connsiteY0" fmla="*/ 11430 h 1828800"/>
              <a:gd name="connsiteX1" fmla="*/ 2286000 w 5074920"/>
              <a:gd name="connsiteY1" fmla="*/ 0 h 1828800"/>
              <a:gd name="connsiteX2" fmla="*/ 4377690 w 5074920"/>
              <a:gd name="connsiteY2" fmla="*/ 788670 h 1828800"/>
              <a:gd name="connsiteX3" fmla="*/ 5074920 w 5074920"/>
              <a:gd name="connsiteY3" fmla="*/ 1828800 h 1828800"/>
              <a:gd name="connsiteX4" fmla="*/ 68580 w 5074920"/>
              <a:gd name="connsiteY4" fmla="*/ 1828800 h 1828800"/>
              <a:gd name="connsiteX5" fmla="*/ 0 w 5074920"/>
              <a:gd name="connsiteY5" fmla="*/ 1143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920" h="1828800">
                <a:moveTo>
                  <a:pt x="0" y="11430"/>
                </a:moveTo>
                <a:lnTo>
                  <a:pt x="2286000" y="0"/>
                </a:lnTo>
                <a:lnTo>
                  <a:pt x="4377690" y="788670"/>
                </a:lnTo>
                <a:lnTo>
                  <a:pt x="5074920" y="1828800"/>
                </a:lnTo>
                <a:lnTo>
                  <a:pt x="68580" y="1828800"/>
                </a:lnTo>
                <a:lnTo>
                  <a:pt x="0" y="1143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49BD1D2-8109-4263-1B36-062A06CD82D1}"/>
              </a:ext>
            </a:extLst>
          </p:cNvPr>
          <p:cNvSpPr txBox="1"/>
          <p:nvPr/>
        </p:nvSpPr>
        <p:spPr>
          <a:xfrm>
            <a:off x="343876" y="5699323"/>
            <a:ext cx="397313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t>Operations Network (OPSNET) TRACON Itinerant Air Carrier IFR Operations (May 2022 – April 2023)</a:t>
            </a:r>
          </a:p>
        </p:txBody>
      </p:sp>
      <p:sp>
        <p:nvSpPr>
          <p:cNvPr id="36" name="TextBox 35">
            <a:extLst>
              <a:ext uri="{FF2B5EF4-FFF2-40B4-BE49-F238E27FC236}">
                <a16:creationId xmlns:a16="http://schemas.microsoft.com/office/drawing/2014/main" id="{C844C691-171A-9680-2994-0DFD868ECB47}"/>
              </a:ext>
            </a:extLst>
          </p:cNvPr>
          <p:cNvSpPr txBox="1"/>
          <p:nvPr/>
        </p:nvSpPr>
        <p:spPr>
          <a:xfrm>
            <a:off x="2701899" y="839630"/>
            <a:ext cx="6151236" cy="400110"/>
          </a:xfrm>
          <a:prstGeom prst="rect">
            <a:avLst/>
          </a:prstGeom>
          <a:noFill/>
        </p:spPr>
        <p:txBody>
          <a:bodyPr wrap="none" rtlCol="0">
            <a:spAutoFit/>
          </a:bodyPr>
          <a:lstStyle/>
          <a:p>
            <a:r>
              <a:rPr lang="en-US" sz="2000"/>
              <a:t>Top 10 US TRACONs with Coded Departure Routes (CDRs)</a:t>
            </a:r>
          </a:p>
        </p:txBody>
      </p:sp>
      <p:sp>
        <p:nvSpPr>
          <p:cNvPr id="37" name="TextBox 36">
            <a:extLst>
              <a:ext uri="{FF2B5EF4-FFF2-40B4-BE49-F238E27FC236}">
                <a16:creationId xmlns:a16="http://schemas.microsoft.com/office/drawing/2014/main" id="{B14F81E6-C6FB-EB2D-DE8A-C5729568DEBA}"/>
              </a:ext>
            </a:extLst>
          </p:cNvPr>
          <p:cNvSpPr txBox="1"/>
          <p:nvPr/>
        </p:nvSpPr>
        <p:spPr>
          <a:xfrm>
            <a:off x="3287990" y="4352651"/>
            <a:ext cx="1979161" cy="923330"/>
          </a:xfrm>
          <a:prstGeom prst="rect">
            <a:avLst/>
          </a:prstGeom>
          <a:solidFill>
            <a:schemeClr val="bg1"/>
          </a:solidFill>
          <a:ln w="38100">
            <a:solidFill>
              <a:srgbClr val="00B050"/>
            </a:solidFill>
          </a:ln>
        </p:spPr>
        <p:txBody>
          <a:bodyPr wrap="square" rtlCol="0">
            <a:spAutoFit/>
          </a:bodyPr>
          <a:lstStyle/>
          <a:p>
            <a:pPr algn="ctr"/>
            <a:r>
              <a:rPr lang="en-US"/>
              <a:t>Live field data collected at D10 TRACON</a:t>
            </a:r>
          </a:p>
        </p:txBody>
      </p:sp>
      <p:cxnSp>
        <p:nvCxnSpPr>
          <p:cNvPr id="38" name="Straight Arrow Connector 37">
            <a:extLst>
              <a:ext uri="{FF2B5EF4-FFF2-40B4-BE49-F238E27FC236}">
                <a16:creationId xmlns:a16="http://schemas.microsoft.com/office/drawing/2014/main" id="{ADC2AF18-95B6-0D92-9CA9-467D657F74DF}"/>
              </a:ext>
            </a:extLst>
          </p:cNvPr>
          <p:cNvCxnSpPr>
            <a:cxnSpLocks/>
          </p:cNvCxnSpPr>
          <p:nvPr/>
        </p:nvCxnSpPr>
        <p:spPr>
          <a:xfrm>
            <a:off x="5266054" y="4878875"/>
            <a:ext cx="484808" cy="117088"/>
          </a:xfrm>
          <a:prstGeom prst="straightConnector1">
            <a:avLst/>
          </a:prstGeom>
          <a:ln w="38100">
            <a:solidFill>
              <a:srgbClr val="00B05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83C1D9B-C273-354C-E590-A6BB05D3B4AB}"/>
              </a:ext>
            </a:extLst>
          </p:cNvPr>
          <p:cNvSpPr txBox="1"/>
          <p:nvPr/>
        </p:nvSpPr>
        <p:spPr>
          <a:xfrm>
            <a:off x="9850774" y="4089514"/>
            <a:ext cx="2182970" cy="2308324"/>
          </a:xfrm>
          <a:prstGeom prst="rect">
            <a:avLst/>
          </a:prstGeom>
          <a:noFill/>
        </p:spPr>
        <p:txBody>
          <a:bodyPr wrap="none" rtlCol="0">
            <a:spAutoFit/>
          </a:bodyPr>
          <a:lstStyle/>
          <a:p>
            <a:r>
              <a:rPr lang="en-US" sz="1600"/>
              <a:t>SCT: Southern California</a:t>
            </a:r>
          </a:p>
          <a:p>
            <a:r>
              <a:rPr lang="en-US" sz="1600"/>
              <a:t>D01: Denver</a:t>
            </a:r>
          </a:p>
          <a:p>
            <a:r>
              <a:rPr lang="en-US" sz="1600"/>
              <a:t>I90: Houston</a:t>
            </a:r>
          </a:p>
          <a:p>
            <a:r>
              <a:rPr lang="en-US" sz="1600"/>
              <a:t>C90: Chicago</a:t>
            </a:r>
          </a:p>
          <a:p>
            <a:r>
              <a:rPr lang="en-US" sz="1600"/>
              <a:t>A80: Atlanta</a:t>
            </a:r>
          </a:p>
          <a:p>
            <a:r>
              <a:rPr lang="en-US" sz="1600"/>
              <a:t>MIA: Miami</a:t>
            </a:r>
          </a:p>
          <a:p>
            <a:r>
              <a:rPr lang="en-US" sz="1600"/>
              <a:t>CLT: Charlotte</a:t>
            </a:r>
          </a:p>
          <a:p>
            <a:r>
              <a:rPr lang="en-US" sz="1600"/>
              <a:t>PCT: Potomac</a:t>
            </a:r>
          </a:p>
          <a:p>
            <a:r>
              <a:rPr lang="en-US" sz="1600"/>
              <a:t>N90: New York</a:t>
            </a:r>
          </a:p>
        </p:txBody>
      </p:sp>
    </p:spTree>
    <p:extLst>
      <p:ext uri="{BB962C8B-B14F-4D97-AF65-F5344CB8AC3E}">
        <p14:creationId xmlns:p14="http://schemas.microsoft.com/office/powerpoint/2010/main" val="409439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63573C-1304-0D76-A5EB-76D29530A74B}"/>
              </a:ext>
            </a:extLst>
          </p:cNvPr>
          <p:cNvSpPr>
            <a:spLocks noGrp="1"/>
          </p:cNvSpPr>
          <p:nvPr>
            <p:ph type="title"/>
          </p:nvPr>
        </p:nvSpPr>
        <p:spPr/>
        <p:txBody>
          <a:bodyPr/>
          <a:lstStyle/>
          <a:p>
            <a:r>
              <a:rPr lang="en-US"/>
              <a:t>Approach Overview</a:t>
            </a:r>
          </a:p>
        </p:txBody>
      </p:sp>
      <p:sp>
        <p:nvSpPr>
          <p:cNvPr id="4" name="Date Placeholder 3">
            <a:extLst>
              <a:ext uri="{FF2B5EF4-FFF2-40B4-BE49-F238E27FC236}">
                <a16:creationId xmlns:a16="http://schemas.microsoft.com/office/drawing/2014/main" id="{22085F81-6173-E5DF-EDCD-E16CBDD0AA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ECAAE51-C2BB-F0EE-47B6-E8D959E61A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B64BD2A5-3A57-B79E-2978-24CAFD2D04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2E39EC2B-4D99-6E26-4DDE-F35377B477D0}"/>
              </a:ext>
            </a:extLst>
          </p:cNvPr>
          <p:cNvGrpSpPr/>
          <p:nvPr/>
        </p:nvGrpSpPr>
        <p:grpSpPr>
          <a:xfrm>
            <a:off x="1573663" y="1304121"/>
            <a:ext cx="9040545" cy="4482416"/>
            <a:chOff x="2529899" y="2021297"/>
            <a:chExt cx="6857941" cy="3331946"/>
          </a:xfrm>
        </p:grpSpPr>
        <p:sp>
          <p:nvSpPr>
            <p:cNvPr id="7" name="Rectangle 6">
              <a:extLst>
                <a:ext uri="{FF2B5EF4-FFF2-40B4-BE49-F238E27FC236}">
                  <a16:creationId xmlns:a16="http://schemas.microsoft.com/office/drawing/2014/main" id="{4BC2223F-C20A-7EBF-913A-355FB457541A}"/>
                </a:ext>
              </a:extLst>
            </p:cNvPr>
            <p:cNvSpPr/>
            <p:nvPr/>
          </p:nvSpPr>
          <p:spPr>
            <a:xfrm>
              <a:off x="4551681" y="2291045"/>
              <a:ext cx="1432560" cy="649224"/>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TRACON Features</a:t>
              </a:r>
            </a:p>
          </p:txBody>
        </p:sp>
        <p:sp>
          <p:nvSpPr>
            <p:cNvPr id="8" name="Oval 7">
              <a:extLst>
                <a:ext uri="{FF2B5EF4-FFF2-40B4-BE49-F238E27FC236}">
                  <a16:creationId xmlns:a16="http://schemas.microsoft.com/office/drawing/2014/main" id="{39913FBD-7BE5-A0C4-5F34-8CE6E6178855}"/>
                </a:ext>
              </a:extLst>
            </p:cNvPr>
            <p:cNvSpPr/>
            <p:nvPr/>
          </p:nvSpPr>
          <p:spPr>
            <a:xfrm>
              <a:off x="6329680" y="2021801"/>
              <a:ext cx="1188720" cy="1188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9" name="Can 8">
              <a:extLst>
                <a:ext uri="{FF2B5EF4-FFF2-40B4-BE49-F238E27FC236}">
                  <a16:creationId xmlns:a16="http://schemas.microsoft.com/office/drawing/2014/main" id="{5EE96524-A832-735C-6DB7-F7D059029CEA}"/>
                </a:ext>
              </a:extLst>
            </p:cNvPr>
            <p:cNvSpPr/>
            <p:nvPr/>
          </p:nvSpPr>
          <p:spPr>
            <a:xfrm>
              <a:off x="2529996" y="4162027"/>
              <a:ext cx="1422400" cy="1188720"/>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0" name="Can 9">
              <a:extLst>
                <a:ext uri="{FF2B5EF4-FFF2-40B4-BE49-F238E27FC236}">
                  <a16:creationId xmlns:a16="http://schemas.microsoft.com/office/drawing/2014/main" id="{F2FF46CB-72DB-0349-B745-92EF9B2BDA41}"/>
                </a:ext>
              </a:extLst>
            </p:cNvPr>
            <p:cNvSpPr/>
            <p:nvPr/>
          </p:nvSpPr>
          <p:spPr>
            <a:xfrm>
              <a:off x="2530093" y="3091144"/>
              <a:ext cx="1422400" cy="1188720"/>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1" name="Can 10">
              <a:extLst>
                <a:ext uri="{FF2B5EF4-FFF2-40B4-BE49-F238E27FC236}">
                  <a16:creationId xmlns:a16="http://schemas.microsoft.com/office/drawing/2014/main" id="{9CFA0AD7-9A6E-EC67-DA1F-66C64D147128}"/>
                </a:ext>
              </a:extLst>
            </p:cNvPr>
            <p:cNvSpPr/>
            <p:nvPr/>
          </p:nvSpPr>
          <p:spPr>
            <a:xfrm>
              <a:off x="2529996" y="2021297"/>
              <a:ext cx="1422400" cy="1188720"/>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2" name="Can 11">
              <a:extLst>
                <a:ext uri="{FF2B5EF4-FFF2-40B4-BE49-F238E27FC236}">
                  <a16:creationId xmlns:a16="http://schemas.microsoft.com/office/drawing/2014/main" id="{8A9E07E7-6EFC-9ABC-A12B-B12AE05A8A59}"/>
                </a:ext>
              </a:extLst>
            </p:cNvPr>
            <p:cNvSpPr/>
            <p:nvPr/>
          </p:nvSpPr>
          <p:spPr>
            <a:xfrm>
              <a:off x="4572001" y="3278019"/>
              <a:ext cx="1422400" cy="772160"/>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D10 CDDR Field Data</a:t>
              </a:r>
            </a:p>
          </p:txBody>
        </p:sp>
        <p:cxnSp>
          <p:nvCxnSpPr>
            <p:cNvPr id="13" name="Elbow Connector 12">
              <a:extLst>
                <a:ext uri="{FF2B5EF4-FFF2-40B4-BE49-F238E27FC236}">
                  <a16:creationId xmlns:a16="http://schemas.microsoft.com/office/drawing/2014/main" id="{9290B2A6-1C00-6538-77A1-61A0536999AE}"/>
                </a:ext>
              </a:extLst>
            </p:cNvPr>
            <p:cNvCxnSpPr>
              <a:cxnSpLocks/>
              <a:stCxn id="10" idx="4"/>
              <a:endCxn id="7" idx="1"/>
            </p:cNvCxnSpPr>
            <p:nvPr/>
          </p:nvCxnSpPr>
          <p:spPr>
            <a:xfrm flipV="1">
              <a:off x="3952493" y="2615657"/>
              <a:ext cx="599188" cy="1069847"/>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a:extLst>
                <a:ext uri="{FF2B5EF4-FFF2-40B4-BE49-F238E27FC236}">
                  <a16:creationId xmlns:a16="http://schemas.microsoft.com/office/drawing/2014/main" id="{8655EBC8-6C56-2DA1-3458-454091AFE826}"/>
                </a:ext>
              </a:extLst>
            </p:cNvPr>
            <p:cNvCxnSpPr>
              <a:cxnSpLocks/>
              <a:stCxn id="9" idx="4"/>
              <a:endCxn id="7" idx="1"/>
            </p:cNvCxnSpPr>
            <p:nvPr/>
          </p:nvCxnSpPr>
          <p:spPr>
            <a:xfrm flipV="1">
              <a:off x="3952396" y="2615657"/>
              <a:ext cx="599285" cy="2140730"/>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9228CDF-B8F1-A141-76B1-96837F5D8CFC}"/>
                </a:ext>
              </a:extLst>
            </p:cNvPr>
            <p:cNvCxnSpPr>
              <a:cxnSpLocks/>
              <a:endCxn id="7" idx="1"/>
            </p:cNvCxnSpPr>
            <p:nvPr/>
          </p:nvCxnSpPr>
          <p:spPr>
            <a:xfrm>
              <a:off x="3952396" y="2615657"/>
              <a:ext cx="59928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62474A4-0D76-B71F-2365-3E9CD35185D5}"/>
                </a:ext>
              </a:extLst>
            </p:cNvPr>
            <p:cNvCxnSpPr>
              <a:cxnSpLocks/>
              <a:stCxn id="7" idx="3"/>
              <a:endCxn id="8" idx="2"/>
            </p:cNvCxnSpPr>
            <p:nvPr/>
          </p:nvCxnSpPr>
          <p:spPr>
            <a:xfrm>
              <a:off x="5984241" y="2615657"/>
              <a:ext cx="345439" cy="50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9BB7B81-0601-5DA2-3D46-4A73C823CDEC}"/>
                </a:ext>
              </a:extLst>
            </p:cNvPr>
            <p:cNvSpPr/>
            <p:nvPr/>
          </p:nvSpPr>
          <p:spPr>
            <a:xfrm>
              <a:off x="4572001" y="4433930"/>
              <a:ext cx="1422400" cy="644914"/>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Benefits per Reroute</a:t>
              </a:r>
            </a:p>
          </p:txBody>
        </p:sp>
        <p:sp>
          <p:nvSpPr>
            <p:cNvPr id="18" name="Rectangle 17">
              <a:extLst>
                <a:ext uri="{FF2B5EF4-FFF2-40B4-BE49-F238E27FC236}">
                  <a16:creationId xmlns:a16="http://schemas.microsoft.com/office/drawing/2014/main" id="{E065543E-59FD-5673-86CE-EBF1E93F8BA8}"/>
                </a:ext>
              </a:extLst>
            </p:cNvPr>
            <p:cNvSpPr/>
            <p:nvPr/>
          </p:nvSpPr>
          <p:spPr>
            <a:xfrm>
              <a:off x="7867362" y="2152216"/>
              <a:ext cx="1514812" cy="93344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400"/>
                <a:t>Predicted Number of Reroutes</a:t>
              </a:r>
            </a:p>
          </p:txBody>
        </p:sp>
        <p:sp>
          <p:nvSpPr>
            <p:cNvPr id="19" name="Rectangle 18">
              <a:extLst>
                <a:ext uri="{FF2B5EF4-FFF2-40B4-BE49-F238E27FC236}">
                  <a16:creationId xmlns:a16="http://schemas.microsoft.com/office/drawing/2014/main" id="{C55DA090-0029-98B7-2CF0-A0F2630F81F9}"/>
                </a:ext>
              </a:extLst>
            </p:cNvPr>
            <p:cNvSpPr/>
            <p:nvPr/>
          </p:nvSpPr>
          <p:spPr>
            <a:xfrm>
              <a:off x="7833360" y="4433930"/>
              <a:ext cx="1554480" cy="644914"/>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Extrapolated Benefits</a:t>
              </a:r>
            </a:p>
          </p:txBody>
        </p:sp>
        <p:cxnSp>
          <p:nvCxnSpPr>
            <p:cNvPr id="20" name="Straight Arrow Connector 19">
              <a:extLst>
                <a:ext uri="{FF2B5EF4-FFF2-40B4-BE49-F238E27FC236}">
                  <a16:creationId xmlns:a16="http://schemas.microsoft.com/office/drawing/2014/main" id="{105AFE7C-B37B-01DE-4F2E-895EE42300B2}"/>
                </a:ext>
              </a:extLst>
            </p:cNvPr>
            <p:cNvCxnSpPr>
              <a:cxnSpLocks/>
              <a:stCxn id="17" idx="3"/>
              <a:endCxn id="19" idx="1"/>
            </p:cNvCxnSpPr>
            <p:nvPr/>
          </p:nvCxnSpPr>
          <p:spPr>
            <a:xfrm>
              <a:off x="5994401" y="4756387"/>
              <a:ext cx="183895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D7EE1BD-44BB-AFF4-DF33-559D3CCF54E8}"/>
                </a:ext>
              </a:extLst>
            </p:cNvPr>
            <p:cNvCxnSpPr>
              <a:cxnSpLocks/>
              <a:stCxn id="8" idx="6"/>
              <a:endCxn id="18" idx="1"/>
            </p:cNvCxnSpPr>
            <p:nvPr/>
          </p:nvCxnSpPr>
          <p:spPr>
            <a:xfrm>
              <a:off x="7518400" y="2616161"/>
              <a:ext cx="348962" cy="277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E891E56-886C-8062-8527-BC967301D4EA}"/>
                </a:ext>
              </a:extLst>
            </p:cNvPr>
            <p:cNvCxnSpPr>
              <a:cxnSpLocks/>
              <a:stCxn id="18" idx="2"/>
              <a:endCxn id="19" idx="0"/>
            </p:cNvCxnSpPr>
            <p:nvPr/>
          </p:nvCxnSpPr>
          <p:spPr>
            <a:xfrm flipH="1">
              <a:off x="8610600" y="3085659"/>
              <a:ext cx="14169" cy="134827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3BB7D1A-2E58-0080-357A-13AD5C4384C0}"/>
                </a:ext>
              </a:extLst>
            </p:cNvPr>
            <p:cNvCxnSpPr>
              <a:cxnSpLocks/>
              <a:stCxn id="12" idx="3"/>
              <a:endCxn id="17" idx="0"/>
            </p:cNvCxnSpPr>
            <p:nvPr/>
          </p:nvCxnSpPr>
          <p:spPr>
            <a:xfrm>
              <a:off x="5283201" y="4050179"/>
              <a:ext cx="0" cy="38375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a:extLst>
                <a:ext uri="{FF2B5EF4-FFF2-40B4-BE49-F238E27FC236}">
                  <a16:creationId xmlns:a16="http://schemas.microsoft.com/office/drawing/2014/main" id="{AF67EFFF-103D-64F9-9134-EF14135A5068}"/>
                </a:ext>
              </a:extLst>
            </p:cNvPr>
            <p:cNvCxnSpPr>
              <a:cxnSpLocks/>
              <a:stCxn id="12" idx="4"/>
              <a:endCxn id="8" idx="4"/>
            </p:cNvCxnSpPr>
            <p:nvPr/>
          </p:nvCxnSpPr>
          <p:spPr>
            <a:xfrm flipV="1">
              <a:off x="5994401" y="3210521"/>
              <a:ext cx="929639" cy="453578"/>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29D2F10-1221-E27C-7710-3E8740F56C34}"/>
                </a:ext>
              </a:extLst>
            </p:cNvPr>
            <p:cNvCxnSpPr>
              <a:cxnSpLocks/>
              <a:endCxn id="17" idx="1"/>
            </p:cNvCxnSpPr>
            <p:nvPr/>
          </p:nvCxnSpPr>
          <p:spPr>
            <a:xfrm>
              <a:off x="3952396" y="4756387"/>
              <a:ext cx="61960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64D2012-B051-5312-D0D3-4F228D37D8F3}"/>
                </a:ext>
              </a:extLst>
            </p:cNvPr>
            <p:cNvSpPr txBox="1"/>
            <p:nvPr/>
          </p:nvSpPr>
          <p:spPr>
            <a:xfrm>
              <a:off x="2540156" y="2293190"/>
              <a:ext cx="1422400" cy="923330"/>
            </a:xfrm>
            <a:prstGeom prst="rect">
              <a:avLst/>
            </a:prstGeom>
            <a:noFill/>
          </p:spPr>
          <p:txBody>
            <a:bodyPr wrap="square" rtlCol="0">
              <a:spAutoFit/>
            </a:bodyPr>
            <a:lstStyle/>
            <a:p>
              <a:pPr algn="ctr"/>
              <a:r>
                <a:rPr lang="en-US" sz="2400"/>
                <a:t>Coded Departure Routes</a:t>
              </a:r>
            </a:p>
          </p:txBody>
        </p:sp>
        <p:sp>
          <p:nvSpPr>
            <p:cNvPr id="27" name="TextBox 26">
              <a:extLst>
                <a:ext uri="{FF2B5EF4-FFF2-40B4-BE49-F238E27FC236}">
                  <a16:creationId xmlns:a16="http://schemas.microsoft.com/office/drawing/2014/main" id="{32DBCA14-7B1D-C484-FBDF-47C740105097}"/>
                </a:ext>
              </a:extLst>
            </p:cNvPr>
            <p:cNvSpPr txBox="1"/>
            <p:nvPr/>
          </p:nvSpPr>
          <p:spPr>
            <a:xfrm>
              <a:off x="2529899" y="3342018"/>
              <a:ext cx="1422400" cy="923330"/>
            </a:xfrm>
            <a:prstGeom prst="rect">
              <a:avLst/>
            </a:prstGeom>
            <a:noFill/>
          </p:spPr>
          <p:txBody>
            <a:bodyPr wrap="square" rtlCol="0">
              <a:spAutoFit/>
            </a:bodyPr>
            <a:lstStyle/>
            <a:p>
              <a:pPr algn="ctr"/>
              <a:r>
                <a:rPr lang="en-US" sz="2400"/>
                <a:t>ASPM Weather Impacts</a:t>
              </a:r>
            </a:p>
          </p:txBody>
        </p:sp>
        <p:sp>
          <p:nvSpPr>
            <p:cNvPr id="28" name="TextBox 27">
              <a:extLst>
                <a:ext uri="{FF2B5EF4-FFF2-40B4-BE49-F238E27FC236}">
                  <a16:creationId xmlns:a16="http://schemas.microsoft.com/office/drawing/2014/main" id="{254CDC81-99F6-69E4-2678-283DB01CFAAB}"/>
                </a:ext>
              </a:extLst>
            </p:cNvPr>
            <p:cNvSpPr txBox="1"/>
            <p:nvPr/>
          </p:nvSpPr>
          <p:spPr>
            <a:xfrm>
              <a:off x="2529996" y="4429913"/>
              <a:ext cx="1422400" cy="923330"/>
            </a:xfrm>
            <a:prstGeom prst="rect">
              <a:avLst/>
            </a:prstGeom>
            <a:noFill/>
          </p:spPr>
          <p:txBody>
            <a:bodyPr wrap="square" rtlCol="0">
              <a:spAutoFit/>
            </a:bodyPr>
            <a:lstStyle/>
            <a:p>
              <a:pPr algn="ctr"/>
              <a:r>
                <a:rPr lang="en-US" sz="2400"/>
                <a:t>ASPM </a:t>
              </a:r>
            </a:p>
            <a:p>
              <a:pPr algn="ctr"/>
              <a:r>
                <a:rPr lang="en-US" sz="2400"/>
                <a:t>Flight Level Data</a:t>
              </a:r>
            </a:p>
          </p:txBody>
        </p:sp>
        <p:sp>
          <p:nvSpPr>
            <p:cNvPr id="31" name="TextBox 30">
              <a:extLst>
                <a:ext uri="{FF2B5EF4-FFF2-40B4-BE49-F238E27FC236}">
                  <a16:creationId xmlns:a16="http://schemas.microsoft.com/office/drawing/2014/main" id="{321CA2F5-2128-5BCD-5C4C-338754A7E5ED}"/>
                </a:ext>
              </a:extLst>
            </p:cNvPr>
            <p:cNvSpPr txBox="1"/>
            <p:nvPr/>
          </p:nvSpPr>
          <p:spPr>
            <a:xfrm>
              <a:off x="6109032" y="2291045"/>
              <a:ext cx="1630017" cy="617711"/>
            </a:xfrm>
            <a:prstGeom prst="rect">
              <a:avLst/>
            </a:prstGeom>
            <a:noFill/>
          </p:spPr>
          <p:txBody>
            <a:bodyPr wrap="square" rtlCol="0">
              <a:spAutoFit/>
            </a:bodyPr>
            <a:lstStyle/>
            <a:p>
              <a:pPr algn="ctr"/>
              <a:r>
                <a:rPr lang="en-US" sz="2400"/>
                <a:t>Prediction</a:t>
              </a:r>
            </a:p>
            <a:p>
              <a:pPr algn="ctr"/>
              <a:r>
                <a:rPr lang="en-US" sz="2400"/>
                <a:t>Model</a:t>
              </a:r>
            </a:p>
          </p:txBody>
        </p:sp>
      </p:grpSp>
      <p:sp>
        <p:nvSpPr>
          <p:cNvPr id="2" name="TextBox 1">
            <a:extLst>
              <a:ext uri="{FF2B5EF4-FFF2-40B4-BE49-F238E27FC236}">
                <a16:creationId xmlns:a16="http://schemas.microsoft.com/office/drawing/2014/main" id="{1A724D8A-AB41-B8B2-BED7-3ECFB004AA03}"/>
              </a:ext>
            </a:extLst>
          </p:cNvPr>
          <p:cNvSpPr txBox="1"/>
          <p:nvPr/>
        </p:nvSpPr>
        <p:spPr>
          <a:xfrm>
            <a:off x="363220" y="6135258"/>
            <a:ext cx="6096000" cy="307777"/>
          </a:xfrm>
          <a:prstGeom prst="rect">
            <a:avLst/>
          </a:prstGeom>
          <a:noFill/>
        </p:spPr>
        <p:txBody>
          <a:bodyPr wrap="square">
            <a:spAutoFit/>
          </a:bodyPr>
          <a:lstStyle/>
          <a:p>
            <a:r>
              <a:rPr lang="en-US" sz="1400"/>
              <a:t>ASPM: Aviation Systems Performance Metrics</a:t>
            </a:r>
          </a:p>
        </p:txBody>
      </p:sp>
    </p:spTree>
    <p:extLst>
      <p:ext uri="{BB962C8B-B14F-4D97-AF65-F5344CB8AC3E}">
        <p14:creationId xmlns:p14="http://schemas.microsoft.com/office/powerpoint/2010/main" val="404959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75D47-3C71-AB44-A29A-89B12F80DA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7A2D41-8B37-E0DF-D65B-8983E226F4A4}"/>
              </a:ext>
            </a:extLst>
          </p:cNvPr>
          <p:cNvSpPr>
            <a:spLocks noGrp="1"/>
          </p:cNvSpPr>
          <p:nvPr>
            <p:ph type="title"/>
          </p:nvPr>
        </p:nvSpPr>
        <p:spPr/>
        <p:txBody>
          <a:bodyPr/>
          <a:lstStyle/>
          <a:p>
            <a:r>
              <a:rPr lang="en-US"/>
              <a:t>Approach Overview</a:t>
            </a:r>
          </a:p>
        </p:txBody>
      </p:sp>
      <p:sp>
        <p:nvSpPr>
          <p:cNvPr id="4" name="Date Placeholder 3">
            <a:extLst>
              <a:ext uri="{FF2B5EF4-FFF2-40B4-BE49-F238E27FC236}">
                <a16:creationId xmlns:a16="http://schemas.microsoft.com/office/drawing/2014/main" id="{C2CB0275-38E8-AB20-261A-A6BAE53ADC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7012C2-C131-D1C4-D74F-2822D0B50D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1FC28BCD-22F3-A461-E881-A9E7EFDF59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A0EF093-9048-4A69-BE18-BB29E8DD2360}"/>
              </a:ext>
            </a:extLst>
          </p:cNvPr>
          <p:cNvSpPr/>
          <p:nvPr/>
        </p:nvSpPr>
        <p:spPr>
          <a:xfrm>
            <a:off x="4238896" y="1667009"/>
            <a:ext cx="1888486" cy="873391"/>
          </a:xfrm>
          <a:prstGeom prst="rect">
            <a:avLst/>
          </a:prstGeom>
          <a:solidFill>
            <a:schemeClr val="accent6"/>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solidFill>
                  <a:srgbClr val="FFFFFF"/>
                </a:solidFill>
              </a:rPr>
              <a:t>TRACON Features</a:t>
            </a:r>
          </a:p>
        </p:txBody>
      </p:sp>
      <p:sp>
        <p:nvSpPr>
          <p:cNvPr id="8" name="Oval 7">
            <a:extLst>
              <a:ext uri="{FF2B5EF4-FFF2-40B4-BE49-F238E27FC236}">
                <a16:creationId xmlns:a16="http://schemas.microsoft.com/office/drawing/2014/main" id="{C94A59B3-7DF0-F61E-92A1-DAED2005561D}"/>
              </a:ext>
            </a:extLst>
          </p:cNvPr>
          <p:cNvSpPr/>
          <p:nvPr/>
        </p:nvSpPr>
        <p:spPr>
          <a:xfrm>
            <a:off x="6582760" y="1304799"/>
            <a:ext cx="1567041" cy="15991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9" name="Can 8">
            <a:extLst>
              <a:ext uri="{FF2B5EF4-FFF2-40B4-BE49-F238E27FC236}">
                <a16:creationId xmlns:a16="http://schemas.microsoft.com/office/drawing/2014/main" id="{5841F71D-9604-C372-9DE8-9A63418BE51F}"/>
              </a:ext>
            </a:extLst>
          </p:cNvPr>
          <p:cNvSpPr/>
          <p:nvPr/>
        </p:nvSpPr>
        <p:spPr>
          <a:xfrm>
            <a:off x="1573791" y="4184012"/>
            <a:ext cx="1875092" cy="1599167"/>
          </a:xfrm>
          <a:prstGeom prst="can">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0" name="Can 9">
            <a:extLst>
              <a:ext uri="{FF2B5EF4-FFF2-40B4-BE49-F238E27FC236}">
                <a16:creationId xmlns:a16="http://schemas.microsoft.com/office/drawing/2014/main" id="{58A3382E-6B20-914C-0614-91C15185FB48}"/>
              </a:ext>
            </a:extLst>
          </p:cNvPr>
          <p:cNvSpPr/>
          <p:nvPr/>
        </p:nvSpPr>
        <p:spPr>
          <a:xfrm>
            <a:off x="1573919" y="2743370"/>
            <a:ext cx="1875092" cy="1599167"/>
          </a:xfrm>
          <a:prstGeom prst="can">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1" name="Can 10">
            <a:extLst>
              <a:ext uri="{FF2B5EF4-FFF2-40B4-BE49-F238E27FC236}">
                <a16:creationId xmlns:a16="http://schemas.microsoft.com/office/drawing/2014/main" id="{474BCB6E-A3A8-1363-4F46-C59B087BEA5B}"/>
              </a:ext>
            </a:extLst>
          </p:cNvPr>
          <p:cNvSpPr/>
          <p:nvPr/>
        </p:nvSpPr>
        <p:spPr>
          <a:xfrm>
            <a:off x="1573791" y="1304121"/>
            <a:ext cx="1875092" cy="1599167"/>
          </a:xfrm>
          <a:prstGeom prst="can">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2" name="Can 11">
            <a:extLst>
              <a:ext uri="{FF2B5EF4-FFF2-40B4-BE49-F238E27FC236}">
                <a16:creationId xmlns:a16="http://schemas.microsoft.com/office/drawing/2014/main" id="{B79B5A3C-D6CF-6333-43B9-385492131EC4}"/>
              </a:ext>
            </a:extLst>
          </p:cNvPr>
          <p:cNvSpPr/>
          <p:nvPr/>
        </p:nvSpPr>
        <p:spPr>
          <a:xfrm>
            <a:off x="4265683" y="2994770"/>
            <a:ext cx="1875092" cy="103877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t>D10 CDDR Field Data</a:t>
            </a:r>
          </a:p>
        </p:txBody>
      </p:sp>
      <p:cxnSp>
        <p:nvCxnSpPr>
          <p:cNvPr id="13" name="Elbow Connector 12">
            <a:extLst>
              <a:ext uri="{FF2B5EF4-FFF2-40B4-BE49-F238E27FC236}">
                <a16:creationId xmlns:a16="http://schemas.microsoft.com/office/drawing/2014/main" id="{B4777779-E015-1790-DACC-F7214CF1E015}"/>
              </a:ext>
            </a:extLst>
          </p:cNvPr>
          <p:cNvCxnSpPr>
            <a:cxnSpLocks/>
            <a:stCxn id="10" idx="4"/>
            <a:endCxn id="7" idx="1"/>
          </p:cNvCxnSpPr>
          <p:nvPr/>
        </p:nvCxnSpPr>
        <p:spPr>
          <a:xfrm flipV="1">
            <a:off x="3449011" y="2103704"/>
            <a:ext cx="789885" cy="1439249"/>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a:extLst>
              <a:ext uri="{FF2B5EF4-FFF2-40B4-BE49-F238E27FC236}">
                <a16:creationId xmlns:a16="http://schemas.microsoft.com/office/drawing/2014/main" id="{1A22230E-2179-B8AD-3D57-9B12F1D05032}"/>
              </a:ext>
            </a:extLst>
          </p:cNvPr>
          <p:cNvCxnSpPr>
            <a:cxnSpLocks/>
            <a:stCxn id="9" idx="4"/>
            <a:endCxn id="7" idx="1"/>
          </p:cNvCxnSpPr>
          <p:nvPr/>
        </p:nvCxnSpPr>
        <p:spPr>
          <a:xfrm flipV="1">
            <a:off x="3448883" y="2103704"/>
            <a:ext cx="790013" cy="2879891"/>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C4545CC-94FD-5D49-347E-56AB36BE081F}"/>
              </a:ext>
            </a:extLst>
          </p:cNvPr>
          <p:cNvCxnSpPr>
            <a:cxnSpLocks/>
            <a:endCxn id="7" idx="1"/>
          </p:cNvCxnSpPr>
          <p:nvPr/>
        </p:nvCxnSpPr>
        <p:spPr>
          <a:xfrm>
            <a:off x="3448883" y="2103704"/>
            <a:ext cx="790013"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67203E8-467B-8437-9968-63626BC844ED}"/>
              </a:ext>
            </a:extLst>
          </p:cNvPr>
          <p:cNvCxnSpPr>
            <a:cxnSpLocks/>
            <a:stCxn id="7" idx="3"/>
            <a:endCxn id="8" idx="2"/>
          </p:cNvCxnSpPr>
          <p:nvPr/>
        </p:nvCxnSpPr>
        <p:spPr>
          <a:xfrm>
            <a:off x="6127382" y="2103704"/>
            <a:ext cx="455378" cy="67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2058B02F-9780-3921-8CB7-695C44306CD3}"/>
              </a:ext>
            </a:extLst>
          </p:cNvPr>
          <p:cNvSpPr/>
          <p:nvPr/>
        </p:nvSpPr>
        <p:spPr>
          <a:xfrm>
            <a:off x="4265683" y="4549799"/>
            <a:ext cx="1875092" cy="86759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Benefits per Reroute</a:t>
            </a:r>
          </a:p>
        </p:txBody>
      </p:sp>
      <p:sp>
        <p:nvSpPr>
          <p:cNvPr id="18" name="Rectangle 17">
            <a:extLst>
              <a:ext uri="{FF2B5EF4-FFF2-40B4-BE49-F238E27FC236}">
                <a16:creationId xmlns:a16="http://schemas.microsoft.com/office/drawing/2014/main" id="{D5655DA6-4D85-8FC0-07DF-D65DB1BAE9ED}"/>
              </a:ext>
            </a:extLst>
          </p:cNvPr>
          <p:cNvSpPr/>
          <p:nvPr/>
        </p:nvSpPr>
        <p:spPr>
          <a:xfrm>
            <a:off x="8609824" y="1480244"/>
            <a:ext cx="1996915" cy="1255747"/>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400"/>
              <a:t>Predicted Number of Reroutes</a:t>
            </a:r>
          </a:p>
        </p:txBody>
      </p:sp>
      <p:sp>
        <p:nvSpPr>
          <p:cNvPr id="19" name="Rectangle 18">
            <a:extLst>
              <a:ext uri="{FF2B5EF4-FFF2-40B4-BE49-F238E27FC236}">
                <a16:creationId xmlns:a16="http://schemas.microsoft.com/office/drawing/2014/main" id="{99BC2F31-0890-8485-D801-A4BC6F85C309}"/>
              </a:ext>
            </a:extLst>
          </p:cNvPr>
          <p:cNvSpPr/>
          <p:nvPr/>
        </p:nvSpPr>
        <p:spPr>
          <a:xfrm>
            <a:off x="8565000" y="4549799"/>
            <a:ext cx="2049208" cy="86759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Extrapolated Benefits</a:t>
            </a:r>
          </a:p>
        </p:txBody>
      </p:sp>
      <p:cxnSp>
        <p:nvCxnSpPr>
          <p:cNvPr id="20" name="Straight Arrow Connector 19">
            <a:extLst>
              <a:ext uri="{FF2B5EF4-FFF2-40B4-BE49-F238E27FC236}">
                <a16:creationId xmlns:a16="http://schemas.microsoft.com/office/drawing/2014/main" id="{6F9EECED-5CBB-357D-6B8A-A5C56CD24072}"/>
              </a:ext>
            </a:extLst>
          </p:cNvPr>
          <p:cNvCxnSpPr>
            <a:cxnSpLocks/>
            <a:stCxn id="17" idx="3"/>
            <a:endCxn id="19" idx="1"/>
          </p:cNvCxnSpPr>
          <p:nvPr/>
        </p:nvCxnSpPr>
        <p:spPr>
          <a:xfrm>
            <a:off x="6140775" y="4983596"/>
            <a:ext cx="242422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8DD3F9F-BFCE-75AA-AD01-2899E6445E64}"/>
              </a:ext>
            </a:extLst>
          </p:cNvPr>
          <p:cNvCxnSpPr>
            <a:cxnSpLocks/>
            <a:stCxn id="8" idx="6"/>
            <a:endCxn id="18" idx="1"/>
          </p:cNvCxnSpPr>
          <p:nvPr/>
        </p:nvCxnSpPr>
        <p:spPr>
          <a:xfrm>
            <a:off x="8149801" y="2104382"/>
            <a:ext cx="460022" cy="373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DBE3586-2067-4965-6F5E-FC1F5F13109D}"/>
              </a:ext>
            </a:extLst>
          </p:cNvPr>
          <p:cNvCxnSpPr>
            <a:cxnSpLocks/>
            <a:stCxn id="18" idx="2"/>
            <a:endCxn id="19" idx="0"/>
          </p:cNvCxnSpPr>
          <p:nvPr/>
        </p:nvCxnSpPr>
        <p:spPr>
          <a:xfrm flipH="1">
            <a:off x="9589604" y="2735991"/>
            <a:ext cx="18678" cy="181380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B2971BA-595E-488A-07C7-E4A6475F6043}"/>
              </a:ext>
            </a:extLst>
          </p:cNvPr>
          <p:cNvCxnSpPr>
            <a:cxnSpLocks/>
            <a:stCxn id="12" idx="3"/>
            <a:endCxn id="17" idx="0"/>
          </p:cNvCxnSpPr>
          <p:nvPr/>
        </p:nvCxnSpPr>
        <p:spPr>
          <a:xfrm>
            <a:off x="5203229" y="4033545"/>
            <a:ext cx="0" cy="51625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a:extLst>
              <a:ext uri="{FF2B5EF4-FFF2-40B4-BE49-F238E27FC236}">
                <a16:creationId xmlns:a16="http://schemas.microsoft.com/office/drawing/2014/main" id="{07685824-DEB0-85BF-4B04-D3544BA2CCF9}"/>
              </a:ext>
            </a:extLst>
          </p:cNvPr>
          <p:cNvCxnSpPr>
            <a:cxnSpLocks/>
            <a:stCxn id="12" idx="4"/>
            <a:endCxn id="8" idx="4"/>
          </p:cNvCxnSpPr>
          <p:nvPr/>
        </p:nvCxnSpPr>
        <p:spPr>
          <a:xfrm flipV="1">
            <a:off x="6140775" y="2903966"/>
            <a:ext cx="1225505" cy="610192"/>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6786A56-2B36-48BE-382F-DC3C35AA2F58}"/>
              </a:ext>
            </a:extLst>
          </p:cNvPr>
          <p:cNvCxnSpPr>
            <a:cxnSpLocks/>
            <a:endCxn id="17" idx="1"/>
          </p:cNvCxnSpPr>
          <p:nvPr/>
        </p:nvCxnSpPr>
        <p:spPr>
          <a:xfrm>
            <a:off x="3448883" y="4983596"/>
            <a:ext cx="81680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1180CB8-2E7A-ACF8-9D52-994E81186A06}"/>
              </a:ext>
            </a:extLst>
          </p:cNvPr>
          <p:cNvSpPr txBox="1"/>
          <p:nvPr/>
        </p:nvSpPr>
        <p:spPr>
          <a:xfrm>
            <a:off x="1587184" y="1669894"/>
            <a:ext cx="1875092" cy="1242142"/>
          </a:xfrm>
          <a:prstGeom prst="rect">
            <a:avLst/>
          </a:prstGeom>
          <a:noFill/>
        </p:spPr>
        <p:txBody>
          <a:bodyPr wrap="square" rtlCol="0">
            <a:spAutoFit/>
          </a:bodyPr>
          <a:lstStyle/>
          <a:p>
            <a:pPr algn="ctr"/>
            <a:r>
              <a:rPr lang="en-US" sz="2400"/>
              <a:t>Coded Departure Routes</a:t>
            </a:r>
          </a:p>
        </p:txBody>
      </p:sp>
      <p:sp>
        <p:nvSpPr>
          <p:cNvPr id="27" name="TextBox 26">
            <a:extLst>
              <a:ext uri="{FF2B5EF4-FFF2-40B4-BE49-F238E27FC236}">
                <a16:creationId xmlns:a16="http://schemas.microsoft.com/office/drawing/2014/main" id="{A89E93EF-4169-6163-5A20-66979FC64053}"/>
              </a:ext>
            </a:extLst>
          </p:cNvPr>
          <p:cNvSpPr txBox="1"/>
          <p:nvPr/>
        </p:nvSpPr>
        <p:spPr>
          <a:xfrm>
            <a:off x="1573663" y="3080867"/>
            <a:ext cx="1875092" cy="1242142"/>
          </a:xfrm>
          <a:prstGeom prst="rect">
            <a:avLst/>
          </a:prstGeom>
          <a:noFill/>
        </p:spPr>
        <p:txBody>
          <a:bodyPr wrap="square" rtlCol="0">
            <a:spAutoFit/>
          </a:bodyPr>
          <a:lstStyle/>
          <a:p>
            <a:pPr algn="ctr"/>
            <a:r>
              <a:rPr lang="en-US" sz="2400"/>
              <a:t>ASPM Weather Impacts</a:t>
            </a:r>
          </a:p>
        </p:txBody>
      </p:sp>
      <p:sp>
        <p:nvSpPr>
          <p:cNvPr id="28" name="TextBox 27">
            <a:extLst>
              <a:ext uri="{FF2B5EF4-FFF2-40B4-BE49-F238E27FC236}">
                <a16:creationId xmlns:a16="http://schemas.microsoft.com/office/drawing/2014/main" id="{7FEBA34A-1DC1-DA84-3EC6-C01C894A72BC}"/>
              </a:ext>
            </a:extLst>
          </p:cNvPr>
          <p:cNvSpPr txBox="1"/>
          <p:nvPr/>
        </p:nvSpPr>
        <p:spPr>
          <a:xfrm>
            <a:off x="1573791" y="4544395"/>
            <a:ext cx="1875092" cy="1242142"/>
          </a:xfrm>
          <a:prstGeom prst="rect">
            <a:avLst/>
          </a:prstGeom>
          <a:noFill/>
        </p:spPr>
        <p:txBody>
          <a:bodyPr wrap="square" rtlCol="0">
            <a:spAutoFit/>
          </a:bodyPr>
          <a:lstStyle/>
          <a:p>
            <a:pPr algn="ctr"/>
            <a:r>
              <a:rPr lang="en-US" sz="2400"/>
              <a:t>ASPM </a:t>
            </a:r>
          </a:p>
          <a:p>
            <a:pPr algn="ctr"/>
            <a:r>
              <a:rPr lang="en-US" sz="2400"/>
              <a:t>Flight Level Data</a:t>
            </a:r>
          </a:p>
        </p:txBody>
      </p:sp>
      <p:sp>
        <p:nvSpPr>
          <p:cNvPr id="31" name="TextBox 30">
            <a:extLst>
              <a:ext uri="{FF2B5EF4-FFF2-40B4-BE49-F238E27FC236}">
                <a16:creationId xmlns:a16="http://schemas.microsoft.com/office/drawing/2014/main" id="{55D995C5-EC3C-3EAD-8609-BC82F8535484}"/>
              </a:ext>
            </a:extLst>
          </p:cNvPr>
          <p:cNvSpPr txBox="1"/>
          <p:nvPr/>
        </p:nvSpPr>
        <p:spPr>
          <a:xfrm>
            <a:off x="6291889" y="1667009"/>
            <a:ext cx="2148785" cy="830997"/>
          </a:xfrm>
          <a:prstGeom prst="rect">
            <a:avLst/>
          </a:prstGeom>
          <a:noFill/>
        </p:spPr>
        <p:txBody>
          <a:bodyPr wrap="square" rtlCol="0">
            <a:spAutoFit/>
          </a:bodyPr>
          <a:lstStyle/>
          <a:p>
            <a:pPr algn="ctr"/>
            <a:r>
              <a:rPr lang="en-US" sz="2400"/>
              <a:t>Prediction</a:t>
            </a:r>
          </a:p>
          <a:p>
            <a:pPr algn="ctr"/>
            <a:r>
              <a:rPr lang="en-US" sz="2400"/>
              <a:t>Model</a:t>
            </a:r>
          </a:p>
        </p:txBody>
      </p:sp>
      <p:sp>
        <p:nvSpPr>
          <p:cNvPr id="2" name="TextBox 1">
            <a:extLst>
              <a:ext uri="{FF2B5EF4-FFF2-40B4-BE49-F238E27FC236}">
                <a16:creationId xmlns:a16="http://schemas.microsoft.com/office/drawing/2014/main" id="{D71CDBBD-CEA3-9D87-7BE4-A98F06277B1D}"/>
              </a:ext>
            </a:extLst>
          </p:cNvPr>
          <p:cNvSpPr txBox="1"/>
          <p:nvPr/>
        </p:nvSpPr>
        <p:spPr>
          <a:xfrm>
            <a:off x="363220" y="6135258"/>
            <a:ext cx="6096000" cy="307777"/>
          </a:xfrm>
          <a:prstGeom prst="rect">
            <a:avLst/>
          </a:prstGeom>
          <a:noFill/>
        </p:spPr>
        <p:txBody>
          <a:bodyPr wrap="square">
            <a:spAutoFit/>
          </a:bodyPr>
          <a:lstStyle/>
          <a:p>
            <a:r>
              <a:rPr lang="en-US" sz="1400"/>
              <a:t>ASPM: Aviation Systems Performance Metrics</a:t>
            </a:r>
          </a:p>
        </p:txBody>
      </p:sp>
    </p:spTree>
    <p:extLst>
      <p:ext uri="{BB962C8B-B14F-4D97-AF65-F5344CB8AC3E}">
        <p14:creationId xmlns:p14="http://schemas.microsoft.com/office/powerpoint/2010/main" val="358886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1EE946-6077-0D77-9F56-B04B8B6EB850}"/>
              </a:ext>
            </a:extLst>
          </p:cNvPr>
          <p:cNvSpPr>
            <a:spLocks noGrp="1"/>
          </p:cNvSpPr>
          <p:nvPr>
            <p:ph type="title"/>
          </p:nvPr>
        </p:nvSpPr>
        <p:spPr/>
        <p:txBody>
          <a:bodyPr/>
          <a:lstStyle/>
          <a:p>
            <a:r>
              <a:rPr lang="en-US"/>
              <a:t>TRACON Features</a:t>
            </a:r>
          </a:p>
        </p:txBody>
      </p:sp>
      <p:sp>
        <p:nvSpPr>
          <p:cNvPr id="4" name="Date Placeholder 3">
            <a:extLst>
              <a:ext uri="{FF2B5EF4-FFF2-40B4-BE49-F238E27FC236}">
                <a16:creationId xmlns:a16="http://schemas.microsoft.com/office/drawing/2014/main" id="{C2268338-CA1B-BB3F-8EE1-BDC1B3AA21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F74DB0F-8AD7-78A6-9A92-D5046FD150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468A7F4C-04A4-7EB3-C008-B5128E533C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an 7">
            <a:extLst>
              <a:ext uri="{FF2B5EF4-FFF2-40B4-BE49-F238E27FC236}">
                <a16:creationId xmlns:a16="http://schemas.microsoft.com/office/drawing/2014/main" id="{E9983341-4016-A9F5-75DA-67635AE9160A}"/>
              </a:ext>
            </a:extLst>
          </p:cNvPr>
          <p:cNvSpPr/>
          <p:nvPr/>
        </p:nvSpPr>
        <p:spPr>
          <a:xfrm>
            <a:off x="1984393" y="3153603"/>
            <a:ext cx="1422400" cy="1188720"/>
          </a:xfrm>
          <a:prstGeom prst="can">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Can 8">
            <a:extLst>
              <a:ext uri="{FF2B5EF4-FFF2-40B4-BE49-F238E27FC236}">
                <a16:creationId xmlns:a16="http://schemas.microsoft.com/office/drawing/2014/main" id="{7EF45117-E0DE-ECCA-29F2-43F4F1336DA3}"/>
              </a:ext>
            </a:extLst>
          </p:cNvPr>
          <p:cNvSpPr/>
          <p:nvPr/>
        </p:nvSpPr>
        <p:spPr>
          <a:xfrm>
            <a:off x="1973826" y="4919754"/>
            <a:ext cx="1422400" cy="1188720"/>
          </a:xfrm>
          <a:prstGeom prst="can">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Can 9">
            <a:extLst>
              <a:ext uri="{FF2B5EF4-FFF2-40B4-BE49-F238E27FC236}">
                <a16:creationId xmlns:a16="http://schemas.microsoft.com/office/drawing/2014/main" id="{DB299257-F1A5-ED7D-E148-E1D459BE4DDA}"/>
              </a:ext>
            </a:extLst>
          </p:cNvPr>
          <p:cNvSpPr/>
          <p:nvPr/>
        </p:nvSpPr>
        <p:spPr>
          <a:xfrm>
            <a:off x="1974039" y="1380949"/>
            <a:ext cx="1422400" cy="1188720"/>
          </a:xfrm>
          <a:prstGeom prst="can">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1717B4F-6DA4-65AC-D3B3-7052BBA62BD8}"/>
              </a:ext>
            </a:extLst>
          </p:cNvPr>
          <p:cNvSpPr txBox="1"/>
          <p:nvPr/>
        </p:nvSpPr>
        <p:spPr>
          <a:xfrm>
            <a:off x="1984199" y="1652842"/>
            <a:ext cx="1422400" cy="923330"/>
          </a:xfrm>
          <a:prstGeom prst="rect">
            <a:avLst/>
          </a:prstGeom>
          <a:noFill/>
        </p:spPr>
        <p:txBody>
          <a:bodyPr wrap="square" rtlCol="0">
            <a:spAutoFit/>
          </a:bodyPr>
          <a:lstStyle/>
          <a:p>
            <a:pPr algn="ctr"/>
            <a:r>
              <a:rPr lang="en-US"/>
              <a:t>Coded Departure Routes</a:t>
            </a:r>
          </a:p>
        </p:txBody>
      </p:sp>
      <p:sp>
        <p:nvSpPr>
          <p:cNvPr id="15" name="TextBox 14">
            <a:extLst>
              <a:ext uri="{FF2B5EF4-FFF2-40B4-BE49-F238E27FC236}">
                <a16:creationId xmlns:a16="http://schemas.microsoft.com/office/drawing/2014/main" id="{42A38C06-A8C7-A7EB-B48F-56573AE46362}"/>
              </a:ext>
            </a:extLst>
          </p:cNvPr>
          <p:cNvSpPr txBox="1"/>
          <p:nvPr/>
        </p:nvSpPr>
        <p:spPr>
          <a:xfrm>
            <a:off x="1973632" y="5170628"/>
            <a:ext cx="1422400" cy="923330"/>
          </a:xfrm>
          <a:prstGeom prst="rect">
            <a:avLst/>
          </a:prstGeom>
          <a:noFill/>
        </p:spPr>
        <p:txBody>
          <a:bodyPr wrap="square" rtlCol="0">
            <a:spAutoFit/>
          </a:bodyPr>
          <a:lstStyle/>
          <a:p>
            <a:pPr algn="ctr"/>
            <a:r>
              <a:rPr lang="en-US"/>
              <a:t>ASPM Weather Impacts</a:t>
            </a:r>
          </a:p>
        </p:txBody>
      </p:sp>
      <p:sp>
        <p:nvSpPr>
          <p:cNvPr id="16" name="TextBox 15">
            <a:extLst>
              <a:ext uri="{FF2B5EF4-FFF2-40B4-BE49-F238E27FC236}">
                <a16:creationId xmlns:a16="http://schemas.microsoft.com/office/drawing/2014/main" id="{6D285788-4440-65A9-BDCC-150C0B3E2DF8}"/>
              </a:ext>
            </a:extLst>
          </p:cNvPr>
          <p:cNvSpPr txBox="1"/>
          <p:nvPr/>
        </p:nvSpPr>
        <p:spPr>
          <a:xfrm>
            <a:off x="1984393" y="3421489"/>
            <a:ext cx="1422400" cy="923330"/>
          </a:xfrm>
          <a:prstGeom prst="rect">
            <a:avLst/>
          </a:prstGeom>
          <a:noFill/>
        </p:spPr>
        <p:txBody>
          <a:bodyPr wrap="square" rtlCol="0">
            <a:spAutoFit/>
          </a:bodyPr>
          <a:lstStyle/>
          <a:p>
            <a:pPr algn="ctr"/>
            <a:r>
              <a:rPr lang="en-US"/>
              <a:t>ASPM </a:t>
            </a:r>
          </a:p>
          <a:p>
            <a:pPr algn="ctr"/>
            <a:r>
              <a:rPr lang="en-US"/>
              <a:t>Flight Level Data</a:t>
            </a:r>
          </a:p>
        </p:txBody>
      </p:sp>
      <p:sp>
        <p:nvSpPr>
          <p:cNvPr id="20" name="Rectangle 19">
            <a:extLst>
              <a:ext uri="{FF2B5EF4-FFF2-40B4-BE49-F238E27FC236}">
                <a16:creationId xmlns:a16="http://schemas.microsoft.com/office/drawing/2014/main" id="{18E51BB6-A022-AD12-2D4C-5DD247945B45}"/>
              </a:ext>
            </a:extLst>
          </p:cNvPr>
          <p:cNvSpPr/>
          <p:nvPr/>
        </p:nvSpPr>
        <p:spPr>
          <a:xfrm>
            <a:off x="4191428" y="1486167"/>
            <a:ext cx="2486793" cy="923330"/>
          </a:xfrm>
          <a:prstGeom prst="rect">
            <a:avLst/>
          </a:prstGeom>
          <a:solidFill>
            <a:schemeClr val="accent6">
              <a:lumMod val="40000"/>
              <a:lumOff val="6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solidFill>
                  <a:schemeClr val="tx1"/>
                </a:solidFill>
              </a:rPr>
              <a:t>Route Options</a:t>
            </a:r>
          </a:p>
        </p:txBody>
      </p:sp>
      <p:sp>
        <p:nvSpPr>
          <p:cNvPr id="21" name="Rectangle 20">
            <a:extLst>
              <a:ext uri="{FF2B5EF4-FFF2-40B4-BE49-F238E27FC236}">
                <a16:creationId xmlns:a16="http://schemas.microsoft.com/office/drawing/2014/main" id="{4F3308EE-5B5C-B9FB-0C37-9CC1AC125513}"/>
              </a:ext>
            </a:extLst>
          </p:cNvPr>
          <p:cNvSpPr/>
          <p:nvPr/>
        </p:nvSpPr>
        <p:spPr>
          <a:xfrm>
            <a:off x="4191427" y="3293769"/>
            <a:ext cx="2486793" cy="923330"/>
          </a:xfrm>
          <a:prstGeom prst="rect">
            <a:avLst/>
          </a:prstGeom>
          <a:solidFill>
            <a:schemeClr val="accent6">
              <a:lumMod val="40000"/>
              <a:lumOff val="6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solidFill>
                  <a:schemeClr val="tx1"/>
                </a:solidFill>
              </a:rPr>
              <a:t>Delays</a:t>
            </a:r>
          </a:p>
        </p:txBody>
      </p:sp>
      <p:sp>
        <p:nvSpPr>
          <p:cNvPr id="22" name="Rectangle 21">
            <a:extLst>
              <a:ext uri="{FF2B5EF4-FFF2-40B4-BE49-F238E27FC236}">
                <a16:creationId xmlns:a16="http://schemas.microsoft.com/office/drawing/2014/main" id="{47332388-95EE-9619-23B1-F3474CFC937C}"/>
              </a:ext>
            </a:extLst>
          </p:cNvPr>
          <p:cNvSpPr/>
          <p:nvPr/>
        </p:nvSpPr>
        <p:spPr>
          <a:xfrm>
            <a:off x="4191426" y="5067391"/>
            <a:ext cx="2486793" cy="923330"/>
          </a:xfrm>
          <a:prstGeom prst="rect">
            <a:avLst/>
          </a:prstGeom>
          <a:solidFill>
            <a:schemeClr val="accent6">
              <a:lumMod val="40000"/>
              <a:lumOff val="6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solidFill>
                  <a:schemeClr val="tx1"/>
                </a:solidFill>
              </a:rPr>
              <a:t>Weather Impacts</a:t>
            </a:r>
          </a:p>
        </p:txBody>
      </p:sp>
      <p:cxnSp>
        <p:nvCxnSpPr>
          <p:cNvPr id="23" name="Straight Arrow Connector 22">
            <a:extLst>
              <a:ext uri="{FF2B5EF4-FFF2-40B4-BE49-F238E27FC236}">
                <a16:creationId xmlns:a16="http://schemas.microsoft.com/office/drawing/2014/main" id="{21146DC2-BB4C-3FF0-47F7-167DE59DE901}"/>
              </a:ext>
            </a:extLst>
          </p:cNvPr>
          <p:cNvCxnSpPr>
            <a:cxnSpLocks/>
          </p:cNvCxnSpPr>
          <p:nvPr/>
        </p:nvCxnSpPr>
        <p:spPr>
          <a:xfrm>
            <a:off x="3403502" y="1985184"/>
            <a:ext cx="795398" cy="747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3546B856-82E0-79E4-20B6-E063F4234B61}"/>
              </a:ext>
            </a:extLst>
          </p:cNvPr>
          <p:cNvCxnSpPr>
            <a:cxnSpLocks/>
          </p:cNvCxnSpPr>
          <p:nvPr/>
        </p:nvCxnSpPr>
        <p:spPr>
          <a:xfrm>
            <a:off x="3406599" y="3754771"/>
            <a:ext cx="795397"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D00C4EA-8D83-6B12-087C-10EB9F4AD616}"/>
              </a:ext>
            </a:extLst>
          </p:cNvPr>
          <p:cNvCxnSpPr>
            <a:cxnSpLocks/>
          </p:cNvCxnSpPr>
          <p:nvPr/>
        </p:nvCxnSpPr>
        <p:spPr>
          <a:xfrm>
            <a:off x="3403500" y="5572796"/>
            <a:ext cx="795397" cy="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865312E-2607-D84C-CEBC-324745F00532}"/>
              </a:ext>
            </a:extLst>
          </p:cNvPr>
          <p:cNvSpPr txBox="1"/>
          <p:nvPr/>
        </p:nvSpPr>
        <p:spPr>
          <a:xfrm>
            <a:off x="1776034" y="834620"/>
            <a:ext cx="1805366" cy="461665"/>
          </a:xfrm>
          <a:prstGeom prst="rect">
            <a:avLst/>
          </a:prstGeom>
          <a:noFill/>
        </p:spPr>
        <p:txBody>
          <a:bodyPr wrap="none" rtlCol="0">
            <a:spAutoFit/>
          </a:bodyPr>
          <a:lstStyle/>
          <a:p>
            <a:r>
              <a:rPr lang="en-US" sz="2400"/>
              <a:t>Data Sources</a:t>
            </a:r>
          </a:p>
        </p:txBody>
      </p:sp>
      <p:sp>
        <p:nvSpPr>
          <p:cNvPr id="2" name="TextBox 1">
            <a:extLst>
              <a:ext uri="{FF2B5EF4-FFF2-40B4-BE49-F238E27FC236}">
                <a16:creationId xmlns:a16="http://schemas.microsoft.com/office/drawing/2014/main" id="{BBA08249-2FE5-BB5F-D4FE-C18FBF633CFC}"/>
              </a:ext>
            </a:extLst>
          </p:cNvPr>
          <p:cNvSpPr txBox="1"/>
          <p:nvPr/>
        </p:nvSpPr>
        <p:spPr>
          <a:xfrm>
            <a:off x="363220" y="6135258"/>
            <a:ext cx="6096000" cy="307777"/>
          </a:xfrm>
          <a:prstGeom prst="rect">
            <a:avLst/>
          </a:prstGeom>
          <a:noFill/>
        </p:spPr>
        <p:txBody>
          <a:bodyPr wrap="square">
            <a:spAutoFit/>
          </a:bodyPr>
          <a:lstStyle/>
          <a:p>
            <a:r>
              <a:rPr lang="en-US" sz="1400"/>
              <a:t>ASPM: Aviation Systems Performance Metrics</a:t>
            </a:r>
          </a:p>
        </p:txBody>
      </p:sp>
      <p:sp>
        <p:nvSpPr>
          <p:cNvPr id="11" name="TextBox 10">
            <a:extLst>
              <a:ext uri="{FF2B5EF4-FFF2-40B4-BE49-F238E27FC236}">
                <a16:creationId xmlns:a16="http://schemas.microsoft.com/office/drawing/2014/main" id="{AA4CBE8E-FB4E-028C-F03D-399F56FD83DA}"/>
              </a:ext>
            </a:extLst>
          </p:cNvPr>
          <p:cNvSpPr txBox="1"/>
          <p:nvPr/>
        </p:nvSpPr>
        <p:spPr>
          <a:xfrm>
            <a:off x="7466850" y="1489674"/>
            <a:ext cx="3986429" cy="4401205"/>
          </a:xfrm>
          <a:prstGeom prst="rect">
            <a:avLst/>
          </a:prstGeom>
          <a:solidFill>
            <a:schemeClr val="accent6"/>
          </a:solidFill>
          <a:ln>
            <a:solidFill>
              <a:schemeClr val="tx1"/>
            </a:solidFill>
          </a:ln>
        </p:spPr>
        <p:txBody>
          <a:bodyPr wrap="square" lIns="91440" tIns="45720" rIns="91440" bIns="45720" rtlCol="0" anchor="t">
            <a:spAutoFit/>
          </a:bodyPr>
          <a:lstStyle/>
          <a:p>
            <a:pPr marL="285750" indent="-285750">
              <a:buFont typeface="Arial" panose="020B0604020202020204" pitchFamily="34" charset="0"/>
              <a:buChar char="•"/>
            </a:pPr>
            <a:r>
              <a:rPr lang="en-US" sz="2000">
                <a:solidFill>
                  <a:schemeClr val="bg1"/>
                </a:solidFill>
              </a:rPr>
              <a:t>Number of flights grouped by their number of alternate route options</a:t>
            </a:r>
            <a:endParaRPr lang="en-US" sz="2000">
              <a:solidFill>
                <a:schemeClr val="bg1"/>
              </a:solidFill>
              <a:ea typeface="Calibri"/>
              <a:cs typeface="Calibri"/>
            </a:endParaRPr>
          </a:p>
          <a:p>
            <a:pPr marL="285750" indent="-285750">
              <a:buFont typeface="Arial" panose="020B0604020202020204" pitchFamily="34" charset="0"/>
              <a:buChar char="•"/>
            </a:pPr>
            <a:r>
              <a:rPr lang="en-US" sz="2000">
                <a:solidFill>
                  <a:schemeClr val="bg1"/>
                </a:solidFill>
              </a:rPr>
              <a:t>Average delays for each flight group</a:t>
            </a:r>
          </a:p>
          <a:p>
            <a:pPr marL="285750" indent="-285750">
              <a:buFont typeface="Arial" panose="020B0604020202020204" pitchFamily="34" charset="0"/>
              <a:buChar char="•"/>
            </a:pPr>
            <a:r>
              <a:rPr lang="en-US" sz="2000">
                <a:solidFill>
                  <a:schemeClr val="bg1"/>
                </a:solidFill>
              </a:rPr>
              <a:t>Number of flights exceeding a delay threshold</a:t>
            </a:r>
          </a:p>
          <a:p>
            <a:pPr marL="285750" indent="-285750">
              <a:buFont typeface="Arial" panose="020B0604020202020204" pitchFamily="34" charset="0"/>
              <a:buChar char="•"/>
            </a:pPr>
            <a:r>
              <a:rPr lang="en-US" sz="2000">
                <a:solidFill>
                  <a:schemeClr val="bg1"/>
                </a:solidFill>
              </a:rPr>
              <a:t>Number of flights exceeding a delay saved threshold</a:t>
            </a:r>
          </a:p>
          <a:p>
            <a:pPr marL="285750" indent="-285750">
              <a:buFont typeface="Arial,Sans-Serif" panose="020B0604020202020204" pitchFamily="34" charset="0"/>
              <a:buChar char="•"/>
            </a:pPr>
            <a:r>
              <a:rPr lang="en-US" sz="2000">
                <a:solidFill>
                  <a:schemeClr val="bg1"/>
                </a:solidFill>
                <a:ea typeface="Calibri"/>
                <a:cs typeface="Calibri"/>
              </a:rPr>
              <a:t>Number of flights grouped by weather impact type and severity</a:t>
            </a:r>
          </a:p>
          <a:p>
            <a:pPr marL="285750" indent="-285750">
              <a:buFont typeface="Arial,Sans-Serif" panose="020B0604020202020204" pitchFamily="34" charset="0"/>
              <a:buChar char="•"/>
            </a:pPr>
            <a:r>
              <a:rPr lang="en-US" sz="2000">
                <a:solidFill>
                  <a:schemeClr val="bg1"/>
                </a:solidFill>
                <a:ea typeface="Calibri"/>
                <a:cs typeface="Calibri"/>
              </a:rPr>
              <a:t>Number of flights within a given delay AND weather impact group</a:t>
            </a:r>
            <a:endParaRPr lang="en-US" sz="2000">
              <a:solidFill>
                <a:schemeClr val="bg1"/>
              </a:solidFill>
            </a:endParaRPr>
          </a:p>
        </p:txBody>
      </p:sp>
      <p:cxnSp>
        <p:nvCxnSpPr>
          <p:cNvPr id="12" name="Straight Arrow Connector 11">
            <a:extLst>
              <a:ext uri="{FF2B5EF4-FFF2-40B4-BE49-F238E27FC236}">
                <a16:creationId xmlns:a16="http://schemas.microsoft.com/office/drawing/2014/main" id="{79A3E26F-6FF6-0192-07E9-6295453DB7B8}"/>
              </a:ext>
            </a:extLst>
          </p:cNvPr>
          <p:cNvCxnSpPr>
            <a:cxnSpLocks/>
          </p:cNvCxnSpPr>
          <p:nvPr/>
        </p:nvCxnSpPr>
        <p:spPr>
          <a:xfrm>
            <a:off x="6668149" y="1955301"/>
            <a:ext cx="795398" cy="747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D092ADA-9EAB-FC01-9FEF-D659644F8C6B}"/>
              </a:ext>
            </a:extLst>
          </p:cNvPr>
          <p:cNvCxnSpPr>
            <a:cxnSpLocks/>
          </p:cNvCxnSpPr>
          <p:nvPr/>
        </p:nvCxnSpPr>
        <p:spPr>
          <a:xfrm>
            <a:off x="6671246" y="3724888"/>
            <a:ext cx="795397"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ABA5320-E2FB-33A0-63D6-A585D08BB8F5}"/>
              </a:ext>
            </a:extLst>
          </p:cNvPr>
          <p:cNvCxnSpPr>
            <a:cxnSpLocks/>
          </p:cNvCxnSpPr>
          <p:nvPr/>
        </p:nvCxnSpPr>
        <p:spPr>
          <a:xfrm>
            <a:off x="6668147" y="5542914"/>
            <a:ext cx="795397" cy="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0D4E140-FF94-7B05-93A0-C6804EF1477A}"/>
              </a:ext>
            </a:extLst>
          </p:cNvPr>
          <p:cNvSpPr txBox="1"/>
          <p:nvPr/>
        </p:nvSpPr>
        <p:spPr>
          <a:xfrm>
            <a:off x="7632976" y="834619"/>
            <a:ext cx="3513013" cy="461665"/>
          </a:xfrm>
          <a:prstGeom prst="rect">
            <a:avLst/>
          </a:prstGeom>
          <a:noFill/>
        </p:spPr>
        <p:txBody>
          <a:bodyPr wrap="none" lIns="91440" tIns="45720" rIns="91440" bIns="45720" rtlCol="0" anchor="t">
            <a:spAutoFit/>
          </a:bodyPr>
          <a:lstStyle/>
          <a:p>
            <a:r>
              <a:rPr lang="en-US" sz="2400">
                <a:ea typeface="Calibri"/>
                <a:cs typeface="Calibri"/>
              </a:rPr>
              <a:t>TRACON Feature Examples</a:t>
            </a:r>
          </a:p>
        </p:txBody>
      </p:sp>
      <p:sp>
        <p:nvSpPr>
          <p:cNvPr id="26" name="TextBox 25">
            <a:extLst>
              <a:ext uri="{FF2B5EF4-FFF2-40B4-BE49-F238E27FC236}">
                <a16:creationId xmlns:a16="http://schemas.microsoft.com/office/drawing/2014/main" id="{44FF6C2C-729A-F1B1-4C0C-8E1089591130}"/>
              </a:ext>
            </a:extLst>
          </p:cNvPr>
          <p:cNvSpPr txBox="1"/>
          <p:nvPr/>
        </p:nvSpPr>
        <p:spPr>
          <a:xfrm>
            <a:off x="4271211" y="834620"/>
            <a:ext cx="2324034" cy="461665"/>
          </a:xfrm>
          <a:prstGeom prst="rect">
            <a:avLst/>
          </a:prstGeom>
          <a:noFill/>
        </p:spPr>
        <p:txBody>
          <a:bodyPr wrap="none" lIns="91440" tIns="45720" rIns="91440" bIns="45720" rtlCol="0" anchor="t">
            <a:spAutoFit/>
          </a:bodyPr>
          <a:lstStyle/>
          <a:p>
            <a:r>
              <a:rPr lang="en-US" sz="2400"/>
              <a:t>Feature Category</a:t>
            </a:r>
            <a:endParaRPr lang="en-US"/>
          </a:p>
        </p:txBody>
      </p:sp>
    </p:spTree>
    <p:extLst>
      <p:ext uri="{BB962C8B-B14F-4D97-AF65-F5344CB8AC3E}">
        <p14:creationId xmlns:p14="http://schemas.microsoft.com/office/powerpoint/2010/main" val="384266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A5679-DCB8-2986-4693-05A402B72B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AB6BAE-A452-07D3-B16D-99B0993DC8A2}"/>
              </a:ext>
            </a:extLst>
          </p:cNvPr>
          <p:cNvSpPr>
            <a:spLocks noGrp="1"/>
          </p:cNvSpPr>
          <p:nvPr>
            <p:ph type="title"/>
          </p:nvPr>
        </p:nvSpPr>
        <p:spPr/>
        <p:txBody>
          <a:bodyPr/>
          <a:lstStyle/>
          <a:p>
            <a:r>
              <a:rPr lang="en-US"/>
              <a:t>Approach Overview</a:t>
            </a:r>
          </a:p>
        </p:txBody>
      </p:sp>
      <p:sp>
        <p:nvSpPr>
          <p:cNvPr id="4" name="Date Placeholder 3">
            <a:extLst>
              <a:ext uri="{FF2B5EF4-FFF2-40B4-BE49-F238E27FC236}">
                <a16:creationId xmlns:a16="http://schemas.microsoft.com/office/drawing/2014/main" id="{DDA39EEC-8220-2728-592C-1184FA80B5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7/24/2025</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94571D-2749-6731-1C52-C7123CE437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2025 AIAA AVIATION Forum</a:t>
            </a:r>
          </a:p>
        </p:txBody>
      </p:sp>
      <p:sp>
        <p:nvSpPr>
          <p:cNvPr id="6" name="Slide Number Placeholder 5">
            <a:extLst>
              <a:ext uri="{FF2B5EF4-FFF2-40B4-BE49-F238E27FC236}">
                <a16:creationId xmlns:a16="http://schemas.microsoft.com/office/drawing/2014/main" id="{575C812A-6B68-146A-FA21-6FA743A09D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09F7A-0B8B-4263-85FD-EC2CE71862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3B536B0-298E-83D4-331D-CA7F071EFD29}"/>
              </a:ext>
            </a:extLst>
          </p:cNvPr>
          <p:cNvSpPr/>
          <p:nvPr/>
        </p:nvSpPr>
        <p:spPr>
          <a:xfrm>
            <a:off x="4238896" y="1667009"/>
            <a:ext cx="1888486" cy="873391"/>
          </a:xfrm>
          <a:prstGeom prst="rect">
            <a:avLst/>
          </a:prstGeom>
          <a:solidFill>
            <a:schemeClr val="accent6">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TRACON Features</a:t>
            </a:r>
          </a:p>
        </p:txBody>
      </p:sp>
      <p:sp>
        <p:nvSpPr>
          <p:cNvPr id="8" name="Oval 7">
            <a:extLst>
              <a:ext uri="{FF2B5EF4-FFF2-40B4-BE49-F238E27FC236}">
                <a16:creationId xmlns:a16="http://schemas.microsoft.com/office/drawing/2014/main" id="{334E392C-CC9A-9D8C-457C-8AFB1B7A36B9}"/>
              </a:ext>
            </a:extLst>
          </p:cNvPr>
          <p:cNvSpPr/>
          <p:nvPr/>
        </p:nvSpPr>
        <p:spPr>
          <a:xfrm>
            <a:off x="6582760" y="1304799"/>
            <a:ext cx="1567041" cy="1599167"/>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9" name="Can 8">
            <a:extLst>
              <a:ext uri="{FF2B5EF4-FFF2-40B4-BE49-F238E27FC236}">
                <a16:creationId xmlns:a16="http://schemas.microsoft.com/office/drawing/2014/main" id="{CF96A342-572D-D75F-EE99-770F437AED88}"/>
              </a:ext>
            </a:extLst>
          </p:cNvPr>
          <p:cNvSpPr/>
          <p:nvPr/>
        </p:nvSpPr>
        <p:spPr>
          <a:xfrm>
            <a:off x="1573791" y="4184012"/>
            <a:ext cx="1875092" cy="159916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0" name="Can 9">
            <a:extLst>
              <a:ext uri="{FF2B5EF4-FFF2-40B4-BE49-F238E27FC236}">
                <a16:creationId xmlns:a16="http://schemas.microsoft.com/office/drawing/2014/main" id="{10511F33-34BF-B992-0FD8-39EA5024130E}"/>
              </a:ext>
            </a:extLst>
          </p:cNvPr>
          <p:cNvSpPr/>
          <p:nvPr/>
        </p:nvSpPr>
        <p:spPr>
          <a:xfrm>
            <a:off x="1573919" y="2743370"/>
            <a:ext cx="1875092" cy="159916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1" name="Can 10">
            <a:extLst>
              <a:ext uri="{FF2B5EF4-FFF2-40B4-BE49-F238E27FC236}">
                <a16:creationId xmlns:a16="http://schemas.microsoft.com/office/drawing/2014/main" id="{DCEC962C-E077-D02F-F236-974329CBF8CE}"/>
              </a:ext>
            </a:extLst>
          </p:cNvPr>
          <p:cNvSpPr/>
          <p:nvPr/>
        </p:nvSpPr>
        <p:spPr>
          <a:xfrm>
            <a:off x="1573791" y="1304121"/>
            <a:ext cx="1875092" cy="159916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2" name="Can 11">
            <a:extLst>
              <a:ext uri="{FF2B5EF4-FFF2-40B4-BE49-F238E27FC236}">
                <a16:creationId xmlns:a16="http://schemas.microsoft.com/office/drawing/2014/main" id="{91C82FAE-7AFF-C746-952A-9E7D1A2E6A12}"/>
              </a:ext>
            </a:extLst>
          </p:cNvPr>
          <p:cNvSpPr/>
          <p:nvPr/>
        </p:nvSpPr>
        <p:spPr>
          <a:xfrm>
            <a:off x="4265683" y="2994770"/>
            <a:ext cx="1875092" cy="1038775"/>
          </a:xfrm>
          <a:prstGeom prst="can">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a:t>D10 CDDR Field Data</a:t>
            </a:r>
          </a:p>
        </p:txBody>
      </p:sp>
      <p:cxnSp>
        <p:nvCxnSpPr>
          <p:cNvPr id="13" name="Elbow Connector 12">
            <a:extLst>
              <a:ext uri="{FF2B5EF4-FFF2-40B4-BE49-F238E27FC236}">
                <a16:creationId xmlns:a16="http://schemas.microsoft.com/office/drawing/2014/main" id="{98D225BA-63BE-B9C0-317E-2713166CD9D7}"/>
              </a:ext>
            </a:extLst>
          </p:cNvPr>
          <p:cNvCxnSpPr>
            <a:cxnSpLocks/>
            <a:stCxn id="10" idx="4"/>
            <a:endCxn id="7" idx="1"/>
          </p:cNvCxnSpPr>
          <p:nvPr/>
        </p:nvCxnSpPr>
        <p:spPr>
          <a:xfrm flipV="1">
            <a:off x="3449011" y="2103704"/>
            <a:ext cx="789885" cy="1439249"/>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a:extLst>
              <a:ext uri="{FF2B5EF4-FFF2-40B4-BE49-F238E27FC236}">
                <a16:creationId xmlns:a16="http://schemas.microsoft.com/office/drawing/2014/main" id="{78629C2C-E5D4-1714-24C5-BFE83A89C980}"/>
              </a:ext>
            </a:extLst>
          </p:cNvPr>
          <p:cNvCxnSpPr>
            <a:cxnSpLocks/>
            <a:stCxn id="9" idx="4"/>
            <a:endCxn id="7" idx="1"/>
          </p:cNvCxnSpPr>
          <p:nvPr/>
        </p:nvCxnSpPr>
        <p:spPr>
          <a:xfrm flipV="1">
            <a:off x="3448883" y="2103704"/>
            <a:ext cx="790013" cy="2879891"/>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040BC18-C744-8D56-43DF-C19A9231990C}"/>
              </a:ext>
            </a:extLst>
          </p:cNvPr>
          <p:cNvCxnSpPr>
            <a:cxnSpLocks/>
            <a:endCxn id="7" idx="1"/>
          </p:cNvCxnSpPr>
          <p:nvPr/>
        </p:nvCxnSpPr>
        <p:spPr>
          <a:xfrm>
            <a:off x="3448883" y="2103704"/>
            <a:ext cx="790013"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9A91A4E-698F-F712-1316-6E7BDF66F17E}"/>
              </a:ext>
            </a:extLst>
          </p:cNvPr>
          <p:cNvCxnSpPr>
            <a:cxnSpLocks/>
            <a:stCxn id="7" idx="3"/>
            <a:endCxn id="8" idx="2"/>
          </p:cNvCxnSpPr>
          <p:nvPr/>
        </p:nvCxnSpPr>
        <p:spPr>
          <a:xfrm>
            <a:off x="6127382" y="2103704"/>
            <a:ext cx="455378" cy="67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1082A57-16F2-7583-05B0-FEAA85195C85}"/>
              </a:ext>
            </a:extLst>
          </p:cNvPr>
          <p:cNvSpPr/>
          <p:nvPr/>
        </p:nvSpPr>
        <p:spPr>
          <a:xfrm>
            <a:off x="4265683" y="4549799"/>
            <a:ext cx="1875092" cy="86759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Benefits per Reroute</a:t>
            </a:r>
          </a:p>
        </p:txBody>
      </p:sp>
      <p:sp>
        <p:nvSpPr>
          <p:cNvPr id="18" name="Rectangle 17">
            <a:extLst>
              <a:ext uri="{FF2B5EF4-FFF2-40B4-BE49-F238E27FC236}">
                <a16:creationId xmlns:a16="http://schemas.microsoft.com/office/drawing/2014/main" id="{CAD530A7-F661-8E21-9050-0BDA83F0828E}"/>
              </a:ext>
            </a:extLst>
          </p:cNvPr>
          <p:cNvSpPr/>
          <p:nvPr/>
        </p:nvSpPr>
        <p:spPr>
          <a:xfrm>
            <a:off x="8609824" y="1480244"/>
            <a:ext cx="1996915" cy="1255747"/>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400"/>
              <a:t>Predicted Number of Reroutes</a:t>
            </a:r>
          </a:p>
        </p:txBody>
      </p:sp>
      <p:sp>
        <p:nvSpPr>
          <p:cNvPr id="19" name="Rectangle 18">
            <a:extLst>
              <a:ext uri="{FF2B5EF4-FFF2-40B4-BE49-F238E27FC236}">
                <a16:creationId xmlns:a16="http://schemas.microsoft.com/office/drawing/2014/main" id="{B07F8170-01E8-A4FD-C25D-CBDCBA7E9AC3}"/>
              </a:ext>
            </a:extLst>
          </p:cNvPr>
          <p:cNvSpPr/>
          <p:nvPr/>
        </p:nvSpPr>
        <p:spPr>
          <a:xfrm>
            <a:off x="8565000" y="4549799"/>
            <a:ext cx="2049208" cy="86759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Extrapolated Benefits</a:t>
            </a:r>
          </a:p>
        </p:txBody>
      </p:sp>
      <p:cxnSp>
        <p:nvCxnSpPr>
          <p:cNvPr id="20" name="Straight Arrow Connector 19">
            <a:extLst>
              <a:ext uri="{FF2B5EF4-FFF2-40B4-BE49-F238E27FC236}">
                <a16:creationId xmlns:a16="http://schemas.microsoft.com/office/drawing/2014/main" id="{AE2FD70B-A72A-8955-356E-16CEE0C570C8}"/>
              </a:ext>
            </a:extLst>
          </p:cNvPr>
          <p:cNvCxnSpPr>
            <a:cxnSpLocks/>
            <a:stCxn id="17" idx="3"/>
            <a:endCxn id="19" idx="1"/>
          </p:cNvCxnSpPr>
          <p:nvPr/>
        </p:nvCxnSpPr>
        <p:spPr>
          <a:xfrm>
            <a:off x="6140775" y="4983596"/>
            <a:ext cx="242422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F1A0B02-E2DA-ED24-D2A6-7BE93F46F82C}"/>
              </a:ext>
            </a:extLst>
          </p:cNvPr>
          <p:cNvCxnSpPr>
            <a:cxnSpLocks/>
            <a:stCxn id="8" idx="6"/>
            <a:endCxn id="18" idx="1"/>
          </p:cNvCxnSpPr>
          <p:nvPr/>
        </p:nvCxnSpPr>
        <p:spPr>
          <a:xfrm>
            <a:off x="8149801" y="2104382"/>
            <a:ext cx="460022" cy="373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662B496-C9EA-12DD-B625-2F42DD609B6F}"/>
              </a:ext>
            </a:extLst>
          </p:cNvPr>
          <p:cNvCxnSpPr>
            <a:cxnSpLocks/>
            <a:stCxn id="18" idx="2"/>
            <a:endCxn id="19" idx="0"/>
          </p:cNvCxnSpPr>
          <p:nvPr/>
        </p:nvCxnSpPr>
        <p:spPr>
          <a:xfrm flipH="1">
            <a:off x="9589604" y="2735991"/>
            <a:ext cx="18678" cy="181380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B79C04F-CADE-8D84-16CE-FFE27E6626FF}"/>
              </a:ext>
            </a:extLst>
          </p:cNvPr>
          <p:cNvCxnSpPr>
            <a:cxnSpLocks/>
            <a:stCxn id="12" idx="3"/>
            <a:endCxn id="17" idx="0"/>
          </p:cNvCxnSpPr>
          <p:nvPr/>
        </p:nvCxnSpPr>
        <p:spPr>
          <a:xfrm>
            <a:off x="5203229" y="4033545"/>
            <a:ext cx="0" cy="51625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a:extLst>
              <a:ext uri="{FF2B5EF4-FFF2-40B4-BE49-F238E27FC236}">
                <a16:creationId xmlns:a16="http://schemas.microsoft.com/office/drawing/2014/main" id="{85CC03E9-9F4A-1BEE-7E44-8E554F701B54}"/>
              </a:ext>
            </a:extLst>
          </p:cNvPr>
          <p:cNvCxnSpPr>
            <a:cxnSpLocks/>
            <a:stCxn id="12" idx="4"/>
            <a:endCxn id="8" idx="4"/>
          </p:cNvCxnSpPr>
          <p:nvPr/>
        </p:nvCxnSpPr>
        <p:spPr>
          <a:xfrm flipV="1">
            <a:off x="6140775" y="2903966"/>
            <a:ext cx="1225505" cy="610192"/>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271A609-4A78-A8A0-E7C7-257C4CA45CED}"/>
              </a:ext>
            </a:extLst>
          </p:cNvPr>
          <p:cNvCxnSpPr>
            <a:cxnSpLocks/>
            <a:endCxn id="17" idx="1"/>
          </p:cNvCxnSpPr>
          <p:nvPr/>
        </p:nvCxnSpPr>
        <p:spPr>
          <a:xfrm>
            <a:off x="3448883" y="4983596"/>
            <a:ext cx="81680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457DAFB-07B1-D912-6055-3AEA0731B0C7}"/>
              </a:ext>
            </a:extLst>
          </p:cNvPr>
          <p:cNvSpPr txBox="1"/>
          <p:nvPr/>
        </p:nvSpPr>
        <p:spPr>
          <a:xfrm>
            <a:off x="1587184" y="1669894"/>
            <a:ext cx="1875092" cy="1242142"/>
          </a:xfrm>
          <a:prstGeom prst="rect">
            <a:avLst/>
          </a:prstGeom>
          <a:noFill/>
        </p:spPr>
        <p:txBody>
          <a:bodyPr wrap="square" rtlCol="0">
            <a:spAutoFit/>
          </a:bodyPr>
          <a:lstStyle/>
          <a:p>
            <a:pPr algn="ctr"/>
            <a:r>
              <a:rPr lang="en-US" sz="2400"/>
              <a:t>Coded Departure Routes</a:t>
            </a:r>
          </a:p>
        </p:txBody>
      </p:sp>
      <p:sp>
        <p:nvSpPr>
          <p:cNvPr id="27" name="TextBox 26">
            <a:extLst>
              <a:ext uri="{FF2B5EF4-FFF2-40B4-BE49-F238E27FC236}">
                <a16:creationId xmlns:a16="http://schemas.microsoft.com/office/drawing/2014/main" id="{A8080FF1-3281-0C89-193C-E7A2254A1868}"/>
              </a:ext>
            </a:extLst>
          </p:cNvPr>
          <p:cNvSpPr txBox="1"/>
          <p:nvPr/>
        </p:nvSpPr>
        <p:spPr>
          <a:xfrm>
            <a:off x="1573663" y="3080867"/>
            <a:ext cx="1875092" cy="1242142"/>
          </a:xfrm>
          <a:prstGeom prst="rect">
            <a:avLst/>
          </a:prstGeom>
          <a:noFill/>
        </p:spPr>
        <p:txBody>
          <a:bodyPr wrap="square" rtlCol="0">
            <a:spAutoFit/>
          </a:bodyPr>
          <a:lstStyle/>
          <a:p>
            <a:pPr algn="ctr"/>
            <a:r>
              <a:rPr lang="en-US" sz="2400"/>
              <a:t>ASPM Weather Impacts</a:t>
            </a:r>
          </a:p>
        </p:txBody>
      </p:sp>
      <p:sp>
        <p:nvSpPr>
          <p:cNvPr id="28" name="TextBox 27">
            <a:extLst>
              <a:ext uri="{FF2B5EF4-FFF2-40B4-BE49-F238E27FC236}">
                <a16:creationId xmlns:a16="http://schemas.microsoft.com/office/drawing/2014/main" id="{315D83DC-F1A5-B435-BF4C-56AB47E4E50D}"/>
              </a:ext>
            </a:extLst>
          </p:cNvPr>
          <p:cNvSpPr txBox="1"/>
          <p:nvPr/>
        </p:nvSpPr>
        <p:spPr>
          <a:xfrm>
            <a:off x="1573791" y="4544395"/>
            <a:ext cx="1875092" cy="1242142"/>
          </a:xfrm>
          <a:prstGeom prst="rect">
            <a:avLst/>
          </a:prstGeom>
          <a:noFill/>
        </p:spPr>
        <p:txBody>
          <a:bodyPr wrap="square" rtlCol="0">
            <a:spAutoFit/>
          </a:bodyPr>
          <a:lstStyle/>
          <a:p>
            <a:pPr algn="ctr"/>
            <a:r>
              <a:rPr lang="en-US" sz="2400"/>
              <a:t>ASPM </a:t>
            </a:r>
          </a:p>
          <a:p>
            <a:pPr algn="ctr"/>
            <a:r>
              <a:rPr lang="en-US" sz="2400"/>
              <a:t>Flight Level Data</a:t>
            </a:r>
          </a:p>
        </p:txBody>
      </p:sp>
      <p:sp>
        <p:nvSpPr>
          <p:cNvPr id="31" name="TextBox 30">
            <a:extLst>
              <a:ext uri="{FF2B5EF4-FFF2-40B4-BE49-F238E27FC236}">
                <a16:creationId xmlns:a16="http://schemas.microsoft.com/office/drawing/2014/main" id="{AF5BAD87-DD36-6CF3-A6A9-2034F0E3E235}"/>
              </a:ext>
            </a:extLst>
          </p:cNvPr>
          <p:cNvSpPr txBox="1"/>
          <p:nvPr/>
        </p:nvSpPr>
        <p:spPr>
          <a:xfrm>
            <a:off x="6291889" y="1667009"/>
            <a:ext cx="2148785" cy="830997"/>
          </a:xfrm>
          <a:prstGeom prst="rect">
            <a:avLst/>
          </a:prstGeom>
          <a:noFill/>
        </p:spPr>
        <p:txBody>
          <a:bodyPr wrap="square" rtlCol="0">
            <a:spAutoFit/>
          </a:bodyPr>
          <a:lstStyle/>
          <a:p>
            <a:pPr algn="ctr"/>
            <a:r>
              <a:rPr lang="en-US" sz="2400">
                <a:solidFill>
                  <a:srgbClr val="FFFFFF"/>
                </a:solidFill>
              </a:rPr>
              <a:t>Prediction</a:t>
            </a:r>
          </a:p>
          <a:p>
            <a:pPr algn="ctr"/>
            <a:r>
              <a:rPr lang="en-US" sz="2400">
                <a:solidFill>
                  <a:srgbClr val="FFFFFF"/>
                </a:solidFill>
              </a:rPr>
              <a:t>Model</a:t>
            </a:r>
          </a:p>
        </p:txBody>
      </p:sp>
      <p:sp>
        <p:nvSpPr>
          <p:cNvPr id="2" name="TextBox 1">
            <a:extLst>
              <a:ext uri="{FF2B5EF4-FFF2-40B4-BE49-F238E27FC236}">
                <a16:creationId xmlns:a16="http://schemas.microsoft.com/office/drawing/2014/main" id="{43F4CCCA-F3A6-308E-741D-F6C584BEC9CB}"/>
              </a:ext>
            </a:extLst>
          </p:cNvPr>
          <p:cNvSpPr txBox="1"/>
          <p:nvPr/>
        </p:nvSpPr>
        <p:spPr>
          <a:xfrm>
            <a:off x="363220" y="6135258"/>
            <a:ext cx="6096000" cy="307777"/>
          </a:xfrm>
          <a:prstGeom prst="rect">
            <a:avLst/>
          </a:prstGeom>
          <a:noFill/>
        </p:spPr>
        <p:txBody>
          <a:bodyPr wrap="square">
            <a:spAutoFit/>
          </a:bodyPr>
          <a:lstStyle/>
          <a:p>
            <a:r>
              <a:rPr lang="en-US" sz="1400"/>
              <a:t>ASPM: Aviation Systems Performance Metrics</a:t>
            </a:r>
          </a:p>
        </p:txBody>
      </p:sp>
    </p:spTree>
    <p:extLst>
      <p:ext uri="{BB962C8B-B14F-4D97-AF65-F5344CB8AC3E}">
        <p14:creationId xmlns:p14="http://schemas.microsoft.com/office/powerpoint/2010/main" val="4924487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potx  -  backup version  -  Read-Only" id="{938ECDAF-22E6-4054-80E7-69EA362889D7}" vid="{9455976E-64EB-4C05-A4D7-7AB7AD8A54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lcf76f155ced4ddcb4097134ff3c332f xmlns="58193bbe-7cce-4dab-a5db-7f7c161d85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6EC980A0182648AF2DE4564F50CB61" ma:contentTypeVersion="17" ma:contentTypeDescription="Create a new document." ma:contentTypeScope="" ma:versionID="dc8781d7851f0dda6d39f5eaa14cbcbc">
  <xsd:schema xmlns:xsd="http://www.w3.org/2001/XMLSchema" xmlns:xs="http://www.w3.org/2001/XMLSchema" xmlns:p="http://schemas.microsoft.com/office/2006/metadata/properties" xmlns:ns2="58193bbe-7cce-4dab-a5db-7f7c161d85c7" xmlns:ns3="6ccc96cc-3898-451b-86e8-93e443347aa4" xmlns:ns4="d900e117-17a0-4b24-9e47-511ef1d02c43" targetNamespace="http://schemas.microsoft.com/office/2006/metadata/properties" ma:root="true" ma:fieldsID="fbb8d3707395c1dd7379054e74ac555c" ns2:_="" ns3:_="" ns4:_="">
    <xsd:import namespace="58193bbe-7cce-4dab-a5db-7f7c161d85c7"/>
    <xsd:import namespace="6ccc96cc-3898-451b-86e8-93e443347aa4"/>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93bbe-7cce-4dab-a5db-7f7c161d8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cc96cc-3898-451b-86e8-93e443347a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7338927-d063-41c4-baed-4868a470fd26}" ma:internalName="TaxCatchAll" ma:showField="CatchAllData" ma:web="6ccc96cc-3898-451b-86e8-93e443347a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C4F7E-8ECF-4329-9170-5D5E77932868}">
  <ds:schemaRefs>
    <ds:schemaRef ds:uri="http://schemas.microsoft.com/sharepoint/v3/contenttype/forms"/>
  </ds:schemaRefs>
</ds:datastoreItem>
</file>

<file path=customXml/itemProps2.xml><?xml version="1.0" encoding="utf-8"?>
<ds:datastoreItem xmlns:ds="http://schemas.openxmlformats.org/officeDocument/2006/customXml" ds:itemID="{1E0BF508-4B24-4EAA-A807-3366CA8F3E81}">
  <ds:schemaRefs>
    <ds:schemaRef ds:uri="http://purl.org/dc/elements/1.1/"/>
    <ds:schemaRef ds:uri="http://schemas.microsoft.com/office/2006/documentManagement/types"/>
    <ds:schemaRef ds:uri="http://purl.org/dc/terms/"/>
    <ds:schemaRef ds:uri="http://purl.org/dc/dcmitype/"/>
    <ds:schemaRef ds:uri="58193bbe-7cce-4dab-a5db-7f7c161d85c7"/>
    <ds:schemaRef ds:uri="http://schemas.microsoft.com/office/2006/metadata/properties"/>
    <ds:schemaRef ds:uri="http://schemas.microsoft.com/office/infopath/2007/PartnerControls"/>
    <ds:schemaRef ds:uri="http://schemas.openxmlformats.org/package/2006/metadata/core-properties"/>
    <ds:schemaRef ds:uri="d900e117-17a0-4b24-9e47-511ef1d02c43"/>
    <ds:schemaRef ds:uri="6ccc96cc-3898-451b-86e8-93e443347aa4"/>
    <ds:schemaRef ds:uri="http://www.w3.org/XML/1998/namespace"/>
  </ds:schemaRefs>
</ds:datastoreItem>
</file>

<file path=customXml/itemProps3.xml><?xml version="1.0" encoding="utf-8"?>
<ds:datastoreItem xmlns:ds="http://schemas.openxmlformats.org/officeDocument/2006/customXml" ds:itemID="{E07AB692-32E2-45BE-9258-E42E2768901B}">
  <ds:schemaRefs>
    <ds:schemaRef ds:uri="58193bbe-7cce-4dab-a5db-7f7c161d85c7"/>
    <ds:schemaRef ds:uri="6ccc96cc-3898-451b-86e8-93e443347aa4"/>
    <ds:schemaRef ds:uri="d900e117-17a0-4b24-9e47-511ef1d02c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1_Office Theme</Template>
  <TotalTime>0</TotalTime>
  <Words>2750</Words>
  <Application>Microsoft Office PowerPoint</Application>
  <PresentationFormat>Widescreen</PresentationFormat>
  <Paragraphs>479</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1_Office Theme</vt:lpstr>
      <vt:lpstr>AIAA AVIATION, July 21 – 25, Las Vegas, NV</vt:lpstr>
      <vt:lpstr>PowerPoint Presentation</vt:lpstr>
      <vt:lpstr>Collaborative Digital Departure Reroute (CDDR)</vt:lpstr>
      <vt:lpstr>CDDR Field Implementation Benefits</vt:lpstr>
      <vt:lpstr>Goal - Extrapolate D10 Benefits Nation-wide</vt:lpstr>
      <vt:lpstr>Approach Overview</vt:lpstr>
      <vt:lpstr>Approach Overview</vt:lpstr>
      <vt:lpstr>TRACON Features</vt:lpstr>
      <vt:lpstr>Approach Overview</vt:lpstr>
      <vt:lpstr>Prediction Model – Gradient Boost</vt:lpstr>
      <vt:lpstr>Prediction Model - Linear Regression </vt:lpstr>
      <vt:lpstr>Why does SCT have so few Route Options?</vt:lpstr>
      <vt:lpstr>Prediction Model Performance</vt:lpstr>
      <vt:lpstr>Approach Overview</vt:lpstr>
      <vt:lpstr>Predicted Reroutes</vt:lpstr>
      <vt:lpstr>Approach Overview</vt:lpstr>
      <vt:lpstr>Benefits Calculation</vt:lpstr>
      <vt:lpstr>Benefits Per Reroute</vt:lpstr>
      <vt:lpstr>Extrapolated Benefits – Yearly per TRACON</vt:lpstr>
      <vt:lpstr>Summary</vt:lpstr>
      <vt:lpstr>Future Work Directions</vt:lpstr>
      <vt:lpstr>Backup</vt:lpstr>
      <vt:lpstr>AIAA AVIATION, July 21 – 25, Las Vegas, NV</vt:lpstr>
      <vt:lpstr>Machine Learning Model Details (backup)</vt:lpstr>
      <vt:lpstr>Total Yearly Benefits for Top 10 TRACONs (backup)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Fong, Robert K. (ARC-AOX)</dc:creator>
  <cp:lastModifiedBy>Saxena, Swati (ARC-AF)</cp:lastModifiedBy>
  <cp:revision>14</cp:revision>
  <dcterms:created xsi:type="dcterms:W3CDTF">2024-06-11T21:33:20Z</dcterms:created>
  <dcterms:modified xsi:type="dcterms:W3CDTF">2025-07-17T14:11:37Z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0x010100DA6EC980A0182648AF2DE4564F50CB61</vt:lpwstr>
  </property>
  <property fmtid="{D5CDD505-2E9C-101B-9397-08002B2CF9AE}" pid="3" name="MediaServiceImageTags">
    <vt:lpwstr/>
  </property>
</Properties>
</file>