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44" r:id="rId4"/>
    <p:sldMasterId id="2147483863" r:id="rId5"/>
  </p:sldMasterIdLst>
  <p:notesMasterIdLst>
    <p:notesMasterId r:id="rId40"/>
  </p:notesMasterIdLst>
  <p:handoutMasterIdLst>
    <p:handoutMasterId r:id="rId41"/>
  </p:handoutMasterIdLst>
  <p:sldIdLst>
    <p:sldId id="256" r:id="rId6"/>
    <p:sldId id="450" r:id="rId7"/>
    <p:sldId id="408" r:id="rId8"/>
    <p:sldId id="1179" r:id="rId9"/>
    <p:sldId id="272" r:id="rId10"/>
    <p:sldId id="1171" r:id="rId11"/>
    <p:sldId id="1182" r:id="rId12"/>
    <p:sldId id="1173" r:id="rId13"/>
    <p:sldId id="1184" r:id="rId14"/>
    <p:sldId id="1187" r:id="rId15"/>
    <p:sldId id="1190" r:id="rId16"/>
    <p:sldId id="1188" r:id="rId17"/>
    <p:sldId id="1189" r:id="rId18"/>
    <p:sldId id="1183" r:id="rId19"/>
    <p:sldId id="1186" r:id="rId20"/>
    <p:sldId id="1191" r:id="rId21"/>
    <p:sldId id="1192" r:id="rId22"/>
    <p:sldId id="1193" r:id="rId23"/>
    <p:sldId id="1194" r:id="rId24"/>
    <p:sldId id="1201" r:id="rId25"/>
    <p:sldId id="1195" r:id="rId26"/>
    <p:sldId id="1196" r:id="rId27"/>
    <p:sldId id="1198" r:id="rId28"/>
    <p:sldId id="1199" r:id="rId29"/>
    <p:sldId id="1200" r:id="rId30"/>
    <p:sldId id="5888" r:id="rId31"/>
    <p:sldId id="5891" r:id="rId32"/>
    <p:sldId id="5889" r:id="rId33"/>
    <p:sldId id="5890" r:id="rId34"/>
    <p:sldId id="5892" r:id="rId35"/>
    <p:sldId id="5894" r:id="rId36"/>
    <p:sldId id="5895" r:id="rId37"/>
    <p:sldId id="5896" r:id="rId38"/>
    <p:sldId id="333" r:id="rId3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1FF"/>
    <a:srgbClr val="EEF7FC"/>
    <a:srgbClr val="9999FF"/>
    <a:srgbClr val="333399"/>
    <a:srgbClr val="FFFFFF"/>
    <a:srgbClr val="FFCCFF"/>
    <a:srgbClr val="FF9900"/>
    <a:srgbClr val="FF66FF"/>
    <a:srgbClr val="FF99FF"/>
    <a:srgbClr val="646E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47" autoAdjust="0"/>
    <p:restoredTop sz="92442" autoAdjust="0"/>
  </p:normalViewPr>
  <p:slideViewPr>
    <p:cSldViewPr snapToGrid="0" snapToObjects="1">
      <p:cViewPr varScale="1">
        <p:scale>
          <a:sx n="50" d="100"/>
          <a:sy n="50" d="100"/>
        </p:scale>
        <p:origin x="48" y="8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822" y="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wnli\Desktop\Dissolution%20Rate%20Testing%20-%2020250701-Plot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Expedited 1 Year Flow-Through Test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723565059974629"/>
          <c:y val="0.11052739344484425"/>
          <c:w val="0.83129634018349863"/>
          <c:h val="0.73127897671934483"/>
        </c:manualLayout>
      </c:layout>
      <c:scatterChart>
        <c:scatterStyle val="lineMarker"/>
        <c:varyColors val="0"/>
        <c:ser>
          <c:idx val="0"/>
          <c:order val="0"/>
          <c:tx>
            <c:v>20%</c:v>
          </c:tx>
          <c:spPr>
            <a:ln w="22225" cap="rnd">
              <a:solidFill>
                <a:srgbClr val="325491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325491"/>
              </a:solidFill>
              <a:ln w="9525">
                <a:solidFill>
                  <a:srgbClr val="325491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rgbClr val="92D05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ACFB-4125-BCDD-E47BDED00B6F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rgbClr val="FFFF0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ACFB-4125-BCDD-E47BDED00B6F}"/>
              </c:ext>
            </c:extLst>
          </c:dPt>
          <c:dPt>
            <c:idx val="19"/>
            <c:marker>
              <c:symbol val="circle"/>
              <c:size val="5"/>
              <c:spPr>
                <a:solidFill>
                  <a:srgbClr val="FFFF0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ACFB-4125-BCDD-E47BDED00B6F}"/>
              </c:ext>
            </c:extLst>
          </c:dPt>
          <c:dPt>
            <c:idx val="23"/>
            <c:marker>
              <c:symbol val="circle"/>
              <c:size val="3"/>
              <c:spPr>
                <a:solidFill>
                  <a:srgbClr val="325491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ACFB-4125-BCDD-E47BDED00B6F}"/>
              </c:ext>
            </c:extLst>
          </c:dPt>
          <c:dPt>
            <c:idx val="27"/>
            <c:marker>
              <c:symbol val="circle"/>
              <c:size val="5"/>
              <c:spPr>
                <a:solidFill>
                  <a:srgbClr val="FFFF0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ACFB-4125-BCDD-E47BDED00B6F}"/>
              </c:ext>
            </c:extLst>
          </c:dPt>
          <c:dPt>
            <c:idx val="29"/>
            <c:marker>
              <c:symbol val="circle"/>
              <c:size val="3"/>
              <c:spPr>
                <a:solidFill>
                  <a:srgbClr val="325491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ACFB-4125-BCDD-E47BDED00B6F}"/>
              </c:ext>
            </c:extLst>
          </c:dPt>
          <c:dPt>
            <c:idx val="34"/>
            <c:marker>
              <c:symbol val="circle"/>
              <c:size val="5"/>
              <c:spPr>
                <a:solidFill>
                  <a:srgbClr val="92D05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ACFB-4125-BCDD-E47BDED00B6F}"/>
              </c:ext>
            </c:extLst>
          </c:dPt>
          <c:dPt>
            <c:idx val="41"/>
            <c:marker>
              <c:symbol val="circle"/>
              <c:size val="3"/>
              <c:spPr>
                <a:solidFill>
                  <a:srgbClr val="325491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ACFB-4125-BCDD-E47BDED00B6F}"/>
              </c:ext>
            </c:extLst>
          </c:dPt>
          <c:dPt>
            <c:idx val="46"/>
            <c:marker>
              <c:symbol val="circle"/>
              <c:size val="5"/>
              <c:spPr>
                <a:solidFill>
                  <a:srgbClr val="FFFF0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ACFB-4125-BCDD-E47BDED00B6F}"/>
              </c:ext>
            </c:extLst>
          </c:dPt>
          <c:dPt>
            <c:idx val="49"/>
            <c:marker>
              <c:symbol val="circle"/>
              <c:size val="3"/>
              <c:spPr>
                <a:solidFill>
                  <a:srgbClr val="325491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ACFB-4125-BCDD-E47BDED00B6F}"/>
              </c:ext>
            </c:extLst>
          </c:dPt>
          <c:dPt>
            <c:idx val="53"/>
            <c:marker>
              <c:symbol val="circle"/>
              <c:size val="5"/>
              <c:spPr>
                <a:solidFill>
                  <a:srgbClr val="FFFF0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ACFB-4125-BCDD-E47BDED00B6F}"/>
              </c:ext>
            </c:extLst>
          </c:dPt>
          <c:dPt>
            <c:idx val="61"/>
            <c:marker>
              <c:symbol val="circle"/>
              <c:size val="3"/>
              <c:spPr>
                <a:solidFill>
                  <a:srgbClr val="325491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ACFB-4125-BCDD-E47BDED00B6F}"/>
              </c:ext>
            </c:extLst>
          </c:dPt>
          <c:dPt>
            <c:idx val="62"/>
            <c:marker>
              <c:symbol val="circle"/>
              <c:size val="5"/>
              <c:spPr>
                <a:solidFill>
                  <a:srgbClr val="92D05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ACFB-4125-BCDD-E47BDED00B6F}"/>
              </c:ext>
            </c:extLst>
          </c:dPt>
          <c:dPt>
            <c:idx val="72"/>
            <c:marker>
              <c:symbol val="circle"/>
              <c:size val="5"/>
              <c:spPr>
                <a:solidFill>
                  <a:srgbClr val="FFFF0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ACFB-4125-BCDD-E47BDED00B6F}"/>
              </c:ext>
            </c:extLst>
          </c:dPt>
          <c:dPt>
            <c:idx val="80"/>
            <c:marker>
              <c:symbol val="circle"/>
              <c:size val="5"/>
              <c:spPr>
                <a:solidFill>
                  <a:srgbClr val="FFFF0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ACFB-4125-BCDD-E47BDED00B6F}"/>
              </c:ext>
            </c:extLst>
          </c:dPt>
          <c:dPt>
            <c:idx val="88"/>
            <c:marker>
              <c:symbol val="circle"/>
              <c:size val="5"/>
              <c:spPr>
                <a:solidFill>
                  <a:srgbClr val="92D05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ACFB-4125-BCDD-E47BDED00B6F}"/>
              </c:ext>
            </c:extLst>
          </c:dPt>
          <c:dPt>
            <c:idx val="99"/>
            <c:marker>
              <c:symbol val="circle"/>
              <c:size val="5"/>
              <c:spPr>
                <a:solidFill>
                  <a:srgbClr val="FFFF0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0-ACFB-4125-BCDD-E47BDED00B6F}"/>
              </c:ext>
            </c:extLst>
          </c:dPt>
          <c:dPt>
            <c:idx val="107"/>
            <c:marker>
              <c:symbol val="circle"/>
              <c:size val="5"/>
              <c:spPr>
                <a:solidFill>
                  <a:srgbClr val="FFFF0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1-ACFB-4125-BCDD-E47BDED00B6F}"/>
              </c:ext>
            </c:extLst>
          </c:dPt>
          <c:dPt>
            <c:idx val="116"/>
            <c:marker>
              <c:symbol val="circle"/>
              <c:size val="5"/>
              <c:spPr>
                <a:solidFill>
                  <a:srgbClr val="92D05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2-ACFB-4125-BCDD-E47BDED00B6F}"/>
              </c:ext>
            </c:extLst>
          </c:dPt>
          <c:dPt>
            <c:idx val="127"/>
            <c:marker>
              <c:symbol val="circle"/>
              <c:size val="5"/>
              <c:spPr>
                <a:solidFill>
                  <a:srgbClr val="FFFF0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3-ACFB-4125-BCDD-E47BDED00B6F}"/>
              </c:ext>
            </c:extLst>
          </c:dPt>
          <c:dPt>
            <c:idx val="144"/>
            <c:marker>
              <c:symbol val="circle"/>
              <c:size val="5"/>
              <c:spPr>
                <a:solidFill>
                  <a:srgbClr val="92D05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4-ACFB-4125-BCDD-E47BDED00B6F}"/>
              </c:ext>
            </c:extLst>
          </c:dPt>
          <c:dPt>
            <c:idx val="155"/>
            <c:marker>
              <c:symbol val="circle"/>
              <c:size val="5"/>
              <c:spPr>
                <a:solidFill>
                  <a:srgbClr val="FFFF0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5-ACFB-4125-BCDD-E47BDED00B6F}"/>
              </c:ext>
            </c:extLst>
          </c:dPt>
          <c:dPt>
            <c:idx val="163"/>
            <c:marker>
              <c:symbol val="circle"/>
              <c:size val="5"/>
              <c:spPr>
                <a:solidFill>
                  <a:srgbClr val="FFFF0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6-ACFB-4125-BCDD-E47BDED00B6F}"/>
              </c:ext>
            </c:extLst>
          </c:dPt>
          <c:dPt>
            <c:idx val="172"/>
            <c:marker>
              <c:symbol val="circle"/>
              <c:size val="5"/>
              <c:spPr>
                <a:solidFill>
                  <a:srgbClr val="92D05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7-ACFB-4125-BCDD-E47BDED00B6F}"/>
              </c:ext>
            </c:extLst>
          </c:dPt>
          <c:dPt>
            <c:idx val="183"/>
            <c:marker>
              <c:symbol val="circle"/>
              <c:size val="5"/>
              <c:spPr>
                <a:solidFill>
                  <a:srgbClr val="FFFF0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8-ACFB-4125-BCDD-E47BDED00B6F}"/>
              </c:ext>
            </c:extLst>
          </c:dPt>
          <c:dPt>
            <c:idx val="191"/>
            <c:marker>
              <c:symbol val="circle"/>
              <c:size val="5"/>
              <c:spPr>
                <a:solidFill>
                  <a:srgbClr val="FFFF0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9-ACFB-4125-BCDD-E47BDED00B6F}"/>
              </c:ext>
            </c:extLst>
          </c:dPt>
          <c:dPt>
            <c:idx val="200"/>
            <c:marker>
              <c:symbol val="circle"/>
              <c:size val="5"/>
              <c:spPr>
                <a:solidFill>
                  <a:srgbClr val="92D05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A-ACFB-4125-BCDD-E47BDED00B6F}"/>
              </c:ext>
            </c:extLst>
          </c:dPt>
          <c:dPt>
            <c:idx val="211"/>
            <c:marker>
              <c:symbol val="circle"/>
              <c:size val="5"/>
              <c:spPr>
                <a:solidFill>
                  <a:srgbClr val="FFFF0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B-ACFB-4125-BCDD-E47BDED00B6F}"/>
              </c:ext>
            </c:extLst>
          </c:dPt>
          <c:dPt>
            <c:idx val="219"/>
            <c:marker>
              <c:symbol val="circle"/>
              <c:size val="5"/>
              <c:spPr>
                <a:solidFill>
                  <a:srgbClr val="FFFF0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C-ACFB-4125-BCDD-E47BDED00B6F}"/>
              </c:ext>
            </c:extLst>
          </c:dPt>
          <c:dPt>
            <c:idx val="227"/>
            <c:marker>
              <c:symbol val="circle"/>
              <c:size val="5"/>
              <c:spPr>
                <a:solidFill>
                  <a:srgbClr val="92D05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D-ACFB-4125-BCDD-E47BDED00B6F}"/>
              </c:ext>
            </c:extLst>
          </c:dPt>
          <c:dPt>
            <c:idx val="238"/>
            <c:marker>
              <c:symbol val="circle"/>
              <c:size val="5"/>
              <c:spPr>
                <a:solidFill>
                  <a:srgbClr val="FFFF0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E-ACFB-4125-BCDD-E47BDED00B6F}"/>
              </c:ext>
            </c:extLst>
          </c:dPt>
          <c:dPt>
            <c:idx val="246"/>
            <c:marker>
              <c:symbol val="circle"/>
              <c:size val="5"/>
              <c:spPr>
                <a:solidFill>
                  <a:srgbClr val="FFFF0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F-ACFB-4125-BCDD-E47BDED00B6F}"/>
              </c:ext>
            </c:extLst>
          </c:dPt>
          <c:dPt>
            <c:idx val="255"/>
            <c:marker>
              <c:symbol val="circle"/>
              <c:size val="5"/>
              <c:spPr>
                <a:solidFill>
                  <a:srgbClr val="92D05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0-ACFB-4125-BCDD-E47BDED00B6F}"/>
              </c:ext>
            </c:extLst>
          </c:dPt>
          <c:dPt>
            <c:idx val="266"/>
            <c:marker>
              <c:symbol val="circle"/>
              <c:size val="5"/>
              <c:spPr>
                <a:solidFill>
                  <a:srgbClr val="FFFF0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1-ACFB-4125-BCDD-E47BDED00B6F}"/>
              </c:ext>
            </c:extLst>
          </c:dPt>
          <c:dPt>
            <c:idx val="275"/>
            <c:marker>
              <c:symbol val="circle"/>
              <c:size val="5"/>
              <c:spPr>
                <a:solidFill>
                  <a:srgbClr val="92D05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2-ACFB-4125-BCDD-E47BDED00B6F}"/>
              </c:ext>
            </c:extLst>
          </c:dPt>
          <c:dPt>
            <c:idx val="291"/>
            <c:marker>
              <c:symbol val="circle"/>
              <c:size val="5"/>
              <c:spPr>
                <a:solidFill>
                  <a:srgbClr val="92D050"/>
                </a:solidFill>
                <a:ln w="9525">
                  <a:solidFill>
                    <a:srgbClr val="32549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3-ACFB-4125-BCDD-E47BDED00B6F}"/>
              </c:ext>
            </c:extLst>
          </c:dPt>
          <c:xVal>
            <c:numRef>
              <c:f>'[7 Day Flow Data and Charts.xlsx]7 Day Flow - Data'!$B$6:$B$302</c:f>
              <c:numCache>
                <c:formatCode>[h]:mm:ss;@</c:formatCode>
                <c:ptCount val="297"/>
                <c:pt idx="0">
                  <c:v>6.9444444452528842E-3</c:v>
                </c:pt>
                <c:pt idx="1">
                  <c:v>1.3888888890505768E-2</c:v>
                </c:pt>
                <c:pt idx="2">
                  <c:v>2.0833275462791789E-2</c:v>
                </c:pt>
                <c:pt idx="3">
                  <c:v>2.7777719908044674E-2</c:v>
                </c:pt>
                <c:pt idx="4">
                  <c:v>3.4722164353297558E-2</c:v>
                </c:pt>
                <c:pt idx="5">
                  <c:v>4.1666608798550442E-2</c:v>
                </c:pt>
                <c:pt idx="6">
                  <c:v>6.25E-2</c:v>
                </c:pt>
                <c:pt idx="7">
                  <c:v>8.3333333335758653E-2</c:v>
                </c:pt>
                <c:pt idx="8">
                  <c:v>0.10416672453720821</c:v>
                </c:pt>
                <c:pt idx="9">
                  <c:v>0.12500011574593373</c:v>
                </c:pt>
                <c:pt idx="10">
                  <c:v>0.14583350694738328</c:v>
                </c:pt>
                <c:pt idx="11">
                  <c:v>0.16666689814883284</c:v>
                </c:pt>
                <c:pt idx="12">
                  <c:v>0.18750028935755836</c:v>
                </c:pt>
                <c:pt idx="13">
                  <c:v>0.20833368055900792</c:v>
                </c:pt>
                <c:pt idx="14">
                  <c:v>0.22916707176045747</c:v>
                </c:pt>
                <c:pt idx="15">
                  <c:v>0.25000046296190703</c:v>
                </c:pt>
                <c:pt idx="16">
                  <c:v>0.27083385417063255</c:v>
                </c:pt>
                <c:pt idx="17">
                  <c:v>0.29166724537208211</c:v>
                </c:pt>
                <c:pt idx="18">
                  <c:v>0.31250063657353166</c:v>
                </c:pt>
                <c:pt idx="19">
                  <c:v>0.33333402778225718</c:v>
                </c:pt>
                <c:pt idx="20">
                  <c:v>0.3541674768566736</c:v>
                </c:pt>
                <c:pt idx="21">
                  <c:v>0.37500092593109002</c:v>
                </c:pt>
                <c:pt idx="22">
                  <c:v>0.39583437500550644</c:v>
                </c:pt>
                <c:pt idx="23">
                  <c:v>0.41666782407992287</c:v>
                </c:pt>
                <c:pt idx="24">
                  <c:v>0.43750127314706333</c:v>
                </c:pt>
                <c:pt idx="25">
                  <c:v>0.45833472222147975</c:v>
                </c:pt>
                <c:pt idx="26">
                  <c:v>0.47916817129589617</c:v>
                </c:pt>
                <c:pt idx="27">
                  <c:v>0.50000162037031259</c:v>
                </c:pt>
                <c:pt idx="28">
                  <c:v>0.56250196759356186</c:v>
                </c:pt>
                <c:pt idx="29">
                  <c:v>0.58333541666797828</c:v>
                </c:pt>
                <c:pt idx="30">
                  <c:v>0.6041688657423947</c:v>
                </c:pt>
                <c:pt idx="31">
                  <c:v>0.62500231481681112</c:v>
                </c:pt>
                <c:pt idx="32">
                  <c:v>0.64583576389122754</c:v>
                </c:pt>
                <c:pt idx="33">
                  <c:v>0.66666921296564396</c:v>
                </c:pt>
                <c:pt idx="34">
                  <c:v>1.0069444444452529</c:v>
                </c:pt>
                <c:pt idx="35">
                  <c:v>1.0138888888905058</c:v>
                </c:pt>
                <c:pt idx="36">
                  <c:v>1.0208332754627918</c:v>
                </c:pt>
                <c:pt idx="37">
                  <c:v>1.0277777199080447</c:v>
                </c:pt>
                <c:pt idx="38">
                  <c:v>1.0347221643532976</c:v>
                </c:pt>
                <c:pt idx="39">
                  <c:v>1.0416666087985504</c:v>
                </c:pt>
                <c:pt idx="40">
                  <c:v>1.0625</c:v>
                </c:pt>
                <c:pt idx="41">
                  <c:v>1.0833333333357587</c:v>
                </c:pt>
                <c:pt idx="42">
                  <c:v>1.1041667245372082</c:v>
                </c:pt>
                <c:pt idx="43">
                  <c:v>1.1250001157459337</c:v>
                </c:pt>
                <c:pt idx="44">
                  <c:v>1.1458335069473833</c:v>
                </c:pt>
                <c:pt idx="45">
                  <c:v>1.1666668981488328</c:v>
                </c:pt>
                <c:pt idx="46">
                  <c:v>1.1875002893575584</c:v>
                </c:pt>
                <c:pt idx="47">
                  <c:v>1.2083336805590079</c:v>
                </c:pt>
                <c:pt idx="48">
                  <c:v>1.2291670717604575</c:v>
                </c:pt>
                <c:pt idx="49">
                  <c:v>1.250000462961907</c:v>
                </c:pt>
                <c:pt idx="50">
                  <c:v>1.2708338541706325</c:v>
                </c:pt>
                <c:pt idx="51">
                  <c:v>1.2916672453720821</c:v>
                </c:pt>
                <c:pt idx="52">
                  <c:v>1.3125006365735317</c:v>
                </c:pt>
                <c:pt idx="53">
                  <c:v>1.3333340277822572</c:v>
                </c:pt>
                <c:pt idx="54">
                  <c:v>1.375</c:v>
                </c:pt>
                <c:pt idx="55">
                  <c:v>1.416665856486361</c:v>
                </c:pt>
                <c:pt idx="56">
                  <c:v>1.4583317708384129</c:v>
                </c:pt>
                <c:pt idx="57">
                  <c:v>1.4999976851904648</c:v>
                </c:pt>
                <c:pt idx="58">
                  <c:v>1.5416635995425167</c:v>
                </c:pt>
                <c:pt idx="59">
                  <c:v>1.5833295138945687</c:v>
                </c:pt>
                <c:pt idx="60">
                  <c:v>1.6249954282466206</c:v>
                </c:pt>
                <c:pt idx="61">
                  <c:v>1.6666613425913965</c:v>
                </c:pt>
                <c:pt idx="62">
                  <c:v>2.0069444444452529</c:v>
                </c:pt>
                <c:pt idx="63">
                  <c:v>2.0138888888905058</c:v>
                </c:pt>
                <c:pt idx="64">
                  <c:v>2.0208332754627918</c:v>
                </c:pt>
                <c:pt idx="65">
                  <c:v>2.0277777199080447</c:v>
                </c:pt>
                <c:pt idx="66">
                  <c:v>2.0347221643532976</c:v>
                </c:pt>
                <c:pt idx="67">
                  <c:v>2.0416666087985504</c:v>
                </c:pt>
                <c:pt idx="68">
                  <c:v>2.0833333333357587</c:v>
                </c:pt>
                <c:pt idx="69">
                  <c:v>2.1041667245372082</c:v>
                </c:pt>
                <c:pt idx="70">
                  <c:v>2.1250001157459337</c:v>
                </c:pt>
                <c:pt idx="71">
                  <c:v>2.1458335069473833</c:v>
                </c:pt>
                <c:pt idx="72">
                  <c:v>2.1666668981488328</c:v>
                </c:pt>
                <c:pt idx="73">
                  <c:v>2.1875002893575584</c:v>
                </c:pt>
                <c:pt idx="74">
                  <c:v>2.2083336805590079</c:v>
                </c:pt>
                <c:pt idx="75">
                  <c:v>2.2291670717604575</c:v>
                </c:pt>
                <c:pt idx="76">
                  <c:v>2.250000462961907</c:v>
                </c:pt>
                <c:pt idx="77">
                  <c:v>2.2708338541706325</c:v>
                </c:pt>
                <c:pt idx="78">
                  <c:v>2.2916672453720821</c:v>
                </c:pt>
                <c:pt idx="79">
                  <c:v>2.3125006365735317</c:v>
                </c:pt>
                <c:pt idx="80">
                  <c:v>2.4027777777810115</c:v>
                </c:pt>
                <c:pt idx="81">
                  <c:v>2.416665856486361</c:v>
                </c:pt>
                <c:pt idx="82">
                  <c:v>2.4583317708384129</c:v>
                </c:pt>
                <c:pt idx="83">
                  <c:v>2.4999976851904648</c:v>
                </c:pt>
                <c:pt idx="84">
                  <c:v>2.5416635995425167</c:v>
                </c:pt>
                <c:pt idx="85">
                  <c:v>2.5833295138945687</c:v>
                </c:pt>
                <c:pt idx="86">
                  <c:v>2.6249954282466206</c:v>
                </c:pt>
                <c:pt idx="87">
                  <c:v>2.6666613425913965</c:v>
                </c:pt>
                <c:pt idx="88">
                  <c:v>3.0069444444452529</c:v>
                </c:pt>
                <c:pt idx="89">
                  <c:v>3.0138888888905058</c:v>
                </c:pt>
                <c:pt idx="90">
                  <c:v>3.0208332754627918</c:v>
                </c:pt>
                <c:pt idx="91">
                  <c:v>3.0277777199080447</c:v>
                </c:pt>
                <c:pt idx="92">
                  <c:v>3.0347221643532976</c:v>
                </c:pt>
                <c:pt idx="93">
                  <c:v>3.0416666087985504</c:v>
                </c:pt>
                <c:pt idx="94">
                  <c:v>3.0625</c:v>
                </c:pt>
                <c:pt idx="95">
                  <c:v>3.0833333333357587</c:v>
                </c:pt>
                <c:pt idx="96">
                  <c:v>3.1041667245372082</c:v>
                </c:pt>
                <c:pt idx="97">
                  <c:v>3.1250001157459337</c:v>
                </c:pt>
                <c:pt idx="98">
                  <c:v>3.1458335069473833</c:v>
                </c:pt>
                <c:pt idx="99">
                  <c:v>3.1666668981488328</c:v>
                </c:pt>
                <c:pt idx="100">
                  <c:v>3.1875002893575584</c:v>
                </c:pt>
                <c:pt idx="101">
                  <c:v>3.2083336805590079</c:v>
                </c:pt>
                <c:pt idx="102">
                  <c:v>3.2291670717604575</c:v>
                </c:pt>
                <c:pt idx="103">
                  <c:v>3.250000462961907</c:v>
                </c:pt>
                <c:pt idx="104">
                  <c:v>3.2708338541706325</c:v>
                </c:pt>
                <c:pt idx="105">
                  <c:v>3.2916672453720821</c:v>
                </c:pt>
                <c:pt idx="106">
                  <c:v>3.3125006365735317</c:v>
                </c:pt>
                <c:pt idx="107">
                  <c:v>3.3333340277822572</c:v>
                </c:pt>
                <c:pt idx="108">
                  <c:v>3.375</c:v>
                </c:pt>
                <c:pt idx="109">
                  <c:v>3.416665856486361</c:v>
                </c:pt>
                <c:pt idx="110">
                  <c:v>3.4583317708384129</c:v>
                </c:pt>
                <c:pt idx="111">
                  <c:v>3.4999976851904648</c:v>
                </c:pt>
                <c:pt idx="112">
                  <c:v>3.5416635995425167</c:v>
                </c:pt>
                <c:pt idx="113">
                  <c:v>3.5833295138945687</c:v>
                </c:pt>
                <c:pt idx="114">
                  <c:v>3.6249954282466206</c:v>
                </c:pt>
                <c:pt idx="115">
                  <c:v>3.6666613425913965</c:v>
                </c:pt>
                <c:pt idx="116">
                  <c:v>4.0069444444452529</c:v>
                </c:pt>
                <c:pt idx="117">
                  <c:v>4.0138888888905058</c:v>
                </c:pt>
                <c:pt idx="118">
                  <c:v>4.0208332754627918</c:v>
                </c:pt>
                <c:pt idx="119">
                  <c:v>4.0277777199080447</c:v>
                </c:pt>
                <c:pt idx="120">
                  <c:v>4.0347221643532976</c:v>
                </c:pt>
                <c:pt idx="121">
                  <c:v>4.0416666087985504</c:v>
                </c:pt>
                <c:pt idx="122">
                  <c:v>4.0625</c:v>
                </c:pt>
                <c:pt idx="123">
                  <c:v>4.0833333333357587</c:v>
                </c:pt>
                <c:pt idx="124">
                  <c:v>4.1041667245372082</c:v>
                </c:pt>
                <c:pt idx="125">
                  <c:v>4.1250001157459337</c:v>
                </c:pt>
                <c:pt idx="126">
                  <c:v>4.1458335069473833</c:v>
                </c:pt>
                <c:pt idx="127">
                  <c:v>4.1666668981488328</c:v>
                </c:pt>
                <c:pt idx="128">
                  <c:v>4.1875002893575584</c:v>
                </c:pt>
                <c:pt idx="129">
                  <c:v>4.2083336805590079</c:v>
                </c:pt>
                <c:pt idx="130">
                  <c:v>4.2291670717604575</c:v>
                </c:pt>
                <c:pt idx="131">
                  <c:v>4.250000462961907</c:v>
                </c:pt>
                <c:pt idx="132">
                  <c:v>4.2708338541706325</c:v>
                </c:pt>
                <c:pt idx="133">
                  <c:v>4.2916672453720821</c:v>
                </c:pt>
                <c:pt idx="134">
                  <c:v>4.3125006365735317</c:v>
                </c:pt>
                <c:pt idx="135">
                  <c:v>4.3333340277822572</c:v>
                </c:pt>
                <c:pt idx="136">
                  <c:v>4.375</c:v>
                </c:pt>
                <c:pt idx="137">
                  <c:v>4.416665856486361</c:v>
                </c:pt>
                <c:pt idx="138">
                  <c:v>4.4583317708384129</c:v>
                </c:pt>
                <c:pt idx="139">
                  <c:v>4.4999976851904648</c:v>
                </c:pt>
                <c:pt idx="140">
                  <c:v>4.5416635995425167</c:v>
                </c:pt>
                <c:pt idx="141">
                  <c:v>4.5833295138945687</c:v>
                </c:pt>
                <c:pt idx="142">
                  <c:v>4.6249954282466206</c:v>
                </c:pt>
                <c:pt idx="143">
                  <c:v>4.6666613425913965</c:v>
                </c:pt>
                <c:pt idx="144">
                  <c:v>7.0069444444452529</c:v>
                </c:pt>
                <c:pt idx="145">
                  <c:v>7.0138888888905058</c:v>
                </c:pt>
                <c:pt idx="146">
                  <c:v>7.0208332754627918</c:v>
                </c:pt>
                <c:pt idx="147">
                  <c:v>7.0277777199080447</c:v>
                </c:pt>
                <c:pt idx="148">
                  <c:v>7.0347221643532976</c:v>
                </c:pt>
                <c:pt idx="149">
                  <c:v>7.0416666087985504</c:v>
                </c:pt>
                <c:pt idx="150">
                  <c:v>7.0625</c:v>
                </c:pt>
                <c:pt idx="151">
                  <c:v>7.0833333333357587</c:v>
                </c:pt>
                <c:pt idx="152">
                  <c:v>7.1041667245372082</c:v>
                </c:pt>
                <c:pt idx="153">
                  <c:v>7.1250001157459337</c:v>
                </c:pt>
                <c:pt idx="154">
                  <c:v>7.1458335069473833</c:v>
                </c:pt>
                <c:pt idx="155">
                  <c:v>7.1666668981488328</c:v>
                </c:pt>
                <c:pt idx="156">
                  <c:v>7.1875002893575584</c:v>
                </c:pt>
                <c:pt idx="157">
                  <c:v>7.2083336805590079</c:v>
                </c:pt>
                <c:pt idx="158">
                  <c:v>7.2291670717604575</c:v>
                </c:pt>
                <c:pt idx="159">
                  <c:v>7.250000462961907</c:v>
                </c:pt>
                <c:pt idx="160">
                  <c:v>7.2708338541706325</c:v>
                </c:pt>
                <c:pt idx="161">
                  <c:v>7.2916672453720821</c:v>
                </c:pt>
                <c:pt idx="162">
                  <c:v>7.3125006365735317</c:v>
                </c:pt>
                <c:pt idx="163">
                  <c:v>7.3333340277822572</c:v>
                </c:pt>
                <c:pt idx="164">
                  <c:v>7.40625</c:v>
                </c:pt>
                <c:pt idx="165">
                  <c:v>7.416665856486361</c:v>
                </c:pt>
                <c:pt idx="166">
                  <c:v>7.4583317708384129</c:v>
                </c:pt>
                <c:pt idx="167">
                  <c:v>7.4999976851904648</c:v>
                </c:pt>
                <c:pt idx="168">
                  <c:v>7.5416635995425167</c:v>
                </c:pt>
                <c:pt idx="169">
                  <c:v>7.5833295138945687</c:v>
                </c:pt>
                <c:pt idx="170">
                  <c:v>7.6249954282466206</c:v>
                </c:pt>
                <c:pt idx="171">
                  <c:v>7.6666613425913965</c:v>
                </c:pt>
                <c:pt idx="172">
                  <c:v>8.0069444444452529</c:v>
                </c:pt>
                <c:pt idx="173">
                  <c:v>8.0138888888905058</c:v>
                </c:pt>
                <c:pt idx="174">
                  <c:v>8.0208333333357587</c:v>
                </c:pt>
                <c:pt idx="175">
                  <c:v>8.0277777777810115</c:v>
                </c:pt>
                <c:pt idx="176">
                  <c:v>8.0347222222262644</c:v>
                </c:pt>
                <c:pt idx="177">
                  <c:v>8.0416666666715173</c:v>
                </c:pt>
                <c:pt idx="178">
                  <c:v>8.0625</c:v>
                </c:pt>
                <c:pt idx="179">
                  <c:v>8.0833333333357587</c:v>
                </c:pt>
                <c:pt idx="180">
                  <c:v>8.1041664930598927</c:v>
                </c:pt>
                <c:pt idx="181">
                  <c:v>8.1249997685226845</c:v>
                </c:pt>
                <c:pt idx="182">
                  <c:v>8.1458330439854763</c:v>
                </c:pt>
                <c:pt idx="183">
                  <c:v>8.166666319448268</c:v>
                </c:pt>
                <c:pt idx="184">
                  <c:v>8.1874995949110598</c:v>
                </c:pt>
                <c:pt idx="185">
                  <c:v>8.2083328703738516</c:v>
                </c:pt>
                <c:pt idx="186">
                  <c:v>8.2291661458366434</c:v>
                </c:pt>
                <c:pt idx="187">
                  <c:v>8.2499994212994352</c:v>
                </c:pt>
                <c:pt idx="188">
                  <c:v>8.270832696762227</c:v>
                </c:pt>
                <c:pt idx="189">
                  <c:v>8.2916659722250188</c:v>
                </c:pt>
                <c:pt idx="190">
                  <c:v>8.3124992476878106</c:v>
                </c:pt>
                <c:pt idx="191">
                  <c:v>8.3333325231506024</c:v>
                </c:pt>
                <c:pt idx="192">
                  <c:v>8.375</c:v>
                </c:pt>
                <c:pt idx="193">
                  <c:v>8.4166673611107399</c:v>
                </c:pt>
                <c:pt idx="194">
                  <c:v>8.4583347800944466</c:v>
                </c:pt>
                <c:pt idx="195">
                  <c:v>8.5000021990781534</c:v>
                </c:pt>
                <c:pt idx="196">
                  <c:v>8.5416696180545841</c:v>
                </c:pt>
                <c:pt idx="197">
                  <c:v>8.5833370370382909</c:v>
                </c:pt>
                <c:pt idx="198">
                  <c:v>8.6250044560219976</c:v>
                </c:pt>
                <c:pt idx="199">
                  <c:v>8.6666718750057044</c:v>
                </c:pt>
                <c:pt idx="200">
                  <c:v>9.0069444444452529</c:v>
                </c:pt>
                <c:pt idx="201">
                  <c:v>9.0138888888905058</c:v>
                </c:pt>
                <c:pt idx="202">
                  <c:v>9.0208332754627918</c:v>
                </c:pt>
                <c:pt idx="203">
                  <c:v>9.0277777199080447</c:v>
                </c:pt>
                <c:pt idx="204">
                  <c:v>9.0347221643532976</c:v>
                </c:pt>
                <c:pt idx="205">
                  <c:v>9.0416666087985504</c:v>
                </c:pt>
                <c:pt idx="206">
                  <c:v>9.0625</c:v>
                </c:pt>
                <c:pt idx="207">
                  <c:v>9.0833333333357587</c:v>
                </c:pt>
                <c:pt idx="208">
                  <c:v>9.1041667245372082</c:v>
                </c:pt>
                <c:pt idx="209">
                  <c:v>9.1250001157459337</c:v>
                </c:pt>
                <c:pt idx="210">
                  <c:v>9.1458335069473833</c:v>
                </c:pt>
                <c:pt idx="211">
                  <c:v>9.1666668981488328</c:v>
                </c:pt>
                <c:pt idx="212">
                  <c:v>9.1875002893575584</c:v>
                </c:pt>
                <c:pt idx="213">
                  <c:v>9.2083336805590079</c:v>
                </c:pt>
                <c:pt idx="214">
                  <c:v>9.2291670717604575</c:v>
                </c:pt>
                <c:pt idx="215">
                  <c:v>9.250000462961907</c:v>
                </c:pt>
                <c:pt idx="216">
                  <c:v>9.2708338541706325</c:v>
                </c:pt>
                <c:pt idx="217">
                  <c:v>9.2916672453720821</c:v>
                </c:pt>
                <c:pt idx="218">
                  <c:v>9.3125006365735317</c:v>
                </c:pt>
                <c:pt idx="219">
                  <c:v>9.3333340277822572</c:v>
                </c:pt>
                <c:pt idx="220">
                  <c:v>9.416665856486361</c:v>
                </c:pt>
                <c:pt idx="221">
                  <c:v>9.4583317708384129</c:v>
                </c:pt>
                <c:pt idx="222">
                  <c:v>9.4999976851904648</c:v>
                </c:pt>
                <c:pt idx="223">
                  <c:v>9.5416635995425167</c:v>
                </c:pt>
                <c:pt idx="224">
                  <c:v>9.5833295138945687</c:v>
                </c:pt>
                <c:pt idx="225">
                  <c:v>9.6249954282466206</c:v>
                </c:pt>
                <c:pt idx="226">
                  <c:v>9.6666613425913965</c:v>
                </c:pt>
                <c:pt idx="227">
                  <c:v>10.006944444445253</c:v>
                </c:pt>
                <c:pt idx="228">
                  <c:v>10.013888888890506</c:v>
                </c:pt>
                <c:pt idx="229">
                  <c:v>10.020833275462792</c:v>
                </c:pt>
                <c:pt idx="230">
                  <c:v>10.027777719908045</c:v>
                </c:pt>
                <c:pt idx="231">
                  <c:v>10.034722164353298</c:v>
                </c:pt>
                <c:pt idx="232">
                  <c:v>10.04166660879855</c:v>
                </c:pt>
                <c:pt idx="233">
                  <c:v>10.0625</c:v>
                </c:pt>
                <c:pt idx="234">
                  <c:v>10.083333333335759</c:v>
                </c:pt>
                <c:pt idx="235">
                  <c:v>10.104166724537208</c:v>
                </c:pt>
                <c:pt idx="236">
                  <c:v>10.125000115745934</c:v>
                </c:pt>
                <c:pt idx="237">
                  <c:v>10.145833506947383</c:v>
                </c:pt>
                <c:pt idx="238">
                  <c:v>10.166666898148833</c:v>
                </c:pt>
                <c:pt idx="239">
                  <c:v>10.187500289357558</c:v>
                </c:pt>
                <c:pt idx="240">
                  <c:v>10.208333680559008</c:v>
                </c:pt>
                <c:pt idx="241">
                  <c:v>10.229167071760457</c:v>
                </c:pt>
                <c:pt idx="242">
                  <c:v>10.250000462961907</c:v>
                </c:pt>
                <c:pt idx="243">
                  <c:v>10.270833854170633</c:v>
                </c:pt>
                <c:pt idx="244">
                  <c:v>10.291667245372082</c:v>
                </c:pt>
                <c:pt idx="245">
                  <c:v>10.312500636573532</c:v>
                </c:pt>
                <c:pt idx="246">
                  <c:v>10.333334027782257</c:v>
                </c:pt>
                <c:pt idx="247">
                  <c:v>10.375</c:v>
                </c:pt>
                <c:pt idx="248">
                  <c:v>10.416665856486361</c:v>
                </c:pt>
                <c:pt idx="249">
                  <c:v>10.458331770838413</c:v>
                </c:pt>
                <c:pt idx="250">
                  <c:v>10.499997685190465</c:v>
                </c:pt>
                <c:pt idx="251">
                  <c:v>10.541663599542517</c:v>
                </c:pt>
                <c:pt idx="252">
                  <c:v>10.583329513894569</c:v>
                </c:pt>
                <c:pt idx="253">
                  <c:v>10.624995428246621</c:v>
                </c:pt>
                <c:pt idx="254">
                  <c:v>10.666661342591397</c:v>
                </c:pt>
                <c:pt idx="255">
                  <c:v>11.006944444445253</c:v>
                </c:pt>
                <c:pt idx="256">
                  <c:v>11.013888888890506</c:v>
                </c:pt>
                <c:pt idx="257">
                  <c:v>11.020833275462792</c:v>
                </c:pt>
                <c:pt idx="258">
                  <c:v>11.027777719908045</c:v>
                </c:pt>
                <c:pt idx="259">
                  <c:v>11.034722164353298</c:v>
                </c:pt>
                <c:pt idx="260">
                  <c:v>11.04166660879855</c:v>
                </c:pt>
                <c:pt idx="261">
                  <c:v>11.0625</c:v>
                </c:pt>
                <c:pt idx="262">
                  <c:v>11.083333333335759</c:v>
                </c:pt>
                <c:pt idx="263">
                  <c:v>11.104166724537208</c:v>
                </c:pt>
                <c:pt idx="264">
                  <c:v>11.125000115745934</c:v>
                </c:pt>
                <c:pt idx="265">
                  <c:v>11.145833506947383</c:v>
                </c:pt>
                <c:pt idx="266">
                  <c:v>11.166666898148833</c:v>
                </c:pt>
                <c:pt idx="267">
                  <c:v>11.187500289357558</c:v>
                </c:pt>
                <c:pt idx="268">
                  <c:v>11.208333680559008</c:v>
                </c:pt>
                <c:pt idx="269">
                  <c:v>11.229167071760457</c:v>
                </c:pt>
                <c:pt idx="270">
                  <c:v>11.250000462961907</c:v>
                </c:pt>
                <c:pt idx="271">
                  <c:v>11.270833854170633</c:v>
                </c:pt>
                <c:pt idx="272">
                  <c:v>11.291667245372082</c:v>
                </c:pt>
                <c:pt idx="273">
                  <c:v>11.312500636573532</c:v>
                </c:pt>
                <c:pt idx="274">
                  <c:v>11.333334027782257</c:v>
                </c:pt>
                <c:pt idx="275">
                  <c:v>14.04861111111677</c:v>
                </c:pt>
                <c:pt idx="276">
                  <c:v>14.055555555554747</c:v>
                </c:pt>
                <c:pt idx="277">
                  <c:v>14.062499884261342</c:v>
                </c:pt>
                <c:pt idx="278">
                  <c:v>14.069444270833628</c:v>
                </c:pt>
                <c:pt idx="279">
                  <c:v>14.07638865741319</c:v>
                </c:pt>
                <c:pt idx="280">
                  <c:v>14.083333043985476</c:v>
                </c:pt>
                <c:pt idx="281">
                  <c:v>14.104166666671517</c:v>
                </c:pt>
                <c:pt idx="282">
                  <c:v>14.125000289357558</c:v>
                </c:pt>
                <c:pt idx="283">
                  <c:v>14.145833912036323</c:v>
                </c:pt>
                <c:pt idx="284">
                  <c:v>14.166667534722365</c:v>
                </c:pt>
                <c:pt idx="285">
                  <c:v>14.187501157408406</c:v>
                </c:pt>
                <c:pt idx="286">
                  <c:v>14.208334780094447</c:v>
                </c:pt>
                <c:pt idx="287">
                  <c:v>14.229168402780488</c:v>
                </c:pt>
                <c:pt idx="288">
                  <c:v>14.250002025466529</c:v>
                </c:pt>
                <c:pt idx="289">
                  <c:v>14.27083564815257</c:v>
                </c:pt>
                <c:pt idx="290">
                  <c:v>14.291669270838611</c:v>
                </c:pt>
                <c:pt idx="291">
                  <c:v>15.027777777781012</c:v>
                </c:pt>
                <c:pt idx="292">
                  <c:v>15.034722222226264</c:v>
                </c:pt>
                <c:pt idx="293">
                  <c:v>15.041666666671517</c:v>
                </c:pt>
                <c:pt idx="294">
                  <c:v>15.0625</c:v>
                </c:pt>
                <c:pt idx="295">
                  <c:v>15.083333333335759</c:v>
                </c:pt>
                <c:pt idx="296">
                  <c:v>15.104166666671517</c:v>
                </c:pt>
              </c:numCache>
            </c:numRef>
          </c:xVal>
          <c:yVal>
            <c:numRef>
              <c:f>'[7 Day Flow Data and Charts.xlsx]7 Day Flow - Data'!$D$6:$D$302</c:f>
              <c:numCache>
                <c:formatCode>General</c:formatCode>
                <c:ptCount val="297"/>
                <c:pt idx="0">
                  <c:v>279.99999999999994</c:v>
                </c:pt>
                <c:pt idx="1">
                  <c:v>303</c:v>
                </c:pt>
                <c:pt idx="2">
                  <c:v>324.66666666666669</c:v>
                </c:pt>
                <c:pt idx="3">
                  <c:v>319</c:v>
                </c:pt>
                <c:pt idx="4">
                  <c:v>310</c:v>
                </c:pt>
                <c:pt idx="5">
                  <c:v>293.66666666666669</c:v>
                </c:pt>
                <c:pt idx="6">
                  <c:v>268</c:v>
                </c:pt>
                <c:pt idx="7">
                  <c:v>239</c:v>
                </c:pt>
                <c:pt idx="8">
                  <c:v>212.33333333333334</c:v>
                </c:pt>
                <c:pt idx="9">
                  <c:v>204.33333333333334</c:v>
                </c:pt>
                <c:pt idx="10">
                  <c:v>194.66666666666669</c:v>
                </c:pt>
                <c:pt idx="11">
                  <c:v>183.33333333333334</c:v>
                </c:pt>
                <c:pt idx="12">
                  <c:v>174.66666666666666</c:v>
                </c:pt>
                <c:pt idx="13">
                  <c:v>169</c:v>
                </c:pt>
                <c:pt idx="14">
                  <c:v>171.33333333333334</c:v>
                </c:pt>
                <c:pt idx="15">
                  <c:v>169.66666666666666</c:v>
                </c:pt>
                <c:pt idx="16">
                  <c:v>169</c:v>
                </c:pt>
                <c:pt idx="17">
                  <c:v>165</c:v>
                </c:pt>
                <c:pt idx="18">
                  <c:v>165.33333333333334</c:v>
                </c:pt>
                <c:pt idx="19">
                  <c:v>167.33333333333334</c:v>
                </c:pt>
                <c:pt idx="20">
                  <c:v>163.33333333333334</c:v>
                </c:pt>
                <c:pt idx="21">
                  <c:v>162</c:v>
                </c:pt>
                <c:pt idx="22">
                  <c:v>166.66666666666666</c:v>
                </c:pt>
                <c:pt idx="23">
                  <c:v>163.66666666666666</c:v>
                </c:pt>
                <c:pt idx="24">
                  <c:v>166.66666666666666</c:v>
                </c:pt>
                <c:pt idx="25">
                  <c:v>167.66666666666666</c:v>
                </c:pt>
                <c:pt idx="26">
                  <c:v>170</c:v>
                </c:pt>
                <c:pt idx="27">
                  <c:v>170</c:v>
                </c:pt>
                <c:pt idx="28">
                  <c:v>172</c:v>
                </c:pt>
                <c:pt idx="29">
                  <c:v>168</c:v>
                </c:pt>
                <c:pt idx="30">
                  <c:v>168</c:v>
                </c:pt>
                <c:pt idx="31">
                  <c:v>168</c:v>
                </c:pt>
                <c:pt idx="32">
                  <c:v>169</c:v>
                </c:pt>
                <c:pt idx="33">
                  <c:v>168.33333333333334</c:v>
                </c:pt>
                <c:pt idx="34">
                  <c:v>188.00000000000003</c:v>
                </c:pt>
                <c:pt idx="35">
                  <c:v>184.00000000000003</c:v>
                </c:pt>
                <c:pt idx="36">
                  <c:v>185.66666666666666</c:v>
                </c:pt>
                <c:pt idx="37">
                  <c:v>186.00000000000003</c:v>
                </c:pt>
                <c:pt idx="38">
                  <c:v>180.66666666666666</c:v>
                </c:pt>
                <c:pt idx="39">
                  <c:v>184.99999999999997</c:v>
                </c:pt>
                <c:pt idx="40">
                  <c:v>185.33333333333334</c:v>
                </c:pt>
                <c:pt idx="41">
                  <c:v>183.33333333333334</c:v>
                </c:pt>
                <c:pt idx="42">
                  <c:v>182.99999999999997</c:v>
                </c:pt>
                <c:pt idx="43">
                  <c:v>181.66666666666663</c:v>
                </c:pt>
                <c:pt idx="44">
                  <c:v>181.66666666666663</c:v>
                </c:pt>
                <c:pt idx="45">
                  <c:v>182.66666666666669</c:v>
                </c:pt>
                <c:pt idx="46">
                  <c:v>185.33333333333334</c:v>
                </c:pt>
                <c:pt idx="47">
                  <c:v>182.99999999999997</c:v>
                </c:pt>
                <c:pt idx="48">
                  <c:v>185.33333333333334</c:v>
                </c:pt>
                <c:pt idx="49">
                  <c:v>183.66666666666666</c:v>
                </c:pt>
                <c:pt idx="50">
                  <c:v>182.00000000000003</c:v>
                </c:pt>
                <c:pt idx="51">
                  <c:v>182.99999999999997</c:v>
                </c:pt>
                <c:pt idx="52">
                  <c:v>181.33333333333334</c:v>
                </c:pt>
                <c:pt idx="53">
                  <c:v>182.99999999999997</c:v>
                </c:pt>
                <c:pt idx="54">
                  <c:v>182.33333333333331</c:v>
                </c:pt>
                <c:pt idx="55">
                  <c:v>176.33333333333331</c:v>
                </c:pt>
                <c:pt idx="56">
                  <c:v>179.66666666666663</c:v>
                </c:pt>
                <c:pt idx="57">
                  <c:v>180.00000000000003</c:v>
                </c:pt>
                <c:pt idx="58">
                  <c:v>176.33333333333331</c:v>
                </c:pt>
                <c:pt idx="59">
                  <c:v>178.99999999999997</c:v>
                </c:pt>
                <c:pt idx="60">
                  <c:v>181.33333333333334</c:v>
                </c:pt>
                <c:pt idx="61">
                  <c:v>174.99999999999997</c:v>
                </c:pt>
                <c:pt idx="62">
                  <c:v>210.33333333333334</c:v>
                </c:pt>
                <c:pt idx="63">
                  <c:v>200.00000000000003</c:v>
                </c:pt>
                <c:pt idx="64">
                  <c:v>192.99999999999997</c:v>
                </c:pt>
                <c:pt idx="65">
                  <c:v>193.66666666666666</c:v>
                </c:pt>
                <c:pt idx="66">
                  <c:v>194.00000000000003</c:v>
                </c:pt>
                <c:pt idx="67">
                  <c:v>192.66666666666669</c:v>
                </c:pt>
                <c:pt idx="68">
                  <c:v>196.00000000000003</c:v>
                </c:pt>
                <c:pt idx="69">
                  <c:v>201.33333333333337</c:v>
                </c:pt>
                <c:pt idx="70">
                  <c:v>197.33333333333337</c:v>
                </c:pt>
                <c:pt idx="71">
                  <c:v>200.00000000000003</c:v>
                </c:pt>
                <c:pt idx="72">
                  <c:v>198.33333333333334</c:v>
                </c:pt>
                <c:pt idx="73">
                  <c:v>200.00000000000003</c:v>
                </c:pt>
                <c:pt idx="74">
                  <c:v>195.33333333333337</c:v>
                </c:pt>
                <c:pt idx="75">
                  <c:v>199.66666666666666</c:v>
                </c:pt>
                <c:pt idx="76">
                  <c:v>199.33333333333337</c:v>
                </c:pt>
                <c:pt idx="77">
                  <c:v>202.66666666666669</c:v>
                </c:pt>
                <c:pt idx="78">
                  <c:v>206</c:v>
                </c:pt>
                <c:pt idx="79">
                  <c:v>207.33333333333334</c:v>
                </c:pt>
                <c:pt idx="80">
                  <c:v>193.66666666666666</c:v>
                </c:pt>
                <c:pt idx="81">
                  <c:v>195.66666666666666</c:v>
                </c:pt>
                <c:pt idx="82">
                  <c:v>191.66666666666666</c:v>
                </c:pt>
                <c:pt idx="83">
                  <c:v>194.33333333333334</c:v>
                </c:pt>
                <c:pt idx="84">
                  <c:v>192.66666666666669</c:v>
                </c:pt>
                <c:pt idx="85">
                  <c:v>195.66666666666666</c:v>
                </c:pt>
                <c:pt idx="86">
                  <c:v>189.66666666666666</c:v>
                </c:pt>
                <c:pt idx="87">
                  <c:v>188.66666666666669</c:v>
                </c:pt>
                <c:pt idx="88">
                  <c:v>215</c:v>
                </c:pt>
                <c:pt idx="89">
                  <c:v>205.66666666666666</c:v>
                </c:pt>
                <c:pt idx="90">
                  <c:v>196.33333333333334</c:v>
                </c:pt>
                <c:pt idx="91">
                  <c:v>196.99999999999997</c:v>
                </c:pt>
                <c:pt idx="92">
                  <c:v>194.66666666666669</c:v>
                </c:pt>
                <c:pt idx="93">
                  <c:v>190.66666666666669</c:v>
                </c:pt>
                <c:pt idx="94">
                  <c:v>193.66666666666666</c:v>
                </c:pt>
                <c:pt idx="95">
                  <c:v>188.99999999999997</c:v>
                </c:pt>
                <c:pt idx="96">
                  <c:v>190.33333333333331</c:v>
                </c:pt>
                <c:pt idx="97">
                  <c:v>206</c:v>
                </c:pt>
                <c:pt idx="98">
                  <c:v>192.00000000000003</c:v>
                </c:pt>
                <c:pt idx="99">
                  <c:v>196.66666666666669</c:v>
                </c:pt>
                <c:pt idx="100">
                  <c:v>194.00000000000003</c:v>
                </c:pt>
                <c:pt idx="101">
                  <c:v>194.99999999999997</c:v>
                </c:pt>
                <c:pt idx="102">
                  <c:v>192.99999999999997</c:v>
                </c:pt>
                <c:pt idx="103">
                  <c:v>192.33333333333331</c:v>
                </c:pt>
                <c:pt idx="104">
                  <c:v>192.33333333333331</c:v>
                </c:pt>
                <c:pt idx="105">
                  <c:v>189.66666666666666</c:v>
                </c:pt>
                <c:pt idx="106">
                  <c:v>190.33333333333331</c:v>
                </c:pt>
                <c:pt idx="107">
                  <c:v>181.66666666666663</c:v>
                </c:pt>
                <c:pt idx="108">
                  <c:v>186.00000000000003</c:v>
                </c:pt>
                <c:pt idx="109">
                  <c:v>178.99999999999997</c:v>
                </c:pt>
                <c:pt idx="110">
                  <c:v>179.66666666666663</c:v>
                </c:pt>
                <c:pt idx="111">
                  <c:v>176.99999999999997</c:v>
                </c:pt>
                <c:pt idx="112">
                  <c:v>174.99999999999997</c:v>
                </c:pt>
                <c:pt idx="113">
                  <c:v>180.66666666666666</c:v>
                </c:pt>
                <c:pt idx="114">
                  <c:v>174.99999999999997</c:v>
                </c:pt>
                <c:pt idx="115">
                  <c:v>171.33333333333334</c:v>
                </c:pt>
                <c:pt idx="116">
                  <c:v>210</c:v>
                </c:pt>
                <c:pt idx="117">
                  <c:v>203</c:v>
                </c:pt>
                <c:pt idx="118">
                  <c:v>203.66666666666666</c:v>
                </c:pt>
                <c:pt idx="119">
                  <c:v>194.00000000000003</c:v>
                </c:pt>
                <c:pt idx="120">
                  <c:v>196.33333333333334</c:v>
                </c:pt>
                <c:pt idx="121">
                  <c:v>193.66666666666666</c:v>
                </c:pt>
                <c:pt idx="122">
                  <c:v>192.99999999999997</c:v>
                </c:pt>
                <c:pt idx="123">
                  <c:v>195.33333333333337</c:v>
                </c:pt>
                <c:pt idx="124">
                  <c:v>191.66666666666666</c:v>
                </c:pt>
                <c:pt idx="125">
                  <c:v>189.33333333333334</c:v>
                </c:pt>
                <c:pt idx="126">
                  <c:v>192.00000000000003</c:v>
                </c:pt>
                <c:pt idx="127">
                  <c:v>186.33333333333331</c:v>
                </c:pt>
                <c:pt idx="128">
                  <c:v>190.66666666666669</c:v>
                </c:pt>
                <c:pt idx="129">
                  <c:v>194.99999999999997</c:v>
                </c:pt>
                <c:pt idx="130">
                  <c:v>192.00000000000003</c:v>
                </c:pt>
                <c:pt idx="131">
                  <c:v>194.33333333333334</c:v>
                </c:pt>
                <c:pt idx="132">
                  <c:v>193.66666666666666</c:v>
                </c:pt>
                <c:pt idx="133">
                  <c:v>192.00000000000003</c:v>
                </c:pt>
                <c:pt idx="134">
                  <c:v>189.66666666666666</c:v>
                </c:pt>
                <c:pt idx="135">
                  <c:v>188.66666666666669</c:v>
                </c:pt>
                <c:pt idx="136">
                  <c:v>184.99999999999997</c:v>
                </c:pt>
                <c:pt idx="137">
                  <c:v>187.33333333333334</c:v>
                </c:pt>
                <c:pt idx="138">
                  <c:v>188.99999999999997</c:v>
                </c:pt>
                <c:pt idx="139">
                  <c:v>186.66666666666669</c:v>
                </c:pt>
                <c:pt idx="140">
                  <c:v>186.66666666666669</c:v>
                </c:pt>
                <c:pt idx="141">
                  <c:v>183.66666666666666</c:v>
                </c:pt>
                <c:pt idx="142">
                  <c:v>187.66666666666666</c:v>
                </c:pt>
                <c:pt idx="143">
                  <c:v>185.66666666666666</c:v>
                </c:pt>
                <c:pt idx="144">
                  <c:v>202.66666666666666</c:v>
                </c:pt>
                <c:pt idx="145">
                  <c:v>190.66666666666669</c:v>
                </c:pt>
                <c:pt idx="146">
                  <c:v>195.33333333333337</c:v>
                </c:pt>
                <c:pt idx="147">
                  <c:v>196.00000000000003</c:v>
                </c:pt>
                <c:pt idx="148">
                  <c:v>190.00000000000003</c:v>
                </c:pt>
                <c:pt idx="149">
                  <c:v>194.33333333333334</c:v>
                </c:pt>
                <c:pt idx="150">
                  <c:v>188.99999999999997</c:v>
                </c:pt>
                <c:pt idx="151">
                  <c:v>192.00000000000003</c:v>
                </c:pt>
                <c:pt idx="152">
                  <c:v>189.33333333333334</c:v>
                </c:pt>
                <c:pt idx="153">
                  <c:v>211.33333333333334</c:v>
                </c:pt>
                <c:pt idx="154">
                  <c:v>215</c:v>
                </c:pt>
                <c:pt idx="155">
                  <c:v>213.66666666666669</c:v>
                </c:pt>
                <c:pt idx="156">
                  <c:v>220.33333333333334</c:v>
                </c:pt>
                <c:pt idx="157">
                  <c:v>219.33333333333334</c:v>
                </c:pt>
                <c:pt idx="158">
                  <c:v>225.33333333333337</c:v>
                </c:pt>
                <c:pt idx="159">
                  <c:v>231.33333333333337</c:v>
                </c:pt>
                <c:pt idx="160">
                  <c:v>235.33333333333331</c:v>
                </c:pt>
                <c:pt idx="161">
                  <c:v>234.33333333333331</c:v>
                </c:pt>
                <c:pt idx="162">
                  <c:v>240.33333333333331</c:v>
                </c:pt>
                <c:pt idx="163">
                  <c:v>244.33333333333331</c:v>
                </c:pt>
                <c:pt idx="164">
                  <c:v>250.66666666666666</c:v>
                </c:pt>
                <c:pt idx="165">
                  <c:v>257</c:v>
                </c:pt>
                <c:pt idx="166">
                  <c:v>255.33333333333334</c:v>
                </c:pt>
                <c:pt idx="167">
                  <c:v>254.66666666666666</c:v>
                </c:pt>
                <c:pt idx="168">
                  <c:v>257</c:v>
                </c:pt>
                <c:pt idx="169">
                  <c:v>260</c:v>
                </c:pt>
                <c:pt idx="170">
                  <c:v>267</c:v>
                </c:pt>
                <c:pt idx="171">
                  <c:v>273.33333333333337</c:v>
                </c:pt>
                <c:pt idx="172">
                  <c:v>287.33333333333326</c:v>
                </c:pt>
                <c:pt idx="173">
                  <c:v>269.66666666666669</c:v>
                </c:pt>
                <c:pt idx="174">
                  <c:v>275.66666666666669</c:v>
                </c:pt>
                <c:pt idx="175">
                  <c:v>271.66666666666669</c:v>
                </c:pt>
                <c:pt idx="176">
                  <c:v>273</c:v>
                </c:pt>
                <c:pt idx="177">
                  <c:v>277</c:v>
                </c:pt>
                <c:pt idx="178">
                  <c:v>275</c:v>
                </c:pt>
                <c:pt idx="179">
                  <c:v>273.33333333333337</c:v>
                </c:pt>
                <c:pt idx="180">
                  <c:v>279</c:v>
                </c:pt>
                <c:pt idx="181">
                  <c:v>277.66666666666669</c:v>
                </c:pt>
                <c:pt idx="182">
                  <c:v>276.66666666666669</c:v>
                </c:pt>
                <c:pt idx="183">
                  <c:v>265.33333333333337</c:v>
                </c:pt>
                <c:pt idx="184">
                  <c:v>260.66666666666669</c:v>
                </c:pt>
                <c:pt idx="185">
                  <c:v>267.66666666666669</c:v>
                </c:pt>
                <c:pt idx="186">
                  <c:v>266.33333333333337</c:v>
                </c:pt>
                <c:pt idx="187">
                  <c:v>267</c:v>
                </c:pt>
                <c:pt idx="188">
                  <c:v>270.66666666666669</c:v>
                </c:pt>
                <c:pt idx="189">
                  <c:v>274.66666666666669</c:v>
                </c:pt>
                <c:pt idx="190">
                  <c:v>279.33333333333337</c:v>
                </c:pt>
                <c:pt idx="191">
                  <c:v>290.66666666666663</c:v>
                </c:pt>
                <c:pt idx="192">
                  <c:v>283.66666666666669</c:v>
                </c:pt>
                <c:pt idx="193">
                  <c:v>285.66666666666669</c:v>
                </c:pt>
                <c:pt idx="194">
                  <c:v>287.66666666666669</c:v>
                </c:pt>
                <c:pt idx="195">
                  <c:v>287.66666666666669</c:v>
                </c:pt>
                <c:pt idx="196">
                  <c:v>284.00000000000006</c:v>
                </c:pt>
                <c:pt idx="197">
                  <c:v>284.00000000000006</c:v>
                </c:pt>
                <c:pt idx="198">
                  <c:v>285.66666666666669</c:v>
                </c:pt>
                <c:pt idx="199">
                  <c:v>290</c:v>
                </c:pt>
                <c:pt idx="200">
                  <c:v>293.66666666666669</c:v>
                </c:pt>
                <c:pt idx="201">
                  <c:v>291.66666666666669</c:v>
                </c:pt>
                <c:pt idx="202">
                  <c:v>284.66666666666663</c:v>
                </c:pt>
                <c:pt idx="203">
                  <c:v>287</c:v>
                </c:pt>
                <c:pt idx="204">
                  <c:v>285.66666666666669</c:v>
                </c:pt>
                <c:pt idx="205">
                  <c:v>282.66666666666663</c:v>
                </c:pt>
                <c:pt idx="206">
                  <c:v>282</c:v>
                </c:pt>
                <c:pt idx="207">
                  <c:v>288.33333333333331</c:v>
                </c:pt>
                <c:pt idx="208">
                  <c:v>281.66666666666669</c:v>
                </c:pt>
                <c:pt idx="209">
                  <c:v>280</c:v>
                </c:pt>
                <c:pt idx="210">
                  <c:v>278.66666666666669</c:v>
                </c:pt>
                <c:pt idx="211">
                  <c:v>297</c:v>
                </c:pt>
                <c:pt idx="212">
                  <c:v>276.33333333333337</c:v>
                </c:pt>
                <c:pt idx="213">
                  <c:v>272.33333333333337</c:v>
                </c:pt>
                <c:pt idx="214">
                  <c:v>275.66666666666669</c:v>
                </c:pt>
                <c:pt idx="215">
                  <c:v>277.66666666666669</c:v>
                </c:pt>
                <c:pt idx="216">
                  <c:v>276.33333333333337</c:v>
                </c:pt>
                <c:pt idx="217">
                  <c:v>274.33333333333337</c:v>
                </c:pt>
                <c:pt idx="218">
                  <c:v>279</c:v>
                </c:pt>
                <c:pt idx="219">
                  <c:v>275.66666666666669</c:v>
                </c:pt>
                <c:pt idx="220">
                  <c:v>288</c:v>
                </c:pt>
                <c:pt idx="221">
                  <c:v>271.66666666666669</c:v>
                </c:pt>
                <c:pt idx="222">
                  <c:v>261.33333333333337</c:v>
                </c:pt>
                <c:pt idx="223">
                  <c:v>270.33333333333337</c:v>
                </c:pt>
                <c:pt idx="224">
                  <c:v>285.33333333333326</c:v>
                </c:pt>
                <c:pt idx="225">
                  <c:v>273</c:v>
                </c:pt>
                <c:pt idx="226">
                  <c:v>251</c:v>
                </c:pt>
                <c:pt idx="227">
                  <c:v>288.33333333333331</c:v>
                </c:pt>
                <c:pt idx="228">
                  <c:v>287.33333333333326</c:v>
                </c:pt>
                <c:pt idx="229">
                  <c:v>286.33333333333331</c:v>
                </c:pt>
                <c:pt idx="230">
                  <c:v>282.33333333333331</c:v>
                </c:pt>
                <c:pt idx="231">
                  <c:v>273.33333333333337</c:v>
                </c:pt>
                <c:pt idx="232">
                  <c:v>280.33333333333337</c:v>
                </c:pt>
                <c:pt idx="233">
                  <c:v>284</c:v>
                </c:pt>
                <c:pt idx="234">
                  <c:v>280</c:v>
                </c:pt>
                <c:pt idx="235">
                  <c:v>279.33333333333337</c:v>
                </c:pt>
                <c:pt idx="236">
                  <c:v>279.66666666666669</c:v>
                </c:pt>
                <c:pt idx="237">
                  <c:v>281</c:v>
                </c:pt>
                <c:pt idx="238">
                  <c:v>270.66666666666669</c:v>
                </c:pt>
                <c:pt idx="239">
                  <c:v>273.33333333333337</c:v>
                </c:pt>
                <c:pt idx="240">
                  <c:v>283.66666666666669</c:v>
                </c:pt>
                <c:pt idx="241">
                  <c:v>274.33333333333337</c:v>
                </c:pt>
                <c:pt idx="242">
                  <c:v>273.66666666666669</c:v>
                </c:pt>
                <c:pt idx="243">
                  <c:v>277</c:v>
                </c:pt>
                <c:pt idx="244">
                  <c:v>273.33333333333337</c:v>
                </c:pt>
                <c:pt idx="245">
                  <c:v>276.66666666666669</c:v>
                </c:pt>
                <c:pt idx="246">
                  <c:v>278.33333333333337</c:v>
                </c:pt>
                <c:pt idx="247">
                  <c:v>281</c:v>
                </c:pt>
                <c:pt idx="248">
                  <c:v>280.33333333333331</c:v>
                </c:pt>
                <c:pt idx="249">
                  <c:v>277.66666666666669</c:v>
                </c:pt>
                <c:pt idx="250">
                  <c:v>276</c:v>
                </c:pt>
                <c:pt idx="251">
                  <c:v>276.33333333333337</c:v>
                </c:pt>
                <c:pt idx="252">
                  <c:v>278.33333333333331</c:v>
                </c:pt>
                <c:pt idx="253">
                  <c:v>285</c:v>
                </c:pt>
                <c:pt idx="254">
                  <c:v>290</c:v>
                </c:pt>
                <c:pt idx="255">
                  <c:v>337.33333333333331</c:v>
                </c:pt>
                <c:pt idx="256">
                  <c:v>314</c:v>
                </c:pt>
                <c:pt idx="257">
                  <c:v>313</c:v>
                </c:pt>
                <c:pt idx="258">
                  <c:v>310.33333333333337</c:v>
                </c:pt>
                <c:pt idx="259">
                  <c:v>311.66666666666669</c:v>
                </c:pt>
                <c:pt idx="260">
                  <c:v>315</c:v>
                </c:pt>
                <c:pt idx="261">
                  <c:v>308.33333333333337</c:v>
                </c:pt>
                <c:pt idx="262">
                  <c:v>310</c:v>
                </c:pt>
                <c:pt idx="263">
                  <c:v>290</c:v>
                </c:pt>
                <c:pt idx="264">
                  <c:v>314</c:v>
                </c:pt>
                <c:pt idx="265">
                  <c:v>312</c:v>
                </c:pt>
                <c:pt idx="266">
                  <c:v>294.66666666666663</c:v>
                </c:pt>
                <c:pt idx="267">
                  <c:v>290.33333333333331</c:v>
                </c:pt>
                <c:pt idx="268">
                  <c:v>289.33333333333326</c:v>
                </c:pt>
                <c:pt idx="269">
                  <c:v>293.33333333333326</c:v>
                </c:pt>
                <c:pt idx="270">
                  <c:v>293</c:v>
                </c:pt>
                <c:pt idx="271">
                  <c:v>286</c:v>
                </c:pt>
                <c:pt idx="272">
                  <c:v>292.66666666666663</c:v>
                </c:pt>
                <c:pt idx="273">
                  <c:v>295</c:v>
                </c:pt>
                <c:pt idx="274">
                  <c:v>296</c:v>
                </c:pt>
                <c:pt idx="275">
                  <c:v>319.66666666666669</c:v>
                </c:pt>
                <c:pt idx="276">
                  <c:v>318.66666666666663</c:v>
                </c:pt>
                <c:pt idx="277">
                  <c:v>315</c:v>
                </c:pt>
                <c:pt idx="278">
                  <c:v>319.66666666666669</c:v>
                </c:pt>
                <c:pt idx="279">
                  <c:v>317.66666666666669</c:v>
                </c:pt>
                <c:pt idx="280">
                  <c:v>322.66666666666663</c:v>
                </c:pt>
                <c:pt idx="281">
                  <c:v>313.66666666666669</c:v>
                </c:pt>
                <c:pt idx="282">
                  <c:v>316</c:v>
                </c:pt>
                <c:pt idx="283">
                  <c:v>320</c:v>
                </c:pt>
                <c:pt idx="284">
                  <c:v>317</c:v>
                </c:pt>
                <c:pt idx="285">
                  <c:v>315.66666666666669</c:v>
                </c:pt>
                <c:pt idx="286">
                  <c:v>316.66666666666663</c:v>
                </c:pt>
                <c:pt idx="287">
                  <c:v>315.66666666666669</c:v>
                </c:pt>
                <c:pt idx="288">
                  <c:v>314.66666666666663</c:v>
                </c:pt>
                <c:pt idx="289">
                  <c:v>314</c:v>
                </c:pt>
                <c:pt idx="290">
                  <c:v>317.66666666666669</c:v>
                </c:pt>
                <c:pt idx="291">
                  <c:v>328.33333333333337</c:v>
                </c:pt>
                <c:pt idx="292">
                  <c:v>322.33333333333337</c:v>
                </c:pt>
                <c:pt idx="293">
                  <c:v>323.66666666666669</c:v>
                </c:pt>
                <c:pt idx="294">
                  <c:v>319.33333333333331</c:v>
                </c:pt>
                <c:pt idx="295">
                  <c:v>316.66666666666663</c:v>
                </c:pt>
                <c:pt idx="296">
                  <c:v>322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4-ACFB-4125-BCDD-E47BDED00B6F}"/>
            </c:ext>
          </c:extLst>
        </c:ser>
        <c:ser>
          <c:idx val="1"/>
          <c:order val="1"/>
          <c:tx>
            <c:v>Lower Limit</c:v>
          </c:tx>
          <c:spPr>
            <a:ln w="19050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'[7 Day Flow Data and Charts.xlsx]7 Day Flow - Data'!$B$6:$B$302</c:f>
              <c:numCache>
                <c:formatCode>[h]:mm:ss;@</c:formatCode>
                <c:ptCount val="297"/>
                <c:pt idx="0">
                  <c:v>6.9444444452528842E-3</c:v>
                </c:pt>
                <c:pt idx="1">
                  <c:v>1.3888888890505768E-2</c:v>
                </c:pt>
                <c:pt idx="2">
                  <c:v>2.0833275462791789E-2</c:v>
                </c:pt>
                <c:pt idx="3">
                  <c:v>2.7777719908044674E-2</c:v>
                </c:pt>
                <c:pt idx="4">
                  <c:v>3.4722164353297558E-2</c:v>
                </c:pt>
                <c:pt idx="5">
                  <c:v>4.1666608798550442E-2</c:v>
                </c:pt>
                <c:pt idx="6">
                  <c:v>6.25E-2</c:v>
                </c:pt>
                <c:pt idx="7">
                  <c:v>8.3333333335758653E-2</c:v>
                </c:pt>
                <c:pt idx="8">
                  <c:v>0.10416672453720821</c:v>
                </c:pt>
                <c:pt idx="9">
                  <c:v>0.12500011574593373</c:v>
                </c:pt>
                <c:pt idx="10">
                  <c:v>0.14583350694738328</c:v>
                </c:pt>
                <c:pt idx="11">
                  <c:v>0.16666689814883284</c:v>
                </c:pt>
                <c:pt idx="12">
                  <c:v>0.18750028935755836</c:v>
                </c:pt>
                <c:pt idx="13">
                  <c:v>0.20833368055900792</c:v>
                </c:pt>
                <c:pt idx="14">
                  <c:v>0.22916707176045747</c:v>
                </c:pt>
                <c:pt idx="15">
                  <c:v>0.25000046296190703</c:v>
                </c:pt>
                <c:pt idx="16">
                  <c:v>0.27083385417063255</c:v>
                </c:pt>
                <c:pt idx="17">
                  <c:v>0.29166724537208211</c:v>
                </c:pt>
                <c:pt idx="18">
                  <c:v>0.31250063657353166</c:v>
                </c:pt>
                <c:pt idx="19">
                  <c:v>0.33333402778225718</c:v>
                </c:pt>
                <c:pt idx="20">
                  <c:v>0.3541674768566736</c:v>
                </c:pt>
                <c:pt idx="21">
                  <c:v>0.37500092593109002</c:v>
                </c:pt>
                <c:pt idx="22">
                  <c:v>0.39583437500550644</c:v>
                </c:pt>
                <c:pt idx="23">
                  <c:v>0.41666782407992287</c:v>
                </c:pt>
                <c:pt idx="24">
                  <c:v>0.43750127314706333</c:v>
                </c:pt>
                <c:pt idx="25">
                  <c:v>0.45833472222147975</c:v>
                </c:pt>
                <c:pt idx="26">
                  <c:v>0.47916817129589617</c:v>
                </c:pt>
                <c:pt idx="27">
                  <c:v>0.50000162037031259</c:v>
                </c:pt>
                <c:pt idx="28">
                  <c:v>0.56250196759356186</c:v>
                </c:pt>
                <c:pt idx="29">
                  <c:v>0.58333541666797828</c:v>
                </c:pt>
                <c:pt idx="30">
                  <c:v>0.6041688657423947</c:v>
                </c:pt>
                <c:pt idx="31">
                  <c:v>0.62500231481681112</c:v>
                </c:pt>
                <c:pt idx="32">
                  <c:v>0.64583576389122754</c:v>
                </c:pt>
                <c:pt idx="33">
                  <c:v>0.66666921296564396</c:v>
                </c:pt>
                <c:pt idx="34">
                  <c:v>1.0069444444452529</c:v>
                </c:pt>
                <c:pt idx="35">
                  <c:v>1.0138888888905058</c:v>
                </c:pt>
                <c:pt idx="36">
                  <c:v>1.0208332754627918</c:v>
                </c:pt>
                <c:pt idx="37">
                  <c:v>1.0277777199080447</c:v>
                </c:pt>
                <c:pt idx="38">
                  <c:v>1.0347221643532976</c:v>
                </c:pt>
                <c:pt idx="39">
                  <c:v>1.0416666087985504</c:v>
                </c:pt>
                <c:pt idx="40">
                  <c:v>1.0625</c:v>
                </c:pt>
                <c:pt idx="41">
                  <c:v>1.0833333333357587</c:v>
                </c:pt>
                <c:pt idx="42">
                  <c:v>1.1041667245372082</c:v>
                </c:pt>
                <c:pt idx="43">
                  <c:v>1.1250001157459337</c:v>
                </c:pt>
                <c:pt idx="44">
                  <c:v>1.1458335069473833</c:v>
                </c:pt>
                <c:pt idx="45">
                  <c:v>1.1666668981488328</c:v>
                </c:pt>
                <c:pt idx="46">
                  <c:v>1.1875002893575584</c:v>
                </c:pt>
                <c:pt idx="47">
                  <c:v>1.2083336805590079</c:v>
                </c:pt>
                <c:pt idx="48">
                  <c:v>1.2291670717604575</c:v>
                </c:pt>
                <c:pt idx="49">
                  <c:v>1.250000462961907</c:v>
                </c:pt>
                <c:pt idx="50">
                  <c:v>1.2708338541706325</c:v>
                </c:pt>
                <c:pt idx="51">
                  <c:v>1.2916672453720821</c:v>
                </c:pt>
                <c:pt idx="52">
                  <c:v>1.3125006365735317</c:v>
                </c:pt>
                <c:pt idx="53">
                  <c:v>1.3333340277822572</c:v>
                </c:pt>
                <c:pt idx="54">
                  <c:v>1.375</c:v>
                </c:pt>
                <c:pt idx="55">
                  <c:v>1.416665856486361</c:v>
                </c:pt>
                <c:pt idx="56">
                  <c:v>1.4583317708384129</c:v>
                </c:pt>
                <c:pt idx="57">
                  <c:v>1.4999976851904648</c:v>
                </c:pt>
                <c:pt idx="58">
                  <c:v>1.5416635995425167</c:v>
                </c:pt>
                <c:pt idx="59">
                  <c:v>1.5833295138945687</c:v>
                </c:pt>
                <c:pt idx="60">
                  <c:v>1.6249954282466206</c:v>
                </c:pt>
                <c:pt idx="61">
                  <c:v>1.6666613425913965</c:v>
                </c:pt>
                <c:pt idx="62">
                  <c:v>2.0069444444452529</c:v>
                </c:pt>
                <c:pt idx="63">
                  <c:v>2.0138888888905058</c:v>
                </c:pt>
                <c:pt idx="64">
                  <c:v>2.0208332754627918</c:v>
                </c:pt>
                <c:pt idx="65">
                  <c:v>2.0277777199080447</c:v>
                </c:pt>
                <c:pt idx="66">
                  <c:v>2.0347221643532976</c:v>
                </c:pt>
                <c:pt idx="67">
                  <c:v>2.0416666087985504</c:v>
                </c:pt>
                <c:pt idx="68">
                  <c:v>2.0833333333357587</c:v>
                </c:pt>
                <c:pt idx="69">
                  <c:v>2.1041667245372082</c:v>
                </c:pt>
                <c:pt idx="70">
                  <c:v>2.1250001157459337</c:v>
                </c:pt>
                <c:pt idx="71">
                  <c:v>2.1458335069473833</c:v>
                </c:pt>
                <c:pt idx="72">
                  <c:v>2.1666668981488328</c:v>
                </c:pt>
                <c:pt idx="73">
                  <c:v>2.1875002893575584</c:v>
                </c:pt>
                <c:pt idx="74">
                  <c:v>2.2083336805590079</c:v>
                </c:pt>
                <c:pt idx="75">
                  <c:v>2.2291670717604575</c:v>
                </c:pt>
                <c:pt idx="76">
                  <c:v>2.250000462961907</c:v>
                </c:pt>
                <c:pt idx="77">
                  <c:v>2.2708338541706325</c:v>
                </c:pt>
                <c:pt idx="78">
                  <c:v>2.2916672453720821</c:v>
                </c:pt>
                <c:pt idx="79">
                  <c:v>2.3125006365735317</c:v>
                </c:pt>
                <c:pt idx="80">
                  <c:v>2.4027777777810115</c:v>
                </c:pt>
                <c:pt idx="81">
                  <c:v>2.416665856486361</c:v>
                </c:pt>
                <c:pt idx="82">
                  <c:v>2.4583317708384129</c:v>
                </c:pt>
                <c:pt idx="83">
                  <c:v>2.4999976851904648</c:v>
                </c:pt>
                <c:pt idx="84">
                  <c:v>2.5416635995425167</c:v>
                </c:pt>
                <c:pt idx="85">
                  <c:v>2.5833295138945687</c:v>
                </c:pt>
                <c:pt idx="86">
                  <c:v>2.6249954282466206</c:v>
                </c:pt>
                <c:pt idx="87">
                  <c:v>2.6666613425913965</c:v>
                </c:pt>
                <c:pt idx="88">
                  <c:v>3.0069444444452529</c:v>
                </c:pt>
                <c:pt idx="89">
                  <c:v>3.0138888888905058</c:v>
                </c:pt>
                <c:pt idx="90">
                  <c:v>3.0208332754627918</c:v>
                </c:pt>
                <c:pt idx="91">
                  <c:v>3.0277777199080447</c:v>
                </c:pt>
                <c:pt idx="92">
                  <c:v>3.0347221643532976</c:v>
                </c:pt>
                <c:pt idx="93">
                  <c:v>3.0416666087985504</c:v>
                </c:pt>
                <c:pt idx="94">
                  <c:v>3.0625</c:v>
                </c:pt>
                <c:pt idx="95">
                  <c:v>3.0833333333357587</c:v>
                </c:pt>
                <c:pt idx="96">
                  <c:v>3.1041667245372082</c:v>
                </c:pt>
                <c:pt idx="97">
                  <c:v>3.1250001157459337</c:v>
                </c:pt>
                <c:pt idx="98">
                  <c:v>3.1458335069473833</c:v>
                </c:pt>
                <c:pt idx="99">
                  <c:v>3.1666668981488328</c:v>
                </c:pt>
                <c:pt idx="100">
                  <c:v>3.1875002893575584</c:v>
                </c:pt>
                <c:pt idx="101">
                  <c:v>3.2083336805590079</c:v>
                </c:pt>
                <c:pt idx="102">
                  <c:v>3.2291670717604575</c:v>
                </c:pt>
                <c:pt idx="103">
                  <c:v>3.250000462961907</c:v>
                </c:pt>
                <c:pt idx="104">
                  <c:v>3.2708338541706325</c:v>
                </c:pt>
                <c:pt idx="105">
                  <c:v>3.2916672453720821</c:v>
                </c:pt>
                <c:pt idx="106">
                  <c:v>3.3125006365735317</c:v>
                </c:pt>
                <c:pt idx="107">
                  <c:v>3.3333340277822572</c:v>
                </c:pt>
                <c:pt idx="108">
                  <c:v>3.375</c:v>
                </c:pt>
                <c:pt idx="109">
                  <c:v>3.416665856486361</c:v>
                </c:pt>
                <c:pt idx="110">
                  <c:v>3.4583317708384129</c:v>
                </c:pt>
                <c:pt idx="111">
                  <c:v>3.4999976851904648</c:v>
                </c:pt>
                <c:pt idx="112">
                  <c:v>3.5416635995425167</c:v>
                </c:pt>
                <c:pt idx="113">
                  <c:v>3.5833295138945687</c:v>
                </c:pt>
                <c:pt idx="114">
                  <c:v>3.6249954282466206</c:v>
                </c:pt>
                <c:pt idx="115">
                  <c:v>3.6666613425913965</c:v>
                </c:pt>
                <c:pt idx="116">
                  <c:v>4.0069444444452529</c:v>
                </c:pt>
                <c:pt idx="117">
                  <c:v>4.0138888888905058</c:v>
                </c:pt>
                <c:pt idx="118">
                  <c:v>4.0208332754627918</c:v>
                </c:pt>
                <c:pt idx="119">
                  <c:v>4.0277777199080447</c:v>
                </c:pt>
                <c:pt idx="120">
                  <c:v>4.0347221643532976</c:v>
                </c:pt>
                <c:pt idx="121">
                  <c:v>4.0416666087985504</c:v>
                </c:pt>
                <c:pt idx="122">
                  <c:v>4.0625</c:v>
                </c:pt>
                <c:pt idx="123">
                  <c:v>4.0833333333357587</c:v>
                </c:pt>
                <c:pt idx="124">
                  <c:v>4.1041667245372082</c:v>
                </c:pt>
                <c:pt idx="125">
                  <c:v>4.1250001157459337</c:v>
                </c:pt>
                <c:pt idx="126">
                  <c:v>4.1458335069473833</c:v>
                </c:pt>
                <c:pt idx="127">
                  <c:v>4.1666668981488328</c:v>
                </c:pt>
                <c:pt idx="128">
                  <c:v>4.1875002893575584</c:v>
                </c:pt>
                <c:pt idx="129">
                  <c:v>4.2083336805590079</c:v>
                </c:pt>
                <c:pt idx="130">
                  <c:v>4.2291670717604575</c:v>
                </c:pt>
                <c:pt idx="131">
                  <c:v>4.250000462961907</c:v>
                </c:pt>
                <c:pt idx="132">
                  <c:v>4.2708338541706325</c:v>
                </c:pt>
                <c:pt idx="133">
                  <c:v>4.2916672453720821</c:v>
                </c:pt>
                <c:pt idx="134">
                  <c:v>4.3125006365735317</c:v>
                </c:pt>
                <c:pt idx="135">
                  <c:v>4.3333340277822572</c:v>
                </c:pt>
                <c:pt idx="136">
                  <c:v>4.375</c:v>
                </c:pt>
                <c:pt idx="137">
                  <c:v>4.416665856486361</c:v>
                </c:pt>
                <c:pt idx="138">
                  <c:v>4.4583317708384129</c:v>
                </c:pt>
                <c:pt idx="139">
                  <c:v>4.4999976851904648</c:v>
                </c:pt>
                <c:pt idx="140">
                  <c:v>4.5416635995425167</c:v>
                </c:pt>
                <c:pt idx="141">
                  <c:v>4.5833295138945687</c:v>
                </c:pt>
                <c:pt idx="142">
                  <c:v>4.6249954282466206</c:v>
                </c:pt>
                <c:pt idx="143">
                  <c:v>4.6666613425913965</c:v>
                </c:pt>
                <c:pt idx="144">
                  <c:v>7.0069444444452529</c:v>
                </c:pt>
                <c:pt idx="145">
                  <c:v>7.0138888888905058</c:v>
                </c:pt>
                <c:pt idx="146">
                  <c:v>7.0208332754627918</c:v>
                </c:pt>
                <c:pt idx="147">
                  <c:v>7.0277777199080447</c:v>
                </c:pt>
                <c:pt idx="148">
                  <c:v>7.0347221643532976</c:v>
                </c:pt>
                <c:pt idx="149">
                  <c:v>7.0416666087985504</c:v>
                </c:pt>
                <c:pt idx="150">
                  <c:v>7.0625</c:v>
                </c:pt>
                <c:pt idx="151">
                  <c:v>7.0833333333357587</c:v>
                </c:pt>
                <c:pt idx="152">
                  <c:v>7.1041667245372082</c:v>
                </c:pt>
                <c:pt idx="153">
                  <c:v>7.1250001157459337</c:v>
                </c:pt>
                <c:pt idx="154">
                  <c:v>7.1458335069473833</c:v>
                </c:pt>
                <c:pt idx="155">
                  <c:v>7.1666668981488328</c:v>
                </c:pt>
                <c:pt idx="156">
                  <c:v>7.1875002893575584</c:v>
                </c:pt>
                <c:pt idx="157">
                  <c:v>7.2083336805590079</c:v>
                </c:pt>
                <c:pt idx="158">
                  <c:v>7.2291670717604575</c:v>
                </c:pt>
                <c:pt idx="159">
                  <c:v>7.250000462961907</c:v>
                </c:pt>
                <c:pt idx="160">
                  <c:v>7.2708338541706325</c:v>
                </c:pt>
                <c:pt idx="161">
                  <c:v>7.2916672453720821</c:v>
                </c:pt>
                <c:pt idx="162">
                  <c:v>7.3125006365735317</c:v>
                </c:pt>
                <c:pt idx="163">
                  <c:v>7.3333340277822572</c:v>
                </c:pt>
                <c:pt idx="164">
                  <c:v>7.40625</c:v>
                </c:pt>
                <c:pt idx="165">
                  <c:v>7.416665856486361</c:v>
                </c:pt>
                <c:pt idx="166">
                  <c:v>7.4583317708384129</c:v>
                </c:pt>
                <c:pt idx="167">
                  <c:v>7.4999976851904648</c:v>
                </c:pt>
                <c:pt idx="168">
                  <c:v>7.5416635995425167</c:v>
                </c:pt>
                <c:pt idx="169">
                  <c:v>7.5833295138945687</c:v>
                </c:pt>
                <c:pt idx="170">
                  <c:v>7.6249954282466206</c:v>
                </c:pt>
                <c:pt idx="171">
                  <c:v>7.6666613425913965</c:v>
                </c:pt>
                <c:pt idx="172">
                  <c:v>8.0069444444452529</c:v>
                </c:pt>
                <c:pt idx="173">
                  <c:v>8.0138888888905058</c:v>
                </c:pt>
                <c:pt idx="174">
                  <c:v>8.0208333333357587</c:v>
                </c:pt>
                <c:pt idx="175">
                  <c:v>8.0277777777810115</c:v>
                </c:pt>
                <c:pt idx="176">
                  <c:v>8.0347222222262644</c:v>
                </c:pt>
                <c:pt idx="177">
                  <c:v>8.0416666666715173</c:v>
                </c:pt>
                <c:pt idx="178">
                  <c:v>8.0625</c:v>
                </c:pt>
                <c:pt idx="179">
                  <c:v>8.0833333333357587</c:v>
                </c:pt>
                <c:pt idx="180">
                  <c:v>8.1041664930598927</c:v>
                </c:pt>
                <c:pt idx="181">
                  <c:v>8.1249997685226845</c:v>
                </c:pt>
                <c:pt idx="182">
                  <c:v>8.1458330439854763</c:v>
                </c:pt>
                <c:pt idx="183">
                  <c:v>8.166666319448268</c:v>
                </c:pt>
                <c:pt idx="184">
                  <c:v>8.1874995949110598</c:v>
                </c:pt>
                <c:pt idx="185">
                  <c:v>8.2083328703738516</c:v>
                </c:pt>
                <c:pt idx="186">
                  <c:v>8.2291661458366434</c:v>
                </c:pt>
                <c:pt idx="187">
                  <c:v>8.2499994212994352</c:v>
                </c:pt>
                <c:pt idx="188">
                  <c:v>8.270832696762227</c:v>
                </c:pt>
                <c:pt idx="189">
                  <c:v>8.2916659722250188</c:v>
                </c:pt>
                <c:pt idx="190">
                  <c:v>8.3124992476878106</c:v>
                </c:pt>
                <c:pt idx="191">
                  <c:v>8.3333325231506024</c:v>
                </c:pt>
                <c:pt idx="192">
                  <c:v>8.375</c:v>
                </c:pt>
                <c:pt idx="193">
                  <c:v>8.4166673611107399</c:v>
                </c:pt>
                <c:pt idx="194">
                  <c:v>8.4583347800944466</c:v>
                </c:pt>
                <c:pt idx="195">
                  <c:v>8.5000021990781534</c:v>
                </c:pt>
                <c:pt idx="196">
                  <c:v>8.5416696180545841</c:v>
                </c:pt>
                <c:pt idx="197">
                  <c:v>8.5833370370382909</c:v>
                </c:pt>
                <c:pt idx="198">
                  <c:v>8.6250044560219976</c:v>
                </c:pt>
                <c:pt idx="199">
                  <c:v>8.6666718750057044</c:v>
                </c:pt>
                <c:pt idx="200">
                  <c:v>9.0069444444452529</c:v>
                </c:pt>
                <c:pt idx="201">
                  <c:v>9.0138888888905058</c:v>
                </c:pt>
                <c:pt idx="202">
                  <c:v>9.0208332754627918</c:v>
                </c:pt>
                <c:pt idx="203">
                  <c:v>9.0277777199080447</c:v>
                </c:pt>
                <c:pt idx="204">
                  <c:v>9.0347221643532976</c:v>
                </c:pt>
                <c:pt idx="205">
                  <c:v>9.0416666087985504</c:v>
                </c:pt>
                <c:pt idx="206">
                  <c:v>9.0625</c:v>
                </c:pt>
                <c:pt idx="207">
                  <c:v>9.0833333333357587</c:v>
                </c:pt>
                <c:pt idx="208">
                  <c:v>9.1041667245372082</c:v>
                </c:pt>
                <c:pt idx="209">
                  <c:v>9.1250001157459337</c:v>
                </c:pt>
                <c:pt idx="210">
                  <c:v>9.1458335069473833</c:v>
                </c:pt>
                <c:pt idx="211">
                  <c:v>9.1666668981488328</c:v>
                </c:pt>
                <c:pt idx="212">
                  <c:v>9.1875002893575584</c:v>
                </c:pt>
                <c:pt idx="213">
                  <c:v>9.2083336805590079</c:v>
                </c:pt>
                <c:pt idx="214">
                  <c:v>9.2291670717604575</c:v>
                </c:pt>
                <c:pt idx="215">
                  <c:v>9.250000462961907</c:v>
                </c:pt>
                <c:pt idx="216">
                  <c:v>9.2708338541706325</c:v>
                </c:pt>
                <c:pt idx="217">
                  <c:v>9.2916672453720821</c:v>
                </c:pt>
                <c:pt idx="218">
                  <c:v>9.3125006365735317</c:v>
                </c:pt>
                <c:pt idx="219">
                  <c:v>9.3333340277822572</c:v>
                </c:pt>
                <c:pt idx="220">
                  <c:v>9.416665856486361</c:v>
                </c:pt>
                <c:pt idx="221">
                  <c:v>9.4583317708384129</c:v>
                </c:pt>
                <c:pt idx="222">
                  <c:v>9.4999976851904648</c:v>
                </c:pt>
                <c:pt idx="223">
                  <c:v>9.5416635995425167</c:v>
                </c:pt>
                <c:pt idx="224">
                  <c:v>9.5833295138945687</c:v>
                </c:pt>
                <c:pt idx="225">
                  <c:v>9.6249954282466206</c:v>
                </c:pt>
                <c:pt idx="226">
                  <c:v>9.6666613425913965</c:v>
                </c:pt>
                <c:pt idx="227">
                  <c:v>10.006944444445253</c:v>
                </c:pt>
                <c:pt idx="228">
                  <c:v>10.013888888890506</c:v>
                </c:pt>
                <c:pt idx="229">
                  <c:v>10.020833275462792</c:v>
                </c:pt>
                <c:pt idx="230">
                  <c:v>10.027777719908045</c:v>
                </c:pt>
                <c:pt idx="231">
                  <c:v>10.034722164353298</c:v>
                </c:pt>
                <c:pt idx="232">
                  <c:v>10.04166660879855</c:v>
                </c:pt>
                <c:pt idx="233">
                  <c:v>10.0625</c:v>
                </c:pt>
                <c:pt idx="234">
                  <c:v>10.083333333335759</c:v>
                </c:pt>
                <c:pt idx="235">
                  <c:v>10.104166724537208</c:v>
                </c:pt>
                <c:pt idx="236">
                  <c:v>10.125000115745934</c:v>
                </c:pt>
                <c:pt idx="237">
                  <c:v>10.145833506947383</c:v>
                </c:pt>
                <c:pt idx="238">
                  <c:v>10.166666898148833</c:v>
                </c:pt>
                <c:pt idx="239">
                  <c:v>10.187500289357558</c:v>
                </c:pt>
                <c:pt idx="240">
                  <c:v>10.208333680559008</c:v>
                </c:pt>
                <c:pt idx="241">
                  <c:v>10.229167071760457</c:v>
                </c:pt>
                <c:pt idx="242">
                  <c:v>10.250000462961907</c:v>
                </c:pt>
                <c:pt idx="243">
                  <c:v>10.270833854170633</c:v>
                </c:pt>
                <c:pt idx="244">
                  <c:v>10.291667245372082</c:v>
                </c:pt>
                <c:pt idx="245">
                  <c:v>10.312500636573532</c:v>
                </c:pt>
                <c:pt idx="246">
                  <c:v>10.333334027782257</c:v>
                </c:pt>
                <c:pt idx="247">
                  <c:v>10.375</c:v>
                </c:pt>
                <c:pt idx="248">
                  <c:v>10.416665856486361</c:v>
                </c:pt>
                <c:pt idx="249">
                  <c:v>10.458331770838413</c:v>
                </c:pt>
                <c:pt idx="250">
                  <c:v>10.499997685190465</c:v>
                </c:pt>
                <c:pt idx="251">
                  <c:v>10.541663599542517</c:v>
                </c:pt>
                <c:pt idx="252">
                  <c:v>10.583329513894569</c:v>
                </c:pt>
                <c:pt idx="253">
                  <c:v>10.624995428246621</c:v>
                </c:pt>
                <c:pt idx="254">
                  <c:v>10.666661342591397</c:v>
                </c:pt>
                <c:pt idx="255">
                  <c:v>11.006944444445253</c:v>
                </c:pt>
                <c:pt idx="256">
                  <c:v>11.013888888890506</c:v>
                </c:pt>
                <c:pt idx="257">
                  <c:v>11.020833275462792</c:v>
                </c:pt>
                <c:pt idx="258">
                  <c:v>11.027777719908045</c:v>
                </c:pt>
                <c:pt idx="259">
                  <c:v>11.034722164353298</c:v>
                </c:pt>
                <c:pt idx="260">
                  <c:v>11.04166660879855</c:v>
                </c:pt>
                <c:pt idx="261">
                  <c:v>11.0625</c:v>
                </c:pt>
                <c:pt idx="262">
                  <c:v>11.083333333335759</c:v>
                </c:pt>
                <c:pt idx="263">
                  <c:v>11.104166724537208</c:v>
                </c:pt>
                <c:pt idx="264">
                  <c:v>11.125000115745934</c:v>
                </c:pt>
                <c:pt idx="265">
                  <c:v>11.145833506947383</c:v>
                </c:pt>
                <c:pt idx="266">
                  <c:v>11.166666898148833</c:v>
                </c:pt>
                <c:pt idx="267">
                  <c:v>11.187500289357558</c:v>
                </c:pt>
                <c:pt idx="268">
                  <c:v>11.208333680559008</c:v>
                </c:pt>
                <c:pt idx="269">
                  <c:v>11.229167071760457</c:v>
                </c:pt>
                <c:pt idx="270">
                  <c:v>11.250000462961907</c:v>
                </c:pt>
                <c:pt idx="271">
                  <c:v>11.270833854170633</c:v>
                </c:pt>
                <c:pt idx="272">
                  <c:v>11.291667245372082</c:v>
                </c:pt>
                <c:pt idx="273">
                  <c:v>11.312500636573532</c:v>
                </c:pt>
                <c:pt idx="274">
                  <c:v>11.333334027782257</c:v>
                </c:pt>
                <c:pt idx="275">
                  <c:v>14.04861111111677</c:v>
                </c:pt>
                <c:pt idx="276">
                  <c:v>14.055555555554747</c:v>
                </c:pt>
                <c:pt idx="277">
                  <c:v>14.062499884261342</c:v>
                </c:pt>
                <c:pt idx="278">
                  <c:v>14.069444270833628</c:v>
                </c:pt>
                <c:pt idx="279">
                  <c:v>14.07638865741319</c:v>
                </c:pt>
                <c:pt idx="280">
                  <c:v>14.083333043985476</c:v>
                </c:pt>
                <c:pt idx="281">
                  <c:v>14.104166666671517</c:v>
                </c:pt>
                <c:pt idx="282">
                  <c:v>14.125000289357558</c:v>
                </c:pt>
                <c:pt idx="283">
                  <c:v>14.145833912036323</c:v>
                </c:pt>
                <c:pt idx="284">
                  <c:v>14.166667534722365</c:v>
                </c:pt>
                <c:pt idx="285">
                  <c:v>14.187501157408406</c:v>
                </c:pt>
                <c:pt idx="286">
                  <c:v>14.208334780094447</c:v>
                </c:pt>
                <c:pt idx="287">
                  <c:v>14.229168402780488</c:v>
                </c:pt>
                <c:pt idx="288">
                  <c:v>14.250002025466529</c:v>
                </c:pt>
                <c:pt idx="289">
                  <c:v>14.27083564815257</c:v>
                </c:pt>
                <c:pt idx="290">
                  <c:v>14.291669270838611</c:v>
                </c:pt>
                <c:pt idx="291">
                  <c:v>15.027777777781012</c:v>
                </c:pt>
                <c:pt idx="292">
                  <c:v>15.034722222226264</c:v>
                </c:pt>
                <c:pt idx="293">
                  <c:v>15.041666666671517</c:v>
                </c:pt>
                <c:pt idx="294">
                  <c:v>15.0625</c:v>
                </c:pt>
                <c:pt idx="295">
                  <c:v>15.083333333335759</c:v>
                </c:pt>
                <c:pt idx="296">
                  <c:v>15.104166666671517</c:v>
                </c:pt>
              </c:numCache>
            </c:numRef>
          </c:xVal>
          <c:yVal>
            <c:numRef>
              <c:f>'[7 Day Flow Data and Charts.xlsx]7 Day Flow - Data'!$P$6:$P$302</c:f>
              <c:numCache>
                <c:formatCode>0.00</c:formatCode>
                <c:ptCount val="297"/>
                <c:pt idx="0">
                  <c:v>200</c:v>
                </c:pt>
                <c:pt idx="1">
                  <c:v>200</c:v>
                </c:pt>
                <c:pt idx="2">
                  <c:v>200</c:v>
                </c:pt>
                <c:pt idx="3">
                  <c:v>200</c:v>
                </c:pt>
                <c:pt idx="4">
                  <c:v>200</c:v>
                </c:pt>
                <c:pt idx="5" formatCode="General">
                  <c:v>200</c:v>
                </c:pt>
                <c:pt idx="6" formatCode="General">
                  <c:v>200</c:v>
                </c:pt>
                <c:pt idx="7" formatCode="General">
                  <c:v>200</c:v>
                </c:pt>
                <c:pt idx="8" formatCode="General">
                  <c:v>200</c:v>
                </c:pt>
                <c:pt idx="9" formatCode="General">
                  <c:v>200</c:v>
                </c:pt>
                <c:pt idx="10" formatCode="General">
                  <c:v>200</c:v>
                </c:pt>
                <c:pt idx="11" formatCode="General">
                  <c:v>200</c:v>
                </c:pt>
                <c:pt idx="12" formatCode="General">
                  <c:v>200</c:v>
                </c:pt>
                <c:pt idx="13" formatCode="General">
                  <c:v>200</c:v>
                </c:pt>
                <c:pt idx="14" formatCode="General">
                  <c:v>200</c:v>
                </c:pt>
                <c:pt idx="15" formatCode="General">
                  <c:v>200</c:v>
                </c:pt>
                <c:pt idx="16" formatCode="General">
                  <c:v>200</c:v>
                </c:pt>
                <c:pt idx="17" formatCode="General">
                  <c:v>200</c:v>
                </c:pt>
                <c:pt idx="18" formatCode="General">
                  <c:v>200</c:v>
                </c:pt>
                <c:pt idx="19" formatCode="General">
                  <c:v>200</c:v>
                </c:pt>
                <c:pt idx="20" formatCode="General">
                  <c:v>200</c:v>
                </c:pt>
                <c:pt idx="21" formatCode="General">
                  <c:v>200</c:v>
                </c:pt>
                <c:pt idx="22" formatCode="General">
                  <c:v>200</c:v>
                </c:pt>
                <c:pt idx="23" formatCode="General">
                  <c:v>200</c:v>
                </c:pt>
                <c:pt idx="24" formatCode="General">
                  <c:v>200</c:v>
                </c:pt>
                <c:pt idx="25" formatCode="General">
                  <c:v>200</c:v>
                </c:pt>
                <c:pt idx="26" formatCode="General">
                  <c:v>200</c:v>
                </c:pt>
                <c:pt idx="27" formatCode="General">
                  <c:v>200</c:v>
                </c:pt>
                <c:pt idx="28" formatCode="General">
                  <c:v>200</c:v>
                </c:pt>
                <c:pt idx="29" formatCode="General">
                  <c:v>200</c:v>
                </c:pt>
                <c:pt idx="30" formatCode="General">
                  <c:v>200</c:v>
                </c:pt>
                <c:pt idx="31" formatCode="General">
                  <c:v>200</c:v>
                </c:pt>
                <c:pt idx="32" formatCode="General">
                  <c:v>200</c:v>
                </c:pt>
                <c:pt idx="33" formatCode="General">
                  <c:v>200</c:v>
                </c:pt>
                <c:pt idx="34" formatCode="General">
                  <c:v>200</c:v>
                </c:pt>
                <c:pt idx="35" formatCode="General">
                  <c:v>200</c:v>
                </c:pt>
                <c:pt idx="36" formatCode="General">
                  <c:v>200</c:v>
                </c:pt>
                <c:pt idx="37" formatCode="General">
                  <c:v>200</c:v>
                </c:pt>
                <c:pt idx="38" formatCode="General">
                  <c:v>200</c:v>
                </c:pt>
                <c:pt idx="39" formatCode="General">
                  <c:v>200</c:v>
                </c:pt>
                <c:pt idx="40" formatCode="General">
                  <c:v>200</c:v>
                </c:pt>
                <c:pt idx="41" formatCode="General">
                  <c:v>200</c:v>
                </c:pt>
                <c:pt idx="42" formatCode="General">
                  <c:v>200</c:v>
                </c:pt>
                <c:pt idx="43" formatCode="General">
                  <c:v>200</c:v>
                </c:pt>
                <c:pt idx="44" formatCode="General">
                  <c:v>200</c:v>
                </c:pt>
                <c:pt idx="45" formatCode="General">
                  <c:v>200</c:v>
                </c:pt>
                <c:pt idx="46" formatCode="General">
                  <c:v>200</c:v>
                </c:pt>
                <c:pt idx="47" formatCode="General">
                  <c:v>200</c:v>
                </c:pt>
                <c:pt idx="48" formatCode="General">
                  <c:v>200</c:v>
                </c:pt>
                <c:pt idx="49" formatCode="General">
                  <c:v>200</c:v>
                </c:pt>
                <c:pt idx="50" formatCode="General">
                  <c:v>200</c:v>
                </c:pt>
                <c:pt idx="51" formatCode="General">
                  <c:v>200</c:v>
                </c:pt>
                <c:pt idx="52" formatCode="General">
                  <c:v>200</c:v>
                </c:pt>
                <c:pt idx="53" formatCode="General">
                  <c:v>200</c:v>
                </c:pt>
                <c:pt idx="54" formatCode="General">
                  <c:v>200</c:v>
                </c:pt>
                <c:pt idx="55" formatCode="General">
                  <c:v>200</c:v>
                </c:pt>
                <c:pt idx="56" formatCode="General">
                  <c:v>200</c:v>
                </c:pt>
                <c:pt idx="57" formatCode="General">
                  <c:v>200</c:v>
                </c:pt>
                <c:pt idx="58" formatCode="General">
                  <c:v>200</c:v>
                </c:pt>
                <c:pt idx="59" formatCode="General">
                  <c:v>200</c:v>
                </c:pt>
                <c:pt idx="60" formatCode="General">
                  <c:v>200</c:v>
                </c:pt>
                <c:pt idx="61" formatCode="General">
                  <c:v>200</c:v>
                </c:pt>
                <c:pt idx="62" formatCode="General">
                  <c:v>200</c:v>
                </c:pt>
                <c:pt idx="63" formatCode="General">
                  <c:v>200</c:v>
                </c:pt>
                <c:pt idx="64" formatCode="General">
                  <c:v>200</c:v>
                </c:pt>
                <c:pt idx="65" formatCode="General">
                  <c:v>200</c:v>
                </c:pt>
                <c:pt idx="66" formatCode="General">
                  <c:v>200</c:v>
                </c:pt>
                <c:pt idx="67" formatCode="General">
                  <c:v>200</c:v>
                </c:pt>
                <c:pt idx="68" formatCode="General">
                  <c:v>200</c:v>
                </c:pt>
                <c:pt idx="69" formatCode="General">
                  <c:v>200</c:v>
                </c:pt>
                <c:pt idx="70" formatCode="General">
                  <c:v>200</c:v>
                </c:pt>
                <c:pt idx="71" formatCode="General">
                  <c:v>200</c:v>
                </c:pt>
                <c:pt idx="72" formatCode="General">
                  <c:v>200</c:v>
                </c:pt>
                <c:pt idx="73" formatCode="General">
                  <c:v>200</c:v>
                </c:pt>
                <c:pt idx="74" formatCode="General">
                  <c:v>200</c:v>
                </c:pt>
                <c:pt idx="75" formatCode="General">
                  <c:v>200</c:v>
                </c:pt>
                <c:pt idx="76" formatCode="General">
                  <c:v>200</c:v>
                </c:pt>
                <c:pt idx="77" formatCode="General">
                  <c:v>200</c:v>
                </c:pt>
                <c:pt idx="78" formatCode="General">
                  <c:v>200</c:v>
                </c:pt>
                <c:pt idx="79" formatCode="General">
                  <c:v>200</c:v>
                </c:pt>
                <c:pt idx="80" formatCode="General">
                  <c:v>200</c:v>
                </c:pt>
                <c:pt idx="81" formatCode="General">
                  <c:v>200</c:v>
                </c:pt>
                <c:pt idx="82" formatCode="General">
                  <c:v>200</c:v>
                </c:pt>
                <c:pt idx="83" formatCode="General">
                  <c:v>200</c:v>
                </c:pt>
                <c:pt idx="84" formatCode="General">
                  <c:v>200</c:v>
                </c:pt>
                <c:pt idx="85" formatCode="General">
                  <c:v>200</c:v>
                </c:pt>
                <c:pt idx="86" formatCode="General">
                  <c:v>200</c:v>
                </c:pt>
                <c:pt idx="87" formatCode="General">
                  <c:v>200</c:v>
                </c:pt>
                <c:pt idx="88" formatCode="General">
                  <c:v>200</c:v>
                </c:pt>
                <c:pt idx="89" formatCode="General">
                  <c:v>200</c:v>
                </c:pt>
                <c:pt idx="90" formatCode="General">
                  <c:v>200</c:v>
                </c:pt>
                <c:pt idx="91" formatCode="General">
                  <c:v>200</c:v>
                </c:pt>
                <c:pt idx="92" formatCode="General">
                  <c:v>200</c:v>
                </c:pt>
                <c:pt idx="93" formatCode="General">
                  <c:v>200</c:v>
                </c:pt>
                <c:pt idx="94" formatCode="General">
                  <c:v>200</c:v>
                </c:pt>
                <c:pt idx="95" formatCode="General">
                  <c:v>200</c:v>
                </c:pt>
                <c:pt idx="96" formatCode="General">
                  <c:v>200</c:v>
                </c:pt>
                <c:pt idx="97" formatCode="General">
                  <c:v>200</c:v>
                </c:pt>
                <c:pt idx="98" formatCode="General">
                  <c:v>200</c:v>
                </c:pt>
                <c:pt idx="99" formatCode="General">
                  <c:v>200</c:v>
                </c:pt>
                <c:pt idx="100" formatCode="General">
                  <c:v>200</c:v>
                </c:pt>
                <c:pt idx="101" formatCode="General">
                  <c:v>200</c:v>
                </c:pt>
                <c:pt idx="102" formatCode="General">
                  <c:v>200</c:v>
                </c:pt>
                <c:pt idx="103" formatCode="General">
                  <c:v>200</c:v>
                </c:pt>
                <c:pt idx="104" formatCode="General">
                  <c:v>200</c:v>
                </c:pt>
                <c:pt idx="105" formatCode="General">
                  <c:v>200</c:v>
                </c:pt>
                <c:pt idx="106" formatCode="General">
                  <c:v>200</c:v>
                </c:pt>
                <c:pt idx="107" formatCode="General">
                  <c:v>200</c:v>
                </c:pt>
                <c:pt idx="108" formatCode="General">
                  <c:v>200</c:v>
                </c:pt>
                <c:pt idx="109" formatCode="General">
                  <c:v>200</c:v>
                </c:pt>
                <c:pt idx="110" formatCode="General">
                  <c:v>200</c:v>
                </c:pt>
                <c:pt idx="111" formatCode="General">
                  <c:v>200</c:v>
                </c:pt>
                <c:pt idx="112" formatCode="General">
                  <c:v>200</c:v>
                </c:pt>
                <c:pt idx="113" formatCode="General">
                  <c:v>200</c:v>
                </c:pt>
                <c:pt idx="114" formatCode="General">
                  <c:v>200</c:v>
                </c:pt>
                <c:pt idx="115" formatCode="General">
                  <c:v>200</c:v>
                </c:pt>
                <c:pt idx="116" formatCode="General">
                  <c:v>200</c:v>
                </c:pt>
                <c:pt idx="117" formatCode="General">
                  <c:v>200</c:v>
                </c:pt>
                <c:pt idx="118" formatCode="General">
                  <c:v>200</c:v>
                </c:pt>
                <c:pt idx="119" formatCode="General">
                  <c:v>200</c:v>
                </c:pt>
                <c:pt idx="120" formatCode="General">
                  <c:v>200</c:v>
                </c:pt>
                <c:pt idx="121" formatCode="General">
                  <c:v>200</c:v>
                </c:pt>
                <c:pt idx="122" formatCode="General">
                  <c:v>200</c:v>
                </c:pt>
                <c:pt idx="123" formatCode="General">
                  <c:v>200</c:v>
                </c:pt>
                <c:pt idx="124" formatCode="General">
                  <c:v>200</c:v>
                </c:pt>
                <c:pt idx="125" formatCode="General">
                  <c:v>200</c:v>
                </c:pt>
                <c:pt idx="126" formatCode="General">
                  <c:v>200</c:v>
                </c:pt>
                <c:pt idx="127" formatCode="General">
                  <c:v>200</c:v>
                </c:pt>
                <c:pt idx="128" formatCode="General">
                  <c:v>200</c:v>
                </c:pt>
                <c:pt idx="129" formatCode="General">
                  <c:v>200</c:v>
                </c:pt>
                <c:pt idx="130" formatCode="General">
                  <c:v>200</c:v>
                </c:pt>
                <c:pt idx="131" formatCode="General">
                  <c:v>200</c:v>
                </c:pt>
                <c:pt idx="132" formatCode="General">
                  <c:v>200</c:v>
                </c:pt>
                <c:pt idx="133" formatCode="General">
                  <c:v>200</c:v>
                </c:pt>
                <c:pt idx="134" formatCode="General">
                  <c:v>200</c:v>
                </c:pt>
                <c:pt idx="135" formatCode="General">
                  <c:v>200</c:v>
                </c:pt>
                <c:pt idx="136" formatCode="General">
                  <c:v>200</c:v>
                </c:pt>
                <c:pt idx="137" formatCode="General">
                  <c:v>200</c:v>
                </c:pt>
                <c:pt idx="138" formatCode="General">
                  <c:v>200</c:v>
                </c:pt>
                <c:pt idx="139" formatCode="General">
                  <c:v>200</c:v>
                </c:pt>
                <c:pt idx="140" formatCode="General">
                  <c:v>200</c:v>
                </c:pt>
                <c:pt idx="141" formatCode="General">
                  <c:v>200</c:v>
                </c:pt>
                <c:pt idx="142" formatCode="General">
                  <c:v>200</c:v>
                </c:pt>
                <c:pt idx="143" formatCode="General">
                  <c:v>200</c:v>
                </c:pt>
                <c:pt idx="144" formatCode="General">
                  <c:v>200</c:v>
                </c:pt>
                <c:pt idx="145" formatCode="General">
                  <c:v>200</c:v>
                </c:pt>
                <c:pt idx="146" formatCode="General">
                  <c:v>200</c:v>
                </c:pt>
                <c:pt idx="147" formatCode="General">
                  <c:v>200</c:v>
                </c:pt>
                <c:pt idx="148" formatCode="General">
                  <c:v>200</c:v>
                </c:pt>
                <c:pt idx="149" formatCode="General">
                  <c:v>200</c:v>
                </c:pt>
                <c:pt idx="150" formatCode="General">
                  <c:v>200</c:v>
                </c:pt>
                <c:pt idx="151" formatCode="General">
                  <c:v>200</c:v>
                </c:pt>
                <c:pt idx="152" formatCode="General">
                  <c:v>200</c:v>
                </c:pt>
                <c:pt idx="153" formatCode="General">
                  <c:v>200</c:v>
                </c:pt>
                <c:pt idx="154" formatCode="General">
                  <c:v>200</c:v>
                </c:pt>
                <c:pt idx="155" formatCode="General">
                  <c:v>200</c:v>
                </c:pt>
                <c:pt idx="156" formatCode="General">
                  <c:v>200</c:v>
                </c:pt>
                <c:pt idx="157" formatCode="General">
                  <c:v>200</c:v>
                </c:pt>
                <c:pt idx="158" formatCode="General">
                  <c:v>200</c:v>
                </c:pt>
                <c:pt idx="159" formatCode="General">
                  <c:v>200</c:v>
                </c:pt>
                <c:pt idx="160" formatCode="General">
                  <c:v>200</c:v>
                </c:pt>
                <c:pt idx="161" formatCode="General">
                  <c:v>200</c:v>
                </c:pt>
                <c:pt idx="162" formatCode="General">
                  <c:v>200</c:v>
                </c:pt>
                <c:pt idx="163" formatCode="General">
                  <c:v>200</c:v>
                </c:pt>
                <c:pt idx="164" formatCode="General">
                  <c:v>200</c:v>
                </c:pt>
                <c:pt idx="165" formatCode="General">
                  <c:v>200</c:v>
                </c:pt>
                <c:pt idx="166" formatCode="General">
                  <c:v>200</c:v>
                </c:pt>
                <c:pt idx="167" formatCode="General">
                  <c:v>200</c:v>
                </c:pt>
                <c:pt idx="168" formatCode="General">
                  <c:v>200</c:v>
                </c:pt>
                <c:pt idx="169" formatCode="General">
                  <c:v>200</c:v>
                </c:pt>
                <c:pt idx="170" formatCode="General">
                  <c:v>200</c:v>
                </c:pt>
                <c:pt idx="171" formatCode="General">
                  <c:v>200</c:v>
                </c:pt>
                <c:pt idx="172" formatCode="General">
                  <c:v>200</c:v>
                </c:pt>
                <c:pt idx="173" formatCode="General">
                  <c:v>200</c:v>
                </c:pt>
                <c:pt idx="174" formatCode="General">
                  <c:v>200</c:v>
                </c:pt>
                <c:pt idx="175" formatCode="General">
                  <c:v>200</c:v>
                </c:pt>
                <c:pt idx="176" formatCode="General">
                  <c:v>200</c:v>
                </c:pt>
                <c:pt idx="177" formatCode="General">
                  <c:v>200</c:v>
                </c:pt>
                <c:pt idx="178" formatCode="General">
                  <c:v>200</c:v>
                </c:pt>
                <c:pt idx="179" formatCode="General">
                  <c:v>200</c:v>
                </c:pt>
                <c:pt idx="180" formatCode="General">
                  <c:v>200</c:v>
                </c:pt>
                <c:pt idx="181" formatCode="General">
                  <c:v>200</c:v>
                </c:pt>
                <c:pt idx="182" formatCode="General">
                  <c:v>200</c:v>
                </c:pt>
                <c:pt idx="183" formatCode="General">
                  <c:v>200</c:v>
                </c:pt>
                <c:pt idx="184" formatCode="General">
                  <c:v>200</c:v>
                </c:pt>
                <c:pt idx="185" formatCode="General">
                  <c:v>200</c:v>
                </c:pt>
                <c:pt idx="186" formatCode="General">
                  <c:v>200</c:v>
                </c:pt>
                <c:pt idx="187" formatCode="General">
                  <c:v>200</c:v>
                </c:pt>
                <c:pt idx="188" formatCode="General">
                  <c:v>200</c:v>
                </c:pt>
                <c:pt idx="189" formatCode="General">
                  <c:v>200</c:v>
                </c:pt>
                <c:pt idx="190" formatCode="General">
                  <c:v>200</c:v>
                </c:pt>
                <c:pt idx="191" formatCode="General">
                  <c:v>200</c:v>
                </c:pt>
                <c:pt idx="192" formatCode="General">
                  <c:v>200</c:v>
                </c:pt>
                <c:pt idx="193" formatCode="General">
                  <c:v>200</c:v>
                </c:pt>
                <c:pt idx="194" formatCode="General">
                  <c:v>200</c:v>
                </c:pt>
                <c:pt idx="195" formatCode="General">
                  <c:v>200</c:v>
                </c:pt>
                <c:pt idx="196" formatCode="General">
                  <c:v>200</c:v>
                </c:pt>
                <c:pt idx="197" formatCode="General">
                  <c:v>200</c:v>
                </c:pt>
                <c:pt idx="198" formatCode="General">
                  <c:v>200</c:v>
                </c:pt>
                <c:pt idx="199" formatCode="General">
                  <c:v>200</c:v>
                </c:pt>
                <c:pt idx="200" formatCode="General">
                  <c:v>200</c:v>
                </c:pt>
                <c:pt idx="201" formatCode="General">
                  <c:v>200</c:v>
                </c:pt>
                <c:pt idx="202" formatCode="General">
                  <c:v>200</c:v>
                </c:pt>
                <c:pt idx="203" formatCode="General">
                  <c:v>200</c:v>
                </c:pt>
                <c:pt idx="204" formatCode="General">
                  <c:v>200</c:v>
                </c:pt>
                <c:pt idx="205" formatCode="General">
                  <c:v>200</c:v>
                </c:pt>
                <c:pt idx="206" formatCode="General">
                  <c:v>200</c:v>
                </c:pt>
                <c:pt idx="207" formatCode="General">
                  <c:v>200</c:v>
                </c:pt>
                <c:pt idx="208" formatCode="General">
                  <c:v>200</c:v>
                </c:pt>
                <c:pt idx="209" formatCode="General">
                  <c:v>200</c:v>
                </c:pt>
                <c:pt idx="210" formatCode="General">
                  <c:v>200</c:v>
                </c:pt>
                <c:pt idx="211" formatCode="General">
                  <c:v>200</c:v>
                </c:pt>
                <c:pt idx="212" formatCode="General">
                  <c:v>200</c:v>
                </c:pt>
                <c:pt idx="213" formatCode="General">
                  <c:v>200</c:v>
                </c:pt>
                <c:pt idx="214" formatCode="General">
                  <c:v>200</c:v>
                </c:pt>
                <c:pt idx="215" formatCode="General">
                  <c:v>200</c:v>
                </c:pt>
                <c:pt idx="216" formatCode="General">
                  <c:v>200</c:v>
                </c:pt>
                <c:pt idx="217" formatCode="General">
                  <c:v>200</c:v>
                </c:pt>
                <c:pt idx="218" formatCode="General">
                  <c:v>200</c:v>
                </c:pt>
                <c:pt idx="219" formatCode="General">
                  <c:v>200</c:v>
                </c:pt>
                <c:pt idx="220" formatCode="General">
                  <c:v>200</c:v>
                </c:pt>
                <c:pt idx="221" formatCode="General">
                  <c:v>200</c:v>
                </c:pt>
                <c:pt idx="222" formatCode="General">
                  <c:v>200</c:v>
                </c:pt>
                <c:pt idx="223" formatCode="General">
                  <c:v>200</c:v>
                </c:pt>
                <c:pt idx="224" formatCode="General">
                  <c:v>200</c:v>
                </c:pt>
                <c:pt idx="225" formatCode="General">
                  <c:v>200</c:v>
                </c:pt>
                <c:pt idx="226" formatCode="General">
                  <c:v>200</c:v>
                </c:pt>
                <c:pt idx="227" formatCode="General">
                  <c:v>200</c:v>
                </c:pt>
                <c:pt idx="228" formatCode="General">
                  <c:v>200</c:v>
                </c:pt>
                <c:pt idx="229" formatCode="General">
                  <c:v>200</c:v>
                </c:pt>
                <c:pt idx="230" formatCode="General">
                  <c:v>200</c:v>
                </c:pt>
                <c:pt idx="231" formatCode="General">
                  <c:v>200</c:v>
                </c:pt>
                <c:pt idx="232" formatCode="General">
                  <c:v>200</c:v>
                </c:pt>
                <c:pt idx="233" formatCode="General">
                  <c:v>200</c:v>
                </c:pt>
                <c:pt idx="234" formatCode="General">
                  <c:v>200</c:v>
                </c:pt>
                <c:pt idx="235" formatCode="General">
                  <c:v>200</c:v>
                </c:pt>
                <c:pt idx="236" formatCode="General">
                  <c:v>200</c:v>
                </c:pt>
                <c:pt idx="237" formatCode="General">
                  <c:v>200</c:v>
                </c:pt>
                <c:pt idx="238" formatCode="General">
                  <c:v>200</c:v>
                </c:pt>
                <c:pt idx="239" formatCode="General">
                  <c:v>200</c:v>
                </c:pt>
                <c:pt idx="240" formatCode="General">
                  <c:v>200</c:v>
                </c:pt>
                <c:pt idx="241" formatCode="General">
                  <c:v>200</c:v>
                </c:pt>
                <c:pt idx="242" formatCode="General">
                  <c:v>200</c:v>
                </c:pt>
                <c:pt idx="243" formatCode="General">
                  <c:v>200</c:v>
                </c:pt>
                <c:pt idx="244" formatCode="General">
                  <c:v>200</c:v>
                </c:pt>
                <c:pt idx="245" formatCode="General">
                  <c:v>200</c:v>
                </c:pt>
                <c:pt idx="246" formatCode="General">
                  <c:v>200</c:v>
                </c:pt>
                <c:pt idx="247" formatCode="General">
                  <c:v>200</c:v>
                </c:pt>
                <c:pt idx="248" formatCode="General">
                  <c:v>200</c:v>
                </c:pt>
                <c:pt idx="249" formatCode="General">
                  <c:v>200</c:v>
                </c:pt>
                <c:pt idx="250" formatCode="General">
                  <c:v>200</c:v>
                </c:pt>
                <c:pt idx="251" formatCode="General">
                  <c:v>200</c:v>
                </c:pt>
                <c:pt idx="252" formatCode="General">
                  <c:v>200</c:v>
                </c:pt>
                <c:pt idx="253" formatCode="General">
                  <c:v>200</c:v>
                </c:pt>
                <c:pt idx="254" formatCode="General">
                  <c:v>200</c:v>
                </c:pt>
                <c:pt idx="255" formatCode="General">
                  <c:v>200</c:v>
                </c:pt>
                <c:pt idx="256" formatCode="General">
                  <c:v>200</c:v>
                </c:pt>
                <c:pt idx="257" formatCode="General">
                  <c:v>200</c:v>
                </c:pt>
                <c:pt idx="258" formatCode="General">
                  <c:v>200</c:v>
                </c:pt>
                <c:pt idx="259" formatCode="General">
                  <c:v>200</c:v>
                </c:pt>
                <c:pt idx="260" formatCode="General">
                  <c:v>200</c:v>
                </c:pt>
                <c:pt idx="261" formatCode="General">
                  <c:v>200</c:v>
                </c:pt>
                <c:pt idx="262" formatCode="General">
                  <c:v>200</c:v>
                </c:pt>
                <c:pt idx="263" formatCode="General">
                  <c:v>200</c:v>
                </c:pt>
                <c:pt idx="264" formatCode="General">
                  <c:v>200</c:v>
                </c:pt>
                <c:pt idx="265" formatCode="General">
                  <c:v>200</c:v>
                </c:pt>
                <c:pt idx="266" formatCode="General">
                  <c:v>200</c:v>
                </c:pt>
                <c:pt idx="267" formatCode="General">
                  <c:v>200</c:v>
                </c:pt>
                <c:pt idx="268" formatCode="General">
                  <c:v>200</c:v>
                </c:pt>
                <c:pt idx="269" formatCode="General">
                  <c:v>200</c:v>
                </c:pt>
                <c:pt idx="270" formatCode="General">
                  <c:v>200</c:v>
                </c:pt>
                <c:pt idx="271" formatCode="General">
                  <c:v>200</c:v>
                </c:pt>
                <c:pt idx="272" formatCode="General">
                  <c:v>200</c:v>
                </c:pt>
                <c:pt idx="273" formatCode="General">
                  <c:v>200</c:v>
                </c:pt>
                <c:pt idx="274" formatCode="General">
                  <c:v>200</c:v>
                </c:pt>
                <c:pt idx="275" formatCode="General">
                  <c:v>200</c:v>
                </c:pt>
                <c:pt idx="276" formatCode="General">
                  <c:v>200</c:v>
                </c:pt>
                <c:pt idx="277" formatCode="General">
                  <c:v>200</c:v>
                </c:pt>
                <c:pt idx="278" formatCode="General">
                  <c:v>200</c:v>
                </c:pt>
                <c:pt idx="279" formatCode="General">
                  <c:v>200</c:v>
                </c:pt>
                <c:pt idx="280" formatCode="General">
                  <c:v>200</c:v>
                </c:pt>
                <c:pt idx="281" formatCode="General">
                  <c:v>200</c:v>
                </c:pt>
                <c:pt idx="282" formatCode="General">
                  <c:v>200</c:v>
                </c:pt>
                <c:pt idx="283" formatCode="General">
                  <c:v>200</c:v>
                </c:pt>
                <c:pt idx="284" formatCode="General">
                  <c:v>200</c:v>
                </c:pt>
                <c:pt idx="285" formatCode="General">
                  <c:v>200</c:v>
                </c:pt>
                <c:pt idx="286" formatCode="General">
                  <c:v>200</c:v>
                </c:pt>
                <c:pt idx="287" formatCode="General">
                  <c:v>200</c:v>
                </c:pt>
                <c:pt idx="288" formatCode="General">
                  <c:v>200</c:v>
                </c:pt>
                <c:pt idx="289" formatCode="General">
                  <c:v>200</c:v>
                </c:pt>
                <c:pt idx="290" formatCode="General">
                  <c:v>200</c:v>
                </c:pt>
                <c:pt idx="291" formatCode="General">
                  <c:v>200</c:v>
                </c:pt>
                <c:pt idx="292" formatCode="General">
                  <c:v>200</c:v>
                </c:pt>
                <c:pt idx="293" formatCode="General">
                  <c:v>200</c:v>
                </c:pt>
                <c:pt idx="294" formatCode="General">
                  <c:v>200</c:v>
                </c:pt>
                <c:pt idx="295" formatCode="General">
                  <c:v>200</c:v>
                </c:pt>
                <c:pt idx="296" formatCode="General">
                  <c:v>200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5-ACFB-4125-BCDD-E47BDED00B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160736"/>
        <c:axId val="318179816"/>
        <c:extLst/>
      </c:scatterChart>
      <c:valAx>
        <c:axId val="156160736"/>
        <c:scaling>
          <c:orientation val="minMax"/>
          <c:max val="15.4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Time (hr)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[h];@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8179816"/>
        <c:crosses val="autoZero"/>
        <c:crossBetween val="midCat"/>
        <c:majorUnit val="2.0870000000000002"/>
      </c:valAx>
      <c:valAx>
        <c:axId val="318179816"/>
        <c:scaling>
          <c:orientation val="minMax"/>
          <c:max val="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Ag+ Concentration (ppb)</a:t>
                </a:r>
              </a:p>
            </c:rich>
          </c:tx>
          <c:layout>
            <c:manualLayout>
              <c:xMode val="edge"/>
              <c:yMode val="edge"/>
              <c:x val="3.6993711545470161E-2"/>
              <c:y val="0.26082155232314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160736"/>
        <c:crosses val="autoZero"/>
        <c:crossBetween val="midCat"/>
      </c:valAx>
      <c:spPr>
        <a:solidFill>
          <a:srgbClr val="DEEBF7"/>
        </a:solidFill>
        <a:ln>
          <a:noFill/>
        </a:ln>
        <a:effectLst/>
      </c:spPr>
    </c:plotArea>
    <c:plotVisOnly val="1"/>
    <c:dispBlanksAs val="span"/>
    <c:showDLblsOverMax val="0"/>
  </c:chart>
  <c:spPr>
    <a:solidFill>
      <a:srgbClr val="3366FF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>
          <a:solidFill>
            <a:schemeClr val="bg1"/>
          </a:solidFill>
        </a:defRPr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>
              <a:defRPr/>
            </a:pPr>
            <a:r>
              <a:rPr lang="en-US" dirty="0"/>
              <a:t>Cerion New Batches</a:t>
            </a:r>
          </a:p>
        </c:rich>
      </c:tx>
      <c:layout>
        <c:manualLayout>
          <c:xMode val="edge"/>
          <c:yMode val="edge"/>
          <c:x val="0.30125813861601358"/>
          <c:y val="5.145179936995645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0068627450980392"/>
          <c:y val="0.16181271003507738"/>
          <c:w val="0.53079286620800203"/>
          <c:h val="0.629697933090267"/>
        </c:manualLayout>
      </c:layout>
      <c:scatterChart>
        <c:scatterStyle val="lineMarker"/>
        <c:varyColors val="0"/>
        <c:ser>
          <c:idx val="0"/>
          <c:order val="9"/>
          <c:tx>
            <c:strRef>
              <c:f>'Gelatin AgCl'!$I$61</c:f>
              <c:strCache>
                <c:ptCount val="1"/>
                <c:pt idx="0">
                  <c:v>Standard</c:v>
                </c:pt>
              </c:strCache>
            </c:strRef>
          </c:tx>
          <c:spPr>
            <a:ln>
              <a:solidFill>
                <a:srgbClr val="FF0000"/>
              </a:solidFill>
              <a:prstDash val="dash"/>
            </a:ln>
          </c:spPr>
          <c:marker>
            <c:symbol val="circle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'Gelatin AgCl'!$G$63:$G$77</c:f>
              <c:numCache>
                <c:formatCode>0.00</c:formatCod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15</c:v>
                </c:pt>
                <c:pt idx="12">
                  <c:v>20</c:v>
                </c:pt>
                <c:pt idx="13">
                  <c:v>25</c:v>
                </c:pt>
                <c:pt idx="14">
                  <c:v>30</c:v>
                </c:pt>
              </c:numCache>
            </c:numRef>
          </c:xVal>
          <c:yVal>
            <c:numRef>
              <c:f>'Gelatin AgCl'!$I$63:$I$77</c:f>
              <c:numCache>
                <c:formatCode>General</c:formatCode>
                <c:ptCount val="15"/>
                <c:pt idx="0">
                  <c:v>5.2</c:v>
                </c:pt>
                <c:pt idx="1">
                  <c:v>443</c:v>
                </c:pt>
                <c:pt idx="2">
                  <c:v>805</c:v>
                </c:pt>
                <c:pt idx="3">
                  <c:v>986</c:v>
                </c:pt>
                <c:pt idx="4">
                  <c:v>1080</c:v>
                </c:pt>
                <c:pt idx="5">
                  <c:v>1130</c:v>
                </c:pt>
                <c:pt idx="6">
                  <c:v>1170</c:v>
                </c:pt>
                <c:pt idx="7">
                  <c:v>1190</c:v>
                </c:pt>
                <c:pt idx="8">
                  <c:v>1210</c:v>
                </c:pt>
                <c:pt idx="9">
                  <c:v>1220</c:v>
                </c:pt>
                <c:pt idx="10">
                  <c:v>1220</c:v>
                </c:pt>
                <c:pt idx="11">
                  <c:v>1240</c:v>
                </c:pt>
                <c:pt idx="12">
                  <c:v>1250</c:v>
                </c:pt>
                <c:pt idx="13">
                  <c:v>1250</c:v>
                </c:pt>
                <c:pt idx="14">
                  <c:v>1250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8EE-48DE-98B9-82B5F4099B16}"/>
            </c:ext>
          </c:extLst>
        </c:ser>
        <c:ser>
          <c:idx val="70"/>
          <c:order val="60"/>
          <c:tx>
            <c:strRef>
              <c:f>'Gelatin AgCl'!$I$661</c:f>
              <c:strCache>
                <c:ptCount val="1"/>
                <c:pt idx="0">
                  <c:v>Cerion -Trial</c:v>
                </c:pt>
              </c:strCache>
            </c:strRef>
          </c:tx>
          <c:spPr>
            <a:ln>
              <a:solidFill>
                <a:srgbClr val="CC9900"/>
              </a:solidFill>
            </a:ln>
          </c:spPr>
          <c:marker>
            <c:symbol val="circle"/>
            <c:size val="6"/>
            <c:spPr>
              <a:solidFill>
                <a:srgbClr val="CC9900"/>
              </a:solidFill>
              <a:ln>
                <a:solidFill>
                  <a:srgbClr val="CC9900"/>
                </a:solidFill>
              </a:ln>
            </c:spPr>
          </c:marker>
          <c:xVal>
            <c:numRef>
              <c:f>'Gelatin AgCl'!$G$663:$G$677</c:f>
              <c:numCache>
                <c:formatCode>0.00</c:formatCod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15</c:v>
                </c:pt>
                <c:pt idx="12">
                  <c:v>20</c:v>
                </c:pt>
                <c:pt idx="13">
                  <c:v>25</c:v>
                </c:pt>
                <c:pt idx="14">
                  <c:v>30</c:v>
                </c:pt>
              </c:numCache>
            </c:numRef>
          </c:xVal>
          <c:yVal>
            <c:numRef>
              <c:f>'Gelatin AgCl'!$I$663:$I$677</c:f>
              <c:numCache>
                <c:formatCode>General</c:formatCode>
                <c:ptCount val="15"/>
                <c:pt idx="0">
                  <c:v>44.8</c:v>
                </c:pt>
                <c:pt idx="1">
                  <c:v>228</c:v>
                </c:pt>
                <c:pt idx="2">
                  <c:v>332</c:v>
                </c:pt>
                <c:pt idx="3">
                  <c:v>357</c:v>
                </c:pt>
                <c:pt idx="4">
                  <c:v>386</c:v>
                </c:pt>
                <c:pt idx="5">
                  <c:v>408</c:v>
                </c:pt>
                <c:pt idx="6">
                  <c:v>423</c:v>
                </c:pt>
                <c:pt idx="7">
                  <c:v>435</c:v>
                </c:pt>
                <c:pt idx="8">
                  <c:v>445</c:v>
                </c:pt>
                <c:pt idx="9">
                  <c:v>459</c:v>
                </c:pt>
                <c:pt idx="10">
                  <c:v>464</c:v>
                </c:pt>
                <c:pt idx="11">
                  <c:v>494</c:v>
                </c:pt>
                <c:pt idx="12">
                  <c:v>515</c:v>
                </c:pt>
                <c:pt idx="13">
                  <c:v>530</c:v>
                </c:pt>
                <c:pt idx="14">
                  <c:v>542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8EE-48DE-98B9-82B5F4099B16}"/>
            </c:ext>
          </c:extLst>
        </c:ser>
        <c:ser>
          <c:idx val="72"/>
          <c:order val="62"/>
          <c:tx>
            <c:strRef>
              <c:f>'Gelatin AgCl'!$I$681</c:f>
              <c:strCache>
                <c:ptCount val="1"/>
                <c:pt idx="0">
                  <c:v>KSC in-house </c:v>
                </c:pt>
              </c:strCache>
            </c:strRef>
          </c:tx>
          <c:spPr>
            <a:ln>
              <a:solidFill>
                <a:srgbClr val="CC00FF"/>
              </a:solidFill>
              <a:prstDash val="dash"/>
            </a:ln>
          </c:spPr>
          <c:marker>
            <c:symbol val="circle"/>
            <c:size val="6"/>
            <c:spPr>
              <a:solidFill>
                <a:srgbClr val="CC00FF"/>
              </a:solidFill>
              <a:ln>
                <a:solidFill>
                  <a:srgbClr val="CC00FF"/>
                </a:solidFill>
              </a:ln>
            </c:spPr>
          </c:marker>
          <c:xVal>
            <c:numRef>
              <c:f>'Gelatin AgCl'!$G$683:$G$697</c:f>
              <c:numCache>
                <c:formatCode>0.00</c:formatCod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15</c:v>
                </c:pt>
                <c:pt idx="12">
                  <c:v>20</c:v>
                </c:pt>
                <c:pt idx="13">
                  <c:v>25</c:v>
                </c:pt>
                <c:pt idx="14">
                  <c:v>30</c:v>
                </c:pt>
              </c:numCache>
            </c:numRef>
          </c:xVal>
          <c:yVal>
            <c:numRef>
              <c:f>'Gelatin AgCl'!$I$683:$I$697</c:f>
              <c:numCache>
                <c:formatCode>General</c:formatCode>
                <c:ptCount val="15"/>
                <c:pt idx="0">
                  <c:v>16.2</c:v>
                </c:pt>
                <c:pt idx="1">
                  <c:v>972</c:v>
                </c:pt>
                <c:pt idx="2">
                  <c:v>1250</c:v>
                </c:pt>
                <c:pt idx="3">
                  <c:v>1310</c:v>
                </c:pt>
                <c:pt idx="4">
                  <c:v>1340</c:v>
                </c:pt>
                <c:pt idx="5">
                  <c:v>1360</c:v>
                </c:pt>
                <c:pt idx="6">
                  <c:v>1370</c:v>
                </c:pt>
                <c:pt idx="7">
                  <c:v>1380</c:v>
                </c:pt>
                <c:pt idx="8">
                  <c:v>1380</c:v>
                </c:pt>
                <c:pt idx="9">
                  <c:v>1380</c:v>
                </c:pt>
                <c:pt idx="10">
                  <c:v>1380</c:v>
                </c:pt>
                <c:pt idx="11">
                  <c:v>1380</c:v>
                </c:pt>
                <c:pt idx="12">
                  <c:v>1380</c:v>
                </c:pt>
                <c:pt idx="13">
                  <c:v>1380</c:v>
                </c:pt>
                <c:pt idx="14">
                  <c:v>1370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8EE-48DE-98B9-82B5F4099B16}"/>
            </c:ext>
          </c:extLst>
        </c:ser>
        <c:ser>
          <c:idx val="66"/>
          <c:order val="69"/>
          <c:tx>
            <c:strRef>
              <c:f>'Gelatin AgCl'!$D$761</c:f>
              <c:strCache>
                <c:ptCount val="1"/>
                <c:pt idx="0">
                  <c:v>Cerion Scale-up</c:v>
                </c:pt>
              </c:strCache>
              <c:extLst xmlns:c15="http://schemas.microsoft.com/office/drawing/2012/chart"/>
            </c:strRef>
          </c:tx>
          <c:spPr>
            <a:ln>
              <a:solidFill>
                <a:srgbClr val="00CC00"/>
              </a:solidFill>
            </a:ln>
          </c:spPr>
          <c:marker>
            <c:symbol val="circle"/>
            <c:size val="6"/>
            <c:spPr>
              <a:solidFill>
                <a:srgbClr val="00CC00"/>
              </a:solidFill>
              <a:ln>
                <a:solidFill>
                  <a:srgbClr val="00CC00"/>
                </a:solidFill>
              </a:ln>
            </c:spPr>
          </c:marker>
          <c:xVal>
            <c:numRef>
              <c:f>'Gelatin AgCl'!$B$763:$B$777</c:f>
              <c:numCache>
                <c:formatCode>0.00</c:formatCod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15</c:v>
                </c:pt>
                <c:pt idx="12">
                  <c:v>20</c:v>
                </c:pt>
                <c:pt idx="13">
                  <c:v>25</c:v>
                </c:pt>
                <c:pt idx="14">
                  <c:v>30</c:v>
                </c:pt>
              </c:numCache>
              <c:extLst xmlns:c15="http://schemas.microsoft.com/office/drawing/2012/chart"/>
            </c:numRef>
          </c:xVal>
          <c:yVal>
            <c:numRef>
              <c:f>'Gelatin AgCl'!$D$763:$D$777</c:f>
              <c:numCache>
                <c:formatCode>General</c:formatCode>
                <c:ptCount val="15"/>
                <c:pt idx="0">
                  <c:v>38</c:v>
                </c:pt>
                <c:pt idx="1">
                  <c:v>1330</c:v>
                </c:pt>
                <c:pt idx="2">
                  <c:v>1450</c:v>
                </c:pt>
                <c:pt idx="3">
                  <c:v>1480</c:v>
                </c:pt>
                <c:pt idx="4">
                  <c:v>1500</c:v>
                </c:pt>
                <c:pt idx="5">
                  <c:v>1520</c:v>
                </c:pt>
                <c:pt idx="6">
                  <c:v>1520</c:v>
                </c:pt>
                <c:pt idx="7">
                  <c:v>1530</c:v>
                </c:pt>
                <c:pt idx="8">
                  <c:v>1540</c:v>
                </c:pt>
                <c:pt idx="9">
                  <c:v>1540</c:v>
                </c:pt>
                <c:pt idx="10">
                  <c:v>1540</c:v>
                </c:pt>
                <c:pt idx="11">
                  <c:v>1560</c:v>
                </c:pt>
                <c:pt idx="12">
                  <c:v>1560</c:v>
                </c:pt>
                <c:pt idx="13">
                  <c:v>1560</c:v>
                </c:pt>
                <c:pt idx="14">
                  <c:v>1560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D8EE-48DE-98B9-82B5F4099B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4362015"/>
        <c:axId val="764362431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'Gelatin AgCl'!$D$201</c15:sqref>
                        </c15:formulaRef>
                      </c:ext>
                    </c:extLst>
                    <c:strCache>
                      <c:ptCount val="1"/>
                      <c:pt idx="0">
                        <c:v>Old G.C. #1</c:v>
                      </c:pt>
                    </c:strCache>
                  </c:strRef>
                </c:tx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'Gelatin AgCl'!$B$203:$B$215</c15:sqref>
                        </c15:formulaRef>
                      </c:ext>
                    </c:extLst>
                    <c:numCache>
                      <c:formatCode>0.00</c:formatCode>
                      <c:ptCount val="13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'Gelatin AgCl'!$D$203:$D$215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3.6</c:v>
                      </c:pt>
                      <c:pt idx="1">
                        <c:v>578</c:v>
                      </c:pt>
                      <c:pt idx="2">
                        <c:v>854</c:v>
                      </c:pt>
                      <c:pt idx="3">
                        <c:v>974</c:v>
                      </c:pt>
                      <c:pt idx="4">
                        <c:v>1040</c:v>
                      </c:pt>
                      <c:pt idx="5">
                        <c:v>1070</c:v>
                      </c:pt>
                      <c:pt idx="6">
                        <c:v>1080</c:v>
                      </c:pt>
                      <c:pt idx="7">
                        <c:v>1090</c:v>
                      </c:pt>
                      <c:pt idx="8">
                        <c:v>1100</c:v>
                      </c:pt>
                      <c:pt idx="9">
                        <c:v>1100</c:v>
                      </c:pt>
                      <c:pt idx="10">
                        <c:v>1110</c:v>
                      </c:pt>
                      <c:pt idx="11">
                        <c:v>1120</c:v>
                      </c:pt>
                      <c:pt idx="12">
                        <c:v>1120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D8EE-48DE-98B9-82B5F4099B16}"/>
                  </c:ext>
                </c:extLst>
              </c15:ser>
            </c15:filteredScatterSeries>
            <c15:filteredScatterSeries>
              <c15:ser>
                <c:idx val="3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AgCl'!$I$201</c15:sqref>
                        </c15:formulaRef>
                      </c:ext>
                    </c:extLst>
                    <c:strCache>
                      <c:ptCount val="1"/>
                      <c:pt idx="0">
                        <c:v>Old G.C. #2</c:v>
                      </c:pt>
                    </c:strCache>
                  </c:strRef>
                </c:tx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AgCl'!$G$203:$G$215</c15:sqref>
                        </c15:formulaRef>
                      </c:ext>
                    </c:extLst>
                    <c:numCache>
                      <c:formatCode>0.00</c:formatCode>
                      <c:ptCount val="13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AgCl'!$I$203:$I$215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17.7</c:v>
                      </c:pt>
                      <c:pt idx="1">
                        <c:v>857</c:v>
                      </c:pt>
                      <c:pt idx="2">
                        <c:v>1120</c:v>
                      </c:pt>
                      <c:pt idx="3">
                        <c:v>1190</c:v>
                      </c:pt>
                      <c:pt idx="4">
                        <c:v>1220</c:v>
                      </c:pt>
                      <c:pt idx="5">
                        <c:v>1240</c:v>
                      </c:pt>
                      <c:pt idx="6">
                        <c:v>1250</c:v>
                      </c:pt>
                      <c:pt idx="7">
                        <c:v>1260</c:v>
                      </c:pt>
                      <c:pt idx="8">
                        <c:v>1260</c:v>
                      </c:pt>
                      <c:pt idx="9">
                        <c:v>1260</c:v>
                      </c:pt>
                      <c:pt idx="10">
                        <c:v>1260</c:v>
                      </c:pt>
                      <c:pt idx="11">
                        <c:v>1260</c:v>
                      </c:pt>
                      <c:pt idx="12">
                        <c:v>1270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D8EE-48DE-98B9-82B5F4099B16}"/>
                  </c:ext>
                </c:extLst>
              </c15:ser>
            </c15:filteredScatterSeries>
            <c15:filteredScatterSeries>
              <c15:ser>
                <c:idx val="4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AgCl'!$D$4</c15:sqref>
                        </c15:formulaRef>
                      </c:ext>
                    </c:extLst>
                    <c:strCache>
                      <c:ptCount val="1"/>
                      <c:pt idx="0">
                        <c:v>Washed 2x AgCl in Gelatin</c:v>
                      </c:pt>
                    </c:strCache>
                  </c:strRef>
                </c:tx>
                <c:spPr>
                  <a:ln>
                    <a:solidFill>
                      <a:schemeClr val="accent6">
                        <a:lumMod val="60000"/>
                        <a:lumOff val="40000"/>
                      </a:schemeClr>
                    </a:solidFill>
                  </a:ln>
                </c:spPr>
                <c:marker>
                  <c:symbol val="circle"/>
                  <c:size val="6"/>
                  <c:spPr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AgCl'!$B$6:$B$20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AgCl'!$D$6:$D$20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56.2</c:v>
                      </c:pt>
                      <c:pt idx="1">
                        <c:v>425</c:v>
                      </c:pt>
                      <c:pt idx="2">
                        <c:v>689</c:v>
                      </c:pt>
                      <c:pt idx="3">
                        <c:v>809</c:v>
                      </c:pt>
                      <c:pt idx="4">
                        <c:v>897</c:v>
                      </c:pt>
                      <c:pt idx="5">
                        <c:v>954</c:v>
                      </c:pt>
                      <c:pt idx="6">
                        <c:v>994</c:v>
                      </c:pt>
                      <c:pt idx="7">
                        <c:v>1030</c:v>
                      </c:pt>
                      <c:pt idx="8">
                        <c:v>1050</c:v>
                      </c:pt>
                      <c:pt idx="9">
                        <c:v>1070</c:v>
                      </c:pt>
                      <c:pt idx="10">
                        <c:v>1080</c:v>
                      </c:pt>
                      <c:pt idx="11">
                        <c:v>1130</c:v>
                      </c:pt>
                      <c:pt idx="12">
                        <c:v>1150</c:v>
                      </c:pt>
                      <c:pt idx="13">
                        <c:v>1160</c:v>
                      </c:pt>
                      <c:pt idx="14">
                        <c:v>1160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D8EE-48DE-98B9-82B5F4099B16}"/>
                  </c:ext>
                </c:extLst>
              </c15:ser>
            </c15:filteredScatterSeries>
            <c15:filteredScatterSeries>
              <c15:ser>
                <c:idx val="5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AgCl'!$I$4</c15:sqref>
                        </c15:formulaRef>
                      </c:ext>
                    </c:extLst>
                    <c:strCache>
                      <c:ptCount val="1"/>
                      <c:pt idx="0">
                        <c:v>Washed 1x AgCl in Gelatin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AgCl'!$G$6:$G$20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AgCl'!$I$6:$I$20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55</c:v>
                      </c:pt>
                      <c:pt idx="1">
                        <c:v>1020</c:v>
                      </c:pt>
                      <c:pt idx="2">
                        <c:v>1040</c:v>
                      </c:pt>
                      <c:pt idx="3">
                        <c:v>1040</c:v>
                      </c:pt>
                      <c:pt idx="4">
                        <c:v>1030</c:v>
                      </c:pt>
                      <c:pt idx="5">
                        <c:v>1030</c:v>
                      </c:pt>
                      <c:pt idx="6">
                        <c:v>1030</c:v>
                      </c:pt>
                      <c:pt idx="7">
                        <c:v>1030</c:v>
                      </c:pt>
                      <c:pt idx="8">
                        <c:v>1030</c:v>
                      </c:pt>
                      <c:pt idx="9">
                        <c:v>1020</c:v>
                      </c:pt>
                      <c:pt idx="10">
                        <c:v>1020</c:v>
                      </c:pt>
                      <c:pt idx="11">
                        <c:v>1010</c:v>
                      </c:pt>
                      <c:pt idx="12">
                        <c:v>1010</c:v>
                      </c:pt>
                      <c:pt idx="13">
                        <c:v>1010</c:v>
                      </c:pt>
                      <c:pt idx="14">
                        <c:v>1000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D8EE-48DE-98B9-82B5F4099B16}"/>
                  </c:ext>
                </c:extLst>
              </c15:ser>
            </c15:filteredScatterSeries>
            <c15:filteredScatterSeries>
              <c15:ser>
                <c:idx val="6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AgCl'!$D$23</c15:sqref>
                        </c15:formulaRef>
                      </c:ext>
                    </c:extLst>
                    <c:strCache>
                      <c:ptCount val="1"/>
                      <c:pt idx="0">
                        <c:v>AgCl in Gelatin Raw</c:v>
                      </c:pt>
                    </c:strCache>
                  </c:strRef>
                </c:tx>
                <c:spPr>
                  <a:ln>
                    <a:solidFill>
                      <a:schemeClr val="accent4"/>
                    </a:solidFill>
                  </a:ln>
                </c:spPr>
                <c:marker>
                  <c:symbol val="circle"/>
                  <c:size val="6"/>
                  <c:spPr>
                    <a:solidFill>
                      <a:schemeClr val="accent4"/>
                    </a:solidFill>
                    <a:ln>
                      <a:solidFill>
                        <a:schemeClr val="accent4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AgCl'!$B$25:$B$39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26.5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AgCl'!$D$25:$D$39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93.600000000000009</c:v>
                      </c:pt>
                      <c:pt idx="1">
                        <c:v>47</c:v>
                      </c:pt>
                      <c:pt idx="2">
                        <c:v>60.199999999999996</c:v>
                      </c:pt>
                      <c:pt idx="3">
                        <c:v>65.5</c:v>
                      </c:pt>
                      <c:pt idx="4">
                        <c:v>70.400000000000006</c:v>
                      </c:pt>
                      <c:pt idx="5">
                        <c:v>80.400000000000006</c:v>
                      </c:pt>
                      <c:pt idx="6">
                        <c:v>91.2</c:v>
                      </c:pt>
                      <c:pt idx="7">
                        <c:v>102</c:v>
                      </c:pt>
                      <c:pt idx="8">
                        <c:v>109</c:v>
                      </c:pt>
                      <c:pt idx="9">
                        <c:v>116</c:v>
                      </c:pt>
                      <c:pt idx="10">
                        <c:v>122</c:v>
                      </c:pt>
                      <c:pt idx="11">
                        <c:v>148</c:v>
                      </c:pt>
                      <c:pt idx="12">
                        <c:v>165</c:v>
                      </c:pt>
                      <c:pt idx="13">
                        <c:v>178</c:v>
                      </c:pt>
                      <c:pt idx="14">
                        <c:v>183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D8EE-48DE-98B9-82B5F4099B16}"/>
                  </c:ext>
                </c:extLst>
              </c15:ser>
            </c15:filteredScatterSeries>
            <c15:filteredScatterSeries>
              <c15:ser>
                <c:idx val="7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AgCl'!$I$23</c15:sqref>
                        </c15:formulaRef>
                      </c:ext>
                    </c:extLst>
                    <c:strCache>
                      <c:ptCount val="1"/>
                      <c:pt idx="0">
                        <c:v>Cerion 2x Wash, IPA Wash</c:v>
                      </c:pt>
                    </c:strCache>
                  </c:strRef>
                </c:tx>
                <c:marker>
                  <c:symbol val="circle"/>
                  <c:size val="6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AgCl'!$G$25:$G$39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AgCl'!$I$25:$I$39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2.8</c:v>
                      </c:pt>
                      <c:pt idx="1">
                        <c:v>519</c:v>
                      </c:pt>
                      <c:pt idx="2">
                        <c:v>690</c:v>
                      </c:pt>
                      <c:pt idx="3">
                        <c:v>738</c:v>
                      </c:pt>
                      <c:pt idx="4">
                        <c:v>768</c:v>
                      </c:pt>
                      <c:pt idx="5">
                        <c:v>791</c:v>
                      </c:pt>
                      <c:pt idx="6">
                        <c:v>810</c:v>
                      </c:pt>
                      <c:pt idx="7">
                        <c:v>813</c:v>
                      </c:pt>
                      <c:pt idx="8">
                        <c:v>817</c:v>
                      </c:pt>
                      <c:pt idx="9">
                        <c:v>825</c:v>
                      </c:pt>
                      <c:pt idx="10">
                        <c:v>835</c:v>
                      </c:pt>
                      <c:pt idx="11">
                        <c:v>875</c:v>
                      </c:pt>
                      <c:pt idx="12">
                        <c:v>917</c:v>
                      </c:pt>
                      <c:pt idx="13">
                        <c:v>949</c:v>
                      </c:pt>
                      <c:pt idx="14">
                        <c:v>980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D8EE-48DE-98B9-82B5F4099B16}"/>
                  </c:ext>
                </c:extLst>
              </c15:ser>
            </c15:filteredScatterSeries>
            <c15:filteredScatterSeries>
              <c15:ser>
                <c:idx val="2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AgCl'!$D$42</c15:sqref>
                        </c15:formulaRef>
                      </c:ext>
                    </c:extLst>
                    <c:strCache>
                      <c:ptCount val="1"/>
                      <c:pt idx="0">
                        <c:v>22% Wetted Nanoshel, unfiltered from test batch</c:v>
                      </c:pt>
                    </c:strCache>
                  </c:strRef>
                </c:tx>
                <c:marker>
                  <c:symbol val="circle"/>
                  <c:size val="6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AgCl'!$B$44:$B$58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5.33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AgCl'!$D$44:$D$58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15.8</c:v>
                      </c:pt>
                      <c:pt idx="1">
                        <c:v>199</c:v>
                      </c:pt>
                      <c:pt idx="2">
                        <c:v>391</c:v>
                      </c:pt>
                      <c:pt idx="3">
                        <c:v>511</c:v>
                      </c:pt>
                      <c:pt idx="4">
                        <c:v>589</c:v>
                      </c:pt>
                      <c:pt idx="5">
                        <c:v>661</c:v>
                      </c:pt>
                      <c:pt idx="6">
                        <c:v>683</c:v>
                      </c:pt>
                      <c:pt idx="7">
                        <c:v>717</c:v>
                      </c:pt>
                      <c:pt idx="8">
                        <c:v>740</c:v>
                      </c:pt>
                      <c:pt idx="9">
                        <c:v>768</c:v>
                      </c:pt>
                      <c:pt idx="10">
                        <c:v>776</c:v>
                      </c:pt>
                      <c:pt idx="11">
                        <c:v>845</c:v>
                      </c:pt>
                      <c:pt idx="12">
                        <c:v>860</c:v>
                      </c:pt>
                      <c:pt idx="13">
                        <c:v>867</c:v>
                      </c:pt>
                      <c:pt idx="14">
                        <c:v>891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D8EE-48DE-98B9-82B5F4099B16}"/>
                  </c:ext>
                </c:extLst>
              </c15:ser>
            </c15:filteredScatterSeries>
            <c15:filteredScatterSeries>
              <c15:ser>
                <c:idx val="8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AgCl'!$I$42</c15:sqref>
                        </c15:formulaRef>
                      </c:ext>
                    </c:extLst>
                    <c:strCache>
                      <c:ptCount val="1"/>
                      <c:pt idx="0">
                        <c:v>Cerion IPA Wash x2 weight </c:v>
                      </c:pt>
                    </c:strCache>
                  </c:strRef>
                </c:tx>
                <c:marker>
                  <c:symbol val="circle"/>
                  <c:size val="6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AgCl'!$G$44:$G$58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AgCl'!$I$44:$I$58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0.6</c:v>
                      </c:pt>
                      <c:pt idx="1">
                        <c:v>535</c:v>
                      </c:pt>
                      <c:pt idx="2">
                        <c:v>671</c:v>
                      </c:pt>
                      <c:pt idx="3">
                        <c:v>740</c:v>
                      </c:pt>
                      <c:pt idx="4">
                        <c:v>789</c:v>
                      </c:pt>
                      <c:pt idx="5">
                        <c:v>828</c:v>
                      </c:pt>
                      <c:pt idx="6">
                        <c:v>853</c:v>
                      </c:pt>
                      <c:pt idx="7">
                        <c:v>873</c:v>
                      </c:pt>
                      <c:pt idx="8">
                        <c:v>888</c:v>
                      </c:pt>
                      <c:pt idx="9">
                        <c:v>899</c:v>
                      </c:pt>
                      <c:pt idx="10">
                        <c:v>908</c:v>
                      </c:pt>
                      <c:pt idx="11">
                        <c:v>932</c:v>
                      </c:pt>
                      <c:pt idx="12">
                        <c:v>946</c:v>
                      </c:pt>
                      <c:pt idx="13">
                        <c:v>957</c:v>
                      </c:pt>
                      <c:pt idx="14">
                        <c:v>962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D8EE-48DE-98B9-82B5F4099B16}"/>
                  </c:ext>
                </c:extLst>
              </c15:ser>
            </c15:filteredScatterSeries>
            <c15:filteredScatterSeries>
              <c15:ser>
                <c:idx val="9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AgCl'!$D$61</c15:sqref>
                        </c15:formulaRef>
                      </c:ext>
                    </c:extLst>
                    <c:strCache>
                      <c:ptCount val="1"/>
                      <c:pt idx="0">
                        <c:v>Last Week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AgCl'!$B$63:$B$77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AgCl'!$D$63:$D$77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82.199999999999989</c:v>
                      </c:pt>
                      <c:pt idx="1">
                        <c:v>389</c:v>
                      </c:pt>
                      <c:pt idx="2">
                        <c:v>632</c:v>
                      </c:pt>
                      <c:pt idx="3">
                        <c:v>733</c:v>
                      </c:pt>
                      <c:pt idx="4">
                        <c:v>788</c:v>
                      </c:pt>
                      <c:pt idx="5">
                        <c:v>815</c:v>
                      </c:pt>
                      <c:pt idx="6">
                        <c:v>835</c:v>
                      </c:pt>
                      <c:pt idx="7">
                        <c:v>850</c:v>
                      </c:pt>
                      <c:pt idx="8">
                        <c:v>859</c:v>
                      </c:pt>
                      <c:pt idx="9">
                        <c:v>864</c:v>
                      </c:pt>
                      <c:pt idx="10">
                        <c:v>869</c:v>
                      </c:pt>
                      <c:pt idx="11">
                        <c:v>867</c:v>
                      </c:pt>
                      <c:pt idx="12">
                        <c:v>852</c:v>
                      </c:pt>
                      <c:pt idx="13">
                        <c:v>829</c:v>
                      </c:pt>
                      <c:pt idx="14">
                        <c:v>804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D8EE-48DE-98B9-82B5F4099B16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'Freeze dried AgCl'!$D$3</c15:sqref>
                        </c15:formulaRef>
                      </c:ext>
                    </c:extLst>
                    <c:strCache>
                      <c:ptCount val="1"/>
                      <c:pt idx="0">
                        <c:v>22% Wetted AgCl #1</c:v>
                      </c:pt>
                    </c:strCache>
                  </c:strRef>
                </c:tx>
                <c:marker>
                  <c:symbol val="circle"/>
                  <c:size val="6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'Freeze dried AgCl'!$B$5:$B$19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'Freeze dried AgCl'!$D$5:$D$19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3.6</c:v>
                      </c:pt>
                      <c:pt idx="1">
                        <c:v>851</c:v>
                      </c:pt>
                      <c:pt idx="2">
                        <c:v>1120</c:v>
                      </c:pt>
                      <c:pt idx="3">
                        <c:v>1170</c:v>
                      </c:pt>
                      <c:pt idx="4">
                        <c:v>1190</c:v>
                      </c:pt>
                      <c:pt idx="5">
                        <c:v>1210</c:v>
                      </c:pt>
                      <c:pt idx="6">
                        <c:v>1210</c:v>
                      </c:pt>
                      <c:pt idx="7">
                        <c:v>1220</c:v>
                      </c:pt>
                      <c:pt idx="8">
                        <c:v>1220</c:v>
                      </c:pt>
                      <c:pt idx="9">
                        <c:v>1230</c:v>
                      </c:pt>
                      <c:pt idx="10">
                        <c:v>1240</c:v>
                      </c:pt>
                      <c:pt idx="11">
                        <c:v>1250</c:v>
                      </c:pt>
                      <c:pt idx="12">
                        <c:v>1260</c:v>
                      </c:pt>
                      <c:pt idx="13">
                        <c:v>1270</c:v>
                      </c:pt>
                      <c:pt idx="14">
                        <c:v>1270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D8EE-48DE-98B9-82B5F4099B16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'Freeze dried AgCl'!$I$3</c15:sqref>
                        </c15:formulaRef>
                      </c:ext>
                    </c:extLst>
                    <c:strCache>
                      <c:ptCount val="1"/>
                      <c:pt idx="0">
                        <c:v>22% Wetted AgCl #2</c:v>
                      </c:pt>
                    </c:strCache>
                  </c:strRef>
                </c:tx>
                <c:spPr>
                  <a:ln>
                    <a:solidFill>
                      <a:schemeClr val="accent1">
                        <a:lumMod val="75000"/>
                      </a:schemeClr>
                    </a:solidFill>
                  </a:ln>
                </c:spPr>
                <c:marker>
                  <c:symbol val="circle"/>
                  <c:size val="6"/>
                  <c:spPr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chemeClr val="accent1">
                          <a:lumMod val="75000"/>
                        </a:schemeClr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'Freeze dried AgCl'!$G$5:$G$19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'Freeze dried AgCl'!$I$5:$I$19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7.6</c:v>
                      </c:pt>
                      <c:pt idx="1">
                        <c:v>568</c:v>
                      </c:pt>
                      <c:pt idx="2">
                        <c:v>900</c:v>
                      </c:pt>
                      <c:pt idx="3">
                        <c:v>1030</c:v>
                      </c:pt>
                      <c:pt idx="4">
                        <c:v>1090</c:v>
                      </c:pt>
                      <c:pt idx="5">
                        <c:v>1130</c:v>
                      </c:pt>
                      <c:pt idx="6">
                        <c:v>1160</c:v>
                      </c:pt>
                      <c:pt idx="7">
                        <c:v>1170</c:v>
                      </c:pt>
                      <c:pt idx="8">
                        <c:v>1180</c:v>
                      </c:pt>
                      <c:pt idx="9">
                        <c:v>1190</c:v>
                      </c:pt>
                      <c:pt idx="10">
                        <c:v>1200</c:v>
                      </c:pt>
                      <c:pt idx="11">
                        <c:v>1210</c:v>
                      </c:pt>
                      <c:pt idx="12">
                        <c:v>1230</c:v>
                      </c:pt>
                      <c:pt idx="13">
                        <c:v>1230</c:v>
                      </c:pt>
                      <c:pt idx="14">
                        <c:v>1230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D8EE-48DE-98B9-82B5F4099B16}"/>
                  </c:ext>
                </c:extLst>
              </c15:ser>
            </c15:filteredScatterSeries>
            <c15:filteredScatte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AgCl'!$D$81</c15:sqref>
                        </c15:formulaRef>
                      </c:ext>
                    </c:extLst>
                    <c:strCache>
                      <c:ptCount val="1"/>
                      <c:pt idx="0">
                        <c:v>Sep Test 1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AgCl'!$B$83:$B$97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AgCl'!$D$83:$D$97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12</c:v>
                      </c:pt>
                      <c:pt idx="1">
                        <c:v>1080</c:v>
                      </c:pt>
                      <c:pt idx="2">
                        <c:v>1020</c:v>
                      </c:pt>
                      <c:pt idx="3">
                        <c:v>1000</c:v>
                      </c:pt>
                      <c:pt idx="4">
                        <c:v>993</c:v>
                      </c:pt>
                      <c:pt idx="5">
                        <c:v>994</c:v>
                      </c:pt>
                      <c:pt idx="6">
                        <c:v>980</c:v>
                      </c:pt>
                      <c:pt idx="7">
                        <c:v>974</c:v>
                      </c:pt>
                      <c:pt idx="8">
                        <c:v>964</c:v>
                      </c:pt>
                      <c:pt idx="9">
                        <c:v>957</c:v>
                      </c:pt>
                      <c:pt idx="10">
                        <c:v>955</c:v>
                      </c:pt>
                      <c:pt idx="11">
                        <c:v>944</c:v>
                      </c:pt>
                      <c:pt idx="12">
                        <c:v>920</c:v>
                      </c:pt>
                      <c:pt idx="13">
                        <c:v>908</c:v>
                      </c:pt>
                      <c:pt idx="14">
                        <c:v>879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D8EE-48DE-98B9-82B5F4099B16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AgCl'!$I$81</c15:sqref>
                        </c15:formulaRef>
                      </c:ext>
                    </c:extLst>
                    <c:strCache>
                      <c:ptCount val="1"/>
                      <c:pt idx="0">
                        <c:v>Sep Test 2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AgCl'!$G$83:$G$97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AgCl'!$I$83:$I$97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41.6</c:v>
                      </c:pt>
                      <c:pt idx="1">
                        <c:v>923</c:v>
                      </c:pt>
                      <c:pt idx="2">
                        <c:v>1110</c:v>
                      </c:pt>
                      <c:pt idx="3">
                        <c:v>1130</c:v>
                      </c:pt>
                      <c:pt idx="4">
                        <c:v>1160</c:v>
                      </c:pt>
                      <c:pt idx="5">
                        <c:v>1170</c:v>
                      </c:pt>
                      <c:pt idx="6">
                        <c:v>1180</c:v>
                      </c:pt>
                      <c:pt idx="7">
                        <c:v>1160</c:v>
                      </c:pt>
                      <c:pt idx="8">
                        <c:v>1150</c:v>
                      </c:pt>
                      <c:pt idx="9">
                        <c:v>1150</c:v>
                      </c:pt>
                      <c:pt idx="10">
                        <c:v>1170</c:v>
                      </c:pt>
                      <c:pt idx="11">
                        <c:v>1110</c:v>
                      </c:pt>
                      <c:pt idx="12">
                        <c:v>1120</c:v>
                      </c:pt>
                      <c:pt idx="13">
                        <c:v>1100</c:v>
                      </c:pt>
                      <c:pt idx="14">
                        <c:v>1080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D8EE-48DE-98B9-82B5F4099B16}"/>
                  </c:ext>
                </c:extLst>
              </c15:ser>
            </c15:filteredScatterSeries>
            <c15:filteredScatte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AgCl'!$D$101</c15:sqref>
                        </c15:formulaRef>
                      </c:ext>
                    </c:extLst>
                    <c:strCache>
                      <c:ptCount val="1"/>
                      <c:pt idx="0">
                        <c:v>Last Week, Wash 1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AgCl'!$B$103:$B$117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AgCl'!$D$103:$D$117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55.7</c:v>
                      </c:pt>
                      <c:pt idx="1">
                        <c:v>448</c:v>
                      </c:pt>
                      <c:pt idx="2">
                        <c:v>678</c:v>
                      </c:pt>
                      <c:pt idx="3">
                        <c:v>715</c:v>
                      </c:pt>
                      <c:pt idx="4">
                        <c:v>734</c:v>
                      </c:pt>
                      <c:pt idx="5">
                        <c:v>742</c:v>
                      </c:pt>
                      <c:pt idx="6">
                        <c:v>754</c:v>
                      </c:pt>
                      <c:pt idx="7">
                        <c:v>757</c:v>
                      </c:pt>
                      <c:pt idx="8">
                        <c:v>756</c:v>
                      </c:pt>
                      <c:pt idx="9">
                        <c:v>755</c:v>
                      </c:pt>
                      <c:pt idx="10">
                        <c:v>753</c:v>
                      </c:pt>
                      <c:pt idx="11">
                        <c:v>715</c:v>
                      </c:pt>
                      <c:pt idx="12">
                        <c:v>709</c:v>
                      </c:pt>
                      <c:pt idx="13">
                        <c:v>711</c:v>
                      </c:pt>
                      <c:pt idx="14">
                        <c:v>670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D8EE-48DE-98B9-82B5F4099B16}"/>
                  </c:ext>
                </c:extLst>
              </c15:ser>
            </c15:filteredScatterSeries>
            <c15:filteredScatte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AgCl'!$I$101</c15:sqref>
                        </c15:formulaRef>
                      </c:ext>
                    </c:extLst>
                    <c:strCache>
                      <c:ptCount val="1"/>
                      <c:pt idx="0">
                        <c:v>Last Week, Wash 2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AgCl'!$G$103:$G$117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AgCl'!$I$103:$I$117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7.1000000000000005</c:v>
                      </c:pt>
                      <c:pt idx="1">
                        <c:v>697</c:v>
                      </c:pt>
                      <c:pt idx="2">
                        <c:v>1150</c:v>
                      </c:pt>
                      <c:pt idx="3">
                        <c:v>1220</c:v>
                      </c:pt>
                      <c:pt idx="4">
                        <c:v>1240</c:v>
                      </c:pt>
                      <c:pt idx="5">
                        <c:v>1250</c:v>
                      </c:pt>
                      <c:pt idx="6">
                        <c:v>1260</c:v>
                      </c:pt>
                      <c:pt idx="7">
                        <c:v>1250</c:v>
                      </c:pt>
                      <c:pt idx="8">
                        <c:v>1240</c:v>
                      </c:pt>
                      <c:pt idx="9">
                        <c:v>1250</c:v>
                      </c:pt>
                      <c:pt idx="10">
                        <c:v>1250</c:v>
                      </c:pt>
                      <c:pt idx="11">
                        <c:v>1220</c:v>
                      </c:pt>
                      <c:pt idx="12">
                        <c:v>1200</c:v>
                      </c:pt>
                      <c:pt idx="13">
                        <c:v>1150</c:v>
                      </c:pt>
                      <c:pt idx="14">
                        <c:v>1110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D8EE-48DE-98B9-82B5F4099B16}"/>
                  </c:ext>
                </c:extLst>
              </c15:ser>
            </c15:filteredScatterSeries>
            <c15:filteredScatte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AgCl'!$D$121</c15:sqref>
                        </c15:formulaRef>
                      </c:ext>
                    </c:extLst>
                    <c:strCache>
                      <c:ptCount val="1"/>
                      <c:pt idx="0">
                        <c:v>Sep 1, Wash 1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AgCl'!$B$123:$B$137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AgCl'!$D$123:$D$137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62.199999999999996</c:v>
                      </c:pt>
                      <c:pt idx="1">
                        <c:v>593</c:v>
                      </c:pt>
                      <c:pt idx="2">
                        <c:v>915</c:v>
                      </c:pt>
                      <c:pt idx="3">
                        <c:v>1030</c:v>
                      </c:pt>
                      <c:pt idx="4">
                        <c:v>1100</c:v>
                      </c:pt>
                      <c:pt idx="5">
                        <c:v>1130</c:v>
                      </c:pt>
                      <c:pt idx="6">
                        <c:v>1160</c:v>
                      </c:pt>
                      <c:pt idx="7">
                        <c:v>1170</c:v>
                      </c:pt>
                      <c:pt idx="8">
                        <c:v>1180</c:v>
                      </c:pt>
                      <c:pt idx="9">
                        <c:v>1180</c:v>
                      </c:pt>
                      <c:pt idx="10">
                        <c:v>1190</c:v>
                      </c:pt>
                      <c:pt idx="11">
                        <c:v>1180</c:v>
                      </c:pt>
                      <c:pt idx="12">
                        <c:v>1160</c:v>
                      </c:pt>
                      <c:pt idx="13">
                        <c:v>1140</c:v>
                      </c:pt>
                      <c:pt idx="14">
                        <c:v>1120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D8EE-48DE-98B9-82B5F4099B16}"/>
                  </c:ext>
                </c:extLst>
              </c15:ser>
            </c15:filteredScatterSeries>
            <c15:filteredScatter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AgCl'!$I$121</c15:sqref>
                        </c15:formulaRef>
                      </c:ext>
                    </c:extLst>
                    <c:strCache>
                      <c:ptCount val="1"/>
                      <c:pt idx="0">
                        <c:v>Sep 2, Wash 1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AgCl'!$G$123:$G$137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AgCl'!$I$123:$I$137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29.6</c:v>
                      </c:pt>
                      <c:pt idx="1">
                        <c:v>784</c:v>
                      </c:pt>
                      <c:pt idx="2">
                        <c:v>1140</c:v>
                      </c:pt>
                      <c:pt idx="3">
                        <c:v>1220</c:v>
                      </c:pt>
                      <c:pt idx="4">
                        <c:v>1270</c:v>
                      </c:pt>
                      <c:pt idx="5">
                        <c:v>1290</c:v>
                      </c:pt>
                      <c:pt idx="6">
                        <c:v>1300</c:v>
                      </c:pt>
                      <c:pt idx="7">
                        <c:v>1310</c:v>
                      </c:pt>
                      <c:pt idx="8">
                        <c:v>1320</c:v>
                      </c:pt>
                      <c:pt idx="9">
                        <c:v>1320</c:v>
                      </c:pt>
                      <c:pt idx="10">
                        <c:v>1320</c:v>
                      </c:pt>
                      <c:pt idx="11">
                        <c:v>1310</c:v>
                      </c:pt>
                      <c:pt idx="12">
                        <c:v>1280</c:v>
                      </c:pt>
                      <c:pt idx="13">
                        <c:v>1260</c:v>
                      </c:pt>
                      <c:pt idx="14">
                        <c:v>1240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D8EE-48DE-98B9-82B5F4099B16}"/>
                  </c:ext>
                </c:extLst>
              </c15:ser>
            </c15:filteredScatterSeries>
            <c15:filteredScatter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AgCl'!$D$141</c15:sqref>
                        </c15:formulaRef>
                      </c:ext>
                    </c:extLst>
                    <c:strCache>
                      <c:ptCount val="1"/>
                      <c:pt idx="0">
                        <c:v>0-3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AgCl'!$B$143:$B$157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AgCl'!$D$143:$D$157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19.3</c:v>
                      </c:pt>
                      <c:pt idx="1">
                        <c:v>316</c:v>
                      </c:pt>
                      <c:pt idx="2">
                        <c:v>726</c:v>
                      </c:pt>
                      <c:pt idx="3">
                        <c:v>917</c:v>
                      </c:pt>
                      <c:pt idx="4">
                        <c:v>1020</c:v>
                      </c:pt>
                      <c:pt idx="5">
                        <c:v>1070</c:v>
                      </c:pt>
                      <c:pt idx="6">
                        <c:v>1100</c:v>
                      </c:pt>
                      <c:pt idx="7">
                        <c:v>1140</c:v>
                      </c:pt>
                      <c:pt idx="8">
                        <c:v>1140</c:v>
                      </c:pt>
                      <c:pt idx="9">
                        <c:v>1160</c:v>
                      </c:pt>
                      <c:pt idx="10">
                        <c:v>1180</c:v>
                      </c:pt>
                      <c:pt idx="11">
                        <c:v>1190</c:v>
                      </c:pt>
                      <c:pt idx="12">
                        <c:v>1190</c:v>
                      </c:pt>
                      <c:pt idx="13">
                        <c:v>1190</c:v>
                      </c:pt>
                      <c:pt idx="14">
                        <c:v>1180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D8EE-48DE-98B9-82B5F4099B16}"/>
                  </c:ext>
                </c:extLst>
              </c15:ser>
            </c15:filteredScatterSeries>
            <c15:filteredScatter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AgCl'!$I$141</c15:sqref>
                        </c15:formulaRef>
                      </c:ext>
                    </c:extLst>
                    <c:strCache>
                      <c:ptCount val="1"/>
                      <c:pt idx="0">
                        <c:v>10-3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AgCl'!$G$143:$G$157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AgCl'!$I$143:$I$157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30.3</c:v>
                      </c:pt>
                      <c:pt idx="1">
                        <c:v>376</c:v>
                      </c:pt>
                      <c:pt idx="2">
                        <c:v>763</c:v>
                      </c:pt>
                      <c:pt idx="3">
                        <c:v>973</c:v>
                      </c:pt>
                      <c:pt idx="4">
                        <c:v>1110</c:v>
                      </c:pt>
                      <c:pt idx="5">
                        <c:v>1200</c:v>
                      </c:pt>
                      <c:pt idx="6">
                        <c:v>1250</c:v>
                      </c:pt>
                      <c:pt idx="7">
                        <c:v>1290</c:v>
                      </c:pt>
                      <c:pt idx="8">
                        <c:v>1320</c:v>
                      </c:pt>
                      <c:pt idx="9">
                        <c:v>1350</c:v>
                      </c:pt>
                      <c:pt idx="10">
                        <c:v>1360</c:v>
                      </c:pt>
                      <c:pt idx="11">
                        <c:v>1400</c:v>
                      </c:pt>
                      <c:pt idx="12">
                        <c:v>1410</c:v>
                      </c:pt>
                      <c:pt idx="13">
                        <c:v>1410</c:v>
                      </c:pt>
                      <c:pt idx="14">
                        <c:v>1410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D8EE-48DE-98B9-82B5F4099B16}"/>
                  </c:ext>
                </c:extLst>
              </c15:ser>
            </c15:filteredScatterSeries>
            <c15:filteredScatter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AgCl'!$D$161</c15:sqref>
                        </c15:formulaRef>
                      </c:ext>
                    </c:extLst>
                    <c:strCache>
                      <c:ptCount val="1"/>
                      <c:pt idx="0">
                        <c:v>15-3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AgCl'!$B$163:$B$177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AgCl'!$D$163:$D$177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86.5</c:v>
                      </c:pt>
                      <c:pt idx="1">
                        <c:v>296</c:v>
                      </c:pt>
                      <c:pt idx="2">
                        <c:v>697</c:v>
                      </c:pt>
                      <c:pt idx="3">
                        <c:v>1010</c:v>
                      </c:pt>
                      <c:pt idx="4">
                        <c:v>1100</c:v>
                      </c:pt>
                      <c:pt idx="5">
                        <c:v>1190</c:v>
                      </c:pt>
                      <c:pt idx="6">
                        <c:v>1250</c:v>
                      </c:pt>
                      <c:pt idx="7">
                        <c:v>1300</c:v>
                      </c:pt>
                      <c:pt idx="8">
                        <c:v>1330</c:v>
                      </c:pt>
                      <c:pt idx="9">
                        <c:v>1330</c:v>
                      </c:pt>
                      <c:pt idx="10">
                        <c:v>1340</c:v>
                      </c:pt>
                      <c:pt idx="11">
                        <c:v>1380</c:v>
                      </c:pt>
                      <c:pt idx="12">
                        <c:v>1390</c:v>
                      </c:pt>
                      <c:pt idx="13">
                        <c:v>1380</c:v>
                      </c:pt>
                      <c:pt idx="14">
                        <c:v>1370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D8EE-48DE-98B9-82B5F4099B16}"/>
                  </c:ext>
                </c:extLst>
              </c15:ser>
            </c15:filteredScatterSeries>
            <c15:filteredScatter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AgCl'!$I$161</c15:sqref>
                        </c15:formulaRef>
                      </c:ext>
                    </c:extLst>
                    <c:strCache>
                      <c:ptCount val="1"/>
                      <c:pt idx="0">
                        <c:v>25-3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AgCl'!$G$163:$G$177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AgCl'!$I$163:$I$177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75.300000000000011</c:v>
                      </c:pt>
                      <c:pt idx="1">
                        <c:v>285</c:v>
                      </c:pt>
                      <c:pt idx="2">
                        <c:v>577</c:v>
                      </c:pt>
                      <c:pt idx="3">
                        <c:v>770</c:v>
                      </c:pt>
                      <c:pt idx="4">
                        <c:v>899</c:v>
                      </c:pt>
                      <c:pt idx="5">
                        <c:v>992</c:v>
                      </c:pt>
                      <c:pt idx="6">
                        <c:v>1060</c:v>
                      </c:pt>
                      <c:pt idx="7">
                        <c:v>1100</c:v>
                      </c:pt>
                      <c:pt idx="8">
                        <c:v>1140</c:v>
                      </c:pt>
                      <c:pt idx="9">
                        <c:v>1160</c:v>
                      </c:pt>
                      <c:pt idx="10">
                        <c:v>1190</c:v>
                      </c:pt>
                      <c:pt idx="11">
                        <c:v>1240</c:v>
                      </c:pt>
                      <c:pt idx="12">
                        <c:v>1250</c:v>
                      </c:pt>
                      <c:pt idx="13">
                        <c:v>1260</c:v>
                      </c:pt>
                      <c:pt idx="14">
                        <c:v>1250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D8EE-48DE-98B9-82B5F4099B16}"/>
                  </c:ext>
                </c:extLst>
              </c15:ser>
            </c15:filteredScatterSeries>
            <c15:filteredScatter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AgCl'!$D$181</c15:sqref>
                        </c15:formulaRef>
                      </c:ext>
                    </c:extLst>
                    <c:strCache>
                      <c:ptCount val="1"/>
                      <c:pt idx="0">
                        <c:v>45-3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AgCl'!$B$183:$B$197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AgCl'!$D$183:$D$197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48.9</c:v>
                      </c:pt>
                      <c:pt idx="1">
                        <c:v>416</c:v>
                      </c:pt>
                      <c:pt idx="2">
                        <c:v>757</c:v>
                      </c:pt>
                      <c:pt idx="3">
                        <c:v>924</c:v>
                      </c:pt>
                      <c:pt idx="4">
                        <c:v>1010</c:v>
                      </c:pt>
                      <c:pt idx="5">
                        <c:v>1080</c:v>
                      </c:pt>
                      <c:pt idx="6">
                        <c:v>1120</c:v>
                      </c:pt>
                      <c:pt idx="7">
                        <c:v>1130</c:v>
                      </c:pt>
                      <c:pt idx="8">
                        <c:v>1170</c:v>
                      </c:pt>
                      <c:pt idx="9">
                        <c:v>1180</c:v>
                      </c:pt>
                      <c:pt idx="10">
                        <c:v>1190</c:v>
                      </c:pt>
                      <c:pt idx="11">
                        <c:v>1200</c:v>
                      </c:pt>
                      <c:pt idx="12">
                        <c:v>1210</c:v>
                      </c:pt>
                      <c:pt idx="13">
                        <c:v>1200</c:v>
                      </c:pt>
                      <c:pt idx="14">
                        <c:v>1190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D8EE-48DE-98B9-82B5F4099B16}"/>
                  </c:ext>
                </c:extLst>
              </c15:ser>
            </c15:filteredScatterSeries>
            <c15:filteredScatter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AgCl'!$I$181</c15:sqref>
                        </c15:formulaRef>
                      </c:ext>
                    </c:extLst>
                    <c:strCache>
                      <c:ptCount val="1"/>
                      <c:pt idx="0">
                        <c:v>Large Batch - Small tube, clump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AgCl'!$G$183:$G$197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AgCl'!$I$183:$I$197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97.9</c:v>
                      </c:pt>
                      <c:pt idx="1">
                        <c:v>327</c:v>
                      </c:pt>
                      <c:pt idx="2">
                        <c:v>580</c:v>
                      </c:pt>
                      <c:pt idx="3">
                        <c:v>669</c:v>
                      </c:pt>
                      <c:pt idx="4">
                        <c:v>713</c:v>
                      </c:pt>
                      <c:pt idx="5">
                        <c:v>749</c:v>
                      </c:pt>
                      <c:pt idx="6">
                        <c:v>766</c:v>
                      </c:pt>
                      <c:pt idx="7">
                        <c:v>772</c:v>
                      </c:pt>
                      <c:pt idx="8">
                        <c:v>784</c:v>
                      </c:pt>
                      <c:pt idx="9">
                        <c:v>767</c:v>
                      </c:pt>
                      <c:pt idx="10">
                        <c:v>792</c:v>
                      </c:pt>
                      <c:pt idx="11">
                        <c:v>797</c:v>
                      </c:pt>
                      <c:pt idx="12">
                        <c:v>792</c:v>
                      </c:pt>
                      <c:pt idx="13">
                        <c:v>792</c:v>
                      </c:pt>
                      <c:pt idx="14">
                        <c:v>787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D8EE-48DE-98B9-82B5F4099B16}"/>
                  </c:ext>
                </c:extLst>
              </c15:ser>
            </c15:filteredScatterSeries>
            <c15:filteredScatter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AgCl'!$D$201</c15:sqref>
                        </c15:formulaRef>
                      </c:ext>
                    </c:extLst>
                    <c:strCache>
                      <c:ptCount val="1"/>
                      <c:pt idx="0">
                        <c:v>Old G.C. #1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AgCl'!$B$203:$B$215</c15:sqref>
                        </c15:formulaRef>
                      </c:ext>
                    </c:extLst>
                    <c:numCache>
                      <c:formatCode>0.00</c:formatCode>
                      <c:ptCount val="13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AgCl'!$D$203:$D$215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3.6</c:v>
                      </c:pt>
                      <c:pt idx="1">
                        <c:v>578</c:v>
                      </c:pt>
                      <c:pt idx="2">
                        <c:v>854</c:v>
                      </c:pt>
                      <c:pt idx="3">
                        <c:v>974</c:v>
                      </c:pt>
                      <c:pt idx="4">
                        <c:v>1040</c:v>
                      </c:pt>
                      <c:pt idx="5">
                        <c:v>1070</c:v>
                      </c:pt>
                      <c:pt idx="6">
                        <c:v>1080</c:v>
                      </c:pt>
                      <c:pt idx="7">
                        <c:v>1090</c:v>
                      </c:pt>
                      <c:pt idx="8">
                        <c:v>1100</c:v>
                      </c:pt>
                      <c:pt idx="9">
                        <c:v>1100</c:v>
                      </c:pt>
                      <c:pt idx="10">
                        <c:v>1110</c:v>
                      </c:pt>
                      <c:pt idx="11">
                        <c:v>1120</c:v>
                      </c:pt>
                      <c:pt idx="12">
                        <c:v>1120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D8EE-48DE-98B9-82B5F4099B16}"/>
                  </c:ext>
                </c:extLst>
              </c15:ser>
            </c15:filteredScatterSeries>
            <c15:filteredScatter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AgCl'!$I$201</c15:sqref>
                        </c15:formulaRef>
                      </c:ext>
                    </c:extLst>
                    <c:strCache>
                      <c:ptCount val="1"/>
                      <c:pt idx="0">
                        <c:v>Old G.C. #2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AgCl'!$G$203:$G$215</c15:sqref>
                        </c15:formulaRef>
                      </c:ext>
                    </c:extLst>
                    <c:numCache>
                      <c:formatCode>0.00</c:formatCode>
                      <c:ptCount val="13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AgCl'!$I$203:$I$215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17.7</c:v>
                      </c:pt>
                      <c:pt idx="1">
                        <c:v>857</c:v>
                      </c:pt>
                      <c:pt idx="2">
                        <c:v>1120</c:v>
                      </c:pt>
                      <c:pt idx="3">
                        <c:v>1190</c:v>
                      </c:pt>
                      <c:pt idx="4">
                        <c:v>1220</c:v>
                      </c:pt>
                      <c:pt idx="5">
                        <c:v>1240</c:v>
                      </c:pt>
                      <c:pt idx="6">
                        <c:v>1250</c:v>
                      </c:pt>
                      <c:pt idx="7">
                        <c:v>1260</c:v>
                      </c:pt>
                      <c:pt idx="8">
                        <c:v>1260</c:v>
                      </c:pt>
                      <c:pt idx="9">
                        <c:v>1260</c:v>
                      </c:pt>
                      <c:pt idx="10">
                        <c:v>1260</c:v>
                      </c:pt>
                      <c:pt idx="11">
                        <c:v>1260</c:v>
                      </c:pt>
                      <c:pt idx="12">
                        <c:v>1270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D8EE-48DE-98B9-82B5F4099B16}"/>
                  </c:ext>
                </c:extLst>
              </c15:ser>
            </c15:filteredScatterSeries>
            <c15:filteredScatter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AgCl'!$D$221</c15:sqref>
                        </c15:formulaRef>
                      </c:ext>
                    </c:extLst>
                    <c:strCache>
                      <c:ptCount val="1"/>
                      <c:pt idx="0">
                        <c:v>Large Batch - Large Tube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AgCl'!$B$223:$B$237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AgCl'!$D$223:$D$237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148</c:v>
                      </c:pt>
                      <c:pt idx="1">
                        <c:v>1250</c:v>
                      </c:pt>
                      <c:pt idx="2">
                        <c:v>1370</c:v>
                      </c:pt>
                      <c:pt idx="3">
                        <c:v>1390</c:v>
                      </c:pt>
                      <c:pt idx="4">
                        <c:v>1390</c:v>
                      </c:pt>
                      <c:pt idx="5">
                        <c:v>1390</c:v>
                      </c:pt>
                      <c:pt idx="6">
                        <c:v>1390</c:v>
                      </c:pt>
                      <c:pt idx="7">
                        <c:v>1390</c:v>
                      </c:pt>
                      <c:pt idx="8">
                        <c:v>1390</c:v>
                      </c:pt>
                      <c:pt idx="9">
                        <c:v>1390</c:v>
                      </c:pt>
                      <c:pt idx="10">
                        <c:v>1390</c:v>
                      </c:pt>
                      <c:pt idx="11">
                        <c:v>1370</c:v>
                      </c:pt>
                      <c:pt idx="12">
                        <c:v>1360</c:v>
                      </c:pt>
                      <c:pt idx="13">
                        <c:v>1340</c:v>
                      </c:pt>
                      <c:pt idx="14">
                        <c:v>1320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D8EE-48DE-98B9-82B5F4099B16}"/>
                  </c:ext>
                </c:extLst>
              </c15:ser>
            </c15:filteredScatterSeries>
            <c15:filteredScatter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AgCl'!$I$221</c15:sqref>
                        </c15:formulaRef>
                      </c:ext>
                    </c:extLst>
                    <c:strCache>
                      <c:ptCount val="1"/>
                      <c:pt idx="0">
                        <c:v>Large Batch - Small tube, fine 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AgCl'!$G$223:$G$237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AgCl'!$I$223:$I$237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154</c:v>
                      </c:pt>
                      <c:pt idx="1">
                        <c:v>303</c:v>
                      </c:pt>
                      <c:pt idx="2">
                        <c:v>563</c:v>
                      </c:pt>
                      <c:pt idx="3">
                        <c:v>757</c:v>
                      </c:pt>
                      <c:pt idx="4">
                        <c:v>865</c:v>
                      </c:pt>
                      <c:pt idx="5">
                        <c:v>946</c:v>
                      </c:pt>
                      <c:pt idx="6">
                        <c:v>1010</c:v>
                      </c:pt>
                      <c:pt idx="7">
                        <c:v>1090</c:v>
                      </c:pt>
                      <c:pt idx="8">
                        <c:v>1110</c:v>
                      </c:pt>
                      <c:pt idx="9">
                        <c:v>1120</c:v>
                      </c:pt>
                      <c:pt idx="10">
                        <c:v>1140</c:v>
                      </c:pt>
                      <c:pt idx="11">
                        <c:v>1190</c:v>
                      </c:pt>
                      <c:pt idx="12">
                        <c:v>1210</c:v>
                      </c:pt>
                      <c:pt idx="13">
                        <c:v>1220</c:v>
                      </c:pt>
                      <c:pt idx="14">
                        <c:v>1210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D8EE-48DE-98B9-82B5F4099B16}"/>
                  </c:ext>
                </c:extLst>
              </c15:ser>
            </c15:filteredScatterSeries>
            <c15:filteredScatter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AgCl'!$D$241</c15:sqref>
                        </c15:formulaRef>
                      </c:ext>
                    </c:extLst>
                    <c:strCache>
                      <c:ptCount val="1"/>
                      <c:pt idx="0">
                        <c:v>2, 4/9/24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AgCl'!$B$243:$B$257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AgCl'!$D$243:$D$257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89.899999999999991</c:v>
                      </c:pt>
                      <c:pt idx="1">
                        <c:v>306</c:v>
                      </c:pt>
                      <c:pt idx="2">
                        <c:v>394</c:v>
                      </c:pt>
                      <c:pt idx="3">
                        <c:v>520</c:v>
                      </c:pt>
                      <c:pt idx="4">
                        <c:v>590</c:v>
                      </c:pt>
                      <c:pt idx="5">
                        <c:v>630</c:v>
                      </c:pt>
                      <c:pt idx="6">
                        <c:v>672</c:v>
                      </c:pt>
                      <c:pt idx="7">
                        <c:v>686</c:v>
                      </c:pt>
                      <c:pt idx="8">
                        <c:v>714</c:v>
                      </c:pt>
                      <c:pt idx="9">
                        <c:v>722</c:v>
                      </c:pt>
                      <c:pt idx="10">
                        <c:v>730</c:v>
                      </c:pt>
                      <c:pt idx="11">
                        <c:v>766</c:v>
                      </c:pt>
                      <c:pt idx="12">
                        <c:v>767</c:v>
                      </c:pt>
                      <c:pt idx="13">
                        <c:v>764</c:v>
                      </c:pt>
                      <c:pt idx="14">
                        <c:v>771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D8EE-48DE-98B9-82B5F4099B16}"/>
                  </c:ext>
                </c:extLst>
              </c15:ser>
            </c15:filteredScatterSeries>
            <c15:filteredScatter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AgCl'!$I$241</c15:sqref>
                        </c15:formulaRef>
                      </c:ext>
                    </c:extLst>
                    <c:strCache>
                      <c:ptCount val="1"/>
                      <c:pt idx="0">
                        <c:v>4, 4/9/24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AgCl'!$G$243:$G$257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AgCl'!$I$243:$I$257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150</c:v>
                      </c:pt>
                      <c:pt idx="1">
                        <c:v>1050</c:v>
                      </c:pt>
                      <c:pt idx="2">
                        <c:v>1190</c:v>
                      </c:pt>
                      <c:pt idx="3">
                        <c:v>1200</c:v>
                      </c:pt>
                      <c:pt idx="4">
                        <c:v>1220</c:v>
                      </c:pt>
                      <c:pt idx="5">
                        <c:v>1190</c:v>
                      </c:pt>
                      <c:pt idx="6">
                        <c:v>1170</c:v>
                      </c:pt>
                      <c:pt idx="7">
                        <c:v>1160</c:v>
                      </c:pt>
                      <c:pt idx="8">
                        <c:v>1140</c:v>
                      </c:pt>
                      <c:pt idx="9">
                        <c:v>1170</c:v>
                      </c:pt>
                      <c:pt idx="10">
                        <c:v>1160</c:v>
                      </c:pt>
                      <c:pt idx="11">
                        <c:v>1070</c:v>
                      </c:pt>
                      <c:pt idx="12">
                        <c:v>1080</c:v>
                      </c:pt>
                      <c:pt idx="13">
                        <c:v>1050</c:v>
                      </c:pt>
                      <c:pt idx="14">
                        <c:v>1030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D8EE-48DE-98B9-82B5F4099B16}"/>
                  </c:ext>
                </c:extLst>
              </c15:ser>
            </c15:filteredScatterSeries>
            <c15:filteredScatter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AgCl'!$D$261</c15:sqref>
                        </c15:formulaRef>
                      </c:ext>
                    </c:extLst>
                    <c:strCache>
                      <c:ptCount val="1"/>
                      <c:pt idx="0">
                        <c:v>1, 4/9/24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AgCl'!$B$263:$B$277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AgCl'!$D$263:$D$277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145</c:v>
                      </c:pt>
                      <c:pt idx="1">
                        <c:v>1240</c:v>
                      </c:pt>
                      <c:pt idx="2">
                        <c:v>1300</c:v>
                      </c:pt>
                      <c:pt idx="3">
                        <c:v>1330</c:v>
                      </c:pt>
                      <c:pt idx="4">
                        <c:v>1360</c:v>
                      </c:pt>
                      <c:pt idx="5">
                        <c:v>1350</c:v>
                      </c:pt>
                      <c:pt idx="6">
                        <c:v>1350</c:v>
                      </c:pt>
                      <c:pt idx="7">
                        <c:v>1350</c:v>
                      </c:pt>
                      <c:pt idx="8">
                        <c:v>1340</c:v>
                      </c:pt>
                      <c:pt idx="9">
                        <c:v>1360</c:v>
                      </c:pt>
                      <c:pt idx="10">
                        <c:v>1330</c:v>
                      </c:pt>
                      <c:pt idx="11">
                        <c:v>1280</c:v>
                      </c:pt>
                      <c:pt idx="12">
                        <c:v>1270</c:v>
                      </c:pt>
                      <c:pt idx="13">
                        <c:v>1240</c:v>
                      </c:pt>
                      <c:pt idx="14">
                        <c:v>1160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D8EE-48DE-98B9-82B5F4099B16}"/>
                  </c:ext>
                </c:extLst>
              </c15:ser>
            </c15:filteredScatterSeries>
            <c15:filteredScatter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AgCl'!$I$261</c15:sqref>
                        </c15:formulaRef>
                      </c:ext>
                    </c:extLst>
                    <c:strCache>
                      <c:ptCount val="1"/>
                      <c:pt idx="0">
                        <c:v>3, 4/9/24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AgCl'!$G$263:$G$277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AgCl'!$I$263:$I$277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210</c:v>
                      </c:pt>
                      <c:pt idx="1">
                        <c:v>1210</c:v>
                      </c:pt>
                      <c:pt idx="2">
                        <c:v>1150</c:v>
                      </c:pt>
                      <c:pt idx="3">
                        <c:v>1250</c:v>
                      </c:pt>
                      <c:pt idx="4">
                        <c:v>1090</c:v>
                      </c:pt>
                      <c:pt idx="5">
                        <c:v>1180</c:v>
                      </c:pt>
                      <c:pt idx="6">
                        <c:v>1090</c:v>
                      </c:pt>
                      <c:pt idx="7">
                        <c:v>1230</c:v>
                      </c:pt>
                      <c:pt idx="8">
                        <c:v>1170</c:v>
                      </c:pt>
                      <c:pt idx="9">
                        <c:v>1110</c:v>
                      </c:pt>
                      <c:pt idx="10">
                        <c:v>1220</c:v>
                      </c:pt>
                      <c:pt idx="11">
                        <c:v>1070</c:v>
                      </c:pt>
                      <c:pt idx="12">
                        <c:v>1010</c:v>
                      </c:pt>
                      <c:pt idx="13">
                        <c:v>986</c:v>
                      </c:pt>
                      <c:pt idx="14">
                        <c:v>1030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D8EE-48DE-98B9-82B5F4099B16}"/>
                  </c:ext>
                </c:extLst>
              </c15:ser>
            </c15:filteredScatterSeries>
            <c15:filteredScatter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AgCl'!$D$281</c15:sqref>
                        </c15:formulaRef>
                      </c:ext>
                    </c:extLst>
                    <c:strCache>
                      <c:ptCount val="1"/>
                      <c:pt idx="0">
                        <c:v>Big Batch 2, Sample 1, Wash 6x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AgCl'!$B$283:$B$297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AgCl'!$D$283:$D$297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40.200000000000003</c:v>
                      </c:pt>
                      <c:pt idx="1">
                        <c:v>333</c:v>
                      </c:pt>
                      <c:pt idx="2">
                        <c:v>518</c:v>
                      </c:pt>
                      <c:pt idx="3">
                        <c:v>548</c:v>
                      </c:pt>
                      <c:pt idx="4">
                        <c:v>556</c:v>
                      </c:pt>
                      <c:pt idx="5">
                        <c:v>556</c:v>
                      </c:pt>
                      <c:pt idx="6">
                        <c:v>556</c:v>
                      </c:pt>
                      <c:pt idx="7">
                        <c:v>551</c:v>
                      </c:pt>
                      <c:pt idx="8">
                        <c:v>551</c:v>
                      </c:pt>
                      <c:pt idx="9">
                        <c:v>548</c:v>
                      </c:pt>
                      <c:pt idx="10">
                        <c:v>544</c:v>
                      </c:pt>
                      <c:pt idx="11">
                        <c:v>531</c:v>
                      </c:pt>
                      <c:pt idx="12">
                        <c:v>514</c:v>
                      </c:pt>
                      <c:pt idx="13">
                        <c:v>501</c:v>
                      </c:pt>
                      <c:pt idx="14">
                        <c:v>488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D8EE-48DE-98B9-82B5F4099B16}"/>
                  </c:ext>
                </c:extLst>
              </c15:ser>
            </c15:filteredScatterSeries>
            <c15:filteredScatter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AgCl'!$I$281</c15:sqref>
                        </c15:formulaRef>
                      </c:ext>
                    </c:extLst>
                    <c:strCache>
                      <c:ptCount val="1"/>
                      <c:pt idx="0">
                        <c:v>Big Batch 2, Sample 2, Wash 6x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AgCl'!$G$283:$G$297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AgCl'!$I$283:$I$297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65.699999999999989</c:v>
                      </c:pt>
                      <c:pt idx="1">
                        <c:v>1120</c:v>
                      </c:pt>
                      <c:pt idx="2">
                        <c:v>1250</c:v>
                      </c:pt>
                      <c:pt idx="3">
                        <c:v>1280</c:v>
                      </c:pt>
                      <c:pt idx="4">
                        <c:v>1290</c:v>
                      </c:pt>
                      <c:pt idx="5">
                        <c:v>1290</c:v>
                      </c:pt>
                      <c:pt idx="6">
                        <c:v>1290</c:v>
                      </c:pt>
                      <c:pt idx="7">
                        <c:v>1290</c:v>
                      </c:pt>
                      <c:pt idx="8">
                        <c:v>1290</c:v>
                      </c:pt>
                      <c:pt idx="9">
                        <c:v>1290</c:v>
                      </c:pt>
                      <c:pt idx="10">
                        <c:v>1270</c:v>
                      </c:pt>
                      <c:pt idx="11">
                        <c:v>1240</c:v>
                      </c:pt>
                      <c:pt idx="12">
                        <c:v>1190</c:v>
                      </c:pt>
                      <c:pt idx="13">
                        <c:v>1160</c:v>
                      </c:pt>
                      <c:pt idx="14">
                        <c:v>1130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D8EE-48DE-98B9-82B5F4099B16}"/>
                  </c:ext>
                </c:extLst>
              </c15:ser>
            </c15:filteredScatterSeries>
            <c15:filteredScatter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AgCl'!$D$301</c15:sqref>
                        </c15:formulaRef>
                      </c:ext>
                    </c:extLst>
                    <c:strCache>
                      <c:ptCount val="1"/>
                      <c:pt idx="0">
                        <c:v>Big Batch 1, Bottle 1, Wash 7x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AgCl'!$B$303:$B$317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AgCl'!$D$303:$D$317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102</c:v>
                      </c:pt>
                      <c:pt idx="1">
                        <c:v>1040</c:v>
                      </c:pt>
                      <c:pt idx="2">
                        <c:v>1280</c:v>
                      </c:pt>
                      <c:pt idx="3">
                        <c:v>1320</c:v>
                      </c:pt>
                      <c:pt idx="4">
                        <c:v>1310</c:v>
                      </c:pt>
                      <c:pt idx="5">
                        <c:v>1310</c:v>
                      </c:pt>
                      <c:pt idx="6">
                        <c:v>1300</c:v>
                      </c:pt>
                      <c:pt idx="7">
                        <c:v>1310</c:v>
                      </c:pt>
                      <c:pt idx="8">
                        <c:v>1300</c:v>
                      </c:pt>
                      <c:pt idx="9">
                        <c:v>1280</c:v>
                      </c:pt>
                      <c:pt idx="10">
                        <c:v>1280</c:v>
                      </c:pt>
                      <c:pt idx="11">
                        <c:v>1250</c:v>
                      </c:pt>
                      <c:pt idx="12">
                        <c:v>1210</c:v>
                      </c:pt>
                      <c:pt idx="13">
                        <c:v>1160</c:v>
                      </c:pt>
                      <c:pt idx="14">
                        <c:v>1130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D8EE-48DE-98B9-82B5F4099B16}"/>
                  </c:ext>
                </c:extLst>
              </c15:ser>
            </c15:filteredScatterSeries>
            <c15:filteredScatterSeries>
              <c15:ser>
                <c:idx val="35"/>
                <c:order val="3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AgCl'!$I$301</c15:sqref>
                        </c15:formulaRef>
                      </c:ext>
                    </c:extLst>
                    <c:strCache>
                      <c:ptCount val="1"/>
                      <c:pt idx="0">
                        <c:v>Big Batch 1, Bottle 4, Wash 7x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AgCl'!$G$303:$G$317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AgCl'!$I$303:$I$317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146</c:v>
                      </c:pt>
                      <c:pt idx="1">
                        <c:v>652</c:v>
                      </c:pt>
                      <c:pt idx="2">
                        <c:v>934</c:v>
                      </c:pt>
                      <c:pt idx="3">
                        <c:v>999</c:v>
                      </c:pt>
                      <c:pt idx="4">
                        <c:v>1080</c:v>
                      </c:pt>
                      <c:pt idx="5">
                        <c:v>1080</c:v>
                      </c:pt>
                      <c:pt idx="6">
                        <c:v>1100</c:v>
                      </c:pt>
                      <c:pt idx="7">
                        <c:v>1100</c:v>
                      </c:pt>
                      <c:pt idx="8">
                        <c:v>1100</c:v>
                      </c:pt>
                      <c:pt idx="9">
                        <c:v>1090</c:v>
                      </c:pt>
                      <c:pt idx="10">
                        <c:v>1080</c:v>
                      </c:pt>
                      <c:pt idx="11">
                        <c:v>1050</c:v>
                      </c:pt>
                      <c:pt idx="12">
                        <c:v>1030</c:v>
                      </c:pt>
                      <c:pt idx="13">
                        <c:v>1020</c:v>
                      </c:pt>
                      <c:pt idx="14">
                        <c:v>985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D8EE-48DE-98B9-82B5F4099B16}"/>
                  </c:ext>
                </c:extLst>
              </c15:ser>
            </c15:filteredScatterSeries>
            <c15:filteredScatterSeries>
              <c15:ser>
                <c:idx val="36"/>
                <c:order val="3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AgCl'!$D$321</c15:sqref>
                        </c15:formulaRef>
                      </c:ext>
                    </c:extLst>
                    <c:strCache>
                      <c:ptCount val="1"/>
                      <c:pt idx="0">
                        <c:v>Big Bath 1, Small Sample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AgCl'!$B$323:$B$337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AgCl'!$D$323:$D$337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134</c:v>
                      </c:pt>
                      <c:pt idx="1">
                        <c:v>1110</c:v>
                      </c:pt>
                      <c:pt idx="2">
                        <c:v>1270</c:v>
                      </c:pt>
                      <c:pt idx="3">
                        <c:v>1350</c:v>
                      </c:pt>
                      <c:pt idx="4">
                        <c:v>1350</c:v>
                      </c:pt>
                      <c:pt idx="5">
                        <c:v>1360</c:v>
                      </c:pt>
                      <c:pt idx="6">
                        <c:v>1350</c:v>
                      </c:pt>
                      <c:pt idx="7">
                        <c:v>1260</c:v>
                      </c:pt>
                      <c:pt idx="8">
                        <c:v>1190</c:v>
                      </c:pt>
                      <c:pt idx="9">
                        <c:v>1290</c:v>
                      </c:pt>
                      <c:pt idx="10">
                        <c:v>1170</c:v>
                      </c:pt>
                      <c:pt idx="11">
                        <c:v>1240</c:v>
                      </c:pt>
                      <c:pt idx="12">
                        <c:v>1200</c:v>
                      </c:pt>
                      <c:pt idx="13">
                        <c:v>1020</c:v>
                      </c:pt>
                      <c:pt idx="14">
                        <c:v>1020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7-D8EE-48DE-98B9-82B5F4099B16}"/>
                  </c:ext>
                </c:extLst>
              </c15:ser>
            </c15:filteredScatterSeries>
            <c15:filteredScatterSeries>
              <c15:ser>
                <c:idx val="37"/>
                <c:order val="3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AgCl'!$I$321</c15:sqref>
                        </c15:formulaRef>
                      </c:ext>
                    </c:extLst>
                    <c:strCache>
                      <c:ptCount val="1"/>
                      <c:pt idx="0">
                        <c:v>Big Batch 1, Freeze Dried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AgCl'!$G$323:$G$337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AgCl'!$I$323:$I$337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36.799999999999997</c:v>
                      </c:pt>
                      <c:pt idx="1">
                        <c:v>490</c:v>
                      </c:pt>
                      <c:pt idx="2">
                        <c:v>742</c:v>
                      </c:pt>
                      <c:pt idx="3">
                        <c:v>766</c:v>
                      </c:pt>
                      <c:pt idx="4">
                        <c:v>781</c:v>
                      </c:pt>
                      <c:pt idx="5">
                        <c:v>791</c:v>
                      </c:pt>
                      <c:pt idx="6">
                        <c:v>788</c:v>
                      </c:pt>
                      <c:pt idx="7">
                        <c:v>801</c:v>
                      </c:pt>
                      <c:pt idx="8">
                        <c:v>799</c:v>
                      </c:pt>
                      <c:pt idx="9">
                        <c:v>801</c:v>
                      </c:pt>
                      <c:pt idx="10">
                        <c:v>797</c:v>
                      </c:pt>
                      <c:pt idx="11">
                        <c:v>801</c:v>
                      </c:pt>
                      <c:pt idx="12">
                        <c:v>803</c:v>
                      </c:pt>
                      <c:pt idx="13">
                        <c:v>795</c:v>
                      </c:pt>
                      <c:pt idx="14">
                        <c:v>792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8-D8EE-48DE-98B9-82B5F4099B16}"/>
                  </c:ext>
                </c:extLst>
              </c15:ser>
            </c15:filteredScatterSeries>
            <c15:filteredScatterSeries>
              <c15:ser>
                <c:idx val="38"/>
                <c:order val="3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AgCl'!$D$341</c15:sqref>
                        </c15:formulaRef>
                      </c:ext>
                    </c:extLst>
                    <c:strCache>
                      <c:ptCount val="1"/>
                      <c:pt idx="0">
                        <c:v>Batch 2, Freeze dried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AgCl'!$B$343:$B$357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AgCl'!$D$343:$D$357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113</c:v>
                      </c:pt>
                      <c:pt idx="1">
                        <c:v>1100</c:v>
                      </c:pt>
                      <c:pt idx="2">
                        <c:v>1300</c:v>
                      </c:pt>
                      <c:pt idx="3">
                        <c:v>1320</c:v>
                      </c:pt>
                      <c:pt idx="4">
                        <c:v>1340</c:v>
                      </c:pt>
                      <c:pt idx="5">
                        <c:v>1340</c:v>
                      </c:pt>
                      <c:pt idx="6">
                        <c:v>1340</c:v>
                      </c:pt>
                      <c:pt idx="7">
                        <c:v>1340</c:v>
                      </c:pt>
                      <c:pt idx="8">
                        <c:v>1330</c:v>
                      </c:pt>
                      <c:pt idx="9">
                        <c:v>1340</c:v>
                      </c:pt>
                      <c:pt idx="10">
                        <c:v>1330</c:v>
                      </c:pt>
                      <c:pt idx="11">
                        <c:v>1330</c:v>
                      </c:pt>
                      <c:pt idx="12">
                        <c:v>1330</c:v>
                      </c:pt>
                      <c:pt idx="13">
                        <c:v>1320</c:v>
                      </c:pt>
                      <c:pt idx="14">
                        <c:v>1310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D8EE-48DE-98B9-82B5F4099B16}"/>
                  </c:ext>
                </c:extLst>
              </c15:ser>
            </c15:filteredScatterSeries>
            <c15:filteredScatter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AgCl'!$I$341</c15:sqref>
                        </c15:formulaRef>
                      </c:ext>
                    </c:extLst>
                    <c:strCache>
                      <c:ptCount val="1"/>
                      <c:pt idx="0">
                        <c:v>Batch 3, bottle 1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AgCl'!$G$343:$G$357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AgCl'!$I$343:$I$357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157</c:v>
                      </c:pt>
                      <c:pt idx="1">
                        <c:v>599</c:v>
                      </c:pt>
                      <c:pt idx="2">
                        <c:v>1050</c:v>
                      </c:pt>
                      <c:pt idx="3">
                        <c:v>1210</c:v>
                      </c:pt>
                      <c:pt idx="4">
                        <c:v>1280</c:v>
                      </c:pt>
                      <c:pt idx="5">
                        <c:v>1310</c:v>
                      </c:pt>
                      <c:pt idx="6">
                        <c:v>1330</c:v>
                      </c:pt>
                      <c:pt idx="7">
                        <c:v>1340</c:v>
                      </c:pt>
                      <c:pt idx="8">
                        <c:v>1340</c:v>
                      </c:pt>
                      <c:pt idx="9">
                        <c:v>1340</c:v>
                      </c:pt>
                      <c:pt idx="10">
                        <c:v>1340</c:v>
                      </c:pt>
                      <c:pt idx="11">
                        <c:v>1350</c:v>
                      </c:pt>
                      <c:pt idx="12">
                        <c:v>1350</c:v>
                      </c:pt>
                      <c:pt idx="13">
                        <c:v>1350</c:v>
                      </c:pt>
                      <c:pt idx="14">
                        <c:v>1360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A-D8EE-48DE-98B9-82B5F4099B16}"/>
                  </c:ext>
                </c:extLst>
              </c15:ser>
            </c15:filteredScatterSeries>
            <c15:filteredScatter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AgCl'!$D$361</c15:sqref>
                        </c15:formulaRef>
                      </c:ext>
                    </c:extLst>
                    <c:strCache>
                      <c:ptCount val="1"/>
                      <c:pt idx="0">
                        <c:v>Big Batch 1, bottle 1, FD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AgCl'!$B$363:$B$377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AgCl'!$D$363:$D$377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15.6</c:v>
                      </c:pt>
                      <c:pt idx="1">
                        <c:v>543</c:v>
                      </c:pt>
                      <c:pt idx="2">
                        <c:v>676</c:v>
                      </c:pt>
                      <c:pt idx="3">
                        <c:v>726</c:v>
                      </c:pt>
                      <c:pt idx="4">
                        <c:v>735</c:v>
                      </c:pt>
                      <c:pt idx="5">
                        <c:v>737</c:v>
                      </c:pt>
                      <c:pt idx="6">
                        <c:v>739</c:v>
                      </c:pt>
                      <c:pt idx="7">
                        <c:v>736</c:v>
                      </c:pt>
                      <c:pt idx="8">
                        <c:v>724</c:v>
                      </c:pt>
                      <c:pt idx="9">
                        <c:v>715</c:v>
                      </c:pt>
                      <c:pt idx="10">
                        <c:v>711</c:v>
                      </c:pt>
                      <c:pt idx="11">
                        <c:v>685</c:v>
                      </c:pt>
                      <c:pt idx="12">
                        <c:v>669</c:v>
                      </c:pt>
                      <c:pt idx="13">
                        <c:v>650</c:v>
                      </c:pt>
                      <c:pt idx="14">
                        <c:v>644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B-D8EE-48DE-98B9-82B5F4099B16}"/>
                  </c:ext>
                </c:extLst>
              </c15:ser>
            </c15:filteredScatterSeries>
            <c15:filteredScatterSeries>
              <c15:ser>
                <c:idx val="41"/>
                <c:order val="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AgCl'!$I$361</c15:sqref>
                        </c15:formulaRef>
                      </c:ext>
                    </c:extLst>
                    <c:strCache>
                      <c:ptCount val="1"/>
                      <c:pt idx="0">
                        <c:v>Batch 1 bottle 4, FD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AgCl'!$G$363:$G$377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AgCl'!$I$363:$I$377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67.7</c:v>
                      </c:pt>
                      <c:pt idx="1">
                        <c:v>322</c:v>
                      </c:pt>
                      <c:pt idx="2">
                        <c:v>726</c:v>
                      </c:pt>
                      <c:pt idx="3">
                        <c:v>924</c:v>
                      </c:pt>
                      <c:pt idx="4">
                        <c:v>1020</c:v>
                      </c:pt>
                      <c:pt idx="5">
                        <c:v>1070</c:v>
                      </c:pt>
                      <c:pt idx="6">
                        <c:v>1110</c:v>
                      </c:pt>
                      <c:pt idx="7">
                        <c:v>1130</c:v>
                      </c:pt>
                      <c:pt idx="8">
                        <c:v>1150</c:v>
                      </c:pt>
                      <c:pt idx="9">
                        <c:v>1150</c:v>
                      </c:pt>
                      <c:pt idx="10">
                        <c:v>1150</c:v>
                      </c:pt>
                      <c:pt idx="11">
                        <c:v>1160</c:v>
                      </c:pt>
                      <c:pt idx="12">
                        <c:v>1150</c:v>
                      </c:pt>
                      <c:pt idx="13">
                        <c:v>1120</c:v>
                      </c:pt>
                      <c:pt idx="14">
                        <c:v>1100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D8EE-48DE-98B9-82B5F4099B16}"/>
                  </c:ext>
                </c:extLst>
              </c15:ser>
            </c15:filteredScatterSeries>
            <c15:filteredScatterSeries>
              <c15:ser>
                <c:idx val="42"/>
                <c:order val="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AgCl'!$D$381</c15:sqref>
                        </c15:formulaRef>
                      </c:ext>
                    </c:extLst>
                    <c:strCache>
                      <c:ptCount val="1"/>
                      <c:pt idx="0">
                        <c:v>Batch 1, bottle 1, FD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AgCl'!$B$383:$B$397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AgCl'!$D$383:$D$397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64</c:v>
                      </c:pt>
                      <c:pt idx="1">
                        <c:v>390</c:v>
                      </c:pt>
                      <c:pt idx="2">
                        <c:v>749</c:v>
                      </c:pt>
                      <c:pt idx="3">
                        <c:v>933</c:v>
                      </c:pt>
                      <c:pt idx="4">
                        <c:v>1040</c:v>
                      </c:pt>
                      <c:pt idx="5">
                        <c:v>1100</c:v>
                      </c:pt>
                      <c:pt idx="6">
                        <c:v>1150</c:v>
                      </c:pt>
                      <c:pt idx="7">
                        <c:v>1150</c:v>
                      </c:pt>
                      <c:pt idx="8">
                        <c:v>1180</c:v>
                      </c:pt>
                      <c:pt idx="9">
                        <c:v>1170</c:v>
                      </c:pt>
                      <c:pt idx="10">
                        <c:v>1170</c:v>
                      </c:pt>
                      <c:pt idx="11">
                        <c:v>1180</c:v>
                      </c:pt>
                      <c:pt idx="12">
                        <c:v>1190</c:v>
                      </c:pt>
                      <c:pt idx="13">
                        <c:v>1170</c:v>
                      </c:pt>
                      <c:pt idx="14">
                        <c:v>1150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D8EE-48DE-98B9-82B5F4099B16}"/>
                  </c:ext>
                </c:extLst>
              </c15:ser>
            </c15:filteredScatterSeries>
            <c15:filteredScatterSeries>
              <c15:ser>
                <c:idx val="43"/>
                <c:order val="4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AgCl'!$I$381</c15:sqref>
                        </c15:formulaRef>
                      </c:ext>
                    </c:extLst>
                    <c:strCache>
                      <c:ptCount val="1"/>
                      <c:pt idx="0">
                        <c:v>Excess, FD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AgCl'!$G$383:$G$397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AgCl'!$I$383:$I$397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136</c:v>
                      </c:pt>
                      <c:pt idx="1">
                        <c:v>904</c:v>
                      </c:pt>
                      <c:pt idx="2">
                        <c:v>1180</c:v>
                      </c:pt>
                      <c:pt idx="3">
                        <c:v>1220</c:v>
                      </c:pt>
                      <c:pt idx="4">
                        <c:v>1240</c:v>
                      </c:pt>
                      <c:pt idx="5">
                        <c:v>1250</c:v>
                      </c:pt>
                      <c:pt idx="6">
                        <c:v>1270</c:v>
                      </c:pt>
                      <c:pt idx="7">
                        <c:v>1260</c:v>
                      </c:pt>
                      <c:pt idx="8">
                        <c:v>1260</c:v>
                      </c:pt>
                      <c:pt idx="9">
                        <c:v>1240</c:v>
                      </c:pt>
                      <c:pt idx="10">
                        <c:v>1260</c:v>
                      </c:pt>
                      <c:pt idx="11">
                        <c:v>1200</c:v>
                      </c:pt>
                      <c:pt idx="12">
                        <c:v>1200</c:v>
                      </c:pt>
                      <c:pt idx="13">
                        <c:v>1170</c:v>
                      </c:pt>
                      <c:pt idx="14">
                        <c:v>1120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D8EE-48DE-98B9-82B5F4099B16}"/>
                  </c:ext>
                </c:extLst>
              </c15:ser>
            </c15:filteredScatterSeries>
            <c15:filteredScatterSeries>
              <c15:ser>
                <c:idx val="44"/>
                <c:order val="4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AgCl'!$D$401</c15:sqref>
                        </c15:formulaRef>
                      </c:ext>
                    </c:extLst>
                    <c:strCache>
                      <c:ptCount val="1"/>
                      <c:pt idx="0">
                        <c:v>Batch 4, Wash 7x, Bottle 1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AgCl'!$B$403:$B$417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AgCl'!$D$403:$D$417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6.8999999999999995</c:v>
                      </c:pt>
                      <c:pt idx="1">
                        <c:v>491</c:v>
                      </c:pt>
                      <c:pt idx="2">
                        <c:v>891</c:v>
                      </c:pt>
                      <c:pt idx="3">
                        <c:v>1020</c:v>
                      </c:pt>
                      <c:pt idx="4">
                        <c:v>1150</c:v>
                      </c:pt>
                      <c:pt idx="5">
                        <c:v>1200</c:v>
                      </c:pt>
                      <c:pt idx="6">
                        <c:v>1270</c:v>
                      </c:pt>
                      <c:pt idx="7">
                        <c:v>1340</c:v>
                      </c:pt>
                      <c:pt idx="8">
                        <c:v>1380</c:v>
                      </c:pt>
                      <c:pt idx="9">
                        <c:v>1380</c:v>
                      </c:pt>
                      <c:pt idx="10">
                        <c:v>1430</c:v>
                      </c:pt>
                      <c:pt idx="11">
                        <c:v>1510</c:v>
                      </c:pt>
                      <c:pt idx="12">
                        <c:v>1510</c:v>
                      </c:pt>
                      <c:pt idx="13">
                        <c:v>1540</c:v>
                      </c:pt>
                      <c:pt idx="14">
                        <c:v>1530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D8EE-48DE-98B9-82B5F4099B16}"/>
                  </c:ext>
                </c:extLst>
              </c15:ser>
            </c15:filteredScatterSeries>
            <c15:filteredScatterSeries>
              <c15:ser>
                <c:idx val="45"/>
                <c:order val="4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AgCl'!$I$401</c15:sqref>
                        </c15:formulaRef>
                      </c:ext>
                    </c:extLst>
                    <c:strCache>
                      <c:ptCount val="1"/>
                      <c:pt idx="0">
                        <c:v>Batch 4, Wash 7x, Bottle 3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AgCl'!$G$403:$G$417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AgCl'!$I$403:$I$417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77.7</c:v>
                      </c:pt>
                      <c:pt idx="1">
                        <c:v>1350</c:v>
                      </c:pt>
                      <c:pt idx="2">
                        <c:v>1530</c:v>
                      </c:pt>
                      <c:pt idx="3">
                        <c:v>1560</c:v>
                      </c:pt>
                      <c:pt idx="4">
                        <c:v>1580</c:v>
                      </c:pt>
                      <c:pt idx="5">
                        <c:v>1580</c:v>
                      </c:pt>
                      <c:pt idx="6">
                        <c:v>1580</c:v>
                      </c:pt>
                      <c:pt idx="7">
                        <c:v>1580</c:v>
                      </c:pt>
                      <c:pt idx="8">
                        <c:v>1570</c:v>
                      </c:pt>
                      <c:pt idx="9">
                        <c:v>1580</c:v>
                      </c:pt>
                      <c:pt idx="10">
                        <c:v>1570</c:v>
                      </c:pt>
                      <c:pt idx="11">
                        <c:v>1560</c:v>
                      </c:pt>
                      <c:pt idx="12">
                        <c:v>1540</c:v>
                      </c:pt>
                      <c:pt idx="13">
                        <c:v>1530</c:v>
                      </c:pt>
                      <c:pt idx="14">
                        <c:v>1530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D8EE-48DE-98B9-82B5F4099B16}"/>
                  </c:ext>
                </c:extLst>
              </c15:ser>
            </c15:filteredScatterSeries>
            <c15:filteredScatterSeries>
              <c15:ser>
                <c:idx val="46"/>
                <c:order val="4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AgCl'!$D$421</c15:sqref>
                        </c15:formulaRef>
                      </c:ext>
                    </c:extLst>
                    <c:strCache>
                      <c:ptCount val="1"/>
                      <c:pt idx="0">
                        <c:v>Batch 6, FD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AgCl'!$B$423:$B$437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AgCl'!$D$423:$D$437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12</c:v>
                      </c:pt>
                      <c:pt idx="1">
                        <c:v>438</c:v>
                      </c:pt>
                      <c:pt idx="2">
                        <c:v>1000</c:v>
                      </c:pt>
                      <c:pt idx="3">
                        <c:v>1110</c:v>
                      </c:pt>
                      <c:pt idx="4">
                        <c:v>1160</c:v>
                      </c:pt>
                      <c:pt idx="5">
                        <c:v>1180</c:v>
                      </c:pt>
                      <c:pt idx="6">
                        <c:v>1200</c:v>
                      </c:pt>
                      <c:pt idx="7">
                        <c:v>1210</c:v>
                      </c:pt>
                      <c:pt idx="8">
                        <c:v>1220</c:v>
                      </c:pt>
                      <c:pt idx="9">
                        <c:v>1220</c:v>
                      </c:pt>
                      <c:pt idx="10">
                        <c:v>1220</c:v>
                      </c:pt>
                      <c:pt idx="11">
                        <c:v>1230</c:v>
                      </c:pt>
                      <c:pt idx="12">
                        <c:v>1230</c:v>
                      </c:pt>
                      <c:pt idx="13">
                        <c:v>1230</c:v>
                      </c:pt>
                      <c:pt idx="14">
                        <c:v>1230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D8EE-48DE-98B9-82B5F4099B16}"/>
                  </c:ext>
                </c:extLst>
              </c15:ser>
            </c15:filteredScatterSeries>
            <c15:filteredScatterSeries>
              <c15:ser>
                <c:idx val="47"/>
                <c:order val="4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AgCl'!$I$421</c15:sqref>
                        </c15:formulaRef>
                      </c:ext>
                    </c:extLst>
                    <c:strCache>
                      <c:ptCount val="1"/>
                      <c:pt idx="0">
                        <c:v>Batch 7, FD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AgCl'!$G$423:$G$437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AgCl'!$I$423:$I$437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66.400000000000006</c:v>
                      </c:pt>
                      <c:pt idx="1">
                        <c:v>774</c:v>
                      </c:pt>
                      <c:pt idx="2">
                        <c:v>1110</c:v>
                      </c:pt>
                      <c:pt idx="3">
                        <c:v>1200</c:v>
                      </c:pt>
                      <c:pt idx="4">
                        <c:v>1240</c:v>
                      </c:pt>
                      <c:pt idx="5">
                        <c:v>1260</c:v>
                      </c:pt>
                      <c:pt idx="6">
                        <c:v>1270</c:v>
                      </c:pt>
                      <c:pt idx="7">
                        <c:v>1280</c:v>
                      </c:pt>
                      <c:pt idx="8">
                        <c:v>1290</c:v>
                      </c:pt>
                      <c:pt idx="9">
                        <c:v>1290</c:v>
                      </c:pt>
                      <c:pt idx="10">
                        <c:v>1290</c:v>
                      </c:pt>
                      <c:pt idx="11">
                        <c:v>1310</c:v>
                      </c:pt>
                      <c:pt idx="12">
                        <c:v>1310</c:v>
                      </c:pt>
                      <c:pt idx="13">
                        <c:v>1310</c:v>
                      </c:pt>
                      <c:pt idx="14">
                        <c:v>1310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D8EE-48DE-98B9-82B5F4099B16}"/>
                  </c:ext>
                </c:extLst>
              </c15:ser>
            </c15:filteredScatterSeries>
            <c15:filteredScatterSeries>
              <c15:ser>
                <c:idx val="48"/>
                <c:order val="4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AgCl'!$D$441</c15:sqref>
                        </c15:formulaRef>
                      </c:ext>
                    </c:extLst>
                    <c:strCache>
                      <c:ptCount val="1"/>
                      <c:pt idx="0">
                        <c:v>Batch 8, FD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AgCl'!$B$443:$B$457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AgCl'!$D$443:$D$457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61.199999999999996</c:v>
                      </c:pt>
                      <c:pt idx="1">
                        <c:v>244</c:v>
                      </c:pt>
                      <c:pt idx="2">
                        <c:v>455</c:v>
                      </c:pt>
                      <c:pt idx="3">
                        <c:v>602</c:v>
                      </c:pt>
                      <c:pt idx="4">
                        <c:v>700</c:v>
                      </c:pt>
                      <c:pt idx="5">
                        <c:v>775</c:v>
                      </c:pt>
                      <c:pt idx="6">
                        <c:v>816</c:v>
                      </c:pt>
                      <c:pt idx="7">
                        <c:v>853</c:v>
                      </c:pt>
                      <c:pt idx="8">
                        <c:v>876</c:v>
                      </c:pt>
                      <c:pt idx="9">
                        <c:v>895</c:v>
                      </c:pt>
                      <c:pt idx="10">
                        <c:v>915</c:v>
                      </c:pt>
                      <c:pt idx="11">
                        <c:v>970</c:v>
                      </c:pt>
                      <c:pt idx="12">
                        <c:v>995</c:v>
                      </c:pt>
                      <c:pt idx="13">
                        <c:v>1020</c:v>
                      </c:pt>
                      <c:pt idx="14">
                        <c:v>1020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3-D8EE-48DE-98B9-82B5F4099B16}"/>
                  </c:ext>
                </c:extLst>
              </c15:ser>
            </c15:filteredScatterSeries>
            <c15:filteredScatterSeries>
              <c15:ser>
                <c:idx val="49"/>
                <c:order val="4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AgCl'!$I$441</c15:sqref>
                        </c15:formulaRef>
                      </c:ext>
                    </c:extLst>
                    <c:strCache>
                      <c:ptCount val="1"/>
                      <c:pt idx="0">
                        <c:v>Batch 9, FD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AgCl'!$G$443:$G$457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AgCl'!$I$443:$I$457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47.7</c:v>
                      </c:pt>
                      <c:pt idx="1">
                        <c:v>1390</c:v>
                      </c:pt>
                      <c:pt idx="2">
                        <c:v>1430</c:v>
                      </c:pt>
                      <c:pt idx="3">
                        <c:v>1440</c:v>
                      </c:pt>
                      <c:pt idx="4">
                        <c:v>1440</c:v>
                      </c:pt>
                      <c:pt idx="5">
                        <c:v>1440</c:v>
                      </c:pt>
                      <c:pt idx="6">
                        <c:v>1440</c:v>
                      </c:pt>
                      <c:pt idx="7">
                        <c:v>1440</c:v>
                      </c:pt>
                      <c:pt idx="8">
                        <c:v>1440</c:v>
                      </c:pt>
                      <c:pt idx="9">
                        <c:v>1440</c:v>
                      </c:pt>
                      <c:pt idx="10">
                        <c:v>1440</c:v>
                      </c:pt>
                      <c:pt idx="11">
                        <c:v>1430</c:v>
                      </c:pt>
                      <c:pt idx="12">
                        <c:v>1430</c:v>
                      </c:pt>
                      <c:pt idx="13">
                        <c:v>1430</c:v>
                      </c:pt>
                      <c:pt idx="14">
                        <c:v>1430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4-D8EE-48DE-98B9-82B5F4099B16}"/>
                  </c:ext>
                </c:extLst>
              </c15:ser>
            </c15:filteredScatterSeries>
            <c15:filteredScatterSeries>
              <c15:ser>
                <c:idx val="50"/>
                <c:order val="5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AgCl'!$D$461</c15:sqref>
                        </c15:formulaRef>
                      </c:ext>
                    </c:extLst>
                    <c:strCache>
                      <c:ptCount val="1"/>
                      <c:pt idx="0">
                        <c:v>Spillover, Batches 7-9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AgCl'!$B$463:$B$477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AgCl'!$D$463:$D$477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62.199999999999996</c:v>
                      </c:pt>
                      <c:pt idx="1">
                        <c:v>869</c:v>
                      </c:pt>
                      <c:pt idx="2">
                        <c:v>1190</c:v>
                      </c:pt>
                      <c:pt idx="3">
                        <c:v>1280</c:v>
                      </c:pt>
                      <c:pt idx="4">
                        <c:v>1300</c:v>
                      </c:pt>
                      <c:pt idx="5">
                        <c:v>1330</c:v>
                      </c:pt>
                      <c:pt idx="6">
                        <c:v>1350</c:v>
                      </c:pt>
                      <c:pt idx="7">
                        <c:v>1360</c:v>
                      </c:pt>
                      <c:pt idx="8">
                        <c:v>1370</c:v>
                      </c:pt>
                      <c:pt idx="9">
                        <c:v>1370</c:v>
                      </c:pt>
                      <c:pt idx="10">
                        <c:v>1380</c:v>
                      </c:pt>
                      <c:pt idx="11">
                        <c:v>1390</c:v>
                      </c:pt>
                      <c:pt idx="12">
                        <c:v>1390</c:v>
                      </c:pt>
                      <c:pt idx="13">
                        <c:v>1400</c:v>
                      </c:pt>
                      <c:pt idx="14">
                        <c:v>1390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5-D8EE-48DE-98B9-82B5F4099B16}"/>
                  </c:ext>
                </c:extLst>
              </c15:ser>
            </c15:filteredScatterSeries>
            <c15:filteredScatterSeries>
              <c15:ser>
                <c:idx val="51"/>
                <c:order val="5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AgCl'!$I$461</c15:sqref>
                        </c15:formulaRef>
                      </c:ext>
                    </c:extLst>
                    <c:strCache>
                      <c:ptCount val="1"/>
                      <c:pt idx="0">
                        <c:v>Combined 6,7,9, Spill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AgCl'!$G$463:$G$477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AgCl'!$I$463:$I$477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70.3</c:v>
                      </c:pt>
                      <c:pt idx="1">
                        <c:v>1070</c:v>
                      </c:pt>
                      <c:pt idx="2">
                        <c:v>1320</c:v>
                      </c:pt>
                      <c:pt idx="3">
                        <c:v>1350</c:v>
                      </c:pt>
                      <c:pt idx="4">
                        <c:v>1360</c:v>
                      </c:pt>
                      <c:pt idx="5">
                        <c:v>1370</c:v>
                      </c:pt>
                      <c:pt idx="6">
                        <c:v>1370</c:v>
                      </c:pt>
                      <c:pt idx="7">
                        <c:v>1370</c:v>
                      </c:pt>
                      <c:pt idx="8">
                        <c:v>1370</c:v>
                      </c:pt>
                      <c:pt idx="9">
                        <c:v>1370</c:v>
                      </c:pt>
                      <c:pt idx="10">
                        <c:v>1370</c:v>
                      </c:pt>
                      <c:pt idx="11">
                        <c:v>1370</c:v>
                      </c:pt>
                      <c:pt idx="12">
                        <c:v>1370</c:v>
                      </c:pt>
                      <c:pt idx="13">
                        <c:v>1370</c:v>
                      </c:pt>
                      <c:pt idx="14">
                        <c:v>1370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6-D8EE-48DE-98B9-82B5F4099B16}"/>
                  </c:ext>
                </c:extLst>
              </c15:ser>
            </c15:filteredScatterSeries>
            <c15:filteredScatterSeries>
              <c15:ser>
                <c:idx val="52"/>
                <c:order val="5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AgCl'!$D$481</c15:sqref>
                        </c15:formulaRef>
                      </c:ext>
                    </c:extLst>
                    <c:strCache>
                      <c:ptCount val="1"/>
                      <c:pt idx="0">
                        <c:v>Batch 10, Enzyme, Air Dried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AgCl'!$B$483:$B$497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AgCl'!$D$483:$D$497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8.6999999999999993</c:v>
                      </c:pt>
                      <c:pt idx="1">
                        <c:v>1250</c:v>
                      </c:pt>
                      <c:pt idx="2">
                        <c:v>1420</c:v>
                      </c:pt>
                      <c:pt idx="3">
                        <c:v>1450</c:v>
                      </c:pt>
                      <c:pt idx="4">
                        <c:v>1470</c:v>
                      </c:pt>
                      <c:pt idx="5">
                        <c:v>1480</c:v>
                      </c:pt>
                      <c:pt idx="6">
                        <c:v>1470</c:v>
                      </c:pt>
                      <c:pt idx="7">
                        <c:v>1480</c:v>
                      </c:pt>
                      <c:pt idx="8">
                        <c:v>1490</c:v>
                      </c:pt>
                      <c:pt idx="9">
                        <c:v>1490</c:v>
                      </c:pt>
                      <c:pt idx="10">
                        <c:v>1490</c:v>
                      </c:pt>
                      <c:pt idx="11">
                        <c:v>1490</c:v>
                      </c:pt>
                      <c:pt idx="12">
                        <c:v>1490</c:v>
                      </c:pt>
                      <c:pt idx="13">
                        <c:v>1490</c:v>
                      </c:pt>
                      <c:pt idx="14">
                        <c:v>1490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7-D8EE-48DE-98B9-82B5F4099B16}"/>
                  </c:ext>
                </c:extLst>
              </c15:ser>
            </c15:filteredScatterSeries>
            <c15:filteredScatterSeries>
              <c15:ser>
                <c:idx val="53"/>
                <c:order val="5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AgCl'!$I$481</c15:sqref>
                        </c15:formulaRef>
                      </c:ext>
                    </c:extLst>
                    <c:strCache>
                      <c:ptCount val="1"/>
                      <c:pt idx="0">
                        <c:v>Batch 12, Enzyme, Air Dried (mortar dry)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AgCl'!$G$483:$G$497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AgCl'!$I$483:$I$497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6.5</c:v>
                      </c:pt>
                      <c:pt idx="1">
                        <c:v>923</c:v>
                      </c:pt>
                      <c:pt idx="2">
                        <c:v>1240</c:v>
                      </c:pt>
                      <c:pt idx="3">
                        <c:v>1320</c:v>
                      </c:pt>
                      <c:pt idx="4">
                        <c:v>1350</c:v>
                      </c:pt>
                      <c:pt idx="5">
                        <c:v>1370</c:v>
                      </c:pt>
                      <c:pt idx="6">
                        <c:v>1380</c:v>
                      </c:pt>
                      <c:pt idx="7">
                        <c:v>1390</c:v>
                      </c:pt>
                      <c:pt idx="8">
                        <c:v>1390</c:v>
                      </c:pt>
                      <c:pt idx="9">
                        <c:v>1390</c:v>
                      </c:pt>
                      <c:pt idx="10">
                        <c:v>1400</c:v>
                      </c:pt>
                      <c:pt idx="11">
                        <c:v>1410</c:v>
                      </c:pt>
                      <c:pt idx="12">
                        <c:v>1410</c:v>
                      </c:pt>
                      <c:pt idx="13">
                        <c:v>1410</c:v>
                      </c:pt>
                      <c:pt idx="14">
                        <c:v>1410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8-D8EE-48DE-98B9-82B5F4099B16}"/>
                  </c:ext>
                </c:extLst>
              </c15:ser>
            </c15:filteredScatterSeries>
            <c15:filteredScatterSeries>
              <c15:ser>
                <c:idx val="54"/>
                <c:order val="5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AgCl'!$D$501</c15:sqref>
                        </c15:formulaRef>
                      </c:ext>
                    </c:extLst>
                    <c:strCache>
                      <c:ptCount val="1"/>
                      <c:pt idx="0">
                        <c:v>Batch 14, Enzyme, Air Dried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AgCl'!$B$503:$B$517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AgCl'!$D$503:$D$517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42.1</c:v>
                      </c:pt>
                      <c:pt idx="1">
                        <c:v>1540</c:v>
                      </c:pt>
                      <c:pt idx="2">
                        <c:v>1650</c:v>
                      </c:pt>
                      <c:pt idx="3">
                        <c:v>1660</c:v>
                      </c:pt>
                      <c:pt idx="4">
                        <c:v>1680</c:v>
                      </c:pt>
                      <c:pt idx="5">
                        <c:v>1690</c:v>
                      </c:pt>
                      <c:pt idx="6">
                        <c:v>1700</c:v>
                      </c:pt>
                      <c:pt idx="7">
                        <c:v>1710</c:v>
                      </c:pt>
                      <c:pt idx="8">
                        <c:v>1710</c:v>
                      </c:pt>
                      <c:pt idx="9">
                        <c:v>1710</c:v>
                      </c:pt>
                      <c:pt idx="10">
                        <c:v>1720</c:v>
                      </c:pt>
                      <c:pt idx="11">
                        <c:v>1720</c:v>
                      </c:pt>
                      <c:pt idx="12">
                        <c:v>1720</c:v>
                      </c:pt>
                      <c:pt idx="13">
                        <c:v>1730</c:v>
                      </c:pt>
                      <c:pt idx="14">
                        <c:v>1730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9-D8EE-48DE-98B9-82B5F4099B16}"/>
                  </c:ext>
                </c:extLst>
              </c15:ser>
            </c15:filteredScatterSeries>
            <c15:filteredScatterSeries>
              <c15:ser>
                <c:idx val="55"/>
                <c:order val="5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AgCl'!$I$501</c15:sqref>
                        </c15:formulaRef>
                      </c:ext>
                    </c:extLst>
                    <c:strCache>
                      <c:ptCount val="1"/>
                      <c:pt idx="0">
                        <c:v>Batch 15, Enzyme, Air Dried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AgCl'!$G$503:$G$517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AgCl'!$I$503:$I$517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14.200000000000001</c:v>
                      </c:pt>
                      <c:pt idx="1">
                        <c:v>904</c:v>
                      </c:pt>
                      <c:pt idx="2">
                        <c:v>1400</c:v>
                      </c:pt>
                      <c:pt idx="3">
                        <c:v>1460</c:v>
                      </c:pt>
                      <c:pt idx="4">
                        <c:v>1480</c:v>
                      </c:pt>
                      <c:pt idx="5">
                        <c:v>1490</c:v>
                      </c:pt>
                      <c:pt idx="6">
                        <c:v>1490</c:v>
                      </c:pt>
                      <c:pt idx="7">
                        <c:v>1490</c:v>
                      </c:pt>
                      <c:pt idx="8">
                        <c:v>1490</c:v>
                      </c:pt>
                      <c:pt idx="9">
                        <c:v>1500</c:v>
                      </c:pt>
                      <c:pt idx="10">
                        <c:v>1500</c:v>
                      </c:pt>
                      <c:pt idx="11">
                        <c:v>1500</c:v>
                      </c:pt>
                      <c:pt idx="12">
                        <c:v>1500</c:v>
                      </c:pt>
                      <c:pt idx="13">
                        <c:v>1490</c:v>
                      </c:pt>
                      <c:pt idx="14">
                        <c:v>1490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A-D8EE-48DE-98B9-82B5F4099B16}"/>
                  </c:ext>
                </c:extLst>
              </c15:ser>
            </c15:filteredScatterSeries>
            <c15:filteredScatterSeries>
              <c15:ser>
                <c:idx val="56"/>
                <c:order val="5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AgCl'!$D$521</c15:sqref>
                        </c15:formulaRef>
                      </c:ext>
                    </c:extLst>
                    <c:strCache>
                      <c:ptCount val="1"/>
                      <c:pt idx="0">
                        <c:v>Batch 16, Enzyme, Air Dried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AgCl'!$B$523:$B$537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AgCl'!$D$523:$D$537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18.899999999999999</c:v>
                      </c:pt>
                      <c:pt idx="1">
                        <c:v>1260</c:v>
                      </c:pt>
                      <c:pt idx="2">
                        <c:v>1430</c:v>
                      </c:pt>
                      <c:pt idx="3">
                        <c:v>1470</c:v>
                      </c:pt>
                      <c:pt idx="4">
                        <c:v>1480</c:v>
                      </c:pt>
                      <c:pt idx="5">
                        <c:v>1490</c:v>
                      </c:pt>
                      <c:pt idx="6">
                        <c:v>1500</c:v>
                      </c:pt>
                      <c:pt idx="7">
                        <c:v>1500</c:v>
                      </c:pt>
                      <c:pt idx="8">
                        <c:v>1510</c:v>
                      </c:pt>
                      <c:pt idx="9">
                        <c:v>1510</c:v>
                      </c:pt>
                      <c:pt idx="10">
                        <c:v>1510</c:v>
                      </c:pt>
                      <c:pt idx="11">
                        <c:v>1510</c:v>
                      </c:pt>
                      <c:pt idx="12">
                        <c:v>1510</c:v>
                      </c:pt>
                      <c:pt idx="13">
                        <c:v>1510</c:v>
                      </c:pt>
                      <c:pt idx="14">
                        <c:v>1510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B-D8EE-48DE-98B9-82B5F4099B16}"/>
                  </c:ext>
                </c:extLst>
              </c15:ser>
            </c15:filteredScatterSeries>
            <c15:filteredScatterSeries>
              <c15:ser>
                <c:idx val="57"/>
                <c:order val="5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AgCl'!$I$521</c15:sqref>
                        </c15:formulaRef>
                      </c:ext>
                    </c:extLst>
                    <c:strCache>
                      <c:ptCount val="1"/>
                      <c:pt idx="0">
                        <c:v>Batch 17, Enzyme, Air Dried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AgCl'!$G$523:$G$537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1.5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AgCl'!$I$523:$I$537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18.700000000000003</c:v>
                      </c:pt>
                      <c:pt idx="1">
                        <c:v>1280</c:v>
                      </c:pt>
                      <c:pt idx="2">
                        <c:v>1390</c:v>
                      </c:pt>
                      <c:pt idx="3">
                        <c:v>1440</c:v>
                      </c:pt>
                      <c:pt idx="4">
                        <c:v>1450</c:v>
                      </c:pt>
                      <c:pt idx="5">
                        <c:v>1470</c:v>
                      </c:pt>
                      <c:pt idx="6">
                        <c:v>1460</c:v>
                      </c:pt>
                      <c:pt idx="7">
                        <c:v>1460</c:v>
                      </c:pt>
                      <c:pt idx="8">
                        <c:v>1460</c:v>
                      </c:pt>
                      <c:pt idx="9">
                        <c:v>1460</c:v>
                      </c:pt>
                      <c:pt idx="10">
                        <c:v>1460</c:v>
                      </c:pt>
                      <c:pt idx="11">
                        <c:v>1460</c:v>
                      </c:pt>
                      <c:pt idx="12">
                        <c:v>1460</c:v>
                      </c:pt>
                      <c:pt idx="13">
                        <c:v>1450</c:v>
                      </c:pt>
                      <c:pt idx="14">
                        <c:v>1440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C-D8EE-48DE-98B9-82B5F4099B16}"/>
                  </c:ext>
                </c:extLst>
              </c15:ser>
            </c15:filteredScatterSeries>
            <c15:filteredScatterSeries>
              <c15:ser>
                <c:idx val="58"/>
                <c:order val="5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AgCl'!$D$541</c15:sqref>
                        </c15:formulaRef>
                      </c:ext>
                    </c:extLst>
                    <c:strCache>
                      <c:ptCount val="1"/>
                      <c:pt idx="0">
                        <c:v>Batch 18, Enzyme, Air Dried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AgCl'!$B$543:$B$557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AgCl'!$D$543:$D$557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28</c:v>
                      </c:pt>
                      <c:pt idx="1">
                        <c:v>1410</c:v>
                      </c:pt>
                      <c:pt idx="2">
                        <c:v>1530</c:v>
                      </c:pt>
                      <c:pt idx="3">
                        <c:v>1550</c:v>
                      </c:pt>
                      <c:pt idx="4">
                        <c:v>1560</c:v>
                      </c:pt>
                      <c:pt idx="5">
                        <c:v>1560</c:v>
                      </c:pt>
                      <c:pt idx="6">
                        <c:v>1560</c:v>
                      </c:pt>
                      <c:pt idx="7">
                        <c:v>1560</c:v>
                      </c:pt>
                      <c:pt idx="8">
                        <c:v>1560</c:v>
                      </c:pt>
                      <c:pt idx="9">
                        <c:v>1560</c:v>
                      </c:pt>
                      <c:pt idx="10">
                        <c:v>1560</c:v>
                      </c:pt>
                      <c:pt idx="11">
                        <c:v>1560</c:v>
                      </c:pt>
                      <c:pt idx="12">
                        <c:v>1560</c:v>
                      </c:pt>
                      <c:pt idx="13">
                        <c:v>1560</c:v>
                      </c:pt>
                      <c:pt idx="14">
                        <c:v>1570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D-D8EE-48DE-98B9-82B5F4099B16}"/>
                  </c:ext>
                </c:extLst>
              </c15:ser>
            </c15:filteredScatterSeries>
            <c15:filteredScatterSeries>
              <c15:ser>
                <c:idx val="59"/>
                <c:order val="5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AgCl'!$I$541</c15:sqref>
                        </c15:formulaRef>
                      </c:ext>
                    </c:extLst>
                    <c:strCache>
                      <c:ptCount val="1"/>
                      <c:pt idx="0">
                        <c:v>Batch 13, Enzyme, Air Dried</c:v>
                      </c:pt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AgCl'!$G$543:$G$557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AgCl'!$I$543:$I$557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35.700000000000003</c:v>
                      </c:pt>
                      <c:pt idx="1">
                        <c:v>1370</c:v>
                      </c:pt>
                      <c:pt idx="2">
                        <c:v>1550</c:v>
                      </c:pt>
                      <c:pt idx="3">
                        <c:v>1590</c:v>
                      </c:pt>
                      <c:pt idx="4">
                        <c:v>1610</c:v>
                      </c:pt>
                      <c:pt idx="5">
                        <c:v>1610</c:v>
                      </c:pt>
                      <c:pt idx="6">
                        <c:v>1620</c:v>
                      </c:pt>
                      <c:pt idx="7">
                        <c:v>1620</c:v>
                      </c:pt>
                      <c:pt idx="8">
                        <c:v>1620</c:v>
                      </c:pt>
                      <c:pt idx="9">
                        <c:v>1620</c:v>
                      </c:pt>
                      <c:pt idx="10">
                        <c:v>1620</c:v>
                      </c:pt>
                      <c:pt idx="11">
                        <c:v>1620</c:v>
                      </c:pt>
                      <c:pt idx="12">
                        <c:v>1620</c:v>
                      </c:pt>
                      <c:pt idx="13">
                        <c:v>1620</c:v>
                      </c:pt>
                      <c:pt idx="14">
                        <c:v>1620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E-D8EE-48DE-98B9-82B5F4099B16}"/>
                  </c:ext>
                </c:extLst>
              </c15:ser>
            </c15:filteredScatterSeries>
            <c15:filteredScatterSeries>
              <c15:ser>
                <c:idx val="71"/>
                <c:order val="6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AgCl'!$D$681</c15:sqref>
                        </c15:formulaRef>
                      </c:ext>
                    </c:extLst>
                    <c:strCache>
                      <c:ptCount val="1"/>
                      <c:pt idx="0">
                        <c:v>Cerion 2 (first round)</c:v>
                      </c:pt>
                    </c:strCache>
                  </c:strRef>
                </c:tx>
                <c:spPr>
                  <a:ln>
                    <a:solidFill>
                      <a:srgbClr val="FFC000"/>
                    </a:solidFill>
                  </a:ln>
                </c:spPr>
                <c:marker>
                  <c:symbol val="circle"/>
                  <c:size val="6"/>
                  <c:spPr>
                    <a:solidFill>
                      <a:srgbClr val="FFC000"/>
                    </a:solidFill>
                    <a:ln>
                      <a:solidFill>
                        <a:srgbClr val="FFC000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AgCl'!$B$683:$B$697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AgCl'!$D$683:$D$697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97.199999999999989</c:v>
                      </c:pt>
                      <c:pt idx="1">
                        <c:v>268</c:v>
                      </c:pt>
                      <c:pt idx="2">
                        <c:v>379</c:v>
                      </c:pt>
                      <c:pt idx="3">
                        <c:v>440</c:v>
                      </c:pt>
                      <c:pt idx="4">
                        <c:v>465</c:v>
                      </c:pt>
                      <c:pt idx="5">
                        <c:v>483</c:v>
                      </c:pt>
                      <c:pt idx="6">
                        <c:v>499</c:v>
                      </c:pt>
                      <c:pt idx="7">
                        <c:v>514</c:v>
                      </c:pt>
                      <c:pt idx="8">
                        <c:v>524</c:v>
                      </c:pt>
                      <c:pt idx="9">
                        <c:v>535</c:v>
                      </c:pt>
                      <c:pt idx="10">
                        <c:v>544</c:v>
                      </c:pt>
                      <c:pt idx="11">
                        <c:v>577</c:v>
                      </c:pt>
                      <c:pt idx="12">
                        <c:v>600</c:v>
                      </c:pt>
                      <c:pt idx="13">
                        <c:v>618</c:v>
                      </c:pt>
                      <c:pt idx="14">
                        <c:v>631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F-D8EE-48DE-98B9-82B5F4099B16}"/>
                  </c:ext>
                </c:extLst>
              </c15:ser>
            </c15:filteredScatterSeries>
            <c15:filteredScatterSeries>
              <c15:ser>
                <c:idx val="60"/>
                <c:order val="6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AgCl'!$D$701</c15:sqref>
                        </c15:formulaRef>
                      </c:ext>
                    </c:extLst>
                    <c:strCache>
                      <c:ptCount val="1"/>
                      <c:pt idx="0">
                        <c:v>KSC 20-23 Mixed 2</c:v>
                      </c:pt>
                    </c:strCache>
                  </c:strRef>
                </c:tx>
                <c:spPr>
                  <a:ln>
                    <a:solidFill>
                      <a:srgbClr val="AE74D2"/>
                    </a:solidFill>
                    <a:prstDash val="dash"/>
                  </a:ln>
                </c:spPr>
                <c:marker>
                  <c:symbol val="circle"/>
                  <c:size val="6"/>
                  <c:spPr>
                    <a:solidFill>
                      <a:srgbClr val="AE74D2"/>
                    </a:solidFill>
                    <a:ln>
                      <a:solidFill>
                        <a:srgbClr val="AE74D2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AgCl'!$B$703:$B$717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AgCl'!$D$703:$D$717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53.900000000000006</c:v>
                      </c:pt>
                      <c:pt idx="1">
                        <c:v>1140</c:v>
                      </c:pt>
                      <c:pt idx="2">
                        <c:v>1320</c:v>
                      </c:pt>
                      <c:pt idx="3">
                        <c:v>1360</c:v>
                      </c:pt>
                      <c:pt idx="4">
                        <c:v>1370</c:v>
                      </c:pt>
                      <c:pt idx="5">
                        <c:v>1380</c:v>
                      </c:pt>
                      <c:pt idx="6">
                        <c:v>1390</c:v>
                      </c:pt>
                      <c:pt idx="7">
                        <c:v>1400</c:v>
                      </c:pt>
                      <c:pt idx="8">
                        <c:v>1400</c:v>
                      </c:pt>
                      <c:pt idx="9">
                        <c:v>1400</c:v>
                      </c:pt>
                      <c:pt idx="10">
                        <c:v>1400</c:v>
                      </c:pt>
                      <c:pt idx="11">
                        <c:v>1400</c:v>
                      </c:pt>
                      <c:pt idx="12">
                        <c:v>1400</c:v>
                      </c:pt>
                      <c:pt idx="13">
                        <c:v>1400</c:v>
                      </c:pt>
                      <c:pt idx="14">
                        <c:v>1400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0-D8EE-48DE-98B9-82B5F4099B16}"/>
                  </c:ext>
                </c:extLst>
              </c15:ser>
            </c15:filteredScatterSeries>
            <c15:filteredScatterSeries>
              <c15:ser>
                <c:idx val="61"/>
                <c:order val="6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AgCl'!$I$701</c15:sqref>
                        </c15:formulaRef>
                      </c:ext>
                    </c:extLst>
                    <c:strCache>
                      <c:ptCount val="1"/>
                      <c:pt idx="0">
                        <c:v>Cerion AgCl-1</c:v>
                      </c:pt>
                    </c:strCache>
                  </c:strRef>
                </c:tx>
                <c:spPr>
                  <a:ln>
                    <a:solidFill>
                      <a:srgbClr val="3366CC"/>
                    </a:solidFill>
                  </a:ln>
                </c:spPr>
                <c:marker>
                  <c:symbol val="square"/>
                  <c:size val="6"/>
                  <c:spPr>
                    <a:solidFill>
                      <a:srgbClr val="3366CC"/>
                    </a:solidFill>
                    <a:ln>
                      <a:solidFill>
                        <a:srgbClr val="3366CC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AgCl'!$G$703:$G$717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AgCl'!$I$703:$I$717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4.5</c:v>
                      </c:pt>
                      <c:pt idx="1">
                        <c:v>1040</c:v>
                      </c:pt>
                      <c:pt idx="2">
                        <c:v>1160</c:v>
                      </c:pt>
                      <c:pt idx="3">
                        <c:v>1170</c:v>
                      </c:pt>
                      <c:pt idx="4">
                        <c:v>1170</c:v>
                      </c:pt>
                      <c:pt idx="5">
                        <c:v>1170</c:v>
                      </c:pt>
                      <c:pt idx="6">
                        <c:v>1170</c:v>
                      </c:pt>
                      <c:pt idx="7">
                        <c:v>1160</c:v>
                      </c:pt>
                      <c:pt idx="8">
                        <c:v>1160</c:v>
                      </c:pt>
                      <c:pt idx="9">
                        <c:v>1150</c:v>
                      </c:pt>
                      <c:pt idx="10">
                        <c:v>1150</c:v>
                      </c:pt>
                      <c:pt idx="11">
                        <c:v>1130</c:v>
                      </c:pt>
                      <c:pt idx="12">
                        <c:v>1120</c:v>
                      </c:pt>
                      <c:pt idx="13">
                        <c:v>1110</c:v>
                      </c:pt>
                      <c:pt idx="14">
                        <c:v>1090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1-D8EE-48DE-98B9-82B5F4099B16}"/>
                  </c:ext>
                </c:extLst>
              </c15:ser>
            </c15:filteredScatterSeries>
            <c15:filteredScatterSeries>
              <c15:ser>
                <c:idx val="62"/>
                <c:order val="6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AgCl'!$D$721</c15:sqref>
                        </c15:formulaRef>
                      </c:ext>
                    </c:extLst>
                    <c:strCache>
                      <c:ptCount val="1"/>
                      <c:pt idx="0">
                        <c:v>Cerion AgCl-3</c:v>
                      </c:pt>
                    </c:strCache>
                  </c:strRef>
                </c:tx>
                <c:spPr>
                  <a:ln>
                    <a:solidFill>
                      <a:srgbClr val="0000FF"/>
                    </a:solidFill>
                  </a:ln>
                </c:spPr>
                <c:marker>
                  <c:symbol val="x"/>
                  <c:size val="6"/>
                  <c:spPr>
                    <a:solidFill>
                      <a:srgbClr val="0000FF"/>
                    </a:solidFill>
                    <a:ln>
                      <a:solidFill>
                        <a:srgbClr val="0000FF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AgCl'!$B$723:$B$737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AgCl'!$D$723:$D$737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39.5</c:v>
                      </c:pt>
                      <c:pt idx="1">
                        <c:v>1240</c:v>
                      </c:pt>
                      <c:pt idx="2">
                        <c:v>1270</c:v>
                      </c:pt>
                      <c:pt idx="3">
                        <c:v>1280</c:v>
                      </c:pt>
                      <c:pt idx="4">
                        <c:v>1290</c:v>
                      </c:pt>
                      <c:pt idx="5">
                        <c:v>1290</c:v>
                      </c:pt>
                      <c:pt idx="6">
                        <c:v>1290</c:v>
                      </c:pt>
                      <c:pt idx="7">
                        <c:v>1290</c:v>
                      </c:pt>
                      <c:pt idx="8">
                        <c:v>1280</c:v>
                      </c:pt>
                      <c:pt idx="9">
                        <c:v>1270</c:v>
                      </c:pt>
                      <c:pt idx="10">
                        <c:v>1270</c:v>
                      </c:pt>
                      <c:pt idx="11">
                        <c:v>1260</c:v>
                      </c:pt>
                      <c:pt idx="12">
                        <c:v>1250</c:v>
                      </c:pt>
                      <c:pt idx="13">
                        <c:v>1230</c:v>
                      </c:pt>
                      <c:pt idx="14">
                        <c:v>1190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2-D8EE-48DE-98B9-82B5F4099B16}"/>
                  </c:ext>
                </c:extLst>
              </c15:ser>
            </c15:filteredScatterSeries>
            <c15:filteredScatterSeries>
              <c15:ser>
                <c:idx val="64"/>
                <c:order val="6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AgCl'!$D$741</c15:sqref>
                        </c15:formulaRef>
                      </c:ext>
                    </c:extLst>
                    <c:strCache>
                      <c:ptCount val="1"/>
                      <c:pt idx="0">
                        <c:v>Cerion A1</c:v>
                      </c:pt>
                    </c:strCache>
                  </c:strRef>
                </c:tx>
                <c:spPr>
                  <a:ln>
                    <a:solidFill>
                      <a:srgbClr val="0099FF"/>
                    </a:solidFill>
                  </a:ln>
                </c:spPr>
                <c:marker>
                  <c:spPr>
                    <a:solidFill>
                      <a:srgbClr val="0099FF"/>
                    </a:solidFill>
                    <a:ln>
                      <a:solidFill>
                        <a:srgbClr val="0099FF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AgCl'!$B$743:$B$757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AgCl'!$D$743:$D$757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20.8</c:v>
                      </c:pt>
                      <c:pt idx="1">
                        <c:v>1150</c:v>
                      </c:pt>
                      <c:pt idx="2">
                        <c:v>1280</c:v>
                      </c:pt>
                      <c:pt idx="3">
                        <c:v>1300</c:v>
                      </c:pt>
                      <c:pt idx="4">
                        <c:v>1300</c:v>
                      </c:pt>
                      <c:pt idx="5">
                        <c:v>1310</c:v>
                      </c:pt>
                      <c:pt idx="6">
                        <c:v>1310</c:v>
                      </c:pt>
                      <c:pt idx="7">
                        <c:v>1310</c:v>
                      </c:pt>
                      <c:pt idx="8">
                        <c:v>1300</c:v>
                      </c:pt>
                      <c:pt idx="9">
                        <c:v>1300</c:v>
                      </c:pt>
                      <c:pt idx="10">
                        <c:v>1300</c:v>
                      </c:pt>
                      <c:pt idx="11">
                        <c:v>1290</c:v>
                      </c:pt>
                      <c:pt idx="12">
                        <c:v>1290</c:v>
                      </c:pt>
                      <c:pt idx="13">
                        <c:v>1280</c:v>
                      </c:pt>
                      <c:pt idx="14">
                        <c:v>1270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3-D8EE-48DE-98B9-82B5F4099B16}"/>
                  </c:ext>
                </c:extLst>
              </c15:ser>
            </c15:filteredScatterSeries>
            <c15:filteredScatterSeries>
              <c15:ser>
                <c:idx val="63"/>
                <c:order val="6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AgCl'!$I$721</c15:sqref>
                        </c15:formulaRef>
                      </c:ext>
                    </c:extLst>
                    <c:strCache>
                      <c:ptCount val="1"/>
                      <c:pt idx="0">
                        <c:v>Cerion H1.1 (small tube)</c:v>
                      </c:pt>
                    </c:strCache>
                  </c:strRef>
                </c:tx>
                <c:spPr>
                  <a:ln>
                    <a:solidFill>
                      <a:srgbClr val="006600"/>
                    </a:solidFill>
                  </a:ln>
                </c:spPr>
                <c:marker>
                  <c:symbol val="circle"/>
                  <c:size val="6"/>
                  <c:spPr>
                    <a:solidFill>
                      <a:srgbClr val="006600"/>
                    </a:solidFill>
                    <a:ln>
                      <a:solidFill>
                        <a:srgbClr val="006600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AgCl'!$G$723:$G$737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AgCl'!$I$723:$I$737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72.2</c:v>
                      </c:pt>
                      <c:pt idx="1">
                        <c:v>1490</c:v>
                      </c:pt>
                      <c:pt idx="2">
                        <c:v>1500</c:v>
                      </c:pt>
                      <c:pt idx="3">
                        <c:v>1540</c:v>
                      </c:pt>
                      <c:pt idx="4">
                        <c:v>1550</c:v>
                      </c:pt>
                      <c:pt idx="5">
                        <c:v>1550</c:v>
                      </c:pt>
                      <c:pt idx="6">
                        <c:v>1550</c:v>
                      </c:pt>
                      <c:pt idx="7">
                        <c:v>1550</c:v>
                      </c:pt>
                      <c:pt idx="8">
                        <c:v>1540</c:v>
                      </c:pt>
                      <c:pt idx="9">
                        <c:v>1550</c:v>
                      </c:pt>
                      <c:pt idx="10">
                        <c:v>1550</c:v>
                      </c:pt>
                      <c:pt idx="11">
                        <c:v>1540</c:v>
                      </c:pt>
                      <c:pt idx="12">
                        <c:v>1530</c:v>
                      </c:pt>
                      <c:pt idx="13">
                        <c:v>1520</c:v>
                      </c:pt>
                      <c:pt idx="14">
                        <c:v>1520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4-D8EE-48DE-98B9-82B5F4099B16}"/>
                  </c:ext>
                </c:extLst>
              </c15:ser>
            </c15:filteredScatterSeries>
            <c15:filteredScatterSeries>
              <c15:ser>
                <c:idx val="65"/>
                <c:order val="6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AgCl'!$I$741</c15:sqref>
                        </c15:formulaRef>
                      </c:ext>
                    </c:extLst>
                    <c:strCache>
                      <c:ptCount val="1"/>
                      <c:pt idx="0">
                        <c:v>Cerion H1.1 (big tube)</c:v>
                      </c:pt>
                    </c:strCache>
                  </c:strRef>
                </c:tx>
                <c:spPr>
                  <a:ln>
                    <a:solidFill>
                      <a:srgbClr val="669900"/>
                    </a:solidFill>
                  </a:ln>
                </c:spPr>
                <c:marker>
                  <c:symbol val="circle"/>
                  <c:size val="6"/>
                  <c:spPr>
                    <a:solidFill>
                      <a:srgbClr val="669900"/>
                    </a:solidFill>
                    <a:ln>
                      <a:solidFill>
                        <a:srgbClr val="669900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AgCl'!$G$743:$G$757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AgCl'!$I$743:$I$757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12.1</c:v>
                      </c:pt>
                      <c:pt idx="1">
                        <c:v>1350</c:v>
                      </c:pt>
                      <c:pt idx="2">
                        <c:v>1470</c:v>
                      </c:pt>
                      <c:pt idx="3">
                        <c:v>1500</c:v>
                      </c:pt>
                      <c:pt idx="4">
                        <c:v>1530</c:v>
                      </c:pt>
                      <c:pt idx="5">
                        <c:v>1540</c:v>
                      </c:pt>
                      <c:pt idx="6">
                        <c:v>1540</c:v>
                      </c:pt>
                      <c:pt idx="7">
                        <c:v>1550</c:v>
                      </c:pt>
                      <c:pt idx="8">
                        <c:v>1550</c:v>
                      </c:pt>
                      <c:pt idx="9">
                        <c:v>1550</c:v>
                      </c:pt>
                      <c:pt idx="10">
                        <c:v>1560</c:v>
                      </c:pt>
                      <c:pt idx="11">
                        <c:v>1560</c:v>
                      </c:pt>
                      <c:pt idx="12">
                        <c:v>1550</c:v>
                      </c:pt>
                      <c:pt idx="13">
                        <c:v>1540</c:v>
                      </c:pt>
                      <c:pt idx="14">
                        <c:v>1520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5-D8EE-48DE-98B9-82B5F4099B16}"/>
                  </c:ext>
                </c:extLst>
              </c15:ser>
            </c15:filteredScatterSeries>
            <c15:filteredScatterSeries>
              <c15:ser>
                <c:idx val="67"/>
                <c:order val="7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AgCl'!$I$761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AgCl'!$G$763:$G$777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AgCl'!$I$763:$I$777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6-D8EE-48DE-98B9-82B5F4099B16}"/>
                  </c:ext>
                </c:extLst>
              </c15:ser>
            </c15:filteredScatterSeries>
            <c15:filteredScatterSeries>
              <c15:ser>
                <c:idx val="68"/>
                <c:order val="7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AgCl'!$D$781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AgCl'!$B$783:$B$797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AgCl'!$D$783:$D$797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7-D8EE-48DE-98B9-82B5F4099B16}"/>
                  </c:ext>
                </c:extLst>
              </c15:ser>
            </c15:filteredScatterSeries>
            <c15:filteredScatterSeries>
              <c15:ser>
                <c:idx val="69"/>
                <c:order val="7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AgCl'!$I$781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AgCl'!$G$783:$G$797</c15:sqref>
                        </c15:formulaRef>
                      </c:ext>
                    </c:extLst>
                    <c:numCache>
                      <c:formatCode>0.00</c:formatCode>
                      <c:ptCount val="15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15</c:v>
                      </c:pt>
                      <c:pt idx="12">
                        <c:v>20</c:v>
                      </c:pt>
                      <c:pt idx="13">
                        <c:v>25</c:v>
                      </c:pt>
                      <c:pt idx="1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'Gelatin AgCl'!$I$783:$I$797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8-D8EE-48DE-98B9-82B5F4099B16}"/>
                  </c:ext>
                </c:extLst>
              </c15:ser>
            </c15:filteredScatterSeries>
          </c:ext>
        </c:extLst>
      </c:scatterChart>
      <c:valAx>
        <c:axId val="764362015"/>
        <c:scaling>
          <c:orientation val="minMax"/>
          <c:max val="35"/>
          <c:min val="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dirty="0"/>
                  <a:t>Time (min)</a:t>
                </a:r>
              </a:p>
            </c:rich>
          </c:tx>
          <c:layout>
            <c:manualLayout>
              <c:xMode val="edge"/>
              <c:yMode val="edge"/>
              <c:x val="0.36077857869847807"/>
              <c:y val="0.9289724465525199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in"/>
        <c:minorTickMark val="in"/>
        <c:tickLblPos val="nextTo"/>
        <c:spPr>
          <a:noFill/>
          <a:ln w="9525" cap="flat" cmpd="sng" algn="ctr">
            <a:solidFill>
              <a:sysClr val="window" lastClr="FFFFFF">
                <a:lumMod val="50000"/>
              </a:sysClr>
            </a:solidFill>
            <a:round/>
          </a:ln>
          <a:effectLst/>
        </c:spPr>
        <c:txPr>
          <a:bodyPr rot="-2700000"/>
          <a:lstStyle/>
          <a:p>
            <a:pPr>
              <a:defRPr/>
            </a:pPr>
            <a:endParaRPr lang="en-US"/>
          </a:p>
        </c:txPr>
        <c:crossAx val="764362431"/>
        <c:crosses val="autoZero"/>
        <c:crossBetween val="midCat"/>
        <c:majorUnit val="5"/>
        <c:minorUnit val="5"/>
      </c:valAx>
      <c:valAx>
        <c:axId val="764362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Silver Ion Concentration (ppb)</a:t>
                </a:r>
              </a:p>
            </c:rich>
          </c:tx>
          <c:layout>
            <c:manualLayout>
              <c:xMode val="edge"/>
              <c:yMode val="edge"/>
              <c:x val="4.0777848473149782E-2"/>
              <c:y val="0.2238122735623853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ysClr val="window" lastClr="FFFFFF">
                <a:lumMod val="50000"/>
              </a:sys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764362015"/>
        <c:crosses val="autoZero"/>
        <c:crossBetween val="midCat"/>
        <c:majorUnit val="400"/>
        <c:minorUnit val="200"/>
      </c:valAx>
      <c:spPr>
        <a:ln>
          <a:solidFill>
            <a:schemeClr val="bg1">
              <a:lumMod val="65000"/>
            </a:schemeClr>
          </a:solidFill>
        </a:ln>
      </c:spPr>
    </c:plotArea>
    <c:legend>
      <c:legendPos val="b"/>
      <c:layout>
        <c:manualLayout>
          <c:xMode val="edge"/>
          <c:yMode val="edge"/>
          <c:x val="0.74619532791645771"/>
          <c:y val="0.26876604538104992"/>
          <c:w val="0.2429609674749714"/>
          <c:h val="0.32271540957739953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 sz="1600"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0.6664</cdr:x>
      <cdr:y>0.10834</cdr:y>
    </cdr:from>
    <cdr:to>
      <cdr:x>0.96751</cdr:x>
      <cdr:y>0.32871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350059" y="400869"/>
          <a:ext cx="1965534" cy="815374"/>
        </a:xfrm>
        <a:prstGeom xmlns:a="http://schemas.openxmlformats.org/drawingml/2006/main" prst="rect">
          <a:avLst/>
        </a:prstGeom>
        <a:solidFill xmlns:a="http://schemas.openxmlformats.org/drawingml/2006/main">
          <a:srgbClr val="3366FF">
            <a:alpha val="50000"/>
          </a:srgbClr>
        </a:solidFill>
        <a:ln xmlns:a="http://schemas.openxmlformats.org/drawingml/2006/main" w="15875">
          <a:solidFill>
            <a:schemeClr val="bg1">
              <a:lumMod val="9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dirty="0">
              <a:solidFill>
                <a:schemeClr val="accent5"/>
              </a:solidFill>
            </a:rPr>
            <a:t>―</a:t>
          </a:r>
          <a:r>
            <a:rPr lang="en-US" sz="1100" dirty="0">
              <a:solidFill>
                <a:schemeClr val="bg1"/>
              </a:solidFill>
            </a:rPr>
            <a:t> Ag</a:t>
          </a:r>
          <a:r>
            <a:rPr lang="en-US" sz="1100" baseline="30000" dirty="0">
              <a:solidFill>
                <a:schemeClr val="bg1"/>
              </a:solidFill>
            </a:rPr>
            <a:t>+ </a:t>
          </a:r>
          <a:r>
            <a:rPr lang="en-US" sz="1100" baseline="0" dirty="0">
              <a:solidFill>
                <a:schemeClr val="bg1"/>
              </a:solidFill>
            </a:rPr>
            <a:t>Concentration</a:t>
          </a:r>
        </a:p>
        <a:p xmlns:a="http://schemas.openxmlformats.org/drawingml/2006/main">
          <a:r>
            <a:rPr lang="en-US" sz="1100" b="1" baseline="0" dirty="0">
              <a:solidFill>
                <a:schemeClr val="accent2"/>
              </a:solidFill>
            </a:rPr>
            <a:t>- - </a:t>
          </a:r>
          <a:r>
            <a:rPr lang="en-US" sz="1100" baseline="0" dirty="0">
              <a:solidFill>
                <a:schemeClr val="bg1"/>
              </a:solidFill>
            </a:rPr>
            <a:t>Lower Limit</a:t>
          </a:r>
        </a:p>
        <a:p xmlns:a="http://schemas.openxmlformats.org/drawingml/2006/main">
          <a:r>
            <a: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+mn-lt"/>
              <a:ea typeface="+mn-ea"/>
              <a:cs typeface="+mn-cs"/>
            </a:rPr>
            <a:t> •  </a:t>
          </a:r>
          <a:r>
            <a:rPr lang="en-US" sz="1100" baseline="0" dirty="0">
              <a:solidFill>
                <a:schemeClr val="bg1"/>
              </a:solidFill>
            </a:rPr>
            <a:t>New Day + Calibration</a:t>
          </a:r>
        </a:p>
        <a:p xmlns:a="http://schemas.openxmlformats.org/drawingml/2006/main">
          <a:r>
            <a: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rPr>
            <a:t> •  </a:t>
          </a:r>
          <a:r>
            <a:rPr lang="en-US" sz="1100" baseline="0" dirty="0">
              <a:solidFill>
                <a:schemeClr val="bg1"/>
              </a:solidFill>
            </a:rPr>
            <a:t>Re-Calibration</a:t>
          </a:r>
          <a:endParaRPr lang="en-US" sz="1100" dirty="0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CD6319D-AC41-BE49-9785-F2937A46C2F8}" type="datetimeFigureOut">
              <a:rPr lang="en-US" smtClean="0"/>
              <a:t>7/14/2025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2E50A20-7294-E942-9360-CDE88365A7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2301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5032B8C-B3A9-9949-895E-7083058E962C}" type="datetimeFigureOut">
              <a:rPr lang="en-US" smtClean="0"/>
              <a:t>7/14/2025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587305-3A56-974A-AC5F-3DB03A2F21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971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7305-3A56-974A-AC5F-3DB03A2F216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461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7305-3A56-974A-AC5F-3DB03A2F216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076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7305-3A56-974A-AC5F-3DB03A2F216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577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7305-3A56-974A-AC5F-3DB03A2F216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714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7305-3A56-974A-AC5F-3DB03A2F216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022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87305-3A56-974A-AC5F-3DB03A2F2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610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87305-3A56-974A-AC5F-3DB03A2F2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617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87305-3A56-974A-AC5F-3DB03A2F2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30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87305-3A56-974A-AC5F-3DB03A2F2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921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87305-3A56-974A-AC5F-3DB03A2F2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287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87305-3A56-974A-AC5F-3DB03A2F2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695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7305-3A56-974A-AC5F-3DB03A2F216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7859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87305-3A56-974A-AC5F-3DB03A2F2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9020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7305-3A56-974A-AC5F-3DB03A2F216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8318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7305-3A56-974A-AC5F-3DB03A2F216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3410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7305-3A56-974A-AC5F-3DB03A2F216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0611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7305-3A56-974A-AC5F-3DB03A2F216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67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7305-3A56-974A-AC5F-3DB03A2F216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7227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7305-3A56-974A-AC5F-3DB03A2F216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7511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7305-3A56-974A-AC5F-3DB03A2F216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6047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7305-3A56-974A-AC5F-3DB03A2F216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5155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7305-3A56-974A-AC5F-3DB03A2F216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05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7305-3A56-974A-AC5F-3DB03A2F216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8501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7305-3A56-974A-AC5F-3DB03A2F216A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7165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7305-3A56-974A-AC5F-3DB03A2F216A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4598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7305-3A56-974A-AC5F-3DB03A2F216A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14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7305-3A56-974A-AC5F-3DB03A2F216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608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Silver ion is a broad spectrum biocide that shows potential for use in spacecraft water systems. Current active silver ion dosing technologies are based on the electrochemical production of silver ion from a silver electrode. To buy</a:t>
            </a:r>
            <a:r>
              <a:rPr lang="en-US" baseline="0" dirty="0"/>
              <a:t> down risk, a passive controlled-release approach for dosing silver is an attractive option due to the low maintenance, low consumables, and potential for being used as a microbial check valve as well.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87305-3A56-974A-AC5F-3DB03A2F2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175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7305-3A56-974A-AC5F-3DB03A2F216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227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7305-3A56-974A-AC5F-3DB03A2F216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617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7305-3A56-974A-AC5F-3DB03A2F216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136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7305-3A56-974A-AC5F-3DB03A2F216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265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72652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955303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41590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122109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5643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413372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532817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635343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416072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10104" y="6356353"/>
            <a:ext cx="672297" cy="365125"/>
          </a:xfrm>
          <a:prstGeom prst="rect">
            <a:avLst/>
          </a:prstGeom>
        </p:spPr>
        <p:txBody>
          <a:bodyPr/>
          <a:lstStyle/>
          <a:p>
            <a:fld id="{DCD57FC4-C305-C246-BAEE-1D022AE99B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072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7FC4-C305-C246-BAEE-1D022AE99B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76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80562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2419" y="596019"/>
            <a:ext cx="10014008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2419" y="3886200"/>
            <a:ext cx="10014008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International Conference on Environmental Systems, Albuquerque, NM July 8-12,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605279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International Conference on Environmental Systems, Albuquerque, NM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7FC4-C305-C246-BAEE-1D022AE99B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96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419" y="3270701"/>
            <a:ext cx="10014008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2419" y="5103810"/>
            <a:ext cx="10014008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International Conference on Environmental Systems, Albuquerque, NM July 8-12,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87542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1131" y="2060900"/>
            <a:ext cx="4913431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42" y="2060898"/>
            <a:ext cx="4918985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International Conference on Environmental Systems, Albuquerque, NM July 8-12,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995539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5075" y="2060898"/>
            <a:ext cx="4529484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1131" y="2786030"/>
            <a:ext cx="4913431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6867" y="2060901"/>
            <a:ext cx="455956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20" y="2786030"/>
            <a:ext cx="493536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International Conference on Environmental Systems, Albuquerque, NM July 8-12, 2018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337839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International Conference on Environmental Systems, Albuquerque, NM July 8-12,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22298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International Conference on Environmental Systems, Albuquerque, NM July 8-12,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49666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131" y="1754928"/>
            <a:ext cx="3639364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143" y="596021"/>
            <a:ext cx="6001285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1131" y="3126528"/>
            <a:ext cx="3639364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International Conference on Environmental Systems, Albuquerque, NM July 8-12,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343698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131" y="1898269"/>
            <a:ext cx="58984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53923" y="-18288"/>
            <a:ext cx="3333416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9759" y="3269869"/>
            <a:ext cx="5898404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31533" y="6181347"/>
            <a:ext cx="958003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1131" y="6181347"/>
            <a:ext cx="4940400" cy="365125"/>
          </a:xfrm>
        </p:spPr>
        <p:txBody>
          <a:bodyPr/>
          <a:lstStyle/>
          <a:p>
            <a:r>
              <a:rPr lang="en-US" dirty="0"/>
              <a:t>International Conference on Environmental Systems, Albuquerque, NM July 8-12,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99017" y="6181344"/>
            <a:ext cx="406915" cy="3292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190826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572" y="4377488"/>
            <a:ext cx="9884009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23571" y="996188"/>
            <a:ext cx="9735236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3572" y="5284990"/>
            <a:ext cx="9884009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23572" y="6181347"/>
            <a:ext cx="7116371" cy="365125"/>
          </a:xfrm>
        </p:spPr>
        <p:txBody>
          <a:bodyPr/>
          <a:lstStyle/>
          <a:p>
            <a:r>
              <a:rPr lang="en-US" dirty="0"/>
              <a:t>International Conference on Environmental Systems, Albuquerque, NM July 8-12,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780964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922396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129" y="596018"/>
            <a:ext cx="10015299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129" y="4343400"/>
            <a:ext cx="10015299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International Conference on Environmental Systems, Albuquerque, NM July 8-12,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30767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78426" y="86027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18431" y="2985923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591" y="596021"/>
            <a:ext cx="9298820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5248" y="3650606"/>
            <a:ext cx="8841504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131" y="4641206"/>
            <a:ext cx="1001529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International Conference on Environmental Systems, Albuquerque, NM July 8-12,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923593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129" y="3603566"/>
            <a:ext cx="10016451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4687" y="5072366"/>
            <a:ext cx="10016452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International Conference on Environmental Systems, Albuquerque, NM July 8-12,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916536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78426" y="753851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516743" y="287949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591" y="596021"/>
            <a:ext cx="9298820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1129" y="3886200"/>
            <a:ext cx="10016451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129" y="4939862"/>
            <a:ext cx="10016451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International Conference on Environmental Systems, Albuquerque, NM July 8-12,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003359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130" y="596018"/>
            <a:ext cx="10015297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1130" y="3682944"/>
            <a:ext cx="10015297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129" y="4732224"/>
            <a:ext cx="10015296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International Conference on Environmental Systems, Albuquerque, NM July 8-12,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695319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91131" y="596018"/>
            <a:ext cx="10015297" cy="1312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International Conference on Environmental Systems, Albuquerque, NM July 8-12,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9424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5611" y="596018"/>
            <a:ext cx="2370816" cy="55060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1132" y="596018"/>
            <a:ext cx="7498849" cy="550604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International Conference on Environmental Systems, Albuquerque, NM July 8-12,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833641"/>
      </p:ext>
    </p:extLst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11526"/>
            <a:ext cx="10972800" cy="99447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7392" y="2671909"/>
            <a:ext cx="4901360" cy="2444258"/>
          </a:xfrm>
        </p:spPr>
        <p:txBody>
          <a:bodyPr/>
          <a:lstStyle/>
          <a:p>
            <a:pPr lvl="0"/>
            <a:r>
              <a:rPr lang="en-US" dirty="0"/>
              <a:t>Insert figures and text as needed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International Conference on Environmental Systems, Albuquerque, NM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19072" y="6356353"/>
            <a:ext cx="1263328" cy="365125"/>
          </a:xfrm>
          <a:prstGeom prst="rect">
            <a:avLst/>
          </a:prstGeom>
        </p:spPr>
        <p:txBody>
          <a:bodyPr/>
          <a:lstStyle/>
          <a:p>
            <a:fld id="{DCD57FC4-C305-C246-BAEE-1D022AE99BB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307787" y="2671909"/>
            <a:ext cx="4901360" cy="244425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Insert figures and text as needed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461762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583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10104" y="6356353"/>
            <a:ext cx="672297" cy="365125"/>
          </a:xfrm>
          <a:prstGeom prst="rect">
            <a:avLst/>
          </a:prstGeom>
        </p:spPr>
        <p:txBody>
          <a:bodyPr/>
          <a:lstStyle/>
          <a:p>
            <a:fld id="{DCD57FC4-C305-C246-BAEE-1D022AE99B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457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92491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483909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868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728496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398983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541016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170DD4C-3E5A-32FB-ACD9-28C571932D68}"/>
              </a:ext>
            </a:extLst>
          </p:cNvPr>
          <p:cNvSpPr txBox="1">
            <a:spLocks/>
          </p:cNvSpPr>
          <p:nvPr userDrawn="1"/>
        </p:nvSpPr>
        <p:spPr>
          <a:xfrm>
            <a:off x="4165600" y="2088610"/>
            <a:ext cx="4102669" cy="547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08765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27" r:id="rId19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75000"/>
                <a:lumOff val="25000"/>
              </a:schemeClr>
            </a:gs>
            <a:gs pos="34000">
              <a:schemeClr val="bg1">
                <a:lumMod val="85000"/>
                <a:lumOff val="15000"/>
              </a:schemeClr>
            </a:gs>
            <a:gs pos="69000">
              <a:schemeClr val="bg1">
                <a:lumMod val="95000"/>
                <a:lumOff val="5000"/>
              </a:schemeClr>
            </a:gs>
            <a:gs pos="97000">
              <a:schemeClr val="bg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1131" y="596018"/>
            <a:ext cx="10015297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131" y="2060898"/>
            <a:ext cx="10015296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5612" y="6178263"/>
            <a:ext cx="1716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1132" y="6178263"/>
            <a:ext cx="74988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International Conference on Environmental Systems, Albuquerque, NM July 8-12,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6271" y="6178263"/>
            <a:ext cx="551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699" y="6307242"/>
            <a:ext cx="667036" cy="500277"/>
          </a:xfrm>
          <a:prstGeom prst="rect">
            <a:avLst/>
          </a:prstGeom>
          <a:noFill/>
        </p:spPr>
      </p:pic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4165600" y="2088610"/>
            <a:ext cx="4102669" cy="547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893498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  <p:sldLayoutId id="2147483882" r:id="rId18"/>
    <p:sldLayoutId id="2147483883" r:id="rId19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1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1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1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1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0.png"/><Relationship Id="rId10" Type="http://schemas.openxmlformats.org/officeDocument/2006/relationships/image" Target="../media/image14.png"/><Relationship Id="rId4" Type="http://schemas.openxmlformats.org/officeDocument/2006/relationships/image" Target="../media/image90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5" Type="http://schemas.openxmlformats.org/officeDocument/2006/relationships/image" Target="../media/image36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DFDFE"/>
            </a:gs>
            <a:gs pos="27000">
              <a:srgbClr val="C7D7ED"/>
            </a:gs>
            <a:gs pos="51000">
              <a:srgbClr val="97B6DD"/>
            </a:gs>
            <a:gs pos="100000">
              <a:srgbClr val="32549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ter PNG Transparent Images | PNG All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6743"/>
            <a:ext cx="12192000" cy="4726268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-1" y="3877973"/>
            <a:ext cx="12192001" cy="32435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dirty="0">
              <a:solidFill>
                <a:schemeClr val="accent5">
                  <a:lumMod val="10000"/>
                </a:schemeClr>
              </a:solidFill>
              <a:latin typeface="+mj-lt"/>
            </a:endParaRPr>
          </a:p>
          <a:p>
            <a:pPr algn="ctr"/>
            <a:endParaRPr lang="es-ES" sz="1800" dirty="0">
              <a:solidFill>
                <a:schemeClr val="accent5">
                  <a:lumMod val="10000"/>
                </a:schemeClr>
              </a:solidFill>
              <a:latin typeface="+mj-lt"/>
            </a:endParaRPr>
          </a:p>
          <a:p>
            <a:pPr algn="ctr"/>
            <a:r>
              <a:rPr lang="es-ES" sz="18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Tesia Irwin</a:t>
            </a:r>
            <a:r>
              <a:rPr lang="es-ES" sz="1800" baseline="300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1</a:t>
            </a:r>
            <a:r>
              <a:rPr lang="es-ES" sz="18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, Angie Diaz</a:t>
            </a:r>
            <a:r>
              <a:rPr lang="es-ES" sz="1800" baseline="300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2</a:t>
            </a:r>
            <a:r>
              <a:rPr lang="es-ES" sz="18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, Lucy Somervill</a:t>
            </a:r>
            <a:r>
              <a:rPr lang="es-ES" sz="1800" baseline="300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2</a:t>
            </a:r>
            <a:r>
              <a:rPr lang="es-ES" sz="18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, Mary Hummerick</a:t>
            </a:r>
            <a:r>
              <a:rPr lang="es-ES" sz="1800" baseline="300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3</a:t>
            </a:r>
            <a:r>
              <a:rPr lang="es-ES" sz="18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,</a:t>
            </a:r>
            <a:r>
              <a:rPr lang="es-ES" sz="1800" baseline="300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s-ES" sz="18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Wenyan Li</a:t>
            </a:r>
            <a:r>
              <a:rPr lang="es-ES" sz="1800" baseline="300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1</a:t>
            </a:r>
            <a:r>
              <a:rPr lang="es-ES" sz="18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,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Nilab Azim</a:t>
            </a:r>
            <a:r>
              <a:rPr lang="es-ES" sz="1800" baseline="300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4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, </a:t>
            </a:r>
            <a:r>
              <a:rPr lang="es-ES" sz="18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and 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Michael Callahan</a:t>
            </a:r>
            <a:r>
              <a:rPr lang="es-ES" sz="1800" baseline="300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5</a:t>
            </a:r>
          </a:p>
          <a:p>
            <a:endParaRPr lang="en-US" sz="1400" dirty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1 Research Scientist, Astrion, Mail Code: LASSO-008, Kennedy Space Center, FL, 32899.</a:t>
            </a:r>
          </a:p>
          <a:p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2 Research Scientist, Bennett, Mail Code: LASSO-008, Kennedy Space Center, FL, 32899.</a:t>
            </a:r>
          </a:p>
          <a:p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3 Research Scientist, Noetic Strategies Inc., Mail Code: LASSO-008, Kennedy Space Center, FL, 32899.</a:t>
            </a:r>
          </a:p>
          <a:p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4 NASA, Research Scientist, Exploration Systems and Development Office, Mail Code: UB-E, Kennedy Space Center, FL, 32899.</a:t>
            </a:r>
          </a:p>
          <a:p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5 NASA, Water Technology Lead, Crew and Thermal Systems Division, 2101 NASA Parkway/EC3, Houston, Texas, 77058.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3519" y="0"/>
            <a:ext cx="10553855" cy="233021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3200" b="1" dirty="0">
                <a:solidFill>
                  <a:srgbClr val="003366"/>
                </a:solidFill>
                <a:latin typeface="+mj-lt"/>
                <a:ea typeface="Calibri" panose="020F0502020204030204" pitchFamily="34" charset="0"/>
                <a:cs typeface="Arial"/>
              </a:rPr>
              <a:t>Silver Foam: A Novel Approach for Long-Term Passive Dosing of Biocide in Spacecraft Potable Water Systems – Update 2025</a:t>
            </a:r>
            <a:endParaRPr lang="en-US" sz="3200" b="1" dirty="0">
              <a:solidFill>
                <a:srgbClr val="003366"/>
              </a:solidFill>
              <a:latin typeface="+mj-lt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447D17-766C-3D2B-87D4-BD544C05F9D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1374113" y="6420305"/>
            <a:ext cx="606522" cy="3944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971B7D-E476-8586-2DE7-555C36DD9CB0}"/>
              </a:ext>
            </a:extLst>
          </p:cNvPr>
          <p:cNvSpPr/>
          <p:nvPr/>
        </p:nvSpPr>
        <p:spPr>
          <a:xfrm>
            <a:off x="1434681" y="6539011"/>
            <a:ext cx="9322638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Book" panose="020B0502020104020203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Book" panose="020B0502020104020203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Book" panose="020B0502020104020203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Book" panose="020B0502020104020203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Book" panose="020B0502020104020203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Book" panose="020B0502020104020203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Book" panose="020B0502020104020203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Book" panose="020B0502020104020203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Book" panose="020B0502020104020203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54th International Conference on Environmental Systems, 13-17 July 2025, Prague, Czech Republic ICES-2025-194</a:t>
            </a:r>
          </a:p>
        </p:txBody>
      </p:sp>
    </p:spTree>
    <p:extLst>
      <p:ext uri="{BB962C8B-B14F-4D97-AF65-F5344CB8AC3E}">
        <p14:creationId xmlns:p14="http://schemas.microsoft.com/office/powerpoint/2010/main" val="282521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72"/>
    </mc:Choice>
    <mc:Fallback xmlns="">
      <p:transition spd="slow" advTm="3007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7FC4-C305-C246-BAEE-1D022AE99BB3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33530" y="300646"/>
            <a:ext cx="11145643" cy="973059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Doser/MCV Schematic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B80AB18-0A5F-FFA2-C7AE-4DCEC5FAAD7E}"/>
              </a:ext>
            </a:extLst>
          </p:cNvPr>
          <p:cNvCxnSpPr>
            <a:cxnSpLocks/>
          </p:cNvCxnSpPr>
          <p:nvPr/>
        </p:nvCxnSpPr>
        <p:spPr>
          <a:xfrm>
            <a:off x="0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AC6F0FB3-F896-E977-8C19-8D8007733043}"/>
              </a:ext>
            </a:extLst>
          </p:cNvPr>
          <p:cNvGrpSpPr/>
          <p:nvPr/>
        </p:nvGrpSpPr>
        <p:grpSpPr>
          <a:xfrm>
            <a:off x="1060940" y="2232313"/>
            <a:ext cx="9835807" cy="2916652"/>
            <a:chOff x="929603" y="2304049"/>
            <a:chExt cx="9835807" cy="291665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BB592D8-1A03-156C-243D-8B7F090EBF04}"/>
                </a:ext>
              </a:extLst>
            </p:cNvPr>
            <p:cNvGrpSpPr/>
            <p:nvPr/>
          </p:nvGrpSpPr>
          <p:grpSpPr>
            <a:xfrm rot="10800000">
              <a:off x="929603" y="3025276"/>
              <a:ext cx="9835807" cy="1130582"/>
              <a:chOff x="929603" y="2966302"/>
              <a:chExt cx="9835807" cy="1130582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7739BC7F-83B9-8AD7-708F-62BE43B6FCE9}"/>
                  </a:ext>
                </a:extLst>
              </p:cNvPr>
              <p:cNvGrpSpPr/>
              <p:nvPr/>
            </p:nvGrpSpPr>
            <p:grpSpPr>
              <a:xfrm>
                <a:off x="3225815" y="2966302"/>
                <a:ext cx="5243383" cy="1130582"/>
                <a:chOff x="2830524" y="2994583"/>
                <a:chExt cx="5243383" cy="1130582"/>
              </a:xfrm>
            </p:grpSpPr>
            <p:sp>
              <p:nvSpPr>
                <p:cNvPr id="23" name="Flowchart: Manual Operation 22">
                  <a:extLst>
                    <a:ext uri="{FF2B5EF4-FFF2-40B4-BE49-F238E27FC236}">
                      <a16:creationId xmlns:a16="http://schemas.microsoft.com/office/drawing/2014/main" id="{706734C3-B19B-A19A-C064-1402F6E567B9}"/>
                    </a:ext>
                  </a:extLst>
                </p:cNvPr>
                <p:cNvSpPr/>
                <p:nvPr/>
              </p:nvSpPr>
              <p:spPr>
                <a:xfrm rot="5400000">
                  <a:off x="2929313" y="3385124"/>
                  <a:ext cx="155927" cy="353505"/>
                </a:xfrm>
                <a:prstGeom prst="flowChartManualOperation">
                  <a:avLst/>
                </a:prstGeom>
                <a:solidFill>
                  <a:srgbClr val="A5A5A5"/>
                </a:solidFill>
                <a:ln w="12700" cap="flat" cmpd="sng" algn="ctr">
                  <a:solidFill>
                    <a:srgbClr val="A5A5A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B3FC450C-C83A-6244-9110-9E0E783D92E7}"/>
                    </a:ext>
                  </a:extLst>
                </p:cNvPr>
                <p:cNvSpPr/>
                <p:nvPr/>
              </p:nvSpPr>
              <p:spPr>
                <a:xfrm flipH="1">
                  <a:off x="3174600" y="3063600"/>
                  <a:ext cx="4545802" cy="992548"/>
                </a:xfrm>
                <a:custGeom>
                  <a:avLst/>
                  <a:gdLst>
                    <a:gd name="connsiteX0" fmla="*/ 4248465 w 4545802"/>
                    <a:gd name="connsiteY0" fmla="*/ 4006 h 992548"/>
                    <a:gd name="connsiteX1" fmla="*/ 3951128 w 4545802"/>
                    <a:gd name="connsiteY1" fmla="*/ 4006 h 992548"/>
                    <a:gd name="connsiteX2" fmla="*/ 3951128 w 4545802"/>
                    <a:gd name="connsiteY2" fmla="*/ 992547 h 992548"/>
                    <a:gd name="connsiteX3" fmla="*/ 4248465 w 4545802"/>
                    <a:gd name="connsiteY3" fmla="*/ 992548 h 992548"/>
                    <a:gd name="connsiteX4" fmla="*/ 4545802 w 4545802"/>
                    <a:gd name="connsiteY4" fmla="*/ 498277 h 992548"/>
                    <a:gd name="connsiteX5" fmla="*/ 4248465 w 4545802"/>
                    <a:gd name="connsiteY5" fmla="*/ 4006 h 992548"/>
                    <a:gd name="connsiteX6" fmla="*/ 297337 w 4545802"/>
                    <a:gd name="connsiteY6" fmla="*/ 0 h 992548"/>
                    <a:gd name="connsiteX7" fmla="*/ 0 w 4545802"/>
                    <a:gd name="connsiteY7" fmla="*/ 494271 h 992548"/>
                    <a:gd name="connsiteX8" fmla="*/ 297337 w 4545802"/>
                    <a:gd name="connsiteY8" fmla="*/ 988542 h 992548"/>
                    <a:gd name="connsiteX9" fmla="*/ 594674 w 4545802"/>
                    <a:gd name="connsiteY9" fmla="*/ 988542 h 992548"/>
                    <a:gd name="connsiteX10" fmla="*/ 594674 w 4545802"/>
                    <a:gd name="connsiteY10" fmla="*/ 992547 h 992548"/>
                    <a:gd name="connsiteX11" fmla="*/ 3856857 w 4545802"/>
                    <a:gd name="connsiteY11" fmla="*/ 992547 h 992548"/>
                    <a:gd name="connsiteX12" fmla="*/ 3856857 w 4545802"/>
                    <a:gd name="connsiteY12" fmla="*/ 4006 h 992548"/>
                    <a:gd name="connsiteX13" fmla="*/ 594674 w 4545802"/>
                    <a:gd name="connsiteY13" fmla="*/ 4006 h 992548"/>
                    <a:gd name="connsiteX14" fmla="*/ 594674 w 4545802"/>
                    <a:gd name="connsiteY14" fmla="*/ 1 h 992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45802" h="992548">
                      <a:moveTo>
                        <a:pt x="4248465" y="4006"/>
                      </a:moveTo>
                      <a:lnTo>
                        <a:pt x="3951128" y="4006"/>
                      </a:lnTo>
                      <a:lnTo>
                        <a:pt x="3951128" y="992547"/>
                      </a:lnTo>
                      <a:lnTo>
                        <a:pt x="4248465" y="992548"/>
                      </a:lnTo>
                      <a:cubicBezTo>
                        <a:pt x="4412680" y="992548"/>
                        <a:pt x="4545802" y="771255"/>
                        <a:pt x="4545802" y="498277"/>
                      </a:cubicBezTo>
                      <a:cubicBezTo>
                        <a:pt x="4545802" y="225299"/>
                        <a:pt x="4412680" y="4006"/>
                        <a:pt x="4248465" y="4006"/>
                      </a:cubicBezTo>
                      <a:close/>
                      <a:moveTo>
                        <a:pt x="297337" y="0"/>
                      </a:moveTo>
                      <a:cubicBezTo>
                        <a:pt x="133122" y="0"/>
                        <a:pt x="0" y="221293"/>
                        <a:pt x="0" y="494271"/>
                      </a:cubicBezTo>
                      <a:cubicBezTo>
                        <a:pt x="0" y="767249"/>
                        <a:pt x="133122" y="988542"/>
                        <a:pt x="297337" y="988542"/>
                      </a:cubicBezTo>
                      <a:lnTo>
                        <a:pt x="594674" y="988542"/>
                      </a:lnTo>
                      <a:lnTo>
                        <a:pt x="594674" y="992547"/>
                      </a:lnTo>
                      <a:lnTo>
                        <a:pt x="3856857" y="992547"/>
                      </a:lnTo>
                      <a:lnTo>
                        <a:pt x="3856857" y="4006"/>
                      </a:lnTo>
                      <a:lnTo>
                        <a:pt x="594674" y="4006"/>
                      </a:lnTo>
                      <a:lnTo>
                        <a:pt x="594674" y="1"/>
                      </a:lnTo>
                      <a:close/>
                    </a:path>
                  </a:pathLst>
                </a:custGeom>
                <a:solidFill>
                  <a:srgbClr val="A5A5A5"/>
                </a:solidFill>
                <a:ln w="12700" cap="flat" cmpd="sng" algn="ctr">
                  <a:solidFill>
                    <a:srgbClr val="A5A5A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lowchart: Delay 24">
                  <a:extLst>
                    <a:ext uri="{FF2B5EF4-FFF2-40B4-BE49-F238E27FC236}">
                      <a16:creationId xmlns:a16="http://schemas.microsoft.com/office/drawing/2014/main" id="{C05D4DA0-C2E1-C754-5CCB-01180B4A527C}"/>
                    </a:ext>
                  </a:extLst>
                </p:cNvPr>
                <p:cNvSpPr/>
                <p:nvPr/>
              </p:nvSpPr>
              <p:spPr>
                <a:xfrm flipH="1">
                  <a:off x="3654706" y="2994583"/>
                  <a:ext cx="215373" cy="1130582"/>
                </a:xfrm>
                <a:prstGeom prst="flowChartDelay">
                  <a:avLst/>
                </a:prstGeom>
                <a:solidFill>
                  <a:srgbClr val="A5A5A5"/>
                </a:solidFill>
                <a:ln w="12700" cap="flat" cmpd="sng" algn="ctr">
                  <a:solidFill>
                    <a:srgbClr val="A5A5A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lowchart: Manual Operation 25">
                  <a:extLst>
                    <a:ext uri="{FF2B5EF4-FFF2-40B4-BE49-F238E27FC236}">
                      <a16:creationId xmlns:a16="http://schemas.microsoft.com/office/drawing/2014/main" id="{B83F39F6-E783-8A4F-2C22-3C47A72DF5BF}"/>
                    </a:ext>
                  </a:extLst>
                </p:cNvPr>
                <p:cNvSpPr/>
                <p:nvPr/>
              </p:nvSpPr>
              <p:spPr>
                <a:xfrm rot="16200000">
                  <a:off x="7819191" y="3385124"/>
                  <a:ext cx="155927" cy="353505"/>
                </a:xfrm>
                <a:prstGeom prst="flowChartManualOperation">
                  <a:avLst/>
                </a:prstGeom>
                <a:solidFill>
                  <a:srgbClr val="A5A5A5"/>
                </a:solidFill>
                <a:ln w="12700" cap="flat" cmpd="sng" algn="ctr">
                  <a:solidFill>
                    <a:srgbClr val="A5A5A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6EBB69E-9CAF-7763-EB05-A23FED453FFD}"/>
                  </a:ext>
                </a:extLst>
              </p:cNvPr>
              <p:cNvCxnSpPr>
                <a:cxnSpLocks/>
                <a:endCxn id="26" idx="2"/>
              </p:cNvCxnSpPr>
              <p:nvPr/>
            </p:nvCxnSpPr>
            <p:spPr>
              <a:xfrm flipH="1">
                <a:off x="8469198" y="3531593"/>
                <a:ext cx="2296212" cy="2002"/>
              </a:xfrm>
              <a:prstGeom prst="line">
                <a:avLst/>
              </a:prstGeom>
              <a:noFill/>
              <a:ln w="381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E18DE9F-73C3-FC38-C09B-8ED9B7DA9D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9603" y="3544986"/>
                <a:ext cx="2296212" cy="2002"/>
              </a:xfrm>
              <a:prstGeom prst="line">
                <a:avLst/>
              </a:prstGeom>
              <a:noFill/>
              <a:ln w="381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sp>
            <p:nvSpPr>
              <p:cNvPr id="21" name="Flowchart: Collate 20">
                <a:extLst>
                  <a:ext uri="{FF2B5EF4-FFF2-40B4-BE49-F238E27FC236}">
                    <a16:creationId xmlns:a16="http://schemas.microsoft.com/office/drawing/2014/main" id="{469D415C-A3AB-B100-8839-C9A2CD952C1B}"/>
                  </a:ext>
                </a:extLst>
              </p:cNvPr>
              <p:cNvSpPr/>
              <p:nvPr/>
            </p:nvSpPr>
            <p:spPr>
              <a:xfrm rot="5400000">
                <a:off x="2742090" y="3290578"/>
                <a:ext cx="226244" cy="512823"/>
              </a:xfrm>
              <a:prstGeom prst="flowChartCollate">
                <a:avLst/>
              </a:prstGeom>
              <a:solidFill>
                <a:schemeClr val="tx1">
                  <a:lumMod val="75000"/>
                </a:schemeClr>
              </a:solidFill>
              <a:ln w="12700" cap="flat" cmpd="sng" algn="ctr">
                <a:solidFill>
                  <a:schemeClr val="tx1">
                    <a:lumMod val="9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lowchart: Collate 21">
                <a:extLst>
                  <a:ext uri="{FF2B5EF4-FFF2-40B4-BE49-F238E27FC236}">
                    <a16:creationId xmlns:a16="http://schemas.microsoft.com/office/drawing/2014/main" id="{1C14D262-FD34-FF57-6C52-5EEE028A75F7}"/>
                  </a:ext>
                </a:extLst>
              </p:cNvPr>
              <p:cNvSpPr/>
              <p:nvPr/>
            </p:nvSpPr>
            <p:spPr>
              <a:xfrm rot="5400000">
                <a:off x="8739089" y="3277185"/>
                <a:ext cx="226244" cy="512823"/>
              </a:xfrm>
              <a:prstGeom prst="flowChartCollate">
                <a:avLst/>
              </a:prstGeom>
              <a:solidFill>
                <a:schemeClr val="tx1">
                  <a:lumMod val="75000"/>
                </a:schemeClr>
              </a:solidFill>
              <a:ln w="12700" cap="flat" cmpd="sng" algn="ctr">
                <a:solidFill>
                  <a:schemeClr val="tx1">
                    <a:lumMod val="9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2CFCA72-2025-F382-5CCC-140B2B66BA76}"/>
                </a:ext>
              </a:extLst>
            </p:cNvPr>
            <p:cNvSpPr txBox="1"/>
            <p:nvPr/>
          </p:nvSpPr>
          <p:spPr>
            <a:xfrm>
              <a:off x="9156690" y="3239599"/>
              <a:ext cx="9238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</a:schemeClr>
                  </a:solidFill>
                  <a:effectLst/>
                  <a:uLnTx/>
                  <a:uFillTx/>
                  <a:latin typeface="Calibri" panose="020F0502020204030204"/>
                </a:rPr>
                <a:t>Outlet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60E761-21A4-7A93-5AFA-46E1DC7FE214}"/>
                </a:ext>
              </a:extLst>
            </p:cNvPr>
            <p:cNvSpPr txBox="1"/>
            <p:nvPr/>
          </p:nvSpPr>
          <p:spPr>
            <a:xfrm>
              <a:off x="1616747" y="3247360"/>
              <a:ext cx="7446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</a:schemeClr>
                  </a:solidFill>
                  <a:effectLst/>
                  <a:uLnTx/>
                  <a:uFillTx/>
                  <a:latin typeface="Calibri" panose="020F0502020204030204"/>
                </a:rPr>
                <a:t>Inlet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9515ACA-0373-2E88-CEC0-730A83DB3349}"/>
                </a:ext>
              </a:extLst>
            </p:cNvPr>
            <p:cNvCxnSpPr>
              <a:stCxn id="24" idx="8"/>
              <a:endCxn id="24" idx="6"/>
            </p:cNvCxnSpPr>
            <p:nvPr/>
          </p:nvCxnSpPr>
          <p:spPr>
            <a:xfrm>
              <a:off x="3876657" y="3098299"/>
              <a:ext cx="0" cy="988542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8DCCAC6-33CC-27F9-51D1-577D737B440F}"/>
                </a:ext>
              </a:extLst>
            </p:cNvPr>
            <p:cNvCxnSpPr>
              <a:cxnSpLocks/>
              <a:stCxn id="24" idx="3"/>
              <a:endCxn id="24" idx="0"/>
            </p:cNvCxnSpPr>
            <p:nvPr/>
          </p:nvCxnSpPr>
          <p:spPr>
            <a:xfrm>
              <a:off x="7827785" y="3094293"/>
              <a:ext cx="0" cy="988542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25B327-4AE9-244D-D62B-2AEB724C9A08}"/>
                </a:ext>
              </a:extLst>
            </p:cNvPr>
            <p:cNvSpPr txBox="1"/>
            <p:nvPr/>
          </p:nvSpPr>
          <p:spPr>
            <a:xfrm>
              <a:off x="3421158" y="2451525"/>
              <a:ext cx="7446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</a:schemeClr>
                  </a:solidFill>
                  <a:effectLst/>
                  <a:uLnTx/>
                  <a:uFillTx/>
                  <a:latin typeface="Calibri" panose="020F0502020204030204"/>
                </a:rPr>
                <a:t>Mesh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653BF8-7681-6FBC-CDC7-30EF1988D807}"/>
                </a:ext>
              </a:extLst>
            </p:cNvPr>
            <p:cNvSpPr txBox="1"/>
            <p:nvPr/>
          </p:nvSpPr>
          <p:spPr>
            <a:xfrm>
              <a:off x="7547790" y="2449803"/>
              <a:ext cx="7446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</a:schemeClr>
                  </a:solidFill>
                  <a:effectLst/>
                  <a:uLnTx/>
                  <a:uFillTx/>
                  <a:latin typeface="Calibri" panose="020F0502020204030204"/>
                </a:rPr>
                <a:t>Mesh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597893-C5CA-2BAA-1F92-4809DEFFBFAE}"/>
                </a:ext>
              </a:extLst>
            </p:cNvPr>
            <p:cNvSpPr/>
            <p:nvPr/>
          </p:nvSpPr>
          <p:spPr>
            <a:xfrm>
              <a:off x="3943868" y="3135336"/>
              <a:ext cx="3803904" cy="892813"/>
            </a:xfrm>
            <a:prstGeom prst="rect">
              <a:avLst/>
            </a:prstGeom>
            <a:pattFill prst="wdUpDiag">
              <a:fgClr>
                <a:sysClr val="windowText" lastClr="000000">
                  <a:lumMod val="65000"/>
                  <a:lumOff val="35000"/>
                </a:sysClr>
              </a:fgClr>
              <a:bgClr>
                <a:srgbClr val="E7E6E6">
                  <a:lumMod val="90000"/>
                </a:srgbClr>
              </a:bgClr>
            </a:pattFill>
            <a:ln w="12700" cap="flat" cmpd="sng" algn="ctr">
              <a:solidFill>
                <a:schemeClr val="bg1">
                  <a:lumMod val="75000"/>
                  <a:lumOff val="2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7F68BD-DCD7-6CF9-463C-11A2A02E763E}"/>
                </a:ext>
              </a:extLst>
            </p:cNvPr>
            <p:cNvSpPr txBox="1"/>
            <p:nvPr/>
          </p:nvSpPr>
          <p:spPr>
            <a:xfrm>
              <a:off x="7316503" y="4574370"/>
              <a:ext cx="12668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</a:schemeClr>
                  </a:solidFill>
                  <a:effectLst/>
                  <a:uLnTx/>
                  <a:uFillTx/>
                  <a:latin typeface="Calibri" panose="020F0502020204030204"/>
                </a:rPr>
                <a:t>Threaded Cap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6117CC-1B65-E91E-C9B5-68EDE99AC677}"/>
                </a:ext>
              </a:extLst>
            </p:cNvPr>
            <p:cNvSpPr txBox="1"/>
            <p:nvPr/>
          </p:nvSpPr>
          <p:spPr>
            <a:xfrm>
              <a:off x="5204649" y="2304049"/>
              <a:ext cx="1266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</a:schemeClr>
                  </a:solidFill>
                  <a:effectLst/>
                  <a:uLnTx/>
                  <a:uFillTx/>
                  <a:latin typeface="Calibri" panose="020F0502020204030204"/>
                </a:rPr>
                <a:t>AgFoam</a:t>
              </a:r>
            </a:p>
          </p:txBody>
        </p:sp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A072AFA3-5569-EA49-7B84-482864E58B2C}"/>
                </a:ext>
              </a:extLst>
            </p:cNvPr>
            <p:cNvSpPr/>
            <p:nvPr/>
          </p:nvSpPr>
          <p:spPr>
            <a:xfrm rot="16200000">
              <a:off x="7804028" y="3977787"/>
              <a:ext cx="243780" cy="992549"/>
            </a:xfrm>
            <a:prstGeom prst="leftBrace">
              <a:avLst/>
            </a:prstGeom>
            <a:noFill/>
            <a:ln w="6350" cap="flat" cmpd="sng" algn="ctr">
              <a:solidFill>
                <a:schemeClr val="tx1">
                  <a:lumMod val="9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Left Brace 15">
              <a:extLst>
                <a:ext uri="{FF2B5EF4-FFF2-40B4-BE49-F238E27FC236}">
                  <a16:creationId xmlns:a16="http://schemas.microsoft.com/office/drawing/2014/main" id="{3A86060D-E4FB-23AE-EB5A-D48701B52C34}"/>
                </a:ext>
              </a:extLst>
            </p:cNvPr>
            <p:cNvSpPr/>
            <p:nvPr/>
          </p:nvSpPr>
          <p:spPr>
            <a:xfrm rot="5400000">
              <a:off x="5692364" y="882961"/>
              <a:ext cx="291456" cy="3829391"/>
            </a:xfrm>
            <a:prstGeom prst="leftBrace">
              <a:avLst/>
            </a:prstGeom>
            <a:noFill/>
            <a:ln w="6350" cap="flat" cmpd="sng" algn="ctr">
              <a:solidFill>
                <a:schemeClr val="tx1">
                  <a:lumMod val="9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668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35"/>
    </mc:Choice>
    <mc:Fallback xmlns="">
      <p:transition spd="slow" advTm="5723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7FC4-C305-C246-BAEE-1D022AE99BB3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33530" y="300646"/>
            <a:ext cx="11145643" cy="973059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Mass/Volume/Power Estimates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B80AB18-0A5F-FFA2-C7AE-4DCEC5FAAD7E}"/>
              </a:ext>
            </a:extLst>
          </p:cNvPr>
          <p:cNvCxnSpPr>
            <a:cxnSpLocks/>
          </p:cNvCxnSpPr>
          <p:nvPr/>
        </p:nvCxnSpPr>
        <p:spPr>
          <a:xfrm>
            <a:off x="0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C48C044-4B1A-3B92-D6C7-0B0B91BE53ED}"/>
              </a:ext>
            </a:extLst>
          </p:cNvPr>
          <p:cNvSpPr txBox="1">
            <a:spLocks/>
          </p:cNvSpPr>
          <p:nvPr/>
        </p:nvSpPr>
        <p:spPr>
          <a:xfrm>
            <a:off x="1425054" y="1652131"/>
            <a:ext cx="10515600" cy="4351338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 dirty="0"/>
              <a:t>AgFoam Material:</a:t>
            </a:r>
          </a:p>
          <a:p>
            <a:pPr lvl="1"/>
            <a:r>
              <a:rPr lang="en-US" cap="none" dirty="0"/>
              <a:t>25-30 grams/foam</a:t>
            </a:r>
          </a:p>
          <a:p>
            <a:pPr lvl="1"/>
            <a:r>
              <a:rPr lang="en-US" cap="none" dirty="0"/>
              <a:t>290 mL/foam </a:t>
            </a:r>
            <a:r>
              <a:rPr lang="en-US" u="sng" cap="none" dirty="0"/>
              <a:t>uncompressed</a:t>
            </a:r>
          </a:p>
          <a:p>
            <a:pPr lvl="1"/>
            <a:r>
              <a:rPr lang="en-US" cap="none" dirty="0"/>
              <a:t>4 crew, 3 year (3 AgFoam): 90 g and 870 mL </a:t>
            </a:r>
          </a:p>
          <a:p>
            <a:r>
              <a:rPr lang="en-US" cap="none" dirty="0"/>
              <a:t>Cartridge (</a:t>
            </a:r>
            <a:r>
              <a:rPr lang="en-US" cap="none" dirty="0">
                <a:solidFill>
                  <a:srgbClr val="FF0000"/>
                </a:solidFill>
              </a:rPr>
              <a:t>current design</a:t>
            </a:r>
            <a:r>
              <a:rPr lang="en-US" cap="none" dirty="0"/>
              <a:t>):</a:t>
            </a:r>
          </a:p>
          <a:p>
            <a:pPr lvl="1"/>
            <a:r>
              <a:rPr lang="en-US" cap="none" dirty="0"/>
              <a:t>196.5 grams</a:t>
            </a:r>
          </a:p>
          <a:p>
            <a:pPr lvl="1"/>
            <a:r>
              <a:rPr lang="en-US" cap="none" dirty="0"/>
              <a:t>550 mL </a:t>
            </a:r>
          </a:p>
          <a:p>
            <a:r>
              <a:rPr lang="en-US" cap="none" dirty="0"/>
              <a:t>No power requirements</a:t>
            </a:r>
          </a:p>
        </p:txBody>
      </p:sp>
    </p:spTree>
    <p:extLst>
      <p:ext uri="{BB962C8B-B14F-4D97-AF65-F5344CB8AC3E}">
        <p14:creationId xmlns:p14="http://schemas.microsoft.com/office/powerpoint/2010/main" val="303032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35"/>
    </mc:Choice>
    <mc:Fallback xmlns="">
      <p:transition spd="slow" advTm="5723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7FC4-C305-C246-BAEE-1D022AE99BB3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33530" y="300646"/>
            <a:ext cx="11145643" cy="973059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Physical/Math Model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B80AB18-0A5F-FFA2-C7AE-4DCEC5FAAD7E}"/>
              </a:ext>
            </a:extLst>
          </p:cNvPr>
          <p:cNvCxnSpPr>
            <a:cxnSpLocks/>
          </p:cNvCxnSpPr>
          <p:nvPr/>
        </p:nvCxnSpPr>
        <p:spPr>
          <a:xfrm>
            <a:off x="0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D8A71FD9-FF73-FE7B-665C-767DBFE2CF68}"/>
              </a:ext>
            </a:extLst>
          </p:cNvPr>
          <p:cNvSpPr txBox="1">
            <a:spLocks/>
          </p:cNvSpPr>
          <p:nvPr/>
        </p:nvSpPr>
        <p:spPr>
          <a:xfrm>
            <a:off x="1054757" y="1529600"/>
            <a:ext cx="6566209" cy="44620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cap="none" dirty="0"/>
              <a:t>A realistic math model was developed for the AgFoam flow-through cell.</a:t>
            </a:r>
          </a:p>
          <a:p>
            <a:pPr>
              <a:spcBef>
                <a:spcPts val="600"/>
              </a:spcBef>
            </a:pPr>
            <a:r>
              <a:rPr lang="en-US" cap="none" dirty="0"/>
              <a:t>This model predicts the silver ion concentration as a function of: </a:t>
            </a:r>
          </a:p>
          <a:p>
            <a:pPr lvl="1">
              <a:spcBef>
                <a:spcPts val="600"/>
              </a:spcBef>
            </a:pPr>
            <a:r>
              <a:rPr lang="en-US" cap="none" dirty="0"/>
              <a:t>flow rate (Q), and </a:t>
            </a:r>
          </a:p>
          <a:p>
            <a:pPr lvl="1">
              <a:spcBef>
                <a:spcPts val="600"/>
              </a:spcBef>
            </a:pPr>
            <a:r>
              <a:rPr lang="en-US" cap="none" dirty="0"/>
              <a:t>foam surface area: </a:t>
            </a:r>
            <a:r>
              <a:rPr lang="en-US" sz="2800" cap="none" dirty="0">
                <a:effectLst/>
                <a:latin typeface="Calibri" panose="020F0502020204030204"/>
              </a:rPr>
              <a:t>A = S</a:t>
            </a:r>
            <a:r>
              <a:rPr lang="en-US" sz="2800" cap="none" baseline="-25000" dirty="0">
                <a:effectLst/>
                <a:latin typeface="Calibri" panose="020F0502020204030204"/>
              </a:rPr>
              <a:t>A</a:t>
            </a:r>
            <a:r>
              <a:rPr lang="en-US" sz="2800" cap="none" dirty="0">
                <a:effectLst/>
                <a:latin typeface="Calibri" panose="020F0502020204030204"/>
              </a:rPr>
              <a:t> × V</a:t>
            </a:r>
            <a:r>
              <a:rPr lang="en-US" cap="none" dirty="0"/>
              <a:t> </a:t>
            </a:r>
          </a:p>
          <a:p>
            <a:pPr lvl="2">
              <a:spcBef>
                <a:spcPts val="600"/>
              </a:spcBef>
            </a:pPr>
            <a:r>
              <a:rPr lang="en-US" cap="none" dirty="0"/>
              <a:t>foam S</a:t>
            </a:r>
            <a:r>
              <a:rPr lang="en-US" cap="none" baseline="-25000" dirty="0"/>
              <a:t>A</a:t>
            </a:r>
            <a:r>
              <a:rPr lang="en-US" cap="none" dirty="0"/>
              <a:t> (surface area per unit volume), </a:t>
            </a:r>
          </a:p>
          <a:p>
            <a:pPr lvl="2">
              <a:spcBef>
                <a:spcPts val="600"/>
              </a:spcBef>
            </a:pPr>
            <a:r>
              <a:rPr lang="en-US" cap="none" dirty="0"/>
              <a:t>foam volume V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CE5E57D-70C4-4FFF-4282-9F36265CE316}"/>
              </a:ext>
            </a:extLst>
          </p:cNvPr>
          <p:cNvGrpSpPr/>
          <p:nvPr/>
        </p:nvGrpSpPr>
        <p:grpSpPr>
          <a:xfrm>
            <a:off x="8017515" y="1615060"/>
            <a:ext cx="2664308" cy="1586492"/>
            <a:chOff x="8504665" y="1432211"/>
            <a:chExt cx="3552410" cy="2115322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6023D85-A358-E6A6-1FE2-F02FA5F433A8}"/>
                </a:ext>
              </a:extLst>
            </p:cNvPr>
            <p:cNvSpPr/>
            <p:nvPr/>
          </p:nvSpPr>
          <p:spPr>
            <a:xfrm>
              <a:off x="8504665" y="1432211"/>
              <a:ext cx="3552410" cy="2115322"/>
            </a:xfrm>
            <a:prstGeom prst="rect">
              <a:avLst/>
            </a:prstGeom>
            <a:solidFill>
              <a:srgbClr val="D3E9FF"/>
            </a:soli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DF70E786-59E8-68FA-2D57-D4AFBB4E3D39}"/>
                </a:ext>
              </a:extLst>
            </p:cNvPr>
            <p:cNvGrpSpPr/>
            <p:nvPr/>
          </p:nvGrpSpPr>
          <p:grpSpPr>
            <a:xfrm>
              <a:off x="8715384" y="1451538"/>
              <a:ext cx="3206354" cy="2043316"/>
              <a:chOff x="8728287" y="2382201"/>
              <a:chExt cx="3206354" cy="2043316"/>
            </a:xfrm>
          </p:grpSpPr>
          <p:sp>
            <p:nvSpPr>
              <p:cNvPr id="109" name="Can 7">
                <a:extLst>
                  <a:ext uri="{FF2B5EF4-FFF2-40B4-BE49-F238E27FC236}">
                    <a16:creationId xmlns:a16="http://schemas.microsoft.com/office/drawing/2014/main" id="{321AA67B-26E1-E1B6-565C-34D4010DD786}"/>
                  </a:ext>
                </a:extLst>
              </p:cNvPr>
              <p:cNvSpPr/>
              <p:nvPr/>
            </p:nvSpPr>
            <p:spPr>
              <a:xfrm rot="5400000">
                <a:off x="9836573" y="1996463"/>
                <a:ext cx="914400" cy="3017520"/>
              </a:xfrm>
              <a:prstGeom prst="can">
                <a:avLst>
                  <a:gd name="adj" fmla="val 65000"/>
                </a:avLst>
              </a:prstGeom>
              <a:noFill/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</a:endParaRPr>
              </a:p>
            </p:txBody>
          </p:sp>
          <p:sp>
            <p:nvSpPr>
              <p:cNvPr id="110" name="Can 8">
                <a:extLst>
                  <a:ext uri="{FF2B5EF4-FFF2-40B4-BE49-F238E27FC236}">
                    <a16:creationId xmlns:a16="http://schemas.microsoft.com/office/drawing/2014/main" id="{4663F3D0-C518-6EE5-CFE0-3003DAA71B50}"/>
                  </a:ext>
                </a:extLst>
              </p:cNvPr>
              <p:cNvSpPr/>
              <p:nvPr/>
            </p:nvSpPr>
            <p:spPr>
              <a:xfrm rot="5400000">
                <a:off x="9665123" y="3150893"/>
                <a:ext cx="914400" cy="713423"/>
              </a:xfrm>
              <a:prstGeom prst="can">
                <a:avLst>
                  <a:gd name="adj" fmla="val 50000"/>
                </a:avLst>
              </a:prstGeom>
              <a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 w="12700" cap="flat" cmpd="sng" algn="ctr">
                <a:solidFill>
                  <a:srgbClr val="5B9BD5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-128"/>
                </a:endParaRPr>
              </a:p>
            </p:txBody>
          </p:sp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8836B269-CCD5-D4CA-3023-8B769380CD9E}"/>
                  </a:ext>
                </a:extLst>
              </p:cNvPr>
              <p:cNvCxnSpPr/>
              <p:nvPr/>
            </p:nvCxnSpPr>
            <p:spPr>
              <a:xfrm>
                <a:off x="8728287" y="4234694"/>
                <a:ext cx="3074246" cy="20342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5B9BD5"/>
                </a:solidFill>
                <a:prstDash val="solid"/>
                <a:miter lim="800000"/>
                <a:tailEnd type="triangle" w="lg" len="lg"/>
              </a:ln>
              <a:effectLst/>
            </p:spPr>
          </p:cxn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7153D40D-FF19-B91F-5481-90C1116DD97F}"/>
                  </a:ext>
                </a:extLst>
              </p:cNvPr>
              <p:cNvCxnSpPr/>
              <p:nvPr/>
            </p:nvCxnSpPr>
            <p:spPr>
              <a:xfrm flipH="1">
                <a:off x="11387667" y="3085245"/>
                <a:ext cx="279401" cy="877178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70C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6C907DA9-F9AB-8592-90F4-219C6A4103BD}"/>
                  </a:ext>
                </a:extLst>
              </p:cNvPr>
              <p:cNvCxnSpPr/>
              <p:nvPr/>
            </p:nvCxnSpPr>
            <p:spPr>
              <a:xfrm flipH="1" flipV="1">
                <a:off x="9020810" y="2792294"/>
                <a:ext cx="2514600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70C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D6BF32DF-9CE7-CB37-AD9B-A1660039726F}"/>
                  </a:ext>
                </a:extLst>
              </p:cNvPr>
              <p:cNvCxnSpPr/>
              <p:nvPr/>
            </p:nvCxnSpPr>
            <p:spPr>
              <a:xfrm>
                <a:off x="9029277" y="2495967"/>
                <a:ext cx="0" cy="45720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70C0"/>
                </a:solidFill>
                <a:prstDash val="dashDot"/>
                <a:miter lim="800000"/>
                <a:headEnd type="none"/>
                <a:tailEnd type="none"/>
              </a:ln>
              <a:effectLst/>
            </p:spPr>
          </p:cxnSp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BEA4A4EB-2067-373F-24CF-E5ED8B4D1821}"/>
                  </a:ext>
                </a:extLst>
              </p:cNvPr>
              <p:cNvCxnSpPr/>
              <p:nvPr/>
            </p:nvCxnSpPr>
            <p:spPr>
              <a:xfrm>
                <a:off x="11535410" y="2521368"/>
                <a:ext cx="0" cy="45720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70C0"/>
                </a:solidFill>
                <a:prstDash val="dashDot"/>
                <a:miter lim="800000"/>
                <a:headEnd type="none"/>
                <a:tailEnd type="none"/>
              </a:ln>
              <a:effectLst/>
            </p:spPr>
          </p:cxn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FC78E344-1042-E817-72C2-17F98B10F89A}"/>
                  </a:ext>
                </a:extLst>
              </p:cNvPr>
              <p:cNvSpPr txBox="1"/>
              <p:nvPr/>
            </p:nvSpPr>
            <p:spPr>
              <a:xfrm>
                <a:off x="10136885" y="2382201"/>
                <a:ext cx="417208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-128"/>
                  </a:rPr>
                  <a:t>L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9B25BDED-EA9E-142E-FD1B-F8C3A0A0F2A1}"/>
                  </a:ext>
                </a:extLst>
              </p:cNvPr>
              <p:cNvSpPr txBox="1"/>
              <p:nvPr/>
            </p:nvSpPr>
            <p:spPr>
              <a:xfrm>
                <a:off x="11466137" y="3274732"/>
                <a:ext cx="468504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-128"/>
                  </a:rPr>
                  <a:t>D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B7ACA06-8F6A-8EED-37A1-A2394D0E33CE}"/>
                  </a:ext>
                </a:extLst>
              </p:cNvPr>
              <p:cNvSpPr txBox="1"/>
              <p:nvPr/>
            </p:nvSpPr>
            <p:spPr>
              <a:xfrm>
                <a:off x="10098379" y="3933074"/>
                <a:ext cx="400109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-128"/>
                  </a:rPr>
                  <a:t>x</a:t>
                </a:r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3D8654F-F4C7-AAC7-C030-1848DE97AA34}"/>
              </a:ext>
            </a:extLst>
          </p:cNvPr>
          <p:cNvGrpSpPr/>
          <p:nvPr/>
        </p:nvGrpSpPr>
        <p:grpSpPr>
          <a:xfrm>
            <a:off x="8017515" y="3310135"/>
            <a:ext cx="2664308" cy="2376783"/>
            <a:chOff x="8411155" y="3408118"/>
            <a:chExt cx="3552410" cy="3169044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A471D83C-267C-763E-89EB-03F435BE833B}"/>
                </a:ext>
              </a:extLst>
            </p:cNvPr>
            <p:cNvSpPr/>
            <p:nvPr/>
          </p:nvSpPr>
          <p:spPr>
            <a:xfrm>
              <a:off x="8411155" y="3408118"/>
              <a:ext cx="3552410" cy="3169044"/>
            </a:xfrm>
            <a:prstGeom prst="rect">
              <a:avLst/>
            </a:prstGeom>
            <a:solidFill>
              <a:srgbClr val="D3E9FF"/>
            </a:soli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40CD073D-4600-E176-4A22-74AC031FBA03}"/>
                </a:ext>
              </a:extLst>
            </p:cNvPr>
            <p:cNvGrpSpPr/>
            <p:nvPr/>
          </p:nvGrpSpPr>
          <p:grpSpPr>
            <a:xfrm>
              <a:off x="8988082" y="3515991"/>
              <a:ext cx="2688800" cy="1246255"/>
              <a:chOff x="9541477" y="3755430"/>
              <a:chExt cx="2688800" cy="1246255"/>
            </a:xfrm>
          </p:grpSpPr>
          <p:sp>
            <p:nvSpPr>
              <p:cNvPr id="139" name="Can 28">
                <a:extLst>
                  <a:ext uri="{FF2B5EF4-FFF2-40B4-BE49-F238E27FC236}">
                    <a16:creationId xmlns:a16="http://schemas.microsoft.com/office/drawing/2014/main" id="{EF59419D-E2FE-D709-6529-A99EBAFBAF1D}"/>
                  </a:ext>
                </a:extLst>
              </p:cNvPr>
              <p:cNvSpPr/>
              <p:nvPr/>
            </p:nvSpPr>
            <p:spPr>
              <a:xfrm rot="5400000">
                <a:off x="10365960" y="4187773"/>
                <a:ext cx="914400" cy="713423"/>
              </a:xfrm>
              <a:prstGeom prst="can">
                <a:avLst>
                  <a:gd name="adj" fmla="val 50000"/>
                </a:avLst>
              </a:prstGeom>
              <a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 w="12700" cap="flat" cmpd="sng" algn="ctr">
                <a:solidFill>
                  <a:srgbClr val="5B9BD5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ＭＳ Ｐゴシック" charset="-128"/>
                </a:endParaRP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972FA285-442B-B50B-367F-1C4A4158510C}"/>
                  </a:ext>
                </a:extLst>
              </p:cNvPr>
              <p:cNvSpPr txBox="1"/>
              <p:nvPr/>
            </p:nvSpPr>
            <p:spPr>
              <a:xfrm>
                <a:off x="10638024" y="3755430"/>
                <a:ext cx="498427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ＭＳ Ｐゴシック" charset="-128"/>
                  </a:rPr>
                  <a:t>dx</a:t>
                </a:r>
              </a:p>
            </p:txBody>
          </p:sp>
          <p:cxnSp>
            <p:nvCxnSpPr>
              <p:cNvPr id="141" name="Straight Arrow Connector 140">
                <a:extLst>
                  <a:ext uri="{FF2B5EF4-FFF2-40B4-BE49-F238E27FC236}">
                    <a16:creationId xmlns:a16="http://schemas.microsoft.com/office/drawing/2014/main" id="{A51F618C-6AAE-B60D-800D-EC2F28626C9E}"/>
                  </a:ext>
                </a:extLst>
              </p:cNvPr>
              <p:cNvCxnSpPr/>
              <p:nvPr/>
            </p:nvCxnSpPr>
            <p:spPr>
              <a:xfrm flipV="1">
                <a:off x="9781614" y="4544484"/>
                <a:ext cx="578726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70C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42" name="Straight Arrow Connector 141">
                <a:extLst>
                  <a:ext uri="{FF2B5EF4-FFF2-40B4-BE49-F238E27FC236}">
                    <a16:creationId xmlns:a16="http://schemas.microsoft.com/office/drawing/2014/main" id="{7DA5986F-388D-715F-2299-3CEF8BCD205B}"/>
                  </a:ext>
                </a:extLst>
              </p:cNvPr>
              <p:cNvCxnSpPr/>
              <p:nvPr/>
            </p:nvCxnSpPr>
            <p:spPr>
              <a:xfrm flipV="1">
                <a:off x="11246250" y="4533901"/>
                <a:ext cx="578726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70C0"/>
                </a:solidFill>
                <a:prstDash val="solid"/>
                <a:miter lim="800000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3" name="TextBox 142">
                    <a:extLst>
                      <a:ext uri="{FF2B5EF4-FFF2-40B4-BE49-F238E27FC236}">
                        <a16:creationId xmlns:a16="http://schemas.microsoft.com/office/drawing/2014/main" id="{E7B102AC-D345-7BA2-329A-6151C4670351}"/>
                      </a:ext>
                    </a:extLst>
                  </p:cNvPr>
                  <p:cNvSpPr txBox="1"/>
                  <p:nvPr/>
                </p:nvSpPr>
                <p:spPr>
                  <a:xfrm>
                    <a:off x="9541477" y="4183381"/>
                    <a:ext cx="71113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ＭＳ Ｐゴシック" charset="-128"/>
                      </a:rPr>
                      <a:t>Q,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kumimoji="0" lang="en-US" sz="1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a14:m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ea typeface="ＭＳ Ｐゴシック" charset="-128"/>
                    </a:endParaRPr>
                  </a:p>
                </p:txBody>
              </p:sp>
            </mc:Choice>
            <mc:Fallback xmlns="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8C299E2B-CB92-1822-3A99-E3246BD8E4F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41477" y="4183381"/>
                    <a:ext cx="711135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4444" b="-1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4" name="TextBox 143">
                    <a:extLst>
                      <a:ext uri="{FF2B5EF4-FFF2-40B4-BE49-F238E27FC236}">
                        <a16:creationId xmlns:a16="http://schemas.microsoft.com/office/drawing/2014/main" id="{81B4574B-AB4F-4F95-3CA1-D64D72B1502D}"/>
                      </a:ext>
                    </a:extLst>
                  </p:cNvPr>
                  <p:cNvSpPr txBox="1"/>
                  <p:nvPr/>
                </p:nvSpPr>
                <p:spPr>
                  <a:xfrm>
                    <a:off x="11222309" y="4175263"/>
                    <a:ext cx="100796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ＭＳ Ｐゴシック" charset="-128"/>
                      </a:rPr>
                      <a:t>Q,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kumimoji="0" lang="en-US" sz="1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kumimoji="0" lang="en-US" sz="1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en-US" sz="1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sub>
                        </m:sSub>
                      </m:oMath>
                    </a14:m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ea typeface="ＭＳ Ｐゴシック" charset="-128"/>
                    </a:endParaRPr>
                  </a:p>
                </p:txBody>
              </p:sp>
            </mc:Choice>
            <mc:Fallback xmlns="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CAB74B3B-64B1-5405-39E2-5BC2BD3A70E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222309" y="4175263"/>
                    <a:ext cx="1007968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806" t="-4444" b="-1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5DD20DC3-2797-0397-C02B-47CF20965A82}"/>
                </a:ext>
              </a:extLst>
            </p:cNvPr>
            <p:cNvSpPr/>
            <p:nvPr/>
          </p:nvSpPr>
          <p:spPr>
            <a:xfrm>
              <a:off x="9981911" y="4034297"/>
              <a:ext cx="356712" cy="365760"/>
            </a:xfrm>
            <a:prstGeom prst="ellipse">
              <a:avLst/>
            </a:prstGeom>
            <a:noFill/>
            <a:ln w="31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FF9B50D9-E05D-651C-543E-5595DFE70F15}"/>
                </a:ext>
              </a:extLst>
            </p:cNvPr>
            <p:cNvGrpSpPr/>
            <p:nvPr/>
          </p:nvGrpSpPr>
          <p:grpSpPr>
            <a:xfrm>
              <a:off x="10034150" y="4098750"/>
              <a:ext cx="1811010" cy="2278767"/>
              <a:chOff x="8851560" y="4189617"/>
              <a:chExt cx="1811010" cy="2278767"/>
            </a:xfrm>
          </p:grpSpPr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1E98E25A-675E-5183-369C-33FD0D0C6389}"/>
                  </a:ext>
                </a:extLst>
              </p:cNvPr>
              <p:cNvCxnSpPr>
                <a:stCxn id="122" idx="3"/>
              </p:cNvCxnSpPr>
              <p:nvPr/>
            </p:nvCxnSpPr>
            <p:spPr>
              <a:xfrm>
                <a:off x="8851560" y="4437360"/>
                <a:ext cx="808630" cy="1502141"/>
              </a:xfrm>
              <a:prstGeom prst="line">
                <a:avLst/>
              </a:prstGeom>
              <a:noFill/>
              <a:ln w="63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6AF27D90-A85C-882B-B453-8BBA2901C284}"/>
                  </a:ext>
                </a:extLst>
              </p:cNvPr>
              <p:cNvCxnSpPr>
                <a:endCxn id="129" idx="6"/>
              </p:cNvCxnSpPr>
              <p:nvPr/>
            </p:nvCxnSpPr>
            <p:spPr>
              <a:xfrm>
                <a:off x="9117331" y="4189617"/>
                <a:ext cx="1348414" cy="994185"/>
              </a:xfrm>
              <a:prstGeom prst="line">
                <a:avLst/>
              </a:prstGeom>
              <a:noFill/>
              <a:ln w="63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796EB13F-5D54-0D13-11FD-8DD9538EAD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duotone>
                  <a:prstClr val="black"/>
                  <a:sysClr val="window" lastClr="FFFFFF">
                    <a:tint val="45000"/>
                    <a:satMod val="400000"/>
                  </a:sys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-2760000">
                <a:off x="9535988" y="5000519"/>
                <a:ext cx="1097280" cy="1155884"/>
              </a:xfrm>
              <a:prstGeom prst="ellipse">
                <a:avLst/>
              </a:prstGeom>
              <a:ln w="19050" cap="rnd">
                <a:solidFill>
                  <a:sysClr val="window" lastClr="FFFFFF">
                    <a:lumMod val="50000"/>
                  </a:sysClr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0C927499-AAC7-F6D6-0A62-8634874AE513}"/>
                  </a:ext>
                </a:extLst>
              </p:cNvPr>
              <p:cNvGrpSpPr/>
              <p:nvPr/>
            </p:nvGrpSpPr>
            <p:grpSpPr>
              <a:xfrm>
                <a:off x="9770741" y="5113798"/>
                <a:ext cx="701112" cy="1354586"/>
                <a:chOff x="9770741" y="5113798"/>
                <a:chExt cx="701112" cy="1354586"/>
              </a:xfrm>
            </p:grpSpPr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8B7EF24C-FF78-9366-1364-FA966C077AF5}"/>
                    </a:ext>
                  </a:extLst>
                </p:cNvPr>
                <p:cNvCxnSpPr/>
                <p:nvPr/>
              </p:nvCxnSpPr>
              <p:spPr>
                <a:xfrm>
                  <a:off x="10074580" y="5113798"/>
                  <a:ext cx="0" cy="134239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dash"/>
                  <a:miter lim="800000"/>
                </a:ln>
                <a:effectLst/>
              </p:spPr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2719961-54B1-E7A9-2957-F48FB273DBD7}"/>
                    </a:ext>
                  </a:extLst>
                </p:cNvPr>
                <p:cNvCxnSpPr/>
                <p:nvPr/>
              </p:nvCxnSpPr>
              <p:spPr>
                <a:xfrm>
                  <a:off x="10161526" y="5115787"/>
                  <a:ext cx="0" cy="134239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dash"/>
                  <a:miter lim="800000"/>
                </a:ln>
                <a:effectLst/>
              </p:spPr>
            </p:cxnSp>
            <p:cxnSp>
              <p:nvCxnSpPr>
                <p:cNvPr id="133" name="Straight Arrow Connector 132">
                  <a:extLst>
                    <a:ext uri="{FF2B5EF4-FFF2-40B4-BE49-F238E27FC236}">
                      <a16:creationId xmlns:a16="http://schemas.microsoft.com/office/drawing/2014/main" id="{B54BF634-7535-9F1A-C3DE-DB3F2E731F54}"/>
                    </a:ext>
                  </a:extLst>
                </p:cNvPr>
                <p:cNvCxnSpPr/>
                <p:nvPr/>
              </p:nvCxnSpPr>
              <p:spPr>
                <a:xfrm>
                  <a:off x="9770741" y="6274030"/>
                  <a:ext cx="30383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B9BD5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134" name="Straight Arrow Connector 133">
                  <a:extLst>
                    <a:ext uri="{FF2B5EF4-FFF2-40B4-BE49-F238E27FC236}">
                      <a16:creationId xmlns:a16="http://schemas.microsoft.com/office/drawing/2014/main" id="{2D6D1E8E-9AAF-3F29-FD8B-FA54D159F8BA}"/>
                    </a:ext>
                  </a:extLst>
                </p:cNvPr>
                <p:cNvCxnSpPr/>
                <p:nvPr/>
              </p:nvCxnSpPr>
              <p:spPr>
                <a:xfrm flipH="1" flipV="1">
                  <a:off x="10168014" y="6280380"/>
                  <a:ext cx="30383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B9BD5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5" name="TextBox 134">
                      <a:extLst>
                        <a:ext uri="{FF2B5EF4-FFF2-40B4-BE49-F238E27FC236}">
                          <a16:creationId xmlns:a16="http://schemas.microsoft.com/office/drawing/2014/main" id="{4B187AB8-6248-7215-E68F-DF6583F7833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066472" y="6283719"/>
                      <a:ext cx="129355" cy="184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9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oMath>
                        </m:oMathPara>
                      </a14:m>
                      <a:endParaRPr kumimoji="0" lang="en-US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ＭＳ Ｐゴシック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B7ED2114-A789-7D27-DBDB-0F1D08053B3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066472" y="6283719"/>
                      <a:ext cx="129355" cy="184665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25000" r="-25000" b="-1363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C2155C91-BBD5-1291-79C0-D7D5FF87E79B}"/>
                    </a:ext>
                  </a:extLst>
                </p:cNvPr>
                <p:cNvCxnSpPr/>
                <p:nvPr/>
              </p:nvCxnSpPr>
              <p:spPr>
                <a:xfrm flipH="1" flipV="1">
                  <a:off x="10077410" y="5470547"/>
                  <a:ext cx="84116" cy="237589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070C0"/>
                  </a:solidFill>
                  <a:prstDash val="solid"/>
                  <a:miter lim="800000"/>
                </a:ln>
                <a:effectLst/>
              </p:spPr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7" name="TextBox 136">
                      <a:extLst>
                        <a:ext uri="{FF2B5EF4-FFF2-40B4-BE49-F238E27FC236}">
                          <a16:creationId xmlns:a16="http://schemas.microsoft.com/office/drawing/2014/main" id="{D69A74E3-116A-73D5-B125-8B83238069B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940673" y="5313955"/>
                      <a:ext cx="129355" cy="184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9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9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0" lang="en-US" sz="9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ＭＳ Ｐゴシック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E554206D-1858-E615-62A9-5F5A79ECEEA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940673" y="5313955"/>
                      <a:ext cx="129355" cy="184665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31250" r="-25000" b="-130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8" name="TextBox 137">
                      <a:extLst>
                        <a:ext uri="{FF2B5EF4-FFF2-40B4-BE49-F238E27FC236}">
                          <a16:creationId xmlns:a16="http://schemas.microsoft.com/office/drawing/2014/main" id="{748D3F96-D1A2-52AA-DA33-C21B3D09973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90392" y="5610833"/>
                      <a:ext cx="129355" cy="184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9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9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0" lang="en-US" sz="9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ＭＳ Ｐゴシック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C60613E2-5D28-6D80-DE87-FB71FCFE500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190392" y="5610833"/>
                      <a:ext cx="129355" cy="184665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31250" r="-31250" b="-130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E1AE775D-77EC-5724-44E1-34DC02EC24E5}"/>
                </a:ext>
              </a:extLst>
            </p:cNvPr>
            <p:cNvSpPr/>
            <p:nvPr/>
          </p:nvSpPr>
          <p:spPr>
            <a:xfrm>
              <a:off x="8577346" y="3545081"/>
              <a:ext cx="11481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bulk flow: 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F9F04707-08BC-7791-4A11-9874EC02678D}"/>
                </a:ext>
              </a:extLst>
            </p:cNvPr>
            <p:cNvSpPr/>
            <p:nvPr/>
          </p:nvSpPr>
          <p:spPr>
            <a:xfrm>
              <a:off x="8728790" y="5082147"/>
              <a:ext cx="10932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diffusion: 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15182D46-31D5-6424-D25C-15943C9D345B}"/>
                    </a:ext>
                  </a:extLst>
                </p:cNvPr>
                <p:cNvSpPr/>
                <p:nvPr/>
              </p:nvSpPr>
              <p:spPr>
                <a:xfrm>
                  <a:off x="8697967" y="5564191"/>
                  <a:ext cx="1992088" cy="52792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ko-KR" sz="105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ko-KR" sz="105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kumimoji="0" lang="en-US" altLang="ko-KR" sz="105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kumimoji="0" lang="en-US" altLang="ko-KR" sz="105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kumimoji="0" lang="en-US" altLang="ko-KR" sz="105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ko-KR" sz="105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kumimoji="0" lang="en-US" altLang="ko-KR" sz="105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𝐴𝑔</m:t>
                            </m:r>
                          </m:sub>
                        </m:sSub>
                        <m:f>
                          <m:fPr>
                            <m:ctrlPr>
                              <a:rPr kumimoji="0" lang="en-US" altLang="ko-KR" sz="105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altLang="ko-KR" sz="105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𝐶𝑠</m:t>
                            </m:r>
                            <m:r>
                              <a:rPr kumimoji="0" lang="en-US" altLang="ko-KR" sz="105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kumimoji="0" lang="en-US" altLang="ko-KR" sz="105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𝐶𝑥</m:t>
                            </m:r>
                          </m:num>
                          <m:den>
                            <m:r>
                              <a:rPr kumimoji="0" lang="ko-KR" altLang="en-US" sz="105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𝛿</m:t>
                            </m:r>
                          </m:den>
                        </m:f>
                      </m:oMath>
                    </m:oMathPara>
                  </a14:m>
                  <a:endParaRPr kumimoji="0" lang="en-US" altLang="ko-KR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7986C94-6A1D-4357-EEE2-EFBDC4A2E8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7967" y="5564191"/>
                  <a:ext cx="1992088" cy="527923"/>
                </a:xfrm>
                <a:prstGeom prst="rect">
                  <a:avLst/>
                </a:prstGeom>
                <a:blipFill>
                  <a:blip r:embed="rId11"/>
                  <a:stretch>
                    <a:fillRect b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5960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35"/>
    </mc:Choice>
    <mc:Fallback xmlns="">
      <p:transition spd="slow" advTm="5723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7FC4-C305-C246-BAEE-1D022AE99BB3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33530" y="300646"/>
            <a:ext cx="11145643" cy="973059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Physical/Math Model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B80AB18-0A5F-FFA2-C7AE-4DCEC5FAAD7E}"/>
              </a:ext>
            </a:extLst>
          </p:cNvPr>
          <p:cNvCxnSpPr>
            <a:cxnSpLocks/>
          </p:cNvCxnSpPr>
          <p:nvPr/>
        </p:nvCxnSpPr>
        <p:spPr>
          <a:xfrm>
            <a:off x="0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6C35128-73BD-E734-50E6-2EC3D709A1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8807" y="1829819"/>
                <a:ext cx="5617193" cy="4212695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857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00000"/>
                  <a:buFont typeface="Arial"/>
                  <a:buChar char="•"/>
                  <a:defRPr sz="2000" kern="1200" cap="small">
                    <a:solidFill>
                      <a:schemeClr val="tx1"/>
                    </a:soli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00000"/>
                  <a:buFont typeface="Arial"/>
                  <a:buChar char="•"/>
                  <a:defRPr sz="1800" kern="1200" cap="small">
                    <a:solidFill>
                      <a:schemeClr val="tx1"/>
                    </a:soli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2001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00000"/>
                  <a:buFont typeface="Arial"/>
                  <a:buChar char="•"/>
                  <a:defRPr sz="1600" kern="1200" cap="small">
                    <a:solidFill>
                      <a:schemeClr val="tx1"/>
                    </a:soli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5430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00000"/>
                  <a:buFont typeface="Arial"/>
                  <a:buChar char="•"/>
                  <a:defRPr sz="1400" kern="1200" cap="small">
                    <a:solidFill>
                      <a:schemeClr val="tx1"/>
                    </a:soli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002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00000"/>
                  <a:buFont typeface="Arial"/>
                  <a:buChar char="•"/>
                  <a:defRPr sz="1400" kern="1200" cap="small">
                    <a:solidFill>
                      <a:schemeClr val="tx1"/>
                    </a:soli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00000"/>
                  <a:buFont typeface="Arial"/>
                  <a:buChar char="•"/>
                  <a:defRPr sz="1200" kern="1200" cap="small">
                    <a:solidFill>
                      <a:schemeClr val="tx1"/>
                    </a:soli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00000"/>
                  <a:buFont typeface="Arial"/>
                  <a:buChar char="•"/>
                  <a:defRPr sz="1200" kern="1200" cap="small">
                    <a:solidFill>
                      <a:schemeClr val="tx1"/>
                    </a:soli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00000"/>
                  <a:buFont typeface="Arial"/>
                  <a:buChar char="•"/>
                  <a:defRPr sz="1200" kern="1200" cap="small">
                    <a:solidFill>
                      <a:schemeClr val="tx1"/>
                    </a:soli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00000"/>
                  <a:buFont typeface="Arial"/>
                  <a:buChar char="•"/>
                  <a:defRPr sz="1200" kern="1200" cap="small">
                    <a:solidFill>
                      <a:schemeClr val="tx1"/>
                    </a:soli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-214313" defTabSz="914400" fontAlgn="base">
                  <a:spcBef>
                    <a:spcPts val="450"/>
                  </a:spcBef>
                  <a:buClrTx/>
                  <a:buSzTx/>
                  <a:buFont typeface="Wingdings" panose="05000000000000000000" pitchFamily="2" charset="2"/>
                  <a:buChar char="§"/>
                  <a:defRPr/>
                </a:pPr>
                <a:r>
                  <a:rPr lang="en-US" cap="none" dirty="0">
                    <a:solidFill>
                      <a:schemeClr val="tx1"/>
                    </a:solidFill>
                    <a:effectLst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solution of the math model: </a:t>
                </a:r>
              </a:p>
              <a:p>
                <a:pPr marL="826389" indent="0" fontAlgn="base">
                  <a:spcBef>
                    <a:spcPts val="450"/>
                  </a:spcBef>
                  <a:buFont typeface="Arial"/>
                  <a:buNone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cap="none" smtClean="0">
                        <a:solidFill>
                          <a:srgbClr val="FF66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  <m:r>
                      <m:rPr>
                        <m:sty m:val="p"/>
                      </m:rPr>
                      <a:rPr lang="en-US" altLang="ko-KR" cap="none">
                        <a:solidFill>
                          <a:srgbClr val="FF66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  <m:d>
                      <m:dPr>
                        <m:ctrlPr>
                          <a:rPr lang="en-US" altLang="ko-KR" i="1" cap="none">
                            <a:solidFill>
                              <a:srgbClr val="FF66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ko-KR" i="1" cap="none">
                                <a:solidFill>
                                  <a:srgbClr val="FF66FF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ko-KR" i="1" cap="none">
                                    <a:solidFill>
                                      <a:srgbClr val="FF66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 cap="none">
                                    <a:solidFill>
                                      <a:srgbClr val="FF66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ko-KR" i="1" cap="none">
                                    <a:solidFill>
                                      <a:srgbClr val="FF66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altLang="ko-KR" i="1" cap="none">
                                <a:solidFill>
                                  <a:srgbClr val="FF66FF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ko-KR" i="1" cap="none">
                                    <a:solidFill>
                                      <a:srgbClr val="FF66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 cap="none">
                                    <a:solidFill>
                                      <a:srgbClr val="FF66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ko-KR" i="1" cap="none">
                                    <a:solidFill>
                                      <a:srgbClr val="FF66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𝑒𝑓𝑓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ko-KR" i="1" cap="none">
                                    <a:solidFill>
                                      <a:srgbClr val="FF66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 cap="none">
                                    <a:solidFill>
                                      <a:srgbClr val="FF66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ko-KR" i="1" cap="none">
                                    <a:solidFill>
                                      <a:srgbClr val="FF66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altLang="ko-KR" i="1" cap="none">
                        <a:solidFill>
                          <a:srgbClr val="FF66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altLang="ko-KR" i="1" cap="none">
                            <a:solidFill>
                              <a:srgbClr val="FF66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i="1" cap="none">
                                <a:solidFill>
                                  <a:srgbClr val="FF66FF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 cap="none">
                                <a:solidFill>
                                  <a:srgbClr val="FF66FF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ko-KR" i="1" cap="none">
                                    <a:solidFill>
                                      <a:srgbClr val="FF66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 cap="none">
                                    <a:solidFill>
                                      <a:srgbClr val="FF66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altLang="ko-KR" i="1" cap="none">
                                    <a:solidFill>
                                      <a:srgbClr val="FF66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𝑔</m:t>
                                </m:r>
                              </m:sub>
                            </m:sSub>
                          </m:sub>
                        </m:sSub>
                        <m:r>
                          <a:rPr lang="en-US" altLang="ko-KR" i="1" cap="none">
                            <a:solidFill>
                              <a:srgbClr val="FF66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∙</m:t>
                        </m:r>
                        <m:r>
                          <a:rPr lang="en-US" altLang="ko-KR" i="1" cap="none" smtClean="0">
                            <a:solidFill>
                              <a:srgbClr val="FF66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altLang="ko-KR" i="1" cap="none">
                            <a:solidFill>
                              <a:srgbClr val="FF66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  <m:r>
                          <a:rPr lang="en-US" altLang="ko-KR" i="1" cap="none">
                            <a:solidFill>
                              <a:srgbClr val="FF66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∙</m:t>
                        </m:r>
                        <m:r>
                          <a:rPr lang="ko-KR" altLang="en-US" i="1" cap="none">
                            <a:solidFill>
                              <a:srgbClr val="FF66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den>
                    </m:f>
                  </m:oMath>
                </a14:m>
                <a:r>
                  <a:rPr lang="en-US" altLang="ko-KR" cap="none" dirty="0">
                    <a:solidFill>
                      <a:srgbClr val="FF66FF"/>
                    </a:solidFill>
                    <a:effectLst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lang="en-US" altLang="ko-KR" sz="1400" cap="none" dirty="0">
                    <a:solidFill>
                      <a:schemeClr val="tx1"/>
                    </a:solidFill>
                    <a:effectLst/>
                    <a:ea typeface="ＭＳ Ｐゴシック" charset="-128"/>
                    <a:cs typeface="Times New Roman" panose="02020603050405020304" pitchFamily="18" charset="0"/>
                  </a:rPr>
                  <a:t>	</a:t>
                </a:r>
              </a:p>
              <a:p>
                <a:pPr marL="826389" indent="0" fontAlgn="base">
                  <a:spcBef>
                    <a:spcPts val="450"/>
                  </a:spcBef>
                  <a:spcAft>
                    <a:spcPts val="450"/>
                  </a:spcAft>
                  <a:buFont typeface="Arial"/>
                  <a:buNone/>
                  <a:defRPr/>
                </a:pPr>
                <a:r>
                  <a:rPr lang="en-US" altLang="ko-KR" sz="1400" cap="none" dirty="0">
                    <a:solidFill>
                      <a:schemeClr val="tx1"/>
                    </a:solidFill>
                    <a:effectLst/>
                    <a:ea typeface="ＭＳ Ｐゴシック" charset="-128"/>
                    <a:cs typeface="Times New Roman" panose="02020603050405020304" pitchFamily="18" charset="0"/>
                  </a:rPr>
                  <a:t>where  	</a:t>
                </a:r>
              </a:p>
              <a:p>
                <a:pPr marL="826389" indent="0" fontAlgn="base">
                  <a:spcBef>
                    <a:spcPts val="450"/>
                  </a:spcBef>
                  <a:spcAft>
                    <a:spcPts val="450"/>
                  </a:spcAft>
                  <a:buFont typeface="Arial"/>
                  <a:buNone/>
                  <a:defRPr/>
                </a:pPr>
                <a:r>
                  <a:rPr lang="en-US" altLang="ko-KR" sz="1400" cap="none" dirty="0">
                    <a:solidFill>
                      <a:schemeClr val="tx1"/>
                    </a:solidFill>
                    <a:effectLst/>
                    <a:ea typeface="ＭＳ Ｐゴシック" charset="-128"/>
                    <a:cs typeface="Times New Roman" panose="02020603050405020304" pitchFamily="18" charset="0"/>
                  </a:rPr>
                  <a:t>C</a:t>
                </a:r>
                <a:r>
                  <a:rPr lang="en-US" altLang="ko-KR" sz="1400" cap="none" baseline="-25000" dirty="0">
                    <a:solidFill>
                      <a:schemeClr val="tx1"/>
                    </a:solidFill>
                    <a:effectLst/>
                    <a:ea typeface="ＭＳ Ｐゴシック" charset="-128"/>
                    <a:cs typeface="Times New Roman" panose="02020603050405020304" pitchFamily="18" charset="0"/>
                  </a:rPr>
                  <a:t>s</a:t>
                </a:r>
                <a:r>
                  <a:rPr lang="en-US" altLang="ko-KR" sz="1400" cap="none" dirty="0">
                    <a:solidFill>
                      <a:schemeClr val="tx1"/>
                    </a:solidFill>
                    <a:effectLst/>
                    <a:ea typeface="ＭＳ Ｐゴシック" charset="-128"/>
                    <a:cs typeface="Times New Roman" panose="02020603050405020304" pitchFamily="18" charset="0"/>
                  </a:rPr>
                  <a:t> = solubility limit, </a:t>
                </a:r>
              </a:p>
              <a:p>
                <a:pPr marL="826389" indent="0" fontAlgn="base">
                  <a:spcBef>
                    <a:spcPts val="450"/>
                  </a:spcBef>
                  <a:spcAft>
                    <a:spcPts val="450"/>
                  </a:spcAft>
                  <a:buFont typeface="Arial"/>
                  <a:buNone/>
                  <a:defRPr/>
                </a:pPr>
                <a:r>
                  <a:rPr lang="en-US" altLang="ko-KR" sz="1400" cap="none" dirty="0">
                    <a:solidFill>
                      <a:schemeClr val="tx1"/>
                    </a:solidFill>
                    <a:effectLst/>
                    <a:ea typeface="ＭＳ Ｐゴシック" charset="-128"/>
                    <a:cs typeface="Times New Roman" panose="02020603050405020304" pitchFamily="18" charset="0"/>
                  </a:rPr>
                  <a:t>C</a:t>
                </a:r>
                <a:r>
                  <a:rPr lang="en-US" altLang="ko-KR" sz="1400" cap="none" baseline="-25000" dirty="0">
                    <a:solidFill>
                      <a:schemeClr val="tx1"/>
                    </a:solidFill>
                    <a:effectLst/>
                    <a:ea typeface="ＭＳ Ｐゴシック" charset="-128"/>
                    <a:cs typeface="Times New Roman" panose="02020603050405020304" pitchFamily="18" charset="0"/>
                  </a:rPr>
                  <a:t>eff</a:t>
                </a:r>
                <a:r>
                  <a:rPr lang="en-US" altLang="ko-KR" sz="1400" cap="none" dirty="0">
                    <a:solidFill>
                      <a:schemeClr val="tx1"/>
                    </a:solidFill>
                    <a:effectLst/>
                    <a:ea typeface="ＭＳ Ｐゴシック" charset="-128"/>
                    <a:cs typeface="Times New Roman" panose="02020603050405020304" pitchFamily="18" charset="0"/>
                  </a:rPr>
                  <a:t> = effluent concentration, </a:t>
                </a:r>
              </a:p>
              <a:p>
                <a:pPr marL="826389" indent="0" fontAlgn="base">
                  <a:spcBef>
                    <a:spcPts val="450"/>
                  </a:spcBef>
                  <a:spcAft>
                    <a:spcPts val="450"/>
                  </a:spcAft>
                  <a:buFont typeface="Arial"/>
                  <a:buNone/>
                  <a:defRPr/>
                </a:pPr>
                <a:r>
                  <a:rPr lang="en-US" altLang="ko-KR" sz="1400" cap="none" dirty="0">
                    <a:solidFill>
                      <a:schemeClr val="tx1"/>
                    </a:solidFill>
                    <a:effectLst/>
                    <a:ea typeface="ＭＳ Ｐゴシック" charset="-128"/>
                    <a:cs typeface="Times New Roman" panose="02020603050405020304" pitchFamily="18" charset="0"/>
                  </a:rPr>
                  <a:t>A= foam surface area,</a:t>
                </a:r>
              </a:p>
              <a:p>
                <a:pPr marL="342900" indent="0" defTabSz="914400" fontAlgn="base">
                  <a:spcBef>
                    <a:spcPts val="15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ko-KR" sz="1400" cap="none" dirty="0">
                    <a:solidFill>
                      <a:schemeClr val="tx1"/>
                    </a:solidFill>
                    <a:effectLst/>
                    <a:ea typeface="ＭＳ Ｐゴシック" charset="-128"/>
                    <a:cs typeface="Times New Roman" panose="02020603050405020304" pitchFamily="18" charset="0"/>
                  </a:rPr>
                  <a:t>          D</a:t>
                </a:r>
                <a:r>
                  <a:rPr lang="en-US" altLang="ko-KR" sz="1400" cap="none" baseline="-25000" dirty="0">
                    <a:solidFill>
                      <a:schemeClr val="tx1"/>
                    </a:solidFill>
                    <a:effectLst/>
                    <a:ea typeface="ＭＳ Ｐゴシック" charset="-128"/>
                    <a:cs typeface="Times New Roman" panose="02020603050405020304" pitchFamily="18" charset="0"/>
                  </a:rPr>
                  <a:t>Ag </a:t>
                </a:r>
                <a:r>
                  <a:rPr lang="en-US" altLang="ko-KR" sz="1400" cap="none" dirty="0">
                    <a:solidFill>
                      <a:schemeClr val="tx1"/>
                    </a:solidFill>
                    <a:effectLst/>
                    <a:ea typeface="ＭＳ Ｐゴシック" charset="-128"/>
                    <a:cs typeface="Times New Roman" panose="02020603050405020304" pitchFamily="18" charset="0"/>
                  </a:rPr>
                  <a:t>= the diffusion coefficient of silver ion in water,  </a:t>
                </a:r>
              </a:p>
              <a:p>
                <a:pPr marL="342900" indent="0" defTabSz="914400" fontAlgn="base">
                  <a:spcBef>
                    <a:spcPts val="15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ko-KR" sz="1400" cap="none" dirty="0">
                    <a:effectLst/>
                    <a:ea typeface="ＭＳ Ｐゴシック" charset="-128"/>
                    <a:cs typeface="Times New Roman" panose="02020603050405020304" pitchFamily="18" charset="0"/>
                  </a:rPr>
                  <a:t>          </a:t>
                </a:r>
                <a:r>
                  <a:rPr lang="el-GR" altLang="ko-KR" sz="1400" cap="none" dirty="0">
                    <a:solidFill>
                      <a:schemeClr val="tx1"/>
                    </a:solidFill>
                    <a:effectLst/>
                    <a:ea typeface="ＭＳ Ｐゴシック" charset="-128"/>
                    <a:cs typeface="Times New Roman" panose="02020603050405020304" pitchFamily="18" charset="0"/>
                  </a:rPr>
                  <a:t>δ</a:t>
                </a:r>
                <a:r>
                  <a:rPr lang="en-US" altLang="ko-KR" sz="1400" cap="none" dirty="0">
                    <a:solidFill>
                      <a:schemeClr val="tx1"/>
                    </a:solidFill>
                    <a:effectLst/>
                    <a:ea typeface="ＭＳ Ｐゴシック" charset="-128"/>
                    <a:cs typeface="Times New Roman" panose="02020603050405020304" pitchFamily="18" charset="0"/>
                  </a:rPr>
                  <a:t> = the diffusion boundary layer thickness. </a:t>
                </a:r>
              </a:p>
              <a:p>
                <a:pPr marL="342900" indent="0" defTabSz="914400" fontAlgn="base">
                  <a:spcBef>
                    <a:spcPts val="15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ko-KR" sz="1400" cap="none" dirty="0">
                    <a:effectLst/>
                    <a:ea typeface="ＭＳ Ｐゴシック" charset="-128"/>
                    <a:cs typeface="Times New Roman" panose="02020603050405020304" pitchFamily="18" charset="0"/>
                  </a:rPr>
                  <a:t>          Q = flow rate (volumetric) </a:t>
                </a:r>
                <a:endParaRPr lang="en-US" altLang="ko-KR" sz="1400" cap="none" dirty="0">
                  <a:solidFill>
                    <a:schemeClr val="tx1"/>
                  </a:solidFill>
                  <a:effectLst/>
                  <a:ea typeface="ＭＳ Ｐゴシック" charset="-128"/>
                  <a:cs typeface="Times New Roman" panose="02020603050405020304" pitchFamily="18" charset="0"/>
                </a:endParaRPr>
              </a:p>
              <a:p>
                <a:pPr marL="342900" indent="0" defTabSz="914400" fontAlgn="base">
                  <a:spcBef>
                    <a:spcPts val="15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lang="en-US" altLang="ko-KR" sz="1400" cap="none" dirty="0">
                  <a:solidFill>
                    <a:schemeClr val="tx1"/>
                  </a:solidFill>
                  <a:effectLst/>
                  <a:ea typeface="ＭＳ Ｐゴシック" charset="-128"/>
                  <a:cs typeface="Times New Roman" panose="02020603050405020304" pitchFamily="18" charset="0"/>
                </a:endParaRPr>
              </a:p>
              <a:p>
                <a:pPr marL="342900" indent="0" defTabSz="914400" fontAlgn="base">
                  <a:spcBef>
                    <a:spcPts val="15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lang="en-US" altLang="ko-KR" sz="1400" cap="none" dirty="0">
                  <a:solidFill>
                    <a:schemeClr val="tx1"/>
                  </a:solidFill>
                  <a:effectLst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6C35128-73BD-E734-50E6-2EC3D709A1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7" y="1829819"/>
                <a:ext cx="5617193" cy="4212695"/>
              </a:xfrm>
              <a:prstGeom prst="rect">
                <a:avLst/>
              </a:prstGeom>
              <a:blipFill>
                <a:blip r:embed="rId3"/>
                <a:stretch>
                  <a:fillRect t="-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75697FE-9749-B26F-1D90-95DEFE123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498" y="2494396"/>
            <a:ext cx="4604880" cy="2468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DF63FED-C7C1-3464-F5CA-B455A8A1634B}"/>
                  </a:ext>
                </a:extLst>
              </p:cNvPr>
              <p:cNvSpPr txBox="1"/>
              <p:nvPr/>
            </p:nvSpPr>
            <p:spPr>
              <a:xfrm>
                <a:off x="6148316" y="1802721"/>
                <a:ext cx="5826642" cy="522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marR="0" lvl="0" indent="-214313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45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</a:schemeClr>
                    </a:solidFill>
                    <a:effectLst/>
                    <a:uLnTx/>
                    <a:uFillTx/>
                    <a:ea typeface="Cambria Math" panose="02040503050406030204" pitchFamily="18" charset="0"/>
                    <a:cs typeface="Times New Roman" panose="02020603050405020304" pitchFamily="18" charset="0"/>
                  </a:rPr>
                  <a:t>Plot experimental data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0" lang="en-US" altLang="ko-K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99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altLang="ko-KR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99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en-US" altLang="ko-KR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99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ln</m:t>
                        </m:r>
                        <m:r>
                          <a:rPr kumimoji="0" lang="en-US" altLang="ko-KR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99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kumimoji="0" lang="en-US" altLang="ko-KR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99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kumimoji="0" lang="en-US" altLang="ko-KR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99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ko-KR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99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0" lang="en-US" altLang="ko-KR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99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kumimoji="0" lang="en-US" altLang="ko-KR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99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ko-KR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99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0" lang="en-US" altLang="ko-KR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99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kumimoji="0" lang="en-US" altLang="ko-KR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99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0" lang="en-US" altLang="ko-KR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99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ko-KR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99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0" lang="en-US" altLang="ko-KR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99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𝑒𝑓𝑓</m:t>
                                </m:r>
                              </m:sub>
                            </m:sSub>
                          </m:den>
                        </m:f>
                        <m:r>
                          <a:rPr kumimoji="0" lang="en-US" altLang="ko-KR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99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</a:schemeClr>
                    </a:solidFill>
                    <a:effectLst/>
                    <a:uLnTx/>
                    <a:uFillTx/>
                    <a:ea typeface="Cambria Math" panose="02040503050406030204" pitchFamily="18" charset="0"/>
                    <a:cs typeface="Times New Roman" panose="02020603050405020304" pitchFamily="18" charset="0"/>
                  </a:rPr>
                  <a:t> or </a:t>
                </a:r>
                <a:r>
                  <a:rPr kumimoji="0" lang="en-US" altLang="ko-KR" sz="1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ea typeface="Cambria Math" panose="02040503050406030204" pitchFamily="18" charset="0"/>
                    <a:cs typeface="Times New Roman" panose="02020603050405020304" pitchFamily="18" charset="0"/>
                  </a:rPr>
                  <a:t>C</a:t>
                </a:r>
                <a:r>
                  <a:rPr kumimoji="0" lang="en-US" altLang="ko-KR" sz="1800" i="0" u="none" strike="noStrike" kern="1200" cap="none" spc="0" normalizeH="0" baseline="-25000" noProof="0" dirty="0">
                    <a:ln>
                      <a:noFill/>
                    </a:ln>
                    <a:solidFill>
                      <a:schemeClr val="accent4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ea typeface="Cambria Math" panose="02040503050406030204" pitchFamily="18" charset="0"/>
                    <a:cs typeface="Times New Roman" panose="02020603050405020304" pitchFamily="18" charset="0"/>
                  </a:rPr>
                  <a:t>eff</a:t>
                </a:r>
                <a:r>
                  <a:rPr kumimoji="0" lang="en-US" altLang="ko-KR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chemeClr val="tx1">
                        <a:lumMod val="95000"/>
                      </a:schemeClr>
                    </a:solidFill>
                    <a:effectLst/>
                    <a:uLnTx/>
                    <a:uFillTx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</a:schemeClr>
                    </a:solidFill>
                    <a:effectLst/>
                    <a:uLnTx/>
                    <a:uFillTx/>
                    <a:ea typeface="Cambria Math" panose="02040503050406030204" pitchFamily="18" charset="0"/>
                    <a:cs typeface="Times New Roman" panose="02020603050405020304" pitchFamily="18" charset="0"/>
                  </a:rPr>
                  <a:t>vs Q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DF63FED-C7C1-3464-F5CA-B455A8A16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8316" y="1802721"/>
                <a:ext cx="5826642" cy="522451"/>
              </a:xfrm>
              <a:prstGeom prst="rect">
                <a:avLst/>
              </a:prstGeom>
              <a:blipFill>
                <a:blip r:embed="rId5"/>
                <a:stretch>
                  <a:fillRect t="-108235" b="-14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309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35"/>
    </mc:Choice>
    <mc:Fallback xmlns="">
      <p:transition spd="slow" advTm="5723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7FC4-C305-C246-BAEE-1D022AE99BB3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315242"/>
            <a:ext cx="8229600" cy="763554"/>
          </a:xfrm>
          <a:prstGeom prst="rect">
            <a:avLst/>
          </a:prstGeom>
        </p:spPr>
        <p:txBody>
          <a:bodyPr lIns="91440" anchor="b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Agenda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75661" y="1463040"/>
            <a:ext cx="5212079" cy="4846320"/>
            <a:chOff x="2209800" y="1463040"/>
            <a:chExt cx="5212079" cy="4846320"/>
          </a:xfrm>
        </p:grpSpPr>
        <p:grpSp>
          <p:nvGrpSpPr>
            <p:cNvPr id="2" name="Group 1"/>
            <p:cNvGrpSpPr/>
            <p:nvPr/>
          </p:nvGrpSpPr>
          <p:grpSpPr>
            <a:xfrm>
              <a:off x="3672839" y="3474720"/>
              <a:ext cx="3657600" cy="731520"/>
              <a:chOff x="2210996" y="1365591"/>
              <a:chExt cx="3657600" cy="731520"/>
            </a:xfrm>
          </p:grpSpPr>
          <p:sp>
            <p:nvSpPr>
              <p:cNvPr id="167" name="Rounded Rectangle 166"/>
              <p:cNvSpPr/>
              <p:nvPr/>
            </p:nvSpPr>
            <p:spPr>
              <a:xfrm>
                <a:off x="2210996" y="1365591"/>
                <a:ext cx="3657600" cy="731520"/>
              </a:xfrm>
              <a:prstGeom prst="roundRect">
                <a:avLst/>
              </a:prstGeom>
              <a:solidFill>
                <a:srgbClr val="646E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 panose="020B0604020202020204" pitchFamily="34" charset="0"/>
                </a:endParaRPr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2226938" y="1502765"/>
                <a:ext cx="3554472" cy="400110"/>
              </a:xfrm>
              <a:prstGeom prst="rect">
                <a:avLst/>
              </a:prstGeom>
            </p:spPr>
            <p:txBody>
              <a:bodyPr wrap="square" lIns="36576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Previous Work Summary</a:t>
                </a:r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2209800" y="1463040"/>
              <a:ext cx="822960" cy="822960"/>
              <a:chOff x="907114" y="1635788"/>
              <a:chExt cx="1209180" cy="1209180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907114" y="1635788"/>
                <a:ext cx="1209180" cy="1209180"/>
                <a:chOff x="907114" y="1635788"/>
                <a:chExt cx="1209180" cy="1209180"/>
              </a:xfrm>
            </p:grpSpPr>
            <p:grpSp>
              <p:nvGrpSpPr>
                <p:cNvPr id="126" name="Group 125"/>
                <p:cNvGrpSpPr/>
                <p:nvPr/>
              </p:nvGrpSpPr>
              <p:grpSpPr>
                <a:xfrm>
                  <a:off x="907114" y="1635788"/>
                  <a:ext cx="1209180" cy="1209180"/>
                  <a:chOff x="1557012" y="2570683"/>
                  <a:chExt cx="1294703" cy="1294703"/>
                </a:xfrm>
                <a:gradFill>
                  <a:gsLst>
                    <a:gs pos="40000">
                      <a:srgbClr val="A5B690"/>
                    </a:gs>
                    <a:gs pos="68000">
                      <a:srgbClr val="5C6D47"/>
                    </a:gs>
                  </a:gsLst>
                  <a:path path="circle">
                    <a:fillToRect l="50000" t="50000" r="50000" b="50000"/>
                  </a:path>
                </a:gradFill>
              </p:grpSpPr>
              <p:sp>
                <p:nvSpPr>
                  <p:cNvPr id="128" name="Freeform 127"/>
                  <p:cNvSpPr/>
                  <p:nvPr/>
                </p:nvSpPr>
                <p:spPr>
                  <a:xfrm rot="18900000">
                    <a:off x="1557012" y="2972324"/>
                    <a:ext cx="491422" cy="491423"/>
                  </a:xfrm>
                  <a:custGeom>
                    <a:avLst/>
                    <a:gdLst>
                      <a:gd name="connsiteX0" fmla="*/ 311246 w 866222"/>
                      <a:gd name="connsiteY0" fmla="*/ 0 h 866222"/>
                      <a:gd name="connsiteX1" fmla="*/ 866222 w 866222"/>
                      <a:gd name="connsiteY1" fmla="*/ 0 h 866222"/>
                      <a:gd name="connsiteX2" fmla="*/ 866222 w 866222"/>
                      <a:gd name="connsiteY2" fmla="*/ 275108 h 866222"/>
                      <a:gd name="connsiteX3" fmla="*/ 494648 w 866222"/>
                      <a:gd name="connsiteY3" fmla="*/ 275108 h 866222"/>
                      <a:gd name="connsiteX4" fmla="*/ 275107 w 866222"/>
                      <a:gd name="connsiteY4" fmla="*/ 494649 h 866222"/>
                      <a:gd name="connsiteX5" fmla="*/ 275107 w 866222"/>
                      <a:gd name="connsiteY5" fmla="*/ 866222 h 866222"/>
                      <a:gd name="connsiteX6" fmla="*/ 0 w 866222"/>
                      <a:gd name="connsiteY6" fmla="*/ 866222 h 866222"/>
                      <a:gd name="connsiteX7" fmla="*/ 0 w 866222"/>
                      <a:gd name="connsiteY7" fmla="*/ 311246 h 866222"/>
                      <a:gd name="connsiteX8" fmla="*/ 311246 w 866222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2">
                        <a:moveTo>
                          <a:pt x="311246" y="0"/>
                        </a:moveTo>
                        <a:lnTo>
                          <a:pt x="866222" y="0"/>
                        </a:lnTo>
                        <a:lnTo>
                          <a:pt x="866222" y="275108"/>
                        </a:lnTo>
                        <a:lnTo>
                          <a:pt x="494648" y="275108"/>
                        </a:lnTo>
                        <a:cubicBezTo>
                          <a:pt x="373399" y="275108"/>
                          <a:pt x="275107" y="373400"/>
                          <a:pt x="275107" y="494649"/>
                        </a:cubicBezTo>
                        <a:lnTo>
                          <a:pt x="275107" y="866222"/>
                        </a:lnTo>
                        <a:lnTo>
                          <a:pt x="0" y="866222"/>
                        </a:lnTo>
                        <a:lnTo>
                          <a:pt x="0" y="311246"/>
                        </a:lnTo>
                        <a:cubicBezTo>
                          <a:pt x="0" y="139350"/>
                          <a:pt x="139350" y="0"/>
                          <a:pt x="311246" y="0"/>
                        </a:cubicBezTo>
                        <a:close/>
                      </a:path>
                    </a:pathLst>
                  </a:custGeom>
                  <a:solidFill>
                    <a:srgbClr val="BDD0E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9" name="Freeform 128"/>
                  <p:cNvSpPr/>
                  <p:nvPr/>
                </p:nvSpPr>
                <p:spPr>
                  <a:xfrm rot="18900000">
                    <a:off x="1958652" y="2570683"/>
                    <a:ext cx="491423" cy="491423"/>
                  </a:xfrm>
                  <a:custGeom>
                    <a:avLst/>
                    <a:gdLst>
                      <a:gd name="connsiteX0" fmla="*/ 0 w 866223"/>
                      <a:gd name="connsiteY0" fmla="*/ 0 h 866222"/>
                      <a:gd name="connsiteX1" fmla="*/ 554977 w 866223"/>
                      <a:gd name="connsiteY1" fmla="*/ 0 h 866222"/>
                      <a:gd name="connsiteX2" fmla="*/ 866223 w 866223"/>
                      <a:gd name="connsiteY2" fmla="*/ 311246 h 866222"/>
                      <a:gd name="connsiteX3" fmla="*/ 866223 w 866223"/>
                      <a:gd name="connsiteY3" fmla="*/ 866222 h 866222"/>
                      <a:gd name="connsiteX4" fmla="*/ 591117 w 866223"/>
                      <a:gd name="connsiteY4" fmla="*/ 866222 h 866222"/>
                      <a:gd name="connsiteX5" fmla="*/ 591117 w 866223"/>
                      <a:gd name="connsiteY5" fmla="*/ 494649 h 866222"/>
                      <a:gd name="connsiteX6" fmla="*/ 371576 w 866223"/>
                      <a:gd name="connsiteY6" fmla="*/ 275108 h 866222"/>
                      <a:gd name="connsiteX7" fmla="*/ 0 w 866223"/>
                      <a:gd name="connsiteY7" fmla="*/ 275108 h 866222"/>
                      <a:gd name="connsiteX8" fmla="*/ 0 w 866223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2">
                        <a:moveTo>
                          <a:pt x="0" y="0"/>
                        </a:moveTo>
                        <a:lnTo>
                          <a:pt x="554977" y="0"/>
                        </a:lnTo>
                        <a:cubicBezTo>
                          <a:pt x="726873" y="0"/>
                          <a:pt x="866223" y="139350"/>
                          <a:pt x="866223" y="311246"/>
                        </a:cubicBezTo>
                        <a:lnTo>
                          <a:pt x="866223" y="866222"/>
                        </a:lnTo>
                        <a:lnTo>
                          <a:pt x="591117" y="866222"/>
                        </a:lnTo>
                        <a:lnTo>
                          <a:pt x="591117" y="494649"/>
                        </a:lnTo>
                        <a:cubicBezTo>
                          <a:pt x="591117" y="373400"/>
                          <a:pt x="492825" y="275108"/>
                          <a:pt x="371576" y="275108"/>
                        </a:cubicBezTo>
                        <a:lnTo>
                          <a:pt x="0" y="275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DD0E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0" name="Freeform 129"/>
                  <p:cNvSpPr/>
                  <p:nvPr/>
                </p:nvSpPr>
                <p:spPr>
                  <a:xfrm rot="18900000">
                    <a:off x="1958652" y="3373963"/>
                    <a:ext cx="491422" cy="491423"/>
                  </a:xfrm>
                  <a:custGeom>
                    <a:avLst/>
                    <a:gdLst>
                      <a:gd name="connsiteX0" fmla="*/ 0 w 866222"/>
                      <a:gd name="connsiteY0" fmla="*/ 0 h 866223"/>
                      <a:gd name="connsiteX1" fmla="*/ 275107 w 866222"/>
                      <a:gd name="connsiteY1" fmla="*/ 0 h 866223"/>
                      <a:gd name="connsiteX2" fmla="*/ 275107 w 866222"/>
                      <a:gd name="connsiteY2" fmla="*/ 371575 h 866223"/>
                      <a:gd name="connsiteX3" fmla="*/ 494648 w 866222"/>
                      <a:gd name="connsiteY3" fmla="*/ 591116 h 866223"/>
                      <a:gd name="connsiteX4" fmla="*/ 866222 w 866222"/>
                      <a:gd name="connsiteY4" fmla="*/ 591116 h 866223"/>
                      <a:gd name="connsiteX5" fmla="*/ 866222 w 866222"/>
                      <a:gd name="connsiteY5" fmla="*/ 866223 h 866223"/>
                      <a:gd name="connsiteX6" fmla="*/ 311246 w 866222"/>
                      <a:gd name="connsiteY6" fmla="*/ 866223 h 866223"/>
                      <a:gd name="connsiteX7" fmla="*/ 0 w 866222"/>
                      <a:gd name="connsiteY7" fmla="*/ 554977 h 866223"/>
                      <a:gd name="connsiteX8" fmla="*/ 0 w 866222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3">
                        <a:moveTo>
                          <a:pt x="0" y="0"/>
                        </a:moveTo>
                        <a:lnTo>
                          <a:pt x="275107" y="0"/>
                        </a:lnTo>
                        <a:lnTo>
                          <a:pt x="275107" y="371575"/>
                        </a:lnTo>
                        <a:cubicBezTo>
                          <a:pt x="275107" y="492824"/>
                          <a:pt x="373399" y="591116"/>
                          <a:pt x="494648" y="591116"/>
                        </a:cubicBezTo>
                        <a:lnTo>
                          <a:pt x="866222" y="591116"/>
                        </a:lnTo>
                        <a:lnTo>
                          <a:pt x="866222" y="866223"/>
                        </a:lnTo>
                        <a:lnTo>
                          <a:pt x="311246" y="866223"/>
                        </a:lnTo>
                        <a:cubicBezTo>
                          <a:pt x="139350" y="866223"/>
                          <a:pt x="0" y="726873"/>
                          <a:pt x="0" y="55497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DD0E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1" name="Freeform 130"/>
                  <p:cNvSpPr/>
                  <p:nvPr/>
                </p:nvSpPr>
                <p:spPr>
                  <a:xfrm rot="18900000">
                    <a:off x="2360292" y="2972321"/>
                    <a:ext cx="491423" cy="491423"/>
                  </a:xfrm>
                  <a:custGeom>
                    <a:avLst/>
                    <a:gdLst>
                      <a:gd name="connsiteX0" fmla="*/ 591117 w 866223"/>
                      <a:gd name="connsiteY0" fmla="*/ 0 h 866223"/>
                      <a:gd name="connsiteX1" fmla="*/ 866223 w 866223"/>
                      <a:gd name="connsiteY1" fmla="*/ 0 h 866223"/>
                      <a:gd name="connsiteX2" fmla="*/ 866223 w 866223"/>
                      <a:gd name="connsiteY2" fmla="*/ 554977 h 866223"/>
                      <a:gd name="connsiteX3" fmla="*/ 554977 w 866223"/>
                      <a:gd name="connsiteY3" fmla="*/ 866223 h 866223"/>
                      <a:gd name="connsiteX4" fmla="*/ 0 w 866223"/>
                      <a:gd name="connsiteY4" fmla="*/ 866223 h 866223"/>
                      <a:gd name="connsiteX5" fmla="*/ 0 w 866223"/>
                      <a:gd name="connsiteY5" fmla="*/ 591116 h 866223"/>
                      <a:gd name="connsiteX6" fmla="*/ 371576 w 866223"/>
                      <a:gd name="connsiteY6" fmla="*/ 591116 h 866223"/>
                      <a:gd name="connsiteX7" fmla="*/ 591117 w 866223"/>
                      <a:gd name="connsiteY7" fmla="*/ 371575 h 866223"/>
                      <a:gd name="connsiteX8" fmla="*/ 591117 w 866223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3">
                        <a:moveTo>
                          <a:pt x="591117" y="0"/>
                        </a:moveTo>
                        <a:lnTo>
                          <a:pt x="866223" y="0"/>
                        </a:lnTo>
                        <a:lnTo>
                          <a:pt x="866223" y="554977"/>
                        </a:lnTo>
                        <a:cubicBezTo>
                          <a:pt x="866223" y="726873"/>
                          <a:pt x="726873" y="866223"/>
                          <a:pt x="554977" y="866223"/>
                        </a:cubicBezTo>
                        <a:lnTo>
                          <a:pt x="0" y="866223"/>
                        </a:lnTo>
                        <a:lnTo>
                          <a:pt x="0" y="591116"/>
                        </a:lnTo>
                        <a:lnTo>
                          <a:pt x="371576" y="591116"/>
                        </a:lnTo>
                        <a:cubicBezTo>
                          <a:pt x="492825" y="591116"/>
                          <a:pt x="591117" y="492824"/>
                          <a:pt x="591117" y="371575"/>
                        </a:cubicBezTo>
                        <a:lnTo>
                          <a:pt x="591117" y="0"/>
                        </a:lnTo>
                        <a:close/>
                      </a:path>
                    </a:pathLst>
                  </a:custGeom>
                  <a:solidFill>
                    <a:srgbClr val="BDD0E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27" name="Rectangle 126"/>
                <p:cNvSpPr/>
                <p:nvPr/>
              </p:nvSpPr>
              <p:spPr>
                <a:xfrm rot="18900000">
                  <a:off x="1257831" y="1986504"/>
                  <a:ext cx="507743" cy="507742"/>
                </a:xfrm>
                <a:prstGeom prst="rect">
                  <a:avLst/>
                </a:prstGeom>
                <a:solidFill>
                  <a:srgbClr val="8BACD1"/>
                </a:solidFill>
                <a:ln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5" name="TextBox 124"/>
              <p:cNvSpPr txBox="1"/>
              <p:nvPr/>
            </p:nvSpPr>
            <p:spPr>
              <a:xfrm>
                <a:off x="1139179" y="2016528"/>
                <a:ext cx="754975" cy="49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01</a:t>
                </a: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2209800" y="2468880"/>
              <a:ext cx="822960" cy="822960"/>
              <a:chOff x="907113" y="3289092"/>
              <a:chExt cx="1209180" cy="1209180"/>
            </a:xfrm>
          </p:grpSpPr>
          <p:grpSp>
            <p:nvGrpSpPr>
              <p:cNvPr id="112" name="Group 111"/>
              <p:cNvGrpSpPr/>
              <p:nvPr/>
            </p:nvGrpSpPr>
            <p:grpSpPr>
              <a:xfrm>
                <a:off x="907113" y="3289092"/>
                <a:ext cx="1209180" cy="1209180"/>
                <a:chOff x="907113" y="3289092"/>
                <a:chExt cx="1209180" cy="1209180"/>
              </a:xfrm>
            </p:grpSpPr>
            <p:grpSp>
              <p:nvGrpSpPr>
                <p:cNvPr id="114" name="Group 113"/>
                <p:cNvGrpSpPr/>
                <p:nvPr/>
              </p:nvGrpSpPr>
              <p:grpSpPr>
                <a:xfrm>
                  <a:off x="907113" y="3289092"/>
                  <a:ext cx="1209180" cy="1209180"/>
                  <a:chOff x="2504067" y="3462387"/>
                  <a:chExt cx="1294703" cy="1294703"/>
                </a:xfrm>
                <a:gradFill flip="none" rotWithShape="1">
                  <a:gsLst>
                    <a:gs pos="40000">
                      <a:srgbClr val="C5877D"/>
                    </a:gs>
                    <a:gs pos="68000">
                      <a:srgbClr val="7D4137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grpSpPr>
              <p:sp>
                <p:nvSpPr>
                  <p:cNvPr id="116" name="Freeform 115"/>
                  <p:cNvSpPr/>
                  <p:nvPr/>
                </p:nvSpPr>
                <p:spPr>
                  <a:xfrm rot="18900000">
                    <a:off x="2504067" y="3864028"/>
                    <a:ext cx="491422" cy="491423"/>
                  </a:xfrm>
                  <a:custGeom>
                    <a:avLst/>
                    <a:gdLst>
                      <a:gd name="connsiteX0" fmla="*/ 311246 w 866222"/>
                      <a:gd name="connsiteY0" fmla="*/ 0 h 866222"/>
                      <a:gd name="connsiteX1" fmla="*/ 866222 w 866222"/>
                      <a:gd name="connsiteY1" fmla="*/ 0 h 866222"/>
                      <a:gd name="connsiteX2" fmla="*/ 866222 w 866222"/>
                      <a:gd name="connsiteY2" fmla="*/ 275108 h 866222"/>
                      <a:gd name="connsiteX3" fmla="*/ 494648 w 866222"/>
                      <a:gd name="connsiteY3" fmla="*/ 275108 h 866222"/>
                      <a:gd name="connsiteX4" fmla="*/ 275107 w 866222"/>
                      <a:gd name="connsiteY4" fmla="*/ 494649 h 866222"/>
                      <a:gd name="connsiteX5" fmla="*/ 275107 w 866222"/>
                      <a:gd name="connsiteY5" fmla="*/ 866222 h 866222"/>
                      <a:gd name="connsiteX6" fmla="*/ 0 w 866222"/>
                      <a:gd name="connsiteY6" fmla="*/ 866222 h 866222"/>
                      <a:gd name="connsiteX7" fmla="*/ 0 w 866222"/>
                      <a:gd name="connsiteY7" fmla="*/ 311246 h 866222"/>
                      <a:gd name="connsiteX8" fmla="*/ 311246 w 866222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2">
                        <a:moveTo>
                          <a:pt x="311246" y="0"/>
                        </a:moveTo>
                        <a:lnTo>
                          <a:pt x="866222" y="0"/>
                        </a:lnTo>
                        <a:lnTo>
                          <a:pt x="866222" y="275108"/>
                        </a:lnTo>
                        <a:lnTo>
                          <a:pt x="494648" y="275108"/>
                        </a:lnTo>
                        <a:cubicBezTo>
                          <a:pt x="373399" y="275108"/>
                          <a:pt x="275107" y="373400"/>
                          <a:pt x="275107" y="494649"/>
                        </a:cubicBezTo>
                        <a:lnTo>
                          <a:pt x="275107" y="866222"/>
                        </a:lnTo>
                        <a:lnTo>
                          <a:pt x="0" y="866222"/>
                        </a:lnTo>
                        <a:lnTo>
                          <a:pt x="0" y="311246"/>
                        </a:lnTo>
                        <a:cubicBezTo>
                          <a:pt x="0" y="139350"/>
                          <a:pt x="139350" y="0"/>
                          <a:pt x="311246" y="0"/>
                        </a:cubicBezTo>
                        <a:close/>
                      </a:path>
                    </a:pathLst>
                  </a:custGeom>
                  <a:solidFill>
                    <a:srgbClr val="C4CAD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7" name="Freeform 116"/>
                  <p:cNvSpPr/>
                  <p:nvPr/>
                </p:nvSpPr>
                <p:spPr>
                  <a:xfrm rot="18900000">
                    <a:off x="2905707" y="3462387"/>
                    <a:ext cx="491423" cy="491423"/>
                  </a:xfrm>
                  <a:custGeom>
                    <a:avLst/>
                    <a:gdLst>
                      <a:gd name="connsiteX0" fmla="*/ 0 w 866223"/>
                      <a:gd name="connsiteY0" fmla="*/ 0 h 866222"/>
                      <a:gd name="connsiteX1" fmla="*/ 554977 w 866223"/>
                      <a:gd name="connsiteY1" fmla="*/ 0 h 866222"/>
                      <a:gd name="connsiteX2" fmla="*/ 866223 w 866223"/>
                      <a:gd name="connsiteY2" fmla="*/ 311246 h 866222"/>
                      <a:gd name="connsiteX3" fmla="*/ 866223 w 866223"/>
                      <a:gd name="connsiteY3" fmla="*/ 866222 h 866222"/>
                      <a:gd name="connsiteX4" fmla="*/ 591117 w 866223"/>
                      <a:gd name="connsiteY4" fmla="*/ 866222 h 866222"/>
                      <a:gd name="connsiteX5" fmla="*/ 591117 w 866223"/>
                      <a:gd name="connsiteY5" fmla="*/ 494649 h 866222"/>
                      <a:gd name="connsiteX6" fmla="*/ 371576 w 866223"/>
                      <a:gd name="connsiteY6" fmla="*/ 275108 h 866222"/>
                      <a:gd name="connsiteX7" fmla="*/ 0 w 866223"/>
                      <a:gd name="connsiteY7" fmla="*/ 275108 h 866222"/>
                      <a:gd name="connsiteX8" fmla="*/ 0 w 866223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2">
                        <a:moveTo>
                          <a:pt x="0" y="0"/>
                        </a:moveTo>
                        <a:lnTo>
                          <a:pt x="554977" y="0"/>
                        </a:lnTo>
                        <a:cubicBezTo>
                          <a:pt x="726873" y="0"/>
                          <a:pt x="866223" y="139350"/>
                          <a:pt x="866223" y="311246"/>
                        </a:cubicBezTo>
                        <a:lnTo>
                          <a:pt x="866223" y="866222"/>
                        </a:lnTo>
                        <a:lnTo>
                          <a:pt x="591117" y="866222"/>
                        </a:lnTo>
                        <a:lnTo>
                          <a:pt x="591117" y="494649"/>
                        </a:lnTo>
                        <a:cubicBezTo>
                          <a:pt x="591117" y="373400"/>
                          <a:pt x="492825" y="275108"/>
                          <a:pt x="371576" y="275108"/>
                        </a:cubicBezTo>
                        <a:lnTo>
                          <a:pt x="0" y="275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4CAD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8" name="Freeform 117"/>
                  <p:cNvSpPr/>
                  <p:nvPr/>
                </p:nvSpPr>
                <p:spPr>
                  <a:xfrm rot="18900000">
                    <a:off x="2905707" y="4265667"/>
                    <a:ext cx="491422" cy="491423"/>
                  </a:xfrm>
                  <a:custGeom>
                    <a:avLst/>
                    <a:gdLst>
                      <a:gd name="connsiteX0" fmla="*/ 0 w 866222"/>
                      <a:gd name="connsiteY0" fmla="*/ 0 h 866223"/>
                      <a:gd name="connsiteX1" fmla="*/ 275107 w 866222"/>
                      <a:gd name="connsiteY1" fmla="*/ 0 h 866223"/>
                      <a:gd name="connsiteX2" fmla="*/ 275107 w 866222"/>
                      <a:gd name="connsiteY2" fmla="*/ 371575 h 866223"/>
                      <a:gd name="connsiteX3" fmla="*/ 494648 w 866222"/>
                      <a:gd name="connsiteY3" fmla="*/ 591116 h 866223"/>
                      <a:gd name="connsiteX4" fmla="*/ 866222 w 866222"/>
                      <a:gd name="connsiteY4" fmla="*/ 591116 h 866223"/>
                      <a:gd name="connsiteX5" fmla="*/ 866222 w 866222"/>
                      <a:gd name="connsiteY5" fmla="*/ 866223 h 866223"/>
                      <a:gd name="connsiteX6" fmla="*/ 311246 w 866222"/>
                      <a:gd name="connsiteY6" fmla="*/ 866223 h 866223"/>
                      <a:gd name="connsiteX7" fmla="*/ 0 w 866222"/>
                      <a:gd name="connsiteY7" fmla="*/ 554977 h 866223"/>
                      <a:gd name="connsiteX8" fmla="*/ 0 w 866222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3">
                        <a:moveTo>
                          <a:pt x="0" y="0"/>
                        </a:moveTo>
                        <a:lnTo>
                          <a:pt x="275107" y="0"/>
                        </a:lnTo>
                        <a:lnTo>
                          <a:pt x="275107" y="371575"/>
                        </a:lnTo>
                        <a:cubicBezTo>
                          <a:pt x="275107" y="492824"/>
                          <a:pt x="373399" y="591116"/>
                          <a:pt x="494648" y="591116"/>
                        </a:cubicBezTo>
                        <a:lnTo>
                          <a:pt x="866222" y="591116"/>
                        </a:lnTo>
                        <a:lnTo>
                          <a:pt x="866222" y="866223"/>
                        </a:lnTo>
                        <a:lnTo>
                          <a:pt x="311246" y="866223"/>
                        </a:lnTo>
                        <a:cubicBezTo>
                          <a:pt x="139350" y="866223"/>
                          <a:pt x="0" y="726873"/>
                          <a:pt x="0" y="55497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4CAD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9" name="Freeform 118"/>
                  <p:cNvSpPr/>
                  <p:nvPr/>
                </p:nvSpPr>
                <p:spPr>
                  <a:xfrm rot="18900000">
                    <a:off x="3307347" y="3864025"/>
                    <a:ext cx="491423" cy="491423"/>
                  </a:xfrm>
                  <a:custGeom>
                    <a:avLst/>
                    <a:gdLst>
                      <a:gd name="connsiteX0" fmla="*/ 591117 w 866223"/>
                      <a:gd name="connsiteY0" fmla="*/ 0 h 866223"/>
                      <a:gd name="connsiteX1" fmla="*/ 866223 w 866223"/>
                      <a:gd name="connsiteY1" fmla="*/ 0 h 866223"/>
                      <a:gd name="connsiteX2" fmla="*/ 866223 w 866223"/>
                      <a:gd name="connsiteY2" fmla="*/ 554977 h 866223"/>
                      <a:gd name="connsiteX3" fmla="*/ 554977 w 866223"/>
                      <a:gd name="connsiteY3" fmla="*/ 866223 h 866223"/>
                      <a:gd name="connsiteX4" fmla="*/ 0 w 866223"/>
                      <a:gd name="connsiteY4" fmla="*/ 866223 h 866223"/>
                      <a:gd name="connsiteX5" fmla="*/ 0 w 866223"/>
                      <a:gd name="connsiteY5" fmla="*/ 591116 h 866223"/>
                      <a:gd name="connsiteX6" fmla="*/ 371576 w 866223"/>
                      <a:gd name="connsiteY6" fmla="*/ 591116 h 866223"/>
                      <a:gd name="connsiteX7" fmla="*/ 591117 w 866223"/>
                      <a:gd name="connsiteY7" fmla="*/ 371575 h 866223"/>
                      <a:gd name="connsiteX8" fmla="*/ 591117 w 866223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3">
                        <a:moveTo>
                          <a:pt x="591117" y="0"/>
                        </a:moveTo>
                        <a:lnTo>
                          <a:pt x="866223" y="0"/>
                        </a:lnTo>
                        <a:lnTo>
                          <a:pt x="866223" y="554977"/>
                        </a:lnTo>
                        <a:cubicBezTo>
                          <a:pt x="866223" y="726873"/>
                          <a:pt x="726873" y="866223"/>
                          <a:pt x="554977" y="866223"/>
                        </a:cubicBezTo>
                        <a:lnTo>
                          <a:pt x="0" y="866223"/>
                        </a:lnTo>
                        <a:lnTo>
                          <a:pt x="0" y="591116"/>
                        </a:lnTo>
                        <a:lnTo>
                          <a:pt x="371576" y="591116"/>
                        </a:lnTo>
                        <a:cubicBezTo>
                          <a:pt x="492825" y="591116"/>
                          <a:pt x="591117" y="492824"/>
                          <a:pt x="591117" y="371575"/>
                        </a:cubicBezTo>
                        <a:lnTo>
                          <a:pt x="591117" y="0"/>
                        </a:lnTo>
                        <a:close/>
                      </a:path>
                    </a:pathLst>
                  </a:custGeom>
                  <a:solidFill>
                    <a:srgbClr val="C4CAD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15" name="Rectangle 114"/>
                <p:cNvSpPr/>
                <p:nvPr/>
              </p:nvSpPr>
              <p:spPr>
                <a:xfrm rot="18900000">
                  <a:off x="1257831" y="3639810"/>
                  <a:ext cx="507743" cy="507742"/>
                </a:xfrm>
                <a:prstGeom prst="rect">
                  <a:avLst/>
                </a:prstGeom>
                <a:solidFill>
                  <a:srgbClr val="9AA4C0"/>
                </a:solidFill>
                <a:ln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3" name="TextBox 112"/>
              <p:cNvSpPr txBox="1"/>
              <p:nvPr/>
            </p:nvSpPr>
            <p:spPr>
              <a:xfrm>
                <a:off x="1183247" y="3665627"/>
                <a:ext cx="640996" cy="49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02</a:t>
                </a: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2210055" y="3474720"/>
              <a:ext cx="822960" cy="822960"/>
              <a:chOff x="907113" y="4900053"/>
              <a:chExt cx="1209180" cy="1209180"/>
            </a:xfrm>
          </p:grpSpPr>
          <p:grpSp>
            <p:nvGrpSpPr>
              <p:cNvPr id="100" name="Group 99"/>
              <p:cNvGrpSpPr/>
              <p:nvPr/>
            </p:nvGrpSpPr>
            <p:grpSpPr>
              <a:xfrm>
                <a:off x="907113" y="4900053"/>
                <a:ext cx="1209180" cy="1209180"/>
                <a:chOff x="907113" y="4900053"/>
                <a:chExt cx="1209180" cy="1209180"/>
              </a:xfrm>
            </p:grpSpPr>
            <p:grpSp>
              <p:nvGrpSpPr>
                <p:cNvPr id="102" name="Group 101"/>
                <p:cNvGrpSpPr/>
                <p:nvPr/>
              </p:nvGrpSpPr>
              <p:grpSpPr>
                <a:xfrm>
                  <a:off x="907113" y="4900053"/>
                  <a:ext cx="1209180" cy="1209180"/>
                  <a:chOff x="3451122" y="2570683"/>
                  <a:chExt cx="1294703" cy="1294703"/>
                </a:xfrm>
                <a:gradFill>
                  <a:gsLst>
                    <a:gs pos="40000">
                      <a:srgbClr val="75B4B3"/>
                    </a:gs>
                    <a:gs pos="68000">
                      <a:srgbClr val="407474"/>
                    </a:gs>
                  </a:gsLst>
                  <a:path path="circle">
                    <a:fillToRect l="50000" t="50000" r="50000" b="50000"/>
                  </a:path>
                </a:gradFill>
              </p:grpSpPr>
              <p:sp>
                <p:nvSpPr>
                  <p:cNvPr id="104" name="Freeform 103"/>
                  <p:cNvSpPr/>
                  <p:nvPr/>
                </p:nvSpPr>
                <p:spPr>
                  <a:xfrm rot="18900000">
                    <a:off x="3451122" y="2972324"/>
                    <a:ext cx="491422" cy="491423"/>
                  </a:xfrm>
                  <a:custGeom>
                    <a:avLst/>
                    <a:gdLst>
                      <a:gd name="connsiteX0" fmla="*/ 311246 w 866222"/>
                      <a:gd name="connsiteY0" fmla="*/ 0 h 866222"/>
                      <a:gd name="connsiteX1" fmla="*/ 866222 w 866222"/>
                      <a:gd name="connsiteY1" fmla="*/ 0 h 866222"/>
                      <a:gd name="connsiteX2" fmla="*/ 866222 w 866222"/>
                      <a:gd name="connsiteY2" fmla="*/ 275108 h 866222"/>
                      <a:gd name="connsiteX3" fmla="*/ 494648 w 866222"/>
                      <a:gd name="connsiteY3" fmla="*/ 275108 h 866222"/>
                      <a:gd name="connsiteX4" fmla="*/ 275107 w 866222"/>
                      <a:gd name="connsiteY4" fmla="*/ 494649 h 866222"/>
                      <a:gd name="connsiteX5" fmla="*/ 275107 w 866222"/>
                      <a:gd name="connsiteY5" fmla="*/ 866222 h 866222"/>
                      <a:gd name="connsiteX6" fmla="*/ 0 w 866222"/>
                      <a:gd name="connsiteY6" fmla="*/ 866222 h 866222"/>
                      <a:gd name="connsiteX7" fmla="*/ 0 w 866222"/>
                      <a:gd name="connsiteY7" fmla="*/ 311246 h 866222"/>
                      <a:gd name="connsiteX8" fmla="*/ 311246 w 866222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2">
                        <a:moveTo>
                          <a:pt x="311246" y="0"/>
                        </a:moveTo>
                        <a:lnTo>
                          <a:pt x="866222" y="0"/>
                        </a:lnTo>
                        <a:lnTo>
                          <a:pt x="866222" y="275108"/>
                        </a:lnTo>
                        <a:lnTo>
                          <a:pt x="494648" y="275108"/>
                        </a:lnTo>
                        <a:cubicBezTo>
                          <a:pt x="373399" y="275108"/>
                          <a:pt x="275107" y="373400"/>
                          <a:pt x="275107" y="494649"/>
                        </a:cubicBezTo>
                        <a:lnTo>
                          <a:pt x="275107" y="866222"/>
                        </a:lnTo>
                        <a:lnTo>
                          <a:pt x="0" y="866222"/>
                        </a:lnTo>
                        <a:lnTo>
                          <a:pt x="0" y="311246"/>
                        </a:lnTo>
                        <a:cubicBezTo>
                          <a:pt x="0" y="139350"/>
                          <a:pt x="139350" y="0"/>
                          <a:pt x="311246" y="0"/>
                        </a:cubicBezTo>
                        <a:close/>
                      </a:path>
                    </a:pathLst>
                  </a:custGeom>
                  <a:solidFill>
                    <a:srgbClr val="7982A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5" name="Freeform 104"/>
                  <p:cNvSpPr/>
                  <p:nvPr/>
                </p:nvSpPr>
                <p:spPr>
                  <a:xfrm rot="18900000">
                    <a:off x="3852762" y="2570683"/>
                    <a:ext cx="491423" cy="491423"/>
                  </a:xfrm>
                  <a:custGeom>
                    <a:avLst/>
                    <a:gdLst>
                      <a:gd name="connsiteX0" fmla="*/ 0 w 866223"/>
                      <a:gd name="connsiteY0" fmla="*/ 0 h 866222"/>
                      <a:gd name="connsiteX1" fmla="*/ 554977 w 866223"/>
                      <a:gd name="connsiteY1" fmla="*/ 0 h 866222"/>
                      <a:gd name="connsiteX2" fmla="*/ 866223 w 866223"/>
                      <a:gd name="connsiteY2" fmla="*/ 311246 h 866222"/>
                      <a:gd name="connsiteX3" fmla="*/ 866223 w 866223"/>
                      <a:gd name="connsiteY3" fmla="*/ 866222 h 866222"/>
                      <a:gd name="connsiteX4" fmla="*/ 591117 w 866223"/>
                      <a:gd name="connsiteY4" fmla="*/ 866222 h 866222"/>
                      <a:gd name="connsiteX5" fmla="*/ 591117 w 866223"/>
                      <a:gd name="connsiteY5" fmla="*/ 494649 h 866222"/>
                      <a:gd name="connsiteX6" fmla="*/ 371576 w 866223"/>
                      <a:gd name="connsiteY6" fmla="*/ 275108 h 866222"/>
                      <a:gd name="connsiteX7" fmla="*/ 0 w 866223"/>
                      <a:gd name="connsiteY7" fmla="*/ 275108 h 866222"/>
                      <a:gd name="connsiteX8" fmla="*/ 0 w 866223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2">
                        <a:moveTo>
                          <a:pt x="0" y="0"/>
                        </a:moveTo>
                        <a:lnTo>
                          <a:pt x="554977" y="0"/>
                        </a:lnTo>
                        <a:cubicBezTo>
                          <a:pt x="726873" y="0"/>
                          <a:pt x="866223" y="139350"/>
                          <a:pt x="866223" y="311246"/>
                        </a:cubicBezTo>
                        <a:lnTo>
                          <a:pt x="866223" y="866222"/>
                        </a:lnTo>
                        <a:lnTo>
                          <a:pt x="591117" y="866222"/>
                        </a:lnTo>
                        <a:lnTo>
                          <a:pt x="591117" y="494649"/>
                        </a:lnTo>
                        <a:cubicBezTo>
                          <a:pt x="591117" y="373400"/>
                          <a:pt x="492825" y="275108"/>
                          <a:pt x="371576" y="275108"/>
                        </a:cubicBezTo>
                        <a:lnTo>
                          <a:pt x="0" y="275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982A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6" name="Freeform 105"/>
                  <p:cNvSpPr/>
                  <p:nvPr/>
                </p:nvSpPr>
                <p:spPr>
                  <a:xfrm rot="18900000">
                    <a:off x="3852762" y="3373963"/>
                    <a:ext cx="491422" cy="491423"/>
                  </a:xfrm>
                  <a:custGeom>
                    <a:avLst/>
                    <a:gdLst>
                      <a:gd name="connsiteX0" fmla="*/ 0 w 866222"/>
                      <a:gd name="connsiteY0" fmla="*/ 0 h 866223"/>
                      <a:gd name="connsiteX1" fmla="*/ 275107 w 866222"/>
                      <a:gd name="connsiteY1" fmla="*/ 0 h 866223"/>
                      <a:gd name="connsiteX2" fmla="*/ 275107 w 866222"/>
                      <a:gd name="connsiteY2" fmla="*/ 371575 h 866223"/>
                      <a:gd name="connsiteX3" fmla="*/ 494648 w 866222"/>
                      <a:gd name="connsiteY3" fmla="*/ 591116 h 866223"/>
                      <a:gd name="connsiteX4" fmla="*/ 866222 w 866222"/>
                      <a:gd name="connsiteY4" fmla="*/ 591116 h 866223"/>
                      <a:gd name="connsiteX5" fmla="*/ 866222 w 866222"/>
                      <a:gd name="connsiteY5" fmla="*/ 866223 h 866223"/>
                      <a:gd name="connsiteX6" fmla="*/ 311246 w 866222"/>
                      <a:gd name="connsiteY6" fmla="*/ 866223 h 866223"/>
                      <a:gd name="connsiteX7" fmla="*/ 0 w 866222"/>
                      <a:gd name="connsiteY7" fmla="*/ 554977 h 866223"/>
                      <a:gd name="connsiteX8" fmla="*/ 0 w 866222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3">
                        <a:moveTo>
                          <a:pt x="0" y="0"/>
                        </a:moveTo>
                        <a:lnTo>
                          <a:pt x="275107" y="0"/>
                        </a:lnTo>
                        <a:lnTo>
                          <a:pt x="275107" y="371575"/>
                        </a:lnTo>
                        <a:cubicBezTo>
                          <a:pt x="275107" y="492824"/>
                          <a:pt x="373399" y="591116"/>
                          <a:pt x="494648" y="591116"/>
                        </a:cubicBezTo>
                        <a:lnTo>
                          <a:pt x="866222" y="591116"/>
                        </a:lnTo>
                        <a:lnTo>
                          <a:pt x="866222" y="866223"/>
                        </a:lnTo>
                        <a:lnTo>
                          <a:pt x="311246" y="866223"/>
                        </a:lnTo>
                        <a:cubicBezTo>
                          <a:pt x="139350" y="866223"/>
                          <a:pt x="0" y="726873"/>
                          <a:pt x="0" y="55497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982A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7" name="Freeform 106"/>
                  <p:cNvSpPr/>
                  <p:nvPr/>
                </p:nvSpPr>
                <p:spPr>
                  <a:xfrm rot="18900000">
                    <a:off x="4254402" y="2972321"/>
                    <a:ext cx="491423" cy="491423"/>
                  </a:xfrm>
                  <a:custGeom>
                    <a:avLst/>
                    <a:gdLst>
                      <a:gd name="connsiteX0" fmla="*/ 591117 w 866223"/>
                      <a:gd name="connsiteY0" fmla="*/ 0 h 866223"/>
                      <a:gd name="connsiteX1" fmla="*/ 866223 w 866223"/>
                      <a:gd name="connsiteY1" fmla="*/ 0 h 866223"/>
                      <a:gd name="connsiteX2" fmla="*/ 866223 w 866223"/>
                      <a:gd name="connsiteY2" fmla="*/ 554977 h 866223"/>
                      <a:gd name="connsiteX3" fmla="*/ 554977 w 866223"/>
                      <a:gd name="connsiteY3" fmla="*/ 866223 h 866223"/>
                      <a:gd name="connsiteX4" fmla="*/ 0 w 866223"/>
                      <a:gd name="connsiteY4" fmla="*/ 866223 h 866223"/>
                      <a:gd name="connsiteX5" fmla="*/ 0 w 866223"/>
                      <a:gd name="connsiteY5" fmla="*/ 591116 h 866223"/>
                      <a:gd name="connsiteX6" fmla="*/ 371576 w 866223"/>
                      <a:gd name="connsiteY6" fmla="*/ 591116 h 866223"/>
                      <a:gd name="connsiteX7" fmla="*/ 591117 w 866223"/>
                      <a:gd name="connsiteY7" fmla="*/ 371575 h 866223"/>
                      <a:gd name="connsiteX8" fmla="*/ 591117 w 866223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3">
                        <a:moveTo>
                          <a:pt x="591117" y="0"/>
                        </a:moveTo>
                        <a:lnTo>
                          <a:pt x="866223" y="0"/>
                        </a:lnTo>
                        <a:lnTo>
                          <a:pt x="866223" y="554977"/>
                        </a:lnTo>
                        <a:cubicBezTo>
                          <a:pt x="866223" y="726873"/>
                          <a:pt x="726873" y="866223"/>
                          <a:pt x="554977" y="866223"/>
                        </a:cubicBezTo>
                        <a:lnTo>
                          <a:pt x="0" y="866223"/>
                        </a:lnTo>
                        <a:lnTo>
                          <a:pt x="0" y="591116"/>
                        </a:lnTo>
                        <a:lnTo>
                          <a:pt x="371576" y="591116"/>
                        </a:lnTo>
                        <a:cubicBezTo>
                          <a:pt x="492825" y="591116"/>
                          <a:pt x="591117" y="492824"/>
                          <a:pt x="591117" y="371575"/>
                        </a:cubicBezTo>
                        <a:lnTo>
                          <a:pt x="591117" y="0"/>
                        </a:lnTo>
                        <a:close/>
                      </a:path>
                    </a:pathLst>
                  </a:custGeom>
                  <a:solidFill>
                    <a:srgbClr val="7982A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03" name="Rectangle 102"/>
                <p:cNvSpPr/>
                <p:nvPr/>
              </p:nvSpPr>
              <p:spPr>
                <a:xfrm rot="18900000">
                  <a:off x="1257831" y="5250771"/>
                  <a:ext cx="507743" cy="507742"/>
                </a:xfrm>
                <a:prstGeom prst="rect">
                  <a:avLst/>
                </a:prstGeom>
                <a:solidFill>
                  <a:srgbClr val="646E92"/>
                </a:solidFill>
                <a:ln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1" name="TextBox 100"/>
              <p:cNvSpPr txBox="1"/>
              <p:nvPr/>
            </p:nvSpPr>
            <p:spPr>
              <a:xfrm>
                <a:off x="1180848" y="5277788"/>
                <a:ext cx="653897" cy="49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03</a:t>
                </a: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2209800" y="4480560"/>
              <a:ext cx="822960" cy="822960"/>
              <a:chOff x="4688103" y="1635788"/>
              <a:chExt cx="1209180" cy="120918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4688103" y="1635788"/>
                <a:ext cx="1209180" cy="1209180"/>
                <a:chOff x="4688103" y="1635788"/>
                <a:chExt cx="1209180" cy="1209180"/>
              </a:xfrm>
            </p:grpSpPr>
            <p:grpSp>
              <p:nvGrpSpPr>
                <p:cNvPr id="90" name="Group 89"/>
                <p:cNvGrpSpPr/>
                <p:nvPr/>
              </p:nvGrpSpPr>
              <p:grpSpPr>
                <a:xfrm>
                  <a:off x="4688103" y="1635788"/>
                  <a:ext cx="1209180" cy="1209180"/>
                  <a:chOff x="5345232" y="2570683"/>
                  <a:chExt cx="1294703" cy="1294703"/>
                </a:xfrm>
                <a:gradFill>
                  <a:gsLst>
                    <a:gs pos="40000">
                      <a:srgbClr val="C09A7A"/>
                    </a:gs>
                    <a:gs pos="68000">
                      <a:srgbClr val="7A573A"/>
                    </a:gs>
                  </a:gsLst>
                  <a:path path="circle">
                    <a:fillToRect l="50000" t="50000" r="50000" b="50000"/>
                  </a:path>
                </a:gradFill>
              </p:grpSpPr>
              <p:sp>
                <p:nvSpPr>
                  <p:cNvPr id="92" name="Freeform 91"/>
                  <p:cNvSpPr/>
                  <p:nvPr/>
                </p:nvSpPr>
                <p:spPr>
                  <a:xfrm rot="18900000">
                    <a:off x="5345232" y="2972324"/>
                    <a:ext cx="491422" cy="491423"/>
                  </a:xfrm>
                  <a:custGeom>
                    <a:avLst/>
                    <a:gdLst>
                      <a:gd name="connsiteX0" fmla="*/ 311246 w 866222"/>
                      <a:gd name="connsiteY0" fmla="*/ 0 h 866222"/>
                      <a:gd name="connsiteX1" fmla="*/ 866222 w 866222"/>
                      <a:gd name="connsiteY1" fmla="*/ 0 h 866222"/>
                      <a:gd name="connsiteX2" fmla="*/ 866222 w 866222"/>
                      <a:gd name="connsiteY2" fmla="*/ 275108 h 866222"/>
                      <a:gd name="connsiteX3" fmla="*/ 494648 w 866222"/>
                      <a:gd name="connsiteY3" fmla="*/ 275108 h 866222"/>
                      <a:gd name="connsiteX4" fmla="*/ 275107 w 866222"/>
                      <a:gd name="connsiteY4" fmla="*/ 494649 h 866222"/>
                      <a:gd name="connsiteX5" fmla="*/ 275107 w 866222"/>
                      <a:gd name="connsiteY5" fmla="*/ 866222 h 866222"/>
                      <a:gd name="connsiteX6" fmla="*/ 0 w 866222"/>
                      <a:gd name="connsiteY6" fmla="*/ 866222 h 866222"/>
                      <a:gd name="connsiteX7" fmla="*/ 0 w 866222"/>
                      <a:gd name="connsiteY7" fmla="*/ 311246 h 866222"/>
                      <a:gd name="connsiteX8" fmla="*/ 311246 w 866222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2">
                        <a:moveTo>
                          <a:pt x="311246" y="0"/>
                        </a:moveTo>
                        <a:lnTo>
                          <a:pt x="866222" y="0"/>
                        </a:lnTo>
                        <a:lnTo>
                          <a:pt x="866222" y="275108"/>
                        </a:lnTo>
                        <a:lnTo>
                          <a:pt x="494648" y="275108"/>
                        </a:lnTo>
                        <a:cubicBezTo>
                          <a:pt x="373399" y="275108"/>
                          <a:pt x="275107" y="373400"/>
                          <a:pt x="275107" y="494649"/>
                        </a:cubicBezTo>
                        <a:lnTo>
                          <a:pt x="275107" y="866222"/>
                        </a:lnTo>
                        <a:lnTo>
                          <a:pt x="0" y="866222"/>
                        </a:lnTo>
                        <a:lnTo>
                          <a:pt x="0" y="311246"/>
                        </a:lnTo>
                        <a:cubicBezTo>
                          <a:pt x="0" y="139350"/>
                          <a:pt x="139350" y="0"/>
                          <a:pt x="311246" y="0"/>
                        </a:cubicBezTo>
                        <a:close/>
                      </a:path>
                    </a:pathLst>
                  </a:custGeom>
                  <a:solidFill>
                    <a:srgbClr val="759E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3" name="Freeform 92"/>
                  <p:cNvSpPr/>
                  <p:nvPr/>
                </p:nvSpPr>
                <p:spPr>
                  <a:xfrm rot="18900000">
                    <a:off x="5746872" y="2570683"/>
                    <a:ext cx="491423" cy="491423"/>
                  </a:xfrm>
                  <a:custGeom>
                    <a:avLst/>
                    <a:gdLst>
                      <a:gd name="connsiteX0" fmla="*/ 0 w 866223"/>
                      <a:gd name="connsiteY0" fmla="*/ 0 h 866222"/>
                      <a:gd name="connsiteX1" fmla="*/ 554977 w 866223"/>
                      <a:gd name="connsiteY1" fmla="*/ 0 h 866222"/>
                      <a:gd name="connsiteX2" fmla="*/ 866223 w 866223"/>
                      <a:gd name="connsiteY2" fmla="*/ 311246 h 866222"/>
                      <a:gd name="connsiteX3" fmla="*/ 866223 w 866223"/>
                      <a:gd name="connsiteY3" fmla="*/ 866222 h 866222"/>
                      <a:gd name="connsiteX4" fmla="*/ 591117 w 866223"/>
                      <a:gd name="connsiteY4" fmla="*/ 866222 h 866222"/>
                      <a:gd name="connsiteX5" fmla="*/ 591117 w 866223"/>
                      <a:gd name="connsiteY5" fmla="*/ 494649 h 866222"/>
                      <a:gd name="connsiteX6" fmla="*/ 371576 w 866223"/>
                      <a:gd name="connsiteY6" fmla="*/ 275108 h 866222"/>
                      <a:gd name="connsiteX7" fmla="*/ 0 w 866223"/>
                      <a:gd name="connsiteY7" fmla="*/ 275108 h 866222"/>
                      <a:gd name="connsiteX8" fmla="*/ 0 w 866223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2">
                        <a:moveTo>
                          <a:pt x="0" y="0"/>
                        </a:moveTo>
                        <a:lnTo>
                          <a:pt x="554977" y="0"/>
                        </a:lnTo>
                        <a:cubicBezTo>
                          <a:pt x="726873" y="0"/>
                          <a:pt x="866223" y="139350"/>
                          <a:pt x="866223" y="311246"/>
                        </a:cubicBezTo>
                        <a:lnTo>
                          <a:pt x="866223" y="866222"/>
                        </a:lnTo>
                        <a:lnTo>
                          <a:pt x="591117" y="866222"/>
                        </a:lnTo>
                        <a:lnTo>
                          <a:pt x="591117" y="494649"/>
                        </a:lnTo>
                        <a:cubicBezTo>
                          <a:pt x="591117" y="373400"/>
                          <a:pt x="492825" y="275108"/>
                          <a:pt x="371576" y="275108"/>
                        </a:cubicBezTo>
                        <a:lnTo>
                          <a:pt x="0" y="275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59E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4" name="Freeform 93"/>
                  <p:cNvSpPr/>
                  <p:nvPr/>
                </p:nvSpPr>
                <p:spPr>
                  <a:xfrm rot="18900000">
                    <a:off x="5746872" y="3373963"/>
                    <a:ext cx="491422" cy="491423"/>
                  </a:xfrm>
                  <a:custGeom>
                    <a:avLst/>
                    <a:gdLst>
                      <a:gd name="connsiteX0" fmla="*/ 0 w 866222"/>
                      <a:gd name="connsiteY0" fmla="*/ 0 h 866223"/>
                      <a:gd name="connsiteX1" fmla="*/ 275107 w 866222"/>
                      <a:gd name="connsiteY1" fmla="*/ 0 h 866223"/>
                      <a:gd name="connsiteX2" fmla="*/ 275107 w 866222"/>
                      <a:gd name="connsiteY2" fmla="*/ 371575 h 866223"/>
                      <a:gd name="connsiteX3" fmla="*/ 494648 w 866222"/>
                      <a:gd name="connsiteY3" fmla="*/ 591116 h 866223"/>
                      <a:gd name="connsiteX4" fmla="*/ 866222 w 866222"/>
                      <a:gd name="connsiteY4" fmla="*/ 591116 h 866223"/>
                      <a:gd name="connsiteX5" fmla="*/ 866222 w 866222"/>
                      <a:gd name="connsiteY5" fmla="*/ 866223 h 866223"/>
                      <a:gd name="connsiteX6" fmla="*/ 311246 w 866222"/>
                      <a:gd name="connsiteY6" fmla="*/ 866223 h 866223"/>
                      <a:gd name="connsiteX7" fmla="*/ 0 w 866222"/>
                      <a:gd name="connsiteY7" fmla="*/ 554977 h 866223"/>
                      <a:gd name="connsiteX8" fmla="*/ 0 w 866222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3">
                        <a:moveTo>
                          <a:pt x="0" y="0"/>
                        </a:moveTo>
                        <a:lnTo>
                          <a:pt x="275107" y="0"/>
                        </a:lnTo>
                        <a:lnTo>
                          <a:pt x="275107" y="371575"/>
                        </a:lnTo>
                        <a:cubicBezTo>
                          <a:pt x="275107" y="492824"/>
                          <a:pt x="373399" y="591116"/>
                          <a:pt x="494648" y="591116"/>
                        </a:cubicBezTo>
                        <a:lnTo>
                          <a:pt x="866222" y="591116"/>
                        </a:lnTo>
                        <a:lnTo>
                          <a:pt x="866222" y="866223"/>
                        </a:lnTo>
                        <a:lnTo>
                          <a:pt x="311246" y="866223"/>
                        </a:lnTo>
                        <a:cubicBezTo>
                          <a:pt x="139350" y="866223"/>
                          <a:pt x="0" y="726873"/>
                          <a:pt x="0" y="55497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59E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5" name="Freeform 94"/>
                  <p:cNvSpPr/>
                  <p:nvPr/>
                </p:nvSpPr>
                <p:spPr>
                  <a:xfrm rot="18900000">
                    <a:off x="6148512" y="2972321"/>
                    <a:ext cx="491423" cy="491423"/>
                  </a:xfrm>
                  <a:custGeom>
                    <a:avLst/>
                    <a:gdLst>
                      <a:gd name="connsiteX0" fmla="*/ 591117 w 866223"/>
                      <a:gd name="connsiteY0" fmla="*/ 0 h 866223"/>
                      <a:gd name="connsiteX1" fmla="*/ 866223 w 866223"/>
                      <a:gd name="connsiteY1" fmla="*/ 0 h 866223"/>
                      <a:gd name="connsiteX2" fmla="*/ 866223 w 866223"/>
                      <a:gd name="connsiteY2" fmla="*/ 554977 h 866223"/>
                      <a:gd name="connsiteX3" fmla="*/ 554977 w 866223"/>
                      <a:gd name="connsiteY3" fmla="*/ 866223 h 866223"/>
                      <a:gd name="connsiteX4" fmla="*/ 0 w 866223"/>
                      <a:gd name="connsiteY4" fmla="*/ 866223 h 866223"/>
                      <a:gd name="connsiteX5" fmla="*/ 0 w 866223"/>
                      <a:gd name="connsiteY5" fmla="*/ 591116 h 866223"/>
                      <a:gd name="connsiteX6" fmla="*/ 371576 w 866223"/>
                      <a:gd name="connsiteY6" fmla="*/ 591116 h 866223"/>
                      <a:gd name="connsiteX7" fmla="*/ 591117 w 866223"/>
                      <a:gd name="connsiteY7" fmla="*/ 371575 h 866223"/>
                      <a:gd name="connsiteX8" fmla="*/ 591117 w 866223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3">
                        <a:moveTo>
                          <a:pt x="591117" y="0"/>
                        </a:moveTo>
                        <a:lnTo>
                          <a:pt x="866223" y="0"/>
                        </a:lnTo>
                        <a:lnTo>
                          <a:pt x="866223" y="554977"/>
                        </a:lnTo>
                        <a:cubicBezTo>
                          <a:pt x="866223" y="726873"/>
                          <a:pt x="726873" y="866223"/>
                          <a:pt x="554977" y="866223"/>
                        </a:cubicBezTo>
                        <a:lnTo>
                          <a:pt x="0" y="866223"/>
                        </a:lnTo>
                        <a:lnTo>
                          <a:pt x="0" y="591116"/>
                        </a:lnTo>
                        <a:lnTo>
                          <a:pt x="371576" y="591116"/>
                        </a:lnTo>
                        <a:cubicBezTo>
                          <a:pt x="492825" y="591116"/>
                          <a:pt x="591117" y="492824"/>
                          <a:pt x="591117" y="371575"/>
                        </a:cubicBezTo>
                        <a:lnTo>
                          <a:pt x="591117" y="0"/>
                        </a:lnTo>
                        <a:close/>
                      </a:path>
                    </a:pathLst>
                  </a:custGeom>
                  <a:solidFill>
                    <a:srgbClr val="759E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1" name="Rectangle 90"/>
                <p:cNvSpPr/>
                <p:nvPr/>
              </p:nvSpPr>
              <p:spPr>
                <a:xfrm rot="18900000">
                  <a:off x="5038821" y="1986506"/>
                  <a:ext cx="507743" cy="507742"/>
                </a:xfrm>
                <a:prstGeom prst="rect">
                  <a:avLst/>
                </a:prstGeom>
                <a:solidFill>
                  <a:srgbClr val="3F7AC1"/>
                </a:solidFill>
                <a:ln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9" name="TextBox 88"/>
              <p:cNvSpPr txBox="1"/>
              <p:nvPr/>
            </p:nvSpPr>
            <p:spPr>
              <a:xfrm>
                <a:off x="4973833" y="2024318"/>
                <a:ext cx="625695" cy="49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04</a:t>
                </a:r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2209800" y="5486400"/>
              <a:ext cx="822960" cy="822960"/>
              <a:chOff x="4688103" y="3289092"/>
              <a:chExt cx="1209180" cy="1209180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4688103" y="3289092"/>
                <a:ext cx="1209180" cy="1209180"/>
                <a:chOff x="4688103" y="3289092"/>
                <a:chExt cx="1209180" cy="1209180"/>
              </a:xfrm>
            </p:grpSpPr>
            <p:grpSp>
              <p:nvGrpSpPr>
                <p:cNvPr id="78" name="Group 77"/>
                <p:cNvGrpSpPr/>
                <p:nvPr/>
              </p:nvGrpSpPr>
              <p:grpSpPr>
                <a:xfrm>
                  <a:off x="4688103" y="3289092"/>
                  <a:ext cx="1209180" cy="1209180"/>
                  <a:chOff x="6292286" y="3462387"/>
                  <a:chExt cx="1294703" cy="1294703"/>
                </a:xfrm>
                <a:gradFill>
                  <a:gsLst>
                    <a:gs pos="40000">
                      <a:srgbClr val="B28084"/>
                    </a:gs>
                    <a:gs pos="68000">
                      <a:srgbClr val="704447"/>
                    </a:gs>
                  </a:gsLst>
                  <a:path path="circle">
                    <a:fillToRect l="50000" t="50000" r="50000" b="50000"/>
                  </a:path>
                </a:gradFill>
              </p:grpSpPr>
              <p:sp>
                <p:nvSpPr>
                  <p:cNvPr id="80" name="Freeform 79"/>
                  <p:cNvSpPr/>
                  <p:nvPr/>
                </p:nvSpPr>
                <p:spPr>
                  <a:xfrm rot="18900000">
                    <a:off x="6292286" y="3864028"/>
                    <a:ext cx="491422" cy="491423"/>
                  </a:xfrm>
                  <a:custGeom>
                    <a:avLst/>
                    <a:gdLst>
                      <a:gd name="connsiteX0" fmla="*/ 311246 w 866222"/>
                      <a:gd name="connsiteY0" fmla="*/ 0 h 866222"/>
                      <a:gd name="connsiteX1" fmla="*/ 866222 w 866222"/>
                      <a:gd name="connsiteY1" fmla="*/ 0 h 866222"/>
                      <a:gd name="connsiteX2" fmla="*/ 866222 w 866222"/>
                      <a:gd name="connsiteY2" fmla="*/ 275108 h 866222"/>
                      <a:gd name="connsiteX3" fmla="*/ 494648 w 866222"/>
                      <a:gd name="connsiteY3" fmla="*/ 275108 h 866222"/>
                      <a:gd name="connsiteX4" fmla="*/ 275107 w 866222"/>
                      <a:gd name="connsiteY4" fmla="*/ 494649 h 866222"/>
                      <a:gd name="connsiteX5" fmla="*/ 275107 w 866222"/>
                      <a:gd name="connsiteY5" fmla="*/ 866222 h 866222"/>
                      <a:gd name="connsiteX6" fmla="*/ 0 w 866222"/>
                      <a:gd name="connsiteY6" fmla="*/ 866222 h 866222"/>
                      <a:gd name="connsiteX7" fmla="*/ 0 w 866222"/>
                      <a:gd name="connsiteY7" fmla="*/ 311246 h 866222"/>
                      <a:gd name="connsiteX8" fmla="*/ 311246 w 866222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2">
                        <a:moveTo>
                          <a:pt x="311246" y="0"/>
                        </a:moveTo>
                        <a:lnTo>
                          <a:pt x="866222" y="0"/>
                        </a:lnTo>
                        <a:lnTo>
                          <a:pt x="866222" y="275108"/>
                        </a:lnTo>
                        <a:lnTo>
                          <a:pt x="494648" y="275108"/>
                        </a:lnTo>
                        <a:cubicBezTo>
                          <a:pt x="373399" y="275108"/>
                          <a:pt x="275107" y="373400"/>
                          <a:pt x="275107" y="494649"/>
                        </a:cubicBezTo>
                        <a:lnTo>
                          <a:pt x="275107" y="866222"/>
                        </a:lnTo>
                        <a:lnTo>
                          <a:pt x="0" y="866222"/>
                        </a:lnTo>
                        <a:lnTo>
                          <a:pt x="0" y="311246"/>
                        </a:lnTo>
                        <a:cubicBezTo>
                          <a:pt x="0" y="139350"/>
                          <a:pt x="139350" y="0"/>
                          <a:pt x="311246" y="0"/>
                        </a:cubicBezTo>
                        <a:close/>
                      </a:path>
                    </a:pathLst>
                  </a:custGeom>
                  <a:solidFill>
                    <a:srgbClr val="B3B3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1" name="Freeform 80"/>
                  <p:cNvSpPr/>
                  <p:nvPr/>
                </p:nvSpPr>
                <p:spPr>
                  <a:xfrm rot="18900000">
                    <a:off x="6693926" y="3462387"/>
                    <a:ext cx="491423" cy="491423"/>
                  </a:xfrm>
                  <a:custGeom>
                    <a:avLst/>
                    <a:gdLst>
                      <a:gd name="connsiteX0" fmla="*/ 0 w 866223"/>
                      <a:gd name="connsiteY0" fmla="*/ 0 h 866222"/>
                      <a:gd name="connsiteX1" fmla="*/ 554977 w 866223"/>
                      <a:gd name="connsiteY1" fmla="*/ 0 h 866222"/>
                      <a:gd name="connsiteX2" fmla="*/ 866223 w 866223"/>
                      <a:gd name="connsiteY2" fmla="*/ 311246 h 866222"/>
                      <a:gd name="connsiteX3" fmla="*/ 866223 w 866223"/>
                      <a:gd name="connsiteY3" fmla="*/ 866222 h 866222"/>
                      <a:gd name="connsiteX4" fmla="*/ 591117 w 866223"/>
                      <a:gd name="connsiteY4" fmla="*/ 866222 h 866222"/>
                      <a:gd name="connsiteX5" fmla="*/ 591117 w 866223"/>
                      <a:gd name="connsiteY5" fmla="*/ 494649 h 866222"/>
                      <a:gd name="connsiteX6" fmla="*/ 371576 w 866223"/>
                      <a:gd name="connsiteY6" fmla="*/ 275108 h 866222"/>
                      <a:gd name="connsiteX7" fmla="*/ 0 w 866223"/>
                      <a:gd name="connsiteY7" fmla="*/ 275108 h 866222"/>
                      <a:gd name="connsiteX8" fmla="*/ 0 w 866223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2">
                        <a:moveTo>
                          <a:pt x="0" y="0"/>
                        </a:moveTo>
                        <a:lnTo>
                          <a:pt x="554977" y="0"/>
                        </a:lnTo>
                        <a:cubicBezTo>
                          <a:pt x="726873" y="0"/>
                          <a:pt x="866223" y="139350"/>
                          <a:pt x="866223" y="311246"/>
                        </a:cubicBezTo>
                        <a:lnTo>
                          <a:pt x="866223" y="866222"/>
                        </a:lnTo>
                        <a:lnTo>
                          <a:pt x="591117" y="866222"/>
                        </a:lnTo>
                        <a:lnTo>
                          <a:pt x="591117" y="494649"/>
                        </a:lnTo>
                        <a:cubicBezTo>
                          <a:pt x="591117" y="373400"/>
                          <a:pt x="492825" y="275108"/>
                          <a:pt x="371576" y="275108"/>
                        </a:cubicBezTo>
                        <a:lnTo>
                          <a:pt x="0" y="275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3B3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2" name="Freeform 81"/>
                  <p:cNvSpPr/>
                  <p:nvPr/>
                </p:nvSpPr>
                <p:spPr>
                  <a:xfrm rot="18900000">
                    <a:off x="6693926" y="4265667"/>
                    <a:ext cx="491422" cy="491423"/>
                  </a:xfrm>
                  <a:custGeom>
                    <a:avLst/>
                    <a:gdLst>
                      <a:gd name="connsiteX0" fmla="*/ 0 w 866222"/>
                      <a:gd name="connsiteY0" fmla="*/ 0 h 866223"/>
                      <a:gd name="connsiteX1" fmla="*/ 275107 w 866222"/>
                      <a:gd name="connsiteY1" fmla="*/ 0 h 866223"/>
                      <a:gd name="connsiteX2" fmla="*/ 275107 w 866222"/>
                      <a:gd name="connsiteY2" fmla="*/ 371575 h 866223"/>
                      <a:gd name="connsiteX3" fmla="*/ 494648 w 866222"/>
                      <a:gd name="connsiteY3" fmla="*/ 591116 h 866223"/>
                      <a:gd name="connsiteX4" fmla="*/ 866222 w 866222"/>
                      <a:gd name="connsiteY4" fmla="*/ 591116 h 866223"/>
                      <a:gd name="connsiteX5" fmla="*/ 866222 w 866222"/>
                      <a:gd name="connsiteY5" fmla="*/ 866223 h 866223"/>
                      <a:gd name="connsiteX6" fmla="*/ 311246 w 866222"/>
                      <a:gd name="connsiteY6" fmla="*/ 866223 h 866223"/>
                      <a:gd name="connsiteX7" fmla="*/ 0 w 866222"/>
                      <a:gd name="connsiteY7" fmla="*/ 554977 h 866223"/>
                      <a:gd name="connsiteX8" fmla="*/ 0 w 866222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3">
                        <a:moveTo>
                          <a:pt x="0" y="0"/>
                        </a:moveTo>
                        <a:lnTo>
                          <a:pt x="275107" y="0"/>
                        </a:lnTo>
                        <a:lnTo>
                          <a:pt x="275107" y="371575"/>
                        </a:lnTo>
                        <a:cubicBezTo>
                          <a:pt x="275107" y="492824"/>
                          <a:pt x="373399" y="591116"/>
                          <a:pt x="494648" y="591116"/>
                        </a:cubicBezTo>
                        <a:lnTo>
                          <a:pt x="866222" y="591116"/>
                        </a:lnTo>
                        <a:lnTo>
                          <a:pt x="866222" y="866223"/>
                        </a:lnTo>
                        <a:lnTo>
                          <a:pt x="311246" y="866223"/>
                        </a:lnTo>
                        <a:cubicBezTo>
                          <a:pt x="139350" y="866223"/>
                          <a:pt x="0" y="726873"/>
                          <a:pt x="0" y="55497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3B3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3" name="Freeform 82"/>
                  <p:cNvSpPr/>
                  <p:nvPr/>
                </p:nvSpPr>
                <p:spPr>
                  <a:xfrm rot="18900000">
                    <a:off x="7095566" y="3864025"/>
                    <a:ext cx="491423" cy="491423"/>
                  </a:xfrm>
                  <a:custGeom>
                    <a:avLst/>
                    <a:gdLst>
                      <a:gd name="connsiteX0" fmla="*/ 591117 w 866223"/>
                      <a:gd name="connsiteY0" fmla="*/ 0 h 866223"/>
                      <a:gd name="connsiteX1" fmla="*/ 866223 w 866223"/>
                      <a:gd name="connsiteY1" fmla="*/ 0 h 866223"/>
                      <a:gd name="connsiteX2" fmla="*/ 866223 w 866223"/>
                      <a:gd name="connsiteY2" fmla="*/ 554977 h 866223"/>
                      <a:gd name="connsiteX3" fmla="*/ 554977 w 866223"/>
                      <a:gd name="connsiteY3" fmla="*/ 866223 h 866223"/>
                      <a:gd name="connsiteX4" fmla="*/ 0 w 866223"/>
                      <a:gd name="connsiteY4" fmla="*/ 866223 h 866223"/>
                      <a:gd name="connsiteX5" fmla="*/ 0 w 866223"/>
                      <a:gd name="connsiteY5" fmla="*/ 591116 h 866223"/>
                      <a:gd name="connsiteX6" fmla="*/ 371576 w 866223"/>
                      <a:gd name="connsiteY6" fmla="*/ 591116 h 866223"/>
                      <a:gd name="connsiteX7" fmla="*/ 591117 w 866223"/>
                      <a:gd name="connsiteY7" fmla="*/ 371575 h 866223"/>
                      <a:gd name="connsiteX8" fmla="*/ 591117 w 866223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3">
                        <a:moveTo>
                          <a:pt x="591117" y="0"/>
                        </a:moveTo>
                        <a:lnTo>
                          <a:pt x="866223" y="0"/>
                        </a:lnTo>
                        <a:lnTo>
                          <a:pt x="866223" y="554977"/>
                        </a:lnTo>
                        <a:cubicBezTo>
                          <a:pt x="866223" y="726873"/>
                          <a:pt x="726873" y="866223"/>
                          <a:pt x="554977" y="866223"/>
                        </a:cubicBezTo>
                        <a:lnTo>
                          <a:pt x="0" y="866223"/>
                        </a:lnTo>
                        <a:lnTo>
                          <a:pt x="0" y="591116"/>
                        </a:lnTo>
                        <a:lnTo>
                          <a:pt x="371576" y="591116"/>
                        </a:lnTo>
                        <a:cubicBezTo>
                          <a:pt x="492825" y="591116"/>
                          <a:pt x="591117" y="492824"/>
                          <a:pt x="591117" y="371575"/>
                        </a:cubicBezTo>
                        <a:lnTo>
                          <a:pt x="591117" y="0"/>
                        </a:lnTo>
                        <a:close/>
                      </a:path>
                    </a:pathLst>
                  </a:custGeom>
                  <a:solidFill>
                    <a:srgbClr val="B3B3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79" name="Rectangle 78"/>
                <p:cNvSpPr/>
                <p:nvPr/>
              </p:nvSpPr>
              <p:spPr>
                <a:xfrm rot="18900000">
                  <a:off x="5038821" y="3639810"/>
                  <a:ext cx="507743" cy="507742"/>
                </a:xfrm>
                <a:prstGeom prst="rect">
                  <a:avLst/>
                </a:prstGeom>
                <a:solidFill>
                  <a:srgbClr val="9999FF"/>
                </a:solidFill>
                <a:ln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7" name="TextBox 76"/>
              <p:cNvSpPr txBox="1"/>
              <p:nvPr/>
            </p:nvSpPr>
            <p:spPr>
              <a:xfrm>
                <a:off x="4946242" y="3676423"/>
                <a:ext cx="670264" cy="49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05</a:t>
                </a:r>
              </a:p>
            </p:txBody>
          </p:sp>
        </p:grpSp>
        <p:grpSp>
          <p:nvGrpSpPr>
            <p:cNvPr id="246" name="Group 245"/>
            <p:cNvGrpSpPr/>
            <p:nvPr/>
          </p:nvGrpSpPr>
          <p:grpSpPr>
            <a:xfrm>
              <a:off x="3672839" y="1463040"/>
              <a:ext cx="3657600" cy="731520"/>
              <a:chOff x="2210996" y="1365591"/>
              <a:chExt cx="3657600" cy="731520"/>
            </a:xfrm>
          </p:grpSpPr>
          <p:sp>
            <p:nvSpPr>
              <p:cNvPr id="247" name="Rounded Rectangle 246"/>
              <p:cNvSpPr/>
              <p:nvPr/>
            </p:nvSpPr>
            <p:spPr>
              <a:xfrm>
                <a:off x="2210996" y="1365591"/>
                <a:ext cx="3657600" cy="731520"/>
              </a:xfrm>
              <a:prstGeom prst="roundRect">
                <a:avLst/>
              </a:prstGeom>
              <a:solidFill>
                <a:srgbClr val="8BAC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 panose="020B0604020202020204" pitchFamily="34" charset="0"/>
                </a:endParaRPr>
              </a:p>
            </p:txBody>
          </p:sp>
          <p:sp>
            <p:nvSpPr>
              <p:cNvPr id="248" name="Rectangle 247"/>
              <p:cNvSpPr/>
              <p:nvPr/>
            </p:nvSpPr>
            <p:spPr>
              <a:xfrm>
                <a:off x="2226938" y="1502765"/>
                <a:ext cx="3387382" cy="400110"/>
              </a:xfrm>
              <a:prstGeom prst="rect">
                <a:avLst/>
              </a:prstGeom>
            </p:spPr>
            <p:txBody>
              <a:bodyPr wrap="square" lIns="36576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Background</a:t>
                </a:r>
              </a:p>
            </p:txBody>
          </p:sp>
        </p:grpSp>
        <p:grpSp>
          <p:nvGrpSpPr>
            <p:cNvPr id="249" name="Group 248"/>
            <p:cNvGrpSpPr/>
            <p:nvPr/>
          </p:nvGrpSpPr>
          <p:grpSpPr>
            <a:xfrm>
              <a:off x="3672839" y="2468880"/>
              <a:ext cx="3749040" cy="731520"/>
              <a:chOff x="2210996" y="1365591"/>
              <a:chExt cx="3749040" cy="731520"/>
            </a:xfrm>
          </p:grpSpPr>
          <p:sp>
            <p:nvSpPr>
              <p:cNvPr id="250" name="Rounded Rectangle 249"/>
              <p:cNvSpPr/>
              <p:nvPr/>
            </p:nvSpPr>
            <p:spPr>
              <a:xfrm>
                <a:off x="2210996" y="1365591"/>
                <a:ext cx="3657600" cy="731520"/>
              </a:xfrm>
              <a:prstGeom prst="roundRect">
                <a:avLst/>
              </a:prstGeom>
              <a:solidFill>
                <a:srgbClr val="9AA4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 panose="020B0604020202020204" pitchFamily="34" charset="0"/>
                </a:endParaRPr>
              </a:p>
            </p:txBody>
          </p:sp>
          <p:sp>
            <p:nvSpPr>
              <p:cNvPr id="251" name="Rectangle 250"/>
              <p:cNvSpPr/>
              <p:nvPr/>
            </p:nvSpPr>
            <p:spPr>
              <a:xfrm>
                <a:off x="2226938" y="1502765"/>
                <a:ext cx="3733098" cy="400110"/>
              </a:xfrm>
              <a:prstGeom prst="rect">
                <a:avLst/>
              </a:prstGeom>
            </p:spPr>
            <p:txBody>
              <a:bodyPr wrap="square" lIns="36576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Technical Approach</a:t>
                </a:r>
              </a:p>
            </p:txBody>
          </p:sp>
        </p:grpSp>
        <p:grpSp>
          <p:nvGrpSpPr>
            <p:cNvPr id="252" name="Group 251"/>
            <p:cNvGrpSpPr/>
            <p:nvPr/>
          </p:nvGrpSpPr>
          <p:grpSpPr>
            <a:xfrm>
              <a:off x="3672839" y="4480560"/>
              <a:ext cx="3657600" cy="731520"/>
              <a:chOff x="2210996" y="1365591"/>
              <a:chExt cx="3657600" cy="731520"/>
            </a:xfrm>
          </p:grpSpPr>
          <p:sp>
            <p:nvSpPr>
              <p:cNvPr id="253" name="Rounded Rectangle 252"/>
              <p:cNvSpPr/>
              <p:nvPr/>
            </p:nvSpPr>
            <p:spPr>
              <a:xfrm>
                <a:off x="2210996" y="1365591"/>
                <a:ext cx="3657600" cy="731520"/>
              </a:xfrm>
              <a:prstGeom prst="roundRect">
                <a:avLst/>
              </a:prstGeom>
              <a:solidFill>
                <a:srgbClr val="3F7A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 panose="020B0604020202020204" pitchFamily="34" charset="0"/>
                </a:endParaRPr>
              </a:p>
            </p:txBody>
          </p:sp>
          <p:sp>
            <p:nvSpPr>
              <p:cNvPr id="254" name="Rectangle 253"/>
              <p:cNvSpPr/>
              <p:nvPr/>
            </p:nvSpPr>
            <p:spPr>
              <a:xfrm>
                <a:off x="2226938" y="1502765"/>
                <a:ext cx="3387382" cy="400110"/>
              </a:xfrm>
              <a:prstGeom prst="rect">
                <a:avLst/>
              </a:prstGeom>
            </p:spPr>
            <p:txBody>
              <a:bodyPr wrap="square" lIns="36576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Recent Achievements </a:t>
                </a:r>
              </a:p>
            </p:txBody>
          </p:sp>
        </p:grpSp>
        <p:grpSp>
          <p:nvGrpSpPr>
            <p:cNvPr id="255" name="Group 254"/>
            <p:cNvGrpSpPr/>
            <p:nvPr/>
          </p:nvGrpSpPr>
          <p:grpSpPr>
            <a:xfrm>
              <a:off x="3672839" y="5486400"/>
              <a:ext cx="3657600" cy="731520"/>
              <a:chOff x="2210996" y="1365591"/>
              <a:chExt cx="3657600" cy="731520"/>
            </a:xfrm>
          </p:grpSpPr>
          <p:sp>
            <p:nvSpPr>
              <p:cNvPr id="256" name="Rounded Rectangle 255"/>
              <p:cNvSpPr/>
              <p:nvPr/>
            </p:nvSpPr>
            <p:spPr>
              <a:xfrm>
                <a:off x="2210996" y="1365591"/>
                <a:ext cx="3657600" cy="731520"/>
              </a:xfrm>
              <a:prstGeom prst="roundRect">
                <a:avLst/>
              </a:prstGeom>
              <a:solidFill>
                <a:srgbClr val="99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 panose="020B0604020202020204" pitchFamily="34" charset="0"/>
                </a:endParaRPr>
              </a:p>
            </p:txBody>
          </p:sp>
          <p:sp>
            <p:nvSpPr>
              <p:cNvPr id="257" name="Rectangle 256"/>
              <p:cNvSpPr/>
              <p:nvPr/>
            </p:nvSpPr>
            <p:spPr>
              <a:xfrm>
                <a:off x="2226938" y="1502765"/>
                <a:ext cx="3387382" cy="400110"/>
              </a:xfrm>
              <a:prstGeom prst="rect">
                <a:avLst/>
              </a:prstGeom>
            </p:spPr>
            <p:txBody>
              <a:bodyPr wrap="square" lIns="36576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Path Forward</a:t>
                </a:r>
              </a:p>
            </p:txBody>
          </p:sp>
        </p:grp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4C74B2-535F-A068-C489-3B9DF8AC8119}"/>
              </a:ext>
            </a:extLst>
          </p:cNvPr>
          <p:cNvCxnSpPr>
            <a:cxnSpLocks/>
          </p:cNvCxnSpPr>
          <p:nvPr/>
        </p:nvCxnSpPr>
        <p:spPr>
          <a:xfrm>
            <a:off x="0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s://media.istockphoto.com/vectors/girl-pointing-vector-id493540238?k=6&amp;m=493540238&amp;s=612x612&amp;w=0&amp;h=gJbleMJMRnZxAXPC9GwOspJlTcccFQMgfDrxH0BrMOc=">
            <a:extLst>
              <a:ext uri="{FF2B5EF4-FFF2-40B4-BE49-F238E27FC236}">
                <a16:creationId xmlns:a16="http://schemas.microsoft.com/office/drawing/2014/main" id="{B9B6F2D9-8B31-2127-4825-5F45FB9B1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257" y="3333317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61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4"/>
    </mc:Choice>
    <mc:Fallback xmlns="">
      <p:transition spd="slow" advTm="8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57FC4-C305-C246-BAEE-1D022AE99BB3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57451" y="283971"/>
            <a:ext cx="10824950" cy="973059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Doser Test: </a:t>
            </a:r>
            <a:r>
              <a:rPr lang="en-US" sz="4000" dirty="0"/>
              <a:t>Expedited 1 Crew-Year Test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81200" y="1257030"/>
            <a:ext cx="8229600" cy="509932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B80AB18-0A5F-FFA2-C7AE-4DCEC5FAAD7E}"/>
              </a:ext>
            </a:extLst>
          </p:cNvPr>
          <p:cNvCxnSpPr>
            <a:cxnSpLocks/>
          </p:cNvCxnSpPr>
          <p:nvPr/>
        </p:nvCxnSpPr>
        <p:spPr>
          <a:xfrm>
            <a:off x="0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7398777-C0B9-3109-DA26-827815A36164}"/>
              </a:ext>
            </a:extLst>
          </p:cNvPr>
          <p:cNvSpPr txBox="1">
            <a:spLocks/>
          </p:cNvSpPr>
          <p:nvPr/>
        </p:nvSpPr>
        <p:spPr>
          <a:xfrm>
            <a:off x="617771" y="1690688"/>
            <a:ext cx="6479065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cap="none" dirty="0">
                <a:solidFill>
                  <a:schemeClr val="tx1">
                    <a:lumMod val="95000"/>
                  </a:schemeClr>
                </a:solidFill>
              </a:rPr>
              <a:t>AgFoam Sample (20% Ag Foam)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defRPr/>
            </a:pPr>
            <a:r>
              <a:rPr lang="en-US" cap="none" dirty="0">
                <a:solidFill>
                  <a:schemeClr val="tx1">
                    <a:lumMod val="95000"/>
                  </a:schemeClr>
                </a:solidFill>
              </a:rPr>
              <a:t>Weight = 27.8 g, Volume = 290 mL 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defRPr/>
            </a:pPr>
            <a:r>
              <a:rPr lang="en-US" cap="none" dirty="0">
                <a:solidFill>
                  <a:schemeClr val="tx1">
                    <a:lumMod val="95000"/>
                  </a:schemeClr>
                </a:solidFill>
              </a:rPr>
              <a:t>Tested without washing (test began with dry foam)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cap="none" dirty="0">
                <a:solidFill>
                  <a:schemeClr val="tx1">
                    <a:lumMod val="95000"/>
                  </a:schemeClr>
                </a:solidFill>
              </a:rPr>
              <a:t>Test Conditions</a:t>
            </a:r>
          </a:p>
          <a:p>
            <a:pPr lvl="2">
              <a:spcBef>
                <a:spcPts val="0"/>
              </a:spcBef>
              <a:defRPr/>
            </a:pPr>
            <a:r>
              <a:rPr lang="en-US" cap="none" dirty="0">
                <a:solidFill>
                  <a:schemeClr val="tx1">
                    <a:lumMod val="95000"/>
                  </a:schemeClr>
                </a:solidFill>
              </a:rPr>
              <a:t>Flowrate = 0.1 L/min</a:t>
            </a:r>
          </a:p>
          <a:p>
            <a:pPr lvl="2">
              <a:spcBef>
                <a:spcPts val="0"/>
              </a:spcBef>
              <a:defRPr/>
            </a:pPr>
            <a:r>
              <a:rPr lang="en-US" cap="none" dirty="0">
                <a:solidFill>
                  <a:schemeClr val="tx1">
                    <a:lumMod val="95000"/>
                  </a:schemeClr>
                </a:solidFill>
              </a:rPr>
              <a:t>DI water</a:t>
            </a:r>
          </a:p>
          <a:p>
            <a:pPr lvl="2">
              <a:spcBef>
                <a:spcPts val="0"/>
              </a:spcBef>
              <a:defRPr/>
            </a:pPr>
            <a:r>
              <a:rPr lang="en-US" cap="none" dirty="0">
                <a:solidFill>
                  <a:schemeClr val="tx1">
                    <a:lumMod val="95000"/>
                  </a:schemeClr>
                </a:solidFill>
              </a:rPr>
              <a:t>Duration: 160 hr in 2 weeks, 16 hr/day </a:t>
            </a:r>
          </a:p>
          <a:p>
            <a:pPr lvl="2">
              <a:spcBef>
                <a:spcPts val="0"/>
              </a:spcBef>
              <a:defRPr/>
            </a:pPr>
            <a:r>
              <a:rPr lang="en-US" cap="none" dirty="0">
                <a:solidFill>
                  <a:schemeClr val="tx1">
                    <a:lumMod val="95000"/>
                  </a:schemeClr>
                </a:solidFill>
              </a:rPr>
              <a:t> The cartridge is fully wetted at all times.</a:t>
            </a:r>
          </a:p>
          <a:p>
            <a:pPr lvl="2">
              <a:spcBef>
                <a:spcPts val="0"/>
              </a:spcBef>
              <a:defRPr/>
            </a:pPr>
            <a:r>
              <a:rPr lang="en-US" cap="none" dirty="0">
                <a:solidFill>
                  <a:schemeClr val="tx1">
                    <a:lumMod val="95000"/>
                  </a:schemeClr>
                </a:solidFill>
              </a:rPr>
              <a:t>Cartridge kept in the dark</a:t>
            </a:r>
          </a:p>
          <a:p>
            <a:endParaRPr lang="en-US" cap="none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8C2FB-E8ED-03D0-66A1-5812475BC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337" y="1376364"/>
            <a:ext cx="3816463" cy="1912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2ECC18-8E84-7112-41E8-3620EFA68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4419" y="3429000"/>
            <a:ext cx="1796088" cy="304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1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35"/>
    </mc:Choice>
    <mc:Fallback xmlns="">
      <p:transition spd="slow" advTm="5723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57FC4-C305-C246-BAEE-1D022AE99BB3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57451" y="283971"/>
            <a:ext cx="10824950" cy="973059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Doser Test: </a:t>
            </a:r>
            <a:r>
              <a:rPr lang="en-US" sz="4000" dirty="0"/>
              <a:t>Expedited 1 Crew-Year Test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81200" y="1257030"/>
            <a:ext cx="8229600" cy="509932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B80AB18-0A5F-FFA2-C7AE-4DCEC5FAAD7E}"/>
              </a:ext>
            </a:extLst>
          </p:cNvPr>
          <p:cNvCxnSpPr>
            <a:cxnSpLocks/>
          </p:cNvCxnSpPr>
          <p:nvPr/>
        </p:nvCxnSpPr>
        <p:spPr>
          <a:xfrm>
            <a:off x="0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02830BB-620F-7927-03FF-ED832DADA6BA}"/>
              </a:ext>
            </a:extLst>
          </p:cNvPr>
          <p:cNvSpPr txBox="1">
            <a:spLocks/>
          </p:cNvSpPr>
          <p:nvPr/>
        </p:nvSpPr>
        <p:spPr>
          <a:xfrm>
            <a:off x="334672" y="2109090"/>
            <a:ext cx="4828455" cy="3405857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 algn="just">
              <a:lnSpc>
                <a:spcPct val="110000"/>
              </a:lnSpc>
              <a:spcBef>
                <a:spcPts val="600"/>
              </a:spcBef>
            </a:pPr>
            <a:r>
              <a:rPr lang="en-US" cap="none" dirty="0"/>
              <a:t>First 4 hours:</a:t>
            </a:r>
          </a:p>
          <a:p>
            <a:pPr lvl="2" algn="just">
              <a:lnSpc>
                <a:spcPct val="110000"/>
              </a:lnSpc>
              <a:spcBef>
                <a:spcPts val="600"/>
              </a:spcBef>
            </a:pPr>
            <a:r>
              <a:rPr lang="en-US" cap="none" dirty="0"/>
              <a:t>[Ag+] dropped ~100 ppb before leveling out. </a:t>
            </a:r>
          </a:p>
          <a:p>
            <a:pPr lvl="2" algn="just">
              <a:lnSpc>
                <a:spcPct val="110000"/>
              </a:lnSpc>
              <a:spcBef>
                <a:spcPts val="600"/>
              </a:spcBef>
            </a:pPr>
            <a:r>
              <a:rPr lang="en-US" cap="none" dirty="0"/>
              <a:t>Potentially due to the dissolution of AgCl on the surface. </a:t>
            </a:r>
          </a:p>
          <a:p>
            <a:pPr lvl="1" algn="just">
              <a:lnSpc>
                <a:spcPct val="110000"/>
              </a:lnSpc>
              <a:spcBef>
                <a:spcPts val="600"/>
              </a:spcBef>
            </a:pPr>
            <a:r>
              <a:rPr lang="en-US" cap="none" dirty="0"/>
              <a:t>After soaking over the weekend (t=170 hr): </a:t>
            </a:r>
          </a:p>
          <a:p>
            <a:pPr lvl="2" algn="just">
              <a:lnSpc>
                <a:spcPct val="110000"/>
              </a:lnSpc>
              <a:spcBef>
                <a:spcPts val="600"/>
              </a:spcBef>
            </a:pPr>
            <a:r>
              <a:rPr lang="en-US" cap="none" dirty="0"/>
              <a:t>[Ag+] increased ~90 ppb over the next 16 hrs before leveling out.</a:t>
            </a:r>
          </a:p>
          <a:p>
            <a:pPr lvl="2" algn="just">
              <a:lnSpc>
                <a:spcPct val="110000"/>
              </a:lnSpc>
              <a:spcBef>
                <a:spcPts val="600"/>
              </a:spcBef>
            </a:pPr>
            <a:r>
              <a:rPr lang="en-US" cap="none" dirty="0"/>
              <a:t>Foam became fully wetted (wetted surface area increased).</a:t>
            </a:r>
          </a:p>
          <a:p>
            <a:pPr lvl="1" algn="just">
              <a:lnSpc>
                <a:spcPct val="110000"/>
              </a:lnSpc>
              <a:spcBef>
                <a:spcPts val="600"/>
              </a:spcBef>
            </a:pPr>
            <a:r>
              <a:rPr lang="en-US" cap="none" dirty="0"/>
              <a:t>Repeating the weekend soak test (t=340 hr):</a:t>
            </a:r>
          </a:p>
          <a:p>
            <a:pPr lvl="2" algn="just">
              <a:lnSpc>
                <a:spcPct val="110000"/>
              </a:lnSpc>
              <a:spcBef>
                <a:spcPts val="600"/>
              </a:spcBef>
            </a:pPr>
            <a:r>
              <a:rPr lang="en-US" cap="none" dirty="0"/>
              <a:t>Only a small increase (~ 20 ppb) in [Ag+].</a:t>
            </a:r>
          </a:p>
          <a:p>
            <a:pPr marL="914400" lvl="2" indent="0">
              <a:lnSpc>
                <a:spcPct val="110000"/>
              </a:lnSpc>
              <a:spcBef>
                <a:spcPts val="600"/>
              </a:spcBef>
              <a:buFont typeface="Arial"/>
              <a:buNone/>
            </a:pPr>
            <a:endParaRPr lang="en-US" dirty="0">
              <a:solidFill>
                <a:sysClr val="windowText" lastClr="000000"/>
              </a:solidFill>
            </a:endParaRPr>
          </a:p>
          <a:p>
            <a:endParaRPr 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3FC3337-47D0-7247-273F-46FFA8524B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6073167"/>
              </p:ext>
            </p:extLst>
          </p:nvPr>
        </p:nvGraphicFramePr>
        <p:xfrm>
          <a:off x="5449723" y="1961971"/>
          <a:ext cx="6527677" cy="3700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9943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35"/>
    </mc:Choice>
    <mc:Fallback xmlns="">
      <p:transition spd="slow" advTm="5723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57FC4-C305-C246-BAEE-1D022AE99BB3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3773" y="283971"/>
            <a:ext cx="11418628" cy="973059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Doser Test: </a:t>
            </a:r>
            <a:r>
              <a:rPr lang="en-US" sz="4000" dirty="0"/>
              <a:t>Realistic 4 Crew-Year Test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81200" y="1257030"/>
            <a:ext cx="8229600" cy="509932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B80AB18-0A5F-FFA2-C7AE-4DCEC5FAAD7E}"/>
              </a:ext>
            </a:extLst>
          </p:cNvPr>
          <p:cNvCxnSpPr>
            <a:cxnSpLocks/>
          </p:cNvCxnSpPr>
          <p:nvPr/>
        </p:nvCxnSpPr>
        <p:spPr>
          <a:xfrm>
            <a:off x="0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CE74771-286F-2C59-1432-77451FCE4ECB}"/>
              </a:ext>
            </a:extLst>
          </p:cNvPr>
          <p:cNvSpPr txBox="1"/>
          <p:nvPr/>
        </p:nvSpPr>
        <p:spPr>
          <a:xfrm>
            <a:off x="1463749" y="1284292"/>
            <a:ext cx="92751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Test was scheduled based on ISS WPA tank flow pattern data (provided by AES water lead).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0954A83-1CF8-DEEB-A337-045BC6AB8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745" y="2281496"/>
            <a:ext cx="5852160" cy="2280349"/>
          </a:xfrm>
          <a:prstGeom prst="rect">
            <a:avLst/>
          </a:prstGeom>
          <a:noFill/>
          <a:ln>
            <a:solidFill>
              <a:schemeClr val="tx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8DBD5FD0-0AB0-16E6-74B5-C874BE3A5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745" y="4650175"/>
            <a:ext cx="5852160" cy="1926117"/>
          </a:xfrm>
          <a:prstGeom prst="rect">
            <a:avLst/>
          </a:prstGeom>
          <a:noFill/>
          <a:ln>
            <a:solidFill>
              <a:schemeClr val="tx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45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35"/>
    </mc:Choice>
    <mc:Fallback xmlns="">
      <p:transition spd="slow" advTm="57235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57FC4-C305-C246-BAEE-1D022AE99BB3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3773" y="283971"/>
            <a:ext cx="11418628" cy="973059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Realistic Long Term: 4 Crew-Year Test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81200" y="1257030"/>
            <a:ext cx="8229600" cy="509932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B80AB18-0A5F-FFA2-C7AE-4DCEC5FAAD7E}"/>
              </a:ext>
            </a:extLst>
          </p:cNvPr>
          <p:cNvCxnSpPr>
            <a:cxnSpLocks/>
          </p:cNvCxnSpPr>
          <p:nvPr/>
        </p:nvCxnSpPr>
        <p:spPr>
          <a:xfrm>
            <a:off x="0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B97B4C9-AF71-9540-65A7-D7352E721F51}"/>
              </a:ext>
            </a:extLst>
          </p:cNvPr>
          <p:cNvSpPr txBox="1"/>
          <p:nvPr/>
        </p:nvSpPr>
        <p:spPr>
          <a:xfrm>
            <a:off x="1435756" y="1646041"/>
            <a:ext cx="9474348" cy="469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Started 07/25/22, continued to stay in the targeted range (flow rate 0.1L/min) passed the scheduled finish date in July 2023.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When the accumulated silver average started to drop out of the target range (200 to 400 ppb at 0.1L/min):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test is at 118% completion (4290L of 3650L for 4 crew-year). 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Counting the accelerated 1 crew year test, this foam has dosed water for 5.7 crew-year.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6300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35"/>
    </mc:Choice>
    <mc:Fallback xmlns="">
      <p:transition spd="slow" advTm="5723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57FC4-C305-C246-BAEE-1D022AE99BB3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3773" y="283971"/>
            <a:ext cx="11418628" cy="973059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Realistic Long Term: 4 Crew-Year Test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81200" y="1257030"/>
            <a:ext cx="8229600" cy="509932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B80AB18-0A5F-FFA2-C7AE-4DCEC5FAAD7E}"/>
              </a:ext>
            </a:extLst>
          </p:cNvPr>
          <p:cNvCxnSpPr>
            <a:cxnSpLocks/>
          </p:cNvCxnSpPr>
          <p:nvPr/>
        </p:nvCxnSpPr>
        <p:spPr>
          <a:xfrm>
            <a:off x="0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09DB348-C48A-1B09-D52F-0743FAF0B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617" y="1606244"/>
            <a:ext cx="7629256" cy="457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2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35"/>
    </mc:Choice>
    <mc:Fallback xmlns="">
      <p:transition spd="slow" advTm="5723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7FC4-C305-C246-BAEE-1D022AE99BB3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315242"/>
            <a:ext cx="8229600" cy="763554"/>
          </a:xfrm>
          <a:prstGeom prst="rect">
            <a:avLst/>
          </a:prstGeom>
        </p:spPr>
        <p:txBody>
          <a:bodyPr lIns="91440" anchor="b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Acknowledgement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4C74B2-535F-A068-C489-3B9DF8AC8119}"/>
              </a:ext>
            </a:extLst>
          </p:cNvPr>
          <p:cNvCxnSpPr>
            <a:cxnSpLocks/>
          </p:cNvCxnSpPr>
          <p:nvPr/>
        </p:nvCxnSpPr>
        <p:spPr>
          <a:xfrm>
            <a:off x="0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BBE107F9-A127-EE92-D986-2A907CB2846E}"/>
              </a:ext>
            </a:extLst>
          </p:cNvPr>
          <p:cNvSpPr txBox="1">
            <a:spLocks/>
          </p:cNvSpPr>
          <p:nvPr/>
        </p:nvSpPr>
        <p:spPr>
          <a:xfrm>
            <a:off x="833471" y="1494570"/>
            <a:ext cx="10525058" cy="23185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Funding:  NASA MCO Life Support Systems​</a:t>
            </a:r>
          </a:p>
          <a:p>
            <a:endParaRPr lang="en-US" sz="2800" dirty="0">
              <a:solidFill>
                <a:schemeClr val="tx1">
                  <a:lumMod val="95000"/>
                </a:schemeClr>
              </a:solidFill>
              <a:latin typeface="+mn-lt"/>
            </a:endParaRPr>
          </a:p>
          <a:p>
            <a:r>
              <a:rPr lang="en-US" sz="2800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Project Direction:  Imelda Stambaugh and Paul Tatum ​</a:t>
            </a:r>
          </a:p>
          <a:p>
            <a:endParaRPr lang="en-US" sz="2800" dirty="0">
              <a:solidFill>
                <a:schemeClr val="tx1">
                  <a:lumMod val="95000"/>
                </a:schemeClr>
              </a:solidFill>
              <a:latin typeface="+mn-lt"/>
            </a:endParaRPr>
          </a:p>
          <a:p>
            <a:r>
              <a:rPr lang="en-US" sz="2800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Technical Guidance:  Michael Callahan and Jill Williamson</a:t>
            </a:r>
          </a:p>
        </p:txBody>
      </p:sp>
    </p:spTree>
    <p:extLst>
      <p:ext uri="{BB962C8B-B14F-4D97-AF65-F5344CB8AC3E}">
        <p14:creationId xmlns:p14="http://schemas.microsoft.com/office/powerpoint/2010/main" val="72197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4"/>
    </mc:Choice>
    <mc:Fallback xmlns="">
      <p:transition spd="slow" advTm="890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57FC4-C305-C246-BAEE-1D022AE99BB3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3773" y="283971"/>
            <a:ext cx="11418628" cy="973059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Realistic Long Term: 4 Crew-Year Test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81200" y="1257030"/>
            <a:ext cx="8229600" cy="509932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B80AB18-0A5F-FFA2-C7AE-4DCEC5FAAD7E}"/>
              </a:ext>
            </a:extLst>
          </p:cNvPr>
          <p:cNvCxnSpPr>
            <a:cxnSpLocks/>
          </p:cNvCxnSpPr>
          <p:nvPr/>
        </p:nvCxnSpPr>
        <p:spPr>
          <a:xfrm>
            <a:off x="0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09DB348-C48A-1B09-D52F-0743FAF0B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617" y="1606244"/>
            <a:ext cx="7629256" cy="457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35"/>
    </mc:Choice>
    <mc:Fallback xmlns="">
      <p:transition spd="slow" advTm="5723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57FC4-C305-C246-BAEE-1D022AE99BB3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3773" y="283971"/>
            <a:ext cx="11418628" cy="973059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Realistic Long Term: 4-Crew Year Test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81200" y="1257030"/>
            <a:ext cx="8229600" cy="509932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B80AB18-0A5F-FFA2-C7AE-4DCEC5FAAD7E}"/>
              </a:ext>
            </a:extLst>
          </p:cNvPr>
          <p:cNvCxnSpPr>
            <a:cxnSpLocks/>
          </p:cNvCxnSpPr>
          <p:nvPr/>
        </p:nvCxnSpPr>
        <p:spPr>
          <a:xfrm>
            <a:off x="0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8C0CF3E-5F44-F2E5-D02C-D5BDDF3B3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3720" y="1566411"/>
            <a:ext cx="6164560" cy="448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631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35"/>
    </mc:Choice>
    <mc:Fallback xmlns="">
      <p:transition spd="slow" advTm="57235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7FC4-C305-C246-BAEE-1D022AE99BB3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315242"/>
            <a:ext cx="8229600" cy="763554"/>
          </a:xfrm>
          <a:prstGeom prst="rect">
            <a:avLst/>
          </a:prstGeom>
        </p:spPr>
        <p:txBody>
          <a:bodyPr lIns="91440" anchor="b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Agenda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75661" y="1463040"/>
            <a:ext cx="5212079" cy="4846320"/>
            <a:chOff x="2209800" y="1463040"/>
            <a:chExt cx="5212079" cy="4846320"/>
          </a:xfrm>
        </p:grpSpPr>
        <p:grpSp>
          <p:nvGrpSpPr>
            <p:cNvPr id="2" name="Group 1"/>
            <p:cNvGrpSpPr/>
            <p:nvPr/>
          </p:nvGrpSpPr>
          <p:grpSpPr>
            <a:xfrm>
              <a:off x="3672839" y="3474720"/>
              <a:ext cx="3657600" cy="731520"/>
              <a:chOff x="2210996" y="1365591"/>
              <a:chExt cx="3657600" cy="731520"/>
            </a:xfrm>
          </p:grpSpPr>
          <p:sp>
            <p:nvSpPr>
              <p:cNvPr id="167" name="Rounded Rectangle 166"/>
              <p:cNvSpPr/>
              <p:nvPr/>
            </p:nvSpPr>
            <p:spPr>
              <a:xfrm>
                <a:off x="2210996" y="1365591"/>
                <a:ext cx="3657600" cy="731520"/>
              </a:xfrm>
              <a:prstGeom prst="roundRect">
                <a:avLst/>
              </a:prstGeom>
              <a:solidFill>
                <a:srgbClr val="646E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 panose="020B0604020202020204" pitchFamily="34" charset="0"/>
                </a:endParaRPr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2226938" y="1502765"/>
                <a:ext cx="3554472" cy="400110"/>
              </a:xfrm>
              <a:prstGeom prst="rect">
                <a:avLst/>
              </a:prstGeom>
            </p:spPr>
            <p:txBody>
              <a:bodyPr wrap="square" lIns="36576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Previous Work Summary</a:t>
                </a:r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2209800" y="1463040"/>
              <a:ext cx="822960" cy="822960"/>
              <a:chOff x="907114" y="1635788"/>
              <a:chExt cx="1209180" cy="1209180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907114" y="1635788"/>
                <a:ext cx="1209180" cy="1209180"/>
                <a:chOff x="907114" y="1635788"/>
                <a:chExt cx="1209180" cy="1209180"/>
              </a:xfrm>
            </p:grpSpPr>
            <p:grpSp>
              <p:nvGrpSpPr>
                <p:cNvPr id="126" name="Group 125"/>
                <p:cNvGrpSpPr/>
                <p:nvPr/>
              </p:nvGrpSpPr>
              <p:grpSpPr>
                <a:xfrm>
                  <a:off x="907114" y="1635788"/>
                  <a:ext cx="1209180" cy="1209180"/>
                  <a:chOff x="1557012" y="2570683"/>
                  <a:chExt cx="1294703" cy="1294703"/>
                </a:xfrm>
                <a:gradFill>
                  <a:gsLst>
                    <a:gs pos="40000">
                      <a:srgbClr val="A5B690"/>
                    </a:gs>
                    <a:gs pos="68000">
                      <a:srgbClr val="5C6D47"/>
                    </a:gs>
                  </a:gsLst>
                  <a:path path="circle">
                    <a:fillToRect l="50000" t="50000" r="50000" b="50000"/>
                  </a:path>
                </a:gradFill>
              </p:grpSpPr>
              <p:sp>
                <p:nvSpPr>
                  <p:cNvPr id="128" name="Freeform 127"/>
                  <p:cNvSpPr/>
                  <p:nvPr/>
                </p:nvSpPr>
                <p:spPr>
                  <a:xfrm rot="18900000">
                    <a:off x="1557012" y="2972324"/>
                    <a:ext cx="491422" cy="491423"/>
                  </a:xfrm>
                  <a:custGeom>
                    <a:avLst/>
                    <a:gdLst>
                      <a:gd name="connsiteX0" fmla="*/ 311246 w 866222"/>
                      <a:gd name="connsiteY0" fmla="*/ 0 h 866222"/>
                      <a:gd name="connsiteX1" fmla="*/ 866222 w 866222"/>
                      <a:gd name="connsiteY1" fmla="*/ 0 h 866222"/>
                      <a:gd name="connsiteX2" fmla="*/ 866222 w 866222"/>
                      <a:gd name="connsiteY2" fmla="*/ 275108 h 866222"/>
                      <a:gd name="connsiteX3" fmla="*/ 494648 w 866222"/>
                      <a:gd name="connsiteY3" fmla="*/ 275108 h 866222"/>
                      <a:gd name="connsiteX4" fmla="*/ 275107 w 866222"/>
                      <a:gd name="connsiteY4" fmla="*/ 494649 h 866222"/>
                      <a:gd name="connsiteX5" fmla="*/ 275107 w 866222"/>
                      <a:gd name="connsiteY5" fmla="*/ 866222 h 866222"/>
                      <a:gd name="connsiteX6" fmla="*/ 0 w 866222"/>
                      <a:gd name="connsiteY6" fmla="*/ 866222 h 866222"/>
                      <a:gd name="connsiteX7" fmla="*/ 0 w 866222"/>
                      <a:gd name="connsiteY7" fmla="*/ 311246 h 866222"/>
                      <a:gd name="connsiteX8" fmla="*/ 311246 w 866222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2">
                        <a:moveTo>
                          <a:pt x="311246" y="0"/>
                        </a:moveTo>
                        <a:lnTo>
                          <a:pt x="866222" y="0"/>
                        </a:lnTo>
                        <a:lnTo>
                          <a:pt x="866222" y="275108"/>
                        </a:lnTo>
                        <a:lnTo>
                          <a:pt x="494648" y="275108"/>
                        </a:lnTo>
                        <a:cubicBezTo>
                          <a:pt x="373399" y="275108"/>
                          <a:pt x="275107" y="373400"/>
                          <a:pt x="275107" y="494649"/>
                        </a:cubicBezTo>
                        <a:lnTo>
                          <a:pt x="275107" y="866222"/>
                        </a:lnTo>
                        <a:lnTo>
                          <a:pt x="0" y="866222"/>
                        </a:lnTo>
                        <a:lnTo>
                          <a:pt x="0" y="311246"/>
                        </a:lnTo>
                        <a:cubicBezTo>
                          <a:pt x="0" y="139350"/>
                          <a:pt x="139350" y="0"/>
                          <a:pt x="311246" y="0"/>
                        </a:cubicBezTo>
                        <a:close/>
                      </a:path>
                    </a:pathLst>
                  </a:custGeom>
                  <a:solidFill>
                    <a:srgbClr val="BDD0E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9" name="Freeform 128"/>
                  <p:cNvSpPr/>
                  <p:nvPr/>
                </p:nvSpPr>
                <p:spPr>
                  <a:xfrm rot="18900000">
                    <a:off x="1958652" y="2570683"/>
                    <a:ext cx="491423" cy="491423"/>
                  </a:xfrm>
                  <a:custGeom>
                    <a:avLst/>
                    <a:gdLst>
                      <a:gd name="connsiteX0" fmla="*/ 0 w 866223"/>
                      <a:gd name="connsiteY0" fmla="*/ 0 h 866222"/>
                      <a:gd name="connsiteX1" fmla="*/ 554977 w 866223"/>
                      <a:gd name="connsiteY1" fmla="*/ 0 h 866222"/>
                      <a:gd name="connsiteX2" fmla="*/ 866223 w 866223"/>
                      <a:gd name="connsiteY2" fmla="*/ 311246 h 866222"/>
                      <a:gd name="connsiteX3" fmla="*/ 866223 w 866223"/>
                      <a:gd name="connsiteY3" fmla="*/ 866222 h 866222"/>
                      <a:gd name="connsiteX4" fmla="*/ 591117 w 866223"/>
                      <a:gd name="connsiteY4" fmla="*/ 866222 h 866222"/>
                      <a:gd name="connsiteX5" fmla="*/ 591117 w 866223"/>
                      <a:gd name="connsiteY5" fmla="*/ 494649 h 866222"/>
                      <a:gd name="connsiteX6" fmla="*/ 371576 w 866223"/>
                      <a:gd name="connsiteY6" fmla="*/ 275108 h 866222"/>
                      <a:gd name="connsiteX7" fmla="*/ 0 w 866223"/>
                      <a:gd name="connsiteY7" fmla="*/ 275108 h 866222"/>
                      <a:gd name="connsiteX8" fmla="*/ 0 w 866223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2">
                        <a:moveTo>
                          <a:pt x="0" y="0"/>
                        </a:moveTo>
                        <a:lnTo>
                          <a:pt x="554977" y="0"/>
                        </a:lnTo>
                        <a:cubicBezTo>
                          <a:pt x="726873" y="0"/>
                          <a:pt x="866223" y="139350"/>
                          <a:pt x="866223" y="311246"/>
                        </a:cubicBezTo>
                        <a:lnTo>
                          <a:pt x="866223" y="866222"/>
                        </a:lnTo>
                        <a:lnTo>
                          <a:pt x="591117" y="866222"/>
                        </a:lnTo>
                        <a:lnTo>
                          <a:pt x="591117" y="494649"/>
                        </a:lnTo>
                        <a:cubicBezTo>
                          <a:pt x="591117" y="373400"/>
                          <a:pt x="492825" y="275108"/>
                          <a:pt x="371576" y="275108"/>
                        </a:cubicBezTo>
                        <a:lnTo>
                          <a:pt x="0" y="275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DD0E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0" name="Freeform 129"/>
                  <p:cNvSpPr/>
                  <p:nvPr/>
                </p:nvSpPr>
                <p:spPr>
                  <a:xfrm rot="18900000">
                    <a:off x="1958652" y="3373963"/>
                    <a:ext cx="491422" cy="491423"/>
                  </a:xfrm>
                  <a:custGeom>
                    <a:avLst/>
                    <a:gdLst>
                      <a:gd name="connsiteX0" fmla="*/ 0 w 866222"/>
                      <a:gd name="connsiteY0" fmla="*/ 0 h 866223"/>
                      <a:gd name="connsiteX1" fmla="*/ 275107 w 866222"/>
                      <a:gd name="connsiteY1" fmla="*/ 0 h 866223"/>
                      <a:gd name="connsiteX2" fmla="*/ 275107 w 866222"/>
                      <a:gd name="connsiteY2" fmla="*/ 371575 h 866223"/>
                      <a:gd name="connsiteX3" fmla="*/ 494648 w 866222"/>
                      <a:gd name="connsiteY3" fmla="*/ 591116 h 866223"/>
                      <a:gd name="connsiteX4" fmla="*/ 866222 w 866222"/>
                      <a:gd name="connsiteY4" fmla="*/ 591116 h 866223"/>
                      <a:gd name="connsiteX5" fmla="*/ 866222 w 866222"/>
                      <a:gd name="connsiteY5" fmla="*/ 866223 h 866223"/>
                      <a:gd name="connsiteX6" fmla="*/ 311246 w 866222"/>
                      <a:gd name="connsiteY6" fmla="*/ 866223 h 866223"/>
                      <a:gd name="connsiteX7" fmla="*/ 0 w 866222"/>
                      <a:gd name="connsiteY7" fmla="*/ 554977 h 866223"/>
                      <a:gd name="connsiteX8" fmla="*/ 0 w 866222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3">
                        <a:moveTo>
                          <a:pt x="0" y="0"/>
                        </a:moveTo>
                        <a:lnTo>
                          <a:pt x="275107" y="0"/>
                        </a:lnTo>
                        <a:lnTo>
                          <a:pt x="275107" y="371575"/>
                        </a:lnTo>
                        <a:cubicBezTo>
                          <a:pt x="275107" y="492824"/>
                          <a:pt x="373399" y="591116"/>
                          <a:pt x="494648" y="591116"/>
                        </a:cubicBezTo>
                        <a:lnTo>
                          <a:pt x="866222" y="591116"/>
                        </a:lnTo>
                        <a:lnTo>
                          <a:pt x="866222" y="866223"/>
                        </a:lnTo>
                        <a:lnTo>
                          <a:pt x="311246" y="866223"/>
                        </a:lnTo>
                        <a:cubicBezTo>
                          <a:pt x="139350" y="866223"/>
                          <a:pt x="0" y="726873"/>
                          <a:pt x="0" y="55497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DD0E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1" name="Freeform 130"/>
                  <p:cNvSpPr/>
                  <p:nvPr/>
                </p:nvSpPr>
                <p:spPr>
                  <a:xfrm rot="18900000">
                    <a:off x="2360292" y="2972321"/>
                    <a:ext cx="491423" cy="491423"/>
                  </a:xfrm>
                  <a:custGeom>
                    <a:avLst/>
                    <a:gdLst>
                      <a:gd name="connsiteX0" fmla="*/ 591117 w 866223"/>
                      <a:gd name="connsiteY0" fmla="*/ 0 h 866223"/>
                      <a:gd name="connsiteX1" fmla="*/ 866223 w 866223"/>
                      <a:gd name="connsiteY1" fmla="*/ 0 h 866223"/>
                      <a:gd name="connsiteX2" fmla="*/ 866223 w 866223"/>
                      <a:gd name="connsiteY2" fmla="*/ 554977 h 866223"/>
                      <a:gd name="connsiteX3" fmla="*/ 554977 w 866223"/>
                      <a:gd name="connsiteY3" fmla="*/ 866223 h 866223"/>
                      <a:gd name="connsiteX4" fmla="*/ 0 w 866223"/>
                      <a:gd name="connsiteY4" fmla="*/ 866223 h 866223"/>
                      <a:gd name="connsiteX5" fmla="*/ 0 w 866223"/>
                      <a:gd name="connsiteY5" fmla="*/ 591116 h 866223"/>
                      <a:gd name="connsiteX6" fmla="*/ 371576 w 866223"/>
                      <a:gd name="connsiteY6" fmla="*/ 591116 h 866223"/>
                      <a:gd name="connsiteX7" fmla="*/ 591117 w 866223"/>
                      <a:gd name="connsiteY7" fmla="*/ 371575 h 866223"/>
                      <a:gd name="connsiteX8" fmla="*/ 591117 w 866223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3">
                        <a:moveTo>
                          <a:pt x="591117" y="0"/>
                        </a:moveTo>
                        <a:lnTo>
                          <a:pt x="866223" y="0"/>
                        </a:lnTo>
                        <a:lnTo>
                          <a:pt x="866223" y="554977"/>
                        </a:lnTo>
                        <a:cubicBezTo>
                          <a:pt x="866223" y="726873"/>
                          <a:pt x="726873" y="866223"/>
                          <a:pt x="554977" y="866223"/>
                        </a:cubicBezTo>
                        <a:lnTo>
                          <a:pt x="0" y="866223"/>
                        </a:lnTo>
                        <a:lnTo>
                          <a:pt x="0" y="591116"/>
                        </a:lnTo>
                        <a:lnTo>
                          <a:pt x="371576" y="591116"/>
                        </a:lnTo>
                        <a:cubicBezTo>
                          <a:pt x="492825" y="591116"/>
                          <a:pt x="591117" y="492824"/>
                          <a:pt x="591117" y="371575"/>
                        </a:cubicBezTo>
                        <a:lnTo>
                          <a:pt x="591117" y="0"/>
                        </a:lnTo>
                        <a:close/>
                      </a:path>
                    </a:pathLst>
                  </a:custGeom>
                  <a:solidFill>
                    <a:srgbClr val="BDD0E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27" name="Rectangle 126"/>
                <p:cNvSpPr/>
                <p:nvPr/>
              </p:nvSpPr>
              <p:spPr>
                <a:xfrm rot="18900000">
                  <a:off x="1257831" y="1986504"/>
                  <a:ext cx="507743" cy="507742"/>
                </a:xfrm>
                <a:prstGeom prst="rect">
                  <a:avLst/>
                </a:prstGeom>
                <a:solidFill>
                  <a:srgbClr val="8BACD1"/>
                </a:solidFill>
                <a:ln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5" name="TextBox 124"/>
              <p:cNvSpPr txBox="1"/>
              <p:nvPr/>
            </p:nvSpPr>
            <p:spPr>
              <a:xfrm>
                <a:off x="1139179" y="2016528"/>
                <a:ext cx="754975" cy="49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01</a:t>
                </a: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2209800" y="2468880"/>
              <a:ext cx="822960" cy="822960"/>
              <a:chOff x="907113" y="3289092"/>
              <a:chExt cx="1209180" cy="1209180"/>
            </a:xfrm>
          </p:grpSpPr>
          <p:grpSp>
            <p:nvGrpSpPr>
              <p:cNvPr id="112" name="Group 111"/>
              <p:cNvGrpSpPr/>
              <p:nvPr/>
            </p:nvGrpSpPr>
            <p:grpSpPr>
              <a:xfrm>
                <a:off x="907113" y="3289092"/>
                <a:ext cx="1209180" cy="1209180"/>
                <a:chOff x="907113" y="3289092"/>
                <a:chExt cx="1209180" cy="1209180"/>
              </a:xfrm>
            </p:grpSpPr>
            <p:grpSp>
              <p:nvGrpSpPr>
                <p:cNvPr id="114" name="Group 113"/>
                <p:cNvGrpSpPr/>
                <p:nvPr/>
              </p:nvGrpSpPr>
              <p:grpSpPr>
                <a:xfrm>
                  <a:off x="907113" y="3289092"/>
                  <a:ext cx="1209180" cy="1209180"/>
                  <a:chOff x="2504067" y="3462387"/>
                  <a:chExt cx="1294703" cy="1294703"/>
                </a:xfrm>
                <a:gradFill flip="none" rotWithShape="1">
                  <a:gsLst>
                    <a:gs pos="40000">
                      <a:srgbClr val="C5877D"/>
                    </a:gs>
                    <a:gs pos="68000">
                      <a:srgbClr val="7D4137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grpSpPr>
              <p:sp>
                <p:nvSpPr>
                  <p:cNvPr id="116" name="Freeform 115"/>
                  <p:cNvSpPr/>
                  <p:nvPr/>
                </p:nvSpPr>
                <p:spPr>
                  <a:xfrm rot="18900000">
                    <a:off x="2504067" y="3864028"/>
                    <a:ext cx="491422" cy="491423"/>
                  </a:xfrm>
                  <a:custGeom>
                    <a:avLst/>
                    <a:gdLst>
                      <a:gd name="connsiteX0" fmla="*/ 311246 w 866222"/>
                      <a:gd name="connsiteY0" fmla="*/ 0 h 866222"/>
                      <a:gd name="connsiteX1" fmla="*/ 866222 w 866222"/>
                      <a:gd name="connsiteY1" fmla="*/ 0 h 866222"/>
                      <a:gd name="connsiteX2" fmla="*/ 866222 w 866222"/>
                      <a:gd name="connsiteY2" fmla="*/ 275108 h 866222"/>
                      <a:gd name="connsiteX3" fmla="*/ 494648 w 866222"/>
                      <a:gd name="connsiteY3" fmla="*/ 275108 h 866222"/>
                      <a:gd name="connsiteX4" fmla="*/ 275107 w 866222"/>
                      <a:gd name="connsiteY4" fmla="*/ 494649 h 866222"/>
                      <a:gd name="connsiteX5" fmla="*/ 275107 w 866222"/>
                      <a:gd name="connsiteY5" fmla="*/ 866222 h 866222"/>
                      <a:gd name="connsiteX6" fmla="*/ 0 w 866222"/>
                      <a:gd name="connsiteY6" fmla="*/ 866222 h 866222"/>
                      <a:gd name="connsiteX7" fmla="*/ 0 w 866222"/>
                      <a:gd name="connsiteY7" fmla="*/ 311246 h 866222"/>
                      <a:gd name="connsiteX8" fmla="*/ 311246 w 866222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2">
                        <a:moveTo>
                          <a:pt x="311246" y="0"/>
                        </a:moveTo>
                        <a:lnTo>
                          <a:pt x="866222" y="0"/>
                        </a:lnTo>
                        <a:lnTo>
                          <a:pt x="866222" y="275108"/>
                        </a:lnTo>
                        <a:lnTo>
                          <a:pt x="494648" y="275108"/>
                        </a:lnTo>
                        <a:cubicBezTo>
                          <a:pt x="373399" y="275108"/>
                          <a:pt x="275107" y="373400"/>
                          <a:pt x="275107" y="494649"/>
                        </a:cubicBezTo>
                        <a:lnTo>
                          <a:pt x="275107" y="866222"/>
                        </a:lnTo>
                        <a:lnTo>
                          <a:pt x="0" y="866222"/>
                        </a:lnTo>
                        <a:lnTo>
                          <a:pt x="0" y="311246"/>
                        </a:lnTo>
                        <a:cubicBezTo>
                          <a:pt x="0" y="139350"/>
                          <a:pt x="139350" y="0"/>
                          <a:pt x="311246" y="0"/>
                        </a:cubicBezTo>
                        <a:close/>
                      </a:path>
                    </a:pathLst>
                  </a:custGeom>
                  <a:solidFill>
                    <a:srgbClr val="C4CAD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7" name="Freeform 116"/>
                  <p:cNvSpPr/>
                  <p:nvPr/>
                </p:nvSpPr>
                <p:spPr>
                  <a:xfrm rot="18900000">
                    <a:off x="2905707" y="3462387"/>
                    <a:ext cx="491423" cy="491423"/>
                  </a:xfrm>
                  <a:custGeom>
                    <a:avLst/>
                    <a:gdLst>
                      <a:gd name="connsiteX0" fmla="*/ 0 w 866223"/>
                      <a:gd name="connsiteY0" fmla="*/ 0 h 866222"/>
                      <a:gd name="connsiteX1" fmla="*/ 554977 w 866223"/>
                      <a:gd name="connsiteY1" fmla="*/ 0 h 866222"/>
                      <a:gd name="connsiteX2" fmla="*/ 866223 w 866223"/>
                      <a:gd name="connsiteY2" fmla="*/ 311246 h 866222"/>
                      <a:gd name="connsiteX3" fmla="*/ 866223 w 866223"/>
                      <a:gd name="connsiteY3" fmla="*/ 866222 h 866222"/>
                      <a:gd name="connsiteX4" fmla="*/ 591117 w 866223"/>
                      <a:gd name="connsiteY4" fmla="*/ 866222 h 866222"/>
                      <a:gd name="connsiteX5" fmla="*/ 591117 w 866223"/>
                      <a:gd name="connsiteY5" fmla="*/ 494649 h 866222"/>
                      <a:gd name="connsiteX6" fmla="*/ 371576 w 866223"/>
                      <a:gd name="connsiteY6" fmla="*/ 275108 h 866222"/>
                      <a:gd name="connsiteX7" fmla="*/ 0 w 866223"/>
                      <a:gd name="connsiteY7" fmla="*/ 275108 h 866222"/>
                      <a:gd name="connsiteX8" fmla="*/ 0 w 866223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2">
                        <a:moveTo>
                          <a:pt x="0" y="0"/>
                        </a:moveTo>
                        <a:lnTo>
                          <a:pt x="554977" y="0"/>
                        </a:lnTo>
                        <a:cubicBezTo>
                          <a:pt x="726873" y="0"/>
                          <a:pt x="866223" y="139350"/>
                          <a:pt x="866223" y="311246"/>
                        </a:cubicBezTo>
                        <a:lnTo>
                          <a:pt x="866223" y="866222"/>
                        </a:lnTo>
                        <a:lnTo>
                          <a:pt x="591117" y="866222"/>
                        </a:lnTo>
                        <a:lnTo>
                          <a:pt x="591117" y="494649"/>
                        </a:lnTo>
                        <a:cubicBezTo>
                          <a:pt x="591117" y="373400"/>
                          <a:pt x="492825" y="275108"/>
                          <a:pt x="371576" y="275108"/>
                        </a:cubicBezTo>
                        <a:lnTo>
                          <a:pt x="0" y="275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4CAD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8" name="Freeform 117"/>
                  <p:cNvSpPr/>
                  <p:nvPr/>
                </p:nvSpPr>
                <p:spPr>
                  <a:xfrm rot="18900000">
                    <a:off x="2905707" y="4265667"/>
                    <a:ext cx="491422" cy="491423"/>
                  </a:xfrm>
                  <a:custGeom>
                    <a:avLst/>
                    <a:gdLst>
                      <a:gd name="connsiteX0" fmla="*/ 0 w 866222"/>
                      <a:gd name="connsiteY0" fmla="*/ 0 h 866223"/>
                      <a:gd name="connsiteX1" fmla="*/ 275107 w 866222"/>
                      <a:gd name="connsiteY1" fmla="*/ 0 h 866223"/>
                      <a:gd name="connsiteX2" fmla="*/ 275107 w 866222"/>
                      <a:gd name="connsiteY2" fmla="*/ 371575 h 866223"/>
                      <a:gd name="connsiteX3" fmla="*/ 494648 w 866222"/>
                      <a:gd name="connsiteY3" fmla="*/ 591116 h 866223"/>
                      <a:gd name="connsiteX4" fmla="*/ 866222 w 866222"/>
                      <a:gd name="connsiteY4" fmla="*/ 591116 h 866223"/>
                      <a:gd name="connsiteX5" fmla="*/ 866222 w 866222"/>
                      <a:gd name="connsiteY5" fmla="*/ 866223 h 866223"/>
                      <a:gd name="connsiteX6" fmla="*/ 311246 w 866222"/>
                      <a:gd name="connsiteY6" fmla="*/ 866223 h 866223"/>
                      <a:gd name="connsiteX7" fmla="*/ 0 w 866222"/>
                      <a:gd name="connsiteY7" fmla="*/ 554977 h 866223"/>
                      <a:gd name="connsiteX8" fmla="*/ 0 w 866222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3">
                        <a:moveTo>
                          <a:pt x="0" y="0"/>
                        </a:moveTo>
                        <a:lnTo>
                          <a:pt x="275107" y="0"/>
                        </a:lnTo>
                        <a:lnTo>
                          <a:pt x="275107" y="371575"/>
                        </a:lnTo>
                        <a:cubicBezTo>
                          <a:pt x="275107" y="492824"/>
                          <a:pt x="373399" y="591116"/>
                          <a:pt x="494648" y="591116"/>
                        </a:cubicBezTo>
                        <a:lnTo>
                          <a:pt x="866222" y="591116"/>
                        </a:lnTo>
                        <a:lnTo>
                          <a:pt x="866222" y="866223"/>
                        </a:lnTo>
                        <a:lnTo>
                          <a:pt x="311246" y="866223"/>
                        </a:lnTo>
                        <a:cubicBezTo>
                          <a:pt x="139350" y="866223"/>
                          <a:pt x="0" y="726873"/>
                          <a:pt x="0" y="55497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4CAD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9" name="Freeform 118"/>
                  <p:cNvSpPr/>
                  <p:nvPr/>
                </p:nvSpPr>
                <p:spPr>
                  <a:xfrm rot="18900000">
                    <a:off x="3307347" y="3864025"/>
                    <a:ext cx="491423" cy="491423"/>
                  </a:xfrm>
                  <a:custGeom>
                    <a:avLst/>
                    <a:gdLst>
                      <a:gd name="connsiteX0" fmla="*/ 591117 w 866223"/>
                      <a:gd name="connsiteY0" fmla="*/ 0 h 866223"/>
                      <a:gd name="connsiteX1" fmla="*/ 866223 w 866223"/>
                      <a:gd name="connsiteY1" fmla="*/ 0 h 866223"/>
                      <a:gd name="connsiteX2" fmla="*/ 866223 w 866223"/>
                      <a:gd name="connsiteY2" fmla="*/ 554977 h 866223"/>
                      <a:gd name="connsiteX3" fmla="*/ 554977 w 866223"/>
                      <a:gd name="connsiteY3" fmla="*/ 866223 h 866223"/>
                      <a:gd name="connsiteX4" fmla="*/ 0 w 866223"/>
                      <a:gd name="connsiteY4" fmla="*/ 866223 h 866223"/>
                      <a:gd name="connsiteX5" fmla="*/ 0 w 866223"/>
                      <a:gd name="connsiteY5" fmla="*/ 591116 h 866223"/>
                      <a:gd name="connsiteX6" fmla="*/ 371576 w 866223"/>
                      <a:gd name="connsiteY6" fmla="*/ 591116 h 866223"/>
                      <a:gd name="connsiteX7" fmla="*/ 591117 w 866223"/>
                      <a:gd name="connsiteY7" fmla="*/ 371575 h 866223"/>
                      <a:gd name="connsiteX8" fmla="*/ 591117 w 866223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3">
                        <a:moveTo>
                          <a:pt x="591117" y="0"/>
                        </a:moveTo>
                        <a:lnTo>
                          <a:pt x="866223" y="0"/>
                        </a:lnTo>
                        <a:lnTo>
                          <a:pt x="866223" y="554977"/>
                        </a:lnTo>
                        <a:cubicBezTo>
                          <a:pt x="866223" y="726873"/>
                          <a:pt x="726873" y="866223"/>
                          <a:pt x="554977" y="866223"/>
                        </a:cubicBezTo>
                        <a:lnTo>
                          <a:pt x="0" y="866223"/>
                        </a:lnTo>
                        <a:lnTo>
                          <a:pt x="0" y="591116"/>
                        </a:lnTo>
                        <a:lnTo>
                          <a:pt x="371576" y="591116"/>
                        </a:lnTo>
                        <a:cubicBezTo>
                          <a:pt x="492825" y="591116"/>
                          <a:pt x="591117" y="492824"/>
                          <a:pt x="591117" y="371575"/>
                        </a:cubicBezTo>
                        <a:lnTo>
                          <a:pt x="591117" y="0"/>
                        </a:lnTo>
                        <a:close/>
                      </a:path>
                    </a:pathLst>
                  </a:custGeom>
                  <a:solidFill>
                    <a:srgbClr val="C4CAD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15" name="Rectangle 114"/>
                <p:cNvSpPr/>
                <p:nvPr/>
              </p:nvSpPr>
              <p:spPr>
                <a:xfrm rot="18900000">
                  <a:off x="1257831" y="3639810"/>
                  <a:ext cx="507743" cy="507742"/>
                </a:xfrm>
                <a:prstGeom prst="rect">
                  <a:avLst/>
                </a:prstGeom>
                <a:solidFill>
                  <a:srgbClr val="9AA4C0"/>
                </a:solidFill>
                <a:ln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3" name="TextBox 112"/>
              <p:cNvSpPr txBox="1"/>
              <p:nvPr/>
            </p:nvSpPr>
            <p:spPr>
              <a:xfrm>
                <a:off x="1183247" y="3665627"/>
                <a:ext cx="640996" cy="49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02</a:t>
                </a: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2210055" y="3474720"/>
              <a:ext cx="822960" cy="822960"/>
              <a:chOff x="907113" y="4900053"/>
              <a:chExt cx="1209180" cy="1209180"/>
            </a:xfrm>
          </p:grpSpPr>
          <p:grpSp>
            <p:nvGrpSpPr>
              <p:cNvPr id="100" name="Group 99"/>
              <p:cNvGrpSpPr/>
              <p:nvPr/>
            </p:nvGrpSpPr>
            <p:grpSpPr>
              <a:xfrm>
                <a:off x="907113" y="4900053"/>
                <a:ext cx="1209180" cy="1209180"/>
                <a:chOff x="907113" y="4900053"/>
                <a:chExt cx="1209180" cy="1209180"/>
              </a:xfrm>
            </p:grpSpPr>
            <p:grpSp>
              <p:nvGrpSpPr>
                <p:cNvPr id="102" name="Group 101"/>
                <p:cNvGrpSpPr/>
                <p:nvPr/>
              </p:nvGrpSpPr>
              <p:grpSpPr>
                <a:xfrm>
                  <a:off x="907113" y="4900053"/>
                  <a:ext cx="1209180" cy="1209180"/>
                  <a:chOff x="3451122" y="2570683"/>
                  <a:chExt cx="1294703" cy="1294703"/>
                </a:xfrm>
                <a:gradFill>
                  <a:gsLst>
                    <a:gs pos="40000">
                      <a:srgbClr val="75B4B3"/>
                    </a:gs>
                    <a:gs pos="68000">
                      <a:srgbClr val="407474"/>
                    </a:gs>
                  </a:gsLst>
                  <a:path path="circle">
                    <a:fillToRect l="50000" t="50000" r="50000" b="50000"/>
                  </a:path>
                </a:gradFill>
              </p:grpSpPr>
              <p:sp>
                <p:nvSpPr>
                  <p:cNvPr id="104" name="Freeform 103"/>
                  <p:cNvSpPr/>
                  <p:nvPr/>
                </p:nvSpPr>
                <p:spPr>
                  <a:xfrm rot="18900000">
                    <a:off x="3451122" y="2972324"/>
                    <a:ext cx="491422" cy="491423"/>
                  </a:xfrm>
                  <a:custGeom>
                    <a:avLst/>
                    <a:gdLst>
                      <a:gd name="connsiteX0" fmla="*/ 311246 w 866222"/>
                      <a:gd name="connsiteY0" fmla="*/ 0 h 866222"/>
                      <a:gd name="connsiteX1" fmla="*/ 866222 w 866222"/>
                      <a:gd name="connsiteY1" fmla="*/ 0 h 866222"/>
                      <a:gd name="connsiteX2" fmla="*/ 866222 w 866222"/>
                      <a:gd name="connsiteY2" fmla="*/ 275108 h 866222"/>
                      <a:gd name="connsiteX3" fmla="*/ 494648 w 866222"/>
                      <a:gd name="connsiteY3" fmla="*/ 275108 h 866222"/>
                      <a:gd name="connsiteX4" fmla="*/ 275107 w 866222"/>
                      <a:gd name="connsiteY4" fmla="*/ 494649 h 866222"/>
                      <a:gd name="connsiteX5" fmla="*/ 275107 w 866222"/>
                      <a:gd name="connsiteY5" fmla="*/ 866222 h 866222"/>
                      <a:gd name="connsiteX6" fmla="*/ 0 w 866222"/>
                      <a:gd name="connsiteY6" fmla="*/ 866222 h 866222"/>
                      <a:gd name="connsiteX7" fmla="*/ 0 w 866222"/>
                      <a:gd name="connsiteY7" fmla="*/ 311246 h 866222"/>
                      <a:gd name="connsiteX8" fmla="*/ 311246 w 866222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2">
                        <a:moveTo>
                          <a:pt x="311246" y="0"/>
                        </a:moveTo>
                        <a:lnTo>
                          <a:pt x="866222" y="0"/>
                        </a:lnTo>
                        <a:lnTo>
                          <a:pt x="866222" y="275108"/>
                        </a:lnTo>
                        <a:lnTo>
                          <a:pt x="494648" y="275108"/>
                        </a:lnTo>
                        <a:cubicBezTo>
                          <a:pt x="373399" y="275108"/>
                          <a:pt x="275107" y="373400"/>
                          <a:pt x="275107" y="494649"/>
                        </a:cubicBezTo>
                        <a:lnTo>
                          <a:pt x="275107" y="866222"/>
                        </a:lnTo>
                        <a:lnTo>
                          <a:pt x="0" y="866222"/>
                        </a:lnTo>
                        <a:lnTo>
                          <a:pt x="0" y="311246"/>
                        </a:lnTo>
                        <a:cubicBezTo>
                          <a:pt x="0" y="139350"/>
                          <a:pt x="139350" y="0"/>
                          <a:pt x="311246" y="0"/>
                        </a:cubicBezTo>
                        <a:close/>
                      </a:path>
                    </a:pathLst>
                  </a:custGeom>
                  <a:solidFill>
                    <a:srgbClr val="7982A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5" name="Freeform 104"/>
                  <p:cNvSpPr/>
                  <p:nvPr/>
                </p:nvSpPr>
                <p:spPr>
                  <a:xfrm rot="18900000">
                    <a:off x="3852762" y="2570683"/>
                    <a:ext cx="491423" cy="491423"/>
                  </a:xfrm>
                  <a:custGeom>
                    <a:avLst/>
                    <a:gdLst>
                      <a:gd name="connsiteX0" fmla="*/ 0 w 866223"/>
                      <a:gd name="connsiteY0" fmla="*/ 0 h 866222"/>
                      <a:gd name="connsiteX1" fmla="*/ 554977 w 866223"/>
                      <a:gd name="connsiteY1" fmla="*/ 0 h 866222"/>
                      <a:gd name="connsiteX2" fmla="*/ 866223 w 866223"/>
                      <a:gd name="connsiteY2" fmla="*/ 311246 h 866222"/>
                      <a:gd name="connsiteX3" fmla="*/ 866223 w 866223"/>
                      <a:gd name="connsiteY3" fmla="*/ 866222 h 866222"/>
                      <a:gd name="connsiteX4" fmla="*/ 591117 w 866223"/>
                      <a:gd name="connsiteY4" fmla="*/ 866222 h 866222"/>
                      <a:gd name="connsiteX5" fmla="*/ 591117 w 866223"/>
                      <a:gd name="connsiteY5" fmla="*/ 494649 h 866222"/>
                      <a:gd name="connsiteX6" fmla="*/ 371576 w 866223"/>
                      <a:gd name="connsiteY6" fmla="*/ 275108 h 866222"/>
                      <a:gd name="connsiteX7" fmla="*/ 0 w 866223"/>
                      <a:gd name="connsiteY7" fmla="*/ 275108 h 866222"/>
                      <a:gd name="connsiteX8" fmla="*/ 0 w 866223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2">
                        <a:moveTo>
                          <a:pt x="0" y="0"/>
                        </a:moveTo>
                        <a:lnTo>
                          <a:pt x="554977" y="0"/>
                        </a:lnTo>
                        <a:cubicBezTo>
                          <a:pt x="726873" y="0"/>
                          <a:pt x="866223" y="139350"/>
                          <a:pt x="866223" y="311246"/>
                        </a:cubicBezTo>
                        <a:lnTo>
                          <a:pt x="866223" y="866222"/>
                        </a:lnTo>
                        <a:lnTo>
                          <a:pt x="591117" y="866222"/>
                        </a:lnTo>
                        <a:lnTo>
                          <a:pt x="591117" y="494649"/>
                        </a:lnTo>
                        <a:cubicBezTo>
                          <a:pt x="591117" y="373400"/>
                          <a:pt x="492825" y="275108"/>
                          <a:pt x="371576" y="275108"/>
                        </a:cubicBezTo>
                        <a:lnTo>
                          <a:pt x="0" y="275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982A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6" name="Freeform 105"/>
                  <p:cNvSpPr/>
                  <p:nvPr/>
                </p:nvSpPr>
                <p:spPr>
                  <a:xfrm rot="18900000">
                    <a:off x="3852762" y="3373963"/>
                    <a:ext cx="491422" cy="491423"/>
                  </a:xfrm>
                  <a:custGeom>
                    <a:avLst/>
                    <a:gdLst>
                      <a:gd name="connsiteX0" fmla="*/ 0 w 866222"/>
                      <a:gd name="connsiteY0" fmla="*/ 0 h 866223"/>
                      <a:gd name="connsiteX1" fmla="*/ 275107 w 866222"/>
                      <a:gd name="connsiteY1" fmla="*/ 0 h 866223"/>
                      <a:gd name="connsiteX2" fmla="*/ 275107 w 866222"/>
                      <a:gd name="connsiteY2" fmla="*/ 371575 h 866223"/>
                      <a:gd name="connsiteX3" fmla="*/ 494648 w 866222"/>
                      <a:gd name="connsiteY3" fmla="*/ 591116 h 866223"/>
                      <a:gd name="connsiteX4" fmla="*/ 866222 w 866222"/>
                      <a:gd name="connsiteY4" fmla="*/ 591116 h 866223"/>
                      <a:gd name="connsiteX5" fmla="*/ 866222 w 866222"/>
                      <a:gd name="connsiteY5" fmla="*/ 866223 h 866223"/>
                      <a:gd name="connsiteX6" fmla="*/ 311246 w 866222"/>
                      <a:gd name="connsiteY6" fmla="*/ 866223 h 866223"/>
                      <a:gd name="connsiteX7" fmla="*/ 0 w 866222"/>
                      <a:gd name="connsiteY7" fmla="*/ 554977 h 866223"/>
                      <a:gd name="connsiteX8" fmla="*/ 0 w 866222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3">
                        <a:moveTo>
                          <a:pt x="0" y="0"/>
                        </a:moveTo>
                        <a:lnTo>
                          <a:pt x="275107" y="0"/>
                        </a:lnTo>
                        <a:lnTo>
                          <a:pt x="275107" y="371575"/>
                        </a:lnTo>
                        <a:cubicBezTo>
                          <a:pt x="275107" y="492824"/>
                          <a:pt x="373399" y="591116"/>
                          <a:pt x="494648" y="591116"/>
                        </a:cubicBezTo>
                        <a:lnTo>
                          <a:pt x="866222" y="591116"/>
                        </a:lnTo>
                        <a:lnTo>
                          <a:pt x="866222" y="866223"/>
                        </a:lnTo>
                        <a:lnTo>
                          <a:pt x="311246" y="866223"/>
                        </a:lnTo>
                        <a:cubicBezTo>
                          <a:pt x="139350" y="866223"/>
                          <a:pt x="0" y="726873"/>
                          <a:pt x="0" y="55497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982A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7" name="Freeform 106"/>
                  <p:cNvSpPr/>
                  <p:nvPr/>
                </p:nvSpPr>
                <p:spPr>
                  <a:xfrm rot="18900000">
                    <a:off x="4254402" y="2972321"/>
                    <a:ext cx="491423" cy="491423"/>
                  </a:xfrm>
                  <a:custGeom>
                    <a:avLst/>
                    <a:gdLst>
                      <a:gd name="connsiteX0" fmla="*/ 591117 w 866223"/>
                      <a:gd name="connsiteY0" fmla="*/ 0 h 866223"/>
                      <a:gd name="connsiteX1" fmla="*/ 866223 w 866223"/>
                      <a:gd name="connsiteY1" fmla="*/ 0 h 866223"/>
                      <a:gd name="connsiteX2" fmla="*/ 866223 w 866223"/>
                      <a:gd name="connsiteY2" fmla="*/ 554977 h 866223"/>
                      <a:gd name="connsiteX3" fmla="*/ 554977 w 866223"/>
                      <a:gd name="connsiteY3" fmla="*/ 866223 h 866223"/>
                      <a:gd name="connsiteX4" fmla="*/ 0 w 866223"/>
                      <a:gd name="connsiteY4" fmla="*/ 866223 h 866223"/>
                      <a:gd name="connsiteX5" fmla="*/ 0 w 866223"/>
                      <a:gd name="connsiteY5" fmla="*/ 591116 h 866223"/>
                      <a:gd name="connsiteX6" fmla="*/ 371576 w 866223"/>
                      <a:gd name="connsiteY6" fmla="*/ 591116 h 866223"/>
                      <a:gd name="connsiteX7" fmla="*/ 591117 w 866223"/>
                      <a:gd name="connsiteY7" fmla="*/ 371575 h 866223"/>
                      <a:gd name="connsiteX8" fmla="*/ 591117 w 866223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3">
                        <a:moveTo>
                          <a:pt x="591117" y="0"/>
                        </a:moveTo>
                        <a:lnTo>
                          <a:pt x="866223" y="0"/>
                        </a:lnTo>
                        <a:lnTo>
                          <a:pt x="866223" y="554977"/>
                        </a:lnTo>
                        <a:cubicBezTo>
                          <a:pt x="866223" y="726873"/>
                          <a:pt x="726873" y="866223"/>
                          <a:pt x="554977" y="866223"/>
                        </a:cubicBezTo>
                        <a:lnTo>
                          <a:pt x="0" y="866223"/>
                        </a:lnTo>
                        <a:lnTo>
                          <a:pt x="0" y="591116"/>
                        </a:lnTo>
                        <a:lnTo>
                          <a:pt x="371576" y="591116"/>
                        </a:lnTo>
                        <a:cubicBezTo>
                          <a:pt x="492825" y="591116"/>
                          <a:pt x="591117" y="492824"/>
                          <a:pt x="591117" y="371575"/>
                        </a:cubicBezTo>
                        <a:lnTo>
                          <a:pt x="591117" y="0"/>
                        </a:lnTo>
                        <a:close/>
                      </a:path>
                    </a:pathLst>
                  </a:custGeom>
                  <a:solidFill>
                    <a:srgbClr val="7982A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03" name="Rectangle 102"/>
                <p:cNvSpPr/>
                <p:nvPr/>
              </p:nvSpPr>
              <p:spPr>
                <a:xfrm rot="18900000">
                  <a:off x="1257831" y="5250771"/>
                  <a:ext cx="507743" cy="507742"/>
                </a:xfrm>
                <a:prstGeom prst="rect">
                  <a:avLst/>
                </a:prstGeom>
                <a:solidFill>
                  <a:srgbClr val="646E92"/>
                </a:solidFill>
                <a:ln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1" name="TextBox 100"/>
              <p:cNvSpPr txBox="1"/>
              <p:nvPr/>
            </p:nvSpPr>
            <p:spPr>
              <a:xfrm>
                <a:off x="1180848" y="5277788"/>
                <a:ext cx="653897" cy="49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03</a:t>
                </a: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2209800" y="4480560"/>
              <a:ext cx="822960" cy="822960"/>
              <a:chOff x="4688103" y="1635788"/>
              <a:chExt cx="1209180" cy="120918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4688103" y="1635788"/>
                <a:ext cx="1209180" cy="1209180"/>
                <a:chOff x="4688103" y="1635788"/>
                <a:chExt cx="1209180" cy="1209180"/>
              </a:xfrm>
            </p:grpSpPr>
            <p:grpSp>
              <p:nvGrpSpPr>
                <p:cNvPr id="90" name="Group 89"/>
                <p:cNvGrpSpPr/>
                <p:nvPr/>
              </p:nvGrpSpPr>
              <p:grpSpPr>
                <a:xfrm>
                  <a:off x="4688103" y="1635788"/>
                  <a:ext cx="1209180" cy="1209180"/>
                  <a:chOff x="5345232" y="2570683"/>
                  <a:chExt cx="1294703" cy="1294703"/>
                </a:xfrm>
                <a:gradFill>
                  <a:gsLst>
                    <a:gs pos="40000">
                      <a:srgbClr val="C09A7A"/>
                    </a:gs>
                    <a:gs pos="68000">
                      <a:srgbClr val="7A573A"/>
                    </a:gs>
                  </a:gsLst>
                  <a:path path="circle">
                    <a:fillToRect l="50000" t="50000" r="50000" b="50000"/>
                  </a:path>
                </a:gradFill>
              </p:grpSpPr>
              <p:sp>
                <p:nvSpPr>
                  <p:cNvPr id="92" name="Freeform 91"/>
                  <p:cNvSpPr/>
                  <p:nvPr/>
                </p:nvSpPr>
                <p:spPr>
                  <a:xfrm rot="18900000">
                    <a:off x="5345232" y="2972324"/>
                    <a:ext cx="491422" cy="491423"/>
                  </a:xfrm>
                  <a:custGeom>
                    <a:avLst/>
                    <a:gdLst>
                      <a:gd name="connsiteX0" fmla="*/ 311246 w 866222"/>
                      <a:gd name="connsiteY0" fmla="*/ 0 h 866222"/>
                      <a:gd name="connsiteX1" fmla="*/ 866222 w 866222"/>
                      <a:gd name="connsiteY1" fmla="*/ 0 h 866222"/>
                      <a:gd name="connsiteX2" fmla="*/ 866222 w 866222"/>
                      <a:gd name="connsiteY2" fmla="*/ 275108 h 866222"/>
                      <a:gd name="connsiteX3" fmla="*/ 494648 w 866222"/>
                      <a:gd name="connsiteY3" fmla="*/ 275108 h 866222"/>
                      <a:gd name="connsiteX4" fmla="*/ 275107 w 866222"/>
                      <a:gd name="connsiteY4" fmla="*/ 494649 h 866222"/>
                      <a:gd name="connsiteX5" fmla="*/ 275107 w 866222"/>
                      <a:gd name="connsiteY5" fmla="*/ 866222 h 866222"/>
                      <a:gd name="connsiteX6" fmla="*/ 0 w 866222"/>
                      <a:gd name="connsiteY6" fmla="*/ 866222 h 866222"/>
                      <a:gd name="connsiteX7" fmla="*/ 0 w 866222"/>
                      <a:gd name="connsiteY7" fmla="*/ 311246 h 866222"/>
                      <a:gd name="connsiteX8" fmla="*/ 311246 w 866222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2">
                        <a:moveTo>
                          <a:pt x="311246" y="0"/>
                        </a:moveTo>
                        <a:lnTo>
                          <a:pt x="866222" y="0"/>
                        </a:lnTo>
                        <a:lnTo>
                          <a:pt x="866222" y="275108"/>
                        </a:lnTo>
                        <a:lnTo>
                          <a:pt x="494648" y="275108"/>
                        </a:lnTo>
                        <a:cubicBezTo>
                          <a:pt x="373399" y="275108"/>
                          <a:pt x="275107" y="373400"/>
                          <a:pt x="275107" y="494649"/>
                        </a:cubicBezTo>
                        <a:lnTo>
                          <a:pt x="275107" y="866222"/>
                        </a:lnTo>
                        <a:lnTo>
                          <a:pt x="0" y="866222"/>
                        </a:lnTo>
                        <a:lnTo>
                          <a:pt x="0" y="311246"/>
                        </a:lnTo>
                        <a:cubicBezTo>
                          <a:pt x="0" y="139350"/>
                          <a:pt x="139350" y="0"/>
                          <a:pt x="311246" y="0"/>
                        </a:cubicBezTo>
                        <a:close/>
                      </a:path>
                    </a:pathLst>
                  </a:custGeom>
                  <a:solidFill>
                    <a:srgbClr val="759E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3" name="Freeform 92"/>
                  <p:cNvSpPr/>
                  <p:nvPr/>
                </p:nvSpPr>
                <p:spPr>
                  <a:xfrm rot="18900000">
                    <a:off x="5746872" y="2570683"/>
                    <a:ext cx="491423" cy="491423"/>
                  </a:xfrm>
                  <a:custGeom>
                    <a:avLst/>
                    <a:gdLst>
                      <a:gd name="connsiteX0" fmla="*/ 0 w 866223"/>
                      <a:gd name="connsiteY0" fmla="*/ 0 h 866222"/>
                      <a:gd name="connsiteX1" fmla="*/ 554977 w 866223"/>
                      <a:gd name="connsiteY1" fmla="*/ 0 h 866222"/>
                      <a:gd name="connsiteX2" fmla="*/ 866223 w 866223"/>
                      <a:gd name="connsiteY2" fmla="*/ 311246 h 866222"/>
                      <a:gd name="connsiteX3" fmla="*/ 866223 w 866223"/>
                      <a:gd name="connsiteY3" fmla="*/ 866222 h 866222"/>
                      <a:gd name="connsiteX4" fmla="*/ 591117 w 866223"/>
                      <a:gd name="connsiteY4" fmla="*/ 866222 h 866222"/>
                      <a:gd name="connsiteX5" fmla="*/ 591117 w 866223"/>
                      <a:gd name="connsiteY5" fmla="*/ 494649 h 866222"/>
                      <a:gd name="connsiteX6" fmla="*/ 371576 w 866223"/>
                      <a:gd name="connsiteY6" fmla="*/ 275108 h 866222"/>
                      <a:gd name="connsiteX7" fmla="*/ 0 w 866223"/>
                      <a:gd name="connsiteY7" fmla="*/ 275108 h 866222"/>
                      <a:gd name="connsiteX8" fmla="*/ 0 w 866223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2">
                        <a:moveTo>
                          <a:pt x="0" y="0"/>
                        </a:moveTo>
                        <a:lnTo>
                          <a:pt x="554977" y="0"/>
                        </a:lnTo>
                        <a:cubicBezTo>
                          <a:pt x="726873" y="0"/>
                          <a:pt x="866223" y="139350"/>
                          <a:pt x="866223" y="311246"/>
                        </a:cubicBezTo>
                        <a:lnTo>
                          <a:pt x="866223" y="866222"/>
                        </a:lnTo>
                        <a:lnTo>
                          <a:pt x="591117" y="866222"/>
                        </a:lnTo>
                        <a:lnTo>
                          <a:pt x="591117" y="494649"/>
                        </a:lnTo>
                        <a:cubicBezTo>
                          <a:pt x="591117" y="373400"/>
                          <a:pt x="492825" y="275108"/>
                          <a:pt x="371576" y="275108"/>
                        </a:cubicBezTo>
                        <a:lnTo>
                          <a:pt x="0" y="275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59E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4" name="Freeform 93"/>
                  <p:cNvSpPr/>
                  <p:nvPr/>
                </p:nvSpPr>
                <p:spPr>
                  <a:xfrm rot="18900000">
                    <a:off x="5746872" y="3373963"/>
                    <a:ext cx="491422" cy="491423"/>
                  </a:xfrm>
                  <a:custGeom>
                    <a:avLst/>
                    <a:gdLst>
                      <a:gd name="connsiteX0" fmla="*/ 0 w 866222"/>
                      <a:gd name="connsiteY0" fmla="*/ 0 h 866223"/>
                      <a:gd name="connsiteX1" fmla="*/ 275107 w 866222"/>
                      <a:gd name="connsiteY1" fmla="*/ 0 h 866223"/>
                      <a:gd name="connsiteX2" fmla="*/ 275107 w 866222"/>
                      <a:gd name="connsiteY2" fmla="*/ 371575 h 866223"/>
                      <a:gd name="connsiteX3" fmla="*/ 494648 w 866222"/>
                      <a:gd name="connsiteY3" fmla="*/ 591116 h 866223"/>
                      <a:gd name="connsiteX4" fmla="*/ 866222 w 866222"/>
                      <a:gd name="connsiteY4" fmla="*/ 591116 h 866223"/>
                      <a:gd name="connsiteX5" fmla="*/ 866222 w 866222"/>
                      <a:gd name="connsiteY5" fmla="*/ 866223 h 866223"/>
                      <a:gd name="connsiteX6" fmla="*/ 311246 w 866222"/>
                      <a:gd name="connsiteY6" fmla="*/ 866223 h 866223"/>
                      <a:gd name="connsiteX7" fmla="*/ 0 w 866222"/>
                      <a:gd name="connsiteY7" fmla="*/ 554977 h 866223"/>
                      <a:gd name="connsiteX8" fmla="*/ 0 w 866222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3">
                        <a:moveTo>
                          <a:pt x="0" y="0"/>
                        </a:moveTo>
                        <a:lnTo>
                          <a:pt x="275107" y="0"/>
                        </a:lnTo>
                        <a:lnTo>
                          <a:pt x="275107" y="371575"/>
                        </a:lnTo>
                        <a:cubicBezTo>
                          <a:pt x="275107" y="492824"/>
                          <a:pt x="373399" y="591116"/>
                          <a:pt x="494648" y="591116"/>
                        </a:cubicBezTo>
                        <a:lnTo>
                          <a:pt x="866222" y="591116"/>
                        </a:lnTo>
                        <a:lnTo>
                          <a:pt x="866222" y="866223"/>
                        </a:lnTo>
                        <a:lnTo>
                          <a:pt x="311246" y="866223"/>
                        </a:lnTo>
                        <a:cubicBezTo>
                          <a:pt x="139350" y="866223"/>
                          <a:pt x="0" y="726873"/>
                          <a:pt x="0" y="55497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59E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5" name="Freeform 94"/>
                  <p:cNvSpPr/>
                  <p:nvPr/>
                </p:nvSpPr>
                <p:spPr>
                  <a:xfrm rot="18900000">
                    <a:off x="6148512" y="2972321"/>
                    <a:ext cx="491423" cy="491423"/>
                  </a:xfrm>
                  <a:custGeom>
                    <a:avLst/>
                    <a:gdLst>
                      <a:gd name="connsiteX0" fmla="*/ 591117 w 866223"/>
                      <a:gd name="connsiteY0" fmla="*/ 0 h 866223"/>
                      <a:gd name="connsiteX1" fmla="*/ 866223 w 866223"/>
                      <a:gd name="connsiteY1" fmla="*/ 0 h 866223"/>
                      <a:gd name="connsiteX2" fmla="*/ 866223 w 866223"/>
                      <a:gd name="connsiteY2" fmla="*/ 554977 h 866223"/>
                      <a:gd name="connsiteX3" fmla="*/ 554977 w 866223"/>
                      <a:gd name="connsiteY3" fmla="*/ 866223 h 866223"/>
                      <a:gd name="connsiteX4" fmla="*/ 0 w 866223"/>
                      <a:gd name="connsiteY4" fmla="*/ 866223 h 866223"/>
                      <a:gd name="connsiteX5" fmla="*/ 0 w 866223"/>
                      <a:gd name="connsiteY5" fmla="*/ 591116 h 866223"/>
                      <a:gd name="connsiteX6" fmla="*/ 371576 w 866223"/>
                      <a:gd name="connsiteY6" fmla="*/ 591116 h 866223"/>
                      <a:gd name="connsiteX7" fmla="*/ 591117 w 866223"/>
                      <a:gd name="connsiteY7" fmla="*/ 371575 h 866223"/>
                      <a:gd name="connsiteX8" fmla="*/ 591117 w 866223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3">
                        <a:moveTo>
                          <a:pt x="591117" y="0"/>
                        </a:moveTo>
                        <a:lnTo>
                          <a:pt x="866223" y="0"/>
                        </a:lnTo>
                        <a:lnTo>
                          <a:pt x="866223" y="554977"/>
                        </a:lnTo>
                        <a:cubicBezTo>
                          <a:pt x="866223" y="726873"/>
                          <a:pt x="726873" y="866223"/>
                          <a:pt x="554977" y="866223"/>
                        </a:cubicBezTo>
                        <a:lnTo>
                          <a:pt x="0" y="866223"/>
                        </a:lnTo>
                        <a:lnTo>
                          <a:pt x="0" y="591116"/>
                        </a:lnTo>
                        <a:lnTo>
                          <a:pt x="371576" y="591116"/>
                        </a:lnTo>
                        <a:cubicBezTo>
                          <a:pt x="492825" y="591116"/>
                          <a:pt x="591117" y="492824"/>
                          <a:pt x="591117" y="371575"/>
                        </a:cubicBezTo>
                        <a:lnTo>
                          <a:pt x="591117" y="0"/>
                        </a:lnTo>
                        <a:close/>
                      </a:path>
                    </a:pathLst>
                  </a:custGeom>
                  <a:solidFill>
                    <a:srgbClr val="759E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1" name="Rectangle 90"/>
                <p:cNvSpPr/>
                <p:nvPr/>
              </p:nvSpPr>
              <p:spPr>
                <a:xfrm rot="18900000">
                  <a:off x="5038821" y="1986506"/>
                  <a:ext cx="507743" cy="507742"/>
                </a:xfrm>
                <a:prstGeom prst="rect">
                  <a:avLst/>
                </a:prstGeom>
                <a:solidFill>
                  <a:srgbClr val="3F7AC1"/>
                </a:solidFill>
                <a:ln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9" name="TextBox 88"/>
              <p:cNvSpPr txBox="1"/>
              <p:nvPr/>
            </p:nvSpPr>
            <p:spPr>
              <a:xfrm>
                <a:off x="4973833" y="2024318"/>
                <a:ext cx="625695" cy="49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04</a:t>
                </a:r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2209800" y="5486400"/>
              <a:ext cx="822960" cy="822960"/>
              <a:chOff x="4688103" y="3289092"/>
              <a:chExt cx="1209180" cy="1209180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4688103" y="3289092"/>
                <a:ext cx="1209180" cy="1209180"/>
                <a:chOff x="4688103" y="3289092"/>
                <a:chExt cx="1209180" cy="1209180"/>
              </a:xfrm>
            </p:grpSpPr>
            <p:grpSp>
              <p:nvGrpSpPr>
                <p:cNvPr id="78" name="Group 77"/>
                <p:cNvGrpSpPr/>
                <p:nvPr/>
              </p:nvGrpSpPr>
              <p:grpSpPr>
                <a:xfrm>
                  <a:off x="4688103" y="3289092"/>
                  <a:ext cx="1209180" cy="1209180"/>
                  <a:chOff x="6292286" y="3462387"/>
                  <a:chExt cx="1294703" cy="1294703"/>
                </a:xfrm>
                <a:gradFill>
                  <a:gsLst>
                    <a:gs pos="40000">
                      <a:srgbClr val="B28084"/>
                    </a:gs>
                    <a:gs pos="68000">
                      <a:srgbClr val="704447"/>
                    </a:gs>
                  </a:gsLst>
                  <a:path path="circle">
                    <a:fillToRect l="50000" t="50000" r="50000" b="50000"/>
                  </a:path>
                </a:gradFill>
              </p:grpSpPr>
              <p:sp>
                <p:nvSpPr>
                  <p:cNvPr id="80" name="Freeform 79"/>
                  <p:cNvSpPr/>
                  <p:nvPr/>
                </p:nvSpPr>
                <p:spPr>
                  <a:xfrm rot="18900000">
                    <a:off x="6292286" y="3864028"/>
                    <a:ext cx="491422" cy="491423"/>
                  </a:xfrm>
                  <a:custGeom>
                    <a:avLst/>
                    <a:gdLst>
                      <a:gd name="connsiteX0" fmla="*/ 311246 w 866222"/>
                      <a:gd name="connsiteY0" fmla="*/ 0 h 866222"/>
                      <a:gd name="connsiteX1" fmla="*/ 866222 w 866222"/>
                      <a:gd name="connsiteY1" fmla="*/ 0 h 866222"/>
                      <a:gd name="connsiteX2" fmla="*/ 866222 w 866222"/>
                      <a:gd name="connsiteY2" fmla="*/ 275108 h 866222"/>
                      <a:gd name="connsiteX3" fmla="*/ 494648 w 866222"/>
                      <a:gd name="connsiteY3" fmla="*/ 275108 h 866222"/>
                      <a:gd name="connsiteX4" fmla="*/ 275107 w 866222"/>
                      <a:gd name="connsiteY4" fmla="*/ 494649 h 866222"/>
                      <a:gd name="connsiteX5" fmla="*/ 275107 w 866222"/>
                      <a:gd name="connsiteY5" fmla="*/ 866222 h 866222"/>
                      <a:gd name="connsiteX6" fmla="*/ 0 w 866222"/>
                      <a:gd name="connsiteY6" fmla="*/ 866222 h 866222"/>
                      <a:gd name="connsiteX7" fmla="*/ 0 w 866222"/>
                      <a:gd name="connsiteY7" fmla="*/ 311246 h 866222"/>
                      <a:gd name="connsiteX8" fmla="*/ 311246 w 866222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2">
                        <a:moveTo>
                          <a:pt x="311246" y="0"/>
                        </a:moveTo>
                        <a:lnTo>
                          <a:pt x="866222" y="0"/>
                        </a:lnTo>
                        <a:lnTo>
                          <a:pt x="866222" y="275108"/>
                        </a:lnTo>
                        <a:lnTo>
                          <a:pt x="494648" y="275108"/>
                        </a:lnTo>
                        <a:cubicBezTo>
                          <a:pt x="373399" y="275108"/>
                          <a:pt x="275107" y="373400"/>
                          <a:pt x="275107" y="494649"/>
                        </a:cubicBezTo>
                        <a:lnTo>
                          <a:pt x="275107" y="866222"/>
                        </a:lnTo>
                        <a:lnTo>
                          <a:pt x="0" y="866222"/>
                        </a:lnTo>
                        <a:lnTo>
                          <a:pt x="0" y="311246"/>
                        </a:lnTo>
                        <a:cubicBezTo>
                          <a:pt x="0" y="139350"/>
                          <a:pt x="139350" y="0"/>
                          <a:pt x="311246" y="0"/>
                        </a:cubicBezTo>
                        <a:close/>
                      </a:path>
                    </a:pathLst>
                  </a:custGeom>
                  <a:solidFill>
                    <a:srgbClr val="B3B3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1" name="Freeform 80"/>
                  <p:cNvSpPr/>
                  <p:nvPr/>
                </p:nvSpPr>
                <p:spPr>
                  <a:xfrm rot="18900000">
                    <a:off x="6693926" y="3462387"/>
                    <a:ext cx="491423" cy="491423"/>
                  </a:xfrm>
                  <a:custGeom>
                    <a:avLst/>
                    <a:gdLst>
                      <a:gd name="connsiteX0" fmla="*/ 0 w 866223"/>
                      <a:gd name="connsiteY0" fmla="*/ 0 h 866222"/>
                      <a:gd name="connsiteX1" fmla="*/ 554977 w 866223"/>
                      <a:gd name="connsiteY1" fmla="*/ 0 h 866222"/>
                      <a:gd name="connsiteX2" fmla="*/ 866223 w 866223"/>
                      <a:gd name="connsiteY2" fmla="*/ 311246 h 866222"/>
                      <a:gd name="connsiteX3" fmla="*/ 866223 w 866223"/>
                      <a:gd name="connsiteY3" fmla="*/ 866222 h 866222"/>
                      <a:gd name="connsiteX4" fmla="*/ 591117 w 866223"/>
                      <a:gd name="connsiteY4" fmla="*/ 866222 h 866222"/>
                      <a:gd name="connsiteX5" fmla="*/ 591117 w 866223"/>
                      <a:gd name="connsiteY5" fmla="*/ 494649 h 866222"/>
                      <a:gd name="connsiteX6" fmla="*/ 371576 w 866223"/>
                      <a:gd name="connsiteY6" fmla="*/ 275108 h 866222"/>
                      <a:gd name="connsiteX7" fmla="*/ 0 w 866223"/>
                      <a:gd name="connsiteY7" fmla="*/ 275108 h 866222"/>
                      <a:gd name="connsiteX8" fmla="*/ 0 w 866223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2">
                        <a:moveTo>
                          <a:pt x="0" y="0"/>
                        </a:moveTo>
                        <a:lnTo>
                          <a:pt x="554977" y="0"/>
                        </a:lnTo>
                        <a:cubicBezTo>
                          <a:pt x="726873" y="0"/>
                          <a:pt x="866223" y="139350"/>
                          <a:pt x="866223" y="311246"/>
                        </a:cubicBezTo>
                        <a:lnTo>
                          <a:pt x="866223" y="866222"/>
                        </a:lnTo>
                        <a:lnTo>
                          <a:pt x="591117" y="866222"/>
                        </a:lnTo>
                        <a:lnTo>
                          <a:pt x="591117" y="494649"/>
                        </a:lnTo>
                        <a:cubicBezTo>
                          <a:pt x="591117" y="373400"/>
                          <a:pt x="492825" y="275108"/>
                          <a:pt x="371576" y="275108"/>
                        </a:cubicBezTo>
                        <a:lnTo>
                          <a:pt x="0" y="275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3B3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2" name="Freeform 81"/>
                  <p:cNvSpPr/>
                  <p:nvPr/>
                </p:nvSpPr>
                <p:spPr>
                  <a:xfrm rot="18900000">
                    <a:off x="6693926" y="4265667"/>
                    <a:ext cx="491422" cy="491423"/>
                  </a:xfrm>
                  <a:custGeom>
                    <a:avLst/>
                    <a:gdLst>
                      <a:gd name="connsiteX0" fmla="*/ 0 w 866222"/>
                      <a:gd name="connsiteY0" fmla="*/ 0 h 866223"/>
                      <a:gd name="connsiteX1" fmla="*/ 275107 w 866222"/>
                      <a:gd name="connsiteY1" fmla="*/ 0 h 866223"/>
                      <a:gd name="connsiteX2" fmla="*/ 275107 w 866222"/>
                      <a:gd name="connsiteY2" fmla="*/ 371575 h 866223"/>
                      <a:gd name="connsiteX3" fmla="*/ 494648 w 866222"/>
                      <a:gd name="connsiteY3" fmla="*/ 591116 h 866223"/>
                      <a:gd name="connsiteX4" fmla="*/ 866222 w 866222"/>
                      <a:gd name="connsiteY4" fmla="*/ 591116 h 866223"/>
                      <a:gd name="connsiteX5" fmla="*/ 866222 w 866222"/>
                      <a:gd name="connsiteY5" fmla="*/ 866223 h 866223"/>
                      <a:gd name="connsiteX6" fmla="*/ 311246 w 866222"/>
                      <a:gd name="connsiteY6" fmla="*/ 866223 h 866223"/>
                      <a:gd name="connsiteX7" fmla="*/ 0 w 866222"/>
                      <a:gd name="connsiteY7" fmla="*/ 554977 h 866223"/>
                      <a:gd name="connsiteX8" fmla="*/ 0 w 866222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3">
                        <a:moveTo>
                          <a:pt x="0" y="0"/>
                        </a:moveTo>
                        <a:lnTo>
                          <a:pt x="275107" y="0"/>
                        </a:lnTo>
                        <a:lnTo>
                          <a:pt x="275107" y="371575"/>
                        </a:lnTo>
                        <a:cubicBezTo>
                          <a:pt x="275107" y="492824"/>
                          <a:pt x="373399" y="591116"/>
                          <a:pt x="494648" y="591116"/>
                        </a:cubicBezTo>
                        <a:lnTo>
                          <a:pt x="866222" y="591116"/>
                        </a:lnTo>
                        <a:lnTo>
                          <a:pt x="866222" y="866223"/>
                        </a:lnTo>
                        <a:lnTo>
                          <a:pt x="311246" y="866223"/>
                        </a:lnTo>
                        <a:cubicBezTo>
                          <a:pt x="139350" y="866223"/>
                          <a:pt x="0" y="726873"/>
                          <a:pt x="0" y="55497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3B3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3" name="Freeform 82"/>
                  <p:cNvSpPr/>
                  <p:nvPr/>
                </p:nvSpPr>
                <p:spPr>
                  <a:xfrm rot="18900000">
                    <a:off x="7095566" y="3864025"/>
                    <a:ext cx="491423" cy="491423"/>
                  </a:xfrm>
                  <a:custGeom>
                    <a:avLst/>
                    <a:gdLst>
                      <a:gd name="connsiteX0" fmla="*/ 591117 w 866223"/>
                      <a:gd name="connsiteY0" fmla="*/ 0 h 866223"/>
                      <a:gd name="connsiteX1" fmla="*/ 866223 w 866223"/>
                      <a:gd name="connsiteY1" fmla="*/ 0 h 866223"/>
                      <a:gd name="connsiteX2" fmla="*/ 866223 w 866223"/>
                      <a:gd name="connsiteY2" fmla="*/ 554977 h 866223"/>
                      <a:gd name="connsiteX3" fmla="*/ 554977 w 866223"/>
                      <a:gd name="connsiteY3" fmla="*/ 866223 h 866223"/>
                      <a:gd name="connsiteX4" fmla="*/ 0 w 866223"/>
                      <a:gd name="connsiteY4" fmla="*/ 866223 h 866223"/>
                      <a:gd name="connsiteX5" fmla="*/ 0 w 866223"/>
                      <a:gd name="connsiteY5" fmla="*/ 591116 h 866223"/>
                      <a:gd name="connsiteX6" fmla="*/ 371576 w 866223"/>
                      <a:gd name="connsiteY6" fmla="*/ 591116 h 866223"/>
                      <a:gd name="connsiteX7" fmla="*/ 591117 w 866223"/>
                      <a:gd name="connsiteY7" fmla="*/ 371575 h 866223"/>
                      <a:gd name="connsiteX8" fmla="*/ 591117 w 866223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3">
                        <a:moveTo>
                          <a:pt x="591117" y="0"/>
                        </a:moveTo>
                        <a:lnTo>
                          <a:pt x="866223" y="0"/>
                        </a:lnTo>
                        <a:lnTo>
                          <a:pt x="866223" y="554977"/>
                        </a:lnTo>
                        <a:cubicBezTo>
                          <a:pt x="866223" y="726873"/>
                          <a:pt x="726873" y="866223"/>
                          <a:pt x="554977" y="866223"/>
                        </a:cubicBezTo>
                        <a:lnTo>
                          <a:pt x="0" y="866223"/>
                        </a:lnTo>
                        <a:lnTo>
                          <a:pt x="0" y="591116"/>
                        </a:lnTo>
                        <a:lnTo>
                          <a:pt x="371576" y="591116"/>
                        </a:lnTo>
                        <a:cubicBezTo>
                          <a:pt x="492825" y="591116"/>
                          <a:pt x="591117" y="492824"/>
                          <a:pt x="591117" y="371575"/>
                        </a:cubicBezTo>
                        <a:lnTo>
                          <a:pt x="591117" y="0"/>
                        </a:lnTo>
                        <a:close/>
                      </a:path>
                    </a:pathLst>
                  </a:custGeom>
                  <a:solidFill>
                    <a:srgbClr val="B3B3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79" name="Rectangle 78"/>
                <p:cNvSpPr/>
                <p:nvPr/>
              </p:nvSpPr>
              <p:spPr>
                <a:xfrm rot="18900000">
                  <a:off x="5038821" y="3639810"/>
                  <a:ext cx="507743" cy="507742"/>
                </a:xfrm>
                <a:prstGeom prst="rect">
                  <a:avLst/>
                </a:prstGeom>
                <a:solidFill>
                  <a:srgbClr val="9999FF"/>
                </a:solidFill>
                <a:ln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7" name="TextBox 76"/>
              <p:cNvSpPr txBox="1"/>
              <p:nvPr/>
            </p:nvSpPr>
            <p:spPr>
              <a:xfrm>
                <a:off x="4946242" y="3676423"/>
                <a:ext cx="670264" cy="49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05</a:t>
                </a:r>
              </a:p>
            </p:txBody>
          </p:sp>
        </p:grpSp>
        <p:grpSp>
          <p:nvGrpSpPr>
            <p:cNvPr id="246" name="Group 245"/>
            <p:cNvGrpSpPr/>
            <p:nvPr/>
          </p:nvGrpSpPr>
          <p:grpSpPr>
            <a:xfrm>
              <a:off x="3672839" y="1463040"/>
              <a:ext cx="3657600" cy="731520"/>
              <a:chOff x="2210996" y="1365591"/>
              <a:chExt cx="3657600" cy="731520"/>
            </a:xfrm>
          </p:grpSpPr>
          <p:sp>
            <p:nvSpPr>
              <p:cNvPr id="247" name="Rounded Rectangle 246"/>
              <p:cNvSpPr/>
              <p:nvPr/>
            </p:nvSpPr>
            <p:spPr>
              <a:xfrm>
                <a:off x="2210996" y="1365591"/>
                <a:ext cx="3657600" cy="731520"/>
              </a:xfrm>
              <a:prstGeom prst="roundRect">
                <a:avLst/>
              </a:prstGeom>
              <a:solidFill>
                <a:srgbClr val="8BAC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 panose="020B0604020202020204" pitchFamily="34" charset="0"/>
                </a:endParaRPr>
              </a:p>
            </p:txBody>
          </p:sp>
          <p:sp>
            <p:nvSpPr>
              <p:cNvPr id="248" name="Rectangle 247"/>
              <p:cNvSpPr/>
              <p:nvPr/>
            </p:nvSpPr>
            <p:spPr>
              <a:xfrm>
                <a:off x="2226938" y="1502765"/>
                <a:ext cx="3387382" cy="400110"/>
              </a:xfrm>
              <a:prstGeom prst="rect">
                <a:avLst/>
              </a:prstGeom>
            </p:spPr>
            <p:txBody>
              <a:bodyPr wrap="square" lIns="36576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Background</a:t>
                </a:r>
              </a:p>
            </p:txBody>
          </p:sp>
        </p:grpSp>
        <p:grpSp>
          <p:nvGrpSpPr>
            <p:cNvPr id="249" name="Group 248"/>
            <p:cNvGrpSpPr/>
            <p:nvPr/>
          </p:nvGrpSpPr>
          <p:grpSpPr>
            <a:xfrm>
              <a:off x="3672839" y="2468880"/>
              <a:ext cx="3749040" cy="731520"/>
              <a:chOff x="2210996" y="1365591"/>
              <a:chExt cx="3749040" cy="731520"/>
            </a:xfrm>
          </p:grpSpPr>
          <p:sp>
            <p:nvSpPr>
              <p:cNvPr id="250" name="Rounded Rectangle 249"/>
              <p:cNvSpPr/>
              <p:nvPr/>
            </p:nvSpPr>
            <p:spPr>
              <a:xfrm>
                <a:off x="2210996" y="1365591"/>
                <a:ext cx="3657600" cy="731520"/>
              </a:xfrm>
              <a:prstGeom prst="roundRect">
                <a:avLst/>
              </a:prstGeom>
              <a:solidFill>
                <a:srgbClr val="9AA4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 panose="020B0604020202020204" pitchFamily="34" charset="0"/>
                </a:endParaRPr>
              </a:p>
            </p:txBody>
          </p:sp>
          <p:sp>
            <p:nvSpPr>
              <p:cNvPr id="251" name="Rectangle 250"/>
              <p:cNvSpPr/>
              <p:nvPr/>
            </p:nvSpPr>
            <p:spPr>
              <a:xfrm>
                <a:off x="2226938" y="1502765"/>
                <a:ext cx="3733098" cy="400110"/>
              </a:xfrm>
              <a:prstGeom prst="rect">
                <a:avLst/>
              </a:prstGeom>
            </p:spPr>
            <p:txBody>
              <a:bodyPr wrap="square" lIns="36576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Technical Approach</a:t>
                </a:r>
              </a:p>
            </p:txBody>
          </p:sp>
        </p:grpSp>
        <p:grpSp>
          <p:nvGrpSpPr>
            <p:cNvPr id="252" name="Group 251"/>
            <p:cNvGrpSpPr/>
            <p:nvPr/>
          </p:nvGrpSpPr>
          <p:grpSpPr>
            <a:xfrm>
              <a:off x="3672839" y="4480560"/>
              <a:ext cx="3657600" cy="731520"/>
              <a:chOff x="2210996" y="1365591"/>
              <a:chExt cx="3657600" cy="731520"/>
            </a:xfrm>
          </p:grpSpPr>
          <p:sp>
            <p:nvSpPr>
              <p:cNvPr id="253" name="Rounded Rectangle 252"/>
              <p:cNvSpPr/>
              <p:nvPr/>
            </p:nvSpPr>
            <p:spPr>
              <a:xfrm>
                <a:off x="2210996" y="1365591"/>
                <a:ext cx="3657600" cy="731520"/>
              </a:xfrm>
              <a:prstGeom prst="roundRect">
                <a:avLst/>
              </a:prstGeom>
              <a:solidFill>
                <a:srgbClr val="3F7A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 panose="020B0604020202020204" pitchFamily="34" charset="0"/>
                </a:endParaRPr>
              </a:p>
            </p:txBody>
          </p:sp>
          <p:sp>
            <p:nvSpPr>
              <p:cNvPr id="254" name="Rectangle 253"/>
              <p:cNvSpPr/>
              <p:nvPr/>
            </p:nvSpPr>
            <p:spPr>
              <a:xfrm>
                <a:off x="2226938" y="1502765"/>
                <a:ext cx="3387382" cy="400110"/>
              </a:xfrm>
              <a:prstGeom prst="rect">
                <a:avLst/>
              </a:prstGeom>
            </p:spPr>
            <p:txBody>
              <a:bodyPr wrap="square" lIns="36576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Recent Achievement </a:t>
                </a:r>
              </a:p>
            </p:txBody>
          </p:sp>
        </p:grpSp>
        <p:grpSp>
          <p:nvGrpSpPr>
            <p:cNvPr id="255" name="Group 254"/>
            <p:cNvGrpSpPr/>
            <p:nvPr/>
          </p:nvGrpSpPr>
          <p:grpSpPr>
            <a:xfrm>
              <a:off x="3672839" y="5486400"/>
              <a:ext cx="3657600" cy="731520"/>
              <a:chOff x="2210996" y="1365591"/>
              <a:chExt cx="3657600" cy="731520"/>
            </a:xfrm>
          </p:grpSpPr>
          <p:sp>
            <p:nvSpPr>
              <p:cNvPr id="256" name="Rounded Rectangle 255"/>
              <p:cNvSpPr/>
              <p:nvPr/>
            </p:nvSpPr>
            <p:spPr>
              <a:xfrm>
                <a:off x="2210996" y="1365591"/>
                <a:ext cx="3657600" cy="731520"/>
              </a:xfrm>
              <a:prstGeom prst="roundRect">
                <a:avLst/>
              </a:prstGeom>
              <a:solidFill>
                <a:srgbClr val="99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 panose="020B0604020202020204" pitchFamily="34" charset="0"/>
                </a:endParaRPr>
              </a:p>
            </p:txBody>
          </p:sp>
          <p:sp>
            <p:nvSpPr>
              <p:cNvPr id="257" name="Rectangle 256"/>
              <p:cNvSpPr/>
              <p:nvPr/>
            </p:nvSpPr>
            <p:spPr>
              <a:xfrm>
                <a:off x="2226938" y="1502765"/>
                <a:ext cx="3387382" cy="400110"/>
              </a:xfrm>
              <a:prstGeom prst="rect">
                <a:avLst/>
              </a:prstGeom>
            </p:spPr>
            <p:txBody>
              <a:bodyPr wrap="square" lIns="36576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Path Forward</a:t>
                </a:r>
              </a:p>
            </p:txBody>
          </p:sp>
        </p:grp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4C74B2-535F-A068-C489-3B9DF8AC8119}"/>
              </a:ext>
            </a:extLst>
          </p:cNvPr>
          <p:cNvCxnSpPr>
            <a:cxnSpLocks/>
          </p:cNvCxnSpPr>
          <p:nvPr/>
        </p:nvCxnSpPr>
        <p:spPr>
          <a:xfrm>
            <a:off x="0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s://media.istockphoto.com/vectors/girl-pointing-vector-id493540238?k=6&amp;m=493540238&amp;s=612x612&amp;w=0&amp;h=gJbleMJMRnZxAXPC9GwOspJlTcccFQMgfDrxH0BrMOc=">
            <a:extLst>
              <a:ext uri="{FF2B5EF4-FFF2-40B4-BE49-F238E27FC236}">
                <a16:creationId xmlns:a16="http://schemas.microsoft.com/office/drawing/2014/main" id="{B9B6F2D9-8B31-2127-4825-5F45FB9B1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901" y="4296072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19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4"/>
    </mc:Choice>
    <mc:Fallback xmlns="">
      <p:transition spd="slow" advTm="8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7FC4-C305-C246-BAEE-1D022AE99BB3}" type="slidenum">
              <a:rPr lang="en-US" smtClean="0"/>
              <a:t>23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09683" y="315242"/>
            <a:ext cx="10686197" cy="763554"/>
          </a:xfrm>
          <a:prstGeom prst="rect">
            <a:avLst/>
          </a:prstGeom>
        </p:spPr>
        <p:txBody>
          <a:bodyPr lIns="91440" anchor="b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Recent Achievement: MCV Test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4C74B2-535F-A068-C489-3B9DF8AC8119}"/>
              </a:ext>
            </a:extLst>
          </p:cNvPr>
          <p:cNvCxnSpPr>
            <a:cxnSpLocks/>
          </p:cNvCxnSpPr>
          <p:nvPr/>
        </p:nvCxnSpPr>
        <p:spPr>
          <a:xfrm>
            <a:off x="0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33F624C-363C-811C-FF95-1BD7EB7479E1}"/>
              </a:ext>
            </a:extLst>
          </p:cNvPr>
          <p:cNvSpPr txBox="1"/>
          <p:nvPr/>
        </p:nvSpPr>
        <p:spPr>
          <a:xfrm>
            <a:off x="766113" y="1237539"/>
            <a:ext cx="10659773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Media on both sides: simplified microbial ersatz (same nutrient level input as WPA Waste water tank)</a:t>
            </a:r>
            <a:endParaRPr lang="en-US" sz="17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700" dirty="0"/>
              <a:t>Inoculation: 10</a:t>
            </a:r>
            <a:r>
              <a:rPr lang="en-US" sz="1700" baseline="30000" dirty="0"/>
              <a:t>6</a:t>
            </a:r>
            <a:r>
              <a:rPr lang="en-US" sz="1700" dirty="0"/>
              <a:t>  CFU/mL </a:t>
            </a:r>
            <a:r>
              <a:rPr lang="en-US" sz="1700" i="1" dirty="0"/>
              <a:t>Ralstonia insidiosa </a:t>
            </a:r>
            <a:r>
              <a:rPr lang="en-US" sz="1700" dirty="0"/>
              <a:t>(ISS strain) on the left (dirty) side only.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700" dirty="0"/>
              <a:t>The dirty and the clean side are connected during the test (clamps are used for sampling).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700" dirty="0"/>
              <a:t>This was considered more challenging than the realistic one-way flow condition (clean to dirty):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700" dirty="0"/>
              <a:t>no mechanical check valve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700" dirty="0"/>
              <a:t>all connectors open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700" dirty="0"/>
              <a:t>Microbial Ersatz used for both sides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FFF2EA-435A-07C6-8200-9466605F729F}"/>
              </a:ext>
            </a:extLst>
          </p:cNvPr>
          <p:cNvGrpSpPr/>
          <p:nvPr/>
        </p:nvGrpSpPr>
        <p:grpSpPr>
          <a:xfrm>
            <a:off x="2303741" y="3795398"/>
            <a:ext cx="7498080" cy="2926080"/>
            <a:chOff x="2204796" y="3694037"/>
            <a:chExt cx="7498080" cy="292608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EAB5EF0-4BFE-D554-16FE-08ED9BC31570}"/>
                </a:ext>
              </a:extLst>
            </p:cNvPr>
            <p:cNvSpPr/>
            <p:nvPr/>
          </p:nvSpPr>
          <p:spPr>
            <a:xfrm>
              <a:off x="2204796" y="3694037"/>
              <a:ext cx="7498080" cy="2926080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0D4210D-090A-8417-C8A6-7484F397F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53436" y="3775239"/>
              <a:ext cx="6400800" cy="2763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724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4"/>
    </mc:Choice>
    <mc:Fallback xmlns="">
      <p:transition spd="slow" advTm="8904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7FC4-C305-C246-BAEE-1D022AE99BB3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09683" y="315242"/>
            <a:ext cx="10686197" cy="763554"/>
          </a:xfrm>
          <a:prstGeom prst="rect">
            <a:avLst/>
          </a:prstGeom>
        </p:spPr>
        <p:txBody>
          <a:bodyPr lIns="91440" anchor="b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Recent Achievement: MCV Test Results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4C74B2-535F-A068-C489-3B9DF8AC8119}"/>
              </a:ext>
            </a:extLst>
          </p:cNvPr>
          <p:cNvCxnSpPr>
            <a:cxnSpLocks/>
          </p:cNvCxnSpPr>
          <p:nvPr/>
        </p:nvCxnSpPr>
        <p:spPr>
          <a:xfrm>
            <a:off x="0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9EF7F58-B704-B822-25C1-2360042414AD}"/>
              </a:ext>
            </a:extLst>
          </p:cNvPr>
          <p:cNvSpPr txBox="1"/>
          <p:nvPr/>
        </p:nvSpPr>
        <p:spPr>
          <a:xfrm>
            <a:off x="559558" y="1175631"/>
            <a:ext cx="10737092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Three</a:t>
            </a:r>
            <a:r>
              <a:rPr lang="en-US" sz="2000" dirty="0"/>
              <a:t> 3-month MCV test was successfully completed successfully. </a:t>
            </a:r>
          </a:p>
          <a:p>
            <a:pPr marL="285750" lvl="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AgFoam acted as MCV under test conditions to stop bacteria from crossing over. </a:t>
            </a:r>
          </a:p>
          <a:p>
            <a:pPr marL="285750" lvl="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i="1" dirty="0"/>
              <a:t>R. insidiosa </a:t>
            </a:r>
            <a:r>
              <a:rPr lang="en-US" sz="2000" dirty="0"/>
              <a:t>has crossed the control foam as expected. </a:t>
            </a:r>
          </a:p>
          <a:p>
            <a:pPr marL="285750" lvl="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Representative results are shown below.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2415EE-FCB2-41FD-D68E-668AA576ABE4}"/>
              </a:ext>
            </a:extLst>
          </p:cNvPr>
          <p:cNvGrpSpPr/>
          <p:nvPr/>
        </p:nvGrpSpPr>
        <p:grpSpPr>
          <a:xfrm>
            <a:off x="1746913" y="2743867"/>
            <a:ext cx="8284192" cy="4011732"/>
            <a:chOff x="1746913" y="2743867"/>
            <a:chExt cx="8284192" cy="401173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C22D157-AC39-09BF-58C2-2F592301464E}"/>
                </a:ext>
              </a:extLst>
            </p:cNvPr>
            <p:cNvSpPr/>
            <p:nvPr/>
          </p:nvSpPr>
          <p:spPr>
            <a:xfrm>
              <a:off x="1746913" y="2743867"/>
              <a:ext cx="8284192" cy="4011732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77CEA12-6E1D-9A9A-4243-29DAB0199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90908" y="2901671"/>
              <a:ext cx="3459900" cy="2286000"/>
            </a:xfrm>
            <a:prstGeom prst="rect">
              <a:avLst/>
            </a:prstGeom>
            <a:ln w="6350">
              <a:solidFill>
                <a:schemeClr val="bg1">
                  <a:lumMod val="50000"/>
                  <a:lumOff val="50000"/>
                </a:schemeClr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CACBD74-885C-608F-134D-EEA28731B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52781" y="2901671"/>
              <a:ext cx="3466150" cy="2286000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  <a:lumOff val="50000"/>
                </a:schemeClr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F580E24-C0E2-AE05-720E-587039F16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43486" y="5252274"/>
              <a:ext cx="1754744" cy="1371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6350">
              <a:solidFill>
                <a:sysClr val="window" lastClr="FFFFFF">
                  <a:lumMod val="85000"/>
                </a:sysClr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1469E70-0E35-0A41-FF59-33B3BAF1D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9952" y="5252274"/>
              <a:ext cx="1691808" cy="1371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6350">
              <a:solidFill>
                <a:sysClr val="window" lastClr="FFFFFF">
                  <a:lumMod val="85000"/>
                </a:sys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58923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4"/>
    </mc:Choice>
    <mc:Fallback xmlns="">
      <p:transition spd="slow" advTm="8904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7FC4-C305-C246-BAEE-1D022AE99BB3}" type="slidenum">
              <a:rPr lang="en-US" smtClean="0"/>
              <a:t>25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59558" y="220634"/>
            <a:ext cx="11204811" cy="763554"/>
          </a:xfrm>
          <a:prstGeom prst="rect">
            <a:avLst/>
          </a:prstGeom>
        </p:spPr>
        <p:txBody>
          <a:bodyPr lIns="91440" anchor="b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Product Variability: AgCl Nanoparticles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4C74B2-535F-A068-C489-3B9DF8AC8119}"/>
              </a:ext>
            </a:extLst>
          </p:cNvPr>
          <p:cNvCxnSpPr>
            <a:cxnSpLocks/>
          </p:cNvCxnSpPr>
          <p:nvPr/>
        </p:nvCxnSpPr>
        <p:spPr>
          <a:xfrm>
            <a:off x="0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9EF7F58-B704-B822-25C1-2360042414AD}"/>
              </a:ext>
            </a:extLst>
          </p:cNvPr>
          <p:cNvSpPr txBox="1"/>
          <p:nvPr/>
        </p:nvSpPr>
        <p:spPr>
          <a:xfrm>
            <a:off x="559558" y="1175631"/>
            <a:ext cx="107370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Product variability is one of the identified risk for the AgFoam technology development. 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AgCl nanoparticles are the key elements of the AgFoam, thus elimination of its product variability is important for the overall risk mitigation.   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Up to 2024, AgFoam product variability has been a challenge due to lack of reliable supplier for AgCl nanoparticles. 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Recently, a KSC in-house process was developed to produce AgCl nanoparticles with good silver ion dosing performance, with good yield and with relatively easy post treatment.  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A commercial partner was able to scale this process successfully; now we have a good AgCl nanoparticle commercial product from a US company. </a:t>
            </a:r>
          </a:p>
        </p:txBody>
      </p:sp>
    </p:spTree>
    <p:extLst>
      <p:ext uri="{BB962C8B-B14F-4D97-AF65-F5344CB8AC3E}">
        <p14:creationId xmlns:p14="http://schemas.microsoft.com/office/powerpoint/2010/main" val="291937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4"/>
    </mc:Choice>
    <mc:Fallback xmlns="">
      <p:transition spd="slow" advTm="8904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7FC4-C305-C246-BAEE-1D022AE99BB3}" type="slidenum">
              <a:rPr lang="en-US" smtClean="0"/>
              <a:t>26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59558" y="220634"/>
            <a:ext cx="11204811" cy="763554"/>
          </a:xfrm>
          <a:prstGeom prst="rect">
            <a:avLst/>
          </a:prstGeom>
        </p:spPr>
        <p:txBody>
          <a:bodyPr lIns="91440" anchor="b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KSC In-House Process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4C74B2-535F-A068-C489-3B9DF8AC8119}"/>
              </a:ext>
            </a:extLst>
          </p:cNvPr>
          <p:cNvCxnSpPr>
            <a:cxnSpLocks/>
          </p:cNvCxnSpPr>
          <p:nvPr/>
        </p:nvCxnSpPr>
        <p:spPr>
          <a:xfrm>
            <a:off x="0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9EF7F58-B704-B822-25C1-2360042414AD}"/>
              </a:ext>
            </a:extLst>
          </p:cNvPr>
          <p:cNvSpPr txBox="1"/>
          <p:nvPr/>
        </p:nvSpPr>
        <p:spPr>
          <a:xfrm>
            <a:off x="442453" y="1217563"/>
            <a:ext cx="114005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After some initial trials, KSC developed a simple process to produce and clean AgCl nanoparticles that perform well for silver ion dosing.  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The process: adding KCl (1M KCl with 2.5%  gelatin, 300 mL) and AgNO3  (1M, 300 mL) to a gelatin solution (2.5%, 300 mL) at ~10 mL/min and 35 </a:t>
            </a:r>
            <a:r>
              <a:rPr lang="en-US" sz="2000" baseline="30000" dirty="0"/>
              <a:t>o</a:t>
            </a:r>
            <a:r>
              <a:rPr lang="en-US" sz="2000" dirty="0"/>
              <a:t>C. 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A process was then developed to clean these particles with an enzyme solution to eliminate gelatin before drying. 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Particle size and shape: ~100 nm, cubic (see next slides).</a:t>
            </a:r>
          </a:p>
          <a:p>
            <a:pPr marR="0" lvl="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/>
          </a:p>
        </p:txBody>
      </p:sp>
      <p:pic>
        <p:nvPicPr>
          <p:cNvPr id="5" name="Content Placeholder 15">
            <a:extLst>
              <a:ext uri="{FF2B5EF4-FFF2-40B4-BE49-F238E27FC236}">
                <a16:creationId xmlns:a16="http://schemas.microsoft.com/office/drawing/2014/main" id="{FB3E3D94-2521-3F93-5FA7-52E0D4EA96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26853" b="8031"/>
          <a:stretch/>
        </p:blipFill>
        <p:spPr>
          <a:xfrm>
            <a:off x="3162013" y="3761933"/>
            <a:ext cx="5999900" cy="2926080"/>
          </a:xfrm>
          <a:prstGeom prst="rect">
            <a:avLst/>
          </a:prstGeom>
          <a:noFill/>
          <a:ln w="635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5428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4"/>
    </mc:Choice>
    <mc:Fallback xmlns="">
      <p:transition spd="slow" advTm="8904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7FC4-C305-C246-BAEE-1D022AE99BB3}" type="slidenum">
              <a:rPr lang="en-US" smtClean="0"/>
              <a:t>27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59558" y="220634"/>
            <a:ext cx="11204811" cy="763554"/>
          </a:xfrm>
          <a:prstGeom prst="rect">
            <a:avLst/>
          </a:prstGeom>
        </p:spPr>
        <p:txBody>
          <a:bodyPr lIns="91440" anchor="b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Cerion Scale Up Test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4C74B2-535F-A068-C489-3B9DF8AC8119}"/>
              </a:ext>
            </a:extLst>
          </p:cNvPr>
          <p:cNvCxnSpPr>
            <a:cxnSpLocks/>
          </p:cNvCxnSpPr>
          <p:nvPr/>
        </p:nvCxnSpPr>
        <p:spPr>
          <a:xfrm>
            <a:off x="0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9EF7F58-B704-B822-25C1-2360042414AD}"/>
              </a:ext>
            </a:extLst>
          </p:cNvPr>
          <p:cNvSpPr txBox="1"/>
          <p:nvPr/>
        </p:nvSpPr>
        <p:spPr>
          <a:xfrm>
            <a:off x="442453" y="1217563"/>
            <a:ext cx="11400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Our commercial Partner, Cerion, was able to scale up the process successfully. 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4A05AE1-B355-612C-19CD-9FB5B71A0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329" y="2002151"/>
            <a:ext cx="5964750" cy="447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48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4"/>
    </mc:Choice>
    <mc:Fallback xmlns="">
      <p:transition spd="slow" advTm="8904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7FC4-C305-C246-BAEE-1D022AE99BB3}" type="slidenum">
              <a:rPr lang="en-US" smtClean="0"/>
              <a:t>28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59558" y="220634"/>
            <a:ext cx="11204811" cy="763554"/>
          </a:xfrm>
          <a:prstGeom prst="rect">
            <a:avLst/>
          </a:prstGeom>
        </p:spPr>
        <p:txBody>
          <a:bodyPr lIns="91440" anchor="b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KSC In-House Process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4C74B2-535F-A068-C489-3B9DF8AC8119}"/>
              </a:ext>
            </a:extLst>
          </p:cNvPr>
          <p:cNvCxnSpPr>
            <a:cxnSpLocks/>
          </p:cNvCxnSpPr>
          <p:nvPr/>
        </p:nvCxnSpPr>
        <p:spPr>
          <a:xfrm>
            <a:off x="0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27F1414-2D52-1E59-9C38-6533B7B24318}"/>
              </a:ext>
            </a:extLst>
          </p:cNvPr>
          <p:cNvSpPr txBox="1"/>
          <p:nvPr/>
        </p:nvSpPr>
        <p:spPr>
          <a:xfrm>
            <a:off x="442453" y="1217563"/>
            <a:ext cx="1140050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AgCl nanoparticles synthesized by the KSC in-house process, characterized by Cerion. 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Sample 1: (KSC Batch 16-18, enzyme cleaned, and freeze dried)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460EB9-5022-DA25-1A7C-342006E88D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7110" t="13704" r="36556" b="7420"/>
          <a:stretch/>
        </p:blipFill>
        <p:spPr>
          <a:xfrm>
            <a:off x="466226" y="2122749"/>
            <a:ext cx="3640780" cy="42976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8E42E2-8288-E54F-2989-89B5FE050F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11" t="9883" r="36667" b="11098"/>
          <a:stretch/>
        </p:blipFill>
        <p:spPr>
          <a:xfrm>
            <a:off x="8141322" y="2122749"/>
            <a:ext cx="3623047" cy="42976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6534B8-CE8A-DB2F-3434-C4195CCC55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167" t="12886" r="36611" b="6909"/>
          <a:stretch/>
        </p:blipFill>
        <p:spPr>
          <a:xfrm>
            <a:off x="4339395" y="2122749"/>
            <a:ext cx="3569538" cy="42976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4511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4"/>
    </mc:Choice>
    <mc:Fallback xmlns="">
      <p:transition spd="slow" advTm="8904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7FC4-C305-C246-BAEE-1D022AE99BB3}" type="slidenum">
              <a:rPr lang="en-US" smtClean="0"/>
              <a:t>29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59558" y="220634"/>
            <a:ext cx="11204811" cy="763554"/>
          </a:xfrm>
          <a:prstGeom prst="rect">
            <a:avLst/>
          </a:prstGeom>
        </p:spPr>
        <p:txBody>
          <a:bodyPr lIns="91440" anchor="b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KSC In-House Process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4C74B2-535F-A068-C489-3B9DF8AC8119}"/>
              </a:ext>
            </a:extLst>
          </p:cNvPr>
          <p:cNvCxnSpPr>
            <a:cxnSpLocks/>
          </p:cNvCxnSpPr>
          <p:nvPr/>
        </p:nvCxnSpPr>
        <p:spPr>
          <a:xfrm>
            <a:off x="0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4AD9563-1868-3E1B-3845-C2F5DC07F2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7222" t="16769" r="37111" b="6399"/>
          <a:stretch/>
        </p:blipFill>
        <p:spPr>
          <a:xfrm>
            <a:off x="599933" y="2058673"/>
            <a:ext cx="3669031" cy="42976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F10E72-73FA-96D4-2C4F-EE78774AF4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7055" t="18403" r="37111" b="1698"/>
          <a:stretch/>
        </p:blipFill>
        <p:spPr>
          <a:xfrm>
            <a:off x="4520420" y="2058673"/>
            <a:ext cx="3544763" cy="42976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D2D14E-CF55-5079-77B3-56B73B0B3B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7389" t="12273" r="37056" b="6807"/>
          <a:stretch/>
        </p:blipFill>
        <p:spPr>
          <a:xfrm>
            <a:off x="8256692" y="2058673"/>
            <a:ext cx="3472873" cy="42976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0410A2-F8E9-D5A3-B2E8-3DACCA0348DE}"/>
              </a:ext>
            </a:extLst>
          </p:cNvPr>
          <p:cNvSpPr txBox="1"/>
          <p:nvPr/>
        </p:nvSpPr>
        <p:spPr>
          <a:xfrm>
            <a:off x="442453" y="1217563"/>
            <a:ext cx="11400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Sample 2: (KSC sample 1/16/25, before drying)</a:t>
            </a:r>
          </a:p>
        </p:txBody>
      </p:sp>
    </p:spTree>
    <p:extLst>
      <p:ext uri="{BB962C8B-B14F-4D97-AF65-F5344CB8AC3E}">
        <p14:creationId xmlns:p14="http://schemas.microsoft.com/office/powerpoint/2010/main" val="418186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4"/>
    </mc:Choice>
    <mc:Fallback xmlns="">
      <p:transition spd="slow" advTm="890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7FC4-C305-C246-BAEE-1D022AE99BB3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315242"/>
            <a:ext cx="8229600" cy="763554"/>
          </a:xfrm>
          <a:prstGeom prst="rect">
            <a:avLst/>
          </a:prstGeom>
        </p:spPr>
        <p:txBody>
          <a:bodyPr lIns="91440" anchor="b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Agenda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75661" y="1463040"/>
            <a:ext cx="5212079" cy="4846320"/>
            <a:chOff x="2209800" y="1463040"/>
            <a:chExt cx="5212079" cy="4846320"/>
          </a:xfrm>
        </p:grpSpPr>
        <p:grpSp>
          <p:nvGrpSpPr>
            <p:cNvPr id="2" name="Group 1"/>
            <p:cNvGrpSpPr/>
            <p:nvPr/>
          </p:nvGrpSpPr>
          <p:grpSpPr>
            <a:xfrm>
              <a:off x="3672839" y="3474720"/>
              <a:ext cx="3657600" cy="731520"/>
              <a:chOff x="2210996" y="1365591"/>
              <a:chExt cx="3657600" cy="731520"/>
            </a:xfrm>
          </p:grpSpPr>
          <p:sp>
            <p:nvSpPr>
              <p:cNvPr id="167" name="Rounded Rectangle 166"/>
              <p:cNvSpPr/>
              <p:nvPr/>
            </p:nvSpPr>
            <p:spPr>
              <a:xfrm>
                <a:off x="2210996" y="1365591"/>
                <a:ext cx="3657600" cy="731520"/>
              </a:xfrm>
              <a:prstGeom prst="roundRect">
                <a:avLst/>
              </a:prstGeom>
              <a:solidFill>
                <a:srgbClr val="646E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 panose="020B0604020202020204" pitchFamily="34" charset="0"/>
                </a:endParaRPr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2226938" y="1502765"/>
                <a:ext cx="3554472" cy="400110"/>
              </a:xfrm>
              <a:prstGeom prst="rect">
                <a:avLst/>
              </a:prstGeom>
            </p:spPr>
            <p:txBody>
              <a:bodyPr wrap="square" lIns="36576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Previous Work Summary</a:t>
                </a:r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2209800" y="1463040"/>
              <a:ext cx="822960" cy="822960"/>
              <a:chOff x="907114" y="1635788"/>
              <a:chExt cx="1209180" cy="1209180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907114" y="1635788"/>
                <a:ext cx="1209180" cy="1209180"/>
                <a:chOff x="907114" y="1635788"/>
                <a:chExt cx="1209180" cy="1209180"/>
              </a:xfrm>
            </p:grpSpPr>
            <p:grpSp>
              <p:nvGrpSpPr>
                <p:cNvPr id="126" name="Group 125"/>
                <p:cNvGrpSpPr/>
                <p:nvPr/>
              </p:nvGrpSpPr>
              <p:grpSpPr>
                <a:xfrm>
                  <a:off x="907114" y="1635788"/>
                  <a:ext cx="1209180" cy="1209180"/>
                  <a:chOff x="1557012" y="2570683"/>
                  <a:chExt cx="1294703" cy="1294703"/>
                </a:xfrm>
                <a:gradFill>
                  <a:gsLst>
                    <a:gs pos="40000">
                      <a:srgbClr val="A5B690"/>
                    </a:gs>
                    <a:gs pos="68000">
                      <a:srgbClr val="5C6D47"/>
                    </a:gs>
                  </a:gsLst>
                  <a:path path="circle">
                    <a:fillToRect l="50000" t="50000" r="50000" b="50000"/>
                  </a:path>
                </a:gradFill>
              </p:grpSpPr>
              <p:sp>
                <p:nvSpPr>
                  <p:cNvPr id="128" name="Freeform 127"/>
                  <p:cNvSpPr/>
                  <p:nvPr/>
                </p:nvSpPr>
                <p:spPr>
                  <a:xfrm rot="18900000">
                    <a:off x="1557012" y="2972324"/>
                    <a:ext cx="491422" cy="491423"/>
                  </a:xfrm>
                  <a:custGeom>
                    <a:avLst/>
                    <a:gdLst>
                      <a:gd name="connsiteX0" fmla="*/ 311246 w 866222"/>
                      <a:gd name="connsiteY0" fmla="*/ 0 h 866222"/>
                      <a:gd name="connsiteX1" fmla="*/ 866222 w 866222"/>
                      <a:gd name="connsiteY1" fmla="*/ 0 h 866222"/>
                      <a:gd name="connsiteX2" fmla="*/ 866222 w 866222"/>
                      <a:gd name="connsiteY2" fmla="*/ 275108 h 866222"/>
                      <a:gd name="connsiteX3" fmla="*/ 494648 w 866222"/>
                      <a:gd name="connsiteY3" fmla="*/ 275108 h 866222"/>
                      <a:gd name="connsiteX4" fmla="*/ 275107 w 866222"/>
                      <a:gd name="connsiteY4" fmla="*/ 494649 h 866222"/>
                      <a:gd name="connsiteX5" fmla="*/ 275107 w 866222"/>
                      <a:gd name="connsiteY5" fmla="*/ 866222 h 866222"/>
                      <a:gd name="connsiteX6" fmla="*/ 0 w 866222"/>
                      <a:gd name="connsiteY6" fmla="*/ 866222 h 866222"/>
                      <a:gd name="connsiteX7" fmla="*/ 0 w 866222"/>
                      <a:gd name="connsiteY7" fmla="*/ 311246 h 866222"/>
                      <a:gd name="connsiteX8" fmla="*/ 311246 w 866222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2">
                        <a:moveTo>
                          <a:pt x="311246" y="0"/>
                        </a:moveTo>
                        <a:lnTo>
                          <a:pt x="866222" y="0"/>
                        </a:lnTo>
                        <a:lnTo>
                          <a:pt x="866222" y="275108"/>
                        </a:lnTo>
                        <a:lnTo>
                          <a:pt x="494648" y="275108"/>
                        </a:lnTo>
                        <a:cubicBezTo>
                          <a:pt x="373399" y="275108"/>
                          <a:pt x="275107" y="373400"/>
                          <a:pt x="275107" y="494649"/>
                        </a:cubicBezTo>
                        <a:lnTo>
                          <a:pt x="275107" y="866222"/>
                        </a:lnTo>
                        <a:lnTo>
                          <a:pt x="0" y="866222"/>
                        </a:lnTo>
                        <a:lnTo>
                          <a:pt x="0" y="311246"/>
                        </a:lnTo>
                        <a:cubicBezTo>
                          <a:pt x="0" y="139350"/>
                          <a:pt x="139350" y="0"/>
                          <a:pt x="311246" y="0"/>
                        </a:cubicBezTo>
                        <a:close/>
                      </a:path>
                    </a:pathLst>
                  </a:custGeom>
                  <a:solidFill>
                    <a:srgbClr val="BDD0E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9" name="Freeform 128"/>
                  <p:cNvSpPr/>
                  <p:nvPr/>
                </p:nvSpPr>
                <p:spPr>
                  <a:xfrm rot="18900000">
                    <a:off x="1958652" y="2570683"/>
                    <a:ext cx="491423" cy="491423"/>
                  </a:xfrm>
                  <a:custGeom>
                    <a:avLst/>
                    <a:gdLst>
                      <a:gd name="connsiteX0" fmla="*/ 0 w 866223"/>
                      <a:gd name="connsiteY0" fmla="*/ 0 h 866222"/>
                      <a:gd name="connsiteX1" fmla="*/ 554977 w 866223"/>
                      <a:gd name="connsiteY1" fmla="*/ 0 h 866222"/>
                      <a:gd name="connsiteX2" fmla="*/ 866223 w 866223"/>
                      <a:gd name="connsiteY2" fmla="*/ 311246 h 866222"/>
                      <a:gd name="connsiteX3" fmla="*/ 866223 w 866223"/>
                      <a:gd name="connsiteY3" fmla="*/ 866222 h 866222"/>
                      <a:gd name="connsiteX4" fmla="*/ 591117 w 866223"/>
                      <a:gd name="connsiteY4" fmla="*/ 866222 h 866222"/>
                      <a:gd name="connsiteX5" fmla="*/ 591117 w 866223"/>
                      <a:gd name="connsiteY5" fmla="*/ 494649 h 866222"/>
                      <a:gd name="connsiteX6" fmla="*/ 371576 w 866223"/>
                      <a:gd name="connsiteY6" fmla="*/ 275108 h 866222"/>
                      <a:gd name="connsiteX7" fmla="*/ 0 w 866223"/>
                      <a:gd name="connsiteY7" fmla="*/ 275108 h 866222"/>
                      <a:gd name="connsiteX8" fmla="*/ 0 w 866223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2">
                        <a:moveTo>
                          <a:pt x="0" y="0"/>
                        </a:moveTo>
                        <a:lnTo>
                          <a:pt x="554977" y="0"/>
                        </a:lnTo>
                        <a:cubicBezTo>
                          <a:pt x="726873" y="0"/>
                          <a:pt x="866223" y="139350"/>
                          <a:pt x="866223" y="311246"/>
                        </a:cubicBezTo>
                        <a:lnTo>
                          <a:pt x="866223" y="866222"/>
                        </a:lnTo>
                        <a:lnTo>
                          <a:pt x="591117" y="866222"/>
                        </a:lnTo>
                        <a:lnTo>
                          <a:pt x="591117" y="494649"/>
                        </a:lnTo>
                        <a:cubicBezTo>
                          <a:pt x="591117" y="373400"/>
                          <a:pt x="492825" y="275108"/>
                          <a:pt x="371576" y="275108"/>
                        </a:cubicBezTo>
                        <a:lnTo>
                          <a:pt x="0" y="275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DD0E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0" name="Freeform 129"/>
                  <p:cNvSpPr/>
                  <p:nvPr/>
                </p:nvSpPr>
                <p:spPr>
                  <a:xfrm rot="18900000">
                    <a:off x="1958652" y="3373963"/>
                    <a:ext cx="491422" cy="491423"/>
                  </a:xfrm>
                  <a:custGeom>
                    <a:avLst/>
                    <a:gdLst>
                      <a:gd name="connsiteX0" fmla="*/ 0 w 866222"/>
                      <a:gd name="connsiteY0" fmla="*/ 0 h 866223"/>
                      <a:gd name="connsiteX1" fmla="*/ 275107 w 866222"/>
                      <a:gd name="connsiteY1" fmla="*/ 0 h 866223"/>
                      <a:gd name="connsiteX2" fmla="*/ 275107 w 866222"/>
                      <a:gd name="connsiteY2" fmla="*/ 371575 h 866223"/>
                      <a:gd name="connsiteX3" fmla="*/ 494648 w 866222"/>
                      <a:gd name="connsiteY3" fmla="*/ 591116 h 866223"/>
                      <a:gd name="connsiteX4" fmla="*/ 866222 w 866222"/>
                      <a:gd name="connsiteY4" fmla="*/ 591116 h 866223"/>
                      <a:gd name="connsiteX5" fmla="*/ 866222 w 866222"/>
                      <a:gd name="connsiteY5" fmla="*/ 866223 h 866223"/>
                      <a:gd name="connsiteX6" fmla="*/ 311246 w 866222"/>
                      <a:gd name="connsiteY6" fmla="*/ 866223 h 866223"/>
                      <a:gd name="connsiteX7" fmla="*/ 0 w 866222"/>
                      <a:gd name="connsiteY7" fmla="*/ 554977 h 866223"/>
                      <a:gd name="connsiteX8" fmla="*/ 0 w 866222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3">
                        <a:moveTo>
                          <a:pt x="0" y="0"/>
                        </a:moveTo>
                        <a:lnTo>
                          <a:pt x="275107" y="0"/>
                        </a:lnTo>
                        <a:lnTo>
                          <a:pt x="275107" y="371575"/>
                        </a:lnTo>
                        <a:cubicBezTo>
                          <a:pt x="275107" y="492824"/>
                          <a:pt x="373399" y="591116"/>
                          <a:pt x="494648" y="591116"/>
                        </a:cubicBezTo>
                        <a:lnTo>
                          <a:pt x="866222" y="591116"/>
                        </a:lnTo>
                        <a:lnTo>
                          <a:pt x="866222" y="866223"/>
                        </a:lnTo>
                        <a:lnTo>
                          <a:pt x="311246" y="866223"/>
                        </a:lnTo>
                        <a:cubicBezTo>
                          <a:pt x="139350" y="866223"/>
                          <a:pt x="0" y="726873"/>
                          <a:pt x="0" y="55497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DD0E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1" name="Freeform 130"/>
                  <p:cNvSpPr/>
                  <p:nvPr/>
                </p:nvSpPr>
                <p:spPr>
                  <a:xfrm rot="18900000">
                    <a:off x="2360292" y="2972321"/>
                    <a:ext cx="491423" cy="491423"/>
                  </a:xfrm>
                  <a:custGeom>
                    <a:avLst/>
                    <a:gdLst>
                      <a:gd name="connsiteX0" fmla="*/ 591117 w 866223"/>
                      <a:gd name="connsiteY0" fmla="*/ 0 h 866223"/>
                      <a:gd name="connsiteX1" fmla="*/ 866223 w 866223"/>
                      <a:gd name="connsiteY1" fmla="*/ 0 h 866223"/>
                      <a:gd name="connsiteX2" fmla="*/ 866223 w 866223"/>
                      <a:gd name="connsiteY2" fmla="*/ 554977 h 866223"/>
                      <a:gd name="connsiteX3" fmla="*/ 554977 w 866223"/>
                      <a:gd name="connsiteY3" fmla="*/ 866223 h 866223"/>
                      <a:gd name="connsiteX4" fmla="*/ 0 w 866223"/>
                      <a:gd name="connsiteY4" fmla="*/ 866223 h 866223"/>
                      <a:gd name="connsiteX5" fmla="*/ 0 w 866223"/>
                      <a:gd name="connsiteY5" fmla="*/ 591116 h 866223"/>
                      <a:gd name="connsiteX6" fmla="*/ 371576 w 866223"/>
                      <a:gd name="connsiteY6" fmla="*/ 591116 h 866223"/>
                      <a:gd name="connsiteX7" fmla="*/ 591117 w 866223"/>
                      <a:gd name="connsiteY7" fmla="*/ 371575 h 866223"/>
                      <a:gd name="connsiteX8" fmla="*/ 591117 w 866223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3">
                        <a:moveTo>
                          <a:pt x="591117" y="0"/>
                        </a:moveTo>
                        <a:lnTo>
                          <a:pt x="866223" y="0"/>
                        </a:lnTo>
                        <a:lnTo>
                          <a:pt x="866223" y="554977"/>
                        </a:lnTo>
                        <a:cubicBezTo>
                          <a:pt x="866223" y="726873"/>
                          <a:pt x="726873" y="866223"/>
                          <a:pt x="554977" y="866223"/>
                        </a:cubicBezTo>
                        <a:lnTo>
                          <a:pt x="0" y="866223"/>
                        </a:lnTo>
                        <a:lnTo>
                          <a:pt x="0" y="591116"/>
                        </a:lnTo>
                        <a:lnTo>
                          <a:pt x="371576" y="591116"/>
                        </a:lnTo>
                        <a:cubicBezTo>
                          <a:pt x="492825" y="591116"/>
                          <a:pt x="591117" y="492824"/>
                          <a:pt x="591117" y="371575"/>
                        </a:cubicBezTo>
                        <a:lnTo>
                          <a:pt x="591117" y="0"/>
                        </a:lnTo>
                        <a:close/>
                      </a:path>
                    </a:pathLst>
                  </a:custGeom>
                  <a:solidFill>
                    <a:srgbClr val="BDD0E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27" name="Rectangle 126"/>
                <p:cNvSpPr/>
                <p:nvPr/>
              </p:nvSpPr>
              <p:spPr>
                <a:xfrm rot="18900000">
                  <a:off x="1257831" y="1986504"/>
                  <a:ext cx="507743" cy="507742"/>
                </a:xfrm>
                <a:prstGeom prst="rect">
                  <a:avLst/>
                </a:prstGeom>
                <a:solidFill>
                  <a:srgbClr val="8BACD1"/>
                </a:solidFill>
                <a:ln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5" name="TextBox 124"/>
              <p:cNvSpPr txBox="1"/>
              <p:nvPr/>
            </p:nvSpPr>
            <p:spPr>
              <a:xfrm>
                <a:off x="1139179" y="2016528"/>
                <a:ext cx="754975" cy="49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01</a:t>
                </a: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2209800" y="2468880"/>
              <a:ext cx="822960" cy="822960"/>
              <a:chOff x="907113" y="3289092"/>
              <a:chExt cx="1209180" cy="1209180"/>
            </a:xfrm>
          </p:grpSpPr>
          <p:grpSp>
            <p:nvGrpSpPr>
              <p:cNvPr id="112" name="Group 111"/>
              <p:cNvGrpSpPr/>
              <p:nvPr/>
            </p:nvGrpSpPr>
            <p:grpSpPr>
              <a:xfrm>
                <a:off x="907113" y="3289092"/>
                <a:ext cx="1209180" cy="1209180"/>
                <a:chOff x="907113" y="3289092"/>
                <a:chExt cx="1209180" cy="1209180"/>
              </a:xfrm>
            </p:grpSpPr>
            <p:grpSp>
              <p:nvGrpSpPr>
                <p:cNvPr id="114" name="Group 113"/>
                <p:cNvGrpSpPr/>
                <p:nvPr/>
              </p:nvGrpSpPr>
              <p:grpSpPr>
                <a:xfrm>
                  <a:off x="907113" y="3289092"/>
                  <a:ext cx="1209180" cy="1209180"/>
                  <a:chOff x="2504067" y="3462387"/>
                  <a:chExt cx="1294703" cy="1294703"/>
                </a:xfrm>
                <a:gradFill flip="none" rotWithShape="1">
                  <a:gsLst>
                    <a:gs pos="40000">
                      <a:srgbClr val="C5877D"/>
                    </a:gs>
                    <a:gs pos="68000">
                      <a:srgbClr val="7D4137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grpSpPr>
              <p:sp>
                <p:nvSpPr>
                  <p:cNvPr id="116" name="Freeform 115"/>
                  <p:cNvSpPr/>
                  <p:nvPr/>
                </p:nvSpPr>
                <p:spPr>
                  <a:xfrm rot="18900000">
                    <a:off x="2504067" y="3864028"/>
                    <a:ext cx="491422" cy="491423"/>
                  </a:xfrm>
                  <a:custGeom>
                    <a:avLst/>
                    <a:gdLst>
                      <a:gd name="connsiteX0" fmla="*/ 311246 w 866222"/>
                      <a:gd name="connsiteY0" fmla="*/ 0 h 866222"/>
                      <a:gd name="connsiteX1" fmla="*/ 866222 w 866222"/>
                      <a:gd name="connsiteY1" fmla="*/ 0 h 866222"/>
                      <a:gd name="connsiteX2" fmla="*/ 866222 w 866222"/>
                      <a:gd name="connsiteY2" fmla="*/ 275108 h 866222"/>
                      <a:gd name="connsiteX3" fmla="*/ 494648 w 866222"/>
                      <a:gd name="connsiteY3" fmla="*/ 275108 h 866222"/>
                      <a:gd name="connsiteX4" fmla="*/ 275107 w 866222"/>
                      <a:gd name="connsiteY4" fmla="*/ 494649 h 866222"/>
                      <a:gd name="connsiteX5" fmla="*/ 275107 w 866222"/>
                      <a:gd name="connsiteY5" fmla="*/ 866222 h 866222"/>
                      <a:gd name="connsiteX6" fmla="*/ 0 w 866222"/>
                      <a:gd name="connsiteY6" fmla="*/ 866222 h 866222"/>
                      <a:gd name="connsiteX7" fmla="*/ 0 w 866222"/>
                      <a:gd name="connsiteY7" fmla="*/ 311246 h 866222"/>
                      <a:gd name="connsiteX8" fmla="*/ 311246 w 866222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2">
                        <a:moveTo>
                          <a:pt x="311246" y="0"/>
                        </a:moveTo>
                        <a:lnTo>
                          <a:pt x="866222" y="0"/>
                        </a:lnTo>
                        <a:lnTo>
                          <a:pt x="866222" y="275108"/>
                        </a:lnTo>
                        <a:lnTo>
                          <a:pt x="494648" y="275108"/>
                        </a:lnTo>
                        <a:cubicBezTo>
                          <a:pt x="373399" y="275108"/>
                          <a:pt x="275107" y="373400"/>
                          <a:pt x="275107" y="494649"/>
                        </a:cubicBezTo>
                        <a:lnTo>
                          <a:pt x="275107" y="866222"/>
                        </a:lnTo>
                        <a:lnTo>
                          <a:pt x="0" y="866222"/>
                        </a:lnTo>
                        <a:lnTo>
                          <a:pt x="0" y="311246"/>
                        </a:lnTo>
                        <a:cubicBezTo>
                          <a:pt x="0" y="139350"/>
                          <a:pt x="139350" y="0"/>
                          <a:pt x="311246" y="0"/>
                        </a:cubicBezTo>
                        <a:close/>
                      </a:path>
                    </a:pathLst>
                  </a:custGeom>
                  <a:solidFill>
                    <a:srgbClr val="C4CAD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7" name="Freeform 116"/>
                  <p:cNvSpPr/>
                  <p:nvPr/>
                </p:nvSpPr>
                <p:spPr>
                  <a:xfrm rot="18900000">
                    <a:off x="2905707" y="3462387"/>
                    <a:ext cx="491423" cy="491423"/>
                  </a:xfrm>
                  <a:custGeom>
                    <a:avLst/>
                    <a:gdLst>
                      <a:gd name="connsiteX0" fmla="*/ 0 w 866223"/>
                      <a:gd name="connsiteY0" fmla="*/ 0 h 866222"/>
                      <a:gd name="connsiteX1" fmla="*/ 554977 w 866223"/>
                      <a:gd name="connsiteY1" fmla="*/ 0 h 866222"/>
                      <a:gd name="connsiteX2" fmla="*/ 866223 w 866223"/>
                      <a:gd name="connsiteY2" fmla="*/ 311246 h 866222"/>
                      <a:gd name="connsiteX3" fmla="*/ 866223 w 866223"/>
                      <a:gd name="connsiteY3" fmla="*/ 866222 h 866222"/>
                      <a:gd name="connsiteX4" fmla="*/ 591117 w 866223"/>
                      <a:gd name="connsiteY4" fmla="*/ 866222 h 866222"/>
                      <a:gd name="connsiteX5" fmla="*/ 591117 w 866223"/>
                      <a:gd name="connsiteY5" fmla="*/ 494649 h 866222"/>
                      <a:gd name="connsiteX6" fmla="*/ 371576 w 866223"/>
                      <a:gd name="connsiteY6" fmla="*/ 275108 h 866222"/>
                      <a:gd name="connsiteX7" fmla="*/ 0 w 866223"/>
                      <a:gd name="connsiteY7" fmla="*/ 275108 h 866222"/>
                      <a:gd name="connsiteX8" fmla="*/ 0 w 866223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2">
                        <a:moveTo>
                          <a:pt x="0" y="0"/>
                        </a:moveTo>
                        <a:lnTo>
                          <a:pt x="554977" y="0"/>
                        </a:lnTo>
                        <a:cubicBezTo>
                          <a:pt x="726873" y="0"/>
                          <a:pt x="866223" y="139350"/>
                          <a:pt x="866223" y="311246"/>
                        </a:cubicBezTo>
                        <a:lnTo>
                          <a:pt x="866223" y="866222"/>
                        </a:lnTo>
                        <a:lnTo>
                          <a:pt x="591117" y="866222"/>
                        </a:lnTo>
                        <a:lnTo>
                          <a:pt x="591117" y="494649"/>
                        </a:lnTo>
                        <a:cubicBezTo>
                          <a:pt x="591117" y="373400"/>
                          <a:pt x="492825" y="275108"/>
                          <a:pt x="371576" y="275108"/>
                        </a:cubicBezTo>
                        <a:lnTo>
                          <a:pt x="0" y="275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4CAD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8" name="Freeform 117"/>
                  <p:cNvSpPr/>
                  <p:nvPr/>
                </p:nvSpPr>
                <p:spPr>
                  <a:xfrm rot="18900000">
                    <a:off x="2905707" y="4265667"/>
                    <a:ext cx="491422" cy="491423"/>
                  </a:xfrm>
                  <a:custGeom>
                    <a:avLst/>
                    <a:gdLst>
                      <a:gd name="connsiteX0" fmla="*/ 0 w 866222"/>
                      <a:gd name="connsiteY0" fmla="*/ 0 h 866223"/>
                      <a:gd name="connsiteX1" fmla="*/ 275107 w 866222"/>
                      <a:gd name="connsiteY1" fmla="*/ 0 h 866223"/>
                      <a:gd name="connsiteX2" fmla="*/ 275107 w 866222"/>
                      <a:gd name="connsiteY2" fmla="*/ 371575 h 866223"/>
                      <a:gd name="connsiteX3" fmla="*/ 494648 w 866222"/>
                      <a:gd name="connsiteY3" fmla="*/ 591116 h 866223"/>
                      <a:gd name="connsiteX4" fmla="*/ 866222 w 866222"/>
                      <a:gd name="connsiteY4" fmla="*/ 591116 h 866223"/>
                      <a:gd name="connsiteX5" fmla="*/ 866222 w 866222"/>
                      <a:gd name="connsiteY5" fmla="*/ 866223 h 866223"/>
                      <a:gd name="connsiteX6" fmla="*/ 311246 w 866222"/>
                      <a:gd name="connsiteY6" fmla="*/ 866223 h 866223"/>
                      <a:gd name="connsiteX7" fmla="*/ 0 w 866222"/>
                      <a:gd name="connsiteY7" fmla="*/ 554977 h 866223"/>
                      <a:gd name="connsiteX8" fmla="*/ 0 w 866222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3">
                        <a:moveTo>
                          <a:pt x="0" y="0"/>
                        </a:moveTo>
                        <a:lnTo>
                          <a:pt x="275107" y="0"/>
                        </a:lnTo>
                        <a:lnTo>
                          <a:pt x="275107" y="371575"/>
                        </a:lnTo>
                        <a:cubicBezTo>
                          <a:pt x="275107" y="492824"/>
                          <a:pt x="373399" y="591116"/>
                          <a:pt x="494648" y="591116"/>
                        </a:cubicBezTo>
                        <a:lnTo>
                          <a:pt x="866222" y="591116"/>
                        </a:lnTo>
                        <a:lnTo>
                          <a:pt x="866222" y="866223"/>
                        </a:lnTo>
                        <a:lnTo>
                          <a:pt x="311246" y="866223"/>
                        </a:lnTo>
                        <a:cubicBezTo>
                          <a:pt x="139350" y="866223"/>
                          <a:pt x="0" y="726873"/>
                          <a:pt x="0" y="55497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4CAD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9" name="Freeform 118"/>
                  <p:cNvSpPr/>
                  <p:nvPr/>
                </p:nvSpPr>
                <p:spPr>
                  <a:xfrm rot="18900000">
                    <a:off x="3307347" y="3864025"/>
                    <a:ext cx="491423" cy="491423"/>
                  </a:xfrm>
                  <a:custGeom>
                    <a:avLst/>
                    <a:gdLst>
                      <a:gd name="connsiteX0" fmla="*/ 591117 w 866223"/>
                      <a:gd name="connsiteY0" fmla="*/ 0 h 866223"/>
                      <a:gd name="connsiteX1" fmla="*/ 866223 w 866223"/>
                      <a:gd name="connsiteY1" fmla="*/ 0 h 866223"/>
                      <a:gd name="connsiteX2" fmla="*/ 866223 w 866223"/>
                      <a:gd name="connsiteY2" fmla="*/ 554977 h 866223"/>
                      <a:gd name="connsiteX3" fmla="*/ 554977 w 866223"/>
                      <a:gd name="connsiteY3" fmla="*/ 866223 h 866223"/>
                      <a:gd name="connsiteX4" fmla="*/ 0 w 866223"/>
                      <a:gd name="connsiteY4" fmla="*/ 866223 h 866223"/>
                      <a:gd name="connsiteX5" fmla="*/ 0 w 866223"/>
                      <a:gd name="connsiteY5" fmla="*/ 591116 h 866223"/>
                      <a:gd name="connsiteX6" fmla="*/ 371576 w 866223"/>
                      <a:gd name="connsiteY6" fmla="*/ 591116 h 866223"/>
                      <a:gd name="connsiteX7" fmla="*/ 591117 w 866223"/>
                      <a:gd name="connsiteY7" fmla="*/ 371575 h 866223"/>
                      <a:gd name="connsiteX8" fmla="*/ 591117 w 866223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3">
                        <a:moveTo>
                          <a:pt x="591117" y="0"/>
                        </a:moveTo>
                        <a:lnTo>
                          <a:pt x="866223" y="0"/>
                        </a:lnTo>
                        <a:lnTo>
                          <a:pt x="866223" y="554977"/>
                        </a:lnTo>
                        <a:cubicBezTo>
                          <a:pt x="866223" y="726873"/>
                          <a:pt x="726873" y="866223"/>
                          <a:pt x="554977" y="866223"/>
                        </a:cubicBezTo>
                        <a:lnTo>
                          <a:pt x="0" y="866223"/>
                        </a:lnTo>
                        <a:lnTo>
                          <a:pt x="0" y="591116"/>
                        </a:lnTo>
                        <a:lnTo>
                          <a:pt x="371576" y="591116"/>
                        </a:lnTo>
                        <a:cubicBezTo>
                          <a:pt x="492825" y="591116"/>
                          <a:pt x="591117" y="492824"/>
                          <a:pt x="591117" y="371575"/>
                        </a:cubicBezTo>
                        <a:lnTo>
                          <a:pt x="591117" y="0"/>
                        </a:lnTo>
                        <a:close/>
                      </a:path>
                    </a:pathLst>
                  </a:custGeom>
                  <a:solidFill>
                    <a:srgbClr val="C4CAD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15" name="Rectangle 114"/>
                <p:cNvSpPr/>
                <p:nvPr/>
              </p:nvSpPr>
              <p:spPr>
                <a:xfrm rot="18900000">
                  <a:off x="1257831" y="3639810"/>
                  <a:ext cx="507743" cy="507742"/>
                </a:xfrm>
                <a:prstGeom prst="rect">
                  <a:avLst/>
                </a:prstGeom>
                <a:solidFill>
                  <a:srgbClr val="9AA4C0"/>
                </a:solidFill>
                <a:ln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3" name="TextBox 112"/>
              <p:cNvSpPr txBox="1"/>
              <p:nvPr/>
            </p:nvSpPr>
            <p:spPr>
              <a:xfrm>
                <a:off x="1183247" y="3665627"/>
                <a:ext cx="640996" cy="49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02</a:t>
                </a: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2210055" y="3474720"/>
              <a:ext cx="822960" cy="822960"/>
              <a:chOff x="907113" y="4900053"/>
              <a:chExt cx="1209180" cy="1209180"/>
            </a:xfrm>
          </p:grpSpPr>
          <p:grpSp>
            <p:nvGrpSpPr>
              <p:cNvPr id="100" name="Group 99"/>
              <p:cNvGrpSpPr/>
              <p:nvPr/>
            </p:nvGrpSpPr>
            <p:grpSpPr>
              <a:xfrm>
                <a:off x="907113" y="4900053"/>
                <a:ext cx="1209180" cy="1209180"/>
                <a:chOff x="907113" y="4900053"/>
                <a:chExt cx="1209180" cy="1209180"/>
              </a:xfrm>
            </p:grpSpPr>
            <p:grpSp>
              <p:nvGrpSpPr>
                <p:cNvPr id="102" name="Group 101"/>
                <p:cNvGrpSpPr/>
                <p:nvPr/>
              </p:nvGrpSpPr>
              <p:grpSpPr>
                <a:xfrm>
                  <a:off x="907113" y="4900053"/>
                  <a:ext cx="1209180" cy="1209180"/>
                  <a:chOff x="3451122" y="2570683"/>
                  <a:chExt cx="1294703" cy="1294703"/>
                </a:xfrm>
                <a:gradFill>
                  <a:gsLst>
                    <a:gs pos="40000">
                      <a:srgbClr val="75B4B3"/>
                    </a:gs>
                    <a:gs pos="68000">
                      <a:srgbClr val="407474"/>
                    </a:gs>
                  </a:gsLst>
                  <a:path path="circle">
                    <a:fillToRect l="50000" t="50000" r="50000" b="50000"/>
                  </a:path>
                </a:gradFill>
              </p:grpSpPr>
              <p:sp>
                <p:nvSpPr>
                  <p:cNvPr id="104" name="Freeform 103"/>
                  <p:cNvSpPr/>
                  <p:nvPr/>
                </p:nvSpPr>
                <p:spPr>
                  <a:xfrm rot="18900000">
                    <a:off x="3451122" y="2972324"/>
                    <a:ext cx="491422" cy="491423"/>
                  </a:xfrm>
                  <a:custGeom>
                    <a:avLst/>
                    <a:gdLst>
                      <a:gd name="connsiteX0" fmla="*/ 311246 w 866222"/>
                      <a:gd name="connsiteY0" fmla="*/ 0 h 866222"/>
                      <a:gd name="connsiteX1" fmla="*/ 866222 w 866222"/>
                      <a:gd name="connsiteY1" fmla="*/ 0 h 866222"/>
                      <a:gd name="connsiteX2" fmla="*/ 866222 w 866222"/>
                      <a:gd name="connsiteY2" fmla="*/ 275108 h 866222"/>
                      <a:gd name="connsiteX3" fmla="*/ 494648 w 866222"/>
                      <a:gd name="connsiteY3" fmla="*/ 275108 h 866222"/>
                      <a:gd name="connsiteX4" fmla="*/ 275107 w 866222"/>
                      <a:gd name="connsiteY4" fmla="*/ 494649 h 866222"/>
                      <a:gd name="connsiteX5" fmla="*/ 275107 w 866222"/>
                      <a:gd name="connsiteY5" fmla="*/ 866222 h 866222"/>
                      <a:gd name="connsiteX6" fmla="*/ 0 w 866222"/>
                      <a:gd name="connsiteY6" fmla="*/ 866222 h 866222"/>
                      <a:gd name="connsiteX7" fmla="*/ 0 w 866222"/>
                      <a:gd name="connsiteY7" fmla="*/ 311246 h 866222"/>
                      <a:gd name="connsiteX8" fmla="*/ 311246 w 866222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2">
                        <a:moveTo>
                          <a:pt x="311246" y="0"/>
                        </a:moveTo>
                        <a:lnTo>
                          <a:pt x="866222" y="0"/>
                        </a:lnTo>
                        <a:lnTo>
                          <a:pt x="866222" y="275108"/>
                        </a:lnTo>
                        <a:lnTo>
                          <a:pt x="494648" y="275108"/>
                        </a:lnTo>
                        <a:cubicBezTo>
                          <a:pt x="373399" y="275108"/>
                          <a:pt x="275107" y="373400"/>
                          <a:pt x="275107" y="494649"/>
                        </a:cubicBezTo>
                        <a:lnTo>
                          <a:pt x="275107" y="866222"/>
                        </a:lnTo>
                        <a:lnTo>
                          <a:pt x="0" y="866222"/>
                        </a:lnTo>
                        <a:lnTo>
                          <a:pt x="0" y="311246"/>
                        </a:lnTo>
                        <a:cubicBezTo>
                          <a:pt x="0" y="139350"/>
                          <a:pt x="139350" y="0"/>
                          <a:pt x="311246" y="0"/>
                        </a:cubicBezTo>
                        <a:close/>
                      </a:path>
                    </a:pathLst>
                  </a:custGeom>
                  <a:solidFill>
                    <a:srgbClr val="7982A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5" name="Freeform 104"/>
                  <p:cNvSpPr/>
                  <p:nvPr/>
                </p:nvSpPr>
                <p:spPr>
                  <a:xfrm rot="18900000">
                    <a:off x="3852762" y="2570683"/>
                    <a:ext cx="491423" cy="491423"/>
                  </a:xfrm>
                  <a:custGeom>
                    <a:avLst/>
                    <a:gdLst>
                      <a:gd name="connsiteX0" fmla="*/ 0 w 866223"/>
                      <a:gd name="connsiteY0" fmla="*/ 0 h 866222"/>
                      <a:gd name="connsiteX1" fmla="*/ 554977 w 866223"/>
                      <a:gd name="connsiteY1" fmla="*/ 0 h 866222"/>
                      <a:gd name="connsiteX2" fmla="*/ 866223 w 866223"/>
                      <a:gd name="connsiteY2" fmla="*/ 311246 h 866222"/>
                      <a:gd name="connsiteX3" fmla="*/ 866223 w 866223"/>
                      <a:gd name="connsiteY3" fmla="*/ 866222 h 866222"/>
                      <a:gd name="connsiteX4" fmla="*/ 591117 w 866223"/>
                      <a:gd name="connsiteY4" fmla="*/ 866222 h 866222"/>
                      <a:gd name="connsiteX5" fmla="*/ 591117 w 866223"/>
                      <a:gd name="connsiteY5" fmla="*/ 494649 h 866222"/>
                      <a:gd name="connsiteX6" fmla="*/ 371576 w 866223"/>
                      <a:gd name="connsiteY6" fmla="*/ 275108 h 866222"/>
                      <a:gd name="connsiteX7" fmla="*/ 0 w 866223"/>
                      <a:gd name="connsiteY7" fmla="*/ 275108 h 866222"/>
                      <a:gd name="connsiteX8" fmla="*/ 0 w 866223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2">
                        <a:moveTo>
                          <a:pt x="0" y="0"/>
                        </a:moveTo>
                        <a:lnTo>
                          <a:pt x="554977" y="0"/>
                        </a:lnTo>
                        <a:cubicBezTo>
                          <a:pt x="726873" y="0"/>
                          <a:pt x="866223" y="139350"/>
                          <a:pt x="866223" y="311246"/>
                        </a:cubicBezTo>
                        <a:lnTo>
                          <a:pt x="866223" y="866222"/>
                        </a:lnTo>
                        <a:lnTo>
                          <a:pt x="591117" y="866222"/>
                        </a:lnTo>
                        <a:lnTo>
                          <a:pt x="591117" y="494649"/>
                        </a:lnTo>
                        <a:cubicBezTo>
                          <a:pt x="591117" y="373400"/>
                          <a:pt x="492825" y="275108"/>
                          <a:pt x="371576" y="275108"/>
                        </a:cubicBezTo>
                        <a:lnTo>
                          <a:pt x="0" y="275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982A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6" name="Freeform 105"/>
                  <p:cNvSpPr/>
                  <p:nvPr/>
                </p:nvSpPr>
                <p:spPr>
                  <a:xfrm rot="18900000">
                    <a:off x="3852762" y="3373963"/>
                    <a:ext cx="491422" cy="491423"/>
                  </a:xfrm>
                  <a:custGeom>
                    <a:avLst/>
                    <a:gdLst>
                      <a:gd name="connsiteX0" fmla="*/ 0 w 866222"/>
                      <a:gd name="connsiteY0" fmla="*/ 0 h 866223"/>
                      <a:gd name="connsiteX1" fmla="*/ 275107 w 866222"/>
                      <a:gd name="connsiteY1" fmla="*/ 0 h 866223"/>
                      <a:gd name="connsiteX2" fmla="*/ 275107 w 866222"/>
                      <a:gd name="connsiteY2" fmla="*/ 371575 h 866223"/>
                      <a:gd name="connsiteX3" fmla="*/ 494648 w 866222"/>
                      <a:gd name="connsiteY3" fmla="*/ 591116 h 866223"/>
                      <a:gd name="connsiteX4" fmla="*/ 866222 w 866222"/>
                      <a:gd name="connsiteY4" fmla="*/ 591116 h 866223"/>
                      <a:gd name="connsiteX5" fmla="*/ 866222 w 866222"/>
                      <a:gd name="connsiteY5" fmla="*/ 866223 h 866223"/>
                      <a:gd name="connsiteX6" fmla="*/ 311246 w 866222"/>
                      <a:gd name="connsiteY6" fmla="*/ 866223 h 866223"/>
                      <a:gd name="connsiteX7" fmla="*/ 0 w 866222"/>
                      <a:gd name="connsiteY7" fmla="*/ 554977 h 866223"/>
                      <a:gd name="connsiteX8" fmla="*/ 0 w 866222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3">
                        <a:moveTo>
                          <a:pt x="0" y="0"/>
                        </a:moveTo>
                        <a:lnTo>
                          <a:pt x="275107" y="0"/>
                        </a:lnTo>
                        <a:lnTo>
                          <a:pt x="275107" y="371575"/>
                        </a:lnTo>
                        <a:cubicBezTo>
                          <a:pt x="275107" y="492824"/>
                          <a:pt x="373399" y="591116"/>
                          <a:pt x="494648" y="591116"/>
                        </a:cubicBezTo>
                        <a:lnTo>
                          <a:pt x="866222" y="591116"/>
                        </a:lnTo>
                        <a:lnTo>
                          <a:pt x="866222" y="866223"/>
                        </a:lnTo>
                        <a:lnTo>
                          <a:pt x="311246" y="866223"/>
                        </a:lnTo>
                        <a:cubicBezTo>
                          <a:pt x="139350" y="866223"/>
                          <a:pt x="0" y="726873"/>
                          <a:pt x="0" y="55497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982A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7" name="Freeform 106"/>
                  <p:cNvSpPr/>
                  <p:nvPr/>
                </p:nvSpPr>
                <p:spPr>
                  <a:xfrm rot="18900000">
                    <a:off x="4254402" y="2972321"/>
                    <a:ext cx="491423" cy="491423"/>
                  </a:xfrm>
                  <a:custGeom>
                    <a:avLst/>
                    <a:gdLst>
                      <a:gd name="connsiteX0" fmla="*/ 591117 w 866223"/>
                      <a:gd name="connsiteY0" fmla="*/ 0 h 866223"/>
                      <a:gd name="connsiteX1" fmla="*/ 866223 w 866223"/>
                      <a:gd name="connsiteY1" fmla="*/ 0 h 866223"/>
                      <a:gd name="connsiteX2" fmla="*/ 866223 w 866223"/>
                      <a:gd name="connsiteY2" fmla="*/ 554977 h 866223"/>
                      <a:gd name="connsiteX3" fmla="*/ 554977 w 866223"/>
                      <a:gd name="connsiteY3" fmla="*/ 866223 h 866223"/>
                      <a:gd name="connsiteX4" fmla="*/ 0 w 866223"/>
                      <a:gd name="connsiteY4" fmla="*/ 866223 h 866223"/>
                      <a:gd name="connsiteX5" fmla="*/ 0 w 866223"/>
                      <a:gd name="connsiteY5" fmla="*/ 591116 h 866223"/>
                      <a:gd name="connsiteX6" fmla="*/ 371576 w 866223"/>
                      <a:gd name="connsiteY6" fmla="*/ 591116 h 866223"/>
                      <a:gd name="connsiteX7" fmla="*/ 591117 w 866223"/>
                      <a:gd name="connsiteY7" fmla="*/ 371575 h 866223"/>
                      <a:gd name="connsiteX8" fmla="*/ 591117 w 866223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3">
                        <a:moveTo>
                          <a:pt x="591117" y="0"/>
                        </a:moveTo>
                        <a:lnTo>
                          <a:pt x="866223" y="0"/>
                        </a:lnTo>
                        <a:lnTo>
                          <a:pt x="866223" y="554977"/>
                        </a:lnTo>
                        <a:cubicBezTo>
                          <a:pt x="866223" y="726873"/>
                          <a:pt x="726873" y="866223"/>
                          <a:pt x="554977" y="866223"/>
                        </a:cubicBezTo>
                        <a:lnTo>
                          <a:pt x="0" y="866223"/>
                        </a:lnTo>
                        <a:lnTo>
                          <a:pt x="0" y="591116"/>
                        </a:lnTo>
                        <a:lnTo>
                          <a:pt x="371576" y="591116"/>
                        </a:lnTo>
                        <a:cubicBezTo>
                          <a:pt x="492825" y="591116"/>
                          <a:pt x="591117" y="492824"/>
                          <a:pt x="591117" y="371575"/>
                        </a:cubicBezTo>
                        <a:lnTo>
                          <a:pt x="591117" y="0"/>
                        </a:lnTo>
                        <a:close/>
                      </a:path>
                    </a:pathLst>
                  </a:custGeom>
                  <a:solidFill>
                    <a:srgbClr val="7982A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03" name="Rectangle 102"/>
                <p:cNvSpPr/>
                <p:nvPr/>
              </p:nvSpPr>
              <p:spPr>
                <a:xfrm rot="18900000">
                  <a:off x="1257831" y="5250771"/>
                  <a:ext cx="507743" cy="507742"/>
                </a:xfrm>
                <a:prstGeom prst="rect">
                  <a:avLst/>
                </a:prstGeom>
                <a:solidFill>
                  <a:srgbClr val="646E92"/>
                </a:solidFill>
                <a:ln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1" name="TextBox 100"/>
              <p:cNvSpPr txBox="1"/>
              <p:nvPr/>
            </p:nvSpPr>
            <p:spPr>
              <a:xfrm>
                <a:off x="1180848" y="5277788"/>
                <a:ext cx="653897" cy="49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03</a:t>
                </a: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2209800" y="4480560"/>
              <a:ext cx="822960" cy="822960"/>
              <a:chOff x="4688103" y="1635788"/>
              <a:chExt cx="1209180" cy="120918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4688103" y="1635788"/>
                <a:ext cx="1209180" cy="1209180"/>
                <a:chOff x="4688103" y="1635788"/>
                <a:chExt cx="1209180" cy="1209180"/>
              </a:xfrm>
            </p:grpSpPr>
            <p:grpSp>
              <p:nvGrpSpPr>
                <p:cNvPr id="90" name="Group 89"/>
                <p:cNvGrpSpPr/>
                <p:nvPr/>
              </p:nvGrpSpPr>
              <p:grpSpPr>
                <a:xfrm>
                  <a:off x="4688103" y="1635788"/>
                  <a:ext cx="1209180" cy="1209180"/>
                  <a:chOff x="5345232" y="2570683"/>
                  <a:chExt cx="1294703" cy="1294703"/>
                </a:xfrm>
                <a:gradFill>
                  <a:gsLst>
                    <a:gs pos="40000">
                      <a:srgbClr val="C09A7A"/>
                    </a:gs>
                    <a:gs pos="68000">
                      <a:srgbClr val="7A573A"/>
                    </a:gs>
                  </a:gsLst>
                  <a:path path="circle">
                    <a:fillToRect l="50000" t="50000" r="50000" b="50000"/>
                  </a:path>
                </a:gradFill>
              </p:grpSpPr>
              <p:sp>
                <p:nvSpPr>
                  <p:cNvPr id="92" name="Freeform 91"/>
                  <p:cNvSpPr/>
                  <p:nvPr/>
                </p:nvSpPr>
                <p:spPr>
                  <a:xfrm rot="18900000">
                    <a:off x="5345232" y="2972324"/>
                    <a:ext cx="491422" cy="491423"/>
                  </a:xfrm>
                  <a:custGeom>
                    <a:avLst/>
                    <a:gdLst>
                      <a:gd name="connsiteX0" fmla="*/ 311246 w 866222"/>
                      <a:gd name="connsiteY0" fmla="*/ 0 h 866222"/>
                      <a:gd name="connsiteX1" fmla="*/ 866222 w 866222"/>
                      <a:gd name="connsiteY1" fmla="*/ 0 h 866222"/>
                      <a:gd name="connsiteX2" fmla="*/ 866222 w 866222"/>
                      <a:gd name="connsiteY2" fmla="*/ 275108 h 866222"/>
                      <a:gd name="connsiteX3" fmla="*/ 494648 w 866222"/>
                      <a:gd name="connsiteY3" fmla="*/ 275108 h 866222"/>
                      <a:gd name="connsiteX4" fmla="*/ 275107 w 866222"/>
                      <a:gd name="connsiteY4" fmla="*/ 494649 h 866222"/>
                      <a:gd name="connsiteX5" fmla="*/ 275107 w 866222"/>
                      <a:gd name="connsiteY5" fmla="*/ 866222 h 866222"/>
                      <a:gd name="connsiteX6" fmla="*/ 0 w 866222"/>
                      <a:gd name="connsiteY6" fmla="*/ 866222 h 866222"/>
                      <a:gd name="connsiteX7" fmla="*/ 0 w 866222"/>
                      <a:gd name="connsiteY7" fmla="*/ 311246 h 866222"/>
                      <a:gd name="connsiteX8" fmla="*/ 311246 w 866222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2">
                        <a:moveTo>
                          <a:pt x="311246" y="0"/>
                        </a:moveTo>
                        <a:lnTo>
                          <a:pt x="866222" y="0"/>
                        </a:lnTo>
                        <a:lnTo>
                          <a:pt x="866222" y="275108"/>
                        </a:lnTo>
                        <a:lnTo>
                          <a:pt x="494648" y="275108"/>
                        </a:lnTo>
                        <a:cubicBezTo>
                          <a:pt x="373399" y="275108"/>
                          <a:pt x="275107" y="373400"/>
                          <a:pt x="275107" y="494649"/>
                        </a:cubicBezTo>
                        <a:lnTo>
                          <a:pt x="275107" y="866222"/>
                        </a:lnTo>
                        <a:lnTo>
                          <a:pt x="0" y="866222"/>
                        </a:lnTo>
                        <a:lnTo>
                          <a:pt x="0" y="311246"/>
                        </a:lnTo>
                        <a:cubicBezTo>
                          <a:pt x="0" y="139350"/>
                          <a:pt x="139350" y="0"/>
                          <a:pt x="311246" y="0"/>
                        </a:cubicBezTo>
                        <a:close/>
                      </a:path>
                    </a:pathLst>
                  </a:custGeom>
                  <a:solidFill>
                    <a:srgbClr val="759E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3" name="Freeform 92"/>
                  <p:cNvSpPr/>
                  <p:nvPr/>
                </p:nvSpPr>
                <p:spPr>
                  <a:xfrm rot="18900000">
                    <a:off x="5746872" y="2570683"/>
                    <a:ext cx="491423" cy="491423"/>
                  </a:xfrm>
                  <a:custGeom>
                    <a:avLst/>
                    <a:gdLst>
                      <a:gd name="connsiteX0" fmla="*/ 0 w 866223"/>
                      <a:gd name="connsiteY0" fmla="*/ 0 h 866222"/>
                      <a:gd name="connsiteX1" fmla="*/ 554977 w 866223"/>
                      <a:gd name="connsiteY1" fmla="*/ 0 h 866222"/>
                      <a:gd name="connsiteX2" fmla="*/ 866223 w 866223"/>
                      <a:gd name="connsiteY2" fmla="*/ 311246 h 866222"/>
                      <a:gd name="connsiteX3" fmla="*/ 866223 w 866223"/>
                      <a:gd name="connsiteY3" fmla="*/ 866222 h 866222"/>
                      <a:gd name="connsiteX4" fmla="*/ 591117 w 866223"/>
                      <a:gd name="connsiteY4" fmla="*/ 866222 h 866222"/>
                      <a:gd name="connsiteX5" fmla="*/ 591117 w 866223"/>
                      <a:gd name="connsiteY5" fmla="*/ 494649 h 866222"/>
                      <a:gd name="connsiteX6" fmla="*/ 371576 w 866223"/>
                      <a:gd name="connsiteY6" fmla="*/ 275108 h 866222"/>
                      <a:gd name="connsiteX7" fmla="*/ 0 w 866223"/>
                      <a:gd name="connsiteY7" fmla="*/ 275108 h 866222"/>
                      <a:gd name="connsiteX8" fmla="*/ 0 w 866223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2">
                        <a:moveTo>
                          <a:pt x="0" y="0"/>
                        </a:moveTo>
                        <a:lnTo>
                          <a:pt x="554977" y="0"/>
                        </a:lnTo>
                        <a:cubicBezTo>
                          <a:pt x="726873" y="0"/>
                          <a:pt x="866223" y="139350"/>
                          <a:pt x="866223" y="311246"/>
                        </a:cubicBezTo>
                        <a:lnTo>
                          <a:pt x="866223" y="866222"/>
                        </a:lnTo>
                        <a:lnTo>
                          <a:pt x="591117" y="866222"/>
                        </a:lnTo>
                        <a:lnTo>
                          <a:pt x="591117" y="494649"/>
                        </a:lnTo>
                        <a:cubicBezTo>
                          <a:pt x="591117" y="373400"/>
                          <a:pt x="492825" y="275108"/>
                          <a:pt x="371576" y="275108"/>
                        </a:cubicBezTo>
                        <a:lnTo>
                          <a:pt x="0" y="275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59E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4" name="Freeform 93"/>
                  <p:cNvSpPr/>
                  <p:nvPr/>
                </p:nvSpPr>
                <p:spPr>
                  <a:xfrm rot="18900000">
                    <a:off x="5746872" y="3373963"/>
                    <a:ext cx="491422" cy="491423"/>
                  </a:xfrm>
                  <a:custGeom>
                    <a:avLst/>
                    <a:gdLst>
                      <a:gd name="connsiteX0" fmla="*/ 0 w 866222"/>
                      <a:gd name="connsiteY0" fmla="*/ 0 h 866223"/>
                      <a:gd name="connsiteX1" fmla="*/ 275107 w 866222"/>
                      <a:gd name="connsiteY1" fmla="*/ 0 h 866223"/>
                      <a:gd name="connsiteX2" fmla="*/ 275107 w 866222"/>
                      <a:gd name="connsiteY2" fmla="*/ 371575 h 866223"/>
                      <a:gd name="connsiteX3" fmla="*/ 494648 w 866222"/>
                      <a:gd name="connsiteY3" fmla="*/ 591116 h 866223"/>
                      <a:gd name="connsiteX4" fmla="*/ 866222 w 866222"/>
                      <a:gd name="connsiteY4" fmla="*/ 591116 h 866223"/>
                      <a:gd name="connsiteX5" fmla="*/ 866222 w 866222"/>
                      <a:gd name="connsiteY5" fmla="*/ 866223 h 866223"/>
                      <a:gd name="connsiteX6" fmla="*/ 311246 w 866222"/>
                      <a:gd name="connsiteY6" fmla="*/ 866223 h 866223"/>
                      <a:gd name="connsiteX7" fmla="*/ 0 w 866222"/>
                      <a:gd name="connsiteY7" fmla="*/ 554977 h 866223"/>
                      <a:gd name="connsiteX8" fmla="*/ 0 w 866222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3">
                        <a:moveTo>
                          <a:pt x="0" y="0"/>
                        </a:moveTo>
                        <a:lnTo>
                          <a:pt x="275107" y="0"/>
                        </a:lnTo>
                        <a:lnTo>
                          <a:pt x="275107" y="371575"/>
                        </a:lnTo>
                        <a:cubicBezTo>
                          <a:pt x="275107" y="492824"/>
                          <a:pt x="373399" y="591116"/>
                          <a:pt x="494648" y="591116"/>
                        </a:cubicBezTo>
                        <a:lnTo>
                          <a:pt x="866222" y="591116"/>
                        </a:lnTo>
                        <a:lnTo>
                          <a:pt x="866222" y="866223"/>
                        </a:lnTo>
                        <a:lnTo>
                          <a:pt x="311246" y="866223"/>
                        </a:lnTo>
                        <a:cubicBezTo>
                          <a:pt x="139350" y="866223"/>
                          <a:pt x="0" y="726873"/>
                          <a:pt x="0" y="55497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59E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5" name="Freeform 94"/>
                  <p:cNvSpPr/>
                  <p:nvPr/>
                </p:nvSpPr>
                <p:spPr>
                  <a:xfrm rot="18900000">
                    <a:off x="6148512" y="2972321"/>
                    <a:ext cx="491423" cy="491423"/>
                  </a:xfrm>
                  <a:custGeom>
                    <a:avLst/>
                    <a:gdLst>
                      <a:gd name="connsiteX0" fmla="*/ 591117 w 866223"/>
                      <a:gd name="connsiteY0" fmla="*/ 0 h 866223"/>
                      <a:gd name="connsiteX1" fmla="*/ 866223 w 866223"/>
                      <a:gd name="connsiteY1" fmla="*/ 0 h 866223"/>
                      <a:gd name="connsiteX2" fmla="*/ 866223 w 866223"/>
                      <a:gd name="connsiteY2" fmla="*/ 554977 h 866223"/>
                      <a:gd name="connsiteX3" fmla="*/ 554977 w 866223"/>
                      <a:gd name="connsiteY3" fmla="*/ 866223 h 866223"/>
                      <a:gd name="connsiteX4" fmla="*/ 0 w 866223"/>
                      <a:gd name="connsiteY4" fmla="*/ 866223 h 866223"/>
                      <a:gd name="connsiteX5" fmla="*/ 0 w 866223"/>
                      <a:gd name="connsiteY5" fmla="*/ 591116 h 866223"/>
                      <a:gd name="connsiteX6" fmla="*/ 371576 w 866223"/>
                      <a:gd name="connsiteY6" fmla="*/ 591116 h 866223"/>
                      <a:gd name="connsiteX7" fmla="*/ 591117 w 866223"/>
                      <a:gd name="connsiteY7" fmla="*/ 371575 h 866223"/>
                      <a:gd name="connsiteX8" fmla="*/ 591117 w 866223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3">
                        <a:moveTo>
                          <a:pt x="591117" y="0"/>
                        </a:moveTo>
                        <a:lnTo>
                          <a:pt x="866223" y="0"/>
                        </a:lnTo>
                        <a:lnTo>
                          <a:pt x="866223" y="554977"/>
                        </a:lnTo>
                        <a:cubicBezTo>
                          <a:pt x="866223" y="726873"/>
                          <a:pt x="726873" y="866223"/>
                          <a:pt x="554977" y="866223"/>
                        </a:cubicBezTo>
                        <a:lnTo>
                          <a:pt x="0" y="866223"/>
                        </a:lnTo>
                        <a:lnTo>
                          <a:pt x="0" y="591116"/>
                        </a:lnTo>
                        <a:lnTo>
                          <a:pt x="371576" y="591116"/>
                        </a:lnTo>
                        <a:cubicBezTo>
                          <a:pt x="492825" y="591116"/>
                          <a:pt x="591117" y="492824"/>
                          <a:pt x="591117" y="371575"/>
                        </a:cubicBezTo>
                        <a:lnTo>
                          <a:pt x="591117" y="0"/>
                        </a:lnTo>
                        <a:close/>
                      </a:path>
                    </a:pathLst>
                  </a:custGeom>
                  <a:solidFill>
                    <a:srgbClr val="759E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1" name="Rectangle 90"/>
                <p:cNvSpPr/>
                <p:nvPr/>
              </p:nvSpPr>
              <p:spPr>
                <a:xfrm rot="18900000">
                  <a:off x="5038821" y="1986506"/>
                  <a:ext cx="507743" cy="507742"/>
                </a:xfrm>
                <a:prstGeom prst="rect">
                  <a:avLst/>
                </a:prstGeom>
                <a:solidFill>
                  <a:srgbClr val="3F7AC1"/>
                </a:solidFill>
                <a:ln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9" name="TextBox 88"/>
              <p:cNvSpPr txBox="1"/>
              <p:nvPr/>
            </p:nvSpPr>
            <p:spPr>
              <a:xfrm>
                <a:off x="4973833" y="2024318"/>
                <a:ext cx="625695" cy="49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04</a:t>
                </a:r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2209800" y="5486400"/>
              <a:ext cx="822960" cy="822960"/>
              <a:chOff x="4688103" y="3289092"/>
              <a:chExt cx="1209180" cy="1209180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4688103" y="3289092"/>
                <a:ext cx="1209180" cy="1209180"/>
                <a:chOff x="4688103" y="3289092"/>
                <a:chExt cx="1209180" cy="1209180"/>
              </a:xfrm>
            </p:grpSpPr>
            <p:grpSp>
              <p:nvGrpSpPr>
                <p:cNvPr id="78" name="Group 77"/>
                <p:cNvGrpSpPr/>
                <p:nvPr/>
              </p:nvGrpSpPr>
              <p:grpSpPr>
                <a:xfrm>
                  <a:off x="4688103" y="3289092"/>
                  <a:ext cx="1209180" cy="1209180"/>
                  <a:chOff x="6292286" y="3462387"/>
                  <a:chExt cx="1294703" cy="1294703"/>
                </a:xfrm>
                <a:gradFill>
                  <a:gsLst>
                    <a:gs pos="40000">
                      <a:srgbClr val="B28084"/>
                    </a:gs>
                    <a:gs pos="68000">
                      <a:srgbClr val="704447"/>
                    </a:gs>
                  </a:gsLst>
                  <a:path path="circle">
                    <a:fillToRect l="50000" t="50000" r="50000" b="50000"/>
                  </a:path>
                </a:gradFill>
              </p:grpSpPr>
              <p:sp>
                <p:nvSpPr>
                  <p:cNvPr id="80" name="Freeform 79"/>
                  <p:cNvSpPr/>
                  <p:nvPr/>
                </p:nvSpPr>
                <p:spPr>
                  <a:xfrm rot="18900000">
                    <a:off x="6292286" y="3864028"/>
                    <a:ext cx="491422" cy="491423"/>
                  </a:xfrm>
                  <a:custGeom>
                    <a:avLst/>
                    <a:gdLst>
                      <a:gd name="connsiteX0" fmla="*/ 311246 w 866222"/>
                      <a:gd name="connsiteY0" fmla="*/ 0 h 866222"/>
                      <a:gd name="connsiteX1" fmla="*/ 866222 w 866222"/>
                      <a:gd name="connsiteY1" fmla="*/ 0 h 866222"/>
                      <a:gd name="connsiteX2" fmla="*/ 866222 w 866222"/>
                      <a:gd name="connsiteY2" fmla="*/ 275108 h 866222"/>
                      <a:gd name="connsiteX3" fmla="*/ 494648 w 866222"/>
                      <a:gd name="connsiteY3" fmla="*/ 275108 h 866222"/>
                      <a:gd name="connsiteX4" fmla="*/ 275107 w 866222"/>
                      <a:gd name="connsiteY4" fmla="*/ 494649 h 866222"/>
                      <a:gd name="connsiteX5" fmla="*/ 275107 w 866222"/>
                      <a:gd name="connsiteY5" fmla="*/ 866222 h 866222"/>
                      <a:gd name="connsiteX6" fmla="*/ 0 w 866222"/>
                      <a:gd name="connsiteY6" fmla="*/ 866222 h 866222"/>
                      <a:gd name="connsiteX7" fmla="*/ 0 w 866222"/>
                      <a:gd name="connsiteY7" fmla="*/ 311246 h 866222"/>
                      <a:gd name="connsiteX8" fmla="*/ 311246 w 866222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2">
                        <a:moveTo>
                          <a:pt x="311246" y="0"/>
                        </a:moveTo>
                        <a:lnTo>
                          <a:pt x="866222" y="0"/>
                        </a:lnTo>
                        <a:lnTo>
                          <a:pt x="866222" y="275108"/>
                        </a:lnTo>
                        <a:lnTo>
                          <a:pt x="494648" y="275108"/>
                        </a:lnTo>
                        <a:cubicBezTo>
                          <a:pt x="373399" y="275108"/>
                          <a:pt x="275107" y="373400"/>
                          <a:pt x="275107" y="494649"/>
                        </a:cubicBezTo>
                        <a:lnTo>
                          <a:pt x="275107" y="866222"/>
                        </a:lnTo>
                        <a:lnTo>
                          <a:pt x="0" y="866222"/>
                        </a:lnTo>
                        <a:lnTo>
                          <a:pt x="0" y="311246"/>
                        </a:lnTo>
                        <a:cubicBezTo>
                          <a:pt x="0" y="139350"/>
                          <a:pt x="139350" y="0"/>
                          <a:pt x="311246" y="0"/>
                        </a:cubicBezTo>
                        <a:close/>
                      </a:path>
                    </a:pathLst>
                  </a:custGeom>
                  <a:solidFill>
                    <a:srgbClr val="B3B3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1" name="Freeform 80"/>
                  <p:cNvSpPr/>
                  <p:nvPr/>
                </p:nvSpPr>
                <p:spPr>
                  <a:xfrm rot="18900000">
                    <a:off x="6693926" y="3462387"/>
                    <a:ext cx="491423" cy="491423"/>
                  </a:xfrm>
                  <a:custGeom>
                    <a:avLst/>
                    <a:gdLst>
                      <a:gd name="connsiteX0" fmla="*/ 0 w 866223"/>
                      <a:gd name="connsiteY0" fmla="*/ 0 h 866222"/>
                      <a:gd name="connsiteX1" fmla="*/ 554977 w 866223"/>
                      <a:gd name="connsiteY1" fmla="*/ 0 h 866222"/>
                      <a:gd name="connsiteX2" fmla="*/ 866223 w 866223"/>
                      <a:gd name="connsiteY2" fmla="*/ 311246 h 866222"/>
                      <a:gd name="connsiteX3" fmla="*/ 866223 w 866223"/>
                      <a:gd name="connsiteY3" fmla="*/ 866222 h 866222"/>
                      <a:gd name="connsiteX4" fmla="*/ 591117 w 866223"/>
                      <a:gd name="connsiteY4" fmla="*/ 866222 h 866222"/>
                      <a:gd name="connsiteX5" fmla="*/ 591117 w 866223"/>
                      <a:gd name="connsiteY5" fmla="*/ 494649 h 866222"/>
                      <a:gd name="connsiteX6" fmla="*/ 371576 w 866223"/>
                      <a:gd name="connsiteY6" fmla="*/ 275108 h 866222"/>
                      <a:gd name="connsiteX7" fmla="*/ 0 w 866223"/>
                      <a:gd name="connsiteY7" fmla="*/ 275108 h 866222"/>
                      <a:gd name="connsiteX8" fmla="*/ 0 w 866223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2">
                        <a:moveTo>
                          <a:pt x="0" y="0"/>
                        </a:moveTo>
                        <a:lnTo>
                          <a:pt x="554977" y="0"/>
                        </a:lnTo>
                        <a:cubicBezTo>
                          <a:pt x="726873" y="0"/>
                          <a:pt x="866223" y="139350"/>
                          <a:pt x="866223" y="311246"/>
                        </a:cubicBezTo>
                        <a:lnTo>
                          <a:pt x="866223" y="866222"/>
                        </a:lnTo>
                        <a:lnTo>
                          <a:pt x="591117" y="866222"/>
                        </a:lnTo>
                        <a:lnTo>
                          <a:pt x="591117" y="494649"/>
                        </a:lnTo>
                        <a:cubicBezTo>
                          <a:pt x="591117" y="373400"/>
                          <a:pt x="492825" y="275108"/>
                          <a:pt x="371576" y="275108"/>
                        </a:cubicBezTo>
                        <a:lnTo>
                          <a:pt x="0" y="275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3B3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2" name="Freeform 81"/>
                  <p:cNvSpPr/>
                  <p:nvPr/>
                </p:nvSpPr>
                <p:spPr>
                  <a:xfrm rot="18900000">
                    <a:off x="6693926" y="4265667"/>
                    <a:ext cx="491422" cy="491423"/>
                  </a:xfrm>
                  <a:custGeom>
                    <a:avLst/>
                    <a:gdLst>
                      <a:gd name="connsiteX0" fmla="*/ 0 w 866222"/>
                      <a:gd name="connsiteY0" fmla="*/ 0 h 866223"/>
                      <a:gd name="connsiteX1" fmla="*/ 275107 w 866222"/>
                      <a:gd name="connsiteY1" fmla="*/ 0 h 866223"/>
                      <a:gd name="connsiteX2" fmla="*/ 275107 w 866222"/>
                      <a:gd name="connsiteY2" fmla="*/ 371575 h 866223"/>
                      <a:gd name="connsiteX3" fmla="*/ 494648 w 866222"/>
                      <a:gd name="connsiteY3" fmla="*/ 591116 h 866223"/>
                      <a:gd name="connsiteX4" fmla="*/ 866222 w 866222"/>
                      <a:gd name="connsiteY4" fmla="*/ 591116 h 866223"/>
                      <a:gd name="connsiteX5" fmla="*/ 866222 w 866222"/>
                      <a:gd name="connsiteY5" fmla="*/ 866223 h 866223"/>
                      <a:gd name="connsiteX6" fmla="*/ 311246 w 866222"/>
                      <a:gd name="connsiteY6" fmla="*/ 866223 h 866223"/>
                      <a:gd name="connsiteX7" fmla="*/ 0 w 866222"/>
                      <a:gd name="connsiteY7" fmla="*/ 554977 h 866223"/>
                      <a:gd name="connsiteX8" fmla="*/ 0 w 866222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3">
                        <a:moveTo>
                          <a:pt x="0" y="0"/>
                        </a:moveTo>
                        <a:lnTo>
                          <a:pt x="275107" y="0"/>
                        </a:lnTo>
                        <a:lnTo>
                          <a:pt x="275107" y="371575"/>
                        </a:lnTo>
                        <a:cubicBezTo>
                          <a:pt x="275107" y="492824"/>
                          <a:pt x="373399" y="591116"/>
                          <a:pt x="494648" y="591116"/>
                        </a:cubicBezTo>
                        <a:lnTo>
                          <a:pt x="866222" y="591116"/>
                        </a:lnTo>
                        <a:lnTo>
                          <a:pt x="866222" y="866223"/>
                        </a:lnTo>
                        <a:lnTo>
                          <a:pt x="311246" y="866223"/>
                        </a:lnTo>
                        <a:cubicBezTo>
                          <a:pt x="139350" y="866223"/>
                          <a:pt x="0" y="726873"/>
                          <a:pt x="0" y="55497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3B3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3" name="Freeform 82"/>
                  <p:cNvSpPr/>
                  <p:nvPr/>
                </p:nvSpPr>
                <p:spPr>
                  <a:xfrm rot="18900000">
                    <a:off x="7095566" y="3864025"/>
                    <a:ext cx="491423" cy="491423"/>
                  </a:xfrm>
                  <a:custGeom>
                    <a:avLst/>
                    <a:gdLst>
                      <a:gd name="connsiteX0" fmla="*/ 591117 w 866223"/>
                      <a:gd name="connsiteY0" fmla="*/ 0 h 866223"/>
                      <a:gd name="connsiteX1" fmla="*/ 866223 w 866223"/>
                      <a:gd name="connsiteY1" fmla="*/ 0 h 866223"/>
                      <a:gd name="connsiteX2" fmla="*/ 866223 w 866223"/>
                      <a:gd name="connsiteY2" fmla="*/ 554977 h 866223"/>
                      <a:gd name="connsiteX3" fmla="*/ 554977 w 866223"/>
                      <a:gd name="connsiteY3" fmla="*/ 866223 h 866223"/>
                      <a:gd name="connsiteX4" fmla="*/ 0 w 866223"/>
                      <a:gd name="connsiteY4" fmla="*/ 866223 h 866223"/>
                      <a:gd name="connsiteX5" fmla="*/ 0 w 866223"/>
                      <a:gd name="connsiteY5" fmla="*/ 591116 h 866223"/>
                      <a:gd name="connsiteX6" fmla="*/ 371576 w 866223"/>
                      <a:gd name="connsiteY6" fmla="*/ 591116 h 866223"/>
                      <a:gd name="connsiteX7" fmla="*/ 591117 w 866223"/>
                      <a:gd name="connsiteY7" fmla="*/ 371575 h 866223"/>
                      <a:gd name="connsiteX8" fmla="*/ 591117 w 866223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3">
                        <a:moveTo>
                          <a:pt x="591117" y="0"/>
                        </a:moveTo>
                        <a:lnTo>
                          <a:pt x="866223" y="0"/>
                        </a:lnTo>
                        <a:lnTo>
                          <a:pt x="866223" y="554977"/>
                        </a:lnTo>
                        <a:cubicBezTo>
                          <a:pt x="866223" y="726873"/>
                          <a:pt x="726873" y="866223"/>
                          <a:pt x="554977" y="866223"/>
                        </a:cubicBezTo>
                        <a:lnTo>
                          <a:pt x="0" y="866223"/>
                        </a:lnTo>
                        <a:lnTo>
                          <a:pt x="0" y="591116"/>
                        </a:lnTo>
                        <a:lnTo>
                          <a:pt x="371576" y="591116"/>
                        </a:lnTo>
                        <a:cubicBezTo>
                          <a:pt x="492825" y="591116"/>
                          <a:pt x="591117" y="492824"/>
                          <a:pt x="591117" y="371575"/>
                        </a:cubicBezTo>
                        <a:lnTo>
                          <a:pt x="591117" y="0"/>
                        </a:lnTo>
                        <a:close/>
                      </a:path>
                    </a:pathLst>
                  </a:custGeom>
                  <a:solidFill>
                    <a:srgbClr val="B3B3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79" name="Rectangle 78"/>
                <p:cNvSpPr/>
                <p:nvPr/>
              </p:nvSpPr>
              <p:spPr>
                <a:xfrm rot="18900000">
                  <a:off x="5038821" y="3639810"/>
                  <a:ext cx="507743" cy="507742"/>
                </a:xfrm>
                <a:prstGeom prst="rect">
                  <a:avLst/>
                </a:prstGeom>
                <a:solidFill>
                  <a:srgbClr val="9999FF"/>
                </a:solidFill>
                <a:ln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7" name="TextBox 76"/>
              <p:cNvSpPr txBox="1"/>
              <p:nvPr/>
            </p:nvSpPr>
            <p:spPr>
              <a:xfrm>
                <a:off x="4946242" y="3676423"/>
                <a:ext cx="670264" cy="49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05</a:t>
                </a:r>
              </a:p>
            </p:txBody>
          </p:sp>
        </p:grpSp>
        <p:grpSp>
          <p:nvGrpSpPr>
            <p:cNvPr id="246" name="Group 245"/>
            <p:cNvGrpSpPr/>
            <p:nvPr/>
          </p:nvGrpSpPr>
          <p:grpSpPr>
            <a:xfrm>
              <a:off x="3672839" y="1463040"/>
              <a:ext cx="3657600" cy="731520"/>
              <a:chOff x="2210996" y="1365591"/>
              <a:chExt cx="3657600" cy="731520"/>
            </a:xfrm>
          </p:grpSpPr>
          <p:sp>
            <p:nvSpPr>
              <p:cNvPr id="247" name="Rounded Rectangle 246"/>
              <p:cNvSpPr/>
              <p:nvPr/>
            </p:nvSpPr>
            <p:spPr>
              <a:xfrm>
                <a:off x="2210996" y="1365591"/>
                <a:ext cx="3657600" cy="731520"/>
              </a:xfrm>
              <a:prstGeom prst="roundRect">
                <a:avLst/>
              </a:prstGeom>
              <a:solidFill>
                <a:srgbClr val="8BAC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 panose="020B0604020202020204" pitchFamily="34" charset="0"/>
                </a:endParaRPr>
              </a:p>
            </p:txBody>
          </p:sp>
          <p:sp>
            <p:nvSpPr>
              <p:cNvPr id="248" name="Rectangle 247"/>
              <p:cNvSpPr/>
              <p:nvPr/>
            </p:nvSpPr>
            <p:spPr>
              <a:xfrm>
                <a:off x="2226938" y="1502765"/>
                <a:ext cx="3387382" cy="400110"/>
              </a:xfrm>
              <a:prstGeom prst="rect">
                <a:avLst/>
              </a:prstGeom>
            </p:spPr>
            <p:txBody>
              <a:bodyPr wrap="square" lIns="36576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Background</a:t>
                </a:r>
              </a:p>
            </p:txBody>
          </p:sp>
        </p:grpSp>
        <p:grpSp>
          <p:nvGrpSpPr>
            <p:cNvPr id="249" name="Group 248"/>
            <p:cNvGrpSpPr/>
            <p:nvPr/>
          </p:nvGrpSpPr>
          <p:grpSpPr>
            <a:xfrm>
              <a:off x="3672839" y="2468880"/>
              <a:ext cx="3749040" cy="731520"/>
              <a:chOff x="2210996" y="1365591"/>
              <a:chExt cx="3749040" cy="731520"/>
            </a:xfrm>
          </p:grpSpPr>
          <p:sp>
            <p:nvSpPr>
              <p:cNvPr id="250" name="Rounded Rectangle 249"/>
              <p:cNvSpPr/>
              <p:nvPr/>
            </p:nvSpPr>
            <p:spPr>
              <a:xfrm>
                <a:off x="2210996" y="1365591"/>
                <a:ext cx="3657600" cy="731520"/>
              </a:xfrm>
              <a:prstGeom prst="roundRect">
                <a:avLst/>
              </a:prstGeom>
              <a:solidFill>
                <a:srgbClr val="9AA4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 panose="020B0604020202020204" pitchFamily="34" charset="0"/>
                </a:endParaRPr>
              </a:p>
            </p:txBody>
          </p:sp>
          <p:sp>
            <p:nvSpPr>
              <p:cNvPr id="251" name="Rectangle 250"/>
              <p:cNvSpPr/>
              <p:nvPr/>
            </p:nvSpPr>
            <p:spPr>
              <a:xfrm>
                <a:off x="2226938" y="1502765"/>
                <a:ext cx="3733098" cy="400110"/>
              </a:xfrm>
              <a:prstGeom prst="rect">
                <a:avLst/>
              </a:prstGeom>
            </p:spPr>
            <p:txBody>
              <a:bodyPr wrap="square" lIns="36576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Technical Approach</a:t>
                </a:r>
              </a:p>
            </p:txBody>
          </p:sp>
        </p:grpSp>
        <p:grpSp>
          <p:nvGrpSpPr>
            <p:cNvPr id="252" name="Group 251"/>
            <p:cNvGrpSpPr/>
            <p:nvPr/>
          </p:nvGrpSpPr>
          <p:grpSpPr>
            <a:xfrm>
              <a:off x="3672839" y="4480560"/>
              <a:ext cx="3657600" cy="731520"/>
              <a:chOff x="2210996" y="1365591"/>
              <a:chExt cx="3657600" cy="731520"/>
            </a:xfrm>
          </p:grpSpPr>
          <p:sp>
            <p:nvSpPr>
              <p:cNvPr id="253" name="Rounded Rectangle 252"/>
              <p:cNvSpPr/>
              <p:nvPr/>
            </p:nvSpPr>
            <p:spPr>
              <a:xfrm>
                <a:off x="2210996" y="1365591"/>
                <a:ext cx="3657600" cy="731520"/>
              </a:xfrm>
              <a:prstGeom prst="roundRect">
                <a:avLst/>
              </a:prstGeom>
              <a:solidFill>
                <a:srgbClr val="3F7A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 panose="020B0604020202020204" pitchFamily="34" charset="0"/>
                </a:endParaRPr>
              </a:p>
            </p:txBody>
          </p:sp>
          <p:sp>
            <p:nvSpPr>
              <p:cNvPr id="254" name="Rectangle 253"/>
              <p:cNvSpPr/>
              <p:nvPr/>
            </p:nvSpPr>
            <p:spPr>
              <a:xfrm>
                <a:off x="2226938" y="1502765"/>
                <a:ext cx="3387382" cy="400110"/>
              </a:xfrm>
              <a:prstGeom prst="rect">
                <a:avLst/>
              </a:prstGeom>
            </p:spPr>
            <p:txBody>
              <a:bodyPr wrap="square" lIns="36576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Recent Achievement </a:t>
                </a:r>
              </a:p>
            </p:txBody>
          </p:sp>
        </p:grpSp>
        <p:grpSp>
          <p:nvGrpSpPr>
            <p:cNvPr id="255" name="Group 254"/>
            <p:cNvGrpSpPr/>
            <p:nvPr/>
          </p:nvGrpSpPr>
          <p:grpSpPr>
            <a:xfrm>
              <a:off x="3672839" y="5486400"/>
              <a:ext cx="3657600" cy="731520"/>
              <a:chOff x="2210996" y="1365591"/>
              <a:chExt cx="3657600" cy="731520"/>
            </a:xfrm>
          </p:grpSpPr>
          <p:sp>
            <p:nvSpPr>
              <p:cNvPr id="256" name="Rounded Rectangle 255"/>
              <p:cNvSpPr/>
              <p:nvPr/>
            </p:nvSpPr>
            <p:spPr>
              <a:xfrm>
                <a:off x="2210996" y="1365591"/>
                <a:ext cx="3657600" cy="731520"/>
              </a:xfrm>
              <a:prstGeom prst="roundRect">
                <a:avLst/>
              </a:prstGeom>
              <a:solidFill>
                <a:srgbClr val="99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 panose="020B0604020202020204" pitchFamily="34" charset="0"/>
                </a:endParaRPr>
              </a:p>
            </p:txBody>
          </p:sp>
          <p:sp>
            <p:nvSpPr>
              <p:cNvPr id="257" name="Rectangle 256"/>
              <p:cNvSpPr/>
              <p:nvPr/>
            </p:nvSpPr>
            <p:spPr>
              <a:xfrm>
                <a:off x="2226938" y="1502765"/>
                <a:ext cx="3387382" cy="400110"/>
              </a:xfrm>
              <a:prstGeom prst="rect">
                <a:avLst/>
              </a:prstGeom>
            </p:spPr>
            <p:txBody>
              <a:bodyPr wrap="square" lIns="36576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Path Forward</a:t>
                </a:r>
              </a:p>
            </p:txBody>
          </p:sp>
        </p:grp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4C74B2-535F-A068-C489-3B9DF8AC8119}"/>
              </a:ext>
            </a:extLst>
          </p:cNvPr>
          <p:cNvCxnSpPr>
            <a:cxnSpLocks/>
          </p:cNvCxnSpPr>
          <p:nvPr/>
        </p:nvCxnSpPr>
        <p:spPr>
          <a:xfrm>
            <a:off x="0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http://media.istockphoto.com/vectors/girl-having-an-idea-vector-id501573712?k=6&amp;m=501573712&amp;s=612x612&amp;w=0&amp;h=44TAp0QliKk8Db2njoM2760k7ZWLKXTvyMg0ur7kN0s=">
            <a:extLst>
              <a:ext uri="{FF2B5EF4-FFF2-40B4-BE49-F238E27FC236}">
                <a16:creationId xmlns:a16="http://schemas.microsoft.com/office/drawing/2014/main" id="{9C3FD18E-2161-E96F-B2C5-F1A58118F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72" y="2241558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24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4"/>
    </mc:Choice>
    <mc:Fallback xmlns="">
      <p:transition spd="slow" advTm="8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7FC4-C305-C246-BAEE-1D022AE99BB3}" type="slidenum">
              <a:rPr lang="en-US" smtClean="0"/>
              <a:t>30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59558" y="220634"/>
            <a:ext cx="11204811" cy="763554"/>
          </a:xfrm>
          <a:prstGeom prst="rect">
            <a:avLst/>
          </a:prstGeom>
        </p:spPr>
        <p:txBody>
          <a:bodyPr lIns="91440" anchor="b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AgCl Nanoparticles: Silver Ion Release Results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4C74B2-535F-A068-C489-3B9DF8AC8119}"/>
              </a:ext>
            </a:extLst>
          </p:cNvPr>
          <p:cNvCxnSpPr>
            <a:cxnSpLocks/>
          </p:cNvCxnSpPr>
          <p:nvPr/>
        </p:nvCxnSpPr>
        <p:spPr>
          <a:xfrm>
            <a:off x="-7374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0B7775-5B6A-F087-C7CE-36E626D20D6F}"/>
              </a:ext>
            </a:extLst>
          </p:cNvPr>
          <p:cNvGrpSpPr/>
          <p:nvPr/>
        </p:nvGrpSpPr>
        <p:grpSpPr>
          <a:xfrm>
            <a:off x="621883" y="1526256"/>
            <a:ext cx="7522595" cy="4675239"/>
            <a:chOff x="353961" y="1880419"/>
            <a:chExt cx="7522595" cy="467523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366FA80-37BD-F96A-C69A-A9E70161B01B}"/>
                </a:ext>
              </a:extLst>
            </p:cNvPr>
            <p:cNvSpPr/>
            <p:nvPr/>
          </p:nvSpPr>
          <p:spPr>
            <a:xfrm>
              <a:off x="353961" y="1880419"/>
              <a:ext cx="7522595" cy="4675239"/>
            </a:xfrm>
            <a:prstGeom prst="roundRect">
              <a:avLst/>
            </a:prstGeom>
            <a:solidFill>
              <a:srgbClr val="EEF7F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AB8F77C7-3EA9-4FE2-8DB9-12BAD3F1D5DC}"/>
                </a:ext>
                <a:ext uri="{147F2762-F138-4A5C-976F-8EAC2B608ADB}">
                  <a16:predDERef xmlns:a16="http://schemas.microsoft.com/office/drawing/2014/main" pred="{44C07949-0BB4-458B-B843-89287137FF1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46764959"/>
                </p:ext>
              </p:extLst>
            </p:nvPr>
          </p:nvGraphicFramePr>
          <p:xfrm>
            <a:off x="710386" y="2052976"/>
            <a:ext cx="7066312" cy="41752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D5C017A-5F67-9756-C4EB-3F2655C3223D}"/>
              </a:ext>
            </a:extLst>
          </p:cNvPr>
          <p:cNvSpPr txBox="1"/>
          <p:nvPr/>
        </p:nvSpPr>
        <p:spPr>
          <a:xfrm>
            <a:off x="8421324" y="1999674"/>
            <a:ext cx="3013588" cy="3724096"/>
          </a:xfrm>
          <a:prstGeom prst="rect">
            <a:avLst/>
          </a:prstGeom>
          <a:solidFill>
            <a:srgbClr val="E1E1FF"/>
          </a:solidFill>
        </p:spPr>
        <p:txBody>
          <a:bodyPr wrap="square" tIns="182880" bIns="182880" rtlCol="0" anchor="ctr">
            <a:spAutoFit/>
          </a:bodyPr>
          <a:lstStyle/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The Cerion commercial product (not shown) and earlier trials did not perform as well as the gold standard particles. 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The KSC in-house particles performed better than the gold standard particles.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The Cerion scale-up particle performed the best ( likely due to better process control). </a:t>
            </a:r>
          </a:p>
        </p:txBody>
      </p:sp>
    </p:spTree>
    <p:extLst>
      <p:ext uri="{BB962C8B-B14F-4D97-AF65-F5344CB8AC3E}">
        <p14:creationId xmlns:p14="http://schemas.microsoft.com/office/powerpoint/2010/main" val="352092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4"/>
    </mc:Choice>
    <mc:Fallback xmlns="">
      <p:transition spd="slow" advTm="8904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7FC4-C305-C246-BAEE-1D022AE99BB3}" type="slidenum">
              <a:rPr lang="en-US" smtClean="0"/>
              <a:t>31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59558" y="220634"/>
            <a:ext cx="11204811" cy="763554"/>
          </a:xfrm>
          <a:prstGeom prst="rect">
            <a:avLst/>
          </a:prstGeom>
        </p:spPr>
        <p:txBody>
          <a:bodyPr lIns="91440" anchor="b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AgFoam: Flow Through Test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4C74B2-535F-A068-C489-3B9DF8AC8119}"/>
              </a:ext>
            </a:extLst>
          </p:cNvPr>
          <p:cNvCxnSpPr>
            <a:cxnSpLocks/>
          </p:cNvCxnSpPr>
          <p:nvPr/>
        </p:nvCxnSpPr>
        <p:spPr>
          <a:xfrm>
            <a:off x="-7374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50DE997-263F-1933-B707-A65CC9002022}"/>
              </a:ext>
            </a:extLst>
          </p:cNvPr>
          <p:cNvSpPr txBox="1"/>
          <p:nvPr/>
        </p:nvSpPr>
        <p:spPr>
          <a:xfrm>
            <a:off x="461712" y="1218384"/>
            <a:ext cx="1140050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With freeze dried particles, some water is needed to mixed with the AgCl nanoparticles before they are incorporated into the polyol phase for AgFoam synthesis. 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Some initial trials were done to determine the optimized water percentage used.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The new AgCl nanoparticle were used to prepare AgFoams which were test for silver ion dosing at 0.1L/min. 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They were able to dose silver ion at the targeted dosing range.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81AB60-F182-B7D6-0169-9098A5258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162" y="3526222"/>
            <a:ext cx="5663675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1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4"/>
    </mc:Choice>
    <mc:Fallback xmlns="">
      <p:transition spd="slow" advTm="8904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7FC4-C305-C246-BAEE-1D022AE99BB3}" type="slidenum">
              <a:rPr lang="en-US" smtClean="0"/>
              <a:t>32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315242"/>
            <a:ext cx="8229600" cy="763554"/>
          </a:xfrm>
          <a:prstGeom prst="rect">
            <a:avLst/>
          </a:prstGeom>
        </p:spPr>
        <p:txBody>
          <a:bodyPr lIns="91440" anchor="b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Agenda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75661" y="1463040"/>
            <a:ext cx="5212079" cy="4846320"/>
            <a:chOff x="2209800" y="1463040"/>
            <a:chExt cx="5212079" cy="4846320"/>
          </a:xfrm>
        </p:grpSpPr>
        <p:grpSp>
          <p:nvGrpSpPr>
            <p:cNvPr id="2" name="Group 1"/>
            <p:cNvGrpSpPr/>
            <p:nvPr/>
          </p:nvGrpSpPr>
          <p:grpSpPr>
            <a:xfrm>
              <a:off x="3672839" y="3474720"/>
              <a:ext cx="3657600" cy="731520"/>
              <a:chOff x="2210996" y="1365591"/>
              <a:chExt cx="3657600" cy="731520"/>
            </a:xfrm>
          </p:grpSpPr>
          <p:sp>
            <p:nvSpPr>
              <p:cNvPr id="167" name="Rounded Rectangle 166"/>
              <p:cNvSpPr/>
              <p:nvPr/>
            </p:nvSpPr>
            <p:spPr>
              <a:xfrm>
                <a:off x="2210996" y="1365591"/>
                <a:ext cx="3657600" cy="731520"/>
              </a:xfrm>
              <a:prstGeom prst="roundRect">
                <a:avLst/>
              </a:prstGeom>
              <a:solidFill>
                <a:srgbClr val="646E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 panose="020B0604020202020204" pitchFamily="34" charset="0"/>
                </a:endParaRPr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2226938" y="1502765"/>
                <a:ext cx="3554472" cy="400110"/>
              </a:xfrm>
              <a:prstGeom prst="rect">
                <a:avLst/>
              </a:prstGeom>
            </p:spPr>
            <p:txBody>
              <a:bodyPr wrap="square" lIns="36576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Previous Work Summary</a:t>
                </a:r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2209800" y="1463040"/>
              <a:ext cx="822960" cy="822960"/>
              <a:chOff x="907114" y="1635788"/>
              <a:chExt cx="1209180" cy="1209180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907114" y="1635788"/>
                <a:ext cx="1209180" cy="1209180"/>
                <a:chOff x="907114" y="1635788"/>
                <a:chExt cx="1209180" cy="1209180"/>
              </a:xfrm>
            </p:grpSpPr>
            <p:grpSp>
              <p:nvGrpSpPr>
                <p:cNvPr id="126" name="Group 125"/>
                <p:cNvGrpSpPr/>
                <p:nvPr/>
              </p:nvGrpSpPr>
              <p:grpSpPr>
                <a:xfrm>
                  <a:off x="907114" y="1635788"/>
                  <a:ext cx="1209180" cy="1209180"/>
                  <a:chOff x="1557012" y="2570683"/>
                  <a:chExt cx="1294703" cy="1294703"/>
                </a:xfrm>
                <a:gradFill>
                  <a:gsLst>
                    <a:gs pos="40000">
                      <a:srgbClr val="A5B690"/>
                    </a:gs>
                    <a:gs pos="68000">
                      <a:srgbClr val="5C6D47"/>
                    </a:gs>
                  </a:gsLst>
                  <a:path path="circle">
                    <a:fillToRect l="50000" t="50000" r="50000" b="50000"/>
                  </a:path>
                </a:gradFill>
              </p:grpSpPr>
              <p:sp>
                <p:nvSpPr>
                  <p:cNvPr id="128" name="Freeform 127"/>
                  <p:cNvSpPr/>
                  <p:nvPr/>
                </p:nvSpPr>
                <p:spPr>
                  <a:xfrm rot="18900000">
                    <a:off x="1557012" y="2972324"/>
                    <a:ext cx="491422" cy="491423"/>
                  </a:xfrm>
                  <a:custGeom>
                    <a:avLst/>
                    <a:gdLst>
                      <a:gd name="connsiteX0" fmla="*/ 311246 w 866222"/>
                      <a:gd name="connsiteY0" fmla="*/ 0 h 866222"/>
                      <a:gd name="connsiteX1" fmla="*/ 866222 w 866222"/>
                      <a:gd name="connsiteY1" fmla="*/ 0 h 866222"/>
                      <a:gd name="connsiteX2" fmla="*/ 866222 w 866222"/>
                      <a:gd name="connsiteY2" fmla="*/ 275108 h 866222"/>
                      <a:gd name="connsiteX3" fmla="*/ 494648 w 866222"/>
                      <a:gd name="connsiteY3" fmla="*/ 275108 h 866222"/>
                      <a:gd name="connsiteX4" fmla="*/ 275107 w 866222"/>
                      <a:gd name="connsiteY4" fmla="*/ 494649 h 866222"/>
                      <a:gd name="connsiteX5" fmla="*/ 275107 w 866222"/>
                      <a:gd name="connsiteY5" fmla="*/ 866222 h 866222"/>
                      <a:gd name="connsiteX6" fmla="*/ 0 w 866222"/>
                      <a:gd name="connsiteY6" fmla="*/ 866222 h 866222"/>
                      <a:gd name="connsiteX7" fmla="*/ 0 w 866222"/>
                      <a:gd name="connsiteY7" fmla="*/ 311246 h 866222"/>
                      <a:gd name="connsiteX8" fmla="*/ 311246 w 866222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2">
                        <a:moveTo>
                          <a:pt x="311246" y="0"/>
                        </a:moveTo>
                        <a:lnTo>
                          <a:pt x="866222" y="0"/>
                        </a:lnTo>
                        <a:lnTo>
                          <a:pt x="866222" y="275108"/>
                        </a:lnTo>
                        <a:lnTo>
                          <a:pt x="494648" y="275108"/>
                        </a:lnTo>
                        <a:cubicBezTo>
                          <a:pt x="373399" y="275108"/>
                          <a:pt x="275107" y="373400"/>
                          <a:pt x="275107" y="494649"/>
                        </a:cubicBezTo>
                        <a:lnTo>
                          <a:pt x="275107" y="866222"/>
                        </a:lnTo>
                        <a:lnTo>
                          <a:pt x="0" y="866222"/>
                        </a:lnTo>
                        <a:lnTo>
                          <a:pt x="0" y="311246"/>
                        </a:lnTo>
                        <a:cubicBezTo>
                          <a:pt x="0" y="139350"/>
                          <a:pt x="139350" y="0"/>
                          <a:pt x="311246" y="0"/>
                        </a:cubicBezTo>
                        <a:close/>
                      </a:path>
                    </a:pathLst>
                  </a:custGeom>
                  <a:solidFill>
                    <a:srgbClr val="BDD0E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9" name="Freeform 128"/>
                  <p:cNvSpPr/>
                  <p:nvPr/>
                </p:nvSpPr>
                <p:spPr>
                  <a:xfrm rot="18900000">
                    <a:off x="1958652" y="2570683"/>
                    <a:ext cx="491423" cy="491423"/>
                  </a:xfrm>
                  <a:custGeom>
                    <a:avLst/>
                    <a:gdLst>
                      <a:gd name="connsiteX0" fmla="*/ 0 w 866223"/>
                      <a:gd name="connsiteY0" fmla="*/ 0 h 866222"/>
                      <a:gd name="connsiteX1" fmla="*/ 554977 w 866223"/>
                      <a:gd name="connsiteY1" fmla="*/ 0 h 866222"/>
                      <a:gd name="connsiteX2" fmla="*/ 866223 w 866223"/>
                      <a:gd name="connsiteY2" fmla="*/ 311246 h 866222"/>
                      <a:gd name="connsiteX3" fmla="*/ 866223 w 866223"/>
                      <a:gd name="connsiteY3" fmla="*/ 866222 h 866222"/>
                      <a:gd name="connsiteX4" fmla="*/ 591117 w 866223"/>
                      <a:gd name="connsiteY4" fmla="*/ 866222 h 866222"/>
                      <a:gd name="connsiteX5" fmla="*/ 591117 w 866223"/>
                      <a:gd name="connsiteY5" fmla="*/ 494649 h 866222"/>
                      <a:gd name="connsiteX6" fmla="*/ 371576 w 866223"/>
                      <a:gd name="connsiteY6" fmla="*/ 275108 h 866222"/>
                      <a:gd name="connsiteX7" fmla="*/ 0 w 866223"/>
                      <a:gd name="connsiteY7" fmla="*/ 275108 h 866222"/>
                      <a:gd name="connsiteX8" fmla="*/ 0 w 866223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2">
                        <a:moveTo>
                          <a:pt x="0" y="0"/>
                        </a:moveTo>
                        <a:lnTo>
                          <a:pt x="554977" y="0"/>
                        </a:lnTo>
                        <a:cubicBezTo>
                          <a:pt x="726873" y="0"/>
                          <a:pt x="866223" y="139350"/>
                          <a:pt x="866223" y="311246"/>
                        </a:cubicBezTo>
                        <a:lnTo>
                          <a:pt x="866223" y="866222"/>
                        </a:lnTo>
                        <a:lnTo>
                          <a:pt x="591117" y="866222"/>
                        </a:lnTo>
                        <a:lnTo>
                          <a:pt x="591117" y="494649"/>
                        </a:lnTo>
                        <a:cubicBezTo>
                          <a:pt x="591117" y="373400"/>
                          <a:pt x="492825" y="275108"/>
                          <a:pt x="371576" y="275108"/>
                        </a:cubicBezTo>
                        <a:lnTo>
                          <a:pt x="0" y="275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DD0E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0" name="Freeform 129"/>
                  <p:cNvSpPr/>
                  <p:nvPr/>
                </p:nvSpPr>
                <p:spPr>
                  <a:xfrm rot="18900000">
                    <a:off x="1958652" y="3373963"/>
                    <a:ext cx="491422" cy="491423"/>
                  </a:xfrm>
                  <a:custGeom>
                    <a:avLst/>
                    <a:gdLst>
                      <a:gd name="connsiteX0" fmla="*/ 0 w 866222"/>
                      <a:gd name="connsiteY0" fmla="*/ 0 h 866223"/>
                      <a:gd name="connsiteX1" fmla="*/ 275107 w 866222"/>
                      <a:gd name="connsiteY1" fmla="*/ 0 h 866223"/>
                      <a:gd name="connsiteX2" fmla="*/ 275107 w 866222"/>
                      <a:gd name="connsiteY2" fmla="*/ 371575 h 866223"/>
                      <a:gd name="connsiteX3" fmla="*/ 494648 w 866222"/>
                      <a:gd name="connsiteY3" fmla="*/ 591116 h 866223"/>
                      <a:gd name="connsiteX4" fmla="*/ 866222 w 866222"/>
                      <a:gd name="connsiteY4" fmla="*/ 591116 h 866223"/>
                      <a:gd name="connsiteX5" fmla="*/ 866222 w 866222"/>
                      <a:gd name="connsiteY5" fmla="*/ 866223 h 866223"/>
                      <a:gd name="connsiteX6" fmla="*/ 311246 w 866222"/>
                      <a:gd name="connsiteY6" fmla="*/ 866223 h 866223"/>
                      <a:gd name="connsiteX7" fmla="*/ 0 w 866222"/>
                      <a:gd name="connsiteY7" fmla="*/ 554977 h 866223"/>
                      <a:gd name="connsiteX8" fmla="*/ 0 w 866222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3">
                        <a:moveTo>
                          <a:pt x="0" y="0"/>
                        </a:moveTo>
                        <a:lnTo>
                          <a:pt x="275107" y="0"/>
                        </a:lnTo>
                        <a:lnTo>
                          <a:pt x="275107" y="371575"/>
                        </a:lnTo>
                        <a:cubicBezTo>
                          <a:pt x="275107" y="492824"/>
                          <a:pt x="373399" y="591116"/>
                          <a:pt x="494648" y="591116"/>
                        </a:cubicBezTo>
                        <a:lnTo>
                          <a:pt x="866222" y="591116"/>
                        </a:lnTo>
                        <a:lnTo>
                          <a:pt x="866222" y="866223"/>
                        </a:lnTo>
                        <a:lnTo>
                          <a:pt x="311246" y="866223"/>
                        </a:lnTo>
                        <a:cubicBezTo>
                          <a:pt x="139350" y="866223"/>
                          <a:pt x="0" y="726873"/>
                          <a:pt x="0" y="55497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DD0E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1" name="Freeform 130"/>
                  <p:cNvSpPr/>
                  <p:nvPr/>
                </p:nvSpPr>
                <p:spPr>
                  <a:xfrm rot="18900000">
                    <a:off x="2360292" y="2972321"/>
                    <a:ext cx="491423" cy="491423"/>
                  </a:xfrm>
                  <a:custGeom>
                    <a:avLst/>
                    <a:gdLst>
                      <a:gd name="connsiteX0" fmla="*/ 591117 w 866223"/>
                      <a:gd name="connsiteY0" fmla="*/ 0 h 866223"/>
                      <a:gd name="connsiteX1" fmla="*/ 866223 w 866223"/>
                      <a:gd name="connsiteY1" fmla="*/ 0 h 866223"/>
                      <a:gd name="connsiteX2" fmla="*/ 866223 w 866223"/>
                      <a:gd name="connsiteY2" fmla="*/ 554977 h 866223"/>
                      <a:gd name="connsiteX3" fmla="*/ 554977 w 866223"/>
                      <a:gd name="connsiteY3" fmla="*/ 866223 h 866223"/>
                      <a:gd name="connsiteX4" fmla="*/ 0 w 866223"/>
                      <a:gd name="connsiteY4" fmla="*/ 866223 h 866223"/>
                      <a:gd name="connsiteX5" fmla="*/ 0 w 866223"/>
                      <a:gd name="connsiteY5" fmla="*/ 591116 h 866223"/>
                      <a:gd name="connsiteX6" fmla="*/ 371576 w 866223"/>
                      <a:gd name="connsiteY6" fmla="*/ 591116 h 866223"/>
                      <a:gd name="connsiteX7" fmla="*/ 591117 w 866223"/>
                      <a:gd name="connsiteY7" fmla="*/ 371575 h 866223"/>
                      <a:gd name="connsiteX8" fmla="*/ 591117 w 866223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3">
                        <a:moveTo>
                          <a:pt x="591117" y="0"/>
                        </a:moveTo>
                        <a:lnTo>
                          <a:pt x="866223" y="0"/>
                        </a:lnTo>
                        <a:lnTo>
                          <a:pt x="866223" y="554977"/>
                        </a:lnTo>
                        <a:cubicBezTo>
                          <a:pt x="866223" y="726873"/>
                          <a:pt x="726873" y="866223"/>
                          <a:pt x="554977" y="866223"/>
                        </a:cubicBezTo>
                        <a:lnTo>
                          <a:pt x="0" y="866223"/>
                        </a:lnTo>
                        <a:lnTo>
                          <a:pt x="0" y="591116"/>
                        </a:lnTo>
                        <a:lnTo>
                          <a:pt x="371576" y="591116"/>
                        </a:lnTo>
                        <a:cubicBezTo>
                          <a:pt x="492825" y="591116"/>
                          <a:pt x="591117" y="492824"/>
                          <a:pt x="591117" y="371575"/>
                        </a:cubicBezTo>
                        <a:lnTo>
                          <a:pt x="591117" y="0"/>
                        </a:lnTo>
                        <a:close/>
                      </a:path>
                    </a:pathLst>
                  </a:custGeom>
                  <a:solidFill>
                    <a:srgbClr val="BDD0E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27" name="Rectangle 126"/>
                <p:cNvSpPr/>
                <p:nvPr/>
              </p:nvSpPr>
              <p:spPr>
                <a:xfrm rot="18900000">
                  <a:off x="1257831" y="1986504"/>
                  <a:ext cx="507743" cy="507742"/>
                </a:xfrm>
                <a:prstGeom prst="rect">
                  <a:avLst/>
                </a:prstGeom>
                <a:solidFill>
                  <a:srgbClr val="8BACD1"/>
                </a:solidFill>
                <a:ln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5" name="TextBox 124"/>
              <p:cNvSpPr txBox="1"/>
              <p:nvPr/>
            </p:nvSpPr>
            <p:spPr>
              <a:xfrm>
                <a:off x="1139179" y="2016528"/>
                <a:ext cx="754975" cy="49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01</a:t>
                </a: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2209800" y="2468880"/>
              <a:ext cx="822960" cy="822960"/>
              <a:chOff x="907113" y="3289092"/>
              <a:chExt cx="1209180" cy="1209180"/>
            </a:xfrm>
          </p:grpSpPr>
          <p:grpSp>
            <p:nvGrpSpPr>
              <p:cNvPr id="112" name="Group 111"/>
              <p:cNvGrpSpPr/>
              <p:nvPr/>
            </p:nvGrpSpPr>
            <p:grpSpPr>
              <a:xfrm>
                <a:off x="907113" y="3289092"/>
                <a:ext cx="1209180" cy="1209180"/>
                <a:chOff x="907113" y="3289092"/>
                <a:chExt cx="1209180" cy="1209180"/>
              </a:xfrm>
            </p:grpSpPr>
            <p:grpSp>
              <p:nvGrpSpPr>
                <p:cNvPr id="114" name="Group 113"/>
                <p:cNvGrpSpPr/>
                <p:nvPr/>
              </p:nvGrpSpPr>
              <p:grpSpPr>
                <a:xfrm>
                  <a:off x="907113" y="3289092"/>
                  <a:ext cx="1209180" cy="1209180"/>
                  <a:chOff x="2504067" y="3462387"/>
                  <a:chExt cx="1294703" cy="1294703"/>
                </a:xfrm>
                <a:gradFill flip="none" rotWithShape="1">
                  <a:gsLst>
                    <a:gs pos="40000">
                      <a:srgbClr val="C5877D"/>
                    </a:gs>
                    <a:gs pos="68000">
                      <a:srgbClr val="7D4137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grpSpPr>
              <p:sp>
                <p:nvSpPr>
                  <p:cNvPr id="116" name="Freeform 115"/>
                  <p:cNvSpPr/>
                  <p:nvPr/>
                </p:nvSpPr>
                <p:spPr>
                  <a:xfrm rot="18900000">
                    <a:off x="2504067" y="3864028"/>
                    <a:ext cx="491422" cy="491423"/>
                  </a:xfrm>
                  <a:custGeom>
                    <a:avLst/>
                    <a:gdLst>
                      <a:gd name="connsiteX0" fmla="*/ 311246 w 866222"/>
                      <a:gd name="connsiteY0" fmla="*/ 0 h 866222"/>
                      <a:gd name="connsiteX1" fmla="*/ 866222 w 866222"/>
                      <a:gd name="connsiteY1" fmla="*/ 0 h 866222"/>
                      <a:gd name="connsiteX2" fmla="*/ 866222 w 866222"/>
                      <a:gd name="connsiteY2" fmla="*/ 275108 h 866222"/>
                      <a:gd name="connsiteX3" fmla="*/ 494648 w 866222"/>
                      <a:gd name="connsiteY3" fmla="*/ 275108 h 866222"/>
                      <a:gd name="connsiteX4" fmla="*/ 275107 w 866222"/>
                      <a:gd name="connsiteY4" fmla="*/ 494649 h 866222"/>
                      <a:gd name="connsiteX5" fmla="*/ 275107 w 866222"/>
                      <a:gd name="connsiteY5" fmla="*/ 866222 h 866222"/>
                      <a:gd name="connsiteX6" fmla="*/ 0 w 866222"/>
                      <a:gd name="connsiteY6" fmla="*/ 866222 h 866222"/>
                      <a:gd name="connsiteX7" fmla="*/ 0 w 866222"/>
                      <a:gd name="connsiteY7" fmla="*/ 311246 h 866222"/>
                      <a:gd name="connsiteX8" fmla="*/ 311246 w 866222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2">
                        <a:moveTo>
                          <a:pt x="311246" y="0"/>
                        </a:moveTo>
                        <a:lnTo>
                          <a:pt x="866222" y="0"/>
                        </a:lnTo>
                        <a:lnTo>
                          <a:pt x="866222" y="275108"/>
                        </a:lnTo>
                        <a:lnTo>
                          <a:pt x="494648" y="275108"/>
                        </a:lnTo>
                        <a:cubicBezTo>
                          <a:pt x="373399" y="275108"/>
                          <a:pt x="275107" y="373400"/>
                          <a:pt x="275107" y="494649"/>
                        </a:cubicBezTo>
                        <a:lnTo>
                          <a:pt x="275107" y="866222"/>
                        </a:lnTo>
                        <a:lnTo>
                          <a:pt x="0" y="866222"/>
                        </a:lnTo>
                        <a:lnTo>
                          <a:pt x="0" y="311246"/>
                        </a:lnTo>
                        <a:cubicBezTo>
                          <a:pt x="0" y="139350"/>
                          <a:pt x="139350" y="0"/>
                          <a:pt x="311246" y="0"/>
                        </a:cubicBezTo>
                        <a:close/>
                      </a:path>
                    </a:pathLst>
                  </a:custGeom>
                  <a:solidFill>
                    <a:srgbClr val="C4CAD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7" name="Freeform 116"/>
                  <p:cNvSpPr/>
                  <p:nvPr/>
                </p:nvSpPr>
                <p:spPr>
                  <a:xfrm rot="18900000">
                    <a:off x="2905707" y="3462387"/>
                    <a:ext cx="491423" cy="491423"/>
                  </a:xfrm>
                  <a:custGeom>
                    <a:avLst/>
                    <a:gdLst>
                      <a:gd name="connsiteX0" fmla="*/ 0 w 866223"/>
                      <a:gd name="connsiteY0" fmla="*/ 0 h 866222"/>
                      <a:gd name="connsiteX1" fmla="*/ 554977 w 866223"/>
                      <a:gd name="connsiteY1" fmla="*/ 0 h 866222"/>
                      <a:gd name="connsiteX2" fmla="*/ 866223 w 866223"/>
                      <a:gd name="connsiteY2" fmla="*/ 311246 h 866222"/>
                      <a:gd name="connsiteX3" fmla="*/ 866223 w 866223"/>
                      <a:gd name="connsiteY3" fmla="*/ 866222 h 866222"/>
                      <a:gd name="connsiteX4" fmla="*/ 591117 w 866223"/>
                      <a:gd name="connsiteY4" fmla="*/ 866222 h 866222"/>
                      <a:gd name="connsiteX5" fmla="*/ 591117 w 866223"/>
                      <a:gd name="connsiteY5" fmla="*/ 494649 h 866222"/>
                      <a:gd name="connsiteX6" fmla="*/ 371576 w 866223"/>
                      <a:gd name="connsiteY6" fmla="*/ 275108 h 866222"/>
                      <a:gd name="connsiteX7" fmla="*/ 0 w 866223"/>
                      <a:gd name="connsiteY7" fmla="*/ 275108 h 866222"/>
                      <a:gd name="connsiteX8" fmla="*/ 0 w 866223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2">
                        <a:moveTo>
                          <a:pt x="0" y="0"/>
                        </a:moveTo>
                        <a:lnTo>
                          <a:pt x="554977" y="0"/>
                        </a:lnTo>
                        <a:cubicBezTo>
                          <a:pt x="726873" y="0"/>
                          <a:pt x="866223" y="139350"/>
                          <a:pt x="866223" y="311246"/>
                        </a:cubicBezTo>
                        <a:lnTo>
                          <a:pt x="866223" y="866222"/>
                        </a:lnTo>
                        <a:lnTo>
                          <a:pt x="591117" y="866222"/>
                        </a:lnTo>
                        <a:lnTo>
                          <a:pt x="591117" y="494649"/>
                        </a:lnTo>
                        <a:cubicBezTo>
                          <a:pt x="591117" y="373400"/>
                          <a:pt x="492825" y="275108"/>
                          <a:pt x="371576" y="275108"/>
                        </a:cubicBezTo>
                        <a:lnTo>
                          <a:pt x="0" y="275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4CAD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8" name="Freeform 117"/>
                  <p:cNvSpPr/>
                  <p:nvPr/>
                </p:nvSpPr>
                <p:spPr>
                  <a:xfrm rot="18900000">
                    <a:off x="2905707" y="4265667"/>
                    <a:ext cx="491422" cy="491423"/>
                  </a:xfrm>
                  <a:custGeom>
                    <a:avLst/>
                    <a:gdLst>
                      <a:gd name="connsiteX0" fmla="*/ 0 w 866222"/>
                      <a:gd name="connsiteY0" fmla="*/ 0 h 866223"/>
                      <a:gd name="connsiteX1" fmla="*/ 275107 w 866222"/>
                      <a:gd name="connsiteY1" fmla="*/ 0 h 866223"/>
                      <a:gd name="connsiteX2" fmla="*/ 275107 w 866222"/>
                      <a:gd name="connsiteY2" fmla="*/ 371575 h 866223"/>
                      <a:gd name="connsiteX3" fmla="*/ 494648 w 866222"/>
                      <a:gd name="connsiteY3" fmla="*/ 591116 h 866223"/>
                      <a:gd name="connsiteX4" fmla="*/ 866222 w 866222"/>
                      <a:gd name="connsiteY4" fmla="*/ 591116 h 866223"/>
                      <a:gd name="connsiteX5" fmla="*/ 866222 w 866222"/>
                      <a:gd name="connsiteY5" fmla="*/ 866223 h 866223"/>
                      <a:gd name="connsiteX6" fmla="*/ 311246 w 866222"/>
                      <a:gd name="connsiteY6" fmla="*/ 866223 h 866223"/>
                      <a:gd name="connsiteX7" fmla="*/ 0 w 866222"/>
                      <a:gd name="connsiteY7" fmla="*/ 554977 h 866223"/>
                      <a:gd name="connsiteX8" fmla="*/ 0 w 866222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3">
                        <a:moveTo>
                          <a:pt x="0" y="0"/>
                        </a:moveTo>
                        <a:lnTo>
                          <a:pt x="275107" y="0"/>
                        </a:lnTo>
                        <a:lnTo>
                          <a:pt x="275107" y="371575"/>
                        </a:lnTo>
                        <a:cubicBezTo>
                          <a:pt x="275107" y="492824"/>
                          <a:pt x="373399" y="591116"/>
                          <a:pt x="494648" y="591116"/>
                        </a:cubicBezTo>
                        <a:lnTo>
                          <a:pt x="866222" y="591116"/>
                        </a:lnTo>
                        <a:lnTo>
                          <a:pt x="866222" y="866223"/>
                        </a:lnTo>
                        <a:lnTo>
                          <a:pt x="311246" y="866223"/>
                        </a:lnTo>
                        <a:cubicBezTo>
                          <a:pt x="139350" y="866223"/>
                          <a:pt x="0" y="726873"/>
                          <a:pt x="0" y="55497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4CAD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9" name="Freeform 118"/>
                  <p:cNvSpPr/>
                  <p:nvPr/>
                </p:nvSpPr>
                <p:spPr>
                  <a:xfrm rot="18900000">
                    <a:off x="3307347" y="3864025"/>
                    <a:ext cx="491423" cy="491423"/>
                  </a:xfrm>
                  <a:custGeom>
                    <a:avLst/>
                    <a:gdLst>
                      <a:gd name="connsiteX0" fmla="*/ 591117 w 866223"/>
                      <a:gd name="connsiteY0" fmla="*/ 0 h 866223"/>
                      <a:gd name="connsiteX1" fmla="*/ 866223 w 866223"/>
                      <a:gd name="connsiteY1" fmla="*/ 0 h 866223"/>
                      <a:gd name="connsiteX2" fmla="*/ 866223 w 866223"/>
                      <a:gd name="connsiteY2" fmla="*/ 554977 h 866223"/>
                      <a:gd name="connsiteX3" fmla="*/ 554977 w 866223"/>
                      <a:gd name="connsiteY3" fmla="*/ 866223 h 866223"/>
                      <a:gd name="connsiteX4" fmla="*/ 0 w 866223"/>
                      <a:gd name="connsiteY4" fmla="*/ 866223 h 866223"/>
                      <a:gd name="connsiteX5" fmla="*/ 0 w 866223"/>
                      <a:gd name="connsiteY5" fmla="*/ 591116 h 866223"/>
                      <a:gd name="connsiteX6" fmla="*/ 371576 w 866223"/>
                      <a:gd name="connsiteY6" fmla="*/ 591116 h 866223"/>
                      <a:gd name="connsiteX7" fmla="*/ 591117 w 866223"/>
                      <a:gd name="connsiteY7" fmla="*/ 371575 h 866223"/>
                      <a:gd name="connsiteX8" fmla="*/ 591117 w 866223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3">
                        <a:moveTo>
                          <a:pt x="591117" y="0"/>
                        </a:moveTo>
                        <a:lnTo>
                          <a:pt x="866223" y="0"/>
                        </a:lnTo>
                        <a:lnTo>
                          <a:pt x="866223" y="554977"/>
                        </a:lnTo>
                        <a:cubicBezTo>
                          <a:pt x="866223" y="726873"/>
                          <a:pt x="726873" y="866223"/>
                          <a:pt x="554977" y="866223"/>
                        </a:cubicBezTo>
                        <a:lnTo>
                          <a:pt x="0" y="866223"/>
                        </a:lnTo>
                        <a:lnTo>
                          <a:pt x="0" y="591116"/>
                        </a:lnTo>
                        <a:lnTo>
                          <a:pt x="371576" y="591116"/>
                        </a:lnTo>
                        <a:cubicBezTo>
                          <a:pt x="492825" y="591116"/>
                          <a:pt x="591117" y="492824"/>
                          <a:pt x="591117" y="371575"/>
                        </a:cubicBezTo>
                        <a:lnTo>
                          <a:pt x="591117" y="0"/>
                        </a:lnTo>
                        <a:close/>
                      </a:path>
                    </a:pathLst>
                  </a:custGeom>
                  <a:solidFill>
                    <a:srgbClr val="C4CAD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15" name="Rectangle 114"/>
                <p:cNvSpPr/>
                <p:nvPr/>
              </p:nvSpPr>
              <p:spPr>
                <a:xfrm rot="18900000">
                  <a:off x="1257831" y="3639810"/>
                  <a:ext cx="507743" cy="507742"/>
                </a:xfrm>
                <a:prstGeom prst="rect">
                  <a:avLst/>
                </a:prstGeom>
                <a:solidFill>
                  <a:srgbClr val="9AA4C0"/>
                </a:solidFill>
                <a:ln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3" name="TextBox 112"/>
              <p:cNvSpPr txBox="1"/>
              <p:nvPr/>
            </p:nvSpPr>
            <p:spPr>
              <a:xfrm>
                <a:off x="1183247" y="3665627"/>
                <a:ext cx="640996" cy="49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02</a:t>
                </a: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2210055" y="3474720"/>
              <a:ext cx="822960" cy="822960"/>
              <a:chOff x="907113" y="4900053"/>
              <a:chExt cx="1209180" cy="1209180"/>
            </a:xfrm>
          </p:grpSpPr>
          <p:grpSp>
            <p:nvGrpSpPr>
              <p:cNvPr id="100" name="Group 99"/>
              <p:cNvGrpSpPr/>
              <p:nvPr/>
            </p:nvGrpSpPr>
            <p:grpSpPr>
              <a:xfrm>
                <a:off x="907113" y="4900053"/>
                <a:ext cx="1209180" cy="1209180"/>
                <a:chOff x="907113" y="4900053"/>
                <a:chExt cx="1209180" cy="1209180"/>
              </a:xfrm>
            </p:grpSpPr>
            <p:grpSp>
              <p:nvGrpSpPr>
                <p:cNvPr id="102" name="Group 101"/>
                <p:cNvGrpSpPr/>
                <p:nvPr/>
              </p:nvGrpSpPr>
              <p:grpSpPr>
                <a:xfrm>
                  <a:off x="907113" y="4900053"/>
                  <a:ext cx="1209180" cy="1209180"/>
                  <a:chOff x="3451122" y="2570683"/>
                  <a:chExt cx="1294703" cy="1294703"/>
                </a:xfrm>
                <a:gradFill>
                  <a:gsLst>
                    <a:gs pos="40000">
                      <a:srgbClr val="75B4B3"/>
                    </a:gs>
                    <a:gs pos="68000">
                      <a:srgbClr val="407474"/>
                    </a:gs>
                  </a:gsLst>
                  <a:path path="circle">
                    <a:fillToRect l="50000" t="50000" r="50000" b="50000"/>
                  </a:path>
                </a:gradFill>
              </p:grpSpPr>
              <p:sp>
                <p:nvSpPr>
                  <p:cNvPr id="104" name="Freeform 103"/>
                  <p:cNvSpPr/>
                  <p:nvPr/>
                </p:nvSpPr>
                <p:spPr>
                  <a:xfrm rot="18900000">
                    <a:off x="3451122" y="2972324"/>
                    <a:ext cx="491422" cy="491423"/>
                  </a:xfrm>
                  <a:custGeom>
                    <a:avLst/>
                    <a:gdLst>
                      <a:gd name="connsiteX0" fmla="*/ 311246 w 866222"/>
                      <a:gd name="connsiteY0" fmla="*/ 0 h 866222"/>
                      <a:gd name="connsiteX1" fmla="*/ 866222 w 866222"/>
                      <a:gd name="connsiteY1" fmla="*/ 0 h 866222"/>
                      <a:gd name="connsiteX2" fmla="*/ 866222 w 866222"/>
                      <a:gd name="connsiteY2" fmla="*/ 275108 h 866222"/>
                      <a:gd name="connsiteX3" fmla="*/ 494648 w 866222"/>
                      <a:gd name="connsiteY3" fmla="*/ 275108 h 866222"/>
                      <a:gd name="connsiteX4" fmla="*/ 275107 w 866222"/>
                      <a:gd name="connsiteY4" fmla="*/ 494649 h 866222"/>
                      <a:gd name="connsiteX5" fmla="*/ 275107 w 866222"/>
                      <a:gd name="connsiteY5" fmla="*/ 866222 h 866222"/>
                      <a:gd name="connsiteX6" fmla="*/ 0 w 866222"/>
                      <a:gd name="connsiteY6" fmla="*/ 866222 h 866222"/>
                      <a:gd name="connsiteX7" fmla="*/ 0 w 866222"/>
                      <a:gd name="connsiteY7" fmla="*/ 311246 h 866222"/>
                      <a:gd name="connsiteX8" fmla="*/ 311246 w 866222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2">
                        <a:moveTo>
                          <a:pt x="311246" y="0"/>
                        </a:moveTo>
                        <a:lnTo>
                          <a:pt x="866222" y="0"/>
                        </a:lnTo>
                        <a:lnTo>
                          <a:pt x="866222" y="275108"/>
                        </a:lnTo>
                        <a:lnTo>
                          <a:pt x="494648" y="275108"/>
                        </a:lnTo>
                        <a:cubicBezTo>
                          <a:pt x="373399" y="275108"/>
                          <a:pt x="275107" y="373400"/>
                          <a:pt x="275107" y="494649"/>
                        </a:cubicBezTo>
                        <a:lnTo>
                          <a:pt x="275107" y="866222"/>
                        </a:lnTo>
                        <a:lnTo>
                          <a:pt x="0" y="866222"/>
                        </a:lnTo>
                        <a:lnTo>
                          <a:pt x="0" y="311246"/>
                        </a:lnTo>
                        <a:cubicBezTo>
                          <a:pt x="0" y="139350"/>
                          <a:pt x="139350" y="0"/>
                          <a:pt x="311246" y="0"/>
                        </a:cubicBezTo>
                        <a:close/>
                      </a:path>
                    </a:pathLst>
                  </a:custGeom>
                  <a:solidFill>
                    <a:srgbClr val="7982A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5" name="Freeform 104"/>
                  <p:cNvSpPr/>
                  <p:nvPr/>
                </p:nvSpPr>
                <p:spPr>
                  <a:xfrm rot="18900000">
                    <a:off x="3852762" y="2570683"/>
                    <a:ext cx="491423" cy="491423"/>
                  </a:xfrm>
                  <a:custGeom>
                    <a:avLst/>
                    <a:gdLst>
                      <a:gd name="connsiteX0" fmla="*/ 0 w 866223"/>
                      <a:gd name="connsiteY0" fmla="*/ 0 h 866222"/>
                      <a:gd name="connsiteX1" fmla="*/ 554977 w 866223"/>
                      <a:gd name="connsiteY1" fmla="*/ 0 h 866222"/>
                      <a:gd name="connsiteX2" fmla="*/ 866223 w 866223"/>
                      <a:gd name="connsiteY2" fmla="*/ 311246 h 866222"/>
                      <a:gd name="connsiteX3" fmla="*/ 866223 w 866223"/>
                      <a:gd name="connsiteY3" fmla="*/ 866222 h 866222"/>
                      <a:gd name="connsiteX4" fmla="*/ 591117 w 866223"/>
                      <a:gd name="connsiteY4" fmla="*/ 866222 h 866222"/>
                      <a:gd name="connsiteX5" fmla="*/ 591117 w 866223"/>
                      <a:gd name="connsiteY5" fmla="*/ 494649 h 866222"/>
                      <a:gd name="connsiteX6" fmla="*/ 371576 w 866223"/>
                      <a:gd name="connsiteY6" fmla="*/ 275108 h 866222"/>
                      <a:gd name="connsiteX7" fmla="*/ 0 w 866223"/>
                      <a:gd name="connsiteY7" fmla="*/ 275108 h 866222"/>
                      <a:gd name="connsiteX8" fmla="*/ 0 w 866223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2">
                        <a:moveTo>
                          <a:pt x="0" y="0"/>
                        </a:moveTo>
                        <a:lnTo>
                          <a:pt x="554977" y="0"/>
                        </a:lnTo>
                        <a:cubicBezTo>
                          <a:pt x="726873" y="0"/>
                          <a:pt x="866223" y="139350"/>
                          <a:pt x="866223" y="311246"/>
                        </a:cubicBezTo>
                        <a:lnTo>
                          <a:pt x="866223" y="866222"/>
                        </a:lnTo>
                        <a:lnTo>
                          <a:pt x="591117" y="866222"/>
                        </a:lnTo>
                        <a:lnTo>
                          <a:pt x="591117" y="494649"/>
                        </a:lnTo>
                        <a:cubicBezTo>
                          <a:pt x="591117" y="373400"/>
                          <a:pt x="492825" y="275108"/>
                          <a:pt x="371576" y="275108"/>
                        </a:cubicBezTo>
                        <a:lnTo>
                          <a:pt x="0" y="275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982A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6" name="Freeform 105"/>
                  <p:cNvSpPr/>
                  <p:nvPr/>
                </p:nvSpPr>
                <p:spPr>
                  <a:xfrm rot="18900000">
                    <a:off x="3852762" y="3373963"/>
                    <a:ext cx="491422" cy="491423"/>
                  </a:xfrm>
                  <a:custGeom>
                    <a:avLst/>
                    <a:gdLst>
                      <a:gd name="connsiteX0" fmla="*/ 0 w 866222"/>
                      <a:gd name="connsiteY0" fmla="*/ 0 h 866223"/>
                      <a:gd name="connsiteX1" fmla="*/ 275107 w 866222"/>
                      <a:gd name="connsiteY1" fmla="*/ 0 h 866223"/>
                      <a:gd name="connsiteX2" fmla="*/ 275107 w 866222"/>
                      <a:gd name="connsiteY2" fmla="*/ 371575 h 866223"/>
                      <a:gd name="connsiteX3" fmla="*/ 494648 w 866222"/>
                      <a:gd name="connsiteY3" fmla="*/ 591116 h 866223"/>
                      <a:gd name="connsiteX4" fmla="*/ 866222 w 866222"/>
                      <a:gd name="connsiteY4" fmla="*/ 591116 h 866223"/>
                      <a:gd name="connsiteX5" fmla="*/ 866222 w 866222"/>
                      <a:gd name="connsiteY5" fmla="*/ 866223 h 866223"/>
                      <a:gd name="connsiteX6" fmla="*/ 311246 w 866222"/>
                      <a:gd name="connsiteY6" fmla="*/ 866223 h 866223"/>
                      <a:gd name="connsiteX7" fmla="*/ 0 w 866222"/>
                      <a:gd name="connsiteY7" fmla="*/ 554977 h 866223"/>
                      <a:gd name="connsiteX8" fmla="*/ 0 w 866222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3">
                        <a:moveTo>
                          <a:pt x="0" y="0"/>
                        </a:moveTo>
                        <a:lnTo>
                          <a:pt x="275107" y="0"/>
                        </a:lnTo>
                        <a:lnTo>
                          <a:pt x="275107" y="371575"/>
                        </a:lnTo>
                        <a:cubicBezTo>
                          <a:pt x="275107" y="492824"/>
                          <a:pt x="373399" y="591116"/>
                          <a:pt x="494648" y="591116"/>
                        </a:cubicBezTo>
                        <a:lnTo>
                          <a:pt x="866222" y="591116"/>
                        </a:lnTo>
                        <a:lnTo>
                          <a:pt x="866222" y="866223"/>
                        </a:lnTo>
                        <a:lnTo>
                          <a:pt x="311246" y="866223"/>
                        </a:lnTo>
                        <a:cubicBezTo>
                          <a:pt x="139350" y="866223"/>
                          <a:pt x="0" y="726873"/>
                          <a:pt x="0" y="55497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982A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7" name="Freeform 106"/>
                  <p:cNvSpPr/>
                  <p:nvPr/>
                </p:nvSpPr>
                <p:spPr>
                  <a:xfrm rot="18900000">
                    <a:off x="4254402" y="2972321"/>
                    <a:ext cx="491423" cy="491423"/>
                  </a:xfrm>
                  <a:custGeom>
                    <a:avLst/>
                    <a:gdLst>
                      <a:gd name="connsiteX0" fmla="*/ 591117 w 866223"/>
                      <a:gd name="connsiteY0" fmla="*/ 0 h 866223"/>
                      <a:gd name="connsiteX1" fmla="*/ 866223 w 866223"/>
                      <a:gd name="connsiteY1" fmla="*/ 0 h 866223"/>
                      <a:gd name="connsiteX2" fmla="*/ 866223 w 866223"/>
                      <a:gd name="connsiteY2" fmla="*/ 554977 h 866223"/>
                      <a:gd name="connsiteX3" fmla="*/ 554977 w 866223"/>
                      <a:gd name="connsiteY3" fmla="*/ 866223 h 866223"/>
                      <a:gd name="connsiteX4" fmla="*/ 0 w 866223"/>
                      <a:gd name="connsiteY4" fmla="*/ 866223 h 866223"/>
                      <a:gd name="connsiteX5" fmla="*/ 0 w 866223"/>
                      <a:gd name="connsiteY5" fmla="*/ 591116 h 866223"/>
                      <a:gd name="connsiteX6" fmla="*/ 371576 w 866223"/>
                      <a:gd name="connsiteY6" fmla="*/ 591116 h 866223"/>
                      <a:gd name="connsiteX7" fmla="*/ 591117 w 866223"/>
                      <a:gd name="connsiteY7" fmla="*/ 371575 h 866223"/>
                      <a:gd name="connsiteX8" fmla="*/ 591117 w 866223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3">
                        <a:moveTo>
                          <a:pt x="591117" y="0"/>
                        </a:moveTo>
                        <a:lnTo>
                          <a:pt x="866223" y="0"/>
                        </a:lnTo>
                        <a:lnTo>
                          <a:pt x="866223" y="554977"/>
                        </a:lnTo>
                        <a:cubicBezTo>
                          <a:pt x="866223" y="726873"/>
                          <a:pt x="726873" y="866223"/>
                          <a:pt x="554977" y="866223"/>
                        </a:cubicBezTo>
                        <a:lnTo>
                          <a:pt x="0" y="866223"/>
                        </a:lnTo>
                        <a:lnTo>
                          <a:pt x="0" y="591116"/>
                        </a:lnTo>
                        <a:lnTo>
                          <a:pt x="371576" y="591116"/>
                        </a:lnTo>
                        <a:cubicBezTo>
                          <a:pt x="492825" y="591116"/>
                          <a:pt x="591117" y="492824"/>
                          <a:pt x="591117" y="371575"/>
                        </a:cubicBezTo>
                        <a:lnTo>
                          <a:pt x="591117" y="0"/>
                        </a:lnTo>
                        <a:close/>
                      </a:path>
                    </a:pathLst>
                  </a:custGeom>
                  <a:solidFill>
                    <a:srgbClr val="7982A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03" name="Rectangle 102"/>
                <p:cNvSpPr/>
                <p:nvPr/>
              </p:nvSpPr>
              <p:spPr>
                <a:xfrm rot="18900000">
                  <a:off x="1257831" y="5250771"/>
                  <a:ext cx="507743" cy="507742"/>
                </a:xfrm>
                <a:prstGeom prst="rect">
                  <a:avLst/>
                </a:prstGeom>
                <a:solidFill>
                  <a:srgbClr val="646E92"/>
                </a:solidFill>
                <a:ln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1" name="TextBox 100"/>
              <p:cNvSpPr txBox="1"/>
              <p:nvPr/>
            </p:nvSpPr>
            <p:spPr>
              <a:xfrm>
                <a:off x="1180848" y="5277788"/>
                <a:ext cx="653897" cy="49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03</a:t>
                </a: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2209800" y="4480560"/>
              <a:ext cx="822960" cy="822960"/>
              <a:chOff x="4688103" y="1635788"/>
              <a:chExt cx="1209180" cy="120918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4688103" y="1635788"/>
                <a:ext cx="1209180" cy="1209180"/>
                <a:chOff x="4688103" y="1635788"/>
                <a:chExt cx="1209180" cy="1209180"/>
              </a:xfrm>
            </p:grpSpPr>
            <p:grpSp>
              <p:nvGrpSpPr>
                <p:cNvPr id="90" name="Group 89"/>
                <p:cNvGrpSpPr/>
                <p:nvPr/>
              </p:nvGrpSpPr>
              <p:grpSpPr>
                <a:xfrm>
                  <a:off x="4688103" y="1635788"/>
                  <a:ext cx="1209180" cy="1209180"/>
                  <a:chOff x="5345232" y="2570683"/>
                  <a:chExt cx="1294703" cy="1294703"/>
                </a:xfrm>
                <a:gradFill>
                  <a:gsLst>
                    <a:gs pos="40000">
                      <a:srgbClr val="C09A7A"/>
                    </a:gs>
                    <a:gs pos="68000">
                      <a:srgbClr val="7A573A"/>
                    </a:gs>
                  </a:gsLst>
                  <a:path path="circle">
                    <a:fillToRect l="50000" t="50000" r="50000" b="50000"/>
                  </a:path>
                </a:gradFill>
              </p:grpSpPr>
              <p:sp>
                <p:nvSpPr>
                  <p:cNvPr id="92" name="Freeform 91"/>
                  <p:cNvSpPr/>
                  <p:nvPr/>
                </p:nvSpPr>
                <p:spPr>
                  <a:xfrm rot="18900000">
                    <a:off x="5345232" y="2972324"/>
                    <a:ext cx="491422" cy="491423"/>
                  </a:xfrm>
                  <a:custGeom>
                    <a:avLst/>
                    <a:gdLst>
                      <a:gd name="connsiteX0" fmla="*/ 311246 w 866222"/>
                      <a:gd name="connsiteY0" fmla="*/ 0 h 866222"/>
                      <a:gd name="connsiteX1" fmla="*/ 866222 w 866222"/>
                      <a:gd name="connsiteY1" fmla="*/ 0 h 866222"/>
                      <a:gd name="connsiteX2" fmla="*/ 866222 w 866222"/>
                      <a:gd name="connsiteY2" fmla="*/ 275108 h 866222"/>
                      <a:gd name="connsiteX3" fmla="*/ 494648 w 866222"/>
                      <a:gd name="connsiteY3" fmla="*/ 275108 h 866222"/>
                      <a:gd name="connsiteX4" fmla="*/ 275107 w 866222"/>
                      <a:gd name="connsiteY4" fmla="*/ 494649 h 866222"/>
                      <a:gd name="connsiteX5" fmla="*/ 275107 w 866222"/>
                      <a:gd name="connsiteY5" fmla="*/ 866222 h 866222"/>
                      <a:gd name="connsiteX6" fmla="*/ 0 w 866222"/>
                      <a:gd name="connsiteY6" fmla="*/ 866222 h 866222"/>
                      <a:gd name="connsiteX7" fmla="*/ 0 w 866222"/>
                      <a:gd name="connsiteY7" fmla="*/ 311246 h 866222"/>
                      <a:gd name="connsiteX8" fmla="*/ 311246 w 866222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2">
                        <a:moveTo>
                          <a:pt x="311246" y="0"/>
                        </a:moveTo>
                        <a:lnTo>
                          <a:pt x="866222" y="0"/>
                        </a:lnTo>
                        <a:lnTo>
                          <a:pt x="866222" y="275108"/>
                        </a:lnTo>
                        <a:lnTo>
                          <a:pt x="494648" y="275108"/>
                        </a:lnTo>
                        <a:cubicBezTo>
                          <a:pt x="373399" y="275108"/>
                          <a:pt x="275107" y="373400"/>
                          <a:pt x="275107" y="494649"/>
                        </a:cubicBezTo>
                        <a:lnTo>
                          <a:pt x="275107" y="866222"/>
                        </a:lnTo>
                        <a:lnTo>
                          <a:pt x="0" y="866222"/>
                        </a:lnTo>
                        <a:lnTo>
                          <a:pt x="0" y="311246"/>
                        </a:lnTo>
                        <a:cubicBezTo>
                          <a:pt x="0" y="139350"/>
                          <a:pt x="139350" y="0"/>
                          <a:pt x="311246" y="0"/>
                        </a:cubicBezTo>
                        <a:close/>
                      </a:path>
                    </a:pathLst>
                  </a:custGeom>
                  <a:solidFill>
                    <a:srgbClr val="759E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3" name="Freeform 92"/>
                  <p:cNvSpPr/>
                  <p:nvPr/>
                </p:nvSpPr>
                <p:spPr>
                  <a:xfrm rot="18900000">
                    <a:off x="5746872" y="2570683"/>
                    <a:ext cx="491423" cy="491423"/>
                  </a:xfrm>
                  <a:custGeom>
                    <a:avLst/>
                    <a:gdLst>
                      <a:gd name="connsiteX0" fmla="*/ 0 w 866223"/>
                      <a:gd name="connsiteY0" fmla="*/ 0 h 866222"/>
                      <a:gd name="connsiteX1" fmla="*/ 554977 w 866223"/>
                      <a:gd name="connsiteY1" fmla="*/ 0 h 866222"/>
                      <a:gd name="connsiteX2" fmla="*/ 866223 w 866223"/>
                      <a:gd name="connsiteY2" fmla="*/ 311246 h 866222"/>
                      <a:gd name="connsiteX3" fmla="*/ 866223 w 866223"/>
                      <a:gd name="connsiteY3" fmla="*/ 866222 h 866222"/>
                      <a:gd name="connsiteX4" fmla="*/ 591117 w 866223"/>
                      <a:gd name="connsiteY4" fmla="*/ 866222 h 866222"/>
                      <a:gd name="connsiteX5" fmla="*/ 591117 w 866223"/>
                      <a:gd name="connsiteY5" fmla="*/ 494649 h 866222"/>
                      <a:gd name="connsiteX6" fmla="*/ 371576 w 866223"/>
                      <a:gd name="connsiteY6" fmla="*/ 275108 h 866222"/>
                      <a:gd name="connsiteX7" fmla="*/ 0 w 866223"/>
                      <a:gd name="connsiteY7" fmla="*/ 275108 h 866222"/>
                      <a:gd name="connsiteX8" fmla="*/ 0 w 866223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2">
                        <a:moveTo>
                          <a:pt x="0" y="0"/>
                        </a:moveTo>
                        <a:lnTo>
                          <a:pt x="554977" y="0"/>
                        </a:lnTo>
                        <a:cubicBezTo>
                          <a:pt x="726873" y="0"/>
                          <a:pt x="866223" y="139350"/>
                          <a:pt x="866223" y="311246"/>
                        </a:cubicBezTo>
                        <a:lnTo>
                          <a:pt x="866223" y="866222"/>
                        </a:lnTo>
                        <a:lnTo>
                          <a:pt x="591117" y="866222"/>
                        </a:lnTo>
                        <a:lnTo>
                          <a:pt x="591117" y="494649"/>
                        </a:lnTo>
                        <a:cubicBezTo>
                          <a:pt x="591117" y="373400"/>
                          <a:pt x="492825" y="275108"/>
                          <a:pt x="371576" y="275108"/>
                        </a:cubicBezTo>
                        <a:lnTo>
                          <a:pt x="0" y="275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59E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4" name="Freeform 93"/>
                  <p:cNvSpPr/>
                  <p:nvPr/>
                </p:nvSpPr>
                <p:spPr>
                  <a:xfrm rot="18900000">
                    <a:off x="5746872" y="3373963"/>
                    <a:ext cx="491422" cy="491423"/>
                  </a:xfrm>
                  <a:custGeom>
                    <a:avLst/>
                    <a:gdLst>
                      <a:gd name="connsiteX0" fmla="*/ 0 w 866222"/>
                      <a:gd name="connsiteY0" fmla="*/ 0 h 866223"/>
                      <a:gd name="connsiteX1" fmla="*/ 275107 w 866222"/>
                      <a:gd name="connsiteY1" fmla="*/ 0 h 866223"/>
                      <a:gd name="connsiteX2" fmla="*/ 275107 w 866222"/>
                      <a:gd name="connsiteY2" fmla="*/ 371575 h 866223"/>
                      <a:gd name="connsiteX3" fmla="*/ 494648 w 866222"/>
                      <a:gd name="connsiteY3" fmla="*/ 591116 h 866223"/>
                      <a:gd name="connsiteX4" fmla="*/ 866222 w 866222"/>
                      <a:gd name="connsiteY4" fmla="*/ 591116 h 866223"/>
                      <a:gd name="connsiteX5" fmla="*/ 866222 w 866222"/>
                      <a:gd name="connsiteY5" fmla="*/ 866223 h 866223"/>
                      <a:gd name="connsiteX6" fmla="*/ 311246 w 866222"/>
                      <a:gd name="connsiteY6" fmla="*/ 866223 h 866223"/>
                      <a:gd name="connsiteX7" fmla="*/ 0 w 866222"/>
                      <a:gd name="connsiteY7" fmla="*/ 554977 h 866223"/>
                      <a:gd name="connsiteX8" fmla="*/ 0 w 866222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3">
                        <a:moveTo>
                          <a:pt x="0" y="0"/>
                        </a:moveTo>
                        <a:lnTo>
                          <a:pt x="275107" y="0"/>
                        </a:lnTo>
                        <a:lnTo>
                          <a:pt x="275107" y="371575"/>
                        </a:lnTo>
                        <a:cubicBezTo>
                          <a:pt x="275107" y="492824"/>
                          <a:pt x="373399" y="591116"/>
                          <a:pt x="494648" y="591116"/>
                        </a:cubicBezTo>
                        <a:lnTo>
                          <a:pt x="866222" y="591116"/>
                        </a:lnTo>
                        <a:lnTo>
                          <a:pt x="866222" y="866223"/>
                        </a:lnTo>
                        <a:lnTo>
                          <a:pt x="311246" y="866223"/>
                        </a:lnTo>
                        <a:cubicBezTo>
                          <a:pt x="139350" y="866223"/>
                          <a:pt x="0" y="726873"/>
                          <a:pt x="0" y="55497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59E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5" name="Freeform 94"/>
                  <p:cNvSpPr/>
                  <p:nvPr/>
                </p:nvSpPr>
                <p:spPr>
                  <a:xfrm rot="18900000">
                    <a:off x="6148512" y="2972321"/>
                    <a:ext cx="491423" cy="491423"/>
                  </a:xfrm>
                  <a:custGeom>
                    <a:avLst/>
                    <a:gdLst>
                      <a:gd name="connsiteX0" fmla="*/ 591117 w 866223"/>
                      <a:gd name="connsiteY0" fmla="*/ 0 h 866223"/>
                      <a:gd name="connsiteX1" fmla="*/ 866223 w 866223"/>
                      <a:gd name="connsiteY1" fmla="*/ 0 h 866223"/>
                      <a:gd name="connsiteX2" fmla="*/ 866223 w 866223"/>
                      <a:gd name="connsiteY2" fmla="*/ 554977 h 866223"/>
                      <a:gd name="connsiteX3" fmla="*/ 554977 w 866223"/>
                      <a:gd name="connsiteY3" fmla="*/ 866223 h 866223"/>
                      <a:gd name="connsiteX4" fmla="*/ 0 w 866223"/>
                      <a:gd name="connsiteY4" fmla="*/ 866223 h 866223"/>
                      <a:gd name="connsiteX5" fmla="*/ 0 w 866223"/>
                      <a:gd name="connsiteY5" fmla="*/ 591116 h 866223"/>
                      <a:gd name="connsiteX6" fmla="*/ 371576 w 866223"/>
                      <a:gd name="connsiteY6" fmla="*/ 591116 h 866223"/>
                      <a:gd name="connsiteX7" fmla="*/ 591117 w 866223"/>
                      <a:gd name="connsiteY7" fmla="*/ 371575 h 866223"/>
                      <a:gd name="connsiteX8" fmla="*/ 591117 w 866223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3">
                        <a:moveTo>
                          <a:pt x="591117" y="0"/>
                        </a:moveTo>
                        <a:lnTo>
                          <a:pt x="866223" y="0"/>
                        </a:lnTo>
                        <a:lnTo>
                          <a:pt x="866223" y="554977"/>
                        </a:lnTo>
                        <a:cubicBezTo>
                          <a:pt x="866223" y="726873"/>
                          <a:pt x="726873" y="866223"/>
                          <a:pt x="554977" y="866223"/>
                        </a:cubicBezTo>
                        <a:lnTo>
                          <a:pt x="0" y="866223"/>
                        </a:lnTo>
                        <a:lnTo>
                          <a:pt x="0" y="591116"/>
                        </a:lnTo>
                        <a:lnTo>
                          <a:pt x="371576" y="591116"/>
                        </a:lnTo>
                        <a:cubicBezTo>
                          <a:pt x="492825" y="591116"/>
                          <a:pt x="591117" y="492824"/>
                          <a:pt x="591117" y="371575"/>
                        </a:cubicBezTo>
                        <a:lnTo>
                          <a:pt x="591117" y="0"/>
                        </a:lnTo>
                        <a:close/>
                      </a:path>
                    </a:pathLst>
                  </a:custGeom>
                  <a:solidFill>
                    <a:srgbClr val="759E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1" name="Rectangle 90"/>
                <p:cNvSpPr/>
                <p:nvPr/>
              </p:nvSpPr>
              <p:spPr>
                <a:xfrm rot="18900000">
                  <a:off x="5038821" y="1986506"/>
                  <a:ext cx="507743" cy="507742"/>
                </a:xfrm>
                <a:prstGeom prst="rect">
                  <a:avLst/>
                </a:prstGeom>
                <a:solidFill>
                  <a:srgbClr val="3F7AC1"/>
                </a:solidFill>
                <a:ln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9" name="TextBox 88"/>
              <p:cNvSpPr txBox="1"/>
              <p:nvPr/>
            </p:nvSpPr>
            <p:spPr>
              <a:xfrm>
                <a:off x="4973833" y="2024318"/>
                <a:ext cx="625695" cy="49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04</a:t>
                </a:r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2209800" y="5486400"/>
              <a:ext cx="822960" cy="822960"/>
              <a:chOff x="4688103" y="3289092"/>
              <a:chExt cx="1209180" cy="1209180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4688103" y="3289092"/>
                <a:ext cx="1209180" cy="1209180"/>
                <a:chOff x="4688103" y="3289092"/>
                <a:chExt cx="1209180" cy="1209180"/>
              </a:xfrm>
            </p:grpSpPr>
            <p:grpSp>
              <p:nvGrpSpPr>
                <p:cNvPr id="78" name="Group 77"/>
                <p:cNvGrpSpPr/>
                <p:nvPr/>
              </p:nvGrpSpPr>
              <p:grpSpPr>
                <a:xfrm>
                  <a:off x="4688103" y="3289092"/>
                  <a:ext cx="1209180" cy="1209180"/>
                  <a:chOff x="6292286" y="3462387"/>
                  <a:chExt cx="1294703" cy="1294703"/>
                </a:xfrm>
                <a:gradFill>
                  <a:gsLst>
                    <a:gs pos="40000">
                      <a:srgbClr val="B28084"/>
                    </a:gs>
                    <a:gs pos="68000">
                      <a:srgbClr val="704447"/>
                    </a:gs>
                  </a:gsLst>
                  <a:path path="circle">
                    <a:fillToRect l="50000" t="50000" r="50000" b="50000"/>
                  </a:path>
                </a:gradFill>
              </p:grpSpPr>
              <p:sp>
                <p:nvSpPr>
                  <p:cNvPr id="80" name="Freeform 79"/>
                  <p:cNvSpPr/>
                  <p:nvPr/>
                </p:nvSpPr>
                <p:spPr>
                  <a:xfrm rot="18900000">
                    <a:off x="6292286" y="3864028"/>
                    <a:ext cx="491422" cy="491423"/>
                  </a:xfrm>
                  <a:custGeom>
                    <a:avLst/>
                    <a:gdLst>
                      <a:gd name="connsiteX0" fmla="*/ 311246 w 866222"/>
                      <a:gd name="connsiteY0" fmla="*/ 0 h 866222"/>
                      <a:gd name="connsiteX1" fmla="*/ 866222 w 866222"/>
                      <a:gd name="connsiteY1" fmla="*/ 0 h 866222"/>
                      <a:gd name="connsiteX2" fmla="*/ 866222 w 866222"/>
                      <a:gd name="connsiteY2" fmla="*/ 275108 h 866222"/>
                      <a:gd name="connsiteX3" fmla="*/ 494648 w 866222"/>
                      <a:gd name="connsiteY3" fmla="*/ 275108 h 866222"/>
                      <a:gd name="connsiteX4" fmla="*/ 275107 w 866222"/>
                      <a:gd name="connsiteY4" fmla="*/ 494649 h 866222"/>
                      <a:gd name="connsiteX5" fmla="*/ 275107 w 866222"/>
                      <a:gd name="connsiteY5" fmla="*/ 866222 h 866222"/>
                      <a:gd name="connsiteX6" fmla="*/ 0 w 866222"/>
                      <a:gd name="connsiteY6" fmla="*/ 866222 h 866222"/>
                      <a:gd name="connsiteX7" fmla="*/ 0 w 866222"/>
                      <a:gd name="connsiteY7" fmla="*/ 311246 h 866222"/>
                      <a:gd name="connsiteX8" fmla="*/ 311246 w 866222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2">
                        <a:moveTo>
                          <a:pt x="311246" y="0"/>
                        </a:moveTo>
                        <a:lnTo>
                          <a:pt x="866222" y="0"/>
                        </a:lnTo>
                        <a:lnTo>
                          <a:pt x="866222" y="275108"/>
                        </a:lnTo>
                        <a:lnTo>
                          <a:pt x="494648" y="275108"/>
                        </a:lnTo>
                        <a:cubicBezTo>
                          <a:pt x="373399" y="275108"/>
                          <a:pt x="275107" y="373400"/>
                          <a:pt x="275107" y="494649"/>
                        </a:cubicBezTo>
                        <a:lnTo>
                          <a:pt x="275107" y="866222"/>
                        </a:lnTo>
                        <a:lnTo>
                          <a:pt x="0" y="866222"/>
                        </a:lnTo>
                        <a:lnTo>
                          <a:pt x="0" y="311246"/>
                        </a:lnTo>
                        <a:cubicBezTo>
                          <a:pt x="0" y="139350"/>
                          <a:pt x="139350" y="0"/>
                          <a:pt x="311246" y="0"/>
                        </a:cubicBezTo>
                        <a:close/>
                      </a:path>
                    </a:pathLst>
                  </a:custGeom>
                  <a:solidFill>
                    <a:srgbClr val="B3B3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1" name="Freeform 80"/>
                  <p:cNvSpPr/>
                  <p:nvPr/>
                </p:nvSpPr>
                <p:spPr>
                  <a:xfrm rot="18900000">
                    <a:off x="6693926" y="3462387"/>
                    <a:ext cx="491423" cy="491423"/>
                  </a:xfrm>
                  <a:custGeom>
                    <a:avLst/>
                    <a:gdLst>
                      <a:gd name="connsiteX0" fmla="*/ 0 w 866223"/>
                      <a:gd name="connsiteY0" fmla="*/ 0 h 866222"/>
                      <a:gd name="connsiteX1" fmla="*/ 554977 w 866223"/>
                      <a:gd name="connsiteY1" fmla="*/ 0 h 866222"/>
                      <a:gd name="connsiteX2" fmla="*/ 866223 w 866223"/>
                      <a:gd name="connsiteY2" fmla="*/ 311246 h 866222"/>
                      <a:gd name="connsiteX3" fmla="*/ 866223 w 866223"/>
                      <a:gd name="connsiteY3" fmla="*/ 866222 h 866222"/>
                      <a:gd name="connsiteX4" fmla="*/ 591117 w 866223"/>
                      <a:gd name="connsiteY4" fmla="*/ 866222 h 866222"/>
                      <a:gd name="connsiteX5" fmla="*/ 591117 w 866223"/>
                      <a:gd name="connsiteY5" fmla="*/ 494649 h 866222"/>
                      <a:gd name="connsiteX6" fmla="*/ 371576 w 866223"/>
                      <a:gd name="connsiteY6" fmla="*/ 275108 h 866222"/>
                      <a:gd name="connsiteX7" fmla="*/ 0 w 866223"/>
                      <a:gd name="connsiteY7" fmla="*/ 275108 h 866222"/>
                      <a:gd name="connsiteX8" fmla="*/ 0 w 866223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2">
                        <a:moveTo>
                          <a:pt x="0" y="0"/>
                        </a:moveTo>
                        <a:lnTo>
                          <a:pt x="554977" y="0"/>
                        </a:lnTo>
                        <a:cubicBezTo>
                          <a:pt x="726873" y="0"/>
                          <a:pt x="866223" y="139350"/>
                          <a:pt x="866223" y="311246"/>
                        </a:cubicBezTo>
                        <a:lnTo>
                          <a:pt x="866223" y="866222"/>
                        </a:lnTo>
                        <a:lnTo>
                          <a:pt x="591117" y="866222"/>
                        </a:lnTo>
                        <a:lnTo>
                          <a:pt x="591117" y="494649"/>
                        </a:lnTo>
                        <a:cubicBezTo>
                          <a:pt x="591117" y="373400"/>
                          <a:pt x="492825" y="275108"/>
                          <a:pt x="371576" y="275108"/>
                        </a:cubicBezTo>
                        <a:lnTo>
                          <a:pt x="0" y="275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3B3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2" name="Freeform 81"/>
                  <p:cNvSpPr/>
                  <p:nvPr/>
                </p:nvSpPr>
                <p:spPr>
                  <a:xfrm rot="18900000">
                    <a:off x="6693926" y="4265667"/>
                    <a:ext cx="491422" cy="491423"/>
                  </a:xfrm>
                  <a:custGeom>
                    <a:avLst/>
                    <a:gdLst>
                      <a:gd name="connsiteX0" fmla="*/ 0 w 866222"/>
                      <a:gd name="connsiteY0" fmla="*/ 0 h 866223"/>
                      <a:gd name="connsiteX1" fmla="*/ 275107 w 866222"/>
                      <a:gd name="connsiteY1" fmla="*/ 0 h 866223"/>
                      <a:gd name="connsiteX2" fmla="*/ 275107 w 866222"/>
                      <a:gd name="connsiteY2" fmla="*/ 371575 h 866223"/>
                      <a:gd name="connsiteX3" fmla="*/ 494648 w 866222"/>
                      <a:gd name="connsiteY3" fmla="*/ 591116 h 866223"/>
                      <a:gd name="connsiteX4" fmla="*/ 866222 w 866222"/>
                      <a:gd name="connsiteY4" fmla="*/ 591116 h 866223"/>
                      <a:gd name="connsiteX5" fmla="*/ 866222 w 866222"/>
                      <a:gd name="connsiteY5" fmla="*/ 866223 h 866223"/>
                      <a:gd name="connsiteX6" fmla="*/ 311246 w 866222"/>
                      <a:gd name="connsiteY6" fmla="*/ 866223 h 866223"/>
                      <a:gd name="connsiteX7" fmla="*/ 0 w 866222"/>
                      <a:gd name="connsiteY7" fmla="*/ 554977 h 866223"/>
                      <a:gd name="connsiteX8" fmla="*/ 0 w 866222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3">
                        <a:moveTo>
                          <a:pt x="0" y="0"/>
                        </a:moveTo>
                        <a:lnTo>
                          <a:pt x="275107" y="0"/>
                        </a:lnTo>
                        <a:lnTo>
                          <a:pt x="275107" y="371575"/>
                        </a:lnTo>
                        <a:cubicBezTo>
                          <a:pt x="275107" y="492824"/>
                          <a:pt x="373399" y="591116"/>
                          <a:pt x="494648" y="591116"/>
                        </a:cubicBezTo>
                        <a:lnTo>
                          <a:pt x="866222" y="591116"/>
                        </a:lnTo>
                        <a:lnTo>
                          <a:pt x="866222" y="866223"/>
                        </a:lnTo>
                        <a:lnTo>
                          <a:pt x="311246" y="866223"/>
                        </a:lnTo>
                        <a:cubicBezTo>
                          <a:pt x="139350" y="866223"/>
                          <a:pt x="0" y="726873"/>
                          <a:pt x="0" y="55497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3B3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3" name="Freeform 82"/>
                  <p:cNvSpPr/>
                  <p:nvPr/>
                </p:nvSpPr>
                <p:spPr>
                  <a:xfrm rot="18900000">
                    <a:off x="7095566" y="3864025"/>
                    <a:ext cx="491423" cy="491423"/>
                  </a:xfrm>
                  <a:custGeom>
                    <a:avLst/>
                    <a:gdLst>
                      <a:gd name="connsiteX0" fmla="*/ 591117 w 866223"/>
                      <a:gd name="connsiteY0" fmla="*/ 0 h 866223"/>
                      <a:gd name="connsiteX1" fmla="*/ 866223 w 866223"/>
                      <a:gd name="connsiteY1" fmla="*/ 0 h 866223"/>
                      <a:gd name="connsiteX2" fmla="*/ 866223 w 866223"/>
                      <a:gd name="connsiteY2" fmla="*/ 554977 h 866223"/>
                      <a:gd name="connsiteX3" fmla="*/ 554977 w 866223"/>
                      <a:gd name="connsiteY3" fmla="*/ 866223 h 866223"/>
                      <a:gd name="connsiteX4" fmla="*/ 0 w 866223"/>
                      <a:gd name="connsiteY4" fmla="*/ 866223 h 866223"/>
                      <a:gd name="connsiteX5" fmla="*/ 0 w 866223"/>
                      <a:gd name="connsiteY5" fmla="*/ 591116 h 866223"/>
                      <a:gd name="connsiteX6" fmla="*/ 371576 w 866223"/>
                      <a:gd name="connsiteY6" fmla="*/ 591116 h 866223"/>
                      <a:gd name="connsiteX7" fmla="*/ 591117 w 866223"/>
                      <a:gd name="connsiteY7" fmla="*/ 371575 h 866223"/>
                      <a:gd name="connsiteX8" fmla="*/ 591117 w 866223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3">
                        <a:moveTo>
                          <a:pt x="591117" y="0"/>
                        </a:moveTo>
                        <a:lnTo>
                          <a:pt x="866223" y="0"/>
                        </a:lnTo>
                        <a:lnTo>
                          <a:pt x="866223" y="554977"/>
                        </a:lnTo>
                        <a:cubicBezTo>
                          <a:pt x="866223" y="726873"/>
                          <a:pt x="726873" y="866223"/>
                          <a:pt x="554977" y="866223"/>
                        </a:cubicBezTo>
                        <a:lnTo>
                          <a:pt x="0" y="866223"/>
                        </a:lnTo>
                        <a:lnTo>
                          <a:pt x="0" y="591116"/>
                        </a:lnTo>
                        <a:lnTo>
                          <a:pt x="371576" y="591116"/>
                        </a:lnTo>
                        <a:cubicBezTo>
                          <a:pt x="492825" y="591116"/>
                          <a:pt x="591117" y="492824"/>
                          <a:pt x="591117" y="371575"/>
                        </a:cubicBezTo>
                        <a:lnTo>
                          <a:pt x="591117" y="0"/>
                        </a:lnTo>
                        <a:close/>
                      </a:path>
                    </a:pathLst>
                  </a:custGeom>
                  <a:solidFill>
                    <a:srgbClr val="B3B3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79" name="Rectangle 78"/>
                <p:cNvSpPr/>
                <p:nvPr/>
              </p:nvSpPr>
              <p:spPr>
                <a:xfrm rot="18900000">
                  <a:off x="5038821" y="3639810"/>
                  <a:ext cx="507743" cy="507742"/>
                </a:xfrm>
                <a:prstGeom prst="rect">
                  <a:avLst/>
                </a:prstGeom>
                <a:solidFill>
                  <a:srgbClr val="9999FF"/>
                </a:solidFill>
                <a:ln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7" name="TextBox 76"/>
              <p:cNvSpPr txBox="1"/>
              <p:nvPr/>
            </p:nvSpPr>
            <p:spPr>
              <a:xfrm>
                <a:off x="4946242" y="3676423"/>
                <a:ext cx="670264" cy="49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05</a:t>
                </a:r>
              </a:p>
            </p:txBody>
          </p:sp>
        </p:grpSp>
        <p:grpSp>
          <p:nvGrpSpPr>
            <p:cNvPr id="246" name="Group 245"/>
            <p:cNvGrpSpPr/>
            <p:nvPr/>
          </p:nvGrpSpPr>
          <p:grpSpPr>
            <a:xfrm>
              <a:off x="3672839" y="1463040"/>
              <a:ext cx="3657600" cy="731520"/>
              <a:chOff x="2210996" y="1365591"/>
              <a:chExt cx="3657600" cy="731520"/>
            </a:xfrm>
          </p:grpSpPr>
          <p:sp>
            <p:nvSpPr>
              <p:cNvPr id="247" name="Rounded Rectangle 246"/>
              <p:cNvSpPr/>
              <p:nvPr/>
            </p:nvSpPr>
            <p:spPr>
              <a:xfrm>
                <a:off x="2210996" y="1365591"/>
                <a:ext cx="3657600" cy="731520"/>
              </a:xfrm>
              <a:prstGeom prst="roundRect">
                <a:avLst/>
              </a:prstGeom>
              <a:solidFill>
                <a:srgbClr val="8BAC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 panose="020B0604020202020204" pitchFamily="34" charset="0"/>
                </a:endParaRPr>
              </a:p>
            </p:txBody>
          </p:sp>
          <p:sp>
            <p:nvSpPr>
              <p:cNvPr id="248" name="Rectangle 247"/>
              <p:cNvSpPr/>
              <p:nvPr/>
            </p:nvSpPr>
            <p:spPr>
              <a:xfrm>
                <a:off x="2226938" y="1502765"/>
                <a:ext cx="3387382" cy="400110"/>
              </a:xfrm>
              <a:prstGeom prst="rect">
                <a:avLst/>
              </a:prstGeom>
            </p:spPr>
            <p:txBody>
              <a:bodyPr wrap="square" lIns="36576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Background</a:t>
                </a:r>
              </a:p>
            </p:txBody>
          </p:sp>
        </p:grpSp>
        <p:grpSp>
          <p:nvGrpSpPr>
            <p:cNvPr id="249" name="Group 248"/>
            <p:cNvGrpSpPr/>
            <p:nvPr/>
          </p:nvGrpSpPr>
          <p:grpSpPr>
            <a:xfrm>
              <a:off x="3672839" y="2468880"/>
              <a:ext cx="3749040" cy="731520"/>
              <a:chOff x="2210996" y="1365591"/>
              <a:chExt cx="3749040" cy="731520"/>
            </a:xfrm>
          </p:grpSpPr>
          <p:sp>
            <p:nvSpPr>
              <p:cNvPr id="250" name="Rounded Rectangle 249"/>
              <p:cNvSpPr/>
              <p:nvPr/>
            </p:nvSpPr>
            <p:spPr>
              <a:xfrm>
                <a:off x="2210996" y="1365591"/>
                <a:ext cx="3657600" cy="731520"/>
              </a:xfrm>
              <a:prstGeom prst="roundRect">
                <a:avLst/>
              </a:prstGeom>
              <a:solidFill>
                <a:srgbClr val="9AA4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 panose="020B0604020202020204" pitchFamily="34" charset="0"/>
                </a:endParaRPr>
              </a:p>
            </p:txBody>
          </p:sp>
          <p:sp>
            <p:nvSpPr>
              <p:cNvPr id="251" name="Rectangle 250"/>
              <p:cNvSpPr/>
              <p:nvPr/>
            </p:nvSpPr>
            <p:spPr>
              <a:xfrm>
                <a:off x="2226938" y="1502765"/>
                <a:ext cx="3733098" cy="400110"/>
              </a:xfrm>
              <a:prstGeom prst="rect">
                <a:avLst/>
              </a:prstGeom>
            </p:spPr>
            <p:txBody>
              <a:bodyPr wrap="square" lIns="36576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Technical Approach</a:t>
                </a:r>
              </a:p>
            </p:txBody>
          </p:sp>
        </p:grpSp>
        <p:grpSp>
          <p:nvGrpSpPr>
            <p:cNvPr id="252" name="Group 251"/>
            <p:cNvGrpSpPr/>
            <p:nvPr/>
          </p:nvGrpSpPr>
          <p:grpSpPr>
            <a:xfrm>
              <a:off x="3672839" y="4480560"/>
              <a:ext cx="3657600" cy="731520"/>
              <a:chOff x="2210996" y="1365591"/>
              <a:chExt cx="3657600" cy="731520"/>
            </a:xfrm>
          </p:grpSpPr>
          <p:sp>
            <p:nvSpPr>
              <p:cNvPr id="253" name="Rounded Rectangle 252"/>
              <p:cNvSpPr/>
              <p:nvPr/>
            </p:nvSpPr>
            <p:spPr>
              <a:xfrm>
                <a:off x="2210996" y="1365591"/>
                <a:ext cx="3657600" cy="731520"/>
              </a:xfrm>
              <a:prstGeom prst="roundRect">
                <a:avLst/>
              </a:prstGeom>
              <a:solidFill>
                <a:srgbClr val="3F7A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 panose="020B0604020202020204" pitchFamily="34" charset="0"/>
                </a:endParaRPr>
              </a:p>
            </p:txBody>
          </p:sp>
          <p:sp>
            <p:nvSpPr>
              <p:cNvPr id="254" name="Rectangle 253"/>
              <p:cNvSpPr/>
              <p:nvPr/>
            </p:nvSpPr>
            <p:spPr>
              <a:xfrm>
                <a:off x="2226938" y="1502765"/>
                <a:ext cx="3387382" cy="400110"/>
              </a:xfrm>
              <a:prstGeom prst="rect">
                <a:avLst/>
              </a:prstGeom>
            </p:spPr>
            <p:txBody>
              <a:bodyPr wrap="square" lIns="36576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Recent Achievement </a:t>
                </a:r>
              </a:p>
            </p:txBody>
          </p:sp>
        </p:grpSp>
        <p:grpSp>
          <p:nvGrpSpPr>
            <p:cNvPr id="255" name="Group 254"/>
            <p:cNvGrpSpPr/>
            <p:nvPr/>
          </p:nvGrpSpPr>
          <p:grpSpPr>
            <a:xfrm>
              <a:off x="3672839" y="5486400"/>
              <a:ext cx="3657600" cy="731520"/>
              <a:chOff x="2210996" y="1365591"/>
              <a:chExt cx="3657600" cy="731520"/>
            </a:xfrm>
          </p:grpSpPr>
          <p:sp>
            <p:nvSpPr>
              <p:cNvPr id="256" name="Rounded Rectangle 255"/>
              <p:cNvSpPr/>
              <p:nvPr/>
            </p:nvSpPr>
            <p:spPr>
              <a:xfrm>
                <a:off x="2210996" y="1365591"/>
                <a:ext cx="3657600" cy="731520"/>
              </a:xfrm>
              <a:prstGeom prst="roundRect">
                <a:avLst/>
              </a:prstGeom>
              <a:solidFill>
                <a:srgbClr val="99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 panose="020B0604020202020204" pitchFamily="34" charset="0"/>
                </a:endParaRPr>
              </a:p>
            </p:txBody>
          </p:sp>
          <p:sp>
            <p:nvSpPr>
              <p:cNvPr id="257" name="Rectangle 256"/>
              <p:cNvSpPr/>
              <p:nvPr/>
            </p:nvSpPr>
            <p:spPr>
              <a:xfrm>
                <a:off x="2226938" y="1502765"/>
                <a:ext cx="3641658" cy="400110"/>
              </a:xfrm>
              <a:prstGeom prst="rect">
                <a:avLst/>
              </a:prstGeom>
            </p:spPr>
            <p:txBody>
              <a:bodyPr wrap="square" lIns="36576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Summary &amp; Path Forward</a:t>
                </a:r>
              </a:p>
            </p:txBody>
          </p:sp>
        </p:grp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4C74B2-535F-A068-C489-3B9DF8AC8119}"/>
              </a:ext>
            </a:extLst>
          </p:cNvPr>
          <p:cNvCxnSpPr>
            <a:cxnSpLocks/>
          </p:cNvCxnSpPr>
          <p:nvPr/>
        </p:nvCxnSpPr>
        <p:spPr>
          <a:xfrm>
            <a:off x="0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s://media.istockphoto.com/vectors/girl-pointing-vector-id493540238?k=6&amp;m=493540238&amp;s=612x612&amp;w=0&amp;h=gJbleMJMRnZxAXPC9GwOspJlTcccFQMgfDrxH0BrMOc=">
            <a:extLst>
              <a:ext uri="{FF2B5EF4-FFF2-40B4-BE49-F238E27FC236}">
                <a16:creationId xmlns:a16="http://schemas.microsoft.com/office/drawing/2014/main" id="{B9B6F2D9-8B31-2127-4825-5F45FB9B1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901" y="5275001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57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4"/>
    </mc:Choice>
    <mc:Fallback xmlns="">
      <p:transition spd="slow" advTm="8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7FC4-C305-C246-BAEE-1D022AE99BB3}" type="slidenum">
              <a:rPr lang="en-US" smtClean="0"/>
              <a:t>33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59558" y="220634"/>
            <a:ext cx="11204811" cy="763554"/>
          </a:xfrm>
          <a:prstGeom prst="rect">
            <a:avLst/>
          </a:prstGeom>
        </p:spPr>
        <p:txBody>
          <a:bodyPr lIns="91440" anchor="b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Summary and Path Forward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4C74B2-535F-A068-C489-3B9DF8AC8119}"/>
              </a:ext>
            </a:extLst>
          </p:cNvPr>
          <p:cNvCxnSpPr>
            <a:cxnSpLocks/>
          </p:cNvCxnSpPr>
          <p:nvPr/>
        </p:nvCxnSpPr>
        <p:spPr>
          <a:xfrm>
            <a:off x="0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9EF7F58-B704-B822-25C1-2360042414AD}"/>
              </a:ext>
            </a:extLst>
          </p:cNvPr>
          <p:cNvSpPr txBox="1"/>
          <p:nvPr/>
        </p:nvSpPr>
        <p:spPr>
          <a:xfrm>
            <a:off x="559558" y="1175631"/>
            <a:ext cx="10737092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/>
              <a:t>Summary: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AgFoam was developed as a passive dosing technology for the silver biocide for water disinfection during future exploration missions.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Its doser function has been demonstrated by the 4 crew-year test. 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Its MCV function is being evaluated.  Three 3-months short test were successfully conducted.  The long-term test has been planned.  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Recent achievement includes risk mitigation in product variability. </a:t>
            </a:r>
          </a:p>
          <a:p>
            <a:pPr marL="742950" lvl="1" indent="-285750" defTabSz="9144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A KSC In-house process for AgCl nanoparticle synthesis was developed and scaled up by a commercial partner.  </a:t>
            </a:r>
          </a:p>
          <a:p>
            <a:pPr defTabSz="914400">
              <a:spcBef>
                <a:spcPts val="600"/>
              </a:spcBef>
              <a:defRPr/>
            </a:pPr>
            <a:r>
              <a:rPr lang="en-US" sz="2400" dirty="0"/>
              <a:t>Path Forward: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The long-term MCV test 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Environmental factor test (how T, P, pH of influent influence the AgFoam performance)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Flight-forward Cartridge Design and High-Fidelity Test </a:t>
            </a:r>
          </a:p>
        </p:txBody>
      </p:sp>
    </p:spTree>
    <p:extLst>
      <p:ext uri="{BB962C8B-B14F-4D97-AF65-F5344CB8AC3E}">
        <p14:creationId xmlns:p14="http://schemas.microsoft.com/office/powerpoint/2010/main" val="256830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4"/>
    </mc:Choice>
    <mc:Fallback xmlns="">
      <p:transition spd="slow" advTm="8904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ter PNG Transparent Images | PNG All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516"/>
            <a:ext cx="12192000" cy="5428495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7FC4-C305-C246-BAEE-1D022AE99BB3}" type="slidenum">
              <a:rPr lang="en-US" smtClean="0"/>
              <a:t>34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6936" y="2063418"/>
            <a:ext cx="66995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 Black" panose="020B0A04020102020204" pitchFamily="34" charset="0"/>
              </a:rPr>
              <a:t>Questions ?</a:t>
            </a:r>
          </a:p>
        </p:txBody>
      </p:sp>
    </p:spTree>
    <p:extLst>
      <p:ext uri="{BB962C8B-B14F-4D97-AF65-F5344CB8AC3E}">
        <p14:creationId xmlns:p14="http://schemas.microsoft.com/office/powerpoint/2010/main" val="927801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7FC4-C305-C246-BAEE-1D022AE99BB3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315242"/>
            <a:ext cx="8229600" cy="763554"/>
          </a:xfrm>
          <a:prstGeom prst="rect">
            <a:avLst/>
          </a:prstGeom>
        </p:spPr>
        <p:txBody>
          <a:bodyPr lIns="91440" anchor="b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Agenda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75661" y="1463040"/>
            <a:ext cx="5212079" cy="4846320"/>
            <a:chOff x="2209800" y="1463040"/>
            <a:chExt cx="5212079" cy="4846320"/>
          </a:xfrm>
        </p:grpSpPr>
        <p:grpSp>
          <p:nvGrpSpPr>
            <p:cNvPr id="2" name="Group 1"/>
            <p:cNvGrpSpPr/>
            <p:nvPr/>
          </p:nvGrpSpPr>
          <p:grpSpPr>
            <a:xfrm>
              <a:off x="3672839" y="3474720"/>
              <a:ext cx="3657600" cy="731520"/>
              <a:chOff x="2210996" y="1365591"/>
              <a:chExt cx="3657600" cy="731520"/>
            </a:xfrm>
          </p:grpSpPr>
          <p:sp>
            <p:nvSpPr>
              <p:cNvPr id="167" name="Rounded Rectangle 166"/>
              <p:cNvSpPr/>
              <p:nvPr/>
            </p:nvSpPr>
            <p:spPr>
              <a:xfrm>
                <a:off x="2210996" y="1365591"/>
                <a:ext cx="3657600" cy="731520"/>
              </a:xfrm>
              <a:prstGeom prst="roundRect">
                <a:avLst/>
              </a:prstGeom>
              <a:solidFill>
                <a:srgbClr val="646E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 panose="020B0604020202020204" pitchFamily="34" charset="0"/>
                </a:endParaRPr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2226938" y="1502765"/>
                <a:ext cx="3554472" cy="400110"/>
              </a:xfrm>
              <a:prstGeom prst="rect">
                <a:avLst/>
              </a:prstGeom>
            </p:spPr>
            <p:txBody>
              <a:bodyPr wrap="square" lIns="36576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Previous Work Summary</a:t>
                </a:r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2209800" y="1463040"/>
              <a:ext cx="822960" cy="822960"/>
              <a:chOff x="907114" y="1635788"/>
              <a:chExt cx="1209180" cy="1209180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907114" y="1635788"/>
                <a:ext cx="1209180" cy="1209180"/>
                <a:chOff x="907114" y="1635788"/>
                <a:chExt cx="1209180" cy="1209180"/>
              </a:xfrm>
            </p:grpSpPr>
            <p:grpSp>
              <p:nvGrpSpPr>
                <p:cNvPr id="126" name="Group 125"/>
                <p:cNvGrpSpPr/>
                <p:nvPr/>
              </p:nvGrpSpPr>
              <p:grpSpPr>
                <a:xfrm>
                  <a:off x="907114" y="1635788"/>
                  <a:ext cx="1209180" cy="1209180"/>
                  <a:chOff x="1557012" y="2570683"/>
                  <a:chExt cx="1294703" cy="1294703"/>
                </a:xfrm>
                <a:gradFill>
                  <a:gsLst>
                    <a:gs pos="40000">
                      <a:srgbClr val="A5B690"/>
                    </a:gs>
                    <a:gs pos="68000">
                      <a:srgbClr val="5C6D47"/>
                    </a:gs>
                  </a:gsLst>
                  <a:path path="circle">
                    <a:fillToRect l="50000" t="50000" r="50000" b="50000"/>
                  </a:path>
                </a:gradFill>
              </p:grpSpPr>
              <p:sp>
                <p:nvSpPr>
                  <p:cNvPr id="128" name="Freeform 127"/>
                  <p:cNvSpPr/>
                  <p:nvPr/>
                </p:nvSpPr>
                <p:spPr>
                  <a:xfrm rot="18900000">
                    <a:off x="1557012" y="2972324"/>
                    <a:ext cx="491422" cy="491423"/>
                  </a:xfrm>
                  <a:custGeom>
                    <a:avLst/>
                    <a:gdLst>
                      <a:gd name="connsiteX0" fmla="*/ 311246 w 866222"/>
                      <a:gd name="connsiteY0" fmla="*/ 0 h 866222"/>
                      <a:gd name="connsiteX1" fmla="*/ 866222 w 866222"/>
                      <a:gd name="connsiteY1" fmla="*/ 0 h 866222"/>
                      <a:gd name="connsiteX2" fmla="*/ 866222 w 866222"/>
                      <a:gd name="connsiteY2" fmla="*/ 275108 h 866222"/>
                      <a:gd name="connsiteX3" fmla="*/ 494648 w 866222"/>
                      <a:gd name="connsiteY3" fmla="*/ 275108 h 866222"/>
                      <a:gd name="connsiteX4" fmla="*/ 275107 w 866222"/>
                      <a:gd name="connsiteY4" fmla="*/ 494649 h 866222"/>
                      <a:gd name="connsiteX5" fmla="*/ 275107 w 866222"/>
                      <a:gd name="connsiteY5" fmla="*/ 866222 h 866222"/>
                      <a:gd name="connsiteX6" fmla="*/ 0 w 866222"/>
                      <a:gd name="connsiteY6" fmla="*/ 866222 h 866222"/>
                      <a:gd name="connsiteX7" fmla="*/ 0 w 866222"/>
                      <a:gd name="connsiteY7" fmla="*/ 311246 h 866222"/>
                      <a:gd name="connsiteX8" fmla="*/ 311246 w 866222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2">
                        <a:moveTo>
                          <a:pt x="311246" y="0"/>
                        </a:moveTo>
                        <a:lnTo>
                          <a:pt x="866222" y="0"/>
                        </a:lnTo>
                        <a:lnTo>
                          <a:pt x="866222" y="275108"/>
                        </a:lnTo>
                        <a:lnTo>
                          <a:pt x="494648" y="275108"/>
                        </a:lnTo>
                        <a:cubicBezTo>
                          <a:pt x="373399" y="275108"/>
                          <a:pt x="275107" y="373400"/>
                          <a:pt x="275107" y="494649"/>
                        </a:cubicBezTo>
                        <a:lnTo>
                          <a:pt x="275107" y="866222"/>
                        </a:lnTo>
                        <a:lnTo>
                          <a:pt x="0" y="866222"/>
                        </a:lnTo>
                        <a:lnTo>
                          <a:pt x="0" y="311246"/>
                        </a:lnTo>
                        <a:cubicBezTo>
                          <a:pt x="0" y="139350"/>
                          <a:pt x="139350" y="0"/>
                          <a:pt x="311246" y="0"/>
                        </a:cubicBezTo>
                        <a:close/>
                      </a:path>
                    </a:pathLst>
                  </a:custGeom>
                  <a:solidFill>
                    <a:srgbClr val="BDD0E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9" name="Freeform 128"/>
                  <p:cNvSpPr/>
                  <p:nvPr/>
                </p:nvSpPr>
                <p:spPr>
                  <a:xfrm rot="18900000">
                    <a:off x="1958652" y="2570683"/>
                    <a:ext cx="491423" cy="491423"/>
                  </a:xfrm>
                  <a:custGeom>
                    <a:avLst/>
                    <a:gdLst>
                      <a:gd name="connsiteX0" fmla="*/ 0 w 866223"/>
                      <a:gd name="connsiteY0" fmla="*/ 0 h 866222"/>
                      <a:gd name="connsiteX1" fmla="*/ 554977 w 866223"/>
                      <a:gd name="connsiteY1" fmla="*/ 0 h 866222"/>
                      <a:gd name="connsiteX2" fmla="*/ 866223 w 866223"/>
                      <a:gd name="connsiteY2" fmla="*/ 311246 h 866222"/>
                      <a:gd name="connsiteX3" fmla="*/ 866223 w 866223"/>
                      <a:gd name="connsiteY3" fmla="*/ 866222 h 866222"/>
                      <a:gd name="connsiteX4" fmla="*/ 591117 w 866223"/>
                      <a:gd name="connsiteY4" fmla="*/ 866222 h 866222"/>
                      <a:gd name="connsiteX5" fmla="*/ 591117 w 866223"/>
                      <a:gd name="connsiteY5" fmla="*/ 494649 h 866222"/>
                      <a:gd name="connsiteX6" fmla="*/ 371576 w 866223"/>
                      <a:gd name="connsiteY6" fmla="*/ 275108 h 866222"/>
                      <a:gd name="connsiteX7" fmla="*/ 0 w 866223"/>
                      <a:gd name="connsiteY7" fmla="*/ 275108 h 866222"/>
                      <a:gd name="connsiteX8" fmla="*/ 0 w 866223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2">
                        <a:moveTo>
                          <a:pt x="0" y="0"/>
                        </a:moveTo>
                        <a:lnTo>
                          <a:pt x="554977" y="0"/>
                        </a:lnTo>
                        <a:cubicBezTo>
                          <a:pt x="726873" y="0"/>
                          <a:pt x="866223" y="139350"/>
                          <a:pt x="866223" y="311246"/>
                        </a:cubicBezTo>
                        <a:lnTo>
                          <a:pt x="866223" y="866222"/>
                        </a:lnTo>
                        <a:lnTo>
                          <a:pt x="591117" y="866222"/>
                        </a:lnTo>
                        <a:lnTo>
                          <a:pt x="591117" y="494649"/>
                        </a:lnTo>
                        <a:cubicBezTo>
                          <a:pt x="591117" y="373400"/>
                          <a:pt x="492825" y="275108"/>
                          <a:pt x="371576" y="275108"/>
                        </a:cubicBezTo>
                        <a:lnTo>
                          <a:pt x="0" y="275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DD0E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0" name="Freeform 129"/>
                  <p:cNvSpPr/>
                  <p:nvPr/>
                </p:nvSpPr>
                <p:spPr>
                  <a:xfrm rot="18900000">
                    <a:off x="1958652" y="3373963"/>
                    <a:ext cx="491422" cy="491423"/>
                  </a:xfrm>
                  <a:custGeom>
                    <a:avLst/>
                    <a:gdLst>
                      <a:gd name="connsiteX0" fmla="*/ 0 w 866222"/>
                      <a:gd name="connsiteY0" fmla="*/ 0 h 866223"/>
                      <a:gd name="connsiteX1" fmla="*/ 275107 w 866222"/>
                      <a:gd name="connsiteY1" fmla="*/ 0 h 866223"/>
                      <a:gd name="connsiteX2" fmla="*/ 275107 w 866222"/>
                      <a:gd name="connsiteY2" fmla="*/ 371575 h 866223"/>
                      <a:gd name="connsiteX3" fmla="*/ 494648 w 866222"/>
                      <a:gd name="connsiteY3" fmla="*/ 591116 h 866223"/>
                      <a:gd name="connsiteX4" fmla="*/ 866222 w 866222"/>
                      <a:gd name="connsiteY4" fmla="*/ 591116 h 866223"/>
                      <a:gd name="connsiteX5" fmla="*/ 866222 w 866222"/>
                      <a:gd name="connsiteY5" fmla="*/ 866223 h 866223"/>
                      <a:gd name="connsiteX6" fmla="*/ 311246 w 866222"/>
                      <a:gd name="connsiteY6" fmla="*/ 866223 h 866223"/>
                      <a:gd name="connsiteX7" fmla="*/ 0 w 866222"/>
                      <a:gd name="connsiteY7" fmla="*/ 554977 h 866223"/>
                      <a:gd name="connsiteX8" fmla="*/ 0 w 866222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3">
                        <a:moveTo>
                          <a:pt x="0" y="0"/>
                        </a:moveTo>
                        <a:lnTo>
                          <a:pt x="275107" y="0"/>
                        </a:lnTo>
                        <a:lnTo>
                          <a:pt x="275107" y="371575"/>
                        </a:lnTo>
                        <a:cubicBezTo>
                          <a:pt x="275107" y="492824"/>
                          <a:pt x="373399" y="591116"/>
                          <a:pt x="494648" y="591116"/>
                        </a:cubicBezTo>
                        <a:lnTo>
                          <a:pt x="866222" y="591116"/>
                        </a:lnTo>
                        <a:lnTo>
                          <a:pt x="866222" y="866223"/>
                        </a:lnTo>
                        <a:lnTo>
                          <a:pt x="311246" y="866223"/>
                        </a:lnTo>
                        <a:cubicBezTo>
                          <a:pt x="139350" y="866223"/>
                          <a:pt x="0" y="726873"/>
                          <a:pt x="0" y="55497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DD0E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1" name="Freeform 130"/>
                  <p:cNvSpPr/>
                  <p:nvPr/>
                </p:nvSpPr>
                <p:spPr>
                  <a:xfrm rot="18900000">
                    <a:off x="2360292" y="2972321"/>
                    <a:ext cx="491423" cy="491423"/>
                  </a:xfrm>
                  <a:custGeom>
                    <a:avLst/>
                    <a:gdLst>
                      <a:gd name="connsiteX0" fmla="*/ 591117 w 866223"/>
                      <a:gd name="connsiteY0" fmla="*/ 0 h 866223"/>
                      <a:gd name="connsiteX1" fmla="*/ 866223 w 866223"/>
                      <a:gd name="connsiteY1" fmla="*/ 0 h 866223"/>
                      <a:gd name="connsiteX2" fmla="*/ 866223 w 866223"/>
                      <a:gd name="connsiteY2" fmla="*/ 554977 h 866223"/>
                      <a:gd name="connsiteX3" fmla="*/ 554977 w 866223"/>
                      <a:gd name="connsiteY3" fmla="*/ 866223 h 866223"/>
                      <a:gd name="connsiteX4" fmla="*/ 0 w 866223"/>
                      <a:gd name="connsiteY4" fmla="*/ 866223 h 866223"/>
                      <a:gd name="connsiteX5" fmla="*/ 0 w 866223"/>
                      <a:gd name="connsiteY5" fmla="*/ 591116 h 866223"/>
                      <a:gd name="connsiteX6" fmla="*/ 371576 w 866223"/>
                      <a:gd name="connsiteY6" fmla="*/ 591116 h 866223"/>
                      <a:gd name="connsiteX7" fmla="*/ 591117 w 866223"/>
                      <a:gd name="connsiteY7" fmla="*/ 371575 h 866223"/>
                      <a:gd name="connsiteX8" fmla="*/ 591117 w 866223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3">
                        <a:moveTo>
                          <a:pt x="591117" y="0"/>
                        </a:moveTo>
                        <a:lnTo>
                          <a:pt x="866223" y="0"/>
                        </a:lnTo>
                        <a:lnTo>
                          <a:pt x="866223" y="554977"/>
                        </a:lnTo>
                        <a:cubicBezTo>
                          <a:pt x="866223" y="726873"/>
                          <a:pt x="726873" y="866223"/>
                          <a:pt x="554977" y="866223"/>
                        </a:cubicBezTo>
                        <a:lnTo>
                          <a:pt x="0" y="866223"/>
                        </a:lnTo>
                        <a:lnTo>
                          <a:pt x="0" y="591116"/>
                        </a:lnTo>
                        <a:lnTo>
                          <a:pt x="371576" y="591116"/>
                        </a:lnTo>
                        <a:cubicBezTo>
                          <a:pt x="492825" y="591116"/>
                          <a:pt x="591117" y="492824"/>
                          <a:pt x="591117" y="371575"/>
                        </a:cubicBezTo>
                        <a:lnTo>
                          <a:pt x="591117" y="0"/>
                        </a:lnTo>
                        <a:close/>
                      </a:path>
                    </a:pathLst>
                  </a:custGeom>
                  <a:solidFill>
                    <a:srgbClr val="BDD0E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27" name="Rectangle 126"/>
                <p:cNvSpPr/>
                <p:nvPr/>
              </p:nvSpPr>
              <p:spPr>
                <a:xfrm rot="18900000">
                  <a:off x="1257831" y="1986504"/>
                  <a:ext cx="507743" cy="507742"/>
                </a:xfrm>
                <a:prstGeom prst="rect">
                  <a:avLst/>
                </a:prstGeom>
                <a:solidFill>
                  <a:srgbClr val="8BACD1"/>
                </a:solidFill>
                <a:ln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5" name="TextBox 124"/>
              <p:cNvSpPr txBox="1"/>
              <p:nvPr/>
            </p:nvSpPr>
            <p:spPr>
              <a:xfrm>
                <a:off x="1139179" y="2016528"/>
                <a:ext cx="754975" cy="49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01</a:t>
                </a: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2209800" y="2468880"/>
              <a:ext cx="822960" cy="822960"/>
              <a:chOff x="907113" y="3289092"/>
              <a:chExt cx="1209180" cy="1209180"/>
            </a:xfrm>
          </p:grpSpPr>
          <p:grpSp>
            <p:nvGrpSpPr>
              <p:cNvPr id="112" name="Group 111"/>
              <p:cNvGrpSpPr/>
              <p:nvPr/>
            </p:nvGrpSpPr>
            <p:grpSpPr>
              <a:xfrm>
                <a:off x="907113" y="3289092"/>
                <a:ext cx="1209180" cy="1209180"/>
                <a:chOff x="907113" y="3289092"/>
                <a:chExt cx="1209180" cy="1209180"/>
              </a:xfrm>
            </p:grpSpPr>
            <p:grpSp>
              <p:nvGrpSpPr>
                <p:cNvPr id="114" name="Group 113"/>
                <p:cNvGrpSpPr/>
                <p:nvPr/>
              </p:nvGrpSpPr>
              <p:grpSpPr>
                <a:xfrm>
                  <a:off x="907113" y="3289092"/>
                  <a:ext cx="1209180" cy="1209180"/>
                  <a:chOff x="2504067" y="3462387"/>
                  <a:chExt cx="1294703" cy="1294703"/>
                </a:xfrm>
                <a:gradFill flip="none" rotWithShape="1">
                  <a:gsLst>
                    <a:gs pos="40000">
                      <a:srgbClr val="C5877D"/>
                    </a:gs>
                    <a:gs pos="68000">
                      <a:srgbClr val="7D4137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grpSpPr>
              <p:sp>
                <p:nvSpPr>
                  <p:cNvPr id="116" name="Freeform 115"/>
                  <p:cNvSpPr/>
                  <p:nvPr/>
                </p:nvSpPr>
                <p:spPr>
                  <a:xfrm rot="18900000">
                    <a:off x="2504067" y="3864028"/>
                    <a:ext cx="491422" cy="491423"/>
                  </a:xfrm>
                  <a:custGeom>
                    <a:avLst/>
                    <a:gdLst>
                      <a:gd name="connsiteX0" fmla="*/ 311246 w 866222"/>
                      <a:gd name="connsiteY0" fmla="*/ 0 h 866222"/>
                      <a:gd name="connsiteX1" fmla="*/ 866222 w 866222"/>
                      <a:gd name="connsiteY1" fmla="*/ 0 h 866222"/>
                      <a:gd name="connsiteX2" fmla="*/ 866222 w 866222"/>
                      <a:gd name="connsiteY2" fmla="*/ 275108 h 866222"/>
                      <a:gd name="connsiteX3" fmla="*/ 494648 w 866222"/>
                      <a:gd name="connsiteY3" fmla="*/ 275108 h 866222"/>
                      <a:gd name="connsiteX4" fmla="*/ 275107 w 866222"/>
                      <a:gd name="connsiteY4" fmla="*/ 494649 h 866222"/>
                      <a:gd name="connsiteX5" fmla="*/ 275107 w 866222"/>
                      <a:gd name="connsiteY5" fmla="*/ 866222 h 866222"/>
                      <a:gd name="connsiteX6" fmla="*/ 0 w 866222"/>
                      <a:gd name="connsiteY6" fmla="*/ 866222 h 866222"/>
                      <a:gd name="connsiteX7" fmla="*/ 0 w 866222"/>
                      <a:gd name="connsiteY7" fmla="*/ 311246 h 866222"/>
                      <a:gd name="connsiteX8" fmla="*/ 311246 w 866222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2">
                        <a:moveTo>
                          <a:pt x="311246" y="0"/>
                        </a:moveTo>
                        <a:lnTo>
                          <a:pt x="866222" y="0"/>
                        </a:lnTo>
                        <a:lnTo>
                          <a:pt x="866222" y="275108"/>
                        </a:lnTo>
                        <a:lnTo>
                          <a:pt x="494648" y="275108"/>
                        </a:lnTo>
                        <a:cubicBezTo>
                          <a:pt x="373399" y="275108"/>
                          <a:pt x="275107" y="373400"/>
                          <a:pt x="275107" y="494649"/>
                        </a:cubicBezTo>
                        <a:lnTo>
                          <a:pt x="275107" y="866222"/>
                        </a:lnTo>
                        <a:lnTo>
                          <a:pt x="0" y="866222"/>
                        </a:lnTo>
                        <a:lnTo>
                          <a:pt x="0" y="311246"/>
                        </a:lnTo>
                        <a:cubicBezTo>
                          <a:pt x="0" y="139350"/>
                          <a:pt x="139350" y="0"/>
                          <a:pt x="311246" y="0"/>
                        </a:cubicBezTo>
                        <a:close/>
                      </a:path>
                    </a:pathLst>
                  </a:custGeom>
                  <a:solidFill>
                    <a:srgbClr val="C4CAD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7" name="Freeform 116"/>
                  <p:cNvSpPr/>
                  <p:nvPr/>
                </p:nvSpPr>
                <p:spPr>
                  <a:xfrm rot="18900000">
                    <a:off x="2905707" y="3462387"/>
                    <a:ext cx="491423" cy="491423"/>
                  </a:xfrm>
                  <a:custGeom>
                    <a:avLst/>
                    <a:gdLst>
                      <a:gd name="connsiteX0" fmla="*/ 0 w 866223"/>
                      <a:gd name="connsiteY0" fmla="*/ 0 h 866222"/>
                      <a:gd name="connsiteX1" fmla="*/ 554977 w 866223"/>
                      <a:gd name="connsiteY1" fmla="*/ 0 h 866222"/>
                      <a:gd name="connsiteX2" fmla="*/ 866223 w 866223"/>
                      <a:gd name="connsiteY2" fmla="*/ 311246 h 866222"/>
                      <a:gd name="connsiteX3" fmla="*/ 866223 w 866223"/>
                      <a:gd name="connsiteY3" fmla="*/ 866222 h 866222"/>
                      <a:gd name="connsiteX4" fmla="*/ 591117 w 866223"/>
                      <a:gd name="connsiteY4" fmla="*/ 866222 h 866222"/>
                      <a:gd name="connsiteX5" fmla="*/ 591117 w 866223"/>
                      <a:gd name="connsiteY5" fmla="*/ 494649 h 866222"/>
                      <a:gd name="connsiteX6" fmla="*/ 371576 w 866223"/>
                      <a:gd name="connsiteY6" fmla="*/ 275108 h 866222"/>
                      <a:gd name="connsiteX7" fmla="*/ 0 w 866223"/>
                      <a:gd name="connsiteY7" fmla="*/ 275108 h 866222"/>
                      <a:gd name="connsiteX8" fmla="*/ 0 w 866223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2">
                        <a:moveTo>
                          <a:pt x="0" y="0"/>
                        </a:moveTo>
                        <a:lnTo>
                          <a:pt x="554977" y="0"/>
                        </a:lnTo>
                        <a:cubicBezTo>
                          <a:pt x="726873" y="0"/>
                          <a:pt x="866223" y="139350"/>
                          <a:pt x="866223" y="311246"/>
                        </a:cubicBezTo>
                        <a:lnTo>
                          <a:pt x="866223" y="866222"/>
                        </a:lnTo>
                        <a:lnTo>
                          <a:pt x="591117" y="866222"/>
                        </a:lnTo>
                        <a:lnTo>
                          <a:pt x="591117" y="494649"/>
                        </a:lnTo>
                        <a:cubicBezTo>
                          <a:pt x="591117" y="373400"/>
                          <a:pt x="492825" y="275108"/>
                          <a:pt x="371576" y="275108"/>
                        </a:cubicBezTo>
                        <a:lnTo>
                          <a:pt x="0" y="275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4CAD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8" name="Freeform 117"/>
                  <p:cNvSpPr/>
                  <p:nvPr/>
                </p:nvSpPr>
                <p:spPr>
                  <a:xfrm rot="18900000">
                    <a:off x="2905707" y="4265667"/>
                    <a:ext cx="491422" cy="491423"/>
                  </a:xfrm>
                  <a:custGeom>
                    <a:avLst/>
                    <a:gdLst>
                      <a:gd name="connsiteX0" fmla="*/ 0 w 866222"/>
                      <a:gd name="connsiteY0" fmla="*/ 0 h 866223"/>
                      <a:gd name="connsiteX1" fmla="*/ 275107 w 866222"/>
                      <a:gd name="connsiteY1" fmla="*/ 0 h 866223"/>
                      <a:gd name="connsiteX2" fmla="*/ 275107 w 866222"/>
                      <a:gd name="connsiteY2" fmla="*/ 371575 h 866223"/>
                      <a:gd name="connsiteX3" fmla="*/ 494648 w 866222"/>
                      <a:gd name="connsiteY3" fmla="*/ 591116 h 866223"/>
                      <a:gd name="connsiteX4" fmla="*/ 866222 w 866222"/>
                      <a:gd name="connsiteY4" fmla="*/ 591116 h 866223"/>
                      <a:gd name="connsiteX5" fmla="*/ 866222 w 866222"/>
                      <a:gd name="connsiteY5" fmla="*/ 866223 h 866223"/>
                      <a:gd name="connsiteX6" fmla="*/ 311246 w 866222"/>
                      <a:gd name="connsiteY6" fmla="*/ 866223 h 866223"/>
                      <a:gd name="connsiteX7" fmla="*/ 0 w 866222"/>
                      <a:gd name="connsiteY7" fmla="*/ 554977 h 866223"/>
                      <a:gd name="connsiteX8" fmla="*/ 0 w 866222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3">
                        <a:moveTo>
                          <a:pt x="0" y="0"/>
                        </a:moveTo>
                        <a:lnTo>
                          <a:pt x="275107" y="0"/>
                        </a:lnTo>
                        <a:lnTo>
                          <a:pt x="275107" y="371575"/>
                        </a:lnTo>
                        <a:cubicBezTo>
                          <a:pt x="275107" y="492824"/>
                          <a:pt x="373399" y="591116"/>
                          <a:pt x="494648" y="591116"/>
                        </a:cubicBezTo>
                        <a:lnTo>
                          <a:pt x="866222" y="591116"/>
                        </a:lnTo>
                        <a:lnTo>
                          <a:pt x="866222" y="866223"/>
                        </a:lnTo>
                        <a:lnTo>
                          <a:pt x="311246" y="866223"/>
                        </a:lnTo>
                        <a:cubicBezTo>
                          <a:pt x="139350" y="866223"/>
                          <a:pt x="0" y="726873"/>
                          <a:pt x="0" y="55497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4CAD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9" name="Freeform 118"/>
                  <p:cNvSpPr/>
                  <p:nvPr/>
                </p:nvSpPr>
                <p:spPr>
                  <a:xfrm rot="18900000">
                    <a:off x="3307347" y="3864025"/>
                    <a:ext cx="491423" cy="491423"/>
                  </a:xfrm>
                  <a:custGeom>
                    <a:avLst/>
                    <a:gdLst>
                      <a:gd name="connsiteX0" fmla="*/ 591117 w 866223"/>
                      <a:gd name="connsiteY0" fmla="*/ 0 h 866223"/>
                      <a:gd name="connsiteX1" fmla="*/ 866223 w 866223"/>
                      <a:gd name="connsiteY1" fmla="*/ 0 h 866223"/>
                      <a:gd name="connsiteX2" fmla="*/ 866223 w 866223"/>
                      <a:gd name="connsiteY2" fmla="*/ 554977 h 866223"/>
                      <a:gd name="connsiteX3" fmla="*/ 554977 w 866223"/>
                      <a:gd name="connsiteY3" fmla="*/ 866223 h 866223"/>
                      <a:gd name="connsiteX4" fmla="*/ 0 w 866223"/>
                      <a:gd name="connsiteY4" fmla="*/ 866223 h 866223"/>
                      <a:gd name="connsiteX5" fmla="*/ 0 w 866223"/>
                      <a:gd name="connsiteY5" fmla="*/ 591116 h 866223"/>
                      <a:gd name="connsiteX6" fmla="*/ 371576 w 866223"/>
                      <a:gd name="connsiteY6" fmla="*/ 591116 h 866223"/>
                      <a:gd name="connsiteX7" fmla="*/ 591117 w 866223"/>
                      <a:gd name="connsiteY7" fmla="*/ 371575 h 866223"/>
                      <a:gd name="connsiteX8" fmla="*/ 591117 w 866223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3">
                        <a:moveTo>
                          <a:pt x="591117" y="0"/>
                        </a:moveTo>
                        <a:lnTo>
                          <a:pt x="866223" y="0"/>
                        </a:lnTo>
                        <a:lnTo>
                          <a:pt x="866223" y="554977"/>
                        </a:lnTo>
                        <a:cubicBezTo>
                          <a:pt x="866223" y="726873"/>
                          <a:pt x="726873" y="866223"/>
                          <a:pt x="554977" y="866223"/>
                        </a:cubicBezTo>
                        <a:lnTo>
                          <a:pt x="0" y="866223"/>
                        </a:lnTo>
                        <a:lnTo>
                          <a:pt x="0" y="591116"/>
                        </a:lnTo>
                        <a:lnTo>
                          <a:pt x="371576" y="591116"/>
                        </a:lnTo>
                        <a:cubicBezTo>
                          <a:pt x="492825" y="591116"/>
                          <a:pt x="591117" y="492824"/>
                          <a:pt x="591117" y="371575"/>
                        </a:cubicBezTo>
                        <a:lnTo>
                          <a:pt x="591117" y="0"/>
                        </a:lnTo>
                        <a:close/>
                      </a:path>
                    </a:pathLst>
                  </a:custGeom>
                  <a:solidFill>
                    <a:srgbClr val="C4CAD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15" name="Rectangle 114"/>
                <p:cNvSpPr/>
                <p:nvPr/>
              </p:nvSpPr>
              <p:spPr>
                <a:xfrm rot="18900000">
                  <a:off x="1257831" y="3639810"/>
                  <a:ext cx="507743" cy="507742"/>
                </a:xfrm>
                <a:prstGeom prst="rect">
                  <a:avLst/>
                </a:prstGeom>
                <a:solidFill>
                  <a:srgbClr val="9AA4C0"/>
                </a:solidFill>
                <a:ln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3" name="TextBox 112"/>
              <p:cNvSpPr txBox="1"/>
              <p:nvPr/>
            </p:nvSpPr>
            <p:spPr>
              <a:xfrm>
                <a:off x="1183247" y="3665627"/>
                <a:ext cx="640996" cy="49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02</a:t>
                </a: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2210055" y="3474720"/>
              <a:ext cx="822960" cy="822960"/>
              <a:chOff x="907113" y="4900053"/>
              <a:chExt cx="1209180" cy="1209180"/>
            </a:xfrm>
          </p:grpSpPr>
          <p:grpSp>
            <p:nvGrpSpPr>
              <p:cNvPr id="100" name="Group 99"/>
              <p:cNvGrpSpPr/>
              <p:nvPr/>
            </p:nvGrpSpPr>
            <p:grpSpPr>
              <a:xfrm>
                <a:off x="907113" y="4900053"/>
                <a:ext cx="1209180" cy="1209180"/>
                <a:chOff x="907113" y="4900053"/>
                <a:chExt cx="1209180" cy="1209180"/>
              </a:xfrm>
            </p:grpSpPr>
            <p:grpSp>
              <p:nvGrpSpPr>
                <p:cNvPr id="102" name="Group 101"/>
                <p:cNvGrpSpPr/>
                <p:nvPr/>
              </p:nvGrpSpPr>
              <p:grpSpPr>
                <a:xfrm>
                  <a:off x="907113" y="4900053"/>
                  <a:ext cx="1209180" cy="1209180"/>
                  <a:chOff x="3451122" y="2570683"/>
                  <a:chExt cx="1294703" cy="1294703"/>
                </a:xfrm>
                <a:gradFill>
                  <a:gsLst>
                    <a:gs pos="40000">
                      <a:srgbClr val="75B4B3"/>
                    </a:gs>
                    <a:gs pos="68000">
                      <a:srgbClr val="407474"/>
                    </a:gs>
                  </a:gsLst>
                  <a:path path="circle">
                    <a:fillToRect l="50000" t="50000" r="50000" b="50000"/>
                  </a:path>
                </a:gradFill>
              </p:grpSpPr>
              <p:sp>
                <p:nvSpPr>
                  <p:cNvPr id="104" name="Freeform 103"/>
                  <p:cNvSpPr/>
                  <p:nvPr/>
                </p:nvSpPr>
                <p:spPr>
                  <a:xfrm rot="18900000">
                    <a:off x="3451122" y="2972324"/>
                    <a:ext cx="491422" cy="491423"/>
                  </a:xfrm>
                  <a:custGeom>
                    <a:avLst/>
                    <a:gdLst>
                      <a:gd name="connsiteX0" fmla="*/ 311246 w 866222"/>
                      <a:gd name="connsiteY0" fmla="*/ 0 h 866222"/>
                      <a:gd name="connsiteX1" fmla="*/ 866222 w 866222"/>
                      <a:gd name="connsiteY1" fmla="*/ 0 h 866222"/>
                      <a:gd name="connsiteX2" fmla="*/ 866222 w 866222"/>
                      <a:gd name="connsiteY2" fmla="*/ 275108 h 866222"/>
                      <a:gd name="connsiteX3" fmla="*/ 494648 w 866222"/>
                      <a:gd name="connsiteY3" fmla="*/ 275108 h 866222"/>
                      <a:gd name="connsiteX4" fmla="*/ 275107 w 866222"/>
                      <a:gd name="connsiteY4" fmla="*/ 494649 h 866222"/>
                      <a:gd name="connsiteX5" fmla="*/ 275107 w 866222"/>
                      <a:gd name="connsiteY5" fmla="*/ 866222 h 866222"/>
                      <a:gd name="connsiteX6" fmla="*/ 0 w 866222"/>
                      <a:gd name="connsiteY6" fmla="*/ 866222 h 866222"/>
                      <a:gd name="connsiteX7" fmla="*/ 0 w 866222"/>
                      <a:gd name="connsiteY7" fmla="*/ 311246 h 866222"/>
                      <a:gd name="connsiteX8" fmla="*/ 311246 w 866222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2">
                        <a:moveTo>
                          <a:pt x="311246" y="0"/>
                        </a:moveTo>
                        <a:lnTo>
                          <a:pt x="866222" y="0"/>
                        </a:lnTo>
                        <a:lnTo>
                          <a:pt x="866222" y="275108"/>
                        </a:lnTo>
                        <a:lnTo>
                          <a:pt x="494648" y="275108"/>
                        </a:lnTo>
                        <a:cubicBezTo>
                          <a:pt x="373399" y="275108"/>
                          <a:pt x="275107" y="373400"/>
                          <a:pt x="275107" y="494649"/>
                        </a:cubicBezTo>
                        <a:lnTo>
                          <a:pt x="275107" y="866222"/>
                        </a:lnTo>
                        <a:lnTo>
                          <a:pt x="0" y="866222"/>
                        </a:lnTo>
                        <a:lnTo>
                          <a:pt x="0" y="311246"/>
                        </a:lnTo>
                        <a:cubicBezTo>
                          <a:pt x="0" y="139350"/>
                          <a:pt x="139350" y="0"/>
                          <a:pt x="311246" y="0"/>
                        </a:cubicBezTo>
                        <a:close/>
                      </a:path>
                    </a:pathLst>
                  </a:custGeom>
                  <a:solidFill>
                    <a:srgbClr val="7982A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5" name="Freeform 104"/>
                  <p:cNvSpPr/>
                  <p:nvPr/>
                </p:nvSpPr>
                <p:spPr>
                  <a:xfrm rot="18900000">
                    <a:off x="3852762" y="2570683"/>
                    <a:ext cx="491423" cy="491423"/>
                  </a:xfrm>
                  <a:custGeom>
                    <a:avLst/>
                    <a:gdLst>
                      <a:gd name="connsiteX0" fmla="*/ 0 w 866223"/>
                      <a:gd name="connsiteY0" fmla="*/ 0 h 866222"/>
                      <a:gd name="connsiteX1" fmla="*/ 554977 w 866223"/>
                      <a:gd name="connsiteY1" fmla="*/ 0 h 866222"/>
                      <a:gd name="connsiteX2" fmla="*/ 866223 w 866223"/>
                      <a:gd name="connsiteY2" fmla="*/ 311246 h 866222"/>
                      <a:gd name="connsiteX3" fmla="*/ 866223 w 866223"/>
                      <a:gd name="connsiteY3" fmla="*/ 866222 h 866222"/>
                      <a:gd name="connsiteX4" fmla="*/ 591117 w 866223"/>
                      <a:gd name="connsiteY4" fmla="*/ 866222 h 866222"/>
                      <a:gd name="connsiteX5" fmla="*/ 591117 w 866223"/>
                      <a:gd name="connsiteY5" fmla="*/ 494649 h 866222"/>
                      <a:gd name="connsiteX6" fmla="*/ 371576 w 866223"/>
                      <a:gd name="connsiteY6" fmla="*/ 275108 h 866222"/>
                      <a:gd name="connsiteX7" fmla="*/ 0 w 866223"/>
                      <a:gd name="connsiteY7" fmla="*/ 275108 h 866222"/>
                      <a:gd name="connsiteX8" fmla="*/ 0 w 866223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2">
                        <a:moveTo>
                          <a:pt x="0" y="0"/>
                        </a:moveTo>
                        <a:lnTo>
                          <a:pt x="554977" y="0"/>
                        </a:lnTo>
                        <a:cubicBezTo>
                          <a:pt x="726873" y="0"/>
                          <a:pt x="866223" y="139350"/>
                          <a:pt x="866223" y="311246"/>
                        </a:cubicBezTo>
                        <a:lnTo>
                          <a:pt x="866223" y="866222"/>
                        </a:lnTo>
                        <a:lnTo>
                          <a:pt x="591117" y="866222"/>
                        </a:lnTo>
                        <a:lnTo>
                          <a:pt x="591117" y="494649"/>
                        </a:lnTo>
                        <a:cubicBezTo>
                          <a:pt x="591117" y="373400"/>
                          <a:pt x="492825" y="275108"/>
                          <a:pt x="371576" y="275108"/>
                        </a:cubicBezTo>
                        <a:lnTo>
                          <a:pt x="0" y="275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982A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6" name="Freeform 105"/>
                  <p:cNvSpPr/>
                  <p:nvPr/>
                </p:nvSpPr>
                <p:spPr>
                  <a:xfrm rot="18900000">
                    <a:off x="3852762" y="3373963"/>
                    <a:ext cx="491422" cy="491423"/>
                  </a:xfrm>
                  <a:custGeom>
                    <a:avLst/>
                    <a:gdLst>
                      <a:gd name="connsiteX0" fmla="*/ 0 w 866222"/>
                      <a:gd name="connsiteY0" fmla="*/ 0 h 866223"/>
                      <a:gd name="connsiteX1" fmla="*/ 275107 w 866222"/>
                      <a:gd name="connsiteY1" fmla="*/ 0 h 866223"/>
                      <a:gd name="connsiteX2" fmla="*/ 275107 w 866222"/>
                      <a:gd name="connsiteY2" fmla="*/ 371575 h 866223"/>
                      <a:gd name="connsiteX3" fmla="*/ 494648 w 866222"/>
                      <a:gd name="connsiteY3" fmla="*/ 591116 h 866223"/>
                      <a:gd name="connsiteX4" fmla="*/ 866222 w 866222"/>
                      <a:gd name="connsiteY4" fmla="*/ 591116 h 866223"/>
                      <a:gd name="connsiteX5" fmla="*/ 866222 w 866222"/>
                      <a:gd name="connsiteY5" fmla="*/ 866223 h 866223"/>
                      <a:gd name="connsiteX6" fmla="*/ 311246 w 866222"/>
                      <a:gd name="connsiteY6" fmla="*/ 866223 h 866223"/>
                      <a:gd name="connsiteX7" fmla="*/ 0 w 866222"/>
                      <a:gd name="connsiteY7" fmla="*/ 554977 h 866223"/>
                      <a:gd name="connsiteX8" fmla="*/ 0 w 866222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3">
                        <a:moveTo>
                          <a:pt x="0" y="0"/>
                        </a:moveTo>
                        <a:lnTo>
                          <a:pt x="275107" y="0"/>
                        </a:lnTo>
                        <a:lnTo>
                          <a:pt x="275107" y="371575"/>
                        </a:lnTo>
                        <a:cubicBezTo>
                          <a:pt x="275107" y="492824"/>
                          <a:pt x="373399" y="591116"/>
                          <a:pt x="494648" y="591116"/>
                        </a:cubicBezTo>
                        <a:lnTo>
                          <a:pt x="866222" y="591116"/>
                        </a:lnTo>
                        <a:lnTo>
                          <a:pt x="866222" y="866223"/>
                        </a:lnTo>
                        <a:lnTo>
                          <a:pt x="311246" y="866223"/>
                        </a:lnTo>
                        <a:cubicBezTo>
                          <a:pt x="139350" y="866223"/>
                          <a:pt x="0" y="726873"/>
                          <a:pt x="0" y="55497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982A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7" name="Freeform 106"/>
                  <p:cNvSpPr/>
                  <p:nvPr/>
                </p:nvSpPr>
                <p:spPr>
                  <a:xfrm rot="18900000">
                    <a:off x="4254402" y="2972321"/>
                    <a:ext cx="491423" cy="491423"/>
                  </a:xfrm>
                  <a:custGeom>
                    <a:avLst/>
                    <a:gdLst>
                      <a:gd name="connsiteX0" fmla="*/ 591117 w 866223"/>
                      <a:gd name="connsiteY0" fmla="*/ 0 h 866223"/>
                      <a:gd name="connsiteX1" fmla="*/ 866223 w 866223"/>
                      <a:gd name="connsiteY1" fmla="*/ 0 h 866223"/>
                      <a:gd name="connsiteX2" fmla="*/ 866223 w 866223"/>
                      <a:gd name="connsiteY2" fmla="*/ 554977 h 866223"/>
                      <a:gd name="connsiteX3" fmla="*/ 554977 w 866223"/>
                      <a:gd name="connsiteY3" fmla="*/ 866223 h 866223"/>
                      <a:gd name="connsiteX4" fmla="*/ 0 w 866223"/>
                      <a:gd name="connsiteY4" fmla="*/ 866223 h 866223"/>
                      <a:gd name="connsiteX5" fmla="*/ 0 w 866223"/>
                      <a:gd name="connsiteY5" fmla="*/ 591116 h 866223"/>
                      <a:gd name="connsiteX6" fmla="*/ 371576 w 866223"/>
                      <a:gd name="connsiteY6" fmla="*/ 591116 h 866223"/>
                      <a:gd name="connsiteX7" fmla="*/ 591117 w 866223"/>
                      <a:gd name="connsiteY7" fmla="*/ 371575 h 866223"/>
                      <a:gd name="connsiteX8" fmla="*/ 591117 w 866223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3">
                        <a:moveTo>
                          <a:pt x="591117" y="0"/>
                        </a:moveTo>
                        <a:lnTo>
                          <a:pt x="866223" y="0"/>
                        </a:lnTo>
                        <a:lnTo>
                          <a:pt x="866223" y="554977"/>
                        </a:lnTo>
                        <a:cubicBezTo>
                          <a:pt x="866223" y="726873"/>
                          <a:pt x="726873" y="866223"/>
                          <a:pt x="554977" y="866223"/>
                        </a:cubicBezTo>
                        <a:lnTo>
                          <a:pt x="0" y="866223"/>
                        </a:lnTo>
                        <a:lnTo>
                          <a:pt x="0" y="591116"/>
                        </a:lnTo>
                        <a:lnTo>
                          <a:pt x="371576" y="591116"/>
                        </a:lnTo>
                        <a:cubicBezTo>
                          <a:pt x="492825" y="591116"/>
                          <a:pt x="591117" y="492824"/>
                          <a:pt x="591117" y="371575"/>
                        </a:cubicBezTo>
                        <a:lnTo>
                          <a:pt x="591117" y="0"/>
                        </a:lnTo>
                        <a:close/>
                      </a:path>
                    </a:pathLst>
                  </a:custGeom>
                  <a:solidFill>
                    <a:srgbClr val="7982A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03" name="Rectangle 102"/>
                <p:cNvSpPr/>
                <p:nvPr/>
              </p:nvSpPr>
              <p:spPr>
                <a:xfrm rot="18900000">
                  <a:off x="1257831" y="5250771"/>
                  <a:ext cx="507743" cy="507742"/>
                </a:xfrm>
                <a:prstGeom prst="rect">
                  <a:avLst/>
                </a:prstGeom>
                <a:solidFill>
                  <a:srgbClr val="646E92"/>
                </a:solidFill>
                <a:ln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1" name="TextBox 100"/>
              <p:cNvSpPr txBox="1"/>
              <p:nvPr/>
            </p:nvSpPr>
            <p:spPr>
              <a:xfrm>
                <a:off x="1180848" y="5277788"/>
                <a:ext cx="653897" cy="49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03</a:t>
                </a: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2209800" y="4480560"/>
              <a:ext cx="822960" cy="822960"/>
              <a:chOff x="4688103" y="1635788"/>
              <a:chExt cx="1209180" cy="120918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4688103" y="1635788"/>
                <a:ext cx="1209180" cy="1209180"/>
                <a:chOff x="4688103" y="1635788"/>
                <a:chExt cx="1209180" cy="1209180"/>
              </a:xfrm>
            </p:grpSpPr>
            <p:grpSp>
              <p:nvGrpSpPr>
                <p:cNvPr id="90" name="Group 89"/>
                <p:cNvGrpSpPr/>
                <p:nvPr/>
              </p:nvGrpSpPr>
              <p:grpSpPr>
                <a:xfrm>
                  <a:off x="4688103" y="1635788"/>
                  <a:ext cx="1209180" cy="1209180"/>
                  <a:chOff x="5345232" y="2570683"/>
                  <a:chExt cx="1294703" cy="1294703"/>
                </a:xfrm>
                <a:gradFill>
                  <a:gsLst>
                    <a:gs pos="40000">
                      <a:srgbClr val="C09A7A"/>
                    </a:gs>
                    <a:gs pos="68000">
                      <a:srgbClr val="7A573A"/>
                    </a:gs>
                  </a:gsLst>
                  <a:path path="circle">
                    <a:fillToRect l="50000" t="50000" r="50000" b="50000"/>
                  </a:path>
                </a:gradFill>
              </p:grpSpPr>
              <p:sp>
                <p:nvSpPr>
                  <p:cNvPr id="92" name="Freeform 91"/>
                  <p:cNvSpPr/>
                  <p:nvPr/>
                </p:nvSpPr>
                <p:spPr>
                  <a:xfrm rot="18900000">
                    <a:off x="5345232" y="2972324"/>
                    <a:ext cx="491422" cy="491423"/>
                  </a:xfrm>
                  <a:custGeom>
                    <a:avLst/>
                    <a:gdLst>
                      <a:gd name="connsiteX0" fmla="*/ 311246 w 866222"/>
                      <a:gd name="connsiteY0" fmla="*/ 0 h 866222"/>
                      <a:gd name="connsiteX1" fmla="*/ 866222 w 866222"/>
                      <a:gd name="connsiteY1" fmla="*/ 0 h 866222"/>
                      <a:gd name="connsiteX2" fmla="*/ 866222 w 866222"/>
                      <a:gd name="connsiteY2" fmla="*/ 275108 h 866222"/>
                      <a:gd name="connsiteX3" fmla="*/ 494648 w 866222"/>
                      <a:gd name="connsiteY3" fmla="*/ 275108 h 866222"/>
                      <a:gd name="connsiteX4" fmla="*/ 275107 w 866222"/>
                      <a:gd name="connsiteY4" fmla="*/ 494649 h 866222"/>
                      <a:gd name="connsiteX5" fmla="*/ 275107 w 866222"/>
                      <a:gd name="connsiteY5" fmla="*/ 866222 h 866222"/>
                      <a:gd name="connsiteX6" fmla="*/ 0 w 866222"/>
                      <a:gd name="connsiteY6" fmla="*/ 866222 h 866222"/>
                      <a:gd name="connsiteX7" fmla="*/ 0 w 866222"/>
                      <a:gd name="connsiteY7" fmla="*/ 311246 h 866222"/>
                      <a:gd name="connsiteX8" fmla="*/ 311246 w 866222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2">
                        <a:moveTo>
                          <a:pt x="311246" y="0"/>
                        </a:moveTo>
                        <a:lnTo>
                          <a:pt x="866222" y="0"/>
                        </a:lnTo>
                        <a:lnTo>
                          <a:pt x="866222" y="275108"/>
                        </a:lnTo>
                        <a:lnTo>
                          <a:pt x="494648" y="275108"/>
                        </a:lnTo>
                        <a:cubicBezTo>
                          <a:pt x="373399" y="275108"/>
                          <a:pt x="275107" y="373400"/>
                          <a:pt x="275107" y="494649"/>
                        </a:cubicBezTo>
                        <a:lnTo>
                          <a:pt x="275107" y="866222"/>
                        </a:lnTo>
                        <a:lnTo>
                          <a:pt x="0" y="866222"/>
                        </a:lnTo>
                        <a:lnTo>
                          <a:pt x="0" y="311246"/>
                        </a:lnTo>
                        <a:cubicBezTo>
                          <a:pt x="0" y="139350"/>
                          <a:pt x="139350" y="0"/>
                          <a:pt x="311246" y="0"/>
                        </a:cubicBezTo>
                        <a:close/>
                      </a:path>
                    </a:pathLst>
                  </a:custGeom>
                  <a:solidFill>
                    <a:srgbClr val="759E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3" name="Freeform 92"/>
                  <p:cNvSpPr/>
                  <p:nvPr/>
                </p:nvSpPr>
                <p:spPr>
                  <a:xfrm rot="18900000">
                    <a:off x="5746872" y="2570683"/>
                    <a:ext cx="491423" cy="491423"/>
                  </a:xfrm>
                  <a:custGeom>
                    <a:avLst/>
                    <a:gdLst>
                      <a:gd name="connsiteX0" fmla="*/ 0 w 866223"/>
                      <a:gd name="connsiteY0" fmla="*/ 0 h 866222"/>
                      <a:gd name="connsiteX1" fmla="*/ 554977 w 866223"/>
                      <a:gd name="connsiteY1" fmla="*/ 0 h 866222"/>
                      <a:gd name="connsiteX2" fmla="*/ 866223 w 866223"/>
                      <a:gd name="connsiteY2" fmla="*/ 311246 h 866222"/>
                      <a:gd name="connsiteX3" fmla="*/ 866223 w 866223"/>
                      <a:gd name="connsiteY3" fmla="*/ 866222 h 866222"/>
                      <a:gd name="connsiteX4" fmla="*/ 591117 w 866223"/>
                      <a:gd name="connsiteY4" fmla="*/ 866222 h 866222"/>
                      <a:gd name="connsiteX5" fmla="*/ 591117 w 866223"/>
                      <a:gd name="connsiteY5" fmla="*/ 494649 h 866222"/>
                      <a:gd name="connsiteX6" fmla="*/ 371576 w 866223"/>
                      <a:gd name="connsiteY6" fmla="*/ 275108 h 866222"/>
                      <a:gd name="connsiteX7" fmla="*/ 0 w 866223"/>
                      <a:gd name="connsiteY7" fmla="*/ 275108 h 866222"/>
                      <a:gd name="connsiteX8" fmla="*/ 0 w 866223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2">
                        <a:moveTo>
                          <a:pt x="0" y="0"/>
                        </a:moveTo>
                        <a:lnTo>
                          <a:pt x="554977" y="0"/>
                        </a:lnTo>
                        <a:cubicBezTo>
                          <a:pt x="726873" y="0"/>
                          <a:pt x="866223" y="139350"/>
                          <a:pt x="866223" y="311246"/>
                        </a:cubicBezTo>
                        <a:lnTo>
                          <a:pt x="866223" y="866222"/>
                        </a:lnTo>
                        <a:lnTo>
                          <a:pt x="591117" y="866222"/>
                        </a:lnTo>
                        <a:lnTo>
                          <a:pt x="591117" y="494649"/>
                        </a:lnTo>
                        <a:cubicBezTo>
                          <a:pt x="591117" y="373400"/>
                          <a:pt x="492825" y="275108"/>
                          <a:pt x="371576" y="275108"/>
                        </a:cubicBezTo>
                        <a:lnTo>
                          <a:pt x="0" y="275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59E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4" name="Freeform 93"/>
                  <p:cNvSpPr/>
                  <p:nvPr/>
                </p:nvSpPr>
                <p:spPr>
                  <a:xfrm rot="18900000">
                    <a:off x="5746872" y="3373963"/>
                    <a:ext cx="491422" cy="491423"/>
                  </a:xfrm>
                  <a:custGeom>
                    <a:avLst/>
                    <a:gdLst>
                      <a:gd name="connsiteX0" fmla="*/ 0 w 866222"/>
                      <a:gd name="connsiteY0" fmla="*/ 0 h 866223"/>
                      <a:gd name="connsiteX1" fmla="*/ 275107 w 866222"/>
                      <a:gd name="connsiteY1" fmla="*/ 0 h 866223"/>
                      <a:gd name="connsiteX2" fmla="*/ 275107 w 866222"/>
                      <a:gd name="connsiteY2" fmla="*/ 371575 h 866223"/>
                      <a:gd name="connsiteX3" fmla="*/ 494648 w 866222"/>
                      <a:gd name="connsiteY3" fmla="*/ 591116 h 866223"/>
                      <a:gd name="connsiteX4" fmla="*/ 866222 w 866222"/>
                      <a:gd name="connsiteY4" fmla="*/ 591116 h 866223"/>
                      <a:gd name="connsiteX5" fmla="*/ 866222 w 866222"/>
                      <a:gd name="connsiteY5" fmla="*/ 866223 h 866223"/>
                      <a:gd name="connsiteX6" fmla="*/ 311246 w 866222"/>
                      <a:gd name="connsiteY6" fmla="*/ 866223 h 866223"/>
                      <a:gd name="connsiteX7" fmla="*/ 0 w 866222"/>
                      <a:gd name="connsiteY7" fmla="*/ 554977 h 866223"/>
                      <a:gd name="connsiteX8" fmla="*/ 0 w 866222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3">
                        <a:moveTo>
                          <a:pt x="0" y="0"/>
                        </a:moveTo>
                        <a:lnTo>
                          <a:pt x="275107" y="0"/>
                        </a:lnTo>
                        <a:lnTo>
                          <a:pt x="275107" y="371575"/>
                        </a:lnTo>
                        <a:cubicBezTo>
                          <a:pt x="275107" y="492824"/>
                          <a:pt x="373399" y="591116"/>
                          <a:pt x="494648" y="591116"/>
                        </a:cubicBezTo>
                        <a:lnTo>
                          <a:pt x="866222" y="591116"/>
                        </a:lnTo>
                        <a:lnTo>
                          <a:pt x="866222" y="866223"/>
                        </a:lnTo>
                        <a:lnTo>
                          <a:pt x="311246" y="866223"/>
                        </a:lnTo>
                        <a:cubicBezTo>
                          <a:pt x="139350" y="866223"/>
                          <a:pt x="0" y="726873"/>
                          <a:pt x="0" y="55497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59E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5" name="Freeform 94"/>
                  <p:cNvSpPr/>
                  <p:nvPr/>
                </p:nvSpPr>
                <p:spPr>
                  <a:xfrm rot="18900000">
                    <a:off x="6148512" y="2972321"/>
                    <a:ext cx="491423" cy="491423"/>
                  </a:xfrm>
                  <a:custGeom>
                    <a:avLst/>
                    <a:gdLst>
                      <a:gd name="connsiteX0" fmla="*/ 591117 w 866223"/>
                      <a:gd name="connsiteY0" fmla="*/ 0 h 866223"/>
                      <a:gd name="connsiteX1" fmla="*/ 866223 w 866223"/>
                      <a:gd name="connsiteY1" fmla="*/ 0 h 866223"/>
                      <a:gd name="connsiteX2" fmla="*/ 866223 w 866223"/>
                      <a:gd name="connsiteY2" fmla="*/ 554977 h 866223"/>
                      <a:gd name="connsiteX3" fmla="*/ 554977 w 866223"/>
                      <a:gd name="connsiteY3" fmla="*/ 866223 h 866223"/>
                      <a:gd name="connsiteX4" fmla="*/ 0 w 866223"/>
                      <a:gd name="connsiteY4" fmla="*/ 866223 h 866223"/>
                      <a:gd name="connsiteX5" fmla="*/ 0 w 866223"/>
                      <a:gd name="connsiteY5" fmla="*/ 591116 h 866223"/>
                      <a:gd name="connsiteX6" fmla="*/ 371576 w 866223"/>
                      <a:gd name="connsiteY6" fmla="*/ 591116 h 866223"/>
                      <a:gd name="connsiteX7" fmla="*/ 591117 w 866223"/>
                      <a:gd name="connsiteY7" fmla="*/ 371575 h 866223"/>
                      <a:gd name="connsiteX8" fmla="*/ 591117 w 866223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3">
                        <a:moveTo>
                          <a:pt x="591117" y="0"/>
                        </a:moveTo>
                        <a:lnTo>
                          <a:pt x="866223" y="0"/>
                        </a:lnTo>
                        <a:lnTo>
                          <a:pt x="866223" y="554977"/>
                        </a:lnTo>
                        <a:cubicBezTo>
                          <a:pt x="866223" y="726873"/>
                          <a:pt x="726873" y="866223"/>
                          <a:pt x="554977" y="866223"/>
                        </a:cubicBezTo>
                        <a:lnTo>
                          <a:pt x="0" y="866223"/>
                        </a:lnTo>
                        <a:lnTo>
                          <a:pt x="0" y="591116"/>
                        </a:lnTo>
                        <a:lnTo>
                          <a:pt x="371576" y="591116"/>
                        </a:lnTo>
                        <a:cubicBezTo>
                          <a:pt x="492825" y="591116"/>
                          <a:pt x="591117" y="492824"/>
                          <a:pt x="591117" y="371575"/>
                        </a:cubicBezTo>
                        <a:lnTo>
                          <a:pt x="591117" y="0"/>
                        </a:lnTo>
                        <a:close/>
                      </a:path>
                    </a:pathLst>
                  </a:custGeom>
                  <a:solidFill>
                    <a:srgbClr val="759E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1" name="Rectangle 90"/>
                <p:cNvSpPr/>
                <p:nvPr/>
              </p:nvSpPr>
              <p:spPr>
                <a:xfrm rot="18900000">
                  <a:off x="5038821" y="1986506"/>
                  <a:ext cx="507743" cy="507742"/>
                </a:xfrm>
                <a:prstGeom prst="rect">
                  <a:avLst/>
                </a:prstGeom>
                <a:solidFill>
                  <a:srgbClr val="3F7AC1"/>
                </a:solidFill>
                <a:ln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9" name="TextBox 88"/>
              <p:cNvSpPr txBox="1"/>
              <p:nvPr/>
            </p:nvSpPr>
            <p:spPr>
              <a:xfrm>
                <a:off x="4973833" y="2024318"/>
                <a:ext cx="625695" cy="49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04</a:t>
                </a:r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2209800" y="5486400"/>
              <a:ext cx="822960" cy="822960"/>
              <a:chOff x="4688103" y="3289092"/>
              <a:chExt cx="1209180" cy="1209180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4688103" y="3289092"/>
                <a:ext cx="1209180" cy="1209180"/>
                <a:chOff x="4688103" y="3289092"/>
                <a:chExt cx="1209180" cy="1209180"/>
              </a:xfrm>
            </p:grpSpPr>
            <p:grpSp>
              <p:nvGrpSpPr>
                <p:cNvPr id="78" name="Group 77"/>
                <p:cNvGrpSpPr/>
                <p:nvPr/>
              </p:nvGrpSpPr>
              <p:grpSpPr>
                <a:xfrm>
                  <a:off x="4688103" y="3289092"/>
                  <a:ext cx="1209180" cy="1209180"/>
                  <a:chOff x="6292286" y="3462387"/>
                  <a:chExt cx="1294703" cy="1294703"/>
                </a:xfrm>
                <a:gradFill>
                  <a:gsLst>
                    <a:gs pos="40000">
                      <a:srgbClr val="B28084"/>
                    </a:gs>
                    <a:gs pos="68000">
                      <a:srgbClr val="704447"/>
                    </a:gs>
                  </a:gsLst>
                  <a:path path="circle">
                    <a:fillToRect l="50000" t="50000" r="50000" b="50000"/>
                  </a:path>
                </a:gradFill>
              </p:grpSpPr>
              <p:sp>
                <p:nvSpPr>
                  <p:cNvPr id="80" name="Freeform 79"/>
                  <p:cNvSpPr/>
                  <p:nvPr/>
                </p:nvSpPr>
                <p:spPr>
                  <a:xfrm rot="18900000">
                    <a:off x="6292286" y="3864028"/>
                    <a:ext cx="491422" cy="491423"/>
                  </a:xfrm>
                  <a:custGeom>
                    <a:avLst/>
                    <a:gdLst>
                      <a:gd name="connsiteX0" fmla="*/ 311246 w 866222"/>
                      <a:gd name="connsiteY0" fmla="*/ 0 h 866222"/>
                      <a:gd name="connsiteX1" fmla="*/ 866222 w 866222"/>
                      <a:gd name="connsiteY1" fmla="*/ 0 h 866222"/>
                      <a:gd name="connsiteX2" fmla="*/ 866222 w 866222"/>
                      <a:gd name="connsiteY2" fmla="*/ 275108 h 866222"/>
                      <a:gd name="connsiteX3" fmla="*/ 494648 w 866222"/>
                      <a:gd name="connsiteY3" fmla="*/ 275108 h 866222"/>
                      <a:gd name="connsiteX4" fmla="*/ 275107 w 866222"/>
                      <a:gd name="connsiteY4" fmla="*/ 494649 h 866222"/>
                      <a:gd name="connsiteX5" fmla="*/ 275107 w 866222"/>
                      <a:gd name="connsiteY5" fmla="*/ 866222 h 866222"/>
                      <a:gd name="connsiteX6" fmla="*/ 0 w 866222"/>
                      <a:gd name="connsiteY6" fmla="*/ 866222 h 866222"/>
                      <a:gd name="connsiteX7" fmla="*/ 0 w 866222"/>
                      <a:gd name="connsiteY7" fmla="*/ 311246 h 866222"/>
                      <a:gd name="connsiteX8" fmla="*/ 311246 w 866222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2">
                        <a:moveTo>
                          <a:pt x="311246" y="0"/>
                        </a:moveTo>
                        <a:lnTo>
                          <a:pt x="866222" y="0"/>
                        </a:lnTo>
                        <a:lnTo>
                          <a:pt x="866222" y="275108"/>
                        </a:lnTo>
                        <a:lnTo>
                          <a:pt x="494648" y="275108"/>
                        </a:lnTo>
                        <a:cubicBezTo>
                          <a:pt x="373399" y="275108"/>
                          <a:pt x="275107" y="373400"/>
                          <a:pt x="275107" y="494649"/>
                        </a:cubicBezTo>
                        <a:lnTo>
                          <a:pt x="275107" y="866222"/>
                        </a:lnTo>
                        <a:lnTo>
                          <a:pt x="0" y="866222"/>
                        </a:lnTo>
                        <a:lnTo>
                          <a:pt x="0" y="311246"/>
                        </a:lnTo>
                        <a:cubicBezTo>
                          <a:pt x="0" y="139350"/>
                          <a:pt x="139350" y="0"/>
                          <a:pt x="311246" y="0"/>
                        </a:cubicBezTo>
                        <a:close/>
                      </a:path>
                    </a:pathLst>
                  </a:custGeom>
                  <a:solidFill>
                    <a:srgbClr val="B3B3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1" name="Freeform 80"/>
                  <p:cNvSpPr/>
                  <p:nvPr/>
                </p:nvSpPr>
                <p:spPr>
                  <a:xfrm rot="18900000">
                    <a:off x="6693926" y="3462387"/>
                    <a:ext cx="491423" cy="491423"/>
                  </a:xfrm>
                  <a:custGeom>
                    <a:avLst/>
                    <a:gdLst>
                      <a:gd name="connsiteX0" fmla="*/ 0 w 866223"/>
                      <a:gd name="connsiteY0" fmla="*/ 0 h 866222"/>
                      <a:gd name="connsiteX1" fmla="*/ 554977 w 866223"/>
                      <a:gd name="connsiteY1" fmla="*/ 0 h 866222"/>
                      <a:gd name="connsiteX2" fmla="*/ 866223 w 866223"/>
                      <a:gd name="connsiteY2" fmla="*/ 311246 h 866222"/>
                      <a:gd name="connsiteX3" fmla="*/ 866223 w 866223"/>
                      <a:gd name="connsiteY3" fmla="*/ 866222 h 866222"/>
                      <a:gd name="connsiteX4" fmla="*/ 591117 w 866223"/>
                      <a:gd name="connsiteY4" fmla="*/ 866222 h 866222"/>
                      <a:gd name="connsiteX5" fmla="*/ 591117 w 866223"/>
                      <a:gd name="connsiteY5" fmla="*/ 494649 h 866222"/>
                      <a:gd name="connsiteX6" fmla="*/ 371576 w 866223"/>
                      <a:gd name="connsiteY6" fmla="*/ 275108 h 866222"/>
                      <a:gd name="connsiteX7" fmla="*/ 0 w 866223"/>
                      <a:gd name="connsiteY7" fmla="*/ 275108 h 866222"/>
                      <a:gd name="connsiteX8" fmla="*/ 0 w 866223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2">
                        <a:moveTo>
                          <a:pt x="0" y="0"/>
                        </a:moveTo>
                        <a:lnTo>
                          <a:pt x="554977" y="0"/>
                        </a:lnTo>
                        <a:cubicBezTo>
                          <a:pt x="726873" y="0"/>
                          <a:pt x="866223" y="139350"/>
                          <a:pt x="866223" y="311246"/>
                        </a:cubicBezTo>
                        <a:lnTo>
                          <a:pt x="866223" y="866222"/>
                        </a:lnTo>
                        <a:lnTo>
                          <a:pt x="591117" y="866222"/>
                        </a:lnTo>
                        <a:lnTo>
                          <a:pt x="591117" y="494649"/>
                        </a:lnTo>
                        <a:cubicBezTo>
                          <a:pt x="591117" y="373400"/>
                          <a:pt x="492825" y="275108"/>
                          <a:pt x="371576" y="275108"/>
                        </a:cubicBezTo>
                        <a:lnTo>
                          <a:pt x="0" y="275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3B3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2" name="Freeform 81"/>
                  <p:cNvSpPr/>
                  <p:nvPr/>
                </p:nvSpPr>
                <p:spPr>
                  <a:xfrm rot="18900000">
                    <a:off x="6693926" y="4265667"/>
                    <a:ext cx="491422" cy="491423"/>
                  </a:xfrm>
                  <a:custGeom>
                    <a:avLst/>
                    <a:gdLst>
                      <a:gd name="connsiteX0" fmla="*/ 0 w 866222"/>
                      <a:gd name="connsiteY0" fmla="*/ 0 h 866223"/>
                      <a:gd name="connsiteX1" fmla="*/ 275107 w 866222"/>
                      <a:gd name="connsiteY1" fmla="*/ 0 h 866223"/>
                      <a:gd name="connsiteX2" fmla="*/ 275107 w 866222"/>
                      <a:gd name="connsiteY2" fmla="*/ 371575 h 866223"/>
                      <a:gd name="connsiteX3" fmla="*/ 494648 w 866222"/>
                      <a:gd name="connsiteY3" fmla="*/ 591116 h 866223"/>
                      <a:gd name="connsiteX4" fmla="*/ 866222 w 866222"/>
                      <a:gd name="connsiteY4" fmla="*/ 591116 h 866223"/>
                      <a:gd name="connsiteX5" fmla="*/ 866222 w 866222"/>
                      <a:gd name="connsiteY5" fmla="*/ 866223 h 866223"/>
                      <a:gd name="connsiteX6" fmla="*/ 311246 w 866222"/>
                      <a:gd name="connsiteY6" fmla="*/ 866223 h 866223"/>
                      <a:gd name="connsiteX7" fmla="*/ 0 w 866222"/>
                      <a:gd name="connsiteY7" fmla="*/ 554977 h 866223"/>
                      <a:gd name="connsiteX8" fmla="*/ 0 w 866222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3">
                        <a:moveTo>
                          <a:pt x="0" y="0"/>
                        </a:moveTo>
                        <a:lnTo>
                          <a:pt x="275107" y="0"/>
                        </a:lnTo>
                        <a:lnTo>
                          <a:pt x="275107" y="371575"/>
                        </a:lnTo>
                        <a:cubicBezTo>
                          <a:pt x="275107" y="492824"/>
                          <a:pt x="373399" y="591116"/>
                          <a:pt x="494648" y="591116"/>
                        </a:cubicBezTo>
                        <a:lnTo>
                          <a:pt x="866222" y="591116"/>
                        </a:lnTo>
                        <a:lnTo>
                          <a:pt x="866222" y="866223"/>
                        </a:lnTo>
                        <a:lnTo>
                          <a:pt x="311246" y="866223"/>
                        </a:lnTo>
                        <a:cubicBezTo>
                          <a:pt x="139350" y="866223"/>
                          <a:pt x="0" y="726873"/>
                          <a:pt x="0" y="55497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3B3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3" name="Freeform 82"/>
                  <p:cNvSpPr/>
                  <p:nvPr/>
                </p:nvSpPr>
                <p:spPr>
                  <a:xfrm rot="18900000">
                    <a:off x="7095566" y="3864025"/>
                    <a:ext cx="491423" cy="491423"/>
                  </a:xfrm>
                  <a:custGeom>
                    <a:avLst/>
                    <a:gdLst>
                      <a:gd name="connsiteX0" fmla="*/ 591117 w 866223"/>
                      <a:gd name="connsiteY0" fmla="*/ 0 h 866223"/>
                      <a:gd name="connsiteX1" fmla="*/ 866223 w 866223"/>
                      <a:gd name="connsiteY1" fmla="*/ 0 h 866223"/>
                      <a:gd name="connsiteX2" fmla="*/ 866223 w 866223"/>
                      <a:gd name="connsiteY2" fmla="*/ 554977 h 866223"/>
                      <a:gd name="connsiteX3" fmla="*/ 554977 w 866223"/>
                      <a:gd name="connsiteY3" fmla="*/ 866223 h 866223"/>
                      <a:gd name="connsiteX4" fmla="*/ 0 w 866223"/>
                      <a:gd name="connsiteY4" fmla="*/ 866223 h 866223"/>
                      <a:gd name="connsiteX5" fmla="*/ 0 w 866223"/>
                      <a:gd name="connsiteY5" fmla="*/ 591116 h 866223"/>
                      <a:gd name="connsiteX6" fmla="*/ 371576 w 866223"/>
                      <a:gd name="connsiteY6" fmla="*/ 591116 h 866223"/>
                      <a:gd name="connsiteX7" fmla="*/ 591117 w 866223"/>
                      <a:gd name="connsiteY7" fmla="*/ 371575 h 866223"/>
                      <a:gd name="connsiteX8" fmla="*/ 591117 w 866223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3">
                        <a:moveTo>
                          <a:pt x="591117" y="0"/>
                        </a:moveTo>
                        <a:lnTo>
                          <a:pt x="866223" y="0"/>
                        </a:lnTo>
                        <a:lnTo>
                          <a:pt x="866223" y="554977"/>
                        </a:lnTo>
                        <a:cubicBezTo>
                          <a:pt x="866223" y="726873"/>
                          <a:pt x="726873" y="866223"/>
                          <a:pt x="554977" y="866223"/>
                        </a:cubicBezTo>
                        <a:lnTo>
                          <a:pt x="0" y="866223"/>
                        </a:lnTo>
                        <a:lnTo>
                          <a:pt x="0" y="591116"/>
                        </a:lnTo>
                        <a:lnTo>
                          <a:pt x="371576" y="591116"/>
                        </a:lnTo>
                        <a:cubicBezTo>
                          <a:pt x="492825" y="591116"/>
                          <a:pt x="591117" y="492824"/>
                          <a:pt x="591117" y="371575"/>
                        </a:cubicBezTo>
                        <a:lnTo>
                          <a:pt x="591117" y="0"/>
                        </a:lnTo>
                        <a:close/>
                      </a:path>
                    </a:pathLst>
                  </a:custGeom>
                  <a:solidFill>
                    <a:srgbClr val="B3B3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79" name="Rectangle 78"/>
                <p:cNvSpPr/>
                <p:nvPr/>
              </p:nvSpPr>
              <p:spPr>
                <a:xfrm rot="18900000">
                  <a:off x="5038821" y="3639810"/>
                  <a:ext cx="507743" cy="507742"/>
                </a:xfrm>
                <a:prstGeom prst="rect">
                  <a:avLst/>
                </a:prstGeom>
                <a:solidFill>
                  <a:srgbClr val="9999FF"/>
                </a:solidFill>
                <a:ln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7" name="TextBox 76"/>
              <p:cNvSpPr txBox="1"/>
              <p:nvPr/>
            </p:nvSpPr>
            <p:spPr>
              <a:xfrm>
                <a:off x="4946242" y="3676423"/>
                <a:ext cx="670264" cy="49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05</a:t>
                </a:r>
              </a:p>
            </p:txBody>
          </p:sp>
        </p:grpSp>
        <p:grpSp>
          <p:nvGrpSpPr>
            <p:cNvPr id="246" name="Group 245"/>
            <p:cNvGrpSpPr/>
            <p:nvPr/>
          </p:nvGrpSpPr>
          <p:grpSpPr>
            <a:xfrm>
              <a:off x="3672839" y="1463040"/>
              <a:ext cx="3657600" cy="731520"/>
              <a:chOff x="2210996" y="1365591"/>
              <a:chExt cx="3657600" cy="731520"/>
            </a:xfrm>
          </p:grpSpPr>
          <p:sp>
            <p:nvSpPr>
              <p:cNvPr id="247" name="Rounded Rectangle 246"/>
              <p:cNvSpPr/>
              <p:nvPr/>
            </p:nvSpPr>
            <p:spPr>
              <a:xfrm>
                <a:off x="2210996" y="1365591"/>
                <a:ext cx="3657600" cy="731520"/>
              </a:xfrm>
              <a:prstGeom prst="roundRect">
                <a:avLst/>
              </a:prstGeom>
              <a:solidFill>
                <a:srgbClr val="8BAC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 panose="020B0604020202020204" pitchFamily="34" charset="0"/>
                </a:endParaRPr>
              </a:p>
            </p:txBody>
          </p:sp>
          <p:sp>
            <p:nvSpPr>
              <p:cNvPr id="248" name="Rectangle 247"/>
              <p:cNvSpPr/>
              <p:nvPr/>
            </p:nvSpPr>
            <p:spPr>
              <a:xfrm>
                <a:off x="2226938" y="1502765"/>
                <a:ext cx="3387382" cy="400110"/>
              </a:xfrm>
              <a:prstGeom prst="rect">
                <a:avLst/>
              </a:prstGeom>
            </p:spPr>
            <p:txBody>
              <a:bodyPr wrap="square" lIns="36576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Background</a:t>
                </a:r>
              </a:p>
            </p:txBody>
          </p:sp>
        </p:grpSp>
        <p:grpSp>
          <p:nvGrpSpPr>
            <p:cNvPr id="249" name="Group 248"/>
            <p:cNvGrpSpPr/>
            <p:nvPr/>
          </p:nvGrpSpPr>
          <p:grpSpPr>
            <a:xfrm>
              <a:off x="3672839" y="2468880"/>
              <a:ext cx="3749040" cy="731520"/>
              <a:chOff x="2210996" y="1365591"/>
              <a:chExt cx="3749040" cy="731520"/>
            </a:xfrm>
          </p:grpSpPr>
          <p:sp>
            <p:nvSpPr>
              <p:cNvPr id="250" name="Rounded Rectangle 249"/>
              <p:cNvSpPr/>
              <p:nvPr/>
            </p:nvSpPr>
            <p:spPr>
              <a:xfrm>
                <a:off x="2210996" y="1365591"/>
                <a:ext cx="3657600" cy="731520"/>
              </a:xfrm>
              <a:prstGeom prst="roundRect">
                <a:avLst/>
              </a:prstGeom>
              <a:solidFill>
                <a:srgbClr val="9AA4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 panose="020B0604020202020204" pitchFamily="34" charset="0"/>
                </a:endParaRPr>
              </a:p>
            </p:txBody>
          </p:sp>
          <p:sp>
            <p:nvSpPr>
              <p:cNvPr id="251" name="Rectangle 250"/>
              <p:cNvSpPr/>
              <p:nvPr/>
            </p:nvSpPr>
            <p:spPr>
              <a:xfrm>
                <a:off x="2226938" y="1502765"/>
                <a:ext cx="3733098" cy="400110"/>
              </a:xfrm>
              <a:prstGeom prst="rect">
                <a:avLst/>
              </a:prstGeom>
            </p:spPr>
            <p:txBody>
              <a:bodyPr wrap="square" lIns="36576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Technical Approach</a:t>
                </a:r>
              </a:p>
            </p:txBody>
          </p:sp>
        </p:grpSp>
        <p:grpSp>
          <p:nvGrpSpPr>
            <p:cNvPr id="252" name="Group 251"/>
            <p:cNvGrpSpPr/>
            <p:nvPr/>
          </p:nvGrpSpPr>
          <p:grpSpPr>
            <a:xfrm>
              <a:off x="3672839" y="4480560"/>
              <a:ext cx="3657600" cy="731520"/>
              <a:chOff x="2210996" y="1365591"/>
              <a:chExt cx="3657600" cy="731520"/>
            </a:xfrm>
          </p:grpSpPr>
          <p:sp>
            <p:nvSpPr>
              <p:cNvPr id="253" name="Rounded Rectangle 252"/>
              <p:cNvSpPr/>
              <p:nvPr/>
            </p:nvSpPr>
            <p:spPr>
              <a:xfrm>
                <a:off x="2210996" y="1365591"/>
                <a:ext cx="3657600" cy="731520"/>
              </a:xfrm>
              <a:prstGeom prst="roundRect">
                <a:avLst/>
              </a:prstGeom>
              <a:solidFill>
                <a:srgbClr val="3F7A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 panose="020B0604020202020204" pitchFamily="34" charset="0"/>
                </a:endParaRPr>
              </a:p>
            </p:txBody>
          </p:sp>
          <p:sp>
            <p:nvSpPr>
              <p:cNvPr id="254" name="Rectangle 253"/>
              <p:cNvSpPr/>
              <p:nvPr/>
            </p:nvSpPr>
            <p:spPr>
              <a:xfrm>
                <a:off x="2226938" y="1502765"/>
                <a:ext cx="3387382" cy="400110"/>
              </a:xfrm>
              <a:prstGeom prst="rect">
                <a:avLst/>
              </a:prstGeom>
            </p:spPr>
            <p:txBody>
              <a:bodyPr wrap="square" lIns="36576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Recent Achievement </a:t>
                </a:r>
              </a:p>
            </p:txBody>
          </p:sp>
        </p:grpSp>
        <p:grpSp>
          <p:nvGrpSpPr>
            <p:cNvPr id="255" name="Group 254"/>
            <p:cNvGrpSpPr/>
            <p:nvPr/>
          </p:nvGrpSpPr>
          <p:grpSpPr>
            <a:xfrm>
              <a:off x="3672839" y="5486400"/>
              <a:ext cx="3657600" cy="731520"/>
              <a:chOff x="2210996" y="1365591"/>
              <a:chExt cx="3657600" cy="731520"/>
            </a:xfrm>
          </p:grpSpPr>
          <p:sp>
            <p:nvSpPr>
              <p:cNvPr id="256" name="Rounded Rectangle 255"/>
              <p:cNvSpPr/>
              <p:nvPr/>
            </p:nvSpPr>
            <p:spPr>
              <a:xfrm>
                <a:off x="2210996" y="1365591"/>
                <a:ext cx="3657600" cy="731520"/>
              </a:xfrm>
              <a:prstGeom prst="roundRect">
                <a:avLst/>
              </a:prstGeom>
              <a:solidFill>
                <a:srgbClr val="99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 panose="020B0604020202020204" pitchFamily="34" charset="0"/>
                </a:endParaRPr>
              </a:p>
            </p:txBody>
          </p:sp>
          <p:sp>
            <p:nvSpPr>
              <p:cNvPr id="257" name="Rectangle 256"/>
              <p:cNvSpPr/>
              <p:nvPr/>
            </p:nvSpPr>
            <p:spPr>
              <a:xfrm>
                <a:off x="2226938" y="1502765"/>
                <a:ext cx="3387382" cy="400110"/>
              </a:xfrm>
              <a:prstGeom prst="rect">
                <a:avLst/>
              </a:prstGeom>
            </p:spPr>
            <p:txBody>
              <a:bodyPr wrap="square" lIns="36576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Path Forward</a:t>
                </a:r>
              </a:p>
            </p:txBody>
          </p:sp>
        </p:grp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4C74B2-535F-A068-C489-3B9DF8AC8119}"/>
              </a:ext>
            </a:extLst>
          </p:cNvPr>
          <p:cNvCxnSpPr>
            <a:cxnSpLocks/>
          </p:cNvCxnSpPr>
          <p:nvPr/>
        </p:nvCxnSpPr>
        <p:spPr>
          <a:xfrm>
            <a:off x="0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s://media.istockphoto.com/vectors/girl-pointing-vector-id493540238?k=6&amp;m=493540238&amp;s=612x612&amp;w=0&amp;h=gJbleMJMRnZxAXPC9GwOspJlTcccFQMgfDrxH0BrMOc=">
            <a:extLst>
              <a:ext uri="{FF2B5EF4-FFF2-40B4-BE49-F238E27FC236}">
                <a16:creationId xmlns:a16="http://schemas.microsoft.com/office/drawing/2014/main" id="{B9B6F2D9-8B31-2127-4825-5F45FB9B1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356" y="1295912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3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4"/>
    </mc:Choice>
    <mc:Fallback xmlns="">
      <p:transition spd="slow" advTm="8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DCD57FC4-C305-C246-BAEE-1D022AE99BB3}" type="slidenum">
              <a:rPr lang="en-US">
                <a:solidFill>
                  <a:prstClr val="white">
                    <a:lumMod val="75000"/>
                  </a:prstClr>
                </a:solidFill>
                <a:latin typeface="Century Gothic" panose="020B0502020202020204"/>
              </a:rPr>
              <a:pPr defTabSz="457200"/>
              <a:t>5</a:t>
            </a:fld>
            <a:endParaRPr lang="en-US" dirty="0">
              <a:solidFill>
                <a:prstClr val="white">
                  <a:lumMod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283971"/>
            <a:ext cx="8229600" cy="973059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white"/>
                </a:solidFill>
                <a:latin typeface="Century Gothic" panose="020B0502020202020204"/>
              </a:rPr>
              <a:t>Introduction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327274" y="1540799"/>
            <a:ext cx="9144000" cy="530352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-US" altLang="ko-KR" dirty="0">
                <a:solidFill>
                  <a:prstClr val="white"/>
                </a:solidFill>
                <a:latin typeface="Century Gothic" panose="020B0502020202020204"/>
                <a:ea typeface="맑은 고딕" panose="020B0503020000020004" pitchFamily="34" charset="-127"/>
              </a:rPr>
              <a:t>Silver biocide is being investigated by NASA as the replacement for the current iodine water disinfectant used on ISS and for future mission architectures.  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-US" altLang="ko-KR" dirty="0">
                <a:solidFill>
                  <a:prstClr val="white"/>
                </a:solidFill>
                <a:latin typeface="Century Gothic" panose="020B0502020202020204"/>
                <a:ea typeface="맑은 고딕" panose="020B0503020000020004" pitchFamily="34" charset="-127"/>
              </a:rPr>
              <a:t>We propose a controlled-release material, namely AgFoam, as attractive option</a:t>
            </a:r>
          </a:p>
          <a:p>
            <a:pPr marL="1085850" lvl="1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kumimoji="1" lang="en-US" altLang="ko-KR" sz="2400" dirty="0">
                <a:solidFill>
                  <a:prstClr val="white"/>
                </a:solidFill>
                <a:latin typeface="Century Gothic" panose="020B0502020202020204"/>
                <a:ea typeface="맑은 고딕" panose="020B0503020000020004" pitchFamily="34" charset="-127"/>
              </a:rPr>
              <a:t>passive release (no power, dormancy compatible)</a:t>
            </a:r>
          </a:p>
          <a:p>
            <a:pPr marL="1085850" lvl="1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kumimoji="1" lang="en-US" altLang="ko-KR" sz="2400" dirty="0">
                <a:solidFill>
                  <a:prstClr val="white"/>
                </a:solidFill>
                <a:latin typeface="Century Gothic" panose="020B0502020202020204"/>
                <a:ea typeface="맑은 고딕" panose="020B0503020000020004" pitchFamily="34" charset="-127"/>
              </a:rPr>
              <a:t>low consumables </a:t>
            </a:r>
          </a:p>
          <a:p>
            <a:pPr marL="1085850" lvl="1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kumimoji="1" lang="en-US" altLang="ko-KR" sz="2400" dirty="0">
                <a:solidFill>
                  <a:prstClr val="white"/>
                </a:solidFill>
                <a:latin typeface="Century Gothic" panose="020B0502020202020204"/>
                <a:ea typeface="맑은 고딕" panose="020B0503020000020004" pitchFamily="34" charset="-127"/>
              </a:rPr>
              <a:t>microbial check valve (MCV) potential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18645D-6847-60C9-2FEA-1A8E83E351DF}"/>
              </a:ext>
            </a:extLst>
          </p:cNvPr>
          <p:cNvCxnSpPr>
            <a:cxnSpLocks/>
          </p:cNvCxnSpPr>
          <p:nvPr/>
        </p:nvCxnSpPr>
        <p:spPr>
          <a:xfrm>
            <a:off x="0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39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60"/>
    </mc:Choice>
    <mc:Fallback xmlns="">
      <p:transition spd="slow" advTm="5346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7FC4-C305-C246-BAEE-1D022AE99BB3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283971"/>
            <a:ext cx="8229600" cy="973059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Key Performance Parameters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81200" y="1257030"/>
            <a:ext cx="8229600" cy="509932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kumimoji="1" lang="en-US" altLang="ko-KR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524000" y="1567092"/>
            <a:ext cx="9144000" cy="5303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800" dirty="0">
                <a:solidFill>
                  <a:sysClr val="window" lastClr="FFFFFF"/>
                </a:solidFill>
                <a:cs typeface="Arial" panose="020B0604020202020204" pitchFamily="34" charset="0"/>
              </a:rPr>
              <a:t>Requirements for in-line passive silver dosing and microbial check valve (MCV) technology: </a:t>
            </a:r>
          </a:p>
          <a:p>
            <a:pPr>
              <a:defRPr/>
            </a:pPr>
            <a:r>
              <a:rPr lang="en-US" sz="1800" dirty="0">
                <a:solidFill>
                  <a:sysClr val="window" lastClr="FFFFFF"/>
                </a:solidFill>
                <a:cs typeface="Arial" panose="020B0604020202020204" pitchFamily="34" charset="0"/>
              </a:rPr>
              <a:t>Adding </a:t>
            </a:r>
            <a:r>
              <a:rPr lang="en-US" sz="1800" dirty="0">
                <a:solidFill>
                  <a:srgbClr val="FF66FF"/>
                </a:solidFill>
                <a:cs typeface="Arial" panose="020B0604020202020204" pitchFamily="34" charset="0"/>
              </a:rPr>
              <a:t>200 to 400 ug/L </a:t>
            </a:r>
            <a:r>
              <a:rPr lang="en-US" sz="1800" dirty="0">
                <a:solidFill>
                  <a:sysClr val="window" lastClr="FFFFFF"/>
                </a:solidFill>
                <a:cs typeface="Arial" panose="020B0604020202020204" pitchFamily="34" charset="0"/>
              </a:rPr>
              <a:t>of silver to the water at a flow rate of </a:t>
            </a:r>
            <a:r>
              <a:rPr lang="en-US" sz="1800" dirty="0">
                <a:solidFill>
                  <a:srgbClr val="FF0000"/>
                </a:solidFill>
                <a:cs typeface="Arial" panose="020B0604020202020204" pitchFamily="34" charset="0"/>
              </a:rPr>
              <a:t>0.1 to 0.15 L/min</a:t>
            </a:r>
            <a:r>
              <a:rPr lang="en-US" sz="1800" dirty="0">
                <a:solidFill>
                  <a:srgbClr val="FF66FF"/>
                </a:solidFill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ysClr val="window" lastClr="FFFFFF"/>
                </a:solidFill>
                <a:cs typeface="Arial" panose="020B0604020202020204" pitchFamily="34" charset="0"/>
              </a:rPr>
              <a:t>to maintain the microbial control.  </a:t>
            </a:r>
          </a:p>
          <a:p>
            <a:pPr>
              <a:defRPr/>
            </a:pPr>
            <a:r>
              <a:rPr lang="en-US" sz="1800" dirty="0">
                <a:solidFill>
                  <a:sysClr val="window" lastClr="FFFFFF"/>
                </a:solidFill>
                <a:cs typeface="Arial" panose="020B0604020202020204" pitchFamily="34" charset="0"/>
              </a:rPr>
              <a:t>Operating at ambient temperature, pH ranges </a:t>
            </a:r>
            <a:r>
              <a:rPr lang="en-US" sz="1800" dirty="0">
                <a:solidFill>
                  <a:schemeClr val="accent2"/>
                </a:solidFill>
                <a:cs typeface="Arial" panose="020B0604020202020204" pitchFamily="34" charset="0"/>
              </a:rPr>
              <a:t>4.5 - 9.0</a:t>
            </a:r>
            <a:r>
              <a:rPr lang="en-US" sz="1800" dirty="0">
                <a:solidFill>
                  <a:sysClr val="window" lastClr="FFFFFF"/>
                </a:solidFill>
                <a:cs typeface="Arial" panose="020B0604020202020204" pitchFamily="34" charset="0"/>
              </a:rPr>
              <a:t>, and system pressures up to </a:t>
            </a:r>
            <a:r>
              <a:rPr lang="en-US" sz="1800" dirty="0">
                <a:solidFill>
                  <a:schemeClr val="accent2"/>
                </a:solidFill>
                <a:cs typeface="Arial" panose="020B0604020202020204" pitchFamily="34" charset="0"/>
              </a:rPr>
              <a:t>30 psig</a:t>
            </a:r>
            <a:r>
              <a:rPr lang="en-US" sz="1800" dirty="0">
                <a:solidFill>
                  <a:sysClr val="window" lastClr="FFFFFF"/>
                </a:solidFill>
                <a:cs typeface="Arial" panose="020B0604020202020204" pitchFamily="34" charset="0"/>
              </a:rPr>
              <a:t>. </a:t>
            </a:r>
          </a:p>
          <a:p>
            <a:pPr>
              <a:defRPr/>
            </a:pPr>
            <a:r>
              <a:rPr lang="en-US" sz="1800" dirty="0">
                <a:solidFill>
                  <a:sysClr val="window" lastClr="FFFFFF"/>
                </a:solidFill>
                <a:cs typeface="Arial" panose="020B0604020202020204" pitchFamily="34" charset="0"/>
              </a:rPr>
              <a:t>Preventing the passage and/or grow through of microbes across the device.</a:t>
            </a:r>
          </a:p>
          <a:p>
            <a:pPr>
              <a:defRPr/>
            </a:pPr>
            <a:r>
              <a:rPr lang="en-US" sz="1800" dirty="0">
                <a:solidFill>
                  <a:sysClr val="window" lastClr="FFFFFF"/>
                </a:solidFill>
                <a:cs typeface="Arial" panose="020B0604020202020204" pitchFamily="34" charset="0"/>
              </a:rPr>
              <a:t>Microgravity compatible, minimal power and consumable mass requirements, small, robust, lightweight and easy to install and maintain.</a:t>
            </a:r>
          </a:p>
          <a:p>
            <a:pPr>
              <a:defRPr/>
            </a:pPr>
            <a:r>
              <a:rPr lang="en-US" sz="1800" dirty="0">
                <a:solidFill>
                  <a:sysClr val="window" lastClr="FFFFFF"/>
                </a:solidFill>
                <a:cs typeface="Arial" panose="020B0604020202020204" pitchFamily="34" charset="0"/>
              </a:rPr>
              <a:t>No adverse effects on the potable water, safe for consumption.</a:t>
            </a:r>
          </a:p>
          <a:p>
            <a:pPr>
              <a:defRPr/>
            </a:pPr>
            <a:r>
              <a:rPr lang="en-US" sz="1800" dirty="0">
                <a:solidFill>
                  <a:schemeClr val="accent2"/>
                </a:solidFill>
                <a:cs typeface="Arial" panose="020B0604020202020204" pitchFamily="34" charset="0"/>
              </a:rPr>
              <a:t>Compatible </a:t>
            </a:r>
            <a:r>
              <a:rPr lang="en-US" sz="1800" dirty="0">
                <a:solidFill>
                  <a:sysClr val="window" lastClr="FFFFFF"/>
                </a:solidFill>
                <a:cs typeface="Arial" panose="020B0604020202020204" pitchFamily="34" charset="0"/>
              </a:rPr>
              <a:t>with other ionic silver disinfection technologies</a:t>
            </a:r>
          </a:p>
          <a:p>
            <a:pPr>
              <a:defRPr/>
            </a:pPr>
            <a:r>
              <a:rPr lang="en-US" sz="1800" dirty="0">
                <a:solidFill>
                  <a:sysClr val="window" lastClr="FFFFFF"/>
                </a:solidFill>
                <a:cs typeface="Arial" panose="020B0604020202020204" pitchFamily="34" charset="0"/>
              </a:rPr>
              <a:t>Providing continuous, stable and autonomous operation, </a:t>
            </a:r>
          </a:p>
          <a:p>
            <a:pPr>
              <a:defRPr/>
            </a:pPr>
            <a:r>
              <a:rPr lang="en-US" sz="1800" dirty="0">
                <a:solidFill>
                  <a:sysClr val="window" lastClr="FFFFFF"/>
                </a:solidFill>
                <a:cs typeface="Arial" panose="020B0604020202020204" pitchFamily="34" charset="0"/>
              </a:rPr>
              <a:t>Fully functional following </a:t>
            </a:r>
            <a:r>
              <a:rPr lang="en-US" sz="1800" dirty="0">
                <a:solidFill>
                  <a:schemeClr val="accent2"/>
                </a:solidFill>
                <a:cs typeface="Arial" panose="020B0604020202020204" pitchFamily="34" charset="0"/>
              </a:rPr>
              <a:t>dormancy – up to 1 year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B80AB18-0A5F-FFA2-C7AE-4DCEC5FAAD7E}"/>
              </a:ext>
            </a:extLst>
          </p:cNvPr>
          <p:cNvCxnSpPr>
            <a:cxnSpLocks/>
          </p:cNvCxnSpPr>
          <p:nvPr/>
        </p:nvCxnSpPr>
        <p:spPr>
          <a:xfrm>
            <a:off x="0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594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35"/>
    </mc:Choice>
    <mc:Fallback xmlns="">
      <p:transition spd="slow" advTm="5723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7FC4-C305-C246-BAEE-1D022AE99BB3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315242"/>
            <a:ext cx="8229600" cy="763554"/>
          </a:xfrm>
          <a:prstGeom prst="rect">
            <a:avLst/>
          </a:prstGeom>
        </p:spPr>
        <p:txBody>
          <a:bodyPr lIns="91440" anchor="b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Agenda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75661" y="1463040"/>
            <a:ext cx="5212079" cy="4846320"/>
            <a:chOff x="2209800" y="1463040"/>
            <a:chExt cx="5212079" cy="4846320"/>
          </a:xfrm>
        </p:grpSpPr>
        <p:grpSp>
          <p:nvGrpSpPr>
            <p:cNvPr id="2" name="Group 1"/>
            <p:cNvGrpSpPr/>
            <p:nvPr/>
          </p:nvGrpSpPr>
          <p:grpSpPr>
            <a:xfrm>
              <a:off x="3672839" y="3474720"/>
              <a:ext cx="3657600" cy="731520"/>
              <a:chOff x="2210996" y="1365591"/>
              <a:chExt cx="3657600" cy="731520"/>
            </a:xfrm>
          </p:grpSpPr>
          <p:sp>
            <p:nvSpPr>
              <p:cNvPr id="167" name="Rounded Rectangle 166"/>
              <p:cNvSpPr/>
              <p:nvPr/>
            </p:nvSpPr>
            <p:spPr>
              <a:xfrm>
                <a:off x="2210996" y="1365591"/>
                <a:ext cx="3657600" cy="731520"/>
              </a:xfrm>
              <a:prstGeom prst="roundRect">
                <a:avLst/>
              </a:prstGeom>
              <a:solidFill>
                <a:srgbClr val="646E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 panose="020B0604020202020204" pitchFamily="34" charset="0"/>
                </a:endParaRPr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2226938" y="1502765"/>
                <a:ext cx="3554472" cy="400110"/>
              </a:xfrm>
              <a:prstGeom prst="rect">
                <a:avLst/>
              </a:prstGeom>
            </p:spPr>
            <p:txBody>
              <a:bodyPr wrap="square" lIns="36576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Previous Work Summary</a:t>
                </a:r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2209800" y="1463040"/>
              <a:ext cx="822960" cy="822960"/>
              <a:chOff x="907114" y="1635788"/>
              <a:chExt cx="1209180" cy="1209180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907114" y="1635788"/>
                <a:ext cx="1209180" cy="1209180"/>
                <a:chOff x="907114" y="1635788"/>
                <a:chExt cx="1209180" cy="1209180"/>
              </a:xfrm>
            </p:grpSpPr>
            <p:grpSp>
              <p:nvGrpSpPr>
                <p:cNvPr id="126" name="Group 125"/>
                <p:cNvGrpSpPr/>
                <p:nvPr/>
              </p:nvGrpSpPr>
              <p:grpSpPr>
                <a:xfrm>
                  <a:off x="907114" y="1635788"/>
                  <a:ext cx="1209180" cy="1209180"/>
                  <a:chOff x="1557012" y="2570683"/>
                  <a:chExt cx="1294703" cy="1294703"/>
                </a:xfrm>
                <a:gradFill>
                  <a:gsLst>
                    <a:gs pos="40000">
                      <a:srgbClr val="A5B690"/>
                    </a:gs>
                    <a:gs pos="68000">
                      <a:srgbClr val="5C6D47"/>
                    </a:gs>
                  </a:gsLst>
                  <a:path path="circle">
                    <a:fillToRect l="50000" t="50000" r="50000" b="50000"/>
                  </a:path>
                </a:gradFill>
              </p:grpSpPr>
              <p:sp>
                <p:nvSpPr>
                  <p:cNvPr id="128" name="Freeform 127"/>
                  <p:cNvSpPr/>
                  <p:nvPr/>
                </p:nvSpPr>
                <p:spPr>
                  <a:xfrm rot="18900000">
                    <a:off x="1557012" y="2972324"/>
                    <a:ext cx="491422" cy="491423"/>
                  </a:xfrm>
                  <a:custGeom>
                    <a:avLst/>
                    <a:gdLst>
                      <a:gd name="connsiteX0" fmla="*/ 311246 w 866222"/>
                      <a:gd name="connsiteY0" fmla="*/ 0 h 866222"/>
                      <a:gd name="connsiteX1" fmla="*/ 866222 w 866222"/>
                      <a:gd name="connsiteY1" fmla="*/ 0 h 866222"/>
                      <a:gd name="connsiteX2" fmla="*/ 866222 w 866222"/>
                      <a:gd name="connsiteY2" fmla="*/ 275108 h 866222"/>
                      <a:gd name="connsiteX3" fmla="*/ 494648 w 866222"/>
                      <a:gd name="connsiteY3" fmla="*/ 275108 h 866222"/>
                      <a:gd name="connsiteX4" fmla="*/ 275107 w 866222"/>
                      <a:gd name="connsiteY4" fmla="*/ 494649 h 866222"/>
                      <a:gd name="connsiteX5" fmla="*/ 275107 w 866222"/>
                      <a:gd name="connsiteY5" fmla="*/ 866222 h 866222"/>
                      <a:gd name="connsiteX6" fmla="*/ 0 w 866222"/>
                      <a:gd name="connsiteY6" fmla="*/ 866222 h 866222"/>
                      <a:gd name="connsiteX7" fmla="*/ 0 w 866222"/>
                      <a:gd name="connsiteY7" fmla="*/ 311246 h 866222"/>
                      <a:gd name="connsiteX8" fmla="*/ 311246 w 866222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2">
                        <a:moveTo>
                          <a:pt x="311246" y="0"/>
                        </a:moveTo>
                        <a:lnTo>
                          <a:pt x="866222" y="0"/>
                        </a:lnTo>
                        <a:lnTo>
                          <a:pt x="866222" y="275108"/>
                        </a:lnTo>
                        <a:lnTo>
                          <a:pt x="494648" y="275108"/>
                        </a:lnTo>
                        <a:cubicBezTo>
                          <a:pt x="373399" y="275108"/>
                          <a:pt x="275107" y="373400"/>
                          <a:pt x="275107" y="494649"/>
                        </a:cubicBezTo>
                        <a:lnTo>
                          <a:pt x="275107" y="866222"/>
                        </a:lnTo>
                        <a:lnTo>
                          <a:pt x="0" y="866222"/>
                        </a:lnTo>
                        <a:lnTo>
                          <a:pt x="0" y="311246"/>
                        </a:lnTo>
                        <a:cubicBezTo>
                          <a:pt x="0" y="139350"/>
                          <a:pt x="139350" y="0"/>
                          <a:pt x="311246" y="0"/>
                        </a:cubicBezTo>
                        <a:close/>
                      </a:path>
                    </a:pathLst>
                  </a:custGeom>
                  <a:solidFill>
                    <a:srgbClr val="BDD0E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9" name="Freeform 128"/>
                  <p:cNvSpPr/>
                  <p:nvPr/>
                </p:nvSpPr>
                <p:spPr>
                  <a:xfrm rot="18900000">
                    <a:off x="1958652" y="2570683"/>
                    <a:ext cx="491423" cy="491423"/>
                  </a:xfrm>
                  <a:custGeom>
                    <a:avLst/>
                    <a:gdLst>
                      <a:gd name="connsiteX0" fmla="*/ 0 w 866223"/>
                      <a:gd name="connsiteY0" fmla="*/ 0 h 866222"/>
                      <a:gd name="connsiteX1" fmla="*/ 554977 w 866223"/>
                      <a:gd name="connsiteY1" fmla="*/ 0 h 866222"/>
                      <a:gd name="connsiteX2" fmla="*/ 866223 w 866223"/>
                      <a:gd name="connsiteY2" fmla="*/ 311246 h 866222"/>
                      <a:gd name="connsiteX3" fmla="*/ 866223 w 866223"/>
                      <a:gd name="connsiteY3" fmla="*/ 866222 h 866222"/>
                      <a:gd name="connsiteX4" fmla="*/ 591117 w 866223"/>
                      <a:gd name="connsiteY4" fmla="*/ 866222 h 866222"/>
                      <a:gd name="connsiteX5" fmla="*/ 591117 w 866223"/>
                      <a:gd name="connsiteY5" fmla="*/ 494649 h 866222"/>
                      <a:gd name="connsiteX6" fmla="*/ 371576 w 866223"/>
                      <a:gd name="connsiteY6" fmla="*/ 275108 h 866222"/>
                      <a:gd name="connsiteX7" fmla="*/ 0 w 866223"/>
                      <a:gd name="connsiteY7" fmla="*/ 275108 h 866222"/>
                      <a:gd name="connsiteX8" fmla="*/ 0 w 866223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2">
                        <a:moveTo>
                          <a:pt x="0" y="0"/>
                        </a:moveTo>
                        <a:lnTo>
                          <a:pt x="554977" y="0"/>
                        </a:lnTo>
                        <a:cubicBezTo>
                          <a:pt x="726873" y="0"/>
                          <a:pt x="866223" y="139350"/>
                          <a:pt x="866223" y="311246"/>
                        </a:cubicBezTo>
                        <a:lnTo>
                          <a:pt x="866223" y="866222"/>
                        </a:lnTo>
                        <a:lnTo>
                          <a:pt x="591117" y="866222"/>
                        </a:lnTo>
                        <a:lnTo>
                          <a:pt x="591117" y="494649"/>
                        </a:lnTo>
                        <a:cubicBezTo>
                          <a:pt x="591117" y="373400"/>
                          <a:pt x="492825" y="275108"/>
                          <a:pt x="371576" y="275108"/>
                        </a:cubicBezTo>
                        <a:lnTo>
                          <a:pt x="0" y="275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DD0E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0" name="Freeform 129"/>
                  <p:cNvSpPr/>
                  <p:nvPr/>
                </p:nvSpPr>
                <p:spPr>
                  <a:xfrm rot="18900000">
                    <a:off x="1958652" y="3373963"/>
                    <a:ext cx="491422" cy="491423"/>
                  </a:xfrm>
                  <a:custGeom>
                    <a:avLst/>
                    <a:gdLst>
                      <a:gd name="connsiteX0" fmla="*/ 0 w 866222"/>
                      <a:gd name="connsiteY0" fmla="*/ 0 h 866223"/>
                      <a:gd name="connsiteX1" fmla="*/ 275107 w 866222"/>
                      <a:gd name="connsiteY1" fmla="*/ 0 h 866223"/>
                      <a:gd name="connsiteX2" fmla="*/ 275107 w 866222"/>
                      <a:gd name="connsiteY2" fmla="*/ 371575 h 866223"/>
                      <a:gd name="connsiteX3" fmla="*/ 494648 w 866222"/>
                      <a:gd name="connsiteY3" fmla="*/ 591116 h 866223"/>
                      <a:gd name="connsiteX4" fmla="*/ 866222 w 866222"/>
                      <a:gd name="connsiteY4" fmla="*/ 591116 h 866223"/>
                      <a:gd name="connsiteX5" fmla="*/ 866222 w 866222"/>
                      <a:gd name="connsiteY5" fmla="*/ 866223 h 866223"/>
                      <a:gd name="connsiteX6" fmla="*/ 311246 w 866222"/>
                      <a:gd name="connsiteY6" fmla="*/ 866223 h 866223"/>
                      <a:gd name="connsiteX7" fmla="*/ 0 w 866222"/>
                      <a:gd name="connsiteY7" fmla="*/ 554977 h 866223"/>
                      <a:gd name="connsiteX8" fmla="*/ 0 w 866222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3">
                        <a:moveTo>
                          <a:pt x="0" y="0"/>
                        </a:moveTo>
                        <a:lnTo>
                          <a:pt x="275107" y="0"/>
                        </a:lnTo>
                        <a:lnTo>
                          <a:pt x="275107" y="371575"/>
                        </a:lnTo>
                        <a:cubicBezTo>
                          <a:pt x="275107" y="492824"/>
                          <a:pt x="373399" y="591116"/>
                          <a:pt x="494648" y="591116"/>
                        </a:cubicBezTo>
                        <a:lnTo>
                          <a:pt x="866222" y="591116"/>
                        </a:lnTo>
                        <a:lnTo>
                          <a:pt x="866222" y="866223"/>
                        </a:lnTo>
                        <a:lnTo>
                          <a:pt x="311246" y="866223"/>
                        </a:lnTo>
                        <a:cubicBezTo>
                          <a:pt x="139350" y="866223"/>
                          <a:pt x="0" y="726873"/>
                          <a:pt x="0" y="55497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DD0E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1" name="Freeform 130"/>
                  <p:cNvSpPr/>
                  <p:nvPr/>
                </p:nvSpPr>
                <p:spPr>
                  <a:xfrm rot="18900000">
                    <a:off x="2360292" y="2972321"/>
                    <a:ext cx="491423" cy="491423"/>
                  </a:xfrm>
                  <a:custGeom>
                    <a:avLst/>
                    <a:gdLst>
                      <a:gd name="connsiteX0" fmla="*/ 591117 w 866223"/>
                      <a:gd name="connsiteY0" fmla="*/ 0 h 866223"/>
                      <a:gd name="connsiteX1" fmla="*/ 866223 w 866223"/>
                      <a:gd name="connsiteY1" fmla="*/ 0 h 866223"/>
                      <a:gd name="connsiteX2" fmla="*/ 866223 w 866223"/>
                      <a:gd name="connsiteY2" fmla="*/ 554977 h 866223"/>
                      <a:gd name="connsiteX3" fmla="*/ 554977 w 866223"/>
                      <a:gd name="connsiteY3" fmla="*/ 866223 h 866223"/>
                      <a:gd name="connsiteX4" fmla="*/ 0 w 866223"/>
                      <a:gd name="connsiteY4" fmla="*/ 866223 h 866223"/>
                      <a:gd name="connsiteX5" fmla="*/ 0 w 866223"/>
                      <a:gd name="connsiteY5" fmla="*/ 591116 h 866223"/>
                      <a:gd name="connsiteX6" fmla="*/ 371576 w 866223"/>
                      <a:gd name="connsiteY6" fmla="*/ 591116 h 866223"/>
                      <a:gd name="connsiteX7" fmla="*/ 591117 w 866223"/>
                      <a:gd name="connsiteY7" fmla="*/ 371575 h 866223"/>
                      <a:gd name="connsiteX8" fmla="*/ 591117 w 866223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3">
                        <a:moveTo>
                          <a:pt x="591117" y="0"/>
                        </a:moveTo>
                        <a:lnTo>
                          <a:pt x="866223" y="0"/>
                        </a:lnTo>
                        <a:lnTo>
                          <a:pt x="866223" y="554977"/>
                        </a:lnTo>
                        <a:cubicBezTo>
                          <a:pt x="866223" y="726873"/>
                          <a:pt x="726873" y="866223"/>
                          <a:pt x="554977" y="866223"/>
                        </a:cubicBezTo>
                        <a:lnTo>
                          <a:pt x="0" y="866223"/>
                        </a:lnTo>
                        <a:lnTo>
                          <a:pt x="0" y="591116"/>
                        </a:lnTo>
                        <a:lnTo>
                          <a:pt x="371576" y="591116"/>
                        </a:lnTo>
                        <a:cubicBezTo>
                          <a:pt x="492825" y="591116"/>
                          <a:pt x="591117" y="492824"/>
                          <a:pt x="591117" y="371575"/>
                        </a:cubicBezTo>
                        <a:lnTo>
                          <a:pt x="591117" y="0"/>
                        </a:lnTo>
                        <a:close/>
                      </a:path>
                    </a:pathLst>
                  </a:custGeom>
                  <a:solidFill>
                    <a:srgbClr val="BDD0E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27" name="Rectangle 126"/>
                <p:cNvSpPr/>
                <p:nvPr/>
              </p:nvSpPr>
              <p:spPr>
                <a:xfrm rot="18900000">
                  <a:off x="1257831" y="1986504"/>
                  <a:ext cx="507743" cy="507742"/>
                </a:xfrm>
                <a:prstGeom prst="rect">
                  <a:avLst/>
                </a:prstGeom>
                <a:solidFill>
                  <a:srgbClr val="8BACD1"/>
                </a:solidFill>
                <a:ln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5" name="TextBox 124"/>
              <p:cNvSpPr txBox="1"/>
              <p:nvPr/>
            </p:nvSpPr>
            <p:spPr>
              <a:xfrm>
                <a:off x="1139179" y="2016528"/>
                <a:ext cx="754975" cy="49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01</a:t>
                </a: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2209800" y="2468880"/>
              <a:ext cx="822960" cy="822960"/>
              <a:chOff x="907113" y="3289092"/>
              <a:chExt cx="1209180" cy="1209180"/>
            </a:xfrm>
          </p:grpSpPr>
          <p:grpSp>
            <p:nvGrpSpPr>
              <p:cNvPr id="112" name="Group 111"/>
              <p:cNvGrpSpPr/>
              <p:nvPr/>
            </p:nvGrpSpPr>
            <p:grpSpPr>
              <a:xfrm>
                <a:off x="907113" y="3289092"/>
                <a:ext cx="1209180" cy="1209180"/>
                <a:chOff x="907113" y="3289092"/>
                <a:chExt cx="1209180" cy="1209180"/>
              </a:xfrm>
            </p:grpSpPr>
            <p:grpSp>
              <p:nvGrpSpPr>
                <p:cNvPr id="114" name="Group 113"/>
                <p:cNvGrpSpPr/>
                <p:nvPr/>
              </p:nvGrpSpPr>
              <p:grpSpPr>
                <a:xfrm>
                  <a:off x="907113" y="3289092"/>
                  <a:ext cx="1209180" cy="1209180"/>
                  <a:chOff x="2504067" y="3462387"/>
                  <a:chExt cx="1294703" cy="1294703"/>
                </a:xfrm>
                <a:gradFill flip="none" rotWithShape="1">
                  <a:gsLst>
                    <a:gs pos="40000">
                      <a:srgbClr val="C5877D"/>
                    </a:gs>
                    <a:gs pos="68000">
                      <a:srgbClr val="7D4137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grpSpPr>
              <p:sp>
                <p:nvSpPr>
                  <p:cNvPr id="116" name="Freeform 115"/>
                  <p:cNvSpPr/>
                  <p:nvPr/>
                </p:nvSpPr>
                <p:spPr>
                  <a:xfrm rot="18900000">
                    <a:off x="2504067" y="3864028"/>
                    <a:ext cx="491422" cy="491423"/>
                  </a:xfrm>
                  <a:custGeom>
                    <a:avLst/>
                    <a:gdLst>
                      <a:gd name="connsiteX0" fmla="*/ 311246 w 866222"/>
                      <a:gd name="connsiteY0" fmla="*/ 0 h 866222"/>
                      <a:gd name="connsiteX1" fmla="*/ 866222 w 866222"/>
                      <a:gd name="connsiteY1" fmla="*/ 0 h 866222"/>
                      <a:gd name="connsiteX2" fmla="*/ 866222 w 866222"/>
                      <a:gd name="connsiteY2" fmla="*/ 275108 h 866222"/>
                      <a:gd name="connsiteX3" fmla="*/ 494648 w 866222"/>
                      <a:gd name="connsiteY3" fmla="*/ 275108 h 866222"/>
                      <a:gd name="connsiteX4" fmla="*/ 275107 w 866222"/>
                      <a:gd name="connsiteY4" fmla="*/ 494649 h 866222"/>
                      <a:gd name="connsiteX5" fmla="*/ 275107 w 866222"/>
                      <a:gd name="connsiteY5" fmla="*/ 866222 h 866222"/>
                      <a:gd name="connsiteX6" fmla="*/ 0 w 866222"/>
                      <a:gd name="connsiteY6" fmla="*/ 866222 h 866222"/>
                      <a:gd name="connsiteX7" fmla="*/ 0 w 866222"/>
                      <a:gd name="connsiteY7" fmla="*/ 311246 h 866222"/>
                      <a:gd name="connsiteX8" fmla="*/ 311246 w 866222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2">
                        <a:moveTo>
                          <a:pt x="311246" y="0"/>
                        </a:moveTo>
                        <a:lnTo>
                          <a:pt x="866222" y="0"/>
                        </a:lnTo>
                        <a:lnTo>
                          <a:pt x="866222" y="275108"/>
                        </a:lnTo>
                        <a:lnTo>
                          <a:pt x="494648" y="275108"/>
                        </a:lnTo>
                        <a:cubicBezTo>
                          <a:pt x="373399" y="275108"/>
                          <a:pt x="275107" y="373400"/>
                          <a:pt x="275107" y="494649"/>
                        </a:cubicBezTo>
                        <a:lnTo>
                          <a:pt x="275107" y="866222"/>
                        </a:lnTo>
                        <a:lnTo>
                          <a:pt x="0" y="866222"/>
                        </a:lnTo>
                        <a:lnTo>
                          <a:pt x="0" y="311246"/>
                        </a:lnTo>
                        <a:cubicBezTo>
                          <a:pt x="0" y="139350"/>
                          <a:pt x="139350" y="0"/>
                          <a:pt x="311246" y="0"/>
                        </a:cubicBezTo>
                        <a:close/>
                      </a:path>
                    </a:pathLst>
                  </a:custGeom>
                  <a:solidFill>
                    <a:srgbClr val="C4CAD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7" name="Freeform 116"/>
                  <p:cNvSpPr/>
                  <p:nvPr/>
                </p:nvSpPr>
                <p:spPr>
                  <a:xfrm rot="18900000">
                    <a:off x="2905707" y="3462387"/>
                    <a:ext cx="491423" cy="491423"/>
                  </a:xfrm>
                  <a:custGeom>
                    <a:avLst/>
                    <a:gdLst>
                      <a:gd name="connsiteX0" fmla="*/ 0 w 866223"/>
                      <a:gd name="connsiteY0" fmla="*/ 0 h 866222"/>
                      <a:gd name="connsiteX1" fmla="*/ 554977 w 866223"/>
                      <a:gd name="connsiteY1" fmla="*/ 0 h 866222"/>
                      <a:gd name="connsiteX2" fmla="*/ 866223 w 866223"/>
                      <a:gd name="connsiteY2" fmla="*/ 311246 h 866222"/>
                      <a:gd name="connsiteX3" fmla="*/ 866223 w 866223"/>
                      <a:gd name="connsiteY3" fmla="*/ 866222 h 866222"/>
                      <a:gd name="connsiteX4" fmla="*/ 591117 w 866223"/>
                      <a:gd name="connsiteY4" fmla="*/ 866222 h 866222"/>
                      <a:gd name="connsiteX5" fmla="*/ 591117 w 866223"/>
                      <a:gd name="connsiteY5" fmla="*/ 494649 h 866222"/>
                      <a:gd name="connsiteX6" fmla="*/ 371576 w 866223"/>
                      <a:gd name="connsiteY6" fmla="*/ 275108 h 866222"/>
                      <a:gd name="connsiteX7" fmla="*/ 0 w 866223"/>
                      <a:gd name="connsiteY7" fmla="*/ 275108 h 866222"/>
                      <a:gd name="connsiteX8" fmla="*/ 0 w 866223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2">
                        <a:moveTo>
                          <a:pt x="0" y="0"/>
                        </a:moveTo>
                        <a:lnTo>
                          <a:pt x="554977" y="0"/>
                        </a:lnTo>
                        <a:cubicBezTo>
                          <a:pt x="726873" y="0"/>
                          <a:pt x="866223" y="139350"/>
                          <a:pt x="866223" y="311246"/>
                        </a:cubicBezTo>
                        <a:lnTo>
                          <a:pt x="866223" y="866222"/>
                        </a:lnTo>
                        <a:lnTo>
                          <a:pt x="591117" y="866222"/>
                        </a:lnTo>
                        <a:lnTo>
                          <a:pt x="591117" y="494649"/>
                        </a:lnTo>
                        <a:cubicBezTo>
                          <a:pt x="591117" y="373400"/>
                          <a:pt x="492825" y="275108"/>
                          <a:pt x="371576" y="275108"/>
                        </a:cubicBezTo>
                        <a:lnTo>
                          <a:pt x="0" y="275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4CAD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8" name="Freeform 117"/>
                  <p:cNvSpPr/>
                  <p:nvPr/>
                </p:nvSpPr>
                <p:spPr>
                  <a:xfrm rot="18900000">
                    <a:off x="2905707" y="4265667"/>
                    <a:ext cx="491422" cy="491423"/>
                  </a:xfrm>
                  <a:custGeom>
                    <a:avLst/>
                    <a:gdLst>
                      <a:gd name="connsiteX0" fmla="*/ 0 w 866222"/>
                      <a:gd name="connsiteY0" fmla="*/ 0 h 866223"/>
                      <a:gd name="connsiteX1" fmla="*/ 275107 w 866222"/>
                      <a:gd name="connsiteY1" fmla="*/ 0 h 866223"/>
                      <a:gd name="connsiteX2" fmla="*/ 275107 w 866222"/>
                      <a:gd name="connsiteY2" fmla="*/ 371575 h 866223"/>
                      <a:gd name="connsiteX3" fmla="*/ 494648 w 866222"/>
                      <a:gd name="connsiteY3" fmla="*/ 591116 h 866223"/>
                      <a:gd name="connsiteX4" fmla="*/ 866222 w 866222"/>
                      <a:gd name="connsiteY4" fmla="*/ 591116 h 866223"/>
                      <a:gd name="connsiteX5" fmla="*/ 866222 w 866222"/>
                      <a:gd name="connsiteY5" fmla="*/ 866223 h 866223"/>
                      <a:gd name="connsiteX6" fmla="*/ 311246 w 866222"/>
                      <a:gd name="connsiteY6" fmla="*/ 866223 h 866223"/>
                      <a:gd name="connsiteX7" fmla="*/ 0 w 866222"/>
                      <a:gd name="connsiteY7" fmla="*/ 554977 h 866223"/>
                      <a:gd name="connsiteX8" fmla="*/ 0 w 866222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3">
                        <a:moveTo>
                          <a:pt x="0" y="0"/>
                        </a:moveTo>
                        <a:lnTo>
                          <a:pt x="275107" y="0"/>
                        </a:lnTo>
                        <a:lnTo>
                          <a:pt x="275107" y="371575"/>
                        </a:lnTo>
                        <a:cubicBezTo>
                          <a:pt x="275107" y="492824"/>
                          <a:pt x="373399" y="591116"/>
                          <a:pt x="494648" y="591116"/>
                        </a:cubicBezTo>
                        <a:lnTo>
                          <a:pt x="866222" y="591116"/>
                        </a:lnTo>
                        <a:lnTo>
                          <a:pt x="866222" y="866223"/>
                        </a:lnTo>
                        <a:lnTo>
                          <a:pt x="311246" y="866223"/>
                        </a:lnTo>
                        <a:cubicBezTo>
                          <a:pt x="139350" y="866223"/>
                          <a:pt x="0" y="726873"/>
                          <a:pt x="0" y="55497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4CAD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9" name="Freeform 118"/>
                  <p:cNvSpPr/>
                  <p:nvPr/>
                </p:nvSpPr>
                <p:spPr>
                  <a:xfrm rot="18900000">
                    <a:off x="3307347" y="3864025"/>
                    <a:ext cx="491423" cy="491423"/>
                  </a:xfrm>
                  <a:custGeom>
                    <a:avLst/>
                    <a:gdLst>
                      <a:gd name="connsiteX0" fmla="*/ 591117 w 866223"/>
                      <a:gd name="connsiteY0" fmla="*/ 0 h 866223"/>
                      <a:gd name="connsiteX1" fmla="*/ 866223 w 866223"/>
                      <a:gd name="connsiteY1" fmla="*/ 0 h 866223"/>
                      <a:gd name="connsiteX2" fmla="*/ 866223 w 866223"/>
                      <a:gd name="connsiteY2" fmla="*/ 554977 h 866223"/>
                      <a:gd name="connsiteX3" fmla="*/ 554977 w 866223"/>
                      <a:gd name="connsiteY3" fmla="*/ 866223 h 866223"/>
                      <a:gd name="connsiteX4" fmla="*/ 0 w 866223"/>
                      <a:gd name="connsiteY4" fmla="*/ 866223 h 866223"/>
                      <a:gd name="connsiteX5" fmla="*/ 0 w 866223"/>
                      <a:gd name="connsiteY5" fmla="*/ 591116 h 866223"/>
                      <a:gd name="connsiteX6" fmla="*/ 371576 w 866223"/>
                      <a:gd name="connsiteY6" fmla="*/ 591116 h 866223"/>
                      <a:gd name="connsiteX7" fmla="*/ 591117 w 866223"/>
                      <a:gd name="connsiteY7" fmla="*/ 371575 h 866223"/>
                      <a:gd name="connsiteX8" fmla="*/ 591117 w 866223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3">
                        <a:moveTo>
                          <a:pt x="591117" y="0"/>
                        </a:moveTo>
                        <a:lnTo>
                          <a:pt x="866223" y="0"/>
                        </a:lnTo>
                        <a:lnTo>
                          <a:pt x="866223" y="554977"/>
                        </a:lnTo>
                        <a:cubicBezTo>
                          <a:pt x="866223" y="726873"/>
                          <a:pt x="726873" y="866223"/>
                          <a:pt x="554977" y="866223"/>
                        </a:cubicBezTo>
                        <a:lnTo>
                          <a:pt x="0" y="866223"/>
                        </a:lnTo>
                        <a:lnTo>
                          <a:pt x="0" y="591116"/>
                        </a:lnTo>
                        <a:lnTo>
                          <a:pt x="371576" y="591116"/>
                        </a:lnTo>
                        <a:cubicBezTo>
                          <a:pt x="492825" y="591116"/>
                          <a:pt x="591117" y="492824"/>
                          <a:pt x="591117" y="371575"/>
                        </a:cubicBezTo>
                        <a:lnTo>
                          <a:pt x="591117" y="0"/>
                        </a:lnTo>
                        <a:close/>
                      </a:path>
                    </a:pathLst>
                  </a:custGeom>
                  <a:solidFill>
                    <a:srgbClr val="C4CAD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15" name="Rectangle 114"/>
                <p:cNvSpPr/>
                <p:nvPr/>
              </p:nvSpPr>
              <p:spPr>
                <a:xfrm rot="18900000">
                  <a:off x="1257831" y="3639810"/>
                  <a:ext cx="507743" cy="507742"/>
                </a:xfrm>
                <a:prstGeom prst="rect">
                  <a:avLst/>
                </a:prstGeom>
                <a:solidFill>
                  <a:srgbClr val="9AA4C0"/>
                </a:solidFill>
                <a:ln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3" name="TextBox 112"/>
              <p:cNvSpPr txBox="1"/>
              <p:nvPr/>
            </p:nvSpPr>
            <p:spPr>
              <a:xfrm>
                <a:off x="1183247" y="3665627"/>
                <a:ext cx="640996" cy="49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02</a:t>
                </a: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2210055" y="3474720"/>
              <a:ext cx="822960" cy="822960"/>
              <a:chOff x="907113" y="4900053"/>
              <a:chExt cx="1209180" cy="1209180"/>
            </a:xfrm>
          </p:grpSpPr>
          <p:grpSp>
            <p:nvGrpSpPr>
              <p:cNvPr id="100" name="Group 99"/>
              <p:cNvGrpSpPr/>
              <p:nvPr/>
            </p:nvGrpSpPr>
            <p:grpSpPr>
              <a:xfrm>
                <a:off x="907113" y="4900053"/>
                <a:ext cx="1209180" cy="1209180"/>
                <a:chOff x="907113" y="4900053"/>
                <a:chExt cx="1209180" cy="1209180"/>
              </a:xfrm>
            </p:grpSpPr>
            <p:grpSp>
              <p:nvGrpSpPr>
                <p:cNvPr id="102" name="Group 101"/>
                <p:cNvGrpSpPr/>
                <p:nvPr/>
              </p:nvGrpSpPr>
              <p:grpSpPr>
                <a:xfrm>
                  <a:off x="907113" y="4900053"/>
                  <a:ext cx="1209180" cy="1209180"/>
                  <a:chOff x="3451122" y="2570683"/>
                  <a:chExt cx="1294703" cy="1294703"/>
                </a:xfrm>
                <a:gradFill>
                  <a:gsLst>
                    <a:gs pos="40000">
                      <a:srgbClr val="75B4B3"/>
                    </a:gs>
                    <a:gs pos="68000">
                      <a:srgbClr val="407474"/>
                    </a:gs>
                  </a:gsLst>
                  <a:path path="circle">
                    <a:fillToRect l="50000" t="50000" r="50000" b="50000"/>
                  </a:path>
                </a:gradFill>
              </p:grpSpPr>
              <p:sp>
                <p:nvSpPr>
                  <p:cNvPr id="104" name="Freeform 103"/>
                  <p:cNvSpPr/>
                  <p:nvPr/>
                </p:nvSpPr>
                <p:spPr>
                  <a:xfrm rot="18900000">
                    <a:off x="3451122" y="2972324"/>
                    <a:ext cx="491422" cy="491423"/>
                  </a:xfrm>
                  <a:custGeom>
                    <a:avLst/>
                    <a:gdLst>
                      <a:gd name="connsiteX0" fmla="*/ 311246 w 866222"/>
                      <a:gd name="connsiteY0" fmla="*/ 0 h 866222"/>
                      <a:gd name="connsiteX1" fmla="*/ 866222 w 866222"/>
                      <a:gd name="connsiteY1" fmla="*/ 0 h 866222"/>
                      <a:gd name="connsiteX2" fmla="*/ 866222 w 866222"/>
                      <a:gd name="connsiteY2" fmla="*/ 275108 h 866222"/>
                      <a:gd name="connsiteX3" fmla="*/ 494648 w 866222"/>
                      <a:gd name="connsiteY3" fmla="*/ 275108 h 866222"/>
                      <a:gd name="connsiteX4" fmla="*/ 275107 w 866222"/>
                      <a:gd name="connsiteY4" fmla="*/ 494649 h 866222"/>
                      <a:gd name="connsiteX5" fmla="*/ 275107 w 866222"/>
                      <a:gd name="connsiteY5" fmla="*/ 866222 h 866222"/>
                      <a:gd name="connsiteX6" fmla="*/ 0 w 866222"/>
                      <a:gd name="connsiteY6" fmla="*/ 866222 h 866222"/>
                      <a:gd name="connsiteX7" fmla="*/ 0 w 866222"/>
                      <a:gd name="connsiteY7" fmla="*/ 311246 h 866222"/>
                      <a:gd name="connsiteX8" fmla="*/ 311246 w 866222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2">
                        <a:moveTo>
                          <a:pt x="311246" y="0"/>
                        </a:moveTo>
                        <a:lnTo>
                          <a:pt x="866222" y="0"/>
                        </a:lnTo>
                        <a:lnTo>
                          <a:pt x="866222" y="275108"/>
                        </a:lnTo>
                        <a:lnTo>
                          <a:pt x="494648" y="275108"/>
                        </a:lnTo>
                        <a:cubicBezTo>
                          <a:pt x="373399" y="275108"/>
                          <a:pt x="275107" y="373400"/>
                          <a:pt x="275107" y="494649"/>
                        </a:cubicBezTo>
                        <a:lnTo>
                          <a:pt x="275107" y="866222"/>
                        </a:lnTo>
                        <a:lnTo>
                          <a:pt x="0" y="866222"/>
                        </a:lnTo>
                        <a:lnTo>
                          <a:pt x="0" y="311246"/>
                        </a:lnTo>
                        <a:cubicBezTo>
                          <a:pt x="0" y="139350"/>
                          <a:pt x="139350" y="0"/>
                          <a:pt x="311246" y="0"/>
                        </a:cubicBezTo>
                        <a:close/>
                      </a:path>
                    </a:pathLst>
                  </a:custGeom>
                  <a:solidFill>
                    <a:srgbClr val="7982A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5" name="Freeform 104"/>
                  <p:cNvSpPr/>
                  <p:nvPr/>
                </p:nvSpPr>
                <p:spPr>
                  <a:xfrm rot="18900000">
                    <a:off x="3852762" y="2570683"/>
                    <a:ext cx="491423" cy="491423"/>
                  </a:xfrm>
                  <a:custGeom>
                    <a:avLst/>
                    <a:gdLst>
                      <a:gd name="connsiteX0" fmla="*/ 0 w 866223"/>
                      <a:gd name="connsiteY0" fmla="*/ 0 h 866222"/>
                      <a:gd name="connsiteX1" fmla="*/ 554977 w 866223"/>
                      <a:gd name="connsiteY1" fmla="*/ 0 h 866222"/>
                      <a:gd name="connsiteX2" fmla="*/ 866223 w 866223"/>
                      <a:gd name="connsiteY2" fmla="*/ 311246 h 866222"/>
                      <a:gd name="connsiteX3" fmla="*/ 866223 w 866223"/>
                      <a:gd name="connsiteY3" fmla="*/ 866222 h 866222"/>
                      <a:gd name="connsiteX4" fmla="*/ 591117 w 866223"/>
                      <a:gd name="connsiteY4" fmla="*/ 866222 h 866222"/>
                      <a:gd name="connsiteX5" fmla="*/ 591117 w 866223"/>
                      <a:gd name="connsiteY5" fmla="*/ 494649 h 866222"/>
                      <a:gd name="connsiteX6" fmla="*/ 371576 w 866223"/>
                      <a:gd name="connsiteY6" fmla="*/ 275108 h 866222"/>
                      <a:gd name="connsiteX7" fmla="*/ 0 w 866223"/>
                      <a:gd name="connsiteY7" fmla="*/ 275108 h 866222"/>
                      <a:gd name="connsiteX8" fmla="*/ 0 w 866223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2">
                        <a:moveTo>
                          <a:pt x="0" y="0"/>
                        </a:moveTo>
                        <a:lnTo>
                          <a:pt x="554977" y="0"/>
                        </a:lnTo>
                        <a:cubicBezTo>
                          <a:pt x="726873" y="0"/>
                          <a:pt x="866223" y="139350"/>
                          <a:pt x="866223" y="311246"/>
                        </a:cubicBezTo>
                        <a:lnTo>
                          <a:pt x="866223" y="866222"/>
                        </a:lnTo>
                        <a:lnTo>
                          <a:pt x="591117" y="866222"/>
                        </a:lnTo>
                        <a:lnTo>
                          <a:pt x="591117" y="494649"/>
                        </a:lnTo>
                        <a:cubicBezTo>
                          <a:pt x="591117" y="373400"/>
                          <a:pt x="492825" y="275108"/>
                          <a:pt x="371576" y="275108"/>
                        </a:cubicBezTo>
                        <a:lnTo>
                          <a:pt x="0" y="275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982A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6" name="Freeform 105"/>
                  <p:cNvSpPr/>
                  <p:nvPr/>
                </p:nvSpPr>
                <p:spPr>
                  <a:xfrm rot="18900000">
                    <a:off x="3852762" y="3373963"/>
                    <a:ext cx="491422" cy="491423"/>
                  </a:xfrm>
                  <a:custGeom>
                    <a:avLst/>
                    <a:gdLst>
                      <a:gd name="connsiteX0" fmla="*/ 0 w 866222"/>
                      <a:gd name="connsiteY0" fmla="*/ 0 h 866223"/>
                      <a:gd name="connsiteX1" fmla="*/ 275107 w 866222"/>
                      <a:gd name="connsiteY1" fmla="*/ 0 h 866223"/>
                      <a:gd name="connsiteX2" fmla="*/ 275107 w 866222"/>
                      <a:gd name="connsiteY2" fmla="*/ 371575 h 866223"/>
                      <a:gd name="connsiteX3" fmla="*/ 494648 w 866222"/>
                      <a:gd name="connsiteY3" fmla="*/ 591116 h 866223"/>
                      <a:gd name="connsiteX4" fmla="*/ 866222 w 866222"/>
                      <a:gd name="connsiteY4" fmla="*/ 591116 h 866223"/>
                      <a:gd name="connsiteX5" fmla="*/ 866222 w 866222"/>
                      <a:gd name="connsiteY5" fmla="*/ 866223 h 866223"/>
                      <a:gd name="connsiteX6" fmla="*/ 311246 w 866222"/>
                      <a:gd name="connsiteY6" fmla="*/ 866223 h 866223"/>
                      <a:gd name="connsiteX7" fmla="*/ 0 w 866222"/>
                      <a:gd name="connsiteY7" fmla="*/ 554977 h 866223"/>
                      <a:gd name="connsiteX8" fmla="*/ 0 w 866222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3">
                        <a:moveTo>
                          <a:pt x="0" y="0"/>
                        </a:moveTo>
                        <a:lnTo>
                          <a:pt x="275107" y="0"/>
                        </a:lnTo>
                        <a:lnTo>
                          <a:pt x="275107" y="371575"/>
                        </a:lnTo>
                        <a:cubicBezTo>
                          <a:pt x="275107" y="492824"/>
                          <a:pt x="373399" y="591116"/>
                          <a:pt x="494648" y="591116"/>
                        </a:cubicBezTo>
                        <a:lnTo>
                          <a:pt x="866222" y="591116"/>
                        </a:lnTo>
                        <a:lnTo>
                          <a:pt x="866222" y="866223"/>
                        </a:lnTo>
                        <a:lnTo>
                          <a:pt x="311246" y="866223"/>
                        </a:lnTo>
                        <a:cubicBezTo>
                          <a:pt x="139350" y="866223"/>
                          <a:pt x="0" y="726873"/>
                          <a:pt x="0" y="55497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982A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7" name="Freeform 106"/>
                  <p:cNvSpPr/>
                  <p:nvPr/>
                </p:nvSpPr>
                <p:spPr>
                  <a:xfrm rot="18900000">
                    <a:off x="4254402" y="2972321"/>
                    <a:ext cx="491423" cy="491423"/>
                  </a:xfrm>
                  <a:custGeom>
                    <a:avLst/>
                    <a:gdLst>
                      <a:gd name="connsiteX0" fmla="*/ 591117 w 866223"/>
                      <a:gd name="connsiteY0" fmla="*/ 0 h 866223"/>
                      <a:gd name="connsiteX1" fmla="*/ 866223 w 866223"/>
                      <a:gd name="connsiteY1" fmla="*/ 0 h 866223"/>
                      <a:gd name="connsiteX2" fmla="*/ 866223 w 866223"/>
                      <a:gd name="connsiteY2" fmla="*/ 554977 h 866223"/>
                      <a:gd name="connsiteX3" fmla="*/ 554977 w 866223"/>
                      <a:gd name="connsiteY3" fmla="*/ 866223 h 866223"/>
                      <a:gd name="connsiteX4" fmla="*/ 0 w 866223"/>
                      <a:gd name="connsiteY4" fmla="*/ 866223 h 866223"/>
                      <a:gd name="connsiteX5" fmla="*/ 0 w 866223"/>
                      <a:gd name="connsiteY5" fmla="*/ 591116 h 866223"/>
                      <a:gd name="connsiteX6" fmla="*/ 371576 w 866223"/>
                      <a:gd name="connsiteY6" fmla="*/ 591116 h 866223"/>
                      <a:gd name="connsiteX7" fmla="*/ 591117 w 866223"/>
                      <a:gd name="connsiteY7" fmla="*/ 371575 h 866223"/>
                      <a:gd name="connsiteX8" fmla="*/ 591117 w 866223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3">
                        <a:moveTo>
                          <a:pt x="591117" y="0"/>
                        </a:moveTo>
                        <a:lnTo>
                          <a:pt x="866223" y="0"/>
                        </a:lnTo>
                        <a:lnTo>
                          <a:pt x="866223" y="554977"/>
                        </a:lnTo>
                        <a:cubicBezTo>
                          <a:pt x="866223" y="726873"/>
                          <a:pt x="726873" y="866223"/>
                          <a:pt x="554977" y="866223"/>
                        </a:cubicBezTo>
                        <a:lnTo>
                          <a:pt x="0" y="866223"/>
                        </a:lnTo>
                        <a:lnTo>
                          <a:pt x="0" y="591116"/>
                        </a:lnTo>
                        <a:lnTo>
                          <a:pt x="371576" y="591116"/>
                        </a:lnTo>
                        <a:cubicBezTo>
                          <a:pt x="492825" y="591116"/>
                          <a:pt x="591117" y="492824"/>
                          <a:pt x="591117" y="371575"/>
                        </a:cubicBezTo>
                        <a:lnTo>
                          <a:pt x="591117" y="0"/>
                        </a:lnTo>
                        <a:close/>
                      </a:path>
                    </a:pathLst>
                  </a:custGeom>
                  <a:solidFill>
                    <a:srgbClr val="7982A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03" name="Rectangle 102"/>
                <p:cNvSpPr/>
                <p:nvPr/>
              </p:nvSpPr>
              <p:spPr>
                <a:xfrm rot="18900000">
                  <a:off x="1257831" y="5250771"/>
                  <a:ext cx="507743" cy="507742"/>
                </a:xfrm>
                <a:prstGeom prst="rect">
                  <a:avLst/>
                </a:prstGeom>
                <a:solidFill>
                  <a:srgbClr val="646E92"/>
                </a:solidFill>
                <a:ln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1" name="TextBox 100"/>
              <p:cNvSpPr txBox="1"/>
              <p:nvPr/>
            </p:nvSpPr>
            <p:spPr>
              <a:xfrm>
                <a:off x="1180848" y="5277788"/>
                <a:ext cx="653897" cy="49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03</a:t>
                </a: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2209800" y="4480560"/>
              <a:ext cx="822960" cy="822960"/>
              <a:chOff x="4688103" y="1635788"/>
              <a:chExt cx="1209180" cy="120918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4688103" y="1635788"/>
                <a:ext cx="1209180" cy="1209180"/>
                <a:chOff x="4688103" y="1635788"/>
                <a:chExt cx="1209180" cy="1209180"/>
              </a:xfrm>
            </p:grpSpPr>
            <p:grpSp>
              <p:nvGrpSpPr>
                <p:cNvPr id="90" name="Group 89"/>
                <p:cNvGrpSpPr/>
                <p:nvPr/>
              </p:nvGrpSpPr>
              <p:grpSpPr>
                <a:xfrm>
                  <a:off x="4688103" y="1635788"/>
                  <a:ext cx="1209180" cy="1209180"/>
                  <a:chOff x="5345232" y="2570683"/>
                  <a:chExt cx="1294703" cy="1294703"/>
                </a:xfrm>
                <a:gradFill>
                  <a:gsLst>
                    <a:gs pos="40000">
                      <a:srgbClr val="C09A7A"/>
                    </a:gs>
                    <a:gs pos="68000">
                      <a:srgbClr val="7A573A"/>
                    </a:gs>
                  </a:gsLst>
                  <a:path path="circle">
                    <a:fillToRect l="50000" t="50000" r="50000" b="50000"/>
                  </a:path>
                </a:gradFill>
              </p:grpSpPr>
              <p:sp>
                <p:nvSpPr>
                  <p:cNvPr id="92" name="Freeform 91"/>
                  <p:cNvSpPr/>
                  <p:nvPr/>
                </p:nvSpPr>
                <p:spPr>
                  <a:xfrm rot="18900000">
                    <a:off x="5345232" y="2972324"/>
                    <a:ext cx="491422" cy="491423"/>
                  </a:xfrm>
                  <a:custGeom>
                    <a:avLst/>
                    <a:gdLst>
                      <a:gd name="connsiteX0" fmla="*/ 311246 w 866222"/>
                      <a:gd name="connsiteY0" fmla="*/ 0 h 866222"/>
                      <a:gd name="connsiteX1" fmla="*/ 866222 w 866222"/>
                      <a:gd name="connsiteY1" fmla="*/ 0 h 866222"/>
                      <a:gd name="connsiteX2" fmla="*/ 866222 w 866222"/>
                      <a:gd name="connsiteY2" fmla="*/ 275108 h 866222"/>
                      <a:gd name="connsiteX3" fmla="*/ 494648 w 866222"/>
                      <a:gd name="connsiteY3" fmla="*/ 275108 h 866222"/>
                      <a:gd name="connsiteX4" fmla="*/ 275107 w 866222"/>
                      <a:gd name="connsiteY4" fmla="*/ 494649 h 866222"/>
                      <a:gd name="connsiteX5" fmla="*/ 275107 w 866222"/>
                      <a:gd name="connsiteY5" fmla="*/ 866222 h 866222"/>
                      <a:gd name="connsiteX6" fmla="*/ 0 w 866222"/>
                      <a:gd name="connsiteY6" fmla="*/ 866222 h 866222"/>
                      <a:gd name="connsiteX7" fmla="*/ 0 w 866222"/>
                      <a:gd name="connsiteY7" fmla="*/ 311246 h 866222"/>
                      <a:gd name="connsiteX8" fmla="*/ 311246 w 866222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2">
                        <a:moveTo>
                          <a:pt x="311246" y="0"/>
                        </a:moveTo>
                        <a:lnTo>
                          <a:pt x="866222" y="0"/>
                        </a:lnTo>
                        <a:lnTo>
                          <a:pt x="866222" y="275108"/>
                        </a:lnTo>
                        <a:lnTo>
                          <a:pt x="494648" y="275108"/>
                        </a:lnTo>
                        <a:cubicBezTo>
                          <a:pt x="373399" y="275108"/>
                          <a:pt x="275107" y="373400"/>
                          <a:pt x="275107" y="494649"/>
                        </a:cubicBezTo>
                        <a:lnTo>
                          <a:pt x="275107" y="866222"/>
                        </a:lnTo>
                        <a:lnTo>
                          <a:pt x="0" y="866222"/>
                        </a:lnTo>
                        <a:lnTo>
                          <a:pt x="0" y="311246"/>
                        </a:lnTo>
                        <a:cubicBezTo>
                          <a:pt x="0" y="139350"/>
                          <a:pt x="139350" y="0"/>
                          <a:pt x="311246" y="0"/>
                        </a:cubicBezTo>
                        <a:close/>
                      </a:path>
                    </a:pathLst>
                  </a:custGeom>
                  <a:solidFill>
                    <a:srgbClr val="759E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3" name="Freeform 92"/>
                  <p:cNvSpPr/>
                  <p:nvPr/>
                </p:nvSpPr>
                <p:spPr>
                  <a:xfrm rot="18900000">
                    <a:off x="5746872" y="2570683"/>
                    <a:ext cx="491423" cy="491423"/>
                  </a:xfrm>
                  <a:custGeom>
                    <a:avLst/>
                    <a:gdLst>
                      <a:gd name="connsiteX0" fmla="*/ 0 w 866223"/>
                      <a:gd name="connsiteY0" fmla="*/ 0 h 866222"/>
                      <a:gd name="connsiteX1" fmla="*/ 554977 w 866223"/>
                      <a:gd name="connsiteY1" fmla="*/ 0 h 866222"/>
                      <a:gd name="connsiteX2" fmla="*/ 866223 w 866223"/>
                      <a:gd name="connsiteY2" fmla="*/ 311246 h 866222"/>
                      <a:gd name="connsiteX3" fmla="*/ 866223 w 866223"/>
                      <a:gd name="connsiteY3" fmla="*/ 866222 h 866222"/>
                      <a:gd name="connsiteX4" fmla="*/ 591117 w 866223"/>
                      <a:gd name="connsiteY4" fmla="*/ 866222 h 866222"/>
                      <a:gd name="connsiteX5" fmla="*/ 591117 w 866223"/>
                      <a:gd name="connsiteY5" fmla="*/ 494649 h 866222"/>
                      <a:gd name="connsiteX6" fmla="*/ 371576 w 866223"/>
                      <a:gd name="connsiteY6" fmla="*/ 275108 h 866222"/>
                      <a:gd name="connsiteX7" fmla="*/ 0 w 866223"/>
                      <a:gd name="connsiteY7" fmla="*/ 275108 h 866222"/>
                      <a:gd name="connsiteX8" fmla="*/ 0 w 866223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2">
                        <a:moveTo>
                          <a:pt x="0" y="0"/>
                        </a:moveTo>
                        <a:lnTo>
                          <a:pt x="554977" y="0"/>
                        </a:lnTo>
                        <a:cubicBezTo>
                          <a:pt x="726873" y="0"/>
                          <a:pt x="866223" y="139350"/>
                          <a:pt x="866223" y="311246"/>
                        </a:cubicBezTo>
                        <a:lnTo>
                          <a:pt x="866223" y="866222"/>
                        </a:lnTo>
                        <a:lnTo>
                          <a:pt x="591117" y="866222"/>
                        </a:lnTo>
                        <a:lnTo>
                          <a:pt x="591117" y="494649"/>
                        </a:lnTo>
                        <a:cubicBezTo>
                          <a:pt x="591117" y="373400"/>
                          <a:pt x="492825" y="275108"/>
                          <a:pt x="371576" y="275108"/>
                        </a:cubicBezTo>
                        <a:lnTo>
                          <a:pt x="0" y="275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59E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4" name="Freeform 93"/>
                  <p:cNvSpPr/>
                  <p:nvPr/>
                </p:nvSpPr>
                <p:spPr>
                  <a:xfrm rot="18900000">
                    <a:off x="5746872" y="3373963"/>
                    <a:ext cx="491422" cy="491423"/>
                  </a:xfrm>
                  <a:custGeom>
                    <a:avLst/>
                    <a:gdLst>
                      <a:gd name="connsiteX0" fmla="*/ 0 w 866222"/>
                      <a:gd name="connsiteY0" fmla="*/ 0 h 866223"/>
                      <a:gd name="connsiteX1" fmla="*/ 275107 w 866222"/>
                      <a:gd name="connsiteY1" fmla="*/ 0 h 866223"/>
                      <a:gd name="connsiteX2" fmla="*/ 275107 w 866222"/>
                      <a:gd name="connsiteY2" fmla="*/ 371575 h 866223"/>
                      <a:gd name="connsiteX3" fmla="*/ 494648 w 866222"/>
                      <a:gd name="connsiteY3" fmla="*/ 591116 h 866223"/>
                      <a:gd name="connsiteX4" fmla="*/ 866222 w 866222"/>
                      <a:gd name="connsiteY4" fmla="*/ 591116 h 866223"/>
                      <a:gd name="connsiteX5" fmla="*/ 866222 w 866222"/>
                      <a:gd name="connsiteY5" fmla="*/ 866223 h 866223"/>
                      <a:gd name="connsiteX6" fmla="*/ 311246 w 866222"/>
                      <a:gd name="connsiteY6" fmla="*/ 866223 h 866223"/>
                      <a:gd name="connsiteX7" fmla="*/ 0 w 866222"/>
                      <a:gd name="connsiteY7" fmla="*/ 554977 h 866223"/>
                      <a:gd name="connsiteX8" fmla="*/ 0 w 866222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3">
                        <a:moveTo>
                          <a:pt x="0" y="0"/>
                        </a:moveTo>
                        <a:lnTo>
                          <a:pt x="275107" y="0"/>
                        </a:lnTo>
                        <a:lnTo>
                          <a:pt x="275107" y="371575"/>
                        </a:lnTo>
                        <a:cubicBezTo>
                          <a:pt x="275107" y="492824"/>
                          <a:pt x="373399" y="591116"/>
                          <a:pt x="494648" y="591116"/>
                        </a:cubicBezTo>
                        <a:lnTo>
                          <a:pt x="866222" y="591116"/>
                        </a:lnTo>
                        <a:lnTo>
                          <a:pt x="866222" y="866223"/>
                        </a:lnTo>
                        <a:lnTo>
                          <a:pt x="311246" y="866223"/>
                        </a:lnTo>
                        <a:cubicBezTo>
                          <a:pt x="139350" y="866223"/>
                          <a:pt x="0" y="726873"/>
                          <a:pt x="0" y="55497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59E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5" name="Freeform 94"/>
                  <p:cNvSpPr/>
                  <p:nvPr/>
                </p:nvSpPr>
                <p:spPr>
                  <a:xfrm rot="18900000">
                    <a:off x="6148512" y="2972321"/>
                    <a:ext cx="491423" cy="491423"/>
                  </a:xfrm>
                  <a:custGeom>
                    <a:avLst/>
                    <a:gdLst>
                      <a:gd name="connsiteX0" fmla="*/ 591117 w 866223"/>
                      <a:gd name="connsiteY0" fmla="*/ 0 h 866223"/>
                      <a:gd name="connsiteX1" fmla="*/ 866223 w 866223"/>
                      <a:gd name="connsiteY1" fmla="*/ 0 h 866223"/>
                      <a:gd name="connsiteX2" fmla="*/ 866223 w 866223"/>
                      <a:gd name="connsiteY2" fmla="*/ 554977 h 866223"/>
                      <a:gd name="connsiteX3" fmla="*/ 554977 w 866223"/>
                      <a:gd name="connsiteY3" fmla="*/ 866223 h 866223"/>
                      <a:gd name="connsiteX4" fmla="*/ 0 w 866223"/>
                      <a:gd name="connsiteY4" fmla="*/ 866223 h 866223"/>
                      <a:gd name="connsiteX5" fmla="*/ 0 w 866223"/>
                      <a:gd name="connsiteY5" fmla="*/ 591116 h 866223"/>
                      <a:gd name="connsiteX6" fmla="*/ 371576 w 866223"/>
                      <a:gd name="connsiteY6" fmla="*/ 591116 h 866223"/>
                      <a:gd name="connsiteX7" fmla="*/ 591117 w 866223"/>
                      <a:gd name="connsiteY7" fmla="*/ 371575 h 866223"/>
                      <a:gd name="connsiteX8" fmla="*/ 591117 w 866223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3">
                        <a:moveTo>
                          <a:pt x="591117" y="0"/>
                        </a:moveTo>
                        <a:lnTo>
                          <a:pt x="866223" y="0"/>
                        </a:lnTo>
                        <a:lnTo>
                          <a:pt x="866223" y="554977"/>
                        </a:lnTo>
                        <a:cubicBezTo>
                          <a:pt x="866223" y="726873"/>
                          <a:pt x="726873" y="866223"/>
                          <a:pt x="554977" y="866223"/>
                        </a:cubicBezTo>
                        <a:lnTo>
                          <a:pt x="0" y="866223"/>
                        </a:lnTo>
                        <a:lnTo>
                          <a:pt x="0" y="591116"/>
                        </a:lnTo>
                        <a:lnTo>
                          <a:pt x="371576" y="591116"/>
                        </a:lnTo>
                        <a:cubicBezTo>
                          <a:pt x="492825" y="591116"/>
                          <a:pt x="591117" y="492824"/>
                          <a:pt x="591117" y="371575"/>
                        </a:cubicBezTo>
                        <a:lnTo>
                          <a:pt x="591117" y="0"/>
                        </a:lnTo>
                        <a:close/>
                      </a:path>
                    </a:pathLst>
                  </a:custGeom>
                  <a:solidFill>
                    <a:srgbClr val="759E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1" name="Rectangle 90"/>
                <p:cNvSpPr/>
                <p:nvPr/>
              </p:nvSpPr>
              <p:spPr>
                <a:xfrm rot="18900000">
                  <a:off x="5038821" y="1986506"/>
                  <a:ext cx="507743" cy="507742"/>
                </a:xfrm>
                <a:prstGeom prst="rect">
                  <a:avLst/>
                </a:prstGeom>
                <a:solidFill>
                  <a:srgbClr val="3F7AC1"/>
                </a:solidFill>
                <a:ln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9" name="TextBox 88"/>
              <p:cNvSpPr txBox="1"/>
              <p:nvPr/>
            </p:nvSpPr>
            <p:spPr>
              <a:xfrm>
                <a:off x="4973833" y="2024318"/>
                <a:ext cx="625695" cy="49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04</a:t>
                </a:r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2209800" y="5486400"/>
              <a:ext cx="822960" cy="822960"/>
              <a:chOff x="4688103" y="3289092"/>
              <a:chExt cx="1209180" cy="1209180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4688103" y="3289092"/>
                <a:ext cx="1209180" cy="1209180"/>
                <a:chOff x="4688103" y="3289092"/>
                <a:chExt cx="1209180" cy="1209180"/>
              </a:xfrm>
            </p:grpSpPr>
            <p:grpSp>
              <p:nvGrpSpPr>
                <p:cNvPr id="78" name="Group 77"/>
                <p:cNvGrpSpPr/>
                <p:nvPr/>
              </p:nvGrpSpPr>
              <p:grpSpPr>
                <a:xfrm>
                  <a:off x="4688103" y="3289092"/>
                  <a:ext cx="1209180" cy="1209180"/>
                  <a:chOff x="6292286" y="3462387"/>
                  <a:chExt cx="1294703" cy="1294703"/>
                </a:xfrm>
                <a:gradFill>
                  <a:gsLst>
                    <a:gs pos="40000">
                      <a:srgbClr val="B28084"/>
                    </a:gs>
                    <a:gs pos="68000">
                      <a:srgbClr val="704447"/>
                    </a:gs>
                  </a:gsLst>
                  <a:path path="circle">
                    <a:fillToRect l="50000" t="50000" r="50000" b="50000"/>
                  </a:path>
                </a:gradFill>
              </p:grpSpPr>
              <p:sp>
                <p:nvSpPr>
                  <p:cNvPr id="80" name="Freeform 79"/>
                  <p:cNvSpPr/>
                  <p:nvPr/>
                </p:nvSpPr>
                <p:spPr>
                  <a:xfrm rot="18900000">
                    <a:off x="6292286" y="3864028"/>
                    <a:ext cx="491422" cy="491423"/>
                  </a:xfrm>
                  <a:custGeom>
                    <a:avLst/>
                    <a:gdLst>
                      <a:gd name="connsiteX0" fmla="*/ 311246 w 866222"/>
                      <a:gd name="connsiteY0" fmla="*/ 0 h 866222"/>
                      <a:gd name="connsiteX1" fmla="*/ 866222 w 866222"/>
                      <a:gd name="connsiteY1" fmla="*/ 0 h 866222"/>
                      <a:gd name="connsiteX2" fmla="*/ 866222 w 866222"/>
                      <a:gd name="connsiteY2" fmla="*/ 275108 h 866222"/>
                      <a:gd name="connsiteX3" fmla="*/ 494648 w 866222"/>
                      <a:gd name="connsiteY3" fmla="*/ 275108 h 866222"/>
                      <a:gd name="connsiteX4" fmla="*/ 275107 w 866222"/>
                      <a:gd name="connsiteY4" fmla="*/ 494649 h 866222"/>
                      <a:gd name="connsiteX5" fmla="*/ 275107 w 866222"/>
                      <a:gd name="connsiteY5" fmla="*/ 866222 h 866222"/>
                      <a:gd name="connsiteX6" fmla="*/ 0 w 866222"/>
                      <a:gd name="connsiteY6" fmla="*/ 866222 h 866222"/>
                      <a:gd name="connsiteX7" fmla="*/ 0 w 866222"/>
                      <a:gd name="connsiteY7" fmla="*/ 311246 h 866222"/>
                      <a:gd name="connsiteX8" fmla="*/ 311246 w 866222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2">
                        <a:moveTo>
                          <a:pt x="311246" y="0"/>
                        </a:moveTo>
                        <a:lnTo>
                          <a:pt x="866222" y="0"/>
                        </a:lnTo>
                        <a:lnTo>
                          <a:pt x="866222" y="275108"/>
                        </a:lnTo>
                        <a:lnTo>
                          <a:pt x="494648" y="275108"/>
                        </a:lnTo>
                        <a:cubicBezTo>
                          <a:pt x="373399" y="275108"/>
                          <a:pt x="275107" y="373400"/>
                          <a:pt x="275107" y="494649"/>
                        </a:cubicBezTo>
                        <a:lnTo>
                          <a:pt x="275107" y="866222"/>
                        </a:lnTo>
                        <a:lnTo>
                          <a:pt x="0" y="866222"/>
                        </a:lnTo>
                        <a:lnTo>
                          <a:pt x="0" y="311246"/>
                        </a:lnTo>
                        <a:cubicBezTo>
                          <a:pt x="0" y="139350"/>
                          <a:pt x="139350" y="0"/>
                          <a:pt x="311246" y="0"/>
                        </a:cubicBezTo>
                        <a:close/>
                      </a:path>
                    </a:pathLst>
                  </a:custGeom>
                  <a:solidFill>
                    <a:srgbClr val="B3B3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1" name="Freeform 80"/>
                  <p:cNvSpPr/>
                  <p:nvPr/>
                </p:nvSpPr>
                <p:spPr>
                  <a:xfrm rot="18900000">
                    <a:off x="6693926" y="3462387"/>
                    <a:ext cx="491423" cy="491423"/>
                  </a:xfrm>
                  <a:custGeom>
                    <a:avLst/>
                    <a:gdLst>
                      <a:gd name="connsiteX0" fmla="*/ 0 w 866223"/>
                      <a:gd name="connsiteY0" fmla="*/ 0 h 866222"/>
                      <a:gd name="connsiteX1" fmla="*/ 554977 w 866223"/>
                      <a:gd name="connsiteY1" fmla="*/ 0 h 866222"/>
                      <a:gd name="connsiteX2" fmla="*/ 866223 w 866223"/>
                      <a:gd name="connsiteY2" fmla="*/ 311246 h 866222"/>
                      <a:gd name="connsiteX3" fmla="*/ 866223 w 866223"/>
                      <a:gd name="connsiteY3" fmla="*/ 866222 h 866222"/>
                      <a:gd name="connsiteX4" fmla="*/ 591117 w 866223"/>
                      <a:gd name="connsiteY4" fmla="*/ 866222 h 866222"/>
                      <a:gd name="connsiteX5" fmla="*/ 591117 w 866223"/>
                      <a:gd name="connsiteY5" fmla="*/ 494649 h 866222"/>
                      <a:gd name="connsiteX6" fmla="*/ 371576 w 866223"/>
                      <a:gd name="connsiteY6" fmla="*/ 275108 h 866222"/>
                      <a:gd name="connsiteX7" fmla="*/ 0 w 866223"/>
                      <a:gd name="connsiteY7" fmla="*/ 275108 h 866222"/>
                      <a:gd name="connsiteX8" fmla="*/ 0 w 866223"/>
                      <a:gd name="connsiteY8" fmla="*/ 0 h 866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2">
                        <a:moveTo>
                          <a:pt x="0" y="0"/>
                        </a:moveTo>
                        <a:lnTo>
                          <a:pt x="554977" y="0"/>
                        </a:lnTo>
                        <a:cubicBezTo>
                          <a:pt x="726873" y="0"/>
                          <a:pt x="866223" y="139350"/>
                          <a:pt x="866223" y="311246"/>
                        </a:cubicBezTo>
                        <a:lnTo>
                          <a:pt x="866223" y="866222"/>
                        </a:lnTo>
                        <a:lnTo>
                          <a:pt x="591117" y="866222"/>
                        </a:lnTo>
                        <a:lnTo>
                          <a:pt x="591117" y="494649"/>
                        </a:lnTo>
                        <a:cubicBezTo>
                          <a:pt x="591117" y="373400"/>
                          <a:pt x="492825" y="275108"/>
                          <a:pt x="371576" y="275108"/>
                        </a:cubicBezTo>
                        <a:lnTo>
                          <a:pt x="0" y="275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3B3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2" name="Freeform 81"/>
                  <p:cNvSpPr/>
                  <p:nvPr/>
                </p:nvSpPr>
                <p:spPr>
                  <a:xfrm rot="18900000">
                    <a:off x="6693926" y="4265667"/>
                    <a:ext cx="491422" cy="491423"/>
                  </a:xfrm>
                  <a:custGeom>
                    <a:avLst/>
                    <a:gdLst>
                      <a:gd name="connsiteX0" fmla="*/ 0 w 866222"/>
                      <a:gd name="connsiteY0" fmla="*/ 0 h 866223"/>
                      <a:gd name="connsiteX1" fmla="*/ 275107 w 866222"/>
                      <a:gd name="connsiteY1" fmla="*/ 0 h 866223"/>
                      <a:gd name="connsiteX2" fmla="*/ 275107 w 866222"/>
                      <a:gd name="connsiteY2" fmla="*/ 371575 h 866223"/>
                      <a:gd name="connsiteX3" fmla="*/ 494648 w 866222"/>
                      <a:gd name="connsiteY3" fmla="*/ 591116 h 866223"/>
                      <a:gd name="connsiteX4" fmla="*/ 866222 w 866222"/>
                      <a:gd name="connsiteY4" fmla="*/ 591116 h 866223"/>
                      <a:gd name="connsiteX5" fmla="*/ 866222 w 866222"/>
                      <a:gd name="connsiteY5" fmla="*/ 866223 h 866223"/>
                      <a:gd name="connsiteX6" fmla="*/ 311246 w 866222"/>
                      <a:gd name="connsiteY6" fmla="*/ 866223 h 866223"/>
                      <a:gd name="connsiteX7" fmla="*/ 0 w 866222"/>
                      <a:gd name="connsiteY7" fmla="*/ 554977 h 866223"/>
                      <a:gd name="connsiteX8" fmla="*/ 0 w 866222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2" h="866223">
                        <a:moveTo>
                          <a:pt x="0" y="0"/>
                        </a:moveTo>
                        <a:lnTo>
                          <a:pt x="275107" y="0"/>
                        </a:lnTo>
                        <a:lnTo>
                          <a:pt x="275107" y="371575"/>
                        </a:lnTo>
                        <a:cubicBezTo>
                          <a:pt x="275107" y="492824"/>
                          <a:pt x="373399" y="591116"/>
                          <a:pt x="494648" y="591116"/>
                        </a:cubicBezTo>
                        <a:lnTo>
                          <a:pt x="866222" y="591116"/>
                        </a:lnTo>
                        <a:lnTo>
                          <a:pt x="866222" y="866223"/>
                        </a:lnTo>
                        <a:lnTo>
                          <a:pt x="311246" y="866223"/>
                        </a:lnTo>
                        <a:cubicBezTo>
                          <a:pt x="139350" y="866223"/>
                          <a:pt x="0" y="726873"/>
                          <a:pt x="0" y="55497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3B3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3" name="Freeform 82"/>
                  <p:cNvSpPr/>
                  <p:nvPr/>
                </p:nvSpPr>
                <p:spPr>
                  <a:xfrm rot="18900000">
                    <a:off x="7095566" y="3864025"/>
                    <a:ext cx="491423" cy="491423"/>
                  </a:xfrm>
                  <a:custGeom>
                    <a:avLst/>
                    <a:gdLst>
                      <a:gd name="connsiteX0" fmla="*/ 591117 w 866223"/>
                      <a:gd name="connsiteY0" fmla="*/ 0 h 866223"/>
                      <a:gd name="connsiteX1" fmla="*/ 866223 w 866223"/>
                      <a:gd name="connsiteY1" fmla="*/ 0 h 866223"/>
                      <a:gd name="connsiteX2" fmla="*/ 866223 w 866223"/>
                      <a:gd name="connsiteY2" fmla="*/ 554977 h 866223"/>
                      <a:gd name="connsiteX3" fmla="*/ 554977 w 866223"/>
                      <a:gd name="connsiteY3" fmla="*/ 866223 h 866223"/>
                      <a:gd name="connsiteX4" fmla="*/ 0 w 866223"/>
                      <a:gd name="connsiteY4" fmla="*/ 866223 h 866223"/>
                      <a:gd name="connsiteX5" fmla="*/ 0 w 866223"/>
                      <a:gd name="connsiteY5" fmla="*/ 591116 h 866223"/>
                      <a:gd name="connsiteX6" fmla="*/ 371576 w 866223"/>
                      <a:gd name="connsiteY6" fmla="*/ 591116 h 866223"/>
                      <a:gd name="connsiteX7" fmla="*/ 591117 w 866223"/>
                      <a:gd name="connsiteY7" fmla="*/ 371575 h 866223"/>
                      <a:gd name="connsiteX8" fmla="*/ 591117 w 866223"/>
                      <a:gd name="connsiteY8" fmla="*/ 0 h 866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223" h="866223">
                        <a:moveTo>
                          <a:pt x="591117" y="0"/>
                        </a:moveTo>
                        <a:lnTo>
                          <a:pt x="866223" y="0"/>
                        </a:lnTo>
                        <a:lnTo>
                          <a:pt x="866223" y="554977"/>
                        </a:lnTo>
                        <a:cubicBezTo>
                          <a:pt x="866223" y="726873"/>
                          <a:pt x="726873" y="866223"/>
                          <a:pt x="554977" y="866223"/>
                        </a:cubicBezTo>
                        <a:lnTo>
                          <a:pt x="0" y="866223"/>
                        </a:lnTo>
                        <a:lnTo>
                          <a:pt x="0" y="591116"/>
                        </a:lnTo>
                        <a:lnTo>
                          <a:pt x="371576" y="591116"/>
                        </a:lnTo>
                        <a:cubicBezTo>
                          <a:pt x="492825" y="591116"/>
                          <a:pt x="591117" y="492824"/>
                          <a:pt x="591117" y="371575"/>
                        </a:cubicBezTo>
                        <a:lnTo>
                          <a:pt x="591117" y="0"/>
                        </a:lnTo>
                        <a:close/>
                      </a:path>
                    </a:pathLst>
                  </a:custGeom>
                  <a:solidFill>
                    <a:srgbClr val="B3B3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79" name="Rectangle 78"/>
                <p:cNvSpPr/>
                <p:nvPr/>
              </p:nvSpPr>
              <p:spPr>
                <a:xfrm rot="18900000">
                  <a:off x="5038821" y="3639810"/>
                  <a:ext cx="507743" cy="507742"/>
                </a:xfrm>
                <a:prstGeom prst="rect">
                  <a:avLst/>
                </a:prstGeom>
                <a:solidFill>
                  <a:srgbClr val="9999FF"/>
                </a:solidFill>
                <a:ln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7" name="TextBox 76"/>
              <p:cNvSpPr txBox="1"/>
              <p:nvPr/>
            </p:nvSpPr>
            <p:spPr>
              <a:xfrm>
                <a:off x="4946242" y="3676423"/>
                <a:ext cx="670264" cy="49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05</a:t>
                </a:r>
              </a:p>
            </p:txBody>
          </p:sp>
        </p:grpSp>
        <p:grpSp>
          <p:nvGrpSpPr>
            <p:cNvPr id="246" name="Group 245"/>
            <p:cNvGrpSpPr/>
            <p:nvPr/>
          </p:nvGrpSpPr>
          <p:grpSpPr>
            <a:xfrm>
              <a:off x="3672839" y="1463040"/>
              <a:ext cx="3657600" cy="731520"/>
              <a:chOff x="2210996" y="1365591"/>
              <a:chExt cx="3657600" cy="731520"/>
            </a:xfrm>
          </p:grpSpPr>
          <p:sp>
            <p:nvSpPr>
              <p:cNvPr id="247" name="Rounded Rectangle 246"/>
              <p:cNvSpPr/>
              <p:nvPr/>
            </p:nvSpPr>
            <p:spPr>
              <a:xfrm>
                <a:off x="2210996" y="1365591"/>
                <a:ext cx="3657600" cy="731520"/>
              </a:xfrm>
              <a:prstGeom prst="roundRect">
                <a:avLst/>
              </a:prstGeom>
              <a:solidFill>
                <a:srgbClr val="8BAC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 panose="020B0604020202020204" pitchFamily="34" charset="0"/>
                </a:endParaRPr>
              </a:p>
            </p:txBody>
          </p:sp>
          <p:sp>
            <p:nvSpPr>
              <p:cNvPr id="248" name="Rectangle 247"/>
              <p:cNvSpPr/>
              <p:nvPr/>
            </p:nvSpPr>
            <p:spPr>
              <a:xfrm>
                <a:off x="2226938" y="1502765"/>
                <a:ext cx="3387382" cy="400110"/>
              </a:xfrm>
              <a:prstGeom prst="rect">
                <a:avLst/>
              </a:prstGeom>
            </p:spPr>
            <p:txBody>
              <a:bodyPr wrap="square" lIns="36576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Background</a:t>
                </a:r>
              </a:p>
            </p:txBody>
          </p:sp>
        </p:grpSp>
        <p:grpSp>
          <p:nvGrpSpPr>
            <p:cNvPr id="249" name="Group 248"/>
            <p:cNvGrpSpPr/>
            <p:nvPr/>
          </p:nvGrpSpPr>
          <p:grpSpPr>
            <a:xfrm>
              <a:off x="3672839" y="2468880"/>
              <a:ext cx="3749040" cy="731520"/>
              <a:chOff x="2210996" y="1365591"/>
              <a:chExt cx="3749040" cy="731520"/>
            </a:xfrm>
          </p:grpSpPr>
          <p:sp>
            <p:nvSpPr>
              <p:cNvPr id="250" name="Rounded Rectangle 249"/>
              <p:cNvSpPr/>
              <p:nvPr/>
            </p:nvSpPr>
            <p:spPr>
              <a:xfrm>
                <a:off x="2210996" y="1365591"/>
                <a:ext cx="3657600" cy="731520"/>
              </a:xfrm>
              <a:prstGeom prst="roundRect">
                <a:avLst/>
              </a:prstGeom>
              <a:solidFill>
                <a:srgbClr val="9AA4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 panose="020B0604020202020204" pitchFamily="34" charset="0"/>
                </a:endParaRPr>
              </a:p>
            </p:txBody>
          </p:sp>
          <p:sp>
            <p:nvSpPr>
              <p:cNvPr id="251" name="Rectangle 250"/>
              <p:cNvSpPr/>
              <p:nvPr/>
            </p:nvSpPr>
            <p:spPr>
              <a:xfrm>
                <a:off x="2226938" y="1502765"/>
                <a:ext cx="3733098" cy="400110"/>
              </a:xfrm>
              <a:prstGeom prst="rect">
                <a:avLst/>
              </a:prstGeom>
            </p:spPr>
            <p:txBody>
              <a:bodyPr wrap="square" lIns="36576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Technical Approach</a:t>
                </a:r>
              </a:p>
            </p:txBody>
          </p:sp>
        </p:grpSp>
        <p:grpSp>
          <p:nvGrpSpPr>
            <p:cNvPr id="252" name="Group 251"/>
            <p:cNvGrpSpPr/>
            <p:nvPr/>
          </p:nvGrpSpPr>
          <p:grpSpPr>
            <a:xfrm>
              <a:off x="3672839" y="4480560"/>
              <a:ext cx="3657600" cy="731520"/>
              <a:chOff x="2210996" y="1365591"/>
              <a:chExt cx="3657600" cy="731520"/>
            </a:xfrm>
          </p:grpSpPr>
          <p:sp>
            <p:nvSpPr>
              <p:cNvPr id="253" name="Rounded Rectangle 252"/>
              <p:cNvSpPr/>
              <p:nvPr/>
            </p:nvSpPr>
            <p:spPr>
              <a:xfrm>
                <a:off x="2210996" y="1365591"/>
                <a:ext cx="3657600" cy="731520"/>
              </a:xfrm>
              <a:prstGeom prst="roundRect">
                <a:avLst/>
              </a:prstGeom>
              <a:solidFill>
                <a:srgbClr val="3F7A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 panose="020B0604020202020204" pitchFamily="34" charset="0"/>
                </a:endParaRPr>
              </a:p>
            </p:txBody>
          </p:sp>
          <p:sp>
            <p:nvSpPr>
              <p:cNvPr id="254" name="Rectangle 253"/>
              <p:cNvSpPr/>
              <p:nvPr/>
            </p:nvSpPr>
            <p:spPr>
              <a:xfrm>
                <a:off x="2226938" y="1502765"/>
                <a:ext cx="3387382" cy="400110"/>
              </a:xfrm>
              <a:prstGeom prst="rect">
                <a:avLst/>
              </a:prstGeom>
            </p:spPr>
            <p:txBody>
              <a:bodyPr wrap="square" lIns="36576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Recent Achievement </a:t>
                </a:r>
              </a:p>
            </p:txBody>
          </p:sp>
        </p:grpSp>
        <p:grpSp>
          <p:nvGrpSpPr>
            <p:cNvPr id="255" name="Group 254"/>
            <p:cNvGrpSpPr/>
            <p:nvPr/>
          </p:nvGrpSpPr>
          <p:grpSpPr>
            <a:xfrm>
              <a:off x="3672839" y="5486400"/>
              <a:ext cx="3657600" cy="731520"/>
              <a:chOff x="2210996" y="1365591"/>
              <a:chExt cx="3657600" cy="731520"/>
            </a:xfrm>
          </p:grpSpPr>
          <p:sp>
            <p:nvSpPr>
              <p:cNvPr id="256" name="Rounded Rectangle 255"/>
              <p:cNvSpPr/>
              <p:nvPr/>
            </p:nvSpPr>
            <p:spPr>
              <a:xfrm>
                <a:off x="2210996" y="1365591"/>
                <a:ext cx="3657600" cy="731520"/>
              </a:xfrm>
              <a:prstGeom prst="roundRect">
                <a:avLst/>
              </a:prstGeom>
              <a:solidFill>
                <a:srgbClr val="99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Arial" panose="020B0604020202020204" pitchFamily="34" charset="0"/>
                </a:endParaRPr>
              </a:p>
            </p:txBody>
          </p:sp>
          <p:sp>
            <p:nvSpPr>
              <p:cNvPr id="257" name="Rectangle 256"/>
              <p:cNvSpPr/>
              <p:nvPr/>
            </p:nvSpPr>
            <p:spPr>
              <a:xfrm>
                <a:off x="2226938" y="1502765"/>
                <a:ext cx="3387382" cy="400110"/>
              </a:xfrm>
              <a:prstGeom prst="rect">
                <a:avLst/>
              </a:prstGeom>
            </p:spPr>
            <p:txBody>
              <a:bodyPr wrap="square" lIns="36576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Path Forward</a:t>
                </a:r>
              </a:p>
            </p:txBody>
          </p:sp>
        </p:grp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4C74B2-535F-A068-C489-3B9DF8AC8119}"/>
              </a:ext>
            </a:extLst>
          </p:cNvPr>
          <p:cNvCxnSpPr>
            <a:cxnSpLocks/>
          </p:cNvCxnSpPr>
          <p:nvPr/>
        </p:nvCxnSpPr>
        <p:spPr>
          <a:xfrm>
            <a:off x="0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s://media.istockphoto.com/vectors/girl-pointing-vector-id493540238?k=6&amp;m=493540238&amp;s=612x612&amp;w=0&amp;h=gJbleMJMRnZxAXPC9GwOspJlTcccFQMgfDrxH0BrMOc=">
            <a:extLst>
              <a:ext uri="{FF2B5EF4-FFF2-40B4-BE49-F238E27FC236}">
                <a16:creationId xmlns:a16="http://schemas.microsoft.com/office/drawing/2014/main" id="{B9B6F2D9-8B31-2127-4825-5F45FB9B1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735" y="2244699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34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4"/>
    </mc:Choice>
    <mc:Fallback xmlns="">
      <p:transition spd="slow" advTm="8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57FC4-C305-C246-BAEE-1D022AE99BB3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33530" y="300646"/>
            <a:ext cx="11145643" cy="973059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Technical Approach: Silver Foam Concept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B80AB18-0A5F-FFA2-C7AE-4DCEC5FAAD7E}"/>
              </a:ext>
            </a:extLst>
          </p:cNvPr>
          <p:cNvCxnSpPr>
            <a:cxnSpLocks/>
          </p:cNvCxnSpPr>
          <p:nvPr/>
        </p:nvCxnSpPr>
        <p:spPr>
          <a:xfrm>
            <a:off x="0" y="1080370"/>
            <a:ext cx="1219200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5BD725-A506-F703-521A-4F71A77D3C3E}"/>
              </a:ext>
            </a:extLst>
          </p:cNvPr>
          <p:cNvSpPr txBox="1">
            <a:spLocks/>
          </p:cNvSpPr>
          <p:nvPr/>
        </p:nvSpPr>
        <p:spPr>
          <a:xfrm>
            <a:off x="706732" y="1736027"/>
            <a:ext cx="3962886" cy="435133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indent="-342900">
              <a:spcBef>
                <a:spcPts val="1200"/>
              </a:spcBef>
            </a:pPr>
            <a:r>
              <a:rPr kumimoji="1" lang="en-US" sz="2400" cap="none" dirty="0">
                <a:solidFill>
                  <a:prstClr val="white"/>
                </a:solidFill>
                <a:latin typeface="Century Gothic" panose="020B0502020202020204"/>
                <a:ea typeface="맑은 고딕" panose="020B0503020000020004" pitchFamily="34" charset="-127"/>
              </a:rPr>
              <a:t>Controlled-release materials are an attractive option</a:t>
            </a:r>
          </a:p>
          <a:p>
            <a:pPr lvl="1" indent="-342900">
              <a:spcBef>
                <a:spcPts val="1200"/>
              </a:spcBef>
            </a:pPr>
            <a:r>
              <a:rPr kumimoji="1" lang="en-US" sz="2400" cap="none" dirty="0">
                <a:solidFill>
                  <a:prstClr val="white"/>
                </a:solidFill>
                <a:latin typeface="Century Gothic" panose="020B0502020202020204"/>
                <a:ea typeface="맑은 고딕" panose="020B0503020000020004" pitchFamily="34" charset="-127"/>
              </a:rPr>
              <a:t>comparable to current disinfection technology (minimum redesign)</a:t>
            </a:r>
          </a:p>
          <a:p>
            <a:pPr lvl="1" indent="-342900">
              <a:spcBef>
                <a:spcPts val="1200"/>
              </a:spcBef>
            </a:pPr>
            <a:r>
              <a:rPr kumimoji="1" lang="en-US" sz="2400" cap="none" dirty="0">
                <a:solidFill>
                  <a:prstClr val="white"/>
                </a:solidFill>
                <a:latin typeface="Century Gothic" panose="020B0502020202020204"/>
                <a:ea typeface="맑은 고딕" panose="020B0503020000020004" pitchFamily="34" charset="-127"/>
              </a:rPr>
              <a:t>passive release (no power, dormancy compatible)</a:t>
            </a:r>
          </a:p>
          <a:p>
            <a:pPr lvl="1" indent="-342900">
              <a:spcBef>
                <a:spcPts val="1200"/>
              </a:spcBef>
            </a:pPr>
            <a:r>
              <a:rPr kumimoji="1" lang="en-US" sz="2400" cap="none" dirty="0">
                <a:solidFill>
                  <a:prstClr val="white"/>
                </a:solidFill>
                <a:latin typeface="Century Gothic" panose="020B0502020202020204"/>
                <a:ea typeface="맑은 고딕" panose="020B0503020000020004" pitchFamily="34" charset="-127"/>
              </a:rPr>
              <a:t>low consumables </a:t>
            </a:r>
          </a:p>
          <a:p>
            <a:pPr lvl="1" indent="-342900">
              <a:spcBef>
                <a:spcPts val="1200"/>
              </a:spcBef>
            </a:pPr>
            <a:r>
              <a:rPr kumimoji="1" lang="en-US" sz="2400" cap="none" dirty="0">
                <a:solidFill>
                  <a:prstClr val="white"/>
                </a:solidFill>
                <a:latin typeface="Century Gothic" panose="020B0502020202020204"/>
                <a:ea typeface="맑은 고딕" panose="020B0503020000020004" pitchFamily="34" charset="-127"/>
              </a:rPr>
              <a:t>microbial check valve (MCV) function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F84F4FA-CC68-616D-CD2E-1463D19CE6D2}"/>
              </a:ext>
            </a:extLst>
          </p:cNvPr>
          <p:cNvGrpSpPr/>
          <p:nvPr/>
        </p:nvGrpSpPr>
        <p:grpSpPr>
          <a:xfrm>
            <a:off x="5100505" y="1377073"/>
            <a:ext cx="6957716" cy="4861421"/>
            <a:chOff x="5100505" y="1377073"/>
            <a:chExt cx="6957716" cy="4861421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F8EDE84-AEDC-13F4-AB76-D86057F29EA7}"/>
                </a:ext>
              </a:extLst>
            </p:cNvPr>
            <p:cNvSpPr/>
            <p:nvPr/>
          </p:nvSpPr>
          <p:spPr>
            <a:xfrm>
              <a:off x="5100506" y="1377073"/>
              <a:ext cx="6957715" cy="245853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75ED9A0-A9CF-24CE-04BA-59D897818F3A}"/>
                </a:ext>
              </a:extLst>
            </p:cNvPr>
            <p:cNvSpPr/>
            <p:nvPr/>
          </p:nvSpPr>
          <p:spPr>
            <a:xfrm>
              <a:off x="8610599" y="3961997"/>
              <a:ext cx="3447621" cy="2276497"/>
            </a:xfrm>
            <a:prstGeom prst="rect">
              <a:avLst/>
            </a:prstGeom>
            <a:solidFill>
              <a:srgbClr val="A5A5A5"/>
            </a:solidFill>
            <a:ln w="12700" cap="flat" cmpd="sng" algn="ctr">
              <a:solidFill>
                <a:srgbClr val="A5A5A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391C7E11-1EA6-6F98-A101-5C775965BF4B}"/>
                </a:ext>
              </a:extLst>
            </p:cNvPr>
            <p:cNvSpPr txBox="1">
              <a:spLocks/>
            </p:cNvSpPr>
            <p:nvPr/>
          </p:nvSpPr>
          <p:spPr>
            <a:xfrm>
              <a:off x="8838794" y="4218637"/>
              <a:ext cx="3219426" cy="192369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marR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Matrix immobilizes the NPs</a:t>
              </a:r>
            </a:p>
            <a:p>
              <a:pPr marL="457200" marR="0" lvl="0" indent="-457200" algn="l" defTabSz="457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stable surface area</a:t>
              </a:r>
            </a:p>
            <a:p>
              <a:pPr marL="457200" marR="0" lvl="0" indent="-457200" algn="l" defTabSz="457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structural support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Driving force – dissolution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03082B2-46A8-F325-EF71-F34982637293}"/>
                </a:ext>
              </a:extLst>
            </p:cNvPr>
            <p:cNvSpPr/>
            <p:nvPr/>
          </p:nvSpPr>
          <p:spPr>
            <a:xfrm>
              <a:off x="5100505" y="3961996"/>
              <a:ext cx="3447621" cy="2276497"/>
            </a:xfrm>
            <a:prstGeom prst="rect">
              <a:avLst/>
            </a:prstGeom>
            <a:solidFill>
              <a:srgbClr val="A5A5A5"/>
            </a:solidFill>
            <a:ln w="12700" cap="flat" cmpd="sng" algn="ctr">
              <a:solidFill>
                <a:srgbClr val="A5A5A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F262BEB-CBDD-497E-A5B5-31EE3B9CD8ED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4950" y="1739647"/>
              <a:ext cx="6739601" cy="1753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2364CAC-2464-B29C-B11B-0F2D9D1BBE73}"/>
                </a:ext>
              </a:extLst>
            </p:cNvPr>
            <p:cNvSpPr txBox="1"/>
            <p:nvPr/>
          </p:nvSpPr>
          <p:spPr>
            <a:xfrm>
              <a:off x="5174950" y="4537520"/>
              <a:ext cx="377414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Polyurethane (PU) foam with embedded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silver chloride (AgCl) nanoparticles (NPs)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23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35"/>
    </mc:Choice>
    <mc:Fallback xmlns="">
      <p:transition spd="slow" advTm="5723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1757D9-E6DB-9393-8EF9-D6E53A3063FD}"/>
              </a:ext>
            </a:extLst>
          </p:cNvPr>
          <p:cNvSpPr/>
          <p:nvPr/>
        </p:nvSpPr>
        <p:spPr>
          <a:xfrm>
            <a:off x="4466634" y="866691"/>
            <a:ext cx="7418566" cy="5152445"/>
          </a:xfrm>
          <a:prstGeom prst="roundRect">
            <a:avLst>
              <a:gd name="adj" fmla="val 8877"/>
            </a:avLst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75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72AB4B-8BBC-FCE5-48B2-13EBC05D4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4301" y="2678262"/>
            <a:ext cx="3643674" cy="321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cap="none" dirty="0"/>
              <a:t>Currently, the AgFoam is being tested for </a:t>
            </a:r>
            <a:r>
              <a:rPr lang="en-US" sz="18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two</a:t>
            </a:r>
            <a:r>
              <a:rPr lang="en-US" sz="1800" cap="none" dirty="0"/>
              <a:t> separate uses:</a:t>
            </a:r>
          </a:p>
          <a:p>
            <a:pPr marL="285750" indent="-285750">
              <a:buFont typeface="Arial"/>
              <a:buChar char="•"/>
            </a:pPr>
            <a:r>
              <a:rPr lang="en-US" sz="1800" cap="none" dirty="0"/>
              <a:t>Silver Doser (</a:t>
            </a:r>
            <a:r>
              <a:rPr lang="en-US" sz="1400" cap="none" dirty="0"/>
              <a:t>at Ion Exchange Bed location</a:t>
            </a:r>
            <a:r>
              <a:rPr lang="en-US" sz="1800" cap="none" dirty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800" cap="none" dirty="0"/>
              <a:t>Microbial Check Valve (MCV)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D8590A2-B657-55EB-5661-63A2C9BE7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8629" y="1003047"/>
            <a:ext cx="6907912" cy="452468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441D459-0C52-3B30-A274-2C2B17B74F55}"/>
              </a:ext>
            </a:extLst>
          </p:cNvPr>
          <p:cNvSpPr txBox="1">
            <a:spLocks/>
          </p:cNvSpPr>
          <p:nvPr/>
        </p:nvSpPr>
        <p:spPr>
          <a:xfrm>
            <a:off x="385093" y="1003047"/>
            <a:ext cx="3748268" cy="973059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AgFoam Applications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B8E043-315E-1800-1BC2-EA99422125D4}"/>
              </a:ext>
            </a:extLst>
          </p:cNvPr>
          <p:cNvSpPr/>
          <p:nvPr/>
        </p:nvSpPr>
        <p:spPr>
          <a:xfrm>
            <a:off x="7465670" y="2766349"/>
            <a:ext cx="937548" cy="8102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1CEA07E-E40F-6543-AE99-61B7A13956C3}"/>
              </a:ext>
            </a:extLst>
          </p:cNvPr>
          <p:cNvCxnSpPr>
            <a:cxnSpLocks/>
          </p:cNvCxnSpPr>
          <p:nvPr/>
        </p:nvCxnSpPr>
        <p:spPr>
          <a:xfrm>
            <a:off x="276979" y="2606014"/>
            <a:ext cx="3931920" cy="0"/>
          </a:xfrm>
          <a:prstGeom prst="line">
            <a:avLst/>
          </a:prstGeom>
          <a:ln>
            <a:solidFill>
              <a:srgbClr val="7982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647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5AD0B8"/>
      </a:accent1>
      <a:accent2>
        <a:srgbClr val="47BB7E"/>
      </a:accent2>
      <a:accent3>
        <a:srgbClr val="96CD4B"/>
      </a:accent3>
      <a:accent4>
        <a:srgbClr val="61C7DD"/>
      </a:accent4>
      <a:accent5>
        <a:srgbClr val="2495CF"/>
      </a:accent5>
      <a:accent6>
        <a:srgbClr val="5A74D1"/>
      </a:accent6>
      <a:hlink>
        <a:srgbClr val="72CEBB"/>
      </a:hlink>
      <a:folHlink>
        <a:srgbClr val="98E6D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0F262FD6-3409-4039-A531-64BD4D2F99E4}"/>
    </a:ext>
  </a:extLst>
</a:theme>
</file>

<file path=ppt/theme/theme2.xml><?xml version="1.0" encoding="utf-8"?>
<a:theme xmlns:a="http://schemas.openxmlformats.org/drawingml/2006/main" name="1_Mesh">
  <a:themeElements>
    <a:clrScheme name="Custom 2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7982A3"/>
      </a:accent1>
      <a:accent2>
        <a:srgbClr val="759ED2"/>
      </a:accent2>
      <a:accent3>
        <a:srgbClr val="375181"/>
      </a:accent3>
      <a:accent4>
        <a:srgbClr val="B2B7CA"/>
      </a:accent4>
      <a:accent5>
        <a:srgbClr val="C0D3EA"/>
      </a:accent5>
      <a:accent6>
        <a:srgbClr val="819BC9"/>
      </a:accent6>
      <a:hlink>
        <a:srgbClr val="375181"/>
      </a:hlink>
      <a:folHlink>
        <a:srgbClr val="B2B2B2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0F262FD6-3409-4039-A531-64BD4D2F99E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7AB277CA04C2428BF3E58E27708444" ma:contentTypeVersion="2" ma:contentTypeDescription="Create a new document." ma:contentTypeScope="" ma:versionID="51c7b2cfa6f5a30eb2af40af6e6231fa">
  <xsd:schema xmlns:xsd="http://www.w3.org/2001/XMLSchema" xmlns:xs="http://www.w3.org/2001/XMLSchema" xmlns:p="http://schemas.microsoft.com/office/2006/metadata/properties" xmlns:ns2="2f1f43c3-2a85-4d06-95f8-35751d99468f" targetNamespace="http://schemas.microsoft.com/office/2006/metadata/properties" ma:root="true" ma:fieldsID="f748d55cabe422b9d500b744f7e37262" ns2:_="">
    <xsd:import namespace="2f1f43c3-2a85-4d06-95f8-35751d9946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1f43c3-2a85-4d06-95f8-35751d9946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9168171-987C-40DD-A8E8-464FFE183B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1f43c3-2a85-4d06-95f8-35751d9946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3660BFA-E915-4F72-A578-00420E0E9A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51DC8B-A134-4090-BE51-755E32E55E83}">
  <ds:schemaRefs>
    <ds:schemaRef ds:uri="http://schemas.microsoft.com/office/2006/documentManagement/types"/>
    <ds:schemaRef ds:uri="http://www.w3.org/XML/1998/namespace"/>
    <ds:schemaRef ds:uri="http://purl.org/dc/terms/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2f1f43c3-2a85-4d06-95f8-35751d99468f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46720</TotalTime>
  <Words>1948</Words>
  <Application>Microsoft Office PowerPoint</Application>
  <PresentationFormat>Widescreen</PresentationFormat>
  <Paragraphs>317</Paragraphs>
  <Slides>34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ＭＳ Ｐゴシック</vt:lpstr>
      <vt:lpstr>Arial</vt:lpstr>
      <vt:lpstr>Arial Black</vt:lpstr>
      <vt:lpstr>Calibri</vt:lpstr>
      <vt:lpstr>Cambria Math</vt:lpstr>
      <vt:lpstr>Century Gothic</vt:lpstr>
      <vt:lpstr>Courier New</vt:lpstr>
      <vt:lpstr>Times New Roman</vt:lpstr>
      <vt:lpstr>Wingdings</vt:lpstr>
      <vt:lpstr>Mesh</vt:lpstr>
      <vt:lpstr>1_Mesh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ICES</dc:creator>
  <cp:lastModifiedBy>Azim, Nilab (KSC-UBE00)</cp:lastModifiedBy>
  <cp:revision>378</cp:revision>
  <cp:lastPrinted>2019-07-02T18:28:51Z</cp:lastPrinted>
  <dcterms:created xsi:type="dcterms:W3CDTF">2017-12-03T15:14:05Z</dcterms:created>
  <dcterms:modified xsi:type="dcterms:W3CDTF">2025-07-14T12:42:24Z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0x0101004F7AB277CA04C2428BF3E58E27708444</vt:lpwstr>
  </property>
</Properties>
</file>