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79" r:id="rId3"/>
    <p:sldId id="257" r:id="rId4"/>
    <p:sldId id="282" r:id="rId5"/>
    <p:sldId id="275" r:id="rId6"/>
    <p:sldId id="276" r:id="rId7"/>
    <p:sldId id="277" r:id="rId8"/>
    <p:sldId id="278" r:id="rId9"/>
    <p:sldId id="280" r:id="rId10"/>
    <p:sldId id="283" r:id="rId11"/>
    <p:sldId id="284" r:id="rId12"/>
    <p:sldId id="285" r:id="rId13"/>
    <p:sldId id="286" r:id="rId14"/>
    <p:sldId id="260" r:id="rId15"/>
    <p:sldId id="261" r:id="rId16"/>
    <p:sldId id="262" r:id="rId17"/>
    <p:sldId id="287" r:id="rId18"/>
    <p:sldId id="288" r:id="rId19"/>
    <p:sldId id="263" r:id="rId20"/>
    <p:sldId id="264" r:id="rId21"/>
    <p:sldId id="289" r:id="rId22"/>
    <p:sldId id="265" r:id="rId23"/>
    <p:sldId id="266" r:id="rId24"/>
    <p:sldId id="290" r:id="rId25"/>
    <p:sldId id="293" r:id="rId26"/>
    <p:sldId id="291" r:id="rId27"/>
    <p:sldId id="292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94" r:id="rId36"/>
    <p:sldId id="295" r:id="rId37"/>
    <p:sldId id="297" r:id="rId38"/>
    <p:sldId id="296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20" d="100"/>
          <a:sy n="12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9FD00-F770-174C-B348-4ECE58DA440B}" type="datetimeFigureOut">
              <a:rPr lang="en-US" smtClean="0"/>
              <a:t>6/20/25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FC3D7-966F-E347-875F-65FF8E05E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7B34-A937-EC9C-368E-F82148C79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843" y="1122363"/>
            <a:ext cx="10479157" cy="2387600"/>
          </a:xfrm>
        </p:spPr>
        <p:txBody>
          <a:bodyPr anchor="ctr"/>
          <a:lstStyle>
            <a:lvl1pPr algn="l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D810D-6542-E90A-250A-7EAF26EA0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843" y="3602038"/>
            <a:ext cx="10479157" cy="116874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Logo, icon&#10;&#10;AI-generated content may be incorrect.">
            <a:extLst>
              <a:ext uri="{FF2B5EF4-FFF2-40B4-BE49-F238E27FC236}">
                <a16:creationId xmlns:a16="http://schemas.microsoft.com/office/drawing/2014/main" id="{A0D062F5-8082-3BD0-5735-E8F7C5A6B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8835" y="5520290"/>
            <a:ext cx="1368009" cy="1132635"/>
          </a:xfrm>
          <a:prstGeom prst="rect">
            <a:avLst/>
          </a:prstGeom>
        </p:spPr>
      </p:pic>
      <p:pic>
        <p:nvPicPr>
          <p:cNvPr id="12" name="Picture 11" descr="Logo&#10;&#10;AI-generated content may be incorrect.">
            <a:extLst>
              <a:ext uri="{FF2B5EF4-FFF2-40B4-BE49-F238E27FC236}">
                <a16:creationId xmlns:a16="http://schemas.microsoft.com/office/drawing/2014/main" id="{197D2C35-226E-CB5D-6420-7E317C3651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6356" y="5479227"/>
            <a:ext cx="1372704" cy="11405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B88D5B-205A-96F4-433D-89FCBD411105}"/>
              </a:ext>
            </a:extLst>
          </p:cNvPr>
          <p:cNvSpPr txBox="1"/>
          <p:nvPr userDrawn="1"/>
        </p:nvSpPr>
        <p:spPr>
          <a:xfrm>
            <a:off x="188843" y="5963479"/>
            <a:ext cx="621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Derek S. Liechty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8ACD5F-58FD-D091-6E13-D5858661347F}"/>
              </a:ext>
            </a:extLst>
          </p:cNvPr>
          <p:cNvSpPr txBox="1"/>
          <p:nvPr userDrawn="1"/>
        </p:nvSpPr>
        <p:spPr>
          <a:xfrm>
            <a:off x="188843" y="6283593"/>
            <a:ext cx="63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u="none" dirty="0"/>
              <a:t>Aerothermodynamics Branch, NASA Langley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40573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5EC4-08F8-1235-F0D2-93B077D2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336BC-3134-3F31-F24C-A1BAE0B00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D05A9-4641-561B-1AFD-85C7DE76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81F8-142D-604E-9C4B-A0E7BCF4FBD6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CE4A8-9396-F62C-E957-90CDC6DB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73E9-5A9F-23F4-091C-B972D708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1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92C6F-946A-326B-3DA8-AABDA2661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347F8-512C-CA96-A95C-AAF28460B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EAB67-593C-DBAD-2F15-33EDF13A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85DF-C90E-CA47-96F5-5620AF32D795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90296-11B3-618E-8886-6D147CDD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B9D71-124F-4436-3448-D9365559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2B80-DB19-2FB8-7AC0-643F7594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86" y="163721"/>
            <a:ext cx="9730818" cy="95940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FB01-F61E-1A0E-C92D-B607B0EE4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4686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, icon&#10;&#10;AI-generated content may be incorrect.">
            <a:extLst>
              <a:ext uri="{FF2B5EF4-FFF2-40B4-BE49-F238E27FC236}">
                <a16:creationId xmlns:a16="http://schemas.microsoft.com/office/drawing/2014/main" id="{F1F8EA7D-0B59-60BC-7BC3-21220ED11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62" y="141220"/>
            <a:ext cx="1106424" cy="916058"/>
          </a:xfrm>
          <a:prstGeom prst="rect">
            <a:avLst/>
          </a:prstGeom>
        </p:spPr>
      </p:pic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08138D4D-41EC-A188-A11A-96FC8E6C1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714" y="187567"/>
            <a:ext cx="1097280" cy="9117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5A2D5-D6E7-38D8-D0AE-E7B773F3E602}"/>
              </a:ext>
            </a:extLst>
          </p:cNvPr>
          <p:cNvCxnSpPr/>
          <p:nvPr userDrawn="1"/>
        </p:nvCxnSpPr>
        <p:spPr>
          <a:xfrm>
            <a:off x="85862" y="1152940"/>
            <a:ext cx="120111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EA0E711-06BD-F796-467F-29146D62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7606-D07F-7C4A-95E9-99A4E998AFB4}" type="datetime1">
              <a:rPr lang="en-US" smtClean="0"/>
              <a:t>6/20/25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9C6E162-B19C-C98A-017C-067A3E66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45AB541-38A2-BEFD-D6FE-3E5DB901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8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9C89-6DAA-23AE-29BC-D1B99BB6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83982"/>
            <a:ext cx="10515600" cy="2478493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E3853-A12F-0961-3403-E234BCB60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53B68-FF02-DEFB-89D3-5FD6F999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B1FC-2DB8-3F42-91C8-1CEA5D96CAE4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041FA-794A-C6CE-8BF3-D7F4D890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068BA-2C5D-AE93-C7D2-9A1A9866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icon&#10;&#10;AI-generated content may be incorrect.">
            <a:extLst>
              <a:ext uri="{FF2B5EF4-FFF2-40B4-BE49-F238E27FC236}">
                <a16:creationId xmlns:a16="http://schemas.microsoft.com/office/drawing/2014/main" id="{9D332197-3092-F7EC-770C-AB93CE5EA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62" y="141220"/>
            <a:ext cx="1106424" cy="916058"/>
          </a:xfrm>
          <a:prstGeom prst="rect">
            <a:avLst/>
          </a:prstGeom>
        </p:spPr>
      </p:pic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8FD2F1DA-81E5-BE4C-B039-2E76126B25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714" y="187567"/>
            <a:ext cx="1097280" cy="91171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EE16C60-6711-324F-F6DF-7B7FDFA825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917" y="1392966"/>
            <a:ext cx="10515600" cy="69101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87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D52C-6D24-9A2E-277C-1E47FA6BE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328"/>
            <a:ext cx="5181600" cy="4844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B1580-1775-67C3-051D-E420AABF9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2328"/>
            <a:ext cx="5181600" cy="4844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FB55D-A104-D8F2-A207-EA89349D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B3FD-D75D-BA40-9178-ED5A352BA145}" type="datetime1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3EF30-EC42-0C6F-2F20-C6992259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BD3D9-BC8A-EF1C-75B4-A8AEDA67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AI-generated content may be incorrect.">
            <a:extLst>
              <a:ext uri="{FF2B5EF4-FFF2-40B4-BE49-F238E27FC236}">
                <a16:creationId xmlns:a16="http://schemas.microsoft.com/office/drawing/2014/main" id="{B2EF2340-DB28-D98E-B736-A16091B08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62" y="141220"/>
            <a:ext cx="1106424" cy="916058"/>
          </a:xfrm>
          <a:prstGeom prst="rect">
            <a:avLst/>
          </a:prstGeom>
        </p:spPr>
      </p:pic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A4BFCFF1-4D96-1964-745A-0D4AB6584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714" y="187567"/>
            <a:ext cx="1097280" cy="9117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CA50AC2-3296-2355-369F-6360AA60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86" y="163721"/>
            <a:ext cx="9730818" cy="95940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D56419-BB08-AC4E-CB68-AF24B47E2A78}"/>
              </a:ext>
            </a:extLst>
          </p:cNvPr>
          <p:cNvCxnSpPr/>
          <p:nvPr userDrawn="1"/>
        </p:nvCxnSpPr>
        <p:spPr>
          <a:xfrm>
            <a:off x="85862" y="1152940"/>
            <a:ext cx="1201113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79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41D2-C06E-50EC-22CA-3D697FDC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5D53-25FF-9FD9-EE33-4B7D0EF2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7E213-F297-4675-E5B0-6D299D9E7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6AC5-2872-76AB-5BD7-4AEE2F3BE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567DA-10B9-6EBE-FB0A-6CBFA68F2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827D1-D8CD-3742-AEEC-20EF52A6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D077-9D95-654D-B872-C7E4E8FF48CE}" type="datetime1">
              <a:rPr lang="en-US" smtClean="0"/>
              <a:t>6/20/25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A367E-FFCA-4004-99B7-3D4242AB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6160AC-99E3-EAA5-8847-CA2D76D3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5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3761-87B0-D70D-0A9B-E519B4B4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274C2-C270-1167-6D32-F2BDC532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B864-DCE3-544C-B5A9-61FEF01A7B79}" type="datetime1">
              <a:rPr lang="en-US" smtClean="0"/>
              <a:t>6/20/25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A32EF-2BCA-F6FC-2A69-1F250654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39804-B93A-DD27-61FD-C4892451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7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B7CEB-FCED-8FC1-37B2-132D388C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574F-E6B0-694B-981E-80A87D953BF9}" type="datetime1">
              <a:rPr lang="en-US" smtClean="0"/>
              <a:t>6/20/25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DE8BE-EBDA-DFA0-9008-F2359A4D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43FF6-B379-0839-88A6-1EC54FA5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E01A2-A733-6D2F-2160-21A57383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71A2B-6CA2-C984-A2A9-6E04507E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57778-317F-A83F-82BF-3FC5C4463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B3F58-780A-19BC-197F-4DA46850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0F2D-AE0D-7247-9E15-9FD235A4DE23}" type="datetime1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FDC86-6BD4-DF15-CD56-49078857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5F8F9-7B11-E417-2154-D98C4132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7A9B-7C6A-F2E0-3D30-48224A0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755B2-A7DA-AF08-9F96-12DF6E62F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4A7A1-91D6-93CE-84F0-2CA3DEAE2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5CCC2-FEA3-B596-B5ED-9997ACA8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B658-6269-824A-BF74-1B928642ED60}" type="datetime1">
              <a:rPr lang="en-US" smtClean="0"/>
              <a:t>6/20/25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9D8FA-DA2D-6361-D47A-E4AD0EDE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DE956-9318-9248-ED25-1C45AE88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4397C-81D4-F5CD-8031-12F66E25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A1545-0A7B-10F6-40AC-B79BB7106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13C06-CE64-89F7-D636-B9E497936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DF492B-C26D-9E45-8223-29F405BACBC9}" type="datetime1">
              <a:rPr lang="en-US" smtClean="0"/>
              <a:t>6/20/25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F5E2-23F7-9533-79BC-3449AEF5D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316A4-14D2-81EF-F13B-2186DD387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99D588-9583-8649-B7BC-F870FAE3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4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6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jpeg"/><Relationship Id="rId5" Type="http://schemas.openxmlformats.org/officeDocument/2006/relationships/image" Target="../media/image144.png"/><Relationship Id="rId10" Type="http://schemas.openxmlformats.org/officeDocument/2006/relationships/image" Target="../media/image149.jpeg"/><Relationship Id="rId4" Type="http://schemas.openxmlformats.org/officeDocument/2006/relationships/image" Target="../media/image143.png"/><Relationship Id="rId9" Type="http://schemas.openxmlformats.org/officeDocument/2006/relationships/image" Target="../media/image1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5A9F-841C-3090-B45F-5A9A6F2E7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Introduction to Direct Simulation Monte Carlo (DSMC)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C25F7-64C5-E604-166F-882924BAA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Thermal &amp; Fluids Analysis Workshop (TFAWS)</a:t>
            </a:r>
          </a:p>
          <a:p>
            <a:r>
              <a:rPr lang="en-US" dirty="0"/>
              <a:t>Ames Research Center 2025</a:t>
            </a:r>
          </a:p>
        </p:txBody>
      </p:sp>
    </p:spTree>
    <p:extLst>
      <p:ext uri="{BB962C8B-B14F-4D97-AF65-F5344CB8AC3E}">
        <p14:creationId xmlns:p14="http://schemas.microsoft.com/office/powerpoint/2010/main" val="243445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3F5A-2632-5BE5-D09C-7629B378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DSMC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73336-A7C7-01DD-8383-981F8103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simulation Monte Carlo (DSMC) involves a physical, rather than mathematical (i.e. Boltzmann Equation), modeling of the gas at the microscopic level</a:t>
            </a:r>
          </a:p>
          <a:p>
            <a:pPr lvl="1"/>
            <a:r>
              <a:rPr lang="en-US" dirty="0"/>
              <a:t>Representative particles, each representing many real particles, are tracked in space and time</a:t>
            </a:r>
          </a:p>
          <a:p>
            <a:pPr lvl="1"/>
            <a:r>
              <a:rPr lang="en-US" dirty="0"/>
              <a:t>Motion is decoupled from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4CCCE-73DA-6BE5-09EB-D54079BC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DF03D-AE3B-CBB2-1372-307E8C46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00" y="4364465"/>
            <a:ext cx="6281928" cy="6855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252A232-D843-F166-6421-CA07213FBCC5}"/>
              </a:ext>
            </a:extLst>
          </p:cNvPr>
          <p:cNvSpPr/>
          <p:nvPr/>
        </p:nvSpPr>
        <p:spPr>
          <a:xfrm>
            <a:off x="2743107" y="4316440"/>
            <a:ext cx="2859610" cy="7536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174454-D1D2-EFB3-63A6-5993A4D61005}"/>
              </a:ext>
            </a:extLst>
          </p:cNvPr>
          <p:cNvSpPr/>
          <p:nvPr/>
        </p:nvSpPr>
        <p:spPr>
          <a:xfrm>
            <a:off x="5542430" y="4262284"/>
            <a:ext cx="3829852" cy="861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7D6B88-090A-2AC4-CB06-0BEB2BA93206}"/>
              </a:ext>
            </a:extLst>
          </p:cNvPr>
          <p:cNvCxnSpPr>
            <a:stCxn id="7" idx="4"/>
          </p:cNvCxnSpPr>
          <p:nvPr/>
        </p:nvCxnSpPr>
        <p:spPr>
          <a:xfrm flipH="1">
            <a:off x="3825240" y="5070066"/>
            <a:ext cx="347672" cy="66097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F11EF2-72F5-F858-11F9-179880527C3C}"/>
              </a:ext>
            </a:extLst>
          </p:cNvPr>
          <p:cNvCxnSpPr>
            <a:stCxn id="8" idx="4"/>
          </p:cNvCxnSpPr>
          <p:nvPr/>
        </p:nvCxnSpPr>
        <p:spPr>
          <a:xfrm>
            <a:off x="7457356" y="5124223"/>
            <a:ext cx="276693" cy="606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D486B6-4A6D-DA1A-198F-26BB654D1356}"/>
              </a:ext>
            </a:extLst>
          </p:cNvPr>
          <p:cNvSpPr txBox="1"/>
          <p:nvPr/>
        </p:nvSpPr>
        <p:spPr>
          <a:xfrm>
            <a:off x="3373064" y="5807631"/>
            <a:ext cx="7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83187-F1B0-BF1A-F590-8E404BC8F9A6}"/>
              </a:ext>
            </a:extLst>
          </p:cNvPr>
          <p:cNvSpPr txBox="1"/>
          <p:nvPr/>
        </p:nvSpPr>
        <p:spPr>
          <a:xfrm>
            <a:off x="7321115" y="580763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Collide</a:t>
            </a:r>
          </a:p>
        </p:txBody>
      </p:sp>
    </p:spTree>
    <p:extLst>
      <p:ext uri="{BB962C8B-B14F-4D97-AF65-F5344CB8AC3E}">
        <p14:creationId xmlns:p14="http://schemas.microsoft.com/office/powerpoint/2010/main" val="130622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4744-F1CC-C6EC-4106-0043ABBBA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DSMC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38EE-561A-ABE6-5A24-AEFABA75F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6608135" cy="48654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network of cells is used to group neighboring particles into candidate collision pairs</a:t>
            </a:r>
          </a:p>
          <a:p>
            <a:r>
              <a:rPr lang="en-US" dirty="0"/>
              <a:t>Candidate pairs are selected to collide via a Monte Carlo technique that produces the correct collision rate as a function of relative velocity</a:t>
            </a:r>
          </a:p>
          <a:p>
            <a:r>
              <a:rPr lang="en-US" dirty="0"/>
              <a:t>Statistical sampling of particles provides macroscopic properties</a:t>
            </a:r>
          </a:p>
          <a:p>
            <a:r>
              <a:rPr lang="en-US" dirty="0"/>
              <a:t>Fundamental constraints must be satisfied for accurate simulation</a:t>
            </a:r>
          </a:p>
          <a:p>
            <a:r>
              <a:rPr lang="en-US" dirty="0"/>
              <a:t>First DSMC publication by Prof. Graeme Bird in 1963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E7449-D95A-A0AF-34FF-D1BAD613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F1D72AAB-5400-52F4-F914-E1E67F90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335" y="1609035"/>
            <a:ext cx="4449762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D091-F41D-9C6F-A59E-BA40086C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DSMC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7445-8520-60AC-85C4-294EF84D6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0" y="1490870"/>
            <a:ext cx="6037520" cy="4865480"/>
          </a:xfrm>
        </p:spPr>
        <p:txBody>
          <a:bodyPr>
            <a:normAutofit fontScale="92500"/>
          </a:bodyPr>
          <a:lstStyle/>
          <a:p>
            <a:r>
              <a:rPr lang="en-US" dirty="0"/>
              <a:t>The basics of DSMC are straightforward</a:t>
            </a:r>
          </a:p>
          <a:p>
            <a:pPr lvl="1"/>
            <a:r>
              <a:rPr lang="en-US" dirty="0"/>
              <a:t>A simple DSMC code can be as short as a few hundred lines of code</a:t>
            </a:r>
          </a:p>
          <a:p>
            <a:r>
              <a:rPr lang="en-US" dirty="0"/>
              <a:t>However, there are many subtleties</a:t>
            </a:r>
          </a:p>
          <a:p>
            <a:pPr lvl="1"/>
            <a:r>
              <a:rPr lang="en-US" dirty="0"/>
              <a:t>Care must be taken in how the steps are performed</a:t>
            </a:r>
          </a:p>
          <a:p>
            <a:pPr lvl="1"/>
            <a:r>
              <a:rPr lang="en-US" dirty="0"/>
              <a:t>DSMC does not have any stability criteria as is the case when solving NS equations</a:t>
            </a:r>
          </a:p>
          <a:p>
            <a:pPr lvl="2"/>
            <a:r>
              <a:rPr lang="en-US" dirty="0"/>
              <a:t>Poor choices on algorithms or simulation parameters do not lead to code “crashes” as often</a:t>
            </a:r>
          </a:p>
          <a:p>
            <a:pPr lvl="1"/>
            <a:r>
              <a:rPr lang="en-US" dirty="0"/>
              <a:t>Therefore, it is possible/easy to develop a DSMC code that can give poor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B07E6-9F97-FFF8-A67B-B8E6A397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5B29E-814C-980B-E67C-8A646F822DFC}"/>
              </a:ext>
            </a:extLst>
          </p:cNvPr>
          <p:cNvSpPr txBox="1"/>
          <p:nvPr/>
        </p:nvSpPr>
        <p:spPr>
          <a:xfrm>
            <a:off x="1013949" y="1556848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0CD08-FD29-B75D-F70B-EF6F8DF324FF}"/>
              </a:ext>
            </a:extLst>
          </p:cNvPr>
          <p:cNvSpPr txBox="1"/>
          <p:nvPr/>
        </p:nvSpPr>
        <p:spPr>
          <a:xfrm>
            <a:off x="2716520" y="1560340"/>
            <a:ext cx="120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Read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BBDDE-145E-7B69-15CD-3FC459C17240}"/>
              </a:ext>
            </a:extLst>
          </p:cNvPr>
          <p:cNvSpPr txBox="1"/>
          <p:nvPr/>
        </p:nvSpPr>
        <p:spPr>
          <a:xfrm>
            <a:off x="2549583" y="3999850"/>
            <a:ext cx="154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Index Particles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18EA4-4545-4A9A-D2C0-5709CD86A306}"/>
              </a:ext>
            </a:extLst>
          </p:cNvPr>
          <p:cNvSpPr txBox="1"/>
          <p:nvPr/>
        </p:nvSpPr>
        <p:spPr>
          <a:xfrm>
            <a:off x="2882014" y="539420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DA15-B440-3311-0A83-5E410CD38510}"/>
              </a:ext>
            </a:extLst>
          </p:cNvPr>
          <p:cNvSpPr txBox="1"/>
          <p:nvPr/>
        </p:nvSpPr>
        <p:spPr>
          <a:xfrm>
            <a:off x="2906861" y="463523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Collide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521C5D-4260-6838-55B1-5796521EACE5}"/>
              </a:ext>
            </a:extLst>
          </p:cNvPr>
          <p:cNvSpPr txBox="1"/>
          <p:nvPr/>
        </p:nvSpPr>
        <p:spPr>
          <a:xfrm>
            <a:off x="2709371" y="2304473"/>
            <a:ext cx="1220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Enter New </a:t>
            </a:r>
          </a:p>
          <a:p>
            <a:pPr algn="ctr"/>
            <a:r>
              <a:rPr lang="en-US" dirty="0"/>
              <a:t>Particles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AA144-D100-B6F1-352C-2ABF268067F2}"/>
              </a:ext>
            </a:extLst>
          </p:cNvPr>
          <p:cNvSpPr txBox="1"/>
          <p:nvPr/>
        </p:nvSpPr>
        <p:spPr>
          <a:xfrm>
            <a:off x="2538266" y="3303168"/>
            <a:ext cx="156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Move Particles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0FE1EE2-A964-E569-9054-04C0A77CF71B}"/>
              </a:ext>
            </a:extLst>
          </p:cNvPr>
          <p:cNvSpPr/>
          <p:nvPr/>
        </p:nvSpPr>
        <p:spPr>
          <a:xfrm>
            <a:off x="1013949" y="1558856"/>
            <a:ext cx="632289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8DFB31AB-DF61-423E-8D49-71F649934AEF}"/>
              </a:ext>
            </a:extLst>
          </p:cNvPr>
          <p:cNvSpPr/>
          <p:nvPr/>
        </p:nvSpPr>
        <p:spPr>
          <a:xfrm>
            <a:off x="2600242" y="1560340"/>
            <a:ext cx="1439105" cy="369332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71632C-6136-ADCC-0135-FF77CE06C1B4}"/>
              </a:ext>
            </a:extLst>
          </p:cNvPr>
          <p:cNvSpPr/>
          <p:nvPr/>
        </p:nvSpPr>
        <p:spPr>
          <a:xfrm>
            <a:off x="2709371" y="2304473"/>
            <a:ext cx="1220847" cy="645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FA880-5A0B-F2B7-2E79-26042F7A341B}"/>
              </a:ext>
            </a:extLst>
          </p:cNvPr>
          <p:cNvSpPr/>
          <p:nvPr/>
        </p:nvSpPr>
        <p:spPr>
          <a:xfrm>
            <a:off x="2549583" y="3303168"/>
            <a:ext cx="1540423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BF33B1-871A-B13E-F4BA-A83D1E0EB289}"/>
              </a:ext>
            </a:extLst>
          </p:cNvPr>
          <p:cNvSpPr/>
          <p:nvPr/>
        </p:nvSpPr>
        <p:spPr>
          <a:xfrm>
            <a:off x="2549583" y="3999850"/>
            <a:ext cx="1540423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DF889B-EFF2-74E1-E1A5-0197D9D10353}"/>
              </a:ext>
            </a:extLst>
          </p:cNvPr>
          <p:cNvSpPr/>
          <p:nvPr/>
        </p:nvSpPr>
        <p:spPr>
          <a:xfrm>
            <a:off x="2886362" y="4595399"/>
            <a:ext cx="866865" cy="450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B5187F-3D49-B752-5DCA-5F02A11B8414}"/>
              </a:ext>
            </a:extLst>
          </p:cNvPr>
          <p:cNvSpPr/>
          <p:nvPr/>
        </p:nvSpPr>
        <p:spPr>
          <a:xfrm>
            <a:off x="2882014" y="5394209"/>
            <a:ext cx="875561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712145-F86C-FE24-78C7-D1DBD4D93FE0}"/>
              </a:ext>
            </a:extLst>
          </p:cNvPr>
          <p:cNvCxnSpPr>
            <a:cxnSpLocks/>
            <a:stCxn id="12" idx="3"/>
            <a:endCxn id="13" idx="5"/>
          </p:cNvCxnSpPr>
          <p:nvPr/>
        </p:nvCxnSpPr>
        <p:spPr>
          <a:xfrm>
            <a:off x="1646238" y="1743522"/>
            <a:ext cx="1000171" cy="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FCC407-F7DB-3C9E-CDD8-D9B67AD204F8}"/>
              </a:ext>
            </a:extLst>
          </p:cNvPr>
          <p:cNvCxnSpPr/>
          <p:nvPr/>
        </p:nvCxnSpPr>
        <p:spPr>
          <a:xfrm>
            <a:off x="3319794" y="1929672"/>
            <a:ext cx="0" cy="37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534AE0-FA7E-972D-A86B-C43D58E5F15E}"/>
              </a:ext>
            </a:extLst>
          </p:cNvPr>
          <p:cNvCxnSpPr/>
          <p:nvPr/>
        </p:nvCxnSpPr>
        <p:spPr>
          <a:xfrm>
            <a:off x="3319794" y="2950429"/>
            <a:ext cx="0" cy="352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281510-C5A4-CD59-6FC9-068CD8B73A94}"/>
              </a:ext>
            </a:extLst>
          </p:cNvPr>
          <p:cNvCxnSpPr/>
          <p:nvPr/>
        </p:nvCxnSpPr>
        <p:spPr>
          <a:xfrm>
            <a:off x="3319794" y="3672500"/>
            <a:ext cx="0" cy="32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45BAD5-6BF6-6F1F-E64C-691E42A7C115}"/>
              </a:ext>
            </a:extLst>
          </p:cNvPr>
          <p:cNvCxnSpPr/>
          <p:nvPr/>
        </p:nvCxnSpPr>
        <p:spPr>
          <a:xfrm>
            <a:off x="3319794" y="4369182"/>
            <a:ext cx="0" cy="226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32F004-4490-CE71-D1DC-987DAE01421F}"/>
              </a:ext>
            </a:extLst>
          </p:cNvPr>
          <p:cNvCxnSpPr/>
          <p:nvPr/>
        </p:nvCxnSpPr>
        <p:spPr>
          <a:xfrm>
            <a:off x="3319794" y="5045996"/>
            <a:ext cx="0" cy="34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5040EB9-472E-E339-2FD0-4959F9A0D0A7}"/>
              </a:ext>
            </a:extLst>
          </p:cNvPr>
          <p:cNvCxnSpPr/>
          <p:nvPr/>
        </p:nvCxnSpPr>
        <p:spPr>
          <a:xfrm flipH="1">
            <a:off x="2117396" y="5211665"/>
            <a:ext cx="1180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9F0A20-C6AC-D038-8172-EB3277F24807}"/>
              </a:ext>
            </a:extLst>
          </p:cNvPr>
          <p:cNvCxnSpPr/>
          <p:nvPr/>
        </p:nvCxnSpPr>
        <p:spPr>
          <a:xfrm flipV="1">
            <a:off x="2107348" y="2156966"/>
            <a:ext cx="0" cy="305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7A4A9A-07B8-436E-9902-FE834356C8F3}"/>
              </a:ext>
            </a:extLst>
          </p:cNvPr>
          <p:cNvCxnSpPr/>
          <p:nvPr/>
        </p:nvCxnSpPr>
        <p:spPr>
          <a:xfrm>
            <a:off x="2117396" y="2156966"/>
            <a:ext cx="1180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B4AFDBD-0700-1BAB-BF73-44E283196C7C}"/>
              </a:ext>
            </a:extLst>
          </p:cNvPr>
          <p:cNvSpPr txBox="1"/>
          <p:nvPr/>
        </p:nvSpPr>
        <p:spPr>
          <a:xfrm>
            <a:off x="2471001" y="6097307"/>
            <a:ext cx="172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Restart</a:t>
            </a:r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D9CCFE03-2E10-9B8D-68DF-C243E378DA4F}"/>
              </a:ext>
            </a:extLst>
          </p:cNvPr>
          <p:cNvSpPr/>
          <p:nvPr/>
        </p:nvSpPr>
        <p:spPr>
          <a:xfrm>
            <a:off x="2399683" y="6080714"/>
            <a:ext cx="1856512" cy="369332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66BBF2-E035-8C11-D282-4F6608B1AB23}"/>
              </a:ext>
            </a:extLst>
          </p:cNvPr>
          <p:cNvSpPr txBox="1"/>
          <p:nvPr/>
        </p:nvSpPr>
        <p:spPr>
          <a:xfrm>
            <a:off x="5023596" y="6085649"/>
            <a:ext cx="60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5FC8D31-07A5-9289-4427-7DE18EDB61B8}"/>
              </a:ext>
            </a:extLst>
          </p:cNvPr>
          <p:cNvSpPr/>
          <p:nvPr/>
        </p:nvSpPr>
        <p:spPr>
          <a:xfrm>
            <a:off x="5011862" y="6085649"/>
            <a:ext cx="632289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8B7545-8ABF-B20D-092D-649F8EF50D03}"/>
              </a:ext>
            </a:extLst>
          </p:cNvPr>
          <p:cNvCxnSpPr>
            <a:cxnSpLocks/>
            <a:stCxn id="29" idx="2"/>
            <a:endCxn id="31" idx="1"/>
          </p:cNvCxnSpPr>
          <p:nvPr/>
        </p:nvCxnSpPr>
        <p:spPr>
          <a:xfrm>
            <a:off x="4210029" y="6265380"/>
            <a:ext cx="801833" cy="4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22A83A-2E04-88DC-E4C1-B07432D75CC1}"/>
              </a:ext>
            </a:extLst>
          </p:cNvPr>
          <p:cNvCxnSpPr>
            <a:cxnSpLocks/>
            <a:stCxn id="18" idx="2"/>
            <a:endCxn id="29" idx="0"/>
          </p:cNvCxnSpPr>
          <p:nvPr/>
        </p:nvCxnSpPr>
        <p:spPr>
          <a:xfrm>
            <a:off x="3319795" y="5763541"/>
            <a:ext cx="8144" cy="317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E5D4C59-DF5B-2725-BFB2-55C2BEF6806A}"/>
              </a:ext>
            </a:extLst>
          </p:cNvPr>
          <p:cNvCxnSpPr/>
          <p:nvPr/>
        </p:nvCxnSpPr>
        <p:spPr>
          <a:xfrm flipH="1">
            <a:off x="2107348" y="5905001"/>
            <a:ext cx="1212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F42EC25-8D63-5FE8-C1C0-036AB194657A}"/>
              </a:ext>
            </a:extLst>
          </p:cNvPr>
          <p:cNvCxnSpPr/>
          <p:nvPr/>
        </p:nvCxnSpPr>
        <p:spPr>
          <a:xfrm flipV="1">
            <a:off x="2107348" y="5211665"/>
            <a:ext cx="0" cy="693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5CA5BD-EFFA-3ECF-F4BA-97452D1E8CDF}"/>
              </a:ext>
            </a:extLst>
          </p:cNvPr>
          <p:cNvCxnSpPr>
            <a:cxnSpLocks/>
          </p:cNvCxnSpPr>
          <p:nvPr/>
        </p:nvCxnSpPr>
        <p:spPr>
          <a:xfrm flipH="1" flipV="1">
            <a:off x="2107348" y="5905001"/>
            <a:ext cx="10048" cy="36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41DBA8-6DCD-198D-1AEC-D59516C21164}"/>
              </a:ext>
            </a:extLst>
          </p:cNvPr>
          <p:cNvCxnSpPr>
            <a:cxnSpLocks/>
          </p:cNvCxnSpPr>
          <p:nvPr/>
        </p:nvCxnSpPr>
        <p:spPr>
          <a:xfrm flipH="1">
            <a:off x="2107348" y="6265380"/>
            <a:ext cx="363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2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D229-4709-79AC-31CA-57405C45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759F7-81BA-FD39-F830-244980B8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5722088" cy="46860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Tracking the particles requires a general-purpose code that supports complex geometries and boundary conditions</a:t>
            </a:r>
          </a:p>
          <a:p>
            <a:r>
              <a:rPr lang="en-US" dirty="0"/>
              <a:t>In the mid-90’s, NASA, led by JSC, developed the DSMC Analysis Code (DAC) utilizing a hybrid grid system with a Cartesian-based 2-level flow field grid and a de-coupled unstructured surface grid.</a:t>
            </a:r>
          </a:p>
          <a:p>
            <a:r>
              <a:rPr lang="en-US" dirty="0"/>
              <a:t>Subsequent codes (MGDS, SUGAR, MAP, SPARTA, etc.) have leveraged off this design for more flexibility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70D41-041B-CBC7-2D7B-A1A52114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shoji&#10;&#10;AI-generated content may be incorrect.">
            <a:extLst>
              <a:ext uri="{FF2B5EF4-FFF2-40B4-BE49-F238E27FC236}">
                <a16:creationId xmlns:a16="http://schemas.microsoft.com/office/drawing/2014/main" id="{D0315FE4-F2DD-03DB-99E3-3EFF0062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0" y="1363766"/>
            <a:ext cx="55499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093A-BE73-EC6B-AD3A-1A6BBEFD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8D76-12F6-402C-9F15-D667EF3DE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 of particles at boundaries</a:t>
            </a:r>
          </a:p>
          <a:p>
            <a:pPr lvl="1"/>
            <a:r>
              <a:rPr lang="en-US" dirty="0"/>
              <a:t>At each time step, a number of particles are introduced at the boundaries to maintain the number flux of particles based on free stream or surface flux conditions</a:t>
            </a:r>
          </a:p>
          <a:p>
            <a:pPr lvl="1"/>
            <a:r>
              <a:rPr lang="en-US" dirty="0"/>
              <a:t>For each particle</a:t>
            </a:r>
          </a:p>
          <a:p>
            <a:pPr lvl="2"/>
            <a:r>
              <a:rPr lang="en-US" dirty="0"/>
              <a:t>Random location along cell face or surface</a:t>
            </a:r>
          </a:p>
          <a:p>
            <a:pPr lvl="2"/>
            <a:r>
              <a:rPr lang="en-US" dirty="0"/>
              <a:t>Velocity is sampled from the velocity distribution function</a:t>
            </a:r>
          </a:p>
          <a:p>
            <a:pPr lvl="2"/>
            <a:r>
              <a:rPr lang="en-US" dirty="0"/>
              <a:t>Internal energies are sampled from respective distribution functions</a:t>
            </a:r>
          </a:p>
          <a:p>
            <a:pPr lvl="2"/>
            <a:r>
              <a:rPr lang="en-US" dirty="0"/>
              <a:t>Particle time step is set to a random fraction of local simulation time step</a:t>
            </a:r>
          </a:p>
          <a:p>
            <a:r>
              <a:rPr lang="en-US" dirty="0"/>
              <a:t>Moving particles</a:t>
            </a:r>
          </a:p>
          <a:p>
            <a:pPr lvl="1"/>
            <a:r>
              <a:rPr lang="en-US" dirty="0"/>
              <a:t>Track motion through cells</a:t>
            </a:r>
          </a:p>
          <a:p>
            <a:pPr lvl="1"/>
            <a:r>
              <a:rPr lang="en-US" dirty="0"/>
              <a:t>Surface interactions</a:t>
            </a:r>
          </a:p>
          <a:p>
            <a:pPr lvl="2"/>
            <a:r>
              <a:rPr lang="en-US" dirty="0"/>
              <a:t>Specular, diffuse, other more complex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00C5D-E355-20BC-825E-3FD01C44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2B90-5236-226F-ED19-C504C0C7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24F0F-414E-F0EB-207E-B765C3DC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9175C1-AAC7-D9B0-96E5-2B2AEDD2CAC5}"/>
                  </a:ext>
                </a:extLst>
              </p:cNvPr>
              <p:cNvSpPr txBox="1"/>
              <p:nvPr/>
            </p:nvSpPr>
            <p:spPr>
              <a:xfrm>
                <a:off x="5236881" y="1523985"/>
                <a:ext cx="15681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𝑐𝑜𝑙𝑙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9175C1-AAC7-D9B0-96E5-2B2AEDD2C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881" y="1523985"/>
                <a:ext cx="1568122" cy="369332"/>
              </a:xfrm>
              <a:prstGeom prst="rect">
                <a:avLst/>
              </a:prstGeom>
              <a:blipFill>
                <a:blip r:embed="rId2"/>
                <a:stretch>
                  <a:fillRect l="-322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01918C-3101-5B49-D63B-EE3C39E422F5}"/>
                  </a:ext>
                </a:extLst>
              </p:cNvPr>
              <p:cNvSpPr txBox="1"/>
              <p:nvPr/>
            </p:nvSpPr>
            <p:spPr>
              <a:xfrm>
                <a:off x="5477236" y="2222643"/>
                <a:ext cx="1087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𝑐𝑜𝑙𝑙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01918C-3101-5B49-D63B-EE3C39E42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36" y="2222643"/>
                <a:ext cx="108741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E344F70-08A9-607D-2DFB-1788A0434CDA}"/>
              </a:ext>
            </a:extLst>
          </p:cNvPr>
          <p:cNvSpPr txBox="1"/>
          <p:nvPr/>
        </p:nvSpPr>
        <p:spPr>
          <a:xfrm>
            <a:off x="8001779" y="2222643"/>
            <a:ext cx="60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3675C-97DE-C59C-DABC-B5E073B779B4}"/>
              </a:ext>
            </a:extLst>
          </p:cNvPr>
          <p:cNvSpPr txBox="1"/>
          <p:nvPr/>
        </p:nvSpPr>
        <p:spPr>
          <a:xfrm>
            <a:off x="5019771" y="2917010"/>
            <a:ext cx="200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 Collision Pair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ABB5AB-D1C4-7624-7A9B-0F27ED49203E}"/>
                  </a:ext>
                </a:extLst>
              </p:cNvPr>
              <p:cNvSpPr txBox="1"/>
              <p:nvPr/>
            </p:nvSpPr>
            <p:spPr>
              <a:xfrm>
                <a:off x="5207707" y="3503644"/>
                <a:ext cx="1626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𝑐𝑜𝑙𝑙𝑖𝑠𝑖𝑜𝑛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ABB5AB-D1C4-7624-7A9B-0F27ED492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07" y="3503644"/>
                <a:ext cx="162647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C4A9CB-0D7E-EA0F-ED0F-70321F1E6268}"/>
                  </a:ext>
                </a:extLst>
              </p:cNvPr>
              <p:cNvSpPr txBox="1"/>
              <p:nvPr/>
            </p:nvSpPr>
            <p:spPr>
              <a:xfrm>
                <a:off x="5173403" y="4087554"/>
                <a:ext cx="1695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𝑟𝑒𝑎𝑐𝑡𝑖𝑜𝑛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0C4A9CB-0D7E-EA0F-ED0F-70321F1E6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03" y="4087554"/>
                <a:ext cx="16950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892702-DB69-E4A1-863E-63187DA432B6}"/>
                  </a:ext>
                </a:extLst>
              </p:cNvPr>
              <p:cNvSpPr txBox="1"/>
              <p:nvPr/>
            </p:nvSpPr>
            <p:spPr>
              <a:xfrm>
                <a:off x="5179975" y="4679774"/>
                <a:ext cx="1681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𝑖𝑛𝑡𝑒𝑟𝑛𝑎𝑙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892702-DB69-E4A1-863E-63187DA43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975" y="4679774"/>
                <a:ext cx="16819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C9EF98A-1C9E-473F-FD54-F32B3F3A8852}"/>
              </a:ext>
            </a:extLst>
          </p:cNvPr>
          <p:cNvSpPr txBox="1"/>
          <p:nvPr/>
        </p:nvSpPr>
        <p:spPr>
          <a:xfrm>
            <a:off x="5136726" y="6162839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Set post-collision</a:t>
            </a:r>
          </a:p>
          <a:p>
            <a:pPr algn="ctr"/>
            <a:r>
              <a:rPr lang="en-US" dirty="0"/>
              <a:t>velocities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378F6E-A6F2-B1C0-BB47-AB0BFECDCBE0}"/>
              </a:ext>
            </a:extLst>
          </p:cNvPr>
          <p:cNvSpPr txBox="1"/>
          <p:nvPr/>
        </p:nvSpPr>
        <p:spPr>
          <a:xfrm>
            <a:off x="7518057" y="4087554"/>
            <a:ext cx="157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 reaction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892686-01B7-A92F-F881-F4328014194B}"/>
              </a:ext>
            </a:extLst>
          </p:cNvPr>
          <p:cNvSpPr txBox="1"/>
          <p:nvPr/>
        </p:nvSpPr>
        <p:spPr>
          <a:xfrm>
            <a:off x="7206465" y="4679774"/>
            <a:ext cx="2199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Select post-reaction/</a:t>
            </a:r>
          </a:p>
          <a:p>
            <a:pPr algn="ctr"/>
            <a:r>
              <a:rPr lang="en-US" dirty="0"/>
              <a:t>post-collision internal</a:t>
            </a:r>
          </a:p>
          <a:p>
            <a:pPr algn="ctr"/>
            <a:r>
              <a:rPr lang="en-US" dirty="0"/>
              <a:t>states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225CD3-6750-62AD-322A-BDA63F00E2E8}"/>
              </a:ext>
            </a:extLst>
          </p:cNvPr>
          <p:cNvSpPr/>
          <p:nvPr/>
        </p:nvSpPr>
        <p:spPr>
          <a:xfrm>
            <a:off x="5277597" y="1520526"/>
            <a:ext cx="1486691" cy="372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966E9DB-2DBB-3078-22C8-4B9F0EE9AA46}"/>
              </a:ext>
            </a:extLst>
          </p:cNvPr>
          <p:cNvSpPr/>
          <p:nvPr/>
        </p:nvSpPr>
        <p:spPr>
          <a:xfrm>
            <a:off x="5477236" y="2222643"/>
            <a:ext cx="1087413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1099A44-9F20-94C0-2D46-B0CD24D27C06}"/>
              </a:ext>
            </a:extLst>
          </p:cNvPr>
          <p:cNvSpPr/>
          <p:nvPr/>
        </p:nvSpPr>
        <p:spPr>
          <a:xfrm>
            <a:off x="5019771" y="2917010"/>
            <a:ext cx="2002343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1BDA905-5DCC-BB4B-B5BB-00D58B0783FB}"/>
              </a:ext>
            </a:extLst>
          </p:cNvPr>
          <p:cNvSpPr/>
          <p:nvPr/>
        </p:nvSpPr>
        <p:spPr>
          <a:xfrm>
            <a:off x="5277597" y="3503644"/>
            <a:ext cx="1486691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79D22CA-0C7B-186A-16F6-0D651EA3A022}"/>
              </a:ext>
            </a:extLst>
          </p:cNvPr>
          <p:cNvSpPr/>
          <p:nvPr/>
        </p:nvSpPr>
        <p:spPr>
          <a:xfrm>
            <a:off x="5262525" y="4087554"/>
            <a:ext cx="1516835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7530DE3-FE90-5623-3744-73BA45333085}"/>
              </a:ext>
            </a:extLst>
          </p:cNvPr>
          <p:cNvSpPr/>
          <p:nvPr/>
        </p:nvSpPr>
        <p:spPr>
          <a:xfrm>
            <a:off x="5277597" y="4679774"/>
            <a:ext cx="1486691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1D3DEA7-5728-E662-3E61-E5263C336506}"/>
              </a:ext>
            </a:extLst>
          </p:cNvPr>
          <p:cNvSpPr/>
          <p:nvPr/>
        </p:nvSpPr>
        <p:spPr>
          <a:xfrm>
            <a:off x="5172216" y="6148165"/>
            <a:ext cx="1697452" cy="661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7CB1DD8-10D3-7468-A886-2A9D99584020}"/>
              </a:ext>
            </a:extLst>
          </p:cNvPr>
          <p:cNvSpPr/>
          <p:nvPr/>
        </p:nvSpPr>
        <p:spPr>
          <a:xfrm>
            <a:off x="8001779" y="2222643"/>
            <a:ext cx="608821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255E7E-B910-A95B-8ECF-A2C116A1D8DB}"/>
              </a:ext>
            </a:extLst>
          </p:cNvPr>
          <p:cNvSpPr/>
          <p:nvPr/>
        </p:nvSpPr>
        <p:spPr>
          <a:xfrm>
            <a:off x="7518057" y="4087554"/>
            <a:ext cx="1576264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7E3C677-DD81-F663-372E-D9B14E9AAD49}"/>
              </a:ext>
            </a:extLst>
          </p:cNvPr>
          <p:cNvSpPr/>
          <p:nvPr/>
        </p:nvSpPr>
        <p:spPr>
          <a:xfrm>
            <a:off x="7206465" y="4679774"/>
            <a:ext cx="2199448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2A0B50-6302-A8FB-5BB4-5D189C36D536}"/>
              </a:ext>
            </a:extLst>
          </p:cNvPr>
          <p:cNvSpPr txBox="1"/>
          <p:nvPr/>
        </p:nvSpPr>
        <p:spPr>
          <a:xfrm>
            <a:off x="3160555" y="351435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 Collision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B25944-28AB-3320-AFB8-4B5D99231476}"/>
              </a:ext>
            </a:extLst>
          </p:cNvPr>
          <p:cNvSpPr/>
          <p:nvPr/>
        </p:nvSpPr>
        <p:spPr>
          <a:xfrm>
            <a:off x="3163966" y="3503975"/>
            <a:ext cx="1266093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093FAE-816C-2838-A26E-D26911A0153B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6020943" y="1893317"/>
            <a:ext cx="0" cy="329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5BAB809-FE63-CDF8-2305-94740B883CE0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>
            <a:off x="6020943" y="2591975"/>
            <a:ext cx="0" cy="325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DD2FBF-83D3-B44A-E938-3B47BE9BC68C}"/>
              </a:ext>
            </a:extLst>
          </p:cNvPr>
          <p:cNvCxnSpPr>
            <a:stCxn id="17" idx="2"/>
          </p:cNvCxnSpPr>
          <p:nvPr/>
        </p:nvCxnSpPr>
        <p:spPr>
          <a:xfrm>
            <a:off x="6020943" y="3286342"/>
            <a:ext cx="0" cy="217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C3062B-F317-EA26-399E-E0B155CD4AB5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6020943" y="3872976"/>
            <a:ext cx="0" cy="21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8B2FB4-A57F-8D43-B2B1-BD8BB63208D6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>
            <a:off x="6020943" y="4456886"/>
            <a:ext cx="0" cy="22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2B42D5-39E7-1A6D-A179-CCC1D00146D9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flipH="1">
            <a:off x="6020942" y="5049106"/>
            <a:ext cx="1" cy="1099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5270BB-59C8-6C6B-0B0D-E154D0DE6087}"/>
              </a:ext>
            </a:extLst>
          </p:cNvPr>
          <p:cNvCxnSpPr>
            <a:stCxn id="16" idx="3"/>
            <a:endCxn id="22" idx="1"/>
          </p:cNvCxnSpPr>
          <p:nvPr/>
        </p:nvCxnSpPr>
        <p:spPr>
          <a:xfrm>
            <a:off x="6564649" y="2407309"/>
            <a:ext cx="1437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CD7BFC-5CA7-C48C-25E4-E70FFF94ECCD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779360" y="4272220"/>
            <a:ext cx="738697" cy="11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9519A0-D1B9-0A87-FDCF-EDE3ACA2A9C6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>
            <a:off x="8306189" y="4456886"/>
            <a:ext cx="0" cy="222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E0E41F9-6A45-FFE9-D3B2-3C937A1600B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6764288" y="4864440"/>
            <a:ext cx="442177" cy="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2DDFD2B-3356-04F4-6F66-77D87E8CBD59}"/>
              </a:ext>
            </a:extLst>
          </p:cNvPr>
          <p:cNvCxnSpPr>
            <a:stCxn id="24" idx="2"/>
          </p:cNvCxnSpPr>
          <p:nvPr/>
        </p:nvCxnSpPr>
        <p:spPr>
          <a:xfrm>
            <a:off x="8306189" y="5603104"/>
            <a:ext cx="0" cy="276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C7188C-EC6B-790C-8635-5113B7003D9F}"/>
              </a:ext>
            </a:extLst>
          </p:cNvPr>
          <p:cNvCxnSpPr/>
          <p:nvPr/>
        </p:nvCxnSpPr>
        <p:spPr>
          <a:xfrm flipH="1">
            <a:off x="6020943" y="5879293"/>
            <a:ext cx="2285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439099-08AE-F563-5F02-50B964A6A022}"/>
              </a:ext>
            </a:extLst>
          </p:cNvPr>
          <p:cNvCxnSpPr>
            <a:stCxn id="18" idx="1"/>
            <a:endCxn id="26" idx="3"/>
          </p:cNvCxnSpPr>
          <p:nvPr/>
        </p:nvCxnSpPr>
        <p:spPr>
          <a:xfrm flipH="1">
            <a:off x="4430059" y="3688310"/>
            <a:ext cx="847538" cy="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951105F-8DB6-4987-8832-A47584E1914A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2583651" y="6451153"/>
            <a:ext cx="2588565" cy="2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6FED8B-C8BD-341E-5786-A5BB8694AEE2}"/>
              </a:ext>
            </a:extLst>
          </p:cNvPr>
          <p:cNvCxnSpPr/>
          <p:nvPr/>
        </p:nvCxnSpPr>
        <p:spPr>
          <a:xfrm flipV="1">
            <a:off x="2593700" y="2115798"/>
            <a:ext cx="0" cy="433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B1F48F-8DF1-254B-98C8-10551EBBC070}"/>
              </a:ext>
            </a:extLst>
          </p:cNvPr>
          <p:cNvCxnSpPr/>
          <p:nvPr/>
        </p:nvCxnSpPr>
        <p:spPr>
          <a:xfrm>
            <a:off x="2583651" y="2092715"/>
            <a:ext cx="3437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3F08823-DCAA-D476-EC40-F4F8FC646AC4}"/>
              </a:ext>
            </a:extLst>
          </p:cNvPr>
          <p:cNvCxnSpPr>
            <a:stCxn id="26" idx="0"/>
          </p:cNvCxnSpPr>
          <p:nvPr/>
        </p:nvCxnSpPr>
        <p:spPr>
          <a:xfrm flipV="1">
            <a:off x="3797013" y="2115798"/>
            <a:ext cx="2489" cy="138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DBBD03-429E-F3D2-87D4-66412BD300F7}"/>
              </a:ext>
            </a:extLst>
          </p:cNvPr>
          <p:cNvSpPr txBox="1"/>
          <p:nvPr/>
        </p:nvSpPr>
        <p:spPr>
          <a:xfrm>
            <a:off x="7051201" y="203575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41B3CC-1471-1D03-2DF7-657365A56168}"/>
              </a:ext>
            </a:extLst>
          </p:cNvPr>
          <p:cNvSpPr txBox="1"/>
          <p:nvPr/>
        </p:nvSpPr>
        <p:spPr>
          <a:xfrm>
            <a:off x="5525625" y="438224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E73F0B-5B0D-C300-1AB8-2AD5E73171BB}"/>
              </a:ext>
            </a:extLst>
          </p:cNvPr>
          <p:cNvSpPr txBox="1"/>
          <p:nvPr/>
        </p:nvSpPr>
        <p:spPr>
          <a:xfrm>
            <a:off x="5591181" y="503443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1CA47A-4D84-A92C-242C-B0982186D192}"/>
              </a:ext>
            </a:extLst>
          </p:cNvPr>
          <p:cNvSpPr txBox="1"/>
          <p:nvPr/>
        </p:nvSpPr>
        <p:spPr>
          <a:xfrm>
            <a:off x="5565368" y="2548735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A78230-CE90-F073-EF77-CF898B209E77}"/>
              </a:ext>
            </a:extLst>
          </p:cNvPr>
          <p:cNvSpPr txBox="1"/>
          <p:nvPr/>
        </p:nvSpPr>
        <p:spPr>
          <a:xfrm>
            <a:off x="5535424" y="379630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39AE88-ED01-767C-F12C-18885F9F7BC7}"/>
              </a:ext>
            </a:extLst>
          </p:cNvPr>
          <p:cNvSpPr txBox="1"/>
          <p:nvPr/>
        </p:nvSpPr>
        <p:spPr>
          <a:xfrm>
            <a:off x="6963706" y="3977872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EBC5E3-5149-1ED0-30F8-B1904C203C3B}"/>
              </a:ext>
            </a:extLst>
          </p:cNvPr>
          <p:cNvSpPr txBox="1"/>
          <p:nvPr/>
        </p:nvSpPr>
        <p:spPr>
          <a:xfrm>
            <a:off x="6716773" y="4577603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E38014-8586-07F0-DD41-9FA481628132}"/>
              </a:ext>
            </a:extLst>
          </p:cNvPr>
          <p:cNvSpPr txBox="1"/>
          <p:nvPr/>
        </p:nvSpPr>
        <p:spPr>
          <a:xfrm>
            <a:off x="4669555" y="339499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DD8D52-0363-07B9-4EA7-D9023DFE2AA3}"/>
                  </a:ext>
                </a:extLst>
              </p:cNvPr>
              <p:cNvSpPr txBox="1"/>
              <p:nvPr/>
            </p:nvSpPr>
            <p:spPr>
              <a:xfrm>
                <a:off x="4117064" y="1915261"/>
                <a:ext cx="110498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DDD8D52-0363-07B9-4EA7-D9023DFE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064" y="1915261"/>
                <a:ext cx="110498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2246BF-3E62-CCA6-7145-9ADA0BC30C0E}"/>
                  </a:ext>
                </a:extLst>
              </p:cNvPr>
              <p:cNvSpPr txBox="1"/>
              <p:nvPr/>
            </p:nvSpPr>
            <p:spPr>
              <a:xfrm>
                <a:off x="5657346" y="1154653"/>
                <a:ext cx="748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C2246BF-3E62-CCA6-7145-9ADA0BC30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46" y="1154653"/>
                <a:ext cx="74821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63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EBF3-5812-803A-C2D9-C729B551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Collisions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AA7DA-3D5C-E2B0-7529-BD13A34A4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Particles are chosen in each cell to collide to reproduce the required macroscopic collision rate</a:t>
                </a:r>
              </a:p>
              <a:p>
                <a:pPr lvl="1"/>
                <a:r>
                  <a:rPr lang="en-US" dirty="0"/>
                  <a:t>No-Time-Counter (NTC) scheme</a:t>
                </a:r>
              </a:p>
              <a:p>
                <a:pPr lvl="2"/>
                <a:r>
                  <a:rPr lang="en-US" dirty="0"/>
                  <a:t>Number of potential collisions: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𝑐𝑜𝑙𝑙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𝑁𝑈𝑀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Collision is accepted if: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𝑝𝑎𝑖𝑟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𝑐𝑜𝑙𝑙𝑖𝑠𝑖𝑜𝑛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accepted, proceed with collision routine</a:t>
                </a:r>
              </a:p>
              <a:p>
                <a:pPr lvl="2"/>
                <a:r>
                  <a:rPr lang="en-US" dirty="0"/>
                  <a:t>Repeat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𝑐𝑜𝑙𝑙</m:t>
                        </m:r>
                      </m:sub>
                    </m:sSub>
                  </m:oMath>
                </a14:m>
                <a:r>
                  <a:rPr lang="en-US" dirty="0"/>
                  <a:t> pairs are considered</a:t>
                </a:r>
              </a:p>
              <a:p>
                <a:pPr lvl="1"/>
                <a:r>
                  <a:rPr lang="en-US" dirty="0"/>
                  <a:t>Majorant Collision Frequency (MCF) scheme</a:t>
                </a:r>
              </a:p>
              <a:p>
                <a:pPr lvl="2"/>
                <a:r>
                  <a:rPr lang="en-US" dirty="0"/>
                  <a:t>Majorant frequency: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𝑁𝑈𝑀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Time increment sampled from exponential distribution: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𝑙𝑛𝑅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Choose a pair and accept if: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𝑝𝑎𝑖𝑟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𝑐𝑜𝑙𝑙𝑖𝑠𝑖𝑜𝑛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accepted, proceed with collision routine</a:t>
                </a:r>
              </a:p>
              <a:p>
                <a:pPr lvl="2"/>
                <a:r>
                  <a:rPr lang="en-US" dirty="0"/>
                  <a:t>Repeat until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DAA7DA-3D5C-E2B0-7529-BD13A34A4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432" b="-1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D1DC5-3010-B8AE-2E7D-83B70486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1ED82-8550-173C-8E31-2D39EC9C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Elastic Collision Models</a:t>
            </a:r>
            <a:br>
              <a:rPr lang="en-US" dirty="0"/>
            </a:br>
            <a:r>
              <a:rPr lang="en-US" sz="3100" dirty="0"/>
              <a:t>Physical Interaction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E905A-279E-2338-57E3-51A740204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spherically-symmetric interaction potential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Given initial conditions of kinetic energy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and impact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the elastic binary scattering is completely determined by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is determined from the implicit equation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E905A-279E-2338-57E3-51A740204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67B3-77E1-D8F0-1747-806C85C2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754048-2712-EB68-F8E4-D2993142B152}"/>
              </a:ext>
            </a:extLst>
          </p:cNvPr>
          <p:cNvGrpSpPr/>
          <p:nvPr/>
        </p:nvGrpSpPr>
        <p:grpSpPr>
          <a:xfrm>
            <a:off x="9255271" y="3253641"/>
            <a:ext cx="2419278" cy="1822418"/>
            <a:chOff x="9174441" y="1902331"/>
            <a:chExt cx="1942956" cy="14086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787E526-FAF6-3996-73BC-E5924ADBDD1D}"/>
                </a:ext>
              </a:extLst>
            </p:cNvPr>
            <p:cNvSpPr/>
            <p:nvPr/>
          </p:nvSpPr>
          <p:spPr>
            <a:xfrm>
              <a:off x="10105612" y="2536711"/>
              <a:ext cx="221460" cy="22146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DF40B18-8457-A8C6-F8BB-FD3E3275D795}"/>
                </a:ext>
              </a:extLst>
            </p:cNvPr>
            <p:cNvSpPr/>
            <p:nvPr/>
          </p:nvSpPr>
          <p:spPr>
            <a:xfrm>
              <a:off x="10105612" y="3089517"/>
              <a:ext cx="221460" cy="221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205E76D-CC21-629E-1D90-478C04468833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9422371" y="2647441"/>
              <a:ext cx="6832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10D63C-DF23-7313-061D-2D1E556E6794}"/>
                </a:ext>
              </a:extLst>
            </p:cNvPr>
            <p:cNvCxnSpPr>
              <a:stCxn id="5" idx="6"/>
            </p:cNvCxnSpPr>
            <p:nvPr/>
          </p:nvCxnSpPr>
          <p:spPr>
            <a:xfrm flipV="1">
              <a:off x="10327072" y="2195215"/>
              <a:ext cx="532762" cy="45222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FA9356-10A4-274A-CB47-0B6949C36F59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10327072" y="2647441"/>
              <a:ext cx="7236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A6B757E-326C-0A11-5A31-56035B874B47}"/>
                </a:ext>
              </a:extLst>
            </p:cNvPr>
            <p:cNvCxnSpPr>
              <a:cxnSpLocks/>
            </p:cNvCxnSpPr>
            <p:nvPr/>
          </p:nvCxnSpPr>
          <p:spPr>
            <a:xfrm>
              <a:off x="10216342" y="2597001"/>
              <a:ext cx="0" cy="6737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8D4F09C-D03F-701B-A931-2AEEE1D25CBD}"/>
                    </a:ext>
                  </a:extLst>
                </p:cNvPr>
                <p:cNvSpPr txBox="1"/>
                <p:nvPr/>
              </p:nvSpPr>
              <p:spPr>
                <a:xfrm>
                  <a:off x="10198604" y="2749227"/>
                  <a:ext cx="32489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8D4F09C-D03F-701B-A931-2AEEE1D25C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8604" y="2749227"/>
                  <a:ext cx="324897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DC3106-5216-BF58-2AB3-3BDF2B38D3F2}"/>
                    </a:ext>
                  </a:extLst>
                </p:cNvPr>
                <p:cNvSpPr txBox="1"/>
                <p:nvPr/>
              </p:nvSpPr>
              <p:spPr>
                <a:xfrm>
                  <a:off x="10327072" y="2026017"/>
                  <a:ext cx="3826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DC3106-5216-BF58-2AB3-3BDF2B38D3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7072" y="2026017"/>
                  <a:ext cx="382669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6A8A2DA-3218-C08A-B8A9-42F609FEDDB9}"/>
                    </a:ext>
                  </a:extLst>
                </p:cNvPr>
                <p:cNvSpPr txBox="1"/>
                <p:nvPr/>
              </p:nvSpPr>
              <p:spPr>
                <a:xfrm>
                  <a:off x="10786730" y="2217821"/>
                  <a:ext cx="33066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6A8A2DA-3218-C08A-B8A9-42F609FEDD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6730" y="2217821"/>
                  <a:ext cx="330667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0E181B7-26A9-F511-48E3-E7EAC3941CC3}"/>
                    </a:ext>
                  </a:extLst>
                </p:cNvPr>
                <p:cNvSpPr txBox="1"/>
                <p:nvPr/>
              </p:nvSpPr>
              <p:spPr>
                <a:xfrm>
                  <a:off x="9174441" y="1902331"/>
                  <a:ext cx="941220" cy="728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0E181B7-26A9-F511-48E3-E7EAC3941C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4441" y="1902331"/>
                  <a:ext cx="941220" cy="7288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B09CEF-3563-25AE-DD70-85A82E490EDD}"/>
                  </a:ext>
                </a:extLst>
              </p:cNvPr>
              <p:cNvSpPr txBox="1"/>
              <p:nvPr/>
            </p:nvSpPr>
            <p:spPr>
              <a:xfrm>
                <a:off x="2071692" y="2902757"/>
                <a:ext cx="6645349" cy="1489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den>
                                      </m:f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8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8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8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B09CEF-3563-25AE-DD70-85A82E490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92" y="2902757"/>
                <a:ext cx="6645349" cy="1489254"/>
              </a:xfrm>
              <a:prstGeom prst="rect">
                <a:avLst/>
              </a:prstGeom>
              <a:blipFill>
                <a:blip r:embed="rId7"/>
                <a:stretch>
                  <a:fillRect t="-117797" b="-13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DF12C7-D6DB-4550-BD8A-E3B3434C8730}"/>
                  </a:ext>
                </a:extLst>
              </p:cNvPr>
              <p:cNvSpPr txBox="1"/>
              <p:nvPr/>
            </p:nvSpPr>
            <p:spPr>
              <a:xfrm>
                <a:off x="2071692" y="5016246"/>
                <a:ext cx="6645349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DF12C7-D6DB-4550-BD8A-E3B3434C8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692" y="5016246"/>
                <a:ext cx="6645349" cy="1060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85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8290-FB32-3C0D-5596-435E2DF5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Elastic Collision Models</a:t>
            </a:r>
            <a:br>
              <a:rPr lang="en-US" dirty="0"/>
            </a:br>
            <a:r>
              <a:rPr lang="en-US" sz="3100" dirty="0"/>
              <a:t>Physical Interaction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81CC8-3492-E417-56B1-587191EEB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8438"/>
                <a:ext cx="10515600" cy="503791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Hard Sphere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Inverse Power Law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Sutherland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Lennard-Jones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Born-Mayer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𝐵𝑟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481CC8-3492-E417-56B1-587191EEB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8438"/>
                <a:ext cx="10515600" cy="5037912"/>
              </a:xfrm>
              <a:blipFill>
                <a:blip r:embed="rId2"/>
                <a:stretch>
                  <a:fillRect l="-5669" t="-24874" b="-27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E23FF-578C-579F-1466-A210248B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Diagram&#10;&#10;AI-generated content may be incorrect.">
            <a:extLst>
              <a:ext uri="{FF2B5EF4-FFF2-40B4-BE49-F238E27FC236}">
                <a16:creationId xmlns:a16="http://schemas.microsoft.com/office/drawing/2014/main" id="{844F9D84-F67C-A2F1-F4B3-67D01E1EC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102" y="1909275"/>
            <a:ext cx="4768702" cy="383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5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4A7C-2285-32A7-C54F-A42ECA0A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Elastic Collision Models</a:t>
            </a:r>
            <a:br>
              <a:rPr lang="en-US" dirty="0"/>
            </a:br>
            <a:r>
              <a:rPr lang="en-US" sz="3100" dirty="0"/>
              <a:t>DSMC Phenomenological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6B5E5-1691-040A-2EDE-6CB89E9FE7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1963 (Bird):  Hard sphere (HS) model reproduces relaxation to equilibrium with one molecular model parameter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1981 (Bird):  Variable hard sphere (VHS) model reproduces viscosity variation based in the inverse power law potential with two molecular model parameters -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1991 (Koura &amp; Matsumoto):  Variable soft sphere (VSS) model reproduces viscosity and diffusion coefficients based on inverse power law or Lennard Jones potentials with three molecular model parameters -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1993 (Hassan &amp; Hash):  Generalized hard sphere (GHS) reproduces viscosity and diffusion coefficients using least squares fit of experiments or a known intermolecular potential using a minimum of six molecular model parameters</a:t>
                </a:r>
              </a:p>
              <a:p>
                <a:r>
                  <a:rPr lang="en-US" dirty="0"/>
                  <a:t>+Others….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6B5E5-1691-040A-2EDE-6CB89E9FE7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243" r="-1086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63800-8499-8265-C179-8A7A515C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7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C7AB-C15A-4CB7-5AD5-5066E40F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90AA5-3AD5-9A7D-047C-971438167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A0927-0230-BD45-71F7-7737D5E7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DD7C0-6A93-B7BC-B861-3745BAB79CC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3191288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58EC-E164-EC8B-C8D5-6266E246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Elastic Collision Models</a:t>
            </a:r>
            <a:br>
              <a:rPr lang="en-US" dirty="0"/>
            </a:br>
            <a:r>
              <a:rPr lang="en-US" sz="3100" dirty="0"/>
              <a:t>DSMC Phenomenological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FBF8-4298-31AD-C6AC-A9174736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9102838" cy="46860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VHS model</a:t>
            </a:r>
          </a:p>
          <a:p>
            <a:pPr lvl="1"/>
            <a:r>
              <a:rPr lang="en-US" dirty="0"/>
              <a:t>Hard sphere scattering (isotropic) and power-law of viscosity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Simple closed form expression for scattering angle makes it the most widely used</a:t>
            </a:r>
          </a:p>
          <a:p>
            <a:r>
              <a:rPr lang="en-US" dirty="0"/>
              <a:t>VSS model</a:t>
            </a:r>
          </a:p>
          <a:p>
            <a:pPr lvl="1"/>
            <a:r>
              <a:rPr lang="en-US" dirty="0"/>
              <a:t>A modification introduced of VHS to have both viscosity and diffusion consistent with those of IPL or LJ potential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Only slightly more complex algorithm – should always be used if possible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ABAD1-1551-242A-3E25-822AAF39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FB3455-0983-B836-8E57-81CF1EA16489}"/>
                  </a:ext>
                </a:extLst>
              </p:cNvPr>
              <p:cNvSpPr txBox="1"/>
              <p:nvPr/>
            </p:nvSpPr>
            <p:spPr>
              <a:xfrm>
                <a:off x="1747013" y="2347684"/>
                <a:ext cx="2615138" cy="44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𝑉𝐻𝑆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FB3455-0983-B836-8E57-81CF1EA16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13" y="2347684"/>
                <a:ext cx="2615138" cy="443455"/>
              </a:xfrm>
              <a:prstGeom prst="rect">
                <a:avLst/>
              </a:prstGeom>
              <a:blipFill>
                <a:blip r:embed="rId2"/>
                <a:stretch>
                  <a:fillRect t="-80556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15B710-A579-E148-E454-2CCB44F9F0C4}"/>
                  </a:ext>
                </a:extLst>
              </p:cNvPr>
              <p:cNvSpPr txBox="1"/>
              <p:nvPr/>
            </p:nvSpPr>
            <p:spPr>
              <a:xfrm>
                <a:off x="4712597" y="2397986"/>
                <a:ext cx="22819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𝑉𝐻𝑆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15B710-A579-E148-E454-2CCB44F9F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597" y="2397986"/>
                <a:ext cx="2281907" cy="369332"/>
              </a:xfrm>
              <a:prstGeom prst="rect">
                <a:avLst/>
              </a:prstGeom>
              <a:blipFill>
                <a:blip r:embed="rId3"/>
                <a:stretch>
                  <a:fillRect t="-110000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3B27E7-A9FB-DDBD-F90C-6392FD57F508}"/>
                  </a:ext>
                </a:extLst>
              </p:cNvPr>
              <p:cNvSpPr txBox="1"/>
              <p:nvPr/>
            </p:nvSpPr>
            <p:spPr>
              <a:xfrm>
                <a:off x="1747013" y="4822682"/>
                <a:ext cx="2581476" cy="443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𝑉𝑆𝑆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3B27E7-A9FB-DDBD-F90C-6392FD57F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13" y="4822682"/>
                <a:ext cx="2581476" cy="443455"/>
              </a:xfrm>
              <a:prstGeom prst="rect">
                <a:avLst/>
              </a:prstGeom>
              <a:blipFill>
                <a:blip r:embed="rId4"/>
                <a:stretch>
                  <a:fillRect t="-80556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3DA7D-E2C4-D1FA-4216-ABB3D2FA669A}"/>
                  </a:ext>
                </a:extLst>
              </p:cNvPr>
              <p:cNvSpPr txBox="1"/>
              <p:nvPr/>
            </p:nvSpPr>
            <p:spPr>
              <a:xfrm>
                <a:off x="4712597" y="4671198"/>
                <a:ext cx="2389244" cy="772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𝑉𝐻𝑆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3DA7D-E2C4-D1FA-4216-ABB3D2FA6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597" y="4671198"/>
                <a:ext cx="2389244" cy="772904"/>
              </a:xfrm>
              <a:prstGeom prst="rect">
                <a:avLst/>
              </a:prstGeom>
              <a:blipFill>
                <a:blip r:embed="rId5"/>
                <a:stretch>
                  <a:fillRect t="-48387" r="-211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AB44DBF-1DE2-9AD2-B80F-25761D32FA5F}"/>
              </a:ext>
            </a:extLst>
          </p:cNvPr>
          <p:cNvGrpSpPr/>
          <p:nvPr/>
        </p:nvGrpSpPr>
        <p:grpSpPr>
          <a:xfrm>
            <a:off x="9812395" y="3035413"/>
            <a:ext cx="1942956" cy="1408646"/>
            <a:chOff x="9174441" y="1902331"/>
            <a:chExt cx="1942956" cy="140864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38FFB3-B3C6-A56E-CC98-AA3B29611FEF}"/>
                </a:ext>
              </a:extLst>
            </p:cNvPr>
            <p:cNvSpPr/>
            <p:nvPr/>
          </p:nvSpPr>
          <p:spPr>
            <a:xfrm>
              <a:off x="10105612" y="2536711"/>
              <a:ext cx="221460" cy="22146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8E9467-9DCA-467C-D584-0B4CAAA85611}"/>
                </a:ext>
              </a:extLst>
            </p:cNvPr>
            <p:cNvSpPr/>
            <p:nvPr/>
          </p:nvSpPr>
          <p:spPr>
            <a:xfrm>
              <a:off x="10105612" y="3089517"/>
              <a:ext cx="221460" cy="2214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A28A66-2460-F610-D58D-37C37B6C5B45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>
              <a:off x="9422371" y="2647441"/>
              <a:ext cx="6832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608B627-C9CC-4212-A099-95179C9D7BE0}"/>
                </a:ext>
              </a:extLst>
            </p:cNvPr>
            <p:cNvCxnSpPr>
              <a:stCxn id="14" idx="6"/>
            </p:cNvCxnSpPr>
            <p:nvPr/>
          </p:nvCxnSpPr>
          <p:spPr>
            <a:xfrm flipV="1">
              <a:off x="10327072" y="2195215"/>
              <a:ext cx="532762" cy="45222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D2EA758-BC31-6F08-A5D2-6474D5ED1BCB}"/>
                </a:ext>
              </a:extLst>
            </p:cNvPr>
            <p:cNvCxnSpPr>
              <a:stCxn id="14" idx="6"/>
            </p:cNvCxnSpPr>
            <p:nvPr/>
          </p:nvCxnSpPr>
          <p:spPr>
            <a:xfrm>
              <a:off x="10327072" y="2647441"/>
              <a:ext cx="72368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3F99FB7-6428-A33C-6D79-DB11C627C3D0}"/>
                </a:ext>
              </a:extLst>
            </p:cNvPr>
            <p:cNvCxnSpPr>
              <a:cxnSpLocks/>
            </p:cNvCxnSpPr>
            <p:nvPr/>
          </p:nvCxnSpPr>
          <p:spPr>
            <a:xfrm>
              <a:off x="10216342" y="2597001"/>
              <a:ext cx="0" cy="67378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CFF051C-C443-EFCD-854D-A51EB22F0235}"/>
                    </a:ext>
                  </a:extLst>
                </p:cNvPr>
                <p:cNvSpPr txBox="1"/>
                <p:nvPr/>
              </p:nvSpPr>
              <p:spPr>
                <a:xfrm>
                  <a:off x="10198604" y="2749227"/>
                  <a:ext cx="32489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CFF051C-C443-EFCD-854D-A51EB22F02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8604" y="2749227"/>
                  <a:ext cx="324897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B35CCD-C451-A9C5-A663-3282D1C55BE8}"/>
                    </a:ext>
                  </a:extLst>
                </p:cNvPr>
                <p:cNvSpPr txBox="1"/>
                <p:nvPr/>
              </p:nvSpPr>
              <p:spPr>
                <a:xfrm>
                  <a:off x="10327072" y="2026017"/>
                  <a:ext cx="3826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B35CCD-C451-A9C5-A663-3282D1C55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7072" y="2026017"/>
                  <a:ext cx="382669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BD78B9C-5A9D-B900-2BA3-746C80AA8144}"/>
                    </a:ext>
                  </a:extLst>
                </p:cNvPr>
                <p:cNvSpPr txBox="1"/>
                <p:nvPr/>
              </p:nvSpPr>
              <p:spPr>
                <a:xfrm>
                  <a:off x="10786730" y="2217821"/>
                  <a:ext cx="33066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BD78B9C-5A9D-B900-2BA3-746C80AA81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6730" y="2217821"/>
                  <a:ext cx="330667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ED4455F-B4F3-AE03-381C-8557E4A7BEDD}"/>
                    </a:ext>
                  </a:extLst>
                </p:cNvPr>
                <p:cNvSpPr txBox="1"/>
                <p:nvPr/>
              </p:nvSpPr>
              <p:spPr>
                <a:xfrm>
                  <a:off x="9174441" y="1902331"/>
                  <a:ext cx="941220" cy="7288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ED4455F-B4F3-AE03-381C-8557E4A7B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4441" y="1902331"/>
                  <a:ext cx="941220" cy="7288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09947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2C75-ABE6-FD55-FDC2-18FB3FD3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 Modes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02F2-EF24-1C61-0431-AFAD8A878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Atoms/molecules can store energy in internal modes</a:t>
                </a:r>
              </a:p>
              <a:p>
                <a:r>
                  <a:rPr lang="en-US" dirty="0"/>
                  <a:t>Different temperatures can be defined: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Under equilibrium, the total thermal energy is equipartitioned according to the number of degrees of freedom,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temperature associated to each mode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A02F2-EF24-1C61-0431-AFAD8A878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A62D8-36BF-9FE7-81EC-5C884FCC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CE88BF-E420-2DF6-FA73-7B593CE7FC4D}"/>
                  </a:ext>
                </a:extLst>
              </p:cNvPr>
              <p:cNvSpPr txBox="1"/>
              <p:nvPr/>
            </p:nvSpPr>
            <p:spPr>
              <a:xfrm>
                <a:off x="5058415" y="3707224"/>
                <a:ext cx="1998560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CE88BF-E420-2DF6-FA73-7B593CE7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415" y="3707224"/>
                <a:ext cx="1998560" cy="594650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2AF2FD1-E4F1-F14F-036F-E69039B00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237" y="4706294"/>
            <a:ext cx="1444752" cy="1833399"/>
          </a:xfrm>
          <a:prstGeom prst="rect">
            <a:avLst/>
          </a:prstGeom>
        </p:spPr>
      </p:pic>
      <p:pic>
        <p:nvPicPr>
          <p:cNvPr id="11" name="Picture 10" descr="Diagram&#10;&#10;AI-generated content may be incorrect.">
            <a:extLst>
              <a:ext uri="{FF2B5EF4-FFF2-40B4-BE49-F238E27FC236}">
                <a16:creationId xmlns:a16="http://schemas.microsoft.com/office/drawing/2014/main" id="{26C9827D-3DE0-FCB2-6FBA-7288E50EA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963" y="4706293"/>
            <a:ext cx="1444752" cy="1833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1BB68C-7F48-7005-6E7C-E646721F3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689" y="4731175"/>
            <a:ext cx="1389482" cy="2015953"/>
          </a:xfrm>
          <a:prstGeom prst="rect">
            <a:avLst/>
          </a:prstGeom>
        </p:spPr>
      </p:pic>
      <p:pic>
        <p:nvPicPr>
          <p:cNvPr id="15" name="Picture 14" descr="A close-up of a microphone&#10;&#10;AI-generated content may be incorrect.">
            <a:extLst>
              <a:ext uri="{FF2B5EF4-FFF2-40B4-BE49-F238E27FC236}">
                <a16:creationId xmlns:a16="http://schemas.microsoft.com/office/drawing/2014/main" id="{40817AA4-A3C0-A370-4C1B-E026F130A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144" y="4806176"/>
            <a:ext cx="1337618" cy="18382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55598C-4208-77B6-1996-74E073EA7FB9}"/>
              </a:ext>
            </a:extLst>
          </p:cNvPr>
          <p:cNvSpPr txBox="1"/>
          <p:nvPr/>
        </p:nvSpPr>
        <p:spPr>
          <a:xfrm>
            <a:off x="3023085" y="4338547"/>
            <a:ext cx="128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711E2-430C-07E9-55AD-7A2104875A34}"/>
              </a:ext>
            </a:extLst>
          </p:cNvPr>
          <p:cNvSpPr txBox="1"/>
          <p:nvPr/>
        </p:nvSpPr>
        <p:spPr>
          <a:xfrm>
            <a:off x="4824486" y="4331858"/>
            <a:ext cx="102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F86E43-3717-42AD-7EA3-211B4B43DF6C}"/>
              </a:ext>
            </a:extLst>
          </p:cNvPr>
          <p:cNvSpPr txBox="1"/>
          <p:nvPr/>
        </p:nvSpPr>
        <p:spPr>
          <a:xfrm>
            <a:off x="6448308" y="4331858"/>
            <a:ext cx="107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Vibration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609774-7094-E853-EBDA-A534E8A54B0E}"/>
              </a:ext>
            </a:extLst>
          </p:cNvPr>
          <p:cNvSpPr txBox="1"/>
          <p:nvPr/>
        </p:nvSpPr>
        <p:spPr>
          <a:xfrm>
            <a:off x="8013289" y="4338547"/>
            <a:ext cx="119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Electronic</a:t>
            </a:r>
          </a:p>
        </p:txBody>
      </p:sp>
    </p:spTree>
    <p:extLst>
      <p:ext uri="{BB962C8B-B14F-4D97-AF65-F5344CB8AC3E}">
        <p14:creationId xmlns:p14="http://schemas.microsoft.com/office/powerpoint/2010/main" val="1061564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E3E3-B079-2252-43E3-F533A0BF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 Modes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BF0DD-9CE1-98C7-3DBD-F49E3ABE0B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870"/>
                <a:ext cx="10515600" cy="48654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Translational</a:t>
                </a:r>
              </a:p>
              <a:p>
                <a:pPr lvl="1"/>
                <a:r>
                  <a:rPr lang="en-US" dirty="0"/>
                  <a:t>Since all particles move in 3D space,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Rotational</a:t>
                </a:r>
              </a:p>
              <a:p>
                <a:pPr lvl="1"/>
                <a:r>
                  <a:rPr lang="en-US" dirty="0"/>
                  <a:t>Diatomic/linear are assumed fully excited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Nonlinear molecules fully excited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be treated both with continuum or discrete models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Nonlinear molecules can also be treated with discrete energy levels (discussed later)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BF0DD-9CE1-98C7-3DBD-F49E3ABE0B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870"/>
                <a:ext cx="10515600" cy="4865480"/>
              </a:xfrm>
              <a:blipFill>
                <a:blip r:embed="rId2"/>
                <a:stretch>
                  <a:fillRect l="-1086" t="-2083" b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4E9D0-99F9-51CE-451C-A0447C8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FE90C1-F10D-F1E2-DC83-1964ED890A3B}"/>
                  </a:ext>
                </a:extLst>
              </p:cNvPr>
              <p:cNvSpPr txBox="1"/>
              <p:nvPr/>
            </p:nvSpPr>
            <p:spPr>
              <a:xfrm>
                <a:off x="1102923" y="4083460"/>
                <a:ext cx="4954772" cy="1606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Continuous</a:t>
                </a:r>
              </a:p>
              <a:p>
                <a:pPr algn="ctr"/>
                <a:endParaRPr lang="en-US" u="sng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FE90C1-F10D-F1E2-DC83-1964ED890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23" y="4083460"/>
                <a:ext cx="4954772" cy="1606915"/>
              </a:xfrm>
              <a:prstGeom prst="rect">
                <a:avLst/>
              </a:prstGeom>
              <a:blipFill>
                <a:blip r:embed="rId3"/>
                <a:stretch>
                  <a:fillRect t="-1575" b="-2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D9F1F-C194-6BE2-F592-E8E5035BD43F}"/>
                  </a:ext>
                </a:extLst>
              </p:cNvPr>
              <p:cNvSpPr txBox="1"/>
              <p:nvPr/>
            </p:nvSpPr>
            <p:spPr>
              <a:xfrm>
                <a:off x="5968332" y="4083460"/>
                <a:ext cx="4954772" cy="172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Discrete (Linear)</a:t>
                </a:r>
              </a:p>
              <a:p>
                <a:pPr algn="ctr"/>
                <a:endParaRPr lang="en-US" u="sng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1D9F1F-C194-6BE2-F592-E8E5035BD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332" y="4083460"/>
                <a:ext cx="4954772" cy="1729576"/>
              </a:xfrm>
              <a:prstGeom prst="rect">
                <a:avLst/>
              </a:prstGeom>
              <a:blipFill>
                <a:blip r:embed="rId4"/>
                <a:stretch>
                  <a:fillRect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227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228C-DCFA-22DF-CC4C-79DF8195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 Modes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23163-F5A1-10F2-52F6-6EAE995CA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Vibrational</a:t>
                </a:r>
              </a:p>
              <a:p>
                <a:pPr lvl="1"/>
                <a:r>
                  <a:rPr lang="en-US" dirty="0"/>
                  <a:t>Traditionally assume simple harmonic oscillators: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also be treated both with continuum or discrete models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Can also account for anharmonic oscillators and polyatomic molecules (discussed later)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23163-F5A1-10F2-52F6-6EAE995CA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CE830-96AC-0E53-705E-60A5DBF6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0C31F4-94C7-8F91-F54C-62812B2BE634}"/>
                  </a:ext>
                </a:extLst>
              </p:cNvPr>
              <p:cNvSpPr txBox="1"/>
              <p:nvPr/>
            </p:nvSpPr>
            <p:spPr>
              <a:xfrm>
                <a:off x="1102923" y="3094633"/>
                <a:ext cx="4954772" cy="1606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Continuous</a:t>
                </a:r>
              </a:p>
              <a:p>
                <a:pPr algn="ctr"/>
                <a:endParaRPr lang="en-US" u="sng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0C31F4-94C7-8F91-F54C-62812B2BE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23" y="3094633"/>
                <a:ext cx="4954772" cy="1606915"/>
              </a:xfrm>
              <a:prstGeom prst="rect">
                <a:avLst/>
              </a:prstGeom>
              <a:blipFill>
                <a:blip r:embed="rId3"/>
                <a:stretch>
                  <a:fillRect t="-1563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E25444-9580-D054-DADE-41C89E28936F}"/>
                  </a:ext>
                </a:extLst>
              </p:cNvPr>
              <p:cNvSpPr txBox="1"/>
              <p:nvPr/>
            </p:nvSpPr>
            <p:spPr>
              <a:xfrm>
                <a:off x="5968332" y="3094633"/>
                <a:ext cx="4954772" cy="172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u="sng" dirty="0"/>
                  <a:t>Discrete (Diatomic)</a:t>
                </a:r>
              </a:p>
              <a:p>
                <a:pPr algn="ctr"/>
                <a:endParaRPr lang="en-US" u="sng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E25444-9580-D054-DADE-41C89E28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332" y="3094633"/>
                <a:ext cx="4954772" cy="1729576"/>
              </a:xfrm>
              <a:prstGeom prst="rect">
                <a:avLst/>
              </a:prstGeom>
              <a:blipFill>
                <a:blip r:embed="rId4"/>
                <a:stretch>
                  <a:fillRect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22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AB77-83D1-DFF2-A164-F0341539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 Modes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58002-4625-C248-EF83-2A4F667D8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Electronic</a:t>
                </a:r>
              </a:p>
              <a:p>
                <a:pPr lvl="1"/>
                <a:r>
                  <a:rPr lang="en-US" dirty="0"/>
                  <a:t>Not generally accounted for in DSMC because only activated at elevated temperatures</a:t>
                </a:r>
              </a:p>
              <a:p>
                <a:pPr lvl="1"/>
                <a:r>
                  <a:rPr lang="en-US" dirty="0"/>
                  <a:t>Each energy level has an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is the level energy in cm</a:t>
                </a:r>
                <a:r>
                  <a:rPr lang="en-US" baseline="30000" dirty="0"/>
                  <a:t>-1</a:t>
                </a:r>
                <a:r>
                  <a:rPr lang="en-US" dirty="0"/>
                  <a:t>, and a degeneracy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only be treated as discrete energy due to the variation in energy level degeneracies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058002-4625-C248-EF83-2A4F667D8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1CDA4-52A2-A6B0-F7F7-2B535507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7BE1ED-FEAB-2A06-2142-AE2D20AE7410}"/>
                  </a:ext>
                </a:extLst>
              </p:cNvPr>
              <p:cNvSpPr txBox="1"/>
              <p:nvPr/>
            </p:nvSpPr>
            <p:spPr>
              <a:xfrm>
                <a:off x="2874233" y="4035522"/>
                <a:ext cx="6366923" cy="2320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ε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7BE1ED-FEAB-2A06-2142-AE2D20AE7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233" y="4035522"/>
                <a:ext cx="6366923" cy="2320828"/>
              </a:xfrm>
              <a:prstGeom prst="rect">
                <a:avLst/>
              </a:prstGeom>
              <a:blipFill>
                <a:blip r:embed="rId3"/>
                <a:stretch>
                  <a:fillRect t="-31522" b="-1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414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19EB-7948-156C-8784-09F2AE91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DSMC Inelastic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46504-AC48-6D97-C2DE-5490DCBA1D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Larsen-Borgnakke (LB) model has become the standard (phenomenological) approach to describe the energy exchange between translational and internal modes in DSMC.</a:t>
                </a:r>
              </a:p>
              <a:p>
                <a:r>
                  <a:rPr lang="en-US" dirty="0"/>
                  <a:t>Post-collision internal and translational energies are sampled from the collision equilibrium distribution.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be one or more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be the remaining terms.  The ratio of energy redistributions can be written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746504-AC48-6D97-C2DE-5490DCBA1D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AA561-0A3E-5283-BA34-DAC08E74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401C36-39D8-113E-7DFF-8917C659692F}"/>
                  </a:ext>
                </a:extLst>
              </p:cNvPr>
              <p:cNvSpPr txBox="1"/>
              <p:nvPr/>
            </p:nvSpPr>
            <p:spPr>
              <a:xfrm>
                <a:off x="3209260" y="3593805"/>
                <a:ext cx="57734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5−2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401C36-39D8-113E-7DFF-8917C6596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260" y="3593805"/>
                <a:ext cx="5773479" cy="954107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69FA21-0456-A8C2-15D6-F275690B0E78}"/>
                  </a:ext>
                </a:extLst>
              </p:cNvPr>
              <p:cNvSpPr txBox="1"/>
              <p:nvPr/>
            </p:nvSpPr>
            <p:spPr>
              <a:xfrm>
                <a:off x="911536" y="5483989"/>
                <a:ext cx="10292317" cy="110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69FA21-0456-A8C2-15D6-F275690B0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36" y="5483989"/>
                <a:ext cx="10292317" cy="1100751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95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C1E5-EB4E-6B43-5F86-7D1EC2F8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 Relaxation Rates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695BF-612D-42F2-C7E5-2417C39B48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for some reason the gas system deviates from thermal equilibrium, collisions are the natural mechanism that attempts to restore energy equipartition.</a:t>
                </a:r>
              </a:p>
              <a:p>
                <a:r>
                  <a:rPr lang="en-US" dirty="0"/>
                  <a:t>In the simplest case, the relaxation of internal energy mode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toward equilibrium can be described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definition of relaxation time is the time required for an exponentially decreasing variable to drop from an initial value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or 0.368 of that value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4695BF-612D-42F2-C7E5-2417C39B48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D88D8-BA73-625B-7FEA-AFAE3994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EA550B-24D3-85E4-2EBB-E43C4226C982}"/>
                  </a:ext>
                </a:extLst>
              </p:cNvPr>
              <p:cNvSpPr txBox="1"/>
              <p:nvPr/>
            </p:nvSpPr>
            <p:spPr>
              <a:xfrm>
                <a:off x="3235842" y="3653162"/>
                <a:ext cx="5720316" cy="841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𝑒𝑞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EA550B-24D3-85E4-2EBB-E43C4226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42" y="3653162"/>
                <a:ext cx="5720316" cy="841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35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EDBA-C134-3F79-54C4-B40221CA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 Relaxation Rates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8F770-CC1F-0B09-EFE9-109B268C0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vibrational energy, assuming, among other things,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follows a Boltzmann distribution under equilibrium conditions, the Jeans/Landau-Teller (JLT) equation can be derived: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vibrational relaxation time is given by: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This can be related to the vibrational relaxation number: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Similar analysis leads to the definition of the rotational relaxation number,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8F770-CC1F-0B09-EFE9-109B268C0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BEF4D-DA41-5A05-E262-F558DF5B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86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E403-9CB0-22D0-8010-2DBBA54E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 Relaxation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D82C4D-DD76-06B7-4263-99BB6E4E4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probability of undergoing an energy exchange during a collision,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dirty="0"/>
                  <a:t>, to reproduce a relaxation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dirty="0"/>
                  <a:t> is based on the definition of relaxation numbers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found by linking the rate of energy exchange predicted by theory (macroscopic) to the collision-based DSMC-LB procedures (microscopic)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D82C4D-DD76-06B7-4263-99BB6E4E4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13711-3168-59C8-2BBB-2961E22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953BC-3DE3-F08E-1280-3588FA00A9FB}"/>
                  </a:ext>
                </a:extLst>
              </p:cNvPr>
              <p:cNvSpPr txBox="1"/>
              <p:nvPr/>
            </p:nvSpPr>
            <p:spPr>
              <a:xfrm>
                <a:off x="1907517" y="2920144"/>
                <a:ext cx="1677126" cy="673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953BC-3DE3-F08E-1280-3588FA00A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517" y="2920144"/>
                <a:ext cx="1677126" cy="673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FD5009-C03E-42A7-0339-B81481596EC6}"/>
                  </a:ext>
                </a:extLst>
              </p:cNvPr>
              <p:cNvSpPr txBox="1"/>
              <p:nvPr/>
            </p:nvSpPr>
            <p:spPr>
              <a:xfrm>
                <a:off x="3198353" y="2904754"/>
                <a:ext cx="30276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Average number of</a:t>
                </a:r>
              </a:p>
              <a:p>
                <a:pPr algn="ctr"/>
                <a:r>
                  <a:rPr lang="en-US" sz="2000" dirty="0"/>
                  <a:t>collisions within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FD5009-C03E-42A7-0339-B81481596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353" y="2904754"/>
                <a:ext cx="3027688" cy="707886"/>
              </a:xfrm>
              <a:prstGeom prst="rect">
                <a:avLst/>
              </a:prstGeom>
              <a:blipFill>
                <a:blip r:embed="rId4"/>
                <a:stretch>
                  <a:fillRect l="-1674" t="-350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5FAD5-F803-802D-F1E7-52A76CEE63D9}"/>
                  </a:ext>
                </a:extLst>
              </p:cNvPr>
              <p:cNvSpPr txBox="1"/>
              <p:nvPr/>
            </p:nvSpPr>
            <p:spPr>
              <a:xfrm>
                <a:off x="6702899" y="2845508"/>
                <a:ext cx="2452594" cy="756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𝐷𝑆𝑀𝐶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5FAD5-F803-802D-F1E7-52A76CEE6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899" y="2845508"/>
                <a:ext cx="2452594" cy="756489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2C5FB054-9C22-98B2-E93A-BE945E450F03}"/>
              </a:ext>
            </a:extLst>
          </p:cNvPr>
          <p:cNvSpPr/>
          <p:nvPr/>
        </p:nvSpPr>
        <p:spPr>
          <a:xfrm>
            <a:off x="6122326" y="3227919"/>
            <a:ext cx="42203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1AD38F-E972-7589-DC7C-68DE71D7B9AB}"/>
                  </a:ext>
                </a:extLst>
              </p:cNvPr>
              <p:cNvSpPr txBox="1"/>
              <p:nvPr/>
            </p:nvSpPr>
            <p:spPr>
              <a:xfrm>
                <a:off x="3151514" y="5260927"/>
                <a:ext cx="2444964" cy="722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𝐷𝑆𝑀𝐶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1AD38F-E972-7589-DC7C-68DE71D7B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514" y="5260927"/>
                <a:ext cx="2444964" cy="722634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C2110C-03B5-AAA6-10FB-D64A4E7E5C54}"/>
                  </a:ext>
                </a:extLst>
              </p:cNvPr>
              <p:cNvSpPr txBox="1"/>
              <p:nvPr/>
            </p:nvSpPr>
            <p:spPr>
              <a:xfrm>
                <a:off x="5577763" y="5260927"/>
                <a:ext cx="2921441" cy="722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𝐷𝑆𝑀𝐶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C2110C-03B5-AAA6-10FB-D64A4E7E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763" y="5260927"/>
                <a:ext cx="2921441" cy="722634"/>
              </a:xfrm>
              <a:prstGeom prst="rect">
                <a:avLst/>
              </a:prstGeom>
              <a:blipFill>
                <a:blip r:embed="rId7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934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1427-335D-41A4-02BA-4CDD88E0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Energy Relaxation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85873-2FEE-1FF2-3E1A-E53556C782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Collision numbers are frequently set to constant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most popular non-constant RT and VT relaxation rates used in DSMC are given by</a:t>
                </a:r>
              </a:p>
              <a:p>
                <a:pPr lvl="1"/>
                <a:r>
                  <a:rPr lang="en-US" dirty="0"/>
                  <a:t>Parker: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Millikan &amp; White: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−18.42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𝑎𝑡𝑚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 are also formulations based on the collision energy, so a temperature doesn’t have to be defined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85873-2FEE-1FF2-3E1A-E53556C78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3A121-E989-035D-FA06-E99E7F5B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5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FF021-109E-119B-1E15-FDD5D9FA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Method/Flow Regimes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B524B-9764-26C9-D901-C363CDACD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120"/>
            <a:ext cx="4797056" cy="4950229"/>
          </a:xfrm>
        </p:spPr>
        <p:txBody>
          <a:bodyPr>
            <a:normAutofit/>
          </a:bodyPr>
          <a:lstStyle/>
          <a:p>
            <a:r>
              <a:rPr lang="en-US" dirty="0"/>
              <a:t>The Boltzmann Equation describes gas behavior from free molecular to continuum conditions.</a:t>
            </a:r>
          </a:p>
          <a:p>
            <a:r>
              <a:rPr lang="en-US" dirty="0"/>
              <a:t>Describes the evolution of the molecular velocity distribution function</a:t>
            </a:r>
          </a:p>
          <a:p>
            <a:r>
              <a:rPr lang="en-US" dirty="0"/>
              <a:t>In general, expensive and difficult to solve, so simplifications/assumptions are made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F21DF58-E79F-7F9A-0D2E-A4CD59D01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16" y="2205137"/>
            <a:ext cx="6556744" cy="365847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BA2BB-623F-1D39-A5FF-6EF341AC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A165AC-050D-0AE4-0761-B520462078E6}"/>
                  </a:ext>
                </a:extLst>
              </p:cNvPr>
              <p:cNvSpPr txBox="1"/>
              <p:nvPr/>
            </p:nvSpPr>
            <p:spPr>
              <a:xfrm>
                <a:off x="8408584" y="5924261"/>
                <a:ext cx="1540358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A165AC-050D-0AE4-0761-B52046207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584" y="5924261"/>
                <a:ext cx="1540358" cy="39158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EB7CEFC-2A0B-3B4F-D500-D4980F77E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64" y="1406441"/>
            <a:ext cx="6281928" cy="68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49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8BDD-9D57-3022-65A8-0C24C85C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Inelastic Collision Selection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D3036-7223-A789-14BA-00A0390F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30</a:t>
            </a:fld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FC8EE0F-1BB9-2B1D-5823-073A227AE351}"/>
              </a:ext>
            </a:extLst>
          </p:cNvPr>
          <p:cNvSpPr txBox="1">
            <a:spLocks/>
          </p:cNvSpPr>
          <p:nvPr/>
        </p:nvSpPr>
        <p:spPr>
          <a:xfrm>
            <a:off x="6295149" y="1408717"/>
            <a:ext cx="4041775" cy="63976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dirty="0"/>
              <a:t>Particle Selection Prohibiting Multiple Relaxation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326843-9363-BD85-616A-8EB3732B1BEB}"/>
                  </a:ext>
                </a:extLst>
              </p:cNvPr>
              <p:cNvSpPr txBox="1"/>
              <p:nvPr/>
            </p:nvSpPr>
            <p:spPr>
              <a:xfrm>
                <a:off x="3814520" y="2198129"/>
                <a:ext cx="110254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326843-9363-BD85-616A-8EB3732B1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520" y="2198129"/>
                <a:ext cx="1102546" cy="381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55ABE3-78E8-0E0A-DC07-34C33FD330F8}"/>
                  </a:ext>
                </a:extLst>
              </p:cNvPr>
              <p:cNvSpPr txBox="1"/>
              <p:nvPr/>
            </p:nvSpPr>
            <p:spPr>
              <a:xfrm>
                <a:off x="3347539" y="3288791"/>
                <a:ext cx="1105046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55ABE3-78E8-0E0A-DC07-34C33FD33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539" y="3288791"/>
                <a:ext cx="1105046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42F9E7-7EB0-B425-27C8-60AD67242270}"/>
                  </a:ext>
                </a:extLst>
              </p:cNvPr>
              <p:cNvSpPr txBox="1"/>
              <p:nvPr/>
            </p:nvSpPr>
            <p:spPr>
              <a:xfrm>
                <a:off x="2667779" y="4285270"/>
                <a:ext cx="110883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42F9E7-7EB0-B425-27C8-60AD67242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79" y="4285270"/>
                <a:ext cx="1108830" cy="381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CA8540-CE65-D0F9-76B1-3E01D76962AF}"/>
                  </a:ext>
                </a:extLst>
              </p:cNvPr>
              <p:cNvSpPr txBox="1"/>
              <p:nvPr/>
            </p:nvSpPr>
            <p:spPr>
              <a:xfrm>
                <a:off x="1964735" y="5330567"/>
                <a:ext cx="110883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CA8540-CE65-D0F9-76B1-3E01D7696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35" y="5330567"/>
                <a:ext cx="1108830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EC405C-A303-11B3-6314-98F4771970C0}"/>
                  </a:ext>
                </a:extLst>
              </p:cNvPr>
              <p:cNvSpPr txBox="1"/>
              <p:nvPr/>
            </p:nvSpPr>
            <p:spPr>
              <a:xfrm>
                <a:off x="3719846" y="2812723"/>
                <a:ext cx="459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EC405C-A303-11B3-6314-98F477197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46" y="2812723"/>
                <a:ext cx="4597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413BCA-71C3-19B5-61F7-4CCBC89464F7}"/>
                  </a:ext>
                </a:extLst>
              </p:cNvPr>
              <p:cNvSpPr txBox="1"/>
              <p:nvPr/>
            </p:nvSpPr>
            <p:spPr>
              <a:xfrm>
                <a:off x="3043196" y="3919397"/>
                <a:ext cx="459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413BCA-71C3-19B5-61F7-4CCBC894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196" y="3919397"/>
                <a:ext cx="4597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CEDAD-E809-4AF7-898F-ACDAE526F675}"/>
                  </a:ext>
                </a:extLst>
              </p:cNvPr>
              <p:cNvSpPr txBox="1"/>
              <p:nvPr/>
            </p:nvSpPr>
            <p:spPr>
              <a:xfrm>
                <a:off x="2279229" y="4935899"/>
                <a:ext cx="459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2CEDAD-E809-4AF7-898F-ACDAE526F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229" y="4935899"/>
                <a:ext cx="45974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CCE2AC-0033-AEA3-1320-31940E24E64C}"/>
                  </a:ext>
                </a:extLst>
              </p:cNvPr>
              <p:cNvSpPr txBox="1"/>
              <p:nvPr/>
            </p:nvSpPr>
            <p:spPr>
              <a:xfrm>
                <a:off x="1613603" y="5967640"/>
                <a:ext cx="459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CCE2AC-0033-AEA3-1320-31940E24E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03" y="5967640"/>
                <a:ext cx="45974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0FB8C2-65CD-ED13-99E2-328DFBE8C547}"/>
                  </a:ext>
                </a:extLst>
              </p:cNvPr>
              <p:cNvSpPr txBox="1"/>
              <p:nvPr/>
            </p:nvSpPr>
            <p:spPr>
              <a:xfrm>
                <a:off x="4376364" y="2818158"/>
                <a:ext cx="607153" cy="385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0FB8C2-65CD-ED13-99E2-328DFBE8C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364" y="2818158"/>
                <a:ext cx="607153" cy="3856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286F49-9A0F-3A1F-FAD5-ED552AD9B703}"/>
                  </a:ext>
                </a:extLst>
              </p:cNvPr>
              <p:cNvSpPr txBox="1"/>
              <p:nvPr/>
            </p:nvSpPr>
            <p:spPr>
              <a:xfrm>
                <a:off x="3721959" y="3897215"/>
                <a:ext cx="607154" cy="385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286F49-9A0F-3A1F-FAD5-ED552AD9B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959" y="3897215"/>
                <a:ext cx="607154" cy="3858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2ECD11-0BD1-0A02-C4CD-D213D280DD7D}"/>
                  </a:ext>
                </a:extLst>
              </p:cNvPr>
              <p:cNvSpPr txBox="1"/>
              <p:nvPr/>
            </p:nvSpPr>
            <p:spPr>
              <a:xfrm>
                <a:off x="2951398" y="4919613"/>
                <a:ext cx="610936" cy="385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2ECD11-0BD1-0A02-C4CD-D213D280D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398" y="4919613"/>
                <a:ext cx="610936" cy="3856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8D6724-4883-8536-B431-FDA0C3D5439D}"/>
                  </a:ext>
                </a:extLst>
              </p:cNvPr>
              <p:cNvSpPr txBox="1"/>
              <p:nvPr/>
            </p:nvSpPr>
            <p:spPr>
              <a:xfrm>
                <a:off x="2316424" y="5959368"/>
                <a:ext cx="610936" cy="385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8D6724-4883-8536-B431-FDA0C3D54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24" y="5959368"/>
                <a:ext cx="610936" cy="3858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098A1AA-AD2C-E864-FB74-085394C4121A}"/>
              </a:ext>
            </a:extLst>
          </p:cNvPr>
          <p:cNvGrpSpPr/>
          <p:nvPr/>
        </p:nvGrpSpPr>
        <p:grpSpPr>
          <a:xfrm>
            <a:off x="3901954" y="2500075"/>
            <a:ext cx="747766" cy="320011"/>
            <a:chOff x="3707842" y="2483479"/>
            <a:chExt cx="747766" cy="32001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F1B902-CA66-262B-68AE-B9E8907D7432}"/>
                </a:ext>
              </a:extLst>
            </p:cNvPr>
            <p:cNvCxnSpPr/>
            <p:nvPr/>
          </p:nvCxnSpPr>
          <p:spPr>
            <a:xfrm>
              <a:off x="4079631" y="2483479"/>
              <a:ext cx="0" cy="11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3A7E27-78E3-DAC6-E701-4DF148C1EF9E}"/>
                </a:ext>
              </a:extLst>
            </p:cNvPr>
            <p:cNvCxnSpPr/>
            <p:nvPr/>
          </p:nvCxnSpPr>
          <p:spPr>
            <a:xfrm>
              <a:off x="3717892" y="2613949"/>
              <a:ext cx="7377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D9AF94A-3C5E-DC14-41EF-FC17DDCDB92C}"/>
                </a:ext>
              </a:extLst>
            </p:cNvPr>
            <p:cNvCxnSpPr/>
            <p:nvPr/>
          </p:nvCxnSpPr>
          <p:spPr>
            <a:xfrm>
              <a:off x="3707842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6C11FB8-9112-4BF1-F2BC-41241FD8C5E9}"/>
                </a:ext>
              </a:extLst>
            </p:cNvPr>
            <p:cNvCxnSpPr/>
            <p:nvPr/>
          </p:nvCxnSpPr>
          <p:spPr>
            <a:xfrm>
              <a:off x="4447235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CCE0B3-DBB7-91F4-24BC-3945F6773011}"/>
              </a:ext>
            </a:extLst>
          </p:cNvPr>
          <p:cNvCxnSpPr/>
          <p:nvPr/>
        </p:nvCxnSpPr>
        <p:spPr>
          <a:xfrm>
            <a:off x="3912004" y="3149504"/>
            <a:ext cx="0" cy="15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61FEE2-1FF6-67B1-6107-42FC6BBE1E20}"/>
              </a:ext>
            </a:extLst>
          </p:cNvPr>
          <p:cNvGrpSpPr/>
          <p:nvPr/>
        </p:nvGrpSpPr>
        <p:grpSpPr>
          <a:xfrm>
            <a:off x="3222194" y="3647355"/>
            <a:ext cx="747766" cy="320011"/>
            <a:chOff x="3707842" y="2483479"/>
            <a:chExt cx="747766" cy="32001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404421-1F4E-ED85-B4A2-FAE4E300ED86}"/>
                </a:ext>
              </a:extLst>
            </p:cNvPr>
            <p:cNvCxnSpPr/>
            <p:nvPr/>
          </p:nvCxnSpPr>
          <p:spPr>
            <a:xfrm>
              <a:off x="4079631" y="2483479"/>
              <a:ext cx="0" cy="11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706C52-7E55-7BCC-9E9A-0BFBDE4A92BD}"/>
                </a:ext>
              </a:extLst>
            </p:cNvPr>
            <p:cNvCxnSpPr/>
            <p:nvPr/>
          </p:nvCxnSpPr>
          <p:spPr>
            <a:xfrm>
              <a:off x="3717892" y="2613949"/>
              <a:ext cx="7377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7ACE155-3B7E-B8F4-44D1-A99E82F4DBA2}"/>
                </a:ext>
              </a:extLst>
            </p:cNvPr>
            <p:cNvCxnSpPr/>
            <p:nvPr/>
          </p:nvCxnSpPr>
          <p:spPr>
            <a:xfrm>
              <a:off x="3707842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6260762-A619-0EBB-4357-509FFA655B6B}"/>
                </a:ext>
              </a:extLst>
            </p:cNvPr>
            <p:cNvCxnSpPr/>
            <p:nvPr/>
          </p:nvCxnSpPr>
          <p:spPr>
            <a:xfrm>
              <a:off x="4447235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CF9556-0656-939B-E878-4A99DEE80A9B}"/>
              </a:ext>
            </a:extLst>
          </p:cNvPr>
          <p:cNvCxnSpPr>
            <a:cxnSpLocks/>
          </p:cNvCxnSpPr>
          <p:nvPr/>
        </p:nvCxnSpPr>
        <p:spPr>
          <a:xfrm>
            <a:off x="3222194" y="4204767"/>
            <a:ext cx="0" cy="15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2A852E-9649-B755-05C7-FFE3A646850E}"/>
              </a:ext>
            </a:extLst>
          </p:cNvPr>
          <p:cNvGrpSpPr/>
          <p:nvPr/>
        </p:nvGrpSpPr>
        <p:grpSpPr>
          <a:xfrm>
            <a:off x="2509100" y="4606633"/>
            <a:ext cx="747766" cy="320011"/>
            <a:chOff x="3707842" y="2483479"/>
            <a:chExt cx="747766" cy="32001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8E4AADF-C8F7-6994-0C67-689D0B21362B}"/>
                </a:ext>
              </a:extLst>
            </p:cNvPr>
            <p:cNvCxnSpPr/>
            <p:nvPr/>
          </p:nvCxnSpPr>
          <p:spPr>
            <a:xfrm>
              <a:off x="4079631" y="2483479"/>
              <a:ext cx="0" cy="11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463157-5AF8-8245-72CC-09FDE3BEA9F2}"/>
                </a:ext>
              </a:extLst>
            </p:cNvPr>
            <p:cNvCxnSpPr/>
            <p:nvPr/>
          </p:nvCxnSpPr>
          <p:spPr>
            <a:xfrm>
              <a:off x="3717892" y="2613949"/>
              <a:ext cx="7377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5BF61FC-EDD2-F3C1-5EBF-BD8BD5C41F04}"/>
                </a:ext>
              </a:extLst>
            </p:cNvPr>
            <p:cNvCxnSpPr/>
            <p:nvPr/>
          </p:nvCxnSpPr>
          <p:spPr>
            <a:xfrm>
              <a:off x="3707842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3A20A62-517D-3A93-04BC-95A20C89A235}"/>
                </a:ext>
              </a:extLst>
            </p:cNvPr>
            <p:cNvCxnSpPr/>
            <p:nvPr/>
          </p:nvCxnSpPr>
          <p:spPr>
            <a:xfrm>
              <a:off x="4447235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D551E1-2AD7-B13E-CA2B-91406B96277B}"/>
              </a:ext>
            </a:extLst>
          </p:cNvPr>
          <p:cNvGrpSpPr/>
          <p:nvPr/>
        </p:nvGrpSpPr>
        <p:grpSpPr>
          <a:xfrm>
            <a:off x="1787559" y="5674562"/>
            <a:ext cx="747766" cy="320011"/>
            <a:chOff x="3707842" y="2483479"/>
            <a:chExt cx="747766" cy="32001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8336B1-12C6-4BCD-9224-388650A704BE}"/>
                </a:ext>
              </a:extLst>
            </p:cNvPr>
            <p:cNvCxnSpPr/>
            <p:nvPr/>
          </p:nvCxnSpPr>
          <p:spPr>
            <a:xfrm>
              <a:off x="4079631" y="2483479"/>
              <a:ext cx="0" cy="11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BDE640-7C55-2CB7-B6AB-2A4B1B803035}"/>
                </a:ext>
              </a:extLst>
            </p:cNvPr>
            <p:cNvCxnSpPr/>
            <p:nvPr/>
          </p:nvCxnSpPr>
          <p:spPr>
            <a:xfrm>
              <a:off x="3717892" y="2613949"/>
              <a:ext cx="7377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B7296B5-07BA-BAB3-679D-4C0BD7A7CEA7}"/>
                </a:ext>
              </a:extLst>
            </p:cNvPr>
            <p:cNvCxnSpPr/>
            <p:nvPr/>
          </p:nvCxnSpPr>
          <p:spPr>
            <a:xfrm>
              <a:off x="3707842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4F87326-F0DE-05A6-9AFA-25EA35CD68EE}"/>
                </a:ext>
              </a:extLst>
            </p:cNvPr>
            <p:cNvCxnSpPr/>
            <p:nvPr/>
          </p:nvCxnSpPr>
          <p:spPr>
            <a:xfrm>
              <a:off x="4447235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418E33-5347-0820-033F-A6D15E854357}"/>
              </a:ext>
            </a:extLst>
          </p:cNvPr>
          <p:cNvCxnSpPr>
            <a:cxnSpLocks/>
          </p:cNvCxnSpPr>
          <p:nvPr/>
        </p:nvCxnSpPr>
        <p:spPr>
          <a:xfrm>
            <a:off x="2509099" y="5226908"/>
            <a:ext cx="0" cy="15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B4BA29-5587-AD5E-783C-D35E0F8FD3D7}"/>
                  </a:ext>
                </a:extLst>
              </p:cNvPr>
              <p:cNvSpPr txBox="1"/>
              <p:nvPr/>
            </p:nvSpPr>
            <p:spPr>
              <a:xfrm>
                <a:off x="7171332" y="2198129"/>
                <a:ext cx="228940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B4BA29-5587-AD5E-783C-D35E0F8FD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332" y="2198129"/>
                <a:ext cx="2289408" cy="38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8B2279-C9EA-69A6-97F0-CD96106DB229}"/>
                  </a:ext>
                </a:extLst>
              </p:cNvPr>
              <p:cNvSpPr txBox="1"/>
              <p:nvPr/>
            </p:nvSpPr>
            <p:spPr>
              <a:xfrm>
                <a:off x="7864106" y="2897827"/>
                <a:ext cx="391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8B2279-C9EA-69A6-97F0-CD96106DB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106" y="2897827"/>
                <a:ext cx="3917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81E8A94F-E23B-D6EE-3CCE-95E1D62BC98D}"/>
              </a:ext>
            </a:extLst>
          </p:cNvPr>
          <p:cNvSpPr/>
          <p:nvPr/>
        </p:nvSpPr>
        <p:spPr>
          <a:xfrm>
            <a:off x="7565691" y="2812723"/>
            <a:ext cx="924448" cy="5596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B4CC511-366A-AA5D-D6D7-EB02B55F4DBD}"/>
              </a:ext>
            </a:extLst>
          </p:cNvPr>
          <p:cNvCxnSpPr>
            <a:stCxn id="44" idx="2"/>
          </p:cNvCxnSpPr>
          <p:nvPr/>
        </p:nvCxnSpPr>
        <p:spPr>
          <a:xfrm flipH="1">
            <a:off x="6486664" y="3092541"/>
            <a:ext cx="1079027" cy="752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BA0D8DF-8FEF-FA1C-8B42-8A762BE18BA5}"/>
              </a:ext>
            </a:extLst>
          </p:cNvPr>
          <p:cNvCxnSpPr>
            <a:stCxn id="44" idx="6"/>
          </p:cNvCxnSpPr>
          <p:nvPr/>
        </p:nvCxnSpPr>
        <p:spPr>
          <a:xfrm>
            <a:off x="8490139" y="3092541"/>
            <a:ext cx="1152469" cy="73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1ABCA2E-86D1-4233-72BF-33BA9D8003EB}"/>
              </a:ext>
            </a:extLst>
          </p:cNvPr>
          <p:cNvCxnSpPr>
            <a:stCxn id="44" idx="3"/>
          </p:cNvCxnSpPr>
          <p:nvPr/>
        </p:nvCxnSpPr>
        <p:spPr>
          <a:xfrm flipH="1">
            <a:off x="7508593" y="3290402"/>
            <a:ext cx="192480" cy="53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5C705A-B0D8-8774-8488-00806AAE6FAD}"/>
              </a:ext>
            </a:extLst>
          </p:cNvPr>
          <p:cNvCxnSpPr>
            <a:stCxn id="44" idx="5"/>
          </p:cNvCxnSpPr>
          <p:nvPr/>
        </p:nvCxnSpPr>
        <p:spPr>
          <a:xfrm>
            <a:off x="8354757" y="3290402"/>
            <a:ext cx="289961" cy="554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DC9BFA6-44C0-FDEC-7107-2F56389B1B4C}"/>
              </a:ext>
            </a:extLst>
          </p:cNvPr>
          <p:cNvCxnSpPr>
            <a:stCxn id="44" idx="6"/>
          </p:cNvCxnSpPr>
          <p:nvPr/>
        </p:nvCxnSpPr>
        <p:spPr>
          <a:xfrm flipV="1">
            <a:off x="8490139" y="3082493"/>
            <a:ext cx="924448" cy="1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65DA91-DEC2-1B45-0214-320601B7E5CE}"/>
              </a:ext>
            </a:extLst>
          </p:cNvPr>
          <p:cNvCxnSpPr/>
          <p:nvPr/>
        </p:nvCxnSpPr>
        <p:spPr>
          <a:xfrm>
            <a:off x="6486664" y="3844797"/>
            <a:ext cx="0" cy="26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488BA3-01CE-B376-3A1D-E140B9FF3986}"/>
              </a:ext>
            </a:extLst>
          </p:cNvPr>
          <p:cNvCxnSpPr/>
          <p:nvPr/>
        </p:nvCxnSpPr>
        <p:spPr>
          <a:xfrm>
            <a:off x="7508593" y="3828800"/>
            <a:ext cx="0" cy="26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D6AF0A2-2BDE-8A21-B403-A82A0CA1885C}"/>
              </a:ext>
            </a:extLst>
          </p:cNvPr>
          <p:cNvCxnSpPr/>
          <p:nvPr/>
        </p:nvCxnSpPr>
        <p:spPr>
          <a:xfrm>
            <a:off x="8636344" y="3844797"/>
            <a:ext cx="0" cy="26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3EAF355-BFD5-F6CE-E78B-2B1348FF9FEB}"/>
              </a:ext>
            </a:extLst>
          </p:cNvPr>
          <p:cNvCxnSpPr/>
          <p:nvPr/>
        </p:nvCxnSpPr>
        <p:spPr>
          <a:xfrm>
            <a:off x="9634234" y="3828800"/>
            <a:ext cx="0" cy="26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63B8A2E-EC0F-9CB3-A9ED-E7ADBEA69118}"/>
              </a:ext>
            </a:extLst>
          </p:cNvPr>
          <p:cNvSpPr txBox="1"/>
          <p:nvPr/>
        </p:nvSpPr>
        <p:spPr>
          <a:xfrm>
            <a:off x="6116210" y="410694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5E9A15-138E-0057-A306-FE8AA01D97DC}"/>
              </a:ext>
            </a:extLst>
          </p:cNvPr>
          <p:cNvSpPr txBox="1"/>
          <p:nvPr/>
        </p:nvSpPr>
        <p:spPr>
          <a:xfrm>
            <a:off x="7131911" y="410694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1A12126-B4EC-ECDE-F622-3D3B525E04B9}"/>
              </a:ext>
            </a:extLst>
          </p:cNvPr>
          <p:cNvSpPr txBox="1"/>
          <p:nvPr/>
        </p:nvSpPr>
        <p:spPr>
          <a:xfrm>
            <a:off x="8274264" y="410694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2F5856-75F7-D564-B2E6-A44275E69C8D}"/>
              </a:ext>
            </a:extLst>
          </p:cNvPr>
          <p:cNvSpPr txBox="1"/>
          <p:nvPr/>
        </p:nvSpPr>
        <p:spPr>
          <a:xfrm>
            <a:off x="9247607" y="410872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822230-4755-09D4-DCE1-6E63B8411BA7}"/>
              </a:ext>
            </a:extLst>
          </p:cNvPr>
          <p:cNvSpPr txBox="1"/>
          <p:nvPr/>
        </p:nvSpPr>
        <p:spPr>
          <a:xfrm>
            <a:off x="9418495" y="2909167"/>
            <a:ext cx="77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Elastic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A8708F-106B-79A8-1F0B-878D01706E74}"/>
              </a:ext>
            </a:extLst>
          </p:cNvPr>
          <p:cNvGrpSpPr/>
          <p:nvPr/>
        </p:nvGrpSpPr>
        <p:grpSpPr>
          <a:xfrm>
            <a:off x="6139230" y="4418422"/>
            <a:ext cx="747766" cy="320011"/>
            <a:chOff x="3707842" y="2483479"/>
            <a:chExt cx="747766" cy="320011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3511984-623D-6F71-77AA-FC6CE678F2D0}"/>
                </a:ext>
              </a:extLst>
            </p:cNvPr>
            <p:cNvCxnSpPr/>
            <p:nvPr/>
          </p:nvCxnSpPr>
          <p:spPr>
            <a:xfrm>
              <a:off x="4079631" y="2483479"/>
              <a:ext cx="0" cy="11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D8E6DF3-11F5-F122-11A8-1C34635837C1}"/>
                </a:ext>
              </a:extLst>
            </p:cNvPr>
            <p:cNvCxnSpPr/>
            <p:nvPr/>
          </p:nvCxnSpPr>
          <p:spPr>
            <a:xfrm>
              <a:off x="3717892" y="2613949"/>
              <a:ext cx="7377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6C5CFCC-F5E1-3616-1117-8BEC1BB99E7F}"/>
                </a:ext>
              </a:extLst>
            </p:cNvPr>
            <p:cNvCxnSpPr/>
            <p:nvPr/>
          </p:nvCxnSpPr>
          <p:spPr>
            <a:xfrm>
              <a:off x="3707842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7B31247-0DA1-D2E3-D396-879A364F308E}"/>
                </a:ext>
              </a:extLst>
            </p:cNvPr>
            <p:cNvCxnSpPr/>
            <p:nvPr/>
          </p:nvCxnSpPr>
          <p:spPr>
            <a:xfrm>
              <a:off x="4447235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CF8895-F822-D53D-752B-9BF6BB6F455A}"/>
              </a:ext>
            </a:extLst>
          </p:cNvPr>
          <p:cNvGrpSpPr/>
          <p:nvPr/>
        </p:nvGrpSpPr>
        <p:grpSpPr>
          <a:xfrm>
            <a:off x="7156661" y="4420713"/>
            <a:ext cx="747766" cy="320011"/>
            <a:chOff x="3707842" y="2483479"/>
            <a:chExt cx="747766" cy="320011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91A52E0-B7F5-8104-D72D-0B359978F7D3}"/>
                </a:ext>
              </a:extLst>
            </p:cNvPr>
            <p:cNvCxnSpPr/>
            <p:nvPr/>
          </p:nvCxnSpPr>
          <p:spPr>
            <a:xfrm>
              <a:off x="4079631" y="2483479"/>
              <a:ext cx="0" cy="11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3FA575A-5A88-0E50-4727-9F1A88117741}"/>
                </a:ext>
              </a:extLst>
            </p:cNvPr>
            <p:cNvCxnSpPr/>
            <p:nvPr/>
          </p:nvCxnSpPr>
          <p:spPr>
            <a:xfrm>
              <a:off x="3717892" y="2613949"/>
              <a:ext cx="7377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0A0F0AD-3BDF-ECA5-F8B0-94A40E3A23D6}"/>
                </a:ext>
              </a:extLst>
            </p:cNvPr>
            <p:cNvCxnSpPr/>
            <p:nvPr/>
          </p:nvCxnSpPr>
          <p:spPr>
            <a:xfrm>
              <a:off x="3707842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6E1A2F3-971D-DC0D-D10E-1733CAFDCE79}"/>
                </a:ext>
              </a:extLst>
            </p:cNvPr>
            <p:cNvCxnSpPr/>
            <p:nvPr/>
          </p:nvCxnSpPr>
          <p:spPr>
            <a:xfrm>
              <a:off x="4447235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086DD3C-9B7B-EE14-38FE-687B7C073203}"/>
              </a:ext>
            </a:extLst>
          </p:cNvPr>
          <p:cNvGrpSpPr/>
          <p:nvPr/>
        </p:nvGrpSpPr>
        <p:grpSpPr>
          <a:xfrm>
            <a:off x="8300966" y="4419381"/>
            <a:ext cx="747766" cy="320011"/>
            <a:chOff x="3707842" y="2483479"/>
            <a:chExt cx="747766" cy="32001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3F2B45E-307C-F000-24E2-D1FC322FAB39}"/>
                </a:ext>
              </a:extLst>
            </p:cNvPr>
            <p:cNvCxnSpPr/>
            <p:nvPr/>
          </p:nvCxnSpPr>
          <p:spPr>
            <a:xfrm>
              <a:off x="4079631" y="2483479"/>
              <a:ext cx="0" cy="11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6675848-6083-101E-922B-37F898B6C346}"/>
                </a:ext>
              </a:extLst>
            </p:cNvPr>
            <p:cNvCxnSpPr/>
            <p:nvPr/>
          </p:nvCxnSpPr>
          <p:spPr>
            <a:xfrm>
              <a:off x="3717892" y="2613949"/>
              <a:ext cx="7377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825D6B2-541E-1A0B-DF04-527B26E6C298}"/>
                </a:ext>
              </a:extLst>
            </p:cNvPr>
            <p:cNvCxnSpPr/>
            <p:nvPr/>
          </p:nvCxnSpPr>
          <p:spPr>
            <a:xfrm>
              <a:off x="3707842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20BC13D-A4A5-8798-464C-EBBBD1A9A3CB}"/>
                </a:ext>
              </a:extLst>
            </p:cNvPr>
            <p:cNvCxnSpPr/>
            <p:nvPr/>
          </p:nvCxnSpPr>
          <p:spPr>
            <a:xfrm>
              <a:off x="4447235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3CE6798-F9BD-2604-02E6-2532BDA96308}"/>
              </a:ext>
            </a:extLst>
          </p:cNvPr>
          <p:cNvGrpSpPr/>
          <p:nvPr/>
        </p:nvGrpSpPr>
        <p:grpSpPr>
          <a:xfrm>
            <a:off x="9271621" y="4418422"/>
            <a:ext cx="747766" cy="320011"/>
            <a:chOff x="3707842" y="2483479"/>
            <a:chExt cx="747766" cy="32001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8772533-F8B2-F8F7-398F-DC4D7953B9B1}"/>
                </a:ext>
              </a:extLst>
            </p:cNvPr>
            <p:cNvCxnSpPr/>
            <p:nvPr/>
          </p:nvCxnSpPr>
          <p:spPr>
            <a:xfrm>
              <a:off x="4079631" y="2483479"/>
              <a:ext cx="0" cy="119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69A3376-0B4B-9941-9C65-0F7C689FB3BD}"/>
                </a:ext>
              </a:extLst>
            </p:cNvPr>
            <p:cNvCxnSpPr/>
            <p:nvPr/>
          </p:nvCxnSpPr>
          <p:spPr>
            <a:xfrm>
              <a:off x="3717892" y="2613949"/>
              <a:ext cx="7377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4ACEC7D-173E-225D-CB13-3DD8B22AC4A3}"/>
                </a:ext>
              </a:extLst>
            </p:cNvPr>
            <p:cNvCxnSpPr/>
            <p:nvPr/>
          </p:nvCxnSpPr>
          <p:spPr>
            <a:xfrm>
              <a:off x="3707842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FBF339A-8210-4D73-3A5A-646BD0AC27C5}"/>
                </a:ext>
              </a:extLst>
            </p:cNvPr>
            <p:cNvCxnSpPr/>
            <p:nvPr/>
          </p:nvCxnSpPr>
          <p:spPr>
            <a:xfrm>
              <a:off x="4447235" y="2602523"/>
              <a:ext cx="0" cy="200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8BC872D-6E63-378C-2970-CE13EF3C675D}"/>
                  </a:ext>
                </a:extLst>
              </p:cNvPr>
              <p:cNvSpPr txBox="1"/>
              <p:nvPr/>
            </p:nvSpPr>
            <p:spPr>
              <a:xfrm>
                <a:off x="5917866" y="4715570"/>
                <a:ext cx="459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8BC872D-6E63-378C-2970-CE13EF3C6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866" y="4715570"/>
                <a:ext cx="45974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4FB1800-B924-9DB9-0730-653F5E9D07A3}"/>
                  </a:ext>
                </a:extLst>
              </p:cNvPr>
              <p:cNvSpPr txBox="1"/>
              <p:nvPr/>
            </p:nvSpPr>
            <p:spPr>
              <a:xfrm>
                <a:off x="6504048" y="4710957"/>
                <a:ext cx="607153" cy="385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4FB1800-B924-9DB9-0730-653F5E9D0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048" y="4710957"/>
                <a:ext cx="607153" cy="38561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F63C4D3-D8F9-9F8A-A4C8-C5B9A91ACCDD}"/>
                  </a:ext>
                </a:extLst>
              </p:cNvPr>
              <p:cNvSpPr txBox="1"/>
              <p:nvPr/>
            </p:nvSpPr>
            <p:spPr>
              <a:xfrm>
                <a:off x="6969963" y="4721209"/>
                <a:ext cx="459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F63C4D3-D8F9-9F8A-A4C8-C5B9A91AC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963" y="4721209"/>
                <a:ext cx="45974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0C4012E-1952-69D4-D4E3-652948FCCF7B}"/>
                  </a:ext>
                </a:extLst>
              </p:cNvPr>
              <p:cNvSpPr txBox="1"/>
              <p:nvPr/>
            </p:nvSpPr>
            <p:spPr>
              <a:xfrm>
                <a:off x="7568342" y="4699027"/>
                <a:ext cx="607154" cy="385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0C4012E-1952-69D4-D4E3-652948FCC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342" y="4699027"/>
                <a:ext cx="607154" cy="3858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441FB12-4DE1-CF69-F5D5-93E71971FAD9}"/>
                  </a:ext>
                </a:extLst>
              </p:cNvPr>
              <p:cNvSpPr txBox="1"/>
              <p:nvPr/>
            </p:nvSpPr>
            <p:spPr>
              <a:xfrm>
                <a:off x="8086899" y="4724460"/>
                <a:ext cx="459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441FB12-4DE1-CF69-F5D5-93E71971F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899" y="4724460"/>
                <a:ext cx="45974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253E343-7FE1-5427-4C92-F9A823E3CEEA}"/>
                  </a:ext>
                </a:extLst>
              </p:cNvPr>
              <p:cNvSpPr txBox="1"/>
              <p:nvPr/>
            </p:nvSpPr>
            <p:spPr>
              <a:xfrm>
                <a:off x="8708828" y="4708174"/>
                <a:ext cx="610936" cy="385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253E343-7FE1-5427-4C92-F9A823E3C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828" y="4708174"/>
                <a:ext cx="610936" cy="38561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13C9412-6D6A-CF24-2023-8A01DC21CEA9}"/>
                  </a:ext>
                </a:extLst>
              </p:cNvPr>
              <p:cNvSpPr txBox="1"/>
              <p:nvPr/>
            </p:nvSpPr>
            <p:spPr>
              <a:xfrm>
                <a:off x="9083455" y="4720204"/>
                <a:ext cx="459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13C9412-6D6A-CF24-2023-8A01DC21C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455" y="4720204"/>
                <a:ext cx="45974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FCAF865-A864-961D-F611-F72FA1B4BD9A}"/>
                  </a:ext>
                </a:extLst>
              </p:cNvPr>
              <p:cNvSpPr txBox="1"/>
              <p:nvPr/>
            </p:nvSpPr>
            <p:spPr>
              <a:xfrm>
                <a:off x="9725988" y="4711932"/>
                <a:ext cx="610936" cy="385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FCAF865-A864-961D-F611-F72FA1B4B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988" y="4711932"/>
                <a:ext cx="610936" cy="3858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17B80A4-D44F-C650-A9EB-EB4F30F4CE71}"/>
                  </a:ext>
                </a:extLst>
              </p:cNvPr>
              <p:cNvSpPr txBox="1"/>
              <p:nvPr/>
            </p:nvSpPr>
            <p:spPr>
              <a:xfrm>
                <a:off x="7173341" y="5275244"/>
                <a:ext cx="1637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Case 1: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17B80A4-D44F-C650-A9EB-EB4F30F4C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41" y="5275244"/>
                <a:ext cx="1637564" cy="369332"/>
              </a:xfrm>
              <a:prstGeom prst="rect">
                <a:avLst/>
              </a:prstGeom>
              <a:blipFill>
                <a:blip r:embed="rId24"/>
                <a:stretch>
                  <a:fillRect l="-3077" t="-6667" r="-76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3F139CF-E16F-66AB-1C5A-E11CFF57DE53}"/>
                  </a:ext>
                </a:extLst>
              </p:cNvPr>
              <p:cNvSpPr txBox="1"/>
              <p:nvPr/>
            </p:nvSpPr>
            <p:spPr>
              <a:xfrm>
                <a:off x="7173341" y="5567802"/>
                <a:ext cx="2246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Case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3F139CF-E16F-66AB-1C5A-E11CFF57D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41" y="5567802"/>
                <a:ext cx="2246641" cy="369332"/>
              </a:xfrm>
              <a:prstGeom prst="rect">
                <a:avLst/>
              </a:prstGeom>
              <a:blipFill>
                <a:blip r:embed="rId25"/>
                <a:stretch>
                  <a:fillRect l="-224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24660F-F362-7122-C87F-E942F27DC7A7}"/>
                  </a:ext>
                </a:extLst>
              </p:cNvPr>
              <p:cNvSpPr txBox="1"/>
              <p:nvPr/>
            </p:nvSpPr>
            <p:spPr>
              <a:xfrm>
                <a:off x="7173341" y="5860360"/>
                <a:ext cx="22519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Case 3: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124660F-F362-7122-C87F-E942F27DC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41" y="5860360"/>
                <a:ext cx="2251963" cy="369332"/>
              </a:xfrm>
              <a:prstGeom prst="rect">
                <a:avLst/>
              </a:prstGeom>
              <a:blipFill>
                <a:blip r:embed="rId26"/>
                <a:stretch>
                  <a:fillRect l="-223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2BE0EFF-7B65-441D-70CF-3D49AC879BE7}"/>
                  </a:ext>
                </a:extLst>
              </p:cNvPr>
              <p:cNvSpPr txBox="1"/>
              <p:nvPr/>
            </p:nvSpPr>
            <p:spPr>
              <a:xfrm>
                <a:off x="7173341" y="6152918"/>
                <a:ext cx="2159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Case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2BE0EFF-7B65-441D-70CF-3D49AC879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41" y="6152918"/>
                <a:ext cx="2159566" cy="369332"/>
              </a:xfrm>
              <a:prstGeom prst="rect">
                <a:avLst/>
              </a:prstGeom>
              <a:blipFill>
                <a:blip r:embed="rId27"/>
                <a:stretch>
                  <a:fillRect l="-233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8E713CC-3226-75FF-539E-7B62B869A538}"/>
                  </a:ext>
                </a:extLst>
              </p:cNvPr>
              <p:cNvSpPr txBox="1"/>
              <p:nvPr/>
            </p:nvSpPr>
            <p:spPr>
              <a:xfrm>
                <a:off x="5404534" y="2391877"/>
                <a:ext cx="1068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𝑖𝑛𝑡𝑒𝑟𝑛𝑎𝑙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8E713CC-3226-75FF-539E-7B62B869A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534" y="2391877"/>
                <a:ext cx="1068048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5DC7CE7-A075-1D71-DFF3-E9B9465E19A1}"/>
                  </a:ext>
                </a:extLst>
              </p:cNvPr>
              <p:cNvSpPr txBox="1"/>
              <p:nvPr/>
            </p:nvSpPr>
            <p:spPr>
              <a:xfrm>
                <a:off x="5052421" y="5430051"/>
                <a:ext cx="574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5DC7CE7-A075-1D71-DFF3-E9B9465E1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421" y="5430051"/>
                <a:ext cx="57464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31F2F4B-515E-B4E2-2D26-FBC37DCE4366}"/>
              </a:ext>
            </a:extLst>
          </p:cNvPr>
          <p:cNvCxnSpPr>
            <a:cxnSpLocks/>
            <a:stCxn id="91" idx="1"/>
          </p:cNvCxnSpPr>
          <p:nvPr/>
        </p:nvCxnSpPr>
        <p:spPr>
          <a:xfrm flipH="1" flipV="1">
            <a:off x="4871310" y="2463379"/>
            <a:ext cx="533224" cy="113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4EB5BBF8-8728-7B44-B040-C795DF089957}"/>
              </a:ext>
            </a:extLst>
          </p:cNvPr>
          <p:cNvCxnSpPr>
            <a:cxnSpLocks/>
          </p:cNvCxnSpPr>
          <p:nvPr/>
        </p:nvCxnSpPr>
        <p:spPr>
          <a:xfrm flipH="1" flipV="1">
            <a:off x="4255299" y="2840518"/>
            <a:ext cx="924995" cy="2589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04352FC-7581-FEF8-E153-93DFBCD1870D}"/>
              </a:ext>
            </a:extLst>
          </p:cNvPr>
          <p:cNvCxnSpPr/>
          <p:nvPr/>
        </p:nvCxnSpPr>
        <p:spPr>
          <a:xfrm>
            <a:off x="6429523" y="2670020"/>
            <a:ext cx="527557" cy="721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C3110BA-8B33-CE9A-90F6-4975E5CC5ED7}"/>
              </a:ext>
            </a:extLst>
          </p:cNvPr>
          <p:cNvCxnSpPr/>
          <p:nvPr/>
        </p:nvCxnSpPr>
        <p:spPr>
          <a:xfrm flipV="1">
            <a:off x="5428334" y="5084902"/>
            <a:ext cx="941484" cy="436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7">
            <a:extLst>
              <a:ext uri="{FF2B5EF4-FFF2-40B4-BE49-F238E27FC236}">
                <a16:creationId xmlns:a16="http://schemas.microsoft.com/office/drawing/2014/main" id="{6526EC7D-7316-0CF0-C118-B3A89C83DA3A}"/>
              </a:ext>
            </a:extLst>
          </p:cNvPr>
          <p:cNvSpPr txBox="1">
            <a:spLocks/>
          </p:cNvSpPr>
          <p:nvPr/>
        </p:nvSpPr>
        <p:spPr>
          <a:xfrm>
            <a:off x="2083967" y="1392237"/>
            <a:ext cx="4041775" cy="63976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200" dirty="0"/>
              <a:t>Particle Selection Permitting Multiple Relaxation</a:t>
            </a:r>
          </a:p>
        </p:txBody>
      </p:sp>
    </p:spTree>
    <p:extLst>
      <p:ext uri="{BB962C8B-B14F-4D97-AF65-F5344CB8AC3E}">
        <p14:creationId xmlns:p14="http://schemas.microsoft.com/office/powerpoint/2010/main" val="2020262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5EF3-B32B-9ECE-2CFC-198C53A6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1EC05-F487-AF68-7186-803CE0A70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general, there are two main steps in the modeling of chemical reactions in DSMC</a:t>
                </a:r>
              </a:p>
              <a:p>
                <a:pPr lvl="1"/>
                <a:r>
                  <a:rPr lang="en-US" dirty="0"/>
                  <a:t>Specify the reaction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of a colliding pair based on their kinetic parameters</a:t>
                </a:r>
              </a:p>
              <a:p>
                <a:pPr lvl="1"/>
                <a:r>
                  <a:rPr lang="en-US" dirty="0"/>
                  <a:t>Redistribute the post-reaction collision energy into the translational and internal modes of the product species</a:t>
                </a:r>
              </a:p>
              <a:p>
                <a:r>
                  <a:rPr lang="en-US" dirty="0"/>
                  <a:t>In DSMC,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is usually a function of the translational and internal energies as well as the reaction activation energy</a:t>
                </a:r>
              </a:p>
              <a:p>
                <a:r>
                  <a:rPr lang="en-US" dirty="0"/>
                  <a:t>The total collision energy (TCE) model is the most widely used DSMC chemistry model.  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functional form assumes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61EC05-F487-AF68-7186-803CE0A70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D4796-08B3-02EC-492A-FF603C87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0BBDA8-F69C-EDCB-2F31-72209668BD09}"/>
                  </a:ext>
                </a:extLst>
              </p:cNvPr>
              <p:cNvSpPr txBox="1"/>
              <p:nvPr/>
            </p:nvSpPr>
            <p:spPr>
              <a:xfrm>
                <a:off x="4001841" y="5600222"/>
                <a:ext cx="2649187" cy="116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𝑇𝐶𝐸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/>
                                      </m:sSubSup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0BBDA8-F69C-EDCB-2F31-72209668B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841" y="5600222"/>
                <a:ext cx="2649187" cy="11676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36A084-7489-5A01-03FE-CFF0FB2EB071}"/>
                  </a:ext>
                </a:extLst>
              </p:cNvPr>
              <p:cNvSpPr txBox="1"/>
              <p:nvPr/>
            </p:nvSpPr>
            <p:spPr>
              <a:xfrm>
                <a:off x="6843735" y="5600222"/>
                <a:ext cx="1145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36A084-7489-5A01-03FE-CFF0FB2EB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735" y="5600222"/>
                <a:ext cx="1145442" cy="369332"/>
              </a:xfrm>
              <a:prstGeom prst="rect">
                <a:avLst/>
              </a:prstGeom>
              <a:blipFill>
                <a:blip r:embed="rId4"/>
                <a:stretch>
                  <a:fillRect l="-5495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676542-E71E-60DF-03B4-EC9DEF132484}"/>
                  </a:ext>
                </a:extLst>
              </p:cNvPr>
              <p:cNvSpPr txBox="1"/>
              <p:nvPr/>
            </p:nvSpPr>
            <p:spPr>
              <a:xfrm>
                <a:off x="6843735" y="6134152"/>
                <a:ext cx="1145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676542-E71E-60DF-03B4-EC9DEF132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735" y="6134152"/>
                <a:ext cx="1145442" cy="369332"/>
              </a:xfrm>
              <a:prstGeom prst="rect">
                <a:avLst/>
              </a:prstGeom>
              <a:blipFill>
                <a:blip r:embed="rId5"/>
                <a:stretch>
                  <a:fillRect l="-5495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692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638D-0E2D-C792-3083-B4FE422C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C05A6-C215-9839-4408-B8CAC29FF5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rate of change in the number density of species A due to the bimolecular reaction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with reaction rate coefficient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can be expressed as                                                                                  </a:t>
                </a:r>
              </a:p>
              <a:p>
                <a:endParaRPr lang="en-US" dirty="0"/>
              </a:p>
              <a:p>
                <a:r>
                  <a:rPr lang="en-US" dirty="0"/>
                  <a:t>Note that the reaction probability can be written in terms of    the reaction cross-section,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RHS of the above can be approximated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is the bimolecular collision rate</a:t>
                </a:r>
              </a:p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𝑉𝐻𝑆</m:t>
                        </m:r>
                      </m:sub>
                    </m:sSub>
                  </m:oMath>
                </a14:m>
                <a:r>
                  <a:rPr lang="en-US" dirty="0"/>
                  <a:t>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and molecular velocities follow continuum Boltzmann distributions, the equations can be calculated analytically where the modified Arrhenius form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𝛬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used.  Then…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C05A6-C215-9839-4408-B8CAC29FF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432" b="-1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0F126-4EB3-2673-F155-00A4F6AE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B925E-D106-3B3C-D52F-783CEE1F0F27}"/>
                  </a:ext>
                </a:extLst>
              </p:cNvPr>
              <p:cNvSpPr txBox="1"/>
              <p:nvPr/>
            </p:nvSpPr>
            <p:spPr>
              <a:xfrm>
                <a:off x="3870141" y="2477438"/>
                <a:ext cx="4375108" cy="579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bar>
                      <m:barPr>
                        <m:pos m:val="top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ba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3B925E-D106-3B3C-D52F-783CEE1F0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141" y="2477438"/>
                <a:ext cx="4375108" cy="579967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166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97EF-5C2F-0987-5266-A82478EB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E6C237-7AE5-D0D8-9205-E66D91FBC7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By inspection we can obtain the constants to get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slight modification is required for recombination reactions, and statistical mechanics can be used to formulate the reverse reaction rate from the forward rate</a:t>
                </a:r>
              </a:p>
              <a:p>
                <a:r>
                  <a:rPr lang="en-US" dirty="0"/>
                  <a:t>Possible issues in practical DSMC applications:</a:t>
                </a:r>
              </a:p>
              <a:p>
                <a:pPr lvl="1"/>
                <a:r>
                  <a:rPr lang="en-US" dirty="0"/>
                  <a:t>Accurate only near equilibrium</a:t>
                </a:r>
              </a:p>
              <a:p>
                <a:pPr lvl="1"/>
                <a:r>
                  <a:rPr lang="en-US" dirty="0"/>
                  <a:t>Probability may exceed unity under high temperature conditions</a:t>
                </a:r>
              </a:p>
              <a:p>
                <a:pPr lvl="1"/>
                <a:r>
                  <a:rPr lang="en-US" dirty="0"/>
                  <a:t>Limited range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due to singularities in equation</a:t>
                </a:r>
              </a:p>
              <a:p>
                <a:pPr lvl="1"/>
                <a:r>
                  <a:rPr lang="en-US" dirty="0"/>
                  <a:t>TCE rates deviate from exact rates when discrete </a:t>
                </a:r>
                <a:r>
                  <a:rPr lang="en-US" dirty="0" err="1"/>
                  <a:t>ro</a:t>
                </a:r>
                <a:r>
                  <a:rPr lang="en-US" dirty="0"/>
                  <a:t>-vibrational levels are used</a:t>
                </a:r>
              </a:p>
              <a:p>
                <a:pPr lvl="2"/>
                <a:r>
                  <a:rPr lang="en-US" dirty="0"/>
                  <a:t>This can be corrected with an empirical procedure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E6C237-7AE5-D0D8-9205-E66D91FBC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61561-8496-DE2E-6F7D-5FA9B8E7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E853DD-55F1-5FDC-2322-896DC8566C33}"/>
                  </a:ext>
                </a:extLst>
              </p:cNvPr>
              <p:cNvSpPr txBox="1"/>
              <p:nvPr/>
            </p:nvSpPr>
            <p:spPr>
              <a:xfrm>
                <a:off x="2171303" y="1879157"/>
                <a:ext cx="7871194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𝑇𝐶𝐸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ad>
                                <m:radPr>
                                  <m:degHide m:val="on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sSubSup>
                                <m:sSub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𝑟𝑒𝑓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</m:ba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</m:ba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𝑟𝑒𝑓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ba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+0.5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ba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+1.5−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E853DD-55F1-5FDC-2322-896DC856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03" y="1879157"/>
                <a:ext cx="7871194" cy="885307"/>
              </a:xfrm>
              <a:prstGeom prst="rect">
                <a:avLst/>
              </a:prstGeom>
              <a:blipFill>
                <a:blip r:embed="rId3"/>
                <a:stretch>
                  <a:fillRect t="-38028" b="-6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647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B0ED-0B1B-211B-BEA2-DDF44B14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Modeling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B13916-5C12-1A76-AA6F-FBFB8F9623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870"/>
                <a:ext cx="10515600" cy="502688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Other phenomenological models have been proposed to better reproduce available data on nonequilibrium reacting flows or to be alternatives to the TCE framework</a:t>
                </a:r>
              </a:p>
              <a:p>
                <a:pPr lvl="1"/>
                <a:r>
                  <a:rPr lang="en-US" dirty="0"/>
                  <a:t>Vibrationally Favored Dissociation (VFD) Model</a:t>
                </a:r>
              </a:p>
              <a:p>
                <a:pPr lvl="2"/>
                <a:r>
                  <a:rPr lang="en-US" dirty="0"/>
                  <a:t>Captures coupled vibration-dissociation behavior</a:t>
                </a:r>
              </a:p>
              <a:p>
                <a:pPr lvl="1"/>
                <a:r>
                  <a:rPr lang="en-US" dirty="0"/>
                  <a:t>Generalized Collision Energy (GCE) Model</a:t>
                </a:r>
              </a:p>
              <a:p>
                <a:pPr lvl="2"/>
                <a:r>
                  <a:rPr lang="en-US" dirty="0"/>
                  <a:t>Allows favoring of different energy modes</a:t>
                </a:r>
              </a:p>
              <a:p>
                <a:pPr lvl="1"/>
                <a:r>
                  <a:rPr lang="en-US" dirty="0"/>
                  <a:t>Maximum Entropy (ME) Chemical Reaction Model</a:t>
                </a:r>
              </a:p>
              <a:p>
                <a:pPr lvl="2"/>
                <a:r>
                  <a:rPr lang="en-US" dirty="0"/>
                  <a:t>Reaction probability linked to collision energy distribution</a:t>
                </a:r>
              </a:p>
              <a:p>
                <a:pPr lvl="1"/>
                <a:r>
                  <a:rPr lang="en-US" dirty="0"/>
                  <a:t>Extended Bias (EB) Dissociation Model</a:t>
                </a:r>
              </a:p>
              <a:p>
                <a:pPr lvl="1"/>
                <a:r>
                  <a:rPr lang="en-US" dirty="0"/>
                  <a:t>Quantum-Kinetic (QK) Model</a:t>
                </a:r>
              </a:p>
              <a:p>
                <a:pPr lvl="2"/>
                <a:r>
                  <a:rPr lang="en-US" dirty="0"/>
                  <a:t>Does not rely on previous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knowledge</a:t>
                </a:r>
              </a:p>
              <a:p>
                <a:pPr lvl="1"/>
                <a:r>
                  <a:rPr lang="en-US" dirty="0"/>
                  <a:t>Macroscopic Chemistry Method (MCM)</a:t>
                </a:r>
              </a:p>
              <a:p>
                <a:pPr lvl="2"/>
                <a:r>
                  <a:rPr lang="en-US" dirty="0"/>
                  <a:t>Instead of a per collision basis, #of reactions are based on the cell-wise macroscopic parameters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B13916-5C12-1A76-AA6F-FBFB8F9623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870"/>
                <a:ext cx="10515600" cy="5026888"/>
              </a:xfrm>
              <a:blipFill>
                <a:blip r:embed="rId2"/>
                <a:stretch>
                  <a:fillRect l="-965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171FA-BDD4-5829-951C-05B36EE1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3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95AD25-72B7-EDEC-BAC9-0C6CC76E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Consistency Between DSMC and CFD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060E34-98E5-545C-0C1E-8C1D594A0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E2CBD-D1A8-A6B3-3F84-B8BB5CA7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DCB7B1-71C9-2FB9-3F59-B927723B18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890941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2AE627-7E25-D750-6DB9-D94AEA33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Properties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6D641-BD75-FA4A-FAD6-463957EDB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69"/>
            <a:ext cx="10515600" cy="5122581"/>
          </a:xfrm>
        </p:spPr>
        <p:txBody>
          <a:bodyPr>
            <a:normAutofit/>
          </a:bodyPr>
          <a:lstStyle/>
          <a:p>
            <a:r>
              <a:rPr lang="en-US" dirty="0"/>
              <a:t>Consistency between transport models used in important.</a:t>
            </a:r>
          </a:p>
          <a:p>
            <a:r>
              <a:rPr lang="en-US" dirty="0"/>
              <a:t>CFD:  Transport properties are obtained from expressions involving collision integrals using either Chapman-</a:t>
            </a:r>
            <a:r>
              <a:rPr lang="en-US" dirty="0" err="1"/>
              <a:t>Enskog</a:t>
            </a:r>
            <a:r>
              <a:rPr lang="en-US" dirty="0"/>
              <a:t> formulation or mixing rules</a:t>
            </a:r>
          </a:p>
          <a:p>
            <a:r>
              <a:rPr lang="en-US" dirty="0"/>
              <a:t>DSMC:  Transport properties are obtained as a result of transport of mass, momentum, and energy during collision processes, which are dictated by phenomenological collision cross section models</a:t>
            </a:r>
          </a:p>
          <a:p>
            <a:pPr lvl="1"/>
            <a:r>
              <a:rPr lang="en-US" dirty="0"/>
              <a:t>Can the express collision integrals in terms of DSMC collision model parameters from cross section models</a:t>
            </a:r>
          </a:p>
          <a:p>
            <a:r>
              <a:rPr lang="en-US" dirty="0"/>
              <a:t>Transport coefficients can then be computed in a similar manner for CFD and DSMC using the Chapman-</a:t>
            </a:r>
            <a:r>
              <a:rPr lang="en-US" dirty="0" err="1"/>
              <a:t>Enskog</a:t>
            </a:r>
            <a:r>
              <a:rPr lang="en-US" dirty="0"/>
              <a:t>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A48DC-BE05-DB5B-EAAE-6CC71102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99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AA53-C352-F081-3A0B-AAE0A8C3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4E98-1C9F-CDC6-C485-A07C4BC8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CFD</a:t>
            </a:r>
            <a:r>
              <a:rPr lang="en-US" baseline="30000" dirty="0"/>
              <a:t>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DSMC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1F379-3820-8ACC-8B98-E6A33B55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CADD99-D9A6-DCF7-DB79-C5CA51FEE25D}"/>
                  </a:ext>
                </a:extLst>
              </p:cNvPr>
              <p:cNvSpPr txBox="1"/>
              <p:nvPr/>
            </p:nvSpPr>
            <p:spPr>
              <a:xfrm>
                <a:off x="3828015" y="1753732"/>
                <a:ext cx="3689856" cy="1142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𝑙𝑛𝑇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𝑙𝑛𝑇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𝑙𝑛𝑇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𝑙𝑛𝑇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en-US" sz="20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𝑙𝑛𝑇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𝑙𝑛𝑇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CADD99-D9A6-DCF7-DB79-C5CA51FEE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015" y="1753732"/>
                <a:ext cx="3689856" cy="11426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A15FAC-5797-7B57-FE88-7C8D2218BA2F}"/>
                  </a:ext>
                </a:extLst>
              </p:cNvPr>
              <p:cNvSpPr txBox="1"/>
              <p:nvPr/>
            </p:nvSpPr>
            <p:spPr>
              <a:xfrm>
                <a:off x="3046101" y="3159214"/>
                <a:ext cx="6023187" cy="301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𝑉𝐻𝑆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effectLst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𝑉𝐻𝑆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𝑠𝑡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𝑟𝑒𝑓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effectLst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𝑉𝐻𝑆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effectLst/>
                  </a:rPr>
                  <a:t> 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𝑉𝑆𝑆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𝑉𝐻𝑆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𝑉𝑆𝑆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den>
                        </m:f>
                      </m:e>
                    </m:d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𝑉𝐻𝑆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A15FAC-5797-7B57-FE88-7C8D2218B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01" y="3159214"/>
                <a:ext cx="6023187" cy="3017749"/>
              </a:xfrm>
              <a:prstGeom prst="rect">
                <a:avLst/>
              </a:prstGeom>
              <a:blipFill>
                <a:blip r:embed="rId3"/>
                <a:stretch>
                  <a:fillRect l="-842" t="-11715" b="-1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B72BF05-9623-218A-1E34-8382180FF007}"/>
              </a:ext>
            </a:extLst>
          </p:cNvPr>
          <p:cNvSpPr txBox="1"/>
          <p:nvPr/>
        </p:nvSpPr>
        <p:spPr>
          <a:xfrm>
            <a:off x="2811550" y="6277302"/>
            <a:ext cx="5722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baseline="30000" dirty="0"/>
              <a:t>1</a:t>
            </a:r>
            <a:r>
              <a:rPr lang="en-CA" sz="1400" dirty="0"/>
              <a:t>A. </a:t>
            </a:r>
            <a:r>
              <a:rPr lang="en-CA" sz="1400" dirty="0" err="1"/>
              <a:t>Mazaheri</a:t>
            </a:r>
            <a:r>
              <a:rPr lang="en-CA" sz="1400" dirty="0"/>
              <a:t>, P.A. Gnoffo, C.O. Johnston, B. </a:t>
            </a:r>
            <a:r>
              <a:rPr lang="en-CA" sz="1400" dirty="0" err="1"/>
              <a:t>Kleb</a:t>
            </a:r>
            <a:r>
              <a:rPr lang="en-CA" sz="1400" dirty="0"/>
              <a:t>, NASA TM 2013-217800</a:t>
            </a:r>
            <a:r>
              <a:rPr lang="en-US" sz="1400" dirty="0"/>
              <a:t> </a:t>
            </a:r>
          </a:p>
          <a:p>
            <a:pPr algn="ctr"/>
            <a:r>
              <a:rPr lang="en-CA" sz="1400" baseline="30000" dirty="0"/>
              <a:t>2</a:t>
            </a:r>
            <a:r>
              <a:rPr lang="en-CA" sz="1400" dirty="0"/>
              <a:t>K. Swaminathan-</a:t>
            </a:r>
            <a:r>
              <a:rPr lang="en-CA" sz="1400" dirty="0" err="1"/>
              <a:t>Goplan</a:t>
            </a:r>
            <a:r>
              <a:rPr lang="en-CA" sz="1400" dirty="0"/>
              <a:t>, K.A. Stephani, </a:t>
            </a:r>
            <a:r>
              <a:rPr lang="en-CA" sz="1400" i="1" dirty="0"/>
              <a:t>Physics of Fluids</a:t>
            </a:r>
            <a:r>
              <a:rPr lang="en-CA" sz="1400" dirty="0"/>
              <a:t>, </a:t>
            </a:r>
            <a:r>
              <a:rPr lang="en-CA" sz="1400" b="1" dirty="0"/>
              <a:t>28</a:t>
            </a:r>
            <a:r>
              <a:rPr lang="en-CA" sz="1400" dirty="0"/>
              <a:t>, 027101 (2016)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1039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0FEA-035E-DF4E-F799-E5C4F604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DSMC Model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B6169-E703-8D2F-DCFA-05A07C3A3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870"/>
                <a:ext cx="3840126" cy="468609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Using the CFD collision integrals and the previous DSMC equations, a least-squared-fit can be performed for any species combination included in the CFD database.</a:t>
                </a:r>
              </a:p>
              <a:p>
                <a:r>
                  <a:rPr lang="en-US" dirty="0"/>
                  <a:t>Argon-Argon results using both LAURA and Mutation++ curve fits</a:t>
                </a:r>
              </a:p>
              <a:p>
                <a:pPr lvl="1"/>
                <a:r>
                  <a:rPr lang="en-US" dirty="0"/>
                  <a:t>Error is mostly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6%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B6169-E703-8D2F-DCFA-05A07C3A3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870"/>
                <a:ext cx="3840126" cy="4686093"/>
              </a:xfrm>
              <a:blipFill>
                <a:blip r:embed="rId2"/>
                <a:stretch>
                  <a:fillRect l="-2640" t="-2432" r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7758A-CD84-04D6-703B-3F2566CD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Graphical user interface, chart&#10;&#10;AI-generated content may be incorrect.">
            <a:extLst>
              <a:ext uri="{FF2B5EF4-FFF2-40B4-BE49-F238E27FC236}">
                <a16:creationId xmlns:a16="http://schemas.microsoft.com/office/drawing/2014/main" id="{7E46A8F6-38BB-DE0D-813B-6559DA03D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26" y="1579172"/>
            <a:ext cx="7314018" cy="45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9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0B4F-0907-D595-2471-AFFE150D2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Energy</a:t>
            </a:r>
            <a:br>
              <a:rPr lang="en-US" dirty="0"/>
            </a:br>
            <a:r>
              <a:rPr lang="en-US" sz="2800" dirty="0"/>
              <a:t>Diatomic Molecules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7CC7E-1BB9-04B3-7115-5C6B592891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871"/>
                <a:ext cx="10515600" cy="337884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CFD relies on curve-fits for values of specific heat, entropy, and enthalpy, but these are based on molecular models.</a:t>
                </a:r>
              </a:p>
              <a:p>
                <a:r>
                  <a:rPr lang="en-US" dirty="0"/>
                  <a:t>Traditionally, DSMC has used rigid-rotor rotational and simple harmonic oscillator vibrational energy models and largely ignored electronic energy.  This is reasonable for relatively low temperatures but inaccurately models the partition function at high temperatures</a:t>
                </a:r>
              </a:p>
              <a:p>
                <a:pPr lvl="1"/>
                <a:r>
                  <a:rPr lang="en-US" dirty="0"/>
                  <a:t>Partition 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𝑖𝑛𝑡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𝑖𝑛𝑡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Specific Heat: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⁡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ln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⁡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𝑖𝑛𝑡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F7CC7E-1BB9-04B3-7115-5C6B592891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871"/>
                <a:ext cx="10515600" cy="3378842"/>
              </a:xfrm>
              <a:blipFill>
                <a:blip r:embed="rId2"/>
                <a:stretch>
                  <a:fillRect l="-965" t="-3371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64C96-2EF6-C94D-E5E9-49369022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B330D57-BFAC-6852-B1E1-DD40DD69D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5122187"/>
                  </p:ext>
                </p:extLst>
              </p:nvPr>
            </p:nvGraphicFramePr>
            <p:xfrm>
              <a:off x="1015243" y="4841963"/>
              <a:ext cx="10084904" cy="1798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6531">
                      <a:extLst>
                        <a:ext uri="{9D8B030D-6E8A-4147-A177-3AD203B41FA5}">
                          <a16:colId xmlns:a16="http://schemas.microsoft.com/office/drawing/2014/main" val="1547263688"/>
                        </a:ext>
                      </a:extLst>
                    </a:gridCol>
                    <a:gridCol w="2396359">
                      <a:extLst>
                        <a:ext uri="{9D8B030D-6E8A-4147-A177-3AD203B41FA5}">
                          <a16:colId xmlns:a16="http://schemas.microsoft.com/office/drawing/2014/main" val="3593641167"/>
                        </a:ext>
                      </a:extLst>
                    </a:gridCol>
                    <a:gridCol w="2291255">
                      <a:extLst>
                        <a:ext uri="{9D8B030D-6E8A-4147-A177-3AD203B41FA5}">
                          <a16:colId xmlns:a16="http://schemas.microsoft.com/office/drawing/2014/main" val="3638020233"/>
                        </a:ext>
                      </a:extLst>
                    </a:gridCol>
                    <a:gridCol w="3460759">
                      <a:extLst>
                        <a:ext uri="{9D8B030D-6E8A-4147-A177-3AD203B41FA5}">
                          <a16:colId xmlns:a16="http://schemas.microsoft.com/office/drawing/2014/main" val="2616519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Internal Mode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Degeneracy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Specific Heat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74677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Rotation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𝑟𝑜𝑡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h𝑐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𝑟𝑜𝑡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𝑟𝑜𝑡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22165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Vibration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𝑣𝑖𝑏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h𝑐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box>
                                      <m:box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𝑣𝑖𝑏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𝑣𝑖𝑏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l-GR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Θ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𝑣𝑖𝑏</m:t>
                                                    </m:r>
                                                  </m:sup>
                                                </m:sSup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den>
                                            </m:f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sinh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f>
                                                      <m:fPr>
                                                        <m:type m:val="lin"/>
                                                        <m:ctrlP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m:rPr>
                                                                <m:sty m:val="p"/>
                                                              </m:rPr>
                                                              <a:rPr lang="el-GR" b="0" i="1" smtClean="0">
                                                                <a:latin typeface="Cambria Math" panose="02040503050406030204" pitchFamily="18" charset="0"/>
                                                                <a:ea typeface="Cambria Math" panose="02040503050406030204" pitchFamily="18" charset="0"/>
                                                              </a:rPr>
                                                              <m:t>Θ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𝑣𝑖𝑏</m:t>
                                                            </m:r>
                                                          </m:sup>
                                                        </m:sSup>
                                                      </m:num>
                                                      <m:den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  <m:r>
                                                          <a:rPr lang="en-US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𝑇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d>
                                              </m:e>
                                            </m:func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4077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B330D57-BFAC-6852-B1E1-DD40DD69D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5122187"/>
                  </p:ext>
                </p:extLst>
              </p:nvPr>
            </p:nvGraphicFramePr>
            <p:xfrm>
              <a:off x="1015243" y="4841963"/>
              <a:ext cx="10084904" cy="17988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6531">
                      <a:extLst>
                        <a:ext uri="{9D8B030D-6E8A-4147-A177-3AD203B41FA5}">
                          <a16:colId xmlns:a16="http://schemas.microsoft.com/office/drawing/2014/main" val="1547263688"/>
                        </a:ext>
                      </a:extLst>
                    </a:gridCol>
                    <a:gridCol w="2396359">
                      <a:extLst>
                        <a:ext uri="{9D8B030D-6E8A-4147-A177-3AD203B41FA5}">
                          <a16:colId xmlns:a16="http://schemas.microsoft.com/office/drawing/2014/main" val="3593641167"/>
                        </a:ext>
                      </a:extLst>
                    </a:gridCol>
                    <a:gridCol w="2291255">
                      <a:extLst>
                        <a:ext uri="{9D8B030D-6E8A-4147-A177-3AD203B41FA5}">
                          <a16:colId xmlns:a16="http://schemas.microsoft.com/office/drawing/2014/main" val="3638020233"/>
                        </a:ext>
                      </a:extLst>
                    </a:gridCol>
                    <a:gridCol w="3460759">
                      <a:extLst>
                        <a:ext uri="{9D8B030D-6E8A-4147-A177-3AD203B41FA5}">
                          <a16:colId xmlns:a16="http://schemas.microsoft.com/office/drawing/2014/main" val="26165192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Internal Mode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Degeneracy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Specific Heat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7467745"/>
                      </a:ext>
                    </a:extLst>
                  </a:tr>
                  <a:tr h="6537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Rotation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952" t="-59615" r="-241270" b="-2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8950" t="-59615" r="-151934" b="-2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575" t="-59615" r="-733" b="-213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165408"/>
                      </a:ext>
                    </a:extLst>
                  </a:tr>
                  <a:tr h="774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Vibration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952" t="-136066" r="-241270" b="-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88950" t="-136066" r="-151934" b="-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575" t="-136066" r="-733" b="-81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4077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777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EB33-7748-314E-D161-2AD917F9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Method/Flow Regimes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F371-6934-34BB-DDCB-87F57C7CB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continuum description leads to the Navier-Stokes equations of compressible gas dynamics</a:t>
            </a:r>
          </a:p>
          <a:p>
            <a:pPr lvl="1"/>
            <a:r>
              <a:rPr lang="en-US" dirty="0"/>
              <a:t>NS equations can be “derived” from the Boltzmann equation assuming “small” departures from thermodynamic equilibrium</a:t>
            </a:r>
          </a:p>
          <a:p>
            <a:r>
              <a:rPr lang="en-US" dirty="0"/>
              <a:t>The derivation results in expressions of the shear stress and heat flux that are functions of first derivatives of basic fluid properties such as density, temperature, and velocity</a:t>
            </a:r>
          </a:p>
          <a:p>
            <a:r>
              <a:rPr lang="en-US" dirty="0"/>
              <a:t>NS relations become inaccurate when the length scale of macroscopic gradients is on the order of the mean free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4B04-BC49-159F-0DB9-FEC68B7B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3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9888-1183-0761-57FE-8070B97C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Energy</a:t>
            </a:r>
            <a:br>
              <a:rPr lang="en-US" dirty="0"/>
            </a:br>
            <a:r>
              <a:rPr lang="en-US" sz="2800" dirty="0"/>
              <a:t>Diatomic Molecules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4D589-F599-F53E-45BA-3E93527814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the addition of more advanced models, there are no closed form solutions, so summations must be performed to get the partition functions and associated thermodynamic properties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𝑓𝑢𝑙𝑙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box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𝑒𝑙𝑒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𝑒𝑙𝑒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𝑘𝑇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𝑣𝑖𝑏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𝑘𝑇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𝑟𝑜𝑡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𝑟𝑜𝑡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𝑘𝑇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𝑒𝑙𝑒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𝑒𝑙𝑒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𝑘𝑇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nary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𝑣𝑖𝑏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𝑘𝑇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nary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box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𝑟𝑜𝑡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𝑟𝑜𝑡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𝑘𝑇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34D589-F599-F53E-45BA-3E93527814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3DFF0-15B4-83DE-0FAF-9EA803EC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37A29D0-FF8F-186E-B602-10F0327784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504034"/>
                  </p:ext>
                </p:extLst>
              </p:nvPr>
            </p:nvGraphicFramePr>
            <p:xfrm>
              <a:off x="1359660" y="4163527"/>
              <a:ext cx="9396070" cy="2323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0242">
                      <a:extLst>
                        <a:ext uri="{9D8B030D-6E8A-4147-A177-3AD203B41FA5}">
                          <a16:colId xmlns:a16="http://schemas.microsoft.com/office/drawing/2014/main" val="1547263688"/>
                        </a:ext>
                      </a:extLst>
                    </a:gridCol>
                    <a:gridCol w="5087007">
                      <a:extLst>
                        <a:ext uri="{9D8B030D-6E8A-4147-A177-3AD203B41FA5}">
                          <a16:colId xmlns:a16="http://schemas.microsoft.com/office/drawing/2014/main" val="3593641167"/>
                        </a:ext>
                      </a:extLst>
                    </a:gridCol>
                    <a:gridCol w="2448821">
                      <a:extLst>
                        <a:ext uri="{9D8B030D-6E8A-4147-A177-3AD203B41FA5}">
                          <a16:colId xmlns:a16="http://schemas.microsoft.com/office/drawing/2014/main" val="36380202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Internal Mode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Degeneracy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74677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Rotation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𝑟𝑜𝑡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h𝑐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𝑛𝑣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𝑛𝑣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𝑟𝑜𝑡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22165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Vibration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𝑛𝑣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𝑣𝑖𝑏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h𝑐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box>
                                      <m:box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box>
                                          <m:box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𝑣𝑖𝑏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407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Electronic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𝑒𝑙𝑒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h𝑐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𝑒𝑙𝑒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dirty="0"/>
                            <a:t>level dependent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93202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37A29D0-FF8F-186E-B602-10F0327784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504034"/>
                  </p:ext>
                </p:extLst>
              </p:nvPr>
            </p:nvGraphicFramePr>
            <p:xfrm>
              <a:off x="1359660" y="4163527"/>
              <a:ext cx="9396070" cy="2323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0242">
                      <a:extLst>
                        <a:ext uri="{9D8B030D-6E8A-4147-A177-3AD203B41FA5}">
                          <a16:colId xmlns:a16="http://schemas.microsoft.com/office/drawing/2014/main" val="1547263688"/>
                        </a:ext>
                      </a:extLst>
                    </a:gridCol>
                    <a:gridCol w="5087007">
                      <a:extLst>
                        <a:ext uri="{9D8B030D-6E8A-4147-A177-3AD203B41FA5}">
                          <a16:colId xmlns:a16="http://schemas.microsoft.com/office/drawing/2014/main" val="3593641167"/>
                        </a:ext>
                      </a:extLst>
                    </a:gridCol>
                    <a:gridCol w="2448821">
                      <a:extLst>
                        <a:ext uri="{9D8B030D-6E8A-4147-A177-3AD203B41FA5}">
                          <a16:colId xmlns:a16="http://schemas.microsoft.com/office/drawing/2014/main" val="36380202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Internal Mode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Degeneracy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7467745"/>
                      </a:ext>
                    </a:extLst>
                  </a:tr>
                  <a:tr h="6537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Rotation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000" t="-59615" r="-49000" b="-2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3938" t="-59615" r="-1554" b="-2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165408"/>
                      </a:ext>
                    </a:extLst>
                  </a:tr>
                  <a:tr h="651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Vibration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000" t="-159615" r="-49000" b="-105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3938" t="-159615" r="-1554" b="-1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407724"/>
                      </a:ext>
                    </a:extLst>
                  </a:tr>
                  <a:tr h="6476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Electronic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000" t="-264706" r="-49000" b="-7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3938" t="-264706" r="-1554" b="-7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93202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1420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2268-D815-D357-53AA-BB5363DB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Energy</a:t>
            </a:r>
            <a:br>
              <a:rPr lang="en-US" dirty="0"/>
            </a:br>
            <a:r>
              <a:rPr lang="en-US" sz="2800" dirty="0"/>
              <a:t>Diatomic Molecules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232B1-5472-CA3C-2CFD-18656C578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5732721" cy="46860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Liechty [1], among others, have already begun implementing electronic energy in addition to the rigid rotor/harmonic oscillator models.</a:t>
            </a:r>
          </a:p>
          <a:p>
            <a:r>
              <a:rPr lang="en-US" dirty="0" err="1"/>
              <a:t>Civrais</a:t>
            </a:r>
            <a:r>
              <a:rPr lang="en-US" dirty="0"/>
              <a:t> [2] recently introduced a method to include vibrational anharmonic effects in DSMC simulations and then extended this method [3] to include the coupling of the vibrational and electronic energy modes and demonstrated that coupling all three internal energies would reproduce the high-fidelity calculations.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30B65-F1BF-AD56-7042-9F54C87A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CA1C1-DBE1-858E-74F4-2762DE4C1B2F}"/>
              </a:ext>
            </a:extLst>
          </p:cNvPr>
          <p:cNvSpPr txBox="1"/>
          <p:nvPr/>
        </p:nvSpPr>
        <p:spPr>
          <a:xfrm>
            <a:off x="315309" y="5920469"/>
            <a:ext cx="11561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Liechty, D. et. al., </a:t>
            </a:r>
            <a:r>
              <a:rPr lang="en-US" sz="1400" i="1" dirty="0"/>
              <a:t>Physics of Fluids</a:t>
            </a:r>
            <a:r>
              <a:rPr lang="en-US" sz="1400" dirty="0"/>
              <a:t>, Vol. 26, 2014, Paper 027106</a:t>
            </a:r>
          </a:p>
          <a:p>
            <a:r>
              <a:rPr lang="en-US" sz="1400" dirty="0"/>
              <a:t>[2] </a:t>
            </a:r>
            <a:r>
              <a:rPr lang="en-US" sz="1400" dirty="0" err="1"/>
              <a:t>Civrais</a:t>
            </a:r>
            <a:r>
              <a:rPr lang="en-US" sz="1400" dirty="0"/>
              <a:t>, C. et. al., </a:t>
            </a:r>
            <a:r>
              <a:rPr lang="en-US" sz="1400" i="1" dirty="0"/>
              <a:t>Journal of </a:t>
            </a:r>
            <a:r>
              <a:rPr lang="en-US" sz="1400" i="1" dirty="0" err="1"/>
              <a:t>Thermophysics</a:t>
            </a:r>
            <a:r>
              <a:rPr lang="en-US" sz="1400" i="1" dirty="0"/>
              <a:t> and Heat Transfer</a:t>
            </a:r>
            <a:r>
              <a:rPr lang="en-US" sz="1400" dirty="0"/>
              <a:t>, Vol. 37, No. 3, July-Sept. 2023, pp 534-548</a:t>
            </a:r>
          </a:p>
          <a:p>
            <a:r>
              <a:rPr lang="en-US" sz="1400" dirty="0"/>
              <a:t>[3] </a:t>
            </a:r>
            <a:r>
              <a:rPr lang="en-US" sz="1400" dirty="0" err="1"/>
              <a:t>Civrais</a:t>
            </a:r>
            <a:r>
              <a:rPr lang="en-US" sz="1400" dirty="0"/>
              <a:t>, C. et. al., </a:t>
            </a:r>
            <a:r>
              <a:rPr lang="en-US" sz="1400" i="1" dirty="0"/>
              <a:t>Physics of Fluids</a:t>
            </a:r>
            <a:r>
              <a:rPr lang="en-US" sz="1400" dirty="0"/>
              <a:t>, Vol. 36, 2024, Paper 086112</a:t>
            </a:r>
            <a:endParaRPr lang="en-US" sz="1600" dirty="0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9B3C27B6-3646-36AA-02CB-964AC629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686" y="1283905"/>
            <a:ext cx="4480719" cy="4403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6679E-3EA8-01B6-0538-FEF0E8F813FF}"/>
              </a:ext>
            </a:extLst>
          </p:cNvPr>
          <p:cNvSpPr txBox="1"/>
          <p:nvPr/>
        </p:nvSpPr>
        <p:spPr>
          <a:xfrm>
            <a:off x="8005640" y="5612692"/>
            <a:ext cx="281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Comparison of </a:t>
            </a:r>
            <a:r>
              <a:rPr lang="en-US" sz="1400" i="1" dirty="0"/>
              <a:t>c</a:t>
            </a:r>
            <a:r>
              <a:rPr lang="en-US" sz="1400" i="1" baseline="-25000" dirty="0"/>
              <a:t>v</a:t>
            </a:r>
            <a:r>
              <a:rPr lang="en-US" sz="1400" i="1" dirty="0"/>
              <a:t>/R </a:t>
            </a:r>
            <a:r>
              <a:rPr lang="en-US" sz="1400" dirty="0"/>
              <a:t>for O</a:t>
            </a:r>
            <a:r>
              <a:rPr lang="en-US" sz="1400" baseline="-25000" dirty="0"/>
              <a:t>2</a:t>
            </a:r>
            <a:r>
              <a:rPr lang="en-US" sz="1400" dirty="0"/>
              <a:t> from [3]</a:t>
            </a:r>
          </a:p>
        </p:txBody>
      </p:sp>
    </p:spTree>
    <p:extLst>
      <p:ext uri="{BB962C8B-B14F-4D97-AF65-F5344CB8AC3E}">
        <p14:creationId xmlns:p14="http://schemas.microsoft.com/office/powerpoint/2010/main" val="412828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2C03-8496-F143-07A9-BCE9DFA7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Energy</a:t>
            </a:r>
            <a:br>
              <a:rPr lang="en-US" dirty="0"/>
            </a:br>
            <a:r>
              <a:rPr lang="en-US" sz="2800" dirty="0"/>
              <a:t>Linear Polyatomic Molecules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1CC79-85D2-8D62-0FF1-6F0469422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870"/>
                <a:ext cx="10515600" cy="273025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general procedure of considering electronic, vibrational, and rotational states is similar, but more complex.</a:t>
                </a:r>
              </a:p>
              <a:p>
                <a:pPr lvl="1"/>
                <a:r>
                  <a:rPr lang="en-US" dirty="0"/>
                  <a:t>There are two rotational axes for linear molecules and three for others (discussed later)</a:t>
                </a:r>
              </a:p>
              <a:p>
                <a:pPr lvl="1"/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 vibrational modes for a molecule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/>
                  <a:t> atoms for linear molecules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for non-linear molecules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independent modes each having a degeneracy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 The vibrational angular momentum quantum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is also introduced for vibrational modes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71CC79-85D2-8D62-0FF1-6F0469422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870"/>
                <a:ext cx="10515600" cy="2730255"/>
              </a:xfrm>
              <a:blipFill>
                <a:blip r:embed="rId2"/>
                <a:stretch>
                  <a:fillRect l="-965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811BE-C442-3692-9A0F-F3BC139C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99C8C40-02EA-E3FB-0426-F45DCE980A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86112"/>
                  </p:ext>
                </p:extLst>
              </p:nvPr>
            </p:nvGraphicFramePr>
            <p:xfrm>
              <a:off x="450426" y="4259230"/>
              <a:ext cx="11214538" cy="2350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22">
                      <a:extLst>
                        <a:ext uri="{9D8B030D-6E8A-4147-A177-3AD203B41FA5}">
                          <a16:colId xmlns:a16="http://schemas.microsoft.com/office/drawing/2014/main" val="1547263688"/>
                        </a:ext>
                      </a:extLst>
                    </a:gridCol>
                    <a:gridCol w="7104993">
                      <a:extLst>
                        <a:ext uri="{9D8B030D-6E8A-4147-A177-3AD203B41FA5}">
                          <a16:colId xmlns:a16="http://schemas.microsoft.com/office/drawing/2014/main" val="3593641167"/>
                        </a:ext>
                      </a:extLst>
                    </a:gridCol>
                    <a:gridCol w="2478923">
                      <a:extLst>
                        <a:ext uri="{9D8B030D-6E8A-4147-A177-3AD203B41FA5}">
                          <a16:colId xmlns:a16="http://schemas.microsoft.com/office/drawing/2014/main" val="36380202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Internal Mode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Degeneracy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74677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Rotation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]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𝑟𝑜𝑡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h𝑐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𝑟𝑜𝑡</m:t>
                                    </m:r>
                                  </m:sup>
                                </m:sSub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221654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Vibration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𝑣𝑖𝑏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h𝑐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box>
                                          <m:box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d>
                                  </m:e>
                                </m:nary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box>
                                              <m:box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sz="16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6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𝑑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6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box>
                                              <m:box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sz="16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6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𝑑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6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𝑗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𝑣𝑖𝑏</m:t>
                                    </m:r>
                                  </m:sup>
                                </m:sSub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!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!</m:t>
                                        </m:r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!</m:t>
                                        </m:r>
                                      </m:den>
                                    </m:f>
                                  </m:e>
                                </m:nary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407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Electronic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𝑒𝑙𝑒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h𝑐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𝑒𝑙𝑒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600" dirty="0"/>
                            <a:t>level dependent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93202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99C8C40-02EA-E3FB-0426-F45DCE980A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86112"/>
                  </p:ext>
                </p:extLst>
              </p:nvPr>
            </p:nvGraphicFramePr>
            <p:xfrm>
              <a:off x="450426" y="4259230"/>
              <a:ext cx="11214538" cy="23507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0622">
                      <a:extLst>
                        <a:ext uri="{9D8B030D-6E8A-4147-A177-3AD203B41FA5}">
                          <a16:colId xmlns:a16="http://schemas.microsoft.com/office/drawing/2014/main" val="1547263688"/>
                        </a:ext>
                      </a:extLst>
                    </a:gridCol>
                    <a:gridCol w="7104993">
                      <a:extLst>
                        <a:ext uri="{9D8B030D-6E8A-4147-A177-3AD203B41FA5}">
                          <a16:colId xmlns:a16="http://schemas.microsoft.com/office/drawing/2014/main" val="3593641167"/>
                        </a:ext>
                      </a:extLst>
                    </a:gridCol>
                    <a:gridCol w="2478923">
                      <a:extLst>
                        <a:ext uri="{9D8B030D-6E8A-4147-A177-3AD203B41FA5}">
                          <a16:colId xmlns:a16="http://schemas.microsoft.com/office/drawing/2014/main" val="363802023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Internal Mode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Degeneracy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7467745"/>
                      </a:ext>
                    </a:extLst>
                  </a:tr>
                  <a:tr h="6092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Rotation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214" t="-61224" r="-35179" b="-3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3846" t="-61224" r="-1026" b="-320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165408"/>
                      </a:ext>
                    </a:extLst>
                  </a:tr>
                  <a:tr h="7847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Vibration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214" t="-127419" r="-35179" b="-15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3846" t="-127419" r="-1026" b="-15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407724"/>
                      </a:ext>
                    </a:extLst>
                  </a:tr>
                  <a:tr h="5859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Electronic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214" t="-306522" r="-35179" b="-1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53846" t="-306522" r="-1026" b="-1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932029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7680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2C71-FB09-067A-5F1C-8931D0B5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Energy</a:t>
            </a:r>
            <a:br>
              <a:rPr lang="en-US" dirty="0"/>
            </a:br>
            <a:r>
              <a:rPr lang="en-US" sz="2800" dirty="0"/>
              <a:t>Linear Polyatomic Molecules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B40612-E09D-4F76-2BD9-D5E0158B0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partition functions are again similar but more complex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𝑓𝑢𝑙𝑙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box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𝑒𝑙𝑒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𝑒𝑙𝑒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𝑘𝑇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𝑣𝑖𝑏</m:t>
                                    </m:r>
                                  </m:sup>
                                </m:sSub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box>
                                      <m:box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[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]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𝑣𝑖𝑏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𝑘𝑇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𝑟𝑜𝑡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𝑟𝑜𝑡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𝑘𝑇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𝑒𝑙𝑒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𝑒𝑙𝑒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𝑘𝑇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nary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𝑣𝑖𝑏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ox>
                                          <m:box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[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]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𝑣𝑖𝑏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𝑘𝑇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𝐽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𝑟𝑜𝑡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𝑟𝑜𝑡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𝑘𝑇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calculate the thermodynamic properties, the derivatives of the partition function must be taken. 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𝑖𝑛𝑡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𝑖𝑛𝑡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box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defined as the partition function (this can be done for any atom/molecule).  Then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B40612-E09D-4F76-2BD9-D5E0158B0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4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E91A1-7B7E-868F-8099-A3A2B239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5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0432-F671-41CA-F295-95561A7C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Energy</a:t>
            </a:r>
            <a:br>
              <a:rPr lang="en-US" dirty="0"/>
            </a:br>
            <a:r>
              <a:rPr lang="en-US" sz="2800" dirty="0"/>
              <a:t>Linear Polyatomic Molecules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8BFB-9701-D407-286A-A6CEEBD8F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6168656" cy="4686093"/>
          </a:xfrm>
        </p:spPr>
        <p:txBody>
          <a:bodyPr/>
          <a:lstStyle/>
          <a:p>
            <a:r>
              <a:rPr lang="en-US" dirty="0"/>
              <a:t>Carbon Dioxide</a:t>
            </a:r>
          </a:p>
          <a:p>
            <a:pPr lvl="1"/>
            <a:r>
              <a:rPr lang="en-US" dirty="0"/>
              <a:t>LAURA[1]</a:t>
            </a:r>
          </a:p>
          <a:p>
            <a:pPr lvl="1"/>
            <a:r>
              <a:rPr lang="en-US" dirty="0"/>
              <a:t>Direct Summation – Separate Energies</a:t>
            </a:r>
          </a:p>
          <a:p>
            <a:pPr lvl="2"/>
            <a:r>
              <a:rPr lang="en-US" dirty="0"/>
              <a:t>Rotation – rigid rotor w/ centrifugal distortion</a:t>
            </a:r>
          </a:p>
          <a:p>
            <a:pPr lvl="2"/>
            <a:r>
              <a:rPr lang="en-US" dirty="0"/>
              <a:t>Vibration – anharmonic oscillator</a:t>
            </a:r>
          </a:p>
          <a:p>
            <a:pPr lvl="2"/>
            <a:r>
              <a:rPr lang="en-US" dirty="0"/>
              <a:t>Electronic</a:t>
            </a:r>
          </a:p>
          <a:p>
            <a:pPr lvl="1"/>
            <a:r>
              <a:rPr lang="en-US" dirty="0"/>
              <a:t>Direct Summation – Coupled Vibration/Electronic</a:t>
            </a:r>
          </a:p>
          <a:p>
            <a:pPr lvl="2"/>
            <a:r>
              <a:rPr lang="en-US" dirty="0"/>
              <a:t>Assuming spectroscopic constants are the same across all electronic energy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20A42-9109-7918-B973-891E49DE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89C9E-6412-C861-1010-00535C61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83972" y="2152236"/>
            <a:ext cx="4762500" cy="317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4CD17-BFC3-5A57-032F-BBE07BD8382D}"/>
              </a:ext>
            </a:extLst>
          </p:cNvPr>
          <p:cNvSpPr txBox="1"/>
          <p:nvPr/>
        </p:nvSpPr>
        <p:spPr>
          <a:xfrm>
            <a:off x="11353800" y="2513488"/>
            <a:ext cx="790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LAURA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219B7-9269-EE60-8162-12DA9FD9AAA1}"/>
              </a:ext>
            </a:extLst>
          </p:cNvPr>
          <p:cNvSpPr txBox="1"/>
          <p:nvPr/>
        </p:nvSpPr>
        <p:spPr>
          <a:xfrm>
            <a:off x="11193674" y="4679669"/>
            <a:ext cx="938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D8ECE-0B29-10CF-8D92-77786C437702}"/>
              </a:ext>
            </a:extLst>
          </p:cNvPr>
          <p:cNvSpPr txBox="1"/>
          <p:nvPr/>
        </p:nvSpPr>
        <p:spPr>
          <a:xfrm>
            <a:off x="9770022" y="3254118"/>
            <a:ext cx="983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Vibration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23D9C-CBBC-FA19-8B35-D8AAA2C9D7CC}"/>
              </a:ext>
            </a:extLst>
          </p:cNvPr>
          <p:cNvSpPr txBox="1"/>
          <p:nvPr/>
        </p:nvSpPr>
        <p:spPr>
          <a:xfrm>
            <a:off x="9840372" y="1972850"/>
            <a:ext cx="1082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Electronic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937DD-0FB0-FF19-BB80-AB45AC565921}"/>
              </a:ext>
            </a:extLst>
          </p:cNvPr>
          <p:cNvSpPr txBox="1"/>
          <p:nvPr/>
        </p:nvSpPr>
        <p:spPr>
          <a:xfrm>
            <a:off x="7819936" y="1485139"/>
            <a:ext cx="1950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Vibration/Electronic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A1747-E23E-3A8F-62D9-38D6F3032FA0}"/>
              </a:ext>
            </a:extLst>
          </p:cNvPr>
          <p:cNvCxnSpPr/>
          <p:nvPr/>
        </p:nvCxnSpPr>
        <p:spPr>
          <a:xfrm>
            <a:off x="9154510" y="1823693"/>
            <a:ext cx="1107057" cy="689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85A5F5-3292-3B5A-5943-DF082FE33830}"/>
              </a:ext>
            </a:extLst>
          </p:cNvPr>
          <p:cNvSpPr txBox="1"/>
          <p:nvPr/>
        </p:nvSpPr>
        <p:spPr>
          <a:xfrm>
            <a:off x="277005" y="6176963"/>
            <a:ext cx="11561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Gordon, S., </a:t>
            </a:r>
            <a:r>
              <a:rPr lang="en-US" sz="1400" i="1" dirty="0"/>
              <a:t>NASA RP 1311, </a:t>
            </a:r>
            <a:r>
              <a:rPr lang="en-US" sz="1400" dirty="0"/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2634542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8DE0-6551-B65D-7B9F-6A6405F3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Energy</a:t>
            </a:r>
            <a:br>
              <a:rPr lang="en-US" dirty="0"/>
            </a:br>
            <a:r>
              <a:rPr lang="en-US" sz="2800" dirty="0"/>
              <a:t>Nonlinear Polyatomic Molecules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F70EC-16FD-595A-E390-58E9CD97DD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90870"/>
                <a:ext cx="10793819" cy="4686093"/>
              </a:xfrm>
            </p:spPr>
            <p:txBody>
              <a:bodyPr/>
              <a:lstStyle/>
              <a:p>
                <a:r>
                  <a:rPr lang="en-US" dirty="0"/>
                  <a:t>Vibrational energy is the same as linear molecules</a:t>
                </a:r>
              </a:p>
              <a:p>
                <a:r>
                  <a:rPr lang="en-US" dirty="0"/>
                  <a:t>Rotational – 3 principal axes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); 3 moments of inertia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Molecules are classified in terms of the relative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F70EC-16FD-595A-E390-58E9CD97DD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90870"/>
                <a:ext cx="10793819" cy="4686093"/>
              </a:xfrm>
              <a:blipFill>
                <a:blip r:embed="rId2"/>
                <a:stretch>
                  <a:fillRect l="-940" t="-2162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EF073-BB44-E254-696D-CC073F00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1C3B84D-CDE5-97D3-7505-8D464E132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572405"/>
                  </p:ext>
                </p:extLst>
              </p:nvPr>
            </p:nvGraphicFramePr>
            <p:xfrm>
              <a:off x="1015242" y="2909972"/>
              <a:ext cx="10161516" cy="36347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3586">
                      <a:extLst>
                        <a:ext uri="{9D8B030D-6E8A-4147-A177-3AD203B41FA5}">
                          <a16:colId xmlns:a16="http://schemas.microsoft.com/office/drawing/2014/main" val="1729145219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1298111850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3230995101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3324473010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2739654197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2105533098"/>
                        </a:ext>
                      </a:extLst>
                    </a:gridCol>
                  </a:tblGrid>
                  <a:tr h="873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Symmetric:  Oblate Top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Symmetric:  Prolate Top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Spherical Top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Asymmetric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163690"/>
                      </a:ext>
                    </a:extLst>
                  </a:tr>
                  <a:tr h="9395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Relative Magnitudes of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B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dirty="0"/>
                            <a:t>; A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612981"/>
                      </a:ext>
                    </a:extLst>
                  </a:tr>
                  <a:tr h="1821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Examples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3</a:t>
                          </a:r>
                          <a:r>
                            <a:rPr lang="en-US" baseline="0" dirty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004997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1C3B84D-CDE5-97D3-7505-8D464E132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1572405"/>
                  </p:ext>
                </p:extLst>
              </p:nvPr>
            </p:nvGraphicFramePr>
            <p:xfrm>
              <a:off x="1015242" y="2909972"/>
              <a:ext cx="10161516" cy="36347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3586">
                      <a:extLst>
                        <a:ext uri="{9D8B030D-6E8A-4147-A177-3AD203B41FA5}">
                          <a16:colId xmlns:a16="http://schemas.microsoft.com/office/drawing/2014/main" val="1729145219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1298111850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3230995101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3324473010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2739654197"/>
                        </a:ext>
                      </a:extLst>
                    </a:gridCol>
                    <a:gridCol w="1693586">
                      <a:extLst>
                        <a:ext uri="{9D8B030D-6E8A-4147-A177-3AD203B41FA5}">
                          <a16:colId xmlns:a16="http://schemas.microsoft.com/office/drawing/2014/main" val="2105533098"/>
                        </a:ext>
                      </a:extLst>
                    </a:gridCol>
                  </a:tblGrid>
                  <a:tr h="8739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Type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Symmetric:  Oblate Top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Symmetric:  Prolate Top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Spherical Top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Asymmetric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9163690"/>
                      </a:ext>
                    </a:extLst>
                  </a:tr>
                  <a:tr h="9395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4595" r="-500000" b="-19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94595" r="-403759" b="-19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9254" t="-94595" r="-300746" b="-19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54" t="-94595" r="-200746" b="-19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256" t="-94595" r="-102256" b="-19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8507" t="-94595" r="-1493" b="-1959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612981"/>
                      </a:ext>
                    </a:extLst>
                  </a:tr>
                  <a:tr h="1821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Examples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3</a:t>
                          </a:r>
                          <a:r>
                            <a:rPr lang="en-US" baseline="0" dirty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00499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Picture 11" descr="A picture containing sport&#10;&#10;AI-generated content may be incorrect.">
            <a:extLst>
              <a:ext uri="{FF2B5EF4-FFF2-40B4-BE49-F238E27FC236}">
                <a16:creationId xmlns:a16="http://schemas.microsoft.com/office/drawing/2014/main" id="{7E7639BD-07F7-D886-E7D2-ABD5B5AA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023" y="5304523"/>
            <a:ext cx="1234410" cy="872440"/>
          </a:xfrm>
          <a:prstGeom prst="rect">
            <a:avLst/>
          </a:prstGeom>
        </p:spPr>
      </p:pic>
      <p:pic>
        <p:nvPicPr>
          <p:cNvPr id="14" name="Picture 13" descr="A picture containing accessory&#10;&#10;AI-generated content may be incorrect.">
            <a:extLst>
              <a:ext uri="{FF2B5EF4-FFF2-40B4-BE49-F238E27FC236}">
                <a16:creationId xmlns:a16="http://schemas.microsoft.com/office/drawing/2014/main" id="{2F2E12ED-BA7C-3DE8-EAC8-F29C8B2F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414" y="5042243"/>
            <a:ext cx="1447800" cy="1397000"/>
          </a:xfrm>
          <a:prstGeom prst="rect">
            <a:avLst/>
          </a:prstGeom>
        </p:spPr>
      </p:pic>
      <p:pic>
        <p:nvPicPr>
          <p:cNvPr id="16" name="Picture 15" descr="A picture containing icon&#10;&#10;AI-generated content may be incorrect.">
            <a:extLst>
              <a:ext uri="{FF2B5EF4-FFF2-40B4-BE49-F238E27FC236}">
                <a16:creationId xmlns:a16="http://schemas.microsoft.com/office/drawing/2014/main" id="{133CC554-FCD7-7F88-D925-F4499919E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329" y="5105743"/>
            <a:ext cx="1587500" cy="1270000"/>
          </a:xfrm>
          <a:prstGeom prst="rect">
            <a:avLst/>
          </a:prstGeom>
        </p:spPr>
      </p:pic>
      <p:pic>
        <p:nvPicPr>
          <p:cNvPr id="18" name="Picture 17" descr="A picture containing egg, light&#10;&#10;AI-generated content may be incorrect.">
            <a:extLst>
              <a:ext uri="{FF2B5EF4-FFF2-40B4-BE49-F238E27FC236}">
                <a16:creationId xmlns:a16="http://schemas.microsoft.com/office/drawing/2014/main" id="{63B5836E-D309-1C44-D7A3-34E681F5D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4939" y="5095406"/>
            <a:ext cx="1384301" cy="1397001"/>
          </a:xfrm>
          <a:prstGeom prst="rect">
            <a:avLst/>
          </a:prstGeom>
        </p:spPr>
      </p:pic>
      <p:pic>
        <p:nvPicPr>
          <p:cNvPr id="20" name="Picture 19" descr="A picture containing maraca, ball&#10;&#10;AI-generated content may be incorrect.">
            <a:extLst>
              <a:ext uri="{FF2B5EF4-FFF2-40B4-BE49-F238E27FC236}">
                <a16:creationId xmlns:a16="http://schemas.microsoft.com/office/drawing/2014/main" id="{5DE7CD90-6C08-C10F-5F95-E98CA6E5DA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1285" y="5302742"/>
            <a:ext cx="1499785" cy="9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84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4E4C-8BB5-688D-348F-665AB92F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Energy</a:t>
            </a:r>
            <a:br>
              <a:rPr lang="en-US" dirty="0"/>
            </a:br>
            <a:r>
              <a:rPr lang="en-US" sz="2800" dirty="0"/>
              <a:t>Nonlinear Polyatomic Molecules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41ED9-A637-0C1F-D78A-B2CA92539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Different energy and degeneracy for each rotational type</a:t>
                </a:r>
              </a:p>
              <a:p>
                <a:r>
                  <a:rPr lang="en-US" dirty="0"/>
                  <a:t>Introduction of second rotational quantum number,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Asymmetric is complex – assume nearly prolate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41ED9-A637-0C1F-D78A-B2CA92539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9585C-17AE-3995-866B-9584F27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D720CAC-6A14-C760-ECE6-A7ADBB9B9E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271897"/>
                  </p:ext>
                </p:extLst>
              </p:nvPr>
            </p:nvGraphicFramePr>
            <p:xfrm>
              <a:off x="1359660" y="3073890"/>
              <a:ext cx="9396070" cy="34733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0242">
                      <a:extLst>
                        <a:ext uri="{9D8B030D-6E8A-4147-A177-3AD203B41FA5}">
                          <a16:colId xmlns:a16="http://schemas.microsoft.com/office/drawing/2014/main" val="1547263688"/>
                        </a:ext>
                      </a:extLst>
                    </a:gridCol>
                    <a:gridCol w="5087007">
                      <a:extLst>
                        <a:ext uri="{9D8B030D-6E8A-4147-A177-3AD203B41FA5}">
                          <a16:colId xmlns:a16="http://schemas.microsoft.com/office/drawing/2014/main" val="3593641167"/>
                        </a:ext>
                      </a:extLst>
                    </a:gridCol>
                    <a:gridCol w="2448821">
                      <a:extLst>
                        <a:ext uri="{9D8B030D-6E8A-4147-A177-3AD203B41FA5}">
                          <a16:colId xmlns:a16="http://schemas.microsoft.com/office/drawing/2014/main" val="3638020233"/>
                        </a:ext>
                      </a:extLst>
                    </a:gridCol>
                  </a:tblGrid>
                  <a:tr h="421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Internal Mode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Degeneracy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7467745"/>
                      </a:ext>
                    </a:extLst>
                  </a:tr>
                  <a:tr h="521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h𝑐𝐵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22165408"/>
                      </a:ext>
                    </a:extLst>
                  </a:tr>
                  <a:tr h="4465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Oblate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𝐵𝐽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+1;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≠0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38407724"/>
                      </a:ext>
                    </a:extLst>
                  </a:tr>
                  <a:tr h="425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Prolate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𝐵𝐽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+1;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≠0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99320298"/>
                      </a:ext>
                    </a:extLst>
                  </a:tr>
                  <a:tr h="421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Spherical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h𝑐𝐵𝐽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7469095"/>
                      </a:ext>
                    </a:extLst>
                  </a:tr>
                  <a:tr h="421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Asymmetric – Nearly Prolate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box>
                                      <m:box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box>
                                          <m:box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+1;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;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≠0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218415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D720CAC-6A14-C760-ECE6-A7ADBB9B9E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1271897"/>
                  </p:ext>
                </p:extLst>
              </p:nvPr>
            </p:nvGraphicFramePr>
            <p:xfrm>
              <a:off x="1359660" y="3073890"/>
              <a:ext cx="9396070" cy="34733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0242">
                      <a:extLst>
                        <a:ext uri="{9D8B030D-6E8A-4147-A177-3AD203B41FA5}">
                          <a16:colId xmlns:a16="http://schemas.microsoft.com/office/drawing/2014/main" val="1547263688"/>
                        </a:ext>
                      </a:extLst>
                    </a:gridCol>
                    <a:gridCol w="5087007">
                      <a:extLst>
                        <a:ext uri="{9D8B030D-6E8A-4147-A177-3AD203B41FA5}">
                          <a16:colId xmlns:a16="http://schemas.microsoft.com/office/drawing/2014/main" val="3593641167"/>
                        </a:ext>
                      </a:extLst>
                    </a:gridCol>
                    <a:gridCol w="2448821">
                      <a:extLst>
                        <a:ext uri="{9D8B030D-6E8A-4147-A177-3AD203B41FA5}">
                          <a16:colId xmlns:a16="http://schemas.microsoft.com/office/drawing/2014/main" val="3638020233"/>
                        </a:ext>
                      </a:extLst>
                    </a:gridCol>
                  </a:tblGrid>
                  <a:tr h="421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Internal Mode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Energy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Degeneracy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07467745"/>
                      </a:ext>
                    </a:extLst>
                  </a:tr>
                  <a:tr h="521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Linear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000" t="-165854" r="-49000" b="-8317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3938" t="-165854" r="-1554" b="-8317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2165408"/>
                      </a:ext>
                    </a:extLst>
                  </a:tr>
                  <a:tr h="703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Oblate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000" t="-194643" r="-49000" b="-50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3938" t="-194643" r="-1554" b="-50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8407724"/>
                      </a:ext>
                    </a:extLst>
                  </a:tr>
                  <a:tr h="703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Prolate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000" t="-300000" r="-49000" b="-4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3938" t="-300000" r="-1554" b="-4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9320298"/>
                      </a:ext>
                    </a:extLst>
                  </a:tr>
                  <a:tr h="421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Spherical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000" t="-647059" r="-49000" b="-5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3938" t="-647059" r="-1554" b="-5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7469095"/>
                      </a:ext>
                    </a:extLst>
                  </a:tr>
                  <a:tr h="703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Asymmetric – Nearly Prolate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000" t="-461818" r="-49000" b="-2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3938" t="-461818" r="-1554" b="-25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18415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0170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8622-7EB0-CFB7-45DB-79D2E55B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Energy</a:t>
            </a:r>
            <a:br>
              <a:rPr lang="en-US" dirty="0"/>
            </a:br>
            <a:r>
              <a:rPr lang="en-US" sz="2800" dirty="0"/>
              <a:t>Nonlinear Polyatomic Molecules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073DE-8F4E-C544-1615-374AC6BE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47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2A7AB9-CD24-439F-2F3E-5E221BDF2EE4}"/>
              </a:ext>
            </a:extLst>
          </p:cNvPr>
          <p:cNvGrpSpPr/>
          <p:nvPr/>
        </p:nvGrpSpPr>
        <p:grpSpPr>
          <a:xfrm>
            <a:off x="9811330" y="3058378"/>
            <a:ext cx="1772549" cy="1362717"/>
            <a:chOff x="4922954" y="1252797"/>
            <a:chExt cx="1772549" cy="136271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3A09C47-6804-CC8A-7B5F-F9EC57E5177C}"/>
                    </a:ext>
                  </a:extLst>
                </p:cNvPr>
                <p:cNvSpPr txBox="1"/>
                <p:nvPr/>
              </p:nvSpPr>
              <p:spPr>
                <a:xfrm>
                  <a:off x="5499855" y="1671240"/>
                  <a:ext cx="1195648" cy="320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𝑎𝑛h𝑎𝑟𝑚𝑜𝑛𝑖𝑐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3A09C47-6804-CC8A-7B5F-F9EC57E517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5" y="1671240"/>
                  <a:ext cx="1195648" cy="32085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F64D6B-C387-9141-E9C6-9CD1E28E563D}"/>
                </a:ext>
              </a:extLst>
            </p:cNvPr>
            <p:cNvCxnSpPr/>
            <p:nvPr/>
          </p:nvCxnSpPr>
          <p:spPr>
            <a:xfrm>
              <a:off x="4929263" y="1405412"/>
              <a:ext cx="584791" cy="0"/>
            </a:xfrm>
            <a:prstGeom prst="line">
              <a:avLst/>
            </a:prstGeom>
            <a:ln>
              <a:solidFill>
                <a:srgbClr val="0432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BD8AB4-F4B9-7804-BA94-D4A1867CDD7E}"/>
                    </a:ext>
                  </a:extLst>
                </p:cNvPr>
                <p:cNvSpPr txBox="1"/>
                <p:nvPr/>
              </p:nvSpPr>
              <p:spPr>
                <a:xfrm>
                  <a:off x="5520780" y="1252797"/>
                  <a:ext cx="710707" cy="292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sz="1200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</m:oMath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BD8AB4-F4B9-7804-BA94-D4A1867CD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780" y="1252797"/>
                  <a:ext cx="710707" cy="2927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7117FF-E6E5-75BB-832B-605DDAB093E2}"/>
                </a:ext>
              </a:extLst>
            </p:cNvPr>
            <p:cNvCxnSpPr/>
            <p:nvPr/>
          </p:nvCxnSpPr>
          <p:spPr>
            <a:xfrm>
              <a:off x="4922955" y="1618873"/>
              <a:ext cx="584791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64895BE-4661-2FE5-38FC-D7FED7D9A0B7}"/>
                    </a:ext>
                  </a:extLst>
                </p:cNvPr>
                <p:cNvSpPr txBox="1"/>
                <p:nvPr/>
              </p:nvSpPr>
              <p:spPr>
                <a:xfrm>
                  <a:off x="5507746" y="1454014"/>
                  <a:ext cx="1051378" cy="3208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h𝑎𝑟𝑚𝑜𝑛𝑖𝑐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64895BE-4661-2FE5-38FC-D7FED7D9A0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746" y="1454014"/>
                  <a:ext cx="1051378" cy="32085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F266F27-64D0-5AF3-8463-A59672BE1877}"/>
                </a:ext>
              </a:extLst>
            </p:cNvPr>
            <p:cNvCxnSpPr/>
            <p:nvPr/>
          </p:nvCxnSpPr>
          <p:spPr>
            <a:xfrm>
              <a:off x="4929263" y="1832334"/>
              <a:ext cx="584791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B6D068E-49C9-697D-C34A-F9E061FA6F6B}"/>
                </a:ext>
              </a:extLst>
            </p:cNvPr>
            <p:cNvCxnSpPr/>
            <p:nvPr/>
          </p:nvCxnSpPr>
          <p:spPr>
            <a:xfrm>
              <a:off x="4935571" y="2045795"/>
              <a:ext cx="58479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76FAE3-3C04-37A0-3948-A3BACCB09E95}"/>
                    </a:ext>
                  </a:extLst>
                </p:cNvPr>
                <p:cNvSpPr txBox="1"/>
                <p:nvPr/>
              </p:nvSpPr>
              <p:spPr>
                <a:xfrm>
                  <a:off x="5507159" y="1907744"/>
                  <a:ext cx="480901" cy="291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76FAE3-3C04-37A0-3948-A3BACCB09E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159" y="1907744"/>
                  <a:ext cx="480901" cy="2912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17A5D9-894E-C998-C018-43740AE180BD}"/>
                </a:ext>
              </a:extLst>
            </p:cNvPr>
            <p:cNvCxnSpPr/>
            <p:nvPr/>
          </p:nvCxnSpPr>
          <p:spPr>
            <a:xfrm>
              <a:off x="4929263" y="2259256"/>
              <a:ext cx="584791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02151F0-D7E6-FD8A-7228-D515AD82A201}"/>
                    </a:ext>
                  </a:extLst>
                </p:cNvPr>
                <p:cNvSpPr txBox="1"/>
                <p:nvPr/>
              </p:nvSpPr>
              <p:spPr>
                <a:xfrm>
                  <a:off x="5507159" y="2121202"/>
                  <a:ext cx="545021" cy="291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𝑣𝑒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02151F0-D7E6-FD8A-7228-D515AD82A2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159" y="2121202"/>
                  <a:ext cx="545021" cy="2912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9BE371-DFC6-8F4C-EFA0-8E2ECD4A9F79}"/>
                </a:ext>
              </a:extLst>
            </p:cNvPr>
            <p:cNvCxnSpPr/>
            <p:nvPr/>
          </p:nvCxnSpPr>
          <p:spPr>
            <a:xfrm>
              <a:off x="4922954" y="2472715"/>
              <a:ext cx="585216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14B063-E72D-1900-7870-5380084E6005}"/>
                    </a:ext>
                  </a:extLst>
                </p:cNvPr>
                <p:cNvSpPr txBox="1"/>
                <p:nvPr/>
              </p:nvSpPr>
              <p:spPr>
                <a:xfrm>
                  <a:off x="5507159" y="2319471"/>
                  <a:ext cx="781561" cy="2960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𝐿𝐴𝑈𝑅𝐴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14B063-E72D-1900-7870-5380084E6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159" y="2319471"/>
                  <a:ext cx="781561" cy="2960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 descr="Chart, line chart&#10;&#10;AI-generated content may be incorrect.">
            <a:extLst>
              <a:ext uri="{FF2B5EF4-FFF2-40B4-BE49-F238E27FC236}">
                <a16:creationId xmlns:a16="http://schemas.microsoft.com/office/drawing/2014/main" id="{70B79E8B-DBDE-92EB-75FF-BA7A4FFBA9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273" y="1446339"/>
            <a:ext cx="3776472" cy="2517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F543BA-8773-A5D3-A197-2B445EABE86A}"/>
              </a:ext>
            </a:extLst>
          </p:cNvPr>
          <p:cNvSpPr txBox="1"/>
          <p:nvPr/>
        </p:nvSpPr>
        <p:spPr>
          <a:xfrm>
            <a:off x="2764578" y="1261673"/>
            <a:ext cx="139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(Linear)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BA73F5A-4975-C53B-C2F1-62C91A8A0C6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94395" y="4224424"/>
            <a:ext cx="3776472" cy="25176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4702DBC-23F2-6E94-79F2-C0F73CDD437D}"/>
              </a:ext>
            </a:extLst>
          </p:cNvPr>
          <p:cNvSpPr txBox="1"/>
          <p:nvPr/>
        </p:nvSpPr>
        <p:spPr>
          <a:xfrm>
            <a:off x="2540798" y="4033415"/>
            <a:ext cx="184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 (Oblate Top)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260815-0DD8-606A-4A2C-055D7B74610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445997" y="1446339"/>
            <a:ext cx="3776472" cy="251764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09DC8F1-88A1-9472-9FC4-B22EF3DC5FCE}"/>
              </a:ext>
            </a:extLst>
          </p:cNvPr>
          <p:cNvSpPr txBox="1"/>
          <p:nvPr/>
        </p:nvSpPr>
        <p:spPr>
          <a:xfrm>
            <a:off x="6489938" y="1261673"/>
            <a:ext cx="210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(Spherical Top)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39FDFC0-CDD5-E5EA-6620-F00ECCA70D3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19136" y="4228865"/>
            <a:ext cx="3776472" cy="25176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457F669-B9B0-3237-21C6-F33597E9BC6B}"/>
              </a:ext>
            </a:extLst>
          </p:cNvPr>
          <p:cNvSpPr txBox="1"/>
          <p:nvPr/>
        </p:nvSpPr>
        <p:spPr>
          <a:xfrm>
            <a:off x="5754800" y="4004623"/>
            <a:ext cx="357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(Asymmetric – Nearly Prolate)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91F1DF-4FD4-FF4F-36F4-90F7307DDB8B}"/>
              </a:ext>
            </a:extLst>
          </p:cNvPr>
          <p:cNvSpPr txBox="1"/>
          <p:nvPr/>
        </p:nvSpPr>
        <p:spPr>
          <a:xfrm>
            <a:off x="2865569" y="5344748"/>
            <a:ext cx="1353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LAURA/Harmonic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FB9744-B87C-6865-DE6B-59E07206F5DF}"/>
              </a:ext>
            </a:extLst>
          </p:cNvPr>
          <p:cNvSpPr txBox="1"/>
          <p:nvPr/>
        </p:nvSpPr>
        <p:spPr>
          <a:xfrm>
            <a:off x="2792507" y="5067749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Anharmonic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1B651D9-674C-DC64-D00D-05404970012C}"/>
              </a:ext>
            </a:extLst>
          </p:cNvPr>
          <p:cNvSpPr txBox="1"/>
          <p:nvPr/>
        </p:nvSpPr>
        <p:spPr>
          <a:xfrm>
            <a:off x="6765027" y="5760246"/>
            <a:ext cx="1655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Mutation++/Harmonic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26E085-DCE5-83A3-5247-5019774F59EC}"/>
              </a:ext>
            </a:extLst>
          </p:cNvPr>
          <p:cNvSpPr txBox="1"/>
          <p:nvPr/>
        </p:nvSpPr>
        <p:spPr>
          <a:xfrm>
            <a:off x="6691965" y="5483247"/>
            <a:ext cx="997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Anharmonic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9D8EDF-BAC2-A2E9-27B3-2F8ADDAACCC3}"/>
              </a:ext>
            </a:extLst>
          </p:cNvPr>
          <p:cNvSpPr txBox="1"/>
          <p:nvPr/>
        </p:nvSpPr>
        <p:spPr>
          <a:xfrm>
            <a:off x="5994534" y="1570616"/>
            <a:ext cx="640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LAURA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5A17F2-4777-5982-524B-1CDB3C74035F}"/>
              </a:ext>
            </a:extLst>
          </p:cNvPr>
          <p:cNvSpPr txBox="1"/>
          <p:nvPr/>
        </p:nvSpPr>
        <p:spPr>
          <a:xfrm>
            <a:off x="4808107" y="2306955"/>
            <a:ext cx="640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LAURA</a:t>
            </a:r>
          </a:p>
        </p:txBody>
      </p:sp>
    </p:spTree>
    <p:extLst>
      <p:ext uri="{BB962C8B-B14F-4D97-AF65-F5344CB8AC3E}">
        <p14:creationId xmlns:p14="http://schemas.microsoft.com/office/powerpoint/2010/main" val="3364690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957E19-58B2-2B22-980C-DE1FA354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2CBE5B-BEA7-7D15-743B-2D40D9572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A339F-1566-8A5F-C599-5EC72C82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48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037F6A-5011-0D83-ECE5-E37E15CD9DC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988F-9893-4D9F-521F-D2419445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Method/Flow Regimes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069AA-32C6-0598-F304-41D8C8B16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Rarefied gas dynamics (RGD) involves flow physics in regimes where traditional continuum CFD is not applicable – mean free path becomes significant fraction of characteristic dimension</a:t>
            </a:r>
          </a:p>
          <a:p>
            <a:r>
              <a:rPr lang="en-US" dirty="0"/>
              <a:t>The standard for simulating rarefied/transitional flows is the direct simulation Monte Carlo (DSMC)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CD75D-A725-13A3-579C-F0D00FE1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B5908B0-B959-4E13-DC81-7C193B16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6"/>
          <a:stretch>
            <a:fillRect/>
          </a:stretch>
        </p:blipFill>
        <p:spPr bwMode="auto">
          <a:xfrm>
            <a:off x="1816100" y="3730625"/>
            <a:ext cx="85598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6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C3B8-DB9B-5CCF-8E21-4A1BB0A4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to the NASA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FC346-371B-F6C6-5821-1572F397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Rarefied gas dynamics using DSMC represents a critical core competency for the execution of broad NASA mission objectives (Human, Robotic, and Science)</a:t>
            </a:r>
          </a:p>
          <a:p>
            <a:pPr lvl="1"/>
            <a:r>
              <a:rPr lang="en-US" dirty="0"/>
              <a:t>Plume impingement during proximity operations with a space station or satellite</a:t>
            </a:r>
          </a:p>
          <a:p>
            <a:pPr lvl="1"/>
            <a:r>
              <a:rPr lang="en-US" dirty="0"/>
              <a:t>Spacecraft venting</a:t>
            </a:r>
          </a:p>
          <a:p>
            <a:pPr lvl="2"/>
            <a:r>
              <a:rPr lang="en-US" dirty="0"/>
              <a:t>Self impingement to critical spacecraft hardware</a:t>
            </a:r>
          </a:p>
          <a:p>
            <a:pPr lvl="2"/>
            <a:r>
              <a:rPr lang="en-US" dirty="0"/>
              <a:t>Attitude disturbances</a:t>
            </a:r>
          </a:p>
          <a:p>
            <a:pPr lvl="1"/>
            <a:r>
              <a:rPr lang="en-US" dirty="0"/>
              <a:t>Aerothermodynamic predictions for upper atmospheric vehicle analysis</a:t>
            </a:r>
          </a:p>
          <a:p>
            <a:pPr lvl="2"/>
            <a:r>
              <a:rPr lang="en-US" dirty="0"/>
              <a:t>Reentry, aerobraking, aerocapture, aerogravity assist missions</a:t>
            </a:r>
          </a:p>
          <a:p>
            <a:pPr lvl="2"/>
            <a:r>
              <a:rPr lang="en-US" dirty="0"/>
              <a:t>Control system interaction with the free stream – control surfaces, RCS,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62536-9EBE-6F28-9D7B-A3E2E4B3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5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8358-E465-E90F-ED9B-CC42512D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NASA Applications Using DSMC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D22CC-017E-0885-8687-F6D1BCA7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7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0D91DE7-94C3-A6A8-E178-9DEBA53092AC}"/>
              </a:ext>
            </a:extLst>
          </p:cNvPr>
          <p:cNvSpPr txBox="1">
            <a:spLocks/>
          </p:cNvSpPr>
          <p:nvPr/>
        </p:nvSpPr>
        <p:spPr bwMode="auto">
          <a:xfrm>
            <a:off x="10921469" y="6074104"/>
            <a:ext cx="255287" cy="26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/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eaLnBrk="1" hangingPunct="1"/>
            <a:fld id="{969A7222-9C2E-EC4B-822C-704CB8E18C6C}" type="slidenum">
              <a:rPr lang="en-US" altLang="en-US" sz="2000"/>
              <a:pPr eaLnBrk="1" hangingPunct="1"/>
              <a:t>7</a:t>
            </a:fld>
            <a:endParaRPr lang="en-US" altLang="en-US" sz="2000"/>
          </a:p>
        </p:txBody>
      </p:sp>
      <p:pic>
        <p:nvPicPr>
          <p:cNvPr id="6" name="Picture 7" descr="export">
            <a:extLst>
              <a:ext uri="{FF2B5EF4-FFF2-40B4-BE49-F238E27FC236}">
                <a16:creationId xmlns:a16="http://schemas.microsoft.com/office/drawing/2014/main" id="{3E39C1AB-5BEF-233B-1425-34E7F05F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17876" r="9447" b="20984"/>
          <a:stretch>
            <a:fillRect/>
          </a:stretch>
        </p:blipFill>
        <p:spPr bwMode="auto">
          <a:xfrm>
            <a:off x="3658753" y="1420835"/>
            <a:ext cx="1892450" cy="129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orbiter">
            <a:extLst>
              <a:ext uri="{FF2B5EF4-FFF2-40B4-BE49-F238E27FC236}">
                <a16:creationId xmlns:a16="http://schemas.microsoft.com/office/drawing/2014/main" id="{C3B899CE-D0C1-8204-5DF4-82B8C6BC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0" y="2246383"/>
            <a:ext cx="1964596" cy="10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x37">
            <a:extLst>
              <a:ext uri="{FF2B5EF4-FFF2-40B4-BE49-F238E27FC236}">
                <a16:creationId xmlns:a16="http://schemas.microsoft.com/office/drawing/2014/main" id="{B5850A84-68B8-E23E-050F-CF677782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90" y="3551287"/>
            <a:ext cx="1938698" cy="110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C9C4EE9-5C54-B3AF-3108-58205AAA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1" r="30925" b="19580"/>
          <a:stretch>
            <a:fillRect/>
          </a:stretch>
        </p:blipFill>
        <p:spPr bwMode="auto">
          <a:xfrm>
            <a:off x="4810318" y="4721401"/>
            <a:ext cx="1374477" cy="11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C9D5E05-FED9-9C9F-A8AE-AC09B4A4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8" t="31018" r="25891" b="22993"/>
          <a:stretch>
            <a:fillRect/>
          </a:stretch>
        </p:blipFill>
        <p:spPr bwMode="auto">
          <a:xfrm>
            <a:off x="3937164" y="3379765"/>
            <a:ext cx="1372628" cy="10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6670028B-2F54-9C3A-9F0B-86AA025F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12560" r="5748" b="17874"/>
          <a:stretch>
            <a:fillRect/>
          </a:stretch>
        </p:blipFill>
        <p:spPr bwMode="auto">
          <a:xfrm>
            <a:off x="1061490" y="5180969"/>
            <a:ext cx="1561318" cy="11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446EFCE-1E1C-9F37-39DD-99330C1B7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r="13139" b="72919"/>
          <a:stretch>
            <a:fillRect/>
          </a:stretch>
        </p:blipFill>
        <p:spPr bwMode="auto">
          <a:xfrm>
            <a:off x="2809648" y="5180969"/>
            <a:ext cx="1690811" cy="44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DADD4B2-512A-A1DE-2882-132784F3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8" r="13139" b="13898"/>
          <a:stretch>
            <a:fillRect/>
          </a:stretch>
        </p:blipFill>
        <p:spPr bwMode="auto">
          <a:xfrm>
            <a:off x="2809648" y="5768660"/>
            <a:ext cx="1690811" cy="46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ubble4">
            <a:extLst>
              <a:ext uri="{FF2B5EF4-FFF2-40B4-BE49-F238E27FC236}">
                <a16:creationId xmlns:a16="http://schemas.microsoft.com/office/drawing/2014/main" id="{A6E7860F-12EF-B599-E99A-E5F6E0EB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146" y="4624210"/>
            <a:ext cx="1705610" cy="173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nz_plumes">
            <a:extLst>
              <a:ext uri="{FF2B5EF4-FFF2-40B4-BE49-F238E27FC236}">
                <a16:creationId xmlns:a16="http://schemas.microsoft.com/office/drawing/2014/main" id="{665F0A85-CFA4-A0C5-562C-1AC9119E809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1" y="1658693"/>
            <a:ext cx="1344878" cy="231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nz_mir">
            <a:extLst>
              <a:ext uri="{FF2B5EF4-FFF2-40B4-BE49-F238E27FC236}">
                <a16:creationId xmlns:a16="http://schemas.microsoft.com/office/drawing/2014/main" id="{C88F1051-2CB8-6A13-69E4-831D1D232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086" y="1592964"/>
            <a:ext cx="2267980" cy="232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tmp2">
            <a:extLst>
              <a:ext uri="{FF2B5EF4-FFF2-40B4-BE49-F238E27FC236}">
                <a16:creationId xmlns:a16="http://schemas.microsoft.com/office/drawing/2014/main" id="{8B950234-7228-127E-75FD-D152A575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13034" r="4416" b="18512"/>
          <a:stretch>
            <a:fillRect/>
          </a:stretch>
        </p:blipFill>
        <p:spPr bwMode="auto">
          <a:xfrm>
            <a:off x="8533246" y="3290307"/>
            <a:ext cx="1518769" cy="97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sprop_final">
            <a:extLst>
              <a:ext uri="{FF2B5EF4-FFF2-40B4-BE49-F238E27FC236}">
                <a16:creationId xmlns:a16="http://schemas.microsoft.com/office/drawing/2014/main" id="{7F2F5DAA-7274-C37B-5FF6-812FDD04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9743" r="23369" b="10690"/>
          <a:stretch>
            <a:fillRect/>
          </a:stretch>
        </p:blipFill>
        <p:spPr bwMode="auto">
          <a:xfrm>
            <a:off x="6759189" y="4463754"/>
            <a:ext cx="2044143" cy="177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9">
            <a:extLst>
              <a:ext uri="{FF2B5EF4-FFF2-40B4-BE49-F238E27FC236}">
                <a16:creationId xmlns:a16="http://schemas.microsoft.com/office/drawing/2014/main" id="{37513ADA-D913-64DB-52B2-AD52E6AE0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43" y="1853944"/>
            <a:ext cx="1041494" cy="2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eaLnBrk="1" hangingPunct="1"/>
            <a:r>
              <a:rPr lang="en-US" altLang="en-US" sz="1000"/>
              <a:t>Space Shuttle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AF748182-87B9-E34D-E7D4-5C1129764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071" y="3551287"/>
            <a:ext cx="451376" cy="2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eaLnBrk="1" hangingPunct="1"/>
            <a:r>
              <a:rPr lang="en-US" altLang="en-US" sz="1000"/>
              <a:t>X-37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E39A5BEB-78E9-B9B8-CEF6-8A7FFD203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600" y="4856193"/>
            <a:ext cx="1518769" cy="2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eaLnBrk="1" hangingPunct="1"/>
            <a:r>
              <a:rPr lang="en-US" altLang="en-US" sz="1000"/>
              <a:t>Mars Global Surveyor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DC5C29B7-3B7A-8A07-D5A5-288BF26D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585" y="3921059"/>
            <a:ext cx="658565" cy="6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algn="l" eaLnBrk="1" hangingPunct="1"/>
            <a:r>
              <a:rPr lang="en-US" altLang="en-US" sz="1000"/>
              <a:t>Phoenix</a:t>
            </a:r>
          </a:p>
          <a:p>
            <a:pPr algn="l" eaLnBrk="1" hangingPunct="1"/>
            <a:r>
              <a:rPr lang="en-US" altLang="en-US" sz="1000"/>
              <a:t>Mars</a:t>
            </a:r>
          </a:p>
          <a:p>
            <a:pPr algn="l" eaLnBrk="1" hangingPunct="1"/>
            <a:r>
              <a:rPr lang="en-US" altLang="en-US" sz="1000"/>
              <a:t>Lander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66C7FB1-1D28-E3C4-567C-BB650F8C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682" y="2725741"/>
            <a:ext cx="1058144" cy="2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eaLnBrk="1" hangingPunct="1"/>
            <a:r>
              <a:rPr lang="en-US" altLang="en-US" sz="1000"/>
              <a:t>Mars Odyssey</a:t>
            </a: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4630E81A-51DB-095D-26E9-516AAB307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792" y="4007521"/>
            <a:ext cx="1441075" cy="2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eaLnBrk="1" hangingPunct="1"/>
            <a:r>
              <a:rPr lang="en-US" altLang="en-US" sz="1000"/>
              <a:t>Shuttle RCS Plumes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AFA328FB-25D6-9BDE-E4C7-75C3B9826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47" y="1788216"/>
            <a:ext cx="1418875" cy="4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eaLnBrk="1" hangingPunct="1"/>
            <a:r>
              <a:rPr lang="en-US" altLang="en-US" sz="1000"/>
              <a:t>Shuttle / Mir</a:t>
            </a:r>
          </a:p>
          <a:p>
            <a:pPr eaLnBrk="1" hangingPunct="1"/>
            <a:r>
              <a:rPr lang="en-US" altLang="en-US" sz="1000"/>
              <a:t>Plume Impingement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E4B88DEC-AE50-6BDD-48AA-AF75696A6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858" y="5581139"/>
            <a:ext cx="1256083" cy="44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eaLnBrk="1" hangingPunct="1"/>
            <a:r>
              <a:rPr lang="en-US" altLang="en-US" sz="1000"/>
              <a:t>ISS Venting</a:t>
            </a:r>
          </a:p>
          <a:p>
            <a:pPr eaLnBrk="1" hangingPunct="1"/>
            <a:r>
              <a:rPr lang="en-US" altLang="en-US" sz="1000"/>
              <a:t>Self Impingement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57A002AE-1026-593C-FE7F-2CA142320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728" y="4755667"/>
            <a:ext cx="1013746" cy="81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1pPr>
            <a:lvl2pPr marL="742950" indent="-28575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2pPr>
            <a:lvl3pPr marL="11430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3pPr>
            <a:lvl4pPr marL="16002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4pPr>
            <a:lvl5pPr marL="2057400" indent="-228600" defTabSz="642938" eaLnBrk="0" hangingPunct="0"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panose="02000403000000020004" pitchFamily="2" charset="0"/>
                <a:ea typeface="ヒラギノ角ゴ Pro W3" pitchFamily="28" charset="-128"/>
                <a:sym typeface="Helvetica Neue Light" panose="02000403000000020004" pitchFamily="2" charset="0"/>
              </a:defRPr>
            </a:lvl9pPr>
          </a:lstStyle>
          <a:p>
            <a:pPr eaLnBrk="1" hangingPunct="1"/>
            <a:r>
              <a:rPr lang="en-US" altLang="en-US" sz="1000"/>
              <a:t>Hubble </a:t>
            </a:r>
          </a:p>
          <a:p>
            <a:pPr eaLnBrk="1" hangingPunct="1"/>
            <a:r>
              <a:rPr lang="en-US" altLang="en-US" sz="1000"/>
              <a:t>Servicing</a:t>
            </a:r>
          </a:p>
          <a:p>
            <a:pPr eaLnBrk="1" hangingPunct="1"/>
            <a:r>
              <a:rPr lang="en-US" altLang="en-US" sz="1000"/>
              <a:t>Mission </a:t>
            </a:r>
          </a:p>
          <a:p>
            <a:pPr eaLnBrk="1" hangingPunct="1"/>
            <a:r>
              <a:rPr lang="en-US" altLang="en-US" sz="1000"/>
              <a:t>Environments</a:t>
            </a:r>
          </a:p>
        </p:txBody>
      </p:sp>
    </p:spTree>
    <p:extLst>
      <p:ext uri="{BB962C8B-B14F-4D97-AF65-F5344CB8AC3E}">
        <p14:creationId xmlns:p14="http://schemas.microsoft.com/office/powerpoint/2010/main" val="132076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C1493FA1-0C43-4E23-4F1C-CAA8B4C8F305}"/>
              </a:ext>
            </a:extLst>
          </p:cNvPr>
          <p:cNvGrpSpPr/>
          <p:nvPr/>
        </p:nvGrpSpPr>
        <p:grpSpPr>
          <a:xfrm>
            <a:off x="761963" y="1661650"/>
            <a:ext cx="2007281" cy="1992035"/>
            <a:chOff x="394005" y="1542860"/>
            <a:chExt cx="2743201" cy="2722366"/>
          </a:xfrm>
        </p:grpSpPr>
        <p:pic>
          <p:nvPicPr>
            <p:cNvPr id="23" name="Picture 22" descr="Diagram&#10;&#10;AI-generated content may be incorrect.">
              <a:extLst>
                <a:ext uri="{FF2B5EF4-FFF2-40B4-BE49-F238E27FC236}">
                  <a16:creationId xmlns:a16="http://schemas.microsoft.com/office/drawing/2014/main" id="{D096E33C-52FB-6493-4CFD-24E7FE754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005" y="1542860"/>
              <a:ext cx="2743201" cy="2722366"/>
            </a:xfrm>
            <a:prstGeom prst="rect">
              <a:avLst/>
            </a:prstGeom>
          </p:spPr>
        </p:pic>
        <p:pic>
          <p:nvPicPr>
            <p:cNvPr id="25" name="Picture 24" descr="Circle&#10;&#10;AI-generated content may be incorrect.">
              <a:extLst>
                <a:ext uri="{FF2B5EF4-FFF2-40B4-BE49-F238E27FC236}">
                  <a16:creationId xmlns:a16="http://schemas.microsoft.com/office/drawing/2014/main" id="{BD8CE635-5529-2C4D-CA2C-ABDBC896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005" y="3128980"/>
              <a:ext cx="1136245" cy="113624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FE8F83B-327F-5FD8-129F-00777E096C41}"/>
              </a:ext>
            </a:extLst>
          </p:cNvPr>
          <p:cNvSpPr txBox="1"/>
          <p:nvPr/>
        </p:nvSpPr>
        <p:spPr>
          <a:xfrm>
            <a:off x="678780" y="1399944"/>
            <a:ext cx="753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LOFTID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1E2D9-F892-5CCC-68FB-3677BB22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</a:t>
            </a:r>
            <a:r>
              <a:rPr lang="en-US" dirty="0" err="1"/>
              <a:t>LaRC</a:t>
            </a:r>
            <a:r>
              <a:rPr lang="en-US" dirty="0"/>
              <a:t> Applications Using DSMC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C4181-1323-5CE3-D797-07A974B1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56713-BD7B-35BF-AA0C-BD6EF52DCF03}"/>
              </a:ext>
            </a:extLst>
          </p:cNvPr>
          <p:cNvSpPr txBox="1"/>
          <p:nvPr/>
        </p:nvSpPr>
        <p:spPr>
          <a:xfrm>
            <a:off x="1349465" y="112312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HIADS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98470-D53E-629B-09B8-C199FD1AD30A}"/>
              </a:ext>
            </a:extLst>
          </p:cNvPr>
          <p:cNvSpPr txBox="1"/>
          <p:nvPr/>
        </p:nvSpPr>
        <p:spPr>
          <a:xfrm>
            <a:off x="9180733" y="139994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41E201-AAAE-2FDD-4538-D8E162F7D665}"/>
              </a:ext>
            </a:extLst>
          </p:cNvPr>
          <p:cNvSpPr txBox="1"/>
          <p:nvPr/>
        </p:nvSpPr>
        <p:spPr>
          <a:xfrm>
            <a:off x="2435477" y="3702392"/>
            <a:ext cx="603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VERA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CEA66-4EAC-2DEF-BC73-31E707BD0FF4}"/>
              </a:ext>
            </a:extLst>
          </p:cNvPr>
          <p:cNvGrpSpPr/>
          <p:nvPr/>
        </p:nvGrpSpPr>
        <p:grpSpPr>
          <a:xfrm>
            <a:off x="7578768" y="1807025"/>
            <a:ext cx="3840643" cy="1644620"/>
            <a:chOff x="6752358" y="2307951"/>
            <a:chExt cx="3840643" cy="1644620"/>
          </a:xfrm>
        </p:grpSpPr>
        <p:pic>
          <p:nvPicPr>
            <p:cNvPr id="17" name="Picture 16" descr="A picture containing text&#10;&#10;AI-generated content may be incorrect.">
              <a:extLst>
                <a:ext uri="{FF2B5EF4-FFF2-40B4-BE49-F238E27FC236}">
                  <a16:creationId xmlns:a16="http://schemas.microsoft.com/office/drawing/2014/main" id="{69DDE4AE-08B8-602E-FD27-1D53862EE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358" y="2307951"/>
              <a:ext cx="3840643" cy="164462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E2BF3A-931A-571A-B12F-AEFA4F6F4111}"/>
                </a:ext>
              </a:extLst>
            </p:cNvPr>
            <p:cNvSpPr txBox="1"/>
            <p:nvPr/>
          </p:nvSpPr>
          <p:spPr>
            <a:xfrm>
              <a:off x="8407382" y="2405910"/>
              <a:ext cx="5305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MAV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10688E-0ED2-5AD1-F7EB-927461C68B69}"/>
              </a:ext>
            </a:extLst>
          </p:cNvPr>
          <p:cNvGrpSpPr/>
          <p:nvPr/>
        </p:nvGrpSpPr>
        <p:grpSpPr>
          <a:xfrm>
            <a:off x="7940286" y="3567703"/>
            <a:ext cx="3117606" cy="2769559"/>
            <a:chOff x="6339328" y="3726242"/>
            <a:chExt cx="3117606" cy="2769559"/>
          </a:xfrm>
        </p:grpSpPr>
        <p:pic>
          <p:nvPicPr>
            <p:cNvPr id="33" name="Picture 32" descr="A picture containing diagram&#10;&#10;AI-generated content may be incorrect.">
              <a:extLst>
                <a:ext uri="{FF2B5EF4-FFF2-40B4-BE49-F238E27FC236}">
                  <a16:creationId xmlns:a16="http://schemas.microsoft.com/office/drawing/2014/main" id="{8BD30DAE-F15E-8D60-F75E-B2F606024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9328" y="3726242"/>
              <a:ext cx="3117606" cy="276955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274228-395A-52A7-0C14-90513DCCD99C}"/>
                </a:ext>
              </a:extLst>
            </p:cNvPr>
            <p:cNvSpPr txBox="1"/>
            <p:nvPr/>
          </p:nvSpPr>
          <p:spPr>
            <a:xfrm>
              <a:off x="7654186" y="3738907"/>
              <a:ext cx="4878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EEV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D4C30E-B2C6-7365-551F-DDC1BF26C5DA}"/>
              </a:ext>
            </a:extLst>
          </p:cNvPr>
          <p:cNvGrpSpPr/>
          <p:nvPr/>
        </p:nvGrpSpPr>
        <p:grpSpPr>
          <a:xfrm>
            <a:off x="4972974" y="3580368"/>
            <a:ext cx="2531588" cy="3033250"/>
            <a:chOff x="3210305" y="3323100"/>
            <a:chExt cx="2531588" cy="3033250"/>
          </a:xfrm>
        </p:grpSpPr>
        <p:pic>
          <p:nvPicPr>
            <p:cNvPr id="20" name="Picture 19" descr="Diagram&#10;&#10;AI-generated content may be incorrect.">
              <a:extLst>
                <a:ext uri="{FF2B5EF4-FFF2-40B4-BE49-F238E27FC236}">
                  <a16:creationId xmlns:a16="http://schemas.microsoft.com/office/drawing/2014/main" id="{D5F93D2F-5CA8-3DCD-008F-DC16FACF5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0305" y="3671936"/>
              <a:ext cx="2531588" cy="268441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5D4D19-4E75-2230-56D3-7C828F2BA8AC}"/>
                </a:ext>
              </a:extLst>
            </p:cNvPr>
            <p:cNvSpPr txBox="1"/>
            <p:nvPr/>
          </p:nvSpPr>
          <p:spPr>
            <a:xfrm>
              <a:off x="4555348" y="3323100"/>
              <a:ext cx="1133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Dragonfly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97DDEC-8AC4-CE3B-B3FB-EF232454F459}"/>
              </a:ext>
            </a:extLst>
          </p:cNvPr>
          <p:cNvGrpSpPr/>
          <p:nvPr/>
        </p:nvGrpSpPr>
        <p:grpSpPr>
          <a:xfrm>
            <a:off x="3793290" y="1047849"/>
            <a:ext cx="2524727" cy="2829612"/>
            <a:chOff x="7919732" y="4039253"/>
            <a:chExt cx="2524727" cy="2829612"/>
          </a:xfrm>
        </p:grpSpPr>
        <p:pic>
          <p:nvPicPr>
            <p:cNvPr id="30" name="Picture 29" descr="Diagram&#10;&#10;AI-generated content may be incorrect.">
              <a:extLst>
                <a:ext uri="{FF2B5EF4-FFF2-40B4-BE49-F238E27FC236}">
                  <a16:creationId xmlns:a16="http://schemas.microsoft.com/office/drawing/2014/main" id="{75F4C8C3-5FEA-887C-7BA7-801428633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9732" y="4330564"/>
              <a:ext cx="2524727" cy="25383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666A68-10CC-202C-353E-98A0E67EDA15}"/>
                </a:ext>
              </a:extLst>
            </p:cNvPr>
            <p:cNvSpPr txBox="1"/>
            <p:nvPr/>
          </p:nvSpPr>
          <p:spPr>
            <a:xfrm>
              <a:off x="8005671" y="4039253"/>
              <a:ext cx="757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Varda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F16696-8D44-9960-5E32-E297598B7B59}"/>
              </a:ext>
            </a:extLst>
          </p:cNvPr>
          <p:cNvGrpSpPr/>
          <p:nvPr/>
        </p:nvGrpSpPr>
        <p:grpSpPr>
          <a:xfrm>
            <a:off x="339634" y="3976200"/>
            <a:ext cx="3241767" cy="2745275"/>
            <a:chOff x="53138" y="3976200"/>
            <a:chExt cx="3241767" cy="2745275"/>
          </a:xfrm>
        </p:grpSpPr>
        <p:pic>
          <p:nvPicPr>
            <p:cNvPr id="36" name="Picture 35" descr="Chart, diagram&#10;&#10;AI-generated content may be incorrect.">
              <a:extLst>
                <a:ext uri="{FF2B5EF4-FFF2-40B4-BE49-F238E27FC236}">
                  <a16:creationId xmlns:a16="http://schemas.microsoft.com/office/drawing/2014/main" id="{1726844F-EAA9-B12A-91DF-F6DA11900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138" y="3976200"/>
              <a:ext cx="2909273" cy="2586020"/>
            </a:xfrm>
            <a:prstGeom prst="rect">
              <a:avLst/>
            </a:prstGeom>
          </p:spPr>
        </p:pic>
        <p:pic>
          <p:nvPicPr>
            <p:cNvPr id="40" name="Picture 39" descr="A picture containing text, map, outdoor&#10;&#10;AI-generated content may be incorrect.">
              <a:extLst>
                <a:ext uri="{FF2B5EF4-FFF2-40B4-BE49-F238E27FC236}">
                  <a16:creationId xmlns:a16="http://schemas.microsoft.com/office/drawing/2014/main" id="{43E5D8F8-3C19-3166-C609-4DE090D05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2531" y="5279365"/>
              <a:ext cx="1622374" cy="1442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6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8053-B218-13D1-E3C2-9FFED6FF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Aspects of DSMC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45FA0-255F-7464-CFD6-5292A2734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B23C4-8B29-DE02-ED0F-32FE7CD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588-9583-8649-B7BC-F870FAE33235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F6E85-5BCF-E7AF-C0BA-1F34A0D852D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693603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62C5789D-3E73-054C-8E1F-FA719E66FE54}" vid="{7AB121A0-1E9D-2E47-8B7A-2FAE0FE572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34503</TotalTime>
  <Words>3574</Words>
  <Application>Microsoft Macintosh PowerPoint</Application>
  <PresentationFormat>Widescreen</PresentationFormat>
  <Paragraphs>574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Aptos</vt:lpstr>
      <vt:lpstr>Aptos Display</vt:lpstr>
      <vt:lpstr>Arial</vt:lpstr>
      <vt:lpstr>Cambria Math</vt:lpstr>
      <vt:lpstr>Office Theme</vt:lpstr>
      <vt:lpstr>An Introduction to Direct Simulation Monte Carlo (DSMC)</vt:lpstr>
      <vt:lpstr>Introduction</vt:lpstr>
      <vt:lpstr>Computational Method/Flow Regimes</vt:lpstr>
      <vt:lpstr>Computational Method/Flow Regimes</vt:lpstr>
      <vt:lpstr>Computational Method/Flow Regimes</vt:lpstr>
      <vt:lpstr>Significance to the NASA Mission</vt:lpstr>
      <vt:lpstr>Previous NASA Applications Using DSMC</vt:lpstr>
      <vt:lpstr>Recent LaRC Applications Using DSMC</vt:lpstr>
      <vt:lpstr>Fundamental Aspects of DSMC</vt:lpstr>
      <vt:lpstr>The DSMC Method</vt:lpstr>
      <vt:lpstr>The DSMC Method</vt:lpstr>
      <vt:lpstr>The DSMC Method</vt:lpstr>
      <vt:lpstr>Particle Motion</vt:lpstr>
      <vt:lpstr>Particle Motion</vt:lpstr>
      <vt:lpstr>Particle Collisions</vt:lpstr>
      <vt:lpstr>Particle Collisions</vt:lpstr>
      <vt:lpstr>Elastic Collision Models Physical Interaction Models</vt:lpstr>
      <vt:lpstr>Elastic Collision Models Physical Interaction Models</vt:lpstr>
      <vt:lpstr>Elastic Collision Models DSMC Phenomenological Models</vt:lpstr>
      <vt:lpstr>Elastic Collision Models DSMC Phenomenological Models</vt:lpstr>
      <vt:lpstr>Internal Energy Modes</vt:lpstr>
      <vt:lpstr>Internal Energy Modes</vt:lpstr>
      <vt:lpstr>Internal Energy Modes</vt:lpstr>
      <vt:lpstr>Internal Energy Modes</vt:lpstr>
      <vt:lpstr>DSMC Inelastic Models</vt:lpstr>
      <vt:lpstr>Internal Energy Relaxation Rates</vt:lpstr>
      <vt:lpstr>Internal Energy Relaxation Rates</vt:lpstr>
      <vt:lpstr>Internal Energy Relaxation</vt:lpstr>
      <vt:lpstr>Internal Energy Relaxation</vt:lpstr>
      <vt:lpstr>Inelastic Collision Selection Methods</vt:lpstr>
      <vt:lpstr>Chemistry Modeling</vt:lpstr>
      <vt:lpstr>Chemistry Modeling</vt:lpstr>
      <vt:lpstr>Chemistry Modeling</vt:lpstr>
      <vt:lpstr>Chemistry Modeling</vt:lpstr>
      <vt:lpstr>Model Consistency Between DSMC and CFD</vt:lpstr>
      <vt:lpstr>Transport Properties</vt:lpstr>
      <vt:lpstr>Collision Integrals</vt:lpstr>
      <vt:lpstr>DSMC Model Parameters</vt:lpstr>
      <vt:lpstr>Internal Energy Diatomic Molecules</vt:lpstr>
      <vt:lpstr>Internal Energy Diatomic Molecules</vt:lpstr>
      <vt:lpstr>Internal Energy Diatomic Molecules</vt:lpstr>
      <vt:lpstr>Internal Energy Linear Polyatomic Molecules</vt:lpstr>
      <vt:lpstr>Internal Energy Linear Polyatomic Molecules</vt:lpstr>
      <vt:lpstr>Internal Energy Linear Polyatomic Molecules</vt:lpstr>
      <vt:lpstr>Internal Energy Nonlinear Polyatomic Molecules</vt:lpstr>
      <vt:lpstr>Internal Energy Nonlinear Polyatomic Molecules</vt:lpstr>
      <vt:lpstr>Internal Energy Nonlinear Polyatomic Molecules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Liechty, Derek S. (LARC-D305)</dc:creator>
  <cp:lastModifiedBy>Liechty, Derek S. (LARC-D305)</cp:lastModifiedBy>
  <cp:revision>39</cp:revision>
  <dcterms:created xsi:type="dcterms:W3CDTF">2025-06-20T13:25:14Z</dcterms:created>
  <dcterms:modified xsi:type="dcterms:W3CDTF">2025-07-14T12:28:21Z</dcterms:modified>
</cp:coreProperties>
</file>