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484D1-6407-429F-A7F5-3AEB152B9ECB}" v="7" dt="2025-07-16T15:24:07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59" d="100"/>
          <a:sy n="59" d="100"/>
        </p:scale>
        <p:origin x="792" y="42"/>
      </p:cViewPr>
      <p:guideLst/>
    </p:cSldViewPr>
  </p:slideViewPr>
  <p:notesTextViewPr>
    <p:cViewPr>
      <p:scale>
        <a:sx n="30" d="100"/>
        <a:sy n="3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2BA9F-7423-8C44-A9F8-ECE69B93622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1D982-A528-E547-A6BE-D36C23F1C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1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1D982-A528-E547-A6BE-D36C23F1CF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1D982-A528-E547-A6BE-D36C23F1C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3D010-08B1-F8AF-F2C1-698288E9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99432B-388A-13DF-EE73-E17761EE2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78E75-0A2F-191A-9AF7-8BE28BEB4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19A07-8D4A-AE71-C76B-C2957C3A9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1D982-A528-E547-A6BE-D36C23F1C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4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BCD2D-AED1-03F4-78BB-6A1E4B575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BC85A-3A08-F58D-AAAC-F73EC3B48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C9010-9A73-99AD-3F44-278C25B94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5A6F6-D786-2589-3696-54A2A386D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1D982-A528-E547-A6BE-D36C23F1C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4D704-A948-C57E-24C2-2BCB8BF6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C42BB4-00E7-1228-4FA1-B3F7ADC74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B7C03-846C-438F-FA0F-776ACF077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6772C-5638-7868-2971-4F27FEFDAC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1D982-A528-E547-A6BE-D36C23F1CF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BFB9-6801-609C-53C8-A2845D084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E9EE8-AFD2-FB72-7C46-4464CEB16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8D5FD-A116-95BC-99EF-E8245B67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2D6BA-BEFC-6969-2BE7-E1E5E30D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12F65-F7B5-6176-16CE-5581C26F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AC28-24EC-A831-B96B-1983BCBB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365126"/>
            <a:ext cx="9889435" cy="767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07366-529D-376B-1D4C-0D8953AF3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1904"/>
            <a:ext cx="10515600" cy="48550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3E076-A3DE-C881-8456-A6F40DA0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419DC-9D76-388D-1556-D7ADAD2C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89305-5EA0-5A4E-D89E-F853D396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2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BBAAF-D79E-F8F0-F30E-C87CC8E05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7214F-FC02-3448-FF8C-8CAF249E8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78B58-0913-80F1-B214-5BDB8A61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429F5-1AB6-5C60-0E06-8EFC14BF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9656D-0DD1-0030-952B-64ECA956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6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C0C0-91A4-5F48-F0D5-0E226352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365125"/>
            <a:ext cx="9879496" cy="7281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EAFD-426E-C887-ABB4-B4AA06A4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661"/>
            <a:ext cx="10515600" cy="4815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43471-8BFF-0F2B-D7DE-6669097A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0501-C0D1-7562-A705-B2FD6D6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D70A-641B-B087-F467-164BEFF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1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2173-F058-4DD0-30B3-EC723B61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1BAB3-F2D8-D4F0-E5B3-EB5A77EF6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B538A-12D4-EEEC-9BFB-CBDFBCC4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B5A50-7E0C-0597-2599-EC821432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85BD0-0B9E-63B8-3F90-068FA871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6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F366-7296-A02C-22E3-3AAB9A55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5" y="365125"/>
            <a:ext cx="9879496" cy="7778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D8D1-50C8-9A17-F4BA-3FE7065C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2387"/>
            <a:ext cx="5181600" cy="4854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DA7FB-EE4D-3717-6DFA-2B84497E5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2387"/>
            <a:ext cx="5181600" cy="4854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03DD9-E01E-AD3F-3BD0-1E338D64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8B362-C81F-63FB-73F0-71F55248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7B0D6-21B2-240B-82FF-1522538E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3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967B-16B1-9729-9D96-0AE2988A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4" y="365126"/>
            <a:ext cx="9889435" cy="7480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14242-64C5-1B2E-6201-A1A25F4F9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871"/>
            <a:ext cx="5157787" cy="8471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BAEA5-AA58-688E-5C2F-206039F06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3663"/>
            <a:ext cx="5157787" cy="38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B32A5-0015-C784-D9FF-765D6B818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871"/>
            <a:ext cx="5183188" cy="8471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1DD7B-9BDD-F759-E403-9B44008CD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3663"/>
            <a:ext cx="5183188" cy="38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7230D-782D-834D-57CE-DD510353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361803-7122-1B3D-22E4-710F5FBC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8E446-D783-924B-E397-5A83765E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C59B-DEDB-8D05-98B9-DD2910BFC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5" y="365126"/>
            <a:ext cx="9889436" cy="7182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4DB00-F643-18D3-3A79-794F3F66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EA2BB-ED41-3F90-E51F-29E395DB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0B88A-3180-E280-939D-0487E4C9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6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01A25-17E8-DB8B-068E-2505A599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4CE0F-CAB0-72B8-5A08-843067C8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B413-1F9C-DDBA-4AD3-1F90F418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A8DC-AFA4-F329-5F5D-75F0A5BB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7CDF9-6349-6972-B901-5A349772B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D2D6A-5C58-BBAF-EC37-83F9E4CF9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CDE39-00C2-0DF1-EB1F-7051906E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E79EC-9D71-4CEC-5711-71586C1D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88224-2375-8E81-5707-3B75AEA4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43E7-5378-53F3-F034-425BC468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2DDA9-31F4-A5F6-28CD-B43984BD4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87381-1107-A52B-9761-22903D886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1A7CF-66F5-4415-325D-5C1E57C6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49EF2-D19C-C837-4EC2-CC5CFBDD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0D85E-480A-0CA8-FC89-62FAA588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F62E-E9EA-81D5-B110-0AE55D49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D57-1268-7048-A84C-6A93CFE4C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EE516-5865-B469-DB10-530FF7D03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63A06C-FB52-974E-B070-4C3523954D3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215EC-4DD6-C5E1-3517-55971CF6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58ACA-34D9-7CD2-5DDF-F04B7EB5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6B7C68-2C47-6547-8674-35956635B51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outdoor, dark, light, cloudy&#10;&#10;AI-generated content may be incorrect.">
            <a:extLst>
              <a:ext uri="{FF2B5EF4-FFF2-40B4-BE49-F238E27FC236}">
                <a16:creationId xmlns:a16="http://schemas.microsoft.com/office/drawing/2014/main" id="{922ACB87-D01D-93CF-74CC-F86B36A59F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4318258" y="-1015742"/>
            <a:ext cx="6861312" cy="8886172"/>
          </a:xfrm>
          <a:prstGeom prst="rect">
            <a:avLst/>
          </a:prstGeom>
        </p:spPr>
      </p:pic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6CEA3A90-748E-2BE0-9E05-B42A2DACD1A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5167" y="228601"/>
            <a:ext cx="866742" cy="915988"/>
          </a:xfrm>
          <a:prstGeom prst="rect">
            <a:avLst/>
          </a:prstGeom>
        </p:spPr>
      </p:pic>
      <p:pic>
        <p:nvPicPr>
          <p:cNvPr id="1026" name="Picture 2" descr="Free Transparent PNG Download ...">
            <a:extLst>
              <a:ext uri="{FF2B5EF4-FFF2-40B4-BE49-F238E27FC236}">
                <a16:creationId xmlns:a16="http://schemas.microsoft.com/office/drawing/2014/main" id="{250864D6-6C3B-3E63-8661-96F103D4708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7" t="5668" r="23196" b="6572"/>
          <a:stretch>
            <a:fillRect/>
          </a:stretch>
        </p:blipFill>
        <p:spPr bwMode="auto">
          <a:xfrm>
            <a:off x="11022496" y="228601"/>
            <a:ext cx="947530" cy="9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5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16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E557-D2E2-FD81-15AB-5639F1699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047" y="1462767"/>
            <a:ext cx="1083390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STAMPS: Ad-Hoc Sensors for Dynamic Anomaly Response in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63373-11C9-F336-CC73-FF26C8191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11545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 dirty="0"/>
              <a:t>Jordan Kam</a:t>
            </a:r>
            <a:r>
              <a:rPr lang="en-US" baseline="30000" dirty="0"/>
              <a:t>1*</a:t>
            </a:r>
            <a:r>
              <a:rPr lang="en-US" dirty="0"/>
              <a:t>, George Gorospe</a:t>
            </a:r>
            <a:r>
              <a:rPr lang="en-US" baseline="30000" dirty="0"/>
              <a:t>2</a:t>
            </a:r>
            <a:r>
              <a:rPr lang="en-US" dirty="0"/>
              <a:t>, Christopher Teubert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i="1" dirty="0"/>
              <a:t>University of California, Berkeley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i="1" dirty="0"/>
              <a:t>NASA Ames Research Center</a:t>
            </a:r>
            <a:r>
              <a:rPr lang="en-US" baseline="30000" dirty="0"/>
              <a:t>2</a:t>
            </a:r>
          </a:p>
          <a:p>
            <a:r>
              <a:rPr lang="en-US" sz="2800" baseline="30000" dirty="0"/>
              <a:t>Point of Contact: </a:t>
            </a:r>
            <a:r>
              <a:rPr lang="en-US" sz="2800" i="1" baseline="30000" dirty="0"/>
              <a:t>jordan.k.kam@nasa.gov</a:t>
            </a:r>
            <a:r>
              <a:rPr lang="en-US" sz="2800" baseline="30000" dirty="0"/>
              <a:t>*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5C80C-8094-7515-32D2-1DE8AFB8BE75}"/>
              </a:ext>
            </a:extLst>
          </p:cNvPr>
          <p:cNvSpPr/>
          <p:nvPr/>
        </p:nvSpPr>
        <p:spPr>
          <a:xfrm>
            <a:off x="11030673" y="231494"/>
            <a:ext cx="925975" cy="89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1E3716-4A94-860A-2870-D94EEC5DE3ED}"/>
              </a:ext>
            </a:extLst>
          </p:cNvPr>
          <p:cNvSpPr txBox="1">
            <a:spLocks/>
          </p:cNvSpPr>
          <p:nvPr/>
        </p:nvSpPr>
        <p:spPr>
          <a:xfrm>
            <a:off x="87085" y="64357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Student Innovations in SpaceTech Track, Paper Number: 144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B08F8C-26B3-00CF-C4D0-3D6BCB7A9203}"/>
              </a:ext>
            </a:extLst>
          </p:cNvPr>
          <p:cNvSpPr txBox="1">
            <a:spLocks/>
          </p:cNvSpPr>
          <p:nvPr/>
        </p:nvSpPr>
        <p:spPr>
          <a:xfrm>
            <a:off x="11758079" y="6391090"/>
            <a:ext cx="523282" cy="4822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A9B77-5BA8-E7E3-5ACD-4D30724AB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611" y="231494"/>
            <a:ext cx="2016097" cy="10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4550C-7684-59A8-8984-01BB4D01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776" y="508995"/>
            <a:ext cx="9879496" cy="728179"/>
          </a:xfrm>
        </p:spPr>
        <p:txBody>
          <a:bodyPr>
            <a:normAutofit/>
          </a:bodyPr>
          <a:lstStyle/>
          <a:p>
            <a:r>
              <a:rPr lang="en-US" sz="4000" dirty="0"/>
              <a:t>Anomaly Detection and Response in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D1A4-D702-F656-3987-23758B87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50" y="1828489"/>
            <a:ext cx="9193119" cy="19733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Ground-based mission support that monitors ISS 24/7 for anomalies.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Ground has extensive system/subsystem knowledge/expertise.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Crew is tasked with assigned AR procedures.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Unexpected anomalies and intermittent faults still occur on ISS [1,2].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61FA28-C24B-C51A-E332-66A8324F8783}"/>
              </a:ext>
            </a:extLst>
          </p:cNvPr>
          <p:cNvSpPr/>
          <p:nvPr/>
        </p:nvSpPr>
        <p:spPr>
          <a:xfrm>
            <a:off x="11030673" y="231494"/>
            <a:ext cx="925975" cy="89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A1B2A-B4E8-5936-92EF-FA4810607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611" y="231494"/>
            <a:ext cx="2016097" cy="1041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E0ABE4-1479-76F6-5447-636BD1BB476A}"/>
              </a:ext>
            </a:extLst>
          </p:cNvPr>
          <p:cNvSpPr/>
          <p:nvPr/>
        </p:nvSpPr>
        <p:spPr>
          <a:xfrm>
            <a:off x="358197" y="3713579"/>
            <a:ext cx="4072073" cy="248458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mage for post">
            <a:extLst>
              <a:ext uri="{FF2B5EF4-FFF2-40B4-BE49-F238E27FC236}">
                <a16:creationId xmlns:a16="http://schemas.microsoft.com/office/drawing/2014/main" id="{269A5094-653D-849C-7EA3-3ACD50A2C02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46" y="4270547"/>
            <a:ext cx="2442866" cy="17456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19B7609-DB72-2981-7C5B-D23A22AE5A23}"/>
              </a:ext>
            </a:extLst>
          </p:cNvPr>
          <p:cNvSpPr/>
          <p:nvPr/>
        </p:nvSpPr>
        <p:spPr>
          <a:xfrm>
            <a:off x="642150" y="4650064"/>
            <a:ext cx="300333" cy="30033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A46C95-2719-12A5-961B-DB13FED987C8}"/>
              </a:ext>
            </a:extLst>
          </p:cNvPr>
          <p:cNvSpPr/>
          <p:nvPr/>
        </p:nvSpPr>
        <p:spPr>
          <a:xfrm>
            <a:off x="3912029" y="4343145"/>
            <a:ext cx="300333" cy="30033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B9724B-0109-6A61-0E8E-2D0D60398CA4}"/>
              </a:ext>
            </a:extLst>
          </p:cNvPr>
          <p:cNvSpPr/>
          <p:nvPr/>
        </p:nvSpPr>
        <p:spPr>
          <a:xfrm>
            <a:off x="2551092" y="5311787"/>
            <a:ext cx="300333" cy="3003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A2613C-6FF3-E6FC-9B14-47CDC99BC92E}"/>
              </a:ext>
            </a:extLst>
          </p:cNvPr>
          <p:cNvSpPr/>
          <p:nvPr/>
        </p:nvSpPr>
        <p:spPr>
          <a:xfrm>
            <a:off x="3862825" y="5200091"/>
            <a:ext cx="300333" cy="3003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032254-CD46-05A4-86D2-943BA6C581E6}"/>
              </a:ext>
            </a:extLst>
          </p:cNvPr>
          <p:cNvSpPr/>
          <p:nvPr/>
        </p:nvSpPr>
        <p:spPr>
          <a:xfrm>
            <a:off x="4721607" y="3713580"/>
            <a:ext cx="2566131" cy="24845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Satellite dish with solid fill">
            <a:extLst>
              <a:ext uri="{FF2B5EF4-FFF2-40B4-BE49-F238E27FC236}">
                <a16:creationId xmlns:a16="http://schemas.microsoft.com/office/drawing/2014/main" id="{50AADC0C-3289-AE07-CD41-B585F00C4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8367" y="4619957"/>
            <a:ext cx="830019" cy="830019"/>
          </a:xfrm>
          <a:prstGeom prst="rect">
            <a:avLst/>
          </a:prstGeom>
        </p:spPr>
      </p:pic>
      <p:pic>
        <p:nvPicPr>
          <p:cNvPr id="27" name="Graphic 26" descr="Call center with solid fill">
            <a:extLst>
              <a:ext uri="{FF2B5EF4-FFF2-40B4-BE49-F238E27FC236}">
                <a16:creationId xmlns:a16="http://schemas.microsoft.com/office/drawing/2014/main" id="{291F9BCD-DC88-E78A-31D8-FA677C129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6712" y="5450136"/>
            <a:ext cx="410949" cy="410949"/>
          </a:xfrm>
          <a:prstGeom prst="rect">
            <a:avLst/>
          </a:prstGeom>
        </p:spPr>
      </p:pic>
      <p:pic>
        <p:nvPicPr>
          <p:cNvPr id="31" name="Graphic 30" descr="Voice with solid fill">
            <a:extLst>
              <a:ext uri="{FF2B5EF4-FFF2-40B4-BE49-F238E27FC236}">
                <a16:creationId xmlns:a16="http://schemas.microsoft.com/office/drawing/2014/main" id="{D91B4C1B-F0F9-8FA6-2CCB-60ADCE68A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1753" y="4641855"/>
            <a:ext cx="467760" cy="467760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0E81EC5-50AE-FEB4-3C4C-155D2C5CDA4A}"/>
              </a:ext>
            </a:extLst>
          </p:cNvPr>
          <p:cNvSpPr txBox="1">
            <a:spLocks/>
          </p:cNvSpPr>
          <p:nvPr/>
        </p:nvSpPr>
        <p:spPr>
          <a:xfrm>
            <a:off x="3204581" y="4689948"/>
            <a:ext cx="1061971" cy="24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200" b="1" dirty="0">
              <a:highlight>
                <a:srgbClr val="FFFF00"/>
              </a:highlight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6E618D8-729C-C2E9-79E4-C36506C65118}"/>
              </a:ext>
            </a:extLst>
          </p:cNvPr>
          <p:cNvSpPr txBox="1">
            <a:spLocks/>
          </p:cNvSpPr>
          <p:nvPr/>
        </p:nvSpPr>
        <p:spPr>
          <a:xfrm>
            <a:off x="3002822" y="5574546"/>
            <a:ext cx="1626741" cy="36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900" b="1" dirty="0">
              <a:highlight>
                <a:srgbClr val="FF0000"/>
              </a:highligh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E0CA8E-1166-7EA6-8D23-6F79FF56D90A}"/>
              </a:ext>
            </a:extLst>
          </p:cNvPr>
          <p:cNvSpPr/>
          <p:nvPr/>
        </p:nvSpPr>
        <p:spPr>
          <a:xfrm>
            <a:off x="3189105" y="4757982"/>
            <a:ext cx="1054583" cy="20954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fault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23CD35-7478-E194-D21F-D4962916E7B3}"/>
              </a:ext>
            </a:extLst>
          </p:cNvPr>
          <p:cNvSpPr/>
          <p:nvPr/>
        </p:nvSpPr>
        <p:spPr>
          <a:xfrm>
            <a:off x="3166242" y="5663668"/>
            <a:ext cx="1100310" cy="36555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Anomaly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B53CA7-5332-ACC3-219A-CD15F8BA6273}"/>
              </a:ext>
            </a:extLst>
          </p:cNvPr>
          <p:cNvSpPr/>
          <p:nvPr/>
        </p:nvSpPr>
        <p:spPr>
          <a:xfrm>
            <a:off x="446979" y="3784947"/>
            <a:ext cx="3898479" cy="314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Anomaly Occurs on Station</a:t>
            </a:r>
          </a:p>
        </p:txBody>
      </p:sp>
      <p:pic>
        <p:nvPicPr>
          <p:cNvPr id="52" name="Graphic 51" descr="Call center with solid fill">
            <a:extLst>
              <a:ext uri="{FF2B5EF4-FFF2-40B4-BE49-F238E27FC236}">
                <a16:creationId xmlns:a16="http://schemas.microsoft.com/office/drawing/2014/main" id="{10CA2384-384B-97E0-7CEF-573CE7ED8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49425" y="5479001"/>
            <a:ext cx="618249" cy="618249"/>
          </a:xfrm>
          <a:prstGeom prst="rect">
            <a:avLst/>
          </a:prstGeom>
        </p:spPr>
      </p:pic>
      <p:pic>
        <p:nvPicPr>
          <p:cNvPr id="54" name="Graphic 53" descr="Call center with solid fill">
            <a:extLst>
              <a:ext uri="{FF2B5EF4-FFF2-40B4-BE49-F238E27FC236}">
                <a16:creationId xmlns:a16="http://schemas.microsoft.com/office/drawing/2014/main" id="{DDC7EA42-597F-1534-B089-2AF99181BF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0154" y="5454540"/>
            <a:ext cx="410949" cy="410949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293FCEE-1EAE-2496-EAC9-68DB0FF3F0D6}"/>
              </a:ext>
            </a:extLst>
          </p:cNvPr>
          <p:cNvSpPr/>
          <p:nvPr/>
        </p:nvSpPr>
        <p:spPr>
          <a:xfrm>
            <a:off x="4854499" y="3784947"/>
            <a:ext cx="2299156" cy="314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Mission Control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650C7F-F80F-91AE-D0B5-8902994168BA}"/>
              </a:ext>
            </a:extLst>
          </p:cNvPr>
          <p:cNvSpPr/>
          <p:nvPr/>
        </p:nvSpPr>
        <p:spPr>
          <a:xfrm>
            <a:off x="5858076" y="5533524"/>
            <a:ext cx="1295579" cy="44611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Ground-support communication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CEF91EB-4C98-8E97-B68B-3C2B1ACA83F7}"/>
              </a:ext>
            </a:extLst>
          </p:cNvPr>
          <p:cNvSpPr/>
          <p:nvPr/>
        </p:nvSpPr>
        <p:spPr>
          <a:xfrm>
            <a:off x="4900523" y="4298510"/>
            <a:ext cx="1072791" cy="2759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procedures</a:t>
            </a:r>
          </a:p>
        </p:txBody>
      </p:sp>
      <p:pic>
        <p:nvPicPr>
          <p:cNvPr id="79" name="Graphic 78" descr="Document with solid fill">
            <a:extLst>
              <a:ext uri="{FF2B5EF4-FFF2-40B4-BE49-F238E27FC236}">
                <a16:creationId xmlns:a16="http://schemas.microsoft.com/office/drawing/2014/main" id="{F7AF7C0C-A926-D6F6-E6C4-981789D9BF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7368" y="4175172"/>
            <a:ext cx="431845" cy="431845"/>
          </a:xfrm>
          <a:prstGeom prst="rect">
            <a:avLst/>
          </a:prstGeom>
        </p:spPr>
      </p:pic>
      <p:sp>
        <p:nvSpPr>
          <p:cNvPr id="81" name="Bent Arrow 80">
            <a:extLst>
              <a:ext uri="{FF2B5EF4-FFF2-40B4-BE49-F238E27FC236}">
                <a16:creationId xmlns:a16="http://schemas.microsoft.com/office/drawing/2014/main" id="{42338D86-4868-A4BB-1E45-1C1D0943C207}"/>
              </a:ext>
            </a:extLst>
          </p:cNvPr>
          <p:cNvSpPr/>
          <p:nvPr/>
        </p:nvSpPr>
        <p:spPr>
          <a:xfrm>
            <a:off x="5039498" y="4818033"/>
            <a:ext cx="462743" cy="539222"/>
          </a:xfrm>
          <a:prstGeom prst="ben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Bent Arrow 81">
            <a:extLst>
              <a:ext uri="{FF2B5EF4-FFF2-40B4-BE49-F238E27FC236}">
                <a16:creationId xmlns:a16="http://schemas.microsoft.com/office/drawing/2014/main" id="{BE980146-7431-308D-8D31-4CD3EC6CCD49}"/>
              </a:ext>
            </a:extLst>
          </p:cNvPr>
          <p:cNvSpPr/>
          <p:nvPr/>
        </p:nvSpPr>
        <p:spPr>
          <a:xfrm rot="5400000" flipH="1">
            <a:off x="6598786" y="4772104"/>
            <a:ext cx="471094" cy="581461"/>
          </a:xfrm>
          <a:prstGeom prst="ben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3" name="Graphic 82" descr="Document with solid fill">
            <a:extLst>
              <a:ext uri="{FF2B5EF4-FFF2-40B4-BE49-F238E27FC236}">
                <a16:creationId xmlns:a16="http://schemas.microsoft.com/office/drawing/2014/main" id="{3F831226-65A0-54F7-9CFE-D5494CC08B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13416" y="4201608"/>
            <a:ext cx="386097" cy="386097"/>
          </a:xfrm>
          <a:prstGeom prst="rect">
            <a:avLst/>
          </a:prstGeom>
        </p:spPr>
      </p:pic>
      <p:pic>
        <p:nvPicPr>
          <p:cNvPr id="87" name="Graphic 86" descr="Hammer with solid fill">
            <a:extLst>
              <a:ext uri="{FF2B5EF4-FFF2-40B4-BE49-F238E27FC236}">
                <a16:creationId xmlns:a16="http://schemas.microsoft.com/office/drawing/2014/main" id="{210B166B-7BC5-64AD-5200-DED05971F2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73636" y="4189806"/>
            <a:ext cx="358118" cy="358118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B3ABF90C-570D-926B-F2C4-7DF20022D084}"/>
              </a:ext>
            </a:extLst>
          </p:cNvPr>
          <p:cNvSpPr/>
          <p:nvPr/>
        </p:nvSpPr>
        <p:spPr>
          <a:xfrm>
            <a:off x="7597166" y="3713579"/>
            <a:ext cx="4347817" cy="24845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1" name="Picture 90" descr="Image for post">
            <a:extLst>
              <a:ext uri="{FF2B5EF4-FFF2-40B4-BE49-F238E27FC236}">
                <a16:creationId xmlns:a16="http://schemas.microsoft.com/office/drawing/2014/main" id="{2B4EB9C0-47B8-1D2D-21E7-0A17D4ACE302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937" y="4233691"/>
            <a:ext cx="2442866" cy="17600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C2D09BD7-3F5D-6886-CE9E-14A06BFF5F62}"/>
              </a:ext>
            </a:extLst>
          </p:cNvPr>
          <p:cNvSpPr/>
          <p:nvPr/>
        </p:nvSpPr>
        <p:spPr>
          <a:xfrm>
            <a:off x="10327841" y="4843221"/>
            <a:ext cx="1216776" cy="804017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phic 94" descr="Astronaut male with solid fill">
            <a:extLst>
              <a:ext uri="{FF2B5EF4-FFF2-40B4-BE49-F238E27FC236}">
                <a16:creationId xmlns:a16="http://schemas.microsoft.com/office/drawing/2014/main" id="{1D40F972-AA74-CF1F-6900-A00A2D801E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46712" y="4874828"/>
            <a:ext cx="804016" cy="804016"/>
          </a:xfrm>
          <a:prstGeom prst="rect">
            <a:avLst/>
          </a:prstGeom>
        </p:spPr>
      </p:pic>
      <p:pic>
        <p:nvPicPr>
          <p:cNvPr id="96" name="Graphic 95" descr="Hammer with solid fill">
            <a:extLst>
              <a:ext uri="{FF2B5EF4-FFF2-40B4-BE49-F238E27FC236}">
                <a16:creationId xmlns:a16="http://schemas.microsoft.com/office/drawing/2014/main" id="{03501624-C4C9-A9DC-31CB-2B4961B989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92626" y="5276836"/>
            <a:ext cx="358118" cy="358118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5A0BB344-2888-0C74-7462-E31D74FB846D}"/>
              </a:ext>
            </a:extLst>
          </p:cNvPr>
          <p:cNvSpPr/>
          <p:nvPr/>
        </p:nvSpPr>
        <p:spPr>
          <a:xfrm>
            <a:off x="9651359" y="4818033"/>
            <a:ext cx="300333" cy="30033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98" name="Graphic 97" descr="Document with solid fill">
            <a:extLst>
              <a:ext uri="{FF2B5EF4-FFF2-40B4-BE49-F238E27FC236}">
                <a16:creationId xmlns:a16="http://schemas.microsoft.com/office/drawing/2014/main" id="{496A503E-00A2-89C0-40E8-162FAC91B6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94756" y="4856181"/>
            <a:ext cx="431845" cy="431845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44A05D63-6678-6B90-DFE4-4F62202E2FAB}"/>
              </a:ext>
            </a:extLst>
          </p:cNvPr>
          <p:cNvSpPr/>
          <p:nvPr/>
        </p:nvSpPr>
        <p:spPr>
          <a:xfrm>
            <a:off x="7679954" y="3784947"/>
            <a:ext cx="4153849" cy="3087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Crew Anomaly Response on Station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C2AD481-C9E7-24A4-603D-2CBA5C8AD03E}"/>
              </a:ext>
            </a:extLst>
          </p:cNvPr>
          <p:cNvSpPr/>
          <p:nvPr/>
        </p:nvSpPr>
        <p:spPr>
          <a:xfrm>
            <a:off x="11413909" y="5538958"/>
            <a:ext cx="300333" cy="3003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0282F69-7BB6-A880-EFA1-3AB0C3DE7A96}"/>
              </a:ext>
            </a:extLst>
          </p:cNvPr>
          <p:cNvSpPr/>
          <p:nvPr/>
        </p:nvSpPr>
        <p:spPr>
          <a:xfrm>
            <a:off x="7732283" y="4184783"/>
            <a:ext cx="1477639" cy="41687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instructs crew on AR for the fault</a:t>
            </a:r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312EB0DC-4D55-C35C-832C-A3D41CAA666B}"/>
              </a:ext>
            </a:extLst>
          </p:cNvPr>
          <p:cNvSpPr/>
          <p:nvPr/>
        </p:nvSpPr>
        <p:spPr>
          <a:xfrm>
            <a:off x="7330408" y="4622896"/>
            <a:ext cx="216342" cy="827239"/>
          </a:xfrm>
          <a:prstGeom prst="rightArrow">
            <a:avLst>
              <a:gd name="adj1" fmla="val 45122"/>
              <a:gd name="adj2" fmla="val 668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E3BAB60-111A-6003-FB45-43595B97F4C1}"/>
              </a:ext>
            </a:extLst>
          </p:cNvPr>
          <p:cNvSpPr/>
          <p:nvPr/>
        </p:nvSpPr>
        <p:spPr>
          <a:xfrm>
            <a:off x="7673034" y="4666450"/>
            <a:ext cx="1596138" cy="1407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ight Arrow 117">
            <a:extLst>
              <a:ext uri="{FF2B5EF4-FFF2-40B4-BE49-F238E27FC236}">
                <a16:creationId xmlns:a16="http://schemas.microsoft.com/office/drawing/2014/main" id="{CF887AF2-AFB3-A717-478F-484600106379}"/>
              </a:ext>
            </a:extLst>
          </p:cNvPr>
          <p:cNvSpPr/>
          <p:nvPr/>
        </p:nvSpPr>
        <p:spPr>
          <a:xfrm>
            <a:off x="9191403" y="5200091"/>
            <a:ext cx="444724" cy="255081"/>
          </a:xfrm>
          <a:prstGeom prst="rightArrow">
            <a:avLst>
              <a:gd name="adj1" fmla="val 37413"/>
              <a:gd name="adj2" fmla="val 6683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BB5772B-B91E-599B-12FD-D4E1253D5CA4}"/>
              </a:ext>
            </a:extLst>
          </p:cNvPr>
          <p:cNvSpPr/>
          <p:nvPr/>
        </p:nvSpPr>
        <p:spPr>
          <a:xfrm>
            <a:off x="10331216" y="4591630"/>
            <a:ext cx="1216776" cy="260455"/>
          </a:xfrm>
          <a:prstGeom prst="rect">
            <a:avLst/>
          </a:prstGeom>
          <a:solidFill>
            <a:schemeClr val="tx2">
              <a:alpha val="70828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 Crewmember</a:t>
            </a:r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AB4E68AE-C140-5E5D-4630-AD5CC0B398C5}"/>
              </a:ext>
            </a:extLst>
          </p:cNvPr>
          <p:cNvSpPr/>
          <p:nvPr/>
        </p:nvSpPr>
        <p:spPr>
          <a:xfrm>
            <a:off x="4471548" y="4600251"/>
            <a:ext cx="216342" cy="827239"/>
          </a:xfrm>
          <a:prstGeom prst="rightArrow">
            <a:avLst>
              <a:gd name="adj1" fmla="val 45122"/>
              <a:gd name="adj2" fmla="val 668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CE57315A-7EE3-D962-5D2B-59F33E82D4D0}"/>
              </a:ext>
            </a:extLst>
          </p:cNvPr>
          <p:cNvSpPr txBox="1">
            <a:spLocks/>
          </p:cNvSpPr>
          <p:nvPr/>
        </p:nvSpPr>
        <p:spPr>
          <a:xfrm>
            <a:off x="11758079" y="6391090"/>
            <a:ext cx="523282" cy="48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2</a:t>
            </a:r>
            <a:endParaRPr lang="en-US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51838D4E-0472-67F2-AFDA-FCD0C2E67597}"/>
              </a:ext>
            </a:extLst>
          </p:cNvPr>
          <p:cNvSpPr txBox="1">
            <a:spLocks/>
          </p:cNvSpPr>
          <p:nvPr/>
        </p:nvSpPr>
        <p:spPr>
          <a:xfrm>
            <a:off x="0" y="6291042"/>
            <a:ext cx="11769727" cy="549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[1] Lee et al. "Migrating fault trees to decision trees for real time fault detection on international space station." </a:t>
            </a:r>
            <a:r>
              <a:rPr lang="en-US" sz="1200" i="1" dirty="0"/>
              <a:t>2005 IEEE Aerospace Conference</a:t>
            </a:r>
            <a:r>
              <a:rPr lang="en-US" sz="1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[2] Beil et al. </a:t>
            </a:r>
            <a:r>
              <a:rPr lang="en-US" sz="1200" i="1" dirty="0"/>
              <a:t>International Space Station (ISS) Anomalies Trending Study</a:t>
            </a:r>
            <a:r>
              <a:rPr lang="en-US" sz="1200" dirty="0"/>
              <a:t>. No. NASA/TM-2015-218991 Vol. 1. 2015.</a:t>
            </a:r>
          </a:p>
        </p:txBody>
      </p:sp>
      <p:pic>
        <p:nvPicPr>
          <p:cNvPr id="123" name="Graphic 122" descr="Call center with solid fill">
            <a:extLst>
              <a:ext uri="{FF2B5EF4-FFF2-40B4-BE49-F238E27FC236}">
                <a16:creationId xmlns:a16="http://schemas.microsoft.com/office/drawing/2014/main" id="{EAE60EB0-24C1-3424-34F1-3E868543B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3034" y="4689948"/>
            <a:ext cx="571779" cy="571779"/>
          </a:xfrm>
          <a:prstGeom prst="rect">
            <a:avLst/>
          </a:prstGeom>
        </p:spPr>
      </p:pic>
      <p:pic>
        <p:nvPicPr>
          <p:cNvPr id="124" name="Graphic 123" descr="Voice with solid fill">
            <a:extLst>
              <a:ext uri="{FF2B5EF4-FFF2-40B4-BE49-F238E27FC236}">
                <a16:creationId xmlns:a16="http://schemas.microsoft.com/office/drawing/2014/main" id="{F7021FE6-EA06-BF0E-490A-CAAE8832C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50688" y="4607116"/>
            <a:ext cx="618249" cy="618249"/>
          </a:xfrm>
          <a:prstGeom prst="rect">
            <a:avLst/>
          </a:prstGeom>
        </p:spPr>
      </p:pic>
      <p:pic>
        <p:nvPicPr>
          <p:cNvPr id="125" name="Graphic 124" descr="Document with solid fill">
            <a:extLst>
              <a:ext uri="{FF2B5EF4-FFF2-40B4-BE49-F238E27FC236}">
                <a16:creationId xmlns:a16="http://schemas.microsoft.com/office/drawing/2014/main" id="{D17BBE96-7329-D120-01CE-FD9DD8C5F3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54363" y="5370073"/>
            <a:ext cx="565999" cy="565999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8CB6730F-0144-F3F1-CD0F-D6FC50270B3C}"/>
              </a:ext>
            </a:extLst>
          </p:cNvPr>
          <p:cNvSpPr/>
          <p:nvPr/>
        </p:nvSpPr>
        <p:spPr>
          <a:xfrm>
            <a:off x="8103226" y="5288026"/>
            <a:ext cx="633413" cy="1199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8E6FBDF-38C7-09C1-6530-A608F65FA44C}"/>
              </a:ext>
            </a:extLst>
          </p:cNvPr>
          <p:cNvSpPr/>
          <p:nvPr/>
        </p:nvSpPr>
        <p:spPr>
          <a:xfrm>
            <a:off x="8281765" y="5461109"/>
            <a:ext cx="566000" cy="110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EA3617F-0962-6502-7B32-65480D081765}"/>
              </a:ext>
            </a:extLst>
          </p:cNvPr>
          <p:cNvSpPr/>
          <p:nvPr/>
        </p:nvSpPr>
        <p:spPr>
          <a:xfrm>
            <a:off x="8434165" y="5613509"/>
            <a:ext cx="566000" cy="110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6F22B40-3824-7C05-35F0-3CD231017623}"/>
              </a:ext>
            </a:extLst>
          </p:cNvPr>
          <p:cNvSpPr/>
          <p:nvPr/>
        </p:nvSpPr>
        <p:spPr>
          <a:xfrm>
            <a:off x="8586565" y="5765909"/>
            <a:ext cx="566000" cy="1105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ontent Placeholder 2">
            <a:extLst>
              <a:ext uri="{FF2B5EF4-FFF2-40B4-BE49-F238E27FC236}">
                <a16:creationId xmlns:a16="http://schemas.microsoft.com/office/drawing/2014/main" id="{EB43580B-BE5C-8FBE-7B5B-C7455361F36D}"/>
              </a:ext>
            </a:extLst>
          </p:cNvPr>
          <p:cNvSpPr txBox="1">
            <a:spLocks/>
          </p:cNvSpPr>
          <p:nvPr/>
        </p:nvSpPr>
        <p:spPr>
          <a:xfrm>
            <a:off x="367858" y="1368695"/>
            <a:ext cx="10398743" cy="4244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On the International Space Station (ISS), anomaly response (AR) includes: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59F9AC4-FA36-6AEF-827B-258C9B06F1E0}"/>
              </a:ext>
            </a:extLst>
          </p:cNvPr>
          <p:cNvSpPr/>
          <p:nvPr/>
        </p:nvSpPr>
        <p:spPr>
          <a:xfrm>
            <a:off x="3030907" y="4218095"/>
            <a:ext cx="1321080" cy="1892627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Curved Down Arrow 132">
            <a:extLst>
              <a:ext uri="{FF2B5EF4-FFF2-40B4-BE49-F238E27FC236}">
                <a16:creationId xmlns:a16="http://schemas.microsoft.com/office/drawing/2014/main" id="{370A56F3-E0EF-BDAF-E8E4-33B93649473F}"/>
              </a:ext>
            </a:extLst>
          </p:cNvPr>
          <p:cNvSpPr/>
          <p:nvPr/>
        </p:nvSpPr>
        <p:spPr>
          <a:xfrm flipH="1" flipV="1">
            <a:off x="9738731" y="5137012"/>
            <a:ext cx="699197" cy="290477"/>
          </a:xfrm>
          <a:prstGeom prst="curved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8" name="Graphic 137" descr="Battery with solid fill">
            <a:extLst>
              <a:ext uri="{FF2B5EF4-FFF2-40B4-BE49-F238E27FC236}">
                <a16:creationId xmlns:a16="http://schemas.microsoft.com/office/drawing/2014/main" id="{CE24E3E6-EF5A-5A09-88D2-3240F27708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76698" y="4161139"/>
            <a:ext cx="701614" cy="701614"/>
          </a:xfrm>
          <a:prstGeom prst="rect">
            <a:avLst/>
          </a:prstGeom>
        </p:spPr>
      </p:pic>
      <p:pic>
        <p:nvPicPr>
          <p:cNvPr id="139" name="Graphic 138" descr="High temperature with solid fill">
            <a:extLst>
              <a:ext uri="{FF2B5EF4-FFF2-40B4-BE49-F238E27FC236}">
                <a16:creationId xmlns:a16="http://schemas.microsoft.com/office/drawing/2014/main" id="{553D3443-CC70-AF7C-584D-F4180B2030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17532" y="5031011"/>
            <a:ext cx="607189" cy="6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004C-A42F-B37C-22C6-3F6230E48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05E0-BFB2-78F3-BED1-09C95696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776" y="508995"/>
            <a:ext cx="9879496" cy="728179"/>
          </a:xfrm>
        </p:spPr>
        <p:txBody>
          <a:bodyPr>
            <a:normAutofit/>
          </a:bodyPr>
          <a:lstStyle/>
          <a:p>
            <a:r>
              <a:rPr lang="en-US" sz="4000" dirty="0"/>
              <a:t>Dynamic and Distributed Anomaly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5A2EB-7202-FB20-7286-32D43037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79" y="2549179"/>
            <a:ext cx="6484644" cy="4122965"/>
          </a:xfrm>
        </p:spPr>
        <p:txBody>
          <a:bodyPr>
            <a:noAutofit/>
          </a:bodyPr>
          <a:lstStyle/>
          <a:p>
            <a:r>
              <a:rPr lang="en-US" sz="1900" dirty="0"/>
              <a:t>Ad-hoc placement could give crew an increased state-awareness outside the purview of rigid integrated sensor networks.</a:t>
            </a:r>
          </a:p>
          <a:p>
            <a:r>
              <a:rPr lang="en-US" sz="1900" dirty="0"/>
              <a:t>Modular sensing capabilities could equip crew with tools to respond to unforeseen faults.</a:t>
            </a:r>
          </a:p>
          <a:p>
            <a:r>
              <a:rPr lang="en-US" sz="1900" dirty="0"/>
              <a:t>Data products could increase crew autonomy in AR decision making procedures for habitats that are operated independently from Earth [3,4].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1900" dirty="0"/>
              <a:t>DARIA’s AR Architecture could allow for increased </a:t>
            </a:r>
            <a:r>
              <a:rPr lang="en-US" sz="1900" b="1" i="1" dirty="0"/>
              <a:t>state awareness, system health, </a:t>
            </a:r>
            <a:r>
              <a:rPr lang="en-US" sz="1900" dirty="0"/>
              <a:t>and</a:t>
            </a:r>
            <a:r>
              <a:rPr lang="en-US" sz="1900" b="1" dirty="0"/>
              <a:t> </a:t>
            </a:r>
            <a:r>
              <a:rPr lang="en-US" sz="1900" b="1" i="1" dirty="0"/>
              <a:t>crew autonomy.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4BB9F-2F5A-AF9B-389D-8C0F050B6A55}"/>
              </a:ext>
            </a:extLst>
          </p:cNvPr>
          <p:cNvSpPr/>
          <p:nvPr/>
        </p:nvSpPr>
        <p:spPr>
          <a:xfrm>
            <a:off x="11030673" y="231494"/>
            <a:ext cx="925975" cy="89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6207E-7E77-94B0-D749-0A79C6C9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611" y="231494"/>
            <a:ext cx="2016097" cy="1041512"/>
          </a:xfrm>
          <a:prstGeom prst="rect">
            <a:avLst/>
          </a:prstGeom>
        </p:spPr>
      </p:pic>
      <p:sp>
        <p:nvSpPr>
          <p:cNvPr id="130" name="Content Placeholder 2">
            <a:extLst>
              <a:ext uri="{FF2B5EF4-FFF2-40B4-BE49-F238E27FC236}">
                <a16:creationId xmlns:a16="http://schemas.microsoft.com/office/drawing/2014/main" id="{28A64019-4FE2-0EE2-08DA-9382FD42E3B5}"/>
              </a:ext>
            </a:extLst>
          </p:cNvPr>
          <p:cNvSpPr txBox="1">
            <a:spLocks/>
          </p:cNvSpPr>
          <p:nvPr/>
        </p:nvSpPr>
        <p:spPr>
          <a:xfrm>
            <a:off x="169622" y="1472514"/>
            <a:ext cx="6642567" cy="1118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The Dynamic Anomaly Response and Integrated Analysis (DARIA) projects aims to develop a novel AR architecture around a distributed network of ad-hoc sensors.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AF9070-62E5-1650-350C-CBF006CD6866}"/>
              </a:ext>
            </a:extLst>
          </p:cNvPr>
          <p:cNvSpPr/>
          <p:nvPr/>
        </p:nvSpPr>
        <p:spPr>
          <a:xfrm>
            <a:off x="10247411" y="1952068"/>
            <a:ext cx="1740488" cy="18829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89">
            <a:extLst>
              <a:ext uri="{FF2B5EF4-FFF2-40B4-BE49-F238E27FC236}">
                <a16:creationId xmlns:a16="http://schemas.microsoft.com/office/drawing/2014/main" id="{4817AF0A-1548-37E8-E5D2-1954A0BC3E8C}"/>
              </a:ext>
            </a:extLst>
          </p:cNvPr>
          <p:cNvSpPr/>
          <p:nvPr/>
        </p:nvSpPr>
        <p:spPr>
          <a:xfrm>
            <a:off x="11516468" y="2325844"/>
            <a:ext cx="314843" cy="482283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EDCAE69-A57A-35F2-BD95-667026265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323" y="2516536"/>
            <a:ext cx="929465" cy="882683"/>
          </a:xfrm>
          <a:prstGeom prst="rect">
            <a:avLst/>
          </a:prstGeom>
        </p:spPr>
      </p:pic>
      <p:sp>
        <p:nvSpPr>
          <p:cNvPr id="93" name="Can 92">
            <a:extLst>
              <a:ext uri="{FF2B5EF4-FFF2-40B4-BE49-F238E27FC236}">
                <a16:creationId xmlns:a16="http://schemas.microsoft.com/office/drawing/2014/main" id="{8519A1C3-C1D5-3C95-4091-C5EE0A884428}"/>
              </a:ext>
            </a:extLst>
          </p:cNvPr>
          <p:cNvSpPr/>
          <p:nvPr/>
        </p:nvSpPr>
        <p:spPr>
          <a:xfrm>
            <a:off x="11357602" y="2457765"/>
            <a:ext cx="236195" cy="374604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>
            <a:extLst>
              <a:ext uri="{FF2B5EF4-FFF2-40B4-BE49-F238E27FC236}">
                <a16:creationId xmlns:a16="http://schemas.microsoft.com/office/drawing/2014/main" id="{2854103E-90F1-A207-8780-D71FA0A933E0}"/>
              </a:ext>
            </a:extLst>
          </p:cNvPr>
          <p:cNvSpPr/>
          <p:nvPr/>
        </p:nvSpPr>
        <p:spPr>
          <a:xfrm>
            <a:off x="11507534" y="2546933"/>
            <a:ext cx="236195" cy="374604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BE890B2-0524-20C3-1070-DFC8FECE99E9}"/>
              </a:ext>
            </a:extLst>
          </p:cNvPr>
          <p:cNvSpPr/>
          <p:nvPr/>
        </p:nvSpPr>
        <p:spPr>
          <a:xfrm>
            <a:off x="8727563" y="2839321"/>
            <a:ext cx="1450560" cy="1663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6" name="Graphic 145" descr="Monitor with solid fill">
            <a:extLst>
              <a:ext uri="{FF2B5EF4-FFF2-40B4-BE49-F238E27FC236}">
                <a16:creationId xmlns:a16="http://schemas.microsoft.com/office/drawing/2014/main" id="{DAC6CC25-5714-FAFB-E10B-392063363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9863" y="3345517"/>
            <a:ext cx="829578" cy="829578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191F01CF-91F1-97ED-6636-6DBA4034B78C}"/>
              </a:ext>
            </a:extLst>
          </p:cNvPr>
          <p:cNvSpPr/>
          <p:nvPr/>
        </p:nvSpPr>
        <p:spPr>
          <a:xfrm>
            <a:off x="10352601" y="2022531"/>
            <a:ext cx="1530109" cy="259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Gas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E327D54-5BD9-3B29-60D3-17B59AB30AA6}"/>
              </a:ext>
            </a:extLst>
          </p:cNvPr>
          <p:cNvSpPr/>
          <p:nvPr/>
        </p:nvSpPr>
        <p:spPr>
          <a:xfrm>
            <a:off x="6917378" y="1961445"/>
            <a:ext cx="1740488" cy="19020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Can 155">
            <a:extLst>
              <a:ext uri="{FF2B5EF4-FFF2-40B4-BE49-F238E27FC236}">
                <a16:creationId xmlns:a16="http://schemas.microsoft.com/office/drawing/2014/main" id="{D3CCCF25-315E-B915-E39C-66CF98C6D38D}"/>
              </a:ext>
            </a:extLst>
          </p:cNvPr>
          <p:cNvSpPr/>
          <p:nvPr/>
        </p:nvSpPr>
        <p:spPr>
          <a:xfrm>
            <a:off x="7078920" y="2362996"/>
            <a:ext cx="316630" cy="461871"/>
          </a:xfrm>
          <a:prstGeom prst="can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CA0477E5-3668-C84B-CFAF-E38B40017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112" y="2495624"/>
            <a:ext cx="929465" cy="882683"/>
          </a:xfrm>
          <a:prstGeom prst="rect">
            <a:avLst/>
          </a:prstGeom>
        </p:spPr>
      </p:pic>
      <p:sp>
        <p:nvSpPr>
          <p:cNvPr id="158" name="Can 157">
            <a:extLst>
              <a:ext uri="{FF2B5EF4-FFF2-40B4-BE49-F238E27FC236}">
                <a16:creationId xmlns:a16="http://schemas.microsoft.com/office/drawing/2014/main" id="{8E3B246E-D021-6C4A-93AB-588F2A4E2E11}"/>
              </a:ext>
            </a:extLst>
          </p:cNvPr>
          <p:cNvSpPr/>
          <p:nvPr/>
        </p:nvSpPr>
        <p:spPr>
          <a:xfrm>
            <a:off x="7287695" y="2502507"/>
            <a:ext cx="236195" cy="374604"/>
          </a:xfrm>
          <a:prstGeom prst="can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an 158">
            <a:extLst>
              <a:ext uri="{FF2B5EF4-FFF2-40B4-BE49-F238E27FC236}">
                <a16:creationId xmlns:a16="http://schemas.microsoft.com/office/drawing/2014/main" id="{D9EC0D24-00FA-3EF3-710B-B9740792870B}"/>
              </a:ext>
            </a:extLst>
          </p:cNvPr>
          <p:cNvSpPr/>
          <p:nvPr/>
        </p:nvSpPr>
        <p:spPr>
          <a:xfrm>
            <a:off x="7041257" y="2541441"/>
            <a:ext cx="236195" cy="374604"/>
          </a:xfrm>
          <a:prstGeom prst="can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4CFFDA9-2CB3-BC96-9C73-29AD24448716}"/>
              </a:ext>
            </a:extLst>
          </p:cNvPr>
          <p:cNvSpPr/>
          <p:nvPr/>
        </p:nvSpPr>
        <p:spPr>
          <a:xfrm>
            <a:off x="7022568" y="2031908"/>
            <a:ext cx="1530109" cy="259554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 Detection</a:t>
            </a:r>
          </a:p>
        </p:txBody>
      </p:sp>
      <p:pic>
        <p:nvPicPr>
          <p:cNvPr id="163" name="Graphic 162" descr="Broken Fire Hydrant with solid fill">
            <a:extLst>
              <a:ext uri="{FF2B5EF4-FFF2-40B4-BE49-F238E27FC236}">
                <a16:creationId xmlns:a16="http://schemas.microsoft.com/office/drawing/2014/main" id="{F6A23766-6C5D-A62E-16DE-9733191F4F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06525" y="2896402"/>
            <a:ext cx="625839" cy="625839"/>
          </a:xfrm>
          <a:prstGeom prst="rect">
            <a:avLst/>
          </a:prstGeom>
        </p:spPr>
      </p:pic>
      <p:sp>
        <p:nvSpPr>
          <p:cNvPr id="164" name="Rectangle 163">
            <a:extLst>
              <a:ext uri="{FF2B5EF4-FFF2-40B4-BE49-F238E27FC236}">
                <a16:creationId xmlns:a16="http://schemas.microsoft.com/office/drawing/2014/main" id="{42401D51-4ACA-FE0C-FC2D-72B6913AA970}"/>
              </a:ext>
            </a:extLst>
          </p:cNvPr>
          <p:cNvSpPr/>
          <p:nvPr/>
        </p:nvSpPr>
        <p:spPr>
          <a:xfrm>
            <a:off x="10247411" y="3938357"/>
            <a:ext cx="1740488" cy="189973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Can 164">
            <a:extLst>
              <a:ext uri="{FF2B5EF4-FFF2-40B4-BE49-F238E27FC236}">
                <a16:creationId xmlns:a16="http://schemas.microsoft.com/office/drawing/2014/main" id="{67926094-0FE4-BDAD-A569-E85112135573}"/>
              </a:ext>
            </a:extLst>
          </p:cNvPr>
          <p:cNvSpPr/>
          <p:nvPr/>
        </p:nvSpPr>
        <p:spPr>
          <a:xfrm>
            <a:off x="11516468" y="4312133"/>
            <a:ext cx="314843" cy="482283"/>
          </a:xfrm>
          <a:prstGeom prst="ca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F0F72AB0-07C2-79B4-2582-9BD1533C8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580" y="4524888"/>
            <a:ext cx="929465" cy="882683"/>
          </a:xfrm>
          <a:prstGeom prst="rect">
            <a:avLst/>
          </a:prstGeom>
        </p:spPr>
      </p:pic>
      <p:sp>
        <p:nvSpPr>
          <p:cNvPr id="167" name="Can 166">
            <a:extLst>
              <a:ext uri="{FF2B5EF4-FFF2-40B4-BE49-F238E27FC236}">
                <a16:creationId xmlns:a16="http://schemas.microsoft.com/office/drawing/2014/main" id="{F80A60F2-DFD1-EB72-0F37-AB74852B6027}"/>
              </a:ext>
            </a:extLst>
          </p:cNvPr>
          <p:cNvSpPr/>
          <p:nvPr/>
        </p:nvSpPr>
        <p:spPr>
          <a:xfrm>
            <a:off x="11357602" y="4444054"/>
            <a:ext cx="236195" cy="374604"/>
          </a:xfrm>
          <a:prstGeom prst="ca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Can 167">
            <a:extLst>
              <a:ext uri="{FF2B5EF4-FFF2-40B4-BE49-F238E27FC236}">
                <a16:creationId xmlns:a16="http://schemas.microsoft.com/office/drawing/2014/main" id="{E74A3DED-90EF-ECC2-DC76-B92648CC7BC4}"/>
              </a:ext>
            </a:extLst>
          </p:cNvPr>
          <p:cNvSpPr/>
          <p:nvPr/>
        </p:nvSpPr>
        <p:spPr>
          <a:xfrm>
            <a:off x="11507534" y="4533222"/>
            <a:ext cx="236195" cy="374604"/>
          </a:xfrm>
          <a:prstGeom prst="ca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5F2FDB2-5C8C-5C6F-4244-8F58FE7492B1}"/>
              </a:ext>
            </a:extLst>
          </p:cNvPr>
          <p:cNvSpPr/>
          <p:nvPr/>
        </p:nvSpPr>
        <p:spPr>
          <a:xfrm>
            <a:off x="10352601" y="4008820"/>
            <a:ext cx="1530109" cy="259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1755656D-FB49-6347-1C01-C8DE8D949D96}"/>
              </a:ext>
            </a:extLst>
          </p:cNvPr>
          <p:cNvSpPr/>
          <p:nvPr/>
        </p:nvSpPr>
        <p:spPr>
          <a:xfrm>
            <a:off x="6906431" y="3959380"/>
            <a:ext cx="1740488" cy="19190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Can 171">
            <a:extLst>
              <a:ext uri="{FF2B5EF4-FFF2-40B4-BE49-F238E27FC236}">
                <a16:creationId xmlns:a16="http://schemas.microsoft.com/office/drawing/2014/main" id="{D5CC83F9-CC06-9060-B947-2AF3EF84F966}"/>
              </a:ext>
            </a:extLst>
          </p:cNvPr>
          <p:cNvSpPr/>
          <p:nvPr/>
        </p:nvSpPr>
        <p:spPr>
          <a:xfrm>
            <a:off x="6990985" y="4901600"/>
            <a:ext cx="314843" cy="482283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pic>
        <p:nvPicPr>
          <p:cNvPr id="173" name="Picture 172">
            <a:extLst>
              <a:ext uri="{FF2B5EF4-FFF2-40B4-BE49-F238E27FC236}">
                <a16:creationId xmlns:a16="http://schemas.microsoft.com/office/drawing/2014/main" id="{40668315-23B4-46A1-45FA-A58CBDFF6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165" y="4492903"/>
            <a:ext cx="929465" cy="882683"/>
          </a:xfrm>
          <a:prstGeom prst="rect">
            <a:avLst/>
          </a:prstGeom>
        </p:spPr>
      </p:pic>
      <p:sp>
        <p:nvSpPr>
          <p:cNvPr id="174" name="Can 173">
            <a:extLst>
              <a:ext uri="{FF2B5EF4-FFF2-40B4-BE49-F238E27FC236}">
                <a16:creationId xmlns:a16="http://schemas.microsoft.com/office/drawing/2014/main" id="{4FB27B3A-DE00-A0B9-6A59-592676C61722}"/>
              </a:ext>
            </a:extLst>
          </p:cNvPr>
          <p:cNvSpPr/>
          <p:nvPr/>
        </p:nvSpPr>
        <p:spPr>
          <a:xfrm>
            <a:off x="7246200" y="5077895"/>
            <a:ext cx="236195" cy="374604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Can 174">
            <a:extLst>
              <a:ext uri="{FF2B5EF4-FFF2-40B4-BE49-F238E27FC236}">
                <a16:creationId xmlns:a16="http://schemas.microsoft.com/office/drawing/2014/main" id="{C2CDA6D8-D732-9677-0B7B-3C259BF67538}"/>
              </a:ext>
            </a:extLst>
          </p:cNvPr>
          <p:cNvSpPr/>
          <p:nvPr/>
        </p:nvSpPr>
        <p:spPr>
          <a:xfrm>
            <a:off x="7064270" y="5139614"/>
            <a:ext cx="236195" cy="374604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1D8E9C0B-E9AF-F7D5-F2EF-8D2FAF62CCE4}"/>
              </a:ext>
            </a:extLst>
          </p:cNvPr>
          <p:cNvSpPr/>
          <p:nvPr/>
        </p:nvSpPr>
        <p:spPr>
          <a:xfrm>
            <a:off x="7011621" y="4029843"/>
            <a:ext cx="1530109" cy="259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</a:p>
        </p:txBody>
      </p:sp>
      <p:pic>
        <p:nvPicPr>
          <p:cNvPr id="179" name="Graphic 178" descr="Bonfire with solid fill">
            <a:extLst>
              <a:ext uri="{FF2B5EF4-FFF2-40B4-BE49-F238E27FC236}">
                <a16:creationId xmlns:a16="http://schemas.microsoft.com/office/drawing/2014/main" id="{96629BA1-00AD-EFEA-EAB1-85E859479F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22109" y="2944419"/>
            <a:ext cx="615710" cy="615710"/>
          </a:xfrm>
          <a:prstGeom prst="rect">
            <a:avLst/>
          </a:prstGeom>
        </p:spPr>
      </p:pic>
      <p:pic>
        <p:nvPicPr>
          <p:cNvPr id="181" name="Graphic 180" descr="Wireless with solid fill">
            <a:extLst>
              <a:ext uri="{FF2B5EF4-FFF2-40B4-BE49-F238E27FC236}">
                <a16:creationId xmlns:a16="http://schemas.microsoft.com/office/drawing/2014/main" id="{3EE7E93C-5889-9E60-F277-467CA8266A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48456" y="4285532"/>
            <a:ext cx="619934" cy="619934"/>
          </a:xfrm>
          <a:prstGeom prst="rect">
            <a:avLst/>
          </a:prstGeom>
        </p:spPr>
      </p:pic>
      <p:pic>
        <p:nvPicPr>
          <p:cNvPr id="183" name="Graphic 182" descr="Bio-hazard with solid fill">
            <a:extLst>
              <a:ext uri="{FF2B5EF4-FFF2-40B4-BE49-F238E27FC236}">
                <a16:creationId xmlns:a16="http://schemas.microsoft.com/office/drawing/2014/main" id="{19AF8242-E3B6-3EF5-80D6-BC5D8129AF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84013" y="4943385"/>
            <a:ext cx="611080" cy="611080"/>
          </a:xfrm>
          <a:prstGeom prst="rect">
            <a:avLst/>
          </a:prstGeom>
        </p:spPr>
      </p:pic>
      <p:sp>
        <p:nvSpPr>
          <p:cNvPr id="184" name="Bent-Up Arrow 183">
            <a:extLst>
              <a:ext uri="{FF2B5EF4-FFF2-40B4-BE49-F238E27FC236}">
                <a16:creationId xmlns:a16="http://schemas.microsoft.com/office/drawing/2014/main" id="{692D9A6B-9AC7-16E1-F535-AA1E3CFCF45A}"/>
              </a:ext>
            </a:extLst>
          </p:cNvPr>
          <p:cNvSpPr/>
          <p:nvPr/>
        </p:nvSpPr>
        <p:spPr>
          <a:xfrm flipH="1" flipV="1">
            <a:off x="9768057" y="2284536"/>
            <a:ext cx="424179" cy="618789"/>
          </a:xfrm>
          <a:prstGeom prst="bent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Bent-Up Arrow 184">
            <a:extLst>
              <a:ext uri="{FF2B5EF4-FFF2-40B4-BE49-F238E27FC236}">
                <a16:creationId xmlns:a16="http://schemas.microsoft.com/office/drawing/2014/main" id="{E6F86433-90D5-A8EE-D794-7E9554761F5C}"/>
              </a:ext>
            </a:extLst>
          </p:cNvPr>
          <p:cNvSpPr/>
          <p:nvPr/>
        </p:nvSpPr>
        <p:spPr>
          <a:xfrm flipV="1">
            <a:off x="8711542" y="2291462"/>
            <a:ext cx="455109" cy="593998"/>
          </a:xfrm>
          <a:prstGeom prst="bent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Bent-Up Arrow 185">
            <a:extLst>
              <a:ext uri="{FF2B5EF4-FFF2-40B4-BE49-F238E27FC236}">
                <a16:creationId xmlns:a16="http://schemas.microsoft.com/office/drawing/2014/main" id="{BC6746BB-813F-4056-B412-98DFBB48B534}"/>
              </a:ext>
            </a:extLst>
          </p:cNvPr>
          <p:cNvSpPr/>
          <p:nvPr/>
        </p:nvSpPr>
        <p:spPr>
          <a:xfrm>
            <a:off x="8683755" y="4259314"/>
            <a:ext cx="574936" cy="461493"/>
          </a:xfrm>
          <a:prstGeom prst="bent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Bent-Up Arrow 186">
            <a:extLst>
              <a:ext uri="{FF2B5EF4-FFF2-40B4-BE49-F238E27FC236}">
                <a16:creationId xmlns:a16="http://schemas.microsoft.com/office/drawing/2014/main" id="{CBFC6048-4494-6485-DE2E-6FB26BF86C0E}"/>
              </a:ext>
            </a:extLst>
          </p:cNvPr>
          <p:cNvSpPr/>
          <p:nvPr/>
        </p:nvSpPr>
        <p:spPr>
          <a:xfrm flipH="1">
            <a:off x="9651413" y="4268374"/>
            <a:ext cx="546876" cy="452433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9" name="Graphic 188" descr="Astronaut male with solid fill">
            <a:extLst>
              <a:ext uri="{FF2B5EF4-FFF2-40B4-BE49-F238E27FC236}">
                <a16:creationId xmlns:a16="http://schemas.microsoft.com/office/drawing/2014/main" id="{69CAED45-8316-3B10-283E-B58001614D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84104" y="3432421"/>
            <a:ext cx="665385" cy="665385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BE0DC4C8-C668-A080-49ED-41B877EBD57F}"/>
              </a:ext>
            </a:extLst>
          </p:cNvPr>
          <p:cNvSpPr/>
          <p:nvPr/>
        </p:nvSpPr>
        <p:spPr>
          <a:xfrm>
            <a:off x="8783695" y="2934865"/>
            <a:ext cx="1333488" cy="4234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Analysis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22161F7-F86C-B349-50EB-33F4B1B7827E}"/>
              </a:ext>
            </a:extLst>
          </p:cNvPr>
          <p:cNvSpPr/>
          <p:nvPr/>
        </p:nvSpPr>
        <p:spPr>
          <a:xfrm>
            <a:off x="8884056" y="3558190"/>
            <a:ext cx="3062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6C9B8295-717B-7086-C70D-8403DA2B9536}"/>
              </a:ext>
            </a:extLst>
          </p:cNvPr>
          <p:cNvSpPr/>
          <p:nvPr/>
        </p:nvSpPr>
        <p:spPr>
          <a:xfrm>
            <a:off x="8937995" y="3641866"/>
            <a:ext cx="3062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1A5AA6FF-A9DC-F3FD-2352-6A506C1F65FD}"/>
              </a:ext>
            </a:extLst>
          </p:cNvPr>
          <p:cNvSpPr/>
          <p:nvPr/>
        </p:nvSpPr>
        <p:spPr>
          <a:xfrm>
            <a:off x="9013638" y="3722834"/>
            <a:ext cx="3062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2697A90-B27E-432E-B0EB-F9570DAB59E9}"/>
              </a:ext>
            </a:extLst>
          </p:cNvPr>
          <p:cNvSpPr/>
          <p:nvPr/>
        </p:nvSpPr>
        <p:spPr>
          <a:xfrm>
            <a:off x="9096697" y="3813535"/>
            <a:ext cx="306267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DD1B585A-DC20-0055-B5D4-B1A85FF491EA}"/>
              </a:ext>
            </a:extLst>
          </p:cNvPr>
          <p:cNvSpPr/>
          <p:nvPr/>
        </p:nvSpPr>
        <p:spPr>
          <a:xfrm flipV="1">
            <a:off x="9546934" y="3449503"/>
            <a:ext cx="104479" cy="136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218FA56-1573-8301-2302-B19C2F7BD75C}"/>
              </a:ext>
            </a:extLst>
          </p:cNvPr>
          <p:cNvSpPr/>
          <p:nvPr/>
        </p:nvSpPr>
        <p:spPr>
          <a:xfrm flipV="1">
            <a:off x="9514632" y="3647135"/>
            <a:ext cx="109484" cy="10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1000336-409D-076F-BBEE-C4DC84639C92}"/>
              </a:ext>
            </a:extLst>
          </p:cNvPr>
          <p:cNvSpPr/>
          <p:nvPr/>
        </p:nvSpPr>
        <p:spPr>
          <a:xfrm flipV="1">
            <a:off x="10012704" y="3913349"/>
            <a:ext cx="104479" cy="136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ontent Placeholder 2">
            <a:extLst>
              <a:ext uri="{FF2B5EF4-FFF2-40B4-BE49-F238E27FC236}">
                <a16:creationId xmlns:a16="http://schemas.microsoft.com/office/drawing/2014/main" id="{47DE11AA-6C19-B3E8-F3A4-E71C69761C1A}"/>
              </a:ext>
            </a:extLst>
          </p:cNvPr>
          <p:cNvSpPr txBox="1">
            <a:spLocks/>
          </p:cNvSpPr>
          <p:nvPr/>
        </p:nvSpPr>
        <p:spPr>
          <a:xfrm>
            <a:off x="9496204" y="3989709"/>
            <a:ext cx="769070" cy="43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crew</a:t>
            </a:r>
          </a:p>
        </p:txBody>
      </p:sp>
      <p:sp>
        <p:nvSpPr>
          <p:cNvPr id="199" name="Content Placeholder 2">
            <a:extLst>
              <a:ext uri="{FF2B5EF4-FFF2-40B4-BE49-F238E27FC236}">
                <a16:creationId xmlns:a16="http://schemas.microsoft.com/office/drawing/2014/main" id="{5B3E718E-3303-7028-B915-434E74370305}"/>
              </a:ext>
            </a:extLst>
          </p:cNvPr>
          <p:cNvSpPr txBox="1">
            <a:spLocks/>
          </p:cNvSpPr>
          <p:nvPr/>
        </p:nvSpPr>
        <p:spPr>
          <a:xfrm>
            <a:off x="8957643" y="3996457"/>
            <a:ext cx="769070" cy="43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</a:p>
        </p:txBody>
      </p:sp>
      <p:sp>
        <p:nvSpPr>
          <p:cNvPr id="200" name="Can 199">
            <a:extLst>
              <a:ext uri="{FF2B5EF4-FFF2-40B4-BE49-F238E27FC236}">
                <a16:creationId xmlns:a16="http://schemas.microsoft.com/office/drawing/2014/main" id="{63AF8D66-A3DA-6AC5-5AF8-C5CCE305BD3A}"/>
              </a:ext>
            </a:extLst>
          </p:cNvPr>
          <p:cNvSpPr/>
          <p:nvPr/>
        </p:nvSpPr>
        <p:spPr>
          <a:xfrm>
            <a:off x="7024536" y="3583959"/>
            <a:ext cx="232612" cy="230833"/>
          </a:xfrm>
          <a:prstGeom prst="can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Content Placeholder 2">
            <a:extLst>
              <a:ext uri="{FF2B5EF4-FFF2-40B4-BE49-F238E27FC236}">
                <a16:creationId xmlns:a16="http://schemas.microsoft.com/office/drawing/2014/main" id="{B83A9163-43DD-2CDA-1F03-2492A4B9487B}"/>
              </a:ext>
            </a:extLst>
          </p:cNvPr>
          <p:cNvSpPr txBox="1">
            <a:spLocks/>
          </p:cNvSpPr>
          <p:nvPr/>
        </p:nvSpPr>
        <p:spPr>
          <a:xfrm>
            <a:off x="7257148" y="3565375"/>
            <a:ext cx="1349559" cy="28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Pressure Data</a:t>
            </a:r>
          </a:p>
        </p:txBody>
      </p:sp>
      <p:sp>
        <p:nvSpPr>
          <p:cNvPr id="202" name="Can 201">
            <a:extLst>
              <a:ext uri="{FF2B5EF4-FFF2-40B4-BE49-F238E27FC236}">
                <a16:creationId xmlns:a16="http://schemas.microsoft.com/office/drawing/2014/main" id="{5E7A3114-70AC-4EA8-6096-6975848596E2}"/>
              </a:ext>
            </a:extLst>
          </p:cNvPr>
          <p:cNvSpPr/>
          <p:nvPr/>
        </p:nvSpPr>
        <p:spPr>
          <a:xfrm>
            <a:off x="7033754" y="5577674"/>
            <a:ext cx="232612" cy="230833"/>
          </a:xfrm>
          <a:prstGeom prst="ca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05B136EE-5DF5-3362-EF23-6A8307C4E4EE}"/>
              </a:ext>
            </a:extLst>
          </p:cNvPr>
          <p:cNvSpPr txBox="1">
            <a:spLocks/>
          </p:cNvSpPr>
          <p:nvPr/>
        </p:nvSpPr>
        <p:spPr>
          <a:xfrm>
            <a:off x="7246200" y="5560871"/>
            <a:ext cx="1477454" cy="35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Telemetry Data</a:t>
            </a:r>
          </a:p>
        </p:txBody>
      </p:sp>
      <p:sp>
        <p:nvSpPr>
          <p:cNvPr id="204" name="Can 203">
            <a:extLst>
              <a:ext uri="{FF2B5EF4-FFF2-40B4-BE49-F238E27FC236}">
                <a16:creationId xmlns:a16="http://schemas.microsoft.com/office/drawing/2014/main" id="{A66674DF-368B-2322-F795-F998211C2E2B}"/>
              </a:ext>
            </a:extLst>
          </p:cNvPr>
          <p:cNvSpPr/>
          <p:nvPr/>
        </p:nvSpPr>
        <p:spPr>
          <a:xfrm>
            <a:off x="10344312" y="5538576"/>
            <a:ext cx="232612" cy="230833"/>
          </a:xfrm>
          <a:prstGeom prst="ca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ontent Placeholder 2">
            <a:extLst>
              <a:ext uri="{FF2B5EF4-FFF2-40B4-BE49-F238E27FC236}">
                <a16:creationId xmlns:a16="http://schemas.microsoft.com/office/drawing/2014/main" id="{5E2DC857-D3D8-1B7E-C3D8-9E3031B27DFE}"/>
              </a:ext>
            </a:extLst>
          </p:cNvPr>
          <p:cNvSpPr txBox="1">
            <a:spLocks/>
          </p:cNvSpPr>
          <p:nvPr/>
        </p:nvSpPr>
        <p:spPr>
          <a:xfrm>
            <a:off x="10576924" y="5528488"/>
            <a:ext cx="1410975" cy="34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Radiation Data</a:t>
            </a:r>
          </a:p>
        </p:txBody>
      </p:sp>
      <p:sp>
        <p:nvSpPr>
          <p:cNvPr id="206" name="Can 205">
            <a:extLst>
              <a:ext uri="{FF2B5EF4-FFF2-40B4-BE49-F238E27FC236}">
                <a16:creationId xmlns:a16="http://schemas.microsoft.com/office/drawing/2014/main" id="{E640FBFD-CEFB-7F72-0447-2F071805FFBE}"/>
              </a:ext>
            </a:extLst>
          </p:cNvPr>
          <p:cNvSpPr/>
          <p:nvPr/>
        </p:nvSpPr>
        <p:spPr>
          <a:xfrm>
            <a:off x="10371580" y="3521474"/>
            <a:ext cx="232612" cy="230833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Content Placeholder 2">
            <a:extLst>
              <a:ext uri="{FF2B5EF4-FFF2-40B4-BE49-F238E27FC236}">
                <a16:creationId xmlns:a16="http://schemas.microsoft.com/office/drawing/2014/main" id="{7652302C-D6E9-DD09-991D-A81299C7417F}"/>
              </a:ext>
            </a:extLst>
          </p:cNvPr>
          <p:cNvSpPr txBox="1">
            <a:spLocks/>
          </p:cNvSpPr>
          <p:nvPr/>
        </p:nvSpPr>
        <p:spPr>
          <a:xfrm>
            <a:off x="10578705" y="3541408"/>
            <a:ext cx="1410975" cy="287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Temperature Data</a:t>
            </a:r>
          </a:p>
        </p:txBody>
      </p:sp>
      <p:pic>
        <p:nvPicPr>
          <p:cNvPr id="210" name="Picture 20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9FEAB0A-4983-BF99-9309-55D3FCFB384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t="16317" r="25645" b="8515"/>
          <a:stretch>
            <a:fillRect/>
          </a:stretch>
        </p:blipFill>
        <p:spPr bwMode="auto">
          <a:xfrm rot="5400000">
            <a:off x="9002001" y="4744016"/>
            <a:ext cx="942521" cy="118234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id="{581A2C41-FA36-7446-BE12-49670C75A5F2}"/>
              </a:ext>
            </a:extLst>
          </p:cNvPr>
          <p:cNvSpPr/>
          <p:nvPr/>
        </p:nvSpPr>
        <p:spPr>
          <a:xfrm>
            <a:off x="8963279" y="5404349"/>
            <a:ext cx="305260" cy="30630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8DF9664-6282-F601-245E-D6FEB6C4D94D}"/>
              </a:ext>
            </a:extLst>
          </p:cNvPr>
          <p:cNvSpPr/>
          <p:nvPr/>
        </p:nvSpPr>
        <p:spPr>
          <a:xfrm>
            <a:off x="9615201" y="4896723"/>
            <a:ext cx="380084" cy="3601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Up Arrow 214">
            <a:extLst>
              <a:ext uri="{FF2B5EF4-FFF2-40B4-BE49-F238E27FC236}">
                <a16:creationId xmlns:a16="http://schemas.microsoft.com/office/drawing/2014/main" id="{89942312-BAA6-2238-186D-02BECAF16D31}"/>
              </a:ext>
            </a:extLst>
          </p:cNvPr>
          <p:cNvSpPr/>
          <p:nvPr/>
        </p:nvSpPr>
        <p:spPr>
          <a:xfrm>
            <a:off x="9339073" y="4258976"/>
            <a:ext cx="232907" cy="637276"/>
          </a:xfrm>
          <a:prstGeom prst="up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Content Placeholder 2">
            <a:extLst>
              <a:ext uri="{FF2B5EF4-FFF2-40B4-BE49-F238E27FC236}">
                <a16:creationId xmlns:a16="http://schemas.microsoft.com/office/drawing/2014/main" id="{88A88981-5876-3918-EDFE-81D39D0BAD41}"/>
              </a:ext>
            </a:extLst>
          </p:cNvPr>
          <p:cNvSpPr txBox="1">
            <a:spLocks/>
          </p:cNvSpPr>
          <p:nvPr/>
        </p:nvSpPr>
        <p:spPr>
          <a:xfrm>
            <a:off x="11758079" y="6391090"/>
            <a:ext cx="523282" cy="4822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3</a:t>
            </a:r>
          </a:p>
        </p:txBody>
      </p:sp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8B6255CA-C917-DF15-28CF-B1406976BFAC}"/>
              </a:ext>
            </a:extLst>
          </p:cNvPr>
          <p:cNvSpPr txBox="1">
            <a:spLocks/>
          </p:cNvSpPr>
          <p:nvPr/>
        </p:nvSpPr>
        <p:spPr>
          <a:xfrm>
            <a:off x="43480" y="6106359"/>
            <a:ext cx="11714599" cy="433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latin typeface="Aptos" panose="020B0004020202020204" pitchFamily="34" charset="0"/>
              </a:rPr>
              <a:t>[3] Kam et al. "Dynamic Anomaly Response and Integrated Analysis (DARIA): A Fault Investigation Toolset Supporting EIO in Future Crewed Mars Missions." </a:t>
            </a:r>
            <a:r>
              <a:rPr lang="en-US" sz="1200" i="1" dirty="0">
                <a:latin typeface="Aptos" panose="020B0004020202020204" pitchFamily="34" charset="0"/>
              </a:rPr>
              <a:t>Northern California Aerospace Symposium (NCAS) 2025</a:t>
            </a:r>
            <a:r>
              <a:rPr lang="en-US" sz="1200" dirty="0">
                <a:latin typeface="Aptos" panose="020B00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latin typeface="Aptos" panose="020B0004020202020204" pitchFamily="34" charset="0"/>
              </a:rPr>
              <a:t>[4] </a:t>
            </a:r>
            <a:r>
              <a:rPr lang="en-US" sz="1200" dirty="0"/>
              <a:t>Kam et. al, “Development of Wireless Sensing Prototype, “STAMPS” for Data Acquisition, Analysis, and Visualization” International Astronautical Congress (IAC) 2025</a:t>
            </a: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47A2400D-1077-B30A-930F-4EC797045843}"/>
              </a:ext>
            </a:extLst>
          </p:cNvPr>
          <p:cNvSpPr/>
          <p:nvPr/>
        </p:nvSpPr>
        <p:spPr>
          <a:xfrm>
            <a:off x="7169778" y="1404927"/>
            <a:ext cx="4651902" cy="4644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DARIA AR Architecture</a:t>
            </a:r>
          </a:p>
        </p:txBody>
      </p:sp>
    </p:spTree>
    <p:extLst>
      <p:ext uri="{BB962C8B-B14F-4D97-AF65-F5344CB8AC3E}">
        <p14:creationId xmlns:p14="http://schemas.microsoft.com/office/powerpoint/2010/main" val="102273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7F7D3-83F9-BC8F-1918-264183C7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EBEF-461C-094C-D833-2E6B8842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775" y="621809"/>
            <a:ext cx="10845225" cy="7281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System of Telemetry Amalgamation of Multimodal PrognosticS (STAMPS) Prototypes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77E76-3907-C564-4D25-72A41E73EEE7}"/>
              </a:ext>
            </a:extLst>
          </p:cNvPr>
          <p:cNvSpPr/>
          <p:nvPr/>
        </p:nvSpPr>
        <p:spPr>
          <a:xfrm>
            <a:off x="11030673" y="231494"/>
            <a:ext cx="925975" cy="89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20306-A0D6-A28A-247D-3410BB07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611" y="231494"/>
            <a:ext cx="2016097" cy="1041512"/>
          </a:xfrm>
          <a:prstGeom prst="rect">
            <a:avLst/>
          </a:prstGeom>
        </p:spPr>
      </p:pic>
      <p:sp>
        <p:nvSpPr>
          <p:cNvPr id="218" name="Content Placeholder 2">
            <a:extLst>
              <a:ext uri="{FF2B5EF4-FFF2-40B4-BE49-F238E27FC236}">
                <a16:creationId xmlns:a16="http://schemas.microsoft.com/office/drawing/2014/main" id="{77E658ED-FB80-9972-E6FA-FB9CAC9BC55F}"/>
              </a:ext>
            </a:extLst>
          </p:cNvPr>
          <p:cNvSpPr txBox="1">
            <a:spLocks/>
          </p:cNvSpPr>
          <p:nvPr/>
        </p:nvSpPr>
        <p:spPr>
          <a:xfrm>
            <a:off x="11758079" y="6391090"/>
            <a:ext cx="523282" cy="4822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5CE97C-945F-9337-3E66-C2FA13BD0C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44" t="19796" r="22724" b="1751"/>
          <a:stretch>
            <a:fillRect/>
          </a:stretch>
        </p:blipFill>
        <p:spPr>
          <a:xfrm rot="5400000">
            <a:off x="850496" y="2566077"/>
            <a:ext cx="2913428" cy="36173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CE01F6-8688-C931-78B6-CD5AC4466EDF}"/>
              </a:ext>
            </a:extLst>
          </p:cNvPr>
          <p:cNvSpPr/>
          <p:nvPr/>
        </p:nvSpPr>
        <p:spPr>
          <a:xfrm>
            <a:off x="91451" y="2128684"/>
            <a:ext cx="4414706" cy="46541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-Down Arrow 20">
            <a:extLst>
              <a:ext uri="{FF2B5EF4-FFF2-40B4-BE49-F238E27FC236}">
                <a16:creationId xmlns:a16="http://schemas.microsoft.com/office/drawing/2014/main" id="{243C8B5F-1F4E-EAF8-4A5C-133C959AEC9A}"/>
              </a:ext>
            </a:extLst>
          </p:cNvPr>
          <p:cNvSpPr/>
          <p:nvPr/>
        </p:nvSpPr>
        <p:spPr>
          <a:xfrm>
            <a:off x="3609714" y="3664999"/>
            <a:ext cx="151646" cy="1904516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EFF077B-F28B-F74B-C1D8-1C028B883668}"/>
              </a:ext>
            </a:extLst>
          </p:cNvPr>
          <p:cNvSpPr txBox="1">
            <a:spLocks/>
          </p:cNvSpPr>
          <p:nvPr/>
        </p:nvSpPr>
        <p:spPr>
          <a:xfrm>
            <a:off x="3275166" y="3041666"/>
            <a:ext cx="2134278" cy="7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</a:rPr>
              <a:t>~3”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F56541-0B05-3DBD-C2B3-144A8198C431}"/>
              </a:ext>
            </a:extLst>
          </p:cNvPr>
          <p:cNvSpPr/>
          <p:nvPr/>
        </p:nvSpPr>
        <p:spPr>
          <a:xfrm>
            <a:off x="1612044" y="3643084"/>
            <a:ext cx="903451" cy="7889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C9DD145-7CAE-6F84-83F1-81AC11D2D246}"/>
              </a:ext>
            </a:extLst>
          </p:cNvPr>
          <p:cNvSpPr txBox="1">
            <a:spLocks/>
          </p:cNvSpPr>
          <p:nvPr/>
        </p:nvSpPr>
        <p:spPr>
          <a:xfrm>
            <a:off x="188750" y="2259272"/>
            <a:ext cx="2067064" cy="568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COTS environmental sensor(s)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3B68C9-7580-8A92-EAC0-A2F5B34E0DCC}"/>
              </a:ext>
            </a:extLst>
          </p:cNvPr>
          <p:cNvCxnSpPr>
            <a:cxnSpLocks/>
          </p:cNvCxnSpPr>
          <p:nvPr/>
        </p:nvCxnSpPr>
        <p:spPr>
          <a:xfrm>
            <a:off x="1174098" y="2616019"/>
            <a:ext cx="716364" cy="963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0B74B12-3D9F-F6FF-237E-DB63DFA0AC92}"/>
              </a:ext>
            </a:extLst>
          </p:cNvPr>
          <p:cNvSpPr txBox="1">
            <a:spLocks/>
          </p:cNvSpPr>
          <p:nvPr/>
        </p:nvSpPr>
        <p:spPr>
          <a:xfrm>
            <a:off x="1876152" y="6001976"/>
            <a:ext cx="3593169" cy="56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ESP-32 microcontroller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8841E6-5671-A2F6-541B-89A61ED028FC}"/>
              </a:ext>
            </a:extLst>
          </p:cNvPr>
          <p:cNvSpPr/>
          <p:nvPr/>
        </p:nvSpPr>
        <p:spPr>
          <a:xfrm>
            <a:off x="2565584" y="4252296"/>
            <a:ext cx="568334" cy="56877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9513350-116D-78AB-1976-F416036FED39}"/>
              </a:ext>
            </a:extLst>
          </p:cNvPr>
          <p:cNvCxnSpPr>
            <a:cxnSpLocks/>
          </p:cNvCxnSpPr>
          <p:nvPr/>
        </p:nvCxnSpPr>
        <p:spPr>
          <a:xfrm flipH="1" flipV="1">
            <a:off x="3051416" y="4935991"/>
            <a:ext cx="283738" cy="11420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285B23E-9429-6AA3-653D-92DC178DC1DE}"/>
              </a:ext>
            </a:extLst>
          </p:cNvPr>
          <p:cNvSpPr txBox="1">
            <a:spLocks/>
          </p:cNvSpPr>
          <p:nvPr/>
        </p:nvSpPr>
        <p:spPr>
          <a:xfrm>
            <a:off x="156084" y="5917531"/>
            <a:ext cx="3593169" cy="56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6A154C-DBF9-4303-5786-9E91FD53E17B}"/>
              </a:ext>
            </a:extLst>
          </p:cNvPr>
          <p:cNvSpPr/>
          <p:nvPr/>
        </p:nvSpPr>
        <p:spPr>
          <a:xfrm>
            <a:off x="1553028" y="4489920"/>
            <a:ext cx="568334" cy="9759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861A61-1377-9071-BA42-5C7656AC38ED}"/>
              </a:ext>
            </a:extLst>
          </p:cNvPr>
          <p:cNvCxnSpPr>
            <a:cxnSpLocks/>
          </p:cNvCxnSpPr>
          <p:nvPr/>
        </p:nvCxnSpPr>
        <p:spPr>
          <a:xfrm flipV="1">
            <a:off x="931920" y="5605507"/>
            <a:ext cx="806807" cy="35902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A77C8E4-11BE-15F5-38DC-90518C65A0C8}"/>
              </a:ext>
            </a:extLst>
          </p:cNvPr>
          <p:cNvSpPr txBox="1">
            <a:spLocks/>
          </p:cNvSpPr>
          <p:nvPr/>
        </p:nvSpPr>
        <p:spPr>
          <a:xfrm>
            <a:off x="148457" y="6353753"/>
            <a:ext cx="3593169" cy="56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9V LiPo Battery Pack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49235C5-FB21-AC6E-8BBA-DC8D4A27FBF5}"/>
              </a:ext>
            </a:extLst>
          </p:cNvPr>
          <p:cNvCxnSpPr>
            <a:cxnSpLocks/>
          </p:cNvCxnSpPr>
          <p:nvPr/>
        </p:nvCxnSpPr>
        <p:spPr>
          <a:xfrm flipV="1">
            <a:off x="1439842" y="5636323"/>
            <a:ext cx="830827" cy="81400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44D28E-29D9-C862-3A0F-1E9BDD03F84E}"/>
              </a:ext>
            </a:extLst>
          </p:cNvPr>
          <p:cNvSpPr/>
          <p:nvPr/>
        </p:nvSpPr>
        <p:spPr>
          <a:xfrm>
            <a:off x="3201129" y="4432013"/>
            <a:ext cx="313638" cy="342395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D31EFB-9422-5590-7B6C-24AC14F7BBD1}"/>
              </a:ext>
            </a:extLst>
          </p:cNvPr>
          <p:cNvSpPr/>
          <p:nvPr/>
        </p:nvSpPr>
        <p:spPr>
          <a:xfrm>
            <a:off x="1174098" y="4458597"/>
            <a:ext cx="313638" cy="342395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9D755CDB-C50B-93A5-436E-EA384BC2618D}"/>
              </a:ext>
            </a:extLst>
          </p:cNvPr>
          <p:cNvSpPr txBox="1">
            <a:spLocks/>
          </p:cNvSpPr>
          <p:nvPr/>
        </p:nvSpPr>
        <p:spPr>
          <a:xfrm>
            <a:off x="2446017" y="2279615"/>
            <a:ext cx="2067064" cy="568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 screws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4D3AEA3-757E-7760-979A-AFC523E9E18F}"/>
              </a:ext>
            </a:extLst>
          </p:cNvPr>
          <p:cNvCxnSpPr>
            <a:cxnSpLocks/>
          </p:cNvCxnSpPr>
          <p:nvPr/>
        </p:nvCxnSpPr>
        <p:spPr>
          <a:xfrm>
            <a:off x="3206302" y="2659237"/>
            <a:ext cx="151646" cy="171553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A816BAC-6084-B658-525B-3C749F5B11E7}"/>
              </a:ext>
            </a:extLst>
          </p:cNvPr>
          <p:cNvSpPr/>
          <p:nvPr/>
        </p:nvSpPr>
        <p:spPr>
          <a:xfrm>
            <a:off x="4613331" y="2174506"/>
            <a:ext cx="7516080" cy="421658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900378B2-96C1-8C35-D226-CA8DD2E33BE0}"/>
              </a:ext>
            </a:extLst>
          </p:cNvPr>
          <p:cNvSpPr txBox="1">
            <a:spLocks/>
          </p:cNvSpPr>
          <p:nvPr/>
        </p:nvSpPr>
        <p:spPr>
          <a:xfrm>
            <a:off x="496640" y="1591757"/>
            <a:ext cx="3676087" cy="641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STAMPS Hardware Overview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44AD0C3-EE36-0595-DD01-2F41C6D1D348}"/>
              </a:ext>
            </a:extLst>
          </p:cNvPr>
          <p:cNvSpPr/>
          <p:nvPr/>
        </p:nvSpPr>
        <p:spPr>
          <a:xfrm>
            <a:off x="4703284" y="2310119"/>
            <a:ext cx="2251251" cy="14364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AC88C79-3EF7-DBC2-DBC7-604FCE703555}"/>
              </a:ext>
            </a:extLst>
          </p:cNvPr>
          <p:cNvSpPr/>
          <p:nvPr/>
        </p:nvSpPr>
        <p:spPr>
          <a:xfrm>
            <a:off x="7010093" y="2366403"/>
            <a:ext cx="2037876" cy="132386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60A32922-F9A3-7D9C-799F-569FA846EAE6}"/>
              </a:ext>
            </a:extLst>
          </p:cNvPr>
          <p:cNvSpPr txBox="1">
            <a:spLocks/>
          </p:cNvSpPr>
          <p:nvPr/>
        </p:nvSpPr>
        <p:spPr>
          <a:xfrm>
            <a:off x="5552290" y="2866501"/>
            <a:ext cx="1372056" cy="568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logging and sending time-series data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AF24A9A-8818-4A5B-93E9-743B300AF0FE}"/>
              </a:ext>
            </a:extLst>
          </p:cNvPr>
          <p:cNvSpPr txBox="1">
            <a:spLocks/>
          </p:cNvSpPr>
          <p:nvPr/>
        </p:nvSpPr>
        <p:spPr>
          <a:xfrm>
            <a:off x="7994538" y="2851352"/>
            <a:ext cx="1067521" cy="568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bytes of data via ESP-NOW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C2FA1FC-DFE4-E5E4-726B-9DB9BEB59BDF}"/>
              </a:ext>
            </a:extLst>
          </p:cNvPr>
          <p:cNvSpPr/>
          <p:nvPr/>
        </p:nvSpPr>
        <p:spPr>
          <a:xfrm>
            <a:off x="9130804" y="2311933"/>
            <a:ext cx="2898411" cy="1434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121370B-1E57-9886-79C5-755BDB32B57E}"/>
              </a:ext>
            </a:extLst>
          </p:cNvPr>
          <p:cNvSpPr txBox="1">
            <a:spLocks/>
          </p:cNvSpPr>
          <p:nvPr/>
        </p:nvSpPr>
        <p:spPr>
          <a:xfrm>
            <a:off x="9389964" y="2866501"/>
            <a:ext cx="1109842" cy="568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Echoes data to LabVIEW via UART Echo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0D79A705-9CDC-29C0-9F1F-EF02FCCA8E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29" t="8062" b="5325"/>
          <a:stretch/>
        </p:blipFill>
        <p:spPr>
          <a:xfrm>
            <a:off x="10485665" y="2836597"/>
            <a:ext cx="1438769" cy="7780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66F575F1-A1E0-380D-1298-4C356738D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3284" y="3850562"/>
            <a:ext cx="7411283" cy="252248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Uses ESP-NOW a wireless P2P communication protocol.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Free Real-time Operating System (FreeRTOS) for real-time data acquisition of deployed STAMPS.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 Universal Asynchronous Receiver-Transmitter (UART) echo to transmit data between centralized STAMPS and LabVIEW.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Lab VIEW is used as the graphical user interface (GUI) to display time-series data (data product) in real-time.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8" name="Multidocument 67">
            <a:extLst>
              <a:ext uri="{FF2B5EF4-FFF2-40B4-BE49-F238E27FC236}">
                <a16:creationId xmlns:a16="http://schemas.microsoft.com/office/drawing/2014/main" id="{1F9D0244-D776-0488-A69E-86F9B3026FEA}"/>
              </a:ext>
            </a:extLst>
          </p:cNvPr>
          <p:cNvSpPr/>
          <p:nvPr/>
        </p:nvSpPr>
        <p:spPr>
          <a:xfrm>
            <a:off x="4810044" y="2969263"/>
            <a:ext cx="706628" cy="505386"/>
          </a:xfrm>
          <a:prstGeom prst="flowChartMultidocumen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4606DCC-9DC8-A8D0-7973-30FA3400CAB4}"/>
              </a:ext>
            </a:extLst>
          </p:cNvPr>
          <p:cNvSpPr/>
          <p:nvPr/>
        </p:nvSpPr>
        <p:spPr>
          <a:xfrm>
            <a:off x="4936985" y="2441725"/>
            <a:ext cx="1752481" cy="3198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Deployed STAMPS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E2AA741-6F36-EA7A-214A-C256FC0A96D9}"/>
              </a:ext>
            </a:extLst>
          </p:cNvPr>
          <p:cNvSpPr/>
          <p:nvPr/>
        </p:nvSpPr>
        <p:spPr>
          <a:xfrm>
            <a:off x="7169975" y="2441725"/>
            <a:ext cx="1752481" cy="3198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Centralized STAMPS</a:t>
            </a:r>
          </a:p>
        </p:txBody>
      </p:sp>
      <p:pic>
        <p:nvPicPr>
          <p:cNvPr id="71" name="Graphic 70" descr="Monitor with solid fill">
            <a:extLst>
              <a:ext uri="{FF2B5EF4-FFF2-40B4-BE49-F238E27FC236}">
                <a16:creationId xmlns:a16="http://schemas.microsoft.com/office/drawing/2014/main" id="{EBEF9710-B740-2B00-D019-4564F9852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641" y="2802013"/>
            <a:ext cx="751651" cy="751651"/>
          </a:xfrm>
          <a:prstGeom prst="rect">
            <a:avLst/>
          </a:prstGeom>
        </p:spPr>
      </p:pic>
      <p:sp>
        <p:nvSpPr>
          <p:cNvPr id="72" name="Right Arrow 71">
            <a:extLst>
              <a:ext uri="{FF2B5EF4-FFF2-40B4-BE49-F238E27FC236}">
                <a16:creationId xmlns:a16="http://schemas.microsoft.com/office/drawing/2014/main" id="{B6A774CD-F346-DF7B-EB8E-D7DB2D74E130}"/>
              </a:ext>
            </a:extLst>
          </p:cNvPr>
          <p:cNvSpPr/>
          <p:nvPr/>
        </p:nvSpPr>
        <p:spPr>
          <a:xfrm>
            <a:off x="6739565" y="2807944"/>
            <a:ext cx="579887" cy="367847"/>
          </a:xfrm>
          <a:prstGeom prst="rightArrow">
            <a:avLst>
              <a:gd name="adj1" fmla="val 37413"/>
              <a:gd name="adj2" fmla="val 6683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FC0AAF-7C65-5042-2932-BE5DA19605DF}"/>
              </a:ext>
            </a:extLst>
          </p:cNvPr>
          <p:cNvSpPr/>
          <p:nvPr/>
        </p:nvSpPr>
        <p:spPr>
          <a:xfrm>
            <a:off x="9292884" y="2440522"/>
            <a:ext cx="2631550" cy="3198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LabVIEW UI</a:t>
            </a: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B7379549-B0D6-55A6-1911-7153DB8EE6CE}"/>
              </a:ext>
            </a:extLst>
          </p:cNvPr>
          <p:cNvSpPr txBox="1">
            <a:spLocks/>
          </p:cNvSpPr>
          <p:nvPr/>
        </p:nvSpPr>
        <p:spPr>
          <a:xfrm>
            <a:off x="6689466" y="1639171"/>
            <a:ext cx="3676087" cy="641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/>
              <a:t>STAMPS Software Overview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37783EB-AF5D-69ED-816B-6A7908A9D5D1}"/>
              </a:ext>
            </a:extLst>
          </p:cNvPr>
          <p:cNvSpPr/>
          <p:nvPr/>
        </p:nvSpPr>
        <p:spPr>
          <a:xfrm>
            <a:off x="8865199" y="3105506"/>
            <a:ext cx="579887" cy="367847"/>
          </a:xfrm>
          <a:prstGeom prst="rightArrow">
            <a:avLst>
              <a:gd name="adj1" fmla="val 37413"/>
              <a:gd name="adj2" fmla="val 6683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CAA11-38F6-AE16-E9FF-559865FEB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97F1-DE64-5436-0CB1-B27D7CA8C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046" y="1462767"/>
            <a:ext cx="10833903" cy="2387600"/>
          </a:xfrm>
        </p:spPr>
        <p:txBody>
          <a:bodyPr>
            <a:normAutofit/>
          </a:bodyPr>
          <a:lstStyle/>
          <a:p>
            <a:r>
              <a:rPr lang="en-US" dirty="0"/>
              <a:t>Thank you!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97B34-A336-9451-44DC-473B4D041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04012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baseline="30000" dirty="0"/>
              <a:t>Point of Contact: </a:t>
            </a:r>
            <a:r>
              <a:rPr lang="en-US" sz="4000" i="1" u="sng" baseline="30000" dirty="0"/>
              <a:t>jordan.k.kam@nasa.gov</a:t>
            </a:r>
            <a:endParaRPr lang="en-US" sz="4000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E8FBF4-F7E2-7F62-EEB5-BCDC052A7D62}"/>
              </a:ext>
            </a:extLst>
          </p:cNvPr>
          <p:cNvSpPr/>
          <p:nvPr/>
        </p:nvSpPr>
        <p:spPr>
          <a:xfrm>
            <a:off x="11030673" y="231494"/>
            <a:ext cx="925975" cy="89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8AC1211-CC22-7D1E-78B0-B8D5771E735C}"/>
              </a:ext>
            </a:extLst>
          </p:cNvPr>
          <p:cNvSpPr txBox="1">
            <a:spLocks/>
          </p:cNvSpPr>
          <p:nvPr/>
        </p:nvSpPr>
        <p:spPr>
          <a:xfrm>
            <a:off x="87085" y="64357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Student Innovations in SpaceTech Track, Paper Number: 144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67B317-EDD2-03F3-24AC-97CBA87EDD55}"/>
              </a:ext>
            </a:extLst>
          </p:cNvPr>
          <p:cNvSpPr txBox="1">
            <a:spLocks/>
          </p:cNvSpPr>
          <p:nvPr/>
        </p:nvSpPr>
        <p:spPr>
          <a:xfrm>
            <a:off x="11758079" y="6391090"/>
            <a:ext cx="523282" cy="4822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dirty="0"/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BECB20-643B-87E2-D92B-C0BF72EFB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611" y="231494"/>
            <a:ext cx="2016097" cy="10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5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564</Words>
  <Application>Microsoft Office PowerPoint</Application>
  <PresentationFormat>Widescreen</PresentationFormat>
  <Paragraphs>81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Office Theme</vt:lpstr>
      <vt:lpstr>STAMPS: Ad-Hoc Sensors for Dynamic Anomaly Response in Space</vt:lpstr>
      <vt:lpstr>Anomaly Detection and Response in Space</vt:lpstr>
      <vt:lpstr>Dynamic and Distributed Anomaly Response </vt:lpstr>
      <vt:lpstr>System of Telemetry Amalgamation of Multimodal PrognosticS (STAMPS) Prototypes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Henriquez, David A (US 3450)</dc:creator>
  <cp:lastModifiedBy>Kam, Jordan K. (ARC-TI)[Volunteer Internship Program]</cp:lastModifiedBy>
  <cp:revision>8</cp:revision>
  <cp:lastPrinted>2025-07-16T15:26:29Z</cp:lastPrinted>
  <dcterms:created xsi:type="dcterms:W3CDTF">2025-06-16T23:07:49Z</dcterms:created>
  <dcterms:modified xsi:type="dcterms:W3CDTF">2025-07-16T15:39:49Z</dcterms:modified>
</cp:coreProperties>
</file>