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6" r:id="rId5"/>
    <p:sldId id="260" r:id="rId6"/>
    <p:sldId id="300" r:id="rId7"/>
    <p:sldId id="279" r:id="rId8"/>
    <p:sldId id="5818" r:id="rId9"/>
    <p:sldId id="265" r:id="rId10"/>
    <p:sldId id="283" r:id="rId11"/>
    <p:sldId id="261" r:id="rId12"/>
    <p:sldId id="257" r:id="rId13"/>
    <p:sldId id="276" r:id="rId14"/>
    <p:sldId id="264" r:id="rId15"/>
    <p:sldId id="5815" r:id="rId16"/>
    <p:sldId id="263" r:id="rId17"/>
    <p:sldId id="5816" r:id="rId18"/>
    <p:sldId id="266" r:id="rId19"/>
    <p:sldId id="301" r:id="rId20"/>
    <p:sldId id="280" r:id="rId21"/>
    <p:sldId id="302" r:id="rId22"/>
    <p:sldId id="292" r:id="rId23"/>
    <p:sldId id="284" r:id="rId24"/>
    <p:sldId id="285" r:id="rId25"/>
    <p:sldId id="291" r:id="rId26"/>
    <p:sldId id="271" r:id="rId27"/>
    <p:sldId id="270" r:id="rId28"/>
    <p:sldId id="277" r:id="rId29"/>
    <p:sldId id="258" r:id="rId30"/>
    <p:sldId id="262" r:id="rId31"/>
    <p:sldId id="286" r:id="rId32"/>
    <p:sldId id="287" r:id="rId33"/>
    <p:sldId id="288" r:id="rId34"/>
    <p:sldId id="289" r:id="rId35"/>
    <p:sldId id="290" r:id="rId36"/>
    <p:sldId id="293" r:id="rId37"/>
    <p:sldId id="273" r:id="rId38"/>
    <p:sldId id="275" r:id="rId39"/>
    <p:sldId id="296" r:id="rId40"/>
    <p:sldId id="274" r:id="rId41"/>
    <p:sldId id="26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CBC057-69E2-526B-7F58-EDA8620806AB}" name="Irshad, Lukman (ARC-TI)[KBR Wyle Services, LLC]" initials="MM" userId="S::mmohame2@ndc.nasa.gov::c8dce6d1-69df-426c-aa1e-58639fbf97de" providerId="AD"/>
  <p188:author id="{B37F0191-C972-A35F-0CC6-59F11E9E64B1}" name="Walsh, Hannah S {she, her} (ARC-TI)" initials="" userId="S::hswalsh@ndc.nasa.gov::65021253-fd34-4491-a560-0c8e9377572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31"/>
    <p:restoredTop sz="94689"/>
  </p:normalViewPr>
  <p:slideViewPr>
    <p:cSldViewPr snapToGrid="0">
      <p:cViewPr varScale="1">
        <p:scale>
          <a:sx n="87" d="100"/>
          <a:sy n="87" d="100"/>
        </p:scale>
        <p:origin x="200" y="1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12FA4-9710-0849-B5A4-2669A35E6E32}" type="datetimeFigureOut">
              <a:rPr lang="en-US" smtClean="0"/>
              <a:t>7/18/25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ECFB9-A3E9-F541-AE0B-4C417A803056}" type="slidenum">
              <a:rPr lang="en-US" smtClean="0"/>
              <a:t>‹#›</a:t>
            </a:fld>
            <a:endParaRPr lang="en-US"/>
          </a:p>
        </p:txBody>
      </p:sp>
    </p:spTree>
    <p:extLst>
      <p:ext uri="{BB962C8B-B14F-4D97-AF65-F5344CB8AC3E}">
        <p14:creationId xmlns:p14="http://schemas.microsoft.com/office/powerpoint/2010/main" val="52775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images.nasa.gov</a:t>
            </a:r>
            <a:r>
              <a:rPr lang="en-US"/>
              <a:t>/details/PIA22109</a:t>
            </a:r>
          </a:p>
        </p:txBody>
      </p:sp>
      <p:sp>
        <p:nvSpPr>
          <p:cNvPr id="4" name="Slide Number Placeholder 3"/>
          <p:cNvSpPr>
            <a:spLocks noGrp="1"/>
          </p:cNvSpPr>
          <p:nvPr>
            <p:ph type="sldNum" sz="quarter" idx="5"/>
          </p:nvPr>
        </p:nvSpPr>
        <p:spPr/>
        <p:txBody>
          <a:bodyPr/>
          <a:lstStyle/>
          <a:p>
            <a:fld id="{68EECFB9-A3E9-F541-AE0B-4C417A803056}" type="slidenum">
              <a:rPr lang="en-US" smtClean="0"/>
              <a:t>1</a:t>
            </a:fld>
            <a:endParaRPr lang="en-US"/>
          </a:p>
        </p:txBody>
      </p:sp>
    </p:spTree>
    <p:extLst>
      <p:ext uri="{BB962C8B-B14F-4D97-AF65-F5344CB8AC3E}">
        <p14:creationId xmlns:p14="http://schemas.microsoft.com/office/powerpoint/2010/main" val="112412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images.nasa.gov</a:t>
            </a:r>
            <a:r>
              <a:rPr lang="en-US"/>
              <a:t>/details/PIA24934</a:t>
            </a:r>
          </a:p>
        </p:txBody>
      </p:sp>
      <p:sp>
        <p:nvSpPr>
          <p:cNvPr id="4" name="Slide Number Placeholder 3"/>
          <p:cNvSpPr>
            <a:spLocks noGrp="1"/>
          </p:cNvSpPr>
          <p:nvPr>
            <p:ph type="sldNum" sz="quarter" idx="5"/>
          </p:nvPr>
        </p:nvSpPr>
        <p:spPr/>
        <p:txBody>
          <a:bodyPr/>
          <a:lstStyle/>
          <a:p>
            <a:fld id="{68EECFB9-A3E9-F541-AE0B-4C417A803056}" type="slidenum">
              <a:rPr lang="en-US" smtClean="0"/>
              <a:t>2</a:t>
            </a:fld>
            <a:endParaRPr lang="en-US"/>
          </a:p>
        </p:txBody>
      </p:sp>
    </p:spTree>
    <p:extLst>
      <p:ext uri="{BB962C8B-B14F-4D97-AF65-F5344CB8AC3E}">
        <p14:creationId xmlns:p14="http://schemas.microsoft.com/office/powerpoint/2010/main" val="77002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6A0861-CD3D-384B-8013-282D9E034A8E}" type="datetime1">
              <a:rPr lang="en-US" smtClean="0"/>
              <a:t>7/18/25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0CB1D-1FD3-7F4E-8843-4CF852BC02CC}" type="datetime1">
              <a:rPr lang="en-US" smtClean="0"/>
              <a:t>7/18/25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147B4-693A-2643-9B40-D040C676312F}" type="datetime1">
              <a:rPr lang="en-US" smtClean="0"/>
              <a:t>7/18/25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3343D-036C-FD43-83F3-8C03C42DEB0F}" type="datetime1">
              <a:rPr lang="en-US" smtClean="0"/>
              <a:t>7/18/25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896F61-6350-8E45-830E-4F95D0AFAB09}" type="datetime1">
              <a:rPr lang="en-US" smtClean="0"/>
              <a:t>7/18/25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6A20CB-F3A1-EA44-B94D-D57782F75AE0}" type="datetime1">
              <a:rPr lang="en-US" smtClean="0"/>
              <a:t>7/18/25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70D547-7FD6-0F42-97A7-72698641DF13}" type="datetime1">
              <a:rPr lang="en-US" smtClean="0"/>
              <a:t>7/18/25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37E13F-B7EF-BD4C-AF57-7CE52DA3AF8A}" type="datetime1">
              <a:rPr lang="en-US" smtClean="0"/>
              <a:t>7/18/25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46388-063D-594F-9CC3-C0B260EB93BD}" type="datetime1">
              <a:rPr lang="en-US" smtClean="0"/>
              <a:t>7/18/25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E81A4-A12D-2F44-9BFD-7AE929CDCEE0}" type="datetime1">
              <a:rPr lang="en-US" smtClean="0"/>
              <a:t>7/18/25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8010C9-EAD9-5E4C-97E9-C1896F916061}" type="datetime1">
              <a:rPr lang="en-US" smtClean="0"/>
              <a:t>7/18/25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4BF7FB-C42F-3B4B-9F28-23B7209D6576}" type="datetime1">
              <a:rPr lang="en-US" smtClean="0"/>
              <a:t>7/18/25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llis.nasa.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github.com/nasa/mika" TargetMode="External"/><Relationship Id="rId2" Type="http://schemas.openxmlformats.org/officeDocument/2006/relationships/hyperlink" Target="https://github.com/nasa/fmdtools" TargetMode="External"/><Relationship Id="rId1" Type="http://schemas.openxmlformats.org/officeDocument/2006/relationships/slideLayout" Target="../slideLayouts/slideLayout2.xml"/><Relationship Id="rId4" Type="http://schemas.openxmlformats.org/officeDocument/2006/relationships/hyperlink" Target="https://github.com/NASA-SW-VnV/fre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6832" y="640080"/>
            <a:ext cx="4240730" cy="3566160"/>
          </a:xfrm>
        </p:spPr>
        <p:txBody>
          <a:bodyPr anchor="b">
            <a:noAutofit/>
          </a:bodyPr>
          <a:lstStyle/>
          <a:p>
            <a:pPr algn="l"/>
            <a:r>
              <a:rPr lang="en-US" sz="3200" b="1" dirty="0">
                <a:solidFill>
                  <a:schemeClr val="accent5"/>
                </a:solidFill>
              </a:rPr>
              <a:t>Robust Software Engineering at NASA Ames Research Center</a:t>
            </a:r>
            <a:endParaRPr lang="en-US" sz="2800" b="1" dirty="0"/>
          </a:p>
        </p:txBody>
      </p:sp>
      <p:sp>
        <p:nvSpPr>
          <p:cNvPr id="3" name="Subtitle 2"/>
          <p:cNvSpPr>
            <a:spLocks noGrp="1"/>
          </p:cNvSpPr>
          <p:nvPr>
            <p:ph type="subTitle" idx="1"/>
          </p:nvPr>
        </p:nvSpPr>
        <p:spPr>
          <a:xfrm>
            <a:off x="890339" y="4636008"/>
            <a:ext cx="4419838" cy="1975738"/>
          </a:xfrm>
        </p:spPr>
        <p:txBody>
          <a:bodyPr>
            <a:normAutofit fontScale="85000" lnSpcReduction="20000"/>
          </a:bodyPr>
          <a:lstStyle/>
          <a:p>
            <a:pPr algn="l"/>
            <a:r>
              <a:rPr lang="en-US" sz="2200" dirty="0">
                <a:solidFill>
                  <a:schemeClr val="tx2"/>
                </a:solidFill>
              </a:rPr>
              <a:t>Daniel Hulse (Ames Research Center)</a:t>
            </a:r>
          </a:p>
          <a:p>
            <a:pPr algn="l"/>
            <a:r>
              <a:rPr lang="en-US" sz="2200" dirty="0">
                <a:solidFill>
                  <a:schemeClr val="tx2"/>
                </a:solidFill>
              </a:rPr>
              <a:t>Lukman Irshad (KBR)</a:t>
            </a:r>
          </a:p>
          <a:p>
            <a:pPr algn="l"/>
            <a:r>
              <a:rPr lang="en-US" sz="2200" dirty="0">
                <a:solidFill>
                  <a:schemeClr val="tx2"/>
                </a:solidFill>
              </a:rPr>
              <a:t>Anastasia Mavridou (KBR)</a:t>
            </a:r>
          </a:p>
          <a:p>
            <a:pPr algn="l"/>
            <a:r>
              <a:rPr lang="en-US" sz="2200" dirty="0">
                <a:solidFill>
                  <a:schemeClr val="tx2"/>
                </a:solidFill>
              </a:rPr>
              <a:t>Seydou Mbaye (Ames Research Center)</a:t>
            </a:r>
          </a:p>
          <a:p>
            <a:pPr algn="l"/>
            <a:r>
              <a:rPr lang="en-US" sz="2200" dirty="0">
                <a:solidFill>
                  <a:schemeClr val="tx2"/>
                </a:solidFill>
              </a:rPr>
              <a:t>Irfan </a:t>
            </a:r>
            <a:r>
              <a:rPr lang="en-US" sz="2200" dirty="0" err="1">
                <a:solidFill>
                  <a:schemeClr val="tx2"/>
                </a:solidFill>
              </a:rPr>
              <a:t>Sljivo</a:t>
            </a:r>
            <a:r>
              <a:rPr lang="en-US" sz="2200" dirty="0">
                <a:solidFill>
                  <a:schemeClr val="tx2"/>
                </a:solidFill>
              </a:rPr>
              <a:t> (Wyle)</a:t>
            </a:r>
          </a:p>
          <a:p>
            <a:pPr algn="l"/>
            <a:r>
              <a:rPr lang="en-US" sz="2200" dirty="0">
                <a:solidFill>
                  <a:schemeClr val="tx2"/>
                </a:solidFill>
              </a:rPr>
              <a:t>Hannah Walsh (Ames Research Center)</a:t>
            </a:r>
          </a:p>
        </p:txBody>
      </p:sp>
      <p:sp>
        <p:nvSpPr>
          <p:cNvPr id="104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is artist's rendition depicts NASA's Mars 2020 rover studying its surroundings. Mars 2020 will use powerful instruments to investigate rocks on Mars down to the microscopic scale of variations in texture and composition.">
            <a:extLst>
              <a:ext uri="{FF2B5EF4-FFF2-40B4-BE49-F238E27FC236}">
                <a16:creationId xmlns:a16="http://schemas.microsoft.com/office/drawing/2014/main" id="{B53AC7A3-9306-25CA-37B4-4B8FF8AB1E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16880" r="2670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115CA56-9F16-8E1E-3340-9F77690D3381}"/>
              </a:ext>
            </a:extLst>
          </p:cNvPr>
          <p:cNvSpPr>
            <a:spLocks noGrp="1"/>
          </p:cNvSpPr>
          <p:nvPr>
            <p:ph type="sldNum" sz="quarter" idx="12"/>
          </p:nvPr>
        </p:nvSpPr>
        <p:spPr/>
        <p:txBody>
          <a:bodyPr/>
          <a:lstStyle/>
          <a:p>
            <a:fld id="{330EA680-D336-4FF7-8B7A-9848BB0A1C32}" type="slidenum">
              <a:rPr lang="en-US" smtClean="0">
                <a:solidFill>
                  <a:schemeClr val="bg1">
                    <a:lumMod val="95000"/>
                  </a:schemeClr>
                </a:solidFill>
              </a:rPr>
              <a:t>1</a:t>
            </a:fld>
            <a:endParaRPr lang="en-US">
              <a:solidFill>
                <a:schemeClr val="bg1">
                  <a:lumMod val="95000"/>
                </a:schemeClr>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47BF-244F-DFAA-33D5-CCB4BBADC77E}"/>
              </a:ext>
            </a:extLst>
          </p:cNvPr>
          <p:cNvSpPr>
            <a:spLocks noGrp="1"/>
          </p:cNvSpPr>
          <p:nvPr>
            <p:ph type="title"/>
          </p:nvPr>
        </p:nvSpPr>
        <p:spPr/>
        <p:txBody>
          <a:bodyPr/>
          <a:lstStyle/>
          <a:p>
            <a:r>
              <a:rPr lang="en-US" b="1" err="1">
                <a:solidFill>
                  <a:schemeClr val="accent2"/>
                </a:solidFill>
              </a:rPr>
              <a:t>fmdtools</a:t>
            </a:r>
            <a:r>
              <a:rPr lang="en-US">
                <a:solidFill>
                  <a:schemeClr val="accent2"/>
                </a:solidFill>
              </a:rPr>
              <a:t>:</a:t>
            </a:r>
            <a:r>
              <a:rPr lang="en-US" sz="3600" b="1">
                <a:solidFill>
                  <a:schemeClr val="tx2"/>
                </a:solidFill>
              </a:rPr>
              <a:t> Fault Model Design Tools</a:t>
            </a:r>
            <a:br>
              <a:rPr lang="en-US" sz="3600" b="1">
                <a:solidFill>
                  <a:schemeClr val="tx2"/>
                </a:solidFill>
              </a:rPr>
            </a:br>
            <a:r>
              <a:rPr lang="en-US" sz="3600" b="1" i="1">
                <a:solidFill>
                  <a:schemeClr val="tx2"/>
                </a:solidFill>
              </a:rPr>
              <a:t>Used in HADES</a:t>
            </a:r>
            <a:endParaRPr lang="en-US" b="1" i="1">
              <a:solidFill>
                <a:schemeClr val="tx2"/>
              </a:solidFill>
            </a:endParaRPr>
          </a:p>
        </p:txBody>
      </p:sp>
      <p:sp>
        <p:nvSpPr>
          <p:cNvPr id="4" name="TextBox 3">
            <a:extLst>
              <a:ext uri="{FF2B5EF4-FFF2-40B4-BE49-F238E27FC236}">
                <a16:creationId xmlns:a16="http://schemas.microsoft.com/office/drawing/2014/main" id="{574408E8-0F17-86CA-33C2-BE50DCA10C6B}"/>
              </a:ext>
            </a:extLst>
          </p:cNvPr>
          <p:cNvSpPr txBox="1"/>
          <p:nvPr/>
        </p:nvSpPr>
        <p:spPr>
          <a:xfrm>
            <a:off x="79816" y="2116071"/>
            <a:ext cx="6634439" cy="4498091"/>
          </a:xfrm>
          <a:prstGeom prst="rect">
            <a:avLst/>
          </a:prstGeom>
          <a:noFill/>
        </p:spPr>
        <p:txBody>
          <a:bodyPr wrap="square" lIns="91440" tIns="45720" rIns="91440" bIns="45720" anchor="t">
            <a:spAutoFit/>
          </a:bodyPr>
          <a:lstStyle/>
          <a:p>
            <a:pPr fontAlgn="base">
              <a:lnSpc>
                <a:spcPct val="70000"/>
              </a:lnSpc>
              <a:spcBef>
                <a:spcPts val="500"/>
              </a:spcBef>
            </a:pPr>
            <a:r>
              <a:rPr lang="en-US" sz="1900" b="1"/>
              <a:t>         Capabilities</a:t>
            </a:r>
            <a:endParaRPr lang="en-US" sz="1900">
              <a:solidFill>
                <a:srgbClr val="000000"/>
              </a:solidFill>
              <a:latin typeface="Calibri" panose="020F0502020204030204" pitchFamily="34" charset="0"/>
            </a:endParaRPr>
          </a:p>
          <a:p>
            <a:pPr marL="685800" indent="-228600" algn="just" fontAlgn="base">
              <a:lnSpc>
                <a:spcPct val="70000"/>
              </a:lnSpc>
              <a:spcBef>
                <a:spcPts val="500"/>
              </a:spcBef>
              <a:buFont typeface="Arial" panose="020B0604020202020204" pitchFamily="34" charset="0"/>
              <a:buChar char="•"/>
            </a:pPr>
            <a:r>
              <a:rPr lang="en-US" sz="1900">
                <a:solidFill>
                  <a:srgbClr val="0070C0"/>
                </a:solidFill>
                <a:latin typeface="Calibri"/>
                <a:ea typeface="Calibri"/>
                <a:cs typeface="Calibri"/>
              </a:rPr>
              <a:t>Modelling</a:t>
            </a:r>
            <a:r>
              <a:rPr lang="en-US" sz="1900">
                <a:solidFill>
                  <a:srgbClr val="000000"/>
                </a:solidFill>
                <a:latin typeface="Calibri"/>
                <a:ea typeface="Calibri"/>
                <a:cs typeface="Calibri"/>
              </a:rPr>
              <a:t> of system architecture and behavior in consistent, composable, and parameterizable modelling paradigm, including:</a:t>
            </a:r>
          </a:p>
          <a:p>
            <a:pPr marL="1143000" lvl="1" indent="-228600" algn="just">
              <a:lnSpc>
                <a:spcPct val="70000"/>
              </a:lnSpc>
              <a:spcBef>
                <a:spcPts val="500"/>
              </a:spcBef>
              <a:buFont typeface="Arial" panose="020B0604020202020204" pitchFamily="34" charset="0"/>
              <a:buChar char="•"/>
            </a:pPr>
            <a:r>
              <a:rPr lang="en-US" sz="1900">
                <a:solidFill>
                  <a:srgbClr val="000000"/>
                </a:solidFill>
                <a:latin typeface="Calibri"/>
                <a:ea typeface="Calibri"/>
                <a:cs typeface="Calibri"/>
              </a:rPr>
              <a:t>Functions, Components, and Human Actions</a:t>
            </a:r>
          </a:p>
          <a:p>
            <a:pPr marL="1143000" lvl="1" indent="-228600" algn="just">
              <a:lnSpc>
                <a:spcPct val="70000"/>
              </a:lnSpc>
              <a:spcBef>
                <a:spcPts val="500"/>
              </a:spcBef>
              <a:buFont typeface="Arial" panose="020B0604020202020204" pitchFamily="34" charset="0"/>
              <a:buChar char="•"/>
            </a:pPr>
            <a:r>
              <a:rPr lang="en-US" sz="1900">
                <a:solidFill>
                  <a:srgbClr val="000000"/>
                </a:solidFill>
                <a:latin typeface="Calibri"/>
                <a:ea typeface="Calibri"/>
                <a:cs typeface="Calibri"/>
              </a:rPr>
              <a:t>Systems and Systems-of-Systems Architectures</a:t>
            </a:r>
          </a:p>
          <a:p>
            <a:pPr marL="685800" indent="-228600" algn="just">
              <a:lnSpc>
                <a:spcPct val="70000"/>
              </a:lnSpc>
              <a:spcBef>
                <a:spcPts val="500"/>
              </a:spcBef>
              <a:buFont typeface="Arial,Sans-Serif"/>
              <a:buChar char="•"/>
            </a:pPr>
            <a:r>
              <a:rPr lang="en-US" sz="1900">
                <a:solidFill>
                  <a:srgbClr val="0070C0"/>
                </a:solidFill>
                <a:ea typeface="+mn-lt"/>
                <a:cs typeface="+mn-lt"/>
              </a:rPr>
              <a:t>Simulation</a:t>
            </a:r>
            <a:r>
              <a:rPr lang="en-US" sz="1900">
                <a:ea typeface="+mn-lt"/>
                <a:cs typeface="+mn-lt"/>
              </a:rPr>
              <a:t> of system behavior over scenarios of interest, including:</a:t>
            </a:r>
          </a:p>
          <a:p>
            <a:pPr marL="1143000" lvl="1" indent="-228600" algn="just">
              <a:lnSpc>
                <a:spcPct val="70000"/>
              </a:lnSpc>
              <a:spcBef>
                <a:spcPts val="500"/>
              </a:spcBef>
              <a:buFont typeface="Arial,Sans-Serif"/>
              <a:buChar char="•"/>
            </a:pPr>
            <a:r>
              <a:rPr lang="en-US" sz="1900">
                <a:solidFill>
                  <a:srgbClr val="000000"/>
                </a:solidFill>
                <a:ea typeface="+mn-lt"/>
                <a:cs typeface="+mn-lt"/>
              </a:rPr>
              <a:t>Single and multiple-fault scenarios</a:t>
            </a:r>
          </a:p>
          <a:p>
            <a:pPr marL="1143000" lvl="1" indent="-228600" algn="just">
              <a:lnSpc>
                <a:spcPct val="70000"/>
              </a:lnSpc>
              <a:spcBef>
                <a:spcPts val="500"/>
              </a:spcBef>
              <a:buFont typeface="Arial,Sans-Serif"/>
              <a:buChar char="•"/>
            </a:pPr>
            <a:r>
              <a:rPr lang="en-US" sz="1900">
                <a:solidFill>
                  <a:srgbClr val="000000"/>
                </a:solidFill>
                <a:ea typeface="+mn-lt"/>
                <a:cs typeface="+mn-lt"/>
              </a:rPr>
              <a:t>Wide ranges/sets of scenarios and system parameters</a:t>
            </a:r>
          </a:p>
          <a:p>
            <a:pPr marL="1143000" lvl="1" indent="-228600" algn="just">
              <a:lnSpc>
                <a:spcPct val="70000"/>
              </a:lnSpc>
              <a:spcBef>
                <a:spcPts val="500"/>
              </a:spcBef>
              <a:buFont typeface="Arial,Sans-Serif"/>
              <a:buChar char="•"/>
            </a:pPr>
            <a:r>
              <a:rPr lang="en-US" sz="1900">
                <a:solidFill>
                  <a:srgbClr val="000000"/>
                </a:solidFill>
                <a:ea typeface="+mn-lt"/>
                <a:cs typeface="+mn-lt"/>
              </a:rPr>
              <a:t>Optimized cases, e.g., worst-case scenarios or most robust system parameters</a:t>
            </a:r>
          </a:p>
          <a:p>
            <a:pPr marL="685800" indent="-228600" algn="just">
              <a:lnSpc>
                <a:spcPct val="70000"/>
              </a:lnSpc>
              <a:spcBef>
                <a:spcPts val="500"/>
              </a:spcBef>
              <a:buFont typeface="Arial,Sans-Serif"/>
              <a:buChar char="•"/>
            </a:pPr>
            <a:r>
              <a:rPr lang="en-US" sz="1900">
                <a:solidFill>
                  <a:srgbClr val="0070C0"/>
                </a:solidFill>
                <a:ea typeface="+mn-lt"/>
                <a:cs typeface="+mn-lt"/>
              </a:rPr>
              <a:t>Analysis</a:t>
            </a:r>
            <a:r>
              <a:rPr lang="en-US" sz="1900">
                <a:ea typeface="+mn-lt"/>
                <a:cs typeface="+mn-lt"/>
              </a:rPr>
              <a:t> of system resilience</a:t>
            </a:r>
          </a:p>
          <a:p>
            <a:pPr marL="1143000" lvl="3" indent="-228600" algn="just">
              <a:lnSpc>
                <a:spcPct val="70000"/>
              </a:lnSpc>
              <a:spcBef>
                <a:spcPts val="500"/>
              </a:spcBef>
              <a:buFont typeface="Arial,Sans-Serif"/>
              <a:buChar char="•"/>
            </a:pPr>
            <a:r>
              <a:rPr lang="en-US" sz="1900">
                <a:ea typeface="+mn-lt"/>
                <a:cs typeface="+mn-lt"/>
              </a:rPr>
              <a:t>Visualization of behaviors and properties over time</a:t>
            </a:r>
          </a:p>
          <a:p>
            <a:pPr marL="1143000" lvl="3" indent="-228600" algn="just">
              <a:lnSpc>
                <a:spcPct val="70000"/>
              </a:lnSpc>
              <a:spcBef>
                <a:spcPts val="500"/>
              </a:spcBef>
              <a:buFont typeface="Arial,Sans-Serif"/>
              <a:buChar char="•"/>
            </a:pPr>
            <a:r>
              <a:rPr lang="en-US" sz="1900"/>
              <a:t>Scenario-based hazard/FMEA tables</a:t>
            </a:r>
          </a:p>
          <a:p>
            <a:pPr marL="1143000" lvl="3" indent="-228600" algn="just">
              <a:lnSpc>
                <a:spcPct val="70000"/>
              </a:lnSpc>
              <a:spcBef>
                <a:spcPts val="500"/>
              </a:spcBef>
              <a:buFont typeface="Arial,Sans-Serif"/>
              <a:buChar char="•"/>
            </a:pPr>
            <a:r>
              <a:rPr lang="en-US" sz="1900"/>
              <a:t>Visualization of system structure and scenario propagation</a:t>
            </a:r>
          </a:p>
        </p:txBody>
      </p:sp>
      <p:sp>
        <p:nvSpPr>
          <p:cNvPr id="3" name="Slide Number Placeholder 2">
            <a:extLst>
              <a:ext uri="{FF2B5EF4-FFF2-40B4-BE49-F238E27FC236}">
                <a16:creationId xmlns:a16="http://schemas.microsoft.com/office/drawing/2014/main" id="{E117E98A-90B9-2AF2-BAF4-212C519276FA}"/>
              </a:ext>
            </a:extLst>
          </p:cNvPr>
          <p:cNvSpPr>
            <a:spLocks noGrp="1"/>
          </p:cNvSpPr>
          <p:nvPr>
            <p:ph type="sldNum" sz="quarter" idx="12"/>
          </p:nvPr>
        </p:nvSpPr>
        <p:spPr/>
        <p:txBody>
          <a:bodyPr/>
          <a:lstStyle/>
          <a:p>
            <a:fld id="{330EA680-D336-4FF7-8B7A-9848BB0A1C32}" type="slidenum">
              <a:rPr lang="en-US" smtClean="0"/>
              <a:t>10</a:t>
            </a:fld>
            <a:endParaRPr lang="en-US"/>
          </a:p>
        </p:txBody>
      </p:sp>
      <p:sp>
        <p:nvSpPr>
          <p:cNvPr id="9" name="Thought Bubble: Cloud 8">
            <a:extLst>
              <a:ext uri="{FF2B5EF4-FFF2-40B4-BE49-F238E27FC236}">
                <a16:creationId xmlns:a16="http://schemas.microsoft.com/office/drawing/2014/main" id="{347A6735-5249-D8D5-2AB5-179FFE07AB32}"/>
              </a:ext>
            </a:extLst>
          </p:cNvPr>
          <p:cNvSpPr/>
          <p:nvPr/>
        </p:nvSpPr>
        <p:spPr>
          <a:xfrm>
            <a:off x="7048263" y="1200301"/>
            <a:ext cx="3123727" cy="1137041"/>
          </a:xfrm>
          <a:prstGeom prst="cloudCallout">
            <a:avLst>
              <a:gd name="adj1" fmla="val -46187"/>
              <a:gd name="adj2" fmla="val 8522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a:solidFill>
                  <a:schemeClr val="accent2"/>
                </a:solidFill>
                <a:latin typeface="Arial" panose="020B0604020202020204" pitchFamily="34" charset="0"/>
                <a:cs typeface="Arial" panose="020B0604020202020204" pitchFamily="34" charset="0"/>
              </a:rPr>
              <a:t>Mental Model of System and Hazards</a:t>
            </a:r>
          </a:p>
        </p:txBody>
      </p:sp>
      <p:pic>
        <p:nvPicPr>
          <p:cNvPr id="6" name="Graphic 5" descr="User outline">
            <a:extLst>
              <a:ext uri="{FF2B5EF4-FFF2-40B4-BE49-F238E27FC236}">
                <a16:creationId xmlns:a16="http://schemas.microsoft.com/office/drawing/2014/main" id="{8752B5D5-F98C-D120-C38E-7F3E2E7863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3843" y="2664227"/>
            <a:ext cx="1034382" cy="1034382"/>
          </a:xfrm>
          <a:prstGeom prst="rect">
            <a:avLst/>
          </a:prstGeom>
        </p:spPr>
      </p:pic>
      <p:sp>
        <p:nvSpPr>
          <p:cNvPr id="7" name="Right Brace 6">
            <a:extLst>
              <a:ext uri="{FF2B5EF4-FFF2-40B4-BE49-F238E27FC236}">
                <a16:creationId xmlns:a16="http://schemas.microsoft.com/office/drawing/2014/main" id="{19118B7D-6180-A22B-92A1-B705FE865F7E}"/>
              </a:ext>
            </a:extLst>
          </p:cNvPr>
          <p:cNvSpPr/>
          <p:nvPr/>
        </p:nvSpPr>
        <p:spPr>
          <a:xfrm rot="14144111">
            <a:off x="8995708" y="766695"/>
            <a:ext cx="613386" cy="3440790"/>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A3FA109B-8C7D-64B1-E813-1A47CB2C337B}"/>
              </a:ext>
            </a:extLst>
          </p:cNvPr>
          <p:cNvSpPr/>
          <p:nvPr/>
        </p:nvSpPr>
        <p:spPr>
          <a:xfrm>
            <a:off x="9681875" y="2358542"/>
            <a:ext cx="1670582" cy="7732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a:solidFill>
                  <a:schemeClr val="accent1"/>
                </a:solidFill>
                <a:latin typeface="Arial" panose="020B0604020202020204" pitchFamily="34" charset="0"/>
                <a:cs typeface="Arial" panose="020B0604020202020204" pitchFamily="34" charset="0"/>
              </a:rPr>
              <a:t>Modelling</a:t>
            </a:r>
          </a:p>
        </p:txBody>
      </p:sp>
      <p:sp>
        <p:nvSpPr>
          <p:cNvPr id="10" name="Rectangle 9">
            <a:extLst>
              <a:ext uri="{FF2B5EF4-FFF2-40B4-BE49-F238E27FC236}">
                <a16:creationId xmlns:a16="http://schemas.microsoft.com/office/drawing/2014/main" id="{BCD7DA87-E2EF-D0BA-6E4D-17A3E5F8DC1A}"/>
              </a:ext>
            </a:extLst>
          </p:cNvPr>
          <p:cNvSpPr/>
          <p:nvPr/>
        </p:nvSpPr>
        <p:spPr>
          <a:xfrm>
            <a:off x="10314123" y="3876134"/>
            <a:ext cx="1670582" cy="7732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a:solidFill>
                  <a:schemeClr val="accent1"/>
                </a:solidFill>
                <a:latin typeface="Arial" panose="020B0604020202020204" pitchFamily="34" charset="0"/>
                <a:cs typeface="Arial" panose="020B0604020202020204" pitchFamily="34" charset="0"/>
              </a:rPr>
              <a:t>Simulation</a:t>
            </a:r>
          </a:p>
        </p:txBody>
      </p:sp>
      <p:sp>
        <p:nvSpPr>
          <p:cNvPr id="11" name="Rectangle 10">
            <a:extLst>
              <a:ext uri="{FF2B5EF4-FFF2-40B4-BE49-F238E27FC236}">
                <a16:creationId xmlns:a16="http://schemas.microsoft.com/office/drawing/2014/main" id="{CD477566-E442-3544-14D9-088A02A262A4}"/>
              </a:ext>
            </a:extLst>
          </p:cNvPr>
          <p:cNvSpPr/>
          <p:nvPr/>
        </p:nvSpPr>
        <p:spPr>
          <a:xfrm>
            <a:off x="8121689" y="3292213"/>
            <a:ext cx="1670582" cy="7732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a:solidFill>
                  <a:schemeClr val="accent1"/>
                </a:solidFill>
                <a:latin typeface="Arial" panose="020B0604020202020204" pitchFamily="34" charset="0"/>
                <a:cs typeface="Arial" panose="020B0604020202020204" pitchFamily="34" charset="0"/>
              </a:rPr>
              <a:t>Analysis</a:t>
            </a:r>
          </a:p>
        </p:txBody>
      </p:sp>
      <p:sp>
        <p:nvSpPr>
          <p:cNvPr id="12" name="Arrow: Right 11">
            <a:extLst>
              <a:ext uri="{FF2B5EF4-FFF2-40B4-BE49-F238E27FC236}">
                <a16:creationId xmlns:a16="http://schemas.microsoft.com/office/drawing/2014/main" id="{05953EDA-0B83-3A79-0CAA-550C5551499C}"/>
              </a:ext>
            </a:extLst>
          </p:cNvPr>
          <p:cNvSpPr/>
          <p:nvPr/>
        </p:nvSpPr>
        <p:spPr>
          <a:xfrm rot="3185912">
            <a:off x="10841066" y="3140001"/>
            <a:ext cx="858359" cy="78002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Arrow: Right 12">
            <a:extLst>
              <a:ext uri="{FF2B5EF4-FFF2-40B4-BE49-F238E27FC236}">
                <a16:creationId xmlns:a16="http://schemas.microsoft.com/office/drawing/2014/main" id="{4FD55B59-8496-2078-49F4-DB38B800399E}"/>
              </a:ext>
            </a:extLst>
          </p:cNvPr>
          <p:cNvSpPr/>
          <p:nvPr/>
        </p:nvSpPr>
        <p:spPr>
          <a:xfrm rot="12630140">
            <a:off x="9551577" y="3713161"/>
            <a:ext cx="858359" cy="78002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Arrow: Right 13">
            <a:extLst>
              <a:ext uri="{FF2B5EF4-FFF2-40B4-BE49-F238E27FC236}">
                <a16:creationId xmlns:a16="http://schemas.microsoft.com/office/drawing/2014/main" id="{9A838345-A1CE-EF9F-1D27-7B389FD4C95D}"/>
              </a:ext>
            </a:extLst>
          </p:cNvPr>
          <p:cNvSpPr/>
          <p:nvPr/>
        </p:nvSpPr>
        <p:spPr>
          <a:xfrm rot="19807732">
            <a:off x="9094209" y="2638410"/>
            <a:ext cx="858359" cy="78002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8ECCF578-BBC7-88A5-109B-9EB524FB84BA}"/>
              </a:ext>
            </a:extLst>
          </p:cNvPr>
          <p:cNvSpPr txBox="1"/>
          <p:nvPr/>
        </p:nvSpPr>
        <p:spPr>
          <a:xfrm>
            <a:off x="6683487" y="3412257"/>
            <a:ext cx="966290" cy="369332"/>
          </a:xfrm>
          <a:prstGeom prst="rect">
            <a:avLst/>
          </a:prstGeom>
          <a:noFill/>
        </p:spPr>
        <p:txBody>
          <a:bodyPr wrap="none" rtlCol="0">
            <a:spAutoFit/>
          </a:bodyPr>
          <a:lstStyle/>
          <a:p>
            <a:r>
              <a:rPr lang="en-US" b="1">
                <a:solidFill>
                  <a:schemeClr val="accent2"/>
                </a:solidFill>
              </a:rPr>
              <a:t>Analyst</a:t>
            </a:r>
          </a:p>
        </p:txBody>
      </p:sp>
      <p:sp>
        <p:nvSpPr>
          <p:cNvPr id="17" name="Arrow: Bent 16">
            <a:extLst>
              <a:ext uri="{FF2B5EF4-FFF2-40B4-BE49-F238E27FC236}">
                <a16:creationId xmlns:a16="http://schemas.microsoft.com/office/drawing/2014/main" id="{F1076B97-B614-BF45-3E9C-07596DE2DC3B}"/>
              </a:ext>
            </a:extLst>
          </p:cNvPr>
          <p:cNvSpPr/>
          <p:nvPr/>
        </p:nvSpPr>
        <p:spPr>
          <a:xfrm rot="2750546">
            <a:off x="7514857" y="2600612"/>
            <a:ext cx="1236513" cy="1051779"/>
          </a:xfrm>
          <a:prstGeom prst="bentArrow">
            <a:avLst>
              <a:gd name="adj1" fmla="val 25000"/>
              <a:gd name="adj2" fmla="val 25000"/>
              <a:gd name="adj3" fmla="val 25000"/>
              <a:gd name="adj4" fmla="val 69099"/>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8" name="Arrow: Bent 17">
            <a:extLst>
              <a:ext uri="{FF2B5EF4-FFF2-40B4-BE49-F238E27FC236}">
                <a16:creationId xmlns:a16="http://schemas.microsoft.com/office/drawing/2014/main" id="{0B7A2B32-C13A-4808-117E-5B8279865A97}"/>
              </a:ext>
            </a:extLst>
          </p:cNvPr>
          <p:cNvSpPr/>
          <p:nvPr/>
        </p:nvSpPr>
        <p:spPr>
          <a:xfrm rot="14357390">
            <a:off x="7125152" y="3537052"/>
            <a:ext cx="1278056" cy="1217133"/>
          </a:xfrm>
          <a:prstGeom prst="bentArrow">
            <a:avLst>
              <a:gd name="adj1" fmla="val 25000"/>
              <a:gd name="adj2" fmla="val 25000"/>
              <a:gd name="adj3" fmla="val 25000"/>
              <a:gd name="adj4" fmla="val 73248"/>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6962A0A0-C422-2BD3-6396-E072C9E3DC94}"/>
              </a:ext>
            </a:extLst>
          </p:cNvPr>
          <p:cNvSpPr txBox="1"/>
          <p:nvPr/>
        </p:nvSpPr>
        <p:spPr>
          <a:xfrm>
            <a:off x="6449918" y="4574671"/>
            <a:ext cx="3530838" cy="646331"/>
          </a:xfrm>
          <a:prstGeom prst="rect">
            <a:avLst/>
          </a:prstGeom>
          <a:noFill/>
        </p:spPr>
        <p:txBody>
          <a:bodyPr wrap="none" rtlCol="0">
            <a:spAutoFit/>
          </a:bodyPr>
          <a:lstStyle/>
          <a:p>
            <a:pPr algn="ctr"/>
            <a:r>
              <a:rPr lang="en-US" b="1">
                <a:solidFill>
                  <a:schemeClr val="accent6"/>
                </a:solidFill>
              </a:rPr>
              <a:t>Results</a:t>
            </a:r>
          </a:p>
          <a:p>
            <a:pPr algn="ctr"/>
            <a:r>
              <a:rPr lang="en-US" b="1">
                <a:solidFill>
                  <a:schemeClr val="accent6"/>
                </a:solidFill>
              </a:rPr>
              <a:t>(e.g., Risk/Resilience Measures)</a:t>
            </a:r>
          </a:p>
        </p:txBody>
      </p:sp>
      <p:sp>
        <p:nvSpPr>
          <p:cNvPr id="20" name="TextBox 19">
            <a:extLst>
              <a:ext uri="{FF2B5EF4-FFF2-40B4-BE49-F238E27FC236}">
                <a16:creationId xmlns:a16="http://schemas.microsoft.com/office/drawing/2014/main" id="{F3D068EF-79D8-4CAD-4598-D9715161EC97}"/>
              </a:ext>
            </a:extLst>
          </p:cNvPr>
          <p:cNvSpPr txBox="1"/>
          <p:nvPr/>
        </p:nvSpPr>
        <p:spPr>
          <a:xfrm>
            <a:off x="7684894" y="2399178"/>
            <a:ext cx="1221809" cy="369332"/>
          </a:xfrm>
          <a:prstGeom prst="rect">
            <a:avLst/>
          </a:prstGeom>
          <a:noFill/>
        </p:spPr>
        <p:txBody>
          <a:bodyPr wrap="none" rtlCol="0">
            <a:spAutoFit/>
          </a:bodyPr>
          <a:lstStyle/>
          <a:p>
            <a:r>
              <a:rPr lang="en-US" b="1">
                <a:solidFill>
                  <a:schemeClr val="accent6"/>
                </a:solidFill>
              </a:rPr>
              <a:t>Modelling</a:t>
            </a:r>
          </a:p>
        </p:txBody>
      </p:sp>
    </p:spTree>
    <p:extLst>
      <p:ext uri="{BB962C8B-B14F-4D97-AF65-F5344CB8AC3E}">
        <p14:creationId xmlns:p14="http://schemas.microsoft.com/office/powerpoint/2010/main" val="322146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3337-468B-5D15-AC94-451C2F71159A}"/>
              </a:ext>
            </a:extLst>
          </p:cNvPr>
          <p:cNvSpPr>
            <a:spLocks noGrp="1"/>
          </p:cNvSpPr>
          <p:nvPr>
            <p:ph type="title"/>
          </p:nvPr>
        </p:nvSpPr>
        <p:spPr>
          <a:xfrm>
            <a:off x="838200" y="370929"/>
            <a:ext cx="10515600" cy="1325563"/>
          </a:xfrm>
        </p:spPr>
        <p:txBody>
          <a:bodyPr/>
          <a:lstStyle/>
          <a:p>
            <a:r>
              <a:rPr lang="en-US" b="1">
                <a:solidFill>
                  <a:schemeClr val="accent2"/>
                </a:solidFill>
              </a:rPr>
              <a:t>FRET</a:t>
            </a:r>
            <a:r>
              <a:rPr lang="en-US">
                <a:solidFill>
                  <a:schemeClr val="accent2"/>
                </a:solidFill>
              </a:rPr>
              <a:t>: </a:t>
            </a:r>
            <a:r>
              <a:rPr lang="en-US" sz="3600" b="1">
                <a:solidFill>
                  <a:schemeClr val="tx2"/>
                </a:solidFill>
              </a:rPr>
              <a:t>Formal Requirements Elicitation Tool</a:t>
            </a:r>
            <a:endParaRPr lang="en-US" b="1">
              <a:solidFill>
                <a:schemeClr val="tx2"/>
              </a:solidFill>
            </a:endParaRPr>
          </a:p>
        </p:txBody>
      </p:sp>
      <p:sp>
        <p:nvSpPr>
          <p:cNvPr id="9" name="TextBox 8">
            <a:extLst>
              <a:ext uri="{FF2B5EF4-FFF2-40B4-BE49-F238E27FC236}">
                <a16:creationId xmlns:a16="http://schemas.microsoft.com/office/drawing/2014/main" id="{DC9D7B1B-6F2C-FC10-2A90-3F26BDCDD1ED}"/>
              </a:ext>
            </a:extLst>
          </p:cNvPr>
          <p:cNvSpPr txBox="1"/>
          <p:nvPr/>
        </p:nvSpPr>
        <p:spPr>
          <a:xfrm>
            <a:off x="6681699" y="1844137"/>
            <a:ext cx="5122192" cy="40856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70000"/>
              </a:lnSpc>
              <a:spcBef>
                <a:spcPts val="500"/>
              </a:spcBef>
            </a:pPr>
            <a:r>
              <a:rPr lang="en-US" sz="1900" b="1">
                <a:latin typeface="Calibri" panose="020F0502020204030204" pitchFamily="34" charset="0"/>
                <a:cs typeface="Calibri" panose="020F0502020204030204" pitchFamily="34" charset="0"/>
              </a:rPr>
              <a:t>        Capabilities​</a:t>
            </a:r>
          </a:p>
          <a:p>
            <a:pPr marL="685800" indent="-228600" algn="just">
              <a:lnSpc>
                <a:spcPct val="70000"/>
              </a:lnSpc>
              <a:spcBef>
                <a:spcPts val="500"/>
              </a:spcBef>
              <a:buFont typeface="Arial" panose="020B0604020202020204" pitchFamily="34" charset="0"/>
              <a:buChar char="•"/>
            </a:pPr>
            <a:r>
              <a:rPr lang="en-US" sz="1900">
                <a:solidFill>
                  <a:srgbClr val="0070C0"/>
                </a:solidFill>
                <a:latin typeface="Calibri" panose="020F0502020204030204" pitchFamily="34" charset="0"/>
                <a:cs typeface="Calibri" panose="020F0502020204030204" pitchFamily="34" charset="0"/>
              </a:rPr>
              <a:t>Captures</a:t>
            </a:r>
            <a:r>
              <a:rPr lang="en-US" sz="1900">
                <a:latin typeface="Calibri" panose="020F0502020204030204" pitchFamily="34" charset="0"/>
                <a:cs typeface="Calibri" panose="020F0502020204030204" pitchFamily="34" charset="0"/>
              </a:rPr>
              <a:t> requirements in structured natural language with unambiguous semantics</a:t>
            </a:r>
          </a:p>
          <a:p>
            <a:pPr marL="685800" lvl="1" indent="-228600" algn="just">
              <a:lnSpc>
                <a:spcPct val="70000"/>
              </a:lnSpc>
              <a:spcBef>
                <a:spcPts val="500"/>
              </a:spcBef>
              <a:buFont typeface="Arial" panose="020B0604020202020204" pitchFamily="34" charset="0"/>
              <a:buChar char="•"/>
            </a:pPr>
            <a:r>
              <a:rPr lang="en-US" sz="1900">
                <a:solidFill>
                  <a:srgbClr val="0070C0"/>
                </a:solidFill>
                <a:latin typeface="Calibri" panose="020F0502020204030204" pitchFamily="34" charset="0"/>
                <a:cs typeface="Calibri" panose="020F0502020204030204" pitchFamily="34" charset="0"/>
              </a:rPr>
              <a:t>Explains</a:t>
            </a:r>
            <a:r>
              <a:rPr lang="en-US" sz="1900">
                <a:latin typeface="Calibri" panose="020F0502020204030204" pitchFamily="34" charset="0"/>
                <a:cs typeface="Calibri" panose="020F0502020204030204" pitchFamily="34" charset="0"/>
              </a:rPr>
              <a:t> formal semantics in various forms</a:t>
            </a:r>
          </a:p>
          <a:p>
            <a:pPr marL="685800" lvl="1" indent="-228600" algn="just">
              <a:lnSpc>
                <a:spcPct val="70000"/>
              </a:lnSpc>
              <a:spcBef>
                <a:spcPts val="500"/>
              </a:spcBef>
              <a:buFont typeface="Arial" panose="020B0604020202020204" pitchFamily="34" charset="0"/>
              <a:buChar char="•"/>
            </a:pPr>
            <a:r>
              <a:rPr lang="en-US" sz="1900">
                <a:solidFill>
                  <a:srgbClr val="0070C0"/>
                </a:solidFill>
                <a:latin typeface="Calibri" panose="020F0502020204030204" pitchFamily="34" charset="0"/>
                <a:cs typeface="Calibri" panose="020F0502020204030204" pitchFamily="34" charset="0"/>
              </a:rPr>
              <a:t>Formalizes</a:t>
            </a:r>
            <a:r>
              <a:rPr lang="en-US" sz="1900">
                <a:latin typeface="Calibri" panose="020F0502020204030204" pitchFamily="34" charset="0"/>
                <a:cs typeface="Calibri" panose="020F0502020204030204" pitchFamily="34" charset="0"/>
              </a:rPr>
              <a:t> requirements in a compositional (hence extensible) manner</a:t>
            </a:r>
          </a:p>
          <a:p>
            <a:pPr marL="685800" lvl="1" indent="-228600" algn="just">
              <a:lnSpc>
                <a:spcPct val="70000"/>
              </a:lnSpc>
              <a:spcBef>
                <a:spcPts val="500"/>
              </a:spcBef>
              <a:buFont typeface="Arial" panose="020B0604020202020204" pitchFamily="34" charset="0"/>
              <a:buChar char="•"/>
            </a:pPr>
            <a:r>
              <a:rPr lang="en-US" sz="1900">
                <a:solidFill>
                  <a:srgbClr val="0070C0"/>
                </a:solidFill>
                <a:latin typeface="Calibri" panose="020F0502020204030204" pitchFamily="34" charset="0"/>
                <a:cs typeface="Calibri" panose="020F0502020204030204" pitchFamily="34" charset="0"/>
              </a:rPr>
              <a:t>Analyzes</a:t>
            </a:r>
            <a:r>
              <a:rPr lang="en-US" sz="1900">
                <a:solidFill>
                  <a:srgbClr val="FF0000"/>
                </a:solidFill>
                <a:latin typeface="Calibri" panose="020F0502020204030204" pitchFamily="34" charset="0"/>
                <a:cs typeface="Calibri" panose="020F0502020204030204" pitchFamily="34" charset="0"/>
              </a:rPr>
              <a:t> </a:t>
            </a:r>
            <a:r>
              <a:rPr lang="en-US" sz="1900">
                <a:latin typeface="Calibri" panose="020F0502020204030204" pitchFamily="34" charset="0"/>
                <a:cs typeface="Calibri" panose="020F0502020204030204" pitchFamily="34" charset="0"/>
              </a:rPr>
              <a:t>consistency</a:t>
            </a:r>
            <a:r>
              <a:rPr lang="en-US" sz="1900">
                <a:solidFill>
                  <a:srgbClr val="FF0000"/>
                </a:solidFill>
                <a:latin typeface="Calibri" panose="020F0502020204030204" pitchFamily="34" charset="0"/>
                <a:cs typeface="Calibri" panose="020F0502020204030204" pitchFamily="34" charset="0"/>
              </a:rPr>
              <a:t> </a:t>
            </a:r>
            <a:r>
              <a:rPr lang="en-US" sz="1900">
                <a:latin typeface="Calibri" panose="020F0502020204030204" pitchFamily="34" charset="0"/>
                <a:cs typeface="Calibri" panose="020F0502020204030204" pitchFamily="34" charset="0"/>
              </a:rPr>
              <a:t>of requirements and provides feedback</a:t>
            </a:r>
          </a:p>
          <a:p>
            <a:pPr marL="685800" lvl="1" indent="-228600" algn="just">
              <a:lnSpc>
                <a:spcPct val="70000"/>
              </a:lnSpc>
              <a:spcBef>
                <a:spcPts val="500"/>
              </a:spcBef>
              <a:buFont typeface="Arial" panose="020B0604020202020204" pitchFamily="34" charset="0"/>
              <a:buChar char="•"/>
            </a:pPr>
            <a:r>
              <a:rPr lang="en-US" sz="1900">
                <a:solidFill>
                  <a:srgbClr val="0070C0"/>
                </a:solidFill>
                <a:latin typeface="Calibri" panose="020F0502020204030204" pitchFamily="34" charset="0"/>
                <a:cs typeface="Calibri" panose="020F0502020204030204" pitchFamily="34" charset="0"/>
              </a:rPr>
              <a:t>Generates</a:t>
            </a:r>
            <a:r>
              <a:rPr lang="en-US" sz="1900">
                <a:latin typeface="Calibri" panose="020F0502020204030204" pitchFamily="34" charset="0"/>
                <a:cs typeface="Calibri" panose="020F0502020204030204" pitchFamily="34" charset="0"/>
              </a:rPr>
              <a:t> test cases from requirements</a:t>
            </a:r>
          </a:p>
          <a:p>
            <a:pPr marL="685800" lvl="1" indent="-228600" algn="just">
              <a:lnSpc>
                <a:spcPct val="70000"/>
              </a:lnSpc>
              <a:spcBef>
                <a:spcPts val="500"/>
              </a:spcBef>
              <a:buFont typeface="Arial" panose="020B0604020202020204" pitchFamily="34" charset="0"/>
              <a:buChar char="•"/>
            </a:pPr>
            <a:r>
              <a:rPr lang="en-US" sz="1900">
                <a:solidFill>
                  <a:srgbClr val="0070C0"/>
                </a:solidFill>
                <a:latin typeface="Calibri" panose="020F0502020204030204" pitchFamily="34" charset="0"/>
                <a:cs typeface="Calibri" panose="020F0502020204030204" pitchFamily="34" charset="0"/>
              </a:rPr>
              <a:t>Connects</a:t>
            </a:r>
            <a:r>
              <a:rPr lang="en-US" sz="1900">
                <a:latin typeface="Calibri" panose="020F0502020204030204" pitchFamily="34" charset="0"/>
                <a:cs typeface="Calibri" panose="020F0502020204030204" pitchFamily="34" charset="0"/>
              </a:rPr>
              <a:t> with analysis tools:</a:t>
            </a:r>
          </a:p>
          <a:p>
            <a:pPr marL="1143000" lvl="3" indent="-228600" algn="just">
              <a:lnSpc>
                <a:spcPct val="70000"/>
              </a:lnSpc>
              <a:spcBef>
                <a:spcPts val="500"/>
              </a:spcBef>
              <a:buFont typeface="Arial" panose="020B0604020202020204" pitchFamily="34" charset="0"/>
              <a:buChar char="•"/>
            </a:pPr>
            <a:r>
              <a:rPr lang="en-US" sz="1900">
                <a:latin typeface="Calibri" panose="020F0502020204030204" pitchFamily="34" charset="0"/>
                <a:cs typeface="Calibri" panose="020F0502020204030204" pitchFamily="34" charset="0"/>
              </a:rPr>
              <a:t>Model checkers</a:t>
            </a:r>
          </a:p>
          <a:p>
            <a:pPr marL="1143000" lvl="3" indent="-228600" algn="just">
              <a:lnSpc>
                <a:spcPct val="70000"/>
              </a:lnSpc>
              <a:spcBef>
                <a:spcPts val="500"/>
              </a:spcBef>
              <a:buFont typeface="Arial" panose="020B0604020202020204" pitchFamily="34" charset="0"/>
              <a:buChar char="•"/>
            </a:pPr>
            <a:r>
              <a:rPr lang="en-US" sz="1900">
                <a:latin typeface="Calibri" panose="020F0502020204030204" pitchFamily="34" charset="0"/>
                <a:cs typeface="Calibri" panose="020F0502020204030204" pitchFamily="34" charset="0"/>
              </a:rPr>
              <a:t>Realizability analysis tools</a:t>
            </a:r>
          </a:p>
          <a:p>
            <a:pPr marL="1143000" lvl="3" indent="-228600" algn="just">
              <a:lnSpc>
                <a:spcPct val="70000"/>
              </a:lnSpc>
              <a:spcBef>
                <a:spcPts val="500"/>
              </a:spcBef>
              <a:buFont typeface="Arial" panose="020B0604020202020204" pitchFamily="34" charset="0"/>
              <a:buChar char="•"/>
            </a:pPr>
            <a:r>
              <a:rPr lang="en-US" sz="1900">
                <a:latin typeface="Calibri" panose="020F0502020204030204" pitchFamily="34" charset="0"/>
                <a:cs typeface="Calibri" panose="020F0502020204030204" pitchFamily="34" charset="0"/>
              </a:rPr>
              <a:t>Runtime monitoring tools</a:t>
            </a:r>
          </a:p>
          <a:p>
            <a:pPr marL="228600" lvl="1" indent="-228600" algn="just">
              <a:lnSpc>
                <a:spcPct val="70000"/>
              </a:lnSpc>
              <a:spcBef>
                <a:spcPts val="500"/>
              </a:spcBef>
              <a:buFont typeface=""/>
              <a:buChar char="•"/>
            </a:pPr>
            <a:endParaRPr lang="en-US" sz="1900">
              <a:highlight>
                <a:srgbClr val="F5F5F5"/>
              </a:highlight>
              <a:latin typeface="Calibri" panose="020F0502020204030204" pitchFamily="34" charset="0"/>
              <a:cs typeface="Calibri" panose="020F0502020204030204" pitchFamily="34" charset="0"/>
            </a:endParaRPr>
          </a:p>
          <a:p>
            <a:pPr algn="just">
              <a:lnSpc>
                <a:spcPct val="70000"/>
              </a:lnSpc>
              <a:spcBef>
                <a:spcPts val="500"/>
              </a:spcBef>
            </a:pPr>
            <a:r>
              <a:rPr lang="en-US" sz="1900">
                <a:highlight>
                  <a:srgbClr val="F5F5F5"/>
                </a:highlight>
                <a:latin typeface="Calibri" panose="020F0502020204030204" pitchFamily="34" charset="0"/>
                <a:cs typeface="Calibri" panose="020F0502020204030204" pitchFamily="34" charset="0"/>
              </a:rPr>
              <a:t>​</a:t>
            </a:r>
          </a:p>
        </p:txBody>
      </p:sp>
      <p:sp>
        <p:nvSpPr>
          <p:cNvPr id="3" name="Slide Number Placeholder 2">
            <a:extLst>
              <a:ext uri="{FF2B5EF4-FFF2-40B4-BE49-F238E27FC236}">
                <a16:creationId xmlns:a16="http://schemas.microsoft.com/office/drawing/2014/main" id="{B1AB66AB-3E1B-0211-C706-347D1377F82F}"/>
              </a:ext>
            </a:extLst>
          </p:cNvPr>
          <p:cNvSpPr>
            <a:spLocks noGrp="1"/>
          </p:cNvSpPr>
          <p:nvPr>
            <p:ph type="sldNum" sz="quarter" idx="12"/>
          </p:nvPr>
        </p:nvSpPr>
        <p:spPr/>
        <p:txBody>
          <a:bodyPr/>
          <a:lstStyle/>
          <a:p>
            <a:fld id="{330EA680-D336-4FF7-8B7A-9848BB0A1C32}" type="slidenum">
              <a:rPr lang="en-US" smtClean="0"/>
              <a:t>11</a:t>
            </a:fld>
            <a:endParaRPr lang="en-US"/>
          </a:p>
        </p:txBody>
      </p:sp>
      <p:pic>
        <p:nvPicPr>
          <p:cNvPr id="7" name="Content Placeholder 6">
            <a:extLst>
              <a:ext uri="{FF2B5EF4-FFF2-40B4-BE49-F238E27FC236}">
                <a16:creationId xmlns:a16="http://schemas.microsoft.com/office/drawing/2014/main" id="{6FFA3508-7E1F-BA2B-3166-6C7164EE3CD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05113" y="1717396"/>
            <a:ext cx="6097694" cy="4351338"/>
          </a:xfrm>
        </p:spPr>
      </p:pic>
    </p:spTree>
    <p:extLst>
      <p:ext uri="{BB962C8B-B14F-4D97-AF65-F5344CB8AC3E}">
        <p14:creationId xmlns:p14="http://schemas.microsoft.com/office/powerpoint/2010/main" val="393836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F3581-541B-6960-DEC3-766DF6BC6EF6}"/>
            </a:ext>
          </a:extLst>
        </p:cNvPr>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FADA4A24-6855-BCAE-7B5D-C382EAEFFD7E}"/>
              </a:ext>
            </a:extLst>
          </p:cNvPr>
          <p:cNvSpPr>
            <a:spLocks noGrp="1"/>
          </p:cNvSpPr>
          <p:nvPr>
            <p:ph idx="1"/>
          </p:nvPr>
        </p:nvSpPr>
        <p:spPr>
          <a:xfrm>
            <a:off x="356460" y="988391"/>
            <a:ext cx="11668721" cy="5518735"/>
          </a:xfrm>
        </p:spPr>
        <p:txBody>
          <a:bodyPr vert="horz" lIns="91440" tIns="45720" rIns="91440" bIns="45720" rtlCol="0" anchor="t">
            <a:normAutofit/>
          </a:bodyPr>
          <a:lstStyle/>
          <a:p>
            <a:r>
              <a:rPr lang="en-US" sz="2400"/>
              <a:t>Autonomous systems bring new challenges: need to express uncertainty in requirements. </a:t>
            </a:r>
          </a:p>
        </p:txBody>
      </p:sp>
      <p:pic>
        <p:nvPicPr>
          <p:cNvPr id="13" name="Picture 12">
            <a:extLst>
              <a:ext uri="{FF2B5EF4-FFF2-40B4-BE49-F238E27FC236}">
                <a16:creationId xmlns:a16="http://schemas.microsoft.com/office/drawing/2014/main" id="{69C79706-E6E9-33F3-2B73-956AAD56885D}"/>
              </a:ext>
            </a:extLst>
          </p:cNvPr>
          <p:cNvPicPr>
            <a:picLocks noChangeAspect="1"/>
          </p:cNvPicPr>
          <p:nvPr/>
        </p:nvPicPr>
        <p:blipFill>
          <a:blip r:embed="rId2"/>
          <a:stretch>
            <a:fillRect/>
          </a:stretch>
        </p:blipFill>
        <p:spPr>
          <a:xfrm>
            <a:off x="3153489" y="3038280"/>
            <a:ext cx="5166408" cy="2117290"/>
          </a:xfrm>
          <a:prstGeom prst="rect">
            <a:avLst/>
          </a:prstGeom>
        </p:spPr>
      </p:pic>
      <p:sp>
        <p:nvSpPr>
          <p:cNvPr id="14" name="TextBox 13">
            <a:extLst>
              <a:ext uri="{FF2B5EF4-FFF2-40B4-BE49-F238E27FC236}">
                <a16:creationId xmlns:a16="http://schemas.microsoft.com/office/drawing/2014/main" id="{474D89BD-5BBF-C05A-72CA-75F17A99E47E}"/>
              </a:ext>
            </a:extLst>
          </p:cNvPr>
          <p:cNvSpPr txBox="1"/>
          <p:nvPr/>
        </p:nvSpPr>
        <p:spPr>
          <a:xfrm>
            <a:off x="232004" y="3467663"/>
            <a:ext cx="241927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Plain English requirement: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Arial"/>
              </a:rPr>
              <a:t>Often ambiguous, not amenable to analysis</a:t>
            </a: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Arrow: Right 10">
            <a:extLst>
              <a:ext uri="{FF2B5EF4-FFF2-40B4-BE49-F238E27FC236}">
                <a16:creationId xmlns:a16="http://schemas.microsoft.com/office/drawing/2014/main" id="{22F60492-4DE7-B2F4-3FCC-CB25FD631FF3}"/>
              </a:ext>
            </a:extLst>
          </p:cNvPr>
          <p:cNvSpPr/>
          <p:nvPr/>
        </p:nvSpPr>
        <p:spPr>
          <a:xfrm>
            <a:off x="2696291" y="3992124"/>
            <a:ext cx="342900" cy="177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1">
            <a:extLst>
              <a:ext uri="{FF2B5EF4-FFF2-40B4-BE49-F238E27FC236}">
                <a16:creationId xmlns:a16="http://schemas.microsoft.com/office/drawing/2014/main" id="{C785D0AF-4F84-2F7A-B432-5D4DAE4A27CF}"/>
              </a:ext>
            </a:extLst>
          </p:cNvPr>
          <p:cNvSpPr/>
          <p:nvPr/>
        </p:nvSpPr>
        <p:spPr>
          <a:xfrm>
            <a:off x="8479203" y="3992124"/>
            <a:ext cx="342900" cy="177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E1920CC-651D-0ACC-CE5B-528F0049865F}"/>
              </a:ext>
            </a:extLst>
          </p:cNvPr>
          <p:cNvSpPr txBox="1"/>
          <p:nvPr/>
        </p:nvSpPr>
        <p:spPr>
          <a:xfrm>
            <a:off x="8822103" y="3179536"/>
            <a:ext cx="3407855" cy="2292935"/>
          </a:xfrm>
          <a:prstGeom prst="rect">
            <a:avLst/>
          </a:prstGeom>
          <a:noFill/>
        </p:spPr>
        <p:txBody>
          <a:bodyPr wrap="square">
            <a:spAutoFit/>
          </a:bodyPr>
          <a:lstStyle/>
          <a:p>
            <a:pPr algn="l"/>
            <a:r>
              <a:rPr lang="en-US" sz="1100" b="0" i="0" u="none" strike="noStrike" baseline="0">
                <a:latin typeface="NimbusMonL-Regu"/>
              </a:rPr>
              <a:t>P&gt;=1[((G ((! (((! </a:t>
            </a:r>
            <a:r>
              <a:rPr lang="en-US" sz="1100" b="0" i="0" u="none" strike="noStrike" baseline="0" err="1">
                <a:latin typeface="NimbusMonL-Regu"/>
              </a:rPr>
              <a:t>auto_takeoff_mode</a:t>
            </a:r>
            <a:r>
              <a:rPr lang="en-US" sz="1100" b="0" i="0" u="none" strike="noStrike" baseline="0">
                <a:latin typeface="NimbusMonL-Regu"/>
              </a:rPr>
              <a:t>) &amp; (X</a:t>
            </a:r>
          </a:p>
          <a:p>
            <a:pPr algn="l"/>
            <a:r>
              <a:rPr lang="en-US" sz="1100" b="0" i="0" u="none" strike="noStrike" baseline="0" err="1">
                <a:latin typeface="NimbusMonL-Regu"/>
              </a:rPr>
              <a:t>auto_takeoff_mode</a:t>
            </a:r>
            <a:r>
              <a:rPr lang="en-US" sz="1100" b="0" i="0" u="none" strike="noStrike" baseline="0">
                <a:latin typeface="NimbusMonL-Regu"/>
              </a:rPr>
              <a:t>)))) | (X ((</a:t>
            </a:r>
            <a:r>
              <a:rPr lang="en-US" sz="1100" b="0" i="0" u="none" strike="noStrike" baseline="0" err="1">
                <a:latin typeface="NimbusMonL-Regu"/>
              </a:rPr>
              <a:t>auto_takeoff_mode</a:t>
            </a:r>
            <a:endParaRPr lang="en-US" sz="1100" b="0" i="0" u="none" strike="noStrike" baseline="0">
              <a:latin typeface="NimbusMonL-Regu"/>
            </a:endParaRPr>
          </a:p>
          <a:p>
            <a:pPr algn="l"/>
            <a:r>
              <a:rPr lang="pt-BR" sz="1100" b="0" i="0" u="none" strike="noStrike" baseline="0">
                <a:latin typeface="NimbusMonL-Regu"/>
              </a:rPr>
              <a:t>&amp; (X (! auto_takeoff_mode))) R (q_k =&gt;</a:t>
            </a:r>
          </a:p>
          <a:p>
            <a:pPr algn="l"/>
            <a:r>
              <a:rPr lang="en-US" sz="1100" b="0" i="0" u="none" strike="noStrike" baseline="0">
                <a:latin typeface="NimbusMonL-Regu"/>
              </a:rPr>
              <a:t>(P&gt;0.99[((</a:t>
            </a:r>
            <a:r>
              <a:rPr lang="en-US" sz="1100" b="0" i="0" u="none" strike="noStrike" baseline="0" err="1">
                <a:latin typeface="NimbusMonL-Regu"/>
              </a:rPr>
              <a:t>auto_takeoff_mode</a:t>
            </a:r>
            <a:r>
              <a:rPr lang="en-US" sz="1100" b="0" i="0" u="none" strike="noStrike" baseline="0">
                <a:latin typeface="NimbusMonL-Regu"/>
              </a:rPr>
              <a:t> &amp; (X (!</a:t>
            </a:r>
          </a:p>
          <a:p>
            <a:pPr algn="l"/>
            <a:r>
              <a:rPr lang="en-US" sz="1100" b="0" i="0" u="none" strike="noStrike" baseline="0" err="1">
                <a:latin typeface="NimbusMonL-Regu"/>
              </a:rPr>
              <a:t>auto_takeoff_mode</a:t>
            </a:r>
            <a:r>
              <a:rPr lang="en-US" sz="1100" b="0" i="0" u="none" strike="noStrike" baseline="0">
                <a:latin typeface="NimbusMonL-Regu"/>
              </a:rPr>
              <a:t>))) | ((X </a:t>
            </a:r>
            <a:r>
              <a:rPr lang="en-US" sz="1100" b="0" i="0" u="none" strike="noStrike" baseline="0" err="1">
                <a:latin typeface="NimbusMonL-Regu"/>
              </a:rPr>
              <a:t>incursionDetected</a:t>
            </a:r>
            <a:r>
              <a:rPr lang="en-US" sz="1100" b="0" i="0" u="none" strike="noStrike" baseline="0">
                <a:latin typeface="NimbusMonL-Regu"/>
              </a:rPr>
              <a:t>)</a:t>
            </a:r>
          </a:p>
          <a:p>
            <a:pPr algn="l"/>
            <a:r>
              <a:rPr lang="en-US" sz="1100" b="0" i="0" u="none" strike="noStrike" baseline="0">
                <a:latin typeface="NimbusMonL-Regu"/>
              </a:rPr>
              <a:t>&amp; (! (</a:t>
            </a:r>
            <a:r>
              <a:rPr lang="en-US" sz="1100" b="0" i="0" u="none" strike="noStrike" baseline="0" err="1">
                <a:latin typeface="NimbusMonL-Regu"/>
              </a:rPr>
              <a:t>auto_takeoff_mode</a:t>
            </a:r>
            <a:r>
              <a:rPr lang="en-US" sz="1100" b="0" i="0" u="none" strike="noStrike" baseline="0">
                <a:latin typeface="NimbusMonL-Regu"/>
              </a:rPr>
              <a:t> &amp; (X (!</a:t>
            </a:r>
          </a:p>
          <a:p>
            <a:pPr algn="l"/>
            <a:r>
              <a:rPr lang="en-US" sz="1100" b="0" i="0" u="none" strike="noStrike" baseline="0" err="1">
                <a:latin typeface="NimbusMonL-Regu"/>
              </a:rPr>
              <a:t>auto_takeoff_mode</a:t>
            </a:r>
            <a:r>
              <a:rPr lang="en-US" sz="1100" b="0" i="0" u="none" strike="noStrike" baseline="0">
                <a:latin typeface="NimbusMonL-Regu"/>
              </a:rPr>
              <a:t>))))))])))))) &amp; (</a:t>
            </a:r>
            <a:r>
              <a:rPr lang="en-US" sz="1100" b="0" i="0" u="none" strike="noStrike" baseline="0" err="1">
                <a:latin typeface="NimbusMonL-Regu"/>
              </a:rPr>
              <a:t>auto_takeoff_mode</a:t>
            </a:r>
            <a:endParaRPr lang="en-US" sz="1100" b="0" i="0" u="none" strike="noStrike" baseline="0">
              <a:latin typeface="NimbusMonL-Regu"/>
            </a:endParaRPr>
          </a:p>
          <a:p>
            <a:pPr algn="l"/>
            <a:r>
              <a:rPr lang="en-US" sz="1100" b="0" i="0" u="none" strike="noStrike" baseline="0">
                <a:latin typeface="NimbusMonL-Regu"/>
              </a:rPr>
              <a:t>=&gt; ((</a:t>
            </a:r>
            <a:r>
              <a:rPr lang="en-US" sz="1100" b="0" i="0" u="none" strike="noStrike" baseline="0" err="1">
                <a:latin typeface="NimbusMonL-Regu"/>
              </a:rPr>
              <a:t>auto_takeoff_mode</a:t>
            </a:r>
            <a:r>
              <a:rPr lang="en-US" sz="1100" b="0" i="0" u="none" strike="noStrike" baseline="0">
                <a:latin typeface="NimbusMonL-Regu"/>
              </a:rPr>
              <a:t> &amp; (X (! </a:t>
            </a:r>
            <a:r>
              <a:rPr lang="en-US" sz="1100" b="0" i="0" u="none" strike="noStrike" baseline="0" err="1">
                <a:latin typeface="NimbusMonL-Regu"/>
              </a:rPr>
              <a:t>auto_takeoff_mode</a:t>
            </a:r>
            <a:r>
              <a:rPr lang="en-US" sz="1100" b="0" i="0" u="none" strike="noStrike" baseline="0">
                <a:latin typeface="NimbusMonL-Regu"/>
              </a:rPr>
              <a:t>)))</a:t>
            </a:r>
          </a:p>
          <a:p>
            <a:pPr algn="l"/>
            <a:r>
              <a:rPr lang="en-US" sz="1100" b="0" i="0" u="none" strike="noStrike" baseline="0">
                <a:latin typeface="NimbusMonL-Regu"/>
              </a:rPr>
              <a:t>| ((</a:t>
            </a:r>
            <a:r>
              <a:rPr lang="en-US" sz="1100" b="0" i="0" u="none" strike="noStrike" baseline="0" err="1">
                <a:latin typeface="NimbusMonL-Regu"/>
              </a:rPr>
              <a:t>auto_takeoff_mode</a:t>
            </a:r>
            <a:r>
              <a:rPr lang="en-US" sz="1100" b="0" i="0" u="none" strike="noStrike" baseline="0">
                <a:latin typeface="NimbusMonL-Regu"/>
              </a:rPr>
              <a:t> &amp; (X (! </a:t>
            </a:r>
            <a:r>
              <a:rPr lang="en-US" sz="1100" b="0" i="0" u="none" strike="noStrike" baseline="0" err="1">
                <a:latin typeface="NimbusMonL-Regu"/>
              </a:rPr>
              <a:t>auto_takeoff_mode</a:t>
            </a:r>
            <a:r>
              <a:rPr lang="en-US" sz="1100" b="0" i="0" u="none" strike="noStrike" baseline="0">
                <a:latin typeface="NimbusMonL-Regu"/>
              </a:rPr>
              <a:t>)))</a:t>
            </a:r>
          </a:p>
          <a:p>
            <a:pPr algn="l"/>
            <a:r>
              <a:rPr lang="pt-BR" sz="1100" b="0" i="0" u="none" strike="noStrike" baseline="0">
                <a:latin typeface="NimbusMonL-Regu"/>
              </a:rPr>
              <a:t>R (q_k =&gt; (P&gt;0.99[((auto_takeoff_mode</a:t>
            </a:r>
          </a:p>
          <a:p>
            <a:pPr algn="l"/>
            <a:r>
              <a:rPr lang="en-US" sz="1100" b="0" i="0" u="none" strike="noStrike" baseline="0">
                <a:latin typeface="NimbusMonL-Regu"/>
              </a:rPr>
              <a:t>&amp; (X (! </a:t>
            </a:r>
            <a:r>
              <a:rPr lang="en-US" sz="1100" b="0" i="0" u="none" strike="noStrike" baseline="0" err="1">
                <a:latin typeface="NimbusMonL-Regu"/>
              </a:rPr>
              <a:t>auto_takeoff_mode</a:t>
            </a:r>
            <a:r>
              <a:rPr lang="en-US" sz="1100" b="0" i="0" u="none" strike="noStrike" baseline="0">
                <a:latin typeface="NimbusMonL-Regu"/>
              </a:rPr>
              <a:t>))) | ((X</a:t>
            </a:r>
          </a:p>
          <a:p>
            <a:pPr algn="l"/>
            <a:r>
              <a:rPr lang="en-US" sz="1100" b="0" i="0" u="none" strike="noStrike" baseline="0" err="1">
                <a:latin typeface="NimbusMonL-Regu"/>
              </a:rPr>
              <a:t>incursionDetected</a:t>
            </a:r>
            <a:r>
              <a:rPr lang="en-US" sz="1100" b="0" i="0" u="none" strike="noStrike" baseline="0">
                <a:latin typeface="NimbusMonL-Regu"/>
              </a:rPr>
              <a:t>) &amp; (! (</a:t>
            </a:r>
            <a:r>
              <a:rPr lang="en-US" sz="1100" b="0" i="0" u="none" strike="noStrike" baseline="0" err="1">
                <a:latin typeface="NimbusMonL-Regu"/>
              </a:rPr>
              <a:t>auto_takeoff_mode</a:t>
            </a:r>
            <a:r>
              <a:rPr lang="en-US" sz="1100" b="0" i="0" u="none" strike="noStrike" baseline="0">
                <a:latin typeface="NimbusMonL-Regu"/>
              </a:rPr>
              <a:t> &amp; (X</a:t>
            </a:r>
          </a:p>
          <a:p>
            <a:pPr algn="l"/>
            <a:r>
              <a:rPr lang="en-US" sz="1100" b="0" i="0" u="none" strike="noStrike" baseline="0">
                <a:latin typeface="NimbusMonL-Regu"/>
              </a:rPr>
              <a:t>(! </a:t>
            </a:r>
            <a:r>
              <a:rPr lang="en-US" sz="1100" b="0" i="0" u="none" strike="noStrike" baseline="0" err="1">
                <a:latin typeface="NimbusMonL-Regu"/>
              </a:rPr>
              <a:t>auto_takeoff_mode</a:t>
            </a:r>
            <a:r>
              <a:rPr lang="en-US" sz="1100" b="0" i="0" u="none" strike="noStrike" baseline="0">
                <a:latin typeface="NimbusMonL-Regu"/>
              </a:rPr>
              <a:t>))))))]))))))]</a:t>
            </a:r>
            <a:endParaRPr lang="en-US" sz="1100"/>
          </a:p>
        </p:txBody>
      </p:sp>
      <p:sp>
        <p:nvSpPr>
          <p:cNvPr id="19" name="TextBox 18">
            <a:extLst>
              <a:ext uri="{FF2B5EF4-FFF2-40B4-BE49-F238E27FC236}">
                <a16:creationId xmlns:a16="http://schemas.microsoft.com/office/drawing/2014/main" id="{6A3AE67F-A54C-F8DE-D2B4-EAD7CCCFC64B}"/>
              </a:ext>
            </a:extLst>
          </p:cNvPr>
          <p:cNvSpPr txBox="1"/>
          <p:nvPr/>
        </p:nvSpPr>
        <p:spPr>
          <a:xfrm>
            <a:off x="3099673" y="2076600"/>
            <a:ext cx="5256424" cy="923330"/>
          </a:xfrm>
          <a:prstGeom prst="rect">
            <a:avLst/>
          </a:prstGeom>
          <a:noFill/>
        </p:spPr>
        <p:txBody>
          <a:bodyPr wrap="square" rtlCol="0">
            <a:spAutoFit/>
          </a:bodyPr>
          <a:lstStyle/>
          <a:p>
            <a:r>
              <a:rPr lang="en-US">
                <a:solidFill>
                  <a:srgbClr val="FF0000"/>
                </a:solidFill>
              </a:rPr>
              <a:t>Probabilistic FRET</a:t>
            </a:r>
            <a:r>
              <a:rPr lang="en-US"/>
              <a:t>:  capture behavior of learning-enabled components using probabilistic requirements in a structured nature language</a:t>
            </a:r>
          </a:p>
        </p:txBody>
      </p:sp>
      <p:sp>
        <p:nvSpPr>
          <p:cNvPr id="20" name="TextBox 19">
            <a:extLst>
              <a:ext uri="{FF2B5EF4-FFF2-40B4-BE49-F238E27FC236}">
                <a16:creationId xmlns:a16="http://schemas.microsoft.com/office/drawing/2014/main" id="{810AAEBE-7206-6BC8-C363-A182E183BABA}"/>
              </a:ext>
            </a:extLst>
          </p:cNvPr>
          <p:cNvSpPr txBox="1"/>
          <p:nvPr/>
        </p:nvSpPr>
        <p:spPr>
          <a:xfrm>
            <a:off x="8858303" y="1702208"/>
            <a:ext cx="2650409" cy="1477328"/>
          </a:xfrm>
          <a:prstGeom prst="rect">
            <a:avLst/>
          </a:prstGeom>
          <a:noFill/>
        </p:spPr>
        <p:txBody>
          <a:bodyPr wrap="square" rtlCol="0">
            <a:spAutoFit/>
          </a:bodyPr>
          <a:lstStyle/>
          <a:p>
            <a:r>
              <a:rPr lang="en-US"/>
              <a:t>Automatic translation to PCTL* (uninterpretable to &gt;99% of engineers according to RTX, US aviation industry)</a:t>
            </a:r>
            <a:endParaRPr lang="en-US" sz="1200"/>
          </a:p>
        </p:txBody>
      </p:sp>
      <p:sp>
        <p:nvSpPr>
          <p:cNvPr id="21" name="TextBox 20">
            <a:extLst>
              <a:ext uri="{FF2B5EF4-FFF2-40B4-BE49-F238E27FC236}">
                <a16:creationId xmlns:a16="http://schemas.microsoft.com/office/drawing/2014/main" id="{66E72B92-6AE7-D0DA-9D21-5B5146DF04E9}"/>
              </a:ext>
            </a:extLst>
          </p:cNvPr>
          <p:cNvSpPr txBox="1"/>
          <p:nvPr/>
        </p:nvSpPr>
        <p:spPr>
          <a:xfrm>
            <a:off x="3079244" y="5170880"/>
            <a:ext cx="5399959" cy="646331"/>
          </a:xfrm>
          <a:prstGeom prst="rect">
            <a:avLst/>
          </a:prstGeom>
          <a:noFill/>
        </p:spPr>
        <p:txBody>
          <a:bodyPr wrap="square">
            <a:spAutoFit/>
          </a:bodyPr>
          <a:lstStyle/>
          <a:p>
            <a:r>
              <a:rPr lang="en-US"/>
              <a:t>(Assists with formalization and understanding of  complex system requirements)</a:t>
            </a:r>
          </a:p>
        </p:txBody>
      </p:sp>
      <p:sp>
        <p:nvSpPr>
          <p:cNvPr id="2" name="Title 1">
            <a:extLst>
              <a:ext uri="{FF2B5EF4-FFF2-40B4-BE49-F238E27FC236}">
                <a16:creationId xmlns:a16="http://schemas.microsoft.com/office/drawing/2014/main" id="{54219CB1-9D11-830E-29C3-5636E8C63375}"/>
              </a:ext>
            </a:extLst>
          </p:cNvPr>
          <p:cNvSpPr>
            <a:spLocks noGrp="1"/>
          </p:cNvSpPr>
          <p:nvPr>
            <p:ph type="title"/>
          </p:nvPr>
        </p:nvSpPr>
        <p:spPr>
          <a:xfrm>
            <a:off x="993112" y="-136926"/>
            <a:ext cx="10515600" cy="1325563"/>
          </a:xfrm>
        </p:spPr>
        <p:txBody>
          <a:bodyPr/>
          <a:lstStyle/>
          <a:p>
            <a:r>
              <a:rPr lang="en-US" b="1">
                <a:solidFill>
                  <a:schemeClr val="accent2"/>
                </a:solidFill>
              </a:rPr>
              <a:t>FRET</a:t>
            </a:r>
            <a:r>
              <a:rPr lang="en-US">
                <a:solidFill>
                  <a:schemeClr val="accent2"/>
                </a:solidFill>
              </a:rPr>
              <a:t>: </a:t>
            </a:r>
            <a:r>
              <a:rPr lang="en-US" sz="3600" b="1">
                <a:solidFill>
                  <a:schemeClr val="tx2"/>
                </a:solidFill>
              </a:rPr>
              <a:t>Formal Requirements Elicitation Tool</a:t>
            </a:r>
            <a:endParaRPr lang="en-US" b="1">
              <a:solidFill>
                <a:schemeClr val="tx2"/>
              </a:solidFill>
            </a:endParaRPr>
          </a:p>
        </p:txBody>
      </p:sp>
    </p:spTree>
    <p:extLst>
      <p:ext uri="{BB962C8B-B14F-4D97-AF65-F5344CB8AC3E}">
        <p14:creationId xmlns:p14="http://schemas.microsoft.com/office/powerpoint/2010/main" val="346714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3337-468B-5D15-AC94-451C2F71159A}"/>
              </a:ext>
            </a:extLst>
          </p:cNvPr>
          <p:cNvSpPr>
            <a:spLocks noGrp="1"/>
          </p:cNvSpPr>
          <p:nvPr>
            <p:ph type="title"/>
          </p:nvPr>
        </p:nvSpPr>
        <p:spPr>
          <a:xfrm>
            <a:off x="838200" y="130040"/>
            <a:ext cx="10515600" cy="1325563"/>
          </a:xfrm>
        </p:spPr>
        <p:txBody>
          <a:bodyPr/>
          <a:lstStyle/>
          <a:p>
            <a:r>
              <a:rPr lang="en-US" b="1">
                <a:solidFill>
                  <a:schemeClr val="tx2"/>
                </a:solidFill>
              </a:rPr>
              <a:t>Proposed Workflow with Tools</a:t>
            </a:r>
          </a:p>
        </p:txBody>
      </p:sp>
      <p:pic>
        <p:nvPicPr>
          <p:cNvPr id="4" name="Content Placeholder 3">
            <a:extLst>
              <a:ext uri="{FF2B5EF4-FFF2-40B4-BE49-F238E27FC236}">
                <a16:creationId xmlns:a16="http://schemas.microsoft.com/office/drawing/2014/main" id="{4C6EF7E7-76B7-8AD8-C6D5-E49DA192BF16}"/>
              </a:ext>
            </a:extLst>
          </p:cNvPr>
          <p:cNvPicPr>
            <a:picLocks noGrp="1" noChangeAspect="1"/>
          </p:cNvPicPr>
          <p:nvPr>
            <p:ph idx="1"/>
          </p:nvPr>
        </p:nvPicPr>
        <p:blipFill>
          <a:blip r:embed="rId2"/>
          <a:stretch>
            <a:fillRect/>
          </a:stretch>
        </p:blipFill>
        <p:spPr>
          <a:xfrm>
            <a:off x="962025" y="1339134"/>
            <a:ext cx="9886733" cy="5243148"/>
          </a:xfrm>
        </p:spPr>
      </p:pic>
      <p:sp>
        <p:nvSpPr>
          <p:cNvPr id="3" name="Slide Number Placeholder 2">
            <a:extLst>
              <a:ext uri="{FF2B5EF4-FFF2-40B4-BE49-F238E27FC236}">
                <a16:creationId xmlns:a16="http://schemas.microsoft.com/office/drawing/2014/main" id="{AB2CDA9D-6268-7B51-54E0-2934A5BA012D}"/>
              </a:ext>
            </a:extLst>
          </p:cNvPr>
          <p:cNvSpPr>
            <a:spLocks noGrp="1"/>
          </p:cNvSpPr>
          <p:nvPr>
            <p:ph type="sldNum" sz="quarter" idx="12"/>
          </p:nvPr>
        </p:nvSpPr>
        <p:spPr/>
        <p:txBody>
          <a:bodyPr/>
          <a:lstStyle/>
          <a:p>
            <a:fld id="{330EA680-D336-4FF7-8B7A-9848BB0A1C32}" type="slidenum">
              <a:rPr lang="en-US" smtClean="0"/>
              <a:t>13</a:t>
            </a:fld>
            <a:endParaRPr lang="en-US"/>
          </a:p>
        </p:txBody>
      </p:sp>
      <p:sp>
        <p:nvSpPr>
          <p:cNvPr id="5" name="TextBox 4">
            <a:extLst>
              <a:ext uri="{FF2B5EF4-FFF2-40B4-BE49-F238E27FC236}">
                <a16:creationId xmlns:a16="http://schemas.microsoft.com/office/drawing/2014/main" id="{163B3C63-CBB6-20E5-C256-054004C1701B}"/>
              </a:ext>
            </a:extLst>
          </p:cNvPr>
          <p:cNvSpPr txBox="1"/>
          <p:nvPr/>
        </p:nvSpPr>
        <p:spPr>
          <a:xfrm>
            <a:off x="3833869" y="1304312"/>
            <a:ext cx="1101687" cy="307777"/>
          </a:xfrm>
          <a:prstGeom prst="rect">
            <a:avLst/>
          </a:prstGeom>
          <a:solidFill>
            <a:schemeClr val="bg1"/>
          </a:solidFill>
        </p:spPr>
        <p:txBody>
          <a:bodyPr wrap="square" rtlCol="0">
            <a:spAutoFit/>
          </a:bodyPr>
          <a:lstStyle/>
          <a:p>
            <a:r>
              <a:rPr lang="en-US" sz="1400">
                <a:solidFill>
                  <a:srgbClr val="C00000"/>
                </a:solidFill>
                <a:latin typeface="Chalkboard" panose="03050602040202020205" pitchFamily="66" charset="77"/>
                <a:cs typeface="Arial Hebrew" pitchFamily="2" charset="-79"/>
              </a:rPr>
              <a:t>HADES</a:t>
            </a:r>
          </a:p>
        </p:txBody>
      </p:sp>
      <p:sp>
        <p:nvSpPr>
          <p:cNvPr id="6" name="TextBox 5">
            <a:extLst>
              <a:ext uri="{FF2B5EF4-FFF2-40B4-BE49-F238E27FC236}">
                <a16:creationId xmlns:a16="http://schemas.microsoft.com/office/drawing/2014/main" id="{E7ECB4FA-B5FD-BA94-D16E-A21D45DE2270}"/>
              </a:ext>
            </a:extLst>
          </p:cNvPr>
          <p:cNvSpPr txBox="1"/>
          <p:nvPr/>
        </p:nvSpPr>
        <p:spPr>
          <a:xfrm>
            <a:off x="3875339" y="2062639"/>
            <a:ext cx="889756" cy="307777"/>
          </a:xfrm>
          <a:prstGeom prst="rect">
            <a:avLst/>
          </a:prstGeom>
          <a:solidFill>
            <a:schemeClr val="bg1"/>
          </a:solidFill>
        </p:spPr>
        <p:txBody>
          <a:bodyPr wrap="square" rtlCol="0">
            <a:spAutoFit/>
          </a:bodyPr>
          <a:lstStyle/>
          <a:p>
            <a:r>
              <a:rPr lang="en-US" sz="1400">
                <a:solidFill>
                  <a:srgbClr val="C00000"/>
                </a:solidFill>
                <a:latin typeface="Chalkboard" panose="03050602040202020205" pitchFamily="66" charset="77"/>
                <a:cs typeface="Arial Hebrew" pitchFamily="2" charset="-79"/>
              </a:rPr>
              <a:t>HADES</a:t>
            </a:r>
          </a:p>
        </p:txBody>
      </p:sp>
      <p:sp>
        <p:nvSpPr>
          <p:cNvPr id="7" name="TextBox 6">
            <a:extLst>
              <a:ext uri="{FF2B5EF4-FFF2-40B4-BE49-F238E27FC236}">
                <a16:creationId xmlns:a16="http://schemas.microsoft.com/office/drawing/2014/main" id="{88D9E904-3C3D-6907-C9A6-51BFC50A7DA4}"/>
              </a:ext>
            </a:extLst>
          </p:cNvPr>
          <p:cNvSpPr txBox="1"/>
          <p:nvPr/>
        </p:nvSpPr>
        <p:spPr>
          <a:xfrm>
            <a:off x="5905391" y="1301714"/>
            <a:ext cx="1101687" cy="307777"/>
          </a:xfrm>
          <a:prstGeom prst="rect">
            <a:avLst/>
          </a:prstGeom>
          <a:solidFill>
            <a:schemeClr val="bg1"/>
          </a:solidFill>
        </p:spPr>
        <p:txBody>
          <a:bodyPr wrap="square" rtlCol="0">
            <a:spAutoFit/>
          </a:bodyPr>
          <a:lstStyle/>
          <a:p>
            <a:r>
              <a:rPr lang="en-US" sz="1400">
                <a:solidFill>
                  <a:srgbClr val="C00000"/>
                </a:solidFill>
                <a:latin typeface="Chalkboard" panose="03050602040202020205" pitchFamily="66" charset="77"/>
                <a:cs typeface="Arial Hebrew" pitchFamily="2" charset="-79"/>
              </a:rPr>
              <a:t>HADES</a:t>
            </a:r>
          </a:p>
        </p:txBody>
      </p:sp>
      <p:sp>
        <p:nvSpPr>
          <p:cNvPr id="8" name="TextBox 7">
            <a:extLst>
              <a:ext uri="{FF2B5EF4-FFF2-40B4-BE49-F238E27FC236}">
                <a16:creationId xmlns:a16="http://schemas.microsoft.com/office/drawing/2014/main" id="{C3080C93-C982-2F67-4C1E-6BBE356D3477}"/>
              </a:ext>
            </a:extLst>
          </p:cNvPr>
          <p:cNvSpPr txBox="1"/>
          <p:nvPr/>
        </p:nvSpPr>
        <p:spPr>
          <a:xfrm>
            <a:off x="5993177" y="2216527"/>
            <a:ext cx="889755" cy="307777"/>
          </a:xfrm>
          <a:prstGeom prst="rect">
            <a:avLst/>
          </a:prstGeom>
          <a:solidFill>
            <a:schemeClr val="bg1"/>
          </a:solidFill>
        </p:spPr>
        <p:txBody>
          <a:bodyPr wrap="square" rtlCol="0">
            <a:spAutoFit/>
          </a:bodyPr>
          <a:lstStyle/>
          <a:p>
            <a:r>
              <a:rPr lang="en-US" sz="1400">
                <a:solidFill>
                  <a:srgbClr val="C00000"/>
                </a:solidFill>
                <a:latin typeface="Chalkboard" panose="03050602040202020205" pitchFamily="66" charset="77"/>
                <a:cs typeface="Arial Hebrew" pitchFamily="2" charset="-79"/>
              </a:rPr>
              <a:t>HADES</a:t>
            </a:r>
          </a:p>
        </p:txBody>
      </p:sp>
      <p:sp>
        <p:nvSpPr>
          <p:cNvPr id="9" name="TextBox 8">
            <a:extLst>
              <a:ext uri="{FF2B5EF4-FFF2-40B4-BE49-F238E27FC236}">
                <a16:creationId xmlns:a16="http://schemas.microsoft.com/office/drawing/2014/main" id="{768FE7F2-FA38-5C56-A8D9-F65396DA0055}"/>
              </a:ext>
            </a:extLst>
          </p:cNvPr>
          <p:cNvSpPr txBox="1"/>
          <p:nvPr/>
        </p:nvSpPr>
        <p:spPr>
          <a:xfrm>
            <a:off x="2410857" y="5015160"/>
            <a:ext cx="1101687" cy="307777"/>
          </a:xfrm>
          <a:prstGeom prst="rect">
            <a:avLst/>
          </a:prstGeom>
          <a:solidFill>
            <a:schemeClr val="bg1"/>
          </a:solidFill>
        </p:spPr>
        <p:txBody>
          <a:bodyPr wrap="square" rtlCol="0">
            <a:spAutoFit/>
          </a:bodyPr>
          <a:lstStyle/>
          <a:p>
            <a:r>
              <a:rPr lang="en-US" sz="1400">
                <a:solidFill>
                  <a:srgbClr val="C00000"/>
                </a:solidFill>
                <a:latin typeface="Chalkboard" panose="03050602040202020205" pitchFamily="66" charset="77"/>
                <a:cs typeface="Arial Hebrew" pitchFamily="2" charset="-79"/>
              </a:rPr>
              <a:t>HADES</a:t>
            </a:r>
          </a:p>
        </p:txBody>
      </p:sp>
    </p:spTree>
    <p:extLst>
      <p:ext uri="{BB962C8B-B14F-4D97-AF65-F5344CB8AC3E}">
        <p14:creationId xmlns:p14="http://schemas.microsoft.com/office/powerpoint/2010/main" val="3716335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B1EA6-B011-265F-1F03-494253D6D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C765A-6F27-4453-7D3C-CCD54BC6B9CA}"/>
              </a:ext>
            </a:extLst>
          </p:cNvPr>
          <p:cNvSpPr>
            <a:spLocks noGrp="1"/>
          </p:cNvSpPr>
          <p:nvPr>
            <p:ph type="title"/>
          </p:nvPr>
        </p:nvSpPr>
        <p:spPr/>
        <p:txBody>
          <a:bodyPr/>
          <a:lstStyle/>
          <a:p>
            <a:r>
              <a:rPr lang="en-US" b="1" dirty="0">
                <a:solidFill>
                  <a:schemeClr val="accent2"/>
                </a:solidFill>
              </a:rPr>
              <a:t>Additional Tools</a:t>
            </a:r>
            <a:r>
              <a:rPr lang="en-US" dirty="0">
                <a:solidFill>
                  <a:schemeClr val="accent2"/>
                </a:solidFill>
              </a:rPr>
              <a:t>: </a:t>
            </a:r>
            <a:r>
              <a:rPr lang="en-US" sz="3600" b="1" dirty="0">
                <a:solidFill>
                  <a:schemeClr val="tx2"/>
                </a:solidFill>
              </a:rPr>
              <a:t>Testing and Runtime Verification</a:t>
            </a:r>
            <a:endParaRPr lang="en-US" b="1" dirty="0">
              <a:solidFill>
                <a:schemeClr val="tx2"/>
              </a:solidFill>
            </a:endParaRPr>
          </a:p>
        </p:txBody>
      </p:sp>
      <p:sp>
        <p:nvSpPr>
          <p:cNvPr id="4" name="Content Placeholder 3">
            <a:extLst>
              <a:ext uri="{FF2B5EF4-FFF2-40B4-BE49-F238E27FC236}">
                <a16:creationId xmlns:a16="http://schemas.microsoft.com/office/drawing/2014/main" id="{2CE11454-03B6-B5BA-8D83-D17AC7A12F8D}"/>
              </a:ext>
            </a:extLst>
          </p:cNvPr>
          <p:cNvSpPr>
            <a:spLocks noGrp="1"/>
          </p:cNvSpPr>
          <p:nvPr>
            <p:ph idx="1"/>
          </p:nvPr>
        </p:nvSpPr>
        <p:spPr/>
        <p:txBody>
          <a:bodyPr/>
          <a:lstStyle/>
          <a:p>
            <a:r>
              <a:rPr lang="en-US" dirty="0"/>
              <a:t>Inference Kernel for Open Static Analyzers (IKOS): Static analyzer for detecting runtime errors in C/C++.</a:t>
            </a:r>
          </a:p>
          <a:p>
            <a:r>
              <a:rPr lang="en-US" dirty="0" err="1"/>
              <a:t>AdaStress</a:t>
            </a:r>
            <a:r>
              <a:rPr lang="en-US" dirty="0"/>
              <a:t>: Monte Carlo Simulations for optimized testing</a:t>
            </a:r>
          </a:p>
          <a:p>
            <a:r>
              <a:rPr lang="en-US" dirty="0"/>
              <a:t>CoPilot: Runtime monitors that validate the state of the system during execution</a:t>
            </a:r>
          </a:p>
        </p:txBody>
      </p:sp>
    </p:spTree>
    <p:extLst>
      <p:ext uri="{BB962C8B-B14F-4D97-AF65-F5344CB8AC3E}">
        <p14:creationId xmlns:p14="http://schemas.microsoft.com/office/powerpoint/2010/main" val="299329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546F4E5-B61F-DEF2-3BE1-FE700B58B427}"/>
              </a:ext>
            </a:extLst>
          </p:cNvPr>
          <p:cNvSpPr>
            <a:spLocks noGrp="1"/>
          </p:cNvSpPr>
          <p:nvPr>
            <p:ph type="title"/>
          </p:nvPr>
        </p:nvSpPr>
        <p:spPr>
          <a:xfrm>
            <a:off x="1301261" y="590062"/>
            <a:ext cx="5919665" cy="2838938"/>
          </a:xfrm>
        </p:spPr>
        <p:txBody>
          <a:bodyPr vert="horz" lIns="91440" tIns="45720" rIns="91440" bIns="45720" rtlCol="0" anchor="b">
            <a:noAutofit/>
          </a:bodyPr>
          <a:lstStyle/>
          <a:p>
            <a:r>
              <a:rPr lang="en-US" sz="5600" kern="1200">
                <a:solidFill>
                  <a:srgbClr val="FFFFFF"/>
                </a:solidFill>
                <a:latin typeface="+mj-lt"/>
                <a:ea typeface="+mj-ea"/>
                <a:cs typeface="+mj-cs"/>
              </a:rPr>
              <a:t>Part III: Troupe 2.0</a:t>
            </a:r>
          </a:p>
        </p:txBody>
      </p:sp>
      <p:sp>
        <p:nvSpPr>
          <p:cNvPr id="3" name="Text Placeholder 2">
            <a:extLst>
              <a:ext uri="{FF2B5EF4-FFF2-40B4-BE49-F238E27FC236}">
                <a16:creationId xmlns:a16="http://schemas.microsoft.com/office/drawing/2014/main" id="{4C96DD92-9F4D-99F3-7AC7-5DDC17A6CF7D}"/>
              </a:ext>
            </a:extLst>
          </p:cNvPr>
          <p:cNvSpPr>
            <a:spLocks noGrp="1"/>
          </p:cNvSpPr>
          <p:nvPr>
            <p:ph type="body" idx="1"/>
          </p:nvPr>
        </p:nvSpPr>
        <p:spPr>
          <a:xfrm>
            <a:off x="5113187" y="4698614"/>
            <a:ext cx="5617508" cy="1198120"/>
          </a:xfrm>
        </p:spPr>
        <p:txBody>
          <a:bodyPr vert="horz" lIns="91440" tIns="45720" rIns="91440" bIns="45720" rtlCol="0">
            <a:normAutofit/>
          </a:bodyPr>
          <a:lstStyle/>
          <a:p>
            <a:pPr algn="r"/>
            <a:r>
              <a:rPr lang="en-US" sz="2000" kern="1200">
                <a:solidFill>
                  <a:srgbClr val="FFFFFF"/>
                </a:solidFill>
                <a:latin typeface="+mn-lt"/>
                <a:ea typeface="+mn-ea"/>
                <a:cs typeface="+mn-cs"/>
              </a:rPr>
              <a:t>Representation and Analysis in </a:t>
            </a:r>
            <a:r>
              <a:rPr lang="en-US" sz="2000" kern="1200" err="1">
                <a:solidFill>
                  <a:srgbClr val="FFFFFF"/>
                </a:solidFill>
                <a:latin typeface="+mn-lt"/>
                <a:ea typeface="+mn-ea"/>
                <a:cs typeface="+mn-cs"/>
              </a:rPr>
              <a:t>AdvoCATE</a:t>
            </a:r>
            <a:r>
              <a:rPr lang="en-US" sz="2000" kern="1200">
                <a:solidFill>
                  <a:srgbClr val="FFFFFF"/>
                </a:solidFill>
                <a:latin typeface="+mn-lt"/>
                <a:ea typeface="+mn-ea"/>
                <a:cs typeface="+mn-cs"/>
              </a:rPr>
              <a:t>, Modeling and Analysis in HADES, and Requirements </a:t>
            </a:r>
            <a:r>
              <a:rPr lang="en-US" sz="2000">
                <a:solidFill>
                  <a:srgbClr val="FFFFFF"/>
                </a:solidFill>
              </a:rPr>
              <a:t>Specification and Analysis </a:t>
            </a:r>
            <a:r>
              <a:rPr lang="en-US" sz="2000" kern="1200">
                <a:solidFill>
                  <a:srgbClr val="FFFFFF"/>
                </a:solidFill>
                <a:latin typeface="+mn-lt"/>
                <a:ea typeface="+mn-ea"/>
                <a:cs typeface="+mn-cs"/>
              </a:rPr>
              <a:t>in FRET  </a:t>
            </a: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4771B9B-4543-0098-B8BA-4080C1ABE408}"/>
              </a:ext>
            </a:extLst>
          </p:cNvPr>
          <p:cNvSpPr>
            <a:spLocks noGrp="1"/>
          </p:cNvSpPr>
          <p:nvPr>
            <p:ph type="sldNum" sz="quarter" idx="12"/>
          </p:nvPr>
        </p:nvSpPr>
        <p:spPr/>
        <p:txBody>
          <a:bodyPr/>
          <a:lstStyle/>
          <a:p>
            <a:fld id="{330EA680-D336-4FF7-8B7A-9848BB0A1C32}" type="slidenum">
              <a:rPr lang="en-US" smtClean="0">
                <a:solidFill>
                  <a:schemeClr val="bg1">
                    <a:lumMod val="95000"/>
                  </a:schemeClr>
                </a:solidFill>
              </a:rPr>
              <a:t>15</a:t>
            </a:fld>
            <a:endParaRPr lang="en-US">
              <a:solidFill>
                <a:schemeClr val="bg1">
                  <a:lumMod val="95000"/>
                </a:schemeClr>
              </a:solidFill>
            </a:endParaRPr>
          </a:p>
        </p:txBody>
      </p:sp>
    </p:spTree>
    <p:extLst>
      <p:ext uri="{BB962C8B-B14F-4D97-AF65-F5344CB8AC3E}">
        <p14:creationId xmlns:p14="http://schemas.microsoft.com/office/powerpoint/2010/main" val="266447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8DF0E-273B-35B0-3E9B-191F33762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0D916-A011-15A7-FC75-8DE1EF3254F3}"/>
              </a:ext>
            </a:extLst>
          </p:cNvPr>
          <p:cNvSpPr>
            <a:spLocks noGrp="1"/>
          </p:cNvSpPr>
          <p:nvPr>
            <p:ph type="title"/>
          </p:nvPr>
        </p:nvSpPr>
        <p:spPr/>
        <p:txBody>
          <a:bodyPr/>
          <a:lstStyle/>
          <a:p>
            <a:r>
              <a:rPr lang="en-US" b="1">
                <a:solidFill>
                  <a:schemeClr val="accent2"/>
                </a:solidFill>
              </a:rPr>
              <a:t>Troupe:</a:t>
            </a:r>
            <a:r>
              <a:rPr lang="en-US"/>
              <a:t> </a:t>
            </a:r>
            <a:r>
              <a:rPr lang="en-US" sz="3600" b="1"/>
              <a:t>Autonomous Micro Rover Swarm</a:t>
            </a:r>
          </a:p>
        </p:txBody>
      </p:sp>
      <p:sp>
        <p:nvSpPr>
          <p:cNvPr id="4" name="Slide Number Placeholder 3">
            <a:extLst>
              <a:ext uri="{FF2B5EF4-FFF2-40B4-BE49-F238E27FC236}">
                <a16:creationId xmlns:a16="http://schemas.microsoft.com/office/drawing/2014/main" id="{0CD69967-7E62-E897-AB63-98FEA3036899}"/>
              </a:ext>
            </a:extLst>
          </p:cNvPr>
          <p:cNvSpPr>
            <a:spLocks noGrp="1"/>
          </p:cNvSpPr>
          <p:nvPr>
            <p:ph type="sldNum" sz="quarter" idx="12"/>
          </p:nvPr>
        </p:nvSpPr>
        <p:spPr/>
        <p:txBody>
          <a:bodyPr/>
          <a:lstStyle/>
          <a:p>
            <a:fld id="{330EA680-D336-4FF7-8B7A-9848BB0A1C32}" type="slidenum">
              <a:rPr lang="en-US" smtClean="0"/>
              <a:t>16</a:t>
            </a:fld>
            <a:endParaRPr lang="en-US"/>
          </a:p>
        </p:txBody>
      </p:sp>
      <p:pic>
        <p:nvPicPr>
          <p:cNvPr id="5" name="Content Placeholder 7" descr="A picture containing ground, outdoor, dirt, sandy&#10;&#10;Description automatically generated">
            <a:extLst>
              <a:ext uri="{FF2B5EF4-FFF2-40B4-BE49-F238E27FC236}">
                <a16:creationId xmlns:a16="http://schemas.microsoft.com/office/drawing/2014/main" id="{59A6265E-6888-E709-93A0-1EF89DA285A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l="14757" t="-1" r="22303" b="19768"/>
          <a:stretch/>
        </p:blipFill>
        <p:spPr>
          <a:xfrm>
            <a:off x="7178243" y="1772462"/>
            <a:ext cx="4534023" cy="4351338"/>
          </a:xfrm>
        </p:spPr>
      </p:pic>
      <p:sp>
        <p:nvSpPr>
          <p:cNvPr id="7" name="Content Placeholder 2">
            <a:extLst>
              <a:ext uri="{FF2B5EF4-FFF2-40B4-BE49-F238E27FC236}">
                <a16:creationId xmlns:a16="http://schemas.microsoft.com/office/drawing/2014/main" id="{CDA112E1-AC6C-74F5-969F-08A869DEEFEE}"/>
              </a:ext>
            </a:extLst>
          </p:cNvPr>
          <p:cNvSpPr txBox="1">
            <a:spLocks/>
          </p:cNvSpPr>
          <p:nvPr/>
        </p:nvSpPr>
        <p:spPr>
          <a:xfrm>
            <a:off x="838200" y="1825625"/>
            <a:ext cx="53340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Internal NASA Ames RSE project</a:t>
            </a:r>
          </a:p>
          <a:p>
            <a:r>
              <a:rPr lang="en-US" dirty="0"/>
              <a:t>Technology demonstrator and knowledge transfer</a:t>
            </a:r>
          </a:p>
          <a:p>
            <a:r>
              <a:rPr lang="en-US" dirty="0"/>
              <a:t>Aims at developing a fleet of rovers capable of autonomously mapping unknown terrain</a:t>
            </a:r>
          </a:p>
          <a:p>
            <a:pPr lvl="1"/>
            <a:r>
              <a:rPr lang="en-US" dirty="0"/>
              <a:t>Including no-GPS zones such as caves </a:t>
            </a:r>
          </a:p>
          <a:p>
            <a:endParaRPr lang="en-US" dirty="0"/>
          </a:p>
        </p:txBody>
      </p:sp>
    </p:spTree>
    <p:extLst>
      <p:ext uri="{BB962C8B-B14F-4D97-AF65-F5344CB8AC3E}">
        <p14:creationId xmlns:p14="http://schemas.microsoft.com/office/powerpoint/2010/main" val="2040174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D3EB-ABB3-5A4B-B827-C53F7289C8ED}"/>
              </a:ext>
            </a:extLst>
          </p:cNvPr>
          <p:cNvSpPr>
            <a:spLocks noGrp="1"/>
          </p:cNvSpPr>
          <p:nvPr>
            <p:ph type="title"/>
          </p:nvPr>
        </p:nvSpPr>
        <p:spPr/>
        <p:txBody>
          <a:bodyPr/>
          <a:lstStyle/>
          <a:p>
            <a:r>
              <a:rPr lang="en-US" b="1">
                <a:solidFill>
                  <a:schemeClr val="accent2"/>
                </a:solidFill>
              </a:rPr>
              <a:t>Troupe:</a:t>
            </a:r>
            <a:r>
              <a:rPr lang="en-US"/>
              <a:t> </a:t>
            </a:r>
            <a:r>
              <a:rPr lang="en-US" sz="3600" b="1"/>
              <a:t>System Overview</a:t>
            </a:r>
          </a:p>
        </p:txBody>
      </p:sp>
      <p:sp>
        <p:nvSpPr>
          <p:cNvPr id="3" name="Content Placeholder 2">
            <a:extLst>
              <a:ext uri="{FF2B5EF4-FFF2-40B4-BE49-F238E27FC236}">
                <a16:creationId xmlns:a16="http://schemas.microsoft.com/office/drawing/2014/main" id="{0BDDD7AB-5A2B-D73A-FB2E-FEF8DCD667FE}"/>
              </a:ext>
            </a:extLst>
          </p:cNvPr>
          <p:cNvSpPr>
            <a:spLocks noGrp="1"/>
          </p:cNvSpPr>
          <p:nvPr>
            <p:ph idx="1"/>
          </p:nvPr>
        </p:nvSpPr>
        <p:spPr>
          <a:xfrm>
            <a:off x="838200" y="1825625"/>
            <a:ext cx="5334001" cy="4351338"/>
          </a:xfrm>
        </p:spPr>
        <p:txBody>
          <a:bodyPr>
            <a:normAutofit lnSpcReduction="10000"/>
          </a:bodyPr>
          <a:lstStyle/>
          <a:p>
            <a:r>
              <a:rPr lang="en-US"/>
              <a:t>Each rover runs the same core Flight System (cFS) application</a:t>
            </a:r>
          </a:p>
          <a:p>
            <a:pPr lvl="1"/>
            <a:r>
              <a:rPr lang="en-US"/>
              <a:t>High-level cFS block diagram for a single Troupe rover</a:t>
            </a:r>
          </a:p>
          <a:p>
            <a:pPr lvl="1"/>
            <a:r>
              <a:rPr lang="en-US"/>
              <a:t>Publish/subscribe architecture</a:t>
            </a:r>
          </a:p>
          <a:p>
            <a:pPr lvl="1"/>
            <a:r>
              <a:rPr lang="en-US"/>
              <a:t>Messages are passed via shared memory on the core Flight Executive (</a:t>
            </a:r>
            <a:r>
              <a:rPr lang="en-US" err="1"/>
              <a:t>cFE</a:t>
            </a:r>
            <a:r>
              <a:rPr lang="en-US"/>
              <a:t>) software bus.</a:t>
            </a:r>
          </a:p>
          <a:p>
            <a:pPr lvl="1"/>
            <a:r>
              <a:rPr lang="en-US"/>
              <a:t>Some applications are manually-coded others are code-generated using MATLAB/Simulink and an external code interface (ECI).</a:t>
            </a:r>
          </a:p>
          <a:p>
            <a:endParaRPr lang="en-US"/>
          </a:p>
        </p:txBody>
      </p:sp>
      <p:sp>
        <p:nvSpPr>
          <p:cNvPr id="4" name="Slide Number Placeholder 3">
            <a:extLst>
              <a:ext uri="{FF2B5EF4-FFF2-40B4-BE49-F238E27FC236}">
                <a16:creationId xmlns:a16="http://schemas.microsoft.com/office/drawing/2014/main" id="{BCB6CD55-DFCA-B01C-E67B-D84FD76333C3}"/>
              </a:ext>
            </a:extLst>
          </p:cNvPr>
          <p:cNvSpPr>
            <a:spLocks noGrp="1"/>
          </p:cNvSpPr>
          <p:nvPr>
            <p:ph type="sldNum" sz="quarter" idx="12"/>
          </p:nvPr>
        </p:nvSpPr>
        <p:spPr/>
        <p:txBody>
          <a:bodyPr/>
          <a:lstStyle/>
          <a:p>
            <a:fld id="{330EA680-D336-4FF7-8B7A-9848BB0A1C32}" type="slidenum">
              <a:rPr lang="en-US" smtClean="0"/>
              <a:t>17</a:t>
            </a:fld>
            <a:endParaRPr lang="en-US"/>
          </a:p>
        </p:txBody>
      </p:sp>
      <p:pic>
        <p:nvPicPr>
          <p:cNvPr id="23" name="Content Placeholder 5" descr="Diagram&#10;&#10;Description automatically generated">
            <a:extLst>
              <a:ext uri="{FF2B5EF4-FFF2-40B4-BE49-F238E27FC236}">
                <a16:creationId xmlns:a16="http://schemas.microsoft.com/office/drawing/2014/main" id="{63BF72FB-7E4B-0FA4-EB1C-64DC1CB06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061" y="1825625"/>
            <a:ext cx="5181600" cy="4317999"/>
          </a:xfrm>
          <a:prstGeom prst="rect">
            <a:avLst/>
          </a:prstGeom>
        </p:spPr>
      </p:pic>
      <p:sp>
        <p:nvSpPr>
          <p:cNvPr id="24" name="Arrow: Right 23">
            <a:extLst>
              <a:ext uri="{FF2B5EF4-FFF2-40B4-BE49-F238E27FC236}">
                <a16:creationId xmlns:a16="http://schemas.microsoft.com/office/drawing/2014/main" id="{3E489255-8B10-60D8-30E8-A76FDCF6C91A}"/>
              </a:ext>
            </a:extLst>
          </p:cNvPr>
          <p:cNvSpPr/>
          <p:nvPr/>
        </p:nvSpPr>
        <p:spPr>
          <a:xfrm>
            <a:off x="5470453" y="2897373"/>
            <a:ext cx="701748" cy="2658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784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8ECA58-44D4-90C5-E780-63D92A69034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7F70E1C-1374-9B2F-BB61-9534E691D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16AAEA0-672F-4231-068C-A91C3555DF5A}"/>
              </a:ext>
            </a:extLst>
          </p:cNvPr>
          <p:cNvSpPr>
            <a:spLocks noGrp="1"/>
          </p:cNvSpPr>
          <p:nvPr>
            <p:ph type="title"/>
          </p:nvPr>
        </p:nvSpPr>
        <p:spPr>
          <a:xfrm>
            <a:off x="1301261" y="590062"/>
            <a:ext cx="5919665" cy="2838938"/>
          </a:xfrm>
        </p:spPr>
        <p:txBody>
          <a:bodyPr vert="horz" lIns="91440" tIns="45720" rIns="91440" bIns="45720" rtlCol="0" anchor="b">
            <a:noAutofit/>
          </a:bodyPr>
          <a:lstStyle/>
          <a:p>
            <a:r>
              <a:rPr lang="en-US" sz="5600" kern="1200">
                <a:solidFill>
                  <a:srgbClr val="FFFFFF"/>
                </a:solidFill>
                <a:latin typeface="+mj-lt"/>
                <a:ea typeface="+mj-ea"/>
                <a:cs typeface="+mj-cs"/>
              </a:rPr>
              <a:t>Part IV: Application of Tools to Troupe 2.0</a:t>
            </a:r>
          </a:p>
        </p:txBody>
      </p:sp>
      <p:sp>
        <p:nvSpPr>
          <p:cNvPr id="3" name="Text Placeholder 2">
            <a:extLst>
              <a:ext uri="{FF2B5EF4-FFF2-40B4-BE49-F238E27FC236}">
                <a16:creationId xmlns:a16="http://schemas.microsoft.com/office/drawing/2014/main" id="{91D00B3B-429C-2296-E6A1-B2F636C64B34}"/>
              </a:ext>
            </a:extLst>
          </p:cNvPr>
          <p:cNvSpPr>
            <a:spLocks noGrp="1"/>
          </p:cNvSpPr>
          <p:nvPr>
            <p:ph type="body" idx="1"/>
          </p:nvPr>
        </p:nvSpPr>
        <p:spPr>
          <a:xfrm>
            <a:off x="5113187" y="4698614"/>
            <a:ext cx="5617508" cy="1198120"/>
          </a:xfrm>
        </p:spPr>
        <p:txBody>
          <a:bodyPr vert="horz" lIns="91440" tIns="45720" rIns="91440" bIns="45720" rtlCol="0">
            <a:normAutofit/>
          </a:bodyPr>
          <a:lstStyle/>
          <a:p>
            <a:pPr algn="r"/>
            <a:r>
              <a:rPr lang="en-US" sz="2000" kern="1200">
                <a:solidFill>
                  <a:srgbClr val="FFFFFF"/>
                </a:solidFill>
                <a:latin typeface="+mn-lt"/>
                <a:ea typeface="+mn-ea"/>
                <a:cs typeface="+mn-cs"/>
              </a:rPr>
              <a:t>Representation and Analysis in </a:t>
            </a:r>
            <a:r>
              <a:rPr lang="en-US" sz="2000" kern="1200" err="1">
                <a:solidFill>
                  <a:srgbClr val="FFFFFF"/>
                </a:solidFill>
                <a:latin typeface="+mn-lt"/>
                <a:ea typeface="+mn-ea"/>
                <a:cs typeface="+mn-cs"/>
              </a:rPr>
              <a:t>AdvoCATE</a:t>
            </a:r>
            <a:r>
              <a:rPr lang="en-US" sz="2000" kern="1200">
                <a:solidFill>
                  <a:srgbClr val="FFFFFF"/>
                </a:solidFill>
                <a:latin typeface="+mn-lt"/>
                <a:ea typeface="+mn-ea"/>
                <a:cs typeface="+mn-cs"/>
              </a:rPr>
              <a:t>, Modeling and Analysis in HADES, and Requirements </a:t>
            </a:r>
            <a:r>
              <a:rPr lang="en-US" sz="2000">
                <a:solidFill>
                  <a:srgbClr val="FFFFFF"/>
                </a:solidFill>
              </a:rPr>
              <a:t>Specification and Analysis </a:t>
            </a:r>
            <a:r>
              <a:rPr lang="en-US" sz="2000" kern="1200">
                <a:solidFill>
                  <a:srgbClr val="FFFFFF"/>
                </a:solidFill>
                <a:latin typeface="+mn-lt"/>
                <a:ea typeface="+mn-ea"/>
                <a:cs typeface="+mn-cs"/>
              </a:rPr>
              <a:t>in FRET  </a:t>
            </a:r>
          </a:p>
        </p:txBody>
      </p:sp>
      <p:cxnSp>
        <p:nvCxnSpPr>
          <p:cNvPr id="10" name="Straight Connector 9">
            <a:extLst>
              <a:ext uri="{FF2B5EF4-FFF2-40B4-BE49-F238E27FC236}">
                <a16:creationId xmlns:a16="http://schemas.microsoft.com/office/drawing/2014/main" id="{CB1157FC-5ECF-8C2D-1242-E3933868D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C1133B8-421A-446C-7C0F-C3B9946E2D72}"/>
              </a:ext>
            </a:extLst>
          </p:cNvPr>
          <p:cNvSpPr>
            <a:spLocks noGrp="1"/>
          </p:cNvSpPr>
          <p:nvPr>
            <p:ph type="sldNum" sz="quarter" idx="12"/>
          </p:nvPr>
        </p:nvSpPr>
        <p:spPr/>
        <p:txBody>
          <a:bodyPr/>
          <a:lstStyle/>
          <a:p>
            <a:fld id="{330EA680-D336-4FF7-8B7A-9848BB0A1C32}" type="slidenum">
              <a:rPr lang="en-US" smtClean="0">
                <a:solidFill>
                  <a:schemeClr val="bg1">
                    <a:lumMod val="95000"/>
                  </a:schemeClr>
                </a:solidFill>
              </a:rPr>
              <a:t>18</a:t>
            </a:fld>
            <a:endParaRPr lang="en-US">
              <a:solidFill>
                <a:schemeClr val="bg1">
                  <a:lumMod val="95000"/>
                </a:schemeClr>
              </a:solidFill>
            </a:endParaRPr>
          </a:p>
        </p:txBody>
      </p:sp>
    </p:spTree>
    <p:extLst>
      <p:ext uri="{BB962C8B-B14F-4D97-AF65-F5344CB8AC3E}">
        <p14:creationId xmlns:p14="http://schemas.microsoft.com/office/powerpoint/2010/main" val="374007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779FA8-DAD3-FE98-CB4B-AFCB796F2C22}"/>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9058A1-50EE-D62E-FC0C-12F37F2E8BE1}"/>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5000" b="1" kern="1200">
                <a:solidFill>
                  <a:schemeClr val="tx1"/>
                </a:solidFill>
                <a:latin typeface="+mj-lt"/>
                <a:ea typeface="+mj-ea"/>
                <a:cs typeface="+mj-cs"/>
              </a:rPr>
              <a:t>Representation and Analysis in </a:t>
            </a:r>
            <a:r>
              <a:rPr lang="en-US" sz="5000" b="1" kern="1200" err="1">
                <a:solidFill>
                  <a:schemeClr val="tx1"/>
                </a:solidFill>
                <a:latin typeface="+mj-lt"/>
                <a:ea typeface="+mj-ea"/>
                <a:cs typeface="+mj-cs"/>
              </a:rPr>
              <a:t>AdvoCATE</a:t>
            </a:r>
            <a:endParaRPr lang="en-US" sz="5000" b="1" kern="1200">
              <a:solidFill>
                <a:schemeClr val="tx1"/>
              </a:solidFill>
              <a:latin typeface="+mj-lt"/>
              <a:ea typeface="+mj-ea"/>
              <a:cs typeface="+mj-cs"/>
            </a:endParaRPr>
          </a:p>
        </p:txBody>
      </p:sp>
      <p:sp>
        <p:nvSpPr>
          <p:cNvPr id="10" name="Rectangle 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C03BDF9-9090-1656-60D0-FF8B1F6D56AF}"/>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330EA680-D336-4FF7-8B7A-9848BB0A1C32}" type="slidenum">
              <a:rPr lang="en-US">
                <a:solidFill>
                  <a:schemeClr val="tx1">
                    <a:lumMod val="50000"/>
                    <a:lumOff val="50000"/>
                  </a:schemeClr>
                </a:solidFill>
              </a:rPr>
              <a:pPr>
                <a:spcAft>
                  <a:spcPts val="600"/>
                </a:spcAft>
              </a:pPr>
              <a:t>19</a:t>
            </a:fld>
            <a:endParaRPr lang="en-US">
              <a:solidFill>
                <a:schemeClr val="tx1">
                  <a:lumMod val="50000"/>
                  <a:lumOff val="50000"/>
                </a:schemeClr>
              </a:solidFill>
            </a:endParaRPr>
          </a:p>
        </p:txBody>
      </p:sp>
    </p:spTree>
    <p:extLst>
      <p:ext uri="{BB962C8B-B14F-4D97-AF65-F5344CB8AC3E}">
        <p14:creationId xmlns:p14="http://schemas.microsoft.com/office/powerpoint/2010/main" val="300741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is video shows NASA's Perseverance Mars rover using its Auto-Nav technology to drive 574 feet (175 meters) on September 12, 2021, the 200th Martian day, or sol, of the mission.">
            <a:extLst>
              <a:ext uri="{FF2B5EF4-FFF2-40B4-BE49-F238E27FC236}">
                <a16:creationId xmlns:a16="http://schemas.microsoft.com/office/drawing/2014/main" id="{1A0FAACD-2FDA-A14D-60E2-0C9AE9B11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436"/>
          <a:stretch/>
        </p:blipFill>
        <p:spPr bwMode="auto">
          <a:xfrm>
            <a:off x="0"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DB73B-F101-50E9-CA97-006E679FAA0D}"/>
              </a:ext>
            </a:extLst>
          </p:cNvPr>
          <p:cNvSpPr>
            <a:spLocks noGrp="1"/>
          </p:cNvSpPr>
          <p:nvPr>
            <p:ph type="title"/>
          </p:nvPr>
        </p:nvSpPr>
        <p:spPr>
          <a:xfrm>
            <a:off x="7531610" y="365125"/>
            <a:ext cx="3822189" cy="1899912"/>
          </a:xfrm>
        </p:spPr>
        <p:txBody>
          <a:bodyPr>
            <a:normAutofit/>
          </a:bodyPr>
          <a:lstStyle/>
          <a:p>
            <a:r>
              <a:rPr lang="en-US" b="1">
                <a:solidFill>
                  <a:schemeClr val="tx2"/>
                </a:solidFill>
              </a:rPr>
              <a:t>Presentation Outline</a:t>
            </a:r>
          </a:p>
        </p:txBody>
      </p:sp>
      <p:sp>
        <p:nvSpPr>
          <p:cNvPr id="3" name="Content Placeholder 2">
            <a:extLst>
              <a:ext uri="{FF2B5EF4-FFF2-40B4-BE49-F238E27FC236}">
                <a16:creationId xmlns:a16="http://schemas.microsoft.com/office/drawing/2014/main" id="{1E9C7181-E27D-52BE-9AD7-24972AC053C2}"/>
              </a:ext>
            </a:extLst>
          </p:cNvPr>
          <p:cNvSpPr>
            <a:spLocks noGrp="1"/>
          </p:cNvSpPr>
          <p:nvPr>
            <p:ph idx="1"/>
          </p:nvPr>
        </p:nvSpPr>
        <p:spPr>
          <a:xfrm>
            <a:off x="7136092" y="2415347"/>
            <a:ext cx="4374036" cy="3742762"/>
          </a:xfrm>
        </p:spPr>
        <p:txBody>
          <a:bodyPr>
            <a:noAutofit/>
          </a:bodyPr>
          <a:lstStyle/>
          <a:p>
            <a:pPr marL="685800">
              <a:lnSpc>
                <a:spcPct val="70000"/>
              </a:lnSpc>
              <a:spcBef>
                <a:spcPts val="500"/>
              </a:spcBef>
            </a:pPr>
            <a:r>
              <a:rPr lang="en-US" sz="1800">
                <a:solidFill>
                  <a:schemeClr val="accent5"/>
                </a:solidFill>
              </a:rPr>
              <a:t>Part I</a:t>
            </a:r>
            <a:r>
              <a:rPr lang="en-US" sz="1800">
                <a:solidFill>
                  <a:schemeClr val="tx2"/>
                </a:solidFill>
              </a:rPr>
              <a:t>: </a:t>
            </a:r>
            <a:r>
              <a:rPr lang="en-US" sz="1800" b="1">
                <a:solidFill>
                  <a:schemeClr val="tx2"/>
                </a:solidFill>
              </a:rPr>
              <a:t>Robust Software Engineering</a:t>
            </a:r>
          </a:p>
          <a:p>
            <a:pPr marL="1143000" lvl="1">
              <a:lnSpc>
                <a:spcPct val="70000"/>
              </a:lnSpc>
            </a:pPr>
            <a:r>
              <a:rPr lang="en-US" sz="1400">
                <a:solidFill>
                  <a:schemeClr val="tx2"/>
                </a:solidFill>
              </a:rPr>
              <a:t>Robust Software Engineering</a:t>
            </a:r>
          </a:p>
          <a:p>
            <a:pPr marL="685800">
              <a:lnSpc>
                <a:spcPct val="70000"/>
              </a:lnSpc>
              <a:spcBef>
                <a:spcPts val="500"/>
              </a:spcBef>
            </a:pPr>
            <a:r>
              <a:rPr lang="en-US" sz="1800">
                <a:solidFill>
                  <a:schemeClr val="accent5"/>
                </a:solidFill>
              </a:rPr>
              <a:t>Part II</a:t>
            </a:r>
            <a:r>
              <a:rPr lang="en-US" sz="1800"/>
              <a:t>: </a:t>
            </a:r>
            <a:r>
              <a:rPr lang="en-US" sz="1800" b="1"/>
              <a:t>Introduction to Tools</a:t>
            </a:r>
          </a:p>
          <a:p>
            <a:pPr lvl="2">
              <a:lnSpc>
                <a:spcPct val="70000"/>
              </a:lnSpc>
            </a:pPr>
            <a:r>
              <a:rPr lang="en-US" sz="1400" err="1">
                <a:solidFill>
                  <a:schemeClr val="accent2"/>
                </a:solidFill>
              </a:rPr>
              <a:t>AdvoCATE</a:t>
            </a:r>
            <a:endParaRPr lang="en-US" sz="1400">
              <a:solidFill>
                <a:schemeClr val="accent2"/>
              </a:solidFill>
            </a:endParaRPr>
          </a:p>
          <a:p>
            <a:pPr lvl="2">
              <a:lnSpc>
                <a:spcPct val="70000"/>
              </a:lnSpc>
            </a:pPr>
            <a:r>
              <a:rPr lang="en-US" sz="1400">
                <a:solidFill>
                  <a:schemeClr val="accent2"/>
                </a:solidFill>
              </a:rPr>
              <a:t>HADES</a:t>
            </a:r>
          </a:p>
          <a:p>
            <a:pPr lvl="2">
              <a:lnSpc>
                <a:spcPct val="70000"/>
              </a:lnSpc>
            </a:pPr>
            <a:r>
              <a:rPr lang="en-US" sz="1400">
                <a:solidFill>
                  <a:schemeClr val="accent2"/>
                </a:solidFill>
              </a:rPr>
              <a:t>FRET</a:t>
            </a:r>
          </a:p>
          <a:p>
            <a:pPr lvl="2">
              <a:lnSpc>
                <a:spcPct val="70000"/>
              </a:lnSpc>
            </a:pPr>
            <a:r>
              <a:rPr lang="en-US" sz="1400"/>
              <a:t>Proposed Workflow with Tools</a:t>
            </a:r>
          </a:p>
          <a:p>
            <a:pPr lvl="1">
              <a:lnSpc>
                <a:spcPct val="70000"/>
              </a:lnSpc>
            </a:pPr>
            <a:r>
              <a:rPr lang="en-US" sz="1800">
                <a:solidFill>
                  <a:schemeClr val="accent5"/>
                </a:solidFill>
              </a:rPr>
              <a:t>Part III</a:t>
            </a:r>
            <a:r>
              <a:rPr lang="en-US" sz="1800"/>
              <a:t>: </a:t>
            </a:r>
            <a:r>
              <a:rPr lang="en-US" sz="1800" b="1">
                <a:solidFill>
                  <a:schemeClr val="tx2"/>
                </a:solidFill>
              </a:rPr>
              <a:t>Troupe 2.0</a:t>
            </a:r>
            <a:endParaRPr lang="en-US" sz="1800"/>
          </a:p>
          <a:p>
            <a:pPr marL="685800">
              <a:lnSpc>
                <a:spcPct val="70000"/>
              </a:lnSpc>
              <a:spcBef>
                <a:spcPts val="500"/>
              </a:spcBef>
            </a:pPr>
            <a:r>
              <a:rPr lang="en-US" sz="1800">
                <a:solidFill>
                  <a:schemeClr val="accent5"/>
                </a:solidFill>
              </a:rPr>
              <a:t>Part IV</a:t>
            </a:r>
            <a:r>
              <a:rPr lang="en-US" sz="1800">
                <a:solidFill>
                  <a:schemeClr val="tx2"/>
                </a:solidFill>
              </a:rPr>
              <a:t>: </a:t>
            </a:r>
            <a:r>
              <a:rPr lang="en-US" sz="1800" b="1">
                <a:solidFill>
                  <a:schemeClr val="tx2"/>
                </a:solidFill>
              </a:rPr>
              <a:t>Application of Tools to Troupe 2.0</a:t>
            </a:r>
          </a:p>
          <a:p>
            <a:pPr lvl="2">
              <a:lnSpc>
                <a:spcPct val="70000"/>
              </a:lnSpc>
            </a:pPr>
            <a:r>
              <a:rPr lang="en-US" sz="1400"/>
              <a:t>Representation and Analysis in </a:t>
            </a:r>
            <a:r>
              <a:rPr lang="en-US" sz="1400" err="1">
                <a:solidFill>
                  <a:schemeClr val="accent2"/>
                </a:solidFill>
              </a:rPr>
              <a:t>AdvoCATE</a:t>
            </a:r>
            <a:endParaRPr lang="en-US" sz="1400">
              <a:solidFill>
                <a:schemeClr val="accent2"/>
              </a:solidFill>
            </a:endParaRPr>
          </a:p>
          <a:p>
            <a:pPr lvl="2">
              <a:lnSpc>
                <a:spcPct val="70000"/>
              </a:lnSpc>
            </a:pPr>
            <a:r>
              <a:rPr lang="en-US" sz="1400"/>
              <a:t>Modeling and Analysis in </a:t>
            </a:r>
            <a:r>
              <a:rPr lang="en-US" sz="1400">
                <a:solidFill>
                  <a:schemeClr val="accent2"/>
                </a:solidFill>
              </a:rPr>
              <a:t>HADES</a:t>
            </a:r>
          </a:p>
          <a:p>
            <a:pPr lvl="2">
              <a:lnSpc>
                <a:spcPct val="70000"/>
              </a:lnSpc>
            </a:pPr>
            <a:r>
              <a:rPr lang="en-US" sz="1400"/>
              <a:t>Requirements Specification and Analysis in </a:t>
            </a:r>
            <a:r>
              <a:rPr lang="en-US" sz="1400">
                <a:solidFill>
                  <a:schemeClr val="accent2"/>
                </a:solidFill>
              </a:rPr>
              <a:t>FRET</a:t>
            </a:r>
          </a:p>
          <a:p>
            <a:pPr marL="685800">
              <a:lnSpc>
                <a:spcPct val="70000"/>
              </a:lnSpc>
              <a:spcBef>
                <a:spcPts val="500"/>
              </a:spcBef>
            </a:pPr>
            <a:r>
              <a:rPr lang="en-US" sz="1800">
                <a:solidFill>
                  <a:schemeClr val="accent5"/>
                </a:solidFill>
              </a:rPr>
              <a:t>Further Reading</a:t>
            </a:r>
          </a:p>
        </p:txBody>
      </p:sp>
      <p:sp>
        <p:nvSpPr>
          <p:cNvPr id="4" name="Slide Number Placeholder 3">
            <a:extLst>
              <a:ext uri="{FF2B5EF4-FFF2-40B4-BE49-F238E27FC236}">
                <a16:creationId xmlns:a16="http://schemas.microsoft.com/office/drawing/2014/main" id="{99782D0D-EA66-C0BC-DD12-7D892FFA3248}"/>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1549999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D4F3-970E-BAD2-575A-E2B856450D7C}"/>
              </a:ext>
            </a:extLst>
          </p:cNvPr>
          <p:cNvSpPr>
            <a:spLocks noGrp="1"/>
          </p:cNvSpPr>
          <p:nvPr>
            <p:ph type="title"/>
          </p:nvPr>
        </p:nvSpPr>
        <p:spPr>
          <a:xfrm>
            <a:off x="329609" y="365125"/>
            <a:ext cx="11738344" cy="1325563"/>
          </a:xfrm>
        </p:spPr>
        <p:txBody>
          <a:bodyPr/>
          <a:lstStyle/>
          <a:p>
            <a:r>
              <a:rPr lang="en-US" b="1" err="1">
                <a:solidFill>
                  <a:schemeClr val="accent5"/>
                </a:solidFill>
              </a:rPr>
              <a:t>AdvoCATE</a:t>
            </a:r>
            <a:r>
              <a:rPr lang="en-US" b="1">
                <a:solidFill>
                  <a:schemeClr val="accent5"/>
                </a:solidFill>
              </a:rPr>
              <a:t>: </a:t>
            </a:r>
            <a:r>
              <a:rPr lang="en-US" sz="3600" b="1"/>
              <a:t>Physical and functional decomposition </a:t>
            </a:r>
          </a:p>
        </p:txBody>
      </p:sp>
      <p:sp>
        <p:nvSpPr>
          <p:cNvPr id="4" name="Slide Number Placeholder 3">
            <a:extLst>
              <a:ext uri="{FF2B5EF4-FFF2-40B4-BE49-F238E27FC236}">
                <a16:creationId xmlns:a16="http://schemas.microsoft.com/office/drawing/2014/main" id="{F0E85E47-B329-0A7E-BC04-2B6C3D993701}"/>
              </a:ext>
            </a:extLst>
          </p:cNvPr>
          <p:cNvSpPr>
            <a:spLocks noGrp="1"/>
          </p:cNvSpPr>
          <p:nvPr>
            <p:ph type="sldNum" sz="quarter" idx="12"/>
          </p:nvPr>
        </p:nvSpPr>
        <p:spPr/>
        <p:txBody>
          <a:bodyPr/>
          <a:lstStyle/>
          <a:p>
            <a:fld id="{330EA680-D336-4FF7-8B7A-9848BB0A1C32}" type="slidenum">
              <a:rPr lang="en-US" smtClean="0"/>
              <a:t>20</a:t>
            </a:fld>
            <a:endParaRPr lang="en-US"/>
          </a:p>
        </p:txBody>
      </p:sp>
      <p:pic>
        <p:nvPicPr>
          <p:cNvPr id="14" name="Picture 13">
            <a:extLst>
              <a:ext uri="{FF2B5EF4-FFF2-40B4-BE49-F238E27FC236}">
                <a16:creationId xmlns:a16="http://schemas.microsoft.com/office/drawing/2014/main" id="{1DCDE09A-3FFD-239E-9389-23DA3264147A}"/>
              </a:ext>
            </a:extLst>
          </p:cNvPr>
          <p:cNvPicPr>
            <a:picLocks noChangeAspect="1"/>
          </p:cNvPicPr>
          <p:nvPr/>
        </p:nvPicPr>
        <p:blipFill>
          <a:blip r:embed="rId2"/>
          <a:stretch>
            <a:fillRect/>
          </a:stretch>
        </p:blipFill>
        <p:spPr>
          <a:xfrm>
            <a:off x="693773" y="2673380"/>
            <a:ext cx="5402227" cy="3323813"/>
          </a:xfrm>
          <a:prstGeom prst="rect">
            <a:avLst/>
          </a:prstGeom>
          <a:ln w="28575">
            <a:solidFill>
              <a:schemeClr val="accent5">
                <a:lumMod val="75000"/>
              </a:schemeClr>
            </a:solidFill>
          </a:ln>
        </p:spPr>
      </p:pic>
      <p:sp>
        <p:nvSpPr>
          <p:cNvPr id="21" name="Content Placeholder 4">
            <a:extLst>
              <a:ext uri="{FF2B5EF4-FFF2-40B4-BE49-F238E27FC236}">
                <a16:creationId xmlns:a16="http://schemas.microsoft.com/office/drawing/2014/main" id="{AFE4B476-16B2-6110-25A8-71E60FF5CA08}"/>
              </a:ext>
            </a:extLst>
          </p:cNvPr>
          <p:cNvSpPr>
            <a:spLocks noGrp="1"/>
          </p:cNvSpPr>
          <p:nvPr>
            <p:ph idx="1"/>
          </p:nvPr>
        </p:nvSpPr>
        <p:spPr>
          <a:xfrm>
            <a:off x="584791" y="1509823"/>
            <a:ext cx="5534910" cy="1095265"/>
          </a:xfrm>
        </p:spPr>
        <p:txBody>
          <a:bodyPr>
            <a:normAutofit fontScale="85000" lnSpcReduction="20000"/>
          </a:bodyPr>
          <a:lstStyle/>
          <a:p>
            <a:r>
              <a:rPr lang="en-US"/>
              <a:t>Basis for hazard analysis</a:t>
            </a:r>
          </a:p>
          <a:p>
            <a:r>
              <a:rPr lang="en-US"/>
              <a:t>Includes failure mode and deviation specification</a:t>
            </a:r>
          </a:p>
        </p:txBody>
      </p:sp>
      <p:pic>
        <p:nvPicPr>
          <p:cNvPr id="25" name="Picture 24">
            <a:extLst>
              <a:ext uri="{FF2B5EF4-FFF2-40B4-BE49-F238E27FC236}">
                <a16:creationId xmlns:a16="http://schemas.microsoft.com/office/drawing/2014/main" id="{FEB56EB2-F24E-060B-DAB4-564D048E0657}"/>
              </a:ext>
            </a:extLst>
          </p:cNvPr>
          <p:cNvPicPr>
            <a:picLocks noChangeAspect="1"/>
          </p:cNvPicPr>
          <p:nvPr/>
        </p:nvPicPr>
        <p:blipFill>
          <a:blip r:embed="rId3"/>
          <a:stretch>
            <a:fillRect/>
          </a:stretch>
        </p:blipFill>
        <p:spPr>
          <a:xfrm>
            <a:off x="6261046" y="1509823"/>
            <a:ext cx="5216065" cy="4664535"/>
          </a:xfrm>
          <a:prstGeom prst="rect">
            <a:avLst/>
          </a:prstGeom>
          <a:ln w="28575">
            <a:solidFill>
              <a:schemeClr val="accent5">
                <a:lumMod val="75000"/>
              </a:schemeClr>
            </a:solidFill>
          </a:ln>
        </p:spPr>
      </p:pic>
    </p:spTree>
    <p:extLst>
      <p:ext uri="{BB962C8B-B14F-4D97-AF65-F5344CB8AC3E}">
        <p14:creationId xmlns:p14="http://schemas.microsoft.com/office/powerpoint/2010/main" val="399642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0E5934-DDC8-AFE7-FAFA-04B0241A165C}"/>
              </a:ext>
            </a:extLst>
          </p:cNvPr>
          <p:cNvSpPr>
            <a:spLocks noGrp="1"/>
          </p:cNvSpPr>
          <p:nvPr>
            <p:ph type="sldNum" sz="quarter" idx="12"/>
          </p:nvPr>
        </p:nvSpPr>
        <p:spPr/>
        <p:txBody>
          <a:bodyPr/>
          <a:lstStyle/>
          <a:p>
            <a:fld id="{330EA680-D336-4FF7-8B7A-9848BB0A1C32}" type="slidenum">
              <a:rPr lang="en-US" smtClean="0"/>
              <a:t>21</a:t>
            </a:fld>
            <a:endParaRPr lang="en-US"/>
          </a:p>
        </p:txBody>
      </p:sp>
      <p:pic>
        <p:nvPicPr>
          <p:cNvPr id="8" name="Picture 7">
            <a:extLst>
              <a:ext uri="{FF2B5EF4-FFF2-40B4-BE49-F238E27FC236}">
                <a16:creationId xmlns:a16="http://schemas.microsoft.com/office/drawing/2014/main" id="{C6D10CB2-1AAE-322A-349A-742C52957E9B}"/>
              </a:ext>
            </a:extLst>
          </p:cNvPr>
          <p:cNvPicPr>
            <a:picLocks noChangeAspect="1"/>
          </p:cNvPicPr>
          <p:nvPr/>
        </p:nvPicPr>
        <p:blipFill>
          <a:blip r:embed="rId2"/>
          <a:stretch>
            <a:fillRect/>
          </a:stretch>
        </p:blipFill>
        <p:spPr>
          <a:xfrm>
            <a:off x="1401685" y="3883378"/>
            <a:ext cx="7933702" cy="2209845"/>
          </a:xfrm>
          <a:prstGeom prst="rect">
            <a:avLst/>
          </a:prstGeom>
        </p:spPr>
      </p:pic>
      <p:pic>
        <p:nvPicPr>
          <p:cNvPr id="10" name="Picture 9">
            <a:extLst>
              <a:ext uri="{FF2B5EF4-FFF2-40B4-BE49-F238E27FC236}">
                <a16:creationId xmlns:a16="http://schemas.microsoft.com/office/drawing/2014/main" id="{163A67B3-0C45-E733-A34B-0A3ABEDD3B18}"/>
              </a:ext>
            </a:extLst>
          </p:cNvPr>
          <p:cNvPicPr>
            <a:picLocks noChangeAspect="1"/>
          </p:cNvPicPr>
          <p:nvPr/>
        </p:nvPicPr>
        <p:blipFill>
          <a:blip r:embed="rId3"/>
          <a:stretch>
            <a:fillRect/>
          </a:stretch>
        </p:blipFill>
        <p:spPr>
          <a:xfrm>
            <a:off x="1564064" y="2495783"/>
            <a:ext cx="7771323" cy="1391790"/>
          </a:xfrm>
          <a:prstGeom prst="rect">
            <a:avLst/>
          </a:prstGeom>
        </p:spPr>
      </p:pic>
      <p:cxnSp>
        <p:nvCxnSpPr>
          <p:cNvPr id="12" name="Straight Connector 11">
            <a:extLst>
              <a:ext uri="{FF2B5EF4-FFF2-40B4-BE49-F238E27FC236}">
                <a16:creationId xmlns:a16="http://schemas.microsoft.com/office/drawing/2014/main" id="{5B96E5D8-5BEF-A3FC-2D23-17ABB9FFBB0A}"/>
              </a:ext>
            </a:extLst>
          </p:cNvPr>
          <p:cNvCxnSpPr>
            <a:cxnSpLocks/>
          </p:cNvCxnSpPr>
          <p:nvPr/>
        </p:nvCxnSpPr>
        <p:spPr>
          <a:xfrm flipH="1">
            <a:off x="1477927" y="3967982"/>
            <a:ext cx="928640" cy="891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569C9B4-2B82-1210-4146-0C20A3D8BF54}"/>
              </a:ext>
            </a:extLst>
          </p:cNvPr>
          <p:cNvCxnSpPr>
            <a:cxnSpLocks/>
          </p:cNvCxnSpPr>
          <p:nvPr/>
        </p:nvCxnSpPr>
        <p:spPr>
          <a:xfrm>
            <a:off x="8411743" y="3887573"/>
            <a:ext cx="838583" cy="935425"/>
          </a:xfrm>
          <a:prstGeom prst="line">
            <a:avLst/>
          </a:prstGeom>
        </p:spPr>
        <p:style>
          <a:lnRef idx="2">
            <a:schemeClr val="accent1"/>
          </a:lnRef>
          <a:fillRef idx="0">
            <a:schemeClr val="accent1"/>
          </a:fillRef>
          <a:effectRef idx="1">
            <a:schemeClr val="accent1"/>
          </a:effectRef>
          <a:fontRef idx="minor">
            <a:schemeClr val="tx1"/>
          </a:fontRef>
        </p:style>
      </p:cxnSp>
      <p:sp>
        <p:nvSpPr>
          <p:cNvPr id="18" name="Title 17">
            <a:extLst>
              <a:ext uri="{FF2B5EF4-FFF2-40B4-BE49-F238E27FC236}">
                <a16:creationId xmlns:a16="http://schemas.microsoft.com/office/drawing/2014/main" id="{12FC1387-33DA-ED0B-F585-F8092F14136D}"/>
              </a:ext>
            </a:extLst>
          </p:cNvPr>
          <p:cNvSpPr>
            <a:spLocks noGrp="1"/>
          </p:cNvSpPr>
          <p:nvPr>
            <p:ph type="title"/>
          </p:nvPr>
        </p:nvSpPr>
        <p:spPr>
          <a:xfrm>
            <a:off x="170121" y="365125"/>
            <a:ext cx="12110484" cy="1325563"/>
          </a:xfrm>
        </p:spPr>
        <p:txBody>
          <a:bodyPr/>
          <a:lstStyle/>
          <a:p>
            <a:r>
              <a:rPr lang="en-US" b="1" err="1">
                <a:solidFill>
                  <a:schemeClr val="accent5"/>
                </a:solidFill>
              </a:rPr>
              <a:t>AdvoCATE</a:t>
            </a:r>
            <a:r>
              <a:rPr lang="en-US" b="1">
                <a:solidFill>
                  <a:schemeClr val="accent5"/>
                </a:solidFill>
              </a:rPr>
              <a:t>: </a:t>
            </a:r>
            <a:r>
              <a:rPr lang="en-US" sz="3600" b="1"/>
              <a:t>Hazard Analysis and Safety Architecture</a:t>
            </a:r>
          </a:p>
        </p:txBody>
      </p:sp>
      <p:sp>
        <p:nvSpPr>
          <p:cNvPr id="19" name="Content Placeholder 4">
            <a:extLst>
              <a:ext uri="{FF2B5EF4-FFF2-40B4-BE49-F238E27FC236}">
                <a16:creationId xmlns:a16="http://schemas.microsoft.com/office/drawing/2014/main" id="{5BA4A252-56A8-D737-6524-FC816B76B777}"/>
              </a:ext>
            </a:extLst>
          </p:cNvPr>
          <p:cNvSpPr>
            <a:spLocks noGrp="1"/>
          </p:cNvSpPr>
          <p:nvPr>
            <p:ph idx="1"/>
          </p:nvPr>
        </p:nvSpPr>
        <p:spPr>
          <a:xfrm>
            <a:off x="956931" y="1869211"/>
            <a:ext cx="9803218" cy="734319"/>
          </a:xfrm>
        </p:spPr>
        <p:txBody>
          <a:bodyPr>
            <a:normAutofit fontScale="77500" lnSpcReduction="20000"/>
          </a:bodyPr>
          <a:lstStyle/>
          <a:p>
            <a:r>
              <a:rPr lang="en-US"/>
              <a:t>Hazard analysis goes through all the functional/physical components and the related conditions (failure modes/deviations), and identifies their effects</a:t>
            </a:r>
          </a:p>
        </p:txBody>
      </p:sp>
      <p:sp>
        <p:nvSpPr>
          <p:cNvPr id="20" name="Content Placeholder 4">
            <a:extLst>
              <a:ext uri="{FF2B5EF4-FFF2-40B4-BE49-F238E27FC236}">
                <a16:creationId xmlns:a16="http://schemas.microsoft.com/office/drawing/2014/main" id="{5345A542-C0F6-7E54-79C6-12F12303DF1A}"/>
              </a:ext>
            </a:extLst>
          </p:cNvPr>
          <p:cNvSpPr txBox="1">
            <a:spLocks/>
          </p:cNvSpPr>
          <p:nvPr/>
        </p:nvSpPr>
        <p:spPr>
          <a:xfrm>
            <a:off x="616688" y="5830096"/>
            <a:ext cx="10069033" cy="89137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 safety architecture is automatically generated from the hazard log</a:t>
            </a:r>
          </a:p>
          <a:p>
            <a:pPr lvl="1"/>
            <a:r>
              <a:rPr lang="en-US"/>
              <a:t>All the hazards/events (green boxes) connected with other events (causes/effects) and the applied mitigations (white/purple boxes)</a:t>
            </a:r>
          </a:p>
        </p:txBody>
      </p:sp>
    </p:spTree>
    <p:extLst>
      <p:ext uri="{BB962C8B-B14F-4D97-AF65-F5344CB8AC3E}">
        <p14:creationId xmlns:p14="http://schemas.microsoft.com/office/powerpoint/2010/main" val="1659905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DB5C5-FD83-16D7-7D25-119A497DC31D}"/>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5000" b="1" kern="1200">
                <a:solidFill>
                  <a:schemeClr val="accent5"/>
                </a:solidFill>
                <a:latin typeface="+mj-lt"/>
                <a:ea typeface="+mj-ea"/>
                <a:cs typeface="+mj-cs"/>
              </a:rPr>
              <a:t>Modeling and Analysis in HADES:</a:t>
            </a:r>
            <a:br>
              <a:rPr lang="en-US" sz="5000" b="1" kern="1200">
                <a:solidFill>
                  <a:schemeClr val="tx1"/>
                </a:solidFill>
                <a:latin typeface="+mj-lt"/>
                <a:ea typeface="+mj-ea"/>
                <a:cs typeface="+mj-cs"/>
              </a:rPr>
            </a:br>
            <a:r>
              <a:rPr lang="en-US" sz="3600" b="1" kern="1200">
                <a:solidFill>
                  <a:schemeClr val="tx1"/>
                </a:solidFill>
                <a:latin typeface="+mj-lt"/>
                <a:ea typeface="+mj-ea"/>
                <a:cs typeface="+mj-cs"/>
              </a:rPr>
              <a:t>Complementing </a:t>
            </a:r>
            <a:r>
              <a:rPr lang="en-US" sz="3600" b="1" kern="1200" err="1">
                <a:solidFill>
                  <a:schemeClr val="tx1"/>
                </a:solidFill>
                <a:latin typeface="+mj-lt"/>
                <a:ea typeface="+mj-ea"/>
                <a:cs typeface="+mj-cs"/>
              </a:rPr>
              <a:t>AdvoCATE</a:t>
            </a:r>
            <a:r>
              <a:rPr lang="en-US" sz="3600" b="1" kern="1200">
                <a:solidFill>
                  <a:schemeClr val="tx1"/>
                </a:solidFill>
                <a:latin typeface="+mj-lt"/>
                <a:ea typeface="+mj-ea"/>
                <a:cs typeface="+mj-cs"/>
              </a:rPr>
              <a:t> Analysis</a:t>
            </a:r>
            <a:endParaRPr lang="en-US" sz="5000" b="1" kern="120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5B4A36F-8278-A32B-68FE-759652BD52F5}"/>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330EA680-D336-4FF7-8B7A-9848BB0A1C32}" type="slidenum">
              <a:rPr lang="en-US">
                <a:solidFill>
                  <a:schemeClr val="tx1">
                    <a:lumMod val="50000"/>
                    <a:lumOff val="50000"/>
                  </a:schemeClr>
                </a:solidFill>
              </a:rPr>
              <a:pPr>
                <a:spcAft>
                  <a:spcPts val="600"/>
                </a:spcAft>
              </a:pPr>
              <a:t>22</a:t>
            </a:fld>
            <a:endParaRPr lang="en-US">
              <a:solidFill>
                <a:schemeClr val="tx1">
                  <a:lumMod val="50000"/>
                  <a:lumOff val="50000"/>
                </a:schemeClr>
              </a:solidFill>
            </a:endParaRPr>
          </a:p>
        </p:txBody>
      </p:sp>
    </p:spTree>
    <p:extLst>
      <p:ext uri="{BB962C8B-B14F-4D97-AF65-F5344CB8AC3E}">
        <p14:creationId xmlns:p14="http://schemas.microsoft.com/office/powerpoint/2010/main" val="1184272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145F-DE28-2C04-D233-BC46C490E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CB0A3-EC7F-C62C-C0BF-228149670582}"/>
              </a:ext>
            </a:extLst>
          </p:cNvPr>
          <p:cNvSpPr>
            <a:spLocks noGrp="1"/>
          </p:cNvSpPr>
          <p:nvPr>
            <p:ph type="title"/>
          </p:nvPr>
        </p:nvSpPr>
        <p:spPr/>
        <p:txBody>
          <a:bodyPr>
            <a:normAutofit fontScale="90000"/>
          </a:bodyPr>
          <a:lstStyle/>
          <a:p>
            <a:r>
              <a:rPr lang="en-US" b="1">
                <a:solidFill>
                  <a:schemeClr val="accent5"/>
                </a:solidFill>
              </a:rPr>
              <a:t>System Modeling with HADES: </a:t>
            </a:r>
            <a:r>
              <a:rPr lang="en-US" sz="3600" b="1"/>
              <a:t>Functional Model using Functional Reasoning Design Language (FRDL)</a:t>
            </a:r>
            <a:endParaRPr lang="en-US" b="1">
              <a:solidFill>
                <a:schemeClr val="tx2"/>
              </a:solidFill>
            </a:endParaRPr>
          </a:p>
        </p:txBody>
      </p:sp>
      <p:sp>
        <p:nvSpPr>
          <p:cNvPr id="4" name="Slide Number Placeholder 3">
            <a:extLst>
              <a:ext uri="{FF2B5EF4-FFF2-40B4-BE49-F238E27FC236}">
                <a16:creationId xmlns:a16="http://schemas.microsoft.com/office/drawing/2014/main" id="{FEE92E61-BA18-5D8C-A718-699738710575}"/>
              </a:ext>
            </a:extLst>
          </p:cNvPr>
          <p:cNvSpPr>
            <a:spLocks noGrp="1"/>
          </p:cNvSpPr>
          <p:nvPr>
            <p:ph type="sldNum" sz="quarter" idx="12"/>
          </p:nvPr>
        </p:nvSpPr>
        <p:spPr/>
        <p:txBody>
          <a:bodyPr/>
          <a:lstStyle/>
          <a:p>
            <a:fld id="{330EA680-D336-4FF7-8B7A-9848BB0A1C32}" type="slidenum">
              <a:rPr lang="en-US" smtClean="0"/>
              <a:t>23</a:t>
            </a:fld>
            <a:endParaRPr lang="en-US"/>
          </a:p>
        </p:txBody>
      </p:sp>
      <p:sp>
        <p:nvSpPr>
          <p:cNvPr id="5" name="Content Placeholder 4">
            <a:extLst>
              <a:ext uri="{FF2B5EF4-FFF2-40B4-BE49-F238E27FC236}">
                <a16:creationId xmlns:a16="http://schemas.microsoft.com/office/drawing/2014/main" id="{3634EC62-B9EA-1BED-3A6E-E2A0F048A118}"/>
              </a:ext>
            </a:extLst>
          </p:cNvPr>
          <p:cNvSpPr>
            <a:spLocks noGrp="1"/>
          </p:cNvSpPr>
          <p:nvPr>
            <p:ph idx="1"/>
          </p:nvPr>
        </p:nvSpPr>
        <p:spPr/>
        <p:txBody>
          <a:bodyPr>
            <a:normAutofit fontScale="92500" lnSpcReduction="10000"/>
          </a:bodyPr>
          <a:lstStyle/>
          <a:p>
            <a:r>
              <a:rPr lang="en-US"/>
              <a:t>FRDL was developed to help specify hazard simulations in </a:t>
            </a:r>
            <a:r>
              <a:rPr lang="en-US" err="1"/>
              <a:t>fmdtools</a:t>
            </a:r>
            <a:endParaRPr lang="en-US"/>
          </a:p>
          <a:p>
            <a:pPr lvl="1"/>
            <a:r>
              <a:rPr lang="en-US"/>
              <a:t>Something that can be used to inform analysis prior to computer-based modelling activities</a:t>
            </a:r>
          </a:p>
          <a:p>
            <a:pPr lvl="1"/>
            <a:r>
              <a:rPr lang="en-US"/>
              <a:t>Using FRDL means diagrams of system architectures will translate to </a:t>
            </a:r>
            <a:r>
              <a:rPr lang="en-US" err="1"/>
              <a:t>fmdtools</a:t>
            </a:r>
            <a:r>
              <a:rPr lang="en-US"/>
              <a:t>-based simulations</a:t>
            </a:r>
          </a:p>
          <a:p>
            <a:r>
              <a:rPr lang="en-US"/>
              <a:t>Replacement for Functional Decomposition/Function Block Diagrams typically used in FHA</a:t>
            </a:r>
          </a:p>
          <a:p>
            <a:pPr lvl="1"/>
            <a:r>
              <a:rPr lang="en-US" b="1"/>
              <a:t>Goal: </a:t>
            </a:r>
            <a:r>
              <a:rPr lang="en-US"/>
              <a:t>Language to inform analysis of fault/failure propagation (as much as possible)</a:t>
            </a:r>
            <a:endParaRPr lang="en-US" b="1"/>
          </a:p>
          <a:p>
            <a:pPr lvl="1"/>
            <a:r>
              <a:rPr lang="en-US" b="1"/>
              <a:t>Key improvement: </a:t>
            </a:r>
            <a:r>
              <a:rPr lang="en-US"/>
              <a:t>Better representation of causal propagation between functions, including </a:t>
            </a:r>
            <a:r>
              <a:rPr lang="en-US" b="1"/>
              <a:t>shared variables </a:t>
            </a:r>
            <a:r>
              <a:rPr lang="en-US"/>
              <a:t>(flows) and </a:t>
            </a:r>
            <a:r>
              <a:rPr lang="en-US" b="1"/>
              <a:t>activations</a:t>
            </a:r>
          </a:p>
          <a:p>
            <a:pPr lvl="1"/>
            <a:r>
              <a:rPr lang="en-US" b="1"/>
              <a:t>Key improvement: </a:t>
            </a:r>
            <a:r>
              <a:rPr lang="en-US"/>
              <a:t>Provides means of annotating diagrams to better specify structure and behavior of functions</a:t>
            </a:r>
          </a:p>
        </p:txBody>
      </p:sp>
    </p:spTree>
    <p:extLst>
      <p:ext uri="{BB962C8B-B14F-4D97-AF65-F5344CB8AC3E}">
        <p14:creationId xmlns:p14="http://schemas.microsoft.com/office/powerpoint/2010/main" val="3691842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A6B06-6E88-65C8-4683-EBDA65D42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024F3-40E6-70B7-6372-446C26942C9C}"/>
              </a:ext>
            </a:extLst>
          </p:cNvPr>
          <p:cNvSpPr>
            <a:spLocks noGrp="1"/>
          </p:cNvSpPr>
          <p:nvPr>
            <p:ph type="title"/>
          </p:nvPr>
        </p:nvSpPr>
        <p:spPr/>
        <p:txBody>
          <a:bodyPr>
            <a:normAutofit fontScale="90000"/>
          </a:bodyPr>
          <a:lstStyle/>
          <a:p>
            <a:r>
              <a:rPr lang="en-US" b="1">
                <a:solidFill>
                  <a:schemeClr val="accent5"/>
                </a:solidFill>
              </a:rPr>
              <a:t>System Modeling with HADES: </a:t>
            </a:r>
            <a:r>
              <a:rPr lang="en-US" sz="3600" b="1"/>
              <a:t>Functional Model using Functional Reasoning Design Language (FRDL)</a:t>
            </a:r>
            <a:endParaRPr lang="en-US" b="1">
              <a:solidFill>
                <a:schemeClr val="tx2"/>
              </a:solidFill>
            </a:endParaRPr>
          </a:p>
        </p:txBody>
      </p:sp>
      <p:sp>
        <p:nvSpPr>
          <p:cNvPr id="4" name="Slide Number Placeholder 3">
            <a:extLst>
              <a:ext uri="{FF2B5EF4-FFF2-40B4-BE49-F238E27FC236}">
                <a16:creationId xmlns:a16="http://schemas.microsoft.com/office/drawing/2014/main" id="{D3638AB1-C2F5-2EBA-50AE-18B2CC42152D}"/>
              </a:ext>
            </a:extLst>
          </p:cNvPr>
          <p:cNvSpPr>
            <a:spLocks noGrp="1"/>
          </p:cNvSpPr>
          <p:nvPr>
            <p:ph type="sldNum" sz="quarter" idx="12"/>
          </p:nvPr>
        </p:nvSpPr>
        <p:spPr/>
        <p:txBody>
          <a:bodyPr/>
          <a:lstStyle/>
          <a:p>
            <a:fld id="{330EA680-D336-4FF7-8B7A-9848BB0A1C32}" type="slidenum">
              <a:rPr lang="en-US" smtClean="0"/>
              <a:t>24</a:t>
            </a:fld>
            <a:endParaRPr lang="en-US"/>
          </a:p>
        </p:txBody>
      </p:sp>
      <p:pic>
        <p:nvPicPr>
          <p:cNvPr id="7" name="Picture 6">
            <a:extLst>
              <a:ext uri="{FF2B5EF4-FFF2-40B4-BE49-F238E27FC236}">
                <a16:creationId xmlns:a16="http://schemas.microsoft.com/office/drawing/2014/main" id="{A78A51B7-B20A-B63B-B418-1419371C82BE}"/>
              </a:ext>
            </a:extLst>
          </p:cNvPr>
          <p:cNvPicPr>
            <a:picLocks noChangeAspect="1"/>
          </p:cNvPicPr>
          <p:nvPr/>
        </p:nvPicPr>
        <p:blipFill>
          <a:blip r:embed="rId2"/>
          <a:stretch>
            <a:fillRect/>
          </a:stretch>
        </p:blipFill>
        <p:spPr>
          <a:xfrm>
            <a:off x="140127" y="1586556"/>
            <a:ext cx="8169348" cy="5271444"/>
          </a:xfrm>
          <a:prstGeom prst="rect">
            <a:avLst/>
          </a:prstGeom>
        </p:spPr>
      </p:pic>
      <p:sp>
        <p:nvSpPr>
          <p:cNvPr id="5" name="Rectangle 4">
            <a:extLst>
              <a:ext uri="{FF2B5EF4-FFF2-40B4-BE49-F238E27FC236}">
                <a16:creationId xmlns:a16="http://schemas.microsoft.com/office/drawing/2014/main" id="{24515B67-68B6-02D8-C915-21B48361DD67}"/>
              </a:ext>
            </a:extLst>
          </p:cNvPr>
          <p:cNvSpPr/>
          <p:nvPr/>
        </p:nvSpPr>
        <p:spPr>
          <a:xfrm>
            <a:off x="9046502" y="1690688"/>
            <a:ext cx="2743200" cy="43352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8AAE62BD-782A-1B64-9C18-E25D58BFF28A}"/>
              </a:ext>
            </a:extLst>
          </p:cNvPr>
          <p:cNvSpPr/>
          <p:nvPr/>
        </p:nvSpPr>
        <p:spPr>
          <a:xfrm>
            <a:off x="9821755" y="2322265"/>
            <a:ext cx="1294926" cy="6701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Function</a:t>
            </a:r>
          </a:p>
        </p:txBody>
      </p:sp>
      <p:sp>
        <p:nvSpPr>
          <p:cNvPr id="6" name="Oval 5">
            <a:extLst>
              <a:ext uri="{FF2B5EF4-FFF2-40B4-BE49-F238E27FC236}">
                <a16:creationId xmlns:a16="http://schemas.microsoft.com/office/drawing/2014/main" id="{52CB8122-0734-98C8-41C8-CED442A58700}"/>
              </a:ext>
            </a:extLst>
          </p:cNvPr>
          <p:cNvSpPr/>
          <p:nvPr/>
        </p:nvSpPr>
        <p:spPr>
          <a:xfrm>
            <a:off x="9280837" y="3608398"/>
            <a:ext cx="979603" cy="9548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Flow</a:t>
            </a:r>
          </a:p>
        </p:txBody>
      </p:sp>
      <p:sp>
        <p:nvSpPr>
          <p:cNvPr id="8" name="Pentagon 7">
            <a:extLst>
              <a:ext uri="{FF2B5EF4-FFF2-40B4-BE49-F238E27FC236}">
                <a16:creationId xmlns:a16="http://schemas.microsoft.com/office/drawing/2014/main" id="{E6BF37EC-9190-CDD8-9216-CEC64869E443}"/>
              </a:ext>
            </a:extLst>
          </p:cNvPr>
          <p:cNvSpPr/>
          <p:nvPr/>
        </p:nvSpPr>
        <p:spPr>
          <a:xfrm>
            <a:off x="10630903" y="3587455"/>
            <a:ext cx="987297" cy="940283"/>
          </a:xfrm>
          <a:prstGeom prst="pentag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A455C084-8AC7-A94D-9F01-3903273607E4}"/>
              </a:ext>
            </a:extLst>
          </p:cNvPr>
          <p:cNvSpPr txBox="1"/>
          <p:nvPr/>
        </p:nvSpPr>
        <p:spPr>
          <a:xfrm>
            <a:off x="10539682" y="3967870"/>
            <a:ext cx="1157048" cy="369332"/>
          </a:xfrm>
          <a:prstGeom prst="rect">
            <a:avLst/>
          </a:prstGeom>
          <a:solidFill>
            <a:schemeClr val="bg1"/>
          </a:solidFill>
        </p:spPr>
        <p:txBody>
          <a:bodyPr wrap="none" rtlCol="0">
            <a:spAutoFit/>
          </a:bodyPr>
          <a:lstStyle/>
          <a:p>
            <a:r>
              <a:rPr lang="en-US" err="1"/>
              <a:t>MultiFlow</a:t>
            </a:r>
            <a:endParaRPr lang="en-US"/>
          </a:p>
        </p:txBody>
      </p:sp>
      <p:cxnSp>
        <p:nvCxnSpPr>
          <p:cNvPr id="11" name="Straight Arrow Connector 10">
            <a:extLst>
              <a:ext uri="{FF2B5EF4-FFF2-40B4-BE49-F238E27FC236}">
                <a16:creationId xmlns:a16="http://schemas.microsoft.com/office/drawing/2014/main" id="{15258344-B0C2-4866-CD02-02AAB351BE63}"/>
              </a:ext>
            </a:extLst>
          </p:cNvPr>
          <p:cNvCxnSpPr>
            <a:cxnSpLocks/>
            <a:stCxn id="15" idx="1"/>
          </p:cNvCxnSpPr>
          <p:nvPr/>
        </p:nvCxnSpPr>
        <p:spPr>
          <a:xfrm>
            <a:off x="9201831" y="5205230"/>
            <a:ext cx="2151969"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45370C7-D49C-13D5-D126-BEAE3F737106}"/>
              </a:ext>
            </a:extLst>
          </p:cNvPr>
          <p:cNvSpPr txBox="1"/>
          <p:nvPr/>
        </p:nvSpPr>
        <p:spPr>
          <a:xfrm>
            <a:off x="9386472" y="4563205"/>
            <a:ext cx="2063257" cy="369332"/>
          </a:xfrm>
          <a:prstGeom prst="rect">
            <a:avLst/>
          </a:prstGeom>
          <a:noFill/>
        </p:spPr>
        <p:txBody>
          <a:bodyPr wrap="none" rtlCol="0">
            <a:spAutoFit/>
          </a:bodyPr>
          <a:lstStyle/>
          <a:p>
            <a:r>
              <a:rPr lang="en-US" b="1"/>
              <a:t>Connection Types</a:t>
            </a:r>
          </a:p>
        </p:txBody>
      </p:sp>
      <p:sp>
        <p:nvSpPr>
          <p:cNvPr id="13" name="TextBox 12">
            <a:extLst>
              <a:ext uri="{FF2B5EF4-FFF2-40B4-BE49-F238E27FC236}">
                <a16:creationId xmlns:a16="http://schemas.microsoft.com/office/drawing/2014/main" id="{71CC04A1-2AB4-E32E-76CC-13F57559FC20}"/>
              </a:ext>
            </a:extLst>
          </p:cNvPr>
          <p:cNvSpPr txBox="1"/>
          <p:nvPr/>
        </p:nvSpPr>
        <p:spPr>
          <a:xfrm>
            <a:off x="9046502" y="3082145"/>
            <a:ext cx="2752805" cy="369332"/>
          </a:xfrm>
          <a:prstGeom prst="rect">
            <a:avLst/>
          </a:prstGeom>
          <a:noFill/>
        </p:spPr>
        <p:txBody>
          <a:bodyPr wrap="none" rtlCol="0">
            <a:spAutoFit/>
          </a:bodyPr>
          <a:lstStyle/>
          <a:p>
            <a:r>
              <a:rPr lang="en-US" b="1"/>
              <a:t>Shared Variables (Flows)</a:t>
            </a:r>
          </a:p>
        </p:txBody>
      </p:sp>
      <p:sp>
        <p:nvSpPr>
          <p:cNvPr id="14" name="TextBox 13">
            <a:extLst>
              <a:ext uri="{FF2B5EF4-FFF2-40B4-BE49-F238E27FC236}">
                <a16:creationId xmlns:a16="http://schemas.microsoft.com/office/drawing/2014/main" id="{4AE708B4-D799-D39F-5357-9222E256E35B}"/>
              </a:ext>
            </a:extLst>
          </p:cNvPr>
          <p:cNvSpPr txBox="1"/>
          <p:nvPr/>
        </p:nvSpPr>
        <p:spPr>
          <a:xfrm>
            <a:off x="9247717" y="1756059"/>
            <a:ext cx="2340769" cy="369332"/>
          </a:xfrm>
          <a:prstGeom prst="rect">
            <a:avLst/>
          </a:prstGeom>
          <a:noFill/>
        </p:spPr>
        <p:txBody>
          <a:bodyPr wrap="none" rtlCol="0">
            <a:spAutoFit/>
          </a:bodyPr>
          <a:lstStyle/>
          <a:p>
            <a:r>
              <a:rPr lang="en-US" b="1"/>
              <a:t>Behavioral Elements</a:t>
            </a:r>
          </a:p>
        </p:txBody>
      </p:sp>
      <p:sp>
        <p:nvSpPr>
          <p:cNvPr id="15" name="TextBox 14">
            <a:extLst>
              <a:ext uri="{FF2B5EF4-FFF2-40B4-BE49-F238E27FC236}">
                <a16:creationId xmlns:a16="http://schemas.microsoft.com/office/drawing/2014/main" id="{DADE6DA8-8B8A-BA84-24C2-F8A3D73A73B4}"/>
              </a:ext>
            </a:extLst>
          </p:cNvPr>
          <p:cNvSpPr txBox="1"/>
          <p:nvPr/>
        </p:nvSpPr>
        <p:spPr>
          <a:xfrm>
            <a:off x="9201831" y="4943620"/>
            <a:ext cx="1975669" cy="523220"/>
          </a:xfrm>
          <a:prstGeom prst="rect">
            <a:avLst/>
          </a:prstGeom>
          <a:noFill/>
        </p:spPr>
        <p:txBody>
          <a:bodyPr wrap="none" rtlCol="0">
            <a:spAutoFit/>
          </a:bodyPr>
          <a:lstStyle/>
          <a:p>
            <a:pPr algn="ctr"/>
            <a:r>
              <a:rPr lang="en-US" sz="1400"/>
              <a:t>Propagation</a:t>
            </a:r>
          </a:p>
          <a:p>
            <a:pPr algn="ctr"/>
            <a:r>
              <a:rPr lang="en-US" sz="1400"/>
              <a:t>Reverse Propagation (r)</a:t>
            </a:r>
          </a:p>
        </p:txBody>
      </p:sp>
      <p:cxnSp>
        <p:nvCxnSpPr>
          <p:cNvPr id="18" name="Straight Arrow Connector 17">
            <a:extLst>
              <a:ext uri="{FF2B5EF4-FFF2-40B4-BE49-F238E27FC236}">
                <a16:creationId xmlns:a16="http://schemas.microsoft.com/office/drawing/2014/main" id="{9711A61E-6199-027A-7DB0-5D81B40F8396}"/>
              </a:ext>
            </a:extLst>
          </p:cNvPr>
          <p:cNvCxnSpPr>
            <a:cxnSpLocks/>
          </p:cNvCxnSpPr>
          <p:nvPr/>
        </p:nvCxnSpPr>
        <p:spPr>
          <a:xfrm flipH="1">
            <a:off x="9311929" y="5779917"/>
            <a:ext cx="2041871"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Flowchart: Decision 18">
            <a:extLst>
              <a:ext uri="{FF2B5EF4-FFF2-40B4-BE49-F238E27FC236}">
                <a16:creationId xmlns:a16="http://schemas.microsoft.com/office/drawing/2014/main" id="{DBE1208B-AFBB-A179-BA89-BFCC8589AE04}"/>
              </a:ext>
            </a:extLst>
          </p:cNvPr>
          <p:cNvSpPr/>
          <p:nvPr/>
        </p:nvSpPr>
        <p:spPr>
          <a:xfrm>
            <a:off x="9201831" y="5662401"/>
            <a:ext cx="395672" cy="235032"/>
          </a:xfrm>
          <a:prstGeom prst="flowChartDecisi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D1A9046-EF51-4D98-5BF9-38222C81EFF7}"/>
              </a:ext>
            </a:extLst>
          </p:cNvPr>
          <p:cNvSpPr txBox="1"/>
          <p:nvPr/>
        </p:nvSpPr>
        <p:spPr>
          <a:xfrm>
            <a:off x="9707601" y="5489460"/>
            <a:ext cx="1150892" cy="307777"/>
          </a:xfrm>
          <a:prstGeom prst="rect">
            <a:avLst/>
          </a:prstGeom>
          <a:noFill/>
        </p:spPr>
        <p:txBody>
          <a:bodyPr wrap="none" rtlCol="0">
            <a:spAutoFit/>
          </a:bodyPr>
          <a:lstStyle/>
          <a:p>
            <a:pPr algn="ctr"/>
            <a:r>
              <a:rPr lang="en-US" sz="1400"/>
              <a:t>Aggregation)</a:t>
            </a:r>
          </a:p>
        </p:txBody>
      </p:sp>
    </p:spTree>
    <p:extLst>
      <p:ext uri="{BB962C8B-B14F-4D97-AF65-F5344CB8AC3E}">
        <p14:creationId xmlns:p14="http://schemas.microsoft.com/office/powerpoint/2010/main" val="683294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94057-CE98-6D1D-51D7-A3E2CF522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BE22A-324F-670E-AB84-D736FCE6363F}"/>
              </a:ext>
            </a:extLst>
          </p:cNvPr>
          <p:cNvSpPr>
            <a:spLocks noGrp="1"/>
          </p:cNvSpPr>
          <p:nvPr>
            <p:ph type="title"/>
          </p:nvPr>
        </p:nvSpPr>
        <p:spPr/>
        <p:txBody>
          <a:bodyPr>
            <a:normAutofit fontScale="90000"/>
          </a:bodyPr>
          <a:lstStyle/>
          <a:p>
            <a:r>
              <a:rPr lang="en-US" b="1">
                <a:solidFill>
                  <a:schemeClr val="accent5"/>
                </a:solidFill>
              </a:rPr>
              <a:t>System Modeling with HADES: </a:t>
            </a:r>
            <a:r>
              <a:rPr lang="en-US" sz="3600" b="1"/>
              <a:t>Functional Model using Functional Reasoning Design Language (FRDL)</a:t>
            </a:r>
            <a:endParaRPr lang="en-US" b="1">
              <a:solidFill>
                <a:schemeClr val="tx2"/>
              </a:solidFill>
            </a:endParaRPr>
          </a:p>
        </p:txBody>
      </p:sp>
      <p:sp>
        <p:nvSpPr>
          <p:cNvPr id="4" name="Slide Number Placeholder 3">
            <a:extLst>
              <a:ext uri="{FF2B5EF4-FFF2-40B4-BE49-F238E27FC236}">
                <a16:creationId xmlns:a16="http://schemas.microsoft.com/office/drawing/2014/main" id="{F06398F7-AC17-22DF-E25C-27A950B10E20}"/>
              </a:ext>
            </a:extLst>
          </p:cNvPr>
          <p:cNvSpPr>
            <a:spLocks noGrp="1"/>
          </p:cNvSpPr>
          <p:nvPr>
            <p:ph type="sldNum" sz="quarter" idx="12"/>
          </p:nvPr>
        </p:nvSpPr>
        <p:spPr/>
        <p:txBody>
          <a:bodyPr/>
          <a:lstStyle/>
          <a:p>
            <a:fld id="{330EA680-D336-4FF7-8B7A-9848BB0A1C32}" type="slidenum">
              <a:rPr lang="en-US" smtClean="0"/>
              <a:t>25</a:t>
            </a:fld>
            <a:endParaRPr lang="en-US"/>
          </a:p>
        </p:txBody>
      </p:sp>
      <p:pic>
        <p:nvPicPr>
          <p:cNvPr id="7" name="Picture 6">
            <a:extLst>
              <a:ext uri="{FF2B5EF4-FFF2-40B4-BE49-F238E27FC236}">
                <a16:creationId xmlns:a16="http://schemas.microsoft.com/office/drawing/2014/main" id="{B36192FA-B581-9892-AE97-6DA4CABD22A6}"/>
              </a:ext>
            </a:extLst>
          </p:cNvPr>
          <p:cNvPicPr>
            <a:picLocks noChangeAspect="1"/>
          </p:cNvPicPr>
          <p:nvPr/>
        </p:nvPicPr>
        <p:blipFill>
          <a:blip r:embed="rId2"/>
          <a:stretch>
            <a:fillRect/>
          </a:stretch>
        </p:blipFill>
        <p:spPr>
          <a:xfrm>
            <a:off x="140127" y="1586556"/>
            <a:ext cx="8169348" cy="5271444"/>
          </a:xfrm>
          <a:prstGeom prst="rect">
            <a:avLst/>
          </a:prstGeom>
        </p:spPr>
      </p:pic>
      <p:sp>
        <p:nvSpPr>
          <p:cNvPr id="5" name="Rectangle 4">
            <a:extLst>
              <a:ext uri="{FF2B5EF4-FFF2-40B4-BE49-F238E27FC236}">
                <a16:creationId xmlns:a16="http://schemas.microsoft.com/office/drawing/2014/main" id="{3871D6FD-038D-54B0-A069-8038FD07AF02}"/>
              </a:ext>
            </a:extLst>
          </p:cNvPr>
          <p:cNvSpPr/>
          <p:nvPr/>
        </p:nvSpPr>
        <p:spPr>
          <a:xfrm>
            <a:off x="9046502" y="1690688"/>
            <a:ext cx="2743200" cy="43352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B6D362D1-8881-3948-07E1-62181C90D3BF}"/>
              </a:ext>
            </a:extLst>
          </p:cNvPr>
          <p:cNvSpPr/>
          <p:nvPr/>
        </p:nvSpPr>
        <p:spPr>
          <a:xfrm>
            <a:off x="9821755" y="2322265"/>
            <a:ext cx="1294926" cy="6701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Function</a:t>
            </a:r>
          </a:p>
        </p:txBody>
      </p:sp>
      <p:sp>
        <p:nvSpPr>
          <p:cNvPr id="6" name="Oval 5">
            <a:extLst>
              <a:ext uri="{FF2B5EF4-FFF2-40B4-BE49-F238E27FC236}">
                <a16:creationId xmlns:a16="http://schemas.microsoft.com/office/drawing/2014/main" id="{0FF8BDEA-8BA7-19D7-3E31-3C300EF7B4D7}"/>
              </a:ext>
            </a:extLst>
          </p:cNvPr>
          <p:cNvSpPr/>
          <p:nvPr/>
        </p:nvSpPr>
        <p:spPr>
          <a:xfrm>
            <a:off x="9280837" y="3608398"/>
            <a:ext cx="979603" cy="9548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Flow</a:t>
            </a:r>
          </a:p>
        </p:txBody>
      </p:sp>
      <p:sp>
        <p:nvSpPr>
          <p:cNvPr id="8" name="Pentagon 7">
            <a:extLst>
              <a:ext uri="{FF2B5EF4-FFF2-40B4-BE49-F238E27FC236}">
                <a16:creationId xmlns:a16="http://schemas.microsoft.com/office/drawing/2014/main" id="{7538AAB0-00A9-424D-690A-295DE70B2018}"/>
              </a:ext>
            </a:extLst>
          </p:cNvPr>
          <p:cNvSpPr/>
          <p:nvPr/>
        </p:nvSpPr>
        <p:spPr>
          <a:xfrm>
            <a:off x="10630903" y="3587455"/>
            <a:ext cx="987297" cy="940283"/>
          </a:xfrm>
          <a:prstGeom prst="pentag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062C3C03-8170-E759-593F-26F94552DBF9}"/>
              </a:ext>
            </a:extLst>
          </p:cNvPr>
          <p:cNvSpPr txBox="1"/>
          <p:nvPr/>
        </p:nvSpPr>
        <p:spPr>
          <a:xfrm>
            <a:off x="10539682" y="3967870"/>
            <a:ext cx="1157048" cy="369332"/>
          </a:xfrm>
          <a:prstGeom prst="rect">
            <a:avLst/>
          </a:prstGeom>
          <a:solidFill>
            <a:schemeClr val="bg1"/>
          </a:solidFill>
        </p:spPr>
        <p:txBody>
          <a:bodyPr wrap="none" rtlCol="0">
            <a:spAutoFit/>
          </a:bodyPr>
          <a:lstStyle/>
          <a:p>
            <a:r>
              <a:rPr lang="en-US" err="1"/>
              <a:t>MultiFlow</a:t>
            </a:r>
            <a:endParaRPr lang="en-US"/>
          </a:p>
        </p:txBody>
      </p:sp>
      <p:cxnSp>
        <p:nvCxnSpPr>
          <p:cNvPr id="11" name="Straight Arrow Connector 10">
            <a:extLst>
              <a:ext uri="{FF2B5EF4-FFF2-40B4-BE49-F238E27FC236}">
                <a16:creationId xmlns:a16="http://schemas.microsoft.com/office/drawing/2014/main" id="{D855AF2C-5DBE-F874-46E2-6F34BB8E904E}"/>
              </a:ext>
            </a:extLst>
          </p:cNvPr>
          <p:cNvCxnSpPr>
            <a:cxnSpLocks/>
            <a:stCxn id="15" idx="1"/>
          </p:cNvCxnSpPr>
          <p:nvPr/>
        </p:nvCxnSpPr>
        <p:spPr>
          <a:xfrm>
            <a:off x="9201831" y="5205230"/>
            <a:ext cx="2151969"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B0786EC-7FC3-BAC9-BDEF-385B1C249CAF}"/>
              </a:ext>
            </a:extLst>
          </p:cNvPr>
          <p:cNvSpPr txBox="1"/>
          <p:nvPr/>
        </p:nvSpPr>
        <p:spPr>
          <a:xfrm>
            <a:off x="9386472" y="4563205"/>
            <a:ext cx="2063257" cy="369332"/>
          </a:xfrm>
          <a:prstGeom prst="rect">
            <a:avLst/>
          </a:prstGeom>
          <a:noFill/>
        </p:spPr>
        <p:txBody>
          <a:bodyPr wrap="none" rtlCol="0">
            <a:spAutoFit/>
          </a:bodyPr>
          <a:lstStyle/>
          <a:p>
            <a:r>
              <a:rPr lang="en-US" b="1"/>
              <a:t>Connection Types</a:t>
            </a:r>
          </a:p>
        </p:txBody>
      </p:sp>
      <p:sp>
        <p:nvSpPr>
          <p:cNvPr id="13" name="TextBox 12">
            <a:extLst>
              <a:ext uri="{FF2B5EF4-FFF2-40B4-BE49-F238E27FC236}">
                <a16:creationId xmlns:a16="http://schemas.microsoft.com/office/drawing/2014/main" id="{5B32221F-E34F-9C75-BBC2-6805744A9C76}"/>
              </a:ext>
            </a:extLst>
          </p:cNvPr>
          <p:cNvSpPr txBox="1"/>
          <p:nvPr/>
        </p:nvSpPr>
        <p:spPr>
          <a:xfrm>
            <a:off x="9046502" y="3082145"/>
            <a:ext cx="2752805" cy="369332"/>
          </a:xfrm>
          <a:prstGeom prst="rect">
            <a:avLst/>
          </a:prstGeom>
          <a:noFill/>
        </p:spPr>
        <p:txBody>
          <a:bodyPr wrap="none" rtlCol="0">
            <a:spAutoFit/>
          </a:bodyPr>
          <a:lstStyle/>
          <a:p>
            <a:r>
              <a:rPr lang="en-US" b="1"/>
              <a:t>Shared Variables (Flows)</a:t>
            </a:r>
          </a:p>
        </p:txBody>
      </p:sp>
      <p:sp>
        <p:nvSpPr>
          <p:cNvPr id="14" name="TextBox 13">
            <a:extLst>
              <a:ext uri="{FF2B5EF4-FFF2-40B4-BE49-F238E27FC236}">
                <a16:creationId xmlns:a16="http://schemas.microsoft.com/office/drawing/2014/main" id="{28749B4A-AA89-DE5E-B9FB-C9848FA36645}"/>
              </a:ext>
            </a:extLst>
          </p:cNvPr>
          <p:cNvSpPr txBox="1"/>
          <p:nvPr/>
        </p:nvSpPr>
        <p:spPr>
          <a:xfrm>
            <a:off x="9247717" y="1756059"/>
            <a:ext cx="2340769" cy="369332"/>
          </a:xfrm>
          <a:prstGeom prst="rect">
            <a:avLst/>
          </a:prstGeom>
          <a:noFill/>
        </p:spPr>
        <p:txBody>
          <a:bodyPr wrap="none" rtlCol="0">
            <a:spAutoFit/>
          </a:bodyPr>
          <a:lstStyle/>
          <a:p>
            <a:r>
              <a:rPr lang="en-US" b="1"/>
              <a:t>Behavioral Elements</a:t>
            </a:r>
          </a:p>
        </p:txBody>
      </p:sp>
      <p:sp>
        <p:nvSpPr>
          <p:cNvPr id="15" name="TextBox 14">
            <a:extLst>
              <a:ext uri="{FF2B5EF4-FFF2-40B4-BE49-F238E27FC236}">
                <a16:creationId xmlns:a16="http://schemas.microsoft.com/office/drawing/2014/main" id="{9F6A6B7B-2CD2-9F5E-62CA-408DE4B2EBA0}"/>
              </a:ext>
            </a:extLst>
          </p:cNvPr>
          <p:cNvSpPr txBox="1"/>
          <p:nvPr/>
        </p:nvSpPr>
        <p:spPr>
          <a:xfrm>
            <a:off x="9201831" y="4943620"/>
            <a:ext cx="1975669" cy="523220"/>
          </a:xfrm>
          <a:prstGeom prst="rect">
            <a:avLst/>
          </a:prstGeom>
          <a:noFill/>
        </p:spPr>
        <p:txBody>
          <a:bodyPr wrap="none" rtlCol="0">
            <a:spAutoFit/>
          </a:bodyPr>
          <a:lstStyle/>
          <a:p>
            <a:pPr algn="ctr"/>
            <a:r>
              <a:rPr lang="en-US" sz="1400"/>
              <a:t>Propagation</a:t>
            </a:r>
          </a:p>
          <a:p>
            <a:pPr algn="ctr"/>
            <a:r>
              <a:rPr lang="en-US" sz="1400"/>
              <a:t>Reverse Propagation (r)</a:t>
            </a:r>
          </a:p>
        </p:txBody>
      </p:sp>
      <p:cxnSp>
        <p:nvCxnSpPr>
          <p:cNvPr id="18" name="Straight Arrow Connector 17">
            <a:extLst>
              <a:ext uri="{FF2B5EF4-FFF2-40B4-BE49-F238E27FC236}">
                <a16:creationId xmlns:a16="http://schemas.microsoft.com/office/drawing/2014/main" id="{86A06A92-9383-883A-BC0F-2A4A51C3B015}"/>
              </a:ext>
            </a:extLst>
          </p:cNvPr>
          <p:cNvCxnSpPr>
            <a:cxnSpLocks/>
          </p:cNvCxnSpPr>
          <p:nvPr/>
        </p:nvCxnSpPr>
        <p:spPr>
          <a:xfrm flipH="1">
            <a:off x="9311929" y="5779917"/>
            <a:ext cx="2041871"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Flowchart: Decision 18">
            <a:extLst>
              <a:ext uri="{FF2B5EF4-FFF2-40B4-BE49-F238E27FC236}">
                <a16:creationId xmlns:a16="http://schemas.microsoft.com/office/drawing/2014/main" id="{02AE1254-EA87-CE14-DA60-C63F8049C3E9}"/>
              </a:ext>
            </a:extLst>
          </p:cNvPr>
          <p:cNvSpPr/>
          <p:nvPr/>
        </p:nvSpPr>
        <p:spPr>
          <a:xfrm>
            <a:off x="9201831" y="5662401"/>
            <a:ext cx="395672" cy="235032"/>
          </a:xfrm>
          <a:prstGeom prst="flowChartDecisi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3A9D43C-7490-F0B3-E9C6-E193E22F128B}"/>
              </a:ext>
            </a:extLst>
          </p:cNvPr>
          <p:cNvSpPr txBox="1"/>
          <p:nvPr/>
        </p:nvSpPr>
        <p:spPr>
          <a:xfrm>
            <a:off x="9707601" y="5489460"/>
            <a:ext cx="1150892" cy="307777"/>
          </a:xfrm>
          <a:prstGeom prst="rect">
            <a:avLst/>
          </a:prstGeom>
          <a:noFill/>
        </p:spPr>
        <p:txBody>
          <a:bodyPr wrap="none" rtlCol="0">
            <a:spAutoFit/>
          </a:bodyPr>
          <a:lstStyle/>
          <a:p>
            <a:pPr algn="ctr"/>
            <a:r>
              <a:rPr lang="en-US" sz="1400"/>
              <a:t>Aggregation)</a:t>
            </a:r>
          </a:p>
        </p:txBody>
      </p:sp>
      <p:sp>
        <p:nvSpPr>
          <p:cNvPr id="10" name="Flowchart: Process 9">
            <a:extLst>
              <a:ext uri="{FF2B5EF4-FFF2-40B4-BE49-F238E27FC236}">
                <a16:creationId xmlns:a16="http://schemas.microsoft.com/office/drawing/2014/main" id="{14174684-CB5F-46F7-143C-86D41C059DFE}"/>
              </a:ext>
            </a:extLst>
          </p:cNvPr>
          <p:cNvSpPr/>
          <p:nvPr/>
        </p:nvSpPr>
        <p:spPr>
          <a:xfrm>
            <a:off x="2084377" y="4821898"/>
            <a:ext cx="1380119" cy="749695"/>
          </a:xfrm>
          <a:prstGeom prst="flowChartProcess">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C0E52CA-41C8-6A49-F05F-FB4BA2E79A27}"/>
              </a:ext>
            </a:extLst>
          </p:cNvPr>
          <p:cNvSpPr txBox="1"/>
          <p:nvPr/>
        </p:nvSpPr>
        <p:spPr>
          <a:xfrm>
            <a:off x="843138" y="4498732"/>
            <a:ext cx="2170146" cy="923330"/>
          </a:xfrm>
          <a:prstGeom prst="rect">
            <a:avLst/>
          </a:prstGeom>
          <a:noFill/>
        </p:spPr>
        <p:txBody>
          <a:bodyPr wrap="none" rtlCol="0">
            <a:spAutoFit/>
          </a:bodyPr>
          <a:lstStyle/>
          <a:p>
            <a:r>
              <a:rPr lang="en-US" b="1">
                <a:solidFill>
                  <a:schemeClr val="accent2"/>
                </a:solidFill>
              </a:rPr>
              <a:t>1: Loss of Obstacle</a:t>
            </a:r>
          </a:p>
          <a:p>
            <a:r>
              <a:rPr lang="en-US" b="1">
                <a:solidFill>
                  <a:schemeClr val="accent2"/>
                </a:solidFill>
              </a:rPr>
              <a:t>Detection</a:t>
            </a:r>
          </a:p>
          <a:p>
            <a:r>
              <a:rPr lang="en-US" b="1">
                <a:solidFill>
                  <a:schemeClr val="accent2"/>
                </a:solidFill>
              </a:rPr>
              <a:t>9: No Power</a:t>
            </a:r>
          </a:p>
        </p:txBody>
      </p:sp>
      <p:sp>
        <p:nvSpPr>
          <p:cNvPr id="17" name="Flowchart: Process 16">
            <a:extLst>
              <a:ext uri="{FF2B5EF4-FFF2-40B4-BE49-F238E27FC236}">
                <a16:creationId xmlns:a16="http://schemas.microsoft.com/office/drawing/2014/main" id="{FE4D20A5-565F-13DF-96DC-ED4FD9CCE4A9}"/>
              </a:ext>
            </a:extLst>
          </p:cNvPr>
          <p:cNvSpPr/>
          <p:nvPr/>
        </p:nvSpPr>
        <p:spPr>
          <a:xfrm>
            <a:off x="965516" y="5743180"/>
            <a:ext cx="971196" cy="913198"/>
          </a:xfrm>
          <a:prstGeom prst="flowChartProcess">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D2E13E-2F40-2DB6-5647-3EED0C6217B8}"/>
              </a:ext>
            </a:extLst>
          </p:cNvPr>
          <p:cNvSpPr txBox="1"/>
          <p:nvPr/>
        </p:nvSpPr>
        <p:spPr>
          <a:xfrm>
            <a:off x="1936712" y="5825812"/>
            <a:ext cx="2731069" cy="646331"/>
          </a:xfrm>
          <a:prstGeom prst="rect">
            <a:avLst/>
          </a:prstGeom>
          <a:noFill/>
        </p:spPr>
        <p:txBody>
          <a:bodyPr wrap="none" rtlCol="0">
            <a:spAutoFit/>
          </a:bodyPr>
          <a:lstStyle/>
          <a:p>
            <a:r>
              <a:rPr lang="en-US" b="1">
                <a:solidFill>
                  <a:schemeClr val="accent2"/>
                </a:solidFill>
              </a:rPr>
              <a:t>2: Incorrect Map</a:t>
            </a:r>
          </a:p>
          <a:p>
            <a:r>
              <a:rPr lang="en-US" b="1">
                <a:solidFill>
                  <a:schemeClr val="accent2"/>
                </a:solidFill>
              </a:rPr>
              <a:t>(None existent obstacle)</a:t>
            </a:r>
          </a:p>
        </p:txBody>
      </p:sp>
      <p:sp>
        <p:nvSpPr>
          <p:cNvPr id="22" name="Flowchart: Process 21">
            <a:extLst>
              <a:ext uri="{FF2B5EF4-FFF2-40B4-BE49-F238E27FC236}">
                <a16:creationId xmlns:a16="http://schemas.microsoft.com/office/drawing/2014/main" id="{D3D32601-47B5-EC00-62D1-127B7D1A4EF9}"/>
              </a:ext>
            </a:extLst>
          </p:cNvPr>
          <p:cNvSpPr/>
          <p:nvPr/>
        </p:nvSpPr>
        <p:spPr>
          <a:xfrm>
            <a:off x="5022281" y="3650345"/>
            <a:ext cx="1344442" cy="756949"/>
          </a:xfrm>
          <a:prstGeom prst="flowChartProcess">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7B1232E-A912-A250-1F57-92E64C86F434}"/>
              </a:ext>
            </a:extLst>
          </p:cNvPr>
          <p:cNvSpPr txBox="1"/>
          <p:nvPr/>
        </p:nvSpPr>
        <p:spPr>
          <a:xfrm>
            <a:off x="6322793" y="3370561"/>
            <a:ext cx="1745991" cy="923330"/>
          </a:xfrm>
          <a:prstGeom prst="rect">
            <a:avLst/>
          </a:prstGeom>
          <a:noFill/>
        </p:spPr>
        <p:txBody>
          <a:bodyPr wrap="none" rtlCol="0">
            <a:spAutoFit/>
          </a:bodyPr>
          <a:lstStyle/>
          <a:p>
            <a:r>
              <a:rPr lang="en-US" b="1">
                <a:solidFill>
                  <a:schemeClr val="accent2"/>
                </a:solidFill>
              </a:rPr>
              <a:t>4: Crashes into</a:t>
            </a:r>
          </a:p>
          <a:p>
            <a:r>
              <a:rPr lang="en-US" b="1">
                <a:solidFill>
                  <a:schemeClr val="accent2"/>
                </a:solidFill>
              </a:rPr>
              <a:t>Obstacle</a:t>
            </a:r>
          </a:p>
          <a:p>
            <a:r>
              <a:rPr lang="en-US" b="1">
                <a:solidFill>
                  <a:schemeClr val="accent2"/>
                </a:solidFill>
              </a:rPr>
              <a:t>10: No Power</a:t>
            </a:r>
          </a:p>
        </p:txBody>
      </p:sp>
      <p:sp>
        <p:nvSpPr>
          <p:cNvPr id="24" name="Flowchart: Process 23">
            <a:extLst>
              <a:ext uri="{FF2B5EF4-FFF2-40B4-BE49-F238E27FC236}">
                <a16:creationId xmlns:a16="http://schemas.microsoft.com/office/drawing/2014/main" id="{920DED8C-034E-39DB-5203-60A2B8DB4773}"/>
              </a:ext>
            </a:extLst>
          </p:cNvPr>
          <p:cNvSpPr/>
          <p:nvPr/>
        </p:nvSpPr>
        <p:spPr>
          <a:xfrm>
            <a:off x="130522" y="3693727"/>
            <a:ext cx="1226879" cy="713567"/>
          </a:xfrm>
          <a:prstGeom prst="flowChartProcess">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8D565A5-FD5C-D930-9FDE-BC170503F974}"/>
              </a:ext>
            </a:extLst>
          </p:cNvPr>
          <p:cNvSpPr txBox="1"/>
          <p:nvPr/>
        </p:nvSpPr>
        <p:spPr>
          <a:xfrm>
            <a:off x="43721" y="2823189"/>
            <a:ext cx="1884490" cy="1200329"/>
          </a:xfrm>
          <a:prstGeom prst="rect">
            <a:avLst/>
          </a:prstGeom>
          <a:noFill/>
        </p:spPr>
        <p:txBody>
          <a:bodyPr wrap="none" rtlCol="0">
            <a:spAutoFit/>
          </a:bodyPr>
          <a:lstStyle/>
          <a:p>
            <a:r>
              <a:rPr lang="en-US" b="1">
                <a:solidFill>
                  <a:schemeClr val="accent2"/>
                </a:solidFill>
              </a:rPr>
              <a:t>3: Incorrect Map</a:t>
            </a:r>
          </a:p>
          <a:p>
            <a:r>
              <a:rPr lang="en-US" b="1">
                <a:solidFill>
                  <a:schemeClr val="accent2"/>
                </a:solidFill>
              </a:rPr>
              <a:t>Communicated</a:t>
            </a:r>
          </a:p>
          <a:p>
            <a:r>
              <a:rPr lang="en-US" b="1">
                <a:solidFill>
                  <a:schemeClr val="accent2"/>
                </a:solidFill>
              </a:rPr>
              <a:t>8: No Power</a:t>
            </a:r>
          </a:p>
          <a:p>
            <a:endParaRPr lang="en-US" b="1">
              <a:solidFill>
                <a:schemeClr val="accent2"/>
              </a:solidFill>
            </a:endParaRPr>
          </a:p>
        </p:txBody>
      </p:sp>
      <p:sp>
        <p:nvSpPr>
          <p:cNvPr id="26" name="Flowchart: Process 25">
            <a:extLst>
              <a:ext uri="{FF2B5EF4-FFF2-40B4-BE49-F238E27FC236}">
                <a16:creationId xmlns:a16="http://schemas.microsoft.com/office/drawing/2014/main" id="{B93BFFDC-E4B1-9F6A-F240-80CFF7FA3DBD}"/>
              </a:ext>
            </a:extLst>
          </p:cNvPr>
          <p:cNvSpPr/>
          <p:nvPr/>
        </p:nvSpPr>
        <p:spPr>
          <a:xfrm>
            <a:off x="2931277" y="2407320"/>
            <a:ext cx="1044375" cy="977664"/>
          </a:xfrm>
          <a:prstGeom prst="flowChartProcess">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8643A2D-6F43-8F20-DF26-E7CE205D80A6}"/>
              </a:ext>
            </a:extLst>
          </p:cNvPr>
          <p:cNvSpPr txBox="1"/>
          <p:nvPr/>
        </p:nvSpPr>
        <p:spPr>
          <a:xfrm>
            <a:off x="3975652" y="1957045"/>
            <a:ext cx="3274551" cy="923330"/>
          </a:xfrm>
          <a:prstGeom prst="rect">
            <a:avLst/>
          </a:prstGeom>
          <a:noFill/>
        </p:spPr>
        <p:txBody>
          <a:bodyPr wrap="none" rtlCol="0">
            <a:spAutoFit/>
          </a:bodyPr>
          <a:lstStyle/>
          <a:p>
            <a:r>
              <a:rPr lang="en-US" b="1">
                <a:solidFill>
                  <a:schemeClr val="accent2"/>
                </a:solidFill>
              </a:rPr>
              <a:t>5: Adverse/Undesired</a:t>
            </a:r>
          </a:p>
          <a:p>
            <a:r>
              <a:rPr lang="en-US" b="1">
                <a:solidFill>
                  <a:schemeClr val="accent2"/>
                </a:solidFill>
              </a:rPr>
              <a:t>Current Draw (locked wheels)</a:t>
            </a:r>
          </a:p>
          <a:p>
            <a:r>
              <a:rPr lang="en-US" b="1">
                <a:solidFill>
                  <a:schemeClr val="accent2"/>
                </a:solidFill>
              </a:rPr>
              <a:t>7: No Power supply</a:t>
            </a:r>
          </a:p>
        </p:txBody>
      </p:sp>
      <p:sp>
        <p:nvSpPr>
          <p:cNvPr id="28" name="Flowchart: Process 27">
            <a:extLst>
              <a:ext uri="{FF2B5EF4-FFF2-40B4-BE49-F238E27FC236}">
                <a16:creationId xmlns:a16="http://schemas.microsoft.com/office/drawing/2014/main" id="{A890F220-CF94-BA3D-1728-1D8445E34D7E}"/>
              </a:ext>
            </a:extLst>
          </p:cNvPr>
          <p:cNvSpPr/>
          <p:nvPr/>
        </p:nvSpPr>
        <p:spPr>
          <a:xfrm>
            <a:off x="1364714" y="1674991"/>
            <a:ext cx="1196742" cy="928385"/>
          </a:xfrm>
          <a:prstGeom prst="flowChartProcess">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6B8370C-D086-7550-F1C0-28EDE1D02872}"/>
              </a:ext>
            </a:extLst>
          </p:cNvPr>
          <p:cNvSpPr txBox="1"/>
          <p:nvPr/>
        </p:nvSpPr>
        <p:spPr>
          <a:xfrm>
            <a:off x="2556328" y="1479060"/>
            <a:ext cx="2801793" cy="369332"/>
          </a:xfrm>
          <a:prstGeom prst="rect">
            <a:avLst/>
          </a:prstGeom>
          <a:noFill/>
        </p:spPr>
        <p:txBody>
          <a:bodyPr wrap="none" rtlCol="0">
            <a:spAutoFit/>
          </a:bodyPr>
          <a:lstStyle/>
          <a:p>
            <a:r>
              <a:rPr lang="en-US" b="1">
                <a:solidFill>
                  <a:schemeClr val="accent2"/>
                </a:solidFill>
              </a:rPr>
              <a:t>6: Damage or Fuse Blown</a:t>
            </a:r>
          </a:p>
        </p:txBody>
      </p:sp>
    </p:spTree>
    <p:extLst>
      <p:ext uri="{BB962C8B-B14F-4D97-AF65-F5344CB8AC3E}">
        <p14:creationId xmlns:p14="http://schemas.microsoft.com/office/powerpoint/2010/main" val="1780433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A312-78FD-733D-E8FF-0FA8D7DFC857}"/>
              </a:ext>
            </a:extLst>
          </p:cNvPr>
          <p:cNvSpPr>
            <a:spLocks noGrp="1"/>
          </p:cNvSpPr>
          <p:nvPr>
            <p:ph type="title"/>
          </p:nvPr>
        </p:nvSpPr>
        <p:spPr/>
        <p:txBody>
          <a:bodyPr>
            <a:normAutofit fontScale="90000"/>
          </a:bodyPr>
          <a:lstStyle/>
          <a:p>
            <a:r>
              <a:rPr lang="en-US" sz="4900" b="1">
                <a:solidFill>
                  <a:schemeClr val="accent5"/>
                </a:solidFill>
              </a:rPr>
              <a:t>Dataset for Use with HADES Knowledge Retrieval Capability:</a:t>
            </a:r>
            <a:r>
              <a:rPr lang="en-US" sz="4900" b="1" i="1">
                <a:solidFill>
                  <a:schemeClr val="tx2"/>
                </a:solidFill>
              </a:rPr>
              <a:t> </a:t>
            </a:r>
            <a:r>
              <a:rPr lang="en-US" sz="4000" b="1">
                <a:solidFill>
                  <a:schemeClr val="tx2"/>
                </a:solidFill>
              </a:rPr>
              <a:t>NASA Lessons Learned Information System (LLIS)</a:t>
            </a:r>
            <a:endParaRPr lang="en-US" b="1">
              <a:solidFill>
                <a:schemeClr val="tx2"/>
              </a:solidFill>
            </a:endParaRPr>
          </a:p>
        </p:txBody>
      </p:sp>
      <p:sp>
        <p:nvSpPr>
          <p:cNvPr id="3" name="Content Placeholder 2">
            <a:extLst>
              <a:ext uri="{FF2B5EF4-FFF2-40B4-BE49-F238E27FC236}">
                <a16:creationId xmlns:a16="http://schemas.microsoft.com/office/drawing/2014/main" id="{0EF1D4AD-A42A-0D54-ACC4-1AF0D66C7A0E}"/>
              </a:ext>
            </a:extLst>
          </p:cNvPr>
          <p:cNvSpPr>
            <a:spLocks noGrp="1"/>
          </p:cNvSpPr>
          <p:nvPr>
            <p:ph idx="1"/>
          </p:nvPr>
        </p:nvSpPr>
        <p:spPr>
          <a:xfrm>
            <a:off x="549881" y="2141537"/>
            <a:ext cx="4210656" cy="4351338"/>
          </a:xfrm>
        </p:spPr>
        <p:txBody>
          <a:bodyPr>
            <a:normAutofit/>
          </a:bodyPr>
          <a:lstStyle/>
          <a:p>
            <a:pPr marL="685800" algn="just" rtl="0" fontAlgn="base">
              <a:lnSpc>
                <a:spcPct val="70000"/>
              </a:lnSpc>
              <a:spcBef>
                <a:spcPts val="500"/>
              </a:spcBef>
              <a:buFont typeface="Arial" panose="020B0604020202020204" pitchFamily="34" charset="0"/>
              <a:buChar char="•"/>
            </a:pPr>
            <a:endParaRPr lang="en-US" sz="2000" b="0" i="0" u="none" strike="noStrike">
              <a:solidFill>
                <a:srgbClr val="000000"/>
              </a:solidFill>
              <a:effectLst/>
              <a:latin typeface="Calibri" panose="020F0502020204030204" pitchFamily="34" charset="0"/>
            </a:endParaRPr>
          </a:p>
          <a:p>
            <a:pPr marL="685800" algn="just" rtl="0" fontAlgn="base">
              <a:lnSpc>
                <a:spcPct val="70000"/>
              </a:lnSpc>
              <a:spcBef>
                <a:spcPts val="500"/>
              </a:spcBef>
              <a:buFont typeface="Arial" panose="020B0604020202020204" pitchFamily="34" charset="0"/>
              <a:buChar char="•"/>
            </a:pPr>
            <a:r>
              <a:rPr lang="en-US" sz="2000" b="0" i="0" u="none" strike="noStrike">
                <a:solidFill>
                  <a:srgbClr val="000000"/>
                </a:solidFill>
                <a:effectLst/>
                <a:latin typeface="Calibri" panose="020F0502020204030204" pitchFamily="34" charset="0"/>
                <a:hlinkClick r:id="rId2"/>
              </a:rPr>
              <a:t>https://llis.nasa.gov</a:t>
            </a:r>
            <a:r>
              <a:rPr lang="en-US" sz="2000" b="0" i="0">
                <a:solidFill>
                  <a:srgbClr val="000000"/>
                </a:solidFill>
                <a:effectLst/>
                <a:latin typeface="Calibri" panose="020F0502020204030204" pitchFamily="34" charset="0"/>
                <a:hlinkClick r:id="rId2"/>
              </a:rPr>
              <a:t>​ </a:t>
            </a:r>
            <a:endParaRPr lang="en-US" sz="2000" b="0" i="0">
              <a:solidFill>
                <a:srgbClr val="000000"/>
              </a:solidFill>
              <a:effectLst/>
              <a:latin typeface="Arial" panose="020B0604020202020204" pitchFamily="34" charset="0"/>
            </a:endParaRPr>
          </a:p>
          <a:p>
            <a:pPr marL="685800" algn="just" rtl="0" fontAlgn="base">
              <a:lnSpc>
                <a:spcPct val="70000"/>
              </a:lnSpc>
              <a:spcBef>
                <a:spcPts val="500"/>
              </a:spcBef>
              <a:buFont typeface="Arial" panose="020B0604020202020204" pitchFamily="34" charset="0"/>
              <a:buChar char="•"/>
            </a:pPr>
            <a:r>
              <a:rPr lang="en-US" sz="2000" b="0" i="0" u="none" strike="noStrike">
                <a:solidFill>
                  <a:srgbClr val="000000"/>
                </a:solidFill>
                <a:effectLst/>
                <a:latin typeface="Calibri" panose="020F0502020204030204" pitchFamily="34" charset="0"/>
              </a:rPr>
              <a:t>Publicly available database of lessons learned at NASA</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685800" algn="just" rtl="0" fontAlgn="base">
              <a:lnSpc>
                <a:spcPct val="70000"/>
              </a:lnSpc>
              <a:spcBef>
                <a:spcPts val="500"/>
              </a:spcBef>
              <a:buFont typeface="Arial" panose="020B0604020202020204" pitchFamily="34" charset="0"/>
              <a:buChar char="•"/>
            </a:pPr>
            <a:r>
              <a:rPr lang="en-US" sz="2000" b="0" i="0" u="none" strike="noStrike">
                <a:solidFill>
                  <a:srgbClr val="000000"/>
                </a:solidFill>
                <a:effectLst/>
                <a:latin typeface="Calibri" panose="020F0502020204030204" pitchFamily="34" charset="0"/>
              </a:rPr>
              <a:t>Over 2000 lessons</a:t>
            </a:r>
            <a:endParaRPr lang="en-US" sz="2000" b="0" i="0">
              <a:solidFill>
                <a:srgbClr val="000000"/>
              </a:solidFill>
              <a:effectLst/>
              <a:latin typeface="Arial" panose="020B0604020202020204" pitchFamily="34" charset="0"/>
            </a:endParaRPr>
          </a:p>
          <a:p>
            <a:pPr marL="685800" algn="just" rtl="0" fontAlgn="base">
              <a:lnSpc>
                <a:spcPct val="70000"/>
              </a:lnSpc>
              <a:spcBef>
                <a:spcPts val="500"/>
              </a:spcBef>
              <a:buFont typeface="Arial" panose="020B0604020202020204" pitchFamily="34" charset="0"/>
              <a:buChar char="•"/>
            </a:pPr>
            <a:r>
              <a:rPr lang="en-US" sz="2000" b="0" i="0" u="none" strike="noStrike">
                <a:solidFill>
                  <a:srgbClr val="000000"/>
                </a:solidFill>
                <a:effectLst/>
                <a:latin typeface="Calibri" panose="020F0502020204030204" pitchFamily="34" charset="0"/>
              </a:rPr>
              <a:t>For internal users, the database can be downloaded as a spreadsheet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685800" algn="just" rtl="0" fontAlgn="base">
              <a:lnSpc>
                <a:spcPct val="70000"/>
              </a:lnSpc>
              <a:spcBef>
                <a:spcPts val="500"/>
              </a:spcBef>
              <a:buFont typeface="Arial" panose="020B0604020202020204" pitchFamily="34" charset="0"/>
              <a:buChar char="•"/>
            </a:pPr>
            <a:r>
              <a:rPr lang="en-US" sz="2000" b="0" i="0" u="none" strike="noStrike">
                <a:solidFill>
                  <a:srgbClr val="000000"/>
                </a:solidFill>
                <a:effectLst/>
                <a:latin typeface="Calibri" panose="020F0502020204030204" pitchFamily="34" charset="0"/>
              </a:rPr>
              <a:t>At right: Lesson 630</a:t>
            </a:r>
            <a:endParaRPr lang="en-US" sz="2000" b="0" i="0">
              <a:solidFill>
                <a:srgbClr val="000000"/>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CE625FD7-00DB-9A07-7AF8-616C5CC86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558" y="1944382"/>
            <a:ext cx="5899242" cy="44444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8971463-C798-256D-395F-8909DADAB99D}"/>
              </a:ext>
            </a:extLst>
          </p:cNvPr>
          <p:cNvSpPr>
            <a:spLocks noGrp="1"/>
          </p:cNvSpPr>
          <p:nvPr>
            <p:ph type="sldNum" sz="quarter" idx="12"/>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2393785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4F1CF-B8FE-351E-1642-CE1A79B43E35}"/>
              </a:ext>
            </a:extLst>
          </p:cNvPr>
          <p:cNvSpPr>
            <a:spLocks noGrp="1"/>
          </p:cNvSpPr>
          <p:nvPr>
            <p:ph type="title"/>
          </p:nvPr>
        </p:nvSpPr>
        <p:spPr>
          <a:xfrm>
            <a:off x="838200" y="196959"/>
            <a:ext cx="10515600" cy="1325563"/>
          </a:xfrm>
        </p:spPr>
        <p:txBody>
          <a:bodyPr/>
          <a:lstStyle/>
          <a:p>
            <a:r>
              <a:rPr lang="en-US" b="1">
                <a:solidFill>
                  <a:schemeClr val="tx2"/>
                </a:solidFill>
              </a:rPr>
              <a:t>Updating FHA with HADES Knowledge Retrieval Capability</a:t>
            </a:r>
          </a:p>
        </p:txBody>
      </p:sp>
      <p:graphicFrame>
        <p:nvGraphicFramePr>
          <p:cNvPr id="4" name="Content Placeholder 3">
            <a:extLst>
              <a:ext uri="{FF2B5EF4-FFF2-40B4-BE49-F238E27FC236}">
                <a16:creationId xmlns:a16="http://schemas.microsoft.com/office/drawing/2014/main" id="{E85C91B8-9053-8647-570D-A35697E8EB0F}"/>
              </a:ext>
            </a:extLst>
          </p:cNvPr>
          <p:cNvGraphicFramePr>
            <a:graphicFrameLocks noGrp="1"/>
          </p:cNvGraphicFramePr>
          <p:nvPr>
            <p:ph idx="1"/>
            <p:extLst>
              <p:ext uri="{D42A27DB-BD31-4B8C-83A1-F6EECF244321}">
                <p14:modId xmlns:p14="http://schemas.microsoft.com/office/powerpoint/2010/main" val="3559552635"/>
              </p:ext>
            </p:extLst>
          </p:nvPr>
        </p:nvGraphicFramePr>
        <p:xfrm>
          <a:off x="388883" y="1439819"/>
          <a:ext cx="11277599" cy="4444234"/>
        </p:xfrm>
        <a:graphic>
          <a:graphicData uri="http://schemas.openxmlformats.org/drawingml/2006/table">
            <a:tbl>
              <a:tblPr/>
              <a:tblGrid>
                <a:gridCol w="1545020">
                  <a:extLst>
                    <a:ext uri="{9D8B030D-6E8A-4147-A177-3AD203B41FA5}">
                      <a16:colId xmlns:a16="http://schemas.microsoft.com/office/drawing/2014/main" val="2607589178"/>
                    </a:ext>
                  </a:extLst>
                </a:gridCol>
                <a:gridCol w="1713187">
                  <a:extLst>
                    <a:ext uri="{9D8B030D-6E8A-4147-A177-3AD203B41FA5}">
                      <a16:colId xmlns:a16="http://schemas.microsoft.com/office/drawing/2014/main" val="287822963"/>
                    </a:ext>
                  </a:extLst>
                </a:gridCol>
                <a:gridCol w="1839310">
                  <a:extLst>
                    <a:ext uri="{9D8B030D-6E8A-4147-A177-3AD203B41FA5}">
                      <a16:colId xmlns:a16="http://schemas.microsoft.com/office/drawing/2014/main" val="2887724815"/>
                    </a:ext>
                  </a:extLst>
                </a:gridCol>
                <a:gridCol w="2007476">
                  <a:extLst>
                    <a:ext uri="{9D8B030D-6E8A-4147-A177-3AD203B41FA5}">
                      <a16:colId xmlns:a16="http://schemas.microsoft.com/office/drawing/2014/main" val="482944912"/>
                    </a:ext>
                  </a:extLst>
                </a:gridCol>
                <a:gridCol w="1755227">
                  <a:extLst>
                    <a:ext uri="{9D8B030D-6E8A-4147-A177-3AD203B41FA5}">
                      <a16:colId xmlns:a16="http://schemas.microsoft.com/office/drawing/2014/main" val="2265425540"/>
                    </a:ext>
                  </a:extLst>
                </a:gridCol>
                <a:gridCol w="2417379">
                  <a:extLst>
                    <a:ext uri="{9D8B030D-6E8A-4147-A177-3AD203B41FA5}">
                      <a16:colId xmlns:a16="http://schemas.microsoft.com/office/drawing/2014/main" val="2106775001"/>
                    </a:ext>
                  </a:extLst>
                </a:gridCol>
              </a:tblGrid>
              <a:tr h="252108">
                <a:tc>
                  <a:txBody>
                    <a:bodyPr/>
                    <a:lstStyle/>
                    <a:p>
                      <a:pPr algn="ctr" fontAlgn="ctr"/>
                      <a:r>
                        <a:rPr lang="en-US" sz="800" b="1" i="0" u="none" strike="noStrike">
                          <a:solidFill>
                            <a:srgbClr val="F8F8F8"/>
                          </a:solidFill>
                          <a:effectLst/>
                          <a:latin typeface="Segoe UI" panose="020B0502040204020203" pitchFamily="34" charset="0"/>
                        </a:rPr>
                        <a:t>Hazardous Activity</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1" i="0" u="none" strike="noStrike">
                          <a:solidFill>
                            <a:srgbClr val="AAAAAA"/>
                          </a:solidFill>
                          <a:effectLst/>
                          <a:latin typeface="Segoe UI" panose="020B0502040204020203" pitchFamily="34" charset="0"/>
                        </a:rPr>
                        <a:t>Hazard</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1" i="0" u="none" strike="noStrike">
                          <a:solidFill>
                            <a:srgbClr val="AAAAAA"/>
                          </a:solidFill>
                          <a:effectLst/>
                          <a:latin typeface="Segoe UI" panose="020B0502040204020203" pitchFamily="34" charset="0"/>
                        </a:rPr>
                        <a:t>Allocation</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1" i="0" u="none" strike="noStrike">
                          <a:solidFill>
                            <a:srgbClr val="AAAAAA"/>
                          </a:solidFill>
                          <a:effectLst/>
                          <a:latin typeface="Segoe UI" panose="020B0502040204020203" pitchFamily="34" charset="0"/>
                        </a:rPr>
                        <a:t>Conditions</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1" i="0" u="none" strike="noStrike">
                          <a:solidFill>
                            <a:srgbClr val="AAAAAA"/>
                          </a:solidFill>
                          <a:effectLst/>
                          <a:latin typeface="Segoe UI" panose="020B0502040204020203" pitchFamily="34" charset="0"/>
                        </a:rPr>
                        <a:t>Causes</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1" i="0" u="none" strike="noStrike">
                          <a:solidFill>
                            <a:srgbClr val="AAAAAA"/>
                          </a:solidFill>
                          <a:effectLst/>
                          <a:latin typeface="Segoe UI" panose="020B0502040204020203" pitchFamily="34" charset="0"/>
                        </a:rPr>
                        <a:t>Effects</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extLst>
                  <a:ext uri="{0D108BD9-81ED-4DB2-BD59-A6C34878D82A}">
                    <a16:rowId xmlns:a16="http://schemas.microsoft.com/office/drawing/2014/main" val="3079935686"/>
                  </a:ext>
                </a:extLst>
              </a:tr>
              <a:tr h="391886">
                <a:tc rowSpan="2">
                  <a:txBody>
                    <a:bodyPr/>
                    <a:lstStyle/>
                    <a:p>
                      <a:pPr algn="ctr" fontAlgn="ctr"/>
                      <a:r>
                        <a:rPr lang="en-US" sz="800" b="0" i="0" u="none" strike="noStrike">
                          <a:solidFill>
                            <a:srgbClr val="F8F8F8"/>
                          </a:solidFill>
                          <a:effectLst/>
                          <a:latin typeface="Segoe UI" panose="020B0502040204020203" pitchFamily="34" charset="0"/>
                        </a:rPr>
                        <a:t>HA2: Explore unknown area </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fontAlgn="ctr"/>
                      <a:r>
                        <a:rPr lang="en-US" sz="800" b="0" i="0" u="none" strike="noStrike">
                          <a:solidFill>
                            <a:srgbClr val="AAAAAA"/>
                          </a:solidFill>
                          <a:effectLst/>
                          <a:latin typeface="Segoe UI" panose="020B0502040204020203" pitchFamily="34" charset="0"/>
                        </a:rPr>
                        <a:t>E58-1: Loss of pose estimation</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rowSpan="2">
                  <a:txBody>
                    <a:bodyPr/>
                    <a:lstStyle/>
                    <a:p>
                      <a:pPr algn="ctr" fontAlgn="ctr"/>
                      <a:r>
                        <a:rPr lang="en-US" sz="800" b="0" i="0" u="none" strike="noStrike">
                          <a:solidFill>
                            <a:srgbClr val="AAAAAA"/>
                          </a:solidFill>
                          <a:effectLst/>
                          <a:latin typeface="Segoe UI" panose="020B0502040204020203" pitchFamily="34" charset="0"/>
                        </a:rPr>
                        <a:t>self_pose: Identifying own pose</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rowSpan="2">
                  <a:txBody>
                    <a:bodyPr/>
                    <a:lstStyle/>
                    <a:p>
                      <a:pPr algn="ctr" fontAlgn="ctr"/>
                      <a:r>
                        <a:rPr lang="en-US" sz="800" b="0" i="0" u="none" strike="noStrike">
                          <a:solidFill>
                            <a:srgbClr val="AAAAAA"/>
                          </a:solidFill>
                          <a:effectLst/>
                          <a:latin typeface="Segoe UI" panose="020B0502040204020203" pitchFamily="34" charset="0"/>
                        </a:rPr>
                        <a:t>no_own_pose: Self pose estimation loss</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rowSpan="2">
                  <a:txBody>
                    <a:bodyPr/>
                    <a:lstStyle/>
                    <a:p>
                      <a:pPr algn="ctr" fontAlgn="ctr"/>
                      <a:r>
                        <a:rPr lang="en-US" sz="800" b="0" i="0" u="none" strike="noStrike">
                          <a:solidFill>
                            <a:srgbClr val="AAAAAA"/>
                          </a:solidFill>
                          <a:effectLst/>
                          <a:latin typeface="Segoe UI" panose="020B0502040204020203" pitchFamily="34" charset="0"/>
                        </a:rPr>
                        <a:t>Inaccurate relative pose</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E45-1: Rover goes off the planned path</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extLst>
                  <a:ext uri="{0D108BD9-81ED-4DB2-BD59-A6C34878D82A}">
                    <a16:rowId xmlns:a16="http://schemas.microsoft.com/office/drawing/2014/main" val="807549605"/>
                  </a:ext>
                </a:extLst>
              </a:tr>
              <a:tr h="1756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800" b="0" i="0" u="none" strike="noStrike">
                          <a:solidFill>
                            <a:srgbClr val="AAAAAA"/>
                          </a:solidFill>
                          <a:effectLst/>
                          <a:latin typeface="Segoe UI" panose="020B0502040204020203" pitchFamily="34" charset="0"/>
                        </a:rPr>
                        <a:t>E38-1: Path with an obstacle</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extLst>
                  <a:ext uri="{0D108BD9-81ED-4DB2-BD59-A6C34878D82A}">
                    <a16:rowId xmlns:a16="http://schemas.microsoft.com/office/drawing/2014/main" val="2817699650"/>
                  </a:ext>
                </a:extLst>
              </a:tr>
              <a:tr h="315311">
                <a:tc>
                  <a:txBody>
                    <a:bodyPr/>
                    <a:lstStyle/>
                    <a:p>
                      <a:pPr algn="ctr" fontAlgn="ctr"/>
                      <a:r>
                        <a:rPr lang="en-US" sz="800" b="0" i="0" u="none" strike="noStrike">
                          <a:solidFill>
                            <a:srgbClr val="F8F8F8"/>
                          </a:solidFill>
                          <a:effectLst/>
                          <a:latin typeface="Segoe UI" panose="020B0502040204020203" pitchFamily="34" charset="0"/>
                        </a:rPr>
                        <a:t>HA2: Explore unknown area </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a:solidFill>
                            <a:srgbClr val="AAAAAA"/>
                          </a:solidFill>
                          <a:effectLst/>
                          <a:latin typeface="Segoe UI" panose="020B0502040204020203" pitchFamily="34" charset="0"/>
                        </a:rPr>
                        <a:t>E61-1: Loss of self mapping history</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err="1">
                          <a:solidFill>
                            <a:srgbClr val="AAAAAA"/>
                          </a:solidFill>
                          <a:effectLst/>
                          <a:latin typeface="Segoe UI" panose="020B0502040204020203" pitchFamily="34" charset="0"/>
                        </a:rPr>
                        <a:t>occupancy_map_building</a:t>
                      </a:r>
                      <a:r>
                        <a:rPr lang="en-US" sz="800" b="0" i="0" u="none" strike="noStrike">
                          <a:solidFill>
                            <a:srgbClr val="AAAAAA"/>
                          </a:solidFill>
                          <a:effectLst/>
                          <a:latin typeface="Segoe UI" panose="020B0502040204020203" pitchFamily="34" charset="0"/>
                        </a:rPr>
                        <a:t>: Building the occupancy map</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no_own_map: No map of own area</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Loss of map retention</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Loss/incorrect localization</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extLst>
                  <a:ext uri="{0D108BD9-81ED-4DB2-BD59-A6C34878D82A}">
                    <a16:rowId xmlns:a16="http://schemas.microsoft.com/office/drawing/2014/main" val="1993174575"/>
                  </a:ext>
                </a:extLst>
              </a:tr>
              <a:tr h="538843">
                <a:tc>
                  <a:txBody>
                    <a:bodyPr/>
                    <a:lstStyle/>
                    <a:p>
                      <a:pPr algn="ctr" fontAlgn="ctr"/>
                      <a:r>
                        <a:rPr lang="en-US" sz="800" b="0" i="0" u="none" strike="noStrike">
                          <a:solidFill>
                            <a:srgbClr val="F8F8F8"/>
                          </a:solidFill>
                          <a:effectLst/>
                          <a:latin typeface="Segoe UI" panose="020B0502040204020203" pitchFamily="34" charset="0"/>
                        </a:rPr>
                        <a:t>HA2: Explore unknown area </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a:solidFill>
                            <a:srgbClr val="AAAAAA"/>
                          </a:solidFill>
                          <a:effectLst/>
                          <a:latin typeface="Segoe UI" panose="020B0502040204020203" pitchFamily="34" charset="0"/>
                        </a:rPr>
                        <a:t>E63-1: Loss of obstacle detection</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occupancy_map_building: Building the occupancy map</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obstacle_not_recognized: Obstacle not recognized</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Invalid/no inputs due to loss of sensors, poor physical/software connection to the feed, software unable to initialize obstacles</a:t>
                      </a:r>
                      <a:br>
                        <a:rPr lang="en-US" sz="800" b="0" i="0" u="none" strike="noStrike">
                          <a:solidFill>
                            <a:srgbClr val="AAAAAA"/>
                          </a:solidFill>
                          <a:effectLst/>
                          <a:latin typeface="Segoe UI" panose="020B0502040204020203" pitchFamily="34" charset="0"/>
                        </a:rPr>
                      </a:br>
                      <a:r>
                        <a:rPr lang="en-US" sz="800" b="0" i="0" u="none" strike="noStrike">
                          <a:solidFill>
                            <a:srgbClr val="AAAAAA"/>
                          </a:solidFill>
                          <a:effectLst/>
                          <a:latin typeface="Segoe UI" panose="020B0502040204020203" pitchFamily="34" charset="0"/>
                        </a:rPr>
                        <a:t>Loss of/incorrect localization</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Path plans with obstacles can result in collision with obstacles resulting in loss of rover, Incomplete mission due to not reaching destination</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extLst>
                  <a:ext uri="{0D108BD9-81ED-4DB2-BD59-A6C34878D82A}">
                    <a16:rowId xmlns:a16="http://schemas.microsoft.com/office/drawing/2014/main" val="3367582019"/>
                  </a:ext>
                </a:extLst>
              </a:tr>
              <a:tr h="555171">
                <a:tc>
                  <a:txBody>
                    <a:bodyPr/>
                    <a:lstStyle/>
                    <a:p>
                      <a:pPr algn="ctr" fontAlgn="ctr"/>
                      <a:r>
                        <a:rPr lang="en-US" sz="800" b="0" i="0" u="none" strike="noStrike">
                          <a:solidFill>
                            <a:srgbClr val="F8F8F8"/>
                          </a:solidFill>
                          <a:effectLst/>
                          <a:latin typeface="Segoe UI" panose="020B0502040204020203" pitchFamily="34" charset="0"/>
                        </a:rPr>
                        <a:t>HA2: Explore unknown area </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a:solidFill>
                            <a:srgbClr val="AAAAAA"/>
                          </a:solidFill>
                          <a:effectLst/>
                          <a:latin typeface="Segoe UI" panose="020B0502040204020203" pitchFamily="34" charset="0"/>
                        </a:rPr>
                        <a:t>E64-1: Non-existant obstacle detection</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occupancy_map_building: Building the occupancy map</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ghost_obstacle: Obstacle recognized where not supposed to</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Loss of/Incorrect locatlization</a:t>
                      </a:r>
                      <a:br>
                        <a:rPr lang="en-US" sz="800" b="0" i="0" u="none" strike="noStrike">
                          <a:solidFill>
                            <a:srgbClr val="AAAAAA"/>
                          </a:solidFill>
                          <a:effectLst/>
                          <a:latin typeface="Segoe UI" panose="020B0502040204020203" pitchFamily="34" charset="0"/>
                        </a:rPr>
                      </a:br>
                      <a:r>
                        <a:rPr lang="en-US" sz="800" b="0" i="0" u="none" strike="noStrike">
                          <a:solidFill>
                            <a:srgbClr val="AAAAAA"/>
                          </a:solidFill>
                          <a:effectLst/>
                          <a:latin typeface="Segoe UI" panose="020B0502040204020203" pitchFamily="34" charset="0"/>
                        </a:rPr>
                        <a:t>Invalid inputs due to physical/software connection interference , software initializes obstacles incorrectly</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Path plans that are suboptimal resulting in rover traversing unwanted areas delaying or possibly compromising the mission. The mission may be compromised due loss of power because of the additional distance rover travels.</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extLst>
                  <a:ext uri="{0D108BD9-81ED-4DB2-BD59-A6C34878D82A}">
                    <a16:rowId xmlns:a16="http://schemas.microsoft.com/office/drawing/2014/main" val="1470511914"/>
                  </a:ext>
                </a:extLst>
              </a:tr>
              <a:tr h="1216478">
                <a:tc>
                  <a:txBody>
                    <a:bodyPr/>
                    <a:lstStyle/>
                    <a:p>
                      <a:pPr algn="ctr" fontAlgn="ctr"/>
                      <a:endParaRPr lang="en-US" sz="800" b="0" i="0" u="none" strike="noStrike">
                        <a:solidFill>
                          <a:srgbClr val="F8F8F8"/>
                        </a:solidFill>
                        <a:effectLst/>
                        <a:latin typeface="Segoe UI" panose="020B0502040204020203" pitchFamily="34" charset="0"/>
                      </a:endParaRP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a:solidFill>
                            <a:srgbClr val="AAAAAA"/>
                          </a:solidFill>
                          <a:effectLst/>
                          <a:latin typeface="Segoe UI" panose="020B0502040204020203" pitchFamily="34" charset="0"/>
                        </a:rPr>
                        <a:t>loss of mapping function</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err="1">
                          <a:solidFill>
                            <a:srgbClr val="AAAAAA"/>
                          </a:solidFill>
                          <a:effectLst/>
                          <a:latin typeface="Segoe UI" panose="020B0502040204020203" pitchFamily="34" charset="0"/>
                        </a:rPr>
                        <a:t>occupancy_map_building</a:t>
                      </a:r>
                      <a:r>
                        <a:rPr lang="en-US" sz="800" b="0" i="0" u="none" strike="noStrike">
                          <a:solidFill>
                            <a:srgbClr val="AAAAAA"/>
                          </a:solidFill>
                          <a:effectLst/>
                          <a:latin typeface="Segoe UI" panose="020B0502040204020203" pitchFamily="34" charset="0"/>
                        </a:rPr>
                        <a:t>: Building the occupancy map</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complete loss of mapping function</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no inputs due to loss of sensor, poor physical/software connection to the feed, software unable to initialize obstacles</a:t>
                      </a:r>
                      <a:br>
                        <a:rPr lang="en-US" sz="800" b="0" i="0" u="none" strike="noStrike">
                          <a:solidFill>
                            <a:srgbClr val="AAAAAA"/>
                          </a:solidFill>
                          <a:effectLst/>
                          <a:latin typeface="Segoe UI" panose="020B0502040204020203" pitchFamily="34" charset="0"/>
                        </a:rPr>
                      </a:br>
                      <a:r>
                        <a:rPr lang="en-US" sz="800" b="0" i="0" u="none" strike="noStrike">
                          <a:solidFill>
                            <a:srgbClr val="AAAAAA"/>
                          </a:solidFill>
                          <a:effectLst/>
                          <a:latin typeface="Segoe UI" panose="020B0502040204020203" pitchFamily="34" charset="0"/>
                        </a:rPr>
                        <a:t>Loss of power</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Rover will get stuck inside the already mapped area may result in adverse energy use. </a:t>
                      </a:r>
                      <a:br>
                        <a:rPr lang="en-US" sz="800" b="0" i="0" u="none" strike="noStrike">
                          <a:solidFill>
                            <a:srgbClr val="AAAAAA"/>
                          </a:solidFill>
                          <a:effectLst/>
                          <a:latin typeface="Segoe UI" panose="020B0502040204020203" pitchFamily="34" charset="0"/>
                        </a:rPr>
                      </a:br>
                      <a:r>
                        <a:rPr lang="en-US" sz="800" b="0" i="0" u="none" strike="noStrike">
                          <a:solidFill>
                            <a:srgbClr val="AAAAAA"/>
                          </a:solidFill>
                          <a:effectLst/>
                          <a:latin typeface="Segoe UI" panose="020B0502040204020203" pitchFamily="34" charset="0"/>
                        </a:rPr>
                        <a:t>Unable to complete the mission due to being stuck inside the already mapped area.</a:t>
                      </a:r>
                      <a:br>
                        <a:rPr lang="en-US" sz="800" b="0" i="0" u="none" strike="noStrike">
                          <a:solidFill>
                            <a:srgbClr val="AAAAAA"/>
                          </a:solidFill>
                          <a:effectLst/>
                          <a:latin typeface="Segoe UI" panose="020B0502040204020203" pitchFamily="34" charset="0"/>
                        </a:rPr>
                      </a:br>
                      <a:r>
                        <a:rPr lang="en-US" sz="800" b="0" i="0" u="none" strike="noStrike">
                          <a:solidFill>
                            <a:srgbClr val="AAAAAA"/>
                          </a:solidFill>
                          <a:effectLst/>
                          <a:latin typeface="Segoe UI" panose="020B0502040204020203" pitchFamily="34" charset="0"/>
                        </a:rPr>
                        <a:t>In a dynamic environment, rover may collide with new obstacles on the return path due to being unable to detect them potentially resulting in the loss of the rover.</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extLst>
                  <a:ext uri="{0D108BD9-81ED-4DB2-BD59-A6C34878D82A}">
                    <a16:rowId xmlns:a16="http://schemas.microsoft.com/office/drawing/2014/main" val="2878152815"/>
                  </a:ext>
                </a:extLst>
              </a:tr>
              <a:tr h="759279">
                <a:tc>
                  <a:txBody>
                    <a:bodyPr/>
                    <a:lstStyle/>
                    <a:p>
                      <a:pPr algn="ctr" fontAlgn="ctr"/>
                      <a:endParaRPr lang="en-US" sz="800" b="0" i="0" u="none" strike="noStrike">
                        <a:solidFill>
                          <a:srgbClr val="F8F8F8"/>
                        </a:solidFill>
                        <a:effectLst/>
                        <a:latin typeface="Segoe UI" panose="020B0502040204020203" pitchFamily="34" charset="0"/>
                      </a:endParaRP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800" b="0" i="0" u="none" strike="noStrike">
                          <a:solidFill>
                            <a:srgbClr val="AAAAAA"/>
                          </a:solidFill>
                          <a:effectLst/>
                          <a:latin typeface="Segoe UI" panose="020B0502040204020203" pitchFamily="34" charset="0"/>
                        </a:rPr>
                        <a:t>Delay in mapping</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occupancy_map_building: Building the occupancy map</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Delay in mapping</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low energy supply</a:t>
                      </a:r>
                      <a:br>
                        <a:rPr lang="en-US" sz="800" b="0" i="0" u="none" strike="noStrike">
                          <a:solidFill>
                            <a:srgbClr val="AAAAAA"/>
                          </a:solidFill>
                          <a:effectLst/>
                          <a:latin typeface="Segoe UI" panose="020B0502040204020203" pitchFamily="34" charset="0"/>
                        </a:rPr>
                      </a:br>
                      <a:r>
                        <a:rPr lang="en-US" sz="800" b="0" i="0" u="none" strike="noStrike">
                          <a:solidFill>
                            <a:srgbClr val="AAAAAA"/>
                          </a:solidFill>
                          <a:effectLst/>
                          <a:latin typeface="Segoe UI" panose="020B0502040204020203" pitchFamily="34" charset="0"/>
                        </a:rPr>
                        <a:t>poor computational resource allocation</a:t>
                      </a:r>
                      <a:br>
                        <a:rPr lang="en-US" sz="800" b="0" i="0" u="none" strike="noStrike">
                          <a:solidFill>
                            <a:srgbClr val="AAAAAA"/>
                          </a:solidFill>
                          <a:effectLst/>
                          <a:latin typeface="Segoe UI" panose="020B0502040204020203" pitchFamily="34" charset="0"/>
                        </a:rPr>
                      </a:br>
                      <a:r>
                        <a:rPr lang="en-US" sz="800" b="0" i="0" u="none" strike="noStrike">
                          <a:solidFill>
                            <a:srgbClr val="AAAAAA"/>
                          </a:solidFill>
                          <a:effectLst/>
                          <a:latin typeface="Segoe UI" panose="020B0502040204020203" pitchFamily="34" charset="0"/>
                        </a:rPr>
                        <a:t>computational resource limitation</a:t>
                      </a:r>
                      <a:br>
                        <a:rPr lang="en-US" sz="800" b="0" i="0" u="none" strike="noStrike">
                          <a:solidFill>
                            <a:srgbClr val="AAAAAA"/>
                          </a:solidFill>
                          <a:effectLst/>
                          <a:latin typeface="Segoe UI" panose="020B0502040204020203" pitchFamily="34" charset="0"/>
                        </a:rPr>
                      </a:br>
                      <a:r>
                        <a:rPr lang="en-US" sz="800" b="0" i="0" u="none" strike="noStrike">
                          <a:solidFill>
                            <a:srgbClr val="AAAAAA"/>
                          </a:solidFill>
                          <a:effectLst/>
                          <a:latin typeface="Segoe UI" panose="020B0502040204020203" pitchFamily="34" charset="0"/>
                        </a:rPr>
                        <a:t>latency in the sensor feed</a:t>
                      </a:r>
                      <a:br>
                        <a:rPr lang="en-US" sz="800" b="0" i="0" u="none" strike="noStrike">
                          <a:solidFill>
                            <a:srgbClr val="AAAAAA"/>
                          </a:solidFill>
                          <a:effectLst/>
                          <a:latin typeface="Segoe UI" panose="020B0502040204020203" pitchFamily="34" charset="0"/>
                        </a:rPr>
                      </a:br>
                      <a:r>
                        <a:rPr lang="en-US" sz="800" b="0" i="0" u="none" strike="noStrike">
                          <a:solidFill>
                            <a:srgbClr val="AAAAAA"/>
                          </a:solidFill>
                          <a:effectLst/>
                          <a:latin typeface="Segoe UI" panose="020B0502040204020203" pitchFamily="34" charset="0"/>
                        </a:rPr>
                        <a:t>Poor parameter tuning</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tc>
                  <a:txBody>
                    <a:bodyPr/>
                    <a:lstStyle/>
                    <a:p>
                      <a:pPr algn="ctr" fontAlgn="ctr"/>
                      <a:r>
                        <a:rPr lang="en-US" sz="800" b="0" i="0" u="none" strike="noStrike">
                          <a:solidFill>
                            <a:srgbClr val="AAAAAA"/>
                          </a:solidFill>
                          <a:effectLst/>
                          <a:latin typeface="Segoe UI" panose="020B0502040204020203" pitchFamily="34" charset="0"/>
                        </a:rPr>
                        <a:t>Delayed mission due to rover waiting for new maps. Incomplete mission due to additional energy used waiting for updated maps.</a:t>
                      </a:r>
                      <a:br>
                        <a:rPr lang="en-US" sz="800" b="0" i="0" u="none" strike="noStrike">
                          <a:solidFill>
                            <a:srgbClr val="AAAAAA"/>
                          </a:solidFill>
                          <a:effectLst/>
                          <a:latin typeface="Segoe UI" panose="020B0502040204020203" pitchFamily="34" charset="0"/>
                        </a:rPr>
                      </a:br>
                      <a:r>
                        <a:rPr lang="en-US" sz="800" b="0" i="0" u="none" strike="noStrike">
                          <a:solidFill>
                            <a:srgbClr val="AAAAAA"/>
                          </a:solidFill>
                          <a:effectLst/>
                          <a:latin typeface="Segoe UI" panose="020B0502040204020203" pitchFamily="34" charset="0"/>
                        </a:rPr>
                        <a:t>Potential collision with obstacles due to delayed localization due to delayed mapping.</a:t>
                      </a:r>
                    </a:p>
                  </a:txBody>
                  <a:tcPr marL="8164" marR="8164" marT="8164" marB="39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2F2F"/>
                    </a:solidFill>
                  </a:tcPr>
                </a:tc>
                <a:extLst>
                  <a:ext uri="{0D108BD9-81ED-4DB2-BD59-A6C34878D82A}">
                    <a16:rowId xmlns:a16="http://schemas.microsoft.com/office/drawing/2014/main" val="1679289552"/>
                  </a:ext>
                </a:extLst>
              </a:tr>
            </a:tbl>
          </a:graphicData>
        </a:graphic>
      </p:graphicFrame>
      <p:sp>
        <p:nvSpPr>
          <p:cNvPr id="8" name="Rounded Rectangle 7">
            <a:extLst>
              <a:ext uri="{FF2B5EF4-FFF2-40B4-BE49-F238E27FC236}">
                <a16:creationId xmlns:a16="http://schemas.microsoft.com/office/drawing/2014/main" id="{FAA8D6E5-1B06-EB52-8ADD-1812AD4A632A}"/>
              </a:ext>
            </a:extLst>
          </p:cNvPr>
          <p:cNvSpPr/>
          <p:nvPr/>
        </p:nvSpPr>
        <p:spPr>
          <a:xfrm>
            <a:off x="9203567" y="5817607"/>
            <a:ext cx="1802297" cy="920899"/>
          </a:xfrm>
          <a:prstGeom prst="roundRect">
            <a:avLst/>
          </a:prstGeom>
          <a:solidFill>
            <a:schemeClr val="accent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u="sng">
                <a:solidFill>
                  <a:schemeClr val="tx2"/>
                </a:solidFill>
                <a:latin typeface="Segoe UI" panose="020B0502040204020203" pitchFamily="34" charset="0"/>
              </a:rPr>
              <a:t>NEW CAUSE from LLIS</a:t>
            </a:r>
            <a:r>
              <a:rPr lang="en-US" sz="1000">
                <a:solidFill>
                  <a:schemeClr val="tx2"/>
                </a:solidFill>
                <a:latin typeface="Segoe UI" panose="020B0502040204020203" pitchFamily="34" charset="0"/>
              </a:rPr>
              <a:t>: anomaly with memory from flight computer - rover lost ability to execute tasks requiring memory</a:t>
            </a:r>
            <a:endParaRPr lang="en-US" sz="1000" b="0" i="0" u="none" strike="noStrike">
              <a:solidFill>
                <a:schemeClr val="tx2"/>
              </a:solidFill>
              <a:effectLst/>
              <a:latin typeface="Segoe UI" panose="020B0502040204020203" pitchFamily="34" charset="0"/>
            </a:endParaRPr>
          </a:p>
        </p:txBody>
      </p:sp>
      <p:cxnSp>
        <p:nvCxnSpPr>
          <p:cNvPr id="10" name="Straight Connector 9">
            <a:extLst>
              <a:ext uri="{FF2B5EF4-FFF2-40B4-BE49-F238E27FC236}">
                <a16:creationId xmlns:a16="http://schemas.microsoft.com/office/drawing/2014/main" id="{462177B3-897C-5230-CF4D-B1D3D0393B03}"/>
              </a:ext>
            </a:extLst>
          </p:cNvPr>
          <p:cNvCxnSpPr>
            <a:cxnSpLocks/>
          </p:cNvCxnSpPr>
          <p:nvPr/>
        </p:nvCxnSpPr>
        <p:spPr>
          <a:xfrm flipH="1" flipV="1">
            <a:off x="9130748" y="1912542"/>
            <a:ext cx="851452" cy="3905065"/>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A54C539-6592-C825-CC9C-6236B74AF2A0}"/>
              </a:ext>
            </a:extLst>
          </p:cNvPr>
          <p:cNvCxnSpPr>
            <a:cxnSpLocks/>
          </p:cNvCxnSpPr>
          <p:nvPr/>
        </p:nvCxnSpPr>
        <p:spPr>
          <a:xfrm flipH="1" flipV="1">
            <a:off x="8998226" y="2266122"/>
            <a:ext cx="862211" cy="3551485"/>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8FCB7F8-9409-C6A9-4121-FD2E32B2EECF}"/>
              </a:ext>
            </a:extLst>
          </p:cNvPr>
          <p:cNvCxnSpPr>
            <a:cxnSpLocks/>
          </p:cNvCxnSpPr>
          <p:nvPr/>
        </p:nvCxnSpPr>
        <p:spPr>
          <a:xfrm flipH="1" flipV="1">
            <a:off x="9130748" y="4510542"/>
            <a:ext cx="625994" cy="1307065"/>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36B8BF7D-B5AB-1D1A-69DD-73ADB0661F76}"/>
              </a:ext>
            </a:extLst>
          </p:cNvPr>
          <p:cNvSpPr/>
          <p:nvPr/>
        </p:nvSpPr>
        <p:spPr>
          <a:xfrm>
            <a:off x="388883" y="5959832"/>
            <a:ext cx="1630017" cy="778674"/>
          </a:xfrm>
          <a:prstGeom prst="roundRect">
            <a:avLst/>
          </a:prstGeom>
          <a:solidFill>
            <a:schemeClr val="accent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u="sng">
                <a:solidFill>
                  <a:schemeClr val="tx2"/>
                </a:solidFill>
                <a:latin typeface="Segoe UI" panose="020B0502040204020203" pitchFamily="34" charset="0"/>
              </a:rPr>
              <a:t>NEW HAZARD from LLIS</a:t>
            </a:r>
            <a:r>
              <a:rPr lang="en-US" sz="1000">
                <a:solidFill>
                  <a:schemeClr val="tx2"/>
                </a:solidFill>
                <a:latin typeface="Segoe UI" panose="020B0502040204020203" pitchFamily="34" charset="0"/>
              </a:rPr>
              <a:t>: loss of ability to anticipate harsh terrain, effects include damage to rover</a:t>
            </a:r>
            <a:endParaRPr lang="en-US" sz="1000" b="0" i="0" u="none" strike="noStrike">
              <a:solidFill>
                <a:schemeClr val="tx2"/>
              </a:solidFill>
              <a:effectLst/>
              <a:latin typeface="Segoe UI" panose="020B0502040204020203" pitchFamily="34" charset="0"/>
            </a:endParaRPr>
          </a:p>
        </p:txBody>
      </p:sp>
      <p:cxnSp>
        <p:nvCxnSpPr>
          <p:cNvPr id="17" name="Straight Connector 16">
            <a:extLst>
              <a:ext uri="{FF2B5EF4-FFF2-40B4-BE49-F238E27FC236}">
                <a16:creationId xmlns:a16="http://schemas.microsoft.com/office/drawing/2014/main" id="{48CE6A6D-0003-445A-1980-CF3DAB924005}"/>
              </a:ext>
            </a:extLst>
          </p:cNvPr>
          <p:cNvCxnSpPr>
            <a:cxnSpLocks/>
          </p:cNvCxnSpPr>
          <p:nvPr/>
        </p:nvCxnSpPr>
        <p:spPr>
          <a:xfrm flipV="1">
            <a:off x="1722783" y="3063711"/>
            <a:ext cx="296117" cy="2896121"/>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a16="http://schemas.microsoft.com/office/drawing/2014/main" id="{92D661E5-777B-F50D-C3C9-BDC40DAC1173}"/>
              </a:ext>
            </a:extLst>
          </p:cNvPr>
          <p:cNvSpPr/>
          <p:nvPr/>
        </p:nvSpPr>
        <p:spPr>
          <a:xfrm>
            <a:off x="10031896" y="416096"/>
            <a:ext cx="1643271" cy="731563"/>
          </a:xfrm>
          <a:prstGeom prst="roundRect">
            <a:avLst/>
          </a:prstGeom>
          <a:solidFill>
            <a:schemeClr val="accent2"/>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u="sng">
                <a:solidFill>
                  <a:schemeClr val="tx2"/>
                </a:solidFill>
                <a:latin typeface="Segoe UI" panose="020B0502040204020203" pitchFamily="34" charset="0"/>
              </a:rPr>
              <a:t>NEW CAUSE from LLIS</a:t>
            </a:r>
            <a:r>
              <a:rPr lang="en-US" sz="1000">
                <a:solidFill>
                  <a:schemeClr val="tx2"/>
                </a:solidFill>
                <a:latin typeface="Segoe UI" panose="020B0502040204020203" pitchFamily="34" charset="0"/>
              </a:rPr>
              <a:t>: anomaly with pose estimation - inaccurate relative pose</a:t>
            </a:r>
            <a:endParaRPr lang="en-US" sz="1000" b="0" i="0" u="none" strike="noStrike">
              <a:solidFill>
                <a:schemeClr val="tx2"/>
              </a:solidFill>
              <a:effectLst/>
              <a:latin typeface="Segoe UI" panose="020B0502040204020203" pitchFamily="34" charset="0"/>
            </a:endParaRPr>
          </a:p>
        </p:txBody>
      </p:sp>
      <p:cxnSp>
        <p:nvCxnSpPr>
          <p:cNvPr id="28" name="Straight Connector 27">
            <a:extLst>
              <a:ext uri="{FF2B5EF4-FFF2-40B4-BE49-F238E27FC236}">
                <a16:creationId xmlns:a16="http://schemas.microsoft.com/office/drawing/2014/main" id="{67E5B0F7-53EE-0BB7-6A4D-2E00D2B5BFE6}"/>
              </a:ext>
            </a:extLst>
          </p:cNvPr>
          <p:cNvCxnSpPr>
            <a:cxnSpLocks/>
            <a:stCxn id="27" idx="1"/>
          </p:cNvCxnSpPr>
          <p:nvPr/>
        </p:nvCxnSpPr>
        <p:spPr>
          <a:xfrm flipH="1">
            <a:off x="9130748" y="781878"/>
            <a:ext cx="901148" cy="892786"/>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3E51B86F-A745-81A2-0A0F-F8E4951607D0}"/>
              </a:ext>
            </a:extLst>
          </p:cNvPr>
          <p:cNvSpPr>
            <a:spLocks noGrp="1"/>
          </p:cNvSpPr>
          <p:nvPr>
            <p:ph type="sldNum" sz="quarter" idx="12"/>
          </p:nvPr>
        </p:nvSpPr>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2131684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92A8B-018B-C93C-0FF3-33619CA28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49843-187E-8CBC-1D74-CBDD316240DD}"/>
              </a:ext>
            </a:extLst>
          </p:cNvPr>
          <p:cNvSpPr>
            <a:spLocks noGrp="1"/>
          </p:cNvSpPr>
          <p:nvPr>
            <p:ph type="title"/>
          </p:nvPr>
        </p:nvSpPr>
        <p:spPr/>
        <p:txBody>
          <a:bodyPr>
            <a:normAutofit/>
          </a:bodyPr>
          <a:lstStyle/>
          <a:p>
            <a:r>
              <a:rPr lang="en-US" b="1">
                <a:solidFill>
                  <a:schemeClr val="accent5"/>
                </a:solidFill>
              </a:rPr>
              <a:t>Simulation: </a:t>
            </a:r>
            <a:r>
              <a:rPr lang="en-US" sz="3600" b="1"/>
              <a:t>Function-based System Representation and Behavior Simulation</a:t>
            </a:r>
            <a:endParaRPr lang="en-US" b="1">
              <a:solidFill>
                <a:schemeClr val="tx2"/>
              </a:solidFill>
            </a:endParaRPr>
          </a:p>
        </p:txBody>
      </p:sp>
      <p:sp>
        <p:nvSpPr>
          <p:cNvPr id="4" name="Slide Number Placeholder 3">
            <a:extLst>
              <a:ext uri="{FF2B5EF4-FFF2-40B4-BE49-F238E27FC236}">
                <a16:creationId xmlns:a16="http://schemas.microsoft.com/office/drawing/2014/main" id="{44A67B72-9F5C-834D-B577-0024585F79CA}"/>
              </a:ext>
            </a:extLst>
          </p:cNvPr>
          <p:cNvSpPr>
            <a:spLocks noGrp="1"/>
          </p:cNvSpPr>
          <p:nvPr>
            <p:ph type="sldNum" sz="quarter" idx="12"/>
          </p:nvPr>
        </p:nvSpPr>
        <p:spPr/>
        <p:txBody>
          <a:bodyPr/>
          <a:lstStyle/>
          <a:p>
            <a:fld id="{330EA680-D336-4FF7-8B7A-9848BB0A1C32}" type="slidenum">
              <a:rPr lang="en-US" smtClean="0"/>
              <a:t>28</a:t>
            </a:fld>
            <a:endParaRPr lang="en-US"/>
          </a:p>
        </p:txBody>
      </p:sp>
      <p:sp>
        <p:nvSpPr>
          <p:cNvPr id="5" name="Content Placeholder 4">
            <a:extLst>
              <a:ext uri="{FF2B5EF4-FFF2-40B4-BE49-F238E27FC236}">
                <a16:creationId xmlns:a16="http://schemas.microsoft.com/office/drawing/2014/main" id="{3EE8577F-8F75-2EB1-B8F9-C86C1CDA3607}"/>
              </a:ext>
            </a:extLst>
          </p:cNvPr>
          <p:cNvSpPr>
            <a:spLocks noGrp="1"/>
          </p:cNvSpPr>
          <p:nvPr>
            <p:ph idx="1"/>
          </p:nvPr>
        </p:nvSpPr>
        <p:spPr>
          <a:xfrm>
            <a:off x="6944968" y="1847850"/>
            <a:ext cx="5156752" cy="4351338"/>
          </a:xfrm>
        </p:spPr>
        <p:txBody>
          <a:bodyPr>
            <a:normAutofit lnSpcReduction="10000"/>
          </a:bodyPr>
          <a:lstStyle/>
          <a:p>
            <a:r>
              <a:rPr lang="en-US"/>
              <a:t>FRDL system model further simplified to ensure computational efficiency</a:t>
            </a:r>
          </a:p>
          <a:p>
            <a:pPr lvl="1"/>
            <a:r>
              <a:rPr lang="en-US"/>
              <a:t>Communicate function which represents the communications with the ground control is represented as a parameter instead of the function, since it has no major behavioral effects on the rest of the system during a mission</a:t>
            </a:r>
          </a:p>
          <a:p>
            <a:pPr lvl="1"/>
            <a:r>
              <a:rPr lang="en-US"/>
              <a:t>Navigate includes path planning and drive capabilities</a:t>
            </a:r>
          </a:p>
        </p:txBody>
      </p:sp>
      <p:pic>
        <p:nvPicPr>
          <p:cNvPr id="6" name="Graphic 5">
            <a:extLst>
              <a:ext uri="{FF2B5EF4-FFF2-40B4-BE49-F238E27FC236}">
                <a16:creationId xmlns:a16="http://schemas.microsoft.com/office/drawing/2014/main" id="{002BF1A8-8084-F404-9F6C-B06E7B9423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 y="1825625"/>
            <a:ext cx="6823048" cy="4667250"/>
          </a:xfrm>
          <a:prstGeom prst="rect">
            <a:avLst/>
          </a:prstGeom>
        </p:spPr>
      </p:pic>
    </p:spTree>
    <p:extLst>
      <p:ext uri="{BB962C8B-B14F-4D97-AF65-F5344CB8AC3E}">
        <p14:creationId xmlns:p14="http://schemas.microsoft.com/office/powerpoint/2010/main" val="2721449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FF4AA-91A7-517E-52C7-9927D43E6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1D725-E803-5BBC-639B-8DBC44204930}"/>
              </a:ext>
            </a:extLst>
          </p:cNvPr>
          <p:cNvSpPr>
            <a:spLocks noGrp="1"/>
          </p:cNvSpPr>
          <p:nvPr>
            <p:ph type="title"/>
          </p:nvPr>
        </p:nvSpPr>
        <p:spPr/>
        <p:txBody>
          <a:bodyPr>
            <a:normAutofit/>
          </a:bodyPr>
          <a:lstStyle/>
          <a:p>
            <a:r>
              <a:rPr lang="en-US" b="1">
                <a:solidFill>
                  <a:schemeClr val="accent5"/>
                </a:solidFill>
              </a:rPr>
              <a:t>Simulation: </a:t>
            </a:r>
            <a:r>
              <a:rPr lang="en-US" sz="3600" b="1"/>
              <a:t>Parameters</a:t>
            </a:r>
            <a:endParaRPr lang="en-US" b="1">
              <a:solidFill>
                <a:schemeClr val="tx2"/>
              </a:solidFill>
            </a:endParaRPr>
          </a:p>
        </p:txBody>
      </p:sp>
      <p:sp>
        <p:nvSpPr>
          <p:cNvPr id="4" name="Slide Number Placeholder 3">
            <a:extLst>
              <a:ext uri="{FF2B5EF4-FFF2-40B4-BE49-F238E27FC236}">
                <a16:creationId xmlns:a16="http://schemas.microsoft.com/office/drawing/2014/main" id="{106A08C3-FD48-7F64-E2E4-2517AE62D18C}"/>
              </a:ext>
            </a:extLst>
          </p:cNvPr>
          <p:cNvSpPr>
            <a:spLocks noGrp="1"/>
          </p:cNvSpPr>
          <p:nvPr>
            <p:ph type="sldNum" sz="quarter" idx="12"/>
          </p:nvPr>
        </p:nvSpPr>
        <p:spPr/>
        <p:txBody>
          <a:bodyPr/>
          <a:lstStyle/>
          <a:p>
            <a:fld id="{330EA680-D336-4FF7-8B7A-9848BB0A1C32}" type="slidenum">
              <a:rPr lang="en-US" smtClean="0"/>
              <a:t>29</a:t>
            </a:fld>
            <a:endParaRPr lang="en-US"/>
          </a:p>
        </p:txBody>
      </p:sp>
      <p:sp>
        <p:nvSpPr>
          <p:cNvPr id="7" name="Content Placeholder 6">
            <a:extLst>
              <a:ext uri="{FF2B5EF4-FFF2-40B4-BE49-F238E27FC236}">
                <a16:creationId xmlns:a16="http://schemas.microsoft.com/office/drawing/2014/main" id="{4FF55FF0-102F-9ACC-0A89-886D5A2348FB}"/>
              </a:ext>
            </a:extLst>
          </p:cNvPr>
          <p:cNvSpPr>
            <a:spLocks noGrp="1"/>
          </p:cNvSpPr>
          <p:nvPr>
            <p:ph idx="1"/>
          </p:nvPr>
        </p:nvSpPr>
        <p:spPr>
          <a:xfrm>
            <a:off x="838200" y="1729740"/>
            <a:ext cx="10515600" cy="4991735"/>
          </a:xfrm>
        </p:spPr>
        <p:txBody>
          <a:bodyPr/>
          <a:lstStyle/>
          <a:p>
            <a:r>
              <a:rPr lang="en-US"/>
              <a:t>Parameters may be varied along with injected fault modes to create scenarios; they include</a:t>
            </a:r>
          </a:p>
          <a:p>
            <a:pPr lvl="1"/>
            <a:r>
              <a:rPr lang="en-US"/>
              <a:t>Environment-related</a:t>
            </a:r>
          </a:p>
          <a:p>
            <a:pPr lvl="2"/>
            <a:r>
              <a:rPr lang="en-US"/>
              <a:t>terrain size, resolution of the grid, max objects and object size</a:t>
            </a:r>
          </a:p>
          <a:p>
            <a:pPr lvl="2"/>
            <a:r>
              <a:rPr lang="en-US"/>
              <a:t>Objects are placed randomly on the terrain in varying sizes</a:t>
            </a:r>
          </a:p>
          <a:p>
            <a:pPr lvl="1"/>
            <a:r>
              <a:rPr lang="en-US"/>
              <a:t>Ground control-related</a:t>
            </a:r>
          </a:p>
          <a:p>
            <a:pPr lvl="2"/>
            <a:r>
              <a:rPr lang="en-US"/>
              <a:t>Destination, acceptable buffer area from the destination, max rover speed</a:t>
            </a:r>
          </a:p>
          <a:p>
            <a:pPr lvl="1"/>
            <a:r>
              <a:rPr lang="en-US"/>
              <a:t>Mission-related</a:t>
            </a:r>
          </a:p>
          <a:p>
            <a:pPr lvl="2"/>
            <a:r>
              <a:rPr lang="en-US"/>
              <a:t>Mean and standard deviation of location and pose estimation error in the navigate function, mean and standard deviation of location and pose error in the sense function when there is a malfunction in sensing, safety buffer between rover and obstacles, maximum sensing delay</a:t>
            </a:r>
          </a:p>
          <a:p>
            <a:pPr lvl="2"/>
            <a:r>
              <a:rPr lang="en-US"/>
              <a:t>Variations of the mission-related parameters can be analyzed to generate requirements</a:t>
            </a:r>
          </a:p>
        </p:txBody>
      </p:sp>
    </p:spTree>
    <p:extLst>
      <p:ext uri="{BB962C8B-B14F-4D97-AF65-F5344CB8AC3E}">
        <p14:creationId xmlns:p14="http://schemas.microsoft.com/office/powerpoint/2010/main" val="424313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7AB5EB-24E2-97B1-B123-A392BA25710F}"/>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34D762CC-3125-4405-8701-5948F2A88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B8F4E31-8A04-F924-A8D4-9E5983701841}"/>
              </a:ext>
            </a:extLst>
          </p:cNvPr>
          <p:cNvSpPr>
            <a:spLocks noGrp="1"/>
          </p:cNvSpPr>
          <p:nvPr>
            <p:ph type="title"/>
          </p:nvPr>
        </p:nvSpPr>
        <p:spPr>
          <a:xfrm>
            <a:off x="994873" y="2271449"/>
            <a:ext cx="6347918" cy="3670098"/>
          </a:xfrm>
        </p:spPr>
        <p:txBody>
          <a:bodyPr vert="horz" lIns="91440" tIns="45720" rIns="91440" bIns="45720" rtlCol="0" anchor="b">
            <a:normAutofit/>
          </a:bodyPr>
          <a:lstStyle/>
          <a:p>
            <a:r>
              <a:rPr lang="en-US" sz="5600" kern="1200">
                <a:solidFill>
                  <a:srgbClr val="FFFFFF"/>
                </a:solidFill>
                <a:latin typeface="+mj-lt"/>
                <a:ea typeface="+mj-ea"/>
                <a:cs typeface="+mj-cs"/>
              </a:rPr>
              <a:t>Part I: Robust Software Engineering</a:t>
            </a:r>
          </a:p>
        </p:txBody>
      </p:sp>
      <p:sp>
        <p:nvSpPr>
          <p:cNvPr id="3" name="Text Placeholder 2">
            <a:extLst>
              <a:ext uri="{FF2B5EF4-FFF2-40B4-BE49-F238E27FC236}">
                <a16:creationId xmlns:a16="http://schemas.microsoft.com/office/drawing/2014/main" id="{ED2F2C6D-FC3C-01F9-89C8-295F54E5616B}"/>
              </a:ext>
            </a:extLst>
          </p:cNvPr>
          <p:cNvSpPr>
            <a:spLocks noGrp="1"/>
          </p:cNvSpPr>
          <p:nvPr>
            <p:ph type="body" idx="1"/>
          </p:nvPr>
        </p:nvSpPr>
        <p:spPr>
          <a:xfrm>
            <a:off x="7449798" y="3544059"/>
            <a:ext cx="3633923" cy="2397488"/>
          </a:xfrm>
        </p:spPr>
        <p:txBody>
          <a:bodyPr vert="horz" lIns="91440" tIns="45720" rIns="91440" bIns="45720" rtlCol="0" anchor="ctr">
            <a:normAutofit/>
          </a:bodyPr>
          <a:lstStyle/>
          <a:p>
            <a:r>
              <a:rPr lang="en-US" sz="2000" kern="1200">
                <a:solidFill>
                  <a:srgbClr val="FFFFFF"/>
                </a:solidFill>
                <a:latin typeface="+mn-lt"/>
                <a:ea typeface="+mn-ea"/>
                <a:cs typeface="+mn-cs"/>
              </a:rPr>
              <a:t>Motivation, Past Work, V&amp;V Approach, and Objectives</a:t>
            </a:r>
          </a:p>
        </p:txBody>
      </p:sp>
      <p:cxnSp>
        <p:nvCxnSpPr>
          <p:cNvPr id="29" name="Straight Connector 28">
            <a:extLst>
              <a:ext uri="{FF2B5EF4-FFF2-40B4-BE49-F238E27FC236}">
                <a16:creationId xmlns:a16="http://schemas.microsoft.com/office/drawing/2014/main" id="{DC1C11C2-38E5-3FA6-1938-576BFCFCF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1" name="Graphic 22">
            <a:extLst>
              <a:ext uri="{FF2B5EF4-FFF2-40B4-BE49-F238E27FC236}">
                <a16:creationId xmlns:a16="http://schemas.microsoft.com/office/drawing/2014/main" id="{2EA491F8-D20B-473D-A062-981CB23DB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3" name="Graphic 23">
            <a:extLst>
              <a:ext uri="{FF2B5EF4-FFF2-40B4-BE49-F238E27FC236}">
                <a16:creationId xmlns:a16="http://schemas.microsoft.com/office/drawing/2014/main" id="{13037E28-7C2D-8536-AA40-88D7F9670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35" name="Graphic 21">
            <a:extLst>
              <a:ext uri="{FF2B5EF4-FFF2-40B4-BE49-F238E27FC236}">
                <a16:creationId xmlns:a16="http://schemas.microsoft.com/office/drawing/2014/main" id="{AC5BD76C-3808-C159-D750-A3C8FDF2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Slide Number Placeholder 3">
            <a:extLst>
              <a:ext uri="{FF2B5EF4-FFF2-40B4-BE49-F238E27FC236}">
                <a16:creationId xmlns:a16="http://schemas.microsoft.com/office/drawing/2014/main" id="{4E3C1F78-A738-B55B-EF5D-E8A84DA90429}"/>
              </a:ext>
            </a:extLst>
          </p:cNvPr>
          <p:cNvSpPr>
            <a:spLocks noGrp="1"/>
          </p:cNvSpPr>
          <p:nvPr>
            <p:ph type="sldNum" sz="quarter" idx="12"/>
          </p:nvPr>
        </p:nvSpPr>
        <p:spPr/>
        <p:txBody>
          <a:bodyPr/>
          <a:lstStyle/>
          <a:p>
            <a:fld id="{330EA680-D336-4FF7-8B7A-9848BB0A1C32}" type="slidenum">
              <a:rPr lang="en-US" smtClean="0">
                <a:solidFill>
                  <a:schemeClr val="bg1">
                    <a:lumMod val="95000"/>
                  </a:schemeClr>
                </a:solidFill>
              </a:rPr>
              <a:t>3</a:t>
            </a:fld>
            <a:endParaRPr lang="en-US">
              <a:solidFill>
                <a:schemeClr val="bg1">
                  <a:lumMod val="95000"/>
                </a:schemeClr>
              </a:solidFill>
            </a:endParaRPr>
          </a:p>
        </p:txBody>
      </p:sp>
    </p:spTree>
    <p:extLst>
      <p:ext uri="{BB962C8B-B14F-4D97-AF65-F5344CB8AC3E}">
        <p14:creationId xmlns:p14="http://schemas.microsoft.com/office/powerpoint/2010/main" val="2796325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F37FF-F9FB-626E-A3D4-053C5511D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4084F-75B9-492B-4699-0A81E95D446E}"/>
              </a:ext>
            </a:extLst>
          </p:cNvPr>
          <p:cNvSpPr>
            <a:spLocks noGrp="1"/>
          </p:cNvSpPr>
          <p:nvPr>
            <p:ph type="title"/>
          </p:nvPr>
        </p:nvSpPr>
        <p:spPr/>
        <p:txBody>
          <a:bodyPr>
            <a:normAutofit/>
          </a:bodyPr>
          <a:lstStyle/>
          <a:p>
            <a:r>
              <a:rPr lang="en-US" b="1">
                <a:solidFill>
                  <a:schemeClr val="accent5"/>
                </a:solidFill>
              </a:rPr>
              <a:t>Simulation: </a:t>
            </a:r>
            <a:r>
              <a:rPr lang="en-US" sz="3600" b="1"/>
              <a:t>Example execution with the fault “no obstacle detection” in the Map function at t = 50</a:t>
            </a:r>
            <a:endParaRPr lang="en-US" b="1">
              <a:solidFill>
                <a:schemeClr val="tx2"/>
              </a:solidFill>
            </a:endParaRPr>
          </a:p>
        </p:txBody>
      </p:sp>
      <p:sp>
        <p:nvSpPr>
          <p:cNvPr id="4" name="Slide Number Placeholder 3">
            <a:extLst>
              <a:ext uri="{FF2B5EF4-FFF2-40B4-BE49-F238E27FC236}">
                <a16:creationId xmlns:a16="http://schemas.microsoft.com/office/drawing/2014/main" id="{DDB8BAC3-E503-6E3E-20D0-47E21402EFF0}"/>
              </a:ext>
            </a:extLst>
          </p:cNvPr>
          <p:cNvSpPr>
            <a:spLocks noGrp="1"/>
          </p:cNvSpPr>
          <p:nvPr>
            <p:ph type="sldNum" sz="quarter" idx="12"/>
          </p:nvPr>
        </p:nvSpPr>
        <p:spPr/>
        <p:txBody>
          <a:bodyPr/>
          <a:lstStyle/>
          <a:p>
            <a:fld id="{330EA680-D336-4FF7-8B7A-9848BB0A1C32}" type="slidenum">
              <a:rPr lang="en-US" smtClean="0"/>
              <a:t>30</a:t>
            </a:fld>
            <a:endParaRPr lang="en-US"/>
          </a:p>
        </p:txBody>
      </p:sp>
      <p:pic>
        <p:nvPicPr>
          <p:cNvPr id="6" name="Troupe_test">
            <a:hlinkClick r:id="" action="ppaction://media"/>
            <a:extLst>
              <a:ext uri="{FF2B5EF4-FFF2-40B4-BE49-F238E27FC236}">
                <a16:creationId xmlns:a16="http://schemas.microsoft.com/office/drawing/2014/main" id="{5B8CB3BD-6716-D71A-AC36-483A398BDE8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rcRect r="5743"/>
          <a:stretch/>
        </p:blipFill>
        <p:spPr>
          <a:xfrm>
            <a:off x="449580" y="1620996"/>
            <a:ext cx="6154420" cy="4351338"/>
          </a:xfrm>
        </p:spPr>
      </p:pic>
      <p:pic>
        <p:nvPicPr>
          <p:cNvPr id="9" name="Picture 8">
            <a:extLst>
              <a:ext uri="{FF2B5EF4-FFF2-40B4-BE49-F238E27FC236}">
                <a16:creationId xmlns:a16="http://schemas.microsoft.com/office/drawing/2014/main" id="{72801A1D-E835-397F-7EEA-65284F53E775}"/>
              </a:ext>
            </a:extLst>
          </p:cNvPr>
          <p:cNvPicPr>
            <a:picLocks noChangeAspect="1"/>
          </p:cNvPicPr>
          <p:nvPr/>
        </p:nvPicPr>
        <p:blipFill>
          <a:blip r:embed="rId5"/>
          <a:srcRect l="70935" b="46593"/>
          <a:stretch/>
        </p:blipFill>
        <p:spPr>
          <a:xfrm>
            <a:off x="6365802" y="1959861"/>
            <a:ext cx="1742065" cy="2149859"/>
          </a:xfrm>
          <a:prstGeom prst="rect">
            <a:avLst/>
          </a:prstGeom>
        </p:spPr>
      </p:pic>
      <p:sp>
        <p:nvSpPr>
          <p:cNvPr id="10" name="Content Placeholder 4">
            <a:extLst>
              <a:ext uri="{FF2B5EF4-FFF2-40B4-BE49-F238E27FC236}">
                <a16:creationId xmlns:a16="http://schemas.microsoft.com/office/drawing/2014/main" id="{3F762F73-6060-6B00-ABF5-0ADDB5CFE5B6}"/>
              </a:ext>
            </a:extLst>
          </p:cNvPr>
          <p:cNvSpPr txBox="1">
            <a:spLocks/>
          </p:cNvSpPr>
          <p:nvPr/>
        </p:nvSpPr>
        <p:spPr>
          <a:xfrm>
            <a:off x="8300720" y="2029936"/>
            <a:ext cx="352552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Initially, the rover detects the objects creating blind spots in the visible area</a:t>
            </a:r>
          </a:p>
          <a:p>
            <a:r>
              <a:rPr lang="en-US"/>
              <a:t>After the fault is injected, some objects are detected while others are not. Undetected objects have no blind spots. </a:t>
            </a:r>
          </a:p>
          <a:p>
            <a:r>
              <a:rPr lang="en-US"/>
              <a:t>Finally, the rover crashes into an obstacle at t=240 due to not detecting it.</a:t>
            </a:r>
          </a:p>
        </p:txBody>
      </p:sp>
    </p:spTree>
    <p:extLst>
      <p:ext uri="{BB962C8B-B14F-4D97-AF65-F5344CB8AC3E}">
        <p14:creationId xmlns:p14="http://schemas.microsoft.com/office/powerpoint/2010/main" val="189884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F3A47-325B-C9D3-04BA-F1AED12D3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2F419-B025-C534-A5F7-B9C66510CD13}"/>
              </a:ext>
            </a:extLst>
          </p:cNvPr>
          <p:cNvSpPr>
            <a:spLocks noGrp="1"/>
          </p:cNvSpPr>
          <p:nvPr>
            <p:ph type="title"/>
          </p:nvPr>
        </p:nvSpPr>
        <p:spPr/>
        <p:txBody>
          <a:bodyPr>
            <a:normAutofit/>
          </a:bodyPr>
          <a:lstStyle/>
          <a:p>
            <a:r>
              <a:rPr lang="en-US" b="1">
                <a:solidFill>
                  <a:schemeClr val="accent5"/>
                </a:solidFill>
              </a:rPr>
              <a:t>Simulation: </a:t>
            </a:r>
            <a:r>
              <a:rPr lang="en-US" sz="3600" b="1"/>
              <a:t>Tracking the rover performance</a:t>
            </a:r>
            <a:endParaRPr lang="en-US" b="1">
              <a:solidFill>
                <a:schemeClr val="tx2"/>
              </a:solidFill>
            </a:endParaRPr>
          </a:p>
        </p:txBody>
      </p:sp>
      <p:sp>
        <p:nvSpPr>
          <p:cNvPr id="4" name="Slide Number Placeholder 3">
            <a:extLst>
              <a:ext uri="{FF2B5EF4-FFF2-40B4-BE49-F238E27FC236}">
                <a16:creationId xmlns:a16="http://schemas.microsoft.com/office/drawing/2014/main" id="{6249B2F5-B1A1-EBB0-A941-77B59F93B010}"/>
              </a:ext>
            </a:extLst>
          </p:cNvPr>
          <p:cNvSpPr>
            <a:spLocks noGrp="1"/>
          </p:cNvSpPr>
          <p:nvPr>
            <p:ph type="sldNum" sz="quarter" idx="12"/>
          </p:nvPr>
        </p:nvSpPr>
        <p:spPr/>
        <p:txBody>
          <a:bodyPr/>
          <a:lstStyle/>
          <a:p>
            <a:fld id="{330EA680-D336-4FF7-8B7A-9848BB0A1C32}" type="slidenum">
              <a:rPr lang="en-US" smtClean="0"/>
              <a:t>31</a:t>
            </a:fld>
            <a:endParaRPr lang="en-US"/>
          </a:p>
        </p:txBody>
      </p:sp>
      <p:sp>
        <p:nvSpPr>
          <p:cNvPr id="7" name="Content Placeholder 6">
            <a:extLst>
              <a:ext uri="{FF2B5EF4-FFF2-40B4-BE49-F238E27FC236}">
                <a16:creationId xmlns:a16="http://schemas.microsoft.com/office/drawing/2014/main" id="{B4FCE056-9D07-160B-5062-CD8DA9E42C06}"/>
              </a:ext>
            </a:extLst>
          </p:cNvPr>
          <p:cNvSpPr>
            <a:spLocks noGrp="1"/>
          </p:cNvSpPr>
          <p:nvPr>
            <p:ph idx="1"/>
          </p:nvPr>
        </p:nvSpPr>
        <p:spPr>
          <a:xfrm>
            <a:off x="838200" y="1729740"/>
            <a:ext cx="10515600" cy="4991735"/>
          </a:xfrm>
        </p:spPr>
        <p:txBody>
          <a:bodyPr/>
          <a:lstStyle/>
          <a:p>
            <a:r>
              <a:rPr lang="en-US"/>
              <a:t>We track the rovers’ safety and performance through a variety of metrics</a:t>
            </a:r>
          </a:p>
          <a:p>
            <a:pPr lvl="1"/>
            <a:r>
              <a:rPr lang="en-US"/>
              <a:t>Mission status</a:t>
            </a:r>
          </a:p>
          <a:p>
            <a:pPr lvl="1"/>
            <a:r>
              <a:rPr lang="en-US"/>
              <a:t>Number of explored obstacles</a:t>
            </a:r>
          </a:p>
          <a:p>
            <a:pPr lvl="1"/>
            <a:r>
              <a:rPr lang="en-US"/>
              <a:t>Numbers of perceived obstacles</a:t>
            </a:r>
          </a:p>
          <a:p>
            <a:pPr lvl="1"/>
            <a:r>
              <a:rPr lang="en-US"/>
              <a:t>Number of obstacles not detected</a:t>
            </a:r>
          </a:p>
          <a:p>
            <a:pPr lvl="1"/>
            <a:r>
              <a:rPr lang="en-US"/>
              <a:t>Number of ghost obstacles detected</a:t>
            </a:r>
          </a:p>
          <a:p>
            <a:pPr lvl="1"/>
            <a:r>
              <a:rPr lang="en-US"/>
              <a:t>Number of safety breaches</a:t>
            </a:r>
          </a:p>
        </p:txBody>
      </p:sp>
    </p:spTree>
    <p:extLst>
      <p:ext uri="{BB962C8B-B14F-4D97-AF65-F5344CB8AC3E}">
        <p14:creationId xmlns:p14="http://schemas.microsoft.com/office/powerpoint/2010/main" val="3048889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43B1F-786F-75E8-289E-92202218E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094F2-C4AE-E091-B2F2-81311A68E082}"/>
              </a:ext>
            </a:extLst>
          </p:cNvPr>
          <p:cNvSpPr>
            <a:spLocks noGrp="1"/>
          </p:cNvSpPr>
          <p:nvPr>
            <p:ph type="title"/>
          </p:nvPr>
        </p:nvSpPr>
        <p:spPr/>
        <p:txBody>
          <a:bodyPr>
            <a:normAutofit/>
          </a:bodyPr>
          <a:lstStyle/>
          <a:p>
            <a:r>
              <a:rPr lang="en-US" b="1">
                <a:solidFill>
                  <a:schemeClr val="accent5"/>
                </a:solidFill>
              </a:rPr>
              <a:t>Analysis: </a:t>
            </a:r>
            <a:r>
              <a:rPr lang="en-US" sz="3600" b="1"/>
              <a:t>Planned</a:t>
            </a:r>
            <a:endParaRPr lang="en-US" b="1">
              <a:solidFill>
                <a:schemeClr val="tx2"/>
              </a:solidFill>
            </a:endParaRPr>
          </a:p>
        </p:txBody>
      </p:sp>
      <p:sp>
        <p:nvSpPr>
          <p:cNvPr id="4" name="Slide Number Placeholder 3">
            <a:extLst>
              <a:ext uri="{FF2B5EF4-FFF2-40B4-BE49-F238E27FC236}">
                <a16:creationId xmlns:a16="http://schemas.microsoft.com/office/drawing/2014/main" id="{5A7FB85F-6178-C7CC-F875-69B35D4CA47D}"/>
              </a:ext>
            </a:extLst>
          </p:cNvPr>
          <p:cNvSpPr>
            <a:spLocks noGrp="1"/>
          </p:cNvSpPr>
          <p:nvPr>
            <p:ph type="sldNum" sz="quarter" idx="12"/>
          </p:nvPr>
        </p:nvSpPr>
        <p:spPr/>
        <p:txBody>
          <a:bodyPr/>
          <a:lstStyle/>
          <a:p>
            <a:fld id="{330EA680-D336-4FF7-8B7A-9848BB0A1C32}" type="slidenum">
              <a:rPr lang="en-US" smtClean="0"/>
              <a:t>32</a:t>
            </a:fld>
            <a:endParaRPr lang="en-US"/>
          </a:p>
        </p:txBody>
      </p:sp>
      <p:sp>
        <p:nvSpPr>
          <p:cNvPr id="7" name="Content Placeholder 6">
            <a:extLst>
              <a:ext uri="{FF2B5EF4-FFF2-40B4-BE49-F238E27FC236}">
                <a16:creationId xmlns:a16="http://schemas.microsoft.com/office/drawing/2014/main" id="{F4D8B71E-5C12-1F37-990F-4890999234F5}"/>
              </a:ext>
            </a:extLst>
          </p:cNvPr>
          <p:cNvSpPr>
            <a:spLocks noGrp="1"/>
          </p:cNvSpPr>
          <p:nvPr>
            <p:ph idx="1"/>
          </p:nvPr>
        </p:nvSpPr>
        <p:spPr>
          <a:xfrm>
            <a:off x="838200" y="1729740"/>
            <a:ext cx="10515600" cy="4991735"/>
          </a:xfrm>
        </p:spPr>
        <p:txBody>
          <a:bodyPr/>
          <a:lstStyle/>
          <a:p>
            <a:r>
              <a:rPr lang="en-US"/>
              <a:t>Response of the rover for individual and joint failure modes. For example, what is the response of the rover when there is no obstacle detection and sensing malfunction.</a:t>
            </a:r>
          </a:p>
          <a:p>
            <a:r>
              <a:rPr lang="en-US"/>
              <a:t>Variation of mission parameters to generate requirements: e.g., what is an ideal safety buffer, what is an acceptable location and pose estimation error for the navigation function</a:t>
            </a:r>
          </a:p>
          <a:p>
            <a:r>
              <a:rPr lang="en-US"/>
              <a:t>Variations in environment to define the rover operational envelope: e.g., can the rover perform safely in terrain with a high obstacle density?</a:t>
            </a:r>
          </a:p>
        </p:txBody>
      </p:sp>
    </p:spTree>
    <p:extLst>
      <p:ext uri="{BB962C8B-B14F-4D97-AF65-F5344CB8AC3E}">
        <p14:creationId xmlns:p14="http://schemas.microsoft.com/office/powerpoint/2010/main" val="1192897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122BFC-986D-A6C3-B241-04306507949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0F50F0-2B57-3352-3B66-A69CDF0E991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5000" b="1" kern="1200">
                <a:solidFill>
                  <a:schemeClr val="tx1"/>
                </a:solidFill>
                <a:latin typeface="+mj-lt"/>
                <a:ea typeface="+mj-ea"/>
                <a:cs typeface="+mj-cs"/>
              </a:rPr>
              <a:t>Requirements Specification and Analysis in FRET</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44B06E8-4483-D56A-6806-66D0548046BA}"/>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330EA680-D336-4FF7-8B7A-9848BB0A1C32}" type="slidenum">
              <a:rPr lang="en-US">
                <a:solidFill>
                  <a:schemeClr val="tx1">
                    <a:lumMod val="50000"/>
                    <a:lumOff val="50000"/>
                  </a:schemeClr>
                </a:solidFill>
              </a:rPr>
              <a:pPr>
                <a:spcAft>
                  <a:spcPts val="600"/>
                </a:spcAft>
              </a:pPr>
              <a:t>33</a:t>
            </a:fld>
            <a:endParaRPr lang="en-US">
              <a:solidFill>
                <a:schemeClr val="tx1">
                  <a:lumMod val="50000"/>
                  <a:lumOff val="50000"/>
                </a:schemeClr>
              </a:solidFill>
            </a:endParaRPr>
          </a:p>
        </p:txBody>
      </p:sp>
    </p:spTree>
    <p:extLst>
      <p:ext uri="{BB962C8B-B14F-4D97-AF65-F5344CB8AC3E}">
        <p14:creationId xmlns:p14="http://schemas.microsoft.com/office/powerpoint/2010/main" val="850508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145F-DE28-2C04-D233-BC46C490E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CB0A3-EC7F-C62C-C0BF-228149670582}"/>
              </a:ext>
            </a:extLst>
          </p:cNvPr>
          <p:cNvSpPr>
            <a:spLocks noGrp="1"/>
          </p:cNvSpPr>
          <p:nvPr>
            <p:ph type="title"/>
          </p:nvPr>
        </p:nvSpPr>
        <p:spPr>
          <a:xfrm>
            <a:off x="695325" y="-1880"/>
            <a:ext cx="11313318" cy="1385094"/>
          </a:xfrm>
        </p:spPr>
        <p:txBody>
          <a:bodyPr>
            <a:normAutofit/>
          </a:bodyPr>
          <a:lstStyle/>
          <a:p>
            <a:r>
              <a:rPr lang="en-US" b="1">
                <a:solidFill>
                  <a:schemeClr val="accent5"/>
                </a:solidFill>
              </a:rPr>
              <a:t>Specification, Understanding and Formalization: </a:t>
            </a:r>
            <a:r>
              <a:rPr lang="en-US" sz="3600" b="1"/>
              <a:t>Requirements in </a:t>
            </a:r>
            <a:r>
              <a:rPr lang="en-US" sz="3600" b="1" err="1"/>
              <a:t>FRETish</a:t>
            </a:r>
            <a:endParaRPr lang="en-US" sz="3600" b="1"/>
          </a:p>
        </p:txBody>
      </p:sp>
      <p:sp>
        <p:nvSpPr>
          <p:cNvPr id="4" name="Slide Number Placeholder 3">
            <a:extLst>
              <a:ext uri="{FF2B5EF4-FFF2-40B4-BE49-F238E27FC236}">
                <a16:creationId xmlns:a16="http://schemas.microsoft.com/office/drawing/2014/main" id="{FEE92E61-BA18-5D8C-A718-699738710575}"/>
              </a:ext>
            </a:extLst>
          </p:cNvPr>
          <p:cNvSpPr>
            <a:spLocks noGrp="1"/>
          </p:cNvSpPr>
          <p:nvPr>
            <p:ph type="sldNum" sz="quarter" idx="12"/>
          </p:nvPr>
        </p:nvSpPr>
        <p:spPr/>
        <p:txBody>
          <a:bodyPr/>
          <a:lstStyle/>
          <a:p>
            <a:fld id="{330EA680-D336-4FF7-8B7A-9848BB0A1C32}" type="slidenum">
              <a:rPr lang="en-US" smtClean="0"/>
              <a:t>34</a:t>
            </a:fld>
            <a:endParaRPr lang="en-US"/>
          </a:p>
        </p:txBody>
      </p:sp>
      <p:pic>
        <p:nvPicPr>
          <p:cNvPr id="8" name="Content Placeholder 6" descr="Graphical user interface, text, application, email&#10;&#10;Description automatically generated">
            <a:extLst>
              <a:ext uri="{FF2B5EF4-FFF2-40B4-BE49-F238E27FC236}">
                <a16:creationId xmlns:a16="http://schemas.microsoft.com/office/drawing/2014/main" id="{88445CAB-00A9-C2E3-B81E-7AA63DC74DA9}"/>
              </a:ext>
            </a:extLst>
          </p:cNvPr>
          <p:cNvPicPr>
            <a:picLocks noChangeAspect="1"/>
          </p:cNvPicPr>
          <p:nvPr/>
        </p:nvPicPr>
        <p:blipFill>
          <a:blip r:embed="rId2"/>
          <a:stretch>
            <a:fillRect/>
          </a:stretch>
        </p:blipFill>
        <p:spPr>
          <a:xfrm>
            <a:off x="2470261" y="1379927"/>
            <a:ext cx="7722335" cy="5472771"/>
          </a:xfrm>
          <a:prstGeom prst="rect">
            <a:avLst/>
          </a:prstGeom>
        </p:spPr>
      </p:pic>
      <p:sp>
        <p:nvSpPr>
          <p:cNvPr id="9" name="TextBox 8">
            <a:extLst>
              <a:ext uri="{FF2B5EF4-FFF2-40B4-BE49-F238E27FC236}">
                <a16:creationId xmlns:a16="http://schemas.microsoft.com/office/drawing/2014/main" id="{FB58468D-75BC-B16D-9DE8-31869E169993}"/>
              </a:ext>
            </a:extLst>
          </p:cNvPr>
          <p:cNvSpPr txBox="1"/>
          <p:nvPr/>
        </p:nvSpPr>
        <p:spPr>
          <a:xfrm>
            <a:off x="201568" y="3086331"/>
            <a:ext cx="227780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FRET uses a structured natural language, namely </a:t>
            </a:r>
            <a:r>
              <a:rPr lang="en-US" err="1"/>
              <a:t>FRETish</a:t>
            </a:r>
            <a:r>
              <a:rPr lang="en-US"/>
              <a:t>, which is based on 6 fields. Asterisk indicates mandatory fields.</a:t>
            </a:r>
          </a:p>
        </p:txBody>
      </p:sp>
      <p:sp>
        <p:nvSpPr>
          <p:cNvPr id="10" name="Arrow: Right 9">
            <a:extLst>
              <a:ext uri="{FF2B5EF4-FFF2-40B4-BE49-F238E27FC236}">
                <a16:creationId xmlns:a16="http://schemas.microsoft.com/office/drawing/2014/main" id="{7BFD66CB-AD0F-5662-D41A-E45CB5D86E34}"/>
              </a:ext>
            </a:extLst>
          </p:cNvPr>
          <p:cNvSpPr/>
          <p:nvPr/>
        </p:nvSpPr>
        <p:spPr>
          <a:xfrm rot="19860000">
            <a:off x="2067208" y="5515070"/>
            <a:ext cx="533280" cy="1451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E16E7D-0DDA-AE3B-BEAF-CCF5678C585F}"/>
              </a:ext>
            </a:extLst>
          </p:cNvPr>
          <p:cNvSpPr txBox="1"/>
          <p:nvPr/>
        </p:nvSpPr>
        <p:spPr>
          <a:xfrm>
            <a:off x="201570" y="5390957"/>
            <a:ext cx="227639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7030A0"/>
                </a:solidFill>
              </a:rPr>
              <a:t>Specification:</a:t>
            </a:r>
            <a:r>
              <a:rPr lang="en-US"/>
              <a:t> </a:t>
            </a:r>
            <a:r>
              <a:rPr lang="en-US" err="1"/>
              <a:t>FRETish</a:t>
            </a:r>
            <a:r>
              <a:rPr lang="en-US"/>
              <a:t> text (structured natural language)</a:t>
            </a:r>
          </a:p>
        </p:txBody>
      </p:sp>
      <p:sp>
        <p:nvSpPr>
          <p:cNvPr id="13" name="Arrow: Right 12">
            <a:extLst>
              <a:ext uri="{FF2B5EF4-FFF2-40B4-BE49-F238E27FC236}">
                <a16:creationId xmlns:a16="http://schemas.microsoft.com/office/drawing/2014/main" id="{5BF92299-340C-4D7F-EB30-4D196F882443}"/>
              </a:ext>
            </a:extLst>
          </p:cNvPr>
          <p:cNvSpPr/>
          <p:nvPr/>
        </p:nvSpPr>
        <p:spPr>
          <a:xfrm>
            <a:off x="2399168" y="4919050"/>
            <a:ext cx="533280" cy="1451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9DEA82C-8BA7-AB74-A16D-7319F84C3E92}"/>
              </a:ext>
            </a:extLst>
          </p:cNvPr>
          <p:cNvSpPr txBox="1"/>
          <p:nvPr/>
        </p:nvSpPr>
        <p:spPr>
          <a:xfrm>
            <a:off x="10258814" y="1220350"/>
            <a:ext cx="192074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7030A0"/>
                </a:solidFill>
              </a:rPr>
              <a:t>Understanding</a:t>
            </a:r>
            <a:r>
              <a:rPr lang="en-US"/>
              <a:t>: Explanation of semantics in various formats. E.g., </a:t>
            </a:r>
          </a:p>
          <a:p>
            <a:r>
              <a:rPr lang="en-US"/>
              <a:t>English description</a:t>
            </a:r>
          </a:p>
          <a:p>
            <a:endParaRPr lang="en-US"/>
          </a:p>
          <a:p>
            <a:r>
              <a:rPr lang="en-US"/>
              <a:t>Diagrammatic explanation</a:t>
            </a:r>
          </a:p>
        </p:txBody>
      </p:sp>
      <p:sp>
        <p:nvSpPr>
          <p:cNvPr id="17" name="Arrow: Right 16">
            <a:extLst>
              <a:ext uri="{FF2B5EF4-FFF2-40B4-BE49-F238E27FC236}">
                <a16:creationId xmlns:a16="http://schemas.microsoft.com/office/drawing/2014/main" id="{7BB114E9-27C1-E9B2-C689-0AA1D9BEB2C4}"/>
              </a:ext>
            </a:extLst>
          </p:cNvPr>
          <p:cNvSpPr/>
          <p:nvPr/>
        </p:nvSpPr>
        <p:spPr>
          <a:xfrm rot="11640000">
            <a:off x="9717385" y="2580238"/>
            <a:ext cx="533280" cy="1451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8A4E42F-6CFA-9923-BA2E-69F8937BD075}"/>
              </a:ext>
            </a:extLst>
          </p:cNvPr>
          <p:cNvSpPr/>
          <p:nvPr/>
        </p:nvSpPr>
        <p:spPr>
          <a:xfrm rot="10860000">
            <a:off x="9664574" y="3206437"/>
            <a:ext cx="533280" cy="1451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140A16A-3841-165F-840F-8E5A365B5375}"/>
              </a:ext>
            </a:extLst>
          </p:cNvPr>
          <p:cNvSpPr txBox="1"/>
          <p:nvPr/>
        </p:nvSpPr>
        <p:spPr>
          <a:xfrm>
            <a:off x="10274728" y="4777725"/>
            <a:ext cx="192074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7030A0"/>
                </a:solidFill>
              </a:rPr>
              <a:t>Formalization</a:t>
            </a:r>
            <a:r>
              <a:rPr lang="en-US"/>
              <a:t>: Automatic translation to temporal logic formulas, which can be used for analysis.</a:t>
            </a:r>
          </a:p>
        </p:txBody>
      </p:sp>
      <p:sp>
        <p:nvSpPr>
          <p:cNvPr id="21" name="Arrow: Right 20">
            <a:extLst>
              <a:ext uri="{FF2B5EF4-FFF2-40B4-BE49-F238E27FC236}">
                <a16:creationId xmlns:a16="http://schemas.microsoft.com/office/drawing/2014/main" id="{BA7EE771-A399-DBA8-7F78-6ABD66067643}"/>
              </a:ext>
            </a:extLst>
          </p:cNvPr>
          <p:cNvSpPr/>
          <p:nvPr/>
        </p:nvSpPr>
        <p:spPr>
          <a:xfrm rot="10860000">
            <a:off x="9740020" y="6118634"/>
            <a:ext cx="533280" cy="1451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78B7690-900A-A503-54EC-97EF02868C05}"/>
              </a:ext>
            </a:extLst>
          </p:cNvPr>
          <p:cNvSpPr txBox="1"/>
          <p:nvPr/>
        </p:nvSpPr>
        <p:spPr>
          <a:xfrm>
            <a:off x="196145" y="1383973"/>
            <a:ext cx="24564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 TROUPE requirement in FRET</a:t>
            </a:r>
          </a:p>
        </p:txBody>
      </p:sp>
    </p:spTree>
    <p:extLst>
      <p:ext uri="{BB962C8B-B14F-4D97-AF65-F5344CB8AC3E}">
        <p14:creationId xmlns:p14="http://schemas.microsoft.com/office/powerpoint/2010/main" val="1682337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F05FB-327B-29A3-6603-FD5812CB2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8EF40-F072-633C-7CE1-DC95C5438585}"/>
              </a:ext>
            </a:extLst>
          </p:cNvPr>
          <p:cNvSpPr>
            <a:spLocks noGrp="1"/>
          </p:cNvSpPr>
          <p:nvPr>
            <p:ph type="title"/>
          </p:nvPr>
        </p:nvSpPr>
        <p:spPr>
          <a:xfrm>
            <a:off x="838200" y="-1880"/>
            <a:ext cx="11194256" cy="1385094"/>
          </a:xfrm>
        </p:spPr>
        <p:txBody>
          <a:bodyPr>
            <a:normAutofit/>
          </a:bodyPr>
          <a:lstStyle/>
          <a:p>
            <a:r>
              <a:rPr lang="en-US" b="1">
                <a:solidFill>
                  <a:schemeClr val="accent5"/>
                </a:solidFill>
              </a:rPr>
              <a:t>Simulation: </a:t>
            </a:r>
            <a:r>
              <a:rPr lang="en-US" sz="3600" b="1"/>
              <a:t>Interactive visualization of requirement semantics</a:t>
            </a:r>
            <a:endParaRPr lang="en-US" sz="3600" b="1">
              <a:solidFill>
                <a:srgbClr val="000000"/>
              </a:solidFill>
            </a:endParaRPr>
          </a:p>
        </p:txBody>
      </p:sp>
      <p:sp>
        <p:nvSpPr>
          <p:cNvPr id="4" name="Slide Number Placeholder 3">
            <a:extLst>
              <a:ext uri="{FF2B5EF4-FFF2-40B4-BE49-F238E27FC236}">
                <a16:creationId xmlns:a16="http://schemas.microsoft.com/office/drawing/2014/main" id="{70A701D6-AC43-E6F6-1B34-4FB4D0B3A5C3}"/>
              </a:ext>
            </a:extLst>
          </p:cNvPr>
          <p:cNvSpPr>
            <a:spLocks noGrp="1"/>
          </p:cNvSpPr>
          <p:nvPr>
            <p:ph type="sldNum" sz="quarter" idx="12"/>
          </p:nvPr>
        </p:nvSpPr>
        <p:spPr/>
        <p:txBody>
          <a:bodyPr/>
          <a:lstStyle/>
          <a:p>
            <a:fld id="{330EA680-D336-4FF7-8B7A-9848BB0A1C32}" type="slidenum">
              <a:rPr lang="en-US" smtClean="0"/>
              <a:t>35</a:t>
            </a:fld>
            <a:endParaRPr lang="en-US"/>
          </a:p>
        </p:txBody>
      </p:sp>
      <p:sp>
        <p:nvSpPr>
          <p:cNvPr id="13" name="Arrow: Right 12">
            <a:extLst>
              <a:ext uri="{FF2B5EF4-FFF2-40B4-BE49-F238E27FC236}">
                <a16:creationId xmlns:a16="http://schemas.microsoft.com/office/drawing/2014/main" id="{7D27001E-81DD-36F1-5874-B5F1F60ADC1E}"/>
              </a:ext>
            </a:extLst>
          </p:cNvPr>
          <p:cNvSpPr/>
          <p:nvPr/>
        </p:nvSpPr>
        <p:spPr>
          <a:xfrm>
            <a:off x="304920" y="3784185"/>
            <a:ext cx="1248458" cy="186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9B87253-9ECA-E860-DF25-6AA91CFFA38F}"/>
              </a:ext>
            </a:extLst>
          </p:cNvPr>
          <p:cNvPicPr>
            <a:picLocks noChangeAspect="1"/>
          </p:cNvPicPr>
          <p:nvPr/>
        </p:nvPicPr>
        <p:blipFill>
          <a:blip r:embed="rId2"/>
          <a:stretch>
            <a:fillRect/>
          </a:stretch>
        </p:blipFill>
        <p:spPr>
          <a:xfrm>
            <a:off x="1703025" y="1383214"/>
            <a:ext cx="9908754" cy="2674119"/>
          </a:xfrm>
          <a:prstGeom prst="rect">
            <a:avLst/>
          </a:prstGeom>
        </p:spPr>
      </p:pic>
      <p:sp>
        <p:nvSpPr>
          <p:cNvPr id="5" name="TextBox 4">
            <a:extLst>
              <a:ext uri="{FF2B5EF4-FFF2-40B4-BE49-F238E27FC236}">
                <a16:creationId xmlns:a16="http://schemas.microsoft.com/office/drawing/2014/main" id="{472207A0-3842-6301-D1CB-72826B956EB9}"/>
              </a:ext>
            </a:extLst>
          </p:cNvPr>
          <p:cNvSpPr txBox="1"/>
          <p:nvPr/>
        </p:nvSpPr>
        <p:spPr>
          <a:xfrm>
            <a:off x="154440" y="1106529"/>
            <a:ext cx="154611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Variable valuation that </a:t>
            </a:r>
            <a:r>
              <a:rPr lang="en-US" sz="1400">
                <a:solidFill>
                  <a:srgbClr val="7030A0"/>
                </a:solidFill>
              </a:rPr>
              <a:t>violates </a:t>
            </a:r>
            <a:r>
              <a:rPr lang="en-US" sz="1400"/>
              <a:t>the requirement.  Occupied does not become true within 2 seconds of the condition (</a:t>
            </a:r>
            <a:r>
              <a:rPr lang="en-US" sz="1400" err="1"/>
              <a:t>F_leaderInCommRange</a:t>
            </a:r>
            <a:r>
              <a:rPr lang="en-US" sz="1400"/>
              <a:t> &amp; observed) being met.</a:t>
            </a:r>
          </a:p>
        </p:txBody>
      </p:sp>
      <p:pic>
        <p:nvPicPr>
          <p:cNvPr id="6" name="Picture 5">
            <a:extLst>
              <a:ext uri="{FF2B5EF4-FFF2-40B4-BE49-F238E27FC236}">
                <a16:creationId xmlns:a16="http://schemas.microsoft.com/office/drawing/2014/main" id="{AB056D9B-9C74-F45A-4D06-682EEDECD8A1}"/>
              </a:ext>
            </a:extLst>
          </p:cNvPr>
          <p:cNvPicPr>
            <a:picLocks noChangeAspect="1"/>
          </p:cNvPicPr>
          <p:nvPr/>
        </p:nvPicPr>
        <p:blipFill>
          <a:blip r:embed="rId3"/>
          <a:stretch>
            <a:fillRect/>
          </a:stretch>
        </p:blipFill>
        <p:spPr>
          <a:xfrm>
            <a:off x="1703025" y="4141754"/>
            <a:ext cx="9908754" cy="2716246"/>
          </a:xfrm>
          <a:prstGeom prst="rect">
            <a:avLst/>
          </a:prstGeom>
        </p:spPr>
      </p:pic>
      <p:sp>
        <p:nvSpPr>
          <p:cNvPr id="7" name="Arrow: Right 12">
            <a:extLst>
              <a:ext uri="{FF2B5EF4-FFF2-40B4-BE49-F238E27FC236}">
                <a16:creationId xmlns:a16="http://schemas.microsoft.com/office/drawing/2014/main" id="{01F0E832-A320-6B04-E35D-4E499B5E7F8E}"/>
              </a:ext>
            </a:extLst>
          </p:cNvPr>
          <p:cNvSpPr/>
          <p:nvPr/>
        </p:nvSpPr>
        <p:spPr>
          <a:xfrm>
            <a:off x="304920" y="6445745"/>
            <a:ext cx="1248458" cy="186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B2C4582-7EEE-5623-FF4A-66A526C989A8}"/>
              </a:ext>
            </a:extLst>
          </p:cNvPr>
          <p:cNvSpPr txBox="1"/>
          <p:nvPr/>
        </p:nvSpPr>
        <p:spPr>
          <a:xfrm>
            <a:off x="304920" y="5491313"/>
            <a:ext cx="12484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Variable valuation that </a:t>
            </a:r>
            <a:r>
              <a:rPr lang="en-US" sz="1400">
                <a:solidFill>
                  <a:srgbClr val="7030A0"/>
                </a:solidFill>
              </a:rPr>
              <a:t>satisfies </a:t>
            </a:r>
            <a:r>
              <a:rPr lang="en-US" sz="1400"/>
              <a:t>the requirement. </a:t>
            </a:r>
          </a:p>
        </p:txBody>
      </p:sp>
    </p:spTree>
    <p:extLst>
      <p:ext uri="{BB962C8B-B14F-4D97-AF65-F5344CB8AC3E}">
        <p14:creationId xmlns:p14="http://schemas.microsoft.com/office/powerpoint/2010/main" val="1060389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F05FB-327B-29A3-6603-FD5812CB2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8EF40-F072-633C-7CE1-DC95C5438585}"/>
              </a:ext>
            </a:extLst>
          </p:cNvPr>
          <p:cNvSpPr>
            <a:spLocks noGrp="1"/>
          </p:cNvSpPr>
          <p:nvPr>
            <p:ph type="title"/>
          </p:nvPr>
        </p:nvSpPr>
        <p:spPr>
          <a:xfrm>
            <a:off x="838200" y="-1880"/>
            <a:ext cx="11194256" cy="1385094"/>
          </a:xfrm>
        </p:spPr>
        <p:txBody>
          <a:bodyPr>
            <a:normAutofit/>
          </a:bodyPr>
          <a:lstStyle/>
          <a:p>
            <a:r>
              <a:rPr lang="en-US" b="1">
                <a:solidFill>
                  <a:schemeClr val="accent5"/>
                </a:solidFill>
              </a:rPr>
              <a:t>Analysis: </a:t>
            </a:r>
            <a:r>
              <a:rPr lang="en-US" sz="3600" b="1"/>
              <a:t>Consistency/Realizability Checking of Requirements</a:t>
            </a:r>
            <a:endParaRPr lang="en-US" sz="3600" b="1">
              <a:solidFill>
                <a:srgbClr val="000000"/>
              </a:solidFill>
            </a:endParaRPr>
          </a:p>
        </p:txBody>
      </p:sp>
      <p:sp>
        <p:nvSpPr>
          <p:cNvPr id="4" name="Slide Number Placeholder 3">
            <a:extLst>
              <a:ext uri="{FF2B5EF4-FFF2-40B4-BE49-F238E27FC236}">
                <a16:creationId xmlns:a16="http://schemas.microsoft.com/office/drawing/2014/main" id="{70A701D6-AC43-E6F6-1B34-4FB4D0B3A5C3}"/>
              </a:ext>
            </a:extLst>
          </p:cNvPr>
          <p:cNvSpPr>
            <a:spLocks noGrp="1"/>
          </p:cNvSpPr>
          <p:nvPr>
            <p:ph type="sldNum" sz="quarter" idx="12"/>
          </p:nvPr>
        </p:nvSpPr>
        <p:spPr/>
        <p:txBody>
          <a:bodyPr/>
          <a:lstStyle/>
          <a:p>
            <a:fld id="{330EA680-D336-4FF7-8B7A-9848BB0A1C32}" type="slidenum">
              <a:rPr lang="en-US" smtClean="0"/>
              <a:t>36</a:t>
            </a:fld>
            <a:endParaRPr lang="en-US"/>
          </a:p>
        </p:txBody>
      </p:sp>
      <p:pic>
        <p:nvPicPr>
          <p:cNvPr id="8" name="Picture 7">
            <a:extLst>
              <a:ext uri="{FF2B5EF4-FFF2-40B4-BE49-F238E27FC236}">
                <a16:creationId xmlns:a16="http://schemas.microsoft.com/office/drawing/2014/main" id="{7437DFBD-1474-86FC-196D-D7C32B752EC5}"/>
              </a:ext>
            </a:extLst>
          </p:cNvPr>
          <p:cNvPicPr>
            <a:picLocks noChangeAspect="1"/>
          </p:cNvPicPr>
          <p:nvPr/>
        </p:nvPicPr>
        <p:blipFill>
          <a:blip r:embed="rId2"/>
          <a:stretch>
            <a:fillRect/>
          </a:stretch>
        </p:blipFill>
        <p:spPr>
          <a:xfrm>
            <a:off x="2154296" y="1190624"/>
            <a:ext cx="7895313" cy="5667375"/>
          </a:xfrm>
          <a:prstGeom prst="rect">
            <a:avLst/>
          </a:prstGeom>
        </p:spPr>
      </p:pic>
      <p:sp>
        <p:nvSpPr>
          <p:cNvPr id="13" name="Arrow: Right 12">
            <a:extLst>
              <a:ext uri="{FF2B5EF4-FFF2-40B4-BE49-F238E27FC236}">
                <a16:creationId xmlns:a16="http://schemas.microsoft.com/office/drawing/2014/main" id="{7D27001E-81DD-36F1-5874-B5F1F60ADC1E}"/>
              </a:ext>
            </a:extLst>
          </p:cNvPr>
          <p:cNvSpPr/>
          <p:nvPr/>
        </p:nvSpPr>
        <p:spPr>
          <a:xfrm rot="720000">
            <a:off x="1436014" y="5272466"/>
            <a:ext cx="1939020" cy="2339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A71D8AA-D911-99FD-4739-54E4804BE674}"/>
              </a:ext>
            </a:extLst>
          </p:cNvPr>
          <p:cNvSpPr txBox="1"/>
          <p:nvPr/>
        </p:nvSpPr>
        <p:spPr>
          <a:xfrm>
            <a:off x="440190" y="4023560"/>
            <a:ext cx="15461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Identify </a:t>
            </a:r>
            <a:r>
              <a:rPr lang="en-US">
                <a:solidFill>
                  <a:srgbClr val="7030A0"/>
                </a:solidFill>
              </a:rPr>
              <a:t>conflicting </a:t>
            </a:r>
            <a:r>
              <a:rPr lang="en-US"/>
              <a:t>requirements</a:t>
            </a:r>
          </a:p>
        </p:txBody>
      </p:sp>
      <p:sp>
        <p:nvSpPr>
          <p:cNvPr id="11" name="TextBox 10">
            <a:extLst>
              <a:ext uri="{FF2B5EF4-FFF2-40B4-BE49-F238E27FC236}">
                <a16:creationId xmlns:a16="http://schemas.microsoft.com/office/drawing/2014/main" id="{6FBDA9EE-FC28-924E-2F61-4914BCF9CF7B}"/>
              </a:ext>
            </a:extLst>
          </p:cNvPr>
          <p:cNvSpPr txBox="1"/>
          <p:nvPr/>
        </p:nvSpPr>
        <p:spPr>
          <a:xfrm>
            <a:off x="9524658" y="3737811"/>
            <a:ext cx="206998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counterexamples that help </a:t>
            </a:r>
            <a:r>
              <a:rPr lang="en-US">
                <a:solidFill>
                  <a:srgbClr val="7030A0"/>
                </a:solidFill>
              </a:rPr>
              <a:t>repair </a:t>
            </a:r>
            <a:r>
              <a:rPr lang="en-US"/>
              <a:t>conflicting requirements</a:t>
            </a:r>
          </a:p>
        </p:txBody>
      </p:sp>
      <p:sp>
        <p:nvSpPr>
          <p:cNvPr id="14" name="Arrow: Right 13">
            <a:extLst>
              <a:ext uri="{FF2B5EF4-FFF2-40B4-BE49-F238E27FC236}">
                <a16:creationId xmlns:a16="http://schemas.microsoft.com/office/drawing/2014/main" id="{F1A3A91F-4603-5068-67B2-D01124EB767D}"/>
              </a:ext>
            </a:extLst>
          </p:cNvPr>
          <p:cNvSpPr/>
          <p:nvPr/>
        </p:nvSpPr>
        <p:spPr>
          <a:xfrm rot="10800000">
            <a:off x="9591796" y="5296277"/>
            <a:ext cx="1367521" cy="2220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440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145F-DE28-2C04-D233-BC46C490E51D}"/>
            </a:ext>
          </a:extLst>
        </p:cNvPr>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06124BEE-8071-E987-3E1A-8A55AFE4A35F}"/>
              </a:ext>
            </a:extLst>
          </p:cNvPr>
          <p:cNvCxnSpPr>
            <a:cxnSpLocks/>
          </p:cNvCxnSpPr>
          <p:nvPr/>
        </p:nvCxnSpPr>
        <p:spPr>
          <a:xfrm>
            <a:off x="8687405" y="2731937"/>
            <a:ext cx="147626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0FCB0A3-EC7F-C62C-C0BF-228149670582}"/>
              </a:ext>
            </a:extLst>
          </p:cNvPr>
          <p:cNvSpPr>
            <a:spLocks noGrp="1"/>
          </p:cNvSpPr>
          <p:nvPr>
            <p:ph type="title"/>
          </p:nvPr>
        </p:nvSpPr>
        <p:spPr>
          <a:xfrm>
            <a:off x="838200" y="4178"/>
            <a:ext cx="10515600" cy="1325563"/>
          </a:xfrm>
        </p:spPr>
        <p:txBody>
          <a:bodyPr>
            <a:normAutofit/>
          </a:bodyPr>
          <a:lstStyle/>
          <a:p>
            <a:r>
              <a:rPr lang="en-US" b="1">
                <a:solidFill>
                  <a:schemeClr val="accent5"/>
                </a:solidFill>
              </a:rPr>
              <a:t>Runtime monitoring: </a:t>
            </a:r>
            <a:r>
              <a:rPr lang="en-US" sz="3600" b="1"/>
              <a:t>Connection with tools</a:t>
            </a:r>
            <a:endParaRPr lang="en-US" sz="3600" b="1">
              <a:solidFill>
                <a:srgbClr val="000000"/>
              </a:solidFill>
            </a:endParaRPr>
          </a:p>
        </p:txBody>
      </p:sp>
      <p:sp>
        <p:nvSpPr>
          <p:cNvPr id="4" name="Slide Number Placeholder 3">
            <a:extLst>
              <a:ext uri="{FF2B5EF4-FFF2-40B4-BE49-F238E27FC236}">
                <a16:creationId xmlns:a16="http://schemas.microsoft.com/office/drawing/2014/main" id="{FEE92E61-BA18-5D8C-A718-699738710575}"/>
              </a:ext>
            </a:extLst>
          </p:cNvPr>
          <p:cNvSpPr>
            <a:spLocks noGrp="1"/>
          </p:cNvSpPr>
          <p:nvPr>
            <p:ph type="sldNum" sz="quarter" idx="12"/>
          </p:nvPr>
        </p:nvSpPr>
        <p:spPr/>
        <p:txBody>
          <a:bodyPr/>
          <a:lstStyle/>
          <a:p>
            <a:fld id="{330EA680-D336-4FF7-8B7A-9848BB0A1C32}" type="slidenum">
              <a:rPr lang="en-US" smtClean="0"/>
              <a:t>37</a:t>
            </a:fld>
            <a:endParaRPr lang="en-US"/>
          </a:p>
        </p:txBody>
      </p:sp>
      <p:pic>
        <p:nvPicPr>
          <p:cNvPr id="3" name="Picture 2">
            <a:extLst>
              <a:ext uri="{FF2B5EF4-FFF2-40B4-BE49-F238E27FC236}">
                <a16:creationId xmlns:a16="http://schemas.microsoft.com/office/drawing/2014/main" id="{238FAE00-FC8E-A36A-7DBE-EF90910253FB}"/>
              </a:ext>
            </a:extLst>
          </p:cNvPr>
          <p:cNvPicPr>
            <a:picLocks noChangeAspect="1"/>
          </p:cNvPicPr>
          <p:nvPr/>
        </p:nvPicPr>
        <p:blipFill>
          <a:blip r:embed="rId2"/>
          <a:stretch>
            <a:fillRect/>
          </a:stretch>
        </p:blipFill>
        <p:spPr>
          <a:xfrm>
            <a:off x="511136" y="3808554"/>
            <a:ext cx="7877191" cy="2639674"/>
          </a:xfrm>
          <a:prstGeom prst="rect">
            <a:avLst/>
          </a:prstGeom>
        </p:spPr>
      </p:pic>
      <p:sp>
        <p:nvSpPr>
          <p:cNvPr id="6" name="TextBox 5">
            <a:extLst>
              <a:ext uri="{FF2B5EF4-FFF2-40B4-BE49-F238E27FC236}">
                <a16:creationId xmlns:a16="http://schemas.microsoft.com/office/drawing/2014/main" id="{D1D575B0-5D08-69AC-C5D2-9022FA5CD0AB}"/>
              </a:ext>
            </a:extLst>
          </p:cNvPr>
          <p:cNvSpPr txBox="1"/>
          <p:nvPr/>
        </p:nvSpPr>
        <p:spPr>
          <a:xfrm>
            <a:off x="705236" y="3543861"/>
            <a:ext cx="103039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Example of R2U2 </a:t>
            </a:r>
            <a:r>
              <a:rPr lang="en-US">
                <a:solidFill>
                  <a:srgbClr val="7030A0"/>
                </a:solidFill>
              </a:rPr>
              <a:t>monitor </a:t>
            </a:r>
            <a:r>
              <a:rPr lang="en-US"/>
              <a:t>that was created using the formalized requirement exported by FRET:</a:t>
            </a:r>
          </a:p>
        </p:txBody>
      </p:sp>
      <p:sp>
        <p:nvSpPr>
          <p:cNvPr id="5" name="Rounded Rectangle 4">
            <a:extLst>
              <a:ext uri="{FF2B5EF4-FFF2-40B4-BE49-F238E27FC236}">
                <a16:creationId xmlns:a16="http://schemas.microsoft.com/office/drawing/2014/main" id="{48708C09-7B47-95ED-65FA-DF02EB1C4A0F}"/>
              </a:ext>
            </a:extLst>
          </p:cNvPr>
          <p:cNvSpPr/>
          <p:nvPr/>
        </p:nvSpPr>
        <p:spPr>
          <a:xfrm>
            <a:off x="3602516" y="2111037"/>
            <a:ext cx="1769468" cy="1123721"/>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FRET</a:t>
            </a:r>
          </a:p>
        </p:txBody>
      </p:sp>
      <p:sp>
        <p:nvSpPr>
          <p:cNvPr id="7" name="Rounded Rectangle 6">
            <a:extLst>
              <a:ext uri="{FF2B5EF4-FFF2-40B4-BE49-F238E27FC236}">
                <a16:creationId xmlns:a16="http://schemas.microsoft.com/office/drawing/2014/main" id="{F782E1DE-E549-8004-80F4-68D3C6F24487}"/>
              </a:ext>
            </a:extLst>
          </p:cNvPr>
          <p:cNvSpPr/>
          <p:nvPr/>
        </p:nvSpPr>
        <p:spPr>
          <a:xfrm>
            <a:off x="7025092" y="2109699"/>
            <a:ext cx="1757561" cy="1123721"/>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R2U2 or Copilot/Ogma</a:t>
            </a:r>
          </a:p>
        </p:txBody>
      </p:sp>
      <p:cxnSp>
        <p:nvCxnSpPr>
          <p:cNvPr id="9" name="Straight Arrow Connector 8">
            <a:extLst>
              <a:ext uri="{FF2B5EF4-FFF2-40B4-BE49-F238E27FC236}">
                <a16:creationId xmlns:a16="http://schemas.microsoft.com/office/drawing/2014/main" id="{ECD994C4-E5A3-9A61-2859-FE7584CDF642}"/>
              </a:ext>
            </a:extLst>
          </p:cNvPr>
          <p:cNvCxnSpPr>
            <a:cxnSpLocks/>
            <a:endCxn id="5" idx="1"/>
          </p:cNvCxnSpPr>
          <p:nvPr/>
        </p:nvCxnSpPr>
        <p:spPr>
          <a:xfrm>
            <a:off x="1590474" y="2672898"/>
            <a:ext cx="2012042"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5115979-9B08-EA24-07AD-B643D9619F21}"/>
              </a:ext>
            </a:extLst>
          </p:cNvPr>
          <p:cNvSpPr txBox="1"/>
          <p:nvPr/>
        </p:nvSpPr>
        <p:spPr>
          <a:xfrm>
            <a:off x="1594921" y="1956947"/>
            <a:ext cx="1878078" cy="646331"/>
          </a:xfrm>
          <a:prstGeom prst="rect">
            <a:avLst/>
          </a:prstGeom>
          <a:noFill/>
        </p:spPr>
        <p:txBody>
          <a:bodyPr wrap="none" lIns="91440" tIns="45720" rIns="91440" bIns="45720" rtlCol="0" anchor="t">
            <a:spAutoFit/>
          </a:bodyPr>
          <a:lstStyle/>
          <a:p>
            <a:r>
              <a:rPr lang="en-US"/>
              <a:t>Natural language</a:t>
            </a:r>
          </a:p>
          <a:p>
            <a:r>
              <a:rPr lang="en-US"/>
              <a:t>requirement</a:t>
            </a:r>
          </a:p>
        </p:txBody>
      </p:sp>
      <p:cxnSp>
        <p:nvCxnSpPr>
          <p:cNvPr id="13" name="Straight Arrow Connector 12">
            <a:extLst>
              <a:ext uri="{FF2B5EF4-FFF2-40B4-BE49-F238E27FC236}">
                <a16:creationId xmlns:a16="http://schemas.microsoft.com/office/drawing/2014/main" id="{95B339FF-3DE4-B443-A9C9-E896C49D2CC4}"/>
              </a:ext>
            </a:extLst>
          </p:cNvPr>
          <p:cNvCxnSpPr>
            <a:cxnSpLocks/>
            <a:stCxn id="5" idx="3"/>
            <a:endCxn id="7" idx="1"/>
          </p:cNvCxnSpPr>
          <p:nvPr/>
        </p:nvCxnSpPr>
        <p:spPr>
          <a:xfrm flipV="1">
            <a:off x="5371984" y="2671560"/>
            <a:ext cx="1653108" cy="133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3FFB6C9-AD3B-EBB2-B784-BE9A38DD62A7}"/>
              </a:ext>
            </a:extLst>
          </p:cNvPr>
          <p:cNvSpPr txBox="1"/>
          <p:nvPr/>
        </p:nvSpPr>
        <p:spPr>
          <a:xfrm>
            <a:off x="5471942" y="2037981"/>
            <a:ext cx="1409488" cy="646331"/>
          </a:xfrm>
          <a:prstGeom prst="rect">
            <a:avLst/>
          </a:prstGeom>
          <a:noFill/>
        </p:spPr>
        <p:txBody>
          <a:bodyPr wrap="none" lIns="91440" tIns="45720" rIns="91440" bIns="45720" rtlCol="0" anchor="t">
            <a:spAutoFit/>
          </a:bodyPr>
          <a:lstStyle/>
          <a:p>
            <a:r>
              <a:rPr lang="en-US"/>
              <a:t>Formalized </a:t>
            </a:r>
          </a:p>
          <a:p>
            <a:r>
              <a:rPr lang="en-US"/>
              <a:t>requirement</a:t>
            </a:r>
          </a:p>
        </p:txBody>
      </p:sp>
      <p:sp>
        <p:nvSpPr>
          <p:cNvPr id="18" name="TextBox 17">
            <a:extLst>
              <a:ext uri="{FF2B5EF4-FFF2-40B4-BE49-F238E27FC236}">
                <a16:creationId xmlns:a16="http://schemas.microsoft.com/office/drawing/2014/main" id="{69054A39-0C11-7916-4685-453CB67FFB0E}"/>
              </a:ext>
            </a:extLst>
          </p:cNvPr>
          <p:cNvSpPr txBox="1"/>
          <p:nvPr/>
        </p:nvSpPr>
        <p:spPr>
          <a:xfrm>
            <a:off x="8782655" y="2300439"/>
            <a:ext cx="1382558" cy="369332"/>
          </a:xfrm>
          <a:prstGeom prst="rect">
            <a:avLst/>
          </a:prstGeom>
          <a:noFill/>
        </p:spPr>
        <p:txBody>
          <a:bodyPr wrap="none" rtlCol="0">
            <a:spAutoFit/>
          </a:bodyPr>
          <a:lstStyle/>
          <a:p>
            <a:r>
              <a:rPr lang="en-US"/>
              <a:t>Monitor app</a:t>
            </a:r>
          </a:p>
        </p:txBody>
      </p:sp>
      <p:sp>
        <p:nvSpPr>
          <p:cNvPr id="20" name="TextBox 19">
            <a:extLst>
              <a:ext uri="{FF2B5EF4-FFF2-40B4-BE49-F238E27FC236}">
                <a16:creationId xmlns:a16="http://schemas.microsoft.com/office/drawing/2014/main" id="{5E62DDA3-C216-1CE4-6BAB-D7CEFB103192}"/>
              </a:ext>
            </a:extLst>
          </p:cNvPr>
          <p:cNvSpPr txBox="1"/>
          <p:nvPr/>
        </p:nvSpPr>
        <p:spPr>
          <a:xfrm>
            <a:off x="838200" y="1195024"/>
            <a:ext cx="103039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FRET connects with different runtime monitoring tools such as NASA's R2U2 and Copilot/Ogma tools.</a:t>
            </a:r>
          </a:p>
          <a:p>
            <a:r>
              <a:rPr lang="en-US"/>
              <a:t>Here is a simplified workflow diagram:</a:t>
            </a:r>
          </a:p>
        </p:txBody>
      </p:sp>
    </p:spTree>
    <p:extLst>
      <p:ext uri="{BB962C8B-B14F-4D97-AF65-F5344CB8AC3E}">
        <p14:creationId xmlns:p14="http://schemas.microsoft.com/office/powerpoint/2010/main" val="2980763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A720-1C0E-781E-F291-A274DCE78D71}"/>
              </a:ext>
            </a:extLst>
          </p:cNvPr>
          <p:cNvSpPr>
            <a:spLocks noGrp="1"/>
          </p:cNvSpPr>
          <p:nvPr>
            <p:ph type="title"/>
          </p:nvPr>
        </p:nvSpPr>
        <p:spPr/>
        <p:txBody>
          <a:bodyPr/>
          <a:lstStyle/>
          <a:p>
            <a:r>
              <a:rPr lang="en-US" b="1">
                <a:solidFill>
                  <a:schemeClr val="tx2"/>
                </a:solidFill>
              </a:rPr>
              <a:t>Further Reading</a:t>
            </a:r>
          </a:p>
        </p:txBody>
      </p:sp>
      <p:sp>
        <p:nvSpPr>
          <p:cNvPr id="3" name="Content Placeholder 2">
            <a:extLst>
              <a:ext uri="{FF2B5EF4-FFF2-40B4-BE49-F238E27FC236}">
                <a16:creationId xmlns:a16="http://schemas.microsoft.com/office/drawing/2014/main" id="{4DE67CE1-1317-8924-805C-EE3C8AAC5E62}"/>
              </a:ext>
            </a:extLst>
          </p:cNvPr>
          <p:cNvSpPr>
            <a:spLocks noGrp="1"/>
          </p:cNvSpPr>
          <p:nvPr>
            <p:ph idx="1"/>
          </p:nvPr>
        </p:nvSpPr>
        <p:spPr>
          <a:xfrm>
            <a:off x="1912855" y="2234978"/>
            <a:ext cx="2329206" cy="2983066"/>
          </a:xfrm>
        </p:spPr>
        <p:txBody>
          <a:bodyPr>
            <a:normAutofit fontScale="85000" lnSpcReduction="20000"/>
          </a:bodyPr>
          <a:lstStyle/>
          <a:p>
            <a:pPr marL="0" indent="0" algn="r">
              <a:lnSpc>
                <a:spcPct val="150000"/>
              </a:lnSpc>
              <a:buNone/>
            </a:pPr>
            <a:r>
              <a:rPr lang="en-US" err="1">
                <a:solidFill>
                  <a:schemeClr val="accent2"/>
                </a:solidFill>
              </a:rPr>
              <a:t>AdvoCATE</a:t>
            </a:r>
            <a:endParaRPr lang="en-US">
              <a:solidFill>
                <a:schemeClr val="accent2"/>
              </a:solidFill>
            </a:endParaRPr>
          </a:p>
          <a:p>
            <a:pPr marL="0" indent="0" algn="r">
              <a:lnSpc>
                <a:spcPct val="150000"/>
              </a:lnSpc>
              <a:buNone/>
            </a:pPr>
            <a:r>
              <a:rPr lang="en-US">
                <a:solidFill>
                  <a:schemeClr val="tx2"/>
                </a:solidFill>
              </a:rPr>
              <a:t> </a:t>
            </a:r>
          </a:p>
          <a:p>
            <a:pPr marL="0" indent="0" algn="r">
              <a:lnSpc>
                <a:spcPct val="150000"/>
              </a:lnSpc>
              <a:buNone/>
            </a:pPr>
            <a:r>
              <a:rPr lang="en-US" err="1">
                <a:solidFill>
                  <a:schemeClr val="accent2"/>
                </a:solidFill>
              </a:rPr>
              <a:t>fmdtools</a:t>
            </a:r>
            <a:r>
              <a:rPr lang="en-US"/>
              <a:t> </a:t>
            </a:r>
          </a:p>
          <a:p>
            <a:pPr marL="0" indent="0" algn="r">
              <a:lnSpc>
                <a:spcPct val="150000"/>
              </a:lnSpc>
              <a:buNone/>
            </a:pPr>
            <a:r>
              <a:rPr lang="en-US">
                <a:solidFill>
                  <a:schemeClr val="accent2"/>
                </a:solidFill>
              </a:rPr>
              <a:t>MIKA</a:t>
            </a:r>
            <a:endParaRPr lang="en-US"/>
          </a:p>
          <a:p>
            <a:pPr marL="0" indent="0" algn="r">
              <a:lnSpc>
                <a:spcPct val="150000"/>
              </a:lnSpc>
              <a:buNone/>
            </a:pPr>
            <a:r>
              <a:rPr lang="en-US">
                <a:solidFill>
                  <a:schemeClr val="accent2"/>
                </a:solidFill>
              </a:rPr>
              <a:t>FRET</a:t>
            </a:r>
            <a:endParaRPr lang="en-US">
              <a:solidFill>
                <a:schemeClr val="tx2"/>
              </a:solidFill>
            </a:endParaRPr>
          </a:p>
        </p:txBody>
      </p:sp>
      <p:sp>
        <p:nvSpPr>
          <p:cNvPr id="5" name="TextBox 4">
            <a:extLst>
              <a:ext uri="{FF2B5EF4-FFF2-40B4-BE49-F238E27FC236}">
                <a16:creationId xmlns:a16="http://schemas.microsoft.com/office/drawing/2014/main" id="{226098A9-1A69-15ED-8853-7E1940C4B3DF}"/>
              </a:ext>
            </a:extLst>
          </p:cNvPr>
          <p:cNvSpPr txBox="1"/>
          <p:nvPr/>
        </p:nvSpPr>
        <p:spPr>
          <a:xfrm>
            <a:off x="4586140" y="2301479"/>
            <a:ext cx="7131727" cy="2809039"/>
          </a:xfrm>
          <a:prstGeom prst="rect">
            <a:avLst/>
          </a:prstGeom>
          <a:noFill/>
        </p:spPr>
        <p:txBody>
          <a:bodyPr wrap="square">
            <a:spAutoFit/>
          </a:bodyPr>
          <a:lstStyle/>
          <a:p>
            <a:pPr marL="0" indent="0">
              <a:lnSpc>
                <a:spcPct val="150000"/>
              </a:lnSpc>
              <a:buNone/>
            </a:pPr>
            <a:r>
              <a:rPr lang="en-US" sz="2400">
                <a:hlinkClick r:id="rId2"/>
              </a:rPr>
              <a:t>https://ntrs.nasa.gov/api/citations/20220009664/downloads/AdvoCATE%20User%20Guide_1.4.pdf</a:t>
            </a:r>
          </a:p>
          <a:p>
            <a:pPr marL="0" indent="0">
              <a:lnSpc>
                <a:spcPct val="150000"/>
              </a:lnSpc>
              <a:buNone/>
            </a:pPr>
            <a:r>
              <a:rPr lang="en-US" sz="2400">
                <a:hlinkClick r:id="rId2"/>
              </a:rPr>
              <a:t>https://github.com/nasa/fmdtools</a:t>
            </a:r>
            <a:endParaRPr lang="en-US" sz="2400"/>
          </a:p>
          <a:p>
            <a:pPr marL="0" indent="0">
              <a:lnSpc>
                <a:spcPct val="150000"/>
              </a:lnSpc>
              <a:buNone/>
            </a:pPr>
            <a:r>
              <a:rPr lang="en-US" sz="2400">
                <a:hlinkClick r:id="rId3"/>
              </a:rPr>
              <a:t>https://github.com/nasa/mika</a:t>
            </a:r>
            <a:endParaRPr lang="en-US" sz="2400"/>
          </a:p>
          <a:p>
            <a:pPr>
              <a:lnSpc>
                <a:spcPct val="150000"/>
              </a:lnSpc>
            </a:pPr>
            <a:r>
              <a:rPr lang="en-US" sz="2400">
                <a:hlinkClick r:id="rId4"/>
              </a:rPr>
              <a:t>https://github.com/NASA-SW-VnV/fret</a:t>
            </a:r>
            <a:r>
              <a:rPr lang="en-US" sz="2400"/>
              <a:t> </a:t>
            </a:r>
          </a:p>
        </p:txBody>
      </p:sp>
      <p:sp>
        <p:nvSpPr>
          <p:cNvPr id="4" name="Slide Number Placeholder 3">
            <a:extLst>
              <a:ext uri="{FF2B5EF4-FFF2-40B4-BE49-F238E27FC236}">
                <a16:creationId xmlns:a16="http://schemas.microsoft.com/office/drawing/2014/main" id="{4AAD1852-9CE2-3733-4B7C-8184D50B3ACD}"/>
              </a:ext>
            </a:extLst>
          </p:cNvPr>
          <p:cNvSpPr>
            <a:spLocks noGrp="1"/>
          </p:cNvSpPr>
          <p:nvPr>
            <p:ph type="sldNum" sz="quarter" idx="12"/>
          </p:nvPr>
        </p:nvSpPr>
        <p:spPr/>
        <p:txBody>
          <a:bodyPr/>
          <a:lstStyle/>
          <a:p>
            <a:fld id="{330EA680-D336-4FF7-8B7A-9848BB0A1C32}" type="slidenum">
              <a:rPr lang="en-US" smtClean="0"/>
              <a:t>38</a:t>
            </a:fld>
            <a:endParaRPr lang="en-US"/>
          </a:p>
        </p:txBody>
      </p:sp>
    </p:spTree>
    <p:extLst>
      <p:ext uri="{BB962C8B-B14F-4D97-AF65-F5344CB8AC3E}">
        <p14:creationId xmlns:p14="http://schemas.microsoft.com/office/powerpoint/2010/main" val="156853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4CB2-4471-0B69-FDE6-F7B826075F11}"/>
              </a:ext>
            </a:extLst>
          </p:cNvPr>
          <p:cNvSpPr>
            <a:spLocks noGrp="1"/>
          </p:cNvSpPr>
          <p:nvPr>
            <p:ph type="title"/>
          </p:nvPr>
        </p:nvSpPr>
        <p:spPr/>
        <p:txBody>
          <a:bodyPr/>
          <a:lstStyle/>
          <a:p>
            <a:r>
              <a:rPr lang="en-US" b="1">
                <a:solidFill>
                  <a:schemeClr val="accent2"/>
                </a:solidFill>
              </a:rPr>
              <a:t>RSE:</a:t>
            </a:r>
            <a:r>
              <a:rPr lang="en-US"/>
              <a:t> </a:t>
            </a:r>
            <a:r>
              <a:rPr lang="en-US" sz="3600" b="1"/>
              <a:t>Robust Software Engineering</a:t>
            </a:r>
          </a:p>
        </p:txBody>
      </p:sp>
      <p:sp>
        <p:nvSpPr>
          <p:cNvPr id="4" name="Slide Number Placeholder 3">
            <a:extLst>
              <a:ext uri="{FF2B5EF4-FFF2-40B4-BE49-F238E27FC236}">
                <a16:creationId xmlns:a16="http://schemas.microsoft.com/office/drawing/2014/main" id="{FB6814A6-7666-1F07-3D71-8F3FD4E1938E}"/>
              </a:ext>
            </a:extLst>
          </p:cNvPr>
          <p:cNvSpPr>
            <a:spLocks noGrp="1"/>
          </p:cNvSpPr>
          <p:nvPr>
            <p:ph type="sldNum" sz="quarter" idx="12"/>
          </p:nvPr>
        </p:nvSpPr>
        <p:spPr/>
        <p:txBody>
          <a:bodyPr/>
          <a:lstStyle/>
          <a:p>
            <a:fld id="{330EA680-D336-4FF7-8B7A-9848BB0A1C32}" type="slidenum">
              <a:rPr lang="en-US" smtClean="0"/>
              <a:t>4</a:t>
            </a:fld>
            <a:endParaRPr lang="en-US"/>
          </a:p>
        </p:txBody>
      </p:sp>
      <p:sp>
        <p:nvSpPr>
          <p:cNvPr id="7" name="Content Placeholder 2">
            <a:extLst>
              <a:ext uri="{FF2B5EF4-FFF2-40B4-BE49-F238E27FC236}">
                <a16:creationId xmlns:a16="http://schemas.microsoft.com/office/drawing/2014/main" id="{15917718-B20D-76C5-8BD4-BBACB71A6572}"/>
              </a:ext>
            </a:extLst>
          </p:cNvPr>
          <p:cNvSpPr txBox="1">
            <a:spLocks/>
          </p:cNvSpPr>
          <p:nvPr/>
        </p:nvSpPr>
        <p:spPr>
          <a:xfrm>
            <a:off x="838200" y="1825625"/>
            <a:ext cx="53340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Robust Software Engineering team is part of the Intelligent Systems at NASA Ames.</a:t>
            </a:r>
          </a:p>
          <a:p>
            <a:r>
              <a:rPr lang="en-US"/>
              <a:t>We specialize in developing tools that catch problems early on in system design.</a:t>
            </a:r>
          </a:p>
          <a:p>
            <a:r>
              <a:rPr lang="en-US"/>
              <a:t>We develop tools that are designed to be intuitive and extensible</a:t>
            </a:r>
          </a:p>
        </p:txBody>
      </p:sp>
      <p:pic>
        <p:nvPicPr>
          <p:cNvPr id="1026" name="Picture 2" descr="The NASA insignia. A blue circle with the word NASA in white across the blue circle. There is also a red vector across the blue circle.">
            <a:extLst>
              <a:ext uri="{FF2B5EF4-FFF2-40B4-BE49-F238E27FC236}">
                <a16:creationId xmlns:a16="http://schemas.microsoft.com/office/drawing/2014/main" id="{752686C8-CDF6-3795-3DA9-0D243029CB7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24372"/>
            <a:ext cx="5181600" cy="415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31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BFEB6-30AE-080B-34F6-63192A1BA376}"/>
            </a:ext>
          </a:extLst>
        </p:cNvPr>
        <p:cNvGrpSpPr/>
        <p:nvPr/>
      </p:nvGrpSpPr>
      <p:grpSpPr>
        <a:xfrm>
          <a:off x="0" y="0"/>
          <a:ext cx="0" cy="0"/>
          <a:chOff x="0" y="0"/>
          <a:chExt cx="0" cy="0"/>
        </a:xfrm>
      </p:grpSpPr>
      <p:sp>
        <p:nvSpPr>
          <p:cNvPr id="31" name="Triangle 30">
            <a:extLst>
              <a:ext uri="{FF2B5EF4-FFF2-40B4-BE49-F238E27FC236}">
                <a16:creationId xmlns:a16="http://schemas.microsoft.com/office/drawing/2014/main" id="{183A03DD-9BAF-2A14-8722-BCF28BB2E109}"/>
              </a:ext>
            </a:extLst>
          </p:cNvPr>
          <p:cNvSpPr/>
          <p:nvPr/>
        </p:nvSpPr>
        <p:spPr>
          <a:xfrm rot="10800000">
            <a:off x="4237145" y="1755083"/>
            <a:ext cx="7714446" cy="484822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C56D1-4156-5D81-0748-074F32D292EE}"/>
              </a:ext>
            </a:extLst>
          </p:cNvPr>
          <p:cNvSpPr>
            <a:spLocks noGrp="1"/>
          </p:cNvSpPr>
          <p:nvPr>
            <p:ph type="title"/>
          </p:nvPr>
        </p:nvSpPr>
        <p:spPr/>
        <p:txBody>
          <a:bodyPr/>
          <a:lstStyle/>
          <a:p>
            <a:r>
              <a:rPr lang="en-US" b="1" dirty="0">
                <a:solidFill>
                  <a:schemeClr val="accent2"/>
                </a:solidFill>
              </a:rPr>
              <a:t>RSE:</a:t>
            </a:r>
            <a:r>
              <a:rPr lang="en-US" dirty="0"/>
              <a:t> </a:t>
            </a:r>
            <a:r>
              <a:rPr lang="en-US" sz="3600" b="1" dirty="0"/>
              <a:t>From Design to Operations</a:t>
            </a:r>
          </a:p>
        </p:txBody>
      </p:sp>
      <p:sp>
        <p:nvSpPr>
          <p:cNvPr id="4" name="Slide Number Placeholder 3">
            <a:extLst>
              <a:ext uri="{FF2B5EF4-FFF2-40B4-BE49-F238E27FC236}">
                <a16:creationId xmlns:a16="http://schemas.microsoft.com/office/drawing/2014/main" id="{A33C0EB6-03D4-3161-4B65-B101F29A66BC}"/>
              </a:ext>
            </a:extLst>
          </p:cNvPr>
          <p:cNvSpPr>
            <a:spLocks noGrp="1"/>
          </p:cNvSpPr>
          <p:nvPr>
            <p:ph type="sldNum" sz="quarter" idx="12"/>
          </p:nvPr>
        </p:nvSpPr>
        <p:spPr/>
        <p:txBody>
          <a:bodyPr/>
          <a:lstStyle/>
          <a:p>
            <a:fld id="{330EA680-D336-4FF7-8B7A-9848BB0A1C32}" type="slidenum">
              <a:rPr lang="en-US" smtClean="0"/>
              <a:t>5</a:t>
            </a:fld>
            <a:endParaRPr lang="en-US"/>
          </a:p>
        </p:txBody>
      </p:sp>
      <p:sp>
        <p:nvSpPr>
          <p:cNvPr id="7" name="Content Placeholder 2">
            <a:extLst>
              <a:ext uri="{FF2B5EF4-FFF2-40B4-BE49-F238E27FC236}">
                <a16:creationId xmlns:a16="http://schemas.microsoft.com/office/drawing/2014/main" id="{09EF5E28-D9FA-9FB1-BEEB-49F3E22379FD}"/>
              </a:ext>
            </a:extLst>
          </p:cNvPr>
          <p:cNvSpPr txBox="1">
            <a:spLocks/>
          </p:cNvSpPr>
          <p:nvPr/>
        </p:nvSpPr>
        <p:spPr>
          <a:xfrm>
            <a:off x="552835" y="1732880"/>
            <a:ext cx="3794516" cy="46234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Many of our tools utilize formal methods to functionally decompose the system and prove its properties</a:t>
            </a:r>
          </a:p>
          <a:p>
            <a:r>
              <a:rPr lang="en-US" dirty="0"/>
              <a:t>These properties can be captured as requirements</a:t>
            </a:r>
          </a:p>
          <a:p>
            <a:r>
              <a:rPr lang="en-US" dirty="0"/>
              <a:t>We can generate simulations and test cases for these requirements and prove the properties of the system</a:t>
            </a:r>
          </a:p>
        </p:txBody>
      </p:sp>
      <p:sp>
        <p:nvSpPr>
          <p:cNvPr id="10" name="TextBox 9">
            <a:extLst>
              <a:ext uri="{FF2B5EF4-FFF2-40B4-BE49-F238E27FC236}">
                <a16:creationId xmlns:a16="http://schemas.microsoft.com/office/drawing/2014/main" id="{B3534AD4-D5A7-796A-8340-564AA79E14F7}"/>
              </a:ext>
            </a:extLst>
          </p:cNvPr>
          <p:cNvSpPr txBox="1"/>
          <p:nvPr/>
        </p:nvSpPr>
        <p:spPr>
          <a:xfrm>
            <a:off x="4945142" y="2170734"/>
            <a:ext cx="1838227" cy="646331"/>
          </a:xfrm>
          <a:prstGeom prst="rect">
            <a:avLst/>
          </a:prstGeom>
          <a:noFill/>
        </p:spPr>
        <p:txBody>
          <a:bodyPr wrap="square" rtlCol="0">
            <a:spAutoFit/>
          </a:bodyPr>
          <a:lstStyle/>
          <a:p>
            <a:pPr algn="ctr"/>
            <a:r>
              <a:rPr lang="en-US">
                <a:solidFill>
                  <a:schemeClr val="bg1"/>
                </a:solidFill>
              </a:rPr>
              <a:t>Concept of Operations</a:t>
            </a:r>
          </a:p>
        </p:txBody>
      </p:sp>
      <p:sp>
        <p:nvSpPr>
          <p:cNvPr id="11" name="TextBox 10">
            <a:extLst>
              <a:ext uri="{FF2B5EF4-FFF2-40B4-BE49-F238E27FC236}">
                <a16:creationId xmlns:a16="http://schemas.microsoft.com/office/drawing/2014/main" id="{4B025C29-3799-0F88-A69A-C6068464D9ED}"/>
              </a:ext>
            </a:extLst>
          </p:cNvPr>
          <p:cNvSpPr txBox="1"/>
          <p:nvPr/>
        </p:nvSpPr>
        <p:spPr>
          <a:xfrm>
            <a:off x="5725974" y="2997751"/>
            <a:ext cx="1838227" cy="646331"/>
          </a:xfrm>
          <a:prstGeom prst="rect">
            <a:avLst/>
          </a:prstGeom>
          <a:noFill/>
        </p:spPr>
        <p:txBody>
          <a:bodyPr wrap="square" rtlCol="0">
            <a:spAutoFit/>
          </a:bodyPr>
          <a:lstStyle/>
          <a:p>
            <a:pPr algn="ctr"/>
            <a:r>
              <a:rPr lang="en-US">
                <a:solidFill>
                  <a:schemeClr val="bg1"/>
                </a:solidFill>
              </a:rPr>
              <a:t>Requirements and Architecture</a:t>
            </a:r>
          </a:p>
        </p:txBody>
      </p:sp>
      <p:sp>
        <p:nvSpPr>
          <p:cNvPr id="12" name="TextBox 11">
            <a:extLst>
              <a:ext uri="{FF2B5EF4-FFF2-40B4-BE49-F238E27FC236}">
                <a16:creationId xmlns:a16="http://schemas.microsoft.com/office/drawing/2014/main" id="{B74D4C13-5ED4-B2B1-3C1F-1247C2D45193}"/>
              </a:ext>
            </a:extLst>
          </p:cNvPr>
          <p:cNvSpPr txBox="1"/>
          <p:nvPr/>
        </p:nvSpPr>
        <p:spPr>
          <a:xfrm>
            <a:off x="6292835" y="3887684"/>
            <a:ext cx="1838227" cy="646331"/>
          </a:xfrm>
          <a:prstGeom prst="rect">
            <a:avLst/>
          </a:prstGeom>
          <a:noFill/>
        </p:spPr>
        <p:txBody>
          <a:bodyPr wrap="square" rtlCol="0">
            <a:spAutoFit/>
          </a:bodyPr>
          <a:lstStyle/>
          <a:p>
            <a:pPr algn="ctr"/>
            <a:r>
              <a:rPr lang="en-US">
                <a:solidFill>
                  <a:schemeClr val="bg1"/>
                </a:solidFill>
              </a:rPr>
              <a:t>Detailed </a:t>
            </a:r>
          </a:p>
          <a:p>
            <a:pPr algn="ctr"/>
            <a:r>
              <a:rPr lang="en-US">
                <a:solidFill>
                  <a:schemeClr val="bg1"/>
                </a:solidFill>
              </a:rPr>
              <a:t>Design</a:t>
            </a:r>
          </a:p>
        </p:txBody>
      </p:sp>
      <p:sp>
        <p:nvSpPr>
          <p:cNvPr id="13" name="TextBox 12">
            <a:extLst>
              <a:ext uri="{FF2B5EF4-FFF2-40B4-BE49-F238E27FC236}">
                <a16:creationId xmlns:a16="http://schemas.microsoft.com/office/drawing/2014/main" id="{0CDB445C-24F5-6ED9-BF15-0F2A5960E098}"/>
              </a:ext>
            </a:extLst>
          </p:cNvPr>
          <p:cNvSpPr txBox="1"/>
          <p:nvPr/>
        </p:nvSpPr>
        <p:spPr>
          <a:xfrm>
            <a:off x="7211948" y="4650208"/>
            <a:ext cx="1838227" cy="369332"/>
          </a:xfrm>
          <a:prstGeom prst="rect">
            <a:avLst/>
          </a:prstGeom>
          <a:noFill/>
        </p:spPr>
        <p:txBody>
          <a:bodyPr wrap="square" rtlCol="0">
            <a:spAutoFit/>
          </a:bodyPr>
          <a:lstStyle/>
          <a:p>
            <a:pPr algn="ctr"/>
            <a:r>
              <a:rPr lang="en-US">
                <a:solidFill>
                  <a:schemeClr val="bg1"/>
                </a:solidFill>
              </a:rPr>
              <a:t>Implementation</a:t>
            </a:r>
          </a:p>
        </p:txBody>
      </p:sp>
      <p:sp>
        <p:nvSpPr>
          <p:cNvPr id="14" name="TextBox 13">
            <a:extLst>
              <a:ext uri="{FF2B5EF4-FFF2-40B4-BE49-F238E27FC236}">
                <a16:creationId xmlns:a16="http://schemas.microsoft.com/office/drawing/2014/main" id="{8F532952-9DA1-640D-7912-73E1295082F6}"/>
              </a:ext>
            </a:extLst>
          </p:cNvPr>
          <p:cNvSpPr txBox="1"/>
          <p:nvPr/>
        </p:nvSpPr>
        <p:spPr>
          <a:xfrm>
            <a:off x="8193198" y="3920735"/>
            <a:ext cx="1489488" cy="646331"/>
          </a:xfrm>
          <a:prstGeom prst="rect">
            <a:avLst/>
          </a:prstGeom>
          <a:noFill/>
        </p:spPr>
        <p:txBody>
          <a:bodyPr wrap="square" rtlCol="0">
            <a:spAutoFit/>
          </a:bodyPr>
          <a:lstStyle/>
          <a:p>
            <a:pPr algn="ctr"/>
            <a:r>
              <a:rPr lang="en-US">
                <a:solidFill>
                  <a:schemeClr val="bg1"/>
                </a:solidFill>
              </a:rPr>
              <a:t>Integration and test</a:t>
            </a:r>
          </a:p>
        </p:txBody>
      </p:sp>
      <p:sp>
        <p:nvSpPr>
          <p:cNvPr id="15" name="TextBox 14">
            <a:extLst>
              <a:ext uri="{FF2B5EF4-FFF2-40B4-BE49-F238E27FC236}">
                <a16:creationId xmlns:a16="http://schemas.microsoft.com/office/drawing/2014/main" id="{CCAC38CD-B18F-C9D3-AFE3-3C5B1FE9D61C}"/>
              </a:ext>
            </a:extLst>
          </p:cNvPr>
          <p:cNvSpPr txBox="1"/>
          <p:nvPr/>
        </p:nvSpPr>
        <p:spPr>
          <a:xfrm>
            <a:off x="8704869" y="3002802"/>
            <a:ext cx="1627746" cy="646331"/>
          </a:xfrm>
          <a:prstGeom prst="rect">
            <a:avLst/>
          </a:prstGeom>
          <a:noFill/>
        </p:spPr>
        <p:txBody>
          <a:bodyPr wrap="square" rtlCol="0">
            <a:spAutoFit/>
          </a:bodyPr>
          <a:lstStyle/>
          <a:p>
            <a:pPr algn="ctr"/>
            <a:r>
              <a:rPr lang="en-US">
                <a:solidFill>
                  <a:schemeClr val="bg1"/>
                </a:solidFill>
              </a:rPr>
              <a:t>Verification and Validation</a:t>
            </a:r>
          </a:p>
        </p:txBody>
      </p:sp>
      <p:sp>
        <p:nvSpPr>
          <p:cNvPr id="32" name="Triangle 31">
            <a:extLst>
              <a:ext uri="{FF2B5EF4-FFF2-40B4-BE49-F238E27FC236}">
                <a16:creationId xmlns:a16="http://schemas.microsoft.com/office/drawing/2014/main" id="{3D264118-60F8-A327-6CEC-0E93CDEAFD66}"/>
              </a:ext>
            </a:extLst>
          </p:cNvPr>
          <p:cNvSpPr>
            <a:spLocks noChangeAspect="1"/>
          </p:cNvSpPr>
          <p:nvPr/>
        </p:nvSpPr>
        <p:spPr>
          <a:xfrm rot="10800000">
            <a:off x="5999356" y="1397754"/>
            <a:ext cx="4190020" cy="2633262"/>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401ADF-D079-7465-5F6D-D533E33A22DC}"/>
              </a:ext>
            </a:extLst>
          </p:cNvPr>
          <p:cNvSpPr txBox="1"/>
          <p:nvPr/>
        </p:nvSpPr>
        <p:spPr>
          <a:xfrm>
            <a:off x="9316825" y="2170734"/>
            <a:ext cx="1961611" cy="646331"/>
          </a:xfrm>
          <a:prstGeom prst="rect">
            <a:avLst/>
          </a:prstGeom>
          <a:noFill/>
        </p:spPr>
        <p:txBody>
          <a:bodyPr wrap="square" rtlCol="0">
            <a:spAutoFit/>
          </a:bodyPr>
          <a:lstStyle/>
          <a:p>
            <a:pPr algn="ctr"/>
            <a:r>
              <a:rPr lang="en-US">
                <a:solidFill>
                  <a:schemeClr val="bg1"/>
                </a:solidFill>
              </a:rPr>
              <a:t>Operations and Maintenance</a:t>
            </a:r>
          </a:p>
        </p:txBody>
      </p:sp>
      <p:sp>
        <p:nvSpPr>
          <p:cNvPr id="18" name="Left Arrow 17">
            <a:extLst>
              <a:ext uri="{FF2B5EF4-FFF2-40B4-BE49-F238E27FC236}">
                <a16:creationId xmlns:a16="http://schemas.microsoft.com/office/drawing/2014/main" id="{98C2585E-78DE-FFE7-886B-7765D62AE6BC}"/>
              </a:ext>
            </a:extLst>
          </p:cNvPr>
          <p:cNvSpPr/>
          <p:nvPr/>
        </p:nvSpPr>
        <p:spPr>
          <a:xfrm>
            <a:off x="7091231" y="1811143"/>
            <a:ext cx="1742441" cy="11104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Verification and Validation</a:t>
            </a:r>
          </a:p>
        </p:txBody>
      </p:sp>
      <p:cxnSp>
        <p:nvCxnSpPr>
          <p:cNvPr id="23" name="Straight Arrow Connector 22">
            <a:extLst>
              <a:ext uri="{FF2B5EF4-FFF2-40B4-BE49-F238E27FC236}">
                <a16:creationId xmlns:a16="http://schemas.microsoft.com/office/drawing/2014/main" id="{2C3B3846-163C-3FE8-E574-F20CABA9CE40}"/>
              </a:ext>
            </a:extLst>
          </p:cNvPr>
          <p:cNvCxnSpPr>
            <a:cxnSpLocks/>
          </p:cNvCxnSpPr>
          <p:nvPr/>
        </p:nvCxnSpPr>
        <p:spPr>
          <a:xfrm>
            <a:off x="4206427" y="2334807"/>
            <a:ext cx="2414870" cy="312543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D13E966B-1F6F-439B-B06C-41ADFBEFC60E}"/>
              </a:ext>
            </a:extLst>
          </p:cNvPr>
          <p:cNvSpPr/>
          <p:nvPr/>
        </p:nvSpPr>
        <p:spPr>
          <a:xfrm>
            <a:off x="6754248" y="5406591"/>
            <a:ext cx="2448456" cy="1336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52D408C6-F0DC-0039-A1A9-F0FDF34BF8AC}"/>
              </a:ext>
            </a:extLst>
          </p:cNvPr>
          <p:cNvCxnSpPr>
            <a:cxnSpLocks/>
          </p:cNvCxnSpPr>
          <p:nvPr/>
        </p:nvCxnSpPr>
        <p:spPr>
          <a:xfrm>
            <a:off x="7091231" y="5585859"/>
            <a:ext cx="1958944"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1070919-129C-E184-AB06-D11F82B4B86B}"/>
              </a:ext>
            </a:extLst>
          </p:cNvPr>
          <p:cNvCxnSpPr>
            <a:cxnSpLocks/>
          </p:cNvCxnSpPr>
          <p:nvPr/>
        </p:nvCxnSpPr>
        <p:spPr>
          <a:xfrm flipV="1">
            <a:off x="9617036" y="2099256"/>
            <a:ext cx="2503555" cy="336099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0649ACDF-F463-43CE-6126-4859DF5AA3D7}"/>
              </a:ext>
            </a:extLst>
          </p:cNvPr>
          <p:cNvSpPr txBox="1"/>
          <p:nvPr/>
        </p:nvSpPr>
        <p:spPr>
          <a:xfrm rot="3198963">
            <a:off x="4034693" y="3656315"/>
            <a:ext cx="1941933" cy="369332"/>
          </a:xfrm>
          <a:prstGeom prst="rect">
            <a:avLst/>
          </a:prstGeom>
          <a:noFill/>
        </p:spPr>
        <p:txBody>
          <a:bodyPr wrap="square" rtlCol="0">
            <a:spAutoFit/>
          </a:bodyPr>
          <a:lstStyle/>
          <a:p>
            <a:r>
              <a:rPr lang="en-US"/>
              <a:t>Project Definition</a:t>
            </a:r>
          </a:p>
        </p:txBody>
      </p:sp>
      <p:sp>
        <p:nvSpPr>
          <p:cNvPr id="44" name="TextBox 43">
            <a:extLst>
              <a:ext uri="{FF2B5EF4-FFF2-40B4-BE49-F238E27FC236}">
                <a16:creationId xmlns:a16="http://schemas.microsoft.com/office/drawing/2014/main" id="{F33933A7-527E-DB65-A377-BDDDDF9FFFEE}"/>
              </a:ext>
            </a:extLst>
          </p:cNvPr>
          <p:cNvSpPr txBox="1"/>
          <p:nvPr/>
        </p:nvSpPr>
        <p:spPr>
          <a:xfrm>
            <a:off x="7026429" y="5770155"/>
            <a:ext cx="1941933" cy="369332"/>
          </a:xfrm>
          <a:prstGeom prst="rect">
            <a:avLst/>
          </a:prstGeom>
          <a:noFill/>
        </p:spPr>
        <p:txBody>
          <a:bodyPr wrap="square" rtlCol="0">
            <a:spAutoFit/>
          </a:bodyPr>
          <a:lstStyle/>
          <a:p>
            <a:pPr algn="ctr"/>
            <a:r>
              <a:rPr lang="en-US"/>
              <a:t>Time</a:t>
            </a:r>
          </a:p>
        </p:txBody>
      </p:sp>
      <p:sp>
        <p:nvSpPr>
          <p:cNvPr id="45" name="TextBox 44">
            <a:extLst>
              <a:ext uri="{FF2B5EF4-FFF2-40B4-BE49-F238E27FC236}">
                <a16:creationId xmlns:a16="http://schemas.microsoft.com/office/drawing/2014/main" id="{968FF7C5-A567-488D-EA9F-C83501A6A4B4}"/>
              </a:ext>
            </a:extLst>
          </p:cNvPr>
          <p:cNvSpPr txBox="1"/>
          <p:nvPr/>
        </p:nvSpPr>
        <p:spPr>
          <a:xfrm rot="18386027">
            <a:off x="9689113" y="4048808"/>
            <a:ext cx="2294432" cy="369332"/>
          </a:xfrm>
          <a:prstGeom prst="rect">
            <a:avLst/>
          </a:prstGeom>
          <a:noFill/>
        </p:spPr>
        <p:txBody>
          <a:bodyPr wrap="square" rtlCol="0">
            <a:spAutoFit/>
          </a:bodyPr>
          <a:lstStyle/>
          <a:p>
            <a:r>
              <a:rPr lang="en-US"/>
              <a:t>Test and Integration</a:t>
            </a:r>
          </a:p>
        </p:txBody>
      </p:sp>
    </p:spTree>
    <p:extLst>
      <p:ext uri="{BB962C8B-B14F-4D97-AF65-F5344CB8AC3E}">
        <p14:creationId xmlns:p14="http://schemas.microsoft.com/office/powerpoint/2010/main" val="417827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A8E08B9-D543-AE9B-2318-DD57B6AA9007}"/>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5600" kern="1200">
                <a:solidFill>
                  <a:srgbClr val="FFFFFF"/>
                </a:solidFill>
                <a:latin typeface="+mj-lt"/>
                <a:ea typeface="+mj-ea"/>
                <a:cs typeface="+mj-cs"/>
              </a:rPr>
              <a:t>Part II: Introduction to Tools</a:t>
            </a:r>
          </a:p>
        </p:txBody>
      </p:sp>
      <p:sp>
        <p:nvSpPr>
          <p:cNvPr id="3" name="Text Placeholder 2">
            <a:extLst>
              <a:ext uri="{FF2B5EF4-FFF2-40B4-BE49-F238E27FC236}">
                <a16:creationId xmlns:a16="http://schemas.microsoft.com/office/drawing/2014/main" id="{5744D1D9-9BCF-B538-C287-0F01659491B8}"/>
              </a:ext>
            </a:extLst>
          </p:cNvPr>
          <p:cNvSpPr>
            <a:spLocks noGrp="1"/>
          </p:cNvSpPr>
          <p:nvPr>
            <p:ph type="body" idx="1"/>
          </p:nvPr>
        </p:nvSpPr>
        <p:spPr>
          <a:xfrm>
            <a:off x="1208228" y="5972174"/>
            <a:ext cx="8578699" cy="504825"/>
          </a:xfrm>
        </p:spPr>
        <p:txBody>
          <a:bodyPr vert="horz" lIns="91440" tIns="45720" rIns="91440" bIns="45720" rtlCol="0">
            <a:normAutofit/>
          </a:bodyPr>
          <a:lstStyle/>
          <a:p>
            <a:r>
              <a:rPr lang="en-US" sz="2000" kern="1200" err="1">
                <a:solidFill>
                  <a:srgbClr val="FFFFFF"/>
                </a:solidFill>
                <a:latin typeface="+mn-lt"/>
                <a:ea typeface="+mn-ea"/>
                <a:cs typeface="+mn-cs"/>
              </a:rPr>
              <a:t>AdvoCATE</a:t>
            </a:r>
            <a:r>
              <a:rPr lang="en-US" sz="2000" kern="1200">
                <a:solidFill>
                  <a:srgbClr val="FFFFFF"/>
                </a:solidFill>
                <a:latin typeface="+mn-lt"/>
                <a:ea typeface="+mn-ea"/>
                <a:cs typeface="+mn-cs"/>
              </a:rPr>
              <a:t>, HADES, FRET, and Proposed Workflow</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Slide Number Placeholder 3">
            <a:extLst>
              <a:ext uri="{FF2B5EF4-FFF2-40B4-BE49-F238E27FC236}">
                <a16:creationId xmlns:a16="http://schemas.microsoft.com/office/drawing/2014/main" id="{2BE9DCA8-4BFA-F857-985B-17EE19E8023C}"/>
              </a:ext>
            </a:extLst>
          </p:cNvPr>
          <p:cNvSpPr>
            <a:spLocks noGrp="1"/>
          </p:cNvSpPr>
          <p:nvPr>
            <p:ph type="sldNum" sz="quarter" idx="12"/>
          </p:nvPr>
        </p:nvSpPr>
        <p:spPr/>
        <p:txBody>
          <a:bodyPr/>
          <a:lstStyle/>
          <a:p>
            <a:fld id="{330EA680-D336-4FF7-8B7A-9848BB0A1C32}" type="slidenum">
              <a:rPr lang="en-US" smtClean="0">
                <a:solidFill>
                  <a:schemeClr val="bg1">
                    <a:lumMod val="95000"/>
                  </a:schemeClr>
                </a:solidFill>
              </a:rPr>
              <a:t>6</a:t>
            </a:fld>
            <a:endParaRPr lang="en-US">
              <a:solidFill>
                <a:schemeClr val="bg1">
                  <a:lumMod val="95000"/>
                </a:schemeClr>
              </a:solidFill>
            </a:endParaRPr>
          </a:p>
        </p:txBody>
      </p:sp>
    </p:spTree>
    <p:extLst>
      <p:ext uri="{BB962C8B-B14F-4D97-AF65-F5344CB8AC3E}">
        <p14:creationId xmlns:p14="http://schemas.microsoft.com/office/powerpoint/2010/main" val="328025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7AA4F-2C98-450A-8737-C237967C6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26429-0DE0-5297-29BF-CA7D4A4048D4}"/>
              </a:ext>
            </a:extLst>
          </p:cNvPr>
          <p:cNvSpPr>
            <a:spLocks noGrp="1"/>
          </p:cNvSpPr>
          <p:nvPr>
            <p:ph type="title"/>
          </p:nvPr>
        </p:nvSpPr>
        <p:spPr>
          <a:xfrm>
            <a:off x="838200" y="370929"/>
            <a:ext cx="10515600" cy="1325563"/>
          </a:xfrm>
        </p:spPr>
        <p:txBody>
          <a:bodyPr/>
          <a:lstStyle/>
          <a:p>
            <a:r>
              <a:rPr lang="en-US" b="1" err="1">
                <a:solidFill>
                  <a:schemeClr val="accent2"/>
                </a:solidFill>
              </a:rPr>
              <a:t>AdvoCATE</a:t>
            </a:r>
            <a:r>
              <a:rPr lang="en-US">
                <a:solidFill>
                  <a:schemeClr val="accent2"/>
                </a:solidFill>
              </a:rPr>
              <a:t>: </a:t>
            </a:r>
            <a:r>
              <a:rPr lang="en-US" sz="3600" b="1">
                <a:solidFill>
                  <a:schemeClr val="tx2"/>
                </a:solidFill>
              </a:rPr>
              <a:t>Assurance Case Automation Toolset</a:t>
            </a:r>
            <a:endParaRPr lang="en-US" b="1">
              <a:solidFill>
                <a:schemeClr val="tx2"/>
              </a:solidFill>
            </a:endParaRPr>
          </a:p>
        </p:txBody>
      </p:sp>
      <p:sp>
        <p:nvSpPr>
          <p:cNvPr id="3" name="Slide Number Placeholder 2">
            <a:extLst>
              <a:ext uri="{FF2B5EF4-FFF2-40B4-BE49-F238E27FC236}">
                <a16:creationId xmlns:a16="http://schemas.microsoft.com/office/drawing/2014/main" id="{8AE5D837-DC37-6F42-06F3-06CE2AB68AA3}"/>
              </a:ext>
            </a:extLst>
          </p:cNvPr>
          <p:cNvSpPr>
            <a:spLocks noGrp="1"/>
          </p:cNvSpPr>
          <p:nvPr>
            <p:ph type="sldNum" sz="quarter" idx="12"/>
          </p:nvPr>
        </p:nvSpPr>
        <p:spPr/>
        <p:txBody>
          <a:bodyPr/>
          <a:lstStyle/>
          <a:p>
            <a:fld id="{330EA680-D336-4FF7-8B7A-9848BB0A1C32}" type="slidenum">
              <a:rPr lang="en-US" smtClean="0"/>
              <a:t>7</a:t>
            </a:fld>
            <a:endParaRPr lang="en-US"/>
          </a:p>
        </p:txBody>
      </p:sp>
      <p:pic>
        <p:nvPicPr>
          <p:cNvPr id="6" name="Picture 5">
            <a:extLst>
              <a:ext uri="{FF2B5EF4-FFF2-40B4-BE49-F238E27FC236}">
                <a16:creationId xmlns:a16="http://schemas.microsoft.com/office/drawing/2014/main" id="{D8E75F6F-DD11-0996-8B94-01596CF0EBCF}"/>
              </a:ext>
            </a:extLst>
          </p:cNvPr>
          <p:cNvPicPr>
            <a:picLocks noChangeAspect="1"/>
          </p:cNvPicPr>
          <p:nvPr/>
        </p:nvPicPr>
        <p:blipFill>
          <a:blip r:embed="rId2"/>
          <a:stretch>
            <a:fillRect/>
          </a:stretch>
        </p:blipFill>
        <p:spPr>
          <a:xfrm>
            <a:off x="522064" y="1380246"/>
            <a:ext cx="7967594" cy="5106825"/>
          </a:xfrm>
          <a:prstGeom prst="rect">
            <a:avLst/>
          </a:prstGeom>
        </p:spPr>
      </p:pic>
      <p:sp>
        <p:nvSpPr>
          <p:cNvPr id="10" name="TextBox 9">
            <a:extLst>
              <a:ext uri="{FF2B5EF4-FFF2-40B4-BE49-F238E27FC236}">
                <a16:creationId xmlns:a16="http://schemas.microsoft.com/office/drawing/2014/main" id="{38298F01-9825-E352-3C88-E8D7BC6970E9}"/>
              </a:ext>
            </a:extLst>
          </p:cNvPr>
          <p:cNvSpPr txBox="1"/>
          <p:nvPr/>
        </p:nvSpPr>
        <p:spPr>
          <a:xfrm>
            <a:off x="7910623" y="1844137"/>
            <a:ext cx="4157330" cy="3964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70000"/>
              </a:lnSpc>
              <a:spcBef>
                <a:spcPts val="500"/>
              </a:spcBef>
            </a:pPr>
            <a:r>
              <a:rPr lang="en-US" sz="1900" b="1">
                <a:latin typeface="Calibri" panose="020F0502020204030204" pitchFamily="34" charset="0"/>
                <a:cs typeface="Calibri" panose="020F0502020204030204" pitchFamily="34" charset="0"/>
              </a:rPr>
              <a:t>        Capabilities​</a:t>
            </a:r>
          </a:p>
          <a:p>
            <a:pPr marL="800100" lvl="1" indent="-342900">
              <a:buFont typeface="Arial" panose="020B0604020202020204" pitchFamily="34" charset="0"/>
              <a:buChar char="•"/>
            </a:pPr>
            <a:r>
              <a:rPr lang="en-US" sz="2000"/>
              <a:t>Hazard analysis and risk assessment</a:t>
            </a:r>
          </a:p>
          <a:p>
            <a:pPr marL="800100" lvl="1" indent="-342900">
              <a:buFont typeface="Arial" panose="020B0604020202020204" pitchFamily="34" charset="0"/>
              <a:buChar char="•"/>
            </a:pPr>
            <a:r>
              <a:rPr lang="en-US" sz="2000"/>
              <a:t>Safety and assurance requirements capture</a:t>
            </a:r>
          </a:p>
          <a:p>
            <a:pPr marL="800100" lvl="1" indent="-342900">
              <a:buFont typeface="Arial" panose="020B0604020202020204" pitchFamily="34" charset="0"/>
              <a:buChar char="•"/>
            </a:pPr>
            <a:r>
              <a:rPr lang="en-US" sz="2000"/>
              <a:t>Structured argument development</a:t>
            </a:r>
          </a:p>
          <a:p>
            <a:pPr marL="800100" lvl="1" indent="-342900">
              <a:buFont typeface="Arial" panose="020B0604020202020204" pitchFamily="34" charset="0"/>
              <a:buChar char="•"/>
            </a:pPr>
            <a:r>
              <a:rPr lang="en-US" sz="2000"/>
              <a:t>Safety architecture development</a:t>
            </a:r>
          </a:p>
          <a:p>
            <a:pPr marL="800100" lvl="1" indent="-342900">
              <a:buFont typeface="Arial" panose="020B0604020202020204" pitchFamily="34" charset="0"/>
              <a:buChar char="•"/>
            </a:pPr>
            <a:r>
              <a:rPr lang="en-US" sz="2000"/>
              <a:t>Traceability and consistency</a:t>
            </a:r>
          </a:p>
          <a:p>
            <a:pPr marL="800100" lvl="1" indent="-342900">
              <a:buFont typeface="Arial" panose="020B0604020202020204" pitchFamily="34" charset="0"/>
              <a:buChar char="•"/>
            </a:pPr>
            <a:r>
              <a:rPr lang="en-US" sz="2000"/>
              <a:t>Evidence management and analytics via dashboards</a:t>
            </a:r>
          </a:p>
          <a:p>
            <a:pPr algn="just">
              <a:lnSpc>
                <a:spcPct val="70000"/>
              </a:lnSpc>
              <a:spcBef>
                <a:spcPts val="500"/>
              </a:spcBef>
            </a:pPr>
            <a:endParaRPr lang="en-US" sz="1900">
              <a:highlight>
                <a:srgbClr val="F5F5F5"/>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719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9239-D110-6EEF-492C-0C2C289F7EDF}"/>
              </a:ext>
            </a:extLst>
          </p:cNvPr>
          <p:cNvSpPr>
            <a:spLocks noGrp="1"/>
          </p:cNvSpPr>
          <p:nvPr>
            <p:ph type="title"/>
          </p:nvPr>
        </p:nvSpPr>
        <p:spPr>
          <a:xfrm>
            <a:off x="828773" y="337622"/>
            <a:ext cx="10515600" cy="1325563"/>
          </a:xfrm>
        </p:spPr>
        <p:txBody>
          <a:bodyPr/>
          <a:lstStyle/>
          <a:p>
            <a:r>
              <a:rPr lang="en-US" b="1">
                <a:solidFill>
                  <a:schemeClr val="accent2"/>
                </a:solidFill>
              </a:rPr>
              <a:t>HADES</a:t>
            </a:r>
            <a:r>
              <a:rPr lang="en-US">
                <a:solidFill>
                  <a:schemeClr val="accent2"/>
                </a:solidFill>
              </a:rPr>
              <a:t>:</a:t>
            </a:r>
            <a:r>
              <a:rPr lang="en-US"/>
              <a:t> </a:t>
            </a:r>
            <a:r>
              <a:rPr lang="en-US" sz="3600" b="1">
                <a:solidFill>
                  <a:schemeClr val="tx2"/>
                </a:solidFill>
              </a:rPr>
              <a:t>Hazard Analysis </a:t>
            </a:r>
            <a:r>
              <a:rPr lang="en-US" sz="3600" b="1" err="1">
                <a:solidFill>
                  <a:schemeClr val="tx2"/>
                </a:solidFill>
              </a:rPr>
              <a:t>DESigner</a:t>
            </a:r>
            <a:endParaRPr lang="en-US" b="1">
              <a:solidFill>
                <a:schemeClr val="tx2"/>
              </a:solidFill>
            </a:endParaRPr>
          </a:p>
        </p:txBody>
      </p:sp>
      <p:grpSp>
        <p:nvGrpSpPr>
          <p:cNvPr id="9" name="Group 8">
            <a:extLst>
              <a:ext uri="{FF2B5EF4-FFF2-40B4-BE49-F238E27FC236}">
                <a16:creationId xmlns:a16="http://schemas.microsoft.com/office/drawing/2014/main" id="{11F9BD9A-383C-4151-D96F-36C3637A138A}"/>
              </a:ext>
            </a:extLst>
          </p:cNvPr>
          <p:cNvGrpSpPr/>
          <p:nvPr/>
        </p:nvGrpSpPr>
        <p:grpSpPr>
          <a:xfrm>
            <a:off x="655149" y="1392103"/>
            <a:ext cx="4789328" cy="2680704"/>
            <a:chOff x="1476243" y="2239347"/>
            <a:chExt cx="4789328" cy="2680704"/>
          </a:xfrm>
        </p:grpSpPr>
        <p:sp>
          <p:nvSpPr>
            <p:cNvPr id="10" name="Rectangle 9">
              <a:extLst>
                <a:ext uri="{FF2B5EF4-FFF2-40B4-BE49-F238E27FC236}">
                  <a16:creationId xmlns:a16="http://schemas.microsoft.com/office/drawing/2014/main" id="{AE0EDAC8-89E2-AC1F-826D-B095045DBF52}"/>
                </a:ext>
              </a:extLst>
            </p:cNvPr>
            <p:cNvSpPr/>
            <p:nvPr/>
          </p:nvSpPr>
          <p:spPr>
            <a:xfrm>
              <a:off x="1476243" y="2239347"/>
              <a:ext cx="4789328" cy="2680704"/>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a:t>Hazard Analysis Environment</a:t>
              </a:r>
            </a:p>
          </p:txBody>
        </p:sp>
        <p:grpSp>
          <p:nvGrpSpPr>
            <p:cNvPr id="11" name="Group 10">
              <a:extLst>
                <a:ext uri="{FF2B5EF4-FFF2-40B4-BE49-F238E27FC236}">
                  <a16:creationId xmlns:a16="http://schemas.microsoft.com/office/drawing/2014/main" id="{DF9E02A3-DC94-854D-0EBC-25DB25D42594}"/>
                </a:ext>
              </a:extLst>
            </p:cNvPr>
            <p:cNvGrpSpPr/>
            <p:nvPr/>
          </p:nvGrpSpPr>
          <p:grpSpPr>
            <a:xfrm>
              <a:off x="1659294" y="3587376"/>
              <a:ext cx="4436706" cy="1208316"/>
              <a:chOff x="1561642" y="2093990"/>
              <a:chExt cx="4436706" cy="1208316"/>
            </a:xfrm>
          </p:grpSpPr>
          <p:sp>
            <p:nvSpPr>
              <p:cNvPr id="15" name="Rectangle 14">
                <a:extLst>
                  <a:ext uri="{FF2B5EF4-FFF2-40B4-BE49-F238E27FC236}">
                    <a16:creationId xmlns:a16="http://schemas.microsoft.com/office/drawing/2014/main" id="{925EF3E9-967C-FE1B-B009-B32877AAC886}"/>
                  </a:ext>
                </a:extLst>
              </p:cNvPr>
              <p:cNvSpPr/>
              <p:nvPr/>
            </p:nvSpPr>
            <p:spPr>
              <a:xfrm>
                <a:off x="1561642" y="2093991"/>
                <a:ext cx="1747548" cy="12083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Historic Knowledge Extraction via </a:t>
                </a:r>
                <a:r>
                  <a:rPr lang="en-US" sz="1600" b="1"/>
                  <a:t>MIKA</a:t>
                </a:r>
              </a:p>
            </p:txBody>
          </p:sp>
          <p:sp>
            <p:nvSpPr>
              <p:cNvPr id="16" name="Rectangle 15">
                <a:extLst>
                  <a:ext uri="{FF2B5EF4-FFF2-40B4-BE49-F238E27FC236}">
                    <a16:creationId xmlns:a16="http://schemas.microsoft.com/office/drawing/2014/main" id="{C507A9E3-C64F-4E56-3E40-E5A2AA40F588}"/>
                  </a:ext>
                </a:extLst>
              </p:cNvPr>
              <p:cNvSpPr/>
              <p:nvPr/>
            </p:nvSpPr>
            <p:spPr>
              <a:xfrm>
                <a:off x="4250800" y="2093990"/>
                <a:ext cx="1747548" cy="12083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Scenario-based Resilience Simulation via </a:t>
                </a:r>
                <a:r>
                  <a:rPr lang="en-US" sz="1600" b="1" err="1"/>
                  <a:t>fmdtools</a:t>
                </a:r>
                <a:endParaRPr lang="en-US" sz="1600" b="1"/>
              </a:p>
            </p:txBody>
          </p:sp>
          <p:cxnSp>
            <p:nvCxnSpPr>
              <p:cNvPr id="17" name="Straight Arrow Connector 16">
                <a:extLst>
                  <a:ext uri="{FF2B5EF4-FFF2-40B4-BE49-F238E27FC236}">
                    <a16:creationId xmlns:a16="http://schemas.microsoft.com/office/drawing/2014/main" id="{84EE90E9-5906-28D3-BB4E-A9E043D4AAB5}"/>
                  </a:ext>
                </a:extLst>
              </p:cNvPr>
              <p:cNvCxnSpPr>
                <a:cxnSpLocks/>
              </p:cNvCxnSpPr>
              <p:nvPr/>
            </p:nvCxnSpPr>
            <p:spPr>
              <a:xfrm>
                <a:off x="3328755" y="2367156"/>
                <a:ext cx="922045"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D89DE3A7-A412-79C2-9FE5-BA951D09A5BE}"/>
                  </a:ext>
                </a:extLst>
              </p:cNvPr>
              <p:cNvCxnSpPr>
                <a:cxnSpLocks/>
              </p:cNvCxnSpPr>
              <p:nvPr/>
            </p:nvCxnSpPr>
            <p:spPr>
              <a:xfrm flipH="1">
                <a:off x="3295710" y="3027783"/>
                <a:ext cx="955089"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sp>
          <p:nvSpPr>
            <p:cNvPr id="12" name="Rectangle 11">
              <a:extLst>
                <a:ext uri="{FF2B5EF4-FFF2-40B4-BE49-F238E27FC236}">
                  <a16:creationId xmlns:a16="http://schemas.microsoft.com/office/drawing/2014/main" id="{6ED13BF7-FBEB-1BF3-015C-287E1E2496F5}"/>
                </a:ext>
              </a:extLst>
            </p:cNvPr>
            <p:cNvSpPr/>
            <p:nvPr/>
          </p:nvSpPr>
          <p:spPr>
            <a:xfrm>
              <a:off x="1659294" y="2703300"/>
              <a:ext cx="4450184" cy="4432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Graph-based System Modeling </a:t>
              </a:r>
            </a:p>
          </p:txBody>
        </p:sp>
        <p:cxnSp>
          <p:nvCxnSpPr>
            <p:cNvPr id="13" name="Straight Arrow Connector 12">
              <a:extLst>
                <a:ext uri="{FF2B5EF4-FFF2-40B4-BE49-F238E27FC236}">
                  <a16:creationId xmlns:a16="http://schemas.microsoft.com/office/drawing/2014/main" id="{48C36BA8-AFEF-6EFC-C3DA-EAD1C10103CE}"/>
                </a:ext>
              </a:extLst>
            </p:cNvPr>
            <p:cNvCxnSpPr>
              <a:cxnSpLocks/>
              <a:stCxn id="15" idx="0"/>
            </p:cNvCxnSpPr>
            <p:nvPr/>
          </p:nvCxnSpPr>
          <p:spPr>
            <a:xfrm flipV="1">
              <a:off x="2533068" y="3146505"/>
              <a:ext cx="0" cy="440872"/>
            </a:xfrm>
            <a:prstGeom prst="straightConnector1">
              <a:avLst/>
            </a:prstGeom>
            <a:ln w="57150">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024AAE4A-6F32-FBA1-40AB-7F863E1D9544}"/>
                </a:ext>
              </a:extLst>
            </p:cNvPr>
            <p:cNvCxnSpPr>
              <a:cxnSpLocks/>
              <a:stCxn id="16" idx="0"/>
            </p:cNvCxnSpPr>
            <p:nvPr/>
          </p:nvCxnSpPr>
          <p:spPr>
            <a:xfrm flipV="1">
              <a:off x="5222226" y="3146505"/>
              <a:ext cx="0" cy="440871"/>
            </a:xfrm>
            <a:prstGeom prst="straightConnector1">
              <a:avLst/>
            </a:prstGeom>
            <a:ln w="57150">
              <a:headEnd type="triangle" w="med" len="med"/>
              <a:tailEnd type="triangle" w="med" len="med"/>
            </a:ln>
          </p:spPr>
          <p:style>
            <a:lnRef idx="2">
              <a:schemeClr val="dk1"/>
            </a:lnRef>
            <a:fillRef idx="0">
              <a:schemeClr val="dk1"/>
            </a:fillRef>
            <a:effectRef idx="1">
              <a:schemeClr val="dk1"/>
            </a:effectRef>
            <a:fontRef idx="minor">
              <a:schemeClr val="tx1"/>
            </a:fontRef>
          </p:style>
        </p:cxnSp>
      </p:grpSp>
      <p:sp>
        <p:nvSpPr>
          <p:cNvPr id="19" name="Rectangle 18">
            <a:extLst>
              <a:ext uri="{FF2B5EF4-FFF2-40B4-BE49-F238E27FC236}">
                <a16:creationId xmlns:a16="http://schemas.microsoft.com/office/drawing/2014/main" id="{6A0C18F5-EADF-A526-6F63-DCA7915249AF}"/>
              </a:ext>
            </a:extLst>
          </p:cNvPr>
          <p:cNvSpPr/>
          <p:nvPr/>
        </p:nvSpPr>
        <p:spPr>
          <a:xfrm>
            <a:off x="655149" y="4521039"/>
            <a:ext cx="4789328" cy="20010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t>Traceable Design Artefact Generation Environment</a:t>
            </a:r>
          </a:p>
        </p:txBody>
      </p:sp>
      <p:cxnSp>
        <p:nvCxnSpPr>
          <p:cNvPr id="20" name="Straight Arrow Connector 19">
            <a:extLst>
              <a:ext uri="{FF2B5EF4-FFF2-40B4-BE49-F238E27FC236}">
                <a16:creationId xmlns:a16="http://schemas.microsoft.com/office/drawing/2014/main" id="{E707398F-0F13-07B9-4AC5-DFF8066C0B6B}"/>
              </a:ext>
            </a:extLst>
          </p:cNvPr>
          <p:cNvCxnSpPr>
            <a:cxnSpLocks/>
            <a:stCxn id="19" idx="0"/>
            <a:endCxn id="10" idx="2"/>
          </p:cNvCxnSpPr>
          <p:nvPr/>
        </p:nvCxnSpPr>
        <p:spPr>
          <a:xfrm flipV="1">
            <a:off x="3049813" y="4072807"/>
            <a:ext cx="0" cy="448232"/>
          </a:xfrm>
          <a:prstGeom prst="straightConnector1">
            <a:avLst/>
          </a:prstGeom>
          <a:ln w="57150">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21" name="Content Placeholder 2">
            <a:extLst>
              <a:ext uri="{FF2B5EF4-FFF2-40B4-BE49-F238E27FC236}">
                <a16:creationId xmlns:a16="http://schemas.microsoft.com/office/drawing/2014/main" id="{74271D7C-B52D-FDCD-E61E-56FA9BA39F91}"/>
              </a:ext>
            </a:extLst>
          </p:cNvPr>
          <p:cNvSpPr>
            <a:spLocks noGrp="1"/>
          </p:cNvSpPr>
          <p:nvPr>
            <p:ph idx="1"/>
          </p:nvPr>
        </p:nvSpPr>
        <p:spPr>
          <a:xfrm>
            <a:off x="5356222" y="1392104"/>
            <a:ext cx="6180630" cy="5237292"/>
          </a:xfrm>
          <a:prstGeom prst="rect">
            <a:avLst/>
          </a:prstGeom>
          <a:solidFill>
            <a:schemeClr val="bg1"/>
          </a:solidFill>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None/>
            </a:pPr>
            <a:r>
              <a:rPr lang="en-US" sz="2000" b="1">
                <a:latin typeface="Calibri" panose="020F0502020204030204" pitchFamily="34" charset="0"/>
                <a:cs typeface="Calibri" panose="020F0502020204030204" pitchFamily="34" charset="0"/>
              </a:rPr>
              <a:t>Capabilities</a:t>
            </a:r>
          </a:p>
          <a:p>
            <a:pPr lvl="1" algn="just"/>
            <a:r>
              <a:rPr lang="en-US" sz="2000">
                <a:solidFill>
                  <a:srgbClr val="0070C0"/>
                </a:solidFill>
                <a:latin typeface="Calibri" panose="020F0502020204030204" pitchFamily="34" charset="0"/>
                <a:cs typeface="Calibri" panose="020F0502020204030204" pitchFamily="34" charset="0"/>
              </a:rPr>
              <a:t>Scenario-based</a:t>
            </a:r>
            <a:r>
              <a:rPr lang="en-US" sz="2000">
                <a:latin typeface="Calibri" panose="020F0502020204030204" pitchFamily="34" charset="0"/>
                <a:cs typeface="Calibri" panose="020F0502020204030204" pitchFamily="34" charset="0"/>
              </a:rPr>
              <a:t> hazard analysis that accounts for all system elements (human, hardware, and software)</a:t>
            </a:r>
          </a:p>
          <a:p>
            <a:pPr lvl="1" algn="just"/>
            <a:r>
              <a:rPr lang="en-US" sz="2000">
                <a:solidFill>
                  <a:srgbClr val="0070C0"/>
                </a:solidFill>
                <a:latin typeface="Calibri" panose="020F0502020204030204" pitchFamily="34" charset="0"/>
                <a:cs typeface="Calibri" panose="020F0502020204030204" pitchFamily="34" charset="0"/>
              </a:rPr>
              <a:t>Knowledge-assisted </a:t>
            </a:r>
            <a:r>
              <a:rPr lang="en-US" sz="2000">
                <a:latin typeface="Calibri" panose="020F0502020204030204" pitchFamily="34" charset="0"/>
                <a:cs typeface="Calibri" panose="020F0502020204030204" pitchFamily="34" charset="0"/>
              </a:rPr>
              <a:t>fault simulation capabilities with broad scenario coverage</a:t>
            </a:r>
          </a:p>
          <a:p>
            <a:pPr lvl="1" algn="just"/>
            <a:r>
              <a:rPr lang="en-US" sz="2000">
                <a:solidFill>
                  <a:srgbClr val="0070C0"/>
                </a:solidFill>
                <a:latin typeface="Calibri" panose="020F0502020204030204" pitchFamily="34" charset="0"/>
                <a:cs typeface="Calibri" panose="020F0502020204030204" pitchFamily="34" charset="0"/>
              </a:rPr>
              <a:t>Parameterizable</a:t>
            </a:r>
            <a:r>
              <a:rPr lang="en-US" sz="2000">
                <a:latin typeface="Calibri" panose="020F0502020204030204" pitchFamily="34" charset="0"/>
                <a:cs typeface="Calibri" panose="020F0502020204030204" pitchFamily="34" charset="0"/>
              </a:rPr>
              <a:t> simulation (to study emergent failures even when hazards are not present)</a:t>
            </a:r>
          </a:p>
          <a:p>
            <a:pPr lvl="1" algn="just"/>
            <a:r>
              <a:rPr lang="en-US" sz="2000">
                <a:solidFill>
                  <a:srgbClr val="0070C0"/>
                </a:solidFill>
                <a:latin typeface="Calibri" panose="020F0502020204030204" pitchFamily="34" charset="0"/>
                <a:cs typeface="Calibri" panose="020F0502020204030204" pitchFamily="34" charset="0"/>
              </a:rPr>
              <a:t>System-of-Systems</a:t>
            </a:r>
            <a:r>
              <a:rPr lang="en-US" sz="2000">
                <a:latin typeface="Calibri" panose="020F0502020204030204" pitchFamily="34" charset="0"/>
                <a:cs typeface="Calibri" panose="020F0502020204030204" pitchFamily="34" charset="0"/>
              </a:rPr>
              <a:t> simulations and fault combination evaluations</a:t>
            </a:r>
          </a:p>
          <a:p>
            <a:pPr lvl="1" algn="just"/>
            <a:r>
              <a:rPr lang="en-US" sz="2000">
                <a:solidFill>
                  <a:srgbClr val="0070C0"/>
                </a:solidFill>
                <a:latin typeface="Calibri" panose="020F0502020204030204" pitchFamily="34" charset="0"/>
                <a:cs typeface="Calibri" panose="020F0502020204030204" pitchFamily="34" charset="0"/>
              </a:rPr>
              <a:t>Resilience</a:t>
            </a:r>
            <a:r>
              <a:rPr lang="en-US" sz="2000">
                <a:latin typeface="Calibri" panose="020F0502020204030204" pitchFamily="34" charset="0"/>
                <a:cs typeface="Calibri" panose="020F0502020204030204" pitchFamily="34" charset="0"/>
              </a:rPr>
              <a:t> studies and metrics</a:t>
            </a:r>
          </a:p>
          <a:p>
            <a:pPr lvl="1" algn="just"/>
            <a:r>
              <a:rPr lang="en-US" sz="2000">
                <a:solidFill>
                  <a:srgbClr val="0070C0"/>
                </a:solidFill>
                <a:latin typeface="Calibri" panose="020F0502020204030204" pitchFamily="34" charset="0"/>
                <a:cs typeface="Calibri" panose="020F0502020204030204" pitchFamily="34" charset="0"/>
              </a:rPr>
              <a:t>Historic knowledge </a:t>
            </a:r>
            <a:r>
              <a:rPr lang="en-US" sz="2000">
                <a:latin typeface="Calibri" panose="020F0502020204030204" pitchFamily="34" charset="0"/>
                <a:cs typeface="Calibri" panose="020F0502020204030204" pitchFamily="34" charset="0"/>
              </a:rPr>
              <a:t>utilization for hazard identification and classification</a:t>
            </a:r>
          </a:p>
          <a:p>
            <a:pPr lvl="1" algn="just"/>
            <a:r>
              <a:rPr lang="en-US" sz="2000">
                <a:solidFill>
                  <a:srgbClr val="0070C0"/>
                </a:solidFill>
                <a:latin typeface="Calibri" panose="020F0502020204030204" pitchFamily="34" charset="0"/>
                <a:cs typeface="Calibri" panose="020F0502020204030204" pitchFamily="34" charset="0"/>
              </a:rPr>
              <a:t>Safety requirement </a:t>
            </a:r>
            <a:r>
              <a:rPr lang="en-US" sz="2000">
                <a:latin typeface="Calibri" panose="020F0502020204030204" pitchFamily="34" charset="0"/>
                <a:cs typeface="Calibri" panose="020F0502020204030204" pitchFamily="34" charset="0"/>
              </a:rPr>
              <a:t>generation and validation</a:t>
            </a:r>
          </a:p>
          <a:p>
            <a:pPr lvl="1" algn="just"/>
            <a:r>
              <a:rPr lang="en-US" sz="2000">
                <a:solidFill>
                  <a:srgbClr val="0070C0"/>
                </a:solidFill>
                <a:latin typeface="Calibri" panose="020F0502020204030204" pitchFamily="34" charset="0"/>
                <a:cs typeface="Calibri" panose="020F0502020204030204" pitchFamily="34" charset="0"/>
              </a:rPr>
              <a:t>Traceability</a:t>
            </a:r>
            <a:r>
              <a:rPr lang="en-US" sz="2000">
                <a:latin typeface="Calibri" panose="020F0502020204030204" pitchFamily="34" charset="0"/>
                <a:cs typeface="Calibri" panose="020F0502020204030204" pitchFamily="34" charset="0"/>
              </a:rPr>
              <a:t> with other system design artifacts</a:t>
            </a:r>
          </a:p>
          <a:p>
            <a:pPr lvl="1" algn="just"/>
            <a:r>
              <a:rPr lang="en-US" sz="2000">
                <a:solidFill>
                  <a:srgbClr val="0070C0"/>
                </a:solidFill>
                <a:latin typeface="Calibri" panose="020F0502020204030204" pitchFamily="34" charset="0"/>
                <a:cs typeface="Calibri" panose="020F0502020204030204" pitchFamily="34" charset="0"/>
              </a:rPr>
              <a:t>Maintain</a:t>
            </a:r>
            <a:r>
              <a:rPr lang="en-US" sz="2000">
                <a:latin typeface="Calibri" panose="020F0502020204030204" pitchFamily="34" charset="0"/>
                <a:cs typeface="Calibri" panose="020F0502020204030204" pitchFamily="34" charset="0"/>
              </a:rPr>
              <a:t> design assurance artifacts dynamically</a:t>
            </a:r>
          </a:p>
          <a:p>
            <a:pPr lvl="1" algn="just"/>
            <a:r>
              <a:rPr lang="en-US" sz="2000">
                <a:solidFill>
                  <a:srgbClr val="0070C0"/>
                </a:solidFill>
                <a:latin typeface="Calibri" panose="020F0502020204030204" pitchFamily="34" charset="0"/>
                <a:cs typeface="Calibri" panose="020F0502020204030204" pitchFamily="34" charset="0"/>
              </a:rPr>
              <a:t>Iterative</a:t>
            </a:r>
            <a:r>
              <a:rPr lang="en-US" sz="2000">
                <a:latin typeface="Calibri" panose="020F0502020204030204" pitchFamily="34" charset="0"/>
                <a:cs typeface="Calibri" panose="020F0502020204030204" pitchFamily="34" charset="0"/>
              </a:rPr>
              <a:t> testing, trade study setup, and mitigation validations</a:t>
            </a:r>
          </a:p>
          <a:p>
            <a:pPr lvl="1" algn="just"/>
            <a:endParaRPr lang="en-US" sz="2000">
              <a:latin typeface="Calibri" panose="020F0502020204030204" pitchFamily="34" charset="0"/>
              <a:cs typeface="Calibri" panose="020F0502020204030204" pitchFamily="34" charset="0"/>
            </a:endParaRPr>
          </a:p>
          <a:p>
            <a:pPr marL="457200" lvl="1" indent="0" algn="just">
              <a:buNone/>
            </a:pPr>
            <a:r>
              <a:rPr lang="en-US" sz="2000" b="1" i="1">
                <a:latin typeface="Calibri" panose="020F0502020204030204" pitchFamily="34" charset="0"/>
                <a:cs typeface="Calibri" panose="020F0502020204030204" pitchFamily="34" charset="0"/>
              </a:rPr>
              <a:t>HADES is currently under development, but most of the listed capabilities are included in the existing toolkits </a:t>
            </a:r>
            <a:r>
              <a:rPr lang="en-US" sz="2000" b="1" i="1" err="1">
                <a:solidFill>
                  <a:schemeClr val="accent2"/>
                </a:solidFill>
                <a:latin typeface="Calibri" panose="020F0502020204030204" pitchFamily="34" charset="0"/>
                <a:cs typeface="Calibri" panose="020F0502020204030204" pitchFamily="34" charset="0"/>
              </a:rPr>
              <a:t>fmdtools</a:t>
            </a:r>
            <a:r>
              <a:rPr lang="en-US" sz="2000" b="1" i="1">
                <a:latin typeface="Calibri" panose="020F0502020204030204" pitchFamily="34" charset="0"/>
                <a:cs typeface="Calibri" panose="020F0502020204030204" pitchFamily="34" charset="0"/>
              </a:rPr>
              <a:t> and </a:t>
            </a:r>
            <a:r>
              <a:rPr lang="en-US" sz="2000" b="1" i="1">
                <a:solidFill>
                  <a:schemeClr val="accent2"/>
                </a:solidFill>
                <a:latin typeface="Calibri" panose="020F0502020204030204" pitchFamily="34" charset="0"/>
                <a:cs typeface="Calibri" panose="020F0502020204030204" pitchFamily="34" charset="0"/>
              </a:rPr>
              <a:t>MIKA</a:t>
            </a:r>
            <a:r>
              <a:rPr lang="en-US" sz="2000" b="1" i="1">
                <a:latin typeface="Calibri" panose="020F0502020204030204" pitchFamily="34" charset="0"/>
                <a:cs typeface="Calibri" panose="020F0502020204030204" pitchFamily="34" charset="0"/>
              </a:rPr>
              <a:t>. </a:t>
            </a:r>
          </a:p>
          <a:p>
            <a:pPr marL="457200" lvl="1" indent="0">
              <a:buNone/>
            </a:pPr>
            <a:endParaRPr lang="en-US" sz="200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BAFE68EC-2C39-673B-F955-8330A3168BA6}"/>
              </a:ext>
            </a:extLst>
          </p:cNvPr>
          <p:cNvSpPr/>
          <p:nvPr/>
        </p:nvSpPr>
        <p:spPr>
          <a:xfrm>
            <a:off x="841606" y="5192191"/>
            <a:ext cx="1865376" cy="5548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Hazard Tables</a:t>
            </a:r>
            <a:endParaRPr lang="en-US" sz="1600" b="1"/>
          </a:p>
        </p:txBody>
      </p:sp>
      <p:sp>
        <p:nvSpPr>
          <p:cNvPr id="23" name="Rectangle 22">
            <a:extLst>
              <a:ext uri="{FF2B5EF4-FFF2-40B4-BE49-F238E27FC236}">
                <a16:creationId xmlns:a16="http://schemas.microsoft.com/office/drawing/2014/main" id="{63502622-3EAE-BDE8-B508-7EC020D211E4}"/>
              </a:ext>
            </a:extLst>
          </p:cNvPr>
          <p:cNvSpPr/>
          <p:nvPr/>
        </p:nvSpPr>
        <p:spPr>
          <a:xfrm>
            <a:off x="841606" y="5891020"/>
            <a:ext cx="1865376" cy="5548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Safety Requirements</a:t>
            </a:r>
            <a:endParaRPr lang="en-US" sz="1600" b="1"/>
          </a:p>
        </p:txBody>
      </p:sp>
      <p:sp>
        <p:nvSpPr>
          <p:cNvPr id="24" name="Rectangle 23">
            <a:extLst>
              <a:ext uri="{FF2B5EF4-FFF2-40B4-BE49-F238E27FC236}">
                <a16:creationId xmlns:a16="http://schemas.microsoft.com/office/drawing/2014/main" id="{48FA4EFB-B432-3A2F-48BA-D9DB039A88FF}"/>
              </a:ext>
            </a:extLst>
          </p:cNvPr>
          <p:cNvSpPr/>
          <p:nvPr/>
        </p:nvSpPr>
        <p:spPr>
          <a:xfrm>
            <a:off x="3409530" y="5891020"/>
            <a:ext cx="1868782" cy="5548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Safety Assurance Evidence</a:t>
            </a:r>
          </a:p>
        </p:txBody>
      </p:sp>
      <p:sp>
        <p:nvSpPr>
          <p:cNvPr id="25" name="Rectangle 24">
            <a:extLst>
              <a:ext uri="{FF2B5EF4-FFF2-40B4-BE49-F238E27FC236}">
                <a16:creationId xmlns:a16="http://schemas.microsoft.com/office/drawing/2014/main" id="{754E2CE5-45D5-C391-7614-A513A1084FE1}"/>
              </a:ext>
            </a:extLst>
          </p:cNvPr>
          <p:cNvSpPr/>
          <p:nvPr/>
        </p:nvSpPr>
        <p:spPr>
          <a:xfrm>
            <a:off x="3411233" y="5165371"/>
            <a:ext cx="1865376" cy="5548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Safety Architectures</a:t>
            </a:r>
            <a:endParaRPr lang="en-US" sz="1600" b="1"/>
          </a:p>
        </p:txBody>
      </p:sp>
      <p:sp>
        <p:nvSpPr>
          <p:cNvPr id="3" name="Slide Number Placeholder 2">
            <a:extLst>
              <a:ext uri="{FF2B5EF4-FFF2-40B4-BE49-F238E27FC236}">
                <a16:creationId xmlns:a16="http://schemas.microsoft.com/office/drawing/2014/main" id="{C6E6603F-7914-CDB9-3757-382E25A4F7BD}"/>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102133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47BF-244F-DFAA-33D5-CCB4BBADC77E}"/>
              </a:ext>
            </a:extLst>
          </p:cNvPr>
          <p:cNvSpPr>
            <a:spLocks noGrp="1"/>
          </p:cNvSpPr>
          <p:nvPr>
            <p:ph type="title"/>
          </p:nvPr>
        </p:nvSpPr>
        <p:spPr/>
        <p:txBody>
          <a:bodyPr/>
          <a:lstStyle/>
          <a:p>
            <a:r>
              <a:rPr lang="en-US" b="1">
                <a:solidFill>
                  <a:schemeClr val="accent2"/>
                </a:solidFill>
              </a:rPr>
              <a:t>MIKA</a:t>
            </a:r>
            <a:r>
              <a:rPr lang="en-US">
                <a:solidFill>
                  <a:schemeClr val="accent2"/>
                </a:solidFill>
              </a:rPr>
              <a:t>: </a:t>
            </a:r>
            <a:r>
              <a:rPr lang="en-US" sz="3600" b="1">
                <a:solidFill>
                  <a:schemeClr val="tx2"/>
                </a:solidFill>
              </a:rPr>
              <a:t>Manager for Intelligent Knowledge Access</a:t>
            </a:r>
            <a:br>
              <a:rPr lang="en-US" sz="3600" b="1">
                <a:solidFill>
                  <a:schemeClr val="tx2"/>
                </a:solidFill>
              </a:rPr>
            </a:br>
            <a:r>
              <a:rPr lang="en-US" sz="3600" b="1" i="1">
                <a:solidFill>
                  <a:schemeClr val="tx2"/>
                </a:solidFill>
              </a:rPr>
              <a:t>Used in HADES</a:t>
            </a:r>
            <a:endParaRPr lang="en-US" b="1" i="1">
              <a:solidFill>
                <a:schemeClr val="tx2"/>
              </a:solidFill>
            </a:endParaRPr>
          </a:p>
        </p:txBody>
      </p:sp>
      <p:pic>
        <p:nvPicPr>
          <p:cNvPr id="5" name="Content Placeholder 4">
            <a:extLst>
              <a:ext uri="{FF2B5EF4-FFF2-40B4-BE49-F238E27FC236}">
                <a16:creationId xmlns:a16="http://schemas.microsoft.com/office/drawing/2014/main" id="{28D7A09D-22F5-71B0-DBDF-E2EB48520E84}"/>
              </a:ext>
            </a:extLst>
          </p:cNvPr>
          <p:cNvPicPr>
            <a:picLocks noGrp="1" noChangeAspect="1"/>
          </p:cNvPicPr>
          <p:nvPr>
            <p:ph idx="1"/>
          </p:nvPr>
        </p:nvPicPr>
        <p:blipFill>
          <a:blip r:embed="rId2"/>
          <a:stretch>
            <a:fillRect/>
          </a:stretch>
        </p:blipFill>
        <p:spPr>
          <a:xfrm>
            <a:off x="4350922" y="2348057"/>
            <a:ext cx="6880329" cy="3786598"/>
          </a:xfrm>
        </p:spPr>
      </p:pic>
      <p:sp>
        <p:nvSpPr>
          <p:cNvPr id="6" name="TextBox 5">
            <a:extLst>
              <a:ext uri="{FF2B5EF4-FFF2-40B4-BE49-F238E27FC236}">
                <a16:creationId xmlns:a16="http://schemas.microsoft.com/office/drawing/2014/main" id="{D591053C-053F-B847-9E16-770B316B08D6}"/>
              </a:ext>
            </a:extLst>
          </p:cNvPr>
          <p:cNvSpPr txBox="1"/>
          <p:nvPr/>
        </p:nvSpPr>
        <p:spPr>
          <a:xfrm>
            <a:off x="413993" y="2869395"/>
            <a:ext cx="4377379" cy="1809406"/>
          </a:xfrm>
          <a:prstGeom prst="rect">
            <a:avLst/>
          </a:prstGeom>
          <a:noFill/>
        </p:spPr>
        <p:txBody>
          <a:bodyPr wrap="square" rtlCol="0">
            <a:spAutoFit/>
          </a:bodyPr>
          <a:lstStyle/>
          <a:p>
            <a:pPr marL="685800" indent="-228600" algn="just" fontAlgn="base">
              <a:lnSpc>
                <a:spcPct val="70000"/>
              </a:lnSpc>
              <a:spcBef>
                <a:spcPts val="500"/>
              </a:spcBef>
              <a:buFont typeface="Arial" panose="020B0604020202020204" pitchFamily="34" charset="0"/>
              <a:buChar char="•"/>
            </a:pPr>
            <a:r>
              <a:rPr lang="en-US" sz="1900">
                <a:solidFill>
                  <a:srgbClr val="0070C0"/>
                </a:solidFill>
                <a:latin typeface="Calibri" panose="020F0502020204030204" pitchFamily="34" charset="0"/>
              </a:rPr>
              <a:t>Captures</a:t>
            </a:r>
            <a:r>
              <a:rPr lang="en-US" sz="1900">
                <a:solidFill>
                  <a:srgbClr val="000000"/>
                </a:solidFill>
                <a:latin typeface="Calibri" panose="020F0502020204030204" pitchFamily="34" charset="0"/>
              </a:rPr>
              <a:t> high level themes in large sets of documents</a:t>
            </a:r>
          </a:p>
          <a:p>
            <a:pPr marL="1143000" lvl="3" indent="-228600" algn="just" fontAlgn="base">
              <a:lnSpc>
                <a:spcPct val="70000"/>
              </a:lnSpc>
              <a:spcBef>
                <a:spcPts val="500"/>
              </a:spcBef>
              <a:buFont typeface="Arial" panose="020B0604020202020204" pitchFamily="34" charset="0"/>
              <a:buChar char="•"/>
            </a:pPr>
            <a:r>
              <a:rPr lang="en-US" sz="1900">
                <a:solidFill>
                  <a:srgbClr val="000000"/>
                </a:solidFill>
                <a:latin typeface="Calibri" panose="020F0502020204030204" pitchFamily="34" charset="0"/>
              </a:rPr>
              <a:t>Topic Modeling</a:t>
            </a:r>
          </a:p>
          <a:p>
            <a:pPr marL="685800" indent="-228600" algn="just" fontAlgn="base">
              <a:lnSpc>
                <a:spcPct val="70000"/>
              </a:lnSpc>
              <a:spcBef>
                <a:spcPts val="500"/>
              </a:spcBef>
              <a:buFont typeface="Arial" panose="020B0604020202020204" pitchFamily="34" charset="0"/>
              <a:buChar char="•"/>
            </a:pPr>
            <a:r>
              <a:rPr lang="en-US" sz="1900">
                <a:solidFill>
                  <a:srgbClr val="0070C0"/>
                </a:solidFill>
                <a:latin typeface="Calibri" panose="020F0502020204030204" pitchFamily="34" charset="0"/>
              </a:rPr>
              <a:t>Identifies</a:t>
            </a:r>
            <a:r>
              <a:rPr lang="en-US" sz="1900">
                <a:solidFill>
                  <a:srgbClr val="000000"/>
                </a:solidFill>
                <a:latin typeface="Calibri" panose="020F0502020204030204" pitchFamily="34" charset="0"/>
              </a:rPr>
              <a:t> documents relative to high level themes</a:t>
            </a:r>
          </a:p>
          <a:p>
            <a:pPr marL="1143000" lvl="3" indent="-228600" algn="just" fontAlgn="base">
              <a:lnSpc>
                <a:spcPct val="70000"/>
              </a:lnSpc>
              <a:spcBef>
                <a:spcPts val="500"/>
              </a:spcBef>
              <a:buFont typeface="Arial" panose="020B0604020202020204" pitchFamily="34" charset="0"/>
              <a:buChar char="•"/>
            </a:pPr>
            <a:r>
              <a:rPr lang="en-US" sz="1900">
                <a:solidFill>
                  <a:srgbClr val="000000"/>
                </a:solidFill>
                <a:latin typeface="Calibri" panose="020F0502020204030204" pitchFamily="34" charset="0"/>
              </a:rPr>
              <a:t>Semantic Search</a:t>
            </a:r>
          </a:p>
          <a:p>
            <a:pPr marL="342900" indent="-342900">
              <a:lnSpc>
                <a:spcPct val="70000"/>
              </a:lnSpc>
              <a:spcBef>
                <a:spcPts val="500"/>
              </a:spcBef>
              <a:buFont typeface="Arial" panose="020B0604020202020204" pitchFamily="34" charset="0"/>
              <a:buChar char="•"/>
            </a:pPr>
            <a:endParaRPr lang="en-US" sz="2000"/>
          </a:p>
        </p:txBody>
      </p:sp>
      <p:sp>
        <p:nvSpPr>
          <p:cNvPr id="4" name="TextBox 3">
            <a:extLst>
              <a:ext uri="{FF2B5EF4-FFF2-40B4-BE49-F238E27FC236}">
                <a16:creationId xmlns:a16="http://schemas.microsoft.com/office/drawing/2014/main" id="{574408E8-0F17-86CA-33C2-BE50DCA10C6B}"/>
              </a:ext>
            </a:extLst>
          </p:cNvPr>
          <p:cNvSpPr txBox="1"/>
          <p:nvPr/>
        </p:nvSpPr>
        <p:spPr>
          <a:xfrm>
            <a:off x="413993" y="2085719"/>
            <a:ext cx="6711885" cy="783676"/>
          </a:xfrm>
          <a:prstGeom prst="rect">
            <a:avLst/>
          </a:prstGeom>
          <a:noFill/>
        </p:spPr>
        <p:txBody>
          <a:bodyPr wrap="square">
            <a:spAutoFit/>
          </a:bodyPr>
          <a:lstStyle/>
          <a:p>
            <a:pPr fontAlgn="base">
              <a:lnSpc>
                <a:spcPct val="70000"/>
              </a:lnSpc>
              <a:spcBef>
                <a:spcPts val="500"/>
              </a:spcBef>
            </a:pPr>
            <a:r>
              <a:rPr lang="en-US" sz="1900" b="1"/>
              <a:t>         Capabilities</a:t>
            </a:r>
            <a:endParaRPr lang="en-US" sz="1900">
              <a:solidFill>
                <a:srgbClr val="000000"/>
              </a:solidFill>
              <a:latin typeface="Calibri" panose="020F0502020204030204" pitchFamily="34" charset="0"/>
            </a:endParaRPr>
          </a:p>
          <a:p>
            <a:pPr marL="685800" indent="-228600" algn="just" fontAlgn="base">
              <a:lnSpc>
                <a:spcPct val="70000"/>
              </a:lnSpc>
              <a:spcBef>
                <a:spcPts val="500"/>
              </a:spcBef>
              <a:buFont typeface="Arial" panose="020B0604020202020204" pitchFamily="34" charset="0"/>
              <a:buChar char="•"/>
            </a:pPr>
            <a:r>
              <a:rPr lang="en-US" sz="1900">
                <a:solidFill>
                  <a:srgbClr val="0070C0"/>
                </a:solidFill>
                <a:latin typeface="Calibri" panose="020F0502020204030204" pitchFamily="34" charset="0"/>
              </a:rPr>
              <a:t>Searches</a:t>
            </a:r>
            <a:r>
              <a:rPr lang="en-US" sz="1900">
                <a:solidFill>
                  <a:srgbClr val="000000"/>
                </a:solidFill>
                <a:latin typeface="Calibri" panose="020F0502020204030204" pitchFamily="34" charset="0"/>
              </a:rPr>
              <a:t> through large number of historical documents and updated reports to generate knowledge</a:t>
            </a:r>
          </a:p>
        </p:txBody>
      </p:sp>
      <p:sp>
        <p:nvSpPr>
          <p:cNvPr id="3" name="Slide Number Placeholder 2">
            <a:extLst>
              <a:ext uri="{FF2B5EF4-FFF2-40B4-BE49-F238E27FC236}">
                <a16:creationId xmlns:a16="http://schemas.microsoft.com/office/drawing/2014/main" id="{E117E98A-90B9-2AF2-BAF4-212C519276FA}"/>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866651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971DC7C85AC84DA4E93BB280140AAF" ma:contentTypeVersion="14" ma:contentTypeDescription="Create a new document." ma:contentTypeScope="" ma:versionID="21ed7c58a535e1aa7e535079830efaa7">
  <xsd:schema xmlns:xsd="http://www.w3.org/2001/XMLSchema" xmlns:xs="http://www.w3.org/2001/XMLSchema" xmlns:p="http://schemas.microsoft.com/office/2006/metadata/properties" xmlns:ns2="c4ac3ca5-87de-433b-a6cd-9a68a72e173b" xmlns:ns3="1dd1845b-1ed7-41a8-9651-7a0759cabf42" targetNamespace="http://schemas.microsoft.com/office/2006/metadata/properties" ma:root="true" ma:fieldsID="8067972c9feb1b7a83f50760b8851795" ns2:_="" ns3:_="">
    <xsd:import namespace="c4ac3ca5-87de-433b-a6cd-9a68a72e173b"/>
    <xsd:import namespace="1dd1845b-1ed7-41a8-9651-7a0759cabf4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c3ca5-87de-433b-a6cd-9a68a72e17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d1845b-1ed7-41a8-9651-7a0759cabf4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f638a5a-5cee-4c5a-b746-8a2ec34b1919}" ma:internalName="TaxCatchAll" ma:showField="CatchAllData" ma:web="1dd1845b-1ed7-41a8-9651-7a0759cabf4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ac3ca5-87de-433b-a6cd-9a68a72e173b">
      <Terms xmlns="http://schemas.microsoft.com/office/infopath/2007/PartnerControls"/>
    </lcf76f155ced4ddcb4097134ff3c332f>
    <TaxCatchAll xmlns="1dd1845b-1ed7-41a8-9651-7a0759cabf4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F547D5-E844-48FF-ABC5-54BF834B494D}">
  <ds:schemaRefs>
    <ds:schemaRef ds:uri="1dd1845b-1ed7-41a8-9651-7a0759cabf42"/>
    <ds:schemaRef ds:uri="c4ac3ca5-87de-433b-a6cd-9a68a72e17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C964B2-D5ED-4349-9DB3-8FA91B4EF354}">
  <ds:schemaRefs>
    <ds:schemaRef ds:uri="http://purl.org/dc/elements/1.1/"/>
    <ds:schemaRef ds:uri="http://purl.org/dc/terms/"/>
    <ds:schemaRef ds:uri="1dd1845b-1ed7-41a8-9651-7a0759cabf42"/>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c4ac3ca5-87de-433b-a6cd-9a68a72e173b"/>
    <ds:schemaRef ds:uri="http://www.w3.org/XML/1998/namespace"/>
  </ds:schemaRefs>
</ds:datastoreItem>
</file>

<file path=customXml/itemProps3.xml><?xml version="1.0" encoding="utf-8"?>
<ds:datastoreItem xmlns:ds="http://schemas.openxmlformats.org/officeDocument/2006/customXml" ds:itemID="{4EE0A38C-DDC9-4C8F-9393-EA01FCEF1D10}">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theme</Template>
  <TotalTime>1581</TotalTime>
  <Words>2723</Words>
  <Application>Microsoft Macintosh PowerPoint</Application>
  <PresentationFormat>Widescreen</PresentationFormat>
  <Paragraphs>373</Paragraphs>
  <Slides>38</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Aptos Display</vt:lpstr>
      <vt:lpstr>Arial</vt:lpstr>
      <vt:lpstr>Arial,Sans-Serif</vt:lpstr>
      <vt:lpstr>Calibri</vt:lpstr>
      <vt:lpstr>Chalkboard</vt:lpstr>
      <vt:lpstr>NimbusMonL-Regu</vt:lpstr>
      <vt:lpstr>Segoe UI</vt:lpstr>
      <vt:lpstr>office theme</vt:lpstr>
      <vt:lpstr>Robust Software Engineering at NASA Ames Research Center</vt:lpstr>
      <vt:lpstr>Presentation Outline</vt:lpstr>
      <vt:lpstr>Part I: Robust Software Engineering</vt:lpstr>
      <vt:lpstr>RSE: Robust Software Engineering</vt:lpstr>
      <vt:lpstr>RSE: From Design to Operations</vt:lpstr>
      <vt:lpstr>Part II: Introduction to Tools</vt:lpstr>
      <vt:lpstr>AdvoCATE: Assurance Case Automation Toolset</vt:lpstr>
      <vt:lpstr>HADES: Hazard Analysis DESigner</vt:lpstr>
      <vt:lpstr>MIKA: Manager for Intelligent Knowledge Access Used in HADES</vt:lpstr>
      <vt:lpstr>fmdtools: Fault Model Design Tools Used in HADES</vt:lpstr>
      <vt:lpstr>FRET: Formal Requirements Elicitation Tool</vt:lpstr>
      <vt:lpstr>FRET: Formal Requirements Elicitation Tool</vt:lpstr>
      <vt:lpstr>Proposed Workflow with Tools</vt:lpstr>
      <vt:lpstr>Additional Tools: Testing and Runtime Verification</vt:lpstr>
      <vt:lpstr>Part III: Troupe 2.0</vt:lpstr>
      <vt:lpstr>Troupe: Autonomous Micro Rover Swarm</vt:lpstr>
      <vt:lpstr>Troupe: System Overview</vt:lpstr>
      <vt:lpstr>Part IV: Application of Tools to Troupe 2.0</vt:lpstr>
      <vt:lpstr>Representation and Analysis in AdvoCATE</vt:lpstr>
      <vt:lpstr>AdvoCATE: Physical and functional decomposition </vt:lpstr>
      <vt:lpstr>AdvoCATE: Hazard Analysis and Safety Architecture</vt:lpstr>
      <vt:lpstr>Modeling and Analysis in HADES: Complementing AdvoCATE Analysis</vt:lpstr>
      <vt:lpstr>System Modeling with HADES: Functional Model using Functional Reasoning Design Language (FRDL)</vt:lpstr>
      <vt:lpstr>System Modeling with HADES: Functional Model using Functional Reasoning Design Language (FRDL)</vt:lpstr>
      <vt:lpstr>System Modeling with HADES: Functional Model using Functional Reasoning Design Language (FRDL)</vt:lpstr>
      <vt:lpstr>Dataset for Use with HADES Knowledge Retrieval Capability: NASA Lessons Learned Information System (LLIS)</vt:lpstr>
      <vt:lpstr>Updating FHA with HADES Knowledge Retrieval Capability</vt:lpstr>
      <vt:lpstr>Simulation: Function-based System Representation and Behavior Simulation</vt:lpstr>
      <vt:lpstr>Simulation: Parameters</vt:lpstr>
      <vt:lpstr>Simulation: Example execution with the fault “no obstacle detection” in the Map function at t = 50</vt:lpstr>
      <vt:lpstr>Simulation: Tracking the rover performance</vt:lpstr>
      <vt:lpstr>Analysis: Planned</vt:lpstr>
      <vt:lpstr>Requirements Specification and Analysis in FRET</vt:lpstr>
      <vt:lpstr>Specification, Understanding and Formalization: Requirements in FRETish</vt:lpstr>
      <vt:lpstr>Simulation: Interactive visualization of requirement semantics</vt:lpstr>
      <vt:lpstr>Analysis: Consistency/Realizability Checking of Requirements</vt:lpstr>
      <vt:lpstr>Runtime monitoring: Connection with tools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Woodard, Aaron (ARC-TI)</cp:lastModifiedBy>
  <cp:revision>7</cp:revision>
  <dcterms:created xsi:type="dcterms:W3CDTF">2024-11-06T22:40:50Z</dcterms:created>
  <dcterms:modified xsi:type="dcterms:W3CDTF">2025-07-18T18:39:26Z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0x0101002E971DC7C85AC84DA4E93BB280140AAF</vt:lpwstr>
  </property>
  <property fmtid="{D5CDD505-2E9C-101B-9397-08002B2CF9AE}" pid="3" name="MediaServiceImageTags">
    <vt:lpwstr/>
  </property>
</Properties>
</file>