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15"/>
  </p:notesMasterIdLst>
  <p:handoutMasterIdLst>
    <p:handoutMasterId r:id="rId16"/>
  </p:handoutMasterIdLst>
  <p:sldIdLst>
    <p:sldId id="278" r:id="rId5"/>
    <p:sldId id="275" r:id="rId6"/>
    <p:sldId id="286" r:id="rId7"/>
    <p:sldId id="279" r:id="rId8"/>
    <p:sldId id="280" r:id="rId9"/>
    <p:sldId id="281" r:id="rId10"/>
    <p:sldId id="282" r:id="rId11"/>
    <p:sldId id="283" r:id="rId12"/>
    <p:sldId id="284" r:id="rId13"/>
    <p:sldId id="285" r:id="rId14"/>
  </p:sldIdLst>
  <p:sldSz cx="12192000" cy="6858000"/>
  <p:notesSz cx="7302500" cy="9588500"/>
  <p:defaultTextStyle>
    <a:defPPr>
      <a:defRPr lang="en-US"/>
    </a:defPPr>
    <a:lvl1pPr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1pPr>
    <a:lvl2pPr marL="4572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2pPr>
    <a:lvl3pPr marL="9144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3pPr>
    <a:lvl4pPr marL="13716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4pPr>
    <a:lvl5pPr marL="18288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5pPr>
    <a:lvl6pPr marL="2286000" algn="l" defTabSz="914400" rtl="0" eaLnBrk="1" latinLnBrk="0" hangingPunct="1">
      <a:defRPr sz="2000" b="1" kern="1200">
        <a:solidFill>
          <a:schemeClr val="tx1"/>
        </a:solidFill>
        <a:latin typeface="Times" charset="0"/>
        <a:ea typeface="ＭＳ Ｐゴシック" charset="-128"/>
        <a:cs typeface="+mn-cs"/>
      </a:defRPr>
    </a:lvl6pPr>
    <a:lvl7pPr marL="2743200" algn="l" defTabSz="914400" rtl="0" eaLnBrk="1" latinLnBrk="0" hangingPunct="1">
      <a:defRPr sz="2000" b="1" kern="1200">
        <a:solidFill>
          <a:schemeClr val="tx1"/>
        </a:solidFill>
        <a:latin typeface="Times" charset="0"/>
        <a:ea typeface="ＭＳ Ｐゴシック" charset="-128"/>
        <a:cs typeface="+mn-cs"/>
      </a:defRPr>
    </a:lvl7pPr>
    <a:lvl8pPr marL="3200400" algn="l" defTabSz="914400" rtl="0" eaLnBrk="1" latinLnBrk="0" hangingPunct="1">
      <a:defRPr sz="2000" b="1" kern="1200">
        <a:solidFill>
          <a:schemeClr val="tx1"/>
        </a:solidFill>
        <a:latin typeface="Times" charset="0"/>
        <a:ea typeface="ＭＳ Ｐゴシック" charset="-128"/>
        <a:cs typeface="+mn-cs"/>
      </a:defRPr>
    </a:lvl8pPr>
    <a:lvl9pPr marL="3657600" algn="l" defTabSz="914400" rtl="0" eaLnBrk="1" latinLnBrk="0" hangingPunct="1">
      <a:defRPr sz="2000" b="1"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8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5442B4-804C-ADFD-F768-582B66B435CD}" name="Gilligan, Ryan P. (GRC-LTF0)" initials="G(" userId="S::rgilliga@ndc.nasa.gov::fa511eb3-9f8d-4fa1-b2cd-89a5c1c047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05"/>
    <a:srgbClr val="0060BC"/>
    <a:srgbClr val="FF4605"/>
    <a:srgbClr val="333399"/>
    <a:srgbClr val="2B2B82"/>
    <a:srgbClr val="B0B3F6"/>
    <a:srgbClr val="5F5F5F"/>
    <a:srgbClr val="DDDDDD"/>
    <a:srgbClr val="777777"/>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7E9F52-A5AF-43AB-8B75-71B91A01CBF4}" v="3" dt="2025-07-22T18:42:07.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88"/>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k, Jodi C. (MSFC-EV34)" userId="a05cd629-1ef3-49b4-9230-29a419c4ddc9" providerId="ADAL" clId="{5F7E9F52-A5AF-43AB-8B75-71B91A01CBF4}"/>
    <pc:docChg chg="undo custSel modSld">
      <pc:chgData name="Turk, Jodi C. (MSFC-EV34)" userId="a05cd629-1ef3-49b4-9230-29a419c4ddc9" providerId="ADAL" clId="{5F7E9F52-A5AF-43AB-8B75-71B91A01CBF4}" dt="2025-07-22T18:47:49.496" v="713" actId="14100"/>
      <pc:docMkLst>
        <pc:docMk/>
      </pc:docMkLst>
      <pc:sldChg chg="addSp modSp mod">
        <pc:chgData name="Turk, Jodi C. (MSFC-EV34)" userId="a05cd629-1ef3-49b4-9230-29a419c4ddc9" providerId="ADAL" clId="{5F7E9F52-A5AF-43AB-8B75-71B91A01CBF4}" dt="2025-07-22T18:41:37.796" v="311" actId="1076"/>
        <pc:sldMkLst>
          <pc:docMk/>
          <pc:sldMk cId="628685908" sldId="278"/>
        </pc:sldMkLst>
        <pc:spChg chg="mod">
          <ac:chgData name="Turk, Jodi C. (MSFC-EV34)" userId="a05cd629-1ef3-49b4-9230-29a419c4ddc9" providerId="ADAL" clId="{5F7E9F52-A5AF-43AB-8B75-71B91A01CBF4}" dt="2025-07-22T18:39:05.538" v="87" actId="1076"/>
          <ac:spMkLst>
            <pc:docMk/>
            <pc:sldMk cId="628685908" sldId="278"/>
            <ac:spMk id="2" creationId="{63B368D9-C499-0D40-A457-B08ED0AAAEEE}"/>
          </ac:spMkLst>
        </pc:spChg>
        <pc:spChg chg="mod">
          <ac:chgData name="Turk, Jodi C. (MSFC-EV34)" userId="a05cd629-1ef3-49b4-9230-29a419c4ddc9" providerId="ADAL" clId="{5F7E9F52-A5AF-43AB-8B75-71B91A01CBF4}" dt="2025-07-22T18:39:02.596" v="86" actId="1076"/>
          <ac:spMkLst>
            <pc:docMk/>
            <pc:sldMk cId="628685908" sldId="278"/>
            <ac:spMk id="3" creationId="{77FB7A43-19F9-69F8-EAE7-F9492C4DDE08}"/>
          </ac:spMkLst>
        </pc:spChg>
        <pc:spChg chg="mod">
          <ac:chgData name="Turk, Jodi C. (MSFC-EV34)" userId="a05cd629-1ef3-49b4-9230-29a419c4ddc9" providerId="ADAL" clId="{5F7E9F52-A5AF-43AB-8B75-71B91A01CBF4}" dt="2025-07-22T18:37:33.629" v="57" actId="20577"/>
          <ac:spMkLst>
            <pc:docMk/>
            <pc:sldMk cId="628685908" sldId="278"/>
            <ac:spMk id="5" creationId="{7E2B141E-EF3B-F115-F2DA-B8DD0C5072D5}"/>
          </ac:spMkLst>
        </pc:spChg>
        <pc:spChg chg="add mod">
          <ac:chgData name="Turk, Jodi C. (MSFC-EV34)" userId="a05cd629-1ef3-49b4-9230-29a419c4ddc9" providerId="ADAL" clId="{5F7E9F52-A5AF-43AB-8B75-71B91A01CBF4}" dt="2025-07-22T18:41:37.796" v="311" actId="1076"/>
          <ac:spMkLst>
            <pc:docMk/>
            <pc:sldMk cId="628685908" sldId="278"/>
            <ac:spMk id="8" creationId="{528F000D-39C7-0162-531F-7330497FF15E}"/>
          </ac:spMkLst>
        </pc:spChg>
      </pc:sldChg>
      <pc:sldChg chg="modSp mod">
        <pc:chgData name="Turk, Jodi C. (MSFC-EV34)" userId="a05cd629-1ef3-49b4-9230-29a419c4ddc9" providerId="ADAL" clId="{5F7E9F52-A5AF-43AB-8B75-71B91A01CBF4}" dt="2025-07-17T17:15:09.363" v="56" actId="20577"/>
        <pc:sldMkLst>
          <pc:docMk/>
          <pc:sldMk cId="2092527594" sldId="279"/>
        </pc:sldMkLst>
        <pc:spChg chg="mod">
          <ac:chgData name="Turk, Jodi C. (MSFC-EV34)" userId="a05cd629-1ef3-49b4-9230-29a419c4ddc9" providerId="ADAL" clId="{5F7E9F52-A5AF-43AB-8B75-71B91A01CBF4}" dt="2025-07-17T17:15:09.363" v="56" actId="20577"/>
          <ac:spMkLst>
            <pc:docMk/>
            <pc:sldMk cId="2092527594" sldId="279"/>
            <ac:spMk id="3" creationId="{1E17D5D3-BC7F-C776-837C-097E8253495B}"/>
          </ac:spMkLst>
        </pc:spChg>
      </pc:sldChg>
      <pc:sldChg chg="modSp mod">
        <pc:chgData name="Turk, Jodi C. (MSFC-EV34)" userId="a05cd629-1ef3-49b4-9230-29a419c4ddc9" providerId="ADAL" clId="{5F7E9F52-A5AF-43AB-8B75-71B91A01CBF4}" dt="2025-07-17T17:00:15.456" v="24" actId="20577"/>
        <pc:sldMkLst>
          <pc:docMk/>
          <pc:sldMk cId="1671114635" sldId="280"/>
        </pc:sldMkLst>
        <pc:spChg chg="mod">
          <ac:chgData name="Turk, Jodi C. (MSFC-EV34)" userId="a05cd629-1ef3-49b4-9230-29a419c4ddc9" providerId="ADAL" clId="{5F7E9F52-A5AF-43AB-8B75-71B91A01CBF4}" dt="2025-07-17T17:00:15.456" v="24" actId="20577"/>
          <ac:spMkLst>
            <pc:docMk/>
            <pc:sldMk cId="1671114635" sldId="280"/>
            <ac:spMk id="3" creationId="{000898C8-C6E8-9F58-E09E-4118016237FC}"/>
          </ac:spMkLst>
        </pc:spChg>
      </pc:sldChg>
      <pc:sldChg chg="addSp modSp mod">
        <pc:chgData name="Turk, Jodi C. (MSFC-EV34)" userId="a05cd629-1ef3-49b4-9230-29a419c4ddc9" providerId="ADAL" clId="{5F7E9F52-A5AF-43AB-8B75-71B91A01CBF4}" dt="2025-07-22T18:47:49.496" v="713" actId="14100"/>
        <pc:sldMkLst>
          <pc:docMk/>
          <pc:sldMk cId="2916746698" sldId="285"/>
        </pc:sldMkLst>
        <pc:spChg chg="add mod">
          <ac:chgData name="Turk, Jodi C. (MSFC-EV34)" userId="a05cd629-1ef3-49b4-9230-29a419c4ddc9" providerId="ADAL" clId="{5F7E9F52-A5AF-43AB-8B75-71B91A01CBF4}" dt="2025-07-22T18:47:49.496" v="713" actId="14100"/>
          <ac:spMkLst>
            <pc:docMk/>
            <pc:sldMk cId="2916746698" sldId="285"/>
            <ac:spMk id="7" creationId="{A38D0FAA-8A85-942C-A155-CFC1D476FF67}"/>
          </ac:spMkLst>
        </pc:spChg>
        <pc:picChg chg="mod">
          <ac:chgData name="Turk, Jodi C. (MSFC-EV34)" userId="a05cd629-1ef3-49b4-9230-29a419c4ddc9" providerId="ADAL" clId="{5F7E9F52-A5AF-43AB-8B75-71B91A01CBF4}" dt="2025-07-22T18:45:35.377" v="697" actId="1076"/>
          <ac:picMkLst>
            <pc:docMk/>
            <pc:sldMk cId="2916746698" sldId="285"/>
            <ac:picMk id="6" creationId="{7AB1334C-744A-A10A-440E-1FEB0030D5E3}"/>
          </ac:picMkLst>
        </pc:picChg>
      </pc:sldChg>
      <pc:sldChg chg="modSp mod">
        <pc:chgData name="Turk, Jodi C. (MSFC-EV34)" userId="a05cd629-1ef3-49b4-9230-29a419c4ddc9" providerId="ADAL" clId="{5F7E9F52-A5AF-43AB-8B75-71B91A01CBF4}" dt="2025-07-17T16:58:09.182" v="4" actId="20577"/>
        <pc:sldMkLst>
          <pc:docMk/>
          <pc:sldMk cId="3018537783" sldId="286"/>
        </pc:sldMkLst>
        <pc:spChg chg="mod">
          <ac:chgData name="Turk, Jodi C. (MSFC-EV34)" userId="a05cd629-1ef3-49b4-9230-29a419c4ddc9" providerId="ADAL" clId="{5F7E9F52-A5AF-43AB-8B75-71B91A01CBF4}" dt="2025-07-17T16:58:09.182" v="4" actId="20577"/>
          <ac:spMkLst>
            <pc:docMk/>
            <pc:sldMk cId="3018537783" sldId="286"/>
            <ac:spMk id="3" creationId="{3690A3F8-5018-7184-BF98-4D88066686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1" name="Rectangle 3"/>
          <p:cNvSpPr>
            <a:spLocks noGrp="1" noChangeArrowheads="1"/>
          </p:cNvSpPr>
          <p:nvPr>
            <p:ph type="dt" sz="quarter"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73732" name="Rectangle 4"/>
          <p:cNvSpPr>
            <a:spLocks noGrp="1" noChangeArrowheads="1"/>
          </p:cNvSpPr>
          <p:nvPr>
            <p:ph type="ftr" sz="quarter" idx="2"/>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3" name="Rectangle 5"/>
          <p:cNvSpPr>
            <a:spLocks noGrp="1" noChangeArrowheads="1"/>
          </p:cNvSpPr>
          <p:nvPr>
            <p:ph type="sldNum" sz="quarter" idx="3"/>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3C251C5B-2413-49AF-878E-346224ED81B7}" type="slidenum">
              <a:rPr lang="en-US"/>
              <a:pPr/>
              <a:t>‹#›</a:t>
            </a:fld>
            <a:endParaRPr lang="en-US"/>
          </a:p>
        </p:txBody>
      </p:sp>
    </p:spTree>
    <p:extLst>
      <p:ext uri="{BB962C8B-B14F-4D97-AF65-F5344CB8AC3E}">
        <p14:creationId xmlns:p14="http://schemas.microsoft.com/office/powerpoint/2010/main" val="140487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47" name="Rectangle 3"/>
          <p:cNvSpPr>
            <a:spLocks noGrp="1" noChangeArrowheads="1"/>
          </p:cNvSpPr>
          <p:nvPr>
            <p:ph type="dt"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55613" y="719138"/>
            <a:ext cx="6391275" cy="3595687"/>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973138" y="4554538"/>
            <a:ext cx="5356225" cy="43148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p:cNvSpPr>
            <a:spLocks noGrp="1" noChangeArrowheads="1"/>
          </p:cNvSpPr>
          <p:nvPr>
            <p:ph type="ftr" sz="quarter" idx="4"/>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51" name="Rectangle 7"/>
          <p:cNvSpPr>
            <a:spLocks noGrp="1" noChangeArrowheads="1"/>
          </p:cNvSpPr>
          <p:nvPr>
            <p:ph type="sldNum" sz="quarter" idx="5"/>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6653CE95-F5CB-483A-9B02-1D2576EA1684}" type="slidenum">
              <a:rPr lang="en-US"/>
              <a:pPr/>
              <a:t>‹#›</a:t>
            </a:fld>
            <a:endParaRPr lang="en-US"/>
          </a:p>
        </p:txBody>
      </p:sp>
    </p:spTree>
    <p:extLst>
      <p:ext uri="{BB962C8B-B14F-4D97-AF65-F5344CB8AC3E}">
        <p14:creationId xmlns:p14="http://schemas.microsoft.com/office/powerpoint/2010/main" val="3894037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p>
            <a:fld id="{3113401D-7A41-4710-97B0-05C9D2CF1C69}" type="slidenum">
              <a:rPr lang="en-US"/>
              <a:pPr/>
              <a:t>1</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endParaRPr>
          </a:p>
        </p:txBody>
      </p:sp>
    </p:spTree>
    <p:extLst>
      <p:ext uri="{BB962C8B-B14F-4D97-AF65-F5344CB8AC3E}">
        <p14:creationId xmlns:p14="http://schemas.microsoft.com/office/powerpoint/2010/main" val="149792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Title 9">
            <a:extLst>
              <a:ext uri="{FF2B5EF4-FFF2-40B4-BE49-F238E27FC236}">
                <a16:creationId xmlns:a16="http://schemas.microsoft.com/office/drawing/2014/main" id="{B764CC28-7C81-4F68-BC75-A20671960421}"/>
              </a:ext>
            </a:extLst>
          </p:cNvPr>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11" name="Footer Placeholder 10">
            <a:extLst>
              <a:ext uri="{FF2B5EF4-FFF2-40B4-BE49-F238E27FC236}">
                <a16:creationId xmlns:a16="http://schemas.microsoft.com/office/drawing/2014/main" id="{40658E1A-83A6-4D43-8BAC-8CC650DFB1FF}"/>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2025 – August 4-7, 2025</a:t>
            </a:r>
          </a:p>
        </p:txBody>
      </p:sp>
      <p:sp>
        <p:nvSpPr>
          <p:cNvPr id="6" name="Rectangle 6"/>
          <p:cNvSpPr>
            <a:spLocks noGrp="1" noChangeArrowheads="1"/>
          </p:cNvSpPr>
          <p:nvPr>
            <p:ph type="sldNum" sz="quarter" idx="12"/>
          </p:nvPr>
        </p:nvSpPr>
        <p:spPr/>
        <p:txBody>
          <a:bodyPr/>
          <a:lstStyle>
            <a:lvl1pPr>
              <a:defRPr/>
            </a:lvl1pPr>
          </a:lstStyle>
          <a:p>
            <a:fld id="{33F42015-0FC7-4B0E-8D2B-76EADF48D95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2025 – August 4-7, 2025</a:t>
            </a:r>
          </a:p>
        </p:txBody>
      </p:sp>
      <p:sp>
        <p:nvSpPr>
          <p:cNvPr id="6" name="Rectangle 6"/>
          <p:cNvSpPr>
            <a:spLocks noGrp="1" noChangeArrowheads="1"/>
          </p:cNvSpPr>
          <p:nvPr>
            <p:ph type="sldNum" sz="quarter" idx="12"/>
          </p:nvPr>
        </p:nvSpPr>
        <p:spPr/>
        <p:txBody>
          <a:bodyPr/>
          <a:lstStyle>
            <a:lvl1pPr>
              <a:defRPr/>
            </a:lvl1pPr>
          </a:lstStyle>
          <a:p>
            <a:fld id="{EE9E8C48-CEA1-40D7-918C-CBF5F81BA8C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p:txBody>
          <a:bodyPr/>
          <a:lstStyle>
            <a:lvl1pPr>
              <a:defRPr/>
            </a:lvl1pPr>
          </a:lstStyle>
          <a:p>
            <a:fld id="{89199CED-6919-4E7D-A690-AD3E6D16DAA7}" type="slidenum">
              <a:rPr lang="en-US"/>
              <a:pPr/>
              <a:t>‹#›</a:t>
            </a:fld>
            <a:endParaRPr lang="en-US"/>
          </a:p>
        </p:txBody>
      </p:sp>
      <p:sp>
        <p:nvSpPr>
          <p:cNvPr id="6" name="Footer Placeholder 5">
            <a:extLst>
              <a:ext uri="{FF2B5EF4-FFF2-40B4-BE49-F238E27FC236}">
                <a16:creationId xmlns:a16="http://schemas.microsoft.com/office/drawing/2014/main" id="{1D956BF8-FFF3-4911-B918-FF080B8BD184}"/>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1116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8962"/>
            <a:ext cx="5386917"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p:txBody>
          <a:bodyPr/>
          <a:lstStyle>
            <a:lvl1pPr>
              <a:defRPr/>
            </a:lvl1pPr>
          </a:lstStyle>
          <a:p>
            <a:fld id="{7FABF8B5-A29F-4527-8EF2-13DD397BE681}" type="slidenum">
              <a:rPr lang="en-US"/>
              <a:pPr/>
              <a:t>‹#›</a:t>
            </a:fld>
            <a:endParaRPr lang="en-US"/>
          </a:p>
        </p:txBody>
      </p:sp>
      <p:sp>
        <p:nvSpPr>
          <p:cNvPr id="10" name="Rectangle 5">
            <a:extLst>
              <a:ext uri="{FF2B5EF4-FFF2-40B4-BE49-F238E27FC236}">
                <a16:creationId xmlns:a16="http://schemas.microsoft.com/office/drawing/2014/main" id="{92D923EA-ABD6-D9E1-0232-9D3269B7E94A}"/>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5" name="Rectangle 6"/>
          <p:cNvSpPr>
            <a:spLocks noGrp="1" noChangeArrowheads="1"/>
          </p:cNvSpPr>
          <p:nvPr>
            <p:ph type="sldNum" sz="quarter" idx="12"/>
          </p:nvPr>
        </p:nvSpPr>
        <p:spPr/>
        <p:txBody>
          <a:bodyPr/>
          <a:lstStyle>
            <a:lvl1pPr>
              <a:defRPr/>
            </a:lvl1pPr>
          </a:lstStyle>
          <a:p>
            <a:fld id="{640FA3E2-4CB8-43B1-9AF4-23FEB8A0CB92}" type="slidenum">
              <a:rPr lang="en-US"/>
              <a:pPr/>
              <a:t>‹#›</a:t>
            </a:fld>
            <a:endParaRPr lang="en-US"/>
          </a:p>
        </p:txBody>
      </p:sp>
      <p:sp>
        <p:nvSpPr>
          <p:cNvPr id="6" name="Rectangle 5">
            <a:extLst>
              <a:ext uri="{FF2B5EF4-FFF2-40B4-BE49-F238E27FC236}">
                <a16:creationId xmlns:a16="http://schemas.microsoft.com/office/drawing/2014/main" id="{B421A504-53A7-23C9-529A-B3C0862B2F0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a:defRPr/>
            </a:lvl1pPr>
          </a:lstStyle>
          <a:p>
            <a:fld id="{2624FCD2-9C05-4241-882C-3D134303B4EB}" type="slidenum">
              <a:rPr lang="en-US"/>
              <a:pPr/>
              <a:t>‹#›</a:t>
            </a:fld>
            <a:endParaRPr lang="en-US"/>
          </a:p>
        </p:txBody>
      </p:sp>
      <p:sp>
        <p:nvSpPr>
          <p:cNvPr id="5" name="Rectangle 5">
            <a:extLst>
              <a:ext uri="{FF2B5EF4-FFF2-40B4-BE49-F238E27FC236}">
                <a16:creationId xmlns:a16="http://schemas.microsoft.com/office/drawing/2014/main" id="{F80190D3-EFDF-0F6E-3929-98722B9A9A3D}"/>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5207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14400"/>
            <a:ext cx="6815667" cy="5211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8340803C-64EA-4536-A101-47E17B86F670}" type="slidenum">
              <a:rPr lang="en-US"/>
              <a:pPr/>
              <a:t>‹#›</a:t>
            </a:fld>
            <a:endParaRPr lang="en-US"/>
          </a:p>
        </p:txBody>
      </p:sp>
      <p:sp>
        <p:nvSpPr>
          <p:cNvPr id="8" name="Rectangle 5">
            <a:extLst>
              <a:ext uri="{FF2B5EF4-FFF2-40B4-BE49-F238E27FC236}">
                <a16:creationId xmlns:a16="http://schemas.microsoft.com/office/drawing/2014/main" id="{1FB25FD5-3767-7224-BCE7-AD65822549A2}"/>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4399"/>
            <a:ext cx="73152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BACCA9B2-5165-4ADC-9763-7293ADD3F29A}" type="slidenum">
              <a:rPr lang="en-US"/>
              <a:pPr/>
              <a:t>‹#›</a:t>
            </a:fld>
            <a:endParaRPr lang="en-US"/>
          </a:p>
        </p:txBody>
      </p:sp>
      <p:sp>
        <p:nvSpPr>
          <p:cNvPr id="8" name="Rectangle 5">
            <a:extLst>
              <a:ext uri="{FF2B5EF4-FFF2-40B4-BE49-F238E27FC236}">
                <a16:creationId xmlns:a16="http://schemas.microsoft.com/office/drawing/2014/main" id="{51DE3015-D9A1-BD07-2F15-45C69819794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190500"/>
            <a:ext cx="10972800" cy="5334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US"/>
              <a:t>Click to edit Master title style</a:t>
            </a:r>
          </a:p>
        </p:txBody>
      </p:sp>
      <p:sp>
        <p:nvSpPr>
          <p:cNvPr id="1052" name="Text Box 28"/>
          <p:cNvSpPr txBox="1">
            <a:spLocks noChangeArrowheads="1"/>
          </p:cNvSpPr>
          <p:nvPr userDrawn="1"/>
        </p:nvSpPr>
        <p:spPr bwMode="auto">
          <a:xfrm>
            <a:off x="899163" y="685800"/>
            <a:ext cx="1039368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endParaRPr lang="en-US" sz="2800">
              <a:solidFill>
                <a:schemeClr val="bg1"/>
              </a:solidFill>
              <a:latin typeface="Arial" charset="0"/>
              <a:ea typeface="+mn-ea"/>
            </a:endParaRPr>
          </a:p>
        </p:txBody>
      </p:sp>
      <p:sp>
        <p:nvSpPr>
          <p:cNvPr id="1029" name="Rectangle 3"/>
          <p:cNvSpPr>
            <a:spLocks noGrp="1" noChangeArrowheads="1"/>
          </p:cNvSpPr>
          <p:nvPr>
            <p:ph type="body" idx="1"/>
          </p:nvPr>
        </p:nvSpPr>
        <p:spPr bwMode="auto">
          <a:xfrm>
            <a:off x="609600" y="914400"/>
            <a:ext cx="10972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000">
                <a:solidFill>
                  <a:schemeClr val="bg1"/>
                </a:solidFill>
                <a:latin typeface="Arial" charset="0"/>
                <a:ea typeface="+mn-ea"/>
              </a:rPr>
              <a:t>	</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3"/>
          </p:nvPr>
        </p:nvSpPr>
        <p:spPr bwMode="auto">
          <a:xfrm>
            <a:off x="3657600" y="6400800"/>
            <a:ext cx="48768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200" b="0">
                <a:solidFill>
                  <a:srgbClr val="333399"/>
                </a:solidFill>
                <a:latin typeface="Arial" pitchFamily="34" charset="0"/>
              </a:defRPr>
            </a:lvl1pPr>
          </a:lstStyle>
          <a:p>
            <a:r>
              <a:rPr lang="en-US">
                <a:latin typeface="Arial"/>
                <a:ea typeface="ＭＳ Ｐゴシック"/>
                <a:cs typeface="Arial"/>
              </a:rPr>
              <a:t>TFAWS 2025 – August 4-7, 2025</a:t>
            </a:r>
          </a:p>
        </p:txBody>
      </p:sp>
      <p:sp>
        <p:nvSpPr>
          <p:cNvPr id="1030" name="Rectangle 6"/>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b="0">
                <a:solidFill>
                  <a:srgbClr val="333399"/>
                </a:solidFill>
                <a:latin typeface="Arial" pitchFamily="34" charset="0"/>
              </a:defRPr>
            </a:lvl1pPr>
          </a:lstStyle>
          <a:p>
            <a:fld id="{A937B6BC-EA0C-470E-B991-7E852790E29C}" type="slidenum">
              <a:rPr lang="en-US"/>
              <a:pPr/>
              <a:t>‹#›</a:t>
            </a:fld>
            <a:endParaRPr lang="en-US"/>
          </a:p>
        </p:txBody>
      </p:sp>
      <p:pic>
        <p:nvPicPr>
          <p:cNvPr id="7" name="Graphic 6">
            <a:extLst>
              <a:ext uri="{FF2B5EF4-FFF2-40B4-BE49-F238E27FC236}">
                <a16:creationId xmlns:a16="http://schemas.microsoft.com/office/drawing/2014/main" id="{BB6B5A49-D4D6-2B87-693D-2F74F7E52D6C}"/>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50930" y="0"/>
            <a:ext cx="914400" cy="914400"/>
          </a:xfrm>
          <a:prstGeom prst="rect">
            <a:avLst/>
          </a:prstGeom>
        </p:spPr>
      </p:pic>
      <p:pic>
        <p:nvPicPr>
          <p:cNvPr id="5" name="Picture 4" descr="Logo&#10;&#10;AI-generated content may be incorrect.">
            <a:extLst>
              <a:ext uri="{FF2B5EF4-FFF2-40B4-BE49-F238E27FC236}">
                <a16:creationId xmlns:a16="http://schemas.microsoft.com/office/drawing/2014/main" id="{3B79BF85-79B4-B2F6-E39F-842F59488E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55" y="37024"/>
            <a:ext cx="858065" cy="754793"/>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dt="0"/>
  <p:txStyles>
    <p:title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77FB7A43-19F9-69F8-EAE7-F9492C4DDE08}"/>
              </a:ext>
            </a:extLst>
          </p:cNvPr>
          <p:cNvSpPr>
            <a:spLocks noChangeArrowheads="1"/>
          </p:cNvSpPr>
          <p:nvPr/>
        </p:nvSpPr>
        <p:spPr bwMode="auto">
          <a:xfrm>
            <a:off x="5899150" y="3343240"/>
            <a:ext cx="2363960" cy="1200329"/>
          </a:xfrm>
          <a:prstGeom prst="rect">
            <a:avLst/>
          </a:prstGeom>
          <a:noFill/>
          <a:ln w="9525">
            <a:noFill/>
            <a:miter lim="800000"/>
            <a:headEnd/>
            <a:tailEnd/>
          </a:ln>
        </p:spPr>
        <p:txBody>
          <a:bodyPr wrap="square" lIns="91440" tIns="45720" rIns="91440" bIns="45720" anchor="ctr">
            <a:spAutoFit/>
          </a:bodyPr>
          <a:lstStyle/>
          <a:p>
            <a:pPr algn="l" eaLnBrk="1" hangingPunct="1"/>
            <a:r>
              <a:rPr lang="en-US" sz="1800" b="0" dirty="0">
                <a:latin typeface="Arial"/>
                <a:ea typeface="ＭＳ Ｐゴシック"/>
                <a:cs typeface="Arial"/>
              </a:rPr>
              <a:t>Elijah Stewart</a:t>
            </a:r>
            <a:r>
              <a:rPr lang="en-US" sz="1800" b="0" baseline="30000" dirty="0">
                <a:latin typeface="Arial"/>
                <a:ea typeface="ＭＳ Ｐゴシック"/>
                <a:cs typeface="Arial"/>
              </a:rPr>
              <a:t>1</a:t>
            </a:r>
            <a:endParaRPr lang="en-US" sz="1800" b="0" dirty="0">
              <a:latin typeface="Arial"/>
              <a:ea typeface="ＭＳ Ｐゴシック"/>
              <a:cs typeface="Arial"/>
            </a:endParaRPr>
          </a:p>
          <a:p>
            <a:pPr algn="l" eaLnBrk="1" hangingPunct="1"/>
            <a:r>
              <a:rPr lang="en-US" sz="1800" b="0" dirty="0">
                <a:latin typeface="Arial"/>
                <a:ea typeface="ＭＳ Ｐゴシック"/>
                <a:cs typeface="Arial"/>
              </a:rPr>
              <a:t>Tim Page</a:t>
            </a:r>
            <a:r>
              <a:rPr lang="en-US" sz="1800" b="0" baseline="30000" dirty="0">
                <a:latin typeface="Arial"/>
                <a:ea typeface="ＭＳ Ｐゴシック"/>
                <a:cs typeface="Arial"/>
              </a:rPr>
              <a:t>2</a:t>
            </a:r>
          </a:p>
          <a:p>
            <a:pPr algn="l" eaLnBrk="1" hangingPunct="1"/>
            <a:r>
              <a:rPr lang="en-US" sz="1800" b="0" dirty="0">
                <a:latin typeface="Arial"/>
                <a:ea typeface="ＭＳ Ｐゴシック"/>
                <a:cs typeface="Arial"/>
              </a:rPr>
              <a:t>Ezequiel Medici</a:t>
            </a:r>
            <a:r>
              <a:rPr lang="en-US" sz="1800" b="0" baseline="30000" dirty="0">
                <a:latin typeface="Arial"/>
                <a:ea typeface="ＭＳ Ｐゴシック"/>
                <a:cs typeface="Arial"/>
              </a:rPr>
              <a:t>3</a:t>
            </a:r>
            <a:endParaRPr lang="en-US" sz="1800" b="0" dirty="0">
              <a:latin typeface="Arial"/>
              <a:ea typeface="ＭＳ Ｐゴシック"/>
              <a:cs typeface="Arial"/>
            </a:endParaRPr>
          </a:p>
          <a:p>
            <a:pPr algn="l" eaLnBrk="1" hangingPunct="1"/>
            <a:r>
              <a:rPr lang="en-US" sz="1800" b="0" dirty="0">
                <a:latin typeface="Arial"/>
                <a:ea typeface="ＭＳ Ｐゴシック"/>
                <a:cs typeface="Arial"/>
              </a:rPr>
              <a:t>Jose </a:t>
            </a:r>
            <a:r>
              <a:rPr lang="en-US" sz="1800" b="0" dirty="0" err="1">
                <a:latin typeface="Arial"/>
                <a:ea typeface="ＭＳ Ｐゴシック"/>
                <a:cs typeface="Arial"/>
              </a:rPr>
              <a:t>Dobarco</a:t>
            </a:r>
            <a:r>
              <a:rPr lang="en-US" sz="1800" b="0" dirty="0">
                <a:latin typeface="Arial"/>
                <a:ea typeface="ＭＳ Ｐゴシック"/>
                <a:cs typeface="Arial"/>
              </a:rPr>
              <a:t> Otero</a:t>
            </a:r>
            <a:r>
              <a:rPr lang="en-US" sz="1800" b="0" baseline="30000" dirty="0">
                <a:latin typeface="Arial"/>
                <a:ea typeface="ＭＳ Ｐゴシック"/>
                <a:cs typeface="Arial"/>
              </a:rPr>
              <a:t>4</a:t>
            </a:r>
            <a:endParaRPr lang="en-US" sz="1800" b="0" dirty="0">
              <a:latin typeface="Arial"/>
              <a:ea typeface="ＭＳ Ｐゴシック"/>
              <a:cs typeface="Arial"/>
            </a:endParaRPr>
          </a:p>
        </p:txBody>
      </p:sp>
      <p:pic>
        <p:nvPicPr>
          <p:cNvPr id="12" name="Picture 11">
            <a:extLst>
              <a:ext uri="{FF2B5EF4-FFF2-40B4-BE49-F238E27FC236}">
                <a16:creationId xmlns:a16="http://schemas.microsoft.com/office/drawing/2014/main" id="{B1BA37E1-8474-56AD-C62B-52A0E0B0D3E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390525" y="3625381"/>
            <a:ext cx="5635871" cy="3232619"/>
          </a:xfrm>
          <a:prstGeom prst="rect">
            <a:avLst/>
          </a:prstGeom>
        </p:spPr>
      </p:pic>
      <p:sp>
        <p:nvSpPr>
          <p:cNvPr id="13314" name="Rectangle 10"/>
          <p:cNvSpPr>
            <a:spLocks noGrp="1" noChangeArrowheads="1"/>
          </p:cNvSpPr>
          <p:nvPr>
            <p:ph type="ctrTitle"/>
          </p:nvPr>
        </p:nvSpPr>
        <p:spPr>
          <a:xfrm>
            <a:off x="954879" y="1587032"/>
            <a:ext cx="10282242" cy="946618"/>
          </a:xfrm>
        </p:spPr>
        <p:txBody>
          <a:bodyPr/>
          <a:lstStyle/>
          <a:p>
            <a:pPr eaLnBrk="1" hangingPunct="1">
              <a:spcBef>
                <a:spcPts val="0"/>
              </a:spcBef>
              <a:spcAft>
                <a:spcPts val="0"/>
              </a:spcAft>
            </a:pPr>
            <a:r>
              <a:rPr lang="en-US" sz="2400">
                <a:solidFill>
                  <a:srgbClr val="FF4605"/>
                </a:solidFill>
                <a:ea typeface="ＭＳ Ｐゴシック" charset="-128"/>
              </a:rPr>
              <a:t>Volatiles Investigating Polar Exploration Rover (VIPER)</a:t>
            </a:r>
            <a:br>
              <a:rPr lang="en-US" sz="2400">
                <a:solidFill>
                  <a:srgbClr val="FF4605"/>
                </a:solidFill>
                <a:ea typeface="ＭＳ Ｐゴシック" charset="-128"/>
              </a:rPr>
            </a:br>
            <a:r>
              <a:rPr lang="en-US" sz="2400">
                <a:solidFill>
                  <a:srgbClr val="FF4605"/>
                </a:solidFill>
                <a:ea typeface="ＭＳ Ｐゴシック" charset="-128"/>
              </a:rPr>
              <a:t>System Integrated Thermal Vacuum Test Planning and Preparation</a:t>
            </a:r>
          </a:p>
        </p:txBody>
      </p:sp>
      <p:sp>
        <p:nvSpPr>
          <p:cNvPr id="13315" name="Rectangle 11"/>
          <p:cNvSpPr>
            <a:spLocks noChangeArrowheads="1"/>
          </p:cNvSpPr>
          <p:nvPr/>
        </p:nvSpPr>
        <p:spPr bwMode="auto">
          <a:xfrm>
            <a:off x="6165606" y="5410953"/>
            <a:ext cx="5071515" cy="1277273"/>
          </a:xfrm>
          <a:prstGeom prst="rect">
            <a:avLst/>
          </a:prstGeom>
          <a:noFill/>
          <a:ln w="9525">
            <a:noFill/>
            <a:miter lim="800000"/>
            <a:headEnd/>
            <a:tailEnd/>
          </a:ln>
        </p:spPr>
        <p:txBody>
          <a:bodyPr wrap="square" lIns="91440" tIns="45720" rIns="91440" bIns="45720" anchor="t">
            <a:spAutoFit/>
          </a:bodyPr>
          <a:lstStyle/>
          <a:p>
            <a:pPr algn="l" eaLnBrk="1" hangingPunct="1"/>
            <a:r>
              <a:rPr lang="en-US" sz="1800" dirty="0">
                <a:solidFill>
                  <a:schemeClr val="accent2"/>
                </a:solidFill>
                <a:latin typeface="Arial"/>
                <a:ea typeface="ＭＳ Ｐゴシック"/>
                <a:cs typeface="Arial"/>
              </a:rPr>
              <a:t>Thermal &amp; Fluids Analysis Workshop 2025</a:t>
            </a:r>
          </a:p>
          <a:p>
            <a:pPr algn="l" eaLnBrk="1" hangingPunct="1"/>
            <a:r>
              <a:rPr lang="en-US" sz="1800" dirty="0">
                <a:solidFill>
                  <a:schemeClr val="accent2"/>
                </a:solidFill>
                <a:latin typeface="Arial"/>
                <a:ea typeface="ＭＳ Ｐゴシック"/>
                <a:cs typeface="Arial"/>
              </a:rPr>
              <a:t>NASA Ames Research Center</a:t>
            </a:r>
            <a:endParaRPr lang="en-US" sz="1800" b="0" dirty="0">
              <a:solidFill>
                <a:schemeClr val="accent2"/>
              </a:solidFill>
              <a:latin typeface="Arial" pitchFamily="34" charset="0"/>
            </a:endParaRPr>
          </a:p>
          <a:p>
            <a:pPr algn="l" eaLnBrk="1" hangingPunct="1">
              <a:spcBef>
                <a:spcPts val="600"/>
              </a:spcBef>
            </a:pPr>
            <a:r>
              <a:rPr lang="en-US" sz="1800" b="0" dirty="0">
                <a:solidFill>
                  <a:schemeClr val="accent2"/>
                </a:solidFill>
                <a:latin typeface="Arial"/>
                <a:ea typeface="ＭＳ Ｐゴシック"/>
                <a:cs typeface="Arial"/>
              </a:rPr>
              <a:t>San Jose, CA</a:t>
            </a:r>
          </a:p>
          <a:p>
            <a:pPr algn="l" eaLnBrk="1" hangingPunct="1"/>
            <a:r>
              <a:rPr lang="en-US" sz="1800" b="0" dirty="0">
                <a:solidFill>
                  <a:schemeClr val="accent2"/>
                </a:solidFill>
                <a:latin typeface="Arial"/>
                <a:ea typeface="ＭＳ Ｐゴシック"/>
                <a:cs typeface="Arial"/>
              </a:rPr>
              <a:t>August 4-7, 2025</a:t>
            </a:r>
          </a:p>
        </p:txBody>
      </p:sp>
      <p:sp>
        <p:nvSpPr>
          <p:cNvPr id="6" name="Text Box 36">
            <a:extLst>
              <a:ext uri="{FF2B5EF4-FFF2-40B4-BE49-F238E27FC236}">
                <a16:creationId xmlns:a16="http://schemas.microsoft.com/office/drawing/2014/main" id="{F917E5F1-6E57-4C5E-B693-B8880278A8DD}"/>
              </a:ext>
            </a:extLst>
          </p:cNvPr>
          <p:cNvSpPr txBox="1">
            <a:spLocks noChangeArrowheads="1"/>
          </p:cNvSpPr>
          <p:nvPr/>
        </p:nvSpPr>
        <p:spPr bwMode="auto">
          <a:xfrm>
            <a:off x="0" y="-1"/>
            <a:ext cx="12192000" cy="914399"/>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lIns="91440" tIns="45720" rIns="91440" bIns="45720" anchor="ctr"/>
          <a:lstStyle/>
          <a:p>
            <a:pPr>
              <a:spcBef>
                <a:spcPct val="50000"/>
              </a:spcBef>
              <a:tabLst>
                <a:tab pos="4459288" algn="ctr"/>
              </a:tabLst>
              <a:defRPr/>
            </a:pPr>
            <a:r>
              <a:rPr lang="en-US" sz="2800">
                <a:solidFill>
                  <a:schemeClr val="bg1"/>
                </a:solidFill>
                <a:latin typeface="Arial"/>
                <a:ea typeface="+mn-ea"/>
                <a:cs typeface="Arial"/>
              </a:rPr>
              <a:t>TFAWS 2025 Passive Thermal Technical Session</a:t>
            </a:r>
          </a:p>
        </p:txBody>
      </p:sp>
      <p:pic>
        <p:nvPicPr>
          <p:cNvPr id="11" name="Content Placeholder 6" descr="Shape&#10;&#10;AI-generated content may be incorrect.">
            <a:extLst>
              <a:ext uri="{FF2B5EF4-FFF2-40B4-BE49-F238E27FC236}">
                <a16:creationId xmlns:a16="http://schemas.microsoft.com/office/drawing/2014/main" id="{E0026DCD-8906-80DD-1DC9-E0B880CC6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237121" y="-42861"/>
            <a:ext cx="1002504" cy="1002506"/>
          </a:xfrm>
          <a:prstGeom prst="rect">
            <a:avLst/>
          </a:prstGeom>
          <a:noFill/>
          <a:ln w="9525">
            <a:noFill/>
            <a:miter lim="800000"/>
            <a:headEnd/>
            <a:tailEnd/>
          </a:ln>
        </p:spPr>
      </p:pic>
      <p:grpSp>
        <p:nvGrpSpPr>
          <p:cNvPr id="10" name="Group 9">
            <a:extLst>
              <a:ext uri="{FF2B5EF4-FFF2-40B4-BE49-F238E27FC236}">
                <a16:creationId xmlns:a16="http://schemas.microsoft.com/office/drawing/2014/main" id="{5F1F5381-7E05-B219-4531-289394C2D351}"/>
              </a:ext>
            </a:extLst>
          </p:cNvPr>
          <p:cNvGrpSpPr/>
          <p:nvPr/>
        </p:nvGrpSpPr>
        <p:grpSpPr>
          <a:xfrm>
            <a:off x="1406771" y="3930628"/>
            <a:ext cx="3601072" cy="2811000"/>
            <a:chOff x="979611" y="2683114"/>
            <a:chExt cx="3601072" cy="2811000"/>
          </a:xfrm>
        </p:grpSpPr>
        <p:pic>
          <p:nvPicPr>
            <p:cNvPr id="4" name="Picture 3" descr="Shape&#10;&#10;AI-generated content may be incorrect.">
              <a:extLst>
                <a:ext uri="{FF2B5EF4-FFF2-40B4-BE49-F238E27FC236}">
                  <a16:creationId xmlns:a16="http://schemas.microsoft.com/office/drawing/2014/main" id="{8CDC08DD-0247-664B-6EFF-F0F1DE2F2C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59582" y="2683114"/>
              <a:ext cx="1841130" cy="1544495"/>
            </a:xfrm>
            <a:prstGeom prst="rect">
              <a:avLst/>
            </a:prstGeom>
          </p:spPr>
        </p:pic>
        <p:pic>
          <p:nvPicPr>
            <p:cNvPr id="7" name="Picture 6" descr="Shape&#10;&#10;AI-generated content may be incorrect.">
              <a:extLst>
                <a:ext uri="{FF2B5EF4-FFF2-40B4-BE49-F238E27FC236}">
                  <a16:creationId xmlns:a16="http://schemas.microsoft.com/office/drawing/2014/main" id="{BAC284A6-DC86-CB59-C8EA-01002B0E473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79611" y="4269228"/>
              <a:ext cx="3601072" cy="1224886"/>
            </a:xfrm>
            <a:prstGeom prst="rect">
              <a:avLst/>
            </a:prstGeom>
          </p:spPr>
        </p:pic>
      </p:grpSp>
      <p:sp>
        <p:nvSpPr>
          <p:cNvPr id="5" name="Rectangle 10">
            <a:extLst>
              <a:ext uri="{FF2B5EF4-FFF2-40B4-BE49-F238E27FC236}">
                <a16:creationId xmlns:a16="http://schemas.microsoft.com/office/drawing/2014/main" id="{7E2B141E-EF3B-F115-F2DA-B8DD0C5072D5}"/>
              </a:ext>
            </a:extLst>
          </p:cNvPr>
          <p:cNvSpPr txBox="1">
            <a:spLocks noChangeArrowheads="1"/>
          </p:cNvSpPr>
          <p:nvPr/>
        </p:nvSpPr>
        <p:spPr bwMode="auto">
          <a:xfrm>
            <a:off x="1933572" y="2647950"/>
            <a:ext cx="8324854" cy="398426"/>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a:lstStyle>
          <a:p>
            <a:pPr eaLnBrk="1" hangingPunct="1">
              <a:spcBef>
                <a:spcPts val="0"/>
              </a:spcBef>
              <a:spcAft>
                <a:spcPts val="0"/>
              </a:spcAft>
            </a:pPr>
            <a:r>
              <a:rPr lang="en-US" sz="2200" b="0" kern="0" dirty="0">
                <a:solidFill>
                  <a:srgbClr val="FF4605"/>
                </a:solidFill>
                <a:ea typeface="ＭＳ Ｐゴシック" charset="-128"/>
              </a:rPr>
              <a:t>Presented by: Jodi Turk</a:t>
            </a:r>
            <a:r>
              <a:rPr lang="en-US" sz="2200" b="0" kern="0" baseline="30000" dirty="0">
                <a:solidFill>
                  <a:srgbClr val="FF4605"/>
                </a:solidFill>
                <a:ea typeface="ＭＳ Ｐゴシック" charset="-128"/>
              </a:rPr>
              <a:t>1</a:t>
            </a:r>
            <a:endParaRPr lang="en-US" sz="2200" b="0" kern="0" dirty="0">
              <a:solidFill>
                <a:srgbClr val="FF4605"/>
              </a:solidFill>
              <a:ea typeface="ＭＳ Ｐゴシック" charset="-128"/>
            </a:endParaRPr>
          </a:p>
        </p:txBody>
      </p:sp>
      <p:sp>
        <p:nvSpPr>
          <p:cNvPr id="2" name="Rectangle 11">
            <a:extLst>
              <a:ext uri="{FF2B5EF4-FFF2-40B4-BE49-F238E27FC236}">
                <a16:creationId xmlns:a16="http://schemas.microsoft.com/office/drawing/2014/main" id="{63B368D9-C499-0D40-A457-B08ED0AAAEEE}"/>
              </a:ext>
            </a:extLst>
          </p:cNvPr>
          <p:cNvSpPr>
            <a:spLocks noChangeArrowheads="1"/>
          </p:cNvSpPr>
          <p:nvPr/>
        </p:nvSpPr>
        <p:spPr bwMode="auto">
          <a:xfrm>
            <a:off x="8701363" y="3191964"/>
            <a:ext cx="2877190" cy="1477328"/>
          </a:xfrm>
          <a:prstGeom prst="rect">
            <a:avLst/>
          </a:prstGeom>
          <a:noFill/>
          <a:ln w="9525">
            <a:noFill/>
            <a:miter lim="800000"/>
            <a:headEnd/>
            <a:tailEnd/>
          </a:ln>
        </p:spPr>
        <p:txBody>
          <a:bodyPr wrap="square" lIns="91440" tIns="45720" rIns="91440" bIns="45720" anchor="ctr">
            <a:spAutoFit/>
          </a:bodyPr>
          <a:lstStyle/>
          <a:p>
            <a:pPr algn="l" eaLnBrk="1" hangingPunct="1"/>
            <a:r>
              <a:rPr lang="en-US" sz="1800" b="0" dirty="0">
                <a:latin typeface="Arial"/>
                <a:ea typeface="ＭＳ Ｐゴシック"/>
                <a:cs typeface="Arial"/>
              </a:rPr>
              <a:t>Thomas Slusser</a:t>
            </a:r>
            <a:r>
              <a:rPr lang="en-US" sz="1800" b="0" baseline="30000" dirty="0">
                <a:latin typeface="Arial"/>
                <a:ea typeface="ＭＳ Ｐゴシック"/>
                <a:cs typeface="Arial"/>
              </a:rPr>
              <a:t>5</a:t>
            </a:r>
            <a:endParaRPr lang="en-US" sz="1800" b="0" dirty="0">
              <a:latin typeface="Arial"/>
              <a:ea typeface="ＭＳ Ｐゴシック"/>
              <a:cs typeface="Arial"/>
            </a:endParaRPr>
          </a:p>
          <a:p>
            <a:pPr algn="l" eaLnBrk="1" hangingPunct="1"/>
            <a:r>
              <a:rPr lang="en-US" sz="1800" b="0" dirty="0">
                <a:latin typeface="Arial"/>
                <a:ea typeface="ＭＳ Ｐゴシック"/>
                <a:cs typeface="Arial"/>
              </a:rPr>
              <a:t>Geronimo Quintanilla</a:t>
            </a:r>
            <a:r>
              <a:rPr lang="en-US" sz="1800" b="0" baseline="30000" dirty="0">
                <a:latin typeface="Arial"/>
                <a:ea typeface="ＭＳ Ｐゴシック"/>
                <a:cs typeface="Arial"/>
              </a:rPr>
              <a:t>5</a:t>
            </a:r>
            <a:endParaRPr lang="en-US" sz="1800" b="0" dirty="0">
              <a:latin typeface="Arial"/>
              <a:ea typeface="ＭＳ Ｐゴシック"/>
              <a:cs typeface="Arial"/>
            </a:endParaRPr>
          </a:p>
          <a:p>
            <a:pPr algn="l" eaLnBrk="1" hangingPunct="1"/>
            <a:r>
              <a:rPr lang="en-US" sz="1800" b="0" dirty="0">
                <a:latin typeface="Arial"/>
                <a:ea typeface="ＭＳ Ｐゴシック"/>
                <a:cs typeface="Arial"/>
              </a:rPr>
              <a:t>Zane Mittag</a:t>
            </a:r>
            <a:r>
              <a:rPr lang="en-US" sz="1800" b="0" baseline="30000" dirty="0">
                <a:latin typeface="Arial"/>
                <a:ea typeface="ＭＳ Ｐゴシック"/>
                <a:cs typeface="Arial"/>
              </a:rPr>
              <a:t>5</a:t>
            </a:r>
            <a:endParaRPr lang="en-US" sz="1800" b="0" dirty="0">
              <a:latin typeface="Arial"/>
              <a:ea typeface="ＭＳ Ｐゴシック"/>
              <a:cs typeface="Arial"/>
            </a:endParaRPr>
          </a:p>
          <a:p>
            <a:pPr algn="l" eaLnBrk="1" hangingPunct="1"/>
            <a:r>
              <a:rPr lang="en-US" sz="1800" b="0" dirty="0">
                <a:latin typeface="Arial"/>
                <a:ea typeface="ＭＳ Ｐゴシック"/>
                <a:cs typeface="Arial"/>
              </a:rPr>
              <a:t>Juan Barragan</a:t>
            </a:r>
            <a:r>
              <a:rPr lang="en-US" sz="1800" b="0" baseline="30000" dirty="0">
                <a:latin typeface="Arial"/>
                <a:ea typeface="ＭＳ Ｐゴシック"/>
                <a:cs typeface="Arial"/>
              </a:rPr>
              <a:t>5</a:t>
            </a:r>
            <a:endParaRPr lang="en-US" sz="1800" b="0" dirty="0">
              <a:latin typeface="Arial"/>
              <a:ea typeface="ＭＳ Ｐゴシック"/>
              <a:cs typeface="Arial"/>
            </a:endParaRPr>
          </a:p>
          <a:p>
            <a:pPr algn="l" eaLnBrk="1" hangingPunct="1"/>
            <a:r>
              <a:rPr lang="en-US" sz="1800" b="0" dirty="0">
                <a:latin typeface="Arial"/>
                <a:ea typeface="ＭＳ Ｐゴシック"/>
                <a:cs typeface="Arial"/>
              </a:rPr>
              <a:t>Angel Alvarez-Hernandez</a:t>
            </a:r>
            <a:r>
              <a:rPr lang="en-US" sz="1800" b="0" baseline="30000" dirty="0">
                <a:latin typeface="Arial"/>
                <a:ea typeface="ＭＳ Ｐゴシック"/>
                <a:cs typeface="Arial"/>
              </a:rPr>
              <a:t>5</a:t>
            </a:r>
            <a:endParaRPr lang="en-US" sz="1800" b="0" dirty="0">
              <a:latin typeface="Arial"/>
              <a:ea typeface="ＭＳ Ｐゴシック"/>
              <a:cs typeface="Arial"/>
            </a:endParaRPr>
          </a:p>
        </p:txBody>
      </p:sp>
      <p:sp>
        <p:nvSpPr>
          <p:cNvPr id="8" name="Rectangle 11">
            <a:extLst>
              <a:ext uri="{FF2B5EF4-FFF2-40B4-BE49-F238E27FC236}">
                <a16:creationId xmlns:a16="http://schemas.microsoft.com/office/drawing/2014/main" id="{528F000D-39C7-0162-531F-7330497FF15E}"/>
              </a:ext>
            </a:extLst>
          </p:cNvPr>
          <p:cNvSpPr>
            <a:spLocks noChangeArrowheads="1"/>
          </p:cNvSpPr>
          <p:nvPr/>
        </p:nvSpPr>
        <p:spPr bwMode="auto">
          <a:xfrm>
            <a:off x="5620804" y="4676110"/>
            <a:ext cx="6291795" cy="430887"/>
          </a:xfrm>
          <a:prstGeom prst="rect">
            <a:avLst/>
          </a:prstGeom>
          <a:noFill/>
          <a:ln w="9525">
            <a:noFill/>
            <a:miter lim="800000"/>
            <a:headEnd/>
            <a:tailEnd/>
          </a:ln>
        </p:spPr>
        <p:txBody>
          <a:bodyPr wrap="square" lIns="91440" tIns="45720" rIns="91440" bIns="45720" anchor="ctr">
            <a:spAutoFit/>
          </a:bodyPr>
          <a:lstStyle/>
          <a:p>
            <a:pPr algn="l" eaLnBrk="1" hangingPunct="1"/>
            <a:r>
              <a:rPr lang="en-US" sz="1100" b="0" dirty="0">
                <a:latin typeface="Arial"/>
                <a:ea typeface="ＭＳ Ｐゴシック"/>
                <a:cs typeface="Arial"/>
              </a:rPr>
              <a:t>1. NASA Marshall Space Flight Center, 2. Amentum Space Exploration Division Huntsville, AL, 3. S&amp;K Global Solutions Houston, TX, 4. HX5 LLC Houston, TX, 5. NASA Johnson Space Center</a:t>
            </a:r>
          </a:p>
        </p:txBody>
      </p:sp>
    </p:spTree>
    <p:extLst>
      <p:ext uri="{BB962C8B-B14F-4D97-AF65-F5344CB8AC3E}">
        <p14:creationId xmlns:p14="http://schemas.microsoft.com/office/powerpoint/2010/main" val="62868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230F7-CBB2-22C0-3777-78ADFD11AD08}"/>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04E0B6A6-47FB-2562-2FD1-523C60EC41FB}"/>
              </a:ext>
            </a:extLst>
          </p:cNvPr>
          <p:cNvSpPr>
            <a:spLocks noGrp="1"/>
          </p:cNvSpPr>
          <p:nvPr>
            <p:ph idx="1"/>
          </p:nvPr>
        </p:nvSpPr>
        <p:spPr>
          <a:xfrm>
            <a:off x="609600" y="5667375"/>
            <a:ext cx="10972800" cy="762000"/>
          </a:xfrm>
        </p:spPr>
        <p:txBody>
          <a:bodyPr/>
          <a:lstStyle/>
          <a:p>
            <a:pPr marL="0" indent="0" algn="ctr">
              <a:buNone/>
            </a:pPr>
            <a:r>
              <a:rPr lang="en-US" sz="1400" dirty="0">
                <a:effectLst/>
                <a:latin typeface="Times New Roman" panose="02020603050405020304" pitchFamily="18" charset="0"/>
                <a:ea typeface="Times New Roman" panose="02020603050405020304" pitchFamily="18" charset="0"/>
              </a:rPr>
              <a:t>Thank you to the MSFC ET20 team for making the heater tape panel tested in Chamber E, the JSC Chamber A test team for their support in developing the TRHE and TVAC test plan, Miria Finckenor and Meghan Carrico of MSFC material group for traveling to JSC to measure the emissivity of the TRHE.</a:t>
            </a:r>
          </a:p>
        </p:txBody>
      </p:sp>
      <p:sp>
        <p:nvSpPr>
          <p:cNvPr id="4" name="Footer Placeholder 3">
            <a:extLst>
              <a:ext uri="{FF2B5EF4-FFF2-40B4-BE49-F238E27FC236}">
                <a16:creationId xmlns:a16="http://schemas.microsoft.com/office/drawing/2014/main" id="{42CEF096-9625-4B2E-0D6C-2FE0D8767B5B}"/>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420DA7AE-B529-414D-2B00-81AA111921DE}"/>
              </a:ext>
            </a:extLst>
          </p:cNvPr>
          <p:cNvSpPr>
            <a:spLocks noGrp="1"/>
          </p:cNvSpPr>
          <p:nvPr>
            <p:ph type="sldNum" sz="quarter" idx="12"/>
          </p:nvPr>
        </p:nvSpPr>
        <p:spPr/>
        <p:txBody>
          <a:bodyPr/>
          <a:lstStyle/>
          <a:p>
            <a:fld id="{33F42015-0FC7-4B0E-8D2B-76EADF48D957}" type="slidenum">
              <a:rPr lang="en-US" smtClean="0"/>
              <a:pPr/>
              <a:t>10</a:t>
            </a:fld>
            <a:endParaRPr lang="en-US" dirty="0"/>
          </a:p>
        </p:txBody>
      </p:sp>
      <p:pic>
        <p:nvPicPr>
          <p:cNvPr id="6" name="Picture 5">
            <a:extLst>
              <a:ext uri="{FF2B5EF4-FFF2-40B4-BE49-F238E27FC236}">
                <a16:creationId xmlns:a16="http://schemas.microsoft.com/office/drawing/2014/main" id="{7AB1334C-744A-A10A-440E-1FEB0030D5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809625"/>
            <a:ext cx="6477000" cy="4857750"/>
          </a:xfrm>
          <a:prstGeom prst="rect">
            <a:avLst/>
          </a:prstGeom>
          <a:noFill/>
          <a:ln>
            <a:noFill/>
          </a:ln>
        </p:spPr>
      </p:pic>
      <p:sp>
        <p:nvSpPr>
          <p:cNvPr id="7" name="Content Placeholder 2">
            <a:extLst>
              <a:ext uri="{FF2B5EF4-FFF2-40B4-BE49-F238E27FC236}">
                <a16:creationId xmlns:a16="http://schemas.microsoft.com/office/drawing/2014/main" id="{A38D0FAA-8A85-942C-A155-CFC1D476FF67}"/>
              </a:ext>
            </a:extLst>
          </p:cNvPr>
          <p:cNvSpPr txBox="1">
            <a:spLocks/>
          </p:cNvSpPr>
          <p:nvPr/>
        </p:nvSpPr>
        <p:spPr bwMode="auto">
          <a:xfrm>
            <a:off x="283047" y="943084"/>
            <a:ext cx="4743450" cy="4570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1900" b="0" kern="0" dirty="0">
                <a:ea typeface="Times New Roman" panose="02020603050405020304" pitchFamily="18" charset="0"/>
              </a:rPr>
              <a:t>For more information on the LHP design check out “Thermal Vacuum Testing of VIPER Loop Heat Pipe” by Ezequiel Medici presented at TFAWS 2025</a:t>
            </a:r>
          </a:p>
          <a:p>
            <a:r>
              <a:rPr lang="en-US" sz="1900" b="0" kern="0" dirty="0">
                <a:ea typeface="Times New Roman" panose="02020603050405020304" pitchFamily="18" charset="0"/>
              </a:rPr>
              <a:t>For more information on the model correlation check out “Speeding up Model correlation with BREAKOUT MODELS: The VIPER integrated Thermal model Correlation Story” by Lisa Erickson presented at TFAWS 2025</a:t>
            </a:r>
          </a:p>
          <a:p>
            <a:r>
              <a:rPr lang="en-US" sz="1900" b="0" kern="0" dirty="0">
                <a:ea typeface="Times New Roman" panose="02020603050405020304" pitchFamily="18" charset="0"/>
              </a:rPr>
              <a:t>A future presentation and paper are planned to discuss the VIPER TVAC test</a:t>
            </a:r>
          </a:p>
        </p:txBody>
      </p:sp>
    </p:spTree>
    <p:extLst>
      <p:ext uri="{BB962C8B-B14F-4D97-AF65-F5344CB8AC3E}">
        <p14:creationId xmlns:p14="http://schemas.microsoft.com/office/powerpoint/2010/main" val="2916746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a:t>Introduction</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a:t>
            </a:fld>
            <a:endParaRPr lang="en-US"/>
          </a:p>
        </p:txBody>
      </p:sp>
      <p:pic>
        <p:nvPicPr>
          <p:cNvPr id="10" name="Content Placeholder 9">
            <a:extLst>
              <a:ext uri="{FF2B5EF4-FFF2-40B4-BE49-F238E27FC236}">
                <a16:creationId xmlns:a16="http://schemas.microsoft.com/office/drawing/2014/main" id="{BE5F7DDC-070E-CD4A-49A2-2F0E86DB23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4187" y="2304732"/>
            <a:ext cx="6143626" cy="4096068"/>
          </a:xfrm>
        </p:spPr>
      </p:pic>
      <p:sp>
        <p:nvSpPr>
          <p:cNvPr id="11" name="Content Placeholder 2">
            <a:extLst>
              <a:ext uri="{FF2B5EF4-FFF2-40B4-BE49-F238E27FC236}">
                <a16:creationId xmlns:a16="http://schemas.microsoft.com/office/drawing/2014/main" id="{9CA03737-22AE-81CB-94F7-85141733BBDB}"/>
              </a:ext>
            </a:extLst>
          </p:cNvPr>
          <p:cNvSpPr txBox="1">
            <a:spLocks/>
          </p:cNvSpPr>
          <p:nvPr/>
        </p:nvSpPr>
        <p:spPr bwMode="auto">
          <a:xfrm>
            <a:off x="609600" y="914400"/>
            <a:ext cx="10820399" cy="17015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b="0" kern="0"/>
              <a:t>VIPER is a rover designed to operate at the lunar south pole</a:t>
            </a:r>
          </a:p>
          <a:p>
            <a:r>
              <a:rPr lang="en-US" b="0" kern="0">
                <a:ea typeface="ＭＳ Ｐゴシック"/>
              </a:rPr>
              <a:t>Using the drill and science instruments on board VIPER will be looking for ice and other volatiles</a:t>
            </a:r>
            <a:endParaRPr lang="en-US" b="0" kern="0">
              <a:ea typeface="ＭＳ Ｐゴシック"/>
              <a:cs typeface="Arial"/>
            </a:endParaRPr>
          </a:p>
        </p:txBody>
      </p:sp>
    </p:spTree>
    <p:extLst>
      <p:ext uri="{BB962C8B-B14F-4D97-AF65-F5344CB8AC3E}">
        <p14:creationId xmlns:p14="http://schemas.microsoft.com/office/powerpoint/2010/main" val="210634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ABFFD-39D5-5C6D-66F5-09FEF8A540E7}"/>
              </a:ext>
            </a:extLst>
          </p:cNvPr>
          <p:cNvSpPr>
            <a:spLocks noGrp="1"/>
          </p:cNvSpPr>
          <p:nvPr>
            <p:ph type="title"/>
          </p:nvPr>
        </p:nvSpPr>
        <p:spPr/>
        <p:txBody>
          <a:bodyPr/>
          <a:lstStyle/>
          <a:p>
            <a:r>
              <a:rPr lang="en-US"/>
              <a:t>System TVAC</a:t>
            </a:r>
          </a:p>
        </p:txBody>
      </p:sp>
      <p:sp>
        <p:nvSpPr>
          <p:cNvPr id="3" name="Content Placeholder 2">
            <a:extLst>
              <a:ext uri="{FF2B5EF4-FFF2-40B4-BE49-F238E27FC236}">
                <a16:creationId xmlns:a16="http://schemas.microsoft.com/office/drawing/2014/main" id="{3690A3F8-5018-7184-BF98-4D88066686AF}"/>
              </a:ext>
            </a:extLst>
          </p:cNvPr>
          <p:cNvSpPr>
            <a:spLocks noGrp="1"/>
          </p:cNvSpPr>
          <p:nvPr>
            <p:ph idx="1"/>
          </p:nvPr>
        </p:nvSpPr>
        <p:spPr>
          <a:xfrm>
            <a:off x="452168" y="1612600"/>
            <a:ext cx="5490893" cy="4064119"/>
          </a:xfrm>
        </p:spPr>
        <p:txBody>
          <a:bodyPr/>
          <a:lstStyle/>
          <a:p>
            <a:r>
              <a:rPr lang="en-US" dirty="0"/>
              <a:t>Test VIPER’s thermal management system in hot and cold environments</a:t>
            </a:r>
          </a:p>
          <a:p>
            <a:r>
              <a:rPr lang="en-US" dirty="0">
                <a:ea typeface="ＭＳ Ｐゴシック"/>
                <a:cs typeface="Arial"/>
              </a:rPr>
              <a:t>Follow specifications in</a:t>
            </a:r>
            <a:br>
              <a:rPr lang="en-US" dirty="0">
                <a:ea typeface="ＭＳ Ｐゴシック"/>
                <a:cs typeface="Arial"/>
              </a:rPr>
            </a:br>
            <a:r>
              <a:rPr lang="en-US" dirty="0">
                <a:ea typeface="ＭＳ Ｐゴシック"/>
                <a:cs typeface="Arial"/>
              </a:rPr>
              <a:t>ARC-STD-8070</a:t>
            </a:r>
            <a:endParaRPr lang="en-US" dirty="0">
              <a:ea typeface="ＭＳ Ｐゴシック"/>
            </a:endParaRPr>
          </a:p>
          <a:p>
            <a:r>
              <a:rPr lang="en-US" dirty="0"/>
              <a:t>Collect data to correlate thermal model</a:t>
            </a:r>
          </a:p>
          <a:p>
            <a:r>
              <a:rPr lang="en-US" dirty="0"/>
              <a:t>Gain experience operating the rover</a:t>
            </a:r>
          </a:p>
          <a:p>
            <a:r>
              <a:rPr lang="en-US" dirty="0"/>
              <a:t>Understand how VIPER’s loop heat pipes (LHPs), heat pipes, and thermosiphons work together</a:t>
            </a:r>
          </a:p>
        </p:txBody>
      </p:sp>
      <p:sp>
        <p:nvSpPr>
          <p:cNvPr id="4" name="Footer Placeholder 3">
            <a:extLst>
              <a:ext uri="{FF2B5EF4-FFF2-40B4-BE49-F238E27FC236}">
                <a16:creationId xmlns:a16="http://schemas.microsoft.com/office/drawing/2014/main" id="{B6F348CD-E5D4-8A84-9AA4-7F4E7868BCD9}"/>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727A58AB-4953-9FA3-EB83-3B857003343C}"/>
              </a:ext>
            </a:extLst>
          </p:cNvPr>
          <p:cNvSpPr>
            <a:spLocks noGrp="1"/>
          </p:cNvSpPr>
          <p:nvPr>
            <p:ph type="sldNum" sz="quarter" idx="12"/>
          </p:nvPr>
        </p:nvSpPr>
        <p:spPr/>
        <p:txBody>
          <a:bodyPr/>
          <a:lstStyle/>
          <a:p>
            <a:fld id="{33F42015-0FC7-4B0E-8D2B-76EADF48D957}" type="slidenum">
              <a:rPr lang="en-US" smtClean="0"/>
              <a:pPr/>
              <a:t>3</a:t>
            </a:fld>
            <a:endParaRPr lang="en-US"/>
          </a:p>
        </p:txBody>
      </p:sp>
      <p:pic>
        <p:nvPicPr>
          <p:cNvPr id="6" name="Picture 5">
            <a:extLst>
              <a:ext uri="{FF2B5EF4-FFF2-40B4-BE49-F238E27FC236}">
                <a16:creationId xmlns:a16="http://schemas.microsoft.com/office/drawing/2014/main" id="{F297E6B7-851F-5685-4675-526995F8B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677" y="1287356"/>
            <a:ext cx="5896890" cy="4722919"/>
          </a:xfrm>
          <a:prstGeom prst="rect">
            <a:avLst/>
          </a:prstGeom>
        </p:spPr>
      </p:pic>
    </p:spTree>
    <p:extLst>
      <p:ext uri="{BB962C8B-B14F-4D97-AF65-F5344CB8AC3E}">
        <p14:creationId xmlns:p14="http://schemas.microsoft.com/office/powerpoint/2010/main" val="301853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587B-7E79-BD69-D2F1-5418DC3EFD1F}"/>
              </a:ext>
            </a:extLst>
          </p:cNvPr>
          <p:cNvSpPr>
            <a:spLocks noGrp="1"/>
          </p:cNvSpPr>
          <p:nvPr>
            <p:ph type="title"/>
          </p:nvPr>
        </p:nvSpPr>
        <p:spPr/>
        <p:txBody>
          <a:bodyPr/>
          <a:lstStyle/>
          <a:p>
            <a:r>
              <a:rPr lang="en-US"/>
              <a:t>Thermal Radiant Heat Enclosure (TRHE)</a:t>
            </a:r>
          </a:p>
        </p:txBody>
      </p:sp>
      <p:sp>
        <p:nvSpPr>
          <p:cNvPr id="3" name="Content Placeholder 2">
            <a:extLst>
              <a:ext uri="{FF2B5EF4-FFF2-40B4-BE49-F238E27FC236}">
                <a16:creationId xmlns:a16="http://schemas.microsoft.com/office/drawing/2014/main" id="{1E17D5D3-BC7F-C776-837C-097E8253495B}"/>
              </a:ext>
            </a:extLst>
          </p:cNvPr>
          <p:cNvSpPr>
            <a:spLocks noGrp="1"/>
          </p:cNvSpPr>
          <p:nvPr>
            <p:ph idx="1"/>
          </p:nvPr>
        </p:nvSpPr>
        <p:spPr>
          <a:xfrm>
            <a:off x="609600" y="1632902"/>
            <a:ext cx="5319395" cy="4352925"/>
          </a:xfrm>
        </p:spPr>
        <p:txBody>
          <a:bodyPr/>
          <a:lstStyle/>
          <a:p>
            <a:r>
              <a:rPr lang="en-US" dirty="0"/>
              <a:t>The TRHE was designed to impose the hottest lunar surface environment on the rover while also remaining open to have a view to the chamber shroud for hibernation testing</a:t>
            </a:r>
          </a:p>
          <a:p>
            <a:r>
              <a:rPr lang="en-US" dirty="0"/>
              <a:t>The TRHE went through multiple design phases from slated panels to laying side panels flat to balance heating and cooling VIPER and reduce the construction complexity of the TRHE</a:t>
            </a:r>
          </a:p>
        </p:txBody>
      </p:sp>
      <p:sp>
        <p:nvSpPr>
          <p:cNvPr id="4" name="Footer Placeholder 3">
            <a:extLst>
              <a:ext uri="{FF2B5EF4-FFF2-40B4-BE49-F238E27FC236}">
                <a16:creationId xmlns:a16="http://schemas.microsoft.com/office/drawing/2014/main" id="{E46FEB73-64B2-365D-4929-C0225216BC35}"/>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CE654504-DADC-751B-936F-4F23E502110D}"/>
              </a:ext>
            </a:extLst>
          </p:cNvPr>
          <p:cNvSpPr>
            <a:spLocks noGrp="1"/>
          </p:cNvSpPr>
          <p:nvPr>
            <p:ph type="sldNum" sz="quarter" idx="12"/>
          </p:nvPr>
        </p:nvSpPr>
        <p:spPr/>
        <p:txBody>
          <a:bodyPr/>
          <a:lstStyle/>
          <a:p>
            <a:fld id="{33F42015-0FC7-4B0E-8D2B-76EADF48D957}" type="slidenum">
              <a:rPr lang="en-US" smtClean="0"/>
              <a:pPr/>
              <a:t>4</a:t>
            </a:fld>
            <a:endParaRPr lang="en-US"/>
          </a:p>
        </p:txBody>
      </p:sp>
      <p:pic>
        <p:nvPicPr>
          <p:cNvPr id="7" name="Picture 6">
            <a:extLst>
              <a:ext uri="{FF2B5EF4-FFF2-40B4-BE49-F238E27FC236}">
                <a16:creationId xmlns:a16="http://schemas.microsoft.com/office/drawing/2014/main" id="{B793C953-9673-A46E-9235-922AB8B06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9240" y="3205162"/>
            <a:ext cx="3595370" cy="3000375"/>
          </a:xfrm>
          <a:prstGeom prst="rect">
            <a:avLst/>
          </a:prstGeom>
        </p:spPr>
      </p:pic>
      <p:pic>
        <p:nvPicPr>
          <p:cNvPr id="6" name="Picture 5">
            <a:extLst>
              <a:ext uri="{FF2B5EF4-FFF2-40B4-BE49-F238E27FC236}">
                <a16:creationId xmlns:a16="http://schemas.microsoft.com/office/drawing/2014/main" id="{6A59A792-85AD-4AAB-B39D-660358C7B0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62675" y="914400"/>
            <a:ext cx="2371725" cy="2894965"/>
          </a:xfrm>
          <a:prstGeom prst="rect">
            <a:avLst/>
          </a:prstGeom>
        </p:spPr>
      </p:pic>
      <p:sp>
        <p:nvSpPr>
          <p:cNvPr id="9" name="Arrow: Bent 8">
            <a:extLst>
              <a:ext uri="{FF2B5EF4-FFF2-40B4-BE49-F238E27FC236}">
                <a16:creationId xmlns:a16="http://schemas.microsoft.com/office/drawing/2014/main" id="{11C0B302-6D3E-EA6C-F0C5-8CFFA153B112}"/>
              </a:ext>
            </a:extLst>
          </p:cNvPr>
          <p:cNvSpPr/>
          <p:nvPr/>
        </p:nvSpPr>
        <p:spPr bwMode="auto">
          <a:xfrm rot="5400000">
            <a:off x="8924449" y="1834356"/>
            <a:ext cx="996632" cy="1309370"/>
          </a:xfrm>
          <a:prstGeom prst="bentArrow">
            <a:avLst/>
          </a:prstGeom>
          <a:solidFill>
            <a:schemeClr val="accent1">
              <a:lumMod val="75000"/>
            </a:schemeClr>
          </a:solidFill>
          <a:ln w="9525" cap="flat" cmpd="sng" algn="ctr">
            <a:solidFill>
              <a:schemeClr val="accent1">
                <a:lumMod val="2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092527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9EE7-A700-F072-F1CC-38DBBCF48E84}"/>
              </a:ext>
            </a:extLst>
          </p:cNvPr>
          <p:cNvSpPr>
            <a:spLocks noGrp="1"/>
          </p:cNvSpPr>
          <p:nvPr>
            <p:ph type="title"/>
          </p:nvPr>
        </p:nvSpPr>
        <p:spPr/>
        <p:txBody>
          <a:bodyPr/>
          <a:lstStyle/>
          <a:p>
            <a:r>
              <a:rPr lang="en-US"/>
              <a:t>Thermal Desktop Modeling of the TRHE</a:t>
            </a:r>
          </a:p>
        </p:txBody>
      </p:sp>
      <p:sp>
        <p:nvSpPr>
          <p:cNvPr id="3" name="Content Placeholder 2">
            <a:extLst>
              <a:ext uri="{FF2B5EF4-FFF2-40B4-BE49-F238E27FC236}">
                <a16:creationId xmlns:a16="http://schemas.microsoft.com/office/drawing/2014/main" id="{000898C8-C6E8-9F58-E09E-4118016237FC}"/>
              </a:ext>
            </a:extLst>
          </p:cNvPr>
          <p:cNvSpPr>
            <a:spLocks noGrp="1"/>
          </p:cNvSpPr>
          <p:nvPr>
            <p:ph idx="1"/>
          </p:nvPr>
        </p:nvSpPr>
        <p:spPr>
          <a:xfrm>
            <a:off x="609600" y="1482888"/>
            <a:ext cx="4152900" cy="4657725"/>
          </a:xfrm>
        </p:spPr>
        <p:txBody>
          <a:bodyPr/>
          <a:lstStyle/>
          <a:p>
            <a:r>
              <a:rPr lang="en-US" dirty="0"/>
              <a:t>Initially the panels were modeled without the heater bars and the panels were controlled by a heat load across the panel</a:t>
            </a:r>
          </a:p>
          <a:p>
            <a:r>
              <a:rPr lang="en-US" dirty="0"/>
              <a:t>The thermal model was updated to include the heater bars to account for the temperature gradients across the panels due to the localized heating</a:t>
            </a:r>
          </a:p>
        </p:txBody>
      </p:sp>
      <p:sp>
        <p:nvSpPr>
          <p:cNvPr id="4" name="Footer Placeholder 3">
            <a:extLst>
              <a:ext uri="{FF2B5EF4-FFF2-40B4-BE49-F238E27FC236}">
                <a16:creationId xmlns:a16="http://schemas.microsoft.com/office/drawing/2014/main" id="{C24992BE-7B6F-7FBE-F668-DB36D4830DE6}"/>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50F8A624-1BF5-AD3D-72E9-7C010F8F0372}"/>
              </a:ext>
            </a:extLst>
          </p:cNvPr>
          <p:cNvSpPr>
            <a:spLocks noGrp="1"/>
          </p:cNvSpPr>
          <p:nvPr>
            <p:ph type="sldNum" sz="quarter" idx="12"/>
          </p:nvPr>
        </p:nvSpPr>
        <p:spPr/>
        <p:txBody>
          <a:bodyPr/>
          <a:lstStyle/>
          <a:p>
            <a:fld id="{33F42015-0FC7-4B0E-8D2B-76EADF48D957}" type="slidenum">
              <a:rPr lang="en-US" smtClean="0"/>
              <a:pPr/>
              <a:t>5</a:t>
            </a:fld>
            <a:endParaRPr lang="en-US"/>
          </a:p>
        </p:txBody>
      </p:sp>
      <p:pic>
        <p:nvPicPr>
          <p:cNvPr id="6" name="Picture 5">
            <a:extLst>
              <a:ext uri="{FF2B5EF4-FFF2-40B4-BE49-F238E27FC236}">
                <a16:creationId xmlns:a16="http://schemas.microsoft.com/office/drawing/2014/main" id="{9B7B47B2-F34E-CC8A-182A-2021CD84E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905" y="1386664"/>
            <a:ext cx="6509198" cy="4724887"/>
          </a:xfrm>
          <a:prstGeom prst="rect">
            <a:avLst/>
          </a:prstGeom>
        </p:spPr>
      </p:pic>
    </p:spTree>
    <p:extLst>
      <p:ext uri="{BB962C8B-B14F-4D97-AF65-F5344CB8AC3E}">
        <p14:creationId xmlns:p14="http://schemas.microsoft.com/office/powerpoint/2010/main" val="167111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1EFF-B5D6-E546-1776-6B32A32473BF}"/>
              </a:ext>
            </a:extLst>
          </p:cNvPr>
          <p:cNvSpPr>
            <a:spLocks noGrp="1"/>
          </p:cNvSpPr>
          <p:nvPr>
            <p:ph type="title"/>
          </p:nvPr>
        </p:nvSpPr>
        <p:spPr/>
        <p:txBody>
          <a:bodyPr/>
          <a:lstStyle/>
          <a:p>
            <a:r>
              <a:rPr lang="en-US"/>
              <a:t>TVAC Test Profile</a:t>
            </a:r>
          </a:p>
        </p:txBody>
      </p:sp>
      <p:sp>
        <p:nvSpPr>
          <p:cNvPr id="4" name="Footer Placeholder 3">
            <a:extLst>
              <a:ext uri="{FF2B5EF4-FFF2-40B4-BE49-F238E27FC236}">
                <a16:creationId xmlns:a16="http://schemas.microsoft.com/office/drawing/2014/main" id="{E1B81D12-3E3D-E4C7-F0E1-7CE55C4E42F1}"/>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7104F4BE-0D45-65D5-83BF-C17FFA1CF3DB}"/>
              </a:ext>
            </a:extLst>
          </p:cNvPr>
          <p:cNvSpPr>
            <a:spLocks noGrp="1"/>
          </p:cNvSpPr>
          <p:nvPr>
            <p:ph type="sldNum" sz="quarter" idx="12"/>
          </p:nvPr>
        </p:nvSpPr>
        <p:spPr/>
        <p:txBody>
          <a:bodyPr/>
          <a:lstStyle/>
          <a:p>
            <a:fld id="{33F42015-0FC7-4B0E-8D2B-76EADF48D957}" type="slidenum">
              <a:rPr lang="en-US" smtClean="0"/>
              <a:pPr/>
              <a:t>6</a:t>
            </a:fld>
            <a:endParaRPr lang="en-US"/>
          </a:p>
        </p:txBody>
      </p:sp>
      <p:pic>
        <p:nvPicPr>
          <p:cNvPr id="6" name="Picture 5">
            <a:extLst>
              <a:ext uri="{FF2B5EF4-FFF2-40B4-BE49-F238E27FC236}">
                <a16:creationId xmlns:a16="http://schemas.microsoft.com/office/drawing/2014/main" id="{E23B705F-0EA7-47BB-8C70-1897AB9C6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54" y="971550"/>
            <a:ext cx="11900292" cy="5295900"/>
          </a:xfrm>
          <a:prstGeom prst="rect">
            <a:avLst/>
          </a:prstGeom>
        </p:spPr>
      </p:pic>
    </p:spTree>
    <p:extLst>
      <p:ext uri="{BB962C8B-B14F-4D97-AF65-F5344CB8AC3E}">
        <p14:creationId xmlns:p14="http://schemas.microsoft.com/office/powerpoint/2010/main" val="4178277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1185-6661-8A1F-3550-6FD0ECFB1B34}"/>
              </a:ext>
            </a:extLst>
          </p:cNvPr>
          <p:cNvSpPr>
            <a:spLocks noGrp="1"/>
          </p:cNvSpPr>
          <p:nvPr>
            <p:ph type="title"/>
          </p:nvPr>
        </p:nvSpPr>
        <p:spPr/>
        <p:txBody>
          <a:bodyPr/>
          <a:lstStyle/>
          <a:p>
            <a:r>
              <a:rPr lang="en-US"/>
              <a:t>Chamber A TRHE Functional Check</a:t>
            </a:r>
          </a:p>
        </p:txBody>
      </p:sp>
      <p:sp>
        <p:nvSpPr>
          <p:cNvPr id="4" name="Footer Placeholder 3">
            <a:extLst>
              <a:ext uri="{FF2B5EF4-FFF2-40B4-BE49-F238E27FC236}">
                <a16:creationId xmlns:a16="http://schemas.microsoft.com/office/drawing/2014/main" id="{9AAD8D8F-95F1-6D00-0324-92F6478C27CD}"/>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2DF9F52F-F2B7-B8E2-9A6E-1484949D6722}"/>
              </a:ext>
            </a:extLst>
          </p:cNvPr>
          <p:cNvSpPr>
            <a:spLocks noGrp="1"/>
          </p:cNvSpPr>
          <p:nvPr>
            <p:ph type="sldNum" sz="quarter" idx="12"/>
          </p:nvPr>
        </p:nvSpPr>
        <p:spPr/>
        <p:txBody>
          <a:bodyPr/>
          <a:lstStyle/>
          <a:p>
            <a:fld id="{33F42015-0FC7-4B0E-8D2B-76EADF48D957}" type="slidenum">
              <a:rPr lang="en-US" smtClean="0"/>
              <a:pPr/>
              <a:t>7</a:t>
            </a:fld>
            <a:endParaRPr lang="en-US"/>
          </a:p>
        </p:txBody>
      </p:sp>
      <p:pic>
        <p:nvPicPr>
          <p:cNvPr id="6" name="Picture 5">
            <a:extLst>
              <a:ext uri="{FF2B5EF4-FFF2-40B4-BE49-F238E27FC236}">
                <a16:creationId xmlns:a16="http://schemas.microsoft.com/office/drawing/2014/main" id="{E651D182-AACC-B8F3-83ED-827B34507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16" y="1114425"/>
            <a:ext cx="11431568" cy="4991100"/>
          </a:xfrm>
          <a:prstGeom prst="rect">
            <a:avLst/>
          </a:prstGeom>
        </p:spPr>
      </p:pic>
    </p:spTree>
    <p:extLst>
      <p:ext uri="{BB962C8B-B14F-4D97-AF65-F5344CB8AC3E}">
        <p14:creationId xmlns:p14="http://schemas.microsoft.com/office/powerpoint/2010/main" val="3928471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FDFB-DFF9-92F8-9DE6-723BE8DFFBEC}"/>
              </a:ext>
            </a:extLst>
          </p:cNvPr>
          <p:cNvSpPr>
            <a:spLocks noGrp="1"/>
          </p:cNvSpPr>
          <p:nvPr>
            <p:ph type="title"/>
          </p:nvPr>
        </p:nvSpPr>
        <p:spPr/>
        <p:txBody>
          <a:bodyPr/>
          <a:lstStyle/>
          <a:p>
            <a:r>
              <a:rPr lang="en-US"/>
              <a:t>TRHE Design Assessments</a:t>
            </a:r>
          </a:p>
        </p:txBody>
      </p:sp>
      <p:sp>
        <p:nvSpPr>
          <p:cNvPr id="3" name="Content Placeholder 2">
            <a:extLst>
              <a:ext uri="{FF2B5EF4-FFF2-40B4-BE49-F238E27FC236}">
                <a16:creationId xmlns:a16="http://schemas.microsoft.com/office/drawing/2014/main" id="{10DC86EC-807C-9F35-AD51-90395898D833}"/>
              </a:ext>
            </a:extLst>
          </p:cNvPr>
          <p:cNvSpPr>
            <a:spLocks noGrp="1"/>
          </p:cNvSpPr>
          <p:nvPr>
            <p:ph idx="1"/>
          </p:nvPr>
        </p:nvSpPr>
        <p:spPr>
          <a:xfrm>
            <a:off x="6586802" y="2976562"/>
            <a:ext cx="5349173" cy="3424238"/>
          </a:xfrm>
        </p:spPr>
        <p:txBody>
          <a:bodyPr/>
          <a:lstStyle/>
          <a:p>
            <a:r>
              <a:rPr lang="en-US" sz="2000" dirty="0"/>
              <a:t>Sample panels were created to compare Clayborn Heater Tape and heater bars</a:t>
            </a:r>
          </a:p>
          <a:p>
            <a:r>
              <a:rPr lang="en-US" sz="2000" dirty="0"/>
              <a:t>Multiple attachment methods were compared for the heater bar design</a:t>
            </a:r>
          </a:p>
          <a:p>
            <a:pPr lvl="1"/>
            <a:r>
              <a:rPr lang="en-US" sz="1800" dirty="0"/>
              <a:t>Metal ties only</a:t>
            </a:r>
          </a:p>
          <a:p>
            <a:pPr lvl="1"/>
            <a:r>
              <a:rPr lang="en-US" sz="1800" dirty="0">
                <a:ea typeface="ＭＳ Ｐゴシック"/>
                <a:cs typeface="Arial"/>
              </a:rPr>
              <a:t>Metal ties and thermal interface material (TIM)</a:t>
            </a:r>
            <a:endParaRPr lang="en-US" sz="1800" dirty="0">
              <a:ea typeface="ＭＳ Ｐゴシック"/>
            </a:endParaRPr>
          </a:p>
          <a:p>
            <a:pPr lvl="1"/>
            <a:r>
              <a:rPr lang="en-US" sz="1800" dirty="0"/>
              <a:t>Metal ties with a stiffener and ultra high vacuum (UHV) foil</a:t>
            </a:r>
          </a:p>
          <a:p>
            <a:pPr lvl="1"/>
            <a:r>
              <a:rPr lang="en-US" sz="1800" dirty="0"/>
              <a:t>Metal ties and UHV foil</a:t>
            </a:r>
          </a:p>
        </p:txBody>
      </p:sp>
      <p:sp>
        <p:nvSpPr>
          <p:cNvPr id="4" name="Footer Placeholder 3">
            <a:extLst>
              <a:ext uri="{FF2B5EF4-FFF2-40B4-BE49-F238E27FC236}">
                <a16:creationId xmlns:a16="http://schemas.microsoft.com/office/drawing/2014/main" id="{A8B0A514-9EE3-68B3-B56D-54DCE054E9EF}"/>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6518EAE7-1EC4-16DB-8B22-C5F65B2C782E}"/>
              </a:ext>
            </a:extLst>
          </p:cNvPr>
          <p:cNvSpPr>
            <a:spLocks noGrp="1"/>
          </p:cNvSpPr>
          <p:nvPr>
            <p:ph type="sldNum" sz="quarter" idx="12"/>
          </p:nvPr>
        </p:nvSpPr>
        <p:spPr/>
        <p:txBody>
          <a:bodyPr/>
          <a:lstStyle/>
          <a:p>
            <a:fld id="{33F42015-0FC7-4B0E-8D2B-76EADF48D957}" type="slidenum">
              <a:rPr lang="en-US" smtClean="0"/>
              <a:pPr/>
              <a:t>8</a:t>
            </a:fld>
            <a:endParaRPr lang="en-US"/>
          </a:p>
        </p:txBody>
      </p:sp>
      <p:pic>
        <p:nvPicPr>
          <p:cNvPr id="6" name="Picture 5">
            <a:extLst>
              <a:ext uri="{FF2B5EF4-FFF2-40B4-BE49-F238E27FC236}">
                <a16:creationId xmlns:a16="http://schemas.microsoft.com/office/drawing/2014/main" id="{3C58031D-6F3F-7F9F-E900-A745FE2D5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85" y="800100"/>
            <a:ext cx="5906650" cy="2144726"/>
          </a:xfrm>
          <a:prstGeom prst="rect">
            <a:avLst/>
          </a:prstGeom>
        </p:spPr>
      </p:pic>
      <p:pic>
        <p:nvPicPr>
          <p:cNvPr id="7" name="Picture 6">
            <a:extLst>
              <a:ext uri="{FF2B5EF4-FFF2-40B4-BE49-F238E27FC236}">
                <a16:creationId xmlns:a16="http://schemas.microsoft.com/office/drawing/2014/main" id="{0A0BFE28-27F4-3D79-863E-FBAF110F0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312" y="800100"/>
            <a:ext cx="5581463" cy="2047875"/>
          </a:xfrm>
          <a:prstGeom prst="rect">
            <a:avLst/>
          </a:prstGeom>
        </p:spPr>
      </p:pic>
      <p:pic>
        <p:nvPicPr>
          <p:cNvPr id="8" name="Picture 7">
            <a:extLst>
              <a:ext uri="{FF2B5EF4-FFF2-40B4-BE49-F238E27FC236}">
                <a16:creationId xmlns:a16="http://schemas.microsoft.com/office/drawing/2014/main" id="{B9FF68E7-D02A-0994-7CDD-CDEE9E697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47" y="3048000"/>
            <a:ext cx="6305602" cy="2026108"/>
          </a:xfrm>
          <a:prstGeom prst="rect">
            <a:avLst/>
          </a:prstGeom>
        </p:spPr>
      </p:pic>
      <p:pic>
        <p:nvPicPr>
          <p:cNvPr id="9" name="Picture 8">
            <a:extLst>
              <a:ext uri="{FF2B5EF4-FFF2-40B4-BE49-F238E27FC236}">
                <a16:creationId xmlns:a16="http://schemas.microsoft.com/office/drawing/2014/main" id="{C65FC62E-4AAA-7AD1-41F2-0223ABA02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25" y="5122921"/>
            <a:ext cx="6067246" cy="1641358"/>
          </a:xfrm>
          <a:prstGeom prst="rect">
            <a:avLst/>
          </a:prstGeom>
        </p:spPr>
      </p:pic>
    </p:spTree>
    <p:extLst>
      <p:ext uri="{BB962C8B-B14F-4D97-AF65-F5344CB8AC3E}">
        <p14:creationId xmlns:p14="http://schemas.microsoft.com/office/powerpoint/2010/main" val="1505685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95CB-2FB5-247B-BEDA-F55A963E32B4}"/>
              </a:ext>
            </a:extLst>
          </p:cNvPr>
          <p:cNvSpPr>
            <a:spLocks noGrp="1"/>
          </p:cNvSpPr>
          <p:nvPr>
            <p:ph type="title"/>
          </p:nvPr>
        </p:nvSpPr>
        <p:spPr/>
        <p:txBody>
          <a:bodyPr/>
          <a:lstStyle/>
          <a:p>
            <a:r>
              <a:rPr lang="en-US"/>
              <a:t>VIPER and THRE in Chamber A</a:t>
            </a:r>
          </a:p>
        </p:txBody>
      </p:sp>
      <p:sp>
        <p:nvSpPr>
          <p:cNvPr id="4" name="Footer Placeholder 3">
            <a:extLst>
              <a:ext uri="{FF2B5EF4-FFF2-40B4-BE49-F238E27FC236}">
                <a16:creationId xmlns:a16="http://schemas.microsoft.com/office/drawing/2014/main" id="{C340CF82-9267-7F8F-A1E7-12520C7D64C9}"/>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5B47CC9B-7721-F622-E6F3-5CEB229081FD}"/>
              </a:ext>
            </a:extLst>
          </p:cNvPr>
          <p:cNvSpPr>
            <a:spLocks noGrp="1"/>
          </p:cNvSpPr>
          <p:nvPr>
            <p:ph type="sldNum" sz="quarter" idx="12"/>
          </p:nvPr>
        </p:nvSpPr>
        <p:spPr/>
        <p:txBody>
          <a:bodyPr/>
          <a:lstStyle/>
          <a:p>
            <a:fld id="{33F42015-0FC7-4B0E-8D2B-76EADF48D957}" type="slidenum">
              <a:rPr lang="en-US" smtClean="0"/>
              <a:pPr/>
              <a:t>9</a:t>
            </a:fld>
            <a:endParaRPr lang="en-US"/>
          </a:p>
        </p:txBody>
      </p:sp>
      <p:pic>
        <p:nvPicPr>
          <p:cNvPr id="6" name="Picture 2">
            <a:extLst>
              <a:ext uri="{FF2B5EF4-FFF2-40B4-BE49-F238E27FC236}">
                <a16:creationId xmlns:a16="http://schemas.microsoft.com/office/drawing/2014/main" id="{4900E5CA-4650-3C98-18FF-9F18F55FC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207" y="1121440"/>
            <a:ext cx="3747087" cy="499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F8302C54-C291-AF65-0A19-D84BE8885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20" y="944562"/>
            <a:ext cx="4341284"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35FB1FA8-41DD-D270-B79B-FE265F6B5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555" y="1121441"/>
            <a:ext cx="3747086" cy="499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EAACD2B5-01F9-9728-8906-0BC8A5005E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22621" y="4352925"/>
            <a:ext cx="434128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437226"/>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349bec-f6d6-4581-a243-30eb8b4d9727">
      <Terms xmlns="http://schemas.microsoft.com/office/infopath/2007/PartnerControls"/>
    </lcf76f155ced4ddcb4097134ff3c332f>
    <TaxCatchAll xmlns="f1c8cde4-8972-4c28-8907-b1a5623db7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54DBCF558E974F8F6042B85F27F550" ma:contentTypeVersion="13" ma:contentTypeDescription="Create a new document." ma:contentTypeScope="" ma:versionID="7b74fb5f3375dd4fc092dbfc1fb88b89">
  <xsd:schema xmlns:xsd="http://www.w3.org/2001/XMLSchema" xmlns:xs="http://www.w3.org/2001/XMLSchema" xmlns:p="http://schemas.microsoft.com/office/2006/metadata/properties" xmlns:ns2="49349bec-f6d6-4581-a243-30eb8b4d9727" xmlns:ns3="f1c8cde4-8972-4c28-8907-b1a5623db717" targetNamespace="http://schemas.microsoft.com/office/2006/metadata/properties" ma:root="true" ma:fieldsID="9682bcb3a656ed21ee82cdfd8496da3d" ns2:_="" ns3:_="">
    <xsd:import namespace="49349bec-f6d6-4581-a243-30eb8b4d9727"/>
    <xsd:import namespace="f1c8cde4-8972-4c28-8907-b1a5623db7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49bec-f6d6-4581-a243-30eb8b4d9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c8cde4-8972-4c28-8907-b1a5623db71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bc1034-8d74-4b17-a399-7b30c8a07dcb}" ma:internalName="TaxCatchAll" ma:showField="CatchAllData" ma:web="f1c8cde4-8972-4c28-8907-b1a5623db71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631D46-A88B-44F9-B011-0891D5ECFBAB}">
  <ds:schemaRefs>
    <ds:schemaRef ds:uri="http://schemas.microsoft.com/sharepoint/v3/contenttype/forms"/>
  </ds:schemaRefs>
</ds:datastoreItem>
</file>

<file path=customXml/itemProps2.xml><?xml version="1.0" encoding="utf-8"?>
<ds:datastoreItem xmlns:ds="http://schemas.openxmlformats.org/officeDocument/2006/customXml" ds:itemID="{A475F7E1-25EC-49AD-AD10-E5DBBDD78C4A}">
  <ds:schemaRefs>
    <ds:schemaRef ds:uri="49349bec-f6d6-4581-a243-30eb8b4d9727"/>
    <ds:schemaRef ds:uri="f1c8cde4-8972-4c28-8907-b1a5623db7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0894325-1500-46CD-AACB-D910819C9C55}">
  <ds:schemaRefs>
    <ds:schemaRef ds:uri="49349bec-f6d6-4581-a243-30eb8b4d9727"/>
    <ds:schemaRef ds:uri="f1c8cde4-8972-4c28-8907-b1a5623db7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7257</TotalTime>
  <Words>570</Words>
  <Application>Microsoft Office PowerPoint</Application>
  <PresentationFormat>Widescreen</PresentationFormat>
  <Paragraphs>66</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ＭＳ Ｐゴシック</vt:lpstr>
      <vt:lpstr>Arial</vt:lpstr>
      <vt:lpstr>Times</vt:lpstr>
      <vt:lpstr>Times New Roman</vt:lpstr>
      <vt:lpstr>Blank</vt:lpstr>
      <vt:lpstr>Volatiles Investigating Polar Exploration Rover (VIPER) System Integrated Thermal Vacuum Test Planning and Preparation</vt:lpstr>
      <vt:lpstr>Introduction</vt:lpstr>
      <vt:lpstr>System TVAC</vt:lpstr>
      <vt:lpstr>Thermal Radiant Heat Enclosure (TRHE)</vt:lpstr>
      <vt:lpstr>Thermal Desktop Modeling of the TRHE</vt:lpstr>
      <vt:lpstr>TVAC Test Profile</vt:lpstr>
      <vt:lpstr>Chamber A TRHE Functional Check</vt:lpstr>
      <vt:lpstr>TRHE Design Assessments</vt:lpstr>
      <vt:lpstr>VIPER and THRE in Chamber A</vt:lpstr>
      <vt:lpstr>Questions</vt:lpstr>
    </vt:vector>
  </TitlesOfParts>
  <Company>NASA/Ames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TFAWS 2010 Center Presentation</dc:title>
  <dc:creator>Tom Squire</dc:creator>
  <cp:lastModifiedBy>Turk, Jodi C. (MSFC-EV34)</cp:lastModifiedBy>
  <cp:revision>2</cp:revision>
  <cp:lastPrinted>2001-11-30T21:59:45Z</cp:lastPrinted>
  <dcterms:created xsi:type="dcterms:W3CDTF">2001-11-21T21:59:03Z</dcterms:created>
  <dcterms:modified xsi:type="dcterms:W3CDTF">2025-07-22T18:47:58Z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0x0101001654DBCF558E974F8F6042B85F27F550</vt:lpwstr>
  </property>
  <property fmtid="{D5CDD505-2E9C-101B-9397-08002B2CF9AE}" pid="3" name="MediaServiceImageTags">
    <vt:lpwstr/>
  </property>
</Properties>
</file>