
<file path=[Content_Types].xml><?xml version="1.0" encoding="utf-8"?>
<Types xmlns="http://schemas.openxmlformats.org/package/2006/content-types">
  <Default Extension="emf" ContentType="image/x-emf"/>
  <Default Extension="gif" ContentType="image/gif"/>
  <Default Extension="jpeg" ContentType="image/jpeg"/>
  <Default Extension="mp4" ContentType="video/mp4"/>
  <Default Extension="png" ContentType="image/png"/>
  <Default Extension="rels" ContentType="application/vnd.openxmlformats-package.relationships+xml"/>
  <Default Extension="wdp" ContentType="image/vnd.ms-photo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Masters/slideMaster3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theme/theme2.xml" ContentType="application/vnd.openxmlformats-officedocument.theme+xml"/>
  <Override PartName="/ppt/slideLayouts/slideLayout22.xml" ContentType="application/vnd.openxmlformats-officedocument.presentationml.slideLayout+xml"/>
  <Override PartName="/ppt/slideLayouts/slideLayout23.xml" ContentType="application/vnd.openxmlformats-officedocument.presentationml.slideLayout+xml"/>
  <Override PartName="/ppt/slideLayouts/slideLayout24.xml" ContentType="application/vnd.openxmlformats-officedocument.presentationml.slideLayout+xml"/>
  <Override PartName="/ppt/slideLayouts/slideLayout25.xml" ContentType="application/vnd.openxmlformats-officedocument.presentationml.slideLayout+xml"/>
  <Override PartName="/ppt/slideLayouts/slideLayout26.xml" ContentType="application/vnd.openxmlformats-officedocument.presentationml.slideLayout+xml"/>
  <Override PartName="/ppt/slideLayouts/slideLayout27.xml" ContentType="application/vnd.openxmlformats-officedocument.presentationml.slideLayout+xml"/>
  <Override PartName="/ppt/slideLayouts/slideLayout28.xml" ContentType="application/vnd.openxmlformats-officedocument.presentationml.slideLayout+xml"/>
  <Override PartName="/ppt/slideLayouts/slideLayout29.xml" ContentType="application/vnd.openxmlformats-officedocument.presentationml.slideLayout+xml"/>
  <Override PartName="/ppt/slideLayouts/slideLayout30.xml" ContentType="application/vnd.openxmlformats-officedocument.presentationml.slideLayout+xml"/>
  <Override PartName="/ppt/theme/theme3.xml" ContentType="application/vnd.openxmlformats-officedocument.theme+xml"/>
  <Override PartName="/ppt/theme/theme4.xml" ContentType="application/vnd.openxmlformats-officedocument.theme+xml"/>
  <Override PartName="/ppt/theme/theme5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authors.xml" ContentType="application/vnd.ms-powerpoint.authors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  <Override PartName="/docMetadata/LabelInfo.xml" ContentType="application/vnd.ms-office.classificationlabel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Relationship Id="rId5" Type="http://schemas.microsoft.com/office/2020/02/relationships/classificationlabels" Target="docMetadata/LabelInfo.xml"/><Relationship Id="rId4" Type="http://schemas.openxmlformats.org/officeDocument/2006/relationships/custom-properties" Target="docProps/custom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howSpecialPlsOnTitleSld="0" saveSubsetFonts="1">
  <p:sldMasterIdLst>
    <p:sldMasterId id="2147483674" r:id="rId4"/>
    <p:sldMasterId id="2147483687" r:id="rId5"/>
    <p:sldMasterId id="2147483697" r:id="rId6"/>
  </p:sldMasterIdLst>
  <p:notesMasterIdLst>
    <p:notesMasterId r:id="rId30"/>
  </p:notesMasterIdLst>
  <p:handoutMasterIdLst>
    <p:handoutMasterId r:id="rId31"/>
  </p:handoutMasterIdLst>
  <p:sldIdLst>
    <p:sldId id="274" r:id="rId7"/>
    <p:sldId id="669" r:id="rId8"/>
    <p:sldId id="689" r:id="rId9"/>
    <p:sldId id="701" r:id="rId10"/>
    <p:sldId id="700" r:id="rId11"/>
    <p:sldId id="702" r:id="rId12"/>
    <p:sldId id="650" r:id="rId13"/>
    <p:sldId id="1727" r:id="rId14"/>
    <p:sldId id="1735" r:id="rId15"/>
    <p:sldId id="703" r:id="rId16"/>
    <p:sldId id="1732" r:id="rId17"/>
    <p:sldId id="1725" r:id="rId18"/>
    <p:sldId id="1729" r:id="rId19"/>
    <p:sldId id="1728" r:id="rId20"/>
    <p:sldId id="695" r:id="rId21"/>
    <p:sldId id="698" r:id="rId22"/>
    <p:sldId id="415" r:id="rId23"/>
    <p:sldId id="1736" r:id="rId24"/>
    <p:sldId id="1734" r:id="rId25"/>
    <p:sldId id="679" r:id="rId26"/>
    <p:sldId id="696" r:id="rId27"/>
    <p:sldId id="1730" r:id="rId28"/>
    <p:sldId id="1731" r:id="rId29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 userDrawn="1">
          <p15:clr>
            <a:srgbClr val="A4A3A4"/>
          </p15:clr>
        </p15:guide>
        <p15:guide id="2" pos="3840" userDrawn="1">
          <p15:clr>
            <a:srgbClr val="A4A3A4"/>
          </p15:clr>
        </p15:guide>
        <p15:guide id="3" orient="horz" pos="2260" userDrawn="1">
          <p15:clr>
            <a:srgbClr val="A4A3A4"/>
          </p15:clr>
        </p15:guide>
        <p15:guide id="4" orient="horz" pos="2360" userDrawn="1">
          <p15:clr>
            <a:srgbClr val="A4A3A4"/>
          </p15:clr>
        </p15:guide>
        <p15:guide id="5" orient="horz" pos="576" userDrawn="1">
          <p15:clr>
            <a:srgbClr val="A4A3A4"/>
          </p15:clr>
        </p15:guide>
      </p15:sldGuideLst>
    </p:ext>
    <p:ext uri="{2D200454-40CA-4A62-9FC3-DE9A4176ACB9}">
      <p15:notesGuideLst xmlns:p15="http://schemas.microsoft.com/office/powerpoint/2012/main"/>
    </p:ext>
  </p:extLst>
</p:presentation>
</file>

<file path=ppt/authors.xml><?xml version="1.0" encoding="utf-8"?>
<p188:authorLst xmlns:a="http://schemas.openxmlformats.org/drawingml/2006/main" xmlns:r="http://schemas.openxmlformats.org/officeDocument/2006/relationships" xmlns:p188="http://schemas.microsoft.com/office/powerpoint/2018/8/main">
  <p188:author id="{438BC712-F28C-E351-FDB4-241C0DFC79CA}" name="Abbott, Lauren J {she, her} (ARC-TSM)" initials="" userId="S::ljabbott@ndc.nasa.gov::398251c2-ffa9-4564-a85f-1fcf5bc787ad" providerId="AD"/>
</p188:authorLst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browse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FFFFFF"/>
    <a:srgbClr val="000000"/>
    <a:srgbClr val="00B1F1"/>
    <a:srgbClr val="E42D2C"/>
    <a:srgbClr val="5656FD"/>
    <a:srgbClr val="3F4652"/>
    <a:srgbClr val="5173F1"/>
    <a:srgbClr val="FF7564"/>
    <a:srgbClr val="F89741"/>
    <a:srgbClr val="0066B3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7DF18680-E054-41AD-8BC1-D1AEF772440D}" styleName="Medium Style 2 - Accent 5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5">
              <a:tint val="20000"/>
            </a:schemeClr>
          </a:solidFill>
        </a:fill>
      </a:tcStyle>
    </a:wholeTbl>
    <a:band1H>
      <a:tcStyle>
        <a:tcBdr/>
        <a:fill>
          <a:solidFill>
            <a:schemeClr val="accent5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5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5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5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5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5"/>
          </a:solidFill>
        </a:fill>
      </a:tcStyle>
    </a:firstRow>
  </a:tblStyle>
  <a:tblStyle styleId="{9D7B26C5-4107-4FEC-AEDC-1716B250A1EF}" styleName="Light Style 1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tx1">
              <a:alpha val="2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tx1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12700" cmpd="sng">
              <a:solidFill>
                <a:schemeClr val="tx1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12700" cmpd="sng">
              <a:solidFill>
                <a:schemeClr val="tx1"/>
              </a:solidFill>
            </a:ln>
          </a:bottom>
        </a:tcBdr>
        <a:fill>
          <a:noFill/>
        </a:fill>
      </a:tcStyle>
    </a:firstRow>
  </a:tblStyle>
  <a:tblStyle styleId="{00A15C55-8517-42AA-B614-E9B94910E393}" styleName="Medium Style 2 - Accent 4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4">
              <a:tint val="20000"/>
            </a:schemeClr>
          </a:solidFill>
        </a:fill>
      </a:tcStyle>
    </a:wholeTbl>
    <a:band1H>
      <a:tcStyle>
        <a:tcBdr/>
        <a:fill>
          <a:solidFill>
            <a:schemeClr val="accent4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4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4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4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4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4"/>
          </a:solidFill>
        </a:fill>
      </a:tcStyle>
    </a:firstRow>
  </a:tblStyle>
  <a:tblStyle styleId="{073A0DAA-6AF3-43AB-8588-CEC1D06C72B9}" styleName="Medium Style 2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dk1">
              <a:tint val="20000"/>
            </a:schemeClr>
          </a:solidFill>
        </a:fill>
      </a:tcStyle>
    </a:wholeTbl>
    <a:band1H>
      <a:tcStyle>
        <a:tcBdr/>
        <a:fill>
          <a:solidFill>
            <a:schemeClr val="dk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dk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dk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dk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dk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dk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21379"/>
    <p:restoredTop sz="94737"/>
  </p:normalViewPr>
  <p:slideViewPr>
    <p:cSldViewPr snapToGrid="0">
      <p:cViewPr varScale="1">
        <p:scale>
          <a:sx n="112" d="100"/>
          <a:sy n="112" d="100"/>
        </p:scale>
        <p:origin x="200" y="312"/>
      </p:cViewPr>
      <p:guideLst>
        <p:guide orient="horz" pos="2160"/>
        <p:guide pos="3840"/>
        <p:guide orient="horz" pos="2260"/>
        <p:guide orient="horz" pos="2360"/>
        <p:guide orient="horz" pos="576"/>
      </p:guideLst>
    </p:cSldViewPr>
  </p:slideViewPr>
  <p:notesTextViewPr>
    <p:cViewPr>
      <p:scale>
        <a:sx n="1" d="1"/>
        <a:sy n="1" d="1"/>
      </p:scale>
      <p:origin x="0" y="0"/>
    </p:cViewPr>
  </p:notesTextViewPr>
  <p:notesViewPr>
    <p:cSldViewPr snapToGrid="0">
      <p:cViewPr varScale="1">
        <p:scale>
          <a:sx n="97" d="100"/>
          <a:sy n="97" d="100"/>
        </p:scale>
        <p:origin x="3120" y="200"/>
      </p:cViewPr>
      <p:guideLst/>
    </p:cSldViewPr>
  </p:notesViewPr>
  <p:gridSpacing cx="76200" cy="76200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7.xml"/><Relationship Id="rId18" Type="http://schemas.openxmlformats.org/officeDocument/2006/relationships/slide" Target="slides/slide12.xml"/><Relationship Id="rId26" Type="http://schemas.openxmlformats.org/officeDocument/2006/relationships/slide" Target="slides/slide20.xml"/><Relationship Id="rId3" Type="http://schemas.openxmlformats.org/officeDocument/2006/relationships/customXml" Target="../customXml/item3.xml"/><Relationship Id="rId21" Type="http://schemas.openxmlformats.org/officeDocument/2006/relationships/slide" Target="slides/slide15.xml"/><Relationship Id="rId34" Type="http://schemas.openxmlformats.org/officeDocument/2006/relationships/theme" Target="theme/theme1.xml"/><Relationship Id="rId7" Type="http://schemas.openxmlformats.org/officeDocument/2006/relationships/slide" Target="slides/slide1.xml"/><Relationship Id="rId12" Type="http://schemas.openxmlformats.org/officeDocument/2006/relationships/slide" Target="slides/slide6.xml"/><Relationship Id="rId17" Type="http://schemas.openxmlformats.org/officeDocument/2006/relationships/slide" Target="slides/slide11.xml"/><Relationship Id="rId25" Type="http://schemas.openxmlformats.org/officeDocument/2006/relationships/slide" Target="slides/slide19.xml"/><Relationship Id="rId33" Type="http://schemas.openxmlformats.org/officeDocument/2006/relationships/viewProps" Target="viewProps.xml"/><Relationship Id="rId2" Type="http://schemas.openxmlformats.org/officeDocument/2006/relationships/customXml" Target="../customXml/item2.xml"/><Relationship Id="rId16" Type="http://schemas.openxmlformats.org/officeDocument/2006/relationships/slide" Target="slides/slide10.xml"/><Relationship Id="rId20" Type="http://schemas.openxmlformats.org/officeDocument/2006/relationships/slide" Target="slides/slide14.xml"/><Relationship Id="rId29" Type="http://schemas.openxmlformats.org/officeDocument/2006/relationships/slide" Target="slides/slide23.xml"/><Relationship Id="rId1" Type="http://schemas.openxmlformats.org/officeDocument/2006/relationships/customXml" Target="../customXml/item1.xml"/><Relationship Id="rId6" Type="http://schemas.openxmlformats.org/officeDocument/2006/relationships/slideMaster" Target="slideMasters/slideMaster3.xml"/><Relationship Id="rId11" Type="http://schemas.openxmlformats.org/officeDocument/2006/relationships/slide" Target="slides/slide5.xml"/><Relationship Id="rId24" Type="http://schemas.openxmlformats.org/officeDocument/2006/relationships/slide" Target="slides/slide18.xml"/><Relationship Id="rId32" Type="http://schemas.openxmlformats.org/officeDocument/2006/relationships/presProps" Target="presProps.xml"/><Relationship Id="rId5" Type="http://schemas.openxmlformats.org/officeDocument/2006/relationships/slideMaster" Target="slideMasters/slideMaster2.xml"/><Relationship Id="rId15" Type="http://schemas.openxmlformats.org/officeDocument/2006/relationships/slide" Target="slides/slide9.xml"/><Relationship Id="rId23" Type="http://schemas.openxmlformats.org/officeDocument/2006/relationships/slide" Target="slides/slide17.xml"/><Relationship Id="rId28" Type="http://schemas.openxmlformats.org/officeDocument/2006/relationships/slide" Target="slides/slide22.xml"/><Relationship Id="rId36" Type="http://schemas.microsoft.com/office/2018/10/relationships/authors" Target="authors.xml"/><Relationship Id="rId10" Type="http://schemas.openxmlformats.org/officeDocument/2006/relationships/slide" Target="slides/slide4.xml"/><Relationship Id="rId19" Type="http://schemas.openxmlformats.org/officeDocument/2006/relationships/slide" Target="slides/slide13.xml"/><Relationship Id="rId31" Type="http://schemas.openxmlformats.org/officeDocument/2006/relationships/handoutMaster" Target="handoutMasters/handoutMaster1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3.xml"/><Relationship Id="rId14" Type="http://schemas.openxmlformats.org/officeDocument/2006/relationships/slide" Target="slides/slide8.xml"/><Relationship Id="rId22" Type="http://schemas.openxmlformats.org/officeDocument/2006/relationships/slide" Target="slides/slide16.xml"/><Relationship Id="rId27" Type="http://schemas.openxmlformats.org/officeDocument/2006/relationships/slide" Target="slides/slide21.xml"/><Relationship Id="rId30" Type="http://schemas.openxmlformats.org/officeDocument/2006/relationships/notesMaster" Target="notesMasters/notesMaster1.xml"/><Relationship Id="rId35" Type="http://schemas.openxmlformats.org/officeDocument/2006/relationships/tableStyles" Target="tableStyles.xml"/><Relationship Id="rId8" Type="http://schemas.openxmlformats.org/officeDocument/2006/relationships/slide" Target="slides/slide2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5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>
            <a:extLst>
              <a:ext uri="{FF2B5EF4-FFF2-40B4-BE49-F238E27FC236}">
                <a16:creationId xmlns:a16="http://schemas.microsoft.com/office/drawing/2014/main" id="{5BDE23D6-A9A4-1042-9F88-D90B79FA19A3}"/>
              </a:ext>
            </a:extLst>
          </p:cNvPr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794DDA5A-C419-3748-8499-EF7461A76834}"/>
              </a:ext>
            </a:extLst>
          </p:cNvPr>
          <p:cNvSpPr>
            <a:spLocks noGrp="1"/>
          </p:cNvSpPr>
          <p:nvPr>
            <p:ph type="dt" sz="quarter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212C721D-9698-384A-B9EC-C0B2B0BE5339}" type="datetimeFigureOut">
              <a:rPr lang="en-US" smtClean="0"/>
              <a:t>7/17/25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F3C49056-38D0-DE41-ADB7-A1694EC02857}"/>
              </a:ext>
            </a:extLst>
          </p:cNvPr>
          <p:cNvSpPr>
            <a:spLocks noGrp="1"/>
          </p:cNvSpPr>
          <p:nvPr>
            <p:ph type="ftr" sz="quarter" idx="2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7E35CD19-A512-674C-B765-4D871D587ED6}"/>
              </a:ext>
            </a:extLst>
          </p:cNvPr>
          <p:cNvSpPr>
            <a:spLocks noGrp="1"/>
          </p:cNvSpPr>
          <p:nvPr>
            <p:ph type="sldNum" sz="quarter" idx="3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4BD9F6C2-30AD-4945-A39F-45EF3BB59051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183606488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4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F4113625-F780-4664-B539-945AD998D560}" type="datetimeFigureOut">
              <a:rPr lang="en-US" smtClean="0"/>
              <a:t>7/17/25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985DA5A9-6D35-4B84-95DD-DFA9AFE7DAD0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234750490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4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5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6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9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1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2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3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3934F8E0-3633-7313-F46D-FA353995B4DB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CC245DAF-652A-01A1-0455-6E11A0BC1D4B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>
          <a:xfrm>
            <a:off x="381000" y="685800"/>
            <a:ext cx="6096000" cy="3429000"/>
          </a:xfrm>
        </p:spPr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42FAB36D-F5EA-A04B-627F-99E0C896078B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D6E01E5F-6927-4153-CAE7-F667937F1212}"/>
              </a:ext>
            </a:extLst>
          </p:cNvPr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>
              <a:defRPr/>
            </a:pPr>
            <a:fld id="{83AEBCAE-0345-1F4B-AF5B-AFC84B023E8C}" type="slidenum">
              <a:rPr lang="en-US" altLang="x-none" smtClean="0"/>
              <a:pPr>
                <a:defRPr/>
              </a:pPr>
              <a:t>8</a:t>
            </a:fld>
            <a:endParaRPr lang="en-US" altLang="x-none" dirty="0"/>
          </a:p>
        </p:txBody>
      </p:sp>
    </p:spTree>
    <p:extLst>
      <p:ext uri="{BB962C8B-B14F-4D97-AF65-F5344CB8AC3E}">
        <p14:creationId xmlns:p14="http://schemas.microsoft.com/office/powerpoint/2010/main" val="878520859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4F2178C4-96DB-4536-DE6F-F210B5BEE4F4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314E10D7-3270-ED38-B1AE-5FCD1A3A3AE9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>
          <a:xfrm>
            <a:off x="381000" y="685800"/>
            <a:ext cx="6096000" cy="3429000"/>
          </a:xfrm>
        </p:spPr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AF6EC5D3-1F25-83D5-E1AF-06F4A1AB7B38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27B4E487-E2DB-DA2A-F490-76B0ACC311E7}"/>
              </a:ext>
            </a:extLst>
          </p:cNvPr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>
              <a:defRPr/>
            </a:pPr>
            <a:fld id="{83AEBCAE-0345-1F4B-AF5B-AFC84B023E8C}" type="slidenum">
              <a:rPr lang="en-US" altLang="x-none" smtClean="0"/>
              <a:pPr>
                <a:defRPr/>
              </a:pPr>
              <a:t>9</a:t>
            </a:fld>
            <a:endParaRPr lang="en-US" altLang="x-none" dirty="0"/>
          </a:p>
        </p:txBody>
      </p:sp>
    </p:spTree>
    <p:extLst>
      <p:ext uri="{BB962C8B-B14F-4D97-AF65-F5344CB8AC3E}">
        <p14:creationId xmlns:p14="http://schemas.microsoft.com/office/powerpoint/2010/main" val="1823555957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E354359D-8BFF-0431-EB87-BFD0E72D7578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27EB4EA1-5C0C-54BF-555F-592FA3879030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>
          <a:xfrm>
            <a:off x="381000" y="685800"/>
            <a:ext cx="6096000" cy="3429000"/>
          </a:xfrm>
        </p:spPr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7610C1DA-4D3B-5B35-2849-706D54C4FD19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169B2790-23BE-4E90-BC81-9BC4151861D9}"/>
              </a:ext>
            </a:extLst>
          </p:cNvPr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>
              <a:defRPr/>
            </a:pPr>
            <a:fld id="{83AEBCAE-0345-1F4B-AF5B-AFC84B023E8C}" type="slidenum">
              <a:rPr lang="en-US" altLang="x-none" smtClean="0"/>
              <a:pPr>
                <a:defRPr/>
              </a:pPr>
              <a:t>13</a:t>
            </a:fld>
            <a:endParaRPr lang="en-US" altLang="x-none" dirty="0"/>
          </a:p>
        </p:txBody>
      </p:sp>
    </p:spTree>
    <p:extLst>
      <p:ext uri="{BB962C8B-B14F-4D97-AF65-F5344CB8AC3E}">
        <p14:creationId xmlns:p14="http://schemas.microsoft.com/office/powerpoint/2010/main" val="2933140287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145DDBBE-698E-D2ED-5C2B-8CDFFE124AA3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9BACB653-65CC-FF91-EF12-6F6AF63F0208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>
          <a:xfrm>
            <a:off x="381000" y="685800"/>
            <a:ext cx="6096000" cy="3429000"/>
          </a:xfrm>
        </p:spPr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B55BA423-3CAE-9939-959E-553B178B5C0D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3AAFBFA7-F919-B707-09B0-8D2759E2514A}"/>
              </a:ext>
            </a:extLst>
          </p:cNvPr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>
              <a:defRPr/>
            </a:pPr>
            <a:fld id="{83AEBCAE-0345-1F4B-AF5B-AFC84B023E8C}" type="slidenum">
              <a:rPr lang="en-US" altLang="x-none" smtClean="0"/>
              <a:pPr>
                <a:defRPr/>
              </a:pPr>
              <a:t>14</a:t>
            </a:fld>
            <a:endParaRPr lang="en-US" altLang="x-none" dirty="0"/>
          </a:p>
        </p:txBody>
      </p:sp>
    </p:spTree>
    <p:extLst>
      <p:ext uri="{BB962C8B-B14F-4D97-AF65-F5344CB8AC3E}">
        <p14:creationId xmlns:p14="http://schemas.microsoft.com/office/powerpoint/2010/main" val="629625355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897692A1-F99B-D084-38C0-B0C7FD2A9F71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F88E511D-3D8E-7902-E758-8A9FE9B0DE1B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>
          <a:xfrm>
            <a:off x="381000" y="685800"/>
            <a:ext cx="6096000" cy="3429000"/>
          </a:xfrm>
        </p:spPr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35A21FDA-28E6-52EB-C69F-69ABE579D56C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D4D4EFAC-2AA2-3BB5-FC10-B2B34BB05808}"/>
              </a:ext>
            </a:extLst>
          </p:cNvPr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>
              <a:defRPr/>
            </a:pPr>
            <a:fld id="{83AEBCAE-0345-1F4B-AF5B-AFC84B023E8C}" type="slidenum">
              <a:rPr lang="en-US" altLang="x-none" smtClean="0"/>
              <a:pPr>
                <a:defRPr/>
              </a:pPr>
              <a:t>15</a:t>
            </a:fld>
            <a:endParaRPr lang="en-US" altLang="x-none" dirty="0"/>
          </a:p>
        </p:txBody>
      </p:sp>
    </p:spTree>
    <p:extLst>
      <p:ext uri="{BB962C8B-B14F-4D97-AF65-F5344CB8AC3E}">
        <p14:creationId xmlns:p14="http://schemas.microsoft.com/office/powerpoint/2010/main" val="1478012108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C51ABF54-5B4E-BBFA-C3C9-CFBD3A25F146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2B8EE4B4-D7E6-27AB-1826-D5B173688156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>
          <a:xfrm>
            <a:off x="381000" y="685800"/>
            <a:ext cx="6096000" cy="3429000"/>
          </a:xfrm>
        </p:spPr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CA858DD8-F49B-D083-F023-A506BCFEC888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7A9E83F2-8AC1-AA53-0874-B6B1845BBF0E}"/>
              </a:ext>
            </a:extLst>
          </p:cNvPr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>
              <a:defRPr/>
            </a:pPr>
            <a:fld id="{83AEBCAE-0345-1F4B-AF5B-AFC84B023E8C}" type="slidenum">
              <a:rPr lang="en-US" altLang="x-none" smtClean="0"/>
              <a:pPr>
                <a:defRPr/>
              </a:pPr>
              <a:t>16</a:t>
            </a:fld>
            <a:endParaRPr lang="en-US" altLang="x-none" dirty="0"/>
          </a:p>
        </p:txBody>
      </p:sp>
    </p:spTree>
    <p:extLst>
      <p:ext uri="{BB962C8B-B14F-4D97-AF65-F5344CB8AC3E}">
        <p14:creationId xmlns:p14="http://schemas.microsoft.com/office/powerpoint/2010/main" val="3688417093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3B04348E-6753-9C3B-F772-358F6D6B60A0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9AC28036-59E0-6AC5-DB1C-191E3AF26B0B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>
          <a:xfrm>
            <a:off x="381000" y="685800"/>
            <a:ext cx="6096000" cy="3429000"/>
          </a:xfrm>
        </p:spPr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8A151644-9BF2-1B35-966E-33F19D1B6AED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C7F51FCA-F942-9D33-A691-70C10AD67C9A}"/>
              </a:ext>
            </a:extLst>
          </p:cNvPr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>
              <a:defRPr/>
            </a:pPr>
            <a:fld id="{83AEBCAE-0345-1F4B-AF5B-AFC84B023E8C}" type="slidenum">
              <a:rPr lang="en-US" altLang="x-none" smtClean="0"/>
              <a:pPr>
                <a:defRPr/>
              </a:pPr>
              <a:t>19</a:t>
            </a:fld>
            <a:endParaRPr lang="en-US" altLang="x-none" dirty="0"/>
          </a:p>
        </p:txBody>
      </p:sp>
    </p:spTree>
    <p:extLst>
      <p:ext uri="{BB962C8B-B14F-4D97-AF65-F5344CB8AC3E}">
        <p14:creationId xmlns:p14="http://schemas.microsoft.com/office/powerpoint/2010/main" val="1491803466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23D249A2-2038-2560-BAA0-C322A7146B21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699F00DE-D915-3086-2EB0-95F1E786FC3D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>
          <a:xfrm>
            <a:off x="381000" y="685800"/>
            <a:ext cx="6096000" cy="3429000"/>
          </a:xfrm>
        </p:spPr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45F56E95-3377-764A-E236-BF26FFF0FE05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ED067512-26D0-6304-9C3A-121C42B818A9}"/>
              </a:ext>
            </a:extLst>
          </p:cNvPr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>
              <a:defRPr/>
            </a:pPr>
            <a:fld id="{83AEBCAE-0345-1F4B-AF5B-AFC84B023E8C}" type="slidenum">
              <a:rPr lang="en-US" altLang="x-none" smtClean="0"/>
              <a:pPr>
                <a:defRPr/>
              </a:pPr>
              <a:t>21</a:t>
            </a:fld>
            <a:endParaRPr lang="en-US" altLang="x-none" dirty="0"/>
          </a:p>
        </p:txBody>
      </p:sp>
    </p:spTree>
    <p:extLst>
      <p:ext uri="{BB962C8B-B14F-4D97-AF65-F5344CB8AC3E}">
        <p14:creationId xmlns:p14="http://schemas.microsoft.com/office/powerpoint/2010/main" val="942717395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467D1B7D-92B4-7651-B615-BD48B89195F4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98CBE15A-166F-192B-17AD-5BBC4699FA65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>
          <a:xfrm>
            <a:off x="381000" y="685800"/>
            <a:ext cx="6096000" cy="3429000"/>
          </a:xfrm>
        </p:spPr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74AFECB6-40F2-CF88-04D6-877F8685456F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CD73873E-68D4-5F87-E977-DCF8655DFC1D}"/>
              </a:ext>
            </a:extLst>
          </p:cNvPr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>
              <a:defRPr/>
            </a:pPr>
            <a:fld id="{83AEBCAE-0345-1F4B-AF5B-AFC84B023E8C}" type="slidenum">
              <a:rPr lang="en-US" altLang="x-none" smtClean="0"/>
              <a:pPr>
                <a:defRPr/>
              </a:pPr>
              <a:t>22</a:t>
            </a:fld>
            <a:endParaRPr lang="en-US" altLang="x-none" dirty="0"/>
          </a:p>
        </p:txBody>
      </p:sp>
    </p:spTree>
    <p:extLst>
      <p:ext uri="{BB962C8B-B14F-4D97-AF65-F5344CB8AC3E}">
        <p14:creationId xmlns:p14="http://schemas.microsoft.com/office/powerpoint/2010/main" val="502902770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EF516DDD-89CA-0828-2CF8-ACD9A3F0BD52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FC9110CE-E27C-E7C8-B198-39EB09C138F0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>
          <a:xfrm>
            <a:off x="381000" y="685800"/>
            <a:ext cx="6096000" cy="3429000"/>
          </a:xfrm>
        </p:spPr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E1E190A1-7946-E7FB-73EE-5AECFB141EC2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EE423A95-EBC5-3786-54C1-036AB599FA6B}"/>
              </a:ext>
            </a:extLst>
          </p:cNvPr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>
              <a:defRPr/>
            </a:pPr>
            <a:fld id="{83AEBCAE-0345-1F4B-AF5B-AFC84B023E8C}" type="slidenum">
              <a:rPr lang="en-US" altLang="x-none" smtClean="0"/>
              <a:pPr>
                <a:defRPr/>
              </a:pPr>
              <a:t>23</a:t>
            </a:fld>
            <a:endParaRPr lang="en-US" altLang="x-none" dirty="0"/>
          </a:p>
        </p:txBody>
      </p:sp>
    </p:spTree>
    <p:extLst>
      <p:ext uri="{BB962C8B-B14F-4D97-AF65-F5344CB8AC3E}">
        <p14:creationId xmlns:p14="http://schemas.microsoft.com/office/powerpoint/2010/main" val="2702278196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emf"/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emf"/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en-US"/>
              <a:t>EDL Summer Series</a:t>
            </a: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3FCCCAE-C0A6-4BB7-B82B-AC74E56A11C4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302012517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8200" y="884237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en-US"/>
              <a:t>EDL Summer Series</a:t>
            </a: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3FCCCAE-C0A6-4BB7-B82B-AC74E56A11C4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351337601"/>
      </p:ext>
    </p:extLst>
  </p:cSld>
  <p:clrMapOvr>
    <a:masterClrMapping/>
  </p:clrMapOvr>
  <p:transition>
    <p:fade/>
  </p:transition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1850" y="1709739"/>
            <a:ext cx="10515600" cy="2336280"/>
          </a:xfrm>
        </p:spPr>
        <p:txBody>
          <a:bodyPr anchor="b">
            <a:normAutofit/>
          </a:bodyPr>
          <a:lstStyle>
            <a:lvl1pPr>
              <a:defRPr sz="4400">
                <a:solidFill>
                  <a:schemeClr val="tx1"/>
                </a:solidFill>
              </a:defRPr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>
            <a:normAutofit/>
          </a:bodyPr>
          <a:lstStyle>
            <a:lvl1pPr marL="0" indent="0" algn="ctr">
              <a:buNone/>
              <a:defRPr sz="28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en-US"/>
              <a:t>EDL Summer Series</a:t>
            </a: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3FCCCAE-C0A6-4BB7-B82B-AC74E56A11C4}" type="slidenum">
              <a:rPr lang="en-US" smtClean="0"/>
              <a:pPr/>
              <a:t>‹#›</a:t>
            </a:fld>
            <a:endParaRPr lang="en-US"/>
          </a:p>
        </p:txBody>
      </p:sp>
      <p:cxnSp>
        <p:nvCxnSpPr>
          <p:cNvPr id="14" name="Straight Connector 13">
            <a:extLst>
              <a:ext uri="{FF2B5EF4-FFF2-40B4-BE49-F238E27FC236}">
                <a16:creationId xmlns:a16="http://schemas.microsoft.com/office/drawing/2014/main" id="{CABA9337-14A3-6B4D-9ED9-5B1BAB17FE76}"/>
              </a:ext>
            </a:extLst>
          </p:cNvPr>
          <p:cNvCxnSpPr/>
          <p:nvPr userDrawn="1"/>
        </p:nvCxnSpPr>
        <p:spPr>
          <a:xfrm>
            <a:off x="11304542" y="112839"/>
            <a:ext cx="0" cy="585216"/>
          </a:xfrm>
          <a:prstGeom prst="line">
            <a:avLst/>
          </a:prstGeom>
          <a:ln w="9525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15" name="Picture 14">
            <a:extLst>
              <a:ext uri="{FF2B5EF4-FFF2-40B4-BE49-F238E27FC236}">
                <a16:creationId xmlns:a16="http://schemas.microsoft.com/office/drawing/2014/main" id="{90A39561-FC07-2041-B82C-21398C2D5029}"/>
              </a:ext>
            </a:extLst>
          </p:cNvPr>
          <p:cNvPicPr>
            <a:picLocks noChangeAspect="1"/>
          </p:cNvPicPr>
          <p:nvPr userDrawn="1"/>
        </p:nvPicPr>
        <p:blipFill>
          <a:blip r:embed="rId2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45720" y="85502"/>
            <a:ext cx="640080" cy="639891"/>
          </a:xfrm>
          <a:prstGeom prst="rect">
            <a:avLst/>
          </a:prstGeom>
        </p:spPr>
      </p:pic>
      <p:sp>
        <p:nvSpPr>
          <p:cNvPr id="16" name="TextBox 15">
            <a:extLst>
              <a:ext uri="{FF2B5EF4-FFF2-40B4-BE49-F238E27FC236}">
                <a16:creationId xmlns:a16="http://schemas.microsoft.com/office/drawing/2014/main" id="{4113104A-45EB-924F-9E43-88E0E1C566D8}"/>
              </a:ext>
            </a:extLst>
          </p:cNvPr>
          <p:cNvSpPr txBox="1"/>
          <p:nvPr userDrawn="1"/>
        </p:nvSpPr>
        <p:spPr>
          <a:xfrm>
            <a:off x="785158" y="192568"/>
            <a:ext cx="2767913" cy="42575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l">
              <a:lnSpc>
                <a:spcPts val="1250"/>
              </a:lnSpc>
            </a:pPr>
            <a:r>
              <a:rPr lang="en-US" sz="105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Entry Systems and Technology Division</a:t>
            </a:r>
            <a:br>
              <a:rPr lang="en-US" sz="105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US" sz="105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Ames Research Center</a:t>
            </a:r>
          </a:p>
        </p:txBody>
      </p:sp>
      <p:sp>
        <p:nvSpPr>
          <p:cNvPr id="17" name="TextBox 16">
            <a:extLst>
              <a:ext uri="{FF2B5EF4-FFF2-40B4-BE49-F238E27FC236}">
                <a16:creationId xmlns:a16="http://schemas.microsoft.com/office/drawing/2014/main" id="{D41D606D-08F3-A641-B022-EC2671031087}"/>
              </a:ext>
            </a:extLst>
          </p:cNvPr>
          <p:cNvSpPr txBox="1"/>
          <p:nvPr userDrawn="1"/>
        </p:nvSpPr>
        <p:spPr>
          <a:xfrm>
            <a:off x="9457725" y="192568"/>
            <a:ext cx="1746422" cy="42575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>
              <a:lnSpc>
                <a:spcPts val="1250"/>
              </a:lnSpc>
            </a:pPr>
            <a:r>
              <a:rPr lang="en-US" sz="105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National</a:t>
            </a:r>
            <a:r>
              <a:rPr lang="en-US" sz="1050" baseline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Aeronautics and Space Administration</a:t>
            </a:r>
            <a:endParaRPr lang="en-US" sz="1050">
              <a:solidFill>
                <a:schemeClr val="bg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cxnSp>
        <p:nvCxnSpPr>
          <p:cNvPr id="20" name="Straight Connector 19">
            <a:extLst>
              <a:ext uri="{FF2B5EF4-FFF2-40B4-BE49-F238E27FC236}">
                <a16:creationId xmlns:a16="http://schemas.microsoft.com/office/drawing/2014/main" id="{62C13EEF-0689-F644-932D-12AD15B2745D}"/>
              </a:ext>
            </a:extLst>
          </p:cNvPr>
          <p:cNvCxnSpPr/>
          <p:nvPr userDrawn="1"/>
        </p:nvCxnSpPr>
        <p:spPr>
          <a:xfrm>
            <a:off x="685800" y="112839"/>
            <a:ext cx="0" cy="585216"/>
          </a:xfrm>
          <a:prstGeom prst="line">
            <a:avLst/>
          </a:prstGeom>
          <a:ln w="9525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4075353559"/>
      </p:ext>
    </p:extLst>
  </p:cSld>
  <p:clrMapOvr>
    <a:masterClrMapping/>
  </p:clrMapOvr>
  <p:transition>
    <p:fade/>
  </p:transition>
  <p:extLst>
    <p:ext uri="{DCECCB84-F9BA-43D5-87BE-67443E8EF086}">
      <p15:sldGuideLst xmlns:p15="http://schemas.microsoft.com/office/powerpoint/2012/main">
        <p15:guide id="1" orient="horz" pos="624" userDrawn="1">
          <p15:clr>
            <a:srgbClr val="FBAE40"/>
          </p15:clr>
        </p15:guide>
      </p15:sldGuideLst>
    </p:ext>
  </p:extLst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en-US"/>
              <a:t>EDL Summer Series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3FCCCAE-C0A6-4BB7-B82B-AC74E56A11C4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562232477"/>
      </p:ext>
    </p:extLst>
  </p:cSld>
  <p:clrMapOvr>
    <a:masterClrMapping/>
  </p:clrMapOvr>
  <p:transition>
    <p:fade/>
  </p:transition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731837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en-US"/>
              <a:t>EDL Summer Series</a:t>
            </a:r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3FCCCAE-C0A6-4BB7-B82B-AC74E56A11C4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312824"/>
      </p:ext>
    </p:extLst>
  </p:cSld>
  <p:clrMapOvr>
    <a:masterClrMapping/>
  </p:clrMapOvr>
  <p:transition>
    <p:fade/>
  </p:transition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62560" y="110000"/>
            <a:ext cx="11191240" cy="804400"/>
          </a:xfrm>
        </p:spPr>
        <p:txBody>
          <a:bodyPr>
            <a:normAutofit/>
          </a:bodyPr>
          <a:lstStyle>
            <a:lvl1pPr algn="l">
              <a:defRPr sz="3200" b="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en-US"/>
              <a:t>EDL Summer Series</a:t>
            </a:r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3FCCCAE-C0A6-4BB7-B82B-AC74E56A11C4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996078875"/>
      </p:ext>
    </p:extLst>
  </p:cSld>
  <p:clrMapOvr>
    <a:masterClrMapping/>
  </p:clrMapOvr>
  <p:transition>
    <p:fade/>
  </p:transition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en-US"/>
              <a:t>EDL Summer Series</a:t>
            </a:r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3FCCCAE-C0A6-4BB7-B82B-AC74E56A11C4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83856186"/>
      </p:ext>
    </p:extLst>
  </p:cSld>
  <p:clrMapOvr>
    <a:masterClrMapping/>
  </p:clrMapOvr>
  <p:transition>
    <p:fade/>
  </p:transition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en-US"/>
              <a:t>EDL Summer Series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3FCCCAE-C0A6-4BB7-B82B-AC74E56A11C4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91724284"/>
      </p:ext>
    </p:extLst>
  </p:cSld>
  <p:clrMapOvr>
    <a:masterClrMapping/>
  </p:clrMapOvr>
  <p:transition>
    <p:fade/>
  </p:transition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en-US"/>
              <a:t>EDL Summer Series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3FCCCAE-C0A6-4BB7-B82B-AC74E56A11C4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944795123"/>
      </p:ext>
    </p:extLst>
  </p:cSld>
  <p:clrMapOvr>
    <a:masterClrMapping/>
  </p:clrMapOvr>
  <p:transition>
    <p:fade/>
  </p:transition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en-US"/>
              <a:t>EDL Summer Series</a:t>
            </a: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3FCCCAE-C0A6-4BB7-B82B-AC74E56A11C4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589470414"/>
      </p:ext>
    </p:extLst>
  </p:cSld>
  <p:clrMapOvr>
    <a:masterClrMapping/>
  </p:clrMapOvr>
  <p:transition>
    <p:fade/>
  </p:transition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en-US"/>
              <a:t>EDL Summer Series</a:t>
            </a: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3FCCCAE-C0A6-4BB7-B82B-AC74E56A11C4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74114870"/>
      </p:ext>
    </p:extLst>
  </p:cSld>
  <p:clrMapOvr>
    <a:masterClrMapping/>
  </p:clrMapOvr>
  <p:transition>
    <p:fade/>
  </p:transition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1_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914400" y="1142933"/>
            <a:ext cx="10363200" cy="2971870"/>
          </a:xfrm>
        </p:spPr>
        <p:txBody>
          <a:bodyPr anchor="ctr"/>
          <a:lstStyle>
            <a:lvl1pPr algn="ctr">
              <a:defRPr sz="4000">
                <a:solidFill>
                  <a:schemeClr val="tx1"/>
                </a:solidFill>
              </a:defRPr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914402" y="4332094"/>
            <a:ext cx="10363199" cy="1655762"/>
          </a:xfrm>
        </p:spPr>
        <p:txBody>
          <a:bodyPr anchor="ctr">
            <a:normAutofit/>
          </a:bodyPr>
          <a:lstStyle>
            <a:lvl1pPr marL="0" indent="0" algn="ctr">
              <a:buNone/>
              <a:defRPr sz="2400">
                <a:solidFill>
                  <a:srgbClr val="0066B3"/>
                </a:solidFill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10"/>
          </p:nvPr>
        </p:nvSpPr>
        <p:spPr>
          <a:xfrm>
            <a:off x="914400" y="6205150"/>
            <a:ext cx="10363200" cy="348050"/>
          </a:xfrm>
        </p:spPr>
        <p:txBody>
          <a:bodyPr anchor="ctr">
            <a:normAutofit/>
          </a:bodyPr>
          <a:lstStyle>
            <a:lvl1pPr marL="0" indent="0" algn="ctr">
              <a:buNone/>
              <a:defRPr sz="1600"/>
            </a:lvl1pPr>
            <a:lvl2pPr marL="233363" indent="0">
              <a:buNone/>
              <a:defRPr/>
            </a:lvl2pPr>
            <a:lvl3pPr marL="455613" indent="0">
              <a:buNone/>
              <a:defRPr/>
            </a:lvl3pPr>
            <a:lvl4pPr marL="685800" indent="0">
              <a:buNone/>
              <a:defRPr/>
            </a:lvl4pPr>
            <a:lvl5pPr marL="915988" indent="0">
              <a:buNone/>
              <a:defRPr/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cxnSp>
        <p:nvCxnSpPr>
          <p:cNvPr id="14" name="Straight Connector 13">
            <a:extLst>
              <a:ext uri="{FF2B5EF4-FFF2-40B4-BE49-F238E27FC236}">
                <a16:creationId xmlns:a16="http://schemas.microsoft.com/office/drawing/2014/main" id="{B257EC7E-3E75-4943-9A9F-A811C370E12E}"/>
              </a:ext>
            </a:extLst>
          </p:cNvPr>
          <p:cNvCxnSpPr/>
          <p:nvPr userDrawn="1"/>
        </p:nvCxnSpPr>
        <p:spPr>
          <a:xfrm>
            <a:off x="11021044" y="137160"/>
            <a:ext cx="0" cy="731520"/>
          </a:xfrm>
          <a:prstGeom prst="line">
            <a:avLst/>
          </a:prstGeom>
          <a:ln w="9525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15" name="Picture 14">
            <a:extLst>
              <a:ext uri="{FF2B5EF4-FFF2-40B4-BE49-F238E27FC236}">
                <a16:creationId xmlns:a16="http://schemas.microsoft.com/office/drawing/2014/main" id="{E8D7ED65-9D14-E643-B15F-C5F4638E4B90}"/>
              </a:ext>
            </a:extLst>
          </p:cNvPr>
          <p:cNvPicPr>
            <a:picLocks noChangeAspect="1"/>
          </p:cNvPicPr>
          <p:nvPr userDrawn="1"/>
        </p:nvPicPr>
        <p:blipFill>
          <a:blip r:embed="rId2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122158" y="113565"/>
            <a:ext cx="823203" cy="822960"/>
          </a:xfrm>
          <a:prstGeom prst="rect">
            <a:avLst/>
          </a:prstGeom>
        </p:spPr>
      </p:pic>
      <p:sp>
        <p:nvSpPr>
          <p:cNvPr id="23" name="TextBox 22">
            <a:extLst>
              <a:ext uri="{FF2B5EF4-FFF2-40B4-BE49-F238E27FC236}">
                <a16:creationId xmlns:a16="http://schemas.microsoft.com/office/drawing/2014/main" id="{2FF1E4E2-54BB-4D45-BE72-C69EDDEAB08A}"/>
              </a:ext>
            </a:extLst>
          </p:cNvPr>
          <p:cNvSpPr txBox="1"/>
          <p:nvPr userDrawn="1"/>
        </p:nvSpPr>
        <p:spPr>
          <a:xfrm>
            <a:off x="1176245" y="290041"/>
            <a:ext cx="2767913" cy="42575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l">
              <a:lnSpc>
                <a:spcPts val="1250"/>
              </a:lnSpc>
            </a:pPr>
            <a:r>
              <a:rPr lang="en-US" sz="105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Entry Systems and Technology Division</a:t>
            </a:r>
            <a:br>
              <a:rPr lang="en-US" sz="105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US" sz="105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Ames Research Center</a:t>
            </a:r>
          </a:p>
        </p:txBody>
      </p:sp>
      <p:sp>
        <p:nvSpPr>
          <p:cNvPr id="24" name="TextBox 23">
            <a:extLst>
              <a:ext uri="{FF2B5EF4-FFF2-40B4-BE49-F238E27FC236}">
                <a16:creationId xmlns:a16="http://schemas.microsoft.com/office/drawing/2014/main" id="{30F41977-D433-B94E-841C-5E7237963ED6}"/>
              </a:ext>
            </a:extLst>
          </p:cNvPr>
          <p:cNvSpPr txBox="1"/>
          <p:nvPr userDrawn="1"/>
        </p:nvSpPr>
        <p:spPr>
          <a:xfrm>
            <a:off x="9146120" y="290041"/>
            <a:ext cx="1746422" cy="42575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>
              <a:lnSpc>
                <a:spcPts val="1250"/>
              </a:lnSpc>
            </a:pPr>
            <a:r>
              <a:rPr lang="en-US" sz="105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National</a:t>
            </a:r>
            <a:r>
              <a:rPr lang="en-US" sz="1050" baseline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Aeronautics and Space Administration</a:t>
            </a:r>
            <a:endParaRPr lang="en-US" sz="1050">
              <a:solidFill>
                <a:schemeClr val="bg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cxnSp>
        <p:nvCxnSpPr>
          <p:cNvPr id="25" name="Straight Connector 24">
            <a:extLst>
              <a:ext uri="{FF2B5EF4-FFF2-40B4-BE49-F238E27FC236}">
                <a16:creationId xmlns:a16="http://schemas.microsoft.com/office/drawing/2014/main" id="{9B5C5964-9FC8-EE4B-9C10-0C4BEDB7E8C6}"/>
              </a:ext>
            </a:extLst>
          </p:cNvPr>
          <p:cNvCxnSpPr/>
          <p:nvPr userDrawn="1"/>
        </p:nvCxnSpPr>
        <p:spPr>
          <a:xfrm>
            <a:off x="1051560" y="137160"/>
            <a:ext cx="0" cy="731520"/>
          </a:xfrm>
          <a:prstGeom prst="line">
            <a:avLst/>
          </a:prstGeom>
          <a:ln w="9525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262760993"/>
      </p:ext>
    </p:extLst>
  </p:cSld>
  <p:clrMapOvr>
    <a:masterClrMapping/>
  </p:clrMapOvr>
  <p:transition>
    <p:fade/>
  </p:transition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bg>
      <p:bgPr>
        <a:solidFill>
          <a:schemeClr val="tx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914400" y="2130426"/>
            <a:ext cx="10363200" cy="1470025"/>
          </a:xfrm>
          <a:prstGeom prst="rect">
            <a:avLst/>
          </a:prstGeom>
        </p:spPr>
        <p:txBody>
          <a:bodyPr/>
          <a:lstStyle>
            <a:lvl1pPr>
              <a:defRPr sz="3200" b="1" i="0" baseline="0">
                <a:solidFill>
                  <a:schemeClr val="bg1"/>
                </a:solidFill>
                <a:latin typeface="Arial Bold" charset="0"/>
              </a:defRPr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828800" y="3886200"/>
            <a:ext cx="8534400" cy="1752600"/>
          </a:xfrm>
          <a:prstGeom prst="rect">
            <a:avLst/>
          </a:prstGeom>
        </p:spPr>
        <p:txBody>
          <a:bodyPr/>
          <a:lstStyle>
            <a:lvl1pPr marL="0" indent="0" algn="ctr">
              <a:buNone/>
              <a:defRPr sz="2400" baseline="0">
                <a:solidFill>
                  <a:schemeClr val="bg1"/>
                </a:solidFill>
                <a:latin typeface="Arial" charset="0"/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</a:p>
        </p:txBody>
      </p:sp>
      <p:sp>
        <p:nvSpPr>
          <p:cNvPr id="6" name="Slide Number Placeholder 5"/>
          <p:cNvSpPr txBox="1">
            <a:spLocks/>
          </p:cNvSpPr>
          <p:nvPr userDrawn="1"/>
        </p:nvSpPr>
        <p:spPr>
          <a:xfrm>
            <a:off x="11789664" y="6629400"/>
            <a:ext cx="402336" cy="228600"/>
          </a:xfrm>
          <a:prstGeom prst="rect">
            <a:avLst/>
          </a:prstGeom>
        </p:spPr>
        <p:txBody>
          <a:bodyPr vert="horz" wrap="square" lIns="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en-US"/>
            </a:defPPr>
            <a:lvl1pPr algn="r" rtl="0" eaLnBrk="1" fontAlgn="auto" hangingPunct="1">
              <a:spcBef>
                <a:spcPts val="0"/>
              </a:spcBef>
              <a:spcAft>
                <a:spcPts val="0"/>
              </a:spcAft>
              <a:defRPr lang="en-US" sz="1200" kern="1200" baseline="0" smtClean="0">
                <a:solidFill>
                  <a:schemeClr val="bg1"/>
                </a:solidFill>
                <a:latin typeface="Calibri"/>
                <a:ea typeface=""/>
                <a:cs typeface="+mn-cs"/>
              </a:defRPr>
            </a:lvl1pPr>
            <a:lvl2pPr marL="4572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charset="0"/>
                <a:ea typeface="MS PGothic" charset="-128"/>
                <a:cs typeface="+mn-cs"/>
              </a:defRPr>
            </a:lvl2pPr>
            <a:lvl3pPr marL="9144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charset="0"/>
                <a:ea typeface="MS PGothic" charset="-128"/>
                <a:cs typeface="+mn-cs"/>
              </a:defRPr>
            </a:lvl3pPr>
            <a:lvl4pPr marL="13716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charset="0"/>
                <a:ea typeface="MS PGothic" charset="-128"/>
                <a:cs typeface="+mn-cs"/>
              </a:defRPr>
            </a:lvl4pPr>
            <a:lvl5pPr marL="18288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charset="0"/>
                <a:ea typeface="MS PGothic" charset="-128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 charset="0"/>
                <a:ea typeface="MS PGothic" charset="-128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 charset="0"/>
                <a:ea typeface="MS PGothic" charset="-128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 charset="0"/>
                <a:ea typeface="MS PGothic" charset="-128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 charset="0"/>
                <a:ea typeface="MS PGothic" charset="-128"/>
                <a:cs typeface="+mn-cs"/>
              </a:defRPr>
            </a:lvl9pPr>
          </a:lstStyle>
          <a:p>
            <a:pPr>
              <a:defRPr/>
            </a:pPr>
            <a:fld id="{E8CC769F-ADCB-2641-BD2F-4076D1C41918}" type="slidenum">
              <a:rPr lang="uk-UA" sz="800" smtClean="0">
                <a:solidFill>
                  <a:schemeClr val="bg1">
                    <a:lumMod val="95000"/>
                    <a:lumOff val="5000"/>
                  </a:schemeClr>
                </a:solidFill>
                <a:latin typeface="Arial" charset="0"/>
              </a:rPr>
              <a:pPr>
                <a:defRPr/>
              </a:pPr>
              <a:t>‹#›</a:t>
            </a:fld>
            <a:endParaRPr lang="uk-UA" sz="1200">
              <a:solidFill>
                <a:schemeClr val="bg1">
                  <a:lumMod val="95000"/>
                  <a:lumOff val="5000"/>
                </a:schemeClr>
              </a:solidFill>
            </a:endParaRPr>
          </a:p>
        </p:txBody>
      </p:sp>
      <p:sp>
        <p:nvSpPr>
          <p:cNvPr id="4" name="TextBox 3"/>
          <p:cNvSpPr txBox="1"/>
          <p:nvPr userDrawn="1"/>
        </p:nvSpPr>
        <p:spPr>
          <a:xfrm>
            <a:off x="1" y="6629400"/>
            <a:ext cx="2834105" cy="21544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800">
                <a:solidFill>
                  <a:schemeClr val="bg1"/>
                </a:solidFill>
              </a:rPr>
              <a:t>ESM CBA Milestone</a:t>
            </a:r>
          </a:p>
        </p:txBody>
      </p:sp>
    </p:spTree>
    <p:extLst>
      <p:ext uri="{BB962C8B-B14F-4D97-AF65-F5344CB8AC3E}">
        <p14:creationId xmlns:p14="http://schemas.microsoft.com/office/powerpoint/2010/main" val="1387472173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bg>
      <p:bgPr>
        <a:solidFill>
          <a:schemeClr val="tx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634067" y="0"/>
            <a:ext cx="9144000" cy="1066800"/>
          </a:xfrm>
          <a:prstGeom prst="rect">
            <a:avLst/>
          </a:prstGeom>
        </p:spPr>
        <p:txBody>
          <a:bodyPr anchor="ctr"/>
          <a:lstStyle>
            <a:lvl1pPr>
              <a:defRPr sz="2400" baseline="0">
                <a:solidFill>
                  <a:schemeClr val="bg1"/>
                </a:solidFill>
                <a:latin typeface="Arial Bold" charset="0"/>
              </a:defRPr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600200"/>
            <a:ext cx="10972800" cy="1664558"/>
          </a:xfrm>
          <a:prstGeom prst="rect">
            <a:avLst/>
          </a:prstGeom>
        </p:spPr>
        <p:txBody>
          <a:bodyPr>
            <a:noAutofit/>
          </a:bodyPr>
          <a:lstStyle>
            <a:lvl1pPr marL="0" indent="0">
              <a:lnSpc>
                <a:spcPct val="95000"/>
              </a:lnSpc>
              <a:spcBef>
                <a:spcPts val="1000"/>
              </a:spcBef>
              <a:buFontTx/>
              <a:buNone/>
              <a:tabLst/>
              <a:defRPr sz="1800" b="1" i="0" baseline="0">
                <a:solidFill>
                  <a:schemeClr val="bg1"/>
                </a:solidFill>
                <a:latin typeface="arial" charset="0"/>
              </a:defRPr>
            </a:lvl1pPr>
            <a:lvl2pPr marL="279400" indent="-165100">
              <a:lnSpc>
                <a:spcPct val="95000"/>
              </a:lnSpc>
              <a:spcBef>
                <a:spcPts val="500"/>
              </a:spcBef>
              <a:buFont typeface="Arial" charset="0"/>
              <a:buChar char="•"/>
              <a:tabLst/>
              <a:defRPr sz="1800" baseline="0">
                <a:solidFill>
                  <a:schemeClr val="bg1"/>
                </a:solidFill>
                <a:latin typeface="arial" charset="0"/>
              </a:defRPr>
            </a:lvl2pPr>
            <a:lvl3pPr marL="571500" indent="-228600">
              <a:lnSpc>
                <a:spcPct val="95000"/>
              </a:lnSpc>
              <a:spcBef>
                <a:spcPts val="500"/>
              </a:spcBef>
              <a:buFont typeface=".AppleSystemUIFont" charset="-120"/>
              <a:buChar char="‒"/>
              <a:tabLst/>
              <a:defRPr sz="1800" baseline="0">
                <a:solidFill>
                  <a:schemeClr val="bg1"/>
                </a:solidFill>
                <a:latin typeface="arial" charset="0"/>
              </a:defRPr>
            </a:lvl3pPr>
            <a:lvl4pPr>
              <a:lnSpc>
                <a:spcPct val="95000"/>
              </a:lnSpc>
              <a:spcBef>
                <a:spcPts val="500"/>
              </a:spcBef>
              <a:defRPr sz="1800" baseline="0">
                <a:solidFill>
                  <a:schemeClr val="bg1"/>
                </a:solidFill>
                <a:latin typeface="arial" charset="0"/>
              </a:defRPr>
            </a:lvl4pPr>
            <a:lvl5pPr>
              <a:lnSpc>
                <a:spcPct val="95000"/>
              </a:lnSpc>
              <a:spcBef>
                <a:spcPts val="500"/>
              </a:spcBef>
              <a:defRPr sz="1800" baseline="0">
                <a:solidFill>
                  <a:schemeClr val="bg1"/>
                </a:solidFill>
                <a:latin typeface="arial" charset="0"/>
              </a:defRPr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Slide Number Placeholder 5"/>
          <p:cNvSpPr>
            <a:spLocks noGrp="1"/>
          </p:cNvSpPr>
          <p:nvPr>
            <p:ph type="sldNum" sz="quarter" idx="10"/>
          </p:nvPr>
        </p:nvSpPr>
        <p:spPr>
          <a:xfrm>
            <a:off x="11789664" y="6629400"/>
            <a:ext cx="402336" cy="228600"/>
          </a:xfrm>
          <a:prstGeom prst="rect">
            <a:avLst/>
          </a:prstGeom>
        </p:spPr>
        <p:txBody>
          <a:bodyPr vert="horz" wrap="square" lIns="0" tIns="45720" rIns="91440" bIns="45720" numCol="1" anchor="t" anchorCtr="0" compatLnSpc="1">
            <a:prstTxWarp prst="textNoShape">
              <a:avLst/>
            </a:prstTxWarp>
          </a:bodyPr>
          <a:lstStyle>
            <a:lvl1pPr algn="r" eaLnBrk="1" fontAlgn="auto" hangingPunct="1">
              <a:spcBef>
                <a:spcPts val="0"/>
              </a:spcBef>
              <a:spcAft>
                <a:spcPts val="0"/>
              </a:spcAft>
              <a:defRPr lang="en-US" sz="1200" baseline="0" smtClean="0">
                <a:solidFill>
                  <a:schemeClr val="bg1"/>
                </a:solidFill>
                <a:latin typeface="Calibri"/>
                <a:ea typeface=""/>
              </a:defRPr>
            </a:lvl1pPr>
          </a:lstStyle>
          <a:p>
            <a:pPr>
              <a:defRPr/>
            </a:pPr>
            <a:fld id="{E8CC769F-ADCB-2641-BD2F-4076D1C41918}" type="slidenum">
              <a:rPr lang="uk-UA" sz="800" smtClean="0">
                <a:latin typeface="Arial" charset="0"/>
              </a:rPr>
              <a:pPr>
                <a:defRPr/>
              </a:pPr>
              <a:t>‹#›</a:t>
            </a:fld>
            <a:endParaRPr lang="uk-UA"/>
          </a:p>
        </p:txBody>
      </p:sp>
      <p:sp>
        <p:nvSpPr>
          <p:cNvPr id="5" name="TextBox 4"/>
          <p:cNvSpPr txBox="1"/>
          <p:nvPr userDrawn="1"/>
        </p:nvSpPr>
        <p:spPr>
          <a:xfrm>
            <a:off x="1" y="6629400"/>
            <a:ext cx="2834105" cy="21544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800">
                <a:solidFill>
                  <a:schemeClr val="bg1"/>
                </a:solidFill>
              </a:rPr>
              <a:t>ESM CBA Milestone</a:t>
            </a:r>
          </a:p>
        </p:txBody>
      </p:sp>
    </p:spTree>
    <p:extLst>
      <p:ext uri="{BB962C8B-B14F-4D97-AF65-F5344CB8AC3E}">
        <p14:creationId xmlns:p14="http://schemas.microsoft.com/office/powerpoint/2010/main" val="122900650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1" orient="horz" pos="816">
          <p15:clr>
            <a:srgbClr val="FBAE40"/>
          </p15:clr>
        </p15:guide>
        <p15:guide id="2" pos="3840">
          <p15:clr>
            <a:srgbClr val="FBAE40"/>
          </p15:clr>
        </p15:guide>
        <p15:guide id="3" pos="6784">
          <p15:clr>
            <a:srgbClr val="FBAE40"/>
          </p15:clr>
        </p15:guide>
      </p15:sldGuideLst>
    </p:ext>
  </p:extLst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bg>
      <p:bgPr>
        <a:solidFill>
          <a:schemeClr val="tx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0" y="274638"/>
            <a:ext cx="10972800" cy="1143000"/>
          </a:xfrm>
          <a:prstGeom prst="rect">
            <a:avLst/>
          </a:prstGeo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09600" y="1600201"/>
            <a:ext cx="5384800" cy="4525963"/>
          </a:xfrm>
          <a:prstGeom prst="rect">
            <a:avLst/>
          </a:prstGeom>
        </p:spPr>
        <p:txBody>
          <a:bodyPr/>
          <a:lstStyle>
            <a:lvl1pPr>
              <a:defRPr sz="2800">
                <a:solidFill>
                  <a:schemeClr val="bg1"/>
                </a:solidFill>
              </a:defRPr>
            </a:lvl1pPr>
            <a:lvl2pPr>
              <a:defRPr sz="2400">
                <a:solidFill>
                  <a:schemeClr val="bg1"/>
                </a:solidFill>
              </a:defRPr>
            </a:lvl2pPr>
            <a:lvl3pPr>
              <a:defRPr sz="2000">
                <a:solidFill>
                  <a:schemeClr val="bg1"/>
                </a:solidFill>
              </a:defRPr>
            </a:lvl3pPr>
            <a:lvl4pPr>
              <a:defRPr sz="1800">
                <a:solidFill>
                  <a:schemeClr val="bg1"/>
                </a:solidFill>
              </a:defRPr>
            </a:lvl4pPr>
            <a:lvl5pPr>
              <a:defRPr sz="1800">
                <a:solidFill>
                  <a:schemeClr val="bg1"/>
                </a:solidFill>
              </a:defRPr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97600" y="1600201"/>
            <a:ext cx="5384800" cy="4525963"/>
          </a:xfrm>
          <a:prstGeom prst="rect">
            <a:avLst/>
          </a:prstGeom>
        </p:spPr>
        <p:txBody>
          <a:bodyPr/>
          <a:lstStyle>
            <a:lvl1pPr>
              <a:defRPr sz="2800">
                <a:solidFill>
                  <a:schemeClr val="bg1"/>
                </a:solidFill>
              </a:defRPr>
            </a:lvl1pPr>
            <a:lvl2pPr>
              <a:defRPr sz="2400">
                <a:solidFill>
                  <a:schemeClr val="bg1"/>
                </a:solidFill>
              </a:defRPr>
            </a:lvl2pPr>
            <a:lvl3pPr>
              <a:defRPr sz="2000">
                <a:solidFill>
                  <a:schemeClr val="bg1"/>
                </a:solidFill>
              </a:defRPr>
            </a:lvl3pPr>
            <a:lvl4pPr>
              <a:defRPr sz="1800">
                <a:solidFill>
                  <a:schemeClr val="bg1"/>
                </a:solidFill>
              </a:defRPr>
            </a:lvl4pPr>
            <a:lvl5pPr>
              <a:defRPr sz="1800">
                <a:solidFill>
                  <a:schemeClr val="bg1"/>
                </a:solidFill>
              </a:defRPr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3"/>
          <p:cNvSpPr>
            <a:spLocks noGrp="1"/>
          </p:cNvSpPr>
          <p:nvPr>
            <p:ph type="dt" sz="half" idx="10"/>
          </p:nvPr>
        </p:nvSpPr>
        <p:spPr>
          <a:xfrm>
            <a:off x="609600" y="6173788"/>
            <a:ext cx="2844800" cy="365125"/>
          </a:xfrm>
          <a:prstGeom prst="rect">
            <a:avLst/>
          </a:prstGeom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eaLnBrk="1" fontAlgn="auto" hangingPunct="1">
              <a:spcBef>
                <a:spcPts val="0"/>
              </a:spcBef>
              <a:spcAft>
                <a:spcPts val="0"/>
              </a:spcAft>
              <a:defRPr>
                <a:solidFill>
                  <a:prstClr val="black"/>
                </a:solidFill>
                <a:latin typeface="Calibri"/>
                <a:ea typeface=""/>
              </a:defRPr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6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064000" y="6161924"/>
            <a:ext cx="3860800" cy="365125"/>
          </a:xfrm>
          <a:prstGeom prst="rect">
            <a:avLst/>
          </a:prstGeom>
        </p:spPr>
        <p:txBody>
          <a:bodyPr/>
          <a:lstStyle>
            <a:lvl1pPr eaLnBrk="1" fontAlgn="auto" hangingPunct="1">
              <a:spcBef>
                <a:spcPts val="0"/>
              </a:spcBef>
              <a:spcAft>
                <a:spcPts val="0"/>
              </a:spcAft>
              <a:defRPr>
                <a:solidFill>
                  <a:prstClr val="black"/>
                </a:solidFill>
                <a:latin typeface="Calibri"/>
                <a:ea typeface="ＭＳ Ｐゴシック" charset="-128"/>
                <a:cs typeface="ＭＳ Ｐゴシック" charset="-128"/>
              </a:defRPr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8" name="Slide Number Placeholder 5"/>
          <p:cNvSpPr txBox="1">
            <a:spLocks/>
          </p:cNvSpPr>
          <p:nvPr userDrawn="1"/>
        </p:nvSpPr>
        <p:spPr>
          <a:xfrm>
            <a:off x="11789664" y="6629400"/>
            <a:ext cx="402336" cy="228600"/>
          </a:xfrm>
          <a:prstGeom prst="rect">
            <a:avLst/>
          </a:prstGeom>
        </p:spPr>
        <p:txBody>
          <a:bodyPr vert="horz" wrap="square" lIns="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en-US"/>
            </a:defPPr>
            <a:lvl1pPr algn="r" rtl="0" eaLnBrk="1" fontAlgn="auto" hangingPunct="1">
              <a:spcBef>
                <a:spcPts val="0"/>
              </a:spcBef>
              <a:spcAft>
                <a:spcPts val="0"/>
              </a:spcAft>
              <a:defRPr lang="en-US" sz="1200" kern="1200" baseline="0" smtClean="0">
                <a:solidFill>
                  <a:schemeClr val="bg1"/>
                </a:solidFill>
                <a:latin typeface="Calibri"/>
                <a:ea typeface=""/>
                <a:cs typeface="+mn-cs"/>
              </a:defRPr>
            </a:lvl1pPr>
            <a:lvl2pPr marL="4572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charset="0"/>
                <a:ea typeface="MS PGothic" charset="-128"/>
                <a:cs typeface="+mn-cs"/>
              </a:defRPr>
            </a:lvl2pPr>
            <a:lvl3pPr marL="9144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charset="0"/>
                <a:ea typeface="MS PGothic" charset="-128"/>
                <a:cs typeface="+mn-cs"/>
              </a:defRPr>
            </a:lvl3pPr>
            <a:lvl4pPr marL="13716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charset="0"/>
                <a:ea typeface="MS PGothic" charset="-128"/>
                <a:cs typeface="+mn-cs"/>
              </a:defRPr>
            </a:lvl4pPr>
            <a:lvl5pPr marL="18288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charset="0"/>
                <a:ea typeface="MS PGothic" charset="-128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 charset="0"/>
                <a:ea typeface="MS PGothic" charset="-128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 charset="0"/>
                <a:ea typeface="MS PGothic" charset="-128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 charset="0"/>
                <a:ea typeface="MS PGothic" charset="-128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 charset="0"/>
                <a:ea typeface="MS PGothic" charset="-128"/>
                <a:cs typeface="+mn-cs"/>
              </a:defRPr>
            </a:lvl9pPr>
          </a:lstStyle>
          <a:p>
            <a:pPr>
              <a:defRPr/>
            </a:pPr>
            <a:fld id="{E8CC769F-ADCB-2641-BD2F-4076D1C41918}" type="slidenum">
              <a:rPr lang="uk-UA" sz="800" smtClean="0">
                <a:latin typeface="Arial" charset="0"/>
              </a:rPr>
              <a:pPr>
                <a:defRPr/>
              </a:pPr>
              <a:t>‹#›</a:t>
            </a:fld>
            <a:endParaRPr lang="uk-UA" sz="1200"/>
          </a:p>
        </p:txBody>
      </p:sp>
      <p:sp>
        <p:nvSpPr>
          <p:cNvPr id="9" name="TextBox 8"/>
          <p:cNvSpPr txBox="1"/>
          <p:nvPr userDrawn="1"/>
        </p:nvSpPr>
        <p:spPr>
          <a:xfrm>
            <a:off x="1" y="6629400"/>
            <a:ext cx="2834105" cy="21544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800">
                <a:solidFill>
                  <a:schemeClr val="bg1"/>
                </a:solidFill>
              </a:rPr>
              <a:t>ESM CBA Milestone</a:t>
            </a:r>
          </a:p>
        </p:txBody>
      </p:sp>
    </p:spTree>
    <p:extLst>
      <p:ext uri="{BB962C8B-B14F-4D97-AF65-F5344CB8AC3E}">
        <p14:creationId xmlns:p14="http://schemas.microsoft.com/office/powerpoint/2010/main" val="3123671683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bg>
      <p:bgPr>
        <a:solidFill>
          <a:schemeClr val="tx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0" y="274638"/>
            <a:ext cx="10972800" cy="1143000"/>
          </a:xfrm>
          <a:prstGeom prst="rect">
            <a:avLst/>
          </a:prstGeom>
        </p:spPr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09600" y="1535113"/>
            <a:ext cx="5386917" cy="639762"/>
          </a:xfrm>
          <a:prstGeom prst="rect">
            <a:avLst/>
          </a:prstGeom>
        </p:spPr>
        <p:txBody>
          <a:bodyPr anchor="b"/>
          <a:lstStyle>
            <a:lvl1pPr marL="0" indent="0">
              <a:buNone/>
              <a:defRPr sz="2400" b="1">
                <a:solidFill>
                  <a:schemeClr val="bg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09600" y="2174875"/>
            <a:ext cx="5386917" cy="3951288"/>
          </a:xfrm>
          <a:prstGeom prst="rect">
            <a:avLst/>
          </a:prstGeom>
        </p:spPr>
        <p:txBody>
          <a:bodyPr/>
          <a:lstStyle>
            <a:lvl1pPr>
              <a:defRPr sz="2400">
                <a:solidFill>
                  <a:schemeClr val="bg1"/>
                </a:solidFill>
              </a:defRPr>
            </a:lvl1pPr>
            <a:lvl2pPr>
              <a:defRPr sz="2000">
                <a:solidFill>
                  <a:schemeClr val="bg1"/>
                </a:solidFill>
              </a:defRPr>
            </a:lvl2pPr>
            <a:lvl3pPr>
              <a:defRPr sz="1800">
                <a:solidFill>
                  <a:schemeClr val="bg1"/>
                </a:solidFill>
              </a:defRPr>
            </a:lvl3pPr>
            <a:lvl4pPr>
              <a:defRPr sz="1600">
                <a:solidFill>
                  <a:schemeClr val="bg1"/>
                </a:solidFill>
              </a:defRPr>
            </a:lvl4pPr>
            <a:lvl5pPr>
              <a:defRPr sz="1600">
                <a:solidFill>
                  <a:schemeClr val="bg1"/>
                </a:solidFill>
              </a:defRPr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93368" y="1535113"/>
            <a:ext cx="5389033" cy="639762"/>
          </a:xfrm>
          <a:prstGeom prst="rect">
            <a:avLst/>
          </a:prstGeom>
        </p:spPr>
        <p:txBody>
          <a:bodyPr anchor="b"/>
          <a:lstStyle>
            <a:lvl1pPr marL="0" indent="0">
              <a:buNone/>
              <a:defRPr sz="2400" b="1">
                <a:solidFill>
                  <a:schemeClr val="bg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93368" y="2174875"/>
            <a:ext cx="5389033" cy="3951288"/>
          </a:xfrm>
          <a:prstGeom prst="rect">
            <a:avLst/>
          </a:prstGeom>
        </p:spPr>
        <p:txBody>
          <a:bodyPr/>
          <a:lstStyle>
            <a:lvl1pPr>
              <a:defRPr sz="2400">
                <a:solidFill>
                  <a:schemeClr val="bg1"/>
                </a:solidFill>
              </a:defRPr>
            </a:lvl1pPr>
            <a:lvl2pPr>
              <a:defRPr sz="2000">
                <a:solidFill>
                  <a:schemeClr val="bg1"/>
                </a:solidFill>
              </a:defRPr>
            </a:lvl2pPr>
            <a:lvl3pPr>
              <a:defRPr sz="1800">
                <a:solidFill>
                  <a:schemeClr val="bg1"/>
                </a:solidFill>
              </a:defRPr>
            </a:lvl3pPr>
            <a:lvl4pPr>
              <a:defRPr sz="1600">
                <a:solidFill>
                  <a:schemeClr val="bg1"/>
                </a:solidFill>
              </a:defRPr>
            </a:lvl4pPr>
            <a:lvl5pPr>
              <a:defRPr sz="1600">
                <a:solidFill>
                  <a:schemeClr val="bg1"/>
                </a:solidFill>
              </a:defRPr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3"/>
          <p:cNvSpPr>
            <a:spLocks noGrp="1"/>
          </p:cNvSpPr>
          <p:nvPr>
            <p:ph type="dt" sz="half" idx="10"/>
          </p:nvPr>
        </p:nvSpPr>
        <p:spPr>
          <a:xfrm>
            <a:off x="609600" y="6126164"/>
            <a:ext cx="2844800" cy="365125"/>
          </a:xfrm>
          <a:prstGeom prst="rect">
            <a:avLst/>
          </a:prstGeom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eaLnBrk="1" fontAlgn="auto" hangingPunct="1">
              <a:spcBef>
                <a:spcPts val="0"/>
              </a:spcBef>
              <a:spcAft>
                <a:spcPts val="0"/>
              </a:spcAft>
              <a:defRPr>
                <a:solidFill>
                  <a:prstClr val="black"/>
                </a:solidFill>
                <a:latin typeface="Calibri"/>
                <a:ea typeface=""/>
              </a:defRPr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8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65600" y="6126164"/>
            <a:ext cx="3860800" cy="365125"/>
          </a:xfrm>
          <a:prstGeom prst="rect">
            <a:avLst/>
          </a:prstGeom>
        </p:spPr>
        <p:txBody>
          <a:bodyPr/>
          <a:lstStyle>
            <a:lvl1pPr eaLnBrk="1" fontAlgn="auto" hangingPunct="1">
              <a:spcBef>
                <a:spcPts val="0"/>
              </a:spcBef>
              <a:spcAft>
                <a:spcPts val="0"/>
              </a:spcAft>
              <a:defRPr>
                <a:solidFill>
                  <a:prstClr val="black"/>
                </a:solidFill>
                <a:latin typeface="Calibri"/>
                <a:ea typeface="ＭＳ Ｐゴシック" charset="-128"/>
                <a:cs typeface="ＭＳ Ｐゴシック" charset="-128"/>
              </a:defRPr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10" name="Slide Number Placeholder 5"/>
          <p:cNvSpPr txBox="1">
            <a:spLocks/>
          </p:cNvSpPr>
          <p:nvPr userDrawn="1"/>
        </p:nvSpPr>
        <p:spPr>
          <a:xfrm>
            <a:off x="11789664" y="6629400"/>
            <a:ext cx="402336" cy="228600"/>
          </a:xfrm>
          <a:prstGeom prst="rect">
            <a:avLst/>
          </a:prstGeom>
        </p:spPr>
        <p:txBody>
          <a:bodyPr vert="horz" wrap="square" lIns="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en-US"/>
            </a:defPPr>
            <a:lvl1pPr algn="r" rtl="0" eaLnBrk="1" fontAlgn="auto" hangingPunct="1">
              <a:spcBef>
                <a:spcPts val="0"/>
              </a:spcBef>
              <a:spcAft>
                <a:spcPts val="0"/>
              </a:spcAft>
              <a:defRPr lang="en-US" sz="1200" kern="1200" baseline="0" smtClean="0">
                <a:solidFill>
                  <a:schemeClr val="bg1"/>
                </a:solidFill>
                <a:latin typeface="Calibri"/>
                <a:ea typeface=""/>
                <a:cs typeface="+mn-cs"/>
              </a:defRPr>
            </a:lvl1pPr>
            <a:lvl2pPr marL="4572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charset="0"/>
                <a:ea typeface="MS PGothic" charset="-128"/>
                <a:cs typeface="+mn-cs"/>
              </a:defRPr>
            </a:lvl2pPr>
            <a:lvl3pPr marL="9144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charset="0"/>
                <a:ea typeface="MS PGothic" charset="-128"/>
                <a:cs typeface="+mn-cs"/>
              </a:defRPr>
            </a:lvl3pPr>
            <a:lvl4pPr marL="13716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charset="0"/>
                <a:ea typeface="MS PGothic" charset="-128"/>
                <a:cs typeface="+mn-cs"/>
              </a:defRPr>
            </a:lvl4pPr>
            <a:lvl5pPr marL="18288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charset="0"/>
                <a:ea typeface="MS PGothic" charset="-128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 charset="0"/>
                <a:ea typeface="MS PGothic" charset="-128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 charset="0"/>
                <a:ea typeface="MS PGothic" charset="-128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 charset="0"/>
                <a:ea typeface="MS PGothic" charset="-128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 charset="0"/>
                <a:ea typeface="MS PGothic" charset="-128"/>
                <a:cs typeface="+mn-cs"/>
              </a:defRPr>
            </a:lvl9pPr>
          </a:lstStyle>
          <a:p>
            <a:pPr>
              <a:defRPr/>
            </a:pPr>
            <a:fld id="{E8CC769F-ADCB-2641-BD2F-4076D1C41918}" type="slidenum">
              <a:rPr lang="uk-UA" sz="800" smtClean="0">
                <a:latin typeface="Arial" charset="0"/>
              </a:rPr>
              <a:pPr>
                <a:defRPr/>
              </a:pPr>
              <a:t>‹#›</a:t>
            </a:fld>
            <a:endParaRPr lang="uk-UA" sz="1200"/>
          </a:p>
        </p:txBody>
      </p:sp>
      <p:sp>
        <p:nvSpPr>
          <p:cNvPr id="11" name="TextBox 10"/>
          <p:cNvSpPr txBox="1"/>
          <p:nvPr userDrawn="1"/>
        </p:nvSpPr>
        <p:spPr>
          <a:xfrm>
            <a:off x="1" y="6629400"/>
            <a:ext cx="2834105" cy="21544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800">
                <a:solidFill>
                  <a:schemeClr val="bg1"/>
                </a:solidFill>
              </a:rPr>
              <a:t>ESM CBA Milestone</a:t>
            </a:r>
          </a:p>
        </p:txBody>
      </p:sp>
    </p:spTree>
    <p:extLst>
      <p:ext uri="{BB962C8B-B14F-4D97-AF65-F5344CB8AC3E}">
        <p14:creationId xmlns:p14="http://schemas.microsoft.com/office/powerpoint/2010/main" val="1364782031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Slide Number Placeholder 5"/>
          <p:cNvSpPr>
            <a:spLocks noGrp="1"/>
          </p:cNvSpPr>
          <p:nvPr>
            <p:ph type="sldNum" sz="quarter" idx="10"/>
          </p:nvPr>
        </p:nvSpPr>
        <p:spPr>
          <a:xfrm>
            <a:off x="11789664" y="6629400"/>
            <a:ext cx="402336" cy="228600"/>
          </a:xfrm>
          <a:prstGeom prst="rect">
            <a:avLst/>
          </a:prstGeom>
        </p:spPr>
        <p:txBody>
          <a:bodyPr vert="horz" wrap="square" lIns="0" tIns="45720" rIns="91440" bIns="45720" numCol="1" anchor="t" anchorCtr="0" compatLnSpc="1">
            <a:prstTxWarp prst="textNoShape">
              <a:avLst/>
            </a:prstTxWarp>
          </a:bodyPr>
          <a:lstStyle>
            <a:lvl1pPr algn="r" eaLnBrk="1" fontAlgn="auto" hangingPunct="1">
              <a:spcBef>
                <a:spcPts val="0"/>
              </a:spcBef>
              <a:spcAft>
                <a:spcPts val="0"/>
              </a:spcAft>
              <a:defRPr lang="en-US" sz="800" baseline="0" smtClean="0">
                <a:solidFill>
                  <a:schemeClr val="tx1"/>
                </a:solidFill>
                <a:latin typeface="Arial" charset="0"/>
                <a:ea typeface=""/>
              </a:defRPr>
            </a:lvl1pPr>
          </a:lstStyle>
          <a:p>
            <a:pPr>
              <a:defRPr/>
            </a:pPr>
            <a:fld id="{75D13D49-2B6F-174C-9E1E-1013A06E5C50}" type="slidenum">
              <a:rPr lang="uk-UA" smtClean="0"/>
              <a:pPr>
                <a:defRPr/>
              </a:pPr>
              <a:t>‹#›</a:t>
            </a:fld>
            <a:endParaRPr lang="uk-UA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86080" y="0"/>
            <a:ext cx="10993120" cy="1066800"/>
          </a:xfrm>
          <a:prstGeom prst="rect">
            <a:avLst/>
          </a:prstGeom>
        </p:spPr>
        <p:txBody>
          <a:bodyPr anchor="ctr"/>
          <a:lstStyle>
            <a:lvl1pPr>
              <a:defRPr lang="en-US" sz="2400" baseline="0">
                <a:solidFill>
                  <a:schemeClr val="bg1"/>
                </a:solidFill>
                <a:latin typeface="Arial Bold" charset="0"/>
              </a:defRPr>
            </a:lvl1pPr>
          </a:lstStyle>
          <a:p>
            <a:pPr lvl="0"/>
            <a:r>
              <a:rPr lang="en-US"/>
              <a:t>Click to edit Master title style</a:t>
            </a:r>
          </a:p>
        </p:txBody>
      </p:sp>
      <p:sp>
        <p:nvSpPr>
          <p:cNvPr id="4" name="TextBox 3"/>
          <p:cNvSpPr txBox="1"/>
          <p:nvPr userDrawn="1"/>
        </p:nvSpPr>
        <p:spPr>
          <a:xfrm>
            <a:off x="1" y="6629400"/>
            <a:ext cx="2834105" cy="21544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800">
                <a:solidFill>
                  <a:schemeClr val="bg1"/>
                </a:solidFill>
              </a:rPr>
              <a:t>GCD FY18</a:t>
            </a:r>
            <a:r>
              <a:rPr lang="en-US" sz="800" baseline="0">
                <a:solidFill>
                  <a:schemeClr val="bg1"/>
                </a:solidFill>
              </a:rPr>
              <a:t> Mid Year Review</a:t>
            </a:r>
            <a:endParaRPr lang="en-US" sz="800">
              <a:solidFill>
                <a:schemeClr val="bg1"/>
              </a:solidFill>
            </a:endParaRPr>
          </a:p>
        </p:txBody>
      </p:sp>
      <p:sp>
        <p:nvSpPr>
          <p:cNvPr id="5" name="TextBox 4"/>
          <p:cNvSpPr txBox="1"/>
          <p:nvPr userDrawn="1"/>
        </p:nvSpPr>
        <p:spPr>
          <a:xfrm>
            <a:off x="1" y="6629400"/>
            <a:ext cx="2834105" cy="21544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800">
                <a:solidFill>
                  <a:schemeClr val="bg1"/>
                </a:solidFill>
              </a:rPr>
              <a:t>ESM CBA Milestone</a:t>
            </a:r>
          </a:p>
        </p:txBody>
      </p:sp>
    </p:spTree>
    <p:extLst>
      <p:ext uri="{BB962C8B-B14F-4D97-AF65-F5344CB8AC3E}">
        <p14:creationId xmlns:p14="http://schemas.microsoft.com/office/powerpoint/2010/main" val="3041476852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  <p:extLst>
    <p:ext uri="{DCECCB84-F9BA-43D5-87BE-67443E8EF086}">
      <p15:sldGuideLst xmlns:p15="http://schemas.microsoft.com/office/powerpoint/2012/main">
        <p15:guide id="1" orient="horz" pos="816">
          <p15:clr>
            <a:srgbClr val="FBAE40"/>
          </p15:clr>
        </p15:guide>
        <p15:guide id="2" pos="3840">
          <p15:clr>
            <a:srgbClr val="FBAE40"/>
          </p15:clr>
        </p15:guide>
      </p15:sldGuideLst>
    </p:ext>
  </p:extLst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bg>
      <p:bgPr>
        <a:solidFill>
          <a:schemeClr val="tx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Slide Number Placeholder 5"/>
          <p:cNvSpPr txBox="1">
            <a:spLocks/>
          </p:cNvSpPr>
          <p:nvPr userDrawn="1"/>
        </p:nvSpPr>
        <p:spPr>
          <a:xfrm>
            <a:off x="11789664" y="6629400"/>
            <a:ext cx="402336" cy="228600"/>
          </a:xfrm>
          <a:prstGeom prst="rect">
            <a:avLst/>
          </a:prstGeom>
        </p:spPr>
        <p:txBody>
          <a:bodyPr vert="horz" wrap="square" lIns="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en-US"/>
            </a:defPPr>
            <a:lvl1pPr algn="r" rtl="0" eaLnBrk="1" fontAlgn="auto" hangingPunct="1">
              <a:spcBef>
                <a:spcPts val="0"/>
              </a:spcBef>
              <a:spcAft>
                <a:spcPts val="0"/>
              </a:spcAft>
              <a:defRPr lang="en-US" sz="1200" kern="1200" baseline="0" smtClean="0">
                <a:solidFill>
                  <a:schemeClr val="bg1"/>
                </a:solidFill>
                <a:latin typeface="Calibri"/>
                <a:ea typeface=""/>
                <a:cs typeface="+mn-cs"/>
              </a:defRPr>
            </a:lvl1pPr>
            <a:lvl2pPr marL="4572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charset="0"/>
                <a:ea typeface="MS PGothic" charset="-128"/>
                <a:cs typeface="+mn-cs"/>
              </a:defRPr>
            </a:lvl2pPr>
            <a:lvl3pPr marL="9144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charset="0"/>
                <a:ea typeface="MS PGothic" charset="-128"/>
                <a:cs typeface="+mn-cs"/>
              </a:defRPr>
            </a:lvl3pPr>
            <a:lvl4pPr marL="13716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charset="0"/>
                <a:ea typeface="MS PGothic" charset="-128"/>
                <a:cs typeface="+mn-cs"/>
              </a:defRPr>
            </a:lvl4pPr>
            <a:lvl5pPr marL="18288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charset="0"/>
                <a:ea typeface="MS PGothic" charset="-128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 charset="0"/>
                <a:ea typeface="MS PGothic" charset="-128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 charset="0"/>
                <a:ea typeface="MS PGothic" charset="-128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 charset="0"/>
                <a:ea typeface="MS PGothic" charset="-128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 charset="0"/>
                <a:ea typeface="MS PGothic" charset="-128"/>
                <a:cs typeface="+mn-cs"/>
              </a:defRPr>
            </a:lvl9pPr>
          </a:lstStyle>
          <a:p>
            <a:pPr>
              <a:defRPr/>
            </a:pPr>
            <a:fld id="{E8CC769F-ADCB-2641-BD2F-4076D1C41918}" type="slidenum">
              <a:rPr lang="uk-UA" sz="800" smtClean="0">
                <a:latin typeface="Arial" charset="0"/>
              </a:rPr>
              <a:pPr>
                <a:defRPr/>
              </a:pPr>
              <a:t>‹#›</a:t>
            </a:fld>
            <a:endParaRPr lang="uk-UA" sz="1200"/>
          </a:p>
        </p:txBody>
      </p:sp>
      <p:sp>
        <p:nvSpPr>
          <p:cNvPr id="6" name="TextBox 5"/>
          <p:cNvSpPr txBox="1"/>
          <p:nvPr userDrawn="1"/>
        </p:nvSpPr>
        <p:spPr>
          <a:xfrm>
            <a:off x="1" y="6629400"/>
            <a:ext cx="2834105" cy="21544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800">
                <a:solidFill>
                  <a:schemeClr val="bg1"/>
                </a:solidFill>
              </a:rPr>
              <a:t>ESM CBA Milestone</a:t>
            </a:r>
          </a:p>
        </p:txBody>
      </p:sp>
    </p:spTree>
    <p:extLst>
      <p:ext uri="{BB962C8B-B14F-4D97-AF65-F5344CB8AC3E}">
        <p14:creationId xmlns:p14="http://schemas.microsoft.com/office/powerpoint/2010/main" val="70287406"/>
      </p:ext>
    </p:extLst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bg>
      <p:bgPr>
        <a:solidFill>
          <a:schemeClr val="tx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1" y="1445127"/>
            <a:ext cx="4011084" cy="872288"/>
          </a:xfrm>
          <a:prstGeom prst="rect">
            <a:avLst/>
          </a:prstGeom>
        </p:spPr>
        <p:txBody>
          <a:bodyPr anchor="b"/>
          <a:lstStyle>
            <a:lvl1pPr algn="l">
              <a:defRPr sz="2000" b="1">
                <a:solidFill>
                  <a:schemeClr val="bg1"/>
                </a:solidFill>
              </a:defRPr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766733" y="1445127"/>
            <a:ext cx="6815667" cy="4393616"/>
          </a:xfrm>
          <a:prstGeom prst="rect">
            <a:avLst/>
          </a:prstGeom>
        </p:spPr>
        <p:txBody>
          <a:bodyPr/>
          <a:lstStyle>
            <a:lvl1pPr>
              <a:defRPr sz="3200">
                <a:solidFill>
                  <a:schemeClr val="bg1"/>
                </a:solidFill>
              </a:defRPr>
            </a:lvl1pPr>
            <a:lvl2pPr>
              <a:defRPr sz="2800">
                <a:solidFill>
                  <a:schemeClr val="bg1"/>
                </a:solidFill>
              </a:defRPr>
            </a:lvl2pPr>
            <a:lvl3pPr>
              <a:defRPr sz="2400">
                <a:solidFill>
                  <a:schemeClr val="bg1"/>
                </a:solidFill>
              </a:defRPr>
            </a:lvl3pPr>
            <a:lvl4pPr>
              <a:defRPr sz="2000">
                <a:solidFill>
                  <a:schemeClr val="bg1"/>
                </a:solidFill>
              </a:defRPr>
            </a:lvl4pPr>
            <a:lvl5pPr>
              <a:defRPr sz="2000">
                <a:solidFill>
                  <a:schemeClr val="bg1"/>
                </a:solidFill>
              </a:defRPr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09599" y="2500560"/>
            <a:ext cx="4011084" cy="3521328"/>
          </a:xfrm>
          <a:prstGeom prst="rect">
            <a:avLst/>
          </a:prstGeom>
        </p:spPr>
        <p:txBody>
          <a:bodyPr/>
          <a:lstStyle>
            <a:lvl1pPr marL="0" indent="0">
              <a:buNone/>
              <a:defRPr sz="1400">
                <a:solidFill>
                  <a:schemeClr val="bg1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8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11789664" y="6629400"/>
            <a:ext cx="402336" cy="228600"/>
          </a:xfrm>
          <a:prstGeom prst="rect">
            <a:avLst/>
          </a:prstGeom>
        </p:spPr>
        <p:txBody>
          <a:bodyPr vert="horz" wrap="square" lIns="0" tIns="45720" rIns="91440" bIns="45720" numCol="1" anchor="t" anchorCtr="0" compatLnSpc="1">
            <a:prstTxWarp prst="textNoShape">
              <a:avLst/>
            </a:prstTxWarp>
          </a:bodyPr>
          <a:lstStyle>
            <a:lvl1pPr algn="r" eaLnBrk="1" fontAlgn="auto" hangingPunct="1">
              <a:spcBef>
                <a:spcPts val="0"/>
              </a:spcBef>
              <a:spcAft>
                <a:spcPts val="0"/>
              </a:spcAft>
              <a:defRPr lang="en-US" sz="1200" baseline="0" smtClean="0">
                <a:solidFill>
                  <a:schemeClr val="bg1"/>
                </a:solidFill>
                <a:latin typeface="Calibri"/>
                <a:ea typeface=""/>
              </a:defRPr>
            </a:lvl1pPr>
          </a:lstStyle>
          <a:p>
            <a:pPr>
              <a:defRPr/>
            </a:pPr>
            <a:fld id="{E8CC769F-ADCB-2641-BD2F-4076D1C41918}" type="slidenum">
              <a:rPr lang="uk-UA" sz="800" smtClean="0">
                <a:latin typeface="Arial" charset="0"/>
              </a:rPr>
              <a:pPr>
                <a:defRPr/>
              </a:pPr>
              <a:t>‹#›</a:t>
            </a:fld>
            <a:endParaRPr lang="uk-UA"/>
          </a:p>
        </p:txBody>
      </p:sp>
      <p:sp>
        <p:nvSpPr>
          <p:cNvPr id="9" name="TextBox 8"/>
          <p:cNvSpPr txBox="1"/>
          <p:nvPr userDrawn="1"/>
        </p:nvSpPr>
        <p:spPr>
          <a:xfrm>
            <a:off x="1" y="6629400"/>
            <a:ext cx="2834105" cy="21544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800">
                <a:solidFill>
                  <a:schemeClr val="bg1"/>
                </a:solidFill>
              </a:rPr>
              <a:t>ESM CBA Milestone</a:t>
            </a:r>
          </a:p>
        </p:txBody>
      </p:sp>
    </p:spTree>
    <p:extLst>
      <p:ext uri="{BB962C8B-B14F-4D97-AF65-F5344CB8AC3E}">
        <p14:creationId xmlns:p14="http://schemas.microsoft.com/office/powerpoint/2010/main" val="2593773028"/>
      </p:ext>
    </p:extLst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bg>
      <p:bgPr>
        <a:solidFill>
          <a:schemeClr val="tx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389717" y="4800600"/>
            <a:ext cx="7315200" cy="566738"/>
          </a:xfrm>
          <a:prstGeom prst="rect">
            <a:avLst/>
          </a:prstGeom>
          <a:solidFill>
            <a:schemeClr val="tx1"/>
          </a:solidFill>
        </p:spPr>
        <p:txBody>
          <a:bodyPr anchor="b"/>
          <a:lstStyle>
            <a:lvl1pPr algn="l">
              <a:defRPr sz="2000" b="1">
                <a:solidFill>
                  <a:schemeClr val="bg1"/>
                </a:solidFill>
              </a:defRPr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2389717" y="1548063"/>
            <a:ext cx="7315200" cy="3179512"/>
          </a:xfrm>
          <a:prstGeom prst="rect">
            <a:avLst/>
          </a:prstGeom>
          <a:solidFill>
            <a:schemeClr val="tx1"/>
          </a:solidFill>
        </p:spPr>
        <p:txBody>
          <a:bodyPr rtlCol="0">
            <a:normAutofit/>
          </a:bodyPr>
          <a:lstStyle>
            <a:lvl1pPr marL="0" indent="0">
              <a:buNone/>
              <a:defRPr sz="3200">
                <a:solidFill>
                  <a:schemeClr val="bg1"/>
                </a:solidFill>
              </a:defRPr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en-US" noProof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389717" y="5367338"/>
            <a:ext cx="7315200" cy="804862"/>
          </a:xfrm>
          <a:prstGeom prst="rect">
            <a:avLst/>
          </a:prstGeom>
          <a:solidFill>
            <a:schemeClr val="tx1"/>
          </a:solidFill>
        </p:spPr>
        <p:txBody>
          <a:bodyPr/>
          <a:lstStyle>
            <a:lvl1pPr marL="0" indent="0">
              <a:buNone/>
              <a:defRPr sz="1400">
                <a:solidFill>
                  <a:schemeClr val="bg1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8" name="Slide Number Placeholder 5"/>
          <p:cNvSpPr txBox="1">
            <a:spLocks/>
          </p:cNvSpPr>
          <p:nvPr userDrawn="1"/>
        </p:nvSpPr>
        <p:spPr>
          <a:xfrm>
            <a:off x="11789664" y="6629400"/>
            <a:ext cx="402336" cy="228600"/>
          </a:xfrm>
          <a:prstGeom prst="rect">
            <a:avLst/>
          </a:prstGeom>
        </p:spPr>
        <p:txBody>
          <a:bodyPr vert="horz" wrap="square" lIns="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en-US"/>
            </a:defPPr>
            <a:lvl1pPr algn="r" rtl="0" eaLnBrk="1" fontAlgn="auto" hangingPunct="1">
              <a:spcBef>
                <a:spcPts val="0"/>
              </a:spcBef>
              <a:spcAft>
                <a:spcPts val="0"/>
              </a:spcAft>
              <a:defRPr lang="en-US" sz="1200" kern="1200" baseline="0" smtClean="0">
                <a:solidFill>
                  <a:schemeClr val="bg1"/>
                </a:solidFill>
                <a:latin typeface="Calibri"/>
                <a:ea typeface=""/>
                <a:cs typeface="+mn-cs"/>
              </a:defRPr>
            </a:lvl1pPr>
            <a:lvl2pPr marL="4572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charset="0"/>
                <a:ea typeface="MS PGothic" charset="-128"/>
                <a:cs typeface="+mn-cs"/>
              </a:defRPr>
            </a:lvl2pPr>
            <a:lvl3pPr marL="9144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charset="0"/>
                <a:ea typeface="MS PGothic" charset="-128"/>
                <a:cs typeface="+mn-cs"/>
              </a:defRPr>
            </a:lvl3pPr>
            <a:lvl4pPr marL="13716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charset="0"/>
                <a:ea typeface="MS PGothic" charset="-128"/>
                <a:cs typeface="+mn-cs"/>
              </a:defRPr>
            </a:lvl4pPr>
            <a:lvl5pPr marL="18288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charset="0"/>
                <a:ea typeface="MS PGothic" charset="-128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 charset="0"/>
                <a:ea typeface="MS PGothic" charset="-128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 charset="0"/>
                <a:ea typeface="MS PGothic" charset="-128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 charset="0"/>
                <a:ea typeface="MS PGothic" charset="-128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 charset="0"/>
                <a:ea typeface="MS PGothic" charset="-128"/>
                <a:cs typeface="+mn-cs"/>
              </a:defRPr>
            </a:lvl9pPr>
          </a:lstStyle>
          <a:p>
            <a:pPr>
              <a:defRPr/>
            </a:pPr>
            <a:fld id="{E8CC769F-ADCB-2641-BD2F-4076D1C41918}" type="slidenum">
              <a:rPr lang="uk-UA" sz="800" smtClean="0">
                <a:latin typeface="Arial" charset="0"/>
              </a:rPr>
              <a:pPr>
                <a:defRPr/>
              </a:pPr>
              <a:t>‹#›</a:t>
            </a:fld>
            <a:endParaRPr lang="uk-UA" sz="1200"/>
          </a:p>
        </p:txBody>
      </p:sp>
      <p:sp>
        <p:nvSpPr>
          <p:cNvPr id="9" name="TextBox 8"/>
          <p:cNvSpPr txBox="1"/>
          <p:nvPr userDrawn="1"/>
        </p:nvSpPr>
        <p:spPr>
          <a:xfrm>
            <a:off x="1" y="6629400"/>
            <a:ext cx="2834105" cy="21544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800">
                <a:solidFill>
                  <a:schemeClr val="bg1"/>
                </a:solidFill>
              </a:rPr>
              <a:t>ESM CBA Milestone</a:t>
            </a:r>
          </a:p>
        </p:txBody>
      </p:sp>
    </p:spTree>
    <p:extLst>
      <p:ext uri="{BB962C8B-B14F-4D97-AF65-F5344CB8AC3E}">
        <p14:creationId xmlns:p14="http://schemas.microsoft.com/office/powerpoint/2010/main" val="1851690885"/>
      </p:ext>
    </p:extLst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bg>
      <p:bgPr>
        <a:solidFill>
          <a:schemeClr val="tx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0" y="274638"/>
            <a:ext cx="10972800" cy="1143000"/>
          </a:xfrm>
          <a:prstGeom prst="rect">
            <a:avLst/>
          </a:prstGeom>
        </p:spPr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09600" y="1600201"/>
            <a:ext cx="10972800" cy="4525963"/>
          </a:xfrm>
          <a:prstGeom prst="rect">
            <a:avLst/>
          </a:prstGeom>
        </p:spPr>
        <p:txBody>
          <a:bodyPr vert="eaVert"/>
          <a:lstStyle>
            <a:lvl1pPr>
              <a:defRPr>
                <a:solidFill>
                  <a:schemeClr val="bg1"/>
                </a:solidFill>
              </a:defRPr>
            </a:lvl1pPr>
            <a:lvl2pPr>
              <a:defRPr>
                <a:solidFill>
                  <a:schemeClr val="bg1"/>
                </a:solidFill>
              </a:defRPr>
            </a:lvl2pPr>
            <a:lvl3pPr>
              <a:defRPr>
                <a:solidFill>
                  <a:schemeClr val="bg1"/>
                </a:solidFill>
              </a:defRPr>
            </a:lvl3pPr>
            <a:lvl4pPr>
              <a:defRPr>
                <a:solidFill>
                  <a:schemeClr val="bg1"/>
                </a:solidFill>
              </a:defRPr>
            </a:lvl4pPr>
            <a:lvl5pPr>
              <a:defRPr>
                <a:solidFill>
                  <a:schemeClr val="bg1"/>
                </a:solidFill>
              </a:defRPr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Slide Number Placeholder 5"/>
          <p:cNvSpPr txBox="1">
            <a:spLocks/>
          </p:cNvSpPr>
          <p:nvPr userDrawn="1"/>
        </p:nvSpPr>
        <p:spPr>
          <a:xfrm>
            <a:off x="11789664" y="6629400"/>
            <a:ext cx="402336" cy="228600"/>
          </a:xfrm>
          <a:prstGeom prst="rect">
            <a:avLst/>
          </a:prstGeom>
        </p:spPr>
        <p:txBody>
          <a:bodyPr vert="horz" wrap="square" lIns="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en-US"/>
            </a:defPPr>
            <a:lvl1pPr algn="r" rtl="0" eaLnBrk="1" fontAlgn="auto" hangingPunct="1">
              <a:spcBef>
                <a:spcPts val="0"/>
              </a:spcBef>
              <a:spcAft>
                <a:spcPts val="0"/>
              </a:spcAft>
              <a:defRPr lang="en-US" sz="1200" kern="1200" baseline="0" smtClean="0">
                <a:solidFill>
                  <a:schemeClr val="bg1"/>
                </a:solidFill>
                <a:latin typeface="Calibri"/>
                <a:ea typeface=""/>
                <a:cs typeface="+mn-cs"/>
              </a:defRPr>
            </a:lvl1pPr>
            <a:lvl2pPr marL="4572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charset="0"/>
                <a:ea typeface="MS PGothic" charset="-128"/>
                <a:cs typeface="+mn-cs"/>
              </a:defRPr>
            </a:lvl2pPr>
            <a:lvl3pPr marL="9144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charset="0"/>
                <a:ea typeface="MS PGothic" charset="-128"/>
                <a:cs typeface="+mn-cs"/>
              </a:defRPr>
            </a:lvl3pPr>
            <a:lvl4pPr marL="13716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charset="0"/>
                <a:ea typeface="MS PGothic" charset="-128"/>
                <a:cs typeface="+mn-cs"/>
              </a:defRPr>
            </a:lvl4pPr>
            <a:lvl5pPr marL="18288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charset="0"/>
                <a:ea typeface="MS PGothic" charset="-128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 charset="0"/>
                <a:ea typeface="MS PGothic" charset="-128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 charset="0"/>
                <a:ea typeface="MS PGothic" charset="-128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 charset="0"/>
                <a:ea typeface="MS PGothic" charset="-128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 charset="0"/>
                <a:ea typeface="MS PGothic" charset="-128"/>
                <a:cs typeface="+mn-cs"/>
              </a:defRPr>
            </a:lvl9pPr>
          </a:lstStyle>
          <a:p>
            <a:pPr>
              <a:defRPr/>
            </a:pPr>
            <a:fld id="{E8CC769F-ADCB-2641-BD2F-4076D1C41918}" type="slidenum">
              <a:rPr lang="uk-UA" sz="800" smtClean="0">
                <a:latin typeface="Arial" charset="0"/>
              </a:rPr>
              <a:pPr>
                <a:defRPr/>
              </a:pPr>
              <a:t>‹#›</a:t>
            </a:fld>
            <a:endParaRPr lang="uk-UA" sz="1200"/>
          </a:p>
        </p:txBody>
      </p:sp>
      <p:sp>
        <p:nvSpPr>
          <p:cNvPr id="8" name="TextBox 7"/>
          <p:cNvSpPr txBox="1"/>
          <p:nvPr userDrawn="1"/>
        </p:nvSpPr>
        <p:spPr>
          <a:xfrm>
            <a:off x="1" y="6629400"/>
            <a:ext cx="2834105" cy="21544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800">
                <a:solidFill>
                  <a:schemeClr val="bg1"/>
                </a:solidFill>
              </a:rPr>
              <a:t>ESM CBA Milestone</a:t>
            </a:r>
          </a:p>
        </p:txBody>
      </p:sp>
    </p:spTree>
    <p:extLst>
      <p:ext uri="{BB962C8B-B14F-4D97-AF65-F5344CB8AC3E}">
        <p14:creationId xmlns:p14="http://schemas.microsoft.com/office/powerpoint/2010/main" val="1903841754"/>
      </p:ext>
    </p:extLst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bg>
      <p:bgPr>
        <a:solidFill>
          <a:schemeClr val="tx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914400" y="2130426"/>
            <a:ext cx="10363200" cy="1470025"/>
          </a:xfrm>
          <a:prstGeom prst="rect">
            <a:avLst/>
          </a:prstGeom>
        </p:spPr>
        <p:txBody>
          <a:bodyPr/>
          <a:lstStyle>
            <a:lvl1pPr>
              <a:defRPr sz="3200" b="1" i="0" baseline="0">
                <a:solidFill>
                  <a:schemeClr val="bg1"/>
                </a:solidFill>
                <a:latin typeface="Arial Bold" charset="0"/>
              </a:defRPr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828800" y="3886200"/>
            <a:ext cx="8534400" cy="1752600"/>
          </a:xfrm>
          <a:prstGeom prst="rect">
            <a:avLst/>
          </a:prstGeom>
        </p:spPr>
        <p:txBody>
          <a:bodyPr/>
          <a:lstStyle>
            <a:lvl1pPr marL="0" indent="0" algn="ctr">
              <a:buNone/>
              <a:defRPr sz="2400" baseline="0">
                <a:solidFill>
                  <a:schemeClr val="bg1"/>
                </a:solidFill>
                <a:latin typeface="Arial" charset="0"/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dirty="0"/>
              <a:t>Click to edit Master subtitle style</a:t>
            </a:r>
          </a:p>
        </p:txBody>
      </p:sp>
      <p:sp>
        <p:nvSpPr>
          <p:cNvPr id="6" name="Slide Number Placeholder 5"/>
          <p:cNvSpPr txBox="1">
            <a:spLocks/>
          </p:cNvSpPr>
          <p:nvPr userDrawn="1"/>
        </p:nvSpPr>
        <p:spPr>
          <a:xfrm>
            <a:off x="11789664" y="6629400"/>
            <a:ext cx="402336" cy="228600"/>
          </a:xfrm>
          <a:prstGeom prst="rect">
            <a:avLst/>
          </a:prstGeom>
        </p:spPr>
        <p:txBody>
          <a:bodyPr vert="horz" wrap="square" lIns="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en-US"/>
            </a:defPPr>
            <a:lvl1pPr algn="r" rtl="0" eaLnBrk="1" fontAlgn="auto" hangingPunct="1">
              <a:spcBef>
                <a:spcPts val="0"/>
              </a:spcBef>
              <a:spcAft>
                <a:spcPts val="0"/>
              </a:spcAft>
              <a:defRPr lang="en-US" sz="1200" kern="1200" baseline="0" smtClean="0">
                <a:solidFill>
                  <a:schemeClr val="bg1"/>
                </a:solidFill>
                <a:latin typeface="Calibri"/>
                <a:ea typeface=""/>
                <a:cs typeface="+mn-cs"/>
              </a:defRPr>
            </a:lvl1pPr>
            <a:lvl2pPr marL="4572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charset="0"/>
                <a:ea typeface="MS PGothic" charset="-128"/>
                <a:cs typeface="+mn-cs"/>
              </a:defRPr>
            </a:lvl2pPr>
            <a:lvl3pPr marL="9144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charset="0"/>
                <a:ea typeface="MS PGothic" charset="-128"/>
                <a:cs typeface="+mn-cs"/>
              </a:defRPr>
            </a:lvl3pPr>
            <a:lvl4pPr marL="13716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charset="0"/>
                <a:ea typeface="MS PGothic" charset="-128"/>
                <a:cs typeface="+mn-cs"/>
              </a:defRPr>
            </a:lvl4pPr>
            <a:lvl5pPr marL="18288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charset="0"/>
                <a:ea typeface="MS PGothic" charset="-128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 charset="0"/>
                <a:ea typeface="MS PGothic" charset="-128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 charset="0"/>
                <a:ea typeface="MS PGothic" charset="-128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 charset="0"/>
                <a:ea typeface="MS PGothic" charset="-128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 charset="0"/>
                <a:ea typeface="MS PGothic" charset="-128"/>
                <a:cs typeface="+mn-cs"/>
              </a:defRPr>
            </a:lvl9pPr>
          </a:lstStyle>
          <a:p>
            <a:pPr>
              <a:defRPr/>
            </a:pPr>
            <a:fld id="{E8CC769F-ADCB-2641-BD2F-4076D1C41918}" type="slidenum">
              <a:rPr lang="uk-UA" sz="800" smtClean="0">
                <a:solidFill>
                  <a:schemeClr val="bg1">
                    <a:lumMod val="95000"/>
                    <a:lumOff val="5000"/>
                  </a:schemeClr>
                </a:solidFill>
                <a:latin typeface="Arial" charset="0"/>
              </a:rPr>
              <a:pPr>
                <a:defRPr/>
              </a:pPr>
              <a:t>‹#›</a:t>
            </a:fld>
            <a:endParaRPr lang="uk-UA" sz="1200" dirty="0">
              <a:solidFill>
                <a:schemeClr val="bg1">
                  <a:lumMod val="95000"/>
                  <a:lumOff val="5000"/>
                </a:schemeClr>
              </a:solidFill>
            </a:endParaRPr>
          </a:p>
        </p:txBody>
      </p:sp>
      <p:sp>
        <p:nvSpPr>
          <p:cNvPr id="4" name="TextBox 3"/>
          <p:cNvSpPr txBox="1"/>
          <p:nvPr userDrawn="1"/>
        </p:nvSpPr>
        <p:spPr>
          <a:xfrm>
            <a:off x="1" y="6629400"/>
            <a:ext cx="2834105" cy="21544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800" dirty="0">
                <a:solidFill>
                  <a:schemeClr val="bg1"/>
                </a:solidFill>
              </a:rPr>
              <a:t>ESM CBA October 2022 In-Person Meeting</a:t>
            </a:r>
          </a:p>
        </p:txBody>
      </p:sp>
    </p:spTree>
    <p:extLst>
      <p:ext uri="{BB962C8B-B14F-4D97-AF65-F5344CB8AC3E}">
        <p14:creationId xmlns:p14="http://schemas.microsoft.com/office/powerpoint/2010/main" val="1453957702"/>
      </p:ext>
    </p:extLst>
  </p:cSld>
  <p:clrMapOvr>
    <a:masterClrMapping/>
  </p:clrMapOvr>
</p:sldLayout>
</file>

<file path=ppt/slideLayouts/slideLayout23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bg>
      <p:bgPr>
        <a:solidFill>
          <a:schemeClr val="tx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634067" y="0"/>
            <a:ext cx="9144000" cy="1066800"/>
          </a:xfrm>
          <a:prstGeom prst="rect">
            <a:avLst/>
          </a:prstGeom>
        </p:spPr>
        <p:txBody>
          <a:bodyPr anchor="ctr"/>
          <a:lstStyle>
            <a:lvl1pPr>
              <a:defRPr sz="2400" baseline="0">
                <a:solidFill>
                  <a:schemeClr val="bg1"/>
                </a:solidFill>
                <a:latin typeface="Arial Bold" charset="0"/>
              </a:defRPr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600200"/>
            <a:ext cx="10972800" cy="1664558"/>
          </a:xfrm>
          <a:prstGeom prst="rect">
            <a:avLst/>
          </a:prstGeom>
        </p:spPr>
        <p:txBody>
          <a:bodyPr>
            <a:noAutofit/>
          </a:bodyPr>
          <a:lstStyle>
            <a:lvl1pPr marL="0" indent="0">
              <a:lnSpc>
                <a:spcPct val="95000"/>
              </a:lnSpc>
              <a:spcBef>
                <a:spcPts val="1000"/>
              </a:spcBef>
              <a:buFontTx/>
              <a:buNone/>
              <a:tabLst/>
              <a:defRPr sz="1800" b="1" i="0" spc="50" baseline="0">
                <a:solidFill>
                  <a:schemeClr val="bg1"/>
                </a:solidFill>
                <a:latin typeface="arial" charset="0"/>
              </a:defRPr>
            </a:lvl1pPr>
            <a:lvl2pPr marL="279400" indent="-165100">
              <a:lnSpc>
                <a:spcPct val="95000"/>
              </a:lnSpc>
              <a:spcBef>
                <a:spcPts val="500"/>
              </a:spcBef>
              <a:buFont typeface="Arial" charset="0"/>
              <a:buChar char="•"/>
              <a:tabLst/>
              <a:defRPr sz="1800" spc="50" baseline="0">
                <a:solidFill>
                  <a:schemeClr val="bg1"/>
                </a:solidFill>
                <a:latin typeface="arial" charset="0"/>
              </a:defRPr>
            </a:lvl2pPr>
            <a:lvl3pPr marL="571500" indent="-228600">
              <a:lnSpc>
                <a:spcPct val="95000"/>
              </a:lnSpc>
              <a:spcBef>
                <a:spcPts val="500"/>
              </a:spcBef>
              <a:buFont typeface=".AppleSystemUIFont" charset="-120"/>
              <a:buChar char="‒"/>
              <a:tabLst/>
              <a:defRPr sz="1800" spc="50" baseline="0">
                <a:solidFill>
                  <a:schemeClr val="bg1"/>
                </a:solidFill>
                <a:latin typeface="arial" charset="0"/>
              </a:defRPr>
            </a:lvl3pPr>
            <a:lvl4pPr>
              <a:lnSpc>
                <a:spcPct val="95000"/>
              </a:lnSpc>
              <a:spcBef>
                <a:spcPts val="500"/>
              </a:spcBef>
              <a:defRPr sz="1800" spc="50" baseline="0">
                <a:solidFill>
                  <a:schemeClr val="bg1"/>
                </a:solidFill>
                <a:latin typeface="arial" charset="0"/>
              </a:defRPr>
            </a:lvl4pPr>
            <a:lvl5pPr>
              <a:lnSpc>
                <a:spcPct val="95000"/>
              </a:lnSpc>
              <a:spcBef>
                <a:spcPts val="500"/>
              </a:spcBef>
              <a:defRPr sz="1800" spc="50" baseline="0">
                <a:solidFill>
                  <a:schemeClr val="bg1"/>
                </a:solidFill>
                <a:latin typeface="arial" charset="0"/>
              </a:defRPr>
            </a:lvl5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Slide Number Placeholder 5"/>
          <p:cNvSpPr>
            <a:spLocks noGrp="1"/>
          </p:cNvSpPr>
          <p:nvPr>
            <p:ph type="sldNum" sz="quarter" idx="10"/>
          </p:nvPr>
        </p:nvSpPr>
        <p:spPr>
          <a:xfrm>
            <a:off x="11789664" y="6629400"/>
            <a:ext cx="402336" cy="228600"/>
          </a:xfrm>
          <a:prstGeom prst="rect">
            <a:avLst/>
          </a:prstGeom>
        </p:spPr>
        <p:txBody>
          <a:bodyPr vert="horz" wrap="square" lIns="0" tIns="45720" rIns="91440" bIns="45720" numCol="1" anchor="t" anchorCtr="0" compatLnSpc="1">
            <a:prstTxWarp prst="textNoShape">
              <a:avLst/>
            </a:prstTxWarp>
          </a:bodyPr>
          <a:lstStyle>
            <a:lvl1pPr algn="r" eaLnBrk="1" fontAlgn="auto" hangingPunct="1">
              <a:spcBef>
                <a:spcPts val="0"/>
              </a:spcBef>
              <a:spcAft>
                <a:spcPts val="0"/>
              </a:spcAft>
              <a:defRPr lang="en-US" sz="1200" baseline="0" smtClean="0">
                <a:solidFill>
                  <a:schemeClr val="bg1"/>
                </a:solidFill>
                <a:latin typeface="Calibri"/>
                <a:ea typeface=""/>
              </a:defRPr>
            </a:lvl1pPr>
          </a:lstStyle>
          <a:p>
            <a:pPr>
              <a:defRPr/>
            </a:pPr>
            <a:fld id="{E8CC769F-ADCB-2641-BD2F-4076D1C41918}" type="slidenum">
              <a:rPr lang="uk-UA" sz="800" smtClean="0">
                <a:latin typeface="Arial" charset="0"/>
              </a:rPr>
              <a:pPr>
                <a:defRPr/>
              </a:pPr>
              <a:t>‹#›</a:t>
            </a:fld>
            <a:endParaRPr lang="uk-UA" dirty="0"/>
          </a:p>
        </p:txBody>
      </p:sp>
      <p:sp>
        <p:nvSpPr>
          <p:cNvPr id="5" name="TextBox 4"/>
          <p:cNvSpPr txBox="1"/>
          <p:nvPr userDrawn="1"/>
        </p:nvSpPr>
        <p:spPr>
          <a:xfrm>
            <a:off x="1" y="6629400"/>
            <a:ext cx="2834105" cy="21544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800" dirty="0">
                <a:solidFill>
                  <a:schemeClr val="bg1"/>
                </a:solidFill>
              </a:rPr>
              <a:t>ESM CBA October 2022 In-Person Meeting</a:t>
            </a:r>
          </a:p>
        </p:txBody>
      </p:sp>
    </p:spTree>
    <p:extLst>
      <p:ext uri="{BB962C8B-B14F-4D97-AF65-F5344CB8AC3E}">
        <p14:creationId xmlns:p14="http://schemas.microsoft.com/office/powerpoint/2010/main" val="2593150353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1" orient="horz" pos="816">
          <p15:clr>
            <a:srgbClr val="FBAE40"/>
          </p15:clr>
        </p15:guide>
        <p15:guide id="2" pos="3840">
          <p15:clr>
            <a:srgbClr val="FBAE40"/>
          </p15:clr>
        </p15:guide>
        <p15:guide id="3" pos="6784">
          <p15:clr>
            <a:srgbClr val="FBAE40"/>
          </p15:clr>
        </p15:guide>
      </p15:sldGuideLst>
    </p:ext>
  </p:extLst>
</p:sldLayout>
</file>

<file path=ppt/slideLayouts/slideLayout2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bg>
      <p:bgPr>
        <a:solidFill>
          <a:schemeClr val="tx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0" y="274638"/>
            <a:ext cx="10972800" cy="1143000"/>
          </a:xfrm>
          <a:prstGeom prst="rect">
            <a:avLst/>
          </a:prstGeo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09600" y="1600201"/>
            <a:ext cx="5384800" cy="4525963"/>
          </a:xfrm>
          <a:prstGeom prst="rect">
            <a:avLst/>
          </a:prstGeom>
        </p:spPr>
        <p:txBody>
          <a:bodyPr/>
          <a:lstStyle>
            <a:lvl1pPr>
              <a:defRPr sz="2800">
                <a:solidFill>
                  <a:schemeClr val="bg1"/>
                </a:solidFill>
              </a:defRPr>
            </a:lvl1pPr>
            <a:lvl2pPr>
              <a:defRPr sz="2400">
                <a:solidFill>
                  <a:schemeClr val="bg1"/>
                </a:solidFill>
              </a:defRPr>
            </a:lvl2pPr>
            <a:lvl3pPr>
              <a:defRPr sz="2000">
                <a:solidFill>
                  <a:schemeClr val="bg1"/>
                </a:solidFill>
              </a:defRPr>
            </a:lvl3pPr>
            <a:lvl4pPr>
              <a:defRPr sz="1800">
                <a:solidFill>
                  <a:schemeClr val="bg1"/>
                </a:solidFill>
              </a:defRPr>
            </a:lvl4pPr>
            <a:lvl5pPr>
              <a:defRPr sz="1800">
                <a:solidFill>
                  <a:schemeClr val="bg1"/>
                </a:solidFill>
              </a:defRPr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97600" y="1600201"/>
            <a:ext cx="5384800" cy="4525963"/>
          </a:xfrm>
          <a:prstGeom prst="rect">
            <a:avLst/>
          </a:prstGeom>
        </p:spPr>
        <p:txBody>
          <a:bodyPr/>
          <a:lstStyle>
            <a:lvl1pPr>
              <a:defRPr sz="2800">
                <a:solidFill>
                  <a:schemeClr val="bg1"/>
                </a:solidFill>
              </a:defRPr>
            </a:lvl1pPr>
            <a:lvl2pPr>
              <a:defRPr sz="2400">
                <a:solidFill>
                  <a:schemeClr val="bg1"/>
                </a:solidFill>
              </a:defRPr>
            </a:lvl2pPr>
            <a:lvl3pPr>
              <a:defRPr sz="2000">
                <a:solidFill>
                  <a:schemeClr val="bg1"/>
                </a:solidFill>
              </a:defRPr>
            </a:lvl3pPr>
            <a:lvl4pPr>
              <a:defRPr sz="1800">
                <a:solidFill>
                  <a:schemeClr val="bg1"/>
                </a:solidFill>
              </a:defRPr>
            </a:lvl4pPr>
            <a:lvl5pPr>
              <a:defRPr sz="1800">
                <a:solidFill>
                  <a:schemeClr val="bg1"/>
                </a:solidFill>
              </a:defRPr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5" name="Date Placeholder 3"/>
          <p:cNvSpPr>
            <a:spLocks noGrp="1"/>
          </p:cNvSpPr>
          <p:nvPr>
            <p:ph type="dt" sz="half" idx="10"/>
          </p:nvPr>
        </p:nvSpPr>
        <p:spPr>
          <a:xfrm>
            <a:off x="609600" y="6173788"/>
            <a:ext cx="2844800" cy="365125"/>
          </a:xfrm>
          <a:prstGeom prst="rect">
            <a:avLst/>
          </a:prstGeom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eaLnBrk="1" fontAlgn="auto" hangingPunct="1">
              <a:spcBef>
                <a:spcPts val="0"/>
              </a:spcBef>
              <a:spcAft>
                <a:spcPts val="0"/>
              </a:spcAft>
              <a:defRPr>
                <a:solidFill>
                  <a:prstClr val="black"/>
                </a:solidFill>
                <a:latin typeface="Calibri"/>
                <a:ea typeface=""/>
              </a:defRPr>
            </a:lvl1pPr>
          </a:lstStyle>
          <a:p>
            <a:pPr>
              <a:defRPr/>
            </a:pPr>
            <a:endParaRPr lang="en-US" dirty="0"/>
          </a:p>
        </p:txBody>
      </p:sp>
      <p:sp>
        <p:nvSpPr>
          <p:cNvPr id="6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064000" y="6161924"/>
            <a:ext cx="3860800" cy="365125"/>
          </a:xfrm>
          <a:prstGeom prst="rect">
            <a:avLst/>
          </a:prstGeom>
        </p:spPr>
        <p:txBody>
          <a:bodyPr/>
          <a:lstStyle>
            <a:lvl1pPr eaLnBrk="1" fontAlgn="auto" hangingPunct="1">
              <a:spcBef>
                <a:spcPts val="0"/>
              </a:spcBef>
              <a:spcAft>
                <a:spcPts val="0"/>
              </a:spcAft>
              <a:defRPr>
                <a:solidFill>
                  <a:prstClr val="black"/>
                </a:solidFill>
                <a:latin typeface="Calibri"/>
                <a:ea typeface="ＭＳ Ｐゴシック" charset="-128"/>
                <a:cs typeface="ＭＳ Ｐゴシック" charset="-128"/>
              </a:defRPr>
            </a:lvl1pPr>
          </a:lstStyle>
          <a:p>
            <a:pPr>
              <a:defRPr/>
            </a:pPr>
            <a:endParaRPr lang="en-US" dirty="0"/>
          </a:p>
        </p:txBody>
      </p:sp>
      <p:sp>
        <p:nvSpPr>
          <p:cNvPr id="8" name="Slide Number Placeholder 5"/>
          <p:cNvSpPr txBox="1">
            <a:spLocks/>
          </p:cNvSpPr>
          <p:nvPr userDrawn="1"/>
        </p:nvSpPr>
        <p:spPr>
          <a:xfrm>
            <a:off x="11789664" y="6629400"/>
            <a:ext cx="402336" cy="228600"/>
          </a:xfrm>
          <a:prstGeom prst="rect">
            <a:avLst/>
          </a:prstGeom>
        </p:spPr>
        <p:txBody>
          <a:bodyPr vert="horz" wrap="square" lIns="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en-US"/>
            </a:defPPr>
            <a:lvl1pPr algn="r" rtl="0" eaLnBrk="1" fontAlgn="auto" hangingPunct="1">
              <a:spcBef>
                <a:spcPts val="0"/>
              </a:spcBef>
              <a:spcAft>
                <a:spcPts val="0"/>
              </a:spcAft>
              <a:defRPr lang="en-US" sz="1200" kern="1200" baseline="0" smtClean="0">
                <a:solidFill>
                  <a:schemeClr val="bg1"/>
                </a:solidFill>
                <a:latin typeface="Calibri"/>
                <a:ea typeface=""/>
                <a:cs typeface="+mn-cs"/>
              </a:defRPr>
            </a:lvl1pPr>
            <a:lvl2pPr marL="4572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charset="0"/>
                <a:ea typeface="MS PGothic" charset="-128"/>
                <a:cs typeface="+mn-cs"/>
              </a:defRPr>
            </a:lvl2pPr>
            <a:lvl3pPr marL="9144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charset="0"/>
                <a:ea typeface="MS PGothic" charset="-128"/>
                <a:cs typeface="+mn-cs"/>
              </a:defRPr>
            </a:lvl3pPr>
            <a:lvl4pPr marL="13716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charset="0"/>
                <a:ea typeface="MS PGothic" charset="-128"/>
                <a:cs typeface="+mn-cs"/>
              </a:defRPr>
            </a:lvl4pPr>
            <a:lvl5pPr marL="18288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charset="0"/>
                <a:ea typeface="MS PGothic" charset="-128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 charset="0"/>
                <a:ea typeface="MS PGothic" charset="-128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 charset="0"/>
                <a:ea typeface="MS PGothic" charset="-128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 charset="0"/>
                <a:ea typeface="MS PGothic" charset="-128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 charset="0"/>
                <a:ea typeface="MS PGothic" charset="-128"/>
                <a:cs typeface="+mn-cs"/>
              </a:defRPr>
            </a:lvl9pPr>
          </a:lstStyle>
          <a:p>
            <a:pPr>
              <a:defRPr/>
            </a:pPr>
            <a:fld id="{E8CC769F-ADCB-2641-BD2F-4076D1C41918}" type="slidenum">
              <a:rPr lang="uk-UA" sz="800" smtClean="0">
                <a:latin typeface="Arial" charset="0"/>
              </a:rPr>
              <a:pPr>
                <a:defRPr/>
              </a:pPr>
              <a:t>‹#›</a:t>
            </a:fld>
            <a:endParaRPr lang="uk-UA" sz="1200" dirty="0"/>
          </a:p>
        </p:txBody>
      </p:sp>
      <p:sp>
        <p:nvSpPr>
          <p:cNvPr id="9" name="TextBox 8"/>
          <p:cNvSpPr txBox="1"/>
          <p:nvPr userDrawn="1"/>
        </p:nvSpPr>
        <p:spPr>
          <a:xfrm>
            <a:off x="1" y="6629400"/>
            <a:ext cx="2834105" cy="21544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800" dirty="0">
                <a:solidFill>
                  <a:schemeClr val="bg1"/>
                </a:solidFill>
              </a:rPr>
              <a:t>ESM CBA October 2022 In-Person Meeting</a:t>
            </a:r>
          </a:p>
        </p:txBody>
      </p:sp>
    </p:spTree>
    <p:extLst>
      <p:ext uri="{BB962C8B-B14F-4D97-AF65-F5344CB8AC3E}">
        <p14:creationId xmlns:p14="http://schemas.microsoft.com/office/powerpoint/2010/main" val="3780011357"/>
      </p:ext>
    </p:extLst>
  </p:cSld>
  <p:clrMapOvr>
    <a:masterClrMapping/>
  </p:clrMapOvr>
</p:sldLayout>
</file>

<file path=ppt/slideLayouts/slideLayout2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bg>
      <p:bgPr>
        <a:solidFill>
          <a:schemeClr val="tx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0" y="274638"/>
            <a:ext cx="10972800" cy="1143000"/>
          </a:xfrm>
          <a:prstGeom prst="rect">
            <a:avLst/>
          </a:prstGeom>
        </p:spPr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09600" y="1535113"/>
            <a:ext cx="5386917" cy="639762"/>
          </a:xfrm>
          <a:prstGeom prst="rect">
            <a:avLst/>
          </a:prstGeom>
        </p:spPr>
        <p:txBody>
          <a:bodyPr anchor="b"/>
          <a:lstStyle>
            <a:lvl1pPr marL="0" indent="0">
              <a:buNone/>
              <a:defRPr sz="2400" b="1">
                <a:solidFill>
                  <a:schemeClr val="bg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09600" y="2174875"/>
            <a:ext cx="5386917" cy="3951288"/>
          </a:xfrm>
          <a:prstGeom prst="rect">
            <a:avLst/>
          </a:prstGeom>
        </p:spPr>
        <p:txBody>
          <a:bodyPr/>
          <a:lstStyle>
            <a:lvl1pPr>
              <a:defRPr sz="2400">
                <a:solidFill>
                  <a:schemeClr val="bg1"/>
                </a:solidFill>
              </a:defRPr>
            </a:lvl1pPr>
            <a:lvl2pPr>
              <a:defRPr sz="2000">
                <a:solidFill>
                  <a:schemeClr val="bg1"/>
                </a:solidFill>
              </a:defRPr>
            </a:lvl2pPr>
            <a:lvl3pPr>
              <a:defRPr sz="1800">
                <a:solidFill>
                  <a:schemeClr val="bg1"/>
                </a:solidFill>
              </a:defRPr>
            </a:lvl3pPr>
            <a:lvl4pPr>
              <a:defRPr sz="1600">
                <a:solidFill>
                  <a:schemeClr val="bg1"/>
                </a:solidFill>
              </a:defRPr>
            </a:lvl4pPr>
            <a:lvl5pPr>
              <a:defRPr sz="1600">
                <a:solidFill>
                  <a:schemeClr val="bg1"/>
                </a:solidFill>
              </a:defRPr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93368" y="1535113"/>
            <a:ext cx="5389033" cy="639762"/>
          </a:xfrm>
          <a:prstGeom prst="rect">
            <a:avLst/>
          </a:prstGeom>
        </p:spPr>
        <p:txBody>
          <a:bodyPr anchor="b"/>
          <a:lstStyle>
            <a:lvl1pPr marL="0" indent="0">
              <a:buNone/>
              <a:defRPr sz="2400" b="1">
                <a:solidFill>
                  <a:schemeClr val="bg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93368" y="2174875"/>
            <a:ext cx="5389033" cy="3951288"/>
          </a:xfrm>
          <a:prstGeom prst="rect">
            <a:avLst/>
          </a:prstGeom>
        </p:spPr>
        <p:txBody>
          <a:bodyPr/>
          <a:lstStyle>
            <a:lvl1pPr>
              <a:defRPr sz="2400">
                <a:solidFill>
                  <a:schemeClr val="bg1"/>
                </a:solidFill>
              </a:defRPr>
            </a:lvl1pPr>
            <a:lvl2pPr>
              <a:defRPr sz="2000">
                <a:solidFill>
                  <a:schemeClr val="bg1"/>
                </a:solidFill>
              </a:defRPr>
            </a:lvl2pPr>
            <a:lvl3pPr>
              <a:defRPr sz="1800">
                <a:solidFill>
                  <a:schemeClr val="bg1"/>
                </a:solidFill>
              </a:defRPr>
            </a:lvl3pPr>
            <a:lvl4pPr>
              <a:defRPr sz="1600">
                <a:solidFill>
                  <a:schemeClr val="bg1"/>
                </a:solidFill>
              </a:defRPr>
            </a:lvl4pPr>
            <a:lvl5pPr>
              <a:defRPr sz="1600">
                <a:solidFill>
                  <a:schemeClr val="bg1"/>
                </a:solidFill>
              </a:defRPr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3"/>
          <p:cNvSpPr>
            <a:spLocks noGrp="1"/>
          </p:cNvSpPr>
          <p:nvPr>
            <p:ph type="dt" sz="half" idx="10"/>
          </p:nvPr>
        </p:nvSpPr>
        <p:spPr>
          <a:xfrm>
            <a:off x="609600" y="6126164"/>
            <a:ext cx="2844800" cy="365125"/>
          </a:xfrm>
          <a:prstGeom prst="rect">
            <a:avLst/>
          </a:prstGeom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eaLnBrk="1" fontAlgn="auto" hangingPunct="1">
              <a:spcBef>
                <a:spcPts val="0"/>
              </a:spcBef>
              <a:spcAft>
                <a:spcPts val="0"/>
              </a:spcAft>
              <a:defRPr>
                <a:solidFill>
                  <a:prstClr val="black"/>
                </a:solidFill>
                <a:latin typeface="Calibri"/>
                <a:ea typeface=""/>
              </a:defRPr>
            </a:lvl1pPr>
          </a:lstStyle>
          <a:p>
            <a:pPr>
              <a:defRPr/>
            </a:pPr>
            <a:endParaRPr lang="en-US" dirty="0"/>
          </a:p>
        </p:txBody>
      </p:sp>
      <p:sp>
        <p:nvSpPr>
          <p:cNvPr id="8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65600" y="6126164"/>
            <a:ext cx="3860800" cy="365125"/>
          </a:xfrm>
          <a:prstGeom prst="rect">
            <a:avLst/>
          </a:prstGeom>
        </p:spPr>
        <p:txBody>
          <a:bodyPr/>
          <a:lstStyle>
            <a:lvl1pPr eaLnBrk="1" fontAlgn="auto" hangingPunct="1">
              <a:spcBef>
                <a:spcPts val="0"/>
              </a:spcBef>
              <a:spcAft>
                <a:spcPts val="0"/>
              </a:spcAft>
              <a:defRPr>
                <a:solidFill>
                  <a:prstClr val="black"/>
                </a:solidFill>
                <a:latin typeface="Calibri"/>
                <a:ea typeface="ＭＳ Ｐゴシック" charset="-128"/>
                <a:cs typeface="ＭＳ Ｐゴシック" charset="-128"/>
              </a:defRPr>
            </a:lvl1pPr>
          </a:lstStyle>
          <a:p>
            <a:pPr>
              <a:defRPr/>
            </a:pPr>
            <a:endParaRPr lang="en-US" dirty="0"/>
          </a:p>
        </p:txBody>
      </p:sp>
      <p:sp>
        <p:nvSpPr>
          <p:cNvPr id="10" name="Slide Number Placeholder 5"/>
          <p:cNvSpPr txBox="1">
            <a:spLocks/>
          </p:cNvSpPr>
          <p:nvPr userDrawn="1"/>
        </p:nvSpPr>
        <p:spPr>
          <a:xfrm>
            <a:off x="11789664" y="6629400"/>
            <a:ext cx="402336" cy="228600"/>
          </a:xfrm>
          <a:prstGeom prst="rect">
            <a:avLst/>
          </a:prstGeom>
        </p:spPr>
        <p:txBody>
          <a:bodyPr vert="horz" wrap="square" lIns="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en-US"/>
            </a:defPPr>
            <a:lvl1pPr algn="r" rtl="0" eaLnBrk="1" fontAlgn="auto" hangingPunct="1">
              <a:spcBef>
                <a:spcPts val="0"/>
              </a:spcBef>
              <a:spcAft>
                <a:spcPts val="0"/>
              </a:spcAft>
              <a:defRPr lang="en-US" sz="1200" kern="1200" baseline="0" smtClean="0">
                <a:solidFill>
                  <a:schemeClr val="bg1"/>
                </a:solidFill>
                <a:latin typeface="Calibri"/>
                <a:ea typeface=""/>
                <a:cs typeface="+mn-cs"/>
              </a:defRPr>
            </a:lvl1pPr>
            <a:lvl2pPr marL="4572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charset="0"/>
                <a:ea typeface="MS PGothic" charset="-128"/>
                <a:cs typeface="+mn-cs"/>
              </a:defRPr>
            </a:lvl2pPr>
            <a:lvl3pPr marL="9144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charset="0"/>
                <a:ea typeface="MS PGothic" charset="-128"/>
                <a:cs typeface="+mn-cs"/>
              </a:defRPr>
            </a:lvl3pPr>
            <a:lvl4pPr marL="13716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charset="0"/>
                <a:ea typeface="MS PGothic" charset="-128"/>
                <a:cs typeface="+mn-cs"/>
              </a:defRPr>
            </a:lvl4pPr>
            <a:lvl5pPr marL="18288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charset="0"/>
                <a:ea typeface="MS PGothic" charset="-128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 charset="0"/>
                <a:ea typeface="MS PGothic" charset="-128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 charset="0"/>
                <a:ea typeface="MS PGothic" charset="-128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 charset="0"/>
                <a:ea typeface="MS PGothic" charset="-128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 charset="0"/>
                <a:ea typeface="MS PGothic" charset="-128"/>
                <a:cs typeface="+mn-cs"/>
              </a:defRPr>
            </a:lvl9pPr>
          </a:lstStyle>
          <a:p>
            <a:pPr>
              <a:defRPr/>
            </a:pPr>
            <a:fld id="{E8CC769F-ADCB-2641-BD2F-4076D1C41918}" type="slidenum">
              <a:rPr lang="uk-UA" sz="800" smtClean="0">
                <a:latin typeface="Arial" charset="0"/>
              </a:rPr>
              <a:pPr>
                <a:defRPr/>
              </a:pPr>
              <a:t>‹#›</a:t>
            </a:fld>
            <a:endParaRPr lang="uk-UA" sz="1200" dirty="0"/>
          </a:p>
        </p:txBody>
      </p:sp>
      <p:sp>
        <p:nvSpPr>
          <p:cNvPr id="11" name="TextBox 10"/>
          <p:cNvSpPr txBox="1"/>
          <p:nvPr userDrawn="1"/>
        </p:nvSpPr>
        <p:spPr>
          <a:xfrm>
            <a:off x="1" y="6629400"/>
            <a:ext cx="2834105" cy="21544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800" dirty="0">
                <a:solidFill>
                  <a:schemeClr val="bg1"/>
                </a:solidFill>
              </a:rPr>
              <a:t>ESM CBA October 2022 In-Person Meeting</a:t>
            </a:r>
          </a:p>
        </p:txBody>
      </p:sp>
    </p:spTree>
    <p:extLst>
      <p:ext uri="{BB962C8B-B14F-4D97-AF65-F5344CB8AC3E}">
        <p14:creationId xmlns:p14="http://schemas.microsoft.com/office/powerpoint/2010/main" val="939849995"/>
      </p:ext>
    </p:extLst>
  </p:cSld>
  <p:clrMapOvr>
    <a:masterClrMapping/>
  </p:clrMapOvr>
</p:sldLayout>
</file>

<file path=ppt/slideLayouts/slideLayout2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Slide Number Placeholder 5"/>
          <p:cNvSpPr>
            <a:spLocks noGrp="1"/>
          </p:cNvSpPr>
          <p:nvPr>
            <p:ph type="sldNum" sz="quarter" idx="10"/>
          </p:nvPr>
        </p:nvSpPr>
        <p:spPr>
          <a:xfrm>
            <a:off x="11789664" y="6629400"/>
            <a:ext cx="402336" cy="228600"/>
          </a:xfrm>
          <a:prstGeom prst="rect">
            <a:avLst/>
          </a:prstGeom>
        </p:spPr>
        <p:txBody>
          <a:bodyPr vert="horz" wrap="square" lIns="0" tIns="45720" rIns="91440" bIns="45720" numCol="1" anchor="t" anchorCtr="0" compatLnSpc="1">
            <a:prstTxWarp prst="textNoShape">
              <a:avLst/>
            </a:prstTxWarp>
          </a:bodyPr>
          <a:lstStyle>
            <a:lvl1pPr algn="r" eaLnBrk="1" fontAlgn="auto" hangingPunct="1">
              <a:spcBef>
                <a:spcPts val="0"/>
              </a:spcBef>
              <a:spcAft>
                <a:spcPts val="0"/>
              </a:spcAft>
              <a:defRPr lang="en-US" sz="800" baseline="0" smtClean="0">
                <a:solidFill>
                  <a:schemeClr val="tx1"/>
                </a:solidFill>
                <a:latin typeface="Arial" charset="0"/>
                <a:ea typeface=""/>
              </a:defRPr>
            </a:lvl1pPr>
          </a:lstStyle>
          <a:p>
            <a:pPr>
              <a:defRPr/>
            </a:pPr>
            <a:fld id="{75D13D49-2B6F-174C-9E1E-1013A06E5C50}" type="slidenum">
              <a:rPr lang="uk-UA" smtClean="0"/>
              <a:pPr>
                <a:defRPr/>
              </a:pPr>
              <a:t>‹#›</a:t>
            </a:fld>
            <a:endParaRPr lang="uk-UA" dirty="0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86080" y="0"/>
            <a:ext cx="10993120" cy="1066800"/>
          </a:xfrm>
          <a:prstGeom prst="rect">
            <a:avLst/>
          </a:prstGeom>
        </p:spPr>
        <p:txBody>
          <a:bodyPr anchor="ctr"/>
          <a:lstStyle>
            <a:lvl1pPr>
              <a:defRPr lang="en-US" sz="2400" baseline="0">
                <a:solidFill>
                  <a:schemeClr val="bg1"/>
                </a:solidFill>
                <a:latin typeface="Arial Bold" charset="0"/>
              </a:defRPr>
            </a:lvl1pPr>
          </a:lstStyle>
          <a:p>
            <a:pPr lvl="0"/>
            <a:r>
              <a:rPr lang="en-US" dirty="0"/>
              <a:t>Click to edit Master title style</a:t>
            </a:r>
          </a:p>
        </p:txBody>
      </p:sp>
      <p:sp>
        <p:nvSpPr>
          <p:cNvPr id="4" name="TextBox 3"/>
          <p:cNvSpPr txBox="1"/>
          <p:nvPr userDrawn="1"/>
        </p:nvSpPr>
        <p:spPr>
          <a:xfrm>
            <a:off x="1" y="6629400"/>
            <a:ext cx="2834105" cy="21544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800" dirty="0">
                <a:solidFill>
                  <a:schemeClr val="bg1"/>
                </a:solidFill>
              </a:rPr>
              <a:t>GCD FY18</a:t>
            </a:r>
            <a:r>
              <a:rPr lang="en-US" sz="800" baseline="0" dirty="0">
                <a:solidFill>
                  <a:schemeClr val="bg1"/>
                </a:solidFill>
              </a:rPr>
              <a:t> Mid Year Review</a:t>
            </a:r>
            <a:endParaRPr lang="en-US" sz="800" dirty="0">
              <a:solidFill>
                <a:schemeClr val="bg1"/>
              </a:solidFill>
            </a:endParaRPr>
          </a:p>
        </p:txBody>
      </p:sp>
      <p:sp>
        <p:nvSpPr>
          <p:cNvPr id="5" name="TextBox 4"/>
          <p:cNvSpPr txBox="1"/>
          <p:nvPr userDrawn="1"/>
        </p:nvSpPr>
        <p:spPr>
          <a:xfrm>
            <a:off x="1" y="6629400"/>
            <a:ext cx="2834105" cy="21544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800" dirty="0">
                <a:solidFill>
                  <a:schemeClr val="bg1"/>
                </a:solidFill>
              </a:rPr>
              <a:t>ESM CBA Milestone</a:t>
            </a:r>
          </a:p>
        </p:txBody>
      </p:sp>
    </p:spTree>
    <p:extLst>
      <p:ext uri="{BB962C8B-B14F-4D97-AF65-F5344CB8AC3E}">
        <p14:creationId xmlns:p14="http://schemas.microsoft.com/office/powerpoint/2010/main" val="998362777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  <p:extLst>
    <p:ext uri="{DCECCB84-F9BA-43D5-87BE-67443E8EF086}">
      <p15:sldGuideLst xmlns:p15="http://schemas.microsoft.com/office/powerpoint/2012/main">
        <p15:guide id="1" orient="horz" pos="816">
          <p15:clr>
            <a:srgbClr val="FBAE40"/>
          </p15:clr>
        </p15:guide>
        <p15:guide id="2" pos="3840">
          <p15:clr>
            <a:srgbClr val="FBAE40"/>
          </p15:clr>
        </p15:guide>
      </p15:sldGuideLst>
    </p:ext>
  </p:extLst>
</p:sldLayout>
</file>

<file path=ppt/slideLayouts/slideLayout2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bg>
      <p:bgPr>
        <a:solidFill>
          <a:schemeClr val="tx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Slide Number Placeholder 5"/>
          <p:cNvSpPr txBox="1">
            <a:spLocks/>
          </p:cNvSpPr>
          <p:nvPr userDrawn="1"/>
        </p:nvSpPr>
        <p:spPr>
          <a:xfrm>
            <a:off x="11789664" y="6629400"/>
            <a:ext cx="402336" cy="228600"/>
          </a:xfrm>
          <a:prstGeom prst="rect">
            <a:avLst/>
          </a:prstGeom>
        </p:spPr>
        <p:txBody>
          <a:bodyPr vert="horz" wrap="square" lIns="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en-US"/>
            </a:defPPr>
            <a:lvl1pPr algn="r" rtl="0" eaLnBrk="1" fontAlgn="auto" hangingPunct="1">
              <a:spcBef>
                <a:spcPts val="0"/>
              </a:spcBef>
              <a:spcAft>
                <a:spcPts val="0"/>
              </a:spcAft>
              <a:defRPr lang="en-US" sz="1200" kern="1200" baseline="0" smtClean="0">
                <a:solidFill>
                  <a:schemeClr val="bg1"/>
                </a:solidFill>
                <a:latin typeface="Calibri"/>
                <a:ea typeface=""/>
                <a:cs typeface="+mn-cs"/>
              </a:defRPr>
            </a:lvl1pPr>
            <a:lvl2pPr marL="4572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charset="0"/>
                <a:ea typeface="MS PGothic" charset="-128"/>
                <a:cs typeface="+mn-cs"/>
              </a:defRPr>
            </a:lvl2pPr>
            <a:lvl3pPr marL="9144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charset="0"/>
                <a:ea typeface="MS PGothic" charset="-128"/>
                <a:cs typeface="+mn-cs"/>
              </a:defRPr>
            </a:lvl3pPr>
            <a:lvl4pPr marL="13716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charset="0"/>
                <a:ea typeface="MS PGothic" charset="-128"/>
                <a:cs typeface="+mn-cs"/>
              </a:defRPr>
            </a:lvl4pPr>
            <a:lvl5pPr marL="18288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charset="0"/>
                <a:ea typeface="MS PGothic" charset="-128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 charset="0"/>
                <a:ea typeface="MS PGothic" charset="-128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 charset="0"/>
                <a:ea typeface="MS PGothic" charset="-128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 charset="0"/>
                <a:ea typeface="MS PGothic" charset="-128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 charset="0"/>
                <a:ea typeface="MS PGothic" charset="-128"/>
                <a:cs typeface="+mn-cs"/>
              </a:defRPr>
            </a:lvl9pPr>
          </a:lstStyle>
          <a:p>
            <a:pPr>
              <a:defRPr/>
            </a:pPr>
            <a:fld id="{E8CC769F-ADCB-2641-BD2F-4076D1C41918}" type="slidenum">
              <a:rPr lang="uk-UA" sz="800" smtClean="0">
                <a:latin typeface="Arial" charset="0"/>
              </a:rPr>
              <a:pPr>
                <a:defRPr/>
              </a:pPr>
              <a:t>‹#›</a:t>
            </a:fld>
            <a:endParaRPr lang="uk-UA" sz="1200" dirty="0"/>
          </a:p>
        </p:txBody>
      </p:sp>
      <p:sp>
        <p:nvSpPr>
          <p:cNvPr id="6" name="TextBox 5"/>
          <p:cNvSpPr txBox="1"/>
          <p:nvPr userDrawn="1"/>
        </p:nvSpPr>
        <p:spPr>
          <a:xfrm>
            <a:off x="1" y="6629400"/>
            <a:ext cx="2834105" cy="21544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800" dirty="0">
                <a:solidFill>
                  <a:schemeClr val="bg1"/>
                </a:solidFill>
              </a:rPr>
              <a:t>ESM CBA October 2022 In-Person Meeting</a:t>
            </a:r>
          </a:p>
        </p:txBody>
      </p:sp>
    </p:spTree>
    <p:extLst>
      <p:ext uri="{BB962C8B-B14F-4D97-AF65-F5344CB8AC3E}">
        <p14:creationId xmlns:p14="http://schemas.microsoft.com/office/powerpoint/2010/main" val="2867473526"/>
      </p:ext>
    </p:extLst>
  </p:cSld>
  <p:clrMapOvr>
    <a:masterClrMapping/>
  </p:clrMapOvr>
</p:sldLayout>
</file>

<file path=ppt/slideLayouts/slideLayout2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bg>
      <p:bgPr>
        <a:solidFill>
          <a:schemeClr val="tx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1" y="1445127"/>
            <a:ext cx="4011084" cy="872288"/>
          </a:xfrm>
          <a:prstGeom prst="rect">
            <a:avLst/>
          </a:prstGeom>
        </p:spPr>
        <p:txBody>
          <a:bodyPr anchor="b"/>
          <a:lstStyle>
            <a:lvl1pPr algn="l">
              <a:defRPr sz="2000" b="1">
                <a:solidFill>
                  <a:schemeClr val="bg1"/>
                </a:solidFill>
              </a:defRPr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766733" y="1445127"/>
            <a:ext cx="6815667" cy="4393616"/>
          </a:xfrm>
          <a:prstGeom prst="rect">
            <a:avLst/>
          </a:prstGeom>
        </p:spPr>
        <p:txBody>
          <a:bodyPr/>
          <a:lstStyle>
            <a:lvl1pPr>
              <a:defRPr sz="3200">
                <a:solidFill>
                  <a:schemeClr val="bg1"/>
                </a:solidFill>
              </a:defRPr>
            </a:lvl1pPr>
            <a:lvl2pPr>
              <a:defRPr sz="2800">
                <a:solidFill>
                  <a:schemeClr val="bg1"/>
                </a:solidFill>
              </a:defRPr>
            </a:lvl2pPr>
            <a:lvl3pPr>
              <a:defRPr sz="2400">
                <a:solidFill>
                  <a:schemeClr val="bg1"/>
                </a:solidFill>
              </a:defRPr>
            </a:lvl3pPr>
            <a:lvl4pPr>
              <a:defRPr sz="2000">
                <a:solidFill>
                  <a:schemeClr val="bg1"/>
                </a:solidFill>
              </a:defRPr>
            </a:lvl4pPr>
            <a:lvl5pPr>
              <a:defRPr sz="2000">
                <a:solidFill>
                  <a:schemeClr val="bg1"/>
                </a:solidFill>
              </a:defRPr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09599" y="2500560"/>
            <a:ext cx="4011084" cy="3521328"/>
          </a:xfrm>
          <a:prstGeom prst="rect">
            <a:avLst/>
          </a:prstGeom>
        </p:spPr>
        <p:txBody>
          <a:bodyPr/>
          <a:lstStyle>
            <a:lvl1pPr marL="0" indent="0">
              <a:buNone/>
              <a:defRPr sz="1400">
                <a:solidFill>
                  <a:schemeClr val="bg1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8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11789664" y="6629400"/>
            <a:ext cx="402336" cy="228600"/>
          </a:xfrm>
          <a:prstGeom prst="rect">
            <a:avLst/>
          </a:prstGeom>
        </p:spPr>
        <p:txBody>
          <a:bodyPr vert="horz" wrap="square" lIns="0" tIns="45720" rIns="91440" bIns="45720" numCol="1" anchor="t" anchorCtr="0" compatLnSpc="1">
            <a:prstTxWarp prst="textNoShape">
              <a:avLst/>
            </a:prstTxWarp>
          </a:bodyPr>
          <a:lstStyle>
            <a:lvl1pPr algn="r" eaLnBrk="1" fontAlgn="auto" hangingPunct="1">
              <a:spcBef>
                <a:spcPts val="0"/>
              </a:spcBef>
              <a:spcAft>
                <a:spcPts val="0"/>
              </a:spcAft>
              <a:defRPr lang="en-US" sz="1200" baseline="0" smtClean="0">
                <a:solidFill>
                  <a:schemeClr val="bg1"/>
                </a:solidFill>
                <a:latin typeface="Calibri"/>
                <a:ea typeface=""/>
              </a:defRPr>
            </a:lvl1pPr>
          </a:lstStyle>
          <a:p>
            <a:pPr>
              <a:defRPr/>
            </a:pPr>
            <a:fld id="{E8CC769F-ADCB-2641-BD2F-4076D1C41918}" type="slidenum">
              <a:rPr lang="uk-UA" sz="800" smtClean="0">
                <a:latin typeface="Arial" charset="0"/>
              </a:rPr>
              <a:pPr>
                <a:defRPr/>
              </a:pPr>
              <a:t>‹#›</a:t>
            </a:fld>
            <a:endParaRPr lang="uk-UA" dirty="0"/>
          </a:p>
        </p:txBody>
      </p:sp>
      <p:sp>
        <p:nvSpPr>
          <p:cNvPr id="9" name="TextBox 8"/>
          <p:cNvSpPr txBox="1"/>
          <p:nvPr userDrawn="1"/>
        </p:nvSpPr>
        <p:spPr>
          <a:xfrm>
            <a:off x="1" y="6629400"/>
            <a:ext cx="2834105" cy="21544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800" dirty="0">
                <a:solidFill>
                  <a:schemeClr val="bg1"/>
                </a:solidFill>
              </a:rPr>
              <a:t>ESM CBA October 2022 In-Person Meeting</a:t>
            </a:r>
          </a:p>
        </p:txBody>
      </p:sp>
    </p:spTree>
    <p:extLst>
      <p:ext uri="{BB962C8B-B14F-4D97-AF65-F5344CB8AC3E}">
        <p14:creationId xmlns:p14="http://schemas.microsoft.com/office/powerpoint/2010/main" val="1677005878"/>
      </p:ext>
    </p:extLst>
  </p:cSld>
  <p:clrMapOvr>
    <a:masterClrMapping/>
  </p:clrMapOvr>
</p:sldLayout>
</file>

<file path=ppt/slideLayouts/slideLayout2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bg>
      <p:bgPr>
        <a:solidFill>
          <a:schemeClr val="tx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389717" y="4800600"/>
            <a:ext cx="7315200" cy="566738"/>
          </a:xfrm>
          <a:prstGeom prst="rect">
            <a:avLst/>
          </a:prstGeom>
          <a:solidFill>
            <a:schemeClr val="tx1"/>
          </a:solidFill>
        </p:spPr>
        <p:txBody>
          <a:bodyPr anchor="b"/>
          <a:lstStyle>
            <a:lvl1pPr algn="l">
              <a:defRPr sz="2000" b="1">
                <a:solidFill>
                  <a:schemeClr val="bg1"/>
                </a:solidFill>
              </a:defRPr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2389717" y="1548063"/>
            <a:ext cx="7315200" cy="3179512"/>
          </a:xfrm>
          <a:prstGeom prst="rect">
            <a:avLst/>
          </a:prstGeom>
          <a:solidFill>
            <a:schemeClr val="tx1"/>
          </a:solidFill>
        </p:spPr>
        <p:txBody>
          <a:bodyPr rtlCol="0">
            <a:normAutofit/>
          </a:bodyPr>
          <a:lstStyle>
            <a:lvl1pPr marL="0" indent="0">
              <a:buNone/>
              <a:defRPr sz="3200">
                <a:solidFill>
                  <a:schemeClr val="bg1"/>
                </a:solidFill>
              </a:defRPr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en-US" noProof="0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389717" y="5367338"/>
            <a:ext cx="7315200" cy="804862"/>
          </a:xfrm>
          <a:prstGeom prst="rect">
            <a:avLst/>
          </a:prstGeom>
          <a:solidFill>
            <a:schemeClr val="tx1"/>
          </a:solidFill>
        </p:spPr>
        <p:txBody>
          <a:bodyPr/>
          <a:lstStyle>
            <a:lvl1pPr marL="0" indent="0">
              <a:buNone/>
              <a:defRPr sz="1400">
                <a:solidFill>
                  <a:schemeClr val="bg1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8" name="Slide Number Placeholder 5"/>
          <p:cNvSpPr txBox="1">
            <a:spLocks/>
          </p:cNvSpPr>
          <p:nvPr userDrawn="1"/>
        </p:nvSpPr>
        <p:spPr>
          <a:xfrm>
            <a:off x="11789664" y="6629400"/>
            <a:ext cx="402336" cy="228600"/>
          </a:xfrm>
          <a:prstGeom prst="rect">
            <a:avLst/>
          </a:prstGeom>
        </p:spPr>
        <p:txBody>
          <a:bodyPr vert="horz" wrap="square" lIns="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en-US"/>
            </a:defPPr>
            <a:lvl1pPr algn="r" rtl="0" eaLnBrk="1" fontAlgn="auto" hangingPunct="1">
              <a:spcBef>
                <a:spcPts val="0"/>
              </a:spcBef>
              <a:spcAft>
                <a:spcPts val="0"/>
              </a:spcAft>
              <a:defRPr lang="en-US" sz="1200" kern="1200" baseline="0" smtClean="0">
                <a:solidFill>
                  <a:schemeClr val="bg1"/>
                </a:solidFill>
                <a:latin typeface="Calibri"/>
                <a:ea typeface=""/>
                <a:cs typeface="+mn-cs"/>
              </a:defRPr>
            </a:lvl1pPr>
            <a:lvl2pPr marL="4572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charset="0"/>
                <a:ea typeface="MS PGothic" charset="-128"/>
                <a:cs typeface="+mn-cs"/>
              </a:defRPr>
            </a:lvl2pPr>
            <a:lvl3pPr marL="9144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charset="0"/>
                <a:ea typeface="MS PGothic" charset="-128"/>
                <a:cs typeface="+mn-cs"/>
              </a:defRPr>
            </a:lvl3pPr>
            <a:lvl4pPr marL="13716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charset="0"/>
                <a:ea typeface="MS PGothic" charset="-128"/>
                <a:cs typeface="+mn-cs"/>
              </a:defRPr>
            </a:lvl4pPr>
            <a:lvl5pPr marL="18288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charset="0"/>
                <a:ea typeface="MS PGothic" charset="-128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 charset="0"/>
                <a:ea typeface="MS PGothic" charset="-128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 charset="0"/>
                <a:ea typeface="MS PGothic" charset="-128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 charset="0"/>
                <a:ea typeface="MS PGothic" charset="-128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 charset="0"/>
                <a:ea typeface="MS PGothic" charset="-128"/>
                <a:cs typeface="+mn-cs"/>
              </a:defRPr>
            </a:lvl9pPr>
          </a:lstStyle>
          <a:p>
            <a:pPr>
              <a:defRPr/>
            </a:pPr>
            <a:fld id="{E8CC769F-ADCB-2641-BD2F-4076D1C41918}" type="slidenum">
              <a:rPr lang="uk-UA" sz="800" smtClean="0">
                <a:latin typeface="Arial" charset="0"/>
              </a:rPr>
              <a:pPr>
                <a:defRPr/>
              </a:pPr>
              <a:t>‹#›</a:t>
            </a:fld>
            <a:endParaRPr lang="uk-UA" sz="1200" dirty="0"/>
          </a:p>
        </p:txBody>
      </p:sp>
      <p:sp>
        <p:nvSpPr>
          <p:cNvPr id="9" name="TextBox 8"/>
          <p:cNvSpPr txBox="1"/>
          <p:nvPr userDrawn="1"/>
        </p:nvSpPr>
        <p:spPr>
          <a:xfrm>
            <a:off x="1" y="6629400"/>
            <a:ext cx="2834105" cy="21544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800" dirty="0">
                <a:solidFill>
                  <a:schemeClr val="bg1"/>
                </a:solidFill>
              </a:rPr>
              <a:t>ESM CBA October 2022 In-Person Meeting</a:t>
            </a:r>
          </a:p>
        </p:txBody>
      </p:sp>
    </p:spTree>
    <p:extLst>
      <p:ext uri="{BB962C8B-B14F-4D97-AF65-F5344CB8AC3E}">
        <p14:creationId xmlns:p14="http://schemas.microsoft.com/office/powerpoint/2010/main" val="1357029808"/>
      </p:ext>
    </p:extLst>
  </p:cSld>
  <p:clrMapOvr>
    <a:masterClrMapping/>
  </p:clrMapOvr>
</p:sldLayout>
</file>

<file path=ppt/slideLayouts/slideLayout3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bg>
      <p:bgPr>
        <a:solidFill>
          <a:schemeClr val="tx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0" y="274638"/>
            <a:ext cx="10972800" cy="1143000"/>
          </a:xfrm>
          <a:prstGeom prst="rect">
            <a:avLst/>
          </a:prstGeom>
        </p:spPr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09600" y="1600201"/>
            <a:ext cx="10972800" cy="4525963"/>
          </a:xfrm>
          <a:prstGeom prst="rect">
            <a:avLst/>
          </a:prstGeom>
        </p:spPr>
        <p:txBody>
          <a:bodyPr vert="eaVert"/>
          <a:lstStyle>
            <a:lvl1pPr>
              <a:defRPr>
                <a:solidFill>
                  <a:schemeClr val="bg1"/>
                </a:solidFill>
              </a:defRPr>
            </a:lvl1pPr>
            <a:lvl2pPr>
              <a:defRPr>
                <a:solidFill>
                  <a:schemeClr val="bg1"/>
                </a:solidFill>
              </a:defRPr>
            </a:lvl2pPr>
            <a:lvl3pPr>
              <a:defRPr>
                <a:solidFill>
                  <a:schemeClr val="bg1"/>
                </a:solidFill>
              </a:defRPr>
            </a:lvl3pPr>
            <a:lvl4pPr>
              <a:defRPr>
                <a:solidFill>
                  <a:schemeClr val="bg1"/>
                </a:solidFill>
              </a:defRPr>
            </a:lvl4pPr>
            <a:lvl5pPr>
              <a:defRPr>
                <a:solidFill>
                  <a:schemeClr val="bg1"/>
                </a:solidFill>
              </a:defRPr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Slide Number Placeholder 5"/>
          <p:cNvSpPr txBox="1">
            <a:spLocks/>
          </p:cNvSpPr>
          <p:nvPr userDrawn="1"/>
        </p:nvSpPr>
        <p:spPr>
          <a:xfrm>
            <a:off x="11789664" y="6629400"/>
            <a:ext cx="402336" cy="228600"/>
          </a:xfrm>
          <a:prstGeom prst="rect">
            <a:avLst/>
          </a:prstGeom>
        </p:spPr>
        <p:txBody>
          <a:bodyPr vert="horz" wrap="square" lIns="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en-US"/>
            </a:defPPr>
            <a:lvl1pPr algn="r" rtl="0" eaLnBrk="1" fontAlgn="auto" hangingPunct="1">
              <a:spcBef>
                <a:spcPts val="0"/>
              </a:spcBef>
              <a:spcAft>
                <a:spcPts val="0"/>
              </a:spcAft>
              <a:defRPr lang="en-US" sz="1200" kern="1200" baseline="0" smtClean="0">
                <a:solidFill>
                  <a:schemeClr val="bg1"/>
                </a:solidFill>
                <a:latin typeface="Calibri"/>
                <a:ea typeface=""/>
                <a:cs typeface="+mn-cs"/>
              </a:defRPr>
            </a:lvl1pPr>
            <a:lvl2pPr marL="4572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charset="0"/>
                <a:ea typeface="MS PGothic" charset="-128"/>
                <a:cs typeface="+mn-cs"/>
              </a:defRPr>
            </a:lvl2pPr>
            <a:lvl3pPr marL="9144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charset="0"/>
                <a:ea typeface="MS PGothic" charset="-128"/>
                <a:cs typeface="+mn-cs"/>
              </a:defRPr>
            </a:lvl3pPr>
            <a:lvl4pPr marL="13716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charset="0"/>
                <a:ea typeface="MS PGothic" charset="-128"/>
                <a:cs typeface="+mn-cs"/>
              </a:defRPr>
            </a:lvl4pPr>
            <a:lvl5pPr marL="18288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charset="0"/>
                <a:ea typeface="MS PGothic" charset="-128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 charset="0"/>
                <a:ea typeface="MS PGothic" charset="-128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 charset="0"/>
                <a:ea typeface="MS PGothic" charset="-128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 charset="0"/>
                <a:ea typeface="MS PGothic" charset="-128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 charset="0"/>
                <a:ea typeface="MS PGothic" charset="-128"/>
                <a:cs typeface="+mn-cs"/>
              </a:defRPr>
            </a:lvl9pPr>
          </a:lstStyle>
          <a:p>
            <a:pPr>
              <a:defRPr/>
            </a:pPr>
            <a:fld id="{E8CC769F-ADCB-2641-BD2F-4076D1C41918}" type="slidenum">
              <a:rPr lang="uk-UA" sz="800" smtClean="0">
                <a:latin typeface="Arial" charset="0"/>
              </a:rPr>
              <a:pPr>
                <a:defRPr/>
              </a:pPr>
              <a:t>‹#›</a:t>
            </a:fld>
            <a:endParaRPr lang="uk-UA" sz="1200" dirty="0"/>
          </a:p>
        </p:txBody>
      </p:sp>
      <p:sp>
        <p:nvSpPr>
          <p:cNvPr id="8" name="TextBox 7"/>
          <p:cNvSpPr txBox="1"/>
          <p:nvPr userDrawn="1"/>
        </p:nvSpPr>
        <p:spPr>
          <a:xfrm>
            <a:off x="1" y="6629400"/>
            <a:ext cx="2834105" cy="21544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800" dirty="0">
                <a:solidFill>
                  <a:schemeClr val="bg1"/>
                </a:solidFill>
              </a:rPr>
              <a:t>ESM CBA October 2022 In-Person Meeting</a:t>
            </a:r>
          </a:p>
        </p:txBody>
      </p:sp>
    </p:spTree>
    <p:extLst>
      <p:ext uri="{BB962C8B-B14F-4D97-AF65-F5344CB8AC3E}">
        <p14:creationId xmlns:p14="http://schemas.microsoft.com/office/powerpoint/2010/main" val="428813362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image" Target="../media/image1.gif"/></Relationships>
</file>

<file path=ppt/slideMasters/_rels/slideMaster2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20.xml"/><Relationship Id="rId3" Type="http://schemas.openxmlformats.org/officeDocument/2006/relationships/slideLayout" Target="../slideLayouts/slideLayout15.xml"/><Relationship Id="rId7" Type="http://schemas.openxmlformats.org/officeDocument/2006/relationships/slideLayout" Target="../slideLayouts/slideLayout19.xml"/><Relationship Id="rId12" Type="http://schemas.openxmlformats.org/officeDocument/2006/relationships/image" Target="../media/image4.png"/><Relationship Id="rId2" Type="http://schemas.openxmlformats.org/officeDocument/2006/relationships/slideLayout" Target="../slideLayouts/slideLayout14.xml"/><Relationship Id="rId1" Type="http://schemas.openxmlformats.org/officeDocument/2006/relationships/slideLayout" Target="../slideLayouts/slideLayout13.xml"/><Relationship Id="rId6" Type="http://schemas.openxmlformats.org/officeDocument/2006/relationships/slideLayout" Target="../slideLayouts/slideLayout18.xml"/><Relationship Id="rId11" Type="http://schemas.openxmlformats.org/officeDocument/2006/relationships/image" Target="../media/image3.jpeg"/><Relationship Id="rId5" Type="http://schemas.openxmlformats.org/officeDocument/2006/relationships/slideLayout" Target="../slideLayouts/slideLayout17.xml"/><Relationship Id="rId10" Type="http://schemas.openxmlformats.org/officeDocument/2006/relationships/theme" Target="../theme/theme2.xml"/><Relationship Id="rId4" Type="http://schemas.openxmlformats.org/officeDocument/2006/relationships/slideLayout" Target="../slideLayouts/slideLayout16.xml"/><Relationship Id="rId9" Type="http://schemas.openxmlformats.org/officeDocument/2006/relationships/slideLayout" Target="../slideLayouts/slideLayout21.xml"/></Relationships>
</file>

<file path=ppt/slideMasters/_rels/slideMaster3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29.xml"/><Relationship Id="rId3" Type="http://schemas.openxmlformats.org/officeDocument/2006/relationships/slideLayout" Target="../slideLayouts/slideLayout24.xml"/><Relationship Id="rId7" Type="http://schemas.openxmlformats.org/officeDocument/2006/relationships/slideLayout" Target="../slideLayouts/slideLayout28.xml"/><Relationship Id="rId12" Type="http://schemas.openxmlformats.org/officeDocument/2006/relationships/image" Target="../media/image4.png"/><Relationship Id="rId2" Type="http://schemas.openxmlformats.org/officeDocument/2006/relationships/slideLayout" Target="../slideLayouts/slideLayout23.xml"/><Relationship Id="rId1" Type="http://schemas.openxmlformats.org/officeDocument/2006/relationships/slideLayout" Target="../slideLayouts/slideLayout22.xml"/><Relationship Id="rId6" Type="http://schemas.openxmlformats.org/officeDocument/2006/relationships/slideLayout" Target="../slideLayouts/slideLayout27.xml"/><Relationship Id="rId11" Type="http://schemas.openxmlformats.org/officeDocument/2006/relationships/image" Target="../media/image3.jpeg"/><Relationship Id="rId5" Type="http://schemas.openxmlformats.org/officeDocument/2006/relationships/slideLayout" Target="../slideLayouts/slideLayout26.xml"/><Relationship Id="rId10" Type="http://schemas.openxmlformats.org/officeDocument/2006/relationships/theme" Target="../theme/theme3.xml"/><Relationship Id="rId4" Type="http://schemas.openxmlformats.org/officeDocument/2006/relationships/slideLayout" Target="../slideLayouts/slideLayout25.xml"/><Relationship Id="rId9" Type="http://schemas.openxmlformats.org/officeDocument/2006/relationships/slideLayout" Target="../slideLayouts/slideLayout30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>
            <a:extLst>
              <a:ext uri="{FF2B5EF4-FFF2-40B4-BE49-F238E27FC236}">
                <a16:creationId xmlns:a16="http://schemas.microsoft.com/office/drawing/2014/main" id="{ADD45A0F-8E9E-954B-9878-E59E3DC87306}"/>
              </a:ext>
            </a:extLst>
          </p:cNvPr>
          <p:cNvSpPr/>
          <p:nvPr userDrawn="1"/>
        </p:nvSpPr>
        <p:spPr>
          <a:xfrm>
            <a:off x="0" y="0"/>
            <a:ext cx="12188952" cy="1005840"/>
          </a:xfrm>
          <a:prstGeom prst="rect">
            <a:avLst/>
          </a:prstGeom>
          <a:solidFill>
            <a:srgbClr val="00000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1800" b="1"/>
          </a:p>
        </p:txBody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836676" y="182880"/>
            <a:ext cx="10515600" cy="64008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8200" y="1219200"/>
            <a:ext cx="10515600" cy="51054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51265" y="6502537"/>
            <a:ext cx="1792283" cy="3074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</a:lstStyle>
          <a:p>
            <a:r>
              <a:rPr lang="en-US"/>
              <a:t>EDL Summer Series</a:t>
            </a:r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038600" y="6502537"/>
            <a:ext cx="4114800" cy="3074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0471354" y="6502537"/>
            <a:ext cx="1669381" cy="307426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</a:lstStyle>
          <a:p>
            <a:fld id="{73FCCCAE-C0A6-4BB7-B82B-AC74E56A11C4}" type="slidenum">
              <a:rPr lang="en-US" smtClean="0"/>
              <a:pPr/>
              <a:t>‹#›</a:t>
            </a:fld>
            <a:endParaRPr lang="en-US"/>
          </a:p>
        </p:txBody>
      </p:sp>
      <p:pic>
        <p:nvPicPr>
          <p:cNvPr id="9" name="Picture 8">
            <a:extLst>
              <a:ext uri="{FF2B5EF4-FFF2-40B4-BE49-F238E27FC236}">
                <a16:creationId xmlns:a16="http://schemas.microsoft.com/office/drawing/2014/main" id="{A5CD618F-4B06-9D48-BEA7-ED589BB1DC11}"/>
              </a:ext>
            </a:extLst>
          </p:cNvPr>
          <p:cNvPicPr>
            <a:picLocks noChangeAspect="1"/>
          </p:cNvPicPr>
          <p:nvPr userDrawn="1"/>
        </p:nvPicPr>
        <p:blipFill>
          <a:blip r:embed="rId14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11168888" y="142316"/>
            <a:ext cx="914400" cy="73152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97956110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5" r:id="rId1"/>
    <p:sldLayoutId id="2147483676" r:id="rId2"/>
    <p:sldLayoutId id="2147483677" r:id="rId3"/>
    <p:sldLayoutId id="2147483678" r:id="rId4"/>
    <p:sldLayoutId id="2147483679" r:id="rId5"/>
    <p:sldLayoutId id="2147483680" r:id="rId6"/>
    <p:sldLayoutId id="2147483681" r:id="rId7"/>
    <p:sldLayoutId id="2147483682" r:id="rId8"/>
    <p:sldLayoutId id="2147483683" r:id="rId9"/>
    <p:sldLayoutId id="2147483684" r:id="rId10"/>
    <p:sldLayoutId id="2147483685" r:id="rId11"/>
    <p:sldLayoutId id="2147483686" r:id="rId12"/>
  </p:sldLayoutIdLst>
  <p:transition>
    <p:fade/>
  </p:transition>
  <p:hf hdr="0" ftr="0"/>
  <p:txStyles>
    <p:titleStyle>
      <a:lvl1pPr algn="ctr" defTabSz="914400" rtl="0" eaLnBrk="1" latinLnBrk="0" hangingPunct="1">
        <a:lnSpc>
          <a:spcPct val="90000"/>
        </a:lnSpc>
        <a:spcBef>
          <a:spcPct val="0"/>
        </a:spcBef>
        <a:buNone/>
        <a:defRPr sz="3200" b="1" kern="1200">
          <a:solidFill>
            <a:schemeClr val="bg1"/>
          </a:solidFill>
          <a:latin typeface="Arial" panose="020B0604020202020204" pitchFamily="34" charset="0"/>
          <a:ea typeface="+mj-ea"/>
          <a:cs typeface="Arial" panose="020B0604020202020204" pitchFamily="34" charset="0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Arial" panose="020B0604020202020204" pitchFamily="34" charset="0"/>
          <a:ea typeface="+mn-ea"/>
          <a:cs typeface="Arial" panose="020B0604020202020204" pitchFamily="34" charset="0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Arial" panose="020B0604020202020204" pitchFamily="34" charset="0"/>
          <a:ea typeface="+mn-ea"/>
          <a:cs typeface="Arial" panose="020B0604020202020204" pitchFamily="34" charset="0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Arial" panose="020B0604020202020204" pitchFamily="34" charset="0"/>
          <a:ea typeface="+mn-ea"/>
          <a:cs typeface="Arial" panose="020B0604020202020204" pitchFamily="34" charset="0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Arial" panose="020B0604020202020204" pitchFamily="34" charset="0"/>
          <a:ea typeface="+mn-ea"/>
          <a:cs typeface="Arial" panose="020B0604020202020204" pitchFamily="34" charset="0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Arial" panose="020B0604020202020204" pitchFamily="34" charset="0"/>
          <a:ea typeface="+mn-ea"/>
          <a:cs typeface="Arial" panose="020B0604020202020204" pitchFamily="34" charset="0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>
        <p15:guide id="1" pos="3840" userDrawn="1">
          <p15:clr>
            <a:srgbClr val="F26B43"/>
          </p15:clr>
        </p15:guide>
      </p15:sldGuideLst>
    </p:ext>
  </p:extLst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146" name="Picture 2" descr="Banner OCT template.jpg"/>
          <p:cNvPicPr>
            <a:picLocks noChangeAspect="1"/>
          </p:cNvPicPr>
          <p:nvPr userDrawn="1"/>
        </p:nvPicPr>
        <p:blipFill>
          <a:blip r:embed="rId11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p:blipFill>
        <p:spPr bwMode="auto">
          <a:xfrm>
            <a:off x="0" y="1"/>
            <a:ext cx="12192000" cy="11271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3" name="Picture 2"/>
          <p:cNvPicPr>
            <a:picLocks noChangeAspect="1"/>
          </p:cNvPicPr>
          <p:nvPr userDrawn="1"/>
        </p:nvPicPr>
        <p:blipFill>
          <a:blip r:embed="rId12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-811" y="-1"/>
            <a:ext cx="12192000" cy="112712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862577416"/>
      </p:ext>
    </p:extLst>
  </p:cSld>
  <p:clrMap bg1="dk1" tx1="lt1" bg2="dk2" tx2="lt2" accent1="accent1" accent2="accent2" accent3="accent3" accent4="accent4" accent5="accent5" accent6="accent6" hlink="hlink" folHlink="folHlink"/>
  <p:sldLayoutIdLst>
    <p:sldLayoutId id="2147483688" r:id="rId1"/>
    <p:sldLayoutId id="2147483689" r:id="rId2"/>
    <p:sldLayoutId id="2147483690" r:id="rId3"/>
    <p:sldLayoutId id="2147483691" r:id="rId4"/>
    <p:sldLayoutId id="2147483692" r:id="rId5"/>
    <p:sldLayoutId id="2147483693" r:id="rId6"/>
    <p:sldLayoutId id="2147483694" r:id="rId7"/>
    <p:sldLayoutId id="2147483695" r:id="rId8"/>
    <p:sldLayoutId id="2147483696" r:id="rId9"/>
  </p:sldLayoutIdLst>
  <p:hf hdr="0" ftr="0" dt="0"/>
  <p:txStyles>
    <p:titleStyle>
      <a:lvl1pPr algn="ctr" defTabSz="457200" rtl="0" eaLnBrk="0" fontAlgn="base" hangingPunct="0">
        <a:spcBef>
          <a:spcPct val="0"/>
        </a:spcBef>
        <a:spcAft>
          <a:spcPct val="0"/>
        </a:spcAft>
        <a:defRPr sz="4400" kern="1200">
          <a:solidFill>
            <a:schemeClr val="tx1"/>
          </a:solidFill>
          <a:latin typeface="+mj-lt"/>
          <a:ea typeface="ＭＳ Ｐゴシック" charset="-128"/>
          <a:cs typeface="ＭＳ Ｐゴシック" charset="-128"/>
        </a:defRPr>
      </a:lvl1pPr>
      <a:lvl2pPr algn="ctr" defTabSz="457200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  <a:ea typeface="ＭＳ Ｐゴシック" charset="-128"/>
          <a:cs typeface="ＭＳ Ｐゴシック" charset="-128"/>
        </a:defRPr>
      </a:lvl2pPr>
      <a:lvl3pPr algn="ctr" defTabSz="457200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  <a:ea typeface="ＭＳ Ｐゴシック" charset="-128"/>
          <a:cs typeface="ＭＳ Ｐゴシック" charset="-128"/>
        </a:defRPr>
      </a:lvl3pPr>
      <a:lvl4pPr algn="ctr" defTabSz="457200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  <a:ea typeface="ＭＳ Ｐゴシック" charset="-128"/>
          <a:cs typeface="ＭＳ Ｐゴシック" charset="-128"/>
        </a:defRPr>
      </a:lvl4pPr>
      <a:lvl5pPr algn="ctr" defTabSz="457200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  <a:ea typeface="ＭＳ Ｐゴシック" charset="-128"/>
          <a:cs typeface="ＭＳ Ｐゴシック" charset="-128"/>
        </a:defRPr>
      </a:lvl5pPr>
      <a:lvl6pPr marL="457200" algn="ctr" defTabSz="457200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  <a:ea typeface="ＭＳ Ｐゴシック" charset="-128"/>
          <a:cs typeface="ＭＳ Ｐゴシック" charset="-128"/>
        </a:defRPr>
      </a:lvl6pPr>
      <a:lvl7pPr marL="914400" algn="ctr" defTabSz="457200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  <a:ea typeface="ＭＳ Ｐゴシック" charset="-128"/>
          <a:cs typeface="ＭＳ Ｐゴシック" charset="-128"/>
        </a:defRPr>
      </a:lvl7pPr>
      <a:lvl8pPr marL="1371600" algn="ctr" defTabSz="457200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  <a:ea typeface="ＭＳ Ｐゴシック" charset="-128"/>
          <a:cs typeface="ＭＳ Ｐゴシック" charset="-128"/>
        </a:defRPr>
      </a:lvl8pPr>
      <a:lvl9pPr marL="1828800" algn="ctr" defTabSz="457200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  <a:ea typeface="ＭＳ Ｐゴシック" charset="-128"/>
          <a:cs typeface="ＭＳ Ｐゴシック" charset="-128"/>
        </a:defRPr>
      </a:lvl9pPr>
    </p:titleStyle>
    <p:bodyStyle>
      <a:lvl1pPr marL="342900" indent="-342900" algn="l" defTabSz="457200" rtl="0" eaLnBrk="0" fontAlgn="base" hangingPunct="0">
        <a:spcBef>
          <a:spcPct val="20000"/>
        </a:spcBef>
        <a:spcAft>
          <a:spcPct val="0"/>
        </a:spcAft>
        <a:buFont typeface="Arial" charset="0"/>
        <a:buChar char="•"/>
        <a:defRPr sz="3200" kern="1200">
          <a:solidFill>
            <a:schemeClr val="tx1"/>
          </a:solidFill>
          <a:latin typeface="+mn-lt"/>
          <a:ea typeface="ＭＳ Ｐゴシック" charset="-128"/>
          <a:cs typeface="ＭＳ Ｐゴシック" charset="-128"/>
        </a:defRPr>
      </a:lvl1pPr>
      <a:lvl2pPr marL="742950" indent="-285750" algn="l" defTabSz="457200" rtl="0" eaLnBrk="0" fontAlgn="base" hangingPunct="0">
        <a:spcBef>
          <a:spcPct val="20000"/>
        </a:spcBef>
        <a:spcAft>
          <a:spcPct val="0"/>
        </a:spcAft>
        <a:buFont typeface="Arial" charset="0"/>
        <a:buChar char="–"/>
        <a:defRPr sz="2800" kern="1200">
          <a:solidFill>
            <a:schemeClr val="tx1"/>
          </a:solidFill>
          <a:latin typeface="+mn-lt"/>
          <a:ea typeface="ＭＳ Ｐゴシック" charset="-128"/>
          <a:cs typeface="+mn-cs"/>
        </a:defRPr>
      </a:lvl2pPr>
      <a:lvl3pPr marL="1143000" indent="-228600" algn="l" defTabSz="457200" rtl="0" eaLnBrk="0" fontAlgn="base" hangingPunct="0">
        <a:spcBef>
          <a:spcPct val="20000"/>
        </a:spcBef>
        <a:spcAft>
          <a:spcPct val="0"/>
        </a:spcAft>
        <a:buFont typeface="Arial" charset="0"/>
        <a:buChar char="•"/>
        <a:defRPr sz="2400" kern="1200">
          <a:solidFill>
            <a:schemeClr val="tx1"/>
          </a:solidFill>
          <a:latin typeface="+mn-lt"/>
          <a:ea typeface="ＭＳ Ｐゴシック" charset="-128"/>
          <a:cs typeface="+mn-cs"/>
        </a:defRPr>
      </a:lvl3pPr>
      <a:lvl4pPr marL="1600200" indent="-228600" algn="l" defTabSz="457200" rtl="0" eaLnBrk="0" fontAlgn="base" hangingPunct="0">
        <a:spcBef>
          <a:spcPct val="20000"/>
        </a:spcBef>
        <a:spcAft>
          <a:spcPct val="0"/>
        </a:spcAft>
        <a:buFont typeface="Arial" charset="0"/>
        <a:buChar char="–"/>
        <a:defRPr sz="2000" kern="1200">
          <a:solidFill>
            <a:schemeClr val="tx1"/>
          </a:solidFill>
          <a:latin typeface="+mn-lt"/>
          <a:ea typeface="ＭＳ Ｐゴシック" charset="-128"/>
          <a:cs typeface="+mn-cs"/>
        </a:defRPr>
      </a:lvl4pPr>
      <a:lvl5pPr marL="2057400" indent="-228600" algn="l" defTabSz="457200" rtl="0" eaLnBrk="0" fontAlgn="base" hangingPunct="0">
        <a:spcBef>
          <a:spcPct val="20000"/>
        </a:spcBef>
        <a:spcAft>
          <a:spcPct val="0"/>
        </a:spcAft>
        <a:buFont typeface="Arial" charset="0"/>
        <a:buChar char="»"/>
        <a:defRPr sz="2000" kern="1200">
          <a:solidFill>
            <a:schemeClr val="tx1"/>
          </a:solidFill>
          <a:latin typeface="+mn-lt"/>
          <a:ea typeface="ＭＳ Ｐゴシック" charset="-128"/>
          <a:cs typeface="+mn-cs"/>
        </a:defRPr>
      </a:lvl5pPr>
      <a:lvl6pPr marL="25146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3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146" name="Picture 2" descr="Banner OCT template.jpg"/>
          <p:cNvPicPr>
            <a:picLocks noChangeAspect="1"/>
          </p:cNvPicPr>
          <p:nvPr userDrawn="1"/>
        </p:nvPicPr>
        <p:blipFill>
          <a:blip r:embed="rId11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p:blipFill>
        <p:spPr bwMode="auto">
          <a:xfrm>
            <a:off x="0" y="1"/>
            <a:ext cx="12192000" cy="11271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3" name="Picture 2"/>
          <p:cNvPicPr>
            <a:picLocks noChangeAspect="1"/>
          </p:cNvPicPr>
          <p:nvPr userDrawn="1"/>
        </p:nvPicPr>
        <p:blipFill>
          <a:blip r:embed="rId12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-811" y="-1"/>
            <a:ext cx="12192000" cy="112712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746451585"/>
      </p:ext>
    </p:extLst>
  </p:cSld>
  <p:clrMap bg1="dk1" tx1="lt1" bg2="dk2" tx2="lt2" accent1="accent1" accent2="accent2" accent3="accent3" accent4="accent4" accent5="accent5" accent6="accent6" hlink="hlink" folHlink="folHlink"/>
  <p:sldLayoutIdLst>
    <p:sldLayoutId id="2147483698" r:id="rId1"/>
    <p:sldLayoutId id="2147483699" r:id="rId2"/>
    <p:sldLayoutId id="2147483700" r:id="rId3"/>
    <p:sldLayoutId id="2147483701" r:id="rId4"/>
    <p:sldLayoutId id="2147483702" r:id="rId5"/>
    <p:sldLayoutId id="2147483703" r:id="rId6"/>
    <p:sldLayoutId id="2147483704" r:id="rId7"/>
    <p:sldLayoutId id="2147483705" r:id="rId8"/>
    <p:sldLayoutId id="2147483706" r:id="rId9"/>
  </p:sldLayoutIdLst>
  <p:hf hdr="0" ftr="0" dt="0"/>
  <p:txStyles>
    <p:titleStyle>
      <a:lvl1pPr algn="ctr" defTabSz="457200" rtl="0" eaLnBrk="0" fontAlgn="base" hangingPunct="0">
        <a:spcBef>
          <a:spcPct val="0"/>
        </a:spcBef>
        <a:spcAft>
          <a:spcPct val="0"/>
        </a:spcAft>
        <a:defRPr sz="4400" kern="1200">
          <a:solidFill>
            <a:schemeClr val="tx1"/>
          </a:solidFill>
          <a:latin typeface="+mj-lt"/>
          <a:ea typeface="ＭＳ Ｐゴシック" charset="-128"/>
          <a:cs typeface="ＭＳ Ｐゴシック" charset="-128"/>
        </a:defRPr>
      </a:lvl1pPr>
      <a:lvl2pPr algn="ctr" defTabSz="457200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  <a:ea typeface="ＭＳ Ｐゴシック" charset="-128"/>
          <a:cs typeface="ＭＳ Ｐゴシック" charset="-128"/>
        </a:defRPr>
      </a:lvl2pPr>
      <a:lvl3pPr algn="ctr" defTabSz="457200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  <a:ea typeface="ＭＳ Ｐゴシック" charset="-128"/>
          <a:cs typeface="ＭＳ Ｐゴシック" charset="-128"/>
        </a:defRPr>
      </a:lvl3pPr>
      <a:lvl4pPr algn="ctr" defTabSz="457200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  <a:ea typeface="ＭＳ Ｐゴシック" charset="-128"/>
          <a:cs typeface="ＭＳ Ｐゴシック" charset="-128"/>
        </a:defRPr>
      </a:lvl4pPr>
      <a:lvl5pPr algn="ctr" defTabSz="457200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  <a:ea typeface="ＭＳ Ｐゴシック" charset="-128"/>
          <a:cs typeface="ＭＳ Ｐゴシック" charset="-128"/>
        </a:defRPr>
      </a:lvl5pPr>
      <a:lvl6pPr marL="457200" algn="ctr" defTabSz="457200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  <a:ea typeface="ＭＳ Ｐゴシック" charset="-128"/>
          <a:cs typeface="ＭＳ Ｐゴシック" charset="-128"/>
        </a:defRPr>
      </a:lvl6pPr>
      <a:lvl7pPr marL="914400" algn="ctr" defTabSz="457200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  <a:ea typeface="ＭＳ Ｐゴシック" charset="-128"/>
          <a:cs typeface="ＭＳ Ｐゴシック" charset="-128"/>
        </a:defRPr>
      </a:lvl7pPr>
      <a:lvl8pPr marL="1371600" algn="ctr" defTabSz="457200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  <a:ea typeface="ＭＳ Ｐゴシック" charset="-128"/>
          <a:cs typeface="ＭＳ Ｐゴシック" charset="-128"/>
        </a:defRPr>
      </a:lvl8pPr>
      <a:lvl9pPr marL="1828800" algn="ctr" defTabSz="457200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  <a:ea typeface="ＭＳ Ｐゴシック" charset="-128"/>
          <a:cs typeface="ＭＳ Ｐゴシック" charset="-128"/>
        </a:defRPr>
      </a:lvl9pPr>
    </p:titleStyle>
    <p:bodyStyle>
      <a:lvl1pPr marL="342900" indent="-342900" algn="l" defTabSz="457200" rtl="0" eaLnBrk="0" fontAlgn="base" hangingPunct="0">
        <a:spcBef>
          <a:spcPct val="20000"/>
        </a:spcBef>
        <a:spcAft>
          <a:spcPct val="0"/>
        </a:spcAft>
        <a:buFont typeface="Arial" charset="0"/>
        <a:buChar char="•"/>
        <a:defRPr sz="3200" kern="1200">
          <a:solidFill>
            <a:schemeClr val="tx1"/>
          </a:solidFill>
          <a:latin typeface="+mn-lt"/>
          <a:ea typeface="ＭＳ Ｐゴシック" charset="-128"/>
          <a:cs typeface="ＭＳ Ｐゴシック" charset="-128"/>
        </a:defRPr>
      </a:lvl1pPr>
      <a:lvl2pPr marL="742950" indent="-285750" algn="l" defTabSz="457200" rtl="0" eaLnBrk="0" fontAlgn="base" hangingPunct="0">
        <a:spcBef>
          <a:spcPct val="20000"/>
        </a:spcBef>
        <a:spcAft>
          <a:spcPct val="0"/>
        </a:spcAft>
        <a:buFont typeface="Arial" charset="0"/>
        <a:buChar char="–"/>
        <a:defRPr sz="2800" kern="1200">
          <a:solidFill>
            <a:schemeClr val="tx1"/>
          </a:solidFill>
          <a:latin typeface="+mn-lt"/>
          <a:ea typeface="ＭＳ Ｐゴシック" charset="-128"/>
          <a:cs typeface="+mn-cs"/>
        </a:defRPr>
      </a:lvl2pPr>
      <a:lvl3pPr marL="1143000" indent="-228600" algn="l" defTabSz="457200" rtl="0" eaLnBrk="0" fontAlgn="base" hangingPunct="0">
        <a:spcBef>
          <a:spcPct val="20000"/>
        </a:spcBef>
        <a:spcAft>
          <a:spcPct val="0"/>
        </a:spcAft>
        <a:buFont typeface="Arial" charset="0"/>
        <a:buChar char="•"/>
        <a:defRPr sz="2400" kern="1200">
          <a:solidFill>
            <a:schemeClr val="tx1"/>
          </a:solidFill>
          <a:latin typeface="+mn-lt"/>
          <a:ea typeface="ＭＳ Ｐゴシック" charset="-128"/>
          <a:cs typeface="+mn-cs"/>
        </a:defRPr>
      </a:lvl3pPr>
      <a:lvl4pPr marL="1600200" indent="-228600" algn="l" defTabSz="457200" rtl="0" eaLnBrk="0" fontAlgn="base" hangingPunct="0">
        <a:spcBef>
          <a:spcPct val="20000"/>
        </a:spcBef>
        <a:spcAft>
          <a:spcPct val="0"/>
        </a:spcAft>
        <a:buFont typeface="Arial" charset="0"/>
        <a:buChar char="–"/>
        <a:defRPr sz="2000" kern="1200">
          <a:solidFill>
            <a:schemeClr val="tx1"/>
          </a:solidFill>
          <a:latin typeface="+mn-lt"/>
          <a:ea typeface="ＭＳ Ｐゴシック" charset="-128"/>
          <a:cs typeface="+mn-cs"/>
        </a:defRPr>
      </a:lvl4pPr>
      <a:lvl5pPr marL="2057400" indent="-228600" algn="l" defTabSz="457200" rtl="0" eaLnBrk="0" fontAlgn="base" hangingPunct="0">
        <a:spcBef>
          <a:spcPct val="20000"/>
        </a:spcBef>
        <a:spcAft>
          <a:spcPct val="0"/>
        </a:spcAft>
        <a:buFont typeface="Arial" charset="0"/>
        <a:buChar char="»"/>
        <a:defRPr sz="2000" kern="1200">
          <a:solidFill>
            <a:schemeClr val="tx1"/>
          </a:solidFill>
          <a:latin typeface="+mn-lt"/>
          <a:ea typeface="ＭＳ Ｐゴシック" charset="-128"/>
          <a:cs typeface="+mn-cs"/>
        </a:defRPr>
      </a:lvl5pPr>
      <a:lvl6pPr marL="25146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12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jpeg"/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png"/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6.xml"/></Relationships>
</file>

<file path=ppt/slides/_rels/slide4.xml.rels><?xml version="1.0" encoding="UTF-8" standalone="yes"?>
<Relationships xmlns="http://schemas.openxmlformats.org/package/2006/relationships"><Relationship Id="rId8" Type="http://schemas.openxmlformats.org/officeDocument/2006/relationships/image" Target="../media/image12.gif"/><Relationship Id="rId3" Type="http://schemas.microsoft.com/office/2007/relationships/media" Target="../media/media2.mp4"/><Relationship Id="rId7" Type="http://schemas.openxmlformats.org/officeDocument/2006/relationships/image" Target="../media/image11.png"/><Relationship Id="rId2" Type="http://schemas.openxmlformats.org/officeDocument/2006/relationships/video" Target="../media/media1.mp4"/><Relationship Id="rId1" Type="http://schemas.microsoft.com/office/2007/relationships/media" Target="../media/media1.mp4"/><Relationship Id="rId6" Type="http://schemas.openxmlformats.org/officeDocument/2006/relationships/image" Target="../media/image10.png"/><Relationship Id="rId5" Type="http://schemas.openxmlformats.org/officeDocument/2006/relationships/slideLayout" Target="../slideLayouts/slideLayout6.xml"/><Relationship Id="rId4" Type="http://schemas.openxmlformats.org/officeDocument/2006/relationships/video" Target="../media/media2.mp4"/><Relationship Id="rId9" Type="http://schemas.openxmlformats.org/officeDocument/2006/relationships/image" Target="../media/image13.gif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.png"/><Relationship Id="rId2" Type="http://schemas.openxmlformats.org/officeDocument/2006/relationships/image" Target="../media/image14.png"/><Relationship Id="rId1" Type="http://schemas.openxmlformats.org/officeDocument/2006/relationships/slideLayout" Target="../slideLayouts/slideLayout6.xml"/><Relationship Id="rId5" Type="http://schemas.openxmlformats.org/officeDocument/2006/relationships/image" Target="../media/image17.png"/><Relationship Id="rId4" Type="http://schemas.openxmlformats.org/officeDocument/2006/relationships/image" Target="../media/image16.jpe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9.png"/><Relationship Id="rId2" Type="http://schemas.openxmlformats.org/officeDocument/2006/relationships/image" Target="../media/image18.gif"/><Relationship Id="rId1" Type="http://schemas.openxmlformats.org/officeDocument/2006/relationships/slideLayout" Target="../slideLayouts/slideLayout6.xml"/><Relationship Id="rId4" Type="http://schemas.openxmlformats.org/officeDocument/2006/relationships/image" Target="../media/image20.jpeg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21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6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22.pn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6.xml"/><Relationship Id="rId6" Type="http://schemas.openxmlformats.org/officeDocument/2006/relationships/image" Target="../media/image21.png"/><Relationship Id="rId5" Type="http://schemas.openxmlformats.org/officeDocument/2006/relationships/image" Target="../media/image24.png"/><Relationship Id="rId4" Type="http://schemas.openxmlformats.org/officeDocument/2006/relationships/image" Target="../media/image23.png"/></Relationships>
</file>

<file path=ppt/slides/_rels/slide10.xml.rels><?xml version="1.0" encoding="UTF-8" standalone="yes"?>
<Relationships xmlns="http://schemas.openxmlformats.org/package/2006/relationships"><Relationship Id="rId8" Type="http://schemas.openxmlformats.org/officeDocument/2006/relationships/image" Target="../media/image27.png"/><Relationship Id="rId3" Type="http://schemas.microsoft.com/office/2007/relationships/media" Target="../media/media4.mp4"/><Relationship Id="rId7" Type="http://schemas.openxmlformats.org/officeDocument/2006/relationships/image" Target="../media/image26.png"/><Relationship Id="rId2" Type="http://schemas.openxmlformats.org/officeDocument/2006/relationships/video" Target="../media/media3.mp4"/><Relationship Id="rId1" Type="http://schemas.microsoft.com/office/2007/relationships/media" Target="../media/media3.mp4"/><Relationship Id="rId6" Type="http://schemas.openxmlformats.org/officeDocument/2006/relationships/image" Target="../media/image25.png"/><Relationship Id="rId5" Type="http://schemas.openxmlformats.org/officeDocument/2006/relationships/slideLayout" Target="../slideLayouts/slideLayout6.xml"/><Relationship Id="rId10" Type="http://schemas.openxmlformats.org/officeDocument/2006/relationships/image" Target="../media/image29.png"/><Relationship Id="rId4" Type="http://schemas.openxmlformats.org/officeDocument/2006/relationships/video" Target="../media/media4.mp4"/><Relationship Id="rId9" Type="http://schemas.openxmlformats.org/officeDocument/2006/relationships/image" Target="../media/image28.png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1.png"/><Relationship Id="rId2" Type="http://schemas.openxmlformats.org/officeDocument/2006/relationships/image" Target="../media/image30.png"/><Relationship Id="rId1" Type="http://schemas.openxmlformats.org/officeDocument/2006/relationships/slideLayout" Target="../slideLayouts/slideLayout6.xml"/><Relationship Id="rId4" Type="http://schemas.openxmlformats.org/officeDocument/2006/relationships/image" Target="../media/image32.png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3.png"/><Relationship Id="rId2" Type="http://schemas.openxmlformats.org/officeDocument/2006/relationships/image" Target="../media/image28.pn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34.png"/><Relationship Id="rId4" Type="http://schemas.microsoft.com/office/2007/relationships/hdphoto" Target="../media/hdphoto1.wdp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5.pn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6.xml"/><Relationship Id="rId4" Type="http://schemas.openxmlformats.org/officeDocument/2006/relationships/image" Target="../media/image36.png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7.pn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6.xml"/><Relationship Id="rId5" Type="http://schemas.openxmlformats.org/officeDocument/2006/relationships/image" Target="../media/image38.jpeg"/><Relationship Id="rId4" Type="http://schemas.openxmlformats.org/officeDocument/2006/relationships/image" Target="../media/image37.jpeg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39.png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6.xml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6.xml"/><Relationship Id="rId7" Type="http://schemas.openxmlformats.org/officeDocument/2006/relationships/image" Target="../media/image42.png"/><Relationship Id="rId2" Type="http://schemas.openxmlformats.org/officeDocument/2006/relationships/video" Target="../media/media5.mp4"/><Relationship Id="rId1" Type="http://schemas.microsoft.com/office/2007/relationships/media" Target="../media/media5.mp4"/><Relationship Id="rId6" Type="http://schemas.openxmlformats.org/officeDocument/2006/relationships/image" Target="../media/image41.png"/><Relationship Id="rId5" Type="http://schemas.openxmlformats.org/officeDocument/2006/relationships/image" Target="../media/image40.png"/><Relationship Id="rId4" Type="http://schemas.openxmlformats.org/officeDocument/2006/relationships/notesSlide" Target="../notesSlides/notesSlide6.xml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image" Target="../media/image44.png"/><Relationship Id="rId2" Type="http://schemas.openxmlformats.org/officeDocument/2006/relationships/image" Target="../media/image43.png"/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3" Type="http://schemas.microsoft.com/office/2007/relationships/hdphoto" Target="../media/hdphoto2.wdp"/><Relationship Id="rId2" Type="http://schemas.openxmlformats.org/officeDocument/2006/relationships/image" Target="../media/image45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46.png"/></Relationships>
</file>

<file path=ppt/slides/_rels/slide19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6.xml"/><Relationship Id="rId2" Type="http://schemas.openxmlformats.org/officeDocument/2006/relationships/video" Target="../media/media6.mp4"/><Relationship Id="rId1" Type="http://schemas.microsoft.com/office/2007/relationships/media" Target="../media/media6.mp4"/><Relationship Id="rId6" Type="http://schemas.openxmlformats.org/officeDocument/2006/relationships/image" Target="../media/image47.png"/><Relationship Id="rId5" Type="http://schemas.openxmlformats.org/officeDocument/2006/relationships/image" Target="../media/image450.png"/><Relationship Id="rId4" Type="http://schemas.openxmlformats.org/officeDocument/2006/relationships/notesSlide" Target="../notesSlides/notesSlide7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1.xml.rels><?xml version="1.0" encoding="UTF-8" standalone="yes"?>
<Relationships xmlns="http://schemas.openxmlformats.org/package/2006/relationships"><Relationship Id="rId8" Type="http://schemas.openxmlformats.org/officeDocument/2006/relationships/image" Target="../media/image49.png"/><Relationship Id="rId3" Type="http://schemas.microsoft.com/office/2007/relationships/media" Target="../media/media8.mp4"/><Relationship Id="rId7" Type="http://schemas.openxmlformats.org/officeDocument/2006/relationships/image" Target="../media/image48.png"/><Relationship Id="rId12" Type="http://schemas.openxmlformats.org/officeDocument/2006/relationships/image" Target="../media/image170.png"/><Relationship Id="rId2" Type="http://schemas.openxmlformats.org/officeDocument/2006/relationships/video" Target="../media/media7.mp4"/><Relationship Id="rId1" Type="http://schemas.microsoft.com/office/2007/relationships/media" Target="../media/media7.mp4"/><Relationship Id="rId6" Type="http://schemas.openxmlformats.org/officeDocument/2006/relationships/notesSlide" Target="../notesSlides/notesSlide8.xml"/><Relationship Id="rId11" Type="http://schemas.openxmlformats.org/officeDocument/2006/relationships/image" Target="../media/image160.png"/><Relationship Id="rId5" Type="http://schemas.openxmlformats.org/officeDocument/2006/relationships/slideLayout" Target="../slideLayouts/slideLayout6.xml"/><Relationship Id="rId10" Type="http://schemas.openxmlformats.org/officeDocument/2006/relationships/image" Target="../media/image150.png"/><Relationship Id="rId4" Type="http://schemas.openxmlformats.org/officeDocument/2006/relationships/video" Target="../media/media8.mp4"/></Relationships>
</file>

<file path=ppt/slides/_rels/slide2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5.png"/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6.xml"/><Relationship Id="rId4" Type="http://schemas.openxmlformats.org/officeDocument/2006/relationships/image" Target="../media/image50.png"/></Relationships>
</file>

<file path=ppt/slides/_rels/slide23.xml.rels><?xml version="1.0" encoding="UTF-8" standalone="yes"?>
<Relationships xmlns="http://schemas.openxmlformats.org/package/2006/relationships"><Relationship Id="rId3" Type="http://schemas.openxmlformats.org/officeDocument/2006/relationships/image" Target="../media/image51.png"/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6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8296B83-6874-234C-9A6D-AD48DEF735CA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294653" y="2128614"/>
            <a:ext cx="11602694" cy="1768356"/>
          </a:xfrm>
        </p:spPr>
        <p:txBody>
          <a:bodyPr>
            <a:normAutofit/>
          </a:bodyPr>
          <a:lstStyle/>
          <a:p>
            <a:pPr>
              <a:lnSpc>
                <a:spcPct val="110000"/>
              </a:lnSpc>
            </a:pPr>
            <a:r>
              <a:rPr lang="en-US" dirty="0">
                <a:solidFill>
                  <a:srgbClr val="000000"/>
                </a:solidFill>
                <a:effectLst/>
                <a:ea typeface="Calibri" panose="020F0502020204030204" pitchFamily="34" charset="0"/>
              </a:rPr>
              <a:t>Ablative Material Fracture with Peridynamics</a:t>
            </a:r>
            <a:endParaRPr lang="en-US" b="0" dirty="0"/>
          </a:p>
        </p:txBody>
      </p:sp>
      <p:sp>
        <p:nvSpPr>
          <p:cNvPr id="6" name="Text Placeholder 5">
            <a:extLst>
              <a:ext uri="{FF2B5EF4-FFF2-40B4-BE49-F238E27FC236}">
                <a16:creationId xmlns:a16="http://schemas.microsoft.com/office/drawing/2014/main" id="{EF4E803C-43B3-7DC6-3E90-E636CC293ABF}"/>
              </a:ext>
            </a:extLst>
          </p:cNvPr>
          <p:cNvSpPr>
            <a:spLocks noGrp="1"/>
          </p:cNvSpPr>
          <p:nvPr>
            <p:ph type="body" sz="quarter" idx="10"/>
          </p:nvPr>
        </p:nvSpPr>
        <p:spPr/>
        <p:txBody>
          <a:bodyPr/>
          <a:lstStyle/>
          <a:p>
            <a:r>
              <a:rPr lang="en-US" dirty="0"/>
              <a:t>July 22, 2025</a:t>
            </a:r>
          </a:p>
        </p:txBody>
      </p:sp>
      <p:sp>
        <p:nvSpPr>
          <p:cNvPr id="4" name="AutoShape 2">
            <a:extLst>
              <a:ext uri="{FF2B5EF4-FFF2-40B4-BE49-F238E27FC236}">
                <a16:creationId xmlns:a16="http://schemas.microsoft.com/office/drawing/2014/main" id="{AC0981FF-1AC8-7F91-AD89-8E9054F65E4D}"/>
              </a:ext>
            </a:extLst>
          </p:cNvPr>
          <p:cNvSpPr>
            <a:spLocks noChangeAspect="1" noChangeArrowheads="1"/>
          </p:cNvSpPr>
          <p:nvPr/>
        </p:nvSpPr>
        <p:spPr bwMode="auto">
          <a:xfrm>
            <a:off x="5943600" y="3276600"/>
            <a:ext cx="304800" cy="3048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10" name="Subtitle 2">
            <a:extLst>
              <a:ext uri="{FF2B5EF4-FFF2-40B4-BE49-F238E27FC236}">
                <a16:creationId xmlns:a16="http://schemas.microsoft.com/office/drawing/2014/main" id="{561C2435-BDF0-6B3E-79E3-52A5F04B0F47}"/>
              </a:ext>
            </a:extLst>
          </p:cNvPr>
          <p:cNvSpPr txBox="1">
            <a:spLocks/>
          </p:cNvSpPr>
          <p:nvPr/>
        </p:nvSpPr>
        <p:spPr>
          <a:xfrm>
            <a:off x="294653" y="4203561"/>
            <a:ext cx="11602694" cy="1078589"/>
          </a:xfrm>
          <a:prstGeom prst="rect">
            <a:avLst/>
          </a:prstGeom>
        </p:spPr>
        <p:txBody>
          <a:bodyPr vert="horz" lIns="91440" tIns="45720" rIns="91440" bIns="45720" rtlCol="0" anchor="ctr">
            <a:normAutofit fontScale="77500" lnSpcReduction="20000"/>
          </a:bodyPr>
          <a:lstStyle>
            <a:lvl1pPr marL="0" indent="0" algn="ctr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None/>
              <a:defRPr sz="2400" kern="1200">
                <a:solidFill>
                  <a:srgbClr val="0066B3"/>
                </a:solidFill>
                <a:latin typeface="Arial" panose="020B0604020202020204" pitchFamily="34" charset="0"/>
                <a:ea typeface="+mn-ea"/>
                <a:cs typeface="Arial" panose="020B0604020202020204" pitchFamily="34" charset="0"/>
              </a:defRPr>
            </a:lvl1pPr>
            <a:lvl2pPr marL="4572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20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Arial" panose="020B0604020202020204" pitchFamily="34" charset="0"/>
              </a:defRPr>
            </a:lvl2pPr>
            <a:lvl3pPr marL="9144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8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Arial" panose="020B0604020202020204" pitchFamily="34" charset="0"/>
              </a:defRPr>
            </a:lvl3pPr>
            <a:lvl4pPr marL="13716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Arial" panose="020B0604020202020204" pitchFamily="34" charset="0"/>
              </a:defRPr>
            </a:lvl4pPr>
            <a:lvl5pPr marL="18288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Arial" panose="020B0604020202020204" pitchFamily="34" charset="0"/>
              </a:defRPr>
            </a:lvl5pPr>
            <a:lvl6pPr marL="22860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0000"/>
              </a:lnSpc>
              <a:spcBef>
                <a:spcPts val="0"/>
              </a:spcBef>
              <a:spcAft>
                <a:spcPts val="600"/>
              </a:spcAft>
            </a:pPr>
            <a:r>
              <a:rPr lang="en-US" sz="2800" dirty="0">
                <a:solidFill>
                  <a:schemeClr val="tx1"/>
                </a:solidFill>
              </a:rPr>
              <a:t>Andrew P. Santos, Lauren J. Abbott, Justin B. Haskins</a:t>
            </a:r>
          </a:p>
          <a:p>
            <a:pPr>
              <a:lnSpc>
                <a:spcPct val="110000"/>
              </a:lnSpc>
              <a:spcBef>
                <a:spcPts val="0"/>
              </a:spcBef>
              <a:spcAft>
                <a:spcPts val="1200"/>
              </a:spcAft>
            </a:pPr>
            <a:r>
              <a:rPr lang="en-US" sz="2800" i="1" dirty="0">
                <a:solidFill>
                  <a:schemeClr val="tx1"/>
                </a:solidFill>
              </a:rPr>
              <a:t>Thermal Protection Materials Branch, NASA Ames Research Center, Moffett Field, CA, USA</a:t>
            </a: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88E90D08-4D46-4059-7F47-3FCBF87FFA66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5606856"/>
            <a:ext cx="1578429" cy="1251143"/>
          </a:xfrm>
          <a:prstGeom prst="rect">
            <a:avLst/>
          </a:prstGeom>
        </p:spPr>
      </p:pic>
      <p:sp>
        <p:nvSpPr>
          <p:cNvPr id="7" name="TextBox 6">
            <a:extLst>
              <a:ext uri="{FF2B5EF4-FFF2-40B4-BE49-F238E27FC236}">
                <a16:creationId xmlns:a16="http://schemas.microsoft.com/office/drawing/2014/main" id="{DB93E974-1374-9F8D-5680-BB676B294D57}"/>
              </a:ext>
            </a:extLst>
          </p:cNvPr>
          <p:cNvSpPr txBox="1"/>
          <p:nvPr/>
        </p:nvSpPr>
        <p:spPr>
          <a:xfrm>
            <a:off x="3046269" y="5374373"/>
            <a:ext cx="6099462" cy="646331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US" b="0" i="0" u="none" strike="noStrike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18th US National Congress on Computational Mechanics</a:t>
            </a:r>
          </a:p>
          <a:p>
            <a:pPr algn="ctr"/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Chicago, IL, USA</a:t>
            </a:r>
          </a:p>
        </p:txBody>
      </p:sp>
    </p:spTree>
    <p:extLst>
      <p:ext uri="{BB962C8B-B14F-4D97-AF65-F5344CB8AC3E}">
        <p14:creationId xmlns:p14="http://schemas.microsoft.com/office/powerpoint/2010/main" val="275158889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Number Placeholder 3">
            <a:extLst>
              <a:ext uri="{FF2B5EF4-FFF2-40B4-BE49-F238E27FC236}">
                <a16:creationId xmlns:a16="http://schemas.microsoft.com/office/drawing/2014/main" id="{EA76016F-76C8-5168-691E-F6398E974F10}"/>
              </a:ext>
            </a:extLst>
          </p:cNvPr>
          <p:cNvSpPr txBox="1">
            <a:spLocks/>
          </p:cNvSpPr>
          <p:nvPr/>
        </p:nvSpPr>
        <p:spPr>
          <a:xfrm>
            <a:off x="11823086" y="6588667"/>
            <a:ext cx="402336" cy="228600"/>
          </a:xfrm>
          <a:prstGeom prst="rect">
            <a:avLst/>
          </a:prstGeom>
        </p:spPr>
        <p:txBody>
          <a:bodyPr vert="horz" wrap="square" lIns="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en-US"/>
            </a:defPPr>
            <a:lvl1pPr algn="r" rtl="0" eaLnBrk="1" fontAlgn="auto" hangingPunct="1">
              <a:spcBef>
                <a:spcPts val="0"/>
              </a:spcBef>
              <a:spcAft>
                <a:spcPts val="0"/>
              </a:spcAft>
              <a:defRPr lang="en-US" sz="1200" kern="1200" baseline="0" smtClean="0">
                <a:solidFill>
                  <a:schemeClr val="bg1"/>
                </a:solidFill>
                <a:latin typeface="Calibri"/>
                <a:ea typeface=""/>
                <a:cs typeface="+mn-cs"/>
              </a:defRPr>
            </a:lvl1pPr>
            <a:lvl2pPr marL="4572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charset="0"/>
                <a:ea typeface="MS PGothic" charset="-128"/>
                <a:cs typeface="+mn-cs"/>
              </a:defRPr>
            </a:lvl2pPr>
            <a:lvl3pPr marL="9144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charset="0"/>
                <a:ea typeface="MS PGothic" charset="-128"/>
                <a:cs typeface="+mn-cs"/>
              </a:defRPr>
            </a:lvl3pPr>
            <a:lvl4pPr marL="13716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charset="0"/>
                <a:ea typeface="MS PGothic" charset="-128"/>
                <a:cs typeface="+mn-cs"/>
              </a:defRPr>
            </a:lvl4pPr>
            <a:lvl5pPr marL="18288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charset="0"/>
                <a:ea typeface="MS PGothic" charset="-128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 charset="0"/>
                <a:ea typeface="MS PGothic" charset="-128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 charset="0"/>
                <a:ea typeface="MS PGothic" charset="-128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 charset="0"/>
                <a:ea typeface="MS PGothic" charset="-128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 charset="0"/>
                <a:ea typeface="MS PGothic" charset="-128"/>
                <a:cs typeface="+mn-cs"/>
              </a:defRPr>
            </a:lvl9pPr>
          </a:lstStyle>
          <a:p>
            <a:pPr>
              <a:defRPr/>
            </a:pPr>
            <a:fld id="{E8CC769F-ADCB-2641-BD2F-4076D1C41918}" type="slidenum">
              <a:rPr lang="uk-UA" sz="1100" smtClean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pPr>
                <a:defRPr/>
              </a:pPr>
              <a:t>2</a:t>
            </a:fld>
            <a:endParaRPr lang="uk-UA" sz="2000" dirty="0">
              <a:solidFill>
                <a:schemeClr val="tx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5" name="Title 1">
            <a:extLst>
              <a:ext uri="{FF2B5EF4-FFF2-40B4-BE49-F238E27FC236}">
                <a16:creationId xmlns:a16="http://schemas.microsoft.com/office/drawing/2014/main" id="{8E382838-11C7-49EC-69C5-B04BA22AF7E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62560" y="110000"/>
            <a:ext cx="11191240" cy="804400"/>
          </a:xfrm>
        </p:spPr>
        <p:txBody>
          <a:bodyPr>
            <a:normAutofit/>
          </a:bodyPr>
          <a:lstStyle/>
          <a:p>
            <a:pPr algn="l"/>
            <a:r>
              <a:rPr lang="en-US" sz="3600" b="0" dirty="0"/>
              <a:t>A Heat Shield for Every Mission</a:t>
            </a:r>
          </a:p>
        </p:txBody>
      </p:sp>
      <p:pic>
        <p:nvPicPr>
          <p:cNvPr id="8" name="Picture 7" descr="A space station in space&#10;&#10;Description automatically generated">
            <a:extLst>
              <a:ext uri="{FF2B5EF4-FFF2-40B4-BE49-F238E27FC236}">
                <a16:creationId xmlns:a16="http://schemas.microsoft.com/office/drawing/2014/main" id="{B14DCC1F-294F-7F23-3F54-20E2E274DD81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076597" y="1239726"/>
            <a:ext cx="5865032" cy="4040231"/>
          </a:xfrm>
          <a:prstGeom prst="rect">
            <a:avLst/>
          </a:prstGeom>
        </p:spPr>
      </p:pic>
      <p:sp>
        <p:nvSpPr>
          <p:cNvPr id="9" name="TextBox 8">
            <a:extLst>
              <a:ext uri="{FF2B5EF4-FFF2-40B4-BE49-F238E27FC236}">
                <a16:creationId xmlns:a16="http://schemas.microsoft.com/office/drawing/2014/main" id="{8E4E34DB-C5BD-2517-396A-84643C11A74F}"/>
              </a:ext>
            </a:extLst>
          </p:cNvPr>
          <p:cNvSpPr txBox="1"/>
          <p:nvPr/>
        </p:nvSpPr>
        <p:spPr>
          <a:xfrm>
            <a:off x="6858000" y="1239726"/>
            <a:ext cx="5083629" cy="338554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r"/>
            <a:r>
              <a:rPr lang="en-US" sz="1600" b="0" i="0" dirty="0">
                <a:solidFill>
                  <a:schemeClr val="bg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Schematic of entry process. </a:t>
            </a:r>
            <a:r>
              <a:rPr lang="en-US" sz="1600" b="1" i="1" dirty="0">
                <a:solidFill>
                  <a:schemeClr val="bg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Credits: NASA</a:t>
            </a:r>
          </a:p>
        </p:txBody>
      </p:sp>
      <p:sp>
        <p:nvSpPr>
          <p:cNvPr id="14" name="TextBox 13">
            <a:extLst>
              <a:ext uri="{FF2B5EF4-FFF2-40B4-BE49-F238E27FC236}">
                <a16:creationId xmlns:a16="http://schemas.microsoft.com/office/drawing/2014/main" id="{41B93630-316D-F3E4-0834-D470AE65FA6E}"/>
              </a:ext>
            </a:extLst>
          </p:cNvPr>
          <p:cNvSpPr txBox="1"/>
          <p:nvPr/>
        </p:nvSpPr>
        <p:spPr>
          <a:xfrm>
            <a:off x="326320" y="1071814"/>
            <a:ext cx="5748383" cy="181588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US" sz="1600" b="0" i="0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Heat shields, thermal protection systems (TPS) provide: </a:t>
            </a:r>
          </a:p>
          <a:p>
            <a:pPr marL="285750" indent="-285750">
              <a:buFontTx/>
              <a:buChar char="-"/>
            </a:pPr>
            <a:r>
              <a:rPr lang="en-US" sz="1600" b="0" i="0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thermal protection</a:t>
            </a:r>
          </a:p>
          <a:p>
            <a:pPr marL="285750" indent="-285750">
              <a:buFontTx/>
              <a:buChar char="-"/>
            </a:pPr>
            <a:r>
              <a:rPr lang="en-US" sz="1600" dirty="0">
                <a:latin typeface="Arial" panose="020B0604020202020204" pitchFamily="34" charset="0"/>
                <a:cs typeface="Arial" panose="020B0604020202020204" pitchFamily="34" charset="0"/>
              </a:rPr>
              <a:t>h</a:t>
            </a:r>
            <a:r>
              <a:rPr lang="en-US" sz="1600" b="0" i="0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elp slow down vehicles during </a:t>
            </a:r>
            <a:r>
              <a:rPr lang="en-US" sz="1600" dirty="0">
                <a:latin typeface="Arial" panose="020B0604020202020204" pitchFamily="34" charset="0"/>
                <a:cs typeface="Arial" panose="020B0604020202020204" pitchFamily="34" charset="0"/>
              </a:rPr>
              <a:t>entry</a:t>
            </a:r>
          </a:p>
          <a:p>
            <a:pPr marL="285750" indent="-285750">
              <a:buFontTx/>
              <a:buChar char="-"/>
            </a:pPr>
            <a:r>
              <a:rPr lang="en-US" sz="1600" dirty="0">
                <a:latin typeface="Arial" panose="020B0604020202020204" pitchFamily="34" charset="0"/>
                <a:cs typeface="Arial" panose="020B0604020202020204" pitchFamily="34" charset="0"/>
              </a:rPr>
              <a:t>mechanical strength</a:t>
            </a:r>
            <a:endParaRPr lang="en-US" sz="1600" b="0" i="0" dirty="0">
              <a:effectLst/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285750" indent="-285750">
              <a:buFontTx/>
              <a:buChar char="-"/>
            </a:pPr>
            <a:endParaRPr lang="en-US" sz="16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US" sz="1600" dirty="0">
                <a:latin typeface="Arial" panose="020B0604020202020204" pitchFamily="34" charset="0"/>
                <a:cs typeface="Arial" panose="020B0604020202020204" pitchFamily="34" charset="0"/>
              </a:rPr>
              <a:t>Mission’s trajectory and entry environments set the thermal and mechanical requirements</a:t>
            </a:r>
            <a:endParaRPr lang="en-US" sz="1600" b="1" i="1" dirty="0">
              <a:effectLst/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C2E3C66E-C86F-836A-B9D2-2245F9BC1537}"/>
              </a:ext>
            </a:extLst>
          </p:cNvPr>
          <p:cNvSpPr txBox="1"/>
          <p:nvPr/>
        </p:nvSpPr>
        <p:spPr>
          <a:xfrm>
            <a:off x="6074703" y="5605283"/>
            <a:ext cx="5748383" cy="58477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US" sz="1600" b="1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TPS composite materials have a wide range of microstructures and properties.</a:t>
            </a:r>
          </a:p>
        </p:txBody>
      </p:sp>
      <p:pic>
        <p:nvPicPr>
          <p:cNvPr id="3" name="Picture 1031" descr="Howe4">
            <a:extLst>
              <a:ext uri="{FF2B5EF4-FFF2-40B4-BE49-F238E27FC236}">
                <a16:creationId xmlns:a16="http://schemas.microsoft.com/office/drawing/2014/main" id="{9C00614A-F675-AFF2-2750-388256C91DF4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187629" y="3343897"/>
            <a:ext cx="5502878" cy="3188821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4" name="Footer Placeholder 2">
            <a:extLst>
              <a:ext uri="{FF2B5EF4-FFF2-40B4-BE49-F238E27FC236}">
                <a16:creationId xmlns:a16="http://schemas.microsoft.com/office/drawing/2014/main" id="{43DB5BF8-E2A1-DFD1-F6E8-AEDEFADDE91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758852" y="6662198"/>
            <a:ext cx="4617811" cy="155069"/>
          </a:xfrm>
        </p:spPr>
        <p:txBody>
          <a:bodyPr/>
          <a:lstStyle/>
          <a:p>
            <a:r>
              <a:rPr lang="en-US" sz="1200" dirty="0">
                <a:solidFill>
                  <a:schemeClr val="tx1">
                    <a:lumMod val="75000"/>
                    <a:lumOff val="25000"/>
                  </a:schemeClr>
                </a:solidFill>
              </a:rPr>
              <a:t>Adapted from John Howe, </a:t>
            </a:r>
            <a:r>
              <a:rPr lang="ja-JP" altLang="en-US" sz="1200" dirty="0">
                <a:solidFill>
                  <a:schemeClr val="tx1">
                    <a:lumMod val="75000"/>
                    <a:lumOff val="25000"/>
                  </a:schemeClr>
                </a:solidFill>
              </a:rPr>
              <a:t>“</a:t>
            </a:r>
            <a:r>
              <a:rPr lang="en-US" sz="1200" dirty="0">
                <a:solidFill>
                  <a:schemeClr val="tx1">
                    <a:lumMod val="75000"/>
                    <a:lumOff val="25000"/>
                  </a:schemeClr>
                </a:solidFill>
              </a:rPr>
              <a:t>Hypervelocity Atmospheric Flight:  Real Gas Flow Fields,</a:t>
            </a:r>
            <a:r>
              <a:rPr lang="ja-JP" altLang="en-US" sz="1200" dirty="0">
                <a:solidFill>
                  <a:schemeClr val="tx1">
                    <a:lumMod val="75000"/>
                    <a:lumOff val="25000"/>
                  </a:schemeClr>
                </a:solidFill>
              </a:rPr>
              <a:t>”</a:t>
            </a:r>
            <a:r>
              <a:rPr lang="en-US" sz="1200" dirty="0">
                <a:solidFill>
                  <a:schemeClr val="tx1">
                    <a:lumMod val="75000"/>
                    <a:lumOff val="25000"/>
                  </a:schemeClr>
                </a:solidFill>
              </a:rPr>
              <a:t> NASA TM 101055, 1989</a:t>
            </a:r>
            <a:endParaRPr lang="en-US" sz="1600" dirty="0">
              <a:solidFill>
                <a:schemeClr val="tx1">
                  <a:lumMod val="75000"/>
                  <a:lumOff val="25000"/>
                </a:schemeClr>
              </a:solidFill>
            </a:endParaRPr>
          </a:p>
          <a:p>
            <a:endParaRPr lang="en-US" dirty="0">
              <a:solidFill>
                <a:schemeClr val="tx1">
                  <a:lumMod val="75000"/>
                  <a:lumOff val="25000"/>
                </a:schemeClr>
              </a:solidFill>
            </a:endParaRP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42A384D3-A773-E904-4639-F62B1B21E716}"/>
              </a:ext>
            </a:extLst>
          </p:cNvPr>
          <p:cNvSpPr txBox="1"/>
          <p:nvPr/>
        </p:nvSpPr>
        <p:spPr>
          <a:xfrm>
            <a:off x="3415249" y="4860174"/>
            <a:ext cx="1924015" cy="923330"/>
          </a:xfrm>
          <a:prstGeom prst="rect">
            <a:avLst/>
          </a:prstGeom>
          <a:noFill/>
          <a:ln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en-US" b="1" dirty="0">
                <a:solidFill>
                  <a:srgbClr val="FF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For TPS:</a:t>
            </a:r>
            <a:br>
              <a:rPr lang="en-US" b="1" dirty="0">
                <a:solidFill>
                  <a:srgbClr val="FF0000"/>
                </a:solidFill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US" b="1" dirty="0">
                <a:solidFill>
                  <a:srgbClr val="FF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One size does not fit all!</a:t>
            </a:r>
          </a:p>
        </p:txBody>
      </p:sp>
    </p:spTree>
    <p:extLst>
      <p:ext uri="{BB962C8B-B14F-4D97-AF65-F5344CB8AC3E}">
        <p14:creationId xmlns:p14="http://schemas.microsoft.com/office/powerpoint/2010/main" val="3508493504"/>
      </p:ext>
    </p:extLst>
  </p:cSld>
  <p:clrMapOvr>
    <a:masterClrMapping/>
  </p:clrMapOvr>
  <p:transition>
    <p:fad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0" grpId="0"/>
      <p:bldP spid="4" grpId="0"/>
      <p:bldP spid="6" grpId="0" animBg="1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886BE1A-02FF-8577-1A8F-709A1427E11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sz="3600" dirty="0"/>
              <a:t>Thermal Protection Systems (TPS) Types</a:t>
            </a:r>
          </a:p>
        </p:txBody>
      </p:sp>
      <p:sp>
        <p:nvSpPr>
          <p:cNvPr id="3" name="Slide Number Placeholder 2">
            <a:extLst>
              <a:ext uri="{FF2B5EF4-FFF2-40B4-BE49-F238E27FC236}">
                <a16:creationId xmlns:a16="http://schemas.microsoft.com/office/drawing/2014/main" id="{EFF2023A-AD07-B0C8-47B5-F68335121AA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3FCCCAE-C0A6-4BB7-B82B-AC74E56A11C4}" type="slidenum">
              <a:rPr lang="en-US" smtClean="0"/>
              <a:pPr/>
              <a:t>3</a:t>
            </a:fld>
            <a:endParaRPr lang="en-US"/>
          </a:p>
        </p:txBody>
      </p:sp>
      <p:sp>
        <p:nvSpPr>
          <p:cNvPr id="5" name="Content Placeholder 2">
            <a:extLst>
              <a:ext uri="{FF2B5EF4-FFF2-40B4-BE49-F238E27FC236}">
                <a16:creationId xmlns:a16="http://schemas.microsoft.com/office/drawing/2014/main" id="{30641A87-F679-700E-263B-6454341296AC}"/>
              </a:ext>
            </a:extLst>
          </p:cNvPr>
          <p:cNvSpPr txBox="1">
            <a:spLocks/>
          </p:cNvSpPr>
          <p:nvPr/>
        </p:nvSpPr>
        <p:spPr>
          <a:xfrm>
            <a:off x="3521301" y="2307444"/>
            <a:ext cx="5076790" cy="1336166"/>
          </a:xfrm>
          <a:prstGeom prst="rect">
            <a:avLst/>
          </a:prstGeom>
        </p:spPr>
        <p:txBody>
          <a:bodyPr>
            <a:noAutofit/>
          </a:bodyPr>
          <a:lstStyle>
            <a:lvl1pPr marL="0" indent="0" algn="l" defTabSz="457200" rtl="0" eaLnBrk="0" fontAlgn="base" hangingPunct="0">
              <a:lnSpc>
                <a:spcPct val="95000"/>
              </a:lnSpc>
              <a:spcBef>
                <a:spcPts val="1000"/>
              </a:spcBef>
              <a:spcAft>
                <a:spcPct val="0"/>
              </a:spcAft>
              <a:buFontTx/>
              <a:buNone/>
              <a:tabLst/>
              <a:defRPr sz="1800" b="1" i="0" kern="1200" baseline="0">
                <a:solidFill>
                  <a:schemeClr val="bg1"/>
                </a:solidFill>
                <a:latin typeface="arial" charset="0"/>
                <a:ea typeface="ＭＳ Ｐゴシック" charset="-128"/>
                <a:cs typeface="ＭＳ Ｐゴシック" charset="-128"/>
              </a:defRPr>
            </a:lvl1pPr>
            <a:lvl2pPr marL="279400" indent="-165100" algn="l" defTabSz="457200" rtl="0" eaLnBrk="0" fontAlgn="base" hangingPunct="0">
              <a:lnSpc>
                <a:spcPct val="95000"/>
              </a:lnSpc>
              <a:spcBef>
                <a:spcPts val="500"/>
              </a:spcBef>
              <a:spcAft>
                <a:spcPct val="0"/>
              </a:spcAft>
              <a:buFont typeface="Arial" charset="0"/>
              <a:buChar char="•"/>
              <a:tabLst/>
              <a:defRPr sz="1800" kern="1200" baseline="0">
                <a:solidFill>
                  <a:schemeClr val="bg1"/>
                </a:solidFill>
                <a:latin typeface="arial" charset="0"/>
                <a:ea typeface="ＭＳ Ｐゴシック" charset="-128"/>
                <a:cs typeface="+mn-cs"/>
              </a:defRPr>
            </a:lvl2pPr>
            <a:lvl3pPr marL="571500" indent="-228600" algn="l" defTabSz="457200" rtl="0" eaLnBrk="0" fontAlgn="base" hangingPunct="0">
              <a:lnSpc>
                <a:spcPct val="95000"/>
              </a:lnSpc>
              <a:spcBef>
                <a:spcPts val="500"/>
              </a:spcBef>
              <a:spcAft>
                <a:spcPct val="0"/>
              </a:spcAft>
              <a:buFont typeface=".AppleSystemUIFont" charset="-120"/>
              <a:buChar char="‒"/>
              <a:tabLst/>
              <a:defRPr sz="1800" kern="1200" baseline="0">
                <a:solidFill>
                  <a:schemeClr val="bg1"/>
                </a:solidFill>
                <a:latin typeface="arial" charset="0"/>
                <a:ea typeface="ＭＳ Ｐゴシック" charset="-128"/>
                <a:cs typeface="+mn-cs"/>
              </a:defRPr>
            </a:lvl3pPr>
            <a:lvl4pPr marL="1600200" indent="-228600" algn="l" defTabSz="457200" rtl="0" eaLnBrk="0" fontAlgn="base" hangingPunct="0">
              <a:lnSpc>
                <a:spcPct val="95000"/>
              </a:lnSpc>
              <a:spcBef>
                <a:spcPts val="500"/>
              </a:spcBef>
              <a:spcAft>
                <a:spcPct val="0"/>
              </a:spcAft>
              <a:buFont typeface="Arial" charset="0"/>
              <a:buChar char="–"/>
              <a:defRPr sz="1800" kern="1200" baseline="0">
                <a:solidFill>
                  <a:schemeClr val="bg1"/>
                </a:solidFill>
                <a:latin typeface="arial" charset="0"/>
                <a:ea typeface="ＭＳ Ｐゴシック" charset="-128"/>
                <a:cs typeface="+mn-cs"/>
              </a:defRPr>
            </a:lvl4pPr>
            <a:lvl5pPr marL="2057400" indent="-228600" algn="l" defTabSz="457200" rtl="0" eaLnBrk="0" fontAlgn="base" hangingPunct="0">
              <a:lnSpc>
                <a:spcPct val="95000"/>
              </a:lnSpc>
              <a:spcBef>
                <a:spcPts val="500"/>
              </a:spcBef>
              <a:spcAft>
                <a:spcPct val="0"/>
              </a:spcAft>
              <a:buFont typeface="Arial" charset="0"/>
              <a:buChar char="»"/>
              <a:defRPr sz="1800" kern="1200" baseline="0">
                <a:solidFill>
                  <a:schemeClr val="bg1"/>
                </a:solidFill>
                <a:latin typeface="arial" charset="0"/>
                <a:ea typeface="ＭＳ Ｐゴシック" charset="-128"/>
                <a:cs typeface="+mn-cs"/>
              </a:defRPr>
            </a:lvl5pPr>
            <a:lvl6pPr marL="2514600" indent="-228600" algn="l" defTabSz="457200" rtl="0" eaLnBrk="1" latinLnBrk="0" hangingPunct="1">
              <a:spcBef>
                <a:spcPct val="20000"/>
              </a:spcBef>
              <a:buFont typeface="Arial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457200" rtl="0" eaLnBrk="1" latinLnBrk="0" hangingPunct="1">
              <a:spcBef>
                <a:spcPct val="20000"/>
              </a:spcBef>
              <a:buFont typeface="Arial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457200" rtl="0" eaLnBrk="1" latinLnBrk="0" hangingPunct="1">
              <a:spcBef>
                <a:spcPct val="20000"/>
              </a:spcBef>
              <a:buFont typeface="Arial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457200" rtl="0" eaLnBrk="1" latinLnBrk="0" hangingPunct="1">
              <a:spcBef>
                <a:spcPct val="20000"/>
              </a:spcBef>
              <a:buFont typeface="Arial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9525" algn="ctr">
              <a:lnSpc>
                <a:spcPct val="110000"/>
              </a:lnSpc>
              <a:spcBef>
                <a:spcPts val="0"/>
              </a:spcBef>
              <a:spcAft>
                <a:spcPts val="300"/>
              </a:spcAft>
            </a:pPr>
            <a:r>
              <a:rPr lang="en-US" b="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Light, </a:t>
            </a:r>
            <a:r>
              <a:rPr lang="en-US" sz="2000" b="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porous, low thermal conductivity, non-ablative, fibrous, ceramic. </a:t>
            </a: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5F05A016-82D4-6BF3-4A52-A33A1E271B6B}"/>
              </a:ext>
            </a:extLst>
          </p:cNvPr>
          <p:cNvSpPr txBox="1"/>
          <p:nvPr/>
        </p:nvSpPr>
        <p:spPr>
          <a:xfrm>
            <a:off x="3992360" y="1102309"/>
            <a:ext cx="4265892" cy="59202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9525" algn="ctr">
              <a:lnSpc>
                <a:spcPct val="110000"/>
              </a:lnSpc>
              <a:spcBef>
                <a:spcPts val="0"/>
              </a:spcBef>
              <a:spcAft>
                <a:spcPts val="300"/>
              </a:spcAft>
            </a:pPr>
            <a:r>
              <a:rPr lang="en-US" sz="3200" b="1" dirty="0" err="1">
                <a:solidFill>
                  <a:schemeClr val="bg1">
                    <a:lumMod val="50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Deployables</a:t>
            </a:r>
            <a:endParaRPr lang="en-US" sz="3200" b="1" dirty="0">
              <a:solidFill>
                <a:schemeClr val="bg1">
                  <a:lumMod val="50000"/>
                </a:schemeClr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CDD2C305-CFA1-E708-246E-4D8B6E8DC8D3}"/>
              </a:ext>
            </a:extLst>
          </p:cNvPr>
          <p:cNvSpPr txBox="1"/>
          <p:nvPr/>
        </p:nvSpPr>
        <p:spPr>
          <a:xfrm>
            <a:off x="-959" y="1102309"/>
            <a:ext cx="4265892" cy="59202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9525" algn="ctr">
              <a:lnSpc>
                <a:spcPct val="110000"/>
              </a:lnSpc>
              <a:spcBef>
                <a:spcPts val="0"/>
              </a:spcBef>
              <a:spcAft>
                <a:spcPts val="300"/>
              </a:spcAft>
            </a:pPr>
            <a:r>
              <a:rPr lang="en-US" sz="3200" b="1" dirty="0">
                <a:latin typeface="Arial" panose="020B0604020202020204" pitchFamily="34" charset="0"/>
                <a:cs typeface="Arial" panose="020B0604020202020204" pitchFamily="34" charset="0"/>
              </a:rPr>
              <a:t>Reusables</a:t>
            </a:r>
            <a:endParaRPr lang="en-US" sz="3200" b="1" dirty="0">
              <a:solidFill>
                <a:schemeClr val="tx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grpSp>
        <p:nvGrpSpPr>
          <p:cNvPr id="12" name="Group 11">
            <a:extLst>
              <a:ext uri="{FF2B5EF4-FFF2-40B4-BE49-F238E27FC236}">
                <a16:creationId xmlns:a16="http://schemas.microsoft.com/office/drawing/2014/main" id="{969F4A64-0F21-A74C-ED9F-32F996A84A5A}"/>
              </a:ext>
            </a:extLst>
          </p:cNvPr>
          <p:cNvGrpSpPr/>
          <p:nvPr/>
        </p:nvGrpSpPr>
        <p:grpSpPr>
          <a:xfrm>
            <a:off x="7332645" y="3502394"/>
            <a:ext cx="3738044" cy="2604097"/>
            <a:chOff x="4226978" y="2324100"/>
            <a:chExt cx="3738044" cy="2604097"/>
          </a:xfrm>
        </p:grpSpPr>
        <p:pic>
          <p:nvPicPr>
            <p:cNvPr id="1026" name="Picture 2" descr="Shuttle era HRSI LI-900 tile">
              <a:extLst>
                <a:ext uri="{FF2B5EF4-FFF2-40B4-BE49-F238E27FC236}">
                  <a16:creationId xmlns:a16="http://schemas.microsoft.com/office/drawing/2014/main" id="{DC0931C7-0716-F3A2-C0D0-E10CABD379BD}"/>
                </a:ext>
              </a:extLst>
            </p:cNvPr>
            <p:cNvPicPr>
              <a:picLocks noChangeAspect="1" noChangeArrowheads="1"/>
            </p:cNvPicPr>
            <p:nvPr/>
          </p:nvPicPr>
          <p:blipFill>
            <a:blip r:embed="rId2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4495800" y="2324100"/>
              <a:ext cx="3200400" cy="2209800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sp>
          <p:nvSpPr>
            <p:cNvPr id="11" name="TextBox 10">
              <a:extLst>
                <a:ext uri="{FF2B5EF4-FFF2-40B4-BE49-F238E27FC236}">
                  <a16:creationId xmlns:a16="http://schemas.microsoft.com/office/drawing/2014/main" id="{D38A83C9-E30A-BB47-9A6E-D42F57191908}"/>
                </a:ext>
              </a:extLst>
            </p:cNvPr>
            <p:cNvSpPr txBox="1"/>
            <p:nvPr/>
          </p:nvSpPr>
          <p:spPr>
            <a:xfrm>
              <a:off x="4226978" y="4558865"/>
              <a:ext cx="3738044" cy="369332"/>
            </a:xfrm>
            <a:prstGeom prst="rect">
              <a:avLst/>
            </a:prstGeom>
            <a:noFill/>
          </p:spPr>
          <p:txBody>
            <a:bodyPr wrap="square">
              <a:spAutoFit/>
            </a:bodyPr>
            <a:lstStyle/>
            <a:p>
              <a:pPr algn="ctr">
                <a:buNone/>
              </a:pPr>
              <a:r>
                <a:rPr lang="en-US" b="0" i="1" u="none" strike="noStrike" dirty="0">
                  <a:effectLst/>
                  <a:latin typeface="Arial" panose="020B0604020202020204" pitchFamily="34" charset="0"/>
                  <a:cs typeface="Arial" panose="020B0604020202020204" pitchFamily="34" charset="0"/>
                </a:rPr>
                <a:t>Shuttle era HRSI LI-900 tile. NASA</a:t>
              </a:r>
            </a:p>
          </p:txBody>
        </p:sp>
      </p:grpSp>
      <p:sp>
        <p:nvSpPr>
          <p:cNvPr id="4" name="TextBox 3">
            <a:extLst>
              <a:ext uri="{FF2B5EF4-FFF2-40B4-BE49-F238E27FC236}">
                <a16:creationId xmlns:a16="http://schemas.microsoft.com/office/drawing/2014/main" id="{DEB6D4B3-7358-5DDC-26C8-4E17D4381026}"/>
              </a:ext>
            </a:extLst>
          </p:cNvPr>
          <p:cNvSpPr txBox="1"/>
          <p:nvPr/>
        </p:nvSpPr>
        <p:spPr>
          <a:xfrm>
            <a:off x="7933724" y="1102309"/>
            <a:ext cx="4265892" cy="59202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9525" algn="ctr">
              <a:lnSpc>
                <a:spcPct val="110000"/>
              </a:lnSpc>
              <a:spcBef>
                <a:spcPts val="0"/>
              </a:spcBef>
              <a:spcAft>
                <a:spcPts val="300"/>
              </a:spcAft>
            </a:pPr>
            <a:r>
              <a:rPr lang="en-US" sz="3200" b="1" dirty="0">
                <a:solidFill>
                  <a:schemeClr val="bg1">
                    <a:lumMod val="50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Ablators</a:t>
            </a:r>
          </a:p>
        </p:txBody>
      </p:sp>
      <p:grpSp>
        <p:nvGrpSpPr>
          <p:cNvPr id="15" name="Group 14">
            <a:extLst>
              <a:ext uri="{FF2B5EF4-FFF2-40B4-BE49-F238E27FC236}">
                <a16:creationId xmlns:a16="http://schemas.microsoft.com/office/drawing/2014/main" id="{13B31C63-B708-AD40-BD06-360EB1279063}"/>
              </a:ext>
            </a:extLst>
          </p:cNvPr>
          <p:cNvGrpSpPr/>
          <p:nvPr/>
        </p:nvGrpSpPr>
        <p:grpSpPr>
          <a:xfrm>
            <a:off x="535327" y="2896487"/>
            <a:ext cx="5290286" cy="3394670"/>
            <a:chOff x="535327" y="2730230"/>
            <a:chExt cx="5290286" cy="3394670"/>
          </a:xfrm>
        </p:grpSpPr>
        <p:pic>
          <p:nvPicPr>
            <p:cNvPr id="1028" name="Picture 4" descr="TUFROC">
              <a:extLst>
                <a:ext uri="{FF2B5EF4-FFF2-40B4-BE49-F238E27FC236}">
                  <a16:creationId xmlns:a16="http://schemas.microsoft.com/office/drawing/2014/main" id="{794D0FB5-2FA5-E95C-8038-88973045B967}"/>
                </a:ext>
              </a:extLst>
            </p:cNvPr>
            <p:cNvPicPr>
              <a:picLocks noChangeAspect="1" noChangeArrowheads="1"/>
            </p:cNvPicPr>
            <p:nvPr/>
          </p:nvPicPr>
          <p:blipFill>
            <a:blip r:embed="rId3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2131987" y="2730230"/>
              <a:ext cx="2099205" cy="3038324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sp>
          <p:nvSpPr>
            <p:cNvPr id="6" name="TextBox 5">
              <a:extLst>
                <a:ext uri="{FF2B5EF4-FFF2-40B4-BE49-F238E27FC236}">
                  <a16:creationId xmlns:a16="http://schemas.microsoft.com/office/drawing/2014/main" id="{0B6FDD94-DA81-A67A-697E-72634B4D6A71}"/>
                </a:ext>
              </a:extLst>
            </p:cNvPr>
            <p:cNvSpPr txBox="1"/>
            <p:nvPr/>
          </p:nvSpPr>
          <p:spPr>
            <a:xfrm>
              <a:off x="535327" y="5755568"/>
              <a:ext cx="5290286" cy="369332"/>
            </a:xfrm>
            <a:prstGeom prst="rect">
              <a:avLst/>
            </a:prstGeom>
            <a:noFill/>
          </p:spPr>
          <p:txBody>
            <a:bodyPr wrap="square">
              <a:spAutoFit/>
            </a:bodyPr>
            <a:lstStyle/>
            <a:p>
              <a:pPr algn="ctr"/>
              <a:r>
                <a:rPr lang="en-US" b="0" i="1" u="none" strike="noStrike" dirty="0">
                  <a:effectLst/>
                  <a:latin typeface="Arial" panose="020B0604020202020204" pitchFamily="34" charset="0"/>
                  <a:cs typeface="Arial" panose="020B0604020202020204" pitchFamily="34" charset="0"/>
                </a:rPr>
                <a:t>X-37b with TUFROC wing leading edge. NASA</a:t>
              </a:r>
            </a:p>
          </p:txBody>
        </p:sp>
      </p:grpSp>
      <p:sp>
        <p:nvSpPr>
          <p:cNvPr id="14" name="TextBox 13">
            <a:extLst>
              <a:ext uri="{FF2B5EF4-FFF2-40B4-BE49-F238E27FC236}">
                <a16:creationId xmlns:a16="http://schemas.microsoft.com/office/drawing/2014/main" id="{A7831188-5C27-C288-47FB-B496FB1797A7}"/>
              </a:ext>
            </a:extLst>
          </p:cNvPr>
          <p:cNvSpPr txBox="1"/>
          <p:nvPr/>
        </p:nvSpPr>
        <p:spPr>
          <a:xfrm>
            <a:off x="3037609" y="1799022"/>
            <a:ext cx="6116782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/>
            <a:r>
              <a:rPr lang="en-US" sz="1800" b="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Great for entry from low-earth orbit and </a:t>
            </a:r>
            <a:r>
              <a:rPr lang="en-US" sz="1800" b="0" dirty="0" err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backshells</a:t>
            </a:r>
            <a:endParaRPr lang="en-US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625373777"/>
      </p:ext>
    </p:extLst>
  </p:cSld>
  <p:clrMapOvr>
    <a:masterClrMapping/>
  </p:clrMapOvr>
  <p:transition>
    <p:fade/>
  </p:transition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CC70143A-F28A-929D-0F84-9ED0D10210AB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A50711B-7805-1D02-F09D-BACCC69CAE6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sz="3600" dirty="0"/>
              <a:t>Thermal Protection Systems (TPS) Types</a:t>
            </a:r>
          </a:p>
        </p:txBody>
      </p:sp>
      <p:sp>
        <p:nvSpPr>
          <p:cNvPr id="3" name="Slide Number Placeholder 2">
            <a:extLst>
              <a:ext uri="{FF2B5EF4-FFF2-40B4-BE49-F238E27FC236}">
                <a16:creationId xmlns:a16="http://schemas.microsoft.com/office/drawing/2014/main" id="{6B6A95B3-09F4-203B-3904-FABFD33A88A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3FCCCAE-C0A6-4BB7-B82B-AC74E56A11C4}" type="slidenum">
              <a:rPr lang="en-US" smtClean="0"/>
              <a:pPr/>
              <a:t>4</a:t>
            </a:fld>
            <a:endParaRPr lang="en-US"/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D5D61B2E-2622-5294-7F9F-BA87CCA1C7B0}"/>
              </a:ext>
            </a:extLst>
          </p:cNvPr>
          <p:cNvSpPr txBox="1"/>
          <p:nvPr/>
        </p:nvSpPr>
        <p:spPr>
          <a:xfrm>
            <a:off x="3992360" y="1102309"/>
            <a:ext cx="4265892" cy="59202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9525" algn="ctr">
              <a:lnSpc>
                <a:spcPct val="110000"/>
              </a:lnSpc>
              <a:spcBef>
                <a:spcPts val="0"/>
              </a:spcBef>
              <a:spcAft>
                <a:spcPts val="300"/>
              </a:spcAft>
            </a:pPr>
            <a:r>
              <a:rPr lang="en-US" sz="3200" b="1" dirty="0" err="1">
                <a:latin typeface="Arial" panose="020B0604020202020204" pitchFamily="34" charset="0"/>
                <a:cs typeface="Arial" panose="020B0604020202020204" pitchFamily="34" charset="0"/>
              </a:rPr>
              <a:t>Deployables</a:t>
            </a:r>
            <a:endParaRPr lang="en-US" sz="3200" b="1" dirty="0">
              <a:solidFill>
                <a:schemeClr val="tx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C1A0D644-3E83-5F41-FE34-6747F19983F1}"/>
              </a:ext>
            </a:extLst>
          </p:cNvPr>
          <p:cNvSpPr txBox="1"/>
          <p:nvPr/>
        </p:nvSpPr>
        <p:spPr>
          <a:xfrm>
            <a:off x="-959" y="1102309"/>
            <a:ext cx="4265892" cy="59202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9525" algn="ctr">
              <a:lnSpc>
                <a:spcPct val="110000"/>
              </a:lnSpc>
              <a:spcBef>
                <a:spcPts val="0"/>
              </a:spcBef>
              <a:spcAft>
                <a:spcPts val="300"/>
              </a:spcAft>
            </a:pPr>
            <a:r>
              <a:rPr lang="en-US" sz="3200" b="1" dirty="0">
                <a:solidFill>
                  <a:schemeClr val="bg1">
                    <a:lumMod val="50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Reusables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EA996113-44DD-6CDF-D290-F89719D30DEA}"/>
              </a:ext>
            </a:extLst>
          </p:cNvPr>
          <p:cNvSpPr txBox="1"/>
          <p:nvPr/>
        </p:nvSpPr>
        <p:spPr>
          <a:xfrm>
            <a:off x="7933724" y="1102309"/>
            <a:ext cx="4265892" cy="59202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9525" algn="ctr">
              <a:lnSpc>
                <a:spcPct val="110000"/>
              </a:lnSpc>
              <a:spcBef>
                <a:spcPts val="0"/>
              </a:spcBef>
              <a:spcAft>
                <a:spcPts val="300"/>
              </a:spcAft>
            </a:pPr>
            <a:r>
              <a:rPr lang="en-US" sz="3200" b="1" dirty="0">
                <a:solidFill>
                  <a:schemeClr val="bg1">
                    <a:lumMod val="50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Ablators</a:t>
            </a:r>
          </a:p>
        </p:txBody>
      </p:sp>
      <p:pic>
        <p:nvPicPr>
          <p:cNvPr id="6" name="ArcJetAdept.mp4">
            <a:hlinkClick r:id="" action="ppaction://media"/>
            <a:extLst>
              <a:ext uri="{FF2B5EF4-FFF2-40B4-BE49-F238E27FC236}">
                <a16:creationId xmlns:a16="http://schemas.microsoft.com/office/drawing/2014/main" id="{478EC3B6-6E2A-50CA-7822-713632BC31D4}"/>
              </a:ext>
            </a:extLst>
          </p:cNvPr>
          <p:cNvPicPr>
            <a:picLocks noChangeAspect="1"/>
          </p:cNvPicPr>
          <p:nvPr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 rotWithShape="1">
          <a:blip r:embed="rId6"/>
          <a:srcRect l="15080" r="29761"/>
          <a:stretch>
            <a:fillRect/>
          </a:stretch>
        </p:blipFill>
        <p:spPr>
          <a:xfrm>
            <a:off x="277862" y="3184761"/>
            <a:ext cx="2376750" cy="2423758"/>
          </a:xfrm>
          <a:prstGeom prst="rect">
            <a:avLst/>
          </a:prstGeom>
        </p:spPr>
      </p:pic>
      <p:sp>
        <p:nvSpPr>
          <p:cNvPr id="10" name="TextBox 9">
            <a:extLst>
              <a:ext uri="{FF2B5EF4-FFF2-40B4-BE49-F238E27FC236}">
                <a16:creationId xmlns:a16="http://schemas.microsoft.com/office/drawing/2014/main" id="{C4E880C5-8291-1C04-6600-1E531730C505}"/>
              </a:ext>
            </a:extLst>
          </p:cNvPr>
          <p:cNvSpPr txBox="1"/>
          <p:nvPr/>
        </p:nvSpPr>
        <p:spPr>
          <a:xfrm>
            <a:off x="277862" y="2486475"/>
            <a:ext cx="5384864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i="1" dirty="0">
                <a:latin typeface="Arial" panose="020B0604020202020204" pitchFamily="34" charset="0"/>
                <a:cs typeface="Arial" panose="020B0604020202020204" pitchFamily="34" charset="0"/>
              </a:rPr>
              <a:t>3D TPS woven with carbon fibers in an</a:t>
            </a:r>
          </a:p>
          <a:p>
            <a:pPr algn="ctr"/>
            <a:r>
              <a:rPr lang="en-US" i="1" dirty="0">
                <a:latin typeface="Arial" panose="020B0604020202020204" pitchFamily="34" charset="0"/>
                <a:cs typeface="Arial" panose="020B0604020202020204" pitchFamily="34" charset="0"/>
              </a:rPr>
              <a:t> umbrella-type design</a:t>
            </a:r>
            <a:endParaRPr lang="en-US" sz="2000" i="1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pic>
        <p:nvPicPr>
          <p:cNvPr id="14" name="AdeptOpening.mp4">
            <a:hlinkClick r:id="" action="ppaction://media"/>
            <a:extLst>
              <a:ext uri="{FF2B5EF4-FFF2-40B4-BE49-F238E27FC236}">
                <a16:creationId xmlns:a16="http://schemas.microsoft.com/office/drawing/2014/main" id="{3D94287C-94A7-5EAC-E4E2-887FD41FBFEE}"/>
              </a:ext>
            </a:extLst>
          </p:cNvPr>
          <p:cNvPicPr>
            <a:picLocks noChangeAspect="1"/>
          </p:cNvPicPr>
          <p:nvPr>
            <a:videoFile r:link="rId4"/>
            <p:extLst>
              <p:ext uri="{DAA4B4D4-6D71-4841-9C94-3DE7FCFB9230}">
                <p14:media xmlns:p14="http://schemas.microsoft.com/office/powerpoint/2010/main" r:embed="rId3"/>
              </p:ext>
            </p:extLst>
          </p:nvPr>
        </p:nvPicPr>
        <p:blipFill rotWithShape="1">
          <a:blip r:embed="rId7"/>
          <a:srcRect l="8956" r="10921"/>
          <a:stretch/>
        </p:blipFill>
        <p:spPr>
          <a:xfrm>
            <a:off x="3101365" y="3429000"/>
            <a:ext cx="2642953" cy="1855489"/>
          </a:xfrm>
          <a:prstGeom prst="rect">
            <a:avLst/>
          </a:prstGeom>
        </p:spPr>
      </p:pic>
      <p:sp>
        <p:nvSpPr>
          <p:cNvPr id="16" name="TextBox 15">
            <a:extLst>
              <a:ext uri="{FF2B5EF4-FFF2-40B4-BE49-F238E27FC236}">
                <a16:creationId xmlns:a16="http://schemas.microsoft.com/office/drawing/2014/main" id="{94AEFCCD-8C65-6E16-E77B-CCEAAABDA52D}"/>
              </a:ext>
            </a:extLst>
          </p:cNvPr>
          <p:cNvSpPr txBox="1"/>
          <p:nvPr/>
        </p:nvSpPr>
        <p:spPr>
          <a:xfrm>
            <a:off x="6529276" y="2486475"/>
            <a:ext cx="5384864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Hypersonic Inflatable Aerodynamic Decelerator uses donut/torus shaped balloons </a:t>
            </a:r>
            <a:endParaRPr lang="en-US" sz="2000" i="1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17" name="TextBox 16">
            <a:extLst>
              <a:ext uri="{FF2B5EF4-FFF2-40B4-BE49-F238E27FC236}">
                <a16:creationId xmlns:a16="http://schemas.microsoft.com/office/drawing/2014/main" id="{7DE3A7F0-D550-7EFB-078F-F4DCB9D63D14}"/>
              </a:ext>
            </a:extLst>
          </p:cNvPr>
          <p:cNvSpPr txBox="1"/>
          <p:nvPr/>
        </p:nvSpPr>
        <p:spPr>
          <a:xfrm>
            <a:off x="3403568" y="1793214"/>
            <a:ext cx="538486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Great for slowing down</a:t>
            </a:r>
            <a:endParaRPr lang="en-US" sz="2000" i="1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18" name="TextBox 17">
            <a:extLst>
              <a:ext uri="{FF2B5EF4-FFF2-40B4-BE49-F238E27FC236}">
                <a16:creationId xmlns:a16="http://schemas.microsoft.com/office/drawing/2014/main" id="{3AEFD5C1-77B8-9DB4-A999-E025CBE292B0}"/>
              </a:ext>
            </a:extLst>
          </p:cNvPr>
          <p:cNvSpPr txBox="1"/>
          <p:nvPr/>
        </p:nvSpPr>
        <p:spPr>
          <a:xfrm>
            <a:off x="-263236" y="5608519"/>
            <a:ext cx="345894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i="1" dirty="0">
                <a:latin typeface="Arial" panose="020B0604020202020204" pitchFamily="34" charset="0"/>
                <a:cs typeface="Arial" panose="020B0604020202020204" pitchFamily="34" charset="0"/>
              </a:rPr>
              <a:t>Adept in the Arc Jet. NASA</a:t>
            </a:r>
            <a:endParaRPr lang="en-US" sz="2000" i="1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20" name="TextBox 19">
            <a:extLst>
              <a:ext uri="{FF2B5EF4-FFF2-40B4-BE49-F238E27FC236}">
                <a16:creationId xmlns:a16="http://schemas.microsoft.com/office/drawing/2014/main" id="{5F52FEFC-EA3C-407E-1C02-E09B90E07DD5}"/>
              </a:ext>
            </a:extLst>
          </p:cNvPr>
          <p:cNvSpPr txBox="1"/>
          <p:nvPr/>
        </p:nvSpPr>
        <p:spPr>
          <a:xfrm>
            <a:off x="2978727" y="5312836"/>
            <a:ext cx="288822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i="1" dirty="0">
                <a:latin typeface="Arial" panose="020B0604020202020204" pitchFamily="34" charset="0"/>
                <a:cs typeface="Arial" panose="020B0604020202020204" pitchFamily="34" charset="0"/>
              </a:rPr>
              <a:t>Adept deploying. NASA</a:t>
            </a:r>
            <a:endParaRPr lang="en-US" sz="2000" i="1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grpSp>
        <p:nvGrpSpPr>
          <p:cNvPr id="19" name="Group 18">
            <a:extLst>
              <a:ext uri="{FF2B5EF4-FFF2-40B4-BE49-F238E27FC236}">
                <a16:creationId xmlns:a16="http://schemas.microsoft.com/office/drawing/2014/main" id="{B883C14A-6E5E-E53A-2A3D-CA7D29FAF874}"/>
              </a:ext>
            </a:extLst>
          </p:cNvPr>
          <p:cNvGrpSpPr/>
          <p:nvPr/>
        </p:nvGrpSpPr>
        <p:grpSpPr>
          <a:xfrm>
            <a:off x="9287461" y="3618276"/>
            <a:ext cx="3033211" cy="2821240"/>
            <a:chOff x="9287461" y="3618276"/>
            <a:chExt cx="3033211" cy="2821240"/>
          </a:xfrm>
        </p:grpSpPr>
        <p:sp>
          <p:nvSpPr>
            <p:cNvPr id="21" name="TextBox 20">
              <a:extLst>
                <a:ext uri="{FF2B5EF4-FFF2-40B4-BE49-F238E27FC236}">
                  <a16:creationId xmlns:a16="http://schemas.microsoft.com/office/drawing/2014/main" id="{9FDE0457-1C2F-A2AE-485D-11BB060D2B84}"/>
                </a:ext>
              </a:extLst>
            </p:cNvPr>
            <p:cNvSpPr txBox="1"/>
            <p:nvPr/>
          </p:nvSpPr>
          <p:spPr>
            <a:xfrm>
              <a:off x="9486026" y="5793185"/>
              <a:ext cx="2834646" cy="646331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algn="ctr"/>
              <a:r>
                <a:rPr lang="en-US" i="1" dirty="0">
                  <a:latin typeface="Arial" panose="020B0604020202020204" pitchFamily="34" charset="0"/>
                  <a:cs typeface="Arial" panose="020B0604020202020204" pitchFamily="34" charset="0"/>
                </a:rPr>
                <a:t>LOFTID deployment before entry. NASA</a:t>
              </a:r>
              <a:endParaRPr lang="en-US" sz="2000" i="1" dirty="0">
                <a:latin typeface="Arial" panose="020B0604020202020204" pitchFamily="34" charset="0"/>
                <a:cs typeface="Arial" panose="020B0604020202020204" pitchFamily="34" charset="0"/>
              </a:endParaRPr>
            </a:p>
          </p:txBody>
        </p:sp>
        <p:pic>
          <p:nvPicPr>
            <p:cNvPr id="9" name="Picture 8">
              <a:extLst>
                <a:ext uri="{FF2B5EF4-FFF2-40B4-BE49-F238E27FC236}">
                  <a16:creationId xmlns:a16="http://schemas.microsoft.com/office/drawing/2014/main" id="{1C8E37A3-9AC9-6FF9-BDB9-DF4EAA44F36B}"/>
                </a:ext>
              </a:extLst>
            </p:cNvPr>
            <p:cNvPicPr>
              <a:picLocks noChangeAspect="1"/>
            </p:cNvPicPr>
            <p:nvPr/>
          </p:nvPicPr>
          <p:blipFill>
            <a:blip r:embed="rId8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 t="26033" r="52601" b="29781"/>
            <a:stretch/>
          </p:blipFill>
          <p:spPr>
            <a:xfrm>
              <a:off x="9287461" y="3618276"/>
              <a:ext cx="3023904" cy="1879226"/>
            </a:xfrm>
            <a:prstGeom prst="rect">
              <a:avLst/>
            </a:prstGeom>
          </p:spPr>
        </p:pic>
      </p:grpSp>
      <p:grpSp>
        <p:nvGrpSpPr>
          <p:cNvPr id="15" name="Group 14">
            <a:extLst>
              <a:ext uri="{FF2B5EF4-FFF2-40B4-BE49-F238E27FC236}">
                <a16:creationId xmlns:a16="http://schemas.microsoft.com/office/drawing/2014/main" id="{9B241283-49BD-5B5F-60F1-36D44BBE6C97}"/>
              </a:ext>
            </a:extLst>
          </p:cNvPr>
          <p:cNvGrpSpPr/>
          <p:nvPr/>
        </p:nvGrpSpPr>
        <p:grpSpPr>
          <a:xfrm>
            <a:off x="6854537" y="3297624"/>
            <a:ext cx="2513858" cy="2890970"/>
            <a:chOff x="6866935" y="3465085"/>
            <a:chExt cx="2513858" cy="2890970"/>
          </a:xfrm>
        </p:grpSpPr>
        <p:pic>
          <p:nvPicPr>
            <p:cNvPr id="12" name="Picture 11">
              <a:extLst>
                <a:ext uri="{FF2B5EF4-FFF2-40B4-BE49-F238E27FC236}">
                  <a16:creationId xmlns:a16="http://schemas.microsoft.com/office/drawing/2014/main" id="{EAF98356-18B2-83B5-CE18-1EB5D0B92443}"/>
                </a:ext>
              </a:extLst>
            </p:cNvPr>
            <p:cNvPicPr>
              <a:picLocks/>
            </p:cNvPicPr>
            <p:nvPr/>
          </p:nvPicPr>
          <p:blipFill>
            <a:blip r:embed="rId9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 l="49002" t="8638" r="-3190" b="5283"/>
            <a:stretch/>
          </p:blipFill>
          <p:spPr>
            <a:xfrm>
              <a:off x="6866935" y="3465085"/>
              <a:ext cx="2513858" cy="2520530"/>
            </a:xfrm>
            <a:prstGeom prst="ellipse">
              <a:avLst/>
            </a:prstGeom>
          </p:spPr>
        </p:pic>
        <p:sp>
          <p:nvSpPr>
            <p:cNvPr id="13" name="TextBox 12">
              <a:extLst>
                <a:ext uri="{FF2B5EF4-FFF2-40B4-BE49-F238E27FC236}">
                  <a16:creationId xmlns:a16="http://schemas.microsoft.com/office/drawing/2014/main" id="{448CDE80-45B7-671C-2960-CCA198B10164}"/>
                </a:ext>
              </a:extLst>
            </p:cNvPr>
            <p:cNvSpPr txBox="1"/>
            <p:nvPr/>
          </p:nvSpPr>
          <p:spPr>
            <a:xfrm>
              <a:off x="6910995" y="5986723"/>
              <a:ext cx="2376466" cy="369332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algn="ctr"/>
              <a:r>
                <a:rPr lang="en-US" i="1" dirty="0">
                  <a:latin typeface="Arial" panose="020B0604020202020204" pitchFamily="34" charset="0"/>
                  <a:cs typeface="Arial" panose="020B0604020202020204" pitchFamily="34" charset="0"/>
                </a:rPr>
                <a:t>LOFTID entry. NASA</a:t>
              </a:r>
              <a:endParaRPr lang="en-US" sz="2000" i="1" dirty="0">
                <a:latin typeface="Arial" panose="020B0604020202020204" pitchFamily="34" charset="0"/>
                <a:cs typeface="Arial" panose="020B0604020202020204" pitchFamily="34" charset="0"/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val="841326570"/>
      </p:ext>
    </p:extLst>
  </p:cSld>
  <p:clrMapOvr>
    <a:masterClrMapping/>
  </p:clrMapOvr>
  <p:transition>
    <p:fad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9005" fill="hold"/>
                                        <p:tgtEl>
                                          <p:spTgt spid="6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" fill="hold">
                            <p:stCondLst>
                              <p:cond delay="9005"/>
                            </p:stCondLst>
                            <p:childTnLst>
                              <p:par>
                                <p:cTn id="8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9" dur="9044" fill="hold"/>
                                        <p:tgtEl>
                                          <p:spTgt spid="1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seq concurrent="1" nextAc="seek">
              <p:cTn id="10" restart="whenNotActive" fill="hold" evtFilter="cancelBubble" nodeType="interactiveSeq">
                <p:stCondLst>
                  <p:cond evt="onClick" delay="0">
                    <p:tgtEl>
                      <p:spTgt spid="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1" fill="hold">
                      <p:stCondLst>
                        <p:cond delay="0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4" dur="1" fill="hold"/>
                                        <p:tgtEl>
                                          <p:spTgt spid="6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"/>
                  </p:tgtEl>
                </p:cond>
              </p:nextCondLst>
            </p:seq>
            <p:video>
              <p:cMediaNode vol="80000" mute="1">
                <p:cTn id="15" fill="hold" display="0">
                  <p:stCondLst>
                    <p:cond delay="indefinite"/>
                  </p:stCondLst>
                </p:cTn>
                <p:tgtEl>
                  <p:spTgt spid="6"/>
                </p:tgtEl>
              </p:cMediaNode>
            </p:video>
            <p:seq concurrent="1" nextAc="seek">
              <p:cTn id="16" restart="whenNotActive" fill="hold" evtFilter="cancelBubble" nodeType="interactiveSeq">
                <p:stCondLst>
                  <p:cond evt="onClick" delay="0">
                    <p:tgtEl>
                      <p:spTgt spid="1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7" fill="hold">
                      <p:stCondLst>
                        <p:cond delay="0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20" dur="1" fill="hold"/>
                                        <p:tgtEl>
                                          <p:spTgt spid="1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4"/>
                  </p:tgtEl>
                </p:cond>
              </p:nextCondLst>
            </p:seq>
            <p:video>
              <p:cMediaNode vol="80000">
                <p:cTn id="21" repeatCount="indefinite" fill="hold" display="0">
                  <p:stCondLst>
                    <p:cond delay="indefinite"/>
                  </p:stCondLst>
                </p:cTn>
                <p:tgtEl>
                  <p:spTgt spid="14"/>
                </p:tgtEl>
              </p:cMediaNode>
            </p:video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B8FFF403-6F09-999B-B3DB-BDBC74F9A64F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C5CA638-444B-501D-738F-BEB51201C82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sz="3600" dirty="0"/>
              <a:t>Thermal Protection Systems (TPS) Types</a:t>
            </a:r>
          </a:p>
        </p:txBody>
      </p:sp>
      <p:sp>
        <p:nvSpPr>
          <p:cNvPr id="3" name="Slide Number Placeholder 2">
            <a:extLst>
              <a:ext uri="{FF2B5EF4-FFF2-40B4-BE49-F238E27FC236}">
                <a16:creationId xmlns:a16="http://schemas.microsoft.com/office/drawing/2014/main" id="{18FCFEC9-F085-7F4F-C044-BD5D4F8FFC0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3FCCCAE-C0A6-4BB7-B82B-AC74E56A11C4}" type="slidenum">
              <a:rPr lang="en-US" smtClean="0"/>
              <a:pPr/>
              <a:t>5</a:t>
            </a:fld>
            <a:endParaRPr lang="en-US"/>
          </a:p>
        </p:txBody>
      </p:sp>
      <p:sp>
        <p:nvSpPr>
          <p:cNvPr id="33" name="TextBox 32">
            <a:extLst>
              <a:ext uri="{FF2B5EF4-FFF2-40B4-BE49-F238E27FC236}">
                <a16:creationId xmlns:a16="http://schemas.microsoft.com/office/drawing/2014/main" id="{6ADEF43F-8F87-9509-E5BE-8DD0AF78F132}"/>
              </a:ext>
            </a:extLst>
          </p:cNvPr>
          <p:cNvSpPr txBox="1"/>
          <p:nvPr/>
        </p:nvSpPr>
        <p:spPr>
          <a:xfrm>
            <a:off x="13895" y="6403878"/>
            <a:ext cx="6411820" cy="27699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1200" dirty="0">
                <a:solidFill>
                  <a:schemeClr val="tx1">
                    <a:lumMod val="65000"/>
                    <a:lumOff val="3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D Ellerby et al, MS&amp;T, 2019  •  A </a:t>
            </a:r>
            <a:r>
              <a:rPr lang="en-US" sz="1200" dirty="0" err="1">
                <a:solidFill>
                  <a:schemeClr val="tx1">
                    <a:lumMod val="65000"/>
                    <a:lumOff val="3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Vanaerschot</a:t>
            </a:r>
            <a:r>
              <a:rPr lang="en-US" sz="1200" dirty="0">
                <a:solidFill>
                  <a:schemeClr val="tx1">
                    <a:lumMod val="65000"/>
                    <a:lumOff val="3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 et al, Composite Structures, 2017, 173, 44-52</a:t>
            </a:r>
          </a:p>
        </p:txBody>
      </p:sp>
      <p:sp>
        <p:nvSpPr>
          <p:cNvPr id="42" name="TextBox 41">
            <a:extLst>
              <a:ext uri="{FF2B5EF4-FFF2-40B4-BE49-F238E27FC236}">
                <a16:creationId xmlns:a16="http://schemas.microsoft.com/office/drawing/2014/main" id="{E53DEA70-100C-A058-1B37-A2B61917AA58}"/>
              </a:ext>
            </a:extLst>
          </p:cNvPr>
          <p:cNvSpPr txBox="1"/>
          <p:nvPr/>
        </p:nvSpPr>
        <p:spPr>
          <a:xfrm>
            <a:off x="302651" y="2336164"/>
            <a:ext cx="3036294" cy="98488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i="1" dirty="0">
                <a:latin typeface="Arial" panose="020B0604020202020204" pitchFamily="34" charset="0"/>
                <a:cs typeface="Arial" panose="020B0604020202020204" pitchFamily="34" charset="0"/>
              </a:rPr>
              <a:t>Infused Fiber Networks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US" sz="2000" dirty="0">
                <a:latin typeface="Arial" panose="020B0604020202020204" pitchFamily="34" charset="0"/>
                <a:cs typeface="Arial" panose="020B0604020202020204" pitchFamily="34" charset="0"/>
              </a:rPr>
              <a:t>Avcoat, PICA, SIRCA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US" sz="2000" dirty="0">
                <a:latin typeface="Arial" panose="020B0604020202020204" pitchFamily="34" charset="0"/>
                <a:cs typeface="Arial" panose="020B0604020202020204" pitchFamily="34" charset="0"/>
              </a:rPr>
              <a:t>Lower density</a:t>
            </a: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087CEE39-FB39-6C6E-76AC-5B8175E1DD98}"/>
              </a:ext>
            </a:extLst>
          </p:cNvPr>
          <p:cNvSpPr txBox="1"/>
          <p:nvPr/>
        </p:nvSpPr>
        <p:spPr>
          <a:xfrm>
            <a:off x="3992360" y="1102309"/>
            <a:ext cx="4265892" cy="59202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9525" algn="ctr">
              <a:lnSpc>
                <a:spcPct val="110000"/>
              </a:lnSpc>
              <a:spcBef>
                <a:spcPts val="0"/>
              </a:spcBef>
              <a:spcAft>
                <a:spcPts val="300"/>
              </a:spcAft>
            </a:pPr>
            <a:r>
              <a:rPr lang="en-US" sz="3200" b="1" dirty="0" err="1">
                <a:solidFill>
                  <a:schemeClr val="bg1">
                    <a:lumMod val="50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Deployables</a:t>
            </a:r>
            <a:endParaRPr lang="en-US" sz="3200" b="1" dirty="0">
              <a:solidFill>
                <a:schemeClr val="bg1">
                  <a:lumMod val="50000"/>
                </a:schemeClr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AAD99521-BF74-8AE8-3531-3E604382ACBF}"/>
              </a:ext>
            </a:extLst>
          </p:cNvPr>
          <p:cNvSpPr txBox="1"/>
          <p:nvPr/>
        </p:nvSpPr>
        <p:spPr>
          <a:xfrm>
            <a:off x="-959" y="1102309"/>
            <a:ext cx="4265892" cy="59202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9525" algn="ctr">
              <a:lnSpc>
                <a:spcPct val="110000"/>
              </a:lnSpc>
              <a:spcBef>
                <a:spcPts val="0"/>
              </a:spcBef>
              <a:spcAft>
                <a:spcPts val="300"/>
              </a:spcAft>
            </a:pPr>
            <a:r>
              <a:rPr lang="en-US" sz="3200" b="1" dirty="0">
                <a:solidFill>
                  <a:schemeClr val="bg1">
                    <a:lumMod val="50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Reusables</a:t>
            </a:r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F14A2E2C-DF88-037E-9EAF-97B44A6DEA18}"/>
              </a:ext>
            </a:extLst>
          </p:cNvPr>
          <p:cNvSpPr txBox="1"/>
          <p:nvPr/>
        </p:nvSpPr>
        <p:spPr>
          <a:xfrm>
            <a:off x="6975987" y="2190658"/>
            <a:ext cx="5223629" cy="98488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i="1" dirty="0">
                <a:latin typeface="Arial" panose="020B0604020202020204" pitchFamily="34" charset="0"/>
                <a:cs typeface="Arial" panose="020B0604020202020204" pitchFamily="34" charset="0"/>
              </a:rPr>
              <a:t>Weaves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US" sz="2000" dirty="0">
                <a:latin typeface="Arial" panose="020B0604020202020204" pitchFamily="34" charset="0"/>
                <a:cs typeface="Arial" panose="020B0604020202020204" pitchFamily="34" charset="0"/>
              </a:rPr>
              <a:t>HEEET, 3MDCP, 3D-MAT, Carbon-carbon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US" sz="2000" dirty="0">
                <a:latin typeface="Arial" panose="020B0604020202020204" pitchFamily="34" charset="0"/>
                <a:cs typeface="Arial" panose="020B0604020202020204" pitchFamily="34" charset="0"/>
              </a:rPr>
              <a:t>Higher density for more extreme entry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712F88A8-7F15-B008-B7D8-809AE3C81830}"/>
              </a:ext>
            </a:extLst>
          </p:cNvPr>
          <p:cNvSpPr txBox="1"/>
          <p:nvPr/>
        </p:nvSpPr>
        <p:spPr>
          <a:xfrm>
            <a:off x="7933724" y="1102309"/>
            <a:ext cx="4265892" cy="59202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9525" algn="ctr">
              <a:lnSpc>
                <a:spcPct val="110000"/>
              </a:lnSpc>
              <a:spcBef>
                <a:spcPts val="0"/>
              </a:spcBef>
              <a:spcAft>
                <a:spcPts val="300"/>
              </a:spcAft>
            </a:pPr>
            <a:r>
              <a:rPr lang="en-US" sz="3200" b="1" dirty="0">
                <a:latin typeface="Arial" panose="020B0604020202020204" pitchFamily="34" charset="0"/>
                <a:cs typeface="Arial" panose="020B0604020202020204" pitchFamily="34" charset="0"/>
              </a:rPr>
              <a:t>Ablators</a:t>
            </a:r>
            <a:endParaRPr lang="en-US" sz="3200" b="1" dirty="0">
              <a:solidFill>
                <a:schemeClr val="tx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pic>
        <p:nvPicPr>
          <p:cNvPr id="6" name="Picture 2">
            <a:extLst>
              <a:ext uri="{FF2B5EF4-FFF2-40B4-BE49-F238E27FC236}">
                <a16:creationId xmlns:a16="http://schemas.microsoft.com/office/drawing/2014/main" id="{075977D2-8DD0-08DD-49C2-0B0484BE8AB6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5065" t="19862" r="4648" b="2676"/>
          <a:stretch/>
        </p:blipFill>
        <p:spPr bwMode="auto">
          <a:xfrm>
            <a:off x="6575979" y="4401442"/>
            <a:ext cx="2197613" cy="1200625"/>
          </a:xfrm>
          <a:prstGeom prst="rect">
            <a:avLst/>
          </a:prstGeom>
          <a:noFill/>
          <a:ln w="12700"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8" name="Picture 57">
            <a:extLst>
              <a:ext uri="{FF2B5EF4-FFF2-40B4-BE49-F238E27FC236}">
                <a16:creationId xmlns:a16="http://schemas.microsoft.com/office/drawing/2014/main" id="{F6948895-C7C2-FF6A-4440-790D96250AA9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l="6499" t="5197" r="5267"/>
          <a:stretch/>
        </p:blipFill>
        <p:spPr>
          <a:xfrm>
            <a:off x="9098438" y="3946535"/>
            <a:ext cx="2745832" cy="1809156"/>
          </a:xfrm>
          <a:prstGeom prst="rect">
            <a:avLst/>
          </a:prstGeom>
        </p:spPr>
      </p:pic>
      <p:sp>
        <p:nvSpPr>
          <p:cNvPr id="10" name="TextBox 9">
            <a:extLst>
              <a:ext uri="{FF2B5EF4-FFF2-40B4-BE49-F238E27FC236}">
                <a16:creationId xmlns:a16="http://schemas.microsoft.com/office/drawing/2014/main" id="{1C49AF72-9E80-3AF5-FECF-BC7C93DF7DD9}"/>
              </a:ext>
            </a:extLst>
          </p:cNvPr>
          <p:cNvSpPr txBox="1"/>
          <p:nvPr/>
        </p:nvSpPr>
        <p:spPr>
          <a:xfrm>
            <a:off x="-190086" y="5755691"/>
            <a:ext cx="303629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i="1" dirty="0">
                <a:latin typeface="Arial" panose="020B0604020202020204" pitchFamily="34" charset="0"/>
                <a:cs typeface="Arial" panose="020B0604020202020204" pitchFamily="34" charset="0"/>
              </a:rPr>
              <a:t>SEM of fractured PICA </a:t>
            </a:r>
            <a:endParaRPr lang="en-US" sz="20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14" name="TextBox 13">
            <a:extLst>
              <a:ext uri="{FF2B5EF4-FFF2-40B4-BE49-F238E27FC236}">
                <a16:creationId xmlns:a16="http://schemas.microsoft.com/office/drawing/2014/main" id="{242DCE25-11F9-F3BC-C3A3-A267430FC02E}"/>
              </a:ext>
            </a:extLst>
          </p:cNvPr>
          <p:cNvSpPr txBox="1"/>
          <p:nvPr/>
        </p:nvSpPr>
        <p:spPr>
          <a:xfrm>
            <a:off x="6180091" y="5707258"/>
            <a:ext cx="3036294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i="1" dirty="0">
                <a:latin typeface="Arial" panose="020B0604020202020204" pitchFamily="34" charset="0"/>
                <a:cs typeface="Arial" panose="020B0604020202020204" pitchFamily="34" charset="0"/>
              </a:rPr>
              <a:t>Full infused weave demonstration unit</a:t>
            </a:r>
            <a:endParaRPr lang="en-US" sz="20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15" name="TextBox 14">
            <a:extLst>
              <a:ext uri="{FF2B5EF4-FFF2-40B4-BE49-F238E27FC236}">
                <a16:creationId xmlns:a16="http://schemas.microsoft.com/office/drawing/2014/main" id="{03735E1D-DE42-2DC4-C773-A96E88F50AC9}"/>
              </a:ext>
            </a:extLst>
          </p:cNvPr>
          <p:cNvSpPr txBox="1"/>
          <p:nvPr/>
        </p:nvSpPr>
        <p:spPr>
          <a:xfrm>
            <a:off x="9098437" y="5805948"/>
            <a:ext cx="3036294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i="1" dirty="0">
                <a:latin typeface="Arial" panose="020B0604020202020204" pitchFamily="34" charset="0"/>
                <a:cs typeface="Arial" panose="020B0604020202020204" pitchFamily="34" charset="0"/>
              </a:rPr>
              <a:t>Infused 3D weave microstructure</a:t>
            </a:r>
            <a:endParaRPr lang="en-US" sz="20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pic>
        <p:nvPicPr>
          <p:cNvPr id="1026" name="Picture 2">
            <a:extLst>
              <a:ext uri="{FF2B5EF4-FFF2-40B4-BE49-F238E27FC236}">
                <a16:creationId xmlns:a16="http://schemas.microsoft.com/office/drawing/2014/main" id="{0154EF76-106E-48B4-7445-2207792DE523}"/>
              </a:ext>
            </a:extLst>
          </p:cNvPr>
          <p:cNvPicPr>
            <a:picLocks noChangeArrowheads="1"/>
          </p:cNvPicPr>
          <p:nvPr/>
        </p:nvPicPr>
        <p:blipFill rotWithShape="1"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6732" t="4814" r="24082" b="2715"/>
          <a:stretch/>
        </p:blipFill>
        <p:spPr bwMode="auto">
          <a:xfrm>
            <a:off x="3171054" y="3844729"/>
            <a:ext cx="1877923" cy="1961220"/>
          </a:xfrm>
          <a:prstGeom prst="ellipse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" name="Picture 4">
            <a:extLst>
              <a:ext uri="{FF2B5EF4-FFF2-40B4-BE49-F238E27FC236}">
                <a16:creationId xmlns:a16="http://schemas.microsoft.com/office/drawing/2014/main" id="{95BD5278-7214-7BB1-4FEC-62D66BA2E9B5}"/>
              </a:ext>
            </a:extLst>
          </p:cNvPr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51071" t="8883" r="2475" b="11456"/>
          <a:stretch/>
        </p:blipFill>
        <p:spPr>
          <a:xfrm>
            <a:off x="32250" y="3870503"/>
            <a:ext cx="2692719" cy="1961219"/>
          </a:xfrm>
          <a:prstGeom prst="rect">
            <a:avLst/>
          </a:prstGeom>
        </p:spPr>
      </p:pic>
      <p:sp>
        <p:nvSpPr>
          <p:cNvPr id="11" name="TextBox 10">
            <a:extLst>
              <a:ext uri="{FF2B5EF4-FFF2-40B4-BE49-F238E27FC236}">
                <a16:creationId xmlns:a16="http://schemas.microsoft.com/office/drawing/2014/main" id="{BE563A69-BB61-6A02-AD96-22B4501EFE69}"/>
              </a:ext>
            </a:extLst>
          </p:cNvPr>
          <p:cNvSpPr txBox="1"/>
          <p:nvPr/>
        </p:nvSpPr>
        <p:spPr>
          <a:xfrm>
            <a:off x="2578240" y="5803485"/>
            <a:ext cx="3186314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b="0" i="1" u="none" strike="noStrike" dirty="0">
                <a:solidFill>
                  <a:srgbClr val="202122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Artemis I Avcoat heat shield. NASA</a:t>
            </a:r>
            <a:endParaRPr lang="en-US" sz="2000" i="1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12" name="TextBox 11">
            <a:extLst>
              <a:ext uri="{FF2B5EF4-FFF2-40B4-BE49-F238E27FC236}">
                <a16:creationId xmlns:a16="http://schemas.microsoft.com/office/drawing/2014/main" id="{DBEAFF8F-713E-13EA-DA46-361D80A20BA3}"/>
              </a:ext>
            </a:extLst>
          </p:cNvPr>
          <p:cNvSpPr txBox="1"/>
          <p:nvPr/>
        </p:nvSpPr>
        <p:spPr>
          <a:xfrm>
            <a:off x="-40970" y="6596390"/>
            <a:ext cx="4136490" cy="2616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1100" dirty="0">
                <a:solidFill>
                  <a:schemeClr val="tx1">
                    <a:lumMod val="75000"/>
                    <a:lumOff val="2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Agrawal, Chavez-Garcia, </a:t>
            </a:r>
            <a:r>
              <a:rPr lang="en-US" sz="1100" i="1" dirty="0">
                <a:solidFill>
                  <a:schemeClr val="tx1">
                    <a:lumMod val="75000"/>
                    <a:lumOff val="2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J. Spacecraft Rockets</a:t>
            </a:r>
            <a:r>
              <a:rPr lang="en-US" sz="1100" dirty="0">
                <a:solidFill>
                  <a:schemeClr val="tx1">
                    <a:lumMod val="75000"/>
                    <a:lumOff val="2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, (4) 50, 2013</a:t>
            </a:r>
            <a:endParaRPr lang="en-US" sz="1100" i="1" dirty="0">
              <a:solidFill>
                <a:schemeClr val="tx1">
                  <a:lumMod val="75000"/>
                  <a:lumOff val="25000"/>
                </a:schemeClr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247046586"/>
      </p:ext>
    </p:extLst>
  </p:cSld>
  <p:clrMapOvr>
    <a:masterClrMapping/>
  </p:clrMapOvr>
  <p:transition>
    <p:fade/>
  </p:transition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A7894839-2596-166C-8DF3-18C8B39A479D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D2DE5AB-8AD8-B312-BFD8-781B2952619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sz="3600" dirty="0"/>
              <a:t>Ablative TPS Mass Loss</a:t>
            </a:r>
          </a:p>
        </p:txBody>
      </p:sp>
      <p:sp>
        <p:nvSpPr>
          <p:cNvPr id="3" name="Slide Number Placeholder 2">
            <a:extLst>
              <a:ext uri="{FF2B5EF4-FFF2-40B4-BE49-F238E27FC236}">
                <a16:creationId xmlns:a16="http://schemas.microsoft.com/office/drawing/2014/main" id="{B39B0E34-0656-0021-558A-A300DC875D8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3FCCCAE-C0A6-4BB7-B82B-AC74E56A11C4}" type="slidenum">
              <a:rPr lang="en-US" smtClean="0"/>
              <a:pPr/>
              <a:t>6</a:t>
            </a:fld>
            <a:endParaRPr lang="en-US"/>
          </a:p>
        </p:txBody>
      </p:sp>
      <p:sp>
        <p:nvSpPr>
          <p:cNvPr id="33" name="TextBox 32">
            <a:extLst>
              <a:ext uri="{FF2B5EF4-FFF2-40B4-BE49-F238E27FC236}">
                <a16:creationId xmlns:a16="http://schemas.microsoft.com/office/drawing/2014/main" id="{3E41179D-E4E2-0E23-E963-E4A41DE43315}"/>
              </a:ext>
            </a:extLst>
          </p:cNvPr>
          <p:cNvSpPr txBox="1"/>
          <p:nvPr/>
        </p:nvSpPr>
        <p:spPr>
          <a:xfrm>
            <a:off x="13895" y="6403878"/>
            <a:ext cx="1548822" cy="27699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1200" dirty="0" err="1">
                <a:latin typeface="Arial" panose="020B0604020202020204" pitchFamily="34" charset="0"/>
                <a:cs typeface="Arial" panose="020B0604020202020204" pitchFamily="34" charset="0"/>
              </a:rPr>
              <a:t>Libben</a:t>
            </a:r>
            <a:r>
              <a:rPr lang="en-US" sz="1200" dirty="0">
                <a:latin typeface="Arial" panose="020B0604020202020204" pitchFamily="34" charset="0"/>
                <a:cs typeface="Arial" panose="020B0604020202020204" pitchFamily="34" charset="0"/>
              </a:rPr>
              <a:t>, et al (2019)</a:t>
            </a:r>
            <a:endParaRPr lang="en-US" sz="1200" dirty="0">
              <a:solidFill>
                <a:schemeClr val="tx1">
                  <a:lumMod val="65000"/>
                  <a:lumOff val="35000"/>
                </a:schemeClr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141BE1FB-5829-8E30-6D5F-C3415551145F}"/>
              </a:ext>
            </a:extLst>
          </p:cNvPr>
          <p:cNvSpPr txBox="1"/>
          <p:nvPr/>
        </p:nvSpPr>
        <p:spPr>
          <a:xfrm>
            <a:off x="-959" y="1102309"/>
            <a:ext cx="6181050" cy="59202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9525" algn="ctr">
              <a:lnSpc>
                <a:spcPct val="110000"/>
              </a:lnSpc>
              <a:spcBef>
                <a:spcPts val="0"/>
              </a:spcBef>
              <a:spcAft>
                <a:spcPts val="300"/>
              </a:spcAft>
            </a:pPr>
            <a:r>
              <a:rPr lang="en-US" sz="3200" b="1" dirty="0">
                <a:latin typeface="Arial" panose="020B0604020202020204" pitchFamily="34" charset="0"/>
                <a:cs typeface="Arial" panose="020B0604020202020204" pitchFamily="34" charset="0"/>
              </a:rPr>
              <a:t>Designed</a:t>
            </a:r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F4A9BAEB-F2D7-B3E5-F112-F6611CCA715E}"/>
              </a:ext>
            </a:extLst>
          </p:cNvPr>
          <p:cNvSpPr txBox="1"/>
          <p:nvPr/>
        </p:nvSpPr>
        <p:spPr>
          <a:xfrm>
            <a:off x="6180091" y="1954246"/>
            <a:ext cx="6007058" cy="132343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342900" indent="-342900">
              <a:buFont typeface="Arial" panose="020B0604020202020204" pitchFamily="34" charset="0"/>
              <a:buChar char="•"/>
            </a:pPr>
            <a:r>
              <a:rPr lang="en-US" sz="2000" dirty="0">
                <a:latin typeface="Arial" panose="020B0604020202020204" pitchFamily="34" charset="0"/>
                <a:cs typeface="Arial" panose="020B0604020202020204" pitchFamily="34" charset="0"/>
              </a:rPr>
              <a:t>Manufacturing impurity and damage 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US" sz="2000" dirty="0">
                <a:latin typeface="Arial" panose="020B0604020202020204" pitchFamily="34" charset="0"/>
                <a:cs typeface="Arial" panose="020B0604020202020204" pitchFamily="34" charset="0"/>
              </a:rPr>
              <a:t>Impacts from Micrometeoroid and Orbital Debris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US" sz="2000" dirty="0">
                <a:latin typeface="Arial" panose="020B0604020202020204" pitchFamily="34" charset="0"/>
                <a:cs typeface="Arial" panose="020B0604020202020204" pitchFamily="34" charset="0"/>
              </a:rPr>
              <a:t>Entry-induced</a:t>
            </a:r>
          </a:p>
          <a:p>
            <a:pPr marL="800100" lvl="1" indent="-342900">
              <a:buFont typeface="Arial" panose="020B0604020202020204" pitchFamily="34" charset="0"/>
              <a:buChar char="•"/>
            </a:pPr>
            <a:r>
              <a:rPr lang="en-US" sz="2000" dirty="0">
                <a:latin typeface="Arial" panose="020B0604020202020204" pitchFamily="34" charset="0"/>
                <a:cs typeface="Arial" panose="020B0604020202020204" pitchFamily="34" charset="0"/>
              </a:rPr>
              <a:t>Ablation, large deformation and heating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2FE45381-F940-1BC5-B7B7-26316BA992C9}"/>
              </a:ext>
            </a:extLst>
          </p:cNvPr>
          <p:cNvSpPr txBox="1"/>
          <p:nvPr/>
        </p:nvSpPr>
        <p:spPr>
          <a:xfrm>
            <a:off x="6575979" y="1102309"/>
            <a:ext cx="5623637" cy="59202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9525" algn="ctr">
              <a:lnSpc>
                <a:spcPct val="110000"/>
              </a:lnSpc>
              <a:spcBef>
                <a:spcPts val="0"/>
              </a:spcBef>
              <a:spcAft>
                <a:spcPts val="300"/>
              </a:spcAft>
            </a:pPr>
            <a:r>
              <a:rPr lang="en-US" sz="3200" b="1" dirty="0">
                <a:latin typeface="Arial" panose="020B0604020202020204" pitchFamily="34" charset="0"/>
                <a:cs typeface="Arial" panose="020B0604020202020204" pitchFamily="34" charset="0"/>
              </a:rPr>
              <a:t>Anomalous</a:t>
            </a:r>
            <a:endParaRPr lang="en-US" sz="3200" b="1" dirty="0">
              <a:solidFill>
                <a:schemeClr val="tx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grpSp>
        <p:nvGrpSpPr>
          <p:cNvPr id="26" name="Group 25">
            <a:extLst>
              <a:ext uri="{FF2B5EF4-FFF2-40B4-BE49-F238E27FC236}">
                <a16:creationId xmlns:a16="http://schemas.microsoft.com/office/drawing/2014/main" id="{0E033DB0-7463-150D-4EDC-B82F18467797}"/>
              </a:ext>
            </a:extLst>
          </p:cNvPr>
          <p:cNvGrpSpPr/>
          <p:nvPr/>
        </p:nvGrpSpPr>
        <p:grpSpPr>
          <a:xfrm>
            <a:off x="1157861" y="3053985"/>
            <a:ext cx="3782229" cy="3217335"/>
            <a:chOff x="1011776" y="2889741"/>
            <a:chExt cx="3782229" cy="3217335"/>
          </a:xfrm>
        </p:grpSpPr>
        <p:pic>
          <p:nvPicPr>
            <p:cNvPr id="17" name="Picture 16">
              <a:extLst>
                <a:ext uri="{FF2B5EF4-FFF2-40B4-BE49-F238E27FC236}">
                  <a16:creationId xmlns:a16="http://schemas.microsoft.com/office/drawing/2014/main" id="{A8174BCD-A229-817F-8FBA-2143A9FB4897}"/>
                </a:ext>
              </a:extLst>
            </p:cNvPr>
            <p:cNvPicPr>
              <a:picLocks noChangeAspect="1"/>
            </p:cNvPicPr>
            <p:nvPr/>
          </p:nvPicPr>
          <p:blipFill>
            <a:blip r:embed="rId2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 l="17221" t="11421" r="18499"/>
            <a:stretch/>
          </p:blipFill>
          <p:spPr>
            <a:xfrm>
              <a:off x="1011776" y="2889741"/>
              <a:ext cx="3641174" cy="2817517"/>
            </a:xfrm>
            <a:prstGeom prst="rect">
              <a:avLst/>
            </a:prstGeom>
          </p:spPr>
        </p:pic>
        <p:sp>
          <p:nvSpPr>
            <p:cNvPr id="18" name="TextBox 17">
              <a:extLst>
                <a:ext uri="{FF2B5EF4-FFF2-40B4-BE49-F238E27FC236}">
                  <a16:creationId xmlns:a16="http://schemas.microsoft.com/office/drawing/2014/main" id="{FE7A16EF-B7C9-029C-A827-E453417589D5}"/>
                </a:ext>
              </a:extLst>
            </p:cNvPr>
            <p:cNvSpPr txBox="1"/>
            <p:nvPr/>
          </p:nvSpPr>
          <p:spPr>
            <a:xfrm>
              <a:off x="1011776" y="5737744"/>
              <a:ext cx="3782229" cy="369332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algn="ctr"/>
              <a:r>
                <a:rPr lang="en-US" i="1" dirty="0">
                  <a:latin typeface="Arial" panose="020B0604020202020204" pitchFamily="34" charset="0"/>
                  <a:cs typeface="Arial" panose="020B0604020202020204" pitchFamily="34" charset="0"/>
                </a:rPr>
                <a:t>PICA ablating in the </a:t>
              </a:r>
              <a:r>
                <a:rPr lang="en-US" i="1" dirty="0" err="1">
                  <a:latin typeface="Arial" panose="020B0604020202020204" pitchFamily="34" charset="0"/>
                  <a:cs typeface="Arial" panose="020B0604020202020204" pitchFamily="34" charset="0"/>
                </a:rPr>
                <a:t>ArcJet</a:t>
              </a:r>
              <a:r>
                <a:rPr lang="en-US" i="1" dirty="0">
                  <a:latin typeface="Arial" panose="020B0604020202020204" pitchFamily="34" charset="0"/>
                  <a:cs typeface="Arial" panose="020B0604020202020204" pitchFamily="34" charset="0"/>
                </a:rPr>
                <a:t>. NASA</a:t>
              </a:r>
              <a:endParaRPr lang="en-US" sz="2000" dirty="0">
                <a:latin typeface="Arial" panose="020B0604020202020204" pitchFamily="34" charset="0"/>
                <a:cs typeface="Arial" panose="020B0604020202020204" pitchFamily="34" charset="0"/>
              </a:endParaRPr>
            </a:p>
          </p:txBody>
        </p:sp>
      </p:grpSp>
      <p:sp>
        <p:nvSpPr>
          <p:cNvPr id="19" name="TextBox 18">
            <a:extLst>
              <a:ext uri="{FF2B5EF4-FFF2-40B4-BE49-F238E27FC236}">
                <a16:creationId xmlns:a16="http://schemas.microsoft.com/office/drawing/2014/main" id="{1A64062B-AF25-6C0C-A9C4-5CC78020B3A6}"/>
              </a:ext>
            </a:extLst>
          </p:cNvPr>
          <p:cNvSpPr txBox="1"/>
          <p:nvPr/>
        </p:nvSpPr>
        <p:spPr>
          <a:xfrm>
            <a:off x="1157861" y="1941010"/>
            <a:ext cx="3565616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342900" indent="-342900">
              <a:buFont typeface="Arial" panose="020B0604020202020204" pitchFamily="34" charset="0"/>
              <a:buChar char="•"/>
            </a:pPr>
            <a:r>
              <a:rPr lang="en-US" sz="2000" dirty="0">
                <a:latin typeface="Arial" panose="020B0604020202020204" pitchFamily="34" charset="0"/>
                <a:cs typeface="Arial" panose="020B0604020202020204" pitchFamily="34" charset="0"/>
              </a:rPr>
              <a:t>Ablation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US" sz="2000" dirty="0">
                <a:latin typeface="Arial" panose="020B0604020202020204" pitchFamily="34" charset="0"/>
                <a:cs typeface="Arial" panose="020B0604020202020204" pitchFamily="34" charset="0"/>
              </a:rPr>
              <a:t>Spallation</a:t>
            </a:r>
          </a:p>
        </p:txBody>
      </p:sp>
      <p:grpSp>
        <p:nvGrpSpPr>
          <p:cNvPr id="24" name="Group 23">
            <a:extLst>
              <a:ext uri="{FF2B5EF4-FFF2-40B4-BE49-F238E27FC236}">
                <a16:creationId xmlns:a16="http://schemas.microsoft.com/office/drawing/2014/main" id="{D3F41256-78B7-633B-CC03-838D6E2FCBD2}"/>
              </a:ext>
            </a:extLst>
          </p:cNvPr>
          <p:cNvGrpSpPr/>
          <p:nvPr/>
        </p:nvGrpSpPr>
        <p:grpSpPr>
          <a:xfrm>
            <a:off x="9033767" y="3617213"/>
            <a:ext cx="3036294" cy="2619949"/>
            <a:chOff x="9151445" y="3665599"/>
            <a:chExt cx="3036294" cy="2619949"/>
          </a:xfrm>
        </p:grpSpPr>
        <p:sp>
          <p:nvSpPr>
            <p:cNvPr id="15" name="TextBox 14">
              <a:extLst>
                <a:ext uri="{FF2B5EF4-FFF2-40B4-BE49-F238E27FC236}">
                  <a16:creationId xmlns:a16="http://schemas.microsoft.com/office/drawing/2014/main" id="{84C828FA-761D-6BBB-FE21-77728D1F56F4}"/>
                </a:ext>
              </a:extLst>
            </p:cNvPr>
            <p:cNvSpPr txBox="1"/>
            <p:nvPr/>
          </p:nvSpPr>
          <p:spPr>
            <a:xfrm>
              <a:off x="9151445" y="5885438"/>
              <a:ext cx="3036294" cy="400110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algn="ctr"/>
              <a:r>
                <a:rPr lang="en-US" sz="2000" i="1" dirty="0">
                  <a:latin typeface="Arial" panose="020B0604020202020204" pitchFamily="34" charset="0"/>
                  <a:cs typeface="Arial" panose="020B0604020202020204" pitchFamily="34" charset="0"/>
                </a:rPr>
                <a:t>Impact of a woven TPS</a:t>
              </a:r>
              <a:endParaRPr lang="en-US" sz="2000" dirty="0">
                <a:latin typeface="Arial" panose="020B0604020202020204" pitchFamily="34" charset="0"/>
                <a:cs typeface="Arial" panose="020B0604020202020204" pitchFamily="34" charset="0"/>
              </a:endParaRPr>
            </a:p>
          </p:txBody>
        </p:sp>
        <p:pic>
          <p:nvPicPr>
            <p:cNvPr id="21" name="Picture 20">
              <a:extLst>
                <a:ext uri="{FF2B5EF4-FFF2-40B4-BE49-F238E27FC236}">
                  <a16:creationId xmlns:a16="http://schemas.microsoft.com/office/drawing/2014/main" id="{BFCD7CAA-259A-6B86-A0F6-DD58B61BFE09}"/>
                </a:ext>
              </a:extLst>
            </p:cNvPr>
            <p:cNvPicPr>
              <a:picLocks noChangeAspect="1"/>
            </p:cNvPicPr>
            <p:nvPr/>
          </p:nvPicPr>
          <p:blipFill>
            <a:blip r:embed="rId3"/>
            <a:srcRect l="15535" t="983" r="16660"/>
            <a:stretch/>
          </p:blipFill>
          <p:spPr>
            <a:xfrm>
              <a:off x="9501494" y="3665599"/>
              <a:ext cx="2261862" cy="2211757"/>
            </a:xfrm>
            <a:prstGeom prst="rect">
              <a:avLst/>
            </a:prstGeom>
          </p:spPr>
        </p:pic>
      </p:grpSp>
      <p:grpSp>
        <p:nvGrpSpPr>
          <p:cNvPr id="25" name="Group 24">
            <a:extLst>
              <a:ext uri="{FF2B5EF4-FFF2-40B4-BE49-F238E27FC236}">
                <a16:creationId xmlns:a16="http://schemas.microsoft.com/office/drawing/2014/main" id="{16376639-DEAA-DFED-3BFA-B0E41AE150DA}"/>
              </a:ext>
            </a:extLst>
          </p:cNvPr>
          <p:cNvGrpSpPr/>
          <p:nvPr/>
        </p:nvGrpSpPr>
        <p:grpSpPr>
          <a:xfrm>
            <a:off x="6061065" y="3617213"/>
            <a:ext cx="3036294" cy="2947145"/>
            <a:chOff x="5463890" y="3631951"/>
            <a:chExt cx="3036294" cy="2947145"/>
          </a:xfrm>
        </p:grpSpPr>
        <p:pic>
          <p:nvPicPr>
            <p:cNvPr id="2052" name="Picture 4">
              <a:extLst>
                <a:ext uri="{FF2B5EF4-FFF2-40B4-BE49-F238E27FC236}">
                  <a16:creationId xmlns:a16="http://schemas.microsoft.com/office/drawing/2014/main" id="{D04F1F89-D86C-0D25-85F3-1470098C4900}"/>
                </a:ext>
              </a:extLst>
            </p:cNvPr>
            <p:cNvPicPr>
              <a:picLocks noChangeAspect="1" noChangeArrowheads="1"/>
            </p:cNvPicPr>
            <p:nvPr/>
          </p:nvPicPr>
          <p:blipFill rotWithShape="1">
            <a:blip r:embed="rId4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 l="30435" t="9377" r="24750" b="10801"/>
            <a:stretch/>
          </p:blipFill>
          <p:spPr bwMode="auto">
            <a:xfrm>
              <a:off x="5886121" y="3631951"/>
              <a:ext cx="2223382" cy="2219839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sp>
          <p:nvSpPr>
            <p:cNvPr id="23" name="TextBox 22">
              <a:extLst>
                <a:ext uri="{FF2B5EF4-FFF2-40B4-BE49-F238E27FC236}">
                  <a16:creationId xmlns:a16="http://schemas.microsoft.com/office/drawing/2014/main" id="{F1E1A74E-614C-7E87-61A7-24BF6C1C5202}"/>
                </a:ext>
              </a:extLst>
            </p:cNvPr>
            <p:cNvSpPr txBox="1"/>
            <p:nvPr/>
          </p:nvSpPr>
          <p:spPr>
            <a:xfrm>
              <a:off x="5463890" y="5871210"/>
              <a:ext cx="3036294" cy="707886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algn="ctr"/>
              <a:r>
                <a:rPr lang="en-US" sz="2000" i="1" dirty="0">
                  <a:latin typeface="Arial" panose="020B0604020202020204" pitchFamily="34" charset="0"/>
                  <a:cs typeface="Arial" panose="020B0604020202020204" pitchFamily="34" charset="0"/>
                </a:rPr>
                <a:t>Avcoat fracture in </a:t>
              </a:r>
              <a:r>
                <a:rPr lang="en-US" sz="2000" i="1" dirty="0" err="1">
                  <a:latin typeface="Arial" panose="020B0604020202020204" pitchFamily="34" charset="0"/>
                  <a:cs typeface="Arial" panose="020B0604020202020204" pitchFamily="34" charset="0"/>
                </a:rPr>
                <a:t>ArcJet</a:t>
              </a:r>
              <a:r>
                <a:rPr lang="en-US" sz="2000" i="1" dirty="0">
                  <a:latin typeface="Arial" panose="020B0604020202020204" pitchFamily="34" charset="0"/>
                  <a:cs typeface="Arial" panose="020B0604020202020204" pitchFamily="34" charset="0"/>
                </a:rPr>
                <a:t>. NASA</a:t>
              </a:r>
              <a:endParaRPr lang="en-US" sz="2000" dirty="0">
                <a:latin typeface="Arial" panose="020B0604020202020204" pitchFamily="34" charset="0"/>
                <a:cs typeface="Arial" panose="020B0604020202020204" pitchFamily="34" charset="0"/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val="2502440499"/>
      </p:ext>
    </p:extLst>
  </p:cSld>
  <p:clrMapOvr>
    <a:masterClrMapping/>
  </p:clrMapOvr>
  <p:transition>
    <p:fade/>
  </p:transition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Number Placeholder 3">
            <a:extLst>
              <a:ext uri="{FF2B5EF4-FFF2-40B4-BE49-F238E27FC236}">
                <a16:creationId xmlns:a16="http://schemas.microsoft.com/office/drawing/2014/main" id="{EA76016F-76C8-5168-691E-F6398E974F10}"/>
              </a:ext>
            </a:extLst>
          </p:cNvPr>
          <p:cNvSpPr txBox="1">
            <a:spLocks/>
          </p:cNvSpPr>
          <p:nvPr/>
        </p:nvSpPr>
        <p:spPr>
          <a:xfrm>
            <a:off x="11823086" y="6588667"/>
            <a:ext cx="402336" cy="228600"/>
          </a:xfrm>
          <a:prstGeom prst="rect">
            <a:avLst/>
          </a:prstGeom>
        </p:spPr>
        <p:txBody>
          <a:bodyPr vert="horz" wrap="square" lIns="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en-US"/>
            </a:defPPr>
            <a:lvl1pPr algn="r" rtl="0" eaLnBrk="1" fontAlgn="auto" hangingPunct="1">
              <a:spcBef>
                <a:spcPts val="0"/>
              </a:spcBef>
              <a:spcAft>
                <a:spcPts val="0"/>
              </a:spcAft>
              <a:defRPr lang="en-US" sz="1200" kern="1200" baseline="0" smtClean="0">
                <a:solidFill>
                  <a:schemeClr val="bg1"/>
                </a:solidFill>
                <a:latin typeface="Calibri"/>
                <a:ea typeface=""/>
                <a:cs typeface="+mn-cs"/>
              </a:defRPr>
            </a:lvl1pPr>
            <a:lvl2pPr marL="4572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charset="0"/>
                <a:ea typeface="MS PGothic" charset="-128"/>
                <a:cs typeface="+mn-cs"/>
              </a:defRPr>
            </a:lvl2pPr>
            <a:lvl3pPr marL="9144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charset="0"/>
                <a:ea typeface="MS PGothic" charset="-128"/>
                <a:cs typeface="+mn-cs"/>
              </a:defRPr>
            </a:lvl3pPr>
            <a:lvl4pPr marL="13716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charset="0"/>
                <a:ea typeface="MS PGothic" charset="-128"/>
                <a:cs typeface="+mn-cs"/>
              </a:defRPr>
            </a:lvl4pPr>
            <a:lvl5pPr marL="18288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charset="0"/>
                <a:ea typeface="MS PGothic" charset="-128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 charset="0"/>
                <a:ea typeface="MS PGothic" charset="-128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 charset="0"/>
                <a:ea typeface="MS PGothic" charset="-128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 charset="0"/>
                <a:ea typeface="MS PGothic" charset="-128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 charset="0"/>
                <a:ea typeface="MS PGothic" charset="-128"/>
                <a:cs typeface="+mn-cs"/>
              </a:defRPr>
            </a:lvl9pPr>
          </a:lstStyle>
          <a:p>
            <a:pPr>
              <a:defRPr/>
            </a:pPr>
            <a:fld id="{E8CC769F-ADCB-2641-BD2F-4076D1C41918}" type="slidenum">
              <a:rPr lang="uk-UA" sz="1100" smtClean="0">
                <a:solidFill>
                  <a:schemeClr val="tx1"/>
                </a:solidFill>
                <a:latin typeface="Arial" charset="0"/>
              </a:rPr>
              <a:pPr>
                <a:defRPr/>
              </a:pPr>
              <a:t>7</a:t>
            </a:fld>
            <a:endParaRPr lang="uk-UA" sz="2000" dirty="0">
              <a:solidFill>
                <a:schemeClr val="tx1"/>
              </a:solidFill>
            </a:endParaRPr>
          </a:p>
        </p:txBody>
      </p:sp>
      <p:sp>
        <p:nvSpPr>
          <p:cNvPr id="5" name="Title 1">
            <a:extLst>
              <a:ext uri="{FF2B5EF4-FFF2-40B4-BE49-F238E27FC236}">
                <a16:creationId xmlns:a16="http://schemas.microsoft.com/office/drawing/2014/main" id="{8E382838-11C7-49EC-69C5-B04BA22AF7E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62560" y="110000"/>
            <a:ext cx="11191240" cy="804400"/>
          </a:xfrm>
        </p:spPr>
        <p:txBody>
          <a:bodyPr/>
          <a:lstStyle/>
          <a:p>
            <a:pPr algn="l"/>
            <a:r>
              <a:rPr lang="en-US" b="0" dirty="0"/>
              <a:t>Goal</a:t>
            </a:r>
          </a:p>
        </p:txBody>
      </p:sp>
      <p:sp>
        <p:nvSpPr>
          <p:cNvPr id="10" name="Content Placeholder 9">
            <a:extLst>
              <a:ext uri="{FF2B5EF4-FFF2-40B4-BE49-F238E27FC236}">
                <a16:creationId xmlns:a16="http://schemas.microsoft.com/office/drawing/2014/main" id="{BC905882-3E7E-C66B-4238-83D01E7DBF2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51013" y="1617221"/>
            <a:ext cx="10889974" cy="4583881"/>
          </a:xfrm>
        </p:spPr>
        <p:txBody>
          <a:bodyPr>
            <a:noAutofit/>
          </a:bodyPr>
          <a:lstStyle/>
          <a:p>
            <a:pPr marL="0" indent="0" algn="ctr">
              <a:buNone/>
            </a:pPr>
            <a:r>
              <a:rPr lang="en-US" b="1" dirty="0"/>
              <a:t>Ultimate goal: </a:t>
            </a:r>
          </a:p>
          <a:p>
            <a:pPr marL="0" indent="0" algn="ctr">
              <a:buNone/>
            </a:pPr>
            <a:r>
              <a:rPr lang="en-US" b="1" dirty="0"/>
              <a:t>	</a:t>
            </a:r>
            <a:r>
              <a:rPr lang="en-US" dirty="0"/>
              <a:t>Predict anomalous mass loss and fracture of different TPS from manufacturing, impacts and entry.</a:t>
            </a:r>
          </a:p>
          <a:p>
            <a:pPr marL="0" indent="0" algn="ctr">
              <a:buNone/>
            </a:pPr>
            <a:endParaRPr lang="en-US" b="1" dirty="0"/>
          </a:p>
          <a:p>
            <a:pPr marL="0" indent="0" algn="ctr">
              <a:buNone/>
            </a:pPr>
            <a:r>
              <a:rPr lang="en-US" b="1" dirty="0"/>
              <a:t>This work’s goal: </a:t>
            </a:r>
          </a:p>
          <a:p>
            <a:pPr marL="0" indent="0" algn="ctr">
              <a:buNone/>
            </a:pPr>
            <a:r>
              <a:rPr lang="en-US" dirty="0"/>
              <a:t>Simulate room temperature fracture of </a:t>
            </a:r>
            <a:r>
              <a:rPr lang="en-US" b="1" dirty="0"/>
              <a:t>PICA</a:t>
            </a:r>
            <a:r>
              <a:rPr lang="en-US" dirty="0"/>
              <a:t> due to </a:t>
            </a:r>
            <a:r>
              <a:rPr lang="en-US" b="1" dirty="0"/>
              <a:t>tension</a:t>
            </a:r>
            <a:r>
              <a:rPr lang="en-US" dirty="0"/>
              <a:t> and </a:t>
            </a:r>
            <a:r>
              <a:rPr lang="en-US" b="1" dirty="0"/>
              <a:t>impact</a:t>
            </a:r>
            <a:r>
              <a:rPr lang="en-US" dirty="0"/>
              <a:t>. Motivated by (1) manufacturing and sourcing changes to material properties, and (2) MMOD impact.</a:t>
            </a:r>
            <a:endParaRPr lang="en-US" dirty="0">
              <a:ea typeface="ＭＳ Ｐゴシック"/>
            </a:endParaRPr>
          </a:p>
          <a:p>
            <a:pPr marL="639762" indent="-514350" algn="ctr">
              <a:buFont typeface="+mj-lt"/>
              <a:buAutoNum type="arabicPeriod"/>
            </a:pPr>
            <a:endParaRPr lang="en-US" dirty="0">
              <a:ea typeface="ＭＳ Ｐゴシック"/>
            </a:endParaRPr>
          </a:p>
          <a:p>
            <a:pPr marL="463550" indent="-338138" algn="ctr">
              <a:buFont typeface="Wingdings" pitchFamily="2" charset="2"/>
              <a:buChar char="Ø"/>
            </a:pPr>
            <a:endParaRPr lang="en-US" dirty="0">
              <a:ea typeface="ＭＳ Ｐゴシック"/>
            </a:endParaRPr>
          </a:p>
        </p:txBody>
      </p:sp>
    </p:spTree>
    <p:extLst>
      <p:ext uri="{BB962C8B-B14F-4D97-AF65-F5344CB8AC3E}">
        <p14:creationId xmlns:p14="http://schemas.microsoft.com/office/powerpoint/2010/main" val="3721185205"/>
      </p:ext>
    </p:extLst>
  </p:cSld>
  <p:clrMapOvr>
    <a:masterClrMapping/>
  </p:clrMapOvr>
  <p:transition>
    <p:fade/>
  </p:transition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737DD9A1-1185-A28B-A5CF-FDD639A03966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Title 11">
            <a:extLst>
              <a:ext uri="{FF2B5EF4-FFF2-40B4-BE49-F238E27FC236}">
                <a16:creationId xmlns:a16="http://schemas.microsoft.com/office/drawing/2014/main" id="{C37C0760-314A-5F88-71E4-A6887AAF916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dirty="0"/>
              <a:t>Phenolic Impregnated Carbon Ablator (PICA)</a:t>
            </a:r>
          </a:p>
        </p:txBody>
      </p:sp>
      <p:sp>
        <p:nvSpPr>
          <p:cNvPr id="10" name="Slide Number Placeholder 6">
            <a:extLst>
              <a:ext uri="{FF2B5EF4-FFF2-40B4-BE49-F238E27FC236}">
                <a16:creationId xmlns:a16="http://schemas.microsoft.com/office/drawing/2014/main" id="{28D4E569-55BC-3CE1-6830-6F21B050C1AA}"/>
              </a:ext>
            </a:extLst>
          </p:cNvPr>
          <p:cNvSpPr>
            <a:spLocks noGrp="1"/>
          </p:cNvSpPr>
          <p:nvPr>
            <p:ph type="sldNum" sz="quarter" idx="10"/>
          </p:nvPr>
        </p:nvSpPr>
        <p:spPr>
          <a:xfrm>
            <a:off x="11789664" y="6629400"/>
            <a:ext cx="402336" cy="228600"/>
          </a:xfrm>
        </p:spPr>
        <p:txBody>
          <a:bodyPr/>
          <a:lstStyle/>
          <a:p>
            <a:pPr>
              <a:defRPr/>
            </a:pPr>
            <a:fld id="{75D13D49-2B6F-174C-9E1E-1013A06E5C50}" type="slidenum">
              <a:rPr lang="uk-UA" smtClean="0"/>
              <a:pPr>
                <a:defRPr/>
              </a:pPr>
              <a:t>8</a:t>
            </a:fld>
            <a:endParaRPr lang="uk-UA" dirty="0"/>
          </a:p>
        </p:txBody>
      </p:sp>
      <p:sp>
        <p:nvSpPr>
          <p:cNvPr id="62" name="TextBox 61">
            <a:extLst>
              <a:ext uri="{FF2B5EF4-FFF2-40B4-BE49-F238E27FC236}">
                <a16:creationId xmlns:a16="http://schemas.microsoft.com/office/drawing/2014/main" id="{8986EAF3-6DA2-2D52-7516-3442779574D0}"/>
              </a:ext>
            </a:extLst>
          </p:cNvPr>
          <p:cNvSpPr txBox="1"/>
          <p:nvPr/>
        </p:nvSpPr>
        <p:spPr>
          <a:xfrm>
            <a:off x="399393" y="1237869"/>
            <a:ext cx="5272064" cy="224676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sz="2000" dirty="0">
                <a:latin typeface="Arial" panose="020B0604020202020204" pitchFamily="34" charset="0"/>
                <a:cs typeface="Arial" panose="020B0604020202020204" pitchFamily="34" charset="0"/>
              </a:rPr>
              <a:t>Developed in the 1980s at NASA Ames TSM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sz="2000" dirty="0">
                <a:latin typeface="Arial" panose="020B0604020202020204" pitchFamily="34" charset="0"/>
                <a:cs typeface="Arial" panose="020B0604020202020204" pitchFamily="34" charset="0"/>
              </a:rPr>
              <a:t>Low density, high porosity, robust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sz="2000" dirty="0">
                <a:latin typeface="Arial" panose="020B0604020202020204" pitchFamily="34" charset="0"/>
                <a:cs typeface="Arial" panose="020B0604020202020204" pitchFamily="34" charset="0"/>
              </a:rPr>
              <a:t>Efficient ablator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sz="2000" dirty="0">
                <a:latin typeface="Arial" panose="020B0604020202020204" pitchFamily="34" charset="0"/>
                <a:cs typeface="Arial" panose="020B0604020202020204" pitchFamily="34" charset="0"/>
              </a:rPr>
              <a:t>Can be manufactured into a </a:t>
            </a:r>
          </a:p>
          <a:p>
            <a:pPr marL="742950" lvl="1" indent="-285750">
              <a:buFont typeface="Arial" panose="020B0604020202020204" pitchFamily="34" charset="0"/>
              <a:buChar char="•"/>
            </a:pPr>
            <a:r>
              <a:rPr lang="en-US" sz="2000" dirty="0">
                <a:latin typeface="Arial" panose="020B0604020202020204" pitchFamily="34" charset="0"/>
                <a:cs typeface="Arial" panose="020B0604020202020204" pitchFamily="34" charset="0"/>
              </a:rPr>
              <a:t>single piece </a:t>
            </a:r>
          </a:p>
          <a:p>
            <a:pPr marL="742950" lvl="1" indent="-285750">
              <a:buFont typeface="Arial" panose="020B0604020202020204" pitchFamily="34" charset="0"/>
              <a:buChar char="•"/>
            </a:pPr>
            <a:r>
              <a:rPr lang="en-US" sz="2000" dirty="0">
                <a:latin typeface="Arial" panose="020B0604020202020204" pitchFamily="34" charset="0"/>
                <a:cs typeface="Arial" panose="020B0604020202020204" pitchFamily="34" charset="0"/>
              </a:rPr>
              <a:t>multi-tiled heat shield</a:t>
            </a:r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0A9F62A7-8A2B-76BD-298D-B1177A9B76C9}"/>
              </a:ext>
            </a:extLst>
          </p:cNvPr>
          <p:cNvSpPr txBox="1"/>
          <p:nvPr/>
        </p:nvSpPr>
        <p:spPr>
          <a:xfrm>
            <a:off x="3205660" y="6554969"/>
            <a:ext cx="6096000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/>
            <a:r>
              <a:rPr lang="en-US" b="0" i="1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The PICA manufacturing process. NASA</a:t>
            </a:r>
            <a:endParaRPr lang="en-US" i="1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pic>
        <p:nvPicPr>
          <p:cNvPr id="3074" name="Picture 2">
            <a:extLst>
              <a:ext uri="{FF2B5EF4-FFF2-40B4-BE49-F238E27FC236}">
                <a16:creationId xmlns:a16="http://schemas.microsoft.com/office/drawing/2014/main" id="{B60DBF7D-9D02-ED68-5F38-196CBBC7CC54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4022782"/>
            <a:ext cx="12192000" cy="26860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5" name="TextBox 14">
            <a:extLst>
              <a:ext uri="{FF2B5EF4-FFF2-40B4-BE49-F238E27FC236}">
                <a16:creationId xmlns:a16="http://schemas.microsoft.com/office/drawing/2014/main" id="{48950DF3-1FAB-6CED-7184-BB87387D7D2A}"/>
              </a:ext>
            </a:extLst>
          </p:cNvPr>
          <p:cNvSpPr txBox="1"/>
          <p:nvPr/>
        </p:nvSpPr>
        <p:spPr>
          <a:xfrm>
            <a:off x="7409792" y="1024590"/>
            <a:ext cx="4782208" cy="286232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US" sz="2000" dirty="0">
                <a:latin typeface="Arial" panose="020B0604020202020204" pitchFamily="34" charset="0"/>
                <a:cs typeface="Arial" panose="020B0604020202020204" pitchFamily="34" charset="0"/>
              </a:rPr>
              <a:t>Missions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sz="2000" dirty="0">
                <a:latin typeface="Arial" panose="020B0604020202020204" pitchFamily="34" charset="0"/>
                <a:cs typeface="Arial" panose="020B0604020202020204" pitchFamily="34" charset="0"/>
              </a:rPr>
              <a:t>Stardust (1999)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sz="2000" dirty="0">
                <a:latin typeface="Arial" panose="020B0604020202020204" pitchFamily="34" charset="0"/>
                <a:cs typeface="Arial" panose="020B0604020202020204" pitchFamily="34" charset="0"/>
              </a:rPr>
              <a:t>Mars Science Laboratory (rovers) (2011)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sz="2000" dirty="0" err="1">
                <a:latin typeface="Arial" panose="020B0604020202020204" pitchFamily="34" charset="0"/>
                <a:cs typeface="Arial" panose="020B0604020202020204" pitchFamily="34" charset="0"/>
              </a:rPr>
              <a:t>OSIRIS-Rex</a:t>
            </a:r>
            <a:r>
              <a:rPr lang="en-US" sz="2000" dirty="0">
                <a:latin typeface="Arial" panose="020B0604020202020204" pitchFamily="34" charset="0"/>
                <a:cs typeface="Arial" panose="020B0604020202020204" pitchFamily="34" charset="0"/>
              </a:rPr>
              <a:t> (2023)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sz="2000" dirty="0">
                <a:latin typeface="Arial" panose="020B0604020202020204" pitchFamily="34" charset="0"/>
                <a:cs typeface="Arial" panose="020B0604020202020204" pitchFamily="34" charset="0"/>
              </a:rPr>
              <a:t>Mars 2020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sz="2000" dirty="0" err="1">
                <a:latin typeface="Arial" panose="020B0604020202020204" pitchFamily="34" charset="0"/>
                <a:cs typeface="Arial" panose="020B0604020202020204" pitchFamily="34" charset="0"/>
              </a:rPr>
              <a:t>OSIRIS-Rex</a:t>
            </a:r>
            <a:r>
              <a:rPr lang="en-US" sz="2000" dirty="0">
                <a:latin typeface="Arial" panose="020B0604020202020204" pitchFamily="34" charset="0"/>
                <a:cs typeface="Arial" panose="020B0604020202020204" pitchFamily="34" charset="0"/>
              </a:rPr>
              <a:t> (2023)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sz="2000" dirty="0">
                <a:latin typeface="Arial" panose="020B0604020202020204" pitchFamily="34" charset="0"/>
                <a:cs typeface="Arial" panose="020B0604020202020204" pitchFamily="34" charset="0"/>
              </a:rPr>
              <a:t>SpaceX’s Dragon (2010-current)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sz="2000" dirty="0">
                <a:latin typeface="Arial" panose="020B0604020202020204" pitchFamily="34" charset="0"/>
                <a:cs typeface="Arial" panose="020B0604020202020204" pitchFamily="34" charset="0"/>
              </a:rPr>
              <a:t>Dragonfly (2028)</a:t>
            </a:r>
          </a:p>
        </p:txBody>
      </p:sp>
    </p:spTree>
    <p:extLst>
      <p:ext uri="{BB962C8B-B14F-4D97-AF65-F5344CB8AC3E}">
        <p14:creationId xmlns:p14="http://schemas.microsoft.com/office/powerpoint/2010/main" val="856659226"/>
      </p:ext>
    </p:extLst>
  </p:cSld>
  <p:clrMapOvr>
    <a:masterClrMapping/>
  </p:clrMapOvr>
  <p:transition>
    <p:fade/>
  </p:transition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F5BAA860-D72C-E57F-A5B6-FFDC0B5A09CF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Title 11">
            <a:extLst>
              <a:ext uri="{FF2B5EF4-FFF2-40B4-BE49-F238E27FC236}">
                <a16:creationId xmlns:a16="http://schemas.microsoft.com/office/drawing/2014/main" id="{27C1ED8F-5953-A37B-F9B2-35CC1A57942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dirty="0"/>
              <a:t>Phenolic Impregnated Carbon Ablator (PICA)</a:t>
            </a:r>
          </a:p>
        </p:txBody>
      </p:sp>
      <p:sp>
        <p:nvSpPr>
          <p:cNvPr id="10" name="Slide Number Placeholder 6">
            <a:extLst>
              <a:ext uri="{FF2B5EF4-FFF2-40B4-BE49-F238E27FC236}">
                <a16:creationId xmlns:a16="http://schemas.microsoft.com/office/drawing/2014/main" id="{82549750-2A0C-884F-72D1-E8D0881FFCBF}"/>
              </a:ext>
            </a:extLst>
          </p:cNvPr>
          <p:cNvSpPr>
            <a:spLocks noGrp="1"/>
          </p:cNvSpPr>
          <p:nvPr>
            <p:ph type="sldNum" sz="quarter" idx="10"/>
          </p:nvPr>
        </p:nvSpPr>
        <p:spPr>
          <a:xfrm>
            <a:off x="11789664" y="6629400"/>
            <a:ext cx="402336" cy="228600"/>
          </a:xfrm>
        </p:spPr>
        <p:txBody>
          <a:bodyPr/>
          <a:lstStyle/>
          <a:p>
            <a:pPr>
              <a:defRPr/>
            </a:pPr>
            <a:fld id="{75D13D49-2B6F-174C-9E1E-1013A06E5C50}" type="slidenum">
              <a:rPr lang="uk-UA" smtClean="0"/>
              <a:pPr>
                <a:defRPr/>
              </a:pPr>
              <a:t>9</a:t>
            </a:fld>
            <a:endParaRPr lang="uk-UA" dirty="0"/>
          </a:p>
        </p:txBody>
      </p:sp>
      <p:grpSp>
        <p:nvGrpSpPr>
          <p:cNvPr id="30" name="Group 29">
            <a:extLst>
              <a:ext uri="{FF2B5EF4-FFF2-40B4-BE49-F238E27FC236}">
                <a16:creationId xmlns:a16="http://schemas.microsoft.com/office/drawing/2014/main" id="{669E7E85-FF03-142D-C05B-63971BE2C8B8}"/>
              </a:ext>
            </a:extLst>
          </p:cNvPr>
          <p:cNvGrpSpPr/>
          <p:nvPr/>
        </p:nvGrpSpPr>
        <p:grpSpPr>
          <a:xfrm>
            <a:off x="8567056" y="1610261"/>
            <a:ext cx="3837185" cy="2463616"/>
            <a:chOff x="8567056" y="1610261"/>
            <a:chExt cx="3837185" cy="2463616"/>
          </a:xfrm>
        </p:grpSpPr>
        <p:pic>
          <p:nvPicPr>
            <p:cNvPr id="27" name="Picture 26" descr="A picture containing text&#10;&#10;AI-generated content may be incorrect.">
              <a:extLst>
                <a:ext uri="{FF2B5EF4-FFF2-40B4-BE49-F238E27FC236}">
                  <a16:creationId xmlns:a16="http://schemas.microsoft.com/office/drawing/2014/main" id="{3BD7D395-E68F-CF27-FC24-1E373D4946B8}"/>
                </a:ext>
              </a:extLst>
            </p:cNvPr>
            <p:cNvPicPr>
              <a:picLocks noChangeAspect="1"/>
            </p:cNvPicPr>
            <p:nvPr/>
          </p:nvPicPr>
          <p:blipFill>
            <a:blip r:embed="rId3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9054940" y="1610261"/>
              <a:ext cx="2861418" cy="1988727"/>
            </a:xfrm>
            <a:prstGeom prst="rect">
              <a:avLst/>
            </a:prstGeom>
          </p:spPr>
        </p:pic>
        <p:sp>
          <p:nvSpPr>
            <p:cNvPr id="4" name="TextBox 3">
              <a:extLst>
                <a:ext uri="{FF2B5EF4-FFF2-40B4-BE49-F238E27FC236}">
                  <a16:creationId xmlns:a16="http://schemas.microsoft.com/office/drawing/2014/main" id="{C8A678A4-0250-BADB-8651-D0649A988BFD}"/>
                </a:ext>
              </a:extLst>
            </p:cNvPr>
            <p:cNvSpPr txBox="1"/>
            <p:nvPr/>
          </p:nvSpPr>
          <p:spPr>
            <a:xfrm>
              <a:off x="8567056" y="3704545"/>
              <a:ext cx="3837185" cy="369332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algn="ctr"/>
              <a:r>
                <a:rPr lang="en-US" b="1" i="1" dirty="0">
                  <a:latin typeface="Arial" panose="020B0604020202020204" pitchFamily="34" charset="0"/>
                  <a:cs typeface="Arial" panose="020B0604020202020204" pitchFamily="34" charset="0"/>
                </a:rPr>
                <a:t>charred PICA</a:t>
              </a:r>
            </a:p>
          </p:txBody>
        </p:sp>
      </p:grpSp>
      <p:grpSp>
        <p:nvGrpSpPr>
          <p:cNvPr id="31" name="Group 30">
            <a:extLst>
              <a:ext uri="{FF2B5EF4-FFF2-40B4-BE49-F238E27FC236}">
                <a16:creationId xmlns:a16="http://schemas.microsoft.com/office/drawing/2014/main" id="{F532FA13-F343-94D6-CA7D-B399AB9D13F4}"/>
              </a:ext>
            </a:extLst>
          </p:cNvPr>
          <p:cNvGrpSpPr/>
          <p:nvPr/>
        </p:nvGrpSpPr>
        <p:grpSpPr>
          <a:xfrm>
            <a:off x="5547756" y="1553385"/>
            <a:ext cx="3837185" cy="2514832"/>
            <a:chOff x="5547756" y="1553385"/>
            <a:chExt cx="3837185" cy="2514832"/>
          </a:xfrm>
        </p:grpSpPr>
        <p:pic>
          <p:nvPicPr>
            <p:cNvPr id="29" name="Picture 28" descr="A picture containing tree, outdoor, plant, forest&#10;&#10;AI-generated content may be incorrect.">
              <a:extLst>
                <a:ext uri="{FF2B5EF4-FFF2-40B4-BE49-F238E27FC236}">
                  <a16:creationId xmlns:a16="http://schemas.microsoft.com/office/drawing/2014/main" id="{80FCCAFF-124D-F7C5-4954-52FC4914152C}"/>
                </a:ext>
              </a:extLst>
            </p:cNvPr>
            <p:cNvPicPr>
              <a:picLocks noChangeAspect="1"/>
            </p:cNvPicPr>
            <p:nvPr/>
          </p:nvPicPr>
          <p:blipFill>
            <a:blip r:embed="rId4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5964713" y="1553385"/>
              <a:ext cx="2902693" cy="2155293"/>
            </a:xfrm>
            <a:prstGeom prst="rect">
              <a:avLst/>
            </a:prstGeom>
          </p:spPr>
        </p:pic>
        <p:sp>
          <p:nvSpPr>
            <p:cNvPr id="7" name="TextBox 6">
              <a:extLst>
                <a:ext uri="{FF2B5EF4-FFF2-40B4-BE49-F238E27FC236}">
                  <a16:creationId xmlns:a16="http://schemas.microsoft.com/office/drawing/2014/main" id="{39DF06A9-F24A-AE41-DE89-04DFD100525B}"/>
                </a:ext>
              </a:extLst>
            </p:cNvPr>
            <p:cNvSpPr txBox="1"/>
            <p:nvPr/>
          </p:nvSpPr>
          <p:spPr>
            <a:xfrm>
              <a:off x="5547756" y="3698885"/>
              <a:ext cx="3837185" cy="369332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algn="ctr"/>
              <a:r>
                <a:rPr lang="en-US" b="1" i="1" dirty="0">
                  <a:latin typeface="Arial" panose="020B0604020202020204" pitchFamily="34" charset="0"/>
                  <a:cs typeface="Arial" panose="020B0604020202020204" pitchFamily="34" charset="0"/>
                </a:rPr>
                <a:t>virgin PICA</a:t>
              </a:r>
            </a:p>
          </p:txBody>
        </p:sp>
      </p:grpSp>
      <p:grpSp>
        <p:nvGrpSpPr>
          <p:cNvPr id="32" name="Group 31">
            <a:extLst>
              <a:ext uri="{FF2B5EF4-FFF2-40B4-BE49-F238E27FC236}">
                <a16:creationId xmlns:a16="http://schemas.microsoft.com/office/drawing/2014/main" id="{E8884903-B0E7-5867-5743-C3964D6B9522}"/>
              </a:ext>
            </a:extLst>
          </p:cNvPr>
          <p:cNvGrpSpPr/>
          <p:nvPr/>
        </p:nvGrpSpPr>
        <p:grpSpPr>
          <a:xfrm>
            <a:off x="2284858" y="1542510"/>
            <a:ext cx="3837185" cy="2531367"/>
            <a:chOff x="2284858" y="1542510"/>
            <a:chExt cx="3837185" cy="2531367"/>
          </a:xfrm>
        </p:grpSpPr>
        <p:pic>
          <p:nvPicPr>
            <p:cNvPr id="25" name="Picture 24" descr="Close-up of a spider web&#10;&#10;AI-generated content may be incorrect.">
              <a:extLst>
                <a:ext uri="{FF2B5EF4-FFF2-40B4-BE49-F238E27FC236}">
                  <a16:creationId xmlns:a16="http://schemas.microsoft.com/office/drawing/2014/main" id="{F40BE188-2B8A-D7FD-25BD-4FDC39EA1559}"/>
                </a:ext>
              </a:extLst>
            </p:cNvPr>
            <p:cNvPicPr>
              <a:picLocks noChangeAspect="1"/>
            </p:cNvPicPr>
            <p:nvPr/>
          </p:nvPicPr>
          <p:blipFill>
            <a:blip r:embed="rId5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2793119" y="1542510"/>
              <a:ext cx="2861417" cy="2106204"/>
            </a:xfrm>
            <a:prstGeom prst="rect">
              <a:avLst/>
            </a:prstGeom>
          </p:spPr>
        </p:pic>
        <p:sp>
          <p:nvSpPr>
            <p:cNvPr id="13" name="TextBox 12">
              <a:extLst>
                <a:ext uri="{FF2B5EF4-FFF2-40B4-BE49-F238E27FC236}">
                  <a16:creationId xmlns:a16="http://schemas.microsoft.com/office/drawing/2014/main" id="{346B687F-8DF6-A1A2-CBC9-C1EE47513D9E}"/>
                </a:ext>
              </a:extLst>
            </p:cNvPr>
            <p:cNvSpPr txBox="1"/>
            <p:nvPr/>
          </p:nvSpPr>
          <p:spPr>
            <a:xfrm>
              <a:off x="2284858" y="3704545"/>
              <a:ext cx="3837185" cy="369332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algn="ctr"/>
              <a:r>
                <a:rPr lang="en-US" b="1" i="1" dirty="0" err="1">
                  <a:latin typeface="Arial" panose="020B0604020202020204" pitchFamily="34" charset="0"/>
                  <a:cs typeface="Arial" panose="020B0604020202020204" pitchFamily="34" charset="0"/>
                </a:rPr>
                <a:t>FiberForm</a:t>
              </a:r>
              <a:endParaRPr lang="en-US" b="1" i="1" dirty="0">
                <a:latin typeface="Arial" panose="020B0604020202020204" pitchFamily="34" charset="0"/>
                <a:cs typeface="Arial" panose="020B0604020202020204" pitchFamily="34" charset="0"/>
              </a:endParaRPr>
            </a:p>
          </p:txBody>
        </p:sp>
      </p:grpSp>
      <p:pic>
        <p:nvPicPr>
          <p:cNvPr id="14" name="Picture 2">
            <a:extLst>
              <a:ext uri="{FF2B5EF4-FFF2-40B4-BE49-F238E27FC236}">
                <a16:creationId xmlns:a16="http://schemas.microsoft.com/office/drawing/2014/main" id="{30206F19-8130-FAA4-7209-C980D0044BD5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6602"/>
          <a:stretch/>
        </p:blipFill>
        <p:spPr bwMode="auto">
          <a:xfrm>
            <a:off x="4462485" y="4079537"/>
            <a:ext cx="7729515" cy="26860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6" name="TextBox 15">
            <a:extLst>
              <a:ext uri="{FF2B5EF4-FFF2-40B4-BE49-F238E27FC236}">
                <a16:creationId xmlns:a16="http://schemas.microsoft.com/office/drawing/2014/main" id="{7F2E124A-F014-87ED-E0C0-8CFF60D36939}"/>
              </a:ext>
            </a:extLst>
          </p:cNvPr>
          <p:cNvSpPr txBox="1"/>
          <p:nvPr/>
        </p:nvSpPr>
        <p:spPr>
          <a:xfrm>
            <a:off x="3205660" y="6554969"/>
            <a:ext cx="6096000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/>
            <a:r>
              <a:rPr lang="en-US" b="0" i="1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The PICA manufacturing process. NASA</a:t>
            </a:r>
            <a:endParaRPr lang="en-US" i="1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17" name="TextBox 16">
            <a:extLst>
              <a:ext uri="{FF2B5EF4-FFF2-40B4-BE49-F238E27FC236}">
                <a16:creationId xmlns:a16="http://schemas.microsoft.com/office/drawing/2014/main" id="{FC71859C-5E07-934E-212F-3C2AF95C3A15}"/>
              </a:ext>
            </a:extLst>
          </p:cNvPr>
          <p:cNvSpPr txBox="1"/>
          <p:nvPr/>
        </p:nvSpPr>
        <p:spPr>
          <a:xfrm>
            <a:off x="362954" y="1830016"/>
            <a:ext cx="2177143" cy="132343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000" u="sng" dirty="0">
                <a:latin typeface="Arial" panose="020B0604020202020204" pitchFamily="34" charset="0"/>
                <a:cs typeface="Arial" panose="020B0604020202020204" pitchFamily="34" charset="0"/>
              </a:rPr>
              <a:t>Microstructure</a:t>
            </a:r>
            <a:r>
              <a:rPr lang="en-US" sz="2000" dirty="0">
                <a:latin typeface="Arial" panose="020B0604020202020204" pitchFamily="34" charset="0"/>
                <a:cs typeface="Arial" panose="020B0604020202020204" pitchFamily="34" charset="0"/>
              </a:rPr>
              <a:t>: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US" sz="2000" dirty="0" err="1">
                <a:latin typeface="Arial" panose="020B0604020202020204" pitchFamily="34" charset="0"/>
                <a:cs typeface="Arial" panose="020B0604020202020204" pitchFamily="34" charset="0"/>
              </a:rPr>
              <a:t>Fiborous</a:t>
            </a:r>
            <a:endParaRPr lang="en-US" sz="20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US" sz="2000" dirty="0">
                <a:latin typeface="Arial" panose="020B0604020202020204" pitchFamily="34" charset="0"/>
                <a:cs typeface="Arial" panose="020B0604020202020204" pitchFamily="34" charset="0"/>
              </a:rPr>
              <a:t>Anisotropic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US" sz="2000" dirty="0">
                <a:latin typeface="Arial" panose="020B0604020202020204" pitchFamily="34" charset="0"/>
                <a:cs typeface="Arial" panose="020B0604020202020204" pitchFamily="34" charset="0"/>
              </a:rPr>
              <a:t>Very porous</a:t>
            </a:r>
          </a:p>
        </p:txBody>
      </p:sp>
      <p:sp>
        <p:nvSpPr>
          <p:cNvPr id="18" name="TextBox 17">
            <a:extLst>
              <a:ext uri="{FF2B5EF4-FFF2-40B4-BE49-F238E27FC236}">
                <a16:creationId xmlns:a16="http://schemas.microsoft.com/office/drawing/2014/main" id="{C0F95FAE-1F40-CCA3-2ED2-C89E9582BA78}"/>
              </a:ext>
            </a:extLst>
          </p:cNvPr>
          <p:cNvSpPr txBox="1"/>
          <p:nvPr/>
        </p:nvSpPr>
        <p:spPr>
          <a:xfrm>
            <a:off x="162560" y="4620161"/>
            <a:ext cx="4087684" cy="193899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000" u="sng" dirty="0">
                <a:latin typeface="Arial" panose="020B0604020202020204" pitchFamily="34" charset="0"/>
                <a:cs typeface="Arial" panose="020B0604020202020204" pitchFamily="34" charset="0"/>
              </a:rPr>
              <a:t>Modelling challenges</a:t>
            </a:r>
            <a:r>
              <a:rPr lang="en-US" sz="2000" dirty="0">
                <a:latin typeface="Arial" panose="020B0604020202020204" pitchFamily="34" charset="0"/>
                <a:cs typeface="Arial" panose="020B0604020202020204" pitchFamily="34" charset="0"/>
              </a:rPr>
              <a:t>: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US" sz="2000" dirty="0">
                <a:latin typeface="Arial" panose="020B0604020202020204" pitchFamily="34" charset="0"/>
                <a:cs typeface="Arial" panose="020B0604020202020204" pitchFamily="34" charset="0"/>
              </a:rPr>
              <a:t>Manufacturing, heat-shield scale design and microstructure affect fracture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US" sz="2000" dirty="0">
                <a:latin typeface="Arial" panose="020B0604020202020204" pitchFamily="34" charset="0"/>
                <a:cs typeface="Arial" panose="020B0604020202020204" pitchFamily="34" charset="0"/>
              </a:rPr>
              <a:t>Entry is a thermo-chemical-mechanical coupled response</a:t>
            </a:r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8E03B8DC-246C-1D20-FD93-A23BCB578E7E}"/>
              </a:ext>
            </a:extLst>
          </p:cNvPr>
          <p:cNvSpPr txBox="1"/>
          <p:nvPr/>
        </p:nvSpPr>
        <p:spPr>
          <a:xfrm>
            <a:off x="103027" y="6596390"/>
            <a:ext cx="4136490" cy="2616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1100" dirty="0">
                <a:latin typeface="Arial" panose="020B0604020202020204" pitchFamily="34" charset="0"/>
                <a:cs typeface="Arial" panose="020B0604020202020204" pitchFamily="34" charset="0"/>
              </a:rPr>
              <a:t>Agrawal, Chavez-Garcia, </a:t>
            </a:r>
            <a:r>
              <a:rPr lang="en-US" sz="1100" i="1" dirty="0">
                <a:latin typeface="Arial" panose="020B0604020202020204" pitchFamily="34" charset="0"/>
                <a:cs typeface="Arial" panose="020B0604020202020204" pitchFamily="34" charset="0"/>
              </a:rPr>
              <a:t>J. Spacecraft Rockets</a:t>
            </a:r>
            <a:r>
              <a:rPr lang="en-US" sz="1100" dirty="0">
                <a:latin typeface="Arial" panose="020B0604020202020204" pitchFamily="34" charset="0"/>
                <a:cs typeface="Arial" panose="020B0604020202020204" pitchFamily="34" charset="0"/>
              </a:rPr>
              <a:t>, (4) 50, 2013</a:t>
            </a:r>
            <a:endParaRPr lang="en-US" sz="1100" i="1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014617513"/>
      </p:ext>
    </p:extLst>
  </p:cSld>
  <p:clrMapOvr>
    <a:masterClrMapping/>
  </p:clrMapOvr>
  <p:transition>
    <p:fade/>
  </p:transition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7" name="top_equilbrate_2perbond_dt0.0008_fiber.mp4">
            <a:hlinkClick r:id="" action="ppaction://media"/>
            <a:extLst>
              <a:ext uri="{FF2B5EF4-FFF2-40B4-BE49-F238E27FC236}">
                <a16:creationId xmlns:a16="http://schemas.microsoft.com/office/drawing/2014/main" id="{1DDC2527-83BE-8A92-0C35-954F45CC8509}"/>
              </a:ext>
            </a:extLst>
          </p:cNvPr>
          <p:cNvPicPr>
            <a:picLocks noChangeAspect="1"/>
          </p:cNvPicPr>
          <p:nvPr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6"/>
          <a:stretch>
            <a:fillRect/>
          </a:stretch>
        </p:blipFill>
        <p:spPr>
          <a:xfrm>
            <a:off x="4293560" y="4812913"/>
            <a:ext cx="3421768" cy="1555388"/>
          </a:xfrm>
          <a:prstGeom prst="rect">
            <a:avLst/>
          </a:prstGeom>
        </p:spPr>
      </p:pic>
      <p:grpSp>
        <p:nvGrpSpPr>
          <p:cNvPr id="103" name="Group 102">
            <a:extLst>
              <a:ext uri="{FF2B5EF4-FFF2-40B4-BE49-F238E27FC236}">
                <a16:creationId xmlns:a16="http://schemas.microsoft.com/office/drawing/2014/main" id="{5189BB94-6807-EA64-246E-1301B0CF88CD}"/>
              </a:ext>
            </a:extLst>
          </p:cNvPr>
          <p:cNvGrpSpPr/>
          <p:nvPr/>
        </p:nvGrpSpPr>
        <p:grpSpPr>
          <a:xfrm>
            <a:off x="7949742" y="4508223"/>
            <a:ext cx="4242258" cy="2349777"/>
            <a:chOff x="7516052" y="1220180"/>
            <a:chExt cx="4242258" cy="2349777"/>
          </a:xfrm>
        </p:grpSpPr>
        <p:pic>
          <p:nvPicPr>
            <p:cNvPr id="6" name="Picture 5">
              <a:extLst>
                <a:ext uri="{FF2B5EF4-FFF2-40B4-BE49-F238E27FC236}">
                  <a16:creationId xmlns:a16="http://schemas.microsoft.com/office/drawing/2014/main" id="{88E26428-3418-1CA9-204A-0B52FB2DE174}"/>
                </a:ext>
              </a:extLst>
            </p:cNvPr>
            <p:cNvPicPr>
              <a:picLocks noChangeAspect="1"/>
            </p:cNvPicPr>
            <p:nvPr/>
          </p:nvPicPr>
          <p:blipFill>
            <a:blip r:embed="rId7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9071036" y="1258901"/>
              <a:ext cx="2687274" cy="2311056"/>
            </a:xfrm>
            <a:prstGeom prst="rect">
              <a:avLst/>
            </a:prstGeom>
          </p:spPr>
        </p:pic>
        <p:sp>
          <p:nvSpPr>
            <p:cNvPr id="12" name="TextBox 11">
              <a:extLst>
                <a:ext uri="{FF2B5EF4-FFF2-40B4-BE49-F238E27FC236}">
                  <a16:creationId xmlns:a16="http://schemas.microsoft.com/office/drawing/2014/main" id="{DAFFD91E-BC77-8EB3-2B40-4002D4C46BFF}"/>
                </a:ext>
              </a:extLst>
            </p:cNvPr>
            <p:cNvSpPr txBox="1"/>
            <p:nvPr/>
          </p:nvSpPr>
          <p:spPr>
            <a:xfrm>
              <a:off x="7516052" y="2662972"/>
              <a:ext cx="1946324" cy="400110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algn="ctr"/>
              <a:r>
                <a:rPr lang="en-US" sz="2000" b="1" dirty="0" err="1">
                  <a:solidFill>
                    <a:schemeClr val="accent2"/>
                  </a:solidFill>
                  <a:latin typeface="Arial" panose="020B0604020202020204" pitchFamily="34" charset="0"/>
                  <a:cs typeface="Arial" panose="020B0604020202020204" pitchFamily="34" charset="0"/>
                </a:rPr>
                <a:t>Peridynamics</a:t>
              </a:r>
              <a:endParaRPr lang="en-US" sz="2000" b="1" dirty="0">
                <a:solidFill>
                  <a:schemeClr val="accent2"/>
                </a:solidFill>
                <a:latin typeface="Arial" panose="020B0604020202020204" pitchFamily="34" charset="0"/>
                <a:cs typeface="Arial" panose="020B0604020202020204" pitchFamily="34" charset="0"/>
              </a:endParaRPr>
            </a:p>
          </p:txBody>
        </p:sp>
        <p:sp>
          <p:nvSpPr>
            <p:cNvPr id="94" name="TextBox 93">
              <a:extLst>
                <a:ext uri="{FF2B5EF4-FFF2-40B4-BE49-F238E27FC236}">
                  <a16:creationId xmlns:a16="http://schemas.microsoft.com/office/drawing/2014/main" id="{EF7C07EF-A7D4-9BA1-B5EE-DE7D4499AB60}"/>
                </a:ext>
              </a:extLst>
            </p:cNvPr>
            <p:cNvSpPr txBox="1"/>
            <p:nvPr/>
          </p:nvSpPr>
          <p:spPr>
            <a:xfrm>
              <a:off x="8553074" y="1220180"/>
              <a:ext cx="2541640" cy="369332"/>
            </a:xfrm>
            <a:prstGeom prst="rect">
              <a:avLst/>
            </a:prstGeom>
            <a:noFill/>
          </p:spPr>
          <p:txBody>
            <a:bodyPr wrap="square">
              <a:spAutoFit/>
            </a:bodyPr>
            <a:lstStyle/>
            <a:p>
              <a:pPr algn="r"/>
              <a:r>
                <a:rPr lang="en-US" i="1" dirty="0">
                  <a:latin typeface="Arial" panose="020B0604020202020204" pitchFamily="34" charset="0"/>
                  <a:cs typeface="Arial" panose="020B0604020202020204" pitchFamily="34" charset="0"/>
                </a:rPr>
                <a:t>fracture during impact</a:t>
              </a:r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91B6C799-1BF9-9DC1-8F83-D8C13468B06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sz="3600" dirty="0"/>
              <a:t>TPS Modeling 	</a:t>
            </a:r>
          </a:p>
        </p:txBody>
      </p:sp>
      <p:sp>
        <p:nvSpPr>
          <p:cNvPr id="3" name="Slide Number Placeholder 2">
            <a:extLst>
              <a:ext uri="{FF2B5EF4-FFF2-40B4-BE49-F238E27FC236}">
                <a16:creationId xmlns:a16="http://schemas.microsoft.com/office/drawing/2014/main" id="{A45B59E4-1611-5579-0C26-9515D92DE4C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0519109" y="6550574"/>
            <a:ext cx="1669381" cy="307426"/>
          </a:xfrm>
        </p:spPr>
        <p:txBody>
          <a:bodyPr/>
          <a:lstStyle/>
          <a:p>
            <a:fld id="{73FCCCAE-C0A6-4BB7-B82B-AC74E56A11C4}" type="slidenum">
              <a:rPr lang="en-US" smtClean="0"/>
              <a:pPr/>
              <a:t>10</a:t>
            </a:fld>
            <a:endParaRPr lang="en-US" dirty="0"/>
          </a:p>
        </p:txBody>
      </p:sp>
      <p:grpSp>
        <p:nvGrpSpPr>
          <p:cNvPr id="107" name="Group 106">
            <a:extLst>
              <a:ext uri="{FF2B5EF4-FFF2-40B4-BE49-F238E27FC236}">
                <a16:creationId xmlns:a16="http://schemas.microsoft.com/office/drawing/2014/main" id="{799A2E58-1C5F-313F-A2E7-355501046716}"/>
              </a:ext>
            </a:extLst>
          </p:cNvPr>
          <p:cNvGrpSpPr/>
          <p:nvPr/>
        </p:nvGrpSpPr>
        <p:grpSpPr>
          <a:xfrm>
            <a:off x="0" y="3582035"/>
            <a:ext cx="12188490" cy="1249607"/>
            <a:chOff x="0" y="3582035"/>
            <a:chExt cx="12188490" cy="1249607"/>
          </a:xfrm>
        </p:grpSpPr>
        <p:sp>
          <p:nvSpPr>
            <p:cNvPr id="106" name="Right Arrow 105">
              <a:extLst>
                <a:ext uri="{FF2B5EF4-FFF2-40B4-BE49-F238E27FC236}">
                  <a16:creationId xmlns:a16="http://schemas.microsoft.com/office/drawing/2014/main" id="{BE40D7FC-5843-8800-13EA-2B4173709EC8}"/>
                </a:ext>
              </a:extLst>
            </p:cNvPr>
            <p:cNvSpPr/>
            <p:nvPr/>
          </p:nvSpPr>
          <p:spPr>
            <a:xfrm rot="10800000">
              <a:off x="0" y="3583609"/>
              <a:ext cx="11874518" cy="1248033"/>
            </a:xfrm>
            <a:prstGeom prst="rightArrow">
              <a:avLst/>
            </a:prstGeom>
            <a:solidFill>
              <a:schemeClr val="accent5">
                <a:lumMod val="75000"/>
              </a:schemeClr>
            </a:solidFill>
            <a:ln>
              <a:noFill/>
            </a:ln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b="1" dirty="0">
                <a:latin typeface="Arial" panose="020B0604020202020204" pitchFamily="34" charset="0"/>
                <a:cs typeface="Arial" panose="020B0604020202020204" pitchFamily="34" charset="0"/>
              </a:endParaRPr>
            </a:p>
          </p:txBody>
        </p:sp>
        <p:sp>
          <p:nvSpPr>
            <p:cNvPr id="69" name="Right Arrow 68">
              <a:extLst>
                <a:ext uri="{FF2B5EF4-FFF2-40B4-BE49-F238E27FC236}">
                  <a16:creationId xmlns:a16="http://schemas.microsoft.com/office/drawing/2014/main" id="{F8521515-D653-B876-912A-F72080B997B1}"/>
                </a:ext>
              </a:extLst>
            </p:cNvPr>
            <p:cNvSpPr/>
            <p:nvPr/>
          </p:nvSpPr>
          <p:spPr>
            <a:xfrm>
              <a:off x="759902" y="3582035"/>
              <a:ext cx="11428588" cy="1248033"/>
            </a:xfrm>
            <a:prstGeom prst="rightArrow">
              <a:avLst/>
            </a:prstGeom>
            <a:solidFill>
              <a:schemeClr val="accent5">
                <a:lumMod val="75000"/>
              </a:schemeClr>
            </a:solidFill>
            <a:ln>
              <a:noFill/>
            </a:ln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>
                <a:latin typeface="Arial" panose="020B0604020202020204" pitchFamily="34" charset="0"/>
                <a:cs typeface="Arial" panose="020B0604020202020204" pitchFamily="34" charset="0"/>
              </a:endParaRPr>
            </a:p>
          </p:txBody>
        </p:sp>
        <p:sp>
          <p:nvSpPr>
            <p:cNvPr id="8" name="TextBox 7">
              <a:extLst>
                <a:ext uri="{FF2B5EF4-FFF2-40B4-BE49-F238E27FC236}">
                  <a16:creationId xmlns:a16="http://schemas.microsoft.com/office/drawing/2014/main" id="{DA1099AC-85AF-CE5D-AB07-FBFFC2A429FB}"/>
                </a:ext>
              </a:extLst>
            </p:cNvPr>
            <p:cNvSpPr txBox="1"/>
            <p:nvPr/>
          </p:nvSpPr>
          <p:spPr>
            <a:xfrm>
              <a:off x="158611" y="3913662"/>
              <a:ext cx="2273643" cy="584775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algn="ctr"/>
              <a:r>
                <a:rPr lang="en-US" sz="3200" dirty="0">
                  <a:solidFill>
                    <a:schemeClr val="bg1"/>
                  </a:solidFill>
                  <a:latin typeface="Arial" panose="020B0604020202020204" pitchFamily="34" charset="0"/>
                  <a:cs typeface="Arial" panose="020B0604020202020204" pitchFamily="34" charset="0"/>
                </a:rPr>
                <a:t>microscale</a:t>
              </a:r>
            </a:p>
          </p:txBody>
        </p:sp>
        <p:sp>
          <p:nvSpPr>
            <p:cNvPr id="9" name="TextBox 8">
              <a:extLst>
                <a:ext uri="{FF2B5EF4-FFF2-40B4-BE49-F238E27FC236}">
                  <a16:creationId xmlns:a16="http://schemas.microsoft.com/office/drawing/2014/main" id="{72994850-2A3A-5706-59E5-FDBC5E0CB84A}"/>
                </a:ext>
              </a:extLst>
            </p:cNvPr>
            <p:cNvSpPr txBox="1"/>
            <p:nvPr/>
          </p:nvSpPr>
          <p:spPr>
            <a:xfrm>
              <a:off x="9340505" y="3913663"/>
              <a:ext cx="2273643" cy="584775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algn="ctr"/>
              <a:r>
                <a:rPr lang="en-US" sz="3200" dirty="0">
                  <a:solidFill>
                    <a:schemeClr val="bg1"/>
                  </a:solidFill>
                  <a:latin typeface="Arial" panose="020B0604020202020204" pitchFamily="34" charset="0"/>
                  <a:cs typeface="Arial" panose="020B0604020202020204" pitchFamily="34" charset="0"/>
                </a:rPr>
                <a:t>mesoscale</a:t>
              </a:r>
            </a:p>
          </p:txBody>
        </p:sp>
      </p:grpSp>
      <p:grpSp>
        <p:nvGrpSpPr>
          <p:cNvPr id="86" name="Group 85">
            <a:extLst>
              <a:ext uri="{FF2B5EF4-FFF2-40B4-BE49-F238E27FC236}">
                <a16:creationId xmlns:a16="http://schemas.microsoft.com/office/drawing/2014/main" id="{9DE23ED2-0975-1FA8-1730-A5C94F14000D}"/>
              </a:ext>
            </a:extLst>
          </p:cNvPr>
          <p:cNvGrpSpPr/>
          <p:nvPr/>
        </p:nvGrpSpPr>
        <p:grpSpPr>
          <a:xfrm>
            <a:off x="5684647" y="1302248"/>
            <a:ext cx="3481567" cy="2584389"/>
            <a:chOff x="3938701" y="1349991"/>
            <a:chExt cx="3481567" cy="2584389"/>
          </a:xfrm>
        </p:grpSpPr>
        <p:pic>
          <p:nvPicPr>
            <p:cNvPr id="80" name="Picture 79">
              <a:extLst>
                <a:ext uri="{FF2B5EF4-FFF2-40B4-BE49-F238E27FC236}">
                  <a16:creationId xmlns:a16="http://schemas.microsoft.com/office/drawing/2014/main" id="{A6D4C05B-04F8-7111-4DB4-17BE6E30F8E3}"/>
                </a:ext>
              </a:extLst>
            </p:cNvPr>
            <p:cNvPicPr>
              <a:picLocks noChangeAspect="1"/>
            </p:cNvPicPr>
            <p:nvPr/>
          </p:nvPicPr>
          <p:blipFill>
            <a:blip r:embed="rId8"/>
            <a:srcRect/>
            <a:stretch/>
          </p:blipFill>
          <p:spPr>
            <a:xfrm>
              <a:off x="4628465" y="1630889"/>
              <a:ext cx="2791803" cy="2303491"/>
            </a:xfrm>
            <a:prstGeom prst="rect">
              <a:avLst/>
            </a:prstGeom>
          </p:spPr>
        </p:pic>
        <p:sp>
          <p:nvSpPr>
            <p:cNvPr id="79" name="Rectangle 78">
              <a:extLst>
                <a:ext uri="{FF2B5EF4-FFF2-40B4-BE49-F238E27FC236}">
                  <a16:creationId xmlns:a16="http://schemas.microsoft.com/office/drawing/2014/main" id="{CB471581-841D-4038-9E2D-E18943D5F3A1}"/>
                </a:ext>
              </a:extLst>
            </p:cNvPr>
            <p:cNvSpPr/>
            <p:nvPr/>
          </p:nvSpPr>
          <p:spPr>
            <a:xfrm>
              <a:off x="4201013" y="3277978"/>
              <a:ext cx="1705369" cy="646331"/>
            </a:xfrm>
            <a:prstGeom prst="rect">
              <a:avLst/>
            </a:prstGeom>
          </p:spPr>
          <p:txBody>
            <a:bodyPr wrap="square">
              <a:spAutoFit/>
            </a:bodyPr>
            <a:lstStyle/>
            <a:p>
              <a:pPr>
                <a:spcBef>
                  <a:spcPts val="800"/>
                </a:spcBef>
              </a:pPr>
              <a:r>
                <a:rPr lang="en-US" i="1" dirty="0">
                  <a:latin typeface="Arial" panose="020B0604020202020204" pitchFamily="34" charset="0"/>
                  <a:cs typeface="Arial" panose="020B0604020202020204" pitchFamily="34" charset="0"/>
                </a:rPr>
                <a:t>Thermal conductivity</a:t>
              </a:r>
            </a:p>
          </p:txBody>
        </p:sp>
        <p:sp>
          <p:nvSpPr>
            <p:cNvPr id="78" name="Content Placeholder 2">
              <a:extLst>
                <a:ext uri="{FF2B5EF4-FFF2-40B4-BE49-F238E27FC236}">
                  <a16:creationId xmlns:a16="http://schemas.microsoft.com/office/drawing/2014/main" id="{E84A0687-13E0-ADE3-FA22-8FD7D1AC8174}"/>
                </a:ext>
              </a:extLst>
            </p:cNvPr>
            <p:cNvSpPr txBox="1">
              <a:spLocks/>
            </p:cNvSpPr>
            <p:nvPr/>
          </p:nvSpPr>
          <p:spPr>
            <a:xfrm>
              <a:off x="3938701" y="1349991"/>
              <a:ext cx="3481567" cy="427224"/>
            </a:xfrm>
            <a:prstGeom prst="rect">
              <a:avLst/>
            </a:prstGeom>
          </p:spPr>
          <p:txBody>
            <a:bodyPr>
              <a:noAutofit/>
            </a:bodyPr>
            <a:lstStyle>
              <a:lvl1pPr marL="0" indent="0" algn="l" defTabSz="457200" rtl="0" eaLnBrk="0" fontAlgn="base" hangingPunct="0">
                <a:lnSpc>
                  <a:spcPct val="95000"/>
                </a:lnSpc>
                <a:spcBef>
                  <a:spcPts val="1000"/>
                </a:spcBef>
                <a:spcAft>
                  <a:spcPct val="0"/>
                </a:spcAft>
                <a:buFontTx/>
                <a:buNone/>
                <a:tabLst/>
                <a:defRPr sz="1800" b="1" i="0" kern="1200" baseline="0">
                  <a:solidFill>
                    <a:schemeClr val="bg1"/>
                  </a:solidFill>
                  <a:latin typeface="arial" charset="0"/>
                  <a:ea typeface="ＭＳ Ｐゴシック" charset="-128"/>
                  <a:cs typeface="ＭＳ Ｐゴシック" charset="-128"/>
                </a:defRPr>
              </a:lvl1pPr>
              <a:lvl2pPr marL="279400" indent="-165100" algn="l" defTabSz="457200" rtl="0" eaLnBrk="0" fontAlgn="base" hangingPunct="0">
                <a:lnSpc>
                  <a:spcPct val="95000"/>
                </a:lnSpc>
                <a:spcBef>
                  <a:spcPts val="500"/>
                </a:spcBef>
                <a:spcAft>
                  <a:spcPct val="0"/>
                </a:spcAft>
                <a:buFont typeface="Arial" charset="0"/>
                <a:buChar char="•"/>
                <a:tabLst/>
                <a:defRPr sz="1800" kern="1200" baseline="0">
                  <a:solidFill>
                    <a:schemeClr val="bg1"/>
                  </a:solidFill>
                  <a:latin typeface="arial" charset="0"/>
                  <a:ea typeface="ＭＳ Ｐゴシック" charset="-128"/>
                  <a:cs typeface="+mn-cs"/>
                </a:defRPr>
              </a:lvl2pPr>
              <a:lvl3pPr marL="571500" indent="-228600" algn="l" defTabSz="457200" rtl="0" eaLnBrk="0" fontAlgn="base" hangingPunct="0">
                <a:lnSpc>
                  <a:spcPct val="95000"/>
                </a:lnSpc>
                <a:spcBef>
                  <a:spcPts val="500"/>
                </a:spcBef>
                <a:spcAft>
                  <a:spcPct val="0"/>
                </a:spcAft>
                <a:buFont typeface=".AppleSystemUIFont" charset="-120"/>
                <a:buChar char="‒"/>
                <a:tabLst/>
                <a:defRPr sz="1800" kern="1200" baseline="0">
                  <a:solidFill>
                    <a:schemeClr val="bg1"/>
                  </a:solidFill>
                  <a:latin typeface="arial" charset="0"/>
                  <a:ea typeface="ＭＳ Ｐゴシック" charset="-128"/>
                  <a:cs typeface="+mn-cs"/>
                </a:defRPr>
              </a:lvl3pPr>
              <a:lvl4pPr marL="1600200" indent="-228600" algn="l" defTabSz="457200" rtl="0" eaLnBrk="0" fontAlgn="base" hangingPunct="0">
                <a:lnSpc>
                  <a:spcPct val="95000"/>
                </a:lnSpc>
                <a:spcBef>
                  <a:spcPts val="500"/>
                </a:spcBef>
                <a:spcAft>
                  <a:spcPct val="0"/>
                </a:spcAft>
                <a:buFont typeface="Arial" charset="0"/>
                <a:buChar char="–"/>
                <a:defRPr sz="1800" kern="1200" baseline="0">
                  <a:solidFill>
                    <a:schemeClr val="bg1"/>
                  </a:solidFill>
                  <a:latin typeface="arial" charset="0"/>
                  <a:ea typeface="ＭＳ Ｐゴシック" charset="-128"/>
                  <a:cs typeface="+mn-cs"/>
                </a:defRPr>
              </a:lvl4pPr>
              <a:lvl5pPr marL="2057400" indent="-228600" algn="l" defTabSz="457200" rtl="0" eaLnBrk="0" fontAlgn="base" hangingPunct="0">
                <a:lnSpc>
                  <a:spcPct val="95000"/>
                </a:lnSpc>
                <a:spcBef>
                  <a:spcPts val="500"/>
                </a:spcBef>
                <a:spcAft>
                  <a:spcPct val="0"/>
                </a:spcAft>
                <a:buFont typeface="Arial" charset="0"/>
                <a:buChar char="»"/>
                <a:defRPr sz="1800" kern="1200" baseline="0">
                  <a:solidFill>
                    <a:schemeClr val="bg1"/>
                  </a:solidFill>
                  <a:latin typeface="arial" charset="0"/>
                  <a:ea typeface="ＭＳ Ｐゴシック" charset="-128"/>
                  <a:cs typeface="+mn-cs"/>
                </a:defRPr>
              </a:lvl5pPr>
              <a:lvl6pPr marL="2514600" indent="-228600" algn="l" defTabSz="457200" rtl="0" eaLnBrk="1" latinLnBrk="0" hangingPunct="1">
                <a:spcBef>
                  <a:spcPct val="20000"/>
                </a:spcBef>
                <a:buFont typeface="Arial"/>
                <a:buChar char="•"/>
                <a:defRPr sz="20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971800" indent="-228600" algn="l" defTabSz="457200" rtl="0" eaLnBrk="1" latinLnBrk="0" hangingPunct="1">
                <a:spcBef>
                  <a:spcPct val="20000"/>
                </a:spcBef>
                <a:buFont typeface="Arial"/>
                <a:buChar char="•"/>
                <a:defRPr sz="20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429000" indent="-228600" algn="l" defTabSz="457200" rtl="0" eaLnBrk="1" latinLnBrk="0" hangingPunct="1">
                <a:spcBef>
                  <a:spcPct val="20000"/>
                </a:spcBef>
                <a:buFont typeface="Arial"/>
                <a:buChar char="•"/>
                <a:defRPr sz="20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886200" indent="-228600" algn="l" defTabSz="457200" rtl="0" eaLnBrk="1" latinLnBrk="0" hangingPunct="1">
                <a:spcBef>
                  <a:spcPct val="20000"/>
                </a:spcBef>
                <a:buFont typeface="Arial"/>
                <a:buChar char="•"/>
                <a:defRPr sz="20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r>
                <a:rPr lang="en-US" sz="2000" dirty="0">
                  <a:solidFill>
                    <a:schemeClr val="accent3">
                      <a:lumMod val="50000"/>
                    </a:schemeClr>
                  </a:solidFill>
                  <a:latin typeface="Arial" panose="020B0604020202020204" pitchFamily="34" charset="0"/>
                  <a:cs typeface="Arial" panose="020B0604020202020204" pitchFamily="34" charset="0"/>
                </a:rPr>
                <a:t>Mesoscale-resolved</a:t>
              </a:r>
            </a:p>
          </p:txBody>
        </p:sp>
      </p:grpSp>
      <p:grpSp>
        <p:nvGrpSpPr>
          <p:cNvPr id="87" name="Group 86">
            <a:extLst>
              <a:ext uri="{FF2B5EF4-FFF2-40B4-BE49-F238E27FC236}">
                <a16:creationId xmlns:a16="http://schemas.microsoft.com/office/drawing/2014/main" id="{B95A133E-F499-55CF-BE28-374328F6107D}"/>
              </a:ext>
            </a:extLst>
          </p:cNvPr>
          <p:cNvGrpSpPr/>
          <p:nvPr/>
        </p:nvGrpSpPr>
        <p:grpSpPr>
          <a:xfrm>
            <a:off x="8986764" y="1231570"/>
            <a:ext cx="3031773" cy="2680742"/>
            <a:chOff x="8850540" y="822392"/>
            <a:chExt cx="3031773" cy="2680742"/>
          </a:xfrm>
        </p:grpSpPr>
        <p:sp>
          <p:nvSpPr>
            <p:cNvPr id="81" name="Content Placeholder 2">
              <a:extLst>
                <a:ext uri="{FF2B5EF4-FFF2-40B4-BE49-F238E27FC236}">
                  <a16:creationId xmlns:a16="http://schemas.microsoft.com/office/drawing/2014/main" id="{2C3DD7C8-F95C-108B-9D96-9BA87F431246}"/>
                </a:ext>
              </a:extLst>
            </p:cNvPr>
            <p:cNvSpPr txBox="1">
              <a:spLocks/>
            </p:cNvSpPr>
            <p:nvPr/>
          </p:nvSpPr>
          <p:spPr>
            <a:xfrm>
              <a:off x="9387799" y="822392"/>
              <a:ext cx="2494514" cy="355223"/>
            </a:xfrm>
            <a:prstGeom prst="rect">
              <a:avLst/>
            </a:prstGeom>
          </p:spPr>
          <p:txBody>
            <a:bodyPr>
              <a:noAutofit/>
            </a:bodyPr>
            <a:lstStyle>
              <a:lvl1pPr marL="0" indent="0" algn="l" defTabSz="457200" rtl="0" eaLnBrk="0" fontAlgn="base" hangingPunct="0">
                <a:lnSpc>
                  <a:spcPct val="95000"/>
                </a:lnSpc>
                <a:spcBef>
                  <a:spcPts val="1000"/>
                </a:spcBef>
                <a:spcAft>
                  <a:spcPct val="0"/>
                </a:spcAft>
                <a:buFontTx/>
                <a:buNone/>
                <a:tabLst/>
                <a:defRPr sz="1800" b="1" i="0" kern="1200" baseline="0">
                  <a:solidFill>
                    <a:schemeClr val="bg1"/>
                  </a:solidFill>
                  <a:latin typeface="arial" charset="0"/>
                  <a:ea typeface="ＭＳ Ｐゴシック" charset="-128"/>
                  <a:cs typeface="ＭＳ Ｐゴシック" charset="-128"/>
                </a:defRPr>
              </a:lvl1pPr>
              <a:lvl2pPr marL="279400" indent="-165100" algn="l" defTabSz="457200" rtl="0" eaLnBrk="0" fontAlgn="base" hangingPunct="0">
                <a:lnSpc>
                  <a:spcPct val="95000"/>
                </a:lnSpc>
                <a:spcBef>
                  <a:spcPts val="500"/>
                </a:spcBef>
                <a:spcAft>
                  <a:spcPct val="0"/>
                </a:spcAft>
                <a:buFont typeface="Arial" charset="0"/>
                <a:buChar char="•"/>
                <a:tabLst/>
                <a:defRPr sz="1800" kern="1200" baseline="0">
                  <a:solidFill>
                    <a:schemeClr val="bg1"/>
                  </a:solidFill>
                  <a:latin typeface="arial" charset="0"/>
                  <a:ea typeface="ＭＳ Ｐゴシック" charset="-128"/>
                  <a:cs typeface="+mn-cs"/>
                </a:defRPr>
              </a:lvl2pPr>
              <a:lvl3pPr marL="571500" indent="-228600" algn="l" defTabSz="457200" rtl="0" eaLnBrk="0" fontAlgn="base" hangingPunct="0">
                <a:lnSpc>
                  <a:spcPct val="95000"/>
                </a:lnSpc>
                <a:spcBef>
                  <a:spcPts val="500"/>
                </a:spcBef>
                <a:spcAft>
                  <a:spcPct val="0"/>
                </a:spcAft>
                <a:buFont typeface=".AppleSystemUIFont" charset="-120"/>
                <a:buChar char="‒"/>
                <a:tabLst/>
                <a:defRPr sz="1800" kern="1200" baseline="0">
                  <a:solidFill>
                    <a:schemeClr val="bg1"/>
                  </a:solidFill>
                  <a:latin typeface="arial" charset="0"/>
                  <a:ea typeface="ＭＳ Ｐゴシック" charset="-128"/>
                  <a:cs typeface="+mn-cs"/>
                </a:defRPr>
              </a:lvl3pPr>
              <a:lvl4pPr marL="1600200" indent="-228600" algn="l" defTabSz="457200" rtl="0" eaLnBrk="0" fontAlgn="base" hangingPunct="0">
                <a:lnSpc>
                  <a:spcPct val="95000"/>
                </a:lnSpc>
                <a:spcBef>
                  <a:spcPts val="500"/>
                </a:spcBef>
                <a:spcAft>
                  <a:spcPct val="0"/>
                </a:spcAft>
                <a:buFont typeface="Arial" charset="0"/>
                <a:buChar char="–"/>
                <a:defRPr sz="1800" kern="1200" baseline="0">
                  <a:solidFill>
                    <a:schemeClr val="bg1"/>
                  </a:solidFill>
                  <a:latin typeface="arial" charset="0"/>
                  <a:ea typeface="ＭＳ Ｐゴシック" charset="-128"/>
                  <a:cs typeface="+mn-cs"/>
                </a:defRPr>
              </a:lvl4pPr>
              <a:lvl5pPr marL="2057400" indent="-228600" algn="l" defTabSz="457200" rtl="0" eaLnBrk="0" fontAlgn="base" hangingPunct="0">
                <a:lnSpc>
                  <a:spcPct val="95000"/>
                </a:lnSpc>
                <a:spcBef>
                  <a:spcPts val="500"/>
                </a:spcBef>
                <a:spcAft>
                  <a:spcPct val="0"/>
                </a:spcAft>
                <a:buFont typeface="Arial" charset="0"/>
                <a:buChar char="»"/>
                <a:defRPr sz="1800" kern="1200" baseline="0">
                  <a:solidFill>
                    <a:schemeClr val="bg1"/>
                  </a:solidFill>
                  <a:latin typeface="arial" charset="0"/>
                  <a:ea typeface="ＭＳ Ｐゴシック" charset="-128"/>
                  <a:cs typeface="+mn-cs"/>
                </a:defRPr>
              </a:lvl5pPr>
              <a:lvl6pPr marL="2514600" indent="-228600" algn="l" defTabSz="457200" rtl="0" eaLnBrk="1" latinLnBrk="0" hangingPunct="1">
                <a:spcBef>
                  <a:spcPct val="20000"/>
                </a:spcBef>
                <a:buFont typeface="Arial"/>
                <a:buChar char="•"/>
                <a:defRPr sz="20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971800" indent="-228600" algn="l" defTabSz="457200" rtl="0" eaLnBrk="1" latinLnBrk="0" hangingPunct="1">
                <a:spcBef>
                  <a:spcPct val="20000"/>
                </a:spcBef>
                <a:buFont typeface="Arial"/>
                <a:buChar char="•"/>
                <a:defRPr sz="20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429000" indent="-228600" algn="l" defTabSz="457200" rtl="0" eaLnBrk="1" latinLnBrk="0" hangingPunct="1">
                <a:spcBef>
                  <a:spcPct val="20000"/>
                </a:spcBef>
                <a:buFont typeface="Arial"/>
                <a:buChar char="•"/>
                <a:defRPr sz="20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886200" indent="-228600" algn="l" defTabSz="457200" rtl="0" eaLnBrk="1" latinLnBrk="0" hangingPunct="1">
                <a:spcBef>
                  <a:spcPct val="20000"/>
                </a:spcBef>
                <a:buFont typeface="Arial"/>
                <a:buChar char="•"/>
                <a:defRPr sz="20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r>
                <a:rPr lang="en-US" sz="2000" dirty="0">
                  <a:solidFill>
                    <a:schemeClr val="accent3">
                      <a:lumMod val="50000"/>
                    </a:schemeClr>
                  </a:solidFill>
                  <a:latin typeface="Arial" panose="020B0604020202020204" pitchFamily="34" charset="0"/>
                  <a:cs typeface="Arial" panose="020B0604020202020204" pitchFamily="34" charset="0"/>
                </a:rPr>
                <a:t>Continuum Material Response</a:t>
              </a:r>
            </a:p>
          </p:txBody>
        </p:sp>
        <p:pic>
          <p:nvPicPr>
            <p:cNvPr id="83" name="Picture 82">
              <a:extLst>
                <a:ext uri="{FF2B5EF4-FFF2-40B4-BE49-F238E27FC236}">
                  <a16:creationId xmlns:a16="http://schemas.microsoft.com/office/drawing/2014/main" id="{F0040234-D888-776B-2198-D1878E3844F9}"/>
                </a:ext>
              </a:extLst>
            </p:cNvPr>
            <p:cNvPicPr>
              <a:picLocks noChangeAspect="1"/>
            </p:cNvPicPr>
            <p:nvPr/>
          </p:nvPicPr>
          <p:blipFill rotWithShape="1">
            <a:blip r:embed="rId9"/>
            <a:srcRect l="51350" r="12636" b="7909"/>
            <a:stretch/>
          </p:blipFill>
          <p:spPr>
            <a:xfrm>
              <a:off x="10158600" y="1443799"/>
              <a:ext cx="1558047" cy="1751884"/>
            </a:xfrm>
            <a:prstGeom prst="rect">
              <a:avLst/>
            </a:prstGeom>
          </p:spPr>
        </p:pic>
        <p:sp>
          <p:nvSpPr>
            <p:cNvPr id="84" name="CuadroTexto 26">
              <a:extLst>
                <a:ext uri="{FF2B5EF4-FFF2-40B4-BE49-F238E27FC236}">
                  <a16:creationId xmlns:a16="http://schemas.microsoft.com/office/drawing/2014/main" id="{DE8C25F1-01F6-A38F-A317-EBABC3CF33A5}"/>
                </a:ext>
              </a:extLst>
            </p:cNvPr>
            <p:cNvSpPr txBox="1"/>
            <p:nvPr/>
          </p:nvSpPr>
          <p:spPr>
            <a:xfrm>
              <a:off x="8850540" y="3133802"/>
              <a:ext cx="2940094" cy="369332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algn="ctr"/>
              <a:r>
                <a:rPr lang="en-US" i="1" dirty="0">
                  <a:latin typeface="Arial" panose="020B0604020202020204" pitchFamily="34" charset="0"/>
                  <a:cs typeface="Arial" panose="020B0604020202020204" pitchFamily="34" charset="0"/>
                </a:rPr>
                <a:t>heat shield recession</a:t>
              </a:r>
            </a:p>
          </p:txBody>
        </p:sp>
      </p:grpSp>
      <p:grpSp>
        <p:nvGrpSpPr>
          <p:cNvPr id="104" name="Group 103">
            <a:extLst>
              <a:ext uri="{FF2B5EF4-FFF2-40B4-BE49-F238E27FC236}">
                <a16:creationId xmlns:a16="http://schemas.microsoft.com/office/drawing/2014/main" id="{FF5DB851-3ABB-0496-FAED-85374C9DCB8D}"/>
              </a:ext>
            </a:extLst>
          </p:cNvPr>
          <p:cNvGrpSpPr/>
          <p:nvPr/>
        </p:nvGrpSpPr>
        <p:grpSpPr>
          <a:xfrm>
            <a:off x="3524511" y="4518031"/>
            <a:ext cx="4289634" cy="2334740"/>
            <a:chOff x="2949055" y="1423504"/>
            <a:chExt cx="4289634" cy="2334740"/>
          </a:xfrm>
        </p:grpSpPr>
        <p:sp>
          <p:nvSpPr>
            <p:cNvPr id="16" name="TextBox 15">
              <a:extLst>
                <a:ext uri="{FF2B5EF4-FFF2-40B4-BE49-F238E27FC236}">
                  <a16:creationId xmlns:a16="http://schemas.microsoft.com/office/drawing/2014/main" id="{9E08C719-57C3-190A-E14D-5AB8DF9C5F1A}"/>
                </a:ext>
              </a:extLst>
            </p:cNvPr>
            <p:cNvSpPr txBox="1"/>
            <p:nvPr/>
          </p:nvSpPr>
          <p:spPr>
            <a:xfrm>
              <a:off x="2949055" y="3050358"/>
              <a:ext cx="2412748" cy="707886"/>
            </a:xfrm>
            <a:prstGeom prst="rect">
              <a:avLst/>
            </a:prstGeom>
            <a:noFill/>
          </p:spPr>
          <p:txBody>
            <a:bodyPr wrap="square">
              <a:spAutoFit/>
            </a:bodyPr>
            <a:lstStyle/>
            <a:p>
              <a:r>
                <a:rPr lang="en-US" sz="2000" b="1" dirty="0">
                  <a:solidFill>
                    <a:schemeClr val="accent2"/>
                  </a:solidFill>
                  <a:latin typeface="Arial" panose="020B0604020202020204" pitchFamily="34" charset="0"/>
                  <a:cs typeface="Arial" panose="020B0604020202020204" pitchFamily="34" charset="0"/>
                </a:rPr>
                <a:t>Explicit-fiber Discrete element</a:t>
              </a:r>
              <a:endParaRPr lang="en-US" sz="2000" b="1" spc="70" dirty="0">
                <a:solidFill>
                  <a:schemeClr val="accent2"/>
                </a:solidFill>
                <a:latin typeface="Arial" panose="020B0604020202020204" pitchFamily="34" charset="0"/>
                <a:cs typeface="Arial" panose="020B0604020202020204" pitchFamily="34" charset="0"/>
              </a:endParaRPr>
            </a:p>
          </p:txBody>
        </p:sp>
        <p:sp>
          <p:nvSpPr>
            <p:cNvPr id="89" name="CuadroTexto 26">
              <a:extLst>
                <a:ext uri="{FF2B5EF4-FFF2-40B4-BE49-F238E27FC236}">
                  <a16:creationId xmlns:a16="http://schemas.microsoft.com/office/drawing/2014/main" id="{F2CE1477-507F-4663-FA6E-E8C9F1D593E8}"/>
                </a:ext>
              </a:extLst>
            </p:cNvPr>
            <p:cNvSpPr txBox="1"/>
            <p:nvPr/>
          </p:nvSpPr>
          <p:spPr>
            <a:xfrm>
              <a:off x="4868903" y="1423504"/>
              <a:ext cx="2369786" cy="369332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en-US" i="1" dirty="0">
                  <a:latin typeface="Arial" panose="020B0604020202020204" pitchFamily="34" charset="0"/>
                  <a:cs typeface="Arial" panose="020B0604020202020204" pitchFamily="34" charset="0"/>
                </a:rPr>
                <a:t>3D weave relaxation</a:t>
              </a:r>
            </a:p>
          </p:txBody>
        </p:sp>
      </p:grpSp>
      <p:pic>
        <p:nvPicPr>
          <p:cNvPr id="13" name="tensile.mp4">
            <a:hlinkClick r:id="" action="ppaction://media"/>
            <a:extLst>
              <a:ext uri="{FF2B5EF4-FFF2-40B4-BE49-F238E27FC236}">
                <a16:creationId xmlns:a16="http://schemas.microsoft.com/office/drawing/2014/main" id="{1E30DB37-449E-F177-F50E-CC60D04FA88F}"/>
              </a:ext>
            </a:extLst>
          </p:cNvPr>
          <p:cNvPicPr>
            <a:picLocks noChangeAspect="1"/>
          </p:cNvPicPr>
          <p:nvPr>
            <a:videoFile r:link="rId4"/>
            <p:extLst>
              <p:ext uri="{DAA4B4D4-6D71-4841-9C94-3DE7FCFB9230}">
                <p14:media xmlns:p14="http://schemas.microsoft.com/office/powerpoint/2010/main" r:embed="rId3"/>
              </p:ext>
            </p:extLst>
          </p:nvPr>
        </p:nvPicPr>
        <p:blipFill>
          <a:blip r:embed="rId10"/>
          <a:stretch>
            <a:fillRect/>
          </a:stretch>
        </p:blipFill>
        <p:spPr>
          <a:xfrm>
            <a:off x="1137067" y="4965409"/>
            <a:ext cx="2150170" cy="1834812"/>
          </a:xfrm>
          <a:prstGeom prst="rect">
            <a:avLst/>
          </a:prstGeom>
        </p:spPr>
      </p:pic>
      <p:grpSp>
        <p:nvGrpSpPr>
          <p:cNvPr id="100" name="Group 99">
            <a:extLst>
              <a:ext uri="{FF2B5EF4-FFF2-40B4-BE49-F238E27FC236}">
                <a16:creationId xmlns:a16="http://schemas.microsoft.com/office/drawing/2014/main" id="{1EFFAF0A-F30A-1C10-9F5D-8925D2AC036E}"/>
              </a:ext>
            </a:extLst>
          </p:cNvPr>
          <p:cNvGrpSpPr/>
          <p:nvPr/>
        </p:nvGrpSpPr>
        <p:grpSpPr>
          <a:xfrm>
            <a:off x="63015" y="4509565"/>
            <a:ext cx="3389803" cy="2191337"/>
            <a:chOff x="-370675" y="1221522"/>
            <a:chExt cx="3389803" cy="2191337"/>
          </a:xfrm>
        </p:grpSpPr>
        <p:sp>
          <p:nvSpPr>
            <p:cNvPr id="10" name="TextBox 9">
              <a:extLst>
                <a:ext uri="{FF2B5EF4-FFF2-40B4-BE49-F238E27FC236}">
                  <a16:creationId xmlns:a16="http://schemas.microsoft.com/office/drawing/2014/main" id="{B945E15E-1FFB-0B3C-3887-C9024ED8A943}"/>
                </a:ext>
              </a:extLst>
            </p:cNvPr>
            <p:cNvSpPr txBox="1"/>
            <p:nvPr/>
          </p:nvSpPr>
          <p:spPr>
            <a:xfrm>
              <a:off x="-370675" y="2397196"/>
              <a:ext cx="1448085" cy="1015663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en-US" sz="2000" b="1" dirty="0">
                  <a:solidFill>
                    <a:schemeClr val="accent2"/>
                  </a:solidFill>
                  <a:latin typeface="Arial" panose="020B0604020202020204" pitchFamily="34" charset="0"/>
                  <a:cs typeface="Arial" panose="020B0604020202020204" pitchFamily="34" charset="0"/>
                </a:rPr>
                <a:t>Bonded-particle model</a:t>
              </a:r>
            </a:p>
          </p:txBody>
        </p:sp>
        <p:sp>
          <p:nvSpPr>
            <p:cNvPr id="92" name="TextBox 91">
              <a:extLst>
                <a:ext uri="{FF2B5EF4-FFF2-40B4-BE49-F238E27FC236}">
                  <a16:creationId xmlns:a16="http://schemas.microsoft.com/office/drawing/2014/main" id="{1C9C5EBC-6695-CB69-67C4-3CB2F2A4E239}"/>
                </a:ext>
              </a:extLst>
            </p:cNvPr>
            <p:cNvSpPr txBox="1"/>
            <p:nvPr/>
          </p:nvSpPr>
          <p:spPr>
            <a:xfrm>
              <a:off x="346814" y="1221522"/>
              <a:ext cx="2672314" cy="369332"/>
            </a:xfrm>
            <a:prstGeom prst="rect">
              <a:avLst/>
            </a:prstGeom>
            <a:noFill/>
          </p:spPr>
          <p:txBody>
            <a:bodyPr wrap="square">
              <a:spAutoFit/>
            </a:bodyPr>
            <a:lstStyle/>
            <a:p>
              <a:r>
                <a:rPr lang="en-US" i="1" dirty="0">
                  <a:latin typeface="Arial" panose="020B0604020202020204" pitchFamily="34" charset="0"/>
                  <a:cs typeface="Arial" panose="020B0604020202020204" pitchFamily="34" charset="0"/>
                </a:rPr>
                <a:t>phenolic resin model</a:t>
              </a:r>
              <a:endParaRPr lang="en-US" dirty="0">
                <a:latin typeface="Arial" panose="020B0604020202020204" pitchFamily="34" charset="0"/>
                <a:cs typeface="Arial" panose="020B0604020202020204" pitchFamily="34" charset="0"/>
              </a:endParaRPr>
            </a:p>
          </p:txBody>
        </p:sp>
      </p:grpSp>
      <p:sp>
        <p:nvSpPr>
          <p:cNvPr id="99" name="TextBox 98">
            <a:extLst>
              <a:ext uri="{FF2B5EF4-FFF2-40B4-BE49-F238E27FC236}">
                <a16:creationId xmlns:a16="http://schemas.microsoft.com/office/drawing/2014/main" id="{6FC49C6C-ADCE-2CB5-3548-C718797ED661}"/>
              </a:ext>
            </a:extLst>
          </p:cNvPr>
          <p:cNvSpPr txBox="1"/>
          <p:nvPr/>
        </p:nvSpPr>
        <p:spPr>
          <a:xfrm>
            <a:off x="94848" y="1717228"/>
            <a:ext cx="5852111" cy="1631216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sz="2000" b="1" dirty="0">
                <a:solidFill>
                  <a:schemeClr val="accent3">
                    <a:lumMod val="50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Meshed methods </a:t>
            </a:r>
            <a:r>
              <a:rPr lang="en-US" sz="2000" dirty="0">
                <a:latin typeface="Arial" panose="020B0604020202020204" pitchFamily="34" charset="0"/>
                <a:cs typeface="Arial" panose="020B0604020202020204" pitchFamily="34" charset="0"/>
              </a:rPr>
              <a:t>are crucial for TPS design sizing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US" sz="20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sz="2000" b="1" dirty="0">
                <a:solidFill>
                  <a:schemeClr val="accent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Particle-based methods </a:t>
            </a:r>
            <a:r>
              <a:rPr lang="en-US" sz="2000" dirty="0">
                <a:latin typeface="Arial" panose="020B0604020202020204" pitchFamily="34" charset="0"/>
                <a:cs typeface="Arial" panose="020B0604020202020204" pitchFamily="34" charset="0"/>
              </a:rPr>
              <a:t>bridge the scale gap to model chemistry, microstructure and damage</a:t>
            </a:r>
          </a:p>
        </p:txBody>
      </p:sp>
    </p:spTree>
    <p:extLst>
      <p:ext uri="{BB962C8B-B14F-4D97-AF65-F5344CB8AC3E}">
        <p14:creationId xmlns:p14="http://schemas.microsoft.com/office/powerpoint/2010/main" val="3681839750"/>
      </p:ext>
    </p:extLst>
  </p:cSld>
  <p:clrMapOvr>
    <a:masterClrMapping/>
  </p:clrMapOvr>
  <p:transition>
    <p:fad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9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mediacall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12" dur="60000" fill="hold"/>
                                        <p:tgtEl>
                                          <p:spTgt spid="17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  <p:par>
                                <p:cTn id="13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5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7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9" presetID="1" presetClass="mediacall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20" dur="15000" fill="hold"/>
                                        <p:tgtEl>
                                          <p:spTgt spid="1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21" fill="hold" display="0">
                  <p:stCondLst>
                    <p:cond delay="indefinite"/>
                  </p:stCondLst>
                </p:cTn>
                <p:tgtEl>
                  <p:spTgt spid="17"/>
                </p:tgtEl>
              </p:cMediaNode>
            </p:video>
            <p:video>
              <p:cMediaNode vol="80000">
                <p:cTn id="22" fill="hold" display="0">
                  <p:stCondLst>
                    <p:cond delay="indefinite"/>
                  </p:stCondLst>
                </p:cTn>
                <p:tgtEl>
                  <p:spTgt spid="13"/>
                </p:tgtEl>
              </p:cMediaNode>
            </p:video>
            <p:seq concurrent="1" nextAc="seek">
              <p:cTn id="23" restart="whenNotActive" fill="hold" evtFilter="cancelBubble" nodeType="interactiveSeq">
                <p:stCondLst>
                  <p:cond evt="onClick" delay="0">
                    <p:tgtEl>
                      <p:spTgt spid="1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4" fill="hold">
                      <p:stCondLst>
                        <p:cond delay="0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27" dur="1" fill="hold"/>
                                        <p:tgtEl>
                                          <p:spTgt spid="1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3"/>
                  </p:tgtEl>
                </p:cond>
              </p:nextCondLst>
            </p:seq>
          </p:childTnLst>
        </p:cTn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4E50157-C832-C437-FD8A-0C7B6916450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Structure-Resolved Approaches</a:t>
            </a: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6A7C230D-7552-089F-9E3B-11B66E91B08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3FCCCAE-C0A6-4BB7-B82B-AC74E56A11C4}" type="slidenum">
              <a:rPr lang="en-US" smtClean="0"/>
              <a:pPr/>
              <a:t>11</a:t>
            </a:fld>
            <a:endParaRPr lang="en-US"/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412D26C8-798F-FEFF-E9CA-46A15AF2342A}"/>
              </a:ext>
            </a:extLst>
          </p:cNvPr>
          <p:cNvSpPr txBox="1"/>
          <p:nvPr/>
        </p:nvSpPr>
        <p:spPr>
          <a:xfrm>
            <a:off x="7589874" y="6543102"/>
            <a:ext cx="6097772" cy="307777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US" sz="1400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Liu, D. et al. </a:t>
            </a:r>
            <a:r>
              <a:rPr lang="en-US" sz="1400" i="1" dirty="0" err="1">
                <a:effectLst/>
                <a:latin typeface="Arial" panose="020B0604020202020204" pitchFamily="34" charset="0"/>
                <a:cs typeface="Arial" panose="020B0604020202020204" pitchFamily="34" charset="0"/>
              </a:rPr>
              <a:t>Comput</a:t>
            </a:r>
            <a:r>
              <a:rPr lang="en-US" sz="1400" i="1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. Mater. Sci.</a:t>
            </a:r>
            <a:r>
              <a:rPr lang="en-US" sz="1400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1400" b="1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2025</a:t>
            </a:r>
            <a:r>
              <a:rPr lang="en-US" sz="1400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, </a:t>
            </a:r>
            <a:r>
              <a:rPr lang="en-US" sz="1400" i="1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251</a:t>
            </a:r>
            <a:r>
              <a:rPr lang="en-US" sz="1400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, 113731.</a:t>
            </a:r>
          </a:p>
        </p:txBody>
      </p:sp>
      <p:pic>
        <p:nvPicPr>
          <p:cNvPr id="10" name="Picture 9" descr="Diagram&#10;&#10;AI-generated content may be incorrect.">
            <a:extLst>
              <a:ext uri="{FF2B5EF4-FFF2-40B4-BE49-F238E27FC236}">
                <a16:creationId xmlns:a16="http://schemas.microsoft.com/office/drawing/2014/main" id="{3CBD88A8-6FCF-D63F-FCA4-C1ECD0D72FF3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3403" r="4767"/>
          <a:stretch/>
        </p:blipFill>
        <p:spPr>
          <a:xfrm>
            <a:off x="7110175" y="3150169"/>
            <a:ext cx="5081826" cy="2844800"/>
          </a:xfrm>
          <a:prstGeom prst="rect">
            <a:avLst/>
          </a:prstGeom>
        </p:spPr>
      </p:pic>
      <p:pic>
        <p:nvPicPr>
          <p:cNvPr id="12" name="Picture 11" descr="A picture containing text, stone&#10;&#10;AI-generated content may be incorrect.">
            <a:extLst>
              <a:ext uri="{FF2B5EF4-FFF2-40B4-BE49-F238E27FC236}">
                <a16:creationId xmlns:a16="http://schemas.microsoft.com/office/drawing/2014/main" id="{BE2B6C4D-9EA0-4365-DCD1-EDF27683A206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679714" y="2357325"/>
            <a:ext cx="2239778" cy="3837435"/>
          </a:xfrm>
          <a:prstGeom prst="rect">
            <a:avLst/>
          </a:prstGeom>
        </p:spPr>
      </p:pic>
      <p:sp>
        <p:nvSpPr>
          <p:cNvPr id="14" name="TextBox 13">
            <a:extLst>
              <a:ext uri="{FF2B5EF4-FFF2-40B4-BE49-F238E27FC236}">
                <a16:creationId xmlns:a16="http://schemas.microsoft.com/office/drawing/2014/main" id="{7223EB9C-9821-080B-F66E-398DD88642CF}"/>
              </a:ext>
            </a:extLst>
          </p:cNvPr>
          <p:cNvSpPr txBox="1"/>
          <p:nvPr/>
        </p:nvSpPr>
        <p:spPr>
          <a:xfrm>
            <a:off x="4080987" y="6545132"/>
            <a:ext cx="3670890" cy="307777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US" sz="1400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Schill, W. </a:t>
            </a:r>
            <a:r>
              <a:rPr lang="en-US" sz="1400" i="1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et al</a:t>
            </a:r>
            <a:r>
              <a:rPr lang="en-US" sz="1400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. </a:t>
            </a:r>
            <a:r>
              <a:rPr lang="en-US" sz="1400" i="1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Carbon</a:t>
            </a:r>
            <a:r>
              <a:rPr lang="en-US" sz="1400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1400" b="1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2021</a:t>
            </a:r>
            <a:r>
              <a:rPr lang="en-US" sz="1400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, </a:t>
            </a:r>
            <a:r>
              <a:rPr lang="en-US" sz="1400" i="1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171</a:t>
            </a:r>
            <a:r>
              <a:rPr lang="en-US" sz="1400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, 376–384.</a:t>
            </a:r>
          </a:p>
        </p:txBody>
      </p:sp>
      <p:sp>
        <p:nvSpPr>
          <p:cNvPr id="15" name="TextBox 14">
            <a:extLst>
              <a:ext uri="{FF2B5EF4-FFF2-40B4-BE49-F238E27FC236}">
                <a16:creationId xmlns:a16="http://schemas.microsoft.com/office/drawing/2014/main" id="{3F21544B-CEDE-0815-6989-9718131ECC82}"/>
              </a:ext>
            </a:extLst>
          </p:cNvPr>
          <p:cNvSpPr txBox="1"/>
          <p:nvPr/>
        </p:nvSpPr>
        <p:spPr>
          <a:xfrm>
            <a:off x="132232" y="1354439"/>
            <a:ext cx="3905780" cy="1015663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US" sz="2000" b="1" dirty="0">
                <a:latin typeface="Arial" panose="020B0604020202020204" pitchFamily="34" charset="0"/>
                <a:cs typeface="Arial" panose="020B0604020202020204" pitchFamily="34" charset="0"/>
              </a:rPr>
              <a:t>Analyze </a:t>
            </a:r>
            <a:r>
              <a:rPr lang="en-US" sz="2000" dirty="0">
                <a:latin typeface="Arial" panose="020B0604020202020204" pitchFamily="34" charset="0"/>
                <a:cs typeface="Arial" panose="020B0604020202020204" pitchFamily="34" charset="0"/>
              </a:rPr>
              <a:t>thermal conductivity, orientation, mass loss with PuMA (NASA ARC-TSM)</a:t>
            </a:r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ADCD6B2A-3688-130F-C302-15A34C739559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82054" y="2811457"/>
            <a:ext cx="3463385" cy="3084901"/>
          </a:xfrm>
          <a:prstGeom prst="rect">
            <a:avLst/>
          </a:prstGeom>
        </p:spPr>
      </p:pic>
      <p:sp>
        <p:nvSpPr>
          <p:cNvPr id="9" name="TextBox 8">
            <a:extLst>
              <a:ext uri="{FF2B5EF4-FFF2-40B4-BE49-F238E27FC236}">
                <a16:creationId xmlns:a16="http://schemas.microsoft.com/office/drawing/2014/main" id="{6F84CEFA-901A-B968-3C9D-EA6DE9B7889B}"/>
              </a:ext>
            </a:extLst>
          </p:cNvPr>
          <p:cNvSpPr txBox="1"/>
          <p:nvPr/>
        </p:nvSpPr>
        <p:spPr>
          <a:xfrm>
            <a:off x="0" y="5850799"/>
            <a:ext cx="4069261" cy="1015663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buNone/>
            </a:pPr>
            <a:r>
              <a:rPr lang="en-US" sz="1200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Semeraro F et al. </a:t>
            </a:r>
            <a:r>
              <a:rPr lang="en-US" sz="1200" i="1" dirty="0" err="1">
                <a:effectLst/>
                <a:latin typeface="Arial" panose="020B0604020202020204" pitchFamily="34" charset="0"/>
                <a:cs typeface="Arial" panose="020B0604020202020204" pitchFamily="34" charset="0"/>
              </a:rPr>
              <a:t>Comput</a:t>
            </a:r>
            <a:r>
              <a:rPr lang="en-US" sz="1200" i="1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. Mater Sci</a:t>
            </a:r>
            <a:r>
              <a:rPr lang="en-US" sz="1200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. 2020.</a:t>
            </a:r>
          </a:p>
          <a:p>
            <a:pPr>
              <a:buNone/>
            </a:pPr>
            <a:r>
              <a:rPr lang="en-US" sz="1200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Ferguson JC et al. </a:t>
            </a:r>
            <a:r>
              <a:rPr lang="en-US" sz="1200" i="1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Carbon</a:t>
            </a:r>
            <a:r>
              <a:rPr lang="en-US" sz="1200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. 2016 </a:t>
            </a:r>
          </a:p>
          <a:p>
            <a:pPr>
              <a:buNone/>
            </a:pPr>
            <a:r>
              <a:rPr lang="en-US" sz="1200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Ringel B et al. </a:t>
            </a:r>
            <a:r>
              <a:rPr lang="en-US" sz="1200" b="0" i="1" u="none" strike="noStrike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AIAA </a:t>
            </a:r>
            <a:r>
              <a:rPr lang="en-US" sz="1200" b="0" i="1" u="none" strike="noStrike" dirty="0" err="1">
                <a:effectLst/>
                <a:latin typeface="Arial" panose="020B0604020202020204" pitchFamily="34" charset="0"/>
                <a:cs typeface="Arial" panose="020B0604020202020204" pitchFamily="34" charset="0"/>
              </a:rPr>
              <a:t>Scitech</a:t>
            </a:r>
            <a:r>
              <a:rPr lang="en-US" sz="1200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. 2024</a:t>
            </a:r>
          </a:p>
          <a:p>
            <a:pPr>
              <a:buNone/>
            </a:pPr>
            <a:r>
              <a:rPr lang="en-US" sz="1200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Semeraro F et al. </a:t>
            </a:r>
            <a:r>
              <a:rPr lang="en-US" sz="1200" i="1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Computational Materials Science</a:t>
            </a:r>
            <a:r>
              <a:rPr lang="en-US" sz="1200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. 2021</a:t>
            </a:r>
          </a:p>
          <a:p>
            <a:pPr>
              <a:buNone/>
            </a:pPr>
            <a:r>
              <a:rPr lang="en-US" sz="1200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Fraile Izquierdo S et al. </a:t>
            </a:r>
            <a:r>
              <a:rPr lang="en-US" sz="1200" i="1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AIAA SciTech</a:t>
            </a:r>
            <a:r>
              <a:rPr lang="en-US" sz="1200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. 2016</a:t>
            </a:r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87D65468-1902-1595-FF09-13BA05500AB2}"/>
              </a:ext>
            </a:extLst>
          </p:cNvPr>
          <p:cNvSpPr txBox="1"/>
          <p:nvPr/>
        </p:nvSpPr>
        <p:spPr>
          <a:xfrm>
            <a:off x="4140084" y="1200551"/>
            <a:ext cx="3905780" cy="132343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US" sz="2000" b="1" dirty="0">
                <a:latin typeface="Arial" panose="020B0604020202020204" pitchFamily="34" charset="0"/>
                <a:cs typeface="Arial" panose="020B0604020202020204" pitchFamily="34" charset="0"/>
              </a:rPr>
              <a:t>Simulate </a:t>
            </a:r>
            <a:r>
              <a:rPr lang="en-US" sz="2000" dirty="0">
                <a:latin typeface="Arial" panose="020B0604020202020204" pitchFamily="34" charset="0"/>
                <a:cs typeface="Arial" panose="020B0604020202020204" pitchFamily="34" charset="0"/>
              </a:rPr>
              <a:t>constituents with cohesive law fiber and bonded-particle models (NASA ARC-TSM)</a:t>
            </a:r>
          </a:p>
        </p:txBody>
      </p:sp>
      <p:sp>
        <p:nvSpPr>
          <p:cNvPr id="13" name="TextBox 12">
            <a:extLst>
              <a:ext uri="{FF2B5EF4-FFF2-40B4-BE49-F238E27FC236}">
                <a16:creationId xmlns:a16="http://schemas.microsoft.com/office/drawing/2014/main" id="{47AA0089-BAA1-8C14-B5AF-AACB151791C2}"/>
              </a:ext>
            </a:extLst>
          </p:cNvPr>
          <p:cNvSpPr txBox="1"/>
          <p:nvPr/>
        </p:nvSpPr>
        <p:spPr>
          <a:xfrm>
            <a:off x="8147936" y="1200551"/>
            <a:ext cx="3905780" cy="132343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US" sz="2000" b="1" dirty="0">
                <a:latin typeface="Arial" panose="020B0604020202020204" pitchFamily="34" charset="0"/>
                <a:cs typeface="Arial" panose="020B0604020202020204" pitchFamily="34" charset="0"/>
              </a:rPr>
              <a:t>Solve continuum mechanics </a:t>
            </a:r>
            <a:r>
              <a:rPr lang="en-US" sz="2000" dirty="0">
                <a:latin typeface="Arial" panose="020B0604020202020204" pitchFamily="34" charset="0"/>
                <a:cs typeface="Arial" panose="020B0604020202020204" pitchFamily="34" charset="0"/>
              </a:rPr>
              <a:t>with FEM, LPM, peridynamics, phase field, etc.</a:t>
            </a:r>
            <a:r>
              <a:rPr lang="en-US" sz="2000" b="1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2000" dirty="0">
                <a:latin typeface="Arial" panose="020B0604020202020204" pitchFamily="34" charset="0"/>
                <a:cs typeface="Arial" panose="020B0604020202020204" pitchFamily="34" charset="0"/>
              </a:rPr>
              <a:t>(NASA ARC-TSM)</a:t>
            </a:r>
          </a:p>
        </p:txBody>
      </p:sp>
    </p:spTree>
    <p:extLst>
      <p:ext uri="{BB962C8B-B14F-4D97-AF65-F5344CB8AC3E}">
        <p14:creationId xmlns:p14="http://schemas.microsoft.com/office/powerpoint/2010/main" val="1808416547"/>
      </p:ext>
    </p:extLst>
  </p:cSld>
  <p:clrMapOvr>
    <a:masterClrMapping/>
  </p:clrMapOvr>
  <p:transition>
    <p:fade/>
  </p:transition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2">
            <a:extLst>
              <a:ext uri="{FF2B5EF4-FFF2-40B4-BE49-F238E27FC236}">
                <a16:creationId xmlns:a16="http://schemas.microsoft.com/office/drawing/2014/main" id="{8BE14631-15FE-4E31-BD33-7F1E485658B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16725" y="184247"/>
            <a:ext cx="11269134" cy="804672"/>
          </a:xfrm>
          <a:prstGeom prst="rect">
            <a:avLst/>
          </a:prstGeom>
        </p:spPr>
        <p:txBody>
          <a:bodyPr>
            <a:normAutofit/>
          </a:bodyPr>
          <a:lstStyle/>
          <a:p>
            <a:pPr algn="l" defTabSz="609585"/>
            <a:r>
              <a:rPr lang="en-US" b="0" dirty="0">
                <a:latin typeface="Arial" panose="020B0604020202020204" pitchFamily="34" charset="0"/>
                <a:cs typeface="Arial" panose="020B0604020202020204" pitchFamily="34" charset="0"/>
              </a:rPr>
              <a:t>Continuum-scale Approaches</a:t>
            </a:r>
          </a:p>
        </p:txBody>
      </p:sp>
      <p:sp>
        <p:nvSpPr>
          <p:cNvPr id="16" name="TextBox 15">
            <a:extLst>
              <a:ext uri="{FF2B5EF4-FFF2-40B4-BE49-F238E27FC236}">
                <a16:creationId xmlns:a16="http://schemas.microsoft.com/office/drawing/2014/main" id="{A26A5634-A8C8-3E6F-E40F-7D9A34615712}"/>
              </a:ext>
            </a:extLst>
          </p:cNvPr>
          <p:cNvSpPr txBox="1"/>
          <p:nvPr/>
        </p:nvSpPr>
        <p:spPr>
          <a:xfrm>
            <a:off x="2346471" y="6380849"/>
            <a:ext cx="4581307" cy="646331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spcBef>
                <a:spcPts val="0"/>
              </a:spcBef>
              <a:spcAft>
                <a:spcPts val="0"/>
              </a:spcAft>
            </a:pPr>
            <a:r>
              <a:rPr lang="en-US" sz="1200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R. Fu, S. McDaniel, </a:t>
            </a:r>
            <a:r>
              <a:rPr lang="en-US" sz="1200" i="1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et al.</a:t>
            </a:r>
            <a:r>
              <a:rPr lang="en-US" sz="1200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, in </a:t>
            </a:r>
            <a:r>
              <a:rPr lang="en-US" sz="1200" i="1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AIAA </a:t>
            </a:r>
            <a:r>
              <a:rPr lang="en-US" sz="1200" i="1" dirty="0" err="1">
                <a:effectLst/>
                <a:latin typeface="Arial" panose="020B0604020202020204" pitchFamily="34" charset="0"/>
                <a:cs typeface="Arial" panose="020B0604020202020204" pitchFamily="34" charset="0"/>
              </a:rPr>
              <a:t>Scitech</a:t>
            </a:r>
            <a:r>
              <a:rPr lang="en-US" sz="1200" i="1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 2021 Forum</a:t>
            </a:r>
            <a:r>
              <a:rPr lang="en-US" sz="1200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 (2021).</a:t>
            </a:r>
          </a:p>
          <a:p>
            <a:pPr>
              <a:spcBef>
                <a:spcPts val="0"/>
              </a:spcBef>
              <a:spcAft>
                <a:spcPts val="0"/>
              </a:spcAft>
            </a:pPr>
            <a:r>
              <a:rPr lang="en-US" sz="1200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J. B. E. Meurisse, </a:t>
            </a:r>
            <a:r>
              <a:rPr lang="en-US" sz="1200" i="1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et al.</a:t>
            </a:r>
            <a:r>
              <a:rPr lang="en-US" sz="1200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, </a:t>
            </a:r>
            <a:r>
              <a:rPr lang="en-US" sz="1200" i="1" dirty="0" err="1">
                <a:effectLst/>
                <a:latin typeface="Arial" panose="020B0604020202020204" pitchFamily="34" charset="0"/>
                <a:cs typeface="Arial" panose="020B0604020202020204" pitchFamily="34" charset="0"/>
              </a:rPr>
              <a:t>Aerosp</a:t>
            </a:r>
            <a:r>
              <a:rPr lang="en-US" sz="1200" i="1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. Sci. Technol</a:t>
            </a:r>
            <a:r>
              <a:rPr lang="en-US" sz="1200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. </a:t>
            </a:r>
            <a:r>
              <a:rPr lang="en-US" sz="1200" b="1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76</a:t>
            </a:r>
            <a:r>
              <a:rPr lang="en-US" sz="1200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, 497 (2018).</a:t>
            </a:r>
          </a:p>
          <a:p>
            <a:pPr>
              <a:spcBef>
                <a:spcPts val="0"/>
              </a:spcBef>
              <a:spcAft>
                <a:spcPts val="0"/>
              </a:spcAft>
            </a:pPr>
            <a:endParaRPr lang="en-US" sz="1200" dirty="0">
              <a:effectLst/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21" name="TextBox 20">
            <a:extLst>
              <a:ext uri="{FF2B5EF4-FFF2-40B4-BE49-F238E27FC236}">
                <a16:creationId xmlns:a16="http://schemas.microsoft.com/office/drawing/2014/main" id="{960BDABC-7E32-39F3-F697-713592B32699}"/>
              </a:ext>
            </a:extLst>
          </p:cNvPr>
          <p:cNvSpPr txBox="1"/>
          <p:nvPr/>
        </p:nvSpPr>
        <p:spPr>
          <a:xfrm>
            <a:off x="6967603" y="6364543"/>
            <a:ext cx="4865649" cy="46166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US" sz="1200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C. Luo and P. E. </a:t>
            </a:r>
            <a:r>
              <a:rPr lang="en-US" sz="1200" dirty="0" err="1">
                <a:effectLst/>
                <a:latin typeface="Arial" panose="020B0604020202020204" pitchFamily="34" charset="0"/>
                <a:cs typeface="Arial" panose="020B0604020202020204" pitchFamily="34" charset="0"/>
              </a:rPr>
              <a:t>DesJardin</a:t>
            </a:r>
            <a:r>
              <a:rPr lang="en-US" sz="1200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, </a:t>
            </a:r>
            <a:r>
              <a:rPr lang="en-US" sz="1200" i="1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Compos. Sci. Technol</a:t>
            </a:r>
            <a:r>
              <a:rPr lang="en-US" sz="1200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. </a:t>
            </a:r>
            <a:r>
              <a:rPr lang="en-US" sz="1200" b="1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67</a:t>
            </a:r>
            <a:r>
              <a:rPr lang="en-US" sz="1200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, 1475 (2007). </a:t>
            </a:r>
          </a:p>
          <a:p>
            <a:r>
              <a:rPr lang="en-US" sz="1200" dirty="0"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Zhang, Y.; Behera, D.; </a:t>
            </a:r>
            <a:r>
              <a:rPr lang="en-US" sz="1200" dirty="0" err="1"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Madenci</a:t>
            </a:r>
            <a:r>
              <a:rPr lang="en-US" sz="1200" dirty="0"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, E. </a:t>
            </a:r>
            <a:r>
              <a:rPr lang="en-US" sz="1200" i="1" dirty="0"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Eng. </a:t>
            </a:r>
            <a:r>
              <a:rPr lang="en-US" sz="1200" i="1" dirty="0" err="1"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Comput</a:t>
            </a:r>
            <a:r>
              <a:rPr lang="en-US" sz="1200" i="1" dirty="0"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.</a:t>
            </a:r>
            <a:r>
              <a:rPr lang="en-US" sz="1200" dirty="0"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 40 343-365 (2023).</a:t>
            </a:r>
            <a:endParaRPr lang="en-US" sz="1200" dirty="0">
              <a:effectLst/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32" name="CuadroTexto 8">
            <a:extLst>
              <a:ext uri="{FF2B5EF4-FFF2-40B4-BE49-F238E27FC236}">
                <a16:creationId xmlns:a16="http://schemas.microsoft.com/office/drawing/2014/main" id="{7AB4FFC3-0827-C7F2-AE93-8B86804CB7D8}"/>
              </a:ext>
            </a:extLst>
          </p:cNvPr>
          <p:cNvSpPr txBox="1"/>
          <p:nvPr/>
        </p:nvSpPr>
        <p:spPr>
          <a:xfrm>
            <a:off x="51265" y="3458092"/>
            <a:ext cx="2311646" cy="615553"/>
          </a:xfrm>
          <a:prstGeom prst="rect">
            <a:avLst/>
          </a:prstGeom>
          <a:noFill/>
        </p:spPr>
        <p:txBody>
          <a:bodyPr wrap="square" lIns="121920" tIns="60960" rIns="121920" bIns="60960" rtlCol="0" anchor="t">
            <a:spAutoFit/>
          </a:bodyPr>
          <a:lstStyle/>
          <a:p>
            <a:pPr algn="ctr" defTabSz="1219170" eaLnBrk="1" hangingPunct="1"/>
            <a:r>
              <a:rPr lang="en-US" sz="1600" i="1" dirty="0">
                <a:latin typeface="Arial" panose="020B0604020202020204" pitchFamily="34" charset="0"/>
                <a:ea typeface="ＭＳ Ｐゴシック"/>
                <a:cs typeface="Arial" panose="020B0604020202020204" pitchFamily="34" charset="0"/>
              </a:rPr>
              <a:t>Material Response: </a:t>
            </a:r>
          </a:p>
          <a:p>
            <a:pPr algn="ctr" defTabSz="1219170" eaLnBrk="1" hangingPunct="1"/>
            <a:r>
              <a:rPr lang="en-US" sz="1600" i="1" dirty="0">
                <a:latin typeface="Arial" panose="020B0604020202020204" pitchFamily="34" charset="0"/>
                <a:ea typeface="ＭＳ Ｐゴシック"/>
                <a:cs typeface="Arial" panose="020B0604020202020204" pitchFamily="34" charset="0"/>
              </a:rPr>
              <a:t>Heat shield recession</a:t>
            </a:r>
            <a:endParaRPr lang="en-US" sz="1600" i="1" dirty="0">
              <a:latin typeface="Arial" panose="020B0604020202020204" pitchFamily="34" charset="0"/>
              <a:ea typeface="ＭＳ Ｐゴシック" charset="-128"/>
              <a:cs typeface="Arial" panose="020B0604020202020204" pitchFamily="34" charset="0"/>
            </a:endParaRPr>
          </a:p>
        </p:txBody>
      </p:sp>
      <p:sp>
        <p:nvSpPr>
          <p:cNvPr id="36" name="CuadroTexto 8">
            <a:extLst>
              <a:ext uri="{FF2B5EF4-FFF2-40B4-BE49-F238E27FC236}">
                <a16:creationId xmlns:a16="http://schemas.microsoft.com/office/drawing/2014/main" id="{C63AE670-EEDB-33F6-2CEE-2B1613F44C22}"/>
              </a:ext>
            </a:extLst>
          </p:cNvPr>
          <p:cNvSpPr txBox="1"/>
          <p:nvPr/>
        </p:nvSpPr>
        <p:spPr>
          <a:xfrm>
            <a:off x="4362811" y="3401274"/>
            <a:ext cx="3176962" cy="615553"/>
          </a:xfrm>
          <a:prstGeom prst="rect">
            <a:avLst/>
          </a:prstGeom>
          <a:noFill/>
        </p:spPr>
        <p:txBody>
          <a:bodyPr wrap="square" lIns="121920" tIns="60960" rIns="121920" bIns="60960" rtlCol="0" anchor="t">
            <a:spAutoFit/>
          </a:bodyPr>
          <a:lstStyle/>
          <a:p>
            <a:pPr algn="ctr" defTabSz="1219170" eaLnBrk="1" hangingPunct="1"/>
            <a:r>
              <a:rPr lang="en-US" sz="1600" i="1" dirty="0">
                <a:latin typeface="Arial" panose="020B0604020202020204" pitchFamily="34" charset="0"/>
                <a:ea typeface="ＭＳ Ｐゴシック"/>
                <a:cs typeface="Arial" panose="020B0604020202020204" pitchFamily="34" charset="0"/>
              </a:rPr>
              <a:t>FVM, FEM:</a:t>
            </a:r>
          </a:p>
          <a:p>
            <a:pPr algn="ctr" defTabSz="1219170" eaLnBrk="1" hangingPunct="1"/>
            <a:r>
              <a:rPr lang="en-US" sz="1600" i="1" dirty="0">
                <a:latin typeface="Arial" panose="020B0604020202020204" pitchFamily="34" charset="0"/>
                <a:ea typeface="ＭＳ Ｐゴシック"/>
                <a:cs typeface="Arial" panose="020B0604020202020204" pitchFamily="34" charset="0"/>
              </a:rPr>
              <a:t>Crack path in a square mesh</a:t>
            </a:r>
            <a:endParaRPr lang="en-US" sz="1600" i="1" dirty="0">
              <a:latin typeface="Arial" panose="020B0604020202020204" pitchFamily="34" charset="0"/>
              <a:ea typeface="ＭＳ Ｐゴシック" charset="-128"/>
              <a:cs typeface="Arial" panose="020B0604020202020204" pitchFamily="34" charset="0"/>
            </a:endParaRPr>
          </a:p>
        </p:txBody>
      </p:sp>
      <p:pic>
        <p:nvPicPr>
          <p:cNvPr id="38" name="Picture 37">
            <a:extLst>
              <a:ext uri="{FF2B5EF4-FFF2-40B4-BE49-F238E27FC236}">
                <a16:creationId xmlns:a16="http://schemas.microsoft.com/office/drawing/2014/main" id="{6A1EC832-DEC3-7EB7-8634-290074D99D05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51350" r="13599" b="9103"/>
          <a:stretch/>
        </p:blipFill>
        <p:spPr>
          <a:xfrm>
            <a:off x="543609" y="4154621"/>
            <a:ext cx="1320800" cy="1506154"/>
          </a:xfrm>
          <a:prstGeom prst="rect">
            <a:avLst/>
          </a:prstGeom>
        </p:spPr>
      </p:pic>
      <p:sp>
        <p:nvSpPr>
          <p:cNvPr id="39" name="CuadroTexto 8">
            <a:extLst>
              <a:ext uri="{FF2B5EF4-FFF2-40B4-BE49-F238E27FC236}">
                <a16:creationId xmlns:a16="http://schemas.microsoft.com/office/drawing/2014/main" id="{8892D3EF-515B-976A-BBB1-084F49C8FA5E}"/>
              </a:ext>
            </a:extLst>
          </p:cNvPr>
          <p:cNvSpPr txBox="1"/>
          <p:nvPr/>
        </p:nvSpPr>
        <p:spPr>
          <a:xfrm>
            <a:off x="8798223" y="3401274"/>
            <a:ext cx="3093776" cy="615553"/>
          </a:xfrm>
          <a:prstGeom prst="rect">
            <a:avLst/>
          </a:prstGeom>
          <a:noFill/>
        </p:spPr>
        <p:txBody>
          <a:bodyPr wrap="square" lIns="121920" tIns="60960" rIns="121920" bIns="60960" rtlCol="0" anchor="t">
            <a:spAutoFit/>
          </a:bodyPr>
          <a:lstStyle/>
          <a:p>
            <a:pPr algn="ctr" defTabSz="1219170" eaLnBrk="1" hangingPunct="1"/>
            <a:r>
              <a:rPr lang="en-US" sz="1600" b="1" i="1" dirty="0"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Peridynamics:</a:t>
            </a:r>
          </a:p>
          <a:p>
            <a:pPr algn="ctr" defTabSz="1219170" eaLnBrk="1" hangingPunct="1"/>
            <a:r>
              <a:rPr lang="en-US" sz="1600" b="1" i="1" dirty="0"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Fracture of charring ablator</a:t>
            </a:r>
            <a:endParaRPr lang="en-US" sz="1600" b="1" i="1" dirty="0">
              <a:latin typeface="Arial" panose="020B0604020202020204" pitchFamily="34" charset="0"/>
              <a:ea typeface="ＭＳ Ｐゴシック" charset="-128"/>
              <a:cs typeface="Arial" panose="020B0604020202020204" pitchFamily="34" charset="0"/>
            </a:endParaRPr>
          </a:p>
        </p:txBody>
      </p:sp>
      <p:sp>
        <p:nvSpPr>
          <p:cNvPr id="40" name="TextBox 39">
            <a:extLst>
              <a:ext uri="{FF2B5EF4-FFF2-40B4-BE49-F238E27FC236}">
                <a16:creationId xmlns:a16="http://schemas.microsoft.com/office/drawing/2014/main" id="{A59A56DE-F3ED-6122-58AA-9C6DAB63F21D}"/>
              </a:ext>
            </a:extLst>
          </p:cNvPr>
          <p:cNvSpPr txBox="1"/>
          <p:nvPr/>
        </p:nvSpPr>
        <p:spPr>
          <a:xfrm>
            <a:off x="316725" y="1208008"/>
            <a:ext cx="11799685" cy="2092881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285750" indent="-285750">
              <a:spcBef>
                <a:spcPts val="1200"/>
              </a:spcBef>
              <a:buFont typeface="Arial" panose="020B0604020202020204" pitchFamily="34" charset="0"/>
              <a:buChar char="•"/>
            </a:pPr>
            <a:r>
              <a:rPr lang="en-US" sz="2000" dirty="0"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Material response codes model many entry-relevant physics on the continuum scale</a:t>
            </a:r>
          </a:p>
          <a:p>
            <a:pPr marL="285750" indent="-285750">
              <a:spcBef>
                <a:spcPts val="1200"/>
              </a:spcBef>
              <a:buFont typeface="Arial" panose="020B0604020202020204" pitchFamily="34" charset="0"/>
              <a:buChar char="•"/>
            </a:pPr>
            <a:r>
              <a:rPr lang="en-US" sz="2000" dirty="0"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Finite element methods accurately capture solid mechanics but require </a:t>
            </a:r>
            <a:r>
              <a:rPr lang="en-US" sz="2000" i="1" dirty="0" err="1"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apriori</a:t>
            </a:r>
            <a:r>
              <a:rPr lang="en-US" sz="2000" dirty="0"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 knowledge of cracks</a:t>
            </a:r>
          </a:p>
          <a:p>
            <a:pPr marL="285750" indent="-285750">
              <a:spcBef>
                <a:spcPts val="1200"/>
              </a:spcBef>
              <a:buFont typeface="Arial" panose="020B0604020202020204" pitchFamily="34" charset="0"/>
              <a:buChar char="•"/>
            </a:pPr>
            <a:r>
              <a:rPr lang="en-US" sz="2000" dirty="0">
                <a:latin typeface="Arial" panose="020B0604020202020204" pitchFamily="34" charset="0"/>
                <a:cs typeface="Arial" panose="020B0604020202020204" pitchFamily="34" charset="0"/>
              </a:rPr>
              <a:t>Peridynamics is a </a:t>
            </a:r>
            <a:r>
              <a:rPr lang="en-US" sz="2000" dirty="0"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mesh-free solid mechanics technique, developed for fracture </a:t>
            </a:r>
            <a:r>
              <a:rPr lang="en-US" sz="2000" dirty="0">
                <a:latin typeface="Arial" panose="020B0604020202020204" pitchFamily="34" charset="0"/>
                <a:cs typeface="Arial" panose="020B0604020202020204" pitchFamily="34" charset="0"/>
              </a:rPr>
              <a:t>by inherently capturing discontinuities, and successfully modeled TPS</a:t>
            </a:r>
          </a:p>
          <a:p>
            <a:pPr marL="285750" indent="-285750">
              <a:spcBef>
                <a:spcPts val="1200"/>
              </a:spcBef>
              <a:buFont typeface="Arial" panose="020B0604020202020204" pitchFamily="34" charset="0"/>
              <a:buChar char="•"/>
            </a:pPr>
            <a:r>
              <a:rPr lang="en-US" sz="2000" dirty="0">
                <a:latin typeface="Arial" panose="020B0604020202020204" pitchFamily="34" charset="0"/>
                <a:cs typeface="Arial" panose="020B0604020202020204" pitchFamily="34" charset="0"/>
              </a:rPr>
              <a:t>Distributed material properties can be used to capture microstructural effects</a:t>
            </a:r>
            <a:endParaRPr lang="en-US" sz="2000" dirty="0"/>
          </a:p>
        </p:txBody>
      </p:sp>
      <p:pic>
        <p:nvPicPr>
          <p:cNvPr id="2" name="Picture 1" descr="A picture containing screenshot&#10;&#10;Description automatically generated">
            <a:extLst>
              <a:ext uri="{FF2B5EF4-FFF2-40B4-BE49-F238E27FC236}">
                <a16:creationId xmlns:a16="http://schemas.microsoft.com/office/drawing/2014/main" id="{075AC018-5B63-B92A-0B23-26D6BCAF2F8D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BEBA8EAE-BF5A-486C-A8C5-ECC9F3942E4B}">
                <a14:imgProps xmlns:a14="http://schemas.microsoft.com/office/drawing/2010/main">
                  <a14:imgLayer r:embed="rId4">
                    <a14:imgEffect>
                      <a14:backgroundRemoval t="9846" b="89961" l="5328" r="89959">
                        <a14:foregroundMark x1="5328" y1="15637" x2="9631" y2="30502"/>
                      </a14:backgroundRemoval>
                    </a14:imgEffect>
                  </a14:imgLayer>
                </a14:imgProps>
              </a:ext>
            </a:extLst>
          </a:blip>
          <a:stretch>
            <a:fillRect/>
          </a:stretch>
        </p:blipFill>
        <p:spPr>
          <a:xfrm>
            <a:off x="9530718" y="3865955"/>
            <a:ext cx="2125550" cy="2256218"/>
          </a:xfrm>
          <a:prstGeom prst="rect">
            <a:avLst/>
          </a:prstGeom>
        </p:spPr>
      </p:pic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EF72578C-BFF1-FD88-752D-2866047417AC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0471354" y="6502537"/>
            <a:ext cx="1669381" cy="307426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457200" rtl="0" eaLnBrk="1" latinLnBrk="0" hangingPunct="1">
              <a:defRPr sz="1200" kern="1200">
                <a:solidFill>
                  <a:schemeClr val="bg1"/>
                </a:solidFill>
                <a:latin typeface="Arial" panose="020B0604020202020204" pitchFamily="34" charset="0"/>
                <a:ea typeface="+mn-ea"/>
                <a:cs typeface="Arial" panose="020B0604020202020204" pitchFamily="34" charset="0"/>
              </a:defRPr>
            </a:lvl1pPr>
            <a:lvl2pPr marL="4572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73FCCCAE-C0A6-4BB7-B82B-AC74E56A11C4}" type="slidenum">
              <a:rPr lang="en-US" smtClean="0">
                <a:solidFill>
                  <a:schemeClr val="tx1"/>
                </a:solidFill>
              </a:rPr>
              <a:pPr/>
              <a:t>12</a:t>
            </a:fld>
            <a:endParaRPr lang="en-US">
              <a:solidFill>
                <a:schemeClr val="tx1"/>
              </a:solidFill>
            </a:endParaRPr>
          </a:p>
        </p:txBody>
      </p:sp>
      <p:pic>
        <p:nvPicPr>
          <p:cNvPr id="8" name="Picture 7" descr="A blue grid with a white line&#10;&#10;Description automatically generated">
            <a:extLst>
              <a:ext uri="{FF2B5EF4-FFF2-40B4-BE49-F238E27FC236}">
                <a16:creationId xmlns:a16="http://schemas.microsoft.com/office/drawing/2014/main" id="{CE374A11-A9CD-4A2F-6D01-593DDEB1142F}"/>
              </a:ext>
            </a:extLst>
          </p:cNvPr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899075" y="4016827"/>
            <a:ext cx="2068975" cy="179088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830092364"/>
      </p:ext>
    </p:extLst>
  </p:cSld>
  <p:clrMapOvr>
    <a:masterClrMapping/>
  </p:clrMapOvr>
  <p:transition>
    <p:fade/>
  </p:transition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2F250570-0517-8CE7-BC26-2121C13F4F1E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Title 11">
            <a:extLst>
              <a:ext uri="{FF2B5EF4-FFF2-40B4-BE49-F238E27FC236}">
                <a16:creationId xmlns:a16="http://schemas.microsoft.com/office/drawing/2014/main" id="{78E90F28-4AE5-0260-320F-9E40F143AE4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dirty="0" err="1"/>
              <a:t>FiberForm</a:t>
            </a:r>
            <a:r>
              <a:rPr lang="en-US" dirty="0"/>
              <a:t>, virgin/charred PICA Fracture Experiments</a:t>
            </a:r>
          </a:p>
        </p:txBody>
      </p:sp>
      <p:sp>
        <p:nvSpPr>
          <p:cNvPr id="10" name="Slide Number Placeholder 6">
            <a:extLst>
              <a:ext uri="{FF2B5EF4-FFF2-40B4-BE49-F238E27FC236}">
                <a16:creationId xmlns:a16="http://schemas.microsoft.com/office/drawing/2014/main" id="{6A25D375-4794-288B-47FD-94FB74305BCC}"/>
              </a:ext>
            </a:extLst>
          </p:cNvPr>
          <p:cNvSpPr>
            <a:spLocks noGrp="1"/>
          </p:cNvSpPr>
          <p:nvPr>
            <p:ph type="sldNum" sz="quarter" idx="10"/>
          </p:nvPr>
        </p:nvSpPr>
        <p:spPr>
          <a:xfrm>
            <a:off x="11789664" y="6629400"/>
            <a:ext cx="402336" cy="228600"/>
          </a:xfrm>
        </p:spPr>
        <p:txBody>
          <a:bodyPr/>
          <a:lstStyle/>
          <a:p>
            <a:pPr>
              <a:defRPr/>
            </a:pPr>
            <a:fld id="{75D13D49-2B6F-174C-9E1E-1013A06E5C50}" type="slidenum">
              <a:rPr lang="uk-UA" smtClean="0"/>
              <a:pPr>
                <a:defRPr/>
              </a:pPr>
              <a:t>13</a:t>
            </a:fld>
            <a:endParaRPr lang="uk-UA" dirty="0"/>
          </a:p>
        </p:txBody>
      </p:sp>
      <p:sp>
        <p:nvSpPr>
          <p:cNvPr id="50" name="TextBox 49">
            <a:extLst>
              <a:ext uri="{FF2B5EF4-FFF2-40B4-BE49-F238E27FC236}">
                <a16:creationId xmlns:a16="http://schemas.microsoft.com/office/drawing/2014/main" id="{EC3E0A67-63AE-8734-3894-90886AAF299F}"/>
              </a:ext>
            </a:extLst>
          </p:cNvPr>
          <p:cNvSpPr txBox="1"/>
          <p:nvPr/>
        </p:nvSpPr>
        <p:spPr>
          <a:xfrm>
            <a:off x="103027" y="6596390"/>
            <a:ext cx="4136490" cy="2616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1100" dirty="0">
                <a:latin typeface="Arial" panose="020B0604020202020204" pitchFamily="34" charset="0"/>
                <a:cs typeface="Arial" panose="020B0604020202020204" pitchFamily="34" charset="0"/>
              </a:rPr>
              <a:t>Agrawal, Chavez-Garcia, </a:t>
            </a:r>
            <a:r>
              <a:rPr lang="en-US" sz="1100" i="1" dirty="0">
                <a:latin typeface="Arial" panose="020B0604020202020204" pitchFamily="34" charset="0"/>
                <a:cs typeface="Arial" panose="020B0604020202020204" pitchFamily="34" charset="0"/>
              </a:rPr>
              <a:t>J. Spacecraft Rockets</a:t>
            </a:r>
            <a:r>
              <a:rPr lang="en-US" sz="1100" dirty="0">
                <a:latin typeface="Arial" panose="020B0604020202020204" pitchFamily="34" charset="0"/>
                <a:cs typeface="Arial" panose="020B0604020202020204" pitchFamily="34" charset="0"/>
              </a:rPr>
              <a:t>, (4) 50, 2013</a:t>
            </a:r>
            <a:endParaRPr lang="en-US" sz="1100" i="1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grpSp>
        <p:nvGrpSpPr>
          <p:cNvPr id="60" name="Group 59">
            <a:extLst>
              <a:ext uri="{FF2B5EF4-FFF2-40B4-BE49-F238E27FC236}">
                <a16:creationId xmlns:a16="http://schemas.microsoft.com/office/drawing/2014/main" id="{55B4FFE9-EEE2-81CD-7143-2A6E085FAA1C}"/>
              </a:ext>
            </a:extLst>
          </p:cNvPr>
          <p:cNvGrpSpPr/>
          <p:nvPr/>
        </p:nvGrpSpPr>
        <p:grpSpPr>
          <a:xfrm>
            <a:off x="1580051" y="3014169"/>
            <a:ext cx="3634327" cy="3615231"/>
            <a:chOff x="23273" y="1447800"/>
            <a:chExt cx="3634327" cy="3615231"/>
          </a:xfrm>
        </p:grpSpPr>
        <p:pic>
          <p:nvPicPr>
            <p:cNvPr id="5" name="Picture 4">
              <a:extLst>
                <a:ext uri="{FF2B5EF4-FFF2-40B4-BE49-F238E27FC236}">
                  <a16:creationId xmlns:a16="http://schemas.microsoft.com/office/drawing/2014/main" id="{3CB16985-5950-26B9-A008-C7EFBE5E6EC8}"/>
                </a:ext>
              </a:extLst>
            </p:cNvPr>
            <p:cNvPicPr>
              <a:picLocks noChangeAspect="1"/>
            </p:cNvPicPr>
            <p:nvPr/>
          </p:nvPicPr>
          <p:blipFill>
            <a:blip r:embed="rId3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246642" y="1631729"/>
              <a:ext cx="1625600" cy="1981200"/>
            </a:xfrm>
            <a:prstGeom prst="rect">
              <a:avLst/>
            </a:prstGeom>
          </p:spPr>
        </p:pic>
        <p:cxnSp>
          <p:nvCxnSpPr>
            <p:cNvPr id="11" name="Straight Arrow Connector 10">
              <a:extLst>
                <a:ext uri="{FF2B5EF4-FFF2-40B4-BE49-F238E27FC236}">
                  <a16:creationId xmlns:a16="http://schemas.microsoft.com/office/drawing/2014/main" id="{58BCFD7C-3D47-BE03-72A8-6C959648BC28}"/>
                </a:ext>
              </a:extLst>
            </p:cNvPr>
            <p:cNvCxnSpPr/>
            <p:nvPr/>
          </p:nvCxnSpPr>
          <p:spPr>
            <a:xfrm flipH="1">
              <a:off x="1061663" y="2147299"/>
              <a:ext cx="1109609" cy="143838"/>
            </a:xfrm>
            <a:prstGeom prst="straightConnector1">
              <a:avLst/>
            </a:prstGeom>
            <a:ln w="28575">
              <a:solidFill>
                <a:schemeClr val="accent6"/>
              </a:solidFill>
              <a:tailEnd type="triangle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13" name="Cube 12">
              <a:extLst>
                <a:ext uri="{FF2B5EF4-FFF2-40B4-BE49-F238E27FC236}">
                  <a16:creationId xmlns:a16="http://schemas.microsoft.com/office/drawing/2014/main" id="{42372564-D09D-A726-55D1-0CD6D6B242C2}"/>
                </a:ext>
              </a:extLst>
            </p:cNvPr>
            <p:cNvSpPr/>
            <p:nvPr/>
          </p:nvSpPr>
          <p:spPr>
            <a:xfrm>
              <a:off x="2171272" y="1447800"/>
              <a:ext cx="760288" cy="2291993"/>
            </a:xfrm>
            <a:prstGeom prst="cube">
              <a:avLst>
                <a:gd name="adj" fmla="val 11487"/>
              </a:avLst>
            </a:prstGeom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>
                <a:latin typeface="Arial" panose="020B0604020202020204" pitchFamily="34" charset="0"/>
                <a:cs typeface="Arial" panose="020B0604020202020204" pitchFamily="34" charset="0"/>
              </a:endParaRPr>
            </a:p>
          </p:txBody>
        </p:sp>
        <p:cxnSp>
          <p:nvCxnSpPr>
            <p:cNvPr id="16" name="Straight Arrow Connector 15">
              <a:extLst>
                <a:ext uri="{FF2B5EF4-FFF2-40B4-BE49-F238E27FC236}">
                  <a16:creationId xmlns:a16="http://schemas.microsoft.com/office/drawing/2014/main" id="{23DCD3E2-1046-6EAD-0A7F-5B809012A627}"/>
                </a:ext>
              </a:extLst>
            </p:cNvPr>
            <p:cNvCxnSpPr/>
            <p:nvPr/>
          </p:nvCxnSpPr>
          <p:spPr>
            <a:xfrm>
              <a:off x="2171272" y="3863083"/>
              <a:ext cx="633573" cy="0"/>
            </a:xfrm>
            <a:prstGeom prst="straightConnector1">
              <a:avLst/>
            </a:prstGeom>
            <a:ln>
              <a:headEnd type="triangle"/>
              <a:tailEnd type="triangle"/>
            </a:ln>
          </p:spPr>
          <p:style>
            <a:lnRef idx="1">
              <a:schemeClr val="dk1"/>
            </a:lnRef>
            <a:fillRef idx="0">
              <a:schemeClr val="dk1"/>
            </a:fillRef>
            <a:effectRef idx="0">
              <a:schemeClr val="dk1"/>
            </a:effectRef>
            <a:fontRef idx="minor">
              <a:schemeClr val="tx1"/>
            </a:fontRef>
          </p:style>
        </p:cxnSp>
        <p:cxnSp>
          <p:nvCxnSpPr>
            <p:cNvPr id="17" name="Straight Arrow Connector 16">
              <a:extLst>
                <a:ext uri="{FF2B5EF4-FFF2-40B4-BE49-F238E27FC236}">
                  <a16:creationId xmlns:a16="http://schemas.microsoft.com/office/drawing/2014/main" id="{C3EEE7F8-0E5A-4AAB-EAA1-A1DABCB14381}"/>
                </a:ext>
              </a:extLst>
            </p:cNvPr>
            <p:cNvCxnSpPr>
              <a:cxnSpLocks/>
            </p:cNvCxnSpPr>
            <p:nvPr/>
          </p:nvCxnSpPr>
          <p:spPr>
            <a:xfrm flipH="1">
              <a:off x="2848510" y="3710683"/>
              <a:ext cx="166099" cy="152400"/>
            </a:xfrm>
            <a:prstGeom prst="straightConnector1">
              <a:avLst/>
            </a:prstGeom>
            <a:ln>
              <a:headEnd type="triangle"/>
              <a:tailEnd type="triangle"/>
            </a:ln>
          </p:spPr>
          <p:style>
            <a:lnRef idx="1">
              <a:schemeClr val="dk1"/>
            </a:lnRef>
            <a:fillRef idx="0">
              <a:schemeClr val="dk1"/>
            </a:fillRef>
            <a:effectRef idx="0">
              <a:schemeClr val="dk1"/>
            </a:effectRef>
            <a:fontRef idx="minor">
              <a:schemeClr val="tx1"/>
            </a:fontRef>
          </p:style>
        </p:cxnSp>
        <p:cxnSp>
          <p:nvCxnSpPr>
            <p:cNvPr id="23" name="Straight Arrow Connector 22">
              <a:extLst>
                <a:ext uri="{FF2B5EF4-FFF2-40B4-BE49-F238E27FC236}">
                  <a16:creationId xmlns:a16="http://schemas.microsoft.com/office/drawing/2014/main" id="{DB0796B5-1557-21D3-73DD-92CD04C363B0}"/>
                </a:ext>
              </a:extLst>
            </p:cNvPr>
            <p:cNvCxnSpPr>
              <a:cxnSpLocks/>
            </p:cNvCxnSpPr>
            <p:nvPr/>
          </p:nvCxnSpPr>
          <p:spPr>
            <a:xfrm>
              <a:off x="2977793" y="1447800"/>
              <a:ext cx="0" cy="2199526"/>
            </a:xfrm>
            <a:prstGeom prst="straightConnector1">
              <a:avLst/>
            </a:prstGeom>
            <a:ln>
              <a:headEnd type="triangle"/>
              <a:tailEnd type="triangle"/>
            </a:ln>
          </p:spPr>
          <p:style>
            <a:lnRef idx="1">
              <a:schemeClr val="dk1"/>
            </a:lnRef>
            <a:fillRef idx="0">
              <a:schemeClr val="dk1"/>
            </a:fillRef>
            <a:effectRef idx="0">
              <a:schemeClr val="dk1"/>
            </a:effectRef>
            <a:fontRef idx="minor">
              <a:schemeClr val="tx1"/>
            </a:fontRef>
          </p:style>
        </p:cxnSp>
        <p:sp>
          <p:nvSpPr>
            <p:cNvPr id="30" name="TextBox 29">
              <a:extLst>
                <a:ext uri="{FF2B5EF4-FFF2-40B4-BE49-F238E27FC236}">
                  <a16:creationId xmlns:a16="http://schemas.microsoft.com/office/drawing/2014/main" id="{FB419DA5-000A-8F45-8117-DE665BF66DFF}"/>
                </a:ext>
              </a:extLst>
            </p:cNvPr>
            <p:cNvSpPr txBox="1"/>
            <p:nvPr/>
          </p:nvSpPr>
          <p:spPr>
            <a:xfrm>
              <a:off x="3024027" y="2462991"/>
              <a:ext cx="633573" cy="261610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en-US" sz="1100" dirty="0">
                  <a:latin typeface="Arial" panose="020B0604020202020204" pitchFamily="34" charset="0"/>
                  <a:cs typeface="Arial" panose="020B0604020202020204" pitchFamily="34" charset="0"/>
                </a:rPr>
                <a:t>57 mm</a:t>
              </a:r>
            </a:p>
          </p:txBody>
        </p:sp>
        <p:sp>
          <p:nvSpPr>
            <p:cNvPr id="32" name="TextBox 31">
              <a:extLst>
                <a:ext uri="{FF2B5EF4-FFF2-40B4-BE49-F238E27FC236}">
                  <a16:creationId xmlns:a16="http://schemas.microsoft.com/office/drawing/2014/main" id="{09ADF533-3DCB-FBD8-0402-EE278D20280C}"/>
                </a:ext>
              </a:extLst>
            </p:cNvPr>
            <p:cNvSpPr txBox="1"/>
            <p:nvPr/>
          </p:nvSpPr>
          <p:spPr>
            <a:xfrm>
              <a:off x="2848510" y="3729519"/>
              <a:ext cx="633573" cy="430887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algn="ctr"/>
              <a:r>
                <a:rPr lang="en-US" sz="1100" dirty="0">
                  <a:latin typeface="Arial" panose="020B0604020202020204" pitchFamily="34" charset="0"/>
                  <a:cs typeface="Arial" panose="020B0604020202020204" pitchFamily="34" charset="0"/>
                </a:rPr>
                <a:t>3.8 mm</a:t>
              </a:r>
            </a:p>
          </p:txBody>
        </p:sp>
        <p:sp>
          <p:nvSpPr>
            <p:cNvPr id="33" name="TextBox 32">
              <a:extLst>
                <a:ext uri="{FF2B5EF4-FFF2-40B4-BE49-F238E27FC236}">
                  <a16:creationId xmlns:a16="http://schemas.microsoft.com/office/drawing/2014/main" id="{74986DF4-530C-B316-24FF-7CEB397E885D}"/>
                </a:ext>
              </a:extLst>
            </p:cNvPr>
            <p:cNvSpPr txBox="1"/>
            <p:nvPr/>
          </p:nvSpPr>
          <p:spPr>
            <a:xfrm>
              <a:off x="2171272" y="3955551"/>
              <a:ext cx="633573" cy="430887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algn="ctr"/>
              <a:r>
                <a:rPr lang="en-US" sz="1100" dirty="0">
                  <a:latin typeface="Arial" panose="020B0604020202020204" pitchFamily="34" charset="0"/>
                  <a:cs typeface="Arial" panose="020B0604020202020204" pitchFamily="34" charset="0"/>
                </a:rPr>
                <a:t>9.7 mm</a:t>
              </a:r>
            </a:p>
          </p:txBody>
        </p:sp>
        <p:cxnSp>
          <p:nvCxnSpPr>
            <p:cNvPr id="42" name="Straight Connector 41">
              <a:extLst>
                <a:ext uri="{FF2B5EF4-FFF2-40B4-BE49-F238E27FC236}">
                  <a16:creationId xmlns:a16="http://schemas.microsoft.com/office/drawing/2014/main" id="{390FF8CC-C868-6018-5F36-5EF61CC19CE5}"/>
                </a:ext>
              </a:extLst>
            </p:cNvPr>
            <p:cNvCxnSpPr>
              <a:stCxn id="13" idx="4"/>
              <a:endCxn id="13" idx="5"/>
            </p:cNvCxnSpPr>
            <p:nvPr/>
          </p:nvCxnSpPr>
          <p:spPr>
            <a:xfrm flipV="1">
              <a:off x="2844226" y="2550129"/>
              <a:ext cx="87334" cy="87335"/>
            </a:xfrm>
            <a:prstGeom prst="line">
              <a:avLst/>
            </a:prstGeom>
            <a:ln w="28575">
              <a:solidFill>
                <a:schemeClr val="bg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4" name="Straight Connector 43">
              <a:extLst>
                <a:ext uri="{FF2B5EF4-FFF2-40B4-BE49-F238E27FC236}">
                  <a16:creationId xmlns:a16="http://schemas.microsoft.com/office/drawing/2014/main" id="{1611B673-5FDB-3667-C784-F379F52B7330}"/>
                </a:ext>
              </a:extLst>
            </p:cNvPr>
            <p:cNvCxnSpPr>
              <a:cxnSpLocks/>
              <a:endCxn id="13" idx="4"/>
            </p:cNvCxnSpPr>
            <p:nvPr/>
          </p:nvCxnSpPr>
          <p:spPr>
            <a:xfrm>
              <a:off x="2551416" y="2637464"/>
              <a:ext cx="292810" cy="0"/>
            </a:xfrm>
            <a:prstGeom prst="line">
              <a:avLst/>
            </a:prstGeom>
            <a:ln w="28575">
              <a:solidFill>
                <a:schemeClr val="bg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8" name="TextBox 47">
              <a:extLst>
                <a:ext uri="{FF2B5EF4-FFF2-40B4-BE49-F238E27FC236}">
                  <a16:creationId xmlns:a16="http://schemas.microsoft.com/office/drawing/2014/main" id="{B0BC7084-F84B-2816-1556-06827597BB6B}"/>
                </a:ext>
              </a:extLst>
            </p:cNvPr>
            <p:cNvSpPr txBox="1"/>
            <p:nvPr/>
          </p:nvSpPr>
          <p:spPr>
            <a:xfrm>
              <a:off x="2246165" y="2375854"/>
              <a:ext cx="731628" cy="261610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algn="ctr"/>
              <a:r>
                <a:rPr lang="en-US" sz="1100" dirty="0">
                  <a:solidFill>
                    <a:schemeClr val="bg1"/>
                  </a:solidFill>
                  <a:latin typeface="Arial" panose="020B0604020202020204" pitchFamily="34" charset="0"/>
                  <a:cs typeface="Arial" panose="020B0604020202020204" pitchFamily="34" charset="0"/>
                </a:rPr>
                <a:t>1.3 mm</a:t>
              </a:r>
            </a:p>
          </p:txBody>
        </p:sp>
        <p:sp>
          <p:nvSpPr>
            <p:cNvPr id="51" name="TextBox 50">
              <a:extLst>
                <a:ext uri="{FF2B5EF4-FFF2-40B4-BE49-F238E27FC236}">
                  <a16:creationId xmlns:a16="http://schemas.microsoft.com/office/drawing/2014/main" id="{0024B051-2F51-5948-5504-B27E7211B02D}"/>
                </a:ext>
              </a:extLst>
            </p:cNvPr>
            <p:cNvSpPr txBox="1"/>
            <p:nvPr/>
          </p:nvSpPr>
          <p:spPr>
            <a:xfrm>
              <a:off x="23273" y="4539811"/>
              <a:ext cx="3458810" cy="523220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algn="ctr"/>
              <a:r>
                <a:rPr lang="en-US" sz="1400" i="1" dirty="0">
                  <a:latin typeface="Arial" panose="020B0604020202020204" pitchFamily="34" charset="0"/>
                  <a:cs typeface="Arial" panose="020B0604020202020204" pitchFamily="34" charset="0"/>
                </a:rPr>
                <a:t>Experimental fracture test setup and sample dimensions.</a:t>
              </a:r>
            </a:p>
          </p:txBody>
        </p:sp>
      </p:grpSp>
      <p:sp>
        <p:nvSpPr>
          <p:cNvPr id="62" name="TextBox 61">
            <a:extLst>
              <a:ext uri="{FF2B5EF4-FFF2-40B4-BE49-F238E27FC236}">
                <a16:creationId xmlns:a16="http://schemas.microsoft.com/office/drawing/2014/main" id="{9B3406A0-3F81-B7CC-C2F5-1917BB8D9A89}"/>
              </a:ext>
            </a:extLst>
          </p:cNvPr>
          <p:cNvSpPr txBox="1"/>
          <p:nvPr/>
        </p:nvSpPr>
        <p:spPr>
          <a:xfrm>
            <a:off x="402331" y="1237869"/>
            <a:ext cx="11387328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2000" dirty="0">
                <a:latin typeface="Arial" panose="020B0604020202020204" pitchFamily="34" charset="0"/>
                <a:cs typeface="Arial" panose="020B0604020202020204" pitchFamily="34" charset="0"/>
              </a:rPr>
              <a:t>Experimental fracture of </a:t>
            </a:r>
            <a:r>
              <a:rPr lang="en-US" sz="2000" dirty="0" err="1">
                <a:latin typeface="Arial" panose="020B0604020202020204" pitchFamily="34" charset="0"/>
                <a:cs typeface="Arial" panose="020B0604020202020204" pitchFamily="34" charset="0"/>
              </a:rPr>
              <a:t>FiberForm</a:t>
            </a:r>
            <a:r>
              <a:rPr lang="en-US" sz="2000" dirty="0">
                <a:latin typeface="Arial" panose="020B0604020202020204" pitchFamily="34" charset="0"/>
                <a:cs typeface="Arial" panose="020B0604020202020204" pitchFamily="34" charset="0"/>
              </a:rPr>
              <a:t>, virgin and char PICA by Agrawal &amp; Chavez-Garcia. </a:t>
            </a:r>
          </a:p>
          <a:p>
            <a:pPr algn="ctr"/>
            <a:r>
              <a:rPr lang="en-US" sz="2000" dirty="0">
                <a:latin typeface="Arial" panose="020B0604020202020204" pitchFamily="34" charset="0"/>
                <a:cs typeface="Arial" panose="020B0604020202020204" pitchFamily="34" charset="0"/>
              </a:rPr>
              <a:t>The phenolic resin strengthens and stiffens the material. </a:t>
            </a:r>
          </a:p>
        </p:txBody>
      </p:sp>
      <p:grpSp>
        <p:nvGrpSpPr>
          <p:cNvPr id="6" name="Group 5">
            <a:extLst>
              <a:ext uri="{FF2B5EF4-FFF2-40B4-BE49-F238E27FC236}">
                <a16:creationId xmlns:a16="http://schemas.microsoft.com/office/drawing/2014/main" id="{2ADB3C94-4206-9C7B-8E08-23DCF2347C34}"/>
              </a:ext>
            </a:extLst>
          </p:cNvPr>
          <p:cNvGrpSpPr/>
          <p:nvPr/>
        </p:nvGrpSpPr>
        <p:grpSpPr>
          <a:xfrm>
            <a:off x="6456174" y="2848281"/>
            <a:ext cx="4730295" cy="3736948"/>
            <a:chOff x="6159495" y="2990247"/>
            <a:chExt cx="4730295" cy="3736948"/>
          </a:xfrm>
        </p:grpSpPr>
        <p:pic>
          <p:nvPicPr>
            <p:cNvPr id="3" name="Picture 2">
              <a:extLst>
                <a:ext uri="{FF2B5EF4-FFF2-40B4-BE49-F238E27FC236}">
                  <a16:creationId xmlns:a16="http://schemas.microsoft.com/office/drawing/2014/main" id="{648BDFFF-F44F-373D-D7E7-4C2D9108697E}"/>
                </a:ext>
              </a:extLst>
            </p:cNvPr>
            <p:cNvPicPr>
              <a:picLocks noChangeAspect="1"/>
            </p:cNvPicPr>
            <p:nvPr/>
          </p:nvPicPr>
          <p:blipFill>
            <a:blip r:embed="rId4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/>
          </p:blipFill>
          <p:spPr>
            <a:xfrm>
              <a:off x="6438752" y="2990247"/>
              <a:ext cx="4171782" cy="3128837"/>
            </a:xfrm>
            <a:prstGeom prst="rect">
              <a:avLst/>
            </a:prstGeom>
          </p:spPr>
        </p:pic>
        <p:sp>
          <p:nvSpPr>
            <p:cNvPr id="4" name="TextBox 3">
              <a:extLst>
                <a:ext uri="{FF2B5EF4-FFF2-40B4-BE49-F238E27FC236}">
                  <a16:creationId xmlns:a16="http://schemas.microsoft.com/office/drawing/2014/main" id="{357EBCCE-8FF4-2B1F-DF45-AEB7B1DDEE1B}"/>
                </a:ext>
              </a:extLst>
            </p:cNvPr>
            <p:cNvSpPr txBox="1"/>
            <p:nvPr/>
          </p:nvSpPr>
          <p:spPr>
            <a:xfrm>
              <a:off x="6159495" y="6203975"/>
              <a:ext cx="4730295" cy="523220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algn="ctr"/>
              <a:r>
                <a:rPr lang="en-US" sz="1400" i="1" dirty="0">
                  <a:latin typeface="Arial" panose="020B0604020202020204" pitchFamily="34" charset="0"/>
                  <a:cs typeface="Arial" panose="020B0604020202020204" pitchFamily="34" charset="0"/>
                </a:rPr>
                <a:t>Tensile stress-strain (</a:t>
              </a:r>
              <a:r>
                <a:rPr lang="en-US" sz="1400" i="1" dirty="0" err="1">
                  <a:latin typeface="Arial" panose="020B0604020202020204" pitchFamily="34" charset="0"/>
                  <a:cs typeface="Arial" panose="020B0604020202020204" pitchFamily="34" charset="0"/>
                </a:rPr>
                <a:t>σ-ε</a:t>
              </a:r>
              <a:r>
                <a:rPr lang="en-US" sz="1400" i="1" dirty="0">
                  <a:latin typeface="Arial" panose="020B0604020202020204" pitchFamily="34" charset="0"/>
                  <a:cs typeface="Arial" panose="020B0604020202020204" pitchFamily="34" charset="0"/>
                </a:rPr>
                <a:t>) of notched samples of </a:t>
              </a:r>
              <a:r>
                <a:rPr lang="en-US" sz="1400" i="1" dirty="0" err="1">
                  <a:latin typeface="Arial" panose="020B0604020202020204" pitchFamily="34" charset="0"/>
                  <a:cs typeface="Arial" panose="020B0604020202020204" pitchFamily="34" charset="0"/>
                </a:rPr>
                <a:t>FiberForm</a:t>
              </a:r>
              <a:r>
                <a:rPr lang="en-US" sz="1400" i="1" dirty="0">
                  <a:latin typeface="Arial" panose="020B0604020202020204" pitchFamily="34" charset="0"/>
                  <a:cs typeface="Arial" panose="020B0604020202020204" pitchFamily="34" charset="0"/>
                </a:rPr>
                <a:t>, virgin PICA and charred PICA. </a:t>
              </a:r>
            </a:p>
          </p:txBody>
        </p:sp>
      </p:grpSp>
    </p:spTree>
    <p:extLst>
      <p:ext uri="{BB962C8B-B14F-4D97-AF65-F5344CB8AC3E}">
        <p14:creationId xmlns:p14="http://schemas.microsoft.com/office/powerpoint/2010/main" val="634362037"/>
      </p:ext>
    </p:extLst>
  </p:cSld>
  <p:clrMapOvr>
    <a:masterClrMapping/>
  </p:clrMapOvr>
  <p:transition>
    <p:fade/>
  </p:transition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D8023EBA-634C-BCF6-1A17-56DBCF8F9628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Title 11">
            <a:extLst>
              <a:ext uri="{FF2B5EF4-FFF2-40B4-BE49-F238E27FC236}">
                <a16:creationId xmlns:a16="http://schemas.microsoft.com/office/drawing/2014/main" id="{19E16412-D154-76C6-CC3D-3BC1CC9EA16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dirty="0"/>
              <a:t>SEM at the Crack Tip </a:t>
            </a:r>
          </a:p>
        </p:txBody>
      </p:sp>
      <p:sp>
        <p:nvSpPr>
          <p:cNvPr id="10" name="Slide Number Placeholder 6">
            <a:extLst>
              <a:ext uri="{FF2B5EF4-FFF2-40B4-BE49-F238E27FC236}">
                <a16:creationId xmlns:a16="http://schemas.microsoft.com/office/drawing/2014/main" id="{4508401D-F238-C7EA-8797-CB309519415D}"/>
              </a:ext>
            </a:extLst>
          </p:cNvPr>
          <p:cNvSpPr>
            <a:spLocks noGrp="1"/>
          </p:cNvSpPr>
          <p:nvPr>
            <p:ph type="sldNum" sz="quarter" idx="10"/>
          </p:nvPr>
        </p:nvSpPr>
        <p:spPr>
          <a:xfrm>
            <a:off x="11789664" y="6629400"/>
            <a:ext cx="402336" cy="228600"/>
          </a:xfrm>
        </p:spPr>
        <p:txBody>
          <a:bodyPr/>
          <a:lstStyle/>
          <a:p>
            <a:pPr>
              <a:defRPr/>
            </a:pPr>
            <a:fld id="{75D13D49-2B6F-174C-9E1E-1013A06E5C50}" type="slidenum">
              <a:rPr lang="uk-UA" smtClean="0"/>
              <a:pPr>
                <a:defRPr/>
              </a:pPr>
              <a:t>14</a:t>
            </a:fld>
            <a:endParaRPr lang="uk-UA" dirty="0"/>
          </a:p>
        </p:txBody>
      </p:sp>
      <p:sp>
        <p:nvSpPr>
          <p:cNvPr id="50" name="TextBox 49">
            <a:extLst>
              <a:ext uri="{FF2B5EF4-FFF2-40B4-BE49-F238E27FC236}">
                <a16:creationId xmlns:a16="http://schemas.microsoft.com/office/drawing/2014/main" id="{A2E9139D-9831-D93D-7D15-6B45D3A3A678}"/>
              </a:ext>
            </a:extLst>
          </p:cNvPr>
          <p:cNvSpPr txBox="1"/>
          <p:nvPr/>
        </p:nvSpPr>
        <p:spPr>
          <a:xfrm>
            <a:off x="103027" y="6596390"/>
            <a:ext cx="4136490" cy="2616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1100" dirty="0">
                <a:latin typeface="Arial" panose="020B0604020202020204" pitchFamily="34" charset="0"/>
                <a:cs typeface="Arial" panose="020B0604020202020204" pitchFamily="34" charset="0"/>
              </a:rPr>
              <a:t>Agrawal, Chavez-Garcia, </a:t>
            </a:r>
            <a:r>
              <a:rPr lang="en-US" sz="1100" i="1" dirty="0">
                <a:latin typeface="Arial" panose="020B0604020202020204" pitchFamily="34" charset="0"/>
                <a:cs typeface="Arial" panose="020B0604020202020204" pitchFamily="34" charset="0"/>
              </a:rPr>
              <a:t>J. Spacecraft Rockets</a:t>
            </a:r>
            <a:r>
              <a:rPr lang="en-US" sz="1100" dirty="0">
                <a:latin typeface="Arial" panose="020B0604020202020204" pitchFamily="34" charset="0"/>
                <a:cs typeface="Arial" panose="020B0604020202020204" pitchFamily="34" charset="0"/>
              </a:rPr>
              <a:t>, (4) 50, 2013</a:t>
            </a:r>
            <a:endParaRPr lang="en-US" sz="1100" i="1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62" name="TextBox 61">
            <a:extLst>
              <a:ext uri="{FF2B5EF4-FFF2-40B4-BE49-F238E27FC236}">
                <a16:creationId xmlns:a16="http://schemas.microsoft.com/office/drawing/2014/main" id="{625ABDE0-3CE1-531D-3AC0-5624978D04F5}"/>
              </a:ext>
            </a:extLst>
          </p:cNvPr>
          <p:cNvSpPr txBox="1"/>
          <p:nvPr/>
        </p:nvSpPr>
        <p:spPr>
          <a:xfrm>
            <a:off x="3300248" y="1204227"/>
            <a:ext cx="5591504" cy="132343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000" dirty="0">
                <a:latin typeface="Arial" panose="020B0604020202020204" pitchFamily="34" charset="0"/>
                <a:cs typeface="Arial" panose="020B0604020202020204" pitchFamily="34" charset="0"/>
              </a:rPr>
              <a:t>Post-test SEM helps identify what drives fracture: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sz="2000" b="1" dirty="0">
                <a:latin typeface="Arial" panose="020B0604020202020204" pitchFamily="34" charset="0"/>
                <a:cs typeface="Arial" panose="020B0604020202020204" pitchFamily="34" charset="0"/>
              </a:rPr>
              <a:t>fiber pullout in </a:t>
            </a:r>
            <a:r>
              <a:rPr lang="en-US" sz="2000" b="1" dirty="0" err="1">
                <a:latin typeface="Arial" panose="020B0604020202020204" pitchFamily="34" charset="0"/>
                <a:cs typeface="Arial" panose="020B0604020202020204" pitchFamily="34" charset="0"/>
              </a:rPr>
              <a:t>FiberForm</a:t>
            </a:r>
            <a:endParaRPr lang="en-US" sz="2000" b="1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sz="2000" b="1" dirty="0">
                <a:latin typeface="Arial" panose="020B0604020202020204" pitchFamily="34" charset="0"/>
                <a:cs typeface="Arial" panose="020B0604020202020204" pitchFamily="34" charset="0"/>
              </a:rPr>
              <a:t>phenolic matrix-dense regions in PICA</a:t>
            </a:r>
            <a:endParaRPr lang="en-US" sz="20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grpSp>
        <p:nvGrpSpPr>
          <p:cNvPr id="65" name="Group 64">
            <a:extLst>
              <a:ext uri="{FF2B5EF4-FFF2-40B4-BE49-F238E27FC236}">
                <a16:creationId xmlns:a16="http://schemas.microsoft.com/office/drawing/2014/main" id="{49C321B0-C245-F47B-2727-E16A4A0FFFF7}"/>
              </a:ext>
            </a:extLst>
          </p:cNvPr>
          <p:cNvGrpSpPr/>
          <p:nvPr/>
        </p:nvGrpSpPr>
        <p:grpSpPr>
          <a:xfrm>
            <a:off x="7244566" y="3082441"/>
            <a:ext cx="3837185" cy="2483881"/>
            <a:chOff x="3642679" y="3320005"/>
            <a:chExt cx="3837185" cy="2483881"/>
          </a:xfrm>
        </p:grpSpPr>
        <p:pic>
          <p:nvPicPr>
            <p:cNvPr id="63" name="Picture 62">
              <a:extLst>
                <a:ext uri="{FF2B5EF4-FFF2-40B4-BE49-F238E27FC236}">
                  <a16:creationId xmlns:a16="http://schemas.microsoft.com/office/drawing/2014/main" id="{8563736D-1520-EE16-BD8D-51F6F911C1A8}"/>
                </a:ext>
              </a:extLst>
            </p:cNvPr>
            <p:cNvPicPr>
              <a:picLocks noChangeAspect="1"/>
            </p:cNvPicPr>
            <p:nvPr/>
          </p:nvPicPr>
          <p:blipFill>
            <a:blip r:embed="rId3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 l="51071" t="8883" r="2475" b="11456"/>
            <a:stretch/>
          </p:blipFill>
          <p:spPr>
            <a:xfrm>
              <a:off x="4130564" y="3320005"/>
              <a:ext cx="2861417" cy="2084088"/>
            </a:xfrm>
            <a:prstGeom prst="rect">
              <a:avLst/>
            </a:prstGeom>
          </p:spPr>
        </p:pic>
        <p:sp>
          <p:nvSpPr>
            <p:cNvPr id="64" name="TextBox 63">
              <a:extLst>
                <a:ext uri="{FF2B5EF4-FFF2-40B4-BE49-F238E27FC236}">
                  <a16:creationId xmlns:a16="http://schemas.microsoft.com/office/drawing/2014/main" id="{6EC0E5C4-7C1C-49C3-E8F1-22FB85F9E00A}"/>
                </a:ext>
              </a:extLst>
            </p:cNvPr>
            <p:cNvSpPr txBox="1"/>
            <p:nvPr/>
          </p:nvSpPr>
          <p:spPr>
            <a:xfrm>
              <a:off x="3642679" y="5434554"/>
              <a:ext cx="3837185" cy="369332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algn="ctr"/>
              <a:r>
                <a:rPr lang="en-US" b="1" i="1" dirty="0">
                  <a:latin typeface="Arial" panose="020B0604020202020204" pitchFamily="34" charset="0"/>
                  <a:cs typeface="Arial" panose="020B0604020202020204" pitchFamily="34" charset="0"/>
                </a:rPr>
                <a:t>charred PICA</a:t>
              </a:r>
            </a:p>
          </p:txBody>
        </p:sp>
      </p:grpSp>
      <p:sp>
        <p:nvSpPr>
          <p:cNvPr id="4" name="TextBox 3">
            <a:extLst>
              <a:ext uri="{FF2B5EF4-FFF2-40B4-BE49-F238E27FC236}">
                <a16:creationId xmlns:a16="http://schemas.microsoft.com/office/drawing/2014/main" id="{B66BEE95-B874-BB35-13DE-CB8D8DC72DE0}"/>
              </a:ext>
            </a:extLst>
          </p:cNvPr>
          <p:cNvSpPr txBox="1"/>
          <p:nvPr/>
        </p:nvSpPr>
        <p:spPr>
          <a:xfrm>
            <a:off x="4196938" y="5674218"/>
            <a:ext cx="3837185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i="1" dirty="0">
                <a:latin typeface="Arial" panose="020B0604020202020204" pitchFamily="34" charset="0"/>
                <a:cs typeface="Arial" panose="020B0604020202020204" pitchFamily="34" charset="0"/>
              </a:rPr>
              <a:t>SEM at crack tip.</a:t>
            </a:r>
          </a:p>
        </p:txBody>
      </p:sp>
      <p:grpSp>
        <p:nvGrpSpPr>
          <p:cNvPr id="9" name="Group 8">
            <a:extLst>
              <a:ext uri="{FF2B5EF4-FFF2-40B4-BE49-F238E27FC236}">
                <a16:creationId xmlns:a16="http://schemas.microsoft.com/office/drawing/2014/main" id="{19F32B33-9434-A21B-FCE0-C84BF714B8D9}"/>
              </a:ext>
            </a:extLst>
          </p:cNvPr>
          <p:cNvGrpSpPr/>
          <p:nvPr/>
        </p:nvGrpSpPr>
        <p:grpSpPr>
          <a:xfrm>
            <a:off x="4144386" y="3076174"/>
            <a:ext cx="3837185" cy="2511743"/>
            <a:chOff x="3839587" y="3269046"/>
            <a:chExt cx="3837185" cy="2511743"/>
          </a:xfrm>
        </p:grpSpPr>
        <p:pic>
          <p:nvPicPr>
            <p:cNvPr id="1026" name="Picture 2" descr="Fig. 13">
              <a:extLst>
                <a:ext uri="{FF2B5EF4-FFF2-40B4-BE49-F238E27FC236}">
                  <a16:creationId xmlns:a16="http://schemas.microsoft.com/office/drawing/2014/main" id="{D6422FE4-E049-2917-A89F-0B440A5DB79F}"/>
                </a:ext>
              </a:extLst>
            </p:cNvPr>
            <p:cNvPicPr>
              <a:picLocks noChangeAspect="1" noChangeArrowheads="1"/>
            </p:cNvPicPr>
            <p:nvPr/>
          </p:nvPicPr>
          <p:blipFill rotWithShape="1">
            <a:blip r:embed="rId4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 l="50000" t="1605"/>
            <a:stretch/>
          </p:blipFill>
          <p:spPr bwMode="auto">
            <a:xfrm>
              <a:off x="4239517" y="3269046"/>
              <a:ext cx="2861417" cy="2090355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sp>
          <p:nvSpPr>
            <p:cNvPr id="6" name="TextBox 5">
              <a:extLst>
                <a:ext uri="{FF2B5EF4-FFF2-40B4-BE49-F238E27FC236}">
                  <a16:creationId xmlns:a16="http://schemas.microsoft.com/office/drawing/2014/main" id="{7EF3D596-3AAD-F75B-5F14-523D19A63178}"/>
                </a:ext>
              </a:extLst>
            </p:cNvPr>
            <p:cNvSpPr txBox="1"/>
            <p:nvPr/>
          </p:nvSpPr>
          <p:spPr>
            <a:xfrm>
              <a:off x="3839587" y="5411457"/>
              <a:ext cx="3837185" cy="369332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algn="ctr"/>
              <a:r>
                <a:rPr lang="en-US" b="1" i="1" dirty="0">
                  <a:latin typeface="Arial" panose="020B0604020202020204" pitchFamily="34" charset="0"/>
                  <a:cs typeface="Arial" panose="020B0604020202020204" pitchFamily="34" charset="0"/>
                </a:rPr>
                <a:t>virgin PICA</a:t>
              </a:r>
            </a:p>
          </p:txBody>
        </p:sp>
      </p:grpSp>
      <p:grpSp>
        <p:nvGrpSpPr>
          <p:cNvPr id="8" name="Group 7">
            <a:extLst>
              <a:ext uri="{FF2B5EF4-FFF2-40B4-BE49-F238E27FC236}">
                <a16:creationId xmlns:a16="http://schemas.microsoft.com/office/drawing/2014/main" id="{54E401D2-2590-3A39-8C84-4DCF79F931C3}"/>
              </a:ext>
            </a:extLst>
          </p:cNvPr>
          <p:cNvGrpSpPr/>
          <p:nvPr/>
        </p:nvGrpSpPr>
        <p:grpSpPr>
          <a:xfrm>
            <a:off x="881488" y="3062210"/>
            <a:ext cx="3837185" cy="2531367"/>
            <a:chOff x="576689" y="3255082"/>
            <a:chExt cx="3837185" cy="2531367"/>
          </a:xfrm>
        </p:grpSpPr>
        <p:pic>
          <p:nvPicPr>
            <p:cNvPr id="1028" name="Picture 4" descr="Fig. 8">
              <a:extLst>
                <a:ext uri="{FF2B5EF4-FFF2-40B4-BE49-F238E27FC236}">
                  <a16:creationId xmlns:a16="http://schemas.microsoft.com/office/drawing/2014/main" id="{7E5938BC-91BC-0D36-AB54-96E23BD2E640}"/>
                </a:ext>
              </a:extLst>
            </p:cNvPr>
            <p:cNvPicPr>
              <a:picLocks noChangeAspect="1" noChangeArrowheads="1"/>
            </p:cNvPicPr>
            <p:nvPr/>
          </p:nvPicPr>
          <p:blipFill rotWithShape="1">
            <a:blip r:embed="rId5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 l="50000" t="1021"/>
            <a:stretch/>
          </p:blipFill>
          <p:spPr bwMode="auto">
            <a:xfrm>
              <a:off x="1077766" y="3255082"/>
              <a:ext cx="2835033" cy="2084832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sp>
          <p:nvSpPr>
            <p:cNvPr id="7" name="TextBox 6">
              <a:extLst>
                <a:ext uri="{FF2B5EF4-FFF2-40B4-BE49-F238E27FC236}">
                  <a16:creationId xmlns:a16="http://schemas.microsoft.com/office/drawing/2014/main" id="{6AD304F7-525E-ADA1-7671-EA38ED538BB8}"/>
                </a:ext>
              </a:extLst>
            </p:cNvPr>
            <p:cNvSpPr txBox="1"/>
            <p:nvPr/>
          </p:nvSpPr>
          <p:spPr>
            <a:xfrm>
              <a:off x="576689" y="5417117"/>
              <a:ext cx="3837185" cy="369332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algn="ctr"/>
              <a:r>
                <a:rPr lang="en-US" b="1" i="1" dirty="0" err="1">
                  <a:latin typeface="Arial" panose="020B0604020202020204" pitchFamily="34" charset="0"/>
                  <a:cs typeface="Arial" panose="020B0604020202020204" pitchFamily="34" charset="0"/>
                </a:rPr>
                <a:t>FiberForm</a:t>
              </a:r>
              <a:endParaRPr lang="en-US" b="1" i="1" dirty="0">
                <a:latin typeface="Arial" panose="020B0604020202020204" pitchFamily="34" charset="0"/>
                <a:cs typeface="Arial" panose="020B0604020202020204" pitchFamily="34" charset="0"/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val="3825775885"/>
      </p:ext>
    </p:extLst>
  </p:cSld>
  <p:clrMapOvr>
    <a:masterClrMapping/>
  </p:clrMapOvr>
  <p:transition>
    <p:fade/>
  </p:transition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8579C886-2347-67BA-4A69-C848B529B755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Title 11">
            <a:extLst>
              <a:ext uri="{FF2B5EF4-FFF2-40B4-BE49-F238E27FC236}">
                <a16:creationId xmlns:a16="http://schemas.microsoft.com/office/drawing/2014/main" id="{41658E91-9718-6091-157B-1FEE48EBBF7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dirty="0"/>
              <a:t>Tensile fracture in peridynamics</a:t>
            </a:r>
          </a:p>
        </p:txBody>
      </p:sp>
      <p:sp>
        <p:nvSpPr>
          <p:cNvPr id="10" name="Slide Number Placeholder 6">
            <a:extLst>
              <a:ext uri="{FF2B5EF4-FFF2-40B4-BE49-F238E27FC236}">
                <a16:creationId xmlns:a16="http://schemas.microsoft.com/office/drawing/2014/main" id="{953624C5-7409-A65E-3C67-15573FB80778}"/>
              </a:ext>
            </a:extLst>
          </p:cNvPr>
          <p:cNvSpPr>
            <a:spLocks noGrp="1"/>
          </p:cNvSpPr>
          <p:nvPr>
            <p:ph type="sldNum" sz="quarter" idx="10"/>
          </p:nvPr>
        </p:nvSpPr>
        <p:spPr>
          <a:xfrm>
            <a:off x="11789664" y="6629400"/>
            <a:ext cx="402336" cy="228600"/>
          </a:xfrm>
        </p:spPr>
        <p:txBody>
          <a:bodyPr/>
          <a:lstStyle/>
          <a:p>
            <a:pPr>
              <a:defRPr/>
            </a:pPr>
            <a:fld id="{75D13D49-2B6F-174C-9E1E-1013A06E5C50}" type="slidenum">
              <a:rPr lang="uk-UA" smtClean="0"/>
              <a:pPr>
                <a:defRPr/>
              </a:pPr>
              <a:t>15</a:t>
            </a:fld>
            <a:endParaRPr lang="uk-UA" dirty="0"/>
          </a:p>
        </p:txBody>
      </p:sp>
      <p:sp>
        <p:nvSpPr>
          <p:cNvPr id="50" name="TextBox 49">
            <a:extLst>
              <a:ext uri="{FF2B5EF4-FFF2-40B4-BE49-F238E27FC236}">
                <a16:creationId xmlns:a16="http://schemas.microsoft.com/office/drawing/2014/main" id="{7FEAB695-789F-279B-5B44-B3A1CC18F3B0}"/>
              </a:ext>
            </a:extLst>
          </p:cNvPr>
          <p:cNvSpPr txBox="1"/>
          <p:nvPr/>
        </p:nvSpPr>
        <p:spPr>
          <a:xfrm>
            <a:off x="162560" y="6367344"/>
            <a:ext cx="4136490" cy="43088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1100" dirty="0">
                <a:latin typeface="Arial" panose="020B0604020202020204" pitchFamily="34" charset="0"/>
                <a:cs typeface="Arial" panose="020B0604020202020204" pitchFamily="34" charset="0"/>
              </a:rPr>
              <a:t>Agrawal, Chavez-Garcia, </a:t>
            </a:r>
            <a:r>
              <a:rPr lang="en-US" sz="1100" i="1" dirty="0">
                <a:latin typeface="Arial" panose="020B0604020202020204" pitchFamily="34" charset="0"/>
                <a:cs typeface="Arial" panose="020B0604020202020204" pitchFamily="34" charset="0"/>
              </a:rPr>
              <a:t>J. Spacecraft Rockets</a:t>
            </a:r>
            <a:r>
              <a:rPr lang="en-US" sz="1100" dirty="0">
                <a:latin typeface="Arial" panose="020B0604020202020204" pitchFamily="34" charset="0"/>
                <a:cs typeface="Arial" panose="020B0604020202020204" pitchFamily="34" charset="0"/>
              </a:rPr>
              <a:t>, (4) 50, 2013</a:t>
            </a:r>
          </a:p>
          <a:p>
            <a:r>
              <a:rPr lang="en-US" sz="1100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Panerai, F. et al. </a:t>
            </a:r>
            <a:r>
              <a:rPr lang="en-US" sz="1100" i="1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IJHMT</a:t>
            </a:r>
            <a:r>
              <a:rPr lang="en-US" sz="1100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1100" b="1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2016</a:t>
            </a:r>
            <a:r>
              <a:rPr lang="en-US" sz="1100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, </a:t>
            </a:r>
            <a:r>
              <a:rPr lang="en-US" sz="1100" i="1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101</a:t>
            </a:r>
            <a:r>
              <a:rPr lang="en-US" sz="1100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, 267–273</a:t>
            </a:r>
            <a:endParaRPr lang="en-US" sz="1100" i="1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62" name="TextBox 61">
            <a:extLst>
              <a:ext uri="{FF2B5EF4-FFF2-40B4-BE49-F238E27FC236}">
                <a16:creationId xmlns:a16="http://schemas.microsoft.com/office/drawing/2014/main" id="{6E3D5B3B-6377-967D-8757-989263847E7E}"/>
              </a:ext>
            </a:extLst>
          </p:cNvPr>
          <p:cNvSpPr txBox="1"/>
          <p:nvPr/>
        </p:nvSpPr>
        <p:spPr>
          <a:xfrm>
            <a:off x="293014" y="1413606"/>
            <a:ext cx="7157413" cy="193899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000" dirty="0">
                <a:latin typeface="Arial" panose="020B0604020202020204" pitchFamily="34" charset="0"/>
                <a:cs typeface="Arial" panose="020B0604020202020204" pitchFamily="34" charset="0"/>
              </a:rPr>
              <a:t>Methodology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sz="2000" dirty="0">
                <a:latin typeface="Arial" panose="020B0604020202020204" pitchFamily="34" charset="0"/>
                <a:cs typeface="Arial" panose="020B0604020202020204" pitchFamily="34" charset="0"/>
              </a:rPr>
              <a:t>Energy released rate calculated from fracture toughness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sz="2000" dirty="0">
                <a:latin typeface="Arial" panose="020B0604020202020204" pitchFamily="34" charset="0"/>
                <a:cs typeface="Arial" panose="020B0604020202020204" pitchFamily="34" charset="0"/>
              </a:rPr>
              <a:t>LAMMPS fix deform (affine motion perpendicular to crack)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sz="2000" dirty="0">
                <a:latin typeface="Arial" panose="020B0604020202020204" pitchFamily="34" charset="0"/>
                <a:cs typeface="Arial" panose="020B0604020202020204" pitchFamily="34" charset="0"/>
              </a:rPr>
              <a:t>state-basted, linear </a:t>
            </a:r>
            <a:r>
              <a:rPr lang="en-US" sz="2000" dirty="0" err="1">
                <a:latin typeface="Arial" panose="020B0604020202020204" pitchFamily="34" charset="0"/>
                <a:cs typeface="Arial" panose="020B0604020202020204" pitchFamily="34" charset="0"/>
              </a:rPr>
              <a:t>peridynamic</a:t>
            </a:r>
            <a:r>
              <a:rPr lang="en-US" sz="2000" dirty="0">
                <a:latin typeface="Arial" panose="020B0604020202020204" pitchFamily="34" charset="0"/>
                <a:cs typeface="Arial" panose="020B0604020202020204" pitchFamily="34" charset="0"/>
              </a:rPr>
              <a:t> solid:</a:t>
            </a:r>
            <a:endParaRPr lang="en-US" sz="2000" dirty="0">
              <a:solidFill>
                <a:srgbClr val="000000"/>
              </a:solidFill>
              <a:effectLst/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sz="2000" dirty="0">
                <a:latin typeface="Arial" panose="020B0604020202020204" pitchFamily="34" charset="0"/>
                <a:cs typeface="Arial" panose="020B0604020202020204" pitchFamily="34" charset="0"/>
              </a:rPr>
              <a:t>Strain rate: 10</a:t>
            </a:r>
            <a:r>
              <a:rPr lang="en-US" sz="2000" baseline="30000" dirty="0">
                <a:latin typeface="Arial" panose="020B0604020202020204" pitchFamily="34" charset="0"/>
                <a:cs typeface="Arial" panose="020B0604020202020204" pitchFamily="34" charset="0"/>
              </a:rPr>
              <a:t>-4 </a:t>
            </a:r>
            <a:r>
              <a:rPr lang="en-US" sz="2000" dirty="0">
                <a:latin typeface="Arial" panose="020B0604020202020204" pitchFamily="34" charset="0"/>
                <a:cs typeface="Arial" panose="020B0604020202020204" pitchFamily="34" charset="0"/>
              </a:rPr>
              <a:t>m/s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sz="2000" i="1" dirty="0" err="1">
                <a:latin typeface="Arial" panose="020B0604020202020204" pitchFamily="34" charset="0"/>
                <a:cs typeface="Arial" panose="020B0604020202020204" pitchFamily="34" charset="0"/>
              </a:rPr>
              <a:t>L</a:t>
            </a:r>
            <a:r>
              <a:rPr lang="en-US" sz="2000" i="1" baseline="-25000" dirty="0" err="1">
                <a:latin typeface="Arial" panose="020B0604020202020204" pitchFamily="34" charset="0"/>
                <a:cs typeface="Arial" panose="020B0604020202020204" pitchFamily="34" charset="0"/>
              </a:rPr>
              <a:t>grid</a:t>
            </a:r>
            <a:r>
              <a:rPr lang="en-US" sz="2000" i="1" baseline="-250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2000" i="1" baseline="0" dirty="0">
                <a:latin typeface="Arial" panose="020B0604020202020204" pitchFamily="34" charset="0"/>
                <a:cs typeface="Arial" panose="020B0604020202020204" pitchFamily="34" charset="0"/>
              </a:rPr>
              <a:t>, grid spacing [mm], </a:t>
            </a:r>
            <a:r>
              <a:rPr lang="en-US" sz="2000" dirty="0">
                <a:latin typeface="Arial" panose="020B0604020202020204" pitchFamily="34" charset="0"/>
                <a:cs typeface="Arial" panose="020B0604020202020204" pitchFamily="34" charset="0"/>
              </a:rPr>
              <a:t>Horizon: 3</a:t>
            </a:r>
            <a:r>
              <a:rPr lang="en-US" sz="2000" i="1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2000" i="1" dirty="0" err="1">
                <a:latin typeface="Arial" panose="020B0604020202020204" pitchFamily="34" charset="0"/>
                <a:cs typeface="Arial" panose="020B0604020202020204" pitchFamily="34" charset="0"/>
              </a:rPr>
              <a:t>L</a:t>
            </a:r>
            <a:r>
              <a:rPr lang="en-US" sz="2000" i="1" baseline="-25000" dirty="0" err="1">
                <a:latin typeface="Arial" panose="020B0604020202020204" pitchFamily="34" charset="0"/>
                <a:cs typeface="Arial" panose="020B0604020202020204" pitchFamily="34" charset="0"/>
              </a:rPr>
              <a:t>grid</a:t>
            </a:r>
            <a:r>
              <a:rPr lang="en-US" sz="2000" i="1" baseline="-250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endParaRPr lang="en-US" sz="20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graphicFrame>
        <p:nvGraphicFramePr>
          <p:cNvPr id="3" name="Table 2">
            <a:extLst>
              <a:ext uri="{FF2B5EF4-FFF2-40B4-BE49-F238E27FC236}">
                <a16:creationId xmlns:a16="http://schemas.microsoft.com/office/drawing/2014/main" id="{73A9162D-40AC-EBC0-E40F-0331AA6C8DBA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941937840"/>
              </p:ext>
            </p:extLst>
          </p:nvPr>
        </p:nvGraphicFramePr>
        <p:xfrm>
          <a:off x="162560" y="3413606"/>
          <a:ext cx="6209665" cy="2225040"/>
        </p:xfrm>
        <a:graphic>
          <a:graphicData uri="http://schemas.openxmlformats.org/drawingml/2006/table">
            <a:tbl>
              <a:tblPr firstRow="1" bandRow="1">
                <a:tableStyleId>{073A0DAA-6AF3-43AB-8588-CEC1D06C72B9}</a:tableStyleId>
              </a:tblPr>
              <a:tblGrid>
                <a:gridCol w="2649398">
                  <a:extLst>
                    <a:ext uri="{9D8B030D-6E8A-4147-A177-3AD203B41FA5}">
                      <a16:colId xmlns:a16="http://schemas.microsoft.com/office/drawing/2014/main" val="2211482458"/>
                    </a:ext>
                  </a:extLst>
                </a:gridCol>
                <a:gridCol w="1293730">
                  <a:extLst>
                    <a:ext uri="{9D8B030D-6E8A-4147-A177-3AD203B41FA5}">
                      <a16:colId xmlns:a16="http://schemas.microsoft.com/office/drawing/2014/main" val="3677973663"/>
                    </a:ext>
                  </a:extLst>
                </a:gridCol>
                <a:gridCol w="1080675">
                  <a:extLst>
                    <a:ext uri="{9D8B030D-6E8A-4147-A177-3AD203B41FA5}">
                      <a16:colId xmlns:a16="http://schemas.microsoft.com/office/drawing/2014/main" val="1076163160"/>
                    </a:ext>
                  </a:extLst>
                </a:gridCol>
                <a:gridCol w="1185862">
                  <a:extLst>
                    <a:ext uri="{9D8B030D-6E8A-4147-A177-3AD203B41FA5}">
                      <a16:colId xmlns:a16="http://schemas.microsoft.com/office/drawing/2014/main" val="3968985399"/>
                    </a:ext>
                  </a:extLst>
                </a:gridCol>
              </a:tblGrid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en-US" dirty="0"/>
                        <a:t>Property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b="1" dirty="0" err="1"/>
                        <a:t>FiberForm</a:t>
                      </a:r>
                      <a:endParaRPr lang="en-US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dirty="0"/>
                        <a:t>Virgin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dirty="0"/>
                        <a:t>Char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933544550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US" dirty="0"/>
                        <a:t>Density [kg/m</a:t>
                      </a:r>
                      <a:r>
                        <a:rPr lang="en-US" baseline="30000" dirty="0"/>
                        <a:t>3</a:t>
                      </a:r>
                      <a:r>
                        <a:rPr lang="en-US" dirty="0"/>
                        <a:t>]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kumimoji="0" lang="en-US" sz="1800" b="1" i="0" u="none" strike="noStrike" kern="1200" cap="none" spc="0" normalizeH="0" baseline="0" noProof="0" dirty="0">
                          <a:ln>
                            <a:noFill/>
                          </a:ln>
                          <a:solidFill>
                            <a:prstClr val="black"/>
                          </a:solidFill>
                          <a:effectLst/>
                          <a:uLnTx/>
                          <a:uFillTx/>
                          <a:latin typeface="Calibri" panose="020F0502020204030204"/>
                          <a:ea typeface="+mn-ea"/>
                          <a:cs typeface="+mn-cs"/>
                        </a:rPr>
                        <a:t>183.6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kumimoji="0" lang="en-US" sz="1800" b="0" i="0" u="none" strike="noStrike" kern="1200" cap="none" spc="0" normalizeH="0" baseline="0" noProof="0" dirty="0">
                          <a:ln>
                            <a:noFill/>
                          </a:ln>
                          <a:solidFill>
                            <a:prstClr val="black"/>
                          </a:solidFill>
                          <a:effectLst/>
                          <a:uLnTx/>
                          <a:uFillTx/>
                          <a:latin typeface="Calibri" panose="020F0502020204030204"/>
                          <a:ea typeface="+mn-ea"/>
                          <a:cs typeface="+mn-cs"/>
                        </a:rPr>
                        <a:t>O(100)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kumimoji="0" lang="en-US" sz="1800" b="0" i="0" u="none" strike="noStrike" kern="1200" cap="none" spc="0" normalizeH="0" baseline="0" noProof="0" dirty="0">
                          <a:ln>
                            <a:noFill/>
                          </a:ln>
                          <a:solidFill>
                            <a:prstClr val="black"/>
                          </a:solidFill>
                          <a:effectLst/>
                          <a:uLnTx/>
                          <a:uFillTx/>
                          <a:latin typeface="+mn-lt"/>
                          <a:ea typeface="+mn-ea"/>
                          <a:cs typeface="+mn-cs"/>
                        </a:rPr>
                        <a:t>O(100)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843533888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US" i="1" dirty="0"/>
                        <a:t>K</a:t>
                      </a:r>
                      <a:r>
                        <a:rPr lang="en-US" dirty="0"/>
                        <a:t>, Bulk Modulus [</a:t>
                      </a:r>
                      <a:r>
                        <a:rPr lang="en-US" dirty="0" err="1"/>
                        <a:t>GPa</a:t>
                      </a:r>
                      <a:r>
                        <a:rPr lang="en-US" dirty="0"/>
                        <a:t>]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b="1" dirty="0"/>
                        <a:t>0.081</a:t>
                      </a:r>
                      <a:endParaRPr lang="en-US" b="1" baseline="300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dirty="0"/>
                        <a:t>0.11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dirty="0"/>
                        <a:t>0.2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303398094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US" i="1" dirty="0"/>
                        <a:t>G</a:t>
                      </a:r>
                      <a:r>
                        <a:rPr lang="en-US" dirty="0"/>
                        <a:t>, Shear Modulus [</a:t>
                      </a:r>
                      <a:r>
                        <a:rPr lang="en-US" dirty="0" err="1"/>
                        <a:t>GPa</a:t>
                      </a:r>
                      <a:r>
                        <a:rPr lang="en-US" dirty="0"/>
                        <a:t>]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b="1" dirty="0"/>
                        <a:t>0.045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dirty="0"/>
                        <a:t>0.06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dirty="0"/>
                        <a:t>0.11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704713801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US" dirty="0"/>
                        <a:t>Tensile Strength [MPa]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b="1" dirty="0"/>
                        <a:t>0.44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dirty="0"/>
                        <a:t>1.1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US" dirty="0"/>
                        <a:t>0.78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416914951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US" i="1" dirty="0" err="1"/>
                        <a:t>G</a:t>
                      </a:r>
                      <a:r>
                        <a:rPr lang="en-US" i="1" baseline="-25000" dirty="0" err="1"/>
                        <a:t>ic</a:t>
                      </a:r>
                      <a:r>
                        <a:rPr lang="en-US" baseline="0" dirty="0"/>
                        <a:t>, E. release rate [J/m</a:t>
                      </a:r>
                      <a:r>
                        <a:rPr lang="en-US" baseline="30000" dirty="0"/>
                        <a:t>2</a:t>
                      </a:r>
                      <a:r>
                        <a:rPr lang="en-US" baseline="0" dirty="0"/>
                        <a:t>]</a:t>
                      </a:r>
                      <a:endParaRPr lang="en-US" baseline="-250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US" b="1" dirty="0"/>
                        <a:t>2.64x10</a:t>
                      </a:r>
                      <a:r>
                        <a:rPr lang="en-US" b="1" baseline="30000" dirty="0"/>
                        <a:t>3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dirty="0"/>
                        <a:t>3.81x10</a:t>
                      </a:r>
                      <a:r>
                        <a:rPr lang="en-US" baseline="30000" dirty="0"/>
                        <a:t>3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dirty="0"/>
                        <a:t>3.08x10</a:t>
                      </a:r>
                      <a:r>
                        <a:rPr lang="en-US" baseline="30000" dirty="0"/>
                        <a:t>3</a:t>
                      </a:r>
                      <a:endParaRPr lang="en-US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292219200"/>
                  </a:ext>
                </a:extLst>
              </a:tr>
            </a:tbl>
          </a:graphicData>
        </a:graphic>
      </p:graphicFrame>
      <p:sp>
        <p:nvSpPr>
          <p:cNvPr id="7" name="TextBox 6">
            <a:extLst>
              <a:ext uri="{FF2B5EF4-FFF2-40B4-BE49-F238E27FC236}">
                <a16:creationId xmlns:a16="http://schemas.microsoft.com/office/drawing/2014/main" id="{E27C6CD2-7890-A50B-35AC-8F1A20696150}"/>
              </a:ext>
            </a:extLst>
          </p:cNvPr>
          <p:cNvSpPr txBox="1"/>
          <p:nvPr/>
        </p:nvSpPr>
        <p:spPr>
          <a:xfrm>
            <a:off x="508757" y="5675764"/>
            <a:ext cx="5587243" cy="3385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1600" i="1" dirty="0">
                <a:latin typeface="Arial" panose="020B0604020202020204" pitchFamily="34" charset="0"/>
                <a:cs typeface="Arial" panose="020B0604020202020204" pitchFamily="34" charset="0"/>
              </a:rPr>
              <a:t>PICA properties used in Peridynamics simulations </a:t>
            </a: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D2599F8A-F3E4-C4F7-9A65-CAFE919AACC0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 rot="16200000">
            <a:off x="8859880" y="2019548"/>
            <a:ext cx="1879270" cy="4698175"/>
          </a:xfrm>
          <a:prstGeom prst="rect">
            <a:avLst/>
          </a:prstGeom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071DD6DC-E19D-FC79-7D6E-DA6AF901A34D}"/>
              </a:ext>
            </a:extLst>
          </p:cNvPr>
          <p:cNvSpPr txBox="1"/>
          <p:nvPr/>
        </p:nvSpPr>
        <p:spPr>
          <a:xfrm>
            <a:off x="7731270" y="5552653"/>
            <a:ext cx="4136490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1600" i="1" dirty="0">
                <a:latin typeface="Arial" panose="020B0604020202020204" pitchFamily="34" charset="0"/>
                <a:cs typeface="Arial" panose="020B0604020202020204" pitchFamily="34" charset="0"/>
              </a:rPr>
              <a:t>Peridynamics notched specimen configuration. Different spacings and horizons were used.</a:t>
            </a:r>
          </a:p>
        </p:txBody>
      </p:sp>
    </p:spTree>
    <p:extLst>
      <p:ext uri="{BB962C8B-B14F-4D97-AF65-F5344CB8AC3E}">
        <p14:creationId xmlns:p14="http://schemas.microsoft.com/office/powerpoint/2010/main" val="3591008282"/>
      </p:ext>
    </p:extLst>
  </p:cSld>
  <p:clrMapOvr>
    <a:masterClrMapping/>
  </p:clrMapOvr>
  <p:transition>
    <p:fade/>
  </p:transition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F016945A-FD1B-DFC0-898C-A776548E477D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Title 11">
            <a:extLst>
              <a:ext uri="{FF2B5EF4-FFF2-40B4-BE49-F238E27FC236}">
                <a16:creationId xmlns:a16="http://schemas.microsoft.com/office/drawing/2014/main" id="{E1610BAE-6871-6209-E74F-23C7E822AD4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dirty="0"/>
              <a:t>Tensile fracture of </a:t>
            </a:r>
            <a:r>
              <a:rPr lang="en-US" dirty="0" err="1"/>
              <a:t>FiberForm</a:t>
            </a:r>
            <a:r>
              <a:rPr lang="en-US" dirty="0"/>
              <a:t> in peridynamics</a:t>
            </a:r>
          </a:p>
        </p:txBody>
      </p:sp>
      <p:sp>
        <p:nvSpPr>
          <p:cNvPr id="10" name="Slide Number Placeholder 6">
            <a:extLst>
              <a:ext uri="{FF2B5EF4-FFF2-40B4-BE49-F238E27FC236}">
                <a16:creationId xmlns:a16="http://schemas.microsoft.com/office/drawing/2014/main" id="{BA4426C6-09B9-94CF-B6CD-A071DC4C263C}"/>
              </a:ext>
            </a:extLst>
          </p:cNvPr>
          <p:cNvSpPr>
            <a:spLocks noGrp="1"/>
          </p:cNvSpPr>
          <p:nvPr>
            <p:ph type="sldNum" sz="quarter" idx="10"/>
          </p:nvPr>
        </p:nvSpPr>
        <p:spPr>
          <a:xfrm>
            <a:off x="11789664" y="6629400"/>
            <a:ext cx="402336" cy="228600"/>
          </a:xfrm>
        </p:spPr>
        <p:txBody>
          <a:bodyPr/>
          <a:lstStyle/>
          <a:p>
            <a:pPr>
              <a:defRPr/>
            </a:pPr>
            <a:fld id="{75D13D49-2B6F-174C-9E1E-1013A06E5C50}" type="slidenum">
              <a:rPr lang="uk-UA" smtClean="0"/>
              <a:pPr>
                <a:defRPr/>
              </a:pPr>
              <a:t>16</a:t>
            </a:fld>
            <a:endParaRPr lang="uk-UA" dirty="0"/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50" name="TextBox 49">
                <a:extLst>
                  <a:ext uri="{FF2B5EF4-FFF2-40B4-BE49-F238E27FC236}">
                    <a16:creationId xmlns:a16="http://schemas.microsoft.com/office/drawing/2014/main" id="{8C8BDD8F-237E-CC2B-87BB-800D655A9424}"/>
                  </a:ext>
                </a:extLst>
              </p:cNvPr>
              <p:cNvSpPr txBox="1"/>
              <p:nvPr/>
            </p:nvSpPr>
            <p:spPr>
              <a:xfrm>
                <a:off x="166139" y="5484833"/>
                <a:ext cx="11859722" cy="1077218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 algn="ctr"/>
                <a:r>
                  <a:rPr lang="en-US" sz="1600" i="1" dirty="0">
                    <a:latin typeface="Arial" panose="020B0604020202020204" pitchFamily="34" charset="0"/>
                    <a:cs typeface="Arial" panose="020B0604020202020204" pitchFamily="34" charset="0"/>
                  </a:rPr>
                  <a:t>Peridynamics simulation of notched sample. Color correspond to damage (0: purple; 1: yellow).</a:t>
                </a:r>
              </a:p>
              <a:p>
                <a:pPr algn="ctr"/>
                <a:r>
                  <a:rPr lang="en-US" sz="1600" i="1" dirty="0">
                    <a:latin typeface="Arial" panose="020B0604020202020204" pitchFamily="34" charset="0"/>
                    <a:cs typeface="Arial" panose="020B0604020202020204" pitchFamily="34" charset="0"/>
                  </a:rPr>
                  <a:t>Crack at notch starts at 0.005% strain and propagates at 0.02% strain. Frames are from the central slice of the material.</a:t>
                </a:r>
                <a:r>
                  <a:rPr lang="en-US" sz="1600" dirty="0">
                    <a:latin typeface="Arial" panose="020B0604020202020204" pitchFamily="34" charset="0"/>
                    <a:cs typeface="Arial" panose="020B0604020202020204" pitchFamily="34" charset="0"/>
                  </a:rPr>
                  <a:t> </a:t>
                </a:r>
              </a:p>
              <a:p>
                <a:pPr algn="ctr"/>
                <a14:m>
                  <m:oMath xmlns:m="http://schemas.openxmlformats.org/officeDocument/2006/math">
                    <m:acc>
                      <m:accPr>
                        <m:chr m:val="̇"/>
                        <m:ctrlPr>
                          <a:rPr lang="en-US" sz="1600" i="1" smtClean="0">
                            <a:latin typeface="Cambria Math" panose="02040503050406030204" pitchFamily="18" charset="0"/>
                          </a:rPr>
                        </m:ctrlPr>
                      </m:accPr>
                      <m:e>
                        <m:r>
                          <a:rPr lang="en-US" sz="1600" i="1" smtClean="0">
                            <a:latin typeface="Cambria Math" panose="02040503050406030204" pitchFamily="18" charset="0"/>
                            <a:ea typeface="Cambria Math" panose="02040503050406030204" pitchFamily="18" charset="0"/>
                          </a:rPr>
                          <m:t>𝜀</m:t>
                        </m:r>
                      </m:e>
                    </m:acc>
                  </m:oMath>
                </a14:m>
                <a:r>
                  <a:rPr lang="en-US" sz="1600" i="1" dirty="0">
                    <a:latin typeface="Arial" panose="020B0604020202020204" pitchFamily="34" charset="0"/>
                    <a:cs typeface="Arial" panose="020B0604020202020204" pitchFamily="34" charset="0"/>
                  </a:rPr>
                  <a:t>=10</a:t>
                </a:r>
                <a:r>
                  <a:rPr lang="en-US" sz="1600" i="1" baseline="30000" dirty="0">
                    <a:latin typeface="Arial" panose="020B0604020202020204" pitchFamily="34" charset="0"/>
                    <a:cs typeface="Arial" panose="020B0604020202020204" pitchFamily="34" charset="0"/>
                  </a:rPr>
                  <a:t>-4</a:t>
                </a:r>
                <a:r>
                  <a:rPr lang="en-US" sz="1600" i="1" dirty="0">
                    <a:latin typeface="Arial" panose="020B0604020202020204" pitchFamily="34" charset="0"/>
                    <a:cs typeface="Arial" panose="020B0604020202020204" pitchFamily="34" charset="0"/>
                  </a:rPr>
                  <a:t>m/s, dt=5x10</a:t>
                </a:r>
                <a:r>
                  <a:rPr lang="en-US" sz="1600" i="1" baseline="30000" dirty="0">
                    <a:latin typeface="Arial" panose="020B0604020202020204" pitchFamily="34" charset="0"/>
                    <a:cs typeface="Arial" panose="020B0604020202020204" pitchFamily="34" charset="0"/>
                  </a:rPr>
                  <a:t>-8</a:t>
                </a:r>
                <a:r>
                  <a:rPr lang="en-US" sz="1600" i="1" dirty="0">
                    <a:latin typeface="Arial" panose="020B0604020202020204" pitchFamily="34" charset="0"/>
                    <a:cs typeface="Arial" panose="020B0604020202020204" pitchFamily="34" charset="0"/>
                  </a:rPr>
                  <a:t>s, dl=0.3 mm. </a:t>
                </a:r>
              </a:p>
              <a:p>
                <a:pPr algn="ctr"/>
                <a:r>
                  <a:rPr lang="en-US" sz="1600" i="1" dirty="0">
                    <a:latin typeface="Arial" panose="020B0604020202020204" pitchFamily="34" charset="0"/>
                    <a:cs typeface="Arial" panose="020B0604020202020204" pitchFamily="34" charset="0"/>
                  </a:rPr>
                  <a:t>(right) Fracture path in virgin PICA.</a:t>
                </a:r>
              </a:p>
            </p:txBody>
          </p:sp>
        </mc:Choice>
        <mc:Fallback xmlns="">
          <p:sp>
            <p:nvSpPr>
              <p:cNvPr id="50" name="TextBox 49">
                <a:extLst>
                  <a:ext uri="{FF2B5EF4-FFF2-40B4-BE49-F238E27FC236}">
                    <a16:creationId xmlns:a16="http://schemas.microsoft.com/office/drawing/2014/main" id="{8C8BDD8F-237E-CC2B-87BB-800D655A9424}"/>
                  </a:ext>
                </a:extLst>
              </p:cNvPr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166139" y="5484833"/>
                <a:ext cx="11859722" cy="1077218"/>
              </a:xfrm>
              <a:prstGeom prst="rect">
                <a:avLst/>
              </a:prstGeom>
              <a:blipFill>
                <a:blip r:embed="rId5"/>
                <a:stretch>
                  <a:fillRect t="-2353" b="-7059"/>
                </a:stretch>
              </a:blipFill>
            </p:spPr>
            <p:txBody>
              <a:bodyPr/>
              <a:lstStyle/>
              <a:p>
                <a:r>
                  <a:rPr lang="en-US">
                    <a:noFill/>
                  </a:rPr>
                  <a:t> </a:t>
                </a:r>
              </a:p>
            </p:txBody>
          </p:sp>
        </mc:Fallback>
      </mc:AlternateContent>
      <p:pic>
        <p:nvPicPr>
          <p:cNvPr id="16" name="slice_tensilelps_0.0001.mp4">
            <a:hlinkClick r:id="" action="ppaction://media"/>
            <a:extLst>
              <a:ext uri="{FF2B5EF4-FFF2-40B4-BE49-F238E27FC236}">
                <a16:creationId xmlns:a16="http://schemas.microsoft.com/office/drawing/2014/main" id="{E546AD01-9658-E649-0E39-75720DC5751D}"/>
              </a:ext>
            </a:extLst>
          </p:cNvPr>
          <p:cNvPicPr>
            <a:picLocks noChangeAspect="1"/>
          </p:cNvPicPr>
          <p:nvPr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6"/>
          <a:stretch>
            <a:fillRect/>
          </a:stretch>
        </p:blipFill>
        <p:spPr>
          <a:xfrm rot="16200000">
            <a:off x="4626768" y="387063"/>
            <a:ext cx="2938463" cy="6858000"/>
          </a:xfrm>
          <a:prstGeom prst="rect">
            <a:avLst/>
          </a:prstGeom>
        </p:spPr>
      </p:pic>
      <p:pic>
        <p:nvPicPr>
          <p:cNvPr id="2" name="Picture 1">
            <a:extLst>
              <a:ext uri="{FF2B5EF4-FFF2-40B4-BE49-F238E27FC236}">
                <a16:creationId xmlns:a16="http://schemas.microsoft.com/office/drawing/2014/main" id="{D5E603DE-990B-B7D2-AD8C-3FDD8DFB4133}"/>
              </a:ext>
            </a:extLst>
          </p:cNvPr>
          <p:cNvPicPr>
            <a:picLocks noChangeAspect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16200000">
            <a:off x="9544525" y="2772615"/>
            <a:ext cx="2805717" cy="208689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864242200"/>
      </p:ext>
    </p:extLst>
  </p:cSld>
  <p:clrMapOvr>
    <a:masterClrMapping/>
  </p:clrMapOvr>
  <p:transition>
    <p:fad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20000" fill="hold"/>
                                        <p:tgtEl>
                                          <p:spTgt spid="16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11" fill="hold" display="0">
                  <p:stCondLst>
                    <p:cond delay="indefinite"/>
                  </p:stCondLst>
                </p:cTn>
                <p:tgtEl>
                  <p:spTgt spid="16"/>
                </p:tgtEl>
              </p:cMediaNode>
            </p:video>
            <p:seq concurrent="1" nextAc="seek">
              <p:cTn id="12" restart="whenNotActive" fill="hold" evtFilter="cancelBubble" nodeType="interactiveSeq">
                <p:stCondLst>
                  <p:cond evt="onClick" delay="0">
                    <p:tgtEl>
                      <p:spTgt spid="1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3" fill="hold">
                      <p:stCondLst>
                        <p:cond delay="0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6" dur="1" fill="hold"/>
                                        <p:tgtEl>
                                          <p:spTgt spid="16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6"/>
                  </p:tgtEl>
                </p:cond>
              </p:nextCondLst>
            </p:seq>
          </p:childTnLst>
        </p:cTn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A8C409CD-E5DC-394B-8755-FD0BB6C429C2}"/>
              </a:ext>
            </a:extLst>
          </p:cNvPr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>
              <a:defRPr/>
            </a:pPr>
            <a:fld id="{E8CC769F-ADCB-2641-BD2F-4076D1C41918}" type="slidenum">
              <a:rPr lang="uk-UA" sz="800" smtClean="0">
                <a:solidFill>
                  <a:schemeClr val="tx1"/>
                </a:solidFill>
              </a:rPr>
              <a:pPr>
                <a:defRPr/>
              </a:pPr>
              <a:t>17</a:t>
            </a:fld>
            <a:endParaRPr lang="uk-UA" dirty="0">
              <a:solidFill>
                <a:schemeClr val="tx1"/>
              </a:solidFill>
            </a:endParaRPr>
          </a:p>
        </p:txBody>
      </p:sp>
      <p:sp>
        <p:nvSpPr>
          <p:cNvPr id="7" name="Title 11">
            <a:extLst>
              <a:ext uri="{FF2B5EF4-FFF2-40B4-BE49-F238E27FC236}">
                <a16:creationId xmlns:a16="http://schemas.microsoft.com/office/drawing/2014/main" id="{B4FB07B1-3DB1-574D-AE4A-6307068AD4A7}"/>
              </a:ext>
            </a:extLst>
          </p:cNvPr>
          <p:cNvSpPr txBox="1">
            <a:spLocks/>
          </p:cNvSpPr>
          <p:nvPr/>
        </p:nvSpPr>
        <p:spPr>
          <a:xfrm>
            <a:off x="386080" y="0"/>
            <a:ext cx="10993120" cy="1066800"/>
          </a:xfrm>
          <a:prstGeom prst="rect">
            <a:avLst/>
          </a:prstGeom>
        </p:spPr>
        <p:txBody>
          <a:bodyPr anchor="ctr"/>
          <a:lstStyle>
            <a:lvl1pPr algn="ctr" defTabSz="457200" rtl="0" eaLnBrk="0" fontAlgn="base" hangingPunct="0">
              <a:spcBef>
                <a:spcPct val="0"/>
              </a:spcBef>
              <a:spcAft>
                <a:spcPct val="0"/>
              </a:spcAft>
              <a:defRPr sz="2400" kern="1200" baseline="0">
                <a:solidFill>
                  <a:schemeClr val="bg1"/>
                </a:solidFill>
                <a:latin typeface="Arial Bold" charset="0"/>
                <a:ea typeface="ＭＳ Ｐゴシック" charset="-128"/>
                <a:cs typeface="ＭＳ Ｐゴシック" charset="-128"/>
              </a:defRPr>
            </a:lvl1pPr>
            <a:lvl2pPr algn="ctr" defTabSz="457200" rtl="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Calibri" pitchFamily="34" charset="0"/>
                <a:ea typeface="ＭＳ Ｐゴシック" charset="-128"/>
                <a:cs typeface="ＭＳ Ｐゴシック" charset="-128"/>
              </a:defRPr>
            </a:lvl2pPr>
            <a:lvl3pPr algn="ctr" defTabSz="457200" rtl="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Calibri" pitchFamily="34" charset="0"/>
                <a:ea typeface="ＭＳ Ｐゴシック" charset="-128"/>
                <a:cs typeface="ＭＳ Ｐゴシック" charset="-128"/>
              </a:defRPr>
            </a:lvl3pPr>
            <a:lvl4pPr algn="ctr" defTabSz="457200" rtl="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Calibri" pitchFamily="34" charset="0"/>
                <a:ea typeface="ＭＳ Ｐゴシック" charset="-128"/>
                <a:cs typeface="ＭＳ Ｐゴシック" charset="-128"/>
              </a:defRPr>
            </a:lvl4pPr>
            <a:lvl5pPr algn="ctr" defTabSz="457200" rtl="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Calibri" pitchFamily="34" charset="0"/>
                <a:ea typeface="ＭＳ Ｐゴシック" charset="-128"/>
                <a:cs typeface="ＭＳ Ｐゴシック" charset="-128"/>
              </a:defRPr>
            </a:lvl5pPr>
            <a:lvl6pPr marL="457200" algn="ctr" defTabSz="457200" rtl="0" fontAlgn="base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Calibri" pitchFamily="34" charset="0"/>
                <a:ea typeface="ＭＳ Ｐゴシック" charset="-128"/>
                <a:cs typeface="ＭＳ Ｐゴシック" charset="-128"/>
              </a:defRPr>
            </a:lvl6pPr>
            <a:lvl7pPr marL="914400" algn="ctr" defTabSz="457200" rtl="0" fontAlgn="base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Calibri" pitchFamily="34" charset="0"/>
                <a:ea typeface="ＭＳ Ｐゴシック" charset="-128"/>
                <a:cs typeface="ＭＳ Ｐゴシック" charset="-128"/>
              </a:defRPr>
            </a:lvl7pPr>
            <a:lvl8pPr marL="1371600" algn="ctr" defTabSz="457200" rtl="0" fontAlgn="base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Calibri" pitchFamily="34" charset="0"/>
                <a:ea typeface="ＭＳ Ｐゴシック" charset="-128"/>
                <a:cs typeface="ＭＳ Ｐゴシック" charset="-128"/>
              </a:defRPr>
            </a:lvl8pPr>
            <a:lvl9pPr marL="1828800" algn="ctr" defTabSz="457200" rtl="0" fontAlgn="base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Calibri" pitchFamily="34" charset="0"/>
                <a:ea typeface="ＭＳ Ｐゴシック" charset="-128"/>
                <a:cs typeface="ＭＳ Ｐゴシック" charset="-128"/>
              </a:defRPr>
            </a:lvl9pPr>
          </a:lstStyle>
          <a:p>
            <a:pPr algn="l"/>
            <a:r>
              <a:rPr lang="en-US" sz="3600" dirty="0">
                <a:latin typeface="Arial" panose="020B0604020202020204" pitchFamily="34" charset="0"/>
                <a:cs typeface="Arial" panose="020B0604020202020204" pitchFamily="34" charset="0"/>
              </a:rPr>
              <a:t>Ballistic Impact Testing</a:t>
            </a:r>
          </a:p>
        </p:txBody>
      </p:sp>
      <p:sp>
        <p:nvSpPr>
          <p:cNvPr id="12" name="Content Placeholder 2">
            <a:extLst>
              <a:ext uri="{FF2B5EF4-FFF2-40B4-BE49-F238E27FC236}">
                <a16:creationId xmlns:a16="http://schemas.microsoft.com/office/drawing/2014/main" id="{4A4537B2-B64A-D84A-BD8C-0E154FAAD69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59110" y="1404656"/>
            <a:ext cx="11069673" cy="2796953"/>
          </a:xfrm>
        </p:spPr>
        <p:txBody>
          <a:bodyPr/>
          <a:lstStyle/>
          <a:p>
            <a:r>
              <a:rPr lang="en-US" sz="2000" dirty="0"/>
              <a:t>Ballistic testing of HEEET-RL (denser version of 3MDCP) has been performed for MSR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US" sz="2000" b="0" dirty="0"/>
              <a:t>Testing performed on the recession layer (RL) of HEEET at the White Sands Hypervelocity Impact Testing facility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US" sz="2000" b="0" dirty="0"/>
              <a:t>Impact testing is limited to the use of impactors that are heavier and slower than expected MMODs</a:t>
            </a: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89A51F7A-2A1D-9806-1394-7416FA48EA4B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4145" t="-234" r="47664" b="31281"/>
          <a:stretch/>
        </p:blipFill>
        <p:spPr>
          <a:xfrm>
            <a:off x="7809140" y="3363035"/>
            <a:ext cx="3322690" cy="2897564"/>
          </a:xfrm>
          <a:prstGeom prst="rect">
            <a:avLst/>
          </a:prstGeom>
        </p:spPr>
      </p:pic>
      <p:pic>
        <p:nvPicPr>
          <p:cNvPr id="8" name="Picture 7">
            <a:extLst>
              <a:ext uri="{FF2B5EF4-FFF2-40B4-BE49-F238E27FC236}">
                <a16:creationId xmlns:a16="http://schemas.microsoft.com/office/drawing/2014/main" id="{EF36A873-4ABF-AF79-8ADB-C7CE9178A2FE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020375" y="3761329"/>
            <a:ext cx="2302480" cy="2272961"/>
          </a:xfrm>
          <a:prstGeom prst="rect">
            <a:avLst/>
          </a:prstGeom>
        </p:spPr>
      </p:pic>
      <p:graphicFrame>
        <p:nvGraphicFramePr>
          <p:cNvPr id="3" name="Table 5">
            <a:extLst>
              <a:ext uri="{FF2B5EF4-FFF2-40B4-BE49-F238E27FC236}">
                <a16:creationId xmlns:a16="http://schemas.microsoft.com/office/drawing/2014/main" id="{B5560D44-301A-AF99-2EDB-3C0D281E11D5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232048582"/>
              </p:ext>
            </p:extLst>
          </p:nvPr>
        </p:nvGraphicFramePr>
        <p:xfrm>
          <a:off x="386080" y="4054833"/>
          <a:ext cx="3940254" cy="1685952"/>
        </p:xfrm>
        <a:graphic>
          <a:graphicData uri="http://schemas.openxmlformats.org/drawingml/2006/table">
            <a:tbl>
              <a:tblPr firstRow="1" bandRow="1">
                <a:tableStyleId>{5940675A-B579-460E-94D1-54222C63F5DA}</a:tableStyleId>
              </a:tblPr>
              <a:tblGrid>
                <a:gridCol w="1005324">
                  <a:extLst>
                    <a:ext uri="{9D8B030D-6E8A-4147-A177-3AD203B41FA5}">
                      <a16:colId xmlns:a16="http://schemas.microsoft.com/office/drawing/2014/main" val="2029261926"/>
                    </a:ext>
                  </a:extLst>
                </a:gridCol>
                <a:gridCol w="1445342">
                  <a:extLst>
                    <a:ext uri="{9D8B030D-6E8A-4147-A177-3AD203B41FA5}">
                      <a16:colId xmlns:a16="http://schemas.microsoft.com/office/drawing/2014/main" val="2182745287"/>
                    </a:ext>
                  </a:extLst>
                </a:gridCol>
                <a:gridCol w="1489588">
                  <a:extLst>
                    <a:ext uri="{9D8B030D-6E8A-4147-A177-3AD203B41FA5}">
                      <a16:colId xmlns:a16="http://schemas.microsoft.com/office/drawing/2014/main" val="194450757"/>
                    </a:ext>
                  </a:extLst>
                </a:gridCol>
              </a:tblGrid>
              <a:tr h="389264">
                <a:tc>
                  <a:txBody>
                    <a:bodyPr/>
                    <a:lstStyle/>
                    <a:p>
                      <a:pPr algn="ctr"/>
                      <a:endParaRPr lang="en-US" sz="1400" i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US" sz="1400" dirty="0"/>
                        <a:t>Ballistic impact</a:t>
                      </a:r>
                    </a:p>
                  </a:txBody>
                  <a:tcPr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US" sz="1400" dirty="0"/>
                        <a:t>MMOD</a:t>
                      </a:r>
                    </a:p>
                  </a:txBody>
                  <a:tcPr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3304009854"/>
                  </a:ext>
                </a:extLst>
              </a:tr>
              <a:tr h="389264">
                <a:tc>
                  <a:txBody>
                    <a:bodyPr/>
                    <a:lstStyle/>
                    <a:p>
                      <a:pPr algn="ctr"/>
                      <a:r>
                        <a:rPr lang="en-US" sz="1400" i="1" dirty="0">
                          <a:solidFill>
                            <a:schemeClr val="tx1"/>
                          </a:solidFill>
                        </a:rPr>
                        <a:t>impactor material</a:t>
                      </a:r>
                    </a:p>
                  </a:txBody>
                  <a:tcPr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1400" dirty="0">
                          <a:solidFill>
                            <a:schemeClr val="tx1"/>
                          </a:solidFill>
                        </a:rPr>
                        <a:t>aluminum or nylon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1400" dirty="0">
                          <a:solidFill>
                            <a:schemeClr val="tx1"/>
                          </a:solidFill>
                        </a:rPr>
                        <a:t>Regolith type</a:t>
                      </a:r>
                    </a:p>
                  </a:txBody>
                  <a:tcPr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405938789"/>
                  </a:ext>
                </a:extLst>
              </a:tr>
              <a:tr h="389264">
                <a:tc>
                  <a:txBody>
                    <a:bodyPr/>
                    <a:lstStyle/>
                    <a:p>
                      <a:pPr algn="ctr"/>
                      <a:r>
                        <a:rPr lang="en-US" sz="1400" i="1" dirty="0">
                          <a:solidFill>
                            <a:schemeClr val="tx1"/>
                          </a:solidFill>
                        </a:rPr>
                        <a:t>diameter</a:t>
                      </a:r>
                    </a:p>
                  </a:txBody>
                  <a:tcPr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1400" dirty="0">
                          <a:solidFill>
                            <a:schemeClr val="tx1"/>
                          </a:solidFill>
                        </a:rPr>
                        <a:t>1-5 mm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1400" dirty="0">
                          <a:solidFill>
                            <a:schemeClr val="tx1"/>
                          </a:solidFill>
                        </a:rPr>
                        <a:t>~0.05 mm</a:t>
                      </a:r>
                    </a:p>
                  </a:txBody>
                  <a:tcPr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3136013678"/>
                  </a:ext>
                </a:extLst>
              </a:tr>
              <a:tr h="389264">
                <a:tc>
                  <a:txBody>
                    <a:bodyPr/>
                    <a:lstStyle/>
                    <a:p>
                      <a:pPr algn="ctr"/>
                      <a:r>
                        <a:rPr lang="en-US" sz="1400" i="1" dirty="0">
                          <a:solidFill>
                            <a:schemeClr val="tx1"/>
                          </a:solidFill>
                        </a:rPr>
                        <a:t>velocity</a:t>
                      </a:r>
                    </a:p>
                  </a:txBody>
                  <a:tcPr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1400" dirty="0">
                          <a:solidFill>
                            <a:schemeClr val="tx1"/>
                          </a:solidFill>
                        </a:rPr>
                        <a:t>7 km/s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1400" dirty="0">
                          <a:solidFill>
                            <a:schemeClr val="tx1"/>
                          </a:solidFill>
                        </a:rPr>
                        <a:t>25 km/s</a:t>
                      </a:r>
                    </a:p>
                  </a:txBody>
                  <a:tcPr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2066310176"/>
                  </a:ext>
                </a:extLst>
              </a:tr>
            </a:tbl>
          </a:graphicData>
        </a:graphic>
      </p:graphicFrame>
      <p:sp>
        <p:nvSpPr>
          <p:cNvPr id="6" name="TextBox 5">
            <a:extLst>
              <a:ext uri="{FF2B5EF4-FFF2-40B4-BE49-F238E27FC236}">
                <a16:creationId xmlns:a16="http://schemas.microsoft.com/office/drawing/2014/main" id="{A8034351-0DFE-7352-7650-FC1D8AD59C02}"/>
              </a:ext>
            </a:extLst>
          </p:cNvPr>
          <p:cNvSpPr txBox="1"/>
          <p:nvPr/>
        </p:nvSpPr>
        <p:spPr>
          <a:xfrm>
            <a:off x="697654" y="6524565"/>
            <a:ext cx="3177116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1200" dirty="0" err="1">
                <a:latin typeface="Arial" panose="020B0604020202020204" pitchFamily="34" charset="0"/>
                <a:cs typeface="Arial" panose="020B0604020202020204" pitchFamily="34" charset="0"/>
              </a:rPr>
              <a:t>Libben</a:t>
            </a:r>
            <a:r>
              <a:rPr lang="en-US" sz="1200" dirty="0">
                <a:latin typeface="Arial" panose="020B0604020202020204" pitchFamily="34" charset="0"/>
                <a:cs typeface="Arial" panose="020B0604020202020204" pitchFamily="34" charset="0"/>
              </a:rPr>
              <a:t>, et al (2019); Haskins et al. (2025)</a:t>
            </a:r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8E7C17EC-6431-ED30-3B87-2C412E1E8B58}"/>
              </a:ext>
            </a:extLst>
          </p:cNvPr>
          <p:cNvSpPr txBox="1"/>
          <p:nvPr/>
        </p:nvSpPr>
        <p:spPr>
          <a:xfrm>
            <a:off x="4844821" y="6255513"/>
            <a:ext cx="2801073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1600" i="1" dirty="0">
                <a:latin typeface="Arial" panose="020B0604020202020204" pitchFamily="34" charset="0"/>
                <a:cs typeface="Arial" panose="020B0604020202020204" pitchFamily="34" charset="0"/>
              </a:rPr>
              <a:t>Woven material specimen with multiple impacts</a:t>
            </a:r>
          </a:p>
        </p:txBody>
      </p:sp>
      <p:sp>
        <p:nvSpPr>
          <p:cNvPr id="13" name="TextBox 12">
            <a:extLst>
              <a:ext uri="{FF2B5EF4-FFF2-40B4-BE49-F238E27FC236}">
                <a16:creationId xmlns:a16="http://schemas.microsoft.com/office/drawing/2014/main" id="{4519BA2D-A684-844D-CC4B-1A67F81C25FA}"/>
              </a:ext>
            </a:extLst>
          </p:cNvPr>
          <p:cNvSpPr txBox="1"/>
          <p:nvPr/>
        </p:nvSpPr>
        <p:spPr>
          <a:xfrm>
            <a:off x="8183780" y="6196217"/>
            <a:ext cx="2801073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1600" i="1" dirty="0">
                <a:latin typeface="Arial" panose="020B0604020202020204" pitchFamily="34" charset="0"/>
                <a:cs typeface="Arial" panose="020B0604020202020204" pitchFamily="34" charset="0"/>
              </a:rPr>
              <a:t>MMOD mass-velocity heat map</a:t>
            </a:r>
          </a:p>
        </p:txBody>
      </p:sp>
    </p:spTree>
    <p:extLst>
      <p:ext uri="{BB962C8B-B14F-4D97-AF65-F5344CB8AC3E}">
        <p14:creationId xmlns:p14="http://schemas.microsoft.com/office/powerpoint/2010/main" val="1056469878"/>
      </p:ext>
    </p:extLst>
  </p:cSld>
  <p:clrMapOvr>
    <a:masterClrMapping/>
  </p:clrMapOvr>
  <p:transition>
    <p:fade/>
  </p:transition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DEF47D74-9594-E8F8-0C75-E6D788581926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6" name="Picture 15" descr="Graphical user interface&#10;&#10;AI-generated content may be incorrect.">
            <a:extLst>
              <a:ext uri="{FF2B5EF4-FFF2-40B4-BE49-F238E27FC236}">
                <a16:creationId xmlns:a16="http://schemas.microsoft.com/office/drawing/2014/main" id="{D33B01BE-A77E-B175-644D-8F580B1E78EC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backgroundRemoval t="7273" b="92364" l="1952" r="93275">
                        <a14:foregroundMark x1="30152" y1="27636" x2="18655" y2="30182"/>
                        <a14:foregroundMark x1="18655" y1="30182" x2="7592" y2="27273"/>
                        <a14:foregroundMark x1="7592" y1="27273" x2="12364" y2="28000"/>
                        <a14:foregroundMark x1="74187" y1="48000" x2="90672" y2="51636"/>
                        <a14:foregroundMark x1="90672" y1="51636" x2="96312" y2="61455"/>
                        <a14:foregroundMark x1="96312" y1="61455" x2="87202" y2="60000"/>
                        <a14:foregroundMark x1="87202" y1="60000" x2="93926" y2="57455"/>
                        <a14:foregroundMark x1="29935" y1="89455" x2="58134" y2="93091"/>
                        <a14:foregroundMark x1="58134" y1="93091" x2="68330" y2="92727"/>
                        <a14:foregroundMark x1="68330" y1="92727" x2="47289" y2="92000"/>
                        <a14:foregroundMark x1="23427" y1="7273" x2="22343" y2="27273"/>
                        <a14:foregroundMark x1="22343" y1="27273" x2="23861" y2="41455"/>
                        <a14:foregroundMark x1="23861" y1="41455" x2="26247" y2="22182"/>
                        <a14:foregroundMark x1="26247" y1="22182" x2="22777" y2="71273"/>
                        <a14:foregroundMark x1="22777" y1="71273" x2="27766" y2="21455"/>
                        <a14:foregroundMark x1="27766" y1="21455" x2="39913" y2="10182"/>
                        <a14:foregroundMark x1="39913" y1="10182" x2="63341" y2="12364"/>
                        <a14:foregroundMark x1="63341" y1="12364" x2="71800" y2="9818"/>
                        <a14:foregroundMark x1="71800" y1="9818" x2="81345" y2="10182"/>
                        <a14:foregroundMark x1="81345" y1="10182" x2="79176" y2="86545"/>
                        <a14:foregroundMark x1="79176" y1="86545" x2="30369" y2="88364"/>
                        <a14:foregroundMark x1="30369" y1="88364" x2="23644" y2="70545"/>
                        <a14:foregroundMark x1="23644" y1="70545" x2="22343" y2="50909"/>
                        <a14:foregroundMark x1="22343" y1="50909" x2="29501" y2="12000"/>
                        <a14:foregroundMark x1="29501" y1="12000" x2="51844" y2="18909"/>
                        <a14:foregroundMark x1="51844" y1="18909" x2="46204" y2="35273"/>
                        <a14:foregroundMark x1="46204" y1="35273" x2="60954" y2="20000"/>
                        <a14:foregroundMark x1="60954" y1="20000" x2="52711" y2="36000"/>
                        <a14:foregroundMark x1="52711" y1="36000" x2="62907" y2="27273"/>
                        <a14:foregroundMark x1="1302" y1="29091" x2="10195" y2="30182"/>
                        <a14:foregroundMark x1="10195" y1="30182" x2="1952" y2="28727"/>
                        <a14:foregroundMark x1="1952" y1="28727" x2="10846" y2="29818"/>
                        <a14:foregroundMark x1="10846" y1="29818" x2="10846" y2="27636"/>
                      </a14:backgroundRemoval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915393" y="3375400"/>
            <a:ext cx="4659928" cy="2779784"/>
          </a:xfrm>
          <a:prstGeom prst="rect">
            <a:avLst/>
          </a:prstGeom>
        </p:spPr>
      </p:pic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17BD9B93-44B1-7BB2-E19E-4B070ED952C6}"/>
              </a:ext>
            </a:extLst>
          </p:cNvPr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>
              <a:defRPr/>
            </a:pPr>
            <a:fld id="{E8CC769F-ADCB-2641-BD2F-4076D1C41918}" type="slidenum">
              <a:rPr lang="uk-UA" sz="800" smtClean="0">
                <a:solidFill>
                  <a:schemeClr val="tx1"/>
                </a:solidFill>
              </a:rPr>
              <a:pPr>
                <a:defRPr/>
              </a:pPr>
              <a:t>18</a:t>
            </a:fld>
            <a:endParaRPr lang="uk-UA" dirty="0">
              <a:solidFill>
                <a:schemeClr val="tx1"/>
              </a:solidFill>
            </a:endParaRPr>
          </a:p>
        </p:txBody>
      </p:sp>
      <p:sp>
        <p:nvSpPr>
          <p:cNvPr id="7" name="Title 11">
            <a:extLst>
              <a:ext uri="{FF2B5EF4-FFF2-40B4-BE49-F238E27FC236}">
                <a16:creationId xmlns:a16="http://schemas.microsoft.com/office/drawing/2014/main" id="{40ACCECE-FD8C-70E3-064F-94FEA7F5E722}"/>
              </a:ext>
            </a:extLst>
          </p:cNvPr>
          <p:cNvSpPr txBox="1">
            <a:spLocks/>
          </p:cNvSpPr>
          <p:nvPr/>
        </p:nvSpPr>
        <p:spPr>
          <a:xfrm>
            <a:off x="386080" y="0"/>
            <a:ext cx="10993120" cy="1066800"/>
          </a:xfrm>
          <a:prstGeom prst="rect">
            <a:avLst/>
          </a:prstGeom>
        </p:spPr>
        <p:txBody>
          <a:bodyPr anchor="ctr"/>
          <a:lstStyle>
            <a:lvl1pPr algn="ctr" defTabSz="457200" rtl="0" eaLnBrk="0" fontAlgn="base" hangingPunct="0">
              <a:spcBef>
                <a:spcPct val="0"/>
              </a:spcBef>
              <a:spcAft>
                <a:spcPct val="0"/>
              </a:spcAft>
              <a:defRPr sz="2400" kern="1200" baseline="0">
                <a:solidFill>
                  <a:schemeClr val="bg1"/>
                </a:solidFill>
                <a:latin typeface="Arial Bold" charset="0"/>
                <a:ea typeface="ＭＳ Ｐゴシック" charset="-128"/>
                <a:cs typeface="ＭＳ Ｐゴシック" charset="-128"/>
              </a:defRPr>
            </a:lvl1pPr>
            <a:lvl2pPr algn="ctr" defTabSz="457200" rtl="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Calibri" pitchFamily="34" charset="0"/>
                <a:ea typeface="ＭＳ Ｐゴシック" charset="-128"/>
                <a:cs typeface="ＭＳ Ｐゴシック" charset="-128"/>
              </a:defRPr>
            </a:lvl2pPr>
            <a:lvl3pPr algn="ctr" defTabSz="457200" rtl="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Calibri" pitchFamily="34" charset="0"/>
                <a:ea typeface="ＭＳ Ｐゴシック" charset="-128"/>
                <a:cs typeface="ＭＳ Ｐゴシック" charset="-128"/>
              </a:defRPr>
            </a:lvl3pPr>
            <a:lvl4pPr algn="ctr" defTabSz="457200" rtl="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Calibri" pitchFamily="34" charset="0"/>
                <a:ea typeface="ＭＳ Ｐゴシック" charset="-128"/>
                <a:cs typeface="ＭＳ Ｐゴシック" charset="-128"/>
              </a:defRPr>
            </a:lvl4pPr>
            <a:lvl5pPr algn="ctr" defTabSz="457200" rtl="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Calibri" pitchFamily="34" charset="0"/>
                <a:ea typeface="ＭＳ Ｐゴシック" charset="-128"/>
                <a:cs typeface="ＭＳ Ｐゴシック" charset="-128"/>
              </a:defRPr>
            </a:lvl5pPr>
            <a:lvl6pPr marL="457200" algn="ctr" defTabSz="457200" rtl="0" fontAlgn="base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Calibri" pitchFamily="34" charset="0"/>
                <a:ea typeface="ＭＳ Ｐゴシック" charset="-128"/>
                <a:cs typeface="ＭＳ Ｐゴシック" charset="-128"/>
              </a:defRPr>
            </a:lvl6pPr>
            <a:lvl7pPr marL="914400" algn="ctr" defTabSz="457200" rtl="0" fontAlgn="base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Calibri" pitchFamily="34" charset="0"/>
                <a:ea typeface="ＭＳ Ｐゴシック" charset="-128"/>
                <a:cs typeface="ＭＳ Ｐゴシック" charset="-128"/>
              </a:defRPr>
            </a:lvl7pPr>
            <a:lvl8pPr marL="1371600" algn="ctr" defTabSz="457200" rtl="0" fontAlgn="base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Calibri" pitchFamily="34" charset="0"/>
                <a:ea typeface="ＭＳ Ｐゴシック" charset="-128"/>
                <a:cs typeface="ＭＳ Ｐゴシック" charset="-128"/>
              </a:defRPr>
            </a:lvl8pPr>
            <a:lvl9pPr marL="1828800" algn="ctr" defTabSz="457200" rtl="0" fontAlgn="base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Calibri" pitchFamily="34" charset="0"/>
                <a:ea typeface="ＭＳ Ｐゴシック" charset="-128"/>
                <a:cs typeface="ＭＳ Ｐゴシック" charset="-128"/>
              </a:defRPr>
            </a:lvl9pPr>
          </a:lstStyle>
          <a:p>
            <a:pPr algn="l"/>
            <a:r>
              <a:rPr lang="en-US" sz="3600" dirty="0">
                <a:latin typeface="Arial" panose="020B0604020202020204" pitchFamily="34" charset="0"/>
                <a:cs typeface="Arial" panose="020B0604020202020204" pitchFamily="34" charset="0"/>
              </a:rPr>
              <a:t>Ballistic Impact Testing</a:t>
            </a:r>
          </a:p>
        </p:txBody>
      </p:sp>
      <p:sp>
        <p:nvSpPr>
          <p:cNvPr id="12" name="Content Placeholder 2">
            <a:extLst>
              <a:ext uri="{FF2B5EF4-FFF2-40B4-BE49-F238E27FC236}">
                <a16:creationId xmlns:a16="http://schemas.microsoft.com/office/drawing/2014/main" id="{50ADCE47-80B7-805A-B9CA-FCBCCC54B46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020783" y="1404656"/>
            <a:ext cx="10146328" cy="2796953"/>
          </a:xfrm>
        </p:spPr>
        <p:txBody>
          <a:bodyPr/>
          <a:lstStyle/>
          <a:p>
            <a:pPr marL="0" indent="0" algn="ctr">
              <a:buNone/>
            </a:pPr>
            <a:r>
              <a:rPr lang="en-US" sz="2000" b="0" dirty="0"/>
              <a:t>Peridynamics was able to reproduce “fingers” in the crack propagation of the weaves, when the yarn-scale </a:t>
            </a:r>
            <a:r>
              <a:rPr lang="en-US" sz="2000" b="0" dirty="0" err="1"/>
              <a:t>mesostructure</a:t>
            </a:r>
            <a:r>
              <a:rPr lang="en-US" sz="2000" b="0" dirty="0"/>
              <a:t> is incorporated</a:t>
            </a:r>
          </a:p>
          <a:p>
            <a:pPr marL="0" indent="0" algn="ctr">
              <a:buNone/>
            </a:pPr>
            <a:r>
              <a:rPr lang="en-US" sz="2000" dirty="0"/>
              <a:t>The microstructure dominates in PICA, a fiber network. So we are going to keep with the homogenous model.</a:t>
            </a:r>
          </a:p>
          <a:p>
            <a:pPr marL="0" indent="0" algn="ctr">
              <a:buNone/>
            </a:pPr>
            <a:endParaRPr lang="en-US" sz="2000" b="0" dirty="0"/>
          </a:p>
        </p:txBody>
      </p:sp>
      <p:graphicFrame>
        <p:nvGraphicFramePr>
          <p:cNvPr id="3" name="Table 5">
            <a:extLst>
              <a:ext uri="{FF2B5EF4-FFF2-40B4-BE49-F238E27FC236}">
                <a16:creationId xmlns:a16="http://schemas.microsoft.com/office/drawing/2014/main" id="{E32DD882-B206-D83C-698B-771636DE2883}"/>
              </a:ext>
            </a:extLst>
          </p:cNvPr>
          <p:cNvGraphicFramePr>
            <a:graphicFrameLocks noGrp="1"/>
          </p:cNvGraphicFramePr>
          <p:nvPr/>
        </p:nvGraphicFramePr>
        <p:xfrm>
          <a:off x="386080" y="4054833"/>
          <a:ext cx="3940254" cy="1685952"/>
        </p:xfrm>
        <a:graphic>
          <a:graphicData uri="http://schemas.openxmlformats.org/drawingml/2006/table">
            <a:tbl>
              <a:tblPr firstRow="1" bandRow="1">
                <a:tableStyleId>{5940675A-B579-460E-94D1-54222C63F5DA}</a:tableStyleId>
              </a:tblPr>
              <a:tblGrid>
                <a:gridCol w="1005324">
                  <a:extLst>
                    <a:ext uri="{9D8B030D-6E8A-4147-A177-3AD203B41FA5}">
                      <a16:colId xmlns:a16="http://schemas.microsoft.com/office/drawing/2014/main" val="2029261926"/>
                    </a:ext>
                  </a:extLst>
                </a:gridCol>
                <a:gridCol w="1445342">
                  <a:extLst>
                    <a:ext uri="{9D8B030D-6E8A-4147-A177-3AD203B41FA5}">
                      <a16:colId xmlns:a16="http://schemas.microsoft.com/office/drawing/2014/main" val="2182745287"/>
                    </a:ext>
                  </a:extLst>
                </a:gridCol>
                <a:gridCol w="1489588">
                  <a:extLst>
                    <a:ext uri="{9D8B030D-6E8A-4147-A177-3AD203B41FA5}">
                      <a16:colId xmlns:a16="http://schemas.microsoft.com/office/drawing/2014/main" val="194450757"/>
                    </a:ext>
                  </a:extLst>
                </a:gridCol>
              </a:tblGrid>
              <a:tr h="389264">
                <a:tc>
                  <a:txBody>
                    <a:bodyPr/>
                    <a:lstStyle/>
                    <a:p>
                      <a:pPr algn="ctr"/>
                      <a:endParaRPr lang="en-US" sz="1400" i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US" sz="1400" dirty="0"/>
                        <a:t>Ballistic impact</a:t>
                      </a:r>
                    </a:p>
                  </a:txBody>
                  <a:tcPr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US" sz="1400" dirty="0"/>
                        <a:t>MMOD</a:t>
                      </a:r>
                    </a:p>
                  </a:txBody>
                  <a:tcPr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3304009854"/>
                  </a:ext>
                </a:extLst>
              </a:tr>
              <a:tr h="389264">
                <a:tc>
                  <a:txBody>
                    <a:bodyPr/>
                    <a:lstStyle/>
                    <a:p>
                      <a:pPr algn="ctr"/>
                      <a:r>
                        <a:rPr lang="en-US" sz="1400" i="1" dirty="0">
                          <a:solidFill>
                            <a:schemeClr val="tx1"/>
                          </a:solidFill>
                        </a:rPr>
                        <a:t>impactor material</a:t>
                      </a:r>
                    </a:p>
                  </a:txBody>
                  <a:tcPr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1400" dirty="0">
                          <a:solidFill>
                            <a:schemeClr val="tx1"/>
                          </a:solidFill>
                        </a:rPr>
                        <a:t>aluminum or nylon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1400" dirty="0">
                          <a:solidFill>
                            <a:schemeClr val="tx1"/>
                          </a:solidFill>
                        </a:rPr>
                        <a:t>Regolith type</a:t>
                      </a:r>
                    </a:p>
                  </a:txBody>
                  <a:tcPr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405938789"/>
                  </a:ext>
                </a:extLst>
              </a:tr>
              <a:tr h="389264">
                <a:tc>
                  <a:txBody>
                    <a:bodyPr/>
                    <a:lstStyle/>
                    <a:p>
                      <a:pPr algn="ctr"/>
                      <a:r>
                        <a:rPr lang="en-US" sz="1400" i="1" dirty="0">
                          <a:solidFill>
                            <a:schemeClr val="tx1"/>
                          </a:solidFill>
                        </a:rPr>
                        <a:t>diameter</a:t>
                      </a:r>
                    </a:p>
                  </a:txBody>
                  <a:tcPr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1400" dirty="0">
                          <a:solidFill>
                            <a:schemeClr val="tx1"/>
                          </a:solidFill>
                        </a:rPr>
                        <a:t>1-5 mm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1400" dirty="0">
                          <a:solidFill>
                            <a:schemeClr val="tx1"/>
                          </a:solidFill>
                        </a:rPr>
                        <a:t>~0.05 mm</a:t>
                      </a:r>
                    </a:p>
                  </a:txBody>
                  <a:tcPr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3136013678"/>
                  </a:ext>
                </a:extLst>
              </a:tr>
              <a:tr h="389264">
                <a:tc>
                  <a:txBody>
                    <a:bodyPr/>
                    <a:lstStyle/>
                    <a:p>
                      <a:pPr algn="ctr"/>
                      <a:r>
                        <a:rPr lang="en-US" sz="1400" i="1" dirty="0">
                          <a:solidFill>
                            <a:schemeClr val="tx1"/>
                          </a:solidFill>
                        </a:rPr>
                        <a:t>velocity</a:t>
                      </a:r>
                    </a:p>
                  </a:txBody>
                  <a:tcPr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1400" dirty="0">
                          <a:solidFill>
                            <a:schemeClr val="tx1"/>
                          </a:solidFill>
                        </a:rPr>
                        <a:t>7 km/s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1400" dirty="0">
                          <a:solidFill>
                            <a:schemeClr val="tx1"/>
                          </a:solidFill>
                        </a:rPr>
                        <a:t>25 km/s</a:t>
                      </a:r>
                    </a:p>
                  </a:txBody>
                  <a:tcPr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2066310176"/>
                  </a:ext>
                </a:extLst>
              </a:tr>
            </a:tbl>
          </a:graphicData>
        </a:graphic>
      </p:graphicFrame>
      <p:sp>
        <p:nvSpPr>
          <p:cNvPr id="6" name="TextBox 5">
            <a:extLst>
              <a:ext uri="{FF2B5EF4-FFF2-40B4-BE49-F238E27FC236}">
                <a16:creationId xmlns:a16="http://schemas.microsoft.com/office/drawing/2014/main" id="{AC0AFAF2-FCBC-9B2D-D859-0407CEA54766}"/>
              </a:ext>
            </a:extLst>
          </p:cNvPr>
          <p:cNvSpPr txBox="1"/>
          <p:nvPr/>
        </p:nvSpPr>
        <p:spPr>
          <a:xfrm>
            <a:off x="697654" y="6524565"/>
            <a:ext cx="3051386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1200" dirty="0" err="1">
                <a:latin typeface="Arial" panose="020B0604020202020204" pitchFamily="34" charset="0"/>
                <a:cs typeface="Arial" panose="020B0604020202020204" pitchFamily="34" charset="0"/>
              </a:rPr>
              <a:t>Libben</a:t>
            </a:r>
            <a:r>
              <a:rPr lang="en-US" sz="1200" dirty="0">
                <a:latin typeface="Arial" panose="020B0604020202020204" pitchFamily="34" charset="0"/>
                <a:cs typeface="Arial" panose="020B0604020202020204" pitchFamily="34" charset="0"/>
              </a:rPr>
              <a:t>, et al (2019); Haskins et al. (2025)</a:t>
            </a:r>
            <a:endParaRPr lang="en-US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528E86CB-2770-B9AB-4E71-BA9968DAB231}"/>
              </a:ext>
            </a:extLst>
          </p:cNvPr>
          <p:cNvSpPr txBox="1"/>
          <p:nvPr/>
        </p:nvSpPr>
        <p:spPr>
          <a:xfrm>
            <a:off x="4981981" y="6225187"/>
            <a:ext cx="2801073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1600" i="1" dirty="0">
                <a:latin typeface="Arial" panose="020B0604020202020204" pitchFamily="34" charset="0"/>
                <a:cs typeface="Arial" panose="020B0604020202020204" pitchFamily="34" charset="0"/>
              </a:rPr>
              <a:t>Infused weave; 7 km/s; nylon impactor</a:t>
            </a:r>
          </a:p>
        </p:txBody>
      </p:sp>
      <p:sp>
        <p:nvSpPr>
          <p:cNvPr id="13" name="TextBox 12">
            <a:extLst>
              <a:ext uri="{FF2B5EF4-FFF2-40B4-BE49-F238E27FC236}">
                <a16:creationId xmlns:a16="http://schemas.microsoft.com/office/drawing/2014/main" id="{C0307DB0-A499-6C11-9DF3-23DE71E0D644}"/>
              </a:ext>
            </a:extLst>
          </p:cNvPr>
          <p:cNvSpPr txBox="1"/>
          <p:nvPr/>
        </p:nvSpPr>
        <p:spPr>
          <a:xfrm>
            <a:off x="7921394" y="6196217"/>
            <a:ext cx="3969776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1600" i="1" dirty="0">
                <a:latin typeface="Arial" panose="020B0604020202020204" pitchFamily="34" charset="0"/>
                <a:cs typeface="Arial" panose="020B0604020202020204" pitchFamily="34" charset="0"/>
              </a:rPr>
              <a:t>Impacted resin (light) woven fiber (dark) peridynamics configuration; (LAMMPS)</a:t>
            </a:r>
          </a:p>
        </p:txBody>
      </p:sp>
      <p:pic>
        <p:nvPicPr>
          <p:cNvPr id="14" name="Picture 13" descr="Map&#10;&#10;AI-generated content may be incorrect.">
            <a:extLst>
              <a:ext uri="{FF2B5EF4-FFF2-40B4-BE49-F238E27FC236}">
                <a16:creationId xmlns:a16="http://schemas.microsoft.com/office/drawing/2014/main" id="{FB4FFB7F-0FD8-A98D-043E-B4F7DBD78837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016896" y="3681467"/>
            <a:ext cx="3874273" cy="243268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309959555"/>
      </p:ext>
    </p:extLst>
  </p:cSld>
  <p:clrMapOvr>
    <a:masterClrMapping/>
  </p:clrMapOvr>
  <p:transition>
    <p:fade/>
  </p:transition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AAF99664-4FBD-E38C-14B6-DBB6E2C96B58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Title 11">
            <a:extLst>
              <a:ext uri="{FF2B5EF4-FFF2-40B4-BE49-F238E27FC236}">
                <a16:creationId xmlns:a16="http://schemas.microsoft.com/office/drawing/2014/main" id="{F05DD654-4A9A-D86B-168F-D7C2CE12FCF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dirty="0"/>
              <a:t>MMOD impact of </a:t>
            </a:r>
            <a:r>
              <a:rPr lang="en-US" dirty="0" err="1"/>
              <a:t>FiberForm</a:t>
            </a:r>
            <a:endParaRPr lang="en-US" dirty="0"/>
          </a:p>
        </p:txBody>
      </p:sp>
      <p:sp>
        <p:nvSpPr>
          <p:cNvPr id="10" name="Slide Number Placeholder 6">
            <a:extLst>
              <a:ext uri="{FF2B5EF4-FFF2-40B4-BE49-F238E27FC236}">
                <a16:creationId xmlns:a16="http://schemas.microsoft.com/office/drawing/2014/main" id="{6E9B8E5F-271B-C2AE-6883-717949234110}"/>
              </a:ext>
            </a:extLst>
          </p:cNvPr>
          <p:cNvSpPr>
            <a:spLocks noGrp="1"/>
          </p:cNvSpPr>
          <p:nvPr>
            <p:ph type="sldNum" sz="quarter" idx="10"/>
          </p:nvPr>
        </p:nvSpPr>
        <p:spPr>
          <a:xfrm>
            <a:off x="11789664" y="6629400"/>
            <a:ext cx="402336" cy="228600"/>
          </a:xfrm>
        </p:spPr>
        <p:txBody>
          <a:bodyPr/>
          <a:lstStyle/>
          <a:p>
            <a:pPr>
              <a:defRPr/>
            </a:pPr>
            <a:fld id="{75D13D49-2B6F-174C-9E1E-1013A06E5C50}" type="slidenum">
              <a:rPr lang="uk-UA" smtClean="0"/>
              <a:pPr>
                <a:defRPr/>
              </a:pPr>
              <a:t>19</a:t>
            </a:fld>
            <a:endParaRPr lang="uk-UA" dirty="0"/>
          </a:p>
        </p:txBody>
      </p:sp>
      <p:sp>
        <p:nvSpPr>
          <p:cNvPr id="50" name="TextBox 49">
            <a:extLst>
              <a:ext uri="{FF2B5EF4-FFF2-40B4-BE49-F238E27FC236}">
                <a16:creationId xmlns:a16="http://schemas.microsoft.com/office/drawing/2014/main" id="{AC2259FB-851E-BC35-D673-0610B11568E1}"/>
              </a:ext>
            </a:extLst>
          </p:cNvPr>
          <p:cNvSpPr txBox="1"/>
          <p:nvPr/>
        </p:nvSpPr>
        <p:spPr>
          <a:xfrm>
            <a:off x="166139" y="6104999"/>
            <a:ext cx="11859722" cy="3385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1600" i="1" dirty="0">
                <a:latin typeface="Arial" panose="020B0604020202020204" pitchFamily="34" charset="0"/>
                <a:cs typeface="Arial" panose="020B0604020202020204" pitchFamily="34" charset="0"/>
              </a:rPr>
              <a:t>Peridynamics simulation of a disk sample. Color correspond to damage (0: blue; 1: red).</a:t>
            </a: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4" name="TextBox 3">
                <a:extLst>
                  <a:ext uri="{FF2B5EF4-FFF2-40B4-BE49-F238E27FC236}">
                    <a16:creationId xmlns:a16="http://schemas.microsoft.com/office/drawing/2014/main" id="{744D416B-501D-CC43-7A30-A63F044C2036}"/>
                  </a:ext>
                </a:extLst>
              </p:cNvPr>
              <p:cNvSpPr txBox="1"/>
              <p:nvPr/>
            </p:nvSpPr>
            <p:spPr>
              <a:xfrm>
                <a:off x="3897038" y="5307824"/>
                <a:ext cx="4174439" cy="584775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 algn="ctr"/>
                <a14:m>
                  <m:oMath xmlns:m="http://schemas.openxmlformats.org/officeDocument/2006/math">
                    <m:acc>
                      <m:accPr>
                        <m:chr m:val="̇"/>
                        <m:ctrlPr>
                          <a:rPr lang="en-US" sz="1600" i="1" smtClean="0">
                            <a:latin typeface="Cambria Math" panose="02040503050406030204" pitchFamily="18" charset="0"/>
                          </a:rPr>
                        </m:ctrlPr>
                      </m:accPr>
                      <m:e>
                        <m:r>
                          <a:rPr lang="en-US" sz="1600" i="1" smtClean="0">
                            <a:latin typeface="Cambria Math" panose="02040503050406030204" pitchFamily="18" charset="0"/>
                            <a:ea typeface="Cambria Math" panose="02040503050406030204" pitchFamily="18" charset="0"/>
                          </a:rPr>
                          <m:t>𝜀</m:t>
                        </m:r>
                      </m:e>
                    </m:acc>
                  </m:oMath>
                </a14:m>
                <a:r>
                  <a:rPr lang="en-US" sz="1600" i="1" dirty="0">
                    <a:latin typeface="Arial" panose="020B0604020202020204" pitchFamily="34" charset="0"/>
                    <a:cs typeface="Arial" panose="020B0604020202020204" pitchFamily="34" charset="0"/>
                  </a:rPr>
                  <a:t>=10</a:t>
                </a:r>
                <a:r>
                  <a:rPr lang="en-US" sz="1600" i="1" baseline="30000" dirty="0">
                    <a:latin typeface="Arial" panose="020B0604020202020204" pitchFamily="34" charset="0"/>
                    <a:cs typeface="Arial" panose="020B0604020202020204" pitchFamily="34" charset="0"/>
                  </a:rPr>
                  <a:t>-4</a:t>
                </a:r>
                <a:r>
                  <a:rPr lang="en-US" sz="1600" i="1" dirty="0">
                    <a:latin typeface="Arial" panose="020B0604020202020204" pitchFamily="34" charset="0"/>
                    <a:cs typeface="Arial" panose="020B0604020202020204" pitchFamily="34" charset="0"/>
                  </a:rPr>
                  <a:t>m/s, dt=5x10</a:t>
                </a:r>
                <a:r>
                  <a:rPr lang="en-US" sz="1600" i="1" baseline="30000" dirty="0">
                    <a:latin typeface="Arial" panose="020B0604020202020204" pitchFamily="34" charset="0"/>
                    <a:cs typeface="Arial" panose="020B0604020202020204" pitchFamily="34" charset="0"/>
                  </a:rPr>
                  <a:t>-8</a:t>
                </a:r>
                <a:r>
                  <a:rPr lang="en-US" sz="1600" i="1" dirty="0">
                    <a:latin typeface="Arial" panose="020B0604020202020204" pitchFamily="34" charset="0"/>
                    <a:cs typeface="Arial" panose="020B0604020202020204" pitchFamily="34" charset="0"/>
                  </a:rPr>
                  <a:t>s, dl=0.3 mm center slice.  </a:t>
                </a:r>
                <a:endParaRPr lang="en-US" sz="1600" i="1" baseline="30000" dirty="0">
                  <a:latin typeface="Arial" panose="020B0604020202020204" pitchFamily="34" charset="0"/>
                  <a:cs typeface="Arial" panose="020B0604020202020204" pitchFamily="34" charset="0"/>
                </a:endParaRPr>
              </a:p>
            </p:txBody>
          </p:sp>
        </mc:Choice>
        <mc:Fallback xmlns="">
          <p:sp>
            <p:nvSpPr>
              <p:cNvPr id="4" name="TextBox 3">
                <a:extLst>
                  <a:ext uri="{FF2B5EF4-FFF2-40B4-BE49-F238E27FC236}">
                    <a16:creationId xmlns:a16="http://schemas.microsoft.com/office/drawing/2014/main" id="{744D416B-501D-CC43-7A30-A63F044C2036}"/>
                  </a:ext>
                </a:extLst>
              </p:cNvPr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3897038" y="5307824"/>
                <a:ext cx="4174439" cy="584775"/>
              </a:xfrm>
              <a:prstGeom prst="rect">
                <a:avLst/>
              </a:prstGeom>
              <a:blipFill>
                <a:blip r:embed="rId5"/>
                <a:stretch>
                  <a:fillRect t="-4255" b="-12766"/>
                </a:stretch>
              </a:blipFill>
            </p:spPr>
            <p:txBody>
              <a:bodyPr/>
              <a:lstStyle/>
              <a:p>
                <a:r>
                  <a:rPr lang="en-US">
                    <a:noFill/>
                  </a:rPr>
                  <a:t> </a:t>
                </a:r>
              </a:p>
            </p:txBody>
          </p:sp>
        </mc:Fallback>
      </mc:AlternateContent>
      <p:pic>
        <p:nvPicPr>
          <p:cNvPr id="3" name="dmg_8F62544E-15E2-4185-966B-3AD99FCCAC61.mp4">
            <a:hlinkClick r:id="" action="ppaction://media"/>
            <a:extLst>
              <a:ext uri="{FF2B5EF4-FFF2-40B4-BE49-F238E27FC236}">
                <a16:creationId xmlns:a16="http://schemas.microsoft.com/office/drawing/2014/main" id="{5E1A5D72-6DCC-903E-087C-283685C06401}"/>
              </a:ext>
            </a:extLst>
          </p:cNvPr>
          <p:cNvPicPr>
            <a:picLocks noChangeAspect="1"/>
          </p:cNvPicPr>
          <p:nvPr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6"/>
          <a:stretch>
            <a:fillRect/>
          </a:stretch>
        </p:blipFill>
        <p:spPr>
          <a:xfrm>
            <a:off x="2779888" y="1054699"/>
            <a:ext cx="6408737" cy="5050300"/>
          </a:xfrm>
          <a:prstGeom prst="rect">
            <a:avLst/>
          </a:prstGeom>
        </p:spPr>
      </p:pic>
      <p:sp>
        <p:nvSpPr>
          <p:cNvPr id="2" name="TextBox 1">
            <a:extLst>
              <a:ext uri="{FF2B5EF4-FFF2-40B4-BE49-F238E27FC236}">
                <a16:creationId xmlns:a16="http://schemas.microsoft.com/office/drawing/2014/main" id="{A3ED3BCA-9DD2-D419-4F5E-529309069375}"/>
              </a:ext>
            </a:extLst>
          </p:cNvPr>
          <p:cNvSpPr txBox="1"/>
          <p:nvPr/>
        </p:nvSpPr>
        <p:spPr>
          <a:xfrm>
            <a:off x="162560" y="1054699"/>
            <a:ext cx="3303311" cy="224676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000" dirty="0">
                <a:latin typeface="Arial" panose="020B0604020202020204" pitchFamily="34" charset="0"/>
                <a:cs typeface="Arial" panose="020B0604020202020204" pitchFamily="34" charset="0"/>
              </a:rPr>
              <a:t>Methodology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sz="2000" dirty="0">
                <a:latin typeface="Arial" panose="020B0604020202020204" pitchFamily="34" charset="0"/>
                <a:cs typeface="Arial" panose="020B0604020202020204" pitchFamily="34" charset="0"/>
              </a:rPr>
              <a:t>Use predicted MMOD velocity (25000 m/s) and density (2200 kg/m</a:t>
            </a:r>
            <a:r>
              <a:rPr lang="en-US" sz="2000" baseline="30000" dirty="0">
                <a:latin typeface="Arial" panose="020B0604020202020204" pitchFamily="34" charset="0"/>
                <a:cs typeface="Arial" panose="020B0604020202020204" pitchFamily="34" charset="0"/>
              </a:rPr>
              <a:t>3</a:t>
            </a:r>
            <a:r>
              <a:rPr lang="en-US" sz="2000" dirty="0">
                <a:latin typeface="Arial" panose="020B0604020202020204" pitchFamily="34" charset="0"/>
                <a:cs typeface="Arial" panose="020B0604020202020204" pitchFamily="34" charset="0"/>
              </a:rPr>
              <a:t>)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sz="2000" dirty="0">
                <a:latin typeface="Arial" panose="020B0604020202020204" pitchFamily="34" charset="0"/>
                <a:cs typeface="Arial" panose="020B0604020202020204" pitchFamily="34" charset="0"/>
              </a:rPr>
              <a:t>Peridigm, state-based, linear </a:t>
            </a:r>
            <a:r>
              <a:rPr lang="en-US" sz="2000" dirty="0" err="1">
                <a:latin typeface="Arial" panose="020B0604020202020204" pitchFamily="34" charset="0"/>
                <a:cs typeface="Arial" panose="020B0604020202020204" pitchFamily="34" charset="0"/>
              </a:rPr>
              <a:t>peridynamic</a:t>
            </a:r>
            <a:r>
              <a:rPr lang="en-US" sz="2000" dirty="0">
                <a:latin typeface="Arial" panose="020B0604020202020204" pitchFamily="34" charset="0"/>
                <a:cs typeface="Arial" panose="020B0604020202020204" pitchFamily="34" charset="0"/>
              </a:rPr>
              <a:t> solid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US" sz="20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916153214"/>
      </p:ext>
    </p:extLst>
  </p:cSld>
  <p:clrMapOvr>
    <a:masterClrMapping/>
  </p:clrMapOvr>
  <p:transition>
    <p:fad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208" fill="hold"/>
                                        <p:tgtEl>
                                          <p:spTgt spid="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7" fill="hold" display="0">
                  <p:stCondLst>
                    <p:cond delay="indefinite"/>
                  </p:stCondLst>
                </p:cTn>
                <p:tgtEl>
                  <p:spTgt spid="3"/>
                </p:tgtEl>
              </p:cMediaNode>
            </p:video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2" dur="1" fill="hold"/>
                                        <p:tgtEl>
                                          <p:spTgt spid="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"/>
                  </p:tgtEl>
                </p:cond>
              </p:nextCondLst>
            </p:seq>
          </p:childTnLst>
        </p:cTn>
      </p:par>
    </p:tn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1">
            <a:extLst>
              <a:ext uri="{FF2B5EF4-FFF2-40B4-BE49-F238E27FC236}">
                <a16:creationId xmlns:a16="http://schemas.microsoft.com/office/drawing/2014/main" id="{D119C337-7A8E-E312-F6D4-F25A0D6BD3FE}"/>
              </a:ext>
            </a:extLst>
          </p:cNvPr>
          <p:cNvSpPr txBox="1">
            <a:spLocks/>
          </p:cNvSpPr>
          <p:nvPr/>
        </p:nvSpPr>
        <p:spPr>
          <a:xfrm>
            <a:off x="162560" y="110000"/>
            <a:ext cx="11191240" cy="8044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ctr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000" b="1" kern="1200">
                <a:solidFill>
                  <a:schemeClr val="bg1"/>
                </a:solidFill>
                <a:latin typeface="Arial" panose="020B0604020202020204" pitchFamily="34" charset="0"/>
                <a:ea typeface="+mj-ea"/>
                <a:cs typeface="Arial" panose="020B0604020202020204" pitchFamily="34" charset="0"/>
              </a:defRPr>
            </a:lvl1pPr>
          </a:lstStyle>
          <a:p>
            <a:pPr algn="l"/>
            <a:r>
              <a:rPr lang="en-US" sz="3200" b="0" dirty="0"/>
              <a:t>Next steps</a:t>
            </a:r>
            <a:endParaRPr lang="en-US" sz="3600" b="0" dirty="0"/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0D27E2AA-DDF2-76B4-74CD-E1E0462B6F9B}"/>
              </a:ext>
            </a:extLst>
          </p:cNvPr>
          <p:cNvSpPr txBox="1"/>
          <p:nvPr/>
        </p:nvSpPr>
        <p:spPr>
          <a:xfrm>
            <a:off x="602485" y="1468141"/>
            <a:ext cx="11417449" cy="415498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sz="2400" dirty="0">
                <a:latin typeface="Arial" panose="020B0604020202020204" pitchFamily="34" charset="0"/>
                <a:cs typeface="Arial" panose="020B0604020202020204" pitchFamily="34" charset="0"/>
              </a:rPr>
              <a:t>Validate fracture behavior against experiments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sz="2400" dirty="0">
                <a:latin typeface="Arial" panose="020B0604020202020204" pitchFamily="34" charset="0"/>
                <a:cs typeface="Arial" panose="020B0604020202020204" pitchFamily="34" charset="0"/>
              </a:rPr>
              <a:t>Apply homogenous/microstructure-agnostic technique to other TPS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sz="2400" dirty="0">
                <a:latin typeface="Arial" panose="020B0604020202020204" pitchFamily="34" charset="0"/>
                <a:cs typeface="Arial" panose="020B0604020202020204" pitchFamily="34" charset="0"/>
              </a:rPr>
              <a:t>Reproduce PICA failure mechanisms in bonded particle models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sz="2400" dirty="0">
                <a:latin typeface="Arial" panose="020B0604020202020204" pitchFamily="34" charset="0"/>
                <a:cs typeface="Arial" panose="020B0604020202020204" pitchFamily="34" charset="0"/>
              </a:rPr>
              <a:t>Still early days for applying fracture simulations to TPS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US" sz="2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US" sz="2400" dirty="0">
                <a:latin typeface="Arial" panose="020B0604020202020204" pitchFamily="34" charset="0"/>
                <a:cs typeface="Arial" panose="020B0604020202020204" pitchFamily="34" charset="0"/>
              </a:rPr>
              <a:t>We are looking to get engagement and complimentary techniques from the computational mechanics and fracture communities:</a:t>
            </a:r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en-US" sz="2400" dirty="0">
                <a:latin typeface="Arial" panose="020B0604020202020204" pitchFamily="34" charset="0"/>
                <a:cs typeface="Arial" panose="020B0604020202020204" pitchFamily="34" charset="0"/>
              </a:rPr>
              <a:t>Fracture experiments of TPS at high </a:t>
            </a:r>
            <a:r>
              <a:rPr lang="en-US" sz="2400" i="1" dirty="0">
                <a:latin typeface="Arial" panose="020B0604020202020204" pitchFamily="34" charset="0"/>
                <a:cs typeface="Arial" panose="020B0604020202020204" pitchFamily="34" charset="0"/>
              </a:rPr>
              <a:t>T</a:t>
            </a:r>
            <a:r>
              <a:rPr lang="en-US" sz="2400" dirty="0">
                <a:latin typeface="Arial" panose="020B0604020202020204" pitchFamily="34" charset="0"/>
                <a:cs typeface="Arial" panose="020B0604020202020204" pitchFamily="34" charset="0"/>
              </a:rPr>
              <a:t> and </a:t>
            </a:r>
            <a:r>
              <a:rPr lang="en-US" sz="2400" i="1" dirty="0">
                <a:latin typeface="Arial" panose="020B0604020202020204" pitchFamily="34" charset="0"/>
                <a:cs typeface="Arial" panose="020B0604020202020204" pitchFamily="34" charset="0"/>
              </a:rPr>
              <a:t>T</a:t>
            </a:r>
            <a:r>
              <a:rPr lang="en-US" sz="2400" dirty="0">
                <a:latin typeface="Arial" panose="020B0604020202020204" pitchFamily="34" charset="0"/>
                <a:cs typeface="Arial" panose="020B0604020202020204" pitchFamily="34" charset="0"/>
              </a:rPr>
              <a:t> gradients</a:t>
            </a:r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en-US" sz="2400" dirty="0">
                <a:latin typeface="Arial" panose="020B0604020202020204" pitchFamily="34" charset="0"/>
                <a:cs typeface="Arial" panose="020B0604020202020204" pitchFamily="34" charset="0"/>
              </a:rPr>
              <a:t>Models appropriate for highly-porous materials</a:t>
            </a:r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en-US" sz="2400" dirty="0">
                <a:latin typeface="Arial" panose="020B0604020202020204" pitchFamily="34" charset="0"/>
                <a:cs typeface="Arial" panose="020B0604020202020204" pitchFamily="34" charset="0"/>
              </a:rPr>
              <a:t>Coupling gas flow and pressure with mechanics</a:t>
            </a:r>
          </a:p>
          <a:p>
            <a:endParaRPr lang="en-US" sz="24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EAD0AF25-A985-0B6E-6468-39B437DA6117}"/>
              </a:ext>
            </a:extLst>
          </p:cNvPr>
          <p:cNvSpPr txBox="1"/>
          <p:nvPr/>
        </p:nvSpPr>
        <p:spPr>
          <a:xfrm>
            <a:off x="387275" y="6224780"/>
            <a:ext cx="11417449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2800" dirty="0">
                <a:latin typeface="Arial" panose="020B0604020202020204" pitchFamily="34" charset="0"/>
                <a:cs typeface="Arial" panose="020B0604020202020204" pitchFamily="34" charset="0"/>
              </a:rPr>
              <a:t>Questions?</a:t>
            </a:r>
          </a:p>
        </p:txBody>
      </p:sp>
    </p:spTree>
    <p:extLst>
      <p:ext uri="{BB962C8B-B14F-4D97-AF65-F5344CB8AC3E}">
        <p14:creationId xmlns:p14="http://schemas.microsoft.com/office/powerpoint/2010/main" val="1437845303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DB6A6152-246A-628D-2BFF-67065A9800C9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Title 11">
            <a:extLst>
              <a:ext uri="{FF2B5EF4-FFF2-40B4-BE49-F238E27FC236}">
                <a16:creationId xmlns:a16="http://schemas.microsoft.com/office/drawing/2014/main" id="{773D03EE-8486-75A8-B582-4590A05584E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dirty="0"/>
              <a:t>Tensile fracture in peridynamics</a:t>
            </a:r>
          </a:p>
        </p:txBody>
      </p:sp>
      <p:sp>
        <p:nvSpPr>
          <p:cNvPr id="10" name="Slide Number Placeholder 6">
            <a:extLst>
              <a:ext uri="{FF2B5EF4-FFF2-40B4-BE49-F238E27FC236}">
                <a16:creationId xmlns:a16="http://schemas.microsoft.com/office/drawing/2014/main" id="{F4907745-F075-CD2D-18BE-5D5BC00FF8AA}"/>
              </a:ext>
            </a:extLst>
          </p:cNvPr>
          <p:cNvSpPr>
            <a:spLocks noGrp="1"/>
          </p:cNvSpPr>
          <p:nvPr>
            <p:ph type="sldNum" sz="quarter" idx="10"/>
          </p:nvPr>
        </p:nvSpPr>
        <p:spPr>
          <a:xfrm>
            <a:off x="11789664" y="6629400"/>
            <a:ext cx="402336" cy="228600"/>
          </a:xfrm>
        </p:spPr>
        <p:txBody>
          <a:bodyPr/>
          <a:lstStyle/>
          <a:p>
            <a:pPr>
              <a:defRPr/>
            </a:pPr>
            <a:fld id="{75D13D49-2B6F-174C-9E1E-1013A06E5C50}" type="slidenum">
              <a:rPr lang="uk-UA" smtClean="0"/>
              <a:pPr>
                <a:defRPr/>
              </a:pPr>
              <a:t>21</a:t>
            </a:fld>
            <a:endParaRPr lang="uk-UA" dirty="0"/>
          </a:p>
        </p:txBody>
      </p:sp>
      <p:sp>
        <p:nvSpPr>
          <p:cNvPr id="50" name="TextBox 49">
            <a:extLst>
              <a:ext uri="{FF2B5EF4-FFF2-40B4-BE49-F238E27FC236}">
                <a16:creationId xmlns:a16="http://schemas.microsoft.com/office/drawing/2014/main" id="{4042E81C-ECFC-186C-E4DA-24E8E5641A0D}"/>
              </a:ext>
            </a:extLst>
          </p:cNvPr>
          <p:cNvSpPr txBox="1"/>
          <p:nvPr/>
        </p:nvSpPr>
        <p:spPr>
          <a:xfrm>
            <a:off x="162560" y="5780782"/>
            <a:ext cx="4136490" cy="107721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1600" i="1" dirty="0"/>
              <a:t>Peridynamics simulation of notched sample. Transparency and color correspond to damage (from 0, transparent and purple, to 1, opaque and yellow.</a:t>
            </a:r>
          </a:p>
        </p:txBody>
      </p:sp>
      <p:sp>
        <p:nvSpPr>
          <p:cNvPr id="62" name="TextBox 61">
            <a:extLst>
              <a:ext uri="{FF2B5EF4-FFF2-40B4-BE49-F238E27FC236}">
                <a16:creationId xmlns:a16="http://schemas.microsoft.com/office/drawing/2014/main" id="{DAEFE74B-9329-839E-41FD-98FC097888D9}"/>
              </a:ext>
            </a:extLst>
          </p:cNvPr>
          <p:cNvSpPr txBox="1"/>
          <p:nvPr/>
        </p:nvSpPr>
        <p:spPr>
          <a:xfrm>
            <a:off x="402336" y="1130591"/>
            <a:ext cx="11387328" cy="132343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1600" dirty="0"/>
              <a:t>Experimental fracture of </a:t>
            </a:r>
            <a:r>
              <a:rPr lang="en-US" sz="1600" dirty="0" err="1"/>
              <a:t>FiberForm</a:t>
            </a:r>
            <a:r>
              <a:rPr lang="en-US" sz="1600" dirty="0"/>
              <a:t>, virgin and char PICA by Agrawal &amp; Chavez-Garcia</a:t>
            </a:r>
          </a:p>
          <a:p>
            <a:pPr marL="285750" indent="-285750" algn="ctr">
              <a:buFont typeface="Arial" panose="020B0604020202020204" pitchFamily="34" charset="0"/>
              <a:buChar char="•"/>
            </a:pPr>
            <a:r>
              <a:rPr lang="en-US" sz="1600" dirty="0" err="1"/>
              <a:t>FiberForm</a:t>
            </a:r>
            <a:r>
              <a:rPr lang="en-US" sz="1600" dirty="0"/>
              <a:t> mechanism: </a:t>
            </a:r>
            <a:r>
              <a:rPr lang="en-US" sz="1600" b="1" dirty="0"/>
              <a:t>fiber pullout</a:t>
            </a:r>
          </a:p>
          <a:p>
            <a:pPr marL="285750" indent="-285750" algn="ctr">
              <a:buFont typeface="Arial" panose="020B0604020202020204" pitchFamily="34" charset="0"/>
              <a:buChar char="•"/>
            </a:pPr>
            <a:r>
              <a:rPr lang="en-US" sz="1600" dirty="0"/>
              <a:t>Virgin and Char PICA mechanism: </a:t>
            </a:r>
            <a:r>
              <a:rPr lang="en-US" sz="1600" b="1" dirty="0"/>
              <a:t>phenolic matrix porosity</a:t>
            </a:r>
            <a:endParaRPr lang="en-US" sz="1600" dirty="0"/>
          </a:p>
          <a:p>
            <a:pPr marL="285750" indent="-285750" algn="ctr">
              <a:buFont typeface="Arial" panose="020B0604020202020204" pitchFamily="34" charset="0"/>
              <a:buChar char="•"/>
            </a:pPr>
            <a:r>
              <a:rPr lang="en-US" sz="1600" dirty="0"/>
              <a:t>Intensity factor is a crucial parameter for fracture mechanics simulations</a:t>
            </a:r>
          </a:p>
          <a:p>
            <a:pPr marL="285750" indent="-285750" algn="ctr">
              <a:buFont typeface="Arial" panose="020B0604020202020204" pitchFamily="34" charset="0"/>
              <a:buChar char="•"/>
            </a:pPr>
            <a:endParaRPr lang="en-US" sz="1600" dirty="0"/>
          </a:p>
        </p:txBody>
      </p:sp>
      <p:pic>
        <p:nvPicPr>
          <p:cNvPr id="2" name="rate0.01.mp4">
            <a:hlinkClick r:id="" action="ppaction://media"/>
            <a:extLst>
              <a:ext uri="{FF2B5EF4-FFF2-40B4-BE49-F238E27FC236}">
                <a16:creationId xmlns:a16="http://schemas.microsoft.com/office/drawing/2014/main" id="{157E6A29-C81E-0466-C591-77EBDE540F63}"/>
              </a:ext>
            </a:extLst>
          </p:cNvPr>
          <p:cNvPicPr>
            <a:picLocks noChangeAspect="1"/>
          </p:cNvPicPr>
          <p:nvPr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7"/>
          <a:stretch>
            <a:fillRect/>
          </a:stretch>
        </p:blipFill>
        <p:spPr>
          <a:xfrm rot="16200000">
            <a:off x="1394389" y="2877987"/>
            <a:ext cx="1672834" cy="3904183"/>
          </a:xfrm>
          <a:prstGeom prst="rect">
            <a:avLst/>
          </a:prstGeom>
        </p:spPr>
      </p:pic>
      <p:pic>
        <p:nvPicPr>
          <p:cNvPr id="5" name="dt1e-8.mp4">
            <a:hlinkClick r:id="" action="ppaction://media"/>
            <a:extLst>
              <a:ext uri="{FF2B5EF4-FFF2-40B4-BE49-F238E27FC236}">
                <a16:creationId xmlns:a16="http://schemas.microsoft.com/office/drawing/2014/main" id="{07C7E0AA-428D-2373-48BF-A85A48E6CFC6}"/>
              </a:ext>
            </a:extLst>
          </p:cNvPr>
          <p:cNvPicPr>
            <a:picLocks noChangeAspect="1"/>
          </p:cNvPicPr>
          <p:nvPr>
            <a:videoFile r:link="rId4"/>
            <p:extLst>
              <p:ext uri="{DAA4B4D4-6D71-4841-9C94-3DE7FCFB9230}">
                <p14:media xmlns:p14="http://schemas.microsoft.com/office/powerpoint/2010/main" r:embed="rId3"/>
              </p:ext>
            </p:extLst>
          </p:nvPr>
        </p:nvPicPr>
        <p:blipFill>
          <a:blip r:embed="rId8"/>
          <a:stretch>
            <a:fillRect/>
          </a:stretch>
        </p:blipFill>
        <p:spPr>
          <a:xfrm rot="16200000">
            <a:off x="5640002" y="2744670"/>
            <a:ext cx="1669775" cy="4174439"/>
          </a:xfrm>
          <a:prstGeom prst="rect">
            <a:avLst/>
          </a:prstGeom>
        </p:spPr>
      </p:pic>
      <mc:AlternateContent xmlns:mc="http://schemas.openxmlformats.org/markup-compatibility/2006" xmlns:a14="http://schemas.microsoft.com/office/drawing/2010/main">
        <mc:Choice Requires="a14">
          <p:sp>
            <p:nvSpPr>
              <p:cNvPr id="8" name="TextBox 7">
                <a:extLst>
                  <a:ext uri="{FF2B5EF4-FFF2-40B4-BE49-F238E27FC236}">
                    <a16:creationId xmlns:a16="http://schemas.microsoft.com/office/drawing/2014/main" id="{671038BC-AAA6-3FD1-1FE5-FDD4FAC21914}"/>
                  </a:ext>
                </a:extLst>
              </p:cNvPr>
              <p:cNvSpPr txBox="1"/>
              <p:nvPr/>
            </p:nvSpPr>
            <p:spPr>
              <a:xfrm>
                <a:off x="4387670" y="3608227"/>
                <a:ext cx="4174439" cy="338554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 algn="ctr"/>
                <a14:m>
                  <m:oMath xmlns:m="http://schemas.openxmlformats.org/officeDocument/2006/math">
                    <m:acc>
                      <m:accPr>
                        <m:chr m:val="̇"/>
                        <m:ctrlPr>
                          <a:rPr lang="en-US" sz="1600" i="1" smtClean="0">
                            <a:latin typeface="Cambria Math" panose="02040503050406030204" pitchFamily="18" charset="0"/>
                          </a:rPr>
                        </m:ctrlPr>
                      </m:accPr>
                      <m:e>
                        <m:r>
                          <a:rPr lang="en-US" sz="1600" i="1" smtClean="0">
                            <a:latin typeface="Cambria Math" panose="02040503050406030204" pitchFamily="18" charset="0"/>
                            <a:ea typeface="Cambria Math" panose="02040503050406030204" pitchFamily="18" charset="0"/>
                          </a:rPr>
                          <m:t>𝜀</m:t>
                        </m:r>
                      </m:e>
                    </m:acc>
                  </m:oMath>
                </a14:m>
                <a:r>
                  <a:rPr lang="en-US" sz="1600" i="1" dirty="0"/>
                  <a:t>=10</a:t>
                </a:r>
                <a:r>
                  <a:rPr lang="en-US" sz="1600" i="1" baseline="30000" dirty="0"/>
                  <a:t>-3</a:t>
                </a:r>
                <a:r>
                  <a:rPr lang="en-US" sz="1600" i="1" dirty="0"/>
                  <a:t>m/s, dt=5x10</a:t>
                </a:r>
                <a:r>
                  <a:rPr lang="en-US" sz="1600" i="1" baseline="30000" dirty="0"/>
                  <a:t>-8</a:t>
                </a:r>
                <a:r>
                  <a:rPr lang="en-US" sz="1600" i="1" dirty="0"/>
                  <a:t>s, dl=0.3 mm  </a:t>
                </a:r>
                <a:endParaRPr lang="en-US" sz="1600" i="1" baseline="30000" dirty="0"/>
              </a:p>
            </p:txBody>
          </p:sp>
        </mc:Choice>
        <mc:Fallback xmlns="">
          <p:sp>
            <p:nvSpPr>
              <p:cNvPr id="8" name="TextBox 7">
                <a:extLst>
                  <a:ext uri="{FF2B5EF4-FFF2-40B4-BE49-F238E27FC236}">
                    <a16:creationId xmlns:a16="http://schemas.microsoft.com/office/drawing/2014/main" id="{671038BC-AAA6-3FD1-1FE5-FDD4FAC21914}"/>
                  </a:ext>
                </a:extLst>
              </p:cNvPr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4387670" y="3608227"/>
                <a:ext cx="4174439" cy="338554"/>
              </a:xfrm>
              <a:prstGeom prst="rect">
                <a:avLst/>
              </a:prstGeom>
              <a:blipFill>
                <a:blip r:embed="rId10"/>
                <a:stretch>
                  <a:fillRect t="-7407" b="-22222"/>
                </a:stretch>
              </a:blipFill>
            </p:spPr>
            <p:txBody>
              <a:bodyPr/>
              <a:lstStyle/>
              <a:p>
                <a:r>
                  <a:rPr lang="en-US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9" name="TextBox 8">
                <a:extLst>
                  <a:ext uri="{FF2B5EF4-FFF2-40B4-BE49-F238E27FC236}">
                    <a16:creationId xmlns:a16="http://schemas.microsoft.com/office/drawing/2014/main" id="{C9C45618-79C1-EDBA-44D4-EB9AE9B497A5}"/>
                  </a:ext>
                </a:extLst>
              </p:cNvPr>
              <p:cNvSpPr txBox="1"/>
              <p:nvPr/>
            </p:nvSpPr>
            <p:spPr>
              <a:xfrm>
                <a:off x="278714" y="3608227"/>
                <a:ext cx="4174439" cy="338554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 algn="ctr"/>
                <a14:m>
                  <m:oMath xmlns:m="http://schemas.openxmlformats.org/officeDocument/2006/math">
                    <m:acc>
                      <m:accPr>
                        <m:chr m:val="̇"/>
                        <m:ctrlPr>
                          <a:rPr lang="en-US" sz="1600" i="1">
                            <a:latin typeface="Cambria Math" panose="02040503050406030204" pitchFamily="18" charset="0"/>
                          </a:rPr>
                        </m:ctrlPr>
                      </m:accPr>
                      <m:e>
                        <m:r>
                          <a:rPr lang="en-US" sz="1600" i="1">
                            <a:latin typeface="Cambria Math" panose="02040503050406030204" pitchFamily="18" charset="0"/>
                            <a:ea typeface="Cambria Math" panose="02040503050406030204" pitchFamily="18" charset="0"/>
                          </a:rPr>
                          <m:t>𝜀</m:t>
                        </m:r>
                      </m:e>
                    </m:acc>
                  </m:oMath>
                </a14:m>
                <a:r>
                  <a:rPr lang="en-US" sz="1600" i="1" dirty="0"/>
                  <a:t>=10</a:t>
                </a:r>
                <a:r>
                  <a:rPr lang="en-US" sz="1600" i="1" baseline="30000" dirty="0"/>
                  <a:t>-2</a:t>
                </a:r>
                <a:r>
                  <a:rPr lang="en-US" sz="1600" i="1" dirty="0"/>
                  <a:t>m/s, dt=1x10</a:t>
                </a:r>
                <a:r>
                  <a:rPr lang="en-US" sz="1600" i="1" baseline="30000" dirty="0"/>
                  <a:t>-7</a:t>
                </a:r>
                <a:r>
                  <a:rPr lang="en-US" sz="1600" i="1" dirty="0"/>
                  <a:t>s, dl=0.5 mm  </a:t>
                </a:r>
                <a:endParaRPr lang="en-US" sz="1600" i="1" baseline="30000" dirty="0"/>
              </a:p>
            </p:txBody>
          </p:sp>
        </mc:Choice>
        <mc:Fallback xmlns="">
          <p:sp>
            <p:nvSpPr>
              <p:cNvPr id="9" name="TextBox 8">
                <a:extLst>
                  <a:ext uri="{FF2B5EF4-FFF2-40B4-BE49-F238E27FC236}">
                    <a16:creationId xmlns:a16="http://schemas.microsoft.com/office/drawing/2014/main" id="{C9C45618-79C1-EDBA-44D4-EB9AE9B497A5}"/>
                  </a:ext>
                </a:extLst>
              </p:cNvPr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278714" y="3608227"/>
                <a:ext cx="4174439" cy="338554"/>
              </a:xfrm>
              <a:prstGeom prst="rect">
                <a:avLst/>
              </a:prstGeom>
              <a:blipFill>
                <a:blip r:embed="rId11"/>
                <a:stretch>
                  <a:fillRect t="-7407" b="-22222"/>
                </a:stretch>
              </a:blipFill>
            </p:spPr>
            <p:txBody>
              <a:bodyPr/>
              <a:lstStyle/>
              <a:p>
                <a:r>
                  <a:rPr lang="en-US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11" name="TextBox 10">
                <a:extLst>
                  <a:ext uri="{FF2B5EF4-FFF2-40B4-BE49-F238E27FC236}">
                    <a16:creationId xmlns:a16="http://schemas.microsoft.com/office/drawing/2014/main" id="{60B1D4FD-0200-8ADB-1721-F6152D509962}"/>
                  </a:ext>
                </a:extLst>
              </p:cNvPr>
              <p:cNvSpPr txBox="1"/>
              <p:nvPr/>
            </p:nvSpPr>
            <p:spPr>
              <a:xfrm>
                <a:off x="8017561" y="3575691"/>
                <a:ext cx="4174439" cy="338554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 algn="ctr"/>
                <a14:m>
                  <m:oMath xmlns:m="http://schemas.openxmlformats.org/officeDocument/2006/math">
                    <m:acc>
                      <m:accPr>
                        <m:chr m:val="̇"/>
                        <m:ctrlPr>
                          <a:rPr lang="en-US" sz="1600" i="1" smtClean="0">
                            <a:latin typeface="Cambria Math" panose="02040503050406030204" pitchFamily="18" charset="0"/>
                          </a:rPr>
                        </m:ctrlPr>
                      </m:accPr>
                      <m:e>
                        <m:r>
                          <a:rPr lang="en-US" sz="1600" i="1" smtClean="0">
                            <a:latin typeface="Cambria Math" panose="02040503050406030204" pitchFamily="18" charset="0"/>
                            <a:ea typeface="Cambria Math" panose="02040503050406030204" pitchFamily="18" charset="0"/>
                          </a:rPr>
                          <m:t>𝜀</m:t>
                        </m:r>
                      </m:e>
                    </m:acc>
                  </m:oMath>
                </a14:m>
                <a:r>
                  <a:rPr lang="en-US" sz="1600" i="1"/>
                  <a:t>=10</a:t>
                </a:r>
                <a:r>
                  <a:rPr lang="en-US" sz="1600" i="1" baseline="30000"/>
                  <a:t>-5</a:t>
                </a:r>
                <a:r>
                  <a:rPr lang="en-US" sz="1600" i="1"/>
                  <a:t>m</a:t>
                </a:r>
                <a:r>
                  <a:rPr lang="en-US" sz="1600" i="1" dirty="0"/>
                  <a:t>/s, dt=5x10</a:t>
                </a:r>
                <a:r>
                  <a:rPr lang="en-US" sz="1600" i="1" baseline="30000" dirty="0"/>
                  <a:t>-8</a:t>
                </a:r>
                <a:r>
                  <a:rPr lang="en-US" sz="1600" i="1" dirty="0"/>
                  <a:t>s, dl=0.3 mm  </a:t>
                </a:r>
                <a:endParaRPr lang="en-US" sz="1600" i="1" baseline="30000" dirty="0"/>
              </a:p>
            </p:txBody>
          </p:sp>
        </mc:Choice>
        <mc:Fallback xmlns="">
          <p:sp>
            <p:nvSpPr>
              <p:cNvPr id="11" name="TextBox 10">
                <a:extLst>
                  <a:ext uri="{FF2B5EF4-FFF2-40B4-BE49-F238E27FC236}">
                    <a16:creationId xmlns:a16="http://schemas.microsoft.com/office/drawing/2014/main" id="{60B1D4FD-0200-8ADB-1721-F6152D509962}"/>
                  </a:ext>
                </a:extLst>
              </p:cNvPr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8017561" y="3575691"/>
                <a:ext cx="4174439" cy="338554"/>
              </a:xfrm>
              <a:prstGeom prst="rect">
                <a:avLst/>
              </a:prstGeom>
              <a:blipFill>
                <a:blip r:embed="rId12"/>
                <a:stretch>
                  <a:fillRect t="-3571" b="-17857"/>
                </a:stretch>
              </a:blipFill>
            </p:spPr>
            <p:txBody>
              <a:bodyPr/>
              <a:lstStyle/>
              <a:p>
                <a:r>
                  <a:rPr lang="en-US">
                    <a:noFill/>
                  </a:rPr>
                  <a:t> </a:t>
                </a:r>
              </a:p>
            </p:txBody>
          </p:sp>
        </mc:Fallback>
      </mc:AlternateContent>
    </p:spTree>
    <p:extLst>
      <p:ext uri="{BB962C8B-B14F-4D97-AF65-F5344CB8AC3E}">
        <p14:creationId xmlns:p14="http://schemas.microsoft.com/office/powerpoint/2010/main" val="3527011846"/>
      </p:ext>
    </p:extLst>
  </p:cSld>
  <p:clrMapOvr>
    <a:masterClrMapping/>
  </p:clrMapOvr>
  <p:transition>
    <p:fad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0000" fill="hold"/>
                                        <p:tgtEl>
                                          <p:spTgt spid="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10" dur="2700" fill="hold"/>
                                        <p:tgtEl>
                                          <p:spTgt spid="5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11" fill="hold" display="0">
                  <p:stCondLst>
                    <p:cond delay="indefinite"/>
                  </p:stCondLst>
                </p:cTn>
                <p:tgtEl>
                  <p:spTgt spid="2"/>
                </p:tgtEl>
              </p:cMediaNode>
            </p:video>
            <p:seq concurrent="1" nextAc="seek">
              <p:cTn id="12" restart="whenNotActive" fill="hold" evtFilter="cancelBubble" nodeType="interactiveSeq">
                <p:stCondLst>
                  <p:cond evt="onClick" delay="0">
                    <p:tgtEl>
                      <p:spTgt spid="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3" fill="hold">
                      <p:stCondLst>
                        <p:cond delay="0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6" dur="1" fill="hold"/>
                                        <p:tgtEl>
                                          <p:spTgt spid="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"/>
                  </p:tgtEl>
                </p:cond>
              </p:nextCondLst>
            </p:seq>
            <p:video>
              <p:cMediaNode vol="80000">
                <p:cTn id="17" fill="hold" display="0">
                  <p:stCondLst>
                    <p:cond delay="indefinite"/>
                  </p:stCondLst>
                </p:cTn>
                <p:tgtEl>
                  <p:spTgt spid="5"/>
                </p:tgtEl>
              </p:cMediaNode>
            </p:video>
            <p:seq concurrent="1" nextAc="seek">
              <p:cTn id="18" restart="whenNotActive" fill="hold" evtFilter="cancelBubble" nodeType="interactiveSeq">
                <p:stCondLst>
                  <p:cond evt="onClick" delay="0">
                    <p:tgtEl>
                      <p:spTgt spid="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9" fill="hold">
                      <p:stCondLst>
                        <p:cond delay="0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22" dur="1" fill="hold"/>
                                        <p:tgtEl>
                                          <p:spTgt spid="5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"/>
                  </p:tgtEl>
                </p:cond>
              </p:nextCondLst>
            </p:seq>
          </p:childTnLst>
        </p:cTn>
      </p:par>
    </p:tn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569B7B4E-0313-3151-B050-16291A515C95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Title 11">
            <a:extLst>
              <a:ext uri="{FF2B5EF4-FFF2-40B4-BE49-F238E27FC236}">
                <a16:creationId xmlns:a16="http://schemas.microsoft.com/office/drawing/2014/main" id="{AA523B42-08B2-DCEE-C722-B9BED4226FA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dirty="0" err="1"/>
              <a:t>FiberForm</a:t>
            </a:r>
            <a:r>
              <a:rPr lang="en-US" dirty="0"/>
              <a:t>, virgin/charred PICA Fracture Experiments</a:t>
            </a:r>
          </a:p>
        </p:txBody>
      </p:sp>
      <p:sp>
        <p:nvSpPr>
          <p:cNvPr id="10" name="Slide Number Placeholder 6">
            <a:extLst>
              <a:ext uri="{FF2B5EF4-FFF2-40B4-BE49-F238E27FC236}">
                <a16:creationId xmlns:a16="http://schemas.microsoft.com/office/drawing/2014/main" id="{AD904AE3-BBC3-F302-2355-9106AC6ABABC}"/>
              </a:ext>
            </a:extLst>
          </p:cNvPr>
          <p:cNvSpPr>
            <a:spLocks noGrp="1"/>
          </p:cNvSpPr>
          <p:nvPr>
            <p:ph type="sldNum" sz="quarter" idx="10"/>
          </p:nvPr>
        </p:nvSpPr>
        <p:spPr>
          <a:xfrm>
            <a:off x="11789664" y="6629400"/>
            <a:ext cx="402336" cy="228600"/>
          </a:xfrm>
        </p:spPr>
        <p:txBody>
          <a:bodyPr/>
          <a:lstStyle/>
          <a:p>
            <a:pPr>
              <a:defRPr/>
            </a:pPr>
            <a:fld id="{75D13D49-2B6F-174C-9E1E-1013A06E5C50}" type="slidenum">
              <a:rPr lang="uk-UA" smtClean="0"/>
              <a:pPr>
                <a:defRPr/>
              </a:pPr>
              <a:t>22</a:t>
            </a:fld>
            <a:endParaRPr lang="uk-UA" dirty="0"/>
          </a:p>
        </p:txBody>
      </p:sp>
      <p:sp>
        <p:nvSpPr>
          <p:cNvPr id="50" name="TextBox 49">
            <a:extLst>
              <a:ext uri="{FF2B5EF4-FFF2-40B4-BE49-F238E27FC236}">
                <a16:creationId xmlns:a16="http://schemas.microsoft.com/office/drawing/2014/main" id="{E0436A64-366B-D3E9-D867-249611948136}"/>
              </a:ext>
            </a:extLst>
          </p:cNvPr>
          <p:cNvSpPr txBox="1"/>
          <p:nvPr/>
        </p:nvSpPr>
        <p:spPr>
          <a:xfrm>
            <a:off x="103027" y="6596390"/>
            <a:ext cx="4136490" cy="2616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1100" dirty="0"/>
              <a:t>Agrawal, Chavez-Garcia, </a:t>
            </a:r>
            <a:r>
              <a:rPr lang="en-US" sz="1100" i="1" dirty="0"/>
              <a:t>J. Spacecraft Rockets</a:t>
            </a:r>
            <a:r>
              <a:rPr lang="en-US" sz="1100" dirty="0"/>
              <a:t>, (4) 50, 2013</a:t>
            </a:r>
            <a:endParaRPr lang="en-US" sz="1100" i="1" dirty="0"/>
          </a:p>
        </p:txBody>
      </p:sp>
      <p:grpSp>
        <p:nvGrpSpPr>
          <p:cNvPr id="60" name="Group 59">
            <a:extLst>
              <a:ext uri="{FF2B5EF4-FFF2-40B4-BE49-F238E27FC236}">
                <a16:creationId xmlns:a16="http://schemas.microsoft.com/office/drawing/2014/main" id="{EA446C27-EC52-587C-3994-17726461F769}"/>
              </a:ext>
            </a:extLst>
          </p:cNvPr>
          <p:cNvGrpSpPr/>
          <p:nvPr/>
        </p:nvGrpSpPr>
        <p:grpSpPr>
          <a:xfrm>
            <a:off x="1639046" y="3382879"/>
            <a:ext cx="3634326" cy="3202350"/>
            <a:chOff x="23274" y="1447800"/>
            <a:chExt cx="3634326" cy="3202350"/>
          </a:xfrm>
        </p:grpSpPr>
        <p:pic>
          <p:nvPicPr>
            <p:cNvPr id="5" name="Picture 4">
              <a:extLst>
                <a:ext uri="{FF2B5EF4-FFF2-40B4-BE49-F238E27FC236}">
                  <a16:creationId xmlns:a16="http://schemas.microsoft.com/office/drawing/2014/main" id="{251EC05E-EF32-96D2-F390-1D1B93519F27}"/>
                </a:ext>
              </a:extLst>
            </p:cNvPr>
            <p:cNvPicPr>
              <a:picLocks noChangeAspect="1"/>
            </p:cNvPicPr>
            <p:nvPr/>
          </p:nvPicPr>
          <p:blipFill>
            <a:blip r:embed="rId3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246642" y="1631729"/>
              <a:ext cx="1625600" cy="1981200"/>
            </a:xfrm>
            <a:prstGeom prst="rect">
              <a:avLst/>
            </a:prstGeom>
          </p:spPr>
        </p:pic>
        <p:cxnSp>
          <p:nvCxnSpPr>
            <p:cNvPr id="11" name="Straight Arrow Connector 10">
              <a:extLst>
                <a:ext uri="{FF2B5EF4-FFF2-40B4-BE49-F238E27FC236}">
                  <a16:creationId xmlns:a16="http://schemas.microsoft.com/office/drawing/2014/main" id="{73265B75-A8E4-9DAF-F073-A220F75E2054}"/>
                </a:ext>
              </a:extLst>
            </p:cNvPr>
            <p:cNvCxnSpPr/>
            <p:nvPr/>
          </p:nvCxnSpPr>
          <p:spPr>
            <a:xfrm flipH="1">
              <a:off x="1061663" y="2147299"/>
              <a:ext cx="1109609" cy="143838"/>
            </a:xfrm>
            <a:prstGeom prst="straightConnector1">
              <a:avLst/>
            </a:prstGeom>
            <a:ln w="28575">
              <a:solidFill>
                <a:schemeClr val="accent6"/>
              </a:solidFill>
              <a:tailEnd type="triangle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13" name="Cube 12">
              <a:extLst>
                <a:ext uri="{FF2B5EF4-FFF2-40B4-BE49-F238E27FC236}">
                  <a16:creationId xmlns:a16="http://schemas.microsoft.com/office/drawing/2014/main" id="{19C5EA44-698B-DC78-4CB4-066D60B2E812}"/>
                </a:ext>
              </a:extLst>
            </p:cNvPr>
            <p:cNvSpPr/>
            <p:nvPr/>
          </p:nvSpPr>
          <p:spPr>
            <a:xfrm>
              <a:off x="2171272" y="1447800"/>
              <a:ext cx="760288" cy="2291993"/>
            </a:xfrm>
            <a:prstGeom prst="cube">
              <a:avLst>
                <a:gd name="adj" fmla="val 11487"/>
              </a:avLst>
            </a:prstGeom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cxnSp>
          <p:nvCxnSpPr>
            <p:cNvPr id="16" name="Straight Arrow Connector 15">
              <a:extLst>
                <a:ext uri="{FF2B5EF4-FFF2-40B4-BE49-F238E27FC236}">
                  <a16:creationId xmlns:a16="http://schemas.microsoft.com/office/drawing/2014/main" id="{F9E8AADC-58E8-9EBC-C365-95395BBD2450}"/>
                </a:ext>
              </a:extLst>
            </p:cNvPr>
            <p:cNvCxnSpPr/>
            <p:nvPr/>
          </p:nvCxnSpPr>
          <p:spPr>
            <a:xfrm>
              <a:off x="2171272" y="3863083"/>
              <a:ext cx="633573" cy="0"/>
            </a:xfrm>
            <a:prstGeom prst="straightConnector1">
              <a:avLst/>
            </a:prstGeom>
            <a:ln>
              <a:headEnd type="triangle"/>
              <a:tailEnd type="triangle"/>
            </a:ln>
          </p:spPr>
          <p:style>
            <a:lnRef idx="1">
              <a:schemeClr val="dk1"/>
            </a:lnRef>
            <a:fillRef idx="0">
              <a:schemeClr val="dk1"/>
            </a:fillRef>
            <a:effectRef idx="0">
              <a:schemeClr val="dk1"/>
            </a:effectRef>
            <a:fontRef idx="minor">
              <a:schemeClr val="tx1"/>
            </a:fontRef>
          </p:style>
        </p:cxnSp>
        <p:cxnSp>
          <p:nvCxnSpPr>
            <p:cNvPr id="17" name="Straight Arrow Connector 16">
              <a:extLst>
                <a:ext uri="{FF2B5EF4-FFF2-40B4-BE49-F238E27FC236}">
                  <a16:creationId xmlns:a16="http://schemas.microsoft.com/office/drawing/2014/main" id="{ED652D46-C99A-791C-A335-BD4CB75B358B}"/>
                </a:ext>
              </a:extLst>
            </p:cNvPr>
            <p:cNvCxnSpPr>
              <a:cxnSpLocks/>
            </p:cNvCxnSpPr>
            <p:nvPr/>
          </p:nvCxnSpPr>
          <p:spPr>
            <a:xfrm flipH="1">
              <a:off x="2848510" y="3710683"/>
              <a:ext cx="166099" cy="152400"/>
            </a:xfrm>
            <a:prstGeom prst="straightConnector1">
              <a:avLst/>
            </a:prstGeom>
            <a:ln>
              <a:headEnd type="triangle"/>
              <a:tailEnd type="triangle"/>
            </a:ln>
          </p:spPr>
          <p:style>
            <a:lnRef idx="1">
              <a:schemeClr val="dk1"/>
            </a:lnRef>
            <a:fillRef idx="0">
              <a:schemeClr val="dk1"/>
            </a:fillRef>
            <a:effectRef idx="0">
              <a:schemeClr val="dk1"/>
            </a:effectRef>
            <a:fontRef idx="minor">
              <a:schemeClr val="tx1"/>
            </a:fontRef>
          </p:style>
        </p:cxnSp>
        <p:cxnSp>
          <p:nvCxnSpPr>
            <p:cNvPr id="23" name="Straight Arrow Connector 22">
              <a:extLst>
                <a:ext uri="{FF2B5EF4-FFF2-40B4-BE49-F238E27FC236}">
                  <a16:creationId xmlns:a16="http://schemas.microsoft.com/office/drawing/2014/main" id="{D12DE569-7609-96D9-3330-7F25BB33FABB}"/>
                </a:ext>
              </a:extLst>
            </p:cNvPr>
            <p:cNvCxnSpPr>
              <a:cxnSpLocks/>
            </p:cNvCxnSpPr>
            <p:nvPr/>
          </p:nvCxnSpPr>
          <p:spPr>
            <a:xfrm>
              <a:off x="2977793" y="1447800"/>
              <a:ext cx="0" cy="2199526"/>
            </a:xfrm>
            <a:prstGeom prst="straightConnector1">
              <a:avLst/>
            </a:prstGeom>
            <a:ln>
              <a:headEnd type="triangle"/>
              <a:tailEnd type="triangle"/>
            </a:ln>
          </p:spPr>
          <p:style>
            <a:lnRef idx="1">
              <a:schemeClr val="dk1"/>
            </a:lnRef>
            <a:fillRef idx="0">
              <a:schemeClr val="dk1"/>
            </a:fillRef>
            <a:effectRef idx="0">
              <a:schemeClr val="dk1"/>
            </a:effectRef>
            <a:fontRef idx="minor">
              <a:schemeClr val="tx1"/>
            </a:fontRef>
          </p:style>
        </p:cxnSp>
        <p:sp>
          <p:nvSpPr>
            <p:cNvPr id="30" name="TextBox 29">
              <a:extLst>
                <a:ext uri="{FF2B5EF4-FFF2-40B4-BE49-F238E27FC236}">
                  <a16:creationId xmlns:a16="http://schemas.microsoft.com/office/drawing/2014/main" id="{67552A6A-8A2B-36A4-3F00-836698C37E52}"/>
                </a:ext>
              </a:extLst>
            </p:cNvPr>
            <p:cNvSpPr txBox="1"/>
            <p:nvPr/>
          </p:nvSpPr>
          <p:spPr>
            <a:xfrm>
              <a:off x="3024027" y="2462991"/>
              <a:ext cx="633573" cy="261610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en-US" sz="1100" dirty="0"/>
                <a:t>57 mm</a:t>
              </a:r>
            </a:p>
          </p:txBody>
        </p:sp>
        <p:sp>
          <p:nvSpPr>
            <p:cNvPr id="32" name="TextBox 31">
              <a:extLst>
                <a:ext uri="{FF2B5EF4-FFF2-40B4-BE49-F238E27FC236}">
                  <a16:creationId xmlns:a16="http://schemas.microsoft.com/office/drawing/2014/main" id="{51AC8C2B-02B2-DAF8-1459-12F0A2260339}"/>
                </a:ext>
              </a:extLst>
            </p:cNvPr>
            <p:cNvSpPr txBox="1"/>
            <p:nvPr/>
          </p:nvSpPr>
          <p:spPr>
            <a:xfrm>
              <a:off x="2848510" y="3729519"/>
              <a:ext cx="633573" cy="261610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algn="ctr"/>
              <a:r>
                <a:rPr lang="en-US" sz="1100" dirty="0"/>
                <a:t>3.8 mm</a:t>
              </a:r>
            </a:p>
          </p:txBody>
        </p:sp>
        <p:sp>
          <p:nvSpPr>
            <p:cNvPr id="33" name="TextBox 32">
              <a:extLst>
                <a:ext uri="{FF2B5EF4-FFF2-40B4-BE49-F238E27FC236}">
                  <a16:creationId xmlns:a16="http://schemas.microsoft.com/office/drawing/2014/main" id="{A3D8E48B-8B12-92A9-F9C3-8CCC9B9BC1B6}"/>
                </a:ext>
              </a:extLst>
            </p:cNvPr>
            <p:cNvSpPr txBox="1"/>
            <p:nvPr/>
          </p:nvSpPr>
          <p:spPr>
            <a:xfrm>
              <a:off x="2171272" y="3955551"/>
              <a:ext cx="633573" cy="261610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algn="ctr"/>
              <a:r>
                <a:rPr lang="en-US" sz="1100" dirty="0"/>
                <a:t>9.7 mm</a:t>
              </a:r>
            </a:p>
          </p:txBody>
        </p:sp>
        <p:cxnSp>
          <p:nvCxnSpPr>
            <p:cNvPr id="42" name="Straight Connector 41">
              <a:extLst>
                <a:ext uri="{FF2B5EF4-FFF2-40B4-BE49-F238E27FC236}">
                  <a16:creationId xmlns:a16="http://schemas.microsoft.com/office/drawing/2014/main" id="{1F0383DC-078C-ECBD-7560-18DE75AE9C82}"/>
                </a:ext>
              </a:extLst>
            </p:cNvPr>
            <p:cNvCxnSpPr>
              <a:stCxn id="13" idx="4"/>
              <a:endCxn id="13" idx="5"/>
            </p:cNvCxnSpPr>
            <p:nvPr/>
          </p:nvCxnSpPr>
          <p:spPr>
            <a:xfrm flipV="1">
              <a:off x="2844226" y="2550129"/>
              <a:ext cx="87334" cy="87335"/>
            </a:xfrm>
            <a:prstGeom prst="line">
              <a:avLst/>
            </a:prstGeom>
            <a:ln w="28575">
              <a:solidFill>
                <a:schemeClr val="bg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4" name="Straight Connector 43">
              <a:extLst>
                <a:ext uri="{FF2B5EF4-FFF2-40B4-BE49-F238E27FC236}">
                  <a16:creationId xmlns:a16="http://schemas.microsoft.com/office/drawing/2014/main" id="{5F302DBA-BDEE-AA29-F941-AF19A6B8CBB4}"/>
                </a:ext>
              </a:extLst>
            </p:cNvPr>
            <p:cNvCxnSpPr>
              <a:cxnSpLocks/>
              <a:endCxn id="13" idx="4"/>
            </p:cNvCxnSpPr>
            <p:nvPr/>
          </p:nvCxnSpPr>
          <p:spPr>
            <a:xfrm>
              <a:off x="2551416" y="2637464"/>
              <a:ext cx="292810" cy="0"/>
            </a:xfrm>
            <a:prstGeom prst="line">
              <a:avLst/>
            </a:prstGeom>
            <a:ln w="28575">
              <a:solidFill>
                <a:schemeClr val="bg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8" name="TextBox 47">
              <a:extLst>
                <a:ext uri="{FF2B5EF4-FFF2-40B4-BE49-F238E27FC236}">
                  <a16:creationId xmlns:a16="http://schemas.microsoft.com/office/drawing/2014/main" id="{153F9F6E-FC51-4120-A772-A3658D0FCB9C}"/>
                </a:ext>
              </a:extLst>
            </p:cNvPr>
            <p:cNvSpPr txBox="1"/>
            <p:nvPr/>
          </p:nvSpPr>
          <p:spPr>
            <a:xfrm>
              <a:off x="2246165" y="2375854"/>
              <a:ext cx="731628" cy="261610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algn="ctr"/>
              <a:r>
                <a:rPr lang="en-US" sz="1100" dirty="0">
                  <a:solidFill>
                    <a:schemeClr val="bg1"/>
                  </a:solidFill>
                </a:rPr>
                <a:t>1.3 mm</a:t>
              </a:r>
            </a:p>
          </p:txBody>
        </p:sp>
        <p:sp>
          <p:nvSpPr>
            <p:cNvPr id="51" name="TextBox 50">
              <a:extLst>
                <a:ext uri="{FF2B5EF4-FFF2-40B4-BE49-F238E27FC236}">
                  <a16:creationId xmlns:a16="http://schemas.microsoft.com/office/drawing/2014/main" id="{F22E407F-1F41-AC4D-2476-EA9526F3CF61}"/>
                </a:ext>
              </a:extLst>
            </p:cNvPr>
            <p:cNvSpPr txBox="1"/>
            <p:nvPr/>
          </p:nvSpPr>
          <p:spPr>
            <a:xfrm>
              <a:off x="23274" y="4126930"/>
              <a:ext cx="3458810" cy="523220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algn="ctr"/>
              <a:r>
                <a:rPr lang="en-US" sz="1400" i="1" dirty="0"/>
                <a:t>Experimental fracture test setup and sample dimensions.</a:t>
              </a:r>
            </a:p>
          </p:txBody>
        </p:sp>
      </p:grpSp>
      <p:sp>
        <p:nvSpPr>
          <p:cNvPr id="62" name="TextBox 61">
            <a:extLst>
              <a:ext uri="{FF2B5EF4-FFF2-40B4-BE49-F238E27FC236}">
                <a16:creationId xmlns:a16="http://schemas.microsoft.com/office/drawing/2014/main" id="{E6A9D541-A6FC-C81D-F4CF-645626D5B0BB}"/>
              </a:ext>
            </a:extLst>
          </p:cNvPr>
          <p:cNvSpPr txBox="1"/>
          <p:nvPr/>
        </p:nvSpPr>
        <p:spPr>
          <a:xfrm>
            <a:off x="402331" y="1237869"/>
            <a:ext cx="11387328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2000" dirty="0"/>
              <a:t>Experimental fracture of </a:t>
            </a:r>
            <a:r>
              <a:rPr lang="en-US" sz="2000" dirty="0" err="1"/>
              <a:t>FiberForm</a:t>
            </a:r>
            <a:r>
              <a:rPr lang="en-US" sz="2000" dirty="0"/>
              <a:t>, virgin and char PICA by Agrawal &amp; Chavez-Garcia. They measured stress-strain curves and fracture toughness.</a:t>
            </a:r>
          </a:p>
        </p:txBody>
      </p:sp>
      <p:grpSp>
        <p:nvGrpSpPr>
          <p:cNvPr id="20" name="Group 19">
            <a:extLst>
              <a:ext uri="{FF2B5EF4-FFF2-40B4-BE49-F238E27FC236}">
                <a16:creationId xmlns:a16="http://schemas.microsoft.com/office/drawing/2014/main" id="{5C614614-01D2-F90C-1A24-AF48140A7C7E}"/>
              </a:ext>
            </a:extLst>
          </p:cNvPr>
          <p:cNvGrpSpPr/>
          <p:nvPr/>
        </p:nvGrpSpPr>
        <p:grpSpPr>
          <a:xfrm>
            <a:off x="6456174" y="2586254"/>
            <a:ext cx="5147246" cy="3998975"/>
            <a:chOff x="6456174" y="2586254"/>
            <a:chExt cx="5147246" cy="3998975"/>
          </a:xfrm>
        </p:grpSpPr>
        <p:grpSp>
          <p:nvGrpSpPr>
            <p:cNvPr id="6" name="Group 5">
              <a:extLst>
                <a:ext uri="{FF2B5EF4-FFF2-40B4-BE49-F238E27FC236}">
                  <a16:creationId xmlns:a16="http://schemas.microsoft.com/office/drawing/2014/main" id="{F4A0BC2F-8FA2-F0A1-4CFB-B1EE40B8B42A}"/>
                </a:ext>
              </a:extLst>
            </p:cNvPr>
            <p:cNvGrpSpPr/>
            <p:nvPr/>
          </p:nvGrpSpPr>
          <p:grpSpPr>
            <a:xfrm>
              <a:off x="6456174" y="2848281"/>
              <a:ext cx="4730295" cy="3736948"/>
              <a:chOff x="6159495" y="2990247"/>
              <a:chExt cx="4730295" cy="3736948"/>
            </a:xfrm>
          </p:grpSpPr>
          <p:pic>
            <p:nvPicPr>
              <p:cNvPr id="3" name="Picture 2">
                <a:extLst>
                  <a:ext uri="{FF2B5EF4-FFF2-40B4-BE49-F238E27FC236}">
                    <a16:creationId xmlns:a16="http://schemas.microsoft.com/office/drawing/2014/main" id="{D94599E8-41A5-57A8-3425-C13EE23AB631}"/>
                  </a:ext>
                </a:extLst>
              </p:cNvPr>
              <p:cNvPicPr>
                <a:picLocks noChangeAspect="1"/>
              </p:cNvPicPr>
              <p:nvPr/>
            </p:nvPicPr>
            <p:blipFill>
              <a:blip r:embed="rId4"/>
              <a:stretch>
                <a:fillRect/>
              </a:stretch>
            </p:blipFill>
            <p:spPr>
              <a:xfrm>
                <a:off x="6438752" y="2990247"/>
                <a:ext cx="4171783" cy="3128837"/>
              </a:xfrm>
              <a:prstGeom prst="rect">
                <a:avLst/>
              </a:prstGeom>
            </p:spPr>
          </p:pic>
          <p:sp>
            <p:nvSpPr>
              <p:cNvPr id="4" name="TextBox 3">
                <a:extLst>
                  <a:ext uri="{FF2B5EF4-FFF2-40B4-BE49-F238E27FC236}">
                    <a16:creationId xmlns:a16="http://schemas.microsoft.com/office/drawing/2014/main" id="{722EA36F-69A2-8D21-0A8D-FB754166C4EA}"/>
                  </a:ext>
                </a:extLst>
              </p:cNvPr>
              <p:cNvSpPr txBox="1"/>
              <p:nvPr/>
            </p:nvSpPr>
            <p:spPr>
              <a:xfrm>
                <a:off x="6159495" y="6203975"/>
                <a:ext cx="4730295" cy="52322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 algn="ctr"/>
                <a:r>
                  <a:rPr lang="en-US" sz="1400" i="1" dirty="0"/>
                  <a:t>Tensile stress-strain (</a:t>
                </a:r>
                <a:r>
                  <a:rPr lang="en-US" sz="1400" i="1" dirty="0" err="1"/>
                  <a:t>σ-ε</a:t>
                </a:r>
                <a:r>
                  <a:rPr lang="en-US" sz="1400" i="1" dirty="0"/>
                  <a:t>) of unnotched (solid) and notched (dashed) samples of </a:t>
                </a:r>
                <a:r>
                  <a:rPr lang="en-US" sz="1400" i="1" dirty="0" err="1"/>
                  <a:t>FiberForm</a:t>
                </a:r>
                <a:r>
                  <a:rPr lang="en-US" sz="1400" i="1" dirty="0"/>
                  <a:t>, virgin PICA and charred PICA. </a:t>
                </a:r>
              </a:p>
            </p:txBody>
          </p:sp>
        </p:grpSp>
        <p:sp>
          <p:nvSpPr>
            <p:cNvPr id="2" name="TextBox 1">
              <a:extLst>
                <a:ext uri="{FF2B5EF4-FFF2-40B4-BE49-F238E27FC236}">
                  <a16:creationId xmlns:a16="http://schemas.microsoft.com/office/drawing/2014/main" id="{46893499-FFC5-AF52-197F-9675EAD87053}"/>
                </a:ext>
              </a:extLst>
            </p:cNvPr>
            <p:cNvSpPr txBox="1"/>
            <p:nvPr/>
          </p:nvSpPr>
          <p:spPr>
            <a:xfrm>
              <a:off x="10621534" y="4094657"/>
              <a:ext cx="981886" cy="307777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algn="ctr"/>
              <a:r>
                <a:rPr lang="en-US" sz="1400" i="1" dirty="0"/>
                <a:t>unnotched</a:t>
              </a:r>
            </a:p>
          </p:txBody>
        </p:sp>
        <p:sp>
          <p:nvSpPr>
            <p:cNvPr id="7" name="TextBox 6">
              <a:extLst>
                <a:ext uri="{FF2B5EF4-FFF2-40B4-BE49-F238E27FC236}">
                  <a16:creationId xmlns:a16="http://schemas.microsoft.com/office/drawing/2014/main" id="{1D2C39FC-50E9-621C-2D58-3DB60FC7E0FD}"/>
                </a:ext>
              </a:extLst>
            </p:cNvPr>
            <p:cNvSpPr txBox="1"/>
            <p:nvPr/>
          </p:nvSpPr>
          <p:spPr>
            <a:xfrm>
              <a:off x="7455612" y="2586254"/>
              <a:ext cx="1438446" cy="307777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algn="ctr"/>
              <a:r>
                <a:rPr lang="en-US" sz="1400" i="1" dirty="0"/>
                <a:t>notched</a:t>
              </a:r>
            </a:p>
          </p:txBody>
        </p:sp>
        <p:cxnSp>
          <p:nvCxnSpPr>
            <p:cNvPr id="9" name="Straight Arrow Connector 8">
              <a:extLst>
                <a:ext uri="{FF2B5EF4-FFF2-40B4-BE49-F238E27FC236}">
                  <a16:creationId xmlns:a16="http://schemas.microsoft.com/office/drawing/2014/main" id="{C00A7DB4-420C-E49C-B891-C2FACE9A43D2}"/>
                </a:ext>
              </a:extLst>
            </p:cNvPr>
            <p:cNvCxnSpPr>
              <a:stCxn id="7" idx="2"/>
            </p:cNvCxnSpPr>
            <p:nvPr/>
          </p:nvCxnSpPr>
          <p:spPr>
            <a:xfrm>
              <a:off x="8174835" y="2894031"/>
              <a:ext cx="412116" cy="449578"/>
            </a:xfrm>
            <a:prstGeom prst="straightConnector1">
              <a:avLst/>
            </a:prstGeom>
            <a:ln>
              <a:solidFill>
                <a:schemeClr val="tx1"/>
              </a:solidFill>
              <a:tailEnd type="triangle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4" name="Straight Arrow Connector 13">
              <a:extLst>
                <a:ext uri="{FF2B5EF4-FFF2-40B4-BE49-F238E27FC236}">
                  <a16:creationId xmlns:a16="http://schemas.microsoft.com/office/drawing/2014/main" id="{C2EDD680-BE3F-8C00-4F6D-DE0A52F1ACEB}"/>
                </a:ext>
              </a:extLst>
            </p:cNvPr>
            <p:cNvCxnSpPr>
              <a:cxnSpLocks/>
              <a:stCxn id="2" idx="1"/>
            </p:cNvCxnSpPr>
            <p:nvPr/>
          </p:nvCxnSpPr>
          <p:spPr>
            <a:xfrm flipH="1" flipV="1">
              <a:off x="9795641" y="3962499"/>
              <a:ext cx="825893" cy="286047"/>
            </a:xfrm>
            <a:prstGeom prst="straightConnector1">
              <a:avLst/>
            </a:prstGeom>
            <a:ln>
              <a:solidFill>
                <a:schemeClr val="tx1"/>
              </a:solidFill>
              <a:tailEnd type="triangle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</p:spTree>
    <p:extLst>
      <p:ext uri="{BB962C8B-B14F-4D97-AF65-F5344CB8AC3E}">
        <p14:creationId xmlns:p14="http://schemas.microsoft.com/office/powerpoint/2010/main" val="4167204034"/>
      </p:ext>
    </p:extLst>
  </p:cSld>
  <p:clrMapOvr>
    <a:masterClrMapping/>
  </p:clrMapOvr>
  <p:transition>
    <p:fade/>
  </p:transition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1DC813A2-6C0A-EA58-41F7-FA637EC4A194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Title 11">
            <a:extLst>
              <a:ext uri="{FF2B5EF4-FFF2-40B4-BE49-F238E27FC236}">
                <a16:creationId xmlns:a16="http://schemas.microsoft.com/office/drawing/2014/main" id="{FBAE4E72-B76C-8777-BF60-381E7D05C80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dirty="0"/>
              <a:t>Tensile fracture in peridynamics</a:t>
            </a:r>
          </a:p>
        </p:txBody>
      </p:sp>
      <p:sp>
        <p:nvSpPr>
          <p:cNvPr id="10" name="Slide Number Placeholder 6">
            <a:extLst>
              <a:ext uri="{FF2B5EF4-FFF2-40B4-BE49-F238E27FC236}">
                <a16:creationId xmlns:a16="http://schemas.microsoft.com/office/drawing/2014/main" id="{75A30BC1-4BBC-EEF1-72E7-AC6BE7A19138}"/>
              </a:ext>
            </a:extLst>
          </p:cNvPr>
          <p:cNvSpPr>
            <a:spLocks noGrp="1"/>
          </p:cNvSpPr>
          <p:nvPr>
            <p:ph type="sldNum" sz="quarter" idx="10"/>
          </p:nvPr>
        </p:nvSpPr>
        <p:spPr>
          <a:xfrm>
            <a:off x="11789664" y="6629400"/>
            <a:ext cx="402336" cy="228600"/>
          </a:xfrm>
        </p:spPr>
        <p:txBody>
          <a:bodyPr/>
          <a:lstStyle/>
          <a:p>
            <a:pPr>
              <a:defRPr/>
            </a:pPr>
            <a:fld id="{75D13D49-2B6F-174C-9E1E-1013A06E5C50}" type="slidenum">
              <a:rPr lang="uk-UA" smtClean="0"/>
              <a:pPr>
                <a:defRPr/>
              </a:pPr>
              <a:t>23</a:t>
            </a:fld>
            <a:endParaRPr lang="uk-UA" dirty="0"/>
          </a:p>
        </p:txBody>
      </p:sp>
      <p:sp>
        <p:nvSpPr>
          <p:cNvPr id="50" name="TextBox 49">
            <a:extLst>
              <a:ext uri="{FF2B5EF4-FFF2-40B4-BE49-F238E27FC236}">
                <a16:creationId xmlns:a16="http://schemas.microsoft.com/office/drawing/2014/main" id="{EF8EB21F-BF81-EF01-42A1-527676B86F98}"/>
              </a:ext>
            </a:extLst>
          </p:cNvPr>
          <p:cNvSpPr txBox="1"/>
          <p:nvPr/>
        </p:nvSpPr>
        <p:spPr>
          <a:xfrm>
            <a:off x="162560" y="6367344"/>
            <a:ext cx="4136490" cy="43088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1100" baseline="30000" dirty="0"/>
              <a:t>+</a:t>
            </a:r>
            <a:r>
              <a:rPr lang="en-US" sz="1100" dirty="0"/>
              <a:t>Agrawal, Chavez-Garcia, </a:t>
            </a:r>
            <a:r>
              <a:rPr lang="en-US" sz="1100" i="1" dirty="0"/>
              <a:t>J. Spacecraft Rockets</a:t>
            </a:r>
            <a:r>
              <a:rPr lang="en-US" sz="1100" dirty="0"/>
              <a:t>, (4) 50, 2013</a:t>
            </a:r>
          </a:p>
          <a:p>
            <a:r>
              <a:rPr lang="en-US" sz="1100" dirty="0">
                <a:effectLst/>
              </a:rPr>
              <a:t>Panerai, F. et al. </a:t>
            </a:r>
            <a:r>
              <a:rPr lang="en-US" sz="1100" i="1" dirty="0">
                <a:effectLst/>
              </a:rPr>
              <a:t>IJHMT</a:t>
            </a:r>
            <a:r>
              <a:rPr lang="en-US" sz="1100" dirty="0">
                <a:effectLst/>
              </a:rPr>
              <a:t> </a:t>
            </a:r>
            <a:r>
              <a:rPr lang="en-US" sz="1100" b="1" dirty="0">
                <a:effectLst/>
              </a:rPr>
              <a:t>2016</a:t>
            </a:r>
            <a:r>
              <a:rPr lang="en-US" sz="1100" dirty="0">
                <a:effectLst/>
              </a:rPr>
              <a:t>, </a:t>
            </a:r>
            <a:r>
              <a:rPr lang="en-US" sz="1100" i="1" dirty="0">
                <a:effectLst/>
              </a:rPr>
              <a:t>101</a:t>
            </a:r>
            <a:r>
              <a:rPr lang="en-US" sz="1100" dirty="0">
                <a:effectLst/>
              </a:rPr>
              <a:t>, 267–273</a:t>
            </a:r>
            <a:endParaRPr lang="en-US" sz="1100" i="1" dirty="0"/>
          </a:p>
        </p:txBody>
      </p:sp>
      <p:sp>
        <p:nvSpPr>
          <p:cNvPr id="62" name="TextBox 61">
            <a:extLst>
              <a:ext uri="{FF2B5EF4-FFF2-40B4-BE49-F238E27FC236}">
                <a16:creationId xmlns:a16="http://schemas.microsoft.com/office/drawing/2014/main" id="{398FEAFC-A25F-C1CF-5AA0-0FE9C2A9617F}"/>
              </a:ext>
            </a:extLst>
          </p:cNvPr>
          <p:cNvSpPr txBox="1"/>
          <p:nvPr/>
        </p:nvSpPr>
        <p:spPr>
          <a:xfrm>
            <a:off x="293014" y="1413606"/>
            <a:ext cx="7157413" cy="193899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000" dirty="0" err="1"/>
              <a:t>Methodlogy</a:t>
            </a:r>
            <a:endParaRPr lang="en-US" sz="2000" dirty="0"/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sz="2000" dirty="0"/>
              <a:t>Energy released rate calculated from fracture toughness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sz="2000" dirty="0"/>
              <a:t>LAMMPS fix deform (affine motion perpendicular to crack)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sz="2000" dirty="0"/>
              <a:t>state-basted, linear </a:t>
            </a:r>
            <a:r>
              <a:rPr lang="en-US" sz="2000" dirty="0" err="1"/>
              <a:t>peridynamic</a:t>
            </a:r>
            <a:r>
              <a:rPr lang="en-US" sz="2000" dirty="0"/>
              <a:t> solid:</a:t>
            </a:r>
            <a:endParaRPr lang="en-US" sz="2000" dirty="0">
              <a:solidFill>
                <a:srgbClr val="000000"/>
              </a:solidFill>
              <a:effectLst/>
              <a:latin typeface="Helvetica" pitchFamily="2" charset="0"/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sz="2000" dirty="0"/>
              <a:t>Strain rate: 10</a:t>
            </a:r>
            <a:r>
              <a:rPr lang="en-US" sz="2000" baseline="30000" dirty="0"/>
              <a:t>-4 </a:t>
            </a:r>
            <a:r>
              <a:rPr lang="en-US" sz="2000" dirty="0"/>
              <a:t>m/s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sz="2000" i="1" dirty="0" err="1"/>
              <a:t>L</a:t>
            </a:r>
            <a:r>
              <a:rPr lang="en-US" sz="2000" i="1" baseline="-25000" dirty="0" err="1"/>
              <a:t>grid</a:t>
            </a:r>
            <a:r>
              <a:rPr lang="en-US" sz="2000" i="1" baseline="-25000" dirty="0"/>
              <a:t> </a:t>
            </a:r>
            <a:r>
              <a:rPr lang="en-US" sz="2000" i="1" baseline="0" dirty="0"/>
              <a:t>, grid spacing [mm], </a:t>
            </a:r>
            <a:r>
              <a:rPr lang="en-US" sz="2000" dirty="0"/>
              <a:t>Horizon: 3</a:t>
            </a:r>
            <a:r>
              <a:rPr lang="en-US" sz="2000" i="1" dirty="0"/>
              <a:t> </a:t>
            </a:r>
            <a:r>
              <a:rPr lang="en-US" sz="2000" i="1" dirty="0" err="1"/>
              <a:t>L</a:t>
            </a:r>
            <a:r>
              <a:rPr lang="en-US" sz="2000" i="1" baseline="-25000" dirty="0" err="1"/>
              <a:t>grid</a:t>
            </a:r>
            <a:r>
              <a:rPr lang="en-US" sz="2000" i="1" baseline="-25000" dirty="0"/>
              <a:t> </a:t>
            </a:r>
            <a:endParaRPr lang="en-US" sz="2000" dirty="0"/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931A4DF9-0D51-29C0-F5CB-8EAD75A42C4A}"/>
              </a:ext>
            </a:extLst>
          </p:cNvPr>
          <p:cNvSpPr txBox="1"/>
          <p:nvPr/>
        </p:nvSpPr>
        <p:spPr>
          <a:xfrm>
            <a:off x="8012112" y="6195784"/>
            <a:ext cx="4136490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1600" i="1" dirty="0"/>
              <a:t>Peridynamics notched specimen </a:t>
            </a:r>
            <a:r>
              <a:rPr lang="en-US" sz="1600" i="1" dirty="0" err="1"/>
              <a:t>configuraton</a:t>
            </a:r>
            <a:r>
              <a:rPr lang="en-US" sz="1600" i="1" dirty="0"/>
              <a:t>. Different spacings and horizons were used.</a:t>
            </a: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6E966E3B-5D27-34A8-F58A-797940E3F84B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565650" y="4225498"/>
            <a:ext cx="3060700" cy="584200"/>
          </a:xfrm>
          <a:prstGeom prst="rect">
            <a:avLst/>
          </a:prstGeom>
        </p:spPr>
      </p:pic>
      <p:sp>
        <p:nvSpPr>
          <p:cNvPr id="9" name="TextBox 8">
            <a:extLst>
              <a:ext uri="{FF2B5EF4-FFF2-40B4-BE49-F238E27FC236}">
                <a16:creationId xmlns:a16="http://schemas.microsoft.com/office/drawing/2014/main" id="{92668269-0437-0B59-C585-DC700C3106CF}"/>
              </a:ext>
            </a:extLst>
          </p:cNvPr>
          <p:cNvSpPr txBox="1"/>
          <p:nvPr/>
        </p:nvSpPr>
        <p:spPr>
          <a:xfrm>
            <a:off x="3047114" y="3744480"/>
            <a:ext cx="6097772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/>
            <a:r>
              <a:rPr lang="en-US" sz="1800" dirty="0"/>
              <a:t>state-basted, Linear </a:t>
            </a:r>
            <a:r>
              <a:rPr lang="en-US" sz="1800" dirty="0" err="1"/>
              <a:t>peridynamic</a:t>
            </a:r>
            <a:r>
              <a:rPr lang="en-US" sz="1800" dirty="0"/>
              <a:t> solid:</a:t>
            </a:r>
            <a:endParaRPr lang="en-US" dirty="0">
              <a:solidFill>
                <a:srgbClr val="000000"/>
              </a:solidFill>
              <a:effectLst/>
              <a:latin typeface="Helvetica" pitchFamily="2" charset="0"/>
            </a:endParaRPr>
          </a:p>
        </p:txBody>
      </p:sp>
      <p:sp>
        <p:nvSpPr>
          <p:cNvPr id="13" name="TextBox 12">
            <a:extLst>
              <a:ext uri="{FF2B5EF4-FFF2-40B4-BE49-F238E27FC236}">
                <a16:creationId xmlns:a16="http://schemas.microsoft.com/office/drawing/2014/main" id="{1E96C1F1-6043-931B-1282-E45E716DF08E}"/>
              </a:ext>
            </a:extLst>
          </p:cNvPr>
          <p:cNvSpPr txBox="1"/>
          <p:nvPr/>
        </p:nvSpPr>
        <p:spPr>
          <a:xfrm>
            <a:off x="3069699" y="5045798"/>
            <a:ext cx="6052602" cy="92333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/>
            <a:r>
              <a:rPr lang="en-US" dirty="0">
                <a:solidFill>
                  <a:srgbClr val="000000"/>
                </a:solidFill>
                <a:effectLst/>
                <a:latin typeface="Helvetica" pitchFamily="2" charset="0"/>
              </a:rPr>
              <a:t>influence function </a:t>
            </a:r>
            <a:r>
              <a:rPr lang="en-US" dirty="0" err="1">
                <a:solidFill>
                  <a:srgbClr val="000000"/>
                </a:solidFill>
                <a:effectLst/>
                <a:latin typeface="Helvetica" pitchFamily="2" charset="0"/>
              </a:rPr>
              <a:t>ω</a:t>
            </a:r>
            <a:r>
              <a:rPr lang="en-US" dirty="0">
                <a:solidFill>
                  <a:srgbClr val="000000"/>
                </a:solidFill>
                <a:effectLst/>
                <a:latin typeface="Helvetica" pitchFamily="2" charset="0"/>
              </a:rPr>
              <a:t>, reference state 𝑥, weighted volume </a:t>
            </a:r>
            <a:r>
              <a:rPr lang="en-US" i="1" dirty="0">
                <a:solidFill>
                  <a:srgbClr val="000000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m</a:t>
            </a:r>
            <a:r>
              <a:rPr lang="en-US" dirty="0">
                <a:solidFill>
                  <a:srgbClr val="000000"/>
                </a:solidFill>
                <a:effectLst/>
                <a:latin typeface="Helvetica" pitchFamily="2" charset="0"/>
              </a:rPr>
              <a:t>, dilatation </a:t>
            </a:r>
            <a:r>
              <a:rPr lang="en-US" i="1" dirty="0" err="1">
                <a:solidFill>
                  <a:srgbClr val="000000"/>
                </a:solidFill>
                <a:effectLst/>
                <a:latin typeface="Helvetica" pitchFamily="2" charset="0"/>
              </a:rPr>
              <a:t>θ</a:t>
            </a:r>
            <a:r>
              <a:rPr lang="en-US" dirty="0">
                <a:solidFill>
                  <a:srgbClr val="000000"/>
                </a:solidFill>
                <a:effectLst/>
                <a:latin typeface="Helvetica" pitchFamily="2" charset="0"/>
              </a:rPr>
              <a:t>, deviatoric extension state </a:t>
            </a:r>
            <a:r>
              <a:rPr lang="en-US" i="1" dirty="0">
                <a:solidFill>
                  <a:srgbClr val="000000"/>
                </a:solidFill>
                <a:effectLst/>
                <a:latin typeface="Helvetica" pitchFamily="2" charset="0"/>
              </a:rPr>
              <a:t>e</a:t>
            </a:r>
            <a:r>
              <a:rPr lang="en-US" i="1" baseline="30000" dirty="0">
                <a:solidFill>
                  <a:srgbClr val="000000"/>
                </a:solidFill>
                <a:effectLst/>
                <a:latin typeface="Helvetica" pitchFamily="2" charset="0"/>
              </a:rPr>
              <a:t>d</a:t>
            </a:r>
            <a:r>
              <a:rPr lang="en-US" i="1" dirty="0">
                <a:solidFill>
                  <a:srgbClr val="000000"/>
                </a:solidFill>
                <a:effectLst/>
                <a:latin typeface="Helvetica" pitchFamily="2" charset="0"/>
              </a:rPr>
              <a:t>, </a:t>
            </a:r>
            <a:r>
              <a:rPr lang="en-US" dirty="0">
                <a:solidFill>
                  <a:srgbClr val="000000"/>
                </a:solidFill>
                <a:effectLst/>
                <a:latin typeface="Helvetica" pitchFamily="2" charset="0"/>
              </a:rPr>
              <a:t>bulk modulus </a:t>
            </a:r>
            <a:r>
              <a:rPr lang="en-US" i="1" dirty="0">
                <a:solidFill>
                  <a:srgbClr val="000000"/>
                </a:solidFill>
                <a:effectLst/>
                <a:latin typeface="Helvetica" pitchFamily="2" charset="0"/>
              </a:rPr>
              <a:t>K </a:t>
            </a:r>
            <a:r>
              <a:rPr lang="en-US" dirty="0">
                <a:solidFill>
                  <a:srgbClr val="000000"/>
                </a:solidFill>
                <a:effectLst/>
                <a:latin typeface="Helvetica" pitchFamily="2" charset="0"/>
              </a:rPr>
              <a:t>and normalized shear modulus </a:t>
            </a:r>
            <a:r>
              <a:rPr lang="en-US" i="1" dirty="0">
                <a:solidFill>
                  <a:srgbClr val="000000"/>
                </a:solidFill>
                <a:latin typeface="Helvetica" pitchFamily="2" charset="0"/>
              </a:rPr>
              <a:t>⍺.</a:t>
            </a:r>
            <a:endParaRPr lang="en-US" dirty="0">
              <a:solidFill>
                <a:srgbClr val="000000"/>
              </a:solidFill>
              <a:effectLst/>
              <a:latin typeface="Helvetica" pitchFamily="2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927570632"/>
      </p:ext>
    </p:extLst>
  </p:cSld>
  <p:clrMapOvr>
    <a:masterClrMapping/>
  </p:clrMapOvr>
  <p:transition>
    <p:fade/>
  </p:transition>
</p:sld>
</file>

<file path=ppt/theme/theme1.xml><?xml version="1.0" encoding="utf-8"?>
<a:theme xmlns:a="http://schemas.openxmlformats.org/drawingml/2006/main" name="Office Theme">
  <a:themeElements>
    <a:clrScheme name="Office 2007-2010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 Them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 Them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2_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30000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/>
      <a:bodyPr/>
      <a:lstStyle/>
      <a:style>
        <a:lnRef idx="1">
          <a:schemeClr val="accent1"/>
        </a:lnRef>
        <a:fillRef idx="3">
          <a:schemeClr val="accent1"/>
        </a:fillRef>
        <a:effectRef idx="2">
          <a:schemeClr val="accent1"/>
        </a:effectRef>
        <a:fontRef idx="minor">
          <a:schemeClr val="lt1"/>
        </a:fontRef>
      </a:style>
    </a:spDef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</a:theme>
</file>

<file path=ppt/theme/theme3.xml><?xml version="1.0" encoding="utf-8"?>
<a:theme xmlns:a="http://schemas.openxmlformats.org/drawingml/2006/main" name="3_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30000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/>
      <a:bodyPr/>
      <a:lstStyle/>
      <a:style>
        <a:lnRef idx="1">
          <a:schemeClr val="accent1"/>
        </a:lnRef>
        <a:fillRef idx="3">
          <a:schemeClr val="accent1"/>
        </a:fillRef>
        <a:effectRef idx="2">
          <a:schemeClr val="accent1"/>
        </a:effectRef>
        <a:fontRef idx="minor">
          <a:schemeClr val="lt1"/>
        </a:fontRef>
      </a:style>
    </a:spDef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</a:theme>
</file>

<file path=ppt/theme/theme4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5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2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lcf76f155ced4ddcb4097134ff3c332f xmlns="cf1fd67d-55d4-4326-a7f8-e3b327ab3a23">
      <Terms xmlns="http://schemas.microsoft.com/office/infopath/2007/PartnerControls"/>
    </lcf76f155ced4ddcb4097134ff3c332f>
    <TaxCatchAll xmlns="d900e117-17a0-4b24-9e47-511ef1d02c43" xsi:nil="true"/>
  </documentManagement>
</p:properties>
</file>

<file path=customXml/item3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1DFEC8536ABF9348BC4B1703745DD8A9" ma:contentTypeVersion="12" ma:contentTypeDescription="Create a new document." ma:contentTypeScope="" ma:versionID="f5bef9d2385080d1ae03a41b753fe377">
  <xsd:schema xmlns:xsd="http://www.w3.org/2001/XMLSchema" xmlns:xs="http://www.w3.org/2001/XMLSchema" xmlns:p="http://schemas.microsoft.com/office/2006/metadata/properties" xmlns:ns2="cf1fd67d-55d4-4326-a7f8-e3b327ab3a23" xmlns:ns3="f5d3a9e4-60b4-411a-a09f-43485e137dff" xmlns:ns4="d900e117-17a0-4b24-9e47-511ef1d02c43" targetNamespace="http://schemas.microsoft.com/office/2006/metadata/properties" ma:root="true" ma:fieldsID="4b368896539e3226369a3fdf53cea312" ns2:_="" ns3:_="" ns4:_="">
    <xsd:import namespace="cf1fd67d-55d4-4326-a7f8-e3b327ab3a23"/>
    <xsd:import namespace="f5d3a9e4-60b4-411a-a09f-43485e137dff"/>
    <xsd:import namespace="d900e117-17a0-4b24-9e47-511ef1d02c43"/>
    <xsd:element name="properties">
      <xsd:complexType>
        <xsd:sequence>
          <xsd:element name="documentManagement">
            <xsd:complexType>
              <xsd:all>
                <xsd:element ref="ns2:MediaServiceMetadata" minOccurs="0"/>
                <xsd:element ref="ns2:MediaServiceFastMetadata" minOccurs="0"/>
                <xsd:element ref="ns2:MediaServiceAutoTags" minOccurs="0"/>
                <xsd:element ref="ns2:MediaServiceOCR" minOccurs="0"/>
                <xsd:element ref="ns2:MediaServiceGenerationTime" minOccurs="0"/>
                <xsd:element ref="ns2:MediaServiceEventHashCode" minOccurs="0"/>
                <xsd:element ref="ns2:MediaServiceDateTaken" minOccurs="0"/>
                <xsd:element ref="ns3:SharedWithUsers" minOccurs="0"/>
                <xsd:element ref="ns3:SharedWithDetails" minOccurs="0"/>
                <xsd:element ref="ns2:lcf76f155ced4ddcb4097134ff3c332f" minOccurs="0"/>
                <xsd:element ref="ns4:TaxCatchAll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cf1fd67d-55d4-4326-a7f8-e3b327ab3a23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AutoTags" ma:index="10" nillable="true" ma:displayName="Tags" ma:internalName="MediaServiceAutoTags" ma:readOnly="true">
      <xsd:simpleType>
        <xsd:restriction base="dms:Text"/>
      </xsd:simpleType>
    </xsd:element>
    <xsd:element name="MediaServiceOCR" ma:index="11" nillable="true" ma:displayName="Extracted Text" ma:internalName="MediaServiceOCR" ma:readOnly="true">
      <xsd:simpleType>
        <xsd:restriction base="dms:Note">
          <xsd:maxLength value="255"/>
        </xsd:restriction>
      </xsd:simpleType>
    </xsd:element>
    <xsd:element name="MediaServiceGenerationTime" ma:index="12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EventHashCode" ma:index="13" nillable="true" ma:displayName="MediaServiceEventHashCode" ma:hidden="true" ma:internalName="MediaServiceEventHashCode" ma:readOnly="true">
      <xsd:simpleType>
        <xsd:restriction base="dms:Text"/>
      </xsd:simpleType>
    </xsd:element>
    <xsd:element name="MediaServiceDateTaken" ma:index="14" nillable="true" ma:displayName="MediaServiceDateTaken" ma:hidden="true" ma:internalName="MediaServiceDateTaken" ma:readOnly="true">
      <xsd:simpleType>
        <xsd:restriction base="dms:Text"/>
      </xsd:simpleType>
    </xsd:element>
    <xsd:element name="lcf76f155ced4ddcb4097134ff3c332f" ma:index="18" nillable="true" ma:taxonomy="true" ma:internalName="lcf76f155ced4ddcb4097134ff3c332f" ma:taxonomyFieldName="MediaServiceImageTags" ma:displayName="Image Tags" ma:readOnly="false" ma:fieldId="{5cf76f15-5ced-4ddc-b409-7134ff3c332f}" ma:taxonomyMulti="true" ma:sspId="0fb68aea-d2ee-4a6c-85e6-e4b5686e96e8" ma:termSetId="09814cd3-568e-fe90-9814-8d621ff8fb84" ma:anchorId="fba54fb3-c3e1-fe81-a776-ca4b69148c4d" ma:open="true" ma:isKeyword="false">
      <xsd:complexType>
        <xsd:sequence>
          <xsd:element ref="pc:Terms" minOccurs="0" maxOccurs="1"/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f5d3a9e4-60b4-411a-a09f-43485e137dff" elementFormDefault="qualified">
    <xsd:import namespace="http://schemas.microsoft.com/office/2006/documentManagement/types"/>
    <xsd:import namespace="http://schemas.microsoft.com/office/infopath/2007/PartnerControls"/>
    <xsd:element name="SharedWithUsers" ma:index="15" nillable="true" ma:displayName="Shared With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16" nillable="true" ma:displayName="Shared With Details" ma:internalName="SharedWithDetails" ma:readOnly="true">
      <xsd:simpleType>
        <xsd:restriction base="dms:Note">
          <xsd:maxLength value="255"/>
        </xsd:restriction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d900e117-17a0-4b24-9e47-511ef1d02c43" elementFormDefault="qualified">
    <xsd:import namespace="http://schemas.microsoft.com/office/2006/documentManagement/types"/>
    <xsd:import namespace="http://schemas.microsoft.com/office/infopath/2007/PartnerControls"/>
    <xsd:element name="TaxCatchAll" ma:index="19" nillable="true" ma:displayName="Taxonomy Catch All Column" ma:hidden="true" ma:list="{76110789-c164-44f7-9486-e29d682c24d1}" ma:internalName="TaxCatchAll" ma:showField="CatchAllData" ma:web="f5d3a9e4-60b4-411a-a09f-43485e137dff">
      <xsd:complexType>
        <xsd:complexContent>
          <xsd:extension base="dms:MultiChoiceLookup">
            <xsd:sequence>
              <xsd:element name="Value" type="dms:Lookup" maxOccurs="unbounded" minOccurs="0" nillable="true"/>
            </xsd:sequence>
          </xsd:extension>
        </xsd:complexContent>
      </xsd:complex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Props1.xml><?xml version="1.0" encoding="utf-8"?>
<ds:datastoreItem xmlns:ds="http://schemas.openxmlformats.org/officeDocument/2006/customXml" ds:itemID="{98719373-09A0-4701-9D12-98B2D06163F6}">
  <ds:schemaRefs>
    <ds:schemaRef ds:uri="http://schemas.microsoft.com/sharepoint/v3/contenttype/forms"/>
  </ds:schemaRefs>
</ds:datastoreItem>
</file>

<file path=customXml/itemProps2.xml><?xml version="1.0" encoding="utf-8"?>
<ds:datastoreItem xmlns:ds="http://schemas.openxmlformats.org/officeDocument/2006/customXml" ds:itemID="{1A62372B-3840-49ED-8154-DD25CDEC517F}">
  <ds:schemaRefs>
    <ds:schemaRef ds:uri="http://purl.org/dc/elements/1.1/"/>
    <ds:schemaRef ds:uri="d900e117-17a0-4b24-9e47-511ef1d02c43"/>
    <ds:schemaRef ds:uri="cf1fd67d-55d4-4326-a7f8-e3b327ab3a23"/>
    <ds:schemaRef ds:uri="http://schemas.microsoft.com/office/2006/metadata/properties"/>
    <ds:schemaRef ds:uri="f5d3a9e4-60b4-411a-a09f-43485e137dff"/>
    <ds:schemaRef ds:uri="http://schemas.microsoft.com/office/2006/documentManagement/types"/>
    <ds:schemaRef ds:uri="http://purl.org/dc/terms/"/>
    <ds:schemaRef ds:uri="http://purl.org/dc/dcmitype/"/>
    <ds:schemaRef ds:uri="http://schemas.microsoft.com/office/infopath/2007/PartnerControls"/>
    <ds:schemaRef ds:uri="http://schemas.openxmlformats.org/package/2006/metadata/core-properties"/>
    <ds:schemaRef ds:uri="http://www.w3.org/XML/1998/namespace"/>
  </ds:schemaRefs>
</ds:datastoreItem>
</file>

<file path=customXml/itemProps3.xml><?xml version="1.0" encoding="utf-8"?>
<ds:datastoreItem xmlns:ds="http://schemas.openxmlformats.org/officeDocument/2006/customXml" ds:itemID="{B5AA437A-27A2-472F-BFF8-6CDC25500DC4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cf1fd67d-55d4-4326-a7f8-e3b327ab3a23"/>
    <ds:schemaRef ds:uri="f5d3a9e4-60b4-411a-a09f-43485e137dff"/>
    <ds:schemaRef ds:uri="d900e117-17a0-4b24-9e47-511ef1d02c43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docMetadata/LabelInfo.xml><?xml version="1.0" encoding="utf-8"?>
<clbl:labelList xmlns:clbl="http://schemas.microsoft.com/office/2020/mipLabelMetadata">
  <clbl:label id="{7005d458-45be-48ae-8140-d43da96dd17b}" enabled="0" method="" siteId="{7005d458-45be-48ae-8140-d43da96dd17b}" removed="1"/>
</clbl:labelList>
</file>

<file path=docProps/app.xml><?xml version="1.0" encoding="utf-8"?>
<Properties xmlns="http://schemas.openxmlformats.org/officeDocument/2006/extended-properties" xmlns:vt="http://schemas.openxmlformats.org/officeDocument/2006/docPropsVTypes">
  <Template>Office Theme</Template>
  <TotalTime>14250</TotalTime>
  <Words>1975</Words>
  <Application>Microsoft Macintosh PowerPoint</Application>
  <PresentationFormat>Widescreen</PresentationFormat>
  <Paragraphs>317</Paragraphs>
  <Slides>23</Slides>
  <Notes>10</Notes>
  <HiddenSlides>0</HiddenSlides>
  <MMClips>8</MMClips>
  <ScaleCrop>false</ScaleCrop>
  <HeadingPairs>
    <vt:vector size="6" baseType="variant">
      <vt:variant>
        <vt:lpstr>Fonts Used</vt:lpstr>
      </vt:variant>
      <vt:variant>
        <vt:i4>10</vt:i4>
      </vt:variant>
      <vt:variant>
        <vt:lpstr>Theme</vt:lpstr>
      </vt:variant>
      <vt:variant>
        <vt:i4>3</vt:i4>
      </vt:variant>
      <vt:variant>
        <vt:lpstr>Slide Titles</vt:lpstr>
      </vt:variant>
      <vt:variant>
        <vt:i4>23</vt:i4>
      </vt:variant>
    </vt:vector>
  </HeadingPairs>
  <TitlesOfParts>
    <vt:vector size="36" baseType="lpstr">
      <vt:lpstr>ＭＳ Ｐゴシック</vt:lpstr>
      <vt:lpstr>.AppleSystemUIFont</vt:lpstr>
      <vt:lpstr>Arial</vt:lpstr>
      <vt:lpstr>Arial</vt:lpstr>
      <vt:lpstr>Arial Bold</vt:lpstr>
      <vt:lpstr>Calibri</vt:lpstr>
      <vt:lpstr>Cambria Math</vt:lpstr>
      <vt:lpstr>Helvetica</vt:lpstr>
      <vt:lpstr>Times New Roman</vt:lpstr>
      <vt:lpstr>Wingdings</vt:lpstr>
      <vt:lpstr>Office Theme</vt:lpstr>
      <vt:lpstr>2_Office Theme</vt:lpstr>
      <vt:lpstr>3_Office Theme</vt:lpstr>
      <vt:lpstr>Ablative Material Fracture with Peridynamics</vt:lpstr>
      <vt:lpstr>A Heat Shield for Every Mission</vt:lpstr>
      <vt:lpstr>Thermal Protection Systems (TPS) Types</vt:lpstr>
      <vt:lpstr>Thermal Protection Systems (TPS) Types</vt:lpstr>
      <vt:lpstr>Thermal Protection Systems (TPS) Types</vt:lpstr>
      <vt:lpstr>Ablative TPS Mass Loss</vt:lpstr>
      <vt:lpstr>Goal</vt:lpstr>
      <vt:lpstr>Phenolic Impregnated Carbon Ablator (PICA)</vt:lpstr>
      <vt:lpstr>Phenolic Impregnated Carbon Ablator (PICA)</vt:lpstr>
      <vt:lpstr>TPS Modeling  </vt:lpstr>
      <vt:lpstr>Structure-Resolved Approaches</vt:lpstr>
      <vt:lpstr>Continuum-scale Approaches</vt:lpstr>
      <vt:lpstr>FiberForm, virgin/charred PICA Fracture Experiments</vt:lpstr>
      <vt:lpstr>SEM at the Crack Tip </vt:lpstr>
      <vt:lpstr>Tensile fracture in peridynamics</vt:lpstr>
      <vt:lpstr>Tensile fracture of FiberForm in peridynamics</vt:lpstr>
      <vt:lpstr>PowerPoint Presentation</vt:lpstr>
      <vt:lpstr>PowerPoint Presentation</vt:lpstr>
      <vt:lpstr>MMOD impact of FiberForm</vt:lpstr>
      <vt:lpstr>PowerPoint Presentation</vt:lpstr>
      <vt:lpstr>Tensile fracture in peridynamics</vt:lpstr>
      <vt:lpstr>FiberForm, virgin/charred PICA Fracture Experiments</vt:lpstr>
      <vt:lpstr>Tensile fracture in peridynamics</vt:lpstr>
    </vt:vector>
  </TitlesOfParts>
  <Company>NASA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Squire, Thomas H. (ARC-TSM)</dc:creator>
  <cp:lastModifiedBy>Santos, Andrew P. (ARC-TSM)</cp:lastModifiedBy>
  <cp:revision>72</cp:revision>
  <cp:lastPrinted>2025-01-24T18:31:53Z</cp:lastPrinted>
  <dcterms:created xsi:type="dcterms:W3CDTF">2015-02-20T14:50:24Z</dcterms:created>
  <dcterms:modified xsi:type="dcterms:W3CDTF">2025-07-17T21:08:43Z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0x0101003883E09ABEA87B489967FDD4B5861016</vt:lpwstr>
  </property>
</Properties>
</file>