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1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678" r:id="rId3"/>
    <p:sldId id="2676" r:id="rId4"/>
    <p:sldId id="2680" r:id="rId5"/>
    <p:sldId id="2667" r:id="rId6"/>
    <p:sldId id="2669" r:id="rId7"/>
    <p:sldId id="2670" r:id="rId8"/>
    <p:sldId id="2672" r:id="rId9"/>
    <p:sldId id="2614" r:id="rId10"/>
    <p:sldId id="2763" r:id="rId11"/>
    <p:sldId id="2714" r:id="rId12"/>
    <p:sldId id="2721" r:id="rId13"/>
    <p:sldId id="2688" r:id="rId14"/>
    <p:sldId id="2700" r:id="rId15"/>
    <p:sldId id="2791" r:id="rId16"/>
    <p:sldId id="2692" r:id="rId17"/>
    <p:sldId id="2792" r:id="rId18"/>
    <p:sldId id="2795" r:id="rId19"/>
    <p:sldId id="2793" r:id="rId20"/>
    <p:sldId id="2794" r:id="rId21"/>
    <p:sldId id="2796" r:id="rId22"/>
    <p:sldId id="2797" r:id="rId23"/>
    <p:sldId id="279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3D91"/>
    <a:srgbClr val="7FAB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58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75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20:08:06.69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7FF459-7841-4C64-804B-07BD85555D72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F3A4CA-B490-4D8B-8FDA-C0144F243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051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254D0E-14A7-4766-AD24-0FFE3225345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0798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254D0E-14A7-4766-AD24-0FFE3225345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8690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254D0E-14A7-4766-AD24-0FFE3225345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6900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254D0E-14A7-4766-AD24-0FFE3225345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6294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254D0E-14A7-4766-AD24-0FFE3225345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3227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254D0E-14A7-4766-AD24-0FFE3225345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9449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254D0E-14A7-4766-AD24-0FFE3225345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1353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254D0E-14A7-4766-AD24-0FFE3225345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5679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254D0E-14A7-4766-AD24-0FFE3225345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4387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3A4CA-B490-4D8B-8FDA-C0144F243B7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58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254D0E-14A7-4766-AD24-0FFE3225345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4247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254D0E-14A7-4766-AD24-0FFE3225345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3678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254D0E-14A7-4766-AD24-0FFE3225345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7007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254D0E-14A7-4766-AD24-0FFE3225345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2235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254D0E-14A7-4766-AD24-0FFE3225345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7513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254D0E-14A7-4766-AD24-0FFE3225345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0606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254D0E-14A7-4766-AD24-0FFE3225345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2691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254D0E-14A7-4766-AD24-0FFE3225345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425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26873-D7A4-FB61-30AE-8E43D874B4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AD171B-8751-D39B-C9A9-CF16F34604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6109B9-D410-EDE4-EF0B-2BFBB72DF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C16AA-3492-434D-8597-CD5282E1C4D8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468ADF-9591-7386-CE17-6CD6A518B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881DAF-CE57-8CF9-5D4F-D1B0CF910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9898F-8495-4605-9F1B-C4DADABEDD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238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F4C24-7705-C322-4EBF-4B5897B5F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AEAF07-B602-C7C4-2F22-57125560F7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8EEF6C-C370-C328-7039-3A4D4F79A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C16AA-3492-434D-8597-CD5282E1C4D8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DAB430-4E75-0B29-0722-07EEB89FD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98B26-FB46-270F-ABA5-03D080DB8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9898F-8495-4605-9F1B-C4DADABEDD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556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394A50-A063-3F3C-067B-B028C90311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EFD2BE-7C9E-D5E5-2248-A7B5FE9C84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0A8C80-9370-E326-D8E8-D15BE0518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C16AA-3492-434D-8597-CD5282E1C4D8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ACE68-1116-B97D-1586-0834500DC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D03FA2-9074-81DC-4DB9-2D898D03A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9898F-8495-4605-9F1B-C4DADABEDD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51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AFF43-FDB5-DAED-2843-3C812AA70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DCF17B-6177-406D-B571-05CCF85E58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FE86A-2624-EB55-ED6D-DD495E9BD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C16AA-3492-434D-8597-CD5282E1C4D8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059ECE-EFB2-BBC3-25CF-33A5E7ED0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95FD8C-6BB2-8EA7-BF63-19E4EFFEF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9898F-8495-4605-9F1B-C4DADABEDD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973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7228D-F0D8-4C32-4CE2-FA4107702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FB04C4-589B-8F9B-4132-FF76ADE173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C8101B-D786-FE0E-877A-B3FC92146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C16AA-3492-434D-8597-CD5282E1C4D8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04BA2F-103C-BAED-A32E-884E63D25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A666F3-2931-F905-186D-EE90E8B2B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9898F-8495-4605-9F1B-C4DADABEDD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701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85BD5-E790-3390-B5F4-033885DFE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3EE02-15FE-9EF9-0BA3-AA755E73FC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69A6C7-F2A1-F109-0104-30881FF71C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225A94-EA1C-8A82-FA78-508FC865A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C16AA-3492-434D-8597-CD5282E1C4D8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8AD499-AC83-0751-FB8D-1DA39F084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3AB3B2-9497-8AA7-9F29-945E771CD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9898F-8495-4605-9F1B-C4DADABEDD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96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6462B-8FA6-FBDB-07D9-68080E109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BC843F-9014-7EA3-FAB3-59AFB6169F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98B62D-B1AF-E601-E9B6-9A08680E4D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593540-5074-8F4F-4A92-2162C3DD30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782D28-3BD7-DC2B-198A-1CF4D61E5A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F345EB-795C-38F1-6655-FBE311A75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C16AA-3492-434D-8597-CD5282E1C4D8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E66244-C6F3-1414-A811-0631BD86F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5546E3-6247-4D57-34F1-A349ACA98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9898F-8495-4605-9F1B-C4DADABEDD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361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C54C1-AD78-E19A-850D-759DE00EF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19C47E-3142-B814-5D9E-045DD6DF3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C16AA-3492-434D-8597-CD5282E1C4D8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4A500F-FBCC-F671-D3CB-BFF044211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D97662-5F7F-0528-3EB0-217961B2C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9898F-8495-4605-9F1B-C4DADABEDD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902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9AADFB-F7E1-2496-C767-106E06A61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C16AA-3492-434D-8597-CD5282E1C4D8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39E4D7-0819-31B1-B6E1-05E434644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D17535-7CC9-637D-9EB0-B88E5997E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9898F-8495-4605-9F1B-C4DADABEDD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725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672A3-F9C6-2BDC-6655-7EA0724FE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DDD90F-6C90-EFA9-44AB-B9C178031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6E29C0-238C-8CC7-73D0-0DCD2F4688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7997CC-4F0C-F904-529B-3548251CC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C16AA-3492-434D-8597-CD5282E1C4D8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06B20C-0B8A-1CD4-4A40-C7A89CFCF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E55FA9-029D-7C7D-51F2-50C1B3BF3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9898F-8495-4605-9F1B-C4DADABEDD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263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D5E26-4149-F534-A93B-DDEF17A45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ADD95D-BD54-B760-7A13-26B92A9692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531F11-0CD5-12CD-73DD-5C02E14CF5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0CD48F-295F-56DA-525E-06F7AD065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C16AA-3492-434D-8597-CD5282E1C4D8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C7DC6C-ACCB-D55E-A4F0-38B61DAE3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D26F45-2BB4-C2D8-4D36-57A1FAC90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9898F-8495-4605-9F1B-C4DADABEDD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70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4E0A28-87C6-F33A-C821-EB083FB44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EA5ED-92C8-8C82-E98B-9697A8EAC9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C2DB6D-8FB1-590B-FC29-BEE76ECB64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AC16AA-3492-434D-8597-CD5282E1C4D8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2EFCA-EF04-3E36-7BBA-37D554CC62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06D33-ACC8-4AF0-70E9-BBE7F68188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1D9898F-8495-4605-9F1B-C4DADABEDD4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Amazon.com: 3D Look NASA Logo Shaped Sticker (Space Meatball Decal) :  Automotive">
            <a:extLst>
              <a:ext uri="{FF2B5EF4-FFF2-40B4-BE49-F238E27FC236}">
                <a16:creationId xmlns:a16="http://schemas.microsoft.com/office/drawing/2014/main" id="{23927142-D874-33E5-78DF-B5B1C9B77FB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" b="6628"/>
          <a:stretch/>
        </p:blipFill>
        <p:spPr bwMode="auto">
          <a:xfrm>
            <a:off x="200785" y="69481"/>
            <a:ext cx="838759" cy="736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D676DC5-C9EA-66F4-C221-47596F14420D}"/>
              </a:ext>
            </a:extLst>
          </p:cNvPr>
          <p:cNvCxnSpPr>
            <a:cxnSpLocks/>
          </p:cNvCxnSpPr>
          <p:nvPr userDrawn="1"/>
        </p:nvCxnSpPr>
        <p:spPr>
          <a:xfrm>
            <a:off x="237744" y="886529"/>
            <a:ext cx="11512296" cy="0"/>
          </a:xfrm>
          <a:prstGeom prst="line">
            <a:avLst/>
          </a:prstGeom>
          <a:ln w="12700">
            <a:solidFill>
              <a:srgbClr val="0B3D9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851E621-0941-448E-BEBE-2BDE7F2AC93E}"/>
              </a:ext>
            </a:extLst>
          </p:cNvPr>
          <p:cNvCxnSpPr>
            <a:cxnSpLocks/>
          </p:cNvCxnSpPr>
          <p:nvPr userDrawn="1"/>
        </p:nvCxnSpPr>
        <p:spPr>
          <a:xfrm>
            <a:off x="338328" y="1013776"/>
            <a:ext cx="11567160" cy="0"/>
          </a:xfrm>
          <a:prstGeom prst="line">
            <a:avLst/>
          </a:prstGeom>
          <a:ln w="12700">
            <a:solidFill>
              <a:srgbClr val="FC3D2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2395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hyperlink" Target="https://doi.org/10.1038/s42254-021-00309-2" TargetMode="Externa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9D6FC-6A30-49A3-A911-CBAAE90ABE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8273" y="1015621"/>
            <a:ext cx="10836621" cy="1330700"/>
          </a:xfrm>
        </p:spPr>
        <p:txBody>
          <a:bodyPr>
            <a:normAutofit fontScale="90000"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Production and Validation of novel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SiC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UV Instrumentation for Astronomy and Planetary applications</a:t>
            </a:r>
            <a:r>
              <a:rPr lang="en-US" sz="32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32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21E768-7807-4811-9EE3-0AF1703C51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8901" y="3291802"/>
            <a:ext cx="9144000" cy="2387599"/>
          </a:xfrm>
        </p:spPr>
        <p:txBody>
          <a:bodyPr>
            <a:no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Dr. Chullhee (Chace) Cho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NASA Goddard Space Flight Center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SPIE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Optics+Photonics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2025</a:t>
            </a:r>
          </a:p>
          <a:p>
            <a:r>
              <a:rPr lang="en-US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UV, X-Ray, and Gamma-Ray Space Instrumentation for Astronomy XXIV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San Diego, CA</a:t>
            </a:r>
          </a:p>
        </p:txBody>
      </p:sp>
      <p:pic>
        <p:nvPicPr>
          <p:cNvPr id="16" name="Picture 15" descr="A black and white object on a white surface&#10;&#10;Description automatically generated">
            <a:extLst>
              <a:ext uri="{FF2B5EF4-FFF2-40B4-BE49-F238E27FC236}">
                <a16:creationId xmlns:a16="http://schemas.microsoft.com/office/drawing/2014/main" id="{04F5E2E2-6547-4495-67AF-82CF19B9A2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68" t="-239" r="362" b="6877"/>
          <a:stretch/>
        </p:blipFill>
        <p:spPr>
          <a:xfrm rot="5400000">
            <a:off x="621403" y="2654342"/>
            <a:ext cx="2719442" cy="260687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Picture 20" descr="Formaldehyde (CH2O) - Structure, Molecular Mass, Properties &amp; Uses">
            <a:extLst>
              <a:ext uri="{FF2B5EF4-FFF2-40B4-BE49-F238E27FC236}">
                <a16:creationId xmlns:a16="http://schemas.microsoft.com/office/drawing/2014/main" id="{3F2AC251-24FD-4514-4CA1-058AA84EC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4800">
            <a:off x="1365803" y="2755728"/>
            <a:ext cx="738229" cy="430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D4FE8DF-6FBB-7A99-D7CD-92427D9C85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2247" y="2579782"/>
            <a:ext cx="2672063" cy="271944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6385479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C0018-A681-1DFB-C17B-25D094F78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967" y="-118463"/>
            <a:ext cx="10515600" cy="1325563"/>
          </a:xfrm>
        </p:spPr>
        <p:txBody>
          <a:bodyPr>
            <a:normAutofit/>
          </a:bodyPr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Diode Structure Definition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916009C-896E-D549-8906-82759AE6B984}"/>
              </a:ext>
            </a:extLst>
          </p:cNvPr>
          <p:cNvGrpSpPr/>
          <p:nvPr/>
        </p:nvGrpSpPr>
        <p:grpSpPr>
          <a:xfrm>
            <a:off x="4760840" y="2167955"/>
            <a:ext cx="6904441" cy="2516458"/>
            <a:chOff x="408789" y="1792476"/>
            <a:chExt cx="6904441" cy="251645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A1B9C49-3FD5-4693-EA64-45D9E306B23C}"/>
                </a:ext>
              </a:extLst>
            </p:cNvPr>
            <p:cNvSpPr/>
            <p:nvPr/>
          </p:nvSpPr>
          <p:spPr>
            <a:xfrm>
              <a:off x="930064" y="3194740"/>
              <a:ext cx="6383162" cy="109526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E52A5BE-830B-536C-2574-A88CA4A20900}"/>
                </a:ext>
              </a:extLst>
            </p:cNvPr>
            <p:cNvSpPr/>
            <p:nvPr/>
          </p:nvSpPr>
          <p:spPr>
            <a:xfrm>
              <a:off x="930065" y="2441804"/>
              <a:ext cx="6383165" cy="75293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68A2D5E-F92C-3107-C370-DA42DA53C440}"/>
                </a:ext>
              </a:extLst>
            </p:cNvPr>
            <p:cNvSpPr/>
            <p:nvPr/>
          </p:nvSpPr>
          <p:spPr>
            <a:xfrm>
              <a:off x="3108241" y="2441804"/>
              <a:ext cx="2175578" cy="289951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N+ contact implant/diode n side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9C864C2-8EFE-D367-304F-7687254AD519}"/>
                </a:ext>
              </a:extLst>
            </p:cNvPr>
            <p:cNvSpPr txBox="1"/>
            <p:nvPr/>
          </p:nvSpPr>
          <p:spPr>
            <a:xfrm>
              <a:off x="3410058" y="3579178"/>
              <a:ext cx="210207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N+ substrate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B64D8A4-7610-53C0-089D-7A73A3EE4897}"/>
                </a:ext>
              </a:extLst>
            </p:cNvPr>
            <p:cNvSpPr txBox="1"/>
            <p:nvPr/>
          </p:nvSpPr>
          <p:spPr>
            <a:xfrm>
              <a:off x="3524588" y="2936903"/>
              <a:ext cx="210207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P- epi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9ABE138-9E8B-9956-7132-C66DD399AE0F}"/>
                </a:ext>
              </a:extLst>
            </p:cNvPr>
            <p:cNvSpPr/>
            <p:nvPr/>
          </p:nvSpPr>
          <p:spPr>
            <a:xfrm>
              <a:off x="5418278" y="2436504"/>
              <a:ext cx="1425885" cy="28995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P+ contact implant/diode p side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AEA6378-F6F8-E76C-0CE0-E3D30873A5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92998" y="2436504"/>
              <a:ext cx="565512" cy="3345"/>
            </a:xfrm>
            <a:prstGeom prst="line">
              <a:avLst/>
            </a:prstGeom>
            <a:ln w="1270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ECF31F7-B83B-EE07-1AF5-55C58722D19A}"/>
                </a:ext>
              </a:extLst>
            </p:cNvPr>
            <p:cNvCxnSpPr>
              <a:cxnSpLocks/>
            </p:cNvCxnSpPr>
            <p:nvPr/>
          </p:nvCxnSpPr>
          <p:spPr>
            <a:xfrm>
              <a:off x="4213409" y="2082094"/>
              <a:ext cx="1" cy="356847"/>
            </a:xfrm>
            <a:prstGeom prst="line">
              <a:avLst/>
            </a:prstGeom>
            <a:ln w="603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8047691-D80B-6C09-3F7D-F90999DA45CE}"/>
                </a:ext>
              </a:extLst>
            </p:cNvPr>
            <p:cNvCxnSpPr/>
            <p:nvPr/>
          </p:nvCxnSpPr>
          <p:spPr>
            <a:xfrm>
              <a:off x="6168403" y="2067031"/>
              <a:ext cx="1" cy="356847"/>
            </a:xfrm>
            <a:prstGeom prst="line">
              <a:avLst/>
            </a:prstGeom>
            <a:ln w="603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5098B96-7E89-CD7F-0E7D-FC69518AE52D}"/>
                </a:ext>
              </a:extLst>
            </p:cNvPr>
            <p:cNvCxnSpPr>
              <a:cxnSpLocks/>
            </p:cNvCxnSpPr>
            <p:nvPr/>
          </p:nvCxnSpPr>
          <p:spPr>
            <a:xfrm>
              <a:off x="4196030" y="2084957"/>
              <a:ext cx="844429" cy="0"/>
            </a:xfrm>
            <a:prstGeom prst="line">
              <a:avLst/>
            </a:prstGeom>
            <a:ln w="603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22E45A8-C95C-8933-C395-332FD8C2C7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00519" y="2079477"/>
              <a:ext cx="867885" cy="5480"/>
            </a:xfrm>
            <a:prstGeom prst="line">
              <a:avLst/>
            </a:prstGeom>
            <a:ln w="603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9752973A-5526-D7F8-C08C-AEF228DB89D2}"/>
                </a:ext>
              </a:extLst>
            </p:cNvPr>
            <p:cNvSpPr/>
            <p:nvPr/>
          </p:nvSpPr>
          <p:spPr>
            <a:xfrm rot="16200000">
              <a:off x="5066404" y="1953015"/>
              <a:ext cx="204347" cy="263885"/>
            </a:xfrm>
            <a:prstGeom prst="triangle">
              <a:avLst/>
            </a:prstGeom>
            <a:noFill/>
            <a:ln w="412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EEF5083-C455-489D-6934-A10C0C92937E}"/>
                </a:ext>
              </a:extLst>
            </p:cNvPr>
            <p:cNvCxnSpPr/>
            <p:nvPr/>
          </p:nvCxnSpPr>
          <p:spPr>
            <a:xfrm>
              <a:off x="5036635" y="1991913"/>
              <a:ext cx="0" cy="18036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57EB4615-2E3D-F2E2-1F38-5B0478767396}"/>
                    </a:ext>
                  </a:extLst>
                </p14:cNvPr>
                <p14:cNvContentPartPr/>
                <p14:nvPr/>
              </p14:nvContentPartPr>
              <p14:xfrm>
                <a:off x="1448570" y="3204330"/>
                <a:ext cx="226" cy="144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57EB4615-2E3D-F2E2-1F38-5B0478767396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444728" y="3201882"/>
                  <a:ext cx="7910" cy="5040"/>
                </a:xfrm>
                <a:prstGeom prst="rect">
                  <a:avLst/>
                </a:prstGeom>
              </p:spPr>
            </p:pic>
          </mc:Fallback>
        </mc:AlternateContent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A318EEAE-3F9A-F4A5-C15A-EB64C4AFD6F2}"/>
                </a:ext>
              </a:extLst>
            </p:cNvPr>
            <p:cNvCxnSpPr/>
            <p:nvPr/>
          </p:nvCxnSpPr>
          <p:spPr>
            <a:xfrm flipV="1">
              <a:off x="1818026" y="3204330"/>
              <a:ext cx="0" cy="445289"/>
            </a:xfrm>
            <a:prstGeom prst="straightConnector1">
              <a:avLst/>
            </a:prstGeom>
            <a:ln w="47625">
              <a:solidFill>
                <a:schemeClr val="tx1">
                  <a:lumMod val="95000"/>
                  <a:lumOff val="5000"/>
                </a:schemeClr>
              </a:solidFill>
              <a:headEnd w="sm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39458F76-0E27-D985-FDC4-22B67D393C45}"/>
                </a:ext>
              </a:extLst>
            </p:cNvPr>
            <p:cNvCxnSpPr>
              <a:cxnSpLocks/>
            </p:cNvCxnSpPr>
            <p:nvPr/>
          </p:nvCxnSpPr>
          <p:spPr>
            <a:xfrm>
              <a:off x="1817800" y="3801875"/>
              <a:ext cx="0" cy="490901"/>
            </a:xfrm>
            <a:prstGeom prst="straightConnector1">
              <a:avLst/>
            </a:prstGeom>
            <a:ln w="47625">
              <a:solidFill>
                <a:schemeClr val="tx1">
                  <a:lumMod val="95000"/>
                  <a:lumOff val="5000"/>
                </a:schemeClr>
              </a:solidFill>
              <a:headEnd w="sm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220A5E20-9EE1-164D-E051-C39F95C46CEA}"/>
                </a:ext>
              </a:extLst>
            </p:cNvPr>
            <p:cNvCxnSpPr>
              <a:cxnSpLocks/>
            </p:cNvCxnSpPr>
            <p:nvPr/>
          </p:nvCxnSpPr>
          <p:spPr>
            <a:xfrm>
              <a:off x="930065" y="2908135"/>
              <a:ext cx="0" cy="286605"/>
            </a:xfrm>
            <a:prstGeom prst="straightConnector1">
              <a:avLst/>
            </a:prstGeom>
            <a:ln w="47625">
              <a:solidFill>
                <a:schemeClr val="tx1">
                  <a:lumMod val="95000"/>
                  <a:lumOff val="5000"/>
                </a:schemeClr>
              </a:solidFill>
              <a:headEnd w="sm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2A8E4A22-7026-E6FC-2554-3978ED445B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0064" y="2439850"/>
              <a:ext cx="0" cy="286605"/>
            </a:xfrm>
            <a:prstGeom prst="straightConnector1">
              <a:avLst/>
            </a:prstGeom>
            <a:ln w="47625">
              <a:solidFill>
                <a:schemeClr val="tx1">
                  <a:lumMod val="95000"/>
                  <a:lumOff val="5000"/>
                </a:schemeClr>
              </a:solidFill>
              <a:headEnd w="sm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2DFBBF5-562B-D236-1048-0153A17465B0}"/>
                </a:ext>
              </a:extLst>
            </p:cNvPr>
            <p:cNvSpPr txBox="1"/>
            <p:nvPr/>
          </p:nvSpPr>
          <p:spPr>
            <a:xfrm>
              <a:off x="1414728" y="3568902"/>
              <a:ext cx="11089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~300 um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E90C044-084A-AEB6-BAB2-184EEE12B0BE}"/>
                </a:ext>
              </a:extLst>
            </p:cNvPr>
            <p:cNvSpPr txBox="1"/>
            <p:nvPr/>
          </p:nvSpPr>
          <p:spPr>
            <a:xfrm>
              <a:off x="408789" y="2626561"/>
              <a:ext cx="8390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~5 um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44D56328-9B1C-C48F-AA7B-F76B166868D5}"/>
                </a:ext>
              </a:extLst>
            </p:cNvPr>
            <p:cNvSpPr/>
            <p:nvPr/>
          </p:nvSpPr>
          <p:spPr>
            <a:xfrm>
              <a:off x="6978885" y="2436504"/>
              <a:ext cx="257814" cy="844285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82E690FF-DE3D-FE94-08AE-FD327E0689F1}"/>
                </a:ext>
              </a:extLst>
            </p:cNvPr>
            <p:cNvSpPr/>
            <p:nvPr/>
          </p:nvSpPr>
          <p:spPr>
            <a:xfrm>
              <a:off x="1146037" y="2445336"/>
              <a:ext cx="257814" cy="844285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C9105F88-FAB8-B01E-3172-ED4821F4CD78}"/>
                </a:ext>
              </a:extLst>
            </p:cNvPr>
            <p:cNvCxnSpPr>
              <a:cxnSpLocks/>
              <a:stCxn id="30" idx="2"/>
            </p:cNvCxnSpPr>
            <p:nvPr/>
          </p:nvCxnSpPr>
          <p:spPr>
            <a:xfrm flipH="1">
              <a:off x="1207964" y="2287595"/>
              <a:ext cx="199321" cy="265529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8232ED2-0AA3-3D04-0ECB-6CEE30D30D66}"/>
                </a:ext>
              </a:extLst>
            </p:cNvPr>
            <p:cNvSpPr txBox="1"/>
            <p:nvPr/>
          </p:nvSpPr>
          <p:spPr>
            <a:xfrm>
              <a:off x="930908" y="1792476"/>
              <a:ext cx="9527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>
                  <a:latin typeface="Arial" panose="020B0604020202020204" pitchFamily="34" charset="0"/>
                  <a:cs typeface="Arial" panose="020B0604020202020204" pitchFamily="34" charset="0"/>
                </a:rPr>
                <a:t>Pixel Isolation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72B61D2-C968-E9BA-859E-8BD33C3C8A5C}"/>
                </a:ext>
              </a:extLst>
            </p:cNvPr>
            <p:cNvSpPr/>
            <p:nvPr/>
          </p:nvSpPr>
          <p:spPr>
            <a:xfrm>
              <a:off x="1544882" y="2439850"/>
              <a:ext cx="1425885" cy="28995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P+ contact implant/diode p side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129AC78-4592-804B-D0C1-43F9CA929D1F}"/>
                </a:ext>
              </a:extLst>
            </p:cNvPr>
            <p:cNvCxnSpPr/>
            <p:nvPr/>
          </p:nvCxnSpPr>
          <p:spPr>
            <a:xfrm>
              <a:off x="6170172" y="1877301"/>
              <a:ext cx="1" cy="356847"/>
            </a:xfrm>
            <a:prstGeom prst="line">
              <a:avLst/>
            </a:prstGeom>
            <a:ln w="603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1858EB0-F289-82C5-9409-C8FB8F6232AE}"/>
                </a:ext>
              </a:extLst>
            </p:cNvPr>
            <p:cNvCxnSpPr>
              <a:cxnSpLocks/>
            </p:cNvCxnSpPr>
            <p:nvPr/>
          </p:nvCxnSpPr>
          <p:spPr>
            <a:xfrm>
              <a:off x="2230008" y="1885892"/>
              <a:ext cx="0" cy="541607"/>
            </a:xfrm>
            <a:prstGeom prst="line">
              <a:avLst/>
            </a:prstGeom>
            <a:ln w="603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2B6DE64-09A0-A51A-5C85-389E9C04BE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47251" y="2433028"/>
              <a:ext cx="565512" cy="3345"/>
            </a:xfrm>
            <a:prstGeom prst="line">
              <a:avLst/>
            </a:prstGeom>
            <a:ln w="1270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0EAF787-C8B1-CD45-DC59-C1F57FD610D4}"/>
                </a:ext>
              </a:extLst>
            </p:cNvPr>
            <p:cNvCxnSpPr>
              <a:cxnSpLocks/>
            </p:cNvCxnSpPr>
            <p:nvPr/>
          </p:nvCxnSpPr>
          <p:spPr>
            <a:xfrm>
              <a:off x="2230006" y="1885286"/>
              <a:ext cx="3945747" cy="0"/>
            </a:xfrm>
            <a:prstGeom prst="line">
              <a:avLst/>
            </a:prstGeom>
            <a:ln w="603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EE3C69C-94C7-0220-F94F-311F4229E93E}"/>
                </a:ext>
              </a:extLst>
            </p:cNvPr>
            <p:cNvCxnSpPr/>
            <p:nvPr/>
          </p:nvCxnSpPr>
          <p:spPr>
            <a:xfrm>
              <a:off x="3497787" y="2436504"/>
              <a:ext cx="1425885" cy="0"/>
            </a:xfrm>
            <a:prstGeom prst="line">
              <a:avLst/>
            </a:prstGeom>
            <a:ln w="1270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19737E09-ADDA-93F1-23D8-302536A396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0064" y="4290004"/>
              <a:ext cx="6383162" cy="18930"/>
            </a:xfrm>
            <a:prstGeom prst="line">
              <a:avLst/>
            </a:prstGeom>
            <a:ln w="1270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7AB0A9AD-F946-7AAD-D7E9-EB2E7E5537A5}"/>
                </a:ext>
              </a:extLst>
            </p:cNvPr>
            <p:cNvCxnSpPr/>
            <p:nvPr/>
          </p:nvCxnSpPr>
          <p:spPr>
            <a:xfrm>
              <a:off x="5971127" y="3745235"/>
              <a:ext cx="163345" cy="533534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A18762C-C9CA-7A5C-197A-E8FF3CCAD29F}"/>
                </a:ext>
              </a:extLst>
            </p:cNvPr>
            <p:cNvSpPr txBox="1"/>
            <p:nvPr/>
          </p:nvSpPr>
          <p:spPr>
            <a:xfrm>
              <a:off x="5133859" y="3178144"/>
              <a:ext cx="14013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>
                  <a:latin typeface="Arial" panose="020B0604020202020204" pitchFamily="34" charset="0"/>
                  <a:cs typeface="Arial" panose="020B0604020202020204" pitchFamily="34" charset="0"/>
                </a:rPr>
                <a:t>Backside metallization</a:t>
              </a:r>
            </a:p>
          </p:txBody>
        </p:sp>
      </p:grp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D0775D81-9D00-E54F-5882-A339CF1F339A}"/>
              </a:ext>
            </a:extLst>
          </p:cNvPr>
          <p:cNvSpPr txBox="1">
            <a:spLocks/>
          </p:cNvSpPr>
          <p:nvPr/>
        </p:nvSpPr>
        <p:spPr>
          <a:xfrm>
            <a:off x="308075" y="2014447"/>
            <a:ext cx="4651912" cy="42384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Pixel geometry developed by CoolCAD yields lower dark current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Including pixel-to-pixel isolation structures between neighboring active areas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Include backside metallization (Nickel with Gold Coating) to allow control of the N+ substrate bias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46381DC-6798-4DC3-16B6-50808FD49CC7}"/>
              </a:ext>
            </a:extLst>
          </p:cNvPr>
          <p:cNvSpPr txBox="1"/>
          <p:nvPr/>
        </p:nvSpPr>
        <p:spPr>
          <a:xfrm>
            <a:off x="538716" y="1455447"/>
            <a:ext cx="41371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Detector Cross Section</a:t>
            </a:r>
          </a:p>
        </p:txBody>
      </p:sp>
    </p:spTree>
    <p:extLst>
      <p:ext uri="{BB962C8B-B14F-4D97-AF65-F5344CB8AC3E}">
        <p14:creationId xmlns:p14="http://schemas.microsoft.com/office/powerpoint/2010/main" val="19042918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C0018-A681-1DFB-C17B-25D094F78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257" y="-101219"/>
            <a:ext cx="10515600" cy="1325563"/>
          </a:xfrm>
        </p:spPr>
        <p:txBody>
          <a:bodyPr>
            <a:normAutofit/>
          </a:bodyPr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Individual Diode Designs Targeted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D0775D81-9D00-E54F-5882-A339CF1F339A}"/>
              </a:ext>
            </a:extLst>
          </p:cNvPr>
          <p:cNvSpPr txBox="1">
            <a:spLocks/>
          </p:cNvSpPr>
          <p:nvPr/>
        </p:nvSpPr>
        <p:spPr>
          <a:xfrm>
            <a:off x="2" y="1452531"/>
            <a:ext cx="6096000" cy="491734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Across initial run targeted an expanded range of individual diode geometries to balance performance with ease of fabrication including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Optimized 25 um x 500 um geometry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Vertically constrained 25 um x 200 um (in case high aspect ratio presents issues)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Horizontally expanded 50 um x 500 um geometry (in case small pitch presents issues)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Also included variation in implant type N- (wider depletion region and increased responsivity), N+ (reduced serial resistance)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Within process test diodes included variation in metallization pattern to balance active area and serial resistance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E53E35-6B22-08FA-909D-FB5FB72E2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52531"/>
            <a:ext cx="5667294" cy="35173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5A8F8C-2809-1F06-CD77-BE1C5FECE3A4}"/>
              </a:ext>
            </a:extLst>
          </p:cNvPr>
          <p:cNvSpPr txBox="1"/>
          <p:nvPr/>
        </p:nvSpPr>
        <p:spPr>
          <a:xfrm>
            <a:off x="6334121" y="4969900"/>
            <a:ext cx="2407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n+ implant</a:t>
            </a:r>
          </a:p>
          <a:p>
            <a:pPr algn="ctr"/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25 x 200 μm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A7E500-8746-2C74-3FD2-D0E37B63E741}"/>
              </a:ext>
            </a:extLst>
          </p:cNvPr>
          <p:cNvSpPr txBox="1"/>
          <p:nvPr/>
        </p:nvSpPr>
        <p:spPr>
          <a:xfrm>
            <a:off x="8979783" y="4970406"/>
            <a:ext cx="1353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n- implant</a:t>
            </a:r>
          </a:p>
          <a:p>
            <a:pPr algn="ctr"/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25 x 500 μm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009A33-F241-81E1-F05B-A81259C049C3}"/>
              </a:ext>
            </a:extLst>
          </p:cNvPr>
          <p:cNvSpPr txBox="1"/>
          <p:nvPr/>
        </p:nvSpPr>
        <p:spPr>
          <a:xfrm>
            <a:off x="9881428" y="4956995"/>
            <a:ext cx="2407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n+ implant</a:t>
            </a:r>
          </a:p>
          <a:p>
            <a:pPr algn="ctr"/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50 x 500 μm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5045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9A00BD1-4B69-AFD0-587B-F71A2F95F2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982" y="1340675"/>
            <a:ext cx="5309419" cy="52991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67C859-FE4F-44EE-B3BE-14D0D6AA5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363" y="-164927"/>
            <a:ext cx="9720072" cy="1325563"/>
          </a:xfrm>
        </p:spPr>
        <p:txBody>
          <a:bodyPr>
            <a:normAutofit/>
          </a:bodyPr>
          <a:lstStyle/>
          <a:p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First Run Fabrication Wafer Layout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FDB79D-7C1B-35FB-CE9A-1C68B034CE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4391" y="1342694"/>
            <a:ext cx="3198237" cy="6399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53ADD7-A525-C8CD-473F-7F4D5473EA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4391" y="2401107"/>
            <a:ext cx="3198237" cy="63996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C1DB1C0-F331-D934-F06F-2AF45A9A0AA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32097" y="1340676"/>
            <a:ext cx="3182921" cy="6399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D2A7E5F-C3F8-2903-B37F-2E7A57A4BD8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32097" y="2401104"/>
            <a:ext cx="3177105" cy="639971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A155F999-E853-41FE-43BD-0038950212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1" y="3878553"/>
            <a:ext cx="6705599" cy="3062790"/>
          </a:xfrm>
        </p:spPr>
        <p:txBody>
          <a:bodyPr>
            <a:normAutofit fontScale="47500" lnSpcReduction="20000"/>
          </a:bodyPr>
          <a:lstStyle/>
          <a:p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Condensed designs from true 1x128 into continuous arrays to increase number of 1x128 arrays testable with a single integration </a:t>
            </a:r>
          </a:p>
          <a:p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Included 50x500 um variants as an added insurance policy</a:t>
            </a:r>
          </a:p>
          <a:p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Also included limited number of full 1x1024 arrays for structure validation and earlier field campaign kickoff</a:t>
            </a:r>
          </a:p>
          <a:p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Same variations on width of isolation between pixels (2 um and 4 um) and Implant type (N+ or N-) are present on this wafer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D8D5420-41FC-6FAC-7F3F-41882E9C0AC0}"/>
              </a:ext>
            </a:extLst>
          </p:cNvPr>
          <p:cNvSpPr txBox="1"/>
          <p:nvPr/>
        </p:nvSpPr>
        <p:spPr>
          <a:xfrm>
            <a:off x="104775" y="6152886"/>
            <a:ext cx="5381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1x1024 Array Wafer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AEA71FA-DCDC-CBF4-28FA-31478CD4B632}"/>
              </a:ext>
            </a:extLst>
          </p:cNvPr>
          <p:cNvSpPr txBox="1"/>
          <p:nvPr/>
        </p:nvSpPr>
        <p:spPr>
          <a:xfrm>
            <a:off x="5604390" y="1935649"/>
            <a:ext cx="3198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2C30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Integrated 1x128s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1B594A9-D9ED-FD18-7FC7-B70EA7F8482E}"/>
              </a:ext>
            </a:extLst>
          </p:cNvPr>
          <p:cNvSpPr txBox="1"/>
          <p:nvPr/>
        </p:nvSpPr>
        <p:spPr>
          <a:xfrm>
            <a:off x="8826280" y="1932330"/>
            <a:ext cx="3182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2C30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25x200 um, 1x1024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AAE3DC6-687A-E67E-B670-CCE76829CD87}"/>
              </a:ext>
            </a:extLst>
          </p:cNvPr>
          <p:cNvSpPr txBox="1"/>
          <p:nvPr/>
        </p:nvSpPr>
        <p:spPr>
          <a:xfrm>
            <a:off x="5581651" y="3006363"/>
            <a:ext cx="31982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2C30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25x500 um &amp; 50x500 um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9B81354-2247-362E-6F2D-DD8CB34202CD}"/>
              </a:ext>
            </a:extLst>
          </p:cNvPr>
          <p:cNvSpPr txBox="1"/>
          <p:nvPr/>
        </p:nvSpPr>
        <p:spPr>
          <a:xfrm>
            <a:off x="8803541" y="3003044"/>
            <a:ext cx="3182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2C30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25x500 um, 1x1024</a:t>
            </a:r>
          </a:p>
        </p:txBody>
      </p:sp>
    </p:spTree>
    <p:extLst>
      <p:ext uri="{BB962C8B-B14F-4D97-AF65-F5344CB8AC3E}">
        <p14:creationId xmlns:p14="http://schemas.microsoft.com/office/powerpoint/2010/main" val="2907626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078E53D8-04C0-402F-D6FB-A49F3CBDBC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6709" y="1333137"/>
            <a:ext cx="5073253" cy="38369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67C859-FE4F-44EE-B3BE-14D0D6AA5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363" y="-205347"/>
            <a:ext cx="9720072" cy="1325563"/>
          </a:xfrm>
        </p:spPr>
        <p:txBody>
          <a:bodyPr>
            <a:normAutofit/>
          </a:bodyPr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Identifying ROIC Suited for Reading Desired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SiC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Array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9760FB-15A2-19C2-2990-6F0900252E60}"/>
              </a:ext>
            </a:extLst>
          </p:cNvPr>
          <p:cNvSpPr/>
          <p:nvPr/>
        </p:nvSpPr>
        <p:spPr>
          <a:xfrm>
            <a:off x="6646458" y="1126571"/>
            <a:ext cx="300251" cy="2604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AB82BC6-99ED-40B9-A327-9C524A56E50D}"/>
              </a:ext>
            </a:extLst>
          </p:cNvPr>
          <p:cNvGrpSpPr/>
          <p:nvPr/>
        </p:nvGrpSpPr>
        <p:grpSpPr>
          <a:xfrm>
            <a:off x="172038" y="1303832"/>
            <a:ext cx="6754937" cy="4776168"/>
            <a:chOff x="-1940428" y="1889422"/>
            <a:chExt cx="6744128" cy="4733618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CBC09DC3-D4F3-4C57-731C-7E625DD36687}"/>
                </a:ext>
              </a:extLst>
            </p:cNvPr>
            <p:cNvGrpSpPr/>
            <p:nvPr/>
          </p:nvGrpSpPr>
          <p:grpSpPr>
            <a:xfrm>
              <a:off x="-134055" y="2733667"/>
              <a:ext cx="2390459" cy="3889373"/>
              <a:chOff x="-126273" y="2035178"/>
              <a:chExt cx="2390459" cy="3889373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0993F41B-2E9E-CFD9-B3FC-438C86A1AD3A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56598" y="2035178"/>
                <a:ext cx="1207588" cy="3889369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B3786424-8818-F27D-9723-32C509204F55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2127"/>
              <a:stretch/>
            </p:blipFill>
            <p:spPr>
              <a:xfrm>
                <a:off x="-126273" y="2035179"/>
                <a:ext cx="1207588" cy="3889372"/>
              </a:xfrm>
              <a:prstGeom prst="rect">
                <a:avLst/>
              </a:prstGeom>
            </p:spPr>
          </p:pic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68B10E08-4B79-919B-64D8-96BECFBC877F}"/>
                </a:ext>
              </a:extLst>
            </p:cNvPr>
            <p:cNvGrpSpPr/>
            <p:nvPr/>
          </p:nvGrpSpPr>
          <p:grpSpPr>
            <a:xfrm>
              <a:off x="2377664" y="1903708"/>
              <a:ext cx="2426036" cy="4719332"/>
              <a:chOff x="8054882" y="6297810"/>
              <a:chExt cx="2426036" cy="4719332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8CDD5CFB-C46C-3ABA-3C35-9865E9158C70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153746" y="6297810"/>
                <a:ext cx="1327172" cy="4719332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3B028D5D-2194-DDE4-2212-5175B4178B96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054882" y="6297810"/>
                <a:ext cx="1102029" cy="4719332"/>
              </a:xfrm>
              <a:prstGeom prst="rect">
                <a:avLst/>
              </a:prstGeom>
            </p:spPr>
          </p:pic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E44E3778-070D-303D-493C-0167FDA0BC04}"/>
                </a:ext>
              </a:extLst>
            </p:cNvPr>
            <p:cNvGrpSpPr/>
            <p:nvPr/>
          </p:nvGrpSpPr>
          <p:grpSpPr>
            <a:xfrm>
              <a:off x="-1940428" y="1889422"/>
              <a:ext cx="1872946" cy="4657430"/>
              <a:chOff x="6104118" y="2383219"/>
              <a:chExt cx="1802652" cy="3803668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638F4EF4-E234-DEF3-2458-F6A3ECC6AA8D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8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992382" y="2383220"/>
                <a:ext cx="914388" cy="3803667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FE987523-D4CE-350D-672D-0F6AFE3D638F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9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104118" y="2383219"/>
                <a:ext cx="914388" cy="3803667"/>
              </a:xfrm>
              <a:prstGeom prst="rect">
                <a:avLst/>
              </a:prstGeom>
            </p:spPr>
          </p:pic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047EBD5-6728-59FE-C169-C92B37D605C4}"/>
                </a:ext>
              </a:extLst>
            </p:cNvPr>
            <p:cNvGrpSpPr/>
            <p:nvPr/>
          </p:nvGrpSpPr>
          <p:grpSpPr>
            <a:xfrm>
              <a:off x="-67480" y="1890831"/>
              <a:ext cx="2339585" cy="890469"/>
              <a:chOff x="6083151" y="6159346"/>
              <a:chExt cx="2251781" cy="680659"/>
            </a:xfrm>
          </p:grpSpPr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5A86C961-992B-52A2-7D98-EBBE4821CD19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10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083151" y="6159347"/>
                <a:ext cx="1194157" cy="680658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3D7328D6-0518-81DF-84E9-EF1BA5CB73B5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11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035903" y="6159346"/>
                <a:ext cx="1299029" cy="680658"/>
              </a:xfrm>
              <a:prstGeom prst="rect">
                <a:avLst/>
              </a:prstGeom>
            </p:spPr>
          </p:pic>
        </p:grp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651A1845-7F8D-21EA-1125-B091AFE4BBB0}"/>
              </a:ext>
            </a:extLst>
          </p:cNvPr>
          <p:cNvSpPr/>
          <p:nvPr/>
        </p:nvSpPr>
        <p:spPr>
          <a:xfrm>
            <a:off x="2047986" y="4716809"/>
            <a:ext cx="2327610" cy="7933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615997B-B0F0-0AC0-7930-8DB88AF7C7D5}"/>
              </a:ext>
            </a:extLst>
          </p:cNvPr>
          <p:cNvSpPr/>
          <p:nvPr/>
        </p:nvSpPr>
        <p:spPr>
          <a:xfrm>
            <a:off x="4512778" y="1321843"/>
            <a:ext cx="2327610" cy="74698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54F9C2F0-7657-D20E-B85C-3621DFE763AA}"/>
              </a:ext>
            </a:extLst>
          </p:cNvPr>
          <p:cNvSpPr txBox="1">
            <a:spLocks/>
          </p:cNvSpPr>
          <p:nvPr/>
        </p:nvSpPr>
        <p:spPr>
          <a:xfrm>
            <a:off x="6860122" y="5193508"/>
            <a:ext cx="5331878" cy="137719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Targeted fabrication of 1D passive array with wire bondable interface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Identified FLIR ISC9802 as best option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078228F-B9C2-59F0-3624-BEAA99CA3258}"/>
              </a:ext>
            </a:extLst>
          </p:cNvPr>
          <p:cNvSpPr txBox="1"/>
          <p:nvPr/>
        </p:nvSpPr>
        <p:spPr>
          <a:xfrm>
            <a:off x="16808" y="6061409"/>
            <a:ext cx="6738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ISC9802 Core Properties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8E07862-2E31-84E2-C67C-3F9490605B4C}"/>
              </a:ext>
            </a:extLst>
          </p:cNvPr>
          <p:cNvSpPr txBox="1"/>
          <p:nvPr/>
        </p:nvSpPr>
        <p:spPr>
          <a:xfrm>
            <a:off x="6966443" y="2926432"/>
            <a:ext cx="5073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ISC9802 Wire-bondable ROIC</a:t>
            </a:r>
          </a:p>
        </p:txBody>
      </p:sp>
    </p:spTree>
    <p:extLst>
      <p:ext uri="{BB962C8B-B14F-4D97-AF65-F5344CB8AC3E}">
        <p14:creationId xmlns:p14="http://schemas.microsoft.com/office/powerpoint/2010/main" val="7368699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FD1F6B7-5F80-AE0F-8741-5A3D95E4FF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4024" y="1353747"/>
            <a:ext cx="2784435" cy="1991293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95A04F87-CB6C-223E-BB78-4097DBBE3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520459">
            <a:off x="5398061" y="4659480"/>
            <a:ext cx="2342078" cy="98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670324-DF41-D81A-378C-90A22721DF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686" y="1503787"/>
            <a:ext cx="5144146" cy="5032375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ISC9802 requires specific series of analog and logic supplies, bias adjusting voltages, clock inputs, and data outputs to function properly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Selected a Gen III Astronomical Research Cameras, Inc. imaging array controller, Controller with the following benefits: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Fiber Optic Timing Board Coupled to PCIe interface board for low noise direct communication with  a control computer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8 Channel Video board (use 4) for supplying bias voltages to ROICS as ell as digitizing video outputs from our ROICs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Dedicated and rugged power supply allowing for use in field demonstration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9BB2E1A-AD4E-C03C-05D5-C72B3CB29342}"/>
              </a:ext>
            </a:extLst>
          </p:cNvPr>
          <p:cNvGrpSpPr>
            <a:grpSpLocks noChangeAspect="1"/>
          </p:cNvGrpSpPr>
          <p:nvPr/>
        </p:nvGrpSpPr>
        <p:grpSpPr>
          <a:xfrm>
            <a:off x="8846424" y="1265325"/>
            <a:ext cx="2622191" cy="2048549"/>
            <a:chOff x="9342625" y="1027906"/>
            <a:chExt cx="3443623" cy="3233529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E7E08681-8A9D-DDB8-8F02-A5CB91262E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733672" y="1825624"/>
              <a:ext cx="3044763" cy="18268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>
              <a:extLst>
                <a:ext uri="{FF2B5EF4-FFF2-40B4-BE49-F238E27FC236}">
                  <a16:creationId xmlns:a16="http://schemas.microsoft.com/office/drawing/2014/main" id="{3BB12E88-1139-AF8A-212F-0B193A8AE6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361101" y="1836288"/>
              <a:ext cx="3233529" cy="16167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6" name="Picture 8">
            <a:extLst>
              <a:ext uri="{FF2B5EF4-FFF2-40B4-BE49-F238E27FC236}">
                <a16:creationId xmlns:a16="http://schemas.microsoft.com/office/drawing/2014/main" id="{1A5D36D2-EDEB-DDB2-F520-EDF0FA18B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2106" y="3936636"/>
            <a:ext cx="4087272" cy="246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E6B0FA-FDE0-23EC-CFBA-EDAD0F66AC14}"/>
              </a:ext>
            </a:extLst>
          </p:cNvPr>
          <p:cNvSpPr txBox="1"/>
          <p:nvPr/>
        </p:nvSpPr>
        <p:spPr>
          <a:xfrm>
            <a:off x="8846423" y="3287494"/>
            <a:ext cx="2622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Timing + PCIe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E7BBDA-00F1-0FCA-A6DE-A2BAE3AE934E}"/>
              </a:ext>
            </a:extLst>
          </p:cNvPr>
          <p:cNvSpPr txBox="1"/>
          <p:nvPr/>
        </p:nvSpPr>
        <p:spPr>
          <a:xfrm>
            <a:off x="7864578" y="6294232"/>
            <a:ext cx="385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Power Supply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725E97-B69F-FA5B-6FF5-8F550805C6A4}"/>
              </a:ext>
            </a:extLst>
          </p:cNvPr>
          <p:cNvSpPr txBox="1"/>
          <p:nvPr/>
        </p:nvSpPr>
        <p:spPr>
          <a:xfrm>
            <a:off x="5610332" y="6289390"/>
            <a:ext cx="20217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Video Board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05585D-D23A-F7F4-3FE1-74F15338899A}"/>
              </a:ext>
            </a:extLst>
          </p:cNvPr>
          <p:cNvSpPr txBox="1"/>
          <p:nvPr/>
        </p:nvSpPr>
        <p:spPr>
          <a:xfrm>
            <a:off x="5442832" y="3287494"/>
            <a:ext cx="36068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Imaging array controller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E25742E-0E69-BCDF-0FD6-557A17535A4E}"/>
              </a:ext>
            </a:extLst>
          </p:cNvPr>
          <p:cNvSpPr txBox="1">
            <a:spLocks/>
          </p:cNvSpPr>
          <p:nvPr/>
        </p:nvSpPr>
        <p:spPr>
          <a:xfrm>
            <a:off x="1079107" y="-170400"/>
            <a:ext cx="109799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Selection of ROIC Operation Method</a:t>
            </a:r>
          </a:p>
        </p:txBody>
      </p:sp>
    </p:spTree>
    <p:extLst>
      <p:ext uri="{BB962C8B-B14F-4D97-AF65-F5344CB8AC3E}">
        <p14:creationId xmlns:p14="http://schemas.microsoft.com/office/powerpoint/2010/main" val="6969824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7C859-FE4F-44EE-B3BE-14D0D6AA5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58" y="-144289"/>
            <a:ext cx="9720072" cy="1325563"/>
          </a:xfrm>
        </p:spPr>
        <p:txBody>
          <a:bodyPr>
            <a:normAutofit/>
          </a:bodyPr>
          <a:lstStyle/>
          <a:p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Detector and ROIC Integration Pan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57FBAC-7D58-1512-DCD8-54BCABB9525E}"/>
              </a:ext>
            </a:extLst>
          </p:cNvPr>
          <p:cNvSpPr txBox="1"/>
          <p:nvPr/>
        </p:nvSpPr>
        <p:spPr>
          <a:xfrm>
            <a:off x="2210528" y="1407626"/>
            <a:ext cx="83965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Generalized interface between 256 element ROICs and 1x1024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SiC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Detectors</a:t>
            </a:r>
            <a:endParaRPr lang="en-US" dirty="0"/>
          </a:p>
        </p:txBody>
      </p:sp>
      <p:pic>
        <p:nvPicPr>
          <p:cNvPr id="7" name="Picture 2" descr="Image">
            <a:extLst>
              <a:ext uri="{FF2B5EF4-FFF2-40B4-BE49-F238E27FC236}">
                <a16:creationId xmlns:a16="http://schemas.microsoft.com/office/drawing/2014/main" id="{9AA3828C-A84B-2837-6BC3-EE424C835A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03"/>
          <a:stretch/>
        </p:blipFill>
        <p:spPr bwMode="auto">
          <a:xfrm>
            <a:off x="3711304" y="1868083"/>
            <a:ext cx="3727703" cy="270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BA234C-281C-745D-914D-5C1525C863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139" b="26280"/>
          <a:stretch/>
        </p:blipFill>
        <p:spPr>
          <a:xfrm>
            <a:off x="7598469" y="1949685"/>
            <a:ext cx="4386698" cy="25900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FFD7C7-FDEE-C7D1-2E6E-D9995F5BAA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48" y="1920219"/>
            <a:ext cx="3463114" cy="26489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FB70CA8-F038-DD93-A7B5-1514D0BE40DC}"/>
              </a:ext>
            </a:extLst>
          </p:cNvPr>
          <p:cNvSpPr txBox="1"/>
          <p:nvPr/>
        </p:nvSpPr>
        <p:spPr>
          <a:xfrm>
            <a:off x="440596" y="4820287"/>
            <a:ext cx="11480563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Readout integration scheme illustrating a core 1</a:t>
            </a:r>
            <a:r>
              <a:rPr lang="en-US" sz="1600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x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1024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photodiodes array in the middle which fans out to wire bond pads matched to the input of wire bondable 4 </a:t>
            </a:r>
            <a:r>
              <a:rPr lang="en-US" sz="1600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x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CTIA ROICs, each with 256 inputs.</a:t>
            </a:r>
          </a:p>
          <a:p>
            <a:pPr marL="0" marR="0" algn="just"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Integration of 1</a:t>
            </a:r>
            <a:r>
              <a:rPr lang="en-US" sz="1600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x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1024, 25 µm</a:t>
            </a:r>
            <a:r>
              <a:rPr lang="en-US" sz="1600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x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500 µm pixel size of n-/p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photodiodes array with 4 ISC9802 ROICs. The top and bottom rows of dies are 4 CTIA ROIC, and the middle die is 1</a:t>
            </a:r>
            <a:r>
              <a:rPr lang="en-US" sz="1600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x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1024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photodiodes array, subsets of connected diodes have been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wirebonded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for validation and are visible at the corners of the 4 detectors. </a:t>
            </a:r>
          </a:p>
        </p:txBody>
      </p:sp>
    </p:spTree>
    <p:extLst>
      <p:ext uri="{BB962C8B-B14F-4D97-AF65-F5344CB8AC3E}">
        <p14:creationId xmlns:p14="http://schemas.microsoft.com/office/powerpoint/2010/main" val="24397966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C67B97-B535-8C47-A0F6-0B94EB2877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37337" y="1421935"/>
            <a:ext cx="2128065" cy="201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5C0018-A681-1DFB-C17B-25D094F78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257" y="-191070"/>
            <a:ext cx="10515600" cy="1325563"/>
          </a:xfrm>
        </p:spPr>
        <p:txBody>
          <a:bodyPr>
            <a:normAutofit/>
          </a:bodyPr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Direct QE and Dark Current Measurement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D0775D81-9D00-E54F-5882-A339CF1F339A}"/>
              </a:ext>
            </a:extLst>
          </p:cNvPr>
          <p:cNvSpPr txBox="1">
            <a:spLocks/>
          </p:cNvSpPr>
          <p:nvPr/>
        </p:nvSpPr>
        <p:spPr>
          <a:xfrm>
            <a:off x="4872265" y="3912760"/>
            <a:ext cx="7319736" cy="237527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CoolCAD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and GSFC Electronics teams coordinated to package an isolated P-on-N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sSiC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photodiode for preliminary characterization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Characterized to confirm confirmed proposed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SiC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detector structure achieves performance necessary for reconstruction: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QE = </a:t>
            </a:r>
            <a:r>
              <a:rPr lang="en-US" altLang="x-none" dirty="0">
                <a:latin typeface="Arial" panose="020B0604020202020204" pitchFamily="34" charset="0"/>
                <a:cs typeface="Arial" panose="020B0604020202020204" pitchFamily="34" charset="0"/>
              </a:rPr>
              <a:t>~0.4 (325 nm)</a:t>
            </a:r>
          </a:p>
          <a:p>
            <a:pPr lvl="1"/>
            <a:r>
              <a:rPr lang="en-US" altLang="x-none" dirty="0">
                <a:latin typeface="Arial" panose="020B0604020202020204" pitchFamily="34" charset="0"/>
                <a:cs typeface="Arial" panose="020B0604020202020204" pitchFamily="34" charset="0"/>
              </a:rPr>
              <a:t>Dark current &lt; 10 </a:t>
            </a:r>
            <a:r>
              <a:rPr lang="en-US" altLang="x-none" dirty="0" err="1">
                <a:latin typeface="Arial" panose="020B0604020202020204" pitchFamily="34" charset="0"/>
                <a:cs typeface="Arial" panose="020B0604020202020204" pitchFamily="34" charset="0"/>
              </a:rPr>
              <a:t>fA</a:t>
            </a:r>
            <a:endParaRPr lang="en-US" altLang="x-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9F91BCF-7565-AD01-1019-48A0A33658B3}"/>
              </a:ext>
            </a:extLst>
          </p:cNvPr>
          <p:cNvGrpSpPr>
            <a:grpSpLocks noChangeAspect="1"/>
          </p:cNvGrpSpPr>
          <p:nvPr/>
        </p:nvGrpSpPr>
        <p:grpSpPr>
          <a:xfrm>
            <a:off x="114301" y="1373407"/>
            <a:ext cx="4757964" cy="4530725"/>
            <a:chOff x="1752746" y="-1034791"/>
            <a:chExt cx="10728960" cy="11628866"/>
          </a:xfrm>
        </p:grpSpPr>
        <p:pic>
          <p:nvPicPr>
            <p:cNvPr id="4" name="Picture 3" descr="Chart, line chart&#10;&#10;Description automatically generated">
              <a:extLst>
                <a:ext uri="{FF2B5EF4-FFF2-40B4-BE49-F238E27FC236}">
                  <a16:creationId xmlns:a16="http://schemas.microsoft.com/office/drawing/2014/main" id="{4CB25CE9-065F-6138-F66D-3C46C89441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52746" y="-1034791"/>
              <a:ext cx="10728960" cy="5933823"/>
            </a:xfrm>
            <a:prstGeom prst="rect">
              <a:avLst/>
            </a:prstGeom>
          </p:spPr>
        </p:pic>
        <p:pic>
          <p:nvPicPr>
            <p:cNvPr id="42" name="Picture 41" descr="Chart, bar chart&#10;&#10;Description automatically generated">
              <a:extLst>
                <a:ext uri="{FF2B5EF4-FFF2-40B4-BE49-F238E27FC236}">
                  <a16:creationId xmlns:a16="http://schemas.microsoft.com/office/drawing/2014/main" id="{7D5604EB-FA00-1063-50B5-EC586A5117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52746" y="5720340"/>
              <a:ext cx="10728960" cy="4873735"/>
            </a:xfrm>
            <a:prstGeom prst="rect">
              <a:avLst/>
            </a:prstGeom>
          </p:spPr>
        </p:pic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B3F1C863-BF93-93D3-51E3-3FA7854716F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8286" y="1427685"/>
            <a:ext cx="2739740" cy="1978438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6191ED93-0513-522A-8BDD-6B2540B1ED48}"/>
              </a:ext>
            </a:extLst>
          </p:cNvPr>
          <p:cNvSpPr txBox="1"/>
          <p:nvPr/>
        </p:nvSpPr>
        <p:spPr>
          <a:xfrm>
            <a:off x="9308285" y="3430819"/>
            <a:ext cx="2739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Diode Package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14A4253-FEAD-AD6D-436D-501135B18A7D}"/>
              </a:ext>
            </a:extLst>
          </p:cNvPr>
          <p:cNvSpPr txBox="1"/>
          <p:nvPr/>
        </p:nvSpPr>
        <p:spPr>
          <a:xfrm>
            <a:off x="127468" y="3600913"/>
            <a:ext cx="4658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SiC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Diode Quantum Efficiency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98E731E-ED53-4901-AE11-384C73BED3D2}"/>
              </a:ext>
            </a:extLst>
          </p:cNvPr>
          <p:cNvSpPr txBox="1"/>
          <p:nvPr/>
        </p:nvSpPr>
        <p:spPr>
          <a:xfrm>
            <a:off x="114302" y="5811669"/>
            <a:ext cx="4757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SiC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Diode Dark Current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679612-C7B8-D597-2756-7D8FBFC87D01}"/>
              </a:ext>
            </a:extLst>
          </p:cNvPr>
          <p:cNvSpPr txBox="1"/>
          <p:nvPr/>
        </p:nvSpPr>
        <p:spPr>
          <a:xfrm>
            <a:off x="4872265" y="3430380"/>
            <a:ext cx="2093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Diode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CB45E0-8EBC-5358-ABB8-5F81D31C26B3}"/>
              </a:ext>
            </a:extLst>
          </p:cNvPr>
          <p:cNvSpPr txBox="1"/>
          <p:nvPr/>
        </p:nvSpPr>
        <p:spPr>
          <a:xfrm>
            <a:off x="6965400" y="3429000"/>
            <a:ext cx="2294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Diode Carrier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036292-4A31-3D22-9F9E-2A89764F2FE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5401" y="1421934"/>
            <a:ext cx="2294171" cy="198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063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C0018-A681-1DFB-C17B-25D094F78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257" y="-191070"/>
            <a:ext cx="10515600" cy="1325563"/>
          </a:xfrm>
        </p:spPr>
        <p:txBody>
          <a:bodyPr>
            <a:normAutofit/>
          </a:bodyPr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Direct QE and Dark Current Measurement (continued)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86B75B-29FD-0E4B-CA18-9880641F76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075" y="1237337"/>
            <a:ext cx="6282621" cy="4288284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CED2C3C-C6D0-51A4-0E53-2F2FB05820E2}"/>
              </a:ext>
            </a:extLst>
          </p:cNvPr>
          <p:cNvSpPr txBox="1"/>
          <p:nvPr/>
        </p:nvSpPr>
        <p:spPr>
          <a:xfrm>
            <a:off x="1012257" y="5607280"/>
            <a:ext cx="10515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Dark and photocurrent measure of the fabricated standalone </a:t>
            </a:r>
            <a:r>
              <a:rPr lang="en-US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SiC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photodiodes (left), and the analytically calculated quantum efficiency (right). </a:t>
            </a:r>
          </a:p>
          <a:p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Top panels show the results from a 25 µm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x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200 µm n-/p diode structure and bottom panels shows the results from a 25 µm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x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500 µm n+/p diode structure.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5255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C0018-A681-1DFB-C17B-25D094F78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257" y="-191070"/>
            <a:ext cx="10515600" cy="1325563"/>
          </a:xfrm>
        </p:spPr>
        <p:txBody>
          <a:bodyPr>
            <a:normAutofit/>
          </a:bodyPr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Readout noise Assessment of integrated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SiC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photodiodes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88468D-7E30-5ECA-4E60-2883C28B70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6" descr="Application, table&#10;&#10;AI-generated content may be incorrect.">
            <a:extLst>
              <a:ext uri="{FF2B5EF4-FFF2-40B4-BE49-F238E27FC236}">
                <a16:creationId xmlns:a16="http://schemas.microsoft.com/office/drawing/2014/main" id="{A060C9A8-584E-55E9-9B06-528B71FD0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43" y="1119432"/>
            <a:ext cx="4764941" cy="2470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1D269AB-C592-3EE5-7B32-0834286471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967" y="3554098"/>
            <a:ext cx="5899879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u="none" strike="noStrike" cap="none" normalizeH="0" baseline="0" dirty="0">
                <a:ln>
                  <a:noFill/>
                </a:ln>
                <a:solidFill>
                  <a:srgbClr val="0E284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Response of 4 photodiodes to LED illumination at 293nm – top 4 traces, and control resistor integration of 50pA current versus exposure time. Test resistor used to verify setup gain.</a:t>
            </a:r>
            <a:endParaRPr kumimoji="0" lang="en-US" altLang="en-US" sz="28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DFE8E7-0B50-F9CE-273C-96276FF447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8" name="Picture 5" descr="Chart&#10;&#10;AI-generated content may be incorrect.">
            <a:extLst>
              <a:ext uri="{FF2B5EF4-FFF2-40B4-BE49-F238E27FC236}">
                <a16:creationId xmlns:a16="http://schemas.microsoft.com/office/drawing/2014/main" id="{B7B6D2F9-A4AA-80DE-6FDA-D17B65C75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032" y="1074355"/>
            <a:ext cx="4480362" cy="251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41E8F94-3767-E301-C9C4-3E9206FCF1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3789" y="3644122"/>
            <a:ext cx="3888755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u="none" strike="noStrike" cap="none" normalizeH="0" baseline="0" dirty="0">
                <a:ln>
                  <a:noFill/>
                </a:ln>
                <a:solidFill>
                  <a:srgbClr val="0E284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Response of 4 photodiodes to low illumination from LED293</a:t>
            </a:r>
            <a:endParaRPr kumimoji="0" lang="en-US" altLang="en-US" sz="11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9A73FF-501C-56D9-84F8-1C01E2ABE7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846" y="242253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4340224-9E39-887D-1388-BECBFA25F1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1077" y="3164131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34" name="Picture 11" descr="Table&#10;&#10;AI-generated content may be incorrect.">
            <a:extLst>
              <a:ext uri="{FF2B5EF4-FFF2-40B4-BE49-F238E27FC236}">
                <a16:creationId xmlns:a16="http://schemas.microsoft.com/office/drawing/2014/main" id="{FB4EF63E-D777-6958-5763-6AFCEFB0A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032" y="3928523"/>
            <a:ext cx="4515166" cy="265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979AF13-21EB-BC68-7855-1B82CB7E55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3373" y="6578123"/>
            <a:ext cx="2752099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u="none" strike="noStrike" cap="none" normalizeH="0" baseline="0" dirty="0">
                <a:ln>
                  <a:noFill/>
                </a:ln>
                <a:solidFill>
                  <a:srgbClr val="0E284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Photodiode noise versus exposure</a:t>
            </a:r>
            <a:r>
              <a:rPr lang="en-US" altLang="en-US" sz="1100" dirty="0">
                <a:solidFill>
                  <a:srgbClr val="0E284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times</a:t>
            </a:r>
            <a:endParaRPr kumimoji="0" lang="en-US" altLang="en-US" sz="28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FF295447-8E33-BD8B-CDA1-B3FB0F064A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37" name="Picture 4" descr="Chart&#10;&#10;AI-generated content may be incorrect.">
            <a:extLst>
              <a:ext uri="{FF2B5EF4-FFF2-40B4-BE49-F238E27FC236}">
                <a16:creationId xmlns:a16="http://schemas.microsoft.com/office/drawing/2014/main" id="{72D62A4E-1DD1-519F-1AF8-3B1F96849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918" y="3928523"/>
            <a:ext cx="4515166" cy="2726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5">
            <a:extLst>
              <a:ext uri="{FF2B5EF4-FFF2-40B4-BE49-F238E27FC236}">
                <a16:creationId xmlns:a16="http://schemas.microsoft.com/office/drawing/2014/main" id="{EF3FEBC5-272E-9D83-31CC-3559910DFA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125" y="6589753"/>
            <a:ext cx="4515166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50" b="0" u="none" strike="noStrike" cap="none" normalizeH="0" baseline="0" dirty="0">
                <a:ln>
                  <a:noFill/>
                </a:ln>
                <a:solidFill>
                  <a:srgbClr val="0E284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Noise of average of 500 samples of 10ms exposure (5s of acquisition). </a:t>
            </a:r>
            <a:endParaRPr kumimoji="0" lang="en-US" altLang="en-US" sz="24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3244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line chart, histogram&#10;&#10;AI-generated content may be incorrect.">
            <a:extLst>
              <a:ext uri="{FF2B5EF4-FFF2-40B4-BE49-F238E27FC236}">
                <a16:creationId xmlns:a16="http://schemas.microsoft.com/office/drawing/2014/main" id="{97BB16B2-4886-D51F-21B9-9EC102D818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810" y="2703368"/>
            <a:ext cx="5642701" cy="35370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3F2F61-EFBB-F7E7-F435-176A731255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201" y="1595652"/>
            <a:ext cx="6476791" cy="40000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BC26CF-38CE-E838-B6C1-5EF7E7180276}"/>
              </a:ext>
            </a:extLst>
          </p:cNvPr>
          <p:cNvSpPr txBox="1"/>
          <p:nvPr/>
        </p:nvSpPr>
        <p:spPr>
          <a:xfrm>
            <a:off x="907518" y="226477"/>
            <a:ext cx="1153746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Validate Performance through Simulated Formaldehyde Retrievals</a:t>
            </a:r>
            <a:endParaRPr lang="en-US" sz="3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5D56A6-D5EE-40FE-3118-4E30E857CD8C}"/>
              </a:ext>
            </a:extLst>
          </p:cNvPr>
          <p:cNvSpPr txBox="1"/>
          <p:nvPr/>
        </p:nvSpPr>
        <p:spPr>
          <a:xfrm>
            <a:off x="317201" y="5708193"/>
            <a:ext cx="57787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Experimental setup design for lab-level formaldehyde (HCHO) gas cell test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B2440A-FAFC-45D2-8D89-04F5897C4142}"/>
              </a:ext>
            </a:extLst>
          </p:cNvPr>
          <p:cNvSpPr txBox="1"/>
          <p:nvPr/>
        </p:nvSpPr>
        <p:spPr>
          <a:xfrm>
            <a:off x="6867039" y="6211669"/>
            <a:ext cx="50779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Experimental results of convoluted HCHO cross section (blue) vs absorbance peak (orange)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3737F11-19B9-7FFE-56F2-88010C2B28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6961" y="1148908"/>
            <a:ext cx="3540202" cy="190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878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>
            <a:extLst>
              <a:ext uri="{FF2B5EF4-FFF2-40B4-BE49-F238E27FC236}">
                <a16:creationId xmlns:a16="http://schemas.microsoft.com/office/drawing/2014/main" id="{E2FA1D5A-EEF6-1A16-C34A-273B02C55D57}"/>
              </a:ext>
            </a:extLst>
          </p:cNvPr>
          <p:cNvSpPr txBox="1">
            <a:spLocks/>
          </p:cNvSpPr>
          <p:nvPr/>
        </p:nvSpPr>
        <p:spPr>
          <a:xfrm>
            <a:off x="1085363" y="-167248"/>
            <a:ext cx="972007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NASA GSFC – Detector Post-Processing, Readout Development, Integration, and Application Formation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84A793E-924E-7EE9-B101-B04D01652D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9107" y="3915185"/>
            <a:ext cx="1769695" cy="2144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person, person, wall, old&#10;&#10;Description automatically generated">
            <a:extLst>
              <a:ext uri="{FF2B5EF4-FFF2-40B4-BE49-F238E27FC236}">
                <a16:creationId xmlns:a16="http://schemas.microsoft.com/office/drawing/2014/main" id="{7F88B1AB-67DB-6667-DA8F-83508852F7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2166856" y="3915189"/>
            <a:ext cx="1770558" cy="21382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912A5E-A55A-F1B2-38DC-503B0D05BBFE}"/>
              </a:ext>
            </a:extLst>
          </p:cNvPr>
          <p:cNvSpPr txBox="1"/>
          <p:nvPr/>
        </p:nvSpPr>
        <p:spPr>
          <a:xfrm>
            <a:off x="106464" y="3365015"/>
            <a:ext cx="179977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Peter Snapp</a:t>
            </a:r>
          </a:p>
          <a:p>
            <a:pPr algn="ctr"/>
            <a:r>
              <a:rPr lang="en-US" sz="1100" dirty="0"/>
              <a:t>PI: Engineering, EC</a:t>
            </a:r>
          </a:p>
        </p:txBody>
      </p:sp>
      <p:pic>
        <p:nvPicPr>
          <p:cNvPr id="6" name="Picture 1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A2D83D5E-8354-0889-3E3C-F08DC8E82F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345855" y="3915186"/>
            <a:ext cx="1779284" cy="2138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7AC195-1A76-1196-3165-79739A8E97FD}"/>
              </a:ext>
            </a:extLst>
          </p:cNvPr>
          <p:cNvSpPr txBox="1"/>
          <p:nvPr/>
        </p:nvSpPr>
        <p:spPr>
          <a:xfrm>
            <a:off x="2148793" y="3365014"/>
            <a:ext cx="183644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Chace Cho</a:t>
            </a:r>
          </a:p>
          <a:p>
            <a:pPr algn="ctr"/>
            <a:r>
              <a:rPr lang="en-US" sz="1100" dirty="0"/>
              <a:t>PM: Engineering, EC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ABCD74-1FBD-50B0-AA89-7F3FABD25302}"/>
              </a:ext>
            </a:extLst>
          </p:cNvPr>
          <p:cNvSpPr txBox="1"/>
          <p:nvPr/>
        </p:nvSpPr>
        <p:spPr>
          <a:xfrm>
            <a:off x="4119692" y="3359196"/>
            <a:ext cx="197373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Ryan Stauffer</a:t>
            </a:r>
          </a:p>
          <a:p>
            <a:pPr algn="ctr"/>
            <a:r>
              <a:rPr lang="en-US" sz="1100" dirty="0"/>
              <a:t>PM: Meteorology, EC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9BDADD-FD8A-86DB-CDC4-B2C41ECE74D7}"/>
              </a:ext>
            </a:extLst>
          </p:cNvPr>
          <p:cNvSpPr txBox="1"/>
          <p:nvPr/>
        </p:nvSpPr>
        <p:spPr>
          <a:xfrm>
            <a:off x="6154896" y="3366721"/>
            <a:ext cx="195419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Bryan Place</a:t>
            </a:r>
          </a:p>
          <a:p>
            <a:pPr algn="ctr"/>
            <a:r>
              <a:rPr lang="en-US" sz="1100" dirty="0"/>
              <a:t>Atmospheric Chem., EC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4B049D-A017-A056-6556-71D0D49E4B52}"/>
              </a:ext>
            </a:extLst>
          </p:cNvPr>
          <p:cNvSpPr txBox="1"/>
          <p:nvPr/>
        </p:nvSpPr>
        <p:spPr>
          <a:xfrm>
            <a:off x="8307743" y="3359195"/>
            <a:ext cx="176754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Prabal Saxena</a:t>
            </a:r>
          </a:p>
          <a:p>
            <a:pPr algn="ctr"/>
            <a:r>
              <a:rPr lang="en-US" sz="1100" dirty="0"/>
              <a:t>Planetary Sci., EC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D84B7E-391C-2DA0-7887-0D996694D6A0}"/>
              </a:ext>
            </a:extLst>
          </p:cNvPr>
          <p:cNvSpPr txBox="1"/>
          <p:nvPr/>
        </p:nvSpPr>
        <p:spPr>
          <a:xfrm>
            <a:off x="10153351" y="3648030"/>
            <a:ext cx="21486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Allison Youngblood</a:t>
            </a:r>
          </a:p>
          <a:p>
            <a:pPr algn="ctr"/>
            <a:r>
              <a:rPr lang="en-US" sz="1100" dirty="0"/>
              <a:t>Astrophysics, EC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D18763-C952-5660-CE29-513A5FED766F}"/>
              </a:ext>
            </a:extLst>
          </p:cNvPr>
          <p:cNvSpPr txBox="1"/>
          <p:nvPr/>
        </p:nvSpPr>
        <p:spPr>
          <a:xfrm>
            <a:off x="2161227" y="6060077"/>
            <a:ext cx="178390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 Augustyn Waczynski </a:t>
            </a:r>
            <a:r>
              <a:rPr lang="en-US" sz="1100" dirty="0"/>
              <a:t>Electronics, Senior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63C6FA-D11A-3150-8A8A-DC2E42DC7E18}"/>
              </a:ext>
            </a:extLst>
          </p:cNvPr>
          <p:cNvSpPr txBox="1"/>
          <p:nvPr/>
        </p:nvSpPr>
        <p:spPr>
          <a:xfrm>
            <a:off x="10297729" y="6061784"/>
            <a:ext cx="191614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/>
              <a:t>Ish</a:t>
            </a:r>
            <a:r>
              <a:rPr lang="en-US" sz="1400" b="1" dirty="0"/>
              <a:t> Aslam</a:t>
            </a:r>
          </a:p>
          <a:p>
            <a:pPr algn="ctr"/>
            <a:r>
              <a:rPr lang="en-US" sz="1100" dirty="0"/>
              <a:t>Planetary Sci., Mentor</a:t>
            </a:r>
          </a:p>
        </p:txBody>
      </p:sp>
      <p:pic>
        <p:nvPicPr>
          <p:cNvPr id="14" name="Picture 2" descr="See the source image">
            <a:extLst>
              <a:ext uri="{FF2B5EF4-FFF2-40B4-BE49-F238E27FC236}">
                <a16:creationId xmlns:a16="http://schemas.microsoft.com/office/drawing/2014/main" id="{2363D6F0-7AC8-6DB3-7A53-3F51466999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91380" y="1232474"/>
            <a:ext cx="1783907" cy="213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Photo of RYAN STAUFFER">
            <a:extLst>
              <a:ext uri="{FF2B5EF4-FFF2-40B4-BE49-F238E27FC236}">
                <a16:creationId xmlns:a16="http://schemas.microsoft.com/office/drawing/2014/main" id="{FEE404F3-0FCC-36ED-603B-FBEE6CA1DE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05236" y="1226750"/>
            <a:ext cx="1783906" cy="213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26A0DFCB-816F-E6D1-553D-A2C83881B16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76"/>
          <a:stretch/>
        </p:blipFill>
        <p:spPr>
          <a:xfrm>
            <a:off x="120566" y="1226752"/>
            <a:ext cx="1783906" cy="2138264"/>
          </a:xfrm>
          <a:prstGeom prst="rect">
            <a:avLst/>
          </a:prstGeom>
        </p:spPr>
      </p:pic>
      <p:pic>
        <p:nvPicPr>
          <p:cNvPr id="17" name="Picture 16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75E41B01-2AB2-3DC3-554A-FF5034D67CC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2991" y="1226752"/>
            <a:ext cx="1783906" cy="2138265"/>
          </a:xfrm>
          <a:prstGeom prst="rect">
            <a:avLst/>
          </a:prstGeom>
        </p:spPr>
      </p:pic>
      <p:pic>
        <p:nvPicPr>
          <p:cNvPr id="18" name="Picture 17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514A97E1-27F9-D679-E9CD-4CB308F80CC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31582" y="1226749"/>
            <a:ext cx="1779284" cy="2139972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2BB5AB1B-BEB4-0B75-AEBE-8B34532DD5E1}"/>
              </a:ext>
            </a:extLst>
          </p:cNvPr>
          <p:cNvGrpSpPr/>
          <p:nvPr/>
        </p:nvGrpSpPr>
        <p:grpSpPr>
          <a:xfrm>
            <a:off x="6253860" y="3915185"/>
            <a:ext cx="4107765" cy="2639039"/>
            <a:chOff x="4201851" y="4196497"/>
            <a:chExt cx="4107765" cy="2639039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8AE5522-DFCA-428F-8832-423D59C6EDC3}"/>
                </a:ext>
              </a:extLst>
            </p:cNvPr>
            <p:cNvSpPr txBox="1"/>
            <p:nvPr/>
          </p:nvSpPr>
          <p:spPr>
            <a:xfrm>
              <a:off x="4215991" y="6335568"/>
              <a:ext cx="175712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Tilak Hewagama</a:t>
              </a:r>
            </a:p>
            <a:p>
              <a:pPr algn="ctr"/>
              <a:r>
                <a:rPr lang="en-US" sz="1100" dirty="0"/>
                <a:t>Engineering, Mentor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ED03A31-C6B8-A8D6-B9DE-0E1A15DEE257}"/>
                </a:ext>
              </a:extLst>
            </p:cNvPr>
            <p:cNvSpPr txBox="1"/>
            <p:nvPr/>
          </p:nvSpPr>
          <p:spPr>
            <a:xfrm>
              <a:off x="6015788" y="6343093"/>
              <a:ext cx="229382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Thomas Hanisco</a:t>
              </a:r>
            </a:p>
            <a:p>
              <a:pPr algn="ctr"/>
              <a:r>
                <a:rPr lang="en-US" sz="1100" dirty="0"/>
                <a:t>Atmospheric Chem., Mentor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DC43005-C0EB-6E60-7626-88615FC279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49599" y="4196497"/>
              <a:ext cx="1779284" cy="2148151"/>
            </a:xfrm>
            <a:prstGeom prst="rect">
              <a:avLst/>
            </a:prstGeom>
          </p:spPr>
        </p:pic>
        <p:pic>
          <p:nvPicPr>
            <p:cNvPr id="23" name="Picture 1" descr="A person wearing glasses&#10;&#10;Description automatically generated with medium confidence">
              <a:extLst>
                <a:ext uri="{FF2B5EF4-FFF2-40B4-BE49-F238E27FC236}">
                  <a16:creationId xmlns:a16="http://schemas.microsoft.com/office/drawing/2014/main" id="{9AAD66E3-BFDF-E2E6-94CE-C4B90138608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201851" y="4196497"/>
              <a:ext cx="1779284" cy="2148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4" name="Picture 1">
            <a:extLst>
              <a:ext uri="{FF2B5EF4-FFF2-40B4-BE49-F238E27FC236}">
                <a16:creationId xmlns:a16="http://schemas.microsoft.com/office/drawing/2014/main" id="{C9210D12-0D96-940D-B888-91C6079B4F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2"/>
          <a:stretch/>
        </p:blipFill>
        <p:spPr bwMode="auto">
          <a:xfrm>
            <a:off x="6248675" y="1226749"/>
            <a:ext cx="1783080" cy="2139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 descr="Carl KOTECKI | NASA, DC | Detector Systems Branch | profile on ResearchGate">
            <a:extLst>
              <a:ext uri="{FF2B5EF4-FFF2-40B4-BE49-F238E27FC236}">
                <a16:creationId xmlns:a16="http://schemas.microsoft.com/office/drawing/2014/main" id="{64B7CA41-CC66-75CF-0121-AC077407CC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12"/>
          <a:stretch/>
        </p:blipFill>
        <p:spPr bwMode="auto">
          <a:xfrm>
            <a:off x="4208281" y="3924840"/>
            <a:ext cx="1777115" cy="212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4020B19-A6BB-B906-1430-B5D324B11447}"/>
              </a:ext>
            </a:extLst>
          </p:cNvPr>
          <p:cNvSpPr txBox="1"/>
          <p:nvPr/>
        </p:nvSpPr>
        <p:spPr>
          <a:xfrm>
            <a:off x="4201116" y="6043419"/>
            <a:ext cx="178390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 Carl Kotecki</a:t>
            </a:r>
          </a:p>
          <a:p>
            <a:pPr algn="ctr"/>
            <a:r>
              <a:rPr lang="en-US" sz="1100" dirty="0"/>
              <a:t>Electronics, Senior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0C44AB8-501D-16FC-24A2-09606BEF2282}"/>
              </a:ext>
            </a:extLst>
          </p:cNvPr>
          <p:cNvSpPr txBox="1"/>
          <p:nvPr/>
        </p:nvSpPr>
        <p:spPr>
          <a:xfrm>
            <a:off x="-112296" y="6060078"/>
            <a:ext cx="217912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Anh La</a:t>
            </a:r>
          </a:p>
          <a:p>
            <a:pPr algn="ctr"/>
            <a:r>
              <a:rPr lang="en-US" sz="1100" dirty="0"/>
              <a:t>Instrumentation, Senior</a:t>
            </a:r>
          </a:p>
        </p:txBody>
      </p:sp>
    </p:spTree>
    <p:extLst>
      <p:ext uri="{BB962C8B-B14F-4D97-AF65-F5344CB8AC3E}">
        <p14:creationId xmlns:p14="http://schemas.microsoft.com/office/powerpoint/2010/main" val="19485052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ABC26CF-38CE-E838-B6C1-5EF7E7180276}"/>
              </a:ext>
            </a:extLst>
          </p:cNvPr>
          <p:cNvSpPr txBox="1"/>
          <p:nvPr/>
        </p:nvSpPr>
        <p:spPr>
          <a:xfrm>
            <a:off x="1090398" y="206234"/>
            <a:ext cx="109248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Atmospheric Monitoring Field Campaign Plan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31BA408-8CB6-3C86-951C-30C29BFA3FAD}"/>
              </a:ext>
            </a:extLst>
          </p:cNvPr>
          <p:cNvGrpSpPr>
            <a:grpSpLocks noChangeAspect="1"/>
          </p:cNvGrpSpPr>
          <p:nvPr/>
        </p:nvGrpSpPr>
        <p:grpSpPr>
          <a:xfrm>
            <a:off x="222505" y="1390041"/>
            <a:ext cx="7545988" cy="3177728"/>
            <a:chOff x="6121879" y="767545"/>
            <a:chExt cx="6451077" cy="2855615"/>
          </a:xfrm>
        </p:grpSpPr>
        <p:pic>
          <p:nvPicPr>
            <p:cNvPr id="3" name="Picture 2" descr="A close-up of a computer chip&#10;&#10;Description automatically generated with low confidence">
              <a:extLst>
                <a:ext uri="{FF2B5EF4-FFF2-40B4-BE49-F238E27FC236}">
                  <a16:creationId xmlns:a16="http://schemas.microsoft.com/office/drawing/2014/main" id="{45A8309D-AC21-D569-9B4A-EDA58B25C9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21879" y="779376"/>
              <a:ext cx="3345834" cy="284378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7EAB5DB-C01E-6A84-B3F2-23AA32855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67713" y="767545"/>
              <a:ext cx="3105243" cy="2852568"/>
            </a:xfrm>
            <a:prstGeom prst="rect">
              <a:avLst/>
            </a:prstGeom>
          </p:spPr>
        </p:pic>
      </p:grpSp>
      <p:pic>
        <p:nvPicPr>
          <p:cNvPr id="10" name="Picture 4">
            <a:extLst>
              <a:ext uri="{FF2B5EF4-FFF2-40B4-BE49-F238E27FC236}">
                <a16:creationId xmlns:a16="http://schemas.microsoft.com/office/drawing/2014/main" id="{6DB3F59D-61F5-AFC3-C09A-3167D2F33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6432" y="1403207"/>
            <a:ext cx="802061" cy="1059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D8B5FEE-5501-4F00-AA83-32069E7FA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505" y="4942823"/>
            <a:ext cx="11792711" cy="15271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Concept of Operation for simultaneous, Direct Sun, measurements with a Standard Pandora Spectrometer, operating with an Si based CCD detector, and a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SiC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Detector based spectrometer:</a:t>
            </a:r>
          </a:p>
          <a:p>
            <a:pPr lvl="1"/>
            <a:r>
              <a:rPr lang="en-US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Utilize a 2S Pandora head with 1 output running to the standard Pandora, </a:t>
            </a:r>
            <a:r>
              <a:rPr lang="en-US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Avantes</a:t>
            </a: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spectrometer unit and a second output running to the </a:t>
            </a:r>
            <a:r>
              <a:rPr lang="en-US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SiC</a:t>
            </a: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optical bench</a:t>
            </a:r>
          </a:p>
          <a:p>
            <a:pPr lvl="1"/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Sun tracking is fully accomplished using the </a:t>
            </a:r>
            <a:r>
              <a:rPr lang="en-US" sz="1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Avantes</a:t>
            </a: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channel, while </a:t>
            </a:r>
            <a:r>
              <a:rPr lang="en-US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SiC</a:t>
            </a: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data will not be used for active sun tracking, </a:t>
            </a:r>
            <a:r>
              <a:rPr lang="en-US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SiC</a:t>
            </a: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measurements will still be taken during the sun tracking operation so proper alignment to sun can be demonstrated post facto. </a:t>
            </a:r>
          </a:p>
          <a:p>
            <a:pPr lvl="1"/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 atmospheric measurements </a:t>
            </a:r>
            <a:r>
              <a:rPr lang="en-US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Avantes</a:t>
            </a: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</a:t>
            </a:r>
            <a:r>
              <a:rPr lang="en-US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SiC</a:t>
            </a: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acquisitions will be linked </a:t>
            </a:r>
          </a:p>
        </p:txBody>
      </p:sp>
      <p:pic>
        <p:nvPicPr>
          <p:cNvPr id="2050" name="Picture 2" descr="GSFC Pandora Project (@GsfcPandora) / X">
            <a:extLst>
              <a:ext uri="{FF2B5EF4-FFF2-40B4-BE49-F238E27FC236}">
                <a16:creationId xmlns:a16="http://schemas.microsoft.com/office/drawing/2014/main" id="{CFF3817F-E9A7-CDE4-1D6D-7BA09C0E6E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3" r="11677"/>
          <a:stretch/>
        </p:blipFill>
        <p:spPr bwMode="auto">
          <a:xfrm>
            <a:off x="9010625" y="1480008"/>
            <a:ext cx="3096179" cy="3084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ront">
            <a:extLst>
              <a:ext uri="{FF2B5EF4-FFF2-40B4-BE49-F238E27FC236}">
                <a16:creationId xmlns:a16="http://schemas.microsoft.com/office/drawing/2014/main" id="{28089E07-A147-03A1-90B6-BE5CF5E8D4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87062" y="1933008"/>
            <a:ext cx="1204993" cy="239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86479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7229C5A-F0FE-5505-3E65-CA4E93313E51}"/>
              </a:ext>
            </a:extLst>
          </p:cNvPr>
          <p:cNvSpPr txBox="1"/>
          <p:nvPr/>
        </p:nvSpPr>
        <p:spPr>
          <a:xfrm>
            <a:off x="1108686" y="235621"/>
            <a:ext cx="1153746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Upcoming Radiation hardness Testing Plan</a:t>
            </a:r>
            <a:endParaRPr lang="en-US" sz="3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639028-14B2-3E11-CF46-C853D66C6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328" y="1245962"/>
            <a:ext cx="6133260" cy="45454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BF816A-052D-5B80-C41F-A4C38BA98747}"/>
              </a:ext>
            </a:extLst>
          </p:cNvPr>
          <p:cNvSpPr txBox="1"/>
          <p:nvPr/>
        </p:nvSpPr>
        <p:spPr>
          <a:xfrm>
            <a:off x="465328" y="5791382"/>
            <a:ext cx="65801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Pre-radiation exposure defect analysis on </a:t>
            </a:r>
            <a:r>
              <a:rPr lang="en-US" sz="1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SiC</a:t>
            </a:r>
            <a:r>
              <a:rPr lang="en-US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photodiodes. Top panels show spatial mapping of photoluminescence over anticipated carbon </a:t>
            </a:r>
            <a:r>
              <a:rPr lang="en-US" sz="1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antisite</a:t>
            </a:r>
            <a:r>
              <a:rPr lang="en-US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-vacancy pair wavelength range. Bottom panels show corresponding Photoluminescence (PL) spectroscopy results without (left) and with (right) occasional capture of the carbon </a:t>
            </a:r>
            <a:r>
              <a:rPr lang="en-US" sz="1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antisite</a:t>
            </a:r>
            <a:r>
              <a:rPr lang="en-US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vacancy defect as red-circled. 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DBA829-7A1D-F5A4-0755-B8CB463D5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3910" y="1199060"/>
            <a:ext cx="2794482" cy="44598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45B0D17-0501-D265-E026-EFE38736CA01}"/>
              </a:ext>
            </a:extLst>
          </p:cNvPr>
          <p:cNvSpPr txBox="1"/>
          <p:nvPr/>
        </p:nvSpPr>
        <p:spPr>
          <a:xfrm>
            <a:off x="7045502" y="5707890"/>
            <a:ext cx="50794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UC Davis Crocker Nuclear Laboratory for Space Radiation Testing </a:t>
            </a:r>
            <a:r>
              <a:rPr lang="en-US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schedule for later this </a:t>
            </a:r>
            <a:r>
              <a:rPr lang="en-US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year</a:t>
            </a:r>
            <a:r>
              <a:rPr lang="en-US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will simulate the radiation environment of Low Earth Orbit (LEO) and the L2 Lagrange point, with total ionizing dose levels corresponding to 1-to-5-year mission durations through systematic gamma-ray and proton irradiation testing. 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9012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The Habitable Worlds Observatory | The New Great Observatories">
            <a:extLst>
              <a:ext uri="{FF2B5EF4-FFF2-40B4-BE49-F238E27FC236}">
                <a16:creationId xmlns:a16="http://schemas.microsoft.com/office/drawing/2014/main" id="{3A875801-314F-5527-994B-5BBBD354C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58" y="1175397"/>
            <a:ext cx="6378947" cy="201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Nominations Sought For The Habitable Worlds Observatory Community Science  and Instrument Team - Astrobiology">
            <a:extLst>
              <a:ext uri="{FF2B5EF4-FFF2-40B4-BE49-F238E27FC236}">
                <a16:creationId xmlns:a16="http://schemas.microsoft.com/office/drawing/2014/main" id="{857DB4C2-4DD5-0E48-A47D-83BABBDF3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58" y="3186260"/>
            <a:ext cx="6378947" cy="3576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Whatever Happened to the Hole in the Ozone Layer? | Discover Magazine">
            <a:extLst>
              <a:ext uri="{FF2B5EF4-FFF2-40B4-BE49-F238E27FC236}">
                <a16:creationId xmlns:a16="http://schemas.microsoft.com/office/drawing/2014/main" id="{19D81CD7-6E96-1F78-05A7-870EF0CCA9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97"/>
          <a:stretch/>
        </p:blipFill>
        <p:spPr bwMode="auto">
          <a:xfrm>
            <a:off x="6794760" y="1175397"/>
            <a:ext cx="2586086" cy="2773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A partially lit brown sphere next to a white sphere also partial lit. The two are divided by a white line.">
            <a:extLst>
              <a:ext uri="{FF2B5EF4-FFF2-40B4-BE49-F238E27FC236}">
                <a16:creationId xmlns:a16="http://schemas.microsoft.com/office/drawing/2014/main" id="{D544CDBD-6066-393D-DFA3-BD818A2CED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24"/>
          <a:stretch/>
        </p:blipFill>
        <p:spPr bwMode="auto">
          <a:xfrm>
            <a:off x="6794761" y="3989508"/>
            <a:ext cx="2586085" cy="2773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The Moon Is Even Older Than Scientists Thought - Eos">
            <a:extLst>
              <a:ext uri="{FF2B5EF4-FFF2-40B4-BE49-F238E27FC236}">
                <a16:creationId xmlns:a16="http://schemas.microsoft.com/office/drawing/2014/main" id="{DFA186B3-C792-668B-4319-1B1AFFB132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4" r="23276"/>
          <a:stretch/>
        </p:blipFill>
        <p:spPr bwMode="auto">
          <a:xfrm>
            <a:off x="9425764" y="1175397"/>
            <a:ext cx="2586086" cy="2773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A partially lit brown sphere next to a white sphere also partial lit. The two are divided by a white line.">
            <a:extLst>
              <a:ext uri="{FF2B5EF4-FFF2-40B4-BE49-F238E27FC236}">
                <a16:creationId xmlns:a16="http://schemas.microsoft.com/office/drawing/2014/main" id="{429FDF29-71E5-B757-D3C9-6B21742CF0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26"/>
          <a:stretch/>
        </p:blipFill>
        <p:spPr bwMode="auto">
          <a:xfrm>
            <a:off x="9425764" y="3989508"/>
            <a:ext cx="2586086" cy="2773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A61A1A-7970-15F4-0301-024A5DEDF6E7}"/>
              </a:ext>
            </a:extLst>
          </p:cNvPr>
          <p:cNvSpPr txBox="1"/>
          <p:nvPr/>
        </p:nvSpPr>
        <p:spPr>
          <a:xfrm>
            <a:off x="6814135" y="3425425"/>
            <a:ext cx="25891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Hartley-Huggins ozone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absorption band (200-350 nm)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75C33D-76E1-CA2C-3A0D-DB7EEB94FF21}"/>
              </a:ext>
            </a:extLst>
          </p:cNvPr>
          <p:cNvSpPr txBox="1"/>
          <p:nvPr/>
        </p:nvSpPr>
        <p:spPr>
          <a:xfrm>
            <a:off x="11424864" y="3640868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Moon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2A5216-EB6E-8A68-4ADE-F3053E4ABFE6}"/>
              </a:ext>
            </a:extLst>
          </p:cNvPr>
          <p:cNvSpPr txBox="1"/>
          <p:nvPr/>
        </p:nvSpPr>
        <p:spPr>
          <a:xfrm>
            <a:off x="8588647" y="6442029"/>
            <a:ext cx="7617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Europa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FBAAE2-F0F9-7375-C5F5-F1571AC6E26B}"/>
              </a:ext>
            </a:extLst>
          </p:cNvPr>
          <p:cNvSpPr txBox="1"/>
          <p:nvPr/>
        </p:nvSpPr>
        <p:spPr>
          <a:xfrm>
            <a:off x="11035334" y="6454978"/>
            <a:ext cx="1021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Enceladus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1DEEBA-1385-2C2C-29CA-EC6546251ACF}"/>
              </a:ext>
            </a:extLst>
          </p:cNvPr>
          <p:cNvSpPr txBox="1"/>
          <p:nvPr/>
        </p:nvSpPr>
        <p:spPr>
          <a:xfrm>
            <a:off x="1117854" y="125929"/>
            <a:ext cx="1079341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Outlook of </a:t>
            </a:r>
            <a:r>
              <a:rPr lang="en-US" sz="3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SiC</a:t>
            </a:r>
            <a:r>
              <a:rPr lang="en-US" sz="3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-based space instrument for UV observation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6302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87F866F-E9C7-6A6B-7F4B-3A689340CC83}"/>
              </a:ext>
            </a:extLst>
          </p:cNvPr>
          <p:cNvSpPr txBox="1"/>
          <p:nvPr/>
        </p:nvSpPr>
        <p:spPr>
          <a:xfrm>
            <a:off x="1108686" y="235621"/>
            <a:ext cx="1153746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en-US" sz="3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849232-2A24-E95B-9943-80135B71AA7E}"/>
              </a:ext>
            </a:extLst>
          </p:cNvPr>
          <p:cNvSpPr txBox="1"/>
          <p:nvPr/>
        </p:nvSpPr>
        <p:spPr>
          <a:xfrm>
            <a:off x="367284" y="1203186"/>
            <a:ext cx="11457432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b="1" i="0" dirty="0">
                <a:solidFill>
                  <a:srgbClr val="11182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Superior Performance Characteristics</a:t>
            </a:r>
            <a:r>
              <a:rPr lang="en-US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SiC</a:t>
            </a:r>
            <a:r>
              <a:rPr lang="en-US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-based UV photodetectors demonstrate quantum efficiency exceeding 0.4 at 280nm, sub-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</a:t>
            </a:r>
            <a:r>
              <a:rPr lang="en-US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dark currents, and dense linear arrays (25 µm pitch, 20:1 aspect ratio), significantly surpassing requirements for demanding space applications.</a:t>
            </a:r>
          </a:p>
          <a:p>
            <a:pPr algn="l"/>
            <a:endParaRPr lang="en-US" b="0" i="0" dirty="0">
              <a:solidFill>
                <a:srgbClr val="37415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b="1" i="0" dirty="0">
                <a:solidFill>
                  <a:srgbClr val="11182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Validated Detection Capabilities</a:t>
            </a:r>
            <a:r>
              <a:rPr lang="en-US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Ground-based formaldehyde detection has been successfully validated with representative diodes, with full 1x1024 array testing in progress, establishing viability for atmospheric trace gas detection.</a:t>
            </a:r>
          </a:p>
          <a:p>
            <a:pPr algn="l"/>
            <a:endParaRPr lang="en-US" b="0" i="0" dirty="0">
              <a:solidFill>
                <a:srgbClr val="37415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b="1" i="0" dirty="0">
                <a:solidFill>
                  <a:srgbClr val="11182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Exoplanet Research Applications</a:t>
            </a:r>
            <a:r>
              <a:rPr lang="en-US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These detectors enable sensitive detection of atmospheric biosignatures like ozone at concentrations below Earth levels, supporting habitability assessments through missions like the Habitable Worlds Observatory.</a:t>
            </a:r>
          </a:p>
          <a:p>
            <a:pPr algn="l"/>
            <a:endParaRPr lang="en-US" b="0" i="0" dirty="0">
              <a:solidFill>
                <a:srgbClr val="37415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b="1" i="0" dirty="0">
                <a:solidFill>
                  <a:srgbClr val="11182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Solar System Exploration Benefits</a:t>
            </a:r>
            <a:r>
              <a:rPr lang="en-US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Technology applications span lunar volatile detection, icy world plume analysis, and UV exposure monitoring for human Mars and Moon exploration where radiation exceeds terrestrial levels by orders of magnitude.</a:t>
            </a:r>
          </a:p>
          <a:p>
            <a:pPr algn="l"/>
            <a:endParaRPr lang="en-US" b="0" i="0" dirty="0">
              <a:solidFill>
                <a:srgbClr val="37415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b="1" i="0" dirty="0">
                <a:solidFill>
                  <a:srgbClr val="11182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Future Space Observatory Integration</a:t>
            </a:r>
            <a:r>
              <a:rPr lang="en-US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As radiation hardness testing and field instrument integration advance,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SiC</a:t>
            </a:r>
            <a:r>
              <a:rPr lang="en-US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technology is positioned to become a cornerstone component for next-generation space observatories studying planetary atmospheres and cosmic habitability</a:t>
            </a:r>
          </a:p>
        </p:txBody>
      </p:sp>
    </p:spTree>
    <p:extLst>
      <p:ext uri="{BB962C8B-B14F-4D97-AF65-F5344CB8AC3E}">
        <p14:creationId xmlns:p14="http://schemas.microsoft.com/office/powerpoint/2010/main" val="3557284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F8ED333-12C5-0E1F-0021-8E4D03D6078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5444" y="1541602"/>
            <a:ext cx="5462489" cy="220694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663E1-72C5-3BF5-F0DB-5F992A7FAA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1117" y="4164806"/>
            <a:ext cx="6565467" cy="1597952"/>
          </a:xfrm>
        </p:spPr>
        <p:txBody>
          <a:bodyPr>
            <a:no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Industry leader in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SiC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Device Production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Pre-existing relationship with GSFC for easy collaboration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Access to advanced fabrication facilities for device production</a:t>
            </a:r>
          </a:p>
          <a:p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C29BF52-ED54-FD5E-3730-47090E1433D1}"/>
              </a:ext>
            </a:extLst>
          </p:cNvPr>
          <p:cNvGrpSpPr>
            <a:grpSpLocks noChangeAspect="1"/>
          </p:cNvGrpSpPr>
          <p:nvPr/>
        </p:nvGrpSpPr>
        <p:grpSpPr>
          <a:xfrm>
            <a:off x="762137" y="1592287"/>
            <a:ext cx="11424447" cy="5187711"/>
            <a:chOff x="992200" y="220076"/>
            <a:chExt cx="14827201" cy="673286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0F247D6-512B-40A3-868D-D960DF5C1471}"/>
                </a:ext>
              </a:extLst>
            </p:cNvPr>
            <p:cNvSpPr txBox="1"/>
            <p:nvPr/>
          </p:nvSpPr>
          <p:spPr>
            <a:xfrm>
              <a:off x="7298421" y="5964980"/>
              <a:ext cx="4749078" cy="838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NASA PICASSO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A5E002D-167A-5BD7-DE6F-7DF94A5D1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200" y="1870373"/>
              <a:ext cx="3053688" cy="371701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0D8FD54-27B3-8184-FAC9-88C89DE26738}"/>
                </a:ext>
              </a:extLst>
            </p:cNvPr>
            <p:cNvSpPr txBox="1"/>
            <p:nvPr/>
          </p:nvSpPr>
          <p:spPr>
            <a:xfrm>
              <a:off x="1071585" y="5632715"/>
              <a:ext cx="2504703" cy="11983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Zeynep Dilli</a:t>
              </a:r>
            </a:p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Director of Engineering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77DC735-B2D4-7E33-D648-1ED413AC9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95335" y="220076"/>
              <a:ext cx="2511882" cy="2570162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74E2801-5921-251E-9296-C8C3D2D028DF}"/>
                </a:ext>
              </a:extLst>
            </p:cNvPr>
            <p:cNvSpPr txBox="1"/>
            <p:nvPr/>
          </p:nvSpPr>
          <p:spPr>
            <a:xfrm>
              <a:off x="4702513" y="2790238"/>
              <a:ext cx="2504703" cy="10785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UV Linear photodiodes on 4” wafer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EA554FE-E705-784E-D902-262FEC779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67325" y="3841006"/>
              <a:ext cx="2567901" cy="2310539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B01BB6E-7B91-C958-58FC-16431D885A69}"/>
                </a:ext>
              </a:extLst>
            </p:cNvPr>
            <p:cNvSpPr txBox="1"/>
            <p:nvPr/>
          </p:nvSpPr>
          <p:spPr>
            <a:xfrm>
              <a:off x="4730521" y="6158644"/>
              <a:ext cx="2504703" cy="758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Integrated UV Pixel Array</a:t>
              </a:r>
            </a:p>
          </p:txBody>
        </p:sp>
        <p:pic>
          <p:nvPicPr>
            <p:cNvPr id="21" name="Picture 4" descr="What's Going on in the World of SBIR &amp; STTR Grants?">
              <a:extLst>
                <a:ext uri="{FF2B5EF4-FFF2-40B4-BE49-F238E27FC236}">
                  <a16:creationId xmlns:a16="http://schemas.microsoft.com/office/drawing/2014/main" id="{1E09EAAB-1789-5215-EDD7-BA8BE4A193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47500" y="5576194"/>
              <a:ext cx="3771901" cy="1376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6ED3FF5D-A95B-F68B-80A8-C33B57486B8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550" y="1538288"/>
            <a:ext cx="3157397" cy="118622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76FD48E-3F91-BD1E-DC89-78A0C50EDFEA}"/>
              </a:ext>
            </a:extLst>
          </p:cNvPr>
          <p:cNvSpPr txBox="1"/>
          <p:nvPr/>
        </p:nvSpPr>
        <p:spPr>
          <a:xfrm>
            <a:off x="6267448" y="3748000"/>
            <a:ext cx="5460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SiC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Feature Patterning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E2FA1D5A-EEF6-1A16-C34A-273B02C55D57}"/>
              </a:ext>
            </a:extLst>
          </p:cNvPr>
          <p:cNvSpPr txBox="1">
            <a:spLocks/>
          </p:cNvSpPr>
          <p:nvPr/>
        </p:nvSpPr>
        <p:spPr>
          <a:xfrm>
            <a:off x="1085363" y="-220622"/>
            <a:ext cx="972007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CoolCAD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Electronics Inc. </a:t>
            </a:r>
          </a:p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SiC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Photodetector Design and Fabrication</a:t>
            </a:r>
          </a:p>
        </p:txBody>
      </p:sp>
    </p:spTree>
    <p:extLst>
      <p:ext uri="{BB962C8B-B14F-4D97-AF65-F5344CB8AC3E}">
        <p14:creationId xmlns:p14="http://schemas.microsoft.com/office/powerpoint/2010/main" val="2931271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5547B4-CC21-55BF-9274-985284468F3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7889" y="1398740"/>
            <a:ext cx="4212701" cy="3560373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E2FA1D5A-EEF6-1A16-C34A-273B02C55D57}"/>
              </a:ext>
            </a:extLst>
          </p:cNvPr>
          <p:cNvSpPr txBox="1">
            <a:spLocks/>
          </p:cNvSpPr>
          <p:nvPr/>
        </p:nvSpPr>
        <p:spPr>
          <a:xfrm>
            <a:off x="1012256" y="-221529"/>
            <a:ext cx="111797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SciGlob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Instrument and Services, LLC. 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Pandora Integration/Software Development and Field Demonstration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D03060E-E9E8-804E-69E0-36F70C94ED63}"/>
              </a:ext>
            </a:extLst>
          </p:cNvPr>
          <p:cNvGrpSpPr>
            <a:grpSpLocks noChangeAspect="1"/>
          </p:cNvGrpSpPr>
          <p:nvPr/>
        </p:nvGrpSpPr>
        <p:grpSpPr>
          <a:xfrm>
            <a:off x="91410" y="1409943"/>
            <a:ext cx="3424829" cy="4477348"/>
            <a:chOff x="43282" y="1574535"/>
            <a:chExt cx="4391025" cy="5740476"/>
          </a:xfrm>
        </p:grpSpPr>
        <p:pic>
          <p:nvPicPr>
            <p:cNvPr id="2" name="Picture 2" descr="See the source image">
              <a:extLst>
                <a:ext uri="{FF2B5EF4-FFF2-40B4-BE49-F238E27FC236}">
                  <a16:creationId xmlns:a16="http://schemas.microsoft.com/office/drawing/2014/main" id="{14EDD2EA-C4CE-990E-E3FD-AE9F95C12E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82" y="2944996"/>
              <a:ext cx="4391025" cy="43700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8" descr="SciGlob Instruments and Services, LLC.">
              <a:extLst>
                <a:ext uri="{FF2B5EF4-FFF2-40B4-BE49-F238E27FC236}">
                  <a16:creationId xmlns:a16="http://schemas.microsoft.com/office/drawing/2014/main" id="{964C7C01-F6A5-5D17-697E-20DFCC05E7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82" y="1574535"/>
              <a:ext cx="4391025" cy="1128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C2EBE0C-7022-EDDF-EC55-BCC1DEF33987}"/>
              </a:ext>
            </a:extLst>
          </p:cNvPr>
          <p:cNvSpPr txBox="1"/>
          <p:nvPr/>
        </p:nvSpPr>
        <p:spPr>
          <a:xfrm>
            <a:off x="654921" y="5899323"/>
            <a:ext cx="2297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Nader Abuhassan</a:t>
            </a:r>
          </a:p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Co-Founder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55835C4-334C-4383-8D26-0BE5B853E73E}"/>
              </a:ext>
            </a:extLst>
          </p:cNvPr>
          <p:cNvGrpSpPr>
            <a:grpSpLocks noChangeAspect="1"/>
          </p:cNvGrpSpPr>
          <p:nvPr/>
        </p:nvGrpSpPr>
        <p:grpSpPr>
          <a:xfrm>
            <a:off x="3646381" y="1409943"/>
            <a:ext cx="4113987" cy="3930029"/>
            <a:chOff x="12020360" y="1723261"/>
            <a:chExt cx="3537461" cy="337928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CBBF194-4574-70C5-6271-823AFC4484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020360" y="1723261"/>
              <a:ext cx="3537461" cy="306170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35E0B21-B857-B94F-5614-F5029E29BBB6}"/>
                </a:ext>
              </a:extLst>
            </p:cNvPr>
            <p:cNvSpPr txBox="1"/>
            <p:nvPr/>
          </p:nvSpPr>
          <p:spPr>
            <a:xfrm>
              <a:off x="12330273" y="4784968"/>
              <a:ext cx="2917634" cy="317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Pandora Science Platform</a:t>
              </a:r>
            </a:p>
          </p:txBody>
        </p:sp>
      </p:grpSp>
      <p:pic>
        <p:nvPicPr>
          <p:cNvPr id="16" name="Picture 4" descr="What's Going on in the World of SBIR &amp; STTR Grants?">
            <a:extLst>
              <a:ext uri="{FF2B5EF4-FFF2-40B4-BE49-F238E27FC236}">
                <a16:creationId xmlns:a16="http://schemas.microsoft.com/office/drawing/2014/main" id="{F45C30AF-C060-8407-B237-C31765526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0760" y="5293763"/>
            <a:ext cx="3821919" cy="139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D73FB97-048F-1D3F-D4B1-D05DB93772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36719" y="4986680"/>
            <a:ext cx="4455281" cy="1597952"/>
          </a:xfrm>
        </p:spPr>
        <p:txBody>
          <a:bodyPr>
            <a:no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Developed and maintains the Pandora Instrument platform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Focused on atmospheric remote sensing for air quality monitoring and satellite verification</a:t>
            </a:r>
          </a:p>
          <a:p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7110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7C859-FE4F-44EE-B3BE-14D0D6AA5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969" y="-179145"/>
            <a:ext cx="12008846" cy="1325563"/>
          </a:xfrm>
        </p:spPr>
        <p:txBody>
          <a:bodyPr>
            <a:normAutofit/>
          </a:bodyPr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Driving Scientific Motivation: Better Formaldehyde Measurements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0E74A1D-E918-D3F3-A73A-A7B5DC67D44E}"/>
              </a:ext>
            </a:extLst>
          </p:cNvPr>
          <p:cNvGrpSpPr>
            <a:grpSpLocks noChangeAspect="1"/>
          </p:cNvGrpSpPr>
          <p:nvPr/>
        </p:nvGrpSpPr>
        <p:grpSpPr>
          <a:xfrm>
            <a:off x="-342900" y="1396593"/>
            <a:ext cx="14135964" cy="3200029"/>
            <a:chOff x="44104" y="3736601"/>
            <a:chExt cx="7954755" cy="180075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3A8A045-5977-9BBB-B3D0-4D06053D22A0}"/>
                </a:ext>
              </a:extLst>
            </p:cNvPr>
            <p:cNvSpPr txBox="1"/>
            <p:nvPr/>
          </p:nvSpPr>
          <p:spPr>
            <a:xfrm>
              <a:off x="341834" y="4768011"/>
              <a:ext cx="6382815" cy="57154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latin typeface="Arial" panose="020B0604020202020204" pitchFamily="34" charset="0"/>
                  <a:cs typeface="Arial" panose="020B0604020202020204" pitchFamily="34" charset="0"/>
                </a:rPr>
                <a:t>CH</a:t>
              </a:r>
              <a:r>
                <a:rPr lang="en-US" sz="60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US" sz="6000" dirty="0">
                  <a:latin typeface="Arial" panose="020B0604020202020204" pitchFamily="34" charset="0"/>
                  <a:cs typeface="Arial" panose="020B0604020202020204" pitchFamily="34" charset="0"/>
                </a:rPr>
                <a:t>  +  OH  </a:t>
              </a:r>
              <a:r>
                <a:rPr lang="en-US" sz="6000" dirty="0"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  </a:t>
              </a:r>
              <a:r>
                <a:rPr lang="en-US" sz="60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HCHO</a:t>
              </a:r>
              <a:endParaRPr lang="en-US" sz="6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2D5A6E09-E632-3935-D5B1-DF9E46C10F09}"/>
                </a:ext>
              </a:extLst>
            </p:cNvPr>
            <p:cNvCxnSpPr>
              <a:cxnSpLocks/>
              <a:stCxn id="25" idx="2"/>
            </p:cNvCxnSpPr>
            <p:nvPr/>
          </p:nvCxnSpPr>
          <p:spPr>
            <a:xfrm>
              <a:off x="1450160" y="4273507"/>
              <a:ext cx="103140" cy="60679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49E1155E-AA98-6896-0732-044D00D062D1}"/>
                </a:ext>
              </a:extLst>
            </p:cNvPr>
            <p:cNvCxnSpPr>
              <a:cxnSpLocks/>
              <a:stCxn id="26" idx="2"/>
            </p:cNvCxnSpPr>
            <p:nvPr/>
          </p:nvCxnSpPr>
          <p:spPr>
            <a:xfrm flipH="1">
              <a:off x="3210089" y="4292848"/>
              <a:ext cx="739121" cy="475163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444BEEE-AFC0-B000-A90F-F6CBA64B127F}"/>
                </a:ext>
              </a:extLst>
            </p:cNvPr>
            <p:cNvSpPr txBox="1"/>
            <p:nvPr/>
          </p:nvSpPr>
          <p:spPr>
            <a:xfrm>
              <a:off x="44104" y="3736601"/>
              <a:ext cx="2812112" cy="5369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Easy to measure potent climate forcing gas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7D7C8D1-423B-58E6-6BE7-3A3E64044C9A}"/>
                </a:ext>
              </a:extLst>
            </p:cNvPr>
            <p:cNvSpPr txBox="1"/>
            <p:nvPr/>
          </p:nvSpPr>
          <p:spPr>
            <a:xfrm>
              <a:off x="2116765" y="3755942"/>
              <a:ext cx="3664889" cy="5369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Extremely difficult</a:t>
              </a:r>
            </a:p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to measure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34CC113-45B5-7832-8844-C2658AA62B05}"/>
                </a:ext>
              </a:extLst>
            </p:cNvPr>
            <p:cNvSpPr txBox="1"/>
            <p:nvPr/>
          </p:nvSpPr>
          <p:spPr>
            <a:xfrm>
              <a:off x="451554" y="5312205"/>
              <a:ext cx="3445853" cy="225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(Methane plus OH yields HCHO)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BD897FB-8A1E-BA6F-4196-209776EF775D}"/>
                </a:ext>
              </a:extLst>
            </p:cNvPr>
            <p:cNvSpPr txBox="1"/>
            <p:nvPr/>
          </p:nvSpPr>
          <p:spPr>
            <a:xfrm>
              <a:off x="4333970" y="3767975"/>
              <a:ext cx="3664889" cy="5369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Unlocks chemical</a:t>
              </a:r>
            </a:p>
            <a:p>
              <a:pPr algn="ctr"/>
              <a:r>
                <a:rPr lang="en-US" sz="28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relationship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8C1637E0-0DA8-E08E-6595-2DDD4A46B099}"/>
                </a:ext>
              </a:extLst>
            </p:cNvPr>
            <p:cNvCxnSpPr>
              <a:cxnSpLocks/>
              <a:stCxn id="28" idx="2"/>
            </p:cNvCxnSpPr>
            <p:nvPr/>
          </p:nvCxnSpPr>
          <p:spPr>
            <a:xfrm flipH="1">
              <a:off x="5399019" y="4304881"/>
              <a:ext cx="767396" cy="463130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74F6E7F0-6083-79B8-9161-E0E180D3CC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896056"/>
            <a:ext cx="10515600" cy="2306071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Methane (CH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is an extremely potent climate forcing gas (80x more warming power than carbon dioxide), however, methane’s long lifetime (~9 years) and complex chemistry in the atmosphere make full understanding of its lifetime and mechanism controlling it concentration are elusive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Methane's lifetime in the troposphere is primarily influenced by global hydroxyl (OH) concentration, but hydroxyl’s extremely short lifetime (~1s) makes direct quantification extremely difficult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Formaldehyde (HCHO) is a direct product of methane oxidation via hydroxyl and has an intermediate lifetime (~2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hrs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allowing for constraint of hydroxyl concentrations and methane lifetime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(Liao, Jin, et al. "Towards a satellite formaldehyde–in situ hybrid estimate for organic aerosol abundance." Atmospheric Chemistry and Physics 19.5 (2019): 2765-2785. https://doi.org/10.5194/acp-19-2765-2019)</a:t>
            </a:r>
          </a:p>
        </p:txBody>
      </p:sp>
    </p:spTree>
    <p:extLst>
      <p:ext uri="{BB962C8B-B14F-4D97-AF65-F5344CB8AC3E}">
        <p14:creationId xmlns:p14="http://schemas.microsoft.com/office/powerpoint/2010/main" val="23360656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7C859-FE4F-44EE-B3BE-14D0D6AA5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363" y="-204554"/>
            <a:ext cx="11019251" cy="1325563"/>
          </a:xfrm>
        </p:spPr>
        <p:txBody>
          <a:bodyPr>
            <a:noAutofit/>
          </a:bodyPr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Platform for Measurement: Pandora Spectrometer System Forming the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Pandonia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Global Network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B339979-ED4D-38C0-E71B-B1C0B063CC42}"/>
              </a:ext>
            </a:extLst>
          </p:cNvPr>
          <p:cNvGrpSpPr/>
          <p:nvPr/>
        </p:nvGrpSpPr>
        <p:grpSpPr>
          <a:xfrm>
            <a:off x="87386" y="1292933"/>
            <a:ext cx="4698432" cy="5357677"/>
            <a:chOff x="5574" y="1500322"/>
            <a:chExt cx="4698432" cy="5357677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68A2C352-1E99-79C1-7234-AA6247BFD9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4" y="1500322"/>
              <a:ext cx="4698432" cy="53576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A0E4271-0EC7-8FE2-C248-69A48DE4A8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3394128" y="4297587"/>
              <a:ext cx="1309877" cy="254816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4EFED22-5007-1138-C8BD-E7A9D9195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0131" y="4880950"/>
            <a:ext cx="7366328" cy="1986294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Compact spectrometer coupled to tracking head with integrated optics for differential optical absorption spectroscopy (DOAS) measurement of columnar trace gases, developed and maintained by our partner,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SciGlob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Instruments and Services, LLC.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Networked across globe for long term observation of trace gases and validation of LEO geostationary orbit-based UV sensors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Currently uses cooled, back-thinned, silicon CCD as focal plane array for detection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(https://pandora.gsfc.nasa.gov/)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2C0485-7D8F-5D00-367E-CFA703DD4417}"/>
              </a:ext>
            </a:extLst>
          </p:cNvPr>
          <p:cNvSpPr txBox="1"/>
          <p:nvPr/>
        </p:nvSpPr>
        <p:spPr>
          <a:xfrm>
            <a:off x="1422400" y="5874097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Pandora Instrument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345E880-677F-FECA-1C8C-7092B290E939}"/>
              </a:ext>
            </a:extLst>
          </p:cNvPr>
          <p:cNvGrpSpPr/>
          <p:nvPr/>
        </p:nvGrpSpPr>
        <p:grpSpPr>
          <a:xfrm>
            <a:off x="4900131" y="1128817"/>
            <a:ext cx="7110398" cy="3265569"/>
            <a:chOff x="4405127" y="195039"/>
            <a:chExt cx="8578532" cy="5708345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EBFE2E9-2EE6-1AF6-4760-7BA243C7B45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405127" y="195039"/>
              <a:ext cx="8578532" cy="5708345"/>
              <a:chOff x="1085363" y="1138929"/>
              <a:chExt cx="9299951" cy="6188393"/>
            </a:xfrm>
          </p:grpSpPr>
          <p:pic>
            <p:nvPicPr>
              <p:cNvPr id="6" name="Picture 5" descr="Map&#10;&#10;Description automatically generated">
                <a:extLst>
                  <a:ext uri="{FF2B5EF4-FFF2-40B4-BE49-F238E27FC236}">
                    <a16:creationId xmlns:a16="http://schemas.microsoft.com/office/drawing/2014/main" id="{7CDF9121-5FCC-27BC-A5EA-D49616CFA3F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85363" y="1138929"/>
                <a:ext cx="9299951" cy="6188393"/>
              </a:xfrm>
              <a:prstGeom prst="rect">
                <a:avLst/>
              </a:prstGeom>
            </p:spPr>
          </p:pic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C27F5155-3A0E-AF2D-AB1F-65D13D3828C8}"/>
                  </a:ext>
                </a:extLst>
              </p:cNvPr>
              <p:cNvSpPr/>
              <p:nvPr/>
            </p:nvSpPr>
            <p:spPr>
              <a:xfrm>
                <a:off x="1519910" y="2402817"/>
                <a:ext cx="3565703" cy="1658643"/>
              </a:xfrm>
              <a:custGeom>
                <a:avLst/>
                <a:gdLst>
                  <a:gd name="connsiteX0" fmla="*/ 4090 w 3565703"/>
                  <a:gd name="connsiteY0" fmla="*/ 5103 h 1658643"/>
                  <a:gd name="connsiteX1" fmla="*/ 621310 w 3565703"/>
                  <a:gd name="connsiteY1" fmla="*/ 416583 h 1658643"/>
                  <a:gd name="connsiteX2" fmla="*/ 1131850 w 3565703"/>
                  <a:gd name="connsiteY2" fmla="*/ 1308123 h 1658643"/>
                  <a:gd name="connsiteX3" fmla="*/ 1200430 w 3565703"/>
                  <a:gd name="connsiteY3" fmla="*/ 1483383 h 1658643"/>
                  <a:gd name="connsiteX4" fmla="*/ 1192810 w 3565703"/>
                  <a:gd name="connsiteY4" fmla="*/ 1612923 h 1658643"/>
                  <a:gd name="connsiteX5" fmla="*/ 1741450 w 3565703"/>
                  <a:gd name="connsiteY5" fmla="*/ 1658643 h 1658643"/>
                  <a:gd name="connsiteX6" fmla="*/ 2168170 w 3565703"/>
                  <a:gd name="connsiteY6" fmla="*/ 1643403 h 1658643"/>
                  <a:gd name="connsiteX7" fmla="*/ 2564410 w 3565703"/>
                  <a:gd name="connsiteY7" fmla="*/ 1620543 h 1658643"/>
                  <a:gd name="connsiteX8" fmla="*/ 2564410 w 3565703"/>
                  <a:gd name="connsiteY8" fmla="*/ 1369083 h 1658643"/>
                  <a:gd name="connsiteX9" fmla="*/ 2747290 w 3565703"/>
                  <a:gd name="connsiteY9" fmla="*/ 942363 h 1658643"/>
                  <a:gd name="connsiteX10" fmla="*/ 2899690 w 3565703"/>
                  <a:gd name="connsiteY10" fmla="*/ 683283 h 1658643"/>
                  <a:gd name="connsiteX11" fmla="*/ 3356890 w 3565703"/>
                  <a:gd name="connsiteY11" fmla="*/ 355623 h 1658643"/>
                  <a:gd name="connsiteX12" fmla="*/ 3562630 w 3565703"/>
                  <a:gd name="connsiteY12" fmla="*/ 264183 h 1658643"/>
                  <a:gd name="connsiteX13" fmla="*/ 3455950 w 3565703"/>
                  <a:gd name="connsiteY13" fmla="*/ 20343 h 1658643"/>
                  <a:gd name="connsiteX14" fmla="*/ 3135910 w 3565703"/>
                  <a:gd name="connsiteY14" fmla="*/ 172743 h 1658643"/>
                  <a:gd name="connsiteX15" fmla="*/ 1931950 w 3565703"/>
                  <a:gd name="connsiteY15" fmla="*/ 325143 h 1658643"/>
                  <a:gd name="connsiteX16" fmla="*/ 941350 w 3565703"/>
                  <a:gd name="connsiteY16" fmla="*/ 195603 h 1658643"/>
                  <a:gd name="connsiteX17" fmla="*/ 4090 w 3565703"/>
                  <a:gd name="connsiteY17" fmla="*/ 5103 h 1658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565703" h="1658643">
                    <a:moveTo>
                      <a:pt x="4090" y="5103"/>
                    </a:moveTo>
                    <a:cubicBezTo>
                      <a:pt x="-49250" y="41933"/>
                      <a:pt x="433350" y="199413"/>
                      <a:pt x="621310" y="416583"/>
                    </a:cubicBezTo>
                    <a:cubicBezTo>
                      <a:pt x="809270" y="633753"/>
                      <a:pt x="1035330" y="1130323"/>
                      <a:pt x="1131850" y="1308123"/>
                    </a:cubicBezTo>
                    <a:cubicBezTo>
                      <a:pt x="1228370" y="1485923"/>
                      <a:pt x="1190270" y="1432583"/>
                      <a:pt x="1200430" y="1483383"/>
                    </a:cubicBezTo>
                    <a:cubicBezTo>
                      <a:pt x="1210590" y="1534183"/>
                      <a:pt x="1102640" y="1583713"/>
                      <a:pt x="1192810" y="1612923"/>
                    </a:cubicBezTo>
                    <a:cubicBezTo>
                      <a:pt x="1282980" y="1642133"/>
                      <a:pt x="1578890" y="1653563"/>
                      <a:pt x="1741450" y="1658643"/>
                    </a:cubicBezTo>
                    <a:lnTo>
                      <a:pt x="2168170" y="1643403"/>
                    </a:lnTo>
                    <a:cubicBezTo>
                      <a:pt x="2305330" y="1637053"/>
                      <a:pt x="2498370" y="1666263"/>
                      <a:pt x="2564410" y="1620543"/>
                    </a:cubicBezTo>
                    <a:cubicBezTo>
                      <a:pt x="2630450" y="1574823"/>
                      <a:pt x="2533930" y="1482113"/>
                      <a:pt x="2564410" y="1369083"/>
                    </a:cubicBezTo>
                    <a:cubicBezTo>
                      <a:pt x="2594890" y="1256053"/>
                      <a:pt x="2691410" y="1056663"/>
                      <a:pt x="2747290" y="942363"/>
                    </a:cubicBezTo>
                    <a:cubicBezTo>
                      <a:pt x="2803170" y="828063"/>
                      <a:pt x="2798090" y="781073"/>
                      <a:pt x="2899690" y="683283"/>
                    </a:cubicBezTo>
                    <a:cubicBezTo>
                      <a:pt x="3001290" y="585493"/>
                      <a:pt x="3246400" y="425473"/>
                      <a:pt x="3356890" y="355623"/>
                    </a:cubicBezTo>
                    <a:cubicBezTo>
                      <a:pt x="3467380" y="285773"/>
                      <a:pt x="3546120" y="320063"/>
                      <a:pt x="3562630" y="264183"/>
                    </a:cubicBezTo>
                    <a:cubicBezTo>
                      <a:pt x="3579140" y="208303"/>
                      <a:pt x="3527070" y="35583"/>
                      <a:pt x="3455950" y="20343"/>
                    </a:cubicBezTo>
                    <a:cubicBezTo>
                      <a:pt x="3384830" y="5103"/>
                      <a:pt x="3389910" y="121943"/>
                      <a:pt x="3135910" y="172743"/>
                    </a:cubicBezTo>
                    <a:cubicBezTo>
                      <a:pt x="2881910" y="223543"/>
                      <a:pt x="2297710" y="321333"/>
                      <a:pt x="1931950" y="325143"/>
                    </a:cubicBezTo>
                    <a:cubicBezTo>
                      <a:pt x="1566190" y="328953"/>
                      <a:pt x="1262660" y="250213"/>
                      <a:pt x="941350" y="195603"/>
                    </a:cubicBezTo>
                    <a:cubicBezTo>
                      <a:pt x="620040" y="140993"/>
                      <a:pt x="57430" y="-31727"/>
                      <a:pt x="4090" y="5103"/>
                    </a:cubicBezTo>
                    <a:close/>
                  </a:path>
                </a:pathLst>
              </a:custGeom>
              <a:solidFill>
                <a:srgbClr val="00B0F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E902D447-FA78-E22C-9F0A-F88C8F5D333B}"/>
                  </a:ext>
                </a:extLst>
              </p:cNvPr>
              <p:cNvSpPr/>
              <p:nvPr/>
            </p:nvSpPr>
            <p:spPr>
              <a:xfrm>
                <a:off x="4666472" y="2315631"/>
                <a:ext cx="2199268" cy="1389666"/>
              </a:xfrm>
              <a:custGeom>
                <a:avLst/>
                <a:gdLst>
                  <a:gd name="connsiteX0" fmla="*/ 12208 w 2199268"/>
                  <a:gd name="connsiteY0" fmla="*/ 275169 h 1389666"/>
                  <a:gd name="connsiteX1" fmla="*/ 248428 w 2199268"/>
                  <a:gd name="connsiteY1" fmla="*/ 115149 h 1389666"/>
                  <a:gd name="connsiteX2" fmla="*/ 362728 w 2199268"/>
                  <a:gd name="connsiteY2" fmla="*/ 31329 h 1389666"/>
                  <a:gd name="connsiteX3" fmla="*/ 477028 w 2199268"/>
                  <a:gd name="connsiteY3" fmla="*/ 849 h 1389666"/>
                  <a:gd name="connsiteX4" fmla="*/ 842788 w 2199268"/>
                  <a:gd name="connsiteY4" fmla="*/ 8469 h 1389666"/>
                  <a:gd name="connsiteX5" fmla="*/ 1185688 w 2199268"/>
                  <a:gd name="connsiteY5" fmla="*/ 8469 h 1389666"/>
                  <a:gd name="connsiteX6" fmla="*/ 1437148 w 2199268"/>
                  <a:gd name="connsiteY6" fmla="*/ 16089 h 1389666"/>
                  <a:gd name="connsiteX7" fmla="*/ 1688608 w 2199268"/>
                  <a:gd name="connsiteY7" fmla="*/ 138009 h 1389666"/>
                  <a:gd name="connsiteX8" fmla="*/ 1901968 w 2199268"/>
                  <a:gd name="connsiteY8" fmla="*/ 366609 h 1389666"/>
                  <a:gd name="connsiteX9" fmla="*/ 2054368 w 2199268"/>
                  <a:gd name="connsiteY9" fmla="*/ 541869 h 1389666"/>
                  <a:gd name="connsiteX10" fmla="*/ 2199148 w 2199268"/>
                  <a:gd name="connsiteY10" fmla="*/ 778089 h 1389666"/>
                  <a:gd name="connsiteX11" fmla="*/ 2077228 w 2199268"/>
                  <a:gd name="connsiteY11" fmla="*/ 1029549 h 1389666"/>
                  <a:gd name="connsiteX12" fmla="*/ 1970548 w 2199268"/>
                  <a:gd name="connsiteY12" fmla="*/ 1197189 h 1389666"/>
                  <a:gd name="connsiteX13" fmla="*/ 1871488 w 2199268"/>
                  <a:gd name="connsiteY13" fmla="*/ 1372449 h 1389666"/>
                  <a:gd name="connsiteX14" fmla="*/ 1536208 w 2199268"/>
                  <a:gd name="connsiteY14" fmla="*/ 1380069 h 1389666"/>
                  <a:gd name="connsiteX15" fmla="*/ 1124728 w 2199268"/>
                  <a:gd name="connsiteY15" fmla="*/ 1364829 h 1389666"/>
                  <a:gd name="connsiteX16" fmla="*/ 667528 w 2199268"/>
                  <a:gd name="connsiteY16" fmla="*/ 1357209 h 1389666"/>
                  <a:gd name="connsiteX17" fmla="*/ 339868 w 2199268"/>
                  <a:gd name="connsiteY17" fmla="*/ 1357209 h 1389666"/>
                  <a:gd name="connsiteX18" fmla="*/ 195088 w 2199268"/>
                  <a:gd name="connsiteY18" fmla="*/ 915249 h 1389666"/>
                  <a:gd name="connsiteX19" fmla="*/ 118888 w 2199268"/>
                  <a:gd name="connsiteY19" fmla="*/ 656169 h 1389666"/>
                  <a:gd name="connsiteX20" fmla="*/ 42688 w 2199268"/>
                  <a:gd name="connsiteY20" fmla="*/ 374229 h 1389666"/>
                  <a:gd name="connsiteX21" fmla="*/ 12208 w 2199268"/>
                  <a:gd name="connsiteY21" fmla="*/ 275169 h 1389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199268" h="1389666">
                    <a:moveTo>
                      <a:pt x="12208" y="275169"/>
                    </a:moveTo>
                    <a:cubicBezTo>
                      <a:pt x="46498" y="231989"/>
                      <a:pt x="190008" y="155789"/>
                      <a:pt x="248428" y="115149"/>
                    </a:cubicBezTo>
                    <a:cubicBezTo>
                      <a:pt x="306848" y="74509"/>
                      <a:pt x="324628" y="50379"/>
                      <a:pt x="362728" y="31329"/>
                    </a:cubicBezTo>
                    <a:cubicBezTo>
                      <a:pt x="400828" y="12279"/>
                      <a:pt x="397018" y="4659"/>
                      <a:pt x="477028" y="849"/>
                    </a:cubicBezTo>
                    <a:cubicBezTo>
                      <a:pt x="557038" y="-2961"/>
                      <a:pt x="724678" y="7199"/>
                      <a:pt x="842788" y="8469"/>
                    </a:cubicBezTo>
                    <a:cubicBezTo>
                      <a:pt x="960898" y="9739"/>
                      <a:pt x="1086628" y="7199"/>
                      <a:pt x="1185688" y="8469"/>
                    </a:cubicBezTo>
                    <a:cubicBezTo>
                      <a:pt x="1284748" y="9739"/>
                      <a:pt x="1353328" y="-5501"/>
                      <a:pt x="1437148" y="16089"/>
                    </a:cubicBezTo>
                    <a:cubicBezTo>
                      <a:pt x="1520968" y="37679"/>
                      <a:pt x="1611138" y="79589"/>
                      <a:pt x="1688608" y="138009"/>
                    </a:cubicBezTo>
                    <a:cubicBezTo>
                      <a:pt x="1766078" y="196429"/>
                      <a:pt x="1841008" y="299299"/>
                      <a:pt x="1901968" y="366609"/>
                    </a:cubicBezTo>
                    <a:cubicBezTo>
                      <a:pt x="1962928" y="433919"/>
                      <a:pt x="2004838" y="473289"/>
                      <a:pt x="2054368" y="541869"/>
                    </a:cubicBezTo>
                    <a:cubicBezTo>
                      <a:pt x="2103898" y="610449"/>
                      <a:pt x="2195338" y="696809"/>
                      <a:pt x="2199148" y="778089"/>
                    </a:cubicBezTo>
                    <a:cubicBezTo>
                      <a:pt x="2202958" y="859369"/>
                      <a:pt x="2115328" y="959699"/>
                      <a:pt x="2077228" y="1029549"/>
                    </a:cubicBezTo>
                    <a:cubicBezTo>
                      <a:pt x="2039128" y="1099399"/>
                      <a:pt x="2004838" y="1140039"/>
                      <a:pt x="1970548" y="1197189"/>
                    </a:cubicBezTo>
                    <a:cubicBezTo>
                      <a:pt x="1936258" y="1254339"/>
                      <a:pt x="1943878" y="1341969"/>
                      <a:pt x="1871488" y="1372449"/>
                    </a:cubicBezTo>
                    <a:cubicBezTo>
                      <a:pt x="1799098" y="1402929"/>
                      <a:pt x="1660668" y="1381339"/>
                      <a:pt x="1536208" y="1380069"/>
                    </a:cubicBezTo>
                    <a:cubicBezTo>
                      <a:pt x="1411748" y="1378799"/>
                      <a:pt x="1269508" y="1368639"/>
                      <a:pt x="1124728" y="1364829"/>
                    </a:cubicBezTo>
                    <a:lnTo>
                      <a:pt x="667528" y="1357209"/>
                    </a:lnTo>
                    <a:cubicBezTo>
                      <a:pt x="536718" y="1355939"/>
                      <a:pt x="418608" y="1430869"/>
                      <a:pt x="339868" y="1357209"/>
                    </a:cubicBezTo>
                    <a:cubicBezTo>
                      <a:pt x="261128" y="1283549"/>
                      <a:pt x="231918" y="1032089"/>
                      <a:pt x="195088" y="915249"/>
                    </a:cubicBezTo>
                    <a:cubicBezTo>
                      <a:pt x="158258" y="798409"/>
                      <a:pt x="144288" y="746339"/>
                      <a:pt x="118888" y="656169"/>
                    </a:cubicBezTo>
                    <a:cubicBezTo>
                      <a:pt x="93488" y="565999"/>
                      <a:pt x="60468" y="441539"/>
                      <a:pt x="42688" y="374229"/>
                    </a:cubicBezTo>
                    <a:cubicBezTo>
                      <a:pt x="24908" y="306919"/>
                      <a:pt x="-22082" y="318349"/>
                      <a:pt x="12208" y="275169"/>
                    </a:cubicBezTo>
                    <a:close/>
                  </a:path>
                </a:pathLst>
              </a:custGeom>
              <a:solidFill>
                <a:srgbClr val="FF00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216C465F-C071-E1E8-FB25-75840D135E8B}"/>
                  </a:ext>
                </a:extLst>
              </p:cNvPr>
              <p:cNvSpPr/>
              <p:nvPr/>
            </p:nvSpPr>
            <p:spPr>
              <a:xfrm>
                <a:off x="6765879" y="2979241"/>
                <a:ext cx="2562629" cy="1637283"/>
              </a:xfrm>
              <a:custGeom>
                <a:avLst/>
                <a:gdLst>
                  <a:gd name="connsiteX0" fmla="*/ 2561001 w 2562629"/>
                  <a:gd name="connsiteY0" fmla="*/ 175439 h 1637283"/>
                  <a:gd name="connsiteX1" fmla="*/ 2477181 w 2562629"/>
                  <a:gd name="connsiteY1" fmla="*/ 426899 h 1637283"/>
                  <a:gd name="connsiteX2" fmla="*/ 2370501 w 2562629"/>
                  <a:gd name="connsiteY2" fmla="*/ 701219 h 1637283"/>
                  <a:gd name="connsiteX3" fmla="*/ 2332401 w 2562629"/>
                  <a:gd name="connsiteY3" fmla="*/ 1166039 h 1637283"/>
                  <a:gd name="connsiteX4" fmla="*/ 2317161 w 2562629"/>
                  <a:gd name="connsiteY4" fmla="*/ 1402259 h 1637283"/>
                  <a:gd name="connsiteX5" fmla="*/ 2286681 w 2562629"/>
                  <a:gd name="connsiteY5" fmla="*/ 1623239 h 1637283"/>
                  <a:gd name="connsiteX6" fmla="*/ 2080941 w 2562629"/>
                  <a:gd name="connsiteY6" fmla="*/ 1615619 h 1637283"/>
                  <a:gd name="connsiteX7" fmla="*/ 1669461 w 2562629"/>
                  <a:gd name="connsiteY7" fmla="*/ 1623239 h 1637283"/>
                  <a:gd name="connsiteX8" fmla="*/ 1158921 w 2562629"/>
                  <a:gd name="connsiteY8" fmla="*/ 1630859 h 1637283"/>
                  <a:gd name="connsiteX9" fmla="*/ 724581 w 2562629"/>
                  <a:gd name="connsiteY9" fmla="*/ 1630859 h 1637283"/>
                  <a:gd name="connsiteX10" fmla="*/ 419781 w 2562629"/>
                  <a:gd name="connsiteY10" fmla="*/ 1623239 h 1637283"/>
                  <a:gd name="connsiteX11" fmla="*/ 488361 w 2562629"/>
                  <a:gd name="connsiteY11" fmla="*/ 1470839 h 1637283"/>
                  <a:gd name="connsiteX12" fmla="*/ 488361 w 2562629"/>
                  <a:gd name="connsiteY12" fmla="*/ 1371779 h 1637283"/>
                  <a:gd name="connsiteX13" fmla="*/ 465501 w 2562629"/>
                  <a:gd name="connsiteY13" fmla="*/ 1257479 h 1637283"/>
                  <a:gd name="connsiteX14" fmla="*/ 427401 w 2562629"/>
                  <a:gd name="connsiteY14" fmla="*/ 1196519 h 1637283"/>
                  <a:gd name="connsiteX15" fmla="*/ 335961 w 2562629"/>
                  <a:gd name="connsiteY15" fmla="*/ 1059359 h 1637283"/>
                  <a:gd name="connsiteX16" fmla="*/ 206421 w 2562629"/>
                  <a:gd name="connsiteY16" fmla="*/ 960299 h 1637283"/>
                  <a:gd name="connsiteX17" fmla="*/ 114981 w 2562629"/>
                  <a:gd name="connsiteY17" fmla="*/ 922199 h 1637283"/>
                  <a:gd name="connsiteX18" fmla="*/ 681 w 2562629"/>
                  <a:gd name="connsiteY18" fmla="*/ 884099 h 1637283"/>
                  <a:gd name="connsiteX19" fmla="*/ 69261 w 2562629"/>
                  <a:gd name="connsiteY19" fmla="*/ 533579 h 1637283"/>
                  <a:gd name="connsiteX20" fmla="*/ 107361 w 2562629"/>
                  <a:gd name="connsiteY20" fmla="*/ 282119 h 1637283"/>
                  <a:gd name="connsiteX21" fmla="*/ 130221 w 2562629"/>
                  <a:gd name="connsiteY21" fmla="*/ 129719 h 1637283"/>
                  <a:gd name="connsiteX22" fmla="*/ 145461 w 2562629"/>
                  <a:gd name="connsiteY22" fmla="*/ 179 h 1637283"/>
                  <a:gd name="connsiteX23" fmla="*/ 465501 w 2562629"/>
                  <a:gd name="connsiteY23" fmla="*/ 99239 h 1637283"/>
                  <a:gd name="connsiteX24" fmla="*/ 739821 w 2562629"/>
                  <a:gd name="connsiteY24" fmla="*/ 183059 h 1637283"/>
                  <a:gd name="connsiteX25" fmla="*/ 1174161 w 2562629"/>
                  <a:gd name="connsiteY25" fmla="*/ 213539 h 1637283"/>
                  <a:gd name="connsiteX26" fmla="*/ 1463721 w 2562629"/>
                  <a:gd name="connsiteY26" fmla="*/ 228779 h 1637283"/>
                  <a:gd name="connsiteX27" fmla="*/ 1776141 w 2562629"/>
                  <a:gd name="connsiteY27" fmla="*/ 244019 h 1637283"/>
                  <a:gd name="connsiteX28" fmla="*/ 2096181 w 2562629"/>
                  <a:gd name="connsiteY28" fmla="*/ 236399 h 1637283"/>
                  <a:gd name="connsiteX29" fmla="*/ 2400981 w 2562629"/>
                  <a:gd name="connsiteY29" fmla="*/ 205919 h 1637283"/>
                  <a:gd name="connsiteX30" fmla="*/ 2561001 w 2562629"/>
                  <a:gd name="connsiteY30" fmla="*/ 175439 h 1637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562629" h="1637283">
                    <a:moveTo>
                      <a:pt x="2561001" y="175439"/>
                    </a:moveTo>
                    <a:cubicBezTo>
                      <a:pt x="2573701" y="212269"/>
                      <a:pt x="2508931" y="339269"/>
                      <a:pt x="2477181" y="426899"/>
                    </a:cubicBezTo>
                    <a:cubicBezTo>
                      <a:pt x="2445431" y="514529"/>
                      <a:pt x="2394631" y="578029"/>
                      <a:pt x="2370501" y="701219"/>
                    </a:cubicBezTo>
                    <a:cubicBezTo>
                      <a:pt x="2346371" y="824409"/>
                      <a:pt x="2341291" y="1049199"/>
                      <a:pt x="2332401" y="1166039"/>
                    </a:cubicBezTo>
                    <a:cubicBezTo>
                      <a:pt x="2323511" y="1282879"/>
                      <a:pt x="2324781" y="1326059"/>
                      <a:pt x="2317161" y="1402259"/>
                    </a:cubicBezTo>
                    <a:cubicBezTo>
                      <a:pt x="2309541" y="1478459"/>
                      <a:pt x="2326051" y="1587679"/>
                      <a:pt x="2286681" y="1623239"/>
                    </a:cubicBezTo>
                    <a:cubicBezTo>
                      <a:pt x="2247311" y="1658799"/>
                      <a:pt x="2183811" y="1615619"/>
                      <a:pt x="2080941" y="1615619"/>
                    </a:cubicBezTo>
                    <a:cubicBezTo>
                      <a:pt x="1978071" y="1615619"/>
                      <a:pt x="1669461" y="1623239"/>
                      <a:pt x="1669461" y="1623239"/>
                    </a:cubicBezTo>
                    <a:lnTo>
                      <a:pt x="1158921" y="1630859"/>
                    </a:lnTo>
                    <a:lnTo>
                      <a:pt x="724581" y="1630859"/>
                    </a:lnTo>
                    <a:cubicBezTo>
                      <a:pt x="601391" y="1629589"/>
                      <a:pt x="459151" y="1649909"/>
                      <a:pt x="419781" y="1623239"/>
                    </a:cubicBezTo>
                    <a:cubicBezTo>
                      <a:pt x="380411" y="1596569"/>
                      <a:pt x="476931" y="1512749"/>
                      <a:pt x="488361" y="1470839"/>
                    </a:cubicBezTo>
                    <a:cubicBezTo>
                      <a:pt x="499791" y="1428929"/>
                      <a:pt x="492171" y="1407339"/>
                      <a:pt x="488361" y="1371779"/>
                    </a:cubicBezTo>
                    <a:cubicBezTo>
                      <a:pt x="484551" y="1336219"/>
                      <a:pt x="475661" y="1286689"/>
                      <a:pt x="465501" y="1257479"/>
                    </a:cubicBezTo>
                    <a:cubicBezTo>
                      <a:pt x="455341" y="1228269"/>
                      <a:pt x="448991" y="1229539"/>
                      <a:pt x="427401" y="1196519"/>
                    </a:cubicBezTo>
                    <a:cubicBezTo>
                      <a:pt x="405811" y="1163499"/>
                      <a:pt x="372791" y="1098729"/>
                      <a:pt x="335961" y="1059359"/>
                    </a:cubicBezTo>
                    <a:cubicBezTo>
                      <a:pt x="299131" y="1019989"/>
                      <a:pt x="243251" y="983159"/>
                      <a:pt x="206421" y="960299"/>
                    </a:cubicBezTo>
                    <a:cubicBezTo>
                      <a:pt x="169591" y="937439"/>
                      <a:pt x="149271" y="934899"/>
                      <a:pt x="114981" y="922199"/>
                    </a:cubicBezTo>
                    <a:cubicBezTo>
                      <a:pt x="80691" y="909499"/>
                      <a:pt x="8301" y="948869"/>
                      <a:pt x="681" y="884099"/>
                    </a:cubicBezTo>
                    <a:cubicBezTo>
                      <a:pt x="-6939" y="819329"/>
                      <a:pt x="51481" y="633909"/>
                      <a:pt x="69261" y="533579"/>
                    </a:cubicBezTo>
                    <a:cubicBezTo>
                      <a:pt x="87041" y="433249"/>
                      <a:pt x="97201" y="349429"/>
                      <a:pt x="107361" y="282119"/>
                    </a:cubicBezTo>
                    <a:cubicBezTo>
                      <a:pt x="117521" y="214809"/>
                      <a:pt x="123871" y="176709"/>
                      <a:pt x="130221" y="129719"/>
                    </a:cubicBezTo>
                    <a:cubicBezTo>
                      <a:pt x="136571" y="82729"/>
                      <a:pt x="89581" y="5259"/>
                      <a:pt x="145461" y="179"/>
                    </a:cubicBezTo>
                    <a:cubicBezTo>
                      <a:pt x="201341" y="-4901"/>
                      <a:pt x="465501" y="99239"/>
                      <a:pt x="465501" y="99239"/>
                    </a:cubicBezTo>
                    <a:cubicBezTo>
                      <a:pt x="564561" y="129719"/>
                      <a:pt x="621711" y="164009"/>
                      <a:pt x="739821" y="183059"/>
                    </a:cubicBezTo>
                    <a:cubicBezTo>
                      <a:pt x="857931" y="202109"/>
                      <a:pt x="1053511" y="205919"/>
                      <a:pt x="1174161" y="213539"/>
                    </a:cubicBezTo>
                    <a:cubicBezTo>
                      <a:pt x="1294811" y="221159"/>
                      <a:pt x="1463721" y="228779"/>
                      <a:pt x="1463721" y="228779"/>
                    </a:cubicBezTo>
                    <a:cubicBezTo>
                      <a:pt x="1564051" y="233859"/>
                      <a:pt x="1670731" y="242749"/>
                      <a:pt x="1776141" y="244019"/>
                    </a:cubicBezTo>
                    <a:cubicBezTo>
                      <a:pt x="1881551" y="245289"/>
                      <a:pt x="1992041" y="242749"/>
                      <a:pt x="2096181" y="236399"/>
                    </a:cubicBezTo>
                    <a:cubicBezTo>
                      <a:pt x="2200321" y="230049"/>
                      <a:pt x="2319701" y="212269"/>
                      <a:pt x="2400981" y="205919"/>
                    </a:cubicBezTo>
                    <a:cubicBezTo>
                      <a:pt x="2482261" y="199569"/>
                      <a:pt x="2548301" y="138609"/>
                      <a:pt x="2561001" y="175439"/>
                    </a:cubicBezTo>
                    <a:close/>
                  </a:path>
                </a:pathLst>
              </a:custGeom>
              <a:solidFill>
                <a:srgbClr val="92D05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1E30B06-ABC4-F788-DA20-54A942FD57F8}"/>
                </a:ext>
              </a:extLst>
            </p:cNvPr>
            <p:cNvSpPr txBox="1"/>
            <p:nvPr/>
          </p:nvSpPr>
          <p:spPr>
            <a:xfrm>
              <a:off x="5759116" y="2846400"/>
              <a:ext cx="1507958" cy="484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GEMS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8083EB4-2617-E9B2-4BA2-42F947EFBFE4}"/>
                </a:ext>
              </a:extLst>
            </p:cNvPr>
            <p:cNvSpPr txBox="1"/>
            <p:nvPr/>
          </p:nvSpPr>
          <p:spPr>
            <a:xfrm>
              <a:off x="7981290" y="909889"/>
              <a:ext cx="1507958" cy="484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Sentinel-4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BCF7446-BC5E-DD91-810F-570F2E596ADB}"/>
                </a:ext>
              </a:extLst>
            </p:cNvPr>
            <p:cNvSpPr txBox="1"/>
            <p:nvPr/>
          </p:nvSpPr>
          <p:spPr>
            <a:xfrm>
              <a:off x="10533051" y="2530156"/>
              <a:ext cx="1507958" cy="484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TEMPO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DFAE435-B693-6A8B-16B8-114547F77032}"/>
              </a:ext>
            </a:extLst>
          </p:cNvPr>
          <p:cNvSpPr txBox="1"/>
          <p:nvPr/>
        </p:nvSpPr>
        <p:spPr>
          <a:xfrm>
            <a:off x="6096000" y="4340047"/>
            <a:ext cx="4946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Pandonia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Global Network</a:t>
            </a:r>
          </a:p>
        </p:txBody>
      </p:sp>
    </p:spTree>
    <p:extLst>
      <p:ext uri="{BB962C8B-B14F-4D97-AF65-F5344CB8AC3E}">
        <p14:creationId xmlns:p14="http://schemas.microsoft.com/office/powerpoint/2010/main" val="20199950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7C859-FE4F-44EE-B3BE-14D0D6AA5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363" y="-148402"/>
            <a:ext cx="10236229" cy="1325563"/>
          </a:xfrm>
        </p:spPr>
        <p:txBody>
          <a:bodyPr>
            <a:normAutofit/>
          </a:bodyPr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Technological Need: Low Noise Visible Blind UV Detectors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FCEA69F-68EC-A10C-97CC-1ED5A297F411}"/>
              </a:ext>
            </a:extLst>
          </p:cNvPr>
          <p:cNvGrpSpPr>
            <a:grpSpLocks noChangeAspect="1"/>
          </p:cNvGrpSpPr>
          <p:nvPr/>
        </p:nvGrpSpPr>
        <p:grpSpPr>
          <a:xfrm>
            <a:off x="248943" y="1177161"/>
            <a:ext cx="5577219" cy="5533213"/>
            <a:chOff x="1328737" y="1783080"/>
            <a:chExt cx="5683423" cy="786280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DC0C94-B4CF-95A2-3A80-C2325BEC60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28737" y="5498261"/>
              <a:ext cx="5683423" cy="414762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63FC7FF-D9A8-D1A4-5FC5-CA19147A50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28737" y="1783080"/>
              <a:ext cx="5683423" cy="3677126"/>
            </a:xfrm>
            <a:prstGeom prst="rect">
              <a:avLst/>
            </a:prstGeom>
          </p:spPr>
        </p:pic>
      </p:grp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C65CBDB-702E-1583-90B9-5C6F3DEF8D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5840" y="4013254"/>
            <a:ext cx="5677870" cy="2945544"/>
          </a:xfrm>
        </p:spPr>
        <p:txBody>
          <a:bodyPr>
            <a:normAutofit lnSpcReduction="10000"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Solar irradiance (red) 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demonstrating drop-off at wavelengths less than 400 nm as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and formaldehyde light absorption starts (blue)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HiTRAN</a:t>
            </a:r>
            <a:r>
              <a:rPr lang="en-US" sz="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Online Database, </a:t>
            </a:r>
            <a:r>
              <a:rPr lang="en-US" sz="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Rothman LS. History of the HITRAN database. Nat Rev Phys 2021;0123456789. </a:t>
            </a:r>
            <a:r>
              <a:rPr lang="en-US" sz="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5"/>
              </a:rPr>
              <a:t>https://doi.org/10.1038/s42254-021-00309-2</a:t>
            </a:r>
            <a:r>
              <a:rPr lang="en-US" sz="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High density of UV active gases in region of interest complicates capture of data for any specific species, especially formaldehyde which has a 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elatively low optical depth</a:t>
            </a:r>
          </a:p>
          <a:p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Within instrument strong visible signals result in internally scattered light which can overwhelm UV signal at detector</a:t>
            </a:r>
            <a:endParaRPr lang="en-US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724CDC-BF70-7241-B470-88AA1BF9E7E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70181" y="3238615"/>
            <a:ext cx="1212058" cy="1690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9760FB-15A2-19C2-2990-6F0900252E60}"/>
              </a:ext>
            </a:extLst>
          </p:cNvPr>
          <p:cNvSpPr/>
          <p:nvPr/>
        </p:nvSpPr>
        <p:spPr>
          <a:xfrm>
            <a:off x="6646458" y="1301842"/>
            <a:ext cx="300251" cy="2604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A9C095-B797-F7A5-D291-996E7AD1EDBA}"/>
              </a:ext>
            </a:extLst>
          </p:cNvPr>
          <p:cNvSpPr txBox="1"/>
          <p:nvPr/>
        </p:nvSpPr>
        <p:spPr>
          <a:xfrm>
            <a:off x="2006146" y="2141237"/>
            <a:ext cx="2394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Declining  Solar Irradiance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D5DE3D-E36E-B692-EFD0-FA76F7E26ACF}"/>
              </a:ext>
            </a:extLst>
          </p:cNvPr>
          <p:cNvSpPr txBox="1"/>
          <p:nvPr/>
        </p:nvSpPr>
        <p:spPr>
          <a:xfrm>
            <a:off x="2429818" y="3813199"/>
            <a:ext cx="2394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Interfering Gases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02526D-72B6-77BD-EDEF-DE342AB3ADC5}"/>
              </a:ext>
            </a:extLst>
          </p:cNvPr>
          <p:cNvSpPr txBox="1"/>
          <p:nvPr/>
        </p:nvSpPr>
        <p:spPr>
          <a:xfrm>
            <a:off x="6353602" y="3456900"/>
            <a:ext cx="56778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Scattered Visible Light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ABE841-CE1D-BBBE-B0C3-109E75C3501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15"/>
          <a:stretch/>
        </p:blipFill>
        <p:spPr bwMode="auto">
          <a:xfrm>
            <a:off x="6231246" y="1222526"/>
            <a:ext cx="5677870" cy="199453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489877-CE2D-6DA3-716A-7E9F1CB7A417}"/>
              </a:ext>
            </a:extLst>
          </p:cNvPr>
          <p:cNvSpPr txBox="1"/>
          <p:nvPr/>
        </p:nvSpPr>
        <p:spPr>
          <a:xfrm>
            <a:off x="6724100" y="3104672"/>
            <a:ext cx="5867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rgbClr val="6868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CAD6B1-068B-814E-3719-2FA30B6CEF89}"/>
              </a:ext>
            </a:extLst>
          </p:cNvPr>
          <p:cNvSpPr txBox="1"/>
          <p:nvPr/>
        </p:nvSpPr>
        <p:spPr>
          <a:xfrm>
            <a:off x="8471965" y="3103660"/>
            <a:ext cx="5867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rgbClr val="6868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9B80E5-8E8B-27E2-0707-0BB79E0A5160}"/>
              </a:ext>
            </a:extLst>
          </p:cNvPr>
          <p:cNvSpPr txBox="1"/>
          <p:nvPr/>
        </p:nvSpPr>
        <p:spPr>
          <a:xfrm>
            <a:off x="10220356" y="3101278"/>
            <a:ext cx="5867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rgbClr val="6868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8B3174-0AAF-4A93-C868-BE6F4EA5E6A1}"/>
              </a:ext>
            </a:extLst>
          </p:cNvPr>
          <p:cNvSpPr/>
          <p:nvPr/>
        </p:nvSpPr>
        <p:spPr>
          <a:xfrm>
            <a:off x="6203477" y="1309380"/>
            <a:ext cx="300251" cy="2604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9139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7C859-FE4F-44EE-B3BE-14D0D6AA5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257" y="-186541"/>
            <a:ext cx="11268182" cy="1325563"/>
          </a:xfrm>
        </p:spPr>
        <p:txBody>
          <a:bodyPr>
            <a:normAutofit/>
          </a:bodyPr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Produce Focal Plane Array from Low Noise, Visible Blind 4H-SIC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C65CBDB-702E-1583-90B9-5C6F3DEF8D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3522" y="4716559"/>
            <a:ext cx="6933398" cy="2141441"/>
          </a:xfrm>
        </p:spPr>
        <p:txBody>
          <a:bodyPr>
            <a:normAutofit fontScale="92500"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Silicon Carbide (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SiC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 is a wide bandgap semiconductor resulting in the following benefits</a:t>
            </a:r>
          </a:p>
          <a:p>
            <a:pPr lvl="1"/>
            <a:r>
              <a:rPr lang="en-US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Effective insensitivity to wavelength &gt;380 nm</a:t>
            </a:r>
          </a:p>
          <a:p>
            <a:pPr lvl="1"/>
            <a:r>
              <a:rPr lang="en-US" sz="1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</a:t>
            </a:r>
            <a:r>
              <a:rPr lang="en-US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level dark current</a:t>
            </a:r>
          </a:p>
          <a:p>
            <a:pPr lvl="1"/>
            <a:r>
              <a:rPr lang="en-US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Inherent radiation hardness and temperature stability</a:t>
            </a:r>
          </a:p>
          <a:p>
            <a:pPr algn="l"/>
            <a:r>
              <a:rPr lang="en-US" sz="1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SiC</a:t>
            </a: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possesses excellent material maturity (</a:t>
            </a:r>
            <a:r>
              <a:rPr lang="en-US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defect density 5-7 orders of magnitude better than </a:t>
            </a:r>
            <a:r>
              <a:rPr lang="en-US" sz="1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US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and is being Co-Matured at NASA Through ROSES/PICASSO (Saxena/Hewagama: </a:t>
            </a:r>
            <a:r>
              <a:rPr lang="en-US" sz="1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PReSSiC</a:t>
            </a:r>
            <a:r>
              <a:rPr lang="en-US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Planetary Remote Sensing using </a:t>
            </a:r>
            <a:r>
              <a:rPr lang="en-US" sz="1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SiC</a:t>
            </a:r>
            <a:r>
              <a:rPr lang="en-US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detectors) as well as Various SBIRs with our Partner, </a:t>
            </a:r>
            <a:r>
              <a:rPr lang="en-US" sz="1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CoolCAD</a:t>
            </a:r>
            <a:r>
              <a:rPr lang="en-US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Electronics Inc. </a:t>
            </a:r>
            <a:r>
              <a:rPr lang="en-US" sz="1050" b="1" i="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CADlectronics</a:t>
            </a:r>
            <a:r>
              <a:rPr lang="en-US" sz="1050" b="1" i="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Inc.</a:t>
            </a:r>
          </a:p>
          <a:p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Responsivity curve uniquely suited to detection of formaldehyde</a:t>
            </a:r>
            <a:endParaRPr lang="en-US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9760FB-15A2-19C2-2990-6F0900252E60}"/>
              </a:ext>
            </a:extLst>
          </p:cNvPr>
          <p:cNvSpPr/>
          <p:nvPr/>
        </p:nvSpPr>
        <p:spPr>
          <a:xfrm>
            <a:off x="6646457" y="1229276"/>
            <a:ext cx="300251" cy="2604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74B22FF-624B-1EDC-111B-F26E2D3826BD}"/>
              </a:ext>
            </a:extLst>
          </p:cNvPr>
          <p:cNvGrpSpPr>
            <a:grpSpLocks noChangeAspect="1"/>
          </p:cNvGrpSpPr>
          <p:nvPr/>
        </p:nvGrpSpPr>
        <p:grpSpPr>
          <a:xfrm>
            <a:off x="351068" y="1139022"/>
            <a:ext cx="5022149" cy="5041034"/>
            <a:chOff x="-1" y="1356729"/>
            <a:chExt cx="6324601" cy="5041034"/>
          </a:xfrm>
        </p:grpSpPr>
        <p:pic>
          <p:nvPicPr>
            <p:cNvPr id="3" name="Picture 2" descr="A table with numbers and symbols&#10;&#10;Description automatically generated">
              <a:extLst>
                <a:ext uri="{FF2B5EF4-FFF2-40B4-BE49-F238E27FC236}">
                  <a16:creationId xmlns:a16="http://schemas.microsoft.com/office/drawing/2014/main" id="{931335DC-C463-C449-81EE-69F07CDF3A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356729"/>
              <a:ext cx="6324600" cy="246597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90EC244-C552-819F-2399-9A669B04EB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" y="3931791"/>
              <a:ext cx="3401556" cy="2465972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48BA8A32-D7DF-2E5A-C5A9-4DA33092FF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0219" y="1139022"/>
            <a:ext cx="5259893" cy="324552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6C00AFB-E150-4D02-A81E-AC1B8A112550}"/>
              </a:ext>
            </a:extLst>
          </p:cNvPr>
          <p:cNvSpPr txBox="1"/>
          <p:nvPr/>
        </p:nvSpPr>
        <p:spPr>
          <a:xfrm>
            <a:off x="113325" y="6228871"/>
            <a:ext cx="5331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4H-SiC Photodiode Arrays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466221-865F-014F-694B-187B74CC59B6}"/>
              </a:ext>
            </a:extLst>
          </p:cNvPr>
          <p:cNvSpPr txBox="1"/>
          <p:nvPr/>
        </p:nvSpPr>
        <p:spPr>
          <a:xfrm>
            <a:off x="5448680" y="4274745"/>
            <a:ext cx="6843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Synergistic Responsivity and Absorption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EB5982-978F-5EFA-A964-09B6175BE90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8"/>
          <a:stretch/>
        </p:blipFill>
        <p:spPr>
          <a:xfrm>
            <a:off x="2953656" y="3721798"/>
            <a:ext cx="2419561" cy="245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3797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70CCB188-5B2F-B9C6-7EE2-1912DEBF5D92}"/>
              </a:ext>
            </a:extLst>
          </p:cNvPr>
          <p:cNvGrpSpPr/>
          <p:nvPr/>
        </p:nvGrpSpPr>
        <p:grpSpPr>
          <a:xfrm>
            <a:off x="65051" y="2895303"/>
            <a:ext cx="12061898" cy="3783972"/>
            <a:chOff x="-393204" y="3071299"/>
            <a:chExt cx="12061898" cy="378397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167E4D2-7A26-6744-A108-24BB1A90D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8200" y="3071299"/>
              <a:ext cx="4470591" cy="338295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2CCD5A5-DA00-A3CA-D207-13B2BC540B67}"/>
                </a:ext>
              </a:extLst>
            </p:cNvPr>
            <p:cNvSpPr txBox="1"/>
            <p:nvPr/>
          </p:nvSpPr>
          <p:spPr>
            <a:xfrm>
              <a:off x="-393204" y="6393606"/>
              <a:ext cx="69333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SiC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Based Analog to Digital Converter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FC83292-6ADC-6554-11E9-17605B563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19198" y="3085068"/>
              <a:ext cx="3365595" cy="336559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C0B3B0A-939F-F0E6-81BA-B5666ED9DE7B}"/>
                </a:ext>
              </a:extLst>
            </p:cNvPr>
            <p:cNvSpPr txBox="1"/>
            <p:nvPr/>
          </p:nvSpPr>
          <p:spPr>
            <a:xfrm>
              <a:off x="4735296" y="6392977"/>
              <a:ext cx="69333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SiC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Pixel Array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267C859-FE4F-44EE-B3BE-14D0D6AA5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363" y="-167867"/>
            <a:ext cx="9934089" cy="1325563"/>
          </a:xfrm>
        </p:spPr>
        <p:txBody>
          <a:bodyPr>
            <a:normAutofit/>
          </a:bodyPr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Enabling Elements to Encourage Adoption of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SiC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9760FB-15A2-19C2-2990-6F0900252E60}"/>
              </a:ext>
            </a:extLst>
          </p:cNvPr>
          <p:cNvSpPr/>
          <p:nvPr/>
        </p:nvSpPr>
        <p:spPr>
          <a:xfrm>
            <a:off x="6646458" y="1350554"/>
            <a:ext cx="300251" cy="2604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D57899F-5056-A72B-5F01-FE66CF28A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53331"/>
            <a:ext cx="12192000" cy="4351338"/>
          </a:xfrm>
        </p:spPr>
        <p:txBody>
          <a:bodyPr>
            <a:normAutofit/>
          </a:bodyPr>
          <a:lstStyle/>
          <a:p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Recent</a:t>
            </a:r>
            <a:r>
              <a:rPr lang="en-US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advances in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SiC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fabrication and integration processes motivate adoption of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SiC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technology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Nasa General </a:t>
            </a:r>
            <a:r>
              <a:rPr lang="en-US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SiC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development work:</a:t>
            </a: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realization of high temperature (500 </a:t>
            </a:r>
            <a:r>
              <a:rPr lang="en-US" sz="1600" baseline="30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r>
              <a:rPr lang="en-US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operable </a:t>
            </a:r>
            <a:r>
              <a:rPr lang="en-US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SiC</a:t>
            </a: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JFETs at NASA Glenn </a:t>
            </a:r>
            <a:r>
              <a:rPr lang="en-US" sz="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</a:t>
            </a:r>
            <a:r>
              <a:rPr lang="en-US" sz="9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Neudeck</a:t>
            </a:r>
            <a:r>
              <a:rPr lang="en-US" sz="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Philip G., et al. "Upscaling of 500° C Durable </a:t>
            </a:r>
            <a:r>
              <a:rPr lang="en-US" sz="9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SiC</a:t>
            </a:r>
            <a:r>
              <a:rPr lang="en-US" sz="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JFET-R Integrated Circuits." Additional Papers and Presentations 2021.HiTEC (2021): 000064-000068. https://doi.org/10.4071/2380-4491.2021.HiTEC.000064]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Specific work at NASA GSFC, </a:t>
            </a: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co-initiated with our external partner </a:t>
            </a:r>
            <a:r>
              <a:rPr lang="en-US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CoolCAD</a:t>
            </a: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priming </a:t>
            </a:r>
            <a:r>
              <a:rPr lang="en-US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SiC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for infusion into UV Photodetectors:</a:t>
            </a:r>
          </a:p>
          <a:p>
            <a:pPr lvl="2"/>
            <a:r>
              <a:rPr lang="en-US" sz="105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SiC</a:t>
            </a:r>
            <a:r>
              <a:rPr lang="en-US" sz="10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readout electronics and individual detector elements, optimized through a series of SBIRs</a:t>
            </a:r>
          </a:p>
          <a:p>
            <a:pPr lvl="2"/>
            <a:r>
              <a:rPr lang="en-US" sz="105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SiC</a:t>
            </a:r>
            <a:r>
              <a:rPr lang="en-US" sz="10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focal plane array demonstration through a peer reviewed ROSES/PICASSO (Hewagama et al: </a:t>
            </a:r>
            <a:r>
              <a:rPr lang="en-US" sz="105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PReSSiC</a:t>
            </a:r>
            <a:r>
              <a:rPr lang="en-US" sz="10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Planetary Remote Sensing using </a:t>
            </a:r>
            <a:r>
              <a:rPr lang="en-US" sz="105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SiC</a:t>
            </a:r>
            <a:r>
              <a:rPr lang="en-US" sz="10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detectors). </a:t>
            </a:r>
            <a:endParaRPr lang="en-US" sz="105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7363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2125</Words>
  <Application>Microsoft Office PowerPoint</Application>
  <PresentationFormat>Widescreen</PresentationFormat>
  <Paragraphs>218</Paragraphs>
  <Slides>23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Aptos</vt:lpstr>
      <vt:lpstr>Aptos Display</vt:lpstr>
      <vt:lpstr>Arial</vt:lpstr>
      <vt:lpstr>Segoe UI</vt:lpstr>
      <vt:lpstr>Times New Roman</vt:lpstr>
      <vt:lpstr>Office Theme</vt:lpstr>
      <vt:lpstr>Production and Validation of novel SiC UV Instrumentation for Astronomy and Planetary applications </vt:lpstr>
      <vt:lpstr>PowerPoint Presentation</vt:lpstr>
      <vt:lpstr>PowerPoint Presentation</vt:lpstr>
      <vt:lpstr>PowerPoint Presentation</vt:lpstr>
      <vt:lpstr>Driving Scientific Motivation: Better Formaldehyde Measurements</vt:lpstr>
      <vt:lpstr>Platform for Measurement: Pandora Spectrometer System Forming the Pandonia Global Network</vt:lpstr>
      <vt:lpstr>Technological Need: Low Noise Visible Blind UV Detectors</vt:lpstr>
      <vt:lpstr>Produce Focal Plane Array from Low Noise, Visible Blind 4H-SIC</vt:lpstr>
      <vt:lpstr>Enabling Elements to Encourage Adoption of SiC</vt:lpstr>
      <vt:lpstr>Diode Structure Definition</vt:lpstr>
      <vt:lpstr>Individual Diode Designs Targeted</vt:lpstr>
      <vt:lpstr>First Run Fabrication Wafer Layout</vt:lpstr>
      <vt:lpstr>Identifying ROIC Suited for Reading Desired SiC Array</vt:lpstr>
      <vt:lpstr>PowerPoint Presentation</vt:lpstr>
      <vt:lpstr>Detector and ROIC Integration Pan</vt:lpstr>
      <vt:lpstr>Direct QE and Dark Current Measurement</vt:lpstr>
      <vt:lpstr>Direct QE and Dark Current Measurement (continued)</vt:lpstr>
      <vt:lpstr>Readout noise Assessment of integrated SiC photodiodes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Snapp, Peter M. (GSFC-5530)</dc:creator>
  <cp:lastModifiedBy>Cho, Chullhee {Chace} (GSFC-5520)</cp:lastModifiedBy>
  <cp:revision>10</cp:revision>
  <dcterms:created xsi:type="dcterms:W3CDTF">2025-07-18T15:14:27Z</dcterms:created>
  <dcterms:modified xsi:type="dcterms:W3CDTF">2025-07-18T17:56:12Z</dcterms:modified>
</cp:coreProperties>
</file>