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310" r:id="rId5"/>
    <p:sldId id="258" r:id="rId6"/>
    <p:sldId id="277" r:id="rId7"/>
    <p:sldId id="289" r:id="rId8"/>
    <p:sldId id="300" r:id="rId9"/>
    <p:sldId id="307" r:id="rId10"/>
    <p:sldId id="301" r:id="rId11"/>
    <p:sldId id="302" r:id="rId12"/>
    <p:sldId id="309" r:id="rId13"/>
    <p:sldId id="303" r:id="rId14"/>
    <p:sldId id="304" r:id="rId15"/>
    <p:sldId id="306" r:id="rId16"/>
    <p:sldId id="305" r:id="rId17"/>
    <p:sldId id="282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189B4F61-1F15-A84B-8759-69E5D97D54C1}">
          <p14:sldIdLst>
            <p14:sldId id="310"/>
          </p14:sldIdLst>
        </p14:section>
        <p14:section name="Dark Content" id="{0070E32B-0ABC-43E5-95CD-A0BBD79D71F1}">
          <p14:sldIdLst>
            <p14:sldId id="258"/>
            <p14:sldId id="277"/>
            <p14:sldId id="289"/>
            <p14:sldId id="300"/>
            <p14:sldId id="307"/>
            <p14:sldId id="301"/>
            <p14:sldId id="302"/>
            <p14:sldId id="309"/>
            <p14:sldId id="303"/>
            <p14:sldId id="304"/>
            <p14:sldId id="306"/>
            <p14:sldId id="305"/>
            <p14:sldId id="282"/>
          </p14:sldIdLst>
        </p14:section>
        <p14:section name="Light Content" id="{C235748B-48BF-4B2F-B8DC-703174BC88BE}">
          <p14:sldIdLst/>
        </p14:section>
        <p14:section name="End Title" id="{D27E45AF-7709-4421-86AD-3A43F90DCF0E}">
          <p14:sldIdLst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B4B4"/>
    <a:srgbClr val="B1A598"/>
    <a:srgbClr val="F1B82D"/>
    <a:srgbClr val="65A602"/>
    <a:srgbClr val="2E7BA8"/>
    <a:srgbClr val="1A3D6D"/>
    <a:srgbClr val="1B3D6C"/>
    <a:srgbClr val="2F5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/>
    <p:restoredTop sz="94694"/>
  </p:normalViewPr>
  <p:slideViewPr>
    <p:cSldViewPr snapToGrid="0">
      <p:cViewPr>
        <p:scale>
          <a:sx n="90" d="100"/>
          <a:sy n="90" d="100"/>
        </p:scale>
        <p:origin x="630" y="4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1E785E-3AA0-3642-AE53-DF58CAF37406}" type="datetimeFigureOut">
              <a:rPr lang="en-US" smtClean="0"/>
              <a:t>7/20/2025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2D1A7-0F1D-4A40-88F4-52C9023A4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533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D1A7-0F1D-4A40-88F4-52C9023A44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8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D1A7-0F1D-4A40-88F4-52C9023A44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D1A7-0F1D-4A40-88F4-52C9023A44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57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12D1A7-0F1D-4A40-88F4-52C9023A44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chemeClr val="accent2"/>
            </a:gs>
            <a:gs pos="60000">
              <a:schemeClr val="tx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C7F35EF-1610-E5B0-B764-FC143C8BA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0025-EFEF-20BF-C80C-85AC36F306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07" y="637104"/>
            <a:ext cx="1771864" cy="111586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A0A17DC-774F-3210-530A-47E7C3473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55742"/>
            <a:ext cx="8017682" cy="24452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lnSpc>
                <a:spcPct val="80000"/>
              </a:lnSpc>
              <a:defRPr sz="6000" b="1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48F0EC-82D2-3C68-E213-5327A1828CFA}"/>
              </a:ext>
            </a:extLst>
          </p:cNvPr>
          <p:cNvSpPr txBox="1"/>
          <p:nvPr userDrawn="1"/>
        </p:nvSpPr>
        <p:spPr>
          <a:xfrm>
            <a:off x="831850" y="6492875"/>
            <a:ext cx="46166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1" i="0">
                <a:solidFill>
                  <a:schemeClr val="bg1"/>
                </a:solidFill>
                <a:latin typeface="Figtree SemiBold" pitchFamily="2" charset="0"/>
              </a:rPr>
              <a:t>aiaa.org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BBBDC11-29FC-667E-0F89-DBB03CF05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017002"/>
            <a:ext cx="8017682" cy="4976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Figtree Light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246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Plum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9382" y="0"/>
            <a:ext cx="6862618" cy="6866620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2939983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39983 w 6731902"/>
              <a:gd name="connsiteY5" fmla="*/ 0 h 6276807"/>
              <a:gd name="connsiteX0" fmla="*/ 2949130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49130 w 6731902"/>
              <a:gd name="connsiteY5" fmla="*/ 0 h 6276807"/>
              <a:gd name="connsiteX0" fmla="*/ 2967300 w 6750072"/>
              <a:gd name="connsiteY0" fmla="*/ 0 h 6284696"/>
              <a:gd name="connsiteX1" fmla="*/ 6750072 w 6750072"/>
              <a:gd name="connsiteY1" fmla="*/ 0 h 6284696"/>
              <a:gd name="connsiteX2" fmla="*/ 6750072 w 6750072"/>
              <a:gd name="connsiteY2" fmla="*/ 6276807 h 6284696"/>
              <a:gd name="connsiteX3" fmla="*/ 191956 w 6750072"/>
              <a:gd name="connsiteY3" fmla="*/ 6276807 h 6284696"/>
              <a:gd name="connsiteX4" fmla="*/ 0 w 6750072"/>
              <a:gd name="connsiteY4" fmla="*/ 6284696 h 6284696"/>
              <a:gd name="connsiteX5" fmla="*/ 2967300 w 6750072"/>
              <a:gd name="connsiteY5" fmla="*/ 0 h 628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0072" h="6284696">
                <a:moveTo>
                  <a:pt x="2967300" y="0"/>
                </a:moveTo>
                <a:lnTo>
                  <a:pt x="6750072" y="0"/>
                </a:lnTo>
                <a:lnTo>
                  <a:pt x="6750072" y="6276807"/>
                </a:lnTo>
                <a:lnTo>
                  <a:pt x="191956" y="6276807"/>
                </a:lnTo>
                <a:lnTo>
                  <a:pt x="0" y="6284696"/>
                </a:lnTo>
                <a:cubicBezTo>
                  <a:pt x="922066" y="4192616"/>
                  <a:pt x="2045234" y="2092080"/>
                  <a:pt x="2967300" y="0"/>
                </a:cubicBezTo>
                <a:close/>
              </a:path>
            </a:pathLst>
          </a:custGeom>
          <a:pattFill prst="smConfetti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reeform 4">
            <a:extLst>
              <a:ext uri="{FF2B5EF4-FFF2-40B4-BE49-F238E27FC236}">
                <a16:creationId xmlns:a16="http://schemas.microsoft.com/office/drawing/2014/main" id="{5673909B-51BC-79F1-247B-509034849961}"/>
              </a:ext>
            </a:extLst>
          </p:cNvPr>
          <p:cNvSpPr/>
          <p:nvPr userDrawn="1"/>
        </p:nvSpPr>
        <p:spPr>
          <a:xfrm>
            <a:off x="4830121" y="-8624"/>
            <a:ext cx="3566904" cy="6858004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5000">
                <a:schemeClr val="accent3"/>
              </a:gs>
              <a:gs pos="8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Gold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9382" y="0"/>
            <a:ext cx="6862618" cy="6866620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2939983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39983 w 6731902"/>
              <a:gd name="connsiteY5" fmla="*/ 0 h 6276807"/>
              <a:gd name="connsiteX0" fmla="*/ 2949130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49130 w 6731902"/>
              <a:gd name="connsiteY5" fmla="*/ 0 h 6276807"/>
              <a:gd name="connsiteX0" fmla="*/ 2967300 w 6750072"/>
              <a:gd name="connsiteY0" fmla="*/ 0 h 6284696"/>
              <a:gd name="connsiteX1" fmla="*/ 6750072 w 6750072"/>
              <a:gd name="connsiteY1" fmla="*/ 0 h 6284696"/>
              <a:gd name="connsiteX2" fmla="*/ 6750072 w 6750072"/>
              <a:gd name="connsiteY2" fmla="*/ 6276807 h 6284696"/>
              <a:gd name="connsiteX3" fmla="*/ 191956 w 6750072"/>
              <a:gd name="connsiteY3" fmla="*/ 6276807 h 6284696"/>
              <a:gd name="connsiteX4" fmla="*/ 0 w 6750072"/>
              <a:gd name="connsiteY4" fmla="*/ 6284696 h 6284696"/>
              <a:gd name="connsiteX5" fmla="*/ 2967300 w 6750072"/>
              <a:gd name="connsiteY5" fmla="*/ 0 h 628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0072" h="6284696">
                <a:moveTo>
                  <a:pt x="2967300" y="0"/>
                </a:moveTo>
                <a:lnTo>
                  <a:pt x="6750072" y="0"/>
                </a:lnTo>
                <a:lnTo>
                  <a:pt x="6750072" y="6276807"/>
                </a:lnTo>
                <a:lnTo>
                  <a:pt x="191956" y="6276807"/>
                </a:lnTo>
                <a:lnTo>
                  <a:pt x="0" y="6284696"/>
                </a:lnTo>
                <a:cubicBezTo>
                  <a:pt x="922066" y="4192616"/>
                  <a:pt x="2045234" y="2092080"/>
                  <a:pt x="2967300" y="0"/>
                </a:cubicBezTo>
                <a:close/>
              </a:path>
            </a:pathLst>
          </a:custGeom>
          <a:pattFill prst="smConfetti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2FFD7DA3-43D8-D09F-83E0-0AEAB25439B7}"/>
              </a:ext>
            </a:extLst>
          </p:cNvPr>
          <p:cNvSpPr/>
          <p:nvPr userDrawn="1"/>
        </p:nvSpPr>
        <p:spPr>
          <a:xfrm>
            <a:off x="4830121" y="-4"/>
            <a:ext cx="3566904" cy="6858004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52000">
                <a:schemeClr val="accent4"/>
              </a:gs>
              <a:gs pos="90000">
                <a:schemeClr val="accent6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96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Green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9382" y="0"/>
            <a:ext cx="6862618" cy="6866620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2939983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39983 w 6731902"/>
              <a:gd name="connsiteY5" fmla="*/ 0 h 6276807"/>
              <a:gd name="connsiteX0" fmla="*/ 2949130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49130 w 6731902"/>
              <a:gd name="connsiteY5" fmla="*/ 0 h 6276807"/>
              <a:gd name="connsiteX0" fmla="*/ 2967300 w 6750072"/>
              <a:gd name="connsiteY0" fmla="*/ 0 h 6284696"/>
              <a:gd name="connsiteX1" fmla="*/ 6750072 w 6750072"/>
              <a:gd name="connsiteY1" fmla="*/ 0 h 6284696"/>
              <a:gd name="connsiteX2" fmla="*/ 6750072 w 6750072"/>
              <a:gd name="connsiteY2" fmla="*/ 6276807 h 6284696"/>
              <a:gd name="connsiteX3" fmla="*/ 191956 w 6750072"/>
              <a:gd name="connsiteY3" fmla="*/ 6276807 h 6284696"/>
              <a:gd name="connsiteX4" fmla="*/ 0 w 6750072"/>
              <a:gd name="connsiteY4" fmla="*/ 6284696 h 6284696"/>
              <a:gd name="connsiteX5" fmla="*/ 2967300 w 6750072"/>
              <a:gd name="connsiteY5" fmla="*/ 0 h 628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0072" h="6284696">
                <a:moveTo>
                  <a:pt x="2967300" y="0"/>
                </a:moveTo>
                <a:lnTo>
                  <a:pt x="6750072" y="0"/>
                </a:lnTo>
                <a:lnTo>
                  <a:pt x="6750072" y="6276807"/>
                </a:lnTo>
                <a:lnTo>
                  <a:pt x="191956" y="6276807"/>
                </a:lnTo>
                <a:lnTo>
                  <a:pt x="0" y="6284696"/>
                </a:lnTo>
                <a:cubicBezTo>
                  <a:pt x="922066" y="4192616"/>
                  <a:pt x="2045234" y="2092080"/>
                  <a:pt x="2967300" y="0"/>
                </a:cubicBezTo>
                <a:close/>
              </a:path>
            </a:pathLst>
          </a:custGeom>
          <a:pattFill prst="smConfetti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FC5B0D56-4627-AC4F-11C1-0BC865D7A1E5}"/>
              </a:ext>
            </a:extLst>
          </p:cNvPr>
          <p:cNvSpPr/>
          <p:nvPr userDrawn="1"/>
        </p:nvSpPr>
        <p:spPr>
          <a:xfrm>
            <a:off x="4830121" y="-5"/>
            <a:ext cx="3566904" cy="6858005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4000">
                <a:schemeClr val="accent5"/>
              </a:gs>
              <a:gs pos="81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8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Gold (Orange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9382" y="0"/>
            <a:ext cx="6862618" cy="6866620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2939983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39983 w 6731902"/>
              <a:gd name="connsiteY5" fmla="*/ 0 h 6276807"/>
              <a:gd name="connsiteX0" fmla="*/ 2949130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49130 w 6731902"/>
              <a:gd name="connsiteY5" fmla="*/ 0 h 6276807"/>
              <a:gd name="connsiteX0" fmla="*/ 2967300 w 6750072"/>
              <a:gd name="connsiteY0" fmla="*/ 0 h 6284696"/>
              <a:gd name="connsiteX1" fmla="*/ 6750072 w 6750072"/>
              <a:gd name="connsiteY1" fmla="*/ 0 h 6284696"/>
              <a:gd name="connsiteX2" fmla="*/ 6750072 w 6750072"/>
              <a:gd name="connsiteY2" fmla="*/ 6276807 h 6284696"/>
              <a:gd name="connsiteX3" fmla="*/ 191956 w 6750072"/>
              <a:gd name="connsiteY3" fmla="*/ 6276807 h 6284696"/>
              <a:gd name="connsiteX4" fmla="*/ 0 w 6750072"/>
              <a:gd name="connsiteY4" fmla="*/ 6284696 h 6284696"/>
              <a:gd name="connsiteX5" fmla="*/ 2967300 w 6750072"/>
              <a:gd name="connsiteY5" fmla="*/ 0 h 628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0072" h="6284696">
                <a:moveTo>
                  <a:pt x="2967300" y="0"/>
                </a:moveTo>
                <a:lnTo>
                  <a:pt x="6750072" y="0"/>
                </a:lnTo>
                <a:lnTo>
                  <a:pt x="6750072" y="6276807"/>
                </a:lnTo>
                <a:lnTo>
                  <a:pt x="191956" y="6276807"/>
                </a:lnTo>
                <a:lnTo>
                  <a:pt x="0" y="6284696"/>
                </a:lnTo>
                <a:cubicBezTo>
                  <a:pt x="922066" y="4192616"/>
                  <a:pt x="2045234" y="2092080"/>
                  <a:pt x="2967300" y="0"/>
                </a:cubicBezTo>
                <a:close/>
              </a:path>
            </a:pathLst>
          </a:custGeom>
          <a:pattFill prst="smConfetti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8CECBD81-6D94-EBB2-5099-28510DA055F7}"/>
              </a:ext>
            </a:extLst>
          </p:cNvPr>
          <p:cNvSpPr/>
          <p:nvPr userDrawn="1"/>
        </p:nvSpPr>
        <p:spPr>
          <a:xfrm>
            <a:off x="4830121" y="-4"/>
            <a:ext cx="3566904" cy="6858004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9000">
                <a:schemeClr val="accent6"/>
              </a:gs>
              <a:gs pos="87000">
                <a:schemeClr val="accent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69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Visual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piral galaxy in space&#10;&#10;AI-generated content may be incorrect.">
            <a:extLst>
              <a:ext uri="{FF2B5EF4-FFF2-40B4-BE49-F238E27FC236}">
                <a16:creationId xmlns:a16="http://schemas.microsoft.com/office/drawing/2014/main" id="{B4257FEA-E4BB-4184-2551-6E913CF483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BF65B6-1EC6-0050-C338-5991974A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951CC-9176-5B3E-0EA1-1A8F0BBD0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97A2759-5262-98FC-2BA1-75A1A11F3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7" y="365125"/>
            <a:ext cx="11491993" cy="116920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lnSpc>
                <a:spcPct val="80000"/>
              </a:lnSpc>
              <a:defRPr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4013314-73E8-EBCE-C957-B401AB4F5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5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5pPr>
          </a:lstStyle>
          <a:p>
            <a:pPr lvl="0"/>
            <a:r>
              <a:rPr lang="en-US" dirty="0" err="1"/>
              <a:t>Click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000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Visual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sky with stars&#10;&#10;AI-generated content may be incorrect.">
            <a:extLst>
              <a:ext uri="{FF2B5EF4-FFF2-40B4-BE49-F238E27FC236}">
                <a16:creationId xmlns:a16="http://schemas.microsoft.com/office/drawing/2014/main" id="{58E6D3C4-DD7C-11D1-CC5C-C7C19C2E03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65488" cy="68580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4B291A-88AF-2996-D687-D14BAEE3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BF65B6-1EC6-0050-C338-5991974A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951CC-9176-5B3E-0EA1-1A8F0BBD0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0752B1A-76E1-75DA-9E43-9F36E660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7" y="365125"/>
            <a:ext cx="11491993" cy="116920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lnSpc>
                <a:spcPct val="80000"/>
              </a:lnSpc>
              <a:defRPr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A605919-F812-D6B7-6733-93A21095D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5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2400" b="0" i="0">
                <a:solidFill>
                  <a:schemeClr val="bg1"/>
                </a:solidFill>
                <a:latin typeface="Figtree" pitchFamily="2" charset="0"/>
              </a:defRPr>
            </a:lvl5pPr>
          </a:lstStyle>
          <a:p>
            <a:pPr lvl="0"/>
            <a:r>
              <a:rPr lang="en-US" dirty="0" err="1"/>
              <a:t>Click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3063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Visual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astronaut floating in space&#10;&#10;AI-generated content may be incorrect.">
            <a:extLst>
              <a:ext uri="{FF2B5EF4-FFF2-40B4-BE49-F238E27FC236}">
                <a16:creationId xmlns:a16="http://schemas.microsoft.com/office/drawing/2014/main" id="{9DA1DE89-B1B4-0B78-BA7D-98605CF2B4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483" y="-1"/>
            <a:ext cx="6962517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4B291A-88AF-2996-D687-D14BAEE3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BF65B6-1EC6-0050-C338-5991974A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951CC-9176-5B3E-0EA1-1A8F0BBD0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43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cial Visual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planet with a bright light&#10;&#10;AI-generated content may be incorrect.">
            <a:extLst>
              <a:ext uri="{FF2B5EF4-FFF2-40B4-BE49-F238E27FC236}">
                <a16:creationId xmlns:a16="http://schemas.microsoft.com/office/drawing/2014/main" id="{5928C9F9-2416-28F6-1432-DDAFD45C88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712" y="-1"/>
            <a:ext cx="6874288" cy="68533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B4B291A-88AF-2996-D687-D14BAEE37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BF65B6-1EC6-0050-C338-5991974A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951CC-9176-5B3E-0EA1-1A8F0BBD04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9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A1374A-4FD1-F1A4-3B49-EFD13560F1C3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728F9DD8-18B8-E17F-4A81-93C4DD686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7" y="365125"/>
            <a:ext cx="11491993" cy="12079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lnSpc>
                <a:spcPct val="80000"/>
              </a:lnSpc>
              <a:defRPr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74E2FE70-C1DA-31EB-EEA3-F73AC1A92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F8F2ECD-EA50-2550-0B02-4B2C95344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3AC61-82C3-E5FF-66C1-161CB2EFC3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A1374A-4FD1-F1A4-3B49-EFD13560F1C3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824F201-E457-E817-0DA2-9E61ACCA7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EDE1051-0FED-5451-0D36-8DE7C56B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5D178-B3AE-EA2C-9A08-EB6D085096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4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(Navy)">
    <p:bg>
      <p:bgPr>
        <a:gradFill>
          <a:gsLst>
            <a:gs pos="0">
              <a:schemeClr val="accent2"/>
            </a:gs>
            <a:gs pos="60000">
              <a:schemeClr val="tx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0E47ED36-DE2D-02CA-3151-94658797C7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286E4-0185-F5C7-1A34-42944A5E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6125"/>
            <a:ext cx="10515600" cy="28527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6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7F5B-E6CA-3D49-EEDE-A4FC382F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3371"/>
            <a:ext cx="10515600" cy="777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0A20CF-1575-8C64-8E6F-319EBEB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0011EF-BAE9-8319-9C4B-A0136ED34F1F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0390E-9CED-12AA-C621-F40B86459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68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5752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Blue">
    <p:bg>
      <p:bgPr>
        <a:gradFill>
          <a:gsLst>
            <a:gs pos="0">
              <a:schemeClr val="accent2"/>
            </a:gs>
            <a:gs pos="54000">
              <a:schemeClr val="tx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63F30FA-505B-32FE-61E1-90E76DE72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20091"/>
          <a:stretch/>
        </p:blipFill>
        <p:spPr>
          <a:xfrm>
            <a:off x="5897660" y="456716"/>
            <a:ext cx="6294340" cy="64012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338CB-4134-07F0-A6E3-3EF2DA351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8924" y="2206256"/>
            <a:ext cx="6942397" cy="2445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0" i="0">
                <a:solidFill>
                  <a:schemeClr val="bg1"/>
                </a:solidFill>
                <a:latin typeface="Figtree Light" pitchFamily="2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5pPr>
          </a:lstStyle>
          <a:p>
            <a:pPr lvl="0"/>
            <a:r>
              <a:rPr lang="en-US"/>
              <a:t>This is a pull-quote placeholder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46C71-CFFD-7494-173E-E1849C44E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928" y="1831753"/>
            <a:ext cx="1348751" cy="1039037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9FD9171-277F-DDF9-1325-B01478A34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F502D63-98F2-0192-9694-5687D8D05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0622538-DB89-0185-9E98-C8D31813769B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0FF596D-CC26-E4B0-EC5C-182E1E7E40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15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Plum">
    <p:bg>
      <p:bgPr>
        <a:gradFill>
          <a:gsLst>
            <a:gs pos="0">
              <a:schemeClr val="accent2"/>
            </a:gs>
            <a:gs pos="54000">
              <a:schemeClr val="accent3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63F30FA-505B-32FE-61E1-90E76DE72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20091"/>
          <a:stretch/>
        </p:blipFill>
        <p:spPr>
          <a:xfrm>
            <a:off x="5897660" y="456716"/>
            <a:ext cx="6294340" cy="64012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338CB-4134-07F0-A6E3-3EF2DA351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8924" y="2206256"/>
            <a:ext cx="6942397" cy="2445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0" i="0">
                <a:solidFill>
                  <a:schemeClr val="bg1"/>
                </a:solidFill>
                <a:latin typeface="Figtree Light" pitchFamily="2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5pPr>
          </a:lstStyle>
          <a:p>
            <a:pPr lvl="0"/>
            <a:r>
              <a:rPr lang="en-US"/>
              <a:t>This is a pull-quote placeholder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46C71-CFFD-7494-173E-E1849C44E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928" y="1831753"/>
            <a:ext cx="1348751" cy="103903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4622215-CDBD-8F81-E9EA-A31736F27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E1CE688-D74E-8D3C-C8FB-273D2044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56F17F2-AAEF-FEEE-FEB8-8DF375D781F2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E6E5B02-D478-7B84-9936-C8A086849F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595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Gold">
    <p:bg>
      <p:bgPr>
        <a:gradFill>
          <a:gsLst>
            <a:gs pos="0">
              <a:schemeClr val="accent6"/>
            </a:gs>
            <a:gs pos="54000">
              <a:schemeClr val="accent4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63F30FA-505B-32FE-61E1-90E76DE72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20091"/>
          <a:stretch/>
        </p:blipFill>
        <p:spPr>
          <a:xfrm>
            <a:off x="5897660" y="456716"/>
            <a:ext cx="6294340" cy="64012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338CB-4134-07F0-A6E3-3EF2DA351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8924" y="2206256"/>
            <a:ext cx="6942397" cy="2445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0" i="0">
                <a:solidFill>
                  <a:schemeClr val="bg1"/>
                </a:solidFill>
                <a:latin typeface="Figtree Light" pitchFamily="2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5pPr>
          </a:lstStyle>
          <a:p>
            <a:pPr lvl="0"/>
            <a:r>
              <a:rPr lang="en-US"/>
              <a:t>This is a pull-quote placeholder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46C71-CFFD-7494-173E-E1849C44E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928" y="1831753"/>
            <a:ext cx="1348751" cy="103903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5A297F6-6D91-6866-9EAE-725714B7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FF9B6A-2657-DE51-519D-1E20B3FDA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AD89207-345D-F496-AF0B-592807269139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7A89A59-A76B-D96F-9CE2-1086D4C06B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028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Green">
    <p:bg>
      <p:bgPr>
        <a:gradFill>
          <a:gsLst>
            <a:gs pos="0">
              <a:schemeClr val="accent2"/>
            </a:gs>
            <a:gs pos="54000">
              <a:schemeClr val="accent5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63F30FA-505B-32FE-61E1-90E76DE72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20091"/>
          <a:stretch/>
        </p:blipFill>
        <p:spPr>
          <a:xfrm>
            <a:off x="5897660" y="456716"/>
            <a:ext cx="6294340" cy="64012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338CB-4134-07F0-A6E3-3EF2DA351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8924" y="2206256"/>
            <a:ext cx="6942397" cy="2445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0" i="0">
                <a:solidFill>
                  <a:schemeClr val="bg1"/>
                </a:solidFill>
                <a:latin typeface="Figtree Light" pitchFamily="2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5pPr>
          </a:lstStyle>
          <a:p>
            <a:pPr lvl="0"/>
            <a:r>
              <a:rPr lang="en-US"/>
              <a:t>This is a pull-quote placeholder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46C71-CFFD-7494-173E-E1849C44E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928" y="1831753"/>
            <a:ext cx="1348751" cy="103903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9E71E1C-E08F-F30E-182A-6072F71D2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507A87D-5CC5-BF86-C0AA-3E1DDCEA1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BBC947-4C17-284C-CC69-494D42DEE5CC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7BA6484-6E55-DD5F-9E5D-1E9FEF47CF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5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Orange">
    <p:bg>
      <p:bgPr>
        <a:gradFill>
          <a:gsLst>
            <a:gs pos="0">
              <a:schemeClr val="accent3"/>
            </a:gs>
            <a:gs pos="54000">
              <a:schemeClr val="accent6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63F30FA-505B-32FE-61E1-90E76DE729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20091"/>
          <a:stretch/>
        </p:blipFill>
        <p:spPr>
          <a:xfrm>
            <a:off x="5897660" y="456716"/>
            <a:ext cx="6294340" cy="6401284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9338CB-4134-07F0-A6E3-3EF2DA3518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8924" y="2206256"/>
            <a:ext cx="6942397" cy="24454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3600" b="0" i="0">
                <a:solidFill>
                  <a:schemeClr val="bg1"/>
                </a:solidFill>
                <a:latin typeface="Figtree Light" pitchFamily="2" charset="0"/>
              </a:defRPr>
            </a:lvl1pPr>
            <a:lvl2pPr marL="4572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2pPr>
            <a:lvl3pPr marL="9144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3pPr>
            <a:lvl4pPr marL="13716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4pPr>
            <a:lvl5pPr marL="1828800" indent="0">
              <a:buFontTx/>
              <a:buNone/>
              <a:defRPr b="0" i="0">
                <a:solidFill>
                  <a:schemeClr val="bg1"/>
                </a:solidFill>
                <a:latin typeface="Figtree Medium" pitchFamily="2" charset="0"/>
              </a:defRPr>
            </a:lvl5pPr>
          </a:lstStyle>
          <a:p>
            <a:pPr lvl="0"/>
            <a:r>
              <a:rPr lang="en-US"/>
              <a:t>This is a pull-quote placeholder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46C71-CFFD-7494-173E-E1849C44E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1928" y="1831753"/>
            <a:ext cx="1348751" cy="1039037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F4E8A-4281-3DD1-D18E-F1D01CE48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60A482-67B1-88FD-50A7-98D6A2DC1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334E67-BF46-822A-CDA7-B19153C5567B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7922417-E2C6-1B89-E477-CE2A211BCE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525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CDF5FA7B-72FB-B64A-A69A-D4755A1858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" r="7548" b="33468"/>
          <a:stretch/>
        </p:blipFill>
        <p:spPr>
          <a:xfrm>
            <a:off x="5897660" y="1502250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38FA1-D8E9-0B4D-6720-EFD5DD0B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7" y="365125"/>
            <a:ext cx="11491993" cy="116920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lnSpc>
                <a:spcPct val="80000"/>
              </a:lnSpc>
              <a:defRPr b="1" i="0">
                <a:solidFill>
                  <a:schemeClr val="accent2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389C-B1D7-C694-57D5-6C711FC19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5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tx2"/>
                </a:solidFill>
                <a:latin typeface="Figtree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Figtree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Figtree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Figtree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 b="0" i="0">
                <a:solidFill>
                  <a:schemeClr val="tx2"/>
                </a:solidFill>
                <a:latin typeface="Figtree" pitchFamily="2" charset="0"/>
              </a:defRPr>
            </a:lvl5pPr>
          </a:lstStyle>
          <a:p>
            <a:pPr lvl="0"/>
            <a:r>
              <a:rPr lang="en-US" dirty="0" err="1"/>
              <a:t>Click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355BC-998E-5A09-3C72-65E885D3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C3EAA-1CA5-FCD9-354C-BC491AF3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7D6499-7F82-8950-61E9-B99B5A5DBC7B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ue and black logo&#10;&#10;AI-generated content may be incorrect.">
            <a:extLst>
              <a:ext uri="{FF2B5EF4-FFF2-40B4-BE49-F238E27FC236}">
                <a16:creationId xmlns:a16="http://schemas.microsoft.com/office/drawing/2014/main" id="{94F72188-A0A9-5F3A-CF20-6B8F5FE58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0658" y="1"/>
            <a:ext cx="6891342" cy="6858000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3043116 w 6835035"/>
              <a:gd name="connsiteY0" fmla="*/ 0 h 6276807"/>
              <a:gd name="connsiteX1" fmla="*/ 6835035 w 6835035"/>
              <a:gd name="connsiteY1" fmla="*/ 0 h 6276807"/>
              <a:gd name="connsiteX2" fmla="*/ 6835035 w 6835035"/>
              <a:gd name="connsiteY2" fmla="*/ 6276807 h 6276807"/>
              <a:gd name="connsiteX3" fmla="*/ 276919 w 6835035"/>
              <a:gd name="connsiteY3" fmla="*/ 6276807 h 6276807"/>
              <a:gd name="connsiteX4" fmla="*/ 0 w 6835035"/>
              <a:gd name="connsiteY4" fmla="*/ 6244460 h 6276807"/>
              <a:gd name="connsiteX5" fmla="*/ 3043116 w 6835035"/>
              <a:gd name="connsiteY5" fmla="*/ 0 h 6276807"/>
              <a:gd name="connsiteX0" fmla="*/ 3077731 w 6869650"/>
              <a:gd name="connsiteY0" fmla="*/ 0 h 6286835"/>
              <a:gd name="connsiteX1" fmla="*/ 6869650 w 6869650"/>
              <a:gd name="connsiteY1" fmla="*/ 0 h 6286835"/>
              <a:gd name="connsiteX2" fmla="*/ 6869650 w 6869650"/>
              <a:gd name="connsiteY2" fmla="*/ 6276807 h 6286835"/>
              <a:gd name="connsiteX3" fmla="*/ 311534 w 6869650"/>
              <a:gd name="connsiteY3" fmla="*/ 6276807 h 6286835"/>
              <a:gd name="connsiteX4" fmla="*/ 0 w 6869650"/>
              <a:gd name="connsiteY4" fmla="*/ 6286835 h 6286835"/>
              <a:gd name="connsiteX5" fmla="*/ 3077731 w 6869650"/>
              <a:gd name="connsiteY5" fmla="*/ 0 h 628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69650" h="6286835">
                <a:moveTo>
                  <a:pt x="3077731" y="0"/>
                </a:moveTo>
                <a:lnTo>
                  <a:pt x="6869650" y="0"/>
                </a:lnTo>
                <a:lnTo>
                  <a:pt x="6869650" y="6276807"/>
                </a:lnTo>
                <a:lnTo>
                  <a:pt x="311534" y="6276807"/>
                </a:lnTo>
                <a:lnTo>
                  <a:pt x="0" y="6286835"/>
                </a:lnTo>
                <a:cubicBezTo>
                  <a:pt x="922066" y="4194755"/>
                  <a:pt x="2155665" y="2092080"/>
                  <a:pt x="3077731" y="0"/>
                </a:cubicBezTo>
                <a:close/>
              </a:path>
            </a:pathLst>
          </a:custGeom>
          <a:pattFill prst="weave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7B69F9-398F-2D7E-E260-B1CEDB7E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43C4FB2F-E7D0-EBC7-4DDB-6CC86298818F}"/>
              </a:ext>
            </a:extLst>
          </p:cNvPr>
          <p:cNvSpPr/>
          <p:nvPr userDrawn="1"/>
        </p:nvSpPr>
        <p:spPr>
          <a:xfrm>
            <a:off x="4809511" y="-5"/>
            <a:ext cx="3605100" cy="6858005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9000">
                <a:schemeClr val="accent2"/>
              </a:gs>
              <a:gs pos="90000">
                <a:schemeClr val="tx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827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0658" y="1"/>
            <a:ext cx="6891342" cy="6857996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3043116 w 6835035"/>
              <a:gd name="connsiteY0" fmla="*/ 0 h 6276807"/>
              <a:gd name="connsiteX1" fmla="*/ 6835035 w 6835035"/>
              <a:gd name="connsiteY1" fmla="*/ 0 h 6276807"/>
              <a:gd name="connsiteX2" fmla="*/ 6835035 w 6835035"/>
              <a:gd name="connsiteY2" fmla="*/ 6276807 h 6276807"/>
              <a:gd name="connsiteX3" fmla="*/ 276919 w 6835035"/>
              <a:gd name="connsiteY3" fmla="*/ 6276807 h 6276807"/>
              <a:gd name="connsiteX4" fmla="*/ 0 w 6835035"/>
              <a:gd name="connsiteY4" fmla="*/ 6244460 h 6276807"/>
              <a:gd name="connsiteX5" fmla="*/ 3043116 w 6835035"/>
              <a:gd name="connsiteY5" fmla="*/ 0 h 6276807"/>
              <a:gd name="connsiteX0" fmla="*/ 3077731 w 6869650"/>
              <a:gd name="connsiteY0" fmla="*/ 0 h 6286835"/>
              <a:gd name="connsiteX1" fmla="*/ 6869650 w 6869650"/>
              <a:gd name="connsiteY1" fmla="*/ 0 h 6286835"/>
              <a:gd name="connsiteX2" fmla="*/ 6869650 w 6869650"/>
              <a:gd name="connsiteY2" fmla="*/ 6276807 h 6286835"/>
              <a:gd name="connsiteX3" fmla="*/ 311534 w 6869650"/>
              <a:gd name="connsiteY3" fmla="*/ 6276807 h 6286835"/>
              <a:gd name="connsiteX4" fmla="*/ 0 w 6869650"/>
              <a:gd name="connsiteY4" fmla="*/ 6286835 h 6286835"/>
              <a:gd name="connsiteX5" fmla="*/ 3077731 w 6869650"/>
              <a:gd name="connsiteY5" fmla="*/ 0 h 628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69650" h="6286835">
                <a:moveTo>
                  <a:pt x="3077731" y="0"/>
                </a:moveTo>
                <a:lnTo>
                  <a:pt x="6869650" y="0"/>
                </a:lnTo>
                <a:lnTo>
                  <a:pt x="6869650" y="6276807"/>
                </a:lnTo>
                <a:lnTo>
                  <a:pt x="311534" y="6276807"/>
                </a:lnTo>
                <a:lnTo>
                  <a:pt x="0" y="6286835"/>
                </a:lnTo>
                <a:cubicBezTo>
                  <a:pt x="922066" y="4194755"/>
                  <a:pt x="2155665" y="2092080"/>
                  <a:pt x="3077731" y="0"/>
                </a:cubicBezTo>
                <a:close/>
              </a:path>
            </a:pathLst>
          </a:custGeom>
          <a:pattFill prst="weave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7B69F9-398F-2D7E-E260-B1CEDB7E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63078809-296D-371D-64D3-36C8022650B2}"/>
              </a:ext>
            </a:extLst>
          </p:cNvPr>
          <p:cNvSpPr/>
          <p:nvPr userDrawn="1"/>
        </p:nvSpPr>
        <p:spPr>
          <a:xfrm>
            <a:off x="4847709" y="-5"/>
            <a:ext cx="3566902" cy="6858001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5000">
                <a:schemeClr val="accent3"/>
              </a:gs>
              <a:gs pos="8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743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0658" y="1"/>
            <a:ext cx="6891342" cy="6868952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3043116 w 6835035"/>
              <a:gd name="connsiteY0" fmla="*/ 0 h 6276807"/>
              <a:gd name="connsiteX1" fmla="*/ 6835035 w 6835035"/>
              <a:gd name="connsiteY1" fmla="*/ 0 h 6276807"/>
              <a:gd name="connsiteX2" fmla="*/ 6835035 w 6835035"/>
              <a:gd name="connsiteY2" fmla="*/ 6276807 h 6276807"/>
              <a:gd name="connsiteX3" fmla="*/ 276919 w 6835035"/>
              <a:gd name="connsiteY3" fmla="*/ 6276807 h 6276807"/>
              <a:gd name="connsiteX4" fmla="*/ 0 w 6835035"/>
              <a:gd name="connsiteY4" fmla="*/ 6244460 h 6276807"/>
              <a:gd name="connsiteX5" fmla="*/ 3043116 w 6835035"/>
              <a:gd name="connsiteY5" fmla="*/ 0 h 6276807"/>
              <a:gd name="connsiteX0" fmla="*/ 3077731 w 6869650"/>
              <a:gd name="connsiteY0" fmla="*/ 0 h 6286835"/>
              <a:gd name="connsiteX1" fmla="*/ 6869650 w 6869650"/>
              <a:gd name="connsiteY1" fmla="*/ 0 h 6286835"/>
              <a:gd name="connsiteX2" fmla="*/ 6869650 w 6869650"/>
              <a:gd name="connsiteY2" fmla="*/ 6276807 h 6286835"/>
              <a:gd name="connsiteX3" fmla="*/ 311534 w 6869650"/>
              <a:gd name="connsiteY3" fmla="*/ 6276807 h 6286835"/>
              <a:gd name="connsiteX4" fmla="*/ 0 w 6869650"/>
              <a:gd name="connsiteY4" fmla="*/ 6286835 h 6286835"/>
              <a:gd name="connsiteX5" fmla="*/ 3077731 w 6869650"/>
              <a:gd name="connsiteY5" fmla="*/ 0 h 628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69650" h="6286835">
                <a:moveTo>
                  <a:pt x="3077731" y="0"/>
                </a:moveTo>
                <a:lnTo>
                  <a:pt x="6869650" y="0"/>
                </a:lnTo>
                <a:lnTo>
                  <a:pt x="6869650" y="6276807"/>
                </a:lnTo>
                <a:lnTo>
                  <a:pt x="311534" y="6276807"/>
                </a:lnTo>
                <a:lnTo>
                  <a:pt x="0" y="6286835"/>
                </a:lnTo>
                <a:cubicBezTo>
                  <a:pt x="922066" y="4194755"/>
                  <a:pt x="2155665" y="2092080"/>
                  <a:pt x="3077731" y="0"/>
                </a:cubicBezTo>
                <a:close/>
              </a:path>
            </a:pathLst>
          </a:custGeom>
          <a:pattFill prst="weave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7B69F9-398F-2D7E-E260-B1CEDB7E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F06610B9-8C48-9789-3124-8DB88AA039B6}"/>
              </a:ext>
            </a:extLst>
          </p:cNvPr>
          <p:cNvSpPr/>
          <p:nvPr userDrawn="1"/>
        </p:nvSpPr>
        <p:spPr>
          <a:xfrm>
            <a:off x="4855811" y="-5"/>
            <a:ext cx="3558800" cy="6868957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52000">
                <a:schemeClr val="accent4"/>
              </a:gs>
              <a:gs pos="90000">
                <a:schemeClr val="accent6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25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(Blue)">
    <p:bg>
      <p:bgPr>
        <a:gradFill>
          <a:gsLst>
            <a:gs pos="0">
              <a:schemeClr val="tx2"/>
            </a:gs>
            <a:gs pos="52000">
              <a:schemeClr val="accent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73C2AF56-22FA-B24C-961E-DCF6032B0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286E4-0185-F5C7-1A34-42944A5E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6125"/>
            <a:ext cx="10515600" cy="28527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6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7F5B-E6CA-3D49-EEDE-A4FC382F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3371"/>
            <a:ext cx="10515600" cy="777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0A20CF-1575-8C64-8E6F-319EBEB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0011EF-BAE9-8319-9C4B-A0136ED34F1F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0390E-9CED-12AA-C621-F40B86459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92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13820" y="0"/>
            <a:ext cx="6891342" cy="6868957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3043116 w 6835035"/>
              <a:gd name="connsiteY0" fmla="*/ 0 h 6276807"/>
              <a:gd name="connsiteX1" fmla="*/ 6835035 w 6835035"/>
              <a:gd name="connsiteY1" fmla="*/ 0 h 6276807"/>
              <a:gd name="connsiteX2" fmla="*/ 6835035 w 6835035"/>
              <a:gd name="connsiteY2" fmla="*/ 6276807 h 6276807"/>
              <a:gd name="connsiteX3" fmla="*/ 276919 w 6835035"/>
              <a:gd name="connsiteY3" fmla="*/ 6276807 h 6276807"/>
              <a:gd name="connsiteX4" fmla="*/ 0 w 6835035"/>
              <a:gd name="connsiteY4" fmla="*/ 6244460 h 6276807"/>
              <a:gd name="connsiteX5" fmla="*/ 3043116 w 6835035"/>
              <a:gd name="connsiteY5" fmla="*/ 0 h 6276807"/>
              <a:gd name="connsiteX0" fmla="*/ 3077731 w 6869650"/>
              <a:gd name="connsiteY0" fmla="*/ 0 h 6286835"/>
              <a:gd name="connsiteX1" fmla="*/ 6869650 w 6869650"/>
              <a:gd name="connsiteY1" fmla="*/ 0 h 6286835"/>
              <a:gd name="connsiteX2" fmla="*/ 6869650 w 6869650"/>
              <a:gd name="connsiteY2" fmla="*/ 6276807 h 6286835"/>
              <a:gd name="connsiteX3" fmla="*/ 311534 w 6869650"/>
              <a:gd name="connsiteY3" fmla="*/ 6276807 h 6286835"/>
              <a:gd name="connsiteX4" fmla="*/ 0 w 6869650"/>
              <a:gd name="connsiteY4" fmla="*/ 6286835 h 6286835"/>
              <a:gd name="connsiteX5" fmla="*/ 3077731 w 6869650"/>
              <a:gd name="connsiteY5" fmla="*/ 0 h 628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69650" h="6286835">
                <a:moveTo>
                  <a:pt x="3077731" y="0"/>
                </a:moveTo>
                <a:lnTo>
                  <a:pt x="6869650" y="0"/>
                </a:lnTo>
                <a:lnTo>
                  <a:pt x="6869650" y="6276807"/>
                </a:lnTo>
                <a:lnTo>
                  <a:pt x="311534" y="6276807"/>
                </a:lnTo>
                <a:lnTo>
                  <a:pt x="0" y="6286835"/>
                </a:lnTo>
                <a:cubicBezTo>
                  <a:pt x="922066" y="4194755"/>
                  <a:pt x="2155665" y="2092080"/>
                  <a:pt x="3077731" y="0"/>
                </a:cubicBezTo>
                <a:close/>
              </a:path>
            </a:pathLst>
          </a:custGeom>
          <a:pattFill prst="weave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7B69F9-398F-2D7E-E260-B1CEDB7E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B73E4F5-5916-13A5-64C5-8C77558117BD}"/>
              </a:ext>
            </a:extLst>
          </p:cNvPr>
          <p:cNvSpPr/>
          <p:nvPr userDrawn="1"/>
        </p:nvSpPr>
        <p:spPr>
          <a:xfrm>
            <a:off x="4809511" y="-5"/>
            <a:ext cx="3605100" cy="6868957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4000">
                <a:schemeClr val="accent5"/>
              </a:gs>
              <a:gs pos="81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10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accent2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0658" y="1"/>
            <a:ext cx="6891342" cy="6868952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3043116 w 6835035"/>
              <a:gd name="connsiteY0" fmla="*/ 0 h 6276807"/>
              <a:gd name="connsiteX1" fmla="*/ 6835035 w 6835035"/>
              <a:gd name="connsiteY1" fmla="*/ 0 h 6276807"/>
              <a:gd name="connsiteX2" fmla="*/ 6835035 w 6835035"/>
              <a:gd name="connsiteY2" fmla="*/ 6276807 h 6276807"/>
              <a:gd name="connsiteX3" fmla="*/ 276919 w 6835035"/>
              <a:gd name="connsiteY3" fmla="*/ 6276807 h 6276807"/>
              <a:gd name="connsiteX4" fmla="*/ 0 w 6835035"/>
              <a:gd name="connsiteY4" fmla="*/ 6244460 h 6276807"/>
              <a:gd name="connsiteX5" fmla="*/ 3043116 w 6835035"/>
              <a:gd name="connsiteY5" fmla="*/ 0 h 6276807"/>
              <a:gd name="connsiteX0" fmla="*/ 3077731 w 6869650"/>
              <a:gd name="connsiteY0" fmla="*/ 0 h 6286835"/>
              <a:gd name="connsiteX1" fmla="*/ 6869650 w 6869650"/>
              <a:gd name="connsiteY1" fmla="*/ 0 h 6286835"/>
              <a:gd name="connsiteX2" fmla="*/ 6869650 w 6869650"/>
              <a:gd name="connsiteY2" fmla="*/ 6276807 h 6286835"/>
              <a:gd name="connsiteX3" fmla="*/ 311534 w 6869650"/>
              <a:gd name="connsiteY3" fmla="*/ 6276807 h 6286835"/>
              <a:gd name="connsiteX4" fmla="*/ 0 w 6869650"/>
              <a:gd name="connsiteY4" fmla="*/ 6286835 h 6286835"/>
              <a:gd name="connsiteX5" fmla="*/ 3077731 w 6869650"/>
              <a:gd name="connsiteY5" fmla="*/ 0 h 628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69650" h="6286835">
                <a:moveTo>
                  <a:pt x="3077731" y="0"/>
                </a:moveTo>
                <a:lnTo>
                  <a:pt x="6869650" y="0"/>
                </a:lnTo>
                <a:lnTo>
                  <a:pt x="6869650" y="6276807"/>
                </a:lnTo>
                <a:lnTo>
                  <a:pt x="311534" y="6276807"/>
                </a:lnTo>
                <a:lnTo>
                  <a:pt x="0" y="6286835"/>
                </a:lnTo>
                <a:cubicBezTo>
                  <a:pt x="922066" y="4194755"/>
                  <a:pt x="2155665" y="2092080"/>
                  <a:pt x="3077731" y="0"/>
                </a:cubicBezTo>
                <a:close/>
              </a:path>
            </a:pathLst>
          </a:custGeom>
          <a:pattFill prst="weave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27B69F9-398F-2D7E-E260-B1CEDB7E7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D3A720-686E-513F-0664-2531C8B0201E}"/>
              </a:ext>
            </a:extLst>
          </p:cNvPr>
          <p:cNvSpPr/>
          <p:nvPr userDrawn="1"/>
        </p:nvSpPr>
        <p:spPr>
          <a:xfrm>
            <a:off x="4809511" y="-5"/>
            <a:ext cx="3605100" cy="6868957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9000">
                <a:schemeClr val="accent6"/>
              </a:gs>
              <a:gs pos="87000">
                <a:schemeClr val="accent3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296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E160181-F020-3F03-9EDF-F40CFE13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CCF58C-6D75-29B7-7B8C-B7760824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A1374A-4FD1-F1A4-3B49-EFD13560F1C3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2FEB4F50-7FD4-5B00-02DD-264E75D45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28F9DD8-18B8-E17F-4A81-93C4DD686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7" y="365125"/>
            <a:ext cx="11491993" cy="1207953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lnSpc>
                <a:spcPct val="80000"/>
              </a:lnSpc>
              <a:defRPr b="1" i="0">
                <a:solidFill>
                  <a:schemeClr val="accent2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380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E160181-F020-3F03-9EDF-F40CFE13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8CCF58C-6D75-29B7-7B8C-B77608243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BA1374A-4FD1-F1A4-3B49-EFD13560F1C3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2FEB4F50-7FD4-5B00-02DD-264E75D45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97" y="6437960"/>
            <a:ext cx="857522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94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841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gradFill>
          <a:gsLst>
            <a:gs pos="0">
              <a:schemeClr val="accent2"/>
            </a:gs>
            <a:gs pos="54000">
              <a:schemeClr val="tx2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8C7F35EF-1610-E5B0-B764-FC143C8BAA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A0025-EFEF-20BF-C80C-85AC36F306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07" y="637104"/>
            <a:ext cx="1771864" cy="11158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8F0EC-82D2-3C68-E213-5327A1828CFA}"/>
              </a:ext>
            </a:extLst>
          </p:cNvPr>
          <p:cNvSpPr txBox="1"/>
          <p:nvPr userDrawn="1"/>
        </p:nvSpPr>
        <p:spPr>
          <a:xfrm>
            <a:off x="831850" y="6492875"/>
            <a:ext cx="46166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1" i="0">
                <a:solidFill>
                  <a:schemeClr val="bg1"/>
                </a:solidFill>
                <a:latin typeface="Figtree SemiBold" pitchFamily="2" charset="0"/>
              </a:rPr>
              <a:t>aiaa.org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674F01-5FF3-D372-A30F-3AA70A84088C}"/>
              </a:ext>
            </a:extLst>
          </p:cNvPr>
          <p:cNvSpPr txBox="1"/>
          <p:nvPr userDrawn="1"/>
        </p:nvSpPr>
        <p:spPr>
          <a:xfrm>
            <a:off x="777607" y="4118432"/>
            <a:ext cx="4456348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7200" b="1" i="0">
                <a:solidFill>
                  <a:schemeClr val="bg1"/>
                </a:solidFill>
                <a:latin typeface="Figtree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3404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1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EE82E17-06D5-0270-76FE-FE0D33A710C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744" y="1610140"/>
            <a:ext cx="5392139" cy="4790661"/>
          </a:xfrm>
          <a:prstGeom prst="rect">
            <a:avLst/>
          </a:prstGeom>
        </p:spPr>
        <p:txBody>
          <a:bodyPr lIns="0" tIns="0" rIns="0" bIns="0" numCol="1" spcCol="45720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Ut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non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 Aenean in </a:t>
            </a:r>
            <a:r>
              <a:rPr lang="en-US" err="1"/>
              <a:t>mauris</a:t>
            </a:r>
            <a:r>
              <a:rPr lang="en-US"/>
              <a:t> porta,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, porta lorem. 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</a:t>
            </a:r>
            <a:r>
              <a:rPr lang="en-US" err="1"/>
              <a:t>curae</a:t>
            </a:r>
            <a:r>
              <a:rPr lang="en-US"/>
              <a:t>; </a:t>
            </a:r>
            <a:r>
              <a:rPr lang="en-US" err="1"/>
              <a:t>Curabitur</a:t>
            </a:r>
            <a:r>
              <a:rPr lang="en-US"/>
              <a:t> dictum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, et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id.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lacinia </a:t>
            </a:r>
            <a:r>
              <a:rPr lang="en-US" err="1"/>
              <a:t>neque</a:t>
            </a:r>
            <a:r>
              <a:rPr lang="en-US"/>
              <a:t> at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, pharetra </a:t>
            </a:r>
            <a:r>
              <a:rPr lang="en-US" err="1"/>
              <a:t>lacus</a:t>
            </a:r>
            <a:r>
              <a:rPr lang="en-US"/>
              <a:t> in,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Ut </a:t>
            </a:r>
            <a:r>
              <a:rPr lang="en-US" err="1"/>
              <a:t>molestie</a:t>
            </a:r>
            <a:r>
              <a:rPr lang="en-US"/>
              <a:t> maximus </a:t>
            </a:r>
            <a:r>
              <a:rPr lang="en-US" err="1"/>
              <a:t>fringilla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ac </a:t>
            </a:r>
            <a:r>
              <a:rPr lang="en-US" err="1"/>
              <a:t>posuere</a:t>
            </a:r>
            <a:r>
              <a:rPr lang="en-US"/>
              <a:t>. 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in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vel id </a:t>
            </a:r>
            <a:r>
              <a:rPr lang="en-US" err="1"/>
              <a:t>nunc</a:t>
            </a:r>
            <a:r>
              <a:rPr lang="en-US"/>
              <a:t>.</a:t>
            </a:r>
          </a:p>
          <a:p>
            <a:pPr lvl="0"/>
            <a:r>
              <a:rPr lang="en-US"/>
              <a:t>Ut </a:t>
            </a:r>
            <a:r>
              <a:rPr lang="en-US" err="1"/>
              <a:t>ultricies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non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fringilla</a:t>
            </a:r>
            <a:r>
              <a:rPr lang="en-US"/>
              <a:t> </a:t>
            </a:r>
            <a:r>
              <a:rPr lang="en-US" err="1"/>
              <a:t>tristique</a:t>
            </a:r>
            <a:r>
              <a:rPr lang="en-US"/>
              <a:t>. Aenean in </a:t>
            </a:r>
            <a:r>
              <a:rPr lang="en-US" err="1"/>
              <a:t>mauris</a:t>
            </a:r>
            <a:r>
              <a:rPr lang="en-US"/>
              <a:t> porta,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turpis</a:t>
            </a:r>
            <a:r>
              <a:rPr lang="en-US"/>
              <a:t> </a:t>
            </a:r>
            <a:r>
              <a:rPr lang="en-US" err="1"/>
              <a:t>aliquam</a:t>
            </a:r>
            <a:r>
              <a:rPr lang="en-US"/>
              <a:t>, porta lorem. Vestibulum ante ipsum </a:t>
            </a:r>
            <a:r>
              <a:rPr lang="en-US" err="1"/>
              <a:t>primis</a:t>
            </a:r>
            <a:r>
              <a:rPr lang="en-US"/>
              <a:t> in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 </a:t>
            </a:r>
            <a:r>
              <a:rPr lang="en-US" err="1"/>
              <a:t>luctus</a:t>
            </a:r>
            <a:r>
              <a:rPr lang="en-US"/>
              <a:t> et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 </a:t>
            </a:r>
            <a:r>
              <a:rPr lang="en-US" err="1"/>
              <a:t>cubilia</a:t>
            </a:r>
            <a:r>
              <a:rPr lang="en-US"/>
              <a:t> </a:t>
            </a:r>
            <a:r>
              <a:rPr lang="en-US" err="1"/>
              <a:t>curae</a:t>
            </a:r>
            <a:r>
              <a:rPr lang="en-US"/>
              <a:t>; </a:t>
            </a:r>
            <a:r>
              <a:rPr lang="en-US" err="1"/>
              <a:t>Curabitur</a:t>
            </a:r>
            <a:r>
              <a:rPr lang="en-US"/>
              <a:t> dictum </a:t>
            </a:r>
            <a:r>
              <a:rPr lang="en-US" err="1"/>
              <a:t>vehicula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, et </a:t>
            </a:r>
            <a:r>
              <a:rPr lang="en-US" err="1"/>
              <a:t>porttitor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feugiat</a:t>
            </a:r>
            <a:r>
              <a:rPr lang="en-US"/>
              <a:t> id. </a:t>
            </a:r>
            <a:r>
              <a:rPr lang="en-US" err="1"/>
              <a:t>Praesent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lacinia </a:t>
            </a:r>
            <a:r>
              <a:rPr lang="en-US" err="1"/>
              <a:t>neque</a:t>
            </a:r>
            <a:r>
              <a:rPr lang="en-US"/>
              <a:t> at </a:t>
            </a:r>
            <a:r>
              <a:rPr lang="en-US" err="1"/>
              <a:t>varius</a:t>
            </a:r>
            <a:r>
              <a:rPr lang="en-US"/>
              <a:t>. </a:t>
            </a:r>
            <a:r>
              <a:rPr lang="en-US" err="1"/>
              <a:t>Nulla</a:t>
            </a:r>
            <a:r>
              <a:rPr lang="en-US"/>
              <a:t> id </a:t>
            </a:r>
            <a:r>
              <a:rPr lang="en-US" err="1"/>
              <a:t>neque</a:t>
            </a:r>
            <a:r>
              <a:rPr lang="en-US"/>
              <a:t> </a:t>
            </a:r>
            <a:r>
              <a:rPr lang="en-US" err="1"/>
              <a:t>porttitor</a:t>
            </a:r>
            <a:r>
              <a:rPr lang="en-US"/>
              <a:t>, pharetra </a:t>
            </a:r>
            <a:r>
              <a:rPr lang="en-US" err="1"/>
              <a:t>lacus</a:t>
            </a:r>
            <a:r>
              <a:rPr lang="en-US"/>
              <a:t> in,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orci</a:t>
            </a:r>
            <a:r>
              <a:rPr lang="en-US"/>
              <a:t>. Ut </a:t>
            </a:r>
            <a:r>
              <a:rPr lang="en-US" err="1"/>
              <a:t>molestie</a:t>
            </a:r>
            <a:r>
              <a:rPr lang="en-US"/>
              <a:t> maximus </a:t>
            </a:r>
            <a:r>
              <a:rPr lang="en-US" err="1"/>
              <a:t>fringilla</a:t>
            </a:r>
            <a:r>
              <a:rPr lang="en-US"/>
              <a:t>. </a:t>
            </a:r>
            <a:r>
              <a:rPr lang="en-US" err="1"/>
              <a:t>Quisque</a:t>
            </a:r>
            <a:r>
              <a:rPr lang="en-US"/>
              <a:t> </a:t>
            </a:r>
            <a:r>
              <a:rPr lang="en-US" err="1"/>
              <a:t>dignissim</a:t>
            </a:r>
            <a:r>
              <a:rPr lang="en-US"/>
              <a:t> </a:t>
            </a:r>
            <a:r>
              <a:rPr lang="en-US" err="1"/>
              <a:t>nec</a:t>
            </a:r>
            <a:r>
              <a:rPr lang="en-US"/>
              <a:t> </a:t>
            </a:r>
            <a:r>
              <a:rPr lang="en-US" err="1"/>
              <a:t>enim</a:t>
            </a:r>
            <a:r>
              <a:rPr lang="en-US"/>
              <a:t> ac </a:t>
            </a:r>
            <a:r>
              <a:rPr lang="en-US" err="1"/>
              <a:t>posuere</a:t>
            </a:r>
            <a:r>
              <a:rPr lang="en-US"/>
              <a:t>. Proin </a:t>
            </a:r>
            <a:r>
              <a:rPr lang="en-US" err="1"/>
              <a:t>eget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in </a:t>
            </a:r>
            <a:r>
              <a:rPr lang="en-US" err="1"/>
              <a:t>sapien</a:t>
            </a:r>
            <a:r>
              <a:rPr lang="en-US"/>
              <a:t> </a:t>
            </a:r>
            <a:r>
              <a:rPr lang="en-US" err="1"/>
              <a:t>molestie</a:t>
            </a:r>
            <a:r>
              <a:rPr lang="en-US"/>
              <a:t> </a:t>
            </a:r>
            <a:r>
              <a:rPr lang="en-US" err="1"/>
              <a:t>congue</a:t>
            </a:r>
            <a:r>
              <a:rPr lang="en-US"/>
              <a:t> vel id </a:t>
            </a:r>
            <a:r>
              <a:rPr lang="en-US" err="1"/>
              <a:t>nunc</a:t>
            </a:r>
            <a:r>
              <a:rPr lang="en-US"/>
              <a:t>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6CF0683-132D-15C3-9730-A9F7125489F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72191" y="5676408"/>
            <a:ext cx="5340115" cy="724392"/>
          </a:xfrm>
          <a:prstGeom prst="rect">
            <a:avLst/>
          </a:prstGeom>
        </p:spPr>
        <p:txBody>
          <a:bodyPr numCol="1" spcCol="457200">
            <a:noAutofit/>
          </a:bodyPr>
          <a:lstStyle>
            <a:lvl1pPr marL="0" indent="0">
              <a:lnSpc>
                <a:spcPct val="100000"/>
              </a:lnSpc>
              <a:buNone/>
              <a:defRPr sz="1200" b="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78" indent="0">
              <a:buNone/>
              <a:defRPr>
                <a:solidFill>
                  <a:schemeClr val="bg1"/>
                </a:solidFill>
              </a:defRPr>
            </a:lvl2pPr>
            <a:lvl3pPr marL="914354" indent="0">
              <a:buNone/>
              <a:defRPr>
                <a:solidFill>
                  <a:schemeClr val="bg1"/>
                </a:solidFill>
              </a:defRPr>
            </a:lvl3pPr>
            <a:lvl4pPr marL="1371532" indent="0">
              <a:buNone/>
              <a:defRPr>
                <a:solidFill>
                  <a:schemeClr val="bg1"/>
                </a:solidFill>
              </a:defRPr>
            </a:lvl4pPr>
            <a:lvl5pPr marL="182870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Caption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75844311-BED8-71A2-F503-A595F3B933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1745" y="745436"/>
            <a:ext cx="5412015" cy="76531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Heading here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10CBC79D-C367-DB5F-9B5F-E6034CEE2F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1745" y="457200"/>
            <a:ext cx="5412015" cy="27829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00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D74F7D8-B244-C81B-3360-9ECED819234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172189" y="457201"/>
            <a:ext cx="5638067" cy="504907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Photo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A9D9F-E6F6-0D95-4019-A00112ADD8F5}"/>
              </a:ext>
            </a:extLst>
          </p:cNvPr>
          <p:cNvSpPr txBox="1">
            <a:spLocks/>
          </p:cNvSpPr>
          <p:nvPr/>
        </p:nvSpPr>
        <p:spPr>
          <a:xfrm>
            <a:off x="6172192" y="6400801"/>
            <a:ext cx="5638065" cy="4572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Quasimoda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1552-3224-4B49-8468-AEF6176B9523}" type="slidenum">
              <a:rPr lang="en-US" sz="7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616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atellite in space above the earth&#10;&#10;Description automatically generated">
            <a:extLst>
              <a:ext uri="{FF2B5EF4-FFF2-40B4-BE49-F238E27FC236}">
                <a16:creationId xmlns:a16="http://schemas.microsoft.com/office/drawing/2014/main" id="{CBFAD23B-571C-3F16-9463-90B48F540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1" b="5927"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8C2B1F-16AD-D296-11B7-DAA60A0BB8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24000">
                <a:srgbClr val="000000"/>
              </a:gs>
              <a:gs pos="100000">
                <a:schemeClr val="tx1">
                  <a:alpha val="2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360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8E2674D-F085-0607-2403-51C700570AEF}"/>
              </a:ext>
            </a:extLst>
          </p:cNvPr>
          <p:cNvSpPr txBox="1">
            <a:spLocks/>
          </p:cNvSpPr>
          <p:nvPr/>
        </p:nvSpPr>
        <p:spPr>
          <a:xfrm>
            <a:off x="6172192" y="6400801"/>
            <a:ext cx="5638065" cy="4572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Quasimoda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1552-3224-4B49-8468-AEF6176B9523}" type="slidenum">
              <a:rPr lang="en-US" sz="7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995A2EF9-DC0E-BC6A-F1D4-241C21CBB5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9673" y="5148469"/>
            <a:ext cx="4172527" cy="278296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000" spc="300">
                <a:solidFill>
                  <a:srgbClr val="E4022B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TITLE HERE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E3F2E186-0565-5114-0FF6-E5BB15A608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1745" y="5543957"/>
            <a:ext cx="10251740" cy="8469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Chapter Title Goes Here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008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ard Medium 6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24297E0-B98A-E3EC-F001-B6D806EF6393}"/>
              </a:ext>
            </a:extLst>
          </p:cNvPr>
          <p:cNvSpPr/>
          <p:nvPr/>
        </p:nvSpPr>
        <p:spPr>
          <a:xfrm>
            <a:off x="0" y="1616529"/>
            <a:ext cx="12192000" cy="52749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9" name="Picture 8" descr="A planet in space&#10;&#10;Description automatically generated with medium confidence">
            <a:extLst>
              <a:ext uri="{FF2B5EF4-FFF2-40B4-BE49-F238E27FC236}">
                <a16:creationId xmlns:a16="http://schemas.microsoft.com/office/drawing/2014/main" id="{BA33E1D0-EDBC-6916-6EC1-B297D041A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68" t="7910" r="15992" b="42153"/>
          <a:stretch/>
        </p:blipFill>
        <p:spPr>
          <a:xfrm>
            <a:off x="1" y="1443751"/>
            <a:ext cx="8315043" cy="54142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9B7FDA-4D05-7680-8389-75F8CA0C10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70" b="40483"/>
          <a:stretch/>
        </p:blipFill>
        <p:spPr>
          <a:xfrm>
            <a:off x="2" y="2269311"/>
            <a:ext cx="6001079" cy="4588691"/>
          </a:xfrm>
          <a:prstGeom prst="rect">
            <a:avLst/>
          </a:prstGeom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8312C1-9BCA-6371-A37A-9BC5142C43A9}"/>
              </a:ext>
            </a:extLst>
          </p:cNvPr>
          <p:cNvSpPr/>
          <p:nvPr/>
        </p:nvSpPr>
        <p:spPr>
          <a:xfrm>
            <a:off x="0" y="1926547"/>
            <a:ext cx="12192000" cy="4961908"/>
          </a:xfrm>
          <a:prstGeom prst="rect">
            <a:avLst/>
          </a:prstGeom>
          <a:gradFill>
            <a:gsLst>
              <a:gs pos="25000">
                <a:srgbClr val="000000">
                  <a:alpha val="84785"/>
                </a:srgbClr>
              </a:gs>
              <a:gs pos="65000">
                <a:schemeClr val="accent1">
                  <a:alpha val="0"/>
                  <a:lumMod val="0"/>
                  <a:lumOff val="100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41" name="NASA_Insignia-RGB.svg" descr="NASA_Insignia-RGB.svg">
            <a:extLst>
              <a:ext uri="{FF2B5EF4-FFF2-40B4-BE49-F238E27FC236}">
                <a16:creationId xmlns:a16="http://schemas.microsoft.com/office/drawing/2014/main" id="{4A43D292-8F94-77E0-B3CA-D512B7209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0405" y="113588"/>
            <a:ext cx="619033" cy="619115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A14278C-5220-E932-53D7-42820B423D8B}"/>
              </a:ext>
            </a:extLst>
          </p:cNvPr>
          <p:cNvSpPr txBox="1"/>
          <p:nvPr/>
        </p:nvSpPr>
        <p:spPr>
          <a:xfrm>
            <a:off x="381744" y="349479"/>
            <a:ext cx="2659035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lnSpc>
                <a:spcPct val="100000"/>
              </a:lnSpc>
              <a:spcBef>
                <a:spcPts val="0"/>
              </a:spcBef>
              <a:defRPr sz="1600">
                <a:solidFill>
                  <a:srgbClr val="222222"/>
                </a:solidFill>
                <a:latin typeface="Helvetica Now Var Text Medium"/>
                <a:ea typeface="Helvetica Now Var Text Medium"/>
                <a:cs typeface="Helvetica Now Var Text Medium"/>
                <a:sym typeface="Helvetica Now Var Text Medium"/>
              </a:defRPr>
            </a:lvl1pPr>
          </a:lstStyle>
          <a:p>
            <a:r>
              <a:rPr sz="7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National Aeronautics </a:t>
            </a:r>
            <a:r>
              <a:rPr lang="en-US" sz="7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and</a:t>
            </a:r>
            <a:r>
              <a:rPr sz="700" b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Space Administration</a:t>
            </a:r>
          </a:p>
        </p:txBody>
      </p:sp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D04670B1-BF4A-1327-E165-C38B651CC7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44763" y="991686"/>
            <a:ext cx="4172527" cy="36671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buNone/>
              <a:defRPr sz="10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THEME, PROJECT, MISSION</a:t>
            </a:r>
          </a:p>
        </p:txBody>
      </p:sp>
      <p:sp>
        <p:nvSpPr>
          <p:cNvPr id="46" name="Text Placeholder 20">
            <a:extLst>
              <a:ext uri="{FF2B5EF4-FFF2-40B4-BE49-F238E27FC236}">
                <a16:creationId xmlns:a16="http://schemas.microsoft.com/office/drawing/2014/main" id="{B60F9324-8558-D42A-5B82-9BBD6692E9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4763" y="3565023"/>
            <a:ext cx="4172527" cy="206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  <a:p>
            <a:pPr lvl="0"/>
            <a:endParaRPr lang="en-US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76BB2D57-F2C1-DCA4-272B-C0B54480F3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4763" y="3876515"/>
            <a:ext cx="4172527" cy="206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  <a:p>
            <a:pPr lvl="0"/>
            <a:endParaRPr lang="en-US"/>
          </a:p>
        </p:txBody>
      </p:sp>
      <p:sp>
        <p:nvSpPr>
          <p:cNvPr id="48" name="Text Placeholder 20">
            <a:extLst>
              <a:ext uri="{FF2B5EF4-FFF2-40B4-BE49-F238E27FC236}">
                <a16:creationId xmlns:a16="http://schemas.microsoft.com/office/drawing/2014/main" id="{AFF7A107-06AB-5D8E-13C3-3BC0C4E118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44763" y="5268951"/>
            <a:ext cx="4172527" cy="206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</a:t>
            </a:r>
          </a:p>
          <a:p>
            <a:pPr lvl="0"/>
            <a:endParaRPr lang="en-US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7C9C374D-94ED-70B7-EB70-E01AADF03E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4763" y="4267202"/>
            <a:ext cx="4172527" cy="206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  <a:p>
            <a:pPr lvl="0"/>
            <a:endParaRPr lang="en-US"/>
          </a:p>
        </p:txBody>
      </p:sp>
      <p:sp>
        <p:nvSpPr>
          <p:cNvPr id="50" name="Text Placeholder 20">
            <a:extLst>
              <a:ext uri="{FF2B5EF4-FFF2-40B4-BE49-F238E27FC236}">
                <a16:creationId xmlns:a16="http://schemas.microsoft.com/office/drawing/2014/main" id="{5782BBC1-28DE-E2A3-9E97-AC18790A68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4763" y="4578691"/>
            <a:ext cx="4172527" cy="2066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9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  <a:p>
            <a:pPr lvl="0"/>
            <a:endParaRPr lang="en-US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A9EF1621-44C4-FA0C-1EDB-637D7FF5E0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26835" y="1506442"/>
            <a:ext cx="4198475" cy="192255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5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Goes Here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F3A12F0-358B-0162-DCBE-FA71888E7B2C}"/>
              </a:ext>
            </a:extLst>
          </p:cNvPr>
          <p:cNvSpPr txBox="1">
            <a:spLocks/>
          </p:cNvSpPr>
          <p:nvPr/>
        </p:nvSpPr>
        <p:spPr>
          <a:xfrm>
            <a:off x="10515026" y="6400801"/>
            <a:ext cx="1295231" cy="45720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Quasimoda" pitchFamily="2" charset="77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691552-3224-4B49-8468-AEF6176B9523}" type="slidenum">
              <a:rPr lang="en-US" sz="7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7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379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(Plum)">
    <p:bg>
      <p:bgPr>
        <a:gradFill>
          <a:gsLst>
            <a:gs pos="0">
              <a:schemeClr val="accent2"/>
            </a:gs>
            <a:gs pos="60000">
              <a:schemeClr val="accent3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D2903859-44FB-9388-776B-28F8C4D42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286E4-0185-F5C7-1A34-42944A5E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6125"/>
            <a:ext cx="10515600" cy="28527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6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7F5B-E6CA-3D49-EEDE-A4FC382F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3371"/>
            <a:ext cx="10515600" cy="777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0A20CF-1575-8C64-8E6F-319EBEB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0011EF-BAE9-8319-9C4B-A0136ED34F1F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0390E-9CED-12AA-C621-F40B86459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12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(Gold)">
    <p:bg>
      <p:bgPr>
        <a:gradFill>
          <a:gsLst>
            <a:gs pos="0">
              <a:schemeClr val="accent6"/>
            </a:gs>
            <a:gs pos="54000">
              <a:schemeClr val="accent4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D7892FEC-EC22-36F7-8617-D9A115385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286E4-0185-F5C7-1A34-42944A5E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6125"/>
            <a:ext cx="10515600" cy="28527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6000" b="1" i="0">
                <a:solidFill>
                  <a:schemeClr val="tx2">
                    <a:lumMod val="50000"/>
                  </a:schemeClr>
                </a:solidFill>
                <a:latin typeface="Figtree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7F5B-E6CA-3D49-EEDE-A4FC382F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3371"/>
            <a:ext cx="10515600" cy="777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2">
                    <a:lumMod val="50000"/>
                  </a:schemeClr>
                </a:solidFill>
                <a:latin typeface="Figtre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0A20CF-1575-8C64-8E6F-319EBEB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0011EF-BAE9-8319-9C4B-A0136ED34F1F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0390E-9CED-12AA-C621-F40B86459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073A5-C96D-7387-F371-CC85F5ECE004}"/>
              </a:ext>
            </a:extLst>
          </p:cNvPr>
          <p:cNvCxnSpPr>
            <a:cxnSpLocks/>
          </p:cNvCxnSpPr>
          <p:nvPr userDrawn="1"/>
        </p:nvCxnSpPr>
        <p:spPr>
          <a:xfrm>
            <a:off x="0" y="6276814"/>
            <a:ext cx="12192000" cy="0"/>
          </a:xfrm>
          <a:prstGeom prst="line">
            <a:avLst/>
          </a:prstGeom>
          <a:ln w="9525">
            <a:solidFill>
              <a:schemeClr val="tx2">
                <a:lumMod val="40000"/>
                <a:lumOff val="60000"/>
                <a:alpha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15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(Green)">
    <p:bg>
      <p:bgPr>
        <a:gradFill>
          <a:gsLst>
            <a:gs pos="0">
              <a:schemeClr val="accent2"/>
            </a:gs>
            <a:gs pos="54000">
              <a:schemeClr val="accent5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F8558375-69BD-2093-A170-A82E307F81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286E4-0185-F5C7-1A34-42944A5E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6125"/>
            <a:ext cx="10515600" cy="28527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6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7F5B-E6CA-3D49-EEDE-A4FC382F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3371"/>
            <a:ext cx="10515600" cy="777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0A20CF-1575-8C64-8E6F-319EBEB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0011EF-BAE9-8319-9C4B-A0136ED34F1F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0390E-9CED-12AA-C621-F40B86459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7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(Orange)">
    <p:bg>
      <p:bgPr>
        <a:gradFill>
          <a:gsLst>
            <a:gs pos="0">
              <a:schemeClr val="accent3"/>
            </a:gs>
            <a:gs pos="54000">
              <a:schemeClr val="accent6"/>
            </a:gs>
          </a:gsLst>
          <a:lin ang="3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04F190B7-3ED6-8872-7F8C-4E5A01527E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4286E4-0185-F5C7-1A34-42944A5E9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6125"/>
            <a:ext cx="10515600" cy="2852737"/>
          </a:xfrm>
          <a:prstGeom prst="rect">
            <a:avLst/>
          </a:prstGeom>
        </p:spPr>
        <p:txBody>
          <a:bodyPr lIns="0" tIns="0" rIns="0" bIns="0" anchor="b"/>
          <a:lstStyle>
            <a:lvl1pPr>
              <a:lnSpc>
                <a:spcPct val="90000"/>
              </a:lnSpc>
              <a:defRPr sz="6000"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87F5B-E6CA-3D49-EEDE-A4FC382F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463371"/>
            <a:ext cx="10515600" cy="77751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Figtree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FCAF999-FEB3-67E0-72A0-500A97154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6454130"/>
            <a:ext cx="5257800" cy="2286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E0A20CF-1575-8C64-8E6F-319EBEB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0011EF-BAE9-8319-9C4B-A0136ED34F1F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FED0390E-9CED-12AA-C621-F40B86459E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(Dar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logo with a black background&#10;&#10;AI-generated content may be incorrect.">
            <a:extLst>
              <a:ext uri="{FF2B5EF4-FFF2-40B4-BE49-F238E27FC236}">
                <a16:creationId xmlns:a16="http://schemas.microsoft.com/office/drawing/2014/main" id="{6009C2D0-8476-5C7C-3698-64F13A93B8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9" b="33231"/>
          <a:stretch/>
        </p:blipFill>
        <p:spPr>
          <a:xfrm>
            <a:off x="5897660" y="1509339"/>
            <a:ext cx="6294340" cy="53486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38FA1-D8E9-0B4D-6720-EFD5DD0B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97" y="365125"/>
            <a:ext cx="11491993" cy="1169207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>
              <a:lnSpc>
                <a:spcPct val="80000"/>
              </a:lnSpc>
              <a:defRPr b="1" i="0">
                <a:solidFill>
                  <a:schemeClr val="bg1"/>
                </a:solidFill>
                <a:latin typeface="Figtree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389C-B1D7-C694-57D5-6C711FC19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257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800" b="0" i="0">
                <a:solidFill>
                  <a:schemeClr val="bg1"/>
                </a:solidFill>
                <a:latin typeface="Figtree" pitchFamily="2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Figtree" pitchFamily="2" charset="0"/>
              </a:defRPr>
            </a:lvl2pPr>
            <a:lvl3pPr marL="1200150" indent="-285750"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Figtree" pitchFamily="2" charset="0"/>
              </a:defRPr>
            </a:lvl3pPr>
            <a:lvl4pPr marL="1657350" indent="-285750"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Figtree" pitchFamily="2" charset="0"/>
              </a:defRPr>
            </a:lvl4pPr>
            <a:lvl5pPr marL="2114550" indent="-285750">
              <a:buFont typeface="Arial" panose="020B0604020202020204" pitchFamily="34" charset="0"/>
              <a:buChar char="•"/>
              <a:defRPr sz="1800" b="0" i="0">
                <a:solidFill>
                  <a:schemeClr val="bg1"/>
                </a:solidFill>
                <a:latin typeface="Figtree" pitchFamily="2" charset="0"/>
              </a:defRPr>
            </a:lvl5pPr>
          </a:lstStyle>
          <a:p>
            <a:pPr lvl="0"/>
            <a:r>
              <a:rPr lang="en-US" dirty="0" err="1"/>
              <a:t>Click</a:t>
            </a:r>
            <a:r>
              <a:rPr lang="en-US" dirty="0"/>
              <a:t>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C3EAA-1CA5-FCD9-354C-BC491AF39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27D6499-7F82-8950-61E9-B99B5A5DBC7B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4F72188-A0A9-5F3A-CF20-6B8F5FE585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2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Blue (Dark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2347A47-ADDB-726A-B2AC-AF6601AB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29382" y="0"/>
            <a:ext cx="6862618" cy="6866620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2939983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39983 w 6731902"/>
              <a:gd name="connsiteY5" fmla="*/ 0 h 6276807"/>
              <a:gd name="connsiteX0" fmla="*/ 2949130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49130 w 6731902"/>
              <a:gd name="connsiteY5" fmla="*/ 0 h 6276807"/>
              <a:gd name="connsiteX0" fmla="*/ 2967300 w 6750072"/>
              <a:gd name="connsiteY0" fmla="*/ 0 h 6284696"/>
              <a:gd name="connsiteX1" fmla="*/ 6750072 w 6750072"/>
              <a:gd name="connsiteY1" fmla="*/ 0 h 6284696"/>
              <a:gd name="connsiteX2" fmla="*/ 6750072 w 6750072"/>
              <a:gd name="connsiteY2" fmla="*/ 6276807 h 6284696"/>
              <a:gd name="connsiteX3" fmla="*/ 191956 w 6750072"/>
              <a:gd name="connsiteY3" fmla="*/ 6276807 h 6284696"/>
              <a:gd name="connsiteX4" fmla="*/ 0 w 6750072"/>
              <a:gd name="connsiteY4" fmla="*/ 6284696 h 6284696"/>
              <a:gd name="connsiteX5" fmla="*/ 2967300 w 6750072"/>
              <a:gd name="connsiteY5" fmla="*/ 0 h 628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0072" h="6284696">
                <a:moveTo>
                  <a:pt x="2967300" y="0"/>
                </a:moveTo>
                <a:lnTo>
                  <a:pt x="6750072" y="0"/>
                </a:lnTo>
                <a:lnTo>
                  <a:pt x="6750072" y="6276807"/>
                </a:lnTo>
                <a:lnTo>
                  <a:pt x="191956" y="6276807"/>
                </a:lnTo>
                <a:lnTo>
                  <a:pt x="0" y="6284696"/>
                </a:lnTo>
                <a:cubicBezTo>
                  <a:pt x="922066" y="4192616"/>
                  <a:pt x="2045234" y="2092080"/>
                  <a:pt x="2967300" y="0"/>
                </a:cubicBezTo>
                <a:close/>
              </a:path>
            </a:pathLst>
          </a:custGeom>
          <a:pattFill prst="smConfetti">
            <a:fgClr>
              <a:schemeClr val="bg2"/>
            </a:fgClr>
            <a:bgClr>
              <a:schemeClr val="bg1"/>
            </a:bgClr>
          </a:patt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bg1">
                    <a:lumMod val="50000"/>
                  </a:schemeClr>
                </a:solidFill>
                <a:latin typeface="Figtree Medium" pitchFamily="2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938C98-750F-B989-E8A2-47D33F5F8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688" y="457200"/>
            <a:ext cx="4602998" cy="1600200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>
              <a:defRPr sz="4000" b="1" i="0">
                <a:solidFill>
                  <a:schemeClr val="accent6"/>
                </a:solidFill>
                <a:latin typeface="Figtree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2D103-5877-6749-18AE-0555B8B45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2425490"/>
            <a:ext cx="4602997" cy="33321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Figtree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BC089-6024-60CC-51A6-E270462E8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98" y="6437960"/>
            <a:ext cx="857519" cy="243268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BE42761-35EA-CA25-0900-63712C3225FA}"/>
              </a:ext>
            </a:extLst>
          </p:cNvPr>
          <p:cNvSpPr/>
          <p:nvPr userDrawn="1"/>
        </p:nvSpPr>
        <p:spPr>
          <a:xfrm>
            <a:off x="4830121" y="-4"/>
            <a:ext cx="3566904" cy="6858004"/>
          </a:xfrm>
          <a:custGeom>
            <a:avLst/>
            <a:gdLst>
              <a:gd name="connsiteX0" fmla="*/ 0 w 3200400"/>
              <a:gd name="connsiteY0" fmla="*/ 6276813 h 6276813"/>
              <a:gd name="connsiteX1" fmla="*/ 891153 w 3200400"/>
              <a:gd name="connsiteY1" fmla="*/ 6276813 h 6276813"/>
              <a:gd name="connsiteX2" fmla="*/ 3200400 w 3200400"/>
              <a:gd name="connsiteY2" fmla="*/ 0 h 6276813"/>
              <a:gd name="connsiteX3" fmla="*/ 3115159 w 3200400"/>
              <a:gd name="connsiteY3" fmla="*/ 0 h 6276813"/>
              <a:gd name="connsiteX4" fmla="*/ 0 w 3200400"/>
              <a:gd name="connsiteY4" fmla="*/ 6276813 h 6276813"/>
              <a:gd name="connsiteX0" fmla="*/ 0 w 3254644"/>
              <a:gd name="connsiteY0" fmla="*/ 6284563 h 6284563"/>
              <a:gd name="connsiteX1" fmla="*/ 945397 w 3254644"/>
              <a:gd name="connsiteY1" fmla="*/ 6276813 h 6284563"/>
              <a:gd name="connsiteX2" fmla="*/ 3254644 w 3254644"/>
              <a:gd name="connsiteY2" fmla="*/ 0 h 6284563"/>
              <a:gd name="connsiteX3" fmla="*/ 3169403 w 3254644"/>
              <a:gd name="connsiteY3" fmla="*/ 0 h 6284563"/>
              <a:gd name="connsiteX4" fmla="*/ 0 w 3254644"/>
              <a:gd name="connsiteY4" fmla="*/ 6284563 h 6284563"/>
              <a:gd name="connsiteX0" fmla="*/ 0 w 3285640"/>
              <a:gd name="connsiteY0" fmla="*/ 6284563 h 6284563"/>
              <a:gd name="connsiteX1" fmla="*/ 976393 w 3285640"/>
              <a:gd name="connsiteY1" fmla="*/ 6276813 h 6284563"/>
              <a:gd name="connsiteX2" fmla="*/ 3285640 w 3285640"/>
              <a:gd name="connsiteY2" fmla="*/ 0 h 6284563"/>
              <a:gd name="connsiteX3" fmla="*/ 3200399 w 3285640"/>
              <a:gd name="connsiteY3" fmla="*/ 0 h 6284563"/>
              <a:gd name="connsiteX4" fmla="*/ 0 w 3285640"/>
              <a:gd name="connsiteY4" fmla="*/ 6284563 h 6284563"/>
              <a:gd name="connsiteX0" fmla="*/ 0 w 2812941"/>
              <a:gd name="connsiteY0" fmla="*/ 6292312 h 6292312"/>
              <a:gd name="connsiteX1" fmla="*/ 503694 w 2812941"/>
              <a:gd name="connsiteY1" fmla="*/ 6276813 h 6292312"/>
              <a:gd name="connsiteX2" fmla="*/ 2812941 w 2812941"/>
              <a:gd name="connsiteY2" fmla="*/ 0 h 6292312"/>
              <a:gd name="connsiteX3" fmla="*/ 2727700 w 2812941"/>
              <a:gd name="connsiteY3" fmla="*/ 0 h 6292312"/>
              <a:gd name="connsiteX4" fmla="*/ 0 w 2812941"/>
              <a:gd name="connsiteY4" fmla="*/ 6292312 h 6292312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24525 w 2809766"/>
              <a:gd name="connsiteY3" fmla="*/ 0 h 6276813"/>
              <a:gd name="connsiteX4" fmla="*/ 0 w 2809766"/>
              <a:gd name="connsiteY4" fmla="*/ 6276437 h 6276813"/>
              <a:gd name="connsiteX0" fmla="*/ 0 w 2809766"/>
              <a:gd name="connsiteY0" fmla="*/ 6276437 h 6276813"/>
              <a:gd name="connsiteX1" fmla="*/ 500519 w 2809766"/>
              <a:gd name="connsiteY1" fmla="*/ 6276813 h 6276813"/>
              <a:gd name="connsiteX2" fmla="*/ 2809766 w 2809766"/>
              <a:gd name="connsiteY2" fmla="*/ 0 h 6276813"/>
              <a:gd name="connsiteX3" fmla="*/ 2768975 w 2809766"/>
              <a:gd name="connsiteY3" fmla="*/ 6350 h 6276813"/>
              <a:gd name="connsiteX4" fmla="*/ 0 w 2809766"/>
              <a:gd name="connsiteY4" fmla="*/ 6276437 h 6276813"/>
              <a:gd name="connsiteX0" fmla="*/ 0 w 3264621"/>
              <a:gd name="connsiteY0" fmla="*/ 6270087 h 6270463"/>
              <a:gd name="connsiteX1" fmla="*/ 500519 w 3264621"/>
              <a:gd name="connsiteY1" fmla="*/ 6270463 h 6270463"/>
              <a:gd name="connsiteX2" fmla="*/ 3264621 w 3264621"/>
              <a:gd name="connsiteY2" fmla="*/ 3028 h 6270463"/>
              <a:gd name="connsiteX3" fmla="*/ 2768975 w 3264621"/>
              <a:gd name="connsiteY3" fmla="*/ 0 h 6270463"/>
              <a:gd name="connsiteX4" fmla="*/ 0 w 3264621"/>
              <a:gd name="connsiteY4" fmla="*/ 6270087 h 6270463"/>
              <a:gd name="connsiteX0" fmla="*/ 0 w 3264621"/>
              <a:gd name="connsiteY0" fmla="*/ 6267059 h 6267435"/>
              <a:gd name="connsiteX1" fmla="*/ 500519 w 3264621"/>
              <a:gd name="connsiteY1" fmla="*/ 6267435 h 6267435"/>
              <a:gd name="connsiteX2" fmla="*/ 3264621 w 3264621"/>
              <a:gd name="connsiteY2" fmla="*/ 0 h 6267435"/>
              <a:gd name="connsiteX3" fmla="*/ 3214452 w 3264621"/>
              <a:gd name="connsiteY3" fmla="*/ 1661 h 6267435"/>
              <a:gd name="connsiteX4" fmla="*/ 0 w 3264621"/>
              <a:gd name="connsiteY4" fmla="*/ 6267059 h 6267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4621" h="6267435">
                <a:moveTo>
                  <a:pt x="0" y="6267059"/>
                </a:moveTo>
                <a:lnTo>
                  <a:pt x="500519" y="6267435"/>
                </a:lnTo>
                <a:lnTo>
                  <a:pt x="3264621" y="0"/>
                </a:lnTo>
                <a:lnTo>
                  <a:pt x="3214452" y="1661"/>
                </a:lnTo>
                <a:lnTo>
                  <a:pt x="0" y="6267059"/>
                </a:lnTo>
                <a:close/>
              </a:path>
            </a:pathLst>
          </a:custGeom>
          <a:gradFill>
            <a:gsLst>
              <a:gs pos="49000">
                <a:schemeClr val="accent2"/>
              </a:gs>
              <a:gs pos="90000">
                <a:schemeClr val="tx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B28ACF-39D2-C671-C9B4-9D48311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CEC24C-CECD-91CA-2C36-F562C4C98EB5}"/>
              </a:ext>
            </a:extLst>
          </p:cNvPr>
          <p:cNvCxnSpPr>
            <a:cxnSpLocks/>
          </p:cNvCxnSpPr>
          <p:nvPr userDrawn="1"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FA73C648-41EB-26A4-6C00-9754DB00BE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315834" cy="11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1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4B9CDF1-F933-DFA5-6E10-DBF77CE5B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/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9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1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92" r:id="rId10"/>
    <p:sldLayoutId id="2147483693" r:id="rId11"/>
    <p:sldLayoutId id="2147483694" r:id="rId12"/>
    <p:sldLayoutId id="2147483695" r:id="rId13"/>
    <p:sldLayoutId id="2147483688" r:id="rId14"/>
    <p:sldLayoutId id="2147483689" r:id="rId15"/>
    <p:sldLayoutId id="2147483690" r:id="rId16"/>
    <p:sldLayoutId id="2147483691" r:id="rId17"/>
    <p:sldLayoutId id="2147483681" r:id="rId18"/>
    <p:sldLayoutId id="2147483682" r:id="rId19"/>
    <p:sldLayoutId id="2147483683" r:id="rId20"/>
    <p:sldLayoutId id="2147483655" r:id="rId21"/>
    <p:sldLayoutId id="2147483684" r:id="rId22"/>
    <p:sldLayoutId id="2147483685" r:id="rId23"/>
    <p:sldLayoutId id="2147483686" r:id="rId24"/>
    <p:sldLayoutId id="2147483687" r:id="rId25"/>
    <p:sldLayoutId id="2147483650" r:id="rId26"/>
    <p:sldLayoutId id="2147483657" r:id="rId27"/>
    <p:sldLayoutId id="2147483696" r:id="rId28"/>
    <p:sldLayoutId id="2147483697" r:id="rId29"/>
    <p:sldLayoutId id="2147483698" r:id="rId30"/>
    <p:sldLayoutId id="2147483699" r:id="rId31"/>
    <p:sldLayoutId id="2147483654" r:id="rId32"/>
    <p:sldLayoutId id="2147483668" r:id="rId33"/>
    <p:sldLayoutId id="2147483669" r:id="rId34"/>
    <p:sldLayoutId id="2147483674" r:id="rId35"/>
    <p:sldLayoutId id="2147483700" r:id="rId36"/>
    <p:sldLayoutId id="2147483701" r:id="rId37"/>
    <p:sldLayoutId id="2147483702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enjamin.l.rupp@nasa.gov?subject=ISMAC%20Questions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ECA0F3-11D3-1B81-1F60-FF09A4B0F94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943601" y="991686"/>
            <a:ext cx="5873689" cy="366713"/>
          </a:xfrm>
        </p:spPr>
        <p:txBody>
          <a:bodyPr/>
          <a:lstStyle/>
          <a:p>
            <a:r>
              <a:rPr lang="en-US" dirty="0"/>
              <a:t>AIAA: ASCEND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1B46F1-D7E3-C557-7259-9A45267D6E7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0" y="3864641"/>
            <a:ext cx="4172527" cy="206692"/>
          </a:xfrm>
        </p:spPr>
        <p:txBody>
          <a:bodyPr/>
          <a:lstStyle/>
          <a:p>
            <a:r>
              <a:rPr lang="en-US" dirty="0"/>
              <a:t>Presenting: Ben Rupp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2D1DC31-32CD-D2CC-BE3B-C266D4F931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29116" y="4224028"/>
            <a:ext cx="4172527" cy="424779"/>
          </a:xfrm>
        </p:spPr>
        <p:txBody>
          <a:bodyPr/>
          <a:lstStyle/>
          <a:p>
            <a:r>
              <a:rPr lang="en-US" dirty="0"/>
              <a:t>NASA Marshall Space Flight Center</a:t>
            </a:r>
          </a:p>
          <a:p>
            <a:r>
              <a:rPr lang="en-US" dirty="0"/>
              <a:t>Materials Engineer, ISMAC Lead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FF812B7-F2B8-2DEC-3743-2EDFAB84FA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29115" y="4747505"/>
            <a:ext cx="4172527" cy="206692"/>
          </a:xfrm>
        </p:spPr>
        <p:txBody>
          <a:bodyPr/>
          <a:lstStyle/>
          <a:p>
            <a:r>
              <a:rPr lang="en-US" dirty="0"/>
              <a:t>AIAA ASCEND	Las Vegas, NV 	July 21-24, 2025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D6C324-D99E-2E1D-5F92-C1916AF7DD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43601" y="1506442"/>
            <a:ext cx="5881710" cy="1922559"/>
          </a:xfrm>
        </p:spPr>
        <p:txBody>
          <a:bodyPr/>
          <a:lstStyle/>
          <a:p>
            <a:r>
              <a:rPr lang="en-US" sz="3600" dirty="0"/>
              <a:t>ISMAC: </a:t>
            </a:r>
            <a:br>
              <a:rPr lang="en-US" sz="3600" dirty="0"/>
            </a:br>
            <a:r>
              <a:rPr lang="en-US" sz="3600" dirty="0"/>
              <a:t>Marshall Space Flight Center’s In-Space Manufacturing Advancement Center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1C971FA-5EAC-37F9-A28D-D8C26DCD39BE}"/>
              </a:ext>
            </a:extLst>
          </p:cNvPr>
          <p:cNvSpPr txBox="1">
            <a:spLocks/>
          </p:cNvSpPr>
          <p:nvPr/>
        </p:nvSpPr>
        <p:spPr>
          <a:xfrm>
            <a:off x="6096000" y="5229006"/>
            <a:ext cx="5248940" cy="170342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Contributors:	M. James, P. Shake, J. McElderry, W. Evans, A. O’Connor, S. 	Calhoun, I. Lu, R. Subedi, J. Ivester, B. Phillips, S. Burlingame, 	C. Protz - NASA MSFC</a:t>
            </a:r>
          </a:p>
          <a:p>
            <a:r>
              <a:rPr lang="en-US" sz="1200" dirty="0"/>
              <a:t>	K. Bergeron, J. Lydon - ESSCA, MSFC</a:t>
            </a:r>
          </a:p>
          <a:p>
            <a:r>
              <a:rPr lang="en-US" sz="1200" dirty="0"/>
              <a:t>	I. Prado - METTS III, MSFC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159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5E179-A428-6ACB-A405-5E5B8B91D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8CA8-E4D9-8B20-61E0-E93E4F63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816" y="0"/>
            <a:ext cx="5998398" cy="1070043"/>
          </a:xfrm>
        </p:spPr>
        <p:txBody>
          <a:bodyPr>
            <a:normAutofit/>
          </a:bodyPr>
          <a:lstStyle/>
          <a:p>
            <a:r>
              <a:rPr lang="en-US" dirty="0"/>
              <a:t>Microgravity Simulation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38D772-1BA3-F3D2-BA6C-B0B0902D8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688" y="1429967"/>
            <a:ext cx="4741247" cy="4570784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Purpose/Goal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Develop an inexpensive, quick turnaround, short-duration microgravity simulator.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FANUC industrial robot arm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Diode Laser Package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a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Initial development trials </a:t>
            </a:r>
            <a:r>
              <a:rPr lang="en-US" dirty="0">
                <a:ea typeface="Times New Roman" panose="02020603050405020304" pitchFamily="18" charset="0"/>
              </a:rPr>
              <a:t>of 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Inconel 625 foil sample heated with a diode laser in a “single toss” run mode.</a:t>
            </a: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Accelerometer measurements confirmed around 0.5 seconds of “microgravity” conditions.  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Den</a:t>
            </a:r>
            <a:r>
              <a:rPr lang="en-US" dirty="0">
                <a:ea typeface="Times New Roman" panose="02020603050405020304" pitchFamily="18" charset="0"/>
              </a:rPr>
              <a:t>dritic spacing and branching angles appear to be consistent with that expected from previous microgravity experiments </a:t>
            </a: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D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eveloping “spot weld” of folded foil sheet and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yclic testing mode by which multiple microgravity melting and solidification tests could be run in quick succession.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2864A-4C43-040F-65E0-742DF6AF6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191CC8-BB0C-C9A1-0B9D-DB072CFC5D95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2ECBE67-B0D5-53FE-DFA9-80C19925D5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012" r="7012"/>
          <a:stretch/>
        </p:blipFill>
        <p:spPr/>
      </p:pic>
      <p:pic>
        <p:nvPicPr>
          <p:cNvPr id="11" name="Picture 10" descr="A close up of a microscope&#10;&#10;Description automatically generated">
            <a:extLst>
              <a:ext uri="{FF2B5EF4-FFF2-40B4-BE49-F238E27FC236}">
                <a16:creationId xmlns:a16="http://schemas.microsoft.com/office/drawing/2014/main" id="{3766940C-18AB-E554-50DC-A5D2D5824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939"/>
          <a:stretch/>
        </p:blipFill>
        <p:spPr>
          <a:xfrm>
            <a:off x="6443681" y="5133974"/>
            <a:ext cx="2790452" cy="172402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13" name="Picture 12" descr="A close up of a rock&#10;&#10;Description automatically generated">
            <a:extLst>
              <a:ext uri="{FF2B5EF4-FFF2-40B4-BE49-F238E27FC236}">
                <a16:creationId xmlns:a16="http://schemas.microsoft.com/office/drawing/2014/main" id="{778A5633-0FD1-BD68-3F5E-1D498F3E05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749"/>
          <a:stretch/>
        </p:blipFill>
        <p:spPr>
          <a:xfrm>
            <a:off x="9379101" y="5133974"/>
            <a:ext cx="2790452" cy="172402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D08DED-9F3A-C3F2-AAC9-8FCD01084256}"/>
              </a:ext>
            </a:extLst>
          </p:cNvPr>
          <p:cNvSpPr txBox="1"/>
          <p:nvPr/>
        </p:nvSpPr>
        <p:spPr>
          <a:xfrm>
            <a:off x="6937153" y="6454130"/>
            <a:ext cx="183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1-g solidification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1CFD6C-1D7D-4D65-631F-6F4DB9378BB2}"/>
              </a:ext>
            </a:extLst>
          </p:cNvPr>
          <p:cNvSpPr txBox="1"/>
          <p:nvPr/>
        </p:nvSpPr>
        <p:spPr>
          <a:xfrm>
            <a:off x="10015448" y="6454130"/>
            <a:ext cx="1489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Simulated µg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239C99-E070-F52A-6D78-E55C75E63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2184" y="147379"/>
            <a:ext cx="1353625" cy="1845327"/>
          </a:xfrm>
          <a:prstGeom prst="round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758495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047D6-C784-F664-0476-68986B8B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F138-7387-66C3-47DA-3332D9001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356" y="155642"/>
            <a:ext cx="5998398" cy="749030"/>
          </a:xfrm>
        </p:spPr>
        <p:txBody>
          <a:bodyPr>
            <a:normAutofit/>
          </a:bodyPr>
          <a:lstStyle/>
          <a:p>
            <a:r>
              <a:rPr lang="en-US" dirty="0"/>
              <a:t>Laser Manufacturing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FA27E-29EB-5DAD-972C-24E5EDE20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4326" y="1329255"/>
            <a:ext cx="4823436" cy="4736954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Purpose/Goal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Develop robust, noncontact methods for manufacturing and joining in space.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Develop methods of large-scale construction capability in space and on planetary bodies.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IPG “</a:t>
            </a:r>
            <a:r>
              <a:rPr lang="en-US" sz="1400" dirty="0" err="1">
                <a:effectLst/>
                <a:latin typeface="+mn-lt"/>
                <a:ea typeface="Times New Roman" panose="02020603050405020304" pitchFamily="18" charset="0"/>
              </a:rPr>
              <a:t>LightWELD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”  handheld laser welding unit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1500 and 3000 W IPG fiber lasers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4000 W  </a:t>
            </a:r>
            <a:r>
              <a:rPr lang="en-US" sz="1400" dirty="0" err="1">
                <a:effectLst/>
                <a:latin typeface="+mn-lt"/>
                <a:ea typeface="Times New Roman" panose="02020603050405020304" pitchFamily="18" charset="0"/>
              </a:rPr>
              <a:t>LaserLine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 diode laser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Keyence 50W scanning laser</a:t>
            </a:r>
            <a:endParaRPr lang="en-US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10’ x 10’x 10’ laser-safe work cell</a:t>
            </a: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“LASAR” Early Career Initiative (ECI) project </a:t>
            </a:r>
            <a:r>
              <a:rPr lang="en-US" dirty="0">
                <a:ea typeface="Times New Roman" panose="02020603050405020304" pitchFamily="18" charset="0"/>
              </a:rPr>
              <a:t>for laser welding in TVAC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DARPA NOM4D </a:t>
            </a:r>
            <a:r>
              <a:rPr lang="en-US" dirty="0">
                <a:ea typeface="Times New Roman" panose="02020603050405020304" pitchFamily="18" charset="0"/>
              </a:rPr>
              <a:t>program, 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demonstrating laser forming of sheet metal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“DISCMAN” a laser welding testbed for vacuum and microgravity conditions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Various integration of laser welding, cutting, and forming heads onto </a:t>
            </a:r>
            <a:r>
              <a:rPr lang="en-US" dirty="0" err="1">
                <a:effectLst/>
                <a:latin typeface="+mn-lt"/>
                <a:ea typeface="Times New Roman" panose="02020603050405020304" pitchFamily="18" charset="0"/>
              </a:rPr>
              <a:t>cobot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 arms for process maturation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84190-FB01-7754-D0F3-DF93E9C6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0EBFA9-1D74-6B70-FE9B-17D5C76A6728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B6808D5-D166-2873-DCD6-1FC6C16481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794" r="13794"/>
          <a:stretch/>
        </p:blipFill>
        <p:spPr/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D8D96C-361C-9502-1B0E-0A8093872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083" y="4843366"/>
            <a:ext cx="1867588" cy="1791953"/>
          </a:xfrm>
          <a:prstGeom prst="roundRect">
            <a:avLst/>
          </a:prstGeom>
          <a:ln>
            <a:solidFill>
              <a:schemeClr val="accent6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3341C3-CBE3-020D-BDFC-7FCA036472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50"/>
          <a:stretch/>
        </p:blipFill>
        <p:spPr>
          <a:xfrm>
            <a:off x="8846038" y="67139"/>
            <a:ext cx="3057952" cy="926036"/>
          </a:xfrm>
          <a:prstGeom prst="roundRect">
            <a:avLst/>
          </a:prstGeom>
          <a:ln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27091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37214-3619-8F11-71B3-4B1C5BA0F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25532-E5AA-D393-F93D-5F8F2D774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534" y="0"/>
            <a:ext cx="6759037" cy="1070043"/>
          </a:xfrm>
        </p:spPr>
        <p:txBody>
          <a:bodyPr>
            <a:normAutofit/>
          </a:bodyPr>
          <a:lstStyle/>
          <a:p>
            <a:r>
              <a:rPr lang="en-US" dirty="0"/>
              <a:t>3D Scanning and Digital Twins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A69D4E-9A1A-6576-81C0-19275A26C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938" y="1230606"/>
            <a:ext cx="4731443" cy="4858737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/Goal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Precisely detect the “actual” status of as-built and existing structures for validation, verification, and certification for use.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Information </a:t>
            </a:r>
            <a:r>
              <a:rPr lang="en-US" dirty="0">
                <a:ea typeface="Times New Roman" panose="02020603050405020304" pitchFamily="18" charset="0"/>
              </a:rPr>
              <a:t>for generation and maintenance of 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Digital Twins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LiDAR  units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Structured light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s</a:t>
            </a:r>
            <a:r>
              <a:rPr lang="en-US" dirty="0">
                <a:latin typeface="+mn-lt"/>
                <a:ea typeface="Times New Roman" panose="02020603050405020304" pitchFamily="18" charset="0"/>
              </a:rPr>
              <a:t>canning  capability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LiDAR of large-scale structures on the order of habitats, with details enhanced with structured light scanning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R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everse-engineering of components, parts, structures, and assemblies, complete with detailed FEA meshes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D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igital twin creation to establish the “digital thread” connecting requirements and design through repair and end-of-life activities.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Feedback into engineering systems for further autonomous development, NDE, and structural health monitoring after initial release for use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800AB-72C6-B951-44F3-EF3F1E38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12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501AE8-93C3-764F-F16C-5058AB60FE61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A 3d model of a tank&#10;&#10;Description automatically generated">
            <a:extLst>
              <a:ext uri="{FF2B5EF4-FFF2-40B4-BE49-F238E27FC236}">
                <a16:creationId xmlns:a16="http://schemas.microsoft.com/office/drawing/2014/main" id="{75486E56-409F-EDE2-031E-D40103B745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3759" t="-65102" r="-38208" b="5161"/>
          <a:stretch/>
        </p:blipFill>
        <p:spPr>
          <a:xfrm>
            <a:off x="5329382" y="0"/>
            <a:ext cx="6862618" cy="6866620"/>
          </a:xfrm>
          <a:solidFill>
            <a:srgbClr val="B4B4B4"/>
          </a:solidFill>
        </p:spPr>
      </p:pic>
      <p:pic>
        <p:nvPicPr>
          <p:cNvPr id="9" name="Picture 8" descr="A grey ball on a platform&#10;&#10;Description automatically generated with medium confidence">
            <a:extLst>
              <a:ext uri="{FF2B5EF4-FFF2-40B4-BE49-F238E27FC236}">
                <a16:creationId xmlns:a16="http://schemas.microsoft.com/office/drawing/2014/main" id="{F53F11CA-0439-D47C-6F8C-96785D5E6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0" r="3966"/>
          <a:stretch/>
        </p:blipFill>
        <p:spPr>
          <a:xfrm>
            <a:off x="8301465" y="0"/>
            <a:ext cx="3890536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89A8F2-1E1A-B03F-C6DC-38DE455B7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921" y="2897225"/>
            <a:ext cx="5333798" cy="721463"/>
          </a:xfrm>
          <a:prstGeom prst="rect">
            <a:avLst/>
          </a:prstGeom>
          <a:solidFill>
            <a:srgbClr val="D4E3F5"/>
          </a:solidFill>
        </p:spPr>
      </p:pic>
    </p:spTree>
    <p:extLst>
      <p:ext uri="{BB962C8B-B14F-4D97-AF65-F5344CB8AC3E}">
        <p14:creationId xmlns:p14="http://schemas.microsoft.com/office/powerpoint/2010/main" val="2982987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CC603-C177-9EA5-4078-C531E37F6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40D724D-BDF3-A5BA-6A12-0F3C0809E1B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16106" t="6476" b="10687"/>
          <a:stretch/>
        </p:blipFill>
        <p:spPr>
          <a:xfrm>
            <a:off x="5424916" y="0"/>
            <a:ext cx="6767084" cy="686662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496AF1-DFD1-C800-E406-F99884FE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266" y="204281"/>
            <a:ext cx="5998398" cy="787940"/>
          </a:xfrm>
        </p:spPr>
        <p:txBody>
          <a:bodyPr>
            <a:normAutofit/>
          </a:bodyPr>
          <a:lstStyle/>
          <a:p>
            <a:r>
              <a:rPr lang="en-US" dirty="0"/>
              <a:t>NDE Integration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5696B-963F-44E6-44CE-ABF29A50B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233" y="1311439"/>
            <a:ext cx="4878683" cy="5256991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Purpose/Goal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A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utomatic and autonomous nondestructive evaluation (NDE) of as-built parts and structures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NDE 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of manufactured products will be even more important in-space than it is on Earth due to the costs that destructive testing would carry.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Various NDE methods, including but not limited to Electromagnetic Acoustic Transducer (EMAT), thermography, vision systems, eddy current (EC),  and hyperspectral imaging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Robotic testbeds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Integration of EMAT head onto a UR10e arm for volumetric inspection of laser welds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In-line EC investigation of recycled aluminum wire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V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erification, validation, and certification of  manufactured parts, welded assemblies, and repair of structures without destructive test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Structural Health M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onitoring systems and closed-loop digital models for digital twin development.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698DF-AA33-EA00-E694-47CB0F85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BC9C59-47F7-AFA6-4FF8-26B34927C71D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F26A9CD-64E8-06CA-5AF9-DF94D4EED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782220" y="2933700"/>
            <a:ext cx="2096019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56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9625D20-B137-C984-9083-1123E9FDB0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9940" y="678256"/>
            <a:ext cx="4172527" cy="366713"/>
          </a:xfrm>
        </p:spPr>
        <p:txBody>
          <a:bodyPr/>
          <a:lstStyle/>
          <a:p>
            <a:r>
              <a:rPr lang="en-US" dirty="0"/>
              <a:t>AIAA: ASCEND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50F97B8-3D6D-5F2E-8B46-12672163B8A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3992" y="1044969"/>
            <a:ext cx="5247687" cy="937655"/>
          </a:xfrm>
        </p:spPr>
        <p:txBody>
          <a:bodyPr/>
          <a:lstStyle/>
          <a:p>
            <a:r>
              <a:rPr lang="en-US" dirty="0"/>
              <a:t>Call to Action:</a:t>
            </a:r>
          </a:p>
        </p:txBody>
      </p:sp>
      <p:pic>
        <p:nvPicPr>
          <p:cNvPr id="18" name="Picture 17" descr="An astronaut pointing at the camera&#10;&#10;Description automatically generated">
            <a:extLst>
              <a:ext uri="{FF2B5EF4-FFF2-40B4-BE49-F238E27FC236}">
                <a16:creationId xmlns:a16="http://schemas.microsoft.com/office/drawing/2014/main" id="{862098EF-43E2-DB52-E77E-F26D492F0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0" y="2113414"/>
            <a:ext cx="2616934" cy="4187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98FDD5-A062-AF99-353E-9CCF58A54800}"/>
              </a:ext>
            </a:extLst>
          </p:cNvPr>
          <p:cNvSpPr txBox="1"/>
          <p:nvPr/>
        </p:nvSpPr>
        <p:spPr>
          <a:xfrm>
            <a:off x="5915025" y="1138727"/>
            <a:ext cx="58929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Partner with the ISMAC  team today!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Leverage ISMAC equipment and capabilities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Connect to the larger test capabilities of NASA MSFC for quicker iteration turnaround and shorter development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Benefit from subject-matter expertise at NASA MSFC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Test</a:t>
            </a:r>
            <a:r>
              <a:rPr lang="en-US" sz="1800" dirty="0">
                <a:solidFill>
                  <a:schemeClr val="bg1"/>
                </a:solidFill>
              </a:rPr>
              <a:t> new ideas for in-space manufacturing without exposure to infrastructure and facilities cost-exposure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Find points of mission infusion for your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1"/>
              </a:solidFill>
            </a:endParaRPr>
          </a:p>
          <a:p>
            <a:pPr algn="ctr"/>
            <a:r>
              <a:rPr lang="en-US" sz="1800" dirty="0">
                <a:solidFill>
                  <a:schemeClr val="bg1"/>
                </a:solidFill>
              </a:rPr>
              <a:t>Feel free to reach out to the ISMAC Lead, Ben Rupp directly with any questions: </a:t>
            </a:r>
            <a:r>
              <a:rPr lang="en-US" sz="1800" dirty="0">
                <a:solidFill>
                  <a:schemeClr val="bg1"/>
                </a:solidFill>
                <a:hlinkClick r:id="rId3"/>
              </a:rPr>
              <a:t>benjamin.l.rupp@nasa.gov </a:t>
            </a:r>
            <a:endParaRPr lang="en-US" sz="1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44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578">
              <a:schemeClr val="bg2">
                <a:lumMod val="90000"/>
              </a:schemeClr>
            </a:gs>
            <a:gs pos="0">
              <a:schemeClr val="accent6"/>
            </a:gs>
            <a:gs pos="54000">
              <a:schemeClr val="tx1"/>
            </a:gs>
          </a:gsLst>
          <a:lin ang="36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D2EF6F-64B0-155C-1C0B-0760E4189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FEBE29-74D4-989C-8D3E-2353FFB23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852" y="262647"/>
            <a:ext cx="2044622" cy="170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C8BA1-A9BF-9267-11F7-3FD8FE4B0B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197011" y="6075221"/>
            <a:ext cx="5340115" cy="724392"/>
          </a:xfrm>
        </p:spPr>
        <p:txBody>
          <a:bodyPr/>
          <a:lstStyle/>
          <a:p>
            <a:r>
              <a:rPr lang="en-US" dirty="0"/>
              <a:t>In-Space Manufacturing in the Moon-to-Mars paradigm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A1BB45-2EE5-0B4C-DA84-28FD6B652D3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745" y="6579704"/>
            <a:ext cx="5638065" cy="27829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nasa.gov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D394B7-D166-E3A9-9243-5DE59E8D96C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03034" y="1474905"/>
            <a:ext cx="5392139" cy="49695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u="sng" dirty="0"/>
              <a:t>I</a:t>
            </a:r>
            <a:r>
              <a:rPr lang="en-US" dirty="0"/>
              <a:t>n-</a:t>
            </a:r>
            <a:r>
              <a:rPr lang="en-US" b="1" u="sng" dirty="0"/>
              <a:t>S</a:t>
            </a:r>
            <a:r>
              <a:rPr lang="en-US" dirty="0"/>
              <a:t>pace </a:t>
            </a:r>
            <a:r>
              <a:rPr lang="en-US" b="1" u="sng" dirty="0"/>
              <a:t>M</a:t>
            </a:r>
            <a:r>
              <a:rPr lang="en-US" dirty="0"/>
              <a:t>anufacturing </a:t>
            </a:r>
            <a:r>
              <a:rPr lang="en-US" b="1" u="sng" dirty="0"/>
              <a:t>A</a:t>
            </a:r>
            <a:r>
              <a:rPr lang="en-US" dirty="0"/>
              <a:t>dvancement </a:t>
            </a:r>
            <a:r>
              <a:rPr lang="en-US" b="1" u="sng" dirty="0"/>
              <a:t>C</a:t>
            </a:r>
            <a:r>
              <a:rPr lang="en-US" dirty="0"/>
              <a:t>enter is the Materials and Processes Laboratory’s one-stop shop for tackling the difficulties of manufacturing in space.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ISMAC Mission: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To facilitate In-Space Manufacturing development through shared resources, networking, and communication.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ISMAC Vision: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/>
              <a:t>To overcome all barriers to development of In-Space Manufacturing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“In-Space”? </a:t>
            </a:r>
            <a:r>
              <a:rPr lang="en-US" i="1" dirty="0"/>
              <a:t>Anything above the Earth’s atmosphere</a:t>
            </a:r>
            <a:r>
              <a:rPr lang="en-US" dirty="0"/>
              <a:t>. </a:t>
            </a:r>
          </a:p>
          <a:p>
            <a:pPr marL="742928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In the near term: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LEO Mfg. for LEO Use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LEO Mfg. for Earth Use </a:t>
            </a:r>
          </a:p>
          <a:p>
            <a:pPr marL="742928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Middle term: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Lunar Mfg. for Lunar Use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LEO Mfg. for Lunar Use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Transit Mfg. for Transit Use</a:t>
            </a:r>
          </a:p>
          <a:p>
            <a:pPr marL="742928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Long term: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Martian Mfg. for Martian Use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Asteroid/Deep Space Resources for Lunar and LEO use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Lunar Mfg. for Earth Use</a:t>
            </a:r>
          </a:p>
          <a:p>
            <a:pPr marL="1200104" lvl="2" indent="-285750">
              <a:buFont typeface="Arial" panose="020B0604020202020204" pitchFamily="34" charset="0"/>
              <a:buChar char="•"/>
            </a:pPr>
            <a:r>
              <a:rPr lang="en-US" sz="900" dirty="0"/>
              <a:t>Martian Mfg. for Deep Space use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FA68F2-73F1-0C0D-0144-46C5E8248A8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6"/>
                </a:solidFill>
              </a:rPr>
              <a:t>What </a:t>
            </a:r>
            <a:r>
              <a:rPr lang="en-US" b="1" i="1" dirty="0">
                <a:solidFill>
                  <a:schemeClr val="accent6"/>
                </a:solidFill>
              </a:rPr>
              <a:t>is</a:t>
            </a:r>
            <a:r>
              <a:rPr lang="en-US" b="1" dirty="0">
                <a:solidFill>
                  <a:schemeClr val="accent6"/>
                </a:solidFill>
              </a:rPr>
              <a:t> ISMAC?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80A1D1-48A4-870D-226C-C073F734BA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AIAA: ASCEND</a:t>
            </a:r>
          </a:p>
        </p:txBody>
      </p:sp>
      <p:pic>
        <p:nvPicPr>
          <p:cNvPr id="9" name="Picture Placeholder 8" descr="A satellite in space with the moon and earth&#10;&#10;Description automatically generated">
            <a:extLst>
              <a:ext uri="{FF2B5EF4-FFF2-40B4-BE49-F238E27FC236}">
                <a16:creationId xmlns:a16="http://schemas.microsoft.com/office/drawing/2014/main" id="{C37A092C-51F6-B7C0-FBD7-CC6A27033A7A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5" r="18595"/>
          <a:stretch>
            <a:fillRect/>
          </a:stretch>
        </p:blipFill>
        <p:spPr>
          <a:xfrm>
            <a:off x="6250899" y="988849"/>
            <a:ext cx="5638067" cy="5049079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837726-BAD3-4A43-4A0B-C67D388F9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95076">
            <a:off x="9595170" y="1103986"/>
            <a:ext cx="1015396" cy="10398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1187CE-170A-BBBA-019C-15A706F8B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60158">
            <a:off x="9130845" y="1156291"/>
            <a:ext cx="447675" cy="5048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86942A-1FFD-66B5-30E3-C79A4F902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4063">
            <a:off x="9522562" y="1460220"/>
            <a:ext cx="638175" cy="194205"/>
          </a:xfrm>
          <a:prstGeom prst="rect">
            <a:avLst/>
          </a:prstGeom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E6711C86-00BE-37A1-43FC-817973F1F075}"/>
              </a:ext>
            </a:extLst>
          </p:cNvPr>
          <p:cNvSpPr/>
          <p:nvPr/>
        </p:nvSpPr>
        <p:spPr>
          <a:xfrm rot="15961064">
            <a:off x="7806317" y="4637740"/>
            <a:ext cx="875840" cy="5694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70B383E-EF9A-E1E5-840D-3E9AC4133EE9}"/>
              </a:ext>
            </a:extLst>
          </p:cNvPr>
          <p:cNvSpPr/>
          <p:nvPr/>
        </p:nvSpPr>
        <p:spPr>
          <a:xfrm rot="3298306">
            <a:off x="8798421" y="4790392"/>
            <a:ext cx="1044396" cy="22461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93041C07-1A59-9599-4598-21E6C49DABD4}"/>
              </a:ext>
            </a:extLst>
          </p:cNvPr>
          <p:cNvSpPr/>
          <p:nvPr/>
        </p:nvSpPr>
        <p:spPr>
          <a:xfrm rot="20345049">
            <a:off x="9314036" y="3430474"/>
            <a:ext cx="1547462" cy="22661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10C29AE-1FF3-4424-EC98-9225FD047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929457">
            <a:off x="6122674" y="1970418"/>
            <a:ext cx="508942" cy="437305"/>
          </a:xfrm>
          <a:prstGeom prst="rect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27D9DF40-6375-5068-D29C-BBE76A8BA9BE}"/>
              </a:ext>
            </a:extLst>
          </p:cNvPr>
          <p:cNvSpPr/>
          <p:nvPr/>
        </p:nvSpPr>
        <p:spPr>
          <a:xfrm rot="727932">
            <a:off x="6629716" y="2279060"/>
            <a:ext cx="1097492" cy="19456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5" name="Arrow: Left 34">
            <a:extLst>
              <a:ext uri="{FF2B5EF4-FFF2-40B4-BE49-F238E27FC236}">
                <a16:creationId xmlns:a16="http://schemas.microsoft.com/office/drawing/2014/main" id="{5D2E8CDA-BFA8-62AC-DD5D-BB2870EFF0CA}"/>
              </a:ext>
            </a:extLst>
          </p:cNvPr>
          <p:cNvSpPr/>
          <p:nvPr/>
        </p:nvSpPr>
        <p:spPr>
          <a:xfrm rot="20315155">
            <a:off x="9193632" y="3196837"/>
            <a:ext cx="1561417" cy="22585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495A0543-4076-1C1B-09C0-68C32798279C}"/>
              </a:ext>
            </a:extLst>
          </p:cNvPr>
          <p:cNvSpPr/>
          <p:nvPr/>
        </p:nvSpPr>
        <p:spPr>
          <a:xfrm rot="16940480">
            <a:off x="10969599" y="4464631"/>
            <a:ext cx="1325530" cy="276389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DA387E93-137C-AAC0-0D92-64C89E607039}"/>
              </a:ext>
            </a:extLst>
          </p:cNvPr>
          <p:cNvSpPr/>
          <p:nvPr/>
        </p:nvSpPr>
        <p:spPr>
          <a:xfrm rot="1520534">
            <a:off x="10507003" y="1728121"/>
            <a:ext cx="504811" cy="31935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031C210A-5B70-1555-59AF-70DE906D80B5}"/>
              </a:ext>
            </a:extLst>
          </p:cNvPr>
          <p:cNvSpPr/>
          <p:nvPr/>
        </p:nvSpPr>
        <p:spPr>
          <a:xfrm rot="3216789">
            <a:off x="6332631" y="2610999"/>
            <a:ext cx="680545" cy="1930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5728A3AE-02B3-85DD-CDA9-5019EF7370A3}"/>
              </a:ext>
            </a:extLst>
          </p:cNvPr>
          <p:cNvSpPr/>
          <p:nvPr/>
        </p:nvSpPr>
        <p:spPr>
          <a:xfrm rot="21372012">
            <a:off x="6637267" y="1938538"/>
            <a:ext cx="680545" cy="19309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CC79405-4590-27DF-D02C-B8CB21B72D20}"/>
              </a:ext>
            </a:extLst>
          </p:cNvPr>
          <p:cNvSpPr/>
          <p:nvPr/>
        </p:nvSpPr>
        <p:spPr>
          <a:xfrm rot="9425441">
            <a:off x="8980418" y="1593239"/>
            <a:ext cx="461755" cy="22939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1C92353-0198-DCB5-20B5-E674A65C71F9}"/>
              </a:ext>
            </a:extLst>
          </p:cNvPr>
          <p:cNvSpPr txBox="1"/>
          <p:nvPr/>
        </p:nvSpPr>
        <p:spPr>
          <a:xfrm>
            <a:off x="7425474" y="4260584"/>
            <a:ext cx="1190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Earth Orbit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FDE9C8-3A47-EC5D-DE39-628F512AA24A}"/>
              </a:ext>
            </a:extLst>
          </p:cNvPr>
          <p:cNvSpPr txBox="1"/>
          <p:nvPr/>
        </p:nvSpPr>
        <p:spPr>
          <a:xfrm>
            <a:off x="8617624" y="5175193"/>
            <a:ext cx="656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Earth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4CDBA5-B456-813E-B066-0FFD75455800}"/>
              </a:ext>
            </a:extLst>
          </p:cNvPr>
          <p:cNvSpPr txBox="1"/>
          <p:nvPr/>
        </p:nvSpPr>
        <p:spPr>
          <a:xfrm>
            <a:off x="9987237" y="3656432"/>
            <a:ext cx="1722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Lunar Operations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(surface &amp; orbit)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CCE9E2-06E0-71F6-1015-DD0CB2A7D28E}"/>
              </a:ext>
            </a:extLst>
          </p:cNvPr>
          <p:cNvSpPr txBox="1"/>
          <p:nvPr/>
        </p:nvSpPr>
        <p:spPr>
          <a:xfrm>
            <a:off x="9687155" y="513073"/>
            <a:ext cx="2436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Deep Space Missions/Transit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A77E954-81A2-7256-871D-B1F91B0A0A37}"/>
              </a:ext>
            </a:extLst>
          </p:cNvPr>
          <p:cNvSpPr txBox="1"/>
          <p:nvPr/>
        </p:nvSpPr>
        <p:spPr>
          <a:xfrm>
            <a:off x="7539331" y="850448"/>
            <a:ext cx="1890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Martian Operations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(surface &amp; orbit)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CEC9416-9245-5D24-EC79-1DC0BCD58F93}"/>
              </a:ext>
            </a:extLst>
          </p:cNvPr>
          <p:cNvSpPr txBox="1"/>
          <p:nvPr/>
        </p:nvSpPr>
        <p:spPr>
          <a:xfrm>
            <a:off x="5734209" y="1404468"/>
            <a:ext cx="2608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Other Resources</a:t>
            </a:r>
          </a:p>
          <a:p>
            <a:r>
              <a:rPr lang="en-US" sz="1600" dirty="0">
                <a:solidFill>
                  <a:srgbClr val="FFFF00"/>
                </a:solidFill>
              </a:rPr>
              <a:t>(L4 &amp; L5, Asteroid Belt, etc.)</a:t>
            </a:r>
          </a:p>
        </p:txBody>
      </p:sp>
    </p:spTree>
    <p:extLst>
      <p:ext uri="{BB962C8B-B14F-4D97-AF65-F5344CB8AC3E}">
        <p14:creationId xmlns:p14="http://schemas.microsoft.com/office/powerpoint/2010/main" val="417382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736D95-7DF8-80EB-A3BC-0F132FB520B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1745" y="6400800"/>
            <a:ext cx="5638065" cy="45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nasa.gov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CA3631-D469-532B-84B4-CA09C0A46A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AIAA:ASCEND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DB024-1371-19AC-8084-A52872CBD79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Project Highlights To-Date</a:t>
            </a:r>
          </a:p>
        </p:txBody>
      </p:sp>
    </p:spTree>
    <p:extLst>
      <p:ext uri="{BB962C8B-B14F-4D97-AF65-F5344CB8AC3E}">
        <p14:creationId xmlns:p14="http://schemas.microsoft.com/office/powerpoint/2010/main" val="379119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21B48-A7D4-4C40-0B2B-BFE2194D0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002" y="134511"/>
            <a:ext cx="4602998" cy="943583"/>
          </a:xfrm>
        </p:spPr>
        <p:txBody>
          <a:bodyPr/>
          <a:lstStyle/>
          <a:p>
            <a:r>
              <a:rPr lang="en-US" dirty="0"/>
              <a:t>Robotic Test Beds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4BB184-B80C-9A18-EA76-BE7A5D7E2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853" y="1300154"/>
            <a:ext cx="4723041" cy="5704665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Purpose/Goal: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T</a:t>
            </a:r>
            <a:r>
              <a:rPr lang="en-US" dirty="0">
                <a:effectLst/>
                <a:ea typeface="Times New Roman" panose="02020603050405020304" pitchFamily="18" charset="0"/>
              </a:rPr>
              <a:t>est quickly, learn, and iterate at low cost and without dedicated robotics expertise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Allow an investigator to expose a nascent technology to the field faster  via mobility and robotic manipulation for simulated surface operations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Avoid </a:t>
            </a:r>
            <a:r>
              <a:rPr lang="en-US" dirty="0">
                <a:ea typeface="Times New Roman" panose="02020603050405020304" pitchFamily="18" charset="0"/>
              </a:rPr>
              <a:t>long-lead, </a:t>
            </a:r>
            <a:r>
              <a:rPr lang="en-US" dirty="0">
                <a:effectLst/>
                <a:ea typeface="Times New Roman" panose="02020603050405020304" pitchFamily="18" charset="0"/>
              </a:rPr>
              <a:t>bespoke rover solutions in favor of modular test beds to decrease integration time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H</a:t>
            </a: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ardware: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Husky Rovers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Universal Robotics UR5e and UR10e arms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ROS-2 and LabVIEW programming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ea typeface="Times New Roman" panose="02020603050405020304" pitchFamily="18" charset="0"/>
              </a:rPr>
              <a:t>apability testing in MSFC’s Lunar Regolith Test Bed (LRT) has been completed.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Simulated d</a:t>
            </a:r>
            <a:r>
              <a:rPr lang="en-US" dirty="0">
                <a:effectLst/>
                <a:ea typeface="Times New Roman" panose="02020603050405020304" pitchFamily="18" charset="0"/>
              </a:rPr>
              <a:t>etecting, collecting, beneficiation, and use of surface resources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Access to</a:t>
            </a:r>
            <a:r>
              <a:rPr lang="en-US" dirty="0">
                <a:effectLst/>
                <a:ea typeface="Times New Roman" panose="02020603050405020304" pitchFamily="18" charset="0"/>
              </a:rPr>
              <a:t> existing MSFC architectures such as: 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Collaborative Autonomous Surface Mobility (CASM) 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Autonomous Network of Telerobotic Systems (ANTS)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03CC-6CE8-C510-FD66-42DC4487A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3C3735-B73F-9384-64C0-2219C4A00C77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Placeholder 19" descr="A robot on wheels in a pile of dirt&#10;&#10;Description automatically generated">
            <a:extLst>
              <a:ext uri="{FF2B5EF4-FFF2-40B4-BE49-F238E27FC236}">
                <a16:creationId xmlns:a16="http://schemas.microsoft.com/office/drawing/2014/main" id="{66E4FD16-E52C-1534-5478-910E3E8A24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549" t="126" r="11061" b="-126"/>
          <a:stretch/>
        </p:blipFill>
        <p:spPr>
          <a:xfrm>
            <a:off x="5389537" y="0"/>
            <a:ext cx="6862618" cy="6866620"/>
          </a:xfrm>
        </p:spPr>
      </p:pic>
      <p:pic>
        <p:nvPicPr>
          <p:cNvPr id="21" name="Picture Placeholder 11">
            <a:extLst>
              <a:ext uri="{FF2B5EF4-FFF2-40B4-BE49-F238E27FC236}">
                <a16:creationId xmlns:a16="http://schemas.microsoft.com/office/drawing/2014/main" id="{FD92ACA7-0C8C-E350-6BBC-585251953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" b="726"/>
          <a:stretch/>
        </p:blipFill>
        <p:spPr>
          <a:xfrm>
            <a:off x="9134475" y="5330180"/>
            <a:ext cx="2915037" cy="145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18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26E54-683D-34C4-CBCC-C0214E06C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close-up of a machine&#10;&#10;Description automatically generated">
            <a:extLst>
              <a:ext uri="{FF2B5EF4-FFF2-40B4-BE49-F238E27FC236}">
                <a16:creationId xmlns:a16="http://schemas.microsoft.com/office/drawing/2014/main" id="{46A6FA93-CEED-B773-3C53-61A7C454F7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62889" r="-30385" b="-124"/>
          <a:stretch/>
        </p:blipFill>
        <p:spPr>
          <a:xfrm>
            <a:off x="5448300" y="0"/>
            <a:ext cx="6743700" cy="6866620"/>
          </a:xfrm>
          <a:custGeom>
            <a:avLst/>
            <a:gdLst>
              <a:gd name="connsiteX0" fmla="*/ 2766197 w 6558116"/>
              <a:gd name="connsiteY0" fmla="*/ 0 h 6276807"/>
              <a:gd name="connsiteX1" fmla="*/ 6558116 w 6558116"/>
              <a:gd name="connsiteY1" fmla="*/ 0 h 6276807"/>
              <a:gd name="connsiteX2" fmla="*/ 6558116 w 6558116"/>
              <a:gd name="connsiteY2" fmla="*/ 6276807 h 6276807"/>
              <a:gd name="connsiteX3" fmla="*/ 0 w 6558116"/>
              <a:gd name="connsiteY3" fmla="*/ 6276807 h 6276807"/>
              <a:gd name="connsiteX4" fmla="*/ 0 w 6558116"/>
              <a:gd name="connsiteY4" fmla="*/ 6276241 h 6276807"/>
              <a:gd name="connsiteX0" fmla="*/ 2939983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39983 w 6731902"/>
              <a:gd name="connsiteY5" fmla="*/ 0 h 6276807"/>
              <a:gd name="connsiteX0" fmla="*/ 2949130 w 6731902"/>
              <a:gd name="connsiteY0" fmla="*/ 0 h 6276807"/>
              <a:gd name="connsiteX1" fmla="*/ 6731902 w 6731902"/>
              <a:gd name="connsiteY1" fmla="*/ 0 h 6276807"/>
              <a:gd name="connsiteX2" fmla="*/ 6731902 w 6731902"/>
              <a:gd name="connsiteY2" fmla="*/ 6276807 h 6276807"/>
              <a:gd name="connsiteX3" fmla="*/ 173786 w 6731902"/>
              <a:gd name="connsiteY3" fmla="*/ 6276807 h 6276807"/>
              <a:gd name="connsiteX4" fmla="*/ 0 w 6731902"/>
              <a:gd name="connsiteY4" fmla="*/ 6242427 h 6276807"/>
              <a:gd name="connsiteX5" fmla="*/ 2949130 w 6731902"/>
              <a:gd name="connsiteY5" fmla="*/ 0 h 6276807"/>
              <a:gd name="connsiteX0" fmla="*/ 2967300 w 6750072"/>
              <a:gd name="connsiteY0" fmla="*/ 0 h 6284696"/>
              <a:gd name="connsiteX1" fmla="*/ 6750072 w 6750072"/>
              <a:gd name="connsiteY1" fmla="*/ 0 h 6284696"/>
              <a:gd name="connsiteX2" fmla="*/ 6750072 w 6750072"/>
              <a:gd name="connsiteY2" fmla="*/ 6276807 h 6284696"/>
              <a:gd name="connsiteX3" fmla="*/ 191956 w 6750072"/>
              <a:gd name="connsiteY3" fmla="*/ 6276807 h 6284696"/>
              <a:gd name="connsiteX4" fmla="*/ 0 w 6750072"/>
              <a:gd name="connsiteY4" fmla="*/ 6284696 h 6284696"/>
              <a:gd name="connsiteX5" fmla="*/ 2967300 w 6750072"/>
              <a:gd name="connsiteY5" fmla="*/ 0 h 6284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0072" h="6284696">
                <a:moveTo>
                  <a:pt x="2967300" y="0"/>
                </a:moveTo>
                <a:lnTo>
                  <a:pt x="6750072" y="0"/>
                </a:lnTo>
                <a:lnTo>
                  <a:pt x="6750072" y="6276807"/>
                </a:lnTo>
                <a:lnTo>
                  <a:pt x="191956" y="6276807"/>
                </a:lnTo>
                <a:lnTo>
                  <a:pt x="0" y="6284696"/>
                </a:lnTo>
                <a:cubicBezTo>
                  <a:pt x="922066" y="4192616"/>
                  <a:pt x="2045234" y="2092080"/>
                  <a:pt x="2967300" y="0"/>
                </a:cubicBezTo>
                <a:close/>
              </a:path>
            </a:pathLst>
          </a:custGeom>
          <a:solidFill>
            <a:schemeClr val="tx1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D56536-A74F-EF35-D53F-81D3A2CA6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002" y="132437"/>
            <a:ext cx="4602998" cy="1011677"/>
          </a:xfrm>
        </p:spPr>
        <p:txBody>
          <a:bodyPr/>
          <a:lstStyle/>
          <a:p>
            <a:r>
              <a:rPr lang="en-US" dirty="0"/>
              <a:t>Acoustic Levitation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C73E8-52F9-290D-26FF-75C9A6078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835" y="1276551"/>
            <a:ext cx="5447488" cy="4637866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Purpose/Goal: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M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anipulate material and provide ground-based equivalents for materials processed in microgravity</a:t>
            </a:r>
            <a:endParaRPr lang="en-US" dirty="0"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P</a:t>
            </a:r>
            <a:r>
              <a:rPr lang="en-US" dirty="0">
                <a:effectLst/>
                <a:ea typeface="Times New Roman" panose="02020603050405020304" pitchFamily="18" charset="0"/>
              </a:rPr>
              <a:t>ressure-wave driven, containerless processing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a typeface="Times New Roman" panose="02020603050405020304" pitchFamily="18" charset="0"/>
              </a:rPr>
              <a:t>H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umidity- and temperature-controlled glovebox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Times New Roman" panose="02020603050405020304" pitchFamily="18" charset="0"/>
              </a:rPr>
              <a:t>Various cameras, microscopes, lasers, sensors, etc. for interrogating samples in-situ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urrent Applications/Investigations: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S</a:t>
            </a:r>
            <a:r>
              <a:rPr lang="en-US" dirty="0">
                <a:effectLst/>
                <a:ea typeface="Times New Roman" panose="02020603050405020304" pitchFamily="18" charset="0"/>
              </a:rPr>
              <a:t>orting of powders and particulate for pre-manufacturing beneficiation 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Regolith powders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Recycled metals and polymers</a:t>
            </a:r>
          </a:p>
          <a:p>
            <a:pPr marL="1200150" lvl="2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AM feedstocks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Dust mitigation traps and cleaning methods for habitats and fabrication areas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ontrol of crystallization rate for potential pharmaceutical and biological studies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M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aterial solidification and fluid diffusion experiments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4B062-D05D-A112-1CEA-101CF4D2F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18475B-59A9-37F0-F895-2FFF5DB977D8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873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6F7A-AEF9-0F85-2F34-5CBA37B78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FC9DD-A658-E468-EE35-8FBAACC7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8454" y="0"/>
            <a:ext cx="5998398" cy="1318270"/>
          </a:xfrm>
        </p:spPr>
        <p:txBody>
          <a:bodyPr>
            <a:normAutofit/>
          </a:bodyPr>
          <a:lstStyle/>
          <a:p>
            <a:r>
              <a:rPr lang="en-US" dirty="0"/>
              <a:t>Electromagnetic Levitation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59AD4-94EB-3875-1EB9-576A5EB5D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7940" y="1318270"/>
            <a:ext cx="5330447" cy="4737310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Purpose/Goal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M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anipulate material and provide ground-based equivalents for materials processed in microgravity</a:t>
            </a:r>
            <a:endParaRPr lang="en-US" dirty="0"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Containerless thermal processing of regolith material, including regolith “slag” from oxygen and metals generation is required to characterize and understand their thermophysical properties for manufacturing utilization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Electromagnetic levitator/induction furnace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Times New Roman" panose="02020603050405020304" pitchFamily="18" charset="0"/>
              </a:rPr>
              <a:t>Various cameras, microscopes, lasers, sensors, etc. for interrogating samples in-situ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Physical properties of regolith and related process products and biproducts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Physical properties of conductive and semiconductive materials manufactured in space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I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nforming Integrated, Computational </a:t>
            </a:r>
            <a:r>
              <a:rPr lang="en-US" dirty="0">
                <a:ea typeface="Times New Roman" panose="02020603050405020304" pitchFamily="18" charset="0"/>
              </a:rPr>
              <a:t>M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aterials Engineering (ICME) models for process-structure-property relationships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Ground-analog to ongoing experiments, e.g. DLR’s EML aboard the ISS, to better isolate effects of microgravity on materials processing.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AC52A9-2CD2-A37D-E6A4-52AD1F8CF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B9716D-5F13-4497-D239-6F12B6D6C6AA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8F2F91F-EE72-64CB-554D-C86FB1A69C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4024" t="-6884" r="34770" b="-10164"/>
          <a:stretch/>
        </p:blipFill>
        <p:spPr>
          <a:xfrm>
            <a:off x="5329382" y="0"/>
            <a:ext cx="6862618" cy="6866620"/>
          </a:xfr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6584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2A6B7-57FA-798D-75F9-D35403049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91B2-29C8-029A-E2A0-19E9244E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084" y="77821"/>
            <a:ext cx="5998398" cy="982494"/>
          </a:xfrm>
        </p:spPr>
        <p:txBody>
          <a:bodyPr>
            <a:normAutofit/>
          </a:bodyPr>
          <a:lstStyle/>
          <a:p>
            <a:r>
              <a:rPr lang="en-US" dirty="0"/>
              <a:t>Powder Characterization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E32C6-48BA-C218-85BE-A280EED23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49" y="1323975"/>
            <a:ext cx="4987548" cy="4210050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Purpose/Goal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Times New Roman" panose="02020603050405020304" pitchFamily="18" charset="0"/>
              </a:rPr>
              <a:t>Powder characterization as a precursor to any powder-based manufacturing process (e.g. PBF, DED, etc.)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Times New Roman" panose="02020603050405020304" pitchFamily="18" charset="0"/>
              </a:rPr>
              <a:t>Effectiveness of beneficiation of regolith prior to metals or oxygen extraction processes.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ea typeface="Times New Roman" panose="02020603050405020304" pitchFamily="18" charset="0"/>
              </a:rPr>
              <a:t>GranuHeap</a:t>
            </a:r>
            <a:r>
              <a:rPr lang="en-US" dirty="0">
                <a:ea typeface="Times New Roman" panose="02020603050405020304" pitchFamily="18" charset="0"/>
              </a:rPr>
              <a:t>: Measures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angle of repose​ and cohesive index​, providing quantitative measurement of flowability ​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ea typeface="Times New Roman" panose="02020603050405020304" pitchFamily="18" charset="0"/>
              </a:rPr>
              <a:t>Spreadstation</a:t>
            </a:r>
            <a:r>
              <a:rPr lang="en-US" dirty="0">
                <a:ea typeface="Times New Roman" panose="02020603050405020304" pitchFamily="18" charset="0"/>
              </a:rPr>
              <a:t>: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Measures </a:t>
            </a:r>
            <a:r>
              <a:rPr lang="en-US" sz="1400" dirty="0" err="1">
                <a:effectLst/>
                <a:ea typeface="Times New Roman" panose="02020603050405020304" pitchFamily="18" charset="0"/>
              </a:rPr>
              <a:t>spreadability</a:t>
            </a:r>
            <a:r>
              <a:rPr lang="en-US" sz="1400" dirty="0">
                <a:effectLst/>
                <a:ea typeface="Times New Roman" panose="02020603050405020304" pitchFamily="18" charset="0"/>
              </a:rPr>
              <a:t> of powders by physically spreading layers and analyzing the layer properties​ for spreading speed, density, and other factors to quantify performance in processing.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M</a:t>
            </a:r>
            <a:r>
              <a:rPr lang="en-US" dirty="0">
                <a:effectLst/>
                <a:ea typeface="Times New Roman" panose="02020603050405020304" pitchFamily="18" charset="0"/>
              </a:rPr>
              <a:t>ultiple metallic AM powders for DED and L-PBF have been quantified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Quantif</a:t>
            </a:r>
            <a:r>
              <a:rPr lang="en-US" dirty="0">
                <a:ea typeface="Times New Roman" panose="02020603050405020304" pitchFamily="18" charset="0"/>
              </a:rPr>
              <a:t>ying as-received </a:t>
            </a:r>
            <a:r>
              <a:rPr lang="en-US" dirty="0">
                <a:effectLst/>
                <a:ea typeface="Times New Roman" panose="02020603050405020304" pitchFamily="18" charset="0"/>
              </a:rPr>
              <a:t>regolith simulants prior to study in application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Spot-testing properties of fines and separation during processing </a:t>
            </a:r>
            <a:endParaRPr lang="en-US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CEC2A-58D5-17BF-E0BA-B3C0F2806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CA19CE-D846-B242-A15B-D4DA9A66F4BF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BC34BA3-55BD-349C-74BF-48BEFAE203E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75" r="275"/>
          <a:stretch/>
        </p:blipFill>
        <p:spPr/>
      </p:pic>
    </p:spTree>
    <p:extLst>
      <p:ext uri="{BB962C8B-B14F-4D97-AF65-F5344CB8AC3E}">
        <p14:creationId xmlns:p14="http://schemas.microsoft.com/office/powerpoint/2010/main" val="322177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F6022-B034-4D22-65B8-F95D62215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6E71-ACF7-7728-5E33-850F2A3E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088" y="-14591"/>
            <a:ext cx="5998398" cy="1502919"/>
          </a:xfrm>
        </p:spPr>
        <p:txBody>
          <a:bodyPr>
            <a:normAutofit/>
          </a:bodyPr>
          <a:lstStyle/>
          <a:p>
            <a:r>
              <a:rPr lang="en-US" dirty="0"/>
              <a:t>Regolith Laser Powder Bed Fusion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A2FB-5716-8CC2-6760-579337B45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958" y="1584155"/>
            <a:ext cx="4602997" cy="4312425"/>
          </a:xfrm>
        </p:spPr>
        <p:txBody>
          <a:bodyPr/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Purpose/Goal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Direct printing of harvested regolith material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Modified early-generation laser powder bed fusion printer to include an upgraded laser and a complete “jailbreaking” of process parameters</a:t>
            </a:r>
            <a:endParaRPr lang="en-US" dirty="0">
              <a:ea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IR camera for in-situ monitoring and thermography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effectLst/>
              <a:ea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C</a:t>
            </a:r>
            <a:r>
              <a:rPr lang="en-US" dirty="0">
                <a:effectLst/>
                <a:ea typeface="Times New Roman" panose="02020603050405020304" pitchFamily="18" charset="0"/>
              </a:rPr>
              <a:t>heck-out with a standard Inconel 718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L</a:t>
            </a:r>
            <a:r>
              <a:rPr lang="en-US" dirty="0">
                <a:effectLst/>
                <a:ea typeface="Times New Roman" panose="02020603050405020304" pitchFamily="18" charset="0"/>
              </a:rPr>
              <a:t>unar highland regolith simulant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Increasingly complex, g</a:t>
            </a:r>
            <a:r>
              <a:rPr lang="en-US" dirty="0">
                <a:effectLst/>
                <a:ea typeface="Times New Roman" panose="02020603050405020304" pitchFamily="18" charset="0"/>
              </a:rPr>
              <a:t>lassy structures 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Times New Roman" panose="02020603050405020304" pitchFamily="18" charset="0"/>
              </a:rPr>
              <a:t>Leveraged the materials diagnostic and mechanical test capabilities at MSFC for rapid process improvement</a:t>
            </a: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SEM/EDS, hardness, fractography, tensile testing, bend testing, crush testing, etc.</a:t>
            </a:r>
            <a:endParaRPr lang="en-US" dirty="0">
              <a:effectLst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5A77-17A5-5AC8-5AB7-A1D10EE2E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E2B208-33B3-CE1D-1D19-BB416D2FA982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A machine in a room&#10;&#10;Description automatically generated">
            <a:extLst>
              <a:ext uri="{FF2B5EF4-FFF2-40B4-BE49-F238E27FC236}">
                <a16:creationId xmlns:a16="http://schemas.microsoft.com/office/drawing/2014/main" id="{D90BB918-8ACF-524C-55BA-8320AE9D1BB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28200" t="-44711" r="-1" b="-839"/>
          <a:stretch/>
        </p:blipFill>
        <p:spPr>
          <a:xfrm>
            <a:off x="5329382" y="0"/>
            <a:ext cx="6862618" cy="6866620"/>
          </a:xfrm>
          <a:solidFill>
            <a:schemeClr val="bg1"/>
          </a:solidFill>
        </p:spPr>
      </p:pic>
      <p:pic>
        <p:nvPicPr>
          <p:cNvPr id="8" name="Picture 7" descr="A picture containing chocolate, mollusk, dessert&#10;&#10;Description automatically generated">
            <a:extLst>
              <a:ext uri="{FF2B5EF4-FFF2-40B4-BE49-F238E27FC236}">
                <a16:creationId xmlns:a16="http://schemas.microsoft.com/office/drawing/2014/main" id="{6BBD4290-9326-D69E-3CC1-0ADD55AF9E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1753"/>
          <a:stretch/>
        </p:blipFill>
        <p:spPr bwMode="auto">
          <a:xfrm>
            <a:off x="7716714" y="488174"/>
            <a:ext cx="1256030" cy="1322070"/>
          </a:xfrm>
          <a:prstGeom prst="round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2" name="Picture 366478267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99F54E5-E373-D5A7-3D55-F6F708B89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4590" r="3343"/>
          <a:stretch>
            <a:fillRect/>
          </a:stretch>
        </p:blipFill>
        <p:spPr bwMode="auto">
          <a:xfrm>
            <a:off x="9073730" y="30975"/>
            <a:ext cx="3017284" cy="206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C13E51DF-9AB3-303A-21BD-CF94ABDC8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309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6E2E4F2A-BA1E-2837-5846-D48AAA308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4881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5D73A50E-9A9E-B64C-1974-4D2AAFEE26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5212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Placeholder 8" descr="A grey surface with a black strip&#10;&#10;Description automatically generated with medium confidence">
            <a:extLst>
              <a:ext uri="{FF2B5EF4-FFF2-40B4-BE49-F238E27FC236}">
                <a16:creationId xmlns:a16="http://schemas.microsoft.com/office/drawing/2014/main" id="{8CB1221A-8B12-66C1-C753-A2F7C5473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1" r="1756"/>
          <a:stretch/>
        </p:blipFill>
        <p:spPr>
          <a:xfrm>
            <a:off x="6000258" y="5397230"/>
            <a:ext cx="2064154" cy="1284735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10927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0E5E1-A18D-D0D7-EE19-6EFFB136F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EEE6-EBA1-D31C-06E9-4391F77C5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083" y="76808"/>
            <a:ext cx="5998398" cy="885217"/>
          </a:xfrm>
        </p:spPr>
        <p:txBody>
          <a:bodyPr>
            <a:normAutofit/>
          </a:bodyPr>
          <a:lstStyle/>
          <a:p>
            <a:r>
              <a:rPr lang="en-US" dirty="0"/>
              <a:t>Liquid-Metal Printer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CDBA9-6CEF-63CD-1C7D-59285DB49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961" y="1420644"/>
            <a:ext cx="5015960" cy="4476750"/>
          </a:xfrm>
        </p:spPr>
        <p:txBody>
          <a:bodyPr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Purpose/Goal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Explore alternatives to AM without reliance on powder handling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Investigate possibilities of additional build space </a:t>
            </a:r>
            <a:r>
              <a:rPr lang="en-US" dirty="0">
                <a:ea typeface="Times New Roman" panose="02020603050405020304" pitchFamily="18" charset="0"/>
              </a:rPr>
              <a:t>in micro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gravity conditions</a:t>
            </a:r>
          </a:p>
          <a:p>
            <a:pPr lvl="1">
              <a:spcBef>
                <a:spcPts val="0"/>
              </a:spcBef>
            </a:pPr>
            <a:endParaRPr lang="en-US" dirty="0">
              <a:effectLst/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Hardware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latin typeface="+mn-lt"/>
                <a:ea typeface="Times New Roman" panose="02020603050405020304" pitchFamily="18" charset="0"/>
              </a:rPr>
              <a:t>ElemX</a:t>
            </a:r>
            <a:r>
              <a:rPr lang="en-US" sz="1400" dirty="0">
                <a:effectLst/>
                <a:latin typeface="+mn-lt"/>
                <a:ea typeface="Times New Roman" panose="02020603050405020304" pitchFamily="18" charset="0"/>
              </a:rPr>
              <a:t> 3D Printer:  A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luminum liquid droplets formed from wire are used to build without the need for powder handling and spreading, while offering finer detail resolution than other wire deposition processes.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atin typeface="+mn-lt"/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Current Applications/Investigations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Baseline process with aluminum feedstocks via materials characterization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S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tudy of recycled aluminum feedstocks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Investigate</a:t>
            </a:r>
            <a:r>
              <a:rPr lang="en-US" dirty="0">
                <a:effectLst/>
                <a:latin typeface="+mn-lt"/>
                <a:ea typeface="Times New Roman" panose="02020603050405020304" pitchFamily="18" charset="0"/>
              </a:rPr>
              <a:t> process modifications required for adaptation for potential use in microgravity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E66B7-C3DA-C659-2AC8-699174692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15980" y="6454130"/>
            <a:ext cx="576020" cy="228600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1000" b="0" i="0">
                <a:solidFill>
                  <a:schemeClr val="bg1">
                    <a:lumMod val="65000"/>
                  </a:schemeClr>
                </a:solidFill>
                <a:latin typeface="Figtree" pitchFamily="2" charset="0"/>
              </a:defRPr>
            </a:lvl1pPr>
          </a:lstStyle>
          <a:p>
            <a:fld id="{8FBCB428-D880-FC4A-9B26-64132A65A030}" type="slidenum">
              <a:rPr lang="en-US" smtClean="0"/>
              <a:pPr/>
              <a:t>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9A9337C-DE47-3284-8E56-54E3B12C6A93}"/>
              </a:ext>
            </a:extLst>
          </p:cNvPr>
          <p:cNvCxnSpPr>
            <a:cxnSpLocks/>
          </p:cNvCxnSpPr>
          <p:nvPr/>
        </p:nvCxnSpPr>
        <p:spPr>
          <a:xfrm>
            <a:off x="11491993" y="6454130"/>
            <a:ext cx="0" cy="2286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8CA0BDE-CA56-C629-4233-CE641DDC4E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-12233" t="4132" b="11643"/>
          <a:stretch/>
        </p:blipFill>
        <p:spPr>
          <a:xfrm>
            <a:off x="5329382" y="0"/>
            <a:ext cx="6862618" cy="6866620"/>
          </a:xfrm>
          <a:solidFill>
            <a:schemeClr val="bg1"/>
          </a:solidFill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525750-0E8A-6378-1FC2-6243D72A8A8F}"/>
              </a:ext>
            </a:extLst>
          </p:cNvPr>
          <p:cNvSpPr/>
          <p:nvPr/>
        </p:nvSpPr>
        <p:spPr>
          <a:xfrm>
            <a:off x="8277225" y="0"/>
            <a:ext cx="3914775" cy="1809750"/>
          </a:xfrm>
          <a:custGeom>
            <a:avLst/>
            <a:gdLst>
              <a:gd name="connsiteX0" fmla="*/ 85725 w 3914775"/>
              <a:gd name="connsiteY0" fmla="*/ 0 h 1809750"/>
              <a:gd name="connsiteX1" fmla="*/ 0 w 3914775"/>
              <a:gd name="connsiteY1" fmla="*/ 200025 h 1809750"/>
              <a:gd name="connsiteX2" fmla="*/ 0 w 3914775"/>
              <a:gd name="connsiteY2" fmla="*/ 390525 h 1809750"/>
              <a:gd name="connsiteX3" fmla="*/ 3914775 w 3914775"/>
              <a:gd name="connsiteY3" fmla="*/ 1809750 h 1809750"/>
              <a:gd name="connsiteX4" fmla="*/ 3905250 w 3914775"/>
              <a:gd name="connsiteY4" fmla="*/ 0 h 1809750"/>
              <a:gd name="connsiteX5" fmla="*/ 85725 w 3914775"/>
              <a:gd name="connsiteY5" fmla="*/ 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4775" h="1809750">
                <a:moveTo>
                  <a:pt x="85725" y="0"/>
                </a:moveTo>
                <a:lnTo>
                  <a:pt x="0" y="200025"/>
                </a:lnTo>
                <a:lnTo>
                  <a:pt x="0" y="390525"/>
                </a:lnTo>
                <a:lnTo>
                  <a:pt x="3914775" y="1809750"/>
                </a:lnTo>
                <a:lnTo>
                  <a:pt x="3905250" y="0"/>
                </a:lnTo>
                <a:lnTo>
                  <a:pt x="85725" y="0"/>
                </a:lnTo>
                <a:close/>
              </a:path>
            </a:pathLst>
          </a:cu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50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AA 2025">
      <a:dk1>
        <a:srgbClr val="000000"/>
      </a:dk1>
      <a:lt1>
        <a:srgbClr val="FFFFFF"/>
      </a:lt1>
      <a:dk2>
        <a:srgbClr val="1A3C6D"/>
      </a:dk2>
      <a:lt2>
        <a:srgbClr val="E8E8E8"/>
      </a:lt2>
      <a:accent1>
        <a:srgbClr val="1A3C6D"/>
      </a:accent1>
      <a:accent2>
        <a:srgbClr val="3079A7"/>
      </a:accent2>
      <a:accent3>
        <a:srgbClr val="742A88"/>
      </a:accent3>
      <a:accent4>
        <a:srgbClr val="F1B82C"/>
      </a:accent4>
      <a:accent5>
        <a:srgbClr val="65A602"/>
      </a:accent5>
      <a:accent6>
        <a:srgbClr val="CC4100"/>
      </a:accent6>
      <a:hlink>
        <a:srgbClr val="3079A7"/>
      </a:hlink>
      <a:folHlink>
        <a:srgbClr val="3079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610F157-3A99-4151-8545-79AE4C84FB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3CFD3FA-BFE6-4908-A060-27D027CDB5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1DEB358-C13F-4883-9886-9038AEB45426}">
  <ds:schemaRefs>
    <ds:schemaRef ds:uri="http://schemas.microsoft.com/office/infopath/2007/PartnerControls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5352</TotalTime>
  <Words>1547</Words>
  <Application>Microsoft Office PowerPoint</Application>
  <PresentationFormat>Widescreen</PresentationFormat>
  <Paragraphs>222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Arial</vt:lpstr>
      <vt:lpstr>Figtree</vt:lpstr>
      <vt:lpstr>Figtree Light</vt:lpstr>
      <vt:lpstr>Figtree Medium</vt:lpstr>
      <vt:lpstr>Figtree SemiBold</vt:lpstr>
      <vt:lpstr>Times New Roman</vt:lpstr>
      <vt:lpstr>Office Theme</vt:lpstr>
      <vt:lpstr>PowerPoint Presentation</vt:lpstr>
      <vt:lpstr>PowerPoint Presentation</vt:lpstr>
      <vt:lpstr>PowerPoint Presentation</vt:lpstr>
      <vt:lpstr>Robotic Test Beds</vt:lpstr>
      <vt:lpstr>Acoustic Levitation</vt:lpstr>
      <vt:lpstr>Electromagnetic Levitation</vt:lpstr>
      <vt:lpstr>Powder Characterization</vt:lpstr>
      <vt:lpstr>Regolith Laser Powder Bed Fusion</vt:lpstr>
      <vt:lpstr>Liquid-Metal Printer</vt:lpstr>
      <vt:lpstr>Microgravity Simulation</vt:lpstr>
      <vt:lpstr>Laser Manufacturing</vt:lpstr>
      <vt:lpstr>3D Scanning and Digital Twins</vt:lpstr>
      <vt:lpstr>NDE Integration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Somer Blackwell</dc:creator>
  <cp:lastModifiedBy>Rupp, Benjamin L. (MSFC-EM31)</cp:lastModifiedBy>
  <cp:revision>41</cp:revision>
  <dcterms:created xsi:type="dcterms:W3CDTF">2025-03-03T19:36:00Z</dcterms:created>
  <dcterms:modified xsi:type="dcterms:W3CDTF">2025-07-23T17:45:23Z</dcterms:modified>
</cp:coreProperties>
</file>