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29"/>
  </p:notesMasterIdLst>
  <p:handoutMasterIdLst>
    <p:handoutMasterId r:id="rId30"/>
  </p:handoutMasterIdLst>
  <p:sldIdLst>
    <p:sldId id="257" r:id="rId5"/>
    <p:sldId id="338" r:id="rId6"/>
    <p:sldId id="352" r:id="rId7"/>
    <p:sldId id="261" r:id="rId8"/>
    <p:sldId id="323" r:id="rId9"/>
    <p:sldId id="325" r:id="rId10"/>
    <p:sldId id="263" r:id="rId11"/>
    <p:sldId id="262" r:id="rId12"/>
    <p:sldId id="300" r:id="rId13"/>
    <p:sldId id="353" r:id="rId14"/>
    <p:sldId id="311" r:id="rId15"/>
    <p:sldId id="316" r:id="rId16"/>
    <p:sldId id="303" r:id="rId17"/>
    <p:sldId id="341" r:id="rId18"/>
    <p:sldId id="280" r:id="rId19"/>
    <p:sldId id="287" r:id="rId20"/>
    <p:sldId id="288" r:id="rId21"/>
    <p:sldId id="342" r:id="rId22"/>
    <p:sldId id="354" r:id="rId23"/>
    <p:sldId id="322" r:id="rId24"/>
    <p:sldId id="347" r:id="rId25"/>
    <p:sldId id="349" r:id="rId26"/>
    <p:sldId id="355" r:id="rId27"/>
    <p:sldId id="329" r:id="rId28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hip" initials="C" lastIdx="5" clrIdx="0"/>
  <p:cmAuthor id="1" name="Chip Kopicz" initials="CK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CC"/>
    <a:srgbClr val="A020F0"/>
    <a:srgbClr val="990099"/>
    <a:srgbClr val="CC0099"/>
    <a:srgbClr val="BAE5E6"/>
    <a:srgbClr val="A7E9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41" autoAdjust="0"/>
    <p:restoredTop sz="94639" autoAdjust="0"/>
  </p:normalViewPr>
  <p:slideViewPr>
    <p:cSldViewPr snapToGrid="0">
      <p:cViewPr varScale="1">
        <p:scale>
          <a:sx n="114" d="100"/>
          <a:sy n="114" d="100"/>
        </p:scale>
        <p:origin x="864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2124" y="102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handoutMaster" Target="handoutMasters/handoutMaster1.xml"/><Relationship Id="rId35" Type="http://schemas.openxmlformats.org/officeDocument/2006/relationships/tableStyles" Target="tableStyles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8145" cy="464205"/>
          </a:xfrm>
          <a:prstGeom prst="rect">
            <a:avLst/>
          </a:prstGeom>
        </p:spPr>
        <p:txBody>
          <a:bodyPr vert="horz" lIns="88139" tIns="44070" rIns="88139" bIns="4407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734" y="1"/>
            <a:ext cx="3038145" cy="464205"/>
          </a:xfrm>
          <a:prstGeom prst="rect">
            <a:avLst/>
          </a:prstGeom>
        </p:spPr>
        <p:txBody>
          <a:bodyPr vert="horz" lIns="88139" tIns="44070" rIns="88139" bIns="44070" rtlCol="0"/>
          <a:lstStyle>
            <a:lvl1pPr algn="r">
              <a:defRPr sz="1200"/>
            </a:lvl1pPr>
          </a:lstStyle>
          <a:p>
            <a:fld id="{A386A2D0-F644-4502-9F79-2BF699FB8A81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30659"/>
            <a:ext cx="3038145" cy="464205"/>
          </a:xfrm>
          <a:prstGeom prst="rect">
            <a:avLst/>
          </a:prstGeom>
        </p:spPr>
        <p:txBody>
          <a:bodyPr vert="horz" lIns="88139" tIns="44070" rIns="88139" bIns="4407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734" y="8830659"/>
            <a:ext cx="3038145" cy="464205"/>
          </a:xfrm>
          <a:prstGeom prst="rect">
            <a:avLst/>
          </a:prstGeom>
        </p:spPr>
        <p:txBody>
          <a:bodyPr vert="horz" lIns="88139" tIns="44070" rIns="88139" bIns="44070" rtlCol="0" anchor="b"/>
          <a:lstStyle>
            <a:lvl1pPr algn="r">
              <a:defRPr sz="1200"/>
            </a:lvl1pPr>
          </a:lstStyle>
          <a:p>
            <a:fld id="{B6D76ABC-AE96-4351-8855-2169B273D6B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704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2" tIns="46586" rIns="93172" bIns="46586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2" tIns="46586" rIns="93172" bIns="46586" rtlCol="0"/>
          <a:lstStyle>
            <a:lvl1pPr algn="r">
              <a:defRPr sz="1300"/>
            </a:lvl1pPr>
          </a:lstStyle>
          <a:p>
            <a:fld id="{D77050D3-1DBC-48BB-92C1-82B423DE8106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8500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2" tIns="46586" rIns="93172" bIns="46586" rtlCol="0" anchor="ctr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2" tIns="46586" rIns="93172" bIns="46586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2" tIns="46586" rIns="93172" bIns="46586" rtlCol="0" anchor="b"/>
          <a:lstStyle>
            <a:lvl1pPr algn="r">
              <a:defRPr sz="1300"/>
            </a:lvl1pPr>
          </a:lstStyle>
          <a:p>
            <a:fld id="{953F61B0-C50C-4B03-B737-1F166936082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1346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/>
          <p:cNvSpPr>
            <a:spLocks noGrp="1" noChangeArrowheads="1"/>
          </p:cNvSpPr>
          <p:nvPr>
            <p:ph type="ctrTitle" sz="quarter"/>
          </p:nvPr>
        </p:nvSpPr>
        <p:spPr>
          <a:xfrm>
            <a:off x="604838" y="2107121"/>
            <a:ext cx="6399212" cy="1106487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3200" b="1">
                <a:solidFill>
                  <a:srgbClr val="004D96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587375" y="3253296"/>
            <a:ext cx="6400800" cy="1017587"/>
          </a:xfrm>
          <a:prstGeom prst="rect">
            <a:avLst/>
          </a:prstGeom>
        </p:spPr>
        <p:txBody>
          <a:bodyPr/>
          <a:lstStyle>
            <a:lvl1pPr marL="0" indent="0">
              <a:buFont typeface="Wingdings" pitchFamily="2" charset="2"/>
              <a:buNone/>
              <a:defRPr sz="26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7BC0B98-E63C-401B-A88D-227E776E6980}"/>
              </a:ext>
            </a:extLst>
          </p:cNvPr>
          <p:cNvSpPr txBox="1"/>
          <p:nvPr userDrawn="1"/>
        </p:nvSpPr>
        <p:spPr>
          <a:xfrm>
            <a:off x="8045577" y="6642556"/>
            <a:ext cx="97654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July 22, 2025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27038"/>
            <a:ext cx="8229600" cy="79216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31899" y="6450343"/>
            <a:ext cx="55289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119277-75FA-4564-A61E-A5E635131C4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38F7D47-7CD3-48F9-9179-60E082421498}"/>
              </a:ext>
            </a:extLst>
          </p:cNvPr>
          <p:cNvSpPr txBox="1"/>
          <p:nvPr userDrawn="1"/>
        </p:nvSpPr>
        <p:spPr>
          <a:xfrm>
            <a:off x="8037957" y="6634936"/>
            <a:ext cx="97654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July 22, 2025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457200" y="427038"/>
            <a:ext cx="8229600" cy="792162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</p:sldLayoutIdLst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32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l" rtl="0" fontAlgn="base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0066CC"/>
        </a:buClr>
        <a:buSzPct val="110000"/>
        <a:buFont typeface="Arial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0066CC"/>
        </a:buClr>
        <a:buSzPct val="110000"/>
        <a:buFont typeface="Arial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0066CC"/>
        </a:buClr>
        <a:buSzPct val="110000"/>
        <a:buFont typeface="Arial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ctrTitle" sz="quarter"/>
          </p:nvPr>
        </p:nvSpPr>
        <p:spPr>
          <a:xfrm>
            <a:off x="604838" y="2150178"/>
            <a:ext cx="7558087" cy="1621722"/>
          </a:xfrm>
        </p:spPr>
        <p:txBody>
          <a:bodyPr>
            <a:normAutofit/>
          </a:bodyPr>
          <a:lstStyle/>
          <a:p>
            <a:r>
              <a:rPr lang="en-US" dirty="0"/>
              <a:t>Chemical Equilibrium with Applications for MATLAB (CEAM)</a:t>
            </a:r>
            <a:endParaRPr lang="en-US" dirty="0">
              <a:latin typeface="Arial" charset="0"/>
              <a:cs typeface="Arial" charset="0"/>
            </a:endParaRPr>
          </a:p>
        </p:txBody>
      </p:sp>
      <p:sp>
        <p:nvSpPr>
          <p:cNvPr id="13315" name="Subtitle 2"/>
          <p:cNvSpPr>
            <a:spLocks noGrp="1"/>
          </p:cNvSpPr>
          <p:nvPr>
            <p:ph type="subTitle" sz="quarter" idx="1"/>
          </p:nvPr>
        </p:nvSpPr>
        <p:spPr>
          <a:xfrm>
            <a:off x="587375" y="3800764"/>
            <a:ext cx="6400800" cy="1017587"/>
          </a:xfrm>
        </p:spPr>
        <p:txBody>
          <a:bodyPr/>
          <a:lstStyle/>
          <a:p>
            <a:pPr>
              <a:spcBef>
                <a:spcPts val="300"/>
              </a:spcBef>
            </a:pPr>
            <a:endParaRPr lang="en-US" sz="1400" dirty="0">
              <a:latin typeface="Arial" charset="0"/>
              <a:cs typeface="Arial" charset="0"/>
            </a:endParaRPr>
          </a:p>
          <a:p>
            <a:pPr>
              <a:spcBef>
                <a:spcPts val="300"/>
              </a:spcBef>
            </a:pPr>
            <a:r>
              <a:rPr lang="en-US" sz="1400" dirty="0">
                <a:latin typeface="Arial" charset="0"/>
                <a:cs typeface="Arial" charset="0"/>
              </a:rPr>
              <a:t>Chip Kopicz, ESSCA.</a:t>
            </a:r>
          </a:p>
          <a:p>
            <a:endParaRPr lang="en-US" sz="1200" dirty="0">
              <a:latin typeface="Arial" charset="0"/>
              <a:cs typeface="Arial" charset="0"/>
            </a:endParaRPr>
          </a:p>
          <a:p>
            <a:r>
              <a:rPr lang="en-US" sz="1400" dirty="0">
                <a:latin typeface="Arial" charset="0"/>
                <a:cs typeface="Arial" charset="0"/>
              </a:rPr>
              <a:t>July 22, 2025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904AE2-8CD7-59FD-3235-E13FDF1F2E6B}"/>
              </a:ext>
            </a:extLst>
          </p:cNvPr>
          <p:cNvSpPr txBox="1">
            <a:spLocks/>
          </p:cNvSpPr>
          <p:nvPr/>
        </p:nvSpPr>
        <p:spPr>
          <a:xfrm>
            <a:off x="631403" y="1472068"/>
            <a:ext cx="7558087" cy="600013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rgbClr val="004D96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dirty="0"/>
              <a:t>NASA Software Catalog Webinar:</a:t>
            </a:r>
            <a:endParaRPr lang="en-US" dirty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5438" y="0"/>
            <a:ext cx="8229600" cy="792162"/>
          </a:xfrm>
        </p:spPr>
        <p:txBody>
          <a:bodyPr/>
          <a:lstStyle/>
          <a:p>
            <a:pPr algn="ctr"/>
            <a:r>
              <a:rPr lang="en-US" dirty="0"/>
              <a:t>Units accepted as input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8119277-75FA-4564-A61E-A5E635131C45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95668" y="439890"/>
            <a:ext cx="8869932" cy="5349949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rgbClr val="0066CC"/>
              </a:buClr>
              <a:buSzPct val="110000"/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66CC"/>
              </a:buClr>
              <a:buSzPct val="110000"/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66CC"/>
              </a:buClr>
              <a:buSzPct val="110000"/>
              <a:buFont typeface="Arial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latin typeface="Arial" charset="0"/>
                <a:cs typeface="Arial" charset="0"/>
              </a:rPr>
              <a:t>Entropy</a:t>
            </a:r>
          </a:p>
          <a:p>
            <a:pPr marL="568325" lvl="2"/>
            <a:r>
              <a:rPr lang="en-US" sz="1600" dirty="0">
                <a:latin typeface="Arial" charset="0"/>
                <a:cs typeface="Arial" charset="0"/>
              </a:rPr>
              <a:t>The keyword for entropy is </a:t>
            </a:r>
            <a:r>
              <a:rPr lang="en-US" sz="1600" dirty="0">
                <a:solidFill>
                  <a:srgbClr val="A020F0"/>
                </a:solidFill>
                <a:latin typeface="Courier New"/>
              </a:rPr>
              <a:t>'s'</a:t>
            </a:r>
          </a:p>
          <a:p>
            <a:pPr marL="568325" lvl="2"/>
            <a:r>
              <a:rPr lang="en-US" sz="1600" dirty="0">
                <a:latin typeface="Arial" charset="0"/>
                <a:cs typeface="Arial" charset="0"/>
              </a:rPr>
              <a:t>Units for both are energy/mass-temperature</a:t>
            </a:r>
          </a:p>
          <a:p>
            <a:pPr marL="568325" lvl="2"/>
            <a:r>
              <a:rPr lang="en-US" sz="1600" dirty="0">
                <a:latin typeface="Arial" charset="0"/>
                <a:cs typeface="Arial" charset="0"/>
              </a:rPr>
              <a:t>Units on previous chart apply.</a:t>
            </a:r>
          </a:p>
          <a:p>
            <a:pPr marL="568325" lvl="2"/>
            <a:r>
              <a:rPr lang="en-US" sz="1600" dirty="0">
                <a:latin typeface="Arial" charset="0"/>
                <a:cs typeface="Arial" charset="0"/>
              </a:rPr>
              <a:t>Can also be entered as </a:t>
            </a:r>
            <a:r>
              <a:rPr lang="en-US" sz="1600" dirty="0">
                <a:solidFill>
                  <a:srgbClr val="A020F0"/>
                </a:solidFill>
                <a:latin typeface="Courier New"/>
              </a:rPr>
              <a:t>'s/r'</a:t>
            </a:r>
            <a:r>
              <a:rPr lang="en-US" sz="1600" dirty="0">
                <a:latin typeface="Arial" charset="0"/>
                <a:cs typeface="Arial" charset="0"/>
              </a:rPr>
              <a:t> where r is the universal gas constant in metric units.</a:t>
            </a:r>
            <a:endParaRPr lang="en-US" sz="1600" dirty="0">
              <a:latin typeface="Courier New"/>
            </a:endParaRPr>
          </a:p>
          <a:p>
            <a:r>
              <a:rPr lang="en-US" sz="2000" dirty="0">
                <a:latin typeface="Arial" charset="0"/>
                <a:cs typeface="Arial" charset="0"/>
              </a:rPr>
              <a:t>Density</a:t>
            </a:r>
          </a:p>
          <a:p>
            <a:pPr marL="568325" lvl="2"/>
            <a:r>
              <a:rPr lang="en-US" sz="1600" dirty="0">
                <a:latin typeface="Arial" charset="0"/>
                <a:cs typeface="Arial" charset="0"/>
              </a:rPr>
              <a:t>The keyword for temperature is </a:t>
            </a:r>
            <a:r>
              <a:rPr lang="en-US" sz="1600" dirty="0">
                <a:solidFill>
                  <a:srgbClr val="A020F0"/>
                </a:solidFill>
                <a:latin typeface="Courier New"/>
              </a:rPr>
              <a:t>'rho'</a:t>
            </a:r>
            <a:endParaRPr lang="en-US" sz="1600" dirty="0">
              <a:latin typeface="Arial" charset="0"/>
              <a:cs typeface="Arial" charset="0"/>
            </a:endParaRPr>
          </a:p>
          <a:p>
            <a:pPr marL="568325" lvl="2"/>
            <a:r>
              <a:rPr lang="en-US" sz="1600" dirty="0">
                <a:latin typeface="Arial" charset="0"/>
                <a:cs typeface="Arial" charset="0"/>
              </a:rPr>
              <a:t>Units are mass/volume</a:t>
            </a:r>
          </a:p>
          <a:p>
            <a:pPr marL="568325" lvl="2"/>
            <a:endParaRPr lang="en-US" sz="1600" dirty="0">
              <a:solidFill>
                <a:srgbClr val="CC00CC"/>
              </a:solidFill>
              <a:latin typeface="Arial" charset="0"/>
              <a:cs typeface="Arial" charset="0"/>
            </a:endParaRPr>
          </a:p>
          <a:p>
            <a:pPr marL="568325" lvl="2"/>
            <a:endParaRPr lang="en-US" sz="1600" dirty="0">
              <a:solidFill>
                <a:srgbClr val="CC00CC"/>
              </a:solidFill>
              <a:latin typeface="Arial" charset="0"/>
              <a:cs typeface="Arial" charset="0"/>
            </a:endParaRPr>
          </a:p>
          <a:p>
            <a:pPr marL="568325" lvl="2"/>
            <a:endParaRPr lang="en-US" sz="1600" dirty="0">
              <a:solidFill>
                <a:srgbClr val="CC00CC"/>
              </a:solidFill>
              <a:latin typeface="Arial" charset="0"/>
              <a:cs typeface="Arial" charset="0"/>
            </a:endParaRPr>
          </a:p>
          <a:p>
            <a:pPr marL="568325" lvl="2"/>
            <a:endParaRPr lang="en-US" sz="1600" dirty="0">
              <a:solidFill>
                <a:srgbClr val="CC00CC"/>
              </a:solidFill>
              <a:latin typeface="Arial" charset="0"/>
              <a:cs typeface="Arial" charset="0"/>
            </a:endParaRPr>
          </a:p>
          <a:p>
            <a:pPr marL="568325" lvl="2"/>
            <a:endParaRPr lang="en-US" sz="1600" dirty="0">
              <a:latin typeface="Arial" charset="0"/>
              <a:cs typeface="Arial" charset="0"/>
            </a:endParaRPr>
          </a:p>
          <a:p>
            <a:pPr marL="568325" lvl="2"/>
            <a:r>
              <a:rPr lang="en-US" sz="1600" dirty="0">
                <a:latin typeface="Arial" charset="0"/>
                <a:cs typeface="Arial" charset="0"/>
              </a:rPr>
              <a:t>Specific volume is the inverse of density: volume/mass</a:t>
            </a:r>
          </a:p>
          <a:p>
            <a:pPr marL="568325" lvl="2"/>
            <a:r>
              <a:rPr lang="en-US" sz="1600" dirty="0">
                <a:latin typeface="Arial" charset="0"/>
                <a:cs typeface="Arial" charset="0"/>
              </a:rPr>
              <a:t>Keyword is </a:t>
            </a:r>
            <a:r>
              <a:rPr lang="en-US" sz="1600" dirty="0">
                <a:solidFill>
                  <a:srgbClr val="A020F0"/>
                </a:solidFill>
                <a:latin typeface="Courier New"/>
              </a:rPr>
              <a:t>'v'</a:t>
            </a:r>
            <a:r>
              <a:rPr lang="en-US" sz="1600" dirty="0">
                <a:latin typeface="Arial" charset="0"/>
                <a:cs typeface="Arial" charset="0"/>
              </a:rPr>
              <a:t>.</a:t>
            </a:r>
            <a:endParaRPr lang="en-US" sz="1200" dirty="0">
              <a:latin typeface="Arial" charset="0"/>
              <a:cs typeface="Arial" charset="0"/>
            </a:endParaRPr>
          </a:p>
          <a:p>
            <a:r>
              <a:rPr lang="en-US" sz="1600" dirty="0">
                <a:latin typeface="Arial" charset="0"/>
                <a:cs typeface="Arial" charset="0"/>
              </a:rPr>
              <a:t>Pressure</a:t>
            </a:r>
            <a:endParaRPr lang="en-US" sz="2000" dirty="0">
              <a:latin typeface="Arial" charset="0"/>
              <a:cs typeface="Arial" charset="0"/>
            </a:endParaRPr>
          </a:p>
          <a:p>
            <a:pPr marL="568325" lvl="2"/>
            <a:r>
              <a:rPr lang="en-US" sz="1600" dirty="0">
                <a:latin typeface="Arial" charset="0"/>
                <a:cs typeface="Arial" charset="0"/>
              </a:rPr>
              <a:t>The keyword for pressure is </a:t>
            </a:r>
            <a:r>
              <a:rPr lang="en-US" sz="1600" dirty="0">
                <a:solidFill>
                  <a:srgbClr val="A020F0"/>
                </a:solidFill>
                <a:latin typeface="Courier New"/>
              </a:rPr>
              <a:t>'p'</a:t>
            </a:r>
            <a:r>
              <a:rPr lang="en-US" sz="1600" dirty="0">
                <a:latin typeface="Arial" charset="0"/>
                <a:cs typeface="Arial" charset="0"/>
              </a:rPr>
              <a:t>.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F574F39D-56B0-2D1E-BA70-7515ADC9AF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7413885"/>
              </p:ext>
            </p:extLst>
          </p:nvPr>
        </p:nvGraphicFramePr>
        <p:xfrm>
          <a:off x="4406985" y="2951720"/>
          <a:ext cx="2981326" cy="1259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6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06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5440">
                <a:tc>
                  <a:txBody>
                    <a:bodyPr/>
                    <a:lstStyle/>
                    <a:p>
                      <a:r>
                        <a:rPr lang="en-US" sz="1400" dirty="0"/>
                        <a:t>Volume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Keyword(s)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1248">
                <a:tc>
                  <a:txBody>
                    <a:bodyPr/>
                    <a:lstStyle/>
                    <a:p>
                      <a:r>
                        <a:rPr lang="en-US" sz="1400" dirty="0"/>
                        <a:t>Cubic</a:t>
                      </a:r>
                      <a:r>
                        <a:rPr lang="en-US" sz="1400" baseline="0" dirty="0"/>
                        <a:t> centimeter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cc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1248">
                <a:tc>
                  <a:txBody>
                    <a:bodyPr/>
                    <a:lstStyle/>
                    <a:p>
                      <a:r>
                        <a:rPr lang="en-US" sz="1400" dirty="0"/>
                        <a:t>Cubic</a:t>
                      </a:r>
                      <a:r>
                        <a:rPr lang="en-US" sz="1400" baseline="0" dirty="0"/>
                        <a:t> meter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m^3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1248">
                <a:tc>
                  <a:txBody>
                    <a:bodyPr/>
                    <a:lstStyle/>
                    <a:p>
                      <a:r>
                        <a:rPr lang="en-US" sz="1400" dirty="0"/>
                        <a:t>Cubic</a:t>
                      </a:r>
                      <a:r>
                        <a:rPr lang="en-US" sz="1400" baseline="0" dirty="0"/>
                        <a:t> foot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ft^3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EEAA673A-2745-9DA2-E466-79BFA4FC6F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4104272"/>
              </p:ext>
            </p:extLst>
          </p:nvPr>
        </p:nvGraphicFramePr>
        <p:xfrm>
          <a:off x="905469" y="2951720"/>
          <a:ext cx="2981326" cy="1259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6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06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5440">
                <a:tc>
                  <a:txBody>
                    <a:bodyPr/>
                    <a:lstStyle/>
                    <a:p>
                      <a:r>
                        <a:rPr lang="en-US" sz="1400" dirty="0"/>
                        <a:t>Mass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Keyword(s)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1248">
                <a:tc>
                  <a:txBody>
                    <a:bodyPr/>
                    <a:lstStyle/>
                    <a:p>
                      <a:r>
                        <a:rPr lang="en-US" sz="1400" dirty="0"/>
                        <a:t>Gram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1248">
                <a:tc>
                  <a:txBody>
                    <a:bodyPr/>
                    <a:lstStyle/>
                    <a:p>
                      <a:r>
                        <a:rPr lang="en-US" sz="1400" dirty="0"/>
                        <a:t>Kilogram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kg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1248">
                <a:tc>
                  <a:txBody>
                    <a:bodyPr/>
                    <a:lstStyle/>
                    <a:p>
                      <a:r>
                        <a:rPr lang="en-US" sz="1400" dirty="0"/>
                        <a:t>Pound</a:t>
                      </a:r>
                      <a:r>
                        <a:rPr lang="en-US" sz="1400" baseline="0" dirty="0"/>
                        <a:t> Mass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/>
                        <a:t>lbm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A1449DE8-85B6-5661-A7D9-204E47D5E5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4098425"/>
              </p:ext>
            </p:extLst>
          </p:nvPr>
        </p:nvGraphicFramePr>
        <p:xfrm>
          <a:off x="3860457" y="5084187"/>
          <a:ext cx="4543425" cy="152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90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525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sz="1400" dirty="0"/>
                        <a:t>Pressure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Keyword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400" dirty="0"/>
                        <a:t>Bar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400" dirty="0"/>
                        <a:t>Atmosphere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/>
                        <a:t>atm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8152">
                <a:tc>
                  <a:txBody>
                    <a:bodyPr/>
                    <a:lstStyle/>
                    <a:p>
                      <a:r>
                        <a:rPr lang="en-US" sz="1400" dirty="0"/>
                        <a:t>Pounds per  square inch absolute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psi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400" dirty="0"/>
                        <a:t>Millimeters</a:t>
                      </a:r>
                      <a:r>
                        <a:rPr lang="en-US" sz="1400" baseline="0" dirty="0"/>
                        <a:t> of mercury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/>
                        <a:t>mmh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93246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8119277-75FA-4564-A61E-A5E635131C45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0" y="493214"/>
            <a:ext cx="9143999" cy="6361116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rgbClr val="0066CC"/>
              </a:buClr>
              <a:buSzPct val="110000"/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66CC"/>
              </a:buClr>
              <a:buSzPct val="110000"/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66CC"/>
              </a:buClr>
              <a:buSzPct val="110000"/>
              <a:buFont typeface="Arial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latin typeface="Arial" charset="0"/>
                <a:cs typeface="Arial" charset="0"/>
              </a:rPr>
              <a:t>Rocket Problem Finite Area Chamber</a:t>
            </a:r>
          </a:p>
          <a:p>
            <a:pPr marL="342900" lvl="2"/>
            <a:r>
              <a:rPr lang="en-US" sz="1800" dirty="0">
                <a:latin typeface="Arial" charset="0"/>
                <a:cs typeface="Arial" charset="0"/>
              </a:rPr>
              <a:t>The keyword for the finite chamber option is </a:t>
            </a:r>
            <a:r>
              <a:rPr lang="en-US" sz="1800" dirty="0">
                <a:solidFill>
                  <a:srgbClr val="CC00CC"/>
                </a:solidFill>
                <a:latin typeface="Courier New"/>
              </a:rPr>
              <a:t>'fac'</a:t>
            </a:r>
            <a:r>
              <a:rPr lang="en-US" sz="1800" dirty="0">
                <a:latin typeface="Arial" charset="0"/>
                <a:cs typeface="Arial" charset="0"/>
              </a:rPr>
              <a:t> and is not case sensitive.</a:t>
            </a:r>
          </a:p>
          <a:p>
            <a:pPr marL="342900" lvl="2"/>
            <a:r>
              <a:rPr lang="en-US" sz="1800" dirty="0">
                <a:latin typeface="Arial" charset="0"/>
                <a:cs typeface="Arial" charset="0"/>
              </a:rPr>
              <a:t>Defining a finite chamber by mass flux</a:t>
            </a:r>
          </a:p>
          <a:p>
            <a:pPr marL="571500" lvl="3"/>
            <a:r>
              <a:rPr lang="en-US" sz="1400" dirty="0">
                <a:latin typeface="Arial" charset="0"/>
                <a:cs typeface="Arial" charset="0"/>
              </a:rPr>
              <a:t>The keyword for the contraction ratio option is exactly </a:t>
            </a:r>
            <a:r>
              <a:rPr lang="en-US" sz="1400" dirty="0">
                <a:solidFill>
                  <a:srgbClr val="CC00CC"/>
                </a:solidFill>
                <a:latin typeface="Courier New"/>
              </a:rPr>
              <a:t>'ma’</a:t>
            </a:r>
          </a:p>
          <a:p>
            <a:pPr marL="571500" lvl="3"/>
            <a:r>
              <a:rPr lang="en-US" sz="1400" dirty="0">
                <a:latin typeface="Arial" charset="0"/>
                <a:cs typeface="Arial" charset="0"/>
              </a:rPr>
              <a:t>Mass flux is a flow per unit area. The area is the throat of the chamber.</a:t>
            </a:r>
          </a:p>
          <a:p>
            <a:pPr marL="571500" lvl="3"/>
            <a:r>
              <a:rPr lang="en-US" sz="1400" dirty="0">
                <a:latin typeface="Arial" charset="0"/>
                <a:cs typeface="Arial" charset="0"/>
              </a:rPr>
              <a:t>All mass fluxes are mass per area-second.</a:t>
            </a:r>
          </a:p>
          <a:p>
            <a:pPr marL="571500" lvl="3"/>
            <a:r>
              <a:rPr lang="en-US" sz="1400" dirty="0">
                <a:latin typeface="Arial" charset="0"/>
                <a:cs typeface="Arial" charset="0"/>
              </a:rPr>
              <a:t>Definition example: </a:t>
            </a:r>
            <a:r>
              <a:rPr lang="en-US" sz="1400" dirty="0">
                <a:solidFill>
                  <a:srgbClr val="CC00CC"/>
                </a:solidFill>
                <a:latin typeface="Courier New"/>
              </a:rPr>
              <a:t>'fac'</a:t>
            </a:r>
            <a:r>
              <a:rPr lang="en-US" sz="1400" dirty="0">
                <a:latin typeface="Courier New"/>
              </a:rPr>
              <a:t>,</a:t>
            </a:r>
            <a:r>
              <a:rPr lang="en-US" sz="1400" dirty="0">
                <a:solidFill>
                  <a:srgbClr val="CC00CC"/>
                </a:solidFill>
                <a:latin typeface="Courier New"/>
              </a:rPr>
              <a:t>'</a:t>
            </a:r>
            <a:r>
              <a:rPr lang="en-US" sz="1400" dirty="0" err="1">
                <a:solidFill>
                  <a:srgbClr val="CC00CC"/>
                </a:solidFill>
                <a:latin typeface="Courier New"/>
              </a:rPr>
              <a:t>ma,lbm</a:t>
            </a:r>
            <a:r>
              <a:rPr lang="en-US" sz="1400" dirty="0">
                <a:solidFill>
                  <a:srgbClr val="CC00CC"/>
                </a:solidFill>
                <a:latin typeface="Courier New"/>
              </a:rPr>
              <a:t>/ft^2-s'</a:t>
            </a:r>
            <a:r>
              <a:rPr lang="en-US" sz="1400" dirty="0">
                <a:latin typeface="Courier New"/>
              </a:rPr>
              <a:t>,800</a:t>
            </a:r>
            <a:endParaRPr lang="en-US" sz="1400" dirty="0">
              <a:latin typeface="Arial" charset="0"/>
              <a:cs typeface="Arial" charset="0"/>
            </a:endParaRPr>
          </a:p>
          <a:p>
            <a:pPr marL="571500" lvl="3"/>
            <a:r>
              <a:rPr lang="en-US" sz="1400" dirty="0">
                <a:latin typeface="Arial" charset="0"/>
                <a:cs typeface="Arial" charset="0"/>
              </a:rPr>
              <a:t>Allowable input units for mass and area are shown below.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6592155"/>
              </p:ext>
            </p:extLst>
          </p:nvPr>
        </p:nvGraphicFramePr>
        <p:xfrm>
          <a:off x="1787814" y="3127448"/>
          <a:ext cx="2200276" cy="121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001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001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2592">
                <a:tc>
                  <a:txBody>
                    <a:bodyPr/>
                    <a:lstStyle/>
                    <a:p>
                      <a:r>
                        <a:rPr lang="en-US" sz="1400" dirty="0"/>
                        <a:t>Mass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Keyword(s)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1248">
                <a:tc>
                  <a:txBody>
                    <a:bodyPr/>
                    <a:lstStyle/>
                    <a:p>
                      <a:r>
                        <a:rPr lang="en-US" sz="1400" dirty="0"/>
                        <a:t>Gram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1248">
                <a:tc>
                  <a:txBody>
                    <a:bodyPr/>
                    <a:lstStyle/>
                    <a:p>
                      <a:r>
                        <a:rPr lang="en-US" sz="1400" dirty="0"/>
                        <a:t>Kilogram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/>
                        <a:t>kilog</a:t>
                      </a:r>
                      <a:r>
                        <a:rPr lang="en-US" sz="1400" dirty="0"/>
                        <a:t>, kg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1248">
                <a:tc>
                  <a:txBody>
                    <a:bodyPr/>
                    <a:lstStyle/>
                    <a:p>
                      <a:r>
                        <a:rPr lang="en-US" sz="1400" dirty="0"/>
                        <a:t>Pound</a:t>
                      </a:r>
                      <a:r>
                        <a:rPr lang="en-US" sz="1400" baseline="0" dirty="0"/>
                        <a:t> Mass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/>
                        <a:t>lbm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2897133"/>
              </p:ext>
            </p:extLst>
          </p:nvPr>
        </p:nvGraphicFramePr>
        <p:xfrm>
          <a:off x="4201311" y="3135318"/>
          <a:ext cx="2533650" cy="152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1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95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2592">
                <a:tc>
                  <a:txBody>
                    <a:bodyPr/>
                    <a:lstStyle/>
                    <a:p>
                      <a:r>
                        <a:rPr lang="en-US" sz="1400" dirty="0"/>
                        <a:t>Area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Keyword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1248">
                <a:tc>
                  <a:txBody>
                    <a:bodyPr/>
                    <a:lstStyle/>
                    <a:p>
                      <a:r>
                        <a:rPr lang="en-US" sz="1400" dirty="0"/>
                        <a:t>Square</a:t>
                      </a:r>
                      <a:r>
                        <a:rPr lang="en-US" sz="1400" baseline="0" dirty="0"/>
                        <a:t> meter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m^2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1248">
                <a:tc>
                  <a:txBody>
                    <a:bodyPr/>
                    <a:lstStyle/>
                    <a:p>
                      <a:r>
                        <a:rPr lang="en-US" sz="1400" dirty="0"/>
                        <a:t>Square</a:t>
                      </a:r>
                      <a:r>
                        <a:rPr lang="en-US" sz="1400" baseline="0" dirty="0"/>
                        <a:t> millimeter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mm^2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1248">
                <a:tc>
                  <a:txBody>
                    <a:bodyPr/>
                    <a:lstStyle/>
                    <a:p>
                      <a:r>
                        <a:rPr lang="en-US" sz="1400" dirty="0"/>
                        <a:t>Square</a:t>
                      </a:r>
                      <a:r>
                        <a:rPr lang="en-US" sz="1400" baseline="0" dirty="0"/>
                        <a:t> inch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in^2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1248">
                <a:tc>
                  <a:txBody>
                    <a:bodyPr/>
                    <a:lstStyle/>
                    <a:p>
                      <a:r>
                        <a:rPr lang="en-US" sz="1400" dirty="0"/>
                        <a:t>Square foot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ft^2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97B29D3-478A-F730-EA91-B029DCC362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438" y="0"/>
            <a:ext cx="8229600" cy="792162"/>
          </a:xfrm>
        </p:spPr>
        <p:txBody>
          <a:bodyPr/>
          <a:lstStyle/>
          <a:p>
            <a:pPr algn="ctr"/>
            <a:r>
              <a:rPr lang="en-US" dirty="0"/>
              <a:t>Units accepted as input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84ED92CF-7DC0-265B-D34A-556A407C897D}"/>
              </a:ext>
            </a:extLst>
          </p:cNvPr>
          <p:cNvSpPr txBox="1">
            <a:spLocks/>
          </p:cNvSpPr>
          <p:nvPr/>
        </p:nvSpPr>
        <p:spPr>
          <a:xfrm>
            <a:off x="0" y="4773336"/>
            <a:ext cx="9143999" cy="1770077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rgbClr val="0066CC"/>
              </a:buClr>
              <a:buSzPct val="110000"/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66CC"/>
              </a:buClr>
              <a:buSzPct val="110000"/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66CC"/>
              </a:buClr>
              <a:buSzPct val="110000"/>
              <a:buFont typeface="Arial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latin typeface="Arial" charset="0"/>
                <a:cs typeface="Arial" charset="0"/>
              </a:rPr>
              <a:t>Shock Problem</a:t>
            </a:r>
          </a:p>
          <a:p>
            <a:pPr marL="342900" lvl="2"/>
            <a:r>
              <a:rPr lang="en-US" sz="1800" dirty="0">
                <a:latin typeface="Arial" charset="0"/>
                <a:cs typeface="Arial" charset="0"/>
              </a:rPr>
              <a:t>Defined by Mach number (dimensionless) or velocity.</a:t>
            </a:r>
            <a:endParaRPr lang="en-US" sz="1400" dirty="0">
              <a:latin typeface="Arial" charset="0"/>
              <a:cs typeface="Arial" charset="0"/>
            </a:endParaRPr>
          </a:p>
          <a:p>
            <a:pPr marL="342900" lvl="2"/>
            <a:r>
              <a:rPr lang="en-US" sz="1800" dirty="0">
                <a:latin typeface="Arial" charset="0"/>
                <a:cs typeface="Arial" charset="0"/>
              </a:rPr>
              <a:t>Acceptable units for velocity: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853A8FA5-6225-14C5-7861-27ACAE5FAC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7944368"/>
              </p:ext>
            </p:extLst>
          </p:nvPr>
        </p:nvGraphicFramePr>
        <p:xfrm>
          <a:off x="1905261" y="5906252"/>
          <a:ext cx="2200276" cy="609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001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001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2592">
                <a:tc>
                  <a:txBody>
                    <a:bodyPr/>
                    <a:lstStyle/>
                    <a:p>
                      <a:r>
                        <a:rPr lang="en-US" sz="1400" dirty="0"/>
                        <a:t>Time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Keyword(s)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1248">
                <a:tc>
                  <a:txBody>
                    <a:bodyPr/>
                    <a:lstStyle/>
                    <a:p>
                      <a:r>
                        <a:rPr lang="en-US" sz="1400" dirty="0"/>
                        <a:t>second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2B0F542C-8DA9-54B7-E879-83D137DC79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0739132"/>
              </p:ext>
            </p:extLst>
          </p:nvPr>
        </p:nvGraphicFramePr>
        <p:xfrm>
          <a:off x="4299008" y="5518473"/>
          <a:ext cx="2533650" cy="121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1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95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2592">
                <a:tc>
                  <a:txBody>
                    <a:bodyPr/>
                    <a:lstStyle/>
                    <a:p>
                      <a:r>
                        <a:rPr lang="en-US" sz="1400" dirty="0"/>
                        <a:t>Length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Keyword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1248">
                <a:tc>
                  <a:txBody>
                    <a:bodyPr/>
                    <a:lstStyle/>
                    <a:p>
                      <a:r>
                        <a:rPr lang="en-US" sz="1400" baseline="0" dirty="0"/>
                        <a:t>meter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1248">
                <a:tc>
                  <a:txBody>
                    <a:bodyPr/>
                    <a:lstStyle/>
                    <a:p>
                      <a:r>
                        <a:rPr lang="en-US" sz="1400" dirty="0"/>
                        <a:t>centimeter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cm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1248">
                <a:tc>
                  <a:txBody>
                    <a:bodyPr/>
                    <a:lstStyle/>
                    <a:p>
                      <a:r>
                        <a:rPr lang="en-US" sz="1400" dirty="0"/>
                        <a:t>feet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/>
                        <a:t>ft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3170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827"/>
            <a:ext cx="8229600" cy="603279"/>
          </a:xfrm>
        </p:spPr>
        <p:txBody>
          <a:bodyPr/>
          <a:lstStyle/>
          <a:p>
            <a:pPr algn="ctr"/>
            <a:r>
              <a:rPr lang="en-US" dirty="0"/>
              <a:t>Output Units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8119277-75FA-4564-A61E-A5E635131C45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0" y="375033"/>
            <a:ext cx="8982075" cy="5349949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rgbClr val="0066CC"/>
              </a:buClr>
              <a:buSzPct val="110000"/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66CC"/>
              </a:buClr>
              <a:buSzPct val="110000"/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66CC"/>
              </a:buClr>
              <a:buSzPct val="110000"/>
              <a:buFont typeface="Arial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latin typeface="Arial" charset="0"/>
                <a:cs typeface="Arial" charset="0"/>
              </a:rPr>
              <a:t>Units systems</a:t>
            </a:r>
          </a:p>
          <a:p>
            <a:pPr lvl="1"/>
            <a:r>
              <a:rPr lang="en-US" sz="1800" dirty="0">
                <a:latin typeface="Arial" charset="0"/>
                <a:cs typeface="Arial" charset="0"/>
              </a:rPr>
              <a:t>These are the current options.</a:t>
            </a:r>
          </a:p>
          <a:p>
            <a:pPr lvl="1"/>
            <a:r>
              <a:rPr lang="en-US" sz="1800" dirty="0">
                <a:latin typeface="Arial" charset="0"/>
                <a:cs typeface="Arial" charset="0"/>
              </a:rPr>
              <a:t>The keywords are not case sensitive.</a:t>
            </a:r>
            <a:endParaRPr lang="en-US" sz="2400" dirty="0">
              <a:latin typeface="Arial" charset="0"/>
              <a:cs typeface="Arial" charset="0"/>
            </a:endParaRPr>
          </a:p>
          <a:p>
            <a:endParaRPr lang="en-US" sz="2400" dirty="0">
              <a:latin typeface="Arial" charset="0"/>
              <a:cs typeface="Arial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8614375"/>
              </p:ext>
            </p:extLst>
          </p:nvPr>
        </p:nvGraphicFramePr>
        <p:xfrm>
          <a:off x="1047354" y="1553118"/>
          <a:ext cx="6304965" cy="41774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614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509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08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544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6449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1280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English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MKS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CGS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Default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Calories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7031">
                <a:tc>
                  <a:txBody>
                    <a:bodyPr/>
                    <a:lstStyle/>
                    <a:p>
                      <a:r>
                        <a:rPr lang="en-US" sz="1400" dirty="0"/>
                        <a:t>keyword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/>
                        <a:t>eng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/>
                        <a:t>mks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/>
                        <a:t>cgs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N/A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/>
                        <a:t>cal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7031">
                <a:tc>
                  <a:txBody>
                    <a:bodyPr/>
                    <a:lstStyle/>
                    <a:p>
                      <a:r>
                        <a:rPr lang="en-US" sz="1400" dirty="0"/>
                        <a:t>Pressure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psia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/>
                        <a:t>mmh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/>
                        <a:t>Atm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7031">
                <a:tc>
                  <a:txBody>
                    <a:bodyPr/>
                    <a:lstStyle/>
                    <a:p>
                      <a:r>
                        <a:rPr lang="en-US" sz="1400" dirty="0"/>
                        <a:t>Temperature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7031">
                <a:tc>
                  <a:txBody>
                    <a:bodyPr/>
                    <a:lstStyle/>
                    <a:p>
                      <a:r>
                        <a:rPr lang="en-US" sz="1400" dirty="0"/>
                        <a:t>Density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lbm/ft^3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kg/m^3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g/cc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kg/m^3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g/cc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7031">
                <a:tc>
                  <a:txBody>
                    <a:bodyPr/>
                    <a:lstStyle/>
                    <a:p>
                      <a:r>
                        <a:rPr lang="en-US" sz="1400" dirty="0"/>
                        <a:t>Enthalpy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BTU/lbm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kJ/kg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J/g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kJ/kg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/>
                        <a:t>cal</a:t>
                      </a:r>
                      <a:r>
                        <a:rPr lang="en-US" sz="1400" dirty="0"/>
                        <a:t>/g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7031">
                <a:tc>
                  <a:txBody>
                    <a:bodyPr/>
                    <a:lstStyle/>
                    <a:p>
                      <a:r>
                        <a:rPr lang="en-US" sz="1400" dirty="0"/>
                        <a:t>Energy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BTU/lbm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kJ/kg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J/g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kJ/kg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/>
                        <a:t>cal</a:t>
                      </a:r>
                      <a:r>
                        <a:rPr lang="en-US" sz="1400" dirty="0"/>
                        <a:t>/g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7031">
                <a:tc>
                  <a:txBody>
                    <a:bodyPr/>
                    <a:lstStyle/>
                    <a:p>
                      <a:r>
                        <a:rPr lang="en-US" sz="1400" dirty="0"/>
                        <a:t>Gibbs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BTU/lbm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kJ/kg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J/g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kJ/kg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/>
                        <a:t>cal</a:t>
                      </a:r>
                      <a:r>
                        <a:rPr lang="en-US" sz="1400" dirty="0"/>
                        <a:t>/g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7031">
                <a:tc>
                  <a:txBody>
                    <a:bodyPr/>
                    <a:lstStyle/>
                    <a:p>
                      <a:r>
                        <a:rPr lang="en-US" sz="1400" dirty="0"/>
                        <a:t>Entropy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BTU/lbm-R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kJ/kg-K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J/g-K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kJ/kg-K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/>
                        <a:t>cal</a:t>
                      </a:r>
                      <a:r>
                        <a:rPr lang="en-US" sz="1400" dirty="0"/>
                        <a:t>/g-K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7031">
                <a:tc>
                  <a:txBody>
                    <a:bodyPr/>
                    <a:lstStyle/>
                    <a:p>
                      <a:r>
                        <a:rPr lang="en-US" sz="1400" dirty="0" err="1"/>
                        <a:t>Cp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BTU/lbm-R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kJ/kg-K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J/g-K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kJ/kg-K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/>
                        <a:t>cal</a:t>
                      </a:r>
                      <a:r>
                        <a:rPr lang="en-US" sz="1400" dirty="0"/>
                        <a:t>/g-K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97031">
                <a:tc>
                  <a:txBody>
                    <a:bodyPr/>
                    <a:lstStyle/>
                    <a:p>
                      <a:r>
                        <a:rPr lang="en-US" sz="1400" dirty="0"/>
                        <a:t>Velocity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ft/s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m/s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cm/s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m/s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m/s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97031">
                <a:tc>
                  <a:txBody>
                    <a:bodyPr/>
                    <a:lstStyle/>
                    <a:p>
                      <a:r>
                        <a:rPr lang="en-US" sz="1400" dirty="0"/>
                        <a:t>Viscosity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lbm/</a:t>
                      </a:r>
                      <a:r>
                        <a:rPr lang="en-US" sz="1400" dirty="0" err="1"/>
                        <a:t>ft</a:t>
                      </a:r>
                      <a:r>
                        <a:rPr lang="en-US" sz="1400" dirty="0"/>
                        <a:t>-s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err="1"/>
                        <a:t>uPa</a:t>
                      </a:r>
                      <a:r>
                        <a:rPr lang="en-US" sz="1400" dirty="0"/>
                        <a:t>-s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/>
                        <a:t>uPa</a:t>
                      </a:r>
                      <a:r>
                        <a:rPr lang="en-US" sz="1400" dirty="0"/>
                        <a:t>-s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/>
                        <a:t>millipoise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/>
                        <a:t>millipoise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19803">
                <a:tc>
                  <a:txBody>
                    <a:bodyPr/>
                    <a:lstStyle/>
                    <a:p>
                      <a:r>
                        <a:rPr lang="en-US" sz="1400" dirty="0"/>
                        <a:t>Thermal</a:t>
                      </a:r>
                      <a:r>
                        <a:rPr lang="en-US" sz="1400" baseline="0" dirty="0"/>
                        <a:t> Conductivity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BTU/</a:t>
                      </a:r>
                      <a:r>
                        <a:rPr lang="en-US" sz="1400" dirty="0" err="1"/>
                        <a:t>hr</a:t>
                      </a:r>
                      <a:r>
                        <a:rPr lang="en-US" sz="1400" dirty="0"/>
                        <a:t>-</a:t>
                      </a:r>
                      <a:r>
                        <a:rPr lang="en-US" sz="1400" dirty="0" err="1"/>
                        <a:t>ft</a:t>
                      </a:r>
                      <a:r>
                        <a:rPr lang="en-US" sz="1400" dirty="0"/>
                        <a:t>-R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W/m-K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/>
                        <a:t>mW</a:t>
                      </a:r>
                      <a:r>
                        <a:rPr lang="en-US" sz="1400" dirty="0"/>
                        <a:t>/m-K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/>
                        <a:t>mW</a:t>
                      </a:r>
                      <a:r>
                        <a:rPr lang="en-US" sz="1400" dirty="0"/>
                        <a:t>/cm-K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/>
                        <a:t>mcal</a:t>
                      </a:r>
                      <a:r>
                        <a:rPr lang="en-US" sz="1400" dirty="0"/>
                        <a:t>/cm-K-s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96245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552893" cy="365125"/>
          </a:xfrm>
        </p:spPr>
        <p:txBody>
          <a:bodyPr/>
          <a:lstStyle/>
          <a:p>
            <a:fld id="{A8119277-75FA-4564-A61E-A5E635131C45}" type="slidenum">
              <a:rPr lang="en-US" smtClean="0"/>
              <a:pPr/>
              <a:t>13</a:t>
            </a:fld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9669362"/>
              </p:ext>
            </p:extLst>
          </p:nvPr>
        </p:nvGraphicFramePr>
        <p:xfrm>
          <a:off x="5157433" y="1135573"/>
          <a:ext cx="3657599" cy="304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86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15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sz="1400" dirty="0"/>
                        <a:t>Assigned Variables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Keywords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400" dirty="0"/>
                        <a:t>Temperature and Pressure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TP,</a:t>
                      </a:r>
                      <a:r>
                        <a:rPr lang="en-US" sz="1400" baseline="0" dirty="0"/>
                        <a:t> PT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400" dirty="0"/>
                        <a:t>Enthalpy and</a:t>
                      </a:r>
                      <a:r>
                        <a:rPr lang="en-US" sz="1400" baseline="0" dirty="0"/>
                        <a:t> Pressure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HP,</a:t>
                      </a:r>
                      <a:r>
                        <a:rPr lang="en-US" sz="1400" baseline="0" dirty="0"/>
                        <a:t> PH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400" dirty="0"/>
                        <a:t>Entropy</a:t>
                      </a:r>
                      <a:r>
                        <a:rPr lang="en-US" sz="1400" baseline="0" dirty="0"/>
                        <a:t> and Pressure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SP,</a:t>
                      </a:r>
                      <a:r>
                        <a:rPr lang="en-US" sz="1400" baseline="0" dirty="0"/>
                        <a:t> PS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400" dirty="0"/>
                        <a:t>Temperature and</a:t>
                      </a:r>
                      <a:r>
                        <a:rPr lang="en-US" sz="1400" baseline="0" dirty="0"/>
                        <a:t> Volume(Density)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TV,</a:t>
                      </a:r>
                      <a:r>
                        <a:rPr lang="en-US" sz="1400" baseline="0" dirty="0"/>
                        <a:t> VT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400" dirty="0"/>
                        <a:t>Energy and</a:t>
                      </a:r>
                      <a:r>
                        <a:rPr lang="en-US" sz="1400" baseline="0" dirty="0"/>
                        <a:t> Volume(Density)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UV,</a:t>
                      </a:r>
                      <a:r>
                        <a:rPr lang="en-US" sz="1400" baseline="0" dirty="0"/>
                        <a:t> VU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400" dirty="0"/>
                        <a:t>Entropy and</a:t>
                      </a:r>
                      <a:r>
                        <a:rPr lang="en-US" sz="1400" baseline="0" dirty="0"/>
                        <a:t> Volume(Density)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SV,</a:t>
                      </a:r>
                      <a:r>
                        <a:rPr lang="en-US" sz="1400" baseline="0" dirty="0"/>
                        <a:t> VS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400" dirty="0"/>
                        <a:t>Rocket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RKT,</a:t>
                      </a:r>
                      <a:r>
                        <a:rPr lang="en-US" sz="1400" baseline="0" dirty="0"/>
                        <a:t> or RO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400" dirty="0"/>
                        <a:t>Shock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SH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400" dirty="0"/>
                        <a:t>Chapman-</a:t>
                      </a:r>
                      <a:r>
                        <a:rPr lang="en-US" sz="1400" dirty="0" err="1"/>
                        <a:t>Jouget</a:t>
                      </a:r>
                      <a:r>
                        <a:rPr lang="en-US" sz="1400" baseline="0" dirty="0"/>
                        <a:t> Detonation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DET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7" name="Content Placeholder 2"/>
          <p:cNvSpPr txBox="1">
            <a:spLocks/>
          </p:cNvSpPr>
          <p:nvPr/>
        </p:nvSpPr>
        <p:spPr>
          <a:xfrm>
            <a:off x="27053" y="715429"/>
            <a:ext cx="5089695" cy="3772152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rgbClr val="0066CC"/>
              </a:buClr>
              <a:buSzPct val="110000"/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66CC"/>
              </a:buClr>
              <a:buSzPct val="110000"/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66CC"/>
              </a:buClr>
              <a:buSzPct val="110000"/>
              <a:buFont typeface="Arial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latin typeface="Arial" charset="0"/>
                <a:cs typeface="Arial" charset="0"/>
              </a:rPr>
              <a:t>Problem Types</a:t>
            </a:r>
          </a:p>
          <a:p>
            <a:pPr marL="568325" lvl="2"/>
            <a:r>
              <a:rPr lang="en-US" sz="1600" dirty="0">
                <a:latin typeface="Arial" charset="0"/>
                <a:cs typeface="Arial" charset="0"/>
              </a:rPr>
              <a:t>The problem type identifies the state variables that will be used to solve the combustion problem</a:t>
            </a:r>
          </a:p>
          <a:p>
            <a:pPr marL="568325" lvl="2"/>
            <a:r>
              <a:rPr lang="en-US" sz="1600" dirty="0">
                <a:latin typeface="Arial" charset="0"/>
                <a:cs typeface="Arial" charset="0"/>
              </a:rPr>
              <a:t>State variable problem types are reversible.  For example: 'HP', and 'PH' represent the same problem type</a:t>
            </a:r>
          </a:p>
          <a:p>
            <a:pPr marL="568325" lvl="2"/>
            <a:r>
              <a:rPr lang="en-US" sz="1600" dirty="0">
                <a:latin typeface="Arial" charset="0"/>
                <a:cs typeface="Arial" charset="0"/>
              </a:rPr>
              <a:t>The keywords for shock, detonation, and rocket are order sensitive.  For example: 'DET' is recognized, but 'TED' is not recognized</a:t>
            </a:r>
          </a:p>
          <a:p>
            <a:pPr marL="568325" lvl="2"/>
            <a:r>
              <a:rPr lang="en-US" sz="1600" dirty="0">
                <a:latin typeface="Arial" charset="0"/>
                <a:cs typeface="Arial" charset="0"/>
              </a:rPr>
              <a:t>The problem type is not case sensitive </a:t>
            </a:r>
          </a:p>
          <a:p>
            <a:pPr marL="0" indent="0">
              <a:buNone/>
            </a:pPr>
            <a:endParaRPr lang="en-US" sz="1600" dirty="0">
              <a:latin typeface="Arial" charset="0"/>
              <a:cs typeface="Arial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991407D-ADB8-4BD9-0027-01F798BCF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7827"/>
            <a:ext cx="8229600" cy="603279"/>
          </a:xfrm>
        </p:spPr>
        <p:txBody>
          <a:bodyPr/>
          <a:lstStyle/>
          <a:p>
            <a:pPr algn="ctr"/>
            <a:r>
              <a:rPr lang="en-US" dirty="0"/>
              <a:t>Problem Options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80D18C2-9286-6510-23C0-5542DBB93A0A}"/>
              </a:ext>
            </a:extLst>
          </p:cNvPr>
          <p:cNvSpPr txBox="1"/>
          <p:nvPr/>
        </p:nvSpPr>
        <p:spPr>
          <a:xfrm>
            <a:off x="444612" y="3965933"/>
            <a:ext cx="847794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Note:</a:t>
            </a:r>
          </a:p>
          <a:p>
            <a:r>
              <a:rPr lang="en-US" dirty="0"/>
              <a:t>Shock problems </a:t>
            </a:r>
          </a:p>
          <a:p>
            <a:pPr marL="285750" indent="-285750"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US" dirty="0"/>
              <a:t>Based on shock tube calculations. Generally, Mach numbers less than 10 provide reasonable results.</a:t>
            </a:r>
          </a:p>
          <a:p>
            <a:pPr marL="285750" indent="-285750"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US" dirty="0"/>
              <a:t>Calculations begin to fail beyond Mach 10.</a:t>
            </a:r>
          </a:p>
          <a:p>
            <a:pPr marL="285750" indent="-285750">
              <a:buClr>
                <a:srgbClr val="0070C0"/>
              </a:buClr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dirty="0"/>
              <a:t>Detonation problems – Chapman-</a:t>
            </a:r>
            <a:r>
              <a:rPr lang="en-US" dirty="0" err="1"/>
              <a:t>Jougeut</a:t>
            </a:r>
            <a:r>
              <a:rPr lang="en-US" dirty="0"/>
              <a:t> calculations.</a:t>
            </a:r>
          </a:p>
        </p:txBody>
      </p:sp>
    </p:spTree>
    <p:extLst>
      <p:ext uri="{BB962C8B-B14F-4D97-AF65-F5344CB8AC3E}">
        <p14:creationId xmlns:p14="http://schemas.microsoft.com/office/powerpoint/2010/main" val="28318927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8119277-75FA-4564-A61E-A5E635131C45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0" y="795669"/>
            <a:ext cx="9144000" cy="5349949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rgbClr val="0066CC"/>
              </a:buClr>
              <a:buSzPct val="110000"/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66CC"/>
              </a:buClr>
              <a:buSzPct val="110000"/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66CC"/>
              </a:buClr>
              <a:buSzPct val="110000"/>
              <a:buFont typeface="Arial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latin typeface="Arial" charset="0"/>
                <a:cs typeface="Arial" charset="0"/>
              </a:rPr>
              <a:t>Problem set up:</a:t>
            </a:r>
          </a:p>
          <a:p>
            <a:pPr marL="457200" lvl="1" indent="0">
              <a:buNone/>
            </a:pPr>
            <a:r>
              <a:rPr lang="en-US" sz="2000" dirty="0">
                <a:latin typeface="Courier New"/>
              </a:rPr>
              <a:t>Output=CEA(</a:t>
            </a:r>
            <a:r>
              <a:rPr lang="en-US" sz="2000" dirty="0">
                <a:solidFill>
                  <a:srgbClr val="CC00CC"/>
                </a:solidFill>
                <a:latin typeface="Courier New"/>
              </a:rPr>
              <a:t>'problem'</a:t>
            </a:r>
            <a:r>
              <a:rPr lang="en-US" sz="2000" dirty="0">
                <a:latin typeface="Courier New"/>
              </a:rPr>
              <a:t>,</a:t>
            </a:r>
            <a:r>
              <a:rPr lang="en-US" sz="2000" dirty="0">
                <a:solidFill>
                  <a:srgbClr val="CC00CC"/>
                </a:solidFill>
                <a:latin typeface="Courier New"/>
              </a:rPr>
              <a:t>'tp'</a:t>
            </a:r>
            <a:r>
              <a:rPr lang="en-US" sz="2000" dirty="0">
                <a:latin typeface="Courier New"/>
              </a:rPr>
              <a:t>,</a:t>
            </a:r>
            <a:r>
              <a:rPr lang="en-US" sz="2000" dirty="0">
                <a:solidFill>
                  <a:srgbClr val="CC00CC"/>
                </a:solidFill>
                <a:latin typeface="Courier New"/>
              </a:rPr>
              <a:t>'p,psi'</a:t>
            </a:r>
            <a:r>
              <a:rPr lang="en-US" sz="2000" dirty="0">
                <a:latin typeface="Courier New"/>
              </a:rPr>
              <a:t>,100,</a:t>
            </a:r>
            <a:r>
              <a:rPr lang="en-US" sz="2000" dirty="0">
                <a:solidFill>
                  <a:srgbClr val="CC00CC"/>
                </a:solidFill>
                <a:latin typeface="Courier New"/>
              </a:rPr>
              <a:t>'t,r'</a:t>
            </a:r>
            <a:r>
              <a:rPr lang="en-US" sz="2000" dirty="0">
                <a:latin typeface="Courier New"/>
              </a:rPr>
              <a:t>,540,</a:t>
            </a:r>
            <a:r>
              <a:rPr lang="en-US" sz="2000" dirty="0">
                <a:solidFill>
                  <a:srgbClr val="CC00CC"/>
                </a:solidFill>
                <a:latin typeface="Courier New"/>
              </a:rPr>
              <a:t>'o/f'</a:t>
            </a:r>
            <a:r>
              <a:rPr lang="en-US" sz="2000" dirty="0">
                <a:latin typeface="Courier New"/>
              </a:rPr>
              <a:t>,0.0,</a:t>
            </a:r>
            <a:r>
              <a:rPr lang="en-US" sz="2000" dirty="0">
                <a:solidFill>
                  <a:srgbClr val="CC00CC"/>
                </a:solidFill>
                <a:latin typeface="Courier New"/>
              </a:rPr>
              <a:t>'react'</a:t>
            </a:r>
            <a:r>
              <a:rPr lang="en-US" sz="2000" dirty="0">
                <a:latin typeface="Courier New"/>
              </a:rPr>
              <a:t>,</a:t>
            </a:r>
            <a:r>
              <a:rPr lang="en-US" sz="2000" dirty="0">
                <a:solidFill>
                  <a:srgbClr val="CC00CC"/>
                </a:solidFill>
                <a:latin typeface="Courier New"/>
              </a:rPr>
              <a:t>'fuel'</a:t>
            </a:r>
            <a:r>
              <a:rPr lang="en-US" sz="2000" dirty="0">
                <a:latin typeface="Courier New"/>
              </a:rPr>
              <a:t>,</a:t>
            </a:r>
            <a:r>
              <a:rPr lang="en-US" sz="2000" dirty="0">
                <a:solidFill>
                  <a:srgbClr val="CC00CC"/>
                </a:solidFill>
                <a:latin typeface="Courier New"/>
              </a:rPr>
              <a:t>'CH4'</a:t>
            </a:r>
            <a:r>
              <a:rPr lang="en-US" sz="2000" dirty="0">
                <a:latin typeface="Courier New"/>
              </a:rPr>
              <a:t>,</a:t>
            </a:r>
            <a:r>
              <a:rPr lang="en-US" sz="2000" dirty="0">
                <a:solidFill>
                  <a:srgbClr val="CC00CC"/>
                </a:solidFill>
                <a:latin typeface="Courier New"/>
              </a:rPr>
              <a:t>'wt%'</a:t>
            </a:r>
            <a:r>
              <a:rPr lang="en-US" sz="2000" dirty="0">
                <a:latin typeface="Courier New"/>
              </a:rPr>
              <a:t>,100,</a:t>
            </a:r>
            <a:r>
              <a:rPr lang="en-US" sz="2000" dirty="0">
                <a:solidFill>
                  <a:srgbClr val="CC00CC"/>
                </a:solidFill>
                <a:latin typeface="Courier New"/>
              </a:rPr>
              <a:t>'t,r'</a:t>
            </a:r>
            <a:r>
              <a:rPr lang="en-US" sz="2000" dirty="0">
                <a:latin typeface="Courier New"/>
              </a:rPr>
              <a:t>,540,</a:t>
            </a:r>
            <a:r>
              <a:rPr lang="en-US" sz="2000" dirty="0">
                <a:solidFill>
                  <a:srgbClr val="CC00CC"/>
                </a:solidFill>
                <a:latin typeface="Courier New"/>
              </a:rPr>
              <a:t>'oxidizer'</a:t>
            </a:r>
            <a:r>
              <a:rPr lang="en-US" sz="2000" dirty="0">
                <a:latin typeface="Courier New"/>
              </a:rPr>
              <a:t>,</a:t>
            </a:r>
            <a:r>
              <a:rPr lang="en-US" sz="2000" dirty="0">
                <a:solidFill>
                  <a:srgbClr val="CC00CC"/>
                </a:solidFill>
                <a:latin typeface="Courier New"/>
              </a:rPr>
              <a:t>'Air'</a:t>
            </a:r>
            <a:r>
              <a:rPr lang="en-US" sz="2000" dirty="0">
                <a:latin typeface="Courier New"/>
              </a:rPr>
              <a:t>,</a:t>
            </a:r>
            <a:r>
              <a:rPr lang="en-US" sz="2000" dirty="0">
                <a:solidFill>
                  <a:srgbClr val="CC00CC"/>
                </a:solidFill>
                <a:latin typeface="Courier New"/>
              </a:rPr>
              <a:t>'wt%'</a:t>
            </a:r>
            <a:r>
              <a:rPr lang="en-US" sz="2000" dirty="0">
                <a:latin typeface="Courier New"/>
              </a:rPr>
              <a:t>,100,</a:t>
            </a:r>
            <a:r>
              <a:rPr lang="en-US" sz="2000" dirty="0">
                <a:solidFill>
                  <a:srgbClr val="CC00CC"/>
                </a:solidFill>
                <a:latin typeface="Courier New"/>
              </a:rPr>
              <a:t>'t,r'</a:t>
            </a:r>
            <a:r>
              <a:rPr lang="en-US" sz="2000" dirty="0">
                <a:latin typeface="Courier New"/>
              </a:rPr>
              <a:t>,540,</a:t>
            </a:r>
            <a:r>
              <a:rPr lang="en-US" sz="2000" dirty="0">
                <a:solidFill>
                  <a:srgbClr val="CC00CC"/>
                </a:solidFill>
                <a:latin typeface="Courier New"/>
              </a:rPr>
              <a:t>'output'</a:t>
            </a:r>
            <a:r>
              <a:rPr lang="en-US" sz="2000" dirty="0">
                <a:latin typeface="Courier New"/>
              </a:rPr>
              <a:t>,</a:t>
            </a:r>
            <a:r>
              <a:rPr lang="en-US" sz="2000" dirty="0">
                <a:solidFill>
                  <a:srgbClr val="CC00CC"/>
                </a:solidFill>
                <a:latin typeface="Courier New"/>
              </a:rPr>
              <a:t>'short'</a:t>
            </a:r>
            <a:r>
              <a:rPr lang="en-US" sz="2000" dirty="0">
                <a:latin typeface="Courier New"/>
              </a:rPr>
              <a:t>,</a:t>
            </a:r>
            <a:r>
              <a:rPr lang="en-US" sz="2000" dirty="0">
                <a:solidFill>
                  <a:srgbClr val="CC00CC"/>
                </a:solidFill>
                <a:latin typeface="Courier New"/>
              </a:rPr>
              <a:t>'end'</a:t>
            </a:r>
            <a:r>
              <a:rPr lang="en-US" sz="2000" dirty="0">
                <a:latin typeface="Courier New"/>
              </a:rPr>
              <a:t>);</a:t>
            </a:r>
            <a:endParaRPr lang="en-US" sz="2000" dirty="0">
              <a:latin typeface="Arial" charset="0"/>
              <a:cs typeface="Arial" charset="0"/>
            </a:endParaRPr>
          </a:p>
          <a:p>
            <a:r>
              <a:rPr lang="en-US" sz="2400" dirty="0">
                <a:latin typeface="Arial" charset="0"/>
                <a:cs typeface="Arial" charset="0"/>
              </a:rPr>
              <a:t>When attempting to use CEAM to calculate properties for a single fluid, define the fuel as your desired fluid, define the oxidizer as air, and set the O/F ratio to zero.</a:t>
            </a:r>
          </a:p>
          <a:p>
            <a:pPr lvl="1"/>
            <a:r>
              <a:rPr lang="en-US" sz="2000" dirty="0">
                <a:latin typeface="Arial" charset="0"/>
                <a:cs typeface="Arial" charset="0"/>
              </a:rPr>
              <a:t>The following message will appear, but can be ignored:</a:t>
            </a:r>
          </a:p>
          <a:p>
            <a:pPr lvl="2"/>
            <a:r>
              <a:rPr lang="en-US" sz="1600" dirty="0">
                <a:latin typeface="Arial" charset="0"/>
                <a:cs typeface="Arial" charset="0"/>
              </a:rPr>
              <a:t>“OXIDANT NOT PERMITTED WHEN SPECIFYING 100% FUEL(main)”</a:t>
            </a:r>
          </a:p>
          <a:p>
            <a:pPr lvl="1"/>
            <a:r>
              <a:rPr lang="en-US" sz="2000" dirty="0">
                <a:latin typeface="Arial" charset="0"/>
                <a:cs typeface="Arial" charset="0"/>
              </a:rPr>
              <a:t>This process was verified using results from CEARUN.</a:t>
            </a:r>
          </a:p>
          <a:p>
            <a:r>
              <a:rPr lang="en-US" sz="2400" dirty="0">
                <a:latin typeface="Arial" charset="0"/>
                <a:cs typeface="Arial" charset="0"/>
              </a:rPr>
              <a:t>The user is cautioned to avoid conditions near melting and boiling points. The experience of programmers is heat of vaporization and heat of fusion are not a guaranteed part of the fluid curves.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8176"/>
            <a:ext cx="8229600" cy="517494"/>
          </a:xfrm>
        </p:spPr>
        <p:txBody>
          <a:bodyPr/>
          <a:lstStyle/>
          <a:p>
            <a:pPr algn="ctr"/>
            <a:r>
              <a:rPr lang="en-US" sz="2800" dirty="0"/>
              <a:t>Using CEAM for Fluid Properties</a:t>
            </a:r>
          </a:p>
        </p:txBody>
      </p:sp>
    </p:spTree>
    <p:extLst>
      <p:ext uri="{BB962C8B-B14F-4D97-AF65-F5344CB8AC3E}">
        <p14:creationId xmlns:p14="http://schemas.microsoft.com/office/powerpoint/2010/main" val="11941615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8119277-75FA-4564-A61E-A5E635131C45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0" y="411159"/>
            <a:ext cx="8982075" cy="6361116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rgbClr val="0066CC"/>
              </a:buClr>
              <a:buSzPct val="110000"/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66CC"/>
              </a:buClr>
              <a:buSzPct val="110000"/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66CC"/>
              </a:buClr>
              <a:buSzPct val="110000"/>
              <a:buFont typeface="Arial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latin typeface="Arial" charset="0"/>
                <a:cs typeface="Arial" charset="0"/>
              </a:rPr>
              <a:t>Mixture Ratios</a:t>
            </a:r>
          </a:p>
          <a:p>
            <a:pPr marL="568325" lvl="2"/>
            <a:r>
              <a:rPr lang="en-US" sz="1600" dirty="0">
                <a:latin typeface="Arial" charset="0"/>
                <a:cs typeface="Arial" charset="0"/>
              </a:rPr>
              <a:t>Mixture ratio is required if the reactant amount defined in the reactant dataset are not in moles</a:t>
            </a:r>
          </a:p>
          <a:p>
            <a:pPr marL="568325" lvl="2"/>
            <a:r>
              <a:rPr lang="en-US" sz="1600" dirty="0">
                <a:latin typeface="Arial" charset="0"/>
                <a:cs typeface="Arial" charset="0"/>
              </a:rPr>
              <a:t>There are several keywords for the mixture ratio depending the definition of the mixture ratio.  The mixture ratio types are as follows:</a:t>
            </a:r>
          </a:p>
          <a:p>
            <a:pPr marL="568325" lvl="2"/>
            <a:endParaRPr lang="en-US" sz="1600" dirty="0">
              <a:latin typeface="Arial" charset="0"/>
              <a:cs typeface="Arial" charset="0"/>
            </a:endParaRPr>
          </a:p>
          <a:p>
            <a:pPr marL="568325" lvl="2"/>
            <a:endParaRPr lang="en-US" sz="1600" dirty="0">
              <a:latin typeface="Arial" charset="0"/>
              <a:cs typeface="Arial" charset="0"/>
            </a:endParaRPr>
          </a:p>
          <a:p>
            <a:pPr marL="568325" lvl="2"/>
            <a:endParaRPr lang="en-US" sz="1600" dirty="0">
              <a:latin typeface="Arial" charset="0"/>
              <a:cs typeface="Arial" charset="0"/>
            </a:endParaRPr>
          </a:p>
          <a:p>
            <a:pPr marL="568325" lvl="2"/>
            <a:endParaRPr lang="en-US" sz="1600" dirty="0">
              <a:latin typeface="Arial" charset="0"/>
              <a:cs typeface="Arial" charset="0"/>
            </a:endParaRPr>
          </a:p>
          <a:p>
            <a:pPr marL="568325" lvl="2"/>
            <a:endParaRPr lang="en-US" sz="1600" dirty="0">
              <a:latin typeface="Arial" charset="0"/>
              <a:cs typeface="Arial" charset="0"/>
            </a:endParaRPr>
          </a:p>
          <a:p>
            <a:pPr marL="568325" lvl="2"/>
            <a:endParaRPr lang="en-US" sz="1600" dirty="0">
              <a:latin typeface="Arial" charset="0"/>
              <a:cs typeface="Arial" charset="0"/>
            </a:endParaRPr>
          </a:p>
          <a:p>
            <a:pPr marL="568325" lvl="2"/>
            <a:endParaRPr lang="en-US" sz="1600" dirty="0">
              <a:latin typeface="Arial" charset="0"/>
              <a:cs typeface="Arial" charset="0"/>
            </a:endParaRPr>
          </a:p>
          <a:p>
            <a:pPr marL="568325" lvl="2"/>
            <a:r>
              <a:rPr lang="en-US" sz="1600" dirty="0">
                <a:latin typeface="Arial" charset="0"/>
                <a:cs typeface="Arial" charset="0"/>
              </a:rPr>
              <a:t>Only one type of mixture ratio can be used for a single problem.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3832798"/>
              </p:ext>
            </p:extLst>
          </p:nvPr>
        </p:nvGraphicFramePr>
        <p:xfrm>
          <a:off x="1807433" y="1948986"/>
          <a:ext cx="5314948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14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01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59385">
                <a:tc>
                  <a:txBody>
                    <a:bodyPr/>
                    <a:lstStyle/>
                    <a:p>
                      <a:r>
                        <a:rPr lang="en-US" sz="1400" dirty="0"/>
                        <a:t>Mixture</a:t>
                      </a:r>
                      <a:r>
                        <a:rPr lang="en-US" sz="1400" baseline="0" dirty="0"/>
                        <a:t> Ratio Type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Keyword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9661">
                <a:tc>
                  <a:txBody>
                    <a:bodyPr/>
                    <a:lstStyle/>
                    <a:p>
                      <a:r>
                        <a:rPr lang="en-US" sz="1400" dirty="0"/>
                        <a:t>Percent fuel by mass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%f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9661">
                <a:tc>
                  <a:txBody>
                    <a:bodyPr/>
                    <a:lstStyle/>
                    <a:p>
                      <a:r>
                        <a:rPr lang="en-US" sz="1400" dirty="0"/>
                        <a:t>Fuel-to-oxidant</a:t>
                      </a:r>
                      <a:r>
                        <a:rPr lang="en-US" sz="1400" baseline="0" dirty="0"/>
                        <a:t> weight ratio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f/o, f/a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9661">
                <a:tc>
                  <a:txBody>
                    <a:bodyPr/>
                    <a:lstStyle/>
                    <a:p>
                      <a:r>
                        <a:rPr lang="en-US" sz="1400" dirty="0"/>
                        <a:t>Oxidant-to-fuel weight ratio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o/f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966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Equivalence</a:t>
                      </a:r>
                      <a:r>
                        <a:rPr lang="en-US" sz="1400" baseline="0" dirty="0"/>
                        <a:t> Ratio (Equation 9.19 in NASA 1311)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phi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9661">
                <a:tc>
                  <a:txBody>
                    <a:bodyPr/>
                    <a:lstStyle/>
                    <a:p>
                      <a:r>
                        <a:rPr lang="en-US" sz="1400" dirty="0"/>
                        <a:t>Chemical equivalence</a:t>
                      </a:r>
                      <a:r>
                        <a:rPr lang="en-US" sz="1400" baseline="0" dirty="0"/>
                        <a:t> ratio (Equation 9.18 in NASA 1311)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94955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8119277-75FA-4564-A61E-A5E635131C45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0" y="795670"/>
            <a:ext cx="9144000" cy="5349949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rgbClr val="0066CC"/>
              </a:buClr>
              <a:buSzPct val="110000"/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66CC"/>
              </a:buClr>
              <a:buSzPct val="110000"/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66CC"/>
              </a:buClr>
              <a:buSzPct val="110000"/>
              <a:buFont typeface="Arial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latin typeface="Arial" charset="0"/>
                <a:cs typeface="Arial" charset="0"/>
              </a:rPr>
              <a:t>Output is always written to structure array.</a:t>
            </a:r>
          </a:p>
          <a:p>
            <a:r>
              <a:rPr lang="en-US" sz="2400" dirty="0">
                <a:latin typeface="Arial" charset="0"/>
                <a:cs typeface="Arial" charset="0"/>
              </a:rPr>
              <a:t>The structure can be opened either by typing the name into the command line, or by double clicking on it in the workspace</a:t>
            </a:r>
          </a:p>
          <a:p>
            <a:r>
              <a:rPr lang="en-US" sz="2400" dirty="0">
                <a:latin typeface="Arial" charset="0"/>
                <a:cs typeface="Arial" charset="0"/>
              </a:rPr>
              <a:t>The fields of greatest interest will likely be “output”, and if applicable, “transport” and/or “rocket”</a:t>
            </a:r>
          </a:p>
          <a:p>
            <a:r>
              <a:rPr lang="en-US" sz="2400" dirty="0">
                <a:latin typeface="Arial" charset="0"/>
                <a:cs typeface="Arial" charset="0"/>
              </a:rPr>
              <a:t>Double clicking on a field name will open the structure of that field</a:t>
            </a:r>
          </a:p>
          <a:p>
            <a:endParaRPr lang="en-US" sz="1600" dirty="0">
              <a:latin typeface="Arial" charset="0"/>
              <a:cs typeface="Arial" charset="0"/>
            </a:endParaRPr>
          </a:p>
          <a:p>
            <a:pPr marL="914400" lvl="2" indent="0">
              <a:buNone/>
            </a:pPr>
            <a:endParaRPr lang="en-US" sz="1600" dirty="0">
              <a:latin typeface="Arial" charset="0"/>
              <a:cs typeface="Arial" charset="0"/>
            </a:endParaRPr>
          </a:p>
          <a:p>
            <a:pPr lvl="2"/>
            <a:endParaRPr lang="en-US" sz="1600" dirty="0">
              <a:latin typeface="Arial" charset="0"/>
              <a:cs typeface="Arial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8176"/>
            <a:ext cx="8229600" cy="517494"/>
          </a:xfrm>
        </p:spPr>
        <p:txBody>
          <a:bodyPr/>
          <a:lstStyle/>
          <a:p>
            <a:pPr algn="ctr"/>
            <a:r>
              <a:rPr lang="en-US" dirty="0"/>
              <a:t>Accessing the Structure Outputs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125" y="3818743"/>
            <a:ext cx="3743103" cy="17716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2" b="4805"/>
          <a:stretch/>
        </p:blipFill>
        <p:spPr>
          <a:xfrm>
            <a:off x="4087228" y="3755036"/>
            <a:ext cx="4399592" cy="1911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2941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8119277-75FA-4564-A61E-A5E635131C45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0" y="795670"/>
            <a:ext cx="9144000" cy="5349949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rgbClr val="0066CC"/>
              </a:buClr>
              <a:buSzPct val="110000"/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66CC"/>
              </a:buClr>
              <a:buSzPct val="110000"/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66CC"/>
              </a:buClr>
              <a:buSzPct val="110000"/>
              <a:buFont typeface="Arial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latin typeface="Arial" charset="0"/>
                <a:cs typeface="Arial" charset="0"/>
              </a:rPr>
              <a:t>The final array is #MRx#PCx#T array except for rocket which is a #MRx#PCx#Area Ratio array</a:t>
            </a:r>
          </a:p>
          <a:p>
            <a:r>
              <a:rPr lang="en-US" sz="2400" dirty="0">
                <a:latin typeface="Arial" charset="0"/>
                <a:cs typeface="Arial" charset="0"/>
              </a:rPr>
              <a:t>Below is an example of gamma from a Rocket problem</a:t>
            </a:r>
          </a:p>
          <a:p>
            <a:r>
              <a:rPr lang="en-US" sz="2400" dirty="0">
                <a:latin typeface="Arial" charset="0"/>
                <a:cs typeface="Arial" charset="0"/>
              </a:rPr>
              <a:t>Gamma can be found either by double clicking on the appropriate field or by entering “</a:t>
            </a:r>
            <a:r>
              <a:rPr lang="en-US" sz="2400" dirty="0" err="1">
                <a:latin typeface="Arial" charset="0"/>
                <a:cs typeface="Arial" charset="0"/>
              </a:rPr>
              <a:t>x.output.gamma</a:t>
            </a:r>
            <a:r>
              <a:rPr lang="en-US" sz="2400" dirty="0">
                <a:latin typeface="Arial" charset="0"/>
                <a:cs typeface="Arial" charset="0"/>
              </a:rPr>
              <a:t>” into the command line</a:t>
            </a:r>
          </a:p>
          <a:p>
            <a:pPr marL="914400" lvl="2" indent="0">
              <a:buNone/>
            </a:pPr>
            <a:endParaRPr lang="en-US" sz="1600" dirty="0">
              <a:latin typeface="Arial" charset="0"/>
              <a:cs typeface="Arial" charset="0"/>
            </a:endParaRPr>
          </a:p>
          <a:p>
            <a:pPr lvl="2"/>
            <a:endParaRPr lang="en-US" sz="1600" dirty="0">
              <a:latin typeface="Arial" charset="0"/>
              <a:cs typeface="Arial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8176"/>
            <a:ext cx="8229600" cy="517494"/>
          </a:xfrm>
        </p:spPr>
        <p:txBody>
          <a:bodyPr/>
          <a:lstStyle/>
          <a:p>
            <a:pPr algn="ctr"/>
            <a:r>
              <a:rPr lang="en-US" sz="2800" dirty="0"/>
              <a:t>Accessing the Structure Outputs-Continued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2775" y="3547490"/>
            <a:ext cx="6348752" cy="307848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350" y="4825575"/>
            <a:ext cx="1924050" cy="14097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345753" y="3185418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Click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7896" y="4431358"/>
            <a:ext cx="17491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Command Line</a:t>
            </a:r>
          </a:p>
        </p:txBody>
      </p:sp>
    </p:spTree>
    <p:extLst>
      <p:ext uri="{BB962C8B-B14F-4D97-AF65-F5344CB8AC3E}">
        <p14:creationId xmlns:p14="http://schemas.microsoft.com/office/powerpoint/2010/main" val="15941377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50ABA0-8D14-20C6-72E9-20495878C4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27038"/>
            <a:ext cx="8229600" cy="487362"/>
          </a:xfrm>
        </p:spPr>
        <p:txBody>
          <a:bodyPr/>
          <a:lstStyle/>
          <a:p>
            <a:pPr algn="ctr"/>
            <a:r>
              <a:rPr lang="en-US" sz="2800" dirty="0"/>
              <a:t>CEAM Executable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005220C-5924-B096-FBB2-10F2EBF085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8119277-75FA-4564-A61E-A5E635131C45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6D9FD02-95D9-1F74-7E92-D608709DD8C4}"/>
              </a:ext>
            </a:extLst>
          </p:cNvPr>
          <p:cNvSpPr txBox="1"/>
          <p:nvPr/>
        </p:nvSpPr>
        <p:spPr>
          <a:xfrm>
            <a:off x="428400" y="981600"/>
            <a:ext cx="8349840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latin typeface="Arial" charset="0"/>
                <a:cs typeface="Arial" charset="0"/>
              </a:rPr>
              <a:t>The CEAM executable file can be found in the CEAMstandaloneApplication.zip folder. To run the executable from the command prompt:</a:t>
            </a:r>
            <a:endParaRPr lang="en-US" dirty="0"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Arial" charset="0"/>
                <a:cs typeface="Arial" charset="0"/>
              </a:rPr>
              <a:t>Unzip the CEAMstandaloneApplication.zip folder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Arial" charset="0"/>
                <a:cs typeface="Arial" charset="0"/>
              </a:rPr>
              <a:t>Open the command prom</a:t>
            </a:r>
            <a:r>
              <a:rPr lang="en-US" sz="1600" dirty="0">
                <a:cs typeface="Arial" charset="0"/>
              </a:rPr>
              <a:t>pt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Arial" charset="0"/>
                <a:cs typeface="Arial" charset="0"/>
              </a:rPr>
              <a:t>Change the d</a:t>
            </a:r>
            <a:r>
              <a:rPr lang="en-US" sz="1600" dirty="0">
                <a:cs typeface="Arial" charset="0"/>
              </a:rPr>
              <a:t>irectory to the location of CEAM.exe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Arial" charset="0"/>
                <a:cs typeface="Arial" charset="0"/>
              </a:rPr>
              <a:t>Use </a:t>
            </a:r>
            <a:r>
              <a:rPr lang="en-US" sz="1400" dirty="0">
                <a:cs typeface="Arial" charset="0"/>
              </a:rPr>
              <a:t>&gt;cd &lt;file location&gt;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Arial" charset="0"/>
                <a:cs typeface="Arial" charset="0"/>
              </a:rPr>
              <a:t>Call CEAM.exe with input parameters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cs typeface="Arial" charset="0"/>
              </a:rPr>
              <a:t>Use &gt;CEAM &lt;input parameters&gt;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Arial" charset="0"/>
                <a:cs typeface="Arial" charset="0"/>
              </a:rPr>
              <a:t>Input parameters are the same for the executable version, but spaces should be used to separate input arguments instead of commas, and string arguments should not include quotes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cs typeface="Arial" charset="0"/>
              </a:rPr>
              <a:t>Executable outputs a text file</a:t>
            </a:r>
            <a:endParaRPr lang="en-US" sz="1400" dirty="0">
              <a:cs typeface="Arial" charset="0"/>
            </a:endParaRPr>
          </a:p>
          <a:p>
            <a:r>
              <a:rPr lang="en-US" b="1" dirty="0" err="1">
                <a:latin typeface="Arial" charset="0"/>
                <a:cs typeface="Arial" charset="0"/>
              </a:rPr>
              <a:t>CEA.m</a:t>
            </a:r>
            <a:r>
              <a:rPr lang="en-US" b="1" dirty="0">
                <a:latin typeface="Arial" charset="0"/>
                <a:cs typeface="Arial" charset="0"/>
              </a:rPr>
              <a:t> input example:</a:t>
            </a:r>
          </a:p>
          <a:p>
            <a:r>
              <a:rPr lang="en-US" sz="1600" dirty="0">
                <a:cs typeface="Arial" charset="0"/>
              </a:rPr>
              <a:t>CEA(</a:t>
            </a:r>
            <a:r>
              <a:rPr lang="en-US" sz="1600" dirty="0">
                <a:solidFill>
                  <a:srgbClr val="CC00CC"/>
                </a:solidFill>
                <a:cs typeface="Arial" charset="0"/>
              </a:rPr>
              <a:t>'</a:t>
            </a:r>
            <a:r>
              <a:rPr lang="en-US" sz="1600" dirty="0" err="1">
                <a:solidFill>
                  <a:srgbClr val="CC00CC"/>
                </a:solidFill>
                <a:cs typeface="Arial" charset="0"/>
              </a:rPr>
              <a:t>problem'</a:t>
            </a:r>
            <a:r>
              <a:rPr lang="en-US" sz="1600" dirty="0" err="1">
                <a:cs typeface="Arial" charset="0"/>
              </a:rPr>
              <a:t>,</a:t>
            </a:r>
            <a:r>
              <a:rPr lang="en-US" sz="1600" dirty="0" err="1">
                <a:solidFill>
                  <a:srgbClr val="CC00CC"/>
                </a:solidFill>
                <a:cs typeface="Arial" charset="0"/>
              </a:rPr>
              <a:t>'hp'</a:t>
            </a:r>
            <a:r>
              <a:rPr lang="en-US" sz="1600" dirty="0" err="1">
                <a:cs typeface="Arial" charset="0"/>
              </a:rPr>
              <a:t>,</a:t>
            </a:r>
            <a:r>
              <a:rPr lang="en-US" sz="1600" dirty="0" err="1">
                <a:solidFill>
                  <a:srgbClr val="CC00CC"/>
                </a:solidFill>
                <a:cs typeface="Arial" charset="0"/>
              </a:rPr>
              <a:t>'equilibrium'</a:t>
            </a:r>
            <a:r>
              <a:rPr lang="en-US" sz="1600" dirty="0" err="1">
                <a:cs typeface="Arial" charset="0"/>
              </a:rPr>
              <a:t>,</a:t>
            </a:r>
            <a:r>
              <a:rPr lang="en-US" sz="1600" dirty="0" err="1">
                <a:solidFill>
                  <a:srgbClr val="CC00CC"/>
                </a:solidFill>
                <a:cs typeface="Arial" charset="0"/>
              </a:rPr>
              <a:t>'o</a:t>
            </a:r>
            <a:r>
              <a:rPr lang="en-US" sz="1600" dirty="0">
                <a:solidFill>
                  <a:srgbClr val="CC00CC"/>
                </a:solidFill>
                <a:cs typeface="Arial" charset="0"/>
              </a:rPr>
              <a:t>/f'</a:t>
            </a:r>
            <a:r>
              <a:rPr lang="en-US" sz="1600" dirty="0">
                <a:cs typeface="Arial" charset="0"/>
              </a:rPr>
              <a:t>,6.0338,</a:t>
            </a:r>
            <a:r>
              <a:rPr lang="en-US" sz="1600" dirty="0">
                <a:solidFill>
                  <a:srgbClr val="CC00CC"/>
                </a:solidFill>
                <a:cs typeface="Arial" charset="0"/>
              </a:rPr>
              <a:t>'case'</a:t>
            </a:r>
            <a:r>
              <a:rPr lang="en-US" sz="1600" dirty="0">
                <a:cs typeface="Arial" charset="0"/>
              </a:rPr>
              <a:t>,</a:t>
            </a:r>
            <a:r>
              <a:rPr lang="en-US" sz="1600" dirty="0">
                <a:solidFill>
                  <a:srgbClr val="CC00CC"/>
                </a:solidFill>
                <a:cs typeface="Arial" charset="0"/>
              </a:rPr>
              <a:t>'CEAM-HP1’</a:t>
            </a:r>
            <a:r>
              <a:rPr lang="en-US" sz="1600" dirty="0">
                <a:cs typeface="Arial" charset="0"/>
              </a:rPr>
              <a:t>,</a:t>
            </a:r>
            <a:r>
              <a:rPr lang="en-US" sz="1600" dirty="0">
                <a:solidFill>
                  <a:srgbClr val="CC00CC"/>
                </a:solidFill>
                <a:cs typeface="Arial" charset="0"/>
              </a:rPr>
              <a:t>'p,psia'</a:t>
            </a:r>
            <a:r>
              <a:rPr lang="en-US" sz="1600" dirty="0">
                <a:cs typeface="Arial" charset="0"/>
              </a:rPr>
              <a:t>,3126.24, </a:t>
            </a:r>
            <a:r>
              <a:rPr lang="en-US" sz="1600" dirty="0">
                <a:solidFill>
                  <a:srgbClr val="CC00CC"/>
                </a:solidFill>
                <a:cs typeface="Arial" charset="0"/>
              </a:rPr>
              <a:t>'reactants’</a:t>
            </a:r>
            <a:r>
              <a:rPr lang="en-US" sz="1600" dirty="0">
                <a:cs typeface="Arial" charset="0"/>
              </a:rPr>
              <a:t>, </a:t>
            </a:r>
            <a:r>
              <a:rPr lang="en-US" sz="1600" dirty="0">
                <a:solidFill>
                  <a:srgbClr val="CC00CC"/>
                </a:solidFill>
                <a:cs typeface="Arial" charset="0"/>
              </a:rPr>
              <a:t>'fuel'</a:t>
            </a:r>
            <a:r>
              <a:rPr lang="en-US" sz="1600" dirty="0">
                <a:cs typeface="Arial" charset="0"/>
              </a:rPr>
              <a:t>,</a:t>
            </a:r>
            <a:r>
              <a:rPr lang="en-US" sz="1600" dirty="0">
                <a:solidFill>
                  <a:srgbClr val="CC00CC"/>
                </a:solidFill>
                <a:cs typeface="Arial" charset="0"/>
              </a:rPr>
              <a:t>'H2(L)'</a:t>
            </a:r>
            <a:r>
              <a:rPr lang="en-US" sz="1600" dirty="0">
                <a:cs typeface="Arial" charset="0"/>
              </a:rPr>
              <a:t>,</a:t>
            </a:r>
            <a:r>
              <a:rPr lang="en-US" sz="1600" dirty="0">
                <a:solidFill>
                  <a:srgbClr val="CC00CC"/>
                </a:solidFill>
                <a:cs typeface="Arial" charset="0"/>
              </a:rPr>
              <a:t>'H'</a:t>
            </a:r>
            <a:r>
              <a:rPr lang="en-US" sz="1600" dirty="0">
                <a:cs typeface="Arial" charset="0"/>
              </a:rPr>
              <a:t>,2,</a:t>
            </a:r>
            <a:r>
              <a:rPr lang="en-US" sz="1600" dirty="0">
                <a:solidFill>
                  <a:srgbClr val="CC00CC"/>
                </a:solidFill>
                <a:cs typeface="Arial" charset="0"/>
              </a:rPr>
              <a:t>'wt%'</a:t>
            </a:r>
            <a:r>
              <a:rPr lang="en-US" sz="1600" dirty="0">
                <a:cs typeface="Arial" charset="0"/>
              </a:rPr>
              <a:t>,100,</a:t>
            </a:r>
            <a:r>
              <a:rPr lang="en-US" sz="1600" dirty="0">
                <a:solidFill>
                  <a:srgbClr val="CC00CC"/>
                </a:solidFill>
                <a:cs typeface="Arial" charset="0"/>
              </a:rPr>
              <a:t>'h,cal/mol'</a:t>
            </a:r>
            <a:r>
              <a:rPr lang="en-US" sz="1600" dirty="0">
                <a:cs typeface="Arial" charset="0"/>
              </a:rPr>
              <a:t>,-2154,</a:t>
            </a:r>
            <a:r>
              <a:rPr lang="en-US" sz="1600" dirty="0">
                <a:solidFill>
                  <a:srgbClr val="CC00CC"/>
                </a:solidFill>
                <a:cs typeface="Arial" charset="0"/>
              </a:rPr>
              <a:t>'t(k)'</a:t>
            </a:r>
            <a:r>
              <a:rPr lang="en-US" sz="1600" dirty="0">
                <a:cs typeface="Arial" charset="0"/>
              </a:rPr>
              <a:t>,20.17, </a:t>
            </a:r>
            <a:r>
              <a:rPr lang="en-US" sz="1600" dirty="0">
                <a:solidFill>
                  <a:srgbClr val="CC00CC"/>
                </a:solidFill>
                <a:cs typeface="Arial" charset="0"/>
              </a:rPr>
              <a:t>'oxid'</a:t>
            </a:r>
            <a:r>
              <a:rPr lang="en-US" sz="1600" dirty="0">
                <a:cs typeface="Arial" charset="0"/>
              </a:rPr>
              <a:t>,</a:t>
            </a:r>
            <a:r>
              <a:rPr lang="en-US" sz="1600" dirty="0">
                <a:solidFill>
                  <a:srgbClr val="CC00CC"/>
                </a:solidFill>
                <a:cs typeface="Arial" charset="0"/>
              </a:rPr>
              <a:t>'O2(L)'</a:t>
            </a:r>
            <a:r>
              <a:rPr lang="en-US" sz="1600" dirty="0">
                <a:cs typeface="Arial" charset="0"/>
              </a:rPr>
              <a:t>,</a:t>
            </a:r>
            <a:r>
              <a:rPr lang="en-US" sz="1600" dirty="0">
                <a:solidFill>
                  <a:srgbClr val="CC00CC"/>
                </a:solidFill>
                <a:cs typeface="Arial" charset="0"/>
              </a:rPr>
              <a:t>'O'</a:t>
            </a:r>
            <a:r>
              <a:rPr lang="en-US" sz="1600" dirty="0">
                <a:cs typeface="Arial" charset="0"/>
              </a:rPr>
              <a:t>,2,</a:t>
            </a:r>
            <a:r>
              <a:rPr lang="en-US" sz="1600" dirty="0">
                <a:solidFill>
                  <a:srgbClr val="CC00CC"/>
                </a:solidFill>
                <a:cs typeface="Arial" charset="0"/>
              </a:rPr>
              <a:t>'wt%'</a:t>
            </a:r>
            <a:r>
              <a:rPr lang="en-US" sz="1600" dirty="0">
                <a:cs typeface="Arial" charset="0"/>
              </a:rPr>
              <a:t>,100,</a:t>
            </a:r>
            <a:r>
              <a:rPr lang="en-US" sz="1600" dirty="0">
                <a:solidFill>
                  <a:srgbClr val="CC00CC"/>
                </a:solidFill>
                <a:cs typeface="Arial" charset="0"/>
              </a:rPr>
              <a:t>'h,cal/mol'</a:t>
            </a:r>
            <a:r>
              <a:rPr lang="en-US" sz="1600" dirty="0">
                <a:cs typeface="Arial" charset="0"/>
              </a:rPr>
              <a:t>,-3102,</a:t>
            </a:r>
            <a:r>
              <a:rPr lang="en-US" sz="1600" dirty="0">
                <a:solidFill>
                  <a:srgbClr val="CC00CC"/>
                </a:solidFill>
                <a:cs typeface="Arial" charset="0"/>
              </a:rPr>
              <a:t>'t(k)'</a:t>
            </a:r>
            <a:r>
              <a:rPr lang="en-US" sz="1600" dirty="0">
                <a:cs typeface="Arial" charset="0"/>
              </a:rPr>
              <a:t>,90.18,</a:t>
            </a:r>
            <a:r>
              <a:rPr lang="en-US" sz="1600" dirty="0">
                <a:solidFill>
                  <a:srgbClr val="CC00CC"/>
                </a:solidFill>
                <a:cs typeface="Arial" charset="0"/>
              </a:rPr>
              <a:t>'output'</a:t>
            </a:r>
            <a:r>
              <a:rPr lang="en-US" sz="1600" dirty="0">
                <a:cs typeface="Arial" charset="0"/>
              </a:rPr>
              <a:t>,</a:t>
            </a:r>
            <a:r>
              <a:rPr lang="en-US" sz="1600" dirty="0">
                <a:solidFill>
                  <a:srgbClr val="CC00CC"/>
                </a:solidFill>
                <a:cs typeface="Arial" charset="0"/>
              </a:rPr>
              <a:t>'transport'</a:t>
            </a:r>
            <a:r>
              <a:rPr lang="en-US" sz="1600" dirty="0">
                <a:cs typeface="Arial" charset="0"/>
              </a:rPr>
              <a:t>,</a:t>
            </a:r>
            <a:r>
              <a:rPr lang="en-US" sz="1600" dirty="0">
                <a:solidFill>
                  <a:srgbClr val="CC00CC"/>
                </a:solidFill>
                <a:cs typeface="Arial" charset="0"/>
              </a:rPr>
              <a:t>'end'</a:t>
            </a:r>
            <a:r>
              <a:rPr lang="en-US" sz="1600" dirty="0">
                <a:cs typeface="Arial" charset="0"/>
              </a:rPr>
              <a:t>,</a:t>
            </a:r>
            <a:r>
              <a:rPr lang="en-US" sz="1600" dirty="0">
                <a:solidFill>
                  <a:srgbClr val="CC00CC"/>
                </a:solidFill>
                <a:cs typeface="Arial" charset="0"/>
              </a:rPr>
              <a:t>'screen'</a:t>
            </a:r>
            <a:r>
              <a:rPr lang="en-US" sz="1600" dirty="0">
                <a:cs typeface="Arial" charset="0"/>
              </a:rPr>
              <a:t>);</a:t>
            </a:r>
          </a:p>
          <a:p>
            <a:r>
              <a:rPr lang="en-US" b="1" dirty="0">
                <a:latin typeface="Arial" charset="0"/>
                <a:cs typeface="Arial" charset="0"/>
              </a:rPr>
              <a:t>CEAM.exe input example:</a:t>
            </a:r>
          </a:p>
          <a:p>
            <a:r>
              <a:rPr lang="en-US" sz="1600" dirty="0">
                <a:latin typeface="Arial" charset="0"/>
                <a:cs typeface="Arial" charset="0"/>
              </a:rPr>
              <a:t>CEAM problem hp equilibrium o/f 6.0338 case CEAM-HP1 </a:t>
            </a:r>
            <a:r>
              <a:rPr lang="en-US" sz="1600" dirty="0" err="1">
                <a:latin typeface="Arial" charset="0"/>
                <a:cs typeface="Arial" charset="0"/>
              </a:rPr>
              <a:t>p,psia</a:t>
            </a:r>
            <a:r>
              <a:rPr lang="en-US" sz="1600" dirty="0">
                <a:latin typeface="Arial" charset="0"/>
                <a:cs typeface="Arial" charset="0"/>
              </a:rPr>
              <a:t> 3126.24 reactants fuel H2(L) H 2 </a:t>
            </a:r>
            <a:r>
              <a:rPr lang="en-US" sz="1600" dirty="0" err="1">
                <a:latin typeface="Arial" charset="0"/>
                <a:cs typeface="Arial" charset="0"/>
              </a:rPr>
              <a:t>wt</a:t>
            </a:r>
            <a:r>
              <a:rPr lang="en-US" sz="1600" dirty="0">
                <a:latin typeface="Arial" charset="0"/>
                <a:cs typeface="Arial" charset="0"/>
              </a:rPr>
              <a:t>% 100 </a:t>
            </a:r>
            <a:r>
              <a:rPr lang="en-US" sz="1600" dirty="0" err="1">
                <a:latin typeface="Arial" charset="0"/>
                <a:cs typeface="Arial" charset="0"/>
              </a:rPr>
              <a:t>h,cal</a:t>
            </a:r>
            <a:r>
              <a:rPr lang="en-US" sz="1600" dirty="0">
                <a:latin typeface="Arial" charset="0"/>
                <a:cs typeface="Arial" charset="0"/>
              </a:rPr>
              <a:t>/mol -2154 t(k) 20.17 </a:t>
            </a:r>
            <a:r>
              <a:rPr lang="en-US" sz="1600" dirty="0" err="1">
                <a:latin typeface="Arial" charset="0"/>
                <a:cs typeface="Arial" charset="0"/>
              </a:rPr>
              <a:t>oxid</a:t>
            </a:r>
            <a:r>
              <a:rPr lang="en-US" sz="1600" dirty="0">
                <a:latin typeface="Arial" charset="0"/>
                <a:cs typeface="Arial" charset="0"/>
              </a:rPr>
              <a:t> O2(L) O 2 </a:t>
            </a:r>
            <a:r>
              <a:rPr lang="en-US" sz="1600" dirty="0" err="1">
                <a:latin typeface="Arial" charset="0"/>
                <a:cs typeface="Arial" charset="0"/>
              </a:rPr>
              <a:t>wt</a:t>
            </a:r>
            <a:r>
              <a:rPr lang="en-US" sz="1600" dirty="0">
                <a:latin typeface="Arial" charset="0"/>
                <a:cs typeface="Arial" charset="0"/>
              </a:rPr>
              <a:t>% 100 </a:t>
            </a:r>
            <a:r>
              <a:rPr lang="en-US" sz="1600" dirty="0" err="1">
                <a:latin typeface="Arial" charset="0"/>
                <a:cs typeface="Arial" charset="0"/>
              </a:rPr>
              <a:t>h,cal</a:t>
            </a:r>
            <a:r>
              <a:rPr lang="en-US" sz="1600" dirty="0">
                <a:latin typeface="Arial" charset="0"/>
                <a:cs typeface="Arial" charset="0"/>
              </a:rPr>
              <a:t>/mol -3102 t(k) 90.18 output transport end screen</a:t>
            </a:r>
          </a:p>
        </p:txBody>
      </p:sp>
    </p:spTree>
    <p:extLst>
      <p:ext uri="{BB962C8B-B14F-4D97-AF65-F5344CB8AC3E}">
        <p14:creationId xmlns:p14="http://schemas.microsoft.com/office/powerpoint/2010/main" val="4703871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50ABA0-8D14-20C6-72E9-20495878C4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27038"/>
            <a:ext cx="8229600" cy="487362"/>
          </a:xfrm>
        </p:spPr>
        <p:txBody>
          <a:bodyPr/>
          <a:lstStyle/>
          <a:p>
            <a:pPr algn="ctr"/>
            <a:r>
              <a:rPr lang="en-US" sz="2800" dirty="0"/>
              <a:t>CEAM for Python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005220C-5924-B096-FBB2-10F2EBF085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8119277-75FA-4564-A61E-A5E635131C45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6D9FD02-95D9-1F74-7E92-D608709DD8C4}"/>
              </a:ext>
            </a:extLst>
          </p:cNvPr>
          <p:cNvSpPr txBox="1"/>
          <p:nvPr/>
        </p:nvSpPr>
        <p:spPr>
          <a:xfrm>
            <a:off x="428400" y="981600"/>
            <a:ext cx="8349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latin typeface="Arial" charset="0"/>
                <a:cs typeface="Arial" charset="0"/>
              </a:rPr>
              <a:t>CEAM has been compiled for use in Python. The authors have not tried implementation.</a:t>
            </a:r>
            <a:endParaRPr lang="en-US" dirty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82224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7348F5-8C8B-4A74-8E9F-E36ED9990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Obtaining CEAM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9A6091A-E0DC-4DB7-B08C-C67B82EBF2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8119277-75FA-4564-A61E-A5E635131C45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F77093F-BD2C-43A9-96AF-701E63FCF4BF}"/>
              </a:ext>
            </a:extLst>
          </p:cNvPr>
          <p:cNvSpPr txBox="1">
            <a:spLocks/>
          </p:cNvSpPr>
          <p:nvPr/>
        </p:nvSpPr>
        <p:spPr>
          <a:xfrm>
            <a:off x="457200" y="1157177"/>
            <a:ext cx="8396654" cy="4525963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rgbClr val="0066CC"/>
              </a:buClr>
              <a:buSzPct val="110000"/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66CC"/>
              </a:buClr>
              <a:buSzPct val="110000"/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66CC"/>
              </a:buClr>
              <a:buSzPct val="110000"/>
              <a:buFont typeface="Arial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>
                <a:latin typeface="Arial" charset="0"/>
                <a:cs typeface="Arial" charset="0"/>
              </a:rPr>
              <a:t>https://software.nasa.gov</a:t>
            </a:r>
            <a:endParaRPr lang="en-US" dirty="0">
              <a:latin typeface="Arial" charset="0"/>
              <a:cs typeface="Arial" charset="0"/>
            </a:endParaRPr>
          </a:p>
          <a:p>
            <a:r>
              <a:rPr lang="en-US" sz="2800" dirty="0">
                <a:latin typeface="Arial" charset="0"/>
                <a:cs typeface="Arial" charset="0"/>
              </a:rPr>
              <a:t>Enter CEAM in search box.</a:t>
            </a:r>
          </a:p>
          <a:p>
            <a:pPr lvl="1"/>
            <a:r>
              <a:rPr lang="en-US" sz="2400" dirty="0">
                <a:latin typeface="Arial" charset="0"/>
                <a:cs typeface="Arial" charset="0"/>
              </a:rPr>
              <a:t>For civil servants it’s an instant download</a:t>
            </a:r>
          </a:p>
          <a:p>
            <a:pPr lvl="1"/>
            <a:r>
              <a:rPr lang="en-US" sz="2400" dirty="0">
                <a:latin typeface="Arial" charset="0"/>
                <a:cs typeface="Arial" charset="0"/>
              </a:rPr>
              <a:t>Non-civil servants are vetted by shared services center</a:t>
            </a:r>
          </a:p>
          <a:p>
            <a:r>
              <a:rPr lang="en-US" sz="2800" dirty="0">
                <a:latin typeface="Arial" charset="0"/>
                <a:cs typeface="Arial" charset="0"/>
              </a:rPr>
              <a:t>CEAM was once restricted (EAR99) but is no longer restricted.</a:t>
            </a:r>
          </a:p>
          <a:p>
            <a:endParaRPr lang="en-US" sz="2800" dirty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56226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052" y="21504"/>
            <a:ext cx="8229600" cy="499864"/>
          </a:xfrm>
        </p:spPr>
        <p:txBody>
          <a:bodyPr/>
          <a:lstStyle/>
          <a:p>
            <a:pPr algn="ctr"/>
            <a:r>
              <a:rPr lang="en-US" dirty="0"/>
              <a:t>GUI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8119277-75FA-4564-A61E-A5E635131C45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31899" y="521368"/>
            <a:ext cx="8983408" cy="1844843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rgbClr val="0066CC"/>
              </a:buClr>
              <a:buSzPct val="110000"/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66CC"/>
              </a:buClr>
              <a:buSzPct val="110000"/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66CC"/>
              </a:buClr>
              <a:buSzPct val="110000"/>
              <a:buFont typeface="Arial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latin typeface="Arial" charset="0"/>
                <a:cs typeface="Arial" charset="0"/>
              </a:rPr>
              <a:t>GUI is available as an App within </a:t>
            </a:r>
            <a:r>
              <a:rPr lang="en-US" sz="2400" dirty="0" err="1">
                <a:latin typeface="Arial" charset="0"/>
                <a:cs typeface="Arial" charset="0"/>
              </a:rPr>
              <a:t>MatLab</a:t>
            </a:r>
            <a:r>
              <a:rPr lang="en-US" sz="2400" dirty="0">
                <a:latin typeface="Arial" charset="0"/>
                <a:cs typeface="Arial" charset="0"/>
              </a:rPr>
              <a:t> and as a standalone program.</a:t>
            </a:r>
          </a:p>
          <a:p>
            <a:pPr marL="457200" lvl="1" indent="0">
              <a:buNone/>
            </a:pPr>
            <a:endParaRPr lang="en-US" sz="2000" dirty="0">
              <a:latin typeface="Arial" charset="0"/>
              <a:cs typeface="Arial" charset="0"/>
            </a:endParaRPr>
          </a:p>
        </p:txBody>
      </p:sp>
      <p:pic>
        <p:nvPicPr>
          <p:cNvPr id="8" name="Content Placeholder 4" descr="Graphical user interface, application, Word&#10;&#10;Description automatically generated">
            <a:extLst>
              <a:ext uri="{FF2B5EF4-FFF2-40B4-BE49-F238E27FC236}">
                <a16:creationId xmlns:a16="http://schemas.microsoft.com/office/drawing/2014/main" id="{4164A501-CD8B-C5C0-CBA3-5232C1AB9A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8198" y="1035123"/>
            <a:ext cx="5513493" cy="5459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6897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052" y="21504"/>
            <a:ext cx="8229600" cy="499864"/>
          </a:xfrm>
        </p:spPr>
        <p:txBody>
          <a:bodyPr/>
          <a:lstStyle/>
          <a:p>
            <a:pPr algn="ctr"/>
            <a:r>
              <a:rPr lang="en-US" dirty="0"/>
              <a:t>GUI </a:t>
            </a:r>
            <a:r>
              <a:rPr lang="en-US" b="0" dirty="0"/>
              <a:t>(</a:t>
            </a:r>
            <a:r>
              <a:rPr lang="en-US" b="0" dirty="0" err="1"/>
              <a:t>cont</a:t>
            </a:r>
            <a:r>
              <a:rPr lang="en-US" b="0" dirty="0"/>
              <a:t>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8119277-75FA-4564-A61E-A5E635131C45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31899" y="521368"/>
            <a:ext cx="6212490" cy="1844843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rgbClr val="0066CC"/>
              </a:buClr>
              <a:buSzPct val="110000"/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66CC"/>
              </a:buClr>
              <a:buSzPct val="110000"/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66CC"/>
              </a:buClr>
              <a:buSzPct val="110000"/>
              <a:buFont typeface="Arial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latin typeface="Arial" charset="0"/>
                <a:cs typeface="Arial" charset="0"/>
              </a:rPr>
              <a:t>Reactant Editing</a:t>
            </a:r>
          </a:p>
          <a:p>
            <a:pPr lvl="1"/>
            <a:r>
              <a:rPr lang="en-US" sz="2000" dirty="0">
                <a:latin typeface="Arial" charset="0"/>
                <a:cs typeface="Arial" charset="0"/>
              </a:rPr>
              <a:t>Reactants can be created by clicking “New Reactant” or modified by clicking “Edit Reactant” with a reactant selected</a:t>
            </a:r>
          </a:p>
          <a:p>
            <a:pPr lvl="1"/>
            <a:r>
              <a:rPr lang="en-US" sz="2000" dirty="0">
                <a:latin typeface="Arial" charset="0"/>
                <a:cs typeface="Arial" charset="0"/>
              </a:rPr>
              <a:t>The formulas of reactants from the thermodynamic library cannot be edited</a:t>
            </a:r>
          </a:p>
          <a:p>
            <a:endParaRPr lang="en-US" sz="2400" dirty="0">
              <a:latin typeface="Arial" charset="0"/>
              <a:cs typeface="Arial" charset="0"/>
            </a:endParaRPr>
          </a:p>
          <a:p>
            <a:endParaRPr lang="en-US" sz="2400" dirty="0">
              <a:latin typeface="Arial" charset="0"/>
              <a:cs typeface="Arial" charset="0"/>
            </a:endParaRPr>
          </a:p>
          <a:p>
            <a:r>
              <a:rPr lang="en-US" sz="2400" dirty="0">
                <a:latin typeface="Arial" charset="0"/>
                <a:cs typeface="Arial" charset="0"/>
              </a:rPr>
              <a:t>Reset Reactants</a:t>
            </a:r>
          </a:p>
          <a:p>
            <a:pPr lvl="1"/>
            <a:r>
              <a:rPr lang="en-US" sz="2000" dirty="0">
                <a:latin typeface="Arial" charset="0"/>
                <a:cs typeface="Arial" charset="0"/>
              </a:rPr>
              <a:t>The GUI comes with an option to reset all changes to match the thermodynamic library</a:t>
            </a:r>
          </a:p>
          <a:p>
            <a:pPr lvl="1"/>
            <a:r>
              <a:rPr lang="en-US" sz="2000" dirty="0">
                <a:latin typeface="Arial" charset="0"/>
                <a:cs typeface="Arial" charset="0"/>
              </a:rPr>
              <a:t>To call this function, input “obj = </a:t>
            </a:r>
            <a:r>
              <a:rPr lang="en-US" sz="2000" dirty="0" err="1">
                <a:latin typeface="Arial" charset="0"/>
                <a:cs typeface="Arial" charset="0"/>
              </a:rPr>
              <a:t>MLCEA_Main</a:t>
            </a:r>
            <a:r>
              <a:rPr lang="en-US" sz="2000" dirty="0">
                <a:latin typeface="Arial" charset="0"/>
                <a:cs typeface="Arial" charset="0"/>
              </a:rPr>
              <a:t>; </a:t>
            </a:r>
            <a:r>
              <a:rPr lang="en-US" sz="2000" dirty="0" err="1">
                <a:latin typeface="Arial" charset="0"/>
                <a:cs typeface="Arial" charset="0"/>
              </a:rPr>
              <a:t>obj.ResetReactants</a:t>
            </a:r>
            <a:r>
              <a:rPr lang="en-US" sz="2000" dirty="0">
                <a:latin typeface="Arial" charset="0"/>
                <a:cs typeface="Arial" charset="0"/>
              </a:rPr>
              <a:t>;” (without quotes) into MATLAB’s command window</a:t>
            </a:r>
          </a:p>
          <a:p>
            <a:pPr lvl="1"/>
            <a:r>
              <a:rPr lang="en-US" sz="2000" dirty="0">
                <a:latin typeface="Arial" charset="0"/>
                <a:cs typeface="Arial" charset="0"/>
              </a:rPr>
              <a:t>     This will permanently delete all custom reactants and fuel/oxidizer selections!</a:t>
            </a:r>
          </a:p>
          <a:p>
            <a:pPr marL="457200" lvl="1" indent="0">
              <a:buNone/>
            </a:pPr>
            <a:endParaRPr lang="en-US" sz="2000" dirty="0">
              <a:latin typeface="Arial" charset="0"/>
              <a:cs typeface="Arial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C4D688C-7A24-6D17-D59B-B565DC9EC2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0086" y="3139435"/>
            <a:ext cx="1856611" cy="2295331"/>
          </a:xfrm>
          <a:prstGeom prst="rect">
            <a:avLst/>
          </a:prstGeom>
        </p:spPr>
      </p:pic>
      <p:pic>
        <p:nvPicPr>
          <p:cNvPr id="6" name="Picture 5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316CCF0B-EF1F-1587-4B34-575311DE08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0087" y="785567"/>
            <a:ext cx="1856611" cy="229533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1E25083-7CF2-BDCC-E328-C0515A0574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493" y="5597331"/>
            <a:ext cx="304762" cy="304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2467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052" y="21504"/>
            <a:ext cx="8229600" cy="499864"/>
          </a:xfrm>
        </p:spPr>
        <p:txBody>
          <a:bodyPr/>
          <a:lstStyle/>
          <a:p>
            <a:pPr algn="ctr"/>
            <a:r>
              <a:rPr lang="en-US" dirty="0"/>
              <a:t>GUI </a:t>
            </a:r>
            <a:r>
              <a:rPr lang="en-US" b="0" dirty="0"/>
              <a:t>(</a:t>
            </a:r>
            <a:r>
              <a:rPr lang="en-US" b="0" dirty="0" err="1"/>
              <a:t>cont</a:t>
            </a:r>
            <a:r>
              <a:rPr lang="en-US" b="0" dirty="0"/>
              <a:t>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8119277-75FA-4564-A61E-A5E635131C45}" type="slidenum">
              <a:rPr lang="en-US" smtClean="0"/>
              <a:pPr/>
              <a:t>22</a:t>
            </a:fld>
            <a:endParaRPr lang="en-US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0EBE4EC6-8B1F-053C-0170-E52AF6A977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45165" y="1466792"/>
            <a:ext cx="4932740" cy="435133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D040571-D029-EA5E-BD65-64C540B6345B}"/>
              </a:ext>
            </a:extLst>
          </p:cNvPr>
          <p:cNvSpPr/>
          <p:nvPr/>
        </p:nvSpPr>
        <p:spPr>
          <a:xfrm>
            <a:off x="1912211" y="1720058"/>
            <a:ext cx="3790461" cy="2407139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AB8A7EC-460E-1ABF-22EF-6228CACE8486}"/>
              </a:ext>
            </a:extLst>
          </p:cNvPr>
          <p:cNvCxnSpPr>
            <a:cxnSpLocks/>
            <a:stCxn id="6" idx="1"/>
          </p:cNvCxnSpPr>
          <p:nvPr/>
        </p:nvCxnSpPr>
        <p:spPr>
          <a:xfrm flipH="1" flipV="1">
            <a:off x="1216643" y="2736059"/>
            <a:ext cx="695568" cy="187569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A9364E24-0492-3EFA-6949-219D8BE34033}"/>
              </a:ext>
            </a:extLst>
          </p:cNvPr>
          <p:cNvSpPr/>
          <p:nvPr/>
        </p:nvSpPr>
        <p:spPr>
          <a:xfrm>
            <a:off x="4616334" y="4262134"/>
            <a:ext cx="2024185" cy="1357802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F5F298B-D556-FCA0-B868-3FC63176C4F8}"/>
              </a:ext>
            </a:extLst>
          </p:cNvPr>
          <p:cNvCxnSpPr>
            <a:cxnSpLocks/>
            <a:stCxn id="8" idx="3"/>
          </p:cNvCxnSpPr>
          <p:nvPr/>
        </p:nvCxnSpPr>
        <p:spPr>
          <a:xfrm flipV="1">
            <a:off x="6640519" y="3674076"/>
            <a:ext cx="600540" cy="1266959"/>
          </a:xfrm>
          <a:prstGeom prst="line">
            <a:avLst/>
          </a:prstGeom>
          <a:ln w="127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AB1384E6-E81F-B254-96D5-2F83437DC24B}"/>
              </a:ext>
            </a:extLst>
          </p:cNvPr>
          <p:cNvSpPr txBox="1"/>
          <p:nvPr/>
        </p:nvSpPr>
        <p:spPr>
          <a:xfrm>
            <a:off x="247452" y="2366727"/>
            <a:ext cx="16257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Console output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B226C5A-01E7-C2DF-DB50-42323D2D51DF}"/>
              </a:ext>
            </a:extLst>
          </p:cNvPr>
          <p:cNvSpPr txBox="1"/>
          <p:nvPr/>
        </p:nvSpPr>
        <p:spPr>
          <a:xfrm>
            <a:off x="7092779" y="3335787"/>
            <a:ext cx="192765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C000"/>
                </a:solidFill>
              </a:rPr>
              <a:t>Variable plot</a:t>
            </a:r>
          </a:p>
          <a:p>
            <a:endParaRPr lang="en-US" dirty="0">
              <a:solidFill>
                <a:srgbClr val="FFC000"/>
              </a:solidFill>
            </a:endParaRPr>
          </a:p>
          <a:p>
            <a:r>
              <a:rPr lang="en-US" dirty="0">
                <a:solidFill>
                  <a:srgbClr val="FFC000"/>
                </a:solidFill>
              </a:rPr>
              <a:t>Plots can be extracted to separate windows. These are not cleared when a new problem is run.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746339A-2332-C2EE-7991-3555E067530B}"/>
              </a:ext>
            </a:extLst>
          </p:cNvPr>
          <p:cNvSpPr txBox="1"/>
          <p:nvPr/>
        </p:nvSpPr>
        <p:spPr>
          <a:xfrm>
            <a:off x="0" y="583269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Note</a:t>
            </a:r>
            <a:r>
              <a:rPr lang="en-US" dirty="0"/>
              <a:t>: Each time the GUI is run a new Output Window is generated. 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1AD07A7-BEFB-5866-BB30-214720C42F42}"/>
              </a:ext>
            </a:extLst>
          </p:cNvPr>
          <p:cNvCxnSpPr>
            <a:cxnSpLocks/>
          </p:cNvCxnSpPr>
          <p:nvPr/>
        </p:nvCxnSpPr>
        <p:spPr>
          <a:xfrm flipV="1">
            <a:off x="3369709" y="1184564"/>
            <a:ext cx="710455" cy="611304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EE2A8D8C-6D95-C233-7EBD-719527DB76D8}"/>
              </a:ext>
            </a:extLst>
          </p:cNvPr>
          <p:cNvSpPr txBox="1"/>
          <p:nvPr/>
        </p:nvSpPr>
        <p:spPr>
          <a:xfrm>
            <a:off x="4086546" y="810862"/>
            <a:ext cx="49812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First line of Console output provides the CEA in MATLAB command that executed the problem.</a:t>
            </a:r>
          </a:p>
        </p:txBody>
      </p:sp>
    </p:spTree>
    <p:extLst>
      <p:ext uri="{BB962C8B-B14F-4D97-AF65-F5344CB8AC3E}">
        <p14:creationId xmlns:p14="http://schemas.microsoft.com/office/powerpoint/2010/main" val="30640515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17ACA8-72D4-2098-928E-570EB0F05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644" y="2876623"/>
            <a:ext cx="8229600" cy="792162"/>
          </a:xfrm>
        </p:spPr>
        <p:txBody>
          <a:bodyPr/>
          <a:lstStyle/>
          <a:p>
            <a:pPr algn="ctr"/>
            <a:r>
              <a:rPr lang="en-US" dirty="0"/>
              <a:t>Backup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B8DD14B-CECD-B5D3-36CF-B44DFD8F87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8119277-75FA-4564-A61E-A5E635131C45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2137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377" y="58442"/>
            <a:ext cx="8229600" cy="792162"/>
          </a:xfrm>
        </p:spPr>
        <p:txBody>
          <a:bodyPr/>
          <a:lstStyle/>
          <a:p>
            <a:r>
              <a:rPr lang="en-US" dirty="0"/>
              <a:t>Generic CEAM Command Lines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8119277-75FA-4564-A61E-A5E635131C45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421758" y="581252"/>
            <a:ext cx="8526379" cy="6340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7663" lvl="2" indent="-347663"/>
            <a:r>
              <a:rPr lang="en-US" sz="1400" b="1" dirty="0">
                <a:latin typeface="Courier New"/>
              </a:rPr>
              <a:t>Point Problems:</a:t>
            </a:r>
          </a:p>
          <a:p>
            <a:pPr marL="347663" lvl="2" indent="-347663"/>
            <a:r>
              <a:rPr lang="en-US" sz="1400" dirty="0">
                <a:latin typeface="Courier New"/>
              </a:rPr>
              <a:t>[</a:t>
            </a:r>
            <a:r>
              <a:rPr lang="en-US" sz="1400" dirty="0" err="1">
                <a:latin typeface="Courier New"/>
              </a:rPr>
              <a:t>UserVariable</a:t>
            </a:r>
            <a:r>
              <a:rPr lang="en-US" sz="1400" dirty="0">
                <a:latin typeface="Courier New"/>
              </a:rPr>
              <a:t>]=CEA(</a:t>
            </a:r>
            <a:r>
              <a:rPr lang="en-US" sz="1400" dirty="0">
                <a:solidFill>
                  <a:srgbClr val="CC00CC"/>
                </a:solidFill>
                <a:latin typeface="Courier New"/>
              </a:rPr>
              <a:t>'problem'</a:t>
            </a:r>
            <a:r>
              <a:rPr lang="en-US" sz="1400" dirty="0">
                <a:latin typeface="Courier New"/>
              </a:rPr>
              <a:t>,</a:t>
            </a:r>
            <a:r>
              <a:rPr lang="en-US" sz="1400" dirty="0">
                <a:solidFill>
                  <a:srgbClr val="CC00CC"/>
                </a:solidFill>
                <a:latin typeface="Courier New"/>
              </a:rPr>
              <a:t>'[</a:t>
            </a:r>
            <a:r>
              <a:rPr lang="en-US" sz="1400" dirty="0" err="1">
                <a:solidFill>
                  <a:srgbClr val="CC00CC"/>
                </a:solidFill>
                <a:latin typeface="Courier New"/>
              </a:rPr>
              <a:t>point_problem_type</a:t>
            </a:r>
            <a:r>
              <a:rPr lang="en-US" sz="1400" dirty="0">
                <a:solidFill>
                  <a:srgbClr val="CC00CC"/>
                </a:solidFill>
                <a:latin typeface="Courier New"/>
              </a:rPr>
              <a:t>]'</a:t>
            </a:r>
            <a:r>
              <a:rPr lang="en-US" sz="1400" dirty="0">
                <a:latin typeface="Courier New"/>
              </a:rPr>
              <a:t>,[</a:t>
            </a:r>
            <a:r>
              <a:rPr lang="en-US" sz="1400" dirty="0">
                <a:solidFill>
                  <a:srgbClr val="CC00CC"/>
                </a:solidFill>
                <a:latin typeface="Courier New"/>
              </a:rPr>
              <a:t>'</a:t>
            </a:r>
            <a:r>
              <a:rPr lang="en-US" sz="1400" dirty="0" err="1">
                <a:solidFill>
                  <a:srgbClr val="CC00CC"/>
                </a:solidFill>
                <a:latin typeface="Courier New"/>
              </a:rPr>
              <a:t>equilibrium','frozen</a:t>
            </a:r>
            <a:r>
              <a:rPr lang="en-US" sz="1400" dirty="0">
                <a:solidFill>
                  <a:srgbClr val="CC00CC"/>
                </a:solidFill>
                <a:latin typeface="Courier New"/>
              </a:rPr>
              <a:t>'</a:t>
            </a:r>
            <a:r>
              <a:rPr lang="en-US" sz="1400" dirty="0">
                <a:latin typeface="Courier New"/>
              </a:rPr>
              <a:t>], </a:t>
            </a:r>
            <a:r>
              <a:rPr lang="en-US" sz="1400" dirty="0">
                <a:solidFill>
                  <a:srgbClr val="CC00CC"/>
                </a:solidFill>
                <a:latin typeface="Courier New"/>
              </a:rPr>
              <a:t>'o/f'</a:t>
            </a:r>
            <a:r>
              <a:rPr lang="en-US" sz="1400" dirty="0">
                <a:latin typeface="Courier New"/>
              </a:rPr>
              <a:t>,2.34,</a:t>
            </a:r>
            <a:r>
              <a:rPr lang="en-US" sz="1400" dirty="0">
                <a:solidFill>
                  <a:srgbClr val="CC00CC"/>
                </a:solidFill>
                <a:latin typeface="Courier New"/>
              </a:rPr>
              <a:t>'case'</a:t>
            </a:r>
            <a:r>
              <a:rPr lang="en-US" sz="1400" dirty="0">
                <a:latin typeface="Courier New"/>
              </a:rPr>
              <a:t>,</a:t>
            </a:r>
            <a:r>
              <a:rPr lang="en-US" sz="1400" dirty="0">
                <a:solidFill>
                  <a:srgbClr val="CC00CC"/>
                </a:solidFill>
                <a:latin typeface="Courier New"/>
              </a:rPr>
              <a:t>'</a:t>
            </a:r>
            <a:r>
              <a:rPr lang="en-US" sz="1400" dirty="0">
                <a:latin typeface="Courier New"/>
              </a:rPr>
              <a:t>[</a:t>
            </a:r>
            <a:r>
              <a:rPr lang="en-US" sz="1400" dirty="0" err="1">
                <a:latin typeface="Courier New"/>
              </a:rPr>
              <a:t>problem_title</a:t>
            </a:r>
            <a:r>
              <a:rPr lang="en-US" sz="1400" dirty="0">
                <a:latin typeface="Courier New"/>
              </a:rPr>
              <a:t>]</a:t>
            </a:r>
            <a:r>
              <a:rPr lang="en-US" sz="1400" dirty="0">
                <a:solidFill>
                  <a:srgbClr val="CC00CC"/>
                </a:solidFill>
                <a:latin typeface="Courier New"/>
              </a:rPr>
              <a:t>'</a:t>
            </a:r>
            <a:r>
              <a:rPr lang="en-US" sz="1400" dirty="0">
                <a:latin typeface="Courier New"/>
              </a:rPr>
              <a:t>,</a:t>
            </a:r>
            <a:r>
              <a:rPr lang="en-US" sz="1400" dirty="0">
                <a:solidFill>
                  <a:srgbClr val="CC00CC"/>
                </a:solidFill>
                <a:latin typeface="Courier New"/>
              </a:rPr>
              <a:t>'[required identifiers and values]'</a:t>
            </a:r>
            <a:r>
              <a:rPr lang="en-US" sz="1400" dirty="0">
                <a:latin typeface="Courier New"/>
              </a:rPr>
              <a:t>, </a:t>
            </a:r>
            <a:r>
              <a:rPr lang="en-US" sz="1400" dirty="0">
                <a:solidFill>
                  <a:srgbClr val="CC00CC"/>
                </a:solidFill>
                <a:latin typeface="Courier New"/>
              </a:rPr>
              <a:t>'reactants'</a:t>
            </a:r>
            <a:r>
              <a:rPr lang="en-US" sz="1400" dirty="0">
                <a:latin typeface="Courier New"/>
              </a:rPr>
              <a:t>,[</a:t>
            </a:r>
            <a:r>
              <a:rPr lang="en-US" sz="1400" dirty="0" err="1">
                <a:latin typeface="Courier New"/>
              </a:rPr>
              <a:t>reactant_data</a:t>
            </a:r>
            <a:r>
              <a:rPr lang="en-US" sz="1400" dirty="0">
                <a:latin typeface="Courier New"/>
              </a:rPr>
              <a:t>]</a:t>
            </a:r>
            <a:r>
              <a:rPr lang="pt-BR" sz="1400" dirty="0">
                <a:latin typeface="Courier New"/>
              </a:rPr>
              <a:t>,</a:t>
            </a:r>
            <a:r>
              <a:rPr lang="pt-BR" sz="1400" dirty="0">
                <a:solidFill>
                  <a:srgbClr val="CC00CC"/>
                </a:solidFill>
                <a:latin typeface="Courier New"/>
              </a:rPr>
              <a:t>'ions'</a:t>
            </a:r>
            <a:r>
              <a:rPr lang="pt-BR" sz="1400" dirty="0">
                <a:latin typeface="Courier New"/>
              </a:rPr>
              <a:t>,</a:t>
            </a:r>
            <a:r>
              <a:rPr lang="pt-BR" sz="1400" dirty="0">
                <a:solidFill>
                  <a:srgbClr val="CC00CC"/>
                </a:solidFill>
                <a:latin typeface="Courier New"/>
              </a:rPr>
              <a:t>'nfz'</a:t>
            </a:r>
            <a:r>
              <a:rPr lang="pt-BR" sz="1400" dirty="0">
                <a:latin typeface="Courier New"/>
              </a:rPr>
              <a:t>,[nfz_condition],[</a:t>
            </a:r>
            <a:r>
              <a:rPr lang="pt-BR" sz="1400" dirty="0">
                <a:solidFill>
                  <a:srgbClr val="CC00CC"/>
                </a:solidFill>
                <a:latin typeface="Courier New"/>
              </a:rPr>
              <a:t>'insert'</a:t>
            </a:r>
            <a:r>
              <a:rPr lang="pt-BR" sz="1400" dirty="0">
                <a:latin typeface="Courier New"/>
              </a:rPr>
              <a:t>,</a:t>
            </a:r>
            <a:r>
              <a:rPr lang="pt-BR" sz="1400" dirty="0">
                <a:solidFill>
                  <a:srgbClr val="CC00CC"/>
                </a:solidFill>
                <a:latin typeface="Courier New"/>
              </a:rPr>
              <a:t>'omit'</a:t>
            </a:r>
            <a:r>
              <a:rPr lang="pt-BR" sz="1400" dirty="0">
                <a:latin typeface="Courier New"/>
              </a:rPr>
              <a:t>, </a:t>
            </a:r>
            <a:r>
              <a:rPr lang="pt-BR" sz="1400" dirty="0">
                <a:solidFill>
                  <a:srgbClr val="CC00CC"/>
                </a:solidFill>
                <a:latin typeface="Courier New"/>
              </a:rPr>
              <a:t>'only'</a:t>
            </a:r>
            <a:r>
              <a:rPr lang="pt-BR" sz="1400" dirty="0">
                <a:latin typeface="Courier New"/>
              </a:rPr>
              <a:t>],[reactant(s) to be inserted, omitted, or evaluated],</a:t>
            </a:r>
            <a:r>
              <a:rPr lang="pt-BR" sz="1400" dirty="0">
                <a:solidFill>
                  <a:srgbClr val="CC00CC"/>
                </a:solidFill>
                <a:latin typeface="Courier New"/>
              </a:rPr>
              <a:t>'</a:t>
            </a:r>
            <a:r>
              <a:rPr lang="en-US" sz="1400" dirty="0">
                <a:solidFill>
                  <a:srgbClr val="CC00CC"/>
                </a:solidFill>
                <a:latin typeface="Courier New"/>
              </a:rPr>
              <a:t>output'</a:t>
            </a:r>
            <a:r>
              <a:rPr lang="en-US" sz="1400" dirty="0">
                <a:latin typeface="Courier New"/>
              </a:rPr>
              <a:t>,</a:t>
            </a:r>
            <a:r>
              <a:rPr lang="en-US" sz="1400" dirty="0">
                <a:solidFill>
                  <a:srgbClr val="CC00CC"/>
                </a:solidFill>
                <a:latin typeface="Courier New"/>
              </a:rPr>
              <a:t> '</a:t>
            </a:r>
            <a:r>
              <a:rPr lang="en-US" sz="1400" dirty="0" err="1">
                <a:solidFill>
                  <a:srgbClr val="CC00CC"/>
                </a:solidFill>
                <a:latin typeface="Courier New"/>
              </a:rPr>
              <a:t>transport'</a:t>
            </a:r>
            <a:r>
              <a:rPr lang="en-US" sz="1400" dirty="0" err="1">
                <a:latin typeface="Courier New"/>
              </a:rPr>
              <a:t>,</a:t>
            </a:r>
            <a:r>
              <a:rPr lang="en-US" sz="1400" dirty="0" err="1">
                <a:solidFill>
                  <a:srgbClr val="CC00CC"/>
                </a:solidFill>
                <a:latin typeface="Courier New"/>
              </a:rPr>
              <a:t>'trace</a:t>
            </a:r>
            <a:r>
              <a:rPr lang="en-US" sz="1400" dirty="0">
                <a:solidFill>
                  <a:srgbClr val="CC00CC"/>
                </a:solidFill>
                <a:latin typeface="Courier New"/>
              </a:rPr>
              <a:t>'</a:t>
            </a:r>
            <a:r>
              <a:rPr lang="en-US" sz="1400" dirty="0">
                <a:latin typeface="Courier New"/>
              </a:rPr>
              <a:t>,[</a:t>
            </a:r>
            <a:r>
              <a:rPr lang="en-US" sz="1400" dirty="0" err="1">
                <a:latin typeface="Courier New"/>
              </a:rPr>
              <a:t>trace_limit</a:t>
            </a:r>
            <a:r>
              <a:rPr lang="en-US" sz="1400" dirty="0">
                <a:latin typeface="Courier New"/>
              </a:rPr>
              <a:t>],'[</a:t>
            </a:r>
            <a:r>
              <a:rPr lang="en-US" sz="1400" dirty="0" err="1">
                <a:latin typeface="Courier New"/>
              </a:rPr>
              <a:t>unit_system</a:t>
            </a:r>
            <a:r>
              <a:rPr lang="en-US" sz="1400" dirty="0">
                <a:latin typeface="Courier New"/>
              </a:rPr>
              <a:t>]','</a:t>
            </a:r>
            <a:r>
              <a:rPr lang="en-US" sz="1400" dirty="0" err="1">
                <a:latin typeface="Courier New"/>
              </a:rPr>
              <a:t>short',</a:t>
            </a:r>
            <a:r>
              <a:rPr lang="en-US" sz="1400" dirty="0" err="1">
                <a:solidFill>
                  <a:srgbClr val="CC00CC"/>
                </a:solidFill>
                <a:latin typeface="Courier New"/>
              </a:rPr>
              <a:t>'end</a:t>
            </a:r>
            <a:r>
              <a:rPr lang="en-US" sz="1400" dirty="0">
                <a:solidFill>
                  <a:srgbClr val="CC00CC"/>
                </a:solidFill>
                <a:latin typeface="Courier New"/>
              </a:rPr>
              <a:t>', </a:t>
            </a:r>
            <a:r>
              <a:rPr lang="en-US" sz="1400" dirty="0">
                <a:latin typeface="Courier New"/>
              </a:rPr>
              <a:t>[Destination:</a:t>
            </a:r>
            <a:r>
              <a:rPr lang="en-US" sz="1400" dirty="0">
                <a:solidFill>
                  <a:srgbClr val="CC00CC"/>
                </a:solidFill>
                <a:latin typeface="Courier New"/>
              </a:rPr>
              <a:t>'screen','</a:t>
            </a:r>
            <a:r>
              <a:rPr lang="en-US" sz="1400" dirty="0" err="1">
                <a:latin typeface="Courier New"/>
              </a:rPr>
              <a:t>filename_with_path</a:t>
            </a:r>
            <a:r>
              <a:rPr lang="en-US" sz="1400" dirty="0">
                <a:solidFill>
                  <a:srgbClr val="CC00CC"/>
                </a:solidFill>
                <a:latin typeface="Courier New"/>
              </a:rPr>
              <a:t>'</a:t>
            </a:r>
            <a:r>
              <a:rPr lang="en-US" sz="1400" dirty="0">
                <a:latin typeface="Courier New"/>
              </a:rPr>
              <a:t>]);</a:t>
            </a:r>
          </a:p>
          <a:p>
            <a:pPr marL="347663" lvl="2" indent="-347663"/>
            <a:endParaRPr lang="en-US" sz="1000" b="1" dirty="0">
              <a:latin typeface="Courier New"/>
            </a:endParaRPr>
          </a:p>
          <a:p>
            <a:pPr marL="347663" lvl="2" indent="-347663"/>
            <a:r>
              <a:rPr lang="en-US" sz="1400" b="1" dirty="0">
                <a:latin typeface="Courier New"/>
              </a:rPr>
              <a:t>Rocket Problem:</a:t>
            </a:r>
          </a:p>
          <a:p>
            <a:pPr marL="347663" lvl="2" indent="-347663"/>
            <a:r>
              <a:rPr lang="en-US" sz="1400" dirty="0">
                <a:latin typeface="Courier New"/>
              </a:rPr>
              <a:t>[</a:t>
            </a:r>
            <a:r>
              <a:rPr lang="en-US" sz="1400" dirty="0" err="1">
                <a:latin typeface="Courier New"/>
              </a:rPr>
              <a:t>UserVariable</a:t>
            </a:r>
            <a:r>
              <a:rPr lang="en-US" sz="1400" dirty="0">
                <a:latin typeface="Courier New"/>
              </a:rPr>
              <a:t>]=CEA(</a:t>
            </a:r>
            <a:r>
              <a:rPr lang="en-US" sz="1400" dirty="0">
                <a:solidFill>
                  <a:srgbClr val="CC00CC"/>
                </a:solidFill>
                <a:latin typeface="Courier New"/>
              </a:rPr>
              <a:t>'</a:t>
            </a:r>
            <a:r>
              <a:rPr lang="en-US" sz="1400" dirty="0" err="1">
                <a:solidFill>
                  <a:srgbClr val="CC00CC"/>
                </a:solidFill>
                <a:latin typeface="Courier New"/>
              </a:rPr>
              <a:t>problem'</a:t>
            </a:r>
            <a:r>
              <a:rPr lang="en-US" sz="1400" dirty="0" err="1">
                <a:latin typeface="Courier New"/>
              </a:rPr>
              <a:t>,</a:t>
            </a:r>
            <a:r>
              <a:rPr lang="en-US" sz="1400" dirty="0" err="1">
                <a:solidFill>
                  <a:srgbClr val="CC00CC"/>
                </a:solidFill>
                <a:latin typeface="Courier New"/>
              </a:rPr>
              <a:t>'rocket</a:t>
            </a:r>
            <a:r>
              <a:rPr lang="en-US" sz="1400" dirty="0">
                <a:solidFill>
                  <a:srgbClr val="CC00CC"/>
                </a:solidFill>
                <a:latin typeface="Courier New"/>
              </a:rPr>
              <a:t>'</a:t>
            </a:r>
            <a:r>
              <a:rPr lang="en-US" sz="1400" dirty="0">
                <a:latin typeface="Courier New"/>
              </a:rPr>
              <a:t>,[</a:t>
            </a:r>
            <a:r>
              <a:rPr lang="en-US" sz="1400" dirty="0">
                <a:solidFill>
                  <a:srgbClr val="CC00CC"/>
                </a:solidFill>
                <a:latin typeface="Courier New"/>
              </a:rPr>
              <a:t>'</a:t>
            </a:r>
            <a:r>
              <a:rPr lang="en-US" sz="1400" dirty="0" err="1">
                <a:solidFill>
                  <a:srgbClr val="CC00CC"/>
                </a:solidFill>
                <a:latin typeface="Courier New"/>
              </a:rPr>
              <a:t>equilibrium','frozen</a:t>
            </a:r>
            <a:r>
              <a:rPr lang="en-US" sz="1400" dirty="0">
                <a:solidFill>
                  <a:srgbClr val="CC00CC"/>
                </a:solidFill>
                <a:latin typeface="Courier New"/>
              </a:rPr>
              <a:t>'</a:t>
            </a:r>
            <a:r>
              <a:rPr lang="en-US" sz="1400" dirty="0">
                <a:latin typeface="Courier New"/>
              </a:rPr>
              <a:t>],[</a:t>
            </a:r>
            <a:r>
              <a:rPr lang="en-US" sz="1400" dirty="0">
                <a:solidFill>
                  <a:srgbClr val="CC00CC"/>
                </a:solidFill>
                <a:latin typeface="Courier New"/>
              </a:rPr>
              <a:t>'</a:t>
            </a:r>
            <a:r>
              <a:rPr lang="en-US" sz="1400" dirty="0" err="1">
                <a:solidFill>
                  <a:srgbClr val="CC00CC"/>
                </a:solidFill>
                <a:latin typeface="Courier New"/>
              </a:rPr>
              <a:t>fac</a:t>
            </a:r>
            <a:r>
              <a:rPr lang="en-US" sz="1400" dirty="0">
                <a:solidFill>
                  <a:srgbClr val="CC00CC"/>
                </a:solidFill>
                <a:latin typeface="Courier New"/>
              </a:rPr>
              <a:t>'</a:t>
            </a:r>
            <a:r>
              <a:rPr lang="en-US" sz="1400" dirty="0">
                <a:latin typeface="Courier New"/>
              </a:rPr>
              <a:t>,</a:t>
            </a:r>
            <a:r>
              <a:rPr lang="en-US" sz="1400" dirty="0">
                <a:solidFill>
                  <a:srgbClr val="CC00CC"/>
                </a:solidFill>
                <a:latin typeface="Courier New"/>
              </a:rPr>
              <a:t>'</a:t>
            </a:r>
            <a:r>
              <a:rPr lang="en-US" sz="1400" dirty="0" err="1">
                <a:solidFill>
                  <a:srgbClr val="CC00CC"/>
                </a:solidFill>
                <a:latin typeface="Courier New"/>
              </a:rPr>
              <a:t>acat</a:t>
            </a:r>
            <a:r>
              <a:rPr lang="en-US" sz="1400" dirty="0">
                <a:solidFill>
                  <a:srgbClr val="CC00CC"/>
                </a:solidFill>
                <a:latin typeface="Courier New"/>
              </a:rPr>
              <a:t>'</a:t>
            </a:r>
            <a:r>
              <a:rPr lang="en-US" sz="1400" dirty="0">
                <a:latin typeface="Courier New"/>
              </a:rPr>
              <a:t>, [</a:t>
            </a:r>
            <a:r>
              <a:rPr lang="en-US" sz="1400" dirty="0" err="1">
                <a:latin typeface="Courier New"/>
              </a:rPr>
              <a:t>contraction_ratio_value</a:t>
            </a:r>
            <a:r>
              <a:rPr lang="en-US" sz="1400" dirty="0">
                <a:latin typeface="Courier New"/>
              </a:rPr>
              <a:t>]],[</a:t>
            </a:r>
            <a:r>
              <a:rPr lang="en-US" sz="1400" dirty="0">
                <a:solidFill>
                  <a:srgbClr val="CC00CC"/>
                </a:solidFill>
                <a:latin typeface="Courier New"/>
              </a:rPr>
              <a:t>'pi/</a:t>
            </a:r>
            <a:r>
              <a:rPr lang="en-US" sz="1400" dirty="0" err="1">
                <a:solidFill>
                  <a:srgbClr val="CC00CC"/>
                </a:solidFill>
                <a:latin typeface="Courier New"/>
              </a:rPr>
              <a:t>p','subsonic','supersonic</a:t>
            </a:r>
            <a:r>
              <a:rPr lang="en-US" sz="1400" dirty="0">
                <a:solidFill>
                  <a:srgbClr val="CC00CC"/>
                </a:solidFill>
                <a:latin typeface="Courier New"/>
              </a:rPr>
              <a:t>'</a:t>
            </a:r>
            <a:r>
              <a:rPr lang="en-US" sz="1400" dirty="0">
                <a:latin typeface="Courier New"/>
              </a:rPr>
              <a:t>] </a:t>
            </a:r>
            <a:r>
              <a:rPr lang="en-US" sz="1400" dirty="0">
                <a:solidFill>
                  <a:srgbClr val="CC00CC"/>
                </a:solidFill>
                <a:latin typeface="Courier New"/>
              </a:rPr>
              <a:t>'o/f'</a:t>
            </a:r>
            <a:r>
              <a:rPr lang="en-US" sz="1400" dirty="0">
                <a:latin typeface="Courier New"/>
              </a:rPr>
              <a:t>,2.34,</a:t>
            </a:r>
            <a:r>
              <a:rPr lang="en-US" sz="1400" dirty="0">
                <a:solidFill>
                  <a:srgbClr val="CC00CC"/>
                </a:solidFill>
                <a:latin typeface="Courier New"/>
              </a:rPr>
              <a:t>'case'</a:t>
            </a:r>
            <a:r>
              <a:rPr lang="en-US" sz="1400" dirty="0">
                <a:latin typeface="Courier New"/>
              </a:rPr>
              <a:t>,</a:t>
            </a:r>
            <a:r>
              <a:rPr lang="en-US" sz="1400" dirty="0">
                <a:solidFill>
                  <a:srgbClr val="CC00CC"/>
                </a:solidFill>
                <a:latin typeface="Courier New"/>
              </a:rPr>
              <a:t>'</a:t>
            </a:r>
            <a:r>
              <a:rPr lang="en-US" sz="1400" dirty="0">
                <a:latin typeface="Courier New"/>
              </a:rPr>
              <a:t>[</a:t>
            </a:r>
            <a:r>
              <a:rPr lang="en-US" sz="1400" dirty="0" err="1">
                <a:latin typeface="Courier New"/>
              </a:rPr>
              <a:t>problem_title</a:t>
            </a:r>
            <a:r>
              <a:rPr lang="en-US" sz="1400" dirty="0">
                <a:latin typeface="Courier New"/>
              </a:rPr>
              <a:t>]</a:t>
            </a:r>
            <a:r>
              <a:rPr lang="en-US" sz="1400" dirty="0">
                <a:solidFill>
                  <a:srgbClr val="CC00CC"/>
                </a:solidFill>
                <a:latin typeface="Courier New"/>
              </a:rPr>
              <a:t>'</a:t>
            </a:r>
            <a:r>
              <a:rPr lang="en-US" sz="1400" dirty="0">
                <a:latin typeface="Courier New"/>
              </a:rPr>
              <a:t>, </a:t>
            </a:r>
            <a:r>
              <a:rPr lang="en-US" sz="1400" dirty="0">
                <a:solidFill>
                  <a:srgbClr val="CC00CC"/>
                </a:solidFill>
                <a:latin typeface="Courier New"/>
              </a:rPr>
              <a:t>'p(psi)'</a:t>
            </a:r>
            <a:r>
              <a:rPr lang="en-US" sz="1400" dirty="0">
                <a:latin typeface="Courier New"/>
              </a:rPr>
              <a:t>,[</a:t>
            </a:r>
            <a:r>
              <a:rPr lang="en-US" sz="1400" dirty="0" err="1">
                <a:latin typeface="Courier New"/>
              </a:rPr>
              <a:t>chamber_pressure</a:t>
            </a:r>
            <a:r>
              <a:rPr lang="en-US" sz="1400" dirty="0">
                <a:latin typeface="Courier New"/>
              </a:rPr>
              <a:t>(s)], </a:t>
            </a:r>
            <a:r>
              <a:rPr lang="en-US" sz="1400" dirty="0">
                <a:solidFill>
                  <a:srgbClr val="CC00CC"/>
                </a:solidFill>
                <a:latin typeface="Courier New"/>
              </a:rPr>
              <a:t>'reactants'</a:t>
            </a:r>
            <a:r>
              <a:rPr lang="en-US" sz="1400" dirty="0">
                <a:latin typeface="Courier New"/>
              </a:rPr>
              <a:t>,[</a:t>
            </a:r>
            <a:r>
              <a:rPr lang="en-US" sz="1400" dirty="0" err="1">
                <a:latin typeface="Courier New"/>
              </a:rPr>
              <a:t>reactant_data</a:t>
            </a:r>
            <a:r>
              <a:rPr lang="en-US" sz="1400" dirty="0">
                <a:latin typeface="Courier New"/>
              </a:rPr>
              <a:t>]</a:t>
            </a:r>
            <a:r>
              <a:rPr lang="pt-BR" sz="1400" dirty="0">
                <a:latin typeface="Courier New"/>
              </a:rPr>
              <a:t>,</a:t>
            </a:r>
            <a:r>
              <a:rPr lang="pt-BR" sz="1400" dirty="0">
                <a:solidFill>
                  <a:srgbClr val="CC00CC"/>
                </a:solidFill>
                <a:latin typeface="Courier New"/>
              </a:rPr>
              <a:t>'ions'</a:t>
            </a:r>
            <a:r>
              <a:rPr lang="pt-BR" sz="1400" dirty="0">
                <a:latin typeface="Courier New"/>
              </a:rPr>
              <a:t>,</a:t>
            </a:r>
            <a:r>
              <a:rPr lang="pt-BR" sz="1400" dirty="0">
                <a:solidFill>
                  <a:srgbClr val="CC00CC"/>
                </a:solidFill>
                <a:latin typeface="Courier New"/>
              </a:rPr>
              <a:t>'nfz'</a:t>
            </a:r>
            <a:r>
              <a:rPr lang="pt-BR" sz="1400" dirty="0">
                <a:latin typeface="Courier New"/>
              </a:rPr>
              <a:t>,[nfz_condition],[</a:t>
            </a:r>
            <a:r>
              <a:rPr lang="pt-BR" sz="1400" dirty="0">
                <a:solidFill>
                  <a:srgbClr val="CC00CC"/>
                </a:solidFill>
                <a:latin typeface="Courier New"/>
              </a:rPr>
              <a:t>'insert'</a:t>
            </a:r>
            <a:r>
              <a:rPr lang="pt-BR" sz="1400" dirty="0">
                <a:latin typeface="Courier New"/>
              </a:rPr>
              <a:t>,</a:t>
            </a:r>
            <a:r>
              <a:rPr lang="pt-BR" sz="1400" dirty="0">
                <a:solidFill>
                  <a:srgbClr val="CC00CC"/>
                </a:solidFill>
                <a:latin typeface="Courier New"/>
              </a:rPr>
              <a:t>'omit'</a:t>
            </a:r>
            <a:r>
              <a:rPr lang="pt-BR" sz="1400" dirty="0">
                <a:latin typeface="Courier New"/>
              </a:rPr>
              <a:t>, </a:t>
            </a:r>
            <a:r>
              <a:rPr lang="pt-BR" sz="1400" dirty="0">
                <a:solidFill>
                  <a:srgbClr val="CC00CC"/>
                </a:solidFill>
                <a:latin typeface="Courier New"/>
              </a:rPr>
              <a:t>'only'</a:t>
            </a:r>
            <a:r>
              <a:rPr lang="pt-BR" sz="1400" dirty="0">
                <a:latin typeface="Courier New"/>
              </a:rPr>
              <a:t>],[reactant(s) to be inserted, omitted, or evaluated],</a:t>
            </a:r>
            <a:r>
              <a:rPr lang="pt-BR" sz="1400" dirty="0">
                <a:solidFill>
                  <a:srgbClr val="CC00CC"/>
                </a:solidFill>
                <a:latin typeface="Courier New"/>
              </a:rPr>
              <a:t>'</a:t>
            </a:r>
            <a:r>
              <a:rPr lang="en-US" sz="1400" dirty="0">
                <a:solidFill>
                  <a:srgbClr val="CC00CC"/>
                </a:solidFill>
                <a:latin typeface="Courier New"/>
              </a:rPr>
              <a:t>output'</a:t>
            </a:r>
            <a:r>
              <a:rPr lang="en-US" sz="1400" dirty="0">
                <a:latin typeface="Courier New"/>
              </a:rPr>
              <a:t>,</a:t>
            </a:r>
            <a:r>
              <a:rPr lang="en-US" sz="1400" dirty="0">
                <a:solidFill>
                  <a:srgbClr val="CC00CC"/>
                </a:solidFill>
                <a:latin typeface="Courier New"/>
              </a:rPr>
              <a:t> '</a:t>
            </a:r>
            <a:r>
              <a:rPr lang="en-US" sz="1400" dirty="0" err="1">
                <a:solidFill>
                  <a:srgbClr val="CC00CC"/>
                </a:solidFill>
                <a:latin typeface="Courier New"/>
              </a:rPr>
              <a:t>transport'</a:t>
            </a:r>
            <a:r>
              <a:rPr lang="en-US" sz="1400" dirty="0" err="1">
                <a:latin typeface="Courier New"/>
              </a:rPr>
              <a:t>,</a:t>
            </a:r>
            <a:r>
              <a:rPr lang="en-US" sz="1400" dirty="0" err="1">
                <a:solidFill>
                  <a:srgbClr val="CC00CC"/>
                </a:solidFill>
                <a:latin typeface="Courier New"/>
              </a:rPr>
              <a:t>'trace</a:t>
            </a:r>
            <a:r>
              <a:rPr lang="en-US" sz="1400" dirty="0">
                <a:solidFill>
                  <a:srgbClr val="CC00CC"/>
                </a:solidFill>
                <a:latin typeface="Courier New"/>
              </a:rPr>
              <a:t>'</a:t>
            </a:r>
            <a:r>
              <a:rPr lang="en-US" sz="1400" dirty="0">
                <a:latin typeface="Courier New"/>
              </a:rPr>
              <a:t>,[</a:t>
            </a:r>
            <a:r>
              <a:rPr lang="en-US" sz="1400" dirty="0" err="1">
                <a:latin typeface="Courier New"/>
              </a:rPr>
              <a:t>trace_limit</a:t>
            </a:r>
            <a:r>
              <a:rPr lang="en-US" sz="1400" dirty="0">
                <a:latin typeface="Courier New"/>
              </a:rPr>
              <a:t>],</a:t>
            </a:r>
            <a:r>
              <a:rPr lang="en-US" sz="1400" dirty="0">
                <a:solidFill>
                  <a:srgbClr val="CC00CC"/>
                </a:solidFill>
                <a:latin typeface="Courier New"/>
              </a:rPr>
              <a:t>'</a:t>
            </a:r>
            <a:r>
              <a:rPr lang="en-US" sz="1400" dirty="0" err="1">
                <a:solidFill>
                  <a:srgbClr val="CC00CC"/>
                </a:solidFill>
                <a:latin typeface="Courier New"/>
              </a:rPr>
              <a:t>massf</a:t>
            </a:r>
            <a:r>
              <a:rPr lang="en-US" sz="1400" dirty="0">
                <a:solidFill>
                  <a:srgbClr val="CC00CC"/>
                </a:solidFill>
                <a:latin typeface="Courier New"/>
              </a:rPr>
              <a:t>'</a:t>
            </a:r>
            <a:r>
              <a:rPr lang="en-US" sz="1400" dirty="0">
                <a:latin typeface="Courier New"/>
              </a:rPr>
              <a:t>,'[</a:t>
            </a:r>
            <a:r>
              <a:rPr lang="en-US" sz="1400" dirty="0" err="1">
                <a:latin typeface="Courier New"/>
              </a:rPr>
              <a:t>unit_system</a:t>
            </a:r>
            <a:r>
              <a:rPr lang="en-US" sz="1400" dirty="0">
                <a:latin typeface="Courier New"/>
              </a:rPr>
              <a:t>]','</a:t>
            </a:r>
            <a:r>
              <a:rPr lang="en-US" sz="1400" dirty="0" err="1">
                <a:latin typeface="Courier New"/>
              </a:rPr>
              <a:t>short',</a:t>
            </a:r>
            <a:r>
              <a:rPr lang="en-US" sz="1400" dirty="0" err="1">
                <a:solidFill>
                  <a:srgbClr val="CC00CC"/>
                </a:solidFill>
                <a:latin typeface="Courier New"/>
              </a:rPr>
              <a:t>'end</a:t>
            </a:r>
            <a:r>
              <a:rPr lang="en-US" sz="1400" dirty="0">
                <a:solidFill>
                  <a:srgbClr val="CC00CC"/>
                </a:solidFill>
                <a:latin typeface="Courier New"/>
              </a:rPr>
              <a:t>'</a:t>
            </a:r>
            <a:r>
              <a:rPr lang="en-US" sz="1400" dirty="0">
                <a:latin typeface="Courier New"/>
              </a:rPr>
              <a:t>,</a:t>
            </a:r>
            <a:r>
              <a:rPr lang="en-US" sz="1400" dirty="0">
                <a:solidFill>
                  <a:srgbClr val="CC00CC"/>
                </a:solidFill>
                <a:latin typeface="Courier New"/>
              </a:rPr>
              <a:t> </a:t>
            </a:r>
            <a:r>
              <a:rPr lang="en-US" sz="1400" dirty="0">
                <a:latin typeface="Courier New"/>
              </a:rPr>
              <a:t>[Destination:</a:t>
            </a:r>
            <a:r>
              <a:rPr lang="en-US" sz="1400" dirty="0">
                <a:solidFill>
                  <a:srgbClr val="CC00CC"/>
                </a:solidFill>
                <a:latin typeface="Courier New"/>
              </a:rPr>
              <a:t>'screen'</a:t>
            </a:r>
            <a:r>
              <a:rPr lang="en-US" sz="1400" dirty="0">
                <a:latin typeface="Courier New"/>
              </a:rPr>
              <a:t>,</a:t>
            </a:r>
            <a:r>
              <a:rPr lang="en-US" sz="1400" dirty="0">
                <a:solidFill>
                  <a:srgbClr val="CC00CC"/>
                </a:solidFill>
                <a:latin typeface="Courier New"/>
              </a:rPr>
              <a:t>'</a:t>
            </a:r>
            <a:r>
              <a:rPr lang="en-US" sz="1400" dirty="0" err="1">
                <a:latin typeface="Courier New"/>
              </a:rPr>
              <a:t>filename_with_path</a:t>
            </a:r>
            <a:r>
              <a:rPr lang="en-US" sz="1400" dirty="0">
                <a:solidFill>
                  <a:srgbClr val="CC00CC"/>
                </a:solidFill>
                <a:latin typeface="Courier New"/>
              </a:rPr>
              <a:t>'</a:t>
            </a:r>
            <a:r>
              <a:rPr lang="en-US" sz="1400" dirty="0">
                <a:latin typeface="Courier New"/>
              </a:rPr>
              <a:t>]);</a:t>
            </a:r>
          </a:p>
          <a:p>
            <a:pPr marL="347663" lvl="2" indent="-347663"/>
            <a:endParaRPr lang="en-US" sz="1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347663" lvl="2" indent="-347663"/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Shock Problem:</a:t>
            </a:r>
          </a:p>
          <a:p>
            <a:pPr marL="347663" lvl="2" indent="-347663"/>
            <a:r>
              <a:rPr lang="en-US" sz="1400" dirty="0">
                <a:latin typeface="Courier New"/>
              </a:rPr>
              <a:t>[</a:t>
            </a:r>
            <a:r>
              <a:rPr lang="en-US" sz="1400" dirty="0" err="1">
                <a:latin typeface="Courier New"/>
              </a:rPr>
              <a:t>UserVariable</a:t>
            </a:r>
            <a:r>
              <a:rPr lang="en-US" sz="1400" dirty="0">
                <a:latin typeface="Courier New"/>
              </a:rPr>
              <a:t>]=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CEA(</a:t>
            </a:r>
            <a:r>
              <a:rPr lang="en-US" sz="1400" dirty="0">
                <a:solidFill>
                  <a:srgbClr val="CC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'problem'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1400" dirty="0">
                <a:solidFill>
                  <a:srgbClr val="CC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'shock'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1400" dirty="0">
                <a:solidFill>
                  <a:srgbClr val="CC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1400" dirty="0" err="1">
                <a:solidFill>
                  <a:srgbClr val="CC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inc</a:t>
            </a:r>
            <a:r>
              <a:rPr lang="en-US" sz="1400" dirty="0">
                <a:solidFill>
                  <a:srgbClr val="CC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1400" dirty="0">
                <a:solidFill>
                  <a:srgbClr val="CC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1400" dirty="0" err="1">
                <a:solidFill>
                  <a:srgbClr val="CC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refl</a:t>
            </a:r>
            <a:r>
              <a:rPr lang="en-US" sz="1400" dirty="0">
                <a:solidFill>
                  <a:srgbClr val="CC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1400" dirty="0">
                <a:solidFill>
                  <a:srgbClr val="CC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1400" dirty="0" err="1">
                <a:solidFill>
                  <a:srgbClr val="CC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fr</a:t>
            </a:r>
            <a:r>
              <a:rPr lang="en-US" sz="1400" dirty="0">
                <a:solidFill>
                  <a:srgbClr val="CC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1400" dirty="0">
                <a:solidFill>
                  <a:srgbClr val="CC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1400" dirty="0" err="1">
                <a:solidFill>
                  <a:srgbClr val="CC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eql</a:t>
            </a:r>
            <a:r>
              <a:rPr lang="en-US" sz="1400" dirty="0">
                <a:solidFill>
                  <a:srgbClr val="CC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1400" dirty="0">
                <a:solidFill>
                  <a:srgbClr val="CC00CC"/>
                </a:solidFill>
                <a:latin typeface="Courier New"/>
              </a:rPr>
              <a:t> 'case'</a:t>
            </a:r>
            <a:r>
              <a:rPr lang="en-US" sz="1400" dirty="0">
                <a:latin typeface="Courier New"/>
              </a:rPr>
              <a:t>,</a:t>
            </a:r>
            <a:r>
              <a:rPr lang="en-US" sz="1400" dirty="0">
                <a:solidFill>
                  <a:srgbClr val="CC00CC"/>
                </a:solidFill>
                <a:latin typeface="Courier New"/>
              </a:rPr>
              <a:t>'</a:t>
            </a:r>
            <a:r>
              <a:rPr lang="en-US" sz="1400" dirty="0">
                <a:latin typeface="Courier New"/>
              </a:rPr>
              <a:t>[</a:t>
            </a:r>
            <a:r>
              <a:rPr lang="en-US" sz="1400" dirty="0" err="1">
                <a:latin typeface="Courier New"/>
              </a:rPr>
              <a:t>problem_title</a:t>
            </a:r>
            <a:r>
              <a:rPr lang="en-US" sz="1400" dirty="0">
                <a:latin typeface="Courier New"/>
              </a:rPr>
              <a:t>]</a:t>
            </a:r>
            <a:r>
              <a:rPr lang="en-US" sz="1400" dirty="0">
                <a:solidFill>
                  <a:srgbClr val="CC00CC"/>
                </a:solidFill>
                <a:latin typeface="Courier New"/>
              </a:rPr>
              <a:t>'</a:t>
            </a:r>
            <a:r>
              <a:rPr lang="en-US" sz="1400" dirty="0">
                <a:latin typeface="Courier New"/>
              </a:rPr>
              <a:t>,</a:t>
            </a:r>
            <a:r>
              <a:rPr lang="en-US" sz="1400" dirty="0">
                <a:solidFill>
                  <a:srgbClr val="CC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1400" dirty="0" err="1">
                <a:solidFill>
                  <a:srgbClr val="CC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reac</a:t>
            </a:r>
            <a:r>
              <a:rPr lang="en-US" sz="1400" dirty="0">
                <a:solidFill>
                  <a:srgbClr val="CC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1400" dirty="0">
                <a:latin typeface="Courier New"/>
              </a:rPr>
              <a:t>,[</a:t>
            </a:r>
            <a:r>
              <a:rPr lang="en-US" sz="1400" dirty="0" err="1">
                <a:latin typeface="Courier New"/>
              </a:rPr>
              <a:t>reactant_data</a:t>
            </a:r>
            <a:r>
              <a:rPr lang="en-US" sz="1400" dirty="0">
                <a:latin typeface="Courier New"/>
              </a:rPr>
              <a:t>]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,['Mach',[Mach numbers] OR </a:t>
            </a:r>
            <a:r>
              <a:rPr lang="en-US" sz="1400" dirty="0">
                <a:solidFill>
                  <a:srgbClr val="CC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'u1'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,[velocities]],</a:t>
            </a:r>
            <a:r>
              <a:rPr lang="en-US" sz="1400" dirty="0">
                <a:solidFill>
                  <a:srgbClr val="CC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't'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,300.,</a:t>
            </a:r>
            <a:r>
              <a:rPr lang="en-US" sz="1400" dirty="0">
                <a:solidFill>
                  <a:srgbClr val="CC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'p,atm'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,1.0,</a:t>
            </a:r>
            <a:r>
              <a:rPr lang="en-US" sz="1400" dirty="0">
                <a:solidFill>
                  <a:srgbClr val="CC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'output'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1400" dirty="0">
                <a:solidFill>
                  <a:srgbClr val="CC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'transport'</a:t>
            </a:r>
            <a:r>
              <a:rPr lang="en-US" sz="1400" dirty="0">
                <a:latin typeface="Courier New"/>
              </a:rPr>
              <a:t>,</a:t>
            </a:r>
            <a:r>
              <a:rPr lang="en-US" sz="1400" dirty="0">
                <a:solidFill>
                  <a:srgbClr val="CC00CC"/>
                </a:solidFill>
                <a:latin typeface="Courier New"/>
              </a:rPr>
              <a:t>'massf'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1400" dirty="0">
                <a:solidFill>
                  <a:srgbClr val="CC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'end'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1400" dirty="0">
                <a:latin typeface="Courier New"/>
              </a:rPr>
              <a:t>[Destination:</a:t>
            </a:r>
            <a:r>
              <a:rPr lang="en-US" sz="1400" dirty="0">
                <a:solidFill>
                  <a:srgbClr val="CC00CC"/>
                </a:solidFill>
                <a:latin typeface="Courier New"/>
              </a:rPr>
              <a:t>'screen'</a:t>
            </a:r>
            <a:r>
              <a:rPr lang="en-US" sz="1400" dirty="0">
                <a:latin typeface="Courier New"/>
              </a:rPr>
              <a:t>,</a:t>
            </a:r>
            <a:r>
              <a:rPr lang="en-US" sz="1400" dirty="0">
                <a:solidFill>
                  <a:srgbClr val="CC00CC"/>
                </a:solidFill>
                <a:latin typeface="Courier New"/>
              </a:rPr>
              <a:t>'</a:t>
            </a:r>
            <a:r>
              <a:rPr lang="en-US" sz="1400" dirty="0" err="1">
                <a:latin typeface="Courier New"/>
              </a:rPr>
              <a:t>filename_with_path</a:t>
            </a:r>
            <a:r>
              <a:rPr lang="en-US" sz="1400" dirty="0">
                <a:solidFill>
                  <a:srgbClr val="CC00CC"/>
                </a:solidFill>
                <a:latin typeface="Courier New"/>
              </a:rPr>
              <a:t>'</a:t>
            </a:r>
            <a:r>
              <a:rPr lang="en-US" sz="1400" dirty="0">
                <a:latin typeface="Courier New"/>
              </a:rPr>
              <a:t>]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pPr marL="347663" lvl="2" indent="-347663"/>
            <a:endParaRPr lang="en-US" sz="1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347663" lvl="2" indent="-347663"/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Detonation Problem:</a:t>
            </a:r>
          </a:p>
          <a:p>
            <a:pPr marL="347663" lvl="2" indent="-347663"/>
            <a:r>
              <a:rPr lang="en-US" sz="1400" dirty="0">
                <a:latin typeface="Courier New"/>
              </a:rPr>
              <a:t>[</a:t>
            </a:r>
            <a:r>
              <a:rPr lang="en-US" sz="1400" dirty="0" err="1">
                <a:latin typeface="Courier New"/>
              </a:rPr>
              <a:t>UserVariable</a:t>
            </a:r>
            <a:r>
              <a:rPr lang="en-US" sz="1400" dirty="0">
                <a:latin typeface="Courier New"/>
              </a:rPr>
              <a:t>]=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CEA(</a:t>
            </a:r>
            <a:r>
              <a:rPr lang="en-US" sz="1400" dirty="0">
                <a:solidFill>
                  <a:srgbClr val="CC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1400" dirty="0" err="1">
                <a:solidFill>
                  <a:srgbClr val="CC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reac</a:t>
            </a:r>
            <a:r>
              <a:rPr lang="en-US" sz="1400" dirty="0">
                <a:solidFill>
                  <a:srgbClr val="CC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,[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reactant_data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],</a:t>
            </a:r>
            <a:r>
              <a:rPr lang="en-US" sz="1400" dirty="0">
                <a:solidFill>
                  <a:srgbClr val="CC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'problem'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1400" dirty="0">
                <a:solidFill>
                  <a:srgbClr val="CC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1400" dirty="0" err="1">
                <a:solidFill>
                  <a:srgbClr val="CC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det</a:t>
            </a:r>
            <a:r>
              <a:rPr lang="en-US" sz="1400" dirty="0">
                <a:solidFill>
                  <a:srgbClr val="CC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1400" dirty="0">
                <a:solidFill>
                  <a:srgbClr val="CC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'case'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1400" dirty="0">
                <a:solidFill>
                  <a:srgbClr val="CC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[title]</a:t>
            </a:r>
            <a:r>
              <a:rPr lang="en-US" sz="1400" dirty="0">
                <a:solidFill>
                  <a:srgbClr val="CC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400" dirty="0">
                <a:solidFill>
                  <a:srgbClr val="CC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't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([temperature units])</a:t>
            </a:r>
            <a:r>
              <a:rPr lang="en-US" sz="1400" dirty="0">
                <a:solidFill>
                  <a:srgbClr val="CC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,[temperature value(s)], </a:t>
            </a:r>
            <a:r>
              <a:rPr lang="en-US" sz="1400" dirty="0">
                <a:solidFill>
                  <a:srgbClr val="CC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'p,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pressure_units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r>
              <a:rPr lang="en-US" sz="1400" dirty="0">
                <a:solidFill>
                  <a:srgbClr val="CC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,[pressure values], </a:t>
            </a:r>
            <a:r>
              <a:rPr lang="en-US" sz="1400" dirty="0">
                <a:solidFill>
                  <a:srgbClr val="CC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'r,e'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,1, </a:t>
            </a:r>
            <a:r>
              <a:rPr lang="en-US" sz="1400" dirty="0">
                <a:solidFill>
                  <a:srgbClr val="CC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1400" dirty="0" err="1">
                <a:solidFill>
                  <a:srgbClr val="CC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output'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1400" dirty="0" err="1">
                <a:solidFill>
                  <a:srgbClr val="CC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'trace</a:t>
            </a:r>
            <a:r>
              <a:rPr lang="en-US" sz="1400" dirty="0">
                <a:solidFill>
                  <a:srgbClr val="CC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,[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trace_limit_value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],[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output_units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],</a:t>
            </a:r>
            <a:r>
              <a:rPr lang="en-US" sz="1400" dirty="0">
                <a:solidFill>
                  <a:srgbClr val="CC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'transport'</a:t>
            </a:r>
            <a:r>
              <a:rPr lang="en-US" sz="1400" dirty="0">
                <a:latin typeface="Courier New"/>
              </a:rPr>
              <a:t>,</a:t>
            </a:r>
            <a:r>
              <a:rPr lang="en-US" sz="1400" dirty="0">
                <a:solidFill>
                  <a:srgbClr val="CC00CC"/>
                </a:solidFill>
                <a:latin typeface="Courier New"/>
              </a:rPr>
              <a:t>'</a:t>
            </a:r>
            <a:r>
              <a:rPr lang="en-US" sz="1400" dirty="0" err="1">
                <a:solidFill>
                  <a:srgbClr val="CC00CC"/>
                </a:solidFill>
                <a:latin typeface="Courier New"/>
              </a:rPr>
              <a:t>massf</a:t>
            </a:r>
            <a:r>
              <a:rPr lang="en-US" sz="1400" dirty="0">
                <a:solidFill>
                  <a:srgbClr val="CC00CC"/>
                </a:solidFill>
                <a:latin typeface="Courier New"/>
              </a:rPr>
              <a:t>'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400" dirty="0">
                <a:solidFill>
                  <a:srgbClr val="CC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'end'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1400" dirty="0">
                <a:latin typeface="Courier New"/>
              </a:rPr>
              <a:t> [Destination:</a:t>
            </a:r>
            <a:r>
              <a:rPr lang="en-US" sz="1400" dirty="0">
                <a:solidFill>
                  <a:srgbClr val="CC00CC"/>
                </a:solidFill>
                <a:latin typeface="Courier New"/>
              </a:rPr>
              <a:t>'screen'</a:t>
            </a:r>
            <a:r>
              <a:rPr lang="en-US" sz="1400" dirty="0">
                <a:latin typeface="Courier New"/>
              </a:rPr>
              <a:t>,</a:t>
            </a:r>
            <a:r>
              <a:rPr lang="en-US" sz="1400" dirty="0">
                <a:solidFill>
                  <a:srgbClr val="CC00CC"/>
                </a:solidFill>
                <a:latin typeface="Courier New"/>
              </a:rPr>
              <a:t>'</a:t>
            </a:r>
            <a:r>
              <a:rPr lang="en-US" sz="1400" dirty="0" err="1">
                <a:latin typeface="Courier New"/>
              </a:rPr>
              <a:t>filename_with_path</a:t>
            </a:r>
            <a:r>
              <a:rPr lang="en-US" sz="1400" dirty="0">
                <a:solidFill>
                  <a:srgbClr val="CC00CC"/>
                </a:solidFill>
                <a:latin typeface="Courier New"/>
              </a:rPr>
              <a:t>'</a:t>
            </a:r>
            <a:r>
              <a:rPr lang="en-US" sz="1400" dirty="0">
                <a:latin typeface="Courier New"/>
              </a:rPr>
              <a:t>]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</p:txBody>
      </p:sp>
    </p:spTree>
    <p:extLst>
      <p:ext uri="{BB962C8B-B14F-4D97-AF65-F5344CB8AC3E}">
        <p14:creationId xmlns:p14="http://schemas.microsoft.com/office/powerpoint/2010/main" val="12446919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7348F5-8C8B-4A74-8E9F-E36ED9990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Obtaining CEA for </a:t>
            </a:r>
            <a:r>
              <a:rPr lang="en-US" dirty="0" err="1"/>
              <a:t>Matlab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9A6091A-E0DC-4DB7-B08C-C67B82EBF2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8119277-75FA-4564-A61E-A5E635131C45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F77093F-BD2C-43A9-96AF-701E63FCF4BF}"/>
              </a:ext>
            </a:extLst>
          </p:cNvPr>
          <p:cNvSpPr txBox="1">
            <a:spLocks/>
          </p:cNvSpPr>
          <p:nvPr/>
        </p:nvSpPr>
        <p:spPr>
          <a:xfrm>
            <a:off x="457200" y="1157177"/>
            <a:ext cx="8396654" cy="4525963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rgbClr val="0066CC"/>
              </a:buClr>
              <a:buSzPct val="110000"/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66CC"/>
              </a:buClr>
              <a:buSzPct val="110000"/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66CC"/>
              </a:buClr>
              <a:buSzPct val="110000"/>
              <a:buFont typeface="Arial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>
                <a:latin typeface="Arial" charset="0"/>
                <a:cs typeface="Arial" charset="0"/>
              </a:rPr>
              <a:t>Provided on download:</a:t>
            </a:r>
          </a:p>
          <a:p>
            <a:pPr marL="568325" lvl="2"/>
            <a:r>
              <a:rPr lang="en-US" dirty="0">
                <a:latin typeface="Arial" charset="0"/>
                <a:cs typeface="Arial" charset="0"/>
              </a:rPr>
              <a:t>CEA for MATLAB file </a:t>
            </a:r>
            <a:r>
              <a:rPr lang="en-US" dirty="0" err="1">
                <a:latin typeface="Arial" charset="0"/>
                <a:cs typeface="Arial" charset="0"/>
              </a:rPr>
              <a:t>CEA.p</a:t>
            </a:r>
            <a:endParaRPr lang="en-US" dirty="0">
              <a:latin typeface="Arial" charset="0"/>
              <a:cs typeface="Arial" charset="0"/>
            </a:endParaRPr>
          </a:p>
          <a:p>
            <a:pPr marL="568325" lvl="2"/>
            <a:r>
              <a:rPr lang="en-US" dirty="0">
                <a:latin typeface="Arial" charset="0"/>
                <a:cs typeface="Arial" charset="0"/>
              </a:rPr>
              <a:t>CEA for MATLAB help file </a:t>
            </a:r>
            <a:r>
              <a:rPr lang="en-US" dirty="0" err="1">
                <a:latin typeface="Arial" charset="0"/>
                <a:cs typeface="Arial" charset="0"/>
              </a:rPr>
              <a:t>CEA.m</a:t>
            </a:r>
            <a:endParaRPr lang="en-US" dirty="0">
              <a:latin typeface="Arial" charset="0"/>
              <a:cs typeface="Arial" charset="0"/>
            </a:endParaRPr>
          </a:p>
          <a:p>
            <a:pPr marL="568325" lvl="2"/>
            <a:r>
              <a:rPr lang="en-US" dirty="0">
                <a:latin typeface="Arial" charset="0"/>
                <a:cs typeface="Arial" charset="0"/>
              </a:rPr>
              <a:t>CEA for MATLAB thermodynamic library </a:t>
            </a:r>
            <a:r>
              <a:rPr lang="en-US" dirty="0" err="1">
                <a:latin typeface="Arial" charset="0"/>
                <a:cs typeface="Arial" charset="0"/>
              </a:rPr>
              <a:t>thermo_lib.mat</a:t>
            </a:r>
            <a:endParaRPr lang="en-US" dirty="0">
              <a:latin typeface="Arial" charset="0"/>
              <a:cs typeface="Arial" charset="0"/>
            </a:endParaRPr>
          </a:p>
          <a:p>
            <a:pPr marL="568325" lvl="2"/>
            <a:r>
              <a:rPr lang="en-US" dirty="0">
                <a:latin typeface="Arial" charset="0"/>
                <a:cs typeface="Arial" charset="0"/>
              </a:rPr>
              <a:t>CEAM quick-start slide package.</a:t>
            </a:r>
          </a:p>
          <a:p>
            <a:pPr marL="568325" lvl="2"/>
            <a:r>
              <a:rPr lang="en-US" dirty="0">
                <a:latin typeface="Arial" charset="0"/>
                <a:cs typeface="Arial" charset="0"/>
              </a:rPr>
              <a:t>CEAMstandaloneApplication.zip contains an executable file. The executable is compiled per </a:t>
            </a:r>
            <a:r>
              <a:rPr lang="en-US" dirty="0" err="1">
                <a:latin typeface="Arial" charset="0"/>
                <a:cs typeface="Arial" charset="0"/>
              </a:rPr>
              <a:t>MatLab</a:t>
            </a:r>
            <a:r>
              <a:rPr lang="en-US" dirty="0">
                <a:latin typeface="Arial" charset="0"/>
                <a:cs typeface="Arial" charset="0"/>
              </a:rPr>
              <a:t> 2024a and needs a run-time version of </a:t>
            </a:r>
            <a:r>
              <a:rPr lang="en-US" dirty="0" err="1">
                <a:latin typeface="Arial" charset="0"/>
                <a:cs typeface="Arial" charset="0"/>
              </a:rPr>
              <a:t>MatLab</a:t>
            </a:r>
            <a:r>
              <a:rPr lang="en-US" dirty="0">
                <a:latin typeface="Arial" charset="0"/>
                <a:cs typeface="Arial" charset="0"/>
              </a:rPr>
              <a:t> to work.</a:t>
            </a:r>
          </a:p>
          <a:p>
            <a:pPr marL="568325" lvl="2"/>
            <a:r>
              <a:rPr lang="en-US" dirty="0">
                <a:latin typeface="Arial" charset="0"/>
                <a:cs typeface="Arial" charset="0"/>
              </a:rPr>
              <a:t>CEAPythonPackage.zip is compiled per </a:t>
            </a:r>
            <a:r>
              <a:rPr lang="en-US" dirty="0" err="1">
                <a:latin typeface="Arial" charset="0"/>
                <a:cs typeface="Arial" charset="0"/>
              </a:rPr>
              <a:t>MatLab</a:t>
            </a:r>
            <a:r>
              <a:rPr lang="en-US" dirty="0">
                <a:latin typeface="Arial" charset="0"/>
                <a:cs typeface="Arial" charset="0"/>
              </a:rPr>
              <a:t> 2024a to provide files to incorporate CEAM to python. Authors have not tried this.</a:t>
            </a:r>
          </a:p>
          <a:p>
            <a:endParaRPr lang="en-US" sz="2800" dirty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1029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7357"/>
            <a:ext cx="8229600" cy="792162"/>
          </a:xfrm>
        </p:spPr>
        <p:txBody>
          <a:bodyPr/>
          <a:lstStyle/>
          <a:p>
            <a:pPr algn="ctr"/>
            <a:r>
              <a:rPr lang="en-US" dirty="0"/>
              <a:t>CEA for MATLAB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8119277-75FA-4564-A61E-A5E635131C45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204716" y="852820"/>
            <a:ext cx="8734568" cy="5349949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rgbClr val="0066CC"/>
              </a:buClr>
              <a:buSzPct val="110000"/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66CC"/>
              </a:buClr>
              <a:buSzPct val="110000"/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66CC"/>
              </a:buClr>
              <a:buSzPct val="110000"/>
              <a:buFont typeface="Arial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latin typeface="Arial" charset="0"/>
                <a:cs typeface="Arial" charset="0"/>
              </a:rPr>
              <a:t>Units include English, MKS, CGS, and default units for reactants and bulk properties</a:t>
            </a:r>
          </a:p>
          <a:p>
            <a:r>
              <a:rPr lang="en-US" sz="2400" dirty="0">
                <a:latin typeface="Arial" charset="0"/>
                <a:cs typeface="Arial" charset="0"/>
              </a:rPr>
              <a:t>Can be called from script</a:t>
            </a:r>
            <a:r>
              <a:rPr lang="en-US" sz="2800" dirty="0">
                <a:latin typeface="Arial" charset="0"/>
                <a:cs typeface="Arial" charset="0"/>
              </a:rPr>
              <a:t>	</a:t>
            </a:r>
          </a:p>
          <a:p>
            <a:r>
              <a:rPr lang="en-US" sz="2400" dirty="0">
                <a:latin typeface="Arial" charset="0"/>
                <a:cs typeface="Arial" charset="0"/>
              </a:rPr>
              <a:t>Output</a:t>
            </a:r>
          </a:p>
          <a:p>
            <a:pPr lvl="1"/>
            <a:r>
              <a:rPr lang="en-US" sz="2000" dirty="0">
                <a:latin typeface="Arial" charset="0"/>
                <a:cs typeface="Arial" charset="0"/>
              </a:rPr>
              <a:t>Always written to a structured array; immediately available for calculations.</a:t>
            </a:r>
          </a:p>
          <a:p>
            <a:pPr lvl="1"/>
            <a:r>
              <a:rPr lang="en-US" sz="2000" dirty="0">
                <a:latin typeface="Arial" charset="0"/>
                <a:cs typeface="Arial" charset="0"/>
              </a:rPr>
              <a:t>Option to write to a text file or to the screen or to both</a:t>
            </a:r>
            <a:endParaRPr lang="en-US" sz="2400" dirty="0">
              <a:latin typeface="Arial" charset="0"/>
              <a:cs typeface="Arial" charset="0"/>
            </a:endParaRPr>
          </a:p>
          <a:p>
            <a:endParaRPr lang="en-US" sz="2400" dirty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68420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16"/>
            <a:ext cx="8229600" cy="616758"/>
          </a:xfrm>
        </p:spPr>
        <p:txBody>
          <a:bodyPr/>
          <a:lstStyle/>
          <a:p>
            <a:pPr algn="ctr"/>
            <a:r>
              <a:rPr lang="en-US" dirty="0"/>
              <a:t>Input Deck Format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8119277-75FA-4564-A61E-A5E635131C45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96731" y="576595"/>
            <a:ext cx="8816455" cy="6134756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rgbClr val="0066CC"/>
              </a:buClr>
              <a:buSzPct val="110000"/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66CC"/>
              </a:buClr>
              <a:buSzPct val="110000"/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66CC"/>
              </a:buClr>
              <a:buSzPct val="110000"/>
              <a:buFont typeface="Arial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latin typeface="Arial" charset="0"/>
                <a:cs typeface="Arial" charset="0"/>
              </a:rPr>
              <a:t>The CEAM input was designed to be as close to the legacy FORTRAN input as possible.</a:t>
            </a:r>
          </a:p>
          <a:p>
            <a:r>
              <a:rPr lang="en-US" sz="2400" dirty="0">
                <a:latin typeface="Arial" charset="0"/>
                <a:cs typeface="Arial" charset="0"/>
              </a:rPr>
              <a:t>Example of a legacy FORTRAN input deck</a:t>
            </a:r>
          </a:p>
          <a:p>
            <a:r>
              <a:rPr lang="en-US" sz="1400" dirty="0">
                <a:latin typeface="Courier New"/>
              </a:rPr>
              <a:t>   problem hp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</a:rPr>
              <a:t>      equilibrium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</a:rPr>
              <a:t>      o/f=2.34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</a:rPr>
              <a:t>      case=</a:t>
            </a:r>
            <a:r>
              <a:rPr lang="en-US" sz="1400" dirty="0" err="1">
                <a:latin typeface="Courier New"/>
              </a:rPr>
              <a:t>fastrak</a:t>
            </a:r>
            <a:r>
              <a:rPr lang="en-US" sz="1400" dirty="0">
                <a:latin typeface="Courier New"/>
              </a:rPr>
              <a:t>(O2/RP-1)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</a:rPr>
              <a:t>      p(psi)=633.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</a:rPr>
              <a:t>      reactants</a:t>
            </a:r>
          </a:p>
          <a:p>
            <a:pPr marL="0" indent="0">
              <a:buNone/>
            </a:pPr>
            <a:r>
              <a:rPr lang="pt-BR" sz="1400" dirty="0">
                <a:latin typeface="Courier New"/>
              </a:rPr>
              <a:t>      fuel = RP-1(L) C=1. H=1.9423, wt% 100.  h,cal/mol -5430.  t(k) 300.0</a:t>
            </a:r>
          </a:p>
          <a:p>
            <a:pPr marL="0" indent="0">
              <a:buNone/>
            </a:pPr>
            <a:r>
              <a:rPr lang="pt-BR" sz="1400" dirty="0">
                <a:latin typeface="Courier New"/>
              </a:rPr>
              <a:t>      oxid =   O2(L) O=2.,          wt% 100.  h,cal/mol -3032.  t(k) 94.44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</a:rPr>
              <a:t>      output calories transport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</a:rPr>
              <a:t>      end</a:t>
            </a:r>
            <a:endParaRPr lang="en-US" sz="1400" dirty="0">
              <a:latin typeface="Arial" charset="0"/>
              <a:cs typeface="Arial" charset="0"/>
            </a:endParaRPr>
          </a:p>
          <a:p>
            <a:r>
              <a:rPr lang="en-US" sz="2000" dirty="0">
                <a:latin typeface="Arial" charset="0"/>
                <a:cs typeface="Arial" charset="0"/>
              </a:rPr>
              <a:t>Step 1 in CEAM Conversion</a:t>
            </a:r>
          </a:p>
          <a:p>
            <a:pPr lvl="1"/>
            <a:r>
              <a:rPr lang="en-US" sz="1600" dirty="0">
                <a:latin typeface="Arial" charset="0"/>
                <a:cs typeface="Arial" charset="0"/>
              </a:rPr>
              <a:t>Add output assignment, and function call.  The added text is in red to show contrast.</a:t>
            </a:r>
          </a:p>
          <a:p>
            <a:r>
              <a:rPr lang="en-US" sz="1400" dirty="0">
                <a:solidFill>
                  <a:srgbClr val="FF0000"/>
                </a:solidFill>
                <a:latin typeface="Courier New"/>
              </a:rPr>
              <a:t>Output=CEA(</a:t>
            </a:r>
            <a:r>
              <a:rPr lang="en-US" sz="1400" dirty="0">
                <a:latin typeface="Courier New"/>
              </a:rPr>
              <a:t>problem </a:t>
            </a:r>
            <a:r>
              <a:rPr lang="en-US" sz="1400" dirty="0" err="1">
                <a:latin typeface="Courier New"/>
              </a:rPr>
              <a:t>hp</a:t>
            </a:r>
            <a:r>
              <a:rPr lang="en-US" sz="1400" dirty="0">
                <a:latin typeface="Courier New"/>
              </a:rPr>
              <a:t> 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</a:rPr>
              <a:t>		equilibrium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</a:rPr>
              <a:t>      		o/f=2.34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</a:rPr>
              <a:t>      		case=</a:t>
            </a:r>
            <a:r>
              <a:rPr lang="en-US" sz="1400" dirty="0" err="1">
                <a:latin typeface="Courier New"/>
              </a:rPr>
              <a:t>fastrak</a:t>
            </a:r>
            <a:r>
              <a:rPr lang="en-US" sz="1400" dirty="0">
                <a:latin typeface="Courier New"/>
              </a:rPr>
              <a:t>(O2/RP-1)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</a:rPr>
              <a:t>      		p(psi)=633.</a:t>
            </a:r>
          </a:p>
          <a:p>
            <a:pPr marL="0" indent="0">
              <a:buNone/>
            </a:pPr>
            <a:r>
              <a:rPr lang="en-US" sz="1400" dirty="0">
                <a:latin typeface="Courier New"/>
              </a:rPr>
              <a:t>      		reactants...</a:t>
            </a:r>
          </a:p>
          <a:p>
            <a:endParaRPr lang="en-US" sz="1400" dirty="0">
              <a:latin typeface="Courier New"/>
            </a:endParaRPr>
          </a:p>
          <a:p>
            <a:endParaRPr lang="en-US" sz="1400" dirty="0">
              <a:latin typeface="Courier New"/>
            </a:endParaRPr>
          </a:p>
          <a:p>
            <a:endParaRPr lang="en-US" sz="1600" dirty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01807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16"/>
            <a:ext cx="8229600" cy="616758"/>
          </a:xfrm>
        </p:spPr>
        <p:txBody>
          <a:bodyPr/>
          <a:lstStyle/>
          <a:p>
            <a:pPr algn="ctr"/>
            <a:r>
              <a:rPr lang="en-US" dirty="0"/>
              <a:t>Input Deck Format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8119277-75FA-4564-A61E-A5E635131C45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32562" y="576595"/>
            <a:ext cx="8834974" cy="5681330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rgbClr val="0066CC"/>
              </a:buClr>
              <a:buSzPct val="110000"/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66CC"/>
              </a:buClr>
              <a:buSzPct val="110000"/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66CC"/>
              </a:buClr>
              <a:buSzPct val="110000"/>
              <a:buFont typeface="Arial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latin typeface="Arial" charset="0"/>
                <a:cs typeface="Arial" charset="0"/>
              </a:rPr>
              <a:t>Step 2</a:t>
            </a:r>
          </a:p>
          <a:p>
            <a:pPr lvl="1"/>
            <a:r>
              <a:rPr lang="en-US" sz="1600" dirty="0">
                <a:latin typeface="Arial" charset="0"/>
                <a:cs typeface="Arial" charset="0"/>
              </a:rPr>
              <a:t>Add commas to separate variables and bring inputs to a line format from a paragraph format.  Remove equal signs and replace with commas</a:t>
            </a:r>
          </a:p>
          <a:p>
            <a:pPr marL="746125" indent="0">
              <a:buNone/>
            </a:pPr>
            <a:r>
              <a:rPr lang="en-US" sz="1400" dirty="0">
                <a:solidFill>
                  <a:srgbClr val="FF0000"/>
                </a:solidFill>
                <a:latin typeface="Courier New"/>
              </a:rPr>
              <a:t>Output=CEA(</a:t>
            </a:r>
            <a:r>
              <a:rPr lang="en-US" sz="1400" dirty="0" err="1">
                <a:latin typeface="Courier New"/>
              </a:rPr>
              <a:t>problem</a:t>
            </a:r>
            <a:r>
              <a:rPr lang="en-US" sz="1400" dirty="0" err="1">
                <a:solidFill>
                  <a:srgbClr val="FF0000"/>
                </a:solidFill>
                <a:latin typeface="Courier New"/>
              </a:rPr>
              <a:t>,</a:t>
            </a:r>
            <a:r>
              <a:rPr lang="en-US" sz="1400" dirty="0" err="1">
                <a:latin typeface="Courier New"/>
              </a:rPr>
              <a:t>hp</a:t>
            </a:r>
            <a:r>
              <a:rPr lang="en-US" sz="1400" dirty="0" err="1">
                <a:solidFill>
                  <a:srgbClr val="FF0000"/>
                </a:solidFill>
                <a:latin typeface="Courier New"/>
              </a:rPr>
              <a:t>,</a:t>
            </a:r>
            <a:r>
              <a:rPr lang="en-US" sz="1400" dirty="0" err="1">
                <a:latin typeface="Courier New"/>
              </a:rPr>
              <a:t>equilibrium</a:t>
            </a:r>
            <a:r>
              <a:rPr lang="en-US" sz="1400" dirty="0" err="1">
                <a:solidFill>
                  <a:srgbClr val="FF0000"/>
                </a:solidFill>
                <a:latin typeface="Courier New"/>
              </a:rPr>
              <a:t>,</a:t>
            </a:r>
            <a:r>
              <a:rPr lang="en-US" sz="1400" dirty="0" err="1">
                <a:latin typeface="Courier New"/>
              </a:rPr>
              <a:t>o</a:t>
            </a:r>
            <a:r>
              <a:rPr lang="en-US" sz="1400" dirty="0">
                <a:latin typeface="Courier New"/>
              </a:rPr>
              <a:t>/f</a:t>
            </a:r>
            <a:r>
              <a:rPr lang="en-US" sz="1400" dirty="0">
                <a:solidFill>
                  <a:srgbClr val="FF0000"/>
                </a:solidFill>
                <a:latin typeface="Courier New"/>
              </a:rPr>
              <a:t>,</a:t>
            </a:r>
            <a:r>
              <a:rPr lang="en-US" sz="1400" dirty="0">
                <a:latin typeface="Courier New"/>
              </a:rPr>
              <a:t>2.34</a:t>
            </a:r>
            <a:r>
              <a:rPr lang="en-US" sz="1400" dirty="0">
                <a:solidFill>
                  <a:srgbClr val="FF0000"/>
                </a:solidFill>
                <a:latin typeface="Courier New"/>
              </a:rPr>
              <a:t>,</a:t>
            </a:r>
            <a:r>
              <a:rPr lang="en-US" sz="1400" dirty="0">
                <a:latin typeface="Courier New"/>
              </a:rPr>
              <a:t>case</a:t>
            </a:r>
            <a:r>
              <a:rPr lang="en-US" sz="1400" dirty="0">
                <a:solidFill>
                  <a:srgbClr val="FF0000"/>
                </a:solidFill>
                <a:latin typeface="Courier New"/>
              </a:rPr>
              <a:t>,</a:t>
            </a:r>
            <a:r>
              <a:rPr lang="en-US" sz="1400" dirty="0">
                <a:latin typeface="Courier New"/>
              </a:rPr>
              <a:t>fastrak(O2/RP-1)</a:t>
            </a:r>
            <a:r>
              <a:rPr lang="en-US" sz="1400" dirty="0">
                <a:solidFill>
                  <a:srgbClr val="FF0000"/>
                </a:solidFill>
                <a:latin typeface="Courier New"/>
              </a:rPr>
              <a:t>, </a:t>
            </a:r>
            <a:r>
              <a:rPr lang="en-US" sz="1400" dirty="0">
                <a:latin typeface="Courier New"/>
              </a:rPr>
              <a:t>p(psi)</a:t>
            </a:r>
            <a:r>
              <a:rPr lang="en-US" sz="1400" dirty="0">
                <a:solidFill>
                  <a:srgbClr val="FF0000"/>
                </a:solidFill>
                <a:latin typeface="Courier New"/>
              </a:rPr>
              <a:t>,</a:t>
            </a:r>
            <a:r>
              <a:rPr lang="en-US" sz="1400" dirty="0">
                <a:latin typeface="Courier New"/>
              </a:rPr>
              <a:t>633.</a:t>
            </a:r>
            <a:r>
              <a:rPr lang="en-US" sz="1400" dirty="0">
                <a:solidFill>
                  <a:srgbClr val="FF0000"/>
                </a:solidFill>
                <a:latin typeface="Courier New"/>
              </a:rPr>
              <a:t>,</a:t>
            </a:r>
            <a:r>
              <a:rPr lang="en-US" sz="1400" dirty="0">
                <a:latin typeface="Courier New"/>
              </a:rPr>
              <a:t>reactants</a:t>
            </a:r>
            <a:r>
              <a:rPr lang="en-US" sz="1400" dirty="0">
                <a:solidFill>
                  <a:srgbClr val="FF0000"/>
                </a:solidFill>
                <a:latin typeface="Courier New"/>
              </a:rPr>
              <a:t>,</a:t>
            </a:r>
            <a:r>
              <a:rPr lang="pt-BR" sz="1400" dirty="0">
                <a:latin typeface="Courier New"/>
              </a:rPr>
              <a:t>fuel</a:t>
            </a:r>
            <a:r>
              <a:rPr lang="pt-BR" sz="1400" dirty="0">
                <a:solidFill>
                  <a:srgbClr val="FF0000"/>
                </a:solidFill>
                <a:latin typeface="Courier New"/>
              </a:rPr>
              <a:t>,</a:t>
            </a:r>
            <a:r>
              <a:rPr lang="pt-BR" sz="1400" dirty="0">
                <a:latin typeface="Courier New"/>
              </a:rPr>
              <a:t>RP-1(L)</a:t>
            </a:r>
            <a:r>
              <a:rPr lang="pt-BR" sz="1400" dirty="0">
                <a:solidFill>
                  <a:srgbClr val="FF0000"/>
                </a:solidFill>
                <a:latin typeface="Courier New"/>
              </a:rPr>
              <a:t>,</a:t>
            </a:r>
            <a:r>
              <a:rPr lang="pt-BR" sz="1400" dirty="0">
                <a:latin typeface="Courier New"/>
              </a:rPr>
              <a:t>C</a:t>
            </a:r>
            <a:r>
              <a:rPr lang="pt-BR" sz="1400" dirty="0">
                <a:solidFill>
                  <a:srgbClr val="FF0000"/>
                </a:solidFill>
                <a:latin typeface="Courier New"/>
              </a:rPr>
              <a:t>,</a:t>
            </a:r>
            <a:r>
              <a:rPr lang="pt-BR" sz="1400" dirty="0">
                <a:latin typeface="Courier New"/>
              </a:rPr>
              <a:t>1.</a:t>
            </a:r>
            <a:r>
              <a:rPr lang="pt-BR" sz="1400" dirty="0">
                <a:solidFill>
                  <a:srgbClr val="FF0000"/>
                </a:solidFill>
                <a:latin typeface="Courier New"/>
              </a:rPr>
              <a:t>,</a:t>
            </a:r>
            <a:r>
              <a:rPr lang="pt-BR" sz="1400" dirty="0">
                <a:latin typeface="Courier New"/>
              </a:rPr>
              <a:t>H</a:t>
            </a:r>
            <a:r>
              <a:rPr lang="pt-BR" sz="1400" dirty="0">
                <a:solidFill>
                  <a:srgbClr val="FF0000"/>
                </a:solidFill>
                <a:latin typeface="Courier New"/>
              </a:rPr>
              <a:t>,</a:t>
            </a:r>
            <a:r>
              <a:rPr lang="pt-BR" sz="1400" dirty="0">
                <a:latin typeface="Courier New"/>
              </a:rPr>
              <a:t>1.9423</a:t>
            </a:r>
            <a:r>
              <a:rPr lang="pt-BR" sz="1400" dirty="0">
                <a:solidFill>
                  <a:srgbClr val="FF0000"/>
                </a:solidFill>
                <a:latin typeface="Courier New"/>
              </a:rPr>
              <a:t>,</a:t>
            </a:r>
            <a:r>
              <a:rPr lang="pt-BR" sz="1400" dirty="0">
                <a:latin typeface="Courier New"/>
              </a:rPr>
              <a:t>wt%</a:t>
            </a:r>
            <a:r>
              <a:rPr lang="pt-BR" sz="1400" dirty="0">
                <a:solidFill>
                  <a:srgbClr val="FF0000"/>
                </a:solidFill>
                <a:latin typeface="Courier New"/>
              </a:rPr>
              <a:t>,</a:t>
            </a:r>
            <a:r>
              <a:rPr lang="pt-BR" sz="1400" dirty="0">
                <a:latin typeface="Courier New"/>
              </a:rPr>
              <a:t>100.</a:t>
            </a:r>
            <a:r>
              <a:rPr lang="pt-BR" sz="1400" dirty="0">
                <a:solidFill>
                  <a:srgbClr val="FF0000"/>
                </a:solidFill>
                <a:latin typeface="Courier New"/>
              </a:rPr>
              <a:t>,        </a:t>
            </a:r>
            <a:r>
              <a:rPr lang="pt-BR" sz="1400" dirty="0">
                <a:latin typeface="Courier New"/>
              </a:rPr>
              <a:t>h</a:t>
            </a:r>
            <a:r>
              <a:rPr lang="pt-BR" sz="1400" dirty="0">
                <a:solidFill>
                  <a:srgbClr val="FF0000"/>
                </a:solidFill>
                <a:latin typeface="Courier New"/>
              </a:rPr>
              <a:t>,</a:t>
            </a:r>
            <a:r>
              <a:rPr lang="pt-BR" sz="1400" dirty="0">
                <a:latin typeface="Courier New"/>
              </a:rPr>
              <a:t>cal/mol</a:t>
            </a:r>
            <a:r>
              <a:rPr lang="pt-BR" sz="1400" dirty="0">
                <a:solidFill>
                  <a:srgbClr val="FF0000"/>
                </a:solidFill>
                <a:latin typeface="Courier New"/>
              </a:rPr>
              <a:t>,</a:t>
            </a:r>
            <a:r>
              <a:rPr lang="pt-BR" sz="1400" dirty="0">
                <a:latin typeface="Courier New"/>
              </a:rPr>
              <a:t>-5430.</a:t>
            </a:r>
            <a:r>
              <a:rPr lang="pt-BR" sz="1400" dirty="0">
                <a:solidFill>
                  <a:srgbClr val="FF0000"/>
                </a:solidFill>
                <a:latin typeface="Courier New"/>
              </a:rPr>
              <a:t>,</a:t>
            </a:r>
            <a:r>
              <a:rPr lang="pt-BR" sz="1400" dirty="0">
                <a:latin typeface="Courier New"/>
              </a:rPr>
              <a:t>t(k)</a:t>
            </a:r>
            <a:r>
              <a:rPr lang="pt-BR" sz="1400" dirty="0">
                <a:solidFill>
                  <a:srgbClr val="FF0000"/>
                </a:solidFill>
                <a:latin typeface="Courier New"/>
              </a:rPr>
              <a:t>,</a:t>
            </a:r>
            <a:r>
              <a:rPr lang="pt-BR" sz="1400" dirty="0">
                <a:latin typeface="Courier New"/>
              </a:rPr>
              <a:t>300.0</a:t>
            </a:r>
            <a:r>
              <a:rPr lang="pt-BR" sz="1400" dirty="0">
                <a:solidFill>
                  <a:srgbClr val="FF0000"/>
                </a:solidFill>
                <a:latin typeface="Courier New"/>
              </a:rPr>
              <a:t>,</a:t>
            </a:r>
            <a:r>
              <a:rPr lang="pt-BR" sz="1400" dirty="0">
                <a:latin typeface="Courier New"/>
              </a:rPr>
              <a:t>oxid</a:t>
            </a:r>
            <a:r>
              <a:rPr lang="pt-BR" sz="1400" dirty="0">
                <a:solidFill>
                  <a:srgbClr val="FF0000"/>
                </a:solidFill>
                <a:latin typeface="Courier New"/>
              </a:rPr>
              <a:t>,</a:t>
            </a:r>
            <a:r>
              <a:rPr lang="pt-BR" sz="1400" dirty="0">
                <a:latin typeface="Courier New"/>
              </a:rPr>
              <a:t>O2(L)</a:t>
            </a:r>
            <a:r>
              <a:rPr lang="pt-BR" sz="1400" dirty="0">
                <a:solidFill>
                  <a:srgbClr val="FF0000"/>
                </a:solidFill>
                <a:latin typeface="Courier New"/>
              </a:rPr>
              <a:t>,</a:t>
            </a:r>
            <a:r>
              <a:rPr lang="pt-BR" sz="1400" dirty="0">
                <a:latin typeface="Courier New"/>
              </a:rPr>
              <a:t>O</a:t>
            </a:r>
            <a:r>
              <a:rPr lang="pt-BR" sz="1400" dirty="0">
                <a:solidFill>
                  <a:srgbClr val="FF0000"/>
                </a:solidFill>
                <a:latin typeface="Courier New"/>
              </a:rPr>
              <a:t>,</a:t>
            </a:r>
            <a:r>
              <a:rPr lang="pt-BR" sz="1400" dirty="0">
                <a:latin typeface="Courier New"/>
              </a:rPr>
              <a:t>2</a:t>
            </a:r>
            <a:r>
              <a:rPr lang="pt-BR" sz="1400" dirty="0">
                <a:solidFill>
                  <a:srgbClr val="FF0000"/>
                </a:solidFill>
                <a:latin typeface="Courier New"/>
              </a:rPr>
              <a:t>,</a:t>
            </a:r>
            <a:r>
              <a:rPr lang="pt-BR" sz="1400" dirty="0">
                <a:latin typeface="Courier New"/>
              </a:rPr>
              <a:t>wt%</a:t>
            </a:r>
            <a:r>
              <a:rPr lang="pt-BR" sz="1400" dirty="0">
                <a:solidFill>
                  <a:srgbClr val="FF0000"/>
                </a:solidFill>
                <a:latin typeface="Courier New"/>
              </a:rPr>
              <a:t>,</a:t>
            </a:r>
            <a:r>
              <a:rPr lang="pt-BR" sz="1400" dirty="0">
                <a:latin typeface="Courier New"/>
              </a:rPr>
              <a:t>100.</a:t>
            </a:r>
            <a:r>
              <a:rPr lang="pt-BR" sz="1400" dirty="0">
                <a:solidFill>
                  <a:srgbClr val="FF0000"/>
                </a:solidFill>
                <a:latin typeface="Courier New"/>
              </a:rPr>
              <a:t>, </a:t>
            </a:r>
            <a:r>
              <a:rPr lang="pt-BR" sz="1400" dirty="0">
                <a:latin typeface="Courier New"/>
              </a:rPr>
              <a:t>h</a:t>
            </a:r>
            <a:r>
              <a:rPr lang="pt-BR" sz="1400" dirty="0">
                <a:solidFill>
                  <a:srgbClr val="FF0000"/>
                </a:solidFill>
                <a:latin typeface="Courier New"/>
              </a:rPr>
              <a:t>,</a:t>
            </a:r>
            <a:r>
              <a:rPr lang="pt-BR" sz="1400" dirty="0">
                <a:latin typeface="Courier New"/>
              </a:rPr>
              <a:t>cal/mol</a:t>
            </a:r>
            <a:r>
              <a:rPr lang="pt-BR" sz="1400" dirty="0">
                <a:solidFill>
                  <a:srgbClr val="FF0000"/>
                </a:solidFill>
                <a:latin typeface="Courier New"/>
              </a:rPr>
              <a:t>,</a:t>
            </a:r>
            <a:r>
              <a:rPr lang="pt-BR" sz="1400" dirty="0">
                <a:latin typeface="Courier New"/>
              </a:rPr>
              <a:t>3032.</a:t>
            </a:r>
            <a:r>
              <a:rPr lang="pt-BR" sz="1400" dirty="0">
                <a:solidFill>
                  <a:srgbClr val="FF0000"/>
                </a:solidFill>
                <a:latin typeface="Courier New"/>
              </a:rPr>
              <a:t>,</a:t>
            </a:r>
            <a:r>
              <a:rPr lang="pt-BR" sz="1400" dirty="0">
                <a:latin typeface="Courier New"/>
              </a:rPr>
              <a:t>t(k)</a:t>
            </a:r>
            <a:r>
              <a:rPr lang="pt-BR" sz="1400" dirty="0">
                <a:solidFill>
                  <a:srgbClr val="FF0000"/>
                </a:solidFill>
                <a:latin typeface="Courier New"/>
              </a:rPr>
              <a:t>,</a:t>
            </a:r>
            <a:r>
              <a:rPr lang="pt-BR" sz="1400" dirty="0">
                <a:latin typeface="Courier New"/>
              </a:rPr>
              <a:t>94.44</a:t>
            </a:r>
            <a:r>
              <a:rPr lang="pt-BR" sz="1400" dirty="0">
                <a:solidFill>
                  <a:srgbClr val="FF0000"/>
                </a:solidFill>
                <a:latin typeface="Courier New"/>
              </a:rPr>
              <a:t>,</a:t>
            </a:r>
            <a:r>
              <a:rPr lang="pt-BR" sz="1400" dirty="0">
                <a:latin typeface="Courier New"/>
              </a:rPr>
              <a:t> </a:t>
            </a:r>
            <a:r>
              <a:rPr lang="en-US" sz="1400" dirty="0" err="1">
                <a:latin typeface="Courier New"/>
              </a:rPr>
              <a:t>output</a:t>
            </a:r>
            <a:r>
              <a:rPr lang="en-US" sz="1400" dirty="0" err="1">
                <a:solidFill>
                  <a:srgbClr val="FF0000"/>
                </a:solidFill>
                <a:latin typeface="Courier New"/>
              </a:rPr>
              <a:t>,</a:t>
            </a:r>
            <a:r>
              <a:rPr lang="en-US" sz="1400" dirty="0" err="1">
                <a:latin typeface="Courier New"/>
              </a:rPr>
              <a:t>calories</a:t>
            </a:r>
            <a:r>
              <a:rPr lang="en-US" sz="1400" dirty="0" err="1">
                <a:solidFill>
                  <a:srgbClr val="FF0000"/>
                </a:solidFill>
                <a:latin typeface="Courier New"/>
              </a:rPr>
              <a:t>,</a:t>
            </a:r>
            <a:r>
              <a:rPr lang="en-US" sz="1400" dirty="0" err="1">
                <a:latin typeface="Courier New"/>
              </a:rPr>
              <a:t>transport</a:t>
            </a:r>
            <a:r>
              <a:rPr lang="en-US" sz="1400" dirty="0" err="1">
                <a:solidFill>
                  <a:srgbClr val="FF0000"/>
                </a:solidFill>
                <a:latin typeface="Courier New"/>
              </a:rPr>
              <a:t>,</a:t>
            </a:r>
            <a:r>
              <a:rPr lang="en-US" sz="1400" dirty="0" err="1">
                <a:latin typeface="Courier New"/>
              </a:rPr>
              <a:t>end</a:t>
            </a:r>
            <a:endParaRPr lang="en-US" sz="1400" dirty="0">
              <a:latin typeface="Arial" charset="0"/>
              <a:cs typeface="Arial" charset="0"/>
            </a:endParaRPr>
          </a:p>
          <a:p>
            <a:r>
              <a:rPr lang="en-US" sz="2000" dirty="0">
                <a:latin typeface="Arial" charset="0"/>
                <a:cs typeface="Arial" charset="0"/>
              </a:rPr>
              <a:t>Step 3</a:t>
            </a:r>
          </a:p>
          <a:p>
            <a:pPr lvl="1"/>
            <a:r>
              <a:rPr lang="en-US" sz="1600" dirty="0">
                <a:latin typeface="Arial" charset="0"/>
                <a:cs typeface="Arial" charset="0"/>
              </a:rPr>
              <a:t> Encase words in single quotes</a:t>
            </a:r>
          </a:p>
          <a:p>
            <a:pPr marL="457200" indent="0">
              <a:buNone/>
            </a:pPr>
            <a:r>
              <a:rPr lang="en-US" sz="1400" dirty="0">
                <a:latin typeface="Courier New"/>
              </a:rPr>
              <a:t>Output=CEA(</a:t>
            </a:r>
            <a:r>
              <a:rPr lang="en-US" sz="1400" dirty="0">
                <a:solidFill>
                  <a:srgbClr val="CC00CC"/>
                </a:solidFill>
                <a:latin typeface="Courier New"/>
              </a:rPr>
              <a:t>'</a:t>
            </a:r>
            <a:r>
              <a:rPr lang="en-US" sz="1400" dirty="0" err="1">
                <a:solidFill>
                  <a:srgbClr val="CC00CC"/>
                </a:solidFill>
                <a:latin typeface="Courier New"/>
              </a:rPr>
              <a:t>problem'</a:t>
            </a:r>
            <a:r>
              <a:rPr lang="en-US" sz="1400" dirty="0" err="1">
                <a:latin typeface="Courier New"/>
              </a:rPr>
              <a:t>,</a:t>
            </a:r>
            <a:r>
              <a:rPr lang="en-US" sz="1400" dirty="0" err="1">
                <a:solidFill>
                  <a:srgbClr val="CC00CC"/>
                </a:solidFill>
                <a:latin typeface="Courier New"/>
              </a:rPr>
              <a:t>'hp'</a:t>
            </a:r>
            <a:r>
              <a:rPr lang="en-US" sz="1400" dirty="0" err="1">
                <a:latin typeface="Courier New"/>
              </a:rPr>
              <a:t>,</a:t>
            </a:r>
            <a:r>
              <a:rPr lang="en-US" sz="1400" dirty="0" err="1">
                <a:solidFill>
                  <a:srgbClr val="CC00CC"/>
                </a:solidFill>
                <a:latin typeface="Courier New"/>
              </a:rPr>
              <a:t>'equilibrium'</a:t>
            </a:r>
            <a:r>
              <a:rPr lang="en-US" sz="1400" dirty="0" err="1">
                <a:latin typeface="Courier New"/>
              </a:rPr>
              <a:t>,</a:t>
            </a:r>
            <a:r>
              <a:rPr lang="en-US" sz="1400" dirty="0" err="1">
                <a:solidFill>
                  <a:srgbClr val="CC00CC"/>
                </a:solidFill>
                <a:latin typeface="Courier New"/>
              </a:rPr>
              <a:t>'o</a:t>
            </a:r>
            <a:r>
              <a:rPr lang="en-US" sz="1400" dirty="0">
                <a:solidFill>
                  <a:srgbClr val="CC00CC"/>
                </a:solidFill>
                <a:latin typeface="Courier New"/>
              </a:rPr>
              <a:t>/f'</a:t>
            </a:r>
            <a:r>
              <a:rPr lang="en-US" sz="1400" dirty="0">
                <a:latin typeface="Courier New"/>
              </a:rPr>
              <a:t>,2.34,</a:t>
            </a:r>
            <a:r>
              <a:rPr lang="en-US" sz="1400" dirty="0">
                <a:solidFill>
                  <a:srgbClr val="CC00CC"/>
                </a:solidFill>
                <a:latin typeface="Courier New"/>
              </a:rPr>
              <a:t>'case</a:t>
            </a:r>
            <a:r>
              <a:rPr lang="pt-BR" sz="1400" dirty="0">
                <a:solidFill>
                  <a:srgbClr val="CC00CC"/>
                </a:solidFill>
                <a:latin typeface="Courier New"/>
              </a:rPr>
              <a:t>'</a:t>
            </a:r>
            <a:r>
              <a:rPr lang="en-US" sz="1400" dirty="0">
                <a:latin typeface="Courier New"/>
              </a:rPr>
              <a:t>,</a:t>
            </a:r>
            <a:r>
              <a:rPr lang="en-US" sz="1400" dirty="0">
                <a:solidFill>
                  <a:srgbClr val="CC00CC"/>
                </a:solidFill>
                <a:latin typeface="Courier New"/>
              </a:rPr>
              <a:t>'</a:t>
            </a:r>
            <a:r>
              <a:rPr lang="en-US" sz="1400" dirty="0" err="1">
                <a:solidFill>
                  <a:srgbClr val="CC00CC"/>
                </a:solidFill>
                <a:latin typeface="Courier New"/>
              </a:rPr>
              <a:t>fastrak</a:t>
            </a:r>
            <a:r>
              <a:rPr lang="en-US" sz="1400" dirty="0">
                <a:solidFill>
                  <a:srgbClr val="CC00CC"/>
                </a:solidFill>
                <a:latin typeface="Courier New"/>
              </a:rPr>
              <a:t>(O2/RP-1)</a:t>
            </a:r>
            <a:r>
              <a:rPr lang="pt-BR" sz="1400" dirty="0">
                <a:solidFill>
                  <a:srgbClr val="CC00CC"/>
                </a:solidFill>
                <a:latin typeface="Courier New"/>
              </a:rPr>
              <a:t>'</a:t>
            </a:r>
            <a:r>
              <a:rPr lang="en-US" sz="1400" dirty="0">
                <a:latin typeface="Courier New"/>
              </a:rPr>
              <a:t>, </a:t>
            </a:r>
            <a:r>
              <a:rPr lang="en-US" sz="1400" dirty="0">
                <a:solidFill>
                  <a:srgbClr val="CC00CC"/>
                </a:solidFill>
                <a:latin typeface="Courier New"/>
              </a:rPr>
              <a:t>'p(psi)'</a:t>
            </a:r>
            <a:r>
              <a:rPr lang="en-US" sz="1400" dirty="0">
                <a:latin typeface="Courier New"/>
              </a:rPr>
              <a:t>,633.,</a:t>
            </a:r>
            <a:r>
              <a:rPr lang="en-US" sz="1400" dirty="0">
                <a:solidFill>
                  <a:srgbClr val="CC00CC"/>
                </a:solidFill>
                <a:latin typeface="Courier New"/>
              </a:rPr>
              <a:t>'reactants'</a:t>
            </a:r>
            <a:r>
              <a:rPr lang="en-US" sz="1400" dirty="0">
                <a:latin typeface="Courier New"/>
              </a:rPr>
              <a:t>,</a:t>
            </a:r>
            <a:r>
              <a:rPr lang="en-US" sz="1400" dirty="0">
                <a:solidFill>
                  <a:srgbClr val="CC00CC"/>
                </a:solidFill>
                <a:latin typeface="Courier New"/>
              </a:rPr>
              <a:t>'</a:t>
            </a:r>
            <a:r>
              <a:rPr lang="pt-BR" sz="1400" dirty="0">
                <a:solidFill>
                  <a:srgbClr val="CC00CC"/>
                </a:solidFill>
                <a:latin typeface="Courier New"/>
              </a:rPr>
              <a:t>fuel'</a:t>
            </a:r>
            <a:r>
              <a:rPr lang="pt-BR" sz="1400" dirty="0">
                <a:latin typeface="Courier New"/>
              </a:rPr>
              <a:t>,</a:t>
            </a:r>
            <a:r>
              <a:rPr lang="pt-BR" sz="1400" dirty="0">
                <a:solidFill>
                  <a:srgbClr val="CC00CC"/>
                </a:solidFill>
                <a:latin typeface="Courier New"/>
              </a:rPr>
              <a:t>'RP-1(L)'</a:t>
            </a:r>
            <a:r>
              <a:rPr lang="pt-BR" sz="1400" dirty="0">
                <a:latin typeface="Courier New"/>
              </a:rPr>
              <a:t>,</a:t>
            </a:r>
            <a:r>
              <a:rPr lang="pt-BR" sz="1400" dirty="0">
                <a:solidFill>
                  <a:srgbClr val="CC00CC"/>
                </a:solidFill>
                <a:latin typeface="Courier New"/>
              </a:rPr>
              <a:t>'C'</a:t>
            </a:r>
            <a:r>
              <a:rPr lang="pt-BR" sz="1400" dirty="0">
                <a:latin typeface="Courier New"/>
              </a:rPr>
              <a:t>,1.,</a:t>
            </a:r>
            <a:r>
              <a:rPr lang="pt-BR" sz="1400" dirty="0">
                <a:solidFill>
                  <a:srgbClr val="CC00CC"/>
                </a:solidFill>
                <a:latin typeface="Courier New"/>
              </a:rPr>
              <a:t>'H'</a:t>
            </a:r>
            <a:r>
              <a:rPr lang="pt-BR" sz="1400" dirty="0">
                <a:latin typeface="Courier New"/>
              </a:rPr>
              <a:t>,1.9423,</a:t>
            </a:r>
            <a:r>
              <a:rPr lang="pt-BR" sz="1400" dirty="0">
                <a:solidFill>
                  <a:srgbClr val="CC00CC"/>
                </a:solidFill>
                <a:latin typeface="Courier New"/>
              </a:rPr>
              <a:t>'wt%'</a:t>
            </a:r>
            <a:r>
              <a:rPr lang="pt-BR" sz="1400" dirty="0">
                <a:latin typeface="Courier New"/>
              </a:rPr>
              <a:t>,100., </a:t>
            </a:r>
            <a:r>
              <a:rPr lang="pt-BR" sz="1400" dirty="0">
                <a:solidFill>
                  <a:srgbClr val="CC00CC"/>
                </a:solidFill>
                <a:latin typeface="Courier New"/>
              </a:rPr>
              <a:t>'h,cal/mol'</a:t>
            </a:r>
            <a:r>
              <a:rPr lang="pt-BR" sz="1400" dirty="0">
                <a:latin typeface="Courier New"/>
              </a:rPr>
              <a:t>,-5430.,</a:t>
            </a:r>
            <a:r>
              <a:rPr lang="pt-BR" sz="1400" dirty="0">
                <a:solidFill>
                  <a:srgbClr val="CC00CC"/>
                </a:solidFill>
                <a:latin typeface="Courier New"/>
              </a:rPr>
              <a:t>'t(k)'</a:t>
            </a:r>
            <a:r>
              <a:rPr lang="pt-BR" sz="1400" dirty="0">
                <a:latin typeface="Courier New"/>
              </a:rPr>
              <a:t>,300.0,</a:t>
            </a:r>
            <a:r>
              <a:rPr lang="pt-BR" sz="1400" dirty="0">
                <a:solidFill>
                  <a:srgbClr val="CC00CC"/>
                </a:solidFill>
                <a:latin typeface="Courier New"/>
              </a:rPr>
              <a:t>'oxid'</a:t>
            </a:r>
            <a:r>
              <a:rPr lang="pt-BR" sz="1400" dirty="0">
                <a:latin typeface="Courier New"/>
              </a:rPr>
              <a:t>,</a:t>
            </a:r>
            <a:r>
              <a:rPr lang="pt-BR" sz="1400" dirty="0">
                <a:solidFill>
                  <a:srgbClr val="CC00CC"/>
                </a:solidFill>
                <a:latin typeface="Courier New"/>
              </a:rPr>
              <a:t>'O2(L)'</a:t>
            </a:r>
            <a:r>
              <a:rPr lang="pt-BR" sz="1400" dirty="0">
                <a:latin typeface="Courier New"/>
              </a:rPr>
              <a:t>,</a:t>
            </a:r>
            <a:r>
              <a:rPr lang="pt-BR" sz="1400" dirty="0">
                <a:solidFill>
                  <a:srgbClr val="CC00CC"/>
                </a:solidFill>
                <a:latin typeface="Courier New"/>
              </a:rPr>
              <a:t>'O'</a:t>
            </a:r>
            <a:r>
              <a:rPr lang="pt-BR" sz="1400" dirty="0">
                <a:latin typeface="Courier New"/>
              </a:rPr>
              <a:t>,2,</a:t>
            </a:r>
            <a:r>
              <a:rPr lang="pt-BR" sz="1400" dirty="0">
                <a:solidFill>
                  <a:srgbClr val="CC00CC"/>
                </a:solidFill>
                <a:latin typeface="Courier New"/>
              </a:rPr>
              <a:t>'wt%’</a:t>
            </a:r>
            <a:r>
              <a:rPr lang="pt-BR" sz="1400" dirty="0">
                <a:latin typeface="Courier New"/>
              </a:rPr>
              <a:t>,100., </a:t>
            </a:r>
            <a:r>
              <a:rPr lang="pt-BR" sz="1400" dirty="0">
                <a:solidFill>
                  <a:srgbClr val="CC00CC"/>
                </a:solidFill>
                <a:latin typeface="Courier New"/>
              </a:rPr>
              <a:t>'h,cal/mol'</a:t>
            </a:r>
            <a:r>
              <a:rPr lang="pt-BR" sz="1400" dirty="0">
                <a:latin typeface="Courier New"/>
              </a:rPr>
              <a:t>,-3032.,</a:t>
            </a:r>
            <a:r>
              <a:rPr lang="pt-BR" sz="1400" dirty="0">
                <a:solidFill>
                  <a:srgbClr val="CC00CC"/>
                </a:solidFill>
                <a:latin typeface="Courier New"/>
              </a:rPr>
              <a:t>'t(k)'</a:t>
            </a:r>
            <a:r>
              <a:rPr lang="pt-BR" sz="1400" dirty="0">
                <a:latin typeface="Courier New"/>
              </a:rPr>
              <a:t>,94.44,</a:t>
            </a:r>
            <a:r>
              <a:rPr lang="pt-BR" sz="1400" dirty="0">
                <a:solidFill>
                  <a:srgbClr val="CC00CC"/>
                </a:solidFill>
                <a:latin typeface="Courier New"/>
              </a:rPr>
              <a:t>'</a:t>
            </a:r>
            <a:r>
              <a:rPr lang="en-US" sz="1400" dirty="0" err="1">
                <a:solidFill>
                  <a:srgbClr val="CC00CC"/>
                </a:solidFill>
                <a:latin typeface="Courier New"/>
              </a:rPr>
              <a:t>output'</a:t>
            </a:r>
            <a:r>
              <a:rPr lang="en-US" sz="1400" dirty="0" err="1">
                <a:latin typeface="Courier New"/>
              </a:rPr>
              <a:t>,</a:t>
            </a:r>
            <a:r>
              <a:rPr lang="en-US" sz="1400" dirty="0" err="1">
                <a:solidFill>
                  <a:srgbClr val="CC00CC"/>
                </a:solidFill>
                <a:latin typeface="Courier New"/>
              </a:rPr>
              <a:t>'calories'</a:t>
            </a:r>
            <a:r>
              <a:rPr lang="en-US" sz="1400" dirty="0" err="1">
                <a:latin typeface="Courier New"/>
              </a:rPr>
              <a:t>,</a:t>
            </a:r>
            <a:r>
              <a:rPr lang="en-US" sz="1400" dirty="0" err="1">
                <a:solidFill>
                  <a:srgbClr val="CC00CC"/>
                </a:solidFill>
                <a:latin typeface="Courier New"/>
              </a:rPr>
              <a:t>'transport'</a:t>
            </a:r>
            <a:r>
              <a:rPr lang="en-US" sz="1400" dirty="0" err="1">
                <a:latin typeface="Courier New"/>
              </a:rPr>
              <a:t>,</a:t>
            </a:r>
            <a:r>
              <a:rPr lang="en-US" sz="1400" dirty="0" err="1">
                <a:solidFill>
                  <a:srgbClr val="CC00CC"/>
                </a:solidFill>
                <a:latin typeface="Courier New"/>
              </a:rPr>
              <a:t>'end</a:t>
            </a:r>
            <a:r>
              <a:rPr lang="en-US" sz="1400" dirty="0">
                <a:solidFill>
                  <a:srgbClr val="CC00CC"/>
                </a:solidFill>
                <a:latin typeface="Courier New"/>
              </a:rPr>
              <a:t>'</a:t>
            </a:r>
            <a:endParaRPr lang="en-US" sz="1400" dirty="0">
              <a:solidFill>
                <a:srgbClr val="CC00CC"/>
              </a:solidFill>
              <a:latin typeface="Arial" charset="0"/>
              <a:cs typeface="Arial" charset="0"/>
            </a:endParaRPr>
          </a:p>
          <a:p>
            <a:r>
              <a:rPr lang="en-US" sz="2000" dirty="0">
                <a:latin typeface="Arial" charset="0"/>
                <a:cs typeface="Arial" charset="0"/>
              </a:rPr>
              <a:t>Step 4</a:t>
            </a:r>
          </a:p>
          <a:p>
            <a:pPr marL="801688" lvl="1" indent="-344488"/>
            <a:r>
              <a:rPr lang="en-US" sz="1600" dirty="0">
                <a:latin typeface="Arial" charset="0"/>
                <a:cs typeface="Arial" charset="0"/>
              </a:rPr>
              <a:t>Close the input with a closed parenthesis and a semicolon.</a:t>
            </a:r>
          </a:p>
          <a:p>
            <a:pPr marL="457200" lvl="1" indent="0">
              <a:buNone/>
            </a:pPr>
            <a:r>
              <a:rPr lang="en-US" sz="1400" dirty="0">
                <a:latin typeface="Courier New"/>
              </a:rPr>
              <a:t>Output=CEA(</a:t>
            </a:r>
            <a:r>
              <a:rPr lang="en-US" sz="1400" dirty="0">
                <a:solidFill>
                  <a:srgbClr val="CC00CC"/>
                </a:solidFill>
                <a:latin typeface="Courier New"/>
              </a:rPr>
              <a:t>'</a:t>
            </a:r>
            <a:r>
              <a:rPr lang="en-US" sz="1400" dirty="0" err="1">
                <a:solidFill>
                  <a:srgbClr val="CC00CC"/>
                </a:solidFill>
                <a:latin typeface="Courier New"/>
              </a:rPr>
              <a:t>problem'</a:t>
            </a:r>
            <a:r>
              <a:rPr lang="en-US" sz="1400" dirty="0" err="1">
                <a:latin typeface="Courier New"/>
              </a:rPr>
              <a:t>,</a:t>
            </a:r>
            <a:r>
              <a:rPr lang="en-US" sz="1400" dirty="0" err="1">
                <a:solidFill>
                  <a:srgbClr val="CC00CC"/>
                </a:solidFill>
                <a:latin typeface="Courier New"/>
              </a:rPr>
              <a:t>'hp'</a:t>
            </a:r>
            <a:r>
              <a:rPr lang="en-US" sz="1400" dirty="0" err="1">
                <a:latin typeface="Courier New"/>
              </a:rPr>
              <a:t>,</a:t>
            </a:r>
            <a:r>
              <a:rPr lang="en-US" sz="1400" dirty="0" err="1">
                <a:solidFill>
                  <a:srgbClr val="CC00CC"/>
                </a:solidFill>
                <a:latin typeface="Courier New"/>
              </a:rPr>
              <a:t>'equilibrium'</a:t>
            </a:r>
            <a:r>
              <a:rPr lang="en-US" sz="1400" dirty="0" err="1">
                <a:latin typeface="Courier New"/>
              </a:rPr>
              <a:t>,</a:t>
            </a:r>
            <a:r>
              <a:rPr lang="en-US" sz="1400" dirty="0" err="1">
                <a:solidFill>
                  <a:srgbClr val="CC00CC"/>
                </a:solidFill>
                <a:latin typeface="Courier New"/>
              </a:rPr>
              <a:t>'o</a:t>
            </a:r>
            <a:r>
              <a:rPr lang="en-US" sz="1400" dirty="0">
                <a:solidFill>
                  <a:srgbClr val="CC00CC"/>
                </a:solidFill>
                <a:latin typeface="Courier New"/>
              </a:rPr>
              <a:t>/f'</a:t>
            </a:r>
            <a:r>
              <a:rPr lang="en-US" sz="1400" dirty="0">
                <a:latin typeface="Courier New"/>
              </a:rPr>
              <a:t>,2.34,</a:t>
            </a:r>
            <a:r>
              <a:rPr lang="en-US" sz="1400" dirty="0">
                <a:solidFill>
                  <a:srgbClr val="CC00CC"/>
                </a:solidFill>
                <a:latin typeface="Courier New"/>
              </a:rPr>
              <a:t>'case'</a:t>
            </a:r>
            <a:r>
              <a:rPr lang="en-US" sz="1400" dirty="0">
                <a:latin typeface="Courier New"/>
              </a:rPr>
              <a:t>,</a:t>
            </a:r>
            <a:r>
              <a:rPr lang="en-US" sz="1400" dirty="0">
                <a:solidFill>
                  <a:srgbClr val="CC00CC"/>
                </a:solidFill>
                <a:latin typeface="Courier New"/>
              </a:rPr>
              <a:t>'fastrak(O2/RP1)'</a:t>
            </a:r>
            <a:r>
              <a:rPr lang="en-US" sz="1400" dirty="0">
                <a:latin typeface="Courier New"/>
              </a:rPr>
              <a:t>, </a:t>
            </a:r>
            <a:r>
              <a:rPr lang="en-US" sz="1400" dirty="0">
                <a:solidFill>
                  <a:srgbClr val="CC00CC"/>
                </a:solidFill>
                <a:latin typeface="Courier New"/>
              </a:rPr>
              <a:t>'p(psi)'</a:t>
            </a:r>
            <a:r>
              <a:rPr lang="en-US" sz="1400" dirty="0">
                <a:latin typeface="Courier New"/>
              </a:rPr>
              <a:t>,633.,</a:t>
            </a:r>
            <a:r>
              <a:rPr lang="en-US" sz="1400" dirty="0">
                <a:solidFill>
                  <a:srgbClr val="CC00CC"/>
                </a:solidFill>
                <a:latin typeface="Courier New"/>
              </a:rPr>
              <a:t>'reactants'</a:t>
            </a:r>
            <a:r>
              <a:rPr lang="en-US" sz="1400" dirty="0">
                <a:latin typeface="Courier New"/>
              </a:rPr>
              <a:t>,</a:t>
            </a:r>
            <a:r>
              <a:rPr lang="en-US" sz="1400" dirty="0">
                <a:solidFill>
                  <a:srgbClr val="CC00CC"/>
                </a:solidFill>
                <a:latin typeface="Courier New"/>
              </a:rPr>
              <a:t>'fuel'</a:t>
            </a:r>
            <a:r>
              <a:rPr lang="en-US" sz="1400" dirty="0">
                <a:latin typeface="Courier New"/>
              </a:rPr>
              <a:t>,</a:t>
            </a:r>
            <a:r>
              <a:rPr lang="en-US" sz="1400" dirty="0">
                <a:solidFill>
                  <a:srgbClr val="CC00CC"/>
                </a:solidFill>
                <a:latin typeface="Courier New"/>
              </a:rPr>
              <a:t>'RP-1(L)'</a:t>
            </a:r>
            <a:r>
              <a:rPr lang="en-US" sz="1400" dirty="0">
                <a:latin typeface="Courier New"/>
              </a:rPr>
              <a:t>,</a:t>
            </a:r>
            <a:r>
              <a:rPr lang="en-US" sz="1400" dirty="0">
                <a:solidFill>
                  <a:srgbClr val="CC00CC"/>
                </a:solidFill>
                <a:latin typeface="Courier New"/>
              </a:rPr>
              <a:t>'C'</a:t>
            </a:r>
            <a:r>
              <a:rPr lang="en-US" sz="1400" dirty="0">
                <a:latin typeface="Courier New"/>
              </a:rPr>
              <a:t>,1.,</a:t>
            </a:r>
            <a:r>
              <a:rPr lang="en-US" sz="1400" dirty="0">
                <a:solidFill>
                  <a:srgbClr val="CC00CC"/>
                </a:solidFill>
                <a:latin typeface="Courier New"/>
              </a:rPr>
              <a:t>'H'</a:t>
            </a:r>
            <a:r>
              <a:rPr lang="en-US" sz="1400" dirty="0">
                <a:latin typeface="Courier New"/>
              </a:rPr>
              <a:t>,1.9423,</a:t>
            </a:r>
            <a:r>
              <a:rPr lang="en-US" sz="1400" dirty="0">
                <a:solidFill>
                  <a:srgbClr val="CC00CC"/>
                </a:solidFill>
                <a:latin typeface="Courier New"/>
              </a:rPr>
              <a:t>'wt%'</a:t>
            </a:r>
            <a:r>
              <a:rPr lang="en-US" sz="1400" dirty="0">
                <a:latin typeface="Courier New"/>
              </a:rPr>
              <a:t>,100., </a:t>
            </a:r>
            <a:r>
              <a:rPr lang="en-US" sz="1400" dirty="0">
                <a:solidFill>
                  <a:srgbClr val="CC00CC"/>
                </a:solidFill>
                <a:latin typeface="Courier New"/>
              </a:rPr>
              <a:t>'</a:t>
            </a:r>
            <a:r>
              <a:rPr lang="en-US" sz="1400" dirty="0" err="1">
                <a:solidFill>
                  <a:srgbClr val="CC00CC"/>
                </a:solidFill>
                <a:latin typeface="Courier New"/>
              </a:rPr>
              <a:t>h,cal</a:t>
            </a:r>
            <a:r>
              <a:rPr lang="en-US" sz="1400" dirty="0">
                <a:solidFill>
                  <a:srgbClr val="CC00CC"/>
                </a:solidFill>
                <a:latin typeface="Courier New"/>
              </a:rPr>
              <a:t>/mol'</a:t>
            </a:r>
            <a:r>
              <a:rPr lang="en-US" sz="1400" dirty="0">
                <a:latin typeface="Courier New"/>
              </a:rPr>
              <a:t>,-5430.,</a:t>
            </a:r>
            <a:r>
              <a:rPr lang="en-US" sz="1400" dirty="0">
                <a:solidFill>
                  <a:srgbClr val="CC00CC"/>
                </a:solidFill>
                <a:latin typeface="Courier New"/>
              </a:rPr>
              <a:t>'t(k)'</a:t>
            </a:r>
            <a:r>
              <a:rPr lang="en-US" sz="1400" dirty="0">
                <a:latin typeface="Courier New"/>
              </a:rPr>
              <a:t>,300.0,</a:t>
            </a:r>
            <a:r>
              <a:rPr lang="en-US" sz="1400" dirty="0">
                <a:solidFill>
                  <a:srgbClr val="CC00CC"/>
                </a:solidFill>
                <a:latin typeface="Courier New"/>
              </a:rPr>
              <a:t>'oxid'</a:t>
            </a:r>
            <a:r>
              <a:rPr lang="en-US" sz="1400" dirty="0">
                <a:latin typeface="Courier New"/>
              </a:rPr>
              <a:t>,</a:t>
            </a:r>
            <a:r>
              <a:rPr lang="en-US" sz="1400" dirty="0">
                <a:solidFill>
                  <a:srgbClr val="CC00CC"/>
                </a:solidFill>
                <a:latin typeface="Courier New"/>
              </a:rPr>
              <a:t>'O2(L)'</a:t>
            </a:r>
            <a:r>
              <a:rPr lang="en-US" sz="1400" dirty="0">
                <a:latin typeface="Courier New"/>
              </a:rPr>
              <a:t>,</a:t>
            </a:r>
            <a:r>
              <a:rPr lang="en-US" sz="1400" dirty="0">
                <a:solidFill>
                  <a:srgbClr val="CC00CC"/>
                </a:solidFill>
                <a:latin typeface="Courier New"/>
              </a:rPr>
              <a:t>'O'</a:t>
            </a:r>
            <a:r>
              <a:rPr lang="en-US" sz="1400" dirty="0">
                <a:latin typeface="Courier New"/>
              </a:rPr>
              <a:t>,2,</a:t>
            </a:r>
            <a:r>
              <a:rPr lang="en-US" sz="1400" dirty="0">
                <a:solidFill>
                  <a:srgbClr val="CC00CC"/>
                </a:solidFill>
                <a:latin typeface="Courier New"/>
              </a:rPr>
              <a:t>'wt%'</a:t>
            </a:r>
            <a:r>
              <a:rPr lang="en-US" sz="1400" dirty="0">
                <a:latin typeface="Courier New"/>
              </a:rPr>
              <a:t>,100., </a:t>
            </a:r>
            <a:r>
              <a:rPr lang="en-US" sz="1400" dirty="0">
                <a:solidFill>
                  <a:srgbClr val="CC00CC"/>
                </a:solidFill>
                <a:latin typeface="Courier New"/>
              </a:rPr>
              <a:t>'</a:t>
            </a:r>
            <a:r>
              <a:rPr lang="en-US" sz="1400" dirty="0" err="1">
                <a:solidFill>
                  <a:srgbClr val="CC00CC"/>
                </a:solidFill>
                <a:latin typeface="Courier New"/>
              </a:rPr>
              <a:t>h,cal</a:t>
            </a:r>
            <a:r>
              <a:rPr lang="en-US" sz="1400" dirty="0">
                <a:solidFill>
                  <a:srgbClr val="CC00CC"/>
                </a:solidFill>
                <a:latin typeface="Courier New"/>
              </a:rPr>
              <a:t>/mol'</a:t>
            </a:r>
            <a:r>
              <a:rPr lang="en-US" sz="1400" dirty="0">
                <a:latin typeface="Courier New"/>
              </a:rPr>
              <a:t>,-3032.,</a:t>
            </a:r>
            <a:r>
              <a:rPr lang="en-US" sz="1400" dirty="0">
                <a:solidFill>
                  <a:srgbClr val="CC00CC"/>
                </a:solidFill>
                <a:latin typeface="Courier New"/>
              </a:rPr>
              <a:t>'t(k)'</a:t>
            </a:r>
            <a:r>
              <a:rPr lang="en-US" sz="1400" dirty="0">
                <a:latin typeface="Courier New"/>
              </a:rPr>
              <a:t>,94.44,</a:t>
            </a:r>
            <a:r>
              <a:rPr lang="en-US" sz="1400" dirty="0">
                <a:solidFill>
                  <a:srgbClr val="CC00CC"/>
                </a:solidFill>
                <a:latin typeface="Courier New"/>
              </a:rPr>
              <a:t>'output'</a:t>
            </a:r>
            <a:r>
              <a:rPr lang="en-US" sz="1400" dirty="0">
                <a:latin typeface="Courier New"/>
              </a:rPr>
              <a:t>,</a:t>
            </a:r>
            <a:r>
              <a:rPr lang="en-US" sz="1400" dirty="0">
                <a:solidFill>
                  <a:srgbClr val="CC00CC"/>
                </a:solidFill>
                <a:latin typeface="Courier New"/>
              </a:rPr>
              <a:t>'calories'</a:t>
            </a:r>
            <a:r>
              <a:rPr lang="en-US" sz="1400" dirty="0">
                <a:latin typeface="Courier New"/>
              </a:rPr>
              <a:t>,</a:t>
            </a:r>
            <a:r>
              <a:rPr lang="en-US" sz="1400" dirty="0">
                <a:solidFill>
                  <a:srgbClr val="CC00CC"/>
                </a:solidFill>
                <a:latin typeface="Courier New"/>
              </a:rPr>
              <a:t>'transport'</a:t>
            </a:r>
            <a:r>
              <a:rPr lang="en-US" sz="1400" dirty="0">
                <a:latin typeface="Courier New"/>
              </a:rPr>
              <a:t>,</a:t>
            </a:r>
            <a:r>
              <a:rPr lang="en-US" sz="1400" dirty="0">
                <a:solidFill>
                  <a:srgbClr val="CC00CC"/>
                </a:solidFill>
                <a:latin typeface="Courier New"/>
              </a:rPr>
              <a:t>'end'</a:t>
            </a:r>
            <a:r>
              <a:rPr lang="en-US" sz="1400" dirty="0">
                <a:latin typeface="Courier New"/>
              </a:rPr>
              <a:t>);</a:t>
            </a:r>
            <a:endParaRPr lang="en-US" sz="1400" dirty="0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r>
              <a:rPr lang="en-US" sz="2000" dirty="0">
                <a:latin typeface="Arial" charset="0"/>
                <a:cs typeface="Arial" charset="0"/>
              </a:rPr>
              <a:t>Step 5</a:t>
            </a:r>
          </a:p>
          <a:p>
            <a:pPr lvl="1"/>
            <a:r>
              <a:rPr lang="en-US" sz="1600" dirty="0">
                <a:latin typeface="Arial" charset="0"/>
                <a:cs typeface="Arial" charset="0"/>
              </a:rPr>
              <a:t>Execute the code</a:t>
            </a:r>
          </a:p>
        </p:txBody>
      </p:sp>
    </p:spTree>
    <p:extLst>
      <p:ext uri="{BB962C8B-B14F-4D97-AF65-F5344CB8AC3E}">
        <p14:creationId xmlns:p14="http://schemas.microsoft.com/office/powerpoint/2010/main" val="27764120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6121"/>
            <a:ext cx="8229600" cy="792162"/>
          </a:xfrm>
        </p:spPr>
        <p:txBody>
          <a:bodyPr/>
          <a:lstStyle/>
          <a:p>
            <a:pPr algn="ctr"/>
            <a:r>
              <a:rPr lang="en-US" dirty="0"/>
              <a:t>CEAM General Inputs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8119277-75FA-4564-A61E-A5E635131C45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22830" y="592982"/>
            <a:ext cx="8816454" cy="5826868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rgbClr val="0066CC"/>
              </a:buClr>
              <a:buSzPct val="110000"/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66CC"/>
              </a:buClr>
              <a:buSzPct val="110000"/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66CC"/>
              </a:buClr>
              <a:buSzPct val="110000"/>
              <a:buFont typeface="Arial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latin typeface="Arial" charset="0"/>
                <a:cs typeface="Arial" charset="0"/>
              </a:rPr>
              <a:t>CEAM is called in MATLAB with the following syntax:</a:t>
            </a:r>
          </a:p>
          <a:p>
            <a:pPr lvl="1"/>
            <a:r>
              <a:rPr lang="en-US" sz="2000" i="1" dirty="0" err="1">
                <a:latin typeface="Arial" charset="0"/>
                <a:cs typeface="Arial" charset="0"/>
              </a:rPr>
              <a:t>Output_Variable</a:t>
            </a:r>
            <a:r>
              <a:rPr lang="en-US" sz="2000" i="1" dirty="0">
                <a:latin typeface="Arial" charset="0"/>
                <a:cs typeface="Arial" charset="0"/>
              </a:rPr>
              <a:t>=</a:t>
            </a:r>
            <a:r>
              <a:rPr lang="en-US" sz="2000" dirty="0">
                <a:latin typeface="Arial" charset="0"/>
                <a:cs typeface="Arial" charset="0"/>
              </a:rPr>
              <a:t>CEA(</a:t>
            </a:r>
            <a:r>
              <a:rPr lang="en-US" sz="2000" i="1" dirty="0" err="1">
                <a:latin typeface="Arial" charset="0"/>
                <a:cs typeface="Arial" charset="0"/>
              </a:rPr>
              <a:t>User_Defined_inputs</a:t>
            </a:r>
            <a:r>
              <a:rPr lang="en-US" sz="2000" dirty="0">
                <a:latin typeface="Arial" charset="0"/>
                <a:cs typeface="Arial" charset="0"/>
              </a:rPr>
              <a:t>);</a:t>
            </a:r>
          </a:p>
          <a:p>
            <a:pPr lvl="2"/>
            <a:r>
              <a:rPr lang="en-US" sz="1600" dirty="0">
                <a:latin typeface="Arial" charset="0"/>
                <a:cs typeface="Arial" charset="0"/>
              </a:rPr>
              <a:t>Where </a:t>
            </a:r>
            <a:r>
              <a:rPr lang="en-US" sz="1600" i="1" dirty="0" err="1">
                <a:latin typeface="Arial" charset="0"/>
                <a:cs typeface="Arial" charset="0"/>
              </a:rPr>
              <a:t>Output_Variable</a:t>
            </a:r>
            <a:r>
              <a:rPr lang="en-US" sz="1600" i="1" dirty="0">
                <a:latin typeface="Arial" charset="0"/>
                <a:cs typeface="Arial" charset="0"/>
              </a:rPr>
              <a:t> </a:t>
            </a:r>
            <a:r>
              <a:rPr lang="en-US" sz="1600" dirty="0">
                <a:latin typeface="Arial" charset="0"/>
                <a:cs typeface="Arial" charset="0"/>
              </a:rPr>
              <a:t>is the user defined variable that will store the structure that CEAM outputs</a:t>
            </a:r>
          </a:p>
          <a:p>
            <a:pPr lvl="2"/>
            <a:r>
              <a:rPr lang="en-US" sz="1600" dirty="0">
                <a:latin typeface="Arial" charset="0"/>
                <a:cs typeface="Arial" charset="0"/>
              </a:rPr>
              <a:t>“CEA” is case sensitive</a:t>
            </a:r>
          </a:p>
          <a:p>
            <a:pPr lvl="2"/>
            <a:r>
              <a:rPr lang="en-US" sz="1600" i="1" dirty="0" err="1">
                <a:latin typeface="Arial" charset="0"/>
                <a:cs typeface="Arial" charset="0"/>
              </a:rPr>
              <a:t>User_Defined_inputs</a:t>
            </a:r>
            <a:r>
              <a:rPr lang="en-US" sz="1600" i="1" dirty="0">
                <a:latin typeface="Arial" charset="0"/>
                <a:cs typeface="Arial" charset="0"/>
              </a:rPr>
              <a:t> </a:t>
            </a:r>
            <a:r>
              <a:rPr lang="en-US" sz="1600" dirty="0">
                <a:latin typeface="Arial" charset="0"/>
                <a:cs typeface="Arial" charset="0"/>
              </a:rPr>
              <a:t>is the compilation of all applicable datasets</a:t>
            </a:r>
          </a:p>
          <a:p>
            <a:pPr lvl="2"/>
            <a:r>
              <a:rPr lang="en-US" sz="1600" dirty="0">
                <a:latin typeface="Arial" charset="0"/>
                <a:cs typeface="Arial" charset="0"/>
              </a:rPr>
              <a:t>Mandatory</a:t>
            </a:r>
          </a:p>
          <a:p>
            <a:pPr marL="1430338" lvl="3"/>
            <a:r>
              <a:rPr lang="en-US" sz="1600" dirty="0">
                <a:latin typeface="Arial" charset="0"/>
                <a:cs typeface="Arial" charset="0"/>
              </a:rPr>
              <a:t>Reactants</a:t>
            </a:r>
          </a:p>
          <a:p>
            <a:pPr marL="1430338" lvl="3"/>
            <a:r>
              <a:rPr lang="en-US" sz="1600" dirty="0">
                <a:latin typeface="Arial" charset="0"/>
                <a:cs typeface="Arial" charset="0"/>
              </a:rPr>
              <a:t>Problem (optional Insert, Only, Omit, ions)</a:t>
            </a:r>
          </a:p>
          <a:p>
            <a:pPr marL="1430338" lvl="3"/>
            <a:r>
              <a:rPr lang="en-US" sz="1600" dirty="0">
                <a:latin typeface="Arial" charset="0"/>
                <a:cs typeface="Arial" charset="0"/>
              </a:rPr>
              <a:t>End</a:t>
            </a:r>
          </a:p>
          <a:p>
            <a:pPr lvl="2"/>
            <a:r>
              <a:rPr lang="en-US" sz="1600" dirty="0">
                <a:latin typeface="Arial" charset="0"/>
                <a:cs typeface="Arial" charset="0"/>
              </a:rPr>
              <a:t>Optional</a:t>
            </a:r>
          </a:p>
          <a:p>
            <a:pPr marL="1430338" lvl="3"/>
            <a:r>
              <a:rPr lang="en-US" sz="1600" dirty="0">
                <a:latin typeface="Arial" charset="0"/>
                <a:cs typeface="Arial" charset="0"/>
              </a:rPr>
              <a:t>Output (options trace, </a:t>
            </a:r>
            <a:r>
              <a:rPr lang="en-US" sz="1600" dirty="0" err="1">
                <a:latin typeface="Arial" charset="0"/>
                <a:cs typeface="Arial" charset="0"/>
              </a:rPr>
              <a:t>trace_limit</a:t>
            </a:r>
            <a:r>
              <a:rPr lang="en-US" sz="1600" dirty="0">
                <a:latin typeface="Arial" charset="0"/>
                <a:cs typeface="Arial" charset="0"/>
              </a:rPr>
              <a:t>, mass/mole fractions for products, units, short)</a:t>
            </a:r>
          </a:p>
          <a:p>
            <a:r>
              <a:rPr lang="en-US" sz="2400" dirty="0">
                <a:latin typeface="Arial" charset="0"/>
                <a:cs typeface="Arial" charset="0"/>
              </a:rPr>
              <a:t>Datasets can be entered in any order except for “end” which must be the last dataset</a:t>
            </a:r>
          </a:p>
          <a:p>
            <a:r>
              <a:rPr lang="en-US" sz="2400" dirty="0">
                <a:latin typeface="Arial" charset="0"/>
                <a:cs typeface="Arial" charset="0"/>
              </a:rPr>
              <a:t>Data entries are comma separated</a:t>
            </a:r>
          </a:p>
        </p:txBody>
      </p:sp>
    </p:spTree>
    <p:extLst>
      <p:ext uri="{BB962C8B-B14F-4D97-AF65-F5344CB8AC3E}">
        <p14:creationId xmlns:p14="http://schemas.microsoft.com/office/powerpoint/2010/main" val="15623207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1632"/>
            <a:ext cx="8229600" cy="792162"/>
          </a:xfrm>
        </p:spPr>
        <p:txBody>
          <a:bodyPr/>
          <a:lstStyle/>
          <a:p>
            <a:pPr algn="ctr"/>
            <a:r>
              <a:rPr lang="en-US" dirty="0"/>
              <a:t>Mandatory Datasets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8119277-75FA-4564-A61E-A5E635131C45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96731" y="576595"/>
            <a:ext cx="8816455" cy="5681330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rgbClr val="0066CC"/>
              </a:buClr>
              <a:buSzPct val="110000"/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66CC"/>
              </a:buClr>
              <a:buSzPct val="110000"/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66CC"/>
              </a:buClr>
              <a:buSzPct val="110000"/>
              <a:buFont typeface="Arial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latin typeface="Arial" charset="0"/>
                <a:cs typeface="Arial" charset="0"/>
              </a:rPr>
              <a:t>Reactant</a:t>
            </a:r>
          </a:p>
          <a:p>
            <a:pPr lvl="1"/>
            <a:r>
              <a:rPr lang="en-US" sz="2000" dirty="0">
                <a:latin typeface="Arial" charset="0"/>
                <a:cs typeface="Arial" charset="0"/>
              </a:rPr>
              <a:t>The reactant dataset contains: </a:t>
            </a:r>
          </a:p>
          <a:p>
            <a:pPr lvl="2"/>
            <a:r>
              <a:rPr lang="en-US" sz="1600" dirty="0">
                <a:latin typeface="Arial" charset="0"/>
                <a:cs typeface="Arial" charset="0"/>
              </a:rPr>
              <a:t>Type of each reactant</a:t>
            </a:r>
          </a:p>
          <a:p>
            <a:pPr lvl="2"/>
            <a:r>
              <a:rPr lang="en-US" sz="1600" dirty="0">
                <a:latin typeface="Arial" charset="0"/>
                <a:cs typeface="Arial" charset="0"/>
              </a:rPr>
              <a:t>Name of each reactant</a:t>
            </a:r>
          </a:p>
          <a:p>
            <a:pPr lvl="2"/>
            <a:r>
              <a:rPr lang="en-US" sz="1600" dirty="0">
                <a:latin typeface="Arial" charset="0"/>
                <a:cs typeface="Arial" charset="0"/>
              </a:rPr>
              <a:t>Chemical formula of each reactant</a:t>
            </a:r>
          </a:p>
          <a:p>
            <a:pPr lvl="2"/>
            <a:r>
              <a:rPr lang="en-US" sz="1600" dirty="0">
                <a:latin typeface="Arial" charset="0"/>
                <a:cs typeface="Arial" charset="0"/>
              </a:rPr>
              <a:t>Type of amount of each reactant (mass or mole)</a:t>
            </a:r>
          </a:p>
          <a:p>
            <a:pPr lvl="2"/>
            <a:r>
              <a:rPr lang="en-US" sz="1600" dirty="0">
                <a:latin typeface="Arial" charset="0"/>
                <a:cs typeface="Arial" charset="0"/>
              </a:rPr>
              <a:t>Amount of each reactant with respect to type of reactant</a:t>
            </a:r>
          </a:p>
          <a:p>
            <a:pPr lvl="2"/>
            <a:r>
              <a:rPr lang="en-US" sz="1600" dirty="0">
                <a:latin typeface="Arial" charset="0"/>
                <a:cs typeface="Arial" charset="0"/>
              </a:rPr>
              <a:t>Specific information such as enthalpy, temperature, or density for each reactant (if applicable) for each reactant</a:t>
            </a:r>
          </a:p>
          <a:p>
            <a:pPr lvl="1"/>
            <a:r>
              <a:rPr lang="en-US" sz="2000" dirty="0">
                <a:latin typeface="Arial" charset="0"/>
                <a:cs typeface="Arial" charset="0"/>
              </a:rPr>
              <a:t>In the event of duplicate input between the problem dataset and the reactant dataset, the reactant dataset input will be used, and the problem dataset input will be dismissed.</a:t>
            </a:r>
          </a:p>
          <a:p>
            <a:r>
              <a:rPr lang="en-US" sz="2400" dirty="0">
                <a:latin typeface="Arial" charset="0"/>
                <a:cs typeface="Arial" charset="0"/>
              </a:rPr>
              <a:t>Problem</a:t>
            </a:r>
          </a:p>
          <a:p>
            <a:pPr lvl="1"/>
            <a:r>
              <a:rPr lang="en-US" sz="2000" dirty="0">
                <a:latin typeface="Arial" charset="0"/>
                <a:cs typeface="Arial" charset="0"/>
              </a:rPr>
              <a:t>Problem contains the type of problem, and the bulk property inputs.  The bulk property inputs vary on the type of problem and will be addressed on a later slide.</a:t>
            </a:r>
            <a:endParaRPr lang="en-US" sz="1600" dirty="0">
              <a:latin typeface="Arial" charset="0"/>
              <a:cs typeface="Arial" charset="0"/>
            </a:endParaRPr>
          </a:p>
          <a:p>
            <a:r>
              <a:rPr lang="en-US" sz="2400" dirty="0">
                <a:latin typeface="Arial" charset="0"/>
                <a:cs typeface="Arial" charset="0"/>
              </a:rPr>
              <a:t>End</a:t>
            </a:r>
          </a:p>
          <a:p>
            <a:pPr lvl="1"/>
            <a:r>
              <a:rPr lang="en-US" sz="2000" dirty="0">
                <a:latin typeface="Arial" charset="0"/>
                <a:cs typeface="Arial" charset="0"/>
              </a:rPr>
              <a:t>End marks the end of an input  </a:t>
            </a:r>
          </a:p>
        </p:txBody>
      </p:sp>
    </p:spTree>
    <p:extLst>
      <p:ext uri="{BB962C8B-B14F-4D97-AF65-F5344CB8AC3E}">
        <p14:creationId xmlns:p14="http://schemas.microsoft.com/office/powerpoint/2010/main" val="21087536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3213"/>
            <a:ext cx="8229600" cy="792162"/>
          </a:xfrm>
        </p:spPr>
        <p:txBody>
          <a:bodyPr/>
          <a:lstStyle/>
          <a:p>
            <a:pPr algn="ctr"/>
            <a:r>
              <a:rPr lang="en-US" dirty="0"/>
              <a:t>Units accepted as input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8119277-75FA-4564-A61E-A5E635131C45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12143" y="761166"/>
            <a:ext cx="8869932" cy="5349949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rgbClr val="0066CC"/>
              </a:buClr>
              <a:buSzPct val="110000"/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66CC"/>
              </a:buClr>
              <a:buSzPct val="110000"/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66CC"/>
              </a:buClr>
              <a:buSzPct val="110000"/>
              <a:buFont typeface="Arial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latin typeface="Arial" charset="0"/>
                <a:cs typeface="Arial" charset="0"/>
              </a:rPr>
              <a:t>Temperature</a:t>
            </a:r>
          </a:p>
          <a:p>
            <a:pPr marL="568325" lvl="2"/>
            <a:r>
              <a:rPr lang="en-US" sz="1600" dirty="0">
                <a:latin typeface="Arial" charset="0"/>
                <a:cs typeface="Arial" charset="0"/>
              </a:rPr>
              <a:t>The keyword for temperature is </a:t>
            </a:r>
            <a:r>
              <a:rPr lang="en-US" sz="1600" dirty="0">
                <a:solidFill>
                  <a:srgbClr val="A020F0"/>
                </a:solidFill>
                <a:latin typeface="Courier New"/>
              </a:rPr>
              <a:t>'t’</a:t>
            </a:r>
            <a:endParaRPr lang="en-US" sz="1600" dirty="0">
              <a:solidFill>
                <a:srgbClr val="CC00CC"/>
              </a:solidFill>
              <a:latin typeface="Arial" charset="0"/>
              <a:cs typeface="Arial" charset="0"/>
            </a:endParaRPr>
          </a:p>
          <a:p>
            <a:pPr marL="457200" lvl="1" indent="0">
              <a:buNone/>
            </a:pPr>
            <a:endParaRPr lang="en-US" sz="2000" dirty="0">
              <a:latin typeface="Arial" charset="0"/>
              <a:cs typeface="Arial" charset="0"/>
            </a:endParaRPr>
          </a:p>
          <a:p>
            <a:pPr marL="457200" lvl="1" indent="0">
              <a:buNone/>
            </a:pPr>
            <a:endParaRPr lang="en-US" sz="2000" dirty="0">
              <a:latin typeface="Arial" charset="0"/>
              <a:cs typeface="Arial" charset="0"/>
            </a:endParaRPr>
          </a:p>
          <a:p>
            <a:pPr marL="457200" lvl="1" indent="0">
              <a:buNone/>
            </a:pPr>
            <a:endParaRPr lang="en-US" sz="2000" dirty="0">
              <a:latin typeface="Arial" charset="0"/>
              <a:cs typeface="Arial" charset="0"/>
            </a:endParaRPr>
          </a:p>
          <a:p>
            <a:pPr marL="457200" lvl="1" indent="0">
              <a:buNone/>
            </a:pPr>
            <a:endParaRPr lang="en-US" sz="2000" dirty="0">
              <a:latin typeface="Arial" charset="0"/>
              <a:cs typeface="Arial" charset="0"/>
            </a:endParaRPr>
          </a:p>
          <a:p>
            <a:r>
              <a:rPr lang="en-US" sz="1600" dirty="0">
                <a:latin typeface="Arial" charset="0"/>
                <a:cs typeface="Arial" charset="0"/>
              </a:rPr>
              <a:t>Energy</a:t>
            </a:r>
            <a:endParaRPr lang="en-US" sz="2000" dirty="0">
              <a:latin typeface="Arial" charset="0"/>
              <a:cs typeface="Arial" charset="0"/>
            </a:endParaRPr>
          </a:p>
          <a:p>
            <a:pPr marL="568325" lvl="2"/>
            <a:r>
              <a:rPr lang="en-US" sz="1600" dirty="0">
                <a:latin typeface="Arial" charset="0"/>
                <a:cs typeface="Arial" charset="0"/>
              </a:rPr>
              <a:t>The keyword for enthalpy is </a:t>
            </a:r>
            <a:r>
              <a:rPr lang="en-US" sz="1600" dirty="0">
                <a:solidFill>
                  <a:srgbClr val="A020F0"/>
                </a:solidFill>
                <a:latin typeface="Courier New"/>
              </a:rPr>
              <a:t>'h'</a:t>
            </a:r>
          </a:p>
          <a:p>
            <a:pPr marL="568325" lvl="2"/>
            <a:r>
              <a:rPr lang="en-US" sz="1600" dirty="0">
                <a:latin typeface="Arial" charset="0"/>
                <a:cs typeface="Arial" charset="0"/>
              </a:rPr>
              <a:t>The keyword for internal energy is </a:t>
            </a:r>
            <a:r>
              <a:rPr lang="en-US" sz="1600" dirty="0">
                <a:solidFill>
                  <a:srgbClr val="A020F0"/>
                </a:solidFill>
                <a:latin typeface="Courier New"/>
              </a:rPr>
              <a:t>‘u’</a:t>
            </a:r>
          </a:p>
          <a:p>
            <a:pPr marL="568325" lvl="2"/>
            <a:r>
              <a:rPr lang="en-US" sz="1600" dirty="0">
                <a:latin typeface="Arial" charset="0"/>
                <a:cs typeface="Arial" charset="0"/>
              </a:rPr>
              <a:t>Units for both are energy/mass</a:t>
            </a:r>
          </a:p>
          <a:p>
            <a:pPr marL="568325" lvl="2"/>
            <a:endParaRPr lang="en-US" sz="1600" dirty="0">
              <a:latin typeface="Arial" charset="0"/>
              <a:cs typeface="Arial" charset="0"/>
            </a:endParaRPr>
          </a:p>
          <a:p>
            <a:pPr marL="568325" lvl="2"/>
            <a:endParaRPr lang="en-US" sz="1600" dirty="0">
              <a:latin typeface="Arial" charset="0"/>
              <a:cs typeface="Arial" charset="0"/>
            </a:endParaRPr>
          </a:p>
          <a:p>
            <a:pPr marL="568325" lvl="2"/>
            <a:endParaRPr lang="en-US" sz="1600" dirty="0">
              <a:latin typeface="Arial" charset="0"/>
              <a:cs typeface="Arial" charset="0"/>
            </a:endParaRPr>
          </a:p>
          <a:p>
            <a:pPr marL="568325" lvl="2"/>
            <a:endParaRPr lang="en-US" sz="1600" dirty="0">
              <a:latin typeface="Arial" charset="0"/>
              <a:cs typeface="Arial" charset="0"/>
            </a:endParaRPr>
          </a:p>
          <a:p>
            <a:pPr marL="568325" lvl="2"/>
            <a:endParaRPr lang="en-US" sz="1600" dirty="0">
              <a:latin typeface="Arial" charset="0"/>
              <a:cs typeface="Arial" charset="0"/>
            </a:endParaRPr>
          </a:p>
          <a:p>
            <a:pPr marL="568325" lvl="2"/>
            <a:endParaRPr lang="en-US" sz="1600" dirty="0">
              <a:latin typeface="Arial" charset="0"/>
              <a:cs typeface="Arial" charset="0"/>
            </a:endParaRPr>
          </a:p>
          <a:p>
            <a:pPr marL="568325" lvl="2"/>
            <a:endParaRPr lang="en-US" sz="1600" dirty="0">
              <a:latin typeface="Arial" charset="0"/>
              <a:cs typeface="Arial" charset="0"/>
            </a:endParaRPr>
          </a:p>
          <a:p>
            <a:pPr marL="568325" lvl="2"/>
            <a:r>
              <a:rPr lang="en-US" sz="1600" dirty="0">
                <a:latin typeface="Arial" charset="0"/>
                <a:cs typeface="Arial" charset="0"/>
              </a:rPr>
              <a:t>Enthalpy can also be entered </a:t>
            </a:r>
            <a:r>
              <a:rPr lang="en-US" sz="1600" dirty="0">
                <a:solidFill>
                  <a:srgbClr val="A020F0"/>
                </a:solidFill>
                <a:latin typeface="Courier New"/>
              </a:rPr>
              <a:t>'h/r'</a:t>
            </a:r>
            <a:r>
              <a:rPr lang="en-US" sz="1600" dirty="0">
                <a:latin typeface="Arial" charset="0"/>
                <a:cs typeface="Arial" charset="0"/>
              </a:rPr>
              <a:t> , where r is the universal gas constant in metric units.</a:t>
            </a:r>
            <a:endParaRPr lang="en-US" sz="1600" dirty="0">
              <a:latin typeface="Courier New"/>
            </a:endParaRPr>
          </a:p>
          <a:p>
            <a:pPr marL="568325" lvl="2"/>
            <a:endParaRPr lang="en-US" sz="1200" dirty="0">
              <a:latin typeface="Arial" charset="0"/>
              <a:cs typeface="Arial" charset="0"/>
            </a:endParaRPr>
          </a:p>
          <a:p>
            <a:endParaRPr lang="en-US" sz="1600" dirty="0">
              <a:latin typeface="Arial" charset="0"/>
              <a:cs typeface="Arial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3992166"/>
              </p:ext>
            </p:extLst>
          </p:nvPr>
        </p:nvGraphicFramePr>
        <p:xfrm>
          <a:off x="1452642" y="1433352"/>
          <a:ext cx="2981326" cy="152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6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06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88595">
                <a:tc>
                  <a:txBody>
                    <a:bodyPr/>
                    <a:lstStyle/>
                    <a:p>
                      <a:r>
                        <a:rPr lang="en-US" sz="1400" dirty="0"/>
                        <a:t>Temperature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Keyword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8595">
                <a:tc>
                  <a:txBody>
                    <a:bodyPr/>
                    <a:lstStyle/>
                    <a:p>
                      <a:r>
                        <a:rPr lang="en-US" sz="1400" dirty="0"/>
                        <a:t>Rankine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R, 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8595">
                <a:tc>
                  <a:txBody>
                    <a:bodyPr/>
                    <a:lstStyle/>
                    <a:p>
                      <a:r>
                        <a:rPr lang="en-US" sz="1400" dirty="0"/>
                        <a:t>Fahrenheit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F, 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8595">
                <a:tc>
                  <a:txBody>
                    <a:bodyPr/>
                    <a:lstStyle/>
                    <a:p>
                      <a:r>
                        <a:rPr lang="en-US" sz="1400" dirty="0"/>
                        <a:t>Kelvin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K, 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8595">
                <a:tc>
                  <a:txBody>
                    <a:bodyPr/>
                    <a:lstStyle/>
                    <a:p>
                      <a:r>
                        <a:rPr lang="en-US" sz="1400" dirty="0"/>
                        <a:t>Celsius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C, 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3650BEC-89DF-FB56-7949-7BBBE9D695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3154605"/>
              </p:ext>
            </p:extLst>
          </p:nvPr>
        </p:nvGraphicFramePr>
        <p:xfrm>
          <a:off x="810139" y="4161876"/>
          <a:ext cx="2981326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6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06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41780">
                <a:tc>
                  <a:txBody>
                    <a:bodyPr/>
                    <a:lstStyle/>
                    <a:p>
                      <a:r>
                        <a:rPr lang="en-US" sz="1400" dirty="0"/>
                        <a:t>Energy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Keyword(s)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1780">
                <a:tc>
                  <a:txBody>
                    <a:bodyPr/>
                    <a:lstStyle/>
                    <a:p>
                      <a:r>
                        <a:rPr lang="en-US" sz="1400" dirty="0"/>
                        <a:t>BTU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Btu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1780">
                <a:tc>
                  <a:txBody>
                    <a:bodyPr/>
                    <a:lstStyle/>
                    <a:p>
                      <a:r>
                        <a:rPr lang="en-US" sz="1400" dirty="0"/>
                        <a:t>calorie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/>
                        <a:t>cal</a:t>
                      </a:r>
                      <a:r>
                        <a:rPr lang="en-US" sz="1400" dirty="0"/>
                        <a:t>, 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1780">
                <a:tc>
                  <a:txBody>
                    <a:bodyPr/>
                    <a:lstStyle/>
                    <a:p>
                      <a:r>
                        <a:rPr lang="en-US" sz="1400" dirty="0"/>
                        <a:t>kilocalorie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kc, </a:t>
                      </a:r>
                      <a:r>
                        <a:rPr lang="en-US" sz="1400" dirty="0" err="1"/>
                        <a:t>kiloc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1780">
                <a:tc>
                  <a:txBody>
                    <a:bodyPr/>
                    <a:lstStyle/>
                    <a:p>
                      <a:r>
                        <a:rPr lang="en-US" sz="1400" dirty="0"/>
                        <a:t>Joule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J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1780">
                <a:tc>
                  <a:txBody>
                    <a:bodyPr/>
                    <a:lstStyle/>
                    <a:p>
                      <a:r>
                        <a:rPr lang="en-US" sz="1400" dirty="0"/>
                        <a:t>kilojoule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/>
                        <a:t>kj,kiloj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2AEF711B-4AE9-EE00-FE3F-C867527603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2071514"/>
              </p:ext>
            </p:extLst>
          </p:nvPr>
        </p:nvGraphicFramePr>
        <p:xfrm>
          <a:off x="3995173" y="4121236"/>
          <a:ext cx="2981326" cy="1564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6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06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5440">
                <a:tc>
                  <a:txBody>
                    <a:bodyPr/>
                    <a:lstStyle/>
                    <a:p>
                      <a:r>
                        <a:rPr lang="en-US" sz="1400" dirty="0"/>
                        <a:t>Mass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Keyword(s)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1248">
                <a:tc>
                  <a:txBody>
                    <a:bodyPr/>
                    <a:lstStyle/>
                    <a:p>
                      <a:r>
                        <a:rPr lang="en-US" sz="1400" dirty="0"/>
                        <a:t>Gram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1248">
                <a:tc>
                  <a:txBody>
                    <a:bodyPr/>
                    <a:lstStyle/>
                    <a:p>
                      <a:r>
                        <a:rPr lang="en-US" sz="1400" dirty="0"/>
                        <a:t>Kilogram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/>
                        <a:t>kilog</a:t>
                      </a:r>
                      <a:r>
                        <a:rPr lang="en-US" sz="1400" dirty="0"/>
                        <a:t>, kg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1248">
                <a:tc>
                  <a:txBody>
                    <a:bodyPr/>
                    <a:lstStyle/>
                    <a:p>
                      <a:r>
                        <a:rPr lang="en-US" sz="1400" dirty="0"/>
                        <a:t>Pound</a:t>
                      </a:r>
                      <a:r>
                        <a:rPr lang="en-US" sz="1400" baseline="0" dirty="0"/>
                        <a:t> Mass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/>
                        <a:t>lbm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1248">
                <a:tc>
                  <a:txBody>
                    <a:bodyPr/>
                    <a:lstStyle/>
                    <a:p>
                      <a:r>
                        <a:rPr lang="en-US" sz="1400" dirty="0"/>
                        <a:t>Mole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/>
                        <a:t>mol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01455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47B64D213A9774F8B8962CD7FBBC267" ma:contentTypeVersion="0" ma:contentTypeDescription="Create a new document." ma:contentTypeScope="" ma:versionID="7549539a4f0e6fdb454f374ed29d7ebc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64490b4aec6201516c3a874156f37b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>
  <documentManagement/>
</p:properties>
</file>

<file path=customXml/itemProps1.xml><?xml version="1.0" encoding="utf-8"?>
<ds:datastoreItem xmlns:ds="http://schemas.openxmlformats.org/officeDocument/2006/customXml" ds:itemID="{7E7C5E35-AD56-4E67-B5EF-6E8E2C054FA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8446B48-1351-4CFA-9B2A-99FEB2BB771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B2F2B9BD-168D-4EDB-A611-B1B31289AE60}">
  <ds:schemaRefs>
    <ds:schemaRef ds:uri="http://www.w3.org/XML/1998/namespace"/>
    <ds:schemaRef ds:uri="http://schemas.microsoft.com/office/2006/metadata/properties"/>
    <ds:schemaRef ds:uri="http://purl.org/dc/dcmitype/"/>
    <ds:schemaRef ds:uri="http://schemas.openxmlformats.org/package/2006/metadata/core-properties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9848</TotalTime>
  <Words>3029</Words>
  <Application>Microsoft Office PowerPoint</Application>
  <PresentationFormat>On-screen Show (4:3)</PresentationFormat>
  <Paragraphs>452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Calibri</vt:lpstr>
      <vt:lpstr>Courier New</vt:lpstr>
      <vt:lpstr>Wingdings</vt:lpstr>
      <vt:lpstr>Office Theme</vt:lpstr>
      <vt:lpstr>Chemical Equilibrium with Applications for MATLAB (CEAM)</vt:lpstr>
      <vt:lpstr>Obtaining CEAM</vt:lpstr>
      <vt:lpstr>Obtaining CEA for Matlab</vt:lpstr>
      <vt:lpstr>CEA for MATLAB</vt:lpstr>
      <vt:lpstr>Input Deck Format</vt:lpstr>
      <vt:lpstr>Input Deck Format</vt:lpstr>
      <vt:lpstr>CEAM General Inputs</vt:lpstr>
      <vt:lpstr>Mandatory Datasets</vt:lpstr>
      <vt:lpstr>Units accepted as input</vt:lpstr>
      <vt:lpstr>Units accepted as input</vt:lpstr>
      <vt:lpstr>Units accepted as input</vt:lpstr>
      <vt:lpstr>Output Units</vt:lpstr>
      <vt:lpstr>Problem Options</vt:lpstr>
      <vt:lpstr>Using CEAM for Fluid Properties</vt:lpstr>
      <vt:lpstr>PowerPoint Presentation</vt:lpstr>
      <vt:lpstr>Accessing the Structure Outputs</vt:lpstr>
      <vt:lpstr>Accessing the Structure Outputs-Continued</vt:lpstr>
      <vt:lpstr>CEAM Executable</vt:lpstr>
      <vt:lpstr>CEAM for Python</vt:lpstr>
      <vt:lpstr>GUI</vt:lpstr>
      <vt:lpstr>GUI (cont)</vt:lpstr>
      <vt:lpstr>GUI (cont)</vt:lpstr>
      <vt:lpstr>Backup</vt:lpstr>
      <vt:lpstr>Generic CEAM Command Lines</vt:lpstr>
    </vt:vector>
  </TitlesOfParts>
  <Company>NASA/ODIN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Administrator</dc:creator>
  <cp:lastModifiedBy>Chip Kopicz (MSFC-ER13)[ESSCA]</cp:lastModifiedBy>
  <cp:revision>1033</cp:revision>
  <cp:lastPrinted>2018-11-07T00:00:22Z</cp:lastPrinted>
  <dcterms:created xsi:type="dcterms:W3CDTF">2012-06-20T14:30:40Z</dcterms:created>
  <dcterms:modified xsi:type="dcterms:W3CDTF">2025-07-22T11:05:33Z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0x010100947B64D213A9774F8B8962CD7FBBC267</vt:lpwstr>
  </property>
</Properties>
</file>