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8" r:id="rId5"/>
    <p:sldId id="2072577947" r:id="rId6"/>
    <p:sldId id="2072577948" r:id="rId7"/>
    <p:sldId id="2072577949" r:id="rId8"/>
    <p:sldId id="2072577950" r:id="rId9"/>
    <p:sldId id="2072577951" r:id="rId10"/>
    <p:sldId id="2072577952" r:id="rId11"/>
    <p:sldId id="2072577954" r:id="rId12"/>
    <p:sldId id="2072577953" r:id="rId13"/>
    <p:sldId id="2072577957" r:id="rId14"/>
    <p:sldId id="2072577958" r:id="rId15"/>
    <p:sldId id="2072577955" r:id="rId16"/>
    <p:sldId id="2072577956" r:id="rId17"/>
    <p:sldId id="2072577959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0B7315-17B0-B007-A8A4-4B21D64F8177}" name="Gaskin, Jessica A. (MSFC-ST12)" initials="" userId="S::jagaskin@ndc.nasa.gov::d79ee36d-6f17-45fb-a7e4-aee43cd2005c" providerId="AD"/>
  <p188:author id="{BE7E523E-621C-F0F5-30AE-CCAE4DD3EAFA}" name="Thomas, Nicholas E (MSFC-ST12)" initials="TNE(S" userId="S::nethoma3@ndc.nasa.gov::849dcaf4-9bd3-4fc3-bc48-3243c667f6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E59"/>
    <a:srgbClr val="6600CC"/>
    <a:srgbClr val="666699"/>
    <a:srgbClr val="677085"/>
    <a:srgbClr val="0B183D"/>
    <a:srgbClr val="ADB8CC"/>
    <a:srgbClr val="72809E"/>
    <a:srgbClr val="C3CBD9"/>
    <a:srgbClr val="4C5D7F"/>
    <a:srgbClr val="5CA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48C41-AB33-48F0-AE19-3A2EE3D911C7}" v="42" dt="2025-07-11T20:45:36.596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07" autoAdjust="0"/>
    <p:restoredTop sz="92629"/>
  </p:normalViewPr>
  <p:slideViewPr>
    <p:cSldViewPr snapToGrid="0" snapToObjects="1" showGuides="1">
      <p:cViewPr varScale="1">
        <p:scale>
          <a:sx n="127" d="100"/>
          <a:sy n="127" d="100"/>
        </p:scale>
        <p:origin x="15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78A9B8-7A11-4ABB-B7FA-76A178ABAAA9}" type="datetimeFigureOut">
              <a:rPr lang="en-US" smtClean="0"/>
              <a:t>7/31/25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CCDE6B-507F-43F6-BE3D-685A0EE28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01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1F3F23-516A-A541-AF76-8B8F4CFB9476}" type="datetimeFigureOut">
              <a:rPr lang="en-US" smtClean="0"/>
              <a:t>7/30/25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F3F148-ED51-674A-9DED-FABE47FAF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9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8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8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conceptual designs of Full shell and SRXO for Lynx are preliminary and are made for comparison.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SRXO uses Full shell concept uses mirrors with axial length of 30 cm which are not optimal for inner shells given the flat resolution requirements for large fields.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94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Excepted thickness variation from COMSOL modelling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48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Segmented mandrel plating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star&#10;&#10;Description automatically generated">
            <a:extLst>
              <a:ext uri="{FF2B5EF4-FFF2-40B4-BE49-F238E27FC236}">
                <a16:creationId xmlns:a16="http://schemas.microsoft.com/office/drawing/2014/main" id="{DE45DBC8-1A58-7345-8035-EF3A488400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2654"/>
            <a:ext cx="12192000" cy="23646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94EECD-46B1-A644-843A-2684CF02B724}"/>
              </a:ext>
            </a:extLst>
          </p:cNvPr>
          <p:cNvSpPr/>
          <p:nvPr userDrawn="1"/>
        </p:nvSpPr>
        <p:spPr>
          <a:xfrm>
            <a:off x="0" y="5445759"/>
            <a:ext cx="12192000" cy="1412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A894CB-9C17-7A4E-9D4E-0D7281FDC9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8" y="2824335"/>
            <a:ext cx="3278824" cy="1536192"/>
          </a:xfrm>
          <a:prstGeom prst="rect">
            <a:avLst/>
          </a:prstGeom>
          <a:effectLst>
            <a:glow rad="190500">
              <a:srgbClr val="000000">
                <a:alpha val="40000"/>
              </a:srgbClr>
            </a:glow>
          </a:effectLst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id="{5A59EBCF-F64B-024E-9582-5E2ADBD972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727" y="454632"/>
            <a:ext cx="3074633" cy="3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677085"/>
                </a:solidFill>
              </a:rPr>
              <a:t>National Aeronautics and Space Administration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7069CAE3-CB44-7044-A313-1F07B43641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727" y="6172727"/>
            <a:ext cx="3074633" cy="3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677085"/>
                </a:solidFill>
                <a:latin typeface="Arial Black" panose="020B0604020202020204" pitchFamily="34" charset="0"/>
              </a:rPr>
              <a:t>www.nasa.gov</a:t>
            </a:r>
            <a:endParaRPr lang="en-US" altLang="en-US" sz="2400" b="0" i="0" dirty="0">
              <a:solidFill>
                <a:srgbClr val="677085"/>
              </a:solidFill>
              <a:latin typeface="Aptos" panose="020B00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60A836-08B0-954F-9E38-0EA853E7C9F5}"/>
              </a:ext>
            </a:extLst>
          </p:cNvPr>
          <p:cNvCxnSpPr>
            <a:cxnSpLocks/>
          </p:cNvCxnSpPr>
          <p:nvPr userDrawn="1"/>
        </p:nvCxnSpPr>
        <p:spPr>
          <a:xfrm>
            <a:off x="6217708" y="3428636"/>
            <a:ext cx="573255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367ADD9D-1022-CD4E-B4EF-D78CB42F7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320" y="2301431"/>
            <a:ext cx="5908532" cy="1066801"/>
          </a:xfrm>
        </p:spPr>
        <p:txBody>
          <a:bodyPr anchor="b">
            <a:noAutofit/>
          </a:bodyPr>
          <a:lstStyle>
            <a:lvl1pPr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Cover Slide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1B8EE5A-3F83-EA43-BF51-5AF70B6692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36319" y="3556617"/>
            <a:ext cx="5908533" cy="9603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38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ng Star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89509F-1357-BF45-8C37-1C645701B0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299" y="142875"/>
            <a:ext cx="1074867" cy="885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ABA2A-8180-3A4E-A5AD-00F54898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435237" cy="6857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096DE-25E2-1E4B-A420-AA373887B5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32" y="1993900"/>
            <a:ext cx="5715000" cy="287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12266B-7BCF-444F-ABBC-266D4062A5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216" y="3067050"/>
            <a:ext cx="896620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FFCC-4912-4641-9B7C-8FA5CB2DF1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25" y="905548"/>
            <a:ext cx="6695886" cy="5285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A446D-3584-5640-927D-4E292FED5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2"/>
          <a:stretch/>
        </p:blipFill>
        <p:spPr>
          <a:xfrm>
            <a:off x="0" y="0"/>
            <a:ext cx="6003416" cy="6857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267871-FE69-4846-B040-B916199BD6B9}"/>
              </a:ext>
            </a:extLst>
          </p:cNvPr>
          <p:cNvCxnSpPr>
            <a:cxnSpLocks/>
          </p:cNvCxnSpPr>
          <p:nvPr userDrawn="1"/>
        </p:nvCxnSpPr>
        <p:spPr>
          <a:xfrm>
            <a:off x="6217708" y="3428636"/>
            <a:ext cx="573255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D36B4B0-9D73-874E-9BA3-6149CFFFAD19}"/>
              </a:ext>
            </a:extLst>
          </p:cNvPr>
          <p:cNvSpPr/>
          <p:nvPr userDrawn="1"/>
        </p:nvSpPr>
        <p:spPr>
          <a:xfrm>
            <a:off x="0" y="0"/>
            <a:ext cx="12192000" cy="2241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chemeClr val="tx1">
                <a:alpha val="5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14CAF-D7BE-BD41-9943-060F106BAF86}"/>
              </a:ext>
            </a:extLst>
          </p:cNvPr>
          <p:cNvSpPr/>
          <p:nvPr userDrawn="1"/>
        </p:nvSpPr>
        <p:spPr>
          <a:xfrm>
            <a:off x="0" y="4616451"/>
            <a:ext cx="12192000" cy="2241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chemeClr val="tx1">
                <a:alpha val="5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115AE6-BDEC-8A40-B5CE-7110147265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8" y="2824335"/>
            <a:ext cx="3278824" cy="1536192"/>
          </a:xfrm>
          <a:prstGeom prst="rect">
            <a:avLst/>
          </a:prstGeom>
          <a:effectLst>
            <a:glow rad="190500">
              <a:srgbClr val="000000">
                <a:alpha val="40000"/>
              </a:srgbClr>
            </a:glo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7407841-BFC6-6545-ADBF-62F08EDAD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320" y="2301431"/>
            <a:ext cx="5908532" cy="1066801"/>
          </a:xfrm>
        </p:spPr>
        <p:txBody>
          <a:bodyPr anchor="b">
            <a:noAutofit/>
          </a:bodyPr>
          <a:lstStyle>
            <a:lvl1pPr>
              <a:defRPr sz="4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Moving Stars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CB3B55F-FB04-2641-9553-2370D335A2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36319" y="3556617"/>
            <a:ext cx="5908533" cy="9603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Animation #1</a:t>
            </a:r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B97A8ACE-B7C0-1371-5BA3-4B29BB7300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2319 0.00347 " pathEditMode="relative" rAng="0" ptsTypes="AA">
                                      <p:cBhvr>
                                        <p:cTn id="6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EA1C9F-9C97-C944-8D73-866B314C0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5"/>
          <a:stretch/>
        </p:blipFill>
        <p:spPr>
          <a:xfrm>
            <a:off x="-16933" y="2241550"/>
            <a:ext cx="12208932" cy="237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5F8A8-1180-6D42-AFFE-8215ED84CF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806" y="2824022"/>
            <a:ext cx="3270216" cy="1532159"/>
          </a:xfrm>
          <a:prstGeom prst="rect">
            <a:avLst/>
          </a:prstGeom>
          <a:effectLst>
            <a:glow rad="203200">
              <a:schemeClr val="tx1">
                <a:alpha val="35000"/>
              </a:schemeClr>
            </a:glo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E025D69-2F28-5942-95B3-B5D96E9D4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6319" y="2491335"/>
            <a:ext cx="5908534" cy="892887"/>
          </a:xfrm>
        </p:spPr>
        <p:txBody>
          <a:bodyPr>
            <a:normAutofit/>
          </a:bodyPr>
          <a:lstStyle/>
          <a:p>
            <a:pPr algn="l"/>
            <a:r>
              <a:rPr lang="en-US" sz="5500" b="1" dirty="0">
                <a:solidFill>
                  <a:schemeClr val="bg1"/>
                </a:solidFill>
              </a:rPr>
              <a:t>Title of Slide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A35A6C-0070-C84E-8A78-A08FE7405C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320" y="3583856"/>
            <a:ext cx="5908533" cy="41291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algn="l"/>
            <a:r>
              <a:rPr lang="en-US" sz="2500" dirty="0">
                <a:solidFill>
                  <a:schemeClr val="bg1"/>
                </a:solidFill>
              </a:rPr>
              <a:t>Name, position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C53BC1-8380-5343-975E-43BE166F8461}"/>
              </a:ext>
            </a:extLst>
          </p:cNvPr>
          <p:cNvCxnSpPr>
            <a:cxnSpLocks/>
          </p:cNvCxnSpPr>
          <p:nvPr userDrawn="1"/>
        </p:nvCxnSpPr>
        <p:spPr>
          <a:xfrm>
            <a:off x="6217708" y="3494305"/>
            <a:ext cx="573255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136320" y="4111145"/>
            <a:ext cx="5815012" cy="43973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AE585F87-C762-4137-9B7D-7036E1F51B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3" y="0"/>
            <a:ext cx="696222" cy="6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EDFDA0-DB76-0C49-B3B5-15442D03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5"/>
            <a:ext cx="10328193" cy="41148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B80195-6DE0-5F44-8201-7DAD9844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671119"/>
            <a:ext cx="11235350" cy="55778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0B3DF01-C89B-E541-BB42-2B706714B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E56C2CFA-516A-574D-AF1B-0A4D0819EE1F}" type="datetime1">
              <a:rPr lang="en-US" smtClean="0"/>
              <a:pPr/>
              <a:t>7/30/25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89E6DD-D45B-054D-90DE-8F8641B8F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C907528F-0CD3-E6B5-6B26-51F42A49F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0F3545-F107-0E44-B535-1D3412EF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5"/>
            <a:ext cx="10328193" cy="41148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E286D-282B-6243-AACD-F0F67FA20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726" y="696287"/>
            <a:ext cx="5410200" cy="55778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2CE1F76-B4D9-3B4E-8184-F8D40442C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073" y="696287"/>
            <a:ext cx="5410200" cy="55778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1655911-2EAB-F549-8EDE-B15FB620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CAA2C8C1-8C21-A84B-B3C7-A211C6AC6A71}" type="datetime1">
              <a:rPr lang="en-US" smtClean="0"/>
              <a:t>7/30/25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1380B7E-0066-1C4E-BAE3-A6CBA5361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2F8BD33B-D880-6DE2-32E6-4BD18E523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EDC55D-ADEE-7D41-ABFC-1FB38CC2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6"/>
            <a:ext cx="10328193" cy="411480"/>
          </a:xfrm>
        </p:spPr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C7DD15C-1ED8-2946-A1AD-AEE1E6B02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290D45E-73C2-154D-A5AB-0B424F00F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3848BED9-72D7-CE84-C790-3256E278B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2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5188BE-422A-4C46-BF3F-7D579B156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90A2C2AD-02C6-A648-88C0-B4880E470C14}" type="datetime1">
              <a:rPr lang="en-US" smtClean="0"/>
              <a:t>7/30/25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8C888A4-6878-D748-B347-A165014AB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6B62AFA6-9B38-FA37-EF70-6A72CBC1B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687736"/>
            <a:ext cx="12192000" cy="117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fld id="{03B664B9-8057-6B44-B6E4-6069B81DB24F}" type="datetime1">
              <a:rPr lang="en-US" smtClean="0"/>
              <a:pPr/>
              <a:t>7/30/25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D1783549-FC6C-ECD3-FFAE-700352D08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1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R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2403-3FA8-4477-B0A6-1EA34B254FFA}" type="datetimeFigureOut">
              <a:rPr lang="en-US" smtClean="0"/>
              <a:t>7/30/25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10" y="142875"/>
            <a:ext cx="937541" cy="4572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B80195-6DE0-5F44-8201-7DAD9844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704675"/>
            <a:ext cx="11235350" cy="56229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EDFDA0-DB76-0C49-B3B5-15442D03C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480" y="142876"/>
            <a:ext cx="9295440" cy="411480"/>
          </a:xfrm>
        </p:spPr>
        <p:txBody>
          <a:bodyPr>
            <a:normAutofit/>
          </a:bodyPr>
          <a:lstStyle>
            <a:lvl1pPr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MPR Format (insert Title)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 Page </a:t>
            </a:r>
            <a:fld id="{BF9707A7-8F8B-4C40-9DAA-998C7DBE13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6A139E6E-D487-D228-6013-CBDD9BB88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9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687736"/>
            <a:ext cx="12192000" cy="117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fld id="{03B664B9-8057-6B44-B6E4-6069B81DB24F}" type="datetime1">
              <a:rPr lang="en-US" smtClean="0"/>
              <a:pPr/>
              <a:t>7/30/25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016951" y="125834"/>
            <a:ext cx="1149292" cy="855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9DBF6708-F1BD-EB28-8146-EA4B9F966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1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1D4429-FFC0-DA48-B3ED-A122FD0EE5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924" y="2830011"/>
            <a:ext cx="1454152" cy="11979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9B8F7B-CD87-E146-A0FE-2176C11A7142}"/>
              </a:ext>
            </a:extLst>
          </p:cNvPr>
          <p:cNvSpPr/>
          <p:nvPr userDrawn="1"/>
        </p:nvSpPr>
        <p:spPr>
          <a:xfrm>
            <a:off x="10823713" y="0"/>
            <a:ext cx="1368287" cy="1063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D1FD38BE-85BA-918B-9094-05DF5FCA56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055"/>
            <a:ext cx="670257" cy="6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2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BB40F6-BDD4-284A-A03F-93525FFFD3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981700"/>
            <a:ext cx="121920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71A63-B302-B849-A8AE-4E6629B77B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497" y="6105049"/>
            <a:ext cx="813436" cy="67318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15D5B1-9BB5-944D-A44F-8D56CE17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6"/>
            <a:ext cx="10328193" cy="41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74112A-B7EA-C348-B702-FF68DC24F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727" y="620785"/>
            <a:ext cx="11235350" cy="5577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DC5F1-351E-804F-B246-CB5E298081F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13" y="142876"/>
            <a:ext cx="776955" cy="640080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36E7A53-E5AF-B54E-8852-0A666E2D1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03B664B9-8057-6B44-B6E4-6069B81DB24F}" type="datetime1">
              <a:rPr lang="en-US" smtClean="0"/>
              <a:pPr/>
              <a:t>7/30/25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451D4E6-0DBA-BA4F-A395-FB3058C18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E6EBECB1-2664-BC4B-A766-7D22398B23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2337" y="6607065"/>
            <a:ext cx="2997090" cy="24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 anchor="b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5pPr>
            <a:lvl6pPr marL="24955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6pPr>
            <a:lvl7pPr marL="29527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7pPr>
            <a:lvl8pPr marL="34099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8pPr>
            <a:lvl9pPr marL="38671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 dirty="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Arial" panose="020B0604020202020204" pitchFamily="34" charset="0"/>
              </a:rPr>
              <a:t>National Aeronautics and Space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2114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54" r:id="rId4"/>
    <p:sldLayoutId id="2147483655" r:id="rId5"/>
    <p:sldLayoutId id="2147483679" r:id="rId6"/>
    <p:sldLayoutId id="2147483681" r:id="rId7"/>
    <p:sldLayoutId id="2147483680" r:id="rId8"/>
    <p:sldLayoutId id="2147483657" r:id="rId9"/>
    <p:sldLayoutId id="2147483649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EA1C9F-9C97-C944-8D73-866B314C0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055"/>
          <a:stretch/>
        </p:blipFill>
        <p:spPr>
          <a:xfrm>
            <a:off x="-1" y="2241550"/>
            <a:ext cx="12191999" cy="23749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E025D69-2F28-5942-95B3-B5D96E9D4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2322" y="2241550"/>
            <a:ext cx="10329457" cy="283332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Segmented Replicated X-ray Optics (SRXO): A concept for future flagship X-ray telescope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A35A6C-0070-C84E-8A78-A08FE7405CF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616450"/>
            <a:ext cx="12191998" cy="1964945"/>
          </a:xfrm>
        </p:spPr>
        <p:txBody>
          <a:bodyPr numCol="1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Panini S. Singam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David D. Smith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Jessica A. Gaskin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Stephen D. Bongiorno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Danielle N. Gurgew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David A. Banks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Amy Meekham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Julian Torstenson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4 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,Nicholas E. Thomas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,Walter P. Maksym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Kirtan P. Dixit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Brian D.Ramsey</a:t>
            </a:r>
            <a:r>
              <a:rPr lang="en-US" sz="1800" baseline="30000" dirty="0">
                <a:latin typeface="Aptos" panose="020B0004020202020204" pitchFamily="34" charset="0"/>
                <a:cs typeface="Times New Roman" panose="02020603050405020304" pitchFamily="18" charset="0"/>
              </a:rPr>
              <a:t>2.</a:t>
            </a:r>
            <a:endParaRPr lang="en-US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CEFA4-B05C-A7B0-E60D-4F427B083C1C}"/>
              </a:ext>
            </a:extLst>
          </p:cNvPr>
          <p:cNvSpPr txBox="1"/>
          <p:nvPr/>
        </p:nvSpPr>
        <p:spPr>
          <a:xfrm>
            <a:off x="-1" y="5332377"/>
            <a:ext cx="5697329" cy="1313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Science and Technology Institute, Universities Space Research Association.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 NASA- Marshall Space Flight Center.</a:t>
            </a:r>
          </a:p>
          <a:p>
            <a:r>
              <a:rPr lang="en-US" sz="1400" baseline="30000" dirty="0"/>
              <a:t>3</a:t>
            </a:r>
            <a:r>
              <a:rPr lang="en-US" sz="1400" dirty="0"/>
              <a:t>Amentum- NASA Marshall</a:t>
            </a:r>
            <a:endParaRPr lang="en-US" sz="1400" baseline="30000" dirty="0"/>
          </a:p>
          <a:p>
            <a:r>
              <a:rPr lang="en-US" sz="1400" baseline="30000" dirty="0"/>
              <a:t>4 </a:t>
            </a:r>
            <a:r>
              <a:rPr lang="en-US" sz="1400" dirty="0"/>
              <a:t>New Century Technology High School.</a:t>
            </a:r>
          </a:p>
          <a:p>
            <a:r>
              <a:rPr lang="en-US" sz="1400" baseline="30000" dirty="0"/>
              <a:t>5</a:t>
            </a:r>
            <a:r>
              <a:rPr lang="en-US" sz="1400" dirty="0"/>
              <a:t> NASA postdoc program fellow- Oak Ridge Associated Universities.</a:t>
            </a:r>
            <a:endParaRPr lang="en-US" sz="1400" baseline="30000" dirty="0"/>
          </a:p>
          <a:p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348759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FD4F-A1C7-34AD-BC8E-3DE36575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42876"/>
            <a:ext cx="10085832" cy="411480"/>
          </a:xfrm>
        </p:spPr>
        <p:txBody>
          <a:bodyPr>
            <a:noAutofit/>
          </a:bodyPr>
          <a:lstStyle/>
          <a:p>
            <a:r>
              <a:rPr lang="en-US" sz="3200" dirty="0"/>
              <a:t>Axial profile measurement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30909-5796-79E6-4409-E7DC195C7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7" name="Picture 6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F82BBE54-D987-10B0-E703-191EE15E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" r="4346" b="27377"/>
          <a:stretch>
            <a:fillRect/>
          </a:stretch>
        </p:blipFill>
        <p:spPr>
          <a:xfrm rot="5400000">
            <a:off x="8844280" y="1711960"/>
            <a:ext cx="4046728" cy="2295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34BF7-4402-A260-C03D-3CF32C13E638}"/>
              </a:ext>
            </a:extLst>
          </p:cNvPr>
          <p:cNvSpPr txBox="1"/>
          <p:nvPr/>
        </p:nvSpPr>
        <p:spPr>
          <a:xfrm>
            <a:off x="176784" y="1262199"/>
            <a:ext cx="71272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Axial profile of the segments is measured by using </a:t>
            </a:r>
            <a:r>
              <a:rPr lang="en-US" dirty="0" err="1"/>
              <a:t>Zygo</a:t>
            </a:r>
            <a:r>
              <a:rPr lang="en-US" dirty="0"/>
              <a:t> interferometry.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Segments are suspended at two points and stabilized at three points.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Tilt is adjusted using Pico motors.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Measured profile indicates that the segments are highly curved!!!</a:t>
            </a:r>
          </a:p>
          <a:p>
            <a:endParaRPr lang="en-US" dirty="0"/>
          </a:p>
        </p:txBody>
      </p:sp>
      <p:pic>
        <p:nvPicPr>
          <p:cNvPr id="14" name="Picture 13" descr="Chart, line chart&#10;&#10;AI-generated content may be incorrect.">
            <a:extLst>
              <a:ext uri="{FF2B5EF4-FFF2-40B4-BE49-F238E27FC236}">
                <a16:creationId xmlns:a16="http://schemas.microsoft.com/office/drawing/2014/main" id="{7BF1339D-2478-FE31-2828-23ED0BB79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5225"/>
            <a:ext cx="4389771" cy="3280442"/>
          </a:xfrm>
          <a:prstGeom prst="rect">
            <a:avLst/>
          </a:prstGeom>
        </p:spPr>
      </p:pic>
      <p:pic>
        <p:nvPicPr>
          <p:cNvPr id="16" name="Picture 15" descr="Chart, line chart&#10;&#10;AI-generated content may be incorrect.">
            <a:extLst>
              <a:ext uri="{FF2B5EF4-FFF2-40B4-BE49-F238E27FC236}">
                <a16:creationId xmlns:a16="http://schemas.microsoft.com/office/drawing/2014/main" id="{2F9EA02B-9DCB-97DC-C1B7-5B3ECC0FC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817" y="2936124"/>
            <a:ext cx="4389771" cy="32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8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AE36-5914-BC9F-1BCE-11DA0C84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142876"/>
            <a:ext cx="10003536" cy="41148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Electroforming stress in Segment replication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A8505-E8BA-1F1C-F363-B4F575C890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4" name="Picture 3" descr="Table&#10;&#10;AI-generated content may be incorrect.">
            <a:extLst>
              <a:ext uri="{FF2B5EF4-FFF2-40B4-BE49-F238E27FC236}">
                <a16:creationId xmlns:a16="http://schemas.microsoft.com/office/drawing/2014/main" id="{AB74322A-ABB3-AA19-528E-3432B9225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46" y="923199"/>
            <a:ext cx="3295767" cy="2243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3FF2AF-E8EE-9717-86F4-54222934B418}"/>
              </a:ext>
            </a:extLst>
          </p:cNvPr>
          <p:cNvSpPr/>
          <p:nvPr/>
        </p:nvSpPr>
        <p:spPr>
          <a:xfrm>
            <a:off x="6447173" y="999778"/>
            <a:ext cx="1217893" cy="14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Word&#10;&#10;AI-generated content may be incorrect.">
            <a:extLst>
              <a:ext uri="{FF2B5EF4-FFF2-40B4-BE49-F238E27FC236}">
                <a16:creationId xmlns:a16="http://schemas.microsoft.com/office/drawing/2014/main" id="{4E281A47-7088-2FA0-191A-B1EDD4536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50" t="6200"/>
          <a:stretch>
            <a:fillRect/>
          </a:stretch>
        </p:blipFill>
        <p:spPr>
          <a:xfrm>
            <a:off x="5345182" y="3691609"/>
            <a:ext cx="2702188" cy="2613044"/>
          </a:xfrm>
          <a:prstGeom prst="rect">
            <a:avLst/>
          </a:prstGeom>
        </p:spPr>
      </p:pic>
      <p:pic>
        <p:nvPicPr>
          <p:cNvPr id="9" name="Picture 8" descr="A picture containing chart&#10;&#10;AI-generated content may be incorrect.">
            <a:extLst>
              <a:ext uri="{FF2B5EF4-FFF2-40B4-BE49-F238E27FC236}">
                <a16:creationId xmlns:a16="http://schemas.microsoft.com/office/drawing/2014/main" id="{2DDD8219-CED5-B9E2-D478-20A1F1753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750" t="6200"/>
          <a:stretch>
            <a:fillRect/>
          </a:stretch>
        </p:blipFill>
        <p:spPr>
          <a:xfrm>
            <a:off x="8344615" y="3691609"/>
            <a:ext cx="2646473" cy="2613044"/>
          </a:xfrm>
          <a:prstGeom prst="rect">
            <a:avLst/>
          </a:prstGeom>
        </p:spPr>
      </p:pic>
      <p:pic>
        <p:nvPicPr>
          <p:cNvPr id="11" name="Picture 10" descr="Chart, line chart&#10;&#10;AI-generated content may be incorrect.">
            <a:extLst>
              <a:ext uri="{FF2B5EF4-FFF2-40B4-BE49-F238E27FC236}">
                <a16:creationId xmlns:a16="http://schemas.microsoft.com/office/drawing/2014/main" id="{211C2093-E64A-4F83-8519-BB0AFEDF46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32" t="3400" b="6400"/>
          <a:stretch>
            <a:fillRect/>
          </a:stretch>
        </p:blipFill>
        <p:spPr>
          <a:xfrm>
            <a:off x="8357831" y="848178"/>
            <a:ext cx="3703106" cy="2580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E65725-39C7-4C93-0091-915BA0630DD0}"/>
              </a:ext>
            </a:extLst>
          </p:cNvPr>
          <p:cNvSpPr txBox="1"/>
          <p:nvPr/>
        </p:nvSpPr>
        <p:spPr>
          <a:xfrm>
            <a:off x="8718543" y="1143659"/>
            <a:ext cx="227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Non uniform stress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B71BF-1F34-9474-F8EC-73878EA7776C}"/>
              </a:ext>
            </a:extLst>
          </p:cNvPr>
          <p:cNvSpPr txBox="1"/>
          <p:nvPr/>
        </p:nvSpPr>
        <p:spPr>
          <a:xfrm>
            <a:off x="5138802" y="3396044"/>
            <a:ext cx="308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Compressive uniform stress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063EB-B4D5-929E-527E-DA8461F479B0}"/>
              </a:ext>
            </a:extLst>
          </p:cNvPr>
          <p:cNvSpPr txBox="1"/>
          <p:nvPr/>
        </p:nvSpPr>
        <p:spPr>
          <a:xfrm>
            <a:off x="8494988" y="3396044"/>
            <a:ext cx="25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 Tensile uniform stress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B2A969-569D-C3C8-E4E7-F80CD82C3999}"/>
              </a:ext>
            </a:extLst>
          </p:cNvPr>
          <p:cNvSpPr txBox="1"/>
          <p:nvPr/>
        </p:nvSpPr>
        <p:spPr>
          <a:xfrm>
            <a:off x="310461" y="1328325"/>
            <a:ext cx="42007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Stress distribution is proportional to the surface current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improper gasket configuration, the current density (and stress) varies a lot in both axial and azimuthal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FEM simulations, we understand that the non-uniform stress fields introduces the curvature in segmented optics.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optimizing the plating conditions, one can increase the stress uniformity that’s can improve the surface profile.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Uninform stress fields does not result in curvature of the unconstrained.</a:t>
            </a:r>
          </a:p>
        </p:txBody>
      </p:sp>
    </p:spTree>
    <p:extLst>
      <p:ext uri="{BB962C8B-B14F-4D97-AF65-F5344CB8AC3E}">
        <p14:creationId xmlns:p14="http://schemas.microsoft.com/office/powerpoint/2010/main" val="291972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469-910A-EA54-CDA1-656426E6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42876"/>
            <a:ext cx="10085832" cy="411480"/>
          </a:xfrm>
        </p:spPr>
        <p:txBody>
          <a:bodyPr>
            <a:noAutofit/>
          </a:bodyPr>
          <a:lstStyle/>
          <a:p>
            <a:r>
              <a:rPr lang="en-US" sz="3600" dirty="0"/>
              <a:t>Thickness uniformity of segments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BBEC6-A096-8D6D-DB7F-6D925E477A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88141A1A-FCED-63BF-6D46-6AA0A50F8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75" t="2632" r="12024" b="3157"/>
          <a:stretch>
            <a:fillRect/>
          </a:stretch>
        </p:blipFill>
        <p:spPr>
          <a:xfrm>
            <a:off x="6440424" y="1143000"/>
            <a:ext cx="5751576" cy="5230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305F8-822C-72BB-4778-39492DD746EC}"/>
              </a:ext>
            </a:extLst>
          </p:cNvPr>
          <p:cNvSpPr txBox="1"/>
          <p:nvPr/>
        </p:nvSpPr>
        <p:spPr>
          <a:xfrm>
            <a:off x="192024" y="868680"/>
            <a:ext cx="6409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Thickness distribution of the segment is measured using ultra-sound sensor.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The measured thickness is very high at the edges compared to the center of the segment.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Similar trend for all the segments.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It is due to sharp discontinuity of cathode surface at the edge.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This is observed even in full shell X-ray optics but we have developed techniques to mitigate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AF317-801B-D54A-97BB-E4D411F601B0}"/>
              </a:ext>
            </a:extLst>
          </p:cNvPr>
          <p:cNvSpPr txBox="1"/>
          <p:nvPr/>
        </p:nvSpPr>
        <p:spPr>
          <a:xfrm>
            <a:off x="7763256" y="773668"/>
            <a:ext cx="331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Measured thickness variation</a:t>
            </a:r>
          </a:p>
        </p:txBody>
      </p:sp>
      <p:pic>
        <p:nvPicPr>
          <p:cNvPr id="11" name="Picture 10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F4C909F-6B28-F141-1D98-EC660D72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00" t="10001" r="22050" b="5199"/>
          <a:stretch>
            <a:fillRect/>
          </a:stretch>
        </p:blipFill>
        <p:spPr>
          <a:xfrm>
            <a:off x="402336" y="3941182"/>
            <a:ext cx="2495250" cy="2664952"/>
          </a:xfrm>
          <a:prstGeom prst="rect">
            <a:avLst/>
          </a:prstGeom>
        </p:spPr>
      </p:pic>
      <p:pic>
        <p:nvPicPr>
          <p:cNvPr id="12" name="Picture 11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08C95ACA-3EAF-BD32-9D2C-EF13CFCD59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200" b="6675"/>
          <a:stretch>
            <a:fillRect/>
          </a:stretch>
        </p:blipFill>
        <p:spPr>
          <a:xfrm>
            <a:off x="3372699" y="3909678"/>
            <a:ext cx="2723301" cy="2692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A81E25-3DA6-17FA-6655-09ECB421D15F}"/>
              </a:ext>
            </a:extLst>
          </p:cNvPr>
          <p:cNvSpPr txBox="1"/>
          <p:nvPr/>
        </p:nvSpPr>
        <p:spPr>
          <a:xfrm>
            <a:off x="268986" y="3481785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Excepted thickness variation from COMSOL modelling</a:t>
            </a:r>
          </a:p>
        </p:txBody>
      </p:sp>
    </p:spTree>
    <p:extLst>
      <p:ext uri="{BB962C8B-B14F-4D97-AF65-F5344CB8AC3E}">
        <p14:creationId xmlns:p14="http://schemas.microsoft.com/office/powerpoint/2010/main" val="3475733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CCE10-2CF9-E1D9-4232-426F4E9A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142876"/>
            <a:ext cx="10213848" cy="411480"/>
          </a:xfrm>
        </p:spPr>
        <p:txBody>
          <a:bodyPr>
            <a:noAutofit/>
          </a:bodyPr>
          <a:lstStyle/>
          <a:p>
            <a:r>
              <a:rPr lang="en-US" sz="3200" dirty="0"/>
              <a:t>Optimizing the thickness variation in segmented mandrels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AF26A-328B-E507-2446-607908D4E1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D6B297B7-48C7-25D1-D40C-5D385FC9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00" t="11000" r="29850" b="6800"/>
          <a:stretch>
            <a:fillRect/>
          </a:stretch>
        </p:blipFill>
        <p:spPr>
          <a:xfrm>
            <a:off x="182880" y="1307592"/>
            <a:ext cx="1536192" cy="2364700"/>
          </a:xfrm>
          <a:prstGeom prst="rect">
            <a:avLst/>
          </a:prstGeom>
        </p:spPr>
      </p:pic>
      <p:pic>
        <p:nvPicPr>
          <p:cNvPr id="14" name="Picture 13" descr="Diagram&#10;&#10;AI-generated content may be incorrect.">
            <a:extLst>
              <a:ext uri="{FF2B5EF4-FFF2-40B4-BE49-F238E27FC236}">
                <a16:creationId xmlns:a16="http://schemas.microsoft.com/office/drawing/2014/main" id="{A35A3A15-FC48-B3FF-821A-526D107783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26" t="10200" r="18325" b="3201"/>
          <a:stretch>
            <a:fillRect/>
          </a:stretch>
        </p:blipFill>
        <p:spPr>
          <a:xfrm>
            <a:off x="2240280" y="1307592"/>
            <a:ext cx="2488836" cy="2221992"/>
          </a:xfrm>
          <a:prstGeom prst="rect">
            <a:avLst/>
          </a:prstGeom>
        </p:spPr>
      </p:pic>
      <p:pic>
        <p:nvPicPr>
          <p:cNvPr id="16" name="Picture 15" descr="Diagram, schematic&#10;&#10;AI-generated content may be incorrect.">
            <a:extLst>
              <a:ext uri="{FF2B5EF4-FFF2-40B4-BE49-F238E27FC236}">
                <a16:creationId xmlns:a16="http://schemas.microsoft.com/office/drawing/2014/main" id="{4F4B855F-0EF0-B784-2C40-C45819A694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392" t="8876" r="22738" b="3458"/>
          <a:stretch>
            <a:fillRect/>
          </a:stretch>
        </p:blipFill>
        <p:spPr>
          <a:xfrm>
            <a:off x="6272435" y="1188720"/>
            <a:ext cx="1684877" cy="2468880"/>
          </a:xfrm>
          <a:prstGeom prst="rect">
            <a:avLst/>
          </a:prstGeom>
        </p:spPr>
      </p:pic>
      <p:pic>
        <p:nvPicPr>
          <p:cNvPr id="18" name="Picture 17" descr="Chart, line chart&#10;&#10;AI-generated content may be incorrect.">
            <a:extLst>
              <a:ext uri="{FF2B5EF4-FFF2-40B4-BE49-F238E27FC236}">
                <a16:creationId xmlns:a16="http://schemas.microsoft.com/office/drawing/2014/main" id="{2BDD005B-AADF-A896-5E91-3D912A164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152" y="1133856"/>
            <a:ext cx="3609848" cy="2707386"/>
          </a:xfrm>
          <a:prstGeom prst="rect">
            <a:avLst/>
          </a:prstGeom>
        </p:spPr>
      </p:pic>
      <p:pic>
        <p:nvPicPr>
          <p:cNvPr id="20" name="Picture 19" descr="Chart&#10;&#10;AI-generated content may be incorrect.">
            <a:extLst>
              <a:ext uri="{FF2B5EF4-FFF2-40B4-BE49-F238E27FC236}">
                <a16:creationId xmlns:a16="http://schemas.microsoft.com/office/drawing/2014/main" id="{F420107A-F7BC-B973-244D-B2AF3B44BE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910" t="4399" r="29250" b="7400"/>
          <a:stretch>
            <a:fillRect/>
          </a:stretch>
        </p:blipFill>
        <p:spPr>
          <a:xfrm>
            <a:off x="6158072" y="3776473"/>
            <a:ext cx="1913602" cy="2761488"/>
          </a:xfrm>
          <a:prstGeom prst="rect">
            <a:avLst/>
          </a:prstGeom>
        </p:spPr>
      </p:pic>
      <p:pic>
        <p:nvPicPr>
          <p:cNvPr id="22" name="Picture 21" descr="Graphical user interface, table&#10;&#10;AI-generated content may be incorrect.">
            <a:extLst>
              <a:ext uri="{FF2B5EF4-FFF2-40B4-BE49-F238E27FC236}">
                <a16:creationId xmlns:a16="http://schemas.microsoft.com/office/drawing/2014/main" id="{6B372926-F8D0-2F7F-C909-BCF767581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2152" y="3974592"/>
            <a:ext cx="3609848" cy="27073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4FC32A-F1CD-2827-13A2-4106172EE225}"/>
              </a:ext>
            </a:extLst>
          </p:cNvPr>
          <p:cNvSpPr txBox="1"/>
          <p:nvPr/>
        </p:nvSpPr>
        <p:spPr>
          <a:xfrm>
            <a:off x="7148748" y="752713"/>
            <a:ext cx="325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Increase the Boundary height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526D58-220C-E9E4-7823-EB96F421D5F7}"/>
              </a:ext>
            </a:extLst>
          </p:cNvPr>
          <p:cNvSpPr txBox="1"/>
          <p:nvPr/>
        </p:nvSpPr>
        <p:spPr>
          <a:xfrm>
            <a:off x="7800287" y="3590783"/>
            <a:ext cx="18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Cu tape anode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D7309-EB20-9E12-6310-EAA5A3C8F2C6}"/>
              </a:ext>
            </a:extLst>
          </p:cNvPr>
          <p:cNvSpPr txBox="1"/>
          <p:nvPr/>
        </p:nvSpPr>
        <p:spPr>
          <a:xfrm>
            <a:off x="182880" y="837820"/>
            <a:ext cx="4288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Segmented mandrel plating configuration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C5439-ECA0-2259-DB8E-FF77A7BE645A}"/>
              </a:ext>
            </a:extLst>
          </p:cNvPr>
          <p:cNvSpPr txBox="1"/>
          <p:nvPr/>
        </p:nvSpPr>
        <p:spPr>
          <a:xfrm>
            <a:off x="-22971" y="3772732"/>
            <a:ext cx="62954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Segmented mandrel has more relatively larger edge area to the optics surface ratio.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the gasket height improves the thickness uniformity at the edges.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such configuration may not be suitable as it disturbs the electrolyte flow.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Alternately, we use Cu strips on the tape as small anode regions which controls the excess e-fields at the edges.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Thickness of the Cu tape influences the thickness uniformity.  </a:t>
            </a:r>
          </a:p>
        </p:txBody>
      </p:sp>
    </p:spTree>
    <p:extLst>
      <p:ext uri="{BB962C8B-B14F-4D97-AF65-F5344CB8AC3E}">
        <p14:creationId xmlns:p14="http://schemas.microsoft.com/office/powerpoint/2010/main" val="374804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4ACD-967D-5088-D755-807B02CBF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" y="252604"/>
            <a:ext cx="9884664" cy="411480"/>
          </a:xfrm>
        </p:spPr>
        <p:txBody>
          <a:bodyPr>
            <a:noAutofit/>
          </a:bodyPr>
          <a:lstStyle/>
          <a:p>
            <a:r>
              <a:rPr lang="en-US" sz="3600" dirty="0"/>
              <a:t>Summary and future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4490E-4C4E-F72E-3057-C94E522B13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B6D93-D116-C9DB-D973-C33057306DF9}"/>
              </a:ext>
            </a:extLst>
          </p:cNvPr>
          <p:cNvSpPr txBox="1"/>
          <p:nvPr/>
        </p:nvSpPr>
        <p:spPr>
          <a:xfrm>
            <a:off x="691896" y="996696"/>
            <a:ext cx="105521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Summary: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Concept of segmented replicated X-ray optics is explored.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Prototype segments are fabricated.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Thickness and axial profiles are measured and compared them with the modelling results.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2060"/>
                </a:solidFill>
              </a:rPr>
              <a:t>Future work: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Design and optimize plating geometry for uniform thickness.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Design segment mandrel for polishing.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Work on the electroforming flow geometry.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Understand the stress and its error contribution for segmented geometry.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Effects of excepted deformation and its error contribution.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Study the effect of coating stress.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Alignment and mounting protocol.</a:t>
            </a:r>
          </a:p>
        </p:txBody>
      </p:sp>
    </p:spTree>
    <p:extLst>
      <p:ext uri="{BB962C8B-B14F-4D97-AF65-F5344CB8AC3E}">
        <p14:creationId xmlns:p14="http://schemas.microsoft.com/office/powerpoint/2010/main" val="297452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44E1-2938-5A98-8F2F-D6F970A9B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0" y="142875"/>
            <a:ext cx="10053940" cy="581953"/>
          </a:xfrm>
        </p:spPr>
        <p:txBody>
          <a:bodyPr>
            <a:noAutofit/>
          </a:bodyPr>
          <a:lstStyle/>
          <a:p>
            <a:r>
              <a:rPr lang="en-US" sz="3200" dirty="0"/>
              <a:t>Replicated full shell X-ray optics at NASA-MSFC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E9EEC-AAAC-67A1-5DB8-39BEE59D5F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4" name="Picture 9" descr="MVC01142">
            <a:extLst>
              <a:ext uri="{FF2B5EF4-FFF2-40B4-BE49-F238E27FC236}">
                <a16:creationId xmlns:a16="http://schemas.microsoft.com/office/drawing/2014/main" id="{BAC93C28-DBAD-1566-4337-940C02298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6" r="6094"/>
          <a:stretch>
            <a:fillRect/>
          </a:stretch>
        </p:blipFill>
        <p:spPr bwMode="auto">
          <a:xfrm>
            <a:off x="9711203" y="1572323"/>
            <a:ext cx="2355137" cy="1962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indoor, different&#10;&#10;Description automatically generated">
            <a:extLst>
              <a:ext uri="{FF2B5EF4-FFF2-40B4-BE49-F238E27FC236}">
                <a16:creationId xmlns:a16="http://schemas.microsoft.com/office/drawing/2014/main" id="{2B49E912-B2F0-49F3-6F20-760222E84C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68" t="46322" b="2144"/>
          <a:stretch>
            <a:fillRect/>
          </a:stretch>
        </p:blipFill>
        <p:spPr>
          <a:xfrm>
            <a:off x="0" y="911592"/>
            <a:ext cx="10180328" cy="2754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1FBFB-E427-8D40-B45F-13C21FB41F67}"/>
              </a:ext>
            </a:extLst>
          </p:cNvPr>
          <p:cNvSpPr txBox="1"/>
          <p:nvPr/>
        </p:nvSpPr>
        <p:spPr>
          <a:xfrm>
            <a:off x="100361" y="3852709"/>
            <a:ext cx="62892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Full shell geometry.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Structurally stable geometry.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Reduced alignment errors.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Good endurance with coating and deposition stresses.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High resolution mandrel polishing.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Excellent control on replication process.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Favors multiple module design to increase the effective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Over 3 decades of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Flight experience. </a:t>
            </a:r>
          </a:p>
        </p:txBody>
      </p:sp>
    </p:spTree>
    <p:extLst>
      <p:ext uri="{BB962C8B-B14F-4D97-AF65-F5344CB8AC3E}">
        <p14:creationId xmlns:p14="http://schemas.microsoft.com/office/powerpoint/2010/main" val="95094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0B3F-950E-59EA-20E3-CD61AB94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29" y="142876"/>
            <a:ext cx="10065091" cy="411480"/>
          </a:xfrm>
        </p:spPr>
        <p:txBody>
          <a:bodyPr>
            <a:noAutofit/>
          </a:bodyPr>
          <a:lstStyle/>
          <a:p>
            <a:r>
              <a:rPr lang="en-US" sz="3200" dirty="0"/>
              <a:t>Future X-ray flagship requirement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32B7B-F782-26EF-8F22-617715078B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44B2AA28-090F-9956-413C-8CBA1E417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911" y="1015224"/>
            <a:ext cx="4883224" cy="3467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0ED73-1B49-D946-557B-E64F7E6B310E}"/>
              </a:ext>
            </a:extLst>
          </p:cNvPr>
          <p:cNvSpPr txBox="1"/>
          <p:nvPr/>
        </p:nvSpPr>
        <p:spPr>
          <a:xfrm>
            <a:off x="233962" y="1004518"/>
            <a:ext cx="63236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>
                <a:solidFill>
                  <a:srgbClr val="002060"/>
                </a:solidFill>
              </a:rPr>
              <a:t>Science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Large effective area: ~ 2 </a:t>
            </a:r>
            <a:r>
              <a:rPr lang="en-US" dirty="0" err="1">
                <a:solidFill>
                  <a:srgbClr val="002060"/>
                </a:solidFill>
              </a:rPr>
              <a:t>Sq.m</a:t>
            </a:r>
            <a:r>
              <a:rPr lang="en-US" dirty="0">
                <a:solidFill>
                  <a:srgbClr val="002060"/>
                </a:solidFill>
              </a:rPr>
              <a:t> @ 1keV.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High resolution: 0.5”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Flat FOV-HPD response: sub arcsec over 10’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High spectral resolution: ~300 at 0.6 keV.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BE1E7-0A26-B3F7-CE08-22EAB099DA66}"/>
              </a:ext>
            </a:extLst>
          </p:cNvPr>
          <p:cNvSpPr txBox="1"/>
          <p:nvPr/>
        </p:nvSpPr>
        <p:spPr>
          <a:xfrm>
            <a:off x="233962" y="2789622"/>
            <a:ext cx="74104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Instrument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Large area X-ray optics: Large diameter mirrors.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High resolution optics: Tigh control over polishing and alignment errors.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Wolter Schwarzschild configuration.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Micro calorimeter: Single focal plane (Single mirror module).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77CAE-27E7-379E-0990-DA3E0656FB69}"/>
              </a:ext>
            </a:extLst>
          </p:cNvPr>
          <p:cNvSpPr txBox="1"/>
          <p:nvPr/>
        </p:nvSpPr>
        <p:spPr>
          <a:xfrm>
            <a:off x="328523" y="4805702"/>
            <a:ext cx="8550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Full shell X-ray optics provides high resolution imaging.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Achieves large effective area by building multiple modules.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Multiple modules down scales effective polishing per module. </a:t>
            </a:r>
          </a:p>
          <a:p>
            <a:pPr marL="285750" indent="-285750">
              <a:buFont typeface="System Font Regular"/>
              <a:buChar char="！"/>
            </a:pPr>
            <a:r>
              <a:rPr lang="en-US" dirty="0">
                <a:solidFill>
                  <a:srgbClr val="C00000"/>
                </a:solidFill>
              </a:rPr>
              <a:t>High resolution large diameter shells (&gt;1 m) are expensive and currently have low TRL.</a:t>
            </a:r>
          </a:p>
        </p:txBody>
      </p:sp>
    </p:spTree>
    <p:extLst>
      <p:ext uri="{BB962C8B-B14F-4D97-AF65-F5344CB8AC3E}">
        <p14:creationId xmlns:p14="http://schemas.microsoft.com/office/powerpoint/2010/main" val="386625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006D-9EEE-4FDA-F136-2B9D9852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29" y="142876"/>
            <a:ext cx="10065091" cy="411480"/>
          </a:xfrm>
        </p:spPr>
        <p:txBody>
          <a:bodyPr>
            <a:noAutofit/>
          </a:bodyPr>
          <a:lstStyle/>
          <a:p>
            <a:r>
              <a:rPr lang="en-US" sz="3200" dirty="0"/>
              <a:t>Concept of Replicated Segmented X-ray optics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7781A-F276-33FA-65DF-09C3107B7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73970"/>
            <a:ext cx="844791" cy="250935"/>
          </a:xfrm>
        </p:spPr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8A76C-89A2-2407-F235-0FB714BD7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11" t="5325" r="26463" b="3334"/>
          <a:stretch>
            <a:fillRect/>
          </a:stretch>
        </p:blipFill>
        <p:spPr>
          <a:xfrm>
            <a:off x="0" y="758282"/>
            <a:ext cx="2254275" cy="3020613"/>
          </a:xfrm>
          <a:prstGeom prst="rect">
            <a:avLst/>
          </a:prstGeom>
        </p:spPr>
      </p:pic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DE544C3B-44D0-CF35-E9B1-B79B4FB1B1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46" t="9213" r="18357" b="3205"/>
          <a:stretch>
            <a:fillRect/>
          </a:stretch>
        </p:blipFill>
        <p:spPr>
          <a:xfrm>
            <a:off x="2500790" y="621262"/>
            <a:ext cx="3324517" cy="3020613"/>
          </a:xfrm>
          <a:prstGeom prst="rect">
            <a:avLst/>
          </a:prstGeom>
        </p:spPr>
      </p:pic>
      <p:pic>
        <p:nvPicPr>
          <p:cNvPr id="16" name="Picture 15" descr="A picture containing person, indoor, blue&#10;&#10;AI-generated content may be incorrect.">
            <a:extLst>
              <a:ext uri="{FF2B5EF4-FFF2-40B4-BE49-F238E27FC236}">
                <a16:creationId xmlns:a16="http://schemas.microsoft.com/office/drawing/2014/main" id="{4229A3E3-D591-436F-324B-698BD962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822" y="621262"/>
            <a:ext cx="2265460" cy="3020613"/>
          </a:xfrm>
          <a:prstGeom prst="rect">
            <a:avLst/>
          </a:prstGeom>
        </p:spPr>
      </p:pic>
      <p:pic>
        <p:nvPicPr>
          <p:cNvPr id="20" name="Picture 19" descr="A picture containing person, blue&#10;&#10;AI-generated content may be incorrect.">
            <a:extLst>
              <a:ext uri="{FF2B5EF4-FFF2-40B4-BE49-F238E27FC236}">
                <a16:creationId xmlns:a16="http://schemas.microsoft.com/office/drawing/2014/main" id="{82820876-E2F4-7AD8-F45E-BDBEFFBEB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476" y="621263"/>
            <a:ext cx="2265460" cy="30206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F264C9-F0A5-73E4-4256-37A8339CC5EB}"/>
              </a:ext>
            </a:extLst>
          </p:cNvPr>
          <p:cNvSpPr txBox="1"/>
          <p:nvPr/>
        </p:nvSpPr>
        <p:spPr>
          <a:xfrm>
            <a:off x="92126" y="3730189"/>
            <a:ext cx="240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Super polish a segmented mandrel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EB8DF2-8A10-9505-31F8-704998E6742F}"/>
              </a:ext>
            </a:extLst>
          </p:cNvPr>
          <p:cNvSpPr txBox="1"/>
          <p:nvPr/>
        </p:nvSpPr>
        <p:spPr>
          <a:xfrm>
            <a:off x="2939827" y="3730188"/>
            <a:ext cx="240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Electroforming </a:t>
            </a:r>
            <a:r>
              <a:rPr lang="en-US" dirty="0" err="1"/>
              <a:t>NiCo</a:t>
            </a:r>
            <a:r>
              <a:rPr lang="en-US" dirty="0"/>
              <a:t> on segmented mandrel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206089-8047-6BAA-36E8-8FBA4E0435DC}"/>
              </a:ext>
            </a:extLst>
          </p:cNvPr>
          <p:cNvSpPr txBox="1"/>
          <p:nvPr/>
        </p:nvSpPr>
        <p:spPr>
          <a:xfrm>
            <a:off x="5928618" y="3730187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Segment separation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D605FB-3F14-318B-5260-72A60F166ED8}"/>
              </a:ext>
            </a:extLst>
          </p:cNvPr>
          <p:cNvSpPr txBox="1"/>
          <p:nvPr/>
        </p:nvSpPr>
        <p:spPr>
          <a:xfrm>
            <a:off x="8834873" y="3785943"/>
            <a:ext cx="278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A segment with parabolic and hyperbolic portions.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30054D-72D4-FF2F-774F-8BCB11D76603}"/>
              </a:ext>
            </a:extLst>
          </p:cNvPr>
          <p:cNvSpPr txBox="1"/>
          <p:nvPr/>
        </p:nvSpPr>
        <p:spPr>
          <a:xfrm>
            <a:off x="251879" y="4786580"/>
            <a:ext cx="69526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Banking on in-house experience in high resolution mandrel polishing.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Deep understanding of electroforming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Reuse the segment mandrel to make multiple segments.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8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99CD-7F1B-ED6F-B0C9-AC6B57E8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37" y="154027"/>
            <a:ext cx="10076242" cy="411480"/>
          </a:xfrm>
        </p:spPr>
        <p:txBody>
          <a:bodyPr>
            <a:noAutofit/>
          </a:bodyPr>
          <a:lstStyle/>
          <a:p>
            <a:r>
              <a:rPr lang="en-US" sz="3200" dirty="0"/>
              <a:t>Key features of SRXO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DEFF6-A93E-0A7E-7C2C-1C0AA59C3F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68204-FA5F-C2BD-F4E8-1692B00FCB86}"/>
              </a:ext>
            </a:extLst>
          </p:cNvPr>
          <p:cNvSpPr txBox="1"/>
          <p:nvPr/>
        </p:nvSpPr>
        <p:spPr>
          <a:xfrm>
            <a:off x="475878" y="1521167"/>
            <a:ext cx="65116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Ability to handle large diameter optics.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Ability to direct polish segments.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Mandrel polishing efficiency.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Combined P and H segments.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Larger segment lengths. Improved high energy sensitivity.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BD336-D3F7-5682-AF2D-CB029F136CC5}"/>
              </a:ext>
            </a:extLst>
          </p:cNvPr>
          <p:cNvSpPr txBox="1"/>
          <p:nvPr/>
        </p:nvSpPr>
        <p:spPr>
          <a:xfrm>
            <a:off x="6948737" y="1543512"/>
            <a:ext cx="4482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stem Font Regular"/>
              <a:buChar char="!"/>
            </a:pPr>
            <a:r>
              <a:rPr lang="en-US" sz="2000" dirty="0">
                <a:solidFill>
                  <a:srgbClr val="C00000"/>
                </a:solidFill>
              </a:rPr>
              <a:t>Harder to align and mount the optics.</a:t>
            </a:r>
          </a:p>
          <a:p>
            <a:pPr marL="342900" indent="-342900">
              <a:buFont typeface="System Font Regular"/>
              <a:buChar char="!"/>
            </a:pPr>
            <a:r>
              <a:rPr lang="en-US" sz="2000" dirty="0">
                <a:solidFill>
                  <a:srgbClr val="C00000"/>
                </a:solidFill>
              </a:rPr>
              <a:t>More sensitive to coating and electroforming stresses.</a:t>
            </a:r>
          </a:p>
          <a:p>
            <a:pPr marL="342900" indent="-342900">
              <a:buFont typeface="System Font Regular"/>
              <a:buChar char="!"/>
            </a:pPr>
            <a:r>
              <a:rPr lang="en-US" sz="2000" dirty="0">
                <a:solidFill>
                  <a:srgbClr val="C00000"/>
                </a:solidFill>
              </a:rPr>
              <a:t>Low(er) TRL.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7" name="Picture 6" descr="A picture containing several&#10;&#10;AI-generated content may be incorrect.">
            <a:extLst>
              <a:ext uri="{FF2B5EF4-FFF2-40B4-BE49-F238E27FC236}">
                <a16:creationId xmlns:a16="http://schemas.microsoft.com/office/drawing/2014/main" id="{117D6FC2-283B-D967-2EB7-F8895948C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478" y="3449308"/>
            <a:ext cx="2068085" cy="2757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1B652-DFD1-4A1B-CA85-E59DAD1F57DA}"/>
              </a:ext>
            </a:extLst>
          </p:cNvPr>
          <p:cNvSpPr txBox="1"/>
          <p:nvPr/>
        </p:nvSpPr>
        <p:spPr>
          <a:xfrm>
            <a:off x="7066547" y="6255670"/>
            <a:ext cx="211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Replicated segments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64A44-85D4-2820-5356-8F3CAF412D22}"/>
              </a:ext>
            </a:extLst>
          </p:cNvPr>
          <p:cNvSpPr txBox="1"/>
          <p:nvPr/>
        </p:nvSpPr>
        <p:spPr>
          <a:xfrm>
            <a:off x="8021574" y="1081847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4D744A-067D-0859-E484-5783FBBBFFEB}"/>
              </a:ext>
            </a:extLst>
          </p:cNvPr>
          <p:cNvSpPr txBox="1"/>
          <p:nvPr/>
        </p:nvSpPr>
        <p:spPr>
          <a:xfrm>
            <a:off x="841248" y="4828032"/>
            <a:ext cx="40081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Mandrel polishing experience.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Replication experience.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Alignment and mounting experience.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Delivering flight optics experience.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64A58-94ED-13D2-C742-BE49DCD3D497}"/>
              </a:ext>
            </a:extLst>
          </p:cNvPr>
          <p:cNvSpPr txBox="1"/>
          <p:nvPr/>
        </p:nvSpPr>
        <p:spPr>
          <a:xfrm>
            <a:off x="1123189" y="1048329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Advantages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47656-57D2-FD66-03BF-C5AA43D262BE}"/>
              </a:ext>
            </a:extLst>
          </p:cNvPr>
          <p:cNvSpPr txBox="1"/>
          <p:nvPr/>
        </p:nvSpPr>
        <p:spPr>
          <a:xfrm>
            <a:off x="1737360" y="4462272"/>
            <a:ext cx="156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MSFC Heritage</a:t>
            </a:r>
          </a:p>
        </p:txBody>
      </p:sp>
    </p:spTree>
    <p:extLst>
      <p:ext uri="{BB962C8B-B14F-4D97-AF65-F5344CB8AC3E}">
        <p14:creationId xmlns:p14="http://schemas.microsoft.com/office/powerpoint/2010/main" val="3264748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A3A6-862E-04F3-225F-FA643A03C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73" y="142876"/>
            <a:ext cx="10120847" cy="411480"/>
          </a:xfrm>
        </p:spPr>
        <p:txBody>
          <a:bodyPr>
            <a:noAutofit/>
          </a:bodyPr>
          <a:lstStyle/>
          <a:p>
            <a:r>
              <a:rPr lang="en-US" sz="3200" dirty="0"/>
              <a:t>Conceptual design comparison for Lynx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847AD-55C3-EB7B-03FC-4033305F86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F00CDD-13EF-0399-748C-562603E8B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43827"/>
              </p:ext>
            </p:extLst>
          </p:nvPr>
        </p:nvGraphicFramePr>
        <p:xfrm>
          <a:off x="801040" y="731644"/>
          <a:ext cx="9458361" cy="50718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73790">
                  <a:extLst>
                    <a:ext uri="{9D8B030D-6E8A-4147-A177-3AD203B41FA5}">
                      <a16:colId xmlns:a16="http://schemas.microsoft.com/office/drawing/2014/main" val="24099552"/>
                    </a:ext>
                  </a:extLst>
                </a:gridCol>
                <a:gridCol w="2542233">
                  <a:extLst>
                    <a:ext uri="{9D8B030D-6E8A-4147-A177-3AD203B41FA5}">
                      <a16:colId xmlns:a16="http://schemas.microsoft.com/office/drawing/2014/main" val="234937873"/>
                    </a:ext>
                  </a:extLst>
                </a:gridCol>
                <a:gridCol w="2532185">
                  <a:extLst>
                    <a:ext uri="{9D8B030D-6E8A-4147-A177-3AD203B41FA5}">
                      <a16:colId xmlns:a16="http://schemas.microsoft.com/office/drawing/2014/main" val="1311009850"/>
                    </a:ext>
                  </a:extLst>
                </a:gridCol>
                <a:gridCol w="2110153">
                  <a:extLst>
                    <a:ext uri="{9D8B030D-6E8A-4147-A177-3AD203B41FA5}">
                      <a16:colId xmlns:a16="http://schemas.microsoft.com/office/drawing/2014/main" val="178136670"/>
                    </a:ext>
                  </a:extLst>
                </a:gridCol>
              </a:tblGrid>
              <a:tr h="44751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 meta shells (from literature)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 shell X-ray optics (concept)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SRXO (concept)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175295"/>
                  </a:ext>
                </a:extLst>
              </a:tr>
              <a:tr h="368102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shells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611 mod. &amp; 12 meta shells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435121"/>
                  </a:ext>
                </a:extLst>
              </a:tr>
              <a:tr h="401794">
                <a:tc>
                  <a:txBody>
                    <a:bodyPr/>
                    <a:lstStyle/>
                    <a:p>
                      <a:r>
                        <a:rPr lang="en-US" sz="1400" dirty="0" err="1"/>
                        <a:t>D</a:t>
                      </a:r>
                      <a:r>
                        <a:rPr lang="en-US" sz="1400" baseline="-25000" dirty="0" err="1"/>
                        <a:t>min</a:t>
                      </a:r>
                      <a:r>
                        <a:rPr lang="en-US" sz="1400" baseline="0" dirty="0" err="1"/>
                        <a:t>-D</a:t>
                      </a:r>
                      <a:r>
                        <a:rPr lang="en-US" sz="1400" baseline="-25000" dirty="0" err="1"/>
                        <a:t>max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24 cm-300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 cm-281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 cm- 252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601951"/>
                  </a:ext>
                </a:extLst>
              </a:tr>
              <a:tr h="401794">
                <a:tc>
                  <a:txBody>
                    <a:bodyPr/>
                    <a:lstStyle/>
                    <a:p>
                      <a:r>
                        <a:rPr lang="en-US" sz="1400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 mm – 5.3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012398"/>
                  </a:ext>
                </a:extLst>
              </a:tr>
              <a:tr h="405746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segments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37,492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~6500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155155"/>
                  </a:ext>
                </a:extLst>
              </a:tr>
              <a:tr h="401794">
                <a:tc>
                  <a:txBody>
                    <a:bodyPr/>
                    <a:lstStyle/>
                    <a:p>
                      <a:r>
                        <a:rPr lang="en-US" sz="1400" dirty="0"/>
                        <a:t>Total surface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374 sq.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 sq.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260 sq .m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010845"/>
                  </a:ext>
                </a:extLst>
              </a:tr>
              <a:tr h="428150">
                <a:tc>
                  <a:txBody>
                    <a:bodyPr/>
                    <a:lstStyle/>
                    <a:p>
                      <a:r>
                        <a:rPr lang="en-US" sz="1400" dirty="0"/>
                        <a:t>Total polishing surface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374 sq.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 sq.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 sq.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885519"/>
                  </a:ext>
                </a:extLst>
              </a:tr>
              <a:tr h="583401">
                <a:tc>
                  <a:txBody>
                    <a:bodyPr/>
                    <a:lstStyle/>
                    <a:p>
                      <a:r>
                        <a:rPr lang="en-US" sz="1400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2,035 kg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16,238.3 kg </a:t>
                      </a:r>
                      <a:r>
                        <a:rPr lang="en-US" sz="1200" dirty="0">
                          <a:effectLst/>
                        </a:rPr>
                        <a:t>(1/3</a:t>
                      </a:r>
                      <a:r>
                        <a:rPr lang="en-US" sz="1200" baseline="30000" dirty="0">
                          <a:effectLst/>
                        </a:rPr>
                        <a:t>rd</a:t>
                      </a:r>
                      <a:r>
                        <a:rPr lang="en-US" sz="1200" dirty="0">
                          <a:effectLst/>
                        </a:rPr>
                        <a:t> for Mount)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4,624 kg </a:t>
                      </a:r>
                      <a:r>
                        <a:rPr lang="en-US" sz="1200" dirty="0"/>
                        <a:t>(1/2 for Mount)</a:t>
                      </a:r>
                      <a:endParaRPr 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61546"/>
                  </a:ext>
                </a:extLst>
              </a:tr>
              <a:tr h="428150">
                <a:tc>
                  <a:txBody>
                    <a:bodyPr/>
                    <a:lstStyle/>
                    <a:p>
                      <a:r>
                        <a:rPr lang="en-US" sz="1400" dirty="0"/>
                        <a:t>Max. graze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2.13</a:t>
                      </a:r>
                      <a:r>
                        <a:rPr lang="en-US" sz="1400" baseline="30000" dirty="0"/>
                        <a:t>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r>
                        <a:rPr lang="en-US" sz="1400" baseline="30000" dirty="0"/>
                        <a:t>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1.8</a:t>
                      </a:r>
                      <a:r>
                        <a:rPr lang="en-US" sz="1400" baseline="30000" dirty="0"/>
                        <a:t>o</a:t>
                      </a:r>
                      <a:endParaRPr 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68960"/>
                  </a:ext>
                </a:extLst>
              </a:tr>
              <a:tr h="401794">
                <a:tc>
                  <a:txBody>
                    <a:bodyPr/>
                    <a:lstStyle/>
                    <a:p>
                      <a:r>
                        <a:rPr lang="en-US" sz="1400" dirty="0"/>
                        <a:t>EA@ 1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21,000 cm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20,456 </a:t>
                      </a:r>
                      <a:r>
                        <a:rPr lang="en-US" sz="1400" dirty="0"/>
                        <a:t>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 @10% loss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21,219 </a:t>
                      </a:r>
                      <a:r>
                        <a:rPr lang="en-US" sz="1400" dirty="0"/>
                        <a:t>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 @25% loss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108213"/>
                  </a:ext>
                </a:extLst>
              </a:tr>
              <a:tr h="401794">
                <a:tc>
                  <a:txBody>
                    <a:bodyPr/>
                    <a:lstStyle/>
                    <a:p>
                      <a:r>
                        <a:rPr lang="en-US" sz="1400" dirty="0"/>
                        <a:t>EA @ 6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2,000 cm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2,660 </a:t>
                      </a:r>
                      <a:r>
                        <a:rPr lang="en-US" sz="1400" dirty="0"/>
                        <a:t>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 @10% loss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3,316 </a:t>
                      </a:r>
                      <a:r>
                        <a:rPr lang="en-US" sz="1400" dirty="0"/>
                        <a:t>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 @25% loss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16992"/>
                  </a:ext>
                </a:extLst>
              </a:tr>
              <a:tr h="401794">
                <a:tc>
                  <a:txBody>
                    <a:bodyPr/>
                    <a:lstStyle/>
                    <a:p>
                      <a:r>
                        <a:rPr lang="en-US" sz="1400" dirty="0"/>
                        <a:t>EA @ 10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 cm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1,063 </a:t>
                      </a:r>
                      <a:r>
                        <a:rPr lang="en-US" sz="1400" dirty="0"/>
                        <a:t>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 @10% loss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1,305 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 @25% loss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6175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9D69D35-A90A-0C91-31B8-37EEC86925AE}"/>
              </a:ext>
            </a:extLst>
          </p:cNvPr>
          <p:cNvSpPr txBox="1"/>
          <p:nvPr/>
        </p:nvSpPr>
        <p:spPr>
          <a:xfrm>
            <a:off x="236135" y="5803476"/>
            <a:ext cx="10957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The conceptual designs of Full shell and SRXO for Lynx are </a:t>
            </a:r>
            <a:r>
              <a:rPr lang="en-US" sz="1600" dirty="0">
                <a:solidFill>
                  <a:srgbClr val="C00000"/>
                </a:solidFill>
              </a:rPr>
              <a:t>preliminary</a:t>
            </a:r>
            <a:r>
              <a:rPr lang="en-US" sz="1600" dirty="0"/>
              <a:t> and are made </a:t>
            </a:r>
            <a:r>
              <a:rPr lang="en-US" sz="1600" dirty="0">
                <a:solidFill>
                  <a:srgbClr val="C00000"/>
                </a:solidFill>
              </a:rPr>
              <a:t>for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comparison</a:t>
            </a:r>
            <a:r>
              <a:rPr lang="en-US" sz="16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SRXO uses Full shell concept uses mirrors with </a:t>
            </a:r>
            <a:r>
              <a:rPr lang="en-US" sz="1600" dirty="0">
                <a:solidFill>
                  <a:srgbClr val="C00000"/>
                </a:solidFill>
              </a:rPr>
              <a:t>axial length of 30 cm </a:t>
            </a:r>
            <a:r>
              <a:rPr lang="en-US" sz="1600" dirty="0"/>
              <a:t>which are not optimal for inner shells given the </a:t>
            </a:r>
            <a:r>
              <a:rPr lang="en-US" sz="1600" dirty="0">
                <a:solidFill>
                  <a:srgbClr val="C00000"/>
                </a:solidFill>
              </a:rPr>
              <a:t>flat resolution requirements for large fields.</a:t>
            </a:r>
          </a:p>
        </p:txBody>
      </p:sp>
    </p:spTree>
    <p:extLst>
      <p:ext uri="{BB962C8B-B14F-4D97-AF65-F5344CB8AC3E}">
        <p14:creationId xmlns:p14="http://schemas.microsoft.com/office/powerpoint/2010/main" val="121757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1405A-D516-D90E-46CA-D5A195F08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71" y="152020"/>
            <a:ext cx="10328193" cy="411480"/>
          </a:xfrm>
        </p:spPr>
        <p:txBody>
          <a:bodyPr>
            <a:noAutofit/>
          </a:bodyPr>
          <a:lstStyle/>
          <a:p>
            <a:r>
              <a:rPr lang="en-US" sz="3200" dirty="0"/>
              <a:t>Fabrication of prototype segments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90162-BA4B-A959-766A-F9EAC4178D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4" name="Picture 3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184E56CC-54B3-4C2D-C7E4-E750A464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25" r="7799"/>
          <a:stretch>
            <a:fillRect/>
          </a:stretch>
        </p:blipFill>
        <p:spPr>
          <a:xfrm>
            <a:off x="4224527" y="1674076"/>
            <a:ext cx="2307753" cy="3739870"/>
          </a:xfrm>
          <a:prstGeom prst="rect">
            <a:avLst/>
          </a:prstGeom>
        </p:spPr>
      </p:pic>
      <p:pic>
        <p:nvPicPr>
          <p:cNvPr id="5" name="Picture 4" descr="A picture containing text, indoor, working, equipment&#10;&#10;AI-generated content may be incorrect.">
            <a:extLst>
              <a:ext uri="{FF2B5EF4-FFF2-40B4-BE49-F238E27FC236}">
                <a16:creationId xmlns:a16="http://schemas.microsoft.com/office/drawing/2014/main" id="{B45B2DA8-CE0D-DD55-BF88-D830E7F94C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84" r="8711" b="3733"/>
          <a:stretch>
            <a:fillRect/>
          </a:stretch>
        </p:blipFill>
        <p:spPr>
          <a:xfrm>
            <a:off x="586343" y="1674076"/>
            <a:ext cx="2307752" cy="3739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554C8F-9D69-DCAC-F51F-CBB204DFAA08}"/>
              </a:ext>
            </a:extLst>
          </p:cNvPr>
          <p:cNvSpPr txBox="1"/>
          <p:nvPr/>
        </p:nvSpPr>
        <p:spPr>
          <a:xfrm>
            <a:off x="390198" y="1154199"/>
            <a:ext cx="8488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existing full shell mandrel to replicate segments.</a:t>
            </a:r>
          </a:p>
        </p:txBody>
      </p:sp>
      <p:pic>
        <p:nvPicPr>
          <p:cNvPr id="7" name="Picture 6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9D111487-9804-902B-49ED-5B4AFA2B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24" y="1674075"/>
            <a:ext cx="2844794" cy="3793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2A407-BBB0-8D51-B7AD-F4D3A144A05F}"/>
              </a:ext>
            </a:extLst>
          </p:cNvPr>
          <p:cNvSpPr txBox="1"/>
          <p:nvPr/>
        </p:nvSpPr>
        <p:spPr>
          <a:xfrm>
            <a:off x="156" y="5459438"/>
            <a:ext cx="372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a. Used insulating tape to define the segment boundaries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A9D2C-B0A1-4334-2C26-DA002FEF20A5}"/>
              </a:ext>
            </a:extLst>
          </p:cNvPr>
          <p:cNvSpPr txBox="1"/>
          <p:nvPr/>
        </p:nvSpPr>
        <p:spPr>
          <a:xfrm>
            <a:off x="3926209" y="5459438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b. Install plating hardware and shields to control the e-field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8A592-DA0E-FFC7-128B-8B380833ABB0}"/>
              </a:ext>
            </a:extLst>
          </p:cNvPr>
          <p:cNvSpPr txBox="1"/>
          <p:nvPr/>
        </p:nvSpPr>
        <p:spPr>
          <a:xfrm>
            <a:off x="7690489" y="546713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c. Coat the potassium dichromate release layer.</a:t>
            </a:r>
          </a:p>
        </p:txBody>
      </p:sp>
    </p:spTree>
    <p:extLst>
      <p:ext uri="{BB962C8B-B14F-4D97-AF65-F5344CB8AC3E}">
        <p14:creationId xmlns:p14="http://schemas.microsoft.com/office/powerpoint/2010/main" val="22571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69715-7DD6-5C2A-724B-24F95FC3C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DEA8-DEB6-962E-D091-967D571A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71" y="152020"/>
            <a:ext cx="10328193" cy="411480"/>
          </a:xfrm>
        </p:spPr>
        <p:txBody>
          <a:bodyPr>
            <a:noAutofit/>
          </a:bodyPr>
          <a:lstStyle/>
          <a:p>
            <a:r>
              <a:rPr lang="en-US" sz="3200" dirty="0"/>
              <a:t>Fabrication of prototype segments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0523B-DACF-F822-B90C-8C84988C8B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7/31/25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4DF82-2100-D67E-5877-90AEB4E42575}"/>
              </a:ext>
            </a:extLst>
          </p:cNvPr>
          <p:cNvSpPr txBox="1"/>
          <p:nvPr/>
        </p:nvSpPr>
        <p:spPr>
          <a:xfrm>
            <a:off x="-9438" y="4884063"/>
            <a:ext cx="372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d. Plated ~350 microns of </a:t>
            </a:r>
            <a:r>
              <a:rPr lang="en-US" dirty="0" err="1"/>
              <a:t>NiCo</a:t>
            </a:r>
            <a:r>
              <a:rPr lang="en-US" dirty="0"/>
              <a:t>. Tape defines the boundaries of each shell.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A4163-6C48-C3D3-8C46-F121906E5E16}"/>
              </a:ext>
            </a:extLst>
          </p:cNvPr>
          <p:cNvSpPr txBox="1"/>
          <p:nvPr/>
        </p:nvSpPr>
        <p:spPr>
          <a:xfrm>
            <a:off x="4061823" y="488140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e. Segment separation in cold water with CTE mismatch.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E6476-A03E-379E-7323-2D662D1DE3D2}"/>
              </a:ext>
            </a:extLst>
          </p:cNvPr>
          <p:cNvSpPr txBox="1"/>
          <p:nvPr/>
        </p:nvSpPr>
        <p:spPr>
          <a:xfrm>
            <a:off x="7781929" y="488140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f. Water spray to separate the segments.</a:t>
            </a:r>
          </a:p>
        </p:txBody>
      </p:sp>
      <p:pic>
        <p:nvPicPr>
          <p:cNvPr id="11" name="Picture 10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87D89FD9-2D9E-348C-5593-7E164096F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84" y="1143723"/>
            <a:ext cx="2804903" cy="3739870"/>
          </a:xfrm>
          <a:prstGeom prst="rect">
            <a:avLst/>
          </a:prstGeom>
        </p:spPr>
      </p:pic>
      <p:pic>
        <p:nvPicPr>
          <p:cNvPr id="12" name="Picture 11" descr="A picture containing table, indoor, plate, food processor&#10;&#10;AI-generated content may be incorrect.">
            <a:extLst>
              <a:ext uri="{FF2B5EF4-FFF2-40B4-BE49-F238E27FC236}">
                <a16:creationId xmlns:a16="http://schemas.microsoft.com/office/drawing/2014/main" id="{D925AFEA-6F46-BEA1-B36D-FA644565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408" y="1143723"/>
            <a:ext cx="2803261" cy="3737681"/>
          </a:xfrm>
          <a:prstGeom prst="rect">
            <a:avLst/>
          </a:prstGeom>
        </p:spPr>
      </p:pic>
      <p:pic>
        <p:nvPicPr>
          <p:cNvPr id="13" name="Picture 12" descr="A picture containing indoor, blue&#10;&#10;AI-generated content may be incorrect.">
            <a:extLst>
              <a:ext uri="{FF2B5EF4-FFF2-40B4-BE49-F238E27FC236}">
                <a16:creationId xmlns:a16="http://schemas.microsoft.com/office/drawing/2014/main" id="{D5983067-A698-9B36-3D77-8404D4CF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250" y="1143723"/>
            <a:ext cx="2803261" cy="37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2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82605-FAAF-8543-FA9D-A922034E0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02D49-A375-F757-1DAE-A2CBC5EBF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71" y="152020"/>
            <a:ext cx="10328193" cy="411480"/>
          </a:xfrm>
        </p:spPr>
        <p:txBody>
          <a:bodyPr>
            <a:noAutofit/>
          </a:bodyPr>
          <a:lstStyle/>
          <a:p>
            <a:r>
              <a:rPr lang="en-US" sz="3200" dirty="0"/>
              <a:t>Fabrication of prototype segments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0B6DB-1F37-018A-785B-132907F59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7/30/25</a:t>
            </a:fld>
            <a:endParaRPr lang="en-US" dirty="0"/>
          </a:p>
        </p:txBody>
      </p:sp>
      <p:pic>
        <p:nvPicPr>
          <p:cNvPr id="14" name="Picture 13" descr="A picture containing person, indoor, blue&#10;&#10;AI-generated content may be incorrect.">
            <a:extLst>
              <a:ext uri="{FF2B5EF4-FFF2-40B4-BE49-F238E27FC236}">
                <a16:creationId xmlns:a16="http://schemas.microsoft.com/office/drawing/2014/main" id="{9BF99805-E37A-AD99-420C-AC2A93AE1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3" y="1186949"/>
            <a:ext cx="2832960" cy="3777280"/>
          </a:xfrm>
          <a:prstGeom prst="rect">
            <a:avLst/>
          </a:prstGeom>
        </p:spPr>
      </p:pic>
      <p:pic>
        <p:nvPicPr>
          <p:cNvPr id="15" name="Picture 14" descr="A picture containing indoor, person&#10;&#10;AI-generated content may be incorrect.">
            <a:extLst>
              <a:ext uri="{FF2B5EF4-FFF2-40B4-BE49-F238E27FC236}">
                <a16:creationId xmlns:a16="http://schemas.microsoft.com/office/drawing/2014/main" id="{57BA4A75-8917-04C0-E508-B0C8D3DF0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301" y="1186949"/>
            <a:ext cx="2832960" cy="3777280"/>
          </a:xfrm>
          <a:prstGeom prst="rect">
            <a:avLst/>
          </a:prstGeom>
        </p:spPr>
      </p:pic>
      <p:pic>
        <p:nvPicPr>
          <p:cNvPr id="16" name="Picture 15" descr="A picture containing person, blue, stationary&#10;&#10;AI-generated content may be incorrect.">
            <a:extLst>
              <a:ext uri="{FF2B5EF4-FFF2-40B4-BE49-F238E27FC236}">
                <a16:creationId xmlns:a16="http://schemas.microsoft.com/office/drawing/2014/main" id="{08E3EC61-7185-FD24-F22C-D89B3B5DB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079" y="1186949"/>
            <a:ext cx="2832960" cy="3777280"/>
          </a:xfrm>
          <a:prstGeom prst="rect">
            <a:avLst/>
          </a:prstGeom>
        </p:spPr>
      </p:pic>
      <p:pic>
        <p:nvPicPr>
          <p:cNvPr id="17" name="Picture 16" descr="A picture containing several&#10;&#10;AI-generated content may be incorrect.">
            <a:extLst>
              <a:ext uri="{FF2B5EF4-FFF2-40B4-BE49-F238E27FC236}">
                <a16:creationId xmlns:a16="http://schemas.microsoft.com/office/drawing/2014/main" id="{2B612116-6530-2747-9F8F-0553DAF27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857" y="1186949"/>
            <a:ext cx="2832960" cy="37772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B5325B-086A-2E40-5793-82CA29F8BB84}"/>
              </a:ext>
            </a:extLst>
          </p:cNvPr>
          <p:cNvSpPr txBox="1"/>
          <p:nvPr/>
        </p:nvSpPr>
        <p:spPr>
          <a:xfrm>
            <a:off x="4745569" y="5323981"/>
            <a:ext cx="302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Separated segments!!!</a:t>
            </a:r>
          </a:p>
        </p:txBody>
      </p:sp>
    </p:spTree>
    <p:extLst>
      <p:ext uri="{BB962C8B-B14F-4D97-AF65-F5344CB8AC3E}">
        <p14:creationId xmlns:p14="http://schemas.microsoft.com/office/powerpoint/2010/main" val="1546834737"/>
      </p:ext>
    </p:extLst>
  </p:cSld>
  <p:clrMapOvr>
    <a:masterClrMapping/>
  </p:clrMapOvr>
</p:sld>
</file>

<file path=ppt/theme/theme1.xml><?xml version="1.0" encoding="utf-8"?>
<a:theme xmlns:a="http://schemas.openxmlformats.org/drawingml/2006/main" name="STO Theme">
  <a:themeElements>
    <a:clrScheme name="STO Template 20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ED7D31"/>
      </a:accent2>
      <a:accent3>
        <a:srgbClr val="003399"/>
      </a:accent3>
      <a:accent4>
        <a:srgbClr val="FFC000"/>
      </a:accent4>
      <a:accent5>
        <a:srgbClr val="A50021"/>
      </a:accent5>
      <a:accent6>
        <a:srgbClr val="008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A MSFC Advanced X-Ray Optics ISFM-11-25-24" id="{4038F418-58CE-F44D-BE76-3E0727A99290}" vid="{480756BF-409D-DA4A-A014-0CE2DDE83B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8B1F89695A648ADE9F5B1F3E0EEF2" ma:contentTypeVersion="17" ma:contentTypeDescription="Create a new document." ma:contentTypeScope="" ma:versionID="dd183e8ce4e79dc379ceee494eb22eaa">
  <xsd:schema xmlns:xsd="http://www.w3.org/2001/XMLSchema" xmlns:xs="http://www.w3.org/2001/XMLSchema" xmlns:p="http://schemas.microsoft.com/office/2006/metadata/properties" xmlns:ns2="e698ca81-8296-4fdc-b75e-d1db1a500dd7" xmlns:ns3="d900e117-17a0-4b24-9e47-511ef1d02c43" xmlns:ns4="be954756-5a2a-422e-a924-a134369c6615" targetNamespace="http://schemas.microsoft.com/office/2006/metadata/properties" ma:root="true" ma:fieldsID="d84fea6da43dbb0c9c6bbb514b74470c" ns2:_="" ns3:_="" ns4:_="">
    <xsd:import namespace="e698ca81-8296-4fdc-b75e-d1db1a500dd7"/>
    <xsd:import namespace="d900e117-17a0-4b24-9e47-511ef1d02c43"/>
    <xsd:import namespace="be954756-5a2a-422e-a924-a134369c66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8ca81-8296-4fdc-b75e-d1db1a500d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8517169-9ddb-40a3-b2f4-b90499c3e44e}" ma:internalName="TaxCatchAll" ma:showField="CatchAllData" ma:web="be954756-5a2a-422e-a924-a134369c66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54756-5a2a-422e-a924-a134369c6615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e698ca81-8296-4fdc-b75e-d1db1a500dd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64A8AF-E8A7-478D-972B-2C4E72361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98ca81-8296-4fdc-b75e-d1db1a500dd7"/>
    <ds:schemaRef ds:uri="d900e117-17a0-4b24-9e47-511ef1d02c43"/>
    <ds:schemaRef ds:uri="be954756-5a2a-422e-a924-a134369c66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95EBBB-DABF-4D7F-A09A-DA4622770814}">
  <ds:schemaRefs>
    <ds:schemaRef ds:uri="http://www.w3.org/XML/1998/namespace"/>
    <ds:schemaRef ds:uri="d900e117-17a0-4b24-9e47-511ef1d02c4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be954756-5a2a-422e-a924-a134369c6615"/>
    <ds:schemaRef ds:uri="e698ca81-8296-4fdc-b75e-d1db1a500dd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18E6AA7-DAB0-4969-9A30-9ABC58AE48F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22530</TotalTime>
  <Words>1230</Words>
  <Application>Microsoft Macintosh PowerPoint</Application>
  <PresentationFormat>Widescreen</PresentationFormat>
  <Paragraphs>190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Arial Black</vt:lpstr>
      <vt:lpstr>Calibri</vt:lpstr>
      <vt:lpstr>Calibri Light</vt:lpstr>
      <vt:lpstr>Helvetica</vt:lpstr>
      <vt:lpstr>System Font Regular</vt:lpstr>
      <vt:lpstr>Wingdings</vt:lpstr>
      <vt:lpstr>STO Theme</vt:lpstr>
      <vt:lpstr>Segmented Replicated X-ray Optics (SRXO): A concept for future flagship X-ray telescope </vt:lpstr>
      <vt:lpstr>Replicated full shell X-ray optics at NASA-MSFC</vt:lpstr>
      <vt:lpstr>Future X-ray flagship requirement</vt:lpstr>
      <vt:lpstr>Concept of Replicated Segmented X-ray optics</vt:lpstr>
      <vt:lpstr>Key features of SRXO</vt:lpstr>
      <vt:lpstr>Conceptual design comparison for Lynx</vt:lpstr>
      <vt:lpstr>Fabrication of prototype segments</vt:lpstr>
      <vt:lpstr>Fabrication of prototype segments</vt:lpstr>
      <vt:lpstr>Fabrication of prototype segments</vt:lpstr>
      <vt:lpstr>Axial profile measurement</vt:lpstr>
      <vt:lpstr>Electroforming stress in Segment replication</vt:lpstr>
      <vt:lpstr>Thickness uniformity of segments</vt:lpstr>
      <vt:lpstr>Optimizing the thickness variation in segmented mandrels</vt:lpstr>
      <vt:lpstr>Summary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Kegley, Jeffrey R. (MSFC-ST15)</dc:creator>
  <cp:lastModifiedBy>Singam, Srikanth Panini (MSFC-ST12)[UNIVERSITIES SPACE RESEARCH ASSOCIATION]</cp:lastModifiedBy>
  <cp:revision>196</cp:revision>
  <cp:lastPrinted>2024-11-15T22:13:40Z</cp:lastPrinted>
  <dcterms:created xsi:type="dcterms:W3CDTF">2022-10-05T16:05:33Z</dcterms:created>
  <dcterms:modified xsi:type="dcterms:W3CDTF">2025-08-02T16:03:38Z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0x010100BD78B1F89695A648ADE9F5B1F3E0EEF2</vt:lpwstr>
  </property>
</Properties>
</file>