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Palatino Linotype" panose="02040502050505030304" pitchFamily="18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5c1f177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5c1f177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68a3b58f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2e68a3b58f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5e7072b36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5e7072b36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5e7072b36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e5e7072b36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5e7072b36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5e7072b36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5e7072b36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e5e7072b36_0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5e7072b36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5e7072b36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e5e7072b36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e5e7072b36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e5e7072b36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e5e7072b36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e5e7072b36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e5e7072b36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e68a3b58f1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e68a3b58f1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e5e7072b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e5e7072b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e68a3b58f1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e68a3b58f1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e5e7072b36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e5e7072b36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5e7072b36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e5e7072b36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e6f4dd4a7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6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e6f4dd4a7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e5e7072b36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e5e7072b36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e5e7072b36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e5e7072b36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e5e7072b36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e5e7072b36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e6f4dd4a7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e6f4dd4a7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72da53358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72da53358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e5e7072b3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e5e7072b3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e5e7072b3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e5e7072b3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68a3b58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68a3b58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68a3b58f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e68a3b58f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5e7072b36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e5e7072b36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e5e7072b36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e5e7072b36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biswajit.mondal@nasa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github.com/biswajitmb/SunX.gi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3" y="0"/>
            <a:ext cx="91082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425" y="290425"/>
            <a:ext cx="9108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1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Heating: Field-Aligned Modeling and Observations of Coronal XBPs and ARs </a:t>
            </a:r>
            <a:endParaRPr sz="2300" b="1" i="1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-55660" y="1121599"/>
            <a:ext cx="9179813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algn="ctr">
              <a:buSzPts val="1800"/>
            </a:pPr>
            <a:r>
              <a:rPr lang="en" sz="1800" b="1" i="1" u="none" strike="noStrike" cap="none" dirty="0">
                <a:solidFill>
                  <a:schemeClr val="lt1"/>
                </a:solidFill>
                <a:latin typeface="Palatino Linotype" panose="02040502050505030304" pitchFamily="18" charset="0"/>
                <a:ea typeface="Palatino Linotype"/>
                <a:cs typeface="Palatino Linotype"/>
                <a:sym typeface="Palatino Linotype"/>
              </a:rPr>
              <a:t>Biswajit Mondal</a:t>
            </a:r>
            <a:r>
              <a:rPr lang="en" sz="1800" b="1" i="1" u="none" strike="noStrike" cap="none" baseline="30000" dirty="0">
                <a:solidFill>
                  <a:schemeClr val="lt1"/>
                </a:solidFill>
                <a:latin typeface="Palatino Linotype" panose="02040502050505030304" pitchFamily="18" charset="0"/>
                <a:ea typeface="Palatino Linotype"/>
                <a:cs typeface="Palatino Linotype"/>
                <a:sym typeface="Palatino Linotype"/>
              </a:rPr>
              <a:t>1</a:t>
            </a:r>
            <a:r>
              <a:rPr lang="en" sz="1800" b="1" i="1" u="none" strike="noStrike" cap="none" dirty="0">
                <a:solidFill>
                  <a:schemeClr val="lt1"/>
                </a:solidFill>
                <a:latin typeface="Palatino Linotype" panose="02040502050505030304" pitchFamily="18" charset="0"/>
                <a:ea typeface="Palatino Linotype"/>
                <a:cs typeface="Palatino Linotype"/>
                <a:sym typeface="Palatino Linotype"/>
              </a:rPr>
              <a:t>, </a:t>
            </a:r>
            <a:r>
              <a:rPr lang="en" sz="1800" dirty="0">
                <a:solidFill>
                  <a:schemeClr val="lt1"/>
                </a:solidFill>
                <a:latin typeface="Palatino Linotype" panose="02040502050505030304" pitchFamily="18" charset="0"/>
              </a:rPr>
              <a:t>Amy R. Winebarger</a:t>
            </a:r>
            <a:r>
              <a:rPr lang="en" sz="1800" baseline="30000" dirty="0">
                <a:solidFill>
                  <a:schemeClr val="lt1"/>
                </a:solidFill>
                <a:latin typeface="Palatino Linotype" panose="02040502050505030304" pitchFamily="18" charset="0"/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baseline="300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algn="ctr">
              <a:buSzPts val="1800"/>
            </a:pPr>
            <a:r>
              <a:rPr lang="en" sz="1800" baseline="300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</a:t>
            </a:r>
            <a:r>
              <a:rPr lang="en-US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NASA Postdoctoral Program (</a:t>
            </a:r>
            <a:r>
              <a:rPr lang="en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  <a:hlinkClick r:id="rId4"/>
              </a:rPr>
              <a:t>biswajit.mondal@nasa.gov</a:t>
            </a:r>
            <a:r>
              <a:rPr lang="en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)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aseline="300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</a:t>
            </a:r>
            <a:r>
              <a:rPr lang="en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NASA Marshall Space Flight Center 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Huntsville, Alabama, USA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800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u="sng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u="sng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 i="1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i="1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60250" y="4414550"/>
            <a:ext cx="844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44425" y="4238475"/>
            <a:ext cx="88224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ISWAT S2-06 team meeting</a:t>
            </a:r>
            <a:endParaRPr sz="19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August-06-2025</a:t>
            </a:r>
            <a:endParaRPr sz="19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4D5156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1975" y="981625"/>
            <a:ext cx="1608376" cy="132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/>
        </p:nvSpPr>
        <p:spPr>
          <a:xfrm>
            <a:off x="-97650" y="-36445"/>
            <a:ext cx="9220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1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heating of quiet-sun XBPs </a:t>
            </a:r>
            <a:endParaRPr sz="2000" b="1" i="1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50" y="775375"/>
            <a:ext cx="4460450" cy="332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1148476" y="2598602"/>
            <a:ext cx="1732500" cy="369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Observed DEM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22"/>
          <p:cNvCxnSpPr>
            <a:endCxn id="150" idx="0"/>
          </p:cNvCxnSpPr>
          <p:nvPr/>
        </p:nvCxnSpPr>
        <p:spPr>
          <a:xfrm flipH="1">
            <a:off x="2014726" y="2049902"/>
            <a:ext cx="150600" cy="548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152" name="Google Shape;152;p22"/>
          <p:cNvSpPr txBox="1"/>
          <p:nvPr/>
        </p:nvSpPr>
        <p:spPr>
          <a:xfrm>
            <a:off x="2032538" y="873241"/>
            <a:ext cx="1858500" cy="369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Simulated DEMs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" name="Google Shape;153;p22"/>
          <p:cNvCxnSpPr>
            <a:endCxn id="152" idx="2"/>
          </p:cNvCxnSpPr>
          <p:nvPr/>
        </p:nvCxnSpPr>
        <p:spPr>
          <a:xfrm rot="10800000" flipH="1">
            <a:off x="2502788" y="1242541"/>
            <a:ext cx="459000" cy="264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154" name="Google Shape;154;p22"/>
          <p:cNvSpPr txBox="1"/>
          <p:nvPr/>
        </p:nvSpPr>
        <p:spPr>
          <a:xfrm>
            <a:off x="6738025" y="4797300"/>
            <a:ext cx="240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 et al, (ApJ, 945:37, 2023) </a:t>
            </a:r>
            <a:endParaRPr sz="1200" b="0" i="0" u="none" strike="noStrike" cap="non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" name="Google Shape;155;p22"/>
          <p:cNvGrpSpPr/>
          <p:nvPr/>
        </p:nvGrpSpPr>
        <p:grpSpPr>
          <a:xfrm>
            <a:off x="4573275" y="797025"/>
            <a:ext cx="4460449" cy="3205300"/>
            <a:chOff x="1198555" y="380773"/>
            <a:chExt cx="5809390" cy="4085266"/>
          </a:xfrm>
        </p:grpSpPr>
        <p:pic>
          <p:nvPicPr>
            <p:cNvPr id="156" name="Google Shape;156;p22"/>
            <p:cNvPicPr preferRelativeResize="0"/>
            <p:nvPr/>
          </p:nvPicPr>
          <p:blipFill rotWithShape="1">
            <a:blip r:embed="rId4">
              <a:alphaModFix/>
            </a:blip>
            <a:srcRect l="49497"/>
            <a:stretch/>
          </p:blipFill>
          <p:spPr>
            <a:xfrm>
              <a:off x="1198555" y="380773"/>
              <a:ext cx="5809390" cy="4085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2"/>
            <p:cNvSpPr txBox="1"/>
            <p:nvPr/>
          </p:nvSpPr>
          <p:spPr>
            <a:xfrm>
              <a:off x="3328800" y="2263950"/>
              <a:ext cx="1243200" cy="7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∝ </a:t>
              </a:r>
              <a:r>
                <a:rPr lang="en" sz="24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 </a:t>
              </a:r>
              <a:r>
                <a:rPr lang="en" sz="28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-𝛼</a:t>
              </a:r>
              <a:endParaRPr sz="28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2"/>
            <p:cNvSpPr/>
            <p:nvPr/>
          </p:nvSpPr>
          <p:spPr>
            <a:xfrm rot="2180010">
              <a:off x="3986599" y="1622496"/>
              <a:ext cx="1890683" cy="5540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2"/>
            <p:cNvSpPr/>
            <p:nvPr/>
          </p:nvSpPr>
          <p:spPr>
            <a:xfrm rot="681">
              <a:off x="2170096" y="1484505"/>
              <a:ext cx="1513800" cy="554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2"/>
            <p:cNvSpPr/>
            <p:nvPr/>
          </p:nvSpPr>
          <p:spPr>
            <a:xfrm rot="3318">
              <a:off x="4933352" y="605580"/>
              <a:ext cx="1243201" cy="18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350" y="269250"/>
            <a:ext cx="5949351" cy="261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/>
          <p:nvPr/>
        </p:nvSpPr>
        <p:spPr>
          <a:xfrm>
            <a:off x="2110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Overlapping spectral images observed by MaGIXS-I </a:t>
            </a:r>
            <a:endParaRPr sz="1800" b="1" i="1">
              <a:solidFill>
                <a:srgbClr val="5C2D91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6309925" y="4788250"/>
            <a:ext cx="2829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Savage et al (ApJ 945:105,  2023)</a:t>
            </a:r>
            <a:endParaRPr sz="1300"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450" y="534475"/>
            <a:ext cx="2829800" cy="30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7234" y="2959450"/>
            <a:ext cx="456634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3604600" y="42393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XBP-1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6500200" y="42393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XBP-1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 rotWithShape="1">
          <a:blip r:embed="rId6">
            <a:alphaModFix/>
          </a:blip>
          <a:srcRect l="48825" t="3251" b="43540"/>
          <a:stretch/>
        </p:blipFill>
        <p:spPr>
          <a:xfrm>
            <a:off x="136750" y="3660075"/>
            <a:ext cx="3239250" cy="136779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328000" y="36297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AIA 193 + HMI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2233000" y="36297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XRT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175" name="Google Shape;175;p23"/>
          <p:cNvCxnSpPr/>
          <p:nvPr/>
        </p:nvCxnSpPr>
        <p:spPr>
          <a:xfrm flipH="1">
            <a:off x="208725" y="1648625"/>
            <a:ext cx="1686900" cy="20685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23"/>
          <p:cNvCxnSpPr/>
          <p:nvPr/>
        </p:nvCxnSpPr>
        <p:spPr>
          <a:xfrm rot="10800000">
            <a:off x="1997425" y="1631250"/>
            <a:ext cx="1089900" cy="20859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23"/>
          <p:cNvSpPr/>
          <p:nvPr/>
        </p:nvSpPr>
        <p:spPr>
          <a:xfrm>
            <a:off x="1895625" y="1469575"/>
            <a:ext cx="129600" cy="161700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4"/>
          <p:cNvPicPr preferRelativeResize="0"/>
          <p:nvPr/>
        </p:nvPicPr>
        <p:blipFill rotWithShape="1">
          <a:blip r:embed="rId3">
            <a:alphaModFix/>
          </a:blip>
          <a:srcRect t="86299"/>
          <a:stretch/>
        </p:blipFill>
        <p:spPr>
          <a:xfrm>
            <a:off x="828650" y="3905625"/>
            <a:ext cx="7157850" cy="99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 rotWithShape="1">
          <a:blip r:embed="rId3">
            <a:alphaModFix/>
          </a:blip>
          <a:srcRect b="49091"/>
          <a:stretch/>
        </p:blipFill>
        <p:spPr>
          <a:xfrm>
            <a:off x="785850" y="304800"/>
            <a:ext cx="7200649" cy="371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/>
          <p:nvPr/>
        </p:nvSpPr>
        <p:spPr>
          <a:xfrm>
            <a:off x="0" y="-76200"/>
            <a:ext cx="855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Comparison between simulations and observations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1627900" y="4022625"/>
            <a:ext cx="2817000" cy="877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4"/>
          <p:cNvSpPr txBox="1"/>
          <p:nvPr/>
        </p:nvSpPr>
        <p:spPr>
          <a:xfrm>
            <a:off x="2594500" y="4566438"/>
            <a:ext cx="1219500" cy="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MaGIXS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4502100" y="532900"/>
            <a:ext cx="1978800" cy="41199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4"/>
          <p:cNvSpPr txBox="1"/>
          <p:nvPr/>
        </p:nvSpPr>
        <p:spPr>
          <a:xfrm>
            <a:off x="5185300" y="4294150"/>
            <a:ext cx="1219500" cy="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AIA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6538100" y="532900"/>
            <a:ext cx="1263300" cy="41733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5200C"/>
              </a:solidFill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6804411" y="4319100"/>
            <a:ext cx="1077900" cy="1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XRT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450" y="245900"/>
            <a:ext cx="3998275" cy="467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0" y="-76200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Determine best heating parameters</a:t>
            </a:r>
            <a:endParaRPr sz="2000" b="1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5764428" y="3334300"/>
            <a:ext cx="3087600" cy="677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Avg. delay = 1500-3000 s.</a:t>
            </a:r>
            <a:endParaRPr sz="1600" b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Avg. flux ~ 3 ✕ 10</a:t>
            </a:r>
            <a:r>
              <a:rPr lang="en" sz="1600" b="1" baseline="300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 </a:t>
            </a:r>
            <a:r>
              <a:rPr lang="en" sz="1600" b="1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erg cm</a:t>
            </a:r>
            <a:r>
              <a:rPr lang="en" sz="1600" b="1" baseline="300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-2</a:t>
            </a:r>
            <a:r>
              <a:rPr lang="en" sz="1600" b="1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</a:t>
            </a:r>
            <a:r>
              <a:rPr lang="en" sz="1600" b="1" baseline="300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-1</a:t>
            </a:r>
            <a:r>
              <a:rPr lang="en" sz="1600" b="1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sz="1600" b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198" name="Google Shape;198;p25"/>
          <p:cNvCxnSpPr/>
          <p:nvPr/>
        </p:nvCxnSpPr>
        <p:spPr>
          <a:xfrm flipH="1">
            <a:off x="4764528" y="3825250"/>
            <a:ext cx="999900" cy="1500"/>
          </a:xfrm>
          <a:prstGeom prst="straightConnector1">
            <a:avLst/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500" y="452501"/>
            <a:ext cx="4085301" cy="34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950" y="401689"/>
            <a:ext cx="3319777" cy="175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825" y="1930625"/>
            <a:ext cx="3319758" cy="175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/>
        </p:nvSpPr>
        <p:spPr>
          <a:xfrm>
            <a:off x="762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Observed and Predicted images of XBP-1 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525" y="3477533"/>
            <a:ext cx="3239200" cy="158976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/>
          <p:nvPr/>
        </p:nvSpPr>
        <p:spPr>
          <a:xfrm rot="-5400000">
            <a:off x="-1186600" y="2546800"/>
            <a:ext cx="27045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00FF"/>
                </a:solidFill>
              </a:rPr>
              <a:t>Observed by AIA &amp; XRT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9" name="Google Shape;209;p26"/>
          <p:cNvSpPr txBox="1"/>
          <p:nvPr/>
        </p:nvSpPr>
        <p:spPr>
          <a:xfrm rot="-5400000">
            <a:off x="3269750" y="2008900"/>
            <a:ext cx="23262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Derived from MaGIXS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10" name="Google Shape;210;p26"/>
          <p:cNvSpPr/>
          <p:nvPr/>
        </p:nvSpPr>
        <p:spPr>
          <a:xfrm>
            <a:off x="352100" y="483600"/>
            <a:ext cx="1680900" cy="46599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6"/>
          <p:cNvSpPr/>
          <p:nvPr/>
        </p:nvSpPr>
        <p:spPr>
          <a:xfrm>
            <a:off x="4601500" y="407400"/>
            <a:ext cx="1953300" cy="3671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6"/>
          <p:cNvSpPr/>
          <p:nvPr/>
        </p:nvSpPr>
        <p:spPr>
          <a:xfrm>
            <a:off x="2104700" y="483600"/>
            <a:ext cx="1680900" cy="4659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213" name="Google Shape;213;p26"/>
          <p:cNvSpPr txBox="1"/>
          <p:nvPr/>
        </p:nvSpPr>
        <p:spPr>
          <a:xfrm rot="5400000">
            <a:off x="3234200" y="2774200"/>
            <a:ext cx="14829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FF0000"/>
                </a:solidFill>
              </a:rPr>
              <a:t>Simulated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14" name="Google Shape;214;p26"/>
          <p:cNvSpPr/>
          <p:nvPr/>
        </p:nvSpPr>
        <p:spPr>
          <a:xfrm>
            <a:off x="6658900" y="407400"/>
            <a:ext cx="2028000" cy="3671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6"/>
          <p:cNvSpPr txBox="1"/>
          <p:nvPr/>
        </p:nvSpPr>
        <p:spPr>
          <a:xfrm rot="5400000">
            <a:off x="8326550" y="2082100"/>
            <a:ext cx="1051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Simulated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16" name="Google Shape;216;p26"/>
          <p:cNvSpPr txBox="1"/>
          <p:nvPr/>
        </p:nvSpPr>
        <p:spPr>
          <a:xfrm rot="-5400000">
            <a:off x="1271600" y="1444725"/>
            <a:ext cx="9555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DN/s</a:t>
            </a:r>
            <a:endParaRPr sz="1200"/>
          </a:p>
        </p:txBody>
      </p:sp>
      <p:sp>
        <p:nvSpPr>
          <p:cNvPr id="217" name="Google Shape;217;p26"/>
          <p:cNvSpPr txBox="1"/>
          <p:nvPr/>
        </p:nvSpPr>
        <p:spPr>
          <a:xfrm rot="-5400000">
            <a:off x="2948000" y="1444725"/>
            <a:ext cx="9555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DN/s</a:t>
            </a:r>
            <a:endParaRPr sz="1200"/>
          </a:p>
        </p:txBody>
      </p:sp>
      <p:sp>
        <p:nvSpPr>
          <p:cNvPr id="218" name="Google Shape;218;p26"/>
          <p:cNvSpPr txBox="1"/>
          <p:nvPr/>
        </p:nvSpPr>
        <p:spPr>
          <a:xfrm rot="-5400000">
            <a:off x="7304475" y="3244400"/>
            <a:ext cx="323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Mondal</a:t>
            </a:r>
            <a:r>
              <a:rPr lang="en" sz="1200" b="0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lang="en" sz="1200" b="0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, (</a:t>
            </a:r>
            <a:r>
              <a:rPr lang="en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ApJ 967, 23, 2024</a:t>
            </a:r>
            <a:r>
              <a:rPr lang="en" sz="1200" b="0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endParaRPr sz="12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3749725" y="4019350"/>
            <a:ext cx="50658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alatino Linotype"/>
              <a:buChar char="➢"/>
            </a:pPr>
            <a:r>
              <a:rPr lang="en" sz="15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HF nanoflare -&gt; average delay = 1500 - 3000 s </a:t>
            </a:r>
            <a:r>
              <a:rPr lang="en" sz="1500">
                <a:latin typeface="Palatino Linotype"/>
                <a:ea typeface="Palatino Linotype"/>
                <a:cs typeface="Palatino Linotype"/>
                <a:sym typeface="Palatino Linotype"/>
              </a:rPr>
              <a:t>-&gt;</a:t>
            </a:r>
            <a:r>
              <a:rPr lang="en" sz="15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smaller than the cooling time</a:t>
            </a:r>
            <a:r>
              <a:rPr lang="en" sz="1500"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sz="150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alatino Linotype"/>
              <a:buChar char="➢"/>
            </a:pPr>
            <a:r>
              <a:rPr lang="en" sz="15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Average Poynting flux = ~</a:t>
            </a:r>
            <a:r>
              <a:rPr lang="en" sz="1500">
                <a:latin typeface="Palatino Linotype"/>
                <a:ea typeface="Palatino Linotype"/>
                <a:cs typeface="Palatino Linotype"/>
                <a:sym typeface="Palatino Linotype"/>
              </a:rPr>
              <a:t>3</a:t>
            </a:r>
            <a:r>
              <a:rPr lang="en" sz="15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e5 erg/cm2/s</a:t>
            </a:r>
            <a:endParaRPr sz="150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alatino Linotype"/>
              <a:buChar char="➢"/>
            </a:pPr>
            <a:r>
              <a:rPr lang="en" sz="15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 and XRT are more sensitive.</a:t>
            </a:r>
            <a:endParaRPr sz="150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/>
        </p:nvSpPr>
        <p:spPr>
          <a:xfrm>
            <a:off x="753550" y="1359825"/>
            <a:ext cx="7640100" cy="23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Can we use a similar approach to understand the </a:t>
            </a:r>
            <a:r>
              <a:rPr lang="en" sz="2000" b="1">
                <a:solidFill>
                  <a:schemeClr val="dk1"/>
                </a:solidFill>
              </a:rPr>
              <a:t>heating</a:t>
            </a:r>
            <a:r>
              <a:rPr lang="en" sz="2000">
                <a:solidFill>
                  <a:schemeClr val="dk1"/>
                </a:solidFill>
              </a:rPr>
              <a:t> and </a:t>
            </a:r>
            <a:r>
              <a:rPr lang="en" sz="2000" b="1">
                <a:solidFill>
                  <a:schemeClr val="dk1"/>
                </a:solidFill>
              </a:rPr>
              <a:t>predict X-ray irradiance</a:t>
            </a:r>
            <a:r>
              <a:rPr lang="en" sz="2000">
                <a:solidFill>
                  <a:schemeClr val="dk1"/>
                </a:solidFill>
              </a:rPr>
              <a:t> during the evolution of an ARs?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3234625" y="40525"/>
            <a:ext cx="36876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i="1">
              <a:solidFill>
                <a:srgbClr val="5B0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9880"/>
            <a:ext cx="9143999" cy="47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 txBox="1"/>
          <p:nvPr/>
        </p:nvSpPr>
        <p:spPr>
          <a:xfrm>
            <a:off x="4037775" y="-54025"/>
            <a:ext cx="35130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AR 12758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29"/>
          <p:cNvGrpSpPr/>
          <p:nvPr/>
        </p:nvGrpSpPr>
        <p:grpSpPr>
          <a:xfrm>
            <a:off x="4205334" y="356011"/>
            <a:ext cx="4635882" cy="4471188"/>
            <a:chOff x="323959" y="356007"/>
            <a:chExt cx="4859925" cy="4707010"/>
          </a:xfrm>
        </p:grpSpPr>
        <p:pic>
          <p:nvPicPr>
            <p:cNvPr id="239" name="Google Shape;239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30348" y="356007"/>
              <a:ext cx="3344601" cy="218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18500" y="356007"/>
              <a:ext cx="296357" cy="218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155" y="356007"/>
              <a:ext cx="1086642" cy="218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3959" y="2630962"/>
              <a:ext cx="1149935" cy="239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88338" y="2590955"/>
              <a:ext cx="3592209" cy="2472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26523" y="2630962"/>
              <a:ext cx="457360" cy="239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9"/>
            <p:cNvPicPr preferRelativeResize="0"/>
            <p:nvPr/>
          </p:nvPicPr>
          <p:blipFill rotWithShape="1">
            <a:blip r:embed="rId9">
              <a:alphaModFix/>
            </a:blip>
            <a:srcRect l="30685" b="26204"/>
            <a:stretch/>
          </p:blipFill>
          <p:spPr>
            <a:xfrm>
              <a:off x="1347097" y="2651131"/>
              <a:ext cx="126805" cy="17651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29"/>
          <p:cNvSpPr txBox="1"/>
          <p:nvPr/>
        </p:nvSpPr>
        <p:spPr>
          <a:xfrm rot="-5400000">
            <a:off x="7714175" y="2536750"/>
            <a:ext cx="234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FIP bias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227950" y="223500"/>
            <a:ext cx="375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5200C"/>
                </a:solidFill>
              </a:rPr>
              <a:t>Formation of AR12758</a:t>
            </a:r>
            <a:endParaRPr sz="1800">
              <a:solidFill>
                <a:srgbClr val="85200C"/>
              </a:solidFill>
            </a:endParaRPr>
          </a:p>
        </p:txBody>
      </p:sp>
      <p:pic>
        <p:nvPicPr>
          <p:cNvPr id="248" name="Google Shape;248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747599"/>
            <a:ext cx="4357724" cy="173866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/>
          <p:nvPr/>
        </p:nvSpPr>
        <p:spPr>
          <a:xfrm>
            <a:off x="5012550" y="359350"/>
            <a:ext cx="37545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85200C"/>
                </a:solidFill>
              </a:rPr>
              <a:t>Evolution of plasma parameters!</a:t>
            </a:r>
            <a:endParaRPr sz="1800">
              <a:solidFill>
                <a:srgbClr val="85200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 txBox="1"/>
          <p:nvPr/>
        </p:nvSpPr>
        <p:spPr>
          <a:xfrm>
            <a:off x="77775" y="2684850"/>
            <a:ext cx="4280100" cy="19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Evolution of this AR was studied from soft X-ray disk-integrated spectroscopy by Chandrayaan-2/XSM.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1" name="Google Shape;251;p29"/>
          <p:cNvSpPr/>
          <p:nvPr/>
        </p:nvSpPr>
        <p:spPr>
          <a:xfrm>
            <a:off x="171625" y="3773600"/>
            <a:ext cx="4280100" cy="101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Step-1: Simulate the evolution of this AR and compared with disk-integrated quantities.</a:t>
            </a:r>
            <a:endParaRPr/>
          </a:p>
        </p:txBody>
      </p:sp>
      <p:sp>
        <p:nvSpPr>
          <p:cNvPr id="252" name="Google Shape;252;p29"/>
          <p:cNvSpPr txBox="1"/>
          <p:nvPr/>
        </p:nvSpPr>
        <p:spPr>
          <a:xfrm>
            <a:off x="6601200" y="4674200"/>
            <a:ext cx="262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 et al (ApJ 955:146, 2023b)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/>
          <p:nvPr/>
        </p:nvSpPr>
        <p:spPr>
          <a:xfrm>
            <a:off x="1507350" y="152400"/>
            <a:ext cx="63540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85200C"/>
                </a:solidFill>
              </a:rPr>
              <a:t>Observed and predicted X-ray flux and temperature</a:t>
            </a:r>
            <a:endParaRPr sz="2000">
              <a:solidFill>
                <a:srgbClr val="85200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l="1555" t="9379"/>
          <a:stretch/>
        </p:blipFill>
        <p:spPr>
          <a:xfrm>
            <a:off x="371550" y="682125"/>
            <a:ext cx="4495075" cy="40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521700"/>
            <a:ext cx="4168780" cy="420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0"/>
          <p:cNvSpPr/>
          <p:nvPr/>
        </p:nvSpPr>
        <p:spPr>
          <a:xfrm>
            <a:off x="7797225" y="4492875"/>
            <a:ext cx="1209000" cy="4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0"/>
          <p:cNvSpPr/>
          <p:nvPr/>
        </p:nvSpPr>
        <p:spPr>
          <a:xfrm>
            <a:off x="256150" y="4755325"/>
            <a:ext cx="5043000" cy="31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/>
          <p:nvPr/>
        </p:nvSpPr>
        <p:spPr>
          <a:xfrm>
            <a:off x="1507350" y="152400"/>
            <a:ext cx="63540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85200C"/>
                </a:solidFill>
              </a:rPr>
              <a:t>Observed and predicted X-ray spectra</a:t>
            </a:r>
            <a:endParaRPr sz="2000">
              <a:solidFill>
                <a:srgbClr val="85200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74100"/>
            <a:ext cx="4419599" cy="337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207" y="748800"/>
            <a:ext cx="4679593" cy="337944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/>
          <p:nvPr/>
        </p:nvSpPr>
        <p:spPr>
          <a:xfrm>
            <a:off x="3017450" y="3903750"/>
            <a:ext cx="3453000" cy="118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1"/>
          <p:cNvSpPr/>
          <p:nvPr/>
        </p:nvSpPr>
        <p:spPr>
          <a:xfrm>
            <a:off x="39700" y="3903750"/>
            <a:ext cx="1989000" cy="118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1"/>
          <p:cNvSpPr/>
          <p:nvPr/>
        </p:nvSpPr>
        <p:spPr>
          <a:xfrm>
            <a:off x="7482150" y="3903750"/>
            <a:ext cx="1611300" cy="118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3900" y="4355350"/>
            <a:ext cx="2966875" cy="6001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050" y="4343662"/>
            <a:ext cx="3400375" cy="62355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50" y="0"/>
            <a:ext cx="91083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04500" y="61825"/>
            <a:ext cx="893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Group and collaborators</a:t>
            </a:r>
            <a:endParaRPr sz="2600" b="1" i="1">
              <a:solidFill>
                <a:schemeClr val="lt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511400" y="1022600"/>
            <a:ext cx="4011300" cy="3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u="sng" dirty="0">
                <a:solidFill>
                  <a:schemeClr val="lt1"/>
                </a:solidFill>
              </a:rPr>
              <a:t>MSFC </a:t>
            </a:r>
            <a:r>
              <a:rPr lang="en" sz="1800" i="1" u="sng" dirty="0" err="1">
                <a:solidFill>
                  <a:schemeClr val="lt1"/>
                </a:solidFill>
              </a:rPr>
              <a:t>heliophysics</a:t>
            </a:r>
            <a:r>
              <a:rPr lang="en" sz="1800" i="1" u="sng" dirty="0">
                <a:solidFill>
                  <a:schemeClr val="lt1"/>
                </a:solidFill>
              </a:rPr>
              <a:t> team:</a:t>
            </a:r>
            <a:r>
              <a:rPr lang="en" sz="1800" dirty="0">
                <a:solidFill>
                  <a:schemeClr val="lt1"/>
                </a:solidFill>
              </a:rPr>
              <a:t> 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</a:rPr>
              <a:t>Dr. Amy R. Winebarger,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</a:rPr>
              <a:t>Dr. P.S. </a:t>
            </a:r>
            <a:r>
              <a:rPr lang="en" sz="1800" dirty="0" err="1">
                <a:solidFill>
                  <a:schemeClr val="lt1"/>
                </a:solidFill>
              </a:rPr>
              <a:t>Athiray</a:t>
            </a:r>
            <a:r>
              <a:rPr lang="en" sz="1800" dirty="0">
                <a:solidFill>
                  <a:schemeClr val="lt1"/>
                </a:solidFill>
              </a:rPr>
              <a:t>,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</a:rPr>
              <a:t>Dr. Adam R. Kobelski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</a:rPr>
              <a:t> and </a:t>
            </a:r>
            <a:r>
              <a:rPr lang="en" sz="1800" dirty="0" err="1">
                <a:solidFill>
                  <a:schemeClr val="lt1"/>
                </a:solidFill>
              </a:rPr>
              <a:t>MaGIXS</a:t>
            </a:r>
            <a:r>
              <a:rPr lang="en" sz="1800" dirty="0">
                <a:solidFill>
                  <a:schemeClr val="lt1"/>
                </a:solidFill>
              </a:rPr>
              <a:t> team.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522775" y="1027825"/>
            <a:ext cx="4360200" cy="3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u="sng">
                <a:solidFill>
                  <a:schemeClr val="lt1"/>
                </a:solidFill>
              </a:rPr>
              <a:t>Collaborators</a:t>
            </a:r>
            <a:r>
              <a:rPr lang="en" sz="1800">
                <a:solidFill>
                  <a:schemeClr val="lt1"/>
                </a:solidFill>
              </a:rPr>
              <a:t>: </a:t>
            </a:r>
            <a:endParaRPr sz="1800">
              <a:solidFill>
                <a:schemeClr val="lt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Dr. J.A. Klimchuk (NASA GSFC)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Helen E. Mason (Univ. Cambridge)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Giulio Del Zanna (Univ. Cambridge)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Aveek Sarker (PRL)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Santosh Vadawale (PRL) and others!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/>
          <p:nvPr/>
        </p:nvSpPr>
        <p:spPr>
          <a:xfrm>
            <a:off x="1507350" y="152400"/>
            <a:ext cx="63540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85200C"/>
                </a:solidFill>
              </a:rPr>
              <a:t>Observed and predicted X-ray flux and temperature</a:t>
            </a:r>
            <a:endParaRPr sz="2000">
              <a:solidFill>
                <a:srgbClr val="85200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32"/>
          <p:cNvPicPr preferRelativeResize="0"/>
          <p:nvPr/>
        </p:nvPicPr>
        <p:blipFill rotWithShape="1">
          <a:blip r:embed="rId3">
            <a:alphaModFix/>
          </a:blip>
          <a:srcRect r="34391"/>
          <a:stretch/>
        </p:blipFill>
        <p:spPr>
          <a:xfrm>
            <a:off x="30725" y="521700"/>
            <a:ext cx="8936801" cy="408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Spatial variation of X-ray emissions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85" name="Google Shape;2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0" y="554111"/>
            <a:ext cx="9144003" cy="4174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"/>
          <p:cNvSpPr txBox="1"/>
          <p:nvPr/>
        </p:nvSpPr>
        <p:spPr>
          <a:xfrm>
            <a:off x="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Spatial variation of temperatures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91" name="Google Shape;291;p34"/>
          <p:cNvSpPr txBox="1"/>
          <p:nvPr/>
        </p:nvSpPr>
        <p:spPr>
          <a:xfrm>
            <a:off x="730275" y="2987600"/>
            <a:ext cx="82293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EM weighted T varies (1 to 3 MK) with spatial location of the AR.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Indicating different heating frequency.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34"/>
          <p:cNvPicPr preferRelativeResize="0"/>
          <p:nvPr/>
        </p:nvPicPr>
        <p:blipFill rotWithShape="1">
          <a:blip r:embed="rId3">
            <a:alphaModFix/>
          </a:blip>
          <a:srcRect b="73604"/>
          <a:stretch/>
        </p:blipFill>
        <p:spPr>
          <a:xfrm>
            <a:off x="0" y="891400"/>
            <a:ext cx="9100201" cy="16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00" y="779150"/>
            <a:ext cx="5961003" cy="4267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35"/>
          <p:cNvCxnSpPr/>
          <p:nvPr/>
        </p:nvCxnSpPr>
        <p:spPr>
          <a:xfrm>
            <a:off x="1223312" y="1156661"/>
            <a:ext cx="64200" cy="34848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lgDashDot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35"/>
          <p:cNvCxnSpPr/>
          <p:nvPr/>
        </p:nvCxnSpPr>
        <p:spPr>
          <a:xfrm>
            <a:off x="2213512" y="1156661"/>
            <a:ext cx="64200" cy="3484800"/>
          </a:xfrm>
          <a:prstGeom prst="straightConnector1">
            <a:avLst/>
          </a:prstGeom>
          <a:noFill/>
          <a:ln w="19050" cap="flat" cmpd="sng">
            <a:solidFill>
              <a:srgbClr val="85200C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35"/>
          <p:cNvCxnSpPr/>
          <p:nvPr/>
        </p:nvCxnSpPr>
        <p:spPr>
          <a:xfrm>
            <a:off x="5098005" y="1156661"/>
            <a:ext cx="64200" cy="34848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01" name="Google Shape;301;p35"/>
          <p:cNvCxnSpPr/>
          <p:nvPr/>
        </p:nvCxnSpPr>
        <p:spPr>
          <a:xfrm rot="10800000" flipH="1">
            <a:off x="1274777" y="1400190"/>
            <a:ext cx="891900" cy="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02" name="Google Shape;302;p35"/>
          <p:cNvCxnSpPr/>
          <p:nvPr/>
        </p:nvCxnSpPr>
        <p:spPr>
          <a:xfrm rot="10800000" flipH="1">
            <a:off x="4172327" y="1245088"/>
            <a:ext cx="1077600" cy="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03" name="Google Shape;303;p35"/>
          <p:cNvSpPr txBox="1"/>
          <p:nvPr/>
        </p:nvSpPr>
        <p:spPr>
          <a:xfrm>
            <a:off x="3913418" y="975523"/>
            <a:ext cx="33492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3675" tIns="153675" rIns="153675" bIns="153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𝛕</a:t>
            </a:r>
            <a:r>
              <a:rPr lang="en" sz="3500" baseline="-25000">
                <a:solidFill>
                  <a:schemeClr val="dk2"/>
                </a:solidFill>
              </a:rPr>
              <a:t>repeat</a:t>
            </a:r>
            <a:endParaRPr sz="3500" baseline="-25000">
              <a:solidFill>
                <a:schemeClr val="dk2"/>
              </a:solidFill>
            </a:endParaRPr>
          </a:p>
        </p:txBody>
      </p:sp>
      <p:sp>
        <p:nvSpPr>
          <p:cNvPr id="304" name="Google Shape;304;p35"/>
          <p:cNvSpPr txBox="1"/>
          <p:nvPr/>
        </p:nvSpPr>
        <p:spPr>
          <a:xfrm>
            <a:off x="1274773" y="1238195"/>
            <a:ext cx="33492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3675" tIns="153675" rIns="153675" bIns="153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2"/>
                </a:solidFill>
              </a:rPr>
              <a:t>𝛕</a:t>
            </a:r>
            <a:r>
              <a:rPr lang="en" sz="3600" baseline="-25000">
                <a:solidFill>
                  <a:schemeClr val="dk2"/>
                </a:solidFill>
              </a:rPr>
              <a:t>cool</a:t>
            </a:r>
            <a:endParaRPr sz="3600" baseline="-25000">
              <a:solidFill>
                <a:schemeClr val="dk2"/>
              </a:solidFill>
            </a:endParaRPr>
          </a:p>
        </p:txBody>
      </p:sp>
      <p:cxnSp>
        <p:nvCxnSpPr>
          <p:cNvPr id="305" name="Google Shape;305;p35"/>
          <p:cNvCxnSpPr/>
          <p:nvPr/>
        </p:nvCxnSpPr>
        <p:spPr>
          <a:xfrm>
            <a:off x="3994239" y="1182426"/>
            <a:ext cx="64200" cy="34848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306" name="Google Shape;306;p35"/>
          <p:cNvSpPr txBox="1"/>
          <p:nvPr/>
        </p:nvSpPr>
        <p:spPr>
          <a:xfrm>
            <a:off x="2298118" y="1493548"/>
            <a:ext cx="9423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3675" tIns="153675" rIns="153675" bIns="153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HF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07" name="Google Shape;307;p35"/>
          <p:cNvSpPr txBox="1"/>
          <p:nvPr/>
        </p:nvSpPr>
        <p:spPr>
          <a:xfrm>
            <a:off x="4395387" y="2567685"/>
            <a:ext cx="5559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3675" tIns="153675" rIns="153675" bIns="153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IF</a:t>
            </a:r>
            <a:endParaRPr sz="2000">
              <a:solidFill>
                <a:schemeClr val="dk2"/>
              </a:solidFill>
            </a:endParaRPr>
          </a:p>
        </p:txBody>
      </p:sp>
      <p:cxnSp>
        <p:nvCxnSpPr>
          <p:cNvPr id="308" name="Google Shape;308;p35"/>
          <p:cNvCxnSpPr>
            <a:stCxn id="306" idx="2"/>
            <a:endCxn id="306" idx="2"/>
          </p:cNvCxnSpPr>
          <p:nvPr/>
        </p:nvCxnSpPr>
        <p:spPr>
          <a:xfrm>
            <a:off x="2769268" y="186824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35"/>
          <p:cNvCxnSpPr>
            <a:stCxn id="306" idx="2"/>
            <a:endCxn id="306" idx="2"/>
          </p:cNvCxnSpPr>
          <p:nvPr/>
        </p:nvCxnSpPr>
        <p:spPr>
          <a:xfrm>
            <a:off x="2769268" y="186824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" name="Google Shape;310;p35"/>
          <p:cNvCxnSpPr>
            <a:endCxn id="306" idx="2"/>
          </p:cNvCxnSpPr>
          <p:nvPr/>
        </p:nvCxnSpPr>
        <p:spPr>
          <a:xfrm rot="10800000" flipH="1">
            <a:off x="2512468" y="1868248"/>
            <a:ext cx="256800" cy="374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none" w="med" len="med"/>
          </a:ln>
        </p:spPr>
      </p:cxnSp>
      <p:cxnSp>
        <p:nvCxnSpPr>
          <p:cNvPr id="311" name="Google Shape;311;p35"/>
          <p:cNvCxnSpPr>
            <a:endCxn id="306" idx="2"/>
          </p:cNvCxnSpPr>
          <p:nvPr/>
        </p:nvCxnSpPr>
        <p:spPr>
          <a:xfrm rot="10800000">
            <a:off x="2769268" y="1868248"/>
            <a:ext cx="209700" cy="134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none" w="med" len="med"/>
          </a:ln>
        </p:spPr>
      </p:cxnSp>
      <p:cxnSp>
        <p:nvCxnSpPr>
          <p:cNvPr id="312" name="Google Shape;312;p35"/>
          <p:cNvCxnSpPr>
            <a:endCxn id="307" idx="0"/>
          </p:cNvCxnSpPr>
          <p:nvPr/>
        </p:nvCxnSpPr>
        <p:spPr>
          <a:xfrm>
            <a:off x="4080837" y="1967085"/>
            <a:ext cx="592500" cy="600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triangle" w="med" len="med"/>
            <a:tailEnd type="none" w="med" len="med"/>
          </a:ln>
        </p:spPr>
      </p:cxnSp>
      <p:sp>
        <p:nvSpPr>
          <p:cNvPr id="313" name="Google Shape;313;p35"/>
          <p:cNvSpPr txBox="1"/>
          <p:nvPr/>
        </p:nvSpPr>
        <p:spPr>
          <a:xfrm>
            <a:off x="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Classify different heating frequency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5775025" y="1273050"/>
            <a:ext cx="43014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HF:</a:t>
            </a:r>
            <a:r>
              <a:rPr lang="en" sz="3700">
                <a:solidFill>
                  <a:schemeClr val="dk2"/>
                </a:solidFill>
              </a:rPr>
              <a:t> </a:t>
            </a:r>
            <a:r>
              <a:rPr lang="en" sz="2600">
                <a:solidFill>
                  <a:schemeClr val="dk2"/>
                </a:solidFill>
              </a:rPr>
              <a:t>𝛕</a:t>
            </a:r>
            <a:r>
              <a:rPr lang="en" sz="2000" baseline="-25000">
                <a:solidFill>
                  <a:schemeClr val="dk2"/>
                </a:solidFill>
              </a:rPr>
              <a:t>repeat</a:t>
            </a:r>
            <a:r>
              <a:rPr lang="en" sz="2000">
                <a:solidFill>
                  <a:schemeClr val="dk2"/>
                </a:solidFill>
              </a:rPr>
              <a:t>&gt; 0.5*</a:t>
            </a:r>
            <a:r>
              <a:rPr lang="en" sz="2000" baseline="-25000">
                <a:solidFill>
                  <a:schemeClr val="dk2"/>
                </a:solidFill>
              </a:rPr>
              <a:t> </a:t>
            </a:r>
            <a:r>
              <a:rPr lang="en" sz="2700">
                <a:solidFill>
                  <a:schemeClr val="dk2"/>
                </a:solidFill>
              </a:rPr>
              <a:t>𝛕</a:t>
            </a:r>
            <a:r>
              <a:rPr lang="en" sz="2100" baseline="-25000">
                <a:solidFill>
                  <a:schemeClr val="dk2"/>
                </a:solidFill>
              </a:rPr>
              <a:t>cool</a:t>
            </a:r>
            <a:endParaRPr sz="2100" baseline="-25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aseline="-25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IF:</a:t>
            </a:r>
            <a:r>
              <a:rPr lang="en" sz="3700">
                <a:solidFill>
                  <a:schemeClr val="dk2"/>
                </a:solidFill>
              </a:rPr>
              <a:t> </a:t>
            </a:r>
            <a:r>
              <a:rPr lang="en" sz="2000">
                <a:solidFill>
                  <a:schemeClr val="dk2"/>
                </a:solidFill>
              </a:rPr>
              <a:t>0.5*</a:t>
            </a:r>
            <a:r>
              <a:rPr lang="en" sz="2000" baseline="-25000">
                <a:solidFill>
                  <a:schemeClr val="dk2"/>
                </a:solidFill>
              </a:rPr>
              <a:t> </a:t>
            </a:r>
            <a:r>
              <a:rPr lang="en" sz="2700">
                <a:solidFill>
                  <a:schemeClr val="dk2"/>
                </a:solidFill>
              </a:rPr>
              <a:t>𝛕</a:t>
            </a:r>
            <a:r>
              <a:rPr lang="en" sz="2100" baseline="-25000">
                <a:solidFill>
                  <a:schemeClr val="dk2"/>
                </a:solidFill>
              </a:rPr>
              <a:t>cool</a:t>
            </a:r>
            <a:r>
              <a:rPr lang="en" sz="2100">
                <a:solidFill>
                  <a:schemeClr val="dk2"/>
                </a:solidFill>
              </a:rPr>
              <a:t>&gt; </a:t>
            </a:r>
            <a:r>
              <a:rPr lang="en" sz="2600">
                <a:solidFill>
                  <a:schemeClr val="dk2"/>
                </a:solidFill>
              </a:rPr>
              <a:t>𝛕</a:t>
            </a:r>
            <a:r>
              <a:rPr lang="en" sz="2000" baseline="-25000">
                <a:solidFill>
                  <a:schemeClr val="dk2"/>
                </a:solidFill>
              </a:rPr>
              <a:t>repeat</a:t>
            </a:r>
            <a:r>
              <a:rPr lang="en" sz="2000">
                <a:solidFill>
                  <a:schemeClr val="dk2"/>
                </a:solidFill>
              </a:rPr>
              <a:t>&gt; 2*</a:t>
            </a:r>
            <a:r>
              <a:rPr lang="en" sz="2000" baseline="-25000">
                <a:solidFill>
                  <a:schemeClr val="dk2"/>
                </a:solidFill>
              </a:rPr>
              <a:t> </a:t>
            </a:r>
            <a:r>
              <a:rPr lang="en" sz="2700">
                <a:solidFill>
                  <a:schemeClr val="dk2"/>
                </a:solidFill>
              </a:rPr>
              <a:t>𝛕</a:t>
            </a:r>
            <a:r>
              <a:rPr lang="en" sz="2100" baseline="-25000">
                <a:solidFill>
                  <a:schemeClr val="dk2"/>
                </a:solidFill>
              </a:rPr>
              <a:t>cool</a:t>
            </a:r>
            <a:endParaRPr sz="2000" baseline="-25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LF:</a:t>
            </a:r>
            <a:r>
              <a:rPr lang="en" sz="3700">
                <a:solidFill>
                  <a:schemeClr val="dk2"/>
                </a:solidFill>
              </a:rPr>
              <a:t> </a:t>
            </a:r>
            <a:r>
              <a:rPr lang="en" sz="2600">
                <a:solidFill>
                  <a:schemeClr val="dk2"/>
                </a:solidFill>
              </a:rPr>
              <a:t>𝛕</a:t>
            </a:r>
            <a:r>
              <a:rPr lang="en" sz="2000" baseline="-25000">
                <a:solidFill>
                  <a:schemeClr val="dk2"/>
                </a:solidFill>
              </a:rPr>
              <a:t>repeat</a:t>
            </a:r>
            <a:r>
              <a:rPr lang="en" sz="2000">
                <a:solidFill>
                  <a:schemeClr val="dk2"/>
                </a:solidFill>
              </a:rPr>
              <a:t>&gt; 2*</a:t>
            </a:r>
            <a:r>
              <a:rPr lang="en" sz="2000" baseline="-25000">
                <a:solidFill>
                  <a:schemeClr val="dk2"/>
                </a:solidFill>
              </a:rPr>
              <a:t> </a:t>
            </a:r>
            <a:r>
              <a:rPr lang="en" sz="2700">
                <a:solidFill>
                  <a:schemeClr val="dk2"/>
                </a:solidFill>
              </a:rPr>
              <a:t>𝛕</a:t>
            </a:r>
            <a:r>
              <a:rPr lang="en" sz="2100" baseline="-25000">
                <a:solidFill>
                  <a:schemeClr val="dk2"/>
                </a:solidFill>
              </a:rPr>
              <a:t>cool</a:t>
            </a:r>
            <a:endParaRPr sz="2000" baseline="-25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/>
          <p:nvPr/>
        </p:nvSpPr>
        <p:spPr>
          <a:xfrm>
            <a:off x="-1524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Contributions of different heating events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0" name="Google Shape;320;p36"/>
          <p:cNvSpPr txBox="1"/>
          <p:nvPr/>
        </p:nvSpPr>
        <p:spPr>
          <a:xfrm>
            <a:off x="6310050" y="4721100"/>
            <a:ext cx="350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, 202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ApJ 980:75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endParaRPr sz="1200" b="0" i="0" u="none" strike="noStrike" cap="non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36"/>
          <p:cNvPicPr preferRelativeResize="0"/>
          <p:nvPr/>
        </p:nvPicPr>
        <p:blipFill rotWithShape="1">
          <a:blip r:embed="rId3">
            <a:alphaModFix/>
          </a:blip>
          <a:srcRect t="28785"/>
          <a:stretch/>
        </p:blipFill>
        <p:spPr>
          <a:xfrm>
            <a:off x="14600" y="399600"/>
            <a:ext cx="9129400" cy="4395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7"/>
          <p:cNvSpPr txBox="1"/>
          <p:nvPr/>
        </p:nvSpPr>
        <p:spPr>
          <a:xfrm>
            <a:off x="-7620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Evolution of heating frequency and their contributions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27" name="Google Shape;3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3471"/>
            <a:ext cx="9144003" cy="361206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7"/>
          <p:cNvSpPr txBox="1"/>
          <p:nvPr/>
        </p:nvSpPr>
        <p:spPr>
          <a:xfrm>
            <a:off x="6310050" y="4721100"/>
            <a:ext cx="350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, 202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ApJ 980:75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endParaRPr sz="1200" b="0" i="0" u="none" strike="noStrike" cap="non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Summary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4" name="Google Shape;334;p38"/>
          <p:cNvSpPr txBox="1"/>
          <p:nvPr/>
        </p:nvSpPr>
        <p:spPr>
          <a:xfrm>
            <a:off x="0" y="537675"/>
            <a:ext cx="91758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Investigated the nanoflare heating of QS XBP observed by XSM, </a:t>
            </a:r>
            <a:r>
              <a:rPr lang="en" sz="16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</a:t>
            </a: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AIA and XRT</a:t>
            </a: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heating can reproduce the observed intensity of the XBP with an average nanoflare delay time in the order of 1500-3000 s, which is likely to be  high-frequency.  </a:t>
            </a: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1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average Poynting flux is found to be in the range of ~3 ✕ 10</a:t>
            </a:r>
            <a:r>
              <a:rPr lang="en" sz="1600" baseline="300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 </a:t>
            </a: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erg cm</a:t>
            </a:r>
            <a:r>
              <a:rPr lang="en" sz="1600" baseline="300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-2</a:t>
            </a: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</a:t>
            </a:r>
            <a:r>
              <a:rPr lang="en" sz="1600" baseline="300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-1</a:t>
            </a: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X-ray observations, (e.g., </a:t>
            </a:r>
            <a:r>
              <a:rPr lang="en" sz="16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</a:t>
            </a: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and XRT) are more sensitive to diagnose the heating model</a:t>
            </a: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Emerging phase shows more LF energy depositions, while in the decay phase, energy depositions by IF nanoflares are dominating.</a:t>
            </a: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This model can predict the X-ray irradiance throughout the evolution of an AR.</a:t>
            </a: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/>
          <p:nvPr/>
        </p:nvSpPr>
        <p:spPr>
          <a:xfrm>
            <a:off x="3097500" y="47176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980000"/>
                </a:solidFill>
              </a:rPr>
              <a:t>Thank You for your attention! </a:t>
            </a:r>
            <a:endParaRPr sz="1800" i="1">
              <a:solidFill>
                <a:srgbClr val="980000"/>
              </a:solidFill>
            </a:endParaRPr>
          </a:p>
        </p:txBody>
      </p:sp>
      <p:sp>
        <p:nvSpPr>
          <p:cNvPr id="340" name="Google Shape;340;p39"/>
          <p:cNvSpPr txBox="1"/>
          <p:nvPr/>
        </p:nvSpPr>
        <p:spPr>
          <a:xfrm>
            <a:off x="1935125" y="0"/>
            <a:ext cx="509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980000"/>
                </a:solidFill>
              </a:rPr>
              <a:t>Highlights from recent second flight of MaGIXS</a:t>
            </a:r>
            <a:endParaRPr sz="1800" i="1">
              <a:solidFill>
                <a:srgbClr val="980000"/>
              </a:solidFill>
            </a:endParaRPr>
          </a:p>
        </p:txBody>
      </p:sp>
      <p:pic>
        <p:nvPicPr>
          <p:cNvPr id="341" name="Google Shape;3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25" y="660150"/>
            <a:ext cx="8839200" cy="356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 rotWithShape="1">
          <a:blip r:embed="rId4">
            <a:alphaModFix/>
          </a:blip>
          <a:srcRect l="50261"/>
          <a:stretch/>
        </p:blipFill>
        <p:spPr>
          <a:xfrm>
            <a:off x="2396275" y="2167000"/>
            <a:ext cx="1907625" cy="1642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9812" y="3045174"/>
            <a:ext cx="1812950" cy="308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39"/>
          <p:cNvCxnSpPr/>
          <p:nvPr/>
        </p:nvCxnSpPr>
        <p:spPr>
          <a:xfrm rot="10800000" flipH="1">
            <a:off x="1786000" y="2161325"/>
            <a:ext cx="609000" cy="348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" name="Google Shape;345;p39"/>
          <p:cNvCxnSpPr/>
          <p:nvPr/>
        </p:nvCxnSpPr>
        <p:spPr>
          <a:xfrm>
            <a:off x="1765500" y="3247950"/>
            <a:ext cx="613500" cy="548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39"/>
          <p:cNvSpPr txBox="1"/>
          <p:nvPr/>
        </p:nvSpPr>
        <p:spPr>
          <a:xfrm>
            <a:off x="2472475" y="3733300"/>
            <a:ext cx="1051500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Credit: Amy 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655425" y="0"/>
            <a:ext cx="848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Outline</a:t>
            </a:r>
            <a:endParaRPr sz="2400" b="1" i="1">
              <a:solidFill>
                <a:srgbClr val="5C2D9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814500" y="958825"/>
            <a:ext cx="83295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Observable Properties of nanoflare heating in non-flaring coronal structure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Observations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Implementation of Parker nanoflare model using field-aligned hydro simulations.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Compare model with observational properties.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Results and discussion.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0" y="-339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5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Observable properties</a:t>
            </a:r>
            <a:endParaRPr sz="2500" b="1" i="1">
              <a:solidFill>
                <a:srgbClr val="5C2D91"/>
              </a:solidFill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87400" y="534000"/>
            <a:ext cx="8856600" cy="20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Direct detection of individual nanoflares are difficult.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Used indirect methods, e.g., Differential Emission Measure (DEM) or existence of hot plasma etc. 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75" y="1417575"/>
            <a:ext cx="8507651" cy="32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5598900" y="4778250"/>
            <a:ext cx="35676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See Klimchuk et al 2006, 2015 for more details.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0" y="-339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5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Challenges in determining DEM! </a:t>
            </a:r>
            <a:endParaRPr sz="2500" b="1" i="1">
              <a:solidFill>
                <a:srgbClr val="5C2D91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459300"/>
            <a:ext cx="5647265" cy="40869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5218375" y="4546275"/>
            <a:ext cx="37731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Winebarger et al. (ApJL 746:L17, 2012)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833650" y="3026475"/>
            <a:ext cx="13515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EIS + XRT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5307"/>
            <a:ext cx="4283651" cy="323959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-100" y="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Better constraint of DEM</a:t>
            </a:r>
            <a:endParaRPr sz="2800" i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pSp>
        <p:nvGrpSpPr>
          <p:cNvPr id="96" name="Google Shape;96;p18"/>
          <p:cNvGrpSpPr/>
          <p:nvPr/>
        </p:nvGrpSpPr>
        <p:grpSpPr>
          <a:xfrm>
            <a:off x="4138425" y="741400"/>
            <a:ext cx="5005575" cy="3239601"/>
            <a:chOff x="4138425" y="1732000"/>
            <a:chExt cx="5005575" cy="3239601"/>
          </a:xfrm>
        </p:grpSpPr>
        <p:pic>
          <p:nvPicPr>
            <p:cNvPr id="97" name="Google Shape;97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62433" y="1732000"/>
              <a:ext cx="4438184" cy="3239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18"/>
            <p:cNvSpPr txBox="1"/>
            <p:nvPr/>
          </p:nvSpPr>
          <p:spPr>
            <a:xfrm>
              <a:off x="6942966" y="3373294"/>
              <a:ext cx="939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XRT</a:t>
              </a:r>
              <a:endParaRPr b="1"/>
            </a:p>
          </p:txBody>
        </p:sp>
        <p:sp>
          <p:nvSpPr>
            <p:cNvPr id="99" name="Google Shape;99;p18"/>
            <p:cNvSpPr txBox="1"/>
            <p:nvPr/>
          </p:nvSpPr>
          <p:spPr>
            <a:xfrm>
              <a:off x="4914834" y="2970550"/>
              <a:ext cx="522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AIA</a:t>
              </a:r>
              <a:endParaRPr b="1"/>
            </a:p>
          </p:txBody>
        </p:sp>
        <p:sp>
          <p:nvSpPr>
            <p:cNvPr id="100" name="Google Shape;100;p18"/>
            <p:cNvSpPr txBox="1"/>
            <p:nvPr/>
          </p:nvSpPr>
          <p:spPr>
            <a:xfrm>
              <a:off x="6182417" y="2517448"/>
              <a:ext cx="939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XSM</a:t>
              </a:r>
              <a:endParaRPr b="1"/>
            </a:p>
          </p:txBody>
        </p:sp>
        <p:sp>
          <p:nvSpPr>
            <p:cNvPr id="101" name="Google Shape;101;p18"/>
            <p:cNvSpPr txBox="1"/>
            <p:nvPr/>
          </p:nvSpPr>
          <p:spPr>
            <a:xfrm rot="5400000" flipH="1">
              <a:off x="8218500" y="3324481"/>
              <a:ext cx="1450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AIA / XRT</a:t>
              </a:r>
              <a:endParaRPr/>
            </a:p>
          </p:txBody>
        </p:sp>
        <p:sp>
          <p:nvSpPr>
            <p:cNvPr id="102" name="Google Shape;102;p18"/>
            <p:cNvSpPr txBox="1"/>
            <p:nvPr/>
          </p:nvSpPr>
          <p:spPr>
            <a:xfrm rot="-5400000">
              <a:off x="3847875" y="2951708"/>
              <a:ext cx="98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XSM</a:t>
              </a:r>
              <a:endParaRPr/>
            </a:p>
          </p:txBody>
        </p:sp>
      </p:grpSp>
      <p:sp>
        <p:nvSpPr>
          <p:cNvPr id="103" name="Google Shape;103;p18"/>
          <p:cNvSpPr txBox="1"/>
          <p:nvPr/>
        </p:nvSpPr>
        <p:spPr>
          <a:xfrm>
            <a:off x="571434" y="1141750"/>
            <a:ext cx="52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AIA</a:t>
            </a:r>
            <a:endParaRPr b="1"/>
          </a:p>
        </p:txBody>
      </p:sp>
      <p:sp>
        <p:nvSpPr>
          <p:cNvPr id="104" name="Google Shape;104;p18"/>
          <p:cNvSpPr txBox="1"/>
          <p:nvPr/>
        </p:nvSpPr>
        <p:spPr>
          <a:xfrm>
            <a:off x="1991417" y="1679248"/>
            <a:ext cx="93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XSM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60" y="228964"/>
            <a:ext cx="3543189" cy="3587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326551" y="14206"/>
            <a:ext cx="86205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400" b="1" i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different QS components</a:t>
            </a:r>
            <a:endParaRPr sz="2400" b="1" i="1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pSp>
        <p:nvGrpSpPr>
          <p:cNvPr id="111" name="Google Shape;111;p19"/>
          <p:cNvGrpSpPr/>
          <p:nvPr/>
        </p:nvGrpSpPr>
        <p:grpSpPr>
          <a:xfrm>
            <a:off x="3233603" y="544009"/>
            <a:ext cx="6043438" cy="4306288"/>
            <a:chOff x="5557366" y="467825"/>
            <a:chExt cx="4330235" cy="3311274"/>
          </a:xfrm>
        </p:grpSpPr>
        <p:pic>
          <p:nvPicPr>
            <p:cNvPr id="112" name="Google Shape;112;p19"/>
            <p:cNvPicPr preferRelativeResize="0"/>
            <p:nvPr/>
          </p:nvPicPr>
          <p:blipFill rotWithShape="1">
            <a:blip r:embed="rId4">
              <a:alphaModFix/>
            </a:blip>
            <a:srcRect r="49677"/>
            <a:stretch/>
          </p:blipFill>
          <p:spPr>
            <a:xfrm>
              <a:off x="5557366" y="467825"/>
              <a:ext cx="4224625" cy="3311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19"/>
            <p:cNvSpPr txBox="1"/>
            <p:nvPr/>
          </p:nvSpPr>
          <p:spPr>
            <a:xfrm>
              <a:off x="9040401" y="586750"/>
              <a:ext cx="8472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dk1"/>
                  </a:solidFill>
                </a:rPr>
                <a:t>XER</a:t>
              </a:r>
              <a:endParaRPr sz="1800" b="1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0000FF"/>
                  </a:solidFill>
                </a:rPr>
                <a:t>XBP</a:t>
              </a:r>
              <a:endParaRPr sz="1800" b="1">
                <a:solidFill>
                  <a:srgbClr val="0000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9900"/>
                  </a:solidFill>
                </a:rPr>
                <a:t>Limb</a:t>
              </a:r>
              <a:endParaRPr sz="1800" b="1">
                <a:solidFill>
                  <a:srgbClr val="FF9900"/>
                </a:solidFill>
              </a:endParaRPr>
            </a:p>
          </p:txBody>
        </p:sp>
      </p:grpSp>
      <p:grpSp>
        <p:nvGrpSpPr>
          <p:cNvPr id="114" name="Google Shape;114;p19"/>
          <p:cNvGrpSpPr/>
          <p:nvPr/>
        </p:nvGrpSpPr>
        <p:grpSpPr>
          <a:xfrm>
            <a:off x="701500" y="1831776"/>
            <a:ext cx="1998999" cy="3335074"/>
            <a:chOff x="656737" y="1228533"/>
            <a:chExt cx="2038755" cy="3221049"/>
          </a:xfrm>
        </p:grpSpPr>
        <p:pic>
          <p:nvPicPr>
            <p:cNvPr id="115" name="Google Shape;115;p19"/>
            <p:cNvPicPr preferRelativeResize="0"/>
            <p:nvPr/>
          </p:nvPicPr>
          <p:blipFill rotWithShape="1">
            <a:blip r:embed="rId5">
              <a:alphaModFix/>
            </a:blip>
            <a:srcRect l="3568" r="49906"/>
            <a:stretch/>
          </p:blipFill>
          <p:spPr>
            <a:xfrm>
              <a:off x="656737" y="2523218"/>
              <a:ext cx="2038755" cy="1926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9"/>
            <p:cNvSpPr/>
            <p:nvPr/>
          </p:nvSpPr>
          <p:spPr>
            <a:xfrm>
              <a:off x="1449318" y="1228533"/>
              <a:ext cx="555900" cy="535200"/>
            </a:xfrm>
            <a:prstGeom prst="rect">
              <a:avLst/>
            </a:prstGeom>
            <a:solidFill>
              <a:srgbClr val="EEEEEE">
                <a:alpha val="20220"/>
              </a:srgbClr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7" name="Google Shape;117;p19"/>
            <p:cNvCxnSpPr/>
            <p:nvPr/>
          </p:nvCxnSpPr>
          <p:spPr>
            <a:xfrm flipH="1">
              <a:off x="834832" y="1714254"/>
              <a:ext cx="641100" cy="9348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19"/>
            <p:cNvCxnSpPr/>
            <p:nvPr/>
          </p:nvCxnSpPr>
          <p:spPr>
            <a:xfrm>
              <a:off x="2016000" y="1765196"/>
              <a:ext cx="600600" cy="9210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9" name="Google Shape;119;p19"/>
          <p:cNvGrpSpPr/>
          <p:nvPr/>
        </p:nvGrpSpPr>
        <p:grpSpPr>
          <a:xfrm>
            <a:off x="1504720" y="1340952"/>
            <a:ext cx="1145718" cy="903492"/>
            <a:chOff x="3442159" y="1817934"/>
            <a:chExt cx="1695601" cy="1757425"/>
          </a:xfrm>
        </p:grpSpPr>
        <p:sp>
          <p:nvSpPr>
            <p:cNvPr id="120" name="Google Shape;120;p19"/>
            <p:cNvSpPr txBox="1"/>
            <p:nvPr/>
          </p:nvSpPr>
          <p:spPr>
            <a:xfrm>
              <a:off x="3442159" y="3037142"/>
              <a:ext cx="847800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25" tIns="76025" rIns="76025" bIns="760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</a:rPr>
                <a:t>FOV-1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21" name="Google Shape;121;p19"/>
            <p:cNvSpPr txBox="1"/>
            <p:nvPr/>
          </p:nvSpPr>
          <p:spPr>
            <a:xfrm>
              <a:off x="3442159" y="1817934"/>
              <a:ext cx="847800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25" tIns="76025" rIns="76025" bIns="760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</a:rPr>
                <a:t>FOV-2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22" name="Google Shape;122;p19"/>
            <p:cNvSpPr txBox="1"/>
            <p:nvPr/>
          </p:nvSpPr>
          <p:spPr>
            <a:xfrm>
              <a:off x="4289960" y="3037159"/>
              <a:ext cx="847800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25" tIns="76025" rIns="76025" bIns="760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</a:rPr>
                <a:t>FOV-4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23" name="Google Shape;123;p19"/>
            <p:cNvSpPr txBox="1"/>
            <p:nvPr/>
          </p:nvSpPr>
          <p:spPr>
            <a:xfrm>
              <a:off x="4289960" y="1817952"/>
              <a:ext cx="847800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25" tIns="76025" rIns="76025" bIns="760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</a:rPr>
                <a:t>FOV-3</a:t>
              </a:r>
              <a:endParaRPr sz="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34" y="285072"/>
            <a:ext cx="8837127" cy="483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0" y="-75675"/>
            <a:ext cx="91440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Combined observations with model</a:t>
            </a:r>
            <a:endParaRPr sz="15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154975" y="4813675"/>
            <a:ext cx="466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https://github.com/biswajitmb/SunX.git</a:t>
            </a:r>
            <a:endParaRPr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/>
        </p:nvSpPr>
        <p:spPr>
          <a:xfrm>
            <a:off x="-762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Create nanoflare profile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194550" y="522425"/>
            <a:ext cx="5025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Consider triangular heating profiles having a duration, 𝜏 = 100 s.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peak heating rate during an event is randomly chosen between minimum (H</a:t>
            </a:r>
            <a:r>
              <a:rPr lang="en" baseline="-25000"/>
              <a:t>0</a:t>
            </a:r>
            <a:r>
              <a:rPr lang="en" baseline="30000"/>
              <a:t>min</a:t>
            </a:r>
            <a:r>
              <a:rPr lang="en"/>
              <a:t> ) and maximum (</a:t>
            </a:r>
            <a:r>
              <a:rPr lang="en">
                <a:solidFill>
                  <a:schemeClr val="dk1"/>
                </a:solidFill>
              </a:rPr>
              <a:t>H</a:t>
            </a:r>
            <a:r>
              <a:rPr lang="en" baseline="-25000">
                <a:solidFill>
                  <a:schemeClr val="dk1"/>
                </a:solidFill>
              </a:rPr>
              <a:t>0</a:t>
            </a:r>
            <a:r>
              <a:rPr lang="en" baseline="30000">
                <a:solidFill>
                  <a:schemeClr val="dk1"/>
                </a:solidFill>
              </a:rPr>
              <a:t>max</a:t>
            </a:r>
            <a:r>
              <a:rPr lang="en"/>
              <a:t>) values that are loop dependent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50" y="2242125"/>
            <a:ext cx="3400375" cy="62355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550" y="3014348"/>
            <a:ext cx="1729539" cy="6235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550" y="3795200"/>
            <a:ext cx="2966875" cy="6001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0800" y="937584"/>
            <a:ext cx="3257726" cy="21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7000" y="2997400"/>
            <a:ext cx="3181524" cy="20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7167275" y="956900"/>
            <a:ext cx="1463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tan(θ) = 0.2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</a:t>
            </a:r>
            <a:r>
              <a:rPr lang="en" sz="1200" baseline="-25000"/>
              <a:t>h</a:t>
            </a:r>
            <a:r>
              <a:rPr lang="en" sz="1200"/>
              <a:t> = 1.5 km/s</a:t>
            </a:r>
            <a:endParaRPr sz="1200"/>
          </a:p>
        </p:txBody>
      </p:sp>
      <p:sp>
        <p:nvSpPr>
          <p:cNvPr id="143" name="Google Shape;143;p21"/>
          <p:cNvSpPr txBox="1"/>
          <p:nvPr/>
        </p:nvSpPr>
        <p:spPr>
          <a:xfrm>
            <a:off x="5643275" y="3014300"/>
            <a:ext cx="1463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tan(θ)</a:t>
            </a:r>
            <a:r>
              <a:rPr lang="en" sz="1200"/>
              <a:t>= 0.2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</a:t>
            </a:r>
            <a:r>
              <a:rPr lang="en" sz="1200" baseline="-25000"/>
              <a:t>h</a:t>
            </a:r>
            <a:r>
              <a:rPr lang="en" sz="1200"/>
              <a:t> = 0.5 km/s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804</Words>
  <Application>Microsoft Macintosh PowerPoint</Application>
  <PresentationFormat>On-screen Show (16:9)</PresentationFormat>
  <Paragraphs>157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Palatino Linotype</vt:lpstr>
      <vt:lpstr>Arial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Mondal, Biswajit (MSFC-ST13)[NPP POST-DOC CONTRACT]</cp:lastModifiedBy>
  <cp:revision>3</cp:revision>
  <dcterms:modified xsi:type="dcterms:W3CDTF">2025-08-04T19:08:24Z</dcterms:modified>
</cp:coreProperties>
</file>