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65" r:id="rId5"/>
  </p:sldMasterIdLst>
  <p:notesMasterIdLst>
    <p:notesMasterId r:id="rId21"/>
  </p:notesMasterIdLst>
  <p:sldIdLst>
    <p:sldId id="2366" r:id="rId6"/>
    <p:sldId id="2390" r:id="rId7"/>
    <p:sldId id="2368" r:id="rId8"/>
    <p:sldId id="2369" r:id="rId9"/>
    <p:sldId id="2367" r:id="rId10"/>
    <p:sldId id="2372" r:id="rId11"/>
    <p:sldId id="2385" r:id="rId12"/>
    <p:sldId id="2374" r:id="rId13"/>
    <p:sldId id="2373" r:id="rId14"/>
    <p:sldId id="2375" r:id="rId15"/>
    <p:sldId id="2377" r:id="rId16"/>
    <p:sldId id="2381" r:id="rId17"/>
    <p:sldId id="2380" r:id="rId18"/>
    <p:sldId id="2387" r:id="rId19"/>
    <p:sldId id="189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94"/>
  </p:normalViewPr>
  <p:slideViewPr>
    <p:cSldViewPr snapToGrid="0">
      <p:cViewPr varScale="1">
        <p:scale>
          <a:sx n="47" d="100"/>
          <a:sy n="47" d="100"/>
        </p:scale>
        <p:origin x="10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7F60C-66D6-4E0E-B087-412850CDCAE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B4549-14E2-456C-BB86-5033D8A1F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31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B4549-14E2-456C-BB86-5033D8A1FC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4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B4549-14E2-456C-BB86-5033D8A1FC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23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B4549-14E2-456C-BB86-5033D8A1FC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15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B4549-14E2-456C-BB86-5033D8A1FC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72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B4549-14E2-456C-BB86-5033D8A1FC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56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00AAAC3-8F78-1C4C-B959-8C6F368DC1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6D95EA-4B47-6349-B2C2-212D3ECD8E89}"/>
              </a:ext>
            </a:extLst>
          </p:cNvPr>
          <p:cNvSpPr txBox="1"/>
          <p:nvPr userDrawn="1"/>
        </p:nvSpPr>
        <p:spPr>
          <a:xfrm>
            <a:off x="807260" y="651204"/>
            <a:ext cx="52887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E0EB3-2DBC-0F40-98D0-6652C60A2C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7260" y="2942387"/>
            <a:ext cx="7676340" cy="1274762"/>
          </a:xfrm>
        </p:spPr>
        <p:txBody>
          <a:bodyPr anchor="t">
            <a:noAutofit/>
          </a:bodyPr>
          <a:lstStyle>
            <a:lvl1pPr algn="l">
              <a:defRPr sz="47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9FCCA-7E9F-8345-AE4B-8A1649D460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7260" y="4364787"/>
            <a:ext cx="7676340" cy="148844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3539AA-42F9-1441-85F8-283DA3D37E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705" y="338876"/>
            <a:ext cx="931059" cy="7723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CEA98A-6763-E14A-83EC-293F9BF56540}"/>
              </a:ext>
            </a:extLst>
          </p:cNvPr>
          <p:cNvSpPr txBox="1"/>
          <p:nvPr userDrawn="1"/>
        </p:nvSpPr>
        <p:spPr>
          <a:xfrm>
            <a:off x="10363913" y="6452046"/>
            <a:ext cx="1534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59C2EB3-E198-FD49-8F89-87A45237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7265E44-08AB-4428-993E-0FF6242B235C}" type="datetime1">
              <a:rPr lang="en-US" smtClean="0"/>
              <a:t>8/14/2025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9B83BAB-DC43-CD4D-96EE-48E7DC0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21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AA21668-7E2D-D34B-8F28-D8590BEFEB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75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27E313-3DA8-8C46-8AD9-F5ECBC5ACB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E59E8-1875-B141-9FDB-1641CDE3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F5F6E0-D494-4E89-97DB-F39D981282C1}" type="datetime1">
              <a:rPr lang="en-US" smtClean="0"/>
              <a:t>8/14/2025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D66B3-E2E9-3F46-B8EA-87CDA0E4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21A84-9834-FF4B-BBAF-34F4F958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AA21668-7E2D-D34B-8F28-D8590BEFEB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DAD381-2DC1-0CFF-56B3-53A0B5F930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781" y="2430831"/>
            <a:ext cx="2406437" cy="199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2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SLS Slide Mas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5368" y="85166"/>
            <a:ext cx="11586632" cy="82172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05368" y="1052514"/>
            <a:ext cx="11057464" cy="5405437"/>
          </a:xfrm>
          <a:prstGeom prst="rect">
            <a:avLst/>
          </a:prstGeom>
        </p:spPr>
        <p:txBody>
          <a:bodyPr/>
          <a:lstStyle>
            <a:lvl1pPr marL="230712" indent="-230712">
              <a:buClr>
                <a:srgbClr val="DC6115"/>
              </a:buClr>
              <a:buFont typeface="Arial" panose="020B0604020202020204" pitchFamily="34" charset="0"/>
              <a:buChar char="•"/>
              <a:defRPr>
                <a:latin typeface="Century Gothic" panose="020B0502020202020204" pitchFamily="34" charset="0"/>
              </a:defRPr>
            </a:lvl1pPr>
            <a:lvl2pPr marL="681550" indent="-230712">
              <a:buClr>
                <a:srgbClr val="DC6115"/>
              </a:buClr>
              <a:buFont typeface="LucidaGrande" charset="0"/>
              <a:buChar char="–"/>
              <a:defRPr>
                <a:latin typeface="Century Gothic" panose="020B0502020202020204" pitchFamily="34" charset="0"/>
              </a:defRPr>
            </a:lvl2pPr>
            <a:lvl3pPr marL="920728" indent="-158747"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>
                <a:latin typeface="Century Gothic" panose="020B0502020202020204" pitchFamily="34" charset="0"/>
              </a:defRPr>
            </a:lvl3pPr>
            <a:lvl4pPr marL="1145089" indent="-158747">
              <a:buClr>
                <a:srgbClr val="DC6115"/>
              </a:buClr>
              <a:buFont typeface="LucidaGrande" charset="0"/>
              <a:buChar char="–"/>
              <a:tabLst/>
              <a:defRPr>
                <a:latin typeface="Century Gothic" panose="020B0502020202020204" pitchFamily="34" charset="0"/>
              </a:defRPr>
            </a:lvl4pPr>
            <a:lvl5pPr marL="1451997" indent="-150280">
              <a:buClr>
                <a:srgbClr val="DC6115"/>
              </a:buClr>
              <a:buFont typeface="Arial" panose="020B0604020202020204" pitchFamily="34" charset="0"/>
              <a:buChar char="•"/>
              <a:tabLst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4771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Blank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85165"/>
            <a:ext cx="11582400" cy="81269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070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6B1F-69CB-48F9-AE28-D0F0930CE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54413F-0D63-4EA6-8595-4810C2E262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204F5-F094-2E40-9C69-DD575198B9A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5FD3716-6F92-41F4-859F-369D8F8F4E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5289" y="2016338"/>
            <a:ext cx="3882324" cy="3876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E78DE3A-6081-4CEB-AAB2-4574B34F60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05638" y="2016334"/>
            <a:ext cx="3882324" cy="3876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0417983-B203-4DBF-927E-B091480904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45989" y="2016335"/>
            <a:ext cx="3882324" cy="3876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34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6B1F-69CB-48F9-AE28-D0F0930CE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54413F-0D63-4EA6-8595-4810C2E262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204F5-F094-2E40-9C69-DD575198B9A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5FD3716-6F92-41F4-859F-369D8F8F4E03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678758" y="934966"/>
            <a:ext cx="2930507" cy="29260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E78DE3A-6081-4CEB-AAB2-4574B34F60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4619107" y="934962"/>
            <a:ext cx="2930507" cy="29260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0417983-B203-4DBF-927E-B0914809048F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8559458" y="934963"/>
            <a:ext cx="2930507" cy="29260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485EFF1E-DD45-B370-9AF8-2E05E7982CBA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78758" y="3861046"/>
            <a:ext cx="2930507" cy="29260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A6C0B5FF-6C91-13BC-0D45-E656F30A85B1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4619107" y="3861042"/>
            <a:ext cx="2930507" cy="29260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11BFEDFB-739E-ED7B-E2A5-56461D820066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559458" y="3861043"/>
            <a:ext cx="2930507" cy="29260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42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6B1F-69CB-48F9-AE28-D0F0930CE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54413F-0D63-4EA6-8595-4810C2E262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204F5-F094-2E40-9C69-DD575198B9A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5FD3716-6F92-41F4-859F-369D8F8F4E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94677" y="968046"/>
            <a:ext cx="3383280" cy="29260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E78DE3A-6081-4CEB-AAB2-4574B34F60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4039" y="968044"/>
            <a:ext cx="3383280" cy="29260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0417983-B203-4DBF-927E-B091480904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94676" y="3894123"/>
            <a:ext cx="3383280" cy="29260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51F64F8E-9CAD-9549-1688-6C36D77868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14038" y="3894124"/>
            <a:ext cx="3383280" cy="29260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47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FD5A06D-018B-0343-A54E-2C3D039CD5B3}"/>
              </a:ext>
            </a:extLst>
          </p:cNvPr>
          <p:cNvSpPr/>
          <p:nvPr userDrawn="1"/>
        </p:nvSpPr>
        <p:spPr>
          <a:xfrm>
            <a:off x="0" y="0"/>
            <a:ext cx="12192000" cy="1371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26FB86-D894-4D42-84BE-9C0D479F8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92499-E2CE-484C-BF8D-A72DFDE95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2465A-E776-584B-B3C2-769DA137EA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588CBC4-D899-40B3-9424-AE2A988EF404}" type="datetime1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6F335-F990-5947-A715-B10B3A7A6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A5AB9-9525-2548-BA4B-F84F5DB41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A21668-7E2D-D34B-8F28-D8590BEFEB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4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04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152">
          <p15:clr>
            <a:srgbClr val="F26B43"/>
          </p15:clr>
        </p15:guide>
        <p15:guide id="4" pos="74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C58F0C-D256-074C-8781-2D875D78A46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68698"/>
            <a:ext cx="12191999" cy="6853365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98611"/>
            <a:ext cx="11582401" cy="82172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EF0876-08F6-F64B-99D3-D26905237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5933" y="6646333"/>
            <a:ext cx="2396067" cy="202784"/>
          </a:xfrm>
          <a:prstGeom prst="rect">
            <a:avLst/>
          </a:prstGeom>
        </p:spPr>
        <p:txBody>
          <a:bodyPr vert="horz" lIns="91440" tIns="0" rIns="45720" bIns="0" rtlCol="0" anchor="b"/>
          <a:lstStyle>
            <a:lvl1pPr algn="r">
              <a:defRPr sz="1067">
                <a:solidFill>
                  <a:schemeClr val="bg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3F9204F5-F094-2E40-9C69-DD575198B9A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F12943-7B49-9947-96C0-49D9B3528DF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007" y="153575"/>
            <a:ext cx="870789" cy="72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757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1" r:id="rId3"/>
    <p:sldLayoutId id="2147483672" r:id="rId4"/>
    <p:sldLayoutId id="2147483673" r:id="rId5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0">
          <a:solidFill>
            <a:schemeClr val="bg1"/>
          </a:solidFill>
          <a:effectLst/>
          <a:latin typeface="Century Gothic" panose="020B0502020202020204" pitchFamily="34" charset="0"/>
          <a:ea typeface="ＭＳ Ｐゴシック" pitchFamily="-108" charset="-128"/>
          <a:cs typeface="Century Gothic" panose="020B0502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rgbClr val="EAEAEA"/>
          </a:solidFill>
          <a:latin typeface="Arial Narrow" charset="0"/>
          <a:ea typeface="ＭＳ Ｐゴシック" pitchFamily="-108" charset="-128"/>
          <a:cs typeface="ＭＳ Ｐゴシック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rgbClr val="EAEAEA"/>
          </a:solidFill>
          <a:latin typeface="Arial Narrow" charset="0"/>
          <a:ea typeface="ＭＳ Ｐゴシック" pitchFamily="-108" charset="-128"/>
          <a:cs typeface="ＭＳ Ｐゴシック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rgbClr val="EAEAEA"/>
          </a:solidFill>
          <a:latin typeface="Arial Narrow" charset="0"/>
          <a:ea typeface="ＭＳ Ｐゴシック" pitchFamily="-108" charset="-128"/>
          <a:cs typeface="ＭＳ Ｐゴシック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67" b="1">
          <a:solidFill>
            <a:srgbClr val="EAEAEA"/>
          </a:solidFill>
          <a:latin typeface="Arial Narrow" charset="0"/>
          <a:ea typeface="ＭＳ Ｐゴシック" pitchFamily="-108" charset="-128"/>
          <a:cs typeface="ＭＳ Ｐゴシック" pitchFamily="-108" charset="-128"/>
        </a:defRPr>
      </a:lvl5pPr>
      <a:lvl6pPr marL="546845" algn="l" defTabSz="1219008" rtl="0" eaLnBrk="1" fontAlgn="base" hangingPunct="1">
        <a:spcBef>
          <a:spcPct val="0"/>
        </a:spcBef>
        <a:spcAft>
          <a:spcPct val="0"/>
        </a:spcAft>
        <a:defRPr sz="4267">
          <a:solidFill>
            <a:srgbClr val="939BA8"/>
          </a:solidFill>
          <a:latin typeface="Arial" pitchFamily="-108" charset="0"/>
        </a:defRPr>
      </a:lvl6pPr>
      <a:lvl7pPr marL="1093691" algn="l" defTabSz="1219008" rtl="0" eaLnBrk="1" fontAlgn="base" hangingPunct="1">
        <a:spcBef>
          <a:spcPct val="0"/>
        </a:spcBef>
        <a:spcAft>
          <a:spcPct val="0"/>
        </a:spcAft>
        <a:defRPr sz="4267">
          <a:solidFill>
            <a:srgbClr val="939BA8"/>
          </a:solidFill>
          <a:latin typeface="Arial" pitchFamily="-108" charset="0"/>
        </a:defRPr>
      </a:lvl7pPr>
      <a:lvl8pPr marL="1640536" algn="l" defTabSz="1219008" rtl="0" eaLnBrk="1" fontAlgn="base" hangingPunct="1">
        <a:spcBef>
          <a:spcPct val="0"/>
        </a:spcBef>
        <a:spcAft>
          <a:spcPct val="0"/>
        </a:spcAft>
        <a:defRPr sz="4267">
          <a:solidFill>
            <a:srgbClr val="939BA8"/>
          </a:solidFill>
          <a:latin typeface="Arial" pitchFamily="-108" charset="0"/>
        </a:defRPr>
      </a:lvl8pPr>
      <a:lvl9pPr marL="2187381" algn="l" defTabSz="1219008" rtl="0" eaLnBrk="1" fontAlgn="base" hangingPunct="1">
        <a:spcBef>
          <a:spcPct val="0"/>
        </a:spcBef>
        <a:spcAft>
          <a:spcPct val="0"/>
        </a:spcAft>
        <a:defRPr sz="4267">
          <a:solidFill>
            <a:srgbClr val="939BA8"/>
          </a:solidFill>
          <a:latin typeface="Arial" pitchFamily="-108" charset="0"/>
        </a:defRPr>
      </a:lvl9pPr>
    </p:titleStyle>
    <p:bodyStyle>
      <a:lvl1pPr marL="450678" indent="-450678" algn="l" rtl="0" eaLnBrk="1" fontAlgn="base" hangingPunct="1">
        <a:lnSpc>
          <a:spcPct val="100000"/>
        </a:lnSpc>
        <a:spcBef>
          <a:spcPct val="0"/>
        </a:spcBef>
        <a:spcAft>
          <a:spcPts val="0"/>
        </a:spcAft>
        <a:buClrTx/>
        <a:buSzPct val="100000"/>
        <a:buFont typeface="Wingdings" charset="2"/>
        <a:buChar char="u"/>
        <a:tabLst/>
        <a:defRPr sz="2667" b="1">
          <a:solidFill>
            <a:schemeClr val="bg2"/>
          </a:solidFill>
          <a:latin typeface="+mn-lt"/>
          <a:ea typeface="ＭＳ Ｐゴシック" pitchFamily="-108" charset="-128"/>
          <a:cs typeface="ＭＳ Ｐゴシック" charset="-128"/>
        </a:defRPr>
      </a:lvl1pPr>
      <a:lvl2pPr marL="607253" indent="-156573" algn="l" rtl="0" eaLnBrk="1" fontAlgn="base" hangingPunct="1">
        <a:lnSpc>
          <a:spcPct val="100000"/>
        </a:lnSpc>
        <a:spcBef>
          <a:spcPct val="0"/>
        </a:spcBef>
        <a:spcAft>
          <a:spcPts val="0"/>
        </a:spcAft>
        <a:buClrTx/>
        <a:buFont typeface="Arial" charset="0"/>
        <a:buChar char="•"/>
        <a:defRPr b="0">
          <a:solidFill>
            <a:schemeClr val="bg2"/>
          </a:solidFill>
          <a:latin typeface="+mn-lt"/>
          <a:ea typeface="ＭＳ Ｐゴシック" charset="0"/>
          <a:cs typeface="Arial Narrow"/>
        </a:defRPr>
      </a:lvl2pPr>
      <a:lvl3pPr marL="905584" indent="-150224" algn="l" rtl="0" eaLnBrk="1" fontAlgn="base" hangingPunct="1">
        <a:lnSpc>
          <a:spcPct val="100000"/>
        </a:lnSpc>
        <a:spcBef>
          <a:spcPct val="0"/>
        </a:spcBef>
        <a:spcAft>
          <a:spcPts val="0"/>
        </a:spcAft>
        <a:buClrTx/>
        <a:buSzPct val="90000"/>
        <a:buFont typeface="Lucida Grande"/>
        <a:buChar char="‒"/>
        <a:tabLst/>
        <a:defRPr sz="2133">
          <a:solidFill>
            <a:schemeClr val="bg2"/>
          </a:solidFill>
          <a:latin typeface="+mn-lt"/>
          <a:ea typeface="Arial Narrow" pitchFamily="-112" charset="0"/>
          <a:cs typeface="Arial Narrow"/>
        </a:defRPr>
      </a:lvl3pPr>
      <a:lvl4pPr marL="1136216" indent="-150224" algn="l" rtl="0" eaLnBrk="1" fontAlgn="base" hangingPunct="1">
        <a:lnSpc>
          <a:spcPct val="100000"/>
        </a:lnSpc>
        <a:spcBef>
          <a:spcPct val="0"/>
        </a:spcBef>
        <a:spcAft>
          <a:spcPts val="0"/>
        </a:spcAft>
        <a:buClrTx/>
        <a:buFont typeface="Arial" charset="0"/>
        <a:buChar char="•"/>
        <a:defRPr sz="1867">
          <a:solidFill>
            <a:schemeClr val="bg2"/>
          </a:solidFill>
          <a:latin typeface="+mn-lt"/>
          <a:ea typeface="Arial Narrow" pitchFamily="-112" charset="0"/>
          <a:cs typeface="Arial Narrow"/>
        </a:defRPr>
      </a:lvl4pPr>
      <a:lvl5pPr marL="1385888" indent="-156573" algn="l" rtl="0" eaLnBrk="1" fontAlgn="base" hangingPunct="1">
        <a:lnSpc>
          <a:spcPct val="100000"/>
        </a:lnSpc>
        <a:spcBef>
          <a:spcPct val="0"/>
        </a:spcBef>
        <a:spcAft>
          <a:spcPts val="0"/>
        </a:spcAft>
        <a:buClrTx/>
        <a:buFont typeface="Lucida Grande"/>
        <a:buChar char="‒"/>
        <a:defRPr sz="1600">
          <a:solidFill>
            <a:schemeClr val="bg2"/>
          </a:solidFill>
          <a:latin typeface="+mn-lt"/>
          <a:ea typeface="Arial Narrow" pitchFamily="-112" charset="0"/>
          <a:cs typeface="Arial Narrow"/>
        </a:defRPr>
      </a:lvl5pPr>
      <a:lvl6pPr marL="3288670" indent="-303800" algn="l" defTabSz="1219008" rtl="0" eaLnBrk="1" fontAlgn="base" hangingPunct="1">
        <a:lnSpc>
          <a:spcPts val="3469"/>
        </a:lnSpc>
        <a:spcBef>
          <a:spcPct val="0"/>
        </a:spcBef>
        <a:spcAft>
          <a:spcPts val="793"/>
        </a:spcAft>
        <a:defRPr sz="1733">
          <a:solidFill>
            <a:srgbClr val="666666"/>
          </a:solidFill>
          <a:latin typeface="+mn-lt"/>
          <a:ea typeface="ＭＳ Ｐゴシック" pitchFamily="-108" charset="-128"/>
        </a:defRPr>
      </a:lvl6pPr>
      <a:lvl7pPr marL="3835513" indent="-303800" algn="l" defTabSz="1219008" rtl="0" eaLnBrk="1" fontAlgn="base" hangingPunct="1">
        <a:lnSpc>
          <a:spcPts val="3469"/>
        </a:lnSpc>
        <a:spcBef>
          <a:spcPct val="0"/>
        </a:spcBef>
        <a:spcAft>
          <a:spcPts val="793"/>
        </a:spcAft>
        <a:defRPr sz="1733">
          <a:solidFill>
            <a:srgbClr val="666666"/>
          </a:solidFill>
          <a:latin typeface="+mn-lt"/>
          <a:ea typeface="ＭＳ Ｐゴシック" pitchFamily="-108" charset="-128"/>
        </a:defRPr>
      </a:lvl7pPr>
      <a:lvl8pPr marL="4382361" indent="-303800" algn="l" defTabSz="1219008" rtl="0" eaLnBrk="1" fontAlgn="base" hangingPunct="1">
        <a:lnSpc>
          <a:spcPts val="3469"/>
        </a:lnSpc>
        <a:spcBef>
          <a:spcPct val="0"/>
        </a:spcBef>
        <a:spcAft>
          <a:spcPts val="793"/>
        </a:spcAft>
        <a:defRPr sz="1733">
          <a:solidFill>
            <a:srgbClr val="666666"/>
          </a:solidFill>
          <a:latin typeface="+mn-lt"/>
          <a:ea typeface="ＭＳ Ｐゴシック" pitchFamily="-108" charset="-128"/>
        </a:defRPr>
      </a:lvl8pPr>
      <a:lvl9pPr marL="4929206" indent="-303800" algn="l" defTabSz="1219008" rtl="0" eaLnBrk="1" fontAlgn="base" hangingPunct="1">
        <a:lnSpc>
          <a:spcPts val="3469"/>
        </a:lnSpc>
        <a:spcBef>
          <a:spcPct val="0"/>
        </a:spcBef>
        <a:spcAft>
          <a:spcPts val="793"/>
        </a:spcAft>
        <a:defRPr sz="1733">
          <a:solidFill>
            <a:srgbClr val="666666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54684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6845" algn="l" defTabSz="54684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93691" algn="l" defTabSz="54684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40536" algn="l" defTabSz="54684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87381" algn="l" defTabSz="54684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34226" algn="l" defTabSz="54684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81073" algn="l" defTabSz="54684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27918" algn="l" defTabSz="54684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74763" algn="l" defTabSz="54684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0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996FD06C-5136-3349-BB4B-3C60185F0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334" y="2237636"/>
            <a:ext cx="9512397" cy="1998289"/>
          </a:xfrm>
        </p:spPr>
        <p:txBody>
          <a:bodyPr/>
          <a:lstStyle/>
          <a:p>
            <a:r>
              <a:rPr lang="en-US" sz="4400" dirty="0">
                <a:latin typeface="Arial"/>
                <a:cs typeface="Arial"/>
              </a:rPr>
              <a:t>Impingement Analysis</a:t>
            </a:r>
            <a:br>
              <a:rPr lang="en-US" sz="4400" dirty="0">
                <a:latin typeface="Arial"/>
                <a:cs typeface="Arial"/>
              </a:rPr>
            </a:br>
            <a:r>
              <a:rPr lang="en-US" sz="1800" dirty="0">
                <a:latin typeface="Arial"/>
                <a:cs typeface="Arial"/>
              </a:rPr>
              <a:t>Unreal Engine Implementation</a:t>
            </a:r>
            <a:br>
              <a:rPr lang="en-US" sz="1800" dirty="0">
                <a:latin typeface="Arial"/>
                <a:cs typeface="Arial"/>
              </a:rPr>
            </a:br>
            <a:endParaRPr lang="en-US" sz="4400" dirty="0"/>
          </a:p>
        </p:txBody>
      </p:sp>
      <p:sp>
        <p:nvSpPr>
          <p:cNvPr id="28" name="Subtitle 27">
            <a:extLst>
              <a:ext uri="{FF2B5EF4-FFF2-40B4-BE49-F238E27FC236}">
                <a16:creationId xmlns:a16="http://schemas.microsoft.com/office/drawing/2014/main" id="{616F5AD6-7CD9-904F-8F47-ECC82D76D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347" y="3908404"/>
            <a:ext cx="7676340" cy="130274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dirty="0">
                <a:latin typeface="Arial"/>
                <a:cs typeface="Arial"/>
              </a:rPr>
              <a:t>Elijah Crouch (Amentum)</a:t>
            </a:r>
          </a:p>
          <a:p>
            <a:r>
              <a:rPr lang="en-US" sz="1600" dirty="0">
                <a:latin typeface="Arial"/>
                <a:cs typeface="Arial"/>
              </a:rPr>
              <a:t>encrouch@ndc.nasa.gov</a:t>
            </a:r>
            <a:endParaRPr lang="en-US" sz="1600" dirty="0"/>
          </a:p>
          <a:p>
            <a:r>
              <a:rPr lang="en-US" sz="1600" dirty="0">
                <a:latin typeface="Arial"/>
                <a:cs typeface="Arial"/>
              </a:rPr>
              <a:t>8/8/2025</a:t>
            </a:r>
          </a:p>
        </p:txBody>
      </p:sp>
    </p:spTree>
    <p:extLst>
      <p:ext uri="{BB962C8B-B14F-4D97-AF65-F5344CB8AC3E}">
        <p14:creationId xmlns:p14="http://schemas.microsoft.com/office/powerpoint/2010/main" val="2336127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Right 17">
            <a:extLst>
              <a:ext uri="{FF2B5EF4-FFF2-40B4-BE49-F238E27FC236}">
                <a16:creationId xmlns:a16="http://schemas.microsoft.com/office/drawing/2014/main" id="{118A0BEF-D30B-F796-8BA8-A57B9D1AC86F}"/>
              </a:ext>
            </a:extLst>
          </p:cNvPr>
          <p:cNvSpPr/>
          <p:nvPr/>
        </p:nvSpPr>
        <p:spPr bwMode="auto">
          <a:xfrm rot="5400000">
            <a:off x="10154756" y="3212364"/>
            <a:ext cx="915088" cy="561975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55 Helvetica Roman" pitchFamily="1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9E4BE1-ACE8-E91C-728D-433E8B187B7B}"/>
              </a:ext>
            </a:extLst>
          </p:cNvPr>
          <p:cNvSpPr/>
          <p:nvPr/>
        </p:nvSpPr>
        <p:spPr bwMode="auto">
          <a:xfrm>
            <a:off x="10419367" y="3257993"/>
            <a:ext cx="361671" cy="369332"/>
          </a:xfrm>
          <a:prstGeom prst="rect">
            <a:avLst/>
          </a:prstGeom>
          <a:solidFill>
            <a:srgbClr val="F8F8F8"/>
          </a:solidFill>
          <a:ln w="9525" cap="flat" cmpd="sng" algn="ctr">
            <a:solidFill>
              <a:srgbClr val="F8F8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5F5BC3-12B6-3C5A-8552-2ABB0E8D0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Real-Time Simulink interface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096CBC-1AB0-4E30-9CB6-7EF6B19A25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176" r="43505"/>
          <a:stretch/>
        </p:blipFill>
        <p:spPr>
          <a:xfrm>
            <a:off x="955185" y="3429000"/>
            <a:ext cx="4636251" cy="2676961"/>
          </a:xfrm>
          <a:custGeom>
            <a:avLst/>
            <a:gdLst>
              <a:gd name="connsiteX0" fmla="*/ 0 w 4636251"/>
              <a:gd name="connsiteY0" fmla="*/ 0 h 2676961"/>
              <a:gd name="connsiteX1" fmla="*/ 4636251 w 4636251"/>
              <a:gd name="connsiteY1" fmla="*/ 0 h 2676961"/>
              <a:gd name="connsiteX2" fmla="*/ 4636251 w 4636251"/>
              <a:gd name="connsiteY2" fmla="*/ 2676961 h 2676961"/>
              <a:gd name="connsiteX3" fmla="*/ 857179 w 4636251"/>
              <a:gd name="connsiteY3" fmla="*/ 2676961 h 2676961"/>
              <a:gd name="connsiteX4" fmla="*/ 646428 w 4636251"/>
              <a:gd name="connsiteY4" fmla="*/ 2350039 h 2676961"/>
              <a:gd name="connsiteX5" fmla="*/ 170436 w 4636251"/>
              <a:gd name="connsiteY5" fmla="*/ 1422061 h 2676961"/>
              <a:gd name="connsiteX6" fmla="*/ 0 w 4636251"/>
              <a:gd name="connsiteY6" fmla="*/ 993019 h 267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6251" h="2676961">
                <a:moveTo>
                  <a:pt x="0" y="0"/>
                </a:moveTo>
                <a:lnTo>
                  <a:pt x="4636251" y="0"/>
                </a:lnTo>
                <a:lnTo>
                  <a:pt x="4636251" y="2676961"/>
                </a:lnTo>
                <a:lnTo>
                  <a:pt x="857179" y="2676961"/>
                </a:lnTo>
                <a:lnTo>
                  <a:pt x="646428" y="2350039"/>
                </a:lnTo>
                <a:cubicBezTo>
                  <a:pt x="472628" y="2059792"/>
                  <a:pt x="312861" y="1749605"/>
                  <a:pt x="170436" y="1422061"/>
                </a:cubicBezTo>
                <a:lnTo>
                  <a:pt x="0" y="993019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434876-8A57-9E84-FFC9-9703B374CD58}"/>
              </a:ext>
            </a:extLst>
          </p:cNvPr>
          <p:cNvSpPr txBox="1"/>
          <p:nvPr/>
        </p:nvSpPr>
        <p:spPr>
          <a:xfrm>
            <a:off x="955185" y="1134335"/>
            <a:ext cx="49860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of MATLAB 2025a, a plugin is available that connects Unreal Engine and Simulink called MathWorks Interface.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sent as an array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Sent every time step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Same format as csv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0CB5148-12B8-79E9-CF3E-2060B54FA753}"/>
              </a:ext>
            </a:extLst>
          </p:cNvPr>
          <p:cNvSpPr/>
          <p:nvPr/>
        </p:nvSpPr>
        <p:spPr bwMode="auto">
          <a:xfrm>
            <a:off x="6250749" y="2022689"/>
            <a:ext cx="1476375" cy="82172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55 Helvetica Roman" pitchFamily="1" charset="0"/>
              </a:rPr>
              <a:t>Data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36CBBF-189D-16CF-87A4-840163495A5D}"/>
              </a:ext>
            </a:extLst>
          </p:cNvPr>
          <p:cNvSpPr/>
          <p:nvPr/>
        </p:nvSpPr>
        <p:spPr bwMode="auto">
          <a:xfrm>
            <a:off x="7755632" y="1866088"/>
            <a:ext cx="561975" cy="11021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55 Helvetica Roman" pitchFamily="1" charset="0"/>
              </a:rPr>
              <a:t>Mux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B82C792-DD24-9A99-5D3D-BB5A0BBDD51E}"/>
              </a:ext>
            </a:extLst>
          </p:cNvPr>
          <p:cNvSpPr/>
          <p:nvPr/>
        </p:nvSpPr>
        <p:spPr bwMode="auto">
          <a:xfrm>
            <a:off x="8353423" y="2015396"/>
            <a:ext cx="1476375" cy="82172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55 Helvetica Roman" pitchFamily="1" charset="0"/>
              </a:rPr>
              <a:t>Array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4892F8-D694-85C9-F669-586504BE9037}"/>
              </a:ext>
            </a:extLst>
          </p:cNvPr>
          <p:cNvSpPr/>
          <p:nvPr/>
        </p:nvSpPr>
        <p:spPr bwMode="auto">
          <a:xfrm>
            <a:off x="9861962" y="1866088"/>
            <a:ext cx="1476375" cy="11021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55 Helvetica Roman" pitchFamily="1" charset="0"/>
              </a:rPr>
              <a:t>Write Message Block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3E9A97-4FEA-565E-846E-69AF7F314D89}"/>
              </a:ext>
            </a:extLst>
          </p:cNvPr>
          <p:cNvSpPr txBox="1"/>
          <p:nvPr/>
        </p:nvSpPr>
        <p:spPr>
          <a:xfrm>
            <a:off x="8051591" y="979884"/>
            <a:ext cx="1927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Simulink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E51060-505B-D1B2-B7F2-847EA4FDB558}"/>
              </a:ext>
            </a:extLst>
          </p:cNvPr>
          <p:cNvSpPr txBox="1"/>
          <p:nvPr/>
        </p:nvSpPr>
        <p:spPr>
          <a:xfrm>
            <a:off x="7506598" y="5394227"/>
            <a:ext cx="3105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Unreal Engine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4307C1-44B7-1229-A2F6-A2EB09B5B01E}"/>
              </a:ext>
            </a:extLst>
          </p:cNvPr>
          <p:cNvSpPr/>
          <p:nvPr/>
        </p:nvSpPr>
        <p:spPr bwMode="auto">
          <a:xfrm>
            <a:off x="9861960" y="4026016"/>
            <a:ext cx="1476375" cy="11021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55 Helvetica Roman" pitchFamily="1" charset="0"/>
              </a:rPr>
              <a:t>Sim3dGetFloat</a:t>
            </a:r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8BEFCBA8-7E2D-4530-F2C5-3A20DB4DFF17}"/>
              </a:ext>
            </a:extLst>
          </p:cNvPr>
          <p:cNvSpPr/>
          <p:nvPr/>
        </p:nvSpPr>
        <p:spPr bwMode="auto">
          <a:xfrm>
            <a:off x="8353422" y="4166229"/>
            <a:ext cx="1476375" cy="82172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55 Helvetica Roman" pitchFamily="1" charset="0"/>
              </a:rPr>
              <a:t>Array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A222F0-EF18-EA68-4A33-013F12DCA29A}"/>
              </a:ext>
            </a:extLst>
          </p:cNvPr>
          <p:cNvSpPr/>
          <p:nvPr/>
        </p:nvSpPr>
        <p:spPr bwMode="auto">
          <a:xfrm>
            <a:off x="6844884" y="4026016"/>
            <a:ext cx="1476375" cy="11021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55 Helvetica Roman" pitchFamily="1" charset="0"/>
              </a:rPr>
              <a:t>Height Map </a:t>
            </a:r>
            <a:r>
              <a:rPr lang="en-US" sz="1600" dirty="0">
                <a:solidFill>
                  <a:srgbClr val="FFFFFF"/>
                </a:solidFill>
                <a:latin typeface="55 Helvetica Roman" pitchFamily="1" charset="0"/>
              </a:rPr>
              <a:t>Modifier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55 Helvetica Roman" pitchFamily="1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4A6225D-F937-E8EB-6926-3F408DC00C9D}"/>
              </a:ext>
            </a:extLst>
          </p:cNvPr>
          <p:cNvGrpSpPr/>
          <p:nvPr/>
        </p:nvGrpSpPr>
        <p:grpSpPr>
          <a:xfrm>
            <a:off x="6017434" y="3257993"/>
            <a:ext cx="6076950" cy="369332"/>
            <a:chOff x="6020974" y="3351166"/>
            <a:chExt cx="6076950" cy="36933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134F4A8-3F3C-10F2-54A4-00A7626D8BEE}"/>
                </a:ext>
              </a:extLst>
            </p:cNvPr>
            <p:cNvCxnSpPr/>
            <p:nvPr/>
          </p:nvCxnSpPr>
          <p:spPr bwMode="auto">
            <a:xfrm>
              <a:off x="6020974" y="3384643"/>
              <a:ext cx="6076950" cy="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A479EEF-3B63-511C-0779-60BAD9B166A9}"/>
                </a:ext>
              </a:extLst>
            </p:cNvPr>
            <p:cNvSpPr txBox="1"/>
            <p:nvPr/>
          </p:nvSpPr>
          <p:spPr>
            <a:xfrm>
              <a:off x="7458133" y="3351166"/>
              <a:ext cx="3326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Shared C++ memory space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C406742-A542-3F1C-C35A-7CD2AB142F0B}"/>
                </a:ext>
              </a:extLst>
            </p:cNvPr>
            <p:cNvCxnSpPr/>
            <p:nvPr/>
          </p:nvCxnSpPr>
          <p:spPr bwMode="auto">
            <a:xfrm>
              <a:off x="6020974" y="3702201"/>
              <a:ext cx="6076950" cy="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95383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E9FEC-4685-B21A-8AF1-CFDC3EC61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Crater Shaping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041ED5-7555-D6E4-DAAE-8ED749800C5D}"/>
              </a:ext>
            </a:extLst>
          </p:cNvPr>
          <p:cNvSpPr txBox="1"/>
          <p:nvPr/>
        </p:nvSpPr>
        <p:spPr>
          <a:xfrm>
            <a:off x="6478988" y="1405915"/>
            <a:ext cx="43764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Equation Editing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Defaults to circular equation on the left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Blueprint or C++ editable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Blueprint equation performs slower than C++ equation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C++ is more robust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5" name="Picture 14" descr="A picture containing dark, distance&#10;&#10;AI-generated content may be incorrect.">
            <a:extLst>
              <a:ext uri="{FF2B5EF4-FFF2-40B4-BE49-F238E27FC236}">
                <a16:creationId xmlns:a16="http://schemas.microsoft.com/office/drawing/2014/main" id="{6396540C-CF1A-52B1-DA0E-6FC52DE463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64" r="3973"/>
          <a:stretch/>
        </p:blipFill>
        <p:spPr>
          <a:xfrm>
            <a:off x="1109932" y="4094698"/>
            <a:ext cx="4986068" cy="20587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C100D60-CEE5-7BF3-54F5-7A43FB0585F9}"/>
              </a:ext>
            </a:extLst>
          </p:cNvPr>
          <p:cNvSpPr txBox="1"/>
          <p:nvPr/>
        </p:nvSpPr>
        <p:spPr>
          <a:xfrm>
            <a:off x="6705600" y="4002065"/>
            <a:ext cx="392324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Calculation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Crater depth scales the equation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Blueprint available variables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Vertex distance from center of crater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Radius of crater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062AC88-6501-00E7-4480-A3763E635347}"/>
                  </a:ext>
                </a:extLst>
              </p:cNvPr>
              <p:cNvSpPr txBox="1"/>
              <p:nvPr/>
            </p:nvSpPr>
            <p:spPr>
              <a:xfrm>
                <a:off x="1903985" y="6153475"/>
                <a:ext cx="3452769" cy="314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𝑑𝑒𝑝𝑡h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𝑑𝑖𝑠𝑡𝑎𝑛𝑐𝑒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062AC88-6501-00E7-4480-A3763E635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985" y="6153475"/>
                <a:ext cx="3452769" cy="314702"/>
              </a:xfrm>
              <a:prstGeom prst="rect">
                <a:avLst/>
              </a:prstGeom>
              <a:blipFill>
                <a:blip r:embed="rId3"/>
                <a:stretch>
                  <a:fillRect b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346C0FED-6F16-466B-B38D-0FB5B765788E}"/>
              </a:ext>
            </a:extLst>
          </p:cNvPr>
          <p:cNvGrpSpPr/>
          <p:nvPr/>
        </p:nvGrpSpPr>
        <p:grpSpPr>
          <a:xfrm>
            <a:off x="1109932" y="1535605"/>
            <a:ext cx="4986068" cy="2392321"/>
            <a:chOff x="6096000" y="4194763"/>
            <a:chExt cx="4986068" cy="2392321"/>
          </a:xfrm>
        </p:grpSpPr>
        <p:pic>
          <p:nvPicPr>
            <p:cNvPr id="17" name="Picture 16" descr="A black and white flag&#10;&#10;AI-generated content may be incorrect.">
              <a:extLst>
                <a:ext uri="{FF2B5EF4-FFF2-40B4-BE49-F238E27FC236}">
                  <a16:creationId xmlns:a16="http://schemas.microsoft.com/office/drawing/2014/main" id="{E66026C8-4846-853C-B525-A65EF2B28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093" r="5093"/>
            <a:stretch/>
          </p:blipFill>
          <p:spPr>
            <a:xfrm>
              <a:off x="6096000" y="4194763"/>
              <a:ext cx="4986068" cy="175432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60E7EF4-78B6-E647-5930-22AC65B2D3FC}"/>
                    </a:ext>
                  </a:extLst>
                </p:cNvPr>
                <p:cNvSpPr txBox="1"/>
                <p:nvPr/>
              </p:nvSpPr>
              <p:spPr>
                <a:xfrm>
                  <a:off x="7275570" y="5949089"/>
                  <a:ext cx="2626927" cy="637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𝑑𝑒𝑝𝑡h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ad>
                          <m:radPr>
                            <m:degHide m:val="on"/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12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𝑑𝑖𝑠𝑡𝑎𝑛𝑐𝑒</m:t>
                                        </m:r>
                                      </m:num>
                                      <m:den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𝑟𝑎𝑑𝑖𝑢𝑠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rad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60E7EF4-78B6-E647-5930-22AC65B2D3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5570" y="5949089"/>
                  <a:ext cx="2626927" cy="63799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3029C48-F6E0-FAD4-4927-AA3BB45A0CFD}"/>
              </a:ext>
            </a:extLst>
          </p:cNvPr>
          <p:cNvSpPr txBox="1"/>
          <p:nvPr/>
        </p:nvSpPr>
        <p:spPr>
          <a:xfrm>
            <a:off x="2049980" y="1036583"/>
            <a:ext cx="3306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Crater Shape side views</a:t>
            </a:r>
          </a:p>
        </p:txBody>
      </p:sp>
    </p:spTree>
    <p:extLst>
      <p:ext uri="{BB962C8B-B14F-4D97-AF65-F5344CB8AC3E}">
        <p14:creationId xmlns:p14="http://schemas.microsoft.com/office/powerpoint/2010/main" val="2528161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6D6C6-13BA-78A9-0397-10766485C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Elevation Map</a:t>
            </a:r>
          </a:p>
        </p:txBody>
      </p:sp>
      <p:pic>
        <p:nvPicPr>
          <p:cNvPr id="4" name="MaxMap">
            <a:hlinkClick r:id="" action="ppaction://media"/>
            <a:extLst>
              <a:ext uri="{FF2B5EF4-FFF2-40B4-BE49-F238E27FC236}">
                <a16:creationId xmlns:a16="http://schemas.microsoft.com/office/drawing/2014/main" id="{20571C9B-2DF6-7C82-9A40-0C15BC8626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439" y="1143000"/>
            <a:ext cx="5174561" cy="5000625"/>
          </a:xfrm>
          <a:prstGeom prst="rect">
            <a:avLst/>
          </a:prstGeom>
        </p:spPr>
      </p:pic>
      <p:pic>
        <p:nvPicPr>
          <p:cNvPr id="6" name="Picture 5" descr="A picture containing indoor, plant, close, decorated&#10;&#10;AI-generated content may be incorrect.">
            <a:extLst>
              <a:ext uri="{FF2B5EF4-FFF2-40B4-BE49-F238E27FC236}">
                <a16:creationId xmlns:a16="http://schemas.microsoft.com/office/drawing/2014/main" id="{D09BE746-C005-B8F0-7114-3CEF8CC9C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8803" y="1133475"/>
            <a:ext cx="3635382" cy="3043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94AD15-FB74-4DD0-6DCF-56393C2D1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6341" y="4238625"/>
            <a:ext cx="4060307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4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E2FBC-7F4C-BE34-79B7-D373458E4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Slope 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ADB9F5-D296-3B3C-3A2D-2D92DB5D8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90" y="1377516"/>
            <a:ext cx="4969932" cy="4102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E4DE50-D209-3CAF-9BCB-E3C138259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402" y="1377517"/>
            <a:ext cx="4931644" cy="41029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529053-64C4-FE21-211E-6989F17A2543}"/>
              </a:ext>
            </a:extLst>
          </p:cNvPr>
          <p:cNvSpPr txBox="1"/>
          <p:nvPr/>
        </p:nvSpPr>
        <p:spPr>
          <a:xfrm>
            <a:off x="1823762" y="5480482"/>
            <a:ext cx="2845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Green &lt; 10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ystem-ui"/>
              </a:rPr>
              <a:t>° </a:t>
            </a:r>
            <a:r>
              <a:rPr lang="en-US" sz="1400" dirty="0"/>
              <a:t>&lt; Yellow &lt; 15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ystem-ui"/>
              </a:rPr>
              <a:t>° </a:t>
            </a:r>
            <a:r>
              <a:rPr lang="en-US" sz="1400" dirty="0">
                <a:solidFill>
                  <a:srgbClr val="333333"/>
                </a:solidFill>
              </a:rPr>
              <a:t>&lt; Red</a:t>
            </a:r>
            <a:endParaRPr lang="en-US" sz="1400" b="0" i="0" dirty="0">
              <a:solidFill>
                <a:srgbClr val="333333"/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10AA5E-5D94-CB71-4EAE-0E5C31C4DD7F}"/>
              </a:ext>
            </a:extLst>
          </p:cNvPr>
          <p:cNvSpPr txBox="1"/>
          <p:nvPr/>
        </p:nvSpPr>
        <p:spPr>
          <a:xfrm>
            <a:off x="7789547" y="5480481"/>
            <a:ext cx="2158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Black = 0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ystem-ui"/>
              </a:rPr>
              <a:t>°      </a:t>
            </a:r>
            <a:r>
              <a:rPr lang="en-US" sz="1400" dirty="0"/>
              <a:t>White = 90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system-ui"/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4206485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EA636-0857-8B67-ADBA-99359B0D3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85" y="2791619"/>
            <a:ext cx="7676340" cy="1274762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6E65B6-62CA-5F3D-292D-2AF194A081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85" y="5060112"/>
            <a:ext cx="6107890" cy="1488440"/>
          </a:xfrm>
        </p:spPr>
        <p:txBody>
          <a:bodyPr/>
          <a:lstStyle/>
          <a:p>
            <a:r>
              <a:rPr lang="en-US" dirty="0"/>
              <a:t>Special thanks to Patrick Serafin (ESSCA), Peter McDonough (ESSCA), EV42, and the Amentum Intern team</a:t>
            </a:r>
          </a:p>
        </p:txBody>
      </p:sp>
    </p:spTree>
    <p:extLst>
      <p:ext uri="{BB962C8B-B14F-4D97-AF65-F5344CB8AC3E}">
        <p14:creationId xmlns:p14="http://schemas.microsoft.com/office/powerpoint/2010/main" val="944876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7DBCF4-6199-D612-FB30-678C2113F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36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50279-576B-D0DE-CE31-0DB00B504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About 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460DC6-364A-1079-4FD6-3BFFABF3075B}"/>
              </a:ext>
            </a:extLst>
          </p:cNvPr>
          <p:cNvSpPr txBox="1"/>
          <p:nvPr/>
        </p:nvSpPr>
        <p:spPr>
          <a:xfrm>
            <a:off x="609600" y="2255763"/>
            <a:ext cx="43387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Hobbies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Playing Instruments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Playing/Making games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Tennis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Traveling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D93904-0B59-DEE6-A6F9-6F1918F06E6F}"/>
              </a:ext>
            </a:extLst>
          </p:cNvPr>
          <p:cNvSpPr txBox="1"/>
          <p:nvPr/>
        </p:nvSpPr>
        <p:spPr>
          <a:xfrm>
            <a:off x="609600" y="852159"/>
            <a:ext cx="5388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Brigham Young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Mechanical Engineering – Aerospace Emphasis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Graduating April 2027</a:t>
            </a:r>
          </a:p>
        </p:txBody>
      </p:sp>
      <p:pic>
        <p:nvPicPr>
          <p:cNvPr id="6" name="Picture 5" descr="A picture containing sky, mountain, outdoor, snow&#10;&#10;AI-generated content may be incorrect.">
            <a:extLst>
              <a:ext uri="{FF2B5EF4-FFF2-40B4-BE49-F238E27FC236}">
                <a16:creationId xmlns:a16="http://schemas.microsoft.com/office/drawing/2014/main" id="{7162FDEA-9A65-435F-D405-F7C875AE1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952" y="852159"/>
            <a:ext cx="3742944" cy="2807208"/>
          </a:xfrm>
          <a:prstGeom prst="rect">
            <a:avLst/>
          </a:prstGeom>
        </p:spPr>
      </p:pic>
      <p:pic>
        <p:nvPicPr>
          <p:cNvPr id="8" name="Picture 7" descr="A group of people posing for a photo in front of a rocky mountain&#10;&#10;AI-generated content may be incorrect.">
            <a:extLst>
              <a:ext uri="{FF2B5EF4-FFF2-40B4-BE49-F238E27FC236}">
                <a16:creationId xmlns:a16="http://schemas.microsoft.com/office/drawing/2014/main" id="{5A3B5DE4-5F57-0F05-DD08-8CDACD82F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105" y="3816260"/>
            <a:ext cx="3742943" cy="2807207"/>
          </a:xfrm>
          <a:prstGeom prst="rect">
            <a:avLst/>
          </a:prstGeom>
        </p:spPr>
      </p:pic>
      <p:pic>
        <p:nvPicPr>
          <p:cNvPr id="10" name="Picture 9" descr="A picture containing grass, outdoor, sky, road&#10;&#10;AI-generated content may be incorrect.">
            <a:extLst>
              <a:ext uri="{FF2B5EF4-FFF2-40B4-BE49-F238E27FC236}">
                <a16:creationId xmlns:a16="http://schemas.microsoft.com/office/drawing/2014/main" id="{CE7E1009-7288-0C62-6731-D98B4E679A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4647"/>
          <a:stretch/>
        </p:blipFill>
        <p:spPr>
          <a:xfrm>
            <a:off x="6854953" y="3816261"/>
            <a:ext cx="3742943" cy="280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34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48126-5024-DA32-D0B7-1D22D573D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Impingement Visualization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6E56D-A3BE-C50F-65DC-116BAD43E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7512"/>
            <a:ext cx="10515600" cy="4805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Primary Objectives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1. </a:t>
            </a:r>
            <a:r>
              <a:rPr lang="en-US" sz="2400" dirty="0"/>
              <a:t>Represent plume impingement on booster during separation</a:t>
            </a:r>
          </a:p>
          <a:p>
            <a:pPr lvl="1"/>
            <a:r>
              <a:rPr lang="en-US" dirty="0"/>
              <a:t>Performant and Highly customizable decals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Plume cutoff on collision</a:t>
            </a:r>
          </a:p>
          <a:p>
            <a:pPr marL="0" indent="0">
              <a:buNone/>
            </a:pPr>
            <a:r>
              <a:rPr lang="en-US" sz="2400" dirty="0"/>
              <a:t>2. Surface Deformation to represent Plume Surface Interaction</a:t>
            </a:r>
          </a:p>
          <a:p>
            <a:pPr lvl="1"/>
            <a:r>
              <a:rPr lang="en-US" dirty="0"/>
              <a:t>Both playback and real-time (Simulink co-simulation capability)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Customizable shapes for more in-depth analysis</a:t>
            </a:r>
          </a:p>
          <a:p>
            <a:pPr marL="0" indent="0">
              <a:buNone/>
            </a:pPr>
            <a:r>
              <a:rPr lang="en-US" sz="2400" dirty="0"/>
              <a:t>3. Elevation and slope shaders for hazard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2FCD2-178D-F302-8F5F-3F786FA8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04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9CC645D-CD3F-A4CD-3BEE-A0697CF67E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30" r="6420"/>
          <a:stretch/>
        </p:blipFill>
        <p:spPr>
          <a:xfrm>
            <a:off x="1036786" y="3550346"/>
            <a:ext cx="4701397" cy="2172003"/>
          </a:xfrm>
          <a:custGeom>
            <a:avLst/>
            <a:gdLst>
              <a:gd name="connsiteX0" fmla="*/ 0 w 5042639"/>
              <a:gd name="connsiteY0" fmla="*/ 0 h 2172003"/>
              <a:gd name="connsiteX1" fmla="*/ 5042639 w 5042639"/>
              <a:gd name="connsiteY1" fmla="*/ 0 h 2172003"/>
              <a:gd name="connsiteX2" fmla="*/ 5042639 w 5042639"/>
              <a:gd name="connsiteY2" fmla="*/ 2172003 h 2172003"/>
              <a:gd name="connsiteX3" fmla="*/ 585124 w 5042639"/>
              <a:gd name="connsiteY3" fmla="*/ 2172003 h 2172003"/>
              <a:gd name="connsiteX4" fmla="*/ 310552 w 5042639"/>
              <a:gd name="connsiteY4" fmla="*/ 1674744 h 2172003"/>
              <a:gd name="connsiteX5" fmla="*/ 310552 w 5042639"/>
              <a:gd name="connsiteY5" fmla="*/ 1481531 h 2172003"/>
              <a:gd name="connsiteX6" fmla="*/ 294819 w 5042639"/>
              <a:gd name="connsiteY6" fmla="*/ 1481531 h 2172003"/>
              <a:gd name="connsiteX7" fmla="*/ 294819 w 5042639"/>
              <a:gd name="connsiteY7" fmla="*/ 1318920 h 2172003"/>
              <a:gd name="connsiteX8" fmla="*/ 138024 w 5042639"/>
              <a:gd name="connsiteY8" fmla="*/ 1318920 h 2172003"/>
              <a:gd name="connsiteX9" fmla="*/ 138024 w 5042639"/>
              <a:gd name="connsiteY9" fmla="*/ 1147451 h 2172003"/>
              <a:gd name="connsiteX10" fmla="*/ 103519 w 5042639"/>
              <a:gd name="connsiteY10" fmla="*/ 1147451 h 2172003"/>
              <a:gd name="connsiteX11" fmla="*/ 103519 w 5042639"/>
              <a:gd name="connsiteY11" fmla="*/ 1053285 h 2172003"/>
              <a:gd name="connsiteX12" fmla="*/ 46758 w 5042639"/>
              <a:gd name="connsiteY12" fmla="*/ 1053285 h 2172003"/>
              <a:gd name="connsiteX13" fmla="*/ 7716 w 5042639"/>
              <a:gd name="connsiteY13" fmla="*/ 959994 h 2172003"/>
              <a:gd name="connsiteX14" fmla="*/ 0 w 5042639"/>
              <a:gd name="connsiteY14" fmla="*/ 963223 h 2172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42639" h="2172003">
                <a:moveTo>
                  <a:pt x="0" y="0"/>
                </a:moveTo>
                <a:lnTo>
                  <a:pt x="5042639" y="0"/>
                </a:lnTo>
                <a:lnTo>
                  <a:pt x="5042639" y="2172003"/>
                </a:lnTo>
                <a:lnTo>
                  <a:pt x="585124" y="2172003"/>
                </a:lnTo>
                <a:lnTo>
                  <a:pt x="310552" y="1674744"/>
                </a:lnTo>
                <a:lnTo>
                  <a:pt x="310552" y="1481531"/>
                </a:lnTo>
                <a:lnTo>
                  <a:pt x="294819" y="1481531"/>
                </a:lnTo>
                <a:lnTo>
                  <a:pt x="294819" y="1318920"/>
                </a:lnTo>
                <a:lnTo>
                  <a:pt x="138024" y="1318920"/>
                </a:lnTo>
                <a:lnTo>
                  <a:pt x="138024" y="1147451"/>
                </a:lnTo>
                <a:lnTo>
                  <a:pt x="103519" y="1147451"/>
                </a:lnTo>
                <a:lnTo>
                  <a:pt x="103519" y="1053285"/>
                </a:lnTo>
                <a:lnTo>
                  <a:pt x="46758" y="1053285"/>
                </a:lnTo>
                <a:lnTo>
                  <a:pt x="7716" y="959994"/>
                </a:lnTo>
                <a:lnTo>
                  <a:pt x="0" y="96322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9174CB-7118-CFC4-E8ED-B42EA55C7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Decals and Materials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8D6285-C11A-881C-753A-C8DAEB213A20}"/>
              </a:ext>
            </a:extLst>
          </p:cNvPr>
          <p:cNvSpPr txBox="1"/>
          <p:nvPr/>
        </p:nvSpPr>
        <p:spPr>
          <a:xfrm>
            <a:off x="699637" y="1199548"/>
            <a:ext cx="43387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Decals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Projects a material onto bodies within a localized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Dynamic rotation, position, and size parameters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30883F-95FD-40C6-5DF6-61654007DCAA}"/>
              </a:ext>
            </a:extLst>
          </p:cNvPr>
          <p:cNvSpPr txBox="1"/>
          <p:nvPr/>
        </p:nvSpPr>
        <p:spPr>
          <a:xfrm>
            <a:off x="6398684" y="1061049"/>
            <a:ext cx="45978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Rendering process that sends data to the graphics card to change the look of pixels.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Dynamics parameters such as color, emission, roughness, transparency, etc.</a:t>
            </a:r>
          </a:p>
        </p:txBody>
      </p:sp>
      <p:pic>
        <p:nvPicPr>
          <p:cNvPr id="14" name="Recording 2025-08-04 095007">
            <a:hlinkClick r:id="" action="ppaction://media"/>
            <a:extLst>
              <a:ext uri="{FF2B5EF4-FFF2-40B4-BE49-F238E27FC236}">
                <a16:creationId xmlns:a16="http://schemas.microsoft.com/office/drawing/2014/main" id="{4978881C-7C06-42F6-D08F-1284A30450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1480" y="3052646"/>
            <a:ext cx="3272286" cy="316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7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NoCollision">
            <a:hlinkClick r:id="" action="ppaction://media"/>
            <a:extLst>
              <a:ext uri="{FF2B5EF4-FFF2-40B4-BE49-F238E27FC236}">
                <a16:creationId xmlns:a16="http://schemas.microsoft.com/office/drawing/2014/main" id="{38C0D042-A50C-ED87-1C5B-C537AD197B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9782" r="1086"/>
          <a:stretch/>
        </p:blipFill>
        <p:spPr>
          <a:xfrm>
            <a:off x="1402473" y="2665703"/>
            <a:ext cx="3749040" cy="3198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B8D865-77AA-6F7A-4E1F-896A3DF60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85166"/>
            <a:ext cx="11586632" cy="821727"/>
          </a:xfrm>
        </p:spPr>
        <p:txBody>
          <a:bodyPr/>
          <a:lstStyle/>
          <a:p>
            <a:r>
              <a:rPr lang="en-US" b="1" dirty="0"/>
              <a:t>Separation Impingement – Collision Detection and Application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524CC3-A72C-733A-0464-1CFF42ECD6EE}"/>
              </a:ext>
            </a:extLst>
          </p:cNvPr>
          <p:cNvSpPr txBox="1"/>
          <p:nvPr/>
        </p:nvSpPr>
        <p:spPr>
          <a:xfrm>
            <a:off x="1402472" y="5887729"/>
            <a:ext cx="3978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Without Collision Detection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62F43A-C4FB-05E1-194C-FD7566619923}"/>
              </a:ext>
            </a:extLst>
          </p:cNvPr>
          <p:cNvSpPr txBox="1"/>
          <p:nvPr/>
        </p:nvSpPr>
        <p:spPr>
          <a:xfrm>
            <a:off x="7040488" y="5880537"/>
            <a:ext cx="3978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With Collision Detection</a:t>
            </a:r>
          </a:p>
        </p:txBody>
      </p:sp>
      <p:pic>
        <p:nvPicPr>
          <p:cNvPr id="12" name="colli">
            <a:hlinkClick r:id="" action="ppaction://media"/>
            <a:extLst>
              <a:ext uri="{FF2B5EF4-FFF2-40B4-BE49-F238E27FC236}">
                <a16:creationId xmlns:a16="http://schemas.microsoft.com/office/drawing/2014/main" id="{8E8252C5-8F46-F8B1-B165-EA5B0726D07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l="-1" r="-143"/>
          <a:stretch/>
        </p:blipFill>
        <p:spPr>
          <a:xfrm>
            <a:off x="7040488" y="2670693"/>
            <a:ext cx="3749040" cy="321703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D54F48-D407-503D-00DC-7718C631FB86}"/>
              </a:ext>
            </a:extLst>
          </p:cNvPr>
          <p:cNvSpPr/>
          <p:nvPr/>
        </p:nvSpPr>
        <p:spPr bwMode="auto">
          <a:xfrm>
            <a:off x="523072" y="1123017"/>
            <a:ext cx="3948431" cy="111348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Trace a vector matching the position and rotation of each engine on the tanker as separation begins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AFECA9-6157-A470-56F0-AAF1A6991167}"/>
              </a:ext>
            </a:extLst>
          </p:cNvPr>
          <p:cNvSpPr/>
          <p:nvPr/>
        </p:nvSpPr>
        <p:spPr bwMode="auto">
          <a:xfrm>
            <a:off x="4928615" y="1123017"/>
            <a:ext cx="3042320" cy="111348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rgbClr val="FFFFFF"/>
                </a:solidFill>
              </a:rPr>
              <a:t>Send the collision location to plume visuals to remove plumes past the collision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33B2D3-0A67-EB80-982A-BEADEA603EEE}"/>
              </a:ext>
            </a:extLst>
          </p:cNvPr>
          <p:cNvSpPr/>
          <p:nvPr/>
        </p:nvSpPr>
        <p:spPr bwMode="auto">
          <a:xfrm>
            <a:off x="8428047" y="1123017"/>
            <a:ext cx="2846424" cy="111348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rgbClr val="FFFFFF"/>
                </a:solidFill>
              </a:rPr>
              <a:t>Place a decal on the hit location with the z axis and face normal aligned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103084C-C8DE-F5A9-3730-99377D590902}"/>
              </a:ext>
            </a:extLst>
          </p:cNvPr>
          <p:cNvSpPr/>
          <p:nvPr/>
        </p:nvSpPr>
        <p:spPr bwMode="auto">
          <a:xfrm>
            <a:off x="4471503" y="1539004"/>
            <a:ext cx="457112" cy="28151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E6541851-9EDE-9B1E-4AD0-044D549E486C}"/>
              </a:ext>
            </a:extLst>
          </p:cNvPr>
          <p:cNvSpPr/>
          <p:nvPr/>
        </p:nvSpPr>
        <p:spPr bwMode="auto">
          <a:xfrm>
            <a:off x="7970935" y="1539004"/>
            <a:ext cx="457112" cy="28151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80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7C0F4-F213-0F48-435F-6246A5E4B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Modeling the Moon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4B61F5-DF32-1E39-46BE-B47F9CE440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177" b="3581"/>
          <a:stretch/>
        </p:blipFill>
        <p:spPr>
          <a:xfrm>
            <a:off x="8589033" y="1308144"/>
            <a:ext cx="3371703" cy="21208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4FBED0-D89B-2F18-E274-63AD8B0098F8}"/>
              </a:ext>
            </a:extLst>
          </p:cNvPr>
          <p:cNvSpPr txBox="1"/>
          <p:nvPr/>
        </p:nvSpPr>
        <p:spPr>
          <a:xfrm>
            <a:off x="605368" y="1278517"/>
            <a:ext cx="49860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moon is rendered using a tool called Clip Map Unreal Terrain developed by JSC.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Converts DEMs to vertex height coordinates.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Applied to a lunar mean radius sphere mesh.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Uses clip mapping to render vertices in subsections called levels.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Subsequent levels have reduced vertex resolution.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Saves on VRAM and RAM.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Resolution is highest within center of camera view.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Updates with camera motion.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Multi-threaded to increase speed.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0483CF-4C7D-7FA9-84C7-5DE9A590E4B4}"/>
              </a:ext>
            </a:extLst>
          </p:cNvPr>
          <p:cNvSpPr txBox="1"/>
          <p:nvPr/>
        </p:nvSpPr>
        <p:spPr>
          <a:xfrm>
            <a:off x="1037941" y="3352503"/>
            <a:ext cx="4986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C7C310-A8ED-145B-698E-731D1737B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08144"/>
            <a:ext cx="2493033" cy="21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60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71FD8-A39A-882C-EB58-419F79089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Modeling Craters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AB9B31-220B-FAB6-B590-C24D44963895}"/>
              </a:ext>
            </a:extLst>
          </p:cNvPr>
          <p:cNvSpPr/>
          <p:nvPr/>
        </p:nvSpPr>
        <p:spPr bwMode="auto">
          <a:xfrm>
            <a:off x="2866253" y="1590254"/>
            <a:ext cx="2696329" cy="8217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FFFFFF"/>
                </a:solidFill>
              </a:rPr>
              <a:t>CSV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28DEB8-E247-0A49-D84A-FB07686A9A93}"/>
              </a:ext>
            </a:extLst>
          </p:cNvPr>
          <p:cNvSpPr/>
          <p:nvPr/>
        </p:nvSpPr>
        <p:spPr bwMode="auto">
          <a:xfrm>
            <a:off x="7242213" y="1592082"/>
            <a:ext cx="2696330" cy="8217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FFFFFF"/>
                </a:solidFill>
              </a:rPr>
              <a:t>Simulink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EB87412-34DF-84A1-8AB7-1C7AC7F2471E}"/>
              </a:ext>
            </a:extLst>
          </p:cNvPr>
          <p:cNvSpPr/>
          <p:nvPr/>
        </p:nvSpPr>
        <p:spPr bwMode="auto">
          <a:xfrm>
            <a:off x="7585400" y="2866717"/>
            <a:ext cx="2009955" cy="8217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FFFFFF"/>
                </a:solidFill>
              </a:rPr>
              <a:t>MathWorks Interface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DBCAC6-2DC3-0ABC-5226-1004747BE34E}"/>
              </a:ext>
            </a:extLst>
          </p:cNvPr>
          <p:cNvSpPr/>
          <p:nvPr/>
        </p:nvSpPr>
        <p:spPr bwMode="auto">
          <a:xfrm>
            <a:off x="3209441" y="2859431"/>
            <a:ext cx="2009954" cy="8217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FFFFFF"/>
                </a:solidFill>
              </a:rPr>
              <a:t>Unreal Engine Data Table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FBEC49E-B7ED-DB03-7C4A-C11E2C6ECD62}"/>
              </a:ext>
            </a:extLst>
          </p:cNvPr>
          <p:cNvSpPr/>
          <p:nvPr/>
        </p:nvSpPr>
        <p:spPr bwMode="auto">
          <a:xfrm>
            <a:off x="4798483" y="4229565"/>
            <a:ext cx="3200400" cy="8217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FFFFFF"/>
                </a:solidFill>
              </a:rPr>
              <a:t>Crater Shaping Plugin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ADB30D2-9FFD-BAC8-1BE8-7F8DD2A38EA1}"/>
              </a:ext>
            </a:extLst>
          </p:cNvPr>
          <p:cNvSpPr/>
          <p:nvPr/>
        </p:nvSpPr>
        <p:spPr bwMode="auto">
          <a:xfrm>
            <a:off x="4798483" y="5531085"/>
            <a:ext cx="3200400" cy="8217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FFFFFF"/>
                </a:solidFill>
              </a:rPr>
              <a:t>Rendering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587B63C-5650-A26C-E7D6-D2A6A66615E7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 bwMode="auto">
          <a:xfrm>
            <a:off x="4214418" y="2411981"/>
            <a:ext cx="0" cy="44745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C8FA9CE-B4BD-0807-B1D6-DBF24E05337F}"/>
              </a:ext>
            </a:extLst>
          </p:cNvPr>
          <p:cNvCxnSpPr>
            <a:cxnSpLocks/>
            <a:stCxn id="12" idx="2"/>
            <a:endCxn id="18" idx="0"/>
          </p:cNvCxnSpPr>
          <p:nvPr/>
        </p:nvCxnSpPr>
        <p:spPr bwMode="auto">
          <a:xfrm>
            <a:off x="4214418" y="3681158"/>
            <a:ext cx="2184265" cy="54840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B3F2A67-F18E-E82A-4D3E-1822F035252E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 bwMode="auto">
          <a:xfrm>
            <a:off x="8590378" y="2413809"/>
            <a:ext cx="0" cy="45290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A6649CE-5BE4-6DB5-09D6-4EFFF5208FC1}"/>
              </a:ext>
            </a:extLst>
          </p:cNvPr>
          <p:cNvCxnSpPr>
            <a:cxnSpLocks/>
            <a:stCxn id="11" idx="2"/>
            <a:endCxn id="18" idx="0"/>
          </p:cNvCxnSpPr>
          <p:nvPr/>
        </p:nvCxnSpPr>
        <p:spPr bwMode="auto">
          <a:xfrm flipH="1">
            <a:off x="6398683" y="3688444"/>
            <a:ext cx="2191695" cy="54112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E830F0EC-DB29-1569-9A37-C43D2DA13CB0}"/>
              </a:ext>
            </a:extLst>
          </p:cNvPr>
          <p:cNvCxnSpPr>
            <a:cxnSpLocks/>
            <a:stCxn id="18" idx="2"/>
            <a:endCxn id="19" idx="0"/>
          </p:cNvCxnSpPr>
          <p:nvPr/>
        </p:nvCxnSpPr>
        <p:spPr bwMode="auto">
          <a:xfrm>
            <a:off x="6398683" y="5051292"/>
            <a:ext cx="0" cy="47979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004FAC2-9C4C-5084-4132-42C574F8DCAC}"/>
              </a:ext>
            </a:extLst>
          </p:cNvPr>
          <p:cNvSpPr txBox="1"/>
          <p:nvPr/>
        </p:nvSpPr>
        <p:spPr>
          <a:xfrm>
            <a:off x="1001290" y="1816451"/>
            <a:ext cx="150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 Source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C5D15D-FE20-4261-6C2E-A173B82514E2}"/>
              </a:ext>
            </a:extLst>
          </p:cNvPr>
          <p:cNvSpPr txBox="1"/>
          <p:nvPr/>
        </p:nvSpPr>
        <p:spPr>
          <a:xfrm>
            <a:off x="1000766" y="3095341"/>
            <a:ext cx="71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API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E55C6C72-D301-D0DE-D3B7-52CCF4450ACD}"/>
              </a:ext>
            </a:extLst>
          </p:cNvPr>
          <p:cNvCxnSpPr/>
          <p:nvPr/>
        </p:nvCxnSpPr>
        <p:spPr bwMode="auto">
          <a:xfrm>
            <a:off x="1001290" y="3955361"/>
            <a:ext cx="10757891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387D5263-D677-8F7E-BD96-0FBC449DAA67}"/>
              </a:ext>
            </a:extLst>
          </p:cNvPr>
          <p:cNvCxnSpPr/>
          <p:nvPr/>
        </p:nvCxnSpPr>
        <p:spPr bwMode="auto">
          <a:xfrm>
            <a:off x="1001290" y="2635706"/>
            <a:ext cx="10757891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5487F0D-EFC5-CD2A-68C0-E62FC59D5458}"/>
              </a:ext>
            </a:extLst>
          </p:cNvPr>
          <p:cNvSpPr/>
          <p:nvPr/>
        </p:nvSpPr>
        <p:spPr bwMode="auto">
          <a:xfrm>
            <a:off x="3557386" y="895063"/>
            <a:ext cx="1314064" cy="4855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Playback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18E9B0C2-447F-275D-2F90-40C74939B534}"/>
              </a:ext>
            </a:extLst>
          </p:cNvPr>
          <p:cNvSpPr/>
          <p:nvPr/>
        </p:nvSpPr>
        <p:spPr bwMode="auto">
          <a:xfrm>
            <a:off x="7894177" y="890429"/>
            <a:ext cx="1392402" cy="4855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</a:rPr>
              <a:t>Real-Time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131496F4-9C93-DF3A-5105-CFAC4C53A2BF}"/>
              </a:ext>
            </a:extLst>
          </p:cNvPr>
          <p:cNvSpPr txBox="1"/>
          <p:nvPr/>
        </p:nvSpPr>
        <p:spPr>
          <a:xfrm>
            <a:off x="1000766" y="4455762"/>
            <a:ext cx="1469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Processing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01E0C278-994E-8525-E43C-A8B0ED0CF142}"/>
              </a:ext>
            </a:extLst>
          </p:cNvPr>
          <p:cNvCxnSpPr/>
          <p:nvPr/>
        </p:nvCxnSpPr>
        <p:spPr bwMode="auto">
          <a:xfrm>
            <a:off x="1019737" y="5256882"/>
            <a:ext cx="10757891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5CBD7929-7F42-D53A-02A7-85A4DC86BB9D}"/>
              </a:ext>
            </a:extLst>
          </p:cNvPr>
          <p:cNvSpPr txBox="1"/>
          <p:nvPr/>
        </p:nvSpPr>
        <p:spPr>
          <a:xfrm>
            <a:off x="1019737" y="5757282"/>
            <a:ext cx="1469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Visualization</a:t>
            </a:r>
          </a:p>
        </p:txBody>
      </p:sp>
    </p:spTree>
    <p:extLst>
      <p:ext uri="{BB962C8B-B14F-4D97-AF65-F5344CB8AC3E}">
        <p14:creationId xmlns:p14="http://schemas.microsoft.com/office/powerpoint/2010/main" val="108278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5D0D5-D0DB-8070-24FF-CD535E9D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Playback vs Real-time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384EB7-646E-4289-0083-3A565241C21B}"/>
              </a:ext>
            </a:extLst>
          </p:cNvPr>
          <p:cNvSpPr txBox="1"/>
          <p:nvPr/>
        </p:nvSpPr>
        <p:spPr>
          <a:xfrm>
            <a:off x="695143" y="906893"/>
            <a:ext cx="49860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Playback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Complete data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Specified time can be selected for viewing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Unreal Engine sequencer compatible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Requires CSV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65BFED-71BB-A8CD-799D-8BB001D6E94D}"/>
              </a:ext>
            </a:extLst>
          </p:cNvPr>
          <p:cNvSpPr txBox="1"/>
          <p:nvPr/>
        </p:nvSpPr>
        <p:spPr>
          <a:xfrm>
            <a:off x="6323110" y="906893"/>
            <a:ext cx="4986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Real-time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Speed of formation is visible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Simulink compatible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Active during simulation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5614C1-93F1-DBF4-3EE3-7E741B375753}"/>
              </a:ext>
            </a:extLst>
          </p:cNvPr>
          <p:cNvGrpSpPr/>
          <p:nvPr/>
        </p:nvGrpSpPr>
        <p:grpSpPr>
          <a:xfrm>
            <a:off x="1001685" y="2870970"/>
            <a:ext cx="3824343" cy="3205619"/>
            <a:chOff x="11077488" y="-3589792"/>
            <a:chExt cx="12582149" cy="10547157"/>
          </a:xfrm>
        </p:grpSpPr>
        <p:pic>
          <p:nvPicPr>
            <p:cNvPr id="4" name="Picture 3" descr="A screenshot of a video game&#10;&#10;AI-generated content may be incorrect.">
              <a:extLst>
                <a:ext uri="{FF2B5EF4-FFF2-40B4-BE49-F238E27FC236}">
                  <a16:creationId xmlns:a16="http://schemas.microsoft.com/office/drawing/2014/main" id="{1489D6BF-B1F1-9619-36A3-05BCE7AF8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4344" t="15160" r="24044" b="4589"/>
            <a:stretch/>
          </p:blipFill>
          <p:spPr>
            <a:xfrm>
              <a:off x="17368564" y="1673750"/>
              <a:ext cx="6291073" cy="5276087"/>
            </a:xfrm>
            <a:prstGeom prst="rect">
              <a:avLst/>
            </a:prstGeom>
          </p:spPr>
        </p:pic>
        <p:pic>
          <p:nvPicPr>
            <p:cNvPr id="8" name="Picture 7" descr="A screenshot of a video game&#10;&#10;AI-generated content may be incorrect.">
              <a:extLst>
                <a:ext uri="{FF2B5EF4-FFF2-40B4-BE49-F238E27FC236}">
                  <a16:creationId xmlns:a16="http://schemas.microsoft.com/office/drawing/2014/main" id="{68354380-32A6-1350-D6C9-353B2CEA6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4344" t="15160" r="24043" b="4590"/>
            <a:stretch/>
          </p:blipFill>
          <p:spPr>
            <a:xfrm>
              <a:off x="11077488" y="1681278"/>
              <a:ext cx="6291073" cy="5276087"/>
            </a:xfrm>
            <a:prstGeom prst="rect">
              <a:avLst/>
            </a:prstGeom>
          </p:spPr>
        </p:pic>
        <p:pic>
          <p:nvPicPr>
            <p:cNvPr id="10" name="Picture 9" descr="A screenshot of a video game&#10;&#10;AI-generated content may be incorrect.">
              <a:extLst>
                <a:ext uri="{FF2B5EF4-FFF2-40B4-BE49-F238E27FC236}">
                  <a16:creationId xmlns:a16="http://schemas.microsoft.com/office/drawing/2014/main" id="{2B536748-0F90-93ED-E9A7-456F32B82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4350" t="15171" r="24050" b="4604"/>
            <a:stretch/>
          </p:blipFill>
          <p:spPr>
            <a:xfrm>
              <a:off x="17368564" y="-3587282"/>
              <a:ext cx="6291073" cy="5276087"/>
            </a:xfrm>
            <a:prstGeom prst="rect">
              <a:avLst/>
            </a:prstGeom>
          </p:spPr>
        </p:pic>
        <p:pic>
          <p:nvPicPr>
            <p:cNvPr id="12" name="Picture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FFAB107A-AE3E-698A-FC14-EEF31EA29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4372" t="15262" r="24065" b="4589"/>
            <a:stretch/>
          </p:blipFill>
          <p:spPr>
            <a:xfrm>
              <a:off x="11082068" y="-3589792"/>
              <a:ext cx="6286500" cy="5271069"/>
            </a:xfrm>
            <a:prstGeom prst="rect">
              <a:avLst/>
            </a:prstGeom>
          </p:spPr>
        </p:pic>
      </p:grpSp>
      <p:pic>
        <p:nvPicPr>
          <p:cNvPr id="15" name="output">
            <a:hlinkClick r:id="" action="ppaction://media"/>
            <a:extLst>
              <a:ext uri="{FF2B5EF4-FFF2-40B4-BE49-F238E27FC236}">
                <a16:creationId xmlns:a16="http://schemas.microsoft.com/office/drawing/2014/main" id="{9A8DD838-E2C5-605E-0E06-90A932297E8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195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22431" y="2870970"/>
            <a:ext cx="4021665" cy="320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4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70B03-E02A-FF05-3A89-6A839ECD6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Playback Data Handling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B1FB48-1866-5A4F-E276-26DC6330C1E6}"/>
              </a:ext>
            </a:extLst>
          </p:cNvPr>
          <p:cNvSpPr txBox="1"/>
          <p:nvPr/>
        </p:nvSpPr>
        <p:spPr>
          <a:xfrm>
            <a:off x="857650" y="1291749"/>
            <a:ext cx="49860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Csv files are not natively supported.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Csv data must be converted to a data table which is an array of structs. Each struct contains one row of column data.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5337E-645A-5D08-99AA-273852210D82}"/>
              </a:ext>
            </a:extLst>
          </p:cNvPr>
          <p:cNvSpPr txBox="1"/>
          <p:nvPr/>
        </p:nvSpPr>
        <p:spPr>
          <a:xfrm>
            <a:off x="6096000" y="1083975"/>
            <a:ext cx="498606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u="sng" dirty="0"/>
              <a:t>Format and Importing Notes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dirty="0"/>
              <a:t>Data Tables must have unique entries in the first column. 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dirty="0"/>
              <a:t>The first column in a data table will not have a name. Every column after must have a name. 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dirty="0"/>
              <a:t>Edits to the data format must be reflected in the custom struct.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3EDFC0-ED8D-DF16-D231-E6CB9A0EB6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61"/>
          <a:stretch/>
        </p:blipFill>
        <p:spPr>
          <a:xfrm>
            <a:off x="6716002" y="3723271"/>
            <a:ext cx="4029637" cy="27551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4B28E2-6E50-DA1D-2A34-1FE9784A9F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01938" y="3153933"/>
            <a:ext cx="2992927" cy="3324506"/>
          </a:xfrm>
          <a:custGeom>
            <a:avLst/>
            <a:gdLst>
              <a:gd name="connsiteX0" fmla="*/ 0 w 2992927"/>
              <a:gd name="connsiteY0" fmla="*/ 0 h 3324506"/>
              <a:gd name="connsiteX1" fmla="*/ 2992927 w 2992927"/>
              <a:gd name="connsiteY1" fmla="*/ 0 h 3324506"/>
              <a:gd name="connsiteX2" fmla="*/ 2992927 w 2992927"/>
              <a:gd name="connsiteY2" fmla="*/ 3324506 h 3324506"/>
              <a:gd name="connsiteX3" fmla="*/ 480468 w 2992927"/>
              <a:gd name="connsiteY3" fmla="*/ 3324506 h 3324506"/>
              <a:gd name="connsiteX4" fmla="*/ 413910 w 2992927"/>
              <a:gd name="connsiteY4" fmla="*/ 3242461 h 3324506"/>
              <a:gd name="connsiteX5" fmla="*/ 192596 w 2992927"/>
              <a:gd name="connsiteY5" fmla="*/ 2920183 h 3324506"/>
              <a:gd name="connsiteX6" fmla="*/ 0 w 2992927"/>
              <a:gd name="connsiteY6" fmla="*/ 2589182 h 332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2927" h="3324506">
                <a:moveTo>
                  <a:pt x="0" y="0"/>
                </a:moveTo>
                <a:lnTo>
                  <a:pt x="2992927" y="0"/>
                </a:lnTo>
                <a:lnTo>
                  <a:pt x="2992927" y="3324506"/>
                </a:lnTo>
                <a:lnTo>
                  <a:pt x="480468" y="3324506"/>
                </a:lnTo>
                <a:lnTo>
                  <a:pt x="413910" y="3242461"/>
                </a:lnTo>
                <a:cubicBezTo>
                  <a:pt x="337448" y="3139973"/>
                  <a:pt x="263576" y="3032433"/>
                  <a:pt x="192596" y="2920183"/>
                </a:cubicBezTo>
                <a:lnTo>
                  <a:pt x="0" y="258918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5124335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LS_Internal_PPT Template_NOV 2015">
  <a:themeElements>
    <a:clrScheme name="October 2015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X_Template" id="{5115ADAB-05E4-7949-8049-28E1392E4B11}" vid="{25583AA3-BE6C-3540-A4E2-37BC204E3B3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13C4540493EB489AD9605D6388CE89" ma:contentTypeVersion="5" ma:contentTypeDescription="Create a new document." ma:contentTypeScope="" ma:versionID="222b96023fad889797b527ff8ed5e545">
  <xsd:schema xmlns:xsd="http://www.w3.org/2001/XMLSchema" xmlns:xs="http://www.w3.org/2001/XMLSchema" xmlns:p="http://schemas.microsoft.com/office/2006/metadata/properties" xmlns:ns2="b95e412a-86f8-4856-88c9-edfa0aa06a16" xmlns:ns3="85205d4d-7121-49f3-99a9-1d6cc20c18ae" targetNamespace="http://schemas.microsoft.com/office/2006/metadata/properties" ma:root="true" ma:fieldsID="a21706aaf233e8ae37b8ecb461da2d8d" ns2:_="" ns3:_="">
    <xsd:import namespace="b95e412a-86f8-4856-88c9-edfa0aa06a16"/>
    <xsd:import namespace="85205d4d-7121-49f3-99a9-1d6cc20c18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5e412a-86f8-4856-88c9-edfa0aa06a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05d4d-7121-49f3-99a9-1d6cc20c18a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8AF43E-7A70-4A6D-B50B-DADDCDB2CFCA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85205d4d-7121-49f3-99a9-1d6cc20c18ae"/>
    <ds:schemaRef ds:uri="b95e412a-86f8-4856-88c9-edfa0aa06a16"/>
  </ds:schemaRefs>
</ds:datastoreItem>
</file>

<file path=customXml/itemProps2.xml><?xml version="1.0" encoding="utf-8"?>
<ds:datastoreItem xmlns:ds="http://schemas.openxmlformats.org/officeDocument/2006/customXml" ds:itemID="{64C1F193-69A3-4256-81CB-F16183F9D50C}">
  <ds:schemaRefs>
    <ds:schemaRef ds:uri="85205d4d-7121-49f3-99a9-1d6cc20c18ae"/>
    <ds:schemaRef ds:uri="b95e412a-86f8-4856-88c9-edfa0aa06a1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213A7AA-5F12-425F-92F8-61732BF6B15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52066</TotalTime>
  <Words>590</Words>
  <Application>Microsoft Office PowerPoint</Application>
  <PresentationFormat>Widescreen</PresentationFormat>
  <Paragraphs>122</Paragraphs>
  <Slides>15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55 Helvetica Roman</vt:lpstr>
      <vt:lpstr>Arial</vt:lpstr>
      <vt:lpstr>Arial Narrow</vt:lpstr>
      <vt:lpstr>Calibri</vt:lpstr>
      <vt:lpstr>Cambria Math</vt:lpstr>
      <vt:lpstr>Century Gothic</vt:lpstr>
      <vt:lpstr>Lucida Grande</vt:lpstr>
      <vt:lpstr>LucidaGrande</vt:lpstr>
      <vt:lpstr>system-ui</vt:lpstr>
      <vt:lpstr>Wingdings</vt:lpstr>
      <vt:lpstr>1_Office Theme</vt:lpstr>
      <vt:lpstr>2_SLS_Internal_PPT Template_NOV 2015</vt:lpstr>
      <vt:lpstr>Impingement Analysis Unreal Engine Implementation </vt:lpstr>
      <vt:lpstr>About Me</vt:lpstr>
      <vt:lpstr>Impingement Visualization Development</vt:lpstr>
      <vt:lpstr>Decals and Materials</vt:lpstr>
      <vt:lpstr>Separation Impingement – Collision Detection and Application</vt:lpstr>
      <vt:lpstr>Modeling the Moon</vt:lpstr>
      <vt:lpstr>Modeling Craters</vt:lpstr>
      <vt:lpstr>Playback vs Real-time</vt:lpstr>
      <vt:lpstr>Playback Data Handling</vt:lpstr>
      <vt:lpstr>Real-Time Simulink interface</vt:lpstr>
      <vt:lpstr>Crater Shaping</vt:lpstr>
      <vt:lpstr>Elevation Map</vt:lpstr>
      <vt:lpstr>Slope Map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SUB-TITLE</dc:title>
  <dc:creator>Hall, Heather D. (MSFC-HP01)</dc:creator>
  <cp:lastModifiedBy>Crouch, Elijah N. (MSFC-EV42)[ESSCA]</cp:lastModifiedBy>
  <cp:revision>158</cp:revision>
  <dcterms:created xsi:type="dcterms:W3CDTF">2020-02-26T15:11:52Z</dcterms:created>
  <dcterms:modified xsi:type="dcterms:W3CDTF">2025-08-14T20:18:24Z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0x010100C613C4540493EB489AD9605D6388CE89</vt:lpwstr>
  </property>
</Properties>
</file>