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1" r:id="rId2"/>
  </p:sldMasterIdLst>
  <p:notesMasterIdLst>
    <p:notesMasterId r:id="rId32"/>
  </p:notesMasterIdLst>
  <p:handoutMasterIdLst>
    <p:handoutMasterId r:id="rId33"/>
  </p:handoutMasterIdLst>
  <p:sldIdLst>
    <p:sldId id="828" r:id="rId3"/>
    <p:sldId id="1949" r:id="rId4"/>
    <p:sldId id="1976" r:id="rId5"/>
    <p:sldId id="1975" r:id="rId6"/>
    <p:sldId id="1972" r:id="rId7"/>
    <p:sldId id="1951" r:id="rId8"/>
    <p:sldId id="260" r:id="rId9"/>
    <p:sldId id="270" r:id="rId10"/>
    <p:sldId id="271" r:id="rId11"/>
    <p:sldId id="277" r:id="rId12"/>
    <p:sldId id="264" r:id="rId13"/>
    <p:sldId id="1953" r:id="rId14"/>
    <p:sldId id="1954" r:id="rId15"/>
    <p:sldId id="265" r:id="rId16"/>
    <p:sldId id="1960" r:id="rId17"/>
    <p:sldId id="1968" r:id="rId18"/>
    <p:sldId id="1978" r:id="rId19"/>
    <p:sldId id="1979" r:id="rId20"/>
    <p:sldId id="870" r:id="rId21"/>
    <p:sldId id="869" r:id="rId22"/>
    <p:sldId id="1967" r:id="rId23"/>
    <p:sldId id="1969" r:id="rId24"/>
    <p:sldId id="1970" r:id="rId25"/>
    <p:sldId id="1971" r:id="rId26"/>
    <p:sldId id="1957" r:id="rId27"/>
    <p:sldId id="1952" r:id="rId28"/>
    <p:sldId id="1956" r:id="rId29"/>
    <p:sldId id="274"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DDE30-68E4-4493-E3F5-52B6765716E7}" name="Mashiku, Alinda K. (GSFC-5950)" initials="MAK(5" userId="S::aaligawe@ndc.nasa.gov::c4576205-32c4-4d82-8ca8-0d3e4ab971eb" providerId="AD"/>
  <p188:author id="{40D7E6C0-3F5A-8E4A-DEA1-0DAA1DC19BFE}" name="Newman, Lauri K. (HQ-DA000)" initials="NLK(D" userId="S::lknewman@ndc.nasa.gov::dfbac41c-4e07-4994-9432-68a5798e8b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wman, Lauri K. (HQ-DA000)" initials="NLK(D" lastIdx="1" clrIdx="0">
    <p:extLst>
      <p:ext uri="{19B8F6BF-5375-455C-9EA6-DF929625EA0E}">
        <p15:presenceInfo xmlns:p15="http://schemas.microsoft.com/office/powerpoint/2012/main" userId="S::lknewman@ndc.nasa.gov::dfbac41c-4e07-4994-9432-68a5798e8b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E1ED"/>
    <a:srgbClr val="224DFF"/>
    <a:srgbClr val="0000FF"/>
    <a:srgbClr val="FADF4E"/>
    <a:srgbClr val="FF7F7F"/>
    <a:srgbClr val="EFC521"/>
    <a:srgbClr val="EE0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22"/>
    <p:restoredTop sz="66018"/>
  </p:normalViewPr>
  <p:slideViewPr>
    <p:cSldViewPr snapToGrid="0">
      <p:cViewPr varScale="1">
        <p:scale>
          <a:sx n="152" d="100"/>
          <a:sy n="152" d="100"/>
        </p:scale>
        <p:origin x="234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139" d="100"/>
          <a:sy n="139" d="100"/>
        </p:scale>
        <p:origin x="4296"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535B41-33DE-6C42-A2D2-37D8790E49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18CE67-E744-6F4C-95CE-A05C867647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561D74-86B0-0F48-9A74-65C4E7DA7F6B}" type="datetimeFigureOut">
              <a:rPr lang="en-US" smtClean="0"/>
              <a:t>8/26/25</a:t>
            </a:fld>
            <a:endParaRPr lang="en-US"/>
          </a:p>
        </p:txBody>
      </p:sp>
      <p:sp>
        <p:nvSpPr>
          <p:cNvPr id="4" name="Footer Placeholder 3">
            <a:extLst>
              <a:ext uri="{FF2B5EF4-FFF2-40B4-BE49-F238E27FC236}">
                <a16:creationId xmlns:a16="http://schemas.microsoft.com/office/drawing/2014/main" id="{66F5BE23-A7DB-564B-B323-4FC75F118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6ABF1-5919-D54A-8BFD-79E9F17E4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0D930D-819F-E44C-8CBF-D7C3F9883775}" type="slidenum">
              <a:rPr lang="en-US" smtClean="0"/>
              <a:t>‹#›</a:t>
            </a:fld>
            <a:endParaRPr lang="en-US"/>
          </a:p>
        </p:txBody>
      </p:sp>
    </p:spTree>
    <p:extLst>
      <p:ext uri="{BB962C8B-B14F-4D97-AF65-F5344CB8AC3E}">
        <p14:creationId xmlns:p14="http://schemas.microsoft.com/office/powerpoint/2010/main" val="4046125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C1F86-9D8C-7448-BD13-4ADA237B0ED0}" type="datetimeFigureOut">
              <a:rPr lang="en-US" smtClean="0"/>
              <a:t>8/26/25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EC20-7090-DE4B-A86B-B2A2C077AA7A}" type="slidenum">
              <a:rPr lang="en-US" smtClean="0"/>
              <a:t>‹#›</a:t>
            </a:fld>
            <a:endParaRPr lang="en-US"/>
          </a:p>
        </p:txBody>
      </p:sp>
    </p:spTree>
    <p:extLst>
      <p:ext uri="{BB962C8B-B14F-4D97-AF65-F5344CB8AC3E}">
        <p14:creationId xmlns:p14="http://schemas.microsoft.com/office/powerpoint/2010/main" val="247409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1</a:t>
            </a:fld>
            <a:endParaRPr lang="en-US" dirty="0"/>
          </a:p>
        </p:txBody>
      </p:sp>
    </p:spTree>
    <p:extLst>
      <p:ext uri="{BB962C8B-B14F-4D97-AF65-F5344CB8AC3E}">
        <p14:creationId xmlns:p14="http://schemas.microsoft.com/office/powerpoint/2010/main" val="6170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FIS’s are used mostly in decision making problems, where there is not a concise certainty on whether an input belongs to a discretized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information parameters are modeled to produce an output ranging from 0 1o 1, based on the continuous distribution of the Fuzzy Membership Function. The resulting Decision plot output CHANGES as the parameter values change (i.e. Miss distance from 0 to 50, Pc from 0 to 0.5, KLD from 0 to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high MD, Low Pc and average KLD – results into a “Safe” conjunction decision ….1 is SAFE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low MD, High Pc and average KLD – results into an ”Unsafe” conjunction decision…0 is UNSAFE</a:t>
            </a:r>
          </a:p>
          <a:p>
            <a:endParaRPr lang="en-US" dirty="0"/>
          </a:p>
        </p:txBody>
      </p:sp>
      <p:sp>
        <p:nvSpPr>
          <p:cNvPr id="4" name="Slide Number Placeholder 3"/>
          <p:cNvSpPr>
            <a:spLocks noGrp="1"/>
          </p:cNvSpPr>
          <p:nvPr>
            <p:ph type="sldNum" sz="quarter" idx="10"/>
          </p:nvPr>
        </p:nvSpPr>
        <p:spPr/>
        <p:txBody>
          <a:bodyPr/>
          <a:lstStyle/>
          <a:p>
            <a:fld id="{1F909641-A572-40D1-9F06-BF4C9E188901}" type="slidenum">
              <a:rPr lang="en-US" smtClean="0"/>
              <a:t>10</a:t>
            </a:fld>
            <a:endParaRPr lang="en-US" dirty="0"/>
          </a:p>
        </p:txBody>
      </p:sp>
    </p:spTree>
    <p:extLst>
      <p:ext uri="{BB962C8B-B14F-4D97-AF65-F5344CB8AC3E}">
        <p14:creationId xmlns:p14="http://schemas.microsoft.com/office/powerpoint/2010/main" val="250915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hidden layers</a:t>
            </a:r>
          </a:p>
          <a:p>
            <a:r>
              <a:rPr lang="en-US" dirty="0"/>
              <a:t>Scaled</a:t>
            </a:r>
            <a:r>
              <a:rPr lang="en-US" baseline="0" dirty="0"/>
              <a:t> conjugate gradient training algorithm</a:t>
            </a:r>
          </a:p>
          <a:p>
            <a:r>
              <a:rPr lang="en-US" baseline="0" dirty="0"/>
              <a:t>Training 70</a:t>
            </a:r>
          </a:p>
          <a:p>
            <a:r>
              <a:rPr lang="en-US" baseline="0" dirty="0"/>
              <a:t>Testing 15</a:t>
            </a:r>
          </a:p>
          <a:p>
            <a:r>
              <a:rPr lang="en-US" baseline="0" dirty="0"/>
              <a:t>Validation 15</a:t>
            </a:r>
          </a:p>
          <a:p>
            <a:endParaRPr lang="en-US" baseline="0" dirty="0"/>
          </a:p>
          <a:p>
            <a:r>
              <a:rPr lang="en-US" baseline="0" dirty="0"/>
              <a:t>The simulated cases included cases that simulated “collisions” at TCA and then were back propagated several days back. The cases included random orbits that were extrapolated from the 12 cases generated by Alfano’s 2009 paper. The variability of these conjunctions were used to train 70% of the data sets. The performance of the Testing and validation is not very surprising however, a 92% overall performance is not necessary a performance of a model that can be used for any future conjunction but perhaps ONLY the conjunctions for specific cases that the model has been trained on.</a:t>
            </a:r>
            <a:endParaRPr lang="en-US" dirty="0"/>
          </a:p>
        </p:txBody>
      </p:sp>
      <p:sp>
        <p:nvSpPr>
          <p:cNvPr id="4" name="Slide Number Placeholder 3"/>
          <p:cNvSpPr>
            <a:spLocks noGrp="1"/>
          </p:cNvSpPr>
          <p:nvPr>
            <p:ph type="sldNum" sz="quarter" idx="10"/>
          </p:nvPr>
        </p:nvSpPr>
        <p:spPr/>
        <p:txBody>
          <a:bodyPr/>
          <a:lstStyle/>
          <a:p>
            <a:fld id="{CA3D400F-0E2F-49DE-BCC7-360D73646742}" type="slidenum">
              <a:rPr lang="en-US" smtClean="0"/>
              <a:t>11</a:t>
            </a:fld>
            <a:endParaRPr lang="en-US" dirty="0"/>
          </a:p>
        </p:txBody>
      </p:sp>
    </p:spTree>
    <p:extLst>
      <p:ext uri="{BB962C8B-B14F-4D97-AF65-F5344CB8AC3E}">
        <p14:creationId xmlns:p14="http://schemas.microsoft.com/office/powerpoint/2010/main" val="333375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13</a:t>
            </a:fld>
            <a:endParaRPr lang="en-US"/>
          </a:p>
        </p:txBody>
      </p:sp>
    </p:spTree>
    <p:extLst>
      <p:ext uri="{BB962C8B-B14F-4D97-AF65-F5344CB8AC3E}">
        <p14:creationId xmlns:p14="http://schemas.microsoft.com/office/powerpoint/2010/main" val="107918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CDMs have a plethora of conjunction parameters that help inform the level of conjunction risk in addition to space weather parameters that were included at the time the CDMs were generated.</a:t>
            </a:r>
          </a:p>
          <a:p>
            <a:endParaRPr lang="en-US" dirty="0"/>
          </a:p>
          <a:p>
            <a:r>
              <a:rPr lang="en-US" dirty="0"/>
              <a:t>For a typical conjunction event, one can expect anywhere </a:t>
            </a:r>
            <a:r>
              <a:rPr lang="en-US" dirty="0" err="1"/>
              <a:t>btn</a:t>
            </a:r>
            <a:r>
              <a:rPr lang="en-US" dirty="0"/>
              <a:t> 1 to 21 CDMs, however, the distribution of the number of CDMs for a conjunction event are shown in the histogram plot. </a:t>
            </a:r>
          </a:p>
          <a:p>
            <a:endParaRPr lang="en-US" dirty="0"/>
          </a:p>
          <a:p>
            <a:r>
              <a:rPr lang="en-US" dirty="0"/>
              <a:t>When training the LSTM neural networks, using the time-series of the CDMs, any gaps in the duration of the conjunction assessment are accounted for in the LSTM neural network to ensure a uniformity of the time series of CDMs considered.</a:t>
            </a:r>
          </a:p>
        </p:txBody>
      </p:sp>
      <p:sp>
        <p:nvSpPr>
          <p:cNvPr id="4" name="Slide Number Placeholder 3"/>
          <p:cNvSpPr>
            <a:spLocks noGrp="1"/>
          </p:cNvSpPr>
          <p:nvPr>
            <p:ph type="sldNum" sz="quarter" idx="5"/>
          </p:nvPr>
        </p:nvSpPr>
        <p:spPr/>
        <p:txBody>
          <a:bodyPr/>
          <a:lstStyle/>
          <a:p>
            <a:fld id="{4FB5EC20-7090-DE4B-A86B-B2A2C077AA7A}" type="slidenum">
              <a:rPr lang="en-US" smtClean="0"/>
              <a:t>14</a:t>
            </a:fld>
            <a:endParaRPr lang="en-US"/>
          </a:p>
        </p:txBody>
      </p:sp>
    </p:spTree>
    <p:extLst>
      <p:ext uri="{BB962C8B-B14F-4D97-AF65-F5344CB8AC3E}">
        <p14:creationId xmlns:p14="http://schemas.microsoft.com/office/powerpoint/2010/main" val="292135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15</a:t>
            </a:fld>
            <a:endParaRPr lang="en-US"/>
          </a:p>
        </p:txBody>
      </p:sp>
    </p:spTree>
    <p:extLst>
      <p:ext uri="{BB962C8B-B14F-4D97-AF65-F5344CB8AC3E}">
        <p14:creationId xmlns:p14="http://schemas.microsoft.com/office/powerpoint/2010/main" val="118208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16</a:t>
            </a:fld>
            <a:endParaRPr lang="en-US"/>
          </a:p>
        </p:txBody>
      </p:sp>
    </p:spTree>
    <p:extLst>
      <p:ext uri="{BB962C8B-B14F-4D97-AF65-F5344CB8AC3E}">
        <p14:creationId xmlns:p14="http://schemas.microsoft.com/office/powerpoint/2010/main" val="402399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18</a:t>
            </a:fld>
            <a:endParaRPr lang="en-US"/>
          </a:p>
        </p:txBody>
      </p:sp>
    </p:spTree>
    <p:extLst>
      <p:ext uri="{BB962C8B-B14F-4D97-AF65-F5344CB8AC3E}">
        <p14:creationId xmlns:p14="http://schemas.microsoft.com/office/powerpoint/2010/main" val="3756077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application, we chose the scaled conjugate gradient algorithm due to its enhanced performance compared to other gradient derivatives methods</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During training, several stopping conditions need to be pre-defined such as the number of epochs (iterations), maximum duration, performance goal, minimum performance gradient and a validation performance</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application, we chose the LM backpropagation training function because of its promising performance and speed and it has an efficient implementation in MATLAB. The LM algorithm was designed to reach second-order training speed without having the need to compute the Hessian, which is a second order derivative matrix or the derivative of the Jacobian</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09641-A572-40D1-9F06-BF4C9E188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90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performance will be measured using the regression R value which is an indication of the relationship between the outputs and the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If Regression is equal to 1, then this indicates that there is an exact linear relationship between the outputs and targets, and if Regression is equal to 0, then there is no linear relationship between outputs and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we will be using for this preliminary exploration, however there are other non-linear Regression constructs</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that could be explored and may perhaps provide an improved result when the results are not constrained to a binary output {0,1} = {unsafe, safe}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09641-A572-40D1-9F06-BF4C9E188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30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performance will be measured using the regression R value which is an indication of the relationship between the outputs and the targets.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If Regression is equal to 1, then this indicates that there is an exact linear relationship between the outputs and targets, and if Regression is equal to 0, then there is no linear relationship between outputs and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what we will be using for this preliminary exploration, however there are other non-linear Regression constructs</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that could be explored and may perhaps provide an improved result when the results are not constrained to a binary output {0,1} = {unsafe, safe}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09641-A572-40D1-9F06-BF4C9E188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17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2</a:t>
            </a:fld>
            <a:endParaRPr lang="en-US" dirty="0"/>
          </a:p>
        </p:txBody>
      </p:sp>
    </p:spTree>
    <p:extLst>
      <p:ext uri="{BB962C8B-B14F-4D97-AF65-F5344CB8AC3E}">
        <p14:creationId xmlns:p14="http://schemas.microsoft.com/office/powerpoint/2010/main" val="3034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parameters are highlighted as having the most relationship to high 0.2 importance </a:t>
            </a:r>
          </a:p>
          <a:p>
            <a:r>
              <a:rPr lang="en-US" dirty="0"/>
              <a:t>Input is standardized event parameters across a sequence </a:t>
            </a:r>
          </a:p>
          <a:p>
            <a:endParaRPr lang="en-US" dirty="0"/>
          </a:p>
        </p:txBody>
      </p:sp>
      <p:sp>
        <p:nvSpPr>
          <p:cNvPr id="4" name="Slide Number Placeholder 3"/>
          <p:cNvSpPr>
            <a:spLocks noGrp="1"/>
          </p:cNvSpPr>
          <p:nvPr>
            <p:ph type="sldNum" sz="quarter" idx="5"/>
          </p:nvPr>
        </p:nvSpPr>
        <p:spPr/>
        <p:txBody>
          <a:bodyPr/>
          <a:lstStyle/>
          <a:p>
            <a:fld id="{40A739EF-F548-F948-9711-AC63F8CE9628}" type="slidenum">
              <a:rPr lang="en-US" smtClean="0"/>
              <a:pPr/>
              <a:t>25</a:t>
            </a:fld>
            <a:endParaRPr lang="en-US"/>
          </a:p>
        </p:txBody>
      </p:sp>
    </p:spTree>
    <p:extLst>
      <p:ext uri="{BB962C8B-B14F-4D97-AF65-F5344CB8AC3E}">
        <p14:creationId xmlns:p14="http://schemas.microsoft.com/office/powerpoint/2010/main" val="198385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hidden layers</a:t>
            </a:r>
          </a:p>
          <a:p>
            <a:r>
              <a:rPr lang="en-US" dirty="0"/>
              <a:t>Scaled</a:t>
            </a:r>
            <a:r>
              <a:rPr lang="en-US" baseline="0" dirty="0"/>
              <a:t> conjugate gradient training algorithm</a:t>
            </a:r>
          </a:p>
          <a:p>
            <a:r>
              <a:rPr lang="en-US" baseline="0" dirty="0"/>
              <a:t>Training 70</a:t>
            </a:r>
          </a:p>
          <a:p>
            <a:r>
              <a:rPr lang="en-US" baseline="0" dirty="0"/>
              <a:t>Testing 15</a:t>
            </a:r>
          </a:p>
          <a:p>
            <a:r>
              <a:rPr lang="en-US" baseline="0" dirty="0"/>
              <a:t>Validation 15</a:t>
            </a:r>
            <a:endParaRPr lang="en-US" dirty="0"/>
          </a:p>
        </p:txBody>
      </p:sp>
      <p:sp>
        <p:nvSpPr>
          <p:cNvPr id="4" name="Slide Number Placeholder 3"/>
          <p:cNvSpPr>
            <a:spLocks noGrp="1"/>
          </p:cNvSpPr>
          <p:nvPr>
            <p:ph type="sldNum" sz="quarter" idx="10"/>
          </p:nvPr>
        </p:nvSpPr>
        <p:spPr/>
        <p:txBody>
          <a:bodyPr/>
          <a:lstStyle/>
          <a:p>
            <a:fld id="{CA3D400F-0E2F-49DE-BCC7-360D73646742}" type="slidenum">
              <a:rPr lang="en-US" smtClean="0"/>
              <a:t>26</a:t>
            </a:fld>
            <a:endParaRPr lang="en-US" dirty="0"/>
          </a:p>
        </p:txBody>
      </p:sp>
    </p:spTree>
    <p:extLst>
      <p:ext uri="{BB962C8B-B14F-4D97-AF65-F5344CB8AC3E}">
        <p14:creationId xmlns:p14="http://schemas.microsoft.com/office/powerpoint/2010/main" val="3377886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63B7-8188-9467-2061-CA8E6BD23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4C1B9-0BDF-51B5-FDE4-9F6C0E441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C510C-EBC7-9A0F-EC30-6AE9C3DACA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5F46D6-E055-31E1-D6ED-7F5169B7F5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739EF-F548-F948-9711-AC63F8CE9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916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28</a:t>
            </a:fld>
            <a:endParaRPr lang="en-US"/>
          </a:p>
        </p:txBody>
      </p:sp>
    </p:spTree>
    <p:extLst>
      <p:ext uri="{BB962C8B-B14F-4D97-AF65-F5344CB8AC3E}">
        <p14:creationId xmlns:p14="http://schemas.microsoft.com/office/powerpoint/2010/main" val="3989079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Parameters, such as EDR, RCS, </a:t>
            </a:r>
            <a:r>
              <a:rPr lang="en-US" dirty="0" err="1"/>
              <a:t>Rcoef</a:t>
            </a:r>
            <a:r>
              <a:rPr lang="en-US" dirty="0"/>
              <a:t>, and MHD are consistently grouped together with Pc and Miss Distance</a:t>
            </a:r>
          </a:p>
          <a:p>
            <a:r>
              <a:rPr lang="en-US" dirty="0"/>
              <a:t>Higher than average EDR yield higher Pc values</a:t>
            </a:r>
          </a:p>
          <a:p>
            <a:r>
              <a:rPr lang="en-US" dirty="0"/>
              <a:t>LSTM Models can predict miss distance with an average error of &lt; 0.2 km, but dependent on intrinsic error in prediction</a:t>
            </a:r>
          </a:p>
          <a:p>
            <a:r>
              <a:rPr lang="en-US" dirty="0"/>
              <a:t>Future research includes: </a:t>
            </a:r>
          </a:p>
          <a:p>
            <a:pPr lvl="1"/>
            <a:r>
              <a:rPr lang="en-US" dirty="0"/>
              <a:t>LSTM uncertainty model</a:t>
            </a:r>
          </a:p>
          <a:p>
            <a:pPr lvl="1"/>
            <a:r>
              <a:rPr lang="en-US" dirty="0"/>
              <a:t>Introducing weighted loss functions</a:t>
            </a:r>
          </a:p>
          <a:p>
            <a:endParaRPr lang="en-US" dirty="0"/>
          </a:p>
        </p:txBody>
      </p:sp>
      <p:sp>
        <p:nvSpPr>
          <p:cNvPr id="4" name="Slide Number Placeholder 3"/>
          <p:cNvSpPr>
            <a:spLocks noGrp="1"/>
          </p:cNvSpPr>
          <p:nvPr>
            <p:ph type="sldNum" sz="quarter" idx="10"/>
          </p:nvPr>
        </p:nvSpPr>
        <p:spPr/>
        <p:txBody>
          <a:bodyPr/>
          <a:lstStyle/>
          <a:p>
            <a:fld id="{1F909641-A572-40D1-9F06-BF4C9E188901}" type="slidenum">
              <a:rPr lang="en-US" smtClean="0"/>
              <a:t>29</a:t>
            </a:fld>
            <a:endParaRPr lang="en-US" dirty="0"/>
          </a:p>
        </p:txBody>
      </p:sp>
    </p:spTree>
    <p:extLst>
      <p:ext uri="{BB962C8B-B14F-4D97-AF65-F5344CB8AC3E}">
        <p14:creationId xmlns:p14="http://schemas.microsoft.com/office/powerpoint/2010/main" val="31090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3</a:t>
            </a:fld>
            <a:endParaRPr lang="en-US"/>
          </a:p>
        </p:txBody>
      </p:sp>
    </p:spTree>
    <p:extLst>
      <p:ext uri="{BB962C8B-B14F-4D97-AF65-F5344CB8AC3E}">
        <p14:creationId xmlns:p14="http://schemas.microsoft.com/office/powerpoint/2010/main" val="126295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4</a:t>
            </a:fld>
            <a:endParaRPr lang="en-US"/>
          </a:p>
        </p:txBody>
      </p:sp>
    </p:spTree>
    <p:extLst>
      <p:ext uri="{BB962C8B-B14F-4D97-AF65-F5344CB8AC3E}">
        <p14:creationId xmlns:p14="http://schemas.microsoft.com/office/powerpoint/2010/main" val="278010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5</a:t>
            </a:fld>
            <a:endParaRPr lang="en-US"/>
          </a:p>
        </p:txBody>
      </p:sp>
    </p:spTree>
    <p:extLst>
      <p:ext uri="{BB962C8B-B14F-4D97-AF65-F5344CB8AC3E}">
        <p14:creationId xmlns:p14="http://schemas.microsoft.com/office/powerpoint/2010/main" val="46294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EC20-7090-DE4B-A86B-B2A2C077AA7A}" type="slidenum">
              <a:rPr lang="en-US" smtClean="0"/>
              <a:t>6</a:t>
            </a:fld>
            <a:endParaRPr lang="en-US"/>
          </a:p>
        </p:txBody>
      </p:sp>
    </p:spTree>
    <p:extLst>
      <p:ext uri="{BB962C8B-B14F-4D97-AF65-F5344CB8AC3E}">
        <p14:creationId xmlns:p14="http://schemas.microsoft.com/office/powerpoint/2010/main" val="116211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Classification of information parameters (substitute and/or supplement Pc)</a:t>
            </a:r>
          </a:p>
          <a:p>
            <a:endParaRPr lang="en-US" dirty="0"/>
          </a:p>
          <a:p>
            <a:pPr lvl="1"/>
            <a:r>
              <a:rPr lang="en-US" dirty="0"/>
              <a:t>GOAL: Provide a binary decision output based on</a:t>
            </a:r>
          </a:p>
          <a:p>
            <a:pPr marL="171450" lvl="1" indent="0">
              <a:buNone/>
            </a:pPr>
            <a:r>
              <a:rPr lang="en-US" dirty="0"/>
              <a:t> aggregated weighted parameters</a:t>
            </a:r>
          </a:p>
          <a:p>
            <a:endParaRPr lang="en-US" dirty="0"/>
          </a:p>
          <a:p>
            <a:pPr lvl="1"/>
            <a:r>
              <a:rPr lang="en-US" dirty="0"/>
              <a:t>GOAL: Training a Deep</a:t>
            </a:r>
          </a:p>
          <a:p>
            <a:pPr marL="171450" lvl="1" indent="0">
              <a:buNone/>
            </a:pPr>
            <a:r>
              <a:rPr lang="en-US" dirty="0"/>
              <a:t>Neural Network model for</a:t>
            </a:r>
          </a:p>
          <a:p>
            <a:pPr marL="171450" lvl="1" indent="0">
              <a:buNone/>
            </a:pPr>
            <a:r>
              <a:rPr lang="en-US" dirty="0"/>
              <a:t>decision making based on</a:t>
            </a:r>
          </a:p>
          <a:p>
            <a:pPr marL="171450" lvl="1" indent="0">
              <a:buNone/>
            </a:pPr>
            <a:r>
              <a:rPr lang="en-US" dirty="0"/>
              <a:t>known inputs and known</a:t>
            </a:r>
          </a:p>
          <a:p>
            <a:pPr marL="171450" lvl="1" indent="0">
              <a:buNone/>
            </a:pPr>
            <a:r>
              <a:rPr lang="en-US" dirty="0"/>
              <a:t> outputs.</a:t>
            </a:r>
          </a:p>
          <a:p>
            <a:endParaRPr lang="en-US" dirty="0"/>
          </a:p>
          <a:p>
            <a:r>
              <a:rPr lang="en-US" dirty="0"/>
              <a:t>10 hidden layers</a:t>
            </a:r>
          </a:p>
          <a:p>
            <a:r>
              <a:rPr lang="en-US" dirty="0"/>
              <a:t>Scaled</a:t>
            </a:r>
            <a:r>
              <a:rPr lang="en-US" baseline="0" dirty="0"/>
              <a:t> conjugate gradient training algorithm</a:t>
            </a:r>
          </a:p>
          <a:p>
            <a:r>
              <a:rPr lang="en-US" baseline="0" dirty="0"/>
              <a:t>Training 70</a:t>
            </a:r>
          </a:p>
          <a:p>
            <a:r>
              <a:rPr lang="en-US" baseline="0" dirty="0"/>
              <a:t>Testing 15</a:t>
            </a:r>
          </a:p>
          <a:p>
            <a:r>
              <a:rPr lang="en-US" baseline="0" dirty="0"/>
              <a:t>Validation 15</a:t>
            </a:r>
            <a:endParaRPr lang="en-US" dirty="0"/>
          </a:p>
        </p:txBody>
      </p:sp>
      <p:sp>
        <p:nvSpPr>
          <p:cNvPr id="4" name="Slide Number Placeholder 3"/>
          <p:cNvSpPr>
            <a:spLocks noGrp="1"/>
          </p:cNvSpPr>
          <p:nvPr>
            <p:ph type="sldNum" sz="quarter" idx="10"/>
          </p:nvPr>
        </p:nvSpPr>
        <p:spPr/>
        <p:txBody>
          <a:bodyPr/>
          <a:lstStyle/>
          <a:p>
            <a:fld id="{CA3D400F-0E2F-49DE-BCC7-360D73646742}" type="slidenum">
              <a:rPr lang="en-US" smtClean="0"/>
              <a:t>7</a:t>
            </a:fld>
            <a:endParaRPr lang="en-US" dirty="0"/>
          </a:p>
        </p:txBody>
      </p:sp>
    </p:spTree>
    <p:extLst>
      <p:ext uri="{BB962C8B-B14F-4D97-AF65-F5344CB8AC3E}">
        <p14:creationId xmlns:p14="http://schemas.microsoft.com/office/powerpoint/2010/main" val="337788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09641-A572-40D1-9F06-BF4C9E188901}" type="slidenum">
              <a:rPr lang="en-US" smtClean="0"/>
              <a:t>8</a:t>
            </a:fld>
            <a:endParaRPr lang="en-US" dirty="0"/>
          </a:p>
        </p:txBody>
      </p:sp>
    </p:spTree>
    <p:extLst>
      <p:ext uri="{BB962C8B-B14F-4D97-AF65-F5344CB8AC3E}">
        <p14:creationId xmlns:p14="http://schemas.microsoft.com/office/powerpoint/2010/main" val="260284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fed into unsupervised learning algorithms are not initially labeled with their classifications, but rather, the algorithms infers its own functionality onto the data to generate those classifications.</a:t>
            </a:r>
          </a:p>
          <a:p>
            <a:r>
              <a:rPr lang="en-US" dirty="0"/>
              <a:t> </a:t>
            </a:r>
          </a:p>
          <a:p>
            <a:endParaRPr lang="en-US" dirty="0"/>
          </a:p>
          <a:p>
            <a:r>
              <a:rPr lang="en-US" dirty="0"/>
              <a:t>The intention of this initial approach of using unsupervised machine learning on the information parameter set, was to explore the data and determine if an internal representation existed that would cluster the parameter sets into two categories: safe or close-encounter (not safe). </a:t>
            </a:r>
          </a:p>
          <a:p>
            <a:endParaRPr lang="en-US" dirty="0"/>
          </a:p>
        </p:txBody>
      </p:sp>
      <p:sp>
        <p:nvSpPr>
          <p:cNvPr id="4" name="Slide Number Placeholder 3"/>
          <p:cNvSpPr>
            <a:spLocks noGrp="1"/>
          </p:cNvSpPr>
          <p:nvPr>
            <p:ph type="sldNum" sz="quarter" idx="10"/>
          </p:nvPr>
        </p:nvSpPr>
        <p:spPr/>
        <p:txBody>
          <a:bodyPr/>
          <a:lstStyle/>
          <a:p>
            <a:fld id="{1F909641-A572-40D1-9F06-BF4C9E188901}" type="slidenum">
              <a:rPr lang="en-US" smtClean="0"/>
              <a:t>9</a:t>
            </a:fld>
            <a:endParaRPr lang="en-US" dirty="0"/>
          </a:p>
        </p:txBody>
      </p:sp>
    </p:spTree>
    <p:extLst>
      <p:ext uri="{BB962C8B-B14F-4D97-AF65-F5344CB8AC3E}">
        <p14:creationId xmlns:p14="http://schemas.microsoft.com/office/powerpoint/2010/main" val="410677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file://localhost/Users/kgammage/Documents/CustomerWork/Meatballs/NASA.gif"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CA0000"/>
              </a:buClr>
              <a:defRPr baseline="0">
                <a:latin typeface="Calibri" panose="020F0502020204030204" pitchFamily="34" charset="0"/>
              </a:defRPr>
            </a:lvl1pPr>
            <a:lvl2pPr>
              <a:buClr>
                <a:srgbClr val="CA0000"/>
              </a:buClr>
              <a:defRPr baseline="0">
                <a:latin typeface="Calibri" panose="020F0502020204030204" pitchFamily="34" charset="0"/>
              </a:defRPr>
            </a:lvl2pPr>
            <a:lvl3pPr>
              <a:buClr>
                <a:srgbClr val="CA0000"/>
              </a:buClr>
              <a:defRPr baseline="0">
                <a:latin typeface="Calibri" panose="020F0502020204030204" pitchFamily="34" charset="0"/>
              </a:defRPr>
            </a:lvl3pPr>
            <a:lvl4pPr>
              <a:buClr>
                <a:srgbClr val="CA0000"/>
              </a:buClr>
              <a:defRPr baseline="0">
                <a:latin typeface="Calibri" panose="020F0502020204030204" pitchFamily="34" charset="0"/>
              </a:defRPr>
            </a:lvl4pPr>
            <a:lvl5pPr>
              <a:buClr>
                <a:srgbClr val="CA0000"/>
              </a:buCl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102226"/>
            <a:ext cx="10972800" cy="1143000"/>
          </a:xfrm>
        </p:spPr>
        <p:txBody>
          <a:bodyPr/>
          <a:lstStyle>
            <a:lvl1pPr>
              <a:defRPr>
                <a:solidFill>
                  <a:schemeClr val="bg1">
                    <a:lumMod val="85000"/>
                  </a:schemeClr>
                </a:solidFill>
                <a:latin typeface="Century Gothic" panose="020B0502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E887E6F9-939A-7940-AB3D-EF548776415C}"/>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a:solidFill>
                  <a:srgbClr val="0070C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05436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bg1">
                    <a:lumMod val="85000"/>
                  </a:schemeClr>
                </a:solidFill>
              </a:defRPr>
            </a:lvl1pPr>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6AE76ED-6949-6E46-AC1D-A3856BE7089B}"/>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61858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139539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1360809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2823389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16927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2016654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2998823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3329054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1409156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340873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tile tx="0" ty="0" sx="100000" sy="100000" flip="x" algn="r"/>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D897B5-F219-4A40-9BCB-5A7083720AEE}"/>
              </a:ext>
            </a:extLst>
          </p:cNvPr>
          <p:cNvSpPr/>
          <p:nvPr userDrawn="1"/>
        </p:nvSpPr>
        <p:spPr>
          <a:xfrm>
            <a:off x="0" y="1367444"/>
            <a:ext cx="12192000" cy="1270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8A91BB"/>
              </a:solidFill>
            </a:endParaRPr>
          </a:p>
        </p:txBody>
      </p:sp>
      <p:sp>
        <p:nvSpPr>
          <p:cNvPr id="16" name="Rectangle 15">
            <a:extLst>
              <a:ext uri="{FF2B5EF4-FFF2-40B4-BE49-F238E27FC236}">
                <a16:creationId xmlns:a16="http://schemas.microsoft.com/office/drawing/2014/main" id="{576BFAD3-DB95-FC4C-BEC8-7401C23124FA}"/>
              </a:ext>
            </a:extLst>
          </p:cNvPr>
          <p:cNvSpPr/>
          <p:nvPr userDrawn="1"/>
        </p:nvSpPr>
        <p:spPr>
          <a:xfrm>
            <a:off x="0" y="1367444"/>
            <a:ext cx="12192000" cy="1270038"/>
          </a:xfrm>
          <a:prstGeom prst="rect">
            <a:avLst/>
          </a:prstGeom>
          <a:gradFill>
            <a:gsLst>
              <a:gs pos="75000">
                <a:srgbClr val="8A91BB"/>
              </a:gs>
              <a:gs pos="0">
                <a:srgbClr val="19387A"/>
              </a:gs>
              <a:gs pos="100000">
                <a:srgbClr val="CBCDE2"/>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8A91BB"/>
              </a:solidFill>
            </a:endParaRPr>
          </a:p>
        </p:txBody>
      </p:sp>
      <p:sp>
        <p:nvSpPr>
          <p:cNvPr id="8" name="Subtitle 2"/>
          <p:cNvSpPr>
            <a:spLocks noGrp="1"/>
          </p:cNvSpPr>
          <p:nvPr>
            <p:ph type="subTitle" idx="1"/>
          </p:nvPr>
        </p:nvSpPr>
        <p:spPr>
          <a:xfrm>
            <a:off x="327385" y="3023226"/>
            <a:ext cx="8534400" cy="221933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348105" y="621945"/>
            <a:ext cx="2848857" cy="246221"/>
          </a:xfrm>
          <a:prstGeom prst="rect">
            <a:avLst/>
          </a:prstGeom>
          <a:noFill/>
        </p:spPr>
        <p:txBody>
          <a:bodyPr wrap="none" rtlCol="0">
            <a:spAutoFit/>
          </a:bodyPr>
          <a:lstStyle/>
          <a:p>
            <a:r>
              <a:rPr lang="en-US" sz="1000">
                <a:solidFill>
                  <a:schemeClr val="bg1"/>
                </a:solidFill>
                <a:latin typeface="Arial"/>
                <a:cs typeface="Arial"/>
              </a:rPr>
              <a:t>National Aeronautics</a:t>
            </a:r>
            <a:r>
              <a:rPr lang="en-US" sz="1000" baseline="0">
                <a:solidFill>
                  <a:schemeClr val="bg1"/>
                </a:solidFill>
                <a:latin typeface="Arial"/>
                <a:cs typeface="Arial"/>
              </a:rPr>
              <a:t> and Space Administration</a:t>
            </a:r>
            <a:endParaRPr lang="en-US" sz="1000">
              <a:solidFill>
                <a:schemeClr val="bg1"/>
              </a:solidFill>
              <a:latin typeface="Arial"/>
              <a:cs typeface="Arial"/>
            </a:endParaRPr>
          </a:p>
        </p:txBody>
      </p:sp>
      <p:sp>
        <p:nvSpPr>
          <p:cNvPr id="10" name="TextBox 9"/>
          <p:cNvSpPr txBox="1"/>
          <p:nvPr userDrawn="1"/>
        </p:nvSpPr>
        <p:spPr>
          <a:xfrm>
            <a:off x="348105" y="6254780"/>
            <a:ext cx="1071127" cy="246221"/>
          </a:xfrm>
          <a:prstGeom prst="rect">
            <a:avLst/>
          </a:prstGeom>
          <a:noFill/>
        </p:spPr>
        <p:txBody>
          <a:bodyPr wrap="none" rtlCol="0">
            <a:spAutoFit/>
          </a:bodyPr>
          <a:lstStyle/>
          <a:p>
            <a:pPr algn="l"/>
            <a:r>
              <a:rPr lang="en-US" sz="1000" b="1">
                <a:solidFill>
                  <a:schemeClr val="bg1"/>
                </a:solidFill>
                <a:latin typeface="Arial"/>
                <a:cs typeface="Arial"/>
              </a:rPr>
              <a:t>www.nasa.gov</a:t>
            </a:r>
          </a:p>
        </p:txBody>
      </p:sp>
      <p:sp>
        <p:nvSpPr>
          <p:cNvPr id="11" name="TextBox 10"/>
          <p:cNvSpPr txBox="1"/>
          <p:nvPr userDrawn="1"/>
        </p:nvSpPr>
        <p:spPr>
          <a:xfrm>
            <a:off x="335683" y="5839974"/>
            <a:ext cx="7440104" cy="30777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spc="200">
                <a:solidFill>
                  <a:srgbClr val="8A91BB"/>
                </a:solidFill>
                <a:latin typeface="Century Gothic" panose="020B0502020202020204" pitchFamily="34" charset="0"/>
                <a:cs typeface="Arial"/>
              </a:rPr>
              <a:t>NASA</a:t>
            </a:r>
            <a:r>
              <a:rPr lang="en-US" sz="1400" b="1" spc="200">
                <a:solidFill>
                  <a:srgbClr val="8A91BB"/>
                </a:solidFill>
                <a:latin typeface="Century Gothic" panose="020B0502020202020204" pitchFamily="34" charset="0"/>
                <a:cs typeface="Arial"/>
              </a:rPr>
              <a:t> Conjunction Assessment Risk Analysis</a:t>
            </a:r>
          </a:p>
        </p:txBody>
      </p:sp>
      <p:sp>
        <p:nvSpPr>
          <p:cNvPr id="7" name="Title 1"/>
          <p:cNvSpPr>
            <a:spLocks noGrp="1"/>
          </p:cNvSpPr>
          <p:nvPr>
            <p:ph type="ctrTitle"/>
          </p:nvPr>
        </p:nvSpPr>
        <p:spPr>
          <a:xfrm>
            <a:off x="327384" y="1267452"/>
            <a:ext cx="11864615" cy="1470025"/>
          </a:xfrm>
        </p:spPr>
        <p:txBody>
          <a:bodyPr/>
          <a:lstStyle>
            <a:lvl1pPr algn="l">
              <a:defRPr baseline="0">
                <a:solidFill>
                  <a:srgbClr val="F3F11A"/>
                </a:solidFill>
                <a:effectLst>
                  <a:outerShdw blurRad="50800" dist="38100" dir="2700000" algn="tl" rotWithShape="0">
                    <a:prstClr val="black"/>
                  </a:outerShdw>
                </a:effectLst>
              </a:defRPr>
            </a:lvl1pPr>
          </a:lstStyle>
          <a:p>
            <a:r>
              <a:rPr lang="en-US" dirty="0"/>
              <a:t>Click to edit Master title style</a:t>
            </a:r>
          </a:p>
        </p:txBody>
      </p:sp>
      <p:pic>
        <p:nvPicPr>
          <p:cNvPr id="13" name="NASA.gif" descr="/Users/kgammage/Documents/CustomerWork/Meatballs/NASA.gif"/>
          <p:cNvPicPr>
            <a:picLocks noChangeAspect="1"/>
          </p:cNvPicPr>
          <p:nvPr userDrawn="1"/>
        </p:nvPicPr>
        <p:blipFill>
          <a:blip r:embed="rId3" r:link="rId4"/>
          <a:stretch>
            <a:fillRect/>
          </a:stretch>
        </p:blipFill>
        <p:spPr>
          <a:xfrm>
            <a:off x="10670650" y="258783"/>
            <a:ext cx="1093010" cy="934696"/>
          </a:xfrm>
          <a:prstGeom prst="rect">
            <a:avLst/>
          </a:prstGeom>
        </p:spPr>
      </p:pic>
      <p:cxnSp>
        <p:nvCxnSpPr>
          <p:cNvPr id="3" name="Straight Connector 2">
            <a:extLst>
              <a:ext uri="{FF2B5EF4-FFF2-40B4-BE49-F238E27FC236}">
                <a16:creationId xmlns:a16="http://schemas.microsoft.com/office/drawing/2014/main" id="{BD33103E-49B1-DB43-BD68-F854FA000F3C}"/>
              </a:ext>
            </a:extLst>
          </p:cNvPr>
          <p:cNvCxnSpPr/>
          <p:nvPr userDrawn="1"/>
        </p:nvCxnSpPr>
        <p:spPr>
          <a:xfrm>
            <a:off x="0" y="1371600"/>
            <a:ext cx="12192000" cy="0"/>
          </a:xfrm>
          <a:prstGeom prst="line">
            <a:avLst/>
          </a:prstGeom>
          <a:ln w="44450">
            <a:solidFill>
              <a:srgbClr val="FADF4E"/>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AF7AE7E-1AD3-394B-BE79-E771072EC3E3}"/>
              </a:ext>
            </a:extLst>
          </p:cNvPr>
          <p:cNvCxnSpPr/>
          <p:nvPr userDrawn="1"/>
        </p:nvCxnSpPr>
        <p:spPr>
          <a:xfrm>
            <a:off x="0" y="2643149"/>
            <a:ext cx="12192000" cy="0"/>
          </a:xfrm>
          <a:prstGeom prst="line">
            <a:avLst/>
          </a:prstGeom>
          <a:ln w="44450">
            <a:solidFill>
              <a:srgbClr val="FADF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61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613321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802EF5-1B65-4033-90D1-623E74A55A6B}" type="slidenum">
              <a:rPr lang="en-US" smtClean="0"/>
              <a:t>‹#›</a:t>
            </a:fld>
            <a:endParaRPr lang="en-US" dirty="0"/>
          </a:p>
        </p:txBody>
      </p:sp>
    </p:spTree>
    <p:extLst>
      <p:ext uri="{BB962C8B-B14F-4D97-AF65-F5344CB8AC3E}">
        <p14:creationId xmlns:p14="http://schemas.microsoft.com/office/powerpoint/2010/main" val="271760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177252-FB82-8541-B23C-2CF0B5E8DB31}"/>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69775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AE88BA9-C9F7-B44A-B44E-954DB682B90E}"/>
              </a:ext>
            </a:extLst>
          </p:cNvPr>
          <p:cNvSpPr>
            <a:spLocks noGrp="1"/>
          </p:cNvSpPr>
          <p:nvPr>
            <p:ph type="sldNum" sz="quarter" idx="10"/>
          </p:nvPr>
        </p:nvSpPr>
        <p:spPr>
          <a:xfrm>
            <a:off x="11114719" y="6356351"/>
            <a:ext cx="521952" cy="365125"/>
          </a:xfrm>
          <a:prstGeom prst="rect">
            <a:avLst/>
          </a:prstGeom>
        </p:spPr>
        <p:txBody>
          <a:bodyPr vert="horz" lIns="91440" tIns="45720" rIns="91440" bIns="45720" rtlCol="0" anchor="ctr"/>
          <a:lstStyle>
            <a:lvl1pPr algn="r">
              <a:defRPr sz="1000">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349383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DC3C763B-E5AF-B140-A1F6-3C74581AF5AB}"/>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37972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4E465CE-4227-5942-8BE6-04BEC5F540FE}"/>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41629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bg1">
                    <a:lumMod val="85000"/>
                  </a:schemeClr>
                </a:solidFill>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F7E24A95-E0BE-B34D-85A6-AFF01A3F247E}"/>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b="1">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19727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bg1">
                    <a:lumMod val="85000"/>
                  </a:schemeClr>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8BEFA1DA-FF09-9F44-92EA-4191A007CA2B}"/>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348153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85000"/>
                  </a:schemeClr>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ED1ADC9-1B33-4C41-A948-3A4A043E7730}"/>
              </a:ext>
            </a:extLst>
          </p:cNvPr>
          <p:cNvSpPr>
            <a:spLocks noGrp="1"/>
          </p:cNvSpPr>
          <p:nvPr>
            <p:ph type="sldNum" sz="quarter" idx="4"/>
          </p:nvPr>
        </p:nvSpPr>
        <p:spPr>
          <a:xfrm>
            <a:off x="11114719" y="6356351"/>
            <a:ext cx="521952" cy="365125"/>
          </a:xfrm>
          <a:prstGeom prst="rect">
            <a:avLst/>
          </a:prstGeom>
        </p:spPr>
        <p:txBody>
          <a:bodyPr vert="horz" lIns="91440" tIns="45720" rIns="91440" bIns="45720" rtlCol="0" anchor="ctr"/>
          <a:lstStyle>
            <a:lvl1pPr algn="r">
              <a:defRPr sz="1000">
                <a:solidFill>
                  <a:srgbClr val="000090"/>
                </a:solidFill>
                <a:latin typeface="Century Gothic" panose="020B0502020202020204" pitchFamily="34" charset="0"/>
                <a:cs typeface="Arial"/>
              </a:defRPr>
            </a:lvl1pPr>
          </a:lstStyle>
          <a:p>
            <a:fld id="{E3BE99E5-8F11-4D46-8B27-FC02D164DEA2}" type="slidenum">
              <a:rPr lang="en-US" smtClean="0"/>
              <a:pPr/>
              <a:t>‹#›</a:t>
            </a:fld>
            <a:endParaRPr lang="en-US"/>
          </a:p>
        </p:txBody>
      </p:sp>
    </p:spTree>
    <p:extLst>
      <p:ext uri="{BB962C8B-B14F-4D97-AF65-F5344CB8AC3E}">
        <p14:creationId xmlns:p14="http://schemas.microsoft.com/office/powerpoint/2010/main" val="223317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8C164-57C2-B84D-AF5B-A37C06E59202}"/>
              </a:ext>
            </a:extLst>
          </p:cNvPr>
          <p:cNvSpPr/>
          <p:nvPr userDrawn="1"/>
        </p:nvSpPr>
        <p:spPr>
          <a:xfrm>
            <a:off x="0" y="0"/>
            <a:ext cx="12192000" cy="1270038"/>
          </a:xfrm>
          <a:prstGeom prst="rect">
            <a:avLst/>
          </a:prstGeom>
          <a:gradFill>
            <a:gsLst>
              <a:gs pos="75000">
                <a:srgbClr val="8A91BB"/>
              </a:gs>
              <a:gs pos="0">
                <a:srgbClr val="19387A"/>
              </a:gs>
              <a:gs pos="100000">
                <a:srgbClr val="CBCDE2"/>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8A91BB"/>
              </a:solidFill>
            </a:endParaRPr>
          </a:p>
        </p:txBody>
      </p:sp>
      <p:sp>
        <p:nvSpPr>
          <p:cNvPr id="2" name="Title Placeholder 1"/>
          <p:cNvSpPr>
            <a:spLocks noGrp="1"/>
          </p:cNvSpPr>
          <p:nvPr>
            <p:ph type="title"/>
          </p:nvPr>
        </p:nvSpPr>
        <p:spPr>
          <a:xfrm>
            <a:off x="663871" y="85798"/>
            <a:ext cx="10972800" cy="1143000"/>
          </a:xfrm>
          <a:prstGeom prst="rect">
            <a:avLst/>
          </a:prstGeom>
        </p:spPr>
        <p:txBody>
          <a:bodyPr vert="horz" lIns="91440" tIns="45720" rIns="91440" bIns="45720" rtlCol="0" anchor="ctr">
            <a:normAutofit/>
          </a:bodyPr>
          <a:lstStyle/>
          <a:p>
            <a:r>
              <a:rPr lang="en-US"/>
              <a:t>Click to edit title style</a:t>
            </a:r>
          </a:p>
        </p:txBody>
      </p:sp>
      <p:sp>
        <p:nvSpPr>
          <p:cNvPr id="3" name="Text Placeholder 2"/>
          <p:cNvSpPr>
            <a:spLocks noGrp="1"/>
          </p:cNvSpPr>
          <p:nvPr>
            <p:ph type="body" idx="1"/>
          </p:nvPr>
        </p:nvSpPr>
        <p:spPr>
          <a:xfrm>
            <a:off x="609600" y="1475412"/>
            <a:ext cx="10972800" cy="4650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584039" y="6422228"/>
            <a:ext cx="3977371" cy="307777"/>
          </a:xfrm>
          <a:prstGeom prst="rect">
            <a:avLst/>
          </a:prstGeom>
          <a:noFill/>
        </p:spPr>
        <p:txBody>
          <a:bodyPr wrap="non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rgbClr val="8A91BB"/>
                </a:solidFill>
                <a:effectLst>
                  <a:outerShdw blurRad="50800" dist="38100" dir="2700000" algn="tl" rotWithShape="0">
                    <a:schemeClr val="tx1">
                      <a:alpha val="0"/>
                    </a:schemeClr>
                  </a:outerShdw>
                </a:effectLst>
                <a:latin typeface="Century Gothic" panose="020B0502020202020204" pitchFamily="34" charset="0"/>
              </a:rPr>
              <a:t>NASA</a:t>
            </a:r>
            <a:r>
              <a:rPr lang="en-US" sz="1400" b="1">
                <a:solidFill>
                  <a:srgbClr val="8A91BB"/>
                </a:solidFill>
                <a:effectLst>
                  <a:outerShdw blurRad="50800" dist="38100" dir="2700000" algn="tl" rotWithShape="0">
                    <a:schemeClr val="tx1">
                      <a:alpha val="0"/>
                    </a:schemeClr>
                  </a:outerShdw>
                </a:effectLst>
                <a:latin typeface="Century Gothic" panose="020B0502020202020204" pitchFamily="34" charset="0"/>
              </a:rPr>
              <a:t> Conjunction Assessment Risk Analysis</a:t>
            </a:r>
          </a:p>
        </p:txBody>
      </p:sp>
      <p:cxnSp>
        <p:nvCxnSpPr>
          <p:cNvPr id="10" name="Straight Connector 9">
            <a:extLst>
              <a:ext uri="{FF2B5EF4-FFF2-40B4-BE49-F238E27FC236}">
                <a16:creationId xmlns:a16="http://schemas.microsoft.com/office/drawing/2014/main" id="{84D146FF-AA30-844A-86F2-2331A81DC230}"/>
              </a:ext>
            </a:extLst>
          </p:cNvPr>
          <p:cNvCxnSpPr/>
          <p:nvPr userDrawn="1"/>
        </p:nvCxnSpPr>
        <p:spPr>
          <a:xfrm>
            <a:off x="0" y="6319025"/>
            <a:ext cx="12192000" cy="0"/>
          </a:xfrm>
          <a:prstGeom prst="line">
            <a:avLst/>
          </a:prstGeom>
          <a:ln w="38100">
            <a:solidFill>
              <a:srgbClr val="19387A"/>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65E1555-99A7-0349-AA0D-A43B8CE4B0F4}"/>
              </a:ext>
            </a:extLst>
          </p:cNvPr>
          <p:cNvCxnSpPr/>
          <p:nvPr userDrawn="1"/>
        </p:nvCxnSpPr>
        <p:spPr>
          <a:xfrm>
            <a:off x="0" y="1260089"/>
            <a:ext cx="12192000" cy="0"/>
          </a:xfrm>
          <a:prstGeom prst="line">
            <a:avLst/>
          </a:prstGeom>
          <a:ln w="44450">
            <a:solidFill>
              <a:srgbClr val="FADF4E"/>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6E2ACD72-DA1F-1746-9D40-529AC54D5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85F87-5CC6-A849-BF1A-3235522FB06A}" type="slidenum">
              <a:rPr lang="en-US" smtClean="0"/>
              <a:t>‹#›</a:t>
            </a:fld>
            <a:endParaRPr lang="en-US"/>
          </a:p>
        </p:txBody>
      </p:sp>
    </p:spTree>
    <p:extLst>
      <p:ext uri="{BB962C8B-B14F-4D97-AF65-F5344CB8AC3E}">
        <p14:creationId xmlns:p14="http://schemas.microsoft.com/office/powerpoint/2010/main" val="1882191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457200" rtl="0" eaLnBrk="1" latinLnBrk="0" hangingPunct="1">
        <a:spcBef>
          <a:spcPct val="0"/>
        </a:spcBef>
        <a:buNone/>
        <a:defRPr sz="3600" b="1" kern="1200">
          <a:solidFill>
            <a:schemeClr val="bg1">
              <a:lumMod val="85000"/>
            </a:schemeClr>
          </a:solidFill>
          <a:effectLst>
            <a:outerShdw blurRad="50800" dist="38100" dir="2700000" algn="tl" rotWithShape="0">
              <a:schemeClr val="tx1"/>
            </a:outerShdw>
          </a:effectLst>
          <a:latin typeface="Century Gothic" panose="020B0502020202020204" pitchFamily="34" charset="0"/>
          <a:ea typeface="+mj-ea"/>
          <a:cs typeface="Arial"/>
        </a:defRPr>
      </a:lvl1pPr>
    </p:titleStyle>
    <p:bodyStyle>
      <a:lvl1pPr marL="171450" indent="-171450" algn="l" defTabSz="457200" rtl="0" eaLnBrk="1" latinLnBrk="0" hangingPunct="1">
        <a:spcBef>
          <a:spcPct val="20000"/>
        </a:spcBef>
        <a:buClr>
          <a:srgbClr val="CA0000"/>
        </a:buClr>
        <a:buFont typeface="Arial"/>
        <a:buChar char="•"/>
        <a:defRPr sz="2000" b="0" i="0" kern="1200" baseline="0">
          <a:solidFill>
            <a:schemeClr val="tx1"/>
          </a:solidFill>
          <a:effectLst>
            <a:outerShdw blurRad="50800" dist="38100" dir="2700000" algn="tl" rotWithShape="0">
              <a:schemeClr val="tx1">
                <a:alpha val="0"/>
              </a:schemeClr>
            </a:outerShdw>
          </a:effectLst>
          <a:latin typeface="Calibri" panose="020F0502020204030204" pitchFamily="34" charset="0"/>
          <a:ea typeface="+mn-ea"/>
          <a:cs typeface="Arial"/>
        </a:defRPr>
      </a:lvl1pPr>
      <a:lvl2pPr marL="455613" indent="-284163" algn="l" defTabSz="457200" rtl="0" eaLnBrk="1" latinLnBrk="0" hangingPunct="1">
        <a:spcBef>
          <a:spcPct val="20000"/>
        </a:spcBef>
        <a:buClr>
          <a:srgbClr val="CA0000"/>
        </a:buClr>
        <a:buFont typeface="Arial"/>
        <a:buChar char="–"/>
        <a:tabLst>
          <a:tab pos="341313" algn="l"/>
        </a:tabLst>
        <a:defRPr sz="1800" b="0" i="0" kern="1200" baseline="0">
          <a:solidFill>
            <a:schemeClr val="tx1"/>
          </a:solidFill>
          <a:effectLst>
            <a:outerShdw blurRad="50800" dist="38100" dir="2700000" algn="tl" rotWithShape="0">
              <a:schemeClr val="tx1">
                <a:alpha val="0"/>
              </a:schemeClr>
            </a:outerShdw>
          </a:effectLst>
          <a:latin typeface="Calibri" panose="020F0502020204030204" pitchFamily="34" charset="0"/>
          <a:ea typeface="+mn-ea"/>
          <a:cs typeface="Arial"/>
        </a:defRPr>
      </a:lvl2pPr>
      <a:lvl3pPr marL="741363" indent="-228600" algn="l" defTabSz="457200" rtl="0" eaLnBrk="1" latinLnBrk="0" hangingPunct="1">
        <a:spcBef>
          <a:spcPct val="20000"/>
        </a:spcBef>
        <a:buClr>
          <a:srgbClr val="CA0000"/>
        </a:buClr>
        <a:buFont typeface="Arial"/>
        <a:buChar char="•"/>
        <a:tabLst>
          <a:tab pos="569913" algn="l"/>
        </a:tabLst>
        <a:defRPr sz="1600" b="0" i="0" kern="1200" baseline="0">
          <a:solidFill>
            <a:schemeClr val="tx1"/>
          </a:solidFill>
          <a:effectLst>
            <a:outerShdw blurRad="50800" dist="38100" dir="2700000" algn="tl" rotWithShape="0">
              <a:schemeClr val="tx1">
                <a:alpha val="0"/>
              </a:schemeClr>
            </a:outerShdw>
          </a:effectLst>
          <a:latin typeface="Calibri" panose="020F0502020204030204" pitchFamily="34" charset="0"/>
          <a:ea typeface="+mn-ea"/>
          <a:cs typeface="Arial"/>
        </a:defRPr>
      </a:lvl3pPr>
      <a:lvl4pPr marL="1025525" indent="-284163" algn="l" defTabSz="457200" rtl="0" eaLnBrk="1" latinLnBrk="0" hangingPunct="1">
        <a:spcBef>
          <a:spcPct val="20000"/>
        </a:spcBef>
        <a:buClr>
          <a:srgbClr val="CA0000"/>
        </a:buClr>
        <a:buFont typeface="Arial"/>
        <a:buChar char="–"/>
        <a:defRPr sz="1600" b="0" i="0" kern="1200" baseline="0">
          <a:solidFill>
            <a:schemeClr val="tx1"/>
          </a:solidFill>
          <a:effectLst>
            <a:outerShdw blurRad="50800" dist="38100" dir="2700000" algn="tl" rotWithShape="0">
              <a:schemeClr val="tx1">
                <a:alpha val="0"/>
              </a:schemeClr>
            </a:outerShdw>
          </a:effectLst>
          <a:latin typeface="Calibri" panose="020F0502020204030204" pitchFamily="34" charset="0"/>
          <a:ea typeface="+mn-ea"/>
          <a:cs typeface="Arial"/>
        </a:defRPr>
      </a:lvl4pPr>
      <a:lvl5pPr marL="1254125" indent="-228600" algn="l" defTabSz="457200" rtl="0" eaLnBrk="1" latinLnBrk="0" hangingPunct="1">
        <a:spcBef>
          <a:spcPct val="20000"/>
        </a:spcBef>
        <a:buClr>
          <a:srgbClr val="CA0000"/>
        </a:buClr>
        <a:buFont typeface="Arial"/>
        <a:buChar char="»"/>
        <a:defRPr sz="1600" b="0" i="0" kern="1200" baseline="0">
          <a:solidFill>
            <a:schemeClr val="tx1"/>
          </a:solidFill>
          <a:effectLst>
            <a:outerShdw blurRad="50800" dist="38100" dir="2700000" algn="tl" rotWithShape="0">
              <a:schemeClr val="tx1">
                <a:alpha val="0"/>
              </a:schemeClr>
            </a:outerShdw>
          </a:effectLst>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02EF5-1B65-4033-90D1-623E74A55A6B}" type="slidenum">
              <a:rPr lang="en-US" smtClean="0"/>
              <a:t>‹#›</a:t>
            </a:fld>
            <a:endParaRPr lang="en-US" dirty="0"/>
          </a:p>
        </p:txBody>
      </p:sp>
    </p:spTree>
    <p:extLst>
      <p:ext uri="{BB962C8B-B14F-4D97-AF65-F5344CB8AC3E}">
        <p14:creationId xmlns:p14="http://schemas.microsoft.com/office/powerpoint/2010/main" val="37416611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file://localhost/Users/kgammage/Documents/CustomerWork/Meatballs/NASA.gif" TargetMode="External"/><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nasa.gov/cara/cara-publications/#pub-i"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3.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14.jpeg"/><Relationship Id="rId7"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2.emf"/><Relationship Id="rId5" Type="http://schemas.openxmlformats.org/officeDocument/2006/relationships/image" Target="../media/image16.png"/><Relationship Id="rId10"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darpa.mil/program/explainable-artificial-intelligenc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3212" y="1267452"/>
            <a:ext cx="12038787" cy="1470025"/>
          </a:xfrm>
        </p:spPr>
        <p:txBody>
          <a:bodyPr>
            <a:normAutofit fontScale="90000"/>
          </a:bodyPr>
          <a:lstStyle/>
          <a:p>
            <a:r>
              <a:rPr lang="en-US" sz="3200" dirty="0">
                <a:solidFill>
                  <a:srgbClr val="FADF4E"/>
                </a:solidFill>
                <a:latin typeface="+mj-lt"/>
              </a:rPr>
              <a:t>NASA Conjunction Assessment Risk Analysis (CARA) Compendium for Artificial Intelligence and Machine Learning for Satellite Collision Avoidance</a:t>
            </a:r>
          </a:p>
        </p:txBody>
      </p:sp>
      <p:sp>
        <p:nvSpPr>
          <p:cNvPr id="6" name="Subtitle 1">
            <a:extLst>
              <a:ext uri="{FF2B5EF4-FFF2-40B4-BE49-F238E27FC236}">
                <a16:creationId xmlns:a16="http://schemas.microsoft.com/office/drawing/2014/main" id="{3EDA9584-7A4A-7B3D-E86B-BC0BAC4EFD1F}"/>
              </a:ext>
            </a:extLst>
          </p:cNvPr>
          <p:cNvSpPr txBox="1">
            <a:spLocks/>
          </p:cNvSpPr>
          <p:nvPr/>
        </p:nvSpPr>
        <p:spPr>
          <a:xfrm>
            <a:off x="162526" y="3932625"/>
            <a:ext cx="3841916" cy="176454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CA0000"/>
              </a:buClr>
              <a:buFont typeface="Arial"/>
              <a:buNone/>
              <a:defRPr sz="2000" b="1" kern="1200">
                <a:solidFill>
                  <a:schemeClr val="bg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1pPr>
            <a:lvl2pPr marL="457200" indent="0" algn="ctr" defTabSz="457200" rtl="0" eaLnBrk="1" latinLnBrk="0" hangingPunct="1">
              <a:spcBef>
                <a:spcPct val="20000"/>
              </a:spcBef>
              <a:buClr>
                <a:srgbClr val="CA0000"/>
              </a:buClr>
              <a:buFont typeface="Arial"/>
              <a:buNone/>
              <a:tabLst>
                <a:tab pos="341313" algn="l"/>
              </a:tabLst>
              <a:defRPr sz="18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2pPr>
            <a:lvl3pPr marL="914400" indent="0" algn="ctr" defTabSz="457200" rtl="0" eaLnBrk="1" latinLnBrk="0" hangingPunct="1">
              <a:spcBef>
                <a:spcPct val="20000"/>
              </a:spcBef>
              <a:buClr>
                <a:srgbClr val="CA0000"/>
              </a:buClr>
              <a:buFont typeface="Arial"/>
              <a:buNone/>
              <a:tabLst>
                <a:tab pos="569913" algn="l"/>
              </a:tabLst>
              <a:defRPr sz="16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3pPr>
            <a:lvl4pPr marL="1371600" indent="0" algn="ctr" defTabSz="457200" rtl="0" eaLnBrk="1" latinLnBrk="0" hangingPunct="1">
              <a:spcBef>
                <a:spcPct val="20000"/>
              </a:spcBef>
              <a:buClr>
                <a:srgbClr val="CA0000"/>
              </a:buClr>
              <a:buFont typeface="Arial"/>
              <a:buNone/>
              <a:defRPr sz="16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4pPr>
            <a:lvl5pPr marL="1828800" indent="0" algn="ctr" defTabSz="457200" rtl="0" eaLnBrk="1" latinLnBrk="0" hangingPunct="1">
              <a:spcBef>
                <a:spcPct val="20000"/>
              </a:spcBef>
              <a:buClr>
                <a:srgbClr val="CA0000"/>
              </a:buClr>
              <a:buFont typeface="Arial"/>
              <a:buNone/>
              <a:defRPr sz="16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endParaRPr lang="en-US" dirty="0">
              <a:solidFill>
                <a:sysClr val="window" lastClr="FFFFFF"/>
              </a:solidFill>
              <a:effectLst>
                <a:outerShdw blurRad="50800" dist="38100" dir="2700000" algn="tl" rotWithShape="0">
                  <a:sysClr val="windowText" lastClr="000000">
                    <a:alpha val="0"/>
                  </a:sysClr>
                </a:outerShdw>
              </a:effectLst>
              <a:latin typeface="+mn-lt"/>
            </a:endParaRP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rPr>
              <a:t>Authored by Dr. Alinda K. </a:t>
            </a:r>
            <a:r>
              <a:rPr kumimoji="0" lang="en-US" sz="2000" b="1" i="0" u="none" strike="noStrike" kern="1200" cap="none" spc="0" normalizeH="0" baseline="0" noProof="0" dirty="0" err="1">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rPr>
              <a:t>Mashiku</a:t>
            </a: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endParaRPr>
          </a:p>
          <a:p>
            <a:pPr>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rPr>
              <a:t>NASA CARA Manager</a:t>
            </a: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rPr>
              <a:t>NASA Goddard Space Flight Center</a:t>
            </a: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endParaRP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endParaRPr>
          </a:p>
        </p:txBody>
      </p:sp>
      <p:sp>
        <p:nvSpPr>
          <p:cNvPr id="2" name="TextBox 1">
            <a:extLst>
              <a:ext uri="{FF2B5EF4-FFF2-40B4-BE49-F238E27FC236}">
                <a16:creationId xmlns:a16="http://schemas.microsoft.com/office/drawing/2014/main" id="{1C3FC1E8-5F2E-65F1-5E73-7664CE2A4B22}"/>
              </a:ext>
            </a:extLst>
          </p:cNvPr>
          <p:cNvSpPr txBox="1"/>
          <p:nvPr/>
        </p:nvSpPr>
        <p:spPr>
          <a:xfrm>
            <a:off x="3498574" y="2828835"/>
            <a:ext cx="6082748" cy="1200329"/>
          </a:xfrm>
          <a:prstGeom prst="rect">
            <a:avLst/>
          </a:prstGeom>
          <a:noFill/>
        </p:spPr>
        <p:txBody>
          <a:bodyPr wrap="square" rtlCol="0">
            <a:spAutoFit/>
          </a:bodyPr>
          <a:lstStyle/>
          <a:p>
            <a:r>
              <a:rPr lang="en-US" sz="2400" b="1" dirty="0">
                <a:solidFill>
                  <a:schemeClr val="bg1"/>
                </a:solidFill>
              </a:rPr>
              <a:t>AMOS Conference 2025</a:t>
            </a:r>
          </a:p>
          <a:p>
            <a:r>
              <a:rPr lang="en-US" sz="2400" b="1" dirty="0">
                <a:solidFill>
                  <a:schemeClr val="bg1"/>
                </a:solidFill>
              </a:rPr>
              <a:t>Conjunction/RPO Session</a:t>
            </a:r>
          </a:p>
          <a:p>
            <a:r>
              <a:rPr lang="en-US" sz="2400" b="1" dirty="0">
                <a:solidFill>
                  <a:schemeClr val="bg1"/>
                </a:solidFill>
              </a:rPr>
              <a:t>September 17, 2025</a:t>
            </a:r>
          </a:p>
        </p:txBody>
      </p:sp>
      <p:sp>
        <p:nvSpPr>
          <p:cNvPr id="4" name="Subtitle 1">
            <a:extLst>
              <a:ext uri="{FF2B5EF4-FFF2-40B4-BE49-F238E27FC236}">
                <a16:creationId xmlns:a16="http://schemas.microsoft.com/office/drawing/2014/main" id="{2FFFAC53-AC44-5E26-AA1F-2339317E738B}"/>
              </a:ext>
            </a:extLst>
          </p:cNvPr>
          <p:cNvSpPr txBox="1">
            <a:spLocks/>
          </p:cNvSpPr>
          <p:nvPr/>
        </p:nvSpPr>
        <p:spPr>
          <a:xfrm>
            <a:off x="4642034" y="3932624"/>
            <a:ext cx="4029000" cy="176454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Clr>
                <a:srgbClr val="CA0000"/>
              </a:buClr>
              <a:buFont typeface="Arial"/>
              <a:buNone/>
              <a:defRPr sz="2000" b="1" kern="1200">
                <a:solidFill>
                  <a:schemeClr val="bg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1pPr>
            <a:lvl2pPr marL="457200" indent="0" algn="ctr" defTabSz="457200" rtl="0" eaLnBrk="1" latinLnBrk="0" hangingPunct="1">
              <a:spcBef>
                <a:spcPct val="20000"/>
              </a:spcBef>
              <a:buClr>
                <a:srgbClr val="CA0000"/>
              </a:buClr>
              <a:buFont typeface="Arial"/>
              <a:buNone/>
              <a:tabLst>
                <a:tab pos="341313" algn="l"/>
              </a:tabLst>
              <a:defRPr sz="18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2pPr>
            <a:lvl3pPr marL="914400" indent="0" algn="ctr" defTabSz="457200" rtl="0" eaLnBrk="1" latinLnBrk="0" hangingPunct="1">
              <a:spcBef>
                <a:spcPct val="20000"/>
              </a:spcBef>
              <a:buClr>
                <a:srgbClr val="CA0000"/>
              </a:buClr>
              <a:buFont typeface="Arial"/>
              <a:buNone/>
              <a:tabLst>
                <a:tab pos="569913" algn="l"/>
              </a:tabLst>
              <a:defRPr sz="16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3pPr>
            <a:lvl4pPr marL="1371600" indent="0" algn="ctr" defTabSz="457200" rtl="0" eaLnBrk="1" latinLnBrk="0" hangingPunct="1">
              <a:spcBef>
                <a:spcPct val="20000"/>
              </a:spcBef>
              <a:buClr>
                <a:srgbClr val="CA0000"/>
              </a:buClr>
              <a:buFont typeface="Arial"/>
              <a:buNone/>
              <a:defRPr sz="16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4pPr>
            <a:lvl5pPr marL="1828800" indent="0" algn="ctr" defTabSz="457200" rtl="0" eaLnBrk="1" latinLnBrk="0" hangingPunct="1">
              <a:spcBef>
                <a:spcPct val="20000"/>
              </a:spcBef>
              <a:buClr>
                <a:srgbClr val="CA0000"/>
              </a:buClr>
              <a:buFont typeface="Arial"/>
              <a:buNone/>
              <a:defRPr sz="1600" b="1" kern="1200">
                <a:solidFill>
                  <a:schemeClr val="tx1">
                    <a:tint val="75000"/>
                  </a:schemeClr>
                </a:solidFill>
                <a:effectLst>
                  <a:outerShdw blurRad="50800" dist="38100" dir="2700000" algn="tl" rotWithShape="0">
                    <a:schemeClr val="tx1">
                      <a:alpha val="0"/>
                    </a:schemeClr>
                  </a:outerShdw>
                </a:effectLst>
                <a:latin typeface="Century Gothic" panose="020B050202020202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endParaRPr lang="en-US" dirty="0">
              <a:solidFill>
                <a:sysClr val="window" lastClr="FFFFFF"/>
              </a:solidFill>
              <a:effectLst>
                <a:outerShdw blurRad="50800" dist="38100" dir="2700000" algn="tl" rotWithShape="0">
                  <a:sysClr val="windowText" lastClr="000000">
                    <a:alpha val="0"/>
                  </a:sysClr>
                </a:outerShdw>
              </a:effectLst>
              <a:latin typeface="+mn-lt"/>
            </a:endParaRP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rPr>
              <a:t>Presented by Dr. Dolan E. Highsmith</a:t>
            </a:r>
          </a:p>
          <a:p>
            <a:pPr>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rPr>
              <a:t>NASA CARA Chief Engineer</a:t>
            </a: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r>
              <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rPr>
              <a:t>The Aerospace Corporation</a:t>
            </a: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endParaRPr>
          </a:p>
          <a:p>
            <a:pPr marL="0" marR="0" lvl="0" indent="0" algn="l" defTabSz="457200" rtl="0" eaLnBrk="1" fontAlgn="auto" latinLnBrk="0" hangingPunct="1">
              <a:lnSpc>
                <a:spcPct val="100000"/>
              </a:lnSpc>
              <a:spcBef>
                <a:spcPct val="20000"/>
              </a:spcBef>
              <a:spcAft>
                <a:spcPts val="0"/>
              </a:spcAft>
              <a:buClr>
                <a:srgbClr val="CA0000"/>
              </a:buClr>
              <a:buSzTx/>
              <a:buFont typeface="Arial"/>
              <a:buNone/>
              <a:tabLst/>
              <a:defRPr/>
            </a:pPr>
            <a:endParaRPr kumimoji="0" lang="en-US" sz="2000" b="1" i="0" u="none" strike="noStrike" kern="1200" cap="none" spc="0" normalizeH="0" baseline="0" noProof="0" dirty="0">
              <a:ln>
                <a:noFill/>
              </a:ln>
              <a:solidFill>
                <a:sysClr val="window" lastClr="FFFFFF"/>
              </a:solidFill>
              <a:effectLst>
                <a:outerShdw blurRad="50800" dist="38100" dir="2700000" algn="tl" rotWithShape="0">
                  <a:sysClr val="windowText" lastClr="000000">
                    <a:alpha val="0"/>
                  </a:sysClr>
                </a:outerShdw>
              </a:effectLst>
              <a:uLnTx/>
              <a:uFillTx/>
              <a:latin typeface="+mn-lt"/>
              <a:ea typeface="+mn-ea"/>
              <a:cs typeface="Arial"/>
            </a:endParaRPr>
          </a:p>
        </p:txBody>
      </p:sp>
    </p:spTree>
    <p:extLst>
      <p:ext uri="{BB962C8B-B14F-4D97-AF65-F5344CB8AC3E}">
        <p14:creationId xmlns:p14="http://schemas.microsoft.com/office/powerpoint/2010/main" val="108427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816" y="1357898"/>
            <a:ext cx="11333584" cy="4768266"/>
          </a:xfrm>
        </p:spPr>
        <p:txBody>
          <a:bodyPr>
            <a:normAutofit/>
          </a:bodyPr>
          <a:lstStyle/>
          <a:p>
            <a:r>
              <a:rPr lang="en-US" dirty="0"/>
              <a:t>Fuzzy Inference Systems (FIS) map input to output using fuzzy logic, which is able to express partial membership of variables or parameters to certain sets using Fuzzy Membership functions (FMF).</a:t>
            </a:r>
          </a:p>
          <a:p>
            <a:r>
              <a:rPr lang="en-US" dirty="0"/>
              <a:t>Using the Mamdani FIS, we investigated the decision-making tool’s output using three informational parameters: </a:t>
            </a:r>
            <a:r>
              <a:rPr lang="en-US" b="1" dirty="0"/>
              <a:t>Miss-Distance, Probability of Collision </a:t>
            </a:r>
            <a:r>
              <a:rPr lang="en-US" dirty="0"/>
              <a:t>and the </a:t>
            </a:r>
            <a:r>
              <a:rPr lang="en-US" b="1" dirty="0"/>
              <a:t>Kullback-Leiebler Divergence</a:t>
            </a:r>
            <a:endParaRPr lang="en-US" sz="1800" b="1" dirty="0"/>
          </a:p>
        </p:txBody>
      </p:sp>
      <p:sp>
        <p:nvSpPr>
          <p:cNvPr id="2" name="Title 1"/>
          <p:cNvSpPr>
            <a:spLocks noGrp="1"/>
          </p:cNvSpPr>
          <p:nvPr>
            <p:ph type="title"/>
          </p:nvPr>
        </p:nvSpPr>
        <p:spPr/>
        <p:txBody>
          <a:bodyPr>
            <a:normAutofit/>
          </a:bodyPr>
          <a:lstStyle/>
          <a:p>
            <a:r>
              <a:rPr lang="en-US" b="1" dirty="0"/>
              <a:t>Fuzzy Inference Systems</a:t>
            </a:r>
          </a:p>
        </p:txBody>
      </p:sp>
      <p:sp>
        <p:nvSpPr>
          <p:cNvPr id="12" name="Slide Number Placeholder 11">
            <a:extLst>
              <a:ext uri="{FF2B5EF4-FFF2-40B4-BE49-F238E27FC236}">
                <a16:creationId xmlns:a16="http://schemas.microsoft.com/office/drawing/2014/main" id="{57DBC6AA-9E51-3358-5FBA-07BA3D793C6E}"/>
              </a:ext>
            </a:extLst>
          </p:cNvPr>
          <p:cNvSpPr>
            <a:spLocks noGrp="1"/>
          </p:cNvSpPr>
          <p:nvPr>
            <p:ph type="sldNum" sz="quarter" idx="4"/>
          </p:nvPr>
        </p:nvSpPr>
        <p:spPr/>
        <p:txBody>
          <a:bodyPr/>
          <a:lstStyle/>
          <a:p>
            <a:fld id="{D1802EF5-1B65-4033-90D1-623E74A55A6B}" type="slidenum">
              <a:rPr lang="en-US" smtClean="0"/>
              <a:t>10</a:t>
            </a:fld>
            <a:endParaRPr lang="en-US" dirty="0"/>
          </a:p>
        </p:txBody>
      </p:sp>
      <p:pic>
        <p:nvPicPr>
          <p:cNvPr id="8" name="Picture 7" descr="C:\Users\aaligawe\Pictures\Screenshots\Screenshot (7).png"/>
          <p:cNvPicPr/>
          <p:nvPr/>
        </p:nvPicPr>
        <p:blipFill>
          <a:blip r:embed="rId3" cstate="print">
            <a:extLst>
              <a:ext uri="{28A0092B-C50C-407E-A947-70E740481C1C}">
                <a14:useLocalDpi xmlns:a14="http://schemas.microsoft.com/office/drawing/2010/main" val="0"/>
              </a:ext>
            </a:extLst>
          </a:blip>
          <a:srcRect t="11313" b="30413"/>
          <a:stretch>
            <a:fillRect/>
          </a:stretch>
        </p:blipFill>
        <p:spPr bwMode="auto">
          <a:xfrm>
            <a:off x="176650" y="3478846"/>
            <a:ext cx="5632884" cy="2778708"/>
          </a:xfrm>
          <a:prstGeom prst="rect">
            <a:avLst/>
          </a:prstGeom>
          <a:noFill/>
          <a:ln>
            <a:noFill/>
          </a:ln>
        </p:spPr>
      </p:pic>
      <p:pic>
        <p:nvPicPr>
          <p:cNvPr id="9" name="Picture 8" descr="C:\Users\aaligawe\Pictures\Screenshots\Screenshot (11).png"/>
          <p:cNvPicPr/>
          <p:nvPr/>
        </p:nvPicPr>
        <p:blipFill rotWithShape="1">
          <a:blip r:embed="rId4" cstate="print">
            <a:extLst>
              <a:ext uri="{28A0092B-C50C-407E-A947-70E740481C1C}">
                <a14:useLocalDpi xmlns:a14="http://schemas.microsoft.com/office/drawing/2010/main" val="0"/>
              </a:ext>
            </a:extLst>
          </a:blip>
          <a:srcRect t="13148" b="29783"/>
          <a:stretch>
            <a:fillRect/>
          </a:stretch>
        </p:blipFill>
        <p:spPr bwMode="auto">
          <a:xfrm>
            <a:off x="6091419" y="3478846"/>
            <a:ext cx="5940162" cy="2778708"/>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672716" y="2762681"/>
            <a:ext cx="4640752" cy="584775"/>
          </a:xfrm>
          <a:prstGeom prst="rect">
            <a:avLst/>
          </a:prstGeom>
          <a:solidFill>
            <a:srgbClr val="00E1ED"/>
          </a:solidFill>
          <a:ln w="25400">
            <a:solidFill>
              <a:srgbClr val="0070C0"/>
            </a:solidFill>
          </a:ln>
        </p:spPr>
        <p:txBody>
          <a:bodyPr wrap="square" rtlCol="0">
            <a:spAutoFit/>
          </a:bodyPr>
          <a:lstStyle/>
          <a:p>
            <a:pPr algn="ctr"/>
            <a:r>
              <a:rPr lang="en-US" sz="1600" b="1" dirty="0"/>
              <a:t>High – MD                Low – Pc              Mid – KLD</a:t>
            </a:r>
          </a:p>
          <a:p>
            <a:pPr algn="ctr"/>
            <a:r>
              <a:rPr lang="en-US" sz="1600" b="1" dirty="0"/>
              <a:t>Output : 0.837 {Safe}</a:t>
            </a:r>
          </a:p>
        </p:txBody>
      </p:sp>
      <p:sp>
        <p:nvSpPr>
          <p:cNvPr id="11" name="TextBox 10"/>
          <p:cNvSpPr txBox="1"/>
          <p:nvPr/>
        </p:nvSpPr>
        <p:spPr>
          <a:xfrm>
            <a:off x="6778934" y="2781399"/>
            <a:ext cx="4693371" cy="584775"/>
          </a:xfrm>
          <a:prstGeom prst="rect">
            <a:avLst/>
          </a:prstGeom>
          <a:solidFill>
            <a:srgbClr val="00E1ED"/>
          </a:solidFill>
          <a:ln w="25400">
            <a:solidFill>
              <a:srgbClr val="0070C0"/>
            </a:solidFill>
          </a:ln>
        </p:spPr>
        <p:txBody>
          <a:bodyPr wrap="square" rtlCol="0">
            <a:spAutoFit/>
          </a:bodyPr>
          <a:lstStyle/>
          <a:p>
            <a:pPr algn="ctr"/>
            <a:r>
              <a:rPr lang="en-US" sz="1600" b="1" dirty="0"/>
              <a:t>Low – MD                 High – Pc                Mid – KLD</a:t>
            </a:r>
          </a:p>
          <a:p>
            <a:pPr algn="ctr"/>
            <a:r>
              <a:rPr lang="en-US" sz="1600" b="1" dirty="0"/>
              <a:t>Output : 0.195 {Unsafe}</a:t>
            </a:r>
          </a:p>
        </p:txBody>
      </p:sp>
    </p:spTree>
    <p:extLst>
      <p:ext uri="{BB962C8B-B14F-4D97-AF65-F5344CB8AC3E}">
        <p14:creationId xmlns:p14="http://schemas.microsoft.com/office/powerpoint/2010/main" val="303642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215A914-68A2-588E-4E1E-2682CD506DA9}"/>
              </a:ext>
            </a:extLst>
          </p:cNvPr>
          <p:cNvSpPr>
            <a:spLocks noGrp="1"/>
          </p:cNvSpPr>
          <p:nvPr>
            <p:ph idx="1"/>
          </p:nvPr>
        </p:nvSpPr>
        <p:spPr>
          <a:xfrm>
            <a:off x="124407" y="1312505"/>
            <a:ext cx="6228267" cy="4607031"/>
          </a:xfrm>
        </p:spPr>
        <p:txBody>
          <a:bodyPr>
            <a:normAutofit/>
          </a:bodyPr>
          <a:lstStyle/>
          <a:p>
            <a:r>
              <a:rPr lang="en-US" sz="2400" dirty="0"/>
              <a:t>A Deep Neural Network has nodes and weights operated by nonlinear functions</a:t>
            </a:r>
          </a:p>
          <a:p>
            <a:r>
              <a:rPr lang="en-US" sz="2400" dirty="0"/>
              <a:t>500 simulated cases</a:t>
            </a:r>
          </a:p>
          <a:p>
            <a:r>
              <a:rPr lang="en-US" sz="2400" dirty="0"/>
              <a:t>10 hidden layers</a:t>
            </a:r>
          </a:p>
          <a:p>
            <a:r>
              <a:rPr lang="en-US" sz="2400" dirty="0"/>
              <a:t>Scaled conjugate gradient training algorithm</a:t>
            </a:r>
          </a:p>
          <a:p>
            <a:pPr lvl="1"/>
            <a:r>
              <a:rPr lang="en-US" sz="2200" dirty="0"/>
              <a:t>Training 70</a:t>
            </a:r>
          </a:p>
          <a:p>
            <a:pPr lvl="1"/>
            <a:r>
              <a:rPr lang="en-US" sz="2200" dirty="0"/>
              <a:t>Testing 15</a:t>
            </a:r>
          </a:p>
          <a:p>
            <a:pPr lvl="1"/>
            <a:r>
              <a:rPr lang="en-US" sz="2200" dirty="0"/>
              <a:t>Validation 15</a:t>
            </a:r>
          </a:p>
          <a:p>
            <a:r>
              <a:rPr lang="en-US" sz="2200" dirty="0"/>
              <a:t>Target and Output</a:t>
            </a:r>
          </a:p>
          <a:p>
            <a:pPr lvl="1"/>
            <a:r>
              <a:rPr lang="en-US" sz="2000" b="1" dirty="0"/>
              <a:t>0 – Safe</a:t>
            </a:r>
          </a:p>
          <a:p>
            <a:pPr lvl="1"/>
            <a:r>
              <a:rPr lang="en-US" sz="2000" b="1" dirty="0"/>
              <a:t>1 – Close approach (unsafe)</a:t>
            </a:r>
          </a:p>
          <a:p>
            <a:pPr marL="457200" lvl="1" indent="0">
              <a:buNone/>
            </a:pPr>
            <a:endParaRPr lang="en-US" sz="2000" dirty="0"/>
          </a:p>
          <a:p>
            <a:pPr marL="0" indent="0">
              <a:buNone/>
            </a:pPr>
            <a:endParaRPr lang="en-US" dirty="0"/>
          </a:p>
        </p:txBody>
      </p:sp>
      <p:pic>
        <p:nvPicPr>
          <p:cNvPr id="5" name="Picture 4"/>
          <p:cNvPicPr>
            <a:picLocks noChangeAspect="1"/>
          </p:cNvPicPr>
          <p:nvPr/>
        </p:nvPicPr>
        <p:blipFill rotWithShape="1">
          <a:blip r:embed="rId3"/>
          <a:srcRect l="6424" t="4621" r="8816" b="4876"/>
          <a:stretch>
            <a:fillRect/>
          </a:stretch>
        </p:blipFill>
        <p:spPr>
          <a:xfrm>
            <a:off x="7280825" y="1337659"/>
            <a:ext cx="4587388" cy="4898137"/>
          </a:xfrm>
          <a:prstGeom prst="rect">
            <a:avLst/>
          </a:prstGeom>
        </p:spPr>
      </p:pic>
      <p:sp>
        <p:nvSpPr>
          <p:cNvPr id="2" name="Title 1"/>
          <p:cNvSpPr>
            <a:spLocks noGrp="1"/>
          </p:cNvSpPr>
          <p:nvPr>
            <p:ph type="title"/>
          </p:nvPr>
        </p:nvSpPr>
        <p:spPr/>
        <p:txBody>
          <a:bodyPr>
            <a:normAutofit/>
          </a:bodyPr>
          <a:lstStyle/>
          <a:p>
            <a:r>
              <a:rPr lang="en-US" sz="2800" b="1" dirty="0"/>
              <a:t>Machine Learning for Space Situational Awareness</a:t>
            </a:r>
            <a:br>
              <a:rPr lang="en-US" sz="2800" b="1" dirty="0"/>
            </a:br>
            <a:r>
              <a:rPr lang="en-US" sz="2800" b="1" dirty="0"/>
              <a:t>Using Deep Neural Networks</a:t>
            </a:r>
          </a:p>
        </p:txBody>
      </p:sp>
      <p:sp>
        <p:nvSpPr>
          <p:cNvPr id="4" name="Slide Number Placeholder 3"/>
          <p:cNvSpPr>
            <a:spLocks noGrp="1"/>
          </p:cNvSpPr>
          <p:nvPr>
            <p:ph type="sldNum" sz="quarter" idx="4"/>
          </p:nvPr>
        </p:nvSpPr>
        <p:spPr/>
        <p:txBody>
          <a:bodyPr/>
          <a:lstStyle/>
          <a:p>
            <a:fld id="{4C13AE75-544F-4073-A520-589257A716CE}" type="slidenum">
              <a:rPr lang="en-US" smtClean="0"/>
              <a:t>11</a:t>
            </a:fld>
            <a:endParaRPr lang="en-US" dirty="0"/>
          </a:p>
        </p:txBody>
      </p:sp>
      <p:sp>
        <p:nvSpPr>
          <p:cNvPr id="14" name="TextBox 13"/>
          <p:cNvSpPr txBox="1"/>
          <p:nvPr/>
        </p:nvSpPr>
        <p:spPr>
          <a:xfrm>
            <a:off x="3825379" y="4113839"/>
            <a:ext cx="3266947" cy="646331"/>
          </a:xfrm>
          <a:prstGeom prst="rect">
            <a:avLst/>
          </a:prstGeom>
          <a:solidFill>
            <a:srgbClr val="00E1ED"/>
          </a:solidFill>
          <a:ln w="25400">
            <a:solidFill>
              <a:srgbClr val="0070C0"/>
            </a:solidFill>
          </a:ln>
        </p:spPr>
        <p:txBody>
          <a:bodyPr wrap="square" rtlCol="0">
            <a:spAutoFit/>
          </a:bodyPr>
          <a:lstStyle/>
          <a:p>
            <a:pPr algn="ctr"/>
            <a:r>
              <a:rPr lang="en-US" b="1" dirty="0"/>
              <a:t>Preliminary overall performance was ~92% accurate</a:t>
            </a:r>
          </a:p>
        </p:txBody>
      </p:sp>
    </p:spTree>
    <p:extLst>
      <p:ext uri="{BB962C8B-B14F-4D97-AF65-F5344CB8AC3E}">
        <p14:creationId xmlns:p14="http://schemas.microsoft.com/office/powerpoint/2010/main" val="401712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709BF-A129-D4C1-D827-CB86D7FC09C6}"/>
              </a:ext>
            </a:extLst>
          </p:cNvPr>
          <p:cNvSpPr>
            <a:spLocks noGrp="1"/>
          </p:cNvSpPr>
          <p:nvPr>
            <p:ph type="ctrTitle"/>
          </p:nvPr>
        </p:nvSpPr>
        <p:spPr/>
        <p:txBody>
          <a:bodyPr/>
          <a:lstStyle/>
          <a:p>
            <a:r>
              <a:rPr lang="en-US" dirty="0">
                <a:solidFill>
                  <a:srgbClr val="FADF4E"/>
                </a:solidFill>
              </a:rPr>
              <a:t>AI and ML for Decision Support</a:t>
            </a:r>
          </a:p>
        </p:txBody>
      </p:sp>
    </p:spTree>
    <p:extLst>
      <p:ext uri="{BB962C8B-B14F-4D97-AF65-F5344CB8AC3E}">
        <p14:creationId xmlns:p14="http://schemas.microsoft.com/office/powerpoint/2010/main" val="318991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09BE6-EAE5-4FAA-8379-8F3B00CC7C9C}"/>
              </a:ext>
            </a:extLst>
          </p:cNvPr>
          <p:cNvSpPr>
            <a:spLocks noGrp="1"/>
          </p:cNvSpPr>
          <p:nvPr>
            <p:ph idx="1"/>
          </p:nvPr>
        </p:nvSpPr>
        <p:spPr>
          <a:xfrm>
            <a:off x="163684" y="1296952"/>
            <a:ext cx="12028315" cy="4650752"/>
          </a:xfrm>
        </p:spPr>
        <p:txBody>
          <a:bodyPr>
            <a:normAutofit/>
          </a:bodyPr>
          <a:lstStyle/>
          <a:p>
            <a:r>
              <a:rPr lang="en-US" sz="2400" dirty="0"/>
              <a:t>Continual exponential growth in launched spacecraft and tracked debris.</a:t>
            </a:r>
          </a:p>
          <a:p>
            <a:r>
              <a:rPr lang="en-US" sz="2400" dirty="0"/>
              <a:t>Risk Assessment is necessary to prevent collisions in a timely manner.</a:t>
            </a:r>
          </a:p>
          <a:p>
            <a:pPr marL="0" indent="0">
              <a:buNone/>
            </a:pPr>
            <a:endParaRPr lang="en-US" sz="2400" b="1" dirty="0"/>
          </a:p>
          <a:p>
            <a:pPr marL="0" indent="0">
              <a:buNone/>
            </a:pPr>
            <a:r>
              <a:rPr lang="en-US" sz="2400" b="1" dirty="0"/>
              <a:t>KEY QUESTIONS:</a:t>
            </a:r>
          </a:p>
          <a:p>
            <a:pPr marL="0" indent="0">
              <a:buNone/>
            </a:pPr>
            <a:r>
              <a:rPr lang="en-US" sz="2400" b="1" dirty="0"/>
              <a:t>When we have a list of high interest events, how do we prioritize the risks for mitigation?</a:t>
            </a:r>
          </a:p>
          <a:p>
            <a:pPr marL="0" indent="0">
              <a:buNone/>
            </a:pPr>
            <a:r>
              <a:rPr lang="en-US" sz="2400" b="1" dirty="0"/>
              <a:t>What parameters are associated with higher Pc events OR high-risk events?</a:t>
            </a:r>
          </a:p>
          <a:p>
            <a:pPr marL="0" indent="0">
              <a:buNone/>
            </a:pPr>
            <a:r>
              <a:rPr lang="en-US" sz="2400" b="1" dirty="0"/>
              <a:t>How many observations leading to TCA are needed before a collision avoidance decision can be implemented?</a:t>
            </a:r>
          </a:p>
          <a:p>
            <a:pPr marL="0" indent="0">
              <a:buNone/>
            </a:pPr>
            <a:endParaRPr lang="en-US" sz="2600" b="1" dirty="0"/>
          </a:p>
        </p:txBody>
      </p:sp>
      <p:sp>
        <p:nvSpPr>
          <p:cNvPr id="2" name="Title 1">
            <a:extLst>
              <a:ext uri="{FF2B5EF4-FFF2-40B4-BE49-F238E27FC236}">
                <a16:creationId xmlns:a16="http://schemas.microsoft.com/office/drawing/2014/main" id="{C3683BA1-CDDF-48B2-99D5-7C42B87288F8}"/>
              </a:ext>
            </a:extLst>
          </p:cNvPr>
          <p:cNvSpPr>
            <a:spLocks noGrp="1"/>
          </p:cNvSpPr>
          <p:nvPr>
            <p:ph type="title"/>
          </p:nvPr>
        </p:nvSpPr>
        <p:spPr/>
        <p:txBody>
          <a:bodyPr/>
          <a:lstStyle/>
          <a:p>
            <a:r>
              <a:rPr lang="en-US" dirty="0">
                <a:solidFill>
                  <a:schemeClr val="bg1">
                    <a:lumMod val="95000"/>
                  </a:schemeClr>
                </a:solidFill>
              </a:rPr>
              <a:t>Background on AI/ML for Decision Support</a:t>
            </a:r>
            <a:r>
              <a:rPr lang="en-US" dirty="0"/>
              <a:t> </a:t>
            </a:r>
          </a:p>
        </p:txBody>
      </p:sp>
      <p:pic>
        <p:nvPicPr>
          <p:cNvPr id="4" name="Picture 3">
            <a:extLst>
              <a:ext uri="{FF2B5EF4-FFF2-40B4-BE49-F238E27FC236}">
                <a16:creationId xmlns:a16="http://schemas.microsoft.com/office/drawing/2014/main" id="{4FF6CBA2-0A27-0C83-7AA2-78FCE550E0DB}"/>
              </a:ext>
            </a:extLst>
          </p:cNvPr>
          <p:cNvPicPr>
            <a:picLocks noChangeAspect="1"/>
          </p:cNvPicPr>
          <p:nvPr/>
        </p:nvPicPr>
        <p:blipFill>
          <a:blip r:embed="rId3"/>
          <a:stretch>
            <a:fillRect/>
          </a:stretch>
        </p:blipFill>
        <p:spPr>
          <a:xfrm>
            <a:off x="163684" y="5162671"/>
            <a:ext cx="9504874" cy="1102466"/>
          </a:xfrm>
          <a:prstGeom prst="rect">
            <a:avLst/>
          </a:prstGeom>
        </p:spPr>
      </p:pic>
      <p:sp>
        <p:nvSpPr>
          <p:cNvPr id="6" name="TextBox 5">
            <a:extLst>
              <a:ext uri="{FF2B5EF4-FFF2-40B4-BE49-F238E27FC236}">
                <a16:creationId xmlns:a16="http://schemas.microsoft.com/office/drawing/2014/main" id="{488334DB-E0C7-D856-99AA-4C2647075345}"/>
              </a:ext>
            </a:extLst>
          </p:cNvPr>
          <p:cNvSpPr txBox="1"/>
          <p:nvPr/>
        </p:nvSpPr>
        <p:spPr>
          <a:xfrm>
            <a:off x="7038671" y="4800119"/>
            <a:ext cx="2629887" cy="276999"/>
          </a:xfrm>
          <a:prstGeom prst="rect">
            <a:avLst/>
          </a:prstGeom>
          <a:noFill/>
          <a:ln>
            <a:noFill/>
          </a:ln>
        </p:spPr>
        <p:txBody>
          <a:bodyPr wrap="none" rtlCol="0">
            <a:spAutoFit/>
          </a:bodyPr>
          <a:lstStyle/>
          <a:p>
            <a:r>
              <a:rPr lang="en-US" sz="1200" dirty="0"/>
              <a:t>Decision Point: Maneuver Go / No-Go</a:t>
            </a:r>
          </a:p>
        </p:txBody>
      </p:sp>
      <p:sp>
        <p:nvSpPr>
          <p:cNvPr id="7" name="TextBox 6">
            <a:extLst>
              <a:ext uri="{FF2B5EF4-FFF2-40B4-BE49-F238E27FC236}">
                <a16:creationId xmlns:a16="http://schemas.microsoft.com/office/drawing/2014/main" id="{060C262A-0937-C2C2-7963-838E5E09FCBE}"/>
              </a:ext>
            </a:extLst>
          </p:cNvPr>
          <p:cNvSpPr txBox="1"/>
          <p:nvPr/>
        </p:nvSpPr>
        <p:spPr>
          <a:xfrm>
            <a:off x="3851410" y="4800120"/>
            <a:ext cx="2889574" cy="276999"/>
          </a:xfrm>
          <a:prstGeom prst="rect">
            <a:avLst/>
          </a:prstGeom>
          <a:noFill/>
        </p:spPr>
        <p:txBody>
          <a:bodyPr wrap="none" rtlCol="0">
            <a:spAutoFit/>
          </a:bodyPr>
          <a:lstStyle/>
          <a:p>
            <a:r>
              <a:rPr lang="en-US" sz="1200" dirty="0"/>
              <a:t>Decision Point: Begin Maneuver Planning</a:t>
            </a:r>
          </a:p>
        </p:txBody>
      </p:sp>
      <p:sp>
        <p:nvSpPr>
          <p:cNvPr id="8" name="Cloud 7">
            <a:extLst>
              <a:ext uri="{FF2B5EF4-FFF2-40B4-BE49-F238E27FC236}">
                <a16:creationId xmlns:a16="http://schemas.microsoft.com/office/drawing/2014/main" id="{6F534ED1-E40D-4CE4-62F0-66C1D8D83EB1}"/>
              </a:ext>
            </a:extLst>
          </p:cNvPr>
          <p:cNvSpPr/>
          <p:nvPr/>
        </p:nvSpPr>
        <p:spPr>
          <a:xfrm>
            <a:off x="9966244" y="4548850"/>
            <a:ext cx="2225756" cy="1450580"/>
          </a:xfrm>
          <a:prstGeom prst="cloud">
            <a:avLst/>
          </a:prstGeom>
          <a:solidFill>
            <a:schemeClr val="bg1">
              <a:alpha val="75285"/>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FF"/>
                </a:solidFill>
              </a:rPr>
              <a:t>Can we move the Decision Points Earlier?</a:t>
            </a:r>
          </a:p>
        </p:txBody>
      </p:sp>
      <p:sp>
        <p:nvSpPr>
          <p:cNvPr id="9" name="Slide Number Placeholder 5">
            <a:extLst>
              <a:ext uri="{FF2B5EF4-FFF2-40B4-BE49-F238E27FC236}">
                <a16:creationId xmlns:a16="http://schemas.microsoft.com/office/drawing/2014/main" id="{6F42E851-5635-6002-2075-2AB18250A7A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C13AE75-544F-4073-A520-589257A716CE}" type="slidenum">
              <a:rPr lang="en-US" sz="1200" smtClean="0">
                <a:solidFill>
                  <a:prstClr val="black">
                    <a:tint val="75000"/>
                  </a:prstClr>
                </a:solidFill>
                <a:latin typeface="Calibri" panose="020F0502020204030204"/>
              </a:rPr>
              <a:pPr algn="r">
                <a:defRPr/>
              </a:pPr>
              <a:t>13</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98377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7A20-DFB4-4799-AF9F-3557E44051D3}"/>
              </a:ext>
            </a:extLst>
          </p:cNvPr>
          <p:cNvSpPr>
            <a:spLocks noGrp="1"/>
          </p:cNvSpPr>
          <p:nvPr>
            <p:ph type="title"/>
          </p:nvPr>
        </p:nvSpPr>
        <p:spPr>
          <a:xfrm>
            <a:off x="663871" y="85798"/>
            <a:ext cx="10972800" cy="1143000"/>
          </a:xfrm>
        </p:spPr>
        <p:txBody>
          <a:bodyPr anchor="ctr">
            <a:normAutofit/>
          </a:bodyPr>
          <a:lstStyle/>
          <a:p>
            <a:r>
              <a:rPr lang="en-US" dirty="0"/>
              <a:t>Approach</a:t>
            </a:r>
          </a:p>
        </p:txBody>
      </p:sp>
      <p:sp>
        <p:nvSpPr>
          <p:cNvPr id="3" name="Content Placeholder 2">
            <a:extLst>
              <a:ext uri="{FF2B5EF4-FFF2-40B4-BE49-F238E27FC236}">
                <a16:creationId xmlns:a16="http://schemas.microsoft.com/office/drawing/2014/main" id="{DB2FB27D-DD38-49BD-94E5-A92D0F04142F}"/>
              </a:ext>
            </a:extLst>
          </p:cNvPr>
          <p:cNvSpPr>
            <a:spLocks noGrp="1"/>
          </p:cNvSpPr>
          <p:nvPr>
            <p:ph sz="half" idx="1"/>
          </p:nvPr>
        </p:nvSpPr>
        <p:spPr>
          <a:xfrm>
            <a:off x="198409" y="1357132"/>
            <a:ext cx="11438262" cy="4525963"/>
          </a:xfrm>
        </p:spPr>
        <p:txBody>
          <a:bodyPr>
            <a:normAutofit/>
          </a:bodyPr>
          <a:lstStyle/>
          <a:p>
            <a:pPr>
              <a:lnSpc>
                <a:spcPct val="90000"/>
              </a:lnSpc>
            </a:pPr>
            <a:r>
              <a:rPr lang="en-US" sz="2400" dirty="0"/>
              <a:t>Spacecraft data from 2015-2018 from </a:t>
            </a:r>
            <a:r>
              <a:rPr lang="en-US" sz="2400" dirty="0">
                <a:effectLst/>
              </a:rPr>
              <a:t>365,000+</a:t>
            </a:r>
            <a:r>
              <a:rPr lang="en-US" sz="2400" dirty="0"/>
              <a:t> Conjunction Data Messages (CDMs)</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marL="0" indent="0">
              <a:lnSpc>
                <a:spcPct val="90000"/>
              </a:lnSpc>
              <a:buNone/>
            </a:pPr>
            <a:endParaRPr lang="en-US" sz="2600" dirty="0"/>
          </a:p>
        </p:txBody>
      </p:sp>
      <p:pic>
        <p:nvPicPr>
          <p:cNvPr id="12" name="Picture 11">
            <a:extLst>
              <a:ext uri="{FF2B5EF4-FFF2-40B4-BE49-F238E27FC236}">
                <a16:creationId xmlns:a16="http://schemas.microsoft.com/office/drawing/2014/main" id="{ACC26040-E33B-4AEF-AEB4-AA6F8E707B80}"/>
              </a:ext>
            </a:extLst>
          </p:cNvPr>
          <p:cNvPicPr>
            <a:picLocks noChangeAspect="1"/>
          </p:cNvPicPr>
          <p:nvPr/>
        </p:nvPicPr>
        <p:blipFill>
          <a:blip r:embed="rId3"/>
          <a:stretch>
            <a:fillRect/>
          </a:stretch>
        </p:blipFill>
        <p:spPr>
          <a:xfrm>
            <a:off x="445261" y="1717755"/>
            <a:ext cx="1590392" cy="4525963"/>
          </a:xfrm>
          <a:prstGeom prst="rect">
            <a:avLst/>
          </a:prstGeom>
          <a:noFill/>
        </p:spPr>
      </p:pic>
      <p:sp>
        <p:nvSpPr>
          <p:cNvPr id="4" name="TextBox 3">
            <a:extLst>
              <a:ext uri="{FF2B5EF4-FFF2-40B4-BE49-F238E27FC236}">
                <a16:creationId xmlns:a16="http://schemas.microsoft.com/office/drawing/2014/main" id="{CC500E1D-1324-C4B3-10A7-0B0775C65AF1}"/>
              </a:ext>
            </a:extLst>
          </p:cNvPr>
          <p:cNvSpPr txBox="1"/>
          <p:nvPr/>
        </p:nvSpPr>
        <p:spPr>
          <a:xfrm>
            <a:off x="6316911" y="2381972"/>
            <a:ext cx="5729680" cy="2945422"/>
          </a:xfrm>
          <a:prstGeom prst="rect">
            <a:avLst/>
          </a:prstGeom>
          <a:noFill/>
        </p:spPr>
        <p:txBody>
          <a:bodyPr wrap="square" rtlCol="0">
            <a:spAutoFit/>
          </a:bodyPr>
          <a:lstStyle/>
          <a:p>
            <a:pPr>
              <a:lnSpc>
                <a:spcPct val="90000"/>
              </a:lnSpc>
            </a:pPr>
            <a:r>
              <a:rPr lang="en-US" sz="2800" dirty="0"/>
              <a:t>Supervised Learning (SL)</a:t>
            </a:r>
          </a:p>
          <a:p>
            <a:pPr marL="285750" indent="-285750">
              <a:lnSpc>
                <a:spcPct val="90000"/>
              </a:lnSpc>
              <a:buFont typeface="Arial" panose="020B0604020202020204" pitchFamily="34" charset="0"/>
              <a:buChar char="•"/>
            </a:pPr>
            <a:r>
              <a:rPr lang="en-US" sz="2000" dirty="0"/>
              <a:t>Binary Classification </a:t>
            </a:r>
          </a:p>
          <a:p>
            <a:pPr marL="285750" indent="-285750">
              <a:lnSpc>
                <a:spcPct val="90000"/>
              </a:lnSpc>
              <a:buFont typeface="Arial" panose="020B0604020202020204" pitchFamily="34" charset="0"/>
              <a:buChar char="•"/>
            </a:pPr>
            <a:r>
              <a:rPr lang="en-US" sz="2000" dirty="0"/>
              <a:t>Using those trends to try to predict miss distance with uncertainty</a:t>
            </a:r>
          </a:p>
          <a:p>
            <a:pPr marL="285750" indent="-285750">
              <a:lnSpc>
                <a:spcPct val="90000"/>
              </a:lnSpc>
              <a:buFont typeface="Arial" panose="020B0604020202020204" pitchFamily="34" charset="0"/>
              <a:buChar char="•"/>
            </a:pPr>
            <a:r>
              <a:rPr lang="en-US" sz="2000" dirty="0"/>
              <a:t>Long-Short Term Memory (LSTM) Neural Networks</a:t>
            </a:r>
          </a:p>
          <a:p>
            <a:pPr marL="742950" lvl="1" indent="-285750">
              <a:lnSpc>
                <a:spcPct val="90000"/>
              </a:lnSpc>
              <a:buFont typeface="Arial" panose="020B0604020202020204" pitchFamily="34" charset="0"/>
              <a:buChar char="•"/>
            </a:pPr>
            <a:r>
              <a:rPr lang="en-US" sz="2000" dirty="0"/>
              <a:t>Type of </a:t>
            </a:r>
            <a:r>
              <a:rPr lang="en-US" sz="2000" b="1" dirty="0"/>
              <a:t>Recurrent Neural Network </a:t>
            </a:r>
            <a:r>
              <a:rPr lang="en-US" sz="2000" dirty="0"/>
              <a:t>that retains information from each input  </a:t>
            </a:r>
          </a:p>
          <a:p>
            <a:pPr marL="742950" lvl="1" indent="-285750">
              <a:lnSpc>
                <a:spcPct val="90000"/>
              </a:lnSpc>
              <a:buFont typeface="Arial" panose="020B0604020202020204" pitchFamily="34" charset="0"/>
              <a:buChar char="•"/>
            </a:pPr>
            <a:r>
              <a:rPr lang="en-US" sz="2000" dirty="0"/>
              <a:t>Mean squared log error loss function with an 80/20 data split with min-length of two CDMs</a:t>
            </a:r>
          </a:p>
          <a:p>
            <a:pPr marL="285750" indent="-285750">
              <a:lnSpc>
                <a:spcPct val="90000"/>
              </a:lnSpc>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50F3C39B-3F8F-EB52-2465-60BA6771C07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C13AE75-544F-4073-A520-589257A716CE}" type="slidenum">
              <a:rPr lang="en-US" sz="1200" smtClean="0">
                <a:solidFill>
                  <a:prstClr val="black">
                    <a:tint val="75000"/>
                  </a:prstClr>
                </a:solidFill>
                <a:latin typeface="Calibri" panose="020F0502020204030204"/>
              </a:rPr>
              <a:pPr algn="r">
                <a:defRPr/>
              </a:pPr>
              <a:t>14</a:t>
            </a:fld>
            <a:endParaRPr lang="en-US" sz="1200" dirty="0">
              <a:solidFill>
                <a:prstClr val="black">
                  <a:tint val="75000"/>
                </a:prstClr>
              </a:solidFill>
              <a:latin typeface="Calibri" panose="020F0502020204030204"/>
            </a:endParaRPr>
          </a:p>
        </p:txBody>
      </p:sp>
      <p:pic>
        <p:nvPicPr>
          <p:cNvPr id="7" name="Picture 6" descr="Chart, bar chart, histogram&#10;&#10;Description automatically generated">
            <a:extLst>
              <a:ext uri="{FF2B5EF4-FFF2-40B4-BE49-F238E27FC236}">
                <a16:creationId xmlns:a16="http://schemas.microsoft.com/office/drawing/2014/main" id="{EAE5032F-71A8-4083-D5F8-A30C41395E12}"/>
              </a:ext>
            </a:extLst>
          </p:cNvPr>
          <p:cNvPicPr>
            <a:picLocks noChangeAspect="1"/>
          </p:cNvPicPr>
          <p:nvPr/>
        </p:nvPicPr>
        <p:blipFill>
          <a:blip r:embed="rId4"/>
          <a:stretch>
            <a:fillRect/>
          </a:stretch>
        </p:blipFill>
        <p:spPr>
          <a:xfrm>
            <a:off x="2227503" y="2454436"/>
            <a:ext cx="3813495" cy="2759937"/>
          </a:xfrm>
          <a:prstGeom prst="rect">
            <a:avLst/>
          </a:prstGeom>
        </p:spPr>
      </p:pic>
    </p:spTree>
    <p:extLst>
      <p:ext uri="{BB962C8B-B14F-4D97-AF65-F5344CB8AC3E}">
        <p14:creationId xmlns:p14="http://schemas.microsoft.com/office/powerpoint/2010/main" val="393235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F7D6681-A76C-48BB-B0F6-F4D974503659}"/>
              </a:ext>
            </a:extLst>
          </p:cNvPr>
          <p:cNvPicPr>
            <a:picLocks noGrp="1" noChangeAspect="1"/>
          </p:cNvPicPr>
          <p:nvPr>
            <p:ph idx="1"/>
          </p:nvPr>
        </p:nvPicPr>
        <p:blipFill>
          <a:blip r:embed="rId3"/>
          <a:stretch>
            <a:fillRect/>
          </a:stretch>
        </p:blipFill>
        <p:spPr>
          <a:xfrm>
            <a:off x="5874715" y="1301442"/>
            <a:ext cx="4699751" cy="3387667"/>
          </a:xfrm>
          <a:prstGeom prst="rect">
            <a:avLst/>
          </a:prstGeom>
        </p:spPr>
      </p:pic>
      <p:sp>
        <p:nvSpPr>
          <p:cNvPr id="3" name="Title 2">
            <a:extLst>
              <a:ext uri="{FF2B5EF4-FFF2-40B4-BE49-F238E27FC236}">
                <a16:creationId xmlns:a16="http://schemas.microsoft.com/office/drawing/2014/main" id="{5D1B5892-8769-432D-8269-2A2617B1F138}"/>
              </a:ext>
            </a:extLst>
          </p:cNvPr>
          <p:cNvSpPr>
            <a:spLocks noGrp="1"/>
          </p:cNvSpPr>
          <p:nvPr>
            <p:ph type="title"/>
          </p:nvPr>
        </p:nvSpPr>
        <p:spPr/>
        <p:txBody>
          <a:bodyPr>
            <a:normAutofit fontScale="90000"/>
          </a:bodyPr>
          <a:lstStyle/>
          <a:p>
            <a:r>
              <a:rPr lang="en-US" dirty="0"/>
              <a:t>SL: LSTM (Long Short-Term Memory) Model Results</a:t>
            </a:r>
          </a:p>
        </p:txBody>
      </p:sp>
      <p:sp>
        <p:nvSpPr>
          <p:cNvPr id="8" name="TextBox 7">
            <a:extLst>
              <a:ext uri="{FF2B5EF4-FFF2-40B4-BE49-F238E27FC236}">
                <a16:creationId xmlns:a16="http://schemas.microsoft.com/office/drawing/2014/main" id="{54DAB3D0-D06F-4CF5-BF35-939B8D308A5E}"/>
              </a:ext>
            </a:extLst>
          </p:cNvPr>
          <p:cNvSpPr txBox="1"/>
          <p:nvPr/>
        </p:nvSpPr>
        <p:spPr>
          <a:xfrm>
            <a:off x="4999413" y="1374047"/>
            <a:ext cx="1257952" cy="246221"/>
          </a:xfrm>
          <a:prstGeom prst="rect">
            <a:avLst/>
          </a:prstGeom>
          <a:solidFill>
            <a:schemeClr val="bg1"/>
          </a:solidFill>
        </p:spPr>
        <p:txBody>
          <a:bodyPr wrap="square" rtlCol="0">
            <a:spAutoFit/>
          </a:bodyPr>
          <a:lstStyle/>
          <a:p>
            <a:endParaRPr lang="en-US" sz="10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8D039EC3-D45C-4C3C-95E4-CF62EFB1DB8C}"/>
              </a:ext>
            </a:extLst>
          </p:cNvPr>
          <p:cNvSpPr txBox="1">
            <a:spLocks/>
          </p:cNvSpPr>
          <p:nvPr/>
        </p:nvSpPr>
        <p:spPr>
          <a:xfrm>
            <a:off x="3139070" y="4915564"/>
            <a:ext cx="8605960" cy="1475583"/>
          </a:xfrm>
          <a:prstGeom prst="rect">
            <a:avLst/>
          </a:prstGeom>
        </p:spPr>
        <p:txBody>
          <a:bodyPr vert="horz" lIns="91440" tIns="45720" rIns="91440" bIns="45720" rtlCol="0">
            <a:normAutofit fontScale="85000" lnSpcReduction="10000"/>
          </a:bodyPr>
          <a:lstStyle>
            <a:lvl1pPr marL="171450" indent="-171450"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1pPr>
            <a:lvl2pPr marL="455613" indent="-284163" algn="l" defTabSz="457200" rtl="0" eaLnBrk="1" latinLnBrk="0" hangingPunct="1">
              <a:spcBef>
                <a:spcPct val="20000"/>
              </a:spcBef>
              <a:buClr>
                <a:srgbClr val="CA0000"/>
              </a:buClr>
              <a:buFont typeface="Arial"/>
              <a:buChar char="–"/>
              <a:tabLst>
                <a:tab pos="341313" algn="l"/>
              </a:tabLst>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2pPr>
            <a:lvl3pPr marL="741363" indent="-228600" algn="l" defTabSz="457200" rtl="0" eaLnBrk="1" latinLnBrk="0" hangingPunct="1">
              <a:spcBef>
                <a:spcPct val="20000"/>
              </a:spcBef>
              <a:buClr>
                <a:srgbClr val="CA0000"/>
              </a:buClr>
              <a:buFont typeface="Arial"/>
              <a:buChar char="•"/>
              <a:tabLst>
                <a:tab pos="569913" algn="l"/>
              </a:tabLst>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3pPr>
            <a:lvl4pPr marL="1025525" indent="-284163"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4pPr>
            <a:lvl5pPr marL="1254125" indent="-228600"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Calibri" panose="020F0502020204030204" pitchFamily="34" charset="0"/>
                <a:cs typeface="Calibri" panose="020F0502020204030204" pitchFamily="34" charset="0"/>
              </a:rPr>
              <a:t>Most events contain &lt; 4 CDMs</a:t>
            </a:r>
          </a:p>
          <a:p>
            <a:r>
              <a:rPr lang="en-US" sz="1800" dirty="0">
                <a:latin typeface="Calibri" panose="020F0502020204030204" pitchFamily="34" charset="0"/>
                <a:cs typeface="Calibri" panose="020F0502020204030204" pitchFamily="34" charset="0"/>
              </a:rPr>
              <a:t>Large Stand. Dev. yields large error</a:t>
            </a:r>
          </a:p>
          <a:p>
            <a:r>
              <a:rPr lang="en-US" sz="1800" dirty="0">
                <a:latin typeface="Calibri" panose="020F0502020204030204" pitchFamily="34" charset="0"/>
                <a:cs typeface="Calibri" panose="020F0502020204030204" pitchFamily="34" charset="0"/>
              </a:rPr>
              <a:t>Average prediction at one day until TCA</a:t>
            </a:r>
          </a:p>
          <a:p>
            <a:r>
              <a:rPr lang="en-US" sz="1800" b="1" u="sng" dirty="0">
                <a:latin typeface="Calibri" panose="020F0502020204030204" pitchFamily="34" charset="0"/>
                <a:cs typeface="Calibri" panose="020F0502020204030204" pitchFamily="34" charset="0"/>
              </a:rPr>
              <a:t>Larger error as miss distance increases</a:t>
            </a:r>
          </a:p>
          <a:p>
            <a:r>
              <a:rPr lang="en-US" sz="1800" b="1" u="sng" dirty="0">
                <a:latin typeface="Calibri" panose="020F0502020204030204" pitchFamily="34" charset="0"/>
                <a:cs typeface="Calibri" panose="020F0502020204030204" pitchFamily="34" charset="0"/>
              </a:rPr>
              <a:t>Predicts miss distance with an average error of &lt; 0.2 km, but affected by intrinsic error in prediction </a:t>
            </a:r>
          </a:p>
        </p:txBody>
      </p:sp>
      <p:pic>
        <p:nvPicPr>
          <p:cNvPr id="10" name="Content Placeholder 3">
            <a:extLst>
              <a:ext uri="{FF2B5EF4-FFF2-40B4-BE49-F238E27FC236}">
                <a16:creationId xmlns:a16="http://schemas.microsoft.com/office/drawing/2014/main" id="{FBCC0167-3809-426F-8AA2-BEBF826FEE5C}"/>
              </a:ext>
            </a:extLst>
          </p:cNvPr>
          <p:cNvPicPr>
            <a:picLocks noChangeAspect="1"/>
          </p:cNvPicPr>
          <p:nvPr/>
        </p:nvPicPr>
        <p:blipFill>
          <a:blip r:embed="rId4"/>
          <a:stretch>
            <a:fillRect/>
          </a:stretch>
        </p:blipFill>
        <p:spPr>
          <a:xfrm>
            <a:off x="1981200" y="1301441"/>
            <a:ext cx="3844670" cy="3485302"/>
          </a:xfrm>
          <a:prstGeom prst="rect">
            <a:avLst/>
          </a:prstGeom>
        </p:spPr>
      </p:pic>
      <p:pic>
        <p:nvPicPr>
          <p:cNvPr id="11" name="Picture 10">
            <a:extLst>
              <a:ext uri="{FF2B5EF4-FFF2-40B4-BE49-F238E27FC236}">
                <a16:creationId xmlns:a16="http://schemas.microsoft.com/office/drawing/2014/main" id="{6AABEC16-A076-4C0E-8BDC-AA6B7BDD39C6}"/>
              </a:ext>
            </a:extLst>
          </p:cNvPr>
          <p:cNvPicPr>
            <a:picLocks noChangeAspect="1"/>
          </p:cNvPicPr>
          <p:nvPr/>
        </p:nvPicPr>
        <p:blipFill>
          <a:blip r:embed="rId5"/>
          <a:stretch>
            <a:fillRect/>
          </a:stretch>
        </p:blipFill>
        <p:spPr>
          <a:xfrm>
            <a:off x="1981200" y="4719663"/>
            <a:ext cx="4572000" cy="258649"/>
          </a:xfrm>
          <a:prstGeom prst="rect">
            <a:avLst/>
          </a:prstGeom>
        </p:spPr>
      </p:pic>
      <p:sp>
        <p:nvSpPr>
          <p:cNvPr id="2" name="TextBox 1"/>
          <p:cNvSpPr txBox="1"/>
          <p:nvPr/>
        </p:nvSpPr>
        <p:spPr>
          <a:xfrm>
            <a:off x="0" y="4928115"/>
            <a:ext cx="3043070" cy="1077218"/>
          </a:xfrm>
          <a:prstGeom prst="rect">
            <a:avLst/>
          </a:prstGeom>
          <a:solidFill>
            <a:srgbClr val="00E1ED"/>
          </a:solidFill>
          <a:ln>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a:solidFill>
                  <a:schemeClr val="tx1"/>
                </a:solidFill>
                <a:latin typeface="Calibri" panose="020F0502020204030204" pitchFamily="34" charset="0"/>
                <a:cs typeface="Calibri" panose="020F0502020204030204" pitchFamily="34" charset="0"/>
              </a:rPr>
              <a:t>Chose an LSTM model because of its potential to predict values using data in a time-series approach</a:t>
            </a:r>
          </a:p>
        </p:txBody>
      </p:sp>
      <p:sp>
        <p:nvSpPr>
          <p:cNvPr id="5" name="Slide Number Placeholder 5">
            <a:extLst>
              <a:ext uri="{FF2B5EF4-FFF2-40B4-BE49-F238E27FC236}">
                <a16:creationId xmlns:a16="http://schemas.microsoft.com/office/drawing/2014/main" id="{21D492AD-0A5D-0E77-679F-C8C69C72388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C13AE75-544F-4073-A520-589257A716CE}" type="slidenum">
              <a:rPr lang="en-US" sz="1200" smtClean="0">
                <a:solidFill>
                  <a:prstClr val="black">
                    <a:tint val="75000"/>
                  </a:prstClr>
                </a:solidFill>
                <a:latin typeface="Calibri" panose="020F0502020204030204"/>
              </a:rPr>
              <a:pPr algn="r">
                <a:defRPr/>
              </a:pPr>
              <a:t>15</a:t>
            </a:fld>
            <a:endParaRPr lang="en-US" sz="1200" dirty="0">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75CAEEAE-33CF-BE69-0E65-6815D561F340}"/>
              </a:ext>
            </a:extLst>
          </p:cNvPr>
          <p:cNvSpPr txBox="1"/>
          <p:nvPr/>
        </p:nvSpPr>
        <p:spPr>
          <a:xfrm>
            <a:off x="9052931" y="4978312"/>
            <a:ext cx="3043070" cy="584775"/>
          </a:xfrm>
          <a:prstGeom prst="rect">
            <a:avLst/>
          </a:prstGeom>
          <a:solidFill>
            <a:srgbClr val="00E1ED"/>
          </a:solidFill>
          <a:ln>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a:solidFill>
                  <a:schemeClr val="tx1"/>
                </a:solidFill>
                <a:latin typeface="Calibri" panose="020F0502020204030204" pitchFamily="34" charset="0"/>
                <a:cs typeface="Calibri" panose="020F0502020204030204" pitchFamily="34" charset="0"/>
              </a:rPr>
              <a:t>Increased decision uncertainty with increased miss-distance.</a:t>
            </a:r>
          </a:p>
        </p:txBody>
      </p:sp>
    </p:spTree>
    <p:extLst>
      <p:ext uri="{BB962C8B-B14F-4D97-AF65-F5344CB8AC3E}">
        <p14:creationId xmlns:p14="http://schemas.microsoft.com/office/powerpoint/2010/main" val="121124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709BF-A129-D4C1-D827-CB86D7FC09C6}"/>
              </a:ext>
            </a:extLst>
          </p:cNvPr>
          <p:cNvSpPr>
            <a:spLocks noGrp="1"/>
          </p:cNvSpPr>
          <p:nvPr>
            <p:ph type="ctrTitle"/>
          </p:nvPr>
        </p:nvSpPr>
        <p:spPr/>
        <p:txBody>
          <a:bodyPr/>
          <a:lstStyle/>
          <a:p>
            <a:r>
              <a:rPr lang="en-US" dirty="0">
                <a:solidFill>
                  <a:srgbClr val="FADF4E"/>
                </a:solidFill>
              </a:rPr>
              <a:t>Findings and Challenges</a:t>
            </a:r>
          </a:p>
        </p:txBody>
      </p:sp>
    </p:spTree>
    <p:extLst>
      <p:ext uri="{BB962C8B-B14F-4D97-AF65-F5344CB8AC3E}">
        <p14:creationId xmlns:p14="http://schemas.microsoft.com/office/powerpoint/2010/main" val="359072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A35DE-0735-4C75-82A2-AB4AC254F834}"/>
              </a:ext>
            </a:extLst>
          </p:cNvPr>
          <p:cNvSpPr>
            <a:spLocks noGrp="1"/>
          </p:cNvSpPr>
          <p:nvPr>
            <p:ph idx="1"/>
          </p:nvPr>
        </p:nvSpPr>
        <p:spPr/>
        <p:txBody>
          <a:bodyPr/>
          <a:lstStyle/>
          <a:p>
            <a:r>
              <a:rPr lang="en-US" dirty="0"/>
              <a:t>Unsupervised learning (hierarchical clustering and competitive networks):</a:t>
            </a:r>
          </a:p>
          <a:p>
            <a:pPr lvl="1"/>
            <a:r>
              <a:rPr lang="en-US" dirty="0"/>
              <a:t>Valuable for parameter relationship discovery, e.g., miss distance to Pc</a:t>
            </a:r>
          </a:p>
          <a:p>
            <a:pPr lvl="1"/>
            <a:r>
              <a:rPr lang="en-US" dirty="0"/>
              <a:t>Inadequate for operational risk classification, e.g., correlations to actionable risk assessments</a:t>
            </a:r>
          </a:p>
          <a:p>
            <a:pPr lvl="1"/>
            <a:endParaRPr lang="en-US" dirty="0"/>
          </a:p>
          <a:p>
            <a:r>
              <a:rPr lang="en-US" dirty="0"/>
              <a:t>Supervised learning:</a:t>
            </a:r>
          </a:p>
          <a:p>
            <a:pPr lvl="1"/>
            <a:r>
              <a:rPr lang="en-US" dirty="0"/>
              <a:t>Demonstrated stark differences between shallow and deep neural network architectures</a:t>
            </a:r>
          </a:p>
          <a:p>
            <a:pPr lvl="1"/>
            <a:r>
              <a:rPr lang="en-US" dirty="0"/>
              <a:t>Shallow binary classification networks:</a:t>
            </a:r>
          </a:p>
          <a:p>
            <a:pPr lvl="2"/>
            <a:r>
              <a:rPr lang="en-US" dirty="0"/>
              <a:t>Marginal improvements in risk classification when incorporating multiple parameters beyond Pc</a:t>
            </a:r>
          </a:p>
          <a:p>
            <a:pPr lvl="2"/>
            <a:r>
              <a:rPr lang="en-US" dirty="0"/>
              <a:t>Questionable practical value  due to increased computational complexity of incorporating many parameters</a:t>
            </a:r>
          </a:p>
          <a:p>
            <a:pPr lvl="1"/>
            <a:r>
              <a:rPr lang="en-US" dirty="0"/>
              <a:t>Deep neural networks:</a:t>
            </a:r>
          </a:p>
          <a:p>
            <a:pPr lvl="2"/>
            <a:r>
              <a:rPr lang="en-US" dirty="0"/>
              <a:t>Theoretically offered most promising approach for handling evolving nature of conjunctions</a:t>
            </a:r>
          </a:p>
          <a:p>
            <a:pPr lvl="2"/>
            <a:r>
              <a:rPr lang="en-US" dirty="0"/>
              <a:t>Suffered from insufficient “ground truth” for training and poor generalization to diverse conjunction scenarios</a:t>
            </a:r>
          </a:p>
        </p:txBody>
      </p:sp>
      <p:sp>
        <p:nvSpPr>
          <p:cNvPr id="3" name="Title 2">
            <a:extLst>
              <a:ext uri="{FF2B5EF4-FFF2-40B4-BE49-F238E27FC236}">
                <a16:creationId xmlns:a16="http://schemas.microsoft.com/office/drawing/2014/main" id="{A10C7D06-EDB4-4A5F-08B4-F02861FF79CA}"/>
              </a:ext>
            </a:extLst>
          </p:cNvPr>
          <p:cNvSpPr>
            <a:spLocks noGrp="1"/>
          </p:cNvSpPr>
          <p:nvPr>
            <p:ph type="title"/>
          </p:nvPr>
        </p:nvSpPr>
        <p:spPr/>
        <p:txBody>
          <a:bodyPr/>
          <a:lstStyle/>
          <a:p>
            <a:r>
              <a:rPr lang="en-US" dirty="0"/>
              <a:t>Comparison of AI/ML Approaches</a:t>
            </a:r>
          </a:p>
        </p:txBody>
      </p:sp>
    </p:spTree>
    <p:extLst>
      <p:ext uri="{BB962C8B-B14F-4D97-AF65-F5344CB8AC3E}">
        <p14:creationId xmlns:p14="http://schemas.microsoft.com/office/powerpoint/2010/main" val="269110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54ADB-A4C2-E816-4895-F03DCA9F6765}"/>
              </a:ext>
            </a:extLst>
          </p:cNvPr>
          <p:cNvSpPr>
            <a:spLocks noGrp="1"/>
          </p:cNvSpPr>
          <p:nvPr>
            <p:ph idx="1"/>
          </p:nvPr>
        </p:nvSpPr>
        <p:spPr>
          <a:xfrm>
            <a:off x="609600" y="1350628"/>
            <a:ext cx="10972800" cy="4775536"/>
          </a:xfrm>
        </p:spPr>
        <p:txBody>
          <a:bodyPr/>
          <a:lstStyle/>
          <a:p>
            <a:r>
              <a:rPr lang="en-US" dirty="0"/>
              <a:t>Stochastic and nonlinear nature of conjunction evolution creates inconsistent parameter behavior patterns</a:t>
            </a:r>
          </a:p>
          <a:p>
            <a:pPr lvl="1"/>
            <a:r>
              <a:rPr lang="en-US" dirty="0"/>
              <a:t>Difficult for ML models to capture reliably</a:t>
            </a:r>
          </a:p>
          <a:p>
            <a:pPr lvl="1"/>
            <a:r>
              <a:rPr lang="en-US" dirty="0"/>
              <a:t>Exacerbated by rarity of actual collisions in training data</a:t>
            </a:r>
          </a:p>
          <a:p>
            <a:endParaRPr lang="en-US" dirty="0"/>
          </a:p>
          <a:p>
            <a:r>
              <a:rPr lang="en-US" dirty="0"/>
              <a:t>Lack of explainability</a:t>
            </a:r>
          </a:p>
          <a:p>
            <a:pPr lvl="1"/>
            <a:r>
              <a:rPr lang="en-US" dirty="0"/>
              <a:t>“Black box” nature of neural networks provides little insight for predictions</a:t>
            </a:r>
          </a:p>
          <a:p>
            <a:pPr lvl="1"/>
            <a:r>
              <a:rPr lang="en-US" dirty="0"/>
              <a:t>Difficult to make operational decisions without clear understanding of basis for risk assessment</a:t>
            </a:r>
          </a:p>
          <a:p>
            <a:pPr lvl="1"/>
            <a:endParaRPr lang="en-US" dirty="0"/>
          </a:p>
          <a:p>
            <a:r>
              <a:rPr lang="en-US" dirty="0"/>
              <a:t>Significant advances required for operational use of ML techniques in conjunction assessment:</a:t>
            </a:r>
          </a:p>
          <a:p>
            <a:pPr lvl="1"/>
            <a:r>
              <a:rPr lang="en-US" dirty="0"/>
              <a:t>Covariance realism</a:t>
            </a:r>
          </a:p>
          <a:p>
            <a:pPr lvl="1"/>
            <a:r>
              <a:rPr lang="en-US" dirty="0"/>
              <a:t>Model interpretability / explainable AI</a:t>
            </a:r>
          </a:p>
          <a:p>
            <a:pPr lvl="1"/>
            <a:r>
              <a:rPr lang="en-US" dirty="0"/>
              <a:t>Validation methodologies</a:t>
            </a:r>
          </a:p>
        </p:txBody>
      </p:sp>
      <p:sp>
        <p:nvSpPr>
          <p:cNvPr id="3" name="Title 2">
            <a:extLst>
              <a:ext uri="{FF2B5EF4-FFF2-40B4-BE49-F238E27FC236}">
                <a16:creationId xmlns:a16="http://schemas.microsoft.com/office/drawing/2014/main" id="{7B7E55EB-4894-81EB-EB86-10EC883C0FC6}"/>
              </a:ext>
            </a:extLst>
          </p:cNvPr>
          <p:cNvSpPr>
            <a:spLocks noGrp="1"/>
          </p:cNvSpPr>
          <p:nvPr>
            <p:ph type="title"/>
          </p:nvPr>
        </p:nvSpPr>
        <p:spPr/>
        <p:txBody>
          <a:bodyPr/>
          <a:lstStyle/>
          <a:p>
            <a:r>
              <a:rPr lang="en-US" dirty="0"/>
              <a:t>Fundamental Challenges &amp; Bottlenecks</a:t>
            </a:r>
          </a:p>
        </p:txBody>
      </p:sp>
      <p:sp>
        <p:nvSpPr>
          <p:cNvPr id="4" name="TextBox 3">
            <a:extLst>
              <a:ext uri="{FF2B5EF4-FFF2-40B4-BE49-F238E27FC236}">
                <a16:creationId xmlns:a16="http://schemas.microsoft.com/office/drawing/2014/main" id="{223D8733-FC3D-A02C-EDD4-200B14041F46}"/>
              </a:ext>
            </a:extLst>
          </p:cNvPr>
          <p:cNvSpPr txBox="1"/>
          <p:nvPr/>
        </p:nvSpPr>
        <p:spPr>
          <a:xfrm>
            <a:off x="1261144" y="5862234"/>
            <a:ext cx="9669711" cy="369332"/>
          </a:xfrm>
          <a:prstGeom prst="rect">
            <a:avLst/>
          </a:prstGeom>
          <a:solidFill>
            <a:srgbClr val="00E1ED"/>
          </a:solidFill>
          <a:ln w="25400">
            <a:solidFill>
              <a:srgbClr val="0070C0"/>
            </a:solidFill>
          </a:ln>
        </p:spPr>
        <p:txBody>
          <a:bodyPr wrap="square" rtlCol="0">
            <a:spAutoFit/>
          </a:bodyPr>
          <a:lstStyle/>
          <a:p>
            <a:pPr algn="ctr"/>
            <a:r>
              <a:rPr lang="en-US" dirty="0"/>
              <a:t>Near-term way forward: </a:t>
            </a:r>
            <a:r>
              <a:rPr lang="en-US" b="1" dirty="0"/>
              <a:t>Hybrid approach </a:t>
            </a:r>
            <a:r>
              <a:rPr lang="en-US" dirty="0"/>
              <a:t>using physics-based methods with targeted ML components</a:t>
            </a:r>
            <a:endParaRPr lang="en-US" b="1" dirty="0"/>
          </a:p>
        </p:txBody>
      </p:sp>
    </p:spTree>
    <p:extLst>
      <p:ext uri="{BB962C8B-B14F-4D97-AF65-F5344CB8AC3E}">
        <p14:creationId xmlns:p14="http://schemas.microsoft.com/office/powerpoint/2010/main" val="338942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ASA.gif" descr="/Users/kgammage/Documents/CustomerWork/Meatballs/NASA.gif">
            <a:extLst>
              <a:ext uri="{FF2B5EF4-FFF2-40B4-BE49-F238E27FC236}">
                <a16:creationId xmlns:a16="http://schemas.microsoft.com/office/drawing/2014/main" id="{9E60C1DA-D642-0648-A514-883083268256}"/>
              </a:ext>
            </a:extLst>
          </p:cNvPr>
          <p:cNvPicPr>
            <a:picLocks noChangeAspect="1"/>
          </p:cNvPicPr>
          <p:nvPr/>
        </p:nvPicPr>
        <p:blipFill>
          <a:blip r:embed="rId2" r:link="rId3"/>
          <a:stretch>
            <a:fillRect/>
          </a:stretch>
        </p:blipFill>
        <p:spPr>
          <a:xfrm>
            <a:off x="4837987" y="2347109"/>
            <a:ext cx="2516027" cy="2163783"/>
          </a:xfrm>
          <a:prstGeom prst="rect">
            <a:avLst/>
          </a:prstGeom>
        </p:spPr>
      </p:pic>
      <p:sp>
        <p:nvSpPr>
          <p:cNvPr id="2" name="Slide Number Placeholder 1">
            <a:extLst>
              <a:ext uri="{FF2B5EF4-FFF2-40B4-BE49-F238E27FC236}">
                <a16:creationId xmlns:a16="http://schemas.microsoft.com/office/drawing/2014/main" id="{81D3B40F-FB14-5A4B-A0BD-0B851C9B96BC}"/>
              </a:ext>
            </a:extLst>
          </p:cNvPr>
          <p:cNvSpPr>
            <a:spLocks noGrp="1"/>
          </p:cNvSpPr>
          <p:nvPr>
            <p:ph type="sldNum" sz="quarter" idx="4"/>
          </p:nvPr>
        </p:nvSpPr>
        <p:spPr/>
        <p:txBody>
          <a:bodyPr/>
          <a:lstStyle/>
          <a:p>
            <a:fld id="{E3BE99E5-8F11-4D46-8B27-FC02D164DEA2}" type="slidenum">
              <a:rPr lang="en-US" smtClean="0"/>
              <a:pPr/>
              <a:t>19</a:t>
            </a:fld>
            <a:endParaRPr lang="en-US" dirty="0"/>
          </a:p>
        </p:txBody>
      </p:sp>
    </p:spTree>
    <p:extLst>
      <p:ext uri="{BB962C8B-B14F-4D97-AF65-F5344CB8AC3E}">
        <p14:creationId xmlns:p14="http://schemas.microsoft.com/office/powerpoint/2010/main" val="224954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477CC4-4F03-4824-6FAE-20B7ED2FB71A}"/>
              </a:ext>
            </a:extLst>
          </p:cNvPr>
          <p:cNvSpPr>
            <a:spLocks noGrp="1"/>
          </p:cNvSpPr>
          <p:nvPr>
            <p:ph idx="1"/>
          </p:nvPr>
        </p:nvSpPr>
        <p:spPr/>
        <p:txBody>
          <a:bodyPr>
            <a:normAutofit/>
          </a:bodyPr>
          <a:lstStyle/>
          <a:p>
            <a:r>
              <a:rPr lang="en-US" dirty="0">
                <a:latin typeface="+mj-lt"/>
              </a:rPr>
              <a:t>Motivation &amp; Background</a:t>
            </a:r>
          </a:p>
          <a:p>
            <a:r>
              <a:rPr lang="en-US" dirty="0">
                <a:latin typeface="+mj-lt"/>
              </a:rPr>
              <a:t>AI and ML for Risk Assessment</a:t>
            </a:r>
          </a:p>
          <a:p>
            <a:r>
              <a:rPr lang="en-US" dirty="0">
                <a:latin typeface="+mj-lt"/>
              </a:rPr>
              <a:t>AI and ML for Decision Support</a:t>
            </a:r>
          </a:p>
          <a:p>
            <a:r>
              <a:rPr lang="en-US" dirty="0">
                <a:latin typeface="+mj-lt"/>
              </a:rPr>
              <a:t>Findings &amp; Challenges</a:t>
            </a:r>
          </a:p>
          <a:p>
            <a:pPr marL="0" indent="0">
              <a:buNone/>
            </a:pPr>
            <a:endParaRPr lang="en-US" sz="2800" dirty="0">
              <a:latin typeface="+mj-lt"/>
            </a:endParaRPr>
          </a:p>
          <a:p>
            <a:pPr marL="0" indent="0">
              <a:buNone/>
            </a:pPr>
            <a:endParaRPr lang="en-US" dirty="0">
              <a:latin typeface="+mn-lt"/>
            </a:endParaRPr>
          </a:p>
        </p:txBody>
      </p:sp>
      <p:sp>
        <p:nvSpPr>
          <p:cNvPr id="4" name="Title 3">
            <a:extLst>
              <a:ext uri="{FF2B5EF4-FFF2-40B4-BE49-F238E27FC236}">
                <a16:creationId xmlns:a16="http://schemas.microsoft.com/office/drawing/2014/main" id="{3B48AA8D-02B1-FD1D-11A2-CC1E57C6CFF8}"/>
              </a:ext>
            </a:extLst>
          </p:cNvPr>
          <p:cNvSpPr>
            <a:spLocks noGrp="1"/>
          </p:cNvSpPr>
          <p:nvPr>
            <p:ph type="title"/>
          </p:nvPr>
        </p:nvSpPr>
        <p:spPr/>
        <p:txBody>
          <a:bodyPr>
            <a:normAutofit/>
          </a:bodyPr>
          <a:lstStyle/>
          <a:p>
            <a:r>
              <a:rPr lang="en-US" dirty="0"/>
              <a:t>Agenda</a:t>
            </a:r>
          </a:p>
        </p:txBody>
      </p:sp>
      <p:sp>
        <p:nvSpPr>
          <p:cNvPr id="2" name="Slide Number Placeholder 5">
            <a:extLst>
              <a:ext uri="{FF2B5EF4-FFF2-40B4-BE49-F238E27FC236}">
                <a16:creationId xmlns:a16="http://schemas.microsoft.com/office/drawing/2014/main" id="{CAE72DE4-D249-08EC-CB75-076C313014D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C13AE75-544F-4073-A520-589257A716CE}" type="slidenum">
              <a:rPr lang="en-US" sz="1200" smtClean="0">
                <a:solidFill>
                  <a:prstClr val="black">
                    <a:tint val="75000"/>
                  </a:prstClr>
                </a:solidFill>
                <a:latin typeface="Calibri" panose="020F0502020204030204"/>
              </a:rPr>
              <a:pPr algn="r">
                <a:defRPr/>
              </a:pPr>
              <a:t>2</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27364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522B6C-8D16-7121-3CEA-D1D750433D0C}"/>
              </a:ext>
            </a:extLst>
          </p:cNvPr>
          <p:cNvSpPr>
            <a:spLocks noGrp="1"/>
          </p:cNvSpPr>
          <p:nvPr>
            <p:ph type="title"/>
          </p:nvPr>
        </p:nvSpPr>
        <p:spPr/>
        <p:txBody>
          <a:bodyPr/>
          <a:lstStyle/>
          <a:p>
            <a:r>
              <a:rPr lang="en-US" dirty="0"/>
              <a:t>ACRONYMS REFERENCE</a:t>
            </a:r>
          </a:p>
        </p:txBody>
      </p:sp>
      <p:graphicFrame>
        <p:nvGraphicFramePr>
          <p:cNvPr id="11" name="Content Placeholder 10">
            <a:extLst>
              <a:ext uri="{FF2B5EF4-FFF2-40B4-BE49-F238E27FC236}">
                <a16:creationId xmlns:a16="http://schemas.microsoft.com/office/drawing/2014/main" id="{79951208-ACB0-6E40-54A0-FEFCCA78BBFF}"/>
              </a:ext>
            </a:extLst>
          </p:cNvPr>
          <p:cNvGraphicFramePr>
            <a:graphicFrameLocks noGrp="1"/>
          </p:cNvGraphicFramePr>
          <p:nvPr>
            <p:ph idx="1"/>
          </p:nvPr>
        </p:nvGraphicFramePr>
        <p:xfrm>
          <a:off x="132202" y="1344058"/>
          <a:ext cx="11854150" cy="4913524"/>
        </p:xfrm>
        <a:graphic>
          <a:graphicData uri="http://schemas.openxmlformats.org/drawingml/2006/table">
            <a:tbl>
              <a:tblPr/>
              <a:tblGrid>
                <a:gridCol w="1245103">
                  <a:extLst>
                    <a:ext uri="{9D8B030D-6E8A-4147-A177-3AD203B41FA5}">
                      <a16:colId xmlns:a16="http://schemas.microsoft.com/office/drawing/2014/main" val="539784243"/>
                    </a:ext>
                  </a:extLst>
                </a:gridCol>
                <a:gridCol w="5968792">
                  <a:extLst>
                    <a:ext uri="{9D8B030D-6E8A-4147-A177-3AD203B41FA5}">
                      <a16:colId xmlns:a16="http://schemas.microsoft.com/office/drawing/2014/main" val="2767926065"/>
                    </a:ext>
                  </a:extLst>
                </a:gridCol>
                <a:gridCol w="1184131">
                  <a:extLst>
                    <a:ext uri="{9D8B030D-6E8A-4147-A177-3AD203B41FA5}">
                      <a16:colId xmlns:a16="http://schemas.microsoft.com/office/drawing/2014/main" val="2937066707"/>
                    </a:ext>
                  </a:extLst>
                </a:gridCol>
                <a:gridCol w="3456124">
                  <a:extLst>
                    <a:ext uri="{9D8B030D-6E8A-4147-A177-3AD203B41FA5}">
                      <a16:colId xmlns:a16="http://schemas.microsoft.com/office/drawing/2014/main" val="2678998872"/>
                    </a:ext>
                  </a:extLst>
                </a:gridCol>
              </a:tblGrid>
              <a:tr h="223342">
                <a:tc>
                  <a:txBody>
                    <a:bodyPr/>
                    <a:lstStyle/>
                    <a:p>
                      <a:pPr algn="l" fontAlgn="b"/>
                      <a:r>
                        <a:rPr lang="en-US" sz="1200" b="0" i="0" u="none" strike="noStrike" dirty="0">
                          <a:solidFill>
                            <a:srgbClr val="000000"/>
                          </a:solidFill>
                          <a:effectLst/>
                          <a:latin typeface="Calibri" panose="020F0502020204030204" pitchFamily="34" charset="0"/>
                        </a:rPr>
                        <a:t>ASAT</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Anti-Satellite Test</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NOAA</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National Oceanic and Atmospheric Administration</a:t>
                      </a:r>
                    </a:p>
                  </a:txBody>
                  <a:tcPr marL="8916" marR="8916" marT="8916" marB="0" anchor="b">
                    <a:lnL>
                      <a:noFill/>
                    </a:lnL>
                    <a:lnR>
                      <a:noFill/>
                    </a:lnR>
                    <a:lnT>
                      <a:noFill/>
                    </a:lnT>
                    <a:lnB>
                      <a:noFill/>
                    </a:lnB>
                  </a:tcPr>
                </a:tc>
                <a:extLst>
                  <a:ext uri="{0D108BD9-81ED-4DB2-BD59-A6C34878D82A}">
                    <a16:rowId xmlns:a16="http://schemas.microsoft.com/office/drawing/2014/main" val="163522420"/>
                  </a:ext>
                </a:extLst>
              </a:tr>
              <a:tr h="223342">
                <a:tc>
                  <a:txBody>
                    <a:bodyPr/>
                    <a:lstStyle/>
                    <a:p>
                      <a:pPr algn="l" fontAlgn="b"/>
                      <a:r>
                        <a:rPr lang="en-US" sz="1200" b="0" i="0" u="none" strike="noStrike" dirty="0">
                          <a:solidFill>
                            <a:srgbClr val="000000"/>
                          </a:solidFill>
                          <a:effectLst/>
                          <a:latin typeface="Calibri" panose="020F0502020204030204" pitchFamily="34" charset="0"/>
                        </a:rPr>
                        <a:t>CA</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Conjunction Assessment </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NPR</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NASA Procedural Requirements</a:t>
                      </a:r>
                    </a:p>
                  </a:txBody>
                  <a:tcPr marL="8916" marR="8916" marT="8916" marB="0" anchor="b">
                    <a:lnL>
                      <a:noFill/>
                    </a:lnL>
                    <a:lnR>
                      <a:noFill/>
                    </a:lnR>
                    <a:lnT>
                      <a:noFill/>
                    </a:lnT>
                    <a:lnB>
                      <a:noFill/>
                    </a:lnB>
                  </a:tcPr>
                </a:tc>
                <a:extLst>
                  <a:ext uri="{0D108BD9-81ED-4DB2-BD59-A6C34878D82A}">
                    <a16:rowId xmlns:a16="http://schemas.microsoft.com/office/drawing/2014/main" val="506682101"/>
                  </a:ext>
                </a:extLst>
              </a:tr>
              <a:tr h="223342">
                <a:tc>
                  <a:txBody>
                    <a:bodyPr/>
                    <a:lstStyle/>
                    <a:p>
                      <a:pPr algn="l" fontAlgn="b"/>
                      <a:r>
                        <a:rPr lang="en-US" sz="1200" b="0" i="0" u="none" strike="noStrike" dirty="0">
                          <a:solidFill>
                            <a:srgbClr val="000000"/>
                          </a:solidFill>
                          <a:effectLst/>
                          <a:latin typeface="Calibri" panose="020F0502020204030204" pitchFamily="34" charset="0"/>
                        </a:rPr>
                        <a:t>CAOIA</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Conjunction Assessment Operations Interface Agreement</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NSDC</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National Space Defense Center</a:t>
                      </a:r>
                    </a:p>
                  </a:txBody>
                  <a:tcPr marL="8916" marR="8916" marT="8916" marB="0" anchor="b">
                    <a:lnL>
                      <a:noFill/>
                    </a:lnL>
                    <a:lnR>
                      <a:noFill/>
                    </a:lnR>
                    <a:lnT>
                      <a:noFill/>
                    </a:lnT>
                    <a:lnB>
                      <a:noFill/>
                    </a:lnB>
                  </a:tcPr>
                </a:tc>
                <a:extLst>
                  <a:ext uri="{0D108BD9-81ED-4DB2-BD59-A6C34878D82A}">
                    <a16:rowId xmlns:a16="http://schemas.microsoft.com/office/drawing/2014/main" val="2655578025"/>
                  </a:ext>
                </a:extLst>
              </a:tr>
              <a:tr h="223342">
                <a:tc>
                  <a:txBody>
                    <a:bodyPr/>
                    <a:lstStyle/>
                    <a:p>
                      <a:pPr algn="l" fontAlgn="b"/>
                      <a:r>
                        <a:rPr lang="en-US" sz="1200" b="0" i="0" u="none" strike="noStrike" dirty="0">
                          <a:solidFill>
                            <a:srgbClr val="000000"/>
                          </a:solidFill>
                          <a:effectLst/>
                          <a:latin typeface="Calibri" panose="020F0502020204030204" pitchFamily="34" charset="0"/>
                        </a:rPr>
                        <a:t>CAPO</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Conjunction Assessment Program Office</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OADR</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Open Architecture Data Repository</a:t>
                      </a:r>
                    </a:p>
                  </a:txBody>
                  <a:tcPr marL="8916" marR="8916" marT="8916" marB="0" anchor="b">
                    <a:lnL>
                      <a:noFill/>
                    </a:lnL>
                    <a:lnR>
                      <a:noFill/>
                    </a:lnR>
                    <a:lnT>
                      <a:noFill/>
                    </a:lnT>
                    <a:lnB>
                      <a:noFill/>
                    </a:lnB>
                  </a:tcPr>
                </a:tc>
                <a:extLst>
                  <a:ext uri="{0D108BD9-81ED-4DB2-BD59-A6C34878D82A}">
                    <a16:rowId xmlns:a16="http://schemas.microsoft.com/office/drawing/2014/main" val="3241913449"/>
                  </a:ext>
                </a:extLst>
              </a:tr>
              <a:tr h="223342">
                <a:tc>
                  <a:txBody>
                    <a:bodyPr/>
                    <a:lstStyle/>
                    <a:p>
                      <a:pPr algn="l" fontAlgn="b"/>
                      <a:r>
                        <a:rPr lang="en-US" sz="1200" b="0" i="0" u="none" strike="noStrike" dirty="0">
                          <a:solidFill>
                            <a:srgbClr val="000000"/>
                          </a:solidFill>
                          <a:effectLst/>
                          <a:latin typeface="Calibri" panose="020F0502020204030204" pitchFamily="34" charset="0"/>
                        </a:rPr>
                        <a:t>CARA</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Conjunction Assessment Risk Analysis</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OCAP</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Orbital Collision Avoidance Plan</a:t>
                      </a:r>
                    </a:p>
                  </a:txBody>
                  <a:tcPr marL="8916" marR="8916" marT="8916" marB="0" anchor="b">
                    <a:lnL>
                      <a:noFill/>
                    </a:lnL>
                    <a:lnR>
                      <a:noFill/>
                    </a:lnR>
                    <a:lnT>
                      <a:noFill/>
                    </a:lnT>
                    <a:lnB>
                      <a:noFill/>
                    </a:lnB>
                  </a:tcPr>
                </a:tc>
                <a:extLst>
                  <a:ext uri="{0D108BD9-81ED-4DB2-BD59-A6C34878D82A}">
                    <a16:rowId xmlns:a16="http://schemas.microsoft.com/office/drawing/2014/main" val="2008386136"/>
                  </a:ext>
                </a:extLst>
              </a:tr>
              <a:tr h="223342">
                <a:tc>
                  <a:txBody>
                    <a:bodyPr/>
                    <a:lstStyle/>
                    <a:p>
                      <a:pPr algn="l" fontAlgn="b"/>
                      <a:r>
                        <a:rPr lang="en-US" sz="1200" b="0" i="0" u="none" strike="noStrike" dirty="0">
                          <a:solidFill>
                            <a:srgbClr val="000000"/>
                          </a:solidFill>
                          <a:effectLst/>
                          <a:latin typeface="Calibri" panose="020F0502020204030204" pitchFamily="34" charset="0"/>
                        </a:rPr>
                        <a:t>CCSDS</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Consultative Committee for Space Data Systems</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OD</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Orbit Determination</a:t>
                      </a:r>
                    </a:p>
                  </a:txBody>
                  <a:tcPr marL="8916" marR="8916" marT="8916" marB="0" anchor="b">
                    <a:lnL>
                      <a:noFill/>
                    </a:lnL>
                    <a:lnR>
                      <a:noFill/>
                    </a:lnR>
                    <a:lnT>
                      <a:noFill/>
                    </a:lnT>
                    <a:lnB>
                      <a:noFill/>
                    </a:lnB>
                  </a:tcPr>
                </a:tc>
                <a:extLst>
                  <a:ext uri="{0D108BD9-81ED-4DB2-BD59-A6C34878D82A}">
                    <a16:rowId xmlns:a16="http://schemas.microsoft.com/office/drawing/2014/main" val="2326097183"/>
                  </a:ext>
                </a:extLst>
              </a:tr>
              <a:tr h="223342">
                <a:tc>
                  <a:txBody>
                    <a:bodyPr/>
                    <a:lstStyle/>
                    <a:p>
                      <a:pPr algn="l" fontAlgn="b"/>
                      <a:r>
                        <a:rPr lang="en-US" sz="1200" b="0" i="0" u="none" strike="noStrike" dirty="0">
                          <a:solidFill>
                            <a:srgbClr val="000000"/>
                          </a:solidFill>
                          <a:effectLst/>
                          <a:latin typeface="Calibri" panose="020F0502020204030204" pitchFamily="34" charset="0"/>
                        </a:rPr>
                        <a:t>CIC</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Commercial I Cell</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OEM</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Orbit Ephemeris Message</a:t>
                      </a:r>
                    </a:p>
                  </a:txBody>
                  <a:tcPr marL="8916" marR="8916" marT="8916" marB="0" anchor="b">
                    <a:lnL>
                      <a:noFill/>
                    </a:lnL>
                    <a:lnR>
                      <a:noFill/>
                    </a:lnR>
                    <a:lnT>
                      <a:noFill/>
                    </a:lnT>
                    <a:lnB>
                      <a:noFill/>
                    </a:lnB>
                  </a:tcPr>
                </a:tc>
                <a:extLst>
                  <a:ext uri="{0D108BD9-81ED-4DB2-BD59-A6C34878D82A}">
                    <a16:rowId xmlns:a16="http://schemas.microsoft.com/office/drawing/2014/main" val="1150208845"/>
                  </a:ext>
                </a:extLst>
              </a:tr>
              <a:tr h="223342">
                <a:tc>
                  <a:txBody>
                    <a:bodyPr/>
                    <a:lstStyle/>
                    <a:p>
                      <a:pPr algn="l" fontAlgn="b"/>
                      <a:r>
                        <a:rPr lang="en-US" sz="1200" b="0" i="0" u="none" strike="noStrike" dirty="0">
                          <a:solidFill>
                            <a:srgbClr val="000000"/>
                          </a:solidFill>
                          <a:effectLst/>
                          <a:latin typeface="Calibri" panose="020F0502020204030204" pitchFamily="34" charset="0"/>
                        </a:rPr>
                        <a:t>COSA</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CARA Orbital Safety Analysts</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O/O</a:t>
                      </a:r>
                    </a:p>
                  </a:txBody>
                  <a:tcPr marL="8916" marR="8916" marT="8916"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panose="020F0502020204030204" pitchFamily="34" charset="0"/>
                        </a:rPr>
                        <a:t>Owner/Operator</a:t>
                      </a:r>
                    </a:p>
                  </a:txBody>
                  <a:tcPr marL="8916" marR="8916" marT="8916" marB="0" anchor="b">
                    <a:lnL>
                      <a:noFill/>
                    </a:lnL>
                    <a:lnR>
                      <a:noFill/>
                    </a:lnR>
                    <a:lnT>
                      <a:noFill/>
                    </a:lnT>
                    <a:lnB>
                      <a:noFill/>
                    </a:lnB>
                  </a:tcPr>
                </a:tc>
                <a:extLst>
                  <a:ext uri="{0D108BD9-81ED-4DB2-BD59-A6C34878D82A}">
                    <a16:rowId xmlns:a16="http://schemas.microsoft.com/office/drawing/2014/main" val="3902719269"/>
                  </a:ext>
                </a:extLst>
              </a:tr>
              <a:tr h="223342">
                <a:tc>
                  <a:txBody>
                    <a:bodyPr/>
                    <a:lstStyle/>
                    <a:p>
                      <a:pPr algn="l" fontAlgn="b"/>
                      <a:r>
                        <a:rPr lang="en-US" sz="1200" b="0" i="0" u="none" strike="noStrike" dirty="0">
                          <a:solidFill>
                            <a:srgbClr val="000000"/>
                          </a:solidFill>
                          <a:effectLst/>
                          <a:latin typeface="Calibri" panose="020F0502020204030204" pitchFamily="34" charset="0"/>
                        </a:rPr>
                        <a:t>COSMOS</a:t>
                      </a:r>
                    </a:p>
                  </a:txBody>
                  <a:tcPr marL="8916" marR="8916" marT="8916" marB="0" anchor="b">
                    <a:lnL>
                      <a:noFill/>
                    </a:lnL>
                    <a:lnR>
                      <a:noFill/>
                    </a:lnR>
                    <a:lnT>
                      <a:noFill/>
                    </a:lnT>
                    <a:lnB>
                      <a:noFill/>
                    </a:lnB>
                  </a:tcPr>
                </a:tc>
                <a:tc>
                  <a:txBody>
                    <a:bodyPr/>
                    <a:lstStyle/>
                    <a:p>
                      <a:pPr algn="l" fontAlgn="b"/>
                      <a:r>
                        <a:rPr lang="en-US" sz="1200" b="0" i="0" u="none" strike="noStrike" dirty="0" err="1">
                          <a:solidFill>
                            <a:srgbClr val="000000"/>
                          </a:solidFill>
                          <a:effectLst/>
                          <a:latin typeface="Calibri" panose="020F0502020204030204" pitchFamily="34" charset="0"/>
                        </a:rPr>
                        <a:t>Kosmos</a:t>
                      </a:r>
                      <a:r>
                        <a:rPr lang="en-US" sz="1200" b="0" i="0" u="none" strike="noStrike" dirty="0">
                          <a:solidFill>
                            <a:srgbClr val="000000"/>
                          </a:solidFill>
                          <a:effectLst/>
                          <a:latin typeface="Calibri" panose="020F0502020204030204" pitchFamily="34" charset="0"/>
                        </a:rPr>
                        <a:t> (Russian satellites operated by the former Soviet Union and subsequently Russia)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OSA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Orbital Safety Analysts</a:t>
                      </a:r>
                    </a:p>
                  </a:txBody>
                  <a:tcPr marL="8916" marR="8916" marT="8916" marB="0" anchor="b">
                    <a:lnL>
                      <a:noFill/>
                    </a:lnL>
                    <a:lnR>
                      <a:noFill/>
                    </a:lnR>
                    <a:lnT>
                      <a:noFill/>
                    </a:lnT>
                    <a:lnB>
                      <a:noFill/>
                    </a:lnB>
                  </a:tcPr>
                </a:tc>
                <a:extLst>
                  <a:ext uri="{0D108BD9-81ED-4DB2-BD59-A6C34878D82A}">
                    <a16:rowId xmlns:a16="http://schemas.microsoft.com/office/drawing/2014/main" val="2480532969"/>
                  </a:ext>
                </a:extLst>
              </a:tr>
              <a:tr h="223342">
                <a:tc>
                  <a:txBody>
                    <a:bodyPr/>
                    <a:lstStyle/>
                    <a:p>
                      <a:pPr algn="l" fontAlgn="b"/>
                      <a:r>
                        <a:rPr lang="en-US" sz="1200" b="0" i="0" u="none" strike="noStrike">
                          <a:solidFill>
                            <a:srgbClr val="000000"/>
                          </a:solidFill>
                          <a:effectLst/>
                          <a:latin typeface="Calibri" panose="020F0502020204030204" pitchFamily="34" charset="0"/>
                        </a:rPr>
                        <a:t>DOC</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Department of Commerce</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PC</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Probability of Collision</a:t>
                      </a:r>
                    </a:p>
                  </a:txBody>
                  <a:tcPr marL="8916" marR="8916" marT="8916" marB="0" anchor="b">
                    <a:lnL>
                      <a:noFill/>
                    </a:lnL>
                    <a:lnR>
                      <a:noFill/>
                    </a:lnR>
                    <a:lnT>
                      <a:noFill/>
                    </a:lnT>
                    <a:lnB>
                      <a:noFill/>
                    </a:lnB>
                  </a:tcPr>
                </a:tc>
                <a:extLst>
                  <a:ext uri="{0D108BD9-81ED-4DB2-BD59-A6C34878D82A}">
                    <a16:rowId xmlns:a16="http://schemas.microsoft.com/office/drawing/2014/main" val="2522191785"/>
                  </a:ext>
                </a:extLst>
              </a:tr>
              <a:tr h="223342">
                <a:tc>
                  <a:txBody>
                    <a:bodyPr/>
                    <a:lstStyle/>
                    <a:p>
                      <a:pPr algn="l" fontAlgn="b"/>
                      <a:r>
                        <a:rPr lang="en-US" sz="1200" b="0" i="0" u="none" strike="noStrike">
                          <a:solidFill>
                            <a:srgbClr val="000000"/>
                          </a:solidFill>
                          <a:effectLst/>
                          <a:latin typeface="Calibri" panose="020F0502020204030204" pitchFamily="34" charset="0"/>
                        </a:rPr>
                        <a:t>DOD</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Department of Defense</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PPBE</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Planning, Programming, Budgeting, and Execution</a:t>
                      </a:r>
                    </a:p>
                  </a:txBody>
                  <a:tcPr marL="8916" marR="8916" marT="8916" marB="0" anchor="b">
                    <a:lnL>
                      <a:noFill/>
                    </a:lnL>
                    <a:lnR>
                      <a:noFill/>
                    </a:lnR>
                    <a:lnT>
                      <a:noFill/>
                    </a:lnT>
                    <a:lnB>
                      <a:noFill/>
                    </a:lnB>
                  </a:tcPr>
                </a:tc>
                <a:extLst>
                  <a:ext uri="{0D108BD9-81ED-4DB2-BD59-A6C34878D82A}">
                    <a16:rowId xmlns:a16="http://schemas.microsoft.com/office/drawing/2014/main" val="2095367672"/>
                  </a:ext>
                </a:extLst>
              </a:tr>
              <a:tr h="223342">
                <a:tc>
                  <a:txBody>
                    <a:bodyPr/>
                    <a:lstStyle/>
                    <a:p>
                      <a:pPr algn="l" fontAlgn="b"/>
                      <a:r>
                        <a:rPr lang="en-US" sz="1200" b="0" i="0" u="none" strike="noStrike">
                          <a:solidFill>
                            <a:srgbClr val="000000"/>
                          </a:solidFill>
                          <a:effectLst/>
                          <a:latin typeface="Calibri" panose="020F0502020204030204" pitchFamily="34" charset="0"/>
                        </a:rPr>
                        <a:t>EGA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Earth Gravity Assist</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SAA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Space Act Agreement</a:t>
                      </a:r>
                    </a:p>
                  </a:txBody>
                  <a:tcPr marL="8916" marR="8916" marT="8916" marB="0" anchor="b">
                    <a:lnL>
                      <a:noFill/>
                    </a:lnL>
                    <a:lnR>
                      <a:noFill/>
                    </a:lnR>
                    <a:lnT>
                      <a:noFill/>
                    </a:lnT>
                    <a:lnB>
                      <a:noFill/>
                    </a:lnB>
                  </a:tcPr>
                </a:tc>
                <a:extLst>
                  <a:ext uri="{0D108BD9-81ED-4DB2-BD59-A6C34878D82A}">
                    <a16:rowId xmlns:a16="http://schemas.microsoft.com/office/drawing/2014/main" val="1374800068"/>
                  </a:ext>
                </a:extLst>
              </a:tr>
              <a:tr h="223342">
                <a:tc>
                  <a:txBody>
                    <a:bodyPr/>
                    <a:lstStyle/>
                    <a:p>
                      <a:pPr algn="l" fontAlgn="b"/>
                      <a:r>
                        <a:rPr lang="en-US" sz="1200" b="0" i="0" u="none" strike="noStrike">
                          <a:solidFill>
                            <a:srgbClr val="000000"/>
                          </a:solidFill>
                          <a:effectLst/>
                          <a:latin typeface="Calibri" panose="020F0502020204030204" pitchFamily="34" charset="0"/>
                        </a:rPr>
                        <a:t>ESMO</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Earth Science Missions Office</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SAC-T</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Sprint Advanced Concept Training</a:t>
                      </a:r>
                    </a:p>
                  </a:txBody>
                  <a:tcPr marL="8916" marR="8916" marT="8916" marB="0" anchor="b">
                    <a:lnL>
                      <a:noFill/>
                    </a:lnL>
                    <a:lnR>
                      <a:noFill/>
                    </a:lnR>
                    <a:lnT>
                      <a:noFill/>
                    </a:lnT>
                    <a:lnB>
                      <a:noFill/>
                    </a:lnB>
                  </a:tcPr>
                </a:tc>
                <a:extLst>
                  <a:ext uri="{0D108BD9-81ED-4DB2-BD59-A6C34878D82A}">
                    <a16:rowId xmlns:a16="http://schemas.microsoft.com/office/drawing/2014/main" val="1609793330"/>
                  </a:ext>
                </a:extLst>
              </a:tr>
              <a:tr h="223342">
                <a:tc>
                  <a:txBody>
                    <a:bodyPr/>
                    <a:lstStyle/>
                    <a:p>
                      <a:pPr algn="l" fontAlgn="b"/>
                      <a:r>
                        <a:rPr lang="en-US" sz="1200" b="0" i="0" u="none" strike="noStrike">
                          <a:solidFill>
                            <a:srgbClr val="000000"/>
                          </a:solidFill>
                          <a:effectLst/>
                          <a:latin typeface="Calibri" panose="020F0502020204030204" pitchFamily="34" charset="0"/>
                        </a:rPr>
                        <a:t>FAA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Federal Aviation Authority</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SC</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Spacecraft</a:t>
                      </a:r>
                    </a:p>
                  </a:txBody>
                  <a:tcPr marL="8916" marR="8916" marT="8916" marB="0" anchor="b">
                    <a:lnL>
                      <a:noFill/>
                    </a:lnL>
                    <a:lnR>
                      <a:noFill/>
                    </a:lnR>
                    <a:lnT>
                      <a:noFill/>
                    </a:lnT>
                    <a:lnB>
                      <a:noFill/>
                    </a:lnB>
                  </a:tcPr>
                </a:tc>
                <a:extLst>
                  <a:ext uri="{0D108BD9-81ED-4DB2-BD59-A6C34878D82A}">
                    <a16:rowId xmlns:a16="http://schemas.microsoft.com/office/drawing/2014/main" val="2851890806"/>
                  </a:ext>
                </a:extLst>
              </a:tr>
              <a:tr h="223342">
                <a:tc>
                  <a:txBody>
                    <a:bodyPr/>
                    <a:lstStyle/>
                    <a:p>
                      <a:pPr algn="l" fontAlgn="b"/>
                      <a:r>
                        <a:rPr lang="en-US" sz="1200" b="0" i="0" u="none" strike="noStrike">
                          <a:solidFill>
                            <a:srgbClr val="000000"/>
                          </a:solidFill>
                          <a:effectLst/>
                          <a:latin typeface="Calibri" panose="020F0502020204030204" pitchFamily="34" charset="0"/>
                        </a:rPr>
                        <a:t>FCC</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Federal Communications Commission</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SDS</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Space Defense Squadron</a:t>
                      </a:r>
                    </a:p>
                  </a:txBody>
                  <a:tcPr marL="8916" marR="8916" marT="8916" marB="0" anchor="b">
                    <a:lnL>
                      <a:noFill/>
                    </a:lnL>
                    <a:lnR>
                      <a:noFill/>
                    </a:lnR>
                    <a:lnT>
                      <a:noFill/>
                    </a:lnT>
                    <a:lnB>
                      <a:noFill/>
                    </a:lnB>
                  </a:tcPr>
                </a:tc>
                <a:extLst>
                  <a:ext uri="{0D108BD9-81ED-4DB2-BD59-A6C34878D82A}">
                    <a16:rowId xmlns:a16="http://schemas.microsoft.com/office/drawing/2014/main" val="2744718639"/>
                  </a:ext>
                </a:extLst>
              </a:tr>
              <a:tr h="223342">
                <a:tc>
                  <a:txBody>
                    <a:bodyPr/>
                    <a:lstStyle/>
                    <a:p>
                      <a:pPr algn="l" fontAlgn="b"/>
                      <a:r>
                        <a:rPr lang="en-US" sz="1200" b="0" i="0" u="none" strike="noStrike">
                          <a:solidFill>
                            <a:srgbClr val="000000"/>
                          </a:solidFill>
                          <a:effectLst/>
                          <a:latin typeface="Calibri" panose="020F0502020204030204" pitchFamily="34" charset="0"/>
                        </a:rPr>
                        <a:t>HBR</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Hard Body Radius</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SMD</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Science Mission Directorate</a:t>
                      </a:r>
                    </a:p>
                  </a:txBody>
                  <a:tcPr marL="8916" marR="8916" marT="8916" marB="0" anchor="b">
                    <a:lnL>
                      <a:noFill/>
                    </a:lnL>
                    <a:lnR>
                      <a:noFill/>
                    </a:lnR>
                    <a:lnT>
                      <a:noFill/>
                    </a:lnT>
                    <a:lnB>
                      <a:noFill/>
                    </a:lnB>
                  </a:tcPr>
                </a:tc>
                <a:extLst>
                  <a:ext uri="{0D108BD9-81ED-4DB2-BD59-A6C34878D82A}">
                    <a16:rowId xmlns:a16="http://schemas.microsoft.com/office/drawing/2014/main" val="1805075649"/>
                  </a:ext>
                </a:extLst>
              </a:tr>
              <a:tr h="223342">
                <a:tc>
                  <a:txBody>
                    <a:bodyPr/>
                    <a:lstStyle/>
                    <a:p>
                      <a:pPr algn="l" fontAlgn="b"/>
                      <a:r>
                        <a:rPr lang="en-US" sz="1200" b="0" i="0" u="none" strike="noStrike">
                          <a:solidFill>
                            <a:srgbClr val="000000"/>
                          </a:solidFill>
                          <a:effectLst/>
                          <a:latin typeface="Calibri" panose="020F0502020204030204" pitchFamily="34" charset="0"/>
                        </a:rPr>
                        <a:t>HIE</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High Interest Event</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SME</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Subject Matter Expert</a:t>
                      </a:r>
                    </a:p>
                  </a:txBody>
                  <a:tcPr marL="8916" marR="8916" marT="8916" marB="0" anchor="b">
                    <a:lnL>
                      <a:noFill/>
                    </a:lnL>
                    <a:lnR>
                      <a:noFill/>
                    </a:lnR>
                    <a:lnT>
                      <a:noFill/>
                    </a:lnT>
                    <a:lnB>
                      <a:noFill/>
                    </a:lnB>
                  </a:tcPr>
                </a:tc>
                <a:extLst>
                  <a:ext uri="{0D108BD9-81ED-4DB2-BD59-A6C34878D82A}">
                    <a16:rowId xmlns:a16="http://schemas.microsoft.com/office/drawing/2014/main" val="4071471654"/>
                  </a:ext>
                </a:extLst>
              </a:tr>
              <a:tr h="223342">
                <a:tc>
                  <a:txBody>
                    <a:bodyPr/>
                    <a:lstStyle/>
                    <a:p>
                      <a:pPr algn="l" fontAlgn="b"/>
                      <a:r>
                        <a:rPr lang="en-US" sz="1200" b="0" i="0" u="none" strike="noStrike">
                          <a:solidFill>
                            <a:srgbClr val="000000"/>
                          </a:solidFill>
                          <a:effectLst/>
                          <a:latin typeface="Calibri" panose="020F0502020204030204" pitchFamily="34" charset="0"/>
                        </a:rPr>
                        <a:t>HSF</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Human Space Flight</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SSA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Space Situational Awareness</a:t>
                      </a:r>
                    </a:p>
                  </a:txBody>
                  <a:tcPr marL="8916" marR="8916" marT="8916" marB="0" anchor="b">
                    <a:lnL>
                      <a:noFill/>
                    </a:lnL>
                    <a:lnR>
                      <a:noFill/>
                    </a:lnR>
                    <a:lnT>
                      <a:noFill/>
                    </a:lnT>
                    <a:lnB>
                      <a:noFill/>
                    </a:lnB>
                  </a:tcPr>
                </a:tc>
                <a:extLst>
                  <a:ext uri="{0D108BD9-81ED-4DB2-BD59-A6C34878D82A}">
                    <a16:rowId xmlns:a16="http://schemas.microsoft.com/office/drawing/2014/main" val="653036871"/>
                  </a:ext>
                </a:extLst>
              </a:tr>
              <a:tr h="223342">
                <a:tc>
                  <a:txBody>
                    <a:bodyPr/>
                    <a:lstStyle/>
                    <a:p>
                      <a:pPr algn="l" fontAlgn="b"/>
                      <a:r>
                        <a:rPr lang="en-US" sz="1200" b="0" i="0" u="none" strike="noStrike">
                          <a:solidFill>
                            <a:srgbClr val="000000"/>
                          </a:solidFill>
                          <a:effectLst/>
                          <a:latin typeface="Calibri" panose="020F0502020204030204" pitchFamily="34" charset="0"/>
                        </a:rPr>
                        <a:t>MADCAP</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Multimission Automated Deepspace Conjunction Assessment Process</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SSN</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Space Surveillance Network</a:t>
                      </a:r>
                    </a:p>
                  </a:txBody>
                  <a:tcPr marL="8916" marR="8916" marT="8916" marB="0" anchor="b">
                    <a:lnL>
                      <a:noFill/>
                    </a:lnL>
                    <a:lnR>
                      <a:noFill/>
                    </a:lnR>
                    <a:lnT>
                      <a:noFill/>
                    </a:lnT>
                    <a:lnB>
                      <a:noFill/>
                    </a:lnB>
                  </a:tcPr>
                </a:tc>
                <a:extLst>
                  <a:ext uri="{0D108BD9-81ED-4DB2-BD59-A6C34878D82A}">
                    <a16:rowId xmlns:a16="http://schemas.microsoft.com/office/drawing/2014/main" val="890686558"/>
                  </a:ext>
                </a:extLst>
              </a:tr>
              <a:tr h="223342">
                <a:tc>
                  <a:txBody>
                    <a:bodyPr/>
                    <a:lstStyle/>
                    <a:p>
                      <a:pPr algn="l" fontAlgn="b"/>
                      <a:r>
                        <a:rPr lang="en-US" sz="1200" b="0" i="0" u="none" strike="noStrike">
                          <a:solidFill>
                            <a:srgbClr val="000000"/>
                          </a:solidFill>
                          <a:effectLst/>
                          <a:latin typeface="Calibri" panose="020F0502020204030204" pitchFamily="34" charset="0"/>
                        </a:rPr>
                        <a:t>MRPP EMI</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Mission Resilience and Protection Program Electro Magnetic Interference</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SW</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Software</a:t>
                      </a:r>
                    </a:p>
                  </a:txBody>
                  <a:tcPr marL="8916" marR="8916" marT="8916" marB="0" anchor="b">
                    <a:lnL>
                      <a:noFill/>
                    </a:lnL>
                    <a:lnR>
                      <a:noFill/>
                    </a:lnR>
                    <a:lnT>
                      <a:noFill/>
                    </a:lnT>
                    <a:lnB>
                      <a:noFill/>
                    </a:lnB>
                  </a:tcPr>
                </a:tc>
                <a:extLst>
                  <a:ext uri="{0D108BD9-81ED-4DB2-BD59-A6C34878D82A}">
                    <a16:rowId xmlns:a16="http://schemas.microsoft.com/office/drawing/2014/main" val="965689937"/>
                  </a:ext>
                </a:extLst>
              </a:tr>
              <a:tr h="223342">
                <a:tc>
                  <a:txBody>
                    <a:bodyPr/>
                    <a:lstStyle/>
                    <a:p>
                      <a:pPr algn="l" fontAlgn="b"/>
                      <a:r>
                        <a:rPr lang="en-US" sz="1200" b="0" i="0" u="none" strike="noStrike">
                          <a:solidFill>
                            <a:srgbClr val="000000"/>
                          </a:solidFill>
                          <a:effectLst/>
                          <a:latin typeface="Calibri" panose="020F0502020204030204" pitchFamily="34" charset="0"/>
                        </a:rPr>
                        <a:t>MSA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Maneuver Screening Analysis</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TCA</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Time of Closest Approach</a:t>
                      </a:r>
                    </a:p>
                  </a:txBody>
                  <a:tcPr marL="8916" marR="8916" marT="8916" marB="0" anchor="b">
                    <a:lnL>
                      <a:noFill/>
                    </a:lnL>
                    <a:lnR>
                      <a:noFill/>
                    </a:lnR>
                    <a:lnT>
                      <a:noFill/>
                    </a:lnT>
                    <a:lnB>
                      <a:noFill/>
                    </a:lnB>
                  </a:tcPr>
                </a:tc>
                <a:extLst>
                  <a:ext uri="{0D108BD9-81ED-4DB2-BD59-A6C34878D82A}">
                    <a16:rowId xmlns:a16="http://schemas.microsoft.com/office/drawing/2014/main" val="3914901968"/>
                  </a:ext>
                </a:extLst>
              </a:tr>
              <a:tr h="223342">
                <a:tc>
                  <a:txBody>
                    <a:bodyPr/>
                    <a:lstStyle/>
                    <a:p>
                      <a:pPr algn="l" fontAlgn="b"/>
                      <a:r>
                        <a:rPr lang="en-US" sz="1200" b="0" i="0" u="none" strike="noStrike">
                          <a:solidFill>
                            <a:srgbClr val="000000"/>
                          </a:solidFill>
                          <a:effectLst/>
                          <a:latin typeface="Calibri" panose="020F0502020204030204" pitchFamily="34" charset="0"/>
                        </a:rPr>
                        <a:t>NID</a:t>
                      </a:r>
                    </a:p>
                  </a:txBody>
                  <a:tcPr marL="8916" marR="8916" marT="8916" marB="0" anchor="b">
                    <a:lnL>
                      <a:noFill/>
                    </a:lnL>
                    <a:lnR>
                      <a:noFill/>
                    </a:lnR>
                    <a:lnT>
                      <a:noFill/>
                    </a:lnT>
                    <a:lnB>
                      <a:noFill/>
                    </a:lnB>
                  </a:tcPr>
                </a:tc>
                <a:tc>
                  <a:txBody>
                    <a:bodyPr/>
                    <a:lstStyle/>
                    <a:p>
                      <a:pPr algn="l" fontAlgn="b"/>
                      <a:r>
                        <a:rPr lang="en-US" sz="1200" b="0" i="0" u="none" strike="noStrike">
                          <a:solidFill>
                            <a:srgbClr val="000000"/>
                          </a:solidFill>
                          <a:effectLst/>
                          <a:latin typeface="Calibri" panose="020F0502020204030204" pitchFamily="34" charset="0"/>
                        </a:rPr>
                        <a:t>NASA Interim Directive</a:t>
                      </a:r>
                    </a:p>
                  </a:txBody>
                  <a:tcPr marL="8916" marR="8916" marT="89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916" marR="8916" marT="8916"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8916" marR="8916" marT="8916" marB="0" anchor="b">
                    <a:lnL>
                      <a:noFill/>
                    </a:lnL>
                    <a:lnR>
                      <a:noFill/>
                    </a:lnR>
                    <a:lnT>
                      <a:noFill/>
                    </a:lnT>
                    <a:lnB>
                      <a:noFill/>
                    </a:lnB>
                  </a:tcPr>
                </a:tc>
                <a:extLst>
                  <a:ext uri="{0D108BD9-81ED-4DB2-BD59-A6C34878D82A}">
                    <a16:rowId xmlns:a16="http://schemas.microsoft.com/office/drawing/2014/main" val="4087509986"/>
                  </a:ext>
                </a:extLst>
              </a:tr>
            </a:tbl>
          </a:graphicData>
        </a:graphic>
      </p:graphicFrame>
    </p:spTree>
    <p:extLst>
      <p:ext uri="{BB962C8B-B14F-4D97-AF65-F5344CB8AC3E}">
        <p14:creationId xmlns:p14="http://schemas.microsoft.com/office/powerpoint/2010/main" val="364241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D07DCA-9645-CA92-A049-25F17F3696FC}"/>
              </a:ext>
            </a:extLst>
          </p:cNvPr>
          <p:cNvSpPr>
            <a:spLocks noGrp="1"/>
          </p:cNvSpPr>
          <p:nvPr>
            <p:ph idx="1"/>
          </p:nvPr>
        </p:nvSpPr>
        <p:spPr>
          <a:xfrm>
            <a:off x="358815" y="1475412"/>
            <a:ext cx="11223585" cy="4650752"/>
          </a:xfrm>
        </p:spPr>
        <p:txBody>
          <a:bodyPr/>
          <a:lstStyle/>
          <a:p>
            <a:r>
              <a:rPr lang="en-US" dirty="0"/>
              <a:t>This work was performed over several years with various funding sources and multiple collaborators:</a:t>
            </a:r>
          </a:p>
          <a:p>
            <a:pPr lvl="1"/>
            <a:r>
              <a:rPr lang="en-US" dirty="0"/>
              <a:t>Dr. </a:t>
            </a:r>
            <a:r>
              <a:rPr lang="en-US" dirty="0" err="1"/>
              <a:t>Carolin</a:t>
            </a:r>
            <a:r>
              <a:rPr lang="en-US" dirty="0"/>
              <a:t> </a:t>
            </a:r>
            <a:r>
              <a:rPr lang="en-US" dirty="0" err="1"/>
              <a:t>Frueh</a:t>
            </a:r>
            <a:r>
              <a:rPr lang="en-US" dirty="0"/>
              <a:t>; Purdue University, Aeronautical and Astronautical Engineering, 2018</a:t>
            </a:r>
          </a:p>
          <a:p>
            <a:pPr lvl="1"/>
            <a:r>
              <a:rPr lang="en-US" dirty="0"/>
              <a:t>Dr. </a:t>
            </a:r>
            <a:r>
              <a:rPr lang="en-US" dirty="0" err="1"/>
              <a:t>Nargess</a:t>
            </a:r>
            <a:r>
              <a:rPr lang="en-US" dirty="0"/>
              <a:t> </a:t>
            </a:r>
            <a:r>
              <a:rPr lang="en-US" dirty="0" err="1"/>
              <a:t>Memarsadeghi</a:t>
            </a:r>
            <a:r>
              <a:rPr lang="en-US" dirty="0"/>
              <a:t>, NASA Goddard Space Flight Center, Software Division, 2018,</a:t>
            </a:r>
          </a:p>
          <a:p>
            <a:pPr lvl="1"/>
            <a:r>
              <a:rPr lang="en-US" dirty="0"/>
              <a:t>Dr. </a:t>
            </a:r>
            <a:r>
              <a:rPr lang="en-US" dirty="0" err="1"/>
              <a:t>Evana</a:t>
            </a:r>
            <a:r>
              <a:rPr lang="en-US" dirty="0"/>
              <a:t> </a:t>
            </a:r>
            <a:r>
              <a:rPr lang="en-US" dirty="0" err="1"/>
              <a:t>Gizzi</a:t>
            </a:r>
            <a:r>
              <a:rPr lang="en-US" dirty="0"/>
              <a:t>, NASA Goddard Space Flight Center, Software Division, 2019</a:t>
            </a:r>
          </a:p>
          <a:p>
            <a:pPr lvl="1"/>
            <a:r>
              <a:rPr lang="en-US" dirty="0"/>
              <a:t>Mitch Zielinski, Purdue University, Graduate Student, 2019</a:t>
            </a:r>
          </a:p>
          <a:p>
            <a:pPr lvl="1"/>
            <a:r>
              <a:rPr lang="en-US" dirty="0"/>
              <a:t>Briana Robertson, Louisiana State University, Undergraduate Student, 2020</a:t>
            </a:r>
          </a:p>
          <a:p>
            <a:pPr lvl="1"/>
            <a:endParaRPr lang="en-US" dirty="0"/>
          </a:p>
          <a:p>
            <a:r>
              <a:rPr lang="en-US" dirty="0"/>
              <a:t>Reference Papers: </a:t>
            </a:r>
            <a:r>
              <a:rPr lang="en-US" dirty="0">
                <a:hlinkClick r:id="rId2"/>
              </a:rPr>
              <a:t>https://www.nasa.gov/cara/cara-publications/#pub-i</a:t>
            </a:r>
            <a:r>
              <a:rPr lang="en-US" dirty="0"/>
              <a:t>   </a:t>
            </a:r>
          </a:p>
          <a:p>
            <a:pPr lvl="1"/>
            <a:r>
              <a:rPr lang="en-US" b="1" i="1" dirty="0"/>
              <a:t>Predicting Satellite Close Approaches Using Statistical Parameters in the Context of Artificial Intelligence </a:t>
            </a:r>
            <a:r>
              <a:rPr lang="en-US" dirty="0"/>
              <a:t>– Mashiku et al (2019) </a:t>
            </a:r>
          </a:p>
          <a:p>
            <a:pPr lvl="1"/>
            <a:r>
              <a:rPr lang="en-US" b="1" i="1" dirty="0"/>
              <a:t>Early Information Parameter-Set Analysis for Satellite Close Approaches using Machine Learning </a:t>
            </a:r>
            <a:r>
              <a:rPr lang="en-US" dirty="0"/>
              <a:t>– Robertson and Mashiku (2021)</a:t>
            </a:r>
          </a:p>
        </p:txBody>
      </p:sp>
      <p:sp>
        <p:nvSpPr>
          <p:cNvPr id="4" name="Title 3">
            <a:extLst>
              <a:ext uri="{FF2B5EF4-FFF2-40B4-BE49-F238E27FC236}">
                <a16:creationId xmlns:a16="http://schemas.microsoft.com/office/drawing/2014/main" id="{A5C76A08-A6CC-7212-5E18-8D794927D1D4}"/>
              </a:ext>
            </a:extLst>
          </p:cNvPr>
          <p:cNvSpPr>
            <a:spLocks noGrp="1"/>
          </p:cNvSpPr>
          <p:nvPr>
            <p:ph type="title"/>
          </p:nvPr>
        </p:nvSpPr>
        <p:spPr/>
        <p:txBody>
          <a:bodyPr/>
          <a:lstStyle/>
          <a:p>
            <a:r>
              <a:rPr lang="en-US" dirty="0"/>
              <a:t>Acknowledgements</a:t>
            </a:r>
          </a:p>
        </p:txBody>
      </p:sp>
      <p:sp>
        <p:nvSpPr>
          <p:cNvPr id="2" name="Slide Number Placeholder 5">
            <a:extLst>
              <a:ext uri="{FF2B5EF4-FFF2-40B4-BE49-F238E27FC236}">
                <a16:creationId xmlns:a16="http://schemas.microsoft.com/office/drawing/2014/main" id="{BF9A5A03-5B53-B358-DB88-5BD4C45AA0C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C13AE75-544F-4073-A520-589257A716CE}" type="slidenum">
              <a:rPr lang="en-US" sz="1200" smtClean="0">
                <a:solidFill>
                  <a:prstClr val="black">
                    <a:tint val="75000"/>
                  </a:prstClr>
                </a:solidFill>
                <a:latin typeface="Calibri" panose="020F0502020204030204"/>
              </a:rPr>
              <a:pPr algn="r">
                <a:defRPr/>
              </a:pPr>
              <a:t>21</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28420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272"/>
            <a:ext cx="10515600" cy="799796"/>
          </a:xfrm>
        </p:spPr>
        <p:txBody>
          <a:bodyPr>
            <a:normAutofit/>
          </a:bodyPr>
          <a:lstStyle/>
          <a:p>
            <a:pPr algn="ctr"/>
            <a:r>
              <a:rPr lang="en-US" sz="2800" b="1" dirty="0">
                <a:latin typeface="+mn-lt"/>
              </a:rPr>
              <a:t>Deep Neural Networks</a:t>
            </a:r>
          </a:p>
        </p:txBody>
      </p:sp>
      <p:sp>
        <p:nvSpPr>
          <p:cNvPr id="3" name="Content Placeholder 2"/>
          <p:cNvSpPr>
            <a:spLocks noGrp="1"/>
          </p:cNvSpPr>
          <p:nvPr>
            <p:ph idx="1"/>
          </p:nvPr>
        </p:nvSpPr>
        <p:spPr>
          <a:xfrm>
            <a:off x="110836" y="720436"/>
            <a:ext cx="11970327" cy="5828146"/>
          </a:xfrm>
        </p:spPr>
        <p:txBody>
          <a:bodyPr>
            <a:normAutofit lnSpcReduction="10000"/>
          </a:bodyPr>
          <a:lstStyle/>
          <a:p>
            <a:r>
              <a:rPr lang="en-US" sz="2400" dirty="0"/>
              <a:t>For comparison we designed and implemented a Deep Neural Network (DNN) model for decision making augmentation with Pc.</a:t>
            </a:r>
          </a:p>
          <a:p>
            <a:r>
              <a:rPr lang="en-US" sz="2400" dirty="0"/>
              <a:t>In this context of using DNN for decision making, we considered a few informational parameters: Pc, KLD, MHD, BD, MD and the OA. We grouped the informational parameter into arbitrary assignments of 4 groups:</a:t>
            </a:r>
          </a:p>
          <a:p>
            <a:pPr marL="0" indent="0">
              <a:buNone/>
            </a:pPr>
            <a:r>
              <a:rPr lang="en-US" sz="2000" dirty="0"/>
              <a:t>	</a:t>
            </a:r>
            <a:r>
              <a:rPr lang="en-US" sz="2000" b="1" dirty="0">
                <a:solidFill>
                  <a:srgbClr val="7030A0"/>
                </a:solidFill>
              </a:rPr>
              <a:t>-Group 1 = {KLD, MD, BD, Pc, MHD}</a:t>
            </a:r>
          </a:p>
          <a:p>
            <a:pPr marL="0" indent="0">
              <a:buNone/>
            </a:pPr>
            <a:r>
              <a:rPr lang="en-US" sz="2000" b="1" dirty="0">
                <a:solidFill>
                  <a:srgbClr val="7030A0"/>
                </a:solidFill>
              </a:rPr>
              <a:t>	-Group 2 = {KL, MD, MHD, Pc}</a:t>
            </a:r>
          </a:p>
          <a:p>
            <a:pPr marL="0" indent="0">
              <a:buNone/>
            </a:pPr>
            <a:r>
              <a:rPr lang="en-US" sz="2000" b="1" dirty="0">
                <a:solidFill>
                  <a:srgbClr val="7030A0"/>
                </a:solidFill>
              </a:rPr>
              <a:t>	-Group 3 = {Pc, MHD, OA}</a:t>
            </a:r>
          </a:p>
          <a:p>
            <a:pPr marL="0" indent="0">
              <a:buNone/>
            </a:pPr>
            <a:r>
              <a:rPr lang="en-US" sz="2000" b="1" dirty="0">
                <a:solidFill>
                  <a:srgbClr val="7030A0"/>
                </a:solidFill>
              </a:rPr>
              <a:t>	-Group 4 = {Pc}</a:t>
            </a:r>
          </a:p>
          <a:p>
            <a:r>
              <a:rPr lang="en-US" sz="2400" dirty="0"/>
              <a:t>DNN model design considerations:</a:t>
            </a:r>
          </a:p>
          <a:p>
            <a:pPr lvl="1"/>
            <a:r>
              <a:rPr lang="en-US" sz="2000" dirty="0"/>
              <a:t>Three sets of numbers for hidden layers: {10, 20 and 40}</a:t>
            </a:r>
          </a:p>
          <a:p>
            <a:pPr lvl="1"/>
            <a:r>
              <a:rPr lang="en-US" sz="2000" dirty="0"/>
              <a:t>Backpropagation training functions: Scaled-conjugate gradient (SCG) and Levenberg-Marquardt (LM)</a:t>
            </a:r>
          </a:p>
          <a:p>
            <a:pPr lvl="1"/>
            <a:r>
              <a:rPr lang="en-US" sz="2000" dirty="0"/>
              <a:t>Training, Validation and Testing ratios: 0.7, 0.15 and 0.15 respectively</a:t>
            </a:r>
          </a:p>
          <a:p>
            <a:pPr lvl="1"/>
            <a:endParaRPr lang="en-US" sz="2000" dirty="0"/>
          </a:p>
          <a:p>
            <a:r>
              <a:rPr lang="en-US" sz="2400" dirty="0"/>
              <a:t>Used a sample data set of 1000 samples of simulated data containing both safe and unsafe encounter classifications.</a:t>
            </a:r>
          </a:p>
          <a:p>
            <a:pPr lvl="1"/>
            <a:endParaRPr lang="en-US" sz="2000" dirty="0"/>
          </a:p>
        </p:txBody>
      </p:sp>
      <p:sp>
        <p:nvSpPr>
          <p:cNvPr id="4" name="TextBox 3"/>
          <p:cNvSpPr txBox="1"/>
          <p:nvPr/>
        </p:nvSpPr>
        <p:spPr>
          <a:xfrm>
            <a:off x="2780146" y="6256194"/>
            <a:ext cx="71119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Note the binary outputs assignments for the DNN are not the same assignments as for the FIS, but bear similar theoretical meaning and representation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6779492" y="2697018"/>
            <a:ext cx="53016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7030A0"/>
                </a:solidFill>
                <a:effectLst/>
                <a:uLnTx/>
                <a:uFillTx/>
                <a:latin typeface="Calibri" panose="020F0502020204030204"/>
                <a:ea typeface="+mn-ea"/>
                <a:cs typeface="+mn-cs"/>
              </a:rPr>
              <a:t>Group 3 and Group 4 will be presented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Slide Number Placeholder 5">
            <a:extLst>
              <a:ext uri="{FF2B5EF4-FFF2-40B4-BE49-F238E27FC236}">
                <a16:creationId xmlns:a16="http://schemas.microsoft.com/office/drawing/2014/main" id="{82671BB2-4710-4693-776B-8BCBBC07CE36}"/>
              </a:ext>
            </a:extLst>
          </p:cNvPr>
          <p:cNvSpPr>
            <a:spLocks noGrp="1"/>
          </p:cNvSpPr>
          <p:nvPr>
            <p:ph type="sldNum" sz="quarter" idx="12"/>
          </p:nvPr>
        </p:nvSpPr>
        <p:spPr/>
        <p:txBody>
          <a:bodyPr/>
          <a:lstStyle/>
          <a:p>
            <a:fld id="{D1802EF5-1B65-4033-90D1-623E74A55A6B}" type="slidenum">
              <a:rPr lang="en-US" smtClean="0"/>
              <a:t>22</a:t>
            </a:fld>
            <a:endParaRPr lang="en-US" dirty="0"/>
          </a:p>
        </p:txBody>
      </p:sp>
    </p:spTree>
    <p:extLst>
      <p:ext uri="{BB962C8B-B14F-4D97-AF65-F5344CB8AC3E}">
        <p14:creationId xmlns:p14="http://schemas.microsoft.com/office/powerpoint/2010/main" val="40703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66"/>
            <a:ext cx="10515600" cy="799796"/>
          </a:xfrm>
        </p:spPr>
        <p:txBody>
          <a:bodyPr>
            <a:normAutofit/>
          </a:bodyPr>
          <a:lstStyle/>
          <a:p>
            <a:pPr algn="ctr"/>
            <a:r>
              <a:rPr lang="en-US" sz="2800" b="1" dirty="0">
                <a:latin typeface="+mn-lt"/>
              </a:rPr>
              <a:t>Deep Neural Networks: Group 3</a:t>
            </a:r>
          </a:p>
        </p:txBody>
      </p:sp>
      <p:sp>
        <p:nvSpPr>
          <p:cNvPr id="3" name="Content Placeholder 2"/>
          <p:cNvSpPr>
            <a:spLocks noGrp="1"/>
          </p:cNvSpPr>
          <p:nvPr>
            <p:ph idx="1"/>
          </p:nvPr>
        </p:nvSpPr>
        <p:spPr>
          <a:xfrm>
            <a:off x="110836" y="591127"/>
            <a:ext cx="11970327" cy="5957455"/>
          </a:xfrm>
        </p:spPr>
        <p:txBody>
          <a:bodyPr>
            <a:normAutofit/>
          </a:bodyPr>
          <a:lstStyle/>
          <a:p>
            <a:r>
              <a:rPr lang="en-US" sz="2000" dirty="0"/>
              <a:t>This was the best performing Group of all 4 considered here.</a:t>
            </a:r>
          </a:p>
          <a:p>
            <a:r>
              <a:rPr lang="en-US" sz="2000" dirty="0"/>
              <a:t>The best performing DNN model used the LM algorithm with 10 hidden layers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59555" y="1737927"/>
            <a:ext cx="4488180" cy="1127760"/>
          </a:xfrm>
          <a:prstGeom prst="rect">
            <a:avLst/>
          </a:prstGeom>
          <a:noFill/>
          <a:ln>
            <a:noFill/>
          </a:ln>
        </p:spPr>
      </p:pic>
      <p:sp>
        <p:nvSpPr>
          <p:cNvPr id="6" name="TextBox 5"/>
          <p:cNvSpPr txBox="1"/>
          <p:nvPr/>
        </p:nvSpPr>
        <p:spPr>
          <a:xfrm>
            <a:off x="1152237" y="1398916"/>
            <a:ext cx="4121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Performance Metrics for Group 3.</a:t>
            </a:r>
          </a:p>
        </p:txBody>
      </p:sp>
      <p:pic>
        <p:nvPicPr>
          <p:cNvPr id="8" name="Picture 7"/>
          <p:cNvPicPr>
            <a:picLocks noChangeAspect="1"/>
          </p:cNvPicPr>
          <p:nvPr/>
        </p:nvPicPr>
        <p:blipFill rotWithShape="1">
          <a:blip r:embed="rId4"/>
          <a:srcRect r="2511" b="19367"/>
          <a:stretch/>
        </p:blipFill>
        <p:spPr>
          <a:xfrm>
            <a:off x="5696453" y="1431925"/>
            <a:ext cx="6495546" cy="4649789"/>
          </a:xfrm>
          <a:prstGeom prst="rect">
            <a:avLst/>
          </a:prstGeom>
        </p:spPr>
      </p:pic>
      <p:pic>
        <p:nvPicPr>
          <p:cNvPr id="9" name="Picture 8"/>
          <p:cNvPicPr>
            <a:picLocks noChangeAspect="1"/>
          </p:cNvPicPr>
          <p:nvPr/>
        </p:nvPicPr>
        <p:blipFill rotWithShape="1">
          <a:blip r:embed="rId5"/>
          <a:srcRect b="17707"/>
          <a:stretch/>
        </p:blipFill>
        <p:spPr>
          <a:xfrm>
            <a:off x="-125461" y="2978386"/>
            <a:ext cx="5864249" cy="3761390"/>
          </a:xfrm>
          <a:prstGeom prst="rect">
            <a:avLst/>
          </a:prstGeom>
        </p:spPr>
      </p:pic>
      <p:grpSp>
        <p:nvGrpSpPr>
          <p:cNvPr id="15" name="Group 14"/>
          <p:cNvGrpSpPr/>
          <p:nvPr/>
        </p:nvGrpSpPr>
        <p:grpSpPr>
          <a:xfrm>
            <a:off x="4950692" y="3241964"/>
            <a:ext cx="2937163" cy="3583696"/>
            <a:chOff x="4950692" y="3241964"/>
            <a:chExt cx="2937163" cy="3583696"/>
          </a:xfrm>
        </p:grpSpPr>
        <p:sp>
          <p:nvSpPr>
            <p:cNvPr id="10" name="Oval 9"/>
            <p:cNvSpPr/>
            <p:nvPr/>
          </p:nvSpPr>
          <p:spPr>
            <a:xfrm>
              <a:off x="5696452" y="3500582"/>
              <a:ext cx="2191403" cy="21520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flipH="1">
              <a:off x="5273965" y="5569239"/>
              <a:ext cx="1928185" cy="1256421"/>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p:cNvCxnSpPr>
            <p:nvPr/>
          </p:nvCxnSpPr>
          <p:spPr>
            <a:xfrm flipH="1" flipV="1">
              <a:off x="4950692" y="3241964"/>
              <a:ext cx="1841462" cy="258618"/>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202150" y="6045420"/>
            <a:ext cx="41615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Error histograms for SCG (top) and LM (below). The vertical red line is the zero error mark.</a:t>
            </a:r>
          </a:p>
        </p:txBody>
      </p:sp>
      <p:sp>
        <p:nvSpPr>
          <p:cNvPr id="28" name="TextBox 27"/>
          <p:cNvSpPr txBox="1"/>
          <p:nvPr/>
        </p:nvSpPr>
        <p:spPr>
          <a:xfrm>
            <a:off x="2583333" y="6155001"/>
            <a:ext cx="27368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DNN Performance analysis after training and testing. </a:t>
            </a:r>
          </a:p>
        </p:txBody>
      </p:sp>
      <p:sp>
        <p:nvSpPr>
          <p:cNvPr id="31" name="Oval 30"/>
          <p:cNvSpPr/>
          <p:nvPr/>
        </p:nvSpPr>
        <p:spPr>
          <a:xfrm>
            <a:off x="3342950" y="2623127"/>
            <a:ext cx="637923" cy="2572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A0BCD58-63AF-7E58-1E2A-10013F973CD2}"/>
              </a:ext>
            </a:extLst>
          </p:cNvPr>
          <p:cNvSpPr>
            <a:spLocks noGrp="1"/>
          </p:cNvSpPr>
          <p:nvPr>
            <p:ph type="sldNum" sz="quarter" idx="12"/>
          </p:nvPr>
        </p:nvSpPr>
        <p:spPr/>
        <p:txBody>
          <a:bodyPr/>
          <a:lstStyle/>
          <a:p>
            <a:fld id="{D1802EF5-1B65-4033-90D1-623E74A55A6B}" type="slidenum">
              <a:rPr lang="en-US" smtClean="0"/>
              <a:t>23</a:t>
            </a:fld>
            <a:endParaRPr lang="en-US" dirty="0"/>
          </a:p>
        </p:txBody>
      </p:sp>
    </p:spTree>
    <p:extLst>
      <p:ext uri="{BB962C8B-B14F-4D97-AF65-F5344CB8AC3E}">
        <p14:creationId xmlns:p14="http://schemas.microsoft.com/office/powerpoint/2010/main" val="378265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411459" y="1939342"/>
            <a:ext cx="4488180" cy="1127760"/>
          </a:xfrm>
          <a:prstGeom prst="rect">
            <a:avLst/>
          </a:prstGeom>
          <a:noFill/>
          <a:ln>
            <a:noFill/>
          </a:ln>
        </p:spPr>
      </p:pic>
      <p:pic>
        <p:nvPicPr>
          <p:cNvPr id="4" name="Picture 3"/>
          <p:cNvPicPr>
            <a:picLocks noChangeAspect="1"/>
          </p:cNvPicPr>
          <p:nvPr/>
        </p:nvPicPr>
        <p:blipFill rotWithShape="1">
          <a:blip r:embed="rId4"/>
          <a:srcRect r="1915" b="20102"/>
          <a:stretch/>
        </p:blipFill>
        <p:spPr>
          <a:xfrm>
            <a:off x="5786701" y="1404578"/>
            <a:ext cx="6455757" cy="4577658"/>
          </a:xfrm>
          <a:prstGeom prst="rect">
            <a:avLst/>
          </a:prstGeom>
        </p:spPr>
      </p:pic>
      <p:sp>
        <p:nvSpPr>
          <p:cNvPr id="2" name="Title 1"/>
          <p:cNvSpPr>
            <a:spLocks noGrp="1"/>
          </p:cNvSpPr>
          <p:nvPr>
            <p:ph type="title"/>
          </p:nvPr>
        </p:nvSpPr>
        <p:spPr>
          <a:xfrm>
            <a:off x="838200" y="-59366"/>
            <a:ext cx="10515600" cy="799796"/>
          </a:xfrm>
        </p:spPr>
        <p:txBody>
          <a:bodyPr>
            <a:normAutofit/>
          </a:bodyPr>
          <a:lstStyle/>
          <a:p>
            <a:pPr algn="ctr"/>
            <a:r>
              <a:rPr lang="en-US" sz="2800" b="1" dirty="0">
                <a:latin typeface="+mn-lt"/>
              </a:rPr>
              <a:t>Deep Neural Networks: Group 4</a:t>
            </a:r>
          </a:p>
        </p:txBody>
      </p:sp>
      <p:sp>
        <p:nvSpPr>
          <p:cNvPr id="3" name="Content Placeholder 2"/>
          <p:cNvSpPr>
            <a:spLocks noGrp="1"/>
          </p:cNvSpPr>
          <p:nvPr>
            <p:ph idx="1"/>
          </p:nvPr>
        </p:nvSpPr>
        <p:spPr>
          <a:xfrm>
            <a:off x="110836" y="591127"/>
            <a:ext cx="11970327" cy="5957455"/>
          </a:xfrm>
        </p:spPr>
        <p:txBody>
          <a:bodyPr>
            <a:normAutofit/>
          </a:bodyPr>
          <a:lstStyle/>
          <a:p>
            <a:r>
              <a:rPr lang="en-US" sz="2000" dirty="0"/>
              <a:t>This was the least performing Group of all 4 considered here.</a:t>
            </a:r>
          </a:p>
          <a:p>
            <a:r>
              <a:rPr lang="en-US" sz="2000" dirty="0"/>
              <a:t>The best performing DNN model used the LM algorithm with 10 hidden layers</a:t>
            </a:r>
          </a:p>
        </p:txBody>
      </p:sp>
      <p:sp>
        <p:nvSpPr>
          <p:cNvPr id="6" name="TextBox 5"/>
          <p:cNvSpPr txBox="1"/>
          <p:nvPr/>
        </p:nvSpPr>
        <p:spPr>
          <a:xfrm>
            <a:off x="1152236" y="1562916"/>
            <a:ext cx="4121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Performance Metrics for Group 4.</a:t>
            </a:r>
          </a:p>
        </p:txBody>
      </p:sp>
      <p:grpSp>
        <p:nvGrpSpPr>
          <p:cNvPr id="15" name="Group 14"/>
          <p:cNvGrpSpPr/>
          <p:nvPr/>
        </p:nvGrpSpPr>
        <p:grpSpPr>
          <a:xfrm>
            <a:off x="5441191" y="3566751"/>
            <a:ext cx="6694142" cy="3198617"/>
            <a:chOff x="1056758" y="3586478"/>
            <a:chExt cx="6694142" cy="3198617"/>
          </a:xfrm>
        </p:grpSpPr>
        <p:cxnSp>
          <p:nvCxnSpPr>
            <p:cNvPr id="12" name="Straight Connector 11"/>
            <p:cNvCxnSpPr/>
            <p:nvPr/>
          </p:nvCxnSpPr>
          <p:spPr>
            <a:xfrm flipH="1">
              <a:off x="1056758" y="5475063"/>
              <a:ext cx="5922491" cy="1310032"/>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738622" y="3668091"/>
              <a:ext cx="2012278" cy="18493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Straight Connector 18"/>
            <p:cNvCxnSpPr>
              <a:stCxn id="10" idx="0"/>
            </p:cNvCxnSpPr>
            <p:nvPr/>
          </p:nvCxnSpPr>
          <p:spPr>
            <a:xfrm flipH="1" flipV="1">
              <a:off x="1286694" y="3586478"/>
              <a:ext cx="5458067" cy="81613"/>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202150" y="6045420"/>
            <a:ext cx="416153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Error histograms for SCG (top) and LM (below). The vertical red line is the zero error mark.</a:t>
            </a:r>
          </a:p>
        </p:txBody>
      </p:sp>
      <p:sp>
        <p:nvSpPr>
          <p:cNvPr id="28" name="TextBox 27"/>
          <p:cNvSpPr txBox="1"/>
          <p:nvPr/>
        </p:nvSpPr>
        <p:spPr>
          <a:xfrm>
            <a:off x="184727" y="6180593"/>
            <a:ext cx="51825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Training state output and function fit (target vs output) with an error subplot</a:t>
            </a:r>
          </a:p>
        </p:txBody>
      </p:sp>
      <p:sp>
        <p:nvSpPr>
          <p:cNvPr id="31" name="Oval 30"/>
          <p:cNvSpPr/>
          <p:nvPr/>
        </p:nvSpPr>
        <p:spPr>
          <a:xfrm flipV="1">
            <a:off x="4290850" y="2879732"/>
            <a:ext cx="608789" cy="1870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rotWithShape="1">
          <a:blip r:embed="rId5"/>
          <a:srcRect b="26576"/>
          <a:stretch/>
        </p:blipFill>
        <p:spPr>
          <a:xfrm>
            <a:off x="-261349" y="3381681"/>
            <a:ext cx="6255749" cy="2735728"/>
          </a:xfrm>
          <a:prstGeom prst="rect">
            <a:avLst/>
          </a:prstGeom>
        </p:spPr>
      </p:pic>
      <p:sp>
        <p:nvSpPr>
          <p:cNvPr id="5" name="Slide Number Placeholder 4">
            <a:extLst>
              <a:ext uri="{FF2B5EF4-FFF2-40B4-BE49-F238E27FC236}">
                <a16:creationId xmlns:a16="http://schemas.microsoft.com/office/drawing/2014/main" id="{E683606F-A2DF-8CF0-41F2-E66AFA9F5A0B}"/>
              </a:ext>
            </a:extLst>
          </p:cNvPr>
          <p:cNvSpPr>
            <a:spLocks noGrp="1"/>
          </p:cNvSpPr>
          <p:nvPr>
            <p:ph type="sldNum" sz="quarter" idx="12"/>
          </p:nvPr>
        </p:nvSpPr>
        <p:spPr/>
        <p:txBody>
          <a:bodyPr/>
          <a:lstStyle/>
          <a:p>
            <a:fld id="{D1802EF5-1B65-4033-90D1-623E74A55A6B}" type="slidenum">
              <a:rPr lang="en-US" smtClean="0"/>
              <a:t>24</a:t>
            </a:fld>
            <a:endParaRPr lang="en-US" dirty="0"/>
          </a:p>
        </p:txBody>
      </p:sp>
    </p:spTree>
    <p:extLst>
      <p:ext uri="{BB962C8B-B14F-4D97-AF65-F5344CB8AC3E}">
        <p14:creationId xmlns:p14="http://schemas.microsoft.com/office/powerpoint/2010/main" val="365763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7">
            <a:extLst>
              <a:ext uri="{FF2B5EF4-FFF2-40B4-BE49-F238E27FC236}">
                <a16:creationId xmlns:a16="http://schemas.microsoft.com/office/drawing/2014/main" id="{25EEACB5-BDC8-5162-1386-E4F89AAF281E}"/>
              </a:ext>
            </a:extLst>
          </p:cNvPr>
          <p:cNvPicPr>
            <a:picLocks noGrp="1" noChangeAspect="1"/>
          </p:cNvPicPr>
          <p:nvPr>
            <p:ph idx="1"/>
          </p:nvPr>
        </p:nvPicPr>
        <p:blipFill>
          <a:blip r:embed="rId3"/>
          <a:stretch>
            <a:fillRect/>
          </a:stretch>
        </p:blipFill>
        <p:spPr>
          <a:xfrm>
            <a:off x="0" y="1482415"/>
            <a:ext cx="4375230" cy="4293352"/>
          </a:xfrm>
          <a:prstGeom prst="rect">
            <a:avLst/>
          </a:prstGeom>
        </p:spPr>
      </p:pic>
      <p:sp>
        <p:nvSpPr>
          <p:cNvPr id="3" name="Title 2">
            <a:extLst>
              <a:ext uri="{FF2B5EF4-FFF2-40B4-BE49-F238E27FC236}">
                <a16:creationId xmlns:a16="http://schemas.microsoft.com/office/drawing/2014/main" id="{239901D2-530A-415C-833D-5C335874369B}"/>
              </a:ext>
            </a:extLst>
          </p:cNvPr>
          <p:cNvSpPr>
            <a:spLocks noGrp="1"/>
          </p:cNvSpPr>
          <p:nvPr>
            <p:ph type="title"/>
          </p:nvPr>
        </p:nvSpPr>
        <p:spPr>
          <a:xfrm>
            <a:off x="1981200" y="168802"/>
            <a:ext cx="8229600" cy="1143000"/>
          </a:xfrm>
        </p:spPr>
        <p:txBody>
          <a:bodyPr vert="horz" lIns="91440" tIns="45720" rIns="91440" bIns="45720" rtlCol="0" anchor="ctr">
            <a:normAutofit/>
          </a:bodyPr>
          <a:lstStyle/>
          <a:p>
            <a:r>
              <a:rPr lang="en-US" b="1" kern="1200" dirty="0">
                <a:effectLst>
                  <a:outerShdw blurRad="50800" dist="38100" dir="2700000" algn="tl" rotWithShape="0">
                    <a:schemeClr val="tx1"/>
                  </a:outerShdw>
                </a:effectLst>
                <a:latin typeface="Century Gothic" panose="020B0502020202020204" pitchFamily="34" charset="0"/>
                <a:ea typeface="+mj-ea"/>
                <a:cs typeface="Arial"/>
              </a:rPr>
              <a:t>Binary Classification Results </a:t>
            </a:r>
          </a:p>
        </p:txBody>
      </p:sp>
      <p:sp>
        <p:nvSpPr>
          <p:cNvPr id="49" name="Content Placeholder 2">
            <a:extLst>
              <a:ext uri="{FF2B5EF4-FFF2-40B4-BE49-F238E27FC236}">
                <a16:creationId xmlns:a16="http://schemas.microsoft.com/office/drawing/2014/main" id="{A3BD0E1F-9872-4107-9EB2-52FD5B78DA74}"/>
              </a:ext>
            </a:extLst>
          </p:cNvPr>
          <p:cNvSpPr txBox="1">
            <a:spLocks/>
          </p:cNvSpPr>
          <p:nvPr/>
        </p:nvSpPr>
        <p:spPr>
          <a:xfrm>
            <a:off x="8926275" y="5217456"/>
            <a:ext cx="7429016" cy="1143001"/>
          </a:xfrm>
          <a:prstGeom prst="rect">
            <a:avLst/>
          </a:prstGeom>
        </p:spPr>
        <p:txBody>
          <a:bodyPr vert="horz" lIns="91440" tIns="45720" rIns="91440" bIns="45720" numCol="2" rtlCol="0">
            <a:normAutofit/>
          </a:bodyPr>
          <a:lstStyle>
            <a:lvl1pPr marL="171450" indent="-171450"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1pPr>
            <a:lvl2pPr marL="455613" indent="-284163" algn="l" defTabSz="457200" rtl="0" eaLnBrk="1" latinLnBrk="0" hangingPunct="1">
              <a:spcBef>
                <a:spcPct val="20000"/>
              </a:spcBef>
              <a:buClr>
                <a:srgbClr val="CA0000"/>
              </a:buClr>
              <a:buFont typeface="Arial"/>
              <a:buChar char="–"/>
              <a:tabLst>
                <a:tab pos="341313" algn="l"/>
              </a:tabLst>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2pPr>
            <a:lvl3pPr marL="741363" indent="-228600" algn="l" defTabSz="457200" rtl="0" eaLnBrk="1" latinLnBrk="0" hangingPunct="1">
              <a:spcBef>
                <a:spcPct val="20000"/>
              </a:spcBef>
              <a:buClr>
                <a:srgbClr val="CA0000"/>
              </a:buClr>
              <a:buFont typeface="Arial"/>
              <a:buChar char="•"/>
              <a:tabLst>
                <a:tab pos="569913" algn="l"/>
              </a:tabLst>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3pPr>
            <a:lvl4pPr marL="1025525" indent="-284163"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4pPr>
            <a:lvl5pPr marL="1254125" indent="-228600"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200" dirty="0">
                <a:latin typeface="Calibri" panose="020F0502020204030204" pitchFamily="34" charset="0"/>
                <a:cs typeface="Calibri" panose="020F0502020204030204" pitchFamily="34" charset="0"/>
              </a:rPr>
              <a:t>82% accuracy for high Pc</a:t>
            </a:r>
          </a:p>
          <a:p>
            <a:pPr>
              <a:lnSpc>
                <a:spcPct val="90000"/>
              </a:lnSpc>
            </a:pPr>
            <a:r>
              <a:rPr lang="en-US" sz="2200" dirty="0">
                <a:latin typeface="Calibri" panose="020F0502020204030204" pitchFamily="34" charset="0"/>
                <a:cs typeface="Calibri" panose="020F0502020204030204" pitchFamily="34" charset="0"/>
              </a:rPr>
              <a:t>92% accuracy for low Pc</a:t>
            </a:r>
          </a:p>
        </p:txBody>
      </p:sp>
      <p:pic>
        <p:nvPicPr>
          <p:cNvPr id="3078" name="Picture 6">
            <a:extLst>
              <a:ext uri="{FF2B5EF4-FFF2-40B4-BE49-F238E27FC236}">
                <a16:creationId xmlns:a16="http://schemas.microsoft.com/office/drawing/2014/main" id="{5640BC0C-A874-4605-87D0-9E62656B2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538" y="1308780"/>
            <a:ext cx="4258530" cy="368503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4C41676B-EBA0-44A7-985A-EEE1EE9F8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2463" y="1311802"/>
            <a:ext cx="3849537" cy="367898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A0D9993A-9B78-F4C9-6E71-B11AD4EDDAB0}"/>
              </a:ext>
            </a:extLst>
          </p:cNvPr>
          <p:cNvSpPr txBox="1">
            <a:spLocks/>
          </p:cNvSpPr>
          <p:nvPr/>
        </p:nvSpPr>
        <p:spPr>
          <a:xfrm>
            <a:off x="4788062" y="5217455"/>
            <a:ext cx="6640011" cy="1143001"/>
          </a:xfrm>
          <a:prstGeom prst="rect">
            <a:avLst/>
          </a:prstGeom>
        </p:spPr>
        <p:txBody>
          <a:bodyPr vert="horz" lIns="91440" tIns="45720" rIns="91440" bIns="45720" numCol="2" rtlCol="0">
            <a:normAutofit/>
          </a:bodyPr>
          <a:lstStyle>
            <a:lvl1pPr marL="171450" indent="-171450"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1pPr>
            <a:lvl2pPr marL="455613" indent="-284163" algn="l" defTabSz="457200" rtl="0" eaLnBrk="1" latinLnBrk="0" hangingPunct="1">
              <a:spcBef>
                <a:spcPct val="20000"/>
              </a:spcBef>
              <a:buClr>
                <a:srgbClr val="CA0000"/>
              </a:buClr>
              <a:buFont typeface="Arial"/>
              <a:buChar char="–"/>
              <a:tabLst>
                <a:tab pos="341313" algn="l"/>
              </a:tabLst>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2pPr>
            <a:lvl3pPr marL="741363" indent="-228600" algn="l" defTabSz="457200" rtl="0" eaLnBrk="1" latinLnBrk="0" hangingPunct="1">
              <a:spcBef>
                <a:spcPct val="20000"/>
              </a:spcBef>
              <a:buClr>
                <a:srgbClr val="CA0000"/>
              </a:buClr>
              <a:buFont typeface="Arial"/>
              <a:buChar char="•"/>
              <a:tabLst>
                <a:tab pos="569913" algn="l"/>
              </a:tabLst>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3pPr>
            <a:lvl4pPr marL="1025525" indent="-284163"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4pPr>
            <a:lvl5pPr marL="1254125" indent="-228600" algn="l" defTabSz="457200" rtl="0" eaLnBrk="1" latinLnBrk="0" hangingPunct="1">
              <a:spcBef>
                <a:spcPct val="20000"/>
              </a:spcBef>
              <a:buClr>
                <a:srgbClr val="CA0000"/>
              </a:buClr>
              <a:buFont typeface="Arial"/>
              <a:buChar char="»"/>
              <a:defRPr sz="2000" kern="1200">
                <a:solidFill>
                  <a:schemeClr val="tx1"/>
                </a:solidFill>
                <a:effectLst>
                  <a:outerShdw blurRad="50800" dist="38100" dir="2700000" algn="tl" rotWithShape="0">
                    <a:schemeClr val="tx1">
                      <a:alpha val="0"/>
                    </a:schemeClr>
                  </a:outerShdw>
                </a:effectLst>
                <a:latin typeface="Century Gothic" panose="020B05020202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200" dirty="0">
                <a:latin typeface="Calibri" panose="020F0502020204030204" pitchFamily="34" charset="0"/>
                <a:cs typeface="Calibri" panose="020F0502020204030204" pitchFamily="34" charset="0"/>
              </a:rPr>
              <a:t>High EDR and low Tracks Used correlate to larger PC Values </a:t>
            </a:r>
          </a:p>
        </p:txBody>
      </p:sp>
      <p:sp>
        <p:nvSpPr>
          <p:cNvPr id="6" name="Slide Number Placeholder 5">
            <a:extLst>
              <a:ext uri="{FF2B5EF4-FFF2-40B4-BE49-F238E27FC236}">
                <a16:creationId xmlns:a16="http://schemas.microsoft.com/office/drawing/2014/main" id="{E485E9D6-7C00-751C-3167-F69247729F0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C13AE75-544F-4073-A520-589257A716CE}" type="slidenum">
              <a:rPr lang="en-US" sz="1200" smtClean="0">
                <a:solidFill>
                  <a:prstClr val="black">
                    <a:tint val="75000"/>
                  </a:prstClr>
                </a:solidFill>
                <a:latin typeface="Calibri" panose="020F0502020204030204"/>
              </a:rPr>
              <a:pPr algn="r">
                <a:defRPr/>
              </a:pPr>
              <a:t>25</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958658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9" y="-25310"/>
            <a:ext cx="11577918" cy="952686"/>
          </a:xfrm>
        </p:spPr>
        <p:txBody>
          <a:bodyPr>
            <a:noAutofit/>
          </a:bodyPr>
          <a:lstStyle/>
          <a:p>
            <a:pPr algn="ctr"/>
            <a:r>
              <a:rPr lang="en-US" sz="2800" b="1" dirty="0">
                <a:latin typeface="+mn-lt"/>
              </a:rPr>
              <a:t>Machine Learning for Space Situational Awareness </a:t>
            </a:r>
            <a:br>
              <a:rPr lang="en-US" sz="2800" b="1" dirty="0">
                <a:latin typeface="+mn-lt"/>
              </a:rPr>
            </a:br>
            <a:r>
              <a:rPr lang="en-US" sz="2800" b="1" dirty="0">
                <a:latin typeface="+mn-lt"/>
              </a:rPr>
              <a:t>Using Fuzzy Inference System (FIS)</a:t>
            </a:r>
          </a:p>
        </p:txBody>
      </p:sp>
      <p:sp>
        <p:nvSpPr>
          <p:cNvPr id="4" name="Slide Number Placeholder 3"/>
          <p:cNvSpPr>
            <a:spLocks noGrp="1"/>
          </p:cNvSpPr>
          <p:nvPr>
            <p:ph type="sldNum" sz="quarter" idx="12"/>
          </p:nvPr>
        </p:nvSpPr>
        <p:spPr/>
        <p:txBody>
          <a:bodyPr/>
          <a:lstStyle/>
          <a:p>
            <a:fld id="{4C13AE75-544F-4073-A520-589257A716CE}" type="slidenum">
              <a:rPr lang="en-US" smtClean="0"/>
              <a:t>26</a:t>
            </a:fld>
            <a:endParaRPr lang="en-US" dirty="0"/>
          </a:p>
        </p:txBody>
      </p:sp>
      <p:pic>
        <p:nvPicPr>
          <p:cNvPr id="9220" name="Picture 4" descr="Image result for two spacecrafts coll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1" y="820803"/>
            <a:ext cx="2959448" cy="1664690"/>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1253147" y="3719555"/>
            <a:ext cx="79874" cy="258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858630" y="4664833"/>
            <a:ext cx="338439" cy="129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8730860" y="1672812"/>
            <a:ext cx="338439" cy="99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47035" y="2624648"/>
            <a:ext cx="2214980" cy="830997"/>
          </a:xfrm>
          <a:prstGeom prst="rect">
            <a:avLst/>
          </a:prstGeom>
          <a:noFill/>
        </p:spPr>
        <p:txBody>
          <a:bodyPr wrap="square" rtlCol="0">
            <a:spAutoFit/>
          </a:bodyPr>
          <a:lstStyle/>
          <a:p>
            <a:pPr algn="ctr"/>
            <a:r>
              <a:rPr lang="en-US" sz="1600" dirty="0">
                <a:solidFill>
                  <a:srgbClr val="7030A0"/>
                </a:solidFill>
              </a:rPr>
              <a:t>Two spacecraft at Time of close approach (TCA)</a:t>
            </a:r>
          </a:p>
          <a:p>
            <a:r>
              <a:rPr lang="en-US" sz="1600" dirty="0">
                <a:solidFill>
                  <a:srgbClr val="7030A0"/>
                </a:solidFill>
              </a:rPr>
              <a:t>(500 simulated cases)</a:t>
            </a:r>
          </a:p>
        </p:txBody>
      </p:sp>
      <p:sp>
        <p:nvSpPr>
          <p:cNvPr id="13" name="TextBox 12"/>
          <p:cNvSpPr txBox="1"/>
          <p:nvPr/>
        </p:nvSpPr>
        <p:spPr>
          <a:xfrm>
            <a:off x="6185144" y="3796548"/>
            <a:ext cx="1421071" cy="830997"/>
          </a:xfrm>
          <a:prstGeom prst="rect">
            <a:avLst/>
          </a:prstGeom>
          <a:noFill/>
        </p:spPr>
        <p:txBody>
          <a:bodyPr wrap="square" rtlCol="0">
            <a:spAutoFit/>
          </a:bodyPr>
          <a:lstStyle/>
          <a:p>
            <a:pPr algn="ctr"/>
            <a:r>
              <a:rPr lang="en-US" sz="1600" dirty="0">
                <a:solidFill>
                  <a:srgbClr val="7030A0"/>
                </a:solidFill>
              </a:rPr>
              <a:t>Partition </a:t>
            </a:r>
            <a:r>
              <a:rPr lang="en-US" sz="1600" b="1" dirty="0">
                <a:solidFill>
                  <a:srgbClr val="7030A0"/>
                </a:solidFill>
              </a:rPr>
              <a:t>N</a:t>
            </a:r>
            <a:r>
              <a:rPr lang="en-US" sz="1600" dirty="0">
                <a:solidFill>
                  <a:srgbClr val="7030A0"/>
                </a:solidFill>
              </a:rPr>
              <a:t> observations into </a:t>
            </a:r>
            <a:r>
              <a:rPr lang="en-US" sz="1600" b="1" dirty="0">
                <a:solidFill>
                  <a:srgbClr val="7030A0"/>
                </a:solidFill>
              </a:rPr>
              <a:t>K</a:t>
            </a:r>
            <a:r>
              <a:rPr lang="en-US" sz="1600" dirty="0">
                <a:solidFill>
                  <a:srgbClr val="7030A0"/>
                </a:solidFill>
              </a:rPr>
              <a:t> clusters.</a:t>
            </a:r>
          </a:p>
        </p:txBody>
      </p:sp>
      <p:graphicFrame>
        <p:nvGraphicFramePr>
          <p:cNvPr id="10" name="Table 9"/>
          <p:cNvGraphicFramePr>
            <a:graphicFrameLocks noGrp="1"/>
          </p:cNvGraphicFramePr>
          <p:nvPr/>
        </p:nvGraphicFramePr>
        <p:xfrm>
          <a:off x="51020" y="4131310"/>
          <a:ext cx="2711845" cy="2225040"/>
        </p:xfrm>
        <a:graphic>
          <a:graphicData uri="http://schemas.openxmlformats.org/drawingml/2006/table">
            <a:tbl>
              <a:tblPr firstRow="1" bandRow="1">
                <a:tableStyleId>{93296810-A885-4BE3-A3E7-6D5BEEA58F35}</a:tableStyleId>
              </a:tblPr>
              <a:tblGrid>
                <a:gridCol w="2711845">
                  <a:extLst>
                    <a:ext uri="{9D8B030D-6E8A-4147-A177-3AD203B41FA5}">
                      <a16:colId xmlns:a16="http://schemas.microsoft.com/office/drawing/2014/main" val="1319210421"/>
                    </a:ext>
                  </a:extLst>
                </a:gridCol>
              </a:tblGrid>
              <a:tr h="370840">
                <a:tc>
                  <a:txBody>
                    <a:bodyPr/>
                    <a:lstStyle/>
                    <a:p>
                      <a:pPr algn="ctr"/>
                      <a:r>
                        <a:rPr lang="en-US" sz="1600" dirty="0"/>
                        <a:t>Statistical Parameters</a:t>
                      </a:r>
                    </a:p>
                  </a:txBody>
                  <a:tcPr/>
                </a:tc>
                <a:extLst>
                  <a:ext uri="{0D108BD9-81ED-4DB2-BD59-A6C34878D82A}">
                    <a16:rowId xmlns:a16="http://schemas.microsoft.com/office/drawing/2014/main" val="3776386847"/>
                  </a:ext>
                </a:extLst>
              </a:tr>
              <a:tr h="370840">
                <a:tc>
                  <a:txBody>
                    <a:bodyPr/>
                    <a:lstStyle/>
                    <a:p>
                      <a:pPr algn="ctr"/>
                      <a:r>
                        <a:rPr lang="en-US" sz="1600" b="1" dirty="0"/>
                        <a:t>Probability of Collision</a:t>
                      </a:r>
                    </a:p>
                  </a:txBody>
                  <a:tcPr/>
                </a:tc>
                <a:extLst>
                  <a:ext uri="{0D108BD9-81ED-4DB2-BD59-A6C34878D82A}">
                    <a16:rowId xmlns:a16="http://schemas.microsoft.com/office/drawing/2014/main" val="3818296425"/>
                  </a:ext>
                </a:extLst>
              </a:tr>
              <a:tr h="370840">
                <a:tc>
                  <a:txBody>
                    <a:bodyPr/>
                    <a:lstStyle/>
                    <a:p>
                      <a:pPr algn="ctr"/>
                      <a:r>
                        <a:rPr lang="en-US" sz="1600" dirty="0"/>
                        <a:t>Miss Distance</a:t>
                      </a:r>
                    </a:p>
                  </a:txBody>
                  <a:tcPr/>
                </a:tc>
                <a:extLst>
                  <a:ext uri="{0D108BD9-81ED-4DB2-BD59-A6C34878D82A}">
                    <a16:rowId xmlns:a16="http://schemas.microsoft.com/office/drawing/2014/main" val="670567782"/>
                  </a:ext>
                </a:extLst>
              </a:tr>
              <a:tr h="370840">
                <a:tc>
                  <a:txBody>
                    <a:bodyPr/>
                    <a:lstStyle/>
                    <a:p>
                      <a:pPr algn="ctr"/>
                      <a:r>
                        <a:rPr lang="en-US" sz="1600" dirty="0"/>
                        <a:t>Mahalanobis Distance</a:t>
                      </a:r>
                    </a:p>
                  </a:txBody>
                  <a:tcPr/>
                </a:tc>
                <a:extLst>
                  <a:ext uri="{0D108BD9-81ED-4DB2-BD59-A6C34878D82A}">
                    <a16:rowId xmlns:a16="http://schemas.microsoft.com/office/drawing/2014/main" val="3171846444"/>
                  </a:ext>
                </a:extLst>
              </a:tr>
              <a:tr h="370840">
                <a:tc>
                  <a:txBody>
                    <a:bodyPr/>
                    <a:lstStyle/>
                    <a:p>
                      <a:pPr algn="ctr"/>
                      <a:r>
                        <a:rPr lang="en-US" sz="1600" dirty="0"/>
                        <a:t>Bhattacharyya Distance</a:t>
                      </a:r>
                    </a:p>
                  </a:txBody>
                  <a:tcPr/>
                </a:tc>
                <a:extLst>
                  <a:ext uri="{0D108BD9-81ED-4DB2-BD59-A6C34878D82A}">
                    <a16:rowId xmlns:a16="http://schemas.microsoft.com/office/drawing/2014/main" val="445295646"/>
                  </a:ext>
                </a:extLst>
              </a:tr>
              <a:tr h="370840">
                <a:tc>
                  <a:txBody>
                    <a:bodyPr/>
                    <a:lstStyle/>
                    <a:p>
                      <a:pPr algn="ctr"/>
                      <a:r>
                        <a:rPr lang="en-US" sz="1600" dirty="0"/>
                        <a:t>Kullback-Leibler</a:t>
                      </a:r>
                      <a:r>
                        <a:rPr lang="en-US" sz="1600" baseline="0" dirty="0"/>
                        <a:t> Distance etc.</a:t>
                      </a:r>
                      <a:endParaRPr lang="en-US" sz="1600" dirty="0"/>
                    </a:p>
                  </a:txBody>
                  <a:tcPr/>
                </a:tc>
                <a:extLst>
                  <a:ext uri="{0D108BD9-81ED-4DB2-BD59-A6C34878D82A}">
                    <a16:rowId xmlns:a16="http://schemas.microsoft.com/office/drawing/2014/main" val="308276279"/>
                  </a:ext>
                </a:extLst>
              </a:tr>
            </a:tbl>
          </a:graphicData>
        </a:graphic>
      </p:graphicFrame>
      <p:sp>
        <p:nvSpPr>
          <p:cNvPr id="3" name="TextBox 2"/>
          <p:cNvSpPr txBox="1"/>
          <p:nvPr/>
        </p:nvSpPr>
        <p:spPr>
          <a:xfrm>
            <a:off x="8884162" y="6171684"/>
            <a:ext cx="3131313" cy="369332"/>
          </a:xfrm>
          <a:prstGeom prst="rect">
            <a:avLst/>
          </a:prstGeom>
          <a:noFill/>
        </p:spPr>
        <p:txBody>
          <a:bodyPr wrap="square" rtlCol="0">
            <a:spAutoFit/>
          </a:bodyPr>
          <a:lstStyle/>
          <a:p>
            <a:r>
              <a:rPr lang="en-US" sz="1600" dirty="0">
                <a:solidFill>
                  <a:srgbClr val="7030A0"/>
                </a:solidFill>
              </a:rPr>
              <a:t>Non-definitive</a:t>
            </a:r>
            <a:r>
              <a:rPr lang="en-US" dirty="0">
                <a:solidFill>
                  <a:srgbClr val="7030A0"/>
                </a:solidFill>
              </a:rPr>
              <a:t> </a:t>
            </a:r>
            <a:r>
              <a:rPr lang="en-US" sz="1600" dirty="0">
                <a:solidFill>
                  <a:srgbClr val="7030A0"/>
                </a:solidFill>
              </a:rPr>
              <a:t>output</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614" r="5819"/>
          <a:stretch/>
        </p:blipFill>
        <p:spPr>
          <a:xfrm>
            <a:off x="3294728" y="3268120"/>
            <a:ext cx="2988238" cy="1734769"/>
          </a:xfrm>
          <a:prstGeom prst="rect">
            <a:avLst/>
          </a:prstGeom>
          <a:ln w="38100">
            <a:no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198" y="5200970"/>
            <a:ext cx="1837540" cy="1574438"/>
          </a:xfrm>
          <a:prstGeom prst="rect">
            <a:avLst/>
          </a:prstGeom>
          <a:ln w="38100">
            <a:noFill/>
          </a:ln>
        </p:spPr>
      </p:pic>
      <p:sp>
        <p:nvSpPr>
          <p:cNvPr id="18" name="TextBox 17"/>
          <p:cNvSpPr txBox="1"/>
          <p:nvPr/>
        </p:nvSpPr>
        <p:spPr>
          <a:xfrm>
            <a:off x="5548101" y="5412067"/>
            <a:ext cx="1274086" cy="1323439"/>
          </a:xfrm>
          <a:prstGeom prst="rect">
            <a:avLst/>
          </a:prstGeom>
          <a:noFill/>
        </p:spPr>
        <p:txBody>
          <a:bodyPr wrap="square" rtlCol="0">
            <a:spAutoFit/>
          </a:bodyPr>
          <a:lstStyle/>
          <a:p>
            <a:pPr algn="ctr"/>
            <a:r>
              <a:rPr lang="en-US" sz="1600" dirty="0">
                <a:solidFill>
                  <a:srgbClr val="7030A0"/>
                </a:solidFill>
              </a:rPr>
              <a:t>Separation into </a:t>
            </a:r>
            <a:r>
              <a:rPr lang="en-US" sz="1600" b="1" dirty="0">
                <a:solidFill>
                  <a:srgbClr val="7030A0"/>
                </a:solidFill>
              </a:rPr>
              <a:t>K</a:t>
            </a:r>
            <a:r>
              <a:rPr lang="en-US" sz="1600" dirty="0">
                <a:solidFill>
                  <a:srgbClr val="7030A0"/>
                </a:solidFill>
              </a:rPr>
              <a:t> groups with the widest gap possible</a:t>
            </a:r>
          </a:p>
        </p:txBody>
      </p:sp>
      <p:sp>
        <p:nvSpPr>
          <p:cNvPr id="12" name="TextBox 11"/>
          <p:cNvSpPr txBox="1"/>
          <p:nvPr/>
        </p:nvSpPr>
        <p:spPr>
          <a:xfrm>
            <a:off x="4287493" y="2974396"/>
            <a:ext cx="1160206" cy="369332"/>
          </a:xfrm>
          <a:prstGeom prst="rect">
            <a:avLst/>
          </a:prstGeom>
          <a:noFill/>
        </p:spPr>
        <p:txBody>
          <a:bodyPr wrap="square" rtlCol="0">
            <a:spAutoFit/>
          </a:bodyPr>
          <a:lstStyle/>
          <a:p>
            <a:r>
              <a:rPr lang="en-US" b="1" dirty="0"/>
              <a:t>K-means</a:t>
            </a:r>
          </a:p>
        </p:txBody>
      </p:sp>
      <p:sp>
        <p:nvSpPr>
          <p:cNvPr id="20" name="TextBox 19"/>
          <p:cNvSpPr txBox="1"/>
          <p:nvPr/>
        </p:nvSpPr>
        <p:spPr>
          <a:xfrm>
            <a:off x="3194898" y="4954290"/>
            <a:ext cx="3129780" cy="369332"/>
          </a:xfrm>
          <a:prstGeom prst="rect">
            <a:avLst/>
          </a:prstGeom>
          <a:noFill/>
        </p:spPr>
        <p:txBody>
          <a:bodyPr wrap="square" rtlCol="0">
            <a:spAutoFit/>
          </a:bodyPr>
          <a:lstStyle/>
          <a:p>
            <a:r>
              <a:rPr lang="en-US" b="1" dirty="0"/>
              <a:t>SVM-Support Vector Machines</a:t>
            </a:r>
          </a:p>
        </p:txBody>
      </p:sp>
      <p:pic>
        <p:nvPicPr>
          <p:cNvPr id="21" name="Picture 20"/>
          <p:cNvPicPr>
            <a:picLocks noChangeAspect="1"/>
          </p:cNvPicPr>
          <p:nvPr/>
        </p:nvPicPr>
        <p:blipFill>
          <a:blip r:embed="rId6"/>
          <a:stretch>
            <a:fillRect/>
          </a:stretch>
        </p:blipFill>
        <p:spPr>
          <a:xfrm>
            <a:off x="9575506" y="536187"/>
            <a:ext cx="1778294" cy="1108704"/>
          </a:xfrm>
          <a:prstGeom prst="rect">
            <a:avLst/>
          </a:prstGeom>
        </p:spPr>
      </p:pic>
      <p:pic>
        <p:nvPicPr>
          <p:cNvPr id="22" name="Picture 21"/>
          <p:cNvPicPr>
            <a:picLocks noChangeAspect="1"/>
          </p:cNvPicPr>
          <p:nvPr/>
        </p:nvPicPr>
        <p:blipFill rotWithShape="1">
          <a:blip r:embed="rId7"/>
          <a:srcRect l="2187" r="2812"/>
          <a:stretch/>
        </p:blipFill>
        <p:spPr>
          <a:xfrm>
            <a:off x="9575506" y="1713117"/>
            <a:ext cx="1778294" cy="1267934"/>
          </a:xfrm>
          <a:prstGeom prst="rect">
            <a:avLst/>
          </a:prstGeom>
        </p:spPr>
      </p:pic>
      <p:pic>
        <p:nvPicPr>
          <p:cNvPr id="23" name="Picture 22"/>
          <p:cNvPicPr>
            <a:picLocks noChangeAspect="1"/>
          </p:cNvPicPr>
          <p:nvPr/>
        </p:nvPicPr>
        <p:blipFill rotWithShape="1">
          <a:blip r:embed="rId8"/>
          <a:srcRect l="6132" r="4254"/>
          <a:stretch/>
        </p:blipFill>
        <p:spPr>
          <a:xfrm>
            <a:off x="9584718" y="3012737"/>
            <a:ext cx="1769082" cy="1356233"/>
          </a:xfrm>
          <a:prstGeom prst="rect">
            <a:avLst/>
          </a:prstGeom>
        </p:spPr>
      </p:pic>
      <p:sp>
        <p:nvSpPr>
          <p:cNvPr id="24" name="Down Arrow 23"/>
          <p:cNvSpPr/>
          <p:nvPr/>
        </p:nvSpPr>
        <p:spPr>
          <a:xfrm rot="10800000">
            <a:off x="4712025" y="2709551"/>
            <a:ext cx="95526" cy="291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9"/>
          <a:stretch>
            <a:fillRect/>
          </a:stretch>
        </p:blipFill>
        <p:spPr>
          <a:xfrm>
            <a:off x="3194899" y="852246"/>
            <a:ext cx="2845366" cy="1386711"/>
          </a:xfrm>
          <a:prstGeom prst="rect">
            <a:avLst/>
          </a:prstGeom>
        </p:spPr>
      </p:pic>
      <p:pic>
        <p:nvPicPr>
          <p:cNvPr id="19" name="Picture 18"/>
          <p:cNvPicPr>
            <a:picLocks noChangeAspect="1"/>
          </p:cNvPicPr>
          <p:nvPr/>
        </p:nvPicPr>
        <p:blipFill>
          <a:blip r:embed="rId10"/>
          <a:stretch>
            <a:fillRect/>
          </a:stretch>
        </p:blipFill>
        <p:spPr>
          <a:xfrm>
            <a:off x="6247260" y="852246"/>
            <a:ext cx="2395914" cy="2092634"/>
          </a:xfrm>
          <a:prstGeom prst="rect">
            <a:avLst/>
          </a:prstGeom>
        </p:spPr>
      </p:pic>
      <p:sp>
        <p:nvSpPr>
          <p:cNvPr id="27" name="TextBox 26"/>
          <p:cNvSpPr txBox="1"/>
          <p:nvPr/>
        </p:nvSpPr>
        <p:spPr>
          <a:xfrm>
            <a:off x="3500401" y="2189922"/>
            <a:ext cx="2357067" cy="584775"/>
          </a:xfrm>
          <a:prstGeom prst="rect">
            <a:avLst/>
          </a:prstGeom>
          <a:noFill/>
        </p:spPr>
        <p:txBody>
          <a:bodyPr wrap="square" rtlCol="0">
            <a:spAutoFit/>
          </a:bodyPr>
          <a:lstStyle/>
          <a:p>
            <a:pPr algn="ctr"/>
            <a:r>
              <a:rPr lang="en-US" sz="1600" dirty="0">
                <a:solidFill>
                  <a:srgbClr val="7030A0"/>
                </a:solidFill>
              </a:rPr>
              <a:t>Fuzzy-Inference System (FIS) Logic Design</a:t>
            </a:r>
          </a:p>
        </p:txBody>
      </p:sp>
      <p:sp>
        <p:nvSpPr>
          <p:cNvPr id="31" name="TextBox 30"/>
          <p:cNvSpPr txBox="1"/>
          <p:nvPr/>
        </p:nvSpPr>
        <p:spPr>
          <a:xfrm>
            <a:off x="6360292" y="2944880"/>
            <a:ext cx="2357067" cy="584775"/>
          </a:xfrm>
          <a:prstGeom prst="rect">
            <a:avLst/>
          </a:prstGeom>
          <a:noFill/>
        </p:spPr>
        <p:txBody>
          <a:bodyPr wrap="square" rtlCol="0">
            <a:spAutoFit/>
          </a:bodyPr>
          <a:lstStyle/>
          <a:p>
            <a:pPr algn="ctr"/>
            <a:r>
              <a:rPr lang="en-US" sz="1600" dirty="0">
                <a:solidFill>
                  <a:srgbClr val="7030A0"/>
                </a:solidFill>
              </a:rPr>
              <a:t>FIS Input-Output Determination</a:t>
            </a:r>
          </a:p>
        </p:txBody>
      </p:sp>
      <p:sp>
        <p:nvSpPr>
          <p:cNvPr id="32" name="TextBox 31"/>
          <p:cNvSpPr txBox="1"/>
          <p:nvPr/>
        </p:nvSpPr>
        <p:spPr>
          <a:xfrm>
            <a:off x="-7268" y="6267408"/>
            <a:ext cx="6980903" cy="646331"/>
          </a:xfrm>
          <a:prstGeom prst="rect">
            <a:avLst/>
          </a:prstGeom>
          <a:noFill/>
        </p:spPr>
        <p:txBody>
          <a:bodyPr wrap="square" rtlCol="0">
            <a:spAutoFit/>
          </a:bodyPr>
          <a:lstStyle/>
          <a:p>
            <a:r>
              <a:rPr lang="en-US" sz="1200" b="1" dirty="0"/>
              <a:t>Summer Internship work (Partial) by</a:t>
            </a:r>
          </a:p>
          <a:p>
            <a:r>
              <a:rPr lang="en-US" sz="1200" b="1" dirty="0"/>
              <a:t>Evana Gizzi (Tufts University)</a:t>
            </a:r>
          </a:p>
          <a:p>
            <a:r>
              <a:rPr lang="en-US" sz="1200" b="1" dirty="0"/>
              <a:t>Mitch Zielinski (Purdue University)</a:t>
            </a:r>
          </a:p>
        </p:txBody>
      </p:sp>
      <p:pic>
        <p:nvPicPr>
          <p:cNvPr id="33" name="Picture 32"/>
          <p:cNvPicPr>
            <a:picLocks noChangeAspect="1"/>
          </p:cNvPicPr>
          <p:nvPr/>
        </p:nvPicPr>
        <p:blipFill>
          <a:blip r:embed="rId11"/>
          <a:stretch>
            <a:fillRect/>
          </a:stretch>
        </p:blipFill>
        <p:spPr>
          <a:xfrm>
            <a:off x="8429882" y="4413821"/>
            <a:ext cx="3421848" cy="1755401"/>
          </a:xfrm>
          <a:prstGeom prst="rect">
            <a:avLst/>
          </a:prstGeom>
        </p:spPr>
      </p:pic>
      <p:sp>
        <p:nvSpPr>
          <p:cNvPr id="28" name="TextBox 27"/>
          <p:cNvSpPr txBox="1"/>
          <p:nvPr/>
        </p:nvSpPr>
        <p:spPr>
          <a:xfrm>
            <a:off x="9944791" y="5277"/>
            <a:ext cx="1272034" cy="923330"/>
          </a:xfrm>
          <a:prstGeom prst="rect">
            <a:avLst/>
          </a:prstGeom>
          <a:noFill/>
        </p:spPr>
        <p:txBody>
          <a:bodyPr wrap="square" rtlCol="0">
            <a:spAutoFit/>
          </a:bodyPr>
          <a:lstStyle/>
          <a:p>
            <a:pPr algn="ctr"/>
            <a:r>
              <a:rPr lang="en-US" dirty="0">
                <a:solidFill>
                  <a:srgbClr val="7030A0"/>
                </a:solidFill>
              </a:rPr>
              <a:t>FIS</a:t>
            </a:r>
          </a:p>
          <a:p>
            <a:pPr algn="ctr"/>
            <a:r>
              <a:rPr lang="en-US" dirty="0">
                <a:solidFill>
                  <a:srgbClr val="7030A0"/>
                </a:solidFill>
              </a:rPr>
              <a:t>Evaluation</a:t>
            </a:r>
          </a:p>
          <a:p>
            <a:endParaRPr lang="en-US" dirty="0">
              <a:solidFill>
                <a:srgbClr val="7030A0"/>
              </a:solidFill>
            </a:endParaRPr>
          </a:p>
        </p:txBody>
      </p:sp>
      <p:sp>
        <p:nvSpPr>
          <p:cNvPr id="29" name="Oval 28"/>
          <p:cNvSpPr/>
          <p:nvPr/>
        </p:nvSpPr>
        <p:spPr>
          <a:xfrm>
            <a:off x="7826477" y="2347084"/>
            <a:ext cx="688258" cy="6930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17" name="Straight Arrow Connector 9216"/>
          <p:cNvCxnSpPr>
            <a:stCxn id="3" idx="1"/>
          </p:cNvCxnSpPr>
          <p:nvPr/>
        </p:nvCxnSpPr>
        <p:spPr>
          <a:xfrm flipH="1" flipV="1">
            <a:off x="8308258" y="3040146"/>
            <a:ext cx="575904" cy="33162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22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14E84-160F-CA8D-5643-296B64BD3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62470-1B37-CE57-7136-4351F39465B5}"/>
              </a:ext>
            </a:extLst>
          </p:cNvPr>
          <p:cNvSpPr>
            <a:spLocks noGrp="1"/>
          </p:cNvSpPr>
          <p:nvPr>
            <p:ph type="title"/>
          </p:nvPr>
        </p:nvSpPr>
        <p:spPr>
          <a:xfrm>
            <a:off x="187124" y="219618"/>
            <a:ext cx="8229600" cy="1143000"/>
          </a:xfrm>
        </p:spPr>
        <p:txBody>
          <a:bodyPr anchor="ctr">
            <a:normAutofit/>
          </a:bodyPr>
          <a:lstStyle/>
          <a:p>
            <a:r>
              <a:rPr lang="en-US" dirty="0">
                <a:solidFill>
                  <a:schemeClr val="bg1">
                    <a:lumMod val="95000"/>
                  </a:schemeClr>
                </a:solidFill>
              </a:rPr>
              <a:t>USL: Shallow</a:t>
            </a:r>
            <a:r>
              <a:rPr lang="en-US" dirty="0"/>
              <a:t> </a:t>
            </a:r>
            <a:r>
              <a:rPr lang="en-US" dirty="0">
                <a:solidFill>
                  <a:schemeClr val="bg1">
                    <a:lumMod val="95000"/>
                  </a:schemeClr>
                </a:solidFill>
              </a:rPr>
              <a:t>Binary</a:t>
            </a:r>
            <a:r>
              <a:rPr lang="en-US" dirty="0"/>
              <a:t> </a:t>
            </a:r>
            <a:r>
              <a:rPr lang="en-US" dirty="0">
                <a:solidFill>
                  <a:schemeClr val="bg1">
                    <a:lumMod val="95000"/>
                  </a:schemeClr>
                </a:solidFill>
              </a:rPr>
              <a:t>Classifier</a:t>
            </a:r>
            <a:r>
              <a:rPr lang="en-US" dirty="0"/>
              <a:t>  </a:t>
            </a:r>
          </a:p>
        </p:txBody>
      </p:sp>
      <p:pic>
        <p:nvPicPr>
          <p:cNvPr id="14" name="Content Placeholder 13" descr="Diagram&#10;&#10;Description automatically generated">
            <a:extLst>
              <a:ext uri="{FF2B5EF4-FFF2-40B4-BE49-F238E27FC236}">
                <a16:creationId xmlns:a16="http://schemas.microsoft.com/office/drawing/2014/main" id="{2DEE7F79-8B45-8731-B2C0-F7407C1735E2}"/>
              </a:ext>
            </a:extLst>
          </p:cNvPr>
          <p:cNvPicPr>
            <a:picLocks noGrp="1" noChangeAspect="1"/>
          </p:cNvPicPr>
          <p:nvPr>
            <p:ph sz="half" idx="1"/>
          </p:nvPr>
        </p:nvPicPr>
        <p:blipFill>
          <a:blip r:embed="rId3"/>
          <a:stretch>
            <a:fillRect/>
          </a:stretch>
        </p:blipFill>
        <p:spPr>
          <a:xfrm>
            <a:off x="7433101" y="1979479"/>
            <a:ext cx="4127381" cy="3307141"/>
          </a:xfrm>
        </p:spPr>
      </p:pic>
      <p:sp>
        <p:nvSpPr>
          <p:cNvPr id="16" name="Content Placeholder 15">
            <a:extLst>
              <a:ext uri="{FF2B5EF4-FFF2-40B4-BE49-F238E27FC236}">
                <a16:creationId xmlns:a16="http://schemas.microsoft.com/office/drawing/2014/main" id="{4E2A214A-8D64-FD4C-8307-43B4E7841BB8}"/>
              </a:ext>
            </a:extLst>
          </p:cNvPr>
          <p:cNvSpPr>
            <a:spLocks noGrp="1"/>
          </p:cNvSpPr>
          <p:nvPr>
            <p:ph sz="half" idx="2"/>
          </p:nvPr>
        </p:nvSpPr>
        <p:spPr>
          <a:xfrm>
            <a:off x="631518" y="1979479"/>
            <a:ext cx="6097005" cy="3515903"/>
          </a:xfrm>
        </p:spPr>
        <p:txBody>
          <a:bodyPr>
            <a:normAutofit/>
          </a:bodyPr>
          <a:lstStyle/>
          <a:p>
            <a:r>
              <a:rPr lang="en-US" dirty="0"/>
              <a:t>Weights analysis for clustered parameter-set importance</a:t>
            </a:r>
          </a:p>
          <a:p>
            <a:r>
              <a:rPr lang="en-US" dirty="0"/>
              <a:t>Standardized parameters to have a zero mean with standard deviation of 1</a:t>
            </a:r>
          </a:p>
          <a:p>
            <a:r>
              <a:rPr lang="en-US" dirty="0"/>
              <a:t>Full events are combined into a single event to monitor deviations across the set</a:t>
            </a:r>
          </a:p>
        </p:txBody>
      </p:sp>
      <p:sp>
        <p:nvSpPr>
          <p:cNvPr id="3" name="Slide Number Placeholder 5">
            <a:extLst>
              <a:ext uri="{FF2B5EF4-FFF2-40B4-BE49-F238E27FC236}">
                <a16:creationId xmlns:a16="http://schemas.microsoft.com/office/drawing/2014/main" id="{1626846B-4FE7-7077-7991-F3B0452043D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13AE75-544F-4073-A520-589257A716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32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EBA7-06AF-7E93-4223-CB0B2A1919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09F07F-C8AB-AB77-DDD0-B899DC1A52CA}"/>
              </a:ext>
            </a:extLst>
          </p:cNvPr>
          <p:cNvSpPr>
            <a:spLocks noGrp="1"/>
          </p:cNvSpPr>
          <p:nvPr>
            <p:ph type="title"/>
          </p:nvPr>
        </p:nvSpPr>
        <p:spPr>
          <a:xfrm>
            <a:off x="609599" y="102226"/>
            <a:ext cx="11266025" cy="1143000"/>
          </a:xfrm>
        </p:spPr>
        <p:txBody>
          <a:bodyPr>
            <a:normAutofit fontScale="90000"/>
          </a:bodyPr>
          <a:lstStyle/>
          <a:p>
            <a:r>
              <a:rPr lang="en-US" dirty="0">
                <a:solidFill>
                  <a:schemeClr val="bg1">
                    <a:lumMod val="95000"/>
                  </a:schemeClr>
                </a:solidFill>
              </a:rPr>
              <a:t>USL: Competitive</a:t>
            </a:r>
            <a:r>
              <a:rPr lang="en-US" dirty="0"/>
              <a:t> </a:t>
            </a:r>
            <a:r>
              <a:rPr lang="en-US" dirty="0">
                <a:solidFill>
                  <a:schemeClr val="bg1">
                    <a:lumMod val="95000"/>
                  </a:schemeClr>
                </a:solidFill>
              </a:rPr>
              <a:t>Networks for Binary Classification</a:t>
            </a:r>
            <a:r>
              <a:rPr lang="en-US" dirty="0"/>
              <a:t> </a:t>
            </a:r>
          </a:p>
        </p:txBody>
      </p:sp>
      <p:sp>
        <p:nvSpPr>
          <p:cNvPr id="38" name="Content Placeholder 37">
            <a:extLst>
              <a:ext uri="{FF2B5EF4-FFF2-40B4-BE49-F238E27FC236}">
                <a16:creationId xmlns:a16="http://schemas.microsoft.com/office/drawing/2014/main" id="{6F48CBB1-FE6D-DFEA-62D8-F38388BF7BAC}"/>
              </a:ext>
            </a:extLst>
          </p:cNvPr>
          <p:cNvSpPr>
            <a:spLocks noGrp="1"/>
          </p:cNvSpPr>
          <p:nvPr>
            <p:ph idx="1"/>
          </p:nvPr>
        </p:nvSpPr>
        <p:spPr>
          <a:xfrm>
            <a:off x="1981200" y="4852474"/>
            <a:ext cx="8229600" cy="1273690"/>
          </a:xfrm>
        </p:spPr>
        <p:txBody>
          <a:bodyPr>
            <a:normAutofit fontScale="92500"/>
          </a:bodyPr>
          <a:lstStyle/>
          <a:p>
            <a:r>
              <a:rPr lang="en-US" dirty="0"/>
              <a:t>Learns the feature space through migrating weights towards clustered regions </a:t>
            </a:r>
          </a:p>
          <a:p>
            <a:r>
              <a:rPr lang="en-US" dirty="0"/>
              <a:t>Identifies regions where similar inputs exists </a:t>
            </a:r>
          </a:p>
          <a:p>
            <a:r>
              <a:rPr lang="en-US" dirty="0"/>
              <a:t>Standardized inputs to have same range of activation space</a:t>
            </a:r>
          </a:p>
        </p:txBody>
      </p:sp>
      <p:pic>
        <p:nvPicPr>
          <p:cNvPr id="39" name="Picture 38" descr="Chart&#10;&#10;Description automatically generated">
            <a:extLst>
              <a:ext uri="{FF2B5EF4-FFF2-40B4-BE49-F238E27FC236}">
                <a16:creationId xmlns:a16="http://schemas.microsoft.com/office/drawing/2014/main" id="{5ABDCB63-747F-9006-2FF4-46E6B80B3AE6}"/>
              </a:ext>
            </a:extLst>
          </p:cNvPr>
          <p:cNvPicPr>
            <a:picLocks noChangeAspect="1"/>
          </p:cNvPicPr>
          <p:nvPr/>
        </p:nvPicPr>
        <p:blipFill rotWithShape="1">
          <a:blip r:embed="rId3">
            <a:extLst>
              <a:ext uri="{28A0092B-C50C-407E-A947-70E740481C1C}">
                <a14:useLocalDpi xmlns:a14="http://schemas.microsoft.com/office/drawing/2010/main" val="0"/>
              </a:ext>
            </a:extLst>
          </a:blip>
          <a:srcRect l="15680" t="6860" r="21677" b="2855"/>
          <a:stretch/>
        </p:blipFill>
        <p:spPr>
          <a:xfrm>
            <a:off x="2491981" y="1705341"/>
            <a:ext cx="3013708" cy="2895626"/>
          </a:xfrm>
          <a:prstGeom prst="rect">
            <a:avLst/>
          </a:prstGeom>
        </p:spPr>
      </p:pic>
      <p:grpSp>
        <p:nvGrpSpPr>
          <p:cNvPr id="47" name="Group 46">
            <a:extLst>
              <a:ext uri="{FF2B5EF4-FFF2-40B4-BE49-F238E27FC236}">
                <a16:creationId xmlns:a16="http://schemas.microsoft.com/office/drawing/2014/main" id="{2959DB5E-7875-B517-E8FB-7219333F17A3}"/>
              </a:ext>
            </a:extLst>
          </p:cNvPr>
          <p:cNvGrpSpPr/>
          <p:nvPr/>
        </p:nvGrpSpPr>
        <p:grpSpPr>
          <a:xfrm>
            <a:off x="6402730" y="1771700"/>
            <a:ext cx="3013708" cy="2778437"/>
            <a:chOff x="4303113" y="1038614"/>
            <a:chExt cx="4717732" cy="4349434"/>
          </a:xfrm>
        </p:grpSpPr>
        <p:pic>
          <p:nvPicPr>
            <p:cNvPr id="41" name="Picture 4">
              <a:extLst>
                <a:ext uri="{FF2B5EF4-FFF2-40B4-BE49-F238E27FC236}">
                  <a16:creationId xmlns:a16="http://schemas.microsoft.com/office/drawing/2014/main" id="{25C378D4-2702-39F6-A027-AC119596C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113" y="1038614"/>
              <a:ext cx="4717732" cy="43494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a:extLst>
                <a:ext uri="{FF2B5EF4-FFF2-40B4-BE49-F238E27FC236}">
                  <a16:creationId xmlns:a16="http://schemas.microsoft.com/office/drawing/2014/main" id="{509450FD-29C1-7AE9-F501-525C397EF2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973" t="15069" r="17219" b="31680"/>
            <a:stretch/>
          </p:blipFill>
          <p:spPr bwMode="auto">
            <a:xfrm>
              <a:off x="6330451" y="1694025"/>
              <a:ext cx="1878079" cy="2316115"/>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a:extLst>
                <a:ext uri="{FF2B5EF4-FFF2-40B4-BE49-F238E27FC236}">
                  <a16:creationId xmlns:a16="http://schemas.microsoft.com/office/drawing/2014/main" id="{0B03CDD9-B03D-639E-9302-0BCC86D92250}"/>
                </a:ext>
              </a:extLst>
            </p:cNvPr>
            <p:cNvCxnSpPr>
              <a:cxnSpLocks/>
            </p:cNvCxnSpPr>
            <p:nvPr/>
          </p:nvCxnSpPr>
          <p:spPr>
            <a:xfrm flipH="1" flipV="1">
              <a:off x="7269491" y="1414814"/>
              <a:ext cx="687168" cy="3887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4622B224-0883-CF10-09AC-56AA691D06A9}"/>
                </a:ext>
              </a:extLst>
            </p:cNvPr>
            <p:cNvCxnSpPr>
              <a:cxnSpLocks/>
            </p:cNvCxnSpPr>
            <p:nvPr/>
          </p:nvCxnSpPr>
          <p:spPr>
            <a:xfrm>
              <a:off x="8109972" y="3109191"/>
              <a:ext cx="459938" cy="632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7CCE2A31-4AEA-6181-ADA2-E6A94E4243AD}"/>
                </a:ext>
              </a:extLst>
            </p:cNvPr>
            <p:cNvCxnSpPr>
              <a:cxnSpLocks/>
            </p:cNvCxnSpPr>
            <p:nvPr/>
          </p:nvCxnSpPr>
          <p:spPr>
            <a:xfrm flipH="1">
              <a:off x="6034777" y="3919928"/>
              <a:ext cx="362349" cy="2771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2" name="Slide Number Placeholder 5">
            <a:extLst>
              <a:ext uri="{FF2B5EF4-FFF2-40B4-BE49-F238E27FC236}">
                <a16:creationId xmlns:a16="http://schemas.microsoft.com/office/drawing/2014/main" id="{104F3466-2B63-87A6-D1F8-BBB1B3F9F74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13AE75-544F-4073-A520-589257A716C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827F9FD-34FC-F0C2-E4B9-A5550C7A6F9B}"/>
              </a:ext>
            </a:extLst>
          </p:cNvPr>
          <p:cNvSpPr txBox="1"/>
          <p:nvPr/>
        </p:nvSpPr>
        <p:spPr>
          <a:xfrm>
            <a:off x="8981473" y="5295167"/>
            <a:ext cx="3043070" cy="830997"/>
          </a:xfrm>
          <a:prstGeom prst="rect">
            <a:avLst/>
          </a:prstGeom>
          <a:solidFill>
            <a:srgbClr val="00E1ED"/>
          </a:solidFill>
          <a:ln>
            <a:solidFill>
              <a:srgbClr val="0070C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Time-varying convergence to a solution (clustered region); with some uncertainty.</a:t>
            </a:r>
          </a:p>
        </p:txBody>
      </p:sp>
    </p:spTree>
    <p:extLst>
      <p:ext uri="{BB962C8B-B14F-4D97-AF65-F5344CB8AC3E}">
        <p14:creationId xmlns:p14="http://schemas.microsoft.com/office/powerpoint/2010/main" val="334426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9796"/>
          </a:xfrm>
        </p:spPr>
        <p:txBody>
          <a:bodyPr>
            <a:normAutofit/>
          </a:bodyPr>
          <a:lstStyle/>
          <a:p>
            <a:r>
              <a:rPr lang="en-US" b="1" dirty="0"/>
              <a:t>Summary of Results</a:t>
            </a:r>
          </a:p>
        </p:txBody>
      </p:sp>
      <p:sp>
        <p:nvSpPr>
          <p:cNvPr id="3" name="Content Placeholder 2"/>
          <p:cNvSpPr>
            <a:spLocks noGrp="1"/>
          </p:cNvSpPr>
          <p:nvPr>
            <p:ph idx="1"/>
          </p:nvPr>
        </p:nvSpPr>
        <p:spPr>
          <a:xfrm>
            <a:off x="0" y="1292244"/>
            <a:ext cx="12192000" cy="4738165"/>
          </a:xfrm>
        </p:spPr>
        <p:txBody>
          <a:bodyPr>
            <a:normAutofit/>
          </a:bodyPr>
          <a:lstStyle/>
          <a:p>
            <a:r>
              <a:rPr lang="en-US" b="1" u="sng" dirty="0">
                <a:solidFill>
                  <a:srgbClr val="0000FF"/>
                </a:solidFill>
              </a:rPr>
              <a:t>Risk Assessment: Fuzzy Inference Systems</a:t>
            </a:r>
          </a:p>
          <a:p>
            <a:pPr lvl="1"/>
            <a:r>
              <a:rPr lang="en-US" dirty="0"/>
              <a:t>Generated a decision space that may not be able to successfully capture the bi-modal classifications made by unsupervised or supervised techniques for this application.</a:t>
            </a:r>
          </a:p>
          <a:p>
            <a:pPr lvl="1"/>
            <a:r>
              <a:rPr lang="en-US" dirty="0"/>
              <a:t>It provided an </a:t>
            </a:r>
            <a:r>
              <a:rPr lang="en-US" b="1" dirty="0"/>
              <a:t>aggregated output </a:t>
            </a:r>
            <a:r>
              <a:rPr lang="en-US" dirty="0"/>
              <a:t>based on the weights of the Fuzzy-membership functions.</a:t>
            </a:r>
          </a:p>
          <a:p>
            <a:r>
              <a:rPr lang="en-US" b="1" u="sng" dirty="0">
                <a:solidFill>
                  <a:srgbClr val="0000FF"/>
                </a:solidFill>
              </a:rPr>
              <a:t>Risk Assessment: Deep Neural Networks</a:t>
            </a:r>
          </a:p>
          <a:p>
            <a:pPr lvl="1"/>
            <a:r>
              <a:rPr lang="en-US" dirty="0"/>
              <a:t>Presented more promising results compared to the Fuzzy Inference System for a collision avoidance decision-making tool.</a:t>
            </a:r>
          </a:p>
          <a:p>
            <a:pPr lvl="1"/>
            <a:r>
              <a:rPr lang="en-US" dirty="0"/>
              <a:t>An augmented or exclusive satellite collision avoidance decision-making construct suggests a favorable architecture with </a:t>
            </a:r>
            <a:r>
              <a:rPr lang="en-US" b="1" dirty="0"/>
              <a:t>modeled binary or tertiary decisional outputs</a:t>
            </a:r>
            <a:r>
              <a:rPr lang="en-US" dirty="0"/>
              <a:t>.</a:t>
            </a:r>
          </a:p>
          <a:p>
            <a:r>
              <a:rPr lang="en-US" b="1" u="sng" dirty="0">
                <a:solidFill>
                  <a:srgbClr val="0000FF"/>
                </a:solidFill>
              </a:rPr>
              <a:t>Decision Support: Shallow Binary Classifier</a:t>
            </a:r>
          </a:p>
          <a:p>
            <a:pPr lvl="1"/>
            <a:r>
              <a:rPr lang="en-US" dirty="0"/>
              <a:t>Parameters, such as EDR, RCS, </a:t>
            </a:r>
            <a:r>
              <a:rPr lang="en-US" dirty="0" err="1"/>
              <a:t>Rcoef</a:t>
            </a:r>
            <a:r>
              <a:rPr lang="en-US" dirty="0"/>
              <a:t>, and MHD are consistently grouped together with Pc and Miss Distance. </a:t>
            </a:r>
          </a:p>
          <a:p>
            <a:pPr lvl="1"/>
            <a:r>
              <a:rPr lang="en-US" b="1" dirty="0"/>
              <a:t>Time-varying convergence to a solution (clustered region); with some uncertainty</a:t>
            </a:r>
            <a:r>
              <a:rPr lang="en-US" dirty="0"/>
              <a:t>.</a:t>
            </a:r>
          </a:p>
          <a:p>
            <a:r>
              <a:rPr lang="en-US" b="1" u="sng" dirty="0">
                <a:solidFill>
                  <a:srgbClr val="0000FF"/>
                </a:solidFill>
              </a:rPr>
              <a:t>Decision Support: Long- Short Term Models (LSTM)</a:t>
            </a:r>
          </a:p>
          <a:p>
            <a:pPr lvl="1"/>
            <a:r>
              <a:rPr lang="en-US" dirty="0"/>
              <a:t>LSTM Models can </a:t>
            </a:r>
            <a:r>
              <a:rPr lang="en-US" b="1" dirty="0"/>
              <a:t>predict miss distance with an average error of &lt; 0.2 km but</a:t>
            </a:r>
            <a:r>
              <a:rPr lang="en-US" dirty="0"/>
              <a:t> affected by intrinsic error in prediction. Is this good enough for operational decision making?</a:t>
            </a:r>
          </a:p>
          <a:p>
            <a:endParaRPr lang="en-US" dirty="0"/>
          </a:p>
          <a:p>
            <a:endParaRPr lang="en-US" dirty="0"/>
          </a:p>
        </p:txBody>
      </p:sp>
      <p:sp>
        <p:nvSpPr>
          <p:cNvPr id="6" name="Rounded Rectangle 5">
            <a:extLst>
              <a:ext uri="{FF2B5EF4-FFF2-40B4-BE49-F238E27FC236}">
                <a16:creationId xmlns:a16="http://schemas.microsoft.com/office/drawing/2014/main" id="{BAC194EB-32BB-FEC4-D329-9EABB3117EE0}"/>
              </a:ext>
            </a:extLst>
          </p:cNvPr>
          <p:cNvSpPr/>
          <p:nvPr/>
        </p:nvSpPr>
        <p:spPr>
          <a:xfrm>
            <a:off x="5963556" y="5793128"/>
            <a:ext cx="2766349" cy="474561"/>
          </a:xfrm>
          <a:prstGeom prst="roundRect">
            <a:avLst/>
          </a:prstGeom>
          <a:solidFill>
            <a:srgbClr val="00E1ED"/>
          </a:solid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NOW WHAT?</a:t>
            </a:r>
          </a:p>
        </p:txBody>
      </p:sp>
      <p:sp>
        <p:nvSpPr>
          <p:cNvPr id="4" name="Slide Number Placeholder 5">
            <a:extLst>
              <a:ext uri="{FF2B5EF4-FFF2-40B4-BE49-F238E27FC236}">
                <a16:creationId xmlns:a16="http://schemas.microsoft.com/office/drawing/2014/main" id="{4C14CF52-08C9-E819-EF41-82563A64417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C13AE75-544F-4073-A520-589257A716CE}" type="slidenum">
              <a:rPr lang="en-US" sz="1200" smtClean="0">
                <a:solidFill>
                  <a:prstClr val="black">
                    <a:tint val="75000"/>
                  </a:prstClr>
                </a:solidFill>
                <a:latin typeface="Calibri" panose="020F0502020204030204"/>
              </a:rPr>
              <a:pPr algn="r">
                <a:defRPr/>
              </a:pPr>
              <a:t>29</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1219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0" y="1318660"/>
            <a:ext cx="11642286" cy="4290405"/>
          </a:xfrm>
          <a:prstGeom prst="rect">
            <a:avLst/>
          </a:prstGeom>
          <a:noFill/>
        </p:spPr>
        <p:txBody>
          <a:bodyPr wrap="square" rtlCol="0">
            <a:spAutoFit/>
          </a:bodyPr>
          <a:lstStyle/>
          <a:p>
            <a:pPr marL="0" indent="0">
              <a:buNone/>
            </a:pPr>
            <a:r>
              <a:rPr lang="en-US" sz="2200" dirty="0">
                <a:latin typeface="Calibri" panose="020F0502020204030204" pitchFamily="34" charset="0"/>
                <a:ea typeface="ＭＳ Ｐゴシック" charset="0"/>
              </a:rPr>
              <a:t>Investigate and construct an architecture with</a:t>
            </a:r>
            <a:r>
              <a:rPr lang="en-US" sz="2200" dirty="0"/>
              <a:t> </a:t>
            </a:r>
            <a:r>
              <a:rPr lang="en-US" sz="2200" u="sng" dirty="0"/>
              <a:t>physics-based statistical parameters</a:t>
            </a:r>
            <a:r>
              <a:rPr lang="en-US" sz="2200" u="sng" dirty="0">
                <a:latin typeface="Calibri" panose="020F0502020204030204" pitchFamily="34" charset="0"/>
                <a:ea typeface="ＭＳ Ｐゴシック" charset="0"/>
              </a:rPr>
              <a:t> </a:t>
            </a:r>
            <a:r>
              <a:rPr lang="en-US" sz="2200" u="sng" dirty="0">
                <a:ea typeface="ＭＳ Ｐゴシック" charset="0"/>
              </a:rPr>
              <a:t>using AI/ML for:</a:t>
            </a:r>
            <a:endParaRPr lang="en-US" sz="2200" b="1" dirty="0"/>
          </a:p>
          <a:p>
            <a:pPr marL="171450" lvl="1" indent="0">
              <a:buNone/>
            </a:pPr>
            <a:endParaRPr lang="en-US" sz="2000" b="1" dirty="0"/>
          </a:p>
          <a:p>
            <a:pPr marL="457200" lvl="1" indent="0">
              <a:buNone/>
            </a:pPr>
            <a:endParaRPr lang="en-US" dirty="0"/>
          </a:p>
          <a:p>
            <a:pPr marL="171450" lvl="1" indent="0">
              <a:buNone/>
            </a:pPr>
            <a:endParaRPr lang="en-US" dirty="0"/>
          </a:p>
          <a:p>
            <a:pPr lvl="1"/>
            <a:endParaRPr lang="en-US" dirty="0"/>
          </a:p>
          <a:p>
            <a:pPr lvl="1"/>
            <a:endParaRPr lang="en-US" dirty="0"/>
          </a:p>
          <a:p>
            <a:pPr lvl="1"/>
            <a:r>
              <a:rPr lang="en-US" dirty="0"/>
              <a:t>Use statistical representation of the </a:t>
            </a:r>
            <a:r>
              <a:rPr lang="en-US" b="1" dirty="0"/>
              <a:t>random vector (state) </a:t>
            </a:r>
            <a:r>
              <a:rPr lang="en-US" dirty="0"/>
              <a:t>and the </a:t>
            </a:r>
            <a:r>
              <a:rPr lang="en-US" b="1" dirty="0"/>
              <a:t>uncertainties (covariance) </a:t>
            </a:r>
            <a:r>
              <a:rPr lang="en-US" dirty="0"/>
              <a:t>to construct the parameters</a:t>
            </a:r>
          </a:p>
          <a:p>
            <a:pPr lvl="1"/>
            <a:r>
              <a:rPr lang="en-US" dirty="0"/>
              <a:t>CA (collision avoidance) decision making involves mostly Pc, however in operations additional constructs are considered ex. miss-distance, OD quality etc.</a:t>
            </a:r>
          </a:p>
          <a:p>
            <a:pPr lvl="1"/>
            <a:r>
              <a:rPr lang="en-US" dirty="0"/>
              <a:t>Sensor tasking is also a key component/contributor to the CA decision support. How can we incorporate this qualitatively and quantitatively?</a:t>
            </a:r>
          </a:p>
          <a:p>
            <a:pPr marL="171450" lvl="1" indent="0">
              <a:buNone/>
            </a:pPr>
            <a:endParaRPr lang="en-US" dirty="0"/>
          </a:p>
        </p:txBody>
      </p:sp>
      <p:sp>
        <p:nvSpPr>
          <p:cNvPr id="5" name="Slide Number Placeholder 4">
            <a:extLst>
              <a:ext uri="{FF2B5EF4-FFF2-40B4-BE49-F238E27FC236}">
                <a16:creationId xmlns:a16="http://schemas.microsoft.com/office/drawing/2014/main" id="{F8D02215-A515-D5DD-DB1D-52C8BCF38B7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02EF5-1B65-4033-90D1-623E74A55A6B}" type="slidenum">
              <a:rPr lang="en-US" smtClean="0"/>
              <a:pPr/>
              <a:t>3</a:t>
            </a:fld>
            <a:endParaRPr lang="en-US" dirty="0"/>
          </a:p>
        </p:txBody>
      </p:sp>
      <p:sp>
        <p:nvSpPr>
          <p:cNvPr id="7" name="Title 2">
            <a:extLst>
              <a:ext uri="{FF2B5EF4-FFF2-40B4-BE49-F238E27FC236}">
                <a16:creationId xmlns:a16="http://schemas.microsoft.com/office/drawing/2014/main" id="{E32651DC-FD30-B469-CC78-206BD79F9306}"/>
              </a:ext>
            </a:extLst>
          </p:cNvPr>
          <p:cNvSpPr>
            <a:spLocks noGrp="1"/>
          </p:cNvSpPr>
          <p:nvPr>
            <p:ph type="title"/>
          </p:nvPr>
        </p:nvSpPr>
        <p:spPr>
          <a:xfrm>
            <a:off x="609600" y="79510"/>
            <a:ext cx="10972800" cy="1143000"/>
          </a:xfrm>
        </p:spPr>
        <p:txBody>
          <a:bodyPr/>
          <a:lstStyle/>
          <a:p>
            <a:r>
              <a:rPr lang="en-US" dirty="0"/>
              <a:t>Motivation</a:t>
            </a:r>
          </a:p>
        </p:txBody>
      </p:sp>
      <p:sp>
        <p:nvSpPr>
          <p:cNvPr id="10" name="Oval 9">
            <a:extLst>
              <a:ext uri="{FF2B5EF4-FFF2-40B4-BE49-F238E27FC236}">
                <a16:creationId xmlns:a16="http://schemas.microsoft.com/office/drawing/2014/main" id="{BB2819FC-382F-F311-6DC5-8A6247F32DFE}"/>
              </a:ext>
            </a:extLst>
          </p:cNvPr>
          <p:cNvSpPr/>
          <p:nvPr/>
        </p:nvSpPr>
        <p:spPr>
          <a:xfrm>
            <a:off x="6426192" y="1787770"/>
            <a:ext cx="2983830" cy="1574118"/>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ea typeface="ＭＳ Ｐゴシック" charset="0"/>
              </a:rPr>
              <a:t>R</a:t>
            </a:r>
            <a:r>
              <a:rPr lang="en-US" sz="1800" b="1" dirty="0">
                <a:solidFill>
                  <a:schemeClr val="tx1"/>
                </a:solidFill>
                <a:latin typeface="Calibri" panose="020F0502020204030204" pitchFamily="34" charset="0"/>
                <a:ea typeface="ＭＳ Ｐゴシック" charset="0"/>
              </a:rPr>
              <a:t>eliable and rapid/early decision-support</a:t>
            </a:r>
            <a:endParaRPr lang="en-US" sz="1800" b="1" dirty="0">
              <a:solidFill>
                <a:schemeClr val="tx1"/>
              </a:solidFill>
            </a:endParaRPr>
          </a:p>
        </p:txBody>
      </p:sp>
      <p:sp>
        <p:nvSpPr>
          <p:cNvPr id="15" name="TextBox 14">
            <a:extLst>
              <a:ext uri="{FF2B5EF4-FFF2-40B4-BE49-F238E27FC236}">
                <a16:creationId xmlns:a16="http://schemas.microsoft.com/office/drawing/2014/main" id="{24E418B7-8862-F76B-32F7-533881BB2FB0}"/>
              </a:ext>
            </a:extLst>
          </p:cNvPr>
          <p:cNvSpPr txBox="1"/>
          <p:nvPr/>
        </p:nvSpPr>
        <p:spPr>
          <a:xfrm>
            <a:off x="1059056" y="5458187"/>
            <a:ext cx="10414258" cy="646331"/>
          </a:xfrm>
          <a:prstGeom prst="rect">
            <a:avLst/>
          </a:prstGeom>
          <a:solidFill>
            <a:srgbClr val="00E1ED"/>
          </a:solidFill>
          <a:ln w="25400">
            <a:solidFill>
              <a:srgbClr val="0070C0"/>
            </a:solidFill>
          </a:ln>
        </p:spPr>
        <p:txBody>
          <a:bodyPr wrap="square" rtlCol="0">
            <a:spAutoFit/>
          </a:bodyPr>
          <a:lstStyle/>
          <a:p>
            <a:pPr marL="342900" indent="-342900">
              <a:buAutoNum type="arabicParenR"/>
            </a:pPr>
            <a:r>
              <a:rPr lang="en-US" dirty="0"/>
              <a:t>Can we perform risk assessment with </a:t>
            </a:r>
            <a:r>
              <a:rPr lang="en-US" b="1" dirty="0"/>
              <a:t>increased certainty </a:t>
            </a:r>
            <a:r>
              <a:rPr lang="en-US" dirty="0"/>
              <a:t>using available conjunction data?</a:t>
            </a:r>
          </a:p>
          <a:p>
            <a:pPr marL="342900" indent="-342900">
              <a:buFontTx/>
              <a:buAutoNum type="arabicParenR"/>
            </a:pPr>
            <a:r>
              <a:rPr lang="en-US" dirty="0"/>
              <a:t>Can we perform </a:t>
            </a:r>
            <a:r>
              <a:rPr lang="en-US" b="1" dirty="0"/>
              <a:t>rapid/early decision support </a:t>
            </a:r>
            <a:r>
              <a:rPr lang="en-US" dirty="0"/>
              <a:t>for collision avoidance using available conjunction data?</a:t>
            </a:r>
          </a:p>
        </p:txBody>
      </p:sp>
      <p:sp>
        <p:nvSpPr>
          <p:cNvPr id="16" name="TextBox 15">
            <a:extLst>
              <a:ext uri="{FF2B5EF4-FFF2-40B4-BE49-F238E27FC236}">
                <a16:creationId xmlns:a16="http://schemas.microsoft.com/office/drawing/2014/main" id="{BA67B04A-51B2-9FC6-CE4F-CE8C557550C8}"/>
              </a:ext>
            </a:extLst>
          </p:cNvPr>
          <p:cNvSpPr txBox="1"/>
          <p:nvPr/>
        </p:nvSpPr>
        <p:spPr>
          <a:xfrm>
            <a:off x="4747291" y="5088855"/>
            <a:ext cx="2147704" cy="369332"/>
          </a:xfrm>
          <a:prstGeom prst="rect">
            <a:avLst/>
          </a:prstGeom>
          <a:noFill/>
        </p:spPr>
        <p:txBody>
          <a:bodyPr wrap="square" rtlCol="0">
            <a:spAutoFit/>
          </a:bodyPr>
          <a:lstStyle/>
          <a:p>
            <a:r>
              <a:rPr lang="en-US" b="1" dirty="0">
                <a:solidFill>
                  <a:srgbClr val="0000FF"/>
                </a:solidFill>
              </a:rPr>
              <a:t>2 MAIN QUESTIONS</a:t>
            </a:r>
          </a:p>
        </p:txBody>
      </p:sp>
      <p:sp>
        <p:nvSpPr>
          <p:cNvPr id="2" name="Oval 1">
            <a:extLst>
              <a:ext uri="{FF2B5EF4-FFF2-40B4-BE49-F238E27FC236}">
                <a16:creationId xmlns:a16="http://schemas.microsoft.com/office/drawing/2014/main" id="{6823DE7C-9861-ACCE-992E-D95603D14185}"/>
              </a:ext>
            </a:extLst>
          </p:cNvPr>
          <p:cNvSpPr/>
          <p:nvPr/>
        </p:nvSpPr>
        <p:spPr>
          <a:xfrm>
            <a:off x="1856407" y="1787770"/>
            <a:ext cx="2983830" cy="1574118"/>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ea typeface="ＭＳ Ｐゴシック" charset="0"/>
              </a:rPr>
              <a:t>Intelligent and augmented risk assessment</a:t>
            </a:r>
            <a:endParaRPr lang="en-US" sz="1800" b="1" dirty="0">
              <a:solidFill>
                <a:schemeClr val="tx1"/>
              </a:solidFill>
            </a:endParaRPr>
          </a:p>
        </p:txBody>
      </p:sp>
    </p:spTree>
    <p:extLst>
      <p:ext uri="{BB962C8B-B14F-4D97-AF65-F5344CB8AC3E}">
        <p14:creationId xmlns:p14="http://schemas.microsoft.com/office/powerpoint/2010/main" val="308903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252248" y="1318660"/>
            <a:ext cx="11390038" cy="4610493"/>
          </a:xfrm>
          <a:prstGeom prst="rect">
            <a:avLst/>
          </a:prstGeom>
          <a:noFill/>
        </p:spPr>
        <p:txBody>
          <a:bodyPr wrap="square" rtlCol="0">
            <a:spAutoFit/>
          </a:bodyPr>
          <a:lstStyle/>
          <a:p>
            <a:r>
              <a:rPr lang="en-US" dirty="0"/>
              <a:t>In Machine Learning, </a:t>
            </a:r>
            <a:r>
              <a:rPr lang="en-US" b="1" dirty="0"/>
              <a:t>quality data is imperative</a:t>
            </a:r>
            <a:r>
              <a:rPr lang="en-US" dirty="0"/>
              <a:t>.</a:t>
            </a:r>
          </a:p>
          <a:p>
            <a:pPr lvl="1"/>
            <a:r>
              <a:rPr lang="en-US" dirty="0"/>
              <a:t>Must have a clear goal for the outcome.</a:t>
            </a:r>
          </a:p>
          <a:p>
            <a:pPr lvl="1"/>
            <a:r>
              <a:rPr lang="en-US" dirty="0"/>
              <a:t>Can we explain the outcome? </a:t>
            </a:r>
          </a:p>
          <a:p>
            <a:pPr lvl="2"/>
            <a:r>
              <a:rPr lang="en-US" dirty="0"/>
              <a:t>Explainable AI</a:t>
            </a:r>
          </a:p>
          <a:p>
            <a:pPr marL="0" indent="0">
              <a:buNone/>
            </a:pPr>
            <a:endParaRPr lang="en-US" dirty="0"/>
          </a:p>
          <a:p>
            <a:r>
              <a:rPr lang="en-US" dirty="0"/>
              <a:t>Training AI/ML to do CARA requires access to “truth” data</a:t>
            </a:r>
          </a:p>
          <a:p>
            <a:pPr lvl="1"/>
            <a:r>
              <a:rPr lang="en-US" dirty="0"/>
              <a:t>Need both </a:t>
            </a:r>
            <a:r>
              <a:rPr lang="en-US" b="1" dirty="0"/>
              <a:t>hits</a:t>
            </a:r>
            <a:r>
              <a:rPr lang="en-US" dirty="0"/>
              <a:t> </a:t>
            </a:r>
            <a:r>
              <a:rPr lang="en-US" b="1" dirty="0"/>
              <a:t>and misses</a:t>
            </a:r>
            <a:r>
              <a:rPr lang="en-US" dirty="0"/>
              <a:t>, but very few actual collisions</a:t>
            </a:r>
          </a:p>
          <a:p>
            <a:pPr lvl="1"/>
            <a:r>
              <a:rPr lang="en-US" dirty="0"/>
              <a:t>Viable alternative: historical database of </a:t>
            </a:r>
            <a:r>
              <a:rPr lang="en-US" b="1" dirty="0"/>
              <a:t>high-risk</a:t>
            </a:r>
            <a:r>
              <a:rPr lang="en-US" dirty="0"/>
              <a:t> conjunctions</a:t>
            </a:r>
          </a:p>
          <a:p>
            <a:pPr lvl="1"/>
            <a:r>
              <a:rPr lang="en-US" dirty="0"/>
              <a:t>Can also use realistic simulated data</a:t>
            </a:r>
          </a:p>
          <a:p>
            <a:endParaRPr lang="en-US" dirty="0"/>
          </a:p>
          <a:p>
            <a:r>
              <a:rPr lang="en-US" dirty="0"/>
              <a:t>Existing conjunction data poses analysis challenges</a:t>
            </a:r>
          </a:p>
          <a:p>
            <a:pPr lvl="1"/>
            <a:r>
              <a:rPr lang="en-US" dirty="0"/>
              <a:t>Multiple non-deterministic factors involved</a:t>
            </a:r>
          </a:p>
          <a:p>
            <a:pPr lvl="1"/>
            <a:r>
              <a:rPr lang="en-US" dirty="0"/>
              <a:t>Each conjunction is unique</a:t>
            </a:r>
          </a:p>
        </p:txBody>
      </p:sp>
      <p:pic>
        <p:nvPicPr>
          <p:cNvPr id="6146" name="Picture 2" descr="https://www.darpa.mil/ddm_gallery/xai-figure2-inline-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17" y="1560546"/>
            <a:ext cx="5078646" cy="28609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0217" y="4340052"/>
            <a:ext cx="57345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Ref: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https://www.darpa.mil/program/explainable-artificial-intelligence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7480742" y="1251080"/>
            <a:ext cx="3295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Explainable AI (XAI) Concept</a:t>
            </a:r>
          </a:p>
        </p:txBody>
      </p:sp>
      <p:sp>
        <p:nvSpPr>
          <p:cNvPr id="5" name="Slide Number Placeholder 4">
            <a:extLst>
              <a:ext uri="{FF2B5EF4-FFF2-40B4-BE49-F238E27FC236}">
                <a16:creationId xmlns:a16="http://schemas.microsoft.com/office/drawing/2014/main" id="{F8D02215-A515-D5DD-DB1D-52C8BCF38B75}"/>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802EF5-1B65-4033-90D1-623E74A55A6B}" type="slidenum">
              <a:rPr lang="en-US" smtClean="0"/>
              <a:pPr/>
              <a:t>4</a:t>
            </a:fld>
            <a:endParaRPr lang="en-US" dirty="0"/>
          </a:p>
        </p:txBody>
      </p:sp>
      <p:sp>
        <p:nvSpPr>
          <p:cNvPr id="7" name="Title 2">
            <a:extLst>
              <a:ext uri="{FF2B5EF4-FFF2-40B4-BE49-F238E27FC236}">
                <a16:creationId xmlns:a16="http://schemas.microsoft.com/office/drawing/2014/main" id="{E32651DC-FD30-B469-CC78-206BD79F9306}"/>
              </a:ext>
            </a:extLst>
          </p:cNvPr>
          <p:cNvSpPr>
            <a:spLocks noGrp="1"/>
          </p:cNvSpPr>
          <p:nvPr>
            <p:ph type="title"/>
          </p:nvPr>
        </p:nvSpPr>
        <p:spPr>
          <a:xfrm>
            <a:off x="609600" y="79510"/>
            <a:ext cx="10972800" cy="1143000"/>
          </a:xfrm>
        </p:spPr>
        <p:txBody>
          <a:bodyPr/>
          <a:lstStyle/>
          <a:p>
            <a:r>
              <a:rPr lang="en-US" dirty="0"/>
              <a:t>Key Points to Consider</a:t>
            </a:r>
          </a:p>
        </p:txBody>
      </p:sp>
      <p:sp>
        <p:nvSpPr>
          <p:cNvPr id="4" name="TextBox 3">
            <a:extLst>
              <a:ext uri="{FF2B5EF4-FFF2-40B4-BE49-F238E27FC236}">
                <a16:creationId xmlns:a16="http://schemas.microsoft.com/office/drawing/2014/main" id="{FA84F701-2357-0490-79CB-3113758020D7}"/>
              </a:ext>
            </a:extLst>
          </p:cNvPr>
          <p:cNvSpPr txBox="1"/>
          <p:nvPr/>
        </p:nvSpPr>
        <p:spPr>
          <a:xfrm>
            <a:off x="2354547" y="5840637"/>
            <a:ext cx="7482905" cy="369332"/>
          </a:xfrm>
          <a:prstGeom prst="rect">
            <a:avLst/>
          </a:prstGeom>
          <a:solidFill>
            <a:srgbClr val="00E1ED"/>
          </a:solidFill>
          <a:ln w="25400">
            <a:solidFill>
              <a:srgbClr val="0070C0"/>
            </a:solidFill>
          </a:ln>
        </p:spPr>
        <p:txBody>
          <a:bodyPr wrap="square" rtlCol="0">
            <a:spAutoFit/>
          </a:bodyPr>
          <a:lstStyle/>
          <a:p>
            <a:pPr algn="ctr"/>
            <a:r>
              <a:rPr lang="en-US" dirty="0"/>
              <a:t>Comprehensive </a:t>
            </a:r>
            <a:r>
              <a:rPr lang="en-US" b="1" dirty="0"/>
              <a:t>historical and simulated </a:t>
            </a:r>
            <a:r>
              <a:rPr lang="en-US" dirty="0"/>
              <a:t>data sets, but with lots of </a:t>
            </a:r>
            <a:r>
              <a:rPr lang="en-US" b="1" dirty="0"/>
              <a:t>variability</a:t>
            </a:r>
          </a:p>
        </p:txBody>
      </p:sp>
    </p:spTree>
    <p:extLst>
      <p:ext uri="{BB962C8B-B14F-4D97-AF65-F5344CB8AC3E}">
        <p14:creationId xmlns:p14="http://schemas.microsoft.com/office/powerpoint/2010/main" val="7522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C8B1EA-D1C4-742C-FA91-521C0DBDDE65}"/>
              </a:ext>
            </a:extLst>
          </p:cNvPr>
          <p:cNvSpPr>
            <a:spLocks noGrp="1"/>
          </p:cNvSpPr>
          <p:nvPr>
            <p:ph type="title"/>
          </p:nvPr>
        </p:nvSpPr>
        <p:spPr/>
        <p:txBody>
          <a:bodyPr/>
          <a:lstStyle/>
          <a:p>
            <a:r>
              <a:rPr lang="en-US" dirty="0"/>
              <a:t>Conjunction Data for AI/ML Data Curation</a:t>
            </a:r>
          </a:p>
        </p:txBody>
      </p:sp>
      <p:sp>
        <p:nvSpPr>
          <p:cNvPr id="7" name="Freeform 6">
            <a:extLst>
              <a:ext uri="{FF2B5EF4-FFF2-40B4-BE49-F238E27FC236}">
                <a16:creationId xmlns:a16="http://schemas.microsoft.com/office/drawing/2014/main" id="{B7741D75-8D4D-41D8-A9D2-7DDB2072A3F7}"/>
              </a:ext>
            </a:extLst>
          </p:cNvPr>
          <p:cNvSpPr/>
          <p:nvPr/>
        </p:nvSpPr>
        <p:spPr>
          <a:xfrm rot="21220451">
            <a:off x="684358" y="1794540"/>
            <a:ext cx="10823233" cy="1955992"/>
          </a:xfrm>
          <a:custGeom>
            <a:avLst/>
            <a:gdLst>
              <a:gd name="connsiteX0" fmla="*/ 0 w 9387068"/>
              <a:gd name="connsiteY0" fmla="*/ 579505 h 1111940"/>
              <a:gd name="connsiteX1" fmla="*/ 1076445 w 9387068"/>
              <a:gd name="connsiteY1" fmla="*/ 197540 h 1111940"/>
              <a:gd name="connsiteX2" fmla="*/ 2928395 w 9387068"/>
              <a:gd name="connsiteY2" fmla="*/ 771 h 1111940"/>
              <a:gd name="connsiteX3" fmla="*/ 6134582 w 9387068"/>
              <a:gd name="connsiteY3" fmla="*/ 151242 h 1111940"/>
              <a:gd name="connsiteX4" fmla="*/ 8356921 w 9387068"/>
              <a:gd name="connsiteY4" fmla="*/ 648953 h 1111940"/>
              <a:gd name="connsiteX5" fmla="*/ 9387068 w 9387068"/>
              <a:gd name="connsiteY5" fmla="*/ 1111940 h 1111940"/>
              <a:gd name="connsiteX6" fmla="*/ 9387068 w 9387068"/>
              <a:gd name="connsiteY6" fmla="*/ 1111940 h 1111940"/>
              <a:gd name="connsiteX7" fmla="*/ 9387068 w 9387068"/>
              <a:gd name="connsiteY7" fmla="*/ 1111940 h 1111940"/>
              <a:gd name="connsiteX0" fmla="*/ 0 w 9387068"/>
              <a:gd name="connsiteY0" fmla="*/ 579473 h 1111908"/>
              <a:gd name="connsiteX1" fmla="*/ 1076445 w 9387068"/>
              <a:gd name="connsiteY1" fmla="*/ 197508 h 1111908"/>
              <a:gd name="connsiteX2" fmla="*/ 2928395 w 9387068"/>
              <a:gd name="connsiteY2" fmla="*/ 739 h 1111908"/>
              <a:gd name="connsiteX3" fmla="*/ 6134582 w 9387068"/>
              <a:gd name="connsiteY3" fmla="*/ 151210 h 1111908"/>
              <a:gd name="connsiteX4" fmla="*/ 8309245 w 9387068"/>
              <a:gd name="connsiteY4" fmla="*/ 632213 h 1111908"/>
              <a:gd name="connsiteX5" fmla="*/ 9387068 w 9387068"/>
              <a:gd name="connsiteY5" fmla="*/ 1111908 h 1111908"/>
              <a:gd name="connsiteX6" fmla="*/ 9387068 w 9387068"/>
              <a:gd name="connsiteY6" fmla="*/ 1111908 h 1111908"/>
              <a:gd name="connsiteX7" fmla="*/ 9387068 w 9387068"/>
              <a:gd name="connsiteY7" fmla="*/ 1111908 h 1111908"/>
              <a:gd name="connsiteX0" fmla="*/ 0 w 9387068"/>
              <a:gd name="connsiteY0" fmla="*/ 579306 h 1111741"/>
              <a:gd name="connsiteX1" fmla="*/ 1076445 w 9387068"/>
              <a:gd name="connsiteY1" fmla="*/ 197341 h 1111741"/>
              <a:gd name="connsiteX2" fmla="*/ 2928395 w 9387068"/>
              <a:gd name="connsiteY2" fmla="*/ 572 h 1111741"/>
              <a:gd name="connsiteX3" fmla="*/ 6134582 w 9387068"/>
              <a:gd name="connsiteY3" fmla="*/ 151043 h 1111741"/>
              <a:gd name="connsiteX4" fmla="*/ 7873523 w 9387068"/>
              <a:gd name="connsiteY4" fmla="*/ 520917 h 1111741"/>
              <a:gd name="connsiteX5" fmla="*/ 9387068 w 9387068"/>
              <a:gd name="connsiteY5" fmla="*/ 1111741 h 1111741"/>
              <a:gd name="connsiteX6" fmla="*/ 9387068 w 9387068"/>
              <a:gd name="connsiteY6" fmla="*/ 1111741 h 1111741"/>
              <a:gd name="connsiteX7" fmla="*/ 9387068 w 9387068"/>
              <a:gd name="connsiteY7" fmla="*/ 1111741 h 1111741"/>
              <a:gd name="connsiteX0" fmla="*/ 0 w 9387068"/>
              <a:gd name="connsiteY0" fmla="*/ 579306 h 1111741"/>
              <a:gd name="connsiteX1" fmla="*/ 1076445 w 9387068"/>
              <a:gd name="connsiteY1" fmla="*/ 197341 h 1111741"/>
              <a:gd name="connsiteX2" fmla="*/ 2928395 w 9387068"/>
              <a:gd name="connsiteY2" fmla="*/ 572 h 1111741"/>
              <a:gd name="connsiteX3" fmla="*/ 6134582 w 9387068"/>
              <a:gd name="connsiteY3" fmla="*/ 151043 h 1111741"/>
              <a:gd name="connsiteX4" fmla="*/ 7873523 w 9387068"/>
              <a:gd name="connsiteY4" fmla="*/ 520917 h 1111741"/>
              <a:gd name="connsiteX5" fmla="*/ 9387068 w 9387068"/>
              <a:gd name="connsiteY5" fmla="*/ 1111741 h 1111741"/>
              <a:gd name="connsiteX6" fmla="*/ 9387068 w 9387068"/>
              <a:gd name="connsiteY6" fmla="*/ 1111741 h 1111741"/>
              <a:gd name="connsiteX7" fmla="*/ 9387068 w 9387068"/>
              <a:gd name="connsiteY7" fmla="*/ 1111741 h 1111741"/>
              <a:gd name="connsiteX0" fmla="*/ 0 w 9387068"/>
              <a:gd name="connsiteY0" fmla="*/ 579339 h 1111774"/>
              <a:gd name="connsiteX1" fmla="*/ 1076445 w 9387068"/>
              <a:gd name="connsiteY1" fmla="*/ 197374 h 1111774"/>
              <a:gd name="connsiteX2" fmla="*/ 2928395 w 9387068"/>
              <a:gd name="connsiteY2" fmla="*/ 605 h 1111774"/>
              <a:gd name="connsiteX3" fmla="*/ 6134582 w 9387068"/>
              <a:gd name="connsiteY3" fmla="*/ 151076 h 1111774"/>
              <a:gd name="connsiteX4" fmla="*/ 7979959 w 9387068"/>
              <a:gd name="connsiteY4" fmla="*/ 548551 h 1111774"/>
              <a:gd name="connsiteX5" fmla="*/ 9387068 w 9387068"/>
              <a:gd name="connsiteY5" fmla="*/ 1111774 h 1111774"/>
              <a:gd name="connsiteX6" fmla="*/ 9387068 w 9387068"/>
              <a:gd name="connsiteY6" fmla="*/ 1111774 h 1111774"/>
              <a:gd name="connsiteX7" fmla="*/ 9387068 w 9387068"/>
              <a:gd name="connsiteY7" fmla="*/ 1111774 h 1111774"/>
              <a:gd name="connsiteX0" fmla="*/ 0 w 9387068"/>
              <a:gd name="connsiteY0" fmla="*/ 579339 h 1111774"/>
              <a:gd name="connsiteX1" fmla="*/ 1076445 w 9387068"/>
              <a:gd name="connsiteY1" fmla="*/ 197374 h 1111774"/>
              <a:gd name="connsiteX2" fmla="*/ 2928395 w 9387068"/>
              <a:gd name="connsiteY2" fmla="*/ 605 h 1111774"/>
              <a:gd name="connsiteX3" fmla="*/ 6134582 w 9387068"/>
              <a:gd name="connsiteY3" fmla="*/ 151076 h 1111774"/>
              <a:gd name="connsiteX4" fmla="*/ 7979959 w 9387068"/>
              <a:gd name="connsiteY4" fmla="*/ 548551 h 1111774"/>
              <a:gd name="connsiteX5" fmla="*/ 9387068 w 9387068"/>
              <a:gd name="connsiteY5" fmla="*/ 1111774 h 1111774"/>
              <a:gd name="connsiteX6" fmla="*/ 9387068 w 9387068"/>
              <a:gd name="connsiteY6" fmla="*/ 1111774 h 1111774"/>
              <a:gd name="connsiteX7" fmla="*/ 9387068 w 9387068"/>
              <a:gd name="connsiteY7" fmla="*/ 1111774 h 1111774"/>
              <a:gd name="connsiteX0" fmla="*/ 0 w 9387068"/>
              <a:gd name="connsiteY0" fmla="*/ 579538 h 1111973"/>
              <a:gd name="connsiteX1" fmla="*/ 1076445 w 9387068"/>
              <a:gd name="connsiteY1" fmla="*/ 197573 h 1111973"/>
              <a:gd name="connsiteX2" fmla="*/ 2928395 w 9387068"/>
              <a:gd name="connsiteY2" fmla="*/ 804 h 1111973"/>
              <a:gd name="connsiteX3" fmla="*/ 6134582 w 9387068"/>
              <a:gd name="connsiteY3" fmla="*/ 151275 h 1111973"/>
              <a:gd name="connsiteX4" fmla="*/ 8021022 w 9387068"/>
              <a:gd name="connsiteY4" fmla="*/ 664304 h 1111973"/>
              <a:gd name="connsiteX5" fmla="*/ 9387068 w 9387068"/>
              <a:gd name="connsiteY5" fmla="*/ 1111973 h 1111973"/>
              <a:gd name="connsiteX6" fmla="*/ 9387068 w 9387068"/>
              <a:gd name="connsiteY6" fmla="*/ 1111973 h 1111973"/>
              <a:gd name="connsiteX7" fmla="*/ 9387068 w 9387068"/>
              <a:gd name="connsiteY7" fmla="*/ 1111973 h 1111973"/>
              <a:gd name="connsiteX0" fmla="*/ 0 w 9387068"/>
              <a:gd name="connsiteY0" fmla="*/ 579538 h 1111973"/>
              <a:gd name="connsiteX1" fmla="*/ 1076445 w 9387068"/>
              <a:gd name="connsiteY1" fmla="*/ 197573 h 1111973"/>
              <a:gd name="connsiteX2" fmla="*/ 2928395 w 9387068"/>
              <a:gd name="connsiteY2" fmla="*/ 804 h 1111973"/>
              <a:gd name="connsiteX3" fmla="*/ 6134582 w 9387068"/>
              <a:gd name="connsiteY3" fmla="*/ 151275 h 1111973"/>
              <a:gd name="connsiteX4" fmla="*/ 8021022 w 9387068"/>
              <a:gd name="connsiteY4" fmla="*/ 664304 h 1111973"/>
              <a:gd name="connsiteX5" fmla="*/ 9387068 w 9387068"/>
              <a:gd name="connsiteY5" fmla="*/ 1111973 h 1111973"/>
              <a:gd name="connsiteX6" fmla="*/ 9387068 w 9387068"/>
              <a:gd name="connsiteY6" fmla="*/ 1111973 h 1111973"/>
              <a:gd name="connsiteX7" fmla="*/ 9387068 w 9387068"/>
              <a:gd name="connsiteY7" fmla="*/ 1111973 h 1111973"/>
              <a:gd name="connsiteX0" fmla="*/ 0 w 9387068"/>
              <a:gd name="connsiteY0" fmla="*/ 579538 h 1111973"/>
              <a:gd name="connsiteX1" fmla="*/ 1076445 w 9387068"/>
              <a:gd name="connsiteY1" fmla="*/ 197573 h 1111973"/>
              <a:gd name="connsiteX2" fmla="*/ 2928395 w 9387068"/>
              <a:gd name="connsiteY2" fmla="*/ 804 h 1111973"/>
              <a:gd name="connsiteX3" fmla="*/ 6134582 w 9387068"/>
              <a:gd name="connsiteY3" fmla="*/ 151275 h 1111973"/>
              <a:gd name="connsiteX4" fmla="*/ 8021022 w 9387068"/>
              <a:gd name="connsiteY4" fmla="*/ 664304 h 1111973"/>
              <a:gd name="connsiteX5" fmla="*/ 9387068 w 9387068"/>
              <a:gd name="connsiteY5" fmla="*/ 1111973 h 1111973"/>
              <a:gd name="connsiteX6" fmla="*/ 9387068 w 9387068"/>
              <a:gd name="connsiteY6" fmla="*/ 1111973 h 1111973"/>
              <a:gd name="connsiteX7" fmla="*/ 9387068 w 9387068"/>
              <a:gd name="connsiteY7" fmla="*/ 1111973 h 1111973"/>
              <a:gd name="connsiteX0" fmla="*/ 0 w 9387068"/>
              <a:gd name="connsiteY0" fmla="*/ 579763 h 1112198"/>
              <a:gd name="connsiteX1" fmla="*/ 1076445 w 9387068"/>
              <a:gd name="connsiteY1" fmla="*/ 197798 h 1112198"/>
              <a:gd name="connsiteX2" fmla="*/ 2928395 w 9387068"/>
              <a:gd name="connsiteY2" fmla="*/ 1029 h 1112198"/>
              <a:gd name="connsiteX3" fmla="*/ 6134582 w 9387068"/>
              <a:gd name="connsiteY3" fmla="*/ 151500 h 1112198"/>
              <a:gd name="connsiteX4" fmla="*/ 7936799 w 9387068"/>
              <a:gd name="connsiteY4" fmla="*/ 744492 h 1112198"/>
              <a:gd name="connsiteX5" fmla="*/ 9387068 w 9387068"/>
              <a:gd name="connsiteY5" fmla="*/ 1112198 h 1112198"/>
              <a:gd name="connsiteX6" fmla="*/ 9387068 w 9387068"/>
              <a:gd name="connsiteY6" fmla="*/ 1112198 h 1112198"/>
              <a:gd name="connsiteX7" fmla="*/ 9387068 w 9387068"/>
              <a:gd name="connsiteY7" fmla="*/ 1112198 h 11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7068" h="1112198">
                <a:moveTo>
                  <a:pt x="0" y="579763"/>
                </a:moveTo>
                <a:cubicBezTo>
                  <a:pt x="294189" y="437008"/>
                  <a:pt x="588379" y="294254"/>
                  <a:pt x="1076445" y="197798"/>
                </a:cubicBezTo>
                <a:cubicBezTo>
                  <a:pt x="1564511" y="101342"/>
                  <a:pt x="2085372" y="8745"/>
                  <a:pt x="2928395" y="1029"/>
                </a:cubicBezTo>
                <a:cubicBezTo>
                  <a:pt x="3771418" y="-6687"/>
                  <a:pt x="5299848" y="27590"/>
                  <a:pt x="6134582" y="151500"/>
                </a:cubicBezTo>
                <a:cubicBezTo>
                  <a:pt x="6969316" y="275410"/>
                  <a:pt x="7296298" y="555325"/>
                  <a:pt x="7936799" y="744492"/>
                </a:cubicBezTo>
                <a:cubicBezTo>
                  <a:pt x="8577300" y="933659"/>
                  <a:pt x="8913998" y="1008040"/>
                  <a:pt x="9387068" y="1112198"/>
                </a:cubicBezTo>
                <a:lnTo>
                  <a:pt x="9387068" y="1112198"/>
                </a:lnTo>
                <a:lnTo>
                  <a:pt x="9387068" y="1112198"/>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3BAB873D-EFC9-EEEA-F724-6947F5D9033F}"/>
              </a:ext>
            </a:extLst>
          </p:cNvPr>
          <p:cNvSpPr/>
          <p:nvPr/>
        </p:nvSpPr>
        <p:spPr>
          <a:xfrm rot="21220451">
            <a:off x="767773" y="2293718"/>
            <a:ext cx="10866725" cy="2088506"/>
          </a:xfrm>
          <a:custGeom>
            <a:avLst/>
            <a:gdLst>
              <a:gd name="connsiteX0" fmla="*/ 0 w 9387068"/>
              <a:gd name="connsiteY0" fmla="*/ 579505 h 1111940"/>
              <a:gd name="connsiteX1" fmla="*/ 1076445 w 9387068"/>
              <a:gd name="connsiteY1" fmla="*/ 197540 h 1111940"/>
              <a:gd name="connsiteX2" fmla="*/ 2928395 w 9387068"/>
              <a:gd name="connsiteY2" fmla="*/ 771 h 1111940"/>
              <a:gd name="connsiteX3" fmla="*/ 6134582 w 9387068"/>
              <a:gd name="connsiteY3" fmla="*/ 151242 h 1111940"/>
              <a:gd name="connsiteX4" fmla="*/ 8356921 w 9387068"/>
              <a:gd name="connsiteY4" fmla="*/ 648953 h 1111940"/>
              <a:gd name="connsiteX5" fmla="*/ 9387068 w 9387068"/>
              <a:gd name="connsiteY5" fmla="*/ 1111940 h 1111940"/>
              <a:gd name="connsiteX6" fmla="*/ 9387068 w 9387068"/>
              <a:gd name="connsiteY6" fmla="*/ 1111940 h 1111940"/>
              <a:gd name="connsiteX7" fmla="*/ 9387068 w 9387068"/>
              <a:gd name="connsiteY7" fmla="*/ 1111940 h 1111940"/>
              <a:gd name="connsiteX0" fmla="*/ 0 w 9387068"/>
              <a:gd name="connsiteY0" fmla="*/ 579505 h 1111940"/>
              <a:gd name="connsiteX1" fmla="*/ 1076445 w 9387068"/>
              <a:gd name="connsiteY1" fmla="*/ 197540 h 1111940"/>
              <a:gd name="connsiteX2" fmla="*/ 2928395 w 9387068"/>
              <a:gd name="connsiteY2" fmla="*/ 771 h 1111940"/>
              <a:gd name="connsiteX3" fmla="*/ 6134582 w 9387068"/>
              <a:gd name="connsiteY3" fmla="*/ 151242 h 1111940"/>
              <a:gd name="connsiteX4" fmla="*/ 8356921 w 9387068"/>
              <a:gd name="connsiteY4" fmla="*/ 648953 h 1111940"/>
              <a:gd name="connsiteX5" fmla="*/ 9387068 w 9387068"/>
              <a:gd name="connsiteY5" fmla="*/ 1111940 h 1111940"/>
              <a:gd name="connsiteX6" fmla="*/ 9387068 w 9387068"/>
              <a:gd name="connsiteY6" fmla="*/ 1111940 h 1111940"/>
              <a:gd name="connsiteX7" fmla="*/ 9387068 w 9387068"/>
              <a:gd name="connsiteY7" fmla="*/ 1111940 h 1111940"/>
              <a:gd name="connsiteX0" fmla="*/ 0 w 9387068"/>
              <a:gd name="connsiteY0" fmla="*/ 579505 h 1111940"/>
              <a:gd name="connsiteX1" fmla="*/ 1076445 w 9387068"/>
              <a:gd name="connsiteY1" fmla="*/ 197540 h 1111940"/>
              <a:gd name="connsiteX2" fmla="*/ 2928395 w 9387068"/>
              <a:gd name="connsiteY2" fmla="*/ 771 h 1111940"/>
              <a:gd name="connsiteX3" fmla="*/ 6134582 w 9387068"/>
              <a:gd name="connsiteY3" fmla="*/ 151242 h 1111940"/>
              <a:gd name="connsiteX4" fmla="*/ 8356921 w 9387068"/>
              <a:gd name="connsiteY4" fmla="*/ 648953 h 1111940"/>
              <a:gd name="connsiteX5" fmla="*/ 9387068 w 9387068"/>
              <a:gd name="connsiteY5" fmla="*/ 1111940 h 1111940"/>
              <a:gd name="connsiteX6" fmla="*/ 9387068 w 9387068"/>
              <a:gd name="connsiteY6" fmla="*/ 1111940 h 1111940"/>
              <a:gd name="connsiteX7" fmla="*/ 9387068 w 9387068"/>
              <a:gd name="connsiteY7" fmla="*/ 1111940 h 1111940"/>
              <a:gd name="connsiteX0" fmla="*/ 0 w 9424789"/>
              <a:gd name="connsiteY0" fmla="*/ 579505 h 1187522"/>
              <a:gd name="connsiteX1" fmla="*/ 1076445 w 9424789"/>
              <a:gd name="connsiteY1" fmla="*/ 197540 h 1187522"/>
              <a:gd name="connsiteX2" fmla="*/ 2928395 w 9424789"/>
              <a:gd name="connsiteY2" fmla="*/ 771 h 1187522"/>
              <a:gd name="connsiteX3" fmla="*/ 6134582 w 9424789"/>
              <a:gd name="connsiteY3" fmla="*/ 151242 h 1187522"/>
              <a:gd name="connsiteX4" fmla="*/ 8356921 w 9424789"/>
              <a:gd name="connsiteY4" fmla="*/ 648953 h 1187522"/>
              <a:gd name="connsiteX5" fmla="*/ 9387068 w 9424789"/>
              <a:gd name="connsiteY5" fmla="*/ 1111940 h 1187522"/>
              <a:gd name="connsiteX6" fmla="*/ 9387068 w 9424789"/>
              <a:gd name="connsiteY6" fmla="*/ 1111940 h 1187522"/>
              <a:gd name="connsiteX7" fmla="*/ 9424789 w 9424789"/>
              <a:gd name="connsiteY7" fmla="*/ 1187522 h 1187522"/>
              <a:gd name="connsiteX0" fmla="*/ 0 w 9424789"/>
              <a:gd name="connsiteY0" fmla="*/ 579530 h 1187547"/>
              <a:gd name="connsiteX1" fmla="*/ 1076445 w 9424789"/>
              <a:gd name="connsiteY1" fmla="*/ 197565 h 1187547"/>
              <a:gd name="connsiteX2" fmla="*/ 2928395 w 9424789"/>
              <a:gd name="connsiteY2" fmla="*/ 796 h 1187547"/>
              <a:gd name="connsiteX3" fmla="*/ 6134582 w 9424789"/>
              <a:gd name="connsiteY3" fmla="*/ 151267 h 1187547"/>
              <a:gd name="connsiteX4" fmla="*/ 7971133 w 9424789"/>
              <a:gd name="connsiteY4" fmla="*/ 660671 h 1187547"/>
              <a:gd name="connsiteX5" fmla="*/ 9387068 w 9424789"/>
              <a:gd name="connsiteY5" fmla="*/ 1111965 h 1187547"/>
              <a:gd name="connsiteX6" fmla="*/ 9387068 w 9424789"/>
              <a:gd name="connsiteY6" fmla="*/ 1111965 h 1187547"/>
              <a:gd name="connsiteX7" fmla="*/ 9424789 w 9424789"/>
              <a:gd name="connsiteY7" fmla="*/ 1187547 h 118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24789" h="1187547">
                <a:moveTo>
                  <a:pt x="0" y="579530"/>
                </a:moveTo>
                <a:cubicBezTo>
                  <a:pt x="294189" y="436775"/>
                  <a:pt x="588379" y="294021"/>
                  <a:pt x="1076445" y="197565"/>
                </a:cubicBezTo>
                <a:cubicBezTo>
                  <a:pt x="1564511" y="101109"/>
                  <a:pt x="2085372" y="8512"/>
                  <a:pt x="2928395" y="796"/>
                </a:cubicBezTo>
                <a:cubicBezTo>
                  <a:pt x="3771418" y="-6920"/>
                  <a:pt x="5294126" y="41288"/>
                  <a:pt x="6134582" y="151267"/>
                </a:cubicBezTo>
                <a:cubicBezTo>
                  <a:pt x="6975038" y="261246"/>
                  <a:pt x="7146404" y="619070"/>
                  <a:pt x="7971133" y="660671"/>
                </a:cubicBezTo>
                <a:cubicBezTo>
                  <a:pt x="8795862" y="702272"/>
                  <a:pt x="9387068" y="1111965"/>
                  <a:pt x="9387068" y="1111965"/>
                </a:cubicBezTo>
                <a:lnTo>
                  <a:pt x="9387068" y="1111965"/>
                </a:lnTo>
                <a:lnTo>
                  <a:pt x="9424789" y="1187547"/>
                </a:lnTo>
              </a:path>
            </a:pathLst>
          </a:custGeom>
          <a:no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D4A15D26-FA0B-4FD1-210A-689A5B66B0BD}"/>
              </a:ext>
            </a:extLst>
          </p:cNvPr>
          <p:cNvSpPr/>
          <p:nvPr/>
        </p:nvSpPr>
        <p:spPr>
          <a:xfrm>
            <a:off x="995423" y="2613151"/>
            <a:ext cx="10133872" cy="1542160"/>
          </a:xfrm>
          <a:custGeom>
            <a:avLst/>
            <a:gdLst>
              <a:gd name="connsiteX0" fmla="*/ 0 w 10133872"/>
              <a:gd name="connsiteY0" fmla="*/ 1542160 h 1542160"/>
              <a:gd name="connsiteX1" fmla="*/ 1145893 w 10133872"/>
              <a:gd name="connsiteY1" fmla="*/ 662484 h 1542160"/>
              <a:gd name="connsiteX2" fmla="*/ 3020992 w 10133872"/>
              <a:gd name="connsiteY2" fmla="*/ 164773 h 1542160"/>
              <a:gd name="connsiteX3" fmla="*/ 4271058 w 10133872"/>
              <a:gd name="connsiteY3" fmla="*/ 25877 h 1542160"/>
              <a:gd name="connsiteX4" fmla="*/ 4433104 w 10133872"/>
              <a:gd name="connsiteY4" fmla="*/ 627760 h 1542160"/>
              <a:gd name="connsiteX5" fmla="*/ 5926238 w 10133872"/>
              <a:gd name="connsiteY5" fmla="*/ 662484 h 1542160"/>
              <a:gd name="connsiteX6" fmla="*/ 7292050 w 10133872"/>
              <a:gd name="connsiteY6" fmla="*/ 674059 h 1542160"/>
              <a:gd name="connsiteX7" fmla="*/ 9132425 w 10133872"/>
              <a:gd name="connsiteY7" fmla="*/ 975001 h 1542160"/>
              <a:gd name="connsiteX8" fmla="*/ 10012101 w 10133872"/>
              <a:gd name="connsiteY8" fmla="*/ 1426414 h 1542160"/>
              <a:gd name="connsiteX9" fmla="*/ 10104699 w 10133872"/>
              <a:gd name="connsiteY9" fmla="*/ 1484287 h 1542160"/>
              <a:gd name="connsiteX0" fmla="*/ 0 w 10133872"/>
              <a:gd name="connsiteY0" fmla="*/ 1542160 h 1542160"/>
              <a:gd name="connsiteX1" fmla="*/ 1145893 w 10133872"/>
              <a:gd name="connsiteY1" fmla="*/ 662484 h 1542160"/>
              <a:gd name="connsiteX2" fmla="*/ 3020992 w 10133872"/>
              <a:gd name="connsiteY2" fmla="*/ 164773 h 1542160"/>
              <a:gd name="connsiteX3" fmla="*/ 4271058 w 10133872"/>
              <a:gd name="connsiteY3" fmla="*/ 25877 h 1542160"/>
              <a:gd name="connsiteX4" fmla="*/ 4433104 w 10133872"/>
              <a:gd name="connsiteY4" fmla="*/ 627760 h 1542160"/>
              <a:gd name="connsiteX5" fmla="*/ 5926238 w 10133872"/>
              <a:gd name="connsiteY5" fmla="*/ 662484 h 1542160"/>
              <a:gd name="connsiteX6" fmla="*/ 7292050 w 10133872"/>
              <a:gd name="connsiteY6" fmla="*/ 674059 h 1542160"/>
              <a:gd name="connsiteX7" fmla="*/ 8750461 w 10133872"/>
              <a:gd name="connsiteY7" fmla="*/ 1125472 h 1542160"/>
              <a:gd name="connsiteX8" fmla="*/ 10012101 w 10133872"/>
              <a:gd name="connsiteY8" fmla="*/ 1426414 h 1542160"/>
              <a:gd name="connsiteX9" fmla="*/ 10104699 w 10133872"/>
              <a:gd name="connsiteY9" fmla="*/ 1484287 h 1542160"/>
              <a:gd name="connsiteX0" fmla="*/ 0 w 10133872"/>
              <a:gd name="connsiteY0" fmla="*/ 1542160 h 1542160"/>
              <a:gd name="connsiteX1" fmla="*/ 1145893 w 10133872"/>
              <a:gd name="connsiteY1" fmla="*/ 662484 h 1542160"/>
              <a:gd name="connsiteX2" fmla="*/ 3020992 w 10133872"/>
              <a:gd name="connsiteY2" fmla="*/ 164773 h 1542160"/>
              <a:gd name="connsiteX3" fmla="*/ 4271058 w 10133872"/>
              <a:gd name="connsiteY3" fmla="*/ 25877 h 1542160"/>
              <a:gd name="connsiteX4" fmla="*/ 4433104 w 10133872"/>
              <a:gd name="connsiteY4" fmla="*/ 627760 h 1542160"/>
              <a:gd name="connsiteX5" fmla="*/ 5926238 w 10133872"/>
              <a:gd name="connsiteY5" fmla="*/ 662484 h 1542160"/>
              <a:gd name="connsiteX6" fmla="*/ 7292050 w 10133872"/>
              <a:gd name="connsiteY6" fmla="*/ 674059 h 1542160"/>
              <a:gd name="connsiteX7" fmla="*/ 8750461 w 10133872"/>
              <a:gd name="connsiteY7" fmla="*/ 1125472 h 1542160"/>
              <a:gd name="connsiteX8" fmla="*/ 10012101 w 10133872"/>
              <a:gd name="connsiteY8" fmla="*/ 1426414 h 1542160"/>
              <a:gd name="connsiteX9" fmla="*/ 10104699 w 10133872"/>
              <a:gd name="connsiteY9" fmla="*/ 1484287 h 15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33872" h="1542160">
                <a:moveTo>
                  <a:pt x="0" y="1542160"/>
                </a:moveTo>
                <a:cubicBezTo>
                  <a:pt x="321197" y="1217104"/>
                  <a:pt x="642394" y="892048"/>
                  <a:pt x="1145893" y="662484"/>
                </a:cubicBezTo>
                <a:cubicBezTo>
                  <a:pt x="1649392" y="432920"/>
                  <a:pt x="2500131" y="270874"/>
                  <a:pt x="3020992" y="164773"/>
                </a:cubicBezTo>
                <a:cubicBezTo>
                  <a:pt x="3541853" y="58672"/>
                  <a:pt x="4035706" y="-51287"/>
                  <a:pt x="4271058" y="25877"/>
                </a:cubicBezTo>
                <a:cubicBezTo>
                  <a:pt x="4506410" y="103041"/>
                  <a:pt x="4157241" y="521659"/>
                  <a:pt x="4433104" y="627760"/>
                </a:cubicBezTo>
                <a:cubicBezTo>
                  <a:pt x="4708967" y="733861"/>
                  <a:pt x="5926238" y="662484"/>
                  <a:pt x="5926238" y="662484"/>
                </a:cubicBezTo>
                <a:cubicBezTo>
                  <a:pt x="6402729" y="670200"/>
                  <a:pt x="6821346" y="596894"/>
                  <a:pt x="7292050" y="674059"/>
                </a:cubicBezTo>
                <a:cubicBezTo>
                  <a:pt x="7762754" y="751224"/>
                  <a:pt x="8181372" y="1231574"/>
                  <a:pt x="8750461" y="1125472"/>
                </a:cubicBezTo>
                <a:cubicBezTo>
                  <a:pt x="9319550" y="1019370"/>
                  <a:pt x="9850055" y="1341533"/>
                  <a:pt x="10012101" y="1426414"/>
                </a:cubicBezTo>
                <a:cubicBezTo>
                  <a:pt x="10174147" y="1511295"/>
                  <a:pt x="10139423" y="1497791"/>
                  <a:pt x="10104699" y="1484287"/>
                </a:cubicBezTo>
              </a:path>
            </a:pathLst>
          </a:custGeom>
          <a:noFill/>
          <a:ln w="19050">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E66DDB7-258E-8A8D-776B-C6077DE606EC}"/>
              </a:ext>
            </a:extLst>
          </p:cNvPr>
          <p:cNvCxnSpPr/>
          <p:nvPr/>
        </p:nvCxnSpPr>
        <p:spPr>
          <a:xfrm>
            <a:off x="586448" y="3067460"/>
            <a:ext cx="879676" cy="1064870"/>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45DB832-3169-08AD-8F19-B4C6DE0C2A89}"/>
              </a:ext>
            </a:extLst>
          </p:cNvPr>
          <p:cNvCxnSpPr>
            <a:cxnSpLocks/>
          </p:cNvCxnSpPr>
          <p:nvPr/>
        </p:nvCxnSpPr>
        <p:spPr>
          <a:xfrm flipH="1">
            <a:off x="10664379" y="2516863"/>
            <a:ext cx="747777" cy="1735194"/>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A77ACC9-F529-86E0-5078-09382F31DFFD}"/>
              </a:ext>
            </a:extLst>
          </p:cNvPr>
          <p:cNvCxnSpPr/>
          <p:nvPr/>
        </p:nvCxnSpPr>
        <p:spPr>
          <a:xfrm>
            <a:off x="1633954" y="2316634"/>
            <a:ext cx="879676" cy="1064870"/>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1A6E029-4EF3-C555-B4D3-7F8C87E645B4}"/>
              </a:ext>
            </a:extLst>
          </p:cNvPr>
          <p:cNvCxnSpPr>
            <a:cxnSpLocks/>
          </p:cNvCxnSpPr>
          <p:nvPr/>
        </p:nvCxnSpPr>
        <p:spPr>
          <a:xfrm>
            <a:off x="3461784" y="1692520"/>
            <a:ext cx="439838" cy="1470199"/>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9146AD0-6334-3E32-FC01-4DEE8922F3D1}"/>
              </a:ext>
            </a:extLst>
          </p:cNvPr>
          <p:cNvCxnSpPr>
            <a:cxnSpLocks/>
            <a:stCxn id="49" idx="2"/>
          </p:cNvCxnSpPr>
          <p:nvPr/>
        </p:nvCxnSpPr>
        <p:spPr>
          <a:xfrm>
            <a:off x="5166041" y="1524508"/>
            <a:ext cx="0" cy="1618363"/>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B5A65AE-6779-2019-AC96-AEABFC717AE1}"/>
              </a:ext>
            </a:extLst>
          </p:cNvPr>
          <p:cNvCxnSpPr>
            <a:cxnSpLocks/>
          </p:cNvCxnSpPr>
          <p:nvPr/>
        </p:nvCxnSpPr>
        <p:spPr>
          <a:xfrm>
            <a:off x="6614687" y="1533985"/>
            <a:ext cx="0" cy="1895015"/>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4C36C9F-5CBD-4340-385B-F061EE6A402F}"/>
              </a:ext>
            </a:extLst>
          </p:cNvPr>
          <p:cNvCxnSpPr>
            <a:cxnSpLocks/>
          </p:cNvCxnSpPr>
          <p:nvPr/>
        </p:nvCxnSpPr>
        <p:spPr>
          <a:xfrm flipH="1">
            <a:off x="9334501" y="1898248"/>
            <a:ext cx="476010" cy="1842006"/>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B77430B8-E418-CECA-5C2D-2839E5C99725}"/>
              </a:ext>
            </a:extLst>
          </p:cNvPr>
          <p:cNvCxnSpPr>
            <a:cxnSpLocks/>
          </p:cNvCxnSpPr>
          <p:nvPr/>
        </p:nvCxnSpPr>
        <p:spPr>
          <a:xfrm flipH="1">
            <a:off x="7965660" y="1757889"/>
            <a:ext cx="476010" cy="1842006"/>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31" name="Graphic 30" descr="Satellite dish with solid fill">
            <a:extLst>
              <a:ext uri="{FF2B5EF4-FFF2-40B4-BE49-F238E27FC236}">
                <a16:creationId xmlns:a16="http://schemas.microsoft.com/office/drawing/2014/main" id="{9B2EEF32-E9A2-FA31-89DB-40816D1937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69614" flipH="1">
            <a:off x="2233201" y="4361740"/>
            <a:ext cx="455088" cy="455088"/>
          </a:xfrm>
          <a:prstGeom prst="rect">
            <a:avLst/>
          </a:prstGeom>
        </p:spPr>
      </p:pic>
      <p:pic>
        <p:nvPicPr>
          <p:cNvPr id="33" name="Graphic 32" descr="Satellite dish outline">
            <a:extLst>
              <a:ext uri="{FF2B5EF4-FFF2-40B4-BE49-F238E27FC236}">
                <a16:creationId xmlns:a16="http://schemas.microsoft.com/office/drawing/2014/main" id="{E50C6388-322A-6610-69CC-CF87FB389F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9642" y="4095181"/>
            <a:ext cx="803173" cy="803173"/>
          </a:xfrm>
          <a:prstGeom prst="rect">
            <a:avLst/>
          </a:prstGeom>
        </p:spPr>
      </p:pic>
      <p:pic>
        <p:nvPicPr>
          <p:cNvPr id="35" name="Graphic 34" descr="Satellite dish outline">
            <a:extLst>
              <a:ext uri="{FF2B5EF4-FFF2-40B4-BE49-F238E27FC236}">
                <a16:creationId xmlns:a16="http://schemas.microsoft.com/office/drawing/2014/main" id="{80417D2B-F75F-7573-8CF2-2E85585BE8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481732" y="4389048"/>
            <a:ext cx="878083" cy="878083"/>
          </a:xfrm>
          <a:prstGeom prst="rect">
            <a:avLst/>
          </a:prstGeom>
        </p:spPr>
      </p:pic>
      <p:pic>
        <p:nvPicPr>
          <p:cNvPr id="36" name="Graphic 35" descr="Satellite dish outline">
            <a:extLst>
              <a:ext uri="{FF2B5EF4-FFF2-40B4-BE49-F238E27FC236}">
                <a16:creationId xmlns:a16="http://schemas.microsoft.com/office/drawing/2014/main" id="{28AC1CCE-68F5-CDF1-549A-4FDD0617E9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979648" y="3903386"/>
            <a:ext cx="803173" cy="803173"/>
          </a:xfrm>
          <a:prstGeom prst="rect">
            <a:avLst/>
          </a:prstGeom>
        </p:spPr>
      </p:pic>
      <p:sp>
        <p:nvSpPr>
          <p:cNvPr id="37" name="Triangle 36">
            <a:extLst>
              <a:ext uri="{FF2B5EF4-FFF2-40B4-BE49-F238E27FC236}">
                <a16:creationId xmlns:a16="http://schemas.microsoft.com/office/drawing/2014/main" id="{0AC78BF4-720B-5BDC-2358-417C0118B377}"/>
              </a:ext>
            </a:extLst>
          </p:cNvPr>
          <p:cNvSpPr/>
          <p:nvPr/>
        </p:nvSpPr>
        <p:spPr>
          <a:xfrm rot="7560724">
            <a:off x="1015825" y="2367406"/>
            <a:ext cx="724100" cy="2614303"/>
          </a:xfrm>
          <a:prstGeom prst="triangle">
            <a:avLst/>
          </a:prstGeom>
          <a:solidFill>
            <a:srgbClr val="FF7F7F">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riangle 37">
            <a:extLst>
              <a:ext uri="{FF2B5EF4-FFF2-40B4-BE49-F238E27FC236}">
                <a16:creationId xmlns:a16="http://schemas.microsoft.com/office/drawing/2014/main" id="{292EC1F5-DDCD-38E5-C064-ED8580C6304F}"/>
              </a:ext>
            </a:extLst>
          </p:cNvPr>
          <p:cNvSpPr/>
          <p:nvPr/>
        </p:nvSpPr>
        <p:spPr>
          <a:xfrm rot="8949093">
            <a:off x="1385532" y="1976604"/>
            <a:ext cx="724100" cy="2614303"/>
          </a:xfrm>
          <a:prstGeom prst="triangle">
            <a:avLst/>
          </a:prstGeom>
          <a:solidFill>
            <a:srgbClr val="FF7F7F">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0275CF56-C8F0-A022-7B1B-F88E43C1B352}"/>
              </a:ext>
            </a:extLst>
          </p:cNvPr>
          <p:cNvSpPr/>
          <p:nvPr/>
        </p:nvSpPr>
        <p:spPr>
          <a:xfrm rot="8470682">
            <a:off x="1301208" y="1778013"/>
            <a:ext cx="2178259" cy="2524613"/>
          </a:xfrm>
          <a:prstGeom prst="triangle">
            <a:avLst/>
          </a:prstGeom>
          <a:solidFill>
            <a:schemeClr val="accent3">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7F8CDA6C-6F05-D1FC-E010-8ECE4EAE8E65}"/>
              </a:ext>
            </a:extLst>
          </p:cNvPr>
          <p:cNvSpPr/>
          <p:nvPr/>
        </p:nvSpPr>
        <p:spPr>
          <a:xfrm rot="10528232">
            <a:off x="5969594" y="1661647"/>
            <a:ext cx="2412854" cy="2582023"/>
          </a:xfrm>
          <a:prstGeom prst="triangle">
            <a:avLst/>
          </a:prstGeom>
          <a:solidFill>
            <a:schemeClr val="accent3">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riangle 40">
            <a:extLst>
              <a:ext uri="{FF2B5EF4-FFF2-40B4-BE49-F238E27FC236}">
                <a16:creationId xmlns:a16="http://schemas.microsoft.com/office/drawing/2014/main" id="{4CC36419-3DB6-01F8-7122-F4CCC4BC2C75}"/>
              </a:ext>
            </a:extLst>
          </p:cNvPr>
          <p:cNvSpPr/>
          <p:nvPr/>
        </p:nvSpPr>
        <p:spPr>
          <a:xfrm rot="13469248">
            <a:off x="9522992" y="2187156"/>
            <a:ext cx="2216582" cy="2688610"/>
          </a:xfrm>
          <a:prstGeom prst="triangle">
            <a:avLst/>
          </a:prstGeom>
          <a:solidFill>
            <a:schemeClr val="accent3">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0345F279-5803-CDF4-4A96-739A3D10A93A}"/>
              </a:ext>
            </a:extLst>
          </p:cNvPr>
          <p:cNvSpPr/>
          <p:nvPr/>
        </p:nvSpPr>
        <p:spPr>
          <a:xfrm rot="13191892">
            <a:off x="7865665" y="1601571"/>
            <a:ext cx="730371" cy="3028423"/>
          </a:xfrm>
          <a:prstGeom prst="triangle">
            <a:avLst/>
          </a:prstGeom>
          <a:solidFill>
            <a:srgbClr val="FF7F7F">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Graphic 43" descr="Sunset scene with solid fill">
            <a:extLst>
              <a:ext uri="{FF2B5EF4-FFF2-40B4-BE49-F238E27FC236}">
                <a16:creationId xmlns:a16="http://schemas.microsoft.com/office/drawing/2014/main" id="{67102EFB-C052-5C1B-999F-7D510B4C26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11641" y="3506519"/>
            <a:ext cx="914400" cy="914400"/>
          </a:xfrm>
          <a:prstGeom prst="rect">
            <a:avLst/>
          </a:prstGeom>
        </p:spPr>
      </p:pic>
      <p:sp>
        <p:nvSpPr>
          <p:cNvPr id="46" name="TextBox 45">
            <a:extLst>
              <a:ext uri="{FF2B5EF4-FFF2-40B4-BE49-F238E27FC236}">
                <a16:creationId xmlns:a16="http://schemas.microsoft.com/office/drawing/2014/main" id="{9676D71F-5A48-CD87-EA7A-33CC4963EE5E}"/>
              </a:ext>
            </a:extLst>
          </p:cNvPr>
          <p:cNvSpPr txBox="1"/>
          <p:nvPr/>
        </p:nvSpPr>
        <p:spPr>
          <a:xfrm>
            <a:off x="8230850" y="4261480"/>
            <a:ext cx="1103651" cy="523220"/>
          </a:xfrm>
          <a:prstGeom prst="rect">
            <a:avLst/>
          </a:prstGeom>
          <a:noFill/>
        </p:spPr>
        <p:txBody>
          <a:bodyPr wrap="square" rtlCol="0">
            <a:spAutoFit/>
          </a:bodyPr>
          <a:lstStyle/>
          <a:p>
            <a:pPr algn="ctr"/>
            <a:r>
              <a:rPr lang="en-US" sz="1400" b="1" dirty="0">
                <a:solidFill>
                  <a:srgbClr val="FF0000"/>
                </a:solidFill>
              </a:rPr>
              <a:t>Solar Activity</a:t>
            </a:r>
          </a:p>
        </p:txBody>
      </p:sp>
      <p:sp>
        <p:nvSpPr>
          <p:cNvPr id="47" name="TextBox 46">
            <a:extLst>
              <a:ext uri="{FF2B5EF4-FFF2-40B4-BE49-F238E27FC236}">
                <a16:creationId xmlns:a16="http://schemas.microsoft.com/office/drawing/2014/main" id="{447F937C-B217-6317-2476-2E24C41A4641}"/>
              </a:ext>
            </a:extLst>
          </p:cNvPr>
          <p:cNvSpPr txBox="1"/>
          <p:nvPr/>
        </p:nvSpPr>
        <p:spPr>
          <a:xfrm>
            <a:off x="1022187" y="1768522"/>
            <a:ext cx="1103651" cy="307777"/>
          </a:xfrm>
          <a:prstGeom prst="rect">
            <a:avLst/>
          </a:prstGeom>
          <a:noFill/>
        </p:spPr>
        <p:txBody>
          <a:bodyPr wrap="square" rtlCol="0">
            <a:spAutoFit/>
          </a:bodyPr>
          <a:lstStyle/>
          <a:p>
            <a:pPr algn="ctr"/>
            <a:r>
              <a:rPr lang="en-US" sz="1400" b="1" dirty="0"/>
              <a:t>Day 1</a:t>
            </a:r>
          </a:p>
        </p:txBody>
      </p:sp>
      <p:sp>
        <p:nvSpPr>
          <p:cNvPr id="48" name="TextBox 47">
            <a:extLst>
              <a:ext uri="{FF2B5EF4-FFF2-40B4-BE49-F238E27FC236}">
                <a16:creationId xmlns:a16="http://schemas.microsoft.com/office/drawing/2014/main" id="{42C60147-6F8E-CC2A-D782-4D9C86DBAFD2}"/>
              </a:ext>
            </a:extLst>
          </p:cNvPr>
          <p:cNvSpPr txBox="1"/>
          <p:nvPr/>
        </p:nvSpPr>
        <p:spPr>
          <a:xfrm>
            <a:off x="2909958" y="1366284"/>
            <a:ext cx="1103651" cy="307777"/>
          </a:xfrm>
          <a:prstGeom prst="rect">
            <a:avLst/>
          </a:prstGeom>
          <a:noFill/>
        </p:spPr>
        <p:txBody>
          <a:bodyPr wrap="square" rtlCol="0">
            <a:spAutoFit/>
          </a:bodyPr>
          <a:lstStyle/>
          <a:p>
            <a:pPr algn="ctr"/>
            <a:r>
              <a:rPr lang="en-US" sz="1400" b="1" dirty="0"/>
              <a:t>Day 2</a:t>
            </a:r>
          </a:p>
        </p:txBody>
      </p:sp>
      <p:sp>
        <p:nvSpPr>
          <p:cNvPr id="49" name="TextBox 48">
            <a:extLst>
              <a:ext uri="{FF2B5EF4-FFF2-40B4-BE49-F238E27FC236}">
                <a16:creationId xmlns:a16="http://schemas.microsoft.com/office/drawing/2014/main" id="{E4FF1849-E387-72B8-84C7-92C10D9094D5}"/>
              </a:ext>
            </a:extLst>
          </p:cNvPr>
          <p:cNvSpPr txBox="1"/>
          <p:nvPr/>
        </p:nvSpPr>
        <p:spPr>
          <a:xfrm>
            <a:off x="4614215" y="1216731"/>
            <a:ext cx="1103651" cy="307777"/>
          </a:xfrm>
          <a:prstGeom prst="rect">
            <a:avLst/>
          </a:prstGeom>
          <a:noFill/>
        </p:spPr>
        <p:txBody>
          <a:bodyPr wrap="square" rtlCol="0">
            <a:spAutoFit/>
          </a:bodyPr>
          <a:lstStyle/>
          <a:p>
            <a:pPr algn="ctr"/>
            <a:r>
              <a:rPr lang="en-US" sz="1400" b="1" dirty="0"/>
              <a:t>Day 3</a:t>
            </a:r>
          </a:p>
        </p:txBody>
      </p:sp>
      <p:sp>
        <p:nvSpPr>
          <p:cNvPr id="51" name="TextBox 50">
            <a:extLst>
              <a:ext uri="{FF2B5EF4-FFF2-40B4-BE49-F238E27FC236}">
                <a16:creationId xmlns:a16="http://schemas.microsoft.com/office/drawing/2014/main" id="{B64024FA-F0CE-2EF0-CD07-01DBAB08EA6D}"/>
              </a:ext>
            </a:extLst>
          </p:cNvPr>
          <p:cNvSpPr txBox="1"/>
          <p:nvPr/>
        </p:nvSpPr>
        <p:spPr>
          <a:xfrm>
            <a:off x="6092022" y="1226073"/>
            <a:ext cx="1103651" cy="307777"/>
          </a:xfrm>
          <a:prstGeom prst="rect">
            <a:avLst/>
          </a:prstGeom>
          <a:noFill/>
        </p:spPr>
        <p:txBody>
          <a:bodyPr wrap="square" rtlCol="0">
            <a:spAutoFit/>
          </a:bodyPr>
          <a:lstStyle/>
          <a:p>
            <a:pPr algn="ctr"/>
            <a:r>
              <a:rPr lang="en-US" sz="1400" b="1" dirty="0"/>
              <a:t>Day 4</a:t>
            </a:r>
          </a:p>
        </p:txBody>
      </p:sp>
      <p:sp>
        <p:nvSpPr>
          <p:cNvPr id="52" name="TextBox 51">
            <a:extLst>
              <a:ext uri="{FF2B5EF4-FFF2-40B4-BE49-F238E27FC236}">
                <a16:creationId xmlns:a16="http://schemas.microsoft.com/office/drawing/2014/main" id="{B9BE712E-21DF-7458-2F4E-831368A7D2F7}"/>
              </a:ext>
            </a:extLst>
          </p:cNvPr>
          <p:cNvSpPr txBox="1"/>
          <p:nvPr/>
        </p:nvSpPr>
        <p:spPr>
          <a:xfrm>
            <a:off x="7994892" y="1363477"/>
            <a:ext cx="1103651" cy="307777"/>
          </a:xfrm>
          <a:prstGeom prst="rect">
            <a:avLst/>
          </a:prstGeom>
          <a:noFill/>
        </p:spPr>
        <p:txBody>
          <a:bodyPr wrap="square" rtlCol="0">
            <a:spAutoFit/>
          </a:bodyPr>
          <a:lstStyle/>
          <a:p>
            <a:pPr algn="ctr"/>
            <a:r>
              <a:rPr lang="en-US" sz="1400" b="1" dirty="0"/>
              <a:t>Day 5</a:t>
            </a:r>
          </a:p>
        </p:txBody>
      </p:sp>
      <p:sp>
        <p:nvSpPr>
          <p:cNvPr id="53" name="TextBox 52">
            <a:extLst>
              <a:ext uri="{FF2B5EF4-FFF2-40B4-BE49-F238E27FC236}">
                <a16:creationId xmlns:a16="http://schemas.microsoft.com/office/drawing/2014/main" id="{3620C983-2517-BC60-2650-1A86194984E9}"/>
              </a:ext>
            </a:extLst>
          </p:cNvPr>
          <p:cNvSpPr txBox="1"/>
          <p:nvPr/>
        </p:nvSpPr>
        <p:spPr>
          <a:xfrm>
            <a:off x="9334501" y="1550491"/>
            <a:ext cx="1103651" cy="307777"/>
          </a:xfrm>
          <a:prstGeom prst="rect">
            <a:avLst/>
          </a:prstGeom>
          <a:noFill/>
        </p:spPr>
        <p:txBody>
          <a:bodyPr wrap="square" rtlCol="0">
            <a:spAutoFit/>
          </a:bodyPr>
          <a:lstStyle/>
          <a:p>
            <a:pPr algn="ctr"/>
            <a:r>
              <a:rPr lang="en-US" sz="1400" b="1" dirty="0"/>
              <a:t>Day 6</a:t>
            </a:r>
          </a:p>
        </p:txBody>
      </p:sp>
      <p:sp>
        <p:nvSpPr>
          <p:cNvPr id="54" name="TextBox 53">
            <a:extLst>
              <a:ext uri="{FF2B5EF4-FFF2-40B4-BE49-F238E27FC236}">
                <a16:creationId xmlns:a16="http://schemas.microsoft.com/office/drawing/2014/main" id="{75118295-E9C5-DF77-682F-3859F94CD58A}"/>
              </a:ext>
            </a:extLst>
          </p:cNvPr>
          <p:cNvSpPr txBox="1"/>
          <p:nvPr/>
        </p:nvSpPr>
        <p:spPr>
          <a:xfrm>
            <a:off x="10965507" y="2103031"/>
            <a:ext cx="1103651" cy="307777"/>
          </a:xfrm>
          <a:prstGeom prst="rect">
            <a:avLst/>
          </a:prstGeom>
          <a:noFill/>
        </p:spPr>
        <p:txBody>
          <a:bodyPr wrap="square" rtlCol="0">
            <a:spAutoFit/>
          </a:bodyPr>
          <a:lstStyle/>
          <a:p>
            <a:pPr algn="ctr"/>
            <a:r>
              <a:rPr lang="en-US" sz="1400" b="1" dirty="0"/>
              <a:t>Day 7</a:t>
            </a:r>
          </a:p>
        </p:txBody>
      </p:sp>
      <p:sp>
        <p:nvSpPr>
          <p:cNvPr id="57" name="5-Point Star 56">
            <a:extLst>
              <a:ext uri="{FF2B5EF4-FFF2-40B4-BE49-F238E27FC236}">
                <a16:creationId xmlns:a16="http://schemas.microsoft.com/office/drawing/2014/main" id="{4B9632CC-88CA-5344-8532-0DA43B05334C}"/>
              </a:ext>
            </a:extLst>
          </p:cNvPr>
          <p:cNvSpPr/>
          <p:nvPr/>
        </p:nvSpPr>
        <p:spPr>
          <a:xfrm>
            <a:off x="1747582" y="2494230"/>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5-Point Star 57">
            <a:extLst>
              <a:ext uri="{FF2B5EF4-FFF2-40B4-BE49-F238E27FC236}">
                <a16:creationId xmlns:a16="http://schemas.microsoft.com/office/drawing/2014/main" id="{C2F57F05-6295-EE5E-DD04-1F8A085AA300}"/>
              </a:ext>
            </a:extLst>
          </p:cNvPr>
          <p:cNvSpPr/>
          <p:nvPr/>
        </p:nvSpPr>
        <p:spPr>
          <a:xfrm>
            <a:off x="918417" y="2979776"/>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5-Point Star 58">
            <a:extLst>
              <a:ext uri="{FF2B5EF4-FFF2-40B4-BE49-F238E27FC236}">
                <a16:creationId xmlns:a16="http://schemas.microsoft.com/office/drawing/2014/main" id="{BA1B57AD-B304-D5A6-DE7E-4C71657F5DE1}"/>
              </a:ext>
            </a:extLst>
          </p:cNvPr>
          <p:cNvSpPr/>
          <p:nvPr/>
        </p:nvSpPr>
        <p:spPr>
          <a:xfrm>
            <a:off x="1320774" y="2712756"/>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5-Point Star 59">
            <a:extLst>
              <a:ext uri="{FF2B5EF4-FFF2-40B4-BE49-F238E27FC236}">
                <a16:creationId xmlns:a16="http://schemas.microsoft.com/office/drawing/2014/main" id="{89872F6C-8E47-07B7-0221-AA9399FEE13D}"/>
              </a:ext>
            </a:extLst>
          </p:cNvPr>
          <p:cNvSpPr/>
          <p:nvPr/>
        </p:nvSpPr>
        <p:spPr>
          <a:xfrm>
            <a:off x="2185961" y="2316633"/>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5-Point Star 60">
            <a:extLst>
              <a:ext uri="{FF2B5EF4-FFF2-40B4-BE49-F238E27FC236}">
                <a16:creationId xmlns:a16="http://schemas.microsoft.com/office/drawing/2014/main" id="{4526C9AC-B2FC-E6EC-1DD5-72D1E7F40614}"/>
              </a:ext>
            </a:extLst>
          </p:cNvPr>
          <p:cNvSpPr/>
          <p:nvPr/>
        </p:nvSpPr>
        <p:spPr>
          <a:xfrm>
            <a:off x="2712461" y="2118185"/>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5-Point Star 61">
            <a:extLst>
              <a:ext uri="{FF2B5EF4-FFF2-40B4-BE49-F238E27FC236}">
                <a16:creationId xmlns:a16="http://schemas.microsoft.com/office/drawing/2014/main" id="{1B7F3B38-61BB-70BA-220B-18FB5F367100}"/>
              </a:ext>
            </a:extLst>
          </p:cNvPr>
          <p:cNvSpPr/>
          <p:nvPr/>
        </p:nvSpPr>
        <p:spPr>
          <a:xfrm>
            <a:off x="3439356" y="1935260"/>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5-Point Star 62">
            <a:extLst>
              <a:ext uri="{FF2B5EF4-FFF2-40B4-BE49-F238E27FC236}">
                <a16:creationId xmlns:a16="http://schemas.microsoft.com/office/drawing/2014/main" id="{5EFCF0F9-7613-1223-48E8-C48F6B3A5CF6}"/>
              </a:ext>
            </a:extLst>
          </p:cNvPr>
          <p:cNvSpPr/>
          <p:nvPr/>
        </p:nvSpPr>
        <p:spPr>
          <a:xfrm>
            <a:off x="3971951" y="1876431"/>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5-Point Star 63">
            <a:extLst>
              <a:ext uri="{FF2B5EF4-FFF2-40B4-BE49-F238E27FC236}">
                <a16:creationId xmlns:a16="http://schemas.microsoft.com/office/drawing/2014/main" id="{7366667D-7AA9-09E7-2FCB-34ED3F08C4A3}"/>
              </a:ext>
            </a:extLst>
          </p:cNvPr>
          <p:cNvSpPr/>
          <p:nvPr/>
        </p:nvSpPr>
        <p:spPr>
          <a:xfrm>
            <a:off x="4518189" y="1833643"/>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5-Point Star 64">
            <a:extLst>
              <a:ext uri="{FF2B5EF4-FFF2-40B4-BE49-F238E27FC236}">
                <a16:creationId xmlns:a16="http://schemas.microsoft.com/office/drawing/2014/main" id="{783BA812-1235-5C3B-9187-42C1052E715B}"/>
              </a:ext>
            </a:extLst>
          </p:cNvPr>
          <p:cNvSpPr/>
          <p:nvPr/>
        </p:nvSpPr>
        <p:spPr>
          <a:xfrm>
            <a:off x="5043885" y="1783776"/>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5-Point Star 65">
            <a:extLst>
              <a:ext uri="{FF2B5EF4-FFF2-40B4-BE49-F238E27FC236}">
                <a16:creationId xmlns:a16="http://schemas.microsoft.com/office/drawing/2014/main" id="{D715B7A7-418C-9D9B-C441-BA02955EA637}"/>
              </a:ext>
            </a:extLst>
          </p:cNvPr>
          <p:cNvSpPr/>
          <p:nvPr/>
        </p:nvSpPr>
        <p:spPr>
          <a:xfrm>
            <a:off x="4044938" y="2373617"/>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5-Point Star 66">
            <a:extLst>
              <a:ext uri="{FF2B5EF4-FFF2-40B4-BE49-F238E27FC236}">
                <a16:creationId xmlns:a16="http://schemas.microsoft.com/office/drawing/2014/main" id="{1CB13613-687A-A90A-85F2-9FE34C4E33D9}"/>
              </a:ext>
            </a:extLst>
          </p:cNvPr>
          <p:cNvSpPr/>
          <p:nvPr/>
        </p:nvSpPr>
        <p:spPr>
          <a:xfrm>
            <a:off x="4524853" y="2321771"/>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5-Point Star 67">
            <a:extLst>
              <a:ext uri="{FF2B5EF4-FFF2-40B4-BE49-F238E27FC236}">
                <a16:creationId xmlns:a16="http://schemas.microsoft.com/office/drawing/2014/main" id="{5270530C-DC0C-8D2C-37AE-A0C1F5BF3D38}"/>
              </a:ext>
            </a:extLst>
          </p:cNvPr>
          <p:cNvSpPr/>
          <p:nvPr/>
        </p:nvSpPr>
        <p:spPr>
          <a:xfrm>
            <a:off x="5015205" y="2287461"/>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5-Point Star 68">
            <a:extLst>
              <a:ext uri="{FF2B5EF4-FFF2-40B4-BE49-F238E27FC236}">
                <a16:creationId xmlns:a16="http://schemas.microsoft.com/office/drawing/2014/main" id="{2D4B27AC-25F0-4CF4-15B0-B1AD2EB8D634}"/>
              </a:ext>
            </a:extLst>
          </p:cNvPr>
          <p:cNvSpPr/>
          <p:nvPr/>
        </p:nvSpPr>
        <p:spPr>
          <a:xfrm>
            <a:off x="9983620" y="2912726"/>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5-Point Star 69">
            <a:extLst>
              <a:ext uri="{FF2B5EF4-FFF2-40B4-BE49-F238E27FC236}">
                <a16:creationId xmlns:a16="http://schemas.microsoft.com/office/drawing/2014/main" id="{291742F2-169D-0E85-6F75-774574B339E2}"/>
              </a:ext>
            </a:extLst>
          </p:cNvPr>
          <p:cNvSpPr/>
          <p:nvPr/>
        </p:nvSpPr>
        <p:spPr>
          <a:xfrm>
            <a:off x="10511623" y="2978575"/>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5-Point Star 70">
            <a:extLst>
              <a:ext uri="{FF2B5EF4-FFF2-40B4-BE49-F238E27FC236}">
                <a16:creationId xmlns:a16="http://schemas.microsoft.com/office/drawing/2014/main" id="{694B0987-C276-50C1-FC90-E2F7BF13CF48}"/>
              </a:ext>
            </a:extLst>
          </p:cNvPr>
          <p:cNvSpPr/>
          <p:nvPr/>
        </p:nvSpPr>
        <p:spPr>
          <a:xfrm>
            <a:off x="9430046" y="2864103"/>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5-Point Star 71">
            <a:extLst>
              <a:ext uri="{FF2B5EF4-FFF2-40B4-BE49-F238E27FC236}">
                <a16:creationId xmlns:a16="http://schemas.microsoft.com/office/drawing/2014/main" id="{2749E955-3B6C-70DD-C175-472DD8AB9550}"/>
              </a:ext>
            </a:extLst>
          </p:cNvPr>
          <p:cNvSpPr/>
          <p:nvPr/>
        </p:nvSpPr>
        <p:spPr>
          <a:xfrm>
            <a:off x="7274822" y="3141670"/>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5-Point Star 72">
            <a:extLst>
              <a:ext uri="{FF2B5EF4-FFF2-40B4-BE49-F238E27FC236}">
                <a16:creationId xmlns:a16="http://schemas.microsoft.com/office/drawing/2014/main" id="{94DDFBAB-8A4D-8116-AF0C-7C78BA442013}"/>
              </a:ext>
            </a:extLst>
          </p:cNvPr>
          <p:cNvSpPr/>
          <p:nvPr/>
        </p:nvSpPr>
        <p:spPr>
          <a:xfrm>
            <a:off x="9818591" y="3597226"/>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E185A32A-3C7F-3947-0960-B68DE46953F8}"/>
              </a:ext>
            </a:extLst>
          </p:cNvPr>
          <p:cNvSpPr/>
          <p:nvPr/>
        </p:nvSpPr>
        <p:spPr>
          <a:xfrm>
            <a:off x="8237267" y="1876431"/>
            <a:ext cx="281623" cy="313650"/>
          </a:xfrm>
          <a:prstGeom prst="diamond">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616663EF-8440-F5D8-479E-53B2DB0B67AC}"/>
              </a:ext>
            </a:extLst>
          </p:cNvPr>
          <p:cNvSpPr/>
          <p:nvPr/>
        </p:nvSpPr>
        <p:spPr>
          <a:xfrm>
            <a:off x="10967521" y="3141670"/>
            <a:ext cx="281623" cy="313650"/>
          </a:xfrm>
          <a:prstGeom prst="diamond">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D14AA4C5-25EF-2ECF-A2EB-6D4D2B52E480}"/>
              </a:ext>
            </a:extLst>
          </p:cNvPr>
          <p:cNvSpPr/>
          <p:nvPr/>
        </p:nvSpPr>
        <p:spPr>
          <a:xfrm>
            <a:off x="10286222" y="3629121"/>
            <a:ext cx="281623" cy="313650"/>
          </a:xfrm>
          <a:prstGeom prst="diamond">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5-Point Star 76">
            <a:extLst>
              <a:ext uri="{FF2B5EF4-FFF2-40B4-BE49-F238E27FC236}">
                <a16:creationId xmlns:a16="http://schemas.microsoft.com/office/drawing/2014/main" id="{DF792C78-AF7E-618E-DDEA-270DB338FCC3}"/>
              </a:ext>
            </a:extLst>
          </p:cNvPr>
          <p:cNvSpPr/>
          <p:nvPr/>
        </p:nvSpPr>
        <p:spPr>
          <a:xfrm>
            <a:off x="9519853" y="2447737"/>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5448A2F-CD06-8A61-9B25-F30BD3BA5923}"/>
              </a:ext>
            </a:extLst>
          </p:cNvPr>
          <p:cNvGrpSpPr/>
          <p:nvPr/>
        </p:nvGrpSpPr>
        <p:grpSpPr>
          <a:xfrm>
            <a:off x="5115081" y="2456230"/>
            <a:ext cx="500018" cy="636564"/>
            <a:chOff x="5115081" y="2456230"/>
            <a:chExt cx="500018" cy="636564"/>
          </a:xfrm>
        </p:grpSpPr>
        <p:pic>
          <p:nvPicPr>
            <p:cNvPr id="79" name="Graphic 78" descr="Satellite with solid fill">
              <a:extLst>
                <a:ext uri="{FF2B5EF4-FFF2-40B4-BE49-F238E27FC236}">
                  <a16:creationId xmlns:a16="http://schemas.microsoft.com/office/drawing/2014/main" id="{9D147385-E710-667F-6CF8-22416EF252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759716" flipH="1">
              <a:off x="5115081" y="2605494"/>
              <a:ext cx="500018" cy="487300"/>
            </a:xfrm>
            <a:prstGeom prst="rect">
              <a:avLst/>
            </a:prstGeom>
          </p:spPr>
        </p:pic>
        <p:pic>
          <p:nvPicPr>
            <p:cNvPr id="83" name="Graphic 82" descr="Fire with solid fill">
              <a:extLst>
                <a:ext uri="{FF2B5EF4-FFF2-40B4-BE49-F238E27FC236}">
                  <a16:creationId xmlns:a16="http://schemas.microsoft.com/office/drawing/2014/main" id="{B8113090-88D2-80BC-CD17-D78679E9FB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990283">
              <a:off x="5121992" y="2456230"/>
              <a:ext cx="304945" cy="304945"/>
            </a:xfrm>
            <a:prstGeom prst="rect">
              <a:avLst/>
            </a:prstGeom>
          </p:spPr>
        </p:pic>
      </p:grpSp>
      <p:sp>
        <p:nvSpPr>
          <p:cNvPr id="84" name="Lightning Bolt 83">
            <a:extLst>
              <a:ext uri="{FF2B5EF4-FFF2-40B4-BE49-F238E27FC236}">
                <a16:creationId xmlns:a16="http://schemas.microsoft.com/office/drawing/2014/main" id="{9F0B4AD8-0707-0C60-B078-8AA8F2B1EC1A}"/>
              </a:ext>
            </a:extLst>
          </p:cNvPr>
          <p:cNvSpPr/>
          <p:nvPr/>
        </p:nvSpPr>
        <p:spPr>
          <a:xfrm rot="2651905">
            <a:off x="8433068" y="1764412"/>
            <a:ext cx="1053057" cy="1725129"/>
          </a:xfrm>
          <a:prstGeom prst="lightningBolt">
            <a:avLst/>
          </a:prstGeom>
          <a:solidFill>
            <a:srgbClr val="FADF4E">
              <a:alpha val="39673"/>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5-Point Star 84">
            <a:extLst>
              <a:ext uri="{FF2B5EF4-FFF2-40B4-BE49-F238E27FC236}">
                <a16:creationId xmlns:a16="http://schemas.microsoft.com/office/drawing/2014/main" id="{1E2A8D69-BFCA-0507-CD6A-77CC63D30362}"/>
              </a:ext>
            </a:extLst>
          </p:cNvPr>
          <p:cNvSpPr/>
          <p:nvPr/>
        </p:nvSpPr>
        <p:spPr>
          <a:xfrm>
            <a:off x="103848" y="4907582"/>
            <a:ext cx="229265" cy="228944"/>
          </a:xfrm>
          <a:prstGeom prst="star5">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50199954-1BCE-067D-9F8C-16D146FBD492}"/>
              </a:ext>
            </a:extLst>
          </p:cNvPr>
          <p:cNvSpPr txBox="1"/>
          <p:nvPr/>
        </p:nvSpPr>
        <p:spPr>
          <a:xfrm>
            <a:off x="428676" y="4857676"/>
            <a:ext cx="8111714" cy="369332"/>
          </a:xfrm>
          <a:prstGeom prst="rect">
            <a:avLst/>
          </a:prstGeom>
          <a:noFill/>
        </p:spPr>
        <p:txBody>
          <a:bodyPr wrap="square" rtlCol="0">
            <a:spAutoFit/>
          </a:bodyPr>
          <a:lstStyle/>
          <a:p>
            <a:r>
              <a:rPr lang="en-US" dirty="0"/>
              <a:t>Varying quantities of CDMs per event (ranging from 1 to 21) </a:t>
            </a:r>
          </a:p>
        </p:txBody>
      </p:sp>
      <p:sp>
        <p:nvSpPr>
          <p:cNvPr id="87" name="TextBox 86">
            <a:extLst>
              <a:ext uri="{FF2B5EF4-FFF2-40B4-BE49-F238E27FC236}">
                <a16:creationId xmlns:a16="http://schemas.microsoft.com/office/drawing/2014/main" id="{8CA48241-C061-6616-8FA8-9F7013273D46}"/>
              </a:ext>
            </a:extLst>
          </p:cNvPr>
          <p:cNvSpPr txBox="1"/>
          <p:nvPr/>
        </p:nvSpPr>
        <p:spPr>
          <a:xfrm>
            <a:off x="13239" y="3337967"/>
            <a:ext cx="688706" cy="369332"/>
          </a:xfrm>
          <a:prstGeom prst="rect">
            <a:avLst/>
          </a:prstGeom>
          <a:noFill/>
        </p:spPr>
        <p:txBody>
          <a:bodyPr wrap="square" rtlCol="0">
            <a:spAutoFit/>
          </a:bodyPr>
          <a:lstStyle/>
          <a:p>
            <a:r>
              <a:rPr lang="en-US" dirty="0"/>
              <a:t>Sat A</a:t>
            </a:r>
          </a:p>
        </p:txBody>
      </p:sp>
      <p:sp>
        <p:nvSpPr>
          <p:cNvPr id="88" name="TextBox 87">
            <a:extLst>
              <a:ext uri="{FF2B5EF4-FFF2-40B4-BE49-F238E27FC236}">
                <a16:creationId xmlns:a16="http://schemas.microsoft.com/office/drawing/2014/main" id="{F1C59F55-E91B-DB24-58AC-CE725849E069}"/>
              </a:ext>
            </a:extLst>
          </p:cNvPr>
          <p:cNvSpPr txBox="1"/>
          <p:nvPr/>
        </p:nvSpPr>
        <p:spPr>
          <a:xfrm>
            <a:off x="91814" y="3790852"/>
            <a:ext cx="693435" cy="369332"/>
          </a:xfrm>
          <a:prstGeom prst="rect">
            <a:avLst/>
          </a:prstGeom>
          <a:noFill/>
        </p:spPr>
        <p:txBody>
          <a:bodyPr wrap="square" rtlCol="0">
            <a:spAutoFit/>
          </a:bodyPr>
          <a:lstStyle/>
          <a:p>
            <a:r>
              <a:rPr lang="en-US" dirty="0"/>
              <a:t>Sat B</a:t>
            </a:r>
          </a:p>
        </p:txBody>
      </p:sp>
      <p:sp>
        <p:nvSpPr>
          <p:cNvPr id="89" name="TextBox 88">
            <a:extLst>
              <a:ext uri="{FF2B5EF4-FFF2-40B4-BE49-F238E27FC236}">
                <a16:creationId xmlns:a16="http://schemas.microsoft.com/office/drawing/2014/main" id="{AEBE339E-79A4-11DE-EEDE-07EF26647D3F}"/>
              </a:ext>
            </a:extLst>
          </p:cNvPr>
          <p:cNvSpPr txBox="1"/>
          <p:nvPr/>
        </p:nvSpPr>
        <p:spPr>
          <a:xfrm>
            <a:off x="382595" y="4086003"/>
            <a:ext cx="732563" cy="369332"/>
          </a:xfrm>
          <a:prstGeom prst="rect">
            <a:avLst/>
          </a:prstGeom>
          <a:noFill/>
        </p:spPr>
        <p:txBody>
          <a:bodyPr wrap="square" rtlCol="0">
            <a:spAutoFit/>
          </a:bodyPr>
          <a:lstStyle/>
          <a:p>
            <a:r>
              <a:rPr lang="en-US" dirty="0"/>
              <a:t>Sat C</a:t>
            </a:r>
          </a:p>
        </p:txBody>
      </p:sp>
      <p:sp>
        <p:nvSpPr>
          <p:cNvPr id="90" name="Diamond 89">
            <a:extLst>
              <a:ext uri="{FF2B5EF4-FFF2-40B4-BE49-F238E27FC236}">
                <a16:creationId xmlns:a16="http://schemas.microsoft.com/office/drawing/2014/main" id="{EA63E8EB-7DA7-55FD-6D15-D11FA3CA33CD}"/>
              </a:ext>
            </a:extLst>
          </p:cNvPr>
          <p:cNvSpPr/>
          <p:nvPr/>
        </p:nvSpPr>
        <p:spPr>
          <a:xfrm>
            <a:off x="78760" y="5210233"/>
            <a:ext cx="281623" cy="313650"/>
          </a:xfrm>
          <a:prstGeom prst="diamond">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E36C3F0B-8E07-9BAC-0F81-879ADFF16F8C}"/>
              </a:ext>
            </a:extLst>
          </p:cNvPr>
          <p:cNvSpPr txBox="1"/>
          <p:nvPr/>
        </p:nvSpPr>
        <p:spPr>
          <a:xfrm>
            <a:off x="348499" y="1599110"/>
            <a:ext cx="755404" cy="369332"/>
          </a:xfrm>
          <a:prstGeom prst="rect">
            <a:avLst/>
          </a:prstGeom>
          <a:noFill/>
        </p:spPr>
        <p:txBody>
          <a:bodyPr wrap="square" rtlCol="0">
            <a:spAutoFit/>
          </a:bodyPr>
          <a:lstStyle/>
          <a:p>
            <a:r>
              <a:rPr lang="en-US" dirty="0"/>
              <a:t>TCA</a:t>
            </a:r>
          </a:p>
        </p:txBody>
      </p:sp>
      <p:sp>
        <p:nvSpPr>
          <p:cNvPr id="93" name="TextBox 92">
            <a:extLst>
              <a:ext uri="{FF2B5EF4-FFF2-40B4-BE49-F238E27FC236}">
                <a16:creationId xmlns:a16="http://schemas.microsoft.com/office/drawing/2014/main" id="{1C46C17D-A86E-3611-1C33-9BD4F9A4B9E0}"/>
              </a:ext>
            </a:extLst>
          </p:cNvPr>
          <p:cNvSpPr txBox="1"/>
          <p:nvPr/>
        </p:nvSpPr>
        <p:spPr>
          <a:xfrm>
            <a:off x="428676" y="5174069"/>
            <a:ext cx="5804856" cy="369332"/>
          </a:xfrm>
          <a:prstGeom prst="rect">
            <a:avLst/>
          </a:prstGeom>
          <a:noFill/>
        </p:spPr>
        <p:txBody>
          <a:bodyPr wrap="square" rtlCol="0">
            <a:spAutoFit/>
          </a:bodyPr>
          <a:lstStyle/>
          <a:p>
            <a:r>
              <a:rPr lang="en-US" dirty="0"/>
              <a:t>Varying prediction durations to TCA; impacting accuracies</a:t>
            </a:r>
          </a:p>
        </p:txBody>
      </p:sp>
      <p:sp>
        <p:nvSpPr>
          <p:cNvPr id="94" name="TextBox 93">
            <a:extLst>
              <a:ext uri="{FF2B5EF4-FFF2-40B4-BE49-F238E27FC236}">
                <a16:creationId xmlns:a16="http://schemas.microsoft.com/office/drawing/2014/main" id="{114628B2-661B-601E-2AFF-6BA9CD50269A}"/>
              </a:ext>
            </a:extLst>
          </p:cNvPr>
          <p:cNvSpPr txBox="1"/>
          <p:nvPr/>
        </p:nvSpPr>
        <p:spPr>
          <a:xfrm>
            <a:off x="4803152" y="3288421"/>
            <a:ext cx="1302396" cy="307777"/>
          </a:xfrm>
          <a:prstGeom prst="rect">
            <a:avLst/>
          </a:prstGeom>
          <a:noFill/>
        </p:spPr>
        <p:txBody>
          <a:bodyPr wrap="square" rtlCol="0">
            <a:spAutoFit/>
          </a:bodyPr>
          <a:lstStyle/>
          <a:p>
            <a:r>
              <a:rPr lang="en-US" sz="1400" b="1" dirty="0">
                <a:solidFill>
                  <a:srgbClr val="FF0000"/>
                </a:solidFill>
              </a:rPr>
              <a:t>Maneuver</a:t>
            </a:r>
          </a:p>
        </p:txBody>
      </p:sp>
      <p:sp>
        <p:nvSpPr>
          <p:cNvPr id="95" name="TextBox 94">
            <a:extLst>
              <a:ext uri="{FF2B5EF4-FFF2-40B4-BE49-F238E27FC236}">
                <a16:creationId xmlns:a16="http://schemas.microsoft.com/office/drawing/2014/main" id="{3EF7B6C8-FEF0-E00C-0261-FD721AC50E85}"/>
              </a:ext>
            </a:extLst>
          </p:cNvPr>
          <p:cNvSpPr txBox="1"/>
          <p:nvPr/>
        </p:nvSpPr>
        <p:spPr>
          <a:xfrm>
            <a:off x="2201180" y="3742019"/>
            <a:ext cx="1302396" cy="523220"/>
          </a:xfrm>
          <a:prstGeom prst="rect">
            <a:avLst/>
          </a:prstGeom>
          <a:noFill/>
        </p:spPr>
        <p:txBody>
          <a:bodyPr wrap="square" rtlCol="0">
            <a:spAutoFit/>
          </a:bodyPr>
          <a:lstStyle/>
          <a:p>
            <a:r>
              <a:rPr lang="en-US" sz="1400" b="1" dirty="0">
                <a:solidFill>
                  <a:srgbClr val="FF0000"/>
                </a:solidFill>
              </a:rPr>
              <a:t>Sensor Tracking</a:t>
            </a:r>
          </a:p>
        </p:txBody>
      </p:sp>
      <p:sp>
        <p:nvSpPr>
          <p:cNvPr id="96" name="TextBox 95">
            <a:extLst>
              <a:ext uri="{FF2B5EF4-FFF2-40B4-BE49-F238E27FC236}">
                <a16:creationId xmlns:a16="http://schemas.microsoft.com/office/drawing/2014/main" id="{7470CB89-1806-C3E6-2E64-A1661F4A6620}"/>
              </a:ext>
            </a:extLst>
          </p:cNvPr>
          <p:cNvSpPr txBox="1"/>
          <p:nvPr/>
        </p:nvSpPr>
        <p:spPr>
          <a:xfrm>
            <a:off x="9540991" y="3994513"/>
            <a:ext cx="1302396" cy="523220"/>
          </a:xfrm>
          <a:prstGeom prst="rect">
            <a:avLst/>
          </a:prstGeom>
          <a:noFill/>
        </p:spPr>
        <p:txBody>
          <a:bodyPr wrap="square" rtlCol="0">
            <a:spAutoFit/>
          </a:bodyPr>
          <a:lstStyle/>
          <a:p>
            <a:r>
              <a:rPr lang="en-US" sz="1400" b="1" dirty="0">
                <a:solidFill>
                  <a:srgbClr val="FF0000"/>
                </a:solidFill>
              </a:rPr>
              <a:t>Sensor Tracking</a:t>
            </a:r>
          </a:p>
        </p:txBody>
      </p:sp>
      <p:pic>
        <p:nvPicPr>
          <p:cNvPr id="97" name="Graphic 96" descr="Satellite dish outline">
            <a:extLst>
              <a:ext uri="{FF2B5EF4-FFF2-40B4-BE49-F238E27FC236}">
                <a16:creationId xmlns:a16="http://schemas.microsoft.com/office/drawing/2014/main" id="{C18052BF-27E6-B5D9-76DE-C45329B156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60" y="5597590"/>
            <a:ext cx="281623" cy="281623"/>
          </a:xfrm>
          <a:prstGeom prst="rect">
            <a:avLst/>
          </a:prstGeom>
        </p:spPr>
      </p:pic>
      <p:sp>
        <p:nvSpPr>
          <p:cNvPr id="98" name="TextBox 97">
            <a:extLst>
              <a:ext uri="{FF2B5EF4-FFF2-40B4-BE49-F238E27FC236}">
                <a16:creationId xmlns:a16="http://schemas.microsoft.com/office/drawing/2014/main" id="{114CF610-7C70-C9FA-C4E4-2A36EA5210BA}"/>
              </a:ext>
            </a:extLst>
          </p:cNvPr>
          <p:cNvSpPr txBox="1"/>
          <p:nvPr/>
        </p:nvSpPr>
        <p:spPr>
          <a:xfrm>
            <a:off x="447877" y="5553326"/>
            <a:ext cx="7201860" cy="369332"/>
          </a:xfrm>
          <a:prstGeom prst="rect">
            <a:avLst/>
          </a:prstGeom>
          <a:noFill/>
        </p:spPr>
        <p:txBody>
          <a:bodyPr wrap="square" rtlCol="0">
            <a:spAutoFit/>
          </a:bodyPr>
          <a:lstStyle/>
          <a:p>
            <a:r>
              <a:rPr lang="en-US" dirty="0"/>
              <a:t>Varied observation solutions; depend on geometry and state accuracy </a:t>
            </a:r>
          </a:p>
        </p:txBody>
      </p:sp>
      <p:grpSp>
        <p:nvGrpSpPr>
          <p:cNvPr id="100" name="Group 99">
            <a:extLst>
              <a:ext uri="{FF2B5EF4-FFF2-40B4-BE49-F238E27FC236}">
                <a16:creationId xmlns:a16="http://schemas.microsoft.com/office/drawing/2014/main" id="{CA21F58B-70B3-5375-83D4-63827E615611}"/>
              </a:ext>
            </a:extLst>
          </p:cNvPr>
          <p:cNvGrpSpPr/>
          <p:nvPr/>
        </p:nvGrpSpPr>
        <p:grpSpPr>
          <a:xfrm>
            <a:off x="78760" y="5893174"/>
            <a:ext cx="387236" cy="369333"/>
            <a:chOff x="5115081" y="2456230"/>
            <a:chExt cx="500018" cy="636564"/>
          </a:xfrm>
        </p:grpSpPr>
        <p:pic>
          <p:nvPicPr>
            <p:cNvPr id="101" name="Graphic 100" descr="Satellite with solid fill">
              <a:extLst>
                <a:ext uri="{FF2B5EF4-FFF2-40B4-BE49-F238E27FC236}">
                  <a16:creationId xmlns:a16="http://schemas.microsoft.com/office/drawing/2014/main" id="{F97B527C-A590-78BB-9BC6-C678CB65B3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759716" flipH="1">
              <a:off x="5115081" y="2605494"/>
              <a:ext cx="500018" cy="487300"/>
            </a:xfrm>
            <a:prstGeom prst="rect">
              <a:avLst/>
            </a:prstGeom>
          </p:spPr>
        </p:pic>
        <p:pic>
          <p:nvPicPr>
            <p:cNvPr id="102" name="Graphic 101" descr="Fire with solid fill">
              <a:extLst>
                <a:ext uri="{FF2B5EF4-FFF2-40B4-BE49-F238E27FC236}">
                  <a16:creationId xmlns:a16="http://schemas.microsoft.com/office/drawing/2014/main" id="{72FE4E77-2472-91C5-E7ED-A83BA257EA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990283">
              <a:off x="5121992" y="2456230"/>
              <a:ext cx="304945" cy="304945"/>
            </a:xfrm>
            <a:prstGeom prst="rect">
              <a:avLst/>
            </a:prstGeom>
          </p:spPr>
        </p:pic>
      </p:grpSp>
      <p:sp>
        <p:nvSpPr>
          <p:cNvPr id="103" name="TextBox 102">
            <a:extLst>
              <a:ext uri="{FF2B5EF4-FFF2-40B4-BE49-F238E27FC236}">
                <a16:creationId xmlns:a16="http://schemas.microsoft.com/office/drawing/2014/main" id="{C3FF2A16-0239-62DE-255C-09831E854E16}"/>
              </a:ext>
            </a:extLst>
          </p:cNvPr>
          <p:cNvSpPr txBox="1"/>
          <p:nvPr/>
        </p:nvSpPr>
        <p:spPr>
          <a:xfrm>
            <a:off x="450848" y="5918497"/>
            <a:ext cx="7201860" cy="369332"/>
          </a:xfrm>
          <a:prstGeom prst="rect">
            <a:avLst/>
          </a:prstGeom>
          <a:noFill/>
        </p:spPr>
        <p:txBody>
          <a:bodyPr wrap="square" rtlCol="0">
            <a:spAutoFit/>
          </a:bodyPr>
          <a:lstStyle/>
          <a:p>
            <a:r>
              <a:rPr lang="en-US" dirty="0"/>
              <a:t>Can’t predict future maneuvers from CDM data</a:t>
            </a:r>
          </a:p>
        </p:txBody>
      </p:sp>
      <p:pic>
        <p:nvPicPr>
          <p:cNvPr id="104" name="Graphic 103" descr="Sunset scene with solid fill">
            <a:extLst>
              <a:ext uri="{FF2B5EF4-FFF2-40B4-BE49-F238E27FC236}">
                <a16:creationId xmlns:a16="http://schemas.microsoft.com/office/drawing/2014/main" id="{FB666450-283B-88C3-73DB-D938E38019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6056" y="5122104"/>
            <a:ext cx="445881" cy="445881"/>
          </a:xfrm>
          <a:prstGeom prst="rect">
            <a:avLst/>
          </a:prstGeom>
        </p:spPr>
      </p:pic>
      <p:sp>
        <p:nvSpPr>
          <p:cNvPr id="105" name="TextBox 104">
            <a:extLst>
              <a:ext uri="{FF2B5EF4-FFF2-40B4-BE49-F238E27FC236}">
                <a16:creationId xmlns:a16="http://schemas.microsoft.com/office/drawing/2014/main" id="{03430EC6-CF2D-53CD-AABB-1F7FA50F4D3F}"/>
              </a:ext>
            </a:extLst>
          </p:cNvPr>
          <p:cNvSpPr txBox="1"/>
          <p:nvPr/>
        </p:nvSpPr>
        <p:spPr>
          <a:xfrm>
            <a:off x="7504087" y="5201008"/>
            <a:ext cx="7201860" cy="369332"/>
          </a:xfrm>
          <a:prstGeom prst="rect">
            <a:avLst/>
          </a:prstGeom>
          <a:noFill/>
        </p:spPr>
        <p:txBody>
          <a:bodyPr wrap="square" rtlCol="0">
            <a:spAutoFit/>
          </a:bodyPr>
          <a:lstStyle/>
          <a:p>
            <a:r>
              <a:rPr lang="en-US" dirty="0"/>
              <a:t>Space weather atmospheric perturbations</a:t>
            </a:r>
          </a:p>
        </p:txBody>
      </p:sp>
      <p:sp>
        <p:nvSpPr>
          <p:cNvPr id="2" name="TextBox 1">
            <a:extLst>
              <a:ext uri="{FF2B5EF4-FFF2-40B4-BE49-F238E27FC236}">
                <a16:creationId xmlns:a16="http://schemas.microsoft.com/office/drawing/2014/main" id="{A6ECCECC-8616-187A-40AD-1A9B7A24A11B}"/>
              </a:ext>
            </a:extLst>
          </p:cNvPr>
          <p:cNvSpPr txBox="1"/>
          <p:nvPr/>
        </p:nvSpPr>
        <p:spPr>
          <a:xfrm>
            <a:off x="7453614" y="5715563"/>
            <a:ext cx="3952864" cy="338554"/>
          </a:xfrm>
          <a:prstGeom prst="rect">
            <a:avLst/>
          </a:prstGeom>
          <a:solidFill>
            <a:srgbClr val="00E1ED"/>
          </a:solidFill>
          <a:ln w="25400">
            <a:solidFill>
              <a:srgbClr val="0070C0"/>
            </a:solidFill>
          </a:ln>
        </p:spPr>
        <p:txBody>
          <a:bodyPr wrap="square" rtlCol="0">
            <a:spAutoFit/>
          </a:bodyPr>
          <a:lstStyle/>
          <a:p>
            <a:pPr algn="ctr"/>
            <a:r>
              <a:rPr lang="en-US" sz="1600" b="1" dirty="0"/>
              <a:t>Complex and Nuanced Data Archive!</a:t>
            </a:r>
          </a:p>
        </p:txBody>
      </p:sp>
    </p:spTree>
    <p:extLst>
      <p:ext uri="{BB962C8B-B14F-4D97-AF65-F5344CB8AC3E}">
        <p14:creationId xmlns:p14="http://schemas.microsoft.com/office/powerpoint/2010/main" val="410861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E709BF-A129-D4C1-D827-CB86D7FC09C6}"/>
              </a:ext>
            </a:extLst>
          </p:cNvPr>
          <p:cNvSpPr>
            <a:spLocks noGrp="1"/>
          </p:cNvSpPr>
          <p:nvPr>
            <p:ph type="ctrTitle"/>
          </p:nvPr>
        </p:nvSpPr>
        <p:spPr/>
        <p:txBody>
          <a:bodyPr/>
          <a:lstStyle/>
          <a:p>
            <a:r>
              <a:rPr lang="en-US" dirty="0">
                <a:solidFill>
                  <a:srgbClr val="FADF4E"/>
                </a:solidFill>
              </a:rPr>
              <a:t>AI and ML for Risk Assessment</a:t>
            </a:r>
          </a:p>
        </p:txBody>
      </p:sp>
    </p:spTree>
    <p:extLst>
      <p:ext uri="{BB962C8B-B14F-4D97-AF65-F5344CB8AC3E}">
        <p14:creationId xmlns:p14="http://schemas.microsoft.com/office/powerpoint/2010/main" val="281046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Approach</a:t>
            </a:r>
          </a:p>
        </p:txBody>
      </p:sp>
      <p:sp>
        <p:nvSpPr>
          <p:cNvPr id="4" name="Slide Number Placeholder 3"/>
          <p:cNvSpPr>
            <a:spLocks noGrp="1"/>
          </p:cNvSpPr>
          <p:nvPr>
            <p:ph type="sldNum" sz="quarter" idx="4"/>
          </p:nvPr>
        </p:nvSpPr>
        <p:spPr/>
        <p:txBody>
          <a:bodyPr/>
          <a:lstStyle/>
          <a:p>
            <a:fld id="{4C13AE75-544F-4073-A520-589257A716CE}" type="slidenum">
              <a:rPr lang="en-US" smtClean="0"/>
              <a:t>7</a:t>
            </a:fld>
            <a:endParaRPr lang="en-US" dirty="0"/>
          </a:p>
        </p:txBody>
      </p:sp>
      <p:pic>
        <p:nvPicPr>
          <p:cNvPr id="9220" name="Picture 4" descr="Image result for two spacecrafts collision"/>
          <p:cNvPicPr>
            <a:picLocks noChangeAspect="1" noChangeArrowheads="1"/>
          </p:cNvPicPr>
          <p:nvPr/>
        </p:nvPicPr>
        <p:blipFill rotWithShape="1">
          <a:blip r:embed="rId3">
            <a:extLst>
              <a:ext uri="{28A0092B-C50C-407E-A947-70E740481C1C}">
                <a14:useLocalDpi xmlns:a14="http://schemas.microsoft.com/office/drawing/2010/main" val="0"/>
              </a:ext>
            </a:extLst>
          </a:blip>
          <a:srcRect r="9835"/>
          <a:stretch/>
        </p:blipFill>
        <p:spPr bwMode="auto">
          <a:xfrm>
            <a:off x="241613" y="1680351"/>
            <a:ext cx="2439707" cy="1522020"/>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1296878" y="3840473"/>
            <a:ext cx="198709" cy="343711"/>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904290" y="2804244"/>
            <a:ext cx="690343" cy="91531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62166" y="3261899"/>
            <a:ext cx="2214980" cy="584775"/>
          </a:xfrm>
          <a:prstGeom prst="rect">
            <a:avLst/>
          </a:prstGeom>
          <a:noFill/>
        </p:spPr>
        <p:txBody>
          <a:bodyPr wrap="square" rtlCol="0">
            <a:spAutoFit/>
          </a:bodyPr>
          <a:lstStyle/>
          <a:p>
            <a:pPr algn="ctr"/>
            <a:r>
              <a:rPr lang="en-US" sz="1600" dirty="0">
                <a:solidFill>
                  <a:srgbClr val="7030A0"/>
                </a:solidFill>
              </a:rPr>
              <a:t>Two spacecraft at Time of close approach (TCA)</a:t>
            </a:r>
          </a:p>
        </p:txBody>
      </p:sp>
      <p:graphicFrame>
        <p:nvGraphicFramePr>
          <p:cNvPr id="10" name="Table 9"/>
          <p:cNvGraphicFramePr>
            <a:graphicFrameLocks noGrp="1"/>
          </p:cNvGraphicFramePr>
          <p:nvPr>
            <p:extLst>
              <p:ext uri="{D42A27DB-BD31-4B8C-83A1-F6EECF244321}">
                <p14:modId xmlns:p14="http://schemas.microsoft.com/office/powerpoint/2010/main" val="3197446663"/>
              </p:ext>
            </p:extLst>
          </p:nvPr>
        </p:nvGraphicFramePr>
        <p:xfrm>
          <a:off x="265116" y="4220753"/>
          <a:ext cx="2372033" cy="2044781"/>
        </p:xfrm>
        <a:graphic>
          <a:graphicData uri="http://schemas.openxmlformats.org/drawingml/2006/table">
            <a:tbl>
              <a:tblPr firstRow="1" bandRow="1">
                <a:tableStyleId>{93296810-A885-4BE3-A3E7-6D5BEEA58F35}</a:tableStyleId>
              </a:tblPr>
              <a:tblGrid>
                <a:gridCol w="2372033">
                  <a:extLst>
                    <a:ext uri="{9D8B030D-6E8A-4147-A177-3AD203B41FA5}">
                      <a16:colId xmlns:a16="http://schemas.microsoft.com/office/drawing/2014/main" val="1319210421"/>
                    </a:ext>
                  </a:extLst>
                </a:gridCol>
              </a:tblGrid>
              <a:tr h="305191">
                <a:tc>
                  <a:txBody>
                    <a:bodyPr/>
                    <a:lstStyle/>
                    <a:p>
                      <a:pPr algn="ctr"/>
                      <a:r>
                        <a:rPr lang="en-US" sz="1400" dirty="0"/>
                        <a:t>Statistical Parameters</a:t>
                      </a:r>
                    </a:p>
                  </a:txBody>
                  <a:tcPr/>
                </a:tc>
                <a:extLst>
                  <a:ext uri="{0D108BD9-81ED-4DB2-BD59-A6C34878D82A}">
                    <a16:rowId xmlns:a16="http://schemas.microsoft.com/office/drawing/2014/main" val="3776386847"/>
                  </a:ext>
                </a:extLst>
              </a:tr>
              <a:tr h="305191">
                <a:tc>
                  <a:txBody>
                    <a:bodyPr/>
                    <a:lstStyle/>
                    <a:p>
                      <a:pPr algn="ctr"/>
                      <a:r>
                        <a:rPr lang="en-US" sz="1400" b="1" dirty="0"/>
                        <a:t>Probability of Collision</a:t>
                      </a:r>
                    </a:p>
                  </a:txBody>
                  <a:tcPr/>
                </a:tc>
                <a:extLst>
                  <a:ext uri="{0D108BD9-81ED-4DB2-BD59-A6C34878D82A}">
                    <a16:rowId xmlns:a16="http://schemas.microsoft.com/office/drawing/2014/main" val="3818296425"/>
                  </a:ext>
                </a:extLst>
              </a:tr>
              <a:tr h="305191">
                <a:tc>
                  <a:txBody>
                    <a:bodyPr/>
                    <a:lstStyle/>
                    <a:p>
                      <a:pPr algn="ctr"/>
                      <a:r>
                        <a:rPr lang="en-US" sz="1400" dirty="0"/>
                        <a:t>Miss Distance</a:t>
                      </a:r>
                    </a:p>
                  </a:txBody>
                  <a:tcPr/>
                </a:tc>
                <a:extLst>
                  <a:ext uri="{0D108BD9-81ED-4DB2-BD59-A6C34878D82A}">
                    <a16:rowId xmlns:a16="http://schemas.microsoft.com/office/drawing/2014/main" val="670567782"/>
                  </a:ext>
                </a:extLst>
              </a:tr>
              <a:tr h="305191">
                <a:tc>
                  <a:txBody>
                    <a:bodyPr/>
                    <a:lstStyle/>
                    <a:p>
                      <a:pPr algn="ctr"/>
                      <a:r>
                        <a:rPr lang="en-US" sz="1400" dirty="0"/>
                        <a:t>Mahalanobis Distance</a:t>
                      </a:r>
                    </a:p>
                  </a:txBody>
                  <a:tcPr/>
                </a:tc>
                <a:extLst>
                  <a:ext uri="{0D108BD9-81ED-4DB2-BD59-A6C34878D82A}">
                    <a16:rowId xmlns:a16="http://schemas.microsoft.com/office/drawing/2014/main" val="3171846444"/>
                  </a:ext>
                </a:extLst>
              </a:tr>
              <a:tr h="305191">
                <a:tc>
                  <a:txBody>
                    <a:bodyPr/>
                    <a:lstStyle/>
                    <a:p>
                      <a:pPr algn="ctr"/>
                      <a:r>
                        <a:rPr lang="en-US" sz="1400" dirty="0"/>
                        <a:t>Bhattacharyya Distance</a:t>
                      </a:r>
                    </a:p>
                  </a:txBody>
                  <a:tcPr/>
                </a:tc>
                <a:extLst>
                  <a:ext uri="{0D108BD9-81ED-4DB2-BD59-A6C34878D82A}">
                    <a16:rowId xmlns:a16="http://schemas.microsoft.com/office/drawing/2014/main" val="445295646"/>
                  </a:ext>
                </a:extLst>
              </a:tr>
              <a:tr h="518826">
                <a:tc>
                  <a:txBody>
                    <a:bodyPr/>
                    <a:lstStyle/>
                    <a:p>
                      <a:pPr algn="ctr"/>
                      <a:r>
                        <a:rPr lang="en-US" sz="1400" dirty="0"/>
                        <a:t>Kullback-Leibler</a:t>
                      </a:r>
                      <a:r>
                        <a:rPr lang="en-US" sz="1400" baseline="0" dirty="0"/>
                        <a:t> Distance etc.</a:t>
                      </a:r>
                      <a:endParaRPr lang="en-US" sz="1400" dirty="0"/>
                    </a:p>
                  </a:txBody>
                  <a:tcPr/>
                </a:tc>
                <a:extLst>
                  <a:ext uri="{0D108BD9-81ED-4DB2-BD59-A6C34878D82A}">
                    <a16:rowId xmlns:a16="http://schemas.microsoft.com/office/drawing/2014/main" val="308276279"/>
                  </a:ext>
                </a:extLst>
              </a:tr>
            </a:tbl>
          </a:graphicData>
        </a:graphic>
      </p:graphicFrame>
      <p:grpSp>
        <p:nvGrpSpPr>
          <p:cNvPr id="5" name="Group 4"/>
          <p:cNvGrpSpPr/>
          <p:nvPr/>
        </p:nvGrpSpPr>
        <p:grpSpPr>
          <a:xfrm>
            <a:off x="3850254" y="2395378"/>
            <a:ext cx="4311487" cy="2028493"/>
            <a:chOff x="3294728" y="2974396"/>
            <a:chExt cx="4311487" cy="2028493"/>
          </a:xfrm>
        </p:grpSpPr>
        <p:sp>
          <p:nvSpPr>
            <p:cNvPr id="13" name="TextBox 12"/>
            <p:cNvSpPr txBox="1"/>
            <p:nvPr/>
          </p:nvSpPr>
          <p:spPr>
            <a:xfrm>
              <a:off x="6185144" y="3796548"/>
              <a:ext cx="1421071" cy="830997"/>
            </a:xfrm>
            <a:prstGeom prst="rect">
              <a:avLst/>
            </a:prstGeom>
            <a:noFill/>
          </p:spPr>
          <p:txBody>
            <a:bodyPr wrap="square" rtlCol="0">
              <a:spAutoFit/>
            </a:bodyPr>
            <a:lstStyle/>
            <a:p>
              <a:pPr algn="ctr"/>
              <a:r>
                <a:rPr lang="en-US" sz="1600" dirty="0">
                  <a:solidFill>
                    <a:srgbClr val="7030A0"/>
                  </a:solidFill>
                </a:rPr>
                <a:t>Partition </a:t>
              </a:r>
              <a:r>
                <a:rPr lang="en-US" sz="1600" b="1" dirty="0">
                  <a:solidFill>
                    <a:srgbClr val="7030A0"/>
                  </a:solidFill>
                </a:rPr>
                <a:t>N</a:t>
              </a:r>
              <a:r>
                <a:rPr lang="en-US" sz="1600" dirty="0">
                  <a:solidFill>
                    <a:srgbClr val="7030A0"/>
                  </a:solidFill>
                </a:rPr>
                <a:t> observations into </a:t>
              </a:r>
              <a:r>
                <a:rPr lang="en-US" sz="1600" b="1" dirty="0">
                  <a:solidFill>
                    <a:srgbClr val="7030A0"/>
                  </a:solidFill>
                </a:rPr>
                <a:t>K</a:t>
              </a:r>
              <a:r>
                <a:rPr lang="en-US" sz="1600" dirty="0">
                  <a:solidFill>
                    <a:srgbClr val="7030A0"/>
                  </a:solidFill>
                </a:rPr>
                <a:t> clusters.</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614" r="5819"/>
            <a:stretch/>
          </p:blipFill>
          <p:spPr>
            <a:xfrm>
              <a:off x="3294728" y="3268120"/>
              <a:ext cx="2988238" cy="1734769"/>
            </a:xfrm>
            <a:prstGeom prst="rect">
              <a:avLst/>
            </a:prstGeom>
            <a:ln w="38100">
              <a:noFill/>
            </a:ln>
          </p:spPr>
        </p:pic>
        <p:sp>
          <p:nvSpPr>
            <p:cNvPr id="12" name="TextBox 11"/>
            <p:cNvSpPr txBox="1"/>
            <p:nvPr/>
          </p:nvSpPr>
          <p:spPr>
            <a:xfrm>
              <a:off x="4287493" y="2974396"/>
              <a:ext cx="1160206" cy="369332"/>
            </a:xfrm>
            <a:prstGeom prst="rect">
              <a:avLst/>
            </a:prstGeom>
            <a:noFill/>
          </p:spPr>
          <p:txBody>
            <a:bodyPr wrap="square" rtlCol="0">
              <a:spAutoFit/>
            </a:bodyPr>
            <a:lstStyle/>
            <a:p>
              <a:r>
                <a:rPr lang="en-US" b="1" dirty="0"/>
                <a:t>K-means</a:t>
              </a:r>
            </a:p>
          </p:txBody>
        </p:sp>
      </p:grpSp>
      <p:grpSp>
        <p:nvGrpSpPr>
          <p:cNvPr id="6" name="Group 5"/>
          <p:cNvGrpSpPr/>
          <p:nvPr/>
        </p:nvGrpSpPr>
        <p:grpSpPr>
          <a:xfrm>
            <a:off x="3908529" y="4484318"/>
            <a:ext cx="3627289" cy="1821118"/>
            <a:chOff x="3194898" y="4954290"/>
            <a:chExt cx="3627289" cy="1821118"/>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198" y="5200970"/>
              <a:ext cx="1837540" cy="1574438"/>
            </a:xfrm>
            <a:prstGeom prst="rect">
              <a:avLst/>
            </a:prstGeom>
            <a:ln w="38100">
              <a:noFill/>
            </a:ln>
          </p:spPr>
        </p:pic>
        <p:sp>
          <p:nvSpPr>
            <p:cNvPr id="18" name="TextBox 17"/>
            <p:cNvSpPr txBox="1"/>
            <p:nvPr/>
          </p:nvSpPr>
          <p:spPr>
            <a:xfrm>
              <a:off x="5548101" y="5412067"/>
              <a:ext cx="1274086" cy="1323439"/>
            </a:xfrm>
            <a:prstGeom prst="rect">
              <a:avLst/>
            </a:prstGeom>
            <a:noFill/>
          </p:spPr>
          <p:txBody>
            <a:bodyPr wrap="square" rtlCol="0">
              <a:spAutoFit/>
            </a:bodyPr>
            <a:lstStyle/>
            <a:p>
              <a:pPr algn="ctr"/>
              <a:r>
                <a:rPr lang="en-US" sz="1600" dirty="0">
                  <a:solidFill>
                    <a:srgbClr val="7030A0"/>
                  </a:solidFill>
                </a:rPr>
                <a:t>Separation into </a:t>
              </a:r>
              <a:r>
                <a:rPr lang="en-US" sz="1600" b="1" dirty="0">
                  <a:solidFill>
                    <a:srgbClr val="7030A0"/>
                  </a:solidFill>
                </a:rPr>
                <a:t>K</a:t>
              </a:r>
              <a:r>
                <a:rPr lang="en-US" sz="1600" dirty="0">
                  <a:solidFill>
                    <a:srgbClr val="7030A0"/>
                  </a:solidFill>
                </a:rPr>
                <a:t> groups with the widest gap possible</a:t>
              </a:r>
            </a:p>
          </p:txBody>
        </p:sp>
        <p:sp>
          <p:nvSpPr>
            <p:cNvPr id="20" name="TextBox 19"/>
            <p:cNvSpPr txBox="1"/>
            <p:nvPr/>
          </p:nvSpPr>
          <p:spPr>
            <a:xfrm>
              <a:off x="3194898" y="4954290"/>
              <a:ext cx="3129780" cy="369332"/>
            </a:xfrm>
            <a:prstGeom prst="rect">
              <a:avLst/>
            </a:prstGeom>
            <a:noFill/>
          </p:spPr>
          <p:txBody>
            <a:bodyPr wrap="square" rtlCol="0">
              <a:spAutoFit/>
            </a:bodyPr>
            <a:lstStyle/>
            <a:p>
              <a:r>
                <a:rPr lang="en-US" b="1" dirty="0"/>
                <a:t>SVM-Support Vector Machines</a:t>
              </a:r>
            </a:p>
          </p:txBody>
        </p:sp>
      </p:grpSp>
      <p:sp>
        <p:nvSpPr>
          <p:cNvPr id="34" name="Right Arrow 33"/>
          <p:cNvSpPr/>
          <p:nvPr/>
        </p:nvSpPr>
        <p:spPr>
          <a:xfrm>
            <a:off x="8341747" y="2835953"/>
            <a:ext cx="690343" cy="91531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109649" y="1701569"/>
            <a:ext cx="3824923" cy="646331"/>
          </a:xfrm>
          <a:prstGeom prst="rect">
            <a:avLst/>
          </a:prstGeom>
          <a:noFill/>
        </p:spPr>
        <p:txBody>
          <a:bodyPr wrap="square" rtlCol="0">
            <a:spAutoFit/>
          </a:bodyPr>
          <a:lstStyle/>
          <a:p>
            <a:pPr algn="ctr"/>
            <a:r>
              <a:rPr lang="en-US" b="1" dirty="0"/>
              <a:t>Unsupervised Machine Learning Methods: Clustering and Classification</a:t>
            </a:r>
          </a:p>
        </p:txBody>
      </p:sp>
      <p:sp>
        <p:nvSpPr>
          <p:cNvPr id="36" name="TextBox 35"/>
          <p:cNvSpPr txBox="1"/>
          <p:nvPr/>
        </p:nvSpPr>
        <p:spPr>
          <a:xfrm>
            <a:off x="-168655" y="1300803"/>
            <a:ext cx="3129780" cy="369332"/>
          </a:xfrm>
          <a:prstGeom prst="rect">
            <a:avLst/>
          </a:prstGeom>
          <a:noFill/>
        </p:spPr>
        <p:txBody>
          <a:bodyPr wrap="square" rtlCol="0">
            <a:spAutoFit/>
          </a:bodyPr>
          <a:lstStyle/>
          <a:p>
            <a:pPr algn="ctr"/>
            <a:r>
              <a:rPr lang="en-US" b="1" dirty="0">
                <a:solidFill>
                  <a:srgbClr val="0000FF"/>
                </a:solidFill>
              </a:rPr>
              <a:t>(1) Obtain Data</a:t>
            </a:r>
          </a:p>
        </p:txBody>
      </p:sp>
      <p:sp>
        <p:nvSpPr>
          <p:cNvPr id="39" name="TextBox 38"/>
          <p:cNvSpPr txBox="1"/>
          <p:nvPr/>
        </p:nvSpPr>
        <p:spPr>
          <a:xfrm>
            <a:off x="4396829" y="1301789"/>
            <a:ext cx="2980260" cy="369332"/>
          </a:xfrm>
          <a:prstGeom prst="rect">
            <a:avLst/>
          </a:prstGeom>
          <a:noFill/>
        </p:spPr>
        <p:txBody>
          <a:bodyPr wrap="square" rtlCol="0">
            <a:spAutoFit/>
          </a:bodyPr>
          <a:lstStyle/>
          <a:p>
            <a:pPr algn="ctr"/>
            <a:r>
              <a:rPr lang="en-US" b="1" dirty="0">
                <a:solidFill>
                  <a:srgbClr val="0000FF"/>
                </a:solidFill>
              </a:rPr>
              <a:t>(2) Data Wrangling</a:t>
            </a:r>
          </a:p>
        </p:txBody>
      </p:sp>
      <p:sp>
        <p:nvSpPr>
          <p:cNvPr id="40" name="TextBox 39"/>
          <p:cNvSpPr txBox="1"/>
          <p:nvPr/>
        </p:nvSpPr>
        <p:spPr>
          <a:xfrm>
            <a:off x="9028097" y="1332237"/>
            <a:ext cx="2980260" cy="369332"/>
          </a:xfrm>
          <a:prstGeom prst="rect">
            <a:avLst/>
          </a:prstGeom>
          <a:noFill/>
        </p:spPr>
        <p:txBody>
          <a:bodyPr wrap="square" rtlCol="0">
            <a:spAutoFit/>
          </a:bodyPr>
          <a:lstStyle/>
          <a:p>
            <a:pPr algn="ctr"/>
            <a:r>
              <a:rPr lang="en-US" b="1" dirty="0">
                <a:solidFill>
                  <a:srgbClr val="0000FF"/>
                </a:solidFill>
              </a:rPr>
              <a:t>(3)Train Model</a:t>
            </a:r>
          </a:p>
        </p:txBody>
      </p:sp>
      <p:grpSp>
        <p:nvGrpSpPr>
          <p:cNvPr id="14" name="Group 13"/>
          <p:cNvGrpSpPr/>
          <p:nvPr/>
        </p:nvGrpSpPr>
        <p:grpSpPr>
          <a:xfrm>
            <a:off x="8470614" y="1496249"/>
            <a:ext cx="3166057" cy="2344224"/>
            <a:chOff x="8449850" y="1065401"/>
            <a:chExt cx="3166057" cy="2344224"/>
          </a:xfrm>
        </p:grpSpPr>
        <p:pic>
          <p:nvPicPr>
            <p:cNvPr id="37" name="Picture 36" descr="https://www.mathworks.com/help/fuzzy/guieditor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0405" y="1249503"/>
              <a:ext cx="2135502" cy="2160122"/>
            </a:xfrm>
            <a:prstGeom prst="rect">
              <a:avLst/>
            </a:prstGeom>
            <a:noFill/>
            <a:ln>
              <a:noFill/>
            </a:ln>
          </p:spPr>
        </p:pic>
        <p:sp>
          <p:nvSpPr>
            <p:cNvPr id="41" name="TextBox 40"/>
            <p:cNvSpPr txBox="1"/>
            <p:nvPr/>
          </p:nvSpPr>
          <p:spPr>
            <a:xfrm>
              <a:off x="8449850" y="1065401"/>
              <a:ext cx="1421071" cy="830997"/>
            </a:xfrm>
            <a:prstGeom prst="rect">
              <a:avLst/>
            </a:prstGeom>
            <a:noFill/>
          </p:spPr>
          <p:txBody>
            <a:bodyPr wrap="square" rtlCol="0">
              <a:spAutoFit/>
            </a:bodyPr>
            <a:lstStyle/>
            <a:p>
              <a:pPr algn="ctr"/>
              <a:r>
                <a:rPr lang="en-US" sz="1600" dirty="0">
                  <a:solidFill>
                    <a:srgbClr val="7030A0"/>
                  </a:solidFill>
                </a:rPr>
                <a:t>Fuzzy Inference System (FIS)</a:t>
              </a:r>
            </a:p>
          </p:txBody>
        </p:sp>
      </p:grpSp>
      <p:grpSp>
        <p:nvGrpSpPr>
          <p:cNvPr id="25" name="Group 24"/>
          <p:cNvGrpSpPr/>
          <p:nvPr/>
        </p:nvGrpSpPr>
        <p:grpSpPr>
          <a:xfrm>
            <a:off x="8873139" y="3859800"/>
            <a:ext cx="3231153" cy="2457897"/>
            <a:chOff x="8781197" y="3855059"/>
            <a:chExt cx="3231153" cy="2457897"/>
          </a:xfrm>
        </p:grpSpPr>
        <p:pic>
          <p:nvPicPr>
            <p:cNvPr id="38" name="Picture 2" descr="Deep Networ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1197" y="3855059"/>
              <a:ext cx="3231153" cy="224109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951924" y="5974402"/>
              <a:ext cx="2592805" cy="338554"/>
            </a:xfrm>
            <a:prstGeom prst="rect">
              <a:avLst/>
            </a:prstGeom>
            <a:noFill/>
          </p:spPr>
          <p:txBody>
            <a:bodyPr wrap="square" rtlCol="0">
              <a:spAutoFit/>
            </a:bodyPr>
            <a:lstStyle/>
            <a:p>
              <a:pPr algn="ctr"/>
              <a:r>
                <a:rPr lang="en-US" sz="1600" dirty="0">
                  <a:solidFill>
                    <a:srgbClr val="7030A0"/>
                  </a:solidFill>
                </a:rPr>
                <a:t>Deep Neural Network (DNN)</a:t>
              </a:r>
            </a:p>
          </p:txBody>
        </p:sp>
      </p:grpSp>
    </p:spTree>
    <p:extLst>
      <p:ext uri="{BB962C8B-B14F-4D97-AF65-F5344CB8AC3E}">
        <p14:creationId xmlns:p14="http://schemas.microsoft.com/office/powerpoint/2010/main" val="278539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35"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400" dirty="0"/>
              <a:t>Investigate statistical parameters using the available information that could provide augmented insight into conjunction events.</a:t>
            </a:r>
          </a:p>
          <a:p>
            <a:r>
              <a:rPr lang="en-US" sz="2400" dirty="0"/>
              <a:t>Developed a set of “statistical information parameters” (and their variations) derived from some of the same information used to compute Pc.</a:t>
            </a:r>
          </a:p>
          <a:p>
            <a:pPr marL="0" indent="0">
              <a:buNone/>
            </a:pPr>
            <a:endParaRPr lang="en-US" dirty="0"/>
          </a:p>
          <a:p>
            <a:pPr marL="1311275" lvl="2" indent="0">
              <a:buNone/>
            </a:pPr>
            <a:r>
              <a:rPr lang="en-US" sz="2400" dirty="0"/>
              <a:t>Probability of Collision (Pc) </a:t>
            </a:r>
          </a:p>
          <a:p>
            <a:pPr marL="1311275" lvl="2" indent="0">
              <a:buNone/>
            </a:pPr>
            <a:r>
              <a:rPr lang="en-US" sz="2400" dirty="0"/>
              <a:t>Mahalanobis Distance (MHD)</a:t>
            </a:r>
          </a:p>
          <a:p>
            <a:pPr marL="1311275" lvl="2" indent="0" fontAlgn="t">
              <a:buNone/>
            </a:pPr>
            <a:r>
              <a:rPr lang="en-US" sz="2400" dirty="0"/>
              <a:t>Miss Distance (MD)</a:t>
            </a:r>
          </a:p>
          <a:p>
            <a:pPr marL="1311275" lvl="2" indent="0" fontAlgn="t">
              <a:buNone/>
            </a:pPr>
            <a:r>
              <a:rPr lang="en-US" sz="2400" dirty="0"/>
              <a:t>Bhattacharyya Distance (BD)</a:t>
            </a:r>
          </a:p>
          <a:p>
            <a:pPr marL="1311275" lvl="2" indent="0" fontAlgn="t">
              <a:buNone/>
            </a:pPr>
            <a:r>
              <a:rPr lang="en-US" sz="2400" dirty="0"/>
              <a:t>Angle between two orbit planes(OA)</a:t>
            </a:r>
          </a:p>
          <a:p>
            <a:pPr marL="1311275" lvl="2" indent="0" fontAlgn="t">
              <a:buNone/>
            </a:pPr>
            <a:r>
              <a:rPr lang="en-US" sz="2400" dirty="0"/>
              <a:t>Kullback-Leibler Distance (KLD)</a:t>
            </a:r>
          </a:p>
          <a:p>
            <a:pPr marL="1311275" lvl="2" indent="0" fontAlgn="t">
              <a:buNone/>
            </a:pPr>
            <a:r>
              <a:rPr lang="en-US" sz="2400" dirty="0">
                <a:solidFill>
                  <a:srgbClr val="7030A0"/>
                </a:solidFill>
              </a:rPr>
              <a:t>Other?</a:t>
            </a:r>
          </a:p>
          <a:p>
            <a:pPr marL="0" indent="0">
              <a:buNone/>
            </a:pPr>
            <a:endParaRPr lang="en-US" dirty="0"/>
          </a:p>
        </p:txBody>
      </p:sp>
      <p:sp>
        <p:nvSpPr>
          <p:cNvPr id="2" name="Title 1"/>
          <p:cNvSpPr>
            <a:spLocks noGrp="1"/>
          </p:cNvSpPr>
          <p:nvPr>
            <p:ph type="title"/>
          </p:nvPr>
        </p:nvSpPr>
        <p:spPr/>
        <p:txBody>
          <a:bodyPr>
            <a:normAutofit/>
          </a:bodyPr>
          <a:lstStyle/>
          <a:p>
            <a:r>
              <a:rPr lang="en-US" b="1" dirty="0"/>
              <a:t>Parameter Set </a:t>
            </a:r>
            <a:r>
              <a:rPr lang="en-US" dirty="0"/>
              <a:t>C</a:t>
            </a:r>
            <a:r>
              <a:rPr lang="en-US" b="1" dirty="0"/>
              <a:t>onsiderations</a:t>
            </a:r>
          </a:p>
        </p:txBody>
      </p:sp>
      <p:sp>
        <p:nvSpPr>
          <p:cNvPr id="5" name="Slide Number Placeholder 4">
            <a:extLst>
              <a:ext uri="{FF2B5EF4-FFF2-40B4-BE49-F238E27FC236}">
                <a16:creationId xmlns:a16="http://schemas.microsoft.com/office/drawing/2014/main" id="{8AB3A455-6D1D-C268-C5F8-44E2880AF649}"/>
              </a:ext>
            </a:extLst>
          </p:cNvPr>
          <p:cNvSpPr>
            <a:spLocks noGrp="1"/>
          </p:cNvSpPr>
          <p:nvPr>
            <p:ph type="sldNum" sz="quarter" idx="4"/>
          </p:nvPr>
        </p:nvSpPr>
        <p:spPr/>
        <p:txBody>
          <a:bodyPr/>
          <a:lstStyle/>
          <a:p>
            <a:fld id="{D1802EF5-1B65-4033-90D1-623E74A55A6B}" type="slidenum">
              <a:rPr lang="en-US" smtClean="0"/>
              <a:t>8</a:t>
            </a:fld>
            <a:endParaRPr lang="en-US" dirty="0"/>
          </a:p>
        </p:txBody>
      </p:sp>
      <p:sp>
        <p:nvSpPr>
          <p:cNvPr id="6" name="Right Brace 5"/>
          <p:cNvSpPr/>
          <p:nvPr/>
        </p:nvSpPr>
        <p:spPr>
          <a:xfrm>
            <a:off x="6511636" y="2992582"/>
            <a:ext cx="304800" cy="3208521"/>
          </a:xfrm>
          <a:prstGeom prst="rightBrace">
            <a:avLst>
              <a:gd name="adj1" fmla="val 135606"/>
              <a:gd name="adj2" fmla="val 50000"/>
            </a:avLst>
          </a:prstGeom>
          <a:ln>
            <a:solidFill>
              <a:srgbClr val="7030A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8" name="TextBox 7"/>
          <p:cNvSpPr txBox="1"/>
          <p:nvPr/>
        </p:nvSpPr>
        <p:spPr>
          <a:xfrm>
            <a:off x="7081869" y="3858178"/>
            <a:ext cx="5160579" cy="1477328"/>
          </a:xfrm>
          <a:prstGeom prst="rect">
            <a:avLst/>
          </a:prstGeom>
          <a:noFill/>
        </p:spPr>
        <p:txBody>
          <a:bodyPr wrap="square" rtlCol="0">
            <a:spAutoFit/>
          </a:bodyPr>
          <a:lstStyle/>
          <a:p>
            <a:pPr lvl="0" defTabSz="457200">
              <a:defRPr/>
            </a:pPr>
            <a:r>
              <a:rPr lang="en-US" sz="2400" kern="0" dirty="0">
                <a:solidFill>
                  <a:prstClr val="black"/>
                </a:solidFill>
              </a:rPr>
              <a:t>-Position and Velocity </a:t>
            </a:r>
          </a:p>
          <a:p>
            <a:pPr lvl="0" defTabSz="457200">
              <a:defRPr/>
            </a:pPr>
            <a:r>
              <a:rPr lang="en-US" sz="2400" kern="0" dirty="0">
                <a:solidFill>
                  <a:prstClr val="black"/>
                </a:solidFill>
              </a:rPr>
              <a:t>-Covariance matrix</a:t>
            </a:r>
          </a:p>
          <a:p>
            <a:r>
              <a:rPr lang="en-US" sz="2400" kern="0" dirty="0">
                <a:solidFill>
                  <a:srgbClr val="7030A0"/>
                </a:solidFill>
              </a:rPr>
              <a:t>-Other?</a:t>
            </a:r>
          </a:p>
          <a:p>
            <a:endParaRPr lang="en-US" dirty="0"/>
          </a:p>
        </p:txBody>
      </p:sp>
      <p:sp>
        <p:nvSpPr>
          <p:cNvPr id="4" name="TextBox 3"/>
          <p:cNvSpPr txBox="1"/>
          <p:nvPr/>
        </p:nvSpPr>
        <p:spPr>
          <a:xfrm>
            <a:off x="7020901" y="3487269"/>
            <a:ext cx="3129477" cy="369332"/>
          </a:xfrm>
          <a:prstGeom prst="rect">
            <a:avLst/>
          </a:prstGeom>
          <a:noFill/>
        </p:spPr>
        <p:txBody>
          <a:bodyPr wrap="square" rtlCol="0">
            <a:spAutoFit/>
          </a:bodyPr>
          <a:lstStyle/>
          <a:p>
            <a:pPr lvl="0" defTabSz="457200">
              <a:defRPr/>
            </a:pPr>
            <a:r>
              <a:rPr lang="en-US" b="1" i="1" kern="0" dirty="0">
                <a:solidFill>
                  <a:prstClr val="black"/>
                </a:solidFill>
              </a:rPr>
              <a:t>(Both Primary and Secondary)</a:t>
            </a:r>
          </a:p>
        </p:txBody>
      </p:sp>
    </p:spTree>
    <p:extLst>
      <p:ext uri="{BB962C8B-B14F-4D97-AF65-F5344CB8AC3E}">
        <p14:creationId xmlns:p14="http://schemas.microsoft.com/office/powerpoint/2010/main" val="29743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07" y="1312506"/>
            <a:ext cx="11512263" cy="4813658"/>
          </a:xfrm>
        </p:spPr>
        <p:txBody>
          <a:bodyPr>
            <a:normAutofit/>
          </a:bodyPr>
          <a:lstStyle/>
          <a:p>
            <a:r>
              <a:rPr lang="en-US" sz="2400" dirty="0"/>
              <a:t>Unsupervised learning methods classify data into groups based on features within the dataset that may not be immediately obvious to a human operator.</a:t>
            </a:r>
          </a:p>
          <a:p>
            <a:pPr marL="285750" indent="-285750"/>
            <a:r>
              <a:rPr lang="en-US" sz="2400" dirty="0"/>
              <a:t>Two clusters/classifications were defined: </a:t>
            </a:r>
          </a:p>
          <a:p>
            <a:pPr lvl="1"/>
            <a:r>
              <a:rPr lang="en-US" sz="2200" b="1" dirty="0"/>
              <a:t>“safe” </a:t>
            </a:r>
            <a:r>
              <a:rPr lang="en-US" sz="2200" dirty="0"/>
              <a:t>or </a:t>
            </a:r>
            <a:r>
              <a:rPr lang="en-US" sz="2200" b="1" dirty="0"/>
              <a:t>“not safe”</a:t>
            </a:r>
          </a:p>
          <a:p>
            <a:pPr marL="285750" indent="-285750"/>
            <a:r>
              <a:rPr lang="en-US" sz="2400" dirty="0"/>
              <a:t>The performance metric was compared to a </a:t>
            </a:r>
          </a:p>
          <a:p>
            <a:pPr marL="0" indent="0">
              <a:buNone/>
            </a:pPr>
            <a:r>
              <a:rPr lang="en-US" sz="2400" dirty="0"/>
              <a:t>    Monte Carlo computation for the ground truth </a:t>
            </a:r>
          </a:p>
          <a:p>
            <a:pPr marL="0" indent="0">
              <a:buNone/>
            </a:pPr>
            <a:r>
              <a:rPr lang="en-US" sz="2400" dirty="0"/>
              <a:t>    based on Pc </a:t>
            </a:r>
          </a:p>
          <a:p>
            <a:pPr marL="742950" lvl="1" indent="-285750"/>
            <a:r>
              <a:rPr lang="en-US" sz="2200" b="1" dirty="0"/>
              <a:t>1 – ensemble’s correct assignment</a:t>
            </a:r>
          </a:p>
          <a:p>
            <a:pPr marL="742950" lvl="1" indent="-285750"/>
            <a:r>
              <a:rPr lang="en-US" sz="2200" b="1" dirty="0"/>
              <a:t>0 – ensemble’s incorrect assignment</a:t>
            </a:r>
          </a:p>
          <a:p>
            <a:pPr marL="457200" lvl="1" indent="0">
              <a:buNone/>
            </a:pPr>
            <a:endParaRPr lang="en-US" sz="2000" dirty="0"/>
          </a:p>
          <a:p>
            <a:pPr marL="0" indent="0">
              <a:buNone/>
            </a:pPr>
            <a:endParaRPr lang="en-US" dirty="0"/>
          </a:p>
        </p:txBody>
      </p:sp>
      <p:sp>
        <p:nvSpPr>
          <p:cNvPr id="2" name="Title 1"/>
          <p:cNvSpPr>
            <a:spLocks noGrp="1"/>
          </p:cNvSpPr>
          <p:nvPr>
            <p:ph type="title"/>
          </p:nvPr>
        </p:nvSpPr>
        <p:spPr/>
        <p:txBody>
          <a:bodyPr>
            <a:normAutofit/>
          </a:bodyPr>
          <a:lstStyle/>
          <a:p>
            <a:r>
              <a:rPr lang="en-US" b="1" dirty="0"/>
              <a:t>Data Wrangling: Unsupervised Machine Learning</a:t>
            </a:r>
          </a:p>
        </p:txBody>
      </p:sp>
      <p:sp>
        <p:nvSpPr>
          <p:cNvPr id="4" name="Slide Number Placeholder 3">
            <a:extLst>
              <a:ext uri="{FF2B5EF4-FFF2-40B4-BE49-F238E27FC236}">
                <a16:creationId xmlns:a16="http://schemas.microsoft.com/office/drawing/2014/main" id="{6851DFE6-27EA-CD02-5627-1DC1BCB8BCF9}"/>
              </a:ext>
            </a:extLst>
          </p:cNvPr>
          <p:cNvSpPr>
            <a:spLocks noGrp="1"/>
          </p:cNvSpPr>
          <p:nvPr>
            <p:ph type="sldNum" sz="quarter" idx="4"/>
          </p:nvPr>
        </p:nvSpPr>
        <p:spPr/>
        <p:txBody>
          <a:bodyPr/>
          <a:lstStyle/>
          <a:p>
            <a:fld id="{D1802EF5-1B65-4033-90D1-623E74A55A6B}" type="slidenum">
              <a:rPr lang="en-US" smtClean="0"/>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0261356"/>
              </p:ext>
            </p:extLst>
          </p:nvPr>
        </p:nvGraphicFramePr>
        <p:xfrm>
          <a:off x="6627127" y="2814309"/>
          <a:ext cx="4895879" cy="2583195"/>
        </p:xfrm>
        <a:graphic>
          <a:graphicData uri="http://schemas.openxmlformats.org/drawingml/2006/table">
            <a:tbl>
              <a:tblPr firstRow="1" firstCol="1" bandRow="1" bandCol="1">
                <a:tableStyleId>{74C1A8A3-306A-4EB7-A6B1-4F7E0EB9C5D6}</a:tableStyleId>
              </a:tblPr>
              <a:tblGrid>
                <a:gridCol w="2688389">
                  <a:extLst>
                    <a:ext uri="{9D8B030D-6E8A-4147-A177-3AD203B41FA5}">
                      <a16:colId xmlns:a16="http://schemas.microsoft.com/office/drawing/2014/main" val="478224344"/>
                    </a:ext>
                  </a:extLst>
                </a:gridCol>
                <a:gridCol w="1125926">
                  <a:extLst>
                    <a:ext uri="{9D8B030D-6E8A-4147-A177-3AD203B41FA5}">
                      <a16:colId xmlns:a16="http://schemas.microsoft.com/office/drawing/2014/main" val="1779320656"/>
                    </a:ext>
                  </a:extLst>
                </a:gridCol>
                <a:gridCol w="1081564">
                  <a:extLst>
                    <a:ext uri="{9D8B030D-6E8A-4147-A177-3AD203B41FA5}">
                      <a16:colId xmlns:a16="http://schemas.microsoft.com/office/drawing/2014/main" val="2787837663"/>
                    </a:ext>
                  </a:extLst>
                </a:gridCol>
              </a:tblGrid>
              <a:tr h="439881">
                <a:tc>
                  <a:txBody>
                    <a:bodyPr/>
                    <a:lstStyle/>
                    <a:p>
                      <a:pPr marL="0" marR="0" algn="just">
                        <a:spcBef>
                          <a:spcPts val="0"/>
                        </a:spcBef>
                        <a:spcAft>
                          <a:spcPts val="600"/>
                        </a:spcAft>
                      </a:pPr>
                      <a:r>
                        <a:rPr lang="en-US" sz="1400" b="1" dirty="0">
                          <a:effectLst/>
                        </a:rPr>
                        <a:t>Parameter</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K-means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SVM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757082"/>
                  </a:ext>
                </a:extLst>
              </a:tr>
              <a:tr h="389980">
                <a:tc>
                  <a:txBody>
                    <a:bodyPr/>
                    <a:lstStyle/>
                    <a:p>
                      <a:pPr marL="0" marR="0" algn="just">
                        <a:spcBef>
                          <a:spcPts val="0"/>
                        </a:spcBef>
                        <a:spcAft>
                          <a:spcPts val="600"/>
                        </a:spcAft>
                      </a:pPr>
                      <a:r>
                        <a:rPr lang="en-US" sz="1400" dirty="0">
                          <a:effectLst/>
                        </a:rPr>
                        <a:t>Probability of Collision (Pc)</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0.7742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spcBef>
                          <a:spcPts val="0"/>
                        </a:spcBef>
                        <a:spcAft>
                          <a:spcPts val="600"/>
                        </a:spcAft>
                      </a:pPr>
                      <a:r>
                        <a:rPr lang="en-US" sz="1400" dirty="0">
                          <a:effectLst/>
                        </a:rPr>
                        <a:t>0.9995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42994690"/>
                  </a:ext>
                </a:extLst>
              </a:tr>
              <a:tr h="389980">
                <a:tc>
                  <a:txBody>
                    <a:bodyPr/>
                    <a:lstStyle/>
                    <a:p>
                      <a:pPr marL="0" marR="0" algn="just">
                        <a:spcBef>
                          <a:spcPts val="0"/>
                        </a:spcBef>
                        <a:spcAft>
                          <a:spcPts val="600"/>
                        </a:spcAft>
                      </a:pPr>
                      <a:r>
                        <a:rPr lang="en-US" sz="1400" dirty="0">
                          <a:effectLst/>
                        </a:rPr>
                        <a:t>Miss Distance (MD)</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0.6389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spcBef>
                          <a:spcPts val="0"/>
                        </a:spcBef>
                        <a:spcAft>
                          <a:spcPts val="600"/>
                        </a:spcAft>
                      </a:pPr>
                      <a:r>
                        <a:rPr lang="en-US" sz="1400" dirty="0">
                          <a:effectLst/>
                        </a:rPr>
                        <a:t>0.8314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61194855"/>
                  </a:ext>
                </a:extLst>
              </a:tr>
              <a:tr h="389980">
                <a:tc>
                  <a:txBody>
                    <a:bodyPr/>
                    <a:lstStyle/>
                    <a:p>
                      <a:pPr marL="0" marR="0" algn="just">
                        <a:spcBef>
                          <a:spcPts val="0"/>
                        </a:spcBef>
                        <a:spcAft>
                          <a:spcPts val="600"/>
                        </a:spcAft>
                      </a:pPr>
                      <a:r>
                        <a:rPr lang="en-US" sz="1400" dirty="0">
                          <a:effectLst/>
                        </a:rPr>
                        <a:t>Mahalanobis Distance (MHD)</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0.6983</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spcBef>
                          <a:spcPts val="0"/>
                        </a:spcBef>
                        <a:spcAft>
                          <a:spcPts val="600"/>
                        </a:spcAft>
                      </a:pPr>
                      <a:r>
                        <a:rPr lang="en-US" sz="1400" dirty="0">
                          <a:effectLst/>
                        </a:rPr>
                        <a:t>0.8810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99220366"/>
                  </a:ext>
                </a:extLst>
              </a:tr>
              <a:tr h="389980">
                <a:tc>
                  <a:txBody>
                    <a:bodyPr/>
                    <a:lstStyle/>
                    <a:p>
                      <a:pPr marL="0" marR="0" algn="just">
                        <a:spcBef>
                          <a:spcPts val="0"/>
                        </a:spcBef>
                        <a:spcAft>
                          <a:spcPts val="600"/>
                        </a:spcAft>
                      </a:pPr>
                      <a:r>
                        <a:rPr lang="en-US" sz="1400" dirty="0">
                          <a:effectLst/>
                        </a:rPr>
                        <a:t>Bhattacharyya Distance (BD)</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0.7611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spcBef>
                          <a:spcPts val="0"/>
                        </a:spcBef>
                        <a:spcAft>
                          <a:spcPts val="600"/>
                        </a:spcAft>
                      </a:pPr>
                      <a:r>
                        <a:rPr lang="en-US" sz="1400" dirty="0">
                          <a:effectLst/>
                        </a:rPr>
                        <a:t>0.8864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65815603"/>
                  </a:ext>
                </a:extLst>
              </a:tr>
              <a:tr h="361605">
                <a:tc>
                  <a:txBody>
                    <a:bodyPr/>
                    <a:lstStyle/>
                    <a:p>
                      <a:pPr marL="0" marR="0" algn="just">
                        <a:spcBef>
                          <a:spcPts val="0"/>
                        </a:spcBef>
                        <a:spcAft>
                          <a:spcPts val="600"/>
                        </a:spcAft>
                      </a:pPr>
                      <a:r>
                        <a:rPr lang="en-US" sz="1400" dirty="0">
                          <a:effectLst/>
                        </a:rPr>
                        <a:t>Kullback-Leibler Distance (KLD)</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0.7736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spcBef>
                          <a:spcPts val="0"/>
                        </a:spcBef>
                        <a:spcAft>
                          <a:spcPts val="600"/>
                        </a:spcAft>
                      </a:pPr>
                      <a:r>
                        <a:rPr lang="en-US" sz="1400" dirty="0">
                          <a:effectLst/>
                        </a:rPr>
                        <a:t>0.8459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45135518"/>
                  </a:ext>
                </a:extLst>
              </a:tr>
              <a:tr h="221789">
                <a:tc>
                  <a:txBody>
                    <a:bodyPr/>
                    <a:lstStyle/>
                    <a:p>
                      <a:pPr marL="0" marR="0" algn="just">
                        <a:spcBef>
                          <a:spcPts val="0"/>
                        </a:spcBef>
                        <a:spcAft>
                          <a:spcPts val="600"/>
                        </a:spcAft>
                      </a:pPr>
                      <a:r>
                        <a:rPr lang="en-US" sz="1400" dirty="0">
                          <a:effectLst/>
                        </a:rPr>
                        <a:t>Orbit Angle (OA)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600"/>
                        </a:spcAft>
                      </a:pPr>
                      <a:r>
                        <a:rPr lang="en-US" sz="1400" dirty="0">
                          <a:effectLst/>
                        </a:rPr>
                        <a:t>0.5387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just">
                        <a:spcBef>
                          <a:spcPts val="0"/>
                        </a:spcBef>
                        <a:spcAft>
                          <a:spcPts val="600"/>
                        </a:spcAft>
                      </a:pPr>
                      <a:r>
                        <a:rPr lang="en-US" sz="1400" dirty="0">
                          <a:effectLst/>
                        </a:rPr>
                        <a:t>0.8711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17072894"/>
                  </a:ext>
                </a:extLst>
              </a:tr>
            </a:tbl>
          </a:graphicData>
        </a:graphic>
      </p:graphicFrame>
      <p:sp>
        <p:nvSpPr>
          <p:cNvPr id="8" name="TextBox 7"/>
          <p:cNvSpPr txBox="1"/>
          <p:nvPr/>
        </p:nvSpPr>
        <p:spPr>
          <a:xfrm>
            <a:off x="6003671" y="2266854"/>
            <a:ext cx="6142789" cy="584775"/>
          </a:xfrm>
          <a:prstGeom prst="rect">
            <a:avLst/>
          </a:prstGeom>
          <a:noFill/>
        </p:spPr>
        <p:txBody>
          <a:bodyPr wrap="square" rtlCol="0">
            <a:spAutoFit/>
          </a:bodyPr>
          <a:lstStyle/>
          <a:p>
            <a:pPr algn="ctr"/>
            <a:r>
              <a:rPr lang="en-US" sz="1600" b="1" dirty="0"/>
              <a:t>Clustering Performance Methods for K-means and SVM using the Performance Metric</a:t>
            </a:r>
          </a:p>
        </p:txBody>
      </p:sp>
      <p:sp>
        <p:nvSpPr>
          <p:cNvPr id="5" name="TextBox 4">
            <a:extLst>
              <a:ext uri="{FF2B5EF4-FFF2-40B4-BE49-F238E27FC236}">
                <a16:creationId xmlns:a16="http://schemas.microsoft.com/office/drawing/2014/main" id="{095480A5-DD18-31A2-1276-A7C77C1C495A}"/>
              </a:ext>
            </a:extLst>
          </p:cNvPr>
          <p:cNvSpPr txBox="1"/>
          <p:nvPr/>
        </p:nvSpPr>
        <p:spPr>
          <a:xfrm>
            <a:off x="6735806" y="5464784"/>
            <a:ext cx="4678517" cy="646331"/>
          </a:xfrm>
          <a:prstGeom prst="rect">
            <a:avLst/>
          </a:prstGeom>
          <a:solidFill>
            <a:srgbClr val="00E1ED"/>
          </a:solidFill>
          <a:ln w="25400">
            <a:solidFill>
              <a:srgbClr val="0070C0"/>
            </a:solidFill>
          </a:ln>
        </p:spPr>
        <p:txBody>
          <a:bodyPr wrap="square" rtlCol="0">
            <a:spAutoFit/>
          </a:bodyPr>
          <a:lstStyle/>
          <a:p>
            <a:pPr marL="285750" indent="-285750" algn="ctr"/>
            <a:r>
              <a:rPr lang="en-US" sz="1800" b="1" dirty="0"/>
              <a:t>These performance values were used as input weights for the risk assessment tools</a:t>
            </a:r>
          </a:p>
        </p:txBody>
      </p:sp>
    </p:spTree>
    <p:extLst>
      <p:ext uri="{BB962C8B-B14F-4D97-AF65-F5344CB8AC3E}">
        <p14:creationId xmlns:p14="http://schemas.microsoft.com/office/powerpoint/2010/main" val="34744111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59098</TotalTime>
  <Words>3440</Words>
  <Application>Microsoft Macintosh PowerPoint</Application>
  <PresentationFormat>Widescreen</PresentationFormat>
  <Paragraphs>500</Paragraphs>
  <Slides>29</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ＭＳ Ｐゴシック</vt:lpstr>
      <vt:lpstr>Arial</vt:lpstr>
      <vt:lpstr>Calibri</vt:lpstr>
      <vt:lpstr>Calibri Light</vt:lpstr>
      <vt:lpstr>Century Gothic</vt:lpstr>
      <vt:lpstr>Times New Roman</vt:lpstr>
      <vt:lpstr>1_Office Theme</vt:lpstr>
      <vt:lpstr>Office Theme</vt:lpstr>
      <vt:lpstr>NASA Conjunction Assessment Risk Analysis (CARA) Compendium for Artificial Intelligence and Machine Learning for Satellite Collision Avoidance</vt:lpstr>
      <vt:lpstr>Agenda</vt:lpstr>
      <vt:lpstr>Motivation</vt:lpstr>
      <vt:lpstr>Key Points to Consider</vt:lpstr>
      <vt:lpstr>Conjunction Data for AI/ML Data Curation</vt:lpstr>
      <vt:lpstr>AI and ML for Risk Assessment</vt:lpstr>
      <vt:lpstr>Approach</vt:lpstr>
      <vt:lpstr>Parameter Set Considerations</vt:lpstr>
      <vt:lpstr>Data Wrangling: Unsupervised Machine Learning</vt:lpstr>
      <vt:lpstr>Fuzzy Inference Systems</vt:lpstr>
      <vt:lpstr>Machine Learning for Space Situational Awareness Using Deep Neural Networks</vt:lpstr>
      <vt:lpstr>AI and ML for Decision Support</vt:lpstr>
      <vt:lpstr>Background on AI/ML for Decision Support </vt:lpstr>
      <vt:lpstr>Approach</vt:lpstr>
      <vt:lpstr>SL: LSTM (Long Short-Term Memory) Model Results</vt:lpstr>
      <vt:lpstr>Findings and Challenges</vt:lpstr>
      <vt:lpstr>Comparison of AI/ML Approaches</vt:lpstr>
      <vt:lpstr>Fundamental Challenges &amp; Bottlenecks</vt:lpstr>
      <vt:lpstr>PowerPoint Presentation</vt:lpstr>
      <vt:lpstr>ACRONYMS REFERENCE</vt:lpstr>
      <vt:lpstr>Acknowledgements</vt:lpstr>
      <vt:lpstr>Deep Neural Networks</vt:lpstr>
      <vt:lpstr>Deep Neural Networks: Group 3</vt:lpstr>
      <vt:lpstr>Deep Neural Networks: Group 4</vt:lpstr>
      <vt:lpstr>Binary Classification Results </vt:lpstr>
      <vt:lpstr>Machine Learning for Space Situational Awareness  Using Fuzzy Inference System (FIS)</vt:lpstr>
      <vt:lpstr>USL: Shallow Binary Classifier  </vt:lpstr>
      <vt:lpstr>USL: Competitive Networks for Binary Classification </vt:lpstr>
      <vt:lpstr>Summary of Results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In-guide Budget Detail</dc:title>
  <dc:subject/>
  <dc:creator>Mashiku, Alinda K. (GSFC-5950)</dc:creator>
  <cp:keywords/>
  <dc:description/>
  <cp:lastModifiedBy>Highsmith, Dolan E. (GSFC-444.0)[THE AEROSPACE CORPORATION]</cp:lastModifiedBy>
  <cp:revision>1372</cp:revision>
  <dcterms:created xsi:type="dcterms:W3CDTF">2022-10-20T00:12:17Z</dcterms:created>
  <dcterms:modified xsi:type="dcterms:W3CDTF">2025-08-26T23:20:35Z</dcterms:modified>
  <cp:category/>
</cp:coreProperties>
</file>