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4976" r:id="rId3"/>
    <p:sldId id="3345" r:id="rId4"/>
    <p:sldId id="3346" r:id="rId5"/>
    <p:sldId id="428" r:id="rId6"/>
    <p:sldId id="267" r:id="rId7"/>
    <p:sldId id="268" r:id="rId8"/>
    <p:sldId id="4977" r:id="rId9"/>
    <p:sldId id="4978" r:id="rId10"/>
    <p:sldId id="4979" r:id="rId11"/>
    <p:sldId id="4980" r:id="rId12"/>
    <p:sldId id="49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81"/>
  </p:normalViewPr>
  <p:slideViewPr>
    <p:cSldViewPr snapToGrid="0">
      <p:cViewPr varScale="1">
        <p:scale>
          <a:sx n="128" d="100"/>
          <a:sy n="128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058AE-6DB4-734D-A8EB-002B4F7ED03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9414D-6B72-DD42-9F01-9944CF7E2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3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74CC8-62E1-0F4F-B78E-5D1175014C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05B3D-AEA4-4A49-9FA4-1BB1283ADECA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6377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4517A-D6DC-0F4D-B2D9-5DE5185FDA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1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A4CA5-4924-D7A2-AE5B-8F476B153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0CD1E-8E66-F1DD-4338-3E407B657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FCC12-AE24-3277-70C9-AC0B22A9E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73E60-A6B0-7262-0CF7-EF5709AD1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4517A-D6DC-0F4D-B2D9-5DE5185FD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4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9738-AA0C-5F1D-0BC0-744D8155D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3F434-6051-393D-89E4-6C9CC0BD1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982AA-C814-0358-A83F-1EBCD0932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B3035-F62C-D410-1EE9-C7063E255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4517A-D6DC-0F4D-B2D9-5DE5185FD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65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A43D-7B31-4CFD-0197-A662AD8E1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1277C-BFB2-0078-7557-E616F6820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680CB-1349-C146-FAD1-901C7DEEB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F87A-B2A7-2D5C-4FA8-59ECC22E8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4517A-D6DC-0F4D-B2D9-5DE5185FD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14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2807B-DA7D-361F-3685-42A140280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034F5-1D4C-F783-81C1-5185E6804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D9AE7-C7A8-423A-7BB1-D86F0D226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562F0-CAF1-FBCC-7DA8-E5142C270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4517A-D6DC-0F4D-B2D9-5DE5185FD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4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27B37-07BC-0F42-26C3-A36F5684F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59C0A-CC39-CFB8-0CC9-551334F88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50BFE-E6E1-47C3-0174-CBBFD409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A0E15-0070-B9E7-5E30-88A2ACC6E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B2B25-2C14-A2BF-F33A-66E899C7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0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59F6-8C03-7CEF-3BFF-C6BADA7A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571F2-BA1D-6BEB-3B4F-10F319597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E2CF1-5DB6-B174-38AF-03483E7A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29B41-F9D7-D50C-BC48-8EBFE022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27500-CE3A-CE38-83EB-F2049CCC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71035C-CD3C-2CD4-FE57-8E9F2E90E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3CECE-160A-0247-7F42-CBF95E3EC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EC52C-97A1-2EA0-8DE0-CB19AFBC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5245F-B27D-6A1E-FB63-C9780B53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D5DD9-0711-2FE1-E486-EA161D4C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8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1" y="-353653"/>
            <a:ext cx="1828800" cy="18288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1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47FC-727C-8130-E486-58165F51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0FCDE-5900-6510-3743-2E9B7D8C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644B-B851-B72E-4C1A-9C055A0D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E5F88-1F1B-6234-EF0E-28C15AAF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2DF77-92D3-D99C-62DA-E9E52A13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0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BF7C-93E3-5AE4-E35B-37F8D4B0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C3AA1-2F05-35E0-600D-CBBAF2740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0E4A-EE05-B98C-2DFE-EEFB406F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FD057-0F3E-720F-1AF2-D685CA5C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3FED-6EF3-55BB-4198-2F961C2B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0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E1DC-6C9F-F26F-E8DA-57C69737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4898-A8E9-426F-B6B8-80D330C85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CB84F-E218-A5C3-EB0D-7CB5290C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A268-6BF5-A0CE-07E4-A143170B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A5B33-060E-7269-738D-369A660F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4399F-8A56-5171-F152-26A124C72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42B4-4209-33ED-A852-323C2716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C563E-8CE8-BDA8-7DE8-28F460F81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FDEAF-AFC3-BE44-7230-11CC0C764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7A382-F2FC-9249-CE88-3D874197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D6D4E-3892-8F9C-6805-6D67C1D10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B4263B-1FA4-FEFC-BC9E-8EDF3F35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F0DA9-418D-AFA3-C2A5-C37CC94F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297E7-3E78-560C-DCDC-F9BE6ACA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78C7-3CBF-821E-4D39-9F31A0B8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22FB8-B7EC-7246-F159-9A2A87AC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3D85D-8CF3-F0B0-0BF8-F873E0E0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4891D-E234-E50D-0857-9A98CA77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778868-377F-2683-F729-EE7ECB2B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8930E-D328-FDCD-056A-F3C4E8C7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1D15-AA35-955C-D0E2-F8A02EB7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5DF4-4E35-8E03-ED15-F72D1829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E419-F4A0-381A-0E4B-36132B68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24FF3-30B3-8312-0159-72E7652D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44C3B-E0A0-5881-1727-D86A9168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2B388-FD5B-B266-7A3A-16507F0A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C0E59-E542-6031-C3D7-81199AD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3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7826-81B6-435E-C554-CAB9F600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94352-6AA5-FD3D-3E51-C53B415FC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9532A-E676-1F41-A958-A513669DC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6905C-5FDF-0F36-731E-451D71B3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A4481-FC74-E5CC-2A28-00E1768F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3922F-3638-B639-9B09-7B8453CF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4A516-B49D-2CBD-B43E-416635075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E3493-89E8-8F1A-35DB-CB81FBBB1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F8B76-0BA6-42B8-1394-E21D9C8DC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867BE-D938-4947-9D0D-A30B451F11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3FC5B-9B36-7342-F306-D51036E26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2B3C-C0D4-41AB-2283-788584B89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035989-F9C4-184A-8625-D316FC3C7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8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30.jp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9.jpg"/><Relationship Id="rId16" Type="http://schemas.microsoft.com/office/2007/relationships/hdphoto" Target="../media/hdphoto3.wdp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24" Type="http://schemas.openxmlformats.org/officeDocument/2006/relationships/image" Target="../media/image48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hyperlink" Target="https://www-air.larc.nasa.gov/" TargetMode="External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stamp/stamp.jsp?arnumber=10380670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10380670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image-ppubs.uspto.gov/dirsearch-public/print/downloadPdf/118528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6721-7339-03EF-A97E-8E10851B4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Advancements in Satellite-based Hyperspectral Microwave Sounding at NASA GSFC</a:t>
            </a:r>
            <a:r>
              <a:rPr lang="en-US" sz="4800" dirty="0">
                <a:effectLst/>
              </a:rPr>
              <a:t> 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62373-752D-E499-DB2B-92351AEBB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Antonia Gambacorta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r>
              <a:rPr lang="en-US" sz="1800" b="1" dirty="0"/>
              <a:t>Fabrizio Gambini</a:t>
            </a:r>
            <a:r>
              <a:rPr lang="en-US" sz="1800" b="1" baseline="30000" dirty="0"/>
              <a:t>1,2</a:t>
            </a:r>
            <a:r>
              <a:rPr lang="en-US" sz="1800" dirty="0"/>
              <a:t>, Matt Fritts</a:t>
            </a:r>
            <a:r>
              <a:rPr lang="en-US" sz="1800" baseline="30000" dirty="0"/>
              <a:t>1</a:t>
            </a:r>
            <a:r>
              <a:rPr lang="en-US" sz="1800" dirty="0"/>
              <a:t>, Berhanu Bulcha</a:t>
            </a:r>
            <a:r>
              <a:rPr lang="en-US" sz="1800" baseline="30000" dirty="0"/>
              <a:t>1</a:t>
            </a:r>
            <a:r>
              <a:rPr lang="en-US" sz="1800" dirty="0"/>
              <a:t>, Alexander Kotsakis</a:t>
            </a:r>
            <a:r>
              <a:rPr lang="en-US" sz="1800" baseline="30000" dirty="0"/>
              <a:t>1,3</a:t>
            </a:r>
            <a:r>
              <a:rPr lang="en-US" sz="1800" dirty="0"/>
              <a:t>, Narges Shahroudi</a:t>
            </a:r>
            <a:r>
              <a:rPr lang="en-US" sz="1800" baseline="30000" dirty="0"/>
              <a:t>1,3</a:t>
            </a:r>
            <a:r>
              <a:rPr lang="en-US" sz="1800" dirty="0"/>
              <a:t>, Stephen Nicholls</a:t>
            </a:r>
            <a:r>
              <a:rPr lang="en-US" sz="1800" baseline="30000" dirty="0"/>
              <a:t>1,4</a:t>
            </a:r>
            <a:r>
              <a:rPr lang="en-US" sz="1800" dirty="0"/>
              <a:t>, Patrick Stegmann</a:t>
            </a:r>
            <a:r>
              <a:rPr lang="en-US" sz="1800" baseline="30000" dirty="0"/>
              <a:t>1,3</a:t>
            </a:r>
            <a:r>
              <a:rPr lang="en-US" sz="1800" dirty="0"/>
              <a:t>, Jordan Caraballo-Vega</a:t>
            </a:r>
            <a:r>
              <a:rPr lang="en-US" sz="1800" baseline="30000" dirty="0"/>
              <a:t>1</a:t>
            </a:r>
            <a:r>
              <a:rPr lang="en-US" sz="1800" dirty="0"/>
              <a:t>,Victor Torres</a:t>
            </a:r>
            <a:r>
              <a:rPr lang="en-US" sz="1800" baseline="30000" dirty="0"/>
              <a:t>1</a:t>
            </a:r>
            <a:r>
              <a:rPr lang="en-US" sz="1800" dirty="0"/>
              <a:t>, Priscilla Mohammed</a:t>
            </a:r>
            <a:r>
              <a:rPr lang="en-US" sz="1800" baseline="30000" dirty="0"/>
              <a:t>1.6</a:t>
            </a:r>
            <a:r>
              <a:rPr lang="en-US" sz="1800" dirty="0"/>
              <a:t>, Jared Lucey</a:t>
            </a:r>
            <a:r>
              <a:rPr lang="en-US" sz="1800" baseline="30000" dirty="0"/>
              <a:t>1</a:t>
            </a:r>
            <a:r>
              <a:rPr lang="en-US" sz="1800" dirty="0"/>
              <a:t>, Mark Stephen</a:t>
            </a:r>
            <a:r>
              <a:rPr lang="en-US" sz="1800" baseline="30000" dirty="0"/>
              <a:t>1</a:t>
            </a:r>
            <a:endParaRPr lang="en-US" sz="1800" dirty="0"/>
          </a:p>
          <a:p>
            <a:r>
              <a:rPr lang="en-US" sz="1800" baseline="30000" dirty="0"/>
              <a:t> 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DED0F-BA77-98C1-5E81-B0EF8D30B5E6}"/>
              </a:ext>
            </a:extLst>
          </p:cNvPr>
          <p:cNvSpPr txBox="1"/>
          <p:nvPr/>
        </p:nvSpPr>
        <p:spPr>
          <a:xfrm>
            <a:off x="344384" y="5008418"/>
            <a:ext cx="91657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NASA Goddard Space Flight Center; </a:t>
            </a:r>
          </a:p>
          <a:p>
            <a:r>
              <a:rPr lang="en-US" dirty="0"/>
              <a:t>1.2 NASA Goddard Space Flight Center, University of Maryland Baltimore County, CRESST II</a:t>
            </a:r>
          </a:p>
          <a:p>
            <a:r>
              <a:rPr lang="en-US" dirty="0"/>
              <a:t>1.3 NASA Goddard Space Flight Center, University of Maryland College Park, ESSIC</a:t>
            </a:r>
          </a:p>
          <a:p>
            <a:r>
              <a:rPr lang="en-US" dirty="0"/>
              <a:t>1.4 NASA Goddard Space Flight Center, SSAI, Inc.</a:t>
            </a:r>
          </a:p>
          <a:p>
            <a:r>
              <a:rPr lang="en-US" dirty="0"/>
              <a:t>1.5 NASA Goddard Space Flight Center, SAIC, Inc.</a:t>
            </a:r>
          </a:p>
          <a:p>
            <a:r>
              <a:rPr lang="en-US" dirty="0"/>
              <a:t>1.6 NASA Goddard Space Flight Center, ASRC Federal System Solutions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B3F22-BEDA-5A5B-BBA8-05E7A0F79645}"/>
              </a:ext>
            </a:extLst>
          </p:cNvPr>
          <p:cNvSpPr txBox="1"/>
          <p:nvPr/>
        </p:nvSpPr>
        <p:spPr>
          <a:xfrm>
            <a:off x="3455719" y="4572000"/>
            <a:ext cx="555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Eumetsat</a:t>
            </a:r>
            <a:r>
              <a:rPr lang="en-US" dirty="0"/>
              <a:t> Meeting, Lyon, France, September 19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32720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BB6EC-29CE-C801-A9E8-BB3699B05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E49189-CDA8-9D75-4D1D-EAB3CC13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E11057-8B00-7D86-2F61-A0174A02622C}"/>
              </a:ext>
            </a:extLst>
          </p:cNvPr>
          <p:cNvSpPr txBox="1"/>
          <p:nvPr/>
        </p:nvSpPr>
        <p:spPr>
          <a:xfrm>
            <a:off x="3053080" y="6048493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https://</a:t>
            </a:r>
            <a:r>
              <a:rPr lang="en-US" b="1" dirty="0" err="1">
                <a:solidFill>
                  <a:srgbClr val="002060"/>
                </a:solidFill>
              </a:rPr>
              <a:t>earth.gsfc.nasa.gov</a:t>
            </a:r>
            <a:r>
              <a:rPr lang="en-US" b="1" dirty="0">
                <a:solidFill>
                  <a:srgbClr val="002060"/>
                </a:solidFill>
              </a:rPr>
              <a:t>/climate/campaigns/WHyMSIE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BCDBFAF-FA2D-042F-E2FD-2D61DA907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87" y="1513935"/>
            <a:ext cx="8125448" cy="4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740E9-7090-2E37-90E2-946EC3CC3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9C42FF-BF82-A8BE-C7D3-A66FD9CF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33" y="96510"/>
            <a:ext cx="7510154" cy="930281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est-coast &amp;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eartland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Hy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perspectral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icrowave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ensor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ntensive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xperiment - WH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yMSIE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1697BD-FB50-D5A1-E67D-E83C60817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2" y="2876811"/>
            <a:ext cx="7772400" cy="3826042"/>
          </a:xfrm>
          <a:prstGeom prst="round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03F88B-A658-2EAF-70AA-F933D7A2D729}"/>
              </a:ext>
            </a:extLst>
          </p:cNvPr>
          <p:cNvGraphicFramePr>
            <a:graphicFrameLocks noGrp="1"/>
          </p:cNvGraphicFramePr>
          <p:nvPr/>
        </p:nvGraphicFramePr>
        <p:xfrm>
          <a:off x="6955041" y="1721628"/>
          <a:ext cx="5146647" cy="4981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5291">
                  <a:extLst>
                    <a:ext uri="{9D8B030D-6E8A-4147-A177-3AD203B41FA5}">
                      <a16:colId xmlns:a16="http://schemas.microsoft.com/office/drawing/2014/main" val="2967742912"/>
                    </a:ext>
                  </a:extLst>
                </a:gridCol>
                <a:gridCol w="1754365">
                  <a:extLst>
                    <a:ext uri="{9D8B030D-6E8A-4147-A177-3AD203B41FA5}">
                      <a16:colId xmlns:a16="http://schemas.microsoft.com/office/drawing/2014/main" val="3941520335"/>
                    </a:ext>
                  </a:extLst>
                </a:gridCol>
                <a:gridCol w="1186991">
                  <a:extLst>
                    <a:ext uri="{9D8B030D-6E8A-4147-A177-3AD203B41FA5}">
                      <a16:colId xmlns:a16="http://schemas.microsoft.com/office/drawing/2014/main" val="1932064323"/>
                    </a:ext>
                  </a:extLst>
                </a:gridCol>
              </a:tblGrid>
              <a:tr h="28185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ER-2</a:t>
                      </a: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8308580"/>
                  </a:ext>
                </a:extLst>
              </a:tr>
              <a:tr h="355897"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Instrument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Measurement Type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Scale</a:t>
                      </a:r>
                      <a:endParaRPr lang="en-US" sz="1400" b="1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404583"/>
                  </a:ext>
                </a:extLst>
              </a:tr>
              <a:tr h="516732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Conical Scanning Millimeter-wave Imaging Radiometer - Hyperspectral (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CoSMIR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-H)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Hyperspectral Microwave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km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19831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Microwave Barometric Radar and Sounder (MBARS) </a:t>
                      </a: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Doppler Radar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1-4 km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83501"/>
                  </a:ext>
                </a:extLst>
              </a:tr>
              <a:tr h="2583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Radar System (CRS)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Doppler Radar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537513"/>
                  </a:ext>
                </a:extLst>
              </a:tr>
              <a:tr h="2583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 Physics Lidar (CPL)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Backscatter Lidar 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 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680094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Scanning High-resolution Interferometer Sounder (S-HIS) 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Infrared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km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87822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Airborne Sounder Testbed – Interferometer (NAST-I)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Infrared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km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757280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Advanced Microwave Precipitation Radiometer (AMPR) 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Microwave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0.64 – 2.78 km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737203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MODIS/ASTER Airborne Simulator (MASTER)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Visible-Infrared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95539"/>
                  </a:ext>
                </a:extLst>
              </a:tr>
              <a:tr h="25836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Airborne Radio Occultation (ARO)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GPS Radio Occultation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~125 km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869676"/>
                  </a:ext>
                </a:extLst>
              </a:tr>
              <a:tr h="28185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G-III</a:t>
                      </a:r>
                      <a:endParaRPr 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93141529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Altitude Lidar Observatory (HALO)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Differential Absorption Lidar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6-12 km x 315 m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41569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Aerosol Doppler Wind Lidar (AWP)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Doppler Lidar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2 km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764809"/>
                  </a:ext>
                </a:extLst>
              </a:tr>
              <a:tr h="1722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Dropsondes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Situ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20 km</a:t>
                      </a:r>
                    </a:p>
                  </a:txBody>
                  <a:tcPr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89839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67AE9B4-A6FC-22F2-61C9-30DEA5C238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07682" y="-107172"/>
            <a:ext cx="3600452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81D0E-40E4-BCB2-C8B1-53FC09948CBC}"/>
              </a:ext>
            </a:extLst>
          </p:cNvPr>
          <p:cNvSpPr txBox="1"/>
          <p:nvPr/>
        </p:nvSpPr>
        <p:spPr>
          <a:xfrm>
            <a:off x="90312" y="1443186"/>
            <a:ext cx="6864729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Demonstrate the capabilities of </a:t>
            </a:r>
            <a:r>
              <a:rPr lang="en-US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CoSMIR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-H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Maximize sampling of  ocean clear sky environments and under fly various POR satellites equipped with microwave instruments (ATMS, AMSU/MHS)</a:t>
            </a:r>
          </a:p>
          <a:p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Capture a wide variety of atmospheric states that contribute to variability in PBL and surface emissivity over land (e.g. convective/non-convective)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Maximize validation opportunities and overflights of ground based PBL-focused networks (e.g. SGP, NCAR Boulder, G-III dropsondes)</a:t>
            </a:r>
          </a:p>
          <a:p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Challenge the capability of the combined remote sensing payloads (ER-2 + G-III) by sampling baroclinic zones (T/q gradients) and cloudy environments (e.g. marine stratocumulus)</a:t>
            </a:r>
          </a:p>
        </p:txBody>
      </p:sp>
    </p:spTree>
    <p:extLst>
      <p:ext uri="{BB962C8B-B14F-4D97-AF65-F5344CB8AC3E}">
        <p14:creationId xmlns:p14="http://schemas.microsoft.com/office/powerpoint/2010/main" val="38903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AE4AEB-BC47-9F9B-DC34-01A28B987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" y="2784842"/>
            <a:ext cx="4819074" cy="4023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D5395-7E36-5663-8EF6-31F39CB97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24" y="2818473"/>
            <a:ext cx="4852870" cy="4023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BE9FD-835E-1A73-311B-3B3F4CE1DE1F}"/>
              </a:ext>
            </a:extLst>
          </p:cNvPr>
          <p:cNvSpPr txBox="1"/>
          <p:nvPr/>
        </p:nvSpPr>
        <p:spPr>
          <a:xfrm>
            <a:off x="287614" y="137684"/>
            <a:ext cx="60030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WH</a:t>
            </a:r>
            <a:r>
              <a:rPr lang="en-US" sz="1400" b="1" baseline="30000" dirty="0"/>
              <a:t>2</a:t>
            </a:r>
            <a:r>
              <a:rPr lang="en-US" sz="1400" b="1" dirty="0"/>
              <a:t>yMSIE Over Land Objectives and Ground-Based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Capture wide range a surface types to develop improved surface emissivity models critical for future PBL-relevant microwave retrievals of temperature and water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Observe PBL dynamics over different surface types (dessert, grasslands, etc.) at different times of day to capture diurnal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05F63-A2F4-76EF-E3FA-05D2FA7F45B0}"/>
              </a:ext>
            </a:extLst>
          </p:cNvPr>
          <p:cNvSpPr txBox="1"/>
          <p:nvPr/>
        </p:nvSpPr>
        <p:spPr>
          <a:xfrm>
            <a:off x="6290631" y="137684"/>
            <a:ext cx="5476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Land Flight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 science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27 radiosondes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Clear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NOAA-21, EarthCare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4EBE1-D68E-2497-6DFA-9725BD8CECD3}"/>
              </a:ext>
            </a:extLst>
          </p:cNvPr>
          <p:cNvSpPr txBox="1"/>
          <p:nvPr/>
        </p:nvSpPr>
        <p:spPr>
          <a:xfrm>
            <a:off x="287614" y="1602329"/>
            <a:ext cx="6003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WH</a:t>
            </a:r>
            <a:r>
              <a:rPr lang="en-US" sz="1400" b="1" baseline="30000" dirty="0"/>
              <a:t>2</a:t>
            </a:r>
            <a:r>
              <a:rPr lang="en-US" sz="1400" b="1" dirty="0"/>
              <a:t>yMSIE Over Water Objectives and In Situ Validation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Maximize clear sky data points and under fly POR satellite instruments for future MW and IR </a:t>
            </a:r>
            <a:r>
              <a:rPr lang="en-US" sz="1400" dirty="0" err="1"/>
              <a:t>cal</a:t>
            </a:r>
            <a:r>
              <a:rPr lang="en-US" sz="1400" dirty="0"/>
              <a:t>/</a:t>
            </a:r>
            <a:r>
              <a:rPr lang="en-US" sz="1400" dirty="0" err="1"/>
              <a:t>val</a:t>
            </a:r>
            <a:r>
              <a:rPr lang="en-US" sz="1400" dirty="0"/>
              <a:t> comparisons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Observe a variety of marine PBL environments in clear and cloudy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53B69-BB1B-9F64-43F2-3993040FFFDB}"/>
              </a:ext>
            </a:extLst>
          </p:cNvPr>
          <p:cNvSpPr txBox="1"/>
          <p:nvPr/>
        </p:nvSpPr>
        <p:spPr>
          <a:xfrm>
            <a:off x="6075801" y="1588822"/>
            <a:ext cx="44879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Ocean Flight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6 science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40 dropsondes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Mix of clear and cloudy scenes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NOAA-21, Arctic Weather Satellite (AWS), EarthCare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86DBE-77C5-95B9-14EA-A281533370BC}"/>
              </a:ext>
            </a:extLst>
          </p:cNvPr>
          <p:cNvSpPr/>
          <p:nvPr/>
        </p:nvSpPr>
        <p:spPr>
          <a:xfrm>
            <a:off x="154236" y="1602329"/>
            <a:ext cx="10325269" cy="11831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1A6311-631E-0F42-6C38-DDBF2BBC0ACC}"/>
              </a:ext>
            </a:extLst>
          </p:cNvPr>
          <p:cNvSpPr/>
          <p:nvPr/>
        </p:nvSpPr>
        <p:spPr>
          <a:xfrm>
            <a:off x="154236" y="124084"/>
            <a:ext cx="10325270" cy="138522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606C20-CA30-1415-E26C-E0CDC4966CB2}"/>
              </a:ext>
            </a:extLst>
          </p:cNvPr>
          <p:cNvSpPr txBox="1">
            <a:spLocks/>
          </p:cNvSpPr>
          <p:nvPr/>
        </p:nvSpPr>
        <p:spPr>
          <a:xfrm>
            <a:off x="9729270" y="5392604"/>
            <a:ext cx="2465329" cy="1775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yMSIE Data Archive is located at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https://www-air.larc.nasa.gov/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E48D5-F329-313C-32F6-86BF484A5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093" y="5876089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0ED705-5CD4-80A0-8A1E-3373E52D1A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90912" y="6084796"/>
            <a:ext cx="1440181" cy="731520"/>
          </a:xfrm>
          <a:prstGeom prst="rect">
            <a:avLst/>
          </a:prstGeom>
        </p:spPr>
      </p:pic>
      <p:pic>
        <p:nvPicPr>
          <p:cNvPr id="38" name="Picture 37" descr="A blue circle with black text&#10;&#10;Description automatically generated">
            <a:extLst>
              <a:ext uri="{FF2B5EF4-FFF2-40B4-BE49-F238E27FC236}">
                <a16:creationId xmlns:a16="http://schemas.microsoft.com/office/drawing/2014/main" id="{EE7B1CBB-FCD7-5F00-AE5C-3A6BEEB51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260" y="44939"/>
            <a:ext cx="731520" cy="7315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8BAD4E-ED9B-4543-4B24-FC478CE2E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1104" y="1563690"/>
            <a:ext cx="731522" cy="731520"/>
          </a:xfrm>
          <a:prstGeom prst="rect">
            <a:avLst/>
          </a:prstGeom>
        </p:spPr>
      </p:pic>
      <p:pic>
        <p:nvPicPr>
          <p:cNvPr id="40" name="Picture 39" descr="A logo of a company&#10;&#10;Description automatically generated">
            <a:extLst>
              <a:ext uri="{FF2B5EF4-FFF2-40B4-BE49-F238E27FC236}">
                <a16:creationId xmlns:a16="http://schemas.microsoft.com/office/drawing/2014/main" id="{D0FF68DE-D3F3-19ED-AD08-0E8057DAB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9483" y="2872315"/>
            <a:ext cx="921716" cy="64008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13A8BC1-8F4A-40ED-8AEF-7651DDF34C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27429" y="826062"/>
            <a:ext cx="731520" cy="731520"/>
          </a:xfrm>
          <a:prstGeom prst="rect">
            <a:avLst/>
          </a:prstGeom>
        </p:spPr>
      </p:pic>
      <p:pic>
        <p:nvPicPr>
          <p:cNvPr id="42" name="Picture 41" descr="A black and blue logo&#10;&#10;Description automatically generated">
            <a:extLst>
              <a:ext uri="{FF2B5EF4-FFF2-40B4-BE49-F238E27FC236}">
                <a16:creationId xmlns:a16="http://schemas.microsoft.com/office/drawing/2014/main" id="{589E237B-A984-B87D-A908-9EA87534CF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5348" y="2705490"/>
            <a:ext cx="1457328" cy="457200"/>
          </a:xfrm>
          <a:prstGeom prst="rect">
            <a:avLst/>
          </a:prstGeom>
        </p:spPr>
      </p:pic>
      <p:pic>
        <p:nvPicPr>
          <p:cNvPr id="43" name="Picture 2" descr="Media Resources: Logos">
            <a:extLst>
              <a:ext uri="{FF2B5EF4-FFF2-40B4-BE49-F238E27FC236}">
                <a16:creationId xmlns:a16="http://schemas.microsoft.com/office/drawing/2014/main" id="{D03ACC81-7EEA-BF44-557A-A088090E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104" y="814369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Meatball NASA logo">
            <a:extLst>
              <a:ext uri="{FF2B5EF4-FFF2-40B4-BE49-F238E27FC236}">
                <a16:creationId xmlns:a16="http://schemas.microsoft.com/office/drawing/2014/main" id="{959E21FB-3CB5-0AF4-C8A6-6D23CFC6C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889" y="94542"/>
            <a:ext cx="87511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logo with a white letter&#10;&#10;Description automatically generated">
            <a:extLst>
              <a:ext uri="{FF2B5EF4-FFF2-40B4-BE49-F238E27FC236}">
                <a16:creationId xmlns:a16="http://schemas.microsoft.com/office/drawing/2014/main" id="{C8A0E1F4-F405-2970-154B-8DE99A140A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31" b="89231" l="9231" r="90769">
                        <a14:foregroundMark x1="16923" y1="35385" x2="10769" y2="63077"/>
                        <a14:foregroundMark x1="86154" y1="50769" x2="90769" y2="2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7429" y="1578326"/>
            <a:ext cx="731520" cy="7315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E33C251-3C8C-9336-4346-FF6CA914DC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6304" y="3989085"/>
            <a:ext cx="1371600" cy="390203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70E9933D-FD8E-AC9D-A359-009E54A6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640" y="3187354"/>
            <a:ext cx="1188720" cy="3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Our structure | National Center for Atmospheric Research">
            <a:extLst>
              <a:ext uri="{FF2B5EF4-FFF2-40B4-BE49-F238E27FC236}">
                <a16:creationId xmlns:a16="http://schemas.microsoft.com/office/drawing/2014/main" id="{B85FF4B9-5F23-029E-2275-B8919725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73" y="3566775"/>
            <a:ext cx="1371600" cy="3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CA3D28B-A030-A822-5716-5A1E9C4209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74869" y="4564158"/>
            <a:ext cx="548640" cy="596509"/>
          </a:xfrm>
          <a:prstGeom prst="rect">
            <a:avLst/>
          </a:prstGeom>
        </p:spPr>
      </p:pic>
      <p:pic>
        <p:nvPicPr>
          <p:cNvPr id="50" name="Picture 2" descr=" logo">
            <a:extLst>
              <a:ext uri="{FF2B5EF4-FFF2-40B4-BE49-F238E27FC236}">
                <a16:creationId xmlns:a16="http://schemas.microsoft.com/office/drawing/2014/main" id="{DB0B383F-3716-44A9-C098-AF384532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160" y="4930444"/>
            <a:ext cx="1005840" cy="37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LICOR-logo (1) - AmeriFlux">
            <a:extLst>
              <a:ext uri="{FF2B5EF4-FFF2-40B4-BE49-F238E27FC236}">
                <a16:creationId xmlns:a16="http://schemas.microsoft.com/office/drawing/2014/main" id="{7E0EF722-D737-57E3-80EC-2616ACAC987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26970" y="1735240"/>
            <a:ext cx="1377115" cy="1371600"/>
          </a:xfrm>
          <a:prstGeom prst="rect">
            <a:avLst/>
          </a:prstGeom>
        </p:spPr>
      </p:pic>
      <p:pic>
        <p:nvPicPr>
          <p:cNvPr id="52" name="Picture 51" descr="University of Nebraska–Lincoln - Simple English Wikipedia, the free  encyclopedia">
            <a:extLst>
              <a:ext uri="{FF2B5EF4-FFF2-40B4-BE49-F238E27FC236}">
                <a16:creationId xmlns:a16="http://schemas.microsoft.com/office/drawing/2014/main" id="{7254074B-2B11-47D4-7E0A-D857882C6E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72251" y="4442970"/>
            <a:ext cx="822960" cy="350096"/>
          </a:xfrm>
          <a:prstGeom prst="rect">
            <a:avLst/>
          </a:prstGeom>
        </p:spPr>
      </p:pic>
      <p:pic>
        <p:nvPicPr>
          <p:cNvPr id="53" name="Picture 4" descr="U.S. Air Force – Scott Air Force Base – Industria">
            <a:extLst>
              <a:ext uri="{FF2B5EF4-FFF2-40B4-BE49-F238E27FC236}">
                <a16:creationId xmlns:a16="http://schemas.microsoft.com/office/drawing/2014/main" id="{7752A991-3975-B2CB-76F6-E56692A4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869" y="4019252"/>
            <a:ext cx="58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Oklahoma State University Font">
            <a:extLst>
              <a:ext uri="{FF2B5EF4-FFF2-40B4-BE49-F238E27FC236}">
                <a16:creationId xmlns:a16="http://schemas.microsoft.com/office/drawing/2014/main" id="{B2A05C7F-833B-2AF4-8069-11C2A40E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05" y="3333452"/>
            <a:ext cx="11755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University of Iowa College of Engineering Logo PNG Vector (SVG) Free  Download">
            <a:extLst>
              <a:ext uri="{FF2B5EF4-FFF2-40B4-BE49-F238E27FC236}">
                <a16:creationId xmlns:a16="http://schemas.microsoft.com/office/drawing/2014/main" id="{1CB61A31-884C-31E4-D563-5EF359A8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00" y="4309592"/>
            <a:ext cx="822960" cy="3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Logos | Brand Portal | RIT">
            <a:extLst>
              <a:ext uri="{FF2B5EF4-FFF2-40B4-BE49-F238E27FC236}">
                <a16:creationId xmlns:a16="http://schemas.microsoft.com/office/drawing/2014/main" id="{2166CD13-5B1A-E5E4-B7F5-E8D89BD64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03" y="4853564"/>
            <a:ext cx="4895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88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A8549-5944-990E-5C19-C9CA9C10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7C747-CCA2-1385-A9D1-1F7D5B0B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52" y="410591"/>
            <a:ext cx="10210676" cy="1073881"/>
          </a:xfrm>
        </p:spPr>
        <p:txBody>
          <a:bodyPr>
            <a:noAutofit/>
          </a:bodyPr>
          <a:lstStyle/>
          <a:p>
            <a:r>
              <a:rPr lang="en-US" sz="3200" b="1" dirty="0"/>
              <a:t>Harnessing Improved Atmospheric Content in Hyperspectral Microwave Measurements 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4DF1B-E8E5-6CE3-D68D-7249DFC17D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01920" y="6430296"/>
            <a:ext cx="2592221" cy="216567"/>
          </a:xfrm>
        </p:spPr>
        <p:txBody>
          <a:bodyPr/>
          <a:lstStyle/>
          <a:p>
            <a:fld id="{DE28C60B-1327-8D46-83BB-D55B4B7FD52D}" type="slidenum">
              <a:rPr lang="en-US" altLang="x-none" sz="900" smtClean="0"/>
              <a:pPr/>
              <a:t>2</a:t>
            </a:fld>
            <a:endParaRPr lang="en-US" altLang="x-none" sz="900" dirty="0"/>
          </a:p>
        </p:txBody>
      </p:sp>
      <p:pic>
        <p:nvPicPr>
          <p:cNvPr id="10" name="Picture 9" descr="Chart&#10;&#10;Description automatically generated with low confidence">
            <a:extLst>
              <a:ext uri="{FF2B5EF4-FFF2-40B4-BE49-F238E27FC236}">
                <a16:creationId xmlns:a16="http://schemas.microsoft.com/office/drawing/2014/main" id="{58D94158-0703-769E-5ABC-92D9082AC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7"/>
          <a:stretch/>
        </p:blipFill>
        <p:spPr>
          <a:xfrm>
            <a:off x="288759" y="1156696"/>
            <a:ext cx="11614484" cy="2686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8124C-08E1-837C-D208-1E6A6FFCBA7F}"/>
              </a:ext>
            </a:extLst>
          </p:cNvPr>
          <p:cNvSpPr txBox="1"/>
          <p:nvPr/>
        </p:nvSpPr>
        <p:spPr>
          <a:xfrm>
            <a:off x="45134" y="4214956"/>
            <a:ext cx="258514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Total Precipitable Water</a:t>
            </a:r>
          </a:p>
          <a:p>
            <a:pPr algn="r"/>
            <a:r>
              <a:rPr lang="en-US" sz="1600" dirty="0"/>
              <a:t>Total Cloud Liquid Water</a:t>
            </a:r>
          </a:p>
          <a:p>
            <a:pPr algn="r"/>
            <a:r>
              <a:rPr lang="en-US" sz="1600" dirty="0"/>
              <a:t>Light Precipitation</a:t>
            </a:r>
          </a:p>
          <a:p>
            <a:pPr algn="r"/>
            <a:r>
              <a:rPr lang="en-US" sz="1600" dirty="0"/>
              <a:t>Surface Temperature</a:t>
            </a:r>
          </a:p>
          <a:p>
            <a:pPr algn="r"/>
            <a:r>
              <a:rPr lang="en-US" sz="1600" dirty="0"/>
              <a:t>Surface Emissivity </a:t>
            </a:r>
          </a:p>
          <a:p>
            <a:pPr algn="r"/>
            <a:r>
              <a:rPr lang="en-US" sz="1600" dirty="0"/>
              <a:t>Surface Wind Vector</a:t>
            </a:r>
          </a:p>
          <a:p>
            <a:pPr algn="r"/>
            <a:r>
              <a:rPr lang="en-US" sz="1600" dirty="0"/>
              <a:t>Sea Ice Concentration</a:t>
            </a:r>
          </a:p>
          <a:p>
            <a:pPr algn="r"/>
            <a:r>
              <a:rPr lang="en-US" sz="1600" dirty="0"/>
              <a:t>Snow Depth</a:t>
            </a:r>
          </a:p>
          <a:p>
            <a:pPr algn="r"/>
            <a:r>
              <a:rPr lang="en-US" sz="1600" dirty="0"/>
              <a:t>Snow Water Equivalent</a:t>
            </a:r>
          </a:p>
          <a:p>
            <a:pPr algn="r"/>
            <a:r>
              <a:rPr lang="en-US" sz="1600" dirty="0"/>
              <a:t>Bare Surface Soil Moisture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D1019D-C893-DF1C-6FF1-E8DC875BCEEB}"/>
              </a:ext>
            </a:extLst>
          </p:cNvPr>
          <p:cNvCxnSpPr/>
          <p:nvPr/>
        </p:nvCxnSpPr>
        <p:spPr bwMode="auto">
          <a:xfrm flipV="1">
            <a:off x="1648326" y="3778667"/>
            <a:ext cx="0" cy="433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55D8E3-69F6-28E0-9D4C-421B8F6BA04C}"/>
              </a:ext>
            </a:extLst>
          </p:cNvPr>
          <p:cNvSpPr txBox="1"/>
          <p:nvPr/>
        </p:nvSpPr>
        <p:spPr>
          <a:xfrm>
            <a:off x="2712081" y="4214956"/>
            <a:ext cx="16331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11C13-1598-3376-1FBF-FF41730B04D4}"/>
              </a:ext>
            </a:extLst>
          </p:cNvPr>
          <p:cNvSpPr txBox="1"/>
          <p:nvPr/>
        </p:nvSpPr>
        <p:spPr>
          <a:xfrm>
            <a:off x="4558968" y="4214956"/>
            <a:ext cx="15037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 Temperature</a:t>
            </a:r>
          </a:p>
          <a:p>
            <a:pPr algn="ctr"/>
            <a:r>
              <a:rPr lang="en-US" dirty="0"/>
              <a:t>Precipitation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C6163-976E-68B9-D36C-FB62BC06CAC1}"/>
              </a:ext>
            </a:extLst>
          </p:cNvPr>
          <p:cNvSpPr txBox="1"/>
          <p:nvPr/>
        </p:nvSpPr>
        <p:spPr>
          <a:xfrm>
            <a:off x="7787573" y="4218705"/>
            <a:ext cx="191577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PBL Water Vapor</a:t>
            </a:r>
          </a:p>
          <a:p>
            <a:pPr algn="ctr"/>
            <a:r>
              <a:rPr lang="en-US" dirty="0"/>
              <a:t>Surf. Emissivity</a:t>
            </a:r>
          </a:p>
          <a:p>
            <a:pPr algn="ctr"/>
            <a:r>
              <a:rPr lang="en-US" dirty="0"/>
              <a:t>Hydrometeors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4E5BDA-BC02-60EE-B570-801A4C40F9CC}"/>
              </a:ext>
            </a:extLst>
          </p:cNvPr>
          <p:cNvSpPr txBox="1"/>
          <p:nvPr/>
        </p:nvSpPr>
        <p:spPr>
          <a:xfrm>
            <a:off x="9840105" y="4214956"/>
            <a:ext cx="16249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Vapor</a:t>
            </a:r>
          </a:p>
          <a:p>
            <a:pPr algn="ctr"/>
            <a:r>
              <a:rPr lang="en-US" dirty="0"/>
              <a:t>Hydrometeors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9F8C81-DA48-77C1-2BD1-2EF41B1CEBAF}"/>
              </a:ext>
            </a:extLst>
          </p:cNvPr>
          <p:cNvCxnSpPr>
            <a:cxnSpLocks/>
          </p:cNvCxnSpPr>
          <p:nvPr/>
        </p:nvCxnSpPr>
        <p:spPr bwMode="auto">
          <a:xfrm flipV="1">
            <a:off x="3517150" y="3773900"/>
            <a:ext cx="0" cy="433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7AF3ED-3CBB-5C32-BC40-18F2F221EDF5}"/>
              </a:ext>
            </a:extLst>
          </p:cNvPr>
          <p:cNvCxnSpPr/>
          <p:nvPr/>
        </p:nvCxnSpPr>
        <p:spPr bwMode="auto">
          <a:xfrm flipV="1">
            <a:off x="5397192" y="3769133"/>
            <a:ext cx="0" cy="433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CC22EF-DE84-C5E3-FEAE-33FA81373917}"/>
              </a:ext>
            </a:extLst>
          </p:cNvPr>
          <p:cNvCxnSpPr/>
          <p:nvPr/>
        </p:nvCxnSpPr>
        <p:spPr bwMode="auto">
          <a:xfrm flipV="1">
            <a:off x="6981354" y="3778655"/>
            <a:ext cx="0" cy="433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9A5D7C-8E3E-7581-3620-10AFAE72D039}"/>
              </a:ext>
            </a:extLst>
          </p:cNvPr>
          <p:cNvCxnSpPr/>
          <p:nvPr/>
        </p:nvCxnSpPr>
        <p:spPr bwMode="auto">
          <a:xfrm flipV="1">
            <a:off x="10678085" y="3792929"/>
            <a:ext cx="0" cy="433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714E39-0C44-CB24-9F19-21D6D9200D48}"/>
              </a:ext>
            </a:extLst>
          </p:cNvPr>
          <p:cNvCxnSpPr/>
          <p:nvPr/>
        </p:nvCxnSpPr>
        <p:spPr bwMode="auto">
          <a:xfrm flipV="1">
            <a:off x="8727331" y="3788943"/>
            <a:ext cx="0" cy="433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B85183-E416-770E-E814-8B6264ECDE9C}"/>
              </a:ext>
            </a:extLst>
          </p:cNvPr>
          <p:cNvGrpSpPr/>
          <p:nvPr/>
        </p:nvGrpSpPr>
        <p:grpSpPr>
          <a:xfrm>
            <a:off x="3371977" y="1363156"/>
            <a:ext cx="8388223" cy="5081707"/>
            <a:chOff x="3371977" y="1363156"/>
            <a:chExt cx="8388223" cy="50817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CC5F81-D9D4-B904-2646-0AE311E78993}"/>
                </a:ext>
              </a:extLst>
            </p:cNvPr>
            <p:cNvSpPr/>
            <p:nvPr/>
          </p:nvSpPr>
          <p:spPr bwMode="auto">
            <a:xfrm>
              <a:off x="6382817" y="1363156"/>
              <a:ext cx="4780509" cy="157882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i="0" u="none" strike="noStrike" cap="none" normalizeH="0" baseline="0" dirty="0">
                <a:ln>
                  <a:noFill/>
                </a:ln>
                <a:effectLst/>
                <a:latin typeface="Book Antiqua" pitchFamily="-10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1EDA45-D6F8-AC16-48C9-0E26D5343733}"/>
                </a:ext>
              </a:extLst>
            </p:cNvPr>
            <p:cNvSpPr txBox="1"/>
            <p:nvPr/>
          </p:nvSpPr>
          <p:spPr>
            <a:xfrm>
              <a:off x="3371977" y="5613866"/>
              <a:ext cx="83882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>
                  <a:solidFill>
                    <a:srgbClr val="FF0000"/>
                  </a:solidFill>
                  <a:latin typeface="Garamond" panose="02020404030301010803" pitchFamily="18" charset="0"/>
                </a:rPr>
                <a:t>A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dvanced </a:t>
              </a:r>
              <a:r>
                <a:rPr lang="en-US" sz="2400" b="1" u="sng" dirty="0">
                  <a:solidFill>
                    <a:srgbClr val="FF0000"/>
                  </a:solidFill>
                  <a:latin typeface="Garamond" panose="02020404030301010803" pitchFamily="18" charset="0"/>
                </a:rPr>
                <a:t>U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ltra-High </a:t>
              </a:r>
              <a:r>
                <a:rPr lang="en-US" sz="2400" b="1" u="sng" dirty="0">
                  <a:solidFill>
                    <a:srgbClr val="FF0000"/>
                  </a:solidFill>
                  <a:latin typeface="Garamond" panose="02020404030301010803" pitchFamily="18" charset="0"/>
                </a:rPr>
                <a:t>R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esolution </a:t>
              </a:r>
              <a:r>
                <a:rPr lang="en-US" sz="2400" b="1" u="sng" dirty="0">
                  <a:solidFill>
                    <a:srgbClr val="FF0000"/>
                  </a:solidFill>
                  <a:latin typeface="Garamond" panose="02020404030301010803" pitchFamily="18" charset="0"/>
                </a:rPr>
                <a:t>O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ptical </a:t>
              </a:r>
              <a:r>
                <a:rPr lang="en-US" sz="2400" b="1" u="sng" dirty="0" err="1">
                  <a:solidFill>
                    <a:srgbClr val="FF0000"/>
                  </a:solidFill>
                  <a:latin typeface="Garamond" panose="02020404030301010803" pitchFamily="18" charset="0"/>
                </a:rPr>
                <a:t>RA</a:t>
              </a:r>
              <a:r>
                <a:rPr lang="en-US" sz="2400" b="1" dirty="0" err="1">
                  <a:solidFill>
                    <a:srgbClr val="FF0000"/>
                  </a:solidFill>
                  <a:latin typeface="Garamond" panose="02020404030301010803" pitchFamily="18" charset="0"/>
                </a:rPr>
                <a:t>diofrequency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 (AURORA) Pathfinder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DEF241E-B19F-7407-F88E-758121C1170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82557" y="2756452"/>
              <a:ext cx="1312424" cy="2944852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2CE7B5-C826-F813-A058-A9C79CD068A6}"/>
              </a:ext>
            </a:extLst>
          </p:cNvPr>
          <p:cNvSpPr txBox="1"/>
          <p:nvPr/>
        </p:nvSpPr>
        <p:spPr>
          <a:xfrm>
            <a:off x="6250470" y="4224022"/>
            <a:ext cx="14495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3BF155-151E-324D-749B-080E87195B99}"/>
              </a:ext>
            </a:extLst>
          </p:cNvPr>
          <p:cNvCxnSpPr/>
          <p:nvPr/>
        </p:nvCxnSpPr>
        <p:spPr>
          <a:xfrm>
            <a:off x="838200" y="1243395"/>
            <a:ext cx="105156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D43C57E8-3C8D-AA0A-9961-232858C29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351" y="209388"/>
            <a:ext cx="2210134" cy="7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1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25BF-70C1-EF6E-77C3-8090D5E2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MW Photonics Design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82BD69-4705-35F6-E311-61F01F6BE4E9}"/>
              </a:ext>
            </a:extLst>
          </p:cNvPr>
          <p:cNvCxnSpPr/>
          <p:nvPr/>
        </p:nvCxnSpPr>
        <p:spPr>
          <a:xfrm>
            <a:off x="838200" y="1327619"/>
            <a:ext cx="105156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7B44B2-CC57-813E-73F6-CC247B07B676}"/>
              </a:ext>
            </a:extLst>
          </p:cNvPr>
          <p:cNvGrpSpPr/>
          <p:nvPr/>
        </p:nvGrpSpPr>
        <p:grpSpPr>
          <a:xfrm>
            <a:off x="838200" y="1471610"/>
            <a:ext cx="7286095" cy="4766585"/>
            <a:chOff x="263820" y="1215132"/>
            <a:chExt cx="7525942" cy="4976152"/>
          </a:xfrm>
        </p:grpSpPr>
        <p:sp>
          <p:nvSpPr>
            <p:cNvPr id="75" name="Rounded Rectangle 101">
              <a:extLst>
                <a:ext uri="{FF2B5EF4-FFF2-40B4-BE49-F238E27FC236}">
                  <a16:creationId xmlns:a16="http://schemas.microsoft.com/office/drawing/2014/main" id="{80DD3152-092D-00FC-EFB9-2D1D2E7713CC}"/>
                </a:ext>
              </a:extLst>
            </p:cNvPr>
            <p:cNvSpPr>
              <a:spLocks/>
            </p:cNvSpPr>
            <p:nvPr/>
          </p:nvSpPr>
          <p:spPr>
            <a:xfrm>
              <a:off x="263820" y="2415217"/>
              <a:ext cx="1143000" cy="365760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G-Band Rx</a:t>
              </a:r>
            </a:p>
          </p:txBody>
        </p:sp>
        <p:sp>
          <p:nvSpPr>
            <p:cNvPr id="76" name="Rounded Rectangle 102">
              <a:extLst>
                <a:ext uri="{FF2B5EF4-FFF2-40B4-BE49-F238E27FC236}">
                  <a16:creationId xmlns:a16="http://schemas.microsoft.com/office/drawing/2014/main" id="{27AF4FBA-A838-B373-87C5-C10D8136441C}"/>
                </a:ext>
              </a:extLst>
            </p:cNvPr>
            <p:cNvSpPr>
              <a:spLocks/>
            </p:cNvSpPr>
            <p:nvPr/>
          </p:nvSpPr>
          <p:spPr>
            <a:xfrm>
              <a:off x="263820" y="5162281"/>
              <a:ext cx="1143000" cy="365760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317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ASIC</a:t>
              </a:r>
            </a:p>
          </p:txBody>
        </p:sp>
        <p:sp>
          <p:nvSpPr>
            <p:cNvPr id="77" name="Rounded Rectangle 106">
              <a:extLst>
                <a:ext uri="{FF2B5EF4-FFF2-40B4-BE49-F238E27FC236}">
                  <a16:creationId xmlns:a16="http://schemas.microsoft.com/office/drawing/2014/main" id="{478980FF-8115-B54C-0B58-6E84E66EABAB}"/>
                </a:ext>
              </a:extLst>
            </p:cNvPr>
            <p:cNvSpPr>
              <a:spLocks/>
            </p:cNvSpPr>
            <p:nvPr/>
          </p:nvSpPr>
          <p:spPr>
            <a:xfrm>
              <a:off x="263820" y="3240525"/>
              <a:ext cx="1143000" cy="36576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EOM</a:t>
              </a:r>
            </a:p>
          </p:txBody>
        </p:sp>
        <p:sp>
          <p:nvSpPr>
            <p:cNvPr id="78" name="Rounded Rectangle 107">
              <a:extLst>
                <a:ext uri="{FF2B5EF4-FFF2-40B4-BE49-F238E27FC236}">
                  <a16:creationId xmlns:a16="http://schemas.microsoft.com/office/drawing/2014/main" id="{6B21183C-70D4-1042-8BF1-00F73AD27E54}"/>
                </a:ext>
              </a:extLst>
            </p:cNvPr>
            <p:cNvSpPr>
              <a:spLocks/>
            </p:cNvSpPr>
            <p:nvPr/>
          </p:nvSpPr>
          <p:spPr>
            <a:xfrm>
              <a:off x="263820" y="4110937"/>
              <a:ext cx="1143000" cy="36576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SAWG</a:t>
              </a:r>
            </a:p>
          </p:txBody>
        </p:sp>
        <p:sp>
          <p:nvSpPr>
            <p:cNvPr id="79" name="Rounded Rectangle 108">
              <a:extLst>
                <a:ext uri="{FF2B5EF4-FFF2-40B4-BE49-F238E27FC236}">
                  <a16:creationId xmlns:a16="http://schemas.microsoft.com/office/drawing/2014/main" id="{264A3AE7-43A0-5B7C-4223-D68B4E7086F0}"/>
                </a:ext>
              </a:extLst>
            </p:cNvPr>
            <p:cNvSpPr>
              <a:spLocks/>
            </p:cNvSpPr>
            <p:nvPr/>
          </p:nvSpPr>
          <p:spPr>
            <a:xfrm>
              <a:off x="263820" y="4718097"/>
              <a:ext cx="1143000" cy="36576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BPR</a:t>
              </a:r>
            </a:p>
          </p:txBody>
        </p:sp>
        <p:sp>
          <p:nvSpPr>
            <p:cNvPr id="80" name="Rounded Rectangle 108">
              <a:extLst>
                <a:ext uri="{FF2B5EF4-FFF2-40B4-BE49-F238E27FC236}">
                  <a16:creationId xmlns:a16="http://schemas.microsoft.com/office/drawing/2014/main" id="{86577C91-1A8F-4906-D62A-097E87E69255}"/>
                </a:ext>
              </a:extLst>
            </p:cNvPr>
            <p:cNvSpPr>
              <a:spLocks/>
            </p:cNvSpPr>
            <p:nvPr/>
          </p:nvSpPr>
          <p:spPr>
            <a:xfrm>
              <a:off x="263820" y="5724808"/>
              <a:ext cx="1143000" cy="365760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39B4AFC-4F33-1FB2-D53C-A0ECD9D61BBF}"/>
                </a:ext>
              </a:extLst>
            </p:cNvPr>
            <p:cNvGrpSpPr/>
            <p:nvPr/>
          </p:nvGrpSpPr>
          <p:grpSpPr>
            <a:xfrm>
              <a:off x="398031" y="1215132"/>
              <a:ext cx="7391731" cy="4976152"/>
              <a:chOff x="-1" y="-2364104"/>
              <a:chExt cx="12140402" cy="1027028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859501A-4D98-CBC0-DA23-A6CC1C8DA44F}"/>
                  </a:ext>
                </a:extLst>
              </p:cNvPr>
              <p:cNvSpPr txBox="1"/>
              <p:nvPr/>
            </p:nvSpPr>
            <p:spPr>
              <a:xfrm>
                <a:off x="1803129" y="154254"/>
                <a:ext cx="3619289" cy="653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Amplifies spectra.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0D7E6E5-D883-56C7-879A-A3D7AFC69974}"/>
                  </a:ext>
                </a:extLst>
              </p:cNvPr>
              <p:cNvSpPr txBox="1"/>
              <p:nvPr/>
            </p:nvSpPr>
            <p:spPr>
              <a:xfrm>
                <a:off x="1803129" y="3472035"/>
                <a:ext cx="3749024" cy="95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Separates spectrum into</a:t>
                </a:r>
              </a:p>
              <a:p>
                <a:r>
                  <a:rPr lang="en-US" sz="1200" dirty="0"/>
                  <a:t>10 x 4 GHz sub-bands.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B47EBAA-F0A6-CFE0-B614-642F7522DB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" y="4744083"/>
                <a:ext cx="11887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4D2DD26-05FE-D441-C531-4FD6D37803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1" y="3062359"/>
                <a:ext cx="11887200" cy="3538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0318814-7425-5F9E-7756-A7CA32CD773B}"/>
                  </a:ext>
                </a:extLst>
              </p:cNvPr>
              <p:cNvSpPr txBox="1"/>
              <p:nvPr/>
            </p:nvSpPr>
            <p:spPr>
              <a:xfrm>
                <a:off x="1803129" y="6667503"/>
                <a:ext cx="4784609" cy="1238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Sub-bands with minimal</a:t>
                </a:r>
              </a:p>
              <a:p>
                <a:r>
                  <a:rPr lang="en-US" sz="1100" dirty="0"/>
                  <a:t>structure are measured directly (</a:t>
                </a:r>
                <a:r>
                  <a:rPr lang="en-US" sz="1100" b="1" dirty="0">
                    <a:solidFill>
                      <a:schemeClr val="accent1"/>
                    </a:solidFill>
                  </a:rPr>
                  <a:t>Lo-Res Channel</a:t>
                </a:r>
                <a:r>
                  <a:rPr lang="en-US" sz="1100" dirty="0"/>
                  <a:t>).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0D0223D-47C1-CF59-0785-9539016189B9}"/>
                  </a:ext>
                </a:extLst>
              </p:cNvPr>
              <p:cNvSpPr txBox="1"/>
              <p:nvPr/>
            </p:nvSpPr>
            <p:spPr>
              <a:xfrm>
                <a:off x="10842444" y="-1754427"/>
                <a:ext cx="1076072" cy="99696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FF"/>
                    </a:solidFill>
                  </a:rPr>
                  <a:t>RF domain</a:t>
                </a:r>
              </a:p>
            </p:txBody>
          </p:sp>
          <p:sp>
            <p:nvSpPr>
              <p:cNvPr id="89" name="Right Brace 88">
                <a:extLst>
                  <a:ext uri="{FF2B5EF4-FFF2-40B4-BE49-F238E27FC236}">
                    <a16:creationId xmlns:a16="http://schemas.microsoft.com/office/drawing/2014/main" id="{AB767288-17E3-720F-ECB2-331570AA16AE}"/>
                  </a:ext>
                </a:extLst>
              </p:cNvPr>
              <p:cNvSpPr/>
              <p:nvPr/>
            </p:nvSpPr>
            <p:spPr>
              <a:xfrm>
                <a:off x="10397676" y="-410751"/>
                <a:ext cx="357185" cy="1860903"/>
              </a:xfrm>
              <a:prstGeom prst="rightBrace">
                <a:avLst>
                  <a:gd name="adj1" fmla="val 32899"/>
                  <a:gd name="adj2" fmla="val 50000"/>
                </a:avLst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08239F8-87F8-7873-A0E6-B1807314B4BD}"/>
                  </a:ext>
                </a:extLst>
              </p:cNvPr>
              <p:cNvSpPr txBox="1"/>
              <p:nvPr/>
            </p:nvSpPr>
            <p:spPr>
              <a:xfrm>
                <a:off x="10842444" y="135827"/>
                <a:ext cx="1076072" cy="99696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0000FF"/>
                    </a:solidFill>
                  </a:rPr>
                  <a:t>RF domain</a:t>
                </a:r>
              </a:p>
            </p:txBody>
          </p:sp>
          <p:sp>
            <p:nvSpPr>
              <p:cNvPr id="91" name="Right Brace 90">
                <a:extLst>
                  <a:ext uri="{FF2B5EF4-FFF2-40B4-BE49-F238E27FC236}">
                    <a16:creationId xmlns:a16="http://schemas.microsoft.com/office/drawing/2014/main" id="{D5C33BAB-1FC3-B994-3B16-ECAABDD7A97F}"/>
                  </a:ext>
                </a:extLst>
              </p:cNvPr>
              <p:cNvSpPr/>
              <p:nvPr/>
            </p:nvSpPr>
            <p:spPr>
              <a:xfrm>
                <a:off x="10394716" y="1478630"/>
                <a:ext cx="363104" cy="1542474"/>
              </a:xfrm>
              <a:prstGeom prst="rightBrace">
                <a:avLst>
                  <a:gd name="adj1" fmla="val 32899"/>
                  <a:gd name="adj2" fmla="val 50000"/>
                </a:avLst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083EB31-81D4-0C29-F986-5A2467E1D990}"/>
                  </a:ext>
                </a:extLst>
              </p:cNvPr>
              <p:cNvSpPr txBox="1"/>
              <p:nvPr/>
            </p:nvSpPr>
            <p:spPr>
              <a:xfrm>
                <a:off x="10842444" y="1645714"/>
                <a:ext cx="1076072" cy="99696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FF0000"/>
                    </a:solidFill>
                  </a:rPr>
                  <a:t>Optical</a:t>
                </a:r>
                <a:br>
                  <a:rPr lang="en-US" sz="900" b="1">
                    <a:solidFill>
                      <a:srgbClr val="FF0000"/>
                    </a:solidFill>
                  </a:rPr>
                </a:br>
                <a:r>
                  <a:rPr lang="en-US" sz="900" b="1">
                    <a:solidFill>
                      <a:srgbClr val="FF0000"/>
                    </a:solidFill>
                  </a:rPr>
                  <a:t>domain</a:t>
                </a:r>
              </a:p>
            </p:txBody>
          </p:sp>
          <p:sp>
            <p:nvSpPr>
              <p:cNvPr id="93" name="Right Brace 92">
                <a:extLst>
                  <a:ext uri="{FF2B5EF4-FFF2-40B4-BE49-F238E27FC236}">
                    <a16:creationId xmlns:a16="http://schemas.microsoft.com/office/drawing/2014/main" id="{0DBF6703-DC69-E287-A4CF-49B4D5FC9E6E}"/>
                  </a:ext>
                </a:extLst>
              </p:cNvPr>
              <p:cNvSpPr/>
              <p:nvPr/>
            </p:nvSpPr>
            <p:spPr>
              <a:xfrm>
                <a:off x="10388853" y="4773952"/>
                <a:ext cx="374830" cy="2304067"/>
              </a:xfrm>
              <a:prstGeom prst="rightBrace">
                <a:avLst>
                  <a:gd name="adj1" fmla="val 32899"/>
                  <a:gd name="adj2" fmla="val 50000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1040AC3-430A-04E9-E0D6-0E7B334BCBC7}"/>
                  </a:ext>
                </a:extLst>
              </p:cNvPr>
              <p:cNvSpPr txBox="1"/>
              <p:nvPr/>
            </p:nvSpPr>
            <p:spPr>
              <a:xfrm>
                <a:off x="10620558" y="5189017"/>
                <a:ext cx="1519843" cy="137082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/>
                  <a:t>Baseband domain</a:t>
                </a:r>
              </a:p>
              <a:p>
                <a:pPr algn="ctr"/>
                <a:r>
                  <a:rPr lang="en-US" sz="900" b="1"/>
                  <a:t>(0 – 4 GHz)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6BDBC3B-B197-3587-95B7-58901C459F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" y="-446023"/>
                <a:ext cx="11887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7A1E113-CCF0-21B2-0AA9-157C07C1ED72}"/>
                  </a:ext>
                </a:extLst>
              </p:cNvPr>
              <p:cNvSpPr txBox="1"/>
              <p:nvPr/>
            </p:nvSpPr>
            <p:spPr>
              <a:xfrm>
                <a:off x="1803129" y="1779669"/>
                <a:ext cx="4535185" cy="95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Converts microwave</a:t>
                </a:r>
                <a:br>
                  <a:rPr lang="en-US" sz="1200" dirty="0"/>
                </a:br>
                <a:r>
                  <a:rPr lang="en-US" sz="1200" dirty="0"/>
                  <a:t>spectrum to optical domain.</a:t>
                </a:r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C2DAF985-C44A-D6E5-8C69-BE1B25BD9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3051" r="-4244"/>
              <a:stretch/>
            </p:blipFill>
            <p:spPr>
              <a:xfrm>
                <a:off x="3837140" y="-2364104"/>
                <a:ext cx="6552361" cy="1242459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5332F02-9C58-4014-01C7-D1098FD0650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87183" y="-1188160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313B0C3-56E1-EDDD-6F8A-86070434D7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635895" y="-1188160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209424D-168A-C788-408D-B64EBCB955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962827" y="-1188160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C545B9C-68DD-2307-9924-C0086F5D7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3752" y="994782"/>
                <a:ext cx="34601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D9E4658-C630-3D25-8AD0-AF440E66FB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86452" y="949062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4348F68-E1D7-D49B-DE03-E241DC0841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73587" y="949062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328F2CF-BBFF-20FB-4AD8-75136069436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489226" y="949062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D285679C-F9AE-499C-7EA4-7CD494619C9B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4472" y="1033918"/>
                <a:ext cx="3909995" cy="43806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61A9BA61-882C-5808-6563-2CC77E6E5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7140" y="-1118241"/>
                <a:ext cx="6552370" cy="621069"/>
              </a:xfrm>
              <a:prstGeom prst="rect">
                <a:avLst/>
              </a:prstGeom>
            </p:spPr>
          </p:pic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151DC79-02EA-1E90-7792-15F10292AF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58842" y="-1139255"/>
                <a:ext cx="62179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B1A6383-6381-62A6-2863-DD5693F20A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1539" y="-1188160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5C06B60-B34A-7901-2B06-FF5F0FAE8F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084607" y="-1188160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D88BE71-1B95-2B18-ADB4-CA777BFC99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860251" y="-1188160"/>
                <a:ext cx="91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289172D-968B-4FF9-E7AF-C3852C4D0A50}"/>
                  </a:ext>
                </a:extLst>
              </p:cNvPr>
              <p:cNvCxnSpPr>
                <a:cxnSpLocks/>
                <a:endCxn id="114" idx="40"/>
              </p:cNvCxnSpPr>
              <p:nvPr/>
            </p:nvCxnSpPr>
            <p:spPr>
              <a:xfrm>
                <a:off x="8838287" y="-2332692"/>
                <a:ext cx="186529" cy="2022197"/>
              </a:xfrm>
              <a:prstGeom prst="line">
                <a:avLst/>
              </a:prstGeom>
              <a:ln w="12700">
                <a:solidFill>
                  <a:srgbClr val="0000FF">
                    <a:alpha val="98824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2BFB20F-7860-1F44-82F8-885DF386BCD9}"/>
                  </a:ext>
                </a:extLst>
              </p:cNvPr>
              <p:cNvCxnSpPr>
                <a:cxnSpLocks/>
                <a:endCxn id="114" idx="0"/>
              </p:cNvCxnSpPr>
              <p:nvPr/>
            </p:nvCxnSpPr>
            <p:spPr>
              <a:xfrm flipH="1">
                <a:off x="5538041" y="-2209800"/>
                <a:ext cx="2410321" cy="2278226"/>
              </a:xfrm>
              <a:prstGeom prst="line">
                <a:avLst/>
              </a:prstGeom>
              <a:ln w="12700">
                <a:solidFill>
                  <a:srgbClr val="0000FF">
                    <a:alpha val="98824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ight Brace 112">
                <a:extLst>
                  <a:ext uri="{FF2B5EF4-FFF2-40B4-BE49-F238E27FC236}">
                    <a16:creationId xmlns:a16="http://schemas.microsoft.com/office/drawing/2014/main" id="{25A0406E-D3AB-3AF5-7D70-3062668975DB}"/>
                  </a:ext>
                </a:extLst>
              </p:cNvPr>
              <p:cNvSpPr/>
              <p:nvPr/>
            </p:nvSpPr>
            <p:spPr>
              <a:xfrm>
                <a:off x="10397676" y="-2330991"/>
                <a:ext cx="357185" cy="1860903"/>
              </a:xfrm>
              <a:prstGeom prst="rightBrace">
                <a:avLst>
                  <a:gd name="adj1" fmla="val 32899"/>
                  <a:gd name="adj2" fmla="val 50000"/>
                </a:avLst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4" name="Freeform: Shape 17">
                <a:extLst>
                  <a:ext uri="{FF2B5EF4-FFF2-40B4-BE49-F238E27FC236}">
                    <a16:creationId xmlns:a16="http://schemas.microsoft.com/office/drawing/2014/main" id="{30A784E0-B0CE-8138-D6C2-F10F3EA2F1D5}"/>
                  </a:ext>
                </a:extLst>
              </p:cNvPr>
              <p:cNvSpPr/>
              <p:nvPr/>
            </p:nvSpPr>
            <p:spPr>
              <a:xfrm>
                <a:off x="5538041" y="-310495"/>
                <a:ext cx="3486775" cy="1298756"/>
              </a:xfrm>
              <a:custGeom>
                <a:avLst/>
                <a:gdLst>
                  <a:gd name="connsiteX0" fmla="*/ 0 w 3037840"/>
                  <a:gd name="connsiteY0" fmla="*/ 363220 h 1244942"/>
                  <a:gd name="connsiteX1" fmla="*/ 213360 w 3037840"/>
                  <a:gd name="connsiteY1" fmla="*/ 259080 h 1244942"/>
                  <a:gd name="connsiteX2" fmla="*/ 424180 w 3037840"/>
                  <a:gd name="connsiteY2" fmla="*/ 157480 h 1244942"/>
                  <a:gd name="connsiteX3" fmla="*/ 518160 w 3037840"/>
                  <a:gd name="connsiteY3" fmla="*/ 109220 h 1244942"/>
                  <a:gd name="connsiteX4" fmla="*/ 637540 w 3037840"/>
                  <a:gd name="connsiteY4" fmla="*/ 66040 h 1244942"/>
                  <a:gd name="connsiteX5" fmla="*/ 744220 w 3037840"/>
                  <a:gd name="connsiteY5" fmla="*/ 33020 h 1244942"/>
                  <a:gd name="connsiteX6" fmla="*/ 840740 w 3037840"/>
                  <a:gd name="connsiteY6" fmla="*/ 17780 h 1244942"/>
                  <a:gd name="connsiteX7" fmla="*/ 937260 w 3037840"/>
                  <a:gd name="connsiteY7" fmla="*/ 17780 h 1244942"/>
                  <a:gd name="connsiteX8" fmla="*/ 1031240 w 3037840"/>
                  <a:gd name="connsiteY8" fmla="*/ 66040 h 1244942"/>
                  <a:gd name="connsiteX9" fmla="*/ 1099820 w 3037840"/>
                  <a:gd name="connsiteY9" fmla="*/ 111760 h 1244942"/>
                  <a:gd name="connsiteX10" fmla="*/ 1183640 w 3037840"/>
                  <a:gd name="connsiteY10" fmla="*/ 193040 h 1244942"/>
                  <a:gd name="connsiteX11" fmla="*/ 1224280 w 3037840"/>
                  <a:gd name="connsiteY11" fmla="*/ 238760 h 1244942"/>
                  <a:gd name="connsiteX12" fmla="*/ 1285240 w 3037840"/>
                  <a:gd name="connsiteY12" fmla="*/ 335280 h 1244942"/>
                  <a:gd name="connsiteX13" fmla="*/ 1330960 w 3037840"/>
                  <a:gd name="connsiteY13" fmla="*/ 391160 h 1244942"/>
                  <a:gd name="connsiteX14" fmla="*/ 1399540 w 3037840"/>
                  <a:gd name="connsiteY14" fmla="*/ 492760 h 1244942"/>
                  <a:gd name="connsiteX15" fmla="*/ 1468120 w 3037840"/>
                  <a:gd name="connsiteY15" fmla="*/ 586740 h 1244942"/>
                  <a:gd name="connsiteX16" fmla="*/ 1508760 w 3037840"/>
                  <a:gd name="connsiteY16" fmla="*/ 650240 h 1244942"/>
                  <a:gd name="connsiteX17" fmla="*/ 1544320 w 3037840"/>
                  <a:gd name="connsiteY17" fmla="*/ 726440 h 1244942"/>
                  <a:gd name="connsiteX18" fmla="*/ 1582420 w 3037840"/>
                  <a:gd name="connsiteY18" fmla="*/ 800100 h 1244942"/>
                  <a:gd name="connsiteX19" fmla="*/ 1610360 w 3037840"/>
                  <a:gd name="connsiteY19" fmla="*/ 853440 h 1244942"/>
                  <a:gd name="connsiteX20" fmla="*/ 1615440 w 3037840"/>
                  <a:gd name="connsiteY20" fmla="*/ 876300 h 1244942"/>
                  <a:gd name="connsiteX21" fmla="*/ 1643380 w 3037840"/>
                  <a:gd name="connsiteY21" fmla="*/ 962660 h 1244942"/>
                  <a:gd name="connsiteX22" fmla="*/ 1671320 w 3037840"/>
                  <a:gd name="connsiteY22" fmla="*/ 1041400 h 1244942"/>
                  <a:gd name="connsiteX23" fmla="*/ 1694180 w 3037840"/>
                  <a:gd name="connsiteY23" fmla="*/ 1099820 h 1244942"/>
                  <a:gd name="connsiteX24" fmla="*/ 1706880 w 3037840"/>
                  <a:gd name="connsiteY24" fmla="*/ 1163320 h 1244942"/>
                  <a:gd name="connsiteX25" fmla="*/ 1734820 w 3037840"/>
                  <a:gd name="connsiteY25" fmla="*/ 1216660 h 1244942"/>
                  <a:gd name="connsiteX26" fmla="*/ 1750060 w 3037840"/>
                  <a:gd name="connsiteY26" fmla="*/ 1242060 h 1244942"/>
                  <a:gd name="connsiteX27" fmla="*/ 1783080 w 3037840"/>
                  <a:gd name="connsiteY27" fmla="*/ 1239520 h 1244942"/>
                  <a:gd name="connsiteX28" fmla="*/ 1805940 w 3037840"/>
                  <a:gd name="connsiteY28" fmla="*/ 1198880 h 1244942"/>
                  <a:gd name="connsiteX29" fmla="*/ 1856740 w 3037840"/>
                  <a:gd name="connsiteY29" fmla="*/ 1028700 h 1244942"/>
                  <a:gd name="connsiteX30" fmla="*/ 1917700 w 3037840"/>
                  <a:gd name="connsiteY30" fmla="*/ 858520 h 1244942"/>
                  <a:gd name="connsiteX31" fmla="*/ 2001520 w 3037840"/>
                  <a:gd name="connsiteY31" fmla="*/ 701040 h 1244942"/>
                  <a:gd name="connsiteX32" fmla="*/ 2153920 w 3037840"/>
                  <a:gd name="connsiteY32" fmla="*/ 472440 h 1244942"/>
                  <a:gd name="connsiteX33" fmla="*/ 2311400 w 3037840"/>
                  <a:gd name="connsiteY33" fmla="*/ 297180 h 1244942"/>
                  <a:gd name="connsiteX34" fmla="*/ 2420620 w 3037840"/>
                  <a:gd name="connsiteY34" fmla="*/ 185420 h 1244942"/>
                  <a:gd name="connsiteX35" fmla="*/ 2499360 w 3037840"/>
                  <a:gd name="connsiteY35" fmla="*/ 129540 h 1244942"/>
                  <a:gd name="connsiteX36" fmla="*/ 2588260 w 3037840"/>
                  <a:gd name="connsiteY36" fmla="*/ 76200 h 1244942"/>
                  <a:gd name="connsiteX37" fmla="*/ 2722880 w 3037840"/>
                  <a:gd name="connsiteY37" fmla="*/ 25400 h 1244942"/>
                  <a:gd name="connsiteX38" fmla="*/ 2844800 w 3037840"/>
                  <a:gd name="connsiteY38" fmla="*/ 10160 h 1244942"/>
                  <a:gd name="connsiteX39" fmla="*/ 2964180 w 3037840"/>
                  <a:gd name="connsiteY39" fmla="*/ 5080 h 1244942"/>
                  <a:gd name="connsiteX40" fmla="*/ 3037840 w 3037840"/>
                  <a:gd name="connsiteY40" fmla="*/ 0 h 124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37840" h="1244942">
                    <a:moveTo>
                      <a:pt x="0" y="363220"/>
                    </a:moveTo>
                    <a:lnTo>
                      <a:pt x="213360" y="259080"/>
                    </a:lnTo>
                    <a:lnTo>
                      <a:pt x="424180" y="157480"/>
                    </a:lnTo>
                    <a:cubicBezTo>
                      <a:pt x="474980" y="132503"/>
                      <a:pt x="482600" y="124460"/>
                      <a:pt x="518160" y="109220"/>
                    </a:cubicBezTo>
                    <a:cubicBezTo>
                      <a:pt x="553720" y="93980"/>
                      <a:pt x="599863" y="78740"/>
                      <a:pt x="637540" y="66040"/>
                    </a:cubicBezTo>
                    <a:cubicBezTo>
                      <a:pt x="675217" y="53340"/>
                      <a:pt x="710353" y="41063"/>
                      <a:pt x="744220" y="33020"/>
                    </a:cubicBezTo>
                    <a:cubicBezTo>
                      <a:pt x="778087" y="24977"/>
                      <a:pt x="808567" y="20320"/>
                      <a:pt x="840740" y="17780"/>
                    </a:cubicBezTo>
                    <a:cubicBezTo>
                      <a:pt x="872913" y="15240"/>
                      <a:pt x="905510" y="9737"/>
                      <a:pt x="937260" y="17780"/>
                    </a:cubicBezTo>
                    <a:cubicBezTo>
                      <a:pt x="969010" y="25823"/>
                      <a:pt x="1004147" y="50377"/>
                      <a:pt x="1031240" y="66040"/>
                    </a:cubicBezTo>
                    <a:cubicBezTo>
                      <a:pt x="1058333" y="81703"/>
                      <a:pt x="1074420" y="90593"/>
                      <a:pt x="1099820" y="111760"/>
                    </a:cubicBezTo>
                    <a:cubicBezTo>
                      <a:pt x="1125220" y="132927"/>
                      <a:pt x="1162897" y="171873"/>
                      <a:pt x="1183640" y="193040"/>
                    </a:cubicBezTo>
                    <a:cubicBezTo>
                      <a:pt x="1204383" y="214207"/>
                      <a:pt x="1207347" y="215053"/>
                      <a:pt x="1224280" y="238760"/>
                    </a:cubicBezTo>
                    <a:cubicBezTo>
                      <a:pt x="1241213" y="262467"/>
                      <a:pt x="1267460" y="309880"/>
                      <a:pt x="1285240" y="335280"/>
                    </a:cubicBezTo>
                    <a:cubicBezTo>
                      <a:pt x="1303020" y="360680"/>
                      <a:pt x="1311910" y="364913"/>
                      <a:pt x="1330960" y="391160"/>
                    </a:cubicBezTo>
                    <a:cubicBezTo>
                      <a:pt x="1350010" y="417407"/>
                      <a:pt x="1376680" y="460163"/>
                      <a:pt x="1399540" y="492760"/>
                    </a:cubicBezTo>
                    <a:cubicBezTo>
                      <a:pt x="1422400" y="525357"/>
                      <a:pt x="1449917" y="560493"/>
                      <a:pt x="1468120" y="586740"/>
                    </a:cubicBezTo>
                    <a:cubicBezTo>
                      <a:pt x="1486323" y="612987"/>
                      <a:pt x="1496060" y="626957"/>
                      <a:pt x="1508760" y="650240"/>
                    </a:cubicBezTo>
                    <a:cubicBezTo>
                      <a:pt x="1521460" y="673523"/>
                      <a:pt x="1532043" y="701463"/>
                      <a:pt x="1544320" y="726440"/>
                    </a:cubicBezTo>
                    <a:cubicBezTo>
                      <a:pt x="1556597" y="751417"/>
                      <a:pt x="1571413" y="778933"/>
                      <a:pt x="1582420" y="800100"/>
                    </a:cubicBezTo>
                    <a:cubicBezTo>
                      <a:pt x="1593427" y="821267"/>
                      <a:pt x="1604857" y="840740"/>
                      <a:pt x="1610360" y="853440"/>
                    </a:cubicBezTo>
                    <a:cubicBezTo>
                      <a:pt x="1615863" y="866140"/>
                      <a:pt x="1609937" y="858097"/>
                      <a:pt x="1615440" y="876300"/>
                    </a:cubicBezTo>
                    <a:cubicBezTo>
                      <a:pt x="1620943" y="894503"/>
                      <a:pt x="1634067" y="935143"/>
                      <a:pt x="1643380" y="962660"/>
                    </a:cubicBezTo>
                    <a:cubicBezTo>
                      <a:pt x="1652693" y="990177"/>
                      <a:pt x="1662853" y="1018540"/>
                      <a:pt x="1671320" y="1041400"/>
                    </a:cubicBezTo>
                    <a:cubicBezTo>
                      <a:pt x="1679787" y="1064260"/>
                      <a:pt x="1688253" y="1079500"/>
                      <a:pt x="1694180" y="1099820"/>
                    </a:cubicBezTo>
                    <a:cubicBezTo>
                      <a:pt x="1700107" y="1120140"/>
                      <a:pt x="1700107" y="1143847"/>
                      <a:pt x="1706880" y="1163320"/>
                    </a:cubicBezTo>
                    <a:cubicBezTo>
                      <a:pt x="1713653" y="1182793"/>
                      <a:pt x="1727623" y="1203537"/>
                      <a:pt x="1734820" y="1216660"/>
                    </a:cubicBezTo>
                    <a:cubicBezTo>
                      <a:pt x="1742017" y="1229783"/>
                      <a:pt x="1742017" y="1238250"/>
                      <a:pt x="1750060" y="1242060"/>
                    </a:cubicBezTo>
                    <a:cubicBezTo>
                      <a:pt x="1758103" y="1245870"/>
                      <a:pt x="1773767" y="1246717"/>
                      <a:pt x="1783080" y="1239520"/>
                    </a:cubicBezTo>
                    <a:cubicBezTo>
                      <a:pt x="1792393" y="1232323"/>
                      <a:pt x="1793663" y="1234017"/>
                      <a:pt x="1805940" y="1198880"/>
                    </a:cubicBezTo>
                    <a:cubicBezTo>
                      <a:pt x="1818217" y="1163743"/>
                      <a:pt x="1838113" y="1085427"/>
                      <a:pt x="1856740" y="1028700"/>
                    </a:cubicBezTo>
                    <a:cubicBezTo>
                      <a:pt x="1875367" y="971973"/>
                      <a:pt x="1893570" y="913130"/>
                      <a:pt x="1917700" y="858520"/>
                    </a:cubicBezTo>
                    <a:cubicBezTo>
                      <a:pt x="1941830" y="803910"/>
                      <a:pt x="1962150" y="765387"/>
                      <a:pt x="2001520" y="701040"/>
                    </a:cubicBezTo>
                    <a:cubicBezTo>
                      <a:pt x="2040890" y="636693"/>
                      <a:pt x="2102273" y="539750"/>
                      <a:pt x="2153920" y="472440"/>
                    </a:cubicBezTo>
                    <a:cubicBezTo>
                      <a:pt x="2205567" y="405130"/>
                      <a:pt x="2266950" y="345017"/>
                      <a:pt x="2311400" y="297180"/>
                    </a:cubicBezTo>
                    <a:cubicBezTo>
                      <a:pt x="2355850" y="249343"/>
                      <a:pt x="2389293" y="213360"/>
                      <a:pt x="2420620" y="185420"/>
                    </a:cubicBezTo>
                    <a:cubicBezTo>
                      <a:pt x="2451947" y="157480"/>
                      <a:pt x="2471420" y="147743"/>
                      <a:pt x="2499360" y="129540"/>
                    </a:cubicBezTo>
                    <a:cubicBezTo>
                      <a:pt x="2527300" y="111337"/>
                      <a:pt x="2551007" y="93557"/>
                      <a:pt x="2588260" y="76200"/>
                    </a:cubicBezTo>
                    <a:cubicBezTo>
                      <a:pt x="2625513" y="58843"/>
                      <a:pt x="2680123" y="36407"/>
                      <a:pt x="2722880" y="25400"/>
                    </a:cubicBezTo>
                    <a:cubicBezTo>
                      <a:pt x="2765637" y="14393"/>
                      <a:pt x="2804583" y="13547"/>
                      <a:pt x="2844800" y="10160"/>
                    </a:cubicBezTo>
                    <a:cubicBezTo>
                      <a:pt x="2885017" y="6773"/>
                      <a:pt x="2932007" y="6773"/>
                      <a:pt x="2964180" y="5080"/>
                    </a:cubicBezTo>
                    <a:cubicBezTo>
                      <a:pt x="2996353" y="3387"/>
                      <a:pt x="3017096" y="1693"/>
                      <a:pt x="3037840" y="0"/>
                    </a:cubicBezTo>
                  </a:path>
                </a:pathLst>
              </a:custGeom>
              <a:noFill/>
              <a:ln w="508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E549326-CD12-CC33-D6C7-5BDA8D3E7C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1" y="1473302"/>
                <a:ext cx="11887200" cy="75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E7D5BD8-C1D2-F731-5065-3320BBFACE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408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AD1804C-4A68-1CBB-0ECA-76036B060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336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EDF4475-656F-409D-AA76-6736992E34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872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E4ED861B-E1C9-A02C-0DD6-8066527F0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800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5819BDD-EB98-A872-2294-95255DAAB2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264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B8C6C0C-05C9-0CA4-2F4E-03D202C03B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7286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CDF04851-C861-1AF2-1F97-455FD24F34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088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79919F0-F2DA-D767-6D4D-F9CA84EDB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016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5E99A8D9-29DC-0697-3E7D-2FF9C3A54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552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FFF6E58-DB1B-FFE2-FA9B-840BC8FBA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480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FD1240CF-15FB-234C-0E09-B36167372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9449" y="3224304"/>
                <a:ext cx="0" cy="1463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9C2C945-3CF0-0629-AE07-60E33E7D7FA9}"/>
                  </a:ext>
                </a:extLst>
              </p:cNvPr>
              <p:cNvSpPr txBox="1"/>
              <p:nvPr/>
            </p:nvSpPr>
            <p:spPr>
              <a:xfrm>
                <a:off x="5569550" y="3939814"/>
                <a:ext cx="1204755" cy="61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/>
                  <a:t>4 GHz</a:t>
                </a:r>
              </a:p>
            </p:txBody>
          </p:sp>
          <p:sp>
            <p:nvSpPr>
              <p:cNvPr id="128" name="Right Brace 127">
                <a:extLst>
                  <a:ext uri="{FF2B5EF4-FFF2-40B4-BE49-F238E27FC236}">
                    <a16:creationId xmlns:a16="http://schemas.microsoft.com/office/drawing/2014/main" id="{DDDC3707-DA71-6750-6311-3A818A237D76}"/>
                  </a:ext>
                </a:extLst>
              </p:cNvPr>
              <p:cNvSpPr/>
              <p:nvPr/>
            </p:nvSpPr>
            <p:spPr>
              <a:xfrm>
                <a:off x="10394716" y="3144870"/>
                <a:ext cx="363104" cy="1542474"/>
              </a:xfrm>
              <a:prstGeom prst="rightBrace">
                <a:avLst>
                  <a:gd name="adj1" fmla="val 32899"/>
                  <a:gd name="adj2" fmla="val 50000"/>
                </a:avLst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1427B90-2BE7-4318-6338-15C7091870F9}"/>
                  </a:ext>
                </a:extLst>
              </p:cNvPr>
              <p:cNvSpPr txBox="1"/>
              <p:nvPr/>
            </p:nvSpPr>
            <p:spPr>
              <a:xfrm>
                <a:off x="10842444" y="3311952"/>
                <a:ext cx="1076072" cy="99696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FF0000"/>
                    </a:solidFill>
                  </a:rPr>
                  <a:t>Optical</a:t>
                </a:r>
                <a:br>
                  <a:rPr lang="en-US" sz="900" b="1">
                    <a:solidFill>
                      <a:srgbClr val="FF0000"/>
                    </a:solidFill>
                  </a:rPr>
                </a:br>
                <a:r>
                  <a:rPr lang="en-US" sz="900" b="1">
                    <a:solidFill>
                      <a:srgbClr val="FF0000"/>
                    </a:solidFill>
                  </a:rPr>
                  <a:t>domain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2DEEBFE-B583-7D4E-A5BF-BB14101A8A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4818" y="4543519"/>
                <a:ext cx="365760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ight Brace 130">
                <a:extLst>
                  <a:ext uri="{FF2B5EF4-FFF2-40B4-BE49-F238E27FC236}">
                    <a16:creationId xmlns:a16="http://schemas.microsoft.com/office/drawing/2014/main" id="{6450A7B7-CBC1-4F38-5EF8-3EA68E857EDE}"/>
                  </a:ext>
                </a:extLst>
              </p:cNvPr>
              <p:cNvSpPr/>
              <p:nvPr/>
            </p:nvSpPr>
            <p:spPr>
              <a:xfrm rot="5400000">
                <a:off x="7378353" y="5584508"/>
                <a:ext cx="156113" cy="1723199"/>
              </a:xfrm>
              <a:prstGeom prst="rightBrace">
                <a:avLst>
                  <a:gd name="adj1" fmla="val 0"/>
                  <a:gd name="adj2" fmla="val 52192"/>
                </a:avLst>
              </a:prstGeom>
              <a:ln w="25400">
                <a:solidFill>
                  <a:srgbClr val="C907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8BC9059-918E-0EC7-95A7-E77B5F6E01F4}"/>
                  </a:ext>
                </a:extLst>
              </p:cNvPr>
              <p:cNvSpPr txBox="1"/>
              <p:nvPr/>
            </p:nvSpPr>
            <p:spPr>
              <a:xfrm>
                <a:off x="6435869" y="6372395"/>
                <a:ext cx="1937824" cy="623103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rgbClr val="C907A4"/>
                    </a:solidFill>
                  </a:rPr>
                  <a:t>Hi-Res Channel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93B4275-8271-6ED9-7CF6-E883E1DC5BD0}"/>
                  </a:ext>
                </a:extLst>
              </p:cNvPr>
              <p:cNvSpPr txBox="1"/>
              <p:nvPr/>
            </p:nvSpPr>
            <p:spPr>
              <a:xfrm>
                <a:off x="1803129" y="4883132"/>
                <a:ext cx="3425968" cy="158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Sub-bands with structure</a:t>
                </a:r>
              </a:p>
              <a:p>
                <a:r>
                  <a:rPr lang="en-US" sz="1100" dirty="0"/>
                  <a:t>are mixed with a new </a:t>
                </a:r>
              </a:p>
              <a:p>
                <a:r>
                  <a:rPr lang="en-US" sz="1100" dirty="0"/>
                  <a:t>optical tone and digitized</a:t>
                </a:r>
                <a:br>
                  <a:rPr lang="en-US" sz="1100" dirty="0"/>
                </a:br>
                <a:r>
                  <a:rPr lang="en-US" sz="1100" dirty="0"/>
                  <a:t>(</a:t>
                </a:r>
                <a:r>
                  <a:rPr lang="en-US" sz="1100" b="1" dirty="0">
                    <a:solidFill>
                      <a:srgbClr val="C907A4"/>
                    </a:solidFill>
                  </a:rPr>
                  <a:t>Hi-Res Channels</a:t>
                </a:r>
                <a:r>
                  <a:rPr lang="en-US" sz="1100" dirty="0"/>
                  <a:t>).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18AEB0B-6CEB-AF28-9033-57F43DE21616}"/>
                  </a:ext>
                </a:extLst>
              </p:cNvPr>
              <p:cNvSpPr txBox="1"/>
              <p:nvPr/>
            </p:nvSpPr>
            <p:spPr>
              <a:xfrm>
                <a:off x="4651549" y="5888718"/>
                <a:ext cx="1937824" cy="623103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accent1"/>
                    </a:solidFill>
                  </a:rPr>
                  <a:t>Lo-Res Channel</a:t>
                </a:r>
              </a:p>
            </p:txBody>
          </p:sp>
          <p:sp>
            <p:nvSpPr>
              <p:cNvPr id="135" name="Freeform: Shape 121">
                <a:extLst>
                  <a:ext uri="{FF2B5EF4-FFF2-40B4-BE49-F238E27FC236}">
                    <a16:creationId xmlns:a16="http://schemas.microsoft.com/office/drawing/2014/main" id="{0BA26A21-0117-3B29-D3DC-5B580DAABA8A}"/>
                  </a:ext>
                </a:extLst>
              </p:cNvPr>
              <p:cNvSpPr/>
              <p:nvPr/>
            </p:nvSpPr>
            <p:spPr>
              <a:xfrm>
                <a:off x="5538041" y="1661066"/>
                <a:ext cx="3486775" cy="1298756"/>
              </a:xfrm>
              <a:custGeom>
                <a:avLst/>
                <a:gdLst>
                  <a:gd name="connsiteX0" fmla="*/ 0 w 3037840"/>
                  <a:gd name="connsiteY0" fmla="*/ 363220 h 1244942"/>
                  <a:gd name="connsiteX1" fmla="*/ 213360 w 3037840"/>
                  <a:gd name="connsiteY1" fmla="*/ 259080 h 1244942"/>
                  <a:gd name="connsiteX2" fmla="*/ 424180 w 3037840"/>
                  <a:gd name="connsiteY2" fmla="*/ 157480 h 1244942"/>
                  <a:gd name="connsiteX3" fmla="*/ 518160 w 3037840"/>
                  <a:gd name="connsiteY3" fmla="*/ 109220 h 1244942"/>
                  <a:gd name="connsiteX4" fmla="*/ 637540 w 3037840"/>
                  <a:gd name="connsiteY4" fmla="*/ 66040 h 1244942"/>
                  <a:gd name="connsiteX5" fmla="*/ 744220 w 3037840"/>
                  <a:gd name="connsiteY5" fmla="*/ 33020 h 1244942"/>
                  <a:gd name="connsiteX6" fmla="*/ 840740 w 3037840"/>
                  <a:gd name="connsiteY6" fmla="*/ 17780 h 1244942"/>
                  <a:gd name="connsiteX7" fmla="*/ 937260 w 3037840"/>
                  <a:gd name="connsiteY7" fmla="*/ 17780 h 1244942"/>
                  <a:gd name="connsiteX8" fmla="*/ 1031240 w 3037840"/>
                  <a:gd name="connsiteY8" fmla="*/ 66040 h 1244942"/>
                  <a:gd name="connsiteX9" fmla="*/ 1099820 w 3037840"/>
                  <a:gd name="connsiteY9" fmla="*/ 111760 h 1244942"/>
                  <a:gd name="connsiteX10" fmla="*/ 1183640 w 3037840"/>
                  <a:gd name="connsiteY10" fmla="*/ 193040 h 1244942"/>
                  <a:gd name="connsiteX11" fmla="*/ 1224280 w 3037840"/>
                  <a:gd name="connsiteY11" fmla="*/ 238760 h 1244942"/>
                  <a:gd name="connsiteX12" fmla="*/ 1285240 w 3037840"/>
                  <a:gd name="connsiteY12" fmla="*/ 335280 h 1244942"/>
                  <a:gd name="connsiteX13" fmla="*/ 1330960 w 3037840"/>
                  <a:gd name="connsiteY13" fmla="*/ 391160 h 1244942"/>
                  <a:gd name="connsiteX14" fmla="*/ 1399540 w 3037840"/>
                  <a:gd name="connsiteY14" fmla="*/ 492760 h 1244942"/>
                  <a:gd name="connsiteX15" fmla="*/ 1468120 w 3037840"/>
                  <a:gd name="connsiteY15" fmla="*/ 586740 h 1244942"/>
                  <a:gd name="connsiteX16" fmla="*/ 1508760 w 3037840"/>
                  <a:gd name="connsiteY16" fmla="*/ 650240 h 1244942"/>
                  <a:gd name="connsiteX17" fmla="*/ 1544320 w 3037840"/>
                  <a:gd name="connsiteY17" fmla="*/ 726440 h 1244942"/>
                  <a:gd name="connsiteX18" fmla="*/ 1582420 w 3037840"/>
                  <a:gd name="connsiteY18" fmla="*/ 800100 h 1244942"/>
                  <a:gd name="connsiteX19" fmla="*/ 1610360 w 3037840"/>
                  <a:gd name="connsiteY19" fmla="*/ 853440 h 1244942"/>
                  <a:gd name="connsiteX20" fmla="*/ 1615440 w 3037840"/>
                  <a:gd name="connsiteY20" fmla="*/ 876300 h 1244942"/>
                  <a:gd name="connsiteX21" fmla="*/ 1643380 w 3037840"/>
                  <a:gd name="connsiteY21" fmla="*/ 962660 h 1244942"/>
                  <a:gd name="connsiteX22" fmla="*/ 1671320 w 3037840"/>
                  <a:gd name="connsiteY22" fmla="*/ 1041400 h 1244942"/>
                  <a:gd name="connsiteX23" fmla="*/ 1694180 w 3037840"/>
                  <a:gd name="connsiteY23" fmla="*/ 1099820 h 1244942"/>
                  <a:gd name="connsiteX24" fmla="*/ 1706880 w 3037840"/>
                  <a:gd name="connsiteY24" fmla="*/ 1163320 h 1244942"/>
                  <a:gd name="connsiteX25" fmla="*/ 1734820 w 3037840"/>
                  <a:gd name="connsiteY25" fmla="*/ 1216660 h 1244942"/>
                  <a:gd name="connsiteX26" fmla="*/ 1750060 w 3037840"/>
                  <a:gd name="connsiteY26" fmla="*/ 1242060 h 1244942"/>
                  <a:gd name="connsiteX27" fmla="*/ 1783080 w 3037840"/>
                  <a:gd name="connsiteY27" fmla="*/ 1239520 h 1244942"/>
                  <a:gd name="connsiteX28" fmla="*/ 1805940 w 3037840"/>
                  <a:gd name="connsiteY28" fmla="*/ 1198880 h 1244942"/>
                  <a:gd name="connsiteX29" fmla="*/ 1856740 w 3037840"/>
                  <a:gd name="connsiteY29" fmla="*/ 1028700 h 1244942"/>
                  <a:gd name="connsiteX30" fmla="*/ 1917700 w 3037840"/>
                  <a:gd name="connsiteY30" fmla="*/ 858520 h 1244942"/>
                  <a:gd name="connsiteX31" fmla="*/ 2001520 w 3037840"/>
                  <a:gd name="connsiteY31" fmla="*/ 701040 h 1244942"/>
                  <a:gd name="connsiteX32" fmla="*/ 2153920 w 3037840"/>
                  <a:gd name="connsiteY32" fmla="*/ 472440 h 1244942"/>
                  <a:gd name="connsiteX33" fmla="*/ 2311400 w 3037840"/>
                  <a:gd name="connsiteY33" fmla="*/ 297180 h 1244942"/>
                  <a:gd name="connsiteX34" fmla="*/ 2420620 w 3037840"/>
                  <a:gd name="connsiteY34" fmla="*/ 185420 h 1244942"/>
                  <a:gd name="connsiteX35" fmla="*/ 2499360 w 3037840"/>
                  <a:gd name="connsiteY35" fmla="*/ 129540 h 1244942"/>
                  <a:gd name="connsiteX36" fmla="*/ 2588260 w 3037840"/>
                  <a:gd name="connsiteY36" fmla="*/ 76200 h 1244942"/>
                  <a:gd name="connsiteX37" fmla="*/ 2722880 w 3037840"/>
                  <a:gd name="connsiteY37" fmla="*/ 25400 h 1244942"/>
                  <a:gd name="connsiteX38" fmla="*/ 2844800 w 3037840"/>
                  <a:gd name="connsiteY38" fmla="*/ 10160 h 1244942"/>
                  <a:gd name="connsiteX39" fmla="*/ 2964180 w 3037840"/>
                  <a:gd name="connsiteY39" fmla="*/ 5080 h 1244942"/>
                  <a:gd name="connsiteX40" fmla="*/ 3037840 w 3037840"/>
                  <a:gd name="connsiteY40" fmla="*/ 0 h 124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37840" h="1244942">
                    <a:moveTo>
                      <a:pt x="0" y="363220"/>
                    </a:moveTo>
                    <a:lnTo>
                      <a:pt x="213360" y="259080"/>
                    </a:lnTo>
                    <a:lnTo>
                      <a:pt x="424180" y="157480"/>
                    </a:lnTo>
                    <a:cubicBezTo>
                      <a:pt x="474980" y="132503"/>
                      <a:pt x="482600" y="124460"/>
                      <a:pt x="518160" y="109220"/>
                    </a:cubicBezTo>
                    <a:cubicBezTo>
                      <a:pt x="553720" y="93980"/>
                      <a:pt x="599863" y="78740"/>
                      <a:pt x="637540" y="66040"/>
                    </a:cubicBezTo>
                    <a:cubicBezTo>
                      <a:pt x="675217" y="53340"/>
                      <a:pt x="710353" y="41063"/>
                      <a:pt x="744220" y="33020"/>
                    </a:cubicBezTo>
                    <a:cubicBezTo>
                      <a:pt x="778087" y="24977"/>
                      <a:pt x="808567" y="20320"/>
                      <a:pt x="840740" y="17780"/>
                    </a:cubicBezTo>
                    <a:cubicBezTo>
                      <a:pt x="872913" y="15240"/>
                      <a:pt x="905510" y="9737"/>
                      <a:pt x="937260" y="17780"/>
                    </a:cubicBezTo>
                    <a:cubicBezTo>
                      <a:pt x="969010" y="25823"/>
                      <a:pt x="1004147" y="50377"/>
                      <a:pt x="1031240" y="66040"/>
                    </a:cubicBezTo>
                    <a:cubicBezTo>
                      <a:pt x="1058333" y="81703"/>
                      <a:pt x="1074420" y="90593"/>
                      <a:pt x="1099820" y="111760"/>
                    </a:cubicBezTo>
                    <a:cubicBezTo>
                      <a:pt x="1125220" y="132927"/>
                      <a:pt x="1162897" y="171873"/>
                      <a:pt x="1183640" y="193040"/>
                    </a:cubicBezTo>
                    <a:cubicBezTo>
                      <a:pt x="1204383" y="214207"/>
                      <a:pt x="1207347" y="215053"/>
                      <a:pt x="1224280" y="238760"/>
                    </a:cubicBezTo>
                    <a:cubicBezTo>
                      <a:pt x="1241213" y="262467"/>
                      <a:pt x="1267460" y="309880"/>
                      <a:pt x="1285240" y="335280"/>
                    </a:cubicBezTo>
                    <a:cubicBezTo>
                      <a:pt x="1303020" y="360680"/>
                      <a:pt x="1311910" y="364913"/>
                      <a:pt x="1330960" y="391160"/>
                    </a:cubicBezTo>
                    <a:cubicBezTo>
                      <a:pt x="1350010" y="417407"/>
                      <a:pt x="1376680" y="460163"/>
                      <a:pt x="1399540" y="492760"/>
                    </a:cubicBezTo>
                    <a:cubicBezTo>
                      <a:pt x="1422400" y="525357"/>
                      <a:pt x="1449917" y="560493"/>
                      <a:pt x="1468120" y="586740"/>
                    </a:cubicBezTo>
                    <a:cubicBezTo>
                      <a:pt x="1486323" y="612987"/>
                      <a:pt x="1496060" y="626957"/>
                      <a:pt x="1508760" y="650240"/>
                    </a:cubicBezTo>
                    <a:cubicBezTo>
                      <a:pt x="1521460" y="673523"/>
                      <a:pt x="1532043" y="701463"/>
                      <a:pt x="1544320" y="726440"/>
                    </a:cubicBezTo>
                    <a:cubicBezTo>
                      <a:pt x="1556597" y="751417"/>
                      <a:pt x="1571413" y="778933"/>
                      <a:pt x="1582420" y="800100"/>
                    </a:cubicBezTo>
                    <a:cubicBezTo>
                      <a:pt x="1593427" y="821267"/>
                      <a:pt x="1604857" y="840740"/>
                      <a:pt x="1610360" y="853440"/>
                    </a:cubicBezTo>
                    <a:cubicBezTo>
                      <a:pt x="1615863" y="866140"/>
                      <a:pt x="1609937" y="858097"/>
                      <a:pt x="1615440" y="876300"/>
                    </a:cubicBezTo>
                    <a:cubicBezTo>
                      <a:pt x="1620943" y="894503"/>
                      <a:pt x="1634067" y="935143"/>
                      <a:pt x="1643380" y="962660"/>
                    </a:cubicBezTo>
                    <a:cubicBezTo>
                      <a:pt x="1652693" y="990177"/>
                      <a:pt x="1662853" y="1018540"/>
                      <a:pt x="1671320" y="1041400"/>
                    </a:cubicBezTo>
                    <a:cubicBezTo>
                      <a:pt x="1679787" y="1064260"/>
                      <a:pt x="1688253" y="1079500"/>
                      <a:pt x="1694180" y="1099820"/>
                    </a:cubicBezTo>
                    <a:cubicBezTo>
                      <a:pt x="1700107" y="1120140"/>
                      <a:pt x="1700107" y="1143847"/>
                      <a:pt x="1706880" y="1163320"/>
                    </a:cubicBezTo>
                    <a:cubicBezTo>
                      <a:pt x="1713653" y="1182793"/>
                      <a:pt x="1727623" y="1203537"/>
                      <a:pt x="1734820" y="1216660"/>
                    </a:cubicBezTo>
                    <a:cubicBezTo>
                      <a:pt x="1742017" y="1229783"/>
                      <a:pt x="1742017" y="1238250"/>
                      <a:pt x="1750060" y="1242060"/>
                    </a:cubicBezTo>
                    <a:cubicBezTo>
                      <a:pt x="1758103" y="1245870"/>
                      <a:pt x="1773767" y="1246717"/>
                      <a:pt x="1783080" y="1239520"/>
                    </a:cubicBezTo>
                    <a:cubicBezTo>
                      <a:pt x="1792393" y="1232323"/>
                      <a:pt x="1793663" y="1234017"/>
                      <a:pt x="1805940" y="1198880"/>
                    </a:cubicBezTo>
                    <a:cubicBezTo>
                      <a:pt x="1818217" y="1163743"/>
                      <a:pt x="1838113" y="1085427"/>
                      <a:pt x="1856740" y="1028700"/>
                    </a:cubicBezTo>
                    <a:cubicBezTo>
                      <a:pt x="1875367" y="971973"/>
                      <a:pt x="1893570" y="913130"/>
                      <a:pt x="1917700" y="858520"/>
                    </a:cubicBezTo>
                    <a:cubicBezTo>
                      <a:pt x="1941830" y="803910"/>
                      <a:pt x="1962150" y="765387"/>
                      <a:pt x="2001520" y="701040"/>
                    </a:cubicBezTo>
                    <a:cubicBezTo>
                      <a:pt x="2040890" y="636693"/>
                      <a:pt x="2102273" y="539750"/>
                      <a:pt x="2153920" y="472440"/>
                    </a:cubicBezTo>
                    <a:cubicBezTo>
                      <a:pt x="2205567" y="405130"/>
                      <a:pt x="2266950" y="345017"/>
                      <a:pt x="2311400" y="297180"/>
                    </a:cubicBezTo>
                    <a:cubicBezTo>
                      <a:pt x="2355850" y="249343"/>
                      <a:pt x="2389293" y="213360"/>
                      <a:pt x="2420620" y="185420"/>
                    </a:cubicBezTo>
                    <a:cubicBezTo>
                      <a:pt x="2451947" y="157480"/>
                      <a:pt x="2471420" y="147743"/>
                      <a:pt x="2499360" y="129540"/>
                    </a:cubicBezTo>
                    <a:cubicBezTo>
                      <a:pt x="2527300" y="111337"/>
                      <a:pt x="2551007" y="93557"/>
                      <a:pt x="2588260" y="76200"/>
                    </a:cubicBezTo>
                    <a:cubicBezTo>
                      <a:pt x="2625513" y="58843"/>
                      <a:pt x="2680123" y="36407"/>
                      <a:pt x="2722880" y="25400"/>
                    </a:cubicBezTo>
                    <a:cubicBezTo>
                      <a:pt x="2765637" y="14393"/>
                      <a:pt x="2804583" y="13547"/>
                      <a:pt x="2844800" y="10160"/>
                    </a:cubicBezTo>
                    <a:cubicBezTo>
                      <a:pt x="2885017" y="6773"/>
                      <a:pt x="2932007" y="6773"/>
                      <a:pt x="2964180" y="5080"/>
                    </a:cubicBezTo>
                    <a:cubicBezTo>
                      <a:pt x="2996353" y="3387"/>
                      <a:pt x="3017096" y="1693"/>
                      <a:pt x="3037840" y="0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6" name="Freeform: Shape 122">
                <a:extLst>
                  <a:ext uri="{FF2B5EF4-FFF2-40B4-BE49-F238E27FC236}">
                    <a16:creationId xmlns:a16="http://schemas.microsoft.com/office/drawing/2014/main" id="{41C6280A-D44B-5B1C-9BE8-4B7591F84052}"/>
                  </a:ext>
                </a:extLst>
              </p:cNvPr>
              <p:cNvSpPr/>
              <p:nvPr/>
            </p:nvSpPr>
            <p:spPr>
              <a:xfrm>
                <a:off x="5538041" y="3271537"/>
                <a:ext cx="3486775" cy="1298756"/>
              </a:xfrm>
              <a:custGeom>
                <a:avLst/>
                <a:gdLst>
                  <a:gd name="connsiteX0" fmla="*/ 0 w 3037840"/>
                  <a:gd name="connsiteY0" fmla="*/ 363220 h 1244942"/>
                  <a:gd name="connsiteX1" fmla="*/ 213360 w 3037840"/>
                  <a:gd name="connsiteY1" fmla="*/ 259080 h 1244942"/>
                  <a:gd name="connsiteX2" fmla="*/ 424180 w 3037840"/>
                  <a:gd name="connsiteY2" fmla="*/ 157480 h 1244942"/>
                  <a:gd name="connsiteX3" fmla="*/ 518160 w 3037840"/>
                  <a:gd name="connsiteY3" fmla="*/ 109220 h 1244942"/>
                  <a:gd name="connsiteX4" fmla="*/ 637540 w 3037840"/>
                  <a:gd name="connsiteY4" fmla="*/ 66040 h 1244942"/>
                  <a:gd name="connsiteX5" fmla="*/ 744220 w 3037840"/>
                  <a:gd name="connsiteY5" fmla="*/ 33020 h 1244942"/>
                  <a:gd name="connsiteX6" fmla="*/ 840740 w 3037840"/>
                  <a:gd name="connsiteY6" fmla="*/ 17780 h 1244942"/>
                  <a:gd name="connsiteX7" fmla="*/ 937260 w 3037840"/>
                  <a:gd name="connsiteY7" fmla="*/ 17780 h 1244942"/>
                  <a:gd name="connsiteX8" fmla="*/ 1031240 w 3037840"/>
                  <a:gd name="connsiteY8" fmla="*/ 66040 h 1244942"/>
                  <a:gd name="connsiteX9" fmla="*/ 1099820 w 3037840"/>
                  <a:gd name="connsiteY9" fmla="*/ 111760 h 1244942"/>
                  <a:gd name="connsiteX10" fmla="*/ 1183640 w 3037840"/>
                  <a:gd name="connsiteY10" fmla="*/ 193040 h 1244942"/>
                  <a:gd name="connsiteX11" fmla="*/ 1224280 w 3037840"/>
                  <a:gd name="connsiteY11" fmla="*/ 238760 h 1244942"/>
                  <a:gd name="connsiteX12" fmla="*/ 1285240 w 3037840"/>
                  <a:gd name="connsiteY12" fmla="*/ 335280 h 1244942"/>
                  <a:gd name="connsiteX13" fmla="*/ 1330960 w 3037840"/>
                  <a:gd name="connsiteY13" fmla="*/ 391160 h 1244942"/>
                  <a:gd name="connsiteX14" fmla="*/ 1399540 w 3037840"/>
                  <a:gd name="connsiteY14" fmla="*/ 492760 h 1244942"/>
                  <a:gd name="connsiteX15" fmla="*/ 1468120 w 3037840"/>
                  <a:gd name="connsiteY15" fmla="*/ 586740 h 1244942"/>
                  <a:gd name="connsiteX16" fmla="*/ 1508760 w 3037840"/>
                  <a:gd name="connsiteY16" fmla="*/ 650240 h 1244942"/>
                  <a:gd name="connsiteX17" fmla="*/ 1544320 w 3037840"/>
                  <a:gd name="connsiteY17" fmla="*/ 726440 h 1244942"/>
                  <a:gd name="connsiteX18" fmla="*/ 1582420 w 3037840"/>
                  <a:gd name="connsiteY18" fmla="*/ 800100 h 1244942"/>
                  <a:gd name="connsiteX19" fmla="*/ 1610360 w 3037840"/>
                  <a:gd name="connsiteY19" fmla="*/ 853440 h 1244942"/>
                  <a:gd name="connsiteX20" fmla="*/ 1615440 w 3037840"/>
                  <a:gd name="connsiteY20" fmla="*/ 876300 h 1244942"/>
                  <a:gd name="connsiteX21" fmla="*/ 1643380 w 3037840"/>
                  <a:gd name="connsiteY21" fmla="*/ 962660 h 1244942"/>
                  <a:gd name="connsiteX22" fmla="*/ 1671320 w 3037840"/>
                  <a:gd name="connsiteY22" fmla="*/ 1041400 h 1244942"/>
                  <a:gd name="connsiteX23" fmla="*/ 1694180 w 3037840"/>
                  <a:gd name="connsiteY23" fmla="*/ 1099820 h 1244942"/>
                  <a:gd name="connsiteX24" fmla="*/ 1706880 w 3037840"/>
                  <a:gd name="connsiteY24" fmla="*/ 1163320 h 1244942"/>
                  <a:gd name="connsiteX25" fmla="*/ 1734820 w 3037840"/>
                  <a:gd name="connsiteY25" fmla="*/ 1216660 h 1244942"/>
                  <a:gd name="connsiteX26" fmla="*/ 1750060 w 3037840"/>
                  <a:gd name="connsiteY26" fmla="*/ 1242060 h 1244942"/>
                  <a:gd name="connsiteX27" fmla="*/ 1783080 w 3037840"/>
                  <a:gd name="connsiteY27" fmla="*/ 1239520 h 1244942"/>
                  <a:gd name="connsiteX28" fmla="*/ 1805940 w 3037840"/>
                  <a:gd name="connsiteY28" fmla="*/ 1198880 h 1244942"/>
                  <a:gd name="connsiteX29" fmla="*/ 1856740 w 3037840"/>
                  <a:gd name="connsiteY29" fmla="*/ 1028700 h 1244942"/>
                  <a:gd name="connsiteX30" fmla="*/ 1917700 w 3037840"/>
                  <a:gd name="connsiteY30" fmla="*/ 858520 h 1244942"/>
                  <a:gd name="connsiteX31" fmla="*/ 2001520 w 3037840"/>
                  <a:gd name="connsiteY31" fmla="*/ 701040 h 1244942"/>
                  <a:gd name="connsiteX32" fmla="*/ 2153920 w 3037840"/>
                  <a:gd name="connsiteY32" fmla="*/ 472440 h 1244942"/>
                  <a:gd name="connsiteX33" fmla="*/ 2311400 w 3037840"/>
                  <a:gd name="connsiteY33" fmla="*/ 297180 h 1244942"/>
                  <a:gd name="connsiteX34" fmla="*/ 2420620 w 3037840"/>
                  <a:gd name="connsiteY34" fmla="*/ 185420 h 1244942"/>
                  <a:gd name="connsiteX35" fmla="*/ 2499360 w 3037840"/>
                  <a:gd name="connsiteY35" fmla="*/ 129540 h 1244942"/>
                  <a:gd name="connsiteX36" fmla="*/ 2588260 w 3037840"/>
                  <a:gd name="connsiteY36" fmla="*/ 76200 h 1244942"/>
                  <a:gd name="connsiteX37" fmla="*/ 2722880 w 3037840"/>
                  <a:gd name="connsiteY37" fmla="*/ 25400 h 1244942"/>
                  <a:gd name="connsiteX38" fmla="*/ 2844800 w 3037840"/>
                  <a:gd name="connsiteY38" fmla="*/ 10160 h 1244942"/>
                  <a:gd name="connsiteX39" fmla="*/ 2964180 w 3037840"/>
                  <a:gd name="connsiteY39" fmla="*/ 5080 h 1244942"/>
                  <a:gd name="connsiteX40" fmla="*/ 3037840 w 3037840"/>
                  <a:gd name="connsiteY40" fmla="*/ 0 h 124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37840" h="1244942">
                    <a:moveTo>
                      <a:pt x="0" y="363220"/>
                    </a:moveTo>
                    <a:lnTo>
                      <a:pt x="213360" y="259080"/>
                    </a:lnTo>
                    <a:lnTo>
                      <a:pt x="424180" y="157480"/>
                    </a:lnTo>
                    <a:cubicBezTo>
                      <a:pt x="474980" y="132503"/>
                      <a:pt x="482600" y="124460"/>
                      <a:pt x="518160" y="109220"/>
                    </a:cubicBezTo>
                    <a:cubicBezTo>
                      <a:pt x="553720" y="93980"/>
                      <a:pt x="599863" y="78740"/>
                      <a:pt x="637540" y="66040"/>
                    </a:cubicBezTo>
                    <a:cubicBezTo>
                      <a:pt x="675217" y="53340"/>
                      <a:pt x="710353" y="41063"/>
                      <a:pt x="744220" y="33020"/>
                    </a:cubicBezTo>
                    <a:cubicBezTo>
                      <a:pt x="778087" y="24977"/>
                      <a:pt x="808567" y="20320"/>
                      <a:pt x="840740" y="17780"/>
                    </a:cubicBezTo>
                    <a:cubicBezTo>
                      <a:pt x="872913" y="15240"/>
                      <a:pt x="905510" y="9737"/>
                      <a:pt x="937260" y="17780"/>
                    </a:cubicBezTo>
                    <a:cubicBezTo>
                      <a:pt x="969010" y="25823"/>
                      <a:pt x="1004147" y="50377"/>
                      <a:pt x="1031240" y="66040"/>
                    </a:cubicBezTo>
                    <a:cubicBezTo>
                      <a:pt x="1058333" y="81703"/>
                      <a:pt x="1074420" y="90593"/>
                      <a:pt x="1099820" y="111760"/>
                    </a:cubicBezTo>
                    <a:cubicBezTo>
                      <a:pt x="1125220" y="132927"/>
                      <a:pt x="1162897" y="171873"/>
                      <a:pt x="1183640" y="193040"/>
                    </a:cubicBezTo>
                    <a:cubicBezTo>
                      <a:pt x="1204383" y="214207"/>
                      <a:pt x="1207347" y="215053"/>
                      <a:pt x="1224280" y="238760"/>
                    </a:cubicBezTo>
                    <a:cubicBezTo>
                      <a:pt x="1241213" y="262467"/>
                      <a:pt x="1267460" y="309880"/>
                      <a:pt x="1285240" y="335280"/>
                    </a:cubicBezTo>
                    <a:cubicBezTo>
                      <a:pt x="1303020" y="360680"/>
                      <a:pt x="1311910" y="364913"/>
                      <a:pt x="1330960" y="391160"/>
                    </a:cubicBezTo>
                    <a:cubicBezTo>
                      <a:pt x="1350010" y="417407"/>
                      <a:pt x="1376680" y="460163"/>
                      <a:pt x="1399540" y="492760"/>
                    </a:cubicBezTo>
                    <a:cubicBezTo>
                      <a:pt x="1422400" y="525357"/>
                      <a:pt x="1449917" y="560493"/>
                      <a:pt x="1468120" y="586740"/>
                    </a:cubicBezTo>
                    <a:cubicBezTo>
                      <a:pt x="1486323" y="612987"/>
                      <a:pt x="1496060" y="626957"/>
                      <a:pt x="1508760" y="650240"/>
                    </a:cubicBezTo>
                    <a:cubicBezTo>
                      <a:pt x="1521460" y="673523"/>
                      <a:pt x="1532043" y="701463"/>
                      <a:pt x="1544320" y="726440"/>
                    </a:cubicBezTo>
                    <a:cubicBezTo>
                      <a:pt x="1556597" y="751417"/>
                      <a:pt x="1571413" y="778933"/>
                      <a:pt x="1582420" y="800100"/>
                    </a:cubicBezTo>
                    <a:cubicBezTo>
                      <a:pt x="1593427" y="821267"/>
                      <a:pt x="1604857" y="840740"/>
                      <a:pt x="1610360" y="853440"/>
                    </a:cubicBezTo>
                    <a:cubicBezTo>
                      <a:pt x="1615863" y="866140"/>
                      <a:pt x="1609937" y="858097"/>
                      <a:pt x="1615440" y="876300"/>
                    </a:cubicBezTo>
                    <a:cubicBezTo>
                      <a:pt x="1620943" y="894503"/>
                      <a:pt x="1634067" y="935143"/>
                      <a:pt x="1643380" y="962660"/>
                    </a:cubicBezTo>
                    <a:cubicBezTo>
                      <a:pt x="1652693" y="990177"/>
                      <a:pt x="1662853" y="1018540"/>
                      <a:pt x="1671320" y="1041400"/>
                    </a:cubicBezTo>
                    <a:cubicBezTo>
                      <a:pt x="1679787" y="1064260"/>
                      <a:pt x="1688253" y="1079500"/>
                      <a:pt x="1694180" y="1099820"/>
                    </a:cubicBezTo>
                    <a:cubicBezTo>
                      <a:pt x="1700107" y="1120140"/>
                      <a:pt x="1700107" y="1143847"/>
                      <a:pt x="1706880" y="1163320"/>
                    </a:cubicBezTo>
                    <a:cubicBezTo>
                      <a:pt x="1713653" y="1182793"/>
                      <a:pt x="1727623" y="1203537"/>
                      <a:pt x="1734820" y="1216660"/>
                    </a:cubicBezTo>
                    <a:cubicBezTo>
                      <a:pt x="1742017" y="1229783"/>
                      <a:pt x="1742017" y="1238250"/>
                      <a:pt x="1750060" y="1242060"/>
                    </a:cubicBezTo>
                    <a:cubicBezTo>
                      <a:pt x="1758103" y="1245870"/>
                      <a:pt x="1773767" y="1246717"/>
                      <a:pt x="1783080" y="1239520"/>
                    </a:cubicBezTo>
                    <a:cubicBezTo>
                      <a:pt x="1792393" y="1232323"/>
                      <a:pt x="1793663" y="1234017"/>
                      <a:pt x="1805940" y="1198880"/>
                    </a:cubicBezTo>
                    <a:cubicBezTo>
                      <a:pt x="1818217" y="1163743"/>
                      <a:pt x="1838113" y="1085427"/>
                      <a:pt x="1856740" y="1028700"/>
                    </a:cubicBezTo>
                    <a:cubicBezTo>
                      <a:pt x="1875367" y="971973"/>
                      <a:pt x="1893570" y="913130"/>
                      <a:pt x="1917700" y="858520"/>
                    </a:cubicBezTo>
                    <a:cubicBezTo>
                      <a:pt x="1941830" y="803910"/>
                      <a:pt x="1962150" y="765387"/>
                      <a:pt x="2001520" y="701040"/>
                    </a:cubicBezTo>
                    <a:cubicBezTo>
                      <a:pt x="2040890" y="636693"/>
                      <a:pt x="2102273" y="539750"/>
                      <a:pt x="2153920" y="472440"/>
                    </a:cubicBezTo>
                    <a:cubicBezTo>
                      <a:pt x="2205567" y="405130"/>
                      <a:pt x="2266950" y="345017"/>
                      <a:pt x="2311400" y="297180"/>
                    </a:cubicBezTo>
                    <a:cubicBezTo>
                      <a:pt x="2355850" y="249343"/>
                      <a:pt x="2389293" y="213360"/>
                      <a:pt x="2420620" y="185420"/>
                    </a:cubicBezTo>
                    <a:cubicBezTo>
                      <a:pt x="2451947" y="157480"/>
                      <a:pt x="2471420" y="147743"/>
                      <a:pt x="2499360" y="129540"/>
                    </a:cubicBezTo>
                    <a:cubicBezTo>
                      <a:pt x="2527300" y="111337"/>
                      <a:pt x="2551007" y="93557"/>
                      <a:pt x="2588260" y="76200"/>
                    </a:cubicBezTo>
                    <a:cubicBezTo>
                      <a:pt x="2625513" y="58843"/>
                      <a:pt x="2680123" y="36407"/>
                      <a:pt x="2722880" y="25400"/>
                    </a:cubicBezTo>
                    <a:cubicBezTo>
                      <a:pt x="2765637" y="14393"/>
                      <a:pt x="2804583" y="13547"/>
                      <a:pt x="2844800" y="10160"/>
                    </a:cubicBezTo>
                    <a:cubicBezTo>
                      <a:pt x="2885017" y="6773"/>
                      <a:pt x="2932007" y="6773"/>
                      <a:pt x="2964180" y="5080"/>
                    </a:cubicBezTo>
                    <a:cubicBezTo>
                      <a:pt x="2996353" y="3387"/>
                      <a:pt x="3017096" y="1693"/>
                      <a:pt x="3037840" y="0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7" name="Freeform: Shape 123">
                <a:extLst>
                  <a:ext uri="{FF2B5EF4-FFF2-40B4-BE49-F238E27FC236}">
                    <a16:creationId xmlns:a16="http://schemas.microsoft.com/office/drawing/2014/main" id="{2D76A98E-C09A-E75E-A08E-6ED343A1A015}"/>
                  </a:ext>
                </a:extLst>
              </p:cNvPr>
              <p:cNvSpPr/>
              <p:nvPr/>
            </p:nvSpPr>
            <p:spPr>
              <a:xfrm>
                <a:off x="5540701" y="4975248"/>
                <a:ext cx="3486775" cy="1298756"/>
              </a:xfrm>
              <a:custGeom>
                <a:avLst/>
                <a:gdLst>
                  <a:gd name="connsiteX0" fmla="*/ 0 w 3037840"/>
                  <a:gd name="connsiteY0" fmla="*/ 363220 h 1244942"/>
                  <a:gd name="connsiteX1" fmla="*/ 213360 w 3037840"/>
                  <a:gd name="connsiteY1" fmla="*/ 259080 h 1244942"/>
                  <a:gd name="connsiteX2" fmla="*/ 424180 w 3037840"/>
                  <a:gd name="connsiteY2" fmla="*/ 157480 h 1244942"/>
                  <a:gd name="connsiteX3" fmla="*/ 518160 w 3037840"/>
                  <a:gd name="connsiteY3" fmla="*/ 109220 h 1244942"/>
                  <a:gd name="connsiteX4" fmla="*/ 637540 w 3037840"/>
                  <a:gd name="connsiteY4" fmla="*/ 66040 h 1244942"/>
                  <a:gd name="connsiteX5" fmla="*/ 744220 w 3037840"/>
                  <a:gd name="connsiteY5" fmla="*/ 33020 h 1244942"/>
                  <a:gd name="connsiteX6" fmla="*/ 840740 w 3037840"/>
                  <a:gd name="connsiteY6" fmla="*/ 17780 h 1244942"/>
                  <a:gd name="connsiteX7" fmla="*/ 937260 w 3037840"/>
                  <a:gd name="connsiteY7" fmla="*/ 17780 h 1244942"/>
                  <a:gd name="connsiteX8" fmla="*/ 1031240 w 3037840"/>
                  <a:gd name="connsiteY8" fmla="*/ 66040 h 1244942"/>
                  <a:gd name="connsiteX9" fmla="*/ 1099820 w 3037840"/>
                  <a:gd name="connsiteY9" fmla="*/ 111760 h 1244942"/>
                  <a:gd name="connsiteX10" fmla="*/ 1183640 w 3037840"/>
                  <a:gd name="connsiteY10" fmla="*/ 193040 h 1244942"/>
                  <a:gd name="connsiteX11" fmla="*/ 1224280 w 3037840"/>
                  <a:gd name="connsiteY11" fmla="*/ 238760 h 1244942"/>
                  <a:gd name="connsiteX12" fmla="*/ 1285240 w 3037840"/>
                  <a:gd name="connsiteY12" fmla="*/ 335280 h 1244942"/>
                  <a:gd name="connsiteX13" fmla="*/ 1330960 w 3037840"/>
                  <a:gd name="connsiteY13" fmla="*/ 391160 h 1244942"/>
                  <a:gd name="connsiteX14" fmla="*/ 1399540 w 3037840"/>
                  <a:gd name="connsiteY14" fmla="*/ 492760 h 1244942"/>
                  <a:gd name="connsiteX15" fmla="*/ 1468120 w 3037840"/>
                  <a:gd name="connsiteY15" fmla="*/ 586740 h 1244942"/>
                  <a:gd name="connsiteX16" fmla="*/ 1508760 w 3037840"/>
                  <a:gd name="connsiteY16" fmla="*/ 650240 h 1244942"/>
                  <a:gd name="connsiteX17" fmla="*/ 1544320 w 3037840"/>
                  <a:gd name="connsiteY17" fmla="*/ 726440 h 1244942"/>
                  <a:gd name="connsiteX18" fmla="*/ 1582420 w 3037840"/>
                  <a:gd name="connsiteY18" fmla="*/ 800100 h 1244942"/>
                  <a:gd name="connsiteX19" fmla="*/ 1610360 w 3037840"/>
                  <a:gd name="connsiteY19" fmla="*/ 853440 h 1244942"/>
                  <a:gd name="connsiteX20" fmla="*/ 1615440 w 3037840"/>
                  <a:gd name="connsiteY20" fmla="*/ 876300 h 1244942"/>
                  <a:gd name="connsiteX21" fmla="*/ 1643380 w 3037840"/>
                  <a:gd name="connsiteY21" fmla="*/ 962660 h 1244942"/>
                  <a:gd name="connsiteX22" fmla="*/ 1671320 w 3037840"/>
                  <a:gd name="connsiteY22" fmla="*/ 1041400 h 1244942"/>
                  <a:gd name="connsiteX23" fmla="*/ 1694180 w 3037840"/>
                  <a:gd name="connsiteY23" fmla="*/ 1099820 h 1244942"/>
                  <a:gd name="connsiteX24" fmla="*/ 1706880 w 3037840"/>
                  <a:gd name="connsiteY24" fmla="*/ 1163320 h 1244942"/>
                  <a:gd name="connsiteX25" fmla="*/ 1734820 w 3037840"/>
                  <a:gd name="connsiteY25" fmla="*/ 1216660 h 1244942"/>
                  <a:gd name="connsiteX26" fmla="*/ 1750060 w 3037840"/>
                  <a:gd name="connsiteY26" fmla="*/ 1242060 h 1244942"/>
                  <a:gd name="connsiteX27" fmla="*/ 1783080 w 3037840"/>
                  <a:gd name="connsiteY27" fmla="*/ 1239520 h 1244942"/>
                  <a:gd name="connsiteX28" fmla="*/ 1805940 w 3037840"/>
                  <a:gd name="connsiteY28" fmla="*/ 1198880 h 1244942"/>
                  <a:gd name="connsiteX29" fmla="*/ 1856740 w 3037840"/>
                  <a:gd name="connsiteY29" fmla="*/ 1028700 h 1244942"/>
                  <a:gd name="connsiteX30" fmla="*/ 1917700 w 3037840"/>
                  <a:gd name="connsiteY30" fmla="*/ 858520 h 1244942"/>
                  <a:gd name="connsiteX31" fmla="*/ 2001520 w 3037840"/>
                  <a:gd name="connsiteY31" fmla="*/ 701040 h 1244942"/>
                  <a:gd name="connsiteX32" fmla="*/ 2153920 w 3037840"/>
                  <a:gd name="connsiteY32" fmla="*/ 472440 h 1244942"/>
                  <a:gd name="connsiteX33" fmla="*/ 2311400 w 3037840"/>
                  <a:gd name="connsiteY33" fmla="*/ 297180 h 1244942"/>
                  <a:gd name="connsiteX34" fmla="*/ 2420620 w 3037840"/>
                  <a:gd name="connsiteY34" fmla="*/ 185420 h 1244942"/>
                  <a:gd name="connsiteX35" fmla="*/ 2499360 w 3037840"/>
                  <a:gd name="connsiteY35" fmla="*/ 129540 h 1244942"/>
                  <a:gd name="connsiteX36" fmla="*/ 2588260 w 3037840"/>
                  <a:gd name="connsiteY36" fmla="*/ 76200 h 1244942"/>
                  <a:gd name="connsiteX37" fmla="*/ 2722880 w 3037840"/>
                  <a:gd name="connsiteY37" fmla="*/ 25400 h 1244942"/>
                  <a:gd name="connsiteX38" fmla="*/ 2844800 w 3037840"/>
                  <a:gd name="connsiteY38" fmla="*/ 10160 h 1244942"/>
                  <a:gd name="connsiteX39" fmla="*/ 2964180 w 3037840"/>
                  <a:gd name="connsiteY39" fmla="*/ 5080 h 1244942"/>
                  <a:gd name="connsiteX40" fmla="*/ 3037840 w 3037840"/>
                  <a:gd name="connsiteY40" fmla="*/ 0 h 124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37840" h="1244942">
                    <a:moveTo>
                      <a:pt x="0" y="363220"/>
                    </a:moveTo>
                    <a:lnTo>
                      <a:pt x="213360" y="259080"/>
                    </a:lnTo>
                    <a:lnTo>
                      <a:pt x="424180" y="157480"/>
                    </a:lnTo>
                    <a:cubicBezTo>
                      <a:pt x="474980" y="132503"/>
                      <a:pt x="482600" y="124460"/>
                      <a:pt x="518160" y="109220"/>
                    </a:cubicBezTo>
                    <a:cubicBezTo>
                      <a:pt x="553720" y="93980"/>
                      <a:pt x="599863" y="78740"/>
                      <a:pt x="637540" y="66040"/>
                    </a:cubicBezTo>
                    <a:cubicBezTo>
                      <a:pt x="675217" y="53340"/>
                      <a:pt x="710353" y="41063"/>
                      <a:pt x="744220" y="33020"/>
                    </a:cubicBezTo>
                    <a:cubicBezTo>
                      <a:pt x="778087" y="24977"/>
                      <a:pt x="808567" y="20320"/>
                      <a:pt x="840740" y="17780"/>
                    </a:cubicBezTo>
                    <a:cubicBezTo>
                      <a:pt x="872913" y="15240"/>
                      <a:pt x="905510" y="9737"/>
                      <a:pt x="937260" y="17780"/>
                    </a:cubicBezTo>
                    <a:cubicBezTo>
                      <a:pt x="969010" y="25823"/>
                      <a:pt x="1004147" y="50377"/>
                      <a:pt x="1031240" y="66040"/>
                    </a:cubicBezTo>
                    <a:cubicBezTo>
                      <a:pt x="1058333" y="81703"/>
                      <a:pt x="1074420" y="90593"/>
                      <a:pt x="1099820" y="111760"/>
                    </a:cubicBezTo>
                    <a:cubicBezTo>
                      <a:pt x="1125220" y="132927"/>
                      <a:pt x="1162897" y="171873"/>
                      <a:pt x="1183640" y="193040"/>
                    </a:cubicBezTo>
                    <a:cubicBezTo>
                      <a:pt x="1204383" y="214207"/>
                      <a:pt x="1207347" y="215053"/>
                      <a:pt x="1224280" y="238760"/>
                    </a:cubicBezTo>
                    <a:cubicBezTo>
                      <a:pt x="1241213" y="262467"/>
                      <a:pt x="1267460" y="309880"/>
                      <a:pt x="1285240" y="335280"/>
                    </a:cubicBezTo>
                    <a:cubicBezTo>
                      <a:pt x="1303020" y="360680"/>
                      <a:pt x="1311910" y="364913"/>
                      <a:pt x="1330960" y="391160"/>
                    </a:cubicBezTo>
                    <a:cubicBezTo>
                      <a:pt x="1350010" y="417407"/>
                      <a:pt x="1376680" y="460163"/>
                      <a:pt x="1399540" y="492760"/>
                    </a:cubicBezTo>
                    <a:cubicBezTo>
                      <a:pt x="1422400" y="525357"/>
                      <a:pt x="1449917" y="560493"/>
                      <a:pt x="1468120" y="586740"/>
                    </a:cubicBezTo>
                    <a:cubicBezTo>
                      <a:pt x="1486323" y="612987"/>
                      <a:pt x="1496060" y="626957"/>
                      <a:pt x="1508760" y="650240"/>
                    </a:cubicBezTo>
                    <a:cubicBezTo>
                      <a:pt x="1521460" y="673523"/>
                      <a:pt x="1532043" y="701463"/>
                      <a:pt x="1544320" y="726440"/>
                    </a:cubicBezTo>
                    <a:cubicBezTo>
                      <a:pt x="1556597" y="751417"/>
                      <a:pt x="1571413" y="778933"/>
                      <a:pt x="1582420" y="800100"/>
                    </a:cubicBezTo>
                    <a:cubicBezTo>
                      <a:pt x="1593427" y="821267"/>
                      <a:pt x="1604857" y="840740"/>
                      <a:pt x="1610360" y="853440"/>
                    </a:cubicBezTo>
                    <a:cubicBezTo>
                      <a:pt x="1615863" y="866140"/>
                      <a:pt x="1609937" y="858097"/>
                      <a:pt x="1615440" y="876300"/>
                    </a:cubicBezTo>
                    <a:cubicBezTo>
                      <a:pt x="1620943" y="894503"/>
                      <a:pt x="1634067" y="935143"/>
                      <a:pt x="1643380" y="962660"/>
                    </a:cubicBezTo>
                    <a:cubicBezTo>
                      <a:pt x="1652693" y="990177"/>
                      <a:pt x="1662853" y="1018540"/>
                      <a:pt x="1671320" y="1041400"/>
                    </a:cubicBezTo>
                    <a:cubicBezTo>
                      <a:pt x="1679787" y="1064260"/>
                      <a:pt x="1688253" y="1079500"/>
                      <a:pt x="1694180" y="1099820"/>
                    </a:cubicBezTo>
                    <a:cubicBezTo>
                      <a:pt x="1700107" y="1120140"/>
                      <a:pt x="1700107" y="1143847"/>
                      <a:pt x="1706880" y="1163320"/>
                    </a:cubicBezTo>
                    <a:cubicBezTo>
                      <a:pt x="1713653" y="1182793"/>
                      <a:pt x="1727623" y="1203537"/>
                      <a:pt x="1734820" y="1216660"/>
                    </a:cubicBezTo>
                    <a:cubicBezTo>
                      <a:pt x="1742017" y="1229783"/>
                      <a:pt x="1742017" y="1238250"/>
                      <a:pt x="1750060" y="1242060"/>
                    </a:cubicBezTo>
                    <a:cubicBezTo>
                      <a:pt x="1758103" y="1245870"/>
                      <a:pt x="1773767" y="1246717"/>
                      <a:pt x="1783080" y="1239520"/>
                    </a:cubicBezTo>
                    <a:cubicBezTo>
                      <a:pt x="1792393" y="1232323"/>
                      <a:pt x="1793663" y="1234017"/>
                      <a:pt x="1805940" y="1198880"/>
                    </a:cubicBezTo>
                    <a:cubicBezTo>
                      <a:pt x="1818217" y="1163743"/>
                      <a:pt x="1838113" y="1085427"/>
                      <a:pt x="1856740" y="1028700"/>
                    </a:cubicBezTo>
                    <a:cubicBezTo>
                      <a:pt x="1875367" y="971973"/>
                      <a:pt x="1893570" y="913130"/>
                      <a:pt x="1917700" y="858520"/>
                    </a:cubicBezTo>
                    <a:cubicBezTo>
                      <a:pt x="1941830" y="803910"/>
                      <a:pt x="1962150" y="765387"/>
                      <a:pt x="2001520" y="701040"/>
                    </a:cubicBezTo>
                    <a:cubicBezTo>
                      <a:pt x="2040890" y="636693"/>
                      <a:pt x="2102273" y="539750"/>
                      <a:pt x="2153920" y="472440"/>
                    </a:cubicBezTo>
                    <a:cubicBezTo>
                      <a:pt x="2205567" y="405130"/>
                      <a:pt x="2266950" y="345017"/>
                      <a:pt x="2311400" y="297180"/>
                    </a:cubicBezTo>
                    <a:cubicBezTo>
                      <a:pt x="2355850" y="249343"/>
                      <a:pt x="2389293" y="213360"/>
                      <a:pt x="2420620" y="185420"/>
                    </a:cubicBezTo>
                    <a:cubicBezTo>
                      <a:pt x="2451947" y="157480"/>
                      <a:pt x="2471420" y="147743"/>
                      <a:pt x="2499360" y="129540"/>
                    </a:cubicBezTo>
                    <a:cubicBezTo>
                      <a:pt x="2527300" y="111337"/>
                      <a:pt x="2551007" y="93557"/>
                      <a:pt x="2588260" y="76200"/>
                    </a:cubicBezTo>
                    <a:cubicBezTo>
                      <a:pt x="2625513" y="58843"/>
                      <a:pt x="2680123" y="36407"/>
                      <a:pt x="2722880" y="25400"/>
                    </a:cubicBezTo>
                    <a:cubicBezTo>
                      <a:pt x="2765637" y="14393"/>
                      <a:pt x="2804583" y="13547"/>
                      <a:pt x="2844800" y="10160"/>
                    </a:cubicBezTo>
                    <a:cubicBezTo>
                      <a:pt x="2885017" y="6773"/>
                      <a:pt x="2932007" y="6773"/>
                      <a:pt x="2964180" y="5080"/>
                    </a:cubicBezTo>
                    <a:cubicBezTo>
                      <a:pt x="2996353" y="3387"/>
                      <a:pt x="3017096" y="1693"/>
                      <a:pt x="3037840" y="0"/>
                    </a:cubicBezTo>
                  </a:path>
                </a:pathLst>
              </a:custGeom>
              <a:noFill/>
              <a:ln w="50800">
                <a:solidFill>
                  <a:srgbClr val="CA06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0FCB252-4B3A-10D9-B7BC-67DBE2BCD804}"/>
                  </a:ext>
                </a:extLst>
              </p:cNvPr>
              <p:cNvSpPr/>
              <p:nvPr/>
            </p:nvSpPr>
            <p:spPr>
              <a:xfrm>
                <a:off x="5426588" y="4871087"/>
                <a:ext cx="1168222" cy="783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1554966-64E1-226D-2F9C-9A30AF7BFFFD}"/>
                  </a:ext>
                </a:extLst>
              </p:cNvPr>
              <p:cNvSpPr/>
              <p:nvPr/>
            </p:nvSpPr>
            <p:spPr>
              <a:xfrm>
                <a:off x="8318009" y="4788504"/>
                <a:ext cx="709467" cy="635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E0F7AD9-B249-DFCF-AD51-2D25FD1789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2810" y="5246673"/>
                <a:ext cx="59525" cy="56142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5EBEF38-F0F8-7C6F-85F2-79BB0F149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9667" y="5081596"/>
                <a:ext cx="59525" cy="56142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A408E3B-8DC2-AE30-8467-015EC4F4B0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4532" y="4987327"/>
                <a:ext cx="59525" cy="56142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0B705F1-2B70-E6C1-088D-707AEF687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6964" y="5042573"/>
                <a:ext cx="59525" cy="56142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5C7644E-DE11-D226-E2D0-AE382417D3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8064" y="4957049"/>
                <a:ext cx="59525" cy="56142"/>
              </a:xfrm>
              <a:prstGeom prst="line">
                <a:avLst/>
              </a:prstGeom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3ECF188B-4C83-6318-C383-E9FA19022D8A}"/>
                  </a:ext>
                </a:extLst>
              </p:cNvPr>
              <p:cNvCxnSpPr>
                <a:cxnSpLocks/>
                <a:endCxn id="134" idx="0"/>
              </p:cNvCxnSpPr>
              <p:nvPr/>
            </p:nvCxnSpPr>
            <p:spPr>
              <a:xfrm flipH="1">
                <a:off x="5620462" y="5187065"/>
                <a:ext cx="508731" cy="701652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B6EADB53-0841-64DF-6FE7-1DA1543ED0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2649" y="5137738"/>
                <a:ext cx="860719" cy="72548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9B1DF8B-0885-F1C5-CD11-1D6BC8EDF2F9}"/>
                  </a:ext>
                </a:extLst>
              </p:cNvPr>
              <p:cNvSpPr txBox="1"/>
              <p:nvPr/>
            </p:nvSpPr>
            <p:spPr>
              <a:xfrm>
                <a:off x="8651558" y="5780222"/>
                <a:ext cx="1937824" cy="623103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b="1" dirty="0">
                    <a:solidFill>
                      <a:schemeClr val="accent1"/>
                    </a:solidFill>
                  </a:rPr>
                  <a:t>Lo-Res Channel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78E5D22-DDE7-96DF-B953-572288FE3A2A}"/>
                  </a:ext>
                </a:extLst>
              </p:cNvPr>
              <p:cNvSpPr txBox="1"/>
              <p:nvPr/>
            </p:nvSpPr>
            <p:spPr>
              <a:xfrm>
                <a:off x="1671763" y="-1963891"/>
                <a:ext cx="2287077" cy="952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Captures MW spectrum.</a:t>
                </a:r>
              </a:p>
            </p:txBody>
          </p:sp>
        </p:grpSp>
        <p:sp>
          <p:nvSpPr>
            <p:cNvPr id="82" name="Rounded Rectangle 100">
              <a:extLst>
                <a:ext uri="{FF2B5EF4-FFF2-40B4-BE49-F238E27FC236}">
                  <a16:creationId xmlns:a16="http://schemas.microsoft.com/office/drawing/2014/main" id="{6DDAC335-025B-6C46-9B0B-B4E64334D9BC}"/>
                </a:ext>
              </a:extLst>
            </p:cNvPr>
            <p:cNvSpPr>
              <a:spLocks/>
            </p:cNvSpPr>
            <p:nvPr/>
          </p:nvSpPr>
          <p:spPr>
            <a:xfrm>
              <a:off x="263820" y="1390785"/>
              <a:ext cx="1143000" cy="365760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Antenna</a:t>
              </a: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218C0322-B007-887F-ACB2-45624F72CC4C}"/>
              </a:ext>
            </a:extLst>
          </p:cNvPr>
          <p:cNvSpPr txBox="1"/>
          <p:nvPr/>
        </p:nvSpPr>
        <p:spPr>
          <a:xfrm>
            <a:off x="8118086" y="1665246"/>
            <a:ext cx="3564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HyMPI is a modular design, with simultaneous 40 GHz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applied to multiple parts of the spectrum to obtain full, contiguous  coverage of the MW thermal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Paired with ASICs - “PICASIC” - it enables full, contiguous, hyperspectral resolution coverage in entire Earth’s MW thermal domain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B922E2F-19E2-8DB7-ED14-034D00BA5CF5}"/>
              </a:ext>
            </a:extLst>
          </p:cNvPr>
          <p:cNvSpPr txBox="1"/>
          <p:nvPr/>
        </p:nvSpPr>
        <p:spPr>
          <a:xfrm>
            <a:off x="-134433" y="6478835"/>
            <a:ext cx="12255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i="1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Gambini et al., 2024</a:t>
            </a:r>
            <a:r>
              <a:rPr lang="it-IT" sz="1400" i="1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 </a:t>
            </a:r>
            <a:r>
              <a:rPr lang="it-IT" sz="1400" i="1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  <a:hlinkClick r:id="rId6"/>
              </a:rPr>
              <a:t>https://ieeexplore.ieee.org/stamp/stamp.jsp?arnumber=10380670</a:t>
            </a:r>
            <a:endParaRPr lang="en-US" sz="1400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B9479-0137-144B-1566-292F7AA9121D}"/>
              </a:ext>
            </a:extLst>
          </p:cNvPr>
          <p:cNvSpPr txBox="1"/>
          <p:nvPr/>
        </p:nvSpPr>
        <p:spPr>
          <a:xfrm>
            <a:off x="5934584" y="5975370"/>
            <a:ext cx="6166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u="none" strike="noStrike" dirty="0">
                <a:solidFill>
                  <a:srgbClr val="000000"/>
                </a:solidFill>
                <a:effectLst/>
              </a:rPr>
              <a:t>US Patent 11852864</a:t>
            </a:r>
          </a:p>
          <a:p>
            <a:pPr algn="r"/>
            <a:r>
              <a:rPr lang="en-US" sz="1600" b="1" u="none" strike="noStrike" dirty="0">
                <a:solidFill>
                  <a:srgbClr val="000000"/>
                </a:solidFill>
                <a:effectLst/>
              </a:rPr>
              <a:t>Title: “Serial Arrayed Waveguide Grating”</a:t>
            </a:r>
            <a:r>
              <a:rPr lang="en-US" sz="1600" b="1" dirty="0">
                <a:solidFill>
                  <a:srgbClr val="000000"/>
                </a:solidFill>
                <a:effectLst/>
              </a:rPr>
              <a:t>​</a:t>
            </a:r>
            <a:endParaRPr lang="en-US" sz="1600" b="1" dirty="0"/>
          </a:p>
        </p:txBody>
      </p:sp>
      <p:pic>
        <p:nvPicPr>
          <p:cNvPr id="8" name="Picture 7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A849FC1F-CB49-A32D-184F-87DD19360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126" y="82385"/>
            <a:ext cx="1835055" cy="6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25BF-70C1-EF6E-77C3-8090D5E2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-768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Serial Arrayed Waveguide Grating - SAWG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931DF-7BE3-A6D0-59DD-D62BAF31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A1F4-710B-F54A-8D9F-325520EE13B8}" type="slidenum">
              <a:rPr lang="en-US" smtClean="0"/>
              <a:t>4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8F9B92-15D1-8A4E-5586-2993348FB0B7}"/>
              </a:ext>
            </a:extLst>
          </p:cNvPr>
          <p:cNvSpPr txBox="1"/>
          <p:nvPr/>
        </p:nvSpPr>
        <p:spPr>
          <a:xfrm>
            <a:off x="54760" y="5494511"/>
            <a:ext cx="11916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trike="noStrike" dirty="0">
                <a:solidFill>
                  <a:srgbClr val="467886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Patent 11852864 – M. Stephen, “Serial Arrayed Waveguide Grating</a:t>
            </a:r>
            <a:r>
              <a:rPr lang="en-US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endParaRPr lang="en-US" strike="noStrike" dirty="0">
              <a:effectLst/>
            </a:endParaRPr>
          </a:p>
          <a:p>
            <a:pPr algn="ctr"/>
            <a:endParaRPr lang="en-US" sz="1000" strike="noStrike" dirty="0">
              <a:effectLst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u="none" strike="noStrike" dirty="0">
                <a:solidFill>
                  <a:srgbClr val="000000"/>
                </a:solidFill>
                <a:effectLst/>
                <a:hlinkClick r:id="rId3"/>
              </a:rPr>
              <a:t>Gambini et al., 2024, </a:t>
            </a:r>
            <a:r>
              <a:rPr lang="en-US" u="none" strike="noStrike" dirty="0">
                <a:solidFill>
                  <a:srgbClr val="000000"/>
                </a:solidFill>
                <a:effectLst/>
                <a:hlinkClick r:id="rId3"/>
              </a:rPr>
              <a:t>An Ultra-Compact, Narrow-Bandwidth, and High-Density Channel Photonic Integrated Channelizer Based on Serial Arrayed Waveguide Grating Architecture, J. Lightwave Technol. 42, 2908-2916 (2024)</a:t>
            </a:r>
            <a:endParaRPr lang="en-US" i="1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D3AC1F5-C5F6-089D-14C2-B9834CAB8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8" t="3283" r="18127" b="8738"/>
          <a:stretch/>
        </p:blipFill>
        <p:spPr>
          <a:xfrm rot="16200000">
            <a:off x="2425359" y="1839080"/>
            <a:ext cx="3667568" cy="32181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09F143-E083-BC42-96B8-33C3E5EE4F65}"/>
              </a:ext>
            </a:extLst>
          </p:cNvPr>
          <p:cNvSpPr/>
          <p:nvPr/>
        </p:nvSpPr>
        <p:spPr bwMode="auto">
          <a:xfrm>
            <a:off x="3986100" y="2821490"/>
            <a:ext cx="674281" cy="69485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ochin" charset="0"/>
              <a:ea typeface="ヒラギノ明朝 ProN W3" charset="0"/>
              <a:cs typeface="ヒラギノ明朝 ProN W3" charset="0"/>
              <a:sym typeface="Cochin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B27E85-9DEB-4066-08A7-C4288CD06F5E}"/>
              </a:ext>
            </a:extLst>
          </p:cNvPr>
          <p:cNvCxnSpPr>
            <a:cxnSpLocks/>
          </p:cNvCxnSpPr>
          <p:nvPr/>
        </p:nvCxnSpPr>
        <p:spPr bwMode="auto">
          <a:xfrm flipV="1">
            <a:off x="4691050" y="1710207"/>
            <a:ext cx="1908437" cy="1072337"/>
          </a:xfrm>
          <a:prstGeom prst="straightConnector1">
            <a:avLst/>
          </a:prstGeom>
          <a:solidFill>
            <a:srgbClr val="163859">
              <a:alpha val="34901"/>
            </a:srgbClr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DB48EC-004E-0880-1BE2-2073060DE328}"/>
              </a:ext>
            </a:extLst>
          </p:cNvPr>
          <p:cNvCxnSpPr>
            <a:cxnSpLocks/>
          </p:cNvCxnSpPr>
          <p:nvPr/>
        </p:nvCxnSpPr>
        <p:spPr bwMode="auto">
          <a:xfrm>
            <a:off x="4691050" y="3485870"/>
            <a:ext cx="1908437" cy="1476888"/>
          </a:xfrm>
          <a:prstGeom prst="straightConnector1">
            <a:avLst/>
          </a:prstGeom>
          <a:solidFill>
            <a:srgbClr val="163859">
              <a:alpha val="34901"/>
            </a:srgbClr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C555C55-D1E4-C779-3464-CD07813E3687}"/>
              </a:ext>
            </a:extLst>
          </p:cNvPr>
          <p:cNvGrpSpPr/>
          <p:nvPr/>
        </p:nvGrpSpPr>
        <p:grpSpPr>
          <a:xfrm>
            <a:off x="6606730" y="1429024"/>
            <a:ext cx="2436411" cy="3920787"/>
            <a:chOff x="3745052" y="1600476"/>
            <a:chExt cx="2436411" cy="3920787"/>
          </a:xfrm>
        </p:grpSpPr>
        <p:pic>
          <p:nvPicPr>
            <p:cNvPr id="21" name="Picture 20" descr="A picture containing text, circuit, electronics, computer&#10;&#10;Description automatically generated">
              <a:extLst>
                <a:ext uri="{FF2B5EF4-FFF2-40B4-BE49-F238E27FC236}">
                  <a16:creationId xmlns:a16="http://schemas.microsoft.com/office/drawing/2014/main" id="{51B7408D-1C74-6CEB-1E33-5DF1F610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12209" y="2502681"/>
              <a:ext cx="3223963" cy="1958274"/>
            </a:xfrm>
            <a:prstGeom prst="rect">
              <a:avLst/>
            </a:prstGeom>
            <a:ln w="25400">
              <a:solidFill>
                <a:srgbClr val="FF0000"/>
              </a:solidFill>
              <a:prstDash val="sysDash"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494DD2-E90F-F2C5-85B2-106F6362A51F}"/>
                </a:ext>
              </a:extLst>
            </p:cNvPr>
            <p:cNvSpPr txBox="1"/>
            <p:nvPr/>
          </p:nvSpPr>
          <p:spPr>
            <a:xfrm>
              <a:off x="3808110" y="1600476"/>
              <a:ext cx="1688558" cy="28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PIC microscope image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4FD0D26-0367-5D8C-761F-26A44DC38B54}"/>
                </a:ext>
              </a:extLst>
            </p:cNvPr>
            <p:cNvCxnSpPr>
              <a:cxnSpLocks/>
            </p:cNvCxnSpPr>
            <p:nvPr/>
          </p:nvCxnSpPr>
          <p:spPr>
            <a:xfrm>
              <a:off x="5791723" y="1809814"/>
              <a:ext cx="0" cy="32839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31220D-034C-4AA8-7B11-06F31C0BE1DC}"/>
                </a:ext>
              </a:extLst>
            </p:cNvPr>
            <p:cNvSpPr txBox="1"/>
            <p:nvPr/>
          </p:nvSpPr>
          <p:spPr>
            <a:xfrm rot="5400000">
              <a:off x="4378235" y="3430208"/>
              <a:ext cx="3223961" cy="382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20 mm (0.8’’)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62DE77-EA22-BCDF-1633-D06DF92AFE42}"/>
                </a:ext>
              </a:extLst>
            </p:cNvPr>
            <p:cNvSpPr txBox="1"/>
            <p:nvPr/>
          </p:nvSpPr>
          <p:spPr>
            <a:xfrm>
              <a:off x="3745054" y="5156982"/>
              <a:ext cx="1958273" cy="364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12.5 mm (0.5’’)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C1A2EC1-5DA2-906A-CD82-2E9E207E82A9}"/>
                </a:ext>
              </a:extLst>
            </p:cNvPr>
            <p:cNvCxnSpPr>
              <a:cxnSpLocks/>
            </p:cNvCxnSpPr>
            <p:nvPr/>
          </p:nvCxnSpPr>
          <p:spPr>
            <a:xfrm>
              <a:off x="3745052" y="5183722"/>
              <a:ext cx="19582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94646A-B6C9-818D-BE63-097987B82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7040" y="103583"/>
            <a:ext cx="1569720" cy="797659"/>
          </a:xfrm>
          <a:prstGeom prst="rect">
            <a:avLst/>
          </a:prstGeom>
        </p:spPr>
      </p:pic>
      <p:pic>
        <p:nvPicPr>
          <p:cNvPr id="22" name="Picture 21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51206DEB-F156-7730-038C-D94F818C4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" y="72420"/>
            <a:ext cx="2123912" cy="7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2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429582-237D-18A5-08BD-16C76D2E4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140" y="3185034"/>
            <a:ext cx="2540000" cy="2912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44547-6E04-9B40-BFA4-4E00AC535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3" y="1385431"/>
            <a:ext cx="8583718" cy="4535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03703-2D3C-1B43-A68D-7710D9C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SAWG system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F2426-BB00-6B45-BD0D-898AD1617C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C60B-1327-8D46-83BB-D55B4B7FD52D}" type="slidenum">
              <a:rPr lang="en-US" altLang="x-none" smtClean="0"/>
              <a:pPr/>
              <a:t>5</a:t>
            </a:fld>
            <a:endParaRPr lang="en-US" alt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61630-523D-AA26-4379-68CDEB139BC0}"/>
              </a:ext>
            </a:extLst>
          </p:cNvPr>
          <p:cNvSpPr txBox="1"/>
          <p:nvPr/>
        </p:nvSpPr>
        <p:spPr>
          <a:xfrm>
            <a:off x="8432344" y="1149613"/>
            <a:ext cx="389722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Optical and geometrical parameters</a:t>
            </a:r>
            <a:br>
              <a:rPr lang="en-US"/>
            </a:br>
            <a:r>
              <a:rPr lang="en-US"/>
              <a:t>define the frequency response</a:t>
            </a:r>
            <a:br>
              <a:rPr lang="en-US"/>
            </a:br>
            <a:r>
              <a:rPr lang="en-US"/>
              <a:t>of the filter: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33 delay 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21 output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2.5 GHz channel separation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2.0 GHz channel 3dB bandwidth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30 dB side-lobe suppression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75FB30-5E22-1ED1-E6B7-57C4BD0C3A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29" t="269" r="1122" b="97212"/>
          <a:stretch/>
        </p:blipFill>
        <p:spPr>
          <a:xfrm>
            <a:off x="10080839" y="3181874"/>
            <a:ext cx="903171" cy="77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723EEE-57C0-EB0E-6213-84EBD54421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29" t="269" r="1122" b="97212"/>
          <a:stretch/>
        </p:blipFill>
        <p:spPr>
          <a:xfrm rot="5400000">
            <a:off x="8804909" y="4677233"/>
            <a:ext cx="903171" cy="1458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78E91B-7C32-67C2-E322-9DEE563E5620}"/>
              </a:ext>
            </a:extLst>
          </p:cNvPr>
          <p:cNvSpPr txBox="1"/>
          <p:nvPr/>
        </p:nvSpPr>
        <p:spPr>
          <a:xfrm rot="16200000">
            <a:off x="8566241" y="4540503"/>
            <a:ext cx="13805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/>
              <a:t>Normalized intensity[dB]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1FFA4-091C-72E5-93E7-769E89E2F49E}"/>
              </a:ext>
            </a:extLst>
          </p:cNvPr>
          <p:cNvSpPr txBox="1"/>
          <p:nvPr/>
        </p:nvSpPr>
        <p:spPr>
          <a:xfrm rot="16200000">
            <a:off x="723254" y="3418830"/>
            <a:ext cx="3834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/>
              <a:t>[dB]</a:t>
            </a:r>
            <a:endParaRPr lang="en-US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EB794-2A66-92A9-3515-A88CBE4004BF}"/>
              </a:ext>
            </a:extLst>
          </p:cNvPr>
          <p:cNvSpPr txBox="1"/>
          <p:nvPr/>
        </p:nvSpPr>
        <p:spPr>
          <a:xfrm>
            <a:off x="209591" y="5944014"/>
            <a:ext cx="814358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Example of SAWG </a:t>
            </a:r>
            <a:r>
              <a:rPr lang="en-US" sz="1200" err="1"/>
              <a:t>Matlab</a:t>
            </a:r>
            <a:r>
              <a:rPr lang="en-US" sz="1200"/>
              <a:t> model result</a:t>
            </a:r>
          </a:p>
        </p:txBody>
      </p:sp>
    </p:spTree>
    <p:extLst>
      <p:ext uri="{BB962C8B-B14F-4D97-AF65-F5344CB8AC3E}">
        <p14:creationId xmlns:p14="http://schemas.microsoft.com/office/powerpoint/2010/main" val="1242106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B5CD8D-B35C-50D2-1CDC-5D7093A8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33" y="322140"/>
            <a:ext cx="8686800" cy="93028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The Advanced Ultra-high Resolution Optical and </a:t>
            </a:r>
            <a:r>
              <a:rPr lang="en-US" sz="3200" b="1" dirty="0" err="1">
                <a:latin typeface="Cambria" panose="02040503050406030204" pitchFamily="18" charset="0"/>
              </a:rPr>
              <a:t>RAdiofrequency</a:t>
            </a:r>
            <a:r>
              <a:rPr lang="en-US" sz="3200" b="1" dirty="0">
                <a:latin typeface="Cambria" panose="02040503050406030204" pitchFamily="18" charset="0"/>
              </a:rPr>
              <a:t> (AURORA) Pathfinder</a:t>
            </a:r>
            <a:br>
              <a:rPr lang="en-US" sz="3200" b="1" dirty="0">
                <a:latin typeface="Cambria" panose="02040503050406030204" pitchFamily="18" charset="0"/>
              </a:rPr>
            </a:br>
            <a:endParaRPr lang="en-US" sz="3200" dirty="0"/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7300E7D2-4E47-2543-3E56-14847951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99" y="1222720"/>
            <a:ext cx="7137401" cy="2836394"/>
          </a:xfrm>
          <a:prstGeom prst="rect">
            <a:avLst/>
          </a:prstGeom>
        </p:spPr>
      </p:pic>
      <p:pic>
        <p:nvPicPr>
          <p:cNvPr id="1026" name="Picture 2" descr="A picture containing chart&#10;&#10;AI-generated content may be incorrect.">
            <a:extLst>
              <a:ext uri="{FF2B5EF4-FFF2-40B4-BE49-F238E27FC236}">
                <a16:creationId xmlns:a16="http://schemas.microsoft.com/office/drawing/2014/main" id="{8F2A2DE7-9869-494E-C752-38118B88B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>
            <a:fillRect/>
          </a:stretch>
        </p:blipFill>
        <p:spPr bwMode="auto">
          <a:xfrm>
            <a:off x="1034141" y="4194689"/>
            <a:ext cx="3657601" cy="27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FF21AE-51B6-BA3A-775B-28A0D2FB5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742" y="4194689"/>
            <a:ext cx="3134496" cy="2574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BB495-2985-EE9F-4140-0C2C44F64057}"/>
              </a:ext>
            </a:extLst>
          </p:cNvPr>
          <p:cNvSpPr txBox="1"/>
          <p:nvPr/>
        </p:nvSpPr>
        <p:spPr>
          <a:xfrm>
            <a:off x="11382090" y="5866919"/>
            <a:ext cx="88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~PBLH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2D77432-AA3C-396E-F4B9-7FD19C1C5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/>
          <a:stretch>
            <a:fillRect/>
          </a:stretch>
        </p:blipFill>
        <p:spPr bwMode="auto">
          <a:xfrm>
            <a:off x="7743566" y="4037582"/>
            <a:ext cx="3600273" cy="28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0EAD50-1200-A013-A5F6-3DD278AA3606}"/>
              </a:ext>
            </a:extLst>
          </p:cNvPr>
          <p:cNvCxnSpPr>
            <a:cxnSpLocks/>
          </p:cNvCxnSpPr>
          <p:nvPr/>
        </p:nvCxnSpPr>
        <p:spPr>
          <a:xfrm>
            <a:off x="4893808" y="6132613"/>
            <a:ext cx="7031492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3188378-AB19-FCDC-25CC-7CFE636FC13C}"/>
              </a:ext>
            </a:extLst>
          </p:cNvPr>
          <p:cNvSpPr txBox="1"/>
          <p:nvPr/>
        </p:nvSpPr>
        <p:spPr>
          <a:xfrm>
            <a:off x="1681918" y="3863457"/>
            <a:ext cx="2019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55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11A5F-91D4-A25C-F89F-E0CAC009A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EBBD2E1-F2F1-3049-2654-F5B262E70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r="7780"/>
          <a:stretch>
            <a:fillRect/>
          </a:stretch>
        </p:blipFill>
        <p:spPr bwMode="auto">
          <a:xfrm>
            <a:off x="8104583" y="2224019"/>
            <a:ext cx="3990661" cy="30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8772D-D03F-86E3-5B9E-59519612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632" y="322140"/>
            <a:ext cx="9509167" cy="93028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ambria" panose="02040503050406030204" pitchFamily="18" charset="0"/>
              </a:rPr>
              <a:t>AURORA Pathfinder: harnessing PBL, Surface, Cloud information content in unexplored MW spectral domain</a:t>
            </a:r>
            <a:br>
              <a:rPr lang="en-US" sz="2800" b="1" dirty="0">
                <a:latin typeface="Cambria" panose="02040503050406030204" pitchFamily="18" charset="0"/>
              </a:rPr>
            </a:br>
            <a:endParaRPr lang="en-US" sz="2800" dirty="0"/>
          </a:p>
        </p:txBody>
      </p:sp>
      <p:pic>
        <p:nvPicPr>
          <p:cNvPr id="2052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CB23CF9-F3B8-9C6E-E3FC-246E6BAE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0" r="8577"/>
          <a:stretch>
            <a:fillRect/>
          </a:stretch>
        </p:blipFill>
        <p:spPr bwMode="auto">
          <a:xfrm>
            <a:off x="3815557" y="2200943"/>
            <a:ext cx="4442857" cy="33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384D5DF-047B-0B3B-0A27-AE71BDA368E3}"/>
              </a:ext>
            </a:extLst>
          </p:cNvPr>
          <p:cNvGrpSpPr/>
          <p:nvPr/>
        </p:nvGrpSpPr>
        <p:grpSpPr>
          <a:xfrm>
            <a:off x="96756" y="2086117"/>
            <a:ext cx="4030743" cy="3311383"/>
            <a:chOff x="5964156" y="1692417"/>
            <a:chExt cx="5701404" cy="431590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9E1A74-C416-50A2-7CA2-0E34DC67C891}"/>
                </a:ext>
              </a:extLst>
            </p:cNvPr>
            <p:cNvGrpSpPr/>
            <p:nvPr/>
          </p:nvGrpSpPr>
          <p:grpSpPr>
            <a:xfrm>
              <a:off x="5964156" y="1692417"/>
              <a:ext cx="5701404" cy="4156593"/>
              <a:chOff x="5964156" y="1692417"/>
              <a:chExt cx="5701404" cy="415659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5638A9C-F69D-4B90-E67A-16ACD28F9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32"/>
              <a:stretch/>
            </p:blipFill>
            <p:spPr>
              <a:xfrm>
                <a:off x="5964156" y="1692417"/>
                <a:ext cx="5701404" cy="4156593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4D09980-B5D8-1B04-8B65-5F2FFD104760}"/>
                  </a:ext>
                </a:extLst>
              </p:cNvPr>
              <p:cNvGrpSpPr/>
              <p:nvPr/>
            </p:nvGrpSpPr>
            <p:grpSpPr>
              <a:xfrm>
                <a:off x="6515099" y="3375981"/>
                <a:ext cx="2490498" cy="1417143"/>
                <a:chOff x="6515099" y="3375981"/>
                <a:chExt cx="2490498" cy="1417143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FA53990-CB1C-B54C-4154-EA7745C72AE6}"/>
                    </a:ext>
                  </a:extLst>
                </p:cNvPr>
                <p:cNvSpPr txBox="1"/>
                <p:nvPr/>
              </p:nvSpPr>
              <p:spPr>
                <a:xfrm>
                  <a:off x="6515099" y="3375981"/>
                  <a:ext cx="2290183" cy="4011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 err="1">
                      <a:solidFill>
                        <a:srgbClr val="EE12CF"/>
                      </a:solidFill>
                    </a:rPr>
                    <a:t>NEdT</a:t>
                  </a:r>
                  <a:r>
                    <a:rPr lang="en-US" sz="1400" b="1" dirty="0">
                      <a:solidFill>
                        <a:srgbClr val="EE12CF"/>
                      </a:solidFill>
                    </a:rPr>
                    <a:t> @ 1 GHz </a:t>
                  </a:r>
                  <a:endParaRPr lang="en-US" sz="1400" b="1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44545-750E-67DC-2F3F-BC3400BB962C}"/>
                    </a:ext>
                  </a:extLst>
                </p:cNvPr>
                <p:cNvSpPr txBox="1"/>
                <p:nvPr/>
              </p:nvSpPr>
              <p:spPr>
                <a:xfrm>
                  <a:off x="6515100" y="3985581"/>
                  <a:ext cx="2290182" cy="4011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 err="1">
                      <a:solidFill>
                        <a:srgbClr val="EE12CF"/>
                      </a:solidFill>
                    </a:rPr>
                    <a:t>NEdT</a:t>
                  </a:r>
                  <a:r>
                    <a:rPr lang="en-US" sz="1400" b="1" dirty="0">
                      <a:solidFill>
                        <a:srgbClr val="EE12CF"/>
                      </a:solidFill>
                    </a:rPr>
                    <a:t> @ 2.5 GHz </a:t>
                  </a:r>
                  <a:endParaRPr lang="en-US" sz="1400" b="1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0F40902-E2F3-BA3C-1827-8C0DDDD79396}"/>
                    </a:ext>
                  </a:extLst>
                </p:cNvPr>
                <p:cNvSpPr txBox="1"/>
                <p:nvPr/>
              </p:nvSpPr>
              <p:spPr>
                <a:xfrm>
                  <a:off x="6515100" y="4391981"/>
                  <a:ext cx="2490497" cy="4011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 err="1">
                      <a:solidFill>
                        <a:srgbClr val="EE12CF"/>
                      </a:solidFill>
                    </a:rPr>
                    <a:t>NEdT</a:t>
                  </a:r>
                  <a:r>
                    <a:rPr lang="en-US" sz="1400" b="1" dirty="0">
                      <a:solidFill>
                        <a:srgbClr val="EE12CF"/>
                      </a:solidFill>
                    </a:rPr>
                    <a:t> @ 4 GHz </a:t>
                  </a:r>
                  <a:endParaRPr lang="en-US" sz="1400" b="1" dirty="0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311251-1D9F-A853-D45B-80023FBEE5D7}"/>
                  </a:ext>
                </a:extLst>
              </p:cNvPr>
              <p:cNvSpPr txBox="1"/>
              <p:nvPr/>
            </p:nvSpPr>
            <p:spPr>
              <a:xfrm>
                <a:off x="10058399" y="2654300"/>
                <a:ext cx="1491868" cy="361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432FF"/>
                    </a:solidFill>
                  </a:rPr>
                  <a:t>US Standard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4FB488-C986-4122-D968-ADA5C19FF021}"/>
                  </a:ext>
                </a:extLst>
              </p:cNvPr>
              <p:cNvSpPr txBox="1"/>
              <p:nvPr/>
            </p:nvSpPr>
            <p:spPr>
              <a:xfrm>
                <a:off x="8548396" y="2082800"/>
                <a:ext cx="1772211" cy="361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</a:rPr>
                  <a:t>Midlat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 Summer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8104A1-6C18-3ED3-6686-5294204DCCEC}"/>
                  </a:ext>
                </a:extLst>
              </p:cNvPr>
              <p:cNvSpPr txBox="1"/>
              <p:nvPr/>
            </p:nvSpPr>
            <p:spPr>
              <a:xfrm>
                <a:off x="9361194" y="3111500"/>
                <a:ext cx="1596533" cy="361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B050"/>
                    </a:solidFill>
                  </a:rPr>
                  <a:t>Midlat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 Winter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58A94E-856B-738A-5DAF-4E81864C5C1C}"/>
                  </a:ext>
                </a:extLst>
              </p:cNvPr>
              <p:cNvSpPr txBox="1"/>
              <p:nvPr/>
            </p:nvSpPr>
            <p:spPr>
              <a:xfrm>
                <a:off x="9005597" y="3759200"/>
                <a:ext cx="1561433" cy="361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Arctic Winter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AC96F1-923C-540F-5C49-215A50EC3671}"/>
                </a:ext>
              </a:extLst>
            </p:cNvPr>
            <p:cNvSpPr txBox="1"/>
            <p:nvPr/>
          </p:nvSpPr>
          <p:spPr>
            <a:xfrm>
              <a:off x="6634516" y="5638991"/>
              <a:ext cx="47954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Frequency (GHz)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7B4215E-EB01-4185-F42D-1A67C7AEC0D1}"/>
              </a:ext>
            </a:extLst>
          </p:cNvPr>
          <p:cNvSpPr txBox="1"/>
          <p:nvPr/>
        </p:nvSpPr>
        <p:spPr>
          <a:xfrm>
            <a:off x="4464831" y="5232435"/>
            <a:ext cx="3639752" cy="292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Frequency (GHz)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56E24E-9374-E31E-BF84-0AEB6FCFDA47}"/>
              </a:ext>
            </a:extLst>
          </p:cNvPr>
          <p:cNvSpPr txBox="1"/>
          <p:nvPr/>
        </p:nvSpPr>
        <p:spPr>
          <a:xfrm>
            <a:off x="8552248" y="5129234"/>
            <a:ext cx="3639752" cy="292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Frequency (GHz)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EC413C-5F56-1919-7BA7-271F5BCC5EDE}"/>
              </a:ext>
            </a:extLst>
          </p:cNvPr>
          <p:cNvSpPr txBox="1"/>
          <p:nvPr/>
        </p:nvSpPr>
        <p:spPr>
          <a:xfrm rot="16200000">
            <a:off x="-1659901" y="3550735"/>
            <a:ext cx="36397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Delta BT(K)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F1CC5A-FF63-B685-CB96-702BFEE9FB10}"/>
              </a:ext>
            </a:extLst>
          </p:cNvPr>
          <p:cNvSpPr txBox="1"/>
          <p:nvPr/>
        </p:nvSpPr>
        <p:spPr>
          <a:xfrm>
            <a:off x="460324" y="1830661"/>
            <a:ext cx="36397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10% Delta Water Vapor @ 850hPA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14A473-2642-D755-41AB-7C9A6D501203}"/>
              </a:ext>
            </a:extLst>
          </p:cNvPr>
          <p:cNvSpPr txBox="1"/>
          <p:nvPr/>
        </p:nvSpPr>
        <p:spPr>
          <a:xfrm>
            <a:off x="4448124" y="1817961"/>
            <a:ext cx="36397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Midlat</a:t>
            </a:r>
            <a:r>
              <a:rPr lang="en-US" sz="1400" b="1" dirty="0"/>
              <a:t> Sum: Surf. Emissivity Perturbation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91D6A5-27F2-55A8-657C-37D54B9D1F29}"/>
              </a:ext>
            </a:extLst>
          </p:cNvPr>
          <p:cNvSpPr txBox="1"/>
          <p:nvPr/>
        </p:nvSpPr>
        <p:spPr>
          <a:xfrm>
            <a:off x="8423224" y="1856061"/>
            <a:ext cx="36397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Midlat</a:t>
            </a:r>
            <a:r>
              <a:rPr lang="en-US" sz="1400" b="1" dirty="0"/>
              <a:t> Sum: CLW 10% Perturbation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83538A-56BA-7855-EEC1-CDBB3D025DC0}"/>
              </a:ext>
            </a:extLst>
          </p:cNvPr>
          <p:cNvSpPr txBox="1"/>
          <p:nvPr/>
        </p:nvSpPr>
        <p:spPr>
          <a:xfrm>
            <a:off x="3619500" y="5930900"/>
            <a:ext cx="451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Aurora Pathfinder = Sounder + Imager</a:t>
            </a:r>
          </a:p>
        </p:txBody>
      </p:sp>
    </p:spTree>
    <p:extLst>
      <p:ext uri="{BB962C8B-B14F-4D97-AF65-F5344CB8AC3E}">
        <p14:creationId xmlns:p14="http://schemas.microsoft.com/office/powerpoint/2010/main" val="1998725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E1503-C545-B95D-115B-A036308C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72CD5323-026D-A8B3-37C7-E2FDDDA8F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418" y="2643523"/>
            <a:ext cx="5545515" cy="4087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36DE4-8619-188F-7AA0-89F5F87FEA7F}"/>
              </a:ext>
            </a:extLst>
          </p:cNvPr>
          <p:cNvSpPr txBox="1"/>
          <p:nvPr/>
        </p:nvSpPr>
        <p:spPr>
          <a:xfrm>
            <a:off x="8070753" y="4674014"/>
            <a:ext cx="13300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Truth</a:t>
            </a:r>
          </a:p>
          <a:p>
            <a:pPr algn="ctr"/>
            <a:r>
              <a:rPr lang="en-US" b="1" dirty="0">
                <a:solidFill>
                  <a:srgbClr val="0432FF"/>
                </a:solidFill>
              </a:rPr>
              <a:t>ATMS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AURORA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544D-32DF-2DDF-112A-5DC1FBC2526C}"/>
              </a:ext>
            </a:extLst>
          </p:cNvPr>
          <p:cNvCxnSpPr/>
          <p:nvPr/>
        </p:nvCxnSpPr>
        <p:spPr>
          <a:xfrm>
            <a:off x="838200" y="1760762"/>
            <a:ext cx="105156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0B2FB2-E559-0606-9DC5-BA2CC049D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8925"/>
            <a:ext cx="4755656" cy="3808419"/>
          </a:xfrm>
          <a:prstGeom prst="rect">
            <a:avLst/>
          </a:prstGeom>
        </p:spPr>
      </p:pic>
      <p:pic>
        <p:nvPicPr>
          <p:cNvPr id="9" name="Picture 8" descr="Chart, surface chart&#10;&#10;AI-generated content may be incorrect.">
            <a:extLst>
              <a:ext uri="{FF2B5EF4-FFF2-40B4-BE49-F238E27FC236}">
                <a16:creationId xmlns:a16="http://schemas.microsoft.com/office/drawing/2014/main" id="{B2BEBF72-CB10-CF76-9052-5CA85F129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982" y="1917605"/>
            <a:ext cx="3753412" cy="226331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6A77488-79C1-0EB5-372E-A5FDCAF9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488" y="155887"/>
            <a:ext cx="8686800" cy="930281"/>
          </a:xfrm>
        </p:spPr>
        <p:txBody>
          <a:bodyPr>
            <a:noAutofit/>
          </a:bodyPr>
          <a:lstStyle/>
          <a:p>
            <a:r>
              <a:rPr lang="en-US" sz="2800" b="1" dirty="0"/>
              <a:t>Applications: AURORA Pathfinder Will Enable Improved Sounding under Extreme Weather Measurements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555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6E80A-6997-6033-94A6-C6DF501D6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4B49FF-85D9-80FC-4424-CDAAC67E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986" y="72760"/>
            <a:ext cx="8686800" cy="930281"/>
          </a:xfrm>
        </p:spPr>
        <p:txBody>
          <a:bodyPr>
            <a:noAutofit/>
          </a:bodyPr>
          <a:lstStyle/>
          <a:p>
            <a:r>
              <a:rPr lang="en-US" sz="2400" b="1" dirty="0"/>
              <a:t>Applications: AURORA Pathfinder Will Enable New Discoveries in Temperature, Water vapor, Aerosol and Cloud Feedbacks</a:t>
            </a:r>
            <a:endParaRPr lang="en-US" sz="2400" dirty="0"/>
          </a:p>
        </p:txBody>
      </p:sp>
      <p:pic>
        <p:nvPicPr>
          <p:cNvPr id="5" name="Picture 4" descr="Chart, radar chart&#10;&#10;AI-generated content may be incorrect.">
            <a:extLst>
              <a:ext uri="{FF2B5EF4-FFF2-40B4-BE49-F238E27FC236}">
                <a16:creationId xmlns:a16="http://schemas.microsoft.com/office/drawing/2014/main" id="{3BF6621F-D13F-CDA3-27E3-CEA042885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12" y="1874264"/>
            <a:ext cx="10952527" cy="47714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5A0ADC-0404-F272-5AAB-22A3FD4F45D2}"/>
              </a:ext>
            </a:extLst>
          </p:cNvPr>
          <p:cNvCxnSpPr/>
          <p:nvPr/>
        </p:nvCxnSpPr>
        <p:spPr>
          <a:xfrm>
            <a:off x="838200" y="1953269"/>
            <a:ext cx="105156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AF005B-71D0-D63F-531D-01C2C7E4DFE5}"/>
              </a:ext>
            </a:extLst>
          </p:cNvPr>
          <p:cNvSpPr txBox="1"/>
          <p:nvPr/>
        </p:nvSpPr>
        <p:spPr>
          <a:xfrm>
            <a:off x="7090991" y="2384160"/>
            <a:ext cx="14023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</a:rPr>
              <a:t>ATMS</a:t>
            </a:r>
          </a:p>
          <a:p>
            <a:r>
              <a:rPr lang="en-US" sz="1100" b="1" dirty="0">
                <a:solidFill>
                  <a:srgbClr val="00B050"/>
                </a:solidFill>
              </a:rPr>
              <a:t>AURORA v1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AURORA v2</a:t>
            </a:r>
          </a:p>
          <a:p>
            <a:r>
              <a:rPr lang="en-US" sz="1100" b="1" dirty="0">
                <a:solidFill>
                  <a:srgbClr val="FFC000"/>
                </a:solidFill>
              </a:rPr>
              <a:t>AURORA v3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C8E46-9816-4895-DC3C-B644303A82C9}"/>
              </a:ext>
            </a:extLst>
          </p:cNvPr>
          <p:cNvSpPr txBox="1"/>
          <p:nvPr/>
        </p:nvSpPr>
        <p:spPr>
          <a:xfrm>
            <a:off x="90237" y="6406631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Gambacorta et al., IEEE TGRS, 2025 - In publication</a:t>
            </a:r>
          </a:p>
        </p:txBody>
      </p:sp>
    </p:spTree>
    <p:extLst>
      <p:ext uri="{BB962C8B-B14F-4D97-AF65-F5344CB8AC3E}">
        <p14:creationId xmlns:p14="http://schemas.microsoft.com/office/powerpoint/2010/main" val="590328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1072</Words>
  <Application>Microsoft Office PowerPoint</Application>
  <PresentationFormat>Widescreen</PresentationFormat>
  <Paragraphs>186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Book Antiqua</vt:lpstr>
      <vt:lpstr>Calibri</vt:lpstr>
      <vt:lpstr>Cambria</vt:lpstr>
      <vt:lpstr>Cochin</vt:lpstr>
      <vt:lpstr>Garamond</vt:lpstr>
      <vt:lpstr>Office Theme</vt:lpstr>
      <vt:lpstr>Advancements in Satellite-based Hyperspectral Microwave Sounding at NASA GSFC </vt:lpstr>
      <vt:lpstr>Harnessing Improved Atmospheric Content in Hyperspectral Microwave Measurements  </vt:lpstr>
      <vt:lpstr>MW Photonics Design</vt:lpstr>
      <vt:lpstr>Serial Arrayed Waveguide Grating - SAWG</vt:lpstr>
      <vt:lpstr>SAWG system model</vt:lpstr>
      <vt:lpstr>The Advanced Ultra-high Resolution Optical and RAdiofrequency (AURORA) Pathfinder </vt:lpstr>
      <vt:lpstr>AURORA Pathfinder: harnessing PBL, Surface, Cloud information content in unexplored MW spectral domain </vt:lpstr>
      <vt:lpstr>Applications: AURORA Pathfinder Will Enable Improved Sounding under Extreme Weather Measurements </vt:lpstr>
      <vt:lpstr>Applications: AURORA Pathfinder Will Enable New Discoveries in Temperature, Water vapor, Aerosol and Cloud Feedbacks</vt:lpstr>
      <vt:lpstr>PowerPoint Presentation</vt:lpstr>
      <vt:lpstr>West-coast &amp; Heartland Hyperspectral Microwave Sensor Intensive Experiment - WH2yMSIE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Gambacorta, Antonia (GSFC-6130)</dc:creator>
  <cp:lastModifiedBy>Compere, Debbie (GSFC-613.0)[ASRC FEDERAL SYSTEM SOLUTIONS]</cp:lastModifiedBy>
  <cp:revision>3</cp:revision>
  <dcterms:created xsi:type="dcterms:W3CDTF">2025-09-18T14:14:50Z</dcterms:created>
  <dcterms:modified xsi:type="dcterms:W3CDTF">2025-09-18T17:54:18Z</dcterms:modified>
</cp:coreProperties>
</file>