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3" r:id="rId2"/>
    <p:sldId id="272" r:id="rId3"/>
    <p:sldId id="258" r:id="rId4"/>
    <p:sldId id="270" r:id="rId5"/>
    <p:sldId id="26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965A62-DC6B-485B-8B6C-F56E738C486A}" v="2" dt="2025-10-20T20:07:06.0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414"/>
    <p:restoredTop sz="94694"/>
  </p:normalViewPr>
  <p:slideViewPr>
    <p:cSldViewPr snapToGrid="0" snapToObjects="1">
      <p:cViewPr varScale="1">
        <p:scale>
          <a:sx n="100" d="100"/>
          <a:sy n="100" d="100"/>
        </p:scale>
        <p:origin x="1542" y="6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utman, Carol O (MSFC-EV31)" userId="55d891af-332f-45a4-984f-5708f09826c4" providerId="ADAL" clId="{B6965A62-DC6B-485B-8B6C-F56E738C486A}"/>
    <pc:docChg chg="undo custSel delSld modSld">
      <pc:chgData name="Putman, Carol O (MSFC-EV31)" userId="55d891af-332f-45a4-984f-5708f09826c4" providerId="ADAL" clId="{B6965A62-DC6B-485B-8B6C-F56E738C486A}" dt="2025-10-20T20:23:09.450" v="282" actId="20577"/>
      <pc:docMkLst>
        <pc:docMk/>
      </pc:docMkLst>
      <pc:sldChg chg="del">
        <pc:chgData name="Putman, Carol O (MSFC-EV31)" userId="55d891af-332f-45a4-984f-5708f09826c4" providerId="ADAL" clId="{B6965A62-DC6B-485B-8B6C-F56E738C486A}" dt="2025-10-20T20:18:08.022" v="250" actId="47"/>
        <pc:sldMkLst>
          <pc:docMk/>
          <pc:sldMk cId="2961900323" sldId="271"/>
        </pc:sldMkLst>
      </pc:sldChg>
      <pc:sldChg chg="modSp mod">
        <pc:chgData name="Putman, Carol O (MSFC-EV31)" userId="55d891af-332f-45a4-984f-5708f09826c4" providerId="ADAL" clId="{B6965A62-DC6B-485B-8B6C-F56E738C486A}" dt="2025-10-20T20:18:23.710" v="253" actId="20577"/>
        <pc:sldMkLst>
          <pc:docMk/>
          <pc:sldMk cId="4069165196" sldId="272"/>
        </pc:sldMkLst>
        <pc:spChg chg="mod">
          <ac:chgData name="Putman, Carol O (MSFC-EV31)" userId="55d891af-332f-45a4-984f-5708f09826c4" providerId="ADAL" clId="{B6965A62-DC6B-485B-8B6C-F56E738C486A}" dt="2025-10-20T20:18:23.710" v="253" actId="20577"/>
          <ac:spMkLst>
            <pc:docMk/>
            <pc:sldMk cId="4069165196" sldId="272"/>
            <ac:spMk id="4" creationId="{3B90268A-F9C0-E916-CA9F-AD6A9607AE0C}"/>
          </ac:spMkLst>
        </pc:spChg>
        <pc:spChg chg="mod">
          <ac:chgData name="Putman, Carol O (MSFC-EV31)" userId="55d891af-332f-45a4-984f-5708f09826c4" providerId="ADAL" clId="{B6965A62-DC6B-485B-8B6C-F56E738C486A}" dt="2025-10-20T20:17:28.425" v="249" actId="20577"/>
          <ac:spMkLst>
            <pc:docMk/>
            <pc:sldMk cId="4069165196" sldId="272"/>
            <ac:spMk id="5" creationId="{095835EB-08AB-3E3A-D275-29A2F23E36F3}"/>
          </ac:spMkLst>
        </pc:spChg>
      </pc:sldChg>
      <pc:sldChg chg="addSp modSp mod">
        <pc:chgData name="Putman, Carol O (MSFC-EV31)" userId="55d891af-332f-45a4-984f-5708f09826c4" providerId="ADAL" clId="{B6965A62-DC6B-485B-8B6C-F56E738C486A}" dt="2025-10-20T20:23:09.450" v="282" actId="20577"/>
        <pc:sldMkLst>
          <pc:docMk/>
          <pc:sldMk cId="3454993766" sldId="273"/>
        </pc:sldMkLst>
        <pc:spChg chg="mod">
          <ac:chgData name="Putman, Carol O (MSFC-EV31)" userId="55d891af-332f-45a4-984f-5708f09826c4" providerId="ADAL" clId="{B6965A62-DC6B-485B-8B6C-F56E738C486A}" dt="2025-10-20T20:21:12.700" v="262" actId="20577"/>
          <ac:spMkLst>
            <pc:docMk/>
            <pc:sldMk cId="3454993766" sldId="273"/>
            <ac:spMk id="2" creationId="{AA678B15-94E2-628F-1400-9EB4D321FB2D}"/>
          </ac:spMkLst>
        </pc:spChg>
        <pc:spChg chg="mod">
          <ac:chgData name="Putman, Carol O (MSFC-EV31)" userId="55d891af-332f-45a4-984f-5708f09826c4" providerId="ADAL" clId="{B6965A62-DC6B-485B-8B6C-F56E738C486A}" dt="2025-10-20T20:23:09.450" v="282" actId="20577"/>
          <ac:spMkLst>
            <pc:docMk/>
            <pc:sldMk cId="3454993766" sldId="273"/>
            <ac:spMk id="3" creationId="{81A6AB22-3209-370D-5EC4-B27D8F868484}"/>
          </ac:spMkLst>
        </pc:spChg>
        <pc:spChg chg="add mod">
          <ac:chgData name="Putman, Carol O (MSFC-EV31)" userId="55d891af-332f-45a4-984f-5708f09826c4" providerId="ADAL" clId="{B6965A62-DC6B-485B-8B6C-F56E738C486A}" dt="2025-10-20T20:20:03.501" v="261" actId="20577"/>
          <ac:spMkLst>
            <pc:docMk/>
            <pc:sldMk cId="3454993766" sldId="273"/>
            <ac:spMk id="7" creationId="{04110195-F8D3-7F47-37ED-16006A2736FC}"/>
          </ac:spMkLst>
        </pc:spChg>
        <pc:picChg chg="add mod">
          <ac:chgData name="Putman, Carol O (MSFC-EV31)" userId="55d891af-332f-45a4-984f-5708f09826c4" providerId="ADAL" clId="{B6965A62-DC6B-485B-8B6C-F56E738C486A}" dt="2025-10-20T20:15:43.556" v="177" actId="1076"/>
          <ac:picMkLst>
            <pc:docMk/>
            <pc:sldMk cId="3454993766" sldId="273"/>
            <ac:picMk id="5" creationId="{ED0E8176-FD02-0D29-18EB-9C767A7BEA45}"/>
          </ac:picMkLst>
        </pc:picChg>
        <pc:picChg chg="add mod">
          <ac:chgData name="Putman, Carol O (MSFC-EV31)" userId="55d891af-332f-45a4-984f-5708f09826c4" providerId="ADAL" clId="{B6965A62-DC6B-485B-8B6C-F56E738C486A}" dt="2025-10-20T20:15:41.709" v="176" actId="1076"/>
          <ac:picMkLst>
            <pc:docMk/>
            <pc:sldMk cId="3454993766" sldId="273"/>
            <ac:picMk id="6" creationId="{0D5D88DA-F9D3-CADA-FD01-7448B19ED445}"/>
          </ac:picMkLst>
        </pc:picChg>
      </pc:sldChg>
      <pc:sldChg chg="del">
        <pc:chgData name="Putman, Carol O (MSFC-EV31)" userId="55d891af-332f-45a4-984f-5708f09826c4" providerId="ADAL" clId="{B6965A62-DC6B-485B-8B6C-F56E738C486A}" dt="2025-10-20T20:18:11.059" v="251" actId="47"/>
        <pc:sldMkLst>
          <pc:docMk/>
          <pc:sldMk cId="2384245131" sldId="274"/>
        </pc:sldMkLst>
      </pc:sldChg>
      <pc:sldChg chg="del">
        <pc:chgData name="Putman, Carol O (MSFC-EV31)" userId="55d891af-332f-45a4-984f-5708f09826c4" providerId="ADAL" clId="{B6965A62-DC6B-485B-8B6C-F56E738C486A}" dt="2025-10-20T20:18:14.861" v="252" actId="47"/>
        <pc:sldMkLst>
          <pc:docMk/>
          <pc:sldMk cId="2898500391" sldId="276"/>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529508-196C-784E-A795-0695310A9D5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E849C93E-6FF4-5245-AA45-1FFAB9822FE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ADA2324-36BE-5B43-A9AA-4C6E46DAE3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294B355-6446-7D45-BFC8-D7CD9A6F2352}"/>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5" name="Footer Placeholder 4">
            <a:extLst>
              <a:ext uri="{FF2B5EF4-FFF2-40B4-BE49-F238E27FC236}">
                <a16:creationId xmlns:a16="http://schemas.microsoft.com/office/drawing/2014/main" id="{61083961-4560-CF41-AC91-DBE56A6C9BA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CF91A4-4AE8-1E4E-A435-62CA3D5CEF93}"/>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4193500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03C35-ADF7-1145-9D11-04C488AE96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08DDB6-DBD7-AA4E-932D-5805B9AAFC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8AC431-BC19-C14D-8ACB-E88CCB3A7B0A}"/>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5" name="Footer Placeholder 4">
            <a:extLst>
              <a:ext uri="{FF2B5EF4-FFF2-40B4-BE49-F238E27FC236}">
                <a16:creationId xmlns:a16="http://schemas.microsoft.com/office/drawing/2014/main" id="{406033FF-696E-3F4D-AE95-9A2E10058D9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B03E6CA-F0B2-1742-BEFD-3F3ADA504F72}"/>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4027295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83F78-9F55-5B41-B6D7-D2D92E738C5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01C43B-E410-7043-8B65-BA828E36EB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89414-EBAE-FE4E-91EE-DBB120B699C0}"/>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5" name="Footer Placeholder 4">
            <a:extLst>
              <a:ext uri="{FF2B5EF4-FFF2-40B4-BE49-F238E27FC236}">
                <a16:creationId xmlns:a16="http://schemas.microsoft.com/office/drawing/2014/main" id="{EC6055FF-F04C-B443-9D4C-BDC146DEC79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DEE35C3-9B89-F84C-AA42-1E779FAB8314}"/>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760861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6D79-AE28-D841-81D5-BFD14922E1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0754B17-80B8-414E-859B-5EE812754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9D8CEF-2E6C-A74E-8549-CE91C88E01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43FE16-46B9-B546-8049-46A98C341B49}"/>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6" name="Footer Placeholder 5">
            <a:extLst>
              <a:ext uri="{FF2B5EF4-FFF2-40B4-BE49-F238E27FC236}">
                <a16:creationId xmlns:a16="http://schemas.microsoft.com/office/drawing/2014/main" id="{39388428-AD53-6641-9616-D433E5A984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3F0BD6B-E309-2748-BA06-19663195DEEF}"/>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18573269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D0C84-2610-D848-868D-8DF373256D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0C5E6E2-86AE-2D45-B67A-E007B07C53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1FEF86-DE10-D241-BA19-179A539AB7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793C82F-B1F2-7149-AB39-73EF5CF360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B98BE2-B3BC-2847-9C10-E71BD3BAD2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78901BC-285D-374A-9FEC-900394B47C6F}"/>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8" name="Footer Placeholder 7">
            <a:extLst>
              <a:ext uri="{FF2B5EF4-FFF2-40B4-BE49-F238E27FC236}">
                <a16:creationId xmlns:a16="http://schemas.microsoft.com/office/drawing/2014/main" id="{D90B102E-5C92-174F-9CE0-C3548B6924B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11AE3C4E-18AF-6B43-A5CF-5D20FFE8A090}"/>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2865736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EC079-A5D8-3046-86C0-67300E963A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61A9AD-0912-4644-9A12-E174D86F3CAC}"/>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4" name="Footer Placeholder 3">
            <a:extLst>
              <a:ext uri="{FF2B5EF4-FFF2-40B4-BE49-F238E27FC236}">
                <a16:creationId xmlns:a16="http://schemas.microsoft.com/office/drawing/2014/main" id="{C4EF6125-6554-DC43-B026-23D765DF23C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2B34393-DA76-5746-922F-3BA520D0CC10}"/>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3584090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B5F28A1-4F49-8F48-A047-755BB38541F7}"/>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3" name="Footer Placeholder 2">
            <a:extLst>
              <a:ext uri="{FF2B5EF4-FFF2-40B4-BE49-F238E27FC236}">
                <a16:creationId xmlns:a16="http://schemas.microsoft.com/office/drawing/2014/main" id="{BFABF863-F573-AC48-BEB7-0455AA974E6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32F14BC-289E-984A-AE3C-10F815500148}"/>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2441073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079AA-FE7B-314C-BA4D-FC94CF785A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D9336F-AF98-A246-AA0C-DA849A74C1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2FE7C99-EC34-DC45-93E6-214E0A19C9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D39002-0E2B-9F46-A66B-2CB287F993C4}"/>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6" name="Footer Placeholder 5">
            <a:extLst>
              <a:ext uri="{FF2B5EF4-FFF2-40B4-BE49-F238E27FC236}">
                <a16:creationId xmlns:a16="http://schemas.microsoft.com/office/drawing/2014/main" id="{860F23AD-9AC2-AE46-B086-E6AC76F3219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ABDF724-0F7F-9D48-93E7-C77A1D71B383}"/>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317930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8199-5AC4-9C42-852E-3A0BA5A9A4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87216B-AF00-4A4C-A6A9-47E2B90BA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8E10EECC-5C4B-D742-BE74-1883762EF1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B87CA5-EA2A-4941-ABEB-7A2D417E04A2}"/>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6" name="Footer Placeholder 5">
            <a:extLst>
              <a:ext uri="{FF2B5EF4-FFF2-40B4-BE49-F238E27FC236}">
                <a16:creationId xmlns:a16="http://schemas.microsoft.com/office/drawing/2014/main" id="{FEC022BE-7AF4-454D-B8E8-851DDCBC517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6838689-095E-AA43-BC98-F651355ACEAA}"/>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173188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B913F-DBA9-1C44-B4CC-3BD56620C7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8414E8-E986-A84F-9C10-79BED5BE22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174D5C-0252-E74A-A38E-2A6368C29D97}"/>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5" name="Footer Placeholder 4">
            <a:extLst>
              <a:ext uri="{FF2B5EF4-FFF2-40B4-BE49-F238E27FC236}">
                <a16:creationId xmlns:a16="http://schemas.microsoft.com/office/drawing/2014/main" id="{68B57F6A-8090-EB41-9525-9FB31F306A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5833443-D9F3-0B44-B3C5-D8FAB8B9F59C}"/>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2140911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B76B1E-22FC-1149-B1A9-A8F8604ABA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9783CC-546D-5F46-9C66-758D7C1AD5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5B4D36-301C-8244-BCE0-A860100F0323}"/>
              </a:ext>
            </a:extLst>
          </p:cNvPr>
          <p:cNvSpPr>
            <a:spLocks noGrp="1"/>
          </p:cNvSpPr>
          <p:nvPr>
            <p:ph type="dt" sz="half" idx="10"/>
          </p:nvPr>
        </p:nvSpPr>
        <p:spPr/>
        <p:txBody>
          <a:bodyPr/>
          <a:lstStyle/>
          <a:p>
            <a:fld id="{57A64145-2DCE-7C48-8DD9-59CEAFEE09F7}" type="datetimeFigureOut">
              <a:rPr lang="en-US" smtClean="0"/>
              <a:t>10/20/2025</a:t>
            </a:fld>
            <a:endParaRPr lang="en-US" dirty="0"/>
          </a:p>
        </p:txBody>
      </p:sp>
      <p:sp>
        <p:nvSpPr>
          <p:cNvPr id="5" name="Footer Placeholder 4">
            <a:extLst>
              <a:ext uri="{FF2B5EF4-FFF2-40B4-BE49-F238E27FC236}">
                <a16:creationId xmlns:a16="http://schemas.microsoft.com/office/drawing/2014/main" id="{B22A790C-9835-9C44-967D-DD5FC11E8C8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7D0BD4E-CC61-A94F-87E0-E098D95E7B75}"/>
              </a:ext>
            </a:extLst>
          </p:cNvPr>
          <p:cNvSpPr>
            <a:spLocks noGrp="1"/>
          </p:cNvSpPr>
          <p:nvPr>
            <p:ph type="sldNum" sz="quarter" idx="12"/>
          </p:nvPr>
        </p:nvSpPr>
        <p:spPr/>
        <p:txBody>
          <a:bodyPr/>
          <a:lstStyle/>
          <a:p>
            <a:fld id="{9F592142-CBB2-C346-9DFD-E3D9DD003E97}" type="slidenum">
              <a:rPr lang="en-US" smtClean="0"/>
              <a:t>‹#›</a:t>
            </a:fld>
            <a:endParaRPr lang="en-US" dirty="0"/>
          </a:p>
        </p:txBody>
      </p:sp>
    </p:spTree>
    <p:extLst>
      <p:ext uri="{BB962C8B-B14F-4D97-AF65-F5344CB8AC3E}">
        <p14:creationId xmlns:p14="http://schemas.microsoft.com/office/powerpoint/2010/main" val="2546232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E056E4-4299-2141-9935-14048C1E31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B065883-4898-4C4E-B1C5-1415572F27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684942-76B3-4147-85A1-6309065BC4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A64145-2DCE-7C48-8DD9-59CEAFEE09F7}" type="datetimeFigureOut">
              <a:rPr lang="en-US" smtClean="0"/>
              <a:t>10/20/2025</a:t>
            </a:fld>
            <a:endParaRPr lang="en-US" dirty="0"/>
          </a:p>
        </p:txBody>
      </p:sp>
      <p:sp>
        <p:nvSpPr>
          <p:cNvPr id="5" name="Footer Placeholder 4">
            <a:extLst>
              <a:ext uri="{FF2B5EF4-FFF2-40B4-BE49-F238E27FC236}">
                <a16:creationId xmlns:a16="http://schemas.microsoft.com/office/drawing/2014/main" id="{D8D20FA0-E81F-C644-9F18-D6609945C1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293DF78-3712-8840-805D-5A4937964E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592142-CBB2-C346-9DFD-E3D9DD003E97}" type="slidenum">
              <a:rPr lang="en-US" smtClean="0"/>
              <a:t>‹#›</a:t>
            </a:fld>
            <a:endParaRPr lang="en-US" dirty="0"/>
          </a:p>
        </p:txBody>
      </p:sp>
    </p:spTree>
    <p:extLst>
      <p:ext uri="{BB962C8B-B14F-4D97-AF65-F5344CB8AC3E}">
        <p14:creationId xmlns:p14="http://schemas.microsoft.com/office/powerpoint/2010/main" val="1383745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5.tiff"/><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0.png"/><Relationship Id="rId4" Type="http://schemas.openxmlformats.org/officeDocument/2006/relationships/image" Target="../media/image100.png"/></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78B15-94E2-628F-1400-9EB4D321FB2D}"/>
              </a:ext>
            </a:extLst>
          </p:cNvPr>
          <p:cNvSpPr>
            <a:spLocks noGrp="1"/>
          </p:cNvSpPr>
          <p:nvPr>
            <p:ph type="ctrTitle"/>
          </p:nvPr>
        </p:nvSpPr>
        <p:spPr>
          <a:xfrm>
            <a:off x="1524000" y="630962"/>
            <a:ext cx="9144000" cy="2387600"/>
          </a:xfrm>
        </p:spPr>
        <p:txBody>
          <a:bodyPr>
            <a:normAutofit/>
          </a:bodyPr>
          <a:lstStyle/>
          <a:p>
            <a:r>
              <a:rPr lang="en-US" dirty="0">
                <a:solidFill>
                  <a:schemeClr val="bg1"/>
                </a:solidFill>
              </a:rPr>
              <a:t>Landing Loads Analysis</a:t>
            </a:r>
          </a:p>
        </p:txBody>
      </p:sp>
      <p:sp>
        <p:nvSpPr>
          <p:cNvPr id="3" name="Subtitle 2">
            <a:extLst>
              <a:ext uri="{FF2B5EF4-FFF2-40B4-BE49-F238E27FC236}">
                <a16:creationId xmlns:a16="http://schemas.microsoft.com/office/drawing/2014/main" id="{81A6AB22-3209-370D-5EC4-B27D8F868484}"/>
              </a:ext>
            </a:extLst>
          </p:cNvPr>
          <p:cNvSpPr>
            <a:spLocks noGrp="1"/>
          </p:cNvSpPr>
          <p:nvPr>
            <p:ph type="subTitle" idx="1"/>
          </p:nvPr>
        </p:nvSpPr>
        <p:spPr>
          <a:xfrm>
            <a:off x="1368899" y="2952532"/>
            <a:ext cx="9144000" cy="1467068"/>
          </a:xfrm>
        </p:spPr>
        <p:txBody>
          <a:bodyPr/>
          <a:lstStyle/>
          <a:p>
            <a:r>
              <a:rPr lang="en-US" dirty="0">
                <a:solidFill>
                  <a:schemeClr val="bg1"/>
                </a:solidFill>
              </a:rPr>
              <a:t>Author : Jeff Peck -  MSFC/EV31</a:t>
            </a:r>
          </a:p>
          <a:p>
            <a:r>
              <a:rPr lang="en-US" dirty="0">
                <a:solidFill>
                  <a:schemeClr val="bg1"/>
                </a:solidFill>
              </a:rPr>
              <a:t>Alternate POCs : </a:t>
            </a:r>
            <a:r>
              <a:rPr lang="en-US">
                <a:solidFill>
                  <a:schemeClr val="bg1"/>
                </a:solidFill>
              </a:rPr>
              <a:t>Kelsey Buckles- </a:t>
            </a:r>
            <a:r>
              <a:rPr lang="en-US" dirty="0">
                <a:solidFill>
                  <a:schemeClr val="bg1"/>
                </a:solidFill>
              </a:rPr>
              <a:t>MSFC/EV31</a:t>
            </a:r>
          </a:p>
        </p:txBody>
      </p:sp>
      <p:pic>
        <p:nvPicPr>
          <p:cNvPr id="5" name="Picture 4">
            <a:extLst>
              <a:ext uri="{FF2B5EF4-FFF2-40B4-BE49-F238E27FC236}">
                <a16:creationId xmlns:a16="http://schemas.microsoft.com/office/drawing/2014/main" id="{ED0E8176-FD02-0D29-18EB-9C767A7BEA45}"/>
              </a:ext>
            </a:extLst>
          </p:cNvPr>
          <p:cNvPicPr>
            <a:picLocks noChangeAspect="1"/>
          </p:cNvPicPr>
          <p:nvPr/>
        </p:nvPicPr>
        <p:blipFill>
          <a:blip r:embed="rId2"/>
          <a:stretch>
            <a:fillRect/>
          </a:stretch>
        </p:blipFill>
        <p:spPr>
          <a:xfrm>
            <a:off x="372300" y="198352"/>
            <a:ext cx="1297858" cy="1199535"/>
          </a:xfrm>
          <a:prstGeom prst="rect">
            <a:avLst/>
          </a:prstGeom>
        </p:spPr>
      </p:pic>
      <p:pic>
        <p:nvPicPr>
          <p:cNvPr id="6" name="Picture 5">
            <a:extLst>
              <a:ext uri="{FF2B5EF4-FFF2-40B4-BE49-F238E27FC236}">
                <a16:creationId xmlns:a16="http://schemas.microsoft.com/office/drawing/2014/main" id="{0D5D88DA-F9D3-CADA-FD01-7448B19ED445}"/>
              </a:ext>
            </a:extLst>
          </p:cNvPr>
          <p:cNvPicPr>
            <a:picLocks noChangeAspect="1"/>
          </p:cNvPicPr>
          <p:nvPr/>
        </p:nvPicPr>
        <p:blipFill>
          <a:blip r:embed="rId2"/>
          <a:stretch>
            <a:fillRect/>
          </a:stretch>
        </p:blipFill>
        <p:spPr>
          <a:xfrm>
            <a:off x="10668000" y="198351"/>
            <a:ext cx="1297858" cy="1199535"/>
          </a:xfrm>
          <a:prstGeom prst="rect">
            <a:avLst/>
          </a:prstGeom>
        </p:spPr>
      </p:pic>
      <p:sp>
        <p:nvSpPr>
          <p:cNvPr id="7" name="TextBox 6">
            <a:extLst>
              <a:ext uri="{FF2B5EF4-FFF2-40B4-BE49-F238E27FC236}">
                <a16:creationId xmlns:a16="http://schemas.microsoft.com/office/drawing/2014/main" id="{04110195-F8D3-7F47-37ED-16006A2736FC}"/>
              </a:ext>
            </a:extLst>
          </p:cNvPr>
          <p:cNvSpPr txBox="1"/>
          <p:nvPr/>
        </p:nvSpPr>
        <p:spPr>
          <a:xfrm>
            <a:off x="658050" y="4196087"/>
            <a:ext cx="10990314" cy="2585323"/>
          </a:xfrm>
          <a:prstGeom prst="rect">
            <a:avLst/>
          </a:prstGeom>
          <a:noFill/>
        </p:spPr>
        <p:txBody>
          <a:bodyPr wrap="square" rtlCol="0">
            <a:spAutoFit/>
          </a:bodyPr>
          <a:lstStyle/>
          <a:p>
            <a:pPr algn="l"/>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chemeClr val="bg1"/>
                </a:solidFill>
                <a:latin typeface="Calibri" panose="020F0502020204030204" pitchFamily="34" charset="0"/>
              </a:rPr>
              <a:t> NASA  Landing Loads </a:t>
            </a:r>
            <a:r>
              <a:rPr lang="en-US" dirty="0">
                <a:solidFill>
                  <a:schemeClr val="bg1"/>
                </a:solidFill>
                <a:latin typeface="Calibri" panose="020F0502020204030204" pitchFamily="34" charset="0"/>
              </a:rPr>
              <a:t>M</a:t>
            </a:r>
            <a:r>
              <a:rPr lang="en-US" sz="1800" b="0" i="0" u="none" strike="noStrike" baseline="0" dirty="0">
                <a:solidFill>
                  <a:schemeClr val="bg1"/>
                </a:solidFill>
                <a:latin typeface="Calibri" panose="020F0502020204030204" pitchFamily="34" charset="0"/>
              </a:rPr>
              <a:t>ethodology  - Beam Reduction LS-Dyna</a:t>
            </a:r>
          </a:p>
          <a:p>
            <a:pPr algn="l"/>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chemeClr val="bg1"/>
                </a:solidFill>
                <a:latin typeface="Calibri" panose="020F0502020204030204" pitchFamily="34" charset="0"/>
              </a:rPr>
              <a:t>DISCLAIMER: The information contained in this data deliver is for PUBLIC distribution and is not under restriction. No ITAR, CUI, or ownership rights exist on this specific item, as it was designed and developed by NASA.</a:t>
            </a:r>
          </a:p>
          <a:p>
            <a:pPr algn="l"/>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chemeClr val="bg1"/>
                </a:solidFill>
                <a:latin typeface="Calibri" panose="020F0502020204030204" pitchFamily="34" charset="0"/>
              </a:rPr>
              <a:t>This information does not express, imply, or in any way make any statement as to the item(s) described pertaining to their use, ability or other performance determining information. Any use of this information is purely the responsibility of the receiver. </a:t>
            </a:r>
            <a:endParaRPr lang="en-US" dirty="0">
              <a:solidFill>
                <a:schemeClr val="bg1"/>
              </a:solidFill>
            </a:endParaRPr>
          </a:p>
        </p:txBody>
      </p:sp>
    </p:spTree>
    <p:extLst>
      <p:ext uri="{BB962C8B-B14F-4D97-AF65-F5344CB8AC3E}">
        <p14:creationId xmlns:p14="http://schemas.microsoft.com/office/powerpoint/2010/main" val="3454993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BB26C-AB2F-7AD9-0E97-9B0810F19CF0}"/>
              </a:ext>
            </a:extLst>
          </p:cNvPr>
          <p:cNvSpPr>
            <a:spLocks noGrp="1"/>
          </p:cNvSpPr>
          <p:nvPr>
            <p:ph type="title"/>
          </p:nvPr>
        </p:nvSpPr>
        <p:spPr>
          <a:xfrm>
            <a:off x="651587" y="151153"/>
            <a:ext cx="10515600" cy="1325563"/>
          </a:xfrm>
        </p:spPr>
        <p:txBody>
          <a:bodyPr/>
          <a:lstStyle/>
          <a:p>
            <a:r>
              <a:rPr lang="en-US" dirty="0"/>
              <a:t>Analysis Approach for Landing Loads Insight</a:t>
            </a:r>
          </a:p>
        </p:txBody>
      </p:sp>
      <p:sp>
        <p:nvSpPr>
          <p:cNvPr id="4" name="Rectangle 3">
            <a:extLst>
              <a:ext uri="{FF2B5EF4-FFF2-40B4-BE49-F238E27FC236}">
                <a16:creationId xmlns:a16="http://schemas.microsoft.com/office/drawing/2014/main" id="{3B90268A-F9C0-E916-CA9F-AD6A9607AE0C}"/>
              </a:ext>
            </a:extLst>
          </p:cNvPr>
          <p:cNvSpPr/>
          <p:nvPr/>
        </p:nvSpPr>
        <p:spPr>
          <a:xfrm>
            <a:off x="793102" y="1852300"/>
            <a:ext cx="4021494" cy="765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Start with reduced model (</a:t>
            </a:r>
            <a:r>
              <a:rPr lang="en-US" dirty="0" err="1"/>
              <a:t>Hurty</a:t>
            </a:r>
            <a:r>
              <a:rPr lang="en-US" dirty="0"/>
              <a:t>-Craig-Bampton) </a:t>
            </a:r>
          </a:p>
        </p:txBody>
      </p:sp>
      <p:sp>
        <p:nvSpPr>
          <p:cNvPr id="5" name="Rectangle 4">
            <a:extLst>
              <a:ext uri="{FF2B5EF4-FFF2-40B4-BE49-F238E27FC236}">
                <a16:creationId xmlns:a16="http://schemas.microsoft.com/office/drawing/2014/main" id="{095835EB-08AB-3E3A-D275-29A2F23E36F3}"/>
              </a:ext>
            </a:extLst>
          </p:cNvPr>
          <p:cNvSpPr/>
          <p:nvPr/>
        </p:nvSpPr>
        <p:spPr>
          <a:xfrm>
            <a:off x="793102" y="3352975"/>
            <a:ext cx="4021494" cy="765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Remove substructures</a:t>
            </a:r>
          </a:p>
        </p:txBody>
      </p:sp>
      <p:sp>
        <p:nvSpPr>
          <p:cNvPr id="6" name="Rectangle 5">
            <a:extLst>
              <a:ext uri="{FF2B5EF4-FFF2-40B4-BE49-F238E27FC236}">
                <a16:creationId xmlns:a16="http://schemas.microsoft.com/office/drawing/2014/main" id="{6C61B02E-B4BE-E336-27C8-93058B295DE7}"/>
              </a:ext>
            </a:extLst>
          </p:cNvPr>
          <p:cNvSpPr/>
          <p:nvPr/>
        </p:nvSpPr>
        <p:spPr>
          <a:xfrm>
            <a:off x="793102" y="4657073"/>
            <a:ext cx="4021494" cy="96669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Export HCB model to LS-Dyna binary format for use with *ELEMENT_DIRECT_MATRIX_INPUT</a:t>
            </a:r>
          </a:p>
        </p:txBody>
      </p:sp>
      <p:sp>
        <p:nvSpPr>
          <p:cNvPr id="8" name="Rectangle 7">
            <a:extLst>
              <a:ext uri="{FF2B5EF4-FFF2-40B4-BE49-F238E27FC236}">
                <a16:creationId xmlns:a16="http://schemas.microsoft.com/office/drawing/2014/main" id="{5D862C5C-29CC-DB97-B86B-1491E4FE7E5F}"/>
              </a:ext>
            </a:extLst>
          </p:cNvPr>
          <p:cNvSpPr/>
          <p:nvPr/>
        </p:nvSpPr>
        <p:spPr>
          <a:xfrm>
            <a:off x="6140319" y="4757863"/>
            <a:ext cx="4021494" cy="765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Attach landing leg model and solar array point masses in LS-Dyna</a:t>
            </a:r>
          </a:p>
        </p:txBody>
      </p:sp>
      <p:sp>
        <p:nvSpPr>
          <p:cNvPr id="9" name="Rectangle 8">
            <a:extLst>
              <a:ext uri="{FF2B5EF4-FFF2-40B4-BE49-F238E27FC236}">
                <a16:creationId xmlns:a16="http://schemas.microsoft.com/office/drawing/2014/main" id="{5169A777-1D6B-2FF3-05D6-ADDB788F2D03}"/>
              </a:ext>
            </a:extLst>
          </p:cNvPr>
          <p:cNvSpPr/>
          <p:nvPr/>
        </p:nvSpPr>
        <p:spPr>
          <a:xfrm>
            <a:off x="6140319" y="3564930"/>
            <a:ext cx="4021494" cy="765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Run 7 cases</a:t>
            </a:r>
          </a:p>
          <a:p>
            <a:pPr algn="ctr"/>
            <a:r>
              <a:rPr lang="en-US" dirty="0"/>
              <a:t>(Optional, run monte </a:t>
            </a:r>
            <a:r>
              <a:rPr lang="en-US" dirty="0" err="1"/>
              <a:t>carlo</a:t>
            </a:r>
            <a:r>
              <a:rPr lang="en-US" dirty="0"/>
              <a:t> using LS-</a:t>
            </a:r>
            <a:r>
              <a:rPr lang="en-US" dirty="0" err="1"/>
              <a:t>Opt</a:t>
            </a:r>
            <a:endParaRPr lang="en-US" dirty="0"/>
          </a:p>
        </p:txBody>
      </p:sp>
      <p:sp>
        <p:nvSpPr>
          <p:cNvPr id="10" name="Rectangle 9">
            <a:extLst>
              <a:ext uri="{FF2B5EF4-FFF2-40B4-BE49-F238E27FC236}">
                <a16:creationId xmlns:a16="http://schemas.microsoft.com/office/drawing/2014/main" id="{9BAA7E72-51F9-11D1-D93A-56DA4AF4C0CA}"/>
              </a:ext>
            </a:extLst>
          </p:cNvPr>
          <p:cNvSpPr/>
          <p:nvPr/>
        </p:nvSpPr>
        <p:spPr>
          <a:xfrm>
            <a:off x="6140319" y="2316476"/>
            <a:ext cx="4021494" cy="7651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Recover loads through OTMs</a:t>
            </a:r>
          </a:p>
        </p:txBody>
      </p:sp>
      <p:cxnSp>
        <p:nvCxnSpPr>
          <p:cNvPr id="12" name="Straight Arrow Connector 11">
            <a:extLst>
              <a:ext uri="{FF2B5EF4-FFF2-40B4-BE49-F238E27FC236}">
                <a16:creationId xmlns:a16="http://schemas.microsoft.com/office/drawing/2014/main" id="{CAB510EB-C5F0-9E56-EBA1-F6AA523B5773}"/>
              </a:ext>
            </a:extLst>
          </p:cNvPr>
          <p:cNvCxnSpPr>
            <a:cxnSpLocks/>
            <a:stCxn id="4" idx="2"/>
            <a:endCxn id="5" idx="0"/>
          </p:cNvCxnSpPr>
          <p:nvPr/>
        </p:nvCxnSpPr>
        <p:spPr>
          <a:xfrm>
            <a:off x="2803849" y="2617410"/>
            <a:ext cx="0" cy="73556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8967762-B8B2-BCED-A600-30310AE283A4}"/>
              </a:ext>
            </a:extLst>
          </p:cNvPr>
          <p:cNvCxnSpPr>
            <a:cxnSpLocks/>
            <a:stCxn id="5" idx="2"/>
            <a:endCxn id="6" idx="0"/>
          </p:cNvCxnSpPr>
          <p:nvPr/>
        </p:nvCxnSpPr>
        <p:spPr>
          <a:xfrm>
            <a:off x="2803849" y="4118085"/>
            <a:ext cx="0" cy="53898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4CDAF049-EB11-B9D1-94EA-23B10E79D98D}"/>
              </a:ext>
            </a:extLst>
          </p:cNvPr>
          <p:cNvCxnSpPr>
            <a:cxnSpLocks/>
            <a:stCxn id="6" idx="3"/>
            <a:endCxn id="8" idx="1"/>
          </p:cNvCxnSpPr>
          <p:nvPr/>
        </p:nvCxnSpPr>
        <p:spPr>
          <a:xfrm>
            <a:off x="4814596" y="5140418"/>
            <a:ext cx="1325723"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021D4A64-0365-97EB-61AE-38245ACEC2F8}"/>
              </a:ext>
            </a:extLst>
          </p:cNvPr>
          <p:cNvCxnSpPr>
            <a:cxnSpLocks/>
            <a:stCxn id="8" idx="0"/>
            <a:endCxn id="9" idx="2"/>
          </p:cNvCxnSpPr>
          <p:nvPr/>
        </p:nvCxnSpPr>
        <p:spPr>
          <a:xfrm flipV="1">
            <a:off x="8151066" y="4330040"/>
            <a:ext cx="0" cy="42782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84B28A23-FB19-CCAE-3C0E-FC8875C00FAF}"/>
              </a:ext>
            </a:extLst>
          </p:cNvPr>
          <p:cNvCxnSpPr>
            <a:cxnSpLocks/>
            <a:stCxn id="9" idx="0"/>
            <a:endCxn id="10" idx="2"/>
          </p:cNvCxnSpPr>
          <p:nvPr/>
        </p:nvCxnSpPr>
        <p:spPr>
          <a:xfrm flipV="1">
            <a:off x="8151066" y="3081586"/>
            <a:ext cx="0" cy="48334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9165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96396-B035-2842-93F4-24A22AFBBB34}"/>
              </a:ext>
            </a:extLst>
          </p:cNvPr>
          <p:cNvSpPr>
            <a:spLocks noGrp="1"/>
          </p:cNvSpPr>
          <p:nvPr>
            <p:ph type="title"/>
          </p:nvPr>
        </p:nvSpPr>
        <p:spPr>
          <a:xfrm>
            <a:off x="714447" y="36535"/>
            <a:ext cx="4125686" cy="824283"/>
          </a:xfrm>
        </p:spPr>
        <p:txBody>
          <a:bodyPr/>
          <a:lstStyle/>
          <a:p>
            <a:r>
              <a:rPr lang="en-US" dirty="0"/>
              <a:t>LS-DYNA Model</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36AD854F-B2AB-4643-B83C-6F27622BA55A}"/>
                  </a:ext>
                </a:extLst>
              </p:cNvPr>
              <p:cNvSpPr txBox="1">
                <a:spLocks/>
              </p:cNvSpPr>
              <p:nvPr/>
            </p:nvSpPr>
            <p:spPr>
              <a:xfrm>
                <a:off x="109151" y="860818"/>
                <a:ext cx="5388619" cy="599718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Imported NASTRAN Reduced model </a:t>
                </a:r>
              </a:p>
              <a:p>
                <a:pPr lvl="1"/>
                <a:r>
                  <a:rPr lang="en-US" dirty="0"/>
                  <a:t>Reduced model imported to LS-Dyna with “*ELEMENT_DIRECT_MATRIX_INPUT”</a:t>
                </a:r>
              </a:p>
              <a:p>
                <a:pPr lvl="1"/>
                <a:r>
                  <a:rPr lang="en-US" dirty="0"/>
                  <a:t>M, K, B &amp; Pa (inertia)</a:t>
                </a:r>
              </a:p>
              <a:p>
                <a:pPr lvl="1"/>
                <a:r>
                  <a:rPr lang="en-US" dirty="0"/>
                  <a:t>Damping matrix generated by back transform from modal damping matrix</a:t>
                </a:r>
              </a:p>
              <a:p>
                <a:pPr lvl="2"/>
                <a:r>
                  <a:rPr lang="en-US" dirty="0"/>
                  <a:t>Assumed 1% modal damping</a:t>
                </a:r>
              </a:p>
              <a:p>
                <a:pPr lvl="2"/>
                <a:r>
                  <a:rPr lang="en-US" dirty="0"/>
                  <a:t>Calculated all modes of reduced model</a:t>
                </a:r>
              </a:p>
              <a:p>
                <a:pPr lvl="2"/>
                <a:r>
                  <a:rPr lang="en-US" dirty="0"/>
                  <a:t>“Zeroed out” rigid body and mechanism frequencies</a:t>
                </a:r>
              </a:p>
              <a:p>
                <a:pPr lvl="2"/>
                <a:r>
                  <a:rPr lang="en-US" dirty="0"/>
                  <a:t>B =</a:t>
                </a:r>
                <a14:m>
                  <m:oMath xmlns:m="http://schemas.openxmlformats.org/officeDocument/2006/math">
                    <m:sSup>
                      <m:sSupPr>
                        <m:ctrlPr>
                          <a:rPr lang="el-GR" i="1" smtClean="0">
                            <a:latin typeface="Cambria Math" panose="02040503050406030204" pitchFamily="18" charset="0"/>
                            <a:ea typeface="Cambria Math" panose="02040503050406030204" pitchFamily="18" charset="0"/>
                          </a:rPr>
                        </m:ctrlPr>
                      </m:sSupPr>
                      <m:e>
                        <m:sSup>
                          <m:sSupPr>
                            <m:ctrlPr>
                              <a:rPr lang="el-GR"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m:t>
                            </m:r>
                            <m:r>
                              <m:rPr>
                                <m:sty m:val="p"/>
                              </m:rPr>
                              <a:rPr lang="el-GR" i="1" smtClean="0">
                                <a:latin typeface="Cambria Math" panose="02040503050406030204" pitchFamily="18" charset="0"/>
                                <a:ea typeface="Cambria Math" panose="02040503050406030204" pitchFamily="18" charset="0"/>
                              </a:rPr>
                              <m:t>Φ</m:t>
                            </m:r>
                          </m:e>
                          <m:sup>
                            <m:r>
                              <a:rPr lang="en-US" b="0" i="1" smtClean="0">
                                <a:latin typeface="Cambria Math" panose="02040503050406030204" pitchFamily="18" charset="0"/>
                                <a:ea typeface="Cambria Math" panose="02040503050406030204" pitchFamily="18" charset="0"/>
                              </a:rPr>
                              <m:t>𝑇</m:t>
                            </m:r>
                          </m:sup>
                        </m:sSup>
                        <m:r>
                          <m:rPr>
                            <m:nor/>
                          </m:rPr>
                          <a:rPr lang="en-US"/>
                          <m:t>)</m:t>
                        </m:r>
                      </m:e>
                      <m:sup>
                        <m:r>
                          <a:rPr lang="en-US" b="0" i="1" smtClean="0">
                            <a:latin typeface="Cambria Math" panose="02040503050406030204" pitchFamily="18" charset="0"/>
                            <a:ea typeface="Cambria Math" panose="02040503050406030204" pitchFamily="18" charset="0"/>
                          </a:rPr>
                          <m:t>−1</m:t>
                        </m:r>
                      </m:sup>
                    </m:sSup>
                    <m:r>
                      <a:rPr lang="en-US" b="0" i="1" smtClean="0">
                        <a:latin typeface="Cambria Math" panose="02040503050406030204" pitchFamily="18" charset="0"/>
                        <a:ea typeface="Cambria Math" panose="02040503050406030204" pitchFamily="18" charset="0"/>
                      </a:rPr>
                      <m:t>[2</m:t>
                    </m:r>
                    <m:r>
                      <a:rPr lang="en-US" b="0" i="1" smtClean="0">
                        <a:latin typeface="Cambria Math" panose="02040503050406030204" pitchFamily="18" charset="0"/>
                        <a:ea typeface="Cambria Math" panose="02040503050406030204" pitchFamily="18" charset="0"/>
                      </a:rPr>
                      <m:t>𝜁𝜔</m:t>
                    </m:r>
                    <m:r>
                      <a:rPr lang="en-US" b="0" i="1" smtClean="0">
                        <a:latin typeface="Cambria Math" panose="02040503050406030204" pitchFamily="18" charset="0"/>
                        <a:ea typeface="Cambria Math" panose="02040503050406030204" pitchFamily="18" charset="0"/>
                      </a:rPr>
                      <m:t>] </m:t>
                    </m:r>
                    <m:sSup>
                      <m:sSupPr>
                        <m:ctrlPr>
                          <a:rPr lang="en-US" b="0" i="1" smtClean="0">
                            <a:latin typeface="Cambria Math" panose="02040503050406030204" pitchFamily="18" charset="0"/>
                            <a:ea typeface="Cambria Math" panose="02040503050406030204" pitchFamily="18" charset="0"/>
                          </a:rPr>
                        </m:ctrlPr>
                      </m:sSupPr>
                      <m:e>
                        <m:d>
                          <m:dPr>
                            <m:ctrlPr>
                              <a:rPr lang="en-US" b="0" i="1" smtClean="0">
                                <a:latin typeface="Cambria Math" panose="02040503050406030204" pitchFamily="18" charset="0"/>
                                <a:ea typeface="Cambria Math" panose="02040503050406030204" pitchFamily="18" charset="0"/>
                              </a:rPr>
                            </m:ctrlPr>
                          </m:dPr>
                          <m:e>
                            <m:r>
                              <m:rPr>
                                <m:sty m:val="p"/>
                              </m:rPr>
                              <a:rPr lang="el-GR" i="1" smtClean="0">
                                <a:latin typeface="Cambria Math" panose="02040503050406030204" pitchFamily="18" charset="0"/>
                                <a:ea typeface="Cambria Math" panose="02040503050406030204" pitchFamily="18" charset="0"/>
                              </a:rPr>
                              <m:t>Φ</m:t>
                            </m:r>
                          </m:e>
                        </m:d>
                      </m:e>
                      <m:sup>
                        <m:r>
                          <a:rPr lang="en-US" b="0" i="1" smtClean="0">
                            <a:latin typeface="Cambria Math" panose="02040503050406030204" pitchFamily="18" charset="0"/>
                            <a:ea typeface="Cambria Math" panose="02040503050406030204" pitchFamily="18" charset="0"/>
                          </a:rPr>
                          <m:t>−1</m:t>
                        </m:r>
                      </m:sup>
                    </m:sSup>
                  </m:oMath>
                </a14:m>
                <a:endParaRPr lang="en-US" dirty="0"/>
              </a:p>
              <a:p>
                <a:pPr lvl="1"/>
                <a:r>
                  <a:rPr lang="en-US" dirty="0"/>
                  <a:t>With the exception of gravity, all applied loads must be applied at physical nodes</a:t>
                </a:r>
              </a:p>
              <a:p>
                <a:pPr lvl="2"/>
                <a:r>
                  <a:rPr lang="en-US" dirty="0"/>
                  <a:t>LS-Dyna does not currently have a general “PA” matrix capability</a:t>
                </a:r>
              </a:p>
              <a:p>
                <a:r>
                  <a:rPr lang="en-US" dirty="0"/>
                  <a:t>Footpads, attenuators and other landing leg related structures modeled in LS-DYNA </a:t>
                </a:r>
              </a:p>
            </p:txBody>
          </p:sp>
        </mc:Choice>
        <mc:Fallback xmlns="">
          <p:sp>
            <p:nvSpPr>
              <p:cNvPr id="6" name="Content Placeholder 2">
                <a:extLst>
                  <a:ext uri="{FF2B5EF4-FFF2-40B4-BE49-F238E27FC236}">
                    <a16:creationId xmlns:a16="http://schemas.microsoft.com/office/drawing/2014/main" id="{36AD854F-B2AB-4643-B83C-6F27622BA55A}"/>
                  </a:ext>
                </a:extLst>
              </p:cNvPr>
              <p:cNvSpPr txBox="1">
                <a:spLocks noRot="1" noChangeAspect="1" noMove="1" noResize="1" noEditPoints="1" noAdjustHandles="1" noChangeArrowheads="1" noChangeShapeType="1" noTextEdit="1"/>
              </p:cNvSpPr>
              <p:nvPr/>
            </p:nvSpPr>
            <p:spPr>
              <a:xfrm>
                <a:off x="109151" y="860818"/>
                <a:ext cx="5388619" cy="5997181"/>
              </a:xfrm>
              <a:prstGeom prst="rect">
                <a:avLst/>
              </a:prstGeom>
              <a:blipFill>
                <a:blip r:embed="rId2"/>
                <a:stretch>
                  <a:fillRect l="-1810" t="-2541"/>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27AAEAF7-DE37-6E4A-871B-ED605D826082}"/>
              </a:ext>
            </a:extLst>
          </p:cNvPr>
          <p:cNvSpPr txBox="1"/>
          <p:nvPr/>
        </p:nvSpPr>
        <p:spPr>
          <a:xfrm>
            <a:off x="6311988" y="354560"/>
            <a:ext cx="1872342" cy="646331"/>
          </a:xfrm>
          <a:prstGeom prst="rect">
            <a:avLst/>
          </a:prstGeom>
          <a:noFill/>
          <a:ln w="19050">
            <a:solidFill>
              <a:srgbClr val="FF0000"/>
            </a:solidFill>
          </a:ln>
        </p:spPr>
        <p:txBody>
          <a:bodyPr wrap="square" rtlCol="0">
            <a:spAutoFit/>
          </a:bodyPr>
          <a:lstStyle/>
          <a:p>
            <a:r>
              <a:rPr lang="en-US" dirty="0">
                <a:solidFill>
                  <a:schemeClr val="bg1"/>
                </a:solidFill>
              </a:rPr>
              <a:t>Generic Lander Representation</a:t>
            </a:r>
          </a:p>
        </p:txBody>
      </p:sp>
      <p:pic>
        <p:nvPicPr>
          <p:cNvPr id="3" name="Picture 2">
            <a:extLst>
              <a:ext uri="{FF2B5EF4-FFF2-40B4-BE49-F238E27FC236}">
                <a16:creationId xmlns:a16="http://schemas.microsoft.com/office/drawing/2014/main" id="{C26E260F-E32B-1949-A808-70D2BB388906}"/>
              </a:ext>
            </a:extLst>
          </p:cNvPr>
          <p:cNvPicPr>
            <a:picLocks noChangeAspect="1"/>
          </p:cNvPicPr>
          <p:nvPr/>
        </p:nvPicPr>
        <p:blipFill>
          <a:blip r:embed="rId3"/>
          <a:stretch>
            <a:fillRect/>
          </a:stretch>
        </p:blipFill>
        <p:spPr>
          <a:xfrm>
            <a:off x="6145945" y="-21959"/>
            <a:ext cx="6084794" cy="6858000"/>
          </a:xfrm>
          <a:prstGeom prst="rect">
            <a:avLst/>
          </a:prstGeom>
        </p:spPr>
      </p:pic>
      <p:sp>
        <p:nvSpPr>
          <p:cNvPr id="7" name="TextBox 6">
            <a:extLst>
              <a:ext uri="{FF2B5EF4-FFF2-40B4-BE49-F238E27FC236}">
                <a16:creationId xmlns:a16="http://schemas.microsoft.com/office/drawing/2014/main" id="{1D9EDBAC-3785-694E-B5B1-3B588464B42A}"/>
              </a:ext>
            </a:extLst>
          </p:cNvPr>
          <p:cNvSpPr txBox="1"/>
          <p:nvPr/>
        </p:nvSpPr>
        <p:spPr>
          <a:xfrm>
            <a:off x="9430321" y="21474"/>
            <a:ext cx="2745492"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All display elements are “plotels” except for attenuators, foot pads, and rigid lunar surface</a:t>
            </a:r>
          </a:p>
        </p:txBody>
      </p:sp>
      <p:sp>
        <p:nvSpPr>
          <p:cNvPr id="9" name="TextBox 16">
            <a:extLst>
              <a:ext uri="{FF2B5EF4-FFF2-40B4-BE49-F238E27FC236}">
                <a16:creationId xmlns:a16="http://schemas.microsoft.com/office/drawing/2014/main" id="{80A6299C-34B0-0247-B7F7-49379A295FF7}"/>
              </a:ext>
            </a:extLst>
          </p:cNvPr>
          <p:cNvSpPr txBox="1"/>
          <p:nvPr/>
        </p:nvSpPr>
        <p:spPr>
          <a:xfrm>
            <a:off x="7281749" y="6181088"/>
            <a:ext cx="211297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FFFF00"/>
                </a:solidFill>
              </a:rPr>
              <a:t>Rigid lunar surface used for contact algorithm</a:t>
            </a:r>
          </a:p>
        </p:txBody>
      </p:sp>
      <p:sp>
        <p:nvSpPr>
          <p:cNvPr id="10" name="TextBox 17">
            <a:extLst>
              <a:ext uri="{FF2B5EF4-FFF2-40B4-BE49-F238E27FC236}">
                <a16:creationId xmlns:a16="http://schemas.microsoft.com/office/drawing/2014/main" id="{B2DCA205-6CD9-BE47-8F01-6EA1D5782D63}"/>
              </a:ext>
            </a:extLst>
          </p:cNvPr>
          <p:cNvSpPr txBox="1"/>
          <p:nvPr/>
        </p:nvSpPr>
        <p:spPr>
          <a:xfrm>
            <a:off x="10533432" y="2794372"/>
            <a:ext cx="1453992" cy="95410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FFFF00"/>
                </a:solidFill>
              </a:rPr>
              <a:t>Attenuator beams, B1001, B1002, B1003, B1004 </a:t>
            </a:r>
          </a:p>
        </p:txBody>
      </p:sp>
      <p:pic>
        <p:nvPicPr>
          <p:cNvPr id="15" name="Content Placeholder 4">
            <a:extLst>
              <a:ext uri="{FF2B5EF4-FFF2-40B4-BE49-F238E27FC236}">
                <a16:creationId xmlns:a16="http://schemas.microsoft.com/office/drawing/2014/main" id="{59937952-A766-8E43-B7EB-1D6908B1DAB8}"/>
              </a:ext>
            </a:extLst>
          </p:cNvPr>
          <p:cNvPicPr>
            <a:picLocks noGrp="1" noChangeAspect="1"/>
          </p:cNvPicPr>
          <p:nvPr/>
        </p:nvPicPr>
        <p:blipFill>
          <a:blip r:embed="rId4"/>
          <a:srcRect l="13607" r="4404" b="18715"/>
          <a:stretch/>
        </p:blipFill>
        <p:spPr>
          <a:xfrm>
            <a:off x="6487156" y="36535"/>
            <a:ext cx="2139051" cy="1185268"/>
          </a:xfrm>
          <a:prstGeom prst="rect">
            <a:avLst/>
          </a:prstGeom>
          <a:solidFill>
            <a:schemeClr val="bg1"/>
          </a:solidFill>
        </p:spPr>
      </p:pic>
      <p:sp>
        <p:nvSpPr>
          <p:cNvPr id="16" name="TextBox 7">
            <a:extLst>
              <a:ext uri="{FF2B5EF4-FFF2-40B4-BE49-F238E27FC236}">
                <a16:creationId xmlns:a16="http://schemas.microsoft.com/office/drawing/2014/main" id="{8F1690EE-0B21-D040-B30B-505555B01CA2}"/>
              </a:ext>
            </a:extLst>
          </p:cNvPr>
          <p:cNvSpPr txBox="1"/>
          <p:nvPr/>
        </p:nvSpPr>
        <p:spPr>
          <a:xfrm>
            <a:off x="6201015" y="1983957"/>
            <a:ext cx="2253939"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FFFF00"/>
                </a:solidFill>
              </a:rPr>
              <a:t>Force-Deflection curve modeled in MAT_29 for Attenuators</a:t>
            </a:r>
          </a:p>
        </p:txBody>
      </p:sp>
      <p:cxnSp>
        <p:nvCxnSpPr>
          <p:cNvPr id="17" name="Straight Arrow Connector 16">
            <a:extLst>
              <a:ext uri="{FF2B5EF4-FFF2-40B4-BE49-F238E27FC236}">
                <a16:creationId xmlns:a16="http://schemas.microsoft.com/office/drawing/2014/main" id="{A2BF6FC8-AEFE-8847-81DE-D8828ADE512F}"/>
              </a:ext>
            </a:extLst>
          </p:cNvPr>
          <p:cNvCxnSpPr>
            <a:cxnSpLocks/>
            <a:stCxn id="16" idx="0"/>
            <a:endCxn id="15" idx="2"/>
          </p:cNvCxnSpPr>
          <p:nvPr/>
        </p:nvCxnSpPr>
        <p:spPr>
          <a:xfrm flipV="1">
            <a:off x="7327985" y="1221803"/>
            <a:ext cx="228697" cy="762154"/>
          </a:xfrm>
          <a:prstGeom prst="straightConnector1">
            <a:avLst/>
          </a:prstGeom>
          <a:ln w="28575">
            <a:solidFill>
              <a:srgbClr val="FFFF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095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9F5D-39BC-4740-9A78-0F9A445D3302}"/>
              </a:ext>
            </a:extLst>
          </p:cNvPr>
          <p:cNvSpPr>
            <a:spLocks noGrp="1"/>
          </p:cNvSpPr>
          <p:nvPr>
            <p:ph type="title"/>
          </p:nvPr>
        </p:nvSpPr>
        <p:spPr>
          <a:xfrm>
            <a:off x="838200" y="82021"/>
            <a:ext cx="10515600" cy="718608"/>
          </a:xfrm>
        </p:spPr>
        <p:txBody>
          <a:bodyPr/>
          <a:lstStyle/>
          <a:p>
            <a:r>
              <a:rPr lang="en-US" dirty="0"/>
              <a:t>Generic Landing Cases</a:t>
            </a:r>
          </a:p>
        </p:txBody>
      </p:sp>
      <p:sp>
        <p:nvSpPr>
          <p:cNvPr id="3" name="Content Placeholder 2">
            <a:extLst>
              <a:ext uri="{FF2B5EF4-FFF2-40B4-BE49-F238E27FC236}">
                <a16:creationId xmlns:a16="http://schemas.microsoft.com/office/drawing/2014/main" id="{46BEB64A-BAAF-4F4D-AD97-EAE58F9187FB}"/>
              </a:ext>
            </a:extLst>
          </p:cNvPr>
          <p:cNvSpPr>
            <a:spLocks noGrp="1"/>
          </p:cNvSpPr>
          <p:nvPr>
            <p:ph idx="1"/>
          </p:nvPr>
        </p:nvSpPr>
        <p:spPr>
          <a:xfrm>
            <a:off x="114300" y="886062"/>
            <a:ext cx="11963400" cy="918104"/>
          </a:xfrm>
        </p:spPr>
        <p:txBody>
          <a:bodyPr>
            <a:normAutofit fontScale="92500" lnSpcReduction="20000"/>
          </a:bodyPr>
          <a:lstStyle/>
          <a:p>
            <a:r>
              <a:rPr lang="en-US" dirty="0"/>
              <a:t>Past analyses have used a set of seven landing cases to bound landing loads</a:t>
            </a:r>
          </a:p>
          <a:p>
            <a:pPr lvl="1"/>
            <a:r>
              <a:rPr lang="en-US" dirty="0"/>
              <a:t>These cases are duplicated from a presentation by Adam Slagle titled “HLS Landing Gear Landing Cases Analysis Slagle 4-16-20”</a:t>
            </a:r>
          </a:p>
        </p:txBody>
      </p:sp>
      <p:pic>
        <p:nvPicPr>
          <p:cNvPr id="5" name="Picture 4">
            <a:extLst>
              <a:ext uri="{FF2B5EF4-FFF2-40B4-BE49-F238E27FC236}">
                <a16:creationId xmlns:a16="http://schemas.microsoft.com/office/drawing/2014/main" id="{77CBD37C-B25E-604E-B161-82EF42A62FDF}"/>
              </a:ext>
            </a:extLst>
          </p:cNvPr>
          <p:cNvPicPr>
            <a:picLocks noChangeAspect="1"/>
          </p:cNvPicPr>
          <p:nvPr/>
        </p:nvPicPr>
        <p:blipFill rotWithShape="1">
          <a:blip r:embed="rId2"/>
          <a:srcRect l="733" b="1924"/>
          <a:stretch/>
        </p:blipFill>
        <p:spPr>
          <a:xfrm>
            <a:off x="262468" y="3250323"/>
            <a:ext cx="8297872" cy="3356126"/>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AB6D573-F8ED-0649-A8FB-47586F7EE721}"/>
                  </a:ext>
                </a:extLst>
              </p:cNvPr>
              <p:cNvSpPr txBox="1"/>
              <p:nvPr/>
            </p:nvSpPr>
            <p:spPr>
              <a:xfrm>
                <a:off x="935587" y="1889599"/>
                <a:ext cx="1522596"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𝑠</m:t>
                          </m:r>
                        </m:sub>
                      </m:sSub>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78.74</m:t>
                      </m:r>
                      <m:f>
                        <m:fPr>
                          <m:ctrlPr>
                            <a:rPr lang="en-US" b="0" i="1" smtClean="0">
                              <a:latin typeface="Cambria Math" panose="02040503050406030204" pitchFamily="18" charset="0"/>
                            </a:rPr>
                          </m:ctrlPr>
                        </m:fPr>
                        <m:num>
                          <m:r>
                            <a:rPr lang="en-US" b="0" i="1" smtClean="0">
                              <a:latin typeface="Cambria Math" panose="02040503050406030204" pitchFamily="18" charset="0"/>
                            </a:rPr>
                            <m:t>𝑖𝑛</m:t>
                          </m:r>
                        </m:num>
                        <m:den>
                          <m:r>
                            <a:rPr lang="en-US" b="0" i="1" smtClean="0">
                              <a:latin typeface="Cambria Math" panose="02040503050406030204" pitchFamily="18" charset="0"/>
                            </a:rPr>
                            <m:t>𝑠</m:t>
                          </m:r>
                        </m:den>
                      </m:f>
                    </m:oMath>
                  </m:oMathPara>
                </a14:m>
                <a:endParaRPr lang="en-US" b="0" dirty="0"/>
              </a:p>
            </p:txBody>
          </p:sp>
        </mc:Choice>
        <mc:Fallback xmlns="">
          <p:sp>
            <p:nvSpPr>
              <p:cNvPr id="6" name="TextBox 5">
                <a:extLst>
                  <a:ext uri="{FF2B5EF4-FFF2-40B4-BE49-F238E27FC236}">
                    <a16:creationId xmlns:a16="http://schemas.microsoft.com/office/drawing/2014/main" id="{DAB6D573-F8ED-0649-A8FB-47586F7EE721}"/>
                  </a:ext>
                </a:extLst>
              </p:cNvPr>
              <p:cNvSpPr txBox="1">
                <a:spLocks noRot="1" noChangeAspect="1" noMove="1" noResize="1" noEditPoints="1" noAdjustHandles="1" noChangeArrowheads="1" noChangeShapeType="1" noTextEdit="1"/>
              </p:cNvSpPr>
              <p:nvPr/>
            </p:nvSpPr>
            <p:spPr>
              <a:xfrm>
                <a:off x="935587" y="1889599"/>
                <a:ext cx="1522596" cy="516745"/>
              </a:xfrm>
              <a:prstGeom prst="rect">
                <a:avLst/>
              </a:prstGeom>
              <a:blipFill>
                <a:blip r:embed="rId3"/>
                <a:stretch>
                  <a:fillRect l="-2479" t="-2381" r="-2479"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74F08E2-D771-9848-918E-A8EE82E447D0}"/>
                  </a:ext>
                </a:extLst>
              </p:cNvPr>
              <p:cNvSpPr txBox="1"/>
              <p:nvPr/>
            </p:nvSpPr>
            <p:spPr>
              <a:xfrm>
                <a:off x="935587" y="2406344"/>
                <a:ext cx="1552413" cy="516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𝑉</m:t>
                          </m:r>
                        </m:e>
                        <m:sub>
                          <m:r>
                            <a:rPr lang="en-US" b="0" i="1" smtClean="0">
                              <a:latin typeface="Cambria Math" panose="02040503050406030204" pitchFamily="18" charset="0"/>
                            </a:rPr>
                            <m:t>𝑓</m:t>
                          </m:r>
                        </m:sub>
                      </m:sSub>
                      <m:r>
                        <a:rPr lang="en-US" b="0" i="1" smtClean="0">
                          <a:latin typeface="Cambria Math" panose="02040503050406030204" pitchFamily="18" charset="0"/>
                        </a:rPr>
                        <m:t>=−39.37</m:t>
                      </m:r>
                      <m:f>
                        <m:fPr>
                          <m:ctrlPr>
                            <a:rPr lang="en-US" b="0" i="1" smtClean="0">
                              <a:latin typeface="Cambria Math" panose="02040503050406030204" pitchFamily="18" charset="0"/>
                            </a:rPr>
                          </m:ctrlPr>
                        </m:fPr>
                        <m:num>
                          <m:r>
                            <a:rPr lang="en-US" b="0" i="1" smtClean="0">
                              <a:latin typeface="Cambria Math" panose="02040503050406030204" pitchFamily="18" charset="0"/>
                            </a:rPr>
                            <m:t>𝑖𝑛</m:t>
                          </m:r>
                        </m:num>
                        <m:den>
                          <m:r>
                            <a:rPr lang="en-US" b="0" i="1" smtClean="0">
                              <a:latin typeface="Cambria Math" panose="02040503050406030204" pitchFamily="18" charset="0"/>
                            </a:rPr>
                            <m:t>𝑠</m:t>
                          </m:r>
                        </m:den>
                      </m:f>
                    </m:oMath>
                  </m:oMathPara>
                </a14:m>
                <a:endParaRPr lang="en-US" b="0" dirty="0"/>
              </a:p>
            </p:txBody>
          </p:sp>
        </mc:Choice>
        <mc:Fallback xmlns="">
          <p:sp>
            <p:nvSpPr>
              <p:cNvPr id="7" name="TextBox 6">
                <a:extLst>
                  <a:ext uri="{FF2B5EF4-FFF2-40B4-BE49-F238E27FC236}">
                    <a16:creationId xmlns:a16="http://schemas.microsoft.com/office/drawing/2014/main" id="{974F08E2-D771-9848-918E-A8EE82E447D0}"/>
                  </a:ext>
                </a:extLst>
              </p:cNvPr>
              <p:cNvSpPr txBox="1">
                <a:spLocks noRot="1" noChangeAspect="1" noMove="1" noResize="1" noEditPoints="1" noAdjustHandles="1" noChangeArrowheads="1" noChangeShapeType="1" noTextEdit="1"/>
              </p:cNvSpPr>
              <p:nvPr/>
            </p:nvSpPr>
            <p:spPr>
              <a:xfrm>
                <a:off x="935587" y="2406344"/>
                <a:ext cx="1552413" cy="516745"/>
              </a:xfrm>
              <a:prstGeom prst="rect">
                <a:avLst/>
              </a:prstGeom>
              <a:blipFill>
                <a:blip r:embed="rId4"/>
                <a:stretch>
                  <a:fillRect l="-2439" t="-2381" r="-3252"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00E7368-92C0-6C4B-A2EF-E79B15E70355}"/>
                  </a:ext>
                </a:extLst>
              </p:cNvPr>
              <p:cNvSpPr txBox="1"/>
              <p:nvPr/>
            </p:nvSpPr>
            <p:spPr>
              <a:xfrm>
                <a:off x="3195967" y="2392993"/>
                <a:ext cx="1835182" cy="5259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𝛾</m:t>
                          </m:r>
                        </m:e>
                      </m:acc>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2.0</m:t>
                      </m:r>
                      <m:f>
                        <m:fPr>
                          <m:ctrlPr>
                            <a:rPr lang="en-US" b="0" i="1" smtClean="0">
                              <a:latin typeface="Cambria Math" panose="02040503050406030204" pitchFamily="18" charset="0"/>
                            </a:rPr>
                          </m:ctrlPr>
                        </m:fPr>
                        <m:num>
                          <m:r>
                            <a:rPr lang="en-US" b="0" i="1" smtClean="0">
                              <a:latin typeface="Cambria Math" panose="02040503050406030204" pitchFamily="18" charset="0"/>
                            </a:rPr>
                            <m:t>𝑑𝑒𝑔𝑟𝑒𝑒𝑠</m:t>
                          </m:r>
                        </m:num>
                        <m:den>
                          <m:r>
                            <a:rPr lang="en-US" b="0" i="1" smtClean="0">
                              <a:latin typeface="Cambria Math" panose="02040503050406030204" pitchFamily="18" charset="0"/>
                            </a:rPr>
                            <m:t>𝑠</m:t>
                          </m:r>
                        </m:den>
                      </m:f>
                    </m:oMath>
                  </m:oMathPara>
                </a14:m>
                <a:endParaRPr lang="en-US" b="0" dirty="0"/>
              </a:p>
            </p:txBody>
          </p:sp>
        </mc:Choice>
        <mc:Fallback xmlns="">
          <p:sp>
            <p:nvSpPr>
              <p:cNvPr id="8" name="TextBox 7">
                <a:extLst>
                  <a:ext uri="{FF2B5EF4-FFF2-40B4-BE49-F238E27FC236}">
                    <a16:creationId xmlns:a16="http://schemas.microsoft.com/office/drawing/2014/main" id="{B00E7368-92C0-6C4B-A2EF-E79B15E70355}"/>
                  </a:ext>
                </a:extLst>
              </p:cNvPr>
              <p:cNvSpPr txBox="1">
                <a:spLocks noRot="1" noChangeAspect="1" noMove="1" noResize="1" noEditPoints="1" noAdjustHandles="1" noChangeArrowheads="1" noChangeShapeType="1" noTextEdit="1"/>
              </p:cNvSpPr>
              <p:nvPr/>
            </p:nvSpPr>
            <p:spPr>
              <a:xfrm>
                <a:off x="3195967" y="2392993"/>
                <a:ext cx="1835182" cy="525978"/>
              </a:xfrm>
              <a:prstGeom prst="rect">
                <a:avLst/>
              </a:prstGeom>
              <a:blipFill>
                <a:blip r:embed="rId5"/>
                <a:stretch>
                  <a:fillRect l="-2759" t="-4762" r="-4138" b="-119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13E1BB78-70A5-3047-821E-74736FF07685}"/>
                  </a:ext>
                </a:extLst>
              </p:cNvPr>
              <p:cNvSpPr txBox="1"/>
              <p:nvPr/>
            </p:nvSpPr>
            <p:spPr>
              <a:xfrm>
                <a:off x="3195967" y="2009471"/>
                <a:ext cx="127188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𝑝𝑖𝑡𝑐h</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6</m:t>
                          </m:r>
                        </m:e>
                        <m:sup>
                          <m:r>
                            <a:rPr lang="en-US" b="0" i="1" smtClean="0">
                              <a:latin typeface="Cambria Math" panose="02040503050406030204" pitchFamily="18" charset="0"/>
                              <a:ea typeface="Cambria Math" panose="02040503050406030204" pitchFamily="18" charset="0"/>
                            </a:rPr>
                            <m:t>∘</m:t>
                          </m:r>
                        </m:sup>
                      </m:sSup>
                    </m:oMath>
                  </m:oMathPara>
                </a14:m>
                <a:endParaRPr lang="en-US" b="0" dirty="0"/>
              </a:p>
            </p:txBody>
          </p:sp>
        </mc:Choice>
        <mc:Fallback xmlns="">
          <p:sp>
            <p:nvSpPr>
              <p:cNvPr id="9" name="TextBox 8">
                <a:extLst>
                  <a:ext uri="{FF2B5EF4-FFF2-40B4-BE49-F238E27FC236}">
                    <a16:creationId xmlns:a16="http://schemas.microsoft.com/office/drawing/2014/main" id="{13E1BB78-70A5-3047-821E-74736FF07685}"/>
                  </a:ext>
                </a:extLst>
              </p:cNvPr>
              <p:cNvSpPr txBox="1">
                <a:spLocks noRot="1" noChangeAspect="1" noMove="1" noResize="1" noEditPoints="1" noAdjustHandles="1" noChangeArrowheads="1" noChangeShapeType="1" noTextEdit="1"/>
              </p:cNvSpPr>
              <p:nvPr/>
            </p:nvSpPr>
            <p:spPr>
              <a:xfrm>
                <a:off x="3195967" y="2009471"/>
                <a:ext cx="1271887" cy="276999"/>
              </a:xfrm>
              <a:prstGeom prst="rect">
                <a:avLst/>
              </a:prstGeom>
              <a:blipFill>
                <a:blip r:embed="rId6"/>
                <a:stretch>
                  <a:fillRect l="-5941" t="-4545" b="-40909"/>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CC6F2172-9F56-9342-BB8C-279D46CA921F}"/>
              </a:ext>
            </a:extLst>
          </p:cNvPr>
          <p:cNvSpPr txBox="1"/>
          <p:nvPr/>
        </p:nvSpPr>
        <p:spPr>
          <a:xfrm flipH="1">
            <a:off x="6246452" y="2049757"/>
            <a:ext cx="5466080" cy="1477328"/>
          </a:xfrm>
          <a:prstGeom prst="rect">
            <a:avLst/>
          </a:prstGeom>
          <a:solidFill>
            <a:schemeClr val="bg1"/>
          </a:solidFill>
          <a:ln>
            <a:solidFill>
              <a:schemeClr val="tx1"/>
            </a:solidFill>
          </a:ln>
        </p:spPr>
        <p:txBody>
          <a:bodyPr wrap="square" rtlCol="0">
            <a:spAutoFit/>
          </a:bodyPr>
          <a:lstStyle/>
          <a:p>
            <a:pPr marL="342900" indent="-342900">
              <a:buFont typeface="+mj-lt"/>
              <a:buAutoNum type="arabicPeriod"/>
            </a:pPr>
            <a:r>
              <a:rPr lang="en-US" dirty="0"/>
              <a:t>Cases 2, 4, 5, 6 &amp; 7 use lateral restraints on selected foot pads.  </a:t>
            </a:r>
          </a:p>
          <a:p>
            <a:pPr marL="342900" indent="-342900">
              <a:buFont typeface="+mj-lt"/>
              <a:buAutoNum type="arabicPeriod"/>
            </a:pPr>
            <a:r>
              <a:rPr lang="en-US" dirty="0"/>
              <a:t>Surface depressions are 12” deep</a:t>
            </a:r>
          </a:p>
          <a:p>
            <a:pPr marL="342900" indent="-342900">
              <a:buFont typeface="+mj-lt"/>
              <a:buAutoNum type="arabicPeriod"/>
            </a:pPr>
            <a:r>
              <a:rPr lang="en-US" dirty="0"/>
              <a:t>Surface ”slopes” are 6 degrees from initial contact to farthest foot pad.</a:t>
            </a:r>
          </a:p>
        </p:txBody>
      </p:sp>
    </p:spTree>
    <p:extLst>
      <p:ext uri="{BB962C8B-B14F-4D97-AF65-F5344CB8AC3E}">
        <p14:creationId xmlns:p14="http://schemas.microsoft.com/office/powerpoint/2010/main" val="1563641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6A2A20C-A8C3-104A-8752-8258B3F95983}"/>
              </a:ext>
            </a:extLst>
          </p:cNvPr>
          <p:cNvPicPr>
            <a:picLocks noChangeAspect="1"/>
          </p:cNvPicPr>
          <p:nvPr/>
        </p:nvPicPr>
        <p:blipFill>
          <a:blip r:embed="rId2"/>
          <a:stretch>
            <a:fillRect/>
          </a:stretch>
        </p:blipFill>
        <p:spPr>
          <a:xfrm>
            <a:off x="5959962" y="675509"/>
            <a:ext cx="6062250" cy="5969903"/>
          </a:xfrm>
          <a:prstGeom prst="rect">
            <a:avLst/>
          </a:prstGeom>
        </p:spPr>
      </p:pic>
      <p:sp>
        <p:nvSpPr>
          <p:cNvPr id="2" name="Title 1">
            <a:extLst>
              <a:ext uri="{FF2B5EF4-FFF2-40B4-BE49-F238E27FC236}">
                <a16:creationId xmlns:a16="http://schemas.microsoft.com/office/drawing/2014/main" id="{30AD024A-F2B3-0840-AE65-F230EA226E9C}"/>
              </a:ext>
            </a:extLst>
          </p:cNvPr>
          <p:cNvSpPr>
            <a:spLocks noGrp="1"/>
          </p:cNvSpPr>
          <p:nvPr>
            <p:ph type="title"/>
          </p:nvPr>
        </p:nvSpPr>
        <p:spPr>
          <a:xfrm>
            <a:off x="0" y="0"/>
            <a:ext cx="5460948" cy="657285"/>
          </a:xfrm>
        </p:spPr>
        <p:txBody>
          <a:bodyPr>
            <a:normAutofit fontScale="90000"/>
          </a:bodyPr>
          <a:lstStyle/>
          <a:p>
            <a:r>
              <a:rPr lang="en-US" dirty="0"/>
              <a:t>Analysis Configuration</a:t>
            </a:r>
          </a:p>
        </p:txBody>
      </p:sp>
      <p:sp>
        <p:nvSpPr>
          <p:cNvPr id="27" name="Content Placeholder 2">
            <a:extLst>
              <a:ext uri="{FF2B5EF4-FFF2-40B4-BE49-F238E27FC236}">
                <a16:creationId xmlns:a16="http://schemas.microsoft.com/office/drawing/2014/main" id="{E355AE11-2628-4643-BE82-1F433608A0BD}"/>
              </a:ext>
            </a:extLst>
          </p:cNvPr>
          <p:cNvSpPr>
            <a:spLocks noGrp="1"/>
          </p:cNvSpPr>
          <p:nvPr>
            <p:ph idx="1"/>
          </p:nvPr>
        </p:nvSpPr>
        <p:spPr>
          <a:xfrm>
            <a:off x="75206" y="970384"/>
            <a:ext cx="5943199" cy="5777549"/>
          </a:xfrm>
        </p:spPr>
        <p:txBody>
          <a:bodyPr>
            <a:normAutofit/>
          </a:bodyPr>
          <a:lstStyle/>
          <a:p>
            <a:r>
              <a:rPr lang="en-US" sz="2000" dirty="0"/>
              <a:t>Each foot pad has a separate (vertical) contact surface</a:t>
            </a:r>
          </a:p>
          <a:p>
            <a:pPr lvl="1"/>
            <a:r>
              <a:rPr lang="en-US" sz="1800" dirty="0"/>
              <a:t>Lunar surface angle and local elevation variations are simulated by modifying the X position of these surfaces.</a:t>
            </a:r>
          </a:p>
          <a:p>
            <a:pPr lvl="1"/>
            <a:r>
              <a:rPr lang="en-US" sz="1800" dirty="0"/>
              <a:t>Position variations are limited to restrict undeformed resting angle to less that 6 degrees</a:t>
            </a:r>
          </a:p>
          <a:p>
            <a:r>
              <a:rPr lang="en-US" sz="2200" dirty="0"/>
              <a:t>Lateral restraints are achieved by positioning a lateral contact surface for each case, and activating a contact definition with the proper slave grids for that case</a:t>
            </a:r>
          </a:p>
          <a:p>
            <a:pPr lvl="1"/>
            <a:r>
              <a:rPr lang="en-US" sz="1800" dirty="0"/>
              <a:t>Coincident grids with stiff springs are used to extract restraint forces </a:t>
            </a:r>
          </a:p>
        </p:txBody>
      </p:sp>
      <p:sp>
        <p:nvSpPr>
          <p:cNvPr id="11" name="TextBox 10">
            <a:extLst>
              <a:ext uri="{FF2B5EF4-FFF2-40B4-BE49-F238E27FC236}">
                <a16:creationId xmlns:a16="http://schemas.microsoft.com/office/drawing/2014/main" id="{7731D9F1-C46B-7F4F-AAB8-76E3644E3009}"/>
              </a:ext>
            </a:extLst>
          </p:cNvPr>
          <p:cNvSpPr txBox="1"/>
          <p:nvPr/>
        </p:nvSpPr>
        <p:spPr>
          <a:xfrm>
            <a:off x="9249688" y="5876832"/>
            <a:ext cx="1180772" cy="307777"/>
          </a:xfrm>
          <a:prstGeom prst="rect">
            <a:avLst/>
          </a:prstGeom>
          <a:solidFill>
            <a:schemeClr val="bg1"/>
          </a:solidFill>
          <a:ln>
            <a:solidFill>
              <a:schemeClr val="tx1"/>
            </a:solidFill>
          </a:ln>
        </p:spPr>
        <p:txBody>
          <a:bodyPr wrap="none" rtlCol="0">
            <a:spAutoFit/>
          </a:bodyPr>
          <a:lstStyle/>
          <a:p>
            <a:r>
              <a:rPr lang="en-US" sz="1400" dirty="0"/>
              <a:t>Pad A Surface</a:t>
            </a:r>
          </a:p>
        </p:txBody>
      </p:sp>
      <p:sp>
        <p:nvSpPr>
          <p:cNvPr id="33" name="TextBox 32">
            <a:extLst>
              <a:ext uri="{FF2B5EF4-FFF2-40B4-BE49-F238E27FC236}">
                <a16:creationId xmlns:a16="http://schemas.microsoft.com/office/drawing/2014/main" id="{4C5D6C38-4741-7545-90A2-DE6C16E76997}"/>
              </a:ext>
            </a:extLst>
          </p:cNvPr>
          <p:cNvSpPr txBox="1"/>
          <p:nvPr/>
        </p:nvSpPr>
        <p:spPr>
          <a:xfrm>
            <a:off x="6029636" y="6153289"/>
            <a:ext cx="1486946" cy="307777"/>
          </a:xfrm>
          <a:prstGeom prst="rect">
            <a:avLst/>
          </a:prstGeom>
          <a:solidFill>
            <a:schemeClr val="bg1"/>
          </a:solidFill>
          <a:ln>
            <a:solidFill>
              <a:schemeClr val="tx1"/>
            </a:solidFill>
          </a:ln>
        </p:spPr>
        <p:txBody>
          <a:bodyPr wrap="none" rtlCol="0">
            <a:spAutoFit/>
          </a:bodyPr>
          <a:lstStyle/>
          <a:p>
            <a:r>
              <a:rPr lang="en-US" sz="1400" dirty="0"/>
              <a:t>Pad B &amp; D Surface</a:t>
            </a:r>
          </a:p>
        </p:txBody>
      </p:sp>
      <p:sp>
        <p:nvSpPr>
          <p:cNvPr id="39" name="TextBox 38">
            <a:extLst>
              <a:ext uri="{FF2B5EF4-FFF2-40B4-BE49-F238E27FC236}">
                <a16:creationId xmlns:a16="http://schemas.microsoft.com/office/drawing/2014/main" id="{DEEDD44D-56BC-4149-A1E4-9F2CD84C9B42}"/>
              </a:ext>
            </a:extLst>
          </p:cNvPr>
          <p:cNvSpPr txBox="1"/>
          <p:nvPr/>
        </p:nvSpPr>
        <p:spPr>
          <a:xfrm>
            <a:off x="8544440" y="6396041"/>
            <a:ext cx="1180772" cy="307777"/>
          </a:xfrm>
          <a:prstGeom prst="rect">
            <a:avLst/>
          </a:prstGeom>
          <a:solidFill>
            <a:schemeClr val="bg1"/>
          </a:solidFill>
          <a:ln>
            <a:solidFill>
              <a:schemeClr val="tx1"/>
            </a:solidFill>
          </a:ln>
        </p:spPr>
        <p:txBody>
          <a:bodyPr wrap="none" rtlCol="0">
            <a:spAutoFit/>
          </a:bodyPr>
          <a:lstStyle/>
          <a:p>
            <a:r>
              <a:rPr lang="en-US" sz="1400" dirty="0"/>
              <a:t>Pad C Surface</a:t>
            </a:r>
          </a:p>
        </p:txBody>
      </p:sp>
      <p:cxnSp>
        <p:nvCxnSpPr>
          <p:cNvPr id="17" name="Straight Connector 16">
            <a:extLst>
              <a:ext uri="{FF2B5EF4-FFF2-40B4-BE49-F238E27FC236}">
                <a16:creationId xmlns:a16="http://schemas.microsoft.com/office/drawing/2014/main" id="{C6DA8A79-368D-5C4F-90CF-D0CD0CCE808C}"/>
              </a:ext>
            </a:extLst>
          </p:cNvPr>
          <p:cNvCxnSpPr>
            <a:cxnSpLocks/>
          </p:cNvCxnSpPr>
          <p:nvPr/>
        </p:nvCxnSpPr>
        <p:spPr>
          <a:xfrm>
            <a:off x="6488723" y="6015567"/>
            <a:ext cx="5452692" cy="530306"/>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4AFA8B2-AA66-344C-9065-EA2CAD64603E}"/>
              </a:ext>
            </a:extLst>
          </p:cNvPr>
          <p:cNvCxnSpPr>
            <a:cxnSpLocks/>
          </p:cNvCxnSpPr>
          <p:nvPr/>
        </p:nvCxnSpPr>
        <p:spPr>
          <a:xfrm flipH="1" flipV="1">
            <a:off x="11903161" y="5432245"/>
            <a:ext cx="6021" cy="1113628"/>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B377B04A-B913-774D-8CE2-D00E33564125}"/>
              </a:ext>
            </a:extLst>
          </p:cNvPr>
          <p:cNvSpPr txBox="1"/>
          <p:nvPr/>
        </p:nvSpPr>
        <p:spPr>
          <a:xfrm>
            <a:off x="11080534" y="6015567"/>
            <a:ext cx="630301" cy="307777"/>
          </a:xfrm>
          <a:prstGeom prst="rect">
            <a:avLst/>
          </a:prstGeom>
          <a:solidFill>
            <a:schemeClr val="bg1"/>
          </a:solidFill>
          <a:ln>
            <a:solidFill>
              <a:schemeClr val="tx1"/>
            </a:solidFill>
          </a:ln>
        </p:spPr>
        <p:txBody>
          <a:bodyPr wrap="square" rtlCol="0">
            <a:spAutoFit/>
          </a:bodyPr>
          <a:lstStyle/>
          <a:p>
            <a:r>
              <a:rPr lang="en-US" sz="1400" dirty="0"/>
              <a:t>6 deg.</a:t>
            </a:r>
          </a:p>
        </p:txBody>
      </p:sp>
      <p:sp>
        <p:nvSpPr>
          <p:cNvPr id="43" name="Arc 42">
            <a:extLst>
              <a:ext uri="{FF2B5EF4-FFF2-40B4-BE49-F238E27FC236}">
                <a16:creationId xmlns:a16="http://schemas.microsoft.com/office/drawing/2014/main" id="{DDEF3D02-16E9-DC47-904A-BC8DC50CD674}"/>
              </a:ext>
            </a:extLst>
          </p:cNvPr>
          <p:cNvSpPr/>
          <p:nvPr/>
        </p:nvSpPr>
        <p:spPr>
          <a:xfrm rot="4055761">
            <a:off x="9470668" y="5359232"/>
            <a:ext cx="1412300" cy="1427386"/>
          </a:xfrm>
          <a:prstGeom prst="arc">
            <a:avLst>
              <a:gd name="adj1" fmla="val 17149509"/>
              <a:gd name="adj2" fmla="val 19192073"/>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Rectangle 2">
            <a:extLst>
              <a:ext uri="{FF2B5EF4-FFF2-40B4-BE49-F238E27FC236}">
                <a16:creationId xmlns:a16="http://schemas.microsoft.com/office/drawing/2014/main" id="{D60E4372-111A-5D46-ACAD-8FA02C38EBB9}"/>
              </a:ext>
            </a:extLst>
          </p:cNvPr>
          <p:cNvSpPr/>
          <p:nvPr/>
        </p:nvSpPr>
        <p:spPr>
          <a:xfrm>
            <a:off x="6380539" y="5432245"/>
            <a:ext cx="45719" cy="672873"/>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7CCF01E-C718-FC42-82A9-D7F75502CD6C}"/>
              </a:ext>
            </a:extLst>
          </p:cNvPr>
          <p:cNvSpPr txBox="1"/>
          <p:nvPr/>
        </p:nvSpPr>
        <p:spPr>
          <a:xfrm>
            <a:off x="6212681" y="3732526"/>
            <a:ext cx="2347437" cy="523220"/>
          </a:xfrm>
          <a:prstGeom prst="rect">
            <a:avLst/>
          </a:prstGeom>
          <a:solidFill>
            <a:schemeClr val="bg1"/>
          </a:solidFill>
          <a:ln>
            <a:solidFill>
              <a:schemeClr val="tx1"/>
            </a:solidFill>
          </a:ln>
        </p:spPr>
        <p:txBody>
          <a:bodyPr wrap="none" rtlCol="0">
            <a:spAutoFit/>
          </a:bodyPr>
          <a:lstStyle/>
          <a:p>
            <a:pPr algn="ctr"/>
            <a:r>
              <a:rPr lang="en-US" sz="1400" dirty="0"/>
              <a:t>Lateral Contact Surface</a:t>
            </a:r>
          </a:p>
          <a:p>
            <a:pPr algn="ctr"/>
            <a:r>
              <a:rPr lang="en-US" sz="1400" dirty="0"/>
              <a:t>(shown in position for Case 2)</a:t>
            </a:r>
          </a:p>
        </p:txBody>
      </p:sp>
      <p:cxnSp>
        <p:nvCxnSpPr>
          <p:cNvPr id="5" name="Straight Arrow Connector 4">
            <a:extLst>
              <a:ext uri="{FF2B5EF4-FFF2-40B4-BE49-F238E27FC236}">
                <a16:creationId xmlns:a16="http://schemas.microsoft.com/office/drawing/2014/main" id="{F27CCC80-495E-1B46-A36B-02490E885571}"/>
              </a:ext>
            </a:extLst>
          </p:cNvPr>
          <p:cNvCxnSpPr>
            <a:cxnSpLocks/>
          </p:cNvCxnSpPr>
          <p:nvPr/>
        </p:nvCxnSpPr>
        <p:spPr>
          <a:xfrm flipH="1">
            <a:off x="6403399" y="4255746"/>
            <a:ext cx="983000" cy="115152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09201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12681</TotalTime>
  <Words>534</Words>
  <Application>Microsoft Office PowerPoint</Application>
  <PresentationFormat>Widescreen</PresentationFormat>
  <Paragraphs>56</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Cambria Math</vt:lpstr>
      <vt:lpstr>Office Theme</vt:lpstr>
      <vt:lpstr>Landing Loads Analysis</vt:lpstr>
      <vt:lpstr>Analysis Approach for Landing Loads Insight</vt:lpstr>
      <vt:lpstr>LS-DYNA Model</vt:lpstr>
      <vt:lpstr>Generic Landing Cases</vt:lpstr>
      <vt:lpstr>Analysis Configuration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Crewed Landing Vehicle Landing Footpad Forces due to 7 Critical Cases</dc:title>
  <dc:creator>Peck, Jeffrey A. (MSFC-EV31)</dc:creator>
  <cp:lastModifiedBy>Putman, Carol O (MSFC-EV31)</cp:lastModifiedBy>
  <cp:revision>178</cp:revision>
  <cp:lastPrinted>2020-12-15T12:53:28Z</cp:lastPrinted>
  <dcterms:created xsi:type="dcterms:W3CDTF">2020-12-06T22:42:39Z</dcterms:created>
  <dcterms:modified xsi:type="dcterms:W3CDTF">2025-10-20T20:23:10Z</dcterms:modified>
</cp:coreProperties>
</file>