
<file path=[Content_Types].xml><?xml version="1.0" encoding="utf-8"?>
<Types xmlns="http://schemas.openxmlformats.org/package/2006/content-types"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bookmarkIdSeed="4">
  <p:sldMasterIdLst>
    <p:sldMasterId id="2147483792" r:id="rId1"/>
  </p:sldMasterIdLst>
  <p:notesMasterIdLst>
    <p:notesMasterId r:id="rId11"/>
  </p:notesMasterIdLst>
  <p:handoutMasterIdLst>
    <p:handoutMasterId r:id="rId12"/>
  </p:handoutMasterIdLst>
  <p:sldIdLst>
    <p:sldId id="355" r:id="rId2"/>
    <p:sldId id="358" r:id="rId3"/>
    <p:sldId id="877" r:id="rId4"/>
    <p:sldId id="359" r:id="rId5"/>
    <p:sldId id="370" r:id="rId6"/>
    <p:sldId id="878" r:id="rId7"/>
    <p:sldId id="880" r:id="rId8"/>
    <p:sldId id="881" r:id="rId9"/>
    <p:sldId id="364" r:id="rId10"/>
  </p:sldIdLst>
  <p:sldSz cx="12192000" cy="6858000"/>
  <p:notesSz cx="7010400" cy="9296400"/>
  <p:defaultTextStyle>
    <a:defPPr>
      <a:defRPr lang="en-GB"/>
    </a:defPPr>
    <a:lvl1pPr algn="l" defTabSz="457200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pitchFamily="34" charset="0"/>
        <a:ea typeface="+mn-ea"/>
        <a:cs typeface="Arial" pitchFamily="34" charset="0"/>
      </a:defRPr>
    </a:lvl1pPr>
    <a:lvl2pPr marL="742950" indent="-285750" algn="l" defTabSz="457200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pitchFamily="34" charset="0"/>
        <a:ea typeface="+mn-ea"/>
        <a:cs typeface="Arial" pitchFamily="34" charset="0"/>
      </a:defRPr>
    </a:lvl2pPr>
    <a:lvl3pPr marL="1143000" indent="-228600" algn="l" defTabSz="457200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pitchFamily="34" charset="0"/>
        <a:ea typeface="+mn-ea"/>
        <a:cs typeface="Arial" pitchFamily="34" charset="0"/>
      </a:defRPr>
    </a:lvl3pPr>
    <a:lvl4pPr marL="1600200" indent="-228600" algn="l" defTabSz="457200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pitchFamily="34" charset="0"/>
        <a:ea typeface="+mn-ea"/>
        <a:cs typeface="Arial" pitchFamily="34" charset="0"/>
      </a:defRPr>
    </a:lvl4pPr>
    <a:lvl5pPr marL="2057400" indent="-228600" algn="l" defTabSz="457200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rodnick, Jacob M. (MSFC-ER42)[ESSCA]" initials="BJM(" lastIdx="20" clrIdx="0">
    <p:extLst>
      <p:ext uri="{19B8F6BF-5375-455C-9EA6-DF929625EA0E}">
        <p15:presenceInfo xmlns:p15="http://schemas.microsoft.com/office/powerpoint/2012/main" userId="S-1-5-21-330711430-3775241029-4075259233-515438" providerId="AD"/>
      </p:ext>
    </p:extLst>
  </p:cmAuthor>
  <p:cmAuthor id="2" name="Brodnick, Jacob M. (MSFC-ER42)" initials="BJM(" lastIdx="1" clrIdx="1">
    <p:extLst>
      <p:ext uri="{19B8F6BF-5375-455C-9EA6-DF929625EA0E}">
        <p15:presenceInfo xmlns:p15="http://schemas.microsoft.com/office/powerpoint/2012/main" userId="S::jbrodnic@ndc.nasa.gov::f36127a7-368a-443a-871e-6482de8c7285" providerId="AD"/>
      </p:ext>
    </p:extLst>
  </p:cmAuthor>
  <p:cmAuthor id="3" name="Ben Armstrong" initials="BA" lastIdx="18" clrIdx="2">
    <p:extLst>
      <p:ext uri="{19B8F6BF-5375-455C-9EA6-DF929625EA0E}">
        <p15:presenceInfo xmlns:p15="http://schemas.microsoft.com/office/powerpoint/2012/main" userId="Ben Armstrong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A46"/>
    <a:srgbClr val="DDDDDD"/>
    <a:srgbClr val="00338D"/>
    <a:srgbClr val="E6E6E6"/>
    <a:srgbClr val="4F81BD"/>
    <a:srgbClr val="35F4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90000" autoAdjust="0"/>
  </p:normalViewPr>
  <p:slideViewPr>
    <p:cSldViewPr>
      <p:cViewPr varScale="1">
        <p:scale>
          <a:sx n="60" d="100"/>
          <a:sy n="60" d="100"/>
        </p:scale>
        <p:origin x="464" y="44"/>
      </p:cViewPr>
      <p:guideLst>
        <p:guide orient="horz" pos="2160"/>
        <p:guide pos="384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96" d="100"/>
          <a:sy n="96" d="100"/>
        </p:scale>
        <p:origin x="3516" y="96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094050-1680-443A-8441-B2D5120085C9}" type="datetimeFigureOut">
              <a:rPr lang="en-US" smtClean="0"/>
              <a:t>11/10/2025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38D158-DB4E-4A40-8880-ED0E5B935AB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16333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AutoShape 1"/>
          <p:cNvSpPr>
            <a:spLocks noChangeArrowheads="1"/>
          </p:cNvSpPr>
          <p:nvPr/>
        </p:nvSpPr>
        <p:spPr bwMode="auto">
          <a:xfrm>
            <a:off x="0" y="0"/>
            <a:ext cx="7010400" cy="92964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360">
            <a:noFill/>
            <a:miter lim="800000"/>
            <a:headEnd/>
            <a:tailEnd/>
          </a:ln>
          <a:effectLst/>
        </p:spPr>
        <p:txBody>
          <a:bodyPr wrap="none" lIns="93177" tIns="46589" rIns="93177" bIns="46589" anchor="ctr"/>
          <a:lstStyle/>
          <a:p>
            <a:pPr>
              <a:buFont typeface="Times New Roman" pitchFamily="16" charset="0"/>
              <a:buNone/>
              <a:defRPr/>
            </a:pPr>
            <a:endParaRPr lang="en-US" dirty="0">
              <a:latin typeface="Arial" charset="0"/>
              <a:cs typeface="+mn-cs"/>
            </a:endParaRPr>
          </a:p>
        </p:txBody>
      </p:sp>
      <p:sp>
        <p:nvSpPr>
          <p:cNvPr id="13314" name="AutoShape 2"/>
          <p:cNvSpPr>
            <a:spLocks noChangeArrowheads="1"/>
          </p:cNvSpPr>
          <p:nvPr/>
        </p:nvSpPr>
        <p:spPr bwMode="auto">
          <a:xfrm>
            <a:off x="0" y="0"/>
            <a:ext cx="7010400" cy="92964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lIns="93177" tIns="46589" rIns="93177" bIns="46589" anchor="ctr"/>
          <a:lstStyle/>
          <a:p>
            <a:pPr>
              <a:buFont typeface="Times New Roman" pitchFamily="16" charset="0"/>
              <a:buNone/>
              <a:defRPr/>
            </a:pPr>
            <a:endParaRPr lang="en-US" dirty="0">
              <a:latin typeface="Arial" charset="0"/>
              <a:cs typeface="+mn-cs"/>
            </a:endParaRPr>
          </a:p>
        </p:txBody>
      </p:sp>
      <p:sp>
        <p:nvSpPr>
          <p:cNvPr id="21508" name="Rectangle 3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-17316450" y="-11993563"/>
            <a:ext cx="22569488" cy="1269682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13316" name="Rectangle 4"/>
          <p:cNvSpPr>
            <a:spLocks noGrp="1" noChangeArrowheads="1"/>
          </p:cNvSpPr>
          <p:nvPr>
            <p:ph type="body"/>
          </p:nvPr>
        </p:nvSpPr>
        <p:spPr bwMode="auto">
          <a:xfrm>
            <a:off x="701040" y="4415790"/>
            <a:ext cx="5603452" cy="417853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71157596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73850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71950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065D5-CC2A-061C-678C-922B201568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DCA0017-7049-89C6-A215-461229664C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916A9A0-DB53-1128-3AC2-D9E3A51510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11276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17569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C470FA-5C0A-7166-46F3-1048DC907E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15D2F4-11A0-963C-8FC1-C6962C8803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3BCCB2-CB4F-4B52-06C4-17A803C99F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93086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C992B2-0012-FD07-F2A4-75BF2AEBE0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80013F5-E2AB-23DC-6D45-70783AAFB8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7E7196E-1D7C-99BF-F0ED-F45F3BCC47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02385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2970C4-8B55-C62E-CAB4-FBA69B1CDB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5139581-7EDD-E5AA-808F-55C5367F2B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9CC3EB2-A9A0-98BD-48B8-A66B4B23D6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76498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non-SBU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9550400" y="6096000"/>
            <a:ext cx="2641600" cy="76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Rectangle 4"/>
          <p:cNvSpPr>
            <a:spLocks noGrp="1" noChangeArrowheads="1"/>
          </p:cNvSpPr>
          <p:nvPr>
            <p:ph type="ctrTitle" sz="quarter"/>
          </p:nvPr>
        </p:nvSpPr>
        <p:spPr>
          <a:xfrm>
            <a:off x="609600" y="1295400"/>
            <a:ext cx="10972800" cy="1371600"/>
          </a:xfrm>
        </p:spPr>
        <p:txBody>
          <a:bodyPr anchor="ctr">
            <a:normAutofit/>
          </a:bodyPr>
          <a:lstStyle>
            <a:lvl1pPr algn="ctr">
              <a:defRPr sz="3200" b="1">
                <a:solidFill>
                  <a:srgbClr val="004D96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9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09599" y="2971800"/>
            <a:ext cx="10972800" cy="2011680"/>
          </a:xfrm>
        </p:spPr>
        <p:txBody>
          <a:bodyPr anchor="ctr"/>
          <a:lstStyle>
            <a:lvl1pPr marL="0" indent="0" algn="ctr">
              <a:buFont typeface="Wingdings" pitchFamily="2" charset="2"/>
              <a:buNone/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052" t="8771" r="24875" b="7479"/>
          <a:stretch/>
        </p:blipFill>
        <p:spPr>
          <a:xfrm>
            <a:off x="10656185" y="78483"/>
            <a:ext cx="1037392" cy="867565"/>
          </a:xfrm>
          <a:prstGeom prst="rect">
            <a:avLst/>
          </a:prstGeom>
        </p:spPr>
      </p:pic>
      <p:sp>
        <p:nvSpPr>
          <p:cNvPr id="8" name="Rectangle 3">
            <a:extLst>
              <a:ext uri="{FF2B5EF4-FFF2-40B4-BE49-F238E27FC236}">
                <a16:creationId xmlns:a16="http://schemas.microsoft.com/office/drawing/2014/main" id="{7752F6B2-2E8D-4996-9579-E7CCBA66A27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114800" y="5724144"/>
            <a:ext cx="3959352" cy="276999"/>
          </a:xfrm>
          <a:prstGeom prst="rect">
            <a:avLst/>
          </a:prstGeom>
          <a:noFill/>
          <a:ln w="9525">
            <a:solidFill>
              <a:srgbClr val="4F81BD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rtl="0" eaLnBrk="1" fontAlgn="base" hangingPunct="1">
              <a:spcBef>
                <a:spcPts val="500"/>
              </a:spcBef>
              <a:spcAft>
                <a:spcPts val="500"/>
              </a:spcAft>
              <a:buClrTx/>
              <a:buSzTx/>
              <a:buFontTx/>
              <a:buNone/>
            </a:pPr>
            <a:r>
              <a:rPr lang="en-US" sz="1200" kern="1200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Approved for public release; distribution is unlimited.</a:t>
            </a:r>
            <a:endParaRPr lang="en-US" altLang="en-US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627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non-SBU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9600" y="6356353"/>
            <a:ext cx="1219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783D04F6-5BE6-40C3-B386-A0E7FC276BD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828800" y="143669"/>
            <a:ext cx="8534400" cy="792162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Line 8"/>
          <p:cNvSpPr>
            <a:spLocks noChangeShapeType="1"/>
          </p:cNvSpPr>
          <p:nvPr userDrawn="1"/>
        </p:nvSpPr>
        <p:spPr bwMode="auto">
          <a:xfrm>
            <a:off x="1828800" y="893763"/>
            <a:ext cx="8534400" cy="0"/>
          </a:xfrm>
          <a:prstGeom prst="line">
            <a:avLst/>
          </a:prstGeom>
          <a:noFill/>
          <a:ln w="285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609600" y="960437"/>
            <a:ext cx="10972800" cy="5245896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-285750">
              <a:buClr>
                <a:srgbClr val="0070C0"/>
              </a:buClr>
              <a:buFont typeface="Arial" panose="020B0604020202020204" pitchFamily="34" charset="0"/>
              <a:buChar char="•"/>
              <a:defRPr sz="1600"/>
            </a:lvl2pPr>
            <a:lvl3pPr marL="914400" indent="-228600">
              <a:buClrTx/>
              <a:buFont typeface="Arial" panose="020B0604020202020204" pitchFamily="34" charset="0"/>
              <a:buChar char="−"/>
              <a:defRPr sz="1200"/>
            </a:lvl3pPr>
            <a:lvl4pPr marL="1371600" indent="-228600">
              <a:buFont typeface="Wingdings" panose="05000000000000000000" pitchFamily="2" charset="2"/>
              <a:buChar char="§"/>
              <a:defRPr sz="1200"/>
            </a:lvl4pPr>
            <a:lvl5pPr marL="1828800">
              <a:buClrTx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052" t="8771" r="24875" b="7479"/>
          <a:stretch/>
        </p:blipFill>
        <p:spPr>
          <a:xfrm>
            <a:off x="10656185" y="78483"/>
            <a:ext cx="1037392" cy="867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893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2954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defTabSz="914400">
              <a:buClrTx/>
              <a:buSzTx/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  <a:cs typeface="+mn-cs"/>
              </a:rPr>
              <a:t>CUI//SP-PROPIN/SP-EXPT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defTabSz="914400">
              <a:buClrTx/>
              <a:buSzTx/>
              <a:defRPr/>
            </a:pPr>
            <a:fld id="{EAA24045-F456-4457-B7B9-116178B6C516}" type="slidenum">
              <a:rPr lang="en-US" smtClean="0">
                <a:solidFill>
                  <a:prstClr val="black">
                    <a:tint val="75000"/>
                  </a:prstClr>
                </a:solidFill>
                <a:cs typeface="+mn-cs"/>
              </a:rPr>
              <a:pPr defTabSz="914400">
                <a:buClrTx/>
                <a:buSzTx/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9089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794" r:id="rId2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66CC"/>
        </a:buClr>
        <a:buSzPct val="110000"/>
        <a:buFont typeface="Arial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66CC"/>
        </a:buClr>
        <a:buSzPct val="110000"/>
        <a:buFont typeface="Arial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66CC"/>
        </a:buClr>
        <a:buSzPct val="110000"/>
        <a:buFont typeface="Arial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gif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gi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A6B79B-5BAF-463F-9711-B877D7545095}"/>
              </a:ext>
            </a:extLst>
          </p:cNvPr>
          <p:cNvSpPr>
            <a:spLocks noGrp="1"/>
          </p:cNvSpPr>
          <p:nvPr>
            <p:ph type="ctrTitle" sz="quarter"/>
          </p:nvPr>
        </p:nvSpPr>
        <p:spPr/>
        <p:txBody>
          <a:bodyPr>
            <a:normAutofit/>
          </a:bodyPr>
          <a:lstStyle/>
          <a:p>
            <a:r>
              <a:rPr lang="en-US" dirty="0"/>
              <a:t>Validation of Non-condensable Pressurant Gas Requirement During Liquid Propellant Expulsion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13DBF4-27C1-4D5B-83D7-EE5E87E61403}"/>
              </a:ext>
            </a:extLst>
          </p:cNvPr>
          <p:cNvSpPr>
            <a:spLocks noGrp="1"/>
          </p:cNvSpPr>
          <p:nvPr>
            <p:ph type="subTitle" sz="quarter" idx="1"/>
          </p:nvPr>
        </p:nvSpPr>
        <p:spPr>
          <a:xfrm>
            <a:off x="762000" y="3185161"/>
            <a:ext cx="10972800" cy="2011680"/>
          </a:xfrm>
        </p:spPr>
        <p:txBody>
          <a:bodyPr/>
          <a:lstStyle/>
          <a:p>
            <a:pPr>
              <a:spcBef>
                <a:spcPts val="35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 dirty="0">
                <a:ea typeface="DejaVu LGC Sans" charset="0"/>
                <a:cs typeface="DejaVu LGC Sans" charset="0"/>
              </a:rPr>
              <a:t>H. Q. Yang – </a:t>
            </a:r>
            <a:r>
              <a:rPr lang="en-GB" b="1" dirty="0">
                <a:ea typeface="DejaVu LGC Sans" charset="0"/>
                <a:cs typeface="DejaVu LGC Sans" charset="0"/>
              </a:rPr>
              <a:t>CFD Research/</a:t>
            </a:r>
            <a:r>
              <a:rPr lang="en-GB" sz="1400" b="1" dirty="0">
                <a:ea typeface="DejaVu LGC Sans" charset="0"/>
                <a:cs typeface="DejaVu LGC Sans" charset="0"/>
              </a:rPr>
              <a:t>Amentum Space Exploration Division</a:t>
            </a:r>
          </a:p>
          <a:p>
            <a:pPr>
              <a:spcBef>
                <a:spcPts val="35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 dirty="0">
                <a:ea typeface="DejaVu LGC Sans" charset="0"/>
                <a:cs typeface="DejaVu LGC Sans" charset="0"/>
              </a:rPr>
              <a:t>Jacob M. Brodnick – </a:t>
            </a:r>
            <a:r>
              <a:rPr lang="en-US" sz="1400" b="1" dirty="0">
                <a:ea typeface="DejaVu LGC Sans" charset="0"/>
                <a:cs typeface="DejaVu LGC Sans" charset="0"/>
              </a:rPr>
              <a:t>NASA, Fluid Dynamics Branch (MSFC-ER42)</a:t>
            </a:r>
          </a:p>
          <a:p>
            <a:pPr>
              <a:spcBef>
                <a:spcPts val="35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b="1" dirty="0">
              <a:ea typeface="DejaVu LGC Sans" charset="0"/>
              <a:cs typeface="DejaVu LGC Sans" charset="0"/>
            </a:endParaRPr>
          </a:p>
          <a:p>
            <a:pPr>
              <a:spcBef>
                <a:spcPts val="35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400" b="1" dirty="0">
                <a:ea typeface="DejaVu LGC Sans" charset="0"/>
                <a:cs typeface="DejaVu LGC Sans" charset="0"/>
              </a:rPr>
              <a:t>Presented at APS Division of Fluid Dynamics Annual Meeting 2025</a:t>
            </a:r>
          </a:p>
          <a:p>
            <a:pPr>
              <a:spcBef>
                <a:spcPts val="35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b="1" dirty="0">
                <a:ea typeface="DejaVu LGC Sans" charset="0"/>
                <a:cs typeface="DejaVu LGC Sans" charset="0"/>
              </a:rPr>
              <a:t>Houston Convention Center, Houston, TX</a:t>
            </a:r>
          </a:p>
          <a:p>
            <a:pPr>
              <a:spcBef>
                <a:spcPts val="35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b="1" dirty="0">
              <a:ea typeface="DejaVu LGC Sans" charset="0"/>
              <a:cs typeface="DejaVu LGC Sans" charset="0"/>
            </a:endParaRPr>
          </a:p>
          <a:p>
            <a:pPr>
              <a:spcBef>
                <a:spcPts val="35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400" b="1" dirty="0">
                <a:ea typeface="DejaVu LGC Sans" charset="0"/>
                <a:cs typeface="DejaVu LGC Sans" charset="0"/>
              </a:rPr>
              <a:t>November 23-25, 2025</a:t>
            </a:r>
          </a:p>
          <a:p>
            <a:pPr>
              <a:spcBef>
                <a:spcPts val="35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1400" b="1" dirty="0">
              <a:ea typeface="DejaVu LGC Sans" charset="0"/>
              <a:cs typeface="DejaVu LGC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19083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50F60A7-22EC-4631-B508-75F9D0B91F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3D04F6-5BE6-40C3-B386-A0E7FC276BD8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D6C9B82-89E3-49DD-8AD8-A7E9D5196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36C13F-6901-40F5-8834-46D77234D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044575"/>
            <a:ext cx="10972800" cy="5245896"/>
          </a:xfrm>
        </p:spPr>
        <p:txBody>
          <a:bodyPr/>
          <a:lstStyle/>
          <a:p>
            <a:pPr lvl="1"/>
            <a:r>
              <a:rPr lang="en-US" b="1" dirty="0"/>
              <a:t>The Fluid Dynamics Branch within the Propulsion Systems Department at the Marshall Space Flight Center is currently supporting multiple programs in need of in-space cryogenic fluid management (CFM) analysis</a:t>
            </a:r>
          </a:p>
          <a:p>
            <a:pPr lvl="2"/>
            <a:r>
              <a:rPr lang="en-US" sz="1300" dirty="0"/>
              <a:t>Space Launch System (SLS) upper stages</a:t>
            </a:r>
          </a:p>
          <a:p>
            <a:pPr lvl="2"/>
            <a:r>
              <a:rPr lang="en-US" sz="1300" dirty="0"/>
              <a:t>Commercial Lunar Payload Services (CLPS)</a:t>
            </a:r>
          </a:p>
          <a:p>
            <a:pPr lvl="2"/>
            <a:r>
              <a:rPr lang="en-US" sz="1300" dirty="0"/>
              <a:t>Human Landing System (HLS)</a:t>
            </a:r>
          </a:p>
          <a:p>
            <a:pPr lvl="2"/>
            <a:r>
              <a:rPr lang="en-US" sz="1300" dirty="0"/>
              <a:t>Nuclear Thermal Propulsion (NTP) systems</a:t>
            </a:r>
          </a:p>
          <a:p>
            <a:pPr lvl="2"/>
            <a:endParaRPr lang="en-US" dirty="0"/>
          </a:p>
          <a:p>
            <a:pPr lvl="1"/>
            <a:r>
              <a:rPr lang="en-US" b="1" dirty="0"/>
              <a:t>Understanding of thermodynamics and</a:t>
            </a:r>
            <a:r>
              <a:rPr lang="fr-FR" b="1" dirty="0"/>
              <a:t> pressurant </a:t>
            </a:r>
            <a:r>
              <a:rPr lang="fr-FR" b="1" dirty="0" err="1"/>
              <a:t>gas</a:t>
            </a:r>
            <a:r>
              <a:rPr lang="fr-FR" b="1" dirty="0"/>
              <a:t> </a:t>
            </a:r>
            <a:r>
              <a:rPr lang="fr-FR" b="1" dirty="0" err="1"/>
              <a:t>requirement</a:t>
            </a:r>
            <a:r>
              <a:rPr lang="fr-FR" b="1" dirty="0"/>
              <a:t> </a:t>
            </a:r>
            <a:r>
              <a:rPr lang="fr-FR" b="1" dirty="0" err="1"/>
              <a:t>during</a:t>
            </a:r>
            <a:r>
              <a:rPr lang="fr-FR" b="1" dirty="0"/>
              <a:t> </a:t>
            </a:r>
            <a:r>
              <a:rPr lang="fr-FR" b="1" dirty="0" err="1"/>
              <a:t>liquid</a:t>
            </a:r>
            <a:r>
              <a:rPr lang="fr-FR" b="1" dirty="0"/>
              <a:t> </a:t>
            </a:r>
            <a:r>
              <a:rPr lang="fr-FR" b="1" dirty="0" err="1"/>
              <a:t>propellant</a:t>
            </a:r>
            <a:r>
              <a:rPr lang="fr-FR" b="1" dirty="0"/>
              <a:t> expulsion </a:t>
            </a:r>
            <a:r>
              <a:rPr lang="fr-FR" b="1" dirty="0" err="1"/>
              <a:t>is</a:t>
            </a:r>
            <a:r>
              <a:rPr lang="fr-FR" b="1" dirty="0"/>
              <a:t> important</a:t>
            </a:r>
            <a:endParaRPr lang="en-US" b="1" dirty="0"/>
          </a:p>
          <a:p>
            <a:pPr lvl="2"/>
            <a:r>
              <a:rPr lang="en-US" sz="1300" dirty="0"/>
              <a:t>Propellant is typically expelled from the tank bottom, while high-temperature helium gas or gaseous propellant is injected into the ullage to maintain tank pressure and prevent cavitation at the pump inlet.</a:t>
            </a:r>
          </a:p>
          <a:p>
            <a:pPr lvl="2"/>
            <a:r>
              <a:rPr lang="en-US" sz="1300" dirty="0"/>
              <a:t>This process involves complex thermodynamic phenomena, including interfacial heat and mass transfer, ullage–liquid–wall thermal interactions, vapor–liquid mass exchange, and multi-species transport in the ullage gas. </a:t>
            </a:r>
          </a:p>
          <a:p>
            <a:pPr marL="685800" lvl="2" indent="0">
              <a:buNone/>
            </a:pPr>
            <a:endParaRPr lang="en-US" dirty="0"/>
          </a:p>
          <a:p>
            <a:pPr lvl="1"/>
            <a:r>
              <a:rPr lang="en-US" b="1" dirty="0"/>
              <a:t>Validation of computational tools has been undertaken leveraging available ground test data</a:t>
            </a:r>
          </a:p>
          <a:p>
            <a:pPr lvl="2"/>
            <a:endParaRPr lang="en-US" dirty="0"/>
          </a:p>
          <a:p>
            <a:pPr lvl="1"/>
            <a:r>
              <a:rPr lang="en-US" b="1" dirty="0"/>
              <a:t>Predictions were made using computational fluid dynamics (CFD) and a standard Volume of Fluid (VoF) method</a:t>
            </a:r>
          </a:p>
          <a:p>
            <a:pPr lvl="2"/>
            <a:r>
              <a:rPr lang="en-US" sz="1300" dirty="0"/>
              <a:t>The Loci-STREAM-VOF multiphase computational fluid dynamics (CFD) code developed at the NASA Marshall Space Flight Center (MSFC) is employed to predict non-condensable pressurant gas requirements during the ramping, holding, and draining phases of tank operation with liquid methane.</a:t>
            </a:r>
          </a:p>
          <a:p>
            <a:pPr lvl="2"/>
            <a:r>
              <a:rPr lang="en-US" sz="1300" dirty="0"/>
              <a:t>Experimental data from NASA’s K-site facility are used for validation, in which both helium and hydrogen were used as non-condensable </a:t>
            </a:r>
            <a:r>
              <a:rPr lang="en-US" sz="1300" dirty="0" err="1"/>
              <a:t>pressurants</a:t>
            </a:r>
            <a:r>
              <a:rPr lang="en-US" sz="13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813113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631D07-59FB-A6AD-C805-3B8AC5D2F7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DB5E2AC-CFAC-0604-A549-17CCA933AB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3D04F6-5BE6-40C3-B386-A0E7FC276BD8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652DBA2-4962-F8AC-918E-211DC601A3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06789"/>
            <a:ext cx="8534400" cy="792162"/>
          </a:xfrm>
        </p:spPr>
        <p:txBody>
          <a:bodyPr/>
          <a:lstStyle/>
          <a:p>
            <a:r>
              <a:rPr lang="en-US" sz="2800" dirty="0"/>
              <a:t>Fundamental Governing Equation for Non-condensable Gas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4D96B403-4676-7EAF-CB71-72314F26FD7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19100" y="1087366"/>
                <a:ext cx="11620500" cy="5245896"/>
              </a:xfrm>
            </p:spPr>
            <p:txBody>
              <a:bodyPr/>
              <a:lstStyle/>
              <a:p>
                <a:pPr lvl="1"/>
                <a:r>
                  <a:rPr lang="en-US" b="1" dirty="0"/>
                  <a:t>In addition to the regular Volume-Of-Fluid Equations, the species equations must be solved for the condensable and non-condensable gases. </a:t>
                </a:r>
              </a:p>
              <a:p>
                <a:pPr marL="171450" lvl="1" indent="0">
                  <a:buNone/>
                </a:pPr>
                <a:r>
                  <a:rPr lang="en-US" dirty="0"/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𝜌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∇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∙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𝜌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∇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∙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𝜌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∇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dirty="0"/>
                  <a:t>,    </a:t>
                </a:r>
                <a:r>
                  <a:rPr lang="en-US" i="1" dirty="0"/>
                  <a:t>k=1... N;  </a:t>
                </a:r>
                <a:r>
                  <a:rPr lang="en-US" sz="1400" i="1" dirty="0"/>
                  <a:t>					</a:t>
                </a:r>
                <a:r>
                  <a:rPr lang="en-US" i="1" dirty="0"/>
                  <a:t>(1)</a:t>
                </a:r>
              </a:p>
              <a:p>
                <a:pPr marL="171450" lvl="1" indent="0">
                  <a:buNone/>
                </a:pPr>
                <a:r>
                  <a:rPr lang="en-US" sz="1400" i="1" dirty="0"/>
                  <a:t>	</a:t>
                </a:r>
                <a:r>
                  <a:rPr lang="en-US" sz="1400" i="1" dirty="0" err="1"/>
                  <a:t>Y</a:t>
                </a:r>
                <a:r>
                  <a:rPr lang="en-US" sz="1400" i="1" baseline="-25000" dirty="0" err="1"/>
                  <a:t>k</a:t>
                </a:r>
                <a:r>
                  <a:rPr lang="en-US" sz="1400" i="1" dirty="0"/>
                  <a:t>: mass fraction of k species;  D</a:t>
                </a:r>
                <a:r>
                  <a:rPr lang="en-US" sz="1400" i="1" baseline="-25000" dirty="0"/>
                  <a:t>k</a:t>
                </a:r>
                <a:r>
                  <a:rPr lang="en-US" sz="1400" i="1" dirty="0"/>
                  <a:t>: diffusion coefficient;  </a:t>
                </a:r>
                <a:r>
                  <a:rPr lang="en-US" sz="1400" i="1" dirty="0" err="1"/>
                  <a:t>m</a:t>
                </a:r>
                <a:r>
                  <a:rPr lang="en-US" sz="1400" i="1" baseline="-25000" dirty="0" err="1"/>
                  <a:t>k</a:t>
                </a:r>
                <a:r>
                  <a:rPr lang="en-US" sz="1400" i="1" dirty="0"/>
                  <a:t>: mass source due to phase change, condensable specie only</a:t>
                </a:r>
                <a:endParaRPr lang="en-US" sz="900" i="1" dirty="0"/>
              </a:p>
              <a:p>
                <a:pPr lvl="2"/>
                <a:endParaRPr lang="en-US" dirty="0"/>
              </a:p>
              <a:p>
                <a:pPr lvl="1"/>
                <a:r>
                  <a:rPr lang="en-US" b="1" dirty="0"/>
                  <a:t>Continuity Equation for Pressure Correction Equation can be Obtained by Adding All Species Equations</a:t>
                </a:r>
              </a:p>
              <a:p>
                <a:pPr marL="685800" lvl="2" indent="0">
                  <a:buNone/>
                </a:pPr>
                <a:r>
                  <a:rPr lang="en-US" dirty="0"/>
                  <a:t>		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𝜕𝜌</m:t>
                        </m:r>
                      </m:num>
                      <m:den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lang="en-US" sz="1800" i="1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en-US" sz="1800">
                        <a:latin typeface="Cambria Math" panose="02040503050406030204" pitchFamily="18" charset="0"/>
                      </a:rPr>
                      <m:t>∇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∙</m:t>
                    </m:r>
                    <m:d>
                      <m:d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𝜌</m:t>
                        </m:r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</m:d>
                    <m:r>
                      <a:rPr lang="en-US" sz="1800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limLoc m:val="undOvr"/>
                        <m:supHide m:val="on"/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US" dirty="0"/>
                  <a:t> ;  Notices that</a:t>
                </a:r>
                <a:r>
                  <a:rPr lang="en-US" sz="1600" dirty="0"/>
                  <a:t>: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𝜌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limLoc m:val="undOvr"/>
                        <m:supHide m:val="on"/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/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𝜌</m:t>
                        </m:r>
                        <m:sSub>
                          <m:sSub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;   </m:t>
                        </m:r>
                        <m:nary>
                          <m:naryPr>
                            <m:chr m:val="∑"/>
                            <m:limLoc m:val="subSup"/>
                            <m:supHide m:val="on"/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9"/>
                              </m:r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  <m:sup/>
                          <m:e>
                            <m:r>
                              <m:rPr>
                                <m:sty m:val="p"/>
                              </m:rP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∇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∙(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𝜌</m:t>
                            </m:r>
                            <m:sSub>
                              <m:sSubPr>
                                <m:ctrlPr>
                                  <a:rPr lang="en-U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𝐷</m:t>
                                </m:r>
                              </m:e>
                              <m:sub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  <m:r>
                              <m:rPr>
                                <m:sty m:val="p"/>
                              </m:rP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∇</m:t>
                            </m:r>
                            <m:sSub>
                              <m:sSubPr>
                                <m:ctrlPr>
                                  <a:rPr lang="en-U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𝑌</m:t>
                                </m:r>
                              </m:e>
                              <m:sub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=0</m:t>
                            </m:r>
                          </m:e>
                        </m:nary>
                      </m:e>
                    </m:nary>
                  </m:oMath>
                </a14:m>
                <a:r>
                  <a:rPr lang="en-US" sz="1600" dirty="0"/>
                  <a:t>;  		(2)</a:t>
                </a:r>
              </a:p>
              <a:p>
                <a:pPr marL="685800" lvl="2" indent="0">
                  <a:buNone/>
                </a:pPr>
                <a:endParaRPr lang="en-US" dirty="0"/>
              </a:p>
              <a:p>
                <a:pPr lvl="1"/>
                <a:r>
                  <a:rPr lang="en-US" b="1" dirty="0"/>
                  <a:t>Consistent and Conservative Formulation</a:t>
                </a:r>
              </a:p>
              <a:p>
                <a:pPr lvl="2"/>
                <a:r>
                  <a:rPr lang="en-US" b="1" dirty="0"/>
                  <a:t>For pressure-based solver, such as Star-CCM+, Fluent, and Loci-/Stream, the species equation is actually formulated by (1)-</a:t>
                </a:r>
                <a:r>
                  <a:rPr lang="en-US" b="1" dirty="0" err="1"/>
                  <a:t>Y</a:t>
                </a:r>
                <a:r>
                  <a:rPr lang="en-US" b="1" baseline="-25000" dirty="0" err="1"/>
                  <a:t>k</a:t>
                </a:r>
                <a:r>
                  <a:rPr lang="en-US" b="1" dirty="0"/>
                  <a:t>*(2)</a:t>
                </a:r>
              </a:p>
              <a:p>
                <a:pPr marL="171450" lvl="1" indent="0">
                  <a:buNone/>
                </a:pPr>
                <a:r>
                  <a:rPr lang="en-US" dirty="0"/>
                  <a:t>         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ρ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el-GR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ρ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∇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∙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∇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∙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𝜌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∇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nary>
                      <m:naryPr>
                        <m:chr m:val="∑"/>
                        <m:limLoc m:val="subSup"/>
                        <m:sup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9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US" sz="800" dirty="0"/>
                  <a:t>,         </a:t>
                </a:r>
                <a:r>
                  <a:rPr lang="en-US" dirty="0"/>
                  <a:t> </a:t>
                </a:r>
                <a:r>
                  <a:rPr lang="en-US" i="1" dirty="0"/>
                  <a:t>k=1... N;</a:t>
                </a:r>
                <a:endParaRPr lang="en-US" dirty="0"/>
              </a:p>
              <a:p>
                <a:pPr lvl="1"/>
                <a:r>
                  <a:rPr lang="en-US" b="1" dirty="0"/>
                  <a:t>Mass source needs to be added for each equation due to interface evaporation/condensation:</a:t>
                </a:r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4D96B403-4676-7EAF-CB71-72314F26FD7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19100" y="1087366"/>
                <a:ext cx="11620500" cy="5245896"/>
              </a:xfrm>
              <a:blipFill>
                <a:blip r:embed="rId3"/>
                <a:stretch>
                  <a:fillRect t="-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F0600CC7-3B03-5D7B-E2FA-91B920F3F48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42717332"/>
                  </p:ext>
                </p:extLst>
              </p:nvPr>
            </p:nvGraphicFramePr>
            <p:xfrm>
              <a:off x="1143000" y="4819821"/>
              <a:ext cx="9372600" cy="190162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565400">
                      <a:extLst>
                        <a:ext uri="{9D8B030D-6E8A-4147-A177-3AD203B41FA5}">
                          <a16:colId xmlns:a16="http://schemas.microsoft.com/office/drawing/2014/main" val="2544728365"/>
                        </a:ext>
                      </a:extLst>
                    </a:gridCol>
                    <a:gridCol w="2424545">
                      <a:extLst>
                        <a:ext uri="{9D8B030D-6E8A-4147-A177-3AD203B41FA5}">
                          <a16:colId xmlns:a16="http://schemas.microsoft.com/office/drawing/2014/main" val="3600776476"/>
                        </a:ext>
                      </a:extLst>
                    </a:gridCol>
                    <a:gridCol w="4382655">
                      <a:extLst>
                        <a:ext uri="{9D8B030D-6E8A-4147-A177-3AD203B41FA5}">
                          <a16:colId xmlns:a16="http://schemas.microsoft.com/office/drawing/2014/main" val="1611529586"/>
                        </a:ext>
                      </a:extLst>
                    </a:gridCol>
                  </a:tblGrid>
                  <a:tr h="37940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/>
                            <a:t> Equations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/>
                            <a:t>Source Term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/>
                            <a:t> Expected Result (for </a:t>
                          </a:r>
                          <a:r>
                            <a:rPr lang="en-US" sz="1800" dirty="0" err="1"/>
                            <a:t>m</a:t>
                          </a:r>
                          <a:r>
                            <a:rPr lang="en-US" sz="1800" baseline="-25000" dirty="0" err="1"/>
                            <a:t>k</a:t>
                          </a:r>
                          <a:r>
                            <a:rPr lang="en-US" sz="1800" dirty="0"/>
                            <a:t> &gt; 0, evaporation)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252673291"/>
                      </a:ext>
                    </a:extLst>
                  </a:tr>
                  <a:tr h="43833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Continuity Equation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nary>
                                  <m:naryPr>
                                    <m:chr m:val="∑"/>
                                    <m:limLoc m:val="subSup"/>
                                    <m:supHide m:val="on"/>
                                    <m:ctrlPr>
                                      <a:rPr lang="en-US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brk m:alnAt="9"/>
                                      </m:rP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sub>
                                  <m:sup/>
                                  <m:e>
                                    <m:sSub>
                                      <m:sSubPr>
                                        <m:ctrlPr>
                                          <a:rPr lang="en-US" sz="14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400" b="0" i="1" smtClean="0">
                                            <a:latin typeface="Cambria Math" panose="02040503050406030204" pitchFamily="18" charset="0"/>
                                          </a:rPr>
                                          <m:t>𝑚</m:t>
                                        </m:r>
                                      </m:e>
                                      <m:sub>
                                        <m:r>
                                          <a:rPr lang="en-US" sz="1400" b="0" i="1" smtClean="0">
                                            <a:latin typeface="Cambria Math" panose="02040503050406030204" pitchFamily="18" charset="0"/>
                                          </a:rPr>
                                          <m:t>𝑘</m:t>
                                        </m:r>
                                      </m:sub>
                                    </m:sSub>
                                  </m:e>
                                </m:nary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Pressure will increase.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780193443"/>
                      </a:ext>
                    </a:extLst>
                  </a:tr>
                  <a:tr h="46743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Condensable Specie, </a:t>
                          </a:r>
                          <a:r>
                            <a:rPr lang="en-US" sz="1400" dirty="0" err="1"/>
                            <a:t>i</a:t>
                          </a:r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1−</m:t>
                                    </m:r>
                                    <m:sSub>
                                      <m:sSubPr>
                                        <m:ctrlPr>
                                          <a:rPr lang="en-US" sz="14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400" b="0" i="1" smtClean="0">
                                            <a:latin typeface="Cambria Math" panose="02040503050406030204" pitchFamily="18" charset="0"/>
                                          </a:rPr>
                                          <m:t>𝑌</m:t>
                                        </m:r>
                                      </m:e>
                                      <m:sub>
                                        <m:r>
                                          <a:rPr lang="en-US" sz="1400" b="0" i="1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  <m:sSub>
                                  <m:sSubPr>
                                    <m:ctrlP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If </a:t>
                          </a:r>
                          <a:r>
                            <a:rPr lang="en-US" sz="1400" i="1" dirty="0"/>
                            <a:t>Y</a:t>
                          </a:r>
                          <a:r>
                            <a:rPr lang="en-US" sz="1400" i="1" baseline="-25000" dirty="0"/>
                            <a:t>i</a:t>
                          </a:r>
                          <a:r>
                            <a:rPr lang="en-US" sz="1400" dirty="0"/>
                            <a:t>=1, source term is zero, and Y</a:t>
                          </a:r>
                          <a:r>
                            <a:rPr lang="en-US" sz="1400" baseline="-25000" dirty="0"/>
                            <a:t>i</a:t>
                          </a:r>
                          <a:r>
                            <a:rPr lang="en-US" sz="1400" dirty="0"/>
                            <a:t> will stay at 1.0;</a:t>
                          </a:r>
                        </a:p>
                        <a:p>
                          <a:pPr algn="ctr"/>
                          <a:r>
                            <a:rPr lang="en-US" sz="1400" dirty="0"/>
                            <a:t>If </a:t>
                          </a:r>
                          <a:r>
                            <a:rPr lang="en-US" sz="1400" i="1" dirty="0"/>
                            <a:t>Y</a:t>
                          </a:r>
                          <a:r>
                            <a:rPr lang="en-US" sz="1400" i="1" baseline="-25000" dirty="0"/>
                            <a:t>i</a:t>
                          </a:r>
                          <a:r>
                            <a:rPr lang="en-US" sz="1400" i="1" dirty="0"/>
                            <a:t> </a:t>
                          </a:r>
                          <a:r>
                            <a:rPr lang="en-US" sz="1400" dirty="0"/>
                            <a:t>&lt; 1, </a:t>
                          </a:r>
                          <a:r>
                            <a:rPr lang="en-US" sz="1400" i="1" dirty="0"/>
                            <a:t>Y</a:t>
                          </a:r>
                          <a:r>
                            <a:rPr lang="en-US" sz="1400" i="1" baseline="-25000" dirty="0"/>
                            <a:t>i</a:t>
                          </a:r>
                          <a:r>
                            <a:rPr lang="en-US" sz="1400" dirty="0"/>
                            <a:t> will increase.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13717610"/>
                      </a:ext>
                    </a:extLst>
                  </a:tr>
                  <a:tr h="46743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Non-condensable species, j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𝑌</m:t>
                                    </m:r>
                                  </m:e>
                                  <m:sub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If </a:t>
                          </a:r>
                          <a:r>
                            <a:rPr lang="en-US" sz="1400" i="1" dirty="0" err="1"/>
                            <a:t>Y</a:t>
                          </a:r>
                          <a:r>
                            <a:rPr lang="en-US" sz="1400" i="1" baseline="-25000" dirty="0" err="1"/>
                            <a:t>j</a:t>
                          </a:r>
                          <a:r>
                            <a:rPr lang="en-US" sz="1400" dirty="0"/>
                            <a:t>=0, source term is zero, and </a:t>
                          </a:r>
                          <a:r>
                            <a:rPr lang="en-US" sz="1400" dirty="0" err="1"/>
                            <a:t>Y</a:t>
                          </a:r>
                          <a:r>
                            <a:rPr lang="en-US" sz="1400" baseline="-25000" dirty="0" err="1"/>
                            <a:t>j</a:t>
                          </a:r>
                          <a:r>
                            <a:rPr lang="en-US" sz="1400" dirty="0"/>
                            <a:t> will stay at 0.0;</a:t>
                          </a:r>
                        </a:p>
                        <a:p>
                          <a:pPr algn="ctr"/>
                          <a:r>
                            <a:rPr lang="en-US" sz="1400" dirty="0"/>
                            <a:t>If </a:t>
                          </a:r>
                          <a:r>
                            <a:rPr lang="en-US" sz="1400" i="1" dirty="0"/>
                            <a:t>Y</a:t>
                          </a:r>
                          <a:r>
                            <a:rPr lang="en-US" sz="1400" i="1" baseline="-25000" dirty="0"/>
                            <a:t>i</a:t>
                          </a:r>
                          <a:r>
                            <a:rPr lang="en-US" sz="1400" i="1" dirty="0"/>
                            <a:t> &gt;</a:t>
                          </a:r>
                          <a:r>
                            <a:rPr lang="en-US" sz="1400" dirty="0"/>
                            <a:t> 0, </a:t>
                          </a:r>
                          <a:r>
                            <a:rPr lang="en-US" sz="1400" i="1" dirty="0"/>
                            <a:t>Y</a:t>
                          </a:r>
                          <a:r>
                            <a:rPr lang="en-US" sz="1400" i="1" baseline="-25000" dirty="0"/>
                            <a:t>i</a:t>
                          </a:r>
                          <a:r>
                            <a:rPr lang="en-US" sz="1400" dirty="0"/>
                            <a:t> will decrease.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63982080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F0600CC7-3B03-5D7B-E2FA-91B920F3F48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42717332"/>
                  </p:ext>
                </p:extLst>
              </p:nvPr>
            </p:nvGraphicFramePr>
            <p:xfrm>
              <a:off x="1143000" y="4819821"/>
              <a:ext cx="9372600" cy="190162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565400">
                      <a:extLst>
                        <a:ext uri="{9D8B030D-6E8A-4147-A177-3AD203B41FA5}">
                          <a16:colId xmlns:a16="http://schemas.microsoft.com/office/drawing/2014/main" val="2544728365"/>
                        </a:ext>
                      </a:extLst>
                    </a:gridCol>
                    <a:gridCol w="2424545">
                      <a:extLst>
                        <a:ext uri="{9D8B030D-6E8A-4147-A177-3AD203B41FA5}">
                          <a16:colId xmlns:a16="http://schemas.microsoft.com/office/drawing/2014/main" val="3600776476"/>
                        </a:ext>
                      </a:extLst>
                    </a:gridCol>
                    <a:gridCol w="4382655">
                      <a:extLst>
                        <a:ext uri="{9D8B030D-6E8A-4147-A177-3AD203B41FA5}">
                          <a16:colId xmlns:a16="http://schemas.microsoft.com/office/drawing/2014/main" val="1611529586"/>
                        </a:ext>
                      </a:extLst>
                    </a:gridCol>
                  </a:tblGrid>
                  <a:tr h="37940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/>
                            <a:t> Equations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/>
                            <a:t>Source Term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/>
                            <a:t> Expected Result (for </a:t>
                          </a:r>
                          <a:r>
                            <a:rPr lang="en-US" sz="1800" dirty="0" err="1"/>
                            <a:t>m</a:t>
                          </a:r>
                          <a:r>
                            <a:rPr lang="en-US" sz="1800" baseline="-25000" dirty="0" err="1"/>
                            <a:t>k</a:t>
                          </a:r>
                          <a:r>
                            <a:rPr lang="en-US" sz="1800" dirty="0"/>
                            <a:t> &gt; 0, evaporation)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252673291"/>
                      </a:ext>
                    </a:extLst>
                  </a:tr>
                  <a:tr h="48590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Continuity Equation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6030" t="-155000" r="-181910" b="-227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Pressure will increase.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780193443"/>
                      </a:ext>
                    </a:extLst>
                  </a:tr>
                  <a:tr h="5181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Condensable Specie, </a:t>
                          </a:r>
                          <a:r>
                            <a:rPr lang="en-US" sz="1400" dirty="0" err="1"/>
                            <a:t>i</a:t>
                          </a:r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6030" t="-237209" r="-181910" b="-11162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If </a:t>
                          </a:r>
                          <a:r>
                            <a:rPr lang="en-US" sz="1400" i="1" dirty="0"/>
                            <a:t>Y</a:t>
                          </a:r>
                          <a:r>
                            <a:rPr lang="en-US" sz="1400" i="1" baseline="-25000" dirty="0"/>
                            <a:t>i</a:t>
                          </a:r>
                          <a:r>
                            <a:rPr lang="en-US" sz="1400" dirty="0"/>
                            <a:t>=1, source term is zero, and Y</a:t>
                          </a:r>
                          <a:r>
                            <a:rPr lang="en-US" sz="1400" baseline="-25000" dirty="0"/>
                            <a:t>i</a:t>
                          </a:r>
                          <a:r>
                            <a:rPr lang="en-US" sz="1400" dirty="0"/>
                            <a:t> will stay at 1.0;</a:t>
                          </a:r>
                        </a:p>
                        <a:p>
                          <a:pPr algn="ctr"/>
                          <a:r>
                            <a:rPr lang="en-US" sz="1400" dirty="0"/>
                            <a:t>If </a:t>
                          </a:r>
                          <a:r>
                            <a:rPr lang="en-US" sz="1400" i="1" dirty="0"/>
                            <a:t>Y</a:t>
                          </a:r>
                          <a:r>
                            <a:rPr lang="en-US" sz="1400" i="1" baseline="-25000" dirty="0"/>
                            <a:t>i</a:t>
                          </a:r>
                          <a:r>
                            <a:rPr lang="en-US" sz="1400" i="1" dirty="0"/>
                            <a:t> </a:t>
                          </a:r>
                          <a:r>
                            <a:rPr lang="en-US" sz="1400" dirty="0"/>
                            <a:t>&lt; 1, </a:t>
                          </a:r>
                          <a:r>
                            <a:rPr lang="en-US" sz="1400" i="1" dirty="0"/>
                            <a:t>Y</a:t>
                          </a:r>
                          <a:r>
                            <a:rPr lang="en-US" sz="1400" i="1" baseline="-25000" dirty="0"/>
                            <a:t>i</a:t>
                          </a:r>
                          <a:r>
                            <a:rPr lang="en-US" sz="1400" dirty="0"/>
                            <a:t> will increase.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13717610"/>
                      </a:ext>
                    </a:extLst>
                  </a:tr>
                  <a:tr h="5181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Non-condensable species, j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6030" t="-341176" r="-181910" b="-129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If </a:t>
                          </a:r>
                          <a:r>
                            <a:rPr lang="en-US" sz="1400" i="1" dirty="0" err="1"/>
                            <a:t>Y</a:t>
                          </a:r>
                          <a:r>
                            <a:rPr lang="en-US" sz="1400" i="1" baseline="-25000" dirty="0" err="1"/>
                            <a:t>j</a:t>
                          </a:r>
                          <a:r>
                            <a:rPr lang="en-US" sz="1400" dirty="0"/>
                            <a:t>=0, source term is zero, and </a:t>
                          </a:r>
                          <a:r>
                            <a:rPr lang="en-US" sz="1400" dirty="0" err="1"/>
                            <a:t>Y</a:t>
                          </a:r>
                          <a:r>
                            <a:rPr lang="en-US" sz="1400" baseline="-25000" dirty="0" err="1"/>
                            <a:t>j</a:t>
                          </a:r>
                          <a:r>
                            <a:rPr lang="en-US" sz="1400" dirty="0"/>
                            <a:t> will stay at 0.0;</a:t>
                          </a:r>
                        </a:p>
                        <a:p>
                          <a:pPr algn="ctr"/>
                          <a:r>
                            <a:rPr lang="en-US" sz="1400" dirty="0"/>
                            <a:t>If </a:t>
                          </a:r>
                          <a:r>
                            <a:rPr lang="en-US" sz="1400" i="1" dirty="0"/>
                            <a:t>Y</a:t>
                          </a:r>
                          <a:r>
                            <a:rPr lang="en-US" sz="1400" i="1" baseline="-25000" dirty="0"/>
                            <a:t>i</a:t>
                          </a:r>
                          <a:r>
                            <a:rPr lang="en-US" sz="1400" i="1" dirty="0"/>
                            <a:t> &gt;</a:t>
                          </a:r>
                          <a:r>
                            <a:rPr lang="en-US" sz="1400" dirty="0"/>
                            <a:t> 0, </a:t>
                          </a:r>
                          <a:r>
                            <a:rPr lang="en-US" sz="1400" i="1" dirty="0"/>
                            <a:t>Y</a:t>
                          </a:r>
                          <a:r>
                            <a:rPr lang="en-US" sz="1400" i="1" baseline="-25000" dirty="0"/>
                            <a:t>i</a:t>
                          </a:r>
                          <a:r>
                            <a:rPr lang="en-US" sz="1400" dirty="0"/>
                            <a:t> will decrease.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639820805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7521226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3CC8B93-8E7F-463A-B42E-553EF7582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3D04F6-5BE6-40C3-B386-A0E7FC276BD8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B290A2B-206C-53F0-B38C-6727736009C6}"/>
              </a:ext>
            </a:extLst>
          </p:cNvPr>
          <p:cNvSpPr txBox="1"/>
          <p:nvPr/>
        </p:nvSpPr>
        <p:spPr>
          <a:xfrm>
            <a:off x="1328585" y="125265"/>
            <a:ext cx="86598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Experimental Setup: Pressurant Requirements for Discharge of Liquid Methane  Under Both Static and Slosh Conditions </a:t>
            </a:r>
            <a:r>
              <a:rPr kumimoji="0" lang="en-US" sz="2400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396B0AF-1D87-B01E-C7FE-75B5D46ED8CC}"/>
              </a:ext>
            </a:extLst>
          </p:cNvPr>
          <p:cNvSpPr txBox="1"/>
          <p:nvPr/>
        </p:nvSpPr>
        <p:spPr>
          <a:xfrm>
            <a:off x="3782319" y="974608"/>
            <a:ext cx="735198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solidFill>
                  <a:prstClr val="black"/>
                </a:solidFill>
                <a:latin typeface="Calibri" panose="020F0502020204030204"/>
                <a:cs typeface="+mn-cs"/>
              </a:rPr>
              <a:t>Tank and Fluid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  <a:cs typeface="+mn-cs"/>
              </a:rPr>
              <a:t>Spherical Tank, D=1.52m;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Propellant: methane, hydrogen and nitrogen. This study: LCH4.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Initial 95% fill, Pressure at 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  <a:cs typeface="+mn-cs"/>
              </a:rPr>
              <a:t>1.0365x10</a:t>
            </a:r>
            <a:r>
              <a:rPr lang="en-US" baseline="30000" dirty="0">
                <a:solidFill>
                  <a:prstClr val="black"/>
                </a:solidFill>
                <a:latin typeface="Calibri" panose="020F0502020204030204"/>
                <a:cs typeface="+mn-cs"/>
              </a:rPr>
              <a:t>5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Pa;  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  <a:cs typeface="+mn-cs"/>
              </a:rPr>
              <a:t>P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ressurized to 3.45x10</a:t>
            </a:r>
            <a:r>
              <a:rPr kumimoji="0" lang="en-US" sz="18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Pa, hold, and then drain.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During drain, with slosh and without slosh.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Different inlet pressurant temperatures; different expulsion times.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35F0B5D-A59B-C09B-E920-28384DB85ED4}"/>
              </a:ext>
            </a:extLst>
          </p:cNvPr>
          <p:cNvSpPr txBox="1"/>
          <p:nvPr/>
        </p:nvSpPr>
        <p:spPr>
          <a:xfrm>
            <a:off x="994203" y="6215749"/>
            <a:ext cx="700710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20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Malgun Gothic" panose="020B0503020000020004" pitchFamily="34" charset="-127"/>
              </a:rPr>
              <a:t>DeWitt, R.L. and McIntire, T.O. "Pressurant Requirements for Discharge of Liquid Methane from a 1.52-meter- (5-ft-) Diameter Spherical Tank Under Both Static and Slosh Conditions" NASA-TN-D-7638. 1974.</a:t>
            </a:r>
            <a:endParaRPr lang="en-US" sz="1200" i="1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0403D5B-AF26-1F55-D51D-AF8A8CDE1C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689" y="959906"/>
            <a:ext cx="3298222" cy="246909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44F1E3E-2A8B-8D83-CBBD-A5DB0D375A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744" y="3597313"/>
            <a:ext cx="2505673" cy="265199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48E9152-8C8F-CB8A-4DDF-A91438A76F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8417" y="3595437"/>
            <a:ext cx="2926334" cy="2536156"/>
          </a:xfrm>
          <a:prstGeom prst="rect">
            <a:avLst/>
          </a:prstGeom>
        </p:spPr>
      </p:pic>
      <p:pic>
        <p:nvPicPr>
          <p:cNvPr id="6" name="Picture 5" descr="Shape, circle&#10;&#10;AI-generated content may be incorrect.">
            <a:extLst>
              <a:ext uri="{FF2B5EF4-FFF2-40B4-BE49-F238E27FC236}">
                <a16:creationId xmlns:a16="http://schemas.microsoft.com/office/drawing/2014/main" id="{144A8AC5-C5DA-BACB-7220-E13004DD41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3584" y="3090089"/>
            <a:ext cx="1905632" cy="2994565"/>
          </a:xfrm>
          <a:prstGeom prst="rect">
            <a:avLst/>
          </a:prstGeom>
        </p:spPr>
      </p:pic>
      <p:pic>
        <p:nvPicPr>
          <p:cNvPr id="8" name="Picture 7" descr="Shape&#10;&#10;AI-generated content may be incorrect.">
            <a:extLst>
              <a:ext uri="{FF2B5EF4-FFF2-40B4-BE49-F238E27FC236}">
                <a16:creationId xmlns:a16="http://schemas.microsoft.com/office/drawing/2014/main" id="{2E8E0BB0-AE07-64C8-D922-7C5B0B1FC82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1998" y="2974581"/>
            <a:ext cx="2115844" cy="175497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02FC846-EB48-B20C-FE2E-8C3D9CA38A3B}"/>
              </a:ext>
            </a:extLst>
          </p:cNvPr>
          <p:cNvSpPr/>
          <p:nvPr/>
        </p:nvSpPr>
        <p:spPr>
          <a:xfrm>
            <a:off x="6172200" y="3090089"/>
            <a:ext cx="1295400" cy="761979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2BAC6EB-FE7B-BEEF-EFC9-A69F84CE5705}"/>
              </a:ext>
            </a:extLst>
          </p:cNvPr>
          <p:cNvSpPr txBox="1"/>
          <p:nvPr/>
        </p:nvSpPr>
        <p:spPr>
          <a:xfrm>
            <a:off x="8080424" y="5068991"/>
            <a:ext cx="368722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tx1"/>
                </a:solidFill>
              </a:rPr>
              <a:t>CFD Model: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3D, 1 degree pi-sector.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Coarse Mesh: 18k cells, 5.0mm near wall. y+ ~5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Medium Mesh: 46k cells, 2.5mm near wall; y+ ~3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Fines Mesh;  56k cells, 1.0mm near wall; y+ ~2</a:t>
            </a:r>
          </a:p>
        </p:txBody>
      </p:sp>
    </p:spTree>
    <p:extLst>
      <p:ext uri="{BB962C8B-B14F-4D97-AF65-F5344CB8AC3E}">
        <p14:creationId xmlns:p14="http://schemas.microsoft.com/office/powerpoint/2010/main" val="12894976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hart, pie chart&#10;&#10;AI-generated content may be incorrect.">
            <a:extLst>
              <a:ext uri="{FF2B5EF4-FFF2-40B4-BE49-F238E27FC236}">
                <a16:creationId xmlns:a16="http://schemas.microsoft.com/office/drawing/2014/main" id="{DC7E87C3-B9A5-901B-9837-D1DEC63815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0" t="4545" r="27600" b="4545"/>
          <a:stretch/>
        </p:blipFill>
        <p:spPr>
          <a:xfrm>
            <a:off x="4572000" y="988258"/>
            <a:ext cx="3657600" cy="2612571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D006A17-58D1-49A7-AB5F-B6053A071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3D04F6-5BE6-40C3-B386-A0E7FC276BD8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3">
                <a:extLst>
                  <a:ext uri="{FF2B5EF4-FFF2-40B4-BE49-F238E27FC236}">
                    <a16:creationId xmlns:a16="http://schemas.microsoft.com/office/drawing/2014/main" id="{6A2526D6-21D5-3D44-9EA8-27A95B2A1C7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0" y="914400"/>
                <a:ext cx="5382986" cy="5851220"/>
              </a:xfrm>
            </p:spPr>
            <p:txBody>
              <a:bodyPr/>
              <a:lstStyle/>
              <a:p>
                <a:r>
                  <a:rPr lang="en-US" sz="1600" b="1" u="sng" dirty="0"/>
                  <a:t>Closed Tank without Inlet</a:t>
                </a:r>
                <a:endParaRPr lang="en-US" sz="1600" b="1" dirty="0"/>
              </a:p>
              <a:p>
                <a:pPr lvl="1" indent="-342900" algn="just">
                  <a:spcBef>
                    <a:spcPts val="0"/>
                  </a:spcBef>
                  <a:spcAft>
                    <a:spcPts val="0"/>
                  </a:spcAft>
                  <a:buFont typeface="Symbol" panose="05050102010706020507" pitchFamily="18" charset="2"/>
                  <a:buChar char=""/>
                </a:pPr>
                <a:r>
                  <a:rPr lang="en-US" sz="1400" b="1" dirty="0"/>
                  <a:t>Initial condition: 95% initial fill; </a:t>
                </a:r>
              </a:p>
              <a:p>
                <a:pPr lvl="1" indent="-342900" algn="just">
                  <a:spcBef>
                    <a:spcPts val="0"/>
                  </a:spcBef>
                  <a:spcAft>
                    <a:spcPts val="0"/>
                  </a:spcAft>
                  <a:buFont typeface="Symbol" panose="05050102010706020507" pitchFamily="18" charset="2"/>
                  <a:buChar char=""/>
                </a:pPr>
                <a:r>
                  <a:rPr lang="en-US" sz="1400" b="1" dirty="0"/>
                  <a:t>P=1bar, T=112.5K (</a:t>
                </a:r>
                <a:r>
                  <a:rPr lang="en-US" sz="1400" b="1" dirty="0" err="1"/>
                  <a:t>T</a:t>
                </a:r>
                <a:r>
                  <a:rPr lang="en-US" sz="1400" b="1" baseline="-25000" dirty="0" err="1"/>
                  <a:t>sat</a:t>
                </a:r>
                <a:r>
                  <a:rPr lang="en-US" sz="1400" b="1" dirty="0"/>
                  <a:t> of CH4 at 1bar)</a:t>
                </a:r>
              </a:p>
              <a:p>
                <a:pPr lvl="1" indent="-342900" algn="just">
                  <a:spcBef>
                    <a:spcPts val="0"/>
                  </a:spcBef>
                  <a:spcAft>
                    <a:spcPts val="0"/>
                  </a:spcAft>
                  <a:buFont typeface="Symbol" panose="05050102010706020507" pitchFamily="18" charset="2"/>
                  <a:buChar char=""/>
                </a:pPr>
                <a:r>
                  <a:rPr lang="en-US" sz="1400" b="1" dirty="0"/>
                  <a:t>Ullage filled with </a:t>
                </a:r>
                <a:r>
                  <a:rPr lang="en-US" sz="1400" b="1" dirty="0" err="1"/>
                  <a:t>Y</a:t>
                </a:r>
                <a:r>
                  <a:rPr lang="en-US" sz="1400" b="1" baseline="-25000" dirty="0" err="1"/>
                  <a:t>he</a:t>
                </a:r>
                <a:r>
                  <a:rPr lang="en-US" sz="1400" b="1" dirty="0"/>
                  <a:t>=0.5, Y</a:t>
                </a:r>
                <a:r>
                  <a:rPr lang="en-US" sz="1400" b="1" baseline="-25000" dirty="0"/>
                  <a:t>CH4</a:t>
                </a:r>
                <a:r>
                  <a:rPr lang="en-US" sz="1400" b="1" dirty="0"/>
                  <a:t>=0.5</a:t>
                </a:r>
              </a:p>
              <a:p>
                <a:pPr lvl="1" indent="-342900" algn="just">
                  <a:spcBef>
                    <a:spcPts val="0"/>
                  </a:spcBef>
                  <a:spcAft>
                    <a:spcPts val="0"/>
                  </a:spcAft>
                  <a:buFont typeface="Symbol" panose="05050102010706020507" pitchFamily="18" charset="2"/>
                  <a:buChar char=""/>
                </a:pPr>
                <a:r>
                  <a:rPr lang="en-US" sz="1400" b="1" dirty="0"/>
                  <a:t>Partial pressure: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𝒑</m:t>
                        </m:r>
                      </m:e>
                      <m:sub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  <m:r>
                      <a:rPr lang="en-US" sz="1400" b="1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14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  <m:r>
                      <a:rPr lang="en-US" sz="1400" b="1" i="1" smtClean="0">
                        <a:latin typeface="Cambria Math" panose="02040503050406030204" pitchFamily="18" charset="0"/>
                      </a:rPr>
                      <m:t>𝒑</m:t>
                    </m:r>
                    <m:r>
                      <a:rPr lang="en-US" sz="1400" b="1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4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>
                          <m:fPr>
                            <m:ctrlPr>
                              <a:rPr lang="en-US" sz="1400" b="1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14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400" b="1" i="1" smtClean="0">
                                    <a:latin typeface="Cambria Math" panose="02040503050406030204" pitchFamily="18" charset="0"/>
                                  </a:rPr>
                                  <m:t>𝒀</m:t>
                                </m:r>
                              </m:e>
                              <m:sub>
                                <m:r>
                                  <a:rPr lang="en-US" sz="1400" b="1" i="1" smtClean="0">
                                    <a:latin typeface="Cambria Math" panose="02040503050406030204" pitchFamily="18" charset="0"/>
                                  </a:rPr>
                                  <m:t>𝒊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sz="14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400" b="1" i="1" smtClean="0">
                                    <a:latin typeface="Cambria Math" panose="02040503050406030204" pitchFamily="18" charset="0"/>
                                  </a:rPr>
                                  <m:t>𝑴</m:t>
                                </m:r>
                              </m:e>
                              <m:sub>
                                <m:r>
                                  <a:rPr lang="en-US" sz="1400" b="1" i="1" smtClean="0">
                                    <a:latin typeface="Cambria Math" panose="02040503050406030204" pitchFamily="18" charset="0"/>
                                  </a:rPr>
                                  <m:t>𝒋</m:t>
                                </m:r>
                              </m:sub>
                            </m:sSub>
                          </m:den>
                        </m:f>
                      </m:num>
                      <m:den>
                        <m:nary>
                          <m:naryPr>
                            <m:chr m:val="∑"/>
                            <m:limLoc m:val="subSup"/>
                            <m:supHide m:val="on"/>
                            <m:ctrlPr>
                              <a:rPr lang="en-US" sz="1400" b="1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9"/>
                              </m:rPr>
                              <a:rPr lang="en-US" sz="1400" b="1" i="1" smtClean="0">
                                <a:latin typeface="Cambria Math" panose="02040503050406030204" pitchFamily="18" charset="0"/>
                              </a:rPr>
                              <m:t>𝒋</m:t>
                            </m:r>
                          </m:sub>
                          <m:sup/>
                          <m:e>
                            <m:r>
                              <a:rPr lang="en-US" sz="1400" b="1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f>
                              <m:fPr>
                                <m:ctrlPr>
                                  <a:rPr lang="en-US" sz="14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US" sz="14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b="1" i="1" smtClean="0">
                                        <a:latin typeface="Cambria Math" panose="02040503050406030204" pitchFamily="18" charset="0"/>
                                      </a:rPr>
                                      <m:t>𝒀</m:t>
                                    </m:r>
                                  </m:e>
                                  <m:sub>
                                    <m:r>
                                      <a:rPr lang="en-US" sz="1400" b="1" i="1" smtClean="0">
                                        <a:latin typeface="Cambria Math" panose="02040503050406030204" pitchFamily="18" charset="0"/>
                                      </a:rPr>
                                      <m:t>𝒋</m:t>
                                    </m:r>
                                  </m:sub>
                                </m:sSub>
                              </m:num>
                              <m:den>
                                <m:sSub>
                                  <m:sSubPr>
                                    <m:ctrlPr>
                                      <a:rPr lang="en-US" sz="14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b="1" i="1" smtClean="0">
                                        <a:latin typeface="Cambria Math" panose="02040503050406030204" pitchFamily="18" charset="0"/>
                                      </a:rPr>
                                      <m:t>𝑴</m:t>
                                    </m:r>
                                  </m:e>
                                  <m:sub>
                                    <m:r>
                                      <a:rPr lang="en-US" sz="1400" b="1" i="1" smtClean="0">
                                        <a:latin typeface="Cambria Math" panose="02040503050406030204" pitchFamily="18" charset="0"/>
                                      </a:rPr>
                                      <m:t>𝒋</m:t>
                                    </m:r>
                                  </m:sub>
                                </m:sSub>
                              </m:den>
                            </m:f>
                            <m:r>
                              <a:rPr lang="en-US" sz="1400" b="1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nary>
                      </m:den>
                    </m:f>
                    <m:r>
                      <a:rPr lang="en-US" sz="1400" b="1" i="1" smtClean="0">
                        <a:latin typeface="Cambria Math" panose="02040503050406030204" pitchFamily="18" charset="0"/>
                      </a:rPr>
                      <m:t>𝒑</m:t>
                    </m:r>
                  </m:oMath>
                </a14:m>
                <a:endParaRPr lang="en-US" sz="1400" b="1" dirty="0"/>
              </a:p>
              <a:p>
                <a:pPr lvl="1" indent="-342900" algn="just">
                  <a:spcBef>
                    <a:spcPts val="0"/>
                  </a:spcBef>
                  <a:spcAft>
                    <a:spcPts val="0"/>
                  </a:spcAft>
                  <a:buFont typeface="Symbol" panose="05050102010706020507" pitchFamily="18" charset="2"/>
                  <a:buChar char=""/>
                </a:pPr>
                <a:r>
                  <a:rPr lang="en-US" sz="1400" b="1" dirty="0"/>
                  <a:t>Molar mass: </a:t>
                </a:r>
                <a:r>
                  <a:rPr lang="en-US" sz="1400" dirty="0" err="1"/>
                  <a:t>M</a:t>
                </a:r>
                <a:r>
                  <a:rPr lang="en-US" sz="1400" baseline="-25000" dirty="0" err="1"/>
                  <a:t>He</a:t>
                </a:r>
                <a:r>
                  <a:rPr lang="en-US" sz="1400" dirty="0"/>
                  <a:t>=4.0g/mol; M</a:t>
                </a:r>
                <a:r>
                  <a:rPr lang="en-US" sz="1400" baseline="-25000" dirty="0"/>
                  <a:t>CH4</a:t>
                </a:r>
                <a:r>
                  <a:rPr lang="en-US" sz="1400" dirty="0"/>
                  <a:t>=16 g/mol</a:t>
                </a:r>
              </a:p>
              <a:p>
                <a:pPr lvl="1" indent="-342900" algn="just">
                  <a:spcBef>
                    <a:spcPts val="0"/>
                  </a:spcBef>
                  <a:spcAft>
                    <a:spcPts val="0"/>
                  </a:spcAft>
                  <a:buFont typeface="Symbol" panose="05050102010706020507" pitchFamily="18" charset="2"/>
                  <a:buChar char=""/>
                </a:pPr>
                <a:r>
                  <a:rPr lang="en-US" sz="1400" b="1" dirty="0"/>
                  <a:t>p</a:t>
                </a:r>
                <a:r>
                  <a:rPr lang="en-US" sz="1400" b="1" baseline="-25000" dirty="0"/>
                  <a:t>CH4</a:t>
                </a:r>
                <a:r>
                  <a:rPr lang="en-US" sz="1400" b="1" dirty="0"/>
                  <a:t>=20.3k Pa.  Evaporation is expected.</a:t>
                </a:r>
              </a:p>
              <a:p>
                <a:pPr marL="114300" lvl="1" indent="0" algn="just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400" b="1" dirty="0"/>
                  <a:t>                           </a:t>
                </a:r>
              </a:p>
              <a:p>
                <a:r>
                  <a:rPr lang="en-US" sz="1600" b="1" dirty="0"/>
                  <a:t>Observations</a:t>
                </a:r>
                <a:endParaRPr lang="en-US" sz="16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200" b="1" dirty="0"/>
                  <a:t>Evaporation of the liquid phase occurs due to reduced partial pressure, resulting in:</a:t>
                </a:r>
              </a:p>
              <a:p>
                <a:pPr marL="548640" lvl="1"/>
                <a:r>
                  <a:rPr lang="en-US" sz="1200" b="1" dirty="0"/>
                  <a:t>Higher CH₄ mass fraction near the liquid–vapor interface.</a:t>
                </a:r>
              </a:p>
              <a:p>
                <a:pPr marL="548640" lvl="1"/>
                <a:r>
                  <a:rPr lang="en-US" sz="1200" b="1" dirty="0"/>
                  <a:t>Lower mass fraction of the non-condensable helium.</a:t>
                </a:r>
              </a:p>
              <a:p>
                <a:pPr marL="548640" lvl="1"/>
                <a:r>
                  <a:rPr lang="en-US" sz="1200" b="1" dirty="0"/>
                  <a:t>Ullage compression, leading to higher ullage temperature.</a:t>
                </a:r>
              </a:p>
              <a:p>
                <a:pPr marL="548640" lvl="1"/>
                <a:r>
                  <a:rPr lang="en-US" sz="1200" b="1" dirty="0"/>
                  <a:t>Subcooled liquid surface caused by phase change.</a:t>
                </a:r>
              </a:p>
              <a:p>
                <a:pPr marL="548640" lvl="1"/>
                <a:r>
                  <a:rPr lang="en-US" sz="1200" b="1" dirty="0"/>
                  <a:t>Stratified temperature field within the ullage.</a:t>
                </a:r>
              </a:p>
              <a:p>
                <a:pPr marL="548640" lvl="1"/>
                <a:r>
                  <a:rPr lang="en-US" sz="1200" b="1" dirty="0"/>
                  <a:t>Overall increase in ullage pressure.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200" b="1" dirty="0"/>
                  <a:t>All observations are consistent with the expected physical behavior.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200" b="1" dirty="0"/>
                  <a:t>Physical properties are treated as functions of temperature and mixture fraction.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200" b="1" dirty="0"/>
                  <a:t>The helium mass in the ullage remains constant during mixing and expulsion, indicating good numerical conservation.</a:t>
                </a:r>
              </a:p>
              <a:p>
                <a:pPr marL="114300" lvl="1" indent="0" algn="just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en-US" sz="1400" b="1" dirty="0"/>
              </a:p>
              <a:p>
                <a:pPr lvl="1" indent="-342900" algn="just">
                  <a:spcBef>
                    <a:spcPts val="0"/>
                  </a:spcBef>
                  <a:spcAft>
                    <a:spcPts val="0"/>
                  </a:spcAft>
                  <a:buFont typeface="Symbol" panose="05050102010706020507" pitchFamily="18" charset="2"/>
                  <a:buChar char=""/>
                </a:pPr>
                <a:endParaRPr lang="en-US" sz="1400" b="1" dirty="0"/>
              </a:p>
              <a:p>
                <a:pPr lvl="1" indent="-342900" algn="just">
                  <a:spcBef>
                    <a:spcPts val="0"/>
                  </a:spcBef>
                  <a:spcAft>
                    <a:spcPts val="0"/>
                  </a:spcAft>
                  <a:buFont typeface="Symbol" panose="05050102010706020507" pitchFamily="18" charset="2"/>
                  <a:buChar char=""/>
                </a:pPr>
                <a:endParaRPr lang="en-US" sz="1400" b="1" dirty="0"/>
              </a:p>
              <a:p>
                <a:pPr lvl="1" indent="-342900" algn="just">
                  <a:spcBef>
                    <a:spcPts val="0"/>
                  </a:spcBef>
                  <a:spcAft>
                    <a:spcPts val="0"/>
                  </a:spcAft>
                  <a:buFont typeface="Symbol" panose="05050102010706020507" pitchFamily="18" charset="2"/>
                  <a:buChar char=""/>
                </a:pPr>
                <a:endParaRPr lang="en-US" sz="1400" b="1" dirty="0"/>
              </a:p>
              <a:p>
                <a:pPr lvl="1" indent="-342900" algn="just">
                  <a:spcBef>
                    <a:spcPts val="0"/>
                  </a:spcBef>
                  <a:spcAft>
                    <a:spcPts val="0"/>
                  </a:spcAft>
                  <a:buFont typeface="Symbol" panose="05050102010706020507" pitchFamily="18" charset="2"/>
                  <a:buChar char=""/>
                </a:pPr>
                <a:endParaRPr lang="en-US" sz="1400" b="1" dirty="0"/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066CC"/>
                  </a:buClr>
                  <a:buSzPct val="110000"/>
                  <a:buFont typeface="Arial" charset="0"/>
                  <a:buNone/>
                  <a:tabLst/>
                  <a:defRPr/>
                </a:pPr>
                <a:endPara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endParaRPr>
              </a:p>
              <a:p>
                <a:pPr lvl="1" indent="-342900" algn="just">
                  <a:spcBef>
                    <a:spcPts val="0"/>
                  </a:spcBef>
                  <a:spcAft>
                    <a:spcPts val="0"/>
                  </a:spcAft>
                  <a:buFont typeface="Symbol" panose="05050102010706020507" pitchFamily="18" charset="2"/>
                  <a:buChar char=""/>
                </a:pPr>
                <a:endParaRPr lang="en-US" sz="1400" b="1" dirty="0"/>
              </a:p>
              <a:p>
                <a:pPr lvl="1" indent="-342900" algn="just">
                  <a:spcBef>
                    <a:spcPts val="0"/>
                  </a:spcBef>
                  <a:spcAft>
                    <a:spcPts val="0"/>
                  </a:spcAft>
                  <a:buFont typeface="Symbol" panose="05050102010706020507" pitchFamily="18" charset="2"/>
                  <a:buChar char=""/>
                </a:pPr>
                <a:endParaRPr lang="en-US" dirty="0"/>
              </a:p>
            </p:txBody>
          </p:sp>
        </mc:Choice>
        <mc:Fallback xmlns="">
          <p:sp>
            <p:nvSpPr>
              <p:cNvPr id="7" name="Content Placeholder 3">
                <a:extLst>
                  <a:ext uri="{FF2B5EF4-FFF2-40B4-BE49-F238E27FC236}">
                    <a16:creationId xmlns:a16="http://schemas.microsoft.com/office/drawing/2014/main" id="{6A2526D6-21D5-3D44-9EA8-27A95B2A1C7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914400"/>
                <a:ext cx="5382986" cy="5851220"/>
              </a:xfrm>
              <a:blipFill>
                <a:blip r:embed="rId4"/>
                <a:stretch>
                  <a:fillRect l="-566" t="-3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itle 4">
            <a:extLst>
              <a:ext uri="{FF2B5EF4-FFF2-40B4-BE49-F238E27FC236}">
                <a16:creationId xmlns:a16="http://schemas.microsoft.com/office/drawing/2014/main" id="{0ECC759F-3CF0-8F0B-70DC-53B5425B99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8961" y="92380"/>
            <a:ext cx="8534400" cy="790575"/>
          </a:xfrm>
        </p:spPr>
        <p:txBody>
          <a:bodyPr/>
          <a:lstStyle/>
          <a:p>
            <a:r>
              <a:rPr lang="en-US" sz="2800" dirty="0"/>
              <a:t>Conservation and Consistency Check </a:t>
            </a:r>
          </a:p>
        </p:txBody>
      </p:sp>
      <p:pic>
        <p:nvPicPr>
          <p:cNvPr id="9" name="Picture 8" descr="Chart, pie chart&#10;&#10;AI-generated content may be incorrect.">
            <a:extLst>
              <a:ext uri="{FF2B5EF4-FFF2-40B4-BE49-F238E27FC236}">
                <a16:creationId xmlns:a16="http://schemas.microsoft.com/office/drawing/2014/main" id="{79F96A88-DE74-07A2-5B52-09ED9C3164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31" r="26800" b="4545"/>
          <a:stretch/>
        </p:blipFill>
        <p:spPr>
          <a:xfrm>
            <a:off x="8214297" y="923584"/>
            <a:ext cx="3962400" cy="26416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7C8B45E-3188-C87E-E7C9-C757AFE490BE}"/>
              </a:ext>
            </a:extLst>
          </p:cNvPr>
          <p:cNvSpPr txBox="1"/>
          <p:nvPr/>
        </p:nvSpPr>
        <p:spPr>
          <a:xfrm>
            <a:off x="5225478" y="2514600"/>
            <a:ext cx="11753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/>
              <a:t>Helium </a:t>
            </a:r>
          </a:p>
          <a:p>
            <a:pPr algn="ctr"/>
            <a:r>
              <a:rPr lang="en-US" sz="1200" b="1" dirty="0"/>
              <a:t>Mass fraction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502C3CC-1664-1931-0C21-F9E69D3D6739}"/>
              </a:ext>
            </a:extLst>
          </p:cNvPr>
          <p:cNvSpPr txBox="1"/>
          <p:nvPr/>
        </p:nvSpPr>
        <p:spPr>
          <a:xfrm>
            <a:off x="6400800" y="2514600"/>
            <a:ext cx="11753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/>
              <a:t>CH4 </a:t>
            </a:r>
          </a:p>
          <a:p>
            <a:pPr algn="ctr"/>
            <a:r>
              <a:rPr lang="en-US" sz="1200" b="1" dirty="0"/>
              <a:t>Mass fraction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8DEB6CF-985D-D61F-6CB5-83854A9261DC}"/>
              </a:ext>
            </a:extLst>
          </p:cNvPr>
          <p:cNvSpPr txBox="1"/>
          <p:nvPr/>
        </p:nvSpPr>
        <p:spPr>
          <a:xfrm>
            <a:off x="9415400" y="2629911"/>
            <a:ext cx="9000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/>
              <a:t>Laminar </a:t>
            </a:r>
          </a:p>
          <a:p>
            <a:pPr algn="ctr"/>
            <a:r>
              <a:rPr lang="en-US" sz="1200" b="1" dirty="0"/>
              <a:t>Viscosity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AEB5A49-283F-375D-6575-C4C2E074C892}"/>
              </a:ext>
            </a:extLst>
          </p:cNvPr>
          <p:cNvSpPr txBox="1"/>
          <p:nvPr/>
        </p:nvSpPr>
        <p:spPr>
          <a:xfrm>
            <a:off x="10300655" y="2635274"/>
            <a:ext cx="11462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/>
              <a:t>Temperature </a:t>
            </a:r>
          </a:p>
        </p:txBody>
      </p:sp>
      <p:pic>
        <p:nvPicPr>
          <p:cNvPr id="23" name="Picture 22" descr="Chart&#10;&#10;AI-generated content may be incorrect.">
            <a:extLst>
              <a:ext uri="{FF2B5EF4-FFF2-40B4-BE49-F238E27FC236}">
                <a16:creationId xmlns:a16="http://schemas.microsoft.com/office/drawing/2014/main" id="{B74F3535-0E94-5557-FC9B-2D9AA0D3760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73" r="-1"/>
          <a:stretch/>
        </p:blipFill>
        <p:spPr>
          <a:xfrm>
            <a:off x="5335272" y="3639042"/>
            <a:ext cx="3492954" cy="2612572"/>
          </a:xfrm>
          <a:prstGeom prst="rect">
            <a:avLst/>
          </a:prstGeom>
        </p:spPr>
      </p:pic>
      <p:pic>
        <p:nvPicPr>
          <p:cNvPr id="25" name="Picture 24" descr="Chart, line chart&#10;&#10;AI-generated content may be incorrect.">
            <a:extLst>
              <a:ext uri="{FF2B5EF4-FFF2-40B4-BE49-F238E27FC236}">
                <a16:creationId xmlns:a16="http://schemas.microsoft.com/office/drawing/2014/main" id="{66566D08-D169-F741-8315-FD016C3436D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5"/>
          <a:stretch/>
        </p:blipFill>
        <p:spPr>
          <a:xfrm>
            <a:off x="8856802" y="3509734"/>
            <a:ext cx="3335198" cy="2612572"/>
          </a:xfrm>
          <a:prstGeom prst="rect">
            <a:avLst/>
          </a:prstGeom>
        </p:spPr>
      </p:pic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A490E3D7-D742-814A-80AA-6C0F9679807C}"/>
              </a:ext>
            </a:extLst>
          </p:cNvPr>
          <p:cNvCxnSpPr/>
          <p:nvPr/>
        </p:nvCxnSpPr>
        <p:spPr>
          <a:xfrm>
            <a:off x="7467600" y="3962400"/>
            <a:ext cx="0" cy="457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2FCFA594-C908-4E97-A9E8-EC4225CDF4C1}"/>
              </a:ext>
            </a:extLst>
          </p:cNvPr>
          <p:cNvCxnSpPr/>
          <p:nvPr/>
        </p:nvCxnSpPr>
        <p:spPr>
          <a:xfrm>
            <a:off x="5943600" y="4114800"/>
            <a:ext cx="152400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3E1A615A-C2DF-776E-DBA1-1ADDC8D9844F}"/>
              </a:ext>
            </a:extLst>
          </p:cNvPr>
          <p:cNvCxnSpPr>
            <a:cxnSpLocks/>
          </p:cNvCxnSpPr>
          <p:nvPr/>
        </p:nvCxnSpPr>
        <p:spPr>
          <a:xfrm>
            <a:off x="7467600" y="4191000"/>
            <a:ext cx="106680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AB660BBB-CF42-F0C5-9D56-2392E4D686AD}"/>
              </a:ext>
            </a:extLst>
          </p:cNvPr>
          <p:cNvSpPr txBox="1"/>
          <p:nvPr/>
        </p:nvSpPr>
        <p:spPr>
          <a:xfrm>
            <a:off x="6179197" y="4188659"/>
            <a:ext cx="6270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tx1"/>
                </a:solidFill>
              </a:rPr>
              <a:t>Mixing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F0C3730-9C5A-42B2-C723-FC72DA0536FC}"/>
              </a:ext>
            </a:extLst>
          </p:cNvPr>
          <p:cNvSpPr txBox="1"/>
          <p:nvPr/>
        </p:nvSpPr>
        <p:spPr>
          <a:xfrm>
            <a:off x="7617472" y="4226742"/>
            <a:ext cx="8483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tx1"/>
                </a:solidFill>
              </a:rPr>
              <a:t>Expulsion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CF11B412-DAFA-2E94-4E4E-30C0169B636D}"/>
              </a:ext>
            </a:extLst>
          </p:cNvPr>
          <p:cNvCxnSpPr/>
          <p:nvPr/>
        </p:nvCxnSpPr>
        <p:spPr>
          <a:xfrm>
            <a:off x="10832991" y="4275141"/>
            <a:ext cx="0" cy="457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A6EEC86E-C489-271B-15C7-1E64D0040AB8}"/>
              </a:ext>
            </a:extLst>
          </p:cNvPr>
          <p:cNvCxnSpPr>
            <a:cxnSpLocks/>
          </p:cNvCxnSpPr>
          <p:nvPr/>
        </p:nvCxnSpPr>
        <p:spPr>
          <a:xfrm>
            <a:off x="9453500" y="4445007"/>
            <a:ext cx="1393002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485CB535-8EDC-B6D0-67B5-7F9E8F6D9D8B}"/>
              </a:ext>
            </a:extLst>
          </p:cNvPr>
          <p:cNvCxnSpPr>
            <a:cxnSpLocks/>
          </p:cNvCxnSpPr>
          <p:nvPr/>
        </p:nvCxnSpPr>
        <p:spPr>
          <a:xfrm>
            <a:off x="10832991" y="4648200"/>
            <a:ext cx="106680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7855B80C-1973-D708-D0BA-452B68D34698}"/>
              </a:ext>
            </a:extLst>
          </p:cNvPr>
          <p:cNvSpPr txBox="1"/>
          <p:nvPr/>
        </p:nvSpPr>
        <p:spPr>
          <a:xfrm>
            <a:off x="10994202" y="4789029"/>
            <a:ext cx="8483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tx1"/>
                </a:solidFill>
              </a:rPr>
              <a:t>Expulsion</a:t>
            </a:r>
          </a:p>
        </p:txBody>
      </p:sp>
    </p:spTree>
    <p:extLst>
      <p:ext uri="{BB962C8B-B14F-4D97-AF65-F5344CB8AC3E}">
        <p14:creationId xmlns:p14="http://schemas.microsoft.com/office/powerpoint/2010/main" val="22659537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0FF351-C10B-B124-5D4D-08BBA9C960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3648D63-F147-98B7-8D55-5A3BA2D595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3D04F6-5BE6-40C3-B386-A0E7FC276BD8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18DA7740-C70F-E490-04F6-11525A9014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14400"/>
            <a:ext cx="5382986" cy="5246687"/>
          </a:xfrm>
        </p:spPr>
        <p:txBody>
          <a:bodyPr/>
          <a:lstStyle/>
          <a:p>
            <a:r>
              <a:rPr lang="en-US" b="1" u="sng" dirty="0"/>
              <a:t>Ramp-Hold-Drain of Run 37</a:t>
            </a:r>
          </a:p>
          <a:p>
            <a:r>
              <a:rPr lang="en-US" sz="1600" b="1" dirty="0"/>
              <a:t>Experimental Conditions:</a:t>
            </a:r>
          </a:p>
          <a:p>
            <a:pPr lvl="1" indent="-342900" algn="just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400" b="1" dirty="0"/>
              <a:t>Initial condition: 95% initial fill; pressure 1bar at 112.5K.</a:t>
            </a:r>
          </a:p>
          <a:p>
            <a:pPr lvl="1" indent="-342900" algn="just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400" b="1" dirty="0"/>
              <a:t>Ramp: 34s; from 1bar to 3.41 bar; </a:t>
            </a:r>
            <a:r>
              <a:rPr lang="en-US" sz="1400" b="1" dirty="0">
                <a:solidFill>
                  <a:srgbClr val="FF0000"/>
                </a:solidFill>
              </a:rPr>
              <a:t>Helium</a:t>
            </a:r>
            <a:r>
              <a:rPr lang="en-US" sz="1400" b="1" dirty="0"/>
              <a:t> as pressurant at 229K</a:t>
            </a:r>
          </a:p>
          <a:p>
            <a:pPr lvl="1" indent="-342900" algn="just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400" b="1" dirty="0"/>
              <a:t>Hold:  24s at 3.41 bar. </a:t>
            </a:r>
          </a:p>
          <a:p>
            <a:pPr lvl="1" indent="-342900" algn="just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400" b="1" dirty="0"/>
              <a:t>Expulsion: 223.4 second; from 95% to 5% at 3.41bar; no slosh</a:t>
            </a:r>
          </a:p>
          <a:p>
            <a:pPr marL="114300" lvl="1" indent="0" algn="just">
              <a:spcBef>
                <a:spcPts val="0"/>
              </a:spcBef>
              <a:spcAft>
                <a:spcPts val="0"/>
              </a:spcAft>
              <a:buNone/>
            </a:pPr>
            <a:endParaRPr lang="en-US" b="1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66CC"/>
              </a:buClr>
              <a:buSzPct val="110000"/>
              <a:buFont typeface="Arial" charset="0"/>
              <a:buNone/>
              <a:tabLst/>
              <a:defRPr/>
            </a:pPr>
            <a:r>
              <a:rPr lang="en-US" sz="1600" b="1" dirty="0">
                <a:solidFill>
                  <a:prstClr val="black"/>
                </a:solidFill>
              </a:rPr>
              <a:t>CFD Model</a:t>
            </a:r>
            <a:endParaRPr lang="en-US" sz="1600" b="1" dirty="0"/>
          </a:p>
          <a:p>
            <a:pPr lvl="1" indent="-342900" algn="just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400" b="1" dirty="0"/>
              <a:t>Laminar and turbulence k-</a:t>
            </a:r>
            <a:r>
              <a:rPr lang="en-US" sz="1400" b="1" dirty="0">
                <a:latin typeface="Symbol" panose="05050102010706020507" pitchFamily="18" charset="2"/>
              </a:rPr>
              <a:t>w</a:t>
            </a:r>
            <a:r>
              <a:rPr lang="en-US" sz="1400" b="1" dirty="0"/>
              <a:t> model with </a:t>
            </a:r>
            <a:r>
              <a:rPr lang="en-US" sz="1400" b="1" dirty="0" err="1">
                <a:latin typeface="Symbol" panose="05050102010706020507" pitchFamily="18" charset="2"/>
              </a:rPr>
              <a:t>r</a:t>
            </a:r>
            <a:r>
              <a:rPr lang="en-US" sz="1400" b="1" dirty="0" err="1"/>
              <a:t>k</a:t>
            </a:r>
            <a:r>
              <a:rPr lang="en-US" sz="1400" b="1" dirty="0"/>
              <a:t> formulation. </a:t>
            </a:r>
          </a:p>
          <a:p>
            <a:pPr lvl="1" indent="-342900" algn="just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400" b="1" dirty="0"/>
              <a:t>Conjugate heat transfer</a:t>
            </a:r>
          </a:p>
          <a:p>
            <a:pPr lvl="1" indent="-342900" algn="just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400" b="1" dirty="0"/>
              <a:t>Temperature and species dependent properties</a:t>
            </a:r>
          </a:p>
          <a:p>
            <a:pPr lvl="1" indent="-342900" algn="just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400" b="1" dirty="0"/>
              <a:t>Mass transfer coefficient: C=1.0e-3.</a:t>
            </a:r>
          </a:p>
          <a:p>
            <a:pPr lvl="1" indent="-342900" algn="just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1400" b="1" dirty="0"/>
          </a:p>
          <a:p>
            <a:pPr lvl="1" indent="-342900" algn="just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1400" b="1" dirty="0"/>
          </a:p>
          <a:p>
            <a:pPr lvl="1" indent="-342900" algn="just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1400" b="1" dirty="0"/>
          </a:p>
          <a:p>
            <a:pPr lvl="1" indent="-342900" algn="just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1400" b="1" dirty="0"/>
          </a:p>
          <a:p>
            <a:pPr lvl="1" indent="-342900" algn="just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1400" b="1" dirty="0"/>
          </a:p>
          <a:p>
            <a:pPr lvl="1" indent="-342900" algn="just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1400" b="1" dirty="0"/>
          </a:p>
          <a:p>
            <a:pPr lvl="1" indent="-342900" algn="just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1400" b="1" dirty="0"/>
          </a:p>
          <a:p>
            <a:pPr lvl="1" indent="-342900" algn="just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1400" b="1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66CC"/>
              </a:buClr>
              <a:buSzPct val="110000"/>
              <a:buFont typeface="Arial" charset="0"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lvl="1" indent="-342900" algn="just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1400" b="1" dirty="0"/>
          </a:p>
          <a:p>
            <a:pPr lvl="1" indent="-342900" algn="just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dirty="0"/>
          </a:p>
        </p:txBody>
      </p:sp>
      <p:sp>
        <p:nvSpPr>
          <p:cNvPr id="17" name="Title 4">
            <a:extLst>
              <a:ext uri="{FF2B5EF4-FFF2-40B4-BE49-F238E27FC236}">
                <a16:creationId xmlns:a16="http://schemas.microsoft.com/office/drawing/2014/main" id="{282046E7-16F5-CC59-B980-D59FEBC94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8961" y="92380"/>
            <a:ext cx="8534400" cy="790575"/>
          </a:xfrm>
        </p:spPr>
        <p:txBody>
          <a:bodyPr/>
          <a:lstStyle/>
          <a:p>
            <a:r>
              <a:rPr lang="en-US" sz="2800" dirty="0"/>
              <a:t>K-site Pressurized Expulsion of LCH4 Using Helium </a:t>
            </a:r>
          </a:p>
        </p:txBody>
      </p:sp>
      <p:pic>
        <p:nvPicPr>
          <p:cNvPr id="10" name="Picture 9" descr="Chart, pie chart&#10;&#10;AI-generated content may be incorrect.">
            <a:extLst>
              <a:ext uri="{FF2B5EF4-FFF2-40B4-BE49-F238E27FC236}">
                <a16:creationId xmlns:a16="http://schemas.microsoft.com/office/drawing/2014/main" id="{9C046ACD-319C-59BB-736E-31FBE5856D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1" t="148" r="21544" b="2756"/>
          <a:stretch/>
        </p:blipFill>
        <p:spPr>
          <a:xfrm>
            <a:off x="5513615" y="940437"/>
            <a:ext cx="3325585" cy="2945763"/>
          </a:xfrm>
          <a:prstGeom prst="rect">
            <a:avLst/>
          </a:prstGeom>
        </p:spPr>
      </p:pic>
      <p:pic>
        <p:nvPicPr>
          <p:cNvPr id="13" name="Picture 12" descr="Chart, pie chart&#10;&#10;AI-generated content may be incorrect.">
            <a:extLst>
              <a:ext uri="{FF2B5EF4-FFF2-40B4-BE49-F238E27FC236}">
                <a16:creationId xmlns:a16="http://schemas.microsoft.com/office/drawing/2014/main" id="{6A483A23-FA7C-F8DE-9F25-B4D877438B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0" t="954" r="21544" b="4330"/>
          <a:stretch/>
        </p:blipFill>
        <p:spPr>
          <a:xfrm>
            <a:off x="8866414" y="914400"/>
            <a:ext cx="3325586" cy="291542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D31D31A-672F-75AD-ADA4-E5E9EC3F5174}"/>
              </a:ext>
            </a:extLst>
          </p:cNvPr>
          <p:cNvSpPr txBox="1"/>
          <p:nvPr/>
        </p:nvSpPr>
        <p:spPr>
          <a:xfrm>
            <a:off x="5976161" y="3666683"/>
            <a:ext cx="5020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tx1"/>
                </a:solidFill>
              </a:rPr>
              <a:t>VOF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6EE2D9D-1DD6-7C88-6AC8-5AEB52F45102}"/>
              </a:ext>
            </a:extLst>
          </p:cNvPr>
          <p:cNvSpPr txBox="1"/>
          <p:nvPr/>
        </p:nvSpPr>
        <p:spPr>
          <a:xfrm>
            <a:off x="9301746" y="3650070"/>
            <a:ext cx="5020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tx1"/>
                </a:solidFill>
              </a:rPr>
              <a:t>VOF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8E134A4-2F76-899E-4096-93B86316509E}"/>
              </a:ext>
            </a:extLst>
          </p:cNvPr>
          <p:cNvSpPr txBox="1"/>
          <p:nvPr/>
        </p:nvSpPr>
        <p:spPr>
          <a:xfrm>
            <a:off x="7198316" y="3666682"/>
            <a:ext cx="11029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tx1"/>
                </a:solidFill>
              </a:rPr>
              <a:t>Temperature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18E5556-B6C8-EE91-5775-E8ED3EE14457}"/>
              </a:ext>
            </a:extLst>
          </p:cNvPr>
          <p:cNvSpPr txBox="1"/>
          <p:nvPr/>
        </p:nvSpPr>
        <p:spPr>
          <a:xfrm>
            <a:off x="10286784" y="3722766"/>
            <a:ext cx="14221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tx1"/>
                </a:solidFill>
              </a:rPr>
              <a:t>He mass fraction</a:t>
            </a:r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77A798B5-D187-00AB-CA89-D26EF7CE13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8219078"/>
              </p:ext>
            </p:extLst>
          </p:nvPr>
        </p:nvGraphicFramePr>
        <p:xfrm>
          <a:off x="152401" y="4412921"/>
          <a:ext cx="5078185" cy="21103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799">
                  <a:extLst>
                    <a:ext uri="{9D8B030D-6E8A-4147-A177-3AD203B41FA5}">
                      <a16:colId xmlns:a16="http://schemas.microsoft.com/office/drawing/2014/main" val="1261334524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987275613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419186116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3143568178"/>
                    </a:ext>
                  </a:extLst>
                </a:gridCol>
                <a:gridCol w="1115786">
                  <a:extLst>
                    <a:ext uri="{9D8B030D-6E8A-4147-A177-3AD203B41FA5}">
                      <a16:colId xmlns:a16="http://schemas.microsoft.com/office/drawing/2014/main" val="3554974245"/>
                    </a:ext>
                  </a:extLst>
                </a:gridCol>
              </a:tblGrid>
              <a:tr h="20052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Mass of Added Pressurant During Expulsion (kg)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1743725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Mesh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Coarse Mesh (Y+=5)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Medium Mesh (Y+ =3)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Fine Mesh (Y+=2)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Fine Mesh</a:t>
                      </a:r>
                    </a:p>
                    <a:p>
                      <a:pPr algn="ctr"/>
                      <a:r>
                        <a:rPr lang="en-US" sz="1200" b="1" dirty="0"/>
                        <a:t>(Y+=2)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0986925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Model</a:t>
                      </a: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Laminar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Turbulence Rhok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7035704"/>
                  </a:ext>
                </a:extLst>
              </a:tr>
              <a:tr h="276725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Exp.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1.871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1.871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1.871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1.871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567707"/>
                  </a:ext>
                </a:extLst>
              </a:tr>
              <a:tr h="276725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CFD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1.743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/>
                        <a:t>1.892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    1.930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1.849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6564430"/>
                  </a:ext>
                </a:extLst>
              </a:tr>
              <a:tr h="276725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Error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-6.84%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1.12%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3.15%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-1.13%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4850626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6FFBDE42-EAF5-D394-FD35-52C58C7296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3179" y="4466144"/>
            <a:ext cx="3445086" cy="200307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917CDFD-A144-0709-5EF7-6B6EB426112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38265" y="4466144"/>
            <a:ext cx="3442771" cy="1965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9066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43B065-5B86-1833-3A5B-8C660DA3D3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hart, pie chart&#10;&#10;AI-generated content may be incorrect.">
            <a:extLst>
              <a:ext uri="{FF2B5EF4-FFF2-40B4-BE49-F238E27FC236}">
                <a16:creationId xmlns:a16="http://schemas.microsoft.com/office/drawing/2014/main" id="{3917695F-BD88-93B0-007A-070017AC2A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000" b="9091"/>
          <a:stretch/>
        </p:blipFill>
        <p:spPr>
          <a:xfrm>
            <a:off x="8855458" y="941500"/>
            <a:ext cx="2869772" cy="2834343"/>
          </a:xfrm>
          <a:prstGeom prst="rect">
            <a:avLst/>
          </a:prstGeom>
        </p:spPr>
      </p:pic>
      <p:pic>
        <p:nvPicPr>
          <p:cNvPr id="6" name="Picture 5" descr="Chart, pie chart&#10;&#10;AI-generated content may be incorrect.">
            <a:extLst>
              <a:ext uri="{FF2B5EF4-FFF2-40B4-BE49-F238E27FC236}">
                <a16:creationId xmlns:a16="http://schemas.microsoft.com/office/drawing/2014/main" id="{768E065D-3690-7EFD-6B14-FB916F65ED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967" b="6061"/>
          <a:stretch/>
        </p:blipFill>
        <p:spPr>
          <a:xfrm>
            <a:off x="5885013" y="965665"/>
            <a:ext cx="2869772" cy="28956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C1B38A6-9159-43ED-C3E3-5F4E6612C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3D04F6-5BE6-40C3-B386-A0E7FC276BD8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07037100-146E-AE2D-CFC1-2DD499692A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14400"/>
            <a:ext cx="5382986" cy="5246687"/>
          </a:xfrm>
        </p:spPr>
        <p:txBody>
          <a:bodyPr/>
          <a:lstStyle/>
          <a:p>
            <a:r>
              <a:rPr lang="en-US" b="1" u="sng" dirty="0"/>
              <a:t>Ramp-Hold-Drain of Run 42</a:t>
            </a:r>
          </a:p>
          <a:p>
            <a:r>
              <a:rPr lang="en-US" sz="1600" b="1" dirty="0"/>
              <a:t>Experimental Conditions:</a:t>
            </a:r>
          </a:p>
          <a:p>
            <a:pPr lvl="1" indent="-342900" algn="just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400" b="1" dirty="0"/>
              <a:t>Initial condition: 95% initial fill; pressure 1bar at 112.5K.</a:t>
            </a:r>
          </a:p>
          <a:p>
            <a:pPr lvl="1" indent="-342900" algn="just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400" b="1" dirty="0"/>
              <a:t>Ramp: 34s; from 1bar to 3.41 bar; </a:t>
            </a:r>
            <a:r>
              <a:rPr lang="en-US" sz="1400" b="1" dirty="0">
                <a:solidFill>
                  <a:srgbClr val="FF0000"/>
                </a:solidFill>
              </a:rPr>
              <a:t>Helium</a:t>
            </a:r>
            <a:r>
              <a:rPr lang="en-US" sz="1400" b="1" dirty="0"/>
              <a:t> as pressurant at 324K</a:t>
            </a:r>
          </a:p>
          <a:p>
            <a:pPr lvl="1" indent="-342900" algn="just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400" b="1" dirty="0"/>
              <a:t>Hold:  24s at 3.41 bar. </a:t>
            </a:r>
          </a:p>
          <a:p>
            <a:pPr lvl="1" indent="-342900" algn="just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400" b="1" dirty="0"/>
              <a:t>Expulsion: 223.4 second; from 95% to 5% at 3.41bar; no slosh</a:t>
            </a:r>
          </a:p>
          <a:p>
            <a:pPr marL="114300" lvl="1" indent="0" algn="just">
              <a:spcBef>
                <a:spcPts val="0"/>
              </a:spcBef>
              <a:spcAft>
                <a:spcPts val="0"/>
              </a:spcAft>
              <a:buNone/>
            </a:pPr>
            <a:endParaRPr lang="en-US" b="1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66CC"/>
              </a:buClr>
              <a:buSzPct val="110000"/>
              <a:buFont typeface="Arial" charset="0"/>
              <a:buNone/>
              <a:tabLst/>
              <a:defRPr/>
            </a:pPr>
            <a:r>
              <a:rPr lang="en-US" sz="1600" b="1" dirty="0">
                <a:solidFill>
                  <a:prstClr val="black"/>
                </a:solidFill>
              </a:rPr>
              <a:t>CFD Model</a:t>
            </a:r>
            <a:endParaRPr lang="en-US" sz="1600" b="1" dirty="0"/>
          </a:p>
          <a:p>
            <a:pPr lvl="1" indent="-342900" algn="just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400" b="1" dirty="0"/>
              <a:t>Laminar and turbulence k-</a:t>
            </a:r>
            <a:r>
              <a:rPr lang="en-US" sz="1400" b="1" dirty="0">
                <a:latin typeface="Symbol" panose="05050102010706020507" pitchFamily="18" charset="2"/>
              </a:rPr>
              <a:t>w</a:t>
            </a:r>
            <a:r>
              <a:rPr lang="en-US" sz="1400" b="1" dirty="0"/>
              <a:t> model with </a:t>
            </a:r>
            <a:r>
              <a:rPr lang="en-US" sz="1400" b="1" dirty="0" err="1">
                <a:latin typeface="Symbol" panose="05050102010706020507" pitchFamily="18" charset="2"/>
              </a:rPr>
              <a:t>r</a:t>
            </a:r>
            <a:r>
              <a:rPr lang="en-US" sz="1400" b="1" dirty="0" err="1"/>
              <a:t>k</a:t>
            </a:r>
            <a:r>
              <a:rPr lang="en-US" sz="1400" b="1" dirty="0"/>
              <a:t> formulation. </a:t>
            </a:r>
          </a:p>
          <a:p>
            <a:pPr lvl="1" indent="-342900" algn="just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400" b="1" dirty="0"/>
              <a:t>Conjugate heat transfer</a:t>
            </a:r>
          </a:p>
          <a:p>
            <a:pPr lvl="1" indent="-342900" algn="just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400" b="1" dirty="0"/>
              <a:t>Temperature and species dependent properties</a:t>
            </a:r>
          </a:p>
          <a:p>
            <a:pPr lvl="1" indent="-342900" algn="just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400" b="1" dirty="0"/>
              <a:t>Mass transfer coefficient: C=1.0e-3.</a:t>
            </a:r>
          </a:p>
          <a:p>
            <a:pPr lvl="1" indent="-342900" algn="just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1400" b="1" dirty="0"/>
          </a:p>
          <a:p>
            <a:pPr lvl="1" indent="-342900" algn="just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1400" b="1" dirty="0"/>
          </a:p>
          <a:p>
            <a:pPr lvl="1" indent="-342900" algn="just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1400" b="1" dirty="0"/>
          </a:p>
          <a:p>
            <a:pPr lvl="1" indent="-342900" algn="just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1400" b="1" dirty="0"/>
          </a:p>
          <a:p>
            <a:pPr lvl="1" indent="-342900" algn="just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1400" b="1" dirty="0"/>
          </a:p>
          <a:p>
            <a:pPr lvl="1" indent="-342900" algn="just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1400" b="1" dirty="0"/>
          </a:p>
          <a:p>
            <a:pPr lvl="1" indent="-342900" algn="just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1400" b="1" dirty="0"/>
          </a:p>
          <a:p>
            <a:pPr lvl="1" indent="-342900" algn="just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1400" b="1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66CC"/>
              </a:buClr>
              <a:buSzPct val="110000"/>
              <a:buFont typeface="Arial" charset="0"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lvl="1" indent="-342900" algn="just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1400" b="1" dirty="0"/>
          </a:p>
          <a:p>
            <a:pPr lvl="1" indent="-342900" algn="just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dirty="0"/>
          </a:p>
        </p:txBody>
      </p:sp>
      <p:sp>
        <p:nvSpPr>
          <p:cNvPr id="17" name="Title 4">
            <a:extLst>
              <a:ext uri="{FF2B5EF4-FFF2-40B4-BE49-F238E27FC236}">
                <a16:creationId xmlns:a16="http://schemas.microsoft.com/office/drawing/2014/main" id="{B8F463F1-E4B0-298A-FD8A-C4B686553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8961" y="92380"/>
            <a:ext cx="8534400" cy="790575"/>
          </a:xfrm>
        </p:spPr>
        <p:txBody>
          <a:bodyPr/>
          <a:lstStyle/>
          <a:p>
            <a:r>
              <a:rPr lang="en-US" sz="2800" dirty="0"/>
              <a:t>K-site Pressurized Expulsion of LCH4 Using Helium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DC1B8FD-A35A-32E1-CF2F-811227CAEC58}"/>
              </a:ext>
            </a:extLst>
          </p:cNvPr>
          <p:cNvSpPr txBox="1"/>
          <p:nvPr/>
        </p:nvSpPr>
        <p:spPr>
          <a:xfrm>
            <a:off x="5976161" y="3666683"/>
            <a:ext cx="5020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tx1"/>
                </a:solidFill>
              </a:rPr>
              <a:t>VOF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FBFCD47-A648-2E31-FBAC-5C41D074C479}"/>
              </a:ext>
            </a:extLst>
          </p:cNvPr>
          <p:cNvSpPr txBox="1"/>
          <p:nvPr/>
        </p:nvSpPr>
        <p:spPr>
          <a:xfrm>
            <a:off x="9301746" y="3650070"/>
            <a:ext cx="5020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tx1"/>
                </a:solidFill>
              </a:rPr>
              <a:t>VOF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EEE7999-E171-3367-BDAA-3294FD185B0A}"/>
              </a:ext>
            </a:extLst>
          </p:cNvPr>
          <p:cNvSpPr txBox="1"/>
          <p:nvPr/>
        </p:nvSpPr>
        <p:spPr>
          <a:xfrm>
            <a:off x="7198316" y="3666682"/>
            <a:ext cx="11029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tx1"/>
                </a:solidFill>
              </a:rPr>
              <a:t>Temperature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98AF56A-4FA9-A87E-EDB9-D540A782C84C}"/>
              </a:ext>
            </a:extLst>
          </p:cNvPr>
          <p:cNvSpPr txBox="1"/>
          <p:nvPr/>
        </p:nvSpPr>
        <p:spPr>
          <a:xfrm>
            <a:off x="10286784" y="3722766"/>
            <a:ext cx="14221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tx1"/>
                </a:solidFill>
              </a:rPr>
              <a:t>He mass fraction</a:t>
            </a:r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88C140DC-7453-FC95-98FB-2AE09EFAF4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9279247"/>
              </p:ext>
            </p:extLst>
          </p:nvPr>
        </p:nvGraphicFramePr>
        <p:xfrm>
          <a:off x="152401" y="4866368"/>
          <a:ext cx="5078184" cy="9472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0599">
                  <a:extLst>
                    <a:ext uri="{9D8B030D-6E8A-4147-A177-3AD203B41FA5}">
                      <a16:colId xmlns:a16="http://schemas.microsoft.com/office/drawing/2014/main" val="1261334524"/>
                    </a:ext>
                  </a:extLst>
                </a:gridCol>
                <a:gridCol w="1245849">
                  <a:extLst>
                    <a:ext uri="{9D8B030D-6E8A-4147-A177-3AD203B41FA5}">
                      <a16:colId xmlns:a16="http://schemas.microsoft.com/office/drawing/2014/main" val="987275613"/>
                    </a:ext>
                  </a:extLst>
                </a:gridCol>
                <a:gridCol w="1393936">
                  <a:extLst>
                    <a:ext uri="{9D8B030D-6E8A-4147-A177-3AD203B41FA5}">
                      <a16:colId xmlns:a16="http://schemas.microsoft.com/office/drawing/2014/main" val="3404110685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3143568178"/>
                    </a:ext>
                  </a:extLst>
                </a:gridCol>
              </a:tblGrid>
              <a:tr h="20052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Mass of Added Pressurant During Expulsion (kg)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1743725"/>
                  </a:ext>
                </a:extLst>
              </a:tr>
              <a:tr h="276725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Exp.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CFD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Error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0986925"/>
                  </a:ext>
                </a:extLst>
              </a:tr>
              <a:tr h="276725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Comparison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1.770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1.778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0.45%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567707"/>
                  </a:ext>
                </a:extLst>
              </a:tr>
            </a:tbl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CF01F060-2797-F13D-03DB-EF74264AA6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3272" y="4195767"/>
            <a:ext cx="3271513" cy="199249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126507A-43CB-82E6-D676-40750CF0FDE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97938" y="4217519"/>
            <a:ext cx="3271513" cy="1970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7495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F6539F-834D-C31F-3DBE-DC123136BD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hart, pie chart&#10;&#10;AI-generated content may be incorrect.">
            <a:extLst>
              <a:ext uri="{FF2B5EF4-FFF2-40B4-BE49-F238E27FC236}">
                <a16:creationId xmlns:a16="http://schemas.microsoft.com/office/drawing/2014/main" id="{0BC67CA7-C5AA-930A-44F1-700331CFAD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811" b="6061"/>
          <a:stretch/>
        </p:blipFill>
        <p:spPr>
          <a:xfrm>
            <a:off x="8747150" y="1039203"/>
            <a:ext cx="3269841" cy="2767647"/>
          </a:xfrm>
          <a:prstGeom prst="rect">
            <a:avLst/>
          </a:prstGeom>
        </p:spPr>
      </p:pic>
      <p:pic>
        <p:nvPicPr>
          <p:cNvPr id="4" name="Picture 3" descr="Chart, pie chart&#10;&#10;AI-generated content may be incorrect.">
            <a:extLst>
              <a:ext uri="{FF2B5EF4-FFF2-40B4-BE49-F238E27FC236}">
                <a16:creationId xmlns:a16="http://schemas.microsoft.com/office/drawing/2014/main" id="{8D1D2610-4919-12E8-D5D2-A0FEF22370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67" b="2583"/>
          <a:stretch/>
        </p:blipFill>
        <p:spPr>
          <a:xfrm>
            <a:off x="5587956" y="1039203"/>
            <a:ext cx="3211763" cy="2960562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56EB33B-CB70-3AAA-4A88-686430A67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3D04F6-5BE6-40C3-B386-A0E7FC276BD8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2B415C97-A1A2-4236-7088-DB25307B2E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14400"/>
            <a:ext cx="5382986" cy="5246687"/>
          </a:xfrm>
        </p:spPr>
        <p:txBody>
          <a:bodyPr/>
          <a:lstStyle/>
          <a:p>
            <a:r>
              <a:rPr lang="en-US" b="1" u="sng" dirty="0"/>
              <a:t>Ramp-Hold-Drain of Run 63</a:t>
            </a:r>
          </a:p>
          <a:p>
            <a:r>
              <a:rPr lang="en-US" sz="1600" b="1" dirty="0"/>
              <a:t>Experimental Conditions:</a:t>
            </a:r>
          </a:p>
          <a:p>
            <a:pPr lvl="1" indent="-342900" algn="just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400" b="1" dirty="0"/>
              <a:t>Initial condition: 95% initial fill; pressure 1bar at 112.5K.</a:t>
            </a:r>
          </a:p>
          <a:p>
            <a:pPr lvl="1" indent="-342900" algn="just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400" b="1" dirty="0"/>
              <a:t>Ramp: 34s; from 1bar to 3.41 bar; </a:t>
            </a:r>
            <a:r>
              <a:rPr lang="en-US" sz="1400" b="1" dirty="0">
                <a:solidFill>
                  <a:srgbClr val="FF0000"/>
                </a:solidFill>
              </a:rPr>
              <a:t>Hydrogen</a:t>
            </a:r>
            <a:r>
              <a:rPr lang="en-US" sz="1400" b="1" dirty="0"/>
              <a:t> as pressurant at 223K</a:t>
            </a:r>
          </a:p>
          <a:p>
            <a:pPr lvl="1" indent="-342900" algn="just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400" b="1" dirty="0"/>
              <a:t>Hold:  24s at 3.41 bar. </a:t>
            </a:r>
          </a:p>
          <a:p>
            <a:pPr lvl="1" indent="-342900" algn="just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400" b="1" dirty="0"/>
              <a:t>Expulsion: 223.4 second; from 95% to 5% at 3.41bar; no slosh</a:t>
            </a:r>
          </a:p>
          <a:p>
            <a:pPr marL="114300" lvl="1" indent="0" algn="just">
              <a:spcBef>
                <a:spcPts val="0"/>
              </a:spcBef>
              <a:spcAft>
                <a:spcPts val="0"/>
              </a:spcAft>
              <a:buNone/>
            </a:pPr>
            <a:endParaRPr lang="en-US" b="1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66CC"/>
              </a:buClr>
              <a:buSzPct val="110000"/>
              <a:buFont typeface="Arial" charset="0"/>
              <a:buNone/>
              <a:tabLst/>
              <a:defRPr/>
            </a:pPr>
            <a:r>
              <a:rPr lang="en-US" sz="1600" b="1" dirty="0">
                <a:solidFill>
                  <a:prstClr val="black"/>
                </a:solidFill>
              </a:rPr>
              <a:t>CFD Model</a:t>
            </a:r>
            <a:endParaRPr lang="en-US" sz="1600" b="1" dirty="0"/>
          </a:p>
          <a:p>
            <a:pPr lvl="1" indent="-342900" algn="just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400" b="1" dirty="0"/>
              <a:t>Laminar and turbulence k-</a:t>
            </a:r>
            <a:r>
              <a:rPr lang="en-US" sz="1400" b="1" dirty="0">
                <a:latin typeface="Symbol" panose="05050102010706020507" pitchFamily="18" charset="2"/>
              </a:rPr>
              <a:t>w</a:t>
            </a:r>
            <a:r>
              <a:rPr lang="en-US" sz="1400" b="1" dirty="0"/>
              <a:t> model with </a:t>
            </a:r>
            <a:r>
              <a:rPr lang="en-US" sz="1400" b="1" dirty="0" err="1">
                <a:latin typeface="Symbol" panose="05050102010706020507" pitchFamily="18" charset="2"/>
              </a:rPr>
              <a:t>r</a:t>
            </a:r>
            <a:r>
              <a:rPr lang="en-US" sz="1400" b="1" dirty="0" err="1"/>
              <a:t>k</a:t>
            </a:r>
            <a:r>
              <a:rPr lang="en-US" sz="1400" b="1" dirty="0"/>
              <a:t> formulation. </a:t>
            </a:r>
          </a:p>
          <a:p>
            <a:pPr lvl="1" indent="-342900" algn="just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400" b="1" dirty="0"/>
              <a:t>Conjugate heat transfer</a:t>
            </a:r>
          </a:p>
          <a:p>
            <a:pPr lvl="1" indent="-342900" algn="just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400" b="1" dirty="0"/>
              <a:t>Temperature and species dependent properties</a:t>
            </a:r>
          </a:p>
          <a:p>
            <a:pPr lvl="1" indent="-342900" algn="just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400" b="1" dirty="0"/>
              <a:t>Mass transfer coefficient: C=1.0e-3.</a:t>
            </a:r>
          </a:p>
          <a:p>
            <a:pPr lvl="1" indent="-342900" algn="just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1400" b="1" dirty="0"/>
          </a:p>
          <a:p>
            <a:pPr lvl="1" indent="-342900" algn="just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1400" b="1" dirty="0"/>
          </a:p>
          <a:p>
            <a:pPr lvl="1" indent="-342900" algn="just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1400" b="1" dirty="0"/>
          </a:p>
          <a:p>
            <a:pPr lvl="1" indent="-342900" algn="just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1400" b="1" dirty="0"/>
          </a:p>
          <a:p>
            <a:pPr lvl="1" indent="-342900" algn="just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1400" b="1" dirty="0"/>
          </a:p>
          <a:p>
            <a:pPr lvl="1" indent="-342900" algn="just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1400" b="1" dirty="0"/>
          </a:p>
          <a:p>
            <a:pPr lvl="1" indent="-342900" algn="just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1400" b="1" dirty="0"/>
          </a:p>
          <a:p>
            <a:pPr lvl="1" indent="-342900" algn="just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1400" b="1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66CC"/>
              </a:buClr>
              <a:buSzPct val="110000"/>
              <a:buFont typeface="Arial" charset="0"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lvl="1" indent="-342900" algn="just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1400" b="1" dirty="0"/>
          </a:p>
          <a:p>
            <a:pPr lvl="1" indent="-342900" algn="just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dirty="0"/>
          </a:p>
        </p:txBody>
      </p:sp>
      <p:sp>
        <p:nvSpPr>
          <p:cNvPr id="17" name="Title 4">
            <a:extLst>
              <a:ext uri="{FF2B5EF4-FFF2-40B4-BE49-F238E27FC236}">
                <a16:creationId xmlns:a16="http://schemas.microsoft.com/office/drawing/2014/main" id="{FDB80730-86AD-89CC-1684-078F592CF4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8961" y="92380"/>
            <a:ext cx="8534400" cy="790575"/>
          </a:xfrm>
        </p:spPr>
        <p:txBody>
          <a:bodyPr/>
          <a:lstStyle/>
          <a:p>
            <a:r>
              <a:rPr lang="en-US" sz="2800" dirty="0"/>
              <a:t>K-site Pressurized Expulsion of LCH4 Using Hydrogen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7777DC4-6F79-C169-0CD9-537439F4E27E}"/>
              </a:ext>
            </a:extLst>
          </p:cNvPr>
          <p:cNvSpPr txBox="1"/>
          <p:nvPr/>
        </p:nvSpPr>
        <p:spPr>
          <a:xfrm>
            <a:off x="5829274" y="3749304"/>
            <a:ext cx="5020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tx1"/>
                </a:solidFill>
              </a:rPr>
              <a:t>VOF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0666609-B08B-03FD-C4E3-17D60691CA74}"/>
              </a:ext>
            </a:extLst>
          </p:cNvPr>
          <p:cNvSpPr txBox="1"/>
          <p:nvPr/>
        </p:nvSpPr>
        <p:spPr>
          <a:xfrm>
            <a:off x="9235810" y="3749303"/>
            <a:ext cx="5020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tx1"/>
                </a:solidFill>
              </a:rPr>
              <a:t>VOF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3880D01-F53A-E1A3-02C9-71BFD8143073}"/>
              </a:ext>
            </a:extLst>
          </p:cNvPr>
          <p:cNvSpPr txBox="1"/>
          <p:nvPr/>
        </p:nvSpPr>
        <p:spPr>
          <a:xfrm>
            <a:off x="7269487" y="3753247"/>
            <a:ext cx="11029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tx1"/>
                </a:solidFill>
              </a:rPr>
              <a:t>Temperature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267871A-76A8-9C67-3A00-FD26F1BC0196}"/>
              </a:ext>
            </a:extLst>
          </p:cNvPr>
          <p:cNvSpPr txBox="1"/>
          <p:nvPr/>
        </p:nvSpPr>
        <p:spPr>
          <a:xfrm>
            <a:off x="10465565" y="3747794"/>
            <a:ext cx="14221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tx1"/>
                </a:solidFill>
              </a:rPr>
              <a:t>H2 mass fraction</a:t>
            </a:r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8D52C692-8D62-755B-78F9-5629C660DB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0511378"/>
              </p:ext>
            </p:extLst>
          </p:nvPr>
        </p:nvGraphicFramePr>
        <p:xfrm>
          <a:off x="152401" y="4866368"/>
          <a:ext cx="5078184" cy="9472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0599">
                  <a:extLst>
                    <a:ext uri="{9D8B030D-6E8A-4147-A177-3AD203B41FA5}">
                      <a16:colId xmlns:a16="http://schemas.microsoft.com/office/drawing/2014/main" val="1261334524"/>
                    </a:ext>
                  </a:extLst>
                </a:gridCol>
                <a:gridCol w="1245849">
                  <a:extLst>
                    <a:ext uri="{9D8B030D-6E8A-4147-A177-3AD203B41FA5}">
                      <a16:colId xmlns:a16="http://schemas.microsoft.com/office/drawing/2014/main" val="987275613"/>
                    </a:ext>
                  </a:extLst>
                </a:gridCol>
                <a:gridCol w="1393936">
                  <a:extLst>
                    <a:ext uri="{9D8B030D-6E8A-4147-A177-3AD203B41FA5}">
                      <a16:colId xmlns:a16="http://schemas.microsoft.com/office/drawing/2014/main" val="3404110685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3143568178"/>
                    </a:ext>
                  </a:extLst>
                </a:gridCol>
              </a:tblGrid>
              <a:tr h="20052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Mass of Added Pressurant During Expulsion (kg)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1743725"/>
                  </a:ext>
                </a:extLst>
              </a:tr>
              <a:tr h="276725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Exp.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CFD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Error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0986925"/>
                  </a:ext>
                </a:extLst>
              </a:tr>
              <a:tr h="276725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Comparison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0.978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0.953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2.56%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567707"/>
                  </a:ext>
                </a:extLst>
              </a:tr>
            </a:tbl>
          </a:graphicData>
        </a:graphic>
      </p:graphicFrame>
      <p:pic>
        <p:nvPicPr>
          <p:cNvPr id="10" name="Picture 9">
            <a:extLst>
              <a:ext uri="{FF2B5EF4-FFF2-40B4-BE49-F238E27FC236}">
                <a16:creationId xmlns:a16="http://schemas.microsoft.com/office/drawing/2014/main" id="{69D12352-9E88-4CF0-EA94-989F1FE2AE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35387" y="4213347"/>
            <a:ext cx="3211763" cy="210340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2F5465A-6F0F-24C0-4FC2-C737ABA5361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10323" y="4233894"/>
            <a:ext cx="3186683" cy="2082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4703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7A5ED02-B934-4042-8E00-28FE7583D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3D04F6-5BE6-40C3-B386-A0E7FC276BD8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3F01B94-2905-4AA6-92D7-FD47F7A89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46F480-6F0B-4A07-92E3-47BD1F0DD8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1027113"/>
            <a:ext cx="10972800" cy="5245896"/>
          </a:xfrm>
        </p:spPr>
        <p:txBody>
          <a:bodyPr/>
          <a:lstStyle/>
          <a:p>
            <a:pPr>
              <a:buNone/>
            </a:pPr>
            <a:r>
              <a:rPr lang="en-US" sz="2000" b="1" u="sng" dirty="0"/>
              <a:t>Conclusion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sz="1800" b="1" dirty="0"/>
              <a:t>A model verification and validation study has been performed for predicting pressurant requirements under static expulsion conditions using the Loci/STREAM-VOF code.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sz="1800" b="1" dirty="0"/>
              <a:t>A consistent and conservative approach for solving the species transport equations has been developed.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sz="1800" b="1" dirty="0"/>
              <a:t>The implementation ensures mass conservation for both stationary and moving interfaces. Consistency among multiple gas-phase species and conservation with the VOF multiphase formulation have been demonstrated.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sz="1800" b="1" dirty="0"/>
              <a:t>Validation of propellant expulsion with helium pressurization has been conducted, showing mesh convergence and good agreement with experimental data.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sz="1800" b="1" dirty="0"/>
              <a:t>A newly developed turbulence model based on the density weighted kinetic energy (</a:t>
            </a:r>
            <a:r>
              <a:rPr lang="en-US" sz="1800" b="1" dirty="0" err="1"/>
              <a:t>ρk</a:t>
            </a:r>
            <a:r>
              <a:rPr lang="en-US" sz="1800" b="1" dirty="0"/>
              <a:t>) formulation exhibited improved predictive performance.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sz="1800" b="1" dirty="0"/>
              <a:t>Validation studies showed excellent agreement with experiments across a range of inlet temperatures and with different non-condensable gases, including hydrogen.</a:t>
            </a:r>
          </a:p>
          <a:p>
            <a:pPr marR="0" lvl="1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800" dirty="0">
                <a:effectLst/>
                <a:ea typeface="Times New Roman" panose="02020603050405020304" pitchFamily="18" charset="0"/>
              </a:rPr>
              <a:t> </a:t>
            </a:r>
            <a:endParaRPr lang="en-US" sz="1800" b="1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3632166"/>
      </p:ext>
    </p:extLst>
  </p:cSld>
  <p:clrMapOvr>
    <a:masterClrMapping/>
  </p:clrMapOvr>
</p:sld>
</file>

<file path=ppt/theme/theme1.xml><?xml version="1.0" encoding="utf-8"?>
<a:theme xmlns:a="http://schemas.openxmlformats.org/drawingml/2006/main" name="1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200" dirty="0" smtClean="0">
            <a:solidFill>
              <a:schemeClr val="tx1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176314</TotalTime>
  <Words>1466</Words>
  <Application>Microsoft Office PowerPoint</Application>
  <PresentationFormat>Widescreen</PresentationFormat>
  <Paragraphs>235</Paragraphs>
  <Slides>9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Arial</vt:lpstr>
      <vt:lpstr>Calibri</vt:lpstr>
      <vt:lpstr>Cambria Math</vt:lpstr>
      <vt:lpstr>DejaVu LGC Sans</vt:lpstr>
      <vt:lpstr>Symbol</vt:lpstr>
      <vt:lpstr>Times New Roman</vt:lpstr>
      <vt:lpstr>Wingdings</vt:lpstr>
      <vt:lpstr>12_Office Theme</vt:lpstr>
      <vt:lpstr>Validation of Non-condensable Pressurant Gas Requirement During Liquid Propellant Expulsion</vt:lpstr>
      <vt:lpstr>Background</vt:lpstr>
      <vt:lpstr>Fundamental Governing Equation for Non-condensable Gas</vt:lpstr>
      <vt:lpstr>PowerPoint Presentation</vt:lpstr>
      <vt:lpstr>Conservation and Consistency Check </vt:lpstr>
      <vt:lpstr>K-site Pressurized Expulsion of LCH4 Using Helium </vt:lpstr>
      <vt:lpstr>K-site Pressurized Expulsion of LCH4 Using Helium </vt:lpstr>
      <vt:lpstr>K-site Pressurized Expulsion of LCH4 Using Hydrogen 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Administrator</dc:creator>
  <cp:lastModifiedBy>Yang, Hong Q. (MSFC-ER42)[ESSCA]</cp:lastModifiedBy>
  <cp:revision>4043</cp:revision>
  <cp:lastPrinted>2015-03-19T21:00:50Z</cp:lastPrinted>
  <dcterms:created xsi:type="dcterms:W3CDTF">2012-06-20T14:30:40Z</dcterms:created>
  <dcterms:modified xsi:type="dcterms:W3CDTF">2025-11-10T17:26:31Z</dcterms:modified>
</cp:coreProperties>
</file>