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tif" ContentType="image/tif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ppt/notesSlides/notesSlide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70" r:id="rId5"/>
    <p:sldId id="263" r:id="rId6"/>
    <p:sldId id="259" r:id="rId7"/>
    <p:sldId id="260" r:id="rId8"/>
    <p:sldId id="266" r:id="rId9"/>
    <p:sldId id="267" r:id="rId10"/>
    <p:sldId id="271" r:id="rId11"/>
    <p:sldId id="261" r:id="rId12"/>
    <p:sldId id="272" r:id="rId13"/>
    <p:sldId id="268" r:id="rId14"/>
    <p:sldId id="269" r:id="rId15"/>
    <p:sldId id="273" r:id="rId16"/>
    <p:sldId id="262" r:id="rId17"/>
    <p:sldId id="26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6053834-7B31-F0B6-BD23-5A44083DA5CD}" name="Dixit, Anirudha (KSC)[URS Federal Services, Inc.]" initials="DA(FSI" userId="Dixit, Anirudha (KSC)[URS Federal Services, Inc.]" providerId="None"/>
  <p188:author id="{554DDE7F-59A3-878A-CC82-045ED956CEEE}" name="Massa, Gioia D. (KSC-UBA00)" initials="M(" userId="S::gmassa@ndc.nasa.gov::74f5ec59-e7ca-4441-ade7-ff97ee307ed9"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71DAFF"/>
    <a:srgbClr val="29C7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559CDF-FA73-454A-AF16-1D92EB53D6CB}" v="173" dt="2025-11-25T21:59:57.6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876" y="108"/>
      </p:cViewPr>
      <p:guideLst/>
    </p:cSldViewPr>
  </p:slideViewPr>
  <p:notesTextViewPr>
    <p:cViewPr>
      <p:scale>
        <a:sx n="1" d="1"/>
        <a:sy n="1" d="1"/>
      </p:scale>
      <p:origin x="0" y="0"/>
    </p:cViewPr>
  </p:notesTextViewPr>
  <p:sorterViewPr>
    <p:cViewPr>
      <p:scale>
        <a:sx n="100" d="100"/>
        <a:sy n="100" d="100"/>
      </p:scale>
      <p:origin x="0" y="-77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'Shoot Weight Data'!$R$2</c:f>
              <c:strCache>
                <c:ptCount val="1"/>
                <c:pt idx="0">
                  <c:v>H1</c:v>
                </c:pt>
              </c:strCache>
            </c:strRef>
          </c:tx>
          <c:spPr>
            <a:solidFill>
              <a:schemeClr val="accent1"/>
            </a:solidFill>
            <a:ln w="15875">
              <a:solidFill>
                <a:schemeClr val="tx1"/>
              </a:solidFill>
            </a:ln>
            <a:effectLst/>
          </c:spPr>
          <c:invertIfNegative val="0"/>
          <c:errBars>
            <c:errBarType val="both"/>
            <c:errValType val="cust"/>
            <c:noEndCap val="0"/>
            <c:plus>
              <c:numRef>
                <c:f>'Shoot Weight Data'!$U$3:$U$10</c:f>
                <c:numCache>
                  <c:formatCode>General</c:formatCode>
                  <c:ptCount val="8"/>
                  <c:pt idx="0">
                    <c:v>1.7212807462489694</c:v>
                  </c:pt>
                  <c:pt idx="1">
                    <c:v>2.0305135274568316</c:v>
                  </c:pt>
                  <c:pt idx="2">
                    <c:v>4.6481449904076628</c:v>
                  </c:pt>
                  <c:pt idx="3">
                    <c:v>6.5509507367675699</c:v>
                  </c:pt>
                  <c:pt idx="4">
                    <c:v>6.0418889614277269</c:v>
                  </c:pt>
                  <c:pt idx="5">
                    <c:v>1.8596315843816018</c:v>
                  </c:pt>
                  <c:pt idx="6">
                    <c:v>1.5304925375209806</c:v>
                  </c:pt>
                  <c:pt idx="7">
                    <c:v>1.3275792506161967</c:v>
                  </c:pt>
                </c:numCache>
              </c:numRef>
            </c:plus>
            <c:minus>
              <c:numRef>
                <c:f>'Shoot Weight Data'!$U$3:$U$10</c:f>
                <c:numCache>
                  <c:formatCode>General</c:formatCode>
                  <c:ptCount val="8"/>
                  <c:pt idx="0">
                    <c:v>1.7212807462489694</c:v>
                  </c:pt>
                  <c:pt idx="1">
                    <c:v>2.0305135274568316</c:v>
                  </c:pt>
                  <c:pt idx="2">
                    <c:v>4.6481449904076628</c:v>
                  </c:pt>
                  <c:pt idx="3">
                    <c:v>6.5509507367675699</c:v>
                  </c:pt>
                  <c:pt idx="4">
                    <c:v>6.0418889614277269</c:v>
                  </c:pt>
                  <c:pt idx="5">
                    <c:v>1.8596315843816018</c:v>
                  </c:pt>
                  <c:pt idx="6">
                    <c:v>1.5304925375209806</c:v>
                  </c:pt>
                  <c:pt idx="7">
                    <c:v>1.3275792506161967</c:v>
                  </c:pt>
                </c:numCache>
              </c:numRef>
            </c:minus>
            <c:spPr>
              <a:noFill/>
              <a:ln w="15875" cap="flat" cmpd="sng" algn="ctr">
                <a:solidFill>
                  <a:sysClr val="window" lastClr="FFFFFF"/>
                </a:solidFill>
                <a:round/>
              </a:ln>
              <a:effectLst/>
            </c:spPr>
          </c:errBars>
          <c:cat>
            <c:multiLvlStrRef>
              <c:f>'Shoot Weight Data'!$P$3:$Q$10</c:f>
              <c:multiLvlStrCache>
                <c:ptCount val="8"/>
                <c:lvl>
                  <c:pt idx="0">
                    <c:v>Control</c:v>
                  </c:pt>
                  <c:pt idx="1">
                    <c:v>Drought</c:v>
                  </c:pt>
                  <c:pt idx="2">
                    <c:v>Wilt</c:v>
                  </c:pt>
                  <c:pt idx="3">
                    <c:v>Flood</c:v>
                  </c:pt>
                  <c:pt idx="4">
                    <c:v>Control</c:v>
                  </c:pt>
                  <c:pt idx="5">
                    <c:v>Drought</c:v>
                  </c:pt>
                  <c:pt idx="6">
                    <c:v>Wilt</c:v>
                  </c:pt>
                  <c:pt idx="7">
                    <c:v>Flood</c:v>
                  </c:pt>
                </c:lvl>
                <c:lvl>
                  <c:pt idx="0">
                    <c:v>Flight</c:v>
                  </c:pt>
                  <c:pt idx="4">
                    <c:v>Ground</c:v>
                  </c:pt>
                </c:lvl>
              </c:multiLvlStrCache>
            </c:multiLvlStrRef>
          </c:cat>
          <c:val>
            <c:numRef>
              <c:f>'Shoot Weight Data'!$R$3:$R$10</c:f>
              <c:numCache>
                <c:formatCode>0.0</c:formatCode>
                <c:ptCount val="8"/>
                <c:pt idx="0">
                  <c:v>31.653333333333336</c:v>
                </c:pt>
                <c:pt idx="1">
                  <c:v>3.9433333333333334</c:v>
                </c:pt>
                <c:pt idx="2">
                  <c:v>10.376666666666667</c:v>
                </c:pt>
                <c:pt idx="3">
                  <c:v>16.47</c:v>
                </c:pt>
                <c:pt idx="4">
                  <c:v>49.48</c:v>
                </c:pt>
                <c:pt idx="5">
                  <c:v>9.1266666666666669</c:v>
                </c:pt>
                <c:pt idx="6">
                  <c:v>30.866666666666664</c:v>
                </c:pt>
                <c:pt idx="7">
                  <c:v>40.03</c:v>
                </c:pt>
              </c:numCache>
            </c:numRef>
          </c:val>
          <c:extLst>
            <c:ext xmlns:c16="http://schemas.microsoft.com/office/drawing/2014/chart" uri="{C3380CC4-5D6E-409C-BE32-E72D297353CC}">
              <c16:uniqueId val="{00000000-77E7-456C-A4E2-0E59E5BE3939}"/>
            </c:ext>
          </c:extLst>
        </c:ser>
        <c:ser>
          <c:idx val="1"/>
          <c:order val="1"/>
          <c:tx>
            <c:strRef>
              <c:f>'Shoot Weight Data'!$S$2</c:f>
              <c:strCache>
                <c:ptCount val="1"/>
                <c:pt idx="0">
                  <c:v>H2</c:v>
                </c:pt>
              </c:strCache>
            </c:strRef>
          </c:tx>
          <c:spPr>
            <a:solidFill>
              <a:srgbClr val="1D9A78">
                <a:lumMod val="75000"/>
              </a:srgbClr>
            </a:solidFill>
            <a:ln w="15875">
              <a:solidFill>
                <a:schemeClr val="tx1"/>
              </a:solidFill>
            </a:ln>
            <a:effectLst/>
          </c:spPr>
          <c:invertIfNegative val="0"/>
          <c:errBars>
            <c:errBarType val="both"/>
            <c:errValType val="cust"/>
            <c:noEndCap val="0"/>
            <c:plus>
              <c:numRef>
                <c:f>'Shoot Weight Data'!$V$3:$V$10</c:f>
                <c:numCache>
                  <c:formatCode>General</c:formatCode>
                  <c:ptCount val="8"/>
                  <c:pt idx="0">
                    <c:v>8.6380669133782497</c:v>
                  </c:pt>
                  <c:pt idx="1">
                    <c:v>2.8485642907469226</c:v>
                  </c:pt>
                  <c:pt idx="2">
                    <c:v>2.5597178663976918</c:v>
                  </c:pt>
                  <c:pt idx="3">
                    <c:v>6.7327871065571525</c:v>
                  </c:pt>
                  <c:pt idx="4">
                    <c:v>4.5740265104739644</c:v>
                  </c:pt>
                  <c:pt idx="5">
                    <c:v>0.89223813463048673</c:v>
                  </c:pt>
                  <c:pt idx="6">
                    <c:v>4.7749353301806492</c:v>
                  </c:pt>
                  <c:pt idx="7">
                    <c:v>1.5097927255335675</c:v>
                  </c:pt>
                </c:numCache>
              </c:numRef>
            </c:plus>
            <c:minus>
              <c:numRef>
                <c:f>'Shoot Weight Data'!$V$3:$V$10</c:f>
                <c:numCache>
                  <c:formatCode>General</c:formatCode>
                  <c:ptCount val="8"/>
                  <c:pt idx="0">
                    <c:v>8.6380669133782497</c:v>
                  </c:pt>
                  <c:pt idx="1">
                    <c:v>2.8485642907469226</c:v>
                  </c:pt>
                  <c:pt idx="2">
                    <c:v>2.5597178663976918</c:v>
                  </c:pt>
                  <c:pt idx="3">
                    <c:v>6.7327871065571525</c:v>
                  </c:pt>
                  <c:pt idx="4">
                    <c:v>4.5740265104739644</c:v>
                  </c:pt>
                  <c:pt idx="5">
                    <c:v>0.89223813463048673</c:v>
                  </c:pt>
                  <c:pt idx="6">
                    <c:v>4.7749353301806492</c:v>
                  </c:pt>
                  <c:pt idx="7">
                    <c:v>1.5097927255335675</c:v>
                  </c:pt>
                </c:numCache>
              </c:numRef>
            </c:minus>
            <c:spPr>
              <a:noFill/>
              <a:ln w="15875" cap="flat" cmpd="sng" algn="ctr">
                <a:solidFill>
                  <a:sysClr val="window" lastClr="FFFFFF"/>
                </a:solidFill>
                <a:round/>
              </a:ln>
              <a:effectLst/>
            </c:spPr>
          </c:errBars>
          <c:cat>
            <c:multiLvlStrRef>
              <c:f>'Shoot Weight Data'!$P$3:$Q$10</c:f>
              <c:multiLvlStrCache>
                <c:ptCount val="8"/>
                <c:lvl>
                  <c:pt idx="0">
                    <c:v>Control</c:v>
                  </c:pt>
                  <c:pt idx="1">
                    <c:v>Drought</c:v>
                  </c:pt>
                  <c:pt idx="2">
                    <c:v>Wilt</c:v>
                  </c:pt>
                  <c:pt idx="3">
                    <c:v>Flood</c:v>
                  </c:pt>
                  <c:pt idx="4">
                    <c:v>Control</c:v>
                  </c:pt>
                  <c:pt idx="5">
                    <c:v>Drought</c:v>
                  </c:pt>
                  <c:pt idx="6">
                    <c:v>Wilt</c:v>
                  </c:pt>
                  <c:pt idx="7">
                    <c:v>Flood</c:v>
                  </c:pt>
                </c:lvl>
                <c:lvl>
                  <c:pt idx="0">
                    <c:v>Flight</c:v>
                  </c:pt>
                  <c:pt idx="4">
                    <c:v>Ground</c:v>
                  </c:pt>
                </c:lvl>
              </c:multiLvlStrCache>
            </c:multiLvlStrRef>
          </c:cat>
          <c:val>
            <c:numRef>
              <c:f>'Shoot Weight Data'!$S$3:$S$10</c:f>
              <c:numCache>
                <c:formatCode>0.0</c:formatCode>
                <c:ptCount val="8"/>
                <c:pt idx="0">
                  <c:v>27.599999999999998</c:v>
                </c:pt>
                <c:pt idx="1">
                  <c:v>3.663333333333334</c:v>
                </c:pt>
                <c:pt idx="2">
                  <c:v>17.98</c:v>
                </c:pt>
                <c:pt idx="3">
                  <c:v>23.58</c:v>
                </c:pt>
                <c:pt idx="4">
                  <c:v>45.483333333333327</c:v>
                </c:pt>
                <c:pt idx="5">
                  <c:v>8.5399999999999991</c:v>
                </c:pt>
                <c:pt idx="6">
                  <c:v>12.153333333333336</c:v>
                </c:pt>
                <c:pt idx="7">
                  <c:v>51.826666666666675</c:v>
                </c:pt>
              </c:numCache>
            </c:numRef>
          </c:val>
          <c:extLst>
            <c:ext xmlns:c16="http://schemas.microsoft.com/office/drawing/2014/chart" uri="{C3380CC4-5D6E-409C-BE32-E72D297353CC}">
              <c16:uniqueId val="{00000001-77E7-456C-A4E2-0E59E5BE3939}"/>
            </c:ext>
          </c:extLst>
        </c:ser>
        <c:ser>
          <c:idx val="2"/>
          <c:order val="2"/>
          <c:tx>
            <c:strRef>
              <c:f>'Shoot Weight Data'!$T$2</c:f>
              <c:strCache>
                <c:ptCount val="1"/>
                <c:pt idx="0">
                  <c:v>H3</c:v>
                </c:pt>
              </c:strCache>
            </c:strRef>
          </c:tx>
          <c:spPr>
            <a:solidFill>
              <a:schemeClr val="accent3"/>
            </a:solidFill>
            <a:ln w="15875">
              <a:solidFill>
                <a:schemeClr val="tx1"/>
              </a:solidFill>
            </a:ln>
            <a:effectLst/>
          </c:spPr>
          <c:invertIfNegative val="0"/>
          <c:errBars>
            <c:errBarType val="both"/>
            <c:errValType val="cust"/>
            <c:noEndCap val="0"/>
            <c:plus>
              <c:numRef>
                <c:f>'Shoot Weight Data'!$W$3:$W$10</c:f>
                <c:numCache>
                  <c:formatCode>General</c:formatCode>
                  <c:ptCount val="8"/>
                  <c:pt idx="0">
                    <c:v>6.4647368254417161</c:v>
                  </c:pt>
                  <c:pt idx="1">
                    <c:v>1.5095915562385298</c:v>
                  </c:pt>
                  <c:pt idx="2">
                    <c:v>3.2744171095642973</c:v>
                  </c:pt>
                  <c:pt idx="3">
                    <c:v>2.1407025499605052</c:v>
                  </c:pt>
                  <c:pt idx="4">
                    <c:v>2.0563199779829628</c:v>
                  </c:pt>
                  <c:pt idx="5">
                    <c:v>0.85226930190108308</c:v>
                  </c:pt>
                  <c:pt idx="6">
                    <c:v>0.93269422562730508</c:v>
                  </c:pt>
                  <c:pt idx="7">
                    <c:v>3.7663313518398671</c:v>
                  </c:pt>
                </c:numCache>
              </c:numRef>
            </c:plus>
            <c:minus>
              <c:numRef>
                <c:f>'Shoot Weight Data'!$W$3:$W$10</c:f>
                <c:numCache>
                  <c:formatCode>General</c:formatCode>
                  <c:ptCount val="8"/>
                  <c:pt idx="0">
                    <c:v>6.4647368254417161</c:v>
                  </c:pt>
                  <c:pt idx="1">
                    <c:v>1.5095915562385298</c:v>
                  </c:pt>
                  <c:pt idx="2">
                    <c:v>3.2744171095642973</c:v>
                  </c:pt>
                  <c:pt idx="3">
                    <c:v>2.1407025499605052</c:v>
                  </c:pt>
                  <c:pt idx="4">
                    <c:v>2.0563199779829628</c:v>
                  </c:pt>
                  <c:pt idx="5">
                    <c:v>0.85226930190108308</c:v>
                  </c:pt>
                  <c:pt idx="6">
                    <c:v>0.93269422562730508</c:v>
                  </c:pt>
                  <c:pt idx="7">
                    <c:v>3.7663313518398671</c:v>
                  </c:pt>
                </c:numCache>
              </c:numRef>
            </c:minus>
            <c:spPr>
              <a:noFill/>
              <a:ln w="15875" cap="flat" cmpd="sng" algn="ctr">
                <a:solidFill>
                  <a:sysClr val="window" lastClr="FFFFFF"/>
                </a:solidFill>
                <a:round/>
              </a:ln>
              <a:effectLst/>
            </c:spPr>
          </c:errBars>
          <c:cat>
            <c:multiLvlStrRef>
              <c:f>'Shoot Weight Data'!$P$3:$Q$10</c:f>
              <c:multiLvlStrCache>
                <c:ptCount val="8"/>
                <c:lvl>
                  <c:pt idx="0">
                    <c:v>Control</c:v>
                  </c:pt>
                  <c:pt idx="1">
                    <c:v>Drought</c:v>
                  </c:pt>
                  <c:pt idx="2">
                    <c:v>Wilt</c:v>
                  </c:pt>
                  <c:pt idx="3">
                    <c:v>Flood</c:v>
                  </c:pt>
                  <c:pt idx="4">
                    <c:v>Control</c:v>
                  </c:pt>
                  <c:pt idx="5">
                    <c:v>Drought</c:v>
                  </c:pt>
                  <c:pt idx="6">
                    <c:v>Wilt</c:v>
                  </c:pt>
                  <c:pt idx="7">
                    <c:v>Flood</c:v>
                  </c:pt>
                </c:lvl>
                <c:lvl>
                  <c:pt idx="0">
                    <c:v>Flight</c:v>
                  </c:pt>
                  <c:pt idx="4">
                    <c:v>Ground</c:v>
                  </c:pt>
                </c:lvl>
              </c:multiLvlStrCache>
            </c:multiLvlStrRef>
          </c:cat>
          <c:val>
            <c:numRef>
              <c:f>'Shoot Weight Data'!$T$3:$T$10</c:f>
              <c:numCache>
                <c:formatCode>0.0</c:formatCode>
                <c:ptCount val="8"/>
                <c:pt idx="0">
                  <c:v>13.08</c:v>
                </c:pt>
                <c:pt idx="1">
                  <c:v>3.1300000000000003</c:v>
                </c:pt>
                <c:pt idx="2">
                  <c:v>7.9433333333333325</c:v>
                </c:pt>
                <c:pt idx="3">
                  <c:v>4.9866666666666655</c:v>
                </c:pt>
                <c:pt idx="4">
                  <c:v>53.543333333333329</c:v>
                </c:pt>
                <c:pt idx="5">
                  <c:v>10.126666666666667</c:v>
                </c:pt>
                <c:pt idx="6">
                  <c:v>30.626666666666665</c:v>
                </c:pt>
                <c:pt idx="7">
                  <c:v>39.656666666666666</c:v>
                </c:pt>
              </c:numCache>
            </c:numRef>
          </c:val>
          <c:extLst>
            <c:ext xmlns:c16="http://schemas.microsoft.com/office/drawing/2014/chart" uri="{C3380CC4-5D6E-409C-BE32-E72D297353CC}">
              <c16:uniqueId val="{00000002-77E7-456C-A4E2-0E59E5BE3939}"/>
            </c:ext>
          </c:extLst>
        </c:ser>
        <c:dLbls>
          <c:showLegendKey val="0"/>
          <c:showVal val="0"/>
          <c:showCatName val="0"/>
          <c:showSerName val="0"/>
          <c:showPercent val="0"/>
          <c:showBubbleSize val="0"/>
        </c:dLbls>
        <c:gapWidth val="219"/>
        <c:overlap val="-27"/>
        <c:axId val="1500913280"/>
        <c:axId val="1343676336"/>
      </c:barChart>
      <c:catAx>
        <c:axId val="15009132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1" i="0" u="none" strike="noStrike" kern="1200" baseline="0">
                <a:solidFill>
                  <a:schemeClr val="bg1"/>
                </a:solidFill>
                <a:latin typeface="+mn-lt"/>
                <a:ea typeface="+mn-ea"/>
                <a:cs typeface="+mn-cs"/>
              </a:defRPr>
            </a:pPr>
            <a:endParaRPr lang="en-US"/>
          </a:p>
        </c:txPr>
        <c:crossAx val="1343676336"/>
        <c:crosses val="autoZero"/>
        <c:auto val="1"/>
        <c:lblAlgn val="ctr"/>
        <c:lblOffset val="100"/>
        <c:noMultiLvlLbl val="0"/>
      </c:catAx>
      <c:valAx>
        <c:axId val="1343676336"/>
        <c:scaling>
          <c:orientation val="minMax"/>
          <c:max val="60"/>
          <c:min val="0"/>
        </c:scaling>
        <c:delete val="0"/>
        <c:axPos val="l"/>
        <c:majorGridlines>
          <c:spPr>
            <a:ln w="9525" cap="flat" cmpd="sng" algn="ctr">
              <a:solidFill>
                <a:srgbClr val="1D9A78">
                  <a:alpha val="50000"/>
                </a:srgbClr>
              </a:solidFill>
              <a:round/>
            </a:ln>
            <a:effectLst/>
          </c:spPr>
        </c:majorGridlines>
        <c:title>
          <c:tx>
            <c:rich>
              <a:bodyPr rot="-5400000" spcFirstLastPara="1" vertOverflow="ellipsis" vert="horz" wrap="square" anchor="ctr" anchorCtr="1"/>
              <a:lstStyle/>
              <a:p>
                <a:pPr>
                  <a:defRPr sz="1600" b="1" i="0" u="none" strike="noStrike" kern="1200" baseline="0">
                    <a:solidFill>
                      <a:schemeClr val="bg1"/>
                    </a:solidFill>
                    <a:latin typeface="+mn-lt"/>
                    <a:ea typeface="+mn-ea"/>
                    <a:cs typeface="+mn-cs"/>
                  </a:defRPr>
                </a:pPr>
                <a:r>
                  <a:rPr lang="en-US" sz="1600" b="1" baseline="0" dirty="0"/>
                  <a:t>Average Shoot Fresh Mass per Plant (g)</a:t>
                </a:r>
              </a:p>
            </c:rich>
          </c:tx>
          <c:layout>
            <c:manualLayout>
              <c:xMode val="edge"/>
              <c:yMode val="edge"/>
              <c:x val="1.1413244974824628E-2"/>
              <c:y val="9.7485114117359259E-2"/>
            </c:manualLayout>
          </c:layout>
          <c:overlay val="0"/>
          <c:spPr>
            <a:noFill/>
            <a:ln>
              <a:noFill/>
            </a:ln>
            <a:effectLst/>
          </c:spPr>
          <c:txPr>
            <a:bodyPr rot="-5400000" spcFirstLastPara="1" vertOverflow="ellipsis" vert="horz" wrap="square" anchor="ctr" anchorCtr="1"/>
            <a:lstStyle/>
            <a:p>
              <a:pPr>
                <a:defRPr sz="1600" b="1" i="0" u="none" strike="noStrike" kern="1200" baseline="0">
                  <a:solidFill>
                    <a:schemeClr val="bg1"/>
                  </a:solidFill>
                  <a:latin typeface="+mn-lt"/>
                  <a:ea typeface="+mn-ea"/>
                  <a:cs typeface="+mn-cs"/>
                </a:defRPr>
              </a:pPr>
              <a:endParaRPr lang="en-US"/>
            </a:p>
          </c:txPr>
        </c:title>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bg1"/>
                </a:solidFill>
                <a:latin typeface="+mn-lt"/>
                <a:ea typeface="+mn-ea"/>
                <a:cs typeface="+mn-cs"/>
              </a:defRPr>
            </a:pPr>
            <a:endParaRPr lang="en-US"/>
          </a:p>
        </c:txPr>
        <c:crossAx val="1500913280"/>
        <c:crosses val="autoZero"/>
        <c:crossBetween val="between"/>
        <c:majorUnit val="10"/>
        <c:minorUnit val="2"/>
      </c:valAx>
      <c:spPr>
        <a:noFill/>
        <a:ln>
          <a:noFill/>
        </a:ln>
        <a:effectLst/>
      </c:spPr>
    </c:plotArea>
    <c:legend>
      <c:legendPos val="b"/>
      <c:layout>
        <c:manualLayout>
          <c:xMode val="edge"/>
          <c:yMode val="edge"/>
          <c:x val="0.46311312335958005"/>
          <c:y val="0.90971237970253715"/>
          <c:w val="0.16044041994750657"/>
          <c:h val="5.6954286964129484E-2"/>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bg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200">
          <a:solidFill>
            <a:schemeClr val="bg1"/>
          </a:solidFill>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'Root Weight Data'!$N$2</c:f>
              <c:strCache>
                <c:ptCount val="1"/>
                <c:pt idx="0">
                  <c:v>H1</c:v>
                </c:pt>
              </c:strCache>
            </c:strRef>
          </c:tx>
          <c:spPr>
            <a:solidFill>
              <a:schemeClr val="accent1"/>
            </a:solidFill>
            <a:ln w="12700">
              <a:solidFill>
                <a:schemeClr val="tx1"/>
              </a:solidFill>
            </a:ln>
            <a:effectLst/>
          </c:spPr>
          <c:invertIfNegative val="0"/>
          <c:errBars>
            <c:errBarType val="both"/>
            <c:errValType val="cust"/>
            <c:noEndCap val="0"/>
            <c:plus>
              <c:numRef>
                <c:f>'Root Weight Data'!$R$3:$R$10</c:f>
                <c:numCache>
                  <c:formatCode>General</c:formatCode>
                  <c:ptCount val="8"/>
                  <c:pt idx="0">
                    <c:v>0.27043043056907951</c:v>
                  </c:pt>
                  <c:pt idx="1">
                    <c:v>9.217488812035525E-2</c:v>
                  </c:pt>
                  <c:pt idx="2">
                    <c:v>0.14948059331491084</c:v>
                  </c:pt>
                  <c:pt idx="3">
                    <c:v>0.27994149587210382</c:v>
                  </c:pt>
                  <c:pt idx="4">
                    <c:v>0.30524436112727787</c:v>
                  </c:pt>
                  <c:pt idx="5">
                    <c:v>9.0233382588337879E-2</c:v>
                  </c:pt>
                  <c:pt idx="6">
                    <c:v>7.0629699450333899E-2</c:v>
                  </c:pt>
                  <c:pt idx="7">
                    <c:v>0.19832419866919293</c:v>
                  </c:pt>
                </c:numCache>
              </c:numRef>
            </c:plus>
            <c:minus>
              <c:numRef>
                <c:f>'Root Weight Data'!$R$3:$R$10</c:f>
                <c:numCache>
                  <c:formatCode>General</c:formatCode>
                  <c:ptCount val="8"/>
                  <c:pt idx="0">
                    <c:v>0.27043043056907951</c:v>
                  </c:pt>
                  <c:pt idx="1">
                    <c:v>9.217488812035525E-2</c:v>
                  </c:pt>
                  <c:pt idx="2">
                    <c:v>0.14948059331491084</c:v>
                  </c:pt>
                  <c:pt idx="3">
                    <c:v>0.27994149587210382</c:v>
                  </c:pt>
                  <c:pt idx="4">
                    <c:v>0.30524436112727787</c:v>
                  </c:pt>
                  <c:pt idx="5">
                    <c:v>9.0233382588337879E-2</c:v>
                  </c:pt>
                  <c:pt idx="6">
                    <c:v>7.0629699450333899E-2</c:v>
                  </c:pt>
                  <c:pt idx="7">
                    <c:v>0.19832419866919293</c:v>
                  </c:pt>
                </c:numCache>
              </c:numRef>
            </c:minus>
            <c:spPr>
              <a:noFill/>
              <a:ln w="15875" cap="flat" cmpd="sng" algn="ctr">
                <a:solidFill>
                  <a:sysClr val="window" lastClr="FFFFFF"/>
                </a:solidFill>
                <a:round/>
              </a:ln>
              <a:effectLst/>
            </c:spPr>
          </c:errBars>
          <c:cat>
            <c:multiLvlStrRef>
              <c:f>'Root Weight Data'!$L$3:$M$10</c:f>
              <c:multiLvlStrCache>
                <c:ptCount val="8"/>
                <c:lvl>
                  <c:pt idx="0">
                    <c:v>Control</c:v>
                  </c:pt>
                  <c:pt idx="1">
                    <c:v>Drought</c:v>
                  </c:pt>
                  <c:pt idx="2">
                    <c:v>Wilt</c:v>
                  </c:pt>
                  <c:pt idx="3">
                    <c:v>Flood</c:v>
                  </c:pt>
                  <c:pt idx="4">
                    <c:v>Control</c:v>
                  </c:pt>
                  <c:pt idx="5">
                    <c:v>Drought</c:v>
                  </c:pt>
                  <c:pt idx="6">
                    <c:v>Wilt</c:v>
                  </c:pt>
                  <c:pt idx="7">
                    <c:v>Flood</c:v>
                  </c:pt>
                </c:lvl>
                <c:lvl>
                  <c:pt idx="0">
                    <c:v>Flight</c:v>
                  </c:pt>
                  <c:pt idx="4">
                    <c:v>Ground</c:v>
                  </c:pt>
                </c:lvl>
              </c:multiLvlStrCache>
            </c:multiLvlStrRef>
          </c:cat>
          <c:val>
            <c:numRef>
              <c:f>'Root Weight Data'!$N$3:$N$10</c:f>
              <c:numCache>
                <c:formatCode>0.0000</c:formatCode>
                <c:ptCount val="8"/>
                <c:pt idx="0">
                  <c:v>1.0051333333333334</c:v>
                </c:pt>
                <c:pt idx="1">
                  <c:v>0.24410000000000012</c:v>
                </c:pt>
                <c:pt idx="2">
                  <c:v>0.32853333333333334</c:v>
                </c:pt>
                <c:pt idx="3">
                  <c:v>0.79433333333333334</c:v>
                </c:pt>
                <c:pt idx="4">
                  <c:v>1.2829000000000004</c:v>
                </c:pt>
                <c:pt idx="5">
                  <c:v>0.50460000000000005</c:v>
                </c:pt>
                <c:pt idx="6">
                  <c:v>0.72253333333333336</c:v>
                </c:pt>
                <c:pt idx="7">
                  <c:v>1.4751666666666667</c:v>
                </c:pt>
              </c:numCache>
            </c:numRef>
          </c:val>
          <c:extLst>
            <c:ext xmlns:c16="http://schemas.microsoft.com/office/drawing/2014/chart" uri="{C3380CC4-5D6E-409C-BE32-E72D297353CC}">
              <c16:uniqueId val="{00000000-3A2C-4CFE-840C-5D5E458ACCA3}"/>
            </c:ext>
          </c:extLst>
        </c:ser>
        <c:ser>
          <c:idx val="1"/>
          <c:order val="1"/>
          <c:tx>
            <c:strRef>
              <c:f>'Root Weight Data'!$O$2</c:f>
              <c:strCache>
                <c:ptCount val="1"/>
                <c:pt idx="0">
                  <c:v>H2</c:v>
                </c:pt>
              </c:strCache>
            </c:strRef>
          </c:tx>
          <c:spPr>
            <a:solidFill>
              <a:srgbClr val="1D9A78"/>
            </a:solidFill>
            <a:ln w="12700">
              <a:solidFill>
                <a:schemeClr val="tx1"/>
              </a:solidFill>
            </a:ln>
            <a:effectLst/>
          </c:spPr>
          <c:invertIfNegative val="0"/>
          <c:errBars>
            <c:errBarType val="both"/>
            <c:errValType val="cust"/>
            <c:noEndCap val="0"/>
            <c:plus>
              <c:numRef>
                <c:f>'Root Weight Data'!$S$3:$S$10</c:f>
                <c:numCache>
                  <c:formatCode>General</c:formatCode>
                  <c:ptCount val="8"/>
                  <c:pt idx="0">
                    <c:v>0.51869494245975978</c:v>
                  </c:pt>
                  <c:pt idx="1">
                    <c:v>8.9048532335525385E-2</c:v>
                  </c:pt>
                  <c:pt idx="2">
                    <c:v>9.5649063421098579E-2</c:v>
                  </c:pt>
                  <c:pt idx="3">
                    <c:v>3.2758781689461253E-2</c:v>
                  </c:pt>
                  <c:pt idx="4">
                    <c:v>0.211011732164615</c:v>
                  </c:pt>
                  <c:pt idx="5">
                    <c:v>9.0383596102635952E-2</c:v>
                  </c:pt>
                  <c:pt idx="6">
                    <c:v>0.13165386857632069</c:v>
                  </c:pt>
                  <c:pt idx="7">
                    <c:v>5.90714350972147E-2</c:v>
                  </c:pt>
                </c:numCache>
              </c:numRef>
            </c:plus>
            <c:minus>
              <c:numRef>
                <c:f>'Root Weight Data'!$S$3:$S$10</c:f>
                <c:numCache>
                  <c:formatCode>General</c:formatCode>
                  <c:ptCount val="8"/>
                  <c:pt idx="0">
                    <c:v>0.51869494245975978</c:v>
                  </c:pt>
                  <c:pt idx="1">
                    <c:v>8.9048532335525385E-2</c:v>
                  </c:pt>
                  <c:pt idx="2">
                    <c:v>9.5649063421098579E-2</c:v>
                  </c:pt>
                  <c:pt idx="3">
                    <c:v>3.2758781689461253E-2</c:v>
                  </c:pt>
                  <c:pt idx="4">
                    <c:v>0.211011732164615</c:v>
                  </c:pt>
                  <c:pt idx="5">
                    <c:v>9.0383596102635952E-2</c:v>
                  </c:pt>
                  <c:pt idx="6">
                    <c:v>0.13165386857632069</c:v>
                  </c:pt>
                  <c:pt idx="7">
                    <c:v>5.90714350972147E-2</c:v>
                  </c:pt>
                </c:numCache>
              </c:numRef>
            </c:minus>
            <c:spPr>
              <a:noFill/>
              <a:ln w="15875" cap="flat" cmpd="sng" algn="ctr">
                <a:solidFill>
                  <a:sysClr val="window" lastClr="FFFFFF"/>
                </a:solidFill>
                <a:round/>
              </a:ln>
              <a:effectLst/>
            </c:spPr>
          </c:errBars>
          <c:cat>
            <c:multiLvlStrRef>
              <c:f>'Root Weight Data'!$L$3:$M$10</c:f>
              <c:multiLvlStrCache>
                <c:ptCount val="8"/>
                <c:lvl>
                  <c:pt idx="0">
                    <c:v>Control</c:v>
                  </c:pt>
                  <c:pt idx="1">
                    <c:v>Drought</c:v>
                  </c:pt>
                  <c:pt idx="2">
                    <c:v>Wilt</c:v>
                  </c:pt>
                  <c:pt idx="3">
                    <c:v>Flood</c:v>
                  </c:pt>
                  <c:pt idx="4">
                    <c:v>Control</c:v>
                  </c:pt>
                  <c:pt idx="5">
                    <c:v>Drought</c:v>
                  </c:pt>
                  <c:pt idx="6">
                    <c:v>Wilt</c:v>
                  </c:pt>
                  <c:pt idx="7">
                    <c:v>Flood</c:v>
                  </c:pt>
                </c:lvl>
                <c:lvl>
                  <c:pt idx="0">
                    <c:v>Flight</c:v>
                  </c:pt>
                  <c:pt idx="4">
                    <c:v>Ground</c:v>
                  </c:pt>
                </c:lvl>
              </c:multiLvlStrCache>
            </c:multiLvlStrRef>
          </c:cat>
          <c:val>
            <c:numRef>
              <c:f>'Root Weight Data'!$O$3:$O$10</c:f>
              <c:numCache>
                <c:formatCode>0.0000</c:formatCode>
                <c:ptCount val="8"/>
                <c:pt idx="0">
                  <c:v>1.0044999999999999</c:v>
                </c:pt>
                <c:pt idx="1">
                  <c:v>0.13483333333333344</c:v>
                </c:pt>
                <c:pt idx="2">
                  <c:v>0.42559999999999998</c:v>
                </c:pt>
                <c:pt idx="3">
                  <c:v>1.0475666666666668</c:v>
                </c:pt>
                <c:pt idx="4">
                  <c:v>1.3253666666666668</c:v>
                </c:pt>
                <c:pt idx="5">
                  <c:v>0.31026666666666686</c:v>
                </c:pt>
                <c:pt idx="6">
                  <c:v>0.31293333333333351</c:v>
                </c:pt>
                <c:pt idx="7">
                  <c:v>1.8897333333333333</c:v>
                </c:pt>
              </c:numCache>
            </c:numRef>
          </c:val>
          <c:extLst>
            <c:ext xmlns:c16="http://schemas.microsoft.com/office/drawing/2014/chart" uri="{C3380CC4-5D6E-409C-BE32-E72D297353CC}">
              <c16:uniqueId val="{00000001-3A2C-4CFE-840C-5D5E458ACCA3}"/>
            </c:ext>
          </c:extLst>
        </c:ser>
        <c:ser>
          <c:idx val="2"/>
          <c:order val="2"/>
          <c:tx>
            <c:strRef>
              <c:f>'Root Weight Data'!$P$2</c:f>
              <c:strCache>
                <c:ptCount val="1"/>
                <c:pt idx="0">
                  <c:v>H3</c:v>
                </c:pt>
              </c:strCache>
            </c:strRef>
          </c:tx>
          <c:spPr>
            <a:solidFill>
              <a:schemeClr val="accent3"/>
            </a:solidFill>
            <a:ln w="12700">
              <a:solidFill>
                <a:schemeClr val="tx1"/>
              </a:solidFill>
            </a:ln>
            <a:effectLst/>
          </c:spPr>
          <c:invertIfNegative val="0"/>
          <c:errBars>
            <c:errBarType val="both"/>
            <c:errValType val="cust"/>
            <c:noEndCap val="0"/>
            <c:plus>
              <c:numRef>
                <c:f>'Root Weight Data'!$T$3:$T$10</c:f>
                <c:numCache>
                  <c:formatCode>General</c:formatCode>
                  <c:ptCount val="8"/>
                  <c:pt idx="0">
                    <c:v>7.4411565707967073E-2</c:v>
                  </c:pt>
                  <c:pt idx="1">
                    <c:v>8.3119218261750075E-2</c:v>
                  </c:pt>
                  <c:pt idx="2">
                    <c:v>0.1049510573764955</c:v>
                  </c:pt>
                  <c:pt idx="3">
                    <c:v>0.23284999999999983</c:v>
                  </c:pt>
                  <c:pt idx="4">
                    <c:v>0.13723862834898587</c:v>
                  </c:pt>
                  <c:pt idx="5">
                    <c:v>2.4554791340546479E-2</c:v>
                  </c:pt>
                  <c:pt idx="6">
                    <c:v>6.4667774904593064E-2</c:v>
                  </c:pt>
                  <c:pt idx="7">
                    <c:v>4.7708105530751659E-2</c:v>
                  </c:pt>
                </c:numCache>
              </c:numRef>
            </c:plus>
            <c:minus>
              <c:numRef>
                <c:f>'Root Weight Data'!$T$3:$T$10</c:f>
                <c:numCache>
                  <c:formatCode>General</c:formatCode>
                  <c:ptCount val="8"/>
                  <c:pt idx="0">
                    <c:v>7.4411565707967073E-2</c:v>
                  </c:pt>
                  <c:pt idx="1">
                    <c:v>8.3119218261750075E-2</c:v>
                  </c:pt>
                  <c:pt idx="2">
                    <c:v>0.1049510573764955</c:v>
                  </c:pt>
                  <c:pt idx="3">
                    <c:v>0.23284999999999983</c:v>
                  </c:pt>
                  <c:pt idx="4">
                    <c:v>0.13723862834898587</c:v>
                  </c:pt>
                  <c:pt idx="5">
                    <c:v>2.4554791340546479E-2</c:v>
                  </c:pt>
                  <c:pt idx="6">
                    <c:v>6.4667774904593064E-2</c:v>
                  </c:pt>
                  <c:pt idx="7">
                    <c:v>4.7708105530751659E-2</c:v>
                  </c:pt>
                </c:numCache>
              </c:numRef>
            </c:minus>
            <c:spPr>
              <a:noFill/>
              <a:ln w="15875" cap="flat" cmpd="sng" algn="ctr">
                <a:solidFill>
                  <a:sysClr val="window" lastClr="FFFFFF"/>
                </a:solidFill>
                <a:round/>
              </a:ln>
              <a:effectLst/>
            </c:spPr>
          </c:errBars>
          <c:cat>
            <c:multiLvlStrRef>
              <c:f>'Root Weight Data'!$L$3:$M$10</c:f>
              <c:multiLvlStrCache>
                <c:ptCount val="8"/>
                <c:lvl>
                  <c:pt idx="0">
                    <c:v>Control</c:v>
                  </c:pt>
                  <c:pt idx="1">
                    <c:v>Drought</c:v>
                  </c:pt>
                  <c:pt idx="2">
                    <c:v>Wilt</c:v>
                  </c:pt>
                  <c:pt idx="3">
                    <c:v>Flood</c:v>
                  </c:pt>
                  <c:pt idx="4">
                    <c:v>Control</c:v>
                  </c:pt>
                  <c:pt idx="5">
                    <c:v>Drought</c:v>
                  </c:pt>
                  <c:pt idx="6">
                    <c:v>Wilt</c:v>
                  </c:pt>
                  <c:pt idx="7">
                    <c:v>Flood</c:v>
                  </c:pt>
                </c:lvl>
                <c:lvl>
                  <c:pt idx="0">
                    <c:v>Flight</c:v>
                  </c:pt>
                  <c:pt idx="4">
                    <c:v>Ground</c:v>
                  </c:pt>
                </c:lvl>
              </c:multiLvlStrCache>
            </c:multiLvlStrRef>
          </c:cat>
          <c:val>
            <c:numRef>
              <c:f>'Root Weight Data'!$P$3:$P$10</c:f>
              <c:numCache>
                <c:formatCode>0.0000</c:formatCode>
                <c:ptCount val="8"/>
                <c:pt idx="0">
                  <c:v>0.66053333333333342</c:v>
                </c:pt>
                <c:pt idx="1">
                  <c:v>0.13226666666666667</c:v>
                </c:pt>
                <c:pt idx="2">
                  <c:v>0.37406666666666677</c:v>
                </c:pt>
                <c:pt idx="3">
                  <c:v>0.66535</c:v>
                </c:pt>
                <c:pt idx="4">
                  <c:v>1.4284666666666668</c:v>
                </c:pt>
                <c:pt idx="5">
                  <c:v>0.5592666666666668</c:v>
                </c:pt>
                <c:pt idx="6">
                  <c:v>0.67456666666666665</c:v>
                </c:pt>
                <c:pt idx="7">
                  <c:v>1.8863000000000001</c:v>
                </c:pt>
              </c:numCache>
            </c:numRef>
          </c:val>
          <c:extLst>
            <c:ext xmlns:c16="http://schemas.microsoft.com/office/drawing/2014/chart" uri="{C3380CC4-5D6E-409C-BE32-E72D297353CC}">
              <c16:uniqueId val="{00000002-3A2C-4CFE-840C-5D5E458ACCA3}"/>
            </c:ext>
          </c:extLst>
        </c:ser>
        <c:dLbls>
          <c:showLegendKey val="0"/>
          <c:showVal val="0"/>
          <c:showCatName val="0"/>
          <c:showSerName val="0"/>
          <c:showPercent val="0"/>
          <c:showBubbleSize val="0"/>
        </c:dLbls>
        <c:gapWidth val="219"/>
        <c:overlap val="-27"/>
        <c:axId val="1167313663"/>
        <c:axId val="1167314623"/>
      </c:barChart>
      <c:catAx>
        <c:axId val="116731366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1" i="0" u="none" strike="noStrike" kern="1200" baseline="0">
                <a:solidFill>
                  <a:schemeClr val="bg1"/>
                </a:solidFill>
                <a:latin typeface="+mn-lt"/>
                <a:ea typeface="+mn-ea"/>
                <a:cs typeface="+mn-cs"/>
              </a:defRPr>
            </a:pPr>
            <a:endParaRPr lang="en-US"/>
          </a:p>
        </c:txPr>
        <c:crossAx val="1167314623"/>
        <c:crosses val="autoZero"/>
        <c:auto val="1"/>
        <c:lblAlgn val="ctr"/>
        <c:lblOffset val="100"/>
        <c:noMultiLvlLbl val="0"/>
      </c:catAx>
      <c:valAx>
        <c:axId val="1167314623"/>
        <c:scaling>
          <c:orientation val="minMax"/>
          <c:max val="2"/>
        </c:scaling>
        <c:delete val="0"/>
        <c:axPos val="l"/>
        <c:majorGridlines>
          <c:spPr>
            <a:ln w="9525" cap="flat" cmpd="sng" algn="ctr">
              <a:solidFill>
                <a:srgbClr val="1D9A78">
                  <a:alpha val="50000"/>
                </a:srgbClr>
              </a:solidFill>
              <a:round/>
            </a:ln>
            <a:effectLst/>
          </c:spPr>
        </c:majorGridlines>
        <c:title>
          <c:tx>
            <c:rich>
              <a:bodyPr rot="-5400000" spcFirstLastPara="1" vertOverflow="ellipsis" vert="horz" wrap="square" anchor="ctr" anchorCtr="1"/>
              <a:lstStyle/>
              <a:p>
                <a:pPr>
                  <a:defRPr sz="1600" b="1" i="0" u="none" strike="noStrike" kern="1200" baseline="0">
                    <a:solidFill>
                      <a:schemeClr val="bg1"/>
                    </a:solidFill>
                    <a:latin typeface="+mn-lt"/>
                    <a:ea typeface="+mn-ea"/>
                    <a:cs typeface="+mn-cs"/>
                  </a:defRPr>
                </a:pPr>
                <a:r>
                  <a:rPr lang="en-US" sz="1600" b="1"/>
                  <a:t>Root Tissue Recovery per Treatment (g)</a:t>
                </a:r>
              </a:p>
            </c:rich>
          </c:tx>
          <c:overlay val="0"/>
          <c:spPr>
            <a:noFill/>
            <a:ln>
              <a:noFill/>
            </a:ln>
            <a:effectLst/>
          </c:spPr>
          <c:txPr>
            <a:bodyPr rot="-5400000" spcFirstLastPara="1" vertOverflow="ellipsis" vert="horz" wrap="square" anchor="ctr" anchorCtr="1"/>
            <a:lstStyle/>
            <a:p>
              <a:pPr>
                <a:defRPr sz="1600" b="1" i="0" u="none" strike="noStrike" kern="1200" baseline="0">
                  <a:solidFill>
                    <a:schemeClr val="bg1"/>
                  </a:solidFill>
                  <a:latin typeface="+mn-lt"/>
                  <a:ea typeface="+mn-ea"/>
                  <a:cs typeface="+mn-cs"/>
                </a:defRPr>
              </a:pPr>
              <a:endParaRPr lang="en-US"/>
            </a:p>
          </c:txPr>
        </c:title>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bg1"/>
                </a:solidFill>
                <a:latin typeface="+mn-lt"/>
                <a:ea typeface="+mn-ea"/>
                <a:cs typeface="+mn-cs"/>
              </a:defRPr>
            </a:pPr>
            <a:endParaRPr lang="en-US"/>
          </a:p>
        </c:txPr>
        <c:crossAx val="1167313663"/>
        <c:crosses val="autoZero"/>
        <c:crossBetween val="between"/>
      </c:valAx>
      <c:spPr>
        <a:noFill/>
        <a:ln>
          <a:noFill/>
        </a:ln>
        <a:effectLst/>
      </c:spPr>
    </c:plotArea>
    <c:legend>
      <c:legendPos val="b"/>
      <c:layout>
        <c:manualLayout>
          <c:xMode val="edge"/>
          <c:yMode val="edge"/>
          <c:x val="0.46456753814285967"/>
          <c:y val="0.91636473984397182"/>
          <c:w val="0.14134162376224804"/>
          <c:h val="4.8299944706259652E-2"/>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bg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200">
          <a:solidFill>
            <a:schemeClr val="bg1"/>
          </a:solidFill>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2F7DAE-D65E-44DA-890A-E27683004080}" type="datetimeFigureOut">
              <a:rPr lang="en-US" smtClean="0"/>
              <a:t>12/1/2025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AE771E-A2CD-4230-9194-24734F1D4614}" type="slidenum">
              <a:rPr lang="en-US" smtClean="0"/>
              <a:t>‹#›</a:t>
            </a:fld>
            <a:endParaRPr lang="en-US"/>
          </a:p>
        </p:txBody>
      </p:sp>
    </p:spTree>
    <p:extLst>
      <p:ext uri="{BB962C8B-B14F-4D97-AF65-F5344CB8AC3E}">
        <p14:creationId xmlns:p14="http://schemas.microsoft.com/office/powerpoint/2010/main" val="445205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BAE771E-A2CD-4230-9194-24734F1D4614}" type="slidenum">
              <a:rPr lang="en-US" smtClean="0"/>
              <a:t>8</a:t>
            </a:fld>
            <a:endParaRPr lang="en-US"/>
          </a:p>
        </p:txBody>
      </p:sp>
    </p:spTree>
    <p:extLst>
      <p:ext uri="{BB962C8B-B14F-4D97-AF65-F5344CB8AC3E}">
        <p14:creationId xmlns:p14="http://schemas.microsoft.com/office/powerpoint/2010/main" val="2169934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Averages</a:t>
            </a:r>
          </a:p>
          <a:p>
            <a:r>
              <a:rPr lang="en-US" dirty="0"/>
              <a:t>Control: F=52.0, GC=51.7</a:t>
            </a:r>
          </a:p>
          <a:p>
            <a:r>
              <a:rPr lang="en-US" dirty="0"/>
              <a:t>Flood : F=60.3, GC=58.5</a:t>
            </a:r>
          </a:p>
          <a:p>
            <a:r>
              <a:rPr lang="en-US" dirty="0"/>
              <a:t>Drought after bottom: F=40.0, GC=40.5</a:t>
            </a:r>
          </a:p>
          <a:p>
            <a:r>
              <a:rPr lang="en-US" dirty="0"/>
              <a:t>This takes in account the average from the data after watering. The VMC would get to 35-37 (depending on the sensor) and we would add the 2x1 (~35 ml). The bump of water in the morning pulls the average up</a:t>
            </a:r>
          </a:p>
        </p:txBody>
      </p:sp>
      <p:sp>
        <p:nvSpPr>
          <p:cNvPr id="4" name="Slide Number Placeholder 3"/>
          <p:cNvSpPr>
            <a:spLocks noGrp="1"/>
          </p:cNvSpPr>
          <p:nvPr>
            <p:ph type="sldNum" sz="quarter" idx="5"/>
          </p:nvPr>
        </p:nvSpPr>
        <p:spPr/>
        <p:txBody>
          <a:bodyPr/>
          <a:lstStyle/>
          <a:p>
            <a:fld id="{1BAE771E-A2CD-4230-9194-24734F1D4614}" type="slidenum">
              <a:rPr lang="en-US" smtClean="0"/>
              <a:t>9</a:t>
            </a:fld>
            <a:endParaRPr lang="en-US"/>
          </a:p>
        </p:txBody>
      </p:sp>
    </p:spTree>
    <p:extLst>
      <p:ext uri="{BB962C8B-B14F-4D97-AF65-F5344CB8AC3E}">
        <p14:creationId xmlns:p14="http://schemas.microsoft.com/office/powerpoint/2010/main" val="2139214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ffectLst/>
                <a:latin typeface="-apple-system"/>
              </a:rPr>
              <a:t>Warm temps earlier are a function of leaf area. Essentially the sensor is seeing the black plate beneath the plant, and as the leaf area increases you have more leaf area (which is cooling) in view.</a:t>
            </a:r>
          </a:p>
          <a:p>
            <a:r>
              <a:rPr lang="en-US" dirty="0">
                <a:effectLst/>
                <a:latin typeface="-apple-system"/>
              </a:rPr>
              <a:t> The way to look at this data is: as the plants grow in size and fill the field of view (FOV) of the IR sensor, then you see the </a:t>
            </a:r>
            <a:r>
              <a:rPr lang="en-US" dirty="0" err="1">
                <a:effectLst/>
                <a:latin typeface="-apple-system"/>
              </a:rPr>
              <a:t>Tleaf</a:t>
            </a:r>
            <a:r>
              <a:rPr lang="en-US" dirty="0">
                <a:effectLst/>
                <a:latin typeface="-apple-system"/>
              </a:rPr>
              <a:t> drop in temperature from day 8 to 9 to 11 (drop from 24 to 23 C). This is mirrored by the night temp becoming cooler than air 21.7 down 21.2 as leaves grow. Dropping the moisture may not affect </a:t>
            </a:r>
            <a:r>
              <a:rPr lang="en-US" dirty="0" err="1">
                <a:effectLst/>
                <a:latin typeface="-apple-system"/>
              </a:rPr>
              <a:t>Tleaf</a:t>
            </a:r>
            <a:r>
              <a:rPr lang="en-US" dirty="0">
                <a:effectLst/>
                <a:latin typeface="-apple-system"/>
              </a:rPr>
              <a:t> as there is enough evaporative cooling... Then eventually the water in the plant is too low and the plants begin to heat up - so much so that they exceed the </a:t>
            </a:r>
            <a:r>
              <a:rPr lang="en-US" dirty="0" err="1">
                <a:effectLst/>
                <a:latin typeface="-apple-system"/>
              </a:rPr>
              <a:t>Tair</a:t>
            </a:r>
            <a:r>
              <a:rPr lang="en-US" dirty="0">
                <a:effectLst/>
                <a:latin typeface="-apple-system"/>
              </a:rPr>
              <a:t> - mostly because stomates are completely shut off.  The wilt occurred at the red line and the plants stay above </a:t>
            </a:r>
            <a:r>
              <a:rPr lang="en-US" dirty="0" err="1">
                <a:effectLst/>
                <a:latin typeface="-apple-system"/>
              </a:rPr>
              <a:t>Tair</a:t>
            </a:r>
            <a:r>
              <a:rPr lang="en-US" dirty="0">
                <a:effectLst/>
                <a:latin typeface="-apple-system"/>
              </a:rPr>
              <a:t> until all water is restored... Then they slowly become cooler than </a:t>
            </a:r>
            <a:r>
              <a:rPr lang="en-US" dirty="0" err="1">
                <a:effectLst/>
                <a:latin typeface="-apple-system"/>
              </a:rPr>
              <a:t>Tair</a:t>
            </a:r>
            <a:r>
              <a:rPr lang="en-US" dirty="0">
                <a:effectLst/>
                <a:latin typeface="-apple-system"/>
              </a:rPr>
              <a:t>..... Blake described the FOV effect.</a:t>
            </a:r>
          </a:p>
          <a:p>
            <a:r>
              <a:rPr lang="en-US" dirty="0">
                <a:effectLst/>
                <a:latin typeface="-apple-system"/>
              </a:rPr>
              <a:t> </a:t>
            </a:r>
            <a:endParaRPr lang="en-US" dirty="0"/>
          </a:p>
        </p:txBody>
      </p:sp>
      <p:sp>
        <p:nvSpPr>
          <p:cNvPr id="4" name="Slide Number Placeholder 3"/>
          <p:cNvSpPr>
            <a:spLocks noGrp="1"/>
          </p:cNvSpPr>
          <p:nvPr>
            <p:ph type="sldNum" sz="quarter" idx="5"/>
          </p:nvPr>
        </p:nvSpPr>
        <p:spPr/>
        <p:txBody>
          <a:bodyPr/>
          <a:lstStyle/>
          <a:p>
            <a:fld id="{1BAE771E-A2CD-4230-9194-24734F1D4614}" type="slidenum">
              <a:rPr lang="en-US" smtClean="0"/>
              <a:t>10</a:t>
            </a:fld>
            <a:endParaRPr lang="en-US"/>
          </a:p>
        </p:txBody>
      </p:sp>
    </p:spTree>
    <p:extLst>
      <p:ext uri="{BB962C8B-B14F-4D97-AF65-F5344CB8AC3E}">
        <p14:creationId xmlns:p14="http://schemas.microsoft.com/office/powerpoint/2010/main" val="20720229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BAE771E-A2CD-4230-9194-24734F1D4614}" type="slidenum">
              <a:rPr lang="en-US" smtClean="0"/>
              <a:t>17</a:t>
            </a:fld>
            <a:endParaRPr lang="en-US"/>
          </a:p>
        </p:txBody>
      </p:sp>
    </p:spTree>
    <p:extLst>
      <p:ext uri="{BB962C8B-B14F-4D97-AF65-F5344CB8AC3E}">
        <p14:creationId xmlns:p14="http://schemas.microsoft.com/office/powerpoint/2010/main" val="10694021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E3386-F3A4-B9B0-FDE7-C5FDA6E6A9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90FBCC3-0AD6-80DE-BB00-97D99E37B5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8446B57-75BE-47E2-E8B0-45664E955027}"/>
              </a:ext>
            </a:extLst>
          </p:cNvPr>
          <p:cNvSpPr>
            <a:spLocks noGrp="1"/>
          </p:cNvSpPr>
          <p:nvPr>
            <p:ph type="dt" sz="half" idx="10"/>
          </p:nvPr>
        </p:nvSpPr>
        <p:spPr/>
        <p:txBody>
          <a:bodyPr/>
          <a:lstStyle/>
          <a:p>
            <a:fld id="{4B2BBF5B-E092-4B7E-9BC2-848E019EE8EA}" type="datetimeFigureOut">
              <a:rPr lang="en-US" smtClean="0"/>
              <a:t>12/1/2025</a:t>
            </a:fld>
            <a:endParaRPr lang="en-US"/>
          </a:p>
        </p:txBody>
      </p:sp>
      <p:sp>
        <p:nvSpPr>
          <p:cNvPr id="5" name="Footer Placeholder 4">
            <a:extLst>
              <a:ext uri="{FF2B5EF4-FFF2-40B4-BE49-F238E27FC236}">
                <a16:creationId xmlns:a16="http://schemas.microsoft.com/office/drawing/2014/main" id="{4C476D39-65F4-694F-18BF-D43726D0DE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A79D73-BC73-97FC-6F4C-5F62E6798EB9}"/>
              </a:ext>
            </a:extLst>
          </p:cNvPr>
          <p:cNvSpPr>
            <a:spLocks noGrp="1"/>
          </p:cNvSpPr>
          <p:nvPr>
            <p:ph type="sldNum" sz="quarter" idx="12"/>
          </p:nvPr>
        </p:nvSpPr>
        <p:spPr/>
        <p:txBody>
          <a:bodyPr/>
          <a:lstStyle/>
          <a:p>
            <a:fld id="{CD72B127-E67C-4BB7-A5CD-5F9752CA9EE7}" type="slidenum">
              <a:rPr lang="en-US" smtClean="0"/>
              <a:t>‹#›</a:t>
            </a:fld>
            <a:endParaRPr lang="en-US"/>
          </a:p>
        </p:txBody>
      </p:sp>
    </p:spTree>
    <p:extLst>
      <p:ext uri="{BB962C8B-B14F-4D97-AF65-F5344CB8AC3E}">
        <p14:creationId xmlns:p14="http://schemas.microsoft.com/office/powerpoint/2010/main" val="3103101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870C6-39C9-04FD-0EE8-7D5BE34E52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6F4ED5A-2332-D58D-F01C-CD60864357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9FB3E-D4EB-933D-035C-A6F1D01419E7}"/>
              </a:ext>
            </a:extLst>
          </p:cNvPr>
          <p:cNvSpPr>
            <a:spLocks noGrp="1"/>
          </p:cNvSpPr>
          <p:nvPr>
            <p:ph type="dt" sz="half" idx="10"/>
          </p:nvPr>
        </p:nvSpPr>
        <p:spPr/>
        <p:txBody>
          <a:bodyPr/>
          <a:lstStyle/>
          <a:p>
            <a:fld id="{4B2BBF5B-E092-4B7E-9BC2-848E019EE8EA}" type="datetimeFigureOut">
              <a:rPr lang="en-US" smtClean="0"/>
              <a:t>12/1/2025</a:t>
            </a:fld>
            <a:endParaRPr lang="en-US"/>
          </a:p>
        </p:txBody>
      </p:sp>
      <p:sp>
        <p:nvSpPr>
          <p:cNvPr id="5" name="Footer Placeholder 4">
            <a:extLst>
              <a:ext uri="{FF2B5EF4-FFF2-40B4-BE49-F238E27FC236}">
                <a16:creationId xmlns:a16="http://schemas.microsoft.com/office/drawing/2014/main" id="{61013850-F14F-917E-FE54-E3BD577CE7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F24B10-8C89-5F4A-54F3-42BC4BDA5443}"/>
              </a:ext>
            </a:extLst>
          </p:cNvPr>
          <p:cNvSpPr>
            <a:spLocks noGrp="1"/>
          </p:cNvSpPr>
          <p:nvPr>
            <p:ph type="sldNum" sz="quarter" idx="12"/>
          </p:nvPr>
        </p:nvSpPr>
        <p:spPr/>
        <p:txBody>
          <a:bodyPr/>
          <a:lstStyle/>
          <a:p>
            <a:fld id="{CD72B127-E67C-4BB7-A5CD-5F9752CA9EE7}" type="slidenum">
              <a:rPr lang="en-US" smtClean="0"/>
              <a:t>‹#›</a:t>
            </a:fld>
            <a:endParaRPr lang="en-US"/>
          </a:p>
        </p:txBody>
      </p:sp>
    </p:spTree>
    <p:extLst>
      <p:ext uri="{BB962C8B-B14F-4D97-AF65-F5344CB8AC3E}">
        <p14:creationId xmlns:p14="http://schemas.microsoft.com/office/powerpoint/2010/main" val="2669540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5EF77-FB6B-6479-FEB6-5E36AD2988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39089B0-B7BD-D3A3-2A98-2B5D33832A3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15A3D4-91CD-9EB6-9AD4-40E3A92C9E53}"/>
              </a:ext>
            </a:extLst>
          </p:cNvPr>
          <p:cNvSpPr>
            <a:spLocks noGrp="1"/>
          </p:cNvSpPr>
          <p:nvPr>
            <p:ph type="dt" sz="half" idx="10"/>
          </p:nvPr>
        </p:nvSpPr>
        <p:spPr/>
        <p:txBody>
          <a:bodyPr/>
          <a:lstStyle/>
          <a:p>
            <a:fld id="{4B2BBF5B-E092-4B7E-9BC2-848E019EE8EA}" type="datetimeFigureOut">
              <a:rPr lang="en-US" smtClean="0"/>
              <a:t>12/1/2025</a:t>
            </a:fld>
            <a:endParaRPr lang="en-US"/>
          </a:p>
        </p:txBody>
      </p:sp>
      <p:sp>
        <p:nvSpPr>
          <p:cNvPr id="5" name="Footer Placeholder 4">
            <a:extLst>
              <a:ext uri="{FF2B5EF4-FFF2-40B4-BE49-F238E27FC236}">
                <a16:creationId xmlns:a16="http://schemas.microsoft.com/office/drawing/2014/main" id="{1626E1A5-1BEF-336E-20DA-D1C93FE62B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87F1E2-550A-C1DD-262E-61BBD6BB5E55}"/>
              </a:ext>
            </a:extLst>
          </p:cNvPr>
          <p:cNvSpPr>
            <a:spLocks noGrp="1"/>
          </p:cNvSpPr>
          <p:nvPr>
            <p:ph type="sldNum" sz="quarter" idx="12"/>
          </p:nvPr>
        </p:nvSpPr>
        <p:spPr/>
        <p:txBody>
          <a:bodyPr/>
          <a:lstStyle/>
          <a:p>
            <a:fld id="{CD72B127-E67C-4BB7-A5CD-5F9752CA9EE7}" type="slidenum">
              <a:rPr lang="en-US" smtClean="0"/>
              <a:t>‹#›</a:t>
            </a:fld>
            <a:endParaRPr lang="en-US"/>
          </a:p>
        </p:txBody>
      </p:sp>
    </p:spTree>
    <p:extLst>
      <p:ext uri="{BB962C8B-B14F-4D97-AF65-F5344CB8AC3E}">
        <p14:creationId xmlns:p14="http://schemas.microsoft.com/office/powerpoint/2010/main" val="1516894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38AC2-40D1-9996-1479-FA2E001EB18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F202C0A-84DA-1768-1B64-AF957D880A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9D5147-BF10-A6E2-7BD8-3EE0102ACEE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596FF22-202B-644E-B9F2-92B784FFF9E9}"/>
              </a:ext>
            </a:extLst>
          </p:cNvPr>
          <p:cNvSpPr>
            <a:spLocks noGrp="1"/>
          </p:cNvSpPr>
          <p:nvPr>
            <p:ph type="dt" sz="half" idx="10"/>
          </p:nvPr>
        </p:nvSpPr>
        <p:spPr/>
        <p:txBody>
          <a:bodyPr/>
          <a:lstStyle/>
          <a:p>
            <a:fld id="{4B2BBF5B-E092-4B7E-9BC2-848E019EE8EA}" type="datetimeFigureOut">
              <a:rPr lang="en-US" smtClean="0"/>
              <a:t>12/1/2025</a:t>
            </a:fld>
            <a:endParaRPr lang="en-US"/>
          </a:p>
        </p:txBody>
      </p:sp>
      <p:sp>
        <p:nvSpPr>
          <p:cNvPr id="6" name="Footer Placeholder 5">
            <a:extLst>
              <a:ext uri="{FF2B5EF4-FFF2-40B4-BE49-F238E27FC236}">
                <a16:creationId xmlns:a16="http://schemas.microsoft.com/office/drawing/2014/main" id="{08AF0A6D-1F9E-5962-A8F4-A381BE2BD8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379618-B901-D4E3-A113-935F4A4B754D}"/>
              </a:ext>
            </a:extLst>
          </p:cNvPr>
          <p:cNvSpPr>
            <a:spLocks noGrp="1"/>
          </p:cNvSpPr>
          <p:nvPr>
            <p:ph type="sldNum" sz="quarter" idx="12"/>
          </p:nvPr>
        </p:nvSpPr>
        <p:spPr/>
        <p:txBody>
          <a:bodyPr/>
          <a:lstStyle/>
          <a:p>
            <a:fld id="{CD72B127-E67C-4BB7-A5CD-5F9752CA9EE7}" type="slidenum">
              <a:rPr lang="en-US" smtClean="0"/>
              <a:t>‹#›</a:t>
            </a:fld>
            <a:endParaRPr lang="en-US"/>
          </a:p>
        </p:txBody>
      </p:sp>
    </p:spTree>
    <p:extLst>
      <p:ext uri="{BB962C8B-B14F-4D97-AF65-F5344CB8AC3E}">
        <p14:creationId xmlns:p14="http://schemas.microsoft.com/office/powerpoint/2010/main" val="3443990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CE4A9-E3C2-1FB3-3745-C986168DDBA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794A1FF-C2D6-C8D9-15DA-7C2B2B9E58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D560DA-F00C-B8AE-8005-B2B173E512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CA666E1-AE28-4F41-ED65-B11B7B70F39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A98D56-E4DE-5578-722C-8A88D75283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8C50896-7979-C4B8-2974-CC5BCF47E08C}"/>
              </a:ext>
            </a:extLst>
          </p:cNvPr>
          <p:cNvSpPr>
            <a:spLocks noGrp="1"/>
          </p:cNvSpPr>
          <p:nvPr>
            <p:ph type="dt" sz="half" idx="10"/>
          </p:nvPr>
        </p:nvSpPr>
        <p:spPr/>
        <p:txBody>
          <a:bodyPr/>
          <a:lstStyle/>
          <a:p>
            <a:fld id="{4B2BBF5B-E092-4B7E-9BC2-848E019EE8EA}" type="datetimeFigureOut">
              <a:rPr lang="en-US" smtClean="0"/>
              <a:t>12/1/2025</a:t>
            </a:fld>
            <a:endParaRPr lang="en-US"/>
          </a:p>
        </p:txBody>
      </p:sp>
      <p:sp>
        <p:nvSpPr>
          <p:cNvPr id="8" name="Footer Placeholder 7">
            <a:extLst>
              <a:ext uri="{FF2B5EF4-FFF2-40B4-BE49-F238E27FC236}">
                <a16:creationId xmlns:a16="http://schemas.microsoft.com/office/drawing/2014/main" id="{28535842-1D56-D4B3-A0F5-07F67D6129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5E3F9B-E3FB-A164-BE99-1A90A9904B18}"/>
              </a:ext>
            </a:extLst>
          </p:cNvPr>
          <p:cNvSpPr>
            <a:spLocks noGrp="1"/>
          </p:cNvSpPr>
          <p:nvPr>
            <p:ph type="sldNum" sz="quarter" idx="12"/>
          </p:nvPr>
        </p:nvSpPr>
        <p:spPr/>
        <p:txBody>
          <a:bodyPr/>
          <a:lstStyle/>
          <a:p>
            <a:fld id="{CD72B127-E67C-4BB7-A5CD-5F9752CA9EE7}" type="slidenum">
              <a:rPr lang="en-US" smtClean="0"/>
              <a:t>‹#›</a:t>
            </a:fld>
            <a:endParaRPr lang="en-US"/>
          </a:p>
        </p:txBody>
      </p:sp>
    </p:spTree>
    <p:extLst>
      <p:ext uri="{BB962C8B-B14F-4D97-AF65-F5344CB8AC3E}">
        <p14:creationId xmlns:p14="http://schemas.microsoft.com/office/powerpoint/2010/main" val="116943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73E47-2444-BADE-9F38-78D9F1DE6B3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4EE1D6F-1726-8685-7305-C1368E7A212A}"/>
              </a:ext>
            </a:extLst>
          </p:cNvPr>
          <p:cNvSpPr>
            <a:spLocks noGrp="1"/>
          </p:cNvSpPr>
          <p:nvPr>
            <p:ph type="dt" sz="half" idx="10"/>
          </p:nvPr>
        </p:nvSpPr>
        <p:spPr/>
        <p:txBody>
          <a:bodyPr/>
          <a:lstStyle/>
          <a:p>
            <a:fld id="{4B2BBF5B-E092-4B7E-9BC2-848E019EE8EA}" type="datetimeFigureOut">
              <a:rPr lang="en-US" smtClean="0"/>
              <a:t>12/1/2025</a:t>
            </a:fld>
            <a:endParaRPr lang="en-US"/>
          </a:p>
        </p:txBody>
      </p:sp>
      <p:sp>
        <p:nvSpPr>
          <p:cNvPr id="4" name="Footer Placeholder 3">
            <a:extLst>
              <a:ext uri="{FF2B5EF4-FFF2-40B4-BE49-F238E27FC236}">
                <a16:creationId xmlns:a16="http://schemas.microsoft.com/office/drawing/2014/main" id="{6AE8A063-8BE2-1FBA-FADE-02EB68228F0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BC9485-7B92-DE7C-9875-F3D025BBDEB9}"/>
              </a:ext>
            </a:extLst>
          </p:cNvPr>
          <p:cNvSpPr>
            <a:spLocks noGrp="1"/>
          </p:cNvSpPr>
          <p:nvPr>
            <p:ph type="sldNum" sz="quarter" idx="12"/>
          </p:nvPr>
        </p:nvSpPr>
        <p:spPr/>
        <p:txBody>
          <a:bodyPr/>
          <a:lstStyle/>
          <a:p>
            <a:fld id="{CD72B127-E67C-4BB7-A5CD-5F9752CA9EE7}" type="slidenum">
              <a:rPr lang="en-US" smtClean="0"/>
              <a:t>‹#›</a:t>
            </a:fld>
            <a:endParaRPr lang="en-US"/>
          </a:p>
        </p:txBody>
      </p:sp>
    </p:spTree>
    <p:extLst>
      <p:ext uri="{BB962C8B-B14F-4D97-AF65-F5344CB8AC3E}">
        <p14:creationId xmlns:p14="http://schemas.microsoft.com/office/powerpoint/2010/main" val="1863768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BFB34EE-A12C-0D5E-6F82-9E16A7BB4BE5}"/>
              </a:ext>
            </a:extLst>
          </p:cNvPr>
          <p:cNvSpPr>
            <a:spLocks noGrp="1"/>
          </p:cNvSpPr>
          <p:nvPr>
            <p:ph type="dt" sz="half" idx="10"/>
          </p:nvPr>
        </p:nvSpPr>
        <p:spPr/>
        <p:txBody>
          <a:bodyPr/>
          <a:lstStyle/>
          <a:p>
            <a:fld id="{4B2BBF5B-E092-4B7E-9BC2-848E019EE8EA}" type="datetimeFigureOut">
              <a:rPr lang="en-US" smtClean="0"/>
              <a:t>12/1/2025</a:t>
            </a:fld>
            <a:endParaRPr lang="en-US"/>
          </a:p>
        </p:txBody>
      </p:sp>
      <p:sp>
        <p:nvSpPr>
          <p:cNvPr id="3" name="Footer Placeholder 2">
            <a:extLst>
              <a:ext uri="{FF2B5EF4-FFF2-40B4-BE49-F238E27FC236}">
                <a16:creationId xmlns:a16="http://schemas.microsoft.com/office/drawing/2014/main" id="{3F62DB42-C735-4B9A-353A-3DA97AC794A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C864DC0-A564-28D5-B4CE-55BDF73A3AA6}"/>
              </a:ext>
            </a:extLst>
          </p:cNvPr>
          <p:cNvSpPr>
            <a:spLocks noGrp="1"/>
          </p:cNvSpPr>
          <p:nvPr>
            <p:ph type="sldNum" sz="quarter" idx="12"/>
          </p:nvPr>
        </p:nvSpPr>
        <p:spPr/>
        <p:txBody>
          <a:bodyPr/>
          <a:lstStyle/>
          <a:p>
            <a:fld id="{CD72B127-E67C-4BB7-A5CD-5F9752CA9EE7}" type="slidenum">
              <a:rPr lang="en-US" smtClean="0"/>
              <a:t>‹#›</a:t>
            </a:fld>
            <a:endParaRPr lang="en-US"/>
          </a:p>
        </p:txBody>
      </p:sp>
    </p:spTree>
    <p:extLst>
      <p:ext uri="{BB962C8B-B14F-4D97-AF65-F5344CB8AC3E}">
        <p14:creationId xmlns:p14="http://schemas.microsoft.com/office/powerpoint/2010/main" val="446976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F28F2-EB36-C708-EAF0-C88214A27B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0125946-F1EB-0C22-25BA-A1A9405C62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1CE499-DD1A-890E-DDBD-26CB1A88AC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2D997B-3614-7101-4B53-3E7B151AB1B1}"/>
              </a:ext>
            </a:extLst>
          </p:cNvPr>
          <p:cNvSpPr>
            <a:spLocks noGrp="1"/>
          </p:cNvSpPr>
          <p:nvPr>
            <p:ph type="dt" sz="half" idx="10"/>
          </p:nvPr>
        </p:nvSpPr>
        <p:spPr/>
        <p:txBody>
          <a:bodyPr/>
          <a:lstStyle/>
          <a:p>
            <a:fld id="{4B2BBF5B-E092-4B7E-9BC2-848E019EE8EA}" type="datetimeFigureOut">
              <a:rPr lang="en-US" smtClean="0"/>
              <a:t>12/1/2025</a:t>
            </a:fld>
            <a:endParaRPr lang="en-US"/>
          </a:p>
        </p:txBody>
      </p:sp>
      <p:sp>
        <p:nvSpPr>
          <p:cNvPr id="6" name="Footer Placeholder 5">
            <a:extLst>
              <a:ext uri="{FF2B5EF4-FFF2-40B4-BE49-F238E27FC236}">
                <a16:creationId xmlns:a16="http://schemas.microsoft.com/office/drawing/2014/main" id="{C4B2153F-722E-EFE2-D306-FC9D10A1B36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52638D5-002C-3DB8-C512-BFF46D11378B}"/>
              </a:ext>
            </a:extLst>
          </p:cNvPr>
          <p:cNvSpPr>
            <a:spLocks noGrp="1"/>
          </p:cNvSpPr>
          <p:nvPr>
            <p:ph type="sldNum" sz="quarter" idx="12"/>
          </p:nvPr>
        </p:nvSpPr>
        <p:spPr/>
        <p:txBody>
          <a:bodyPr/>
          <a:lstStyle/>
          <a:p>
            <a:fld id="{CD72B127-E67C-4BB7-A5CD-5F9752CA9EE7}" type="slidenum">
              <a:rPr lang="en-US" smtClean="0"/>
              <a:t>‹#›</a:t>
            </a:fld>
            <a:endParaRPr lang="en-US"/>
          </a:p>
        </p:txBody>
      </p:sp>
    </p:spTree>
    <p:extLst>
      <p:ext uri="{BB962C8B-B14F-4D97-AF65-F5344CB8AC3E}">
        <p14:creationId xmlns:p14="http://schemas.microsoft.com/office/powerpoint/2010/main" val="621317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2B66D-8A15-8FC7-1E1B-8EA73A1822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93CFD4E-E0F6-4348-B88A-98529B8021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EB39B72-9DE9-B780-9D04-4E1EA6922A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20846F-2AC4-C981-4759-9FF9E73713EE}"/>
              </a:ext>
            </a:extLst>
          </p:cNvPr>
          <p:cNvSpPr>
            <a:spLocks noGrp="1"/>
          </p:cNvSpPr>
          <p:nvPr>
            <p:ph type="dt" sz="half" idx="10"/>
          </p:nvPr>
        </p:nvSpPr>
        <p:spPr/>
        <p:txBody>
          <a:bodyPr/>
          <a:lstStyle/>
          <a:p>
            <a:fld id="{4B2BBF5B-E092-4B7E-9BC2-848E019EE8EA}" type="datetimeFigureOut">
              <a:rPr lang="en-US" smtClean="0"/>
              <a:t>12/1/2025</a:t>
            </a:fld>
            <a:endParaRPr lang="en-US"/>
          </a:p>
        </p:txBody>
      </p:sp>
      <p:sp>
        <p:nvSpPr>
          <p:cNvPr id="6" name="Footer Placeholder 5">
            <a:extLst>
              <a:ext uri="{FF2B5EF4-FFF2-40B4-BE49-F238E27FC236}">
                <a16:creationId xmlns:a16="http://schemas.microsoft.com/office/drawing/2014/main" id="{D316251F-8890-1C19-06AD-A2D217FB15A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0391AB-EC26-AF0B-4B3C-DA9480F21A0D}"/>
              </a:ext>
            </a:extLst>
          </p:cNvPr>
          <p:cNvSpPr>
            <a:spLocks noGrp="1"/>
          </p:cNvSpPr>
          <p:nvPr>
            <p:ph type="sldNum" sz="quarter" idx="12"/>
          </p:nvPr>
        </p:nvSpPr>
        <p:spPr/>
        <p:txBody>
          <a:bodyPr/>
          <a:lstStyle/>
          <a:p>
            <a:fld id="{CD72B127-E67C-4BB7-A5CD-5F9752CA9EE7}" type="slidenum">
              <a:rPr lang="en-US" smtClean="0"/>
              <a:t>‹#›</a:t>
            </a:fld>
            <a:endParaRPr lang="en-US"/>
          </a:p>
        </p:txBody>
      </p:sp>
    </p:spTree>
    <p:extLst>
      <p:ext uri="{BB962C8B-B14F-4D97-AF65-F5344CB8AC3E}">
        <p14:creationId xmlns:p14="http://schemas.microsoft.com/office/powerpoint/2010/main" val="3983079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3FD4C-BE04-2E65-3917-AEE2BE3F302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60049E7-0B34-0611-E2E1-F7C0D3A838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55EBCA-0992-4FF3-0AE9-24601BFF7C26}"/>
              </a:ext>
            </a:extLst>
          </p:cNvPr>
          <p:cNvSpPr>
            <a:spLocks noGrp="1"/>
          </p:cNvSpPr>
          <p:nvPr>
            <p:ph type="dt" sz="half" idx="10"/>
          </p:nvPr>
        </p:nvSpPr>
        <p:spPr/>
        <p:txBody>
          <a:bodyPr/>
          <a:lstStyle/>
          <a:p>
            <a:fld id="{4B2BBF5B-E092-4B7E-9BC2-848E019EE8EA}" type="datetimeFigureOut">
              <a:rPr lang="en-US" smtClean="0"/>
              <a:t>12/1/2025</a:t>
            </a:fld>
            <a:endParaRPr lang="en-US"/>
          </a:p>
        </p:txBody>
      </p:sp>
      <p:sp>
        <p:nvSpPr>
          <p:cNvPr id="5" name="Footer Placeholder 4">
            <a:extLst>
              <a:ext uri="{FF2B5EF4-FFF2-40B4-BE49-F238E27FC236}">
                <a16:creationId xmlns:a16="http://schemas.microsoft.com/office/drawing/2014/main" id="{B056275B-37F5-2F99-9837-1BB6B3FECC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0E5B34-1340-C819-680A-F1EBF2CBB082}"/>
              </a:ext>
            </a:extLst>
          </p:cNvPr>
          <p:cNvSpPr>
            <a:spLocks noGrp="1"/>
          </p:cNvSpPr>
          <p:nvPr>
            <p:ph type="sldNum" sz="quarter" idx="12"/>
          </p:nvPr>
        </p:nvSpPr>
        <p:spPr/>
        <p:txBody>
          <a:bodyPr/>
          <a:lstStyle/>
          <a:p>
            <a:fld id="{CD72B127-E67C-4BB7-A5CD-5F9752CA9EE7}" type="slidenum">
              <a:rPr lang="en-US" smtClean="0"/>
              <a:t>‹#›</a:t>
            </a:fld>
            <a:endParaRPr lang="en-US"/>
          </a:p>
        </p:txBody>
      </p:sp>
    </p:spTree>
    <p:extLst>
      <p:ext uri="{BB962C8B-B14F-4D97-AF65-F5344CB8AC3E}">
        <p14:creationId xmlns:p14="http://schemas.microsoft.com/office/powerpoint/2010/main" val="1715974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ADDAD7-D9F2-6F1B-0AA4-BAA061C1AA4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C99AF3F-D870-B53A-8DA4-10B6660231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3B1511-96B8-5074-44C4-B63398EA15ED}"/>
              </a:ext>
            </a:extLst>
          </p:cNvPr>
          <p:cNvSpPr>
            <a:spLocks noGrp="1"/>
          </p:cNvSpPr>
          <p:nvPr>
            <p:ph type="dt" sz="half" idx="10"/>
          </p:nvPr>
        </p:nvSpPr>
        <p:spPr/>
        <p:txBody>
          <a:bodyPr/>
          <a:lstStyle/>
          <a:p>
            <a:fld id="{4B2BBF5B-E092-4B7E-9BC2-848E019EE8EA}" type="datetimeFigureOut">
              <a:rPr lang="en-US" smtClean="0"/>
              <a:t>12/1/2025</a:t>
            </a:fld>
            <a:endParaRPr lang="en-US"/>
          </a:p>
        </p:txBody>
      </p:sp>
      <p:sp>
        <p:nvSpPr>
          <p:cNvPr id="5" name="Footer Placeholder 4">
            <a:extLst>
              <a:ext uri="{FF2B5EF4-FFF2-40B4-BE49-F238E27FC236}">
                <a16:creationId xmlns:a16="http://schemas.microsoft.com/office/drawing/2014/main" id="{7B365678-5E7F-A7B1-9A13-E3E18D82F8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ADF73B-3D84-B6C0-3E60-80D5433F0A86}"/>
              </a:ext>
            </a:extLst>
          </p:cNvPr>
          <p:cNvSpPr>
            <a:spLocks noGrp="1"/>
          </p:cNvSpPr>
          <p:nvPr>
            <p:ph type="sldNum" sz="quarter" idx="12"/>
          </p:nvPr>
        </p:nvSpPr>
        <p:spPr/>
        <p:txBody>
          <a:bodyPr/>
          <a:lstStyle/>
          <a:p>
            <a:fld id="{CD72B127-E67C-4BB7-A5CD-5F9752CA9EE7}" type="slidenum">
              <a:rPr lang="en-US" smtClean="0"/>
              <a:t>‹#›</a:t>
            </a:fld>
            <a:endParaRPr lang="en-US"/>
          </a:p>
        </p:txBody>
      </p:sp>
    </p:spTree>
    <p:extLst>
      <p:ext uri="{BB962C8B-B14F-4D97-AF65-F5344CB8AC3E}">
        <p14:creationId xmlns:p14="http://schemas.microsoft.com/office/powerpoint/2010/main" val="3934672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4D17C0-842E-3EBC-EE7B-49D669ECED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B1CB312-D200-0607-5F90-3D2A603CB7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94596B-AAAD-CA6E-60CD-06C3B8B700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B2BBF5B-E092-4B7E-9BC2-848E019EE8EA}" type="datetimeFigureOut">
              <a:rPr lang="en-US" smtClean="0"/>
              <a:t>12/1/2025</a:t>
            </a:fld>
            <a:endParaRPr lang="en-US"/>
          </a:p>
        </p:txBody>
      </p:sp>
      <p:sp>
        <p:nvSpPr>
          <p:cNvPr id="5" name="Footer Placeholder 4">
            <a:extLst>
              <a:ext uri="{FF2B5EF4-FFF2-40B4-BE49-F238E27FC236}">
                <a16:creationId xmlns:a16="http://schemas.microsoft.com/office/drawing/2014/main" id="{7719FC55-EDDD-9E5D-50A8-93C3E33A46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D8FDE35-7887-4101-CD78-AC189B7375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D72B127-E67C-4BB7-A5CD-5F9752CA9EE7}" type="slidenum">
              <a:rPr lang="en-US" smtClean="0"/>
              <a:t>‹#›</a:t>
            </a:fld>
            <a:endParaRPr lang="en-US"/>
          </a:p>
        </p:txBody>
      </p:sp>
    </p:spTree>
    <p:extLst>
      <p:ext uri="{BB962C8B-B14F-4D97-AF65-F5344CB8AC3E}">
        <p14:creationId xmlns:p14="http://schemas.microsoft.com/office/powerpoint/2010/main" val="31130177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jpe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7.t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0.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BE1AE-9FCD-035D-0084-B2945803F1AF}"/>
              </a:ext>
            </a:extLst>
          </p:cNvPr>
          <p:cNvSpPr>
            <a:spLocks noGrp="1"/>
          </p:cNvSpPr>
          <p:nvPr>
            <p:ph type="ctrTitle"/>
          </p:nvPr>
        </p:nvSpPr>
        <p:spPr>
          <a:xfrm>
            <a:off x="191386" y="1122363"/>
            <a:ext cx="11802140" cy="2387600"/>
          </a:xfrm>
        </p:spPr>
        <p:txBody>
          <a:bodyPr>
            <a:noAutofit/>
          </a:bodyPr>
          <a:lstStyle/>
          <a:p>
            <a:r>
              <a:rPr lang="en-US" sz="4800">
                <a:solidFill>
                  <a:srgbClr val="71DAFF"/>
                </a:solidFill>
              </a:rPr>
              <a:t>Preliminary Results of the ISS Plant Habitat PH-07 Experiment Studying Substrate Moisture Impacts on Lettuce Plant and Microbiome Development</a:t>
            </a:r>
          </a:p>
        </p:txBody>
      </p:sp>
      <p:sp>
        <p:nvSpPr>
          <p:cNvPr id="3" name="Subtitle 2">
            <a:extLst>
              <a:ext uri="{FF2B5EF4-FFF2-40B4-BE49-F238E27FC236}">
                <a16:creationId xmlns:a16="http://schemas.microsoft.com/office/drawing/2014/main" id="{9D460705-06DD-AD8D-788F-5E54BAECA913}"/>
              </a:ext>
            </a:extLst>
          </p:cNvPr>
          <p:cNvSpPr>
            <a:spLocks noGrp="1"/>
          </p:cNvSpPr>
          <p:nvPr>
            <p:ph type="subTitle" idx="1"/>
          </p:nvPr>
        </p:nvSpPr>
        <p:spPr>
          <a:xfrm>
            <a:off x="191386" y="3637421"/>
            <a:ext cx="9144000" cy="3039603"/>
          </a:xfrm>
        </p:spPr>
        <p:txBody>
          <a:bodyPr>
            <a:normAutofit lnSpcReduction="10000"/>
          </a:bodyPr>
          <a:lstStyle/>
          <a:p>
            <a:r>
              <a:rPr lang="en-US" sz="2400" dirty="0">
                <a:solidFill>
                  <a:srgbClr val="61D6FF"/>
                </a:solidFill>
                <a:effectLst/>
                <a:latin typeface="+mj-lt"/>
                <a:ea typeface="Times New Roman" panose="02020603050405020304" pitchFamily="18" charset="0"/>
              </a:rPr>
              <a:t>Gioia Massa</a:t>
            </a:r>
            <a:r>
              <a:rPr lang="en-US" sz="2400" baseline="30000" dirty="0">
                <a:solidFill>
                  <a:srgbClr val="61D6FF"/>
                </a:solidFill>
                <a:effectLst/>
                <a:latin typeface="+mj-lt"/>
                <a:ea typeface="Times New Roman" panose="02020603050405020304" pitchFamily="18" charset="0"/>
              </a:rPr>
              <a:t>1</a:t>
            </a:r>
            <a:r>
              <a:rPr lang="en-US" sz="2400" dirty="0">
                <a:solidFill>
                  <a:srgbClr val="61D6FF"/>
                </a:solidFill>
                <a:effectLst/>
                <a:latin typeface="+mj-lt"/>
                <a:ea typeface="Times New Roman" panose="02020603050405020304" pitchFamily="18" charset="0"/>
              </a:rPr>
              <a:t>, Blake Costine</a:t>
            </a:r>
            <a:r>
              <a:rPr lang="en-US" sz="2400" baseline="30000" dirty="0">
                <a:solidFill>
                  <a:srgbClr val="61D6FF"/>
                </a:solidFill>
                <a:latin typeface="+mj-lt"/>
                <a:ea typeface="Times New Roman" panose="02020603050405020304" pitchFamily="18" charset="0"/>
              </a:rPr>
              <a:t>2</a:t>
            </a:r>
            <a:r>
              <a:rPr lang="en-US" sz="2400" dirty="0">
                <a:solidFill>
                  <a:srgbClr val="61D6FF"/>
                </a:solidFill>
                <a:effectLst/>
                <a:latin typeface="+mj-lt"/>
                <a:ea typeface="Times New Roman" panose="02020603050405020304" pitchFamily="18" charset="0"/>
              </a:rPr>
              <a:t>, Oscar Monje</a:t>
            </a:r>
            <a:r>
              <a:rPr lang="en-US" sz="2400" baseline="30000" dirty="0">
                <a:solidFill>
                  <a:srgbClr val="61D6FF"/>
                </a:solidFill>
                <a:latin typeface="+mj-lt"/>
                <a:ea typeface="Times New Roman" panose="02020603050405020304" pitchFamily="18" charset="0"/>
              </a:rPr>
              <a:t>3</a:t>
            </a:r>
            <a:r>
              <a:rPr lang="en-US" sz="2400" dirty="0">
                <a:solidFill>
                  <a:srgbClr val="61D6FF"/>
                </a:solidFill>
                <a:effectLst/>
                <a:latin typeface="+mj-lt"/>
                <a:ea typeface="Times New Roman" panose="02020603050405020304" pitchFamily="18" charset="0"/>
              </a:rPr>
              <a:t>, Mario Molina</a:t>
            </a:r>
            <a:r>
              <a:rPr lang="en-US" sz="2400" baseline="30000" dirty="0">
                <a:solidFill>
                  <a:srgbClr val="61D6FF"/>
                </a:solidFill>
                <a:latin typeface="+mj-lt"/>
                <a:ea typeface="Times New Roman" panose="02020603050405020304" pitchFamily="18" charset="0"/>
              </a:rPr>
              <a:t>4</a:t>
            </a:r>
            <a:r>
              <a:rPr lang="en-US" sz="2400" dirty="0">
                <a:solidFill>
                  <a:srgbClr val="61D6FF"/>
                </a:solidFill>
                <a:effectLst/>
                <a:latin typeface="+mj-lt"/>
                <a:ea typeface="Times New Roman" panose="02020603050405020304" pitchFamily="18" charset="0"/>
              </a:rPr>
              <a:t>, LaShelle Spencer</a:t>
            </a:r>
            <a:r>
              <a:rPr lang="en-US" sz="2400" baseline="30000" dirty="0">
                <a:solidFill>
                  <a:srgbClr val="61D6FF"/>
                </a:solidFill>
                <a:latin typeface="+mj-lt"/>
                <a:ea typeface="Times New Roman" panose="02020603050405020304" pitchFamily="18" charset="0"/>
              </a:rPr>
              <a:t>3</a:t>
            </a:r>
            <a:r>
              <a:rPr lang="en-US" sz="2400" dirty="0">
                <a:solidFill>
                  <a:srgbClr val="61D6FF"/>
                </a:solidFill>
                <a:effectLst/>
                <a:latin typeface="+mj-lt"/>
                <a:ea typeface="Times New Roman" panose="02020603050405020304" pitchFamily="18" charset="0"/>
              </a:rPr>
              <a:t>, Anirudha Dixit</a:t>
            </a:r>
            <a:r>
              <a:rPr lang="en-US" sz="2400" baseline="30000" dirty="0">
                <a:solidFill>
                  <a:srgbClr val="61D6FF"/>
                </a:solidFill>
                <a:latin typeface="+mj-lt"/>
                <a:ea typeface="Times New Roman" panose="02020603050405020304" pitchFamily="18" charset="0"/>
              </a:rPr>
              <a:t>2</a:t>
            </a:r>
            <a:r>
              <a:rPr lang="en-US" sz="2400" dirty="0">
                <a:solidFill>
                  <a:srgbClr val="61D6FF"/>
                </a:solidFill>
                <a:effectLst/>
                <a:latin typeface="+mj-lt"/>
                <a:ea typeface="Times New Roman" panose="02020603050405020304" pitchFamily="18" charset="0"/>
              </a:rPr>
              <a:t>, Aaron Curry</a:t>
            </a:r>
            <a:r>
              <a:rPr lang="en-US" sz="2400" baseline="30000" dirty="0">
                <a:solidFill>
                  <a:srgbClr val="61D6FF"/>
                </a:solidFill>
                <a:latin typeface="+mj-lt"/>
                <a:ea typeface="Times New Roman" panose="02020603050405020304" pitchFamily="18" charset="0"/>
              </a:rPr>
              <a:t>5</a:t>
            </a:r>
            <a:r>
              <a:rPr lang="en-US" sz="2400" dirty="0">
                <a:solidFill>
                  <a:srgbClr val="61D6FF"/>
                </a:solidFill>
                <a:effectLst/>
                <a:latin typeface="+mj-lt"/>
                <a:ea typeface="Times New Roman" panose="02020603050405020304" pitchFamily="18" charset="0"/>
              </a:rPr>
              <a:t>, Chad Vanden Bosch</a:t>
            </a:r>
            <a:r>
              <a:rPr lang="en-US" sz="2400" baseline="30000" dirty="0">
                <a:solidFill>
                  <a:srgbClr val="61D6FF"/>
                </a:solidFill>
                <a:effectLst/>
                <a:latin typeface="+mj-lt"/>
                <a:ea typeface="Times New Roman" panose="02020603050405020304" pitchFamily="18" charset="0"/>
              </a:rPr>
              <a:t>6</a:t>
            </a:r>
            <a:r>
              <a:rPr lang="en-US" sz="2400" dirty="0">
                <a:solidFill>
                  <a:srgbClr val="61D6FF"/>
                </a:solidFill>
                <a:effectLst/>
                <a:latin typeface="+mj-lt"/>
                <a:ea typeface="Times New Roman" panose="02020603050405020304" pitchFamily="18" charset="0"/>
              </a:rPr>
              <a:t>, Dave Reed</a:t>
            </a:r>
            <a:r>
              <a:rPr lang="en-US" sz="2400" baseline="30000" dirty="0">
                <a:solidFill>
                  <a:srgbClr val="61D6FF"/>
                </a:solidFill>
                <a:latin typeface="+mj-lt"/>
                <a:ea typeface="Times New Roman" panose="02020603050405020304" pitchFamily="18" charset="0"/>
              </a:rPr>
              <a:t>6</a:t>
            </a:r>
            <a:r>
              <a:rPr lang="en-US" sz="2400" dirty="0">
                <a:solidFill>
                  <a:srgbClr val="61D6FF"/>
                </a:solidFill>
                <a:effectLst/>
                <a:latin typeface="+mj-lt"/>
                <a:ea typeface="Times New Roman" panose="02020603050405020304" pitchFamily="18" charset="0"/>
              </a:rPr>
              <a:t>, Thomas Tyson</a:t>
            </a:r>
            <a:r>
              <a:rPr lang="en-US" sz="2400" baseline="30000" dirty="0">
                <a:solidFill>
                  <a:srgbClr val="61D6FF"/>
                </a:solidFill>
                <a:latin typeface="+mj-lt"/>
                <a:ea typeface="Times New Roman" panose="02020603050405020304" pitchFamily="18" charset="0"/>
              </a:rPr>
              <a:t>6</a:t>
            </a:r>
            <a:r>
              <a:rPr lang="en-US" sz="2400" dirty="0">
                <a:solidFill>
                  <a:srgbClr val="61D6FF"/>
                </a:solidFill>
                <a:effectLst/>
                <a:latin typeface="+mj-lt"/>
                <a:ea typeface="Times New Roman" panose="02020603050405020304" pitchFamily="18" charset="0"/>
              </a:rPr>
              <a:t>, Clayton Grosse</a:t>
            </a:r>
            <a:r>
              <a:rPr lang="en-US" sz="2400" baseline="30000" dirty="0">
                <a:solidFill>
                  <a:srgbClr val="61D6FF"/>
                </a:solidFill>
                <a:latin typeface="+mj-lt"/>
                <a:ea typeface="Times New Roman" panose="02020603050405020304" pitchFamily="18" charset="0"/>
              </a:rPr>
              <a:t>6</a:t>
            </a:r>
            <a:r>
              <a:rPr lang="en-US" sz="2400" dirty="0">
                <a:solidFill>
                  <a:srgbClr val="61D6FF"/>
                </a:solidFill>
                <a:effectLst/>
                <a:latin typeface="+mj-lt"/>
                <a:ea typeface="Times New Roman" panose="02020603050405020304" pitchFamily="18" charset="0"/>
              </a:rPr>
              <a:t>, Ashleigh Ruggles</a:t>
            </a:r>
            <a:r>
              <a:rPr lang="en-US" sz="2400" baseline="30000" dirty="0">
                <a:solidFill>
                  <a:srgbClr val="61D6FF"/>
                </a:solidFill>
                <a:latin typeface="+mj-lt"/>
                <a:ea typeface="Times New Roman" panose="02020603050405020304" pitchFamily="18" charset="0"/>
              </a:rPr>
              <a:t>6</a:t>
            </a:r>
            <a:r>
              <a:rPr lang="en-US" sz="2400" dirty="0">
                <a:solidFill>
                  <a:srgbClr val="61D6FF"/>
                </a:solidFill>
                <a:effectLst/>
                <a:latin typeface="+mj-lt"/>
                <a:ea typeface="Times New Roman" panose="02020603050405020304" pitchFamily="18" charset="0"/>
              </a:rPr>
              <a:t>, Denise Freeland</a:t>
            </a:r>
            <a:r>
              <a:rPr lang="en-US" sz="2400" baseline="30000" dirty="0">
                <a:solidFill>
                  <a:srgbClr val="61D6FF"/>
                </a:solidFill>
                <a:effectLst/>
                <a:latin typeface="+mj-lt"/>
                <a:ea typeface="Times New Roman" panose="02020603050405020304" pitchFamily="18" charset="0"/>
              </a:rPr>
              <a:t>1</a:t>
            </a:r>
            <a:r>
              <a:rPr lang="en-US" sz="2400" dirty="0">
                <a:solidFill>
                  <a:srgbClr val="61D6FF"/>
                </a:solidFill>
                <a:effectLst/>
                <a:latin typeface="+mj-lt"/>
                <a:ea typeface="Times New Roman" panose="02020603050405020304" pitchFamily="18" charset="0"/>
              </a:rPr>
              <a:t>, Nicole Dufour</a:t>
            </a:r>
            <a:r>
              <a:rPr lang="en-US" sz="2400" baseline="30000" dirty="0">
                <a:solidFill>
                  <a:srgbClr val="61D6FF"/>
                </a:solidFill>
                <a:effectLst/>
                <a:latin typeface="+mj-lt"/>
                <a:ea typeface="Times New Roman" panose="02020603050405020304" pitchFamily="18" charset="0"/>
              </a:rPr>
              <a:t>1</a:t>
            </a:r>
          </a:p>
          <a:p>
            <a:r>
              <a:rPr lang="en-US" sz="1400" b="1" dirty="0">
                <a:solidFill>
                  <a:srgbClr val="00B0F0"/>
                </a:solidFill>
                <a:latin typeface="+mj-lt"/>
                <a:ea typeface="Times New Roman" panose="02020603050405020304" pitchFamily="18" charset="0"/>
              </a:rPr>
              <a:t> </a:t>
            </a:r>
            <a:br>
              <a:rPr lang="en-US" sz="5400" b="1" dirty="0">
                <a:solidFill>
                  <a:srgbClr val="00B0F0"/>
                </a:solidFill>
                <a:effectLst/>
                <a:latin typeface="+mj-lt"/>
                <a:ea typeface="Times New Roman" panose="02020603050405020304" pitchFamily="18" charset="0"/>
              </a:rPr>
            </a:br>
            <a:r>
              <a:rPr lang="en-US" sz="2400" dirty="0">
                <a:solidFill>
                  <a:srgbClr val="00B0F0"/>
                </a:solidFill>
                <a:effectLst/>
                <a:latin typeface="+mj-lt"/>
                <a:ea typeface="Times New Roman" panose="02020603050405020304" pitchFamily="18" charset="0"/>
              </a:rPr>
              <a:t>1. NASA, Kennedy Space Center, </a:t>
            </a:r>
            <a:r>
              <a:rPr lang="en-US" sz="2400" dirty="0">
                <a:solidFill>
                  <a:srgbClr val="00B0F0"/>
                </a:solidFill>
                <a:latin typeface="+mj-lt"/>
              </a:rPr>
              <a:t>2. Aetos, LASSO II, Kennedy Space Center, 3. </a:t>
            </a:r>
            <a:r>
              <a:rPr lang="en-US" sz="2400" dirty="0" err="1">
                <a:solidFill>
                  <a:srgbClr val="00B0F0"/>
                </a:solidFill>
                <a:latin typeface="+mj-lt"/>
              </a:rPr>
              <a:t>Aecom</a:t>
            </a:r>
            <a:r>
              <a:rPr lang="en-US" sz="2400" dirty="0">
                <a:solidFill>
                  <a:srgbClr val="00B0F0"/>
                </a:solidFill>
                <a:latin typeface="+mj-lt"/>
              </a:rPr>
              <a:t>, LASSO II, Kennedy Space, 4. Astrion, LASSO II, Kennedy Space Center, 5. Engineering Research and Consulting , LASSO II, Kennedy Space </a:t>
            </a:r>
            <a:r>
              <a:rPr lang="en-US" sz="2400">
                <a:solidFill>
                  <a:srgbClr val="00B0F0"/>
                </a:solidFill>
                <a:latin typeface="+mj-lt"/>
              </a:rPr>
              <a:t>Center, </a:t>
            </a:r>
            <a:r>
              <a:rPr lang="en-US" sz="2400" dirty="0">
                <a:solidFill>
                  <a:srgbClr val="00B0F0"/>
                </a:solidFill>
                <a:latin typeface="+mj-lt"/>
              </a:rPr>
              <a:t>6. </a:t>
            </a:r>
            <a:r>
              <a:rPr lang="en-US" sz="2400" dirty="0" err="1">
                <a:solidFill>
                  <a:srgbClr val="00B0F0"/>
                </a:solidFill>
                <a:latin typeface="+mj-lt"/>
              </a:rPr>
              <a:t>Redwire</a:t>
            </a:r>
            <a:r>
              <a:rPr lang="en-US" sz="2400" dirty="0">
                <a:solidFill>
                  <a:srgbClr val="00B0F0"/>
                </a:solidFill>
                <a:latin typeface="+mj-lt"/>
              </a:rPr>
              <a:t> Space Technologies, Inc.</a:t>
            </a:r>
          </a:p>
          <a:p>
            <a:endParaRPr lang="en-US" dirty="0"/>
          </a:p>
        </p:txBody>
      </p:sp>
      <p:pic>
        <p:nvPicPr>
          <p:cNvPr id="5" name="Picture 4">
            <a:extLst>
              <a:ext uri="{FF2B5EF4-FFF2-40B4-BE49-F238E27FC236}">
                <a16:creationId xmlns:a16="http://schemas.microsoft.com/office/drawing/2014/main" id="{342057A7-FCCB-E1AE-8DC9-2732A9773AC6}"/>
              </a:ext>
            </a:extLst>
          </p:cNvPr>
          <p:cNvPicPr>
            <a:picLocks noChangeAspect="1"/>
          </p:cNvPicPr>
          <p:nvPr/>
        </p:nvPicPr>
        <p:blipFill rotWithShape="1">
          <a:blip r:embed="rId2"/>
          <a:srcRect l="5189" t="3792" r="5004" b="3820"/>
          <a:stretch/>
        </p:blipFill>
        <p:spPr>
          <a:xfrm>
            <a:off x="9335387" y="3301409"/>
            <a:ext cx="2658140" cy="2658140"/>
          </a:xfrm>
          <a:prstGeom prst="roundRect">
            <a:avLst>
              <a:gd name="adj" fmla="val 16667"/>
            </a:avLst>
          </a:prstGeom>
          <a:ln>
            <a:noFill/>
          </a:ln>
          <a:effectLst>
            <a:outerShdw blurRad="76200" dist="38100" dir="7800000" algn="tl" rotWithShape="0">
              <a:srgbClr val="000000">
                <a:alpha val="40000"/>
              </a:srgbClr>
            </a:outerShdw>
            <a:softEdge rad="571500"/>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511742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6221F-027E-2FF1-EFCD-6EC6BBA380DD}"/>
              </a:ext>
            </a:extLst>
          </p:cNvPr>
          <p:cNvSpPr>
            <a:spLocks noGrp="1"/>
          </p:cNvSpPr>
          <p:nvPr>
            <p:ph type="title"/>
          </p:nvPr>
        </p:nvSpPr>
        <p:spPr/>
        <p:txBody>
          <a:bodyPr>
            <a:normAutofit/>
          </a:bodyPr>
          <a:lstStyle/>
          <a:p>
            <a:r>
              <a:rPr lang="en-US" sz="4800">
                <a:solidFill>
                  <a:srgbClr val="00B0F0"/>
                </a:solidFill>
              </a:rPr>
              <a:t>PH-07 – Why?</a:t>
            </a:r>
          </a:p>
        </p:txBody>
      </p:sp>
      <p:sp>
        <p:nvSpPr>
          <p:cNvPr id="3" name="Content Placeholder 2">
            <a:extLst>
              <a:ext uri="{FF2B5EF4-FFF2-40B4-BE49-F238E27FC236}">
                <a16:creationId xmlns:a16="http://schemas.microsoft.com/office/drawing/2014/main" id="{BCBBDFDA-4C42-9FCB-6768-000834F203A1}"/>
              </a:ext>
            </a:extLst>
          </p:cNvPr>
          <p:cNvSpPr>
            <a:spLocks noGrp="1"/>
          </p:cNvSpPr>
          <p:nvPr>
            <p:ph idx="1"/>
          </p:nvPr>
        </p:nvSpPr>
        <p:spPr>
          <a:xfrm>
            <a:off x="838200" y="1860698"/>
            <a:ext cx="10515600" cy="4827182"/>
          </a:xfrm>
        </p:spPr>
        <p:txBody>
          <a:bodyPr>
            <a:normAutofit/>
          </a:bodyPr>
          <a:lstStyle/>
          <a:p>
            <a:r>
              <a:rPr lang="en-US">
                <a:solidFill>
                  <a:schemeClr val="bg1"/>
                </a:solidFill>
              </a:rPr>
              <a:t>Watering issues have been a challenge in many spaceflight crop production experiments</a:t>
            </a:r>
          </a:p>
          <a:p>
            <a:endParaRPr lang="en-US" sz="2800">
              <a:solidFill>
                <a:schemeClr val="bg1"/>
              </a:solidFill>
            </a:endParaRPr>
          </a:p>
          <a:p>
            <a:endParaRPr lang="en-US">
              <a:solidFill>
                <a:schemeClr val="bg1"/>
              </a:solidFill>
            </a:endParaRPr>
          </a:p>
          <a:p>
            <a:endParaRPr lang="en-US" sz="2800">
              <a:solidFill>
                <a:schemeClr val="bg1"/>
              </a:solidFill>
            </a:endParaRPr>
          </a:p>
          <a:p>
            <a:endParaRPr lang="en-US">
              <a:solidFill>
                <a:schemeClr val="bg1"/>
              </a:solidFill>
            </a:endParaRPr>
          </a:p>
          <a:p>
            <a:endParaRPr lang="en-US" sz="2800">
              <a:solidFill>
                <a:schemeClr val="bg1"/>
              </a:solidFill>
            </a:endParaRPr>
          </a:p>
          <a:p>
            <a:endParaRPr lang="en-US">
              <a:solidFill>
                <a:schemeClr val="bg1"/>
              </a:solidFill>
            </a:endParaRPr>
          </a:p>
          <a:p>
            <a:r>
              <a:rPr lang="en-US" sz="2800">
                <a:solidFill>
                  <a:schemeClr val="bg1"/>
                </a:solidFill>
              </a:rPr>
              <a:t>Maintaining adequate root zone moisture and oxygen while delivering nutrients is one of NASA’s highest priority gaps</a:t>
            </a:r>
          </a:p>
        </p:txBody>
      </p:sp>
      <p:grpSp>
        <p:nvGrpSpPr>
          <p:cNvPr id="5" name="Group 4">
            <a:extLst>
              <a:ext uri="{FF2B5EF4-FFF2-40B4-BE49-F238E27FC236}">
                <a16:creationId xmlns:a16="http://schemas.microsoft.com/office/drawing/2014/main" id="{CDE3E0E7-BBD4-C969-594C-3F0C0710C751}"/>
              </a:ext>
            </a:extLst>
          </p:cNvPr>
          <p:cNvGrpSpPr>
            <a:grpSpLocks noChangeAspect="1"/>
          </p:cNvGrpSpPr>
          <p:nvPr/>
        </p:nvGrpSpPr>
        <p:grpSpPr>
          <a:xfrm>
            <a:off x="2696516" y="2869163"/>
            <a:ext cx="6798968" cy="2743200"/>
            <a:chOff x="958782" y="976544"/>
            <a:chExt cx="9065291" cy="3657600"/>
          </a:xfrm>
        </p:grpSpPr>
        <p:pic>
          <p:nvPicPr>
            <p:cNvPr id="6" name="Picture 5">
              <a:extLst>
                <a:ext uri="{FF2B5EF4-FFF2-40B4-BE49-F238E27FC236}">
                  <a16:creationId xmlns:a16="http://schemas.microsoft.com/office/drawing/2014/main" id="{C5C95666-C149-3B9F-AA6F-022505D6A0A2}"/>
                </a:ext>
              </a:extLst>
            </p:cNvPr>
            <p:cNvPicPr>
              <a:picLocks noChangeAspect="1"/>
            </p:cNvPicPr>
            <p:nvPr/>
          </p:nvPicPr>
          <p:blipFill rotWithShape="1">
            <a:blip r:embed="rId2"/>
            <a:srcRect l="32319" t="32104" r="35099" b="28543"/>
            <a:stretch/>
          </p:blipFill>
          <p:spPr>
            <a:xfrm>
              <a:off x="958782" y="976544"/>
              <a:ext cx="4559966" cy="3657600"/>
            </a:xfrm>
            <a:prstGeom prst="rect">
              <a:avLst/>
            </a:prstGeom>
            <a:ln>
              <a:solidFill>
                <a:schemeClr val="bg1"/>
              </a:solidFill>
            </a:ln>
          </p:spPr>
        </p:pic>
        <p:pic>
          <p:nvPicPr>
            <p:cNvPr id="7" name="Picture 6">
              <a:extLst>
                <a:ext uri="{FF2B5EF4-FFF2-40B4-BE49-F238E27FC236}">
                  <a16:creationId xmlns:a16="http://schemas.microsoft.com/office/drawing/2014/main" id="{F143DBB9-74CC-7F65-54FC-70D580CD7317}"/>
                </a:ext>
              </a:extLst>
            </p:cNvPr>
            <p:cNvPicPr>
              <a:picLocks noChangeAspect="1"/>
            </p:cNvPicPr>
            <p:nvPr/>
          </p:nvPicPr>
          <p:blipFill rotWithShape="1">
            <a:blip r:embed="rId3"/>
            <a:srcRect l="39653" t="37413" r="41496" b="39547"/>
            <a:stretch/>
          </p:blipFill>
          <p:spPr>
            <a:xfrm>
              <a:off x="5528273" y="976544"/>
              <a:ext cx="4495800" cy="3657600"/>
            </a:xfrm>
            <a:prstGeom prst="rect">
              <a:avLst/>
            </a:prstGeom>
            <a:ln>
              <a:solidFill>
                <a:schemeClr val="bg1"/>
              </a:solidFill>
            </a:ln>
          </p:spPr>
        </p:pic>
      </p:grpSp>
      <p:grpSp>
        <p:nvGrpSpPr>
          <p:cNvPr id="25" name="Group 24">
            <a:extLst>
              <a:ext uri="{FF2B5EF4-FFF2-40B4-BE49-F238E27FC236}">
                <a16:creationId xmlns:a16="http://schemas.microsoft.com/office/drawing/2014/main" id="{2E1CA91B-5FF2-5730-0029-B5B4080B7270}"/>
              </a:ext>
            </a:extLst>
          </p:cNvPr>
          <p:cNvGrpSpPr>
            <a:grpSpLocks noChangeAspect="1"/>
          </p:cNvGrpSpPr>
          <p:nvPr/>
        </p:nvGrpSpPr>
        <p:grpSpPr>
          <a:xfrm>
            <a:off x="1916166" y="2876170"/>
            <a:ext cx="8359668" cy="2743200"/>
            <a:chOff x="30305" y="2710425"/>
            <a:chExt cx="11146223" cy="3657600"/>
          </a:xfrm>
        </p:grpSpPr>
        <p:pic>
          <p:nvPicPr>
            <p:cNvPr id="30" name="Picture 29">
              <a:extLst>
                <a:ext uri="{FF2B5EF4-FFF2-40B4-BE49-F238E27FC236}">
                  <a16:creationId xmlns:a16="http://schemas.microsoft.com/office/drawing/2014/main" id="{EAC32419-E1D2-8C49-6E4C-84E0A7A779C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39623" t="24662" r="36222" b="21548"/>
            <a:stretch/>
          </p:blipFill>
          <p:spPr>
            <a:xfrm>
              <a:off x="2533368" y="2710425"/>
              <a:ext cx="2924175" cy="3657600"/>
            </a:xfrm>
            <a:prstGeom prst="rect">
              <a:avLst/>
            </a:prstGeom>
            <a:ln>
              <a:solidFill>
                <a:sysClr val="window" lastClr="FFFFFF"/>
              </a:solidFill>
            </a:ln>
          </p:spPr>
        </p:pic>
        <p:pic>
          <p:nvPicPr>
            <p:cNvPr id="31" name="Picture 30">
              <a:extLst>
                <a:ext uri="{FF2B5EF4-FFF2-40B4-BE49-F238E27FC236}">
                  <a16:creationId xmlns:a16="http://schemas.microsoft.com/office/drawing/2014/main" id="{96F5F406-1D0A-F573-5D5B-B9C34374FE45}"/>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473" t="28120" r="39615" b="8719"/>
            <a:stretch/>
          </p:blipFill>
          <p:spPr>
            <a:xfrm>
              <a:off x="30305" y="2710425"/>
              <a:ext cx="2863571" cy="3657600"/>
            </a:xfrm>
            <a:prstGeom prst="rect">
              <a:avLst/>
            </a:prstGeom>
            <a:ln>
              <a:solidFill>
                <a:sysClr val="window" lastClr="FFFFFF"/>
              </a:solidFill>
            </a:ln>
          </p:spPr>
        </p:pic>
        <p:cxnSp>
          <p:nvCxnSpPr>
            <p:cNvPr id="32" name="Straight Arrow Connector 31">
              <a:extLst>
                <a:ext uri="{FF2B5EF4-FFF2-40B4-BE49-F238E27FC236}">
                  <a16:creationId xmlns:a16="http://schemas.microsoft.com/office/drawing/2014/main" id="{397BA676-5663-ECB1-6B00-7D436F14A2CA}"/>
                </a:ext>
              </a:extLst>
            </p:cNvPr>
            <p:cNvCxnSpPr/>
            <p:nvPr/>
          </p:nvCxnSpPr>
          <p:spPr>
            <a:xfrm flipV="1">
              <a:off x="1971676" y="5366545"/>
              <a:ext cx="161925" cy="533400"/>
            </a:xfrm>
            <a:prstGeom prst="straightConnector1">
              <a:avLst/>
            </a:prstGeom>
            <a:noFill/>
            <a:ln w="50800" cap="flat" cmpd="sng" algn="ctr">
              <a:solidFill>
                <a:srgbClr val="00FFFF"/>
              </a:solidFill>
              <a:prstDash val="solid"/>
              <a:miter lim="800000"/>
              <a:tailEnd type="triangle"/>
            </a:ln>
            <a:effectLst/>
          </p:spPr>
        </p:cxnSp>
        <p:pic>
          <p:nvPicPr>
            <p:cNvPr id="33" name="Picture 32">
              <a:extLst>
                <a:ext uri="{FF2B5EF4-FFF2-40B4-BE49-F238E27FC236}">
                  <a16:creationId xmlns:a16="http://schemas.microsoft.com/office/drawing/2014/main" id="{4B97A215-1F2E-876B-08E2-8AEBE2F2743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33790" t="32072" r="26105" b="17213"/>
            <a:stretch/>
          </p:blipFill>
          <p:spPr>
            <a:xfrm>
              <a:off x="4466878" y="2710425"/>
              <a:ext cx="4345425" cy="3657600"/>
            </a:xfrm>
            <a:prstGeom prst="rect">
              <a:avLst/>
            </a:prstGeom>
            <a:ln>
              <a:solidFill>
                <a:sysClr val="window" lastClr="FFFFFF"/>
              </a:solidFill>
            </a:ln>
          </p:spPr>
        </p:pic>
        <p:pic>
          <p:nvPicPr>
            <p:cNvPr id="34" name="Picture 33">
              <a:extLst>
                <a:ext uri="{FF2B5EF4-FFF2-40B4-BE49-F238E27FC236}">
                  <a16:creationId xmlns:a16="http://schemas.microsoft.com/office/drawing/2014/main" id="{48775C6A-F6ED-A7FA-4FE9-E167E7B8BC2E}"/>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7558" t="5656" r="35071" b="-204"/>
            <a:stretch/>
          </p:blipFill>
          <p:spPr>
            <a:xfrm>
              <a:off x="8602660" y="2710425"/>
              <a:ext cx="2573868" cy="3657600"/>
            </a:xfrm>
            <a:prstGeom prst="rect">
              <a:avLst/>
            </a:prstGeom>
            <a:ln>
              <a:solidFill>
                <a:sysClr val="window" lastClr="FFFFFF"/>
              </a:solidFill>
            </a:ln>
          </p:spPr>
        </p:pic>
        <p:sp>
          <p:nvSpPr>
            <p:cNvPr id="35" name="Oval 34">
              <a:extLst>
                <a:ext uri="{FF2B5EF4-FFF2-40B4-BE49-F238E27FC236}">
                  <a16:creationId xmlns:a16="http://schemas.microsoft.com/office/drawing/2014/main" id="{24688E11-316C-8F4B-695C-CB9448D7817A}"/>
                </a:ext>
              </a:extLst>
            </p:cNvPr>
            <p:cNvSpPr/>
            <p:nvPr/>
          </p:nvSpPr>
          <p:spPr>
            <a:xfrm>
              <a:off x="9370066" y="2805796"/>
              <a:ext cx="1481071" cy="2358793"/>
            </a:xfrm>
            <a:prstGeom prst="ellipse">
              <a:avLst/>
            </a:prstGeom>
            <a:noFill/>
            <a:ln w="57150" cap="flat" cmpd="sng" algn="ctr">
              <a:solidFill>
                <a:srgbClr val="00FF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1" b="0" i="0" u="none" strike="noStrike" kern="0" cap="none" spc="0" normalizeH="0" baseline="0" noProof="0">
                <a:ln>
                  <a:noFill/>
                </a:ln>
                <a:solidFill>
                  <a:prstClr val="white"/>
                </a:solidFill>
                <a:effectLst/>
                <a:uLnTx/>
                <a:uFillTx/>
                <a:latin typeface="Calibri" panose="020F0502020204030204"/>
                <a:ea typeface="+mn-ea"/>
                <a:cs typeface="+mn-cs"/>
              </a:endParaRPr>
            </a:p>
          </p:txBody>
        </p:sp>
        <p:cxnSp>
          <p:nvCxnSpPr>
            <p:cNvPr id="36" name="Straight Arrow Connector 35">
              <a:extLst>
                <a:ext uri="{FF2B5EF4-FFF2-40B4-BE49-F238E27FC236}">
                  <a16:creationId xmlns:a16="http://schemas.microsoft.com/office/drawing/2014/main" id="{7E1D2C82-59AF-B09A-F03D-2C32EF6482D5}"/>
                </a:ext>
              </a:extLst>
            </p:cNvPr>
            <p:cNvCxnSpPr/>
            <p:nvPr/>
          </p:nvCxnSpPr>
          <p:spPr>
            <a:xfrm>
              <a:off x="6181621" y="3968259"/>
              <a:ext cx="458034" cy="193209"/>
            </a:xfrm>
            <a:prstGeom prst="straightConnector1">
              <a:avLst/>
            </a:prstGeom>
            <a:noFill/>
            <a:ln w="50800" cap="flat" cmpd="sng" algn="ctr">
              <a:solidFill>
                <a:srgbClr val="00FFFF"/>
              </a:solidFill>
              <a:prstDash val="solid"/>
              <a:miter lim="800000"/>
              <a:tailEnd type="triangle"/>
            </a:ln>
            <a:effectLst/>
          </p:spPr>
        </p:cxnSp>
        <p:cxnSp>
          <p:nvCxnSpPr>
            <p:cNvPr id="37" name="Straight Arrow Connector 36">
              <a:extLst>
                <a:ext uri="{FF2B5EF4-FFF2-40B4-BE49-F238E27FC236}">
                  <a16:creationId xmlns:a16="http://schemas.microsoft.com/office/drawing/2014/main" id="{55DEB861-FF50-A248-3578-92675A9CD814}"/>
                </a:ext>
              </a:extLst>
            </p:cNvPr>
            <p:cNvCxnSpPr/>
            <p:nvPr/>
          </p:nvCxnSpPr>
          <p:spPr>
            <a:xfrm>
              <a:off x="524933" y="5257800"/>
              <a:ext cx="279935" cy="270670"/>
            </a:xfrm>
            <a:prstGeom prst="straightConnector1">
              <a:avLst/>
            </a:prstGeom>
            <a:noFill/>
            <a:ln w="50800" cap="flat" cmpd="sng" algn="ctr">
              <a:solidFill>
                <a:srgbClr val="00FFFF"/>
              </a:solidFill>
              <a:prstDash val="solid"/>
              <a:miter lim="800000"/>
              <a:tailEnd type="triangle"/>
            </a:ln>
            <a:effectLst/>
          </p:spPr>
        </p:cxnSp>
      </p:grpSp>
      <p:grpSp>
        <p:nvGrpSpPr>
          <p:cNvPr id="43" name="Group 42">
            <a:extLst>
              <a:ext uri="{FF2B5EF4-FFF2-40B4-BE49-F238E27FC236}">
                <a16:creationId xmlns:a16="http://schemas.microsoft.com/office/drawing/2014/main" id="{508A2567-41E7-5371-5294-F64DDA40B99C}"/>
              </a:ext>
            </a:extLst>
          </p:cNvPr>
          <p:cNvGrpSpPr/>
          <p:nvPr/>
        </p:nvGrpSpPr>
        <p:grpSpPr>
          <a:xfrm>
            <a:off x="450952" y="2872789"/>
            <a:ext cx="11290097" cy="2743200"/>
            <a:chOff x="759759" y="1929837"/>
            <a:chExt cx="11290097" cy="2743200"/>
          </a:xfrm>
        </p:grpSpPr>
        <p:pic>
          <p:nvPicPr>
            <p:cNvPr id="38" name="Picture 37">
              <a:extLst>
                <a:ext uri="{FF2B5EF4-FFF2-40B4-BE49-F238E27FC236}">
                  <a16:creationId xmlns:a16="http://schemas.microsoft.com/office/drawing/2014/main" id="{0F4AEF1C-BBF5-5E2F-3E5A-DA112BED3D06}"/>
                </a:ext>
              </a:extLst>
            </p:cNvPr>
            <p:cNvPicPr>
              <a:picLocks noChangeAspect="1"/>
            </p:cNvPicPr>
            <p:nvPr/>
          </p:nvPicPr>
          <p:blipFill>
            <a:blip r:embed="rId8"/>
            <a:srcRect l="45766" t="24652" r="17987" b="56019"/>
            <a:stretch/>
          </p:blipFill>
          <p:spPr>
            <a:xfrm>
              <a:off x="8620457" y="1929837"/>
              <a:ext cx="3429399" cy="2743200"/>
            </a:xfrm>
            <a:prstGeom prst="rect">
              <a:avLst/>
            </a:prstGeom>
            <a:ln>
              <a:solidFill>
                <a:schemeClr val="bg1"/>
              </a:solidFill>
            </a:ln>
          </p:spPr>
        </p:pic>
        <p:pic>
          <p:nvPicPr>
            <p:cNvPr id="39" name="Picture 38">
              <a:extLst>
                <a:ext uri="{FF2B5EF4-FFF2-40B4-BE49-F238E27FC236}">
                  <a16:creationId xmlns:a16="http://schemas.microsoft.com/office/drawing/2014/main" id="{394516C3-BBAB-18D9-EE10-916211F75296}"/>
                </a:ext>
              </a:extLst>
            </p:cNvPr>
            <p:cNvPicPr>
              <a:picLocks noChangeAspect="1"/>
            </p:cNvPicPr>
            <p:nvPr/>
          </p:nvPicPr>
          <p:blipFill>
            <a:blip r:embed="rId9"/>
            <a:srcRect l="12914" t="13320" r="39477" b="56280"/>
            <a:stretch/>
          </p:blipFill>
          <p:spPr>
            <a:xfrm>
              <a:off x="759759" y="1929837"/>
              <a:ext cx="2863949" cy="2743200"/>
            </a:xfrm>
            <a:prstGeom prst="rect">
              <a:avLst/>
            </a:prstGeom>
            <a:ln>
              <a:solidFill>
                <a:schemeClr val="bg1"/>
              </a:solidFill>
            </a:ln>
          </p:spPr>
        </p:pic>
        <p:pic>
          <p:nvPicPr>
            <p:cNvPr id="40" name="Picture 39">
              <a:extLst>
                <a:ext uri="{FF2B5EF4-FFF2-40B4-BE49-F238E27FC236}">
                  <a16:creationId xmlns:a16="http://schemas.microsoft.com/office/drawing/2014/main" id="{0B43AE08-51D6-D576-A1E6-9E65D5492BEA}"/>
                </a:ext>
              </a:extLst>
            </p:cNvPr>
            <p:cNvPicPr>
              <a:picLocks noChangeAspect="1"/>
            </p:cNvPicPr>
            <p:nvPr/>
          </p:nvPicPr>
          <p:blipFill>
            <a:blip r:embed="rId9"/>
            <a:srcRect l="44249" t="53334" r="8749" b="14728"/>
            <a:stretch/>
          </p:blipFill>
          <p:spPr>
            <a:xfrm>
              <a:off x="3592537" y="1929837"/>
              <a:ext cx="2691481" cy="2743200"/>
            </a:xfrm>
            <a:prstGeom prst="rect">
              <a:avLst/>
            </a:prstGeom>
            <a:ln>
              <a:solidFill>
                <a:schemeClr val="bg1"/>
              </a:solidFill>
            </a:ln>
          </p:spPr>
        </p:pic>
        <p:pic>
          <p:nvPicPr>
            <p:cNvPr id="42" name="Picture 41">
              <a:extLst>
                <a:ext uri="{FF2B5EF4-FFF2-40B4-BE49-F238E27FC236}">
                  <a16:creationId xmlns:a16="http://schemas.microsoft.com/office/drawing/2014/main" id="{74338A12-4A3F-3A08-5E14-86DCA13AD8D4}"/>
                </a:ext>
              </a:extLst>
            </p:cNvPr>
            <p:cNvPicPr>
              <a:picLocks noChangeAspect="1"/>
            </p:cNvPicPr>
            <p:nvPr/>
          </p:nvPicPr>
          <p:blipFill>
            <a:blip r:embed="rId8"/>
            <a:srcRect l="19572" t="60299" r="54582" b="19895"/>
            <a:stretch/>
          </p:blipFill>
          <p:spPr>
            <a:xfrm>
              <a:off x="6255385" y="1929837"/>
              <a:ext cx="2386538" cy="2743200"/>
            </a:xfrm>
            <a:prstGeom prst="rect">
              <a:avLst/>
            </a:prstGeom>
            <a:ln>
              <a:solidFill>
                <a:schemeClr val="bg1"/>
              </a:solidFill>
            </a:ln>
          </p:spPr>
        </p:pic>
      </p:grpSp>
    </p:spTree>
    <p:extLst>
      <p:ext uri="{BB962C8B-B14F-4D97-AF65-F5344CB8AC3E}">
        <p14:creationId xmlns:p14="http://schemas.microsoft.com/office/powerpoint/2010/main" val="1889985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57EA4-CD4E-194F-B60D-CFEBEFE18D74}"/>
              </a:ext>
            </a:extLst>
          </p:cNvPr>
          <p:cNvSpPr>
            <a:spLocks noGrp="1"/>
          </p:cNvSpPr>
          <p:nvPr>
            <p:ph type="title"/>
          </p:nvPr>
        </p:nvSpPr>
        <p:spPr/>
        <p:txBody>
          <a:bodyPr>
            <a:normAutofit/>
          </a:bodyPr>
          <a:lstStyle/>
          <a:p>
            <a:r>
              <a:rPr lang="en-US" sz="4800" dirty="0">
                <a:solidFill>
                  <a:srgbClr val="00B0F0"/>
                </a:solidFill>
              </a:rPr>
              <a:t>PH-07 – What?</a:t>
            </a:r>
          </a:p>
        </p:txBody>
      </p:sp>
      <p:sp>
        <p:nvSpPr>
          <p:cNvPr id="3" name="Content Placeholder 2">
            <a:extLst>
              <a:ext uri="{FF2B5EF4-FFF2-40B4-BE49-F238E27FC236}">
                <a16:creationId xmlns:a16="http://schemas.microsoft.com/office/drawing/2014/main" id="{C3B199AA-61D1-39BE-438E-84FC75434837}"/>
              </a:ext>
            </a:extLst>
          </p:cNvPr>
          <p:cNvSpPr>
            <a:spLocks noGrp="1"/>
          </p:cNvSpPr>
          <p:nvPr>
            <p:ph idx="1"/>
          </p:nvPr>
        </p:nvSpPr>
        <p:spPr>
          <a:xfrm>
            <a:off x="493528" y="1836258"/>
            <a:ext cx="11353800" cy="4351338"/>
          </a:xfrm>
        </p:spPr>
        <p:txBody>
          <a:bodyPr/>
          <a:lstStyle/>
          <a:p>
            <a:r>
              <a:rPr lang="en-US" sz="2800" dirty="0">
                <a:solidFill>
                  <a:schemeClr val="bg1"/>
                </a:solidFill>
              </a:rPr>
              <a:t>Goal: Intentionally apply controlled water stress to assess and quantify changes in plant growth, nutrient composition, food safety, and the root and shoot microbiome</a:t>
            </a:r>
            <a:r>
              <a:rPr lang="en-US" dirty="0"/>
              <a:t> </a:t>
            </a:r>
            <a:r>
              <a:rPr lang="en-US" sz="2800" dirty="0">
                <a:solidFill>
                  <a:schemeClr val="bg1"/>
                </a:solidFill>
              </a:rPr>
              <a:t>of a well-tested crop, ‘</a:t>
            </a:r>
            <a:r>
              <a:rPr lang="en-US" sz="2800" dirty="0" err="1">
                <a:solidFill>
                  <a:schemeClr val="bg1"/>
                </a:solidFill>
              </a:rPr>
              <a:t>Outredgeous</a:t>
            </a:r>
            <a:r>
              <a:rPr lang="en-US" sz="2800" dirty="0">
                <a:solidFill>
                  <a:schemeClr val="bg1"/>
                </a:solidFill>
              </a:rPr>
              <a:t>’ red romaine lettuce, grown in NASA’s Advanced Plant Habitat (APH) on the ISS.</a:t>
            </a:r>
          </a:p>
          <a:p>
            <a:r>
              <a:rPr lang="en-US" dirty="0">
                <a:solidFill>
                  <a:schemeClr val="bg1"/>
                </a:solidFill>
              </a:rPr>
              <a:t>Preflight definition testing identified setpoints for control conditions and three treatments. </a:t>
            </a:r>
            <a:endParaRPr lang="en-US" sz="2800" dirty="0">
              <a:solidFill>
                <a:schemeClr val="bg1"/>
              </a:solidFill>
            </a:endParaRPr>
          </a:p>
          <a:p>
            <a:endParaRPr lang="en-US" dirty="0"/>
          </a:p>
        </p:txBody>
      </p:sp>
      <p:grpSp>
        <p:nvGrpSpPr>
          <p:cNvPr id="20" name="Group 19">
            <a:extLst>
              <a:ext uri="{FF2B5EF4-FFF2-40B4-BE49-F238E27FC236}">
                <a16:creationId xmlns:a16="http://schemas.microsoft.com/office/drawing/2014/main" id="{30F9ACE3-388F-1DF4-F209-95DEE9D5F23D}"/>
              </a:ext>
            </a:extLst>
          </p:cNvPr>
          <p:cNvGrpSpPr/>
          <p:nvPr/>
        </p:nvGrpSpPr>
        <p:grpSpPr>
          <a:xfrm>
            <a:off x="1106969" y="4518835"/>
            <a:ext cx="9946742" cy="2286000"/>
            <a:chOff x="1106969" y="4572000"/>
            <a:chExt cx="9946742" cy="2286000"/>
          </a:xfrm>
        </p:grpSpPr>
        <p:pic>
          <p:nvPicPr>
            <p:cNvPr id="11" name="Picture 10">
              <a:extLst>
                <a:ext uri="{FF2B5EF4-FFF2-40B4-BE49-F238E27FC236}">
                  <a16:creationId xmlns:a16="http://schemas.microsoft.com/office/drawing/2014/main" id="{81DCE41E-2229-FAD1-0049-C66260A318F6}"/>
                </a:ext>
              </a:extLst>
            </p:cNvPr>
            <p:cNvPicPr>
              <a:picLocks noChangeAspect="1"/>
            </p:cNvPicPr>
            <p:nvPr/>
          </p:nvPicPr>
          <p:blipFill>
            <a:blip r:embed="rId2"/>
            <a:stretch>
              <a:fillRect/>
            </a:stretch>
          </p:blipFill>
          <p:spPr>
            <a:xfrm>
              <a:off x="3611767" y="4572000"/>
              <a:ext cx="2120221" cy="2286000"/>
            </a:xfrm>
            <a:prstGeom prst="rect">
              <a:avLst/>
            </a:prstGeom>
          </p:spPr>
        </p:pic>
        <p:pic>
          <p:nvPicPr>
            <p:cNvPr id="14" name="Picture 13">
              <a:extLst>
                <a:ext uri="{FF2B5EF4-FFF2-40B4-BE49-F238E27FC236}">
                  <a16:creationId xmlns:a16="http://schemas.microsoft.com/office/drawing/2014/main" id="{2B928E63-24CB-0EE5-4919-06D9AE8B91CC}"/>
                </a:ext>
              </a:extLst>
            </p:cNvPr>
            <p:cNvPicPr>
              <a:picLocks noChangeAspect="1"/>
            </p:cNvPicPr>
            <p:nvPr/>
          </p:nvPicPr>
          <p:blipFill>
            <a:blip r:embed="rId3"/>
            <a:stretch>
              <a:fillRect/>
            </a:stretch>
          </p:blipFill>
          <p:spPr>
            <a:xfrm>
              <a:off x="1106969" y="4572000"/>
              <a:ext cx="1977710" cy="2286000"/>
            </a:xfrm>
            <a:prstGeom prst="rect">
              <a:avLst/>
            </a:prstGeom>
          </p:spPr>
        </p:pic>
        <p:pic>
          <p:nvPicPr>
            <p:cNvPr id="15" name="Picture 14">
              <a:extLst>
                <a:ext uri="{FF2B5EF4-FFF2-40B4-BE49-F238E27FC236}">
                  <a16:creationId xmlns:a16="http://schemas.microsoft.com/office/drawing/2014/main" id="{7DC30E64-2E04-3B5F-BA51-21D9B104495B}"/>
                </a:ext>
              </a:extLst>
            </p:cNvPr>
            <p:cNvPicPr>
              <a:picLocks noChangeAspect="1"/>
            </p:cNvPicPr>
            <p:nvPr/>
          </p:nvPicPr>
          <p:blipFill>
            <a:blip r:embed="rId4"/>
            <a:stretch>
              <a:fillRect/>
            </a:stretch>
          </p:blipFill>
          <p:spPr>
            <a:xfrm>
              <a:off x="6259076" y="4572001"/>
              <a:ext cx="2080623" cy="2253277"/>
            </a:xfrm>
            <a:prstGeom prst="rect">
              <a:avLst/>
            </a:prstGeom>
          </p:spPr>
        </p:pic>
        <p:pic>
          <p:nvPicPr>
            <p:cNvPr id="18" name="Picture 17">
              <a:extLst>
                <a:ext uri="{FF2B5EF4-FFF2-40B4-BE49-F238E27FC236}">
                  <a16:creationId xmlns:a16="http://schemas.microsoft.com/office/drawing/2014/main" id="{118EDCCC-21C8-100B-5C89-262D370DAF63}"/>
                </a:ext>
              </a:extLst>
            </p:cNvPr>
            <p:cNvPicPr>
              <a:picLocks noChangeAspect="1"/>
            </p:cNvPicPr>
            <p:nvPr/>
          </p:nvPicPr>
          <p:blipFill>
            <a:blip r:embed="rId5"/>
            <a:stretch>
              <a:fillRect/>
            </a:stretch>
          </p:blipFill>
          <p:spPr>
            <a:xfrm>
              <a:off x="8897003" y="4572001"/>
              <a:ext cx="2156708" cy="2253277"/>
            </a:xfrm>
            <a:prstGeom prst="rect">
              <a:avLst/>
            </a:prstGeom>
          </p:spPr>
        </p:pic>
      </p:grpSp>
    </p:spTree>
    <p:extLst>
      <p:ext uri="{BB962C8B-B14F-4D97-AF65-F5344CB8AC3E}">
        <p14:creationId xmlns:p14="http://schemas.microsoft.com/office/powerpoint/2010/main" val="3666613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A6CD-CFB6-075C-D1F8-2B131480F1A3}"/>
              </a:ext>
            </a:extLst>
          </p:cNvPr>
          <p:cNvSpPr>
            <a:spLocks noGrp="1"/>
          </p:cNvSpPr>
          <p:nvPr>
            <p:ph type="title"/>
          </p:nvPr>
        </p:nvSpPr>
        <p:spPr/>
        <p:txBody>
          <a:bodyPr>
            <a:normAutofit/>
          </a:bodyPr>
          <a:lstStyle/>
          <a:p>
            <a:r>
              <a:rPr lang="en-US" sz="4800">
                <a:solidFill>
                  <a:srgbClr val="00B0F0"/>
                </a:solidFill>
              </a:rPr>
              <a:t>PH-07 – What?</a:t>
            </a:r>
          </a:p>
        </p:txBody>
      </p:sp>
      <p:sp>
        <p:nvSpPr>
          <p:cNvPr id="3" name="Content Placeholder 2">
            <a:extLst>
              <a:ext uri="{FF2B5EF4-FFF2-40B4-BE49-F238E27FC236}">
                <a16:creationId xmlns:a16="http://schemas.microsoft.com/office/drawing/2014/main" id="{3AE956B6-6FCA-3BD0-E638-0209E428D612}"/>
              </a:ext>
            </a:extLst>
          </p:cNvPr>
          <p:cNvSpPr>
            <a:spLocks noGrp="1"/>
          </p:cNvSpPr>
          <p:nvPr>
            <p:ph idx="1"/>
          </p:nvPr>
        </p:nvSpPr>
        <p:spPr>
          <a:xfrm>
            <a:off x="162826" y="1928144"/>
            <a:ext cx="10781097" cy="5192417"/>
          </a:xfrm>
        </p:spPr>
        <p:txBody>
          <a:bodyPr>
            <a:normAutofit/>
          </a:bodyPr>
          <a:lstStyle/>
          <a:p>
            <a:r>
              <a:rPr lang="en-US" dirty="0"/>
              <a:t>Three replicates were performed on ISS and Ground with the four moisture treatments and 3 plants per treatment: </a:t>
            </a:r>
          </a:p>
          <a:p>
            <a:pPr lvl="1"/>
            <a:r>
              <a:rPr lang="en-US" dirty="0"/>
              <a:t>Control conditions: ~52% volumetric moisture content</a:t>
            </a:r>
          </a:p>
          <a:p>
            <a:pPr lvl="1"/>
            <a:r>
              <a:rPr lang="en-US" dirty="0"/>
              <a:t>Drought conditions: reach ~35% moisture content and then add enough to keep alive</a:t>
            </a:r>
          </a:p>
          <a:p>
            <a:pPr lvl="1"/>
            <a:r>
              <a:rPr lang="en-US" dirty="0"/>
              <a:t>Flood conditions: hold ~2% below total saturation</a:t>
            </a:r>
          </a:p>
          <a:p>
            <a:pPr lvl="1"/>
            <a:r>
              <a:rPr lang="en-US" dirty="0"/>
              <a:t>Wilt conditions:</a:t>
            </a:r>
          </a:p>
          <a:p>
            <a:pPr lvl="2"/>
            <a:r>
              <a:rPr lang="en-US" sz="2400" dirty="0"/>
              <a:t>Growing like controls for 14 days</a:t>
            </a:r>
          </a:p>
          <a:p>
            <a:pPr lvl="2"/>
            <a:r>
              <a:rPr lang="en-US" sz="2400" dirty="0"/>
              <a:t>Water stopped until plants wilted for 24 hours</a:t>
            </a:r>
          </a:p>
          <a:p>
            <a:pPr lvl="2"/>
            <a:r>
              <a:rPr lang="en-US" sz="2400" dirty="0"/>
              <a:t>Water added back to ~52% </a:t>
            </a:r>
          </a:p>
          <a:p>
            <a:pPr lvl="2"/>
            <a:r>
              <a:rPr lang="en-US" sz="2400" dirty="0"/>
              <a:t>Repeat</a:t>
            </a:r>
          </a:p>
        </p:txBody>
      </p:sp>
    </p:spTree>
    <p:extLst>
      <p:ext uri="{BB962C8B-B14F-4D97-AF65-F5344CB8AC3E}">
        <p14:creationId xmlns:p14="http://schemas.microsoft.com/office/powerpoint/2010/main" val="3934976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A6CD-CFB6-075C-D1F8-2B131480F1A3}"/>
              </a:ext>
            </a:extLst>
          </p:cNvPr>
          <p:cNvSpPr>
            <a:spLocks noGrp="1"/>
          </p:cNvSpPr>
          <p:nvPr>
            <p:ph type="title"/>
          </p:nvPr>
        </p:nvSpPr>
        <p:spPr/>
        <p:txBody>
          <a:bodyPr>
            <a:normAutofit/>
          </a:bodyPr>
          <a:lstStyle/>
          <a:p>
            <a:r>
              <a:rPr lang="en-US" sz="4800">
                <a:solidFill>
                  <a:srgbClr val="00B0F0"/>
                </a:solidFill>
              </a:rPr>
              <a:t>PH-07 – Where?</a:t>
            </a:r>
          </a:p>
        </p:txBody>
      </p:sp>
      <p:sp>
        <p:nvSpPr>
          <p:cNvPr id="3" name="Content Placeholder 2">
            <a:extLst>
              <a:ext uri="{FF2B5EF4-FFF2-40B4-BE49-F238E27FC236}">
                <a16:creationId xmlns:a16="http://schemas.microsoft.com/office/drawing/2014/main" id="{3AE956B6-6FCA-3BD0-E638-0209E428D612}"/>
              </a:ext>
            </a:extLst>
          </p:cNvPr>
          <p:cNvSpPr>
            <a:spLocks noGrp="1"/>
          </p:cNvSpPr>
          <p:nvPr>
            <p:ph idx="1"/>
          </p:nvPr>
        </p:nvSpPr>
        <p:spPr>
          <a:xfrm>
            <a:off x="114701" y="1764515"/>
            <a:ext cx="4896633" cy="5192417"/>
          </a:xfrm>
        </p:spPr>
        <p:txBody>
          <a:bodyPr>
            <a:normAutofit/>
          </a:bodyPr>
          <a:lstStyle/>
          <a:p>
            <a:r>
              <a:rPr lang="en-US" dirty="0"/>
              <a:t>Flight tests were grown in NASA’s Advanced Plant Habitat on the ISS in the Japanese Experiment Module Kibo. </a:t>
            </a:r>
          </a:p>
          <a:p>
            <a:r>
              <a:rPr lang="en-US" dirty="0"/>
              <a:t>Ground controls were conducted at KSC in an ISS Environment Simulator</a:t>
            </a:r>
          </a:p>
          <a:p>
            <a:r>
              <a:rPr lang="en-US" dirty="0"/>
              <a:t>APH’s unique capabilities allow differential moisture control in the root zones of four independent quadrants</a:t>
            </a:r>
          </a:p>
          <a:p>
            <a:endParaRPr lang="en-US" dirty="0"/>
          </a:p>
        </p:txBody>
      </p:sp>
      <p:pic>
        <p:nvPicPr>
          <p:cNvPr id="4" name="Picture 3">
            <a:extLst>
              <a:ext uri="{FF2B5EF4-FFF2-40B4-BE49-F238E27FC236}">
                <a16:creationId xmlns:a16="http://schemas.microsoft.com/office/drawing/2014/main" id="{CA94D641-9827-561B-CD9B-B2DB144688BF}"/>
              </a:ext>
            </a:extLst>
          </p:cNvPr>
          <p:cNvPicPr>
            <a:picLocks noChangeAspect="1"/>
          </p:cNvPicPr>
          <p:nvPr/>
        </p:nvPicPr>
        <p:blipFill>
          <a:blip r:embed="rId2"/>
          <a:srcRect l="9921" r="11272"/>
          <a:stretch/>
        </p:blipFill>
        <p:spPr>
          <a:xfrm>
            <a:off x="5266660" y="999460"/>
            <a:ext cx="6925340" cy="5858540"/>
          </a:xfrm>
          <a:prstGeom prst="rect">
            <a:avLst/>
          </a:prstGeom>
        </p:spPr>
      </p:pic>
      <p:pic>
        <p:nvPicPr>
          <p:cNvPr id="5" name="Picture 4">
            <a:extLst>
              <a:ext uri="{FF2B5EF4-FFF2-40B4-BE49-F238E27FC236}">
                <a16:creationId xmlns:a16="http://schemas.microsoft.com/office/drawing/2014/main" id="{57F85821-7631-7C9D-BA95-65F8826A78A1}"/>
              </a:ext>
            </a:extLst>
          </p:cNvPr>
          <p:cNvPicPr>
            <a:picLocks noChangeAspect="1"/>
          </p:cNvPicPr>
          <p:nvPr/>
        </p:nvPicPr>
        <p:blipFill>
          <a:blip r:embed="rId3"/>
          <a:srcRect l="9509" t="1" r="10285" b="-302"/>
          <a:stretch/>
        </p:blipFill>
        <p:spPr>
          <a:xfrm>
            <a:off x="5155598" y="996696"/>
            <a:ext cx="7030506" cy="5861304"/>
          </a:xfrm>
          <a:prstGeom prst="rect">
            <a:avLst/>
          </a:prstGeom>
        </p:spPr>
      </p:pic>
    </p:spTree>
    <p:extLst>
      <p:ext uri="{BB962C8B-B14F-4D97-AF65-F5344CB8AC3E}">
        <p14:creationId xmlns:p14="http://schemas.microsoft.com/office/powerpoint/2010/main" val="2422276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 name="Picture 41">
            <a:extLst>
              <a:ext uri="{FF2B5EF4-FFF2-40B4-BE49-F238E27FC236}">
                <a16:creationId xmlns:a16="http://schemas.microsoft.com/office/drawing/2014/main" id="{FF667155-2EC5-3290-EEAA-44388A4D51E5}"/>
              </a:ext>
            </a:extLst>
          </p:cNvPr>
          <p:cNvPicPr>
            <a:picLocks noChangeAspect="1"/>
          </p:cNvPicPr>
          <p:nvPr/>
        </p:nvPicPr>
        <p:blipFill>
          <a:blip r:embed="rId2"/>
          <a:srcRect l="6009"/>
          <a:stretch/>
        </p:blipFill>
        <p:spPr>
          <a:xfrm>
            <a:off x="297452" y="2378075"/>
            <a:ext cx="5193555" cy="4114800"/>
          </a:xfrm>
          <a:prstGeom prst="rect">
            <a:avLst/>
          </a:prstGeom>
        </p:spPr>
      </p:pic>
      <p:sp>
        <p:nvSpPr>
          <p:cNvPr id="2" name="Title 1">
            <a:extLst>
              <a:ext uri="{FF2B5EF4-FFF2-40B4-BE49-F238E27FC236}">
                <a16:creationId xmlns:a16="http://schemas.microsoft.com/office/drawing/2014/main" id="{EC87A6CD-CFB6-075C-D1F8-2B131480F1A3}"/>
              </a:ext>
            </a:extLst>
          </p:cNvPr>
          <p:cNvSpPr>
            <a:spLocks noGrp="1"/>
          </p:cNvSpPr>
          <p:nvPr>
            <p:ph type="title"/>
          </p:nvPr>
        </p:nvSpPr>
        <p:spPr/>
        <p:txBody>
          <a:bodyPr>
            <a:normAutofit/>
          </a:bodyPr>
          <a:lstStyle/>
          <a:p>
            <a:r>
              <a:rPr lang="en-US" sz="4800">
                <a:solidFill>
                  <a:srgbClr val="00B0F0"/>
                </a:solidFill>
              </a:rPr>
              <a:t>PH-07 – EUE</a:t>
            </a:r>
          </a:p>
        </p:txBody>
      </p:sp>
      <p:sp>
        <p:nvSpPr>
          <p:cNvPr id="9" name="TextBox 8">
            <a:extLst>
              <a:ext uri="{FF2B5EF4-FFF2-40B4-BE49-F238E27FC236}">
                <a16:creationId xmlns:a16="http://schemas.microsoft.com/office/drawing/2014/main" id="{AA993D18-7CFB-5FFB-79D2-E5E0AD11A28B}"/>
              </a:ext>
            </a:extLst>
          </p:cNvPr>
          <p:cNvSpPr txBox="1"/>
          <p:nvPr/>
        </p:nvSpPr>
        <p:spPr>
          <a:xfrm>
            <a:off x="3100529" y="1670189"/>
            <a:ext cx="2612757" cy="707886"/>
          </a:xfrm>
          <a:prstGeom prst="rect">
            <a:avLst/>
          </a:prstGeom>
          <a:noFill/>
        </p:spPr>
        <p:txBody>
          <a:bodyPr wrap="square" rtlCol="0">
            <a:spAutoFit/>
          </a:bodyPr>
          <a:lstStyle/>
          <a:p>
            <a:pPr algn="ctr"/>
            <a:r>
              <a:rPr lang="en-US" sz="2000">
                <a:solidFill>
                  <a:srgbClr val="71DAFF"/>
                </a:solidFill>
              </a:rPr>
              <a:t>Partitions to keep shoots from touching</a:t>
            </a:r>
          </a:p>
        </p:txBody>
      </p:sp>
      <p:cxnSp>
        <p:nvCxnSpPr>
          <p:cNvPr id="7" name="Straight Arrow Connector 6">
            <a:extLst>
              <a:ext uri="{FF2B5EF4-FFF2-40B4-BE49-F238E27FC236}">
                <a16:creationId xmlns:a16="http://schemas.microsoft.com/office/drawing/2014/main" id="{A5BE9DD4-CE15-A604-A2FA-8712DA11EAEF}"/>
              </a:ext>
            </a:extLst>
          </p:cNvPr>
          <p:cNvCxnSpPr>
            <a:cxnSpLocks/>
          </p:cNvCxnSpPr>
          <p:nvPr/>
        </p:nvCxnSpPr>
        <p:spPr>
          <a:xfrm flipH="1">
            <a:off x="2301964" y="2378075"/>
            <a:ext cx="2095247" cy="1305064"/>
          </a:xfrm>
          <a:prstGeom prst="straightConnector1">
            <a:avLst/>
          </a:prstGeom>
          <a:ln w="76200">
            <a:solidFill>
              <a:srgbClr val="71DAFF"/>
            </a:solidFill>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F78706CB-5701-7E64-0150-C9421D61B7EB}"/>
              </a:ext>
            </a:extLst>
          </p:cNvPr>
          <p:cNvCxnSpPr>
            <a:cxnSpLocks/>
            <a:stCxn id="9" idx="2"/>
          </p:cNvCxnSpPr>
          <p:nvPr/>
        </p:nvCxnSpPr>
        <p:spPr>
          <a:xfrm flipH="1">
            <a:off x="3032982" y="2378075"/>
            <a:ext cx="1373926" cy="2091945"/>
          </a:xfrm>
          <a:prstGeom prst="straightConnector1">
            <a:avLst/>
          </a:prstGeom>
          <a:ln w="76200">
            <a:solidFill>
              <a:srgbClr val="71DAFF"/>
            </a:solidFill>
            <a:tailEnd type="triangle"/>
          </a:ln>
        </p:spPr>
        <p:style>
          <a:lnRef idx="2">
            <a:schemeClr val="accent1"/>
          </a:lnRef>
          <a:fillRef idx="0">
            <a:schemeClr val="accent1"/>
          </a:fillRef>
          <a:effectRef idx="1">
            <a:schemeClr val="accent1"/>
          </a:effectRef>
          <a:fontRef idx="minor">
            <a:schemeClr val="tx1"/>
          </a:fontRef>
        </p:style>
      </p:cxnSp>
      <p:pic>
        <p:nvPicPr>
          <p:cNvPr id="14" name="Picture 13">
            <a:extLst>
              <a:ext uri="{FF2B5EF4-FFF2-40B4-BE49-F238E27FC236}">
                <a16:creationId xmlns:a16="http://schemas.microsoft.com/office/drawing/2014/main" id="{A2B3B219-79D9-890D-D42C-1FD70C2A4B41}"/>
              </a:ext>
            </a:extLst>
          </p:cNvPr>
          <p:cNvPicPr>
            <a:picLocks noChangeAspect="1"/>
          </p:cNvPicPr>
          <p:nvPr/>
        </p:nvPicPr>
        <p:blipFill>
          <a:blip r:embed="rId3"/>
          <a:srcRect r="16348"/>
          <a:stretch/>
        </p:blipFill>
        <p:spPr>
          <a:xfrm>
            <a:off x="5776507" y="3490412"/>
            <a:ext cx="3923237" cy="2854756"/>
          </a:xfrm>
          <a:prstGeom prst="rect">
            <a:avLst/>
          </a:prstGeom>
        </p:spPr>
      </p:pic>
      <p:pic>
        <p:nvPicPr>
          <p:cNvPr id="15" name="Picture 14">
            <a:extLst>
              <a:ext uri="{FF2B5EF4-FFF2-40B4-BE49-F238E27FC236}">
                <a16:creationId xmlns:a16="http://schemas.microsoft.com/office/drawing/2014/main" id="{B72D80B1-35D0-D1F6-BCDF-6DC9C660200A}"/>
              </a:ext>
            </a:extLst>
          </p:cNvPr>
          <p:cNvPicPr>
            <a:picLocks noChangeAspect="1"/>
          </p:cNvPicPr>
          <p:nvPr/>
        </p:nvPicPr>
        <p:blipFill>
          <a:blip r:embed="rId4"/>
          <a:stretch>
            <a:fillRect/>
          </a:stretch>
        </p:blipFill>
        <p:spPr>
          <a:xfrm>
            <a:off x="9987197" y="572877"/>
            <a:ext cx="1920240" cy="6194322"/>
          </a:xfrm>
          <a:prstGeom prst="rect">
            <a:avLst/>
          </a:prstGeom>
        </p:spPr>
      </p:pic>
      <p:sp>
        <p:nvSpPr>
          <p:cNvPr id="16" name="TextBox 15">
            <a:extLst>
              <a:ext uri="{FF2B5EF4-FFF2-40B4-BE49-F238E27FC236}">
                <a16:creationId xmlns:a16="http://schemas.microsoft.com/office/drawing/2014/main" id="{807D07C1-AD92-344C-72A1-00AC240A5417}"/>
              </a:ext>
            </a:extLst>
          </p:cNvPr>
          <p:cNvSpPr txBox="1"/>
          <p:nvPr/>
        </p:nvSpPr>
        <p:spPr>
          <a:xfrm>
            <a:off x="6732141" y="1492385"/>
            <a:ext cx="2826807" cy="1323439"/>
          </a:xfrm>
          <a:prstGeom prst="rect">
            <a:avLst/>
          </a:prstGeom>
          <a:noFill/>
        </p:spPr>
        <p:txBody>
          <a:bodyPr wrap="square" rtlCol="0">
            <a:spAutoFit/>
          </a:bodyPr>
          <a:lstStyle/>
          <a:p>
            <a:pPr algn="ctr"/>
            <a:r>
              <a:rPr lang="en-US" sz="2000">
                <a:solidFill>
                  <a:srgbClr val="71DAFF"/>
                </a:solidFill>
              </a:rPr>
              <a:t>2-part extractors to sample roots and maintain substrate containment</a:t>
            </a:r>
          </a:p>
        </p:txBody>
      </p:sp>
      <p:cxnSp>
        <p:nvCxnSpPr>
          <p:cNvPr id="20" name="Straight Arrow Connector 19">
            <a:extLst>
              <a:ext uri="{FF2B5EF4-FFF2-40B4-BE49-F238E27FC236}">
                <a16:creationId xmlns:a16="http://schemas.microsoft.com/office/drawing/2014/main" id="{28EAB7EA-9C28-B0B5-94CD-950B507650EC}"/>
              </a:ext>
            </a:extLst>
          </p:cNvPr>
          <p:cNvCxnSpPr>
            <a:cxnSpLocks/>
          </p:cNvCxnSpPr>
          <p:nvPr/>
        </p:nvCxnSpPr>
        <p:spPr>
          <a:xfrm>
            <a:off x="8125886" y="2797521"/>
            <a:ext cx="680191" cy="1378983"/>
          </a:xfrm>
          <a:prstGeom prst="straightConnector1">
            <a:avLst/>
          </a:prstGeom>
          <a:ln w="76200">
            <a:solidFill>
              <a:srgbClr val="71DAFF"/>
            </a:solidFill>
            <a:tailEnd type="triangle"/>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18481C99-333C-CC60-10BA-72FC51132B63}"/>
              </a:ext>
            </a:extLst>
          </p:cNvPr>
          <p:cNvCxnSpPr>
            <a:cxnSpLocks/>
          </p:cNvCxnSpPr>
          <p:nvPr/>
        </p:nvCxnSpPr>
        <p:spPr>
          <a:xfrm>
            <a:off x="8125886" y="2797521"/>
            <a:ext cx="2097767" cy="1483395"/>
          </a:xfrm>
          <a:prstGeom prst="straightConnector1">
            <a:avLst/>
          </a:prstGeom>
          <a:ln w="76200">
            <a:solidFill>
              <a:srgbClr val="71DAFF"/>
            </a:solidFill>
            <a:tailEnd type="triangle"/>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F95038D2-B4FE-9509-7F8F-6F3E6CD67396}"/>
              </a:ext>
            </a:extLst>
          </p:cNvPr>
          <p:cNvCxnSpPr>
            <a:cxnSpLocks/>
            <a:stCxn id="16" idx="2"/>
          </p:cNvCxnSpPr>
          <p:nvPr/>
        </p:nvCxnSpPr>
        <p:spPr>
          <a:xfrm flipV="1">
            <a:off x="8145545" y="2733721"/>
            <a:ext cx="2320479" cy="82103"/>
          </a:xfrm>
          <a:prstGeom prst="straightConnector1">
            <a:avLst/>
          </a:prstGeom>
          <a:ln w="76200">
            <a:solidFill>
              <a:srgbClr val="71DAFF"/>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14213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A6CD-CFB6-075C-D1F8-2B131480F1A3}"/>
              </a:ext>
            </a:extLst>
          </p:cNvPr>
          <p:cNvSpPr>
            <a:spLocks noGrp="1"/>
          </p:cNvSpPr>
          <p:nvPr>
            <p:ph type="title"/>
          </p:nvPr>
        </p:nvSpPr>
        <p:spPr/>
        <p:txBody>
          <a:bodyPr>
            <a:normAutofit/>
          </a:bodyPr>
          <a:lstStyle/>
          <a:p>
            <a:r>
              <a:rPr lang="en-US" sz="4800">
                <a:solidFill>
                  <a:srgbClr val="00B0F0"/>
                </a:solidFill>
              </a:rPr>
              <a:t>PH-07 – When?</a:t>
            </a:r>
          </a:p>
        </p:txBody>
      </p:sp>
      <p:graphicFrame>
        <p:nvGraphicFramePr>
          <p:cNvPr id="5" name="Content Placeholder 4">
            <a:extLst>
              <a:ext uri="{FF2B5EF4-FFF2-40B4-BE49-F238E27FC236}">
                <a16:creationId xmlns:a16="http://schemas.microsoft.com/office/drawing/2014/main" id="{F78FFC5E-3E28-0273-D526-11C3A4F732BF}"/>
              </a:ext>
            </a:extLst>
          </p:cNvPr>
          <p:cNvGraphicFramePr>
            <a:graphicFrameLocks noGrp="1"/>
          </p:cNvGraphicFramePr>
          <p:nvPr>
            <p:ph idx="1"/>
            <p:extLst>
              <p:ext uri="{D42A27DB-BD31-4B8C-83A1-F6EECF244321}">
                <p14:modId xmlns:p14="http://schemas.microsoft.com/office/powerpoint/2010/main" val="3835530327"/>
              </p:ext>
            </p:extLst>
          </p:nvPr>
        </p:nvGraphicFramePr>
        <p:xfrm>
          <a:off x="1015320" y="1715414"/>
          <a:ext cx="10161360" cy="4789170"/>
        </p:xfrm>
        <a:graphic>
          <a:graphicData uri="http://schemas.openxmlformats.org/drawingml/2006/table">
            <a:tbl>
              <a:tblPr>
                <a:tableStyleId>{8799B23B-EC83-4686-B30A-512413B5E67A}</a:tableStyleId>
              </a:tblPr>
              <a:tblGrid>
                <a:gridCol w="2780778">
                  <a:extLst>
                    <a:ext uri="{9D8B030D-6E8A-4147-A177-3AD203B41FA5}">
                      <a16:colId xmlns:a16="http://schemas.microsoft.com/office/drawing/2014/main" val="4065839712"/>
                    </a:ext>
                  </a:extLst>
                </a:gridCol>
                <a:gridCol w="3582443">
                  <a:extLst>
                    <a:ext uri="{9D8B030D-6E8A-4147-A177-3AD203B41FA5}">
                      <a16:colId xmlns:a16="http://schemas.microsoft.com/office/drawing/2014/main" val="2283975638"/>
                    </a:ext>
                  </a:extLst>
                </a:gridCol>
                <a:gridCol w="2722666">
                  <a:extLst>
                    <a:ext uri="{9D8B030D-6E8A-4147-A177-3AD203B41FA5}">
                      <a16:colId xmlns:a16="http://schemas.microsoft.com/office/drawing/2014/main" val="1286270141"/>
                    </a:ext>
                  </a:extLst>
                </a:gridCol>
                <a:gridCol w="1075473">
                  <a:extLst>
                    <a:ext uri="{9D8B030D-6E8A-4147-A177-3AD203B41FA5}">
                      <a16:colId xmlns:a16="http://schemas.microsoft.com/office/drawing/2014/main" val="188951313"/>
                    </a:ext>
                  </a:extLst>
                </a:gridCol>
              </a:tblGrid>
              <a:tr h="271397">
                <a:tc>
                  <a:txBody>
                    <a:bodyPr/>
                    <a:lstStyle/>
                    <a:p>
                      <a:pPr algn="ctr" fontAlgn="ctr"/>
                      <a:r>
                        <a:rPr lang="en-US" sz="2800" b="1" u="none" strike="noStrike">
                          <a:solidFill>
                            <a:srgbClr val="71DAFF"/>
                          </a:solidFill>
                          <a:effectLst/>
                        </a:rPr>
                        <a:t>Activity </a:t>
                      </a:r>
                      <a:endParaRPr lang="en-US" sz="2800" b="1" i="0" u="none" strike="noStrike">
                        <a:solidFill>
                          <a:srgbClr val="71DAFF"/>
                        </a:solidFill>
                        <a:effectLst/>
                        <a:latin typeface="Calibri" panose="020F0502020204030204" pitchFamily="34" charset="0"/>
                      </a:endParaRPr>
                    </a:p>
                  </a:txBody>
                  <a:tcPr marL="6350" marR="6350" marT="6350" marB="0" anchor="ctr"/>
                </a:tc>
                <a:tc>
                  <a:txBody>
                    <a:bodyPr/>
                    <a:lstStyle/>
                    <a:p>
                      <a:pPr algn="ctr" fontAlgn="ctr"/>
                      <a:r>
                        <a:rPr lang="en-US" sz="2800" b="1" u="none" strike="noStrike">
                          <a:solidFill>
                            <a:srgbClr val="71DAFF"/>
                          </a:solidFill>
                          <a:effectLst/>
                        </a:rPr>
                        <a:t>Start</a:t>
                      </a:r>
                      <a:endParaRPr lang="en-US" sz="2800" b="1" i="0" u="none" strike="noStrike">
                        <a:solidFill>
                          <a:srgbClr val="71DAFF"/>
                        </a:solidFill>
                        <a:effectLst/>
                        <a:latin typeface="Calibri" panose="020F0502020204030204" pitchFamily="34" charset="0"/>
                      </a:endParaRPr>
                    </a:p>
                  </a:txBody>
                  <a:tcPr marL="6350" marR="6350" marT="6350" marB="0" anchor="ctr"/>
                </a:tc>
                <a:tc>
                  <a:txBody>
                    <a:bodyPr/>
                    <a:lstStyle/>
                    <a:p>
                      <a:pPr algn="ctr" fontAlgn="ctr"/>
                      <a:r>
                        <a:rPr lang="en-US" sz="2800" b="1" u="none" strike="noStrike">
                          <a:solidFill>
                            <a:srgbClr val="71DAFF"/>
                          </a:solidFill>
                          <a:effectLst/>
                        </a:rPr>
                        <a:t>End </a:t>
                      </a:r>
                      <a:endParaRPr lang="en-US" sz="2800" b="1" i="0" u="none" strike="noStrike">
                        <a:solidFill>
                          <a:srgbClr val="71DAFF"/>
                        </a:solidFill>
                        <a:effectLst/>
                        <a:latin typeface="Calibri" panose="020F0502020204030204" pitchFamily="34" charset="0"/>
                      </a:endParaRPr>
                    </a:p>
                  </a:txBody>
                  <a:tcPr marL="6350" marR="6350" marT="6350" marB="0" anchor="ctr"/>
                </a:tc>
                <a:tc>
                  <a:txBody>
                    <a:bodyPr/>
                    <a:lstStyle/>
                    <a:p>
                      <a:pPr algn="ctr" fontAlgn="ctr"/>
                      <a:r>
                        <a:rPr lang="en-US" sz="2800" b="1" u="none" strike="noStrike">
                          <a:solidFill>
                            <a:srgbClr val="71DAFF"/>
                          </a:solidFill>
                          <a:effectLst/>
                        </a:rPr>
                        <a:t>Days</a:t>
                      </a:r>
                      <a:endParaRPr lang="en-US" sz="2800" b="1" i="0" u="none" strike="noStrike">
                        <a:solidFill>
                          <a:srgbClr val="71DAFF"/>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4187507502"/>
                  </a:ext>
                </a:extLst>
              </a:tr>
              <a:tr h="271397">
                <a:tc>
                  <a:txBody>
                    <a:bodyPr/>
                    <a:lstStyle/>
                    <a:p>
                      <a:pPr algn="ctr" fontAlgn="t"/>
                      <a:r>
                        <a:rPr lang="en-US" sz="2000" b="1" u="none" strike="noStrike">
                          <a:solidFill>
                            <a:schemeClr val="accent4">
                              <a:lumMod val="20000"/>
                              <a:lumOff val="80000"/>
                            </a:schemeClr>
                          </a:solidFill>
                          <a:effectLst/>
                        </a:rPr>
                        <a:t>SVT</a:t>
                      </a:r>
                      <a:endParaRPr lang="en-US" sz="2000" b="1" i="0" u="none" strike="noStrike">
                        <a:solidFill>
                          <a:schemeClr val="accent4">
                            <a:lumMod val="20000"/>
                            <a:lumOff val="80000"/>
                          </a:schemeClr>
                        </a:solidFill>
                        <a:effectLst/>
                        <a:latin typeface="Calibri" panose="020F0502020204030204" pitchFamily="34" charset="0"/>
                      </a:endParaRPr>
                    </a:p>
                  </a:txBody>
                  <a:tcPr marL="6350" marR="6350" marT="6350" marB="0"/>
                </a:tc>
                <a:tc>
                  <a:txBody>
                    <a:bodyPr/>
                    <a:lstStyle/>
                    <a:p>
                      <a:pPr algn="ctr" fontAlgn="b"/>
                      <a:r>
                        <a:rPr lang="en-US" sz="2000" b="0" u="none" strike="noStrike">
                          <a:solidFill>
                            <a:schemeClr val="accent4">
                              <a:lumMod val="20000"/>
                              <a:lumOff val="80000"/>
                            </a:schemeClr>
                          </a:solidFill>
                          <a:effectLst/>
                        </a:rPr>
                        <a:t>Jan-31-24</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r>
                        <a:rPr lang="en-US" sz="2000" b="0" u="none" strike="noStrike">
                          <a:solidFill>
                            <a:schemeClr val="accent4">
                              <a:lumMod val="20000"/>
                              <a:lumOff val="80000"/>
                            </a:schemeClr>
                          </a:solidFill>
                          <a:effectLst/>
                        </a:rPr>
                        <a:t>Feb-27-24</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ctr"/>
                      <a:r>
                        <a:rPr lang="en-US" sz="2000" b="0" u="none" strike="noStrike">
                          <a:solidFill>
                            <a:schemeClr val="accent4">
                              <a:lumMod val="20000"/>
                              <a:lumOff val="80000"/>
                            </a:schemeClr>
                          </a:solidFill>
                          <a:effectLst/>
                        </a:rPr>
                        <a:t>27</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2418881570"/>
                  </a:ext>
                </a:extLst>
              </a:tr>
              <a:tr h="271397">
                <a:tc>
                  <a:txBody>
                    <a:bodyPr/>
                    <a:lstStyle/>
                    <a:p>
                      <a:pPr algn="ctr" fontAlgn="t"/>
                      <a:r>
                        <a:rPr lang="en-US" sz="2000" b="1" u="none" strike="noStrike">
                          <a:solidFill>
                            <a:schemeClr val="accent4">
                              <a:lumMod val="20000"/>
                              <a:lumOff val="80000"/>
                            </a:schemeClr>
                          </a:solidFill>
                          <a:effectLst/>
                        </a:rPr>
                        <a:t> </a:t>
                      </a:r>
                      <a:endParaRPr lang="en-US" sz="2000" b="1" i="0" u="none" strike="noStrike">
                        <a:solidFill>
                          <a:schemeClr val="accent4">
                            <a:lumMod val="20000"/>
                            <a:lumOff val="80000"/>
                          </a:schemeClr>
                        </a:solidFill>
                        <a:effectLst/>
                        <a:latin typeface="Calibri" panose="020F0502020204030204" pitchFamily="34" charset="0"/>
                      </a:endParaRPr>
                    </a:p>
                  </a:txBody>
                  <a:tcPr marL="6350" marR="6350" marT="6350" marB="0"/>
                </a:tc>
                <a:tc>
                  <a:txBody>
                    <a:bodyPr/>
                    <a:lstStyle/>
                    <a:p>
                      <a:pPr algn="ctr" fontAlgn="b"/>
                      <a:r>
                        <a:rPr lang="en-US" sz="2000" b="0" u="none" strike="noStrike">
                          <a:solidFill>
                            <a:schemeClr val="accent4">
                              <a:lumMod val="20000"/>
                              <a:lumOff val="80000"/>
                            </a:schemeClr>
                          </a:solidFill>
                          <a:effectLst/>
                        </a:rPr>
                        <a:t> </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r>
                        <a:rPr lang="en-US" sz="2000" b="0" u="none" strike="noStrike">
                          <a:solidFill>
                            <a:schemeClr val="accent4">
                              <a:lumMod val="20000"/>
                              <a:lumOff val="80000"/>
                            </a:schemeClr>
                          </a:solidFill>
                          <a:effectLst/>
                        </a:rPr>
                        <a:t> </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ctr"/>
                      <a:r>
                        <a:rPr lang="en-US" sz="2000" b="0" u="none" strike="noStrike">
                          <a:solidFill>
                            <a:schemeClr val="accent4">
                              <a:lumMod val="20000"/>
                              <a:lumOff val="80000"/>
                            </a:schemeClr>
                          </a:solidFill>
                          <a:effectLst/>
                        </a:rPr>
                        <a:t> </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1849126006"/>
                  </a:ext>
                </a:extLst>
              </a:tr>
              <a:tr h="271397">
                <a:tc>
                  <a:txBody>
                    <a:bodyPr/>
                    <a:lstStyle/>
                    <a:p>
                      <a:pPr algn="ctr" fontAlgn="t"/>
                      <a:r>
                        <a:rPr lang="en-US" sz="2000" b="1" u="none" strike="noStrike">
                          <a:solidFill>
                            <a:schemeClr val="accent4">
                              <a:lumMod val="20000"/>
                              <a:lumOff val="80000"/>
                            </a:schemeClr>
                          </a:solidFill>
                          <a:effectLst/>
                        </a:rPr>
                        <a:t>EVT</a:t>
                      </a:r>
                      <a:endParaRPr lang="en-US" sz="2000" b="1" i="0" u="none" strike="noStrike">
                        <a:solidFill>
                          <a:schemeClr val="accent4">
                            <a:lumMod val="20000"/>
                            <a:lumOff val="80000"/>
                          </a:schemeClr>
                        </a:solidFill>
                        <a:effectLst/>
                        <a:latin typeface="Calibri" panose="020F0502020204030204" pitchFamily="34" charset="0"/>
                      </a:endParaRPr>
                    </a:p>
                  </a:txBody>
                  <a:tcPr marL="6350" marR="6350" marT="6350" marB="0"/>
                </a:tc>
                <a:tc>
                  <a:txBody>
                    <a:bodyPr/>
                    <a:lstStyle/>
                    <a:p>
                      <a:pPr algn="ctr" fontAlgn="b"/>
                      <a:r>
                        <a:rPr lang="en-US" sz="2000" b="0" u="none" strike="noStrike">
                          <a:solidFill>
                            <a:schemeClr val="accent4">
                              <a:lumMod val="20000"/>
                              <a:lumOff val="80000"/>
                            </a:schemeClr>
                          </a:solidFill>
                          <a:effectLst/>
                        </a:rPr>
                        <a:t>Mar-19-24</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r>
                        <a:rPr lang="en-US" sz="2000" b="0" u="none" strike="noStrike">
                          <a:solidFill>
                            <a:schemeClr val="accent4">
                              <a:lumMod val="20000"/>
                              <a:lumOff val="80000"/>
                            </a:schemeClr>
                          </a:solidFill>
                          <a:effectLst/>
                        </a:rPr>
                        <a:t>Apr-23-24</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ctr"/>
                      <a:r>
                        <a:rPr lang="en-US" sz="2000" b="0" u="none" strike="noStrike">
                          <a:solidFill>
                            <a:schemeClr val="accent4">
                              <a:lumMod val="20000"/>
                              <a:lumOff val="80000"/>
                            </a:schemeClr>
                          </a:solidFill>
                          <a:effectLst/>
                        </a:rPr>
                        <a:t>35</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2077897659"/>
                  </a:ext>
                </a:extLst>
              </a:tr>
              <a:tr h="271397">
                <a:tc>
                  <a:txBody>
                    <a:bodyPr/>
                    <a:lstStyle/>
                    <a:p>
                      <a:pPr algn="ctr" fontAlgn="t"/>
                      <a:r>
                        <a:rPr lang="en-US" sz="2000" b="0" u="none" strike="noStrike">
                          <a:solidFill>
                            <a:schemeClr val="accent4">
                              <a:lumMod val="20000"/>
                              <a:lumOff val="80000"/>
                            </a:schemeClr>
                          </a:solidFill>
                          <a:effectLst/>
                        </a:rPr>
                        <a:t> </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tc>
                <a:tc>
                  <a:txBody>
                    <a:bodyPr/>
                    <a:lstStyle/>
                    <a:p>
                      <a:pPr algn="ctr" fontAlgn="b"/>
                      <a:r>
                        <a:rPr lang="en-US" sz="2000" b="0" u="none" strike="noStrike">
                          <a:solidFill>
                            <a:schemeClr val="accent4">
                              <a:lumMod val="20000"/>
                              <a:lumOff val="80000"/>
                            </a:schemeClr>
                          </a:solidFill>
                          <a:effectLst/>
                        </a:rPr>
                        <a:t> </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r>
                        <a:rPr lang="en-US" sz="2000" b="0" u="none" strike="noStrike">
                          <a:solidFill>
                            <a:schemeClr val="accent4">
                              <a:lumMod val="20000"/>
                              <a:lumOff val="80000"/>
                            </a:schemeClr>
                          </a:solidFill>
                          <a:effectLst/>
                        </a:rPr>
                        <a:t> </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ctr"/>
                      <a:r>
                        <a:rPr lang="en-US" sz="2000" b="0" u="none" strike="noStrike">
                          <a:solidFill>
                            <a:schemeClr val="accent4">
                              <a:lumMod val="20000"/>
                              <a:lumOff val="80000"/>
                            </a:schemeClr>
                          </a:solidFill>
                          <a:effectLst/>
                        </a:rPr>
                        <a:t> </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2236077481"/>
                  </a:ext>
                </a:extLst>
              </a:tr>
              <a:tr h="271397">
                <a:tc>
                  <a:txBody>
                    <a:bodyPr/>
                    <a:lstStyle/>
                    <a:p>
                      <a:pPr algn="ctr" fontAlgn="t"/>
                      <a:r>
                        <a:rPr lang="en-US" sz="2000" b="1" u="none" strike="noStrike">
                          <a:solidFill>
                            <a:schemeClr val="accent4">
                              <a:lumMod val="20000"/>
                              <a:lumOff val="80000"/>
                            </a:schemeClr>
                          </a:solidFill>
                          <a:effectLst/>
                        </a:rPr>
                        <a:t>Flight</a:t>
                      </a:r>
                      <a:endParaRPr lang="en-US" sz="2000" b="1" i="0" u="none" strike="noStrike">
                        <a:solidFill>
                          <a:schemeClr val="accent4">
                            <a:lumMod val="20000"/>
                            <a:lumOff val="80000"/>
                          </a:schemeClr>
                        </a:solidFill>
                        <a:effectLst/>
                        <a:latin typeface="Calibri" panose="020F0502020204030204" pitchFamily="34" charset="0"/>
                      </a:endParaRPr>
                    </a:p>
                  </a:txBody>
                  <a:tcPr marL="6350" marR="6350" marT="6350" marB="0"/>
                </a:tc>
                <a:tc>
                  <a:txBody>
                    <a:bodyPr/>
                    <a:lstStyle/>
                    <a:p>
                      <a:pPr algn="ctr" fontAlgn="b"/>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ct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114754881"/>
                  </a:ext>
                </a:extLst>
              </a:tr>
              <a:tr h="271397">
                <a:tc>
                  <a:txBody>
                    <a:bodyPr/>
                    <a:lstStyle/>
                    <a:p>
                      <a:pPr algn="l" fontAlgn="t"/>
                      <a:r>
                        <a:rPr lang="en-US" sz="2000" b="0" u="none" strike="noStrike">
                          <a:solidFill>
                            <a:schemeClr val="accent4">
                              <a:lumMod val="20000"/>
                              <a:lumOff val="80000"/>
                            </a:schemeClr>
                          </a:solidFill>
                          <a:effectLst/>
                        </a:rPr>
                        <a:t>Flight 1</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tc>
                <a:tc>
                  <a:txBody>
                    <a:bodyPr/>
                    <a:lstStyle/>
                    <a:p>
                      <a:pPr algn="ctr" fontAlgn="b"/>
                      <a:r>
                        <a:rPr lang="en-US" sz="2000" b="0" u="none" strike="noStrike">
                          <a:solidFill>
                            <a:schemeClr val="accent4">
                              <a:lumMod val="20000"/>
                              <a:lumOff val="80000"/>
                            </a:schemeClr>
                          </a:solidFill>
                          <a:effectLst/>
                        </a:rPr>
                        <a:t>Nov-29-24</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r>
                        <a:rPr lang="en-US" sz="2000" b="0" u="none" strike="noStrike">
                          <a:solidFill>
                            <a:schemeClr val="accent4">
                              <a:lumMod val="20000"/>
                              <a:lumOff val="80000"/>
                            </a:schemeClr>
                          </a:solidFill>
                          <a:effectLst/>
                        </a:rPr>
                        <a:t>Dec-27-24</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ctr"/>
                      <a:r>
                        <a:rPr lang="en-US" sz="2000" b="0" u="none" strike="noStrike">
                          <a:solidFill>
                            <a:schemeClr val="accent4">
                              <a:lumMod val="20000"/>
                              <a:lumOff val="80000"/>
                            </a:schemeClr>
                          </a:solidFill>
                          <a:effectLst/>
                        </a:rPr>
                        <a:t>28</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1412826037"/>
                  </a:ext>
                </a:extLst>
              </a:tr>
              <a:tr h="271397">
                <a:tc>
                  <a:txBody>
                    <a:bodyPr/>
                    <a:lstStyle/>
                    <a:p>
                      <a:pPr algn="l" fontAlgn="t"/>
                      <a:r>
                        <a:rPr lang="en-US" sz="2000" b="0" u="none" strike="noStrike">
                          <a:solidFill>
                            <a:schemeClr val="accent4">
                              <a:lumMod val="20000"/>
                              <a:lumOff val="80000"/>
                            </a:schemeClr>
                          </a:solidFill>
                          <a:effectLst/>
                        </a:rPr>
                        <a:t>Flight 2</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tc>
                <a:tc>
                  <a:txBody>
                    <a:bodyPr/>
                    <a:lstStyle/>
                    <a:p>
                      <a:pPr algn="ctr" fontAlgn="b"/>
                      <a:r>
                        <a:rPr lang="en-US" sz="2000" b="0" u="none" strike="noStrike">
                          <a:solidFill>
                            <a:schemeClr val="accent4">
                              <a:lumMod val="20000"/>
                              <a:lumOff val="80000"/>
                            </a:schemeClr>
                          </a:solidFill>
                          <a:effectLst/>
                        </a:rPr>
                        <a:t>Dec-30-24</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r>
                        <a:rPr lang="en-US" sz="2000" b="0" u="none" strike="noStrike">
                          <a:solidFill>
                            <a:schemeClr val="accent4">
                              <a:lumMod val="20000"/>
                              <a:lumOff val="80000"/>
                            </a:schemeClr>
                          </a:solidFill>
                          <a:effectLst/>
                        </a:rPr>
                        <a:t>Jan-27-25</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ctr"/>
                      <a:r>
                        <a:rPr lang="en-US" sz="2000" b="0" u="none" strike="noStrike">
                          <a:solidFill>
                            <a:schemeClr val="accent4">
                              <a:lumMod val="20000"/>
                              <a:lumOff val="80000"/>
                            </a:schemeClr>
                          </a:solidFill>
                          <a:effectLst/>
                        </a:rPr>
                        <a:t>28</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1975879768"/>
                  </a:ext>
                </a:extLst>
              </a:tr>
              <a:tr h="271397">
                <a:tc>
                  <a:txBody>
                    <a:bodyPr/>
                    <a:lstStyle/>
                    <a:p>
                      <a:pPr algn="l" fontAlgn="t"/>
                      <a:r>
                        <a:rPr lang="en-US" sz="2000" b="0" u="none" strike="noStrike">
                          <a:solidFill>
                            <a:schemeClr val="accent4">
                              <a:lumMod val="20000"/>
                              <a:lumOff val="80000"/>
                            </a:schemeClr>
                          </a:solidFill>
                          <a:effectLst/>
                        </a:rPr>
                        <a:t>Flight 3</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tc>
                <a:tc>
                  <a:txBody>
                    <a:bodyPr/>
                    <a:lstStyle/>
                    <a:p>
                      <a:pPr algn="ctr" fontAlgn="b"/>
                      <a:r>
                        <a:rPr lang="en-US" sz="2000" b="0" u="none" strike="noStrike">
                          <a:solidFill>
                            <a:schemeClr val="accent4">
                              <a:lumMod val="20000"/>
                              <a:lumOff val="80000"/>
                            </a:schemeClr>
                          </a:solidFill>
                          <a:effectLst/>
                        </a:rPr>
                        <a:t>Feb-11-25</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r>
                        <a:rPr lang="en-US" sz="2000" b="0" u="none" strike="noStrike">
                          <a:solidFill>
                            <a:schemeClr val="accent4">
                              <a:lumMod val="20000"/>
                              <a:lumOff val="80000"/>
                            </a:schemeClr>
                          </a:solidFill>
                          <a:effectLst/>
                        </a:rPr>
                        <a:t>Mar-12-25</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ctr"/>
                      <a:r>
                        <a:rPr lang="en-US" sz="2000" b="0" u="none" strike="noStrike">
                          <a:solidFill>
                            <a:schemeClr val="accent4">
                              <a:lumMod val="20000"/>
                              <a:lumOff val="80000"/>
                            </a:schemeClr>
                          </a:solidFill>
                          <a:effectLst/>
                        </a:rPr>
                        <a:t>29</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1706614903"/>
                  </a:ext>
                </a:extLst>
              </a:tr>
              <a:tr h="107505">
                <a:tc>
                  <a:txBody>
                    <a:bodyPr/>
                    <a:lstStyle/>
                    <a:p>
                      <a:pPr algn="l" fontAlgn="t"/>
                      <a:r>
                        <a:rPr lang="en-US" sz="2000" b="0" u="none" strike="noStrike">
                          <a:solidFill>
                            <a:schemeClr val="accent4">
                              <a:lumMod val="20000"/>
                              <a:lumOff val="80000"/>
                            </a:schemeClr>
                          </a:solidFill>
                          <a:effectLst/>
                        </a:rPr>
                        <a:t> </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tc>
                <a:tc>
                  <a:txBody>
                    <a:bodyPr/>
                    <a:lstStyle/>
                    <a:p>
                      <a:pPr algn="ctr" fontAlgn="b"/>
                      <a:r>
                        <a:rPr lang="en-US" sz="2000" b="0" u="none" strike="noStrike">
                          <a:solidFill>
                            <a:schemeClr val="accent4">
                              <a:lumMod val="20000"/>
                              <a:lumOff val="80000"/>
                            </a:schemeClr>
                          </a:solidFill>
                          <a:effectLst/>
                        </a:rPr>
                        <a:t> </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r>
                        <a:rPr lang="en-US" sz="2000" b="0" u="none" strike="noStrike">
                          <a:solidFill>
                            <a:schemeClr val="accent4">
                              <a:lumMod val="20000"/>
                              <a:lumOff val="80000"/>
                            </a:schemeClr>
                          </a:solidFill>
                          <a:effectLst/>
                        </a:rPr>
                        <a:t> </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ctr"/>
                      <a:r>
                        <a:rPr lang="en-US" sz="2000" b="0" u="none" strike="noStrike">
                          <a:solidFill>
                            <a:schemeClr val="accent4">
                              <a:lumMod val="20000"/>
                              <a:lumOff val="80000"/>
                            </a:schemeClr>
                          </a:solidFill>
                          <a:effectLst/>
                        </a:rPr>
                        <a:t> </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1220686291"/>
                  </a:ext>
                </a:extLst>
              </a:tr>
              <a:tr h="271397">
                <a:tc>
                  <a:txBody>
                    <a:bodyPr/>
                    <a:lstStyle/>
                    <a:p>
                      <a:pPr algn="ctr" fontAlgn="t"/>
                      <a:r>
                        <a:rPr lang="en-US" sz="2000" b="1" u="none" strike="noStrike">
                          <a:solidFill>
                            <a:schemeClr val="accent4">
                              <a:lumMod val="20000"/>
                              <a:lumOff val="80000"/>
                            </a:schemeClr>
                          </a:solidFill>
                          <a:effectLst/>
                        </a:rPr>
                        <a:t>Ground</a:t>
                      </a:r>
                      <a:endParaRPr lang="en-US" sz="2000" b="1" i="0" u="none" strike="noStrike">
                        <a:solidFill>
                          <a:schemeClr val="accent4">
                            <a:lumMod val="20000"/>
                            <a:lumOff val="80000"/>
                          </a:schemeClr>
                        </a:solidFill>
                        <a:effectLst/>
                        <a:latin typeface="Calibri" panose="020F0502020204030204" pitchFamily="34" charset="0"/>
                      </a:endParaRPr>
                    </a:p>
                  </a:txBody>
                  <a:tcPr marL="6350" marR="6350" marT="6350" marB="0"/>
                </a:tc>
                <a:tc>
                  <a:txBody>
                    <a:bodyPr/>
                    <a:lstStyle/>
                    <a:p>
                      <a:pPr algn="ctr" fontAlgn="b"/>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ct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2287589157"/>
                  </a:ext>
                </a:extLst>
              </a:tr>
              <a:tr h="271397">
                <a:tc>
                  <a:txBody>
                    <a:bodyPr/>
                    <a:lstStyle/>
                    <a:p>
                      <a:pPr algn="l" fontAlgn="b"/>
                      <a:r>
                        <a:rPr lang="en-US" sz="2000" b="0" u="none" strike="noStrike">
                          <a:solidFill>
                            <a:schemeClr val="accent4">
                              <a:lumMod val="20000"/>
                              <a:lumOff val="80000"/>
                            </a:schemeClr>
                          </a:solidFill>
                          <a:effectLst/>
                        </a:rPr>
                        <a:t>Failed Ground 1</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r>
                        <a:rPr lang="en-US" sz="2000" b="0" u="none" strike="noStrike">
                          <a:solidFill>
                            <a:schemeClr val="accent4">
                              <a:lumMod val="20000"/>
                              <a:lumOff val="80000"/>
                            </a:schemeClr>
                          </a:solidFill>
                          <a:effectLst/>
                        </a:rPr>
                        <a:t>Dec-05-24</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r>
                        <a:rPr lang="en-US" sz="2000" b="0" u="none" strike="noStrike">
                          <a:solidFill>
                            <a:schemeClr val="accent4">
                              <a:lumMod val="20000"/>
                              <a:lumOff val="80000"/>
                            </a:schemeClr>
                          </a:solidFill>
                          <a:effectLst/>
                        </a:rPr>
                        <a:t>Dec-13-24</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ctr"/>
                      <a:r>
                        <a:rPr lang="en-US" sz="2000" b="0" u="none" strike="noStrike">
                          <a:solidFill>
                            <a:schemeClr val="accent4">
                              <a:lumMod val="20000"/>
                              <a:lumOff val="80000"/>
                            </a:schemeClr>
                          </a:solidFill>
                          <a:effectLst/>
                        </a:rPr>
                        <a:t>8</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4222135143"/>
                  </a:ext>
                </a:extLst>
              </a:tr>
              <a:tr h="271397">
                <a:tc>
                  <a:txBody>
                    <a:bodyPr/>
                    <a:lstStyle/>
                    <a:p>
                      <a:pPr algn="l" fontAlgn="b"/>
                      <a:r>
                        <a:rPr lang="en-US" sz="2000" b="0" u="none" strike="noStrike">
                          <a:solidFill>
                            <a:schemeClr val="accent4">
                              <a:lumMod val="20000"/>
                              <a:lumOff val="80000"/>
                            </a:schemeClr>
                          </a:solidFill>
                          <a:effectLst/>
                        </a:rPr>
                        <a:t>Ground 1</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r>
                        <a:rPr lang="en-US" sz="2000" b="0" u="none" strike="noStrike">
                          <a:solidFill>
                            <a:schemeClr val="accent4">
                              <a:lumMod val="20000"/>
                              <a:lumOff val="80000"/>
                            </a:schemeClr>
                          </a:solidFill>
                          <a:effectLst/>
                        </a:rPr>
                        <a:t>Feb-20-25</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r>
                        <a:rPr lang="en-US" sz="2000" b="0" u="none" strike="noStrike">
                          <a:solidFill>
                            <a:schemeClr val="accent4">
                              <a:lumMod val="20000"/>
                              <a:lumOff val="80000"/>
                            </a:schemeClr>
                          </a:solidFill>
                          <a:effectLst/>
                        </a:rPr>
                        <a:t>Mar-20-25</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ctr"/>
                      <a:r>
                        <a:rPr lang="en-US" sz="2000" b="0" u="none" strike="noStrike">
                          <a:solidFill>
                            <a:schemeClr val="accent4">
                              <a:lumMod val="20000"/>
                              <a:lumOff val="80000"/>
                            </a:schemeClr>
                          </a:solidFill>
                          <a:effectLst/>
                        </a:rPr>
                        <a:t>28</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3336916774"/>
                  </a:ext>
                </a:extLst>
              </a:tr>
              <a:tr h="271397">
                <a:tc>
                  <a:txBody>
                    <a:bodyPr/>
                    <a:lstStyle/>
                    <a:p>
                      <a:pPr algn="l" fontAlgn="b"/>
                      <a:r>
                        <a:rPr lang="en-US" sz="2000" b="0" u="none" strike="noStrike">
                          <a:solidFill>
                            <a:schemeClr val="accent4">
                              <a:lumMod val="20000"/>
                              <a:lumOff val="80000"/>
                            </a:schemeClr>
                          </a:solidFill>
                          <a:effectLst/>
                        </a:rPr>
                        <a:t>Ground 2</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r>
                        <a:rPr lang="en-US" sz="2000" b="0" u="none" strike="noStrike">
                          <a:solidFill>
                            <a:schemeClr val="accent4">
                              <a:lumMod val="20000"/>
                              <a:lumOff val="80000"/>
                            </a:schemeClr>
                          </a:solidFill>
                          <a:effectLst/>
                        </a:rPr>
                        <a:t>Mar-27-25</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r>
                        <a:rPr lang="en-US" sz="2000" b="0" u="none" strike="noStrike">
                          <a:solidFill>
                            <a:schemeClr val="accent4">
                              <a:lumMod val="20000"/>
                              <a:lumOff val="80000"/>
                            </a:schemeClr>
                          </a:solidFill>
                          <a:effectLst/>
                        </a:rPr>
                        <a:t>Apr-24-25</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ctr"/>
                      <a:r>
                        <a:rPr lang="en-US" sz="2000" b="0" u="none" strike="noStrike">
                          <a:solidFill>
                            <a:schemeClr val="accent4">
                              <a:lumMod val="20000"/>
                              <a:lumOff val="80000"/>
                            </a:schemeClr>
                          </a:solidFill>
                          <a:effectLst/>
                        </a:rPr>
                        <a:t>28</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294691088"/>
                  </a:ext>
                </a:extLst>
              </a:tr>
              <a:tr h="271397">
                <a:tc>
                  <a:txBody>
                    <a:bodyPr/>
                    <a:lstStyle/>
                    <a:p>
                      <a:pPr algn="l" fontAlgn="b"/>
                      <a:r>
                        <a:rPr lang="en-US" sz="2000" b="0" u="none" strike="noStrike">
                          <a:solidFill>
                            <a:schemeClr val="accent4">
                              <a:lumMod val="20000"/>
                              <a:lumOff val="80000"/>
                            </a:schemeClr>
                          </a:solidFill>
                          <a:effectLst/>
                        </a:rPr>
                        <a:t>Ground 3</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r>
                        <a:rPr lang="en-US" sz="2000" b="0" u="none" strike="noStrike">
                          <a:solidFill>
                            <a:schemeClr val="accent4">
                              <a:lumMod val="20000"/>
                              <a:lumOff val="80000"/>
                            </a:schemeClr>
                          </a:solidFill>
                          <a:effectLst/>
                        </a:rPr>
                        <a:t>May-01-25</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b"/>
                      <a:r>
                        <a:rPr lang="en-US" sz="2000" b="0" u="none" strike="noStrike">
                          <a:solidFill>
                            <a:schemeClr val="accent4">
                              <a:lumMod val="20000"/>
                              <a:lumOff val="80000"/>
                            </a:schemeClr>
                          </a:solidFill>
                          <a:effectLst/>
                        </a:rPr>
                        <a:t>May-29-25</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b"/>
                </a:tc>
                <a:tc>
                  <a:txBody>
                    <a:bodyPr/>
                    <a:lstStyle/>
                    <a:p>
                      <a:pPr algn="ctr" fontAlgn="ctr"/>
                      <a:r>
                        <a:rPr lang="en-US" sz="2000" b="0" u="none" strike="noStrike">
                          <a:solidFill>
                            <a:schemeClr val="accent4">
                              <a:lumMod val="20000"/>
                              <a:lumOff val="80000"/>
                            </a:schemeClr>
                          </a:solidFill>
                          <a:effectLst/>
                        </a:rPr>
                        <a:t>28</a:t>
                      </a:r>
                      <a:endParaRPr lang="en-US" sz="2000" b="0" i="0" u="none" strike="noStrike">
                        <a:solidFill>
                          <a:schemeClr val="accent4">
                            <a:lumMod val="20000"/>
                            <a:lumOff val="80000"/>
                          </a:schemeClr>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529519089"/>
                  </a:ext>
                </a:extLst>
              </a:tr>
            </a:tbl>
          </a:graphicData>
        </a:graphic>
      </p:graphicFrame>
    </p:spTree>
    <p:extLst>
      <p:ext uri="{BB962C8B-B14F-4D97-AF65-F5344CB8AC3E}">
        <p14:creationId xmlns:p14="http://schemas.microsoft.com/office/powerpoint/2010/main" val="27102744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A6CD-CFB6-075C-D1F8-2B131480F1A3}"/>
              </a:ext>
            </a:extLst>
          </p:cNvPr>
          <p:cNvSpPr>
            <a:spLocks noGrp="1"/>
          </p:cNvSpPr>
          <p:nvPr>
            <p:ph type="title"/>
          </p:nvPr>
        </p:nvSpPr>
        <p:spPr/>
        <p:txBody>
          <a:bodyPr>
            <a:normAutofit/>
          </a:bodyPr>
          <a:lstStyle/>
          <a:p>
            <a:r>
              <a:rPr lang="en-US" sz="4800">
                <a:solidFill>
                  <a:srgbClr val="00B0F0"/>
                </a:solidFill>
              </a:rPr>
              <a:t>PH-07 – How did we do?</a:t>
            </a:r>
          </a:p>
        </p:txBody>
      </p:sp>
      <p:pic>
        <p:nvPicPr>
          <p:cNvPr id="5" name="Content Placeholder 4">
            <a:extLst>
              <a:ext uri="{FF2B5EF4-FFF2-40B4-BE49-F238E27FC236}">
                <a16:creationId xmlns:a16="http://schemas.microsoft.com/office/drawing/2014/main" id="{A388D3EC-BA52-93DA-21EF-F7262B53173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50711" y="1849685"/>
            <a:ext cx="5890577" cy="4875964"/>
          </a:xfrm>
        </p:spPr>
      </p:pic>
      <p:sp>
        <p:nvSpPr>
          <p:cNvPr id="6" name="TextBox 5">
            <a:extLst>
              <a:ext uri="{FF2B5EF4-FFF2-40B4-BE49-F238E27FC236}">
                <a16:creationId xmlns:a16="http://schemas.microsoft.com/office/drawing/2014/main" id="{FE2AF54B-5624-AFCF-7A11-F353A181E5BD}"/>
              </a:ext>
            </a:extLst>
          </p:cNvPr>
          <p:cNvSpPr txBox="1"/>
          <p:nvPr/>
        </p:nvSpPr>
        <p:spPr>
          <a:xfrm>
            <a:off x="731600" y="3429000"/>
            <a:ext cx="2299026" cy="707886"/>
          </a:xfrm>
          <a:prstGeom prst="rect">
            <a:avLst/>
          </a:prstGeom>
          <a:noFill/>
        </p:spPr>
        <p:txBody>
          <a:bodyPr wrap="none" rtlCol="0">
            <a:spAutoFit/>
          </a:bodyPr>
          <a:lstStyle/>
          <a:p>
            <a:pPr algn="ctr"/>
            <a:r>
              <a:rPr lang="en-US" sz="2000" dirty="0"/>
              <a:t>Flight Experiment 1</a:t>
            </a:r>
          </a:p>
          <a:p>
            <a:pPr algn="ctr"/>
            <a:r>
              <a:rPr lang="en-US" sz="2000" dirty="0"/>
              <a:t>DAI 28</a:t>
            </a:r>
          </a:p>
        </p:txBody>
      </p:sp>
      <p:sp>
        <p:nvSpPr>
          <p:cNvPr id="7" name="TextBox 6">
            <a:extLst>
              <a:ext uri="{FF2B5EF4-FFF2-40B4-BE49-F238E27FC236}">
                <a16:creationId xmlns:a16="http://schemas.microsoft.com/office/drawing/2014/main" id="{6FF11C7D-76EB-3D8B-710F-7D7A7F815DA1}"/>
              </a:ext>
            </a:extLst>
          </p:cNvPr>
          <p:cNvSpPr txBox="1"/>
          <p:nvPr/>
        </p:nvSpPr>
        <p:spPr>
          <a:xfrm>
            <a:off x="9015640" y="2201167"/>
            <a:ext cx="1068241" cy="400110"/>
          </a:xfrm>
          <a:prstGeom prst="rect">
            <a:avLst/>
          </a:prstGeom>
          <a:noFill/>
        </p:spPr>
        <p:txBody>
          <a:bodyPr wrap="none" rtlCol="0">
            <a:spAutoFit/>
          </a:bodyPr>
          <a:lstStyle/>
          <a:p>
            <a:r>
              <a:rPr lang="en-US" sz="2000" b="1" dirty="0">
                <a:solidFill>
                  <a:srgbClr val="FFFF00"/>
                </a:solidFill>
              </a:rPr>
              <a:t>Control</a:t>
            </a:r>
          </a:p>
        </p:txBody>
      </p:sp>
      <p:sp>
        <p:nvSpPr>
          <p:cNvPr id="8" name="TextBox 7">
            <a:extLst>
              <a:ext uri="{FF2B5EF4-FFF2-40B4-BE49-F238E27FC236}">
                <a16:creationId xmlns:a16="http://schemas.microsoft.com/office/drawing/2014/main" id="{0DD25748-1C0F-1F2C-8743-D2F730032E24}"/>
              </a:ext>
            </a:extLst>
          </p:cNvPr>
          <p:cNvSpPr txBox="1"/>
          <p:nvPr/>
        </p:nvSpPr>
        <p:spPr>
          <a:xfrm>
            <a:off x="9015640" y="4728410"/>
            <a:ext cx="1125949" cy="400110"/>
          </a:xfrm>
          <a:prstGeom prst="rect">
            <a:avLst/>
          </a:prstGeom>
          <a:noFill/>
        </p:spPr>
        <p:txBody>
          <a:bodyPr wrap="none" rtlCol="0">
            <a:spAutoFit/>
          </a:bodyPr>
          <a:lstStyle/>
          <a:p>
            <a:r>
              <a:rPr lang="en-US" sz="2000" b="1" dirty="0">
                <a:solidFill>
                  <a:srgbClr val="FFFF00"/>
                </a:solidFill>
              </a:rPr>
              <a:t>Drought</a:t>
            </a:r>
          </a:p>
        </p:txBody>
      </p:sp>
      <p:sp>
        <p:nvSpPr>
          <p:cNvPr id="9" name="TextBox 8">
            <a:extLst>
              <a:ext uri="{FF2B5EF4-FFF2-40B4-BE49-F238E27FC236}">
                <a16:creationId xmlns:a16="http://schemas.microsoft.com/office/drawing/2014/main" id="{FBA740CB-CD0C-5E27-8D60-69DEC45DA36F}"/>
              </a:ext>
            </a:extLst>
          </p:cNvPr>
          <p:cNvSpPr txBox="1"/>
          <p:nvPr/>
        </p:nvSpPr>
        <p:spPr>
          <a:xfrm>
            <a:off x="2517190" y="4728410"/>
            <a:ext cx="660758" cy="400110"/>
          </a:xfrm>
          <a:prstGeom prst="rect">
            <a:avLst/>
          </a:prstGeom>
          <a:noFill/>
        </p:spPr>
        <p:txBody>
          <a:bodyPr wrap="none" rtlCol="0">
            <a:spAutoFit/>
          </a:bodyPr>
          <a:lstStyle/>
          <a:p>
            <a:r>
              <a:rPr lang="en-US" sz="2000" b="1" dirty="0">
                <a:solidFill>
                  <a:srgbClr val="FFFF00"/>
                </a:solidFill>
              </a:rPr>
              <a:t>Wilt</a:t>
            </a:r>
          </a:p>
        </p:txBody>
      </p:sp>
      <p:sp>
        <p:nvSpPr>
          <p:cNvPr id="10" name="TextBox 9">
            <a:extLst>
              <a:ext uri="{FF2B5EF4-FFF2-40B4-BE49-F238E27FC236}">
                <a16:creationId xmlns:a16="http://schemas.microsoft.com/office/drawing/2014/main" id="{30546E72-8F5B-B94D-0ED3-34690E88F973}"/>
              </a:ext>
            </a:extLst>
          </p:cNvPr>
          <p:cNvSpPr txBox="1"/>
          <p:nvPr/>
        </p:nvSpPr>
        <p:spPr>
          <a:xfrm>
            <a:off x="2353684" y="2201167"/>
            <a:ext cx="843501" cy="400110"/>
          </a:xfrm>
          <a:prstGeom prst="rect">
            <a:avLst/>
          </a:prstGeom>
          <a:noFill/>
        </p:spPr>
        <p:txBody>
          <a:bodyPr wrap="none" rtlCol="0">
            <a:spAutoFit/>
          </a:bodyPr>
          <a:lstStyle/>
          <a:p>
            <a:r>
              <a:rPr lang="en-US" sz="2000" b="1" dirty="0">
                <a:solidFill>
                  <a:srgbClr val="FFFF00"/>
                </a:solidFill>
              </a:rPr>
              <a:t>Flood</a:t>
            </a:r>
          </a:p>
        </p:txBody>
      </p:sp>
    </p:spTree>
    <p:extLst>
      <p:ext uri="{BB962C8B-B14F-4D97-AF65-F5344CB8AC3E}">
        <p14:creationId xmlns:p14="http://schemas.microsoft.com/office/powerpoint/2010/main" val="1277631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3E62E739-3FC8-3A8A-F33A-679A3BF4B677}"/>
              </a:ext>
            </a:extLst>
          </p:cNvPr>
          <p:cNvPicPr>
            <a:picLocks noChangeAspect="1"/>
          </p:cNvPicPr>
          <p:nvPr/>
        </p:nvPicPr>
        <p:blipFill>
          <a:blip r:embed="rId3"/>
          <a:stretch>
            <a:fillRect/>
          </a:stretch>
        </p:blipFill>
        <p:spPr>
          <a:xfrm>
            <a:off x="0" y="0"/>
            <a:ext cx="6096000" cy="3429000"/>
          </a:xfrm>
          <a:prstGeom prst="rect">
            <a:avLst/>
          </a:prstGeom>
        </p:spPr>
      </p:pic>
      <p:pic>
        <p:nvPicPr>
          <p:cNvPr id="19" name="Picture 18">
            <a:extLst>
              <a:ext uri="{FF2B5EF4-FFF2-40B4-BE49-F238E27FC236}">
                <a16:creationId xmlns:a16="http://schemas.microsoft.com/office/drawing/2014/main" id="{B387AACF-AC40-932A-6041-64569A7D72E0}"/>
              </a:ext>
            </a:extLst>
          </p:cNvPr>
          <p:cNvPicPr>
            <a:picLocks noChangeAspect="1"/>
          </p:cNvPicPr>
          <p:nvPr/>
        </p:nvPicPr>
        <p:blipFill>
          <a:blip r:embed="rId4"/>
          <a:stretch>
            <a:fillRect/>
          </a:stretch>
        </p:blipFill>
        <p:spPr>
          <a:xfrm>
            <a:off x="0" y="3426458"/>
            <a:ext cx="6100517" cy="3431541"/>
          </a:xfrm>
          <a:prstGeom prst="rect">
            <a:avLst/>
          </a:prstGeom>
        </p:spPr>
      </p:pic>
      <p:pic>
        <p:nvPicPr>
          <p:cNvPr id="22" name="Picture 21">
            <a:extLst>
              <a:ext uri="{FF2B5EF4-FFF2-40B4-BE49-F238E27FC236}">
                <a16:creationId xmlns:a16="http://schemas.microsoft.com/office/drawing/2014/main" id="{8287B9E6-5F65-7A65-1D79-4A8564D0384A}"/>
              </a:ext>
            </a:extLst>
          </p:cNvPr>
          <p:cNvPicPr>
            <a:picLocks noChangeAspect="1"/>
          </p:cNvPicPr>
          <p:nvPr/>
        </p:nvPicPr>
        <p:blipFill>
          <a:blip r:embed="rId5"/>
          <a:stretch>
            <a:fillRect/>
          </a:stretch>
        </p:blipFill>
        <p:spPr>
          <a:xfrm>
            <a:off x="6102779" y="3426458"/>
            <a:ext cx="6091479" cy="3426457"/>
          </a:xfrm>
          <a:prstGeom prst="rect">
            <a:avLst/>
          </a:prstGeom>
        </p:spPr>
      </p:pic>
      <p:pic>
        <p:nvPicPr>
          <p:cNvPr id="23" name="Picture 22">
            <a:extLst>
              <a:ext uri="{FF2B5EF4-FFF2-40B4-BE49-F238E27FC236}">
                <a16:creationId xmlns:a16="http://schemas.microsoft.com/office/drawing/2014/main" id="{56AC51F9-2BA5-2CE9-1272-129210746CBB}"/>
              </a:ext>
            </a:extLst>
          </p:cNvPr>
          <p:cNvPicPr>
            <a:picLocks noChangeAspect="1"/>
          </p:cNvPicPr>
          <p:nvPr/>
        </p:nvPicPr>
        <p:blipFill>
          <a:blip r:embed="rId6"/>
          <a:stretch>
            <a:fillRect/>
          </a:stretch>
        </p:blipFill>
        <p:spPr>
          <a:xfrm>
            <a:off x="6096000" y="0"/>
            <a:ext cx="6100521" cy="3431543"/>
          </a:xfrm>
          <a:prstGeom prst="rect">
            <a:avLst/>
          </a:prstGeom>
        </p:spPr>
      </p:pic>
    </p:spTree>
    <p:extLst>
      <p:ext uri="{BB962C8B-B14F-4D97-AF65-F5344CB8AC3E}">
        <p14:creationId xmlns:p14="http://schemas.microsoft.com/office/powerpoint/2010/main" val="403859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A6CD-CFB6-075C-D1F8-2B131480F1A3}"/>
              </a:ext>
            </a:extLst>
          </p:cNvPr>
          <p:cNvSpPr>
            <a:spLocks noGrp="1"/>
          </p:cNvSpPr>
          <p:nvPr>
            <p:ph type="title"/>
          </p:nvPr>
        </p:nvSpPr>
        <p:spPr>
          <a:xfrm>
            <a:off x="838200" y="100992"/>
            <a:ext cx="10515600" cy="1325563"/>
          </a:xfrm>
        </p:spPr>
        <p:txBody>
          <a:bodyPr>
            <a:normAutofit/>
          </a:bodyPr>
          <a:lstStyle/>
          <a:p>
            <a:r>
              <a:rPr lang="en-US" sz="4800" dirty="0">
                <a:solidFill>
                  <a:srgbClr val="00B0F0"/>
                </a:solidFill>
              </a:rPr>
              <a:t>PH-07 – How did we monitor Wilt?</a:t>
            </a:r>
          </a:p>
        </p:txBody>
      </p:sp>
      <p:pic>
        <p:nvPicPr>
          <p:cNvPr id="4" name="Picture 3">
            <a:extLst>
              <a:ext uri="{FF2B5EF4-FFF2-40B4-BE49-F238E27FC236}">
                <a16:creationId xmlns:a16="http://schemas.microsoft.com/office/drawing/2014/main" id="{768C4CCA-599D-9445-6CB5-F9480220EC1C}"/>
              </a:ext>
            </a:extLst>
          </p:cNvPr>
          <p:cNvPicPr>
            <a:picLocks noChangeAspect="1"/>
          </p:cNvPicPr>
          <p:nvPr/>
        </p:nvPicPr>
        <p:blipFill>
          <a:blip r:embed="rId5"/>
          <a:stretch>
            <a:fillRect/>
          </a:stretch>
        </p:blipFill>
        <p:spPr>
          <a:xfrm>
            <a:off x="381000" y="2134380"/>
            <a:ext cx="11430000" cy="4358495"/>
          </a:xfrm>
          <a:prstGeom prst="rect">
            <a:avLst/>
          </a:prstGeom>
        </p:spPr>
      </p:pic>
      <p:pic>
        <p:nvPicPr>
          <p:cNvPr id="5" name="Video 4">
            <a:hlinkClick r:id="" action="ppaction://media"/>
            <a:extLst>
              <a:ext uri="{FF2B5EF4-FFF2-40B4-BE49-F238E27FC236}">
                <a16:creationId xmlns:a16="http://schemas.microsoft.com/office/drawing/2014/main" id="{9D4A9071-7682-1728-DB3D-EFF1ECF3CA8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963259" y="1165833"/>
            <a:ext cx="6265481" cy="5591175"/>
          </a:xfrm>
          <a:prstGeom prst="rect">
            <a:avLst/>
          </a:prstGeom>
        </p:spPr>
      </p:pic>
    </p:spTree>
    <p:extLst>
      <p:ext uri="{BB962C8B-B14F-4D97-AF65-F5344CB8AC3E}">
        <p14:creationId xmlns:p14="http://schemas.microsoft.com/office/powerpoint/2010/main" val="3633246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xit" presetSubtype="0" fill="hold" nodeType="withEffect">
                                  <p:stCondLst>
                                    <p:cond delay="0"/>
                                  </p:stCondLst>
                                  <p:childTnLst>
                                    <p:set>
                                      <p:cBhvr>
                                        <p:cTn id="8" dur="1" fill="hold">
                                          <p:stCondLst>
                                            <p:cond delay="0"/>
                                          </p:stCondLst>
                                        </p:cTn>
                                        <p:tgtEl>
                                          <p:spTgt spid="4"/>
                                        </p:tgtEl>
                                        <p:attrNameLst>
                                          <p:attrName>style.visibility</p:attrName>
                                        </p:attrNameLst>
                                      </p:cBhvr>
                                      <p:to>
                                        <p:strVal val="hidden"/>
                                      </p:to>
                                    </p:set>
                                  </p:childTnLst>
                                </p:cTn>
                              </p:par>
                              <p:par>
                                <p:cTn id="9" presetID="1" presetClass="mediacall" presetSubtype="0" fill="hold" nodeType="withEffect">
                                  <p:stCondLst>
                                    <p:cond delay="0"/>
                                  </p:stCondLst>
                                  <p:childTnLst>
                                    <p:cmd type="call" cmd="playFrom(0.0)">
                                      <p:cBhvr>
                                        <p:cTn id="10" dur="12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1" repeatCount="indefinite" fill="hold" display="0">
                  <p:stCondLst>
                    <p:cond delay="indefinite"/>
                  </p:stCondLst>
                </p:cTn>
                <p:tgtEl>
                  <p:spTgt spid="5"/>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A6CD-CFB6-075C-D1F8-2B131480F1A3}"/>
              </a:ext>
            </a:extLst>
          </p:cNvPr>
          <p:cNvSpPr>
            <a:spLocks noGrp="1"/>
          </p:cNvSpPr>
          <p:nvPr>
            <p:ph type="title"/>
          </p:nvPr>
        </p:nvSpPr>
        <p:spPr/>
        <p:txBody>
          <a:bodyPr>
            <a:normAutofit/>
          </a:bodyPr>
          <a:lstStyle/>
          <a:p>
            <a:r>
              <a:rPr lang="en-US" sz="4800" dirty="0">
                <a:solidFill>
                  <a:srgbClr val="00B0F0"/>
                </a:solidFill>
              </a:rPr>
              <a:t>PH-07 – How was shoot yield?</a:t>
            </a:r>
          </a:p>
        </p:txBody>
      </p:sp>
      <p:graphicFrame>
        <p:nvGraphicFramePr>
          <p:cNvPr id="7" name="Chart 6">
            <a:extLst>
              <a:ext uri="{FF2B5EF4-FFF2-40B4-BE49-F238E27FC236}">
                <a16:creationId xmlns:a16="http://schemas.microsoft.com/office/drawing/2014/main" id="{E01A320D-6553-6233-423F-5DA3811E9C4E}"/>
              </a:ext>
            </a:extLst>
          </p:cNvPr>
          <p:cNvGraphicFramePr>
            <a:graphicFrameLocks noChangeAspect="1"/>
          </p:cNvGraphicFramePr>
          <p:nvPr>
            <p:extLst>
              <p:ext uri="{D42A27DB-BD31-4B8C-83A1-F6EECF244321}">
                <p14:modId xmlns:p14="http://schemas.microsoft.com/office/powerpoint/2010/main" val="2538479432"/>
              </p:ext>
            </p:extLst>
          </p:nvPr>
        </p:nvGraphicFramePr>
        <p:xfrm>
          <a:off x="1789907" y="1690688"/>
          <a:ext cx="8612187" cy="5167312"/>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a:extLst>
              <a:ext uri="{FF2B5EF4-FFF2-40B4-BE49-F238E27FC236}">
                <a16:creationId xmlns:a16="http://schemas.microsoft.com/office/drawing/2014/main" id="{F4762971-E785-918A-DA8C-D04446BBE45B}"/>
              </a:ext>
            </a:extLst>
          </p:cNvPr>
          <p:cNvSpPr txBox="1"/>
          <p:nvPr/>
        </p:nvSpPr>
        <p:spPr>
          <a:xfrm>
            <a:off x="10476152" y="5590929"/>
            <a:ext cx="1613180" cy="954107"/>
          </a:xfrm>
          <a:prstGeom prst="rect">
            <a:avLst/>
          </a:prstGeom>
          <a:noFill/>
        </p:spPr>
        <p:txBody>
          <a:bodyPr wrap="square" rtlCol="0">
            <a:spAutoFit/>
          </a:bodyPr>
          <a:lstStyle/>
          <a:p>
            <a:r>
              <a:rPr lang="en-US" sz="1400" dirty="0"/>
              <a:t>Note: Averages include zero values for plants that died </a:t>
            </a:r>
          </a:p>
        </p:txBody>
      </p:sp>
    </p:spTree>
    <p:extLst>
      <p:ext uri="{BB962C8B-B14F-4D97-AF65-F5344CB8AC3E}">
        <p14:creationId xmlns:p14="http://schemas.microsoft.com/office/powerpoint/2010/main" val="2636034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A6CD-CFB6-075C-D1F8-2B131480F1A3}"/>
              </a:ext>
            </a:extLst>
          </p:cNvPr>
          <p:cNvSpPr>
            <a:spLocks noGrp="1"/>
          </p:cNvSpPr>
          <p:nvPr>
            <p:ph type="title"/>
          </p:nvPr>
        </p:nvSpPr>
        <p:spPr/>
        <p:txBody>
          <a:bodyPr>
            <a:normAutofit/>
          </a:bodyPr>
          <a:lstStyle/>
          <a:p>
            <a:r>
              <a:rPr lang="en-US" sz="4800" dirty="0">
                <a:solidFill>
                  <a:srgbClr val="00B0F0"/>
                </a:solidFill>
              </a:rPr>
              <a:t>PH-07 – How was root recovery?</a:t>
            </a:r>
          </a:p>
        </p:txBody>
      </p:sp>
      <p:graphicFrame>
        <p:nvGraphicFramePr>
          <p:cNvPr id="4" name="Chart 3">
            <a:extLst>
              <a:ext uri="{FF2B5EF4-FFF2-40B4-BE49-F238E27FC236}">
                <a16:creationId xmlns:a16="http://schemas.microsoft.com/office/drawing/2014/main" id="{C2C753FE-C07E-62F1-8010-975D01C4E74E}"/>
              </a:ext>
            </a:extLst>
          </p:cNvPr>
          <p:cNvGraphicFramePr>
            <a:graphicFrameLocks noChangeAspect="1"/>
          </p:cNvGraphicFramePr>
          <p:nvPr>
            <p:extLst>
              <p:ext uri="{D42A27DB-BD31-4B8C-83A1-F6EECF244321}">
                <p14:modId xmlns:p14="http://schemas.microsoft.com/office/powerpoint/2010/main" val="3124237246"/>
              </p:ext>
            </p:extLst>
          </p:nvPr>
        </p:nvGraphicFramePr>
        <p:xfrm>
          <a:off x="1771174" y="1562042"/>
          <a:ext cx="8649653" cy="5391207"/>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a:extLst>
              <a:ext uri="{FF2B5EF4-FFF2-40B4-BE49-F238E27FC236}">
                <a16:creationId xmlns:a16="http://schemas.microsoft.com/office/drawing/2014/main" id="{C34C3051-EEC8-A947-41F4-D362DE5CDB0D}"/>
              </a:ext>
            </a:extLst>
          </p:cNvPr>
          <p:cNvSpPr txBox="1"/>
          <p:nvPr/>
        </p:nvSpPr>
        <p:spPr>
          <a:xfrm>
            <a:off x="10476152" y="5590929"/>
            <a:ext cx="1613180" cy="954107"/>
          </a:xfrm>
          <a:prstGeom prst="rect">
            <a:avLst/>
          </a:prstGeom>
          <a:noFill/>
        </p:spPr>
        <p:txBody>
          <a:bodyPr wrap="square" rtlCol="0">
            <a:spAutoFit/>
          </a:bodyPr>
          <a:lstStyle/>
          <a:p>
            <a:r>
              <a:rPr lang="en-US" sz="1400" dirty="0"/>
              <a:t>Note: Averages include zero values for plants that died </a:t>
            </a:r>
          </a:p>
        </p:txBody>
      </p:sp>
    </p:spTree>
    <p:extLst>
      <p:ext uri="{BB962C8B-B14F-4D97-AF65-F5344CB8AC3E}">
        <p14:creationId xmlns:p14="http://schemas.microsoft.com/office/powerpoint/2010/main" val="4380935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A6CD-CFB6-075C-D1F8-2B131480F1A3}"/>
              </a:ext>
            </a:extLst>
          </p:cNvPr>
          <p:cNvSpPr>
            <a:spLocks noGrp="1"/>
          </p:cNvSpPr>
          <p:nvPr>
            <p:ph type="title"/>
          </p:nvPr>
        </p:nvSpPr>
        <p:spPr/>
        <p:txBody>
          <a:bodyPr>
            <a:normAutofit/>
          </a:bodyPr>
          <a:lstStyle/>
          <a:p>
            <a:r>
              <a:rPr lang="en-US" sz="4800" dirty="0">
                <a:solidFill>
                  <a:srgbClr val="00B0F0"/>
                </a:solidFill>
              </a:rPr>
              <a:t>PH-07 – How was food safety?</a:t>
            </a:r>
          </a:p>
        </p:txBody>
      </p:sp>
      <p:pic>
        <p:nvPicPr>
          <p:cNvPr id="5" name="Picture 4" descr="Chart, box and whisker chart&#10;&#10;AI-generated content may be incorrect.">
            <a:extLst>
              <a:ext uri="{FF2B5EF4-FFF2-40B4-BE49-F238E27FC236}">
                <a16:creationId xmlns:a16="http://schemas.microsoft.com/office/drawing/2014/main" id="{3085D0D8-44BB-D213-0016-B852B7831A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95425" y="1690688"/>
            <a:ext cx="9201150" cy="5122496"/>
          </a:xfrm>
          <a:prstGeom prst="rect">
            <a:avLst/>
          </a:prstGeom>
        </p:spPr>
      </p:pic>
    </p:spTree>
    <p:extLst>
      <p:ext uri="{BB962C8B-B14F-4D97-AF65-F5344CB8AC3E}">
        <p14:creationId xmlns:p14="http://schemas.microsoft.com/office/powerpoint/2010/main" val="31685930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A6CD-CFB6-075C-D1F8-2B131480F1A3}"/>
              </a:ext>
            </a:extLst>
          </p:cNvPr>
          <p:cNvSpPr>
            <a:spLocks noGrp="1"/>
          </p:cNvSpPr>
          <p:nvPr>
            <p:ph type="title"/>
          </p:nvPr>
        </p:nvSpPr>
        <p:spPr/>
        <p:txBody>
          <a:bodyPr>
            <a:normAutofit/>
          </a:bodyPr>
          <a:lstStyle/>
          <a:p>
            <a:r>
              <a:rPr lang="en-US" sz="4800" dirty="0">
                <a:solidFill>
                  <a:srgbClr val="00B0F0"/>
                </a:solidFill>
              </a:rPr>
              <a:t>PH-07 – Microbiome</a:t>
            </a:r>
          </a:p>
        </p:txBody>
      </p:sp>
      <p:sp>
        <p:nvSpPr>
          <p:cNvPr id="3" name="Content Placeholder 2">
            <a:extLst>
              <a:ext uri="{FF2B5EF4-FFF2-40B4-BE49-F238E27FC236}">
                <a16:creationId xmlns:a16="http://schemas.microsoft.com/office/drawing/2014/main" id="{3AE956B6-6FCA-3BD0-E638-0209E428D612}"/>
              </a:ext>
            </a:extLst>
          </p:cNvPr>
          <p:cNvSpPr>
            <a:spLocks noGrp="1"/>
          </p:cNvSpPr>
          <p:nvPr>
            <p:ph idx="1"/>
          </p:nvPr>
        </p:nvSpPr>
        <p:spPr>
          <a:xfrm>
            <a:off x="105155" y="1769016"/>
            <a:ext cx="3902743" cy="5011863"/>
          </a:xfrm>
        </p:spPr>
        <p:txBody>
          <a:bodyPr>
            <a:normAutofit/>
          </a:bodyPr>
          <a:lstStyle/>
          <a:p>
            <a:r>
              <a:rPr lang="en-US" sz="2400" dirty="0"/>
              <a:t>Analyzing microbial communities from plant and root-zone samples (water and substrate) using whole-genome metagenomics. </a:t>
            </a:r>
          </a:p>
          <a:p>
            <a:r>
              <a:rPr lang="en-US" sz="2400" dirty="0"/>
              <a:t>Goal: to ID microbial taxa that are shared between, or unique to, the flight and ground treatment conditions. </a:t>
            </a:r>
          </a:p>
          <a:p>
            <a:r>
              <a:rPr lang="en-US" sz="2400" dirty="0"/>
              <a:t>Data analysis:  currently underway using Kraken2</a:t>
            </a:r>
          </a:p>
          <a:p>
            <a:pPr marL="0" indent="0">
              <a:buNone/>
            </a:pPr>
            <a:endParaRPr lang="en-US" sz="2400" dirty="0"/>
          </a:p>
        </p:txBody>
      </p:sp>
      <p:pic>
        <p:nvPicPr>
          <p:cNvPr id="7" name="Picture 6" descr="Diagram&#10;&#10;AI-generated content may be incorrect.">
            <a:extLst>
              <a:ext uri="{FF2B5EF4-FFF2-40B4-BE49-F238E27FC236}">
                <a16:creationId xmlns:a16="http://schemas.microsoft.com/office/drawing/2014/main" id="{EF608BBA-D2B6-35BD-D0E4-01C40474DE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74500" y="2467275"/>
            <a:ext cx="7976034" cy="3533475"/>
          </a:xfrm>
          <a:prstGeom prst="rect">
            <a:avLst/>
          </a:prstGeom>
        </p:spPr>
      </p:pic>
      <p:grpSp>
        <p:nvGrpSpPr>
          <p:cNvPr id="8" name="Group 7">
            <a:extLst>
              <a:ext uri="{FF2B5EF4-FFF2-40B4-BE49-F238E27FC236}">
                <a16:creationId xmlns:a16="http://schemas.microsoft.com/office/drawing/2014/main" id="{2C107A60-E555-571C-B9FF-30335BDB854D}"/>
              </a:ext>
            </a:extLst>
          </p:cNvPr>
          <p:cNvGrpSpPr/>
          <p:nvPr/>
        </p:nvGrpSpPr>
        <p:grpSpPr>
          <a:xfrm>
            <a:off x="4442318" y="1718741"/>
            <a:ext cx="7511558" cy="5062138"/>
            <a:chOff x="4442318" y="1718741"/>
            <a:chExt cx="7511558" cy="5062138"/>
          </a:xfrm>
        </p:grpSpPr>
        <p:pic>
          <p:nvPicPr>
            <p:cNvPr id="5" name="Picture 4" descr="Chart, box and whisker chart&#10;&#10;AI-generated content may be incorrect.">
              <a:extLst>
                <a:ext uri="{FF2B5EF4-FFF2-40B4-BE49-F238E27FC236}">
                  <a16:creationId xmlns:a16="http://schemas.microsoft.com/office/drawing/2014/main" id="{9450388B-431A-33F0-EF2F-D0316DECD2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4038" y="1718741"/>
              <a:ext cx="4109838" cy="5062138"/>
            </a:xfrm>
            <a:prstGeom prst="rect">
              <a:avLst/>
            </a:prstGeom>
          </p:spPr>
        </p:pic>
        <p:sp>
          <p:nvSpPr>
            <p:cNvPr id="6" name="TextBox 5">
              <a:extLst>
                <a:ext uri="{FF2B5EF4-FFF2-40B4-BE49-F238E27FC236}">
                  <a16:creationId xmlns:a16="http://schemas.microsoft.com/office/drawing/2014/main" id="{742F36FD-3F69-F701-AC1A-9117DCECCD2E}"/>
                </a:ext>
              </a:extLst>
            </p:cNvPr>
            <p:cNvSpPr txBox="1"/>
            <p:nvPr/>
          </p:nvSpPr>
          <p:spPr>
            <a:xfrm>
              <a:off x="4442318" y="3341515"/>
              <a:ext cx="3488347" cy="2495914"/>
            </a:xfrm>
            <a:prstGeom prst="rect">
              <a:avLst/>
            </a:prstGeom>
            <a:noFill/>
          </p:spPr>
          <p:txBody>
            <a:bodyPr wrap="square" rtlCol="0">
              <a:spAutoFit/>
            </a:bodyPr>
            <a:lstStyle/>
            <a:p>
              <a:pPr algn="ctr"/>
              <a:r>
                <a:rPr lang="en-US" dirty="0"/>
                <a:t>Shannon diversity across different sample types under Flight vs. Ground conditions for three harvests (H1–H3).</a:t>
              </a:r>
            </a:p>
          </p:txBody>
        </p:sp>
      </p:grpSp>
    </p:spTree>
    <p:extLst>
      <p:ext uri="{BB962C8B-B14F-4D97-AF65-F5344CB8AC3E}">
        <p14:creationId xmlns:p14="http://schemas.microsoft.com/office/powerpoint/2010/main" val="3039993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xit" presetSubtype="0" fill="hold" nodeType="withEffect">
                                  <p:stCondLst>
                                    <p:cond delay="0"/>
                                  </p:stCondLst>
                                  <p:childTnLst>
                                    <p:set>
                                      <p:cBhvr>
                                        <p:cTn id="8" dur="1" fill="hold">
                                          <p:stCondLst>
                                            <p:cond delay="0"/>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A6CD-CFB6-075C-D1F8-2B131480F1A3}"/>
              </a:ext>
            </a:extLst>
          </p:cNvPr>
          <p:cNvSpPr>
            <a:spLocks noGrp="1"/>
          </p:cNvSpPr>
          <p:nvPr>
            <p:ph type="title"/>
          </p:nvPr>
        </p:nvSpPr>
        <p:spPr>
          <a:xfrm>
            <a:off x="838200" y="0"/>
            <a:ext cx="10515600" cy="1325563"/>
          </a:xfrm>
        </p:spPr>
        <p:txBody>
          <a:bodyPr>
            <a:normAutofit/>
          </a:bodyPr>
          <a:lstStyle/>
          <a:p>
            <a:r>
              <a:rPr lang="en-US" sz="4800" dirty="0">
                <a:solidFill>
                  <a:srgbClr val="00B0F0"/>
                </a:solidFill>
              </a:rPr>
              <a:t>PH-07 – How was image analysis?</a:t>
            </a:r>
          </a:p>
        </p:txBody>
      </p:sp>
      <p:pic>
        <p:nvPicPr>
          <p:cNvPr id="5" name="Picture 4">
            <a:extLst>
              <a:ext uri="{FF2B5EF4-FFF2-40B4-BE49-F238E27FC236}">
                <a16:creationId xmlns:a16="http://schemas.microsoft.com/office/drawing/2014/main" id="{9C354F32-1C46-817F-C55A-83F941C5FE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0" y="1038225"/>
            <a:ext cx="7620000" cy="5715000"/>
          </a:xfrm>
          <a:prstGeom prst="rect">
            <a:avLst/>
          </a:prstGeom>
        </p:spPr>
      </p:pic>
    </p:spTree>
    <p:extLst>
      <p:ext uri="{BB962C8B-B14F-4D97-AF65-F5344CB8AC3E}">
        <p14:creationId xmlns:p14="http://schemas.microsoft.com/office/powerpoint/2010/main" val="41625310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A6CD-CFB6-075C-D1F8-2B131480F1A3}"/>
              </a:ext>
            </a:extLst>
          </p:cNvPr>
          <p:cNvSpPr>
            <a:spLocks noGrp="1"/>
          </p:cNvSpPr>
          <p:nvPr>
            <p:ph type="title"/>
          </p:nvPr>
        </p:nvSpPr>
        <p:spPr/>
        <p:txBody>
          <a:bodyPr>
            <a:normAutofit/>
          </a:bodyPr>
          <a:lstStyle/>
          <a:p>
            <a:r>
              <a:rPr lang="en-US" sz="4800">
                <a:solidFill>
                  <a:srgbClr val="00B0F0"/>
                </a:solidFill>
              </a:rPr>
              <a:t>PH-07 – Next Steps</a:t>
            </a:r>
          </a:p>
        </p:txBody>
      </p:sp>
      <p:sp>
        <p:nvSpPr>
          <p:cNvPr id="3" name="Content Placeholder 2">
            <a:extLst>
              <a:ext uri="{FF2B5EF4-FFF2-40B4-BE49-F238E27FC236}">
                <a16:creationId xmlns:a16="http://schemas.microsoft.com/office/drawing/2014/main" id="{3AE956B6-6FCA-3BD0-E638-0209E428D612}"/>
              </a:ext>
            </a:extLst>
          </p:cNvPr>
          <p:cNvSpPr>
            <a:spLocks noGrp="1"/>
          </p:cNvSpPr>
          <p:nvPr>
            <p:ph idx="1"/>
          </p:nvPr>
        </p:nvSpPr>
        <p:spPr/>
        <p:txBody>
          <a:bodyPr/>
          <a:lstStyle/>
          <a:p>
            <a:r>
              <a:rPr lang="en-US" dirty="0"/>
              <a:t>Microbiome analysis</a:t>
            </a:r>
          </a:p>
          <a:p>
            <a:r>
              <a:rPr lang="en-US" dirty="0"/>
              <a:t>Proteomic analysis by our P4S collaborators at University of Western Australia</a:t>
            </a:r>
          </a:p>
          <a:p>
            <a:r>
              <a:rPr lang="en-US" dirty="0"/>
              <a:t>Nutrient analysis (K, Mg, Fe, ORAC, Vit. C)</a:t>
            </a:r>
          </a:p>
          <a:p>
            <a:r>
              <a:rPr lang="en-US" dirty="0"/>
              <a:t>Image analysis </a:t>
            </a:r>
          </a:p>
          <a:p>
            <a:pPr lvl="1"/>
            <a:r>
              <a:rPr lang="en-US" dirty="0"/>
              <a:t>More work on canopy measurements</a:t>
            </a:r>
          </a:p>
          <a:p>
            <a:pPr lvl="1"/>
            <a:r>
              <a:rPr lang="en-US" dirty="0"/>
              <a:t>Circadian assessment: P4S Collaborators</a:t>
            </a:r>
          </a:p>
          <a:p>
            <a:pPr lvl="1"/>
            <a:r>
              <a:rPr lang="en-US" dirty="0"/>
              <a:t>Drought stress and anthocyanin detection via RGB imaging</a:t>
            </a:r>
          </a:p>
          <a:p>
            <a:pPr marL="457200" lvl="1" indent="0">
              <a:buNone/>
            </a:pPr>
            <a:endParaRPr lang="en-US" dirty="0"/>
          </a:p>
        </p:txBody>
      </p:sp>
    </p:spTree>
    <p:extLst>
      <p:ext uri="{BB962C8B-B14F-4D97-AF65-F5344CB8AC3E}">
        <p14:creationId xmlns:p14="http://schemas.microsoft.com/office/powerpoint/2010/main" val="26089331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CD078-7013-E395-8482-6AEAA58263FE}"/>
              </a:ext>
            </a:extLst>
          </p:cNvPr>
          <p:cNvSpPr>
            <a:spLocks noGrp="1"/>
          </p:cNvSpPr>
          <p:nvPr>
            <p:ph type="title"/>
          </p:nvPr>
        </p:nvSpPr>
        <p:spPr/>
        <p:txBody>
          <a:bodyPr/>
          <a:lstStyle/>
          <a:p>
            <a:r>
              <a:rPr lang="en-US">
                <a:solidFill>
                  <a:srgbClr val="00B0F0"/>
                </a:solidFill>
              </a:rPr>
              <a:t>Thank you!!!</a:t>
            </a:r>
          </a:p>
        </p:txBody>
      </p:sp>
      <p:sp>
        <p:nvSpPr>
          <p:cNvPr id="5" name="Content Placeholder 4">
            <a:extLst>
              <a:ext uri="{FF2B5EF4-FFF2-40B4-BE49-F238E27FC236}">
                <a16:creationId xmlns:a16="http://schemas.microsoft.com/office/drawing/2014/main" id="{CD34E303-1174-1FA5-F4DF-B41EB67E7411}"/>
              </a:ext>
            </a:extLst>
          </p:cNvPr>
          <p:cNvSpPr>
            <a:spLocks noGrp="1"/>
          </p:cNvSpPr>
          <p:nvPr>
            <p:ph idx="1"/>
          </p:nvPr>
        </p:nvSpPr>
        <p:spPr>
          <a:xfrm>
            <a:off x="125129" y="1836933"/>
            <a:ext cx="4284034" cy="4351338"/>
          </a:xfrm>
        </p:spPr>
        <p:txBody>
          <a:bodyPr>
            <a:normAutofit/>
          </a:bodyPr>
          <a:lstStyle/>
          <a:p>
            <a:r>
              <a:rPr lang="en-US" dirty="0"/>
              <a:t>NASA’s Biological and Physical Sciences and ISS programs</a:t>
            </a:r>
          </a:p>
          <a:p>
            <a:r>
              <a:rPr lang="en-US" dirty="0"/>
              <a:t>APH team members at KSC, MSFC, JSC, Sierra Space, &amp; </a:t>
            </a:r>
            <a:r>
              <a:rPr lang="en-US" dirty="0" err="1"/>
              <a:t>Redwire</a:t>
            </a:r>
            <a:r>
              <a:rPr lang="en-US" dirty="0"/>
              <a:t> Space</a:t>
            </a:r>
          </a:p>
          <a:p>
            <a:r>
              <a:rPr lang="en-US" dirty="0"/>
              <a:t>ISS Astronauts</a:t>
            </a:r>
          </a:p>
          <a:p>
            <a:r>
              <a:rPr lang="en-US" dirty="0"/>
              <a:t>Collaborators in ARC Centre of Excellence in Plants for Space (P4S)</a:t>
            </a:r>
          </a:p>
          <a:p>
            <a:endParaRPr lang="en-US" dirty="0"/>
          </a:p>
        </p:txBody>
      </p:sp>
      <p:pic>
        <p:nvPicPr>
          <p:cNvPr id="4" name="Picture 3">
            <a:extLst>
              <a:ext uri="{FF2B5EF4-FFF2-40B4-BE49-F238E27FC236}">
                <a16:creationId xmlns:a16="http://schemas.microsoft.com/office/drawing/2014/main" id="{A5000DAC-29FA-8A00-F49E-5069BD1FF9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63697" y="1027906"/>
            <a:ext cx="7390514" cy="4927009"/>
          </a:xfrm>
          <a:prstGeom prst="rect">
            <a:avLst/>
          </a:prstGeom>
        </p:spPr>
      </p:pic>
      <p:sp>
        <p:nvSpPr>
          <p:cNvPr id="6" name="TextBox 5">
            <a:extLst>
              <a:ext uri="{FF2B5EF4-FFF2-40B4-BE49-F238E27FC236}">
                <a16:creationId xmlns:a16="http://schemas.microsoft.com/office/drawing/2014/main" id="{C045AA7D-2D7C-CE0B-1FFB-A1C0696B72D7}"/>
              </a:ext>
            </a:extLst>
          </p:cNvPr>
          <p:cNvSpPr txBox="1"/>
          <p:nvPr/>
        </p:nvSpPr>
        <p:spPr>
          <a:xfrm>
            <a:off x="626300" y="6188271"/>
            <a:ext cx="11135639" cy="646331"/>
          </a:xfrm>
          <a:prstGeom prst="rect">
            <a:avLst/>
          </a:prstGeom>
          <a:noFill/>
        </p:spPr>
        <p:txBody>
          <a:bodyPr wrap="square" rtlCol="0">
            <a:spAutoFit/>
          </a:bodyPr>
          <a:lstStyle/>
          <a:p>
            <a:r>
              <a:rPr lang="en-US" sz="1800">
                <a:solidFill>
                  <a:srgbClr val="FFFF00"/>
                </a:solidFill>
              </a:rPr>
              <a:t>This research was a result of the ROSBio-2018 Appendix B solicitation and is supported by NASA’s Biological and Physical Sciences Space Biology Progra</a:t>
            </a:r>
            <a:r>
              <a:rPr lang="en-US">
                <a:solidFill>
                  <a:srgbClr val="FFFF00"/>
                </a:solidFill>
              </a:rPr>
              <a:t>m.</a:t>
            </a:r>
          </a:p>
        </p:txBody>
      </p:sp>
    </p:spTree>
    <p:extLst>
      <p:ext uri="{BB962C8B-B14F-4D97-AF65-F5344CB8AC3E}">
        <p14:creationId xmlns:p14="http://schemas.microsoft.com/office/powerpoint/2010/main" val="883673688"/>
      </p:ext>
    </p:extLst>
  </p:cSld>
  <p:clrMapOvr>
    <a:masterClrMapping/>
  </p:clrMapOvr>
</p:sld>
</file>

<file path=ppt/theme/theme1.xml><?xml version="1.0" encoding="utf-8"?>
<a:theme xmlns:a="http://schemas.openxmlformats.org/drawingml/2006/main" name="Office Theme">
  <a:themeElements>
    <a:clrScheme name="Custom 1">
      <a:dk1>
        <a:srgbClr val="FFFFFF"/>
      </a:dk1>
      <a:lt1>
        <a:sysClr val="window" lastClr="FFFFFF"/>
      </a:lt1>
      <a:dk2>
        <a:srgbClr val="FFFFFF"/>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Metadata/LabelInfo.xml><?xml version="1.0" encoding="utf-8"?>
<clbl:labelList xmlns:clbl="http://schemas.microsoft.com/office/2020/mipLabelMetadata">
  <clbl:label id="{7005d458-45be-48ae-8140-d43da96dd17b}" enabled="0" method="" siteId="{7005d458-45be-48ae-8140-d43da96dd17b}" removed="1"/>
</clbl:labelList>
</file>

<file path=docProps/app.xml><?xml version="1.0" encoding="utf-8"?>
<Properties xmlns="http://schemas.openxmlformats.org/officeDocument/2006/extended-properties" xmlns:vt="http://schemas.openxmlformats.org/officeDocument/2006/docPropsVTypes">
  <TotalTime>89</TotalTime>
  <Words>993</Words>
  <Application>Microsoft Office PowerPoint</Application>
  <PresentationFormat>Widescreen</PresentationFormat>
  <Paragraphs>134</Paragraphs>
  <Slides>17</Slides>
  <Notes>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-apple-system</vt:lpstr>
      <vt:lpstr>Aptos</vt:lpstr>
      <vt:lpstr>Aptos Display</vt:lpstr>
      <vt:lpstr>Arial</vt:lpstr>
      <vt:lpstr>Calibri</vt:lpstr>
      <vt:lpstr>Office Theme</vt:lpstr>
      <vt:lpstr>Preliminary Results of the ISS Plant Habitat PH-07 Experiment Studying Substrate Moisture Impacts on Lettuce Plant and Microbiome Development</vt:lpstr>
      <vt:lpstr>PH-07 – Why?</vt:lpstr>
      <vt:lpstr>PH-07 – What?</vt:lpstr>
      <vt:lpstr>PH-07 – What?</vt:lpstr>
      <vt:lpstr>PH-07 – Where?</vt:lpstr>
      <vt:lpstr>PH-07 – EUE</vt:lpstr>
      <vt:lpstr>PH-07 – When?</vt:lpstr>
      <vt:lpstr>PH-07 – How did we do?</vt:lpstr>
      <vt:lpstr>PowerPoint Presentation</vt:lpstr>
      <vt:lpstr>PH-07 – How did we monitor Wilt?</vt:lpstr>
      <vt:lpstr>PH-07 – How was shoot yield?</vt:lpstr>
      <vt:lpstr>PH-07 – How was root recovery?</vt:lpstr>
      <vt:lpstr>PH-07 – How was food safety?</vt:lpstr>
      <vt:lpstr>PH-07 – Microbiome</vt:lpstr>
      <vt:lpstr>PH-07 – How was image analysis?</vt:lpstr>
      <vt:lpstr>PH-07 – Next Steps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Massa, Gioia D. (KSC-UBA00)</dc:creator>
  <cp:lastModifiedBy>Massa, Gioia D. (KSC-UBA00)</cp:lastModifiedBy>
  <cp:revision>2</cp:revision>
  <dcterms:created xsi:type="dcterms:W3CDTF">2025-11-14T17:02:15Z</dcterms:created>
  <dcterms:modified xsi:type="dcterms:W3CDTF">2025-12-01T23:16:38Z</dcterms:modified>
</cp:coreProperties>
</file>