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261" r:id="rId2"/>
  </p:sldIdLst>
  <p:sldSz cx="43891200" cy="32918400"/>
  <p:notesSz cx="6858000" cy="9144000"/>
  <p:defaultTextStyle>
    <a:defPPr>
      <a:defRPr lang="en-US"/>
    </a:defPPr>
    <a:lvl1pPr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1pPr>
    <a:lvl2pPr marL="2193925" indent="-1736725"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2pPr>
    <a:lvl3pPr marL="4387850" indent="-3473450"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3pPr>
    <a:lvl4pPr marL="6583363" indent="-5211763"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4pPr>
    <a:lvl5pPr marL="8777288" indent="-6948488" algn="l" defTabSz="2193925" rtl="0" fontAlgn="base">
      <a:spcBef>
        <a:spcPct val="0"/>
      </a:spcBef>
      <a:spcAft>
        <a:spcPct val="0"/>
      </a:spcAft>
      <a:defRPr sz="8600" kern="1200">
        <a:solidFill>
          <a:schemeClr val="tx1"/>
        </a:solidFill>
        <a:latin typeface="Arial" charset="0"/>
        <a:ea typeface="ＭＳ Ｐゴシック" charset="0"/>
        <a:cs typeface="ＭＳ Ｐゴシック" charset="0"/>
      </a:defRPr>
    </a:lvl5pPr>
    <a:lvl6pPr marL="2286000" algn="l" defTabSz="457200" rtl="0" eaLnBrk="1" latinLnBrk="0" hangingPunct="1">
      <a:defRPr sz="8600" kern="1200">
        <a:solidFill>
          <a:schemeClr val="tx1"/>
        </a:solidFill>
        <a:latin typeface="Arial" charset="0"/>
        <a:ea typeface="ＭＳ Ｐゴシック" charset="0"/>
        <a:cs typeface="ＭＳ Ｐゴシック" charset="0"/>
      </a:defRPr>
    </a:lvl6pPr>
    <a:lvl7pPr marL="2743200" algn="l" defTabSz="457200" rtl="0" eaLnBrk="1" latinLnBrk="0" hangingPunct="1">
      <a:defRPr sz="8600" kern="1200">
        <a:solidFill>
          <a:schemeClr val="tx1"/>
        </a:solidFill>
        <a:latin typeface="Arial" charset="0"/>
        <a:ea typeface="ＭＳ Ｐゴシック" charset="0"/>
        <a:cs typeface="ＭＳ Ｐゴシック" charset="0"/>
      </a:defRPr>
    </a:lvl7pPr>
    <a:lvl8pPr marL="3200400" algn="l" defTabSz="457200" rtl="0" eaLnBrk="1" latinLnBrk="0" hangingPunct="1">
      <a:defRPr sz="8600" kern="1200">
        <a:solidFill>
          <a:schemeClr val="tx1"/>
        </a:solidFill>
        <a:latin typeface="Arial" charset="0"/>
        <a:ea typeface="ＭＳ Ｐゴシック" charset="0"/>
        <a:cs typeface="ＭＳ Ｐゴシック" charset="0"/>
      </a:defRPr>
    </a:lvl8pPr>
    <a:lvl9pPr marL="3657600" algn="l" defTabSz="457200" rtl="0" eaLnBrk="1" latinLnBrk="0" hangingPunct="1">
      <a:defRPr sz="86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754"/>
    <a:srgbClr val="D74520"/>
    <a:srgbClr val="5771A1"/>
    <a:srgbClr val="DE622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6" autoAdjust="0"/>
    <p:restoredTop sz="93788" autoAdjust="0"/>
  </p:normalViewPr>
  <p:slideViewPr>
    <p:cSldViewPr snapToObjects="1">
      <p:cViewPr varScale="1">
        <p:scale>
          <a:sx n="23" d="100"/>
          <a:sy n="23" d="100"/>
        </p:scale>
        <p:origin x="1494" y="102"/>
      </p:cViewPr>
      <p:guideLst>
        <p:guide orient="horz" pos="10368"/>
        <p:guide pos="13824"/>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53965C-8143-4ACC-A955-6A6DDDCFAA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a:p>
            <a:endParaRPr lang="en-US"/>
          </a:p>
        </p:txBody>
      </p:sp>
      <p:sp>
        <p:nvSpPr>
          <p:cNvPr id="3" name="Date Placeholder 2">
            <a:extLst>
              <a:ext uri="{FF2B5EF4-FFF2-40B4-BE49-F238E27FC236}">
                <a16:creationId xmlns:a16="http://schemas.microsoft.com/office/drawing/2014/main" id="{AAB82AB6-CBF3-441B-BC32-CAF3AAD86BF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CF7AB2-9A97-4CD9-98DB-E5B8773D8F54}" type="datetimeFigureOut">
              <a:rPr lang="en-US" smtClean="0"/>
              <a:t>12/19/2025</a:t>
            </a:fld>
            <a:endParaRPr lang="en-US"/>
          </a:p>
        </p:txBody>
      </p:sp>
      <p:sp>
        <p:nvSpPr>
          <p:cNvPr id="4" name="Footer Placeholder 3">
            <a:extLst>
              <a:ext uri="{FF2B5EF4-FFF2-40B4-BE49-F238E27FC236}">
                <a16:creationId xmlns:a16="http://schemas.microsoft.com/office/drawing/2014/main" id="{A9F23AD7-5072-4B39-9938-3500F09F79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a:p>
            <a:endParaRPr lang="en-US"/>
          </a:p>
        </p:txBody>
      </p:sp>
      <p:sp>
        <p:nvSpPr>
          <p:cNvPr id="5" name="Slide Number Placeholder 4">
            <a:extLst>
              <a:ext uri="{FF2B5EF4-FFF2-40B4-BE49-F238E27FC236}">
                <a16:creationId xmlns:a16="http://schemas.microsoft.com/office/drawing/2014/main" id="{0FCB08AB-0186-4949-AB4B-DE77A9086D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0E314AC-7439-4451-91AE-093F24D0C4AC}" type="slidenum">
              <a:rPr lang="en-US" smtClean="0"/>
              <a:t>‹#›</a:t>
            </a:fld>
            <a:endParaRPr lang="en-US"/>
          </a:p>
        </p:txBody>
      </p:sp>
    </p:spTree>
    <p:extLst>
      <p:ext uri="{BB962C8B-B14F-4D97-AF65-F5344CB8AC3E}">
        <p14:creationId xmlns:p14="http://schemas.microsoft.com/office/powerpoint/2010/main" val="788293274"/>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charset="0"/>
              </a:defRPr>
            </a:lvl1pPr>
          </a:lstStyle>
          <a:p>
            <a:pPr>
              <a:defRPr/>
            </a:pPr>
            <a:endParaRPr lang="en-US"/>
          </a:p>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charset="0"/>
              </a:defRPr>
            </a:lvl1pPr>
          </a:lstStyle>
          <a:p>
            <a:pPr>
              <a:defRPr/>
            </a:pPr>
            <a:fld id="{3E645C15-BC93-A44A-A06A-B4B04C4ED5F7}" type="datetime1">
              <a:rPr lang="en-US"/>
              <a:pPr>
                <a:defRPr/>
              </a:pPr>
              <a:t>12/19/2025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charset="0"/>
              </a:defRPr>
            </a:lvl1pPr>
          </a:lstStyle>
          <a:p>
            <a:pPr>
              <a:defRPr/>
            </a:pPr>
            <a:endParaRPr lang="en-US"/>
          </a:p>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charset="0"/>
              </a:defRPr>
            </a:lvl1pPr>
          </a:lstStyle>
          <a:p>
            <a:pPr>
              <a:defRPr/>
            </a:pPr>
            <a:fld id="{E72FF227-20E3-6C4F-8C56-249F9EE6D58F}" type="slidenum">
              <a:rPr lang="en-US"/>
              <a:pPr>
                <a:defRPr/>
              </a:pPr>
              <a:t>‹#›</a:t>
            </a:fld>
            <a:endParaRPr lang="en-US"/>
          </a:p>
        </p:txBody>
      </p:sp>
    </p:spTree>
    <p:extLst>
      <p:ext uri="{BB962C8B-B14F-4D97-AF65-F5344CB8AC3E}">
        <p14:creationId xmlns:p14="http://schemas.microsoft.com/office/powerpoint/2010/main" val="2972623183"/>
      </p:ext>
    </p:extLst>
  </p:cSld>
  <p:clrMap bg1="lt1" tx1="dk1" bg2="lt2" tx2="dk2" accent1="accent1" accent2="accent2" accent3="accent3" accent4="accent4" accent5="accent5" accent6="accent6" hlink="hlink" folHlink="folHlink"/>
  <p:hf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ＭＳ Ｐゴシック" pitchFamily="-108"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Poster template modified from - https://publicaffairs.illinois.edu/resources/research-poster-template/</a:t>
            </a:r>
          </a:p>
        </p:txBody>
      </p:sp>
      <p:sp>
        <p:nvSpPr>
          <p:cNvPr id="4" name="Slide Number Placeholder 3"/>
          <p:cNvSpPr>
            <a:spLocks noGrp="1"/>
          </p:cNvSpPr>
          <p:nvPr>
            <p:ph type="sldNum" sz="quarter" idx="5"/>
          </p:nvPr>
        </p:nvSpPr>
        <p:spPr/>
        <p:txBody>
          <a:bodyPr/>
          <a:lstStyle/>
          <a:p>
            <a:pPr>
              <a:defRPr/>
            </a:pPr>
            <a:fld id="{E72FF227-20E3-6C4F-8C56-249F9EE6D58F}" type="slidenum">
              <a:rPr lang="en-US" smtClean="0"/>
              <a:pPr>
                <a:defRPr/>
              </a:pPr>
              <a:t>1</a:t>
            </a:fld>
            <a:endParaRPr lang="en-US"/>
          </a:p>
        </p:txBody>
      </p:sp>
    </p:spTree>
    <p:extLst>
      <p:ext uri="{BB962C8B-B14F-4D97-AF65-F5344CB8AC3E}">
        <p14:creationId xmlns:p14="http://schemas.microsoft.com/office/powerpoint/2010/main" val="1128832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Background Poster">
    <p:spTree>
      <p:nvGrpSpPr>
        <p:cNvPr id="1" name=""/>
        <p:cNvGrpSpPr/>
        <p:nvPr/>
      </p:nvGrpSpPr>
      <p:grpSpPr>
        <a:xfrm>
          <a:off x="0" y="0"/>
          <a:ext cx="0" cy="0"/>
          <a:chOff x="0" y="0"/>
          <a:chExt cx="0" cy="0"/>
        </a:xfrm>
      </p:grpSpPr>
      <p:sp>
        <p:nvSpPr>
          <p:cNvPr id="2" name="Rectangle 1"/>
          <p:cNvSpPr/>
          <p:nvPr userDrawn="1"/>
        </p:nvSpPr>
        <p:spPr>
          <a:xfrm>
            <a:off x="0" y="3886200"/>
            <a:ext cx="43891200" cy="29032200"/>
          </a:xfrm>
          <a:prstGeom prst="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3" name="Straight Connector 2"/>
          <p:cNvCxnSpPr/>
          <p:nvPr userDrawn="1"/>
        </p:nvCxnSpPr>
        <p:spPr>
          <a:xfrm>
            <a:off x="0" y="4038600"/>
            <a:ext cx="43891200" cy="0"/>
          </a:xfrm>
          <a:prstGeom prst="line">
            <a:avLst/>
          </a:prstGeom>
          <a:ln w="3810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574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a:prstGeom prst="rect">
            <a:avLst/>
          </a:prstGeo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a:prstGeom prst="rect">
            <a:avLst/>
          </a:prstGeo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DE4A1045-DEEA-8946-B37B-F877AEF129FC}" type="datetime1">
              <a:rPr lang="en-US"/>
              <a:pPr>
                <a:defRPr/>
              </a:pPr>
              <a:t>12/19/2025</a:t>
            </a:fld>
            <a:endParaRPr lang="en-US"/>
          </a:p>
        </p:txBody>
      </p:sp>
      <p:sp>
        <p:nvSpPr>
          <p:cNvPr id="5"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579A86B2-360D-E24E-B447-F98F32436CC1}" type="slidenum">
              <a:rPr lang="en-US"/>
              <a:pPr>
                <a:defRPr/>
              </a:pPr>
              <a:t>‹#›</a:t>
            </a:fld>
            <a:endParaRPr lang="en-US"/>
          </a:p>
        </p:txBody>
      </p:sp>
    </p:spTree>
    <p:extLst>
      <p:ext uri="{BB962C8B-B14F-4D97-AF65-F5344CB8AC3E}">
        <p14:creationId xmlns:p14="http://schemas.microsoft.com/office/powerpoint/2010/main" val="1362362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0530842" y="36865560"/>
            <a:ext cx="94442280" cy="104279702"/>
          </a:xfrm>
          <a:prstGeom prst="rect">
            <a:avLst/>
          </a:prstGeo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704642" y="36865560"/>
            <a:ext cx="94442280" cy="104279702"/>
          </a:xfrm>
          <a:prstGeom prst="rect">
            <a:avLst/>
          </a:prstGeo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85F8FCF0-B109-4E41-830D-87865EE91AB8}" type="datetime1">
              <a:rPr lang="en-US"/>
              <a:pPr>
                <a:defRPr/>
              </a:pPr>
              <a:t>12/19/2025</a:t>
            </a:fld>
            <a:endParaRPr lang="en-US"/>
          </a:p>
        </p:txBody>
      </p:sp>
      <p:sp>
        <p:nvSpPr>
          <p:cNvPr id="6"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7"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32BA0FE9-D76A-B441-9EDF-101CA9A46B59}" type="slidenum">
              <a:rPr lang="en-US"/>
              <a:pPr>
                <a:defRPr/>
              </a:pPr>
              <a:t>‹#›</a:t>
            </a:fld>
            <a:endParaRPr lang="en-US"/>
          </a:p>
        </p:txBody>
      </p:sp>
    </p:spTree>
    <p:extLst>
      <p:ext uri="{BB962C8B-B14F-4D97-AF65-F5344CB8AC3E}">
        <p14:creationId xmlns:p14="http://schemas.microsoft.com/office/powerpoint/2010/main" val="2622211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0" y="7368542"/>
            <a:ext cx="19392902" cy="3070858"/>
          </a:xfrm>
          <a:prstGeom prst="rect">
            <a:avLst/>
          </a:prstGeo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4" name="Content Placeholder 3"/>
          <p:cNvSpPr>
            <a:spLocks noGrp="1"/>
          </p:cNvSpPr>
          <p:nvPr>
            <p:ph sz="half" idx="2"/>
          </p:nvPr>
        </p:nvSpPr>
        <p:spPr>
          <a:xfrm>
            <a:off x="2194560" y="10439400"/>
            <a:ext cx="19392902" cy="18966182"/>
          </a:xfrm>
          <a:prstGeom prst="rect">
            <a:avLst/>
          </a:prstGeo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2"/>
            <a:ext cx="19400520" cy="3070858"/>
          </a:xfrm>
          <a:prstGeom prst="rect">
            <a:avLst/>
          </a:prstGeo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a:t>Click to edit Master text styles</a:t>
            </a:r>
          </a:p>
        </p:txBody>
      </p:sp>
      <p:sp>
        <p:nvSpPr>
          <p:cNvPr id="6" name="Content Placeholder 5"/>
          <p:cNvSpPr>
            <a:spLocks noGrp="1"/>
          </p:cNvSpPr>
          <p:nvPr>
            <p:ph sz="quarter" idx="4"/>
          </p:nvPr>
        </p:nvSpPr>
        <p:spPr>
          <a:xfrm>
            <a:off x="22296122" y="10439400"/>
            <a:ext cx="19400520" cy="18966182"/>
          </a:xfrm>
          <a:prstGeom prst="rect">
            <a:avLst/>
          </a:prstGeo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E7C552A1-6EB6-214B-B59F-414060EFC9BA}" type="datetime1">
              <a:rPr lang="en-US"/>
              <a:pPr>
                <a:defRPr/>
              </a:pPr>
              <a:t>12/19/2025</a:t>
            </a:fld>
            <a:endParaRPr lang="en-US"/>
          </a:p>
        </p:txBody>
      </p:sp>
      <p:sp>
        <p:nvSpPr>
          <p:cNvPr id="8"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9"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B58AD041-EDB0-4D41-9E5B-79FB902190D4}" type="slidenum">
              <a:rPr lang="en-US"/>
              <a:pPr>
                <a:defRPr/>
              </a:pPr>
              <a:t>‹#›</a:t>
            </a:fld>
            <a:endParaRPr lang="en-US"/>
          </a:p>
        </p:txBody>
      </p:sp>
    </p:spTree>
    <p:extLst>
      <p:ext uri="{BB962C8B-B14F-4D97-AF65-F5344CB8AC3E}">
        <p14:creationId xmlns:p14="http://schemas.microsoft.com/office/powerpoint/2010/main" val="2490593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a:lstStyle/>
          <a:p>
            <a:r>
              <a:rPr lang="en-US"/>
              <a:t>Click to edit Master title style</a:t>
            </a:r>
          </a:p>
        </p:txBody>
      </p:sp>
      <p:sp>
        <p:nvSpPr>
          <p:cNvPr id="3"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4122401C-AAEC-224B-B0FC-7E890D4BAFD9}" type="datetime1">
              <a:rPr lang="en-US"/>
              <a:pPr>
                <a:defRPr/>
              </a:pPr>
              <a:t>12/19/2025</a:t>
            </a:fld>
            <a:endParaRPr lang="en-US"/>
          </a:p>
        </p:txBody>
      </p:sp>
      <p:sp>
        <p:nvSpPr>
          <p:cNvPr id="4"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5"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26EED259-E526-8742-8A7F-7FDFE05072F7}" type="slidenum">
              <a:rPr lang="en-US"/>
              <a:pPr>
                <a:defRPr/>
              </a:pPr>
              <a:t>‹#›</a:t>
            </a:fld>
            <a:endParaRPr lang="en-US"/>
          </a:p>
        </p:txBody>
      </p:sp>
    </p:spTree>
    <p:extLst>
      <p:ext uri="{BB962C8B-B14F-4D97-AF65-F5344CB8AC3E}">
        <p14:creationId xmlns:p14="http://schemas.microsoft.com/office/powerpoint/2010/main" val="1510159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556E7D08-D5EF-6242-865A-CE48CC4D2D04}" type="datetime1">
              <a:rPr lang="en-US"/>
              <a:pPr>
                <a:defRPr/>
              </a:pPr>
              <a:t>12/19/2025</a:t>
            </a:fld>
            <a:endParaRPr lang="en-US"/>
          </a:p>
        </p:txBody>
      </p:sp>
      <p:sp>
        <p:nvSpPr>
          <p:cNvPr id="3"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4"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F793F65F-BDD2-7143-9DB4-7F6E1DC01511}" type="slidenum">
              <a:rPr lang="en-US"/>
              <a:pPr>
                <a:defRPr/>
              </a:pPr>
              <a:t>‹#›</a:t>
            </a:fld>
            <a:endParaRPr lang="en-US"/>
          </a:p>
        </p:txBody>
      </p:sp>
    </p:spTree>
    <p:extLst>
      <p:ext uri="{BB962C8B-B14F-4D97-AF65-F5344CB8AC3E}">
        <p14:creationId xmlns:p14="http://schemas.microsoft.com/office/powerpoint/2010/main" val="2701705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a:prstGeom prst="rect">
            <a:avLst/>
          </a:prstGeo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a:prstGeom prst="rect">
            <a:avLst/>
          </a:prstGeo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a:prstGeom prst="rect">
            <a:avLst/>
          </a:prstGeo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0B1F0F8D-0D4A-614C-B06A-DCF9395ADB14}" type="datetime1">
              <a:rPr lang="en-US"/>
              <a:pPr>
                <a:defRPr/>
              </a:pPr>
              <a:t>12/19/2025</a:t>
            </a:fld>
            <a:endParaRPr lang="en-US"/>
          </a:p>
        </p:txBody>
      </p:sp>
      <p:sp>
        <p:nvSpPr>
          <p:cNvPr id="6"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7"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9EF3A24D-1705-F04C-93FD-1C69EE75A36A}" type="slidenum">
              <a:rPr lang="en-US"/>
              <a:pPr>
                <a:defRPr/>
              </a:pPr>
              <a:t>‹#›</a:t>
            </a:fld>
            <a:endParaRPr lang="en-US"/>
          </a:p>
        </p:txBody>
      </p:sp>
    </p:spTree>
    <p:extLst>
      <p:ext uri="{BB962C8B-B14F-4D97-AF65-F5344CB8AC3E}">
        <p14:creationId xmlns:p14="http://schemas.microsoft.com/office/powerpoint/2010/main" val="4294342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a:prstGeom prst="rect">
            <a:avLst/>
          </a:prstGeo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a:prstGeom prst="rect">
            <a:avLst/>
          </a:prstGeom>
        </p:spPr>
        <p:txBody>
          <a:bodyPr rtlCol="0">
            <a:normAutofit/>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pPr lvl="0"/>
            <a:r>
              <a:rPr lang="en-US" noProof="0"/>
              <a:t>Click icon to add picture</a:t>
            </a:r>
          </a:p>
        </p:txBody>
      </p:sp>
      <p:sp>
        <p:nvSpPr>
          <p:cNvPr id="4" name="Text Placeholder 3"/>
          <p:cNvSpPr>
            <a:spLocks noGrp="1"/>
          </p:cNvSpPr>
          <p:nvPr>
            <p:ph type="body" sz="half" idx="2"/>
          </p:nvPr>
        </p:nvSpPr>
        <p:spPr>
          <a:xfrm>
            <a:off x="8602982" y="25763222"/>
            <a:ext cx="26334720" cy="3863338"/>
          </a:xfrm>
          <a:prstGeom prst="rect">
            <a:avLst/>
          </a:prstGeo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a:t>Click to edit Master text styles</a:t>
            </a:r>
          </a:p>
        </p:txBody>
      </p:sp>
      <p:sp>
        <p:nvSpPr>
          <p:cNvPr id="5"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FE30288A-D7A5-0941-93D1-D21B196E9A39}" type="datetime1">
              <a:rPr lang="en-US"/>
              <a:pPr>
                <a:defRPr/>
              </a:pPr>
              <a:t>12/19/2025</a:t>
            </a:fld>
            <a:endParaRPr lang="en-US"/>
          </a:p>
        </p:txBody>
      </p:sp>
      <p:sp>
        <p:nvSpPr>
          <p:cNvPr id="6"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7"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FC608315-0CFA-A846-8E58-42DE526B4491}" type="slidenum">
              <a:rPr lang="en-US"/>
              <a:pPr>
                <a:defRPr/>
              </a:pPr>
              <a:t>‹#›</a:t>
            </a:fld>
            <a:endParaRPr lang="en-US"/>
          </a:p>
        </p:txBody>
      </p:sp>
    </p:spTree>
    <p:extLst>
      <p:ext uri="{BB962C8B-B14F-4D97-AF65-F5344CB8AC3E}">
        <p14:creationId xmlns:p14="http://schemas.microsoft.com/office/powerpoint/2010/main" val="241567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93925" y="1317625"/>
            <a:ext cx="39503350" cy="54864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2193925" y="7680325"/>
            <a:ext cx="39503350" cy="217249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90E7CA6F-884E-634E-A75A-572F483F8848}" type="datetime1">
              <a:rPr lang="en-US"/>
              <a:pPr>
                <a:defRPr/>
              </a:pPr>
              <a:t>12/19/2025</a:t>
            </a:fld>
            <a:endParaRPr lang="en-US"/>
          </a:p>
        </p:txBody>
      </p:sp>
      <p:sp>
        <p:nvSpPr>
          <p:cNvPr id="5"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8C23B04B-B7F2-FF4D-8077-EF3B1F9C6BAE}" type="slidenum">
              <a:rPr lang="en-US"/>
              <a:pPr>
                <a:defRPr/>
              </a:pPr>
              <a:t>‹#›</a:t>
            </a:fld>
            <a:endParaRPr lang="en-US"/>
          </a:p>
        </p:txBody>
      </p:sp>
    </p:spTree>
    <p:extLst>
      <p:ext uri="{BB962C8B-B14F-4D97-AF65-F5344CB8AC3E}">
        <p14:creationId xmlns:p14="http://schemas.microsoft.com/office/powerpoint/2010/main" val="4088113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0530843" y="6324600"/>
            <a:ext cx="141480542" cy="13482066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193925" y="30510163"/>
            <a:ext cx="10242550" cy="1752600"/>
          </a:xfrm>
          <a:prstGeom prst="rect">
            <a:avLst/>
          </a:prstGeom>
        </p:spPr>
        <p:txBody>
          <a:bodyPr/>
          <a:lstStyle>
            <a:lvl1pPr>
              <a:defRPr smtClean="0"/>
            </a:lvl1pPr>
          </a:lstStyle>
          <a:p>
            <a:pPr>
              <a:defRPr/>
            </a:pPr>
            <a:fld id="{1B9D8FB5-0612-A746-80CF-DDCC9E0BE654}" type="datetime1">
              <a:rPr lang="en-US"/>
              <a:pPr>
                <a:defRPr/>
              </a:pPr>
              <a:t>12/19/2025</a:t>
            </a:fld>
            <a:endParaRPr lang="en-US"/>
          </a:p>
        </p:txBody>
      </p:sp>
      <p:sp>
        <p:nvSpPr>
          <p:cNvPr id="5" name="Footer Placeholder 4"/>
          <p:cNvSpPr>
            <a:spLocks noGrp="1"/>
          </p:cNvSpPr>
          <p:nvPr>
            <p:ph type="ftr" sz="quarter" idx="11"/>
          </p:nvPr>
        </p:nvSpPr>
        <p:spPr>
          <a:xfrm>
            <a:off x="14995525" y="30510163"/>
            <a:ext cx="13900150" cy="1752600"/>
          </a:xfrm>
          <a:prstGeom prst="rect">
            <a:avLst/>
          </a:prstGeom>
        </p:spPr>
        <p:txBody>
          <a:bodyPr/>
          <a:lstStyle>
            <a:lvl1pPr>
              <a:defRPr smtClean="0"/>
            </a:lvl1pPr>
          </a:lstStyle>
          <a:p>
            <a:pPr>
              <a:defRPr/>
            </a:pPr>
            <a:endParaRPr lang="en-US"/>
          </a:p>
        </p:txBody>
      </p:sp>
      <p:sp>
        <p:nvSpPr>
          <p:cNvPr id="6" name="Slide Number Placeholder 5"/>
          <p:cNvSpPr>
            <a:spLocks noGrp="1"/>
          </p:cNvSpPr>
          <p:nvPr>
            <p:ph type="sldNum" sz="quarter" idx="12"/>
          </p:nvPr>
        </p:nvSpPr>
        <p:spPr>
          <a:xfrm>
            <a:off x="31454725" y="30510163"/>
            <a:ext cx="10242550" cy="1752600"/>
          </a:xfrm>
          <a:prstGeom prst="rect">
            <a:avLst/>
          </a:prstGeom>
        </p:spPr>
        <p:txBody>
          <a:bodyPr/>
          <a:lstStyle>
            <a:lvl1pPr>
              <a:defRPr smtClean="0"/>
            </a:lvl1pPr>
          </a:lstStyle>
          <a:p>
            <a:pPr>
              <a:defRPr/>
            </a:pPr>
            <a:fld id="{97C0733A-467B-FA4F-A4AA-CB0DB15665B4}" type="slidenum">
              <a:rPr lang="en-US"/>
              <a:pPr>
                <a:defRPr/>
              </a:pPr>
              <a:t>‹#›</a:t>
            </a:fld>
            <a:endParaRPr lang="en-US"/>
          </a:p>
        </p:txBody>
      </p:sp>
    </p:spTree>
    <p:extLst>
      <p:ext uri="{BB962C8B-B14F-4D97-AF65-F5344CB8AC3E}">
        <p14:creationId xmlns:p14="http://schemas.microsoft.com/office/powerpoint/2010/main" val="2257549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1"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Lst>
  <p:txStyles>
    <p:titleStyle>
      <a:lvl1pPr algn="ctr" defTabSz="2193925" rtl="0" eaLnBrk="1" fontAlgn="base" hangingPunct="1">
        <a:spcBef>
          <a:spcPct val="0"/>
        </a:spcBef>
        <a:spcAft>
          <a:spcPct val="0"/>
        </a:spcAft>
        <a:defRPr sz="21100" kern="1200">
          <a:solidFill>
            <a:schemeClr val="tx1"/>
          </a:solidFill>
          <a:latin typeface="+mj-lt"/>
          <a:ea typeface="ＭＳ Ｐゴシック" pitchFamily="-108" charset="-128"/>
          <a:cs typeface="ＭＳ Ｐゴシック" pitchFamily="-108" charset="-128"/>
        </a:defRPr>
      </a:lvl1pPr>
      <a:lvl2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2pPr>
      <a:lvl3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3pPr>
      <a:lvl4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4pPr>
      <a:lvl5pPr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5pPr>
      <a:lvl6pPr marL="4572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6pPr>
      <a:lvl7pPr marL="9144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7pPr>
      <a:lvl8pPr marL="13716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8pPr>
      <a:lvl9pPr marL="1828800" algn="ctr" defTabSz="2193925" rtl="0" eaLnBrk="1" fontAlgn="base" hangingPunct="1">
        <a:spcBef>
          <a:spcPct val="0"/>
        </a:spcBef>
        <a:spcAft>
          <a:spcPct val="0"/>
        </a:spcAft>
        <a:defRPr sz="21100">
          <a:solidFill>
            <a:schemeClr val="tx1"/>
          </a:solidFill>
          <a:latin typeface="Arial" pitchFamily="-108" charset="0"/>
          <a:ea typeface="ＭＳ Ｐゴシック" pitchFamily="-108" charset="-128"/>
          <a:cs typeface="ＭＳ Ｐゴシック" pitchFamily="-108" charset="-128"/>
        </a:defRPr>
      </a:lvl9pPr>
    </p:titleStyle>
    <p:bodyStyle>
      <a:lvl1pPr marL="1644650" indent="-1644650" algn="l" defTabSz="2193925" rtl="0" eaLnBrk="1" fontAlgn="base" hangingPunct="1">
        <a:spcBef>
          <a:spcPct val="20000"/>
        </a:spcBef>
        <a:spcAft>
          <a:spcPct val="0"/>
        </a:spcAft>
        <a:buFont typeface="Arial" charset="0"/>
        <a:buChar char="•"/>
        <a:defRPr sz="15400" kern="1200">
          <a:solidFill>
            <a:schemeClr val="tx1"/>
          </a:solidFill>
          <a:latin typeface="+mn-lt"/>
          <a:ea typeface="ＭＳ Ｐゴシック" pitchFamily="-108" charset="-128"/>
          <a:cs typeface="ＭＳ Ｐゴシック" pitchFamily="-108" charset="-128"/>
        </a:defRPr>
      </a:lvl1pPr>
      <a:lvl2pPr marL="3565525" indent="-1371600" algn="l" defTabSz="2193925" rtl="0" eaLnBrk="1" fontAlgn="base" hangingPunct="1">
        <a:spcBef>
          <a:spcPct val="20000"/>
        </a:spcBef>
        <a:spcAft>
          <a:spcPct val="0"/>
        </a:spcAft>
        <a:buFont typeface="Arial" charset="0"/>
        <a:buChar char="–"/>
        <a:defRPr sz="13400" kern="1200">
          <a:solidFill>
            <a:schemeClr val="tx1"/>
          </a:solidFill>
          <a:latin typeface="+mn-lt"/>
          <a:ea typeface="ＭＳ Ｐゴシック" pitchFamily="-108" charset="-128"/>
          <a:cs typeface="+mn-cs"/>
        </a:defRPr>
      </a:lvl2pPr>
      <a:lvl3pPr marL="5486400" indent="-1096963" algn="l" defTabSz="2193925" rtl="0" eaLnBrk="1" fontAlgn="base" hangingPunct="1">
        <a:spcBef>
          <a:spcPct val="20000"/>
        </a:spcBef>
        <a:spcAft>
          <a:spcPct val="0"/>
        </a:spcAft>
        <a:buFont typeface="Arial" charset="0"/>
        <a:buChar char="•"/>
        <a:defRPr sz="11500" kern="1200">
          <a:solidFill>
            <a:schemeClr val="tx1"/>
          </a:solidFill>
          <a:latin typeface="+mn-lt"/>
          <a:ea typeface="ＭＳ Ｐゴシック" pitchFamily="-108" charset="-128"/>
          <a:cs typeface="+mn-cs"/>
        </a:defRPr>
      </a:lvl3pPr>
      <a:lvl4pPr marL="7680325" indent="-1096963" algn="l" defTabSz="2193925" rtl="0" eaLnBrk="1" fontAlgn="base" hangingPunct="1">
        <a:spcBef>
          <a:spcPct val="20000"/>
        </a:spcBef>
        <a:spcAft>
          <a:spcPct val="0"/>
        </a:spcAft>
        <a:buFont typeface="Arial" charset="0"/>
        <a:buChar char="–"/>
        <a:defRPr sz="9600" kern="1200">
          <a:solidFill>
            <a:schemeClr val="tx1"/>
          </a:solidFill>
          <a:latin typeface="+mn-lt"/>
          <a:ea typeface="ＭＳ Ｐゴシック" pitchFamily="-108" charset="-128"/>
          <a:cs typeface="+mn-cs"/>
        </a:defRPr>
      </a:lvl4pPr>
      <a:lvl5pPr marL="9874250" indent="-1096963" algn="l" defTabSz="2193925" rtl="0" eaLnBrk="1" fontAlgn="base" hangingPunct="1">
        <a:spcBef>
          <a:spcPct val="20000"/>
        </a:spcBef>
        <a:spcAft>
          <a:spcPct val="0"/>
        </a:spcAft>
        <a:buFont typeface="Arial" charset="0"/>
        <a:buChar char="»"/>
        <a:defRPr sz="9600" kern="1200">
          <a:solidFill>
            <a:schemeClr val="tx1"/>
          </a:solidFill>
          <a:latin typeface="+mn-lt"/>
          <a:ea typeface="ＭＳ Ｐゴシック" pitchFamily="-108" charset="-128"/>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5"/>
          <p:cNvSpPr>
            <a:spLocks noChangeArrowheads="1"/>
          </p:cNvSpPr>
          <p:nvPr/>
        </p:nvSpPr>
        <p:spPr bwMode="auto">
          <a:xfrm>
            <a:off x="1143000" y="2163763"/>
            <a:ext cx="41605200" cy="1292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243" tIns="45614" rIns="91243" bIns="45614">
            <a:spAutoFit/>
          </a:bodyPr>
          <a:lstStyle/>
          <a:p>
            <a:pPr>
              <a:spcBef>
                <a:spcPct val="50000"/>
              </a:spcBef>
            </a:pPr>
            <a:r>
              <a:rPr lang="en-US" sz="5000" b="1" dirty="0">
                <a:latin typeface="Georgia" charset="0"/>
                <a:cs typeface="Georgia" charset="0"/>
              </a:rPr>
              <a:t>Wei Wu, Ph.D., Associate GNC Technical Fellow; wei.wu@nasa.gov</a:t>
            </a:r>
            <a:br>
              <a:rPr lang="en-US" sz="4800" b="1" dirty="0">
                <a:latin typeface="Georgia" charset="0"/>
                <a:cs typeface="Georgia" charset="0"/>
              </a:rPr>
            </a:br>
            <a:r>
              <a:rPr lang="en-US" sz="2800" b="1" dirty="0">
                <a:latin typeface="Georgia" charset="0"/>
                <a:cs typeface="Georgia" charset="0"/>
              </a:rPr>
              <a:t>Amentum Space Exploration Division</a:t>
            </a:r>
          </a:p>
        </p:txBody>
      </p:sp>
      <p:sp>
        <p:nvSpPr>
          <p:cNvPr id="14338" name="TextBox 91"/>
          <p:cNvSpPr txBox="1">
            <a:spLocks noChangeArrowheads="1"/>
          </p:cNvSpPr>
          <p:nvPr/>
        </p:nvSpPr>
        <p:spPr bwMode="auto">
          <a:xfrm>
            <a:off x="1143000" y="609600"/>
            <a:ext cx="4244340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600">
                <a:solidFill>
                  <a:schemeClr val="tx1"/>
                </a:solidFill>
                <a:latin typeface="Arial" charset="0"/>
                <a:ea typeface="ＭＳ Ｐゴシック" charset="0"/>
                <a:cs typeface="ＭＳ Ｐゴシック" charset="0"/>
              </a:defRPr>
            </a:lvl1pPr>
            <a:lvl2pPr marL="742950" indent="-285750" eaLnBrk="0" hangingPunct="0">
              <a:defRPr sz="8600">
                <a:solidFill>
                  <a:schemeClr val="tx1"/>
                </a:solidFill>
                <a:latin typeface="Arial" charset="0"/>
                <a:ea typeface="ＭＳ Ｐゴシック" charset="0"/>
              </a:defRPr>
            </a:lvl2pPr>
            <a:lvl3pPr marL="1143000" indent="-228600" eaLnBrk="0" hangingPunct="0">
              <a:defRPr sz="8600">
                <a:solidFill>
                  <a:schemeClr val="tx1"/>
                </a:solidFill>
                <a:latin typeface="Arial" charset="0"/>
                <a:ea typeface="ＭＳ Ｐゴシック" charset="0"/>
              </a:defRPr>
            </a:lvl3pPr>
            <a:lvl4pPr marL="1600200" indent="-228600" eaLnBrk="0" hangingPunct="0">
              <a:defRPr sz="8600">
                <a:solidFill>
                  <a:schemeClr val="tx1"/>
                </a:solidFill>
                <a:latin typeface="Arial" charset="0"/>
                <a:ea typeface="ＭＳ Ｐゴシック" charset="0"/>
              </a:defRPr>
            </a:lvl4pPr>
            <a:lvl5pPr marL="2057400" indent="-228600" eaLnBrk="0" hangingPunct="0">
              <a:defRPr sz="8600">
                <a:solidFill>
                  <a:schemeClr val="tx1"/>
                </a:solidFill>
                <a:latin typeface="Arial" charset="0"/>
                <a:ea typeface="ＭＳ Ｐゴシック" charset="0"/>
              </a:defRPr>
            </a:lvl5pPr>
            <a:lvl6pPr marL="2514600" indent="-228600" defTabSz="2193925" eaLnBrk="0" fontAlgn="base" hangingPunct="0">
              <a:spcBef>
                <a:spcPct val="0"/>
              </a:spcBef>
              <a:spcAft>
                <a:spcPct val="0"/>
              </a:spcAft>
              <a:defRPr sz="8600">
                <a:solidFill>
                  <a:schemeClr val="tx1"/>
                </a:solidFill>
                <a:latin typeface="Arial" charset="0"/>
                <a:ea typeface="ＭＳ Ｐゴシック" charset="0"/>
              </a:defRPr>
            </a:lvl6pPr>
            <a:lvl7pPr marL="2971800" indent="-228600" defTabSz="2193925" eaLnBrk="0" fontAlgn="base" hangingPunct="0">
              <a:spcBef>
                <a:spcPct val="0"/>
              </a:spcBef>
              <a:spcAft>
                <a:spcPct val="0"/>
              </a:spcAft>
              <a:defRPr sz="8600">
                <a:solidFill>
                  <a:schemeClr val="tx1"/>
                </a:solidFill>
                <a:latin typeface="Arial" charset="0"/>
                <a:ea typeface="ＭＳ Ｐゴシック" charset="0"/>
              </a:defRPr>
            </a:lvl7pPr>
            <a:lvl8pPr marL="3429000" indent="-228600" defTabSz="2193925" eaLnBrk="0" fontAlgn="base" hangingPunct="0">
              <a:spcBef>
                <a:spcPct val="0"/>
              </a:spcBef>
              <a:spcAft>
                <a:spcPct val="0"/>
              </a:spcAft>
              <a:defRPr sz="8600">
                <a:solidFill>
                  <a:schemeClr val="tx1"/>
                </a:solidFill>
                <a:latin typeface="Arial" charset="0"/>
                <a:ea typeface="ＭＳ Ｐゴシック" charset="0"/>
              </a:defRPr>
            </a:lvl8pPr>
            <a:lvl9pPr marL="3886200" indent="-228600" defTabSz="2193925" eaLnBrk="0" fontAlgn="base" hangingPunct="0">
              <a:spcBef>
                <a:spcPct val="0"/>
              </a:spcBef>
              <a:spcAft>
                <a:spcPct val="0"/>
              </a:spcAft>
              <a:defRPr sz="8600">
                <a:solidFill>
                  <a:schemeClr val="tx1"/>
                </a:solidFill>
                <a:latin typeface="Arial" charset="0"/>
                <a:ea typeface="ＭＳ Ｐゴシック" charset="0"/>
              </a:defRPr>
            </a:lvl9pPr>
          </a:lstStyle>
          <a:p>
            <a:pPr eaLnBrk="1" hangingPunct="1"/>
            <a:r>
              <a:rPr lang="en-US" sz="8000" dirty="0">
                <a:solidFill>
                  <a:srgbClr val="00B0F0"/>
                </a:solidFill>
                <a:latin typeface="Arial Black" charset="0"/>
              </a:rPr>
              <a:t>An Axial Sequential RCS Design For Spacecraft And Launch Vehicle Control</a:t>
            </a:r>
          </a:p>
        </p:txBody>
      </p:sp>
      <p:sp>
        <p:nvSpPr>
          <p:cNvPr id="14339" name="Rectangle 35"/>
          <p:cNvSpPr>
            <a:spLocks noChangeArrowheads="1"/>
          </p:cNvSpPr>
          <p:nvPr/>
        </p:nvSpPr>
        <p:spPr bwMode="auto">
          <a:xfrm>
            <a:off x="33016580" y="24993600"/>
            <a:ext cx="9829800" cy="48006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lstStyle/>
          <a:p>
            <a:pPr>
              <a:spcBef>
                <a:spcPct val="50000"/>
              </a:spcBef>
            </a:pPr>
            <a:r>
              <a:rPr lang="en-GB" sz="4000" b="1" u="sng" dirty="0">
                <a:solidFill>
                  <a:srgbClr val="00B0F0"/>
                </a:solidFill>
              </a:rPr>
              <a:t>ACKNOWLEDGEMENTS</a:t>
            </a:r>
            <a:endParaRPr lang="en-GB" sz="4000" b="1" dirty="0">
              <a:solidFill>
                <a:srgbClr val="00B0F0"/>
              </a:solidFill>
            </a:endParaRPr>
          </a:p>
          <a:p>
            <a:endParaRPr lang="en-US" sz="2800" dirty="0"/>
          </a:p>
          <a:p>
            <a:r>
              <a:rPr kumimoji="0" lang="en-US" sz="2800" i="0" u="none" strike="noStrike" kern="1200" cap="none" spc="0" normalizeH="0" baseline="0" noProof="0" dirty="0">
                <a:ln>
                  <a:noFill/>
                </a:ln>
                <a:solidFill>
                  <a:srgbClr val="052754"/>
                </a:solidFill>
                <a:effectLst/>
                <a:uLnTx/>
                <a:uFillTx/>
                <a:latin typeface="Georgia" panose="02040502050405020303" pitchFamily="18" charset="0"/>
                <a:ea typeface="+mn-ea"/>
                <a:cs typeface="+mn-cs"/>
              </a:rPr>
              <a:t>Funded by NASA ESSCA contract 80MSFC18C0011 </a:t>
            </a:r>
          </a:p>
        </p:txBody>
      </p:sp>
      <p:sp>
        <p:nvSpPr>
          <p:cNvPr id="14341" name="Rectangle 49"/>
          <p:cNvSpPr>
            <a:spLocks noChangeArrowheads="1"/>
          </p:cNvSpPr>
          <p:nvPr/>
        </p:nvSpPr>
        <p:spPr bwMode="auto">
          <a:xfrm>
            <a:off x="1143000" y="5181598"/>
            <a:ext cx="9829800" cy="25755601"/>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lstStyle/>
          <a:p>
            <a:pPr>
              <a:spcBef>
                <a:spcPct val="50000"/>
              </a:spcBef>
            </a:pPr>
            <a:r>
              <a:rPr lang="en-GB" sz="4000" b="1" u="sng" dirty="0">
                <a:solidFill>
                  <a:srgbClr val="00B0F0"/>
                </a:solidFill>
              </a:rPr>
              <a:t>INTRODUCTION</a:t>
            </a:r>
          </a:p>
          <a:p>
            <a:r>
              <a:rPr lang="en-US" sz="2800" b="1" dirty="0"/>
              <a:t> </a:t>
            </a:r>
            <a:endParaRPr lang="en-US" sz="2800" dirty="0"/>
          </a:p>
          <a:p>
            <a:r>
              <a:rPr lang="en-US" altLang="ja-JP" sz="2800" dirty="0">
                <a:latin typeface="Georgia" charset="0"/>
                <a:cs typeface="Georgia" charset="0"/>
              </a:rPr>
              <a:t>Reaction control systems (RCS) are commonly used for spacecraft and upper stage attitude control. Normally attitude angles of all three axes are corrected by the RCS controller at each control loop update assuming that the commanded torque for each axis is provided by the thruster. This usually requires 6 or 8 thrusters for independent  axis control capacity. </a:t>
            </a:r>
          </a:p>
          <a:p>
            <a:r>
              <a:rPr lang="en-US" sz="2800" dirty="0">
                <a:latin typeface="Georgia" charset="0"/>
                <a:cs typeface="Georgia" charset="0"/>
              </a:rPr>
              <a:t> </a:t>
            </a:r>
          </a:p>
          <a:p>
            <a:r>
              <a:rPr lang="en-US" altLang="ja-JP" sz="2800" dirty="0">
                <a:latin typeface="Georgia" charset="0"/>
                <a:cs typeface="Georgia" charset="0"/>
              </a:rPr>
              <a:t>Consider a four-thruster RCS configuration due to</a:t>
            </a:r>
            <a:r>
              <a:rPr lang="en-US" altLang="ja-JP" sz="2800" dirty="0">
                <a:solidFill>
                  <a:srgbClr val="FF0000"/>
                </a:solidFill>
                <a:latin typeface="Georgia" charset="0"/>
                <a:cs typeface="Georgia" charset="0"/>
              </a:rPr>
              <a:t> </a:t>
            </a:r>
            <a:r>
              <a:rPr lang="en-US" altLang="ja-JP" sz="2800" dirty="0">
                <a:solidFill>
                  <a:schemeClr val="accent3">
                    <a:lumMod val="50000"/>
                  </a:schemeClr>
                </a:solidFill>
                <a:latin typeface="Georgia" charset="0"/>
                <a:cs typeface="Georgia" charset="0"/>
              </a:rPr>
              <a:t>a</a:t>
            </a:r>
            <a:r>
              <a:rPr lang="en-US" altLang="ja-JP" sz="2800" dirty="0">
                <a:solidFill>
                  <a:srgbClr val="FF0000"/>
                </a:solidFill>
                <a:latin typeface="Georgia" charset="0"/>
                <a:cs typeface="Georgia" charset="0"/>
              </a:rPr>
              <a:t> </a:t>
            </a:r>
            <a:r>
              <a:rPr lang="en-US" altLang="ja-JP" sz="2800" dirty="0">
                <a:latin typeface="Georgia" charset="0"/>
                <a:cs typeface="Georgia" charset="0"/>
              </a:rPr>
              <a:t>strict mass constraint. For each axis, </a:t>
            </a:r>
            <a:r>
              <a:rPr lang="en-US" altLang="ja-JP" sz="2800" dirty="0">
                <a:solidFill>
                  <a:srgbClr val="002060"/>
                </a:solidFill>
                <a:latin typeface="Georgia" charset="0"/>
                <a:cs typeface="Georgia" charset="0"/>
              </a:rPr>
              <a:t>the</a:t>
            </a:r>
            <a:r>
              <a:rPr lang="en-US" altLang="ja-JP" sz="2800" dirty="0">
                <a:latin typeface="Georgia" charset="0"/>
                <a:cs typeface="Georgia" charset="0"/>
              </a:rPr>
              <a:t> RCS controller issues a positive/1, a negative/-1, or a zero/0 torque command. There are, for three axes, a total of 27 torque command combinations. With only four canted thruster</a:t>
            </a:r>
            <a:r>
              <a:rPr lang="en-US" altLang="ja-JP" sz="2800" dirty="0">
                <a:solidFill>
                  <a:schemeClr val="accent3">
                    <a:lumMod val="50000"/>
                  </a:schemeClr>
                </a:solidFill>
                <a:latin typeface="Georgia" charset="0"/>
                <a:cs typeface="Georgia" charset="0"/>
              </a:rPr>
              <a:t>s</a:t>
            </a:r>
            <a:r>
              <a:rPr lang="en-US" altLang="ja-JP" sz="2800" dirty="0">
                <a:latin typeface="Georgia" charset="0"/>
                <a:cs typeface="Georgia" charset="0"/>
              </a:rPr>
              <a:t>, see Figure 1, 12 of the 27 combinations are undesired: for </a:t>
            </a:r>
            <a:r>
              <a:rPr lang="en-US" altLang="ja-JP" sz="2800" dirty="0">
                <a:solidFill>
                  <a:schemeClr val="accent3">
                    <a:lumMod val="50000"/>
                  </a:schemeClr>
                </a:solidFill>
                <a:latin typeface="Georgia" charset="0"/>
                <a:cs typeface="Georgia" charset="0"/>
              </a:rPr>
              <a:t>a multi-axis maneuver</a:t>
            </a:r>
            <a:r>
              <a:rPr lang="en-US" altLang="ja-JP" sz="2800" dirty="0">
                <a:solidFill>
                  <a:srgbClr val="FF0000"/>
                </a:solidFill>
                <a:latin typeface="Georgia" charset="0"/>
                <a:cs typeface="Georgia" charset="0"/>
              </a:rPr>
              <a:t> </a:t>
            </a:r>
            <a:r>
              <a:rPr lang="en-US" altLang="ja-JP" sz="2800" dirty="0">
                <a:latin typeface="Georgia" charset="0"/>
                <a:cs typeface="Georgia" charset="0"/>
              </a:rPr>
              <a:t>requiring a positive or negative torque, only a half of the torque is realized; </a:t>
            </a:r>
            <a:r>
              <a:rPr lang="en-US" altLang="ja-JP" sz="2800" dirty="0">
                <a:solidFill>
                  <a:schemeClr val="accent3">
                    <a:lumMod val="50000"/>
                  </a:schemeClr>
                </a:solidFill>
                <a:latin typeface="Georgia" charset="0"/>
                <a:cs typeface="Georgia" charset="0"/>
              </a:rPr>
              <a:t>and a</a:t>
            </a:r>
            <a:r>
              <a:rPr lang="en-US" altLang="ja-JP" sz="2800" dirty="0">
                <a:solidFill>
                  <a:srgbClr val="FF0000"/>
                </a:solidFill>
                <a:latin typeface="Georgia" charset="0"/>
                <a:cs typeface="Georgia" charset="0"/>
              </a:rPr>
              <a:t> </a:t>
            </a:r>
            <a:r>
              <a:rPr lang="en-US" altLang="ja-JP" sz="2800" dirty="0">
                <a:latin typeface="Georgia" charset="0"/>
                <a:cs typeface="Georgia" charset="0"/>
              </a:rPr>
              <a:t>thruster disturbance torque is introduced in other axes.   </a:t>
            </a: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altLang="ja-JP" sz="2800" dirty="0">
              <a:latin typeface="Georgia" charset="0"/>
              <a:cs typeface="Georgia" charset="0"/>
            </a:endParaRPr>
          </a:p>
          <a:p>
            <a:r>
              <a:rPr lang="en-US" altLang="ja-JP" sz="2800" dirty="0">
                <a:latin typeface="Georgia" panose="02040502050405020303" pitchFamily="18" charset="0"/>
                <a:cs typeface="Georgia" charset="0"/>
              </a:rPr>
              <a:t>For an example, </a:t>
            </a:r>
            <a:r>
              <a:rPr lang="en-US" altLang="ja-JP" sz="2800" dirty="0">
                <a:solidFill>
                  <a:schemeClr val="accent3">
                    <a:lumMod val="50000"/>
                  </a:schemeClr>
                </a:solidFill>
                <a:latin typeface="Georgia" panose="02040502050405020303" pitchFamily="18" charset="0"/>
                <a:cs typeface="Georgia" charset="0"/>
              </a:rPr>
              <a:t>the combination of </a:t>
            </a:r>
            <a:r>
              <a:rPr lang="en-US" altLang="ja-JP" sz="2800" dirty="0">
                <a:solidFill>
                  <a:schemeClr val="accent3">
                    <a:lumMod val="50000"/>
                  </a:schemeClr>
                </a:solidFill>
                <a:latin typeface="Georgia" panose="02040502050405020303" pitchFamily="18" charset="0"/>
                <a:ea typeface="Calibri" panose="020F0502020204030204" pitchFamily="34" charset="0"/>
                <a:cs typeface="Georgia" charset="0"/>
              </a:rPr>
              <a:t>a</a:t>
            </a:r>
            <a:r>
              <a:rPr lang="en-US" sz="2800" dirty="0">
                <a:solidFill>
                  <a:schemeClr val="accent3">
                    <a:lumMod val="50000"/>
                  </a:schemeClr>
                </a:solidFill>
                <a:effectLst/>
                <a:latin typeface="Georgia" panose="02040502050405020303" pitchFamily="18" charset="0"/>
                <a:ea typeface="Calibri" panose="020F0502020204030204" pitchFamily="34" charset="0"/>
              </a:rPr>
              <a:t> </a:t>
            </a:r>
            <a:r>
              <a:rPr lang="en-US" sz="2800" dirty="0">
                <a:effectLst/>
                <a:latin typeface="Georgia" panose="02040502050405020303" pitchFamily="18" charset="0"/>
                <a:ea typeface="Calibri" panose="020F0502020204030204" pitchFamily="34" charset="0"/>
              </a:rPr>
              <a:t>negative roll torque, </a:t>
            </a:r>
            <a:r>
              <a:rPr lang="en-US" sz="2800" dirty="0">
                <a:solidFill>
                  <a:schemeClr val="accent3">
                    <a:lumMod val="50000"/>
                  </a:schemeClr>
                </a:solidFill>
                <a:latin typeface="Georgia" panose="02040502050405020303" pitchFamily="18" charset="0"/>
                <a:ea typeface="Calibri" panose="020F0502020204030204" pitchFamily="34" charset="0"/>
              </a:rPr>
              <a:t>a</a:t>
            </a:r>
            <a:r>
              <a:rPr lang="en-US" sz="2800" dirty="0">
                <a:effectLst/>
                <a:latin typeface="Georgia" panose="02040502050405020303" pitchFamily="18" charset="0"/>
                <a:ea typeface="Calibri" panose="020F0502020204030204" pitchFamily="34" charset="0"/>
              </a:rPr>
              <a:t> negative pitch torque, and </a:t>
            </a:r>
            <a:r>
              <a:rPr lang="en-US" sz="2800" dirty="0">
                <a:solidFill>
                  <a:schemeClr val="accent3">
                    <a:lumMod val="50000"/>
                  </a:schemeClr>
                </a:solidFill>
                <a:latin typeface="Georgia" panose="02040502050405020303" pitchFamily="18" charset="0"/>
                <a:ea typeface="Calibri" panose="020F0502020204030204" pitchFamily="34" charset="0"/>
              </a:rPr>
              <a:t>a</a:t>
            </a:r>
            <a:r>
              <a:rPr lang="en-US" sz="2800" dirty="0">
                <a:effectLst/>
                <a:latin typeface="Georgia" panose="02040502050405020303" pitchFamily="18" charset="0"/>
                <a:ea typeface="Calibri" panose="020F0502020204030204" pitchFamily="34" charset="0"/>
              </a:rPr>
              <a:t> zero yaw torque command ([-1 -1 0]) is not achievable, because when thrusters generating the desired negative roll and pitch torques are fired, the resultant torques are half of the negative design roll torque, half of the negative design pitch torque, and half of the positive design yaw torque, thrusters firing shown in green in </a:t>
            </a:r>
            <a:r>
              <a:rPr lang="en-US" sz="2800" dirty="0">
                <a:solidFill>
                  <a:schemeClr val="accent3">
                    <a:lumMod val="50000"/>
                  </a:schemeClr>
                </a:solidFill>
                <a:effectLst/>
                <a:latin typeface="Georgia" panose="02040502050405020303" pitchFamily="18" charset="0"/>
                <a:ea typeface="Calibri" panose="020F0502020204030204" pitchFamily="34" charset="0"/>
              </a:rPr>
              <a:t>Figure 1</a:t>
            </a:r>
            <a:r>
              <a:rPr lang="en-US" sz="2800" dirty="0">
                <a:effectLst/>
                <a:latin typeface="Georgia" panose="02040502050405020303" pitchFamily="18" charset="0"/>
                <a:ea typeface="Calibri" panose="020F0502020204030204" pitchFamily="34" charset="0"/>
              </a:rPr>
              <a:t>. Thus, the roll and pitch axis only have a half of the commanded control torques and the yaw axis has an unwanted disturbance torque. </a:t>
            </a:r>
          </a:p>
          <a:p>
            <a:endParaRPr lang="en-US" sz="2800" dirty="0">
              <a:effectLst/>
              <a:latin typeface="Georgia" panose="02040502050405020303" pitchFamily="18" charset="0"/>
              <a:ea typeface="Calibri" panose="020F0502020204030204" pitchFamily="34" charset="0"/>
            </a:endParaRPr>
          </a:p>
          <a:p>
            <a:pPr marL="0" marR="0" algn="just">
              <a:lnSpc>
                <a:spcPct val="107000"/>
              </a:lnSpc>
              <a:spcBef>
                <a:spcPts val="0"/>
              </a:spcBef>
              <a:spcAft>
                <a:spcPts val="0"/>
              </a:spcAft>
            </a:pPr>
            <a:r>
              <a:rPr lang="en-US" sz="2800" dirty="0">
                <a:effectLst/>
                <a:latin typeface="Georgia" panose="02040502050405020303" pitchFamily="18" charset="0"/>
                <a:ea typeface="Calibri" panose="020F0502020204030204" pitchFamily="34" charset="0"/>
                <a:cs typeface="Times New Roman" panose="02020603050405020304" pitchFamily="18" charset="0"/>
              </a:rPr>
              <a:t>Although this RCS system may be unfeasible for simultaneous three axis attitude control, it can still be used for successful attitude control if the axes are controlled sequentially one axis at a time. There is enough control authority for each single axis. If the RCS control system updates at a fast rate, it is demonstrated in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a simulation</a:t>
            </a:r>
            <a:r>
              <a:rPr lang="en-US" sz="2800" dirty="0">
                <a:effectLst/>
                <a:latin typeface="Georgia" panose="02040502050405020303" pitchFamily="18" charset="0"/>
                <a:ea typeface="Calibri" panose="020F0502020204030204" pitchFamily="34" charset="0"/>
                <a:cs typeface="Times New Roman" panose="02020603050405020304" pitchFamily="18" charset="0"/>
              </a:rPr>
              <a:t> that the full three axes attitude control can be achieved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even</a:t>
            </a:r>
            <a:r>
              <a:rPr lang="en-US" sz="2800" dirty="0">
                <a:effectLst/>
                <a:latin typeface="Georgia" panose="02040502050405020303" pitchFamily="18" charset="0"/>
                <a:ea typeface="Calibri" panose="020F0502020204030204" pitchFamily="34" charset="0"/>
                <a:cs typeface="Times New Roman" panose="02020603050405020304" pitchFamily="18" charset="0"/>
              </a:rPr>
              <a:t> under the thruster hardware limits such as the minimum off time and the minimum on time. </a:t>
            </a:r>
          </a:p>
          <a:p>
            <a:endParaRPr lang="en-US" altLang="ja-JP" sz="2800" dirty="0">
              <a:latin typeface="Georgia" charset="0"/>
              <a:cs typeface="Georgia" charset="0"/>
            </a:endParaRPr>
          </a:p>
          <a:p>
            <a:endParaRPr lang="en-US" altLang="ja-JP" sz="2800" dirty="0">
              <a:latin typeface="Georgia" charset="0"/>
              <a:cs typeface="Georgia" charset="0"/>
            </a:endParaRPr>
          </a:p>
          <a:p>
            <a:endParaRPr lang="en-US" sz="2800" dirty="0">
              <a:latin typeface="Georgia" charset="0"/>
              <a:cs typeface="Georgia" charset="0"/>
            </a:endParaRPr>
          </a:p>
        </p:txBody>
      </p:sp>
      <mc:AlternateContent xmlns:mc="http://schemas.openxmlformats.org/markup-compatibility/2006">
        <mc:Choice xmlns:a14="http://schemas.microsoft.com/office/drawing/2010/main" Requires="a14">
          <p:sp>
            <p:nvSpPr>
              <p:cNvPr id="14342" name="Rectangle 7"/>
              <p:cNvSpPr>
                <a:spLocks noChangeArrowheads="1"/>
              </p:cNvSpPr>
              <p:nvPr/>
            </p:nvSpPr>
            <p:spPr bwMode="auto">
              <a:xfrm>
                <a:off x="11734800" y="5181600"/>
                <a:ext cx="9829800" cy="26746200"/>
              </a:xfrm>
              <a:prstGeom prst="rect">
                <a:avLst/>
              </a:prstGeom>
              <a:solidFill>
                <a:schemeClr val="bg1"/>
              </a:solidFill>
              <a:ln>
                <a:noFill/>
              </a:ln>
              <a:extLst>
                <a:ext uri="{91240B29-F687-4f45-9708-019B960494DF}">
                  <a14:hiddenLine xmlns="" w="9525">
                    <a:solidFill>
                      <a:srgbClr val="000000"/>
                    </a:solidFill>
                    <a:miter lim="800000"/>
                    <a:headEnd/>
                    <a:tailEnd/>
                  </a14:hiddenLine>
                </a:ext>
              </a:extLst>
            </p:spPr>
            <p:txBody>
              <a:bodyPr lIns="360000" tIns="360000" rIns="360000" bIns="360000"/>
              <a:lstStyle/>
              <a:p>
                <a:pPr marL="381000" indent="-381000">
                  <a:spcBef>
                    <a:spcPct val="50000"/>
                  </a:spcBef>
                </a:pPr>
                <a:r>
                  <a:rPr lang="en-GB" sz="4000" b="1" u="sng" dirty="0">
                    <a:solidFill>
                      <a:srgbClr val="00B0F0"/>
                    </a:solidFill>
                  </a:rPr>
                  <a:t>METHOD</a:t>
                </a:r>
                <a:endParaRPr lang="en-GB" sz="4000" b="1" dirty="0">
                  <a:solidFill>
                    <a:srgbClr val="00B0F0"/>
                  </a:solidFill>
                </a:endParaRPr>
              </a:p>
              <a:p>
                <a:pPr marL="381000" indent="-381000"/>
                <a:endParaRPr lang="en-US" sz="2800" b="1" dirty="0"/>
              </a:p>
              <a:p>
                <a:pPr marL="381000" indent="-381000"/>
                <a:r>
                  <a:rPr lang="en-US" sz="2800" dirty="0">
                    <a:effectLst/>
                    <a:latin typeface="Georgia" panose="02040502050405020303" pitchFamily="18" charset="0"/>
                    <a:ea typeface="Calibri" panose="020F0502020204030204" pitchFamily="34" charset="0"/>
                    <a:cs typeface="Times New Roman" panose="02020603050405020304" pitchFamily="18" charset="0"/>
                  </a:rPr>
                  <a:t>    For </a:t>
                </a:r>
                <a:r>
                  <a:rPr lang="en-US" sz="2800" dirty="0">
                    <a:latin typeface="Georgia" panose="02040502050405020303" pitchFamily="18" charset="0"/>
                    <a:ea typeface="Calibri" panose="020F0502020204030204" pitchFamily="34" charset="0"/>
                    <a:cs typeface="Times New Roman" panose="02020603050405020304" pitchFamily="18" charset="0"/>
                  </a:rPr>
                  <a:t>the</a:t>
                </a:r>
                <a:r>
                  <a:rPr lang="en-US" sz="2800" dirty="0">
                    <a:effectLst/>
                    <a:latin typeface="Georgia" panose="02040502050405020303" pitchFamily="18" charset="0"/>
                    <a:ea typeface="Calibri" panose="020F0502020204030204" pitchFamily="34" charset="0"/>
                    <a:cs typeface="Times New Roman" panose="02020603050405020304" pitchFamily="18" charset="0"/>
                  </a:rPr>
                  <a:t> four thruster RCS configuration, a sequential axis attitude control method can be applied. </a:t>
                </a:r>
              </a:p>
              <a:p>
                <a:pPr marL="381000" indent="-381000"/>
                <a:endParaRPr lang="en-US" sz="2800" dirty="0">
                  <a:effectLst/>
                  <a:latin typeface="Georgia" panose="02040502050405020303" pitchFamily="18" charset="0"/>
                  <a:ea typeface="Calibri" panose="020F0502020204030204" pitchFamily="34" charset="0"/>
                  <a:cs typeface="Times New Roman" panose="02020603050405020304" pitchFamily="18" charset="0"/>
                </a:endParaRPr>
              </a:p>
              <a:p>
                <a:pPr marL="381000" indent="-381000"/>
                <a:r>
                  <a:rPr lang="en-US" sz="2800" dirty="0">
                    <a:latin typeface="Georgia" panose="02040502050405020303" pitchFamily="18" charset="0"/>
                    <a:ea typeface="Calibri" panose="020F0502020204030204" pitchFamily="34" charset="0"/>
                    <a:cs typeface="Times New Roman" panose="02020603050405020304" pitchFamily="18" charset="0"/>
                  </a:rPr>
                  <a:t>    </a:t>
                </a:r>
                <a:r>
                  <a:rPr lang="en-US" sz="2800" dirty="0">
                    <a:effectLst/>
                    <a:latin typeface="Georgia" panose="02040502050405020303" pitchFamily="18" charset="0"/>
                    <a:ea typeface="Calibri" panose="020F0502020204030204" pitchFamily="34" charset="0"/>
                    <a:cs typeface="Times New Roman" panose="02020603050405020304" pitchFamily="18" charset="0"/>
                  </a:rPr>
                  <a:t>The advantage of this method is that there is a full control authority for each axis and the unwanted disturbance torque on an axis due to controlling of other axes by the RCS is avoided. </a:t>
                </a:r>
              </a:p>
              <a:p>
                <a:pPr marL="381000" indent="-381000"/>
                <a:endParaRPr lang="en-US" sz="2800" dirty="0">
                  <a:latin typeface="Georgia" panose="02040502050405020303" pitchFamily="18" charset="0"/>
                  <a:ea typeface="Calibri" panose="020F0502020204030204" pitchFamily="34" charset="0"/>
                  <a:cs typeface="Times New Roman" panose="02020603050405020304" pitchFamily="18" charset="0"/>
                </a:endParaRPr>
              </a:p>
              <a:p>
                <a:pPr marL="381000" indent="-381000"/>
                <a:r>
                  <a:rPr lang="en-US" sz="2800" dirty="0">
                    <a:effectLst/>
                    <a:latin typeface="Georgia" panose="02040502050405020303" pitchFamily="18" charset="0"/>
                    <a:ea typeface="Calibri" panose="020F0502020204030204" pitchFamily="34" charset="0"/>
                    <a:cs typeface="Times New Roman" panose="02020603050405020304" pitchFamily="18" charset="0"/>
                  </a:rPr>
                  <a:t>    In this method, at each control update only one axis attitude is corrected</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a:t>
                </a:r>
                <a:r>
                  <a:rPr lang="en-US" sz="28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After</a:t>
                </a:r>
                <a:r>
                  <a:rPr lang="en-US" sz="28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 </a:t>
                </a:r>
                <a:r>
                  <a:rPr lang="en-US" sz="2800" dirty="0">
                    <a:effectLst/>
                    <a:latin typeface="Georgia" panose="02040502050405020303" pitchFamily="18" charset="0"/>
                    <a:ea typeface="Calibri" panose="020F0502020204030204" pitchFamily="34" charset="0"/>
                    <a:cs typeface="Times New Roman" panose="02020603050405020304" pitchFamily="18" charset="0"/>
                  </a:rPr>
                  <a:t>three control updates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the</a:t>
                </a:r>
                <a:r>
                  <a:rPr lang="en-US" sz="28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 </a:t>
                </a:r>
                <a:r>
                  <a:rPr lang="en-US" sz="2800" dirty="0">
                    <a:effectLst/>
                    <a:latin typeface="Georgia" panose="02040502050405020303" pitchFamily="18" charset="0"/>
                    <a:ea typeface="Calibri" panose="020F0502020204030204" pitchFamily="34" charset="0"/>
                    <a:cs typeface="Times New Roman" panose="02020603050405020304" pitchFamily="18" charset="0"/>
                  </a:rPr>
                  <a:t>attitudes of all three axis have been controlled and the cycle repeats.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For</a:t>
                </a:r>
                <a:r>
                  <a:rPr lang="en-US" sz="28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 </a:t>
                </a:r>
                <a:r>
                  <a:rPr lang="en-US" sz="2800" dirty="0">
                    <a:effectLst/>
                    <a:latin typeface="Georgia" panose="02040502050405020303" pitchFamily="18" charset="0"/>
                    <a:ea typeface="Calibri" panose="020F0502020204030204" pitchFamily="34" charset="0"/>
                    <a:cs typeface="Times New Roman" panose="02020603050405020304" pitchFamily="18" charset="0"/>
                  </a:rPr>
                  <a:t>each axis the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effective</a:t>
                </a:r>
                <a:r>
                  <a:rPr lang="en-US" sz="2800" dirty="0">
                    <a:effectLst/>
                    <a:latin typeface="Georgia" panose="02040502050405020303" pitchFamily="18" charset="0"/>
                    <a:ea typeface="Calibri" panose="020F0502020204030204" pitchFamily="34" charset="0"/>
                    <a:cs typeface="Times New Roman" panose="02020603050405020304" pitchFamily="18" charset="0"/>
                  </a:rPr>
                  <a:t> control period is three times the normal control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period.</a:t>
                </a:r>
                <a:r>
                  <a:rPr lang="en-US" sz="2800" dirty="0">
                    <a:effectLst/>
                    <a:latin typeface="Georgia" panose="02040502050405020303" pitchFamily="18" charset="0"/>
                    <a:ea typeface="Calibri" panose="020F0502020204030204" pitchFamily="34" charset="0"/>
                    <a:cs typeface="Times New Roman" panose="02020603050405020304" pitchFamily="18" charset="0"/>
                  </a:rPr>
                  <a:t>  </a:t>
                </a:r>
                <a:r>
                  <a:rPr lang="en-US" sz="2800" dirty="0">
                    <a:solidFill>
                      <a:schemeClr val="accent3">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Figure 2 </a:t>
                </a:r>
                <a:r>
                  <a:rPr lang="en-US" sz="2800" dirty="0">
                    <a:solidFill>
                      <a:schemeClr val="accent3">
                        <a:lumMod val="50000"/>
                      </a:schemeClr>
                    </a:solidFill>
                    <a:latin typeface="Times New Roman" panose="02020603050405020304" pitchFamily="18" charset="0"/>
                    <a:ea typeface="Calibri" panose="020F0502020204030204" pitchFamily="34" charset="0"/>
                    <a:cs typeface="Times New Roman" panose="02020603050405020304" pitchFamily="18" charset="0"/>
                  </a:rPr>
                  <a:t>shows the sequential control timing for each axis. </a:t>
                </a:r>
              </a:p>
              <a:p>
                <a:pPr marL="381000" indent="-381000"/>
                <a:endParaRPr lang="en-US" sz="2800" dirty="0">
                  <a:latin typeface="Georgia" panose="02040502050405020303" pitchFamily="18" charset="0"/>
                  <a:ea typeface="Calibri" panose="020F0502020204030204" pitchFamily="34" charset="0"/>
                  <a:cs typeface="Times New Roman" panose="02020603050405020304" pitchFamily="18" charset="0"/>
                </a:endParaRPr>
              </a:p>
              <a:p>
                <a:pPr marL="381000" indent="-381000"/>
                <a:r>
                  <a:rPr lang="en-US" sz="2800" dirty="0">
                    <a:effectLst/>
                    <a:latin typeface="Georgia" panose="02040502050405020303" pitchFamily="18" charset="0"/>
                    <a:ea typeface="Calibri" panose="020F0502020204030204" pitchFamily="34" charset="0"/>
                    <a:cs typeface="Times New Roman" panose="02020603050405020304" pitchFamily="18" charset="0"/>
                  </a:rPr>
                  <a:t>    </a:t>
                </a:r>
              </a:p>
              <a:p>
                <a:pPr marL="381000" indent="-381000"/>
                <a:endParaRPr lang="en-US" sz="2800" dirty="0">
                  <a:latin typeface="Georgia" panose="02040502050405020303" pitchFamily="18" charset="0"/>
                  <a:ea typeface="Calibri" panose="020F0502020204030204" pitchFamily="34" charset="0"/>
                  <a:cs typeface="Times New Roman" panose="02020603050405020304" pitchFamily="18" charset="0"/>
                </a:endParaRPr>
              </a:p>
              <a:p>
                <a:pPr marL="381000" indent="-381000"/>
                <a:endParaRPr lang="en-US" sz="2800" dirty="0">
                  <a:effectLst/>
                  <a:latin typeface="Georgia" panose="02040502050405020303" pitchFamily="18" charset="0"/>
                  <a:ea typeface="Calibri" panose="020F0502020204030204" pitchFamily="34" charset="0"/>
                  <a:cs typeface="Times New Roman" panose="02020603050405020304" pitchFamily="18" charset="0"/>
                </a:endParaRPr>
              </a:p>
              <a:p>
                <a:pPr marL="381000" indent="-381000"/>
                <a:endParaRPr lang="en-US" sz="2800" dirty="0">
                  <a:latin typeface="Georgia" panose="02040502050405020303" pitchFamily="18" charset="0"/>
                  <a:ea typeface="Calibri" panose="020F0502020204030204" pitchFamily="34" charset="0"/>
                  <a:cs typeface="Times New Roman" panose="02020603050405020304" pitchFamily="18" charset="0"/>
                </a:endParaRPr>
              </a:p>
              <a:p>
                <a:pPr marL="381000" indent="-381000"/>
                <a:endParaRPr lang="en-US" sz="2800" dirty="0">
                  <a:effectLst/>
                  <a:latin typeface="Georgia" panose="02040502050405020303" pitchFamily="18" charset="0"/>
                  <a:ea typeface="Calibri" panose="020F0502020204030204" pitchFamily="34" charset="0"/>
                  <a:cs typeface="Times New Roman" panose="02020603050405020304" pitchFamily="18" charset="0"/>
                </a:endParaRPr>
              </a:p>
              <a:p>
                <a:pPr marL="381000" indent="-381000"/>
                <a:endParaRPr lang="en-US" sz="2800" dirty="0">
                  <a:latin typeface="Georgia" panose="02040502050405020303" pitchFamily="18" charset="0"/>
                  <a:ea typeface="Calibri" panose="020F0502020204030204" pitchFamily="34" charset="0"/>
                  <a:cs typeface="Times New Roman" panose="02020603050405020304" pitchFamily="18" charset="0"/>
                </a:endParaRPr>
              </a:p>
              <a:p>
                <a:pPr marL="381000" indent="-381000"/>
                <a:endParaRPr lang="en-US" sz="2800" dirty="0">
                  <a:effectLst/>
                  <a:latin typeface="Georgia" panose="02040502050405020303" pitchFamily="18" charset="0"/>
                  <a:ea typeface="Calibri" panose="020F0502020204030204" pitchFamily="34" charset="0"/>
                  <a:cs typeface="Times New Roman" panose="02020603050405020304" pitchFamily="18" charset="0"/>
                </a:endParaRPr>
              </a:p>
              <a:p>
                <a:pPr marL="381000" indent="-381000"/>
                <a:r>
                  <a:rPr lang="en-US" sz="2800" dirty="0">
                    <a:latin typeface="Georgia" panose="02040502050405020303" pitchFamily="18" charset="0"/>
                    <a:ea typeface="Calibri" panose="020F0502020204030204" pitchFamily="34" charset="0"/>
                    <a:cs typeface="Times New Roman" panose="02020603050405020304" pitchFamily="18" charset="0"/>
                  </a:rPr>
                  <a:t>	</a:t>
                </a:r>
                <a:r>
                  <a:rPr lang="en-US" sz="2800" dirty="0">
                    <a:effectLst/>
                    <a:latin typeface="Georgia" panose="02040502050405020303" pitchFamily="18" charset="0"/>
                    <a:ea typeface="Calibri" panose="020F0502020204030204" pitchFamily="34" charset="0"/>
                    <a:cs typeface="Times New Roman" panose="02020603050405020304" pitchFamily="18" charset="0"/>
                  </a:rPr>
                  <a:t>If the control update rate is fast enough, the effective single axis control rate is still high enough for adequate attitude control performance. </a:t>
                </a:r>
              </a:p>
              <a:p>
                <a:pPr marL="381000" indent="-381000"/>
                <a:r>
                  <a:rPr lang="en-US" sz="2800" dirty="0">
                    <a:latin typeface="Georgia" charset="0"/>
                    <a:cs typeface="Georgia" charset="0"/>
                  </a:rPr>
                  <a:t> </a:t>
                </a:r>
              </a:p>
              <a:p>
                <a:pPr marL="381000" indent="-381000"/>
                <a:r>
                  <a:rPr lang="en-US" sz="2800" dirty="0">
                    <a:latin typeface="Georgia" charset="0"/>
                    <a:cs typeface="Georgia" charset="0"/>
                  </a:rPr>
                  <a:t>    </a:t>
                </a:r>
                <a:r>
                  <a:rPr lang="en-US" sz="2800" b="1" dirty="0">
                    <a:latin typeface="Georgia" charset="0"/>
                    <a:cs typeface="Georgia" charset="0"/>
                  </a:rPr>
                  <a:t>Stability analysis</a:t>
                </a:r>
              </a:p>
              <a:p>
                <a:pPr marL="381000" indent="-381000"/>
                <a:r>
                  <a:rPr lang="en-US" sz="2800" dirty="0">
                    <a:latin typeface="Georgia" charset="0"/>
                    <a:cs typeface="Georgia" charset="0"/>
                  </a:rPr>
                  <a:t>	</a:t>
                </a:r>
                <a:r>
                  <a:rPr lang="en-US" sz="2800" dirty="0">
                    <a:effectLst/>
                    <a:latin typeface="Georgia" panose="02040502050405020303" pitchFamily="18" charset="0"/>
                    <a:ea typeface="Calibri" panose="020F0502020204030204" pitchFamily="34" charset="0"/>
                    <a:cs typeface="Times New Roman" panose="02020603050405020304" pitchFamily="18" charset="0"/>
                  </a:rPr>
                  <a:t>The stability of the proposed sequential axis RCS control can be analyzed as follows. Following the general approach that models the phase plane with an attitude deadband and an attitude rate limit as a proportional and derivative controller plus a delay element (References 1 and 2) with the effective single axis control rate being three times the control update rate, there are two methods that can be used to analyze the stability of the sequential control. </a:t>
                </a:r>
                <a:endParaRPr lang="en-US" sz="28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endParaRPr>
              </a:p>
              <a:p>
                <a:pPr marL="381000" indent="-381000"/>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381000" indent="-381000"/>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Figure 3</a:t>
                </a:r>
                <a:r>
                  <a:rPr lang="en-US" sz="2800" dirty="0">
                    <a:solidFill>
                      <a:srgbClr val="FF0000"/>
                    </a:solidFill>
                    <a:effectLst/>
                    <a:latin typeface="Georgia" panose="02040502050405020303" pitchFamily="18" charset="0"/>
                    <a:ea typeface="Calibri" panose="020F0502020204030204" pitchFamily="34" charset="0"/>
                    <a:cs typeface="Times New Roman" panose="02020603050405020304" pitchFamily="18" charset="0"/>
                  </a:rPr>
                  <a:t> </a:t>
                </a:r>
                <a:r>
                  <a:rPr lang="en-US" sz="2800" dirty="0">
                    <a:effectLst/>
                    <a:latin typeface="Georgia" panose="02040502050405020303" pitchFamily="18" charset="0"/>
                    <a:ea typeface="Calibri" panose="020F0502020204030204" pitchFamily="34" charset="0"/>
                    <a:cs typeface="Times New Roman" panose="02020603050405020304" pitchFamily="18" charset="0"/>
                  </a:rPr>
                  <a:t>shows the phase plane model with the sequential sampling for the stability analysis for one axis. δ is the attitude angle deadband, RL is the attitude rate limit, ϕ is the attitude angle. The extra block for the sequential RCS (SRCS) is the model for the control action over one effective sample period for the sequential method. </a:t>
                </a:r>
              </a:p>
              <a:p>
                <a:pPr marL="381000" indent="-381000"/>
                <a:r>
                  <a:rPr lang="en-US" sz="2800" dirty="0">
                    <a:effectLst/>
                    <a:latin typeface="Georgia" panose="02040502050405020303" pitchFamily="18" charset="0"/>
                    <a:ea typeface="Calibri" panose="020F0502020204030204" pitchFamily="34" charset="0"/>
                    <a:cs typeface="Times New Roman" panose="02020603050405020304" pitchFamily="18" charset="0"/>
                  </a:rPr>
                  <a:t>    There are two ways to model this control action. </a:t>
                </a:r>
              </a:p>
              <a:p>
                <a:pPr marL="914400" indent="-457200">
                  <a:buFont typeface="Arial" panose="020B0604020202020204" pitchFamily="34" charset="0"/>
                  <a:buChar char="•"/>
                </a:pPr>
                <a:r>
                  <a:rPr lang="en-US" sz="2800" dirty="0">
                    <a:effectLst/>
                    <a:latin typeface="Georgia" panose="02040502050405020303" pitchFamily="18" charset="0"/>
                    <a:ea typeface="Calibri" panose="020F0502020204030204" pitchFamily="34" charset="0"/>
                    <a:cs typeface="Times New Roman" panose="02020603050405020304" pitchFamily="18" charset="0"/>
                  </a:rPr>
                  <a:t>Consider the control signal as a pulse width modulation signal, then the effective control can be assumed to be 1/3.</a:t>
                </a:r>
              </a:p>
              <a:p>
                <a:pPr marL="914400" indent="-457200">
                  <a:buFont typeface="Arial" panose="020B0604020202020204" pitchFamily="34" charset="0"/>
                  <a:buChar char="•"/>
                </a:pPr>
                <a:r>
                  <a:rPr lang="en-US" sz="2800" dirty="0">
                    <a:effectLst/>
                    <a:latin typeface="Georgia" panose="02040502050405020303" pitchFamily="18" charset="0"/>
                    <a:ea typeface="Calibri" panose="020F0502020204030204" pitchFamily="34" charset="0"/>
                    <a:cs typeface="Times New Roman" panose="02020603050405020304" pitchFamily="18" charset="0"/>
                  </a:rPr>
                  <a:t>Model the control signal as the sum of a unit step and a negative unit step applied after Ts with the transfer function </a:t>
                </a:r>
                <a14:m>
                  <m:oMath xmlns:m="http://schemas.openxmlformats.org/officeDocument/2006/math">
                    <m:r>
                      <a:rPr lang="en-US" sz="2800" i="1">
                        <a:effectLst/>
                        <a:latin typeface="Cambria Math" panose="02040503050406030204" pitchFamily="18" charset="0"/>
                        <a:ea typeface="Calibri" panose="020F0502020204030204" pitchFamily="34" charset="0"/>
                        <a:cs typeface="Times New Roman" panose="02020603050405020304" pitchFamily="18" charset="0"/>
                      </a:rPr>
                      <m:t>1−</m:t>
                    </m:r>
                    <m:sSup>
                      <m:sSupPr>
                        <m:ctrlPr>
                          <a:rPr lang="en-US" sz="28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n-US" sz="2800" i="1">
                            <a:effectLst/>
                            <a:latin typeface="Cambria Math" panose="02040503050406030204" pitchFamily="18" charset="0"/>
                            <a:ea typeface="Calibri" panose="020F0502020204030204" pitchFamily="34" charset="0"/>
                            <a:cs typeface="Times New Roman" panose="02020603050405020304" pitchFamily="18" charset="0"/>
                          </a:rPr>
                          <m:t>𝑒</m:t>
                        </m:r>
                      </m:e>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800" i="1">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2800" i="1">
                                <a:effectLst/>
                                <a:latin typeface="Cambria Math" panose="02040503050406030204" pitchFamily="18" charset="0"/>
                                <a:ea typeface="Calibri" panose="020F0502020204030204" pitchFamily="34" charset="0"/>
                                <a:cs typeface="Times New Roman" panose="02020603050405020304" pitchFamily="18" charset="0"/>
                              </a:rPr>
                              <m:t>𝑇</m:t>
                            </m:r>
                          </m:e>
                          <m:sub>
                            <m:r>
                              <a:rPr lang="en-US" sz="2800" i="1">
                                <a:effectLst/>
                                <a:latin typeface="Cambria Math" panose="02040503050406030204" pitchFamily="18" charset="0"/>
                                <a:ea typeface="Calibri" panose="020F0502020204030204" pitchFamily="34" charset="0"/>
                                <a:cs typeface="Times New Roman" panose="02020603050405020304" pitchFamily="18" charset="0"/>
                              </a:rPr>
                              <m:t>𝑠</m:t>
                            </m:r>
                          </m:sub>
                        </m:sSub>
                        <m:r>
                          <a:rPr lang="en-US" sz="2800" i="1">
                            <a:effectLst/>
                            <a:latin typeface="Cambria Math" panose="02040503050406030204" pitchFamily="18" charset="0"/>
                            <a:ea typeface="Calibri" panose="020F0502020204030204" pitchFamily="34" charset="0"/>
                            <a:cs typeface="Times New Roman" panose="02020603050405020304" pitchFamily="18" charset="0"/>
                          </a:rPr>
                          <m:t>𝑠</m:t>
                        </m:r>
                      </m:sup>
                    </m:sSup>
                  </m:oMath>
                </a14:m>
                <a:r>
                  <a:rPr lang="en-US" sz="2800" dirty="0">
                    <a:effectLst/>
                    <a:latin typeface="Georgia" panose="02040502050405020303" pitchFamily="18" charset="0"/>
                    <a:ea typeface="Calibri" panose="020F0502020204030204" pitchFamily="34" charset="0"/>
                    <a:cs typeface="Times New Roman" panose="02020603050405020304" pitchFamily="18" charset="0"/>
                  </a:rPr>
                  <a:t>.  </a:t>
                </a:r>
              </a:p>
              <a:p>
                <a:pPr marL="381000" indent="-381000"/>
                <a:endParaRPr lang="en-US" sz="2800" dirty="0">
                  <a:latin typeface="Georgia" charset="0"/>
                  <a:cs typeface="Georgia" charset="0"/>
                </a:endParaRPr>
              </a:p>
            </p:txBody>
          </p:sp>
        </mc:Choice>
        <mc:Fallback>
          <p:sp>
            <p:nvSpPr>
              <p:cNvPr id="14342" name="Rectangle 7"/>
              <p:cNvSpPr>
                <a:spLocks noRot="1" noChangeAspect="1" noMove="1" noResize="1" noEditPoints="1" noAdjustHandles="1" noChangeArrowheads="1" noChangeShapeType="1" noTextEdit="1"/>
              </p:cNvSpPr>
              <p:nvPr/>
            </p:nvSpPr>
            <p:spPr bwMode="auto">
              <a:xfrm>
                <a:off x="11734800" y="5181600"/>
                <a:ext cx="9829800" cy="26746200"/>
              </a:xfrm>
              <a:prstGeom prst="rect">
                <a:avLst/>
              </a:prstGeom>
              <a:blipFill>
                <a:blip r:embed="rId3"/>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4343" name="Rectangle 51"/>
          <p:cNvSpPr>
            <a:spLocks noChangeArrowheads="1"/>
          </p:cNvSpPr>
          <p:nvPr/>
        </p:nvSpPr>
        <p:spPr bwMode="auto">
          <a:xfrm>
            <a:off x="22326600" y="5181600"/>
            <a:ext cx="9829800" cy="267462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lstStyle/>
          <a:p>
            <a:pPr>
              <a:spcBef>
                <a:spcPct val="50000"/>
              </a:spcBef>
            </a:pPr>
            <a:r>
              <a:rPr lang="en-GB" sz="4000" b="1" u="sng" dirty="0">
                <a:solidFill>
                  <a:srgbClr val="00B0F0"/>
                </a:solidFill>
              </a:rPr>
              <a:t>SIMULATIONS</a:t>
            </a:r>
            <a:endParaRPr lang="en-GB" sz="4000" b="1" dirty="0">
              <a:solidFill>
                <a:srgbClr val="00B0F0"/>
              </a:solidFill>
            </a:endParaRPr>
          </a:p>
          <a:p>
            <a:endParaRPr lang="en-US" sz="2800" dirty="0">
              <a:latin typeface="Georgia" charset="0"/>
              <a:cs typeface="Georgia" charset="0"/>
            </a:endParaRPr>
          </a:p>
          <a:p>
            <a:r>
              <a:rPr lang="en-US" sz="2800" dirty="0">
                <a:latin typeface="Georgia" charset="0"/>
                <a:cs typeface="Georgia" charset="0"/>
              </a:rPr>
              <a:t>Consider a small launch vehicle with thruster hardware constraints such as the minimum off time and the minimum on time. </a:t>
            </a:r>
          </a:p>
          <a:p>
            <a:r>
              <a:rPr lang="en-US" sz="2800" dirty="0">
                <a:latin typeface="Georgia" charset="0"/>
                <a:cs typeface="Georgia" charset="0"/>
              </a:rPr>
              <a:t> </a:t>
            </a:r>
          </a:p>
          <a:p>
            <a:r>
              <a:rPr lang="en-US" sz="2800" dirty="0">
                <a:latin typeface="Georgia" charset="0"/>
                <a:cs typeface="Georgia" charset="0"/>
              </a:rPr>
              <a:t>The performance for the axis sequential attitude control for 50Hz sampling rate is shown below.   </a:t>
            </a: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r>
              <a:rPr lang="en-US" sz="2800" dirty="0">
                <a:solidFill>
                  <a:schemeClr val="accent3">
                    <a:lumMod val="50000"/>
                  </a:schemeClr>
                </a:solidFill>
                <a:latin typeface="Georgia" charset="0"/>
                <a:cs typeface="Georgia" charset="0"/>
              </a:rPr>
              <a:t>The</a:t>
            </a:r>
            <a:r>
              <a:rPr lang="en-US" sz="2800" dirty="0">
                <a:latin typeface="Georgia" charset="0"/>
                <a:cs typeface="Georgia" charset="0"/>
              </a:rPr>
              <a:t> sampling rate effects on the attitude control performance are </a:t>
            </a:r>
            <a:r>
              <a:rPr lang="en-US" sz="2800" dirty="0">
                <a:solidFill>
                  <a:schemeClr val="accent3">
                    <a:lumMod val="50000"/>
                  </a:schemeClr>
                </a:solidFill>
                <a:latin typeface="Georgia" charset="0"/>
                <a:cs typeface="Georgia" charset="0"/>
              </a:rPr>
              <a:t>shown below</a:t>
            </a:r>
            <a:r>
              <a:rPr lang="en-US" sz="2800" dirty="0">
                <a:latin typeface="Georgia" charset="0"/>
                <a:cs typeface="Georgia" charset="0"/>
              </a:rPr>
              <a:t>. Under normal RCS control update rate, the axis sequence RCS method is capable </a:t>
            </a:r>
            <a:r>
              <a:rPr lang="en-US" sz="2800" dirty="0">
                <a:solidFill>
                  <a:schemeClr val="accent3">
                    <a:lumMod val="50000"/>
                  </a:schemeClr>
                </a:solidFill>
                <a:latin typeface="Georgia" charset="0"/>
                <a:cs typeface="Georgia" charset="0"/>
              </a:rPr>
              <a:t>of satisfactory</a:t>
            </a:r>
            <a:r>
              <a:rPr lang="en-US" sz="2800" dirty="0">
                <a:latin typeface="Georgia" charset="0"/>
                <a:cs typeface="Georgia" charset="0"/>
              </a:rPr>
              <a:t> attitude control. With decreasing loop update rates, the control performance degrades due to the increasing time delay introduced by the discrete control.</a:t>
            </a: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endParaRPr lang="en-US" sz="2800" dirty="0">
              <a:latin typeface="Georgia" charset="0"/>
              <a:cs typeface="Georgia" charset="0"/>
            </a:endParaRPr>
          </a:p>
          <a:p>
            <a:r>
              <a:rPr lang="en-US" sz="2800" dirty="0">
                <a:latin typeface="Georgia" charset="0"/>
                <a:cs typeface="Georgia" charset="0"/>
              </a:rPr>
              <a:t>Finally, the RCS fuel consumption of this method, under varying control update rates, are </a:t>
            </a:r>
            <a:r>
              <a:rPr lang="en-US" sz="2800" dirty="0">
                <a:solidFill>
                  <a:schemeClr val="accent3">
                    <a:lumMod val="50000"/>
                  </a:schemeClr>
                </a:solidFill>
                <a:latin typeface="Georgia" charset="0"/>
                <a:cs typeface="Georgia" charset="0"/>
              </a:rPr>
              <a:t>shown in Figure 7. </a:t>
            </a:r>
            <a:r>
              <a:rPr lang="en-US" sz="2800" dirty="0">
                <a:latin typeface="Georgia" charset="0"/>
                <a:cs typeface="Georgia" charset="0"/>
              </a:rPr>
              <a:t>For very low update rates, an excessive amount of fuel is burn for correcting the attitude errors due to the sequential nature </a:t>
            </a:r>
            <a:r>
              <a:rPr lang="en-US" sz="2800" dirty="0">
                <a:solidFill>
                  <a:schemeClr val="accent3">
                    <a:lumMod val="50000"/>
                  </a:schemeClr>
                </a:solidFill>
                <a:latin typeface="Georgia" charset="0"/>
                <a:cs typeface="Georgia" charset="0"/>
              </a:rPr>
              <a:t>which leaves </a:t>
            </a:r>
            <a:r>
              <a:rPr lang="en-US" sz="2800" dirty="0">
                <a:latin typeface="Georgia" charset="0"/>
                <a:cs typeface="Georgia" charset="0"/>
              </a:rPr>
              <a:t>two axes uncontrolled at each control update </a:t>
            </a:r>
            <a:r>
              <a:rPr lang="en-US" sz="2800" dirty="0">
                <a:solidFill>
                  <a:schemeClr val="accent3">
                    <a:lumMod val="50000"/>
                  </a:schemeClr>
                </a:solidFill>
                <a:latin typeface="Georgia" charset="0"/>
                <a:cs typeface="Georgia" charset="0"/>
              </a:rPr>
              <a:t>cycle</a:t>
            </a:r>
            <a:r>
              <a:rPr lang="en-US" sz="2800" dirty="0">
                <a:solidFill>
                  <a:srgbClr val="FF0000"/>
                </a:solidFill>
                <a:latin typeface="Georgia" charset="0"/>
                <a:cs typeface="Georgia" charset="0"/>
              </a:rPr>
              <a:t>. </a:t>
            </a:r>
            <a:r>
              <a:rPr lang="en-US" sz="2800" dirty="0">
                <a:latin typeface="Georgia" charset="0"/>
                <a:cs typeface="Georgia" charset="0"/>
              </a:rPr>
              <a:t>However, under normal RCS control update rates, i.e., 50Hz, the fuel usage is very reasonable and is considered acceptable for real flight applications. </a:t>
            </a:r>
          </a:p>
          <a:p>
            <a:endParaRPr lang="en-US" sz="2800" dirty="0">
              <a:latin typeface="Georgia" charset="0"/>
              <a:cs typeface="Georgia" charset="0"/>
            </a:endParaRPr>
          </a:p>
          <a:p>
            <a:pPr>
              <a:spcBef>
                <a:spcPct val="50000"/>
              </a:spcBef>
            </a:pPr>
            <a:endParaRPr lang="en-US" sz="4000" b="1" dirty="0">
              <a:solidFill>
                <a:srgbClr val="CC3300"/>
              </a:solidFill>
            </a:endParaRPr>
          </a:p>
        </p:txBody>
      </p:sp>
      <p:sp>
        <p:nvSpPr>
          <p:cNvPr id="14344" name="Rectangle 52"/>
          <p:cNvSpPr>
            <a:spLocks noChangeArrowheads="1"/>
          </p:cNvSpPr>
          <p:nvPr/>
        </p:nvSpPr>
        <p:spPr bwMode="auto">
          <a:xfrm>
            <a:off x="32918400" y="5181600"/>
            <a:ext cx="9829800" cy="122682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lstStyle/>
          <a:p>
            <a:pPr>
              <a:spcBef>
                <a:spcPct val="50000"/>
              </a:spcBef>
            </a:pPr>
            <a:r>
              <a:rPr lang="en-GB" sz="4000" b="1" u="sng" dirty="0">
                <a:solidFill>
                  <a:srgbClr val="00B0F0"/>
                </a:solidFill>
              </a:rPr>
              <a:t>CONCLUSIONS</a:t>
            </a:r>
          </a:p>
          <a:p>
            <a:pPr marL="457200" indent="-457200">
              <a:spcBef>
                <a:spcPct val="50000"/>
              </a:spcBef>
              <a:buFont typeface="Arial" panose="020B0604020202020204" pitchFamily="34" charset="0"/>
              <a:buChar char="•"/>
            </a:pPr>
            <a:r>
              <a:rPr lang="en-US" sz="2800" dirty="0">
                <a:effectLst/>
                <a:latin typeface="Georgia" panose="02040502050405020303" pitchFamily="18" charset="0"/>
                <a:ea typeface="Calibri" panose="020F0502020204030204" pitchFamily="34" charset="0"/>
                <a:cs typeface="Times New Roman" panose="02020603050405020304" pitchFamily="18" charset="0"/>
              </a:rPr>
              <a:t>When </a:t>
            </a:r>
            <a:r>
              <a:rPr lang="en-US" sz="2800" dirty="0">
                <a:solidFill>
                  <a:schemeClr val="accent3">
                    <a:lumMod val="50000"/>
                  </a:schemeClr>
                </a:solidFill>
                <a:latin typeface="Georgia" panose="02040502050405020303" pitchFamily="18" charset="0"/>
                <a:ea typeface="Calibri" panose="020F0502020204030204" pitchFamily="34" charset="0"/>
                <a:cs typeface="Times New Roman" panose="02020603050405020304" pitchFamily="18" charset="0"/>
              </a:rPr>
              <a:t>a</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 </a:t>
            </a:r>
            <a:r>
              <a:rPr lang="en-US" sz="2800" dirty="0">
                <a:effectLst/>
                <a:latin typeface="Georgia" panose="02040502050405020303" pitchFamily="18" charset="0"/>
                <a:ea typeface="Calibri" panose="020F0502020204030204" pitchFamily="34" charset="0"/>
                <a:cs typeface="Times New Roman" panose="02020603050405020304" pitchFamily="18" charset="0"/>
              </a:rPr>
              <a:t>mass constraint dominates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a vehicle </a:t>
            </a:r>
            <a:r>
              <a:rPr lang="en-US" sz="2800" dirty="0">
                <a:effectLst/>
                <a:latin typeface="Georgia" panose="02040502050405020303" pitchFamily="18" charset="0"/>
                <a:ea typeface="Calibri" panose="020F0502020204030204" pitchFamily="34" charset="0"/>
                <a:cs typeface="Times New Roman" panose="02020603050405020304" pitchFamily="18" charset="0"/>
              </a:rPr>
              <a:t>design, a four thruster RCS system may be used.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However,</a:t>
            </a:r>
            <a:r>
              <a:rPr lang="en-US" sz="2800" dirty="0">
                <a:effectLst/>
                <a:latin typeface="Georgia" panose="02040502050405020303" pitchFamily="18" charset="0"/>
                <a:ea typeface="Calibri" panose="020F0502020204030204" pitchFamily="34" charset="0"/>
                <a:cs typeface="Times New Roman" panose="02020603050405020304" pitchFamily="18" charset="0"/>
              </a:rPr>
              <a:t> some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commanded simultaneous </a:t>
            </a:r>
            <a:r>
              <a:rPr lang="en-US" sz="2800" dirty="0">
                <a:effectLst/>
                <a:latin typeface="Georgia" panose="02040502050405020303" pitchFamily="18" charset="0"/>
                <a:ea typeface="Calibri" panose="020F0502020204030204" pitchFamily="34" charset="0"/>
                <a:cs typeface="Times New Roman" panose="02020603050405020304" pitchFamily="18" charset="0"/>
              </a:rPr>
              <a:t>attitude torques cannot be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realized and some </a:t>
            </a:r>
            <a:r>
              <a:rPr lang="en-US" sz="2800" dirty="0">
                <a:effectLst/>
                <a:latin typeface="Georgia" panose="02040502050405020303" pitchFamily="18" charset="0"/>
                <a:ea typeface="Calibri" panose="020F0502020204030204" pitchFamily="34" charset="0"/>
                <a:cs typeface="Times New Roman" panose="02020603050405020304" pitchFamily="18" charset="0"/>
              </a:rPr>
              <a:t>unwanted torque disturbances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can be  introduced.</a:t>
            </a:r>
          </a:p>
          <a:p>
            <a:pPr marL="457200" indent="-457200">
              <a:spcBef>
                <a:spcPct val="50000"/>
              </a:spcBef>
              <a:buFont typeface="Arial" panose="020B0604020202020204" pitchFamily="34" charset="0"/>
              <a:buChar char="•"/>
            </a:pPr>
            <a:r>
              <a:rPr lang="en-US" sz="2800" dirty="0">
                <a:effectLst/>
                <a:latin typeface="Georgia" panose="02040502050405020303" pitchFamily="18" charset="0"/>
                <a:ea typeface="Calibri" panose="020F0502020204030204" pitchFamily="34" charset="0"/>
                <a:cs typeface="Times New Roman" panose="02020603050405020304" pitchFamily="18" charset="0"/>
              </a:rPr>
              <a:t>To overcome these drawbacks, instead of controlling three axis all at the same time at each control </a:t>
            </a: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cycle</a:t>
            </a:r>
            <a:r>
              <a:rPr lang="en-US" sz="2800" dirty="0">
                <a:effectLst/>
                <a:latin typeface="Georgia" panose="02040502050405020303" pitchFamily="18" charset="0"/>
                <a:ea typeface="Calibri" panose="020F0502020204030204" pitchFamily="34" charset="0"/>
                <a:cs typeface="Times New Roman" panose="02020603050405020304" pitchFamily="18" charset="0"/>
              </a:rPr>
              <a:t>, an axis sequential attitude control has been proposed.</a:t>
            </a:r>
          </a:p>
          <a:p>
            <a:pPr marL="457200" indent="-457200">
              <a:spcBef>
                <a:spcPct val="50000"/>
              </a:spcBef>
              <a:buFont typeface="Arial" panose="020B0604020202020204" pitchFamily="34" charset="0"/>
              <a:buChar char="•"/>
            </a:pPr>
            <a:r>
              <a:rPr lang="en-US" sz="2800" dirty="0">
                <a:solidFill>
                  <a:schemeClr val="accent3">
                    <a:lumMod val="50000"/>
                  </a:schemeClr>
                </a:solidFill>
                <a:effectLst/>
                <a:latin typeface="Georgia" panose="02040502050405020303" pitchFamily="18" charset="0"/>
                <a:ea typeface="Calibri" panose="020F0502020204030204" pitchFamily="34" charset="0"/>
                <a:cs typeface="Times New Roman" panose="02020603050405020304" pitchFamily="18" charset="0"/>
              </a:rPr>
              <a:t>The concept guarantees </a:t>
            </a:r>
            <a:r>
              <a:rPr lang="en-US" sz="2800" dirty="0">
                <a:effectLst/>
                <a:latin typeface="Georgia" panose="02040502050405020303" pitchFamily="18" charset="0"/>
                <a:ea typeface="Calibri" panose="020F0502020204030204" pitchFamily="34" charset="0"/>
                <a:cs typeface="Times New Roman" panose="02020603050405020304" pitchFamily="18" charset="0"/>
              </a:rPr>
              <a:t>the full control authority for every single axis with an effective control interval being three times the actual control sample period. The stability analysis approaches for this method are described. A launch vehicle simulation demonstrated the control performance and the fuel usages under various sampling rates for this new method. </a:t>
            </a:r>
          </a:p>
          <a:p>
            <a:pPr marL="457200" indent="-457200">
              <a:spcBef>
                <a:spcPct val="50000"/>
              </a:spcBef>
              <a:buFont typeface="Arial" panose="020B0604020202020204" pitchFamily="34" charset="0"/>
              <a:buChar char="•"/>
            </a:pPr>
            <a:r>
              <a:rPr lang="en-US" sz="2800" dirty="0">
                <a:effectLst/>
                <a:latin typeface="Georgia" panose="02040502050405020303" pitchFamily="18" charset="0"/>
                <a:ea typeface="Calibri" panose="020F0502020204030204" pitchFamily="34" charset="0"/>
                <a:cs typeface="Times New Roman" panose="02020603050405020304" pitchFamily="18" charset="0"/>
              </a:rPr>
              <a:t>Results show that this method is feasible with a good control performance and an acceptable fuel usage using a normal control sampling rate is used, i.e. 50Hz.</a:t>
            </a:r>
          </a:p>
          <a:p>
            <a:pPr marL="457200" indent="-457200">
              <a:spcBef>
                <a:spcPct val="50000"/>
              </a:spcBef>
              <a:buFont typeface="Arial" panose="020B0604020202020204" pitchFamily="34" charset="0"/>
              <a:buChar char="•"/>
            </a:pPr>
            <a:r>
              <a:rPr lang="en-US" sz="2800" dirty="0">
                <a:effectLst/>
                <a:latin typeface="Georgia" panose="02040502050405020303" pitchFamily="18" charset="0"/>
                <a:ea typeface="Calibri" panose="020F0502020204030204" pitchFamily="34" charset="0"/>
                <a:cs typeface="Times New Roman" panose="02020603050405020304" pitchFamily="18" charset="0"/>
              </a:rPr>
              <a:t>Thus, a practical, new, RCS attitude control method has been proposed for the case of lean RCS configuration with a smaller number of thrusters.</a:t>
            </a:r>
          </a:p>
          <a:p>
            <a:pPr marL="457200" indent="-457200">
              <a:spcBef>
                <a:spcPct val="50000"/>
              </a:spcBef>
              <a:buFont typeface="Arial" panose="020B0604020202020204" pitchFamily="34" charset="0"/>
              <a:buChar char="•"/>
            </a:pPr>
            <a:r>
              <a:rPr lang="en-US" sz="2800" dirty="0">
                <a:latin typeface="Georgia" panose="02040502050405020303" pitchFamily="18" charset="0"/>
                <a:ea typeface="Calibri" panose="020F0502020204030204" pitchFamily="34" charset="0"/>
              </a:rPr>
              <a:t>T</a:t>
            </a:r>
            <a:r>
              <a:rPr lang="en-US" sz="2800" dirty="0">
                <a:effectLst/>
                <a:latin typeface="Georgia" panose="02040502050405020303" pitchFamily="18" charset="0"/>
                <a:ea typeface="Calibri" panose="020F0502020204030204" pitchFamily="34" charset="0"/>
              </a:rPr>
              <a:t>his method can be also applied to RCS system with more thrusters </a:t>
            </a:r>
            <a:r>
              <a:rPr lang="en-US" sz="2800" dirty="0">
                <a:effectLst/>
                <a:latin typeface="Georgia" panose="02040502050405020303" pitchFamily="18" charset="0"/>
                <a:ea typeface="Calibri" panose="020F0502020204030204" pitchFamily="34" charset="0"/>
                <a:cs typeface="Times New Roman" panose="02020603050405020304" pitchFamily="18" charset="0"/>
              </a:rPr>
              <a:t> </a:t>
            </a:r>
          </a:p>
          <a:p>
            <a:endParaRPr lang="en-US" sz="2800" dirty="0"/>
          </a:p>
        </p:txBody>
      </p:sp>
      <p:sp>
        <p:nvSpPr>
          <p:cNvPr id="14346" name="Rectangle 34"/>
          <p:cNvSpPr>
            <a:spLocks noChangeArrowheads="1"/>
          </p:cNvSpPr>
          <p:nvPr/>
        </p:nvSpPr>
        <p:spPr bwMode="auto">
          <a:xfrm>
            <a:off x="32994600" y="18059400"/>
            <a:ext cx="9829800" cy="62484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360000" tIns="360000" rIns="360000" bIns="360000"/>
          <a:lstStyle/>
          <a:p>
            <a:pPr>
              <a:spcBef>
                <a:spcPct val="50000"/>
              </a:spcBef>
            </a:pPr>
            <a:r>
              <a:rPr lang="en-GB" sz="4000" b="1" u="sng" dirty="0">
                <a:solidFill>
                  <a:srgbClr val="00B0F0"/>
                </a:solidFill>
              </a:rPr>
              <a:t>REFERENCES</a:t>
            </a:r>
          </a:p>
          <a:p>
            <a:endParaRPr lang="en-US" sz="2800" dirty="0"/>
          </a:p>
          <a:p>
            <a:pPr marL="0" marR="0">
              <a:lnSpc>
                <a:spcPct val="107000"/>
              </a:lnSpc>
              <a:spcBef>
                <a:spcPts val="0"/>
              </a:spcBef>
              <a:spcAft>
                <a:spcPts val="800"/>
              </a:spcAft>
            </a:pPr>
            <a:r>
              <a:rPr lang="en-US" sz="2800" baseline="30000" dirty="0">
                <a:effectLst/>
                <a:latin typeface="Georgia" panose="02040502050405020303" pitchFamily="18" charset="0"/>
                <a:ea typeface="Calibri" panose="020F0502020204030204" pitchFamily="34" charset="0"/>
                <a:cs typeface="Times New Roman" panose="02020603050405020304" pitchFamily="18" charset="0"/>
              </a:rPr>
              <a:t>1</a:t>
            </a:r>
            <a:r>
              <a:rPr lang="en-US" sz="2800" dirty="0">
                <a:effectLst/>
                <a:latin typeface="Georgia" panose="02040502050405020303" pitchFamily="18" charset="0"/>
                <a:ea typeface="Calibri" panose="020F0502020204030204" pitchFamily="34" charset="0"/>
                <a:cs typeface="Times New Roman" panose="02020603050405020304" pitchFamily="18" charset="0"/>
              </a:rPr>
              <a:t> Hall, R.A., et. al., “Design and Stability of an On-Orbit Attitude Control System Using Reaction Control Thrusters,” GN&amp;C Conference, AIAA SciTech 2016, San Diego, CA, January 2016. </a:t>
            </a:r>
          </a:p>
          <a:p>
            <a:pPr marL="0" marR="0">
              <a:lnSpc>
                <a:spcPct val="107000"/>
              </a:lnSpc>
              <a:spcBef>
                <a:spcPts val="0"/>
              </a:spcBef>
              <a:spcAft>
                <a:spcPts val="800"/>
              </a:spcAft>
            </a:pPr>
            <a:r>
              <a:rPr lang="en-US" sz="2800" baseline="30000" dirty="0">
                <a:effectLst/>
                <a:latin typeface="Georgia" panose="02040502050405020303" pitchFamily="18" charset="0"/>
                <a:ea typeface="Calibri" panose="020F0502020204030204" pitchFamily="34" charset="0"/>
                <a:cs typeface="Times New Roman" panose="02020603050405020304" pitchFamily="18" charset="0"/>
              </a:rPr>
              <a:t>2</a:t>
            </a:r>
            <a:r>
              <a:rPr lang="en-US" sz="2800" dirty="0">
                <a:effectLst/>
                <a:latin typeface="Georgia" panose="02040502050405020303" pitchFamily="18" charset="0"/>
                <a:ea typeface="Calibri" panose="020F0502020204030204" pitchFamily="34" charset="0"/>
                <a:cs typeface="Times New Roman" panose="02020603050405020304" pitchFamily="18" charset="0"/>
              </a:rPr>
              <a:t> Jang, J., Plummer, M., Bedrossian, N., Hall, C., Jackson, M., Spanos, P., “Absolute Stability Analysis of a Phase Plane Controller Spacecraft”, 20th AAS/AIAS Space Flight Mechanics Meeting, San Diego, California, February 2010, AAS-10-112. </a:t>
            </a:r>
          </a:p>
          <a:p>
            <a:endParaRPr lang="en-US" sz="2800" dirty="0">
              <a:latin typeface="Georgia" charset="0"/>
              <a:cs typeface="Georgia" charset="0"/>
            </a:endParaRPr>
          </a:p>
        </p:txBody>
      </p:sp>
      <p:sp>
        <p:nvSpPr>
          <p:cNvPr id="14347" name="Rectangle 13"/>
          <p:cNvSpPr>
            <a:spLocks noChangeArrowheads="1"/>
          </p:cNvSpPr>
          <p:nvPr/>
        </p:nvSpPr>
        <p:spPr bwMode="auto">
          <a:xfrm>
            <a:off x="24079200" y="26822400"/>
            <a:ext cx="6172200" cy="4803826"/>
          </a:xfrm>
          <a:prstGeom prst="rect">
            <a:avLst/>
          </a:prstGeom>
          <a:solidFill>
            <a:srgbClr val="EEEEEE"/>
          </a:solidFill>
          <a:ln w="9525">
            <a:solidFill>
              <a:schemeClr val="tx1"/>
            </a:solidFill>
            <a:miter lim="800000"/>
            <a:headEnd/>
            <a:tailEnd/>
          </a:ln>
        </p:spPr>
        <p:txBody>
          <a:bodyPr wrap="none" anchor="ctr"/>
          <a:lstStyle/>
          <a:p>
            <a:endParaRPr lang="en-US"/>
          </a:p>
        </p:txBody>
      </p:sp>
      <p:sp>
        <p:nvSpPr>
          <p:cNvPr id="14349" name="Rectangle 15"/>
          <p:cNvSpPr>
            <a:spLocks noChangeArrowheads="1"/>
          </p:cNvSpPr>
          <p:nvPr/>
        </p:nvSpPr>
        <p:spPr bwMode="auto">
          <a:xfrm>
            <a:off x="23140274" y="15925006"/>
            <a:ext cx="8254126" cy="6553994"/>
          </a:xfrm>
          <a:prstGeom prst="rect">
            <a:avLst/>
          </a:prstGeom>
          <a:solidFill>
            <a:srgbClr val="EEEEEE"/>
          </a:solidFill>
          <a:ln w="9525">
            <a:solidFill>
              <a:schemeClr val="tx1"/>
            </a:solidFill>
            <a:miter lim="800000"/>
            <a:headEnd/>
            <a:tailEnd/>
          </a:ln>
        </p:spPr>
        <p:txBody>
          <a:bodyPr wrap="none" anchor="ctr"/>
          <a:lstStyle/>
          <a:p>
            <a:endParaRPr lang="en-US"/>
          </a:p>
        </p:txBody>
      </p:sp>
      <p:sp>
        <p:nvSpPr>
          <p:cNvPr id="14353" name="Rectangle 19"/>
          <p:cNvSpPr>
            <a:spLocks noChangeArrowheads="1"/>
          </p:cNvSpPr>
          <p:nvPr/>
        </p:nvSpPr>
        <p:spPr bwMode="auto">
          <a:xfrm>
            <a:off x="12420600" y="28422600"/>
            <a:ext cx="8915400" cy="3360017"/>
          </a:xfrm>
          <a:prstGeom prst="rect">
            <a:avLst/>
          </a:prstGeom>
          <a:solidFill>
            <a:srgbClr val="EEEEEE"/>
          </a:solidFill>
          <a:ln w="9525">
            <a:solidFill>
              <a:schemeClr val="tx1"/>
            </a:solidFill>
            <a:miter lim="800000"/>
            <a:headEnd/>
            <a:tailEnd/>
          </a:ln>
        </p:spPr>
        <p:txBody>
          <a:bodyPr wrap="none" anchor="ctr"/>
          <a:lstStyle/>
          <a:p>
            <a:endParaRPr lang="en-US"/>
          </a:p>
        </p:txBody>
      </p:sp>
      <p:sp>
        <p:nvSpPr>
          <p:cNvPr id="14355" name="Rectangle 21"/>
          <p:cNvSpPr>
            <a:spLocks noChangeArrowheads="1"/>
          </p:cNvSpPr>
          <p:nvPr/>
        </p:nvSpPr>
        <p:spPr bwMode="auto">
          <a:xfrm>
            <a:off x="12769903" y="12573000"/>
            <a:ext cx="7696200" cy="3148012"/>
          </a:xfrm>
          <a:prstGeom prst="rect">
            <a:avLst/>
          </a:prstGeom>
          <a:solidFill>
            <a:srgbClr val="EEEEEE"/>
          </a:solidFill>
          <a:ln w="9525">
            <a:solidFill>
              <a:schemeClr val="tx1"/>
            </a:solidFill>
            <a:miter lim="800000"/>
            <a:headEnd/>
            <a:tailEnd/>
          </a:ln>
        </p:spPr>
        <p:txBody>
          <a:bodyPr wrap="none" anchor="ctr"/>
          <a:lstStyle/>
          <a:p>
            <a:endParaRPr lang="en-US"/>
          </a:p>
        </p:txBody>
      </p:sp>
      <p:sp>
        <p:nvSpPr>
          <p:cNvPr id="14357" name="Rectangle 21"/>
          <p:cNvSpPr>
            <a:spLocks noChangeArrowheads="1"/>
          </p:cNvSpPr>
          <p:nvPr/>
        </p:nvSpPr>
        <p:spPr bwMode="auto">
          <a:xfrm>
            <a:off x="22479000" y="9296400"/>
            <a:ext cx="9525000" cy="3429000"/>
          </a:xfrm>
          <a:prstGeom prst="rect">
            <a:avLst/>
          </a:prstGeom>
          <a:solidFill>
            <a:srgbClr val="EEEEEE"/>
          </a:solidFill>
          <a:ln w="9525">
            <a:solidFill>
              <a:schemeClr val="tx1"/>
            </a:solidFill>
            <a:miter lim="800000"/>
            <a:headEnd/>
            <a:tailEnd/>
          </a:ln>
        </p:spPr>
        <p:txBody>
          <a:bodyPr wrap="none" anchor="ctr"/>
          <a:lstStyle/>
          <a:p>
            <a:endParaRPr lang="en-US"/>
          </a:p>
        </p:txBody>
      </p:sp>
      <p:pic>
        <p:nvPicPr>
          <p:cNvPr id="11" name="Picture 10">
            <a:extLst>
              <a:ext uri="{FF2B5EF4-FFF2-40B4-BE49-F238E27FC236}">
                <a16:creationId xmlns:a16="http://schemas.microsoft.com/office/drawing/2014/main" id="{5352AF06-D1EC-8622-DB3B-2B35465D3187}"/>
              </a:ext>
            </a:extLst>
          </p:cNvPr>
          <p:cNvPicPr>
            <a:picLocks noChangeAspect="1"/>
          </p:cNvPicPr>
          <p:nvPr/>
        </p:nvPicPr>
        <p:blipFill>
          <a:blip r:embed="rId4"/>
          <a:stretch>
            <a:fillRect/>
          </a:stretch>
        </p:blipFill>
        <p:spPr>
          <a:xfrm>
            <a:off x="13284400" y="12694241"/>
            <a:ext cx="6706536" cy="2905530"/>
          </a:xfrm>
          <a:prstGeom prst="rect">
            <a:avLst/>
          </a:prstGeom>
        </p:spPr>
      </p:pic>
      <p:pic>
        <p:nvPicPr>
          <p:cNvPr id="15" name="Picture 14">
            <a:extLst>
              <a:ext uri="{FF2B5EF4-FFF2-40B4-BE49-F238E27FC236}">
                <a16:creationId xmlns:a16="http://schemas.microsoft.com/office/drawing/2014/main" id="{62EEA7D4-EEB9-3C63-B649-AF8812A9CC8D}"/>
              </a:ext>
            </a:extLst>
          </p:cNvPr>
          <p:cNvPicPr>
            <a:picLocks noChangeAspect="1"/>
          </p:cNvPicPr>
          <p:nvPr/>
        </p:nvPicPr>
        <p:blipFill>
          <a:blip r:embed="rId5"/>
          <a:stretch>
            <a:fillRect/>
          </a:stretch>
        </p:blipFill>
        <p:spPr>
          <a:xfrm>
            <a:off x="13389033" y="28567757"/>
            <a:ext cx="7054903" cy="2986260"/>
          </a:xfrm>
          <a:prstGeom prst="rect">
            <a:avLst/>
          </a:prstGeom>
        </p:spPr>
      </p:pic>
      <p:pic>
        <p:nvPicPr>
          <p:cNvPr id="17" name="Picture 16">
            <a:extLst>
              <a:ext uri="{FF2B5EF4-FFF2-40B4-BE49-F238E27FC236}">
                <a16:creationId xmlns:a16="http://schemas.microsoft.com/office/drawing/2014/main" id="{2163DF94-FF83-D178-E915-62A95ABB64FA}"/>
              </a:ext>
            </a:extLst>
          </p:cNvPr>
          <p:cNvPicPr>
            <a:picLocks noChangeAspect="1"/>
          </p:cNvPicPr>
          <p:nvPr/>
        </p:nvPicPr>
        <p:blipFill>
          <a:blip r:embed="rId6"/>
          <a:stretch>
            <a:fillRect/>
          </a:stretch>
        </p:blipFill>
        <p:spPr>
          <a:xfrm>
            <a:off x="22742183" y="9555111"/>
            <a:ext cx="2857899" cy="2295845"/>
          </a:xfrm>
          <a:prstGeom prst="rect">
            <a:avLst/>
          </a:prstGeom>
        </p:spPr>
      </p:pic>
      <p:pic>
        <p:nvPicPr>
          <p:cNvPr id="19" name="Picture 18">
            <a:extLst>
              <a:ext uri="{FF2B5EF4-FFF2-40B4-BE49-F238E27FC236}">
                <a16:creationId xmlns:a16="http://schemas.microsoft.com/office/drawing/2014/main" id="{596EF08C-1171-A5C8-C9A7-C7F2CDA50F35}"/>
              </a:ext>
            </a:extLst>
          </p:cNvPr>
          <p:cNvPicPr>
            <a:picLocks noChangeAspect="1"/>
          </p:cNvPicPr>
          <p:nvPr/>
        </p:nvPicPr>
        <p:blipFill>
          <a:blip r:embed="rId7"/>
          <a:stretch>
            <a:fillRect/>
          </a:stretch>
        </p:blipFill>
        <p:spPr>
          <a:xfrm>
            <a:off x="25792926" y="9574163"/>
            <a:ext cx="2943636" cy="2276793"/>
          </a:xfrm>
          <a:prstGeom prst="rect">
            <a:avLst/>
          </a:prstGeom>
        </p:spPr>
      </p:pic>
      <p:pic>
        <p:nvPicPr>
          <p:cNvPr id="21" name="Picture 20">
            <a:extLst>
              <a:ext uri="{FF2B5EF4-FFF2-40B4-BE49-F238E27FC236}">
                <a16:creationId xmlns:a16="http://schemas.microsoft.com/office/drawing/2014/main" id="{1FFF0FA7-D0C5-04E7-201B-5C93BA7FB21A}"/>
              </a:ext>
            </a:extLst>
          </p:cNvPr>
          <p:cNvPicPr>
            <a:picLocks noChangeAspect="1"/>
          </p:cNvPicPr>
          <p:nvPr/>
        </p:nvPicPr>
        <p:blipFill>
          <a:blip r:embed="rId8"/>
          <a:stretch>
            <a:fillRect/>
          </a:stretch>
        </p:blipFill>
        <p:spPr>
          <a:xfrm>
            <a:off x="28888962" y="9528489"/>
            <a:ext cx="2896004" cy="2295845"/>
          </a:xfrm>
          <a:prstGeom prst="rect">
            <a:avLst/>
          </a:prstGeom>
        </p:spPr>
      </p:pic>
      <p:pic>
        <p:nvPicPr>
          <p:cNvPr id="23" name="Picture 22">
            <a:extLst>
              <a:ext uri="{FF2B5EF4-FFF2-40B4-BE49-F238E27FC236}">
                <a16:creationId xmlns:a16="http://schemas.microsoft.com/office/drawing/2014/main" id="{477DF910-96D3-F860-BA07-6F11CB9A6CC7}"/>
              </a:ext>
            </a:extLst>
          </p:cNvPr>
          <p:cNvPicPr>
            <a:picLocks noChangeAspect="1"/>
          </p:cNvPicPr>
          <p:nvPr/>
        </p:nvPicPr>
        <p:blipFill>
          <a:blip r:embed="rId9"/>
          <a:stretch>
            <a:fillRect/>
          </a:stretch>
        </p:blipFill>
        <p:spPr>
          <a:xfrm>
            <a:off x="24079200" y="16245132"/>
            <a:ext cx="6477000" cy="5989601"/>
          </a:xfrm>
          <a:prstGeom prst="rect">
            <a:avLst/>
          </a:prstGeom>
        </p:spPr>
      </p:pic>
      <p:sp>
        <p:nvSpPr>
          <p:cNvPr id="26" name="Rectangle 13">
            <a:extLst>
              <a:ext uri="{FF2B5EF4-FFF2-40B4-BE49-F238E27FC236}">
                <a16:creationId xmlns:a16="http://schemas.microsoft.com/office/drawing/2014/main" id="{C8348841-F56D-CFBF-3D03-BEBD36A28236}"/>
              </a:ext>
            </a:extLst>
          </p:cNvPr>
          <p:cNvSpPr>
            <a:spLocks noChangeArrowheads="1"/>
          </p:cNvSpPr>
          <p:nvPr/>
        </p:nvSpPr>
        <p:spPr bwMode="auto">
          <a:xfrm>
            <a:off x="2668866" y="14173200"/>
            <a:ext cx="6758817" cy="5715000"/>
          </a:xfrm>
          <a:prstGeom prst="rect">
            <a:avLst/>
          </a:prstGeom>
          <a:solidFill>
            <a:srgbClr val="EEEEEE"/>
          </a:solidFill>
          <a:ln w="9525">
            <a:solidFill>
              <a:schemeClr val="tx1"/>
            </a:solidFill>
            <a:miter lim="800000"/>
            <a:headEnd/>
            <a:tailEnd/>
          </a:ln>
        </p:spPr>
        <p:txBody>
          <a:bodyPr wrap="none" anchor="ctr"/>
          <a:lstStyle/>
          <a:p>
            <a:endParaRPr lang="en-US"/>
          </a:p>
        </p:txBody>
      </p:sp>
      <p:pic>
        <p:nvPicPr>
          <p:cNvPr id="3" name="Picture 2">
            <a:extLst>
              <a:ext uri="{FF2B5EF4-FFF2-40B4-BE49-F238E27FC236}">
                <a16:creationId xmlns:a16="http://schemas.microsoft.com/office/drawing/2014/main" id="{20619A3B-042C-5316-B988-B336C6DB9EE0}"/>
              </a:ext>
            </a:extLst>
          </p:cNvPr>
          <p:cNvPicPr>
            <a:picLocks noChangeAspect="1"/>
          </p:cNvPicPr>
          <p:nvPr/>
        </p:nvPicPr>
        <p:blipFill>
          <a:blip r:embed="rId10"/>
          <a:stretch>
            <a:fillRect/>
          </a:stretch>
        </p:blipFill>
        <p:spPr>
          <a:xfrm>
            <a:off x="25298400" y="12171082"/>
            <a:ext cx="4546925" cy="325750"/>
          </a:xfrm>
          <a:prstGeom prst="rect">
            <a:avLst/>
          </a:prstGeom>
        </p:spPr>
      </p:pic>
      <p:pic>
        <p:nvPicPr>
          <p:cNvPr id="5" name="Picture 4">
            <a:extLst>
              <a:ext uri="{FF2B5EF4-FFF2-40B4-BE49-F238E27FC236}">
                <a16:creationId xmlns:a16="http://schemas.microsoft.com/office/drawing/2014/main" id="{4455E372-9420-5222-CBE5-27D69DFEEB00}"/>
              </a:ext>
            </a:extLst>
          </p:cNvPr>
          <p:cNvPicPr>
            <a:picLocks noChangeAspect="1"/>
          </p:cNvPicPr>
          <p:nvPr/>
        </p:nvPicPr>
        <p:blipFill>
          <a:blip r:embed="rId11"/>
          <a:stretch>
            <a:fillRect/>
          </a:stretch>
        </p:blipFill>
        <p:spPr>
          <a:xfrm>
            <a:off x="3276600" y="14557117"/>
            <a:ext cx="5562600" cy="4923495"/>
          </a:xfrm>
          <a:prstGeom prst="rect">
            <a:avLst/>
          </a:prstGeom>
        </p:spPr>
      </p:pic>
      <p:cxnSp>
        <p:nvCxnSpPr>
          <p:cNvPr id="7" name="Straight Arrow Connector 6">
            <a:extLst>
              <a:ext uri="{FF2B5EF4-FFF2-40B4-BE49-F238E27FC236}">
                <a16:creationId xmlns:a16="http://schemas.microsoft.com/office/drawing/2014/main" id="{1C059D72-6DCE-3761-A60D-9871CDC916A6}"/>
              </a:ext>
            </a:extLst>
          </p:cNvPr>
          <p:cNvCxnSpPr/>
          <p:nvPr/>
        </p:nvCxnSpPr>
        <p:spPr>
          <a:xfrm flipH="1">
            <a:off x="24612600" y="10591800"/>
            <a:ext cx="685800" cy="15240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0BBCB80F-52FE-2683-8181-E319414A6268}"/>
              </a:ext>
            </a:extLst>
          </p:cNvPr>
          <p:cNvCxnSpPr/>
          <p:nvPr/>
        </p:nvCxnSpPr>
        <p:spPr>
          <a:xfrm>
            <a:off x="23774400" y="10439400"/>
            <a:ext cx="762000" cy="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E47EFA2E-124E-DF08-4141-86A17457CEC0}"/>
              </a:ext>
            </a:extLst>
          </p:cNvPr>
          <p:cNvCxnSpPr/>
          <p:nvPr/>
        </p:nvCxnSpPr>
        <p:spPr>
          <a:xfrm>
            <a:off x="27508200" y="10591800"/>
            <a:ext cx="685800" cy="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FC4C3AFF-9556-89B4-00A4-BF724F05B8B9}"/>
              </a:ext>
            </a:extLst>
          </p:cNvPr>
          <p:cNvCxnSpPr/>
          <p:nvPr/>
        </p:nvCxnSpPr>
        <p:spPr>
          <a:xfrm flipH="1">
            <a:off x="27813000" y="11049000"/>
            <a:ext cx="533400" cy="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77E1C37-FC6C-060B-F979-7271FF09A71C}"/>
              </a:ext>
            </a:extLst>
          </p:cNvPr>
          <p:cNvCxnSpPr/>
          <p:nvPr/>
        </p:nvCxnSpPr>
        <p:spPr>
          <a:xfrm>
            <a:off x="27127200" y="10134600"/>
            <a:ext cx="304800" cy="45720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401D9F02-B88C-096B-23A7-6A3CF1365C95}"/>
              </a:ext>
            </a:extLst>
          </p:cNvPr>
          <p:cNvCxnSpPr/>
          <p:nvPr/>
        </p:nvCxnSpPr>
        <p:spPr>
          <a:xfrm flipH="1" flipV="1">
            <a:off x="26517600" y="10591800"/>
            <a:ext cx="381000" cy="45720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9E99097F-716B-D3AB-7566-6BA8971F0559}"/>
              </a:ext>
            </a:extLst>
          </p:cNvPr>
          <p:cNvCxnSpPr/>
          <p:nvPr/>
        </p:nvCxnSpPr>
        <p:spPr>
          <a:xfrm flipH="1">
            <a:off x="29489400" y="10744200"/>
            <a:ext cx="762000" cy="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73343D82-4D47-EA5C-E654-E78C10425A38}"/>
              </a:ext>
            </a:extLst>
          </p:cNvPr>
          <p:cNvCxnSpPr/>
          <p:nvPr/>
        </p:nvCxnSpPr>
        <p:spPr>
          <a:xfrm>
            <a:off x="29489400" y="10287000"/>
            <a:ext cx="457200" cy="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D4F9EEEC-1E5A-C820-9D56-A22C5CE78D97}"/>
              </a:ext>
            </a:extLst>
          </p:cNvPr>
          <p:cNvCxnSpPr/>
          <p:nvPr/>
        </p:nvCxnSpPr>
        <p:spPr>
          <a:xfrm>
            <a:off x="30251400" y="10287000"/>
            <a:ext cx="304800" cy="304800"/>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pic>
        <p:nvPicPr>
          <p:cNvPr id="34" name="Picture 33">
            <a:extLst>
              <a:ext uri="{FF2B5EF4-FFF2-40B4-BE49-F238E27FC236}">
                <a16:creationId xmlns:a16="http://schemas.microsoft.com/office/drawing/2014/main" id="{A770BC15-54B0-A66D-0745-6630D3E36136}"/>
              </a:ext>
            </a:extLst>
          </p:cNvPr>
          <p:cNvPicPr>
            <a:picLocks noChangeAspect="1"/>
          </p:cNvPicPr>
          <p:nvPr/>
        </p:nvPicPr>
        <p:blipFill>
          <a:blip r:embed="rId12"/>
          <a:stretch>
            <a:fillRect/>
          </a:stretch>
        </p:blipFill>
        <p:spPr>
          <a:xfrm>
            <a:off x="24592844" y="27210330"/>
            <a:ext cx="5294119" cy="3944380"/>
          </a:xfrm>
          <a:prstGeom prst="rect">
            <a:avLst/>
          </a:prstGeom>
        </p:spPr>
      </p:pic>
      <p:pic>
        <p:nvPicPr>
          <p:cNvPr id="36" name="Picture 35">
            <a:extLst>
              <a:ext uri="{FF2B5EF4-FFF2-40B4-BE49-F238E27FC236}">
                <a16:creationId xmlns:a16="http://schemas.microsoft.com/office/drawing/2014/main" id="{2E7E5F98-4196-BC39-DD2E-60BAB02912B9}"/>
              </a:ext>
            </a:extLst>
          </p:cNvPr>
          <p:cNvPicPr>
            <a:picLocks noChangeAspect="1"/>
          </p:cNvPicPr>
          <p:nvPr/>
        </p:nvPicPr>
        <p:blipFill>
          <a:blip r:embed="rId13"/>
          <a:stretch>
            <a:fillRect/>
          </a:stretch>
        </p:blipFill>
        <p:spPr>
          <a:xfrm>
            <a:off x="36271200" y="27119991"/>
            <a:ext cx="3048000" cy="2508501"/>
          </a:xfrm>
          <a:prstGeom prst="rect">
            <a:avLst/>
          </a:prstGeom>
        </p:spPr>
      </p:pic>
    </p:spTree>
  </p:cSld>
  <p:clrMapOvr>
    <a:masterClrMapping/>
  </p:clrMapOvr>
</p:sld>
</file>

<file path=ppt/theme/theme1.xml><?xml version="1.0" encoding="utf-8"?>
<a:theme xmlns:a="http://schemas.openxmlformats.org/drawingml/2006/main" name="Office Theme">
  <a:themeElements>
    <a:clrScheme name="Custom 3">
      <a:dk1>
        <a:srgbClr val="131F33"/>
      </a:dk1>
      <a:lt1>
        <a:srgbClr val="FFFFFF"/>
      </a:lt1>
      <a:dk2>
        <a:srgbClr val="DC4D3A"/>
      </a:dk2>
      <a:lt2>
        <a:srgbClr val="FAFAFA"/>
      </a:lt2>
      <a:accent1>
        <a:srgbClr val="131F33"/>
      </a:accent1>
      <a:accent2>
        <a:srgbClr val="DB4C3A"/>
      </a:accent2>
      <a:accent3>
        <a:srgbClr val="555555"/>
      </a:accent3>
      <a:accent4>
        <a:srgbClr val="888888"/>
      </a:accent4>
      <a:accent5>
        <a:srgbClr val="3D64A7"/>
      </a:accent5>
      <a:accent6>
        <a:srgbClr val="B23E2F"/>
      </a:accent6>
      <a:hlink>
        <a:srgbClr val="666666"/>
      </a:hlink>
      <a:folHlink>
        <a:srgbClr val="AAAAA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301E540F-F1A7-4C39-907B-0095DA86570B}" vid="{D5F76184-1177-40F6-967E-42D7792A858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AAS_GNC_Poster_Example</Template>
  <TotalTime>1008</TotalTime>
  <Words>1257</Words>
  <Application>Microsoft Office PowerPoint</Application>
  <PresentationFormat>Custom</PresentationFormat>
  <Paragraphs>100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Cambria Math</vt:lpstr>
      <vt:lpstr>Georgia</vt:lpstr>
      <vt:lpstr>Times New Roman</vt:lpstr>
      <vt:lpstr>Office Theme</vt:lpstr>
      <vt:lpstr>PowerPoint Presentation</vt:lpstr>
    </vt:vector>
  </TitlesOfParts>
  <Manager/>
  <Company>Ball Aerospace &amp; Technologies Corp.</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Tilahun, Yohannes T (US)</dc:creator>
  <cp:keywords>Unrestricted</cp:keywords>
  <dc:description/>
  <cp:lastModifiedBy>Wu, Wei (MSFC-EV41)[ESSCA]</cp:lastModifiedBy>
  <cp:revision>49</cp:revision>
  <cp:lastPrinted>2009-06-18T18:06:01Z</cp:lastPrinted>
  <dcterms:created xsi:type="dcterms:W3CDTF">2024-11-12T20:25:19Z</dcterms:created>
  <dcterms:modified xsi:type="dcterms:W3CDTF">2025-12-19T17:17:08Z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M SIP Document Sensitivity">
    <vt:lpwstr/>
  </property>
  <property fmtid="{D5CDD505-2E9C-101B-9397-08002B2CF9AE}" pid="3" name="Document Author">
    <vt:lpwstr>ACCT02\russeljf</vt:lpwstr>
  </property>
  <property fmtid="{D5CDD505-2E9C-101B-9397-08002B2CF9AE}" pid="4" name="Document Sensitivity">
    <vt:lpwstr>1</vt:lpwstr>
  </property>
  <property fmtid="{D5CDD505-2E9C-101B-9397-08002B2CF9AE}" pid="5" name="ThirdParty">
    <vt:lpwstr/>
  </property>
  <property fmtid="{D5CDD505-2E9C-101B-9397-08002B2CF9AE}" pid="6" name="OCI Restriction">
    <vt:bool>false</vt:bool>
  </property>
  <property fmtid="{D5CDD505-2E9C-101B-9397-08002B2CF9AE}" pid="7" name="OCI Additional Info">
    <vt:lpwstr/>
  </property>
  <property fmtid="{D5CDD505-2E9C-101B-9397-08002B2CF9AE}" pid="8" name="Allow Header Overwrite">
    <vt:bool>true</vt:bool>
  </property>
  <property fmtid="{D5CDD505-2E9C-101B-9397-08002B2CF9AE}" pid="9" name="Allow Footer Overwrite">
    <vt:bool>true</vt:bool>
  </property>
  <property fmtid="{D5CDD505-2E9C-101B-9397-08002B2CF9AE}" pid="10" name="Multiple Selected">
    <vt:lpwstr>-1</vt:lpwstr>
  </property>
  <property fmtid="{D5CDD505-2E9C-101B-9397-08002B2CF9AE}" pid="11" name="SIPLongWording">
    <vt:lpwstr>_x000d_
_x000d_
</vt:lpwstr>
  </property>
  <property fmtid="{D5CDD505-2E9C-101B-9397-08002B2CF9AE}" pid="12" name="ExpCountry">
    <vt:lpwstr/>
  </property>
  <property fmtid="{D5CDD505-2E9C-101B-9397-08002B2CF9AE}" pid="13" name="TextBoxAndDropdownValues">
    <vt:lpwstr/>
  </property>
</Properties>
</file>